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87" r:id="rId2"/>
    <p:sldId id="290" r:id="rId3"/>
    <p:sldId id="258" r:id="rId4"/>
    <p:sldId id="281" r:id="rId5"/>
    <p:sldId id="267" r:id="rId6"/>
    <p:sldId id="264" r:id="rId7"/>
    <p:sldId id="293" r:id="rId8"/>
    <p:sldId id="294" r:id="rId9"/>
    <p:sldId id="291" r:id="rId10"/>
    <p:sldId id="269" r:id="rId11"/>
    <p:sldId id="278" r:id="rId12"/>
    <p:sldId id="270" r:id="rId13"/>
    <p:sldId id="271" r:id="rId14"/>
    <p:sldId id="292" r:id="rId15"/>
    <p:sldId id="279" r:id="rId16"/>
    <p:sldId id="274" r:id="rId17"/>
    <p:sldId id="276" r:id="rId18"/>
    <p:sldId id="295" r:id="rId19"/>
    <p:sldId id="275" r:id="rId20"/>
    <p:sldId id="288" r:id="rId21"/>
    <p:sldId id="296" r:id="rId22"/>
    <p:sldId id="297" r:id="rId23"/>
    <p:sldId id="298" r:id="rId24"/>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34" userDrawn="1">
          <p15:clr>
            <a:srgbClr val="A4A3A4"/>
          </p15:clr>
        </p15:guide>
        <p15:guide id="3" pos="744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A907"/>
    <a:srgbClr val="EE8509"/>
    <a:srgbClr val="F6A107"/>
    <a:srgbClr val="FBB205"/>
    <a:srgbClr val="F18E26"/>
    <a:srgbClr val="FEF4EC"/>
    <a:srgbClr val="F6F6F6"/>
    <a:srgbClr val="F897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59" autoAdjust="0"/>
    <p:restoredTop sz="95688" autoAdjust="0"/>
  </p:normalViewPr>
  <p:slideViewPr>
    <p:cSldViewPr snapToGrid="0">
      <p:cViewPr varScale="1">
        <p:scale>
          <a:sx n="81" d="100"/>
          <a:sy n="81" d="100"/>
        </p:scale>
        <p:origin x="60" y="426"/>
      </p:cViewPr>
      <p:guideLst>
        <p:guide orient="horz" pos="2160"/>
        <p:guide pos="234"/>
        <p:guide pos="7446"/>
      </p:guideLst>
    </p:cSldViewPr>
  </p:slideViewPr>
  <p:notesTextViewPr>
    <p:cViewPr>
      <p:scale>
        <a:sx n="20" d="100"/>
        <a:sy n="2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473-498C-9CB4-11D5C21B36F3}"/>
            </c:ext>
          </c:extLst>
        </c:ser>
        <c:ser>
          <c:idx val="1"/>
          <c:order val="1"/>
          <c:tx>
            <c:strRef>
              <c:f>Sheet1!$C$1</c:f>
              <c:strCache>
                <c:ptCount val="1"/>
                <c:pt idx="0">
                  <c:v>B</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473-498C-9CB4-11D5C21B36F3}"/>
            </c:ext>
          </c:extLst>
        </c:ser>
        <c:dLbls>
          <c:dLblPos val="outEnd"/>
          <c:showLegendKey val="0"/>
          <c:showVal val="1"/>
          <c:showCatName val="0"/>
          <c:showSerName val="0"/>
          <c:showPercent val="0"/>
          <c:showBubbleSize val="0"/>
        </c:dLbls>
        <c:gapWidth val="219"/>
        <c:overlap val="-27"/>
        <c:axId val="1087583104"/>
        <c:axId val="1261440912"/>
      </c:barChart>
      <c:catAx>
        <c:axId val="10875831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61440912"/>
        <c:crosses val="autoZero"/>
        <c:auto val="1"/>
        <c:lblAlgn val="ctr"/>
        <c:lblOffset val="100"/>
        <c:noMultiLvlLbl val="0"/>
      </c:catAx>
      <c:valAx>
        <c:axId val="1261440912"/>
        <c:scaling>
          <c:orientation val="minMax"/>
        </c:scaling>
        <c:delete val="1"/>
        <c:axPos val="l"/>
        <c:numFmt formatCode="General" sourceLinked="1"/>
        <c:majorTickMark val="none"/>
        <c:minorTickMark val="none"/>
        <c:tickLblPos val="nextTo"/>
        <c:crossAx val="1087583104"/>
        <c:crosses val="autoZero"/>
        <c:crossBetween val="between"/>
      </c:valAx>
      <c:spPr>
        <a:noFill/>
        <a:ln w="25400">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系列 1</c:v>
                </c:pt>
              </c:strCache>
            </c:strRef>
          </c:tx>
          <c:spPr>
            <a:ln w="25400" cap="rnd">
              <a:solidFill>
                <a:schemeClr val="accent1">
                  <a:lumMod val="40000"/>
                  <a:lumOff val="60000"/>
                </a:schemeClr>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c:ext xmlns:c16="http://schemas.microsoft.com/office/drawing/2014/chart" uri="{C3380CC4-5D6E-409C-BE32-E72D297353CC}">
              <c16:uniqueId val="{00000000-95CE-4381-A5D6-A9427AA78C10}"/>
            </c:ext>
          </c:extLst>
        </c:ser>
        <c:ser>
          <c:idx val="1"/>
          <c:order val="1"/>
          <c:tx>
            <c:strRef>
              <c:f>Sheet1!$C$1</c:f>
              <c:strCache>
                <c:ptCount val="1"/>
                <c:pt idx="0">
                  <c:v>系列 2</c:v>
                </c:pt>
              </c:strCache>
            </c:strRef>
          </c:tx>
          <c:spPr>
            <a:ln w="25400"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c:ext xmlns:c16="http://schemas.microsoft.com/office/drawing/2014/chart" uri="{C3380CC4-5D6E-409C-BE32-E72D297353CC}">
              <c16:uniqueId val="{00000001-95CE-4381-A5D6-A9427AA78C10}"/>
            </c:ext>
          </c:extLst>
        </c:ser>
        <c:ser>
          <c:idx val="2"/>
          <c:order val="2"/>
          <c:tx>
            <c:strRef>
              <c:f>Sheet1!$D$1</c:f>
              <c:strCache>
                <c:ptCount val="1"/>
                <c:pt idx="0">
                  <c:v>系列 3</c:v>
                </c:pt>
              </c:strCache>
            </c:strRef>
          </c:tx>
          <c:spPr>
            <a:ln w="25400" cap="rnd">
              <a:solidFill>
                <a:schemeClr val="accent1">
                  <a:lumMod val="40000"/>
                  <a:lumOff val="60000"/>
                  <a:alpha val="45000"/>
                </a:schemeClr>
              </a:solidFill>
              <a:round/>
            </a:ln>
            <a:effectLst/>
          </c:spPr>
          <c:marker>
            <c:symbol val="none"/>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c:ext xmlns:c16="http://schemas.microsoft.com/office/drawing/2014/chart" uri="{C3380CC4-5D6E-409C-BE32-E72D297353CC}">
              <c16:uniqueId val="{00000002-95CE-4381-A5D6-A9427AA78C10}"/>
            </c:ext>
          </c:extLst>
        </c:ser>
        <c:dLbls>
          <c:showLegendKey val="0"/>
          <c:showVal val="0"/>
          <c:showCatName val="0"/>
          <c:showSerName val="0"/>
          <c:showPercent val="0"/>
          <c:showBubbleSize val="0"/>
        </c:dLbls>
        <c:smooth val="0"/>
        <c:axId val="1204654360"/>
        <c:axId val="1204653184"/>
      </c:lineChart>
      <c:catAx>
        <c:axId val="1204654360"/>
        <c:scaling>
          <c:orientation val="minMax"/>
        </c:scaling>
        <c:delete val="0"/>
        <c:axPos val="b"/>
        <c:numFmt formatCode="General" sourceLinked="1"/>
        <c:majorTickMark val="none"/>
        <c:minorTickMark val="none"/>
        <c:tickLblPos val="nextTo"/>
        <c:spPr>
          <a:noFill/>
          <a:ln w="9525" cap="flat" cmpd="sng" algn="ctr">
            <a:solidFill>
              <a:schemeClr val="tx1">
                <a:lumMod val="50000"/>
                <a:lumOff val="50000"/>
                <a:alpha val="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04653184"/>
        <c:crosses val="autoZero"/>
        <c:auto val="1"/>
        <c:lblAlgn val="ctr"/>
        <c:lblOffset val="100"/>
        <c:noMultiLvlLbl val="0"/>
      </c:catAx>
      <c:valAx>
        <c:axId val="1204653184"/>
        <c:scaling>
          <c:orientation val="minMax"/>
        </c:scaling>
        <c:delete val="0"/>
        <c:axPos val="l"/>
        <c:majorGridlines>
          <c:spPr>
            <a:ln w="9525" cap="flat" cmpd="sng" algn="ctr">
              <a:solidFill>
                <a:schemeClr val="tx1">
                  <a:lumMod val="50000"/>
                  <a:lumOff val="50000"/>
                  <a:alpha val="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204654360"/>
        <c:crosses val="autoZero"/>
        <c:crossBetween val="between"/>
      </c:valAx>
      <c:spPr>
        <a:noFill/>
        <a:ln>
          <a:noFill/>
        </a:ln>
        <a:effectLst/>
      </c:spPr>
    </c:plotArea>
    <c:legend>
      <c:legendPos val="b"/>
      <c:layout>
        <c:manualLayout>
          <c:xMode val="edge"/>
          <c:yMode val="edge"/>
          <c:x val="0.31991252460629921"/>
          <c:y val="5.6084864041712533E-4"/>
          <c:w val="0.32579995078740159"/>
          <c:h val="4.9393094647150589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8DA9C655-42C9-40AA-8F53-F746BDE65736}" type="datetimeFigureOut">
              <a:rPr lang="zh-CN" altLang="en-US" smtClean="0"/>
              <a:pPr/>
              <a:t>2022/11/29</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E77E2D45-7DF7-4F15-B1F2-B6FF77373895}" type="slidenum">
              <a:rPr lang="zh-CN" altLang="en-US" smtClean="0"/>
              <a:pPr/>
              <a:t>‹#›</a:t>
            </a:fld>
            <a:endParaRPr lang="zh-CN" altLang="en-US" dirty="0"/>
          </a:p>
        </p:txBody>
      </p:sp>
    </p:spTree>
    <p:extLst>
      <p:ext uri="{BB962C8B-B14F-4D97-AF65-F5344CB8AC3E}">
        <p14:creationId xmlns:p14="http://schemas.microsoft.com/office/powerpoint/2010/main" val="32001879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7E2D45-7DF7-4F15-B1F2-B6FF77373895}" type="slidenum">
              <a:rPr lang="zh-CN" altLang="en-US" smtClean="0"/>
              <a:t>4</a:t>
            </a:fld>
            <a:endParaRPr lang="zh-CN" altLang="en-US"/>
          </a:p>
        </p:txBody>
      </p:sp>
    </p:spTree>
    <p:extLst>
      <p:ext uri="{BB962C8B-B14F-4D97-AF65-F5344CB8AC3E}">
        <p14:creationId xmlns:p14="http://schemas.microsoft.com/office/powerpoint/2010/main" val="7530227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7E2D45-7DF7-4F15-B1F2-B6FF77373895}" type="slidenum">
              <a:rPr lang="zh-CN" altLang="en-US" smtClean="0"/>
              <a:t>15</a:t>
            </a:fld>
            <a:endParaRPr lang="zh-CN" altLang="en-US"/>
          </a:p>
        </p:txBody>
      </p:sp>
    </p:spTree>
    <p:extLst>
      <p:ext uri="{BB962C8B-B14F-4D97-AF65-F5344CB8AC3E}">
        <p14:creationId xmlns:p14="http://schemas.microsoft.com/office/powerpoint/2010/main" val="29121698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7E2D45-7DF7-4F15-B1F2-B6FF77373895}" type="slidenum">
              <a:rPr lang="zh-CN" altLang="en-US" smtClean="0"/>
              <a:t>16</a:t>
            </a:fld>
            <a:endParaRPr lang="zh-CN" altLang="en-US"/>
          </a:p>
        </p:txBody>
      </p:sp>
    </p:spTree>
    <p:extLst>
      <p:ext uri="{BB962C8B-B14F-4D97-AF65-F5344CB8AC3E}">
        <p14:creationId xmlns:p14="http://schemas.microsoft.com/office/powerpoint/2010/main" val="42116547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7E2D45-7DF7-4F15-B1F2-B6FF77373895}" type="slidenum">
              <a:rPr lang="zh-CN" altLang="en-US" smtClean="0"/>
              <a:t>17</a:t>
            </a:fld>
            <a:endParaRPr lang="zh-CN" altLang="en-US"/>
          </a:p>
        </p:txBody>
      </p:sp>
    </p:spTree>
    <p:extLst>
      <p:ext uri="{BB962C8B-B14F-4D97-AF65-F5344CB8AC3E}">
        <p14:creationId xmlns:p14="http://schemas.microsoft.com/office/powerpoint/2010/main" val="36588273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7E2D45-7DF7-4F15-B1F2-B6FF77373895}" type="slidenum">
              <a:rPr lang="zh-CN" altLang="en-US" smtClean="0"/>
              <a:t>18</a:t>
            </a:fld>
            <a:endParaRPr lang="zh-CN" altLang="en-US"/>
          </a:p>
        </p:txBody>
      </p:sp>
    </p:spTree>
    <p:extLst>
      <p:ext uri="{BB962C8B-B14F-4D97-AF65-F5344CB8AC3E}">
        <p14:creationId xmlns:p14="http://schemas.microsoft.com/office/powerpoint/2010/main" val="40988190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7E2D45-7DF7-4F15-B1F2-B6FF77373895}" type="slidenum">
              <a:rPr lang="zh-CN" altLang="en-US" smtClean="0"/>
              <a:t>19</a:t>
            </a:fld>
            <a:endParaRPr lang="zh-CN" altLang="en-US"/>
          </a:p>
        </p:txBody>
      </p:sp>
    </p:spTree>
    <p:extLst>
      <p:ext uri="{BB962C8B-B14F-4D97-AF65-F5344CB8AC3E}">
        <p14:creationId xmlns:p14="http://schemas.microsoft.com/office/powerpoint/2010/main" val="15253004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a:p>
            <a:endParaRPr lang="zh-CN" altLang="en-US" dirty="0"/>
          </a:p>
          <a:p>
            <a:r>
              <a:rPr lang="en-US" altLang="zh-CN" dirty="0"/>
              <a:t>51PPT</a:t>
            </a:r>
            <a:r>
              <a:rPr lang="zh-CN" altLang="en-US" dirty="0"/>
              <a:t>模板网   </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E77E2D45-7DF7-4F15-B1F2-B6FF77373895}" type="slidenum">
              <a:rPr lang="zh-CN" altLang="en-US" smtClean="0"/>
              <a:pPr/>
              <a:t>20</a:t>
            </a:fld>
            <a:endParaRPr lang="zh-CN" altLang="en-US" dirty="0"/>
          </a:p>
        </p:txBody>
      </p:sp>
    </p:spTree>
    <p:extLst>
      <p:ext uri="{BB962C8B-B14F-4D97-AF65-F5344CB8AC3E}">
        <p14:creationId xmlns:p14="http://schemas.microsoft.com/office/powerpoint/2010/main" val="2542836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7E2D45-7DF7-4F15-B1F2-B6FF77373895}" type="slidenum">
              <a:rPr lang="zh-CN" altLang="en-US" smtClean="0"/>
              <a:t>5</a:t>
            </a:fld>
            <a:endParaRPr lang="zh-CN" altLang="en-US"/>
          </a:p>
        </p:txBody>
      </p:sp>
    </p:spTree>
    <p:extLst>
      <p:ext uri="{BB962C8B-B14F-4D97-AF65-F5344CB8AC3E}">
        <p14:creationId xmlns:p14="http://schemas.microsoft.com/office/powerpoint/2010/main" val="14972136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7E2D45-7DF7-4F15-B1F2-B6FF77373895}" type="slidenum">
              <a:rPr lang="zh-CN" altLang="en-US" smtClean="0"/>
              <a:t>6</a:t>
            </a:fld>
            <a:endParaRPr lang="zh-CN" altLang="en-US"/>
          </a:p>
        </p:txBody>
      </p:sp>
    </p:spTree>
    <p:extLst>
      <p:ext uri="{BB962C8B-B14F-4D97-AF65-F5344CB8AC3E}">
        <p14:creationId xmlns:p14="http://schemas.microsoft.com/office/powerpoint/2010/main" val="12372446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7E2D45-7DF7-4F15-B1F2-B6FF77373895}" type="slidenum">
              <a:rPr lang="zh-CN" altLang="en-US" smtClean="0"/>
              <a:t>7</a:t>
            </a:fld>
            <a:endParaRPr lang="zh-CN" altLang="en-US"/>
          </a:p>
        </p:txBody>
      </p:sp>
    </p:spTree>
    <p:extLst>
      <p:ext uri="{BB962C8B-B14F-4D97-AF65-F5344CB8AC3E}">
        <p14:creationId xmlns:p14="http://schemas.microsoft.com/office/powerpoint/2010/main" val="20245649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7E2D45-7DF7-4F15-B1F2-B6FF77373895}" type="slidenum">
              <a:rPr lang="zh-CN" altLang="en-US" smtClean="0"/>
              <a:t>8</a:t>
            </a:fld>
            <a:endParaRPr lang="zh-CN" altLang="en-US"/>
          </a:p>
        </p:txBody>
      </p:sp>
    </p:spTree>
    <p:extLst>
      <p:ext uri="{BB962C8B-B14F-4D97-AF65-F5344CB8AC3E}">
        <p14:creationId xmlns:p14="http://schemas.microsoft.com/office/powerpoint/2010/main" val="10582770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7E2D45-7DF7-4F15-B1F2-B6FF77373895}" type="slidenum">
              <a:rPr lang="zh-CN" altLang="en-US" smtClean="0"/>
              <a:t>10</a:t>
            </a:fld>
            <a:endParaRPr lang="zh-CN" altLang="en-US"/>
          </a:p>
        </p:txBody>
      </p:sp>
    </p:spTree>
    <p:extLst>
      <p:ext uri="{BB962C8B-B14F-4D97-AF65-F5344CB8AC3E}">
        <p14:creationId xmlns:p14="http://schemas.microsoft.com/office/powerpoint/2010/main" val="7462932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E77E2D45-7DF7-4F15-B1F2-B6FF77373895}" type="slidenum">
              <a:rPr lang="zh-CN" altLang="en-US" smtClean="0"/>
              <a:t>11</a:t>
            </a:fld>
            <a:endParaRPr lang="zh-CN" altLang="en-US"/>
          </a:p>
        </p:txBody>
      </p:sp>
    </p:spTree>
    <p:extLst>
      <p:ext uri="{BB962C8B-B14F-4D97-AF65-F5344CB8AC3E}">
        <p14:creationId xmlns:p14="http://schemas.microsoft.com/office/powerpoint/2010/main" val="31955205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7E2D45-7DF7-4F15-B1F2-B6FF77373895}" type="slidenum">
              <a:rPr lang="zh-CN" altLang="en-US" smtClean="0"/>
              <a:t>12</a:t>
            </a:fld>
            <a:endParaRPr lang="zh-CN" altLang="en-US"/>
          </a:p>
        </p:txBody>
      </p:sp>
    </p:spTree>
    <p:extLst>
      <p:ext uri="{BB962C8B-B14F-4D97-AF65-F5344CB8AC3E}">
        <p14:creationId xmlns:p14="http://schemas.microsoft.com/office/powerpoint/2010/main" val="3026265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77E2D45-7DF7-4F15-B1F2-B6FF77373895}" type="slidenum">
              <a:rPr lang="zh-CN" altLang="en-US" smtClean="0"/>
              <a:t>13</a:t>
            </a:fld>
            <a:endParaRPr lang="zh-CN" altLang="en-US"/>
          </a:p>
        </p:txBody>
      </p:sp>
    </p:spTree>
    <p:extLst>
      <p:ext uri="{BB962C8B-B14F-4D97-AF65-F5344CB8AC3E}">
        <p14:creationId xmlns:p14="http://schemas.microsoft.com/office/powerpoint/2010/main" val="28541244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封面&amp;结尾页">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69F48C88-9603-4B38-AAB8-E71B7AE2AF11}"/>
              </a:ext>
            </a:extLst>
          </p:cNvPr>
          <p:cNvPicPr>
            <a:picLocks noChangeAspect="1"/>
          </p:cNvPicPr>
          <p:nvPr userDrawn="1"/>
        </p:nvPicPr>
        <p:blipFill rotWithShape="1">
          <a:blip r:embed="rId2" cstate="screen">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0" y="0"/>
            <a:ext cx="12192001" cy="6869832"/>
          </a:xfrm>
          <a:prstGeom prst="rect">
            <a:avLst/>
          </a:prstGeom>
        </p:spPr>
      </p:pic>
      <p:sp>
        <p:nvSpPr>
          <p:cNvPr id="7" name="矩形 6">
            <a:extLst>
              <a:ext uri="{FF2B5EF4-FFF2-40B4-BE49-F238E27FC236}">
                <a16:creationId xmlns:a16="http://schemas.microsoft.com/office/drawing/2014/main" id="{C01EC2EB-E3AE-4A56-9965-AA53E9BC9B0D}"/>
              </a:ext>
            </a:extLst>
          </p:cNvPr>
          <p:cNvSpPr/>
          <p:nvPr userDrawn="1"/>
        </p:nvSpPr>
        <p:spPr>
          <a:xfrm>
            <a:off x="1847528" y="1348422"/>
            <a:ext cx="9001000" cy="4320480"/>
          </a:xfrm>
          <a:prstGeom prst="rect">
            <a:avLst/>
          </a:prstGeom>
          <a:solidFill>
            <a:schemeClr val="accent2">
              <a:alpha val="44000"/>
            </a:schemeClr>
          </a:solidFill>
          <a:ln>
            <a:noFill/>
          </a:ln>
          <a:effectLst>
            <a:outerShdw blurRad="63500" sx="101000" sy="101000" algn="c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旧字形 ExtraLight" panose="020B0200000000000000" pitchFamily="34" charset="-122"/>
            </a:endParaRPr>
          </a:p>
        </p:txBody>
      </p:sp>
      <p:sp>
        <p:nvSpPr>
          <p:cNvPr id="8" name="矩形 7">
            <a:extLst>
              <a:ext uri="{FF2B5EF4-FFF2-40B4-BE49-F238E27FC236}">
                <a16:creationId xmlns:a16="http://schemas.microsoft.com/office/drawing/2014/main" id="{06E50E7E-9ECA-4AFC-B52B-F64FB9EDDF44}"/>
              </a:ext>
            </a:extLst>
          </p:cNvPr>
          <p:cNvSpPr/>
          <p:nvPr userDrawn="1"/>
        </p:nvSpPr>
        <p:spPr>
          <a:xfrm>
            <a:off x="1605999" y="1137363"/>
            <a:ext cx="9001000" cy="4320480"/>
          </a:xfrm>
          <a:prstGeom prst="rect">
            <a:avLst/>
          </a:prstGeom>
          <a:solidFill>
            <a:schemeClr val="accent1">
              <a:alpha val="79000"/>
            </a:schemeClr>
          </a:solidFill>
          <a:ln>
            <a:noFill/>
          </a:ln>
          <a:effectLst>
            <a:outerShdw blurRad="63500" sx="101000" sy="101000" algn="c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旧字形 ExtraLight" panose="020B0200000000000000" pitchFamily="34" charset="-122"/>
            </a:endParaRPr>
          </a:p>
        </p:txBody>
      </p:sp>
      <p:sp>
        <p:nvSpPr>
          <p:cNvPr id="11" name="圆: 空心 10">
            <a:extLst>
              <a:ext uri="{FF2B5EF4-FFF2-40B4-BE49-F238E27FC236}">
                <a16:creationId xmlns:a16="http://schemas.microsoft.com/office/drawing/2014/main" id="{CA41B9F4-1C87-4307-A793-A68EA215362B}"/>
              </a:ext>
            </a:extLst>
          </p:cNvPr>
          <p:cNvSpPr/>
          <p:nvPr userDrawn="1"/>
        </p:nvSpPr>
        <p:spPr>
          <a:xfrm>
            <a:off x="11568608" y="6219310"/>
            <a:ext cx="888760" cy="888760"/>
          </a:xfrm>
          <a:prstGeom prst="donut">
            <a:avLst>
              <a:gd name="adj" fmla="val 184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sym typeface="思源黑体旧字形 ExtraLight" panose="020B0200000000000000" pitchFamily="34" charset="-122"/>
            </a:endParaRPr>
          </a:p>
        </p:txBody>
      </p:sp>
      <p:sp>
        <p:nvSpPr>
          <p:cNvPr id="12" name="圆: 空心 11">
            <a:extLst>
              <a:ext uri="{FF2B5EF4-FFF2-40B4-BE49-F238E27FC236}">
                <a16:creationId xmlns:a16="http://schemas.microsoft.com/office/drawing/2014/main" id="{FF809A71-BF74-4FFD-BD5D-02F4BA30E2D2}"/>
              </a:ext>
            </a:extLst>
          </p:cNvPr>
          <p:cNvSpPr/>
          <p:nvPr userDrawn="1"/>
        </p:nvSpPr>
        <p:spPr>
          <a:xfrm>
            <a:off x="1127448" y="419565"/>
            <a:ext cx="270030" cy="270030"/>
          </a:xfrm>
          <a:prstGeom prst="donut">
            <a:avLst>
              <a:gd name="adj" fmla="val 184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sym typeface="思源黑体旧字形 ExtraLight" panose="020B0200000000000000" pitchFamily="34" charset="-122"/>
            </a:endParaRPr>
          </a:p>
        </p:txBody>
      </p:sp>
      <p:sp>
        <p:nvSpPr>
          <p:cNvPr id="13" name="任意多边形: 形状 12">
            <a:extLst>
              <a:ext uri="{FF2B5EF4-FFF2-40B4-BE49-F238E27FC236}">
                <a16:creationId xmlns:a16="http://schemas.microsoft.com/office/drawing/2014/main" id="{90527CD6-27BE-4779-85C2-ED585D68DF87}"/>
              </a:ext>
            </a:extLst>
          </p:cNvPr>
          <p:cNvSpPr/>
          <p:nvPr userDrawn="1"/>
        </p:nvSpPr>
        <p:spPr>
          <a:xfrm rot="19451352">
            <a:off x="11316579" y="832531"/>
            <a:ext cx="360041" cy="360042"/>
          </a:xfrm>
          <a:custGeom>
            <a:avLst/>
            <a:gdLst>
              <a:gd name="connsiteX0" fmla="*/ 0 w 360041"/>
              <a:gd name="connsiteY0" fmla="*/ 168827 h 360042"/>
              <a:gd name="connsiteX1" fmla="*/ 0 w 360041"/>
              <a:gd name="connsiteY1" fmla="*/ 168828 h 360042"/>
              <a:gd name="connsiteX2" fmla="*/ 0 w 360041"/>
              <a:gd name="connsiteY2" fmla="*/ 168828 h 360042"/>
              <a:gd name="connsiteX3" fmla="*/ 180019 w 360041"/>
              <a:gd name="connsiteY3" fmla="*/ 1 h 360042"/>
              <a:gd name="connsiteX4" fmla="*/ 197021 w 360041"/>
              <a:gd name="connsiteY4" fmla="*/ 7043 h 360042"/>
              <a:gd name="connsiteX5" fmla="*/ 204064 w 360041"/>
              <a:gd name="connsiteY5" fmla="*/ 24045 h 360042"/>
              <a:gd name="connsiteX6" fmla="*/ 204064 w 360041"/>
              <a:gd name="connsiteY6" fmla="*/ 144783 h 360042"/>
              <a:gd name="connsiteX7" fmla="*/ 335996 w 360041"/>
              <a:gd name="connsiteY7" fmla="*/ 144783 h 360042"/>
              <a:gd name="connsiteX8" fmla="*/ 360041 w 360041"/>
              <a:gd name="connsiteY8" fmla="*/ 168828 h 360042"/>
              <a:gd name="connsiteX9" fmla="*/ 360040 w 360041"/>
              <a:gd name="connsiteY9" fmla="*/ 168828 h 360042"/>
              <a:gd name="connsiteX10" fmla="*/ 335995 w 360041"/>
              <a:gd name="connsiteY10" fmla="*/ 192873 h 360042"/>
              <a:gd name="connsiteX11" fmla="*/ 204064 w 360041"/>
              <a:gd name="connsiteY11" fmla="*/ 192873 h 360042"/>
              <a:gd name="connsiteX12" fmla="*/ 204064 w 360041"/>
              <a:gd name="connsiteY12" fmla="*/ 335997 h 360042"/>
              <a:gd name="connsiteX13" fmla="*/ 180018 w 360041"/>
              <a:gd name="connsiteY13" fmla="*/ 360042 h 360042"/>
              <a:gd name="connsiteX14" fmla="*/ 180018 w 360041"/>
              <a:gd name="connsiteY14" fmla="*/ 360041 h 360042"/>
              <a:gd name="connsiteX15" fmla="*/ 155974 w 360041"/>
              <a:gd name="connsiteY15" fmla="*/ 335996 h 360042"/>
              <a:gd name="connsiteX16" fmla="*/ 155974 w 360041"/>
              <a:gd name="connsiteY16" fmla="*/ 192873 h 360042"/>
              <a:gd name="connsiteX17" fmla="*/ 24045 w 360041"/>
              <a:gd name="connsiteY17" fmla="*/ 192872 h 360042"/>
              <a:gd name="connsiteX18" fmla="*/ 7043 w 360041"/>
              <a:gd name="connsiteY18" fmla="*/ 185830 h 360042"/>
              <a:gd name="connsiteX19" fmla="*/ 0 w 360041"/>
              <a:gd name="connsiteY19" fmla="*/ 168828 h 360042"/>
              <a:gd name="connsiteX20" fmla="*/ 7043 w 360041"/>
              <a:gd name="connsiteY20" fmla="*/ 151826 h 360042"/>
              <a:gd name="connsiteX21" fmla="*/ 24045 w 360041"/>
              <a:gd name="connsiteY21" fmla="*/ 144783 h 360042"/>
              <a:gd name="connsiteX22" fmla="*/ 155974 w 360041"/>
              <a:gd name="connsiteY22" fmla="*/ 144783 h 360042"/>
              <a:gd name="connsiteX23" fmla="*/ 155974 w 360041"/>
              <a:gd name="connsiteY23" fmla="*/ 24045 h 360042"/>
              <a:gd name="connsiteX24" fmla="*/ 163017 w 360041"/>
              <a:gd name="connsiteY24" fmla="*/ 7043 h 360042"/>
              <a:gd name="connsiteX25" fmla="*/ 180018 w 360041"/>
              <a:gd name="connsiteY25" fmla="*/ 0 h 360042"/>
              <a:gd name="connsiteX26" fmla="*/ 180020 w 360041"/>
              <a:gd name="connsiteY26" fmla="*/ 0 h 360042"/>
              <a:gd name="connsiteX27" fmla="*/ 180019 w 360041"/>
              <a:gd name="connsiteY27" fmla="*/ 1 h 36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0041" h="360042">
                <a:moveTo>
                  <a:pt x="0" y="168827"/>
                </a:moveTo>
                <a:lnTo>
                  <a:pt x="0" y="168828"/>
                </a:lnTo>
                <a:lnTo>
                  <a:pt x="0" y="168828"/>
                </a:lnTo>
                <a:close/>
                <a:moveTo>
                  <a:pt x="180019" y="1"/>
                </a:moveTo>
                <a:lnTo>
                  <a:pt x="197021" y="7043"/>
                </a:lnTo>
                <a:cubicBezTo>
                  <a:pt x="201372" y="11394"/>
                  <a:pt x="204064" y="17405"/>
                  <a:pt x="204064" y="24045"/>
                </a:cubicBezTo>
                <a:lnTo>
                  <a:pt x="204064" y="144783"/>
                </a:lnTo>
                <a:lnTo>
                  <a:pt x="335996" y="144783"/>
                </a:lnTo>
                <a:cubicBezTo>
                  <a:pt x="349276" y="144783"/>
                  <a:pt x="360041" y="155548"/>
                  <a:pt x="360041" y="168828"/>
                </a:cubicBezTo>
                <a:lnTo>
                  <a:pt x="360040" y="168828"/>
                </a:lnTo>
                <a:cubicBezTo>
                  <a:pt x="360040" y="182108"/>
                  <a:pt x="349275" y="192873"/>
                  <a:pt x="335995" y="192873"/>
                </a:cubicBezTo>
                <a:lnTo>
                  <a:pt x="204064" y="192873"/>
                </a:lnTo>
                <a:lnTo>
                  <a:pt x="204064" y="335997"/>
                </a:lnTo>
                <a:cubicBezTo>
                  <a:pt x="204064" y="349277"/>
                  <a:pt x="193298" y="360042"/>
                  <a:pt x="180018" y="360042"/>
                </a:cubicBezTo>
                <a:lnTo>
                  <a:pt x="180018" y="360041"/>
                </a:lnTo>
                <a:cubicBezTo>
                  <a:pt x="166738" y="360041"/>
                  <a:pt x="155974" y="349276"/>
                  <a:pt x="155974" y="335996"/>
                </a:cubicBezTo>
                <a:lnTo>
                  <a:pt x="155974" y="192873"/>
                </a:lnTo>
                <a:lnTo>
                  <a:pt x="24045" y="192872"/>
                </a:lnTo>
                <a:cubicBezTo>
                  <a:pt x="17405" y="192872"/>
                  <a:pt x="11394" y="190181"/>
                  <a:pt x="7043" y="185830"/>
                </a:cubicBezTo>
                <a:lnTo>
                  <a:pt x="0" y="168828"/>
                </a:lnTo>
                <a:lnTo>
                  <a:pt x="7043" y="151826"/>
                </a:lnTo>
                <a:cubicBezTo>
                  <a:pt x="11394" y="147474"/>
                  <a:pt x="17405" y="144783"/>
                  <a:pt x="24045" y="144783"/>
                </a:cubicBezTo>
                <a:lnTo>
                  <a:pt x="155974" y="144783"/>
                </a:lnTo>
                <a:lnTo>
                  <a:pt x="155974" y="24045"/>
                </a:lnTo>
                <a:cubicBezTo>
                  <a:pt x="155974" y="17405"/>
                  <a:pt x="158666" y="11394"/>
                  <a:pt x="163017" y="7043"/>
                </a:cubicBezTo>
                <a:close/>
                <a:moveTo>
                  <a:pt x="180018" y="0"/>
                </a:moveTo>
                <a:lnTo>
                  <a:pt x="180020" y="0"/>
                </a:lnTo>
                <a:lnTo>
                  <a:pt x="180019" y="1"/>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旧字形 ExtraLight" panose="020B0200000000000000" pitchFamily="34" charset="-122"/>
            </a:endParaRPr>
          </a:p>
        </p:txBody>
      </p:sp>
      <p:sp>
        <p:nvSpPr>
          <p:cNvPr id="16" name="文本占位符 15">
            <a:extLst>
              <a:ext uri="{FF2B5EF4-FFF2-40B4-BE49-F238E27FC236}">
                <a16:creationId xmlns:a16="http://schemas.microsoft.com/office/drawing/2014/main" id="{21B208E1-EA85-4A4F-BABC-26C3EB2FDFA1}"/>
              </a:ext>
            </a:extLst>
          </p:cNvPr>
          <p:cNvSpPr>
            <a:spLocks noGrp="1"/>
          </p:cNvSpPr>
          <p:nvPr>
            <p:ph type="body" sz="quarter" idx="10"/>
          </p:nvPr>
        </p:nvSpPr>
        <p:spPr>
          <a:xfrm>
            <a:off x="2266950" y="2228850"/>
            <a:ext cx="7791450" cy="800100"/>
          </a:xfrm>
          <a:prstGeom prst="rect">
            <a:avLst/>
          </a:prstGeom>
        </p:spPr>
        <p:txBody>
          <a:bodyPr/>
          <a:lstStyle>
            <a:lvl1pPr marL="0" indent="0" algn="ctr">
              <a:buFontTx/>
              <a:buNone/>
              <a:defRPr sz="6000" b="1">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dirty="0"/>
              <a:t>单击此处编辑母版文本样式</a:t>
            </a:r>
          </a:p>
        </p:txBody>
      </p:sp>
      <p:sp>
        <p:nvSpPr>
          <p:cNvPr id="17" name="圆: 空心 16">
            <a:extLst>
              <a:ext uri="{FF2B5EF4-FFF2-40B4-BE49-F238E27FC236}">
                <a16:creationId xmlns:a16="http://schemas.microsoft.com/office/drawing/2014/main" id="{353BC4E5-3D4B-4498-AC36-97276764A31D}"/>
              </a:ext>
            </a:extLst>
          </p:cNvPr>
          <p:cNvSpPr/>
          <p:nvPr userDrawn="1"/>
        </p:nvSpPr>
        <p:spPr>
          <a:xfrm>
            <a:off x="1991544" y="5949280"/>
            <a:ext cx="540060" cy="540060"/>
          </a:xfrm>
          <a:prstGeom prst="donut">
            <a:avLst>
              <a:gd name="adj" fmla="val 184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sym typeface="思源黑体旧字形 ExtraLight" panose="020B0200000000000000" pitchFamily="34" charset="-122"/>
            </a:endParaRPr>
          </a:p>
        </p:txBody>
      </p:sp>
      <p:sp>
        <p:nvSpPr>
          <p:cNvPr id="18" name="任意多边形: 形状 17">
            <a:extLst>
              <a:ext uri="{FF2B5EF4-FFF2-40B4-BE49-F238E27FC236}">
                <a16:creationId xmlns:a16="http://schemas.microsoft.com/office/drawing/2014/main" id="{B7787E87-425F-4168-8E02-015267EF91F7}"/>
              </a:ext>
            </a:extLst>
          </p:cNvPr>
          <p:cNvSpPr/>
          <p:nvPr userDrawn="1"/>
        </p:nvSpPr>
        <p:spPr>
          <a:xfrm rot="19451352">
            <a:off x="351910" y="3595468"/>
            <a:ext cx="241347" cy="241348"/>
          </a:xfrm>
          <a:custGeom>
            <a:avLst/>
            <a:gdLst>
              <a:gd name="connsiteX0" fmla="*/ 0 w 360041"/>
              <a:gd name="connsiteY0" fmla="*/ 168827 h 360042"/>
              <a:gd name="connsiteX1" fmla="*/ 0 w 360041"/>
              <a:gd name="connsiteY1" fmla="*/ 168828 h 360042"/>
              <a:gd name="connsiteX2" fmla="*/ 0 w 360041"/>
              <a:gd name="connsiteY2" fmla="*/ 168828 h 360042"/>
              <a:gd name="connsiteX3" fmla="*/ 180019 w 360041"/>
              <a:gd name="connsiteY3" fmla="*/ 1 h 360042"/>
              <a:gd name="connsiteX4" fmla="*/ 197021 w 360041"/>
              <a:gd name="connsiteY4" fmla="*/ 7043 h 360042"/>
              <a:gd name="connsiteX5" fmla="*/ 204064 w 360041"/>
              <a:gd name="connsiteY5" fmla="*/ 24045 h 360042"/>
              <a:gd name="connsiteX6" fmla="*/ 204064 w 360041"/>
              <a:gd name="connsiteY6" fmla="*/ 144783 h 360042"/>
              <a:gd name="connsiteX7" fmla="*/ 335996 w 360041"/>
              <a:gd name="connsiteY7" fmla="*/ 144783 h 360042"/>
              <a:gd name="connsiteX8" fmla="*/ 360041 w 360041"/>
              <a:gd name="connsiteY8" fmla="*/ 168828 h 360042"/>
              <a:gd name="connsiteX9" fmla="*/ 360040 w 360041"/>
              <a:gd name="connsiteY9" fmla="*/ 168828 h 360042"/>
              <a:gd name="connsiteX10" fmla="*/ 335995 w 360041"/>
              <a:gd name="connsiteY10" fmla="*/ 192873 h 360042"/>
              <a:gd name="connsiteX11" fmla="*/ 204064 w 360041"/>
              <a:gd name="connsiteY11" fmla="*/ 192873 h 360042"/>
              <a:gd name="connsiteX12" fmla="*/ 204064 w 360041"/>
              <a:gd name="connsiteY12" fmla="*/ 335997 h 360042"/>
              <a:gd name="connsiteX13" fmla="*/ 180018 w 360041"/>
              <a:gd name="connsiteY13" fmla="*/ 360042 h 360042"/>
              <a:gd name="connsiteX14" fmla="*/ 180018 w 360041"/>
              <a:gd name="connsiteY14" fmla="*/ 360041 h 360042"/>
              <a:gd name="connsiteX15" fmla="*/ 155974 w 360041"/>
              <a:gd name="connsiteY15" fmla="*/ 335996 h 360042"/>
              <a:gd name="connsiteX16" fmla="*/ 155974 w 360041"/>
              <a:gd name="connsiteY16" fmla="*/ 192873 h 360042"/>
              <a:gd name="connsiteX17" fmla="*/ 24045 w 360041"/>
              <a:gd name="connsiteY17" fmla="*/ 192872 h 360042"/>
              <a:gd name="connsiteX18" fmla="*/ 7043 w 360041"/>
              <a:gd name="connsiteY18" fmla="*/ 185830 h 360042"/>
              <a:gd name="connsiteX19" fmla="*/ 0 w 360041"/>
              <a:gd name="connsiteY19" fmla="*/ 168828 h 360042"/>
              <a:gd name="connsiteX20" fmla="*/ 7043 w 360041"/>
              <a:gd name="connsiteY20" fmla="*/ 151826 h 360042"/>
              <a:gd name="connsiteX21" fmla="*/ 24045 w 360041"/>
              <a:gd name="connsiteY21" fmla="*/ 144783 h 360042"/>
              <a:gd name="connsiteX22" fmla="*/ 155974 w 360041"/>
              <a:gd name="connsiteY22" fmla="*/ 144783 h 360042"/>
              <a:gd name="connsiteX23" fmla="*/ 155974 w 360041"/>
              <a:gd name="connsiteY23" fmla="*/ 24045 h 360042"/>
              <a:gd name="connsiteX24" fmla="*/ 163017 w 360041"/>
              <a:gd name="connsiteY24" fmla="*/ 7043 h 360042"/>
              <a:gd name="connsiteX25" fmla="*/ 180018 w 360041"/>
              <a:gd name="connsiteY25" fmla="*/ 0 h 360042"/>
              <a:gd name="connsiteX26" fmla="*/ 180020 w 360041"/>
              <a:gd name="connsiteY26" fmla="*/ 0 h 360042"/>
              <a:gd name="connsiteX27" fmla="*/ 180019 w 360041"/>
              <a:gd name="connsiteY27" fmla="*/ 1 h 36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0041" h="360042">
                <a:moveTo>
                  <a:pt x="0" y="168827"/>
                </a:moveTo>
                <a:lnTo>
                  <a:pt x="0" y="168828"/>
                </a:lnTo>
                <a:lnTo>
                  <a:pt x="0" y="168828"/>
                </a:lnTo>
                <a:close/>
                <a:moveTo>
                  <a:pt x="180019" y="1"/>
                </a:moveTo>
                <a:lnTo>
                  <a:pt x="197021" y="7043"/>
                </a:lnTo>
                <a:cubicBezTo>
                  <a:pt x="201372" y="11394"/>
                  <a:pt x="204064" y="17405"/>
                  <a:pt x="204064" y="24045"/>
                </a:cubicBezTo>
                <a:lnTo>
                  <a:pt x="204064" y="144783"/>
                </a:lnTo>
                <a:lnTo>
                  <a:pt x="335996" y="144783"/>
                </a:lnTo>
                <a:cubicBezTo>
                  <a:pt x="349276" y="144783"/>
                  <a:pt x="360041" y="155548"/>
                  <a:pt x="360041" y="168828"/>
                </a:cubicBezTo>
                <a:lnTo>
                  <a:pt x="360040" y="168828"/>
                </a:lnTo>
                <a:cubicBezTo>
                  <a:pt x="360040" y="182108"/>
                  <a:pt x="349275" y="192873"/>
                  <a:pt x="335995" y="192873"/>
                </a:cubicBezTo>
                <a:lnTo>
                  <a:pt x="204064" y="192873"/>
                </a:lnTo>
                <a:lnTo>
                  <a:pt x="204064" y="335997"/>
                </a:lnTo>
                <a:cubicBezTo>
                  <a:pt x="204064" y="349277"/>
                  <a:pt x="193298" y="360042"/>
                  <a:pt x="180018" y="360042"/>
                </a:cubicBezTo>
                <a:lnTo>
                  <a:pt x="180018" y="360041"/>
                </a:lnTo>
                <a:cubicBezTo>
                  <a:pt x="166738" y="360041"/>
                  <a:pt x="155974" y="349276"/>
                  <a:pt x="155974" y="335996"/>
                </a:cubicBezTo>
                <a:lnTo>
                  <a:pt x="155974" y="192873"/>
                </a:lnTo>
                <a:lnTo>
                  <a:pt x="24045" y="192872"/>
                </a:lnTo>
                <a:cubicBezTo>
                  <a:pt x="17405" y="192872"/>
                  <a:pt x="11394" y="190181"/>
                  <a:pt x="7043" y="185830"/>
                </a:cubicBezTo>
                <a:lnTo>
                  <a:pt x="0" y="168828"/>
                </a:lnTo>
                <a:lnTo>
                  <a:pt x="7043" y="151826"/>
                </a:lnTo>
                <a:cubicBezTo>
                  <a:pt x="11394" y="147474"/>
                  <a:pt x="17405" y="144783"/>
                  <a:pt x="24045" y="144783"/>
                </a:cubicBezTo>
                <a:lnTo>
                  <a:pt x="155974" y="144783"/>
                </a:lnTo>
                <a:lnTo>
                  <a:pt x="155974" y="24045"/>
                </a:lnTo>
                <a:cubicBezTo>
                  <a:pt x="155974" y="17405"/>
                  <a:pt x="158666" y="11394"/>
                  <a:pt x="163017" y="7043"/>
                </a:cubicBezTo>
                <a:close/>
                <a:moveTo>
                  <a:pt x="180018" y="0"/>
                </a:moveTo>
                <a:lnTo>
                  <a:pt x="180020" y="0"/>
                </a:lnTo>
                <a:lnTo>
                  <a:pt x="180019" y="1"/>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旧字形 ExtraLight" panose="020B0200000000000000" pitchFamily="34" charset="-122"/>
            </a:endParaRPr>
          </a:p>
        </p:txBody>
      </p:sp>
    </p:spTree>
    <p:extLst>
      <p:ext uri="{BB962C8B-B14F-4D97-AF65-F5344CB8AC3E}">
        <p14:creationId xmlns:p14="http://schemas.microsoft.com/office/powerpoint/2010/main" val="1745551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三项目录页">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C89BE19C-F109-4B59-A8FE-2F0C124820FD}"/>
              </a:ext>
            </a:extLst>
          </p:cNvPr>
          <p:cNvSpPr>
            <a:spLocks noGrp="1"/>
          </p:cNvSpPr>
          <p:nvPr>
            <p:ph type="dt" sz="half" idx="10"/>
          </p:nvPr>
        </p:nvSpPr>
        <p:spPr/>
        <p:txBody>
          <a:bodyPr/>
          <a:lstStyle/>
          <a:p>
            <a:fld id="{3835FF42-2933-4961-80AB-AF81CA01A553}" type="datetimeFigureOut">
              <a:rPr lang="zh-CN" altLang="en-US" smtClean="0"/>
              <a:t>2022/11/29</a:t>
            </a:fld>
            <a:endParaRPr lang="zh-CN" altLang="en-US"/>
          </a:p>
        </p:txBody>
      </p:sp>
      <p:sp>
        <p:nvSpPr>
          <p:cNvPr id="4" name="页脚占位符 3">
            <a:extLst>
              <a:ext uri="{FF2B5EF4-FFF2-40B4-BE49-F238E27FC236}">
                <a16:creationId xmlns:a16="http://schemas.microsoft.com/office/drawing/2014/main" id="{E17034B3-B883-415D-8E9F-EDBBAB6AA76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6A784D8E-F011-4A1D-B233-ECC1E9E4D8F5}"/>
              </a:ext>
            </a:extLst>
          </p:cNvPr>
          <p:cNvSpPr>
            <a:spLocks noGrp="1"/>
          </p:cNvSpPr>
          <p:nvPr>
            <p:ph type="sldNum" sz="quarter" idx="12"/>
          </p:nvPr>
        </p:nvSpPr>
        <p:spPr/>
        <p:txBody>
          <a:bodyPr/>
          <a:lstStyle/>
          <a:p>
            <a:fld id="{1A903DBC-C464-41AA-BD93-ABD916E8E10F}" type="slidenum">
              <a:rPr lang="zh-CN" altLang="en-US" smtClean="0"/>
              <a:t>‹#›</a:t>
            </a:fld>
            <a:endParaRPr lang="zh-CN" altLang="en-US"/>
          </a:p>
        </p:txBody>
      </p:sp>
      <p:pic>
        <p:nvPicPr>
          <p:cNvPr id="6" name="图片 5">
            <a:extLst>
              <a:ext uri="{FF2B5EF4-FFF2-40B4-BE49-F238E27FC236}">
                <a16:creationId xmlns:a16="http://schemas.microsoft.com/office/drawing/2014/main" id="{6AC0C283-614A-4980-B51F-A8A63B7F0AC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0"/>
            <a:ext cx="4215539" cy="6858000"/>
          </a:xfrm>
          <a:prstGeom prst="rect">
            <a:avLst/>
          </a:prstGeom>
        </p:spPr>
      </p:pic>
      <p:sp>
        <p:nvSpPr>
          <p:cNvPr id="7" name="圆角矩形 1">
            <a:extLst>
              <a:ext uri="{FF2B5EF4-FFF2-40B4-BE49-F238E27FC236}">
                <a16:creationId xmlns:a16="http://schemas.microsoft.com/office/drawing/2014/main" id="{27FB433E-389C-4EF2-AB7D-2EFB9E42AE7E}"/>
              </a:ext>
            </a:extLst>
          </p:cNvPr>
          <p:cNvSpPr/>
          <p:nvPr userDrawn="1"/>
        </p:nvSpPr>
        <p:spPr>
          <a:xfrm>
            <a:off x="1" y="0"/>
            <a:ext cx="4399988" cy="6858000"/>
          </a:xfrm>
          <a:prstGeom prst="roundRect">
            <a:avLst>
              <a:gd name="adj" fmla="val 0"/>
            </a:avLst>
          </a:prstGeom>
          <a:solidFill>
            <a:schemeClr val="accent1">
              <a:alpha val="10000"/>
            </a:schemeClr>
          </a:solidFill>
          <a:ln>
            <a:noFill/>
          </a:ln>
          <a:effectLst>
            <a:outerShdw blurRad="2794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圆角矩形 1">
            <a:extLst>
              <a:ext uri="{FF2B5EF4-FFF2-40B4-BE49-F238E27FC236}">
                <a16:creationId xmlns:a16="http://schemas.microsoft.com/office/drawing/2014/main" id="{F6F95B33-71F9-4B50-B0DF-1ECDE3D7F8E8}"/>
              </a:ext>
            </a:extLst>
          </p:cNvPr>
          <p:cNvSpPr/>
          <p:nvPr userDrawn="1"/>
        </p:nvSpPr>
        <p:spPr>
          <a:xfrm>
            <a:off x="0" y="0"/>
            <a:ext cx="4215539" cy="6858000"/>
          </a:xfrm>
          <a:prstGeom prst="roundRect">
            <a:avLst>
              <a:gd name="adj" fmla="val 0"/>
            </a:avLst>
          </a:prstGeom>
          <a:solidFill>
            <a:schemeClr val="accent1">
              <a:alpha val="60000"/>
            </a:schemeClr>
          </a:solidFill>
          <a:ln>
            <a:noFill/>
          </a:ln>
          <a:effectLst>
            <a:outerShdw blurRad="2794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矩形 8">
            <a:extLst>
              <a:ext uri="{FF2B5EF4-FFF2-40B4-BE49-F238E27FC236}">
                <a16:creationId xmlns:a16="http://schemas.microsoft.com/office/drawing/2014/main" id="{1C34B1A3-B3EF-4AA5-9266-A025BB75C166}"/>
              </a:ext>
            </a:extLst>
          </p:cNvPr>
          <p:cNvSpPr/>
          <p:nvPr userDrawn="1"/>
        </p:nvSpPr>
        <p:spPr>
          <a:xfrm>
            <a:off x="5279570" y="1685141"/>
            <a:ext cx="2685142"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Part 01</a:t>
            </a:r>
            <a:endParaRPr kumimoji="0" lang="en-US" altLang="zh-CN" sz="36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cxnSp>
        <p:nvCxnSpPr>
          <p:cNvPr id="10" name="直接连接符 9">
            <a:extLst>
              <a:ext uri="{FF2B5EF4-FFF2-40B4-BE49-F238E27FC236}">
                <a16:creationId xmlns:a16="http://schemas.microsoft.com/office/drawing/2014/main" id="{6B26D94C-FF34-459E-B833-D59AD8F80BE5}"/>
              </a:ext>
            </a:extLst>
          </p:cNvPr>
          <p:cNvCxnSpPr>
            <a:cxnSpLocks/>
          </p:cNvCxnSpPr>
          <p:nvPr userDrawn="1"/>
        </p:nvCxnSpPr>
        <p:spPr>
          <a:xfrm>
            <a:off x="5389032" y="2447127"/>
            <a:ext cx="5895823" cy="0"/>
          </a:xfrm>
          <a:prstGeom prst="line">
            <a:avLst/>
          </a:prstGeom>
          <a:noFill/>
          <a:ln w="6350" cap="flat" cmpd="sng" algn="ctr">
            <a:solidFill>
              <a:sysClr val="window" lastClr="FFFFFF">
                <a:lumMod val="75000"/>
                <a:alpha val="50000"/>
              </a:sysClr>
            </a:solidFill>
            <a:prstDash val="solid"/>
            <a:miter lim="800000"/>
          </a:ln>
          <a:effectLst/>
        </p:spPr>
      </p:cxnSp>
      <p:grpSp>
        <p:nvGrpSpPr>
          <p:cNvPr id="11" name="组合 10">
            <a:extLst>
              <a:ext uri="{FF2B5EF4-FFF2-40B4-BE49-F238E27FC236}">
                <a16:creationId xmlns:a16="http://schemas.microsoft.com/office/drawing/2014/main" id="{7EAFA65A-3A55-43B2-8E44-9726325C2BD0}"/>
              </a:ext>
            </a:extLst>
          </p:cNvPr>
          <p:cNvGrpSpPr/>
          <p:nvPr userDrawn="1"/>
        </p:nvGrpSpPr>
        <p:grpSpPr>
          <a:xfrm>
            <a:off x="1235075" y="2818465"/>
            <a:ext cx="1843088" cy="1221070"/>
            <a:chOff x="1185596" y="2806967"/>
            <a:chExt cx="1843088" cy="1221070"/>
          </a:xfrm>
        </p:grpSpPr>
        <p:sp>
          <p:nvSpPr>
            <p:cNvPr id="12" name="文本框 11">
              <a:extLst>
                <a:ext uri="{FF2B5EF4-FFF2-40B4-BE49-F238E27FC236}">
                  <a16:creationId xmlns:a16="http://schemas.microsoft.com/office/drawing/2014/main" id="{C8F8B115-139B-4628-9903-646AADC28856}"/>
                </a:ext>
              </a:extLst>
            </p:cNvPr>
            <p:cNvSpPr txBox="1"/>
            <p:nvPr/>
          </p:nvSpPr>
          <p:spPr>
            <a:xfrm>
              <a:off x="1185596" y="2806967"/>
              <a:ext cx="1843088" cy="101566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目录</a:t>
              </a:r>
            </a:p>
          </p:txBody>
        </p:sp>
        <p:sp>
          <p:nvSpPr>
            <p:cNvPr id="13" name="文本框 12">
              <a:extLst>
                <a:ext uri="{FF2B5EF4-FFF2-40B4-BE49-F238E27FC236}">
                  <a16:creationId xmlns:a16="http://schemas.microsoft.com/office/drawing/2014/main" id="{710FE186-EC0E-47E4-8FA9-EF8DBC987190}"/>
                </a:ext>
              </a:extLst>
            </p:cNvPr>
            <p:cNvSpPr txBox="1"/>
            <p:nvPr/>
          </p:nvSpPr>
          <p:spPr>
            <a:xfrm>
              <a:off x="1305170" y="3689483"/>
              <a:ext cx="1536282"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CONTENTS</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cxnSp>
        <p:nvCxnSpPr>
          <p:cNvPr id="14" name="直接连接符 13">
            <a:extLst>
              <a:ext uri="{FF2B5EF4-FFF2-40B4-BE49-F238E27FC236}">
                <a16:creationId xmlns:a16="http://schemas.microsoft.com/office/drawing/2014/main" id="{8DC28FC2-1545-48ED-B976-BC12701A21FE}"/>
              </a:ext>
            </a:extLst>
          </p:cNvPr>
          <p:cNvCxnSpPr>
            <a:cxnSpLocks/>
          </p:cNvCxnSpPr>
          <p:nvPr userDrawn="1"/>
        </p:nvCxnSpPr>
        <p:spPr>
          <a:xfrm flipV="1">
            <a:off x="2890500" y="2149889"/>
            <a:ext cx="844416" cy="6304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9C133179-A0D4-4A0E-93D0-812B7FB3623B}"/>
              </a:ext>
            </a:extLst>
          </p:cNvPr>
          <p:cNvCxnSpPr>
            <a:cxnSpLocks/>
          </p:cNvCxnSpPr>
          <p:nvPr userDrawn="1"/>
        </p:nvCxnSpPr>
        <p:spPr>
          <a:xfrm flipV="1">
            <a:off x="497050" y="4244942"/>
            <a:ext cx="569277" cy="4249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6B61A254-B0FB-42DB-8AAA-A2D387AAA468}"/>
              </a:ext>
            </a:extLst>
          </p:cNvPr>
          <p:cNvCxnSpPr>
            <a:cxnSpLocks/>
          </p:cNvCxnSpPr>
          <p:nvPr userDrawn="1"/>
        </p:nvCxnSpPr>
        <p:spPr>
          <a:xfrm flipV="1">
            <a:off x="1038335" y="4065446"/>
            <a:ext cx="452566" cy="3378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3497D53B-6453-44C3-BF9C-700521A3C447}"/>
              </a:ext>
            </a:extLst>
          </p:cNvPr>
          <p:cNvCxnSpPr>
            <a:cxnSpLocks/>
          </p:cNvCxnSpPr>
          <p:nvPr userDrawn="1"/>
        </p:nvCxnSpPr>
        <p:spPr>
          <a:xfrm flipV="1">
            <a:off x="2943108" y="2543622"/>
            <a:ext cx="452566" cy="3378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占位符 26">
            <a:extLst>
              <a:ext uri="{FF2B5EF4-FFF2-40B4-BE49-F238E27FC236}">
                <a16:creationId xmlns:a16="http://schemas.microsoft.com/office/drawing/2014/main" id="{24234498-9076-4AAA-9A3E-87C10A102EF0}"/>
              </a:ext>
            </a:extLst>
          </p:cNvPr>
          <p:cNvSpPr>
            <a:spLocks noGrp="1"/>
          </p:cNvSpPr>
          <p:nvPr>
            <p:ph type="body" sz="quarter" idx="13" hasCustomPrompt="1"/>
          </p:nvPr>
        </p:nvSpPr>
        <p:spPr>
          <a:xfrm>
            <a:off x="7135238" y="1729875"/>
            <a:ext cx="4370961" cy="455262"/>
          </a:xfrm>
          <a:prstGeom prst="rect">
            <a:avLst/>
          </a:prstGeom>
        </p:spPr>
        <p:txBody>
          <a:bodyPr/>
          <a:lstStyle>
            <a:lvl1pPr marL="0" indent="0">
              <a:buNone/>
              <a:defRPr sz="3200" b="1">
                <a:solidFill>
                  <a:schemeClr val="accent1"/>
                </a:solidFill>
              </a:defRPr>
            </a:lvl1pPr>
          </a:lstStyle>
          <a:p>
            <a:pPr lvl="0"/>
            <a:r>
              <a:rPr lang="zh-CN" altLang="en-US" dirty="0"/>
              <a:t>单击文本样式</a:t>
            </a:r>
          </a:p>
        </p:txBody>
      </p:sp>
      <p:sp>
        <p:nvSpPr>
          <p:cNvPr id="19" name="矩形 18">
            <a:extLst>
              <a:ext uri="{FF2B5EF4-FFF2-40B4-BE49-F238E27FC236}">
                <a16:creationId xmlns:a16="http://schemas.microsoft.com/office/drawing/2014/main" id="{88F26A06-154C-42C8-9FED-F63F61121142}"/>
              </a:ext>
            </a:extLst>
          </p:cNvPr>
          <p:cNvSpPr/>
          <p:nvPr userDrawn="1"/>
        </p:nvSpPr>
        <p:spPr>
          <a:xfrm>
            <a:off x="5279570" y="2976860"/>
            <a:ext cx="2685142"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Part 02</a:t>
            </a:r>
            <a:endParaRPr kumimoji="0" lang="en-US" altLang="zh-CN" sz="36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cxnSp>
        <p:nvCxnSpPr>
          <p:cNvPr id="20" name="直接连接符 19">
            <a:extLst>
              <a:ext uri="{FF2B5EF4-FFF2-40B4-BE49-F238E27FC236}">
                <a16:creationId xmlns:a16="http://schemas.microsoft.com/office/drawing/2014/main" id="{54F85871-126B-4256-A387-9D0F86148A34}"/>
              </a:ext>
            </a:extLst>
          </p:cNvPr>
          <p:cNvCxnSpPr>
            <a:cxnSpLocks/>
          </p:cNvCxnSpPr>
          <p:nvPr userDrawn="1"/>
        </p:nvCxnSpPr>
        <p:spPr>
          <a:xfrm>
            <a:off x="5389032" y="3738846"/>
            <a:ext cx="5895823" cy="0"/>
          </a:xfrm>
          <a:prstGeom prst="line">
            <a:avLst/>
          </a:prstGeom>
          <a:noFill/>
          <a:ln w="6350" cap="flat" cmpd="sng" algn="ctr">
            <a:solidFill>
              <a:sysClr val="window" lastClr="FFFFFF">
                <a:lumMod val="75000"/>
                <a:alpha val="50000"/>
              </a:sysClr>
            </a:solidFill>
            <a:prstDash val="solid"/>
            <a:miter lim="800000"/>
          </a:ln>
          <a:effectLst/>
        </p:spPr>
      </p:cxnSp>
      <p:sp>
        <p:nvSpPr>
          <p:cNvPr id="21" name="文本占位符 26">
            <a:extLst>
              <a:ext uri="{FF2B5EF4-FFF2-40B4-BE49-F238E27FC236}">
                <a16:creationId xmlns:a16="http://schemas.microsoft.com/office/drawing/2014/main" id="{E1B2E870-2E12-40B0-826C-B1437B19915D}"/>
              </a:ext>
            </a:extLst>
          </p:cNvPr>
          <p:cNvSpPr>
            <a:spLocks noGrp="1"/>
          </p:cNvSpPr>
          <p:nvPr>
            <p:ph type="body" sz="quarter" idx="14" hasCustomPrompt="1"/>
          </p:nvPr>
        </p:nvSpPr>
        <p:spPr>
          <a:xfrm>
            <a:off x="7135238" y="3021594"/>
            <a:ext cx="4370961" cy="455262"/>
          </a:xfrm>
          <a:prstGeom prst="rect">
            <a:avLst/>
          </a:prstGeom>
        </p:spPr>
        <p:txBody>
          <a:bodyPr/>
          <a:lstStyle>
            <a:lvl1pPr marL="0" indent="0">
              <a:buNone/>
              <a:defRPr sz="3200" b="1">
                <a:solidFill>
                  <a:schemeClr val="accent1"/>
                </a:solidFill>
              </a:defRPr>
            </a:lvl1pPr>
          </a:lstStyle>
          <a:p>
            <a:pPr lvl="0"/>
            <a:r>
              <a:rPr lang="zh-CN" altLang="en-US" dirty="0"/>
              <a:t>单击文本样式</a:t>
            </a:r>
          </a:p>
        </p:txBody>
      </p:sp>
      <p:sp>
        <p:nvSpPr>
          <p:cNvPr id="22" name="矩形 21">
            <a:extLst>
              <a:ext uri="{FF2B5EF4-FFF2-40B4-BE49-F238E27FC236}">
                <a16:creationId xmlns:a16="http://schemas.microsoft.com/office/drawing/2014/main" id="{E242A402-D766-436A-A18A-7C346A094720}"/>
              </a:ext>
            </a:extLst>
          </p:cNvPr>
          <p:cNvSpPr/>
          <p:nvPr userDrawn="1"/>
        </p:nvSpPr>
        <p:spPr>
          <a:xfrm>
            <a:off x="5279570" y="4268579"/>
            <a:ext cx="2685142"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Part 03</a:t>
            </a:r>
            <a:endParaRPr kumimoji="0" lang="en-US" altLang="zh-CN" sz="36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cxnSp>
        <p:nvCxnSpPr>
          <p:cNvPr id="23" name="直接连接符 22">
            <a:extLst>
              <a:ext uri="{FF2B5EF4-FFF2-40B4-BE49-F238E27FC236}">
                <a16:creationId xmlns:a16="http://schemas.microsoft.com/office/drawing/2014/main" id="{3F1A394F-ED24-4568-83A7-0C85FF129BC8}"/>
              </a:ext>
            </a:extLst>
          </p:cNvPr>
          <p:cNvCxnSpPr>
            <a:cxnSpLocks/>
          </p:cNvCxnSpPr>
          <p:nvPr userDrawn="1"/>
        </p:nvCxnSpPr>
        <p:spPr>
          <a:xfrm>
            <a:off x="5389032" y="5030565"/>
            <a:ext cx="5895823" cy="0"/>
          </a:xfrm>
          <a:prstGeom prst="line">
            <a:avLst/>
          </a:prstGeom>
          <a:noFill/>
          <a:ln w="6350" cap="flat" cmpd="sng" algn="ctr">
            <a:solidFill>
              <a:sysClr val="window" lastClr="FFFFFF">
                <a:lumMod val="75000"/>
                <a:alpha val="50000"/>
              </a:sysClr>
            </a:solidFill>
            <a:prstDash val="solid"/>
            <a:miter lim="800000"/>
          </a:ln>
          <a:effectLst/>
        </p:spPr>
      </p:cxnSp>
      <p:sp>
        <p:nvSpPr>
          <p:cNvPr id="24" name="文本占位符 26">
            <a:extLst>
              <a:ext uri="{FF2B5EF4-FFF2-40B4-BE49-F238E27FC236}">
                <a16:creationId xmlns:a16="http://schemas.microsoft.com/office/drawing/2014/main" id="{57E00CBE-B8B3-467A-AE00-C2B6C09B2D74}"/>
              </a:ext>
            </a:extLst>
          </p:cNvPr>
          <p:cNvSpPr>
            <a:spLocks noGrp="1"/>
          </p:cNvSpPr>
          <p:nvPr>
            <p:ph type="body" sz="quarter" idx="15" hasCustomPrompt="1"/>
          </p:nvPr>
        </p:nvSpPr>
        <p:spPr>
          <a:xfrm>
            <a:off x="7135238" y="4313313"/>
            <a:ext cx="4370961" cy="455262"/>
          </a:xfrm>
          <a:prstGeom prst="rect">
            <a:avLst/>
          </a:prstGeom>
        </p:spPr>
        <p:txBody>
          <a:bodyPr/>
          <a:lstStyle>
            <a:lvl1pPr marL="0" indent="0">
              <a:buNone/>
              <a:defRPr sz="3200" b="1">
                <a:solidFill>
                  <a:schemeClr val="accent1"/>
                </a:solidFill>
              </a:defRPr>
            </a:lvl1pPr>
          </a:lstStyle>
          <a:p>
            <a:pPr lvl="0"/>
            <a:r>
              <a:rPr lang="zh-CN" altLang="en-US" dirty="0"/>
              <a:t>单击文本样式</a:t>
            </a:r>
          </a:p>
        </p:txBody>
      </p:sp>
    </p:spTree>
    <p:extLst>
      <p:ext uri="{BB962C8B-B14F-4D97-AF65-F5344CB8AC3E}">
        <p14:creationId xmlns:p14="http://schemas.microsoft.com/office/powerpoint/2010/main" val="7947526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四项目录页">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C89BE19C-F109-4B59-A8FE-2F0C124820FD}"/>
              </a:ext>
            </a:extLst>
          </p:cNvPr>
          <p:cNvSpPr>
            <a:spLocks noGrp="1"/>
          </p:cNvSpPr>
          <p:nvPr>
            <p:ph type="dt" sz="half" idx="10"/>
          </p:nvPr>
        </p:nvSpPr>
        <p:spPr/>
        <p:txBody>
          <a:bodyPr/>
          <a:lstStyle/>
          <a:p>
            <a:fld id="{3835FF42-2933-4961-80AB-AF81CA01A553}" type="datetimeFigureOut">
              <a:rPr lang="zh-CN" altLang="en-US" smtClean="0"/>
              <a:t>2022/11/29</a:t>
            </a:fld>
            <a:endParaRPr lang="zh-CN" altLang="en-US"/>
          </a:p>
        </p:txBody>
      </p:sp>
      <p:sp>
        <p:nvSpPr>
          <p:cNvPr id="4" name="页脚占位符 3">
            <a:extLst>
              <a:ext uri="{FF2B5EF4-FFF2-40B4-BE49-F238E27FC236}">
                <a16:creationId xmlns:a16="http://schemas.microsoft.com/office/drawing/2014/main" id="{E17034B3-B883-415D-8E9F-EDBBAB6AA76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6A784D8E-F011-4A1D-B233-ECC1E9E4D8F5}"/>
              </a:ext>
            </a:extLst>
          </p:cNvPr>
          <p:cNvSpPr>
            <a:spLocks noGrp="1"/>
          </p:cNvSpPr>
          <p:nvPr>
            <p:ph type="sldNum" sz="quarter" idx="12"/>
          </p:nvPr>
        </p:nvSpPr>
        <p:spPr/>
        <p:txBody>
          <a:bodyPr/>
          <a:lstStyle/>
          <a:p>
            <a:fld id="{1A903DBC-C464-41AA-BD93-ABD916E8E10F}" type="slidenum">
              <a:rPr lang="zh-CN" altLang="en-US" smtClean="0"/>
              <a:t>‹#›</a:t>
            </a:fld>
            <a:endParaRPr lang="zh-CN" altLang="en-US"/>
          </a:p>
        </p:txBody>
      </p:sp>
      <p:pic>
        <p:nvPicPr>
          <p:cNvPr id="6" name="图片 5">
            <a:extLst>
              <a:ext uri="{FF2B5EF4-FFF2-40B4-BE49-F238E27FC236}">
                <a16:creationId xmlns:a16="http://schemas.microsoft.com/office/drawing/2014/main" id="{6AC0C283-614A-4980-B51F-A8A63B7F0AC4}"/>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0"/>
            <a:ext cx="4215539" cy="6858000"/>
          </a:xfrm>
          <a:prstGeom prst="rect">
            <a:avLst/>
          </a:prstGeom>
        </p:spPr>
      </p:pic>
      <p:sp>
        <p:nvSpPr>
          <p:cNvPr id="7" name="圆角矩形 1">
            <a:extLst>
              <a:ext uri="{FF2B5EF4-FFF2-40B4-BE49-F238E27FC236}">
                <a16:creationId xmlns:a16="http://schemas.microsoft.com/office/drawing/2014/main" id="{27FB433E-389C-4EF2-AB7D-2EFB9E42AE7E}"/>
              </a:ext>
            </a:extLst>
          </p:cNvPr>
          <p:cNvSpPr/>
          <p:nvPr userDrawn="1"/>
        </p:nvSpPr>
        <p:spPr>
          <a:xfrm>
            <a:off x="1" y="0"/>
            <a:ext cx="4399988" cy="6858000"/>
          </a:xfrm>
          <a:prstGeom prst="roundRect">
            <a:avLst>
              <a:gd name="adj" fmla="val 0"/>
            </a:avLst>
          </a:prstGeom>
          <a:solidFill>
            <a:schemeClr val="accent1">
              <a:alpha val="10000"/>
            </a:schemeClr>
          </a:solidFill>
          <a:ln>
            <a:noFill/>
          </a:ln>
          <a:effectLst>
            <a:outerShdw blurRad="2794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圆角矩形 1">
            <a:extLst>
              <a:ext uri="{FF2B5EF4-FFF2-40B4-BE49-F238E27FC236}">
                <a16:creationId xmlns:a16="http://schemas.microsoft.com/office/drawing/2014/main" id="{F6F95B33-71F9-4B50-B0DF-1ECDE3D7F8E8}"/>
              </a:ext>
            </a:extLst>
          </p:cNvPr>
          <p:cNvSpPr/>
          <p:nvPr userDrawn="1"/>
        </p:nvSpPr>
        <p:spPr>
          <a:xfrm>
            <a:off x="0" y="0"/>
            <a:ext cx="4215539" cy="6858000"/>
          </a:xfrm>
          <a:prstGeom prst="roundRect">
            <a:avLst>
              <a:gd name="adj" fmla="val 0"/>
            </a:avLst>
          </a:prstGeom>
          <a:solidFill>
            <a:schemeClr val="accent1">
              <a:alpha val="60000"/>
            </a:schemeClr>
          </a:solidFill>
          <a:ln>
            <a:noFill/>
          </a:ln>
          <a:effectLst>
            <a:outerShdw blurRad="2794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矩形 8">
            <a:extLst>
              <a:ext uri="{FF2B5EF4-FFF2-40B4-BE49-F238E27FC236}">
                <a16:creationId xmlns:a16="http://schemas.microsoft.com/office/drawing/2014/main" id="{1C34B1A3-B3EF-4AA5-9266-A025BB75C166}"/>
              </a:ext>
            </a:extLst>
          </p:cNvPr>
          <p:cNvSpPr/>
          <p:nvPr userDrawn="1"/>
        </p:nvSpPr>
        <p:spPr>
          <a:xfrm>
            <a:off x="5279570" y="1069510"/>
            <a:ext cx="2685142"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Part 01</a:t>
            </a:r>
            <a:endParaRPr kumimoji="0" lang="en-US" altLang="zh-CN" sz="36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cxnSp>
        <p:nvCxnSpPr>
          <p:cNvPr id="10" name="直接连接符 9">
            <a:extLst>
              <a:ext uri="{FF2B5EF4-FFF2-40B4-BE49-F238E27FC236}">
                <a16:creationId xmlns:a16="http://schemas.microsoft.com/office/drawing/2014/main" id="{6B26D94C-FF34-459E-B833-D59AD8F80BE5}"/>
              </a:ext>
            </a:extLst>
          </p:cNvPr>
          <p:cNvCxnSpPr>
            <a:cxnSpLocks/>
          </p:cNvCxnSpPr>
          <p:nvPr userDrawn="1"/>
        </p:nvCxnSpPr>
        <p:spPr>
          <a:xfrm>
            <a:off x="5389032" y="1831496"/>
            <a:ext cx="5895823" cy="0"/>
          </a:xfrm>
          <a:prstGeom prst="line">
            <a:avLst/>
          </a:prstGeom>
          <a:noFill/>
          <a:ln w="6350" cap="flat" cmpd="sng" algn="ctr">
            <a:solidFill>
              <a:sysClr val="window" lastClr="FFFFFF">
                <a:lumMod val="75000"/>
                <a:alpha val="50000"/>
              </a:sysClr>
            </a:solidFill>
            <a:prstDash val="solid"/>
            <a:miter lim="800000"/>
          </a:ln>
          <a:effectLst/>
        </p:spPr>
      </p:cxnSp>
      <p:grpSp>
        <p:nvGrpSpPr>
          <p:cNvPr id="11" name="组合 10">
            <a:extLst>
              <a:ext uri="{FF2B5EF4-FFF2-40B4-BE49-F238E27FC236}">
                <a16:creationId xmlns:a16="http://schemas.microsoft.com/office/drawing/2014/main" id="{7EAFA65A-3A55-43B2-8E44-9726325C2BD0}"/>
              </a:ext>
            </a:extLst>
          </p:cNvPr>
          <p:cNvGrpSpPr/>
          <p:nvPr userDrawn="1"/>
        </p:nvGrpSpPr>
        <p:grpSpPr>
          <a:xfrm>
            <a:off x="1235075" y="2818465"/>
            <a:ext cx="1843088" cy="1221070"/>
            <a:chOff x="1185596" y="2806967"/>
            <a:chExt cx="1843088" cy="1221070"/>
          </a:xfrm>
        </p:grpSpPr>
        <p:sp>
          <p:nvSpPr>
            <p:cNvPr id="12" name="文本框 11">
              <a:extLst>
                <a:ext uri="{FF2B5EF4-FFF2-40B4-BE49-F238E27FC236}">
                  <a16:creationId xmlns:a16="http://schemas.microsoft.com/office/drawing/2014/main" id="{C8F8B115-139B-4628-9903-646AADC28856}"/>
                </a:ext>
              </a:extLst>
            </p:cNvPr>
            <p:cNvSpPr txBox="1"/>
            <p:nvPr/>
          </p:nvSpPr>
          <p:spPr>
            <a:xfrm>
              <a:off x="1185596" y="2806967"/>
              <a:ext cx="1843088" cy="1015663"/>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60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目录</a:t>
              </a:r>
            </a:p>
          </p:txBody>
        </p:sp>
        <p:sp>
          <p:nvSpPr>
            <p:cNvPr id="13" name="文本框 12">
              <a:extLst>
                <a:ext uri="{FF2B5EF4-FFF2-40B4-BE49-F238E27FC236}">
                  <a16:creationId xmlns:a16="http://schemas.microsoft.com/office/drawing/2014/main" id="{710FE186-EC0E-47E4-8FA9-EF8DBC987190}"/>
                </a:ext>
              </a:extLst>
            </p:cNvPr>
            <p:cNvSpPr txBox="1"/>
            <p:nvPr/>
          </p:nvSpPr>
          <p:spPr>
            <a:xfrm>
              <a:off x="1305170" y="3689483"/>
              <a:ext cx="1536282"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CONTENTS</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cxnSp>
        <p:nvCxnSpPr>
          <p:cNvPr id="14" name="直接连接符 13">
            <a:extLst>
              <a:ext uri="{FF2B5EF4-FFF2-40B4-BE49-F238E27FC236}">
                <a16:creationId xmlns:a16="http://schemas.microsoft.com/office/drawing/2014/main" id="{8DC28FC2-1545-48ED-B976-BC12701A21FE}"/>
              </a:ext>
            </a:extLst>
          </p:cNvPr>
          <p:cNvCxnSpPr>
            <a:cxnSpLocks/>
          </p:cNvCxnSpPr>
          <p:nvPr userDrawn="1"/>
        </p:nvCxnSpPr>
        <p:spPr>
          <a:xfrm flipV="1">
            <a:off x="2890500" y="2149889"/>
            <a:ext cx="844416" cy="63040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9C133179-A0D4-4A0E-93D0-812B7FB3623B}"/>
              </a:ext>
            </a:extLst>
          </p:cNvPr>
          <p:cNvCxnSpPr>
            <a:cxnSpLocks/>
          </p:cNvCxnSpPr>
          <p:nvPr userDrawn="1"/>
        </p:nvCxnSpPr>
        <p:spPr>
          <a:xfrm flipV="1">
            <a:off x="497050" y="4244942"/>
            <a:ext cx="569277" cy="4249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6B61A254-B0FB-42DB-8AAA-A2D387AAA468}"/>
              </a:ext>
            </a:extLst>
          </p:cNvPr>
          <p:cNvCxnSpPr>
            <a:cxnSpLocks/>
          </p:cNvCxnSpPr>
          <p:nvPr userDrawn="1"/>
        </p:nvCxnSpPr>
        <p:spPr>
          <a:xfrm flipV="1">
            <a:off x="1038335" y="4065446"/>
            <a:ext cx="452566" cy="3378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3497D53B-6453-44C3-BF9C-700521A3C447}"/>
              </a:ext>
            </a:extLst>
          </p:cNvPr>
          <p:cNvCxnSpPr>
            <a:cxnSpLocks/>
          </p:cNvCxnSpPr>
          <p:nvPr userDrawn="1"/>
        </p:nvCxnSpPr>
        <p:spPr>
          <a:xfrm flipV="1">
            <a:off x="2943108" y="2543622"/>
            <a:ext cx="452566" cy="33786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占位符 26">
            <a:extLst>
              <a:ext uri="{FF2B5EF4-FFF2-40B4-BE49-F238E27FC236}">
                <a16:creationId xmlns:a16="http://schemas.microsoft.com/office/drawing/2014/main" id="{24234498-9076-4AAA-9A3E-87C10A102EF0}"/>
              </a:ext>
            </a:extLst>
          </p:cNvPr>
          <p:cNvSpPr>
            <a:spLocks noGrp="1"/>
          </p:cNvSpPr>
          <p:nvPr>
            <p:ph type="body" sz="quarter" idx="13" hasCustomPrompt="1"/>
          </p:nvPr>
        </p:nvSpPr>
        <p:spPr>
          <a:xfrm>
            <a:off x="7135238" y="1114244"/>
            <a:ext cx="4370961" cy="455262"/>
          </a:xfrm>
          <a:prstGeom prst="rect">
            <a:avLst/>
          </a:prstGeom>
        </p:spPr>
        <p:txBody>
          <a:bodyPr/>
          <a:lstStyle>
            <a:lvl1pPr marL="0" indent="0">
              <a:buNone/>
              <a:defRPr sz="3200" b="1">
                <a:solidFill>
                  <a:schemeClr val="accent1"/>
                </a:solidFill>
              </a:defRPr>
            </a:lvl1pPr>
          </a:lstStyle>
          <a:p>
            <a:pPr lvl="0"/>
            <a:r>
              <a:rPr lang="zh-CN" altLang="en-US" dirty="0"/>
              <a:t>单击文本样式</a:t>
            </a:r>
          </a:p>
        </p:txBody>
      </p:sp>
      <p:sp>
        <p:nvSpPr>
          <p:cNvPr id="19" name="矩形 18">
            <a:extLst>
              <a:ext uri="{FF2B5EF4-FFF2-40B4-BE49-F238E27FC236}">
                <a16:creationId xmlns:a16="http://schemas.microsoft.com/office/drawing/2014/main" id="{88F26A06-154C-42C8-9FED-F63F61121142}"/>
              </a:ext>
            </a:extLst>
          </p:cNvPr>
          <p:cNvSpPr/>
          <p:nvPr userDrawn="1"/>
        </p:nvSpPr>
        <p:spPr>
          <a:xfrm>
            <a:off x="5279570" y="2361229"/>
            <a:ext cx="2685142"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Part 02</a:t>
            </a:r>
            <a:endParaRPr kumimoji="0" lang="en-US" altLang="zh-CN" sz="36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cxnSp>
        <p:nvCxnSpPr>
          <p:cNvPr id="20" name="直接连接符 19">
            <a:extLst>
              <a:ext uri="{FF2B5EF4-FFF2-40B4-BE49-F238E27FC236}">
                <a16:creationId xmlns:a16="http://schemas.microsoft.com/office/drawing/2014/main" id="{54F85871-126B-4256-A387-9D0F86148A34}"/>
              </a:ext>
            </a:extLst>
          </p:cNvPr>
          <p:cNvCxnSpPr>
            <a:cxnSpLocks/>
          </p:cNvCxnSpPr>
          <p:nvPr userDrawn="1"/>
        </p:nvCxnSpPr>
        <p:spPr>
          <a:xfrm>
            <a:off x="5389032" y="3123215"/>
            <a:ext cx="5895823" cy="0"/>
          </a:xfrm>
          <a:prstGeom prst="line">
            <a:avLst/>
          </a:prstGeom>
          <a:noFill/>
          <a:ln w="6350" cap="flat" cmpd="sng" algn="ctr">
            <a:solidFill>
              <a:sysClr val="window" lastClr="FFFFFF">
                <a:lumMod val="75000"/>
                <a:alpha val="50000"/>
              </a:sysClr>
            </a:solidFill>
            <a:prstDash val="solid"/>
            <a:miter lim="800000"/>
          </a:ln>
          <a:effectLst/>
        </p:spPr>
      </p:cxnSp>
      <p:sp>
        <p:nvSpPr>
          <p:cNvPr id="21" name="文本占位符 26">
            <a:extLst>
              <a:ext uri="{FF2B5EF4-FFF2-40B4-BE49-F238E27FC236}">
                <a16:creationId xmlns:a16="http://schemas.microsoft.com/office/drawing/2014/main" id="{E1B2E870-2E12-40B0-826C-B1437B19915D}"/>
              </a:ext>
            </a:extLst>
          </p:cNvPr>
          <p:cNvSpPr>
            <a:spLocks noGrp="1"/>
          </p:cNvSpPr>
          <p:nvPr>
            <p:ph type="body" sz="quarter" idx="14" hasCustomPrompt="1"/>
          </p:nvPr>
        </p:nvSpPr>
        <p:spPr>
          <a:xfrm>
            <a:off x="7135238" y="2405963"/>
            <a:ext cx="4370961" cy="455262"/>
          </a:xfrm>
          <a:prstGeom prst="rect">
            <a:avLst/>
          </a:prstGeom>
        </p:spPr>
        <p:txBody>
          <a:bodyPr/>
          <a:lstStyle>
            <a:lvl1pPr marL="0" indent="0">
              <a:buNone/>
              <a:defRPr sz="3200" b="1">
                <a:solidFill>
                  <a:schemeClr val="accent1"/>
                </a:solidFill>
              </a:defRPr>
            </a:lvl1pPr>
          </a:lstStyle>
          <a:p>
            <a:pPr lvl="0"/>
            <a:r>
              <a:rPr lang="zh-CN" altLang="en-US" dirty="0"/>
              <a:t>单击文本样式</a:t>
            </a:r>
          </a:p>
        </p:txBody>
      </p:sp>
      <p:sp>
        <p:nvSpPr>
          <p:cNvPr id="22" name="矩形 21">
            <a:extLst>
              <a:ext uri="{FF2B5EF4-FFF2-40B4-BE49-F238E27FC236}">
                <a16:creationId xmlns:a16="http://schemas.microsoft.com/office/drawing/2014/main" id="{E242A402-D766-436A-A18A-7C346A094720}"/>
              </a:ext>
            </a:extLst>
          </p:cNvPr>
          <p:cNvSpPr/>
          <p:nvPr userDrawn="1"/>
        </p:nvSpPr>
        <p:spPr>
          <a:xfrm>
            <a:off x="5279570" y="3652948"/>
            <a:ext cx="2685142"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Part 03</a:t>
            </a:r>
            <a:endParaRPr kumimoji="0" lang="en-US" altLang="zh-CN" sz="36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cxnSp>
        <p:nvCxnSpPr>
          <p:cNvPr id="23" name="直接连接符 22">
            <a:extLst>
              <a:ext uri="{FF2B5EF4-FFF2-40B4-BE49-F238E27FC236}">
                <a16:creationId xmlns:a16="http://schemas.microsoft.com/office/drawing/2014/main" id="{3F1A394F-ED24-4568-83A7-0C85FF129BC8}"/>
              </a:ext>
            </a:extLst>
          </p:cNvPr>
          <p:cNvCxnSpPr>
            <a:cxnSpLocks/>
          </p:cNvCxnSpPr>
          <p:nvPr userDrawn="1"/>
        </p:nvCxnSpPr>
        <p:spPr>
          <a:xfrm>
            <a:off x="5389032" y="4414934"/>
            <a:ext cx="5895823" cy="0"/>
          </a:xfrm>
          <a:prstGeom prst="line">
            <a:avLst/>
          </a:prstGeom>
          <a:noFill/>
          <a:ln w="6350" cap="flat" cmpd="sng" algn="ctr">
            <a:solidFill>
              <a:sysClr val="window" lastClr="FFFFFF">
                <a:lumMod val="75000"/>
                <a:alpha val="50000"/>
              </a:sysClr>
            </a:solidFill>
            <a:prstDash val="solid"/>
            <a:miter lim="800000"/>
          </a:ln>
          <a:effectLst/>
        </p:spPr>
      </p:cxnSp>
      <p:sp>
        <p:nvSpPr>
          <p:cNvPr id="24" name="文本占位符 26">
            <a:extLst>
              <a:ext uri="{FF2B5EF4-FFF2-40B4-BE49-F238E27FC236}">
                <a16:creationId xmlns:a16="http://schemas.microsoft.com/office/drawing/2014/main" id="{57E00CBE-B8B3-467A-AE00-C2B6C09B2D74}"/>
              </a:ext>
            </a:extLst>
          </p:cNvPr>
          <p:cNvSpPr>
            <a:spLocks noGrp="1"/>
          </p:cNvSpPr>
          <p:nvPr>
            <p:ph type="body" sz="quarter" idx="15" hasCustomPrompt="1"/>
          </p:nvPr>
        </p:nvSpPr>
        <p:spPr>
          <a:xfrm>
            <a:off x="7135238" y="3697682"/>
            <a:ext cx="4370961" cy="455262"/>
          </a:xfrm>
          <a:prstGeom prst="rect">
            <a:avLst/>
          </a:prstGeom>
        </p:spPr>
        <p:txBody>
          <a:bodyPr/>
          <a:lstStyle>
            <a:lvl1pPr marL="0" indent="0">
              <a:buNone/>
              <a:defRPr sz="3200" b="1">
                <a:solidFill>
                  <a:schemeClr val="accent1"/>
                </a:solidFill>
              </a:defRPr>
            </a:lvl1pPr>
          </a:lstStyle>
          <a:p>
            <a:pPr lvl="0"/>
            <a:r>
              <a:rPr lang="zh-CN" altLang="en-US" dirty="0"/>
              <a:t>单击文本样式</a:t>
            </a:r>
          </a:p>
        </p:txBody>
      </p:sp>
      <p:sp>
        <p:nvSpPr>
          <p:cNvPr id="2" name="矩形 1">
            <a:extLst>
              <a:ext uri="{FF2B5EF4-FFF2-40B4-BE49-F238E27FC236}">
                <a16:creationId xmlns:a16="http://schemas.microsoft.com/office/drawing/2014/main" id="{C54EBEAC-98E9-4DCB-0FAE-E6EEE7FB5A2C}"/>
              </a:ext>
            </a:extLst>
          </p:cNvPr>
          <p:cNvSpPr/>
          <p:nvPr userDrawn="1"/>
        </p:nvSpPr>
        <p:spPr>
          <a:xfrm>
            <a:off x="5279570" y="4944667"/>
            <a:ext cx="2685142"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Part 04</a:t>
            </a:r>
            <a:endParaRPr kumimoji="0" lang="en-US" altLang="zh-CN" sz="3600" b="0" i="0" u="none" strike="noStrike" kern="0" cap="none" spc="0" normalizeH="0" baseline="0" noProof="0" dirty="0">
              <a:ln>
                <a:noFill/>
              </a:ln>
              <a:solidFill>
                <a:schemeClr val="tx1">
                  <a:lumMod val="75000"/>
                  <a:lumOff val="25000"/>
                </a:schemeClr>
              </a:solidFill>
              <a:effectLst/>
              <a:uLnTx/>
              <a:uFillTx/>
              <a:latin typeface="微软雅黑" panose="020B0503020204020204" pitchFamily="34" charset="-122"/>
              <a:ea typeface="微软雅黑" panose="020B0503020204020204" pitchFamily="34" charset="-122"/>
            </a:endParaRPr>
          </a:p>
        </p:txBody>
      </p:sp>
      <p:cxnSp>
        <p:nvCxnSpPr>
          <p:cNvPr id="25" name="直接连接符 24">
            <a:extLst>
              <a:ext uri="{FF2B5EF4-FFF2-40B4-BE49-F238E27FC236}">
                <a16:creationId xmlns:a16="http://schemas.microsoft.com/office/drawing/2014/main" id="{2165D38F-7F18-9F08-7FCD-A4D340402524}"/>
              </a:ext>
            </a:extLst>
          </p:cNvPr>
          <p:cNvCxnSpPr>
            <a:cxnSpLocks/>
          </p:cNvCxnSpPr>
          <p:nvPr userDrawn="1"/>
        </p:nvCxnSpPr>
        <p:spPr>
          <a:xfrm>
            <a:off x="5389032" y="5706653"/>
            <a:ext cx="5895823" cy="0"/>
          </a:xfrm>
          <a:prstGeom prst="line">
            <a:avLst/>
          </a:prstGeom>
          <a:noFill/>
          <a:ln w="6350" cap="flat" cmpd="sng" algn="ctr">
            <a:solidFill>
              <a:sysClr val="window" lastClr="FFFFFF">
                <a:lumMod val="75000"/>
                <a:alpha val="50000"/>
              </a:sysClr>
            </a:solidFill>
            <a:prstDash val="solid"/>
            <a:miter lim="800000"/>
          </a:ln>
          <a:effectLst/>
        </p:spPr>
      </p:cxnSp>
      <p:sp>
        <p:nvSpPr>
          <p:cNvPr id="26" name="文本占位符 26">
            <a:extLst>
              <a:ext uri="{FF2B5EF4-FFF2-40B4-BE49-F238E27FC236}">
                <a16:creationId xmlns:a16="http://schemas.microsoft.com/office/drawing/2014/main" id="{4ED8011C-5060-2725-2A7F-583DAA7D08BF}"/>
              </a:ext>
            </a:extLst>
          </p:cNvPr>
          <p:cNvSpPr>
            <a:spLocks noGrp="1"/>
          </p:cNvSpPr>
          <p:nvPr>
            <p:ph type="body" sz="quarter" idx="16" hasCustomPrompt="1"/>
          </p:nvPr>
        </p:nvSpPr>
        <p:spPr>
          <a:xfrm>
            <a:off x="7135238" y="4989401"/>
            <a:ext cx="4370961" cy="455262"/>
          </a:xfrm>
          <a:prstGeom prst="rect">
            <a:avLst/>
          </a:prstGeom>
        </p:spPr>
        <p:txBody>
          <a:bodyPr/>
          <a:lstStyle>
            <a:lvl1pPr marL="0" indent="0">
              <a:buNone/>
              <a:defRPr sz="3200" b="1">
                <a:solidFill>
                  <a:schemeClr val="accent1"/>
                </a:solidFill>
              </a:defRPr>
            </a:lvl1pPr>
          </a:lstStyle>
          <a:p>
            <a:pPr lvl="0"/>
            <a:r>
              <a:rPr lang="zh-CN" altLang="en-US" dirty="0"/>
              <a:t>单击文本样式</a:t>
            </a:r>
          </a:p>
        </p:txBody>
      </p:sp>
    </p:spTree>
    <p:extLst>
      <p:ext uri="{BB962C8B-B14F-4D97-AF65-F5344CB8AC3E}">
        <p14:creationId xmlns:p14="http://schemas.microsoft.com/office/powerpoint/2010/main" val="10669256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转场页1">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B6FA2D57-5FE0-4475-AB6D-95034A6ABC4D}"/>
              </a:ext>
            </a:extLst>
          </p:cNvPr>
          <p:cNvSpPr/>
          <p:nvPr userDrawn="1"/>
        </p:nvSpPr>
        <p:spPr>
          <a:xfrm>
            <a:off x="1847528" y="1124744"/>
            <a:ext cx="9001000" cy="4320480"/>
          </a:xfrm>
          <a:prstGeom prst="rect">
            <a:avLst/>
          </a:prstGeom>
          <a:solidFill>
            <a:schemeClr val="accent1"/>
          </a:solidFill>
          <a:ln>
            <a:noFill/>
          </a:ln>
          <a:effectLst>
            <a:outerShdw blurRad="63500" sx="101000" sy="101000" algn="c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旧字形 ExtraLight" panose="020B0200000000000000" pitchFamily="34" charset="-122"/>
            </a:endParaRPr>
          </a:p>
        </p:txBody>
      </p:sp>
      <p:cxnSp>
        <p:nvCxnSpPr>
          <p:cNvPr id="12" name="直接连接符 11">
            <a:extLst>
              <a:ext uri="{FF2B5EF4-FFF2-40B4-BE49-F238E27FC236}">
                <a16:creationId xmlns:a16="http://schemas.microsoft.com/office/drawing/2014/main" id="{E6DC12BA-9A6B-4F2C-8DAC-9741AA456478}"/>
              </a:ext>
            </a:extLst>
          </p:cNvPr>
          <p:cNvCxnSpPr/>
          <p:nvPr userDrawn="1"/>
        </p:nvCxnSpPr>
        <p:spPr>
          <a:xfrm flipH="1">
            <a:off x="8616280" y="-2464495"/>
            <a:ext cx="3600400" cy="4176464"/>
          </a:xfrm>
          <a:prstGeom prst="line">
            <a:avLst/>
          </a:prstGeom>
          <a:ln w="127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3" name="圆: 空心 12">
            <a:extLst>
              <a:ext uri="{FF2B5EF4-FFF2-40B4-BE49-F238E27FC236}">
                <a16:creationId xmlns:a16="http://schemas.microsoft.com/office/drawing/2014/main" id="{0D01BF8E-C1FA-4BA6-83CE-E06EAB161344}"/>
              </a:ext>
            </a:extLst>
          </p:cNvPr>
          <p:cNvSpPr/>
          <p:nvPr userDrawn="1"/>
        </p:nvSpPr>
        <p:spPr>
          <a:xfrm>
            <a:off x="1991544" y="5949280"/>
            <a:ext cx="540060" cy="540060"/>
          </a:xfrm>
          <a:prstGeom prst="donut">
            <a:avLst>
              <a:gd name="adj" fmla="val 184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sym typeface="思源黑体旧字形 ExtraLight" panose="020B0200000000000000" pitchFamily="34" charset="-122"/>
            </a:endParaRPr>
          </a:p>
        </p:txBody>
      </p:sp>
      <p:sp>
        <p:nvSpPr>
          <p:cNvPr id="14" name="圆: 空心 13">
            <a:extLst>
              <a:ext uri="{FF2B5EF4-FFF2-40B4-BE49-F238E27FC236}">
                <a16:creationId xmlns:a16="http://schemas.microsoft.com/office/drawing/2014/main" id="{94BF9A55-75FE-4D65-AB37-9AA9B46FE36D}"/>
              </a:ext>
            </a:extLst>
          </p:cNvPr>
          <p:cNvSpPr/>
          <p:nvPr userDrawn="1"/>
        </p:nvSpPr>
        <p:spPr>
          <a:xfrm>
            <a:off x="11568608" y="6219310"/>
            <a:ext cx="888760" cy="888760"/>
          </a:xfrm>
          <a:prstGeom prst="donut">
            <a:avLst>
              <a:gd name="adj" fmla="val 184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sym typeface="思源黑体旧字形 ExtraLight" panose="020B0200000000000000" pitchFamily="34" charset="-122"/>
            </a:endParaRPr>
          </a:p>
        </p:txBody>
      </p:sp>
      <p:sp>
        <p:nvSpPr>
          <p:cNvPr id="15" name="圆: 空心 14">
            <a:extLst>
              <a:ext uri="{FF2B5EF4-FFF2-40B4-BE49-F238E27FC236}">
                <a16:creationId xmlns:a16="http://schemas.microsoft.com/office/drawing/2014/main" id="{6E7FE8B7-D184-4965-BA48-1B9E362EC196}"/>
              </a:ext>
            </a:extLst>
          </p:cNvPr>
          <p:cNvSpPr/>
          <p:nvPr userDrawn="1"/>
        </p:nvSpPr>
        <p:spPr>
          <a:xfrm>
            <a:off x="1127448" y="419565"/>
            <a:ext cx="270030" cy="270030"/>
          </a:xfrm>
          <a:prstGeom prst="donut">
            <a:avLst>
              <a:gd name="adj" fmla="val 1846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panose="020B0503020204020204" pitchFamily="34" charset="-122"/>
              <a:ea typeface="微软雅黑" panose="020B0503020204020204" pitchFamily="34" charset="-122"/>
              <a:sym typeface="思源黑体旧字形 ExtraLight" panose="020B0200000000000000" pitchFamily="34" charset="-122"/>
            </a:endParaRPr>
          </a:p>
        </p:txBody>
      </p:sp>
      <p:cxnSp>
        <p:nvCxnSpPr>
          <p:cNvPr id="16" name="直接连接符 15">
            <a:extLst>
              <a:ext uri="{FF2B5EF4-FFF2-40B4-BE49-F238E27FC236}">
                <a16:creationId xmlns:a16="http://schemas.microsoft.com/office/drawing/2014/main" id="{BB958FD8-D2FB-4C40-ACBE-60F615B1D479}"/>
              </a:ext>
            </a:extLst>
          </p:cNvPr>
          <p:cNvCxnSpPr/>
          <p:nvPr userDrawn="1"/>
        </p:nvCxnSpPr>
        <p:spPr>
          <a:xfrm flipH="1">
            <a:off x="6586591" y="332188"/>
            <a:ext cx="1575211" cy="1824587"/>
          </a:xfrm>
          <a:prstGeom prst="line">
            <a:avLst/>
          </a:prstGeom>
          <a:ln w="127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7" name="任意多边形: 形状 16">
            <a:extLst>
              <a:ext uri="{FF2B5EF4-FFF2-40B4-BE49-F238E27FC236}">
                <a16:creationId xmlns:a16="http://schemas.microsoft.com/office/drawing/2014/main" id="{6098D318-D953-4951-9957-A2EE4E17309E}"/>
              </a:ext>
            </a:extLst>
          </p:cNvPr>
          <p:cNvSpPr/>
          <p:nvPr userDrawn="1"/>
        </p:nvSpPr>
        <p:spPr>
          <a:xfrm rot="19451352">
            <a:off x="11316579" y="832531"/>
            <a:ext cx="360041" cy="360042"/>
          </a:xfrm>
          <a:custGeom>
            <a:avLst/>
            <a:gdLst>
              <a:gd name="connsiteX0" fmla="*/ 0 w 360041"/>
              <a:gd name="connsiteY0" fmla="*/ 168827 h 360042"/>
              <a:gd name="connsiteX1" fmla="*/ 0 w 360041"/>
              <a:gd name="connsiteY1" fmla="*/ 168828 h 360042"/>
              <a:gd name="connsiteX2" fmla="*/ 0 w 360041"/>
              <a:gd name="connsiteY2" fmla="*/ 168828 h 360042"/>
              <a:gd name="connsiteX3" fmla="*/ 180019 w 360041"/>
              <a:gd name="connsiteY3" fmla="*/ 1 h 360042"/>
              <a:gd name="connsiteX4" fmla="*/ 197021 w 360041"/>
              <a:gd name="connsiteY4" fmla="*/ 7043 h 360042"/>
              <a:gd name="connsiteX5" fmla="*/ 204064 w 360041"/>
              <a:gd name="connsiteY5" fmla="*/ 24045 h 360042"/>
              <a:gd name="connsiteX6" fmla="*/ 204064 w 360041"/>
              <a:gd name="connsiteY6" fmla="*/ 144783 h 360042"/>
              <a:gd name="connsiteX7" fmla="*/ 335996 w 360041"/>
              <a:gd name="connsiteY7" fmla="*/ 144783 h 360042"/>
              <a:gd name="connsiteX8" fmla="*/ 360041 w 360041"/>
              <a:gd name="connsiteY8" fmla="*/ 168828 h 360042"/>
              <a:gd name="connsiteX9" fmla="*/ 360040 w 360041"/>
              <a:gd name="connsiteY9" fmla="*/ 168828 h 360042"/>
              <a:gd name="connsiteX10" fmla="*/ 335995 w 360041"/>
              <a:gd name="connsiteY10" fmla="*/ 192873 h 360042"/>
              <a:gd name="connsiteX11" fmla="*/ 204064 w 360041"/>
              <a:gd name="connsiteY11" fmla="*/ 192873 h 360042"/>
              <a:gd name="connsiteX12" fmla="*/ 204064 w 360041"/>
              <a:gd name="connsiteY12" fmla="*/ 335997 h 360042"/>
              <a:gd name="connsiteX13" fmla="*/ 180018 w 360041"/>
              <a:gd name="connsiteY13" fmla="*/ 360042 h 360042"/>
              <a:gd name="connsiteX14" fmla="*/ 180018 w 360041"/>
              <a:gd name="connsiteY14" fmla="*/ 360041 h 360042"/>
              <a:gd name="connsiteX15" fmla="*/ 155974 w 360041"/>
              <a:gd name="connsiteY15" fmla="*/ 335996 h 360042"/>
              <a:gd name="connsiteX16" fmla="*/ 155974 w 360041"/>
              <a:gd name="connsiteY16" fmla="*/ 192873 h 360042"/>
              <a:gd name="connsiteX17" fmla="*/ 24045 w 360041"/>
              <a:gd name="connsiteY17" fmla="*/ 192872 h 360042"/>
              <a:gd name="connsiteX18" fmla="*/ 7043 w 360041"/>
              <a:gd name="connsiteY18" fmla="*/ 185830 h 360042"/>
              <a:gd name="connsiteX19" fmla="*/ 0 w 360041"/>
              <a:gd name="connsiteY19" fmla="*/ 168828 h 360042"/>
              <a:gd name="connsiteX20" fmla="*/ 7043 w 360041"/>
              <a:gd name="connsiteY20" fmla="*/ 151826 h 360042"/>
              <a:gd name="connsiteX21" fmla="*/ 24045 w 360041"/>
              <a:gd name="connsiteY21" fmla="*/ 144783 h 360042"/>
              <a:gd name="connsiteX22" fmla="*/ 155974 w 360041"/>
              <a:gd name="connsiteY22" fmla="*/ 144783 h 360042"/>
              <a:gd name="connsiteX23" fmla="*/ 155974 w 360041"/>
              <a:gd name="connsiteY23" fmla="*/ 24045 h 360042"/>
              <a:gd name="connsiteX24" fmla="*/ 163017 w 360041"/>
              <a:gd name="connsiteY24" fmla="*/ 7043 h 360042"/>
              <a:gd name="connsiteX25" fmla="*/ 180018 w 360041"/>
              <a:gd name="connsiteY25" fmla="*/ 0 h 360042"/>
              <a:gd name="connsiteX26" fmla="*/ 180020 w 360041"/>
              <a:gd name="connsiteY26" fmla="*/ 0 h 360042"/>
              <a:gd name="connsiteX27" fmla="*/ 180019 w 360041"/>
              <a:gd name="connsiteY27" fmla="*/ 1 h 36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0041" h="360042">
                <a:moveTo>
                  <a:pt x="0" y="168827"/>
                </a:moveTo>
                <a:lnTo>
                  <a:pt x="0" y="168828"/>
                </a:lnTo>
                <a:lnTo>
                  <a:pt x="0" y="168828"/>
                </a:lnTo>
                <a:close/>
                <a:moveTo>
                  <a:pt x="180019" y="1"/>
                </a:moveTo>
                <a:lnTo>
                  <a:pt x="197021" y="7043"/>
                </a:lnTo>
                <a:cubicBezTo>
                  <a:pt x="201372" y="11394"/>
                  <a:pt x="204064" y="17405"/>
                  <a:pt x="204064" y="24045"/>
                </a:cubicBezTo>
                <a:lnTo>
                  <a:pt x="204064" y="144783"/>
                </a:lnTo>
                <a:lnTo>
                  <a:pt x="335996" y="144783"/>
                </a:lnTo>
                <a:cubicBezTo>
                  <a:pt x="349276" y="144783"/>
                  <a:pt x="360041" y="155548"/>
                  <a:pt x="360041" y="168828"/>
                </a:cubicBezTo>
                <a:lnTo>
                  <a:pt x="360040" y="168828"/>
                </a:lnTo>
                <a:cubicBezTo>
                  <a:pt x="360040" y="182108"/>
                  <a:pt x="349275" y="192873"/>
                  <a:pt x="335995" y="192873"/>
                </a:cubicBezTo>
                <a:lnTo>
                  <a:pt x="204064" y="192873"/>
                </a:lnTo>
                <a:lnTo>
                  <a:pt x="204064" y="335997"/>
                </a:lnTo>
                <a:cubicBezTo>
                  <a:pt x="204064" y="349277"/>
                  <a:pt x="193298" y="360042"/>
                  <a:pt x="180018" y="360042"/>
                </a:cubicBezTo>
                <a:lnTo>
                  <a:pt x="180018" y="360041"/>
                </a:lnTo>
                <a:cubicBezTo>
                  <a:pt x="166738" y="360041"/>
                  <a:pt x="155974" y="349276"/>
                  <a:pt x="155974" y="335996"/>
                </a:cubicBezTo>
                <a:lnTo>
                  <a:pt x="155974" y="192873"/>
                </a:lnTo>
                <a:lnTo>
                  <a:pt x="24045" y="192872"/>
                </a:lnTo>
                <a:cubicBezTo>
                  <a:pt x="17405" y="192872"/>
                  <a:pt x="11394" y="190181"/>
                  <a:pt x="7043" y="185830"/>
                </a:cubicBezTo>
                <a:lnTo>
                  <a:pt x="0" y="168828"/>
                </a:lnTo>
                <a:lnTo>
                  <a:pt x="7043" y="151826"/>
                </a:lnTo>
                <a:cubicBezTo>
                  <a:pt x="11394" y="147474"/>
                  <a:pt x="17405" y="144783"/>
                  <a:pt x="24045" y="144783"/>
                </a:cubicBezTo>
                <a:lnTo>
                  <a:pt x="155974" y="144783"/>
                </a:lnTo>
                <a:lnTo>
                  <a:pt x="155974" y="24045"/>
                </a:lnTo>
                <a:cubicBezTo>
                  <a:pt x="155974" y="17405"/>
                  <a:pt x="158666" y="11394"/>
                  <a:pt x="163017" y="7043"/>
                </a:cubicBezTo>
                <a:close/>
                <a:moveTo>
                  <a:pt x="180018" y="0"/>
                </a:moveTo>
                <a:lnTo>
                  <a:pt x="180020" y="0"/>
                </a:lnTo>
                <a:lnTo>
                  <a:pt x="180019" y="1"/>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旧字形 ExtraLight" panose="020B0200000000000000" pitchFamily="34" charset="-122"/>
            </a:endParaRPr>
          </a:p>
        </p:txBody>
      </p:sp>
      <p:sp>
        <p:nvSpPr>
          <p:cNvPr id="18" name="任意多边形: 形状 17">
            <a:extLst>
              <a:ext uri="{FF2B5EF4-FFF2-40B4-BE49-F238E27FC236}">
                <a16:creationId xmlns:a16="http://schemas.microsoft.com/office/drawing/2014/main" id="{506A530D-D53B-4E81-BC41-292220AD6B85}"/>
              </a:ext>
            </a:extLst>
          </p:cNvPr>
          <p:cNvSpPr/>
          <p:nvPr userDrawn="1"/>
        </p:nvSpPr>
        <p:spPr>
          <a:xfrm rot="19451352">
            <a:off x="351910" y="3595468"/>
            <a:ext cx="241347" cy="241348"/>
          </a:xfrm>
          <a:custGeom>
            <a:avLst/>
            <a:gdLst>
              <a:gd name="connsiteX0" fmla="*/ 0 w 360041"/>
              <a:gd name="connsiteY0" fmla="*/ 168827 h 360042"/>
              <a:gd name="connsiteX1" fmla="*/ 0 w 360041"/>
              <a:gd name="connsiteY1" fmla="*/ 168828 h 360042"/>
              <a:gd name="connsiteX2" fmla="*/ 0 w 360041"/>
              <a:gd name="connsiteY2" fmla="*/ 168828 h 360042"/>
              <a:gd name="connsiteX3" fmla="*/ 180019 w 360041"/>
              <a:gd name="connsiteY3" fmla="*/ 1 h 360042"/>
              <a:gd name="connsiteX4" fmla="*/ 197021 w 360041"/>
              <a:gd name="connsiteY4" fmla="*/ 7043 h 360042"/>
              <a:gd name="connsiteX5" fmla="*/ 204064 w 360041"/>
              <a:gd name="connsiteY5" fmla="*/ 24045 h 360042"/>
              <a:gd name="connsiteX6" fmla="*/ 204064 w 360041"/>
              <a:gd name="connsiteY6" fmla="*/ 144783 h 360042"/>
              <a:gd name="connsiteX7" fmla="*/ 335996 w 360041"/>
              <a:gd name="connsiteY7" fmla="*/ 144783 h 360042"/>
              <a:gd name="connsiteX8" fmla="*/ 360041 w 360041"/>
              <a:gd name="connsiteY8" fmla="*/ 168828 h 360042"/>
              <a:gd name="connsiteX9" fmla="*/ 360040 w 360041"/>
              <a:gd name="connsiteY9" fmla="*/ 168828 h 360042"/>
              <a:gd name="connsiteX10" fmla="*/ 335995 w 360041"/>
              <a:gd name="connsiteY10" fmla="*/ 192873 h 360042"/>
              <a:gd name="connsiteX11" fmla="*/ 204064 w 360041"/>
              <a:gd name="connsiteY11" fmla="*/ 192873 h 360042"/>
              <a:gd name="connsiteX12" fmla="*/ 204064 w 360041"/>
              <a:gd name="connsiteY12" fmla="*/ 335997 h 360042"/>
              <a:gd name="connsiteX13" fmla="*/ 180018 w 360041"/>
              <a:gd name="connsiteY13" fmla="*/ 360042 h 360042"/>
              <a:gd name="connsiteX14" fmla="*/ 180018 w 360041"/>
              <a:gd name="connsiteY14" fmla="*/ 360041 h 360042"/>
              <a:gd name="connsiteX15" fmla="*/ 155974 w 360041"/>
              <a:gd name="connsiteY15" fmla="*/ 335996 h 360042"/>
              <a:gd name="connsiteX16" fmla="*/ 155974 w 360041"/>
              <a:gd name="connsiteY16" fmla="*/ 192873 h 360042"/>
              <a:gd name="connsiteX17" fmla="*/ 24045 w 360041"/>
              <a:gd name="connsiteY17" fmla="*/ 192872 h 360042"/>
              <a:gd name="connsiteX18" fmla="*/ 7043 w 360041"/>
              <a:gd name="connsiteY18" fmla="*/ 185830 h 360042"/>
              <a:gd name="connsiteX19" fmla="*/ 0 w 360041"/>
              <a:gd name="connsiteY19" fmla="*/ 168828 h 360042"/>
              <a:gd name="connsiteX20" fmla="*/ 7043 w 360041"/>
              <a:gd name="connsiteY20" fmla="*/ 151826 h 360042"/>
              <a:gd name="connsiteX21" fmla="*/ 24045 w 360041"/>
              <a:gd name="connsiteY21" fmla="*/ 144783 h 360042"/>
              <a:gd name="connsiteX22" fmla="*/ 155974 w 360041"/>
              <a:gd name="connsiteY22" fmla="*/ 144783 h 360042"/>
              <a:gd name="connsiteX23" fmla="*/ 155974 w 360041"/>
              <a:gd name="connsiteY23" fmla="*/ 24045 h 360042"/>
              <a:gd name="connsiteX24" fmla="*/ 163017 w 360041"/>
              <a:gd name="connsiteY24" fmla="*/ 7043 h 360042"/>
              <a:gd name="connsiteX25" fmla="*/ 180018 w 360041"/>
              <a:gd name="connsiteY25" fmla="*/ 0 h 360042"/>
              <a:gd name="connsiteX26" fmla="*/ 180020 w 360041"/>
              <a:gd name="connsiteY26" fmla="*/ 0 h 360042"/>
              <a:gd name="connsiteX27" fmla="*/ 180019 w 360041"/>
              <a:gd name="connsiteY27" fmla="*/ 1 h 36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0041" h="360042">
                <a:moveTo>
                  <a:pt x="0" y="168827"/>
                </a:moveTo>
                <a:lnTo>
                  <a:pt x="0" y="168828"/>
                </a:lnTo>
                <a:lnTo>
                  <a:pt x="0" y="168828"/>
                </a:lnTo>
                <a:close/>
                <a:moveTo>
                  <a:pt x="180019" y="1"/>
                </a:moveTo>
                <a:lnTo>
                  <a:pt x="197021" y="7043"/>
                </a:lnTo>
                <a:cubicBezTo>
                  <a:pt x="201372" y="11394"/>
                  <a:pt x="204064" y="17405"/>
                  <a:pt x="204064" y="24045"/>
                </a:cubicBezTo>
                <a:lnTo>
                  <a:pt x="204064" y="144783"/>
                </a:lnTo>
                <a:lnTo>
                  <a:pt x="335996" y="144783"/>
                </a:lnTo>
                <a:cubicBezTo>
                  <a:pt x="349276" y="144783"/>
                  <a:pt x="360041" y="155548"/>
                  <a:pt x="360041" y="168828"/>
                </a:cubicBezTo>
                <a:lnTo>
                  <a:pt x="360040" y="168828"/>
                </a:lnTo>
                <a:cubicBezTo>
                  <a:pt x="360040" y="182108"/>
                  <a:pt x="349275" y="192873"/>
                  <a:pt x="335995" y="192873"/>
                </a:cubicBezTo>
                <a:lnTo>
                  <a:pt x="204064" y="192873"/>
                </a:lnTo>
                <a:lnTo>
                  <a:pt x="204064" y="335997"/>
                </a:lnTo>
                <a:cubicBezTo>
                  <a:pt x="204064" y="349277"/>
                  <a:pt x="193298" y="360042"/>
                  <a:pt x="180018" y="360042"/>
                </a:cubicBezTo>
                <a:lnTo>
                  <a:pt x="180018" y="360041"/>
                </a:lnTo>
                <a:cubicBezTo>
                  <a:pt x="166738" y="360041"/>
                  <a:pt x="155974" y="349276"/>
                  <a:pt x="155974" y="335996"/>
                </a:cubicBezTo>
                <a:lnTo>
                  <a:pt x="155974" y="192873"/>
                </a:lnTo>
                <a:lnTo>
                  <a:pt x="24045" y="192872"/>
                </a:lnTo>
                <a:cubicBezTo>
                  <a:pt x="17405" y="192872"/>
                  <a:pt x="11394" y="190181"/>
                  <a:pt x="7043" y="185830"/>
                </a:cubicBezTo>
                <a:lnTo>
                  <a:pt x="0" y="168828"/>
                </a:lnTo>
                <a:lnTo>
                  <a:pt x="7043" y="151826"/>
                </a:lnTo>
                <a:cubicBezTo>
                  <a:pt x="11394" y="147474"/>
                  <a:pt x="17405" y="144783"/>
                  <a:pt x="24045" y="144783"/>
                </a:cubicBezTo>
                <a:lnTo>
                  <a:pt x="155974" y="144783"/>
                </a:lnTo>
                <a:lnTo>
                  <a:pt x="155974" y="24045"/>
                </a:lnTo>
                <a:cubicBezTo>
                  <a:pt x="155974" y="17405"/>
                  <a:pt x="158666" y="11394"/>
                  <a:pt x="163017" y="7043"/>
                </a:cubicBezTo>
                <a:close/>
                <a:moveTo>
                  <a:pt x="180018" y="0"/>
                </a:moveTo>
                <a:lnTo>
                  <a:pt x="180020" y="0"/>
                </a:lnTo>
                <a:lnTo>
                  <a:pt x="180019" y="1"/>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sym typeface="思源黑体旧字形 ExtraLight" panose="020B0200000000000000" pitchFamily="34" charset="-122"/>
            </a:endParaRPr>
          </a:p>
        </p:txBody>
      </p:sp>
      <p:cxnSp>
        <p:nvCxnSpPr>
          <p:cNvPr id="19" name="直接连接符 18">
            <a:extLst>
              <a:ext uri="{FF2B5EF4-FFF2-40B4-BE49-F238E27FC236}">
                <a16:creationId xmlns:a16="http://schemas.microsoft.com/office/drawing/2014/main" id="{D5F28602-C3C9-4D39-A6A1-0F652461870D}"/>
              </a:ext>
            </a:extLst>
          </p:cNvPr>
          <p:cNvCxnSpPr/>
          <p:nvPr userDrawn="1"/>
        </p:nvCxnSpPr>
        <p:spPr>
          <a:xfrm flipH="1">
            <a:off x="3513388" y="6074878"/>
            <a:ext cx="3600400" cy="4176464"/>
          </a:xfrm>
          <a:prstGeom prst="line">
            <a:avLst/>
          </a:prstGeom>
          <a:ln w="127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2FC93033-EB49-47BD-A423-EF95EE571EED}"/>
              </a:ext>
            </a:extLst>
          </p:cNvPr>
          <p:cNvCxnSpPr/>
          <p:nvPr userDrawn="1"/>
        </p:nvCxnSpPr>
        <p:spPr>
          <a:xfrm flipH="1">
            <a:off x="4127022" y="4186726"/>
            <a:ext cx="3253879" cy="3567440"/>
          </a:xfrm>
          <a:prstGeom prst="line">
            <a:avLst/>
          </a:prstGeom>
          <a:ln w="1270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21" name="文本占位符 2">
            <a:extLst>
              <a:ext uri="{FF2B5EF4-FFF2-40B4-BE49-F238E27FC236}">
                <a16:creationId xmlns:a16="http://schemas.microsoft.com/office/drawing/2014/main" id="{961BE614-6BB6-4C14-AB92-ADB57AF77F32}"/>
              </a:ext>
            </a:extLst>
          </p:cNvPr>
          <p:cNvSpPr>
            <a:spLocks noGrp="1"/>
          </p:cNvSpPr>
          <p:nvPr>
            <p:ph type="body" sz="quarter" idx="10" hasCustomPrompt="1"/>
          </p:nvPr>
        </p:nvSpPr>
        <p:spPr>
          <a:xfrm>
            <a:off x="1953371" y="1012552"/>
            <a:ext cx="3382963" cy="4606925"/>
          </a:xfrm>
          <a:prstGeom prst="rect">
            <a:avLst/>
          </a:prstGeom>
        </p:spPr>
        <p:txBody>
          <a:bodyPr/>
          <a:lstStyle>
            <a:lvl1pPr marL="0" indent="0" algn="l" defTabSz="914400" rtl="0" eaLnBrk="1" latinLnBrk="0" hangingPunct="1">
              <a:buFontTx/>
              <a:buNone/>
              <a:defRPr lang="zh-CN" altLang="en-US" sz="41300" kern="1200" dirty="0">
                <a:solidFill>
                  <a:schemeClr val="bg1"/>
                </a:solidFill>
                <a:latin typeface="Impact" panose="020B0806030902050204" pitchFamily="34" charset="0"/>
                <a:ea typeface="思源黑体 CN Heavy" panose="020B0A00000000000000" pitchFamily="34" charset="-122"/>
                <a:cs typeface="+mn-cs"/>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ltLang="zh-CN" dirty="0"/>
              <a:t>1</a:t>
            </a:r>
            <a:endParaRPr lang="zh-CN" altLang="en-US" dirty="0"/>
          </a:p>
        </p:txBody>
      </p:sp>
      <p:sp>
        <p:nvSpPr>
          <p:cNvPr id="22" name="文本占位符 4">
            <a:extLst>
              <a:ext uri="{FF2B5EF4-FFF2-40B4-BE49-F238E27FC236}">
                <a16:creationId xmlns:a16="http://schemas.microsoft.com/office/drawing/2014/main" id="{181086CE-F715-48C0-8B35-6F91D1C87BBA}"/>
              </a:ext>
            </a:extLst>
          </p:cNvPr>
          <p:cNvSpPr>
            <a:spLocks noGrp="1"/>
          </p:cNvSpPr>
          <p:nvPr>
            <p:ph type="body" sz="quarter" idx="11"/>
          </p:nvPr>
        </p:nvSpPr>
        <p:spPr>
          <a:xfrm>
            <a:off x="5107367" y="2566911"/>
            <a:ext cx="4805235" cy="1824587"/>
          </a:xfrm>
          <a:prstGeom prst="rect">
            <a:avLst/>
          </a:prstGeom>
        </p:spPr>
        <p:txBody>
          <a:bodyPr/>
          <a:lstStyle>
            <a:lvl1pPr marL="0" indent="0">
              <a:lnSpc>
                <a:spcPct val="100000"/>
              </a:lnSpc>
              <a:buFontTx/>
              <a:buNone/>
              <a:defRPr sz="4400" b="1">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dirty="0"/>
              <a:t>单击此处编辑母版文本样式</a:t>
            </a:r>
          </a:p>
        </p:txBody>
      </p:sp>
    </p:spTree>
    <p:extLst>
      <p:ext uri="{BB962C8B-B14F-4D97-AF65-F5344CB8AC3E}">
        <p14:creationId xmlns:p14="http://schemas.microsoft.com/office/powerpoint/2010/main" val="4235653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51PPT模板网   www.51pptmoban.com">
    <p:spTree>
      <p:nvGrpSpPr>
        <p:cNvPr id="1" name=""/>
        <p:cNvGrpSpPr/>
        <p:nvPr/>
      </p:nvGrpSpPr>
      <p:grpSpPr>
        <a:xfrm>
          <a:off x="0" y="0"/>
          <a:ext cx="0" cy="0"/>
          <a:chOff x="0" y="0"/>
          <a:chExt cx="0" cy="0"/>
        </a:xfrm>
      </p:grpSpPr>
      <p:sp>
        <p:nvSpPr>
          <p:cNvPr id="5" name="矩形: 一个圆顶角，剪去另一个顶角 4">
            <a:extLst>
              <a:ext uri="{FF2B5EF4-FFF2-40B4-BE49-F238E27FC236}">
                <a16:creationId xmlns:a16="http://schemas.microsoft.com/office/drawing/2014/main" id="{39685F6E-CA24-443E-916E-5A737AEDF9E4}"/>
              </a:ext>
            </a:extLst>
          </p:cNvPr>
          <p:cNvSpPr/>
          <p:nvPr userDrawn="1"/>
        </p:nvSpPr>
        <p:spPr>
          <a:xfrm>
            <a:off x="334296" y="265471"/>
            <a:ext cx="11857703" cy="550606"/>
          </a:xfrm>
          <a:prstGeom prst="snipRoundRect">
            <a:avLst>
              <a:gd name="adj1" fmla="val 0"/>
              <a:gd name="adj2" fmla="val 45238"/>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占位符 3">
            <a:extLst>
              <a:ext uri="{FF2B5EF4-FFF2-40B4-BE49-F238E27FC236}">
                <a16:creationId xmlns:a16="http://schemas.microsoft.com/office/drawing/2014/main" id="{5B4A92CA-C25E-4127-B5BA-C33A1D139D92}"/>
              </a:ext>
            </a:extLst>
          </p:cNvPr>
          <p:cNvSpPr>
            <a:spLocks noGrp="1"/>
          </p:cNvSpPr>
          <p:nvPr>
            <p:ph type="body" sz="quarter" idx="10"/>
          </p:nvPr>
        </p:nvSpPr>
        <p:spPr>
          <a:xfrm>
            <a:off x="334296" y="182586"/>
            <a:ext cx="9045114" cy="755703"/>
          </a:xfrm>
          <a:prstGeom prst="rect">
            <a:avLst/>
          </a:prstGeom>
        </p:spPr>
        <p:txBody>
          <a:bodyPr anchor="ctr" anchorCtr="0">
            <a:normAutofit/>
          </a:bodyPr>
          <a:lstStyle>
            <a:lvl1pPr marL="0" indent="0">
              <a:buNone/>
              <a:defRPr sz="2800" b="1">
                <a:solidFill>
                  <a:schemeClr val="bg1"/>
                </a:solidFill>
                <a:effectLst/>
                <a:latin typeface="+mj-ea"/>
                <a:ea typeface="+mj-ea"/>
              </a:defRPr>
            </a:lvl1pPr>
          </a:lstStyle>
          <a:p>
            <a:pPr lvl="0"/>
            <a:r>
              <a:rPr lang="zh-CN" altLang="en-US" dirty="0"/>
              <a:t>单击此处编辑母版文本样式</a:t>
            </a:r>
          </a:p>
        </p:txBody>
      </p:sp>
      <p:sp>
        <p:nvSpPr>
          <p:cNvPr id="3" name="文本占位符 2">
            <a:extLst>
              <a:ext uri="{FF2B5EF4-FFF2-40B4-BE49-F238E27FC236}">
                <a16:creationId xmlns:a16="http://schemas.microsoft.com/office/drawing/2014/main" id="{3FBA1B63-CB88-52EE-836A-E2BE4CCFE919}"/>
              </a:ext>
            </a:extLst>
          </p:cNvPr>
          <p:cNvSpPr>
            <a:spLocks noGrp="1"/>
          </p:cNvSpPr>
          <p:nvPr>
            <p:ph type="body" sz="quarter" idx="11"/>
          </p:nvPr>
        </p:nvSpPr>
        <p:spPr>
          <a:xfrm>
            <a:off x="334963" y="1050926"/>
            <a:ext cx="11561762" cy="5205020"/>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日期占位符 5">
            <a:extLst>
              <a:ext uri="{FF2B5EF4-FFF2-40B4-BE49-F238E27FC236}">
                <a16:creationId xmlns:a16="http://schemas.microsoft.com/office/drawing/2014/main" id="{94C3EFE8-7382-D8A7-4479-5E8C7A35E4B5}"/>
              </a:ext>
            </a:extLst>
          </p:cNvPr>
          <p:cNvSpPr>
            <a:spLocks noGrp="1"/>
          </p:cNvSpPr>
          <p:nvPr>
            <p:ph type="dt" sz="half" idx="12"/>
          </p:nvPr>
        </p:nvSpPr>
        <p:spPr/>
        <p:txBody>
          <a:bodyPr/>
          <a:lstStyle/>
          <a:p>
            <a:fld id="{3835FF42-2933-4961-80AB-AF81CA01A553}" type="datetimeFigureOut">
              <a:rPr lang="zh-CN" altLang="en-US" smtClean="0"/>
              <a:t>2022/11/29</a:t>
            </a:fld>
            <a:endParaRPr lang="zh-CN" altLang="en-US" dirty="0"/>
          </a:p>
        </p:txBody>
      </p:sp>
      <p:sp>
        <p:nvSpPr>
          <p:cNvPr id="7" name="页脚占位符 6">
            <a:extLst>
              <a:ext uri="{FF2B5EF4-FFF2-40B4-BE49-F238E27FC236}">
                <a16:creationId xmlns:a16="http://schemas.microsoft.com/office/drawing/2014/main" id="{32795345-681B-C19D-F868-83C1E36BF953}"/>
              </a:ext>
            </a:extLst>
          </p:cNvPr>
          <p:cNvSpPr>
            <a:spLocks noGrp="1"/>
          </p:cNvSpPr>
          <p:nvPr>
            <p:ph type="ftr" sz="quarter" idx="13"/>
          </p:nvPr>
        </p:nvSpPr>
        <p:spPr/>
        <p:txBody>
          <a:bodyPr/>
          <a:lstStyle/>
          <a:p>
            <a:endParaRPr lang="zh-CN" altLang="en-US"/>
          </a:p>
        </p:txBody>
      </p:sp>
      <p:sp>
        <p:nvSpPr>
          <p:cNvPr id="8" name="灯片编号占位符 7">
            <a:extLst>
              <a:ext uri="{FF2B5EF4-FFF2-40B4-BE49-F238E27FC236}">
                <a16:creationId xmlns:a16="http://schemas.microsoft.com/office/drawing/2014/main" id="{92419326-5248-FBD0-369D-2A59990D9741}"/>
              </a:ext>
            </a:extLst>
          </p:cNvPr>
          <p:cNvSpPr>
            <a:spLocks noGrp="1"/>
          </p:cNvSpPr>
          <p:nvPr>
            <p:ph type="sldNum" sz="quarter" idx="14"/>
          </p:nvPr>
        </p:nvSpPr>
        <p:spPr/>
        <p:txBody>
          <a:bodyPr/>
          <a:lstStyle/>
          <a:p>
            <a:fld id="{1A903DBC-C464-41AA-BD93-ABD916E8E10F}" type="slidenum">
              <a:rPr lang="zh-CN" altLang="en-US" smtClean="0"/>
              <a:t>‹#›</a:t>
            </a:fld>
            <a:endParaRPr lang="zh-CN" altLang="en-US"/>
          </a:p>
        </p:txBody>
      </p:sp>
    </p:spTree>
    <p:extLst>
      <p:ext uri="{BB962C8B-B14F-4D97-AF65-F5344CB8AC3E}">
        <p14:creationId xmlns:p14="http://schemas.microsoft.com/office/powerpoint/2010/main" val="10238142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pic>
        <p:nvPicPr>
          <p:cNvPr id="7" name="图片 6" descr="图片包含 日历&#10;&#10;描述已自动生成">
            <a:extLst>
              <a:ext uri="{FF2B5EF4-FFF2-40B4-BE49-F238E27FC236}">
                <a16:creationId xmlns:a16="http://schemas.microsoft.com/office/drawing/2014/main" id="{7627A479-A646-F571-A4CA-80E6B2F45CB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8598307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pic>
        <p:nvPicPr>
          <p:cNvPr id="7" name="图片 6" descr="QR 代码&#10;&#10;中度可信度描述已自动生成">
            <a:extLst>
              <a:ext uri="{FF2B5EF4-FFF2-40B4-BE49-F238E27FC236}">
                <a16:creationId xmlns:a16="http://schemas.microsoft.com/office/drawing/2014/main" id="{AC34B794-B453-6B19-1E68-09B196DDB72D}"/>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882064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AAB5A42C-08BE-4EA1-8BFC-EB3DBB00B339}"/>
              </a:ext>
            </a:extLst>
          </p:cNvPr>
          <p:cNvSpPr>
            <a:spLocks noGrp="1"/>
          </p:cNvSpPr>
          <p:nvPr>
            <p:ph type="dt" sz="half" idx="2"/>
          </p:nvPr>
        </p:nvSpPr>
        <p:spPr>
          <a:xfrm>
            <a:off x="334296" y="6409966"/>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35FF42-2933-4961-80AB-AF81CA01A553}" type="datetimeFigureOut">
              <a:rPr lang="zh-CN" altLang="en-US" smtClean="0"/>
              <a:t>2022/11/29</a:t>
            </a:fld>
            <a:endParaRPr lang="zh-CN" altLang="en-US" dirty="0"/>
          </a:p>
        </p:txBody>
      </p:sp>
      <p:sp>
        <p:nvSpPr>
          <p:cNvPr id="5" name="页脚占位符 4">
            <a:extLst>
              <a:ext uri="{FF2B5EF4-FFF2-40B4-BE49-F238E27FC236}">
                <a16:creationId xmlns:a16="http://schemas.microsoft.com/office/drawing/2014/main" id="{C2295C90-11FE-4138-A038-804361727101}"/>
              </a:ext>
            </a:extLst>
          </p:cNvPr>
          <p:cNvSpPr>
            <a:spLocks noGrp="1"/>
          </p:cNvSpPr>
          <p:nvPr>
            <p:ph type="ftr" sz="quarter" idx="3"/>
          </p:nvPr>
        </p:nvSpPr>
        <p:spPr>
          <a:xfrm>
            <a:off x="3268300" y="6399004"/>
            <a:ext cx="5776111" cy="39217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428E2DEE-AAB6-432A-B744-CEB266BB6903}"/>
              </a:ext>
            </a:extLst>
          </p:cNvPr>
          <p:cNvSpPr>
            <a:spLocks noGrp="1"/>
          </p:cNvSpPr>
          <p:nvPr>
            <p:ph type="sldNum" sz="quarter" idx="4"/>
          </p:nvPr>
        </p:nvSpPr>
        <p:spPr>
          <a:xfrm>
            <a:off x="9207374" y="64260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903DBC-C464-41AA-BD93-ABD916E8E10F}" type="slidenum">
              <a:rPr lang="zh-CN" altLang="en-US" smtClean="0"/>
              <a:t>‹#›</a:t>
            </a:fld>
            <a:endParaRPr lang="zh-CN" altLang="en-US"/>
          </a:p>
        </p:txBody>
      </p:sp>
      <p:sp>
        <p:nvSpPr>
          <p:cNvPr id="7" name="矩形: 一个圆顶角，剪去另一个顶角 6">
            <a:extLst>
              <a:ext uri="{FF2B5EF4-FFF2-40B4-BE49-F238E27FC236}">
                <a16:creationId xmlns:a16="http://schemas.microsoft.com/office/drawing/2014/main" id="{EFA3AAAE-C031-4F4D-8A5E-BD064E70A816}"/>
              </a:ext>
            </a:extLst>
          </p:cNvPr>
          <p:cNvSpPr/>
          <p:nvPr userDrawn="1"/>
        </p:nvSpPr>
        <p:spPr>
          <a:xfrm>
            <a:off x="334296" y="265471"/>
            <a:ext cx="11857703" cy="550606"/>
          </a:xfrm>
          <a:prstGeom prst="snipRoundRect">
            <a:avLst>
              <a:gd name="adj1" fmla="val 0"/>
              <a:gd name="adj2" fmla="val 45238"/>
            </a:avLst>
          </a:prstGeom>
          <a:gradFill flip="none" rotWithShape="1">
            <a:gsLst>
              <a:gs pos="0">
                <a:schemeClr val="accent1"/>
              </a:gs>
              <a:gs pos="10000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占位符 3">
            <a:extLst>
              <a:ext uri="{FF2B5EF4-FFF2-40B4-BE49-F238E27FC236}">
                <a16:creationId xmlns:a16="http://schemas.microsoft.com/office/drawing/2014/main" id="{7DB4B39A-9936-40FA-A9C3-218C70A8491E}"/>
              </a:ext>
            </a:extLst>
          </p:cNvPr>
          <p:cNvSpPr txBox="1">
            <a:spLocks/>
          </p:cNvSpPr>
          <p:nvPr userDrawn="1"/>
        </p:nvSpPr>
        <p:spPr>
          <a:xfrm>
            <a:off x="334296" y="182586"/>
            <a:ext cx="9045114" cy="755703"/>
          </a:xfrm>
          <a:prstGeom prst="rect">
            <a:avLst/>
          </a:prstGeom>
        </p:spPr>
        <p:txBody>
          <a:bodyPr anchor="ctr" anchorCtr="0">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effectLst>
                  <a:outerShdw blurRad="38100" dist="38100" dir="2700000" algn="tl">
                    <a:srgbClr val="000000">
                      <a:alpha val="43137"/>
                    </a:srgbClr>
                  </a:outerShdw>
                </a:effectLst>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effectLst/>
                <a:latin typeface="+mj-ea"/>
                <a:ea typeface="+mj-ea"/>
              </a:rPr>
              <a:t>单击此处编辑母版文本样式</a:t>
            </a:r>
          </a:p>
        </p:txBody>
      </p:sp>
      <p:sp>
        <p:nvSpPr>
          <p:cNvPr id="2" name="文本占位符 1">
            <a:extLst>
              <a:ext uri="{FF2B5EF4-FFF2-40B4-BE49-F238E27FC236}">
                <a16:creationId xmlns:a16="http://schemas.microsoft.com/office/drawing/2014/main" id="{258C971B-A7C0-333A-3F71-CC5D678A48B4}"/>
              </a:ext>
            </a:extLst>
          </p:cNvPr>
          <p:cNvSpPr>
            <a:spLocks noGrp="1"/>
          </p:cNvSpPr>
          <p:nvPr>
            <p:ph type="body" idx="1"/>
          </p:nvPr>
        </p:nvSpPr>
        <p:spPr>
          <a:xfrm>
            <a:off x="334296" y="1027052"/>
            <a:ext cx="11616278" cy="532929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Tree>
    <p:extLst>
      <p:ext uri="{BB962C8B-B14F-4D97-AF65-F5344CB8AC3E}">
        <p14:creationId xmlns:p14="http://schemas.microsoft.com/office/powerpoint/2010/main" val="2529837233"/>
      </p:ext>
    </p:extLst>
  </p:cSld>
  <p:clrMap bg1="lt1" tx1="dk1" bg2="lt2" tx2="dk2" accent1="accent1" accent2="accent2" accent3="accent3" accent4="accent4" accent5="accent5" accent6="accent6" hlink="hlink" folHlink="folHlink"/>
  <p:sldLayoutIdLst>
    <p:sldLayoutId id="2147483656" r:id="rId1"/>
    <p:sldLayoutId id="2147483657" r:id="rId2"/>
    <p:sldLayoutId id="2147483659" r:id="rId3"/>
    <p:sldLayoutId id="2147483658" r:id="rId4"/>
    <p:sldLayoutId id="2147483649" r:id="rId5"/>
    <p:sldLayoutId id="2147483660" r:id="rId6"/>
    <p:sldLayoutId id="2147483661"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chemeClr val="tx1">
              <a:lumMod val="85000"/>
              <a:lumOff val="15000"/>
            </a:schemeClr>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lumMod val="85000"/>
              <a:lumOff val="15000"/>
            </a:schemeClr>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chemeClr val="tx1">
              <a:lumMod val="85000"/>
              <a:lumOff val="15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lumMod val="85000"/>
              <a:lumOff val="15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lumMod val="85000"/>
              <a:lumOff val="1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5.xml"/><Relationship Id="rId1" Type="http://schemas.openxmlformats.org/officeDocument/2006/relationships/tags" Target="../tags/tag3.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dianli/" TargetMode="Externa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84FE1765-7EA2-4E6E-9CC1-91A85C865AE4}"/>
              </a:ext>
            </a:extLst>
          </p:cNvPr>
          <p:cNvSpPr>
            <a:spLocks noGrp="1"/>
          </p:cNvSpPr>
          <p:nvPr>
            <p:ph type="body" sz="quarter" idx="10"/>
          </p:nvPr>
        </p:nvSpPr>
        <p:spPr>
          <a:xfrm>
            <a:off x="2276094" y="1927098"/>
            <a:ext cx="7791450" cy="2096262"/>
          </a:xfrm>
        </p:spPr>
        <p:txBody>
          <a:bodyPr>
            <a:normAutofit/>
          </a:bodyPr>
          <a:lstStyle/>
          <a:p>
            <a:r>
              <a:rPr lang="zh-CN" altLang="en-US" sz="6600" dirty="0"/>
              <a:t>提升电力班组</a:t>
            </a:r>
            <a:endParaRPr lang="en-US" altLang="zh-CN" sz="6600" dirty="0"/>
          </a:p>
          <a:p>
            <a:r>
              <a:rPr lang="zh-CN" altLang="en-US" sz="6600" dirty="0"/>
              <a:t>安全生产管理</a:t>
            </a:r>
            <a:endParaRPr lang="zh-CN" altLang="en-US" sz="6600" b="0" dirty="0">
              <a:solidFill>
                <a:schemeClr val="tx1"/>
              </a:solidFill>
            </a:endParaRPr>
          </a:p>
          <a:p>
            <a:endParaRPr lang="zh-CN" altLang="en-US" sz="6600" dirty="0"/>
          </a:p>
        </p:txBody>
      </p:sp>
      <p:sp>
        <p:nvSpPr>
          <p:cNvPr id="4" name="文本框 3">
            <a:extLst>
              <a:ext uri="{FF2B5EF4-FFF2-40B4-BE49-F238E27FC236}">
                <a16:creationId xmlns:a16="http://schemas.microsoft.com/office/drawing/2014/main" id="{F7C0A8DC-F12B-4FA8-A954-322D038019D5}"/>
              </a:ext>
            </a:extLst>
          </p:cNvPr>
          <p:cNvSpPr txBox="1"/>
          <p:nvPr/>
        </p:nvSpPr>
        <p:spPr>
          <a:xfrm>
            <a:off x="4926449" y="4572000"/>
            <a:ext cx="2339102" cy="461665"/>
          </a:xfrm>
          <a:prstGeom prst="rect">
            <a:avLst/>
          </a:prstGeom>
          <a:noFill/>
        </p:spPr>
        <p:txBody>
          <a:bodyPr wrap="none" rtlCol="0">
            <a:spAutoFit/>
          </a:bodyPr>
          <a:lstStyle/>
          <a:p>
            <a:r>
              <a:rPr lang="zh-CN" altLang="en-US" sz="2400" dirty="0">
                <a:solidFill>
                  <a:schemeClr val="bg1"/>
                </a:solidFill>
              </a:rPr>
              <a:t>汇报人：艾迪鹅</a:t>
            </a:r>
          </a:p>
        </p:txBody>
      </p:sp>
    </p:spTree>
    <p:extLst>
      <p:ext uri="{BB962C8B-B14F-4D97-AF65-F5344CB8AC3E}">
        <p14:creationId xmlns:p14="http://schemas.microsoft.com/office/powerpoint/2010/main" val="13902046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a:extLst>
              <a:ext uri="{FF2B5EF4-FFF2-40B4-BE49-F238E27FC236}">
                <a16:creationId xmlns:a16="http://schemas.microsoft.com/office/drawing/2014/main" id="{90239B88-C0B1-4C73-B1B1-4225E841697B}"/>
              </a:ext>
            </a:extLst>
          </p:cNvPr>
          <p:cNvSpPr>
            <a:spLocks noGrp="1"/>
          </p:cNvSpPr>
          <p:nvPr>
            <p:ph type="body" sz="quarter" idx="10"/>
          </p:nvPr>
        </p:nvSpPr>
        <p:spPr/>
        <p:txBody>
          <a:bodyPr/>
          <a:lstStyle/>
          <a:p>
            <a:r>
              <a:rPr lang="zh-CN" altLang="en-US" dirty="0"/>
              <a:t>新能源对电能质量影响</a:t>
            </a:r>
          </a:p>
        </p:txBody>
      </p:sp>
      <p:sp>
        <p:nvSpPr>
          <p:cNvPr id="3" name="矩形: 圆角 2">
            <a:extLst>
              <a:ext uri="{FF2B5EF4-FFF2-40B4-BE49-F238E27FC236}">
                <a16:creationId xmlns:a16="http://schemas.microsoft.com/office/drawing/2014/main" id="{DF8EADF4-11C2-250A-66A3-A68D98CFE9AD}"/>
              </a:ext>
            </a:extLst>
          </p:cNvPr>
          <p:cNvSpPr/>
          <p:nvPr/>
        </p:nvSpPr>
        <p:spPr>
          <a:xfrm>
            <a:off x="377865" y="1539142"/>
            <a:ext cx="1821692" cy="482076"/>
          </a:xfrm>
          <a:prstGeom prst="roundRect">
            <a:avLst>
              <a:gd name="adj" fmla="val 50000"/>
            </a:avLst>
          </a:prstGeom>
          <a:solidFill>
            <a:schemeClr val="accent1"/>
          </a:solidFill>
          <a:ln>
            <a:noFill/>
          </a:ln>
          <a:effectLst>
            <a:outerShdw blurRad="254000" dist="38100" dir="16200000" algn="ctr" rotWithShape="0">
              <a:srgbClr val="007ACD">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prstClr val="white"/>
              </a:solidFill>
              <a:cs typeface="+mn-ea"/>
              <a:sym typeface="+mn-lt"/>
            </a:endParaRPr>
          </a:p>
        </p:txBody>
      </p:sp>
      <p:sp>
        <p:nvSpPr>
          <p:cNvPr id="4" name="文本框 3">
            <a:extLst>
              <a:ext uri="{FF2B5EF4-FFF2-40B4-BE49-F238E27FC236}">
                <a16:creationId xmlns:a16="http://schemas.microsoft.com/office/drawing/2014/main" id="{F48843D3-7BF8-CDEF-EDFF-9C55D6D1BD91}"/>
              </a:ext>
            </a:extLst>
          </p:cNvPr>
          <p:cNvSpPr txBox="1"/>
          <p:nvPr/>
        </p:nvSpPr>
        <p:spPr>
          <a:xfrm>
            <a:off x="644774" y="1581252"/>
            <a:ext cx="1287875" cy="46422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bg1"/>
                </a:solidFill>
                <a:effectLst>
                  <a:outerShdw blurRad="127000" dist="38100" dir="16200000" algn="ctr" rotWithShape="0">
                    <a:schemeClr val="bg1">
                      <a:alpha val="20000"/>
                    </a:schemeClr>
                  </a:outerShdw>
                </a:effectLst>
                <a:cs typeface="+mn-ea"/>
                <a:sym typeface="+mn-lt"/>
              </a:rPr>
              <a:t>关键词</a:t>
            </a:r>
          </a:p>
        </p:txBody>
      </p:sp>
      <p:sp>
        <p:nvSpPr>
          <p:cNvPr id="6" name="矩形: 圆角 5">
            <a:extLst>
              <a:ext uri="{FF2B5EF4-FFF2-40B4-BE49-F238E27FC236}">
                <a16:creationId xmlns:a16="http://schemas.microsoft.com/office/drawing/2014/main" id="{35EF88EF-8C57-8A5D-4580-46A129BE64B0}"/>
              </a:ext>
            </a:extLst>
          </p:cNvPr>
          <p:cNvSpPr/>
          <p:nvPr/>
        </p:nvSpPr>
        <p:spPr>
          <a:xfrm>
            <a:off x="3039011" y="1539142"/>
            <a:ext cx="1821692" cy="482076"/>
          </a:xfrm>
          <a:prstGeom prst="roundRect">
            <a:avLst>
              <a:gd name="adj" fmla="val 50000"/>
            </a:avLst>
          </a:prstGeom>
          <a:solidFill>
            <a:schemeClr val="accent1"/>
          </a:solidFill>
          <a:ln>
            <a:noFill/>
          </a:ln>
          <a:effectLst>
            <a:outerShdw blurRad="254000" dist="38100" dir="16200000" algn="ctr" rotWithShape="0">
              <a:srgbClr val="007ACD">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prstClr val="white"/>
              </a:solidFill>
              <a:cs typeface="+mn-ea"/>
              <a:sym typeface="+mn-lt"/>
            </a:endParaRPr>
          </a:p>
        </p:txBody>
      </p:sp>
      <p:sp>
        <p:nvSpPr>
          <p:cNvPr id="7" name="文本框 6">
            <a:extLst>
              <a:ext uri="{FF2B5EF4-FFF2-40B4-BE49-F238E27FC236}">
                <a16:creationId xmlns:a16="http://schemas.microsoft.com/office/drawing/2014/main" id="{A81A205D-27F8-3908-83CD-814C1F3E9832}"/>
              </a:ext>
            </a:extLst>
          </p:cNvPr>
          <p:cNvSpPr txBox="1"/>
          <p:nvPr/>
        </p:nvSpPr>
        <p:spPr>
          <a:xfrm>
            <a:off x="3305920" y="1581252"/>
            <a:ext cx="1287875" cy="464221"/>
          </a:xfrm>
          <a:prstGeom prst="rect">
            <a:avLst/>
          </a:prstGeom>
          <a:noFill/>
        </p:spPr>
        <p:txBody>
          <a:bodyPr wrap="square" rtlCol="0">
            <a:spAutoFit/>
          </a:bodyPr>
          <a:lstStyle/>
          <a:p>
            <a:pPr algn="ctr">
              <a:defRPr/>
            </a:pPr>
            <a:r>
              <a:rPr lang="zh-CN" altLang="en-US" sz="2000" b="1" dirty="0">
                <a:solidFill>
                  <a:schemeClr val="bg1"/>
                </a:solidFill>
                <a:effectLst>
                  <a:outerShdw blurRad="127000" dist="38100" dir="16200000" algn="ctr" rotWithShape="0">
                    <a:schemeClr val="bg1">
                      <a:alpha val="20000"/>
                    </a:schemeClr>
                  </a:outerShdw>
                </a:effectLst>
                <a:cs typeface="+mn-ea"/>
                <a:sym typeface="+mn-lt"/>
              </a:rPr>
              <a:t>关键词</a:t>
            </a:r>
          </a:p>
        </p:txBody>
      </p:sp>
      <p:sp>
        <p:nvSpPr>
          <p:cNvPr id="9" name="矩形: 圆角 8">
            <a:extLst>
              <a:ext uri="{FF2B5EF4-FFF2-40B4-BE49-F238E27FC236}">
                <a16:creationId xmlns:a16="http://schemas.microsoft.com/office/drawing/2014/main" id="{FF996CC4-15C9-045C-A7CF-52DBFFC17C56}"/>
              </a:ext>
            </a:extLst>
          </p:cNvPr>
          <p:cNvSpPr/>
          <p:nvPr/>
        </p:nvSpPr>
        <p:spPr>
          <a:xfrm>
            <a:off x="5700156" y="1539142"/>
            <a:ext cx="1821692" cy="482076"/>
          </a:xfrm>
          <a:prstGeom prst="roundRect">
            <a:avLst>
              <a:gd name="adj" fmla="val 50000"/>
            </a:avLst>
          </a:prstGeom>
          <a:solidFill>
            <a:schemeClr val="accent1"/>
          </a:solidFill>
          <a:ln>
            <a:noFill/>
          </a:ln>
          <a:effectLst>
            <a:outerShdw blurRad="254000" dist="38100" dir="16200000" algn="ctr" rotWithShape="0">
              <a:srgbClr val="007ACD">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prstClr val="white"/>
              </a:solidFill>
              <a:cs typeface="+mn-ea"/>
              <a:sym typeface="+mn-lt"/>
            </a:endParaRPr>
          </a:p>
        </p:txBody>
      </p:sp>
      <p:sp>
        <p:nvSpPr>
          <p:cNvPr id="10" name="文本框 9">
            <a:extLst>
              <a:ext uri="{FF2B5EF4-FFF2-40B4-BE49-F238E27FC236}">
                <a16:creationId xmlns:a16="http://schemas.microsoft.com/office/drawing/2014/main" id="{B1E62EC4-99D8-EAF2-4E92-9AED985CC32B}"/>
              </a:ext>
            </a:extLst>
          </p:cNvPr>
          <p:cNvSpPr txBox="1"/>
          <p:nvPr/>
        </p:nvSpPr>
        <p:spPr>
          <a:xfrm>
            <a:off x="5967065" y="1581252"/>
            <a:ext cx="1287875" cy="464221"/>
          </a:xfrm>
          <a:prstGeom prst="rect">
            <a:avLst/>
          </a:prstGeom>
          <a:noFill/>
        </p:spPr>
        <p:txBody>
          <a:bodyPr wrap="square" rtlCol="0">
            <a:spAutoFit/>
          </a:bodyPr>
          <a:lstStyle/>
          <a:p>
            <a:pPr algn="ctr">
              <a:defRPr/>
            </a:pPr>
            <a:r>
              <a:rPr lang="zh-CN" altLang="en-US" sz="2000" b="1" dirty="0">
                <a:solidFill>
                  <a:schemeClr val="bg1"/>
                </a:solidFill>
                <a:effectLst>
                  <a:outerShdw blurRad="127000" dist="38100" dir="16200000" algn="ctr" rotWithShape="0">
                    <a:schemeClr val="bg1">
                      <a:alpha val="20000"/>
                    </a:schemeClr>
                  </a:outerShdw>
                </a:effectLst>
                <a:cs typeface="+mn-ea"/>
                <a:sym typeface="+mn-lt"/>
              </a:rPr>
              <a:t>关键词</a:t>
            </a:r>
          </a:p>
        </p:txBody>
      </p:sp>
      <p:sp>
        <p:nvSpPr>
          <p:cNvPr id="12" name="矩形 11">
            <a:extLst>
              <a:ext uri="{FF2B5EF4-FFF2-40B4-BE49-F238E27FC236}">
                <a16:creationId xmlns:a16="http://schemas.microsoft.com/office/drawing/2014/main" id="{F1C0909B-4F93-3120-9793-4F8386606B28}"/>
              </a:ext>
            </a:extLst>
          </p:cNvPr>
          <p:cNvSpPr/>
          <p:nvPr/>
        </p:nvSpPr>
        <p:spPr>
          <a:xfrm>
            <a:off x="262321" y="5542246"/>
            <a:ext cx="7918847" cy="700576"/>
          </a:xfrm>
          <a:prstGeom prst="rect">
            <a:avLst/>
          </a:prstGeom>
        </p:spPr>
        <p:txBody>
          <a:bodyPr wrap="square">
            <a:spAutoFit/>
          </a:bodyPr>
          <a:lstStyle/>
          <a:p>
            <a:pPr>
              <a:lnSpc>
                <a:spcPct val="150000"/>
              </a:lnSpc>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mn-ea"/>
                <a:cs typeface="+mn-ea"/>
                <a:sym typeface="+mn-lt"/>
              </a:rPr>
              <a:t>新能源分布式发电系统大部分为分布式电源，分布式电源系统由美国的研究人员于</a:t>
            </a:r>
            <a:r>
              <a:rPr kumimoji="0" lang="en-US" altLang="zh-CN" sz="1400" b="0" i="0" u="none" strike="noStrike" kern="1200" cap="none" spc="0" normalizeH="0" baseline="0" noProof="0" dirty="0">
                <a:ln>
                  <a:noFill/>
                </a:ln>
                <a:solidFill>
                  <a:prstClr val="black">
                    <a:lumMod val="75000"/>
                    <a:lumOff val="25000"/>
                  </a:prstClr>
                </a:solidFill>
                <a:effectLst/>
                <a:uLnTx/>
                <a:uFillTx/>
                <a:latin typeface="+mn-ea"/>
                <a:cs typeface="+mn-ea"/>
                <a:sym typeface="+mn-lt"/>
              </a:rPr>
              <a:t>1978</a:t>
            </a:r>
            <a:r>
              <a:rPr kumimoji="0" lang="zh-CN" altLang="en-US" sz="1400" b="0" i="0" u="none" strike="noStrike" kern="1200" cap="none" spc="0" normalizeH="0" baseline="0" noProof="0" dirty="0">
                <a:ln>
                  <a:noFill/>
                </a:ln>
                <a:solidFill>
                  <a:prstClr val="black">
                    <a:lumMod val="75000"/>
                    <a:lumOff val="25000"/>
                  </a:prstClr>
                </a:solidFill>
                <a:effectLst/>
                <a:uLnTx/>
                <a:uFillTx/>
                <a:latin typeface="+mn-ea"/>
                <a:cs typeface="+mn-ea"/>
                <a:sym typeface="+mn-lt"/>
              </a:rPr>
              <a:t>年提出，是一种目前较主流的新型光伏供电系统。在出现之初主要是为了服务偏远地区特定用户的用电需求</a:t>
            </a:r>
            <a:r>
              <a:rPr lang="zh-CN" altLang="en-US" sz="1400" dirty="0">
                <a:solidFill>
                  <a:prstClr val="black">
                    <a:lumMod val="75000"/>
                    <a:lumOff val="25000"/>
                  </a:prstClr>
                </a:solidFill>
                <a:latin typeface="+mn-ea"/>
                <a:cs typeface="+mn-ea"/>
                <a:sym typeface="+mn-lt"/>
              </a:rPr>
              <a:t>。</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mn-ea"/>
              <a:cs typeface="+mn-ea"/>
              <a:sym typeface="+mn-lt"/>
            </a:endParaRPr>
          </a:p>
        </p:txBody>
      </p:sp>
      <p:pic>
        <p:nvPicPr>
          <p:cNvPr id="13" name="图片 12">
            <a:extLst>
              <a:ext uri="{FF2B5EF4-FFF2-40B4-BE49-F238E27FC236}">
                <a16:creationId xmlns:a16="http://schemas.microsoft.com/office/drawing/2014/main" id="{950A96E8-2E5B-44E8-EA2D-D819C27ACE77}"/>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66121" y="2291393"/>
            <a:ext cx="8455345" cy="3223420"/>
          </a:xfrm>
          <a:prstGeom prst="rect">
            <a:avLst/>
          </a:prstGeom>
          <a:effectLst>
            <a:outerShdw blurRad="127000" dist="38100" dir="2700000" algn="ctr" rotWithShape="0">
              <a:schemeClr val="accent1">
                <a:alpha val="20000"/>
              </a:schemeClr>
            </a:outerShdw>
          </a:effectLst>
        </p:spPr>
      </p:pic>
      <p:sp>
        <p:nvSpPr>
          <p:cNvPr id="14" name="矩形 13">
            <a:extLst>
              <a:ext uri="{FF2B5EF4-FFF2-40B4-BE49-F238E27FC236}">
                <a16:creationId xmlns:a16="http://schemas.microsoft.com/office/drawing/2014/main" id="{838E2992-0619-0D5B-EB04-236A3D5F1B12}"/>
              </a:ext>
            </a:extLst>
          </p:cNvPr>
          <p:cNvSpPr/>
          <p:nvPr/>
        </p:nvSpPr>
        <p:spPr>
          <a:xfrm>
            <a:off x="8557190" y="1599902"/>
            <a:ext cx="3263335" cy="4532224"/>
          </a:xfrm>
          <a:prstGeom prst="rect">
            <a:avLst/>
          </a:prstGeom>
          <a:gradFill>
            <a:gsLst>
              <a:gs pos="9000">
                <a:schemeClr val="accent1"/>
              </a:gs>
              <a:gs pos="100000">
                <a:schemeClr val="accent2"/>
              </a:gs>
            </a:gsLst>
            <a:lin ang="2700000" scaled="1"/>
          </a:gradFill>
          <a:ln>
            <a:noFill/>
          </a:ln>
          <a:effectLst>
            <a:outerShdw blurRad="254000" dist="38100" dir="16200000" algn="ctr" rotWithShape="0">
              <a:srgbClr val="007ACD">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cs typeface="+mn-ea"/>
              <a:sym typeface="+mn-lt"/>
            </a:endParaRPr>
          </a:p>
        </p:txBody>
      </p:sp>
      <p:sp>
        <p:nvSpPr>
          <p:cNvPr id="15" name="文本框 14">
            <a:extLst>
              <a:ext uri="{FF2B5EF4-FFF2-40B4-BE49-F238E27FC236}">
                <a16:creationId xmlns:a16="http://schemas.microsoft.com/office/drawing/2014/main" id="{C09E6B21-8617-54FA-362B-8C2AC3B5E263}"/>
              </a:ext>
            </a:extLst>
          </p:cNvPr>
          <p:cNvSpPr txBox="1"/>
          <p:nvPr/>
        </p:nvSpPr>
        <p:spPr>
          <a:xfrm>
            <a:off x="9205716" y="2112090"/>
            <a:ext cx="1966282" cy="523220"/>
          </a:xfrm>
          <a:prstGeom prst="rect">
            <a:avLst/>
          </a:prstGeom>
          <a:noFill/>
        </p:spPr>
        <p:txBody>
          <a:bodyPr wrap="square" rtlCol="0">
            <a:spAutoFit/>
          </a:bodyPr>
          <a:lstStyle/>
          <a:p>
            <a:pPr marR="0" lvl="0" indent="0" algn="ctr" fontAlgn="auto">
              <a:lnSpc>
                <a:spcPct val="100000"/>
              </a:lnSpc>
              <a:spcBef>
                <a:spcPts val="0"/>
              </a:spcBef>
              <a:spcAft>
                <a:spcPts val="0"/>
              </a:spcAft>
              <a:buClrTx/>
              <a:buSzTx/>
              <a:buFontTx/>
              <a:buNone/>
              <a:tabLst/>
              <a:defRPr/>
            </a:pPr>
            <a:r>
              <a:rPr lang="zh-CN" altLang="en-US" sz="2800" b="1" dirty="0">
                <a:solidFill>
                  <a:schemeClr val="bg1"/>
                </a:solidFill>
                <a:effectLst>
                  <a:outerShdw blurRad="127000" dist="38100" dir="16200000" algn="ctr" rotWithShape="0">
                    <a:schemeClr val="bg1">
                      <a:alpha val="20000"/>
                    </a:schemeClr>
                  </a:outerShdw>
                </a:effectLst>
                <a:cs typeface="+mn-ea"/>
                <a:sym typeface="+mn-lt"/>
              </a:rPr>
              <a:t>新能源发展</a:t>
            </a:r>
          </a:p>
        </p:txBody>
      </p:sp>
      <p:sp>
        <p:nvSpPr>
          <p:cNvPr id="16" name="文本框 15">
            <a:extLst>
              <a:ext uri="{FF2B5EF4-FFF2-40B4-BE49-F238E27FC236}">
                <a16:creationId xmlns:a16="http://schemas.microsoft.com/office/drawing/2014/main" id="{E060A13D-8672-1C97-807D-952A821D8D57}"/>
              </a:ext>
            </a:extLst>
          </p:cNvPr>
          <p:cNvSpPr txBox="1"/>
          <p:nvPr/>
        </p:nvSpPr>
        <p:spPr>
          <a:xfrm>
            <a:off x="9059282" y="2637659"/>
            <a:ext cx="2259152" cy="821314"/>
          </a:xfrm>
          <a:prstGeom prst="rect">
            <a:avLst/>
          </a:prstGeom>
          <a:noFill/>
        </p:spPr>
        <p:txBody>
          <a:bodyPr wrap="square" rtlCol="0">
            <a:spAutoFit/>
          </a:bodyPr>
          <a:lstStyle/>
          <a:p>
            <a:pPr algn="ctr">
              <a:defRPr/>
            </a:pPr>
            <a:r>
              <a:rPr lang="en-US" altLang="zh-CN" sz="4000" b="1" dirty="0">
                <a:solidFill>
                  <a:schemeClr val="bg1"/>
                </a:solidFill>
                <a:effectLst>
                  <a:outerShdw blurRad="127000" dist="38100" dir="16200000" algn="ctr" rotWithShape="0">
                    <a:schemeClr val="bg1">
                      <a:alpha val="20000"/>
                    </a:schemeClr>
                  </a:outerShdw>
                </a:effectLst>
                <a:cs typeface="+mn-ea"/>
                <a:sym typeface="+mn-lt"/>
              </a:rPr>
              <a:t>43.5%</a:t>
            </a:r>
            <a:endParaRPr lang="zh-CN" altLang="en-US" sz="4000" b="1" dirty="0">
              <a:solidFill>
                <a:schemeClr val="bg1"/>
              </a:solidFill>
              <a:effectLst>
                <a:outerShdw blurRad="127000" dist="38100" dir="16200000" algn="ctr" rotWithShape="0">
                  <a:schemeClr val="bg1">
                    <a:alpha val="20000"/>
                  </a:schemeClr>
                </a:outerShdw>
              </a:effectLst>
              <a:cs typeface="+mn-ea"/>
              <a:sym typeface="+mn-lt"/>
            </a:endParaRPr>
          </a:p>
        </p:txBody>
      </p:sp>
      <p:cxnSp>
        <p:nvCxnSpPr>
          <p:cNvPr id="17" name="直接连接符 16">
            <a:extLst>
              <a:ext uri="{FF2B5EF4-FFF2-40B4-BE49-F238E27FC236}">
                <a16:creationId xmlns:a16="http://schemas.microsoft.com/office/drawing/2014/main" id="{AA522085-0294-B4E7-6278-DC3F765A8D4A}"/>
              </a:ext>
            </a:extLst>
          </p:cNvPr>
          <p:cNvCxnSpPr>
            <a:cxnSpLocks/>
          </p:cNvCxnSpPr>
          <p:nvPr/>
        </p:nvCxnSpPr>
        <p:spPr>
          <a:xfrm>
            <a:off x="9059282" y="3550706"/>
            <a:ext cx="2259152"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矩形 26">
            <a:extLst>
              <a:ext uri="{FF2B5EF4-FFF2-40B4-BE49-F238E27FC236}">
                <a16:creationId xmlns:a16="http://schemas.microsoft.com/office/drawing/2014/main" id="{F65D0EAF-2E63-2E49-26A5-BC95E82F84DF}"/>
              </a:ext>
            </a:extLst>
          </p:cNvPr>
          <p:cNvSpPr/>
          <p:nvPr/>
        </p:nvSpPr>
        <p:spPr>
          <a:xfrm>
            <a:off x="8824443" y="3701621"/>
            <a:ext cx="2856845" cy="1993238"/>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1400" dirty="0">
                <a:solidFill>
                  <a:prstClr val="white"/>
                </a:solidFill>
                <a:latin typeface="+mn-ea"/>
                <a:cs typeface="+mn-ea"/>
                <a:sym typeface="+mn-lt"/>
              </a:rPr>
              <a:t>新能源分布式发电系统大部分为分布式电源，分布式电源系统由美国的研究人员于</a:t>
            </a:r>
            <a:r>
              <a:rPr lang="en-US" altLang="zh-CN" sz="1400" dirty="0">
                <a:solidFill>
                  <a:prstClr val="white"/>
                </a:solidFill>
                <a:latin typeface="+mn-ea"/>
                <a:cs typeface="+mn-ea"/>
                <a:sym typeface="+mn-lt"/>
              </a:rPr>
              <a:t>1978</a:t>
            </a:r>
            <a:r>
              <a:rPr lang="zh-CN" altLang="en-US" sz="1400" dirty="0">
                <a:solidFill>
                  <a:prstClr val="white"/>
                </a:solidFill>
                <a:latin typeface="+mn-ea"/>
                <a:cs typeface="+mn-ea"/>
                <a:sym typeface="+mn-lt"/>
              </a:rPr>
              <a:t>年提出，是一种目前较主流的新型光伏供电系统。在出现之初主要是为了服务偏远地区特定用户的用电需求。</a:t>
            </a:r>
          </a:p>
        </p:txBody>
      </p:sp>
    </p:spTree>
    <p:custDataLst>
      <p:tags r:id="rId1"/>
    </p:custDataLst>
    <p:extLst>
      <p:ext uri="{BB962C8B-B14F-4D97-AF65-F5344CB8AC3E}">
        <p14:creationId xmlns:p14="http://schemas.microsoft.com/office/powerpoint/2010/main" val="30778525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7D3D09B-5388-4FA3-83E2-175BCB021B00}"/>
              </a:ext>
            </a:extLst>
          </p:cNvPr>
          <p:cNvSpPr>
            <a:spLocks noGrp="1"/>
          </p:cNvSpPr>
          <p:nvPr>
            <p:ph type="body" sz="quarter" idx="10"/>
          </p:nvPr>
        </p:nvSpPr>
        <p:spPr/>
        <p:txBody>
          <a:bodyPr/>
          <a:lstStyle/>
          <a:p>
            <a:r>
              <a:rPr lang="zh-CN" altLang="en-US" dirty="0"/>
              <a:t>新能源对电能质量影响</a:t>
            </a:r>
          </a:p>
        </p:txBody>
      </p:sp>
      <p:sp>
        <p:nvSpPr>
          <p:cNvPr id="3" name="矩形: 圆角 2">
            <a:extLst>
              <a:ext uri="{FF2B5EF4-FFF2-40B4-BE49-F238E27FC236}">
                <a16:creationId xmlns:a16="http://schemas.microsoft.com/office/drawing/2014/main" id="{19DCDBF9-65D1-27DE-402A-01B1AEFBD09D}"/>
              </a:ext>
            </a:extLst>
          </p:cNvPr>
          <p:cNvSpPr/>
          <p:nvPr/>
        </p:nvSpPr>
        <p:spPr>
          <a:xfrm>
            <a:off x="5277712" y="1307593"/>
            <a:ext cx="6542814" cy="5105676"/>
          </a:xfrm>
          <a:prstGeom prst="roundRect">
            <a:avLst>
              <a:gd name="adj" fmla="val 1577"/>
            </a:avLst>
          </a:prstGeom>
          <a:solidFill>
            <a:schemeClr val="bg1"/>
          </a:solidFill>
          <a:ln w="3175">
            <a:solidFill>
              <a:schemeClr val="bg1">
                <a:lumMod val="85000"/>
              </a:schemeClr>
            </a:solidFill>
          </a:ln>
          <a:effectLst>
            <a:outerShdw blurRad="190500" dist="889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5B6941B9-495D-D1CE-B733-A380F93BD790}"/>
              </a:ext>
            </a:extLst>
          </p:cNvPr>
          <p:cNvSpPr/>
          <p:nvPr/>
        </p:nvSpPr>
        <p:spPr>
          <a:xfrm>
            <a:off x="7449298" y="1753616"/>
            <a:ext cx="2199640" cy="459480"/>
          </a:xfrm>
          <a:prstGeom prst="roundRect">
            <a:avLst/>
          </a:prstGeom>
          <a:gradFill>
            <a:gsLst>
              <a:gs pos="0">
                <a:schemeClr val="accent1"/>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5" name="矩形: 圆角 4">
            <a:extLst>
              <a:ext uri="{FF2B5EF4-FFF2-40B4-BE49-F238E27FC236}">
                <a16:creationId xmlns:a16="http://schemas.microsoft.com/office/drawing/2014/main" id="{9483B147-B194-23AC-4D48-EAC13EC4A6AB}"/>
              </a:ext>
            </a:extLst>
          </p:cNvPr>
          <p:cNvSpPr/>
          <p:nvPr/>
        </p:nvSpPr>
        <p:spPr>
          <a:xfrm>
            <a:off x="371475" y="1772651"/>
            <a:ext cx="2031325" cy="434229"/>
          </a:xfrm>
          <a:prstGeom prst="roundRect">
            <a:avLst/>
          </a:prstGeom>
          <a:gradFill>
            <a:gsLst>
              <a:gs pos="0">
                <a:schemeClr val="accent1"/>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6" name="文本框 5">
            <a:extLst>
              <a:ext uri="{FF2B5EF4-FFF2-40B4-BE49-F238E27FC236}">
                <a16:creationId xmlns:a16="http://schemas.microsoft.com/office/drawing/2014/main" id="{5362E0B7-0625-87F7-969C-6D84BE3DBBDE}"/>
              </a:ext>
            </a:extLst>
          </p:cNvPr>
          <p:cNvSpPr txBox="1"/>
          <p:nvPr/>
        </p:nvSpPr>
        <p:spPr>
          <a:xfrm>
            <a:off x="653605" y="1780566"/>
            <a:ext cx="1467068" cy="400110"/>
          </a:xfrm>
          <a:prstGeom prst="rect">
            <a:avLst/>
          </a:prstGeom>
          <a:noFill/>
        </p:spPr>
        <p:txBody>
          <a:bodyPr wrap="none" rtlCol="0">
            <a:spAutoFit/>
          </a:bodyPr>
          <a:lstStyle/>
          <a:p>
            <a:pPr algn="ctr"/>
            <a:r>
              <a:rPr lang="zh-CN" altLang="en-US" sz="2000" b="1" dirty="0">
                <a:solidFill>
                  <a:schemeClr val="bg1"/>
                </a:solidFill>
                <a:latin typeface="+mj-ea"/>
                <a:ea typeface="+mj-ea"/>
              </a:rPr>
              <a:t>新能源影响</a:t>
            </a:r>
          </a:p>
        </p:txBody>
      </p:sp>
      <p:sp>
        <p:nvSpPr>
          <p:cNvPr id="7" name="文本框 6">
            <a:extLst>
              <a:ext uri="{FF2B5EF4-FFF2-40B4-BE49-F238E27FC236}">
                <a16:creationId xmlns:a16="http://schemas.microsoft.com/office/drawing/2014/main" id="{487E0553-7D9E-E8C3-2203-EF94568027BD}"/>
              </a:ext>
            </a:extLst>
          </p:cNvPr>
          <p:cNvSpPr txBox="1"/>
          <p:nvPr/>
        </p:nvSpPr>
        <p:spPr>
          <a:xfrm>
            <a:off x="281809" y="2290433"/>
            <a:ext cx="4494692" cy="1156855"/>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latin typeface="+mn-ea"/>
              </a:rPr>
              <a:t>新能源分布式发电系统大部分为分布式电源，分布式电源系统由美国的研究人员于</a:t>
            </a:r>
            <a:r>
              <a:rPr lang="en-US" altLang="zh-CN" sz="1600" dirty="0">
                <a:solidFill>
                  <a:schemeClr val="tx1">
                    <a:lumMod val="75000"/>
                    <a:lumOff val="25000"/>
                  </a:schemeClr>
                </a:solidFill>
                <a:latin typeface="+mn-ea"/>
              </a:rPr>
              <a:t>1978</a:t>
            </a:r>
            <a:r>
              <a:rPr lang="zh-CN" altLang="en-US" sz="1600" dirty="0">
                <a:solidFill>
                  <a:schemeClr val="tx1">
                    <a:lumMod val="75000"/>
                    <a:lumOff val="25000"/>
                  </a:schemeClr>
                </a:solidFill>
                <a:latin typeface="+mn-ea"/>
              </a:rPr>
              <a:t>年提出，是一种目前较主流的新型光伏供电系统。</a:t>
            </a:r>
          </a:p>
        </p:txBody>
      </p:sp>
      <p:graphicFrame>
        <p:nvGraphicFramePr>
          <p:cNvPr id="8" name="图表 7">
            <a:extLst>
              <a:ext uri="{FF2B5EF4-FFF2-40B4-BE49-F238E27FC236}">
                <a16:creationId xmlns:a16="http://schemas.microsoft.com/office/drawing/2014/main" id="{F1D016C4-EBCA-220C-F938-FFDE39D1FE2B}"/>
              </a:ext>
            </a:extLst>
          </p:cNvPr>
          <p:cNvGraphicFramePr/>
          <p:nvPr>
            <p:extLst>
              <p:ext uri="{D42A27DB-BD31-4B8C-83A1-F6EECF244321}">
                <p14:modId xmlns:p14="http://schemas.microsoft.com/office/powerpoint/2010/main" val="3070610545"/>
              </p:ext>
            </p:extLst>
          </p:nvPr>
        </p:nvGraphicFramePr>
        <p:xfrm>
          <a:off x="5431602" y="2218494"/>
          <a:ext cx="6235034" cy="3927259"/>
        </p:xfrm>
        <a:graphic>
          <a:graphicData uri="http://schemas.openxmlformats.org/drawingml/2006/chart">
            <c:chart xmlns:c="http://schemas.openxmlformats.org/drawingml/2006/chart" xmlns:r="http://schemas.openxmlformats.org/officeDocument/2006/relationships" r:id="rId3"/>
          </a:graphicData>
        </a:graphic>
      </p:graphicFrame>
      <p:sp>
        <p:nvSpPr>
          <p:cNvPr id="12" name="文本框 11">
            <a:extLst>
              <a:ext uri="{FF2B5EF4-FFF2-40B4-BE49-F238E27FC236}">
                <a16:creationId xmlns:a16="http://schemas.microsoft.com/office/drawing/2014/main" id="{2F4E4713-F1CF-2CF3-94C8-6DB3FCEF3052}"/>
              </a:ext>
            </a:extLst>
          </p:cNvPr>
          <p:cNvSpPr txBox="1"/>
          <p:nvPr/>
        </p:nvSpPr>
        <p:spPr>
          <a:xfrm>
            <a:off x="7484247" y="1798690"/>
            <a:ext cx="2129742" cy="369332"/>
          </a:xfrm>
          <a:prstGeom prst="rect">
            <a:avLst/>
          </a:prstGeom>
          <a:noFill/>
        </p:spPr>
        <p:txBody>
          <a:bodyPr wrap="square" rtlCol="0">
            <a:spAutoFit/>
          </a:bodyPr>
          <a:lstStyle/>
          <a:p>
            <a:pPr algn="ctr"/>
            <a:r>
              <a:rPr lang="en-US" altLang="zh-CN" b="1" dirty="0">
                <a:solidFill>
                  <a:schemeClr val="bg1"/>
                </a:solidFill>
                <a:effectLst>
                  <a:outerShdw blurRad="38100" dist="38100" dir="2700000" algn="tl">
                    <a:srgbClr val="000000">
                      <a:alpha val="43137"/>
                    </a:srgbClr>
                  </a:outerShdw>
                </a:effectLst>
              </a:rPr>
              <a:t>A</a:t>
            </a:r>
            <a:r>
              <a:rPr lang="zh-CN" altLang="en-US" b="1" dirty="0">
                <a:solidFill>
                  <a:schemeClr val="bg1"/>
                </a:solidFill>
                <a:effectLst>
                  <a:outerShdw blurRad="38100" dist="38100" dir="2700000" algn="tl">
                    <a:srgbClr val="000000">
                      <a:alpha val="43137"/>
                    </a:srgbClr>
                  </a:outerShdw>
                </a:effectLst>
              </a:rPr>
              <a:t>、</a:t>
            </a:r>
            <a:r>
              <a:rPr lang="en-US" altLang="zh-CN" b="1" dirty="0">
                <a:solidFill>
                  <a:schemeClr val="bg1"/>
                </a:solidFill>
                <a:effectLst>
                  <a:outerShdw blurRad="38100" dist="38100" dir="2700000" algn="tl">
                    <a:srgbClr val="000000">
                      <a:alpha val="43137"/>
                    </a:srgbClr>
                  </a:outerShdw>
                </a:effectLst>
              </a:rPr>
              <a:t>B </a:t>
            </a:r>
            <a:r>
              <a:rPr lang="zh-CN" altLang="en-US" b="1" dirty="0">
                <a:solidFill>
                  <a:schemeClr val="bg1"/>
                </a:solidFill>
                <a:effectLst>
                  <a:outerShdw blurRad="38100" dist="38100" dir="2700000" algn="tl">
                    <a:srgbClr val="000000">
                      <a:alpha val="43137"/>
                    </a:srgbClr>
                  </a:outerShdw>
                </a:effectLst>
                <a:latin typeface="+mj-ea"/>
                <a:ea typeface="+mj-ea"/>
              </a:rPr>
              <a:t>销售对比</a:t>
            </a:r>
          </a:p>
        </p:txBody>
      </p:sp>
      <p:sp>
        <p:nvSpPr>
          <p:cNvPr id="16" name="矩形: 圆角 15">
            <a:extLst>
              <a:ext uri="{FF2B5EF4-FFF2-40B4-BE49-F238E27FC236}">
                <a16:creationId xmlns:a16="http://schemas.microsoft.com/office/drawing/2014/main" id="{64C5B2BD-F832-27BA-C7AE-2304D356C1E5}"/>
              </a:ext>
            </a:extLst>
          </p:cNvPr>
          <p:cNvSpPr/>
          <p:nvPr/>
        </p:nvSpPr>
        <p:spPr>
          <a:xfrm>
            <a:off x="371475" y="3976564"/>
            <a:ext cx="2031325" cy="434229"/>
          </a:xfrm>
          <a:prstGeom prst="roundRect">
            <a:avLst/>
          </a:prstGeom>
          <a:gradFill>
            <a:gsLst>
              <a:gs pos="0">
                <a:schemeClr val="accent1"/>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schemeClr val="bg1"/>
              </a:solidFill>
            </a:endParaRPr>
          </a:p>
        </p:txBody>
      </p:sp>
      <p:sp>
        <p:nvSpPr>
          <p:cNvPr id="17" name="文本框 16">
            <a:extLst>
              <a:ext uri="{FF2B5EF4-FFF2-40B4-BE49-F238E27FC236}">
                <a16:creationId xmlns:a16="http://schemas.microsoft.com/office/drawing/2014/main" id="{2FCDBED2-2A80-9356-433C-4AD019B923A2}"/>
              </a:ext>
            </a:extLst>
          </p:cNvPr>
          <p:cNvSpPr txBox="1"/>
          <p:nvPr/>
        </p:nvSpPr>
        <p:spPr>
          <a:xfrm>
            <a:off x="653603" y="3984479"/>
            <a:ext cx="1467068" cy="400110"/>
          </a:xfrm>
          <a:prstGeom prst="rect">
            <a:avLst/>
          </a:prstGeom>
          <a:noFill/>
        </p:spPr>
        <p:txBody>
          <a:bodyPr wrap="none" rtlCol="0">
            <a:spAutoFit/>
          </a:bodyPr>
          <a:lstStyle/>
          <a:p>
            <a:pPr algn="ctr"/>
            <a:r>
              <a:rPr lang="zh-CN" altLang="en-US" sz="2000" b="1" dirty="0">
                <a:solidFill>
                  <a:schemeClr val="bg1"/>
                </a:solidFill>
                <a:latin typeface="+mj-ea"/>
                <a:ea typeface="+mj-ea"/>
              </a:rPr>
              <a:t>新能源影响</a:t>
            </a:r>
          </a:p>
        </p:txBody>
      </p:sp>
      <p:sp>
        <p:nvSpPr>
          <p:cNvPr id="20" name="文本框 19">
            <a:extLst>
              <a:ext uri="{FF2B5EF4-FFF2-40B4-BE49-F238E27FC236}">
                <a16:creationId xmlns:a16="http://schemas.microsoft.com/office/drawing/2014/main" id="{F4C656A4-FA7D-CBD8-4714-65F8CA9A9FF7}"/>
              </a:ext>
            </a:extLst>
          </p:cNvPr>
          <p:cNvSpPr txBox="1"/>
          <p:nvPr/>
        </p:nvSpPr>
        <p:spPr>
          <a:xfrm>
            <a:off x="281809" y="4538808"/>
            <a:ext cx="4598458" cy="1156855"/>
          </a:xfrm>
          <a:prstGeom prst="rect">
            <a:avLst/>
          </a:prstGeom>
          <a:noFill/>
        </p:spPr>
        <p:txBody>
          <a:bodyPr wrap="square" rtlCol="0">
            <a:spAutoFit/>
          </a:bodyPr>
          <a:lstStyle/>
          <a:p>
            <a:pPr>
              <a:lnSpc>
                <a:spcPct val="150000"/>
              </a:lnSpc>
            </a:pPr>
            <a:r>
              <a:rPr lang="zh-CN" altLang="en-US" sz="1600" dirty="0">
                <a:solidFill>
                  <a:schemeClr val="tx1">
                    <a:lumMod val="75000"/>
                    <a:lumOff val="25000"/>
                  </a:schemeClr>
                </a:solidFill>
                <a:latin typeface="+mn-ea"/>
              </a:rPr>
              <a:t>新能源分布式发电系统大部分为分布式电源，分布式电源系统由美国的研究人员于</a:t>
            </a:r>
            <a:r>
              <a:rPr lang="en-US" altLang="zh-CN" sz="1600" dirty="0">
                <a:solidFill>
                  <a:schemeClr val="tx1">
                    <a:lumMod val="75000"/>
                    <a:lumOff val="25000"/>
                  </a:schemeClr>
                </a:solidFill>
                <a:latin typeface="+mn-ea"/>
              </a:rPr>
              <a:t>1978</a:t>
            </a:r>
            <a:r>
              <a:rPr lang="zh-CN" altLang="en-US" sz="1600" dirty="0">
                <a:solidFill>
                  <a:schemeClr val="tx1">
                    <a:lumMod val="75000"/>
                    <a:lumOff val="25000"/>
                  </a:schemeClr>
                </a:solidFill>
                <a:latin typeface="+mn-ea"/>
              </a:rPr>
              <a:t>年提出，是一种目前较主流的新型光伏供电系统。</a:t>
            </a:r>
          </a:p>
        </p:txBody>
      </p:sp>
    </p:spTree>
    <p:extLst>
      <p:ext uri="{BB962C8B-B14F-4D97-AF65-F5344CB8AC3E}">
        <p14:creationId xmlns:p14="http://schemas.microsoft.com/office/powerpoint/2010/main" val="1709741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95C1C20D-8988-4CCB-8C61-8B54F62C08D5}"/>
              </a:ext>
            </a:extLst>
          </p:cNvPr>
          <p:cNvSpPr>
            <a:spLocks noGrp="1"/>
          </p:cNvSpPr>
          <p:nvPr>
            <p:ph type="body" sz="quarter" idx="10"/>
          </p:nvPr>
        </p:nvSpPr>
        <p:spPr/>
        <p:txBody>
          <a:bodyPr/>
          <a:lstStyle/>
          <a:p>
            <a:r>
              <a:rPr lang="zh-CN" altLang="en-US" dirty="0"/>
              <a:t>新能源对电能质量影响</a:t>
            </a:r>
          </a:p>
        </p:txBody>
      </p:sp>
      <p:sp>
        <p:nvSpPr>
          <p:cNvPr id="27" name="矩形 26">
            <a:extLst>
              <a:ext uri="{FF2B5EF4-FFF2-40B4-BE49-F238E27FC236}">
                <a16:creationId xmlns:a16="http://schemas.microsoft.com/office/drawing/2014/main" id="{158DDEB3-55BF-4C0C-AC42-4D561C5ED056}"/>
              </a:ext>
            </a:extLst>
          </p:cNvPr>
          <p:cNvSpPr/>
          <p:nvPr/>
        </p:nvSpPr>
        <p:spPr>
          <a:xfrm>
            <a:off x="571500" y="1018984"/>
            <a:ext cx="3512820" cy="4616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zh-CN" altLang="en-US" sz="2400" b="1" dirty="0">
                <a:latin typeface="+mj-ea"/>
                <a:ea typeface="+mj-ea"/>
              </a:rPr>
              <a:t>新能源数据</a:t>
            </a:r>
          </a:p>
        </p:txBody>
      </p:sp>
      <p:sp>
        <p:nvSpPr>
          <p:cNvPr id="28" name="文本框 27">
            <a:extLst>
              <a:ext uri="{FF2B5EF4-FFF2-40B4-BE49-F238E27FC236}">
                <a16:creationId xmlns:a16="http://schemas.microsoft.com/office/drawing/2014/main" id="{FCAF05E9-E52A-4422-A5EF-29B21F585E3F}"/>
              </a:ext>
            </a:extLst>
          </p:cNvPr>
          <p:cNvSpPr txBox="1"/>
          <p:nvPr/>
        </p:nvSpPr>
        <p:spPr>
          <a:xfrm>
            <a:off x="476250" y="1584668"/>
            <a:ext cx="10917464" cy="701346"/>
          </a:xfrm>
          <a:prstGeom prst="rect">
            <a:avLst/>
          </a:prstGeom>
          <a:noFill/>
        </p:spPr>
        <p:txBody>
          <a:bodyPr wrap="square">
            <a:spAutoFit/>
          </a:bodyPr>
          <a:lstStyle/>
          <a:p>
            <a:pPr algn="just">
              <a:lnSpc>
                <a:spcPct val="130000"/>
              </a:lnSpc>
            </a:pPr>
            <a:r>
              <a:rPr lang="zh-CN" altLang="en-US" sz="1600" dirty="0">
                <a:solidFill>
                  <a:schemeClr val="tx1">
                    <a:lumMod val="75000"/>
                    <a:lumOff val="25000"/>
                  </a:schemeClr>
                </a:solidFill>
                <a:latin typeface="+mn-ea"/>
              </a:rPr>
              <a:t>新能源分布式发电系统大部分为分布式电源，分布式电源系统由美国的研究人员于</a:t>
            </a:r>
            <a:r>
              <a:rPr lang="en-US" altLang="zh-CN" sz="1600" dirty="0">
                <a:solidFill>
                  <a:schemeClr val="tx1">
                    <a:lumMod val="75000"/>
                    <a:lumOff val="25000"/>
                  </a:schemeClr>
                </a:solidFill>
                <a:latin typeface="+mn-ea"/>
              </a:rPr>
              <a:t>1978</a:t>
            </a:r>
            <a:r>
              <a:rPr lang="zh-CN" altLang="en-US" sz="1600" dirty="0">
                <a:solidFill>
                  <a:schemeClr val="tx1">
                    <a:lumMod val="75000"/>
                    <a:lumOff val="25000"/>
                  </a:schemeClr>
                </a:solidFill>
                <a:latin typeface="+mn-ea"/>
              </a:rPr>
              <a:t>年提出，是一种目前较主流的新型光伏供电系统。在出现之初主要是为了服务偏远地区特定用户的用电需求，是一种建设在用户附近的小型供电系统。</a:t>
            </a:r>
          </a:p>
        </p:txBody>
      </p:sp>
      <p:graphicFrame>
        <p:nvGraphicFramePr>
          <p:cNvPr id="29" name="表格 23">
            <a:extLst>
              <a:ext uri="{FF2B5EF4-FFF2-40B4-BE49-F238E27FC236}">
                <a16:creationId xmlns:a16="http://schemas.microsoft.com/office/drawing/2014/main" id="{6610CB57-EDB1-492F-999A-EA927BB7851A}"/>
              </a:ext>
            </a:extLst>
          </p:cNvPr>
          <p:cNvGraphicFramePr>
            <a:graphicFrameLocks noGrp="1"/>
          </p:cNvGraphicFramePr>
          <p:nvPr>
            <p:extLst>
              <p:ext uri="{D42A27DB-BD31-4B8C-83A1-F6EECF244321}">
                <p14:modId xmlns:p14="http://schemas.microsoft.com/office/powerpoint/2010/main" val="438024740"/>
              </p:ext>
            </p:extLst>
          </p:nvPr>
        </p:nvGraphicFramePr>
        <p:xfrm>
          <a:off x="571500" y="2770133"/>
          <a:ext cx="11036300" cy="2225040"/>
        </p:xfrm>
        <a:graphic>
          <a:graphicData uri="http://schemas.openxmlformats.org/drawingml/2006/table">
            <a:tbl>
              <a:tblPr firstRow="1" bandRow="1">
                <a:tableStyleId>{5C22544A-7EE6-4342-B048-85BDC9FD1C3A}</a:tableStyleId>
              </a:tblPr>
              <a:tblGrid>
                <a:gridCol w="2207260">
                  <a:extLst>
                    <a:ext uri="{9D8B030D-6E8A-4147-A177-3AD203B41FA5}">
                      <a16:colId xmlns:a16="http://schemas.microsoft.com/office/drawing/2014/main" val="3725066678"/>
                    </a:ext>
                  </a:extLst>
                </a:gridCol>
                <a:gridCol w="2207260">
                  <a:extLst>
                    <a:ext uri="{9D8B030D-6E8A-4147-A177-3AD203B41FA5}">
                      <a16:colId xmlns:a16="http://schemas.microsoft.com/office/drawing/2014/main" val="1086572843"/>
                    </a:ext>
                  </a:extLst>
                </a:gridCol>
                <a:gridCol w="2207260">
                  <a:extLst>
                    <a:ext uri="{9D8B030D-6E8A-4147-A177-3AD203B41FA5}">
                      <a16:colId xmlns:a16="http://schemas.microsoft.com/office/drawing/2014/main" val="2899274387"/>
                    </a:ext>
                  </a:extLst>
                </a:gridCol>
                <a:gridCol w="2207260">
                  <a:extLst>
                    <a:ext uri="{9D8B030D-6E8A-4147-A177-3AD203B41FA5}">
                      <a16:colId xmlns:a16="http://schemas.microsoft.com/office/drawing/2014/main" val="888376943"/>
                    </a:ext>
                  </a:extLst>
                </a:gridCol>
                <a:gridCol w="2207260">
                  <a:extLst>
                    <a:ext uri="{9D8B030D-6E8A-4147-A177-3AD203B41FA5}">
                      <a16:colId xmlns:a16="http://schemas.microsoft.com/office/drawing/2014/main" val="4196967221"/>
                    </a:ext>
                  </a:extLst>
                </a:gridCol>
              </a:tblGrid>
              <a:tr h="370840">
                <a:tc>
                  <a:txBody>
                    <a:bodyPr/>
                    <a:lstStyle/>
                    <a:p>
                      <a:pPr algn="ctr"/>
                      <a:r>
                        <a:rPr lang="zh-CN" altLang="en-US" dirty="0">
                          <a:solidFill>
                            <a:schemeClr val="accent1"/>
                          </a:solidFill>
                        </a:rPr>
                        <a:t>数据</a:t>
                      </a:r>
                      <a:r>
                        <a:rPr lang="en-US" altLang="zh-CN" dirty="0">
                          <a:solidFill>
                            <a:schemeClr val="accent1"/>
                          </a:solidFill>
                        </a:rPr>
                        <a:t>1</a:t>
                      </a:r>
                      <a:endParaRPr lang="zh-CN" altLang="en-US" dirty="0">
                        <a:solidFill>
                          <a:schemeClr val="accent1"/>
                        </a:solidFill>
                      </a:endParaRPr>
                    </a:p>
                  </a:txBody>
                  <a:tcPr anchor="ct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algn="ctr"/>
                      <a:r>
                        <a:rPr lang="zh-CN" altLang="en-US" dirty="0">
                          <a:solidFill>
                            <a:schemeClr val="accent1"/>
                          </a:solidFill>
                        </a:rPr>
                        <a:t>数据</a:t>
                      </a:r>
                      <a:r>
                        <a:rPr lang="en-US" altLang="zh-CN" dirty="0">
                          <a:solidFill>
                            <a:schemeClr val="accent1"/>
                          </a:solidFill>
                        </a:rPr>
                        <a:t>2</a:t>
                      </a:r>
                      <a:endParaRPr lang="zh-CN" altLang="en-US" dirty="0">
                        <a:solidFill>
                          <a:schemeClr val="accent1"/>
                        </a:solidFill>
                      </a:endParaRPr>
                    </a:p>
                  </a:txBody>
                  <a:tcPr anchor="ct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algn="ctr"/>
                      <a:r>
                        <a:rPr lang="zh-CN" altLang="en-US" dirty="0">
                          <a:solidFill>
                            <a:schemeClr val="accent1"/>
                          </a:solidFill>
                        </a:rPr>
                        <a:t>数据</a:t>
                      </a:r>
                      <a:r>
                        <a:rPr lang="en-US" altLang="zh-CN" dirty="0">
                          <a:solidFill>
                            <a:schemeClr val="accent1"/>
                          </a:solidFill>
                        </a:rPr>
                        <a:t>3</a:t>
                      </a:r>
                      <a:endParaRPr lang="zh-CN" altLang="en-US" dirty="0">
                        <a:solidFill>
                          <a:schemeClr val="accent1"/>
                        </a:solidFill>
                      </a:endParaRPr>
                    </a:p>
                  </a:txBody>
                  <a:tcPr anchor="ct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algn="ctr"/>
                      <a:r>
                        <a:rPr lang="zh-CN" altLang="en-US" dirty="0">
                          <a:solidFill>
                            <a:schemeClr val="accent1"/>
                          </a:solidFill>
                        </a:rPr>
                        <a:t>数据</a:t>
                      </a:r>
                      <a:r>
                        <a:rPr lang="en-US" altLang="zh-CN" dirty="0">
                          <a:solidFill>
                            <a:schemeClr val="accent1"/>
                          </a:solidFill>
                        </a:rPr>
                        <a:t>4</a:t>
                      </a:r>
                      <a:endParaRPr lang="zh-CN" altLang="en-US" dirty="0">
                        <a:solidFill>
                          <a:schemeClr val="accent1"/>
                        </a:solidFill>
                      </a:endParaRPr>
                    </a:p>
                  </a:txBody>
                  <a:tcPr anchor="ct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algn="ctr"/>
                      <a:r>
                        <a:rPr lang="zh-CN" altLang="en-US" dirty="0">
                          <a:solidFill>
                            <a:schemeClr val="accent1"/>
                          </a:solidFill>
                        </a:rPr>
                        <a:t>数据</a:t>
                      </a:r>
                      <a:r>
                        <a:rPr lang="en-US" altLang="zh-CN" dirty="0">
                          <a:solidFill>
                            <a:schemeClr val="accent1"/>
                          </a:solidFill>
                        </a:rPr>
                        <a:t>5</a:t>
                      </a:r>
                      <a:endParaRPr lang="zh-CN" altLang="en-US" dirty="0">
                        <a:solidFill>
                          <a:schemeClr val="accent1"/>
                        </a:solidFill>
                      </a:endParaRPr>
                    </a:p>
                  </a:txBody>
                  <a:tcPr anchor="ctr">
                    <a:lnT w="19050"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1640219286"/>
                  </a:ext>
                </a:extLst>
              </a:tr>
              <a:tr h="370840">
                <a:tc>
                  <a:txBody>
                    <a:bodyPr/>
                    <a:lstStyle/>
                    <a:p>
                      <a:pPr algn="ctr"/>
                      <a:r>
                        <a:rPr lang="en-US" altLang="zh-CN" dirty="0"/>
                        <a:t>1.3</a:t>
                      </a:r>
                      <a:endParaRPr lang="zh-CN" altLang="en-US" dirty="0"/>
                    </a:p>
                  </a:txBody>
                  <a:tcPr anchor="ctr">
                    <a:lnT w="19050" cap="flat" cmpd="sng" algn="ctr">
                      <a:solidFill>
                        <a:schemeClr val="accent1"/>
                      </a:solidFill>
                      <a:prstDash val="solid"/>
                      <a:round/>
                      <a:headEnd type="none" w="med" len="med"/>
                      <a:tailEnd type="none" w="med" len="med"/>
                    </a:lnT>
                    <a:noFill/>
                  </a:tcPr>
                </a:tc>
                <a:tc>
                  <a:txBody>
                    <a:bodyPr/>
                    <a:lstStyle/>
                    <a:p>
                      <a:pPr algn="ctr"/>
                      <a:r>
                        <a:rPr lang="en-US" altLang="zh-CN"/>
                        <a:t>2.3</a:t>
                      </a:r>
                      <a:endParaRPr lang="zh-CN" altLang="en-US"/>
                    </a:p>
                  </a:txBody>
                  <a:tcPr anchor="ctr">
                    <a:lnT w="19050" cap="flat" cmpd="sng" algn="ctr">
                      <a:solidFill>
                        <a:schemeClr val="accent1"/>
                      </a:solidFill>
                      <a:prstDash val="solid"/>
                      <a:round/>
                      <a:headEnd type="none" w="med" len="med"/>
                      <a:tailEnd type="none" w="med" len="med"/>
                    </a:lnT>
                    <a:noFill/>
                  </a:tcPr>
                </a:tc>
                <a:tc>
                  <a:txBody>
                    <a:bodyPr/>
                    <a:lstStyle/>
                    <a:p>
                      <a:pPr algn="ctr"/>
                      <a:r>
                        <a:rPr lang="en-US" altLang="zh-CN"/>
                        <a:t>3.3</a:t>
                      </a:r>
                      <a:endParaRPr lang="zh-CN" altLang="en-US"/>
                    </a:p>
                  </a:txBody>
                  <a:tcPr anchor="ctr">
                    <a:lnT w="19050" cap="flat" cmpd="sng" algn="ctr">
                      <a:solidFill>
                        <a:schemeClr val="accent1"/>
                      </a:solidFill>
                      <a:prstDash val="solid"/>
                      <a:round/>
                      <a:headEnd type="none" w="med" len="med"/>
                      <a:tailEnd type="none" w="med" len="med"/>
                    </a:lnT>
                    <a:noFill/>
                  </a:tcPr>
                </a:tc>
                <a:tc>
                  <a:txBody>
                    <a:bodyPr/>
                    <a:lstStyle/>
                    <a:p>
                      <a:pPr algn="ctr"/>
                      <a:r>
                        <a:rPr lang="en-US" altLang="zh-CN"/>
                        <a:t>4.3</a:t>
                      </a:r>
                      <a:endParaRPr lang="zh-CN" altLang="en-US"/>
                    </a:p>
                  </a:txBody>
                  <a:tcPr anchor="ctr">
                    <a:lnT w="19050" cap="flat" cmpd="sng" algn="ctr">
                      <a:solidFill>
                        <a:schemeClr val="accent1"/>
                      </a:solidFill>
                      <a:prstDash val="solid"/>
                      <a:round/>
                      <a:headEnd type="none" w="med" len="med"/>
                      <a:tailEnd type="none" w="med" len="med"/>
                    </a:lnT>
                    <a:noFill/>
                  </a:tcPr>
                </a:tc>
                <a:tc>
                  <a:txBody>
                    <a:bodyPr/>
                    <a:lstStyle/>
                    <a:p>
                      <a:pPr algn="ctr"/>
                      <a:r>
                        <a:rPr lang="en-US" altLang="zh-CN"/>
                        <a:t>5.3</a:t>
                      </a:r>
                      <a:endParaRPr lang="zh-CN" altLang="en-US"/>
                    </a:p>
                  </a:txBody>
                  <a:tcPr anchor="ctr">
                    <a:lnT w="19050" cap="flat" cmpd="sng" algn="ctr">
                      <a:solidFill>
                        <a:schemeClr val="accent1"/>
                      </a:solidFill>
                      <a:prstDash val="solid"/>
                      <a:round/>
                      <a:headEnd type="none" w="med" len="med"/>
                      <a:tailEnd type="none" w="med" len="med"/>
                    </a:lnT>
                    <a:noFill/>
                  </a:tcPr>
                </a:tc>
                <a:extLst>
                  <a:ext uri="{0D108BD9-81ED-4DB2-BD59-A6C34878D82A}">
                    <a16:rowId xmlns:a16="http://schemas.microsoft.com/office/drawing/2014/main" val="1007794810"/>
                  </a:ext>
                </a:extLst>
              </a:tr>
              <a:tr h="370840">
                <a:tc>
                  <a:txBody>
                    <a:bodyPr/>
                    <a:lstStyle/>
                    <a:p>
                      <a:pPr algn="ctr"/>
                      <a:r>
                        <a:rPr lang="en-US" altLang="zh-CN"/>
                        <a:t>1.4</a:t>
                      </a:r>
                      <a:endParaRPr lang="zh-CN" altLang="en-US"/>
                    </a:p>
                  </a:txBody>
                  <a:tcPr anchor="ctr">
                    <a:noFill/>
                  </a:tcPr>
                </a:tc>
                <a:tc>
                  <a:txBody>
                    <a:bodyPr/>
                    <a:lstStyle/>
                    <a:p>
                      <a:pPr algn="ctr"/>
                      <a:r>
                        <a:rPr lang="en-US" altLang="zh-CN"/>
                        <a:t>2.4</a:t>
                      </a:r>
                      <a:endParaRPr lang="zh-CN" altLang="en-US"/>
                    </a:p>
                  </a:txBody>
                  <a:tcPr anchor="ctr">
                    <a:noFill/>
                  </a:tcPr>
                </a:tc>
                <a:tc>
                  <a:txBody>
                    <a:bodyPr/>
                    <a:lstStyle/>
                    <a:p>
                      <a:pPr algn="ctr"/>
                      <a:r>
                        <a:rPr lang="en-US" altLang="zh-CN"/>
                        <a:t>3.4</a:t>
                      </a:r>
                      <a:endParaRPr lang="zh-CN" altLang="en-US"/>
                    </a:p>
                  </a:txBody>
                  <a:tcPr anchor="ctr">
                    <a:noFill/>
                  </a:tcPr>
                </a:tc>
                <a:tc>
                  <a:txBody>
                    <a:bodyPr/>
                    <a:lstStyle/>
                    <a:p>
                      <a:pPr algn="ctr"/>
                      <a:r>
                        <a:rPr lang="en-US" altLang="zh-CN"/>
                        <a:t>4.4</a:t>
                      </a:r>
                      <a:endParaRPr lang="zh-CN" altLang="en-US"/>
                    </a:p>
                  </a:txBody>
                  <a:tcPr anchor="ctr">
                    <a:noFill/>
                  </a:tcPr>
                </a:tc>
                <a:tc>
                  <a:txBody>
                    <a:bodyPr/>
                    <a:lstStyle/>
                    <a:p>
                      <a:pPr algn="ctr"/>
                      <a:r>
                        <a:rPr lang="en-US" altLang="zh-CN"/>
                        <a:t>5.4</a:t>
                      </a:r>
                      <a:endParaRPr lang="zh-CN" altLang="en-US"/>
                    </a:p>
                  </a:txBody>
                  <a:tcPr anchor="ctr">
                    <a:noFill/>
                  </a:tcPr>
                </a:tc>
                <a:extLst>
                  <a:ext uri="{0D108BD9-81ED-4DB2-BD59-A6C34878D82A}">
                    <a16:rowId xmlns:a16="http://schemas.microsoft.com/office/drawing/2014/main" val="444031991"/>
                  </a:ext>
                </a:extLst>
              </a:tr>
              <a:tr h="370840">
                <a:tc>
                  <a:txBody>
                    <a:bodyPr/>
                    <a:lstStyle/>
                    <a:p>
                      <a:pPr algn="ctr"/>
                      <a:r>
                        <a:rPr lang="en-US" altLang="zh-CN"/>
                        <a:t>1.5</a:t>
                      </a:r>
                      <a:endParaRPr lang="zh-CN" altLang="en-US"/>
                    </a:p>
                  </a:txBody>
                  <a:tcPr anchor="ctr">
                    <a:noFill/>
                  </a:tcPr>
                </a:tc>
                <a:tc>
                  <a:txBody>
                    <a:bodyPr/>
                    <a:lstStyle/>
                    <a:p>
                      <a:pPr algn="ctr"/>
                      <a:r>
                        <a:rPr lang="en-US" altLang="zh-CN"/>
                        <a:t>2.5</a:t>
                      </a:r>
                      <a:endParaRPr lang="zh-CN" altLang="en-US"/>
                    </a:p>
                  </a:txBody>
                  <a:tcPr anchor="ctr">
                    <a:noFill/>
                  </a:tcPr>
                </a:tc>
                <a:tc>
                  <a:txBody>
                    <a:bodyPr/>
                    <a:lstStyle/>
                    <a:p>
                      <a:pPr algn="ctr"/>
                      <a:r>
                        <a:rPr lang="en-US" altLang="zh-CN"/>
                        <a:t>3.5</a:t>
                      </a:r>
                      <a:endParaRPr lang="zh-CN" altLang="en-US"/>
                    </a:p>
                  </a:txBody>
                  <a:tcPr anchor="ctr">
                    <a:noFill/>
                  </a:tcPr>
                </a:tc>
                <a:tc>
                  <a:txBody>
                    <a:bodyPr/>
                    <a:lstStyle/>
                    <a:p>
                      <a:pPr algn="ctr"/>
                      <a:r>
                        <a:rPr lang="en-US" altLang="zh-CN"/>
                        <a:t>4.5</a:t>
                      </a:r>
                      <a:endParaRPr lang="zh-CN" altLang="en-US"/>
                    </a:p>
                  </a:txBody>
                  <a:tcPr anchor="ctr">
                    <a:noFill/>
                  </a:tcPr>
                </a:tc>
                <a:tc>
                  <a:txBody>
                    <a:bodyPr/>
                    <a:lstStyle/>
                    <a:p>
                      <a:pPr algn="ctr"/>
                      <a:r>
                        <a:rPr lang="en-US" altLang="zh-CN"/>
                        <a:t>5.5</a:t>
                      </a:r>
                      <a:endParaRPr lang="zh-CN" altLang="en-US"/>
                    </a:p>
                  </a:txBody>
                  <a:tcPr anchor="ctr">
                    <a:noFill/>
                  </a:tcPr>
                </a:tc>
                <a:extLst>
                  <a:ext uri="{0D108BD9-81ED-4DB2-BD59-A6C34878D82A}">
                    <a16:rowId xmlns:a16="http://schemas.microsoft.com/office/drawing/2014/main" val="2108107881"/>
                  </a:ext>
                </a:extLst>
              </a:tr>
              <a:tr h="370840">
                <a:tc>
                  <a:txBody>
                    <a:bodyPr/>
                    <a:lstStyle/>
                    <a:p>
                      <a:pPr algn="ctr"/>
                      <a:r>
                        <a:rPr lang="en-US" altLang="zh-CN"/>
                        <a:t>1.6</a:t>
                      </a:r>
                      <a:endParaRPr lang="zh-CN" altLang="en-US"/>
                    </a:p>
                  </a:txBody>
                  <a:tcPr anchor="ctr">
                    <a:noFill/>
                  </a:tcPr>
                </a:tc>
                <a:tc>
                  <a:txBody>
                    <a:bodyPr/>
                    <a:lstStyle/>
                    <a:p>
                      <a:pPr algn="ctr"/>
                      <a:r>
                        <a:rPr lang="en-US" altLang="zh-CN"/>
                        <a:t>2.6</a:t>
                      </a:r>
                      <a:endParaRPr lang="zh-CN" altLang="en-US"/>
                    </a:p>
                  </a:txBody>
                  <a:tcPr anchor="ctr">
                    <a:noFill/>
                  </a:tcPr>
                </a:tc>
                <a:tc>
                  <a:txBody>
                    <a:bodyPr/>
                    <a:lstStyle/>
                    <a:p>
                      <a:pPr algn="ctr"/>
                      <a:r>
                        <a:rPr lang="en-US" altLang="zh-CN"/>
                        <a:t>3.6</a:t>
                      </a:r>
                      <a:endParaRPr lang="zh-CN" altLang="en-US"/>
                    </a:p>
                  </a:txBody>
                  <a:tcPr anchor="ctr">
                    <a:noFill/>
                  </a:tcPr>
                </a:tc>
                <a:tc>
                  <a:txBody>
                    <a:bodyPr/>
                    <a:lstStyle/>
                    <a:p>
                      <a:pPr algn="ctr"/>
                      <a:r>
                        <a:rPr lang="en-US" altLang="zh-CN"/>
                        <a:t>4.6</a:t>
                      </a:r>
                      <a:endParaRPr lang="zh-CN" altLang="en-US"/>
                    </a:p>
                  </a:txBody>
                  <a:tcPr anchor="ctr">
                    <a:noFill/>
                  </a:tcPr>
                </a:tc>
                <a:tc>
                  <a:txBody>
                    <a:bodyPr/>
                    <a:lstStyle/>
                    <a:p>
                      <a:pPr algn="ctr"/>
                      <a:r>
                        <a:rPr lang="en-US" altLang="zh-CN"/>
                        <a:t>5.6</a:t>
                      </a:r>
                      <a:endParaRPr lang="zh-CN" altLang="en-US"/>
                    </a:p>
                  </a:txBody>
                  <a:tcPr anchor="ctr">
                    <a:noFill/>
                  </a:tcPr>
                </a:tc>
                <a:extLst>
                  <a:ext uri="{0D108BD9-81ED-4DB2-BD59-A6C34878D82A}">
                    <a16:rowId xmlns:a16="http://schemas.microsoft.com/office/drawing/2014/main" val="367397894"/>
                  </a:ext>
                </a:extLst>
              </a:tr>
              <a:tr h="370840">
                <a:tc>
                  <a:txBody>
                    <a:bodyPr/>
                    <a:lstStyle/>
                    <a:p>
                      <a:pPr algn="ctr"/>
                      <a:r>
                        <a:rPr lang="en-US" altLang="zh-CN"/>
                        <a:t>1.7</a:t>
                      </a:r>
                      <a:endParaRPr lang="zh-CN" altLang="en-US"/>
                    </a:p>
                  </a:txBody>
                  <a:tcPr anchor="ctr">
                    <a:lnB w="19050" cap="flat" cmpd="sng" algn="ctr">
                      <a:solidFill>
                        <a:schemeClr val="accent1"/>
                      </a:solidFill>
                      <a:prstDash val="solid"/>
                      <a:round/>
                      <a:headEnd type="none" w="med" len="med"/>
                      <a:tailEnd type="none" w="med" len="med"/>
                    </a:lnB>
                    <a:noFill/>
                  </a:tcPr>
                </a:tc>
                <a:tc>
                  <a:txBody>
                    <a:bodyPr/>
                    <a:lstStyle/>
                    <a:p>
                      <a:pPr algn="ctr"/>
                      <a:r>
                        <a:rPr lang="en-US" altLang="zh-CN"/>
                        <a:t>2.7</a:t>
                      </a:r>
                      <a:endParaRPr lang="zh-CN" altLang="en-US"/>
                    </a:p>
                  </a:txBody>
                  <a:tcPr anchor="ctr">
                    <a:lnB w="19050" cap="flat" cmpd="sng" algn="ctr">
                      <a:solidFill>
                        <a:schemeClr val="accent1"/>
                      </a:solidFill>
                      <a:prstDash val="solid"/>
                      <a:round/>
                      <a:headEnd type="none" w="med" len="med"/>
                      <a:tailEnd type="none" w="med" len="med"/>
                    </a:lnB>
                    <a:noFill/>
                  </a:tcPr>
                </a:tc>
                <a:tc>
                  <a:txBody>
                    <a:bodyPr/>
                    <a:lstStyle/>
                    <a:p>
                      <a:pPr algn="ctr"/>
                      <a:r>
                        <a:rPr lang="en-US" altLang="zh-CN"/>
                        <a:t>3.6</a:t>
                      </a:r>
                      <a:endParaRPr lang="zh-CN" altLang="en-US"/>
                    </a:p>
                  </a:txBody>
                  <a:tcPr anchor="ctr">
                    <a:lnB w="19050" cap="flat" cmpd="sng" algn="ctr">
                      <a:solidFill>
                        <a:schemeClr val="accent1"/>
                      </a:solidFill>
                      <a:prstDash val="solid"/>
                      <a:round/>
                      <a:headEnd type="none" w="med" len="med"/>
                      <a:tailEnd type="none" w="med" len="med"/>
                    </a:lnB>
                    <a:noFill/>
                  </a:tcPr>
                </a:tc>
                <a:tc>
                  <a:txBody>
                    <a:bodyPr/>
                    <a:lstStyle/>
                    <a:p>
                      <a:pPr algn="ctr"/>
                      <a:r>
                        <a:rPr lang="en-US" altLang="zh-CN"/>
                        <a:t>4.7</a:t>
                      </a:r>
                      <a:endParaRPr lang="zh-CN" altLang="en-US"/>
                    </a:p>
                  </a:txBody>
                  <a:tcPr anchor="ctr">
                    <a:lnB w="19050" cap="flat" cmpd="sng" algn="ctr">
                      <a:solidFill>
                        <a:schemeClr val="accent1"/>
                      </a:solidFill>
                      <a:prstDash val="solid"/>
                      <a:round/>
                      <a:headEnd type="none" w="med" len="med"/>
                      <a:tailEnd type="none" w="med" len="med"/>
                    </a:lnB>
                    <a:noFill/>
                  </a:tcPr>
                </a:tc>
                <a:tc>
                  <a:txBody>
                    <a:bodyPr/>
                    <a:lstStyle/>
                    <a:p>
                      <a:pPr algn="ctr"/>
                      <a:r>
                        <a:rPr lang="en-US" altLang="zh-CN" dirty="0"/>
                        <a:t>5.7</a:t>
                      </a:r>
                      <a:endParaRPr lang="zh-CN" altLang="en-US" dirty="0"/>
                    </a:p>
                  </a:txBody>
                  <a:tcPr anchor="ctr">
                    <a:lnB w="19050"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4173930416"/>
                  </a:ext>
                </a:extLst>
              </a:tr>
            </a:tbl>
          </a:graphicData>
        </a:graphic>
      </p:graphicFrame>
      <p:sp>
        <p:nvSpPr>
          <p:cNvPr id="33" name="文本框 32">
            <a:extLst>
              <a:ext uri="{FF2B5EF4-FFF2-40B4-BE49-F238E27FC236}">
                <a16:creationId xmlns:a16="http://schemas.microsoft.com/office/drawing/2014/main" id="{E7704E02-71FC-4BCA-848F-4B2DEB11B32F}"/>
              </a:ext>
            </a:extLst>
          </p:cNvPr>
          <p:cNvSpPr txBox="1"/>
          <p:nvPr/>
        </p:nvSpPr>
        <p:spPr>
          <a:xfrm>
            <a:off x="476248" y="5192706"/>
            <a:ext cx="10917464" cy="700898"/>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rPr>
              <a:t>新能源分布式发电系统大部分为分布式电源，分布式电源系统由美国的研究人员于</a:t>
            </a:r>
            <a:r>
              <a:rPr lang="en-US" altLang="zh-CN" sz="1600" dirty="0">
                <a:solidFill>
                  <a:schemeClr val="tx1">
                    <a:lumMod val="75000"/>
                    <a:lumOff val="25000"/>
                  </a:schemeClr>
                </a:solidFill>
              </a:rPr>
              <a:t>1978</a:t>
            </a:r>
            <a:r>
              <a:rPr lang="zh-CN" altLang="en-US" sz="1600" dirty="0">
                <a:solidFill>
                  <a:schemeClr val="tx1">
                    <a:lumMod val="75000"/>
                    <a:lumOff val="25000"/>
                  </a:schemeClr>
                </a:solidFill>
              </a:rPr>
              <a:t>年提出，是一种目前较主流的新型光伏供电系统。在出现之初主要是为了服务偏远地区特定用户的用电需求，是一种建设在用户附近的小型供电系统。</a:t>
            </a:r>
          </a:p>
        </p:txBody>
      </p:sp>
    </p:spTree>
    <p:extLst>
      <p:ext uri="{BB962C8B-B14F-4D97-AF65-F5344CB8AC3E}">
        <p14:creationId xmlns:p14="http://schemas.microsoft.com/office/powerpoint/2010/main" val="26176011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5CFAE355-3CE8-4A6A-99DF-562119C6282C}"/>
              </a:ext>
            </a:extLst>
          </p:cNvPr>
          <p:cNvSpPr>
            <a:spLocks noGrp="1"/>
          </p:cNvSpPr>
          <p:nvPr>
            <p:ph type="body" sz="quarter" idx="10"/>
          </p:nvPr>
        </p:nvSpPr>
        <p:spPr/>
        <p:txBody>
          <a:bodyPr/>
          <a:lstStyle/>
          <a:p>
            <a:r>
              <a:rPr lang="zh-CN" altLang="en-US" dirty="0"/>
              <a:t>新能源对电能质量影响</a:t>
            </a:r>
          </a:p>
        </p:txBody>
      </p:sp>
      <p:graphicFrame>
        <p:nvGraphicFramePr>
          <p:cNvPr id="29" name="图表 28">
            <a:extLst>
              <a:ext uri="{FF2B5EF4-FFF2-40B4-BE49-F238E27FC236}">
                <a16:creationId xmlns:a16="http://schemas.microsoft.com/office/drawing/2014/main" id="{92214D33-1E36-45C4-8901-B7916B16CFCC}"/>
              </a:ext>
            </a:extLst>
          </p:cNvPr>
          <p:cNvGraphicFramePr/>
          <p:nvPr>
            <p:extLst>
              <p:ext uri="{D42A27DB-BD31-4B8C-83A1-F6EECF244321}">
                <p14:modId xmlns:p14="http://schemas.microsoft.com/office/powerpoint/2010/main" val="2410085587"/>
              </p:ext>
            </p:extLst>
          </p:nvPr>
        </p:nvGraphicFramePr>
        <p:xfrm>
          <a:off x="3976914" y="1401475"/>
          <a:ext cx="7314906" cy="4451290"/>
        </p:xfrm>
        <a:graphic>
          <a:graphicData uri="http://schemas.openxmlformats.org/drawingml/2006/chart">
            <c:chart xmlns:c="http://schemas.openxmlformats.org/drawingml/2006/chart" xmlns:r="http://schemas.openxmlformats.org/officeDocument/2006/relationships" r:id="rId3"/>
          </a:graphicData>
        </a:graphic>
      </p:graphicFrame>
      <p:sp>
        <p:nvSpPr>
          <p:cNvPr id="30" name="îš1ïdé">
            <a:extLst>
              <a:ext uri="{FF2B5EF4-FFF2-40B4-BE49-F238E27FC236}">
                <a16:creationId xmlns:a16="http://schemas.microsoft.com/office/drawing/2014/main" id="{5E50DEF6-13FE-4A54-BEE3-1B914176DEC1}"/>
              </a:ext>
            </a:extLst>
          </p:cNvPr>
          <p:cNvSpPr/>
          <p:nvPr/>
        </p:nvSpPr>
        <p:spPr>
          <a:xfrm>
            <a:off x="840922" y="2122907"/>
            <a:ext cx="2486378" cy="830997"/>
          </a:xfrm>
          <a:prstGeom prst="rect">
            <a:avLst/>
          </a:prstGeom>
        </p:spPr>
        <p:txBody>
          <a:bodyPr wrap="square" anchor="b" anchorCtr="0">
            <a:spAutoFit/>
          </a:bodyPr>
          <a:lstStyle/>
          <a:p>
            <a:pPr>
              <a:buSzPct val="25000"/>
            </a:pPr>
            <a:r>
              <a:rPr lang="zh-CN" altLang="en-US" sz="2400" b="1" dirty="0">
                <a:latin typeface="+mj-ea"/>
                <a:ea typeface="+mj-ea"/>
              </a:rPr>
              <a:t>新能源之</a:t>
            </a:r>
            <a:endParaRPr lang="en-US" altLang="zh-CN" sz="2400" b="1" dirty="0">
              <a:latin typeface="+mj-ea"/>
              <a:ea typeface="+mj-ea"/>
            </a:endParaRPr>
          </a:p>
          <a:p>
            <a:pPr>
              <a:buSzPct val="25000"/>
            </a:pPr>
            <a:r>
              <a:rPr lang="zh-CN" altLang="en-US" sz="2400" b="1" dirty="0">
                <a:solidFill>
                  <a:schemeClr val="accent1"/>
                </a:solidFill>
                <a:latin typeface="+mj-ea"/>
                <a:ea typeface="+mj-ea"/>
              </a:rPr>
              <a:t>风能</a:t>
            </a:r>
            <a:endParaRPr lang="en-US" altLang="zh-CN" sz="2400" b="1" dirty="0">
              <a:solidFill>
                <a:schemeClr val="accent1"/>
              </a:solidFill>
              <a:latin typeface="+mj-ea"/>
              <a:ea typeface="+mj-ea"/>
            </a:endParaRPr>
          </a:p>
        </p:txBody>
      </p:sp>
      <p:sp>
        <p:nvSpPr>
          <p:cNvPr id="31" name="ïSlíďê">
            <a:extLst>
              <a:ext uri="{FF2B5EF4-FFF2-40B4-BE49-F238E27FC236}">
                <a16:creationId xmlns:a16="http://schemas.microsoft.com/office/drawing/2014/main" id="{2485621A-91E9-4579-A7BE-1C3CE8646043}"/>
              </a:ext>
            </a:extLst>
          </p:cNvPr>
          <p:cNvSpPr txBox="1"/>
          <p:nvPr/>
        </p:nvSpPr>
        <p:spPr>
          <a:xfrm>
            <a:off x="840921" y="3470174"/>
            <a:ext cx="2615327" cy="1661160"/>
          </a:xfrm>
          <a:prstGeom prst="rect">
            <a:avLst/>
          </a:prstGeom>
          <a:noFill/>
          <a:ln>
            <a:noFill/>
          </a:ln>
        </p:spPr>
        <p:txBody>
          <a:bodyPr wrap="square" lIns="91440" tIns="45720" rIns="91440" bIns="45720" anchor="t" anchorCtr="0">
            <a:spAutoFit/>
          </a:bodyPr>
          <a:lstStyle/>
          <a:p>
            <a:pPr marL="0" marR="0" lvl="0" indent="0" algn="just" defTabSz="913765" rtl="0" eaLnBrk="1" fontAlgn="auto" latinLnBrk="0" hangingPunct="1">
              <a:lnSpc>
                <a:spcPct val="130000"/>
              </a:lnSpc>
              <a:spcBef>
                <a:spcPts val="0"/>
              </a:spcBef>
              <a:spcAft>
                <a:spcPts val="0"/>
              </a:spcAft>
              <a:buClrTx/>
              <a:buSzPct val="25000"/>
              <a:buFontTx/>
              <a:buNone/>
              <a:defRPr/>
            </a:pPr>
            <a:r>
              <a:rPr kumimoji="0" lang="zh-CN" altLang="en-US" sz="1600" b="0" i="0" u="none" strike="noStrike" kern="1200" cap="none" spc="0" normalizeH="0" baseline="0" noProof="0" dirty="0">
                <a:ln>
                  <a:noFill/>
                </a:ln>
                <a:solidFill>
                  <a:schemeClr val="tx1">
                    <a:lumMod val="75000"/>
                    <a:lumOff val="25000"/>
                  </a:schemeClr>
                </a:solidFill>
                <a:effectLst/>
                <a:uLnTx/>
                <a:uFillTx/>
              </a:rPr>
              <a:t>我国目前的风能资源非常的丰富，在资源储备方面，我国的风能资源总量在</a:t>
            </a:r>
            <a:r>
              <a:rPr kumimoji="0" lang="en-US" altLang="zh-CN" sz="1600" b="0" i="0" u="none" strike="noStrike" kern="1200" cap="none" spc="0" normalizeH="0" baseline="0" noProof="0" dirty="0">
                <a:ln>
                  <a:noFill/>
                </a:ln>
                <a:solidFill>
                  <a:schemeClr val="tx1">
                    <a:lumMod val="75000"/>
                    <a:lumOff val="25000"/>
                  </a:schemeClr>
                </a:solidFill>
                <a:effectLst/>
                <a:uLnTx/>
                <a:uFillTx/>
              </a:rPr>
              <a:t>33.26</a:t>
            </a:r>
            <a:r>
              <a:rPr kumimoji="0" lang="zh-CN" altLang="en-US" sz="1600" b="0" i="0" u="none" strike="noStrike" kern="1200" cap="none" spc="0" normalizeH="0" baseline="0" noProof="0" dirty="0">
                <a:ln>
                  <a:noFill/>
                </a:ln>
                <a:solidFill>
                  <a:schemeClr val="tx1">
                    <a:lumMod val="75000"/>
                    <a:lumOff val="25000"/>
                  </a:schemeClr>
                </a:solidFill>
                <a:effectLst/>
                <a:uLnTx/>
                <a:uFillTx/>
              </a:rPr>
              <a:t>亿千瓦左右，这种能源的功率高</a:t>
            </a:r>
          </a:p>
        </p:txBody>
      </p:sp>
      <p:sp>
        <p:nvSpPr>
          <p:cNvPr id="42" name="矩形 41">
            <a:extLst>
              <a:ext uri="{FF2B5EF4-FFF2-40B4-BE49-F238E27FC236}">
                <a16:creationId xmlns:a16="http://schemas.microsoft.com/office/drawing/2014/main" id="{BBD5AF19-53FA-44DA-B07B-5FFEC2BA4BF4}"/>
              </a:ext>
            </a:extLst>
          </p:cNvPr>
          <p:cNvSpPr/>
          <p:nvPr/>
        </p:nvSpPr>
        <p:spPr>
          <a:xfrm>
            <a:off x="937045" y="3023452"/>
            <a:ext cx="496968" cy="1114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41174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ED42D2F3-5DE7-4C33-A657-102C8688E0E1}"/>
              </a:ext>
            </a:extLst>
          </p:cNvPr>
          <p:cNvSpPr>
            <a:spLocks noGrp="1"/>
          </p:cNvSpPr>
          <p:nvPr>
            <p:ph type="body" sz="quarter" idx="10"/>
          </p:nvPr>
        </p:nvSpPr>
        <p:spPr>
          <a:xfrm>
            <a:off x="1953371" y="2246992"/>
            <a:ext cx="3382963" cy="4606925"/>
          </a:xfrm>
        </p:spPr>
        <p:txBody>
          <a:bodyPr>
            <a:normAutofit fontScale="92500" lnSpcReduction="20000"/>
          </a:bodyPr>
          <a:lstStyle/>
          <a:p>
            <a:r>
              <a:rPr lang="en-US" altLang="zh-CN" dirty="0"/>
              <a:t>3</a:t>
            </a:r>
            <a:endParaRPr lang="zh-CN" altLang="en-US" dirty="0"/>
          </a:p>
        </p:txBody>
      </p:sp>
      <p:sp>
        <p:nvSpPr>
          <p:cNvPr id="5" name="文本占位符 4">
            <a:extLst>
              <a:ext uri="{FF2B5EF4-FFF2-40B4-BE49-F238E27FC236}">
                <a16:creationId xmlns:a16="http://schemas.microsoft.com/office/drawing/2014/main" id="{FEF11FEB-5FC4-44E3-99C1-C15A2543B03E}"/>
              </a:ext>
            </a:extLst>
          </p:cNvPr>
          <p:cNvSpPr>
            <a:spLocks noGrp="1"/>
          </p:cNvSpPr>
          <p:nvPr>
            <p:ph type="body" sz="quarter" idx="11"/>
          </p:nvPr>
        </p:nvSpPr>
        <p:spPr/>
        <p:txBody>
          <a:bodyPr/>
          <a:lstStyle/>
          <a:p>
            <a:r>
              <a:rPr lang="zh-CN" altLang="en-US" dirty="0"/>
              <a:t>对电能影响的解决措施</a:t>
            </a:r>
          </a:p>
        </p:txBody>
      </p:sp>
    </p:spTree>
    <p:extLst>
      <p:ext uri="{BB962C8B-B14F-4D97-AF65-F5344CB8AC3E}">
        <p14:creationId xmlns:p14="http://schemas.microsoft.com/office/powerpoint/2010/main" val="15013831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B97073BA-F59A-4520-A8B0-11FD1BD1EB12}"/>
              </a:ext>
            </a:extLst>
          </p:cNvPr>
          <p:cNvSpPr>
            <a:spLocks noGrp="1"/>
          </p:cNvSpPr>
          <p:nvPr>
            <p:ph type="body" sz="quarter" idx="10"/>
          </p:nvPr>
        </p:nvSpPr>
        <p:spPr/>
        <p:txBody>
          <a:bodyPr/>
          <a:lstStyle/>
          <a:p>
            <a:r>
              <a:rPr lang="zh-CN" altLang="en-US" dirty="0"/>
              <a:t>对电能影响的解决措施</a:t>
            </a:r>
          </a:p>
        </p:txBody>
      </p:sp>
      <p:sp>
        <p:nvSpPr>
          <p:cNvPr id="31" name="ïṩļiďè">
            <a:extLst>
              <a:ext uri="{FF2B5EF4-FFF2-40B4-BE49-F238E27FC236}">
                <a16:creationId xmlns:a16="http://schemas.microsoft.com/office/drawing/2014/main" id="{5ACA9108-9355-44F7-9DB2-2E028EE6F9A7}"/>
              </a:ext>
            </a:extLst>
          </p:cNvPr>
          <p:cNvSpPr/>
          <p:nvPr/>
        </p:nvSpPr>
        <p:spPr>
          <a:xfrm>
            <a:off x="5239847" y="1239878"/>
            <a:ext cx="6379188" cy="1484478"/>
          </a:xfrm>
          <a:prstGeom prst="roundRect">
            <a:avLst>
              <a:gd name="adj" fmla="val 9625"/>
            </a:avLst>
          </a:prstGeom>
          <a:solidFill>
            <a:schemeClr val="bg1"/>
          </a:solidFill>
          <a:ln w="12700" cap="flat">
            <a:solidFill>
              <a:schemeClr val="tx2"/>
            </a:solidFill>
            <a:prstDash val="solid"/>
            <a:miter/>
          </a:ln>
          <a:effectLst>
            <a:outerShdw dist="50800" dir="2700000" algn="ctr" rotWithShape="0">
              <a:schemeClr val="tx2"/>
            </a:outerShdw>
          </a:effectLst>
        </p:spPr>
        <p:txBody>
          <a:bodyPr rtlCol="0" anchor="ctr"/>
          <a:lstStyle/>
          <a:p>
            <a:endParaRPr lang="zh-CN" altLang="en-US"/>
          </a:p>
        </p:txBody>
      </p:sp>
      <p:sp>
        <p:nvSpPr>
          <p:cNvPr id="32" name="ís1íďê">
            <a:extLst>
              <a:ext uri="{FF2B5EF4-FFF2-40B4-BE49-F238E27FC236}">
                <a16:creationId xmlns:a16="http://schemas.microsoft.com/office/drawing/2014/main" id="{6B77FDA2-4EF7-4CD7-AD1E-DAB4BE422BC0}"/>
              </a:ext>
            </a:extLst>
          </p:cNvPr>
          <p:cNvSpPr/>
          <p:nvPr/>
        </p:nvSpPr>
        <p:spPr>
          <a:xfrm>
            <a:off x="6661663" y="1416540"/>
            <a:ext cx="1953483" cy="4391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2000" b="1" dirty="0">
                <a:solidFill>
                  <a:schemeClr val="tx2"/>
                </a:solidFill>
              </a:rPr>
              <a:t>风能</a:t>
            </a:r>
            <a:endParaRPr kumimoji="1" lang="en-US" altLang="zh-CN" sz="2000" b="1" dirty="0">
              <a:solidFill>
                <a:schemeClr val="tx2"/>
              </a:solidFill>
            </a:endParaRPr>
          </a:p>
        </p:txBody>
      </p:sp>
      <p:sp>
        <p:nvSpPr>
          <p:cNvPr id="58" name="íṣḷíḑé">
            <a:extLst>
              <a:ext uri="{FF2B5EF4-FFF2-40B4-BE49-F238E27FC236}">
                <a16:creationId xmlns:a16="http://schemas.microsoft.com/office/drawing/2014/main" id="{520E1428-1B8D-4438-B707-3D2FD5CD3068}"/>
              </a:ext>
            </a:extLst>
          </p:cNvPr>
          <p:cNvSpPr/>
          <p:nvPr/>
        </p:nvSpPr>
        <p:spPr>
          <a:xfrm>
            <a:off x="6661662" y="1811902"/>
            <a:ext cx="4499369" cy="6857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just">
              <a:lnSpc>
                <a:spcPct val="130000"/>
              </a:lnSpc>
            </a:pPr>
            <a:r>
              <a:rPr kumimoji="1" lang="zh-CN" altLang="en-US" sz="1400" dirty="0">
                <a:solidFill>
                  <a:schemeClr val="tx1">
                    <a:lumMod val="75000"/>
                    <a:lumOff val="25000"/>
                  </a:schemeClr>
                </a:solidFill>
              </a:rPr>
              <a:t>我国目前的风能资源非常的丰富，在资源储备方面，我国的风能资源总量在</a:t>
            </a:r>
            <a:r>
              <a:rPr kumimoji="1" lang="en-US" altLang="zh-CN" sz="1400" dirty="0">
                <a:solidFill>
                  <a:schemeClr val="tx1">
                    <a:lumMod val="75000"/>
                    <a:lumOff val="25000"/>
                  </a:schemeClr>
                </a:solidFill>
              </a:rPr>
              <a:t>33.26</a:t>
            </a:r>
            <a:r>
              <a:rPr kumimoji="1" lang="zh-CN" altLang="en-US" sz="1400" dirty="0">
                <a:solidFill>
                  <a:schemeClr val="tx1">
                    <a:lumMod val="75000"/>
                    <a:lumOff val="25000"/>
                  </a:schemeClr>
                </a:solidFill>
              </a:rPr>
              <a:t>亿千瓦左右。</a:t>
            </a:r>
          </a:p>
        </p:txBody>
      </p:sp>
      <p:sp>
        <p:nvSpPr>
          <p:cNvPr id="59" name="íṥḻíḋé">
            <a:extLst>
              <a:ext uri="{FF2B5EF4-FFF2-40B4-BE49-F238E27FC236}">
                <a16:creationId xmlns:a16="http://schemas.microsoft.com/office/drawing/2014/main" id="{912C2F00-F7C5-4E85-90C9-0218990EA1AB}"/>
              </a:ext>
            </a:extLst>
          </p:cNvPr>
          <p:cNvSpPr/>
          <p:nvPr/>
        </p:nvSpPr>
        <p:spPr>
          <a:xfrm>
            <a:off x="5239847" y="3056895"/>
            <a:ext cx="6379188" cy="1484478"/>
          </a:xfrm>
          <a:prstGeom prst="roundRect">
            <a:avLst>
              <a:gd name="adj" fmla="val 9625"/>
            </a:avLst>
          </a:prstGeom>
          <a:solidFill>
            <a:schemeClr val="bg1"/>
          </a:solidFill>
          <a:ln w="12700" cap="flat">
            <a:solidFill>
              <a:schemeClr val="accent1"/>
            </a:solidFill>
            <a:prstDash val="solid"/>
            <a:miter/>
          </a:ln>
          <a:effectLst>
            <a:outerShdw dist="50800" dir="2700000" algn="ctr" rotWithShape="0">
              <a:schemeClr val="accent1"/>
            </a:outerShdw>
          </a:effectLst>
        </p:spPr>
        <p:txBody>
          <a:bodyPr rtlCol="0" anchor="ctr"/>
          <a:lstStyle/>
          <a:p>
            <a:endParaRPr lang="zh-CN" altLang="en-US" dirty="0"/>
          </a:p>
        </p:txBody>
      </p:sp>
      <p:sp>
        <p:nvSpPr>
          <p:cNvPr id="60" name="îš1iḓe">
            <a:extLst>
              <a:ext uri="{FF2B5EF4-FFF2-40B4-BE49-F238E27FC236}">
                <a16:creationId xmlns:a16="http://schemas.microsoft.com/office/drawing/2014/main" id="{B58B9DB4-ECCF-472B-B348-630670B1199F}"/>
              </a:ext>
            </a:extLst>
          </p:cNvPr>
          <p:cNvSpPr/>
          <p:nvPr/>
        </p:nvSpPr>
        <p:spPr>
          <a:xfrm>
            <a:off x="6661663" y="3233557"/>
            <a:ext cx="1953483" cy="4391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2000" b="1" dirty="0">
                <a:solidFill>
                  <a:schemeClr val="accent1"/>
                </a:solidFill>
              </a:rPr>
              <a:t>海洋能</a:t>
            </a:r>
            <a:endParaRPr kumimoji="1" lang="en-US" altLang="zh-CN" sz="2000" b="1" dirty="0">
              <a:solidFill>
                <a:schemeClr val="accent1"/>
              </a:solidFill>
            </a:endParaRPr>
          </a:p>
        </p:txBody>
      </p:sp>
      <p:sp>
        <p:nvSpPr>
          <p:cNvPr id="61" name="ís1íḓè">
            <a:extLst>
              <a:ext uri="{FF2B5EF4-FFF2-40B4-BE49-F238E27FC236}">
                <a16:creationId xmlns:a16="http://schemas.microsoft.com/office/drawing/2014/main" id="{C63124FB-F3CB-4533-813B-C348093B1E2A}"/>
              </a:ext>
            </a:extLst>
          </p:cNvPr>
          <p:cNvSpPr/>
          <p:nvPr/>
        </p:nvSpPr>
        <p:spPr>
          <a:xfrm>
            <a:off x="6661663" y="3628919"/>
            <a:ext cx="4499368" cy="6857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just">
              <a:lnSpc>
                <a:spcPct val="130000"/>
              </a:lnSpc>
            </a:pPr>
            <a:r>
              <a:rPr kumimoji="1" lang="zh-CN" altLang="en-US" sz="1400" dirty="0">
                <a:solidFill>
                  <a:schemeClr val="tx1">
                    <a:lumMod val="75000"/>
                    <a:lumOff val="25000"/>
                  </a:schemeClr>
                </a:solidFill>
              </a:rPr>
              <a:t>海洋通过各种物理过程储存和散发能量，这一部分能量通过潮汐、波浪和盐度梯度等形式。</a:t>
            </a:r>
          </a:p>
        </p:txBody>
      </p:sp>
      <p:sp>
        <p:nvSpPr>
          <p:cNvPr id="62" name="iṥḻïḓè">
            <a:extLst>
              <a:ext uri="{FF2B5EF4-FFF2-40B4-BE49-F238E27FC236}">
                <a16:creationId xmlns:a16="http://schemas.microsoft.com/office/drawing/2014/main" id="{92717054-6FEE-4B36-B750-7EFE19F4D444}"/>
              </a:ext>
            </a:extLst>
          </p:cNvPr>
          <p:cNvSpPr/>
          <p:nvPr/>
        </p:nvSpPr>
        <p:spPr>
          <a:xfrm>
            <a:off x="5239847" y="4873912"/>
            <a:ext cx="6379188" cy="1484478"/>
          </a:xfrm>
          <a:prstGeom prst="roundRect">
            <a:avLst>
              <a:gd name="adj" fmla="val 9625"/>
            </a:avLst>
          </a:prstGeom>
          <a:solidFill>
            <a:schemeClr val="bg1"/>
          </a:solidFill>
          <a:ln w="12700" cap="flat">
            <a:solidFill>
              <a:schemeClr val="accent2"/>
            </a:solidFill>
            <a:prstDash val="solid"/>
            <a:miter/>
          </a:ln>
          <a:effectLst>
            <a:outerShdw dist="50800" dir="2700000" algn="ctr" rotWithShape="0">
              <a:schemeClr val="accent2"/>
            </a:outerShdw>
          </a:effectLst>
        </p:spPr>
        <p:txBody>
          <a:bodyPr rtlCol="0" anchor="ctr"/>
          <a:lstStyle/>
          <a:p>
            <a:endParaRPr lang="zh-CN" altLang="en-US"/>
          </a:p>
        </p:txBody>
      </p:sp>
      <p:sp>
        <p:nvSpPr>
          <p:cNvPr id="63" name="iṥḻiḑê">
            <a:extLst>
              <a:ext uri="{FF2B5EF4-FFF2-40B4-BE49-F238E27FC236}">
                <a16:creationId xmlns:a16="http://schemas.microsoft.com/office/drawing/2014/main" id="{3B927739-5E49-4773-84CD-55F025BC091B}"/>
              </a:ext>
            </a:extLst>
          </p:cNvPr>
          <p:cNvSpPr/>
          <p:nvPr/>
        </p:nvSpPr>
        <p:spPr>
          <a:xfrm>
            <a:off x="6661663" y="5050574"/>
            <a:ext cx="1953483" cy="4391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b"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r>
              <a:rPr kumimoji="1" lang="zh-CN" altLang="en-US" sz="2000" b="1" dirty="0">
                <a:solidFill>
                  <a:schemeClr val="accent2"/>
                </a:solidFill>
              </a:rPr>
              <a:t>太阳能</a:t>
            </a:r>
            <a:endParaRPr kumimoji="1" lang="en-US" altLang="zh-CN" sz="2000" b="1" dirty="0">
              <a:solidFill>
                <a:schemeClr val="accent2"/>
              </a:solidFill>
            </a:endParaRPr>
          </a:p>
        </p:txBody>
      </p:sp>
      <p:sp>
        <p:nvSpPr>
          <p:cNvPr id="64" name="îṩḷïḋé">
            <a:extLst>
              <a:ext uri="{FF2B5EF4-FFF2-40B4-BE49-F238E27FC236}">
                <a16:creationId xmlns:a16="http://schemas.microsoft.com/office/drawing/2014/main" id="{A2025602-EDAF-494C-97E3-8674BBCD0E09}"/>
              </a:ext>
            </a:extLst>
          </p:cNvPr>
          <p:cNvSpPr/>
          <p:nvPr/>
        </p:nvSpPr>
        <p:spPr>
          <a:xfrm>
            <a:off x="6661663" y="5445936"/>
            <a:ext cx="4499368" cy="68572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t" anchorCtr="0">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just">
              <a:lnSpc>
                <a:spcPct val="130000"/>
              </a:lnSpc>
            </a:pPr>
            <a:r>
              <a:rPr kumimoji="1" lang="zh-CN" altLang="en-US" sz="1400" dirty="0">
                <a:solidFill>
                  <a:schemeClr val="tx1">
                    <a:lumMod val="75000"/>
                    <a:lumOff val="25000"/>
                  </a:schemeClr>
                </a:solidFill>
              </a:rPr>
              <a:t>太阳能可以算是人类能够利用的最广泛的一种能量，并且我们都在间接的利用这种能量来生存和生活。</a:t>
            </a:r>
          </a:p>
        </p:txBody>
      </p:sp>
      <p:grpSp>
        <p:nvGrpSpPr>
          <p:cNvPr id="65" name="组合 64">
            <a:extLst>
              <a:ext uri="{FF2B5EF4-FFF2-40B4-BE49-F238E27FC236}">
                <a16:creationId xmlns:a16="http://schemas.microsoft.com/office/drawing/2014/main" id="{61A4429B-E11D-4FBB-8DE3-4CB5D4F8EEB9}"/>
              </a:ext>
            </a:extLst>
          </p:cNvPr>
          <p:cNvGrpSpPr/>
          <p:nvPr/>
        </p:nvGrpSpPr>
        <p:grpSpPr>
          <a:xfrm>
            <a:off x="5711535" y="1685781"/>
            <a:ext cx="592672" cy="592672"/>
            <a:chOff x="6135644" y="1514464"/>
            <a:chExt cx="540000" cy="540000"/>
          </a:xfrm>
        </p:grpSpPr>
        <p:sp>
          <p:nvSpPr>
            <p:cNvPr id="66" name="ïṩḻîďê">
              <a:extLst>
                <a:ext uri="{FF2B5EF4-FFF2-40B4-BE49-F238E27FC236}">
                  <a16:creationId xmlns:a16="http://schemas.microsoft.com/office/drawing/2014/main" id="{DC7D4CCF-90D8-4719-977C-69FE5BC2F3BC}"/>
                </a:ext>
              </a:extLst>
            </p:cNvPr>
            <p:cNvSpPr txBox="1"/>
            <p:nvPr/>
          </p:nvSpPr>
          <p:spPr>
            <a:xfrm>
              <a:off x="6135644" y="1514464"/>
              <a:ext cx="540000" cy="540000"/>
            </a:xfrm>
            <a:prstGeom prst="roundRect">
              <a:avLst>
                <a:gd name="adj" fmla="val 50000"/>
              </a:avLst>
            </a:prstGeom>
            <a:solidFill>
              <a:schemeClr val="tx2"/>
            </a:solidFill>
          </p:spPr>
          <p:txBody>
            <a:bodyPr wrap="none" lIns="108000" tIns="108000" rIns="108000" bIns="108000" rtlCol="0" anchor="ctr" anchorCtr="0">
              <a:noAutofit/>
            </a:bodyPr>
            <a:lstStyle/>
            <a:p>
              <a:pPr algn="ctr"/>
              <a:endParaRPr kumimoji="1" lang="zh-CN" altLang="en-US" sz="2000" b="1" dirty="0">
                <a:noFill/>
              </a:endParaRPr>
            </a:p>
          </p:txBody>
        </p:sp>
        <p:sp>
          <p:nvSpPr>
            <p:cNvPr id="67" name="iṧlïḑe">
              <a:extLst>
                <a:ext uri="{FF2B5EF4-FFF2-40B4-BE49-F238E27FC236}">
                  <a16:creationId xmlns:a16="http://schemas.microsoft.com/office/drawing/2014/main" id="{E679DE32-285E-4B4E-99FA-B200DF3C0B33}"/>
                </a:ext>
              </a:extLst>
            </p:cNvPr>
            <p:cNvSpPr/>
            <p:nvPr/>
          </p:nvSpPr>
          <p:spPr>
            <a:xfrm>
              <a:off x="6267941" y="1655980"/>
              <a:ext cx="275406" cy="256968"/>
            </a:xfrm>
            <a:custGeom>
              <a:avLst/>
              <a:gdLst>
                <a:gd name="connsiteX0" fmla="*/ 205700 w 609048"/>
                <a:gd name="connsiteY0" fmla="*/ 330166 h 568274"/>
                <a:gd name="connsiteX1" fmla="*/ 576264 w 609048"/>
                <a:gd name="connsiteY1" fmla="*/ 331158 h 568274"/>
                <a:gd name="connsiteX2" fmla="*/ 609048 w 609048"/>
                <a:gd name="connsiteY2" fmla="*/ 363898 h 568274"/>
                <a:gd name="connsiteX3" fmla="*/ 576264 w 609048"/>
                <a:gd name="connsiteY3" fmla="*/ 396638 h 568274"/>
                <a:gd name="connsiteX4" fmla="*/ 205700 w 609048"/>
                <a:gd name="connsiteY4" fmla="*/ 396638 h 568274"/>
                <a:gd name="connsiteX5" fmla="*/ 167949 w 609048"/>
                <a:gd name="connsiteY5" fmla="*/ 412512 h 568274"/>
                <a:gd name="connsiteX6" fmla="*/ 152053 w 609048"/>
                <a:gd name="connsiteY6" fmla="*/ 449220 h 568274"/>
                <a:gd name="connsiteX7" fmla="*/ 205700 w 609048"/>
                <a:gd name="connsiteY7" fmla="*/ 502794 h 568274"/>
                <a:gd name="connsiteX8" fmla="*/ 265308 w 609048"/>
                <a:gd name="connsiteY8" fmla="*/ 502794 h 568274"/>
                <a:gd name="connsiteX9" fmla="*/ 298093 w 609048"/>
                <a:gd name="connsiteY9" fmla="*/ 535534 h 568274"/>
                <a:gd name="connsiteX10" fmla="*/ 265308 w 609048"/>
                <a:gd name="connsiteY10" fmla="*/ 568274 h 568274"/>
                <a:gd name="connsiteX11" fmla="*/ 205700 w 609048"/>
                <a:gd name="connsiteY11" fmla="*/ 568274 h 568274"/>
                <a:gd name="connsiteX12" fmla="*/ 86484 w 609048"/>
                <a:gd name="connsiteY12" fmla="*/ 449220 h 568274"/>
                <a:gd name="connsiteX13" fmla="*/ 121255 w 609048"/>
                <a:gd name="connsiteY13" fmla="*/ 364890 h 568274"/>
                <a:gd name="connsiteX14" fmla="*/ 205700 w 609048"/>
                <a:gd name="connsiteY14" fmla="*/ 330166 h 568274"/>
                <a:gd name="connsiteX15" fmla="*/ 106310 w 609048"/>
                <a:gd name="connsiteY15" fmla="*/ 237949 h 568274"/>
                <a:gd name="connsiteX16" fmla="*/ 576261 w 609048"/>
                <a:gd name="connsiteY16" fmla="*/ 237949 h 568274"/>
                <a:gd name="connsiteX17" fmla="*/ 609048 w 609048"/>
                <a:gd name="connsiteY17" fmla="*/ 270686 h 568274"/>
                <a:gd name="connsiteX18" fmla="*/ 576261 w 609048"/>
                <a:gd name="connsiteY18" fmla="*/ 304414 h 568274"/>
                <a:gd name="connsiteX19" fmla="*/ 106310 w 609048"/>
                <a:gd name="connsiteY19" fmla="*/ 304414 h 568274"/>
                <a:gd name="connsiteX20" fmla="*/ 66568 w 609048"/>
                <a:gd name="connsiteY20" fmla="*/ 344095 h 568274"/>
                <a:gd name="connsiteX21" fmla="*/ 32787 w 609048"/>
                <a:gd name="connsiteY21" fmla="*/ 376832 h 568274"/>
                <a:gd name="connsiteX22" fmla="*/ 0 w 609048"/>
                <a:gd name="connsiteY22" fmla="*/ 344095 h 568274"/>
                <a:gd name="connsiteX23" fmla="*/ 106310 w 609048"/>
                <a:gd name="connsiteY23" fmla="*/ 237949 h 568274"/>
                <a:gd name="connsiteX24" fmla="*/ 251367 w 609048"/>
                <a:gd name="connsiteY24" fmla="*/ 0 h 568274"/>
                <a:gd name="connsiteX25" fmla="*/ 291110 w 609048"/>
                <a:gd name="connsiteY25" fmla="*/ 0 h 568274"/>
                <a:gd name="connsiteX26" fmla="*/ 324891 w 609048"/>
                <a:gd name="connsiteY26" fmla="*/ 32720 h 568274"/>
                <a:gd name="connsiteX27" fmla="*/ 291110 w 609048"/>
                <a:gd name="connsiteY27" fmla="*/ 66431 h 568274"/>
                <a:gd name="connsiteX28" fmla="*/ 251367 w 609048"/>
                <a:gd name="connsiteY28" fmla="*/ 66431 h 568274"/>
                <a:gd name="connsiteX29" fmla="*/ 211625 w 609048"/>
                <a:gd name="connsiteY29" fmla="*/ 106092 h 568274"/>
                <a:gd name="connsiteX30" fmla="*/ 251367 w 609048"/>
                <a:gd name="connsiteY30" fmla="*/ 145752 h 568274"/>
                <a:gd name="connsiteX31" fmla="*/ 576261 w 609048"/>
                <a:gd name="connsiteY31" fmla="*/ 145752 h 568274"/>
                <a:gd name="connsiteX32" fmla="*/ 609048 w 609048"/>
                <a:gd name="connsiteY32" fmla="*/ 178472 h 568274"/>
                <a:gd name="connsiteX33" fmla="*/ 576261 w 609048"/>
                <a:gd name="connsiteY33" fmla="*/ 211192 h 568274"/>
                <a:gd name="connsiteX34" fmla="*/ 251367 w 609048"/>
                <a:gd name="connsiteY34" fmla="*/ 211192 h 568274"/>
                <a:gd name="connsiteX35" fmla="*/ 146050 w 609048"/>
                <a:gd name="connsiteY35" fmla="*/ 106092 h 568274"/>
                <a:gd name="connsiteX36" fmla="*/ 251367 w 609048"/>
                <a:gd name="connsiteY36" fmla="*/ 0 h 56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9048" h="568274">
                  <a:moveTo>
                    <a:pt x="205700" y="330166"/>
                  </a:moveTo>
                  <a:lnTo>
                    <a:pt x="576264" y="331158"/>
                  </a:lnTo>
                  <a:cubicBezTo>
                    <a:pt x="594146" y="331158"/>
                    <a:pt x="609048" y="346040"/>
                    <a:pt x="609048" y="363898"/>
                  </a:cubicBezTo>
                  <a:cubicBezTo>
                    <a:pt x="609048" y="381756"/>
                    <a:pt x="594146" y="396638"/>
                    <a:pt x="576264" y="396638"/>
                  </a:cubicBezTo>
                  <a:lnTo>
                    <a:pt x="205700" y="396638"/>
                  </a:lnTo>
                  <a:cubicBezTo>
                    <a:pt x="190798" y="396638"/>
                    <a:pt x="177883" y="402591"/>
                    <a:pt x="167949" y="412512"/>
                  </a:cubicBezTo>
                  <a:cubicBezTo>
                    <a:pt x="158014" y="422433"/>
                    <a:pt x="152053" y="435330"/>
                    <a:pt x="152053" y="449220"/>
                  </a:cubicBezTo>
                  <a:cubicBezTo>
                    <a:pt x="152053" y="478984"/>
                    <a:pt x="175896" y="502794"/>
                    <a:pt x="205700" y="502794"/>
                  </a:cubicBezTo>
                  <a:lnTo>
                    <a:pt x="265308" y="502794"/>
                  </a:lnTo>
                  <a:cubicBezTo>
                    <a:pt x="283191" y="502794"/>
                    <a:pt x="298093" y="517676"/>
                    <a:pt x="298093" y="535534"/>
                  </a:cubicBezTo>
                  <a:cubicBezTo>
                    <a:pt x="298093" y="553392"/>
                    <a:pt x="283191" y="568274"/>
                    <a:pt x="265308" y="568274"/>
                  </a:cubicBezTo>
                  <a:lnTo>
                    <a:pt x="205700" y="568274"/>
                  </a:lnTo>
                  <a:cubicBezTo>
                    <a:pt x="139138" y="568274"/>
                    <a:pt x="86484" y="515692"/>
                    <a:pt x="86484" y="449220"/>
                  </a:cubicBezTo>
                  <a:cubicBezTo>
                    <a:pt x="86484" y="417472"/>
                    <a:pt x="98405" y="387709"/>
                    <a:pt x="121255" y="364890"/>
                  </a:cubicBezTo>
                  <a:cubicBezTo>
                    <a:pt x="144105" y="343064"/>
                    <a:pt x="173909" y="330166"/>
                    <a:pt x="205700" y="330166"/>
                  </a:cubicBezTo>
                  <a:close/>
                  <a:moveTo>
                    <a:pt x="106310" y="237949"/>
                  </a:moveTo>
                  <a:lnTo>
                    <a:pt x="576261" y="237949"/>
                  </a:lnTo>
                  <a:cubicBezTo>
                    <a:pt x="594145" y="237949"/>
                    <a:pt x="609048" y="252829"/>
                    <a:pt x="609048" y="270686"/>
                  </a:cubicBezTo>
                  <a:cubicBezTo>
                    <a:pt x="609048" y="289534"/>
                    <a:pt x="594145" y="304414"/>
                    <a:pt x="576261" y="304414"/>
                  </a:cubicBezTo>
                  <a:lnTo>
                    <a:pt x="106310" y="304414"/>
                  </a:lnTo>
                  <a:cubicBezTo>
                    <a:pt x="84452" y="304414"/>
                    <a:pt x="66568" y="322271"/>
                    <a:pt x="66568" y="344095"/>
                  </a:cubicBezTo>
                  <a:cubicBezTo>
                    <a:pt x="66568" y="361952"/>
                    <a:pt x="51665" y="376832"/>
                    <a:pt x="32787" y="376832"/>
                  </a:cubicBezTo>
                  <a:cubicBezTo>
                    <a:pt x="14903" y="376832"/>
                    <a:pt x="0" y="361952"/>
                    <a:pt x="0" y="344095"/>
                  </a:cubicBezTo>
                  <a:cubicBezTo>
                    <a:pt x="0" y="285566"/>
                    <a:pt x="47690" y="237949"/>
                    <a:pt x="106310" y="237949"/>
                  </a:cubicBezTo>
                  <a:close/>
                  <a:moveTo>
                    <a:pt x="251367" y="0"/>
                  </a:moveTo>
                  <a:lnTo>
                    <a:pt x="291110" y="0"/>
                  </a:lnTo>
                  <a:cubicBezTo>
                    <a:pt x="309987" y="0"/>
                    <a:pt x="324891" y="14873"/>
                    <a:pt x="324891" y="32720"/>
                  </a:cubicBezTo>
                  <a:cubicBezTo>
                    <a:pt x="324891" y="51559"/>
                    <a:pt x="309987" y="66431"/>
                    <a:pt x="291110" y="66431"/>
                  </a:cubicBezTo>
                  <a:lnTo>
                    <a:pt x="251367" y="66431"/>
                  </a:lnTo>
                  <a:cubicBezTo>
                    <a:pt x="229509" y="66431"/>
                    <a:pt x="211625" y="84278"/>
                    <a:pt x="211625" y="106092"/>
                  </a:cubicBezTo>
                  <a:cubicBezTo>
                    <a:pt x="211625" y="127905"/>
                    <a:pt x="229509" y="145752"/>
                    <a:pt x="251367" y="145752"/>
                  </a:cubicBezTo>
                  <a:lnTo>
                    <a:pt x="576261" y="145752"/>
                  </a:lnTo>
                  <a:cubicBezTo>
                    <a:pt x="594145" y="145752"/>
                    <a:pt x="609048" y="160625"/>
                    <a:pt x="609048" y="178472"/>
                  </a:cubicBezTo>
                  <a:cubicBezTo>
                    <a:pt x="609048" y="196319"/>
                    <a:pt x="594145" y="211192"/>
                    <a:pt x="576261" y="211192"/>
                  </a:cubicBezTo>
                  <a:lnTo>
                    <a:pt x="251367" y="211192"/>
                  </a:lnTo>
                  <a:cubicBezTo>
                    <a:pt x="193741" y="211192"/>
                    <a:pt x="146050" y="163599"/>
                    <a:pt x="146050" y="106092"/>
                  </a:cubicBezTo>
                  <a:cubicBezTo>
                    <a:pt x="146050" y="47593"/>
                    <a:pt x="193741" y="0"/>
                    <a:pt x="251367" y="0"/>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68" name="组合 67">
            <a:extLst>
              <a:ext uri="{FF2B5EF4-FFF2-40B4-BE49-F238E27FC236}">
                <a16:creationId xmlns:a16="http://schemas.microsoft.com/office/drawing/2014/main" id="{89C4BF5D-1713-4FC0-8116-A9104C6EB56E}"/>
              </a:ext>
            </a:extLst>
          </p:cNvPr>
          <p:cNvGrpSpPr/>
          <p:nvPr/>
        </p:nvGrpSpPr>
        <p:grpSpPr>
          <a:xfrm>
            <a:off x="5711535" y="5319815"/>
            <a:ext cx="592672" cy="592672"/>
            <a:chOff x="6135644" y="4856536"/>
            <a:chExt cx="540000" cy="540000"/>
          </a:xfrm>
        </p:grpSpPr>
        <p:sp>
          <p:nvSpPr>
            <p:cNvPr id="69" name="îṧļïḋê">
              <a:extLst>
                <a:ext uri="{FF2B5EF4-FFF2-40B4-BE49-F238E27FC236}">
                  <a16:creationId xmlns:a16="http://schemas.microsoft.com/office/drawing/2014/main" id="{BF5870E7-4FDD-4468-98A4-4B2835B23773}"/>
                </a:ext>
              </a:extLst>
            </p:cNvPr>
            <p:cNvSpPr txBox="1"/>
            <p:nvPr/>
          </p:nvSpPr>
          <p:spPr>
            <a:xfrm>
              <a:off x="6135644" y="4856536"/>
              <a:ext cx="540000" cy="540000"/>
            </a:xfrm>
            <a:prstGeom prst="roundRect">
              <a:avLst>
                <a:gd name="adj" fmla="val 50000"/>
              </a:avLst>
            </a:prstGeom>
            <a:solidFill>
              <a:schemeClr val="accent2"/>
            </a:solidFill>
          </p:spPr>
          <p:txBody>
            <a:bodyPr wrap="none" lIns="108000" tIns="108000" rIns="108000" bIns="108000" rtlCol="0" anchor="ctr" anchorCtr="0">
              <a:noAutofit/>
            </a:bodyPr>
            <a:lstStyle/>
            <a:p>
              <a:pPr algn="ctr"/>
              <a:endParaRPr kumimoji="1" lang="zh-CN" altLang="en-US" sz="2000" b="1" dirty="0">
                <a:noFill/>
              </a:endParaRPr>
            </a:p>
          </p:txBody>
        </p:sp>
        <p:sp>
          <p:nvSpPr>
            <p:cNvPr id="70" name="ïślíḋé">
              <a:extLst>
                <a:ext uri="{FF2B5EF4-FFF2-40B4-BE49-F238E27FC236}">
                  <a16:creationId xmlns:a16="http://schemas.microsoft.com/office/drawing/2014/main" id="{A6BEF75D-893E-469D-AF00-11B380CC7B6E}"/>
                </a:ext>
              </a:extLst>
            </p:cNvPr>
            <p:cNvSpPr/>
            <p:nvPr/>
          </p:nvSpPr>
          <p:spPr>
            <a:xfrm>
              <a:off x="6267969" y="4988833"/>
              <a:ext cx="275351" cy="275406"/>
            </a:xfrm>
            <a:custGeom>
              <a:avLst/>
              <a:gdLst>
                <a:gd name="T0" fmla="*/ 5333 w 10666"/>
                <a:gd name="T1" fmla="*/ 0 h 10666"/>
                <a:gd name="T2" fmla="*/ 5866 w 10666"/>
                <a:gd name="T3" fmla="*/ 1600 h 10666"/>
                <a:gd name="T4" fmla="*/ 4800 w 10666"/>
                <a:gd name="T5" fmla="*/ 1600 h 10666"/>
                <a:gd name="T6" fmla="*/ 4800 w 10666"/>
                <a:gd name="T7" fmla="*/ 9066 h 10666"/>
                <a:gd name="T8" fmla="*/ 5866 w 10666"/>
                <a:gd name="T9" fmla="*/ 9066 h 10666"/>
                <a:gd name="T10" fmla="*/ 5333 w 10666"/>
                <a:gd name="T11" fmla="*/ 10666 h 10666"/>
                <a:gd name="T12" fmla="*/ 4800 w 10666"/>
                <a:gd name="T13" fmla="*/ 9066 h 10666"/>
                <a:gd name="T14" fmla="*/ 2666 w 10666"/>
                <a:gd name="T15" fmla="*/ 5333 h 10666"/>
                <a:gd name="T16" fmla="*/ 8000 w 10666"/>
                <a:gd name="T17" fmla="*/ 5333 h 10666"/>
                <a:gd name="T18" fmla="*/ 5333 w 10666"/>
                <a:gd name="T19" fmla="*/ 6933 h 10666"/>
                <a:gd name="T20" fmla="*/ 5333 w 10666"/>
                <a:gd name="T21" fmla="*/ 3733 h 10666"/>
                <a:gd name="T22" fmla="*/ 5333 w 10666"/>
                <a:gd name="T23" fmla="*/ 6933 h 10666"/>
                <a:gd name="T24" fmla="*/ 0 w 10666"/>
                <a:gd name="T25" fmla="*/ 5333 h 10666"/>
                <a:gd name="T26" fmla="*/ 1600 w 10666"/>
                <a:gd name="T27" fmla="*/ 4800 h 10666"/>
                <a:gd name="T28" fmla="*/ 1600 w 10666"/>
                <a:gd name="T29" fmla="*/ 5866 h 10666"/>
                <a:gd name="T30" fmla="*/ 9066 w 10666"/>
                <a:gd name="T31" fmla="*/ 5866 h 10666"/>
                <a:gd name="T32" fmla="*/ 9066 w 10666"/>
                <a:gd name="T33" fmla="*/ 4800 h 10666"/>
                <a:gd name="T34" fmla="*/ 10666 w 10666"/>
                <a:gd name="T35" fmla="*/ 5333 h 10666"/>
                <a:gd name="T36" fmla="*/ 9066 w 10666"/>
                <a:gd name="T37" fmla="*/ 5866 h 10666"/>
                <a:gd name="T38" fmla="*/ 9437 w 10666"/>
                <a:gd name="T39" fmla="*/ 1229 h 10666"/>
                <a:gd name="T40" fmla="*/ 8600 w 10666"/>
                <a:gd name="T41" fmla="*/ 2820 h 10666"/>
                <a:gd name="T42" fmla="*/ 7846 w 10666"/>
                <a:gd name="T43" fmla="*/ 2066 h 10666"/>
                <a:gd name="T44" fmla="*/ 1977 w 10666"/>
                <a:gd name="T45" fmla="*/ 9443 h 10666"/>
                <a:gd name="T46" fmla="*/ 1223 w 10666"/>
                <a:gd name="T47" fmla="*/ 8689 h 10666"/>
                <a:gd name="T48" fmla="*/ 2827 w 10666"/>
                <a:gd name="T49" fmla="*/ 7839 h 10666"/>
                <a:gd name="T50" fmla="*/ 1977 w 10666"/>
                <a:gd name="T51" fmla="*/ 9443 h 10666"/>
                <a:gd name="T52" fmla="*/ 1229 w 10666"/>
                <a:gd name="T53" fmla="*/ 1229 h 10666"/>
                <a:gd name="T54" fmla="*/ 2820 w 10666"/>
                <a:gd name="T55" fmla="*/ 2066 h 10666"/>
                <a:gd name="T56" fmla="*/ 2066 w 10666"/>
                <a:gd name="T57" fmla="*/ 2820 h 10666"/>
                <a:gd name="T58" fmla="*/ 9443 w 10666"/>
                <a:gd name="T59" fmla="*/ 8689 h 10666"/>
                <a:gd name="T60" fmla="*/ 8689 w 10666"/>
                <a:gd name="T61" fmla="*/ 9443 h 10666"/>
                <a:gd name="T62" fmla="*/ 7853 w 10666"/>
                <a:gd name="T63" fmla="*/ 7853 h 10666"/>
                <a:gd name="T64" fmla="*/ 9443 w 10666"/>
                <a:gd name="T65" fmla="*/ 8689 h 10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666" h="10666">
                  <a:moveTo>
                    <a:pt x="4800" y="533"/>
                  </a:moveTo>
                  <a:cubicBezTo>
                    <a:pt x="4800" y="238"/>
                    <a:pt x="5038" y="0"/>
                    <a:pt x="5333" y="0"/>
                  </a:cubicBezTo>
                  <a:cubicBezTo>
                    <a:pt x="5628" y="0"/>
                    <a:pt x="5866" y="238"/>
                    <a:pt x="5866" y="533"/>
                  </a:cubicBezTo>
                  <a:lnTo>
                    <a:pt x="5866" y="1600"/>
                  </a:lnTo>
                  <a:cubicBezTo>
                    <a:pt x="5866" y="1894"/>
                    <a:pt x="5628" y="2133"/>
                    <a:pt x="5333" y="2133"/>
                  </a:cubicBezTo>
                  <a:cubicBezTo>
                    <a:pt x="5038" y="2133"/>
                    <a:pt x="4800" y="1894"/>
                    <a:pt x="4800" y="1600"/>
                  </a:cubicBezTo>
                  <a:lnTo>
                    <a:pt x="4800" y="533"/>
                  </a:lnTo>
                  <a:close/>
                  <a:moveTo>
                    <a:pt x="4800" y="9066"/>
                  </a:moveTo>
                  <a:cubicBezTo>
                    <a:pt x="4800" y="8772"/>
                    <a:pt x="5038" y="8533"/>
                    <a:pt x="5333" y="8533"/>
                  </a:cubicBezTo>
                  <a:cubicBezTo>
                    <a:pt x="5628" y="8533"/>
                    <a:pt x="5866" y="8772"/>
                    <a:pt x="5866" y="9066"/>
                  </a:cubicBezTo>
                  <a:lnTo>
                    <a:pt x="5866" y="10133"/>
                  </a:lnTo>
                  <a:cubicBezTo>
                    <a:pt x="5866" y="10428"/>
                    <a:pt x="5628" y="10666"/>
                    <a:pt x="5333" y="10666"/>
                  </a:cubicBezTo>
                  <a:cubicBezTo>
                    <a:pt x="5038" y="10666"/>
                    <a:pt x="4800" y="10428"/>
                    <a:pt x="4800" y="10133"/>
                  </a:cubicBezTo>
                  <a:lnTo>
                    <a:pt x="4800" y="9066"/>
                  </a:lnTo>
                  <a:close/>
                  <a:moveTo>
                    <a:pt x="5333" y="8000"/>
                  </a:moveTo>
                  <a:cubicBezTo>
                    <a:pt x="3860" y="8000"/>
                    <a:pt x="2666" y="6806"/>
                    <a:pt x="2666" y="5333"/>
                  </a:cubicBezTo>
                  <a:cubicBezTo>
                    <a:pt x="2666" y="3860"/>
                    <a:pt x="3860" y="2666"/>
                    <a:pt x="5333" y="2666"/>
                  </a:cubicBezTo>
                  <a:cubicBezTo>
                    <a:pt x="6806" y="2666"/>
                    <a:pt x="8000" y="3860"/>
                    <a:pt x="8000" y="5333"/>
                  </a:cubicBezTo>
                  <a:cubicBezTo>
                    <a:pt x="8000" y="6806"/>
                    <a:pt x="6806" y="8000"/>
                    <a:pt x="5333" y="8000"/>
                  </a:cubicBezTo>
                  <a:close/>
                  <a:moveTo>
                    <a:pt x="5333" y="6933"/>
                  </a:moveTo>
                  <a:cubicBezTo>
                    <a:pt x="6217" y="6933"/>
                    <a:pt x="6933" y="6217"/>
                    <a:pt x="6933" y="5333"/>
                  </a:cubicBezTo>
                  <a:cubicBezTo>
                    <a:pt x="6933" y="4449"/>
                    <a:pt x="6217" y="3733"/>
                    <a:pt x="5333" y="3733"/>
                  </a:cubicBezTo>
                  <a:cubicBezTo>
                    <a:pt x="4449" y="3733"/>
                    <a:pt x="3733" y="4449"/>
                    <a:pt x="3733" y="5333"/>
                  </a:cubicBezTo>
                  <a:cubicBezTo>
                    <a:pt x="3733" y="6217"/>
                    <a:pt x="4449" y="6933"/>
                    <a:pt x="5333" y="6933"/>
                  </a:cubicBezTo>
                  <a:close/>
                  <a:moveTo>
                    <a:pt x="533" y="5866"/>
                  </a:moveTo>
                  <a:cubicBezTo>
                    <a:pt x="238" y="5866"/>
                    <a:pt x="0" y="5628"/>
                    <a:pt x="0" y="5333"/>
                  </a:cubicBezTo>
                  <a:cubicBezTo>
                    <a:pt x="0" y="5038"/>
                    <a:pt x="238" y="4800"/>
                    <a:pt x="533" y="4800"/>
                  </a:cubicBezTo>
                  <a:lnTo>
                    <a:pt x="1600" y="4800"/>
                  </a:lnTo>
                  <a:cubicBezTo>
                    <a:pt x="1894" y="4800"/>
                    <a:pt x="2133" y="5038"/>
                    <a:pt x="2133" y="5333"/>
                  </a:cubicBezTo>
                  <a:cubicBezTo>
                    <a:pt x="2133" y="5628"/>
                    <a:pt x="1894" y="5866"/>
                    <a:pt x="1600" y="5866"/>
                  </a:cubicBezTo>
                  <a:lnTo>
                    <a:pt x="533" y="5866"/>
                  </a:lnTo>
                  <a:close/>
                  <a:moveTo>
                    <a:pt x="9066" y="5866"/>
                  </a:moveTo>
                  <a:cubicBezTo>
                    <a:pt x="8772" y="5866"/>
                    <a:pt x="8533" y="5628"/>
                    <a:pt x="8533" y="5333"/>
                  </a:cubicBezTo>
                  <a:cubicBezTo>
                    <a:pt x="8533" y="5038"/>
                    <a:pt x="8772" y="4800"/>
                    <a:pt x="9066" y="4800"/>
                  </a:cubicBezTo>
                  <a:lnTo>
                    <a:pt x="10133" y="4800"/>
                  </a:lnTo>
                  <a:cubicBezTo>
                    <a:pt x="10428" y="4800"/>
                    <a:pt x="10666" y="5038"/>
                    <a:pt x="10666" y="5333"/>
                  </a:cubicBezTo>
                  <a:cubicBezTo>
                    <a:pt x="10666" y="5628"/>
                    <a:pt x="10428" y="5866"/>
                    <a:pt x="10133" y="5866"/>
                  </a:cubicBezTo>
                  <a:lnTo>
                    <a:pt x="9066" y="5866"/>
                  </a:lnTo>
                  <a:close/>
                  <a:moveTo>
                    <a:pt x="8689" y="1223"/>
                  </a:moveTo>
                  <a:cubicBezTo>
                    <a:pt x="8899" y="1020"/>
                    <a:pt x="9231" y="1023"/>
                    <a:pt x="9437" y="1229"/>
                  </a:cubicBezTo>
                  <a:cubicBezTo>
                    <a:pt x="9643" y="1435"/>
                    <a:pt x="9646" y="1767"/>
                    <a:pt x="9443" y="1977"/>
                  </a:cubicBezTo>
                  <a:lnTo>
                    <a:pt x="8600" y="2820"/>
                  </a:lnTo>
                  <a:cubicBezTo>
                    <a:pt x="8391" y="3022"/>
                    <a:pt x="8058" y="3019"/>
                    <a:pt x="7853" y="2813"/>
                  </a:cubicBezTo>
                  <a:cubicBezTo>
                    <a:pt x="7647" y="2608"/>
                    <a:pt x="7644" y="2275"/>
                    <a:pt x="7846" y="2066"/>
                  </a:cubicBezTo>
                  <a:lnTo>
                    <a:pt x="8689" y="1223"/>
                  </a:lnTo>
                  <a:close/>
                  <a:moveTo>
                    <a:pt x="1977" y="9443"/>
                  </a:moveTo>
                  <a:cubicBezTo>
                    <a:pt x="1770" y="9658"/>
                    <a:pt x="1427" y="9661"/>
                    <a:pt x="1216" y="9450"/>
                  </a:cubicBezTo>
                  <a:cubicBezTo>
                    <a:pt x="1005" y="9239"/>
                    <a:pt x="1008" y="8896"/>
                    <a:pt x="1223" y="8689"/>
                  </a:cubicBezTo>
                  <a:lnTo>
                    <a:pt x="2066" y="7846"/>
                  </a:lnTo>
                  <a:cubicBezTo>
                    <a:pt x="2273" y="7632"/>
                    <a:pt x="2616" y="7629"/>
                    <a:pt x="2827" y="7839"/>
                  </a:cubicBezTo>
                  <a:cubicBezTo>
                    <a:pt x="3037" y="8050"/>
                    <a:pt x="3034" y="8393"/>
                    <a:pt x="2820" y="8600"/>
                  </a:cubicBezTo>
                  <a:lnTo>
                    <a:pt x="1977" y="9443"/>
                  </a:lnTo>
                  <a:close/>
                  <a:moveTo>
                    <a:pt x="1223" y="1977"/>
                  </a:moveTo>
                  <a:cubicBezTo>
                    <a:pt x="1020" y="1767"/>
                    <a:pt x="1023" y="1435"/>
                    <a:pt x="1229" y="1229"/>
                  </a:cubicBezTo>
                  <a:cubicBezTo>
                    <a:pt x="1435" y="1023"/>
                    <a:pt x="1767" y="1020"/>
                    <a:pt x="1977" y="1223"/>
                  </a:cubicBezTo>
                  <a:lnTo>
                    <a:pt x="2820" y="2066"/>
                  </a:lnTo>
                  <a:cubicBezTo>
                    <a:pt x="3022" y="2275"/>
                    <a:pt x="3019" y="2608"/>
                    <a:pt x="2813" y="2813"/>
                  </a:cubicBezTo>
                  <a:cubicBezTo>
                    <a:pt x="2608" y="3019"/>
                    <a:pt x="2275" y="3022"/>
                    <a:pt x="2066" y="2820"/>
                  </a:cubicBezTo>
                  <a:lnTo>
                    <a:pt x="1223" y="1977"/>
                  </a:lnTo>
                  <a:close/>
                  <a:moveTo>
                    <a:pt x="9443" y="8689"/>
                  </a:moveTo>
                  <a:cubicBezTo>
                    <a:pt x="9646" y="8899"/>
                    <a:pt x="9643" y="9231"/>
                    <a:pt x="9437" y="9437"/>
                  </a:cubicBezTo>
                  <a:cubicBezTo>
                    <a:pt x="9231" y="9643"/>
                    <a:pt x="8899" y="9646"/>
                    <a:pt x="8689" y="9443"/>
                  </a:cubicBezTo>
                  <a:lnTo>
                    <a:pt x="7846" y="8600"/>
                  </a:lnTo>
                  <a:cubicBezTo>
                    <a:pt x="7644" y="8391"/>
                    <a:pt x="7647" y="8058"/>
                    <a:pt x="7853" y="7853"/>
                  </a:cubicBezTo>
                  <a:cubicBezTo>
                    <a:pt x="8058" y="7647"/>
                    <a:pt x="8391" y="7644"/>
                    <a:pt x="8600" y="7846"/>
                  </a:cubicBezTo>
                  <a:lnTo>
                    <a:pt x="9443" y="8689"/>
                  </a:ln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71" name="组合 70">
            <a:extLst>
              <a:ext uri="{FF2B5EF4-FFF2-40B4-BE49-F238E27FC236}">
                <a16:creationId xmlns:a16="http://schemas.microsoft.com/office/drawing/2014/main" id="{F501E140-370A-4CB4-90BD-12FA2CB4EB0A}"/>
              </a:ext>
            </a:extLst>
          </p:cNvPr>
          <p:cNvGrpSpPr/>
          <p:nvPr/>
        </p:nvGrpSpPr>
        <p:grpSpPr>
          <a:xfrm>
            <a:off x="5711535" y="3502798"/>
            <a:ext cx="592672" cy="592672"/>
            <a:chOff x="6096000" y="3201000"/>
            <a:chExt cx="540000" cy="540000"/>
          </a:xfrm>
        </p:grpSpPr>
        <p:sp>
          <p:nvSpPr>
            <p:cNvPr id="72" name="iṡļiḓê">
              <a:extLst>
                <a:ext uri="{FF2B5EF4-FFF2-40B4-BE49-F238E27FC236}">
                  <a16:creationId xmlns:a16="http://schemas.microsoft.com/office/drawing/2014/main" id="{8F91AAFF-7F63-4CCD-974C-955BF4CBCF5D}"/>
                </a:ext>
              </a:extLst>
            </p:cNvPr>
            <p:cNvSpPr txBox="1"/>
            <p:nvPr/>
          </p:nvSpPr>
          <p:spPr>
            <a:xfrm>
              <a:off x="6096000" y="3201000"/>
              <a:ext cx="540000" cy="540000"/>
            </a:xfrm>
            <a:prstGeom prst="roundRect">
              <a:avLst>
                <a:gd name="adj" fmla="val 50000"/>
              </a:avLst>
            </a:prstGeom>
            <a:solidFill>
              <a:schemeClr val="accent1"/>
            </a:solidFill>
          </p:spPr>
          <p:txBody>
            <a:bodyPr wrap="none" lIns="108000" tIns="108000" rIns="108000" bIns="108000" rtlCol="0" anchor="ctr" anchorCtr="0">
              <a:noAutofit/>
            </a:bodyPr>
            <a:lstStyle/>
            <a:p>
              <a:pPr algn="ctr"/>
              <a:endParaRPr kumimoji="1" lang="zh-CN" altLang="en-US" sz="2000" b="1" dirty="0">
                <a:noFill/>
              </a:endParaRPr>
            </a:p>
          </p:txBody>
        </p:sp>
        <p:sp>
          <p:nvSpPr>
            <p:cNvPr id="73" name="ïšḻîďê">
              <a:extLst>
                <a:ext uri="{FF2B5EF4-FFF2-40B4-BE49-F238E27FC236}">
                  <a16:creationId xmlns:a16="http://schemas.microsoft.com/office/drawing/2014/main" id="{430392F6-3269-4D57-B8BE-8CFC2344D8F4}"/>
                </a:ext>
              </a:extLst>
            </p:cNvPr>
            <p:cNvSpPr/>
            <p:nvPr/>
          </p:nvSpPr>
          <p:spPr>
            <a:xfrm>
              <a:off x="6233215" y="3383354"/>
              <a:ext cx="265570" cy="175293"/>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 name="T94" fmla="*/ 372171 w 604011"/>
                <a:gd name="T95" fmla="*/ 372171 w 604011"/>
                <a:gd name="T96" fmla="*/ 372171 w 604011"/>
                <a:gd name="T97" fmla="*/ 372171 w 604011"/>
                <a:gd name="T98" fmla="*/ 372171 w 604011"/>
                <a:gd name="T99" fmla="*/ 372171 w 604011"/>
                <a:gd name="T100" fmla="*/ 372171 w 604011"/>
                <a:gd name="T101" fmla="*/ 372171 w 604011"/>
                <a:gd name="T102" fmla="*/ 372171 w 604011"/>
                <a:gd name="T103" fmla="*/ 372171 w 604011"/>
                <a:gd name="T104" fmla="*/ 372171 w 604011"/>
                <a:gd name="T105" fmla="*/ 372171 w 604011"/>
                <a:gd name="T106" fmla="*/ 372171 w 604011"/>
                <a:gd name="T107" fmla="*/ 372171 w 604011"/>
                <a:gd name="T108" fmla="*/ 372171 w 604011"/>
                <a:gd name="T109" fmla="*/ 372171 w 604011"/>
                <a:gd name="T110" fmla="*/ 372171 w 604011"/>
                <a:gd name="T111" fmla="*/ 372171 w 604011"/>
                <a:gd name="T112" fmla="*/ 372171 w 604011"/>
                <a:gd name="T113" fmla="*/ 372171 w 604011"/>
                <a:gd name="T114" fmla="*/ 372171 w 604011"/>
                <a:gd name="T115" fmla="*/ 372171 w 604011"/>
                <a:gd name="T116" fmla="*/ 372171 w 604011"/>
                <a:gd name="T117" fmla="*/ 372171 w 604011"/>
                <a:gd name="T118" fmla="*/ 372171 w 604011"/>
                <a:gd name="T119" fmla="*/ 372171 w 604011"/>
                <a:gd name="T120" fmla="*/ 372171 w 604011"/>
                <a:gd name="T121"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37" h="2669">
                  <a:moveTo>
                    <a:pt x="3939" y="2501"/>
                  </a:moveTo>
                  <a:cubicBezTo>
                    <a:pt x="3854" y="2571"/>
                    <a:pt x="3728" y="2559"/>
                    <a:pt x="3658" y="2473"/>
                  </a:cubicBezTo>
                  <a:lnTo>
                    <a:pt x="3657" y="2472"/>
                  </a:lnTo>
                  <a:cubicBezTo>
                    <a:pt x="3627" y="2436"/>
                    <a:pt x="3591" y="2416"/>
                    <a:pt x="3556" y="2416"/>
                  </a:cubicBezTo>
                  <a:lnTo>
                    <a:pt x="3555" y="2416"/>
                  </a:lnTo>
                  <a:cubicBezTo>
                    <a:pt x="3520" y="2416"/>
                    <a:pt x="3484" y="2433"/>
                    <a:pt x="3454" y="2469"/>
                  </a:cubicBezTo>
                  <a:cubicBezTo>
                    <a:pt x="3348" y="2598"/>
                    <a:pt x="3199" y="2669"/>
                    <a:pt x="3043" y="2669"/>
                  </a:cubicBezTo>
                  <a:lnTo>
                    <a:pt x="3043" y="2669"/>
                  </a:lnTo>
                  <a:cubicBezTo>
                    <a:pt x="2887" y="2669"/>
                    <a:pt x="2738" y="2599"/>
                    <a:pt x="2632" y="2470"/>
                  </a:cubicBezTo>
                  <a:lnTo>
                    <a:pt x="2631" y="2472"/>
                  </a:lnTo>
                  <a:cubicBezTo>
                    <a:pt x="2605" y="2440"/>
                    <a:pt x="2574" y="2421"/>
                    <a:pt x="2543" y="2417"/>
                  </a:cubicBezTo>
                  <a:cubicBezTo>
                    <a:pt x="2540" y="2416"/>
                    <a:pt x="2536" y="2416"/>
                    <a:pt x="2533" y="2416"/>
                  </a:cubicBezTo>
                  <a:lnTo>
                    <a:pt x="2533" y="2416"/>
                  </a:lnTo>
                  <a:cubicBezTo>
                    <a:pt x="2497" y="2416"/>
                    <a:pt x="2461" y="2433"/>
                    <a:pt x="2431" y="2469"/>
                  </a:cubicBezTo>
                  <a:cubicBezTo>
                    <a:pt x="2326" y="2598"/>
                    <a:pt x="2176" y="2669"/>
                    <a:pt x="2021" y="2669"/>
                  </a:cubicBezTo>
                  <a:lnTo>
                    <a:pt x="2020" y="2669"/>
                  </a:lnTo>
                  <a:cubicBezTo>
                    <a:pt x="1865" y="2669"/>
                    <a:pt x="1715" y="2599"/>
                    <a:pt x="1610" y="2470"/>
                  </a:cubicBezTo>
                  <a:lnTo>
                    <a:pt x="1609" y="2473"/>
                  </a:lnTo>
                  <a:cubicBezTo>
                    <a:pt x="1579" y="2436"/>
                    <a:pt x="1543" y="2416"/>
                    <a:pt x="1507" y="2416"/>
                  </a:cubicBezTo>
                  <a:lnTo>
                    <a:pt x="1507" y="2416"/>
                  </a:lnTo>
                  <a:cubicBezTo>
                    <a:pt x="1472" y="2416"/>
                    <a:pt x="1436" y="2434"/>
                    <a:pt x="1406" y="2470"/>
                  </a:cubicBezTo>
                  <a:cubicBezTo>
                    <a:pt x="1406" y="2470"/>
                    <a:pt x="1406" y="2469"/>
                    <a:pt x="1405" y="2470"/>
                  </a:cubicBezTo>
                  <a:cubicBezTo>
                    <a:pt x="1300" y="2598"/>
                    <a:pt x="1150" y="2669"/>
                    <a:pt x="995" y="2669"/>
                  </a:cubicBezTo>
                  <a:lnTo>
                    <a:pt x="994" y="2669"/>
                  </a:lnTo>
                  <a:cubicBezTo>
                    <a:pt x="839" y="2669"/>
                    <a:pt x="689" y="2599"/>
                    <a:pt x="584" y="2470"/>
                  </a:cubicBezTo>
                  <a:lnTo>
                    <a:pt x="582" y="2472"/>
                  </a:lnTo>
                  <a:cubicBezTo>
                    <a:pt x="553" y="2436"/>
                    <a:pt x="517" y="2416"/>
                    <a:pt x="481" y="2416"/>
                  </a:cubicBezTo>
                  <a:lnTo>
                    <a:pt x="481" y="2416"/>
                  </a:lnTo>
                  <a:cubicBezTo>
                    <a:pt x="445" y="2416"/>
                    <a:pt x="409" y="2436"/>
                    <a:pt x="380" y="2472"/>
                  </a:cubicBezTo>
                  <a:cubicBezTo>
                    <a:pt x="310" y="2558"/>
                    <a:pt x="184" y="2570"/>
                    <a:pt x="98" y="2500"/>
                  </a:cubicBezTo>
                  <a:cubicBezTo>
                    <a:pt x="13" y="2430"/>
                    <a:pt x="0" y="2304"/>
                    <a:pt x="70" y="2219"/>
                  </a:cubicBezTo>
                  <a:cubicBezTo>
                    <a:pt x="176" y="2090"/>
                    <a:pt x="326" y="2016"/>
                    <a:pt x="481" y="2016"/>
                  </a:cubicBezTo>
                  <a:lnTo>
                    <a:pt x="481" y="2016"/>
                  </a:lnTo>
                  <a:cubicBezTo>
                    <a:pt x="636" y="2016"/>
                    <a:pt x="786" y="2088"/>
                    <a:pt x="892" y="2216"/>
                  </a:cubicBezTo>
                  <a:lnTo>
                    <a:pt x="893" y="2217"/>
                  </a:lnTo>
                  <a:cubicBezTo>
                    <a:pt x="923" y="2253"/>
                    <a:pt x="959" y="2269"/>
                    <a:pt x="994" y="2269"/>
                  </a:cubicBezTo>
                  <a:lnTo>
                    <a:pt x="994" y="2269"/>
                  </a:lnTo>
                  <a:cubicBezTo>
                    <a:pt x="1030" y="2269"/>
                    <a:pt x="1066" y="2253"/>
                    <a:pt x="1095" y="2217"/>
                  </a:cubicBezTo>
                  <a:cubicBezTo>
                    <a:pt x="1096" y="2217"/>
                    <a:pt x="1096" y="2219"/>
                    <a:pt x="1096" y="2219"/>
                  </a:cubicBezTo>
                  <a:cubicBezTo>
                    <a:pt x="1202" y="2090"/>
                    <a:pt x="1351" y="2016"/>
                    <a:pt x="1507" y="2016"/>
                  </a:cubicBezTo>
                  <a:lnTo>
                    <a:pt x="1507" y="2016"/>
                  </a:lnTo>
                  <a:cubicBezTo>
                    <a:pt x="1663" y="2016"/>
                    <a:pt x="1812" y="2088"/>
                    <a:pt x="1918" y="2217"/>
                  </a:cubicBezTo>
                  <a:lnTo>
                    <a:pt x="1918" y="2216"/>
                  </a:lnTo>
                  <a:cubicBezTo>
                    <a:pt x="1949" y="2253"/>
                    <a:pt x="1985" y="2269"/>
                    <a:pt x="2020" y="2269"/>
                  </a:cubicBezTo>
                  <a:lnTo>
                    <a:pt x="2020" y="2269"/>
                  </a:lnTo>
                  <a:cubicBezTo>
                    <a:pt x="2050" y="2269"/>
                    <a:pt x="2079" y="2259"/>
                    <a:pt x="2105" y="2234"/>
                  </a:cubicBezTo>
                  <a:cubicBezTo>
                    <a:pt x="2109" y="2227"/>
                    <a:pt x="2114" y="2224"/>
                    <a:pt x="2119" y="2219"/>
                  </a:cubicBezTo>
                  <a:cubicBezTo>
                    <a:pt x="2224" y="2090"/>
                    <a:pt x="2374" y="2016"/>
                    <a:pt x="2529" y="2016"/>
                  </a:cubicBezTo>
                  <a:lnTo>
                    <a:pt x="2530" y="2016"/>
                  </a:lnTo>
                  <a:cubicBezTo>
                    <a:pt x="2540" y="2016"/>
                    <a:pt x="2551" y="2016"/>
                    <a:pt x="2562" y="2017"/>
                  </a:cubicBezTo>
                  <a:cubicBezTo>
                    <a:pt x="2707" y="2025"/>
                    <a:pt x="2844" y="2097"/>
                    <a:pt x="2944" y="2218"/>
                  </a:cubicBezTo>
                  <a:lnTo>
                    <a:pt x="2945" y="2218"/>
                  </a:lnTo>
                  <a:cubicBezTo>
                    <a:pt x="2949" y="2224"/>
                    <a:pt x="2953" y="2228"/>
                    <a:pt x="2957" y="2233"/>
                  </a:cubicBezTo>
                  <a:cubicBezTo>
                    <a:pt x="2983" y="2259"/>
                    <a:pt x="3013" y="2269"/>
                    <a:pt x="3043" y="2269"/>
                  </a:cubicBezTo>
                  <a:lnTo>
                    <a:pt x="3043" y="2269"/>
                  </a:lnTo>
                  <a:cubicBezTo>
                    <a:pt x="3079" y="2269"/>
                    <a:pt x="3115" y="2252"/>
                    <a:pt x="3144" y="2216"/>
                  </a:cubicBezTo>
                  <a:cubicBezTo>
                    <a:pt x="3250" y="2087"/>
                    <a:pt x="3400" y="2016"/>
                    <a:pt x="3555" y="2016"/>
                  </a:cubicBezTo>
                  <a:lnTo>
                    <a:pt x="3556" y="2016"/>
                  </a:lnTo>
                  <a:cubicBezTo>
                    <a:pt x="3711" y="2016"/>
                    <a:pt x="3860" y="2090"/>
                    <a:pt x="3966" y="2218"/>
                  </a:cubicBezTo>
                  <a:lnTo>
                    <a:pt x="3967" y="2220"/>
                  </a:lnTo>
                  <a:cubicBezTo>
                    <a:pt x="4037" y="2305"/>
                    <a:pt x="4025" y="2431"/>
                    <a:pt x="3939" y="2501"/>
                  </a:cubicBezTo>
                  <a:close/>
                  <a:moveTo>
                    <a:pt x="3556" y="1003"/>
                  </a:moveTo>
                  <a:lnTo>
                    <a:pt x="3555" y="1003"/>
                  </a:lnTo>
                  <a:cubicBezTo>
                    <a:pt x="3400" y="1003"/>
                    <a:pt x="3251" y="1078"/>
                    <a:pt x="3145" y="1206"/>
                  </a:cubicBezTo>
                  <a:cubicBezTo>
                    <a:pt x="3145" y="1207"/>
                    <a:pt x="3145" y="1210"/>
                    <a:pt x="3144" y="1210"/>
                  </a:cubicBezTo>
                  <a:cubicBezTo>
                    <a:pt x="3114" y="1247"/>
                    <a:pt x="3078" y="1269"/>
                    <a:pt x="3043" y="1269"/>
                  </a:cubicBezTo>
                  <a:lnTo>
                    <a:pt x="3043" y="1269"/>
                  </a:lnTo>
                  <a:cubicBezTo>
                    <a:pt x="3013" y="1269"/>
                    <a:pt x="2983" y="1254"/>
                    <a:pt x="2957" y="1228"/>
                  </a:cubicBezTo>
                  <a:cubicBezTo>
                    <a:pt x="2953" y="1223"/>
                    <a:pt x="2950" y="1217"/>
                    <a:pt x="2945" y="1211"/>
                  </a:cubicBezTo>
                  <a:lnTo>
                    <a:pt x="2943" y="1209"/>
                  </a:lnTo>
                  <a:cubicBezTo>
                    <a:pt x="2844" y="1088"/>
                    <a:pt x="2706" y="1014"/>
                    <a:pt x="2561" y="1006"/>
                  </a:cubicBezTo>
                  <a:cubicBezTo>
                    <a:pt x="2551" y="1005"/>
                    <a:pt x="2540" y="1003"/>
                    <a:pt x="2529" y="1003"/>
                  </a:cubicBezTo>
                  <a:lnTo>
                    <a:pt x="2529" y="1003"/>
                  </a:lnTo>
                  <a:cubicBezTo>
                    <a:pt x="2374" y="1003"/>
                    <a:pt x="2224" y="1078"/>
                    <a:pt x="2119" y="1207"/>
                  </a:cubicBezTo>
                  <a:cubicBezTo>
                    <a:pt x="2114" y="1213"/>
                    <a:pt x="2109" y="1222"/>
                    <a:pt x="2105" y="1228"/>
                  </a:cubicBezTo>
                  <a:cubicBezTo>
                    <a:pt x="2079" y="1253"/>
                    <a:pt x="2050" y="1269"/>
                    <a:pt x="2020" y="1269"/>
                  </a:cubicBezTo>
                  <a:lnTo>
                    <a:pt x="2020" y="1269"/>
                  </a:lnTo>
                  <a:cubicBezTo>
                    <a:pt x="1984" y="1269"/>
                    <a:pt x="1948" y="1248"/>
                    <a:pt x="1919" y="1211"/>
                  </a:cubicBezTo>
                  <a:lnTo>
                    <a:pt x="1918" y="1207"/>
                  </a:lnTo>
                  <a:cubicBezTo>
                    <a:pt x="1812" y="1079"/>
                    <a:pt x="1662" y="1003"/>
                    <a:pt x="1507" y="1003"/>
                  </a:cubicBezTo>
                  <a:lnTo>
                    <a:pt x="1507" y="1003"/>
                  </a:lnTo>
                  <a:cubicBezTo>
                    <a:pt x="1351" y="1003"/>
                    <a:pt x="1202" y="1080"/>
                    <a:pt x="1096" y="1209"/>
                  </a:cubicBezTo>
                  <a:cubicBezTo>
                    <a:pt x="1066" y="1246"/>
                    <a:pt x="1030" y="1269"/>
                    <a:pt x="994" y="1269"/>
                  </a:cubicBezTo>
                  <a:lnTo>
                    <a:pt x="994" y="1269"/>
                  </a:lnTo>
                  <a:cubicBezTo>
                    <a:pt x="959" y="1269"/>
                    <a:pt x="923" y="1248"/>
                    <a:pt x="893" y="1212"/>
                  </a:cubicBezTo>
                  <a:lnTo>
                    <a:pt x="892" y="1207"/>
                  </a:lnTo>
                  <a:cubicBezTo>
                    <a:pt x="786" y="1079"/>
                    <a:pt x="636" y="1003"/>
                    <a:pt x="481" y="1003"/>
                  </a:cubicBezTo>
                  <a:lnTo>
                    <a:pt x="481" y="1003"/>
                  </a:lnTo>
                  <a:cubicBezTo>
                    <a:pt x="326" y="1003"/>
                    <a:pt x="176" y="1078"/>
                    <a:pt x="70" y="1207"/>
                  </a:cubicBezTo>
                  <a:cubicBezTo>
                    <a:pt x="0" y="1292"/>
                    <a:pt x="13" y="1419"/>
                    <a:pt x="98" y="1489"/>
                  </a:cubicBezTo>
                  <a:cubicBezTo>
                    <a:pt x="184" y="1559"/>
                    <a:pt x="310" y="1545"/>
                    <a:pt x="380" y="1460"/>
                  </a:cubicBezTo>
                  <a:cubicBezTo>
                    <a:pt x="409" y="1424"/>
                    <a:pt x="445" y="1403"/>
                    <a:pt x="481" y="1403"/>
                  </a:cubicBezTo>
                  <a:lnTo>
                    <a:pt x="481" y="1403"/>
                  </a:lnTo>
                  <a:cubicBezTo>
                    <a:pt x="517" y="1403"/>
                    <a:pt x="553" y="1424"/>
                    <a:pt x="582" y="1460"/>
                  </a:cubicBezTo>
                  <a:lnTo>
                    <a:pt x="584" y="1465"/>
                  </a:lnTo>
                  <a:cubicBezTo>
                    <a:pt x="689" y="1593"/>
                    <a:pt x="839" y="1669"/>
                    <a:pt x="994" y="1669"/>
                  </a:cubicBezTo>
                  <a:lnTo>
                    <a:pt x="995" y="1669"/>
                  </a:lnTo>
                  <a:cubicBezTo>
                    <a:pt x="1150" y="1669"/>
                    <a:pt x="1300" y="1592"/>
                    <a:pt x="1406" y="1462"/>
                  </a:cubicBezTo>
                  <a:cubicBezTo>
                    <a:pt x="1435" y="1426"/>
                    <a:pt x="1471" y="1403"/>
                    <a:pt x="1507" y="1403"/>
                  </a:cubicBezTo>
                  <a:lnTo>
                    <a:pt x="1507" y="1403"/>
                  </a:lnTo>
                  <a:cubicBezTo>
                    <a:pt x="1543" y="1403"/>
                    <a:pt x="1579" y="1424"/>
                    <a:pt x="1609" y="1461"/>
                  </a:cubicBezTo>
                  <a:lnTo>
                    <a:pt x="1610" y="1464"/>
                  </a:lnTo>
                  <a:cubicBezTo>
                    <a:pt x="1715" y="1593"/>
                    <a:pt x="1865" y="1669"/>
                    <a:pt x="2020" y="1669"/>
                  </a:cubicBezTo>
                  <a:lnTo>
                    <a:pt x="2021" y="1669"/>
                  </a:lnTo>
                  <a:cubicBezTo>
                    <a:pt x="2176" y="1669"/>
                    <a:pt x="2325" y="1594"/>
                    <a:pt x="2430" y="1466"/>
                  </a:cubicBezTo>
                  <a:cubicBezTo>
                    <a:pt x="2431" y="1465"/>
                    <a:pt x="2431" y="1462"/>
                    <a:pt x="2431" y="1462"/>
                  </a:cubicBezTo>
                  <a:cubicBezTo>
                    <a:pt x="2461" y="1425"/>
                    <a:pt x="2497" y="1403"/>
                    <a:pt x="2533" y="1403"/>
                  </a:cubicBezTo>
                  <a:lnTo>
                    <a:pt x="2533" y="1403"/>
                  </a:lnTo>
                  <a:cubicBezTo>
                    <a:pt x="2536" y="1403"/>
                    <a:pt x="2540" y="1405"/>
                    <a:pt x="2543" y="1405"/>
                  </a:cubicBezTo>
                  <a:cubicBezTo>
                    <a:pt x="2574" y="1409"/>
                    <a:pt x="2605" y="1430"/>
                    <a:pt x="2631" y="1461"/>
                  </a:cubicBezTo>
                  <a:lnTo>
                    <a:pt x="2632" y="1465"/>
                  </a:lnTo>
                  <a:cubicBezTo>
                    <a:pt x="2738" y="1593"/>
                    <a:pt x="2887" y="1669"/>
                    <a:pt x="3043" y="1669"/>
                  </a:cubicBezTo>
                  <a:lnTo>
                    <a:pt x="3043" y="1669"/>
                  </a:lnTo>
                  <a:cubicBezTo>
                    <a:pt x="3198" y="1669"/>
                    <a:pt x="3347" y="1594"/>
                    <a:pt x="3453" y="1466"/>
                  </a:cubicBezTo>
                  <a:cubicBezTo>
                    <a:pt x="3453" y="1465"/>
                    <a:pt x="3453" y="1462"/>
                    <a:pt x="3454" y="1462"/>
                  </a:cubicBezTo>
                  <a:cubicBezTo>
                    <a:pt x="3484" y="1425"/>
                    <a:pt x="3520" y="1403"/>
                    <a:pt x="3555" y="1403"/>
                  </a:cubicBezTo>
                  <a:lnTo>
                    <a:pt x="3555" y="1403"/>
                  </a:lnTo>
                  <a:cubicBezTo>
                    <a:pt x="3591" y="1403"/>
                    <a:pt x="3627" y="1424"/>
                    <a:pt x="3656" y="1460"/>
                  </a:cubicBezTo>
                  <a:lnTo>
                    <a:pt x="3657" y="1462"/>
                  </a:lnTo>
                  <a:cubicBezTo>
                    <a:pt x="3727" y="1548"/>
                    <a:pt x="3853" y="1561"/>
                    <a:pt x="3939" y="1491"/>
                  </a:cubicBezTo>
                  <a:cubicBezTo>
                    <a:pt x="4024" y="1422"/>
                    <a:pt x="4037" y="1296"/>
                    <a:pt x="3968" y="1210"/>
                  </a:cubicBezTo>
                  <a:lnTo>
                    <a:pt x="3966" y="1206"/>
                  </a:lnTo>
                  <a:cubicBezTo>
                    <a:pt x="3860" y="1078"/>
                    <a:pt x="3711" y="1003"/>
                    <a:pt x="3556" y="1003"/>
                  </a:cubicBezTo>
                  <a:close/>
                  <a:moveTo>
                    <a:pt x="98" y="480"/>
                  </a:moveTo>
                  <a:cubicBezTo>
                    <a:pt x="184" y="550"/>
                    <a:pt x="310" y="541"/>
                    <a:pt x="380" y="456"/>
                  </a:cubicBezTo>
                  <a:cubicBezTo>
                    <a:pt x="409" y="419"/>
                    <a:pt x="445" y="403"/>
                    <a:pt x="481" y="403"/>
                  </a:cubicBezTo>
                  <a:lnTo>
                    <a:pt x="481" y="403"/>
                  </a:lnTo>
                  <a:cubicBezTo>
                    <a:pt x="517" y="403"/>
                    <a:pt x="553" y="419"/>
                    <a:pt x="582" y="455"/>
                  </a:cubicBezTo>
                  <a:lnTo>
                    <a:pt x="584" y="455"/>
                  </a:lnTo>
                  <a:cubicBezTo>
                    <a:pt x="689" y="584"/>
                    <a:pt x="839" y="656"/>
                    <a:pt x="994" y="656"/>
                  </a:cubicBezTo>
                  <a:lnTo>
                    <a:pt x="995" y="656"/>
                  </a:lnTo>
                  <a:cubicBezTo>
                    <a:pt x="1150" y="656"/>
                    <a:pt x="1300" y="585"/>
                    <a:pt x="1406" y="456"/>
                  </a:cubicBezTo>
                  <a:cubicBezTo>
                    <a:pt x="1435" y="419"/>
                    <a:pt x="1471" y="403"/>
                    <a:pt x="1507" y="403"/>
                  </a:cubicBezTo>
                  <a:lnTo>
                    <a:pt x="1507" y="403"/>
                  </a:lnTo>
                  <a:cubicBezTo>
                    <a:pt x="1543" y="403"/>
                    <a:pt x="1579" y="419"/>
                    <a:pt x="1609" y="456"/>
                  </a:cubicBezTo>
                  <a:lnTo>
                    <a:pt x="1610" y="455"/>
                  </a:lnTo>
                  <a:cubicBezTo>
                    <a:pt x="1715" y="584"/>
                    <a:pt x="1865" y="656"/>
                    <a:pt x="2020" y="656"/>
                  </a:cubicBezTo>
                  <a:lnTo>
                    <a:pt x="2021" y="656"/>
                  </a:lnTo>
                  <a:cubicBezTo>
                    <a:pt x="2176" y="656"/>
                    <a:pt x="2325" y="582"/>
                    <a:pt x="2430" y="454"/>
                  </a:cubicBezTo>
                  <a:cubicBezTo>
                    <a:pt x="2431" y="454"/>
                    <a:pt x="2431" y="456"/>
                    <a:pt x="2431" y="456"/>
                  </a:cubicBezTo>
                  <a:cubicBezTo>
                    <a:pt x="2461" y="419"/>
                    <a:pt x="2497" y="403"/>
                    <a:pt x="2533" y="403"/>
                  </a:cubicBezTo>
                  <a:lnTo>
                    <a:pt x="2533" y="403"/>
                  </a:lnTo>
                  <a:cubicBezTo>
                    <a:pt x="2536" y="403"/>
                    <a:pt x="2540" y="400"/>
                    <a:pt x="2543" y="400"/>
                  </a:cubicBezTo>
                  <a:cubicBezTo>
                    <a:pt x="2574" y="405"/>
                    <a:pt x="2605" y="422"/>
                    <a:pt x="2631" y="454"/>
                  </a:cubicBezTo>
                  <a:lnTo>
                    <a:pt x="2632" y="455"/>
                  </a:lnTo>
                  <a:cubicBezTo>
                    <a:pt x="2738" y="583"/>
                    <a:pt x="2887" y="656"/>
                    <a:pt x="3043" y="656"/>
                  </a:cubicBezTo>
                  <a:lnTo>
                    <a:pt x="3043" y="656"/>
                  </a:lnTo>
                  <a:cubicBezTo>
                    <a:pt x="3198" y="656"/>
                    <a:pt x="3347" y="582"/>
                    <a:pt x="3453" y="454"/>
                  </a:cubicBezTo>
                  <a:cubicBezTo>
                    <a:pt x="3453" y="454"/>
                    <a:pt x="3453" y="456"/>
                    <a:pt x="3454" y="456"/>
                  </a:cubicBezTo>
                  <a:cubicBezTo>
                    <a:pt x="3484" y="419"/>
                    <a:pt x="3520" y="403"/>
                    <a:pt x="3555" y="403"/>
                  </a:cubicBezTo>
                  <a:lnTo>
                    <a:pt x="3556" y="403"/>
                  </a:lnTo>
                  <a:cubicBezTo>
                    <a:pt x="3591" y="403"/>
                    <a:pt x="3627" y="419"/>
                    <a:pt x="3656" y="455"/>
                  </a:cubicBezTo>
                  <a:lnTo>
                    <a:pt x="3657" y="455"/>
                  </a:lnTo>
                  <a:cubicBezTo>
                    <a:pt x="3727" y="540"/>
                    <a:pt x="3853" y="552"/>
                    <a:pt x="3939" y="483"/>
                  </a:cubicBezTo>
                  <a:cubicBezTo>
                    <a:pt x="4024" y="413"/>
                    <a:pt x="4037" y="287"/>
                    <a:pt x="3968" y="201"/>
                  </a:cubicBezTo>
                  <a:lnTo>
                    <a:pt x="3966" y="202"/>
                  </a:lnTo>
                  <a:cubicBezTo>
                    <a:pt x="3860" y="73"/>
                    <a:pt x="3711" y="3"/>
                    <a:pt x="3556" y="3"/>
                  </a:cubicBezTo>
                  <a:lnTo>
                    <a:pt x="3555" y="3"/>
                  </a:lnTo>
                  <a:cubicBezTo>
                    <a:pt x="3400" y="3"/>
                    <a:pt x="3251" y="73"/>
                    <a:pt x="3145" y="201"/>
                  </a:cubicBezTo>
                  <a:cubicBezTo>
                    <a:pt x="3145" y="202"/>
                    <a:pt x="3145" y="201"/>
                    <a:pt x="3144" y="201"/>
                  </a:cubicBezTo>
                  <a:cubicBezTo>
                    <a:pt x="3114" y="237"/>
                    <a:pt x="3078" y="256"/>
                    <a:pt x="3043" y="256"/>
                  </a:cubicBezTo>
                  <a:lnTo>
                    <a:pt x="3043" y="256"/>
                  </a:lnTo>
                  <a:cubicBezTo>
                    <a:pt x="3013" y="256"/>
                    <a:pt x="2983" y="242"/>
                    <a:pt x="2957" y="217"/>
                  </a:cubicBezTo>
                  <a:cubicBezTo>
                    <a:pt x="2953" y="211"/>
                    <a:pt x="2949" y="206"/>
                    <a:pt x="2945" y="201"/>
                  </a:cubicBezTo>
                  <a:lnTo>
                    <a:pt x="2943" y="198"/>
                  </a:lnTo>
                  <a:cubicBezTo>
                    <a:pt x="2844" y="78"/>
                    <a:pt x="2707" y="9"/>
                    <a:pt x="2562" y="0"/>
                  </a:cubicBezTo>
                  <a:cubicBezTo>
                    <a:pt x="2551" y="0"/>
                    <a:pt x="2540" y="3"/>
                    <a:pt x="2529" y="3"/>
                  </a:cubicBezTo>
                  <a:lnTo>
                    <a:pt x="2529" y="3"/>
                  </a:lnTo>
                  <a:cubicBezTo>
                    <a:pt x="2374" y="3"/>
                    <a:pt x="2224" y="73"/>
                    <a:pt x="2119" y="202"/>
                  </a:cubicBezTo>
                  <a:cubicBezTo>
                    <a:pt x="2114" y="208"/>
                    <a:pt x="2109" y="212"/>
                    <a:pt x="2105" y="219"/>
                  </a:cubicBezTo>
                  <a:cubicBezTo>
                    <a:pt x="2079" y="244"/>
                    <a:pt x="2050" y="256"/>
                    <a:pt x="2020" y="256"/>
                  </a:cubicBezTo>
                  <a:lnTo>
                    <a:pt x="2020" y="256"/>
                  </a:lnTo>
                  <a:cubicBezTo>
                    <a:pt x="1984" y="256"/>
                    <a:pt x="1948" y="236"/>
                    <a:pt x="1919" y="200"/>
                  </a:cubicBezTo>
                  <a:lnTo>
                    <a:pt x="1918" y="202"/>
                  </a:lnTo>
                  <a:cubicBezTo>
                    <a:pt x="1812" y="73"/>
                    <a:pt x="1662" y="3"/>
                    <a:pt x="1507" y="3"/>
                  </a:cubicBezTo>
                  <a:lnTo>
                    <a:pt x="1507" y="3"/>
                  </a:lnTo>
                  <a:cubicBezTo>
                    <a:pt x="1351" y="3"/>
                    <a:pt x="1202" y="74"/>
                    <a:pt x="1096" y="203"/>
                  </a:cubicBezTo>
                  <a:cubicBezTo>
                    <a:pt x="1066" y="239"/>
                    <a:pt x="1030" y="256"/>
                    <a:pt x="994" y="256"/>
                  </a:cubicBezTo>
                  <a:lnTo>
                    <a:pt x="994" y="256"/>
                  </a:lnTo>
                  <a:cubicBezTo>
                    <a:pt x="959" y="256"/>
                    <a:pt x="923" y="236"/>
                    <a:pt x="893" y="200"/>
                  </a:cubicBezTo>
                  <a:lnTo>
                    <a:pt x="892" y="201"/>
                  </a:lnTo>
                  <a:cubicBezTo>
                    <a:pt x="786" y="73"/>
                    <a:pt x="636" y="3"/>
                    <a:pt x="481" y="3"/>
                  </a:cubicBezTo>
                  <a:lnTo>
                    <a:pt x="481" y="3"/>
                  </a:lnTo>
                  <a:cubicBezTo>
                    <a:pt x="325" y="3"/>
                    <a:pt x="176" y="73"/>
                    <a:pt x="70" y="202"/>
                  </a:cubicBezTo>
                  <a:cubicBezTo>
                    <a:pt x="0" y="287"/>
                    <a:pt x="13" y="410"/>
                    <a:pt x="98" y="480"/>
                  </a:cubicBezTo>
                  <a:close/>
                </a:path>
              </a:pathLst>
            </a:custGeom>
            <a:solidFill>
              <a:srgbClr val="FFFFFF"/>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
        <p:nvSpPr>
          <p:cNvPr id="74" name="文本框 73">
            <a:extLst>
              <a:ext uri="{FF2B5EF4-FFF2-40B4-BE49-F238E27FC236}">
                <a16:creationId xmlns:a16="http://schemas.microsoft.com/office/drawing/2014/main" id="{484BA860-DA0E-44A2-AF1C-DD82DC5925E3}"/>
              </a:ext>
            </a:extLst>
          </p:cNvPr>
          <p:cNvSpPr txBox="1"/>
          <p:nvPr/>
        </p:nvSpPr>
        <p:spPr>
          <a:xfrm>
            <a:off x="400179" y="2121003"/>
            <a:ext cx="3991267" cy="523220"/>
          </a:xfrm>
          <a:prstGeom prst="rect">
            <a:avLst/>
          </a:prstGeom>
          <a:noFill/>
        </p:spPr>
        <p:txBody>
          <a:bodyPr wrap="square" rtlCol="0">
            <a:spAutoFit/>
          </a:bodyPr>
          <a:lstStyle/>
          <a:p>
            <a:r>
              <a:rPr lang="zh-CN" altLang="en-US" sz="2800" b="1" dirty="0">
                <a:solidFill>
                  <a:schemeClr val="accent1"/>
                </a:solidFill>
              </a:rPr>
              <a:t>加快智能电网的建设</a:t>
            </a:r>
          </a:p>
        </p:txBody>
      </p:sp>
      <p:sp>
        <p:nvSpPr>
          <p:cNvPr id="75" name="文本框 74">
            <a:extLst>
              <a:ext uri="{FF2B5EF4-FFF2-40B4-BE49-F238E27FC236}">
                <a16:creationId xmlns:a16="http://schemas.microsoft.com/office/drawing/2014/main" id="{21396598-341F-4E38-8A25-5D1E5471D618}"/>
              </a:ext>
            </a:extLst>
          </p:cNvPr>
          <p:cNvSpPr txBox="1"/>
          <p:nvPr/>
        </p:nvSpPr>
        <p:spPr>
          <a:xfrm>
            <a:off x="398324" y="2885110"/>
            <a:ext cx="3993122" cy="2301336"/>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rPr>
              <a:t>智能电网的负荷自我调节处理能力更灵活，针对各类新能源负荷发电需求，可快速进行负荷自适应和优化调整。</a:t>
            </a:r>
            <a:endParaRPr lang="en-US" altLang="zh-CN" sz="1600" dirty="0">
              <a:solidFill>
                <a:schemeClr val="tx1">
                  <a:lumMod val="75000"/>
                  <a:lumOff val="25000"/>
                </a:schemeClr>
              </a:solidFill>
            </a:endParaRPr>
          </a:p>
          <a:p>
            <a:pPr algn="just">
              <a:lnSpc>
                <a:spcPct val="130000"/>
              </a:lnSpc>
            </a:pPr>
            <a:endParaRPr lang="zh-CN" altLang="en-US" sz="1600" dirty="0">
              <a:solidFill>
                <a:schemeClr val="tx1">
                  <a:lumMod val="75000"/>
                  <a:lumOff val="25000"/>
                </a:schemeClr>
              </a:solidFill>
            </a:endParaRPr>
          </a:p>
          <a:p>
            <a:pPr algn="just">
              <a:lnSpc>
                <a:spcPct val="130000"/>
              </a:lnSpc>
            </a:pPr>
            <a:r>
              <a:rPr lang="zh-CN" altLang="en-US" sz="1600" dirty="0">
                <a:solidFill>
                  <a:schemeClr val="tx1">
                    <a:lumMod val="75000"/>
                    <a:lumOff val="25000"/>
                  </a:schemeClr>
                </a:solidFill>
              </a:rPr>
              <a:t>智能电网的负荷自我调节处理能力更灵活，针对各类新能源负荷发电需求，可快速进行负荷自适应和优化调整。</a:t>
            </a:r>
          </a:p>
        </p:txBody>
      </p:sp>
    </p:spTree>
    <p:extLst>
      <p:ext uri="{BB962C8B-B14F-4D97-AF65-F5344CB8AC3E}">
        <p14:creationId xmlns:p14="http://schemas.microsoft.com/office/powerpoint/2010/main" val="3032046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C68606B2-B564-4B62-A2BA-FED43CD28F8F}"/>
              </a:ext>
            </a:extLst>
          </p:cNvPr>
          <p:cNvSpPr>
            <a:spLocks noGrp="1"/>
          </p:cNvSpPr>
          <p:nvPr>
            <p:ph type="body" sz="quarter" idx="10"/>
          </p:nvPr>
        </p:nvSpPr>
        <p:spPr/>
        <p:txBody>
          <a:bodyPr/>
          <a:lstStyle/>
          <a:p>
            <a:r>
              <a:rPr lang="zh-CN" altLang="en-US" dirty="0"/>
              <a:t>对电能影响的解决措施</a:t>
            </a:r>
          </a:p>
        </p:txBody>
      </p:sp>
      <p:sp>
        <p:nvSpPr>
          <p:cNvPr id="2" name="椭圆 1">
            <a:extLst>
              <a:ext uri="{FF2B5EF4-FFF2-40B4-BE49-F238E27FC236}">
                <a16:creationId xmlns:a16="http://schemas.microsoft.com/office/drawing/2014/main" id="{67B7109E-8D64-5289-33D7-89065E623C64}"/>
              </a:ext>
            </a:extLst>
          </p:cNvPr>
          <p:cNvSpPr/>
          <p:nvPr/>
        </p:nvSpPr>
        <p:spPr>
          <a:xfrm>
            <a:off x="2469751" y="2944524"/>
            <a:ext cx="2056395" cy="205639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sp>
        <p:nvSpPr>
          <p:cNvPr id="4" name="椭圆 3">
            <a:extLst>
              <a:ext uri="{FF2B5EF4-FFF2-40B4-BE49-F238E27FC236}">
                <a16:creationId xmlns:a16="http://schemas.microsoft.com/office/drawing/2014/main" id="{8C05A739-E0C0-19B9-322D-01FD98DD7246}"/>
              </a:ext>
            </a:extLst>
          </p:cNvPr>
          <p:cNvSpPr/>
          <p:nvPr/>
        </p:nvSpPr>
        <p:spPr>
          <a:xfrm>
            <a:off x="2103556" y="2578329"/>
            <a:ext cx="2788786" cy="2788785"/>
          </a:xfrm>
          <a:prstGeom prst="ellipse">
            <a:avLst/>
          </a:prstGeom>
          <a:noFill/>
          <a:ln w="12700" cap="flat" cmpd="sng" algn="ctr">
            <a:solidFill>
              <a:schemeClr val="accent1">
                <a:alpha val="5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lumMod val="100000"/>
                </a:prstClr>
              </a:solidFill>
              <a:effectLst/>
              <a:uLnTx/>
              <a:uFillTx/>
              <a:cs typeface="+mn-ea"/>
              <a:sym typeface="+mn-lt"/>
            </a:endParaRPr>
          </a:p>
        </p:txBody>
      </p:sp>
      <p:sp>
        <p:nvSpPr>
          <p:cNvPr id="5" name="椭圆 4">
            <a:extLst>
              <a:ext uri="{FF2B5EF4-FFF2-40B4-BE49-F238E27FC236}">
                <a16:creationId xmlns:a16="http://schemas.microsoft.com/office/drawing/2014/main" id="{10885066-89C1-1CFD-04BB-85C2FD9CA6CB}"/>
              </a:ext>
            </a:extLst>
          </p:cNvPr>
          <p:cNvSpPr/>
          <p:nvPr/>
        </p:nvSpPr>
        <p:spPr>
          <a:xfrm>
            <a:off x="1920457" y="2395230"/>
            <a:ext cx="3154982" cy="3154981"/>
          </a:xfrm>
          <a:prstGeom prst="ellipse">
            <a:avLst/>
          </a:prstGeom>
          <a:noFill/>
          <a:ln w="12700" cap="flat" cmpd="sng" algn="ctr">
            <a:solidFill>
              <a:schemeClr val="accent1">
                <a:alpha val="2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lumMod val="100000"/>
                </a:prstClr>
              </a:solidFill>
              <a:effectLst/>
              <a:uLnTx/>
              <a:uFillTx/>
              <a:cs typeface="+mn-ea"/>
              <a:sym typeface="+mn-lt"/>
            </a:endParaRPr>
          </a:p>
        </p:txBody>
      </p:sp>
      <p:sp>
        <p:nvSpPr>
          <p:cNvPr id="6" name="椭圆 5">
            <a:extLst>
              <a:ext uri="{FF2B5EF4-FFF2-40B4-BE49-F238E27FC236}">
                <a16:creationId xmlns:a16="http://schemas.microsoft.com/office/drawing/2014/main" id="{E4CB81EF-DB35-FBB3-F7EC-90205C10E65C}"/>
              </a:ext>
            </a:extLst>
          </p:cNvPr>
          <p:cNvSpPr/>
          <p:nvPr/>
        </p:nvSpPr>
        <p:spPr>
          <a:xfrm>
            <a:off x="1737360" y="2212133"/>
            <a:ext cx="3521177" cy="3521176"/>
          </a:xfrm>
          <a:prstGeom prst="ellipse">
            <a:avLst/>
          </a:prstGeom>
          <a:noFill/>
          <a:ln w="12700" cap="flat" cmpd="sng" algn="ctr">
            <a:solidFill>
              <a:schemeClr val="accent1">
                <a:alpha val="10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lumMod val="100000"/>
                </a:prstClr>
              </a:solidFill>
              <a:effectLst/>
              <a:uLnTx/>
              <a:uFillTx/>
              <a:cs typeface="+mn-ea"/>
              <a:sym typeface="+mn-lt"/>
            </a:endParaRPr>
          </a:p>
        </p:txBody>
      </p:sp>
      <p:sp>
        <p:nvSpPr>
          <p:cNvPr id="7" name="椭圆 6">
            <a:extLst>
              <a:ext uri="{FF2B5EF4-FFF2-40B4-BE49-F238E27FC236}">
                <a16:creationId xmlns:a16="http://schemas.microsoft.com/office/drawing/2014/main" id="{616B4DA0-56F8-0961-ED7C-B4C605C152D1}"/>
              </a:ext>
            </a:extLst>
          </p:cNvPr>
          <p:cNvSpPr/>
          <p:nvPr/>
        </p:nvSpPr>
        <p:spPr>
          <a:xfrm>
            <a:off x="1554262" y="2029035"/>
            <a:ext cx="3887373" cy="3887372"/>
          </a:xfrm>
          <a:prstGeom prst="ellipse">
            <a:avLst/>
          </a:prstGeom>
          <a:noFill/>
          <a:ln w="12700" cap="flat" cmpd="sng" algn="ctr">
            <a:solidFill>
              <a:schemeClr val="accent1">
                <a:alpha val="5000"/>
              </a:schemeClr>
            </a:solidFill>
            <a:prstDash val="solid"/>
            <a:miter lim="800000"/>
            <a:headEnd type="none" w="med" len="med"/>
            <a:tailEnd type="none"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lumMod val="100000"/>
                </a:prstClr>
              </a:solidFill>
              <a:effectLst/>
              <a:uLnTx/>
              <a:uFillTx/>
              <a:cs typeface="+mn-ea"/>
              <a:sym typeface="+mn-lt"/>
            </a:endParaRPr>
          </a:p>
        </p:txBody>
      </p:sp>
      <p:sp>
        <p:nvSpPr>
          <p:cNvPr id="8" name="椭圆 7">
            <a:extLst>
              <a:ext uri="{FF2B5EF4-FFF2-40B4-BE49-F238E27FC236}">
                <a16:creationId xmlns:a16="http://schemas.microsoft.com/office/drawing/2014/main" id="{00080949-0870-8A46-AC8D-546071EE00CE}"/>
              </a:ext>
            </a:extLst>
          </p:cNvPr>
          <p:cNvSpPr/>
          <p:nvPr/>
        </p:nvSpPr>
        <p:spPr>
          <a:xfrm>
            <a:off x="1371165" y="1845938"/>
            <a:ext cx="4253568" cy="4253567"/>
          </a:xfrm>
          <a:prstGeom prst="ellipse">
            <a:avLst/>
          </a:prstGeom>
          <a:noFill/>
          <a:ln>
            <a:solidFill>
              <a:schemeClr val="accent1">
                <a:alpha val="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sp>
        <p:nvSpPr>
          <p:cNvPr id="22" name="流程图: 联系 1">
            <a:extLst>
              <a:ext uri="{FF2B5EF4-FFF2-40B4-BE49-F238E27FC236}">
                <a16:creationId xmlns:a16="http://schemas.microsoft.com/office/drawing/2014/main" id="{06D5CAC4-3A50-3950-4BAC-98442518C590}"/>
              </a:ext>
            </a:extLst>
          </p:cNvPr>
          <p:cNvSpPr/>
          <p:nvPr/>
        </p:nvSpPr>
        <p:spPr>
          <a:xfrm>
            <a:off x="2645008" y="3119781"/>
            <a:ext cx="1705879" cy="1705878"/>
          </a:xfrm>
          <a:prstGeom prst="flowChartConnector">
            <a:avLst/>
          </a:prstGeom>
          <a:solidFill>
            <a:schemeClr val="accent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cs typeface="+mn-ea"/>
              <a:sym typeface="+mn-lt"/>
            </a:endParaRPr>
          </a:p>
        </p:txBody>
      </p:sp>
      <p:sp>
        <p:nvSpPr>
          <p:cNvPr id="23" name="流程图: 联系 1">
            <a:extLst>
              <a:ext uri="{FF2B5EF4-FFF2-40B4-BE49-F238E27FC236}">
                <a16:creationId xmlns:a16="http://schemas.microsoft.com/office/drawing/2014/main" id="{407E282F-C647-3AA9-41E2-3994EEE98F13}"/>
              </a:ext>
            </a:extLst>
          </p:cNvPr>
          <p:cNvSpPr/>
          <p:nvPr/>
        </p:nvSpPr>
        <p:spPr>
          <a:xfrm>
            <a:off x="2755554" y="3230327"/>
            <a:ext cx="1484790" cy="1484790"/>
          </a:xfrm>
          <a:prstGeom prst="flowChartConnector">
            <a:avLst/>
          </a:prstGeom>
          <a:solidFill>
            <a:schemeClr val="accent1"/>
          </a:solidFill>
          <a:ln>
            <a:noFill/>
          </a:ln>
          <a:effectLst>
            <a:outerShdw blurRad="254000" dist="38100" dir="16200000" algn="ctr" rotWithShape="0">
              <a:srgbClr val="007ACD">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prstClr val="white"/>
              </a:solidFill>
              <a:cs typeface="+mn-ea"/>
              <a:sym typeface="+mn-lt"/>
            </a:endParaRPr>
          </a:p>
        </p:txBody>
      </p:sp>
      <p:sp>
        <p:nvSpPr>
          <p:cNvPr id="24" name="流程图: 联系 1">
            <a:extLst>
              <a:ext uri="{FF2B5EF4-FFF2-40B4-BE49-F238E27FC236}">
                <a16:creationId xmlns:a16="http://schemas.microsoft.com/office/drawing/2014/main" id="{1FA81B41-D939-A139-9071-D45A66407728}"/>
              </a:ext>
            </a:extLst>
          </p:cNvPr>
          <p:cNvSpPr/>
          <p:nvPr/>
        </p:nvSpPr>
        <p:spPr>
          <a:xfrm rot="16200000">
            <a:off x="1898173" y="3725936"/>
            <a:ext cx="270598" cy="270598"/>
          </a:xfrm>
          <a:prstGeom prst="flowChartConnector">
            <a:avLst/>
          </a:prstGeom>
          <a:solidFill>
            <a:schemeClr val="accent1"/>
          </a:solidFill>
          <a:ln>
            <a:noFill/>
          </a:ln>
          <a:effectLst>
            <a:outerShdw blurRad="254000" dist="38100" dir="16200000" algn="ctr" rotWithShape="0">
              <a:srgbClr val="007ACD">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prstClr val="white"/>
              </a:solidFill>
              <a:cs typeface="+mn-ea"/>
              <a:sym typeface="+mn-lt"/>
            </a:endParaRPr>
          </a:p>
        </p:txBody>
      </p:sp>
      <p:sp>
        <p:nvSpPr>
          <p:cNvPr id="25" name="流程图: 联系 1">
            <a:extLst>
              <a:ext uri="{FF2B5EF4-FFF2-40B4-BE49-F238E27FC236}">
                <a16:creationId xmlns:a16="http://schemas.microsoft.com/office/drawing/2014/main" id="{54662720-5841-2FC8-10FE-0736165F69EF}"/>
              </a:ext>
            </a:extLst>
          </p:cNvPr>
          <p:cNvSpPr/>
          <p:nvPr/>
        </p:nvSpPr>
        <p:spPr>
          <a:xfrm rot="19800000">
            <a:off x="2574667" y="2554212"/>
            <a:ext cx="270598" cy="270598"/>
          </a:xfrm>
          <a:prstGeom prst="flowChartConnector">
            <a:avLst/>
          </a:prstGeom>
          <a:solidFill>
            <a:schemeClr val="accent1"/>
          </a:solidFill>
          <a:ln>
            <a:noFill/>
          </a:ln>
          <a:effectLst>
            <a:outerShdw blurRad="254000" dist="38100" dir="16200000" algn="ctr" rotWithShape="0">
              <a:srgbClr val="007ACD">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prstClr val="white"/>
              </a:solidFill>
              <a:cs typeface="+mn-ea"/>
              <a:sym typeface="+mn-lt"/>
            </a:endParaRPr>
          </a:p>
        </p:txBody>
      </p:sp>
      <p:sp>
        <p:nvSpPr>
          <p:cNvPr id="26" name="流程图: 联系 1">
            <a:extLst>
              <a:ext uri="{FF2B5EF4-FFF2-40B4-BE49-F238E27FC236}">
                <a16:creationId xmlns:a16="http://schemas.microsoft.com/office/drawing/2014/main" id="{D604874F-6193-F94A-D77E-3810C01BE8EB}"/>
              </a:ext>
            </a:extLst>
          </p:cNvPr>
          <p:cNvSpPr/>
          <p:nvPr/>
        </p:nvSpPr>
        <p:spPr>
          <a:xfrm rot="1800000">
            <a:off x="3927658" y="2554212"/>
            <a:ext cx="270598" cy="270598"/>
          </a:xfrm>
          <a:prstGeom prst="flowChartConnector">
            <a:avLst/>
          </a:prstGeom>
          <a:solidFill>
            <a:schemeClr val="accent1"/>
          </a:solidFill>
          <a:ln>
            <a:noFill/>
          </a:ln>
          <a:effectLst>
            <a:outerShdw blurRad="254000" dist="38100" dir="16200000" algn="ctr" rotWithShape="0">
              <a:srgbClr val="007ACD">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prstClr val="white"/>
              </a:solidFill>
              <a:cs typeface="+mn-ea"/>
              <a:sym typeface="+mn-lt"/>
            </a:endParaRPr>
          </a:p>
        </p:txBody>
      </p:sp>
      <p:sp>
        <p:nvSpPr>
          <p:cNvPr id="27" name="流程图: 联系 1">
            <a:extLst>
              <a:ext uri="{FF2B5EF4-FFF2-40B4-BE49-F238E27FC236}">
                <a16:creationId xmlns:a16="http://schemas.microsoft.com/office/drawing/2014/main" id="{A92B7FB0-469E-71AF-C6EA-A189560AA916}"/>
              </a:ext>
            </a:extLst>
          </p:cNvPr>
          <p:cNvSpPr/>
          <p:nvPr/>
        </p:nvSpPr>
        <p:spPr>
          <a:xfrm rot="5400000">
            <a:off x="4756713" y="3725936"/>
            <a:ext cx="270598" cy="270598"/>
          </a:xfrm>
          <a:prstGeom prst="flowChartConnector">
            <a:avLst/>
          </a:prstGeom>
          <a:solidFill>
            <a:schemeClr val="accent1"/>
          </a:solidFill>
          <a:ln>
            <a:noFill/>
          </a:ln>
          <a:effectLst>
            <a:outerShdw blurRad="254000" dist="38100" dir="16200000" algn="ctr" rotWithShape="0">
              <a:srgbClr val="007ACD">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prstClr val="white"/>
              </a:solidFill>
              <a:cs typeface="+mn-ea"/>
              <a:sym typeface="+mn-lt"/>
            </a:endParaRPr>
          </a:p>
        </p:txBody>
      </p:sp>
      <p:sp>
        <p:nvSpPr>
          <p:cNvPr id="28" name="流程图: 联系 1">
            <a:extLst>
              <a:ext uri="{FF2B5EF4-FFF2-40B4-BE49-F238E27FC236}">
                <a16:creationId xmlns:a16="http://schemas.microsoft.com/office/drawing/2014/main" id="{7F87C740-106E-5DF4-DFC6-B938414DFCFF}"/>
              </a:ext>
            </a:extLst>
          </p:cNvPr>
          <p:cNvSpPr/>
          <p:nvPr/>
        </p:nvSpPr>
        <p:spPr>
          <a:xfrm rot="9000000">
            <a:off x="4235156" y="4920892"/>
            <a:ext cx="270598" cy="270598"/>
          </a:xfrm>
          <a:prstGeom prst="flowChartConnector">
            <a:avLst/>
          </a:prstGeom>
          <a:solidFill>
            <a:schemeClr val="accent1"/>
          </a:solidFill>
          <a:ln>
            <a:noFill/>
          </a:ln>
          <a:effectLst>
            <a:outerShdw blurRad="254000" dist="38100" dir="16200000" algn="ctr" rotWithShape="0">
              <a:srgbClr val="007ACD">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prstClr val="white"/>
              </a:solidFill>
              <a:cs typeface="+mn-ea"/>
              <a:sym typeface="+mn-lt"/>
            </a:endParaRPr>
          </a:p>
        </p:txBody>
      </p:sp>
      <p:sp>
        <p:nvSpPr>
          <p:cNvPr id="29" name="流程图: 联系 1">
            <a:extLst>
              <a:ext uri="{FF2B5EF4-FFF2-40B4-BE49-F238E27FC236}">
                <a16:creationId xmlns:a16="http://schemas.microsoft.com/office/drawing/2014/main" id="{762F9DD8-4648-06B4-EBB7-0AFE92C154AB}"/>
              </a:ext>
            </a:extLst>
          </p:cNvPr>
          <p:cNvSpPr/>
          <p:nvPr/>
        </p:nvSpPr>
        <p:spPr>
          <a:xfrm rot="12600000">
            <a:off x="2574667" y="4897660"/>
            <a:ext cx="270598" cy="270598"/>
          </a:xfrm>
          <a:prstGeom prst="flowChartConnector">
            <a:avLst/>
          </a:prstGeom>
          <a:solidFill>
            <a:schemeClr val="accent1"/>
          </a:solidFill>
          <a:ln>
            <a:noFill/>
          </a:ln>
          <a:effectLst>
            <a:outerShdw blurRad="254000" dist="38100" dir="16200000" algn="ctr" rotWithShape="0">
              <a:srgbClr val="007ACD">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solidFill>
                <a:prstClr val="white"/>
              </a:solidFill>
              <a:cs typeface="+mn-ea"/>
              <a:sym typeface="+mn-lt"/>
            </a:endParaRPr>
          </a:p>
        </p:txBody>
      </p:sp>
      <p:sp>
        <p:nvSpPr>
          <p:cNvPr id="30" name="矩形 29">
            <a:extLst>
              <a:ext uri="{FF2B5EF4-FFF2-40B4-BE49-F238E27FC236}">
                <a16:creationId xmlns:a16="http://schemas.microsoft.com/office/drawing/2014/main" id="{5AC88F43-67D5-CD94-0A8F-0A9C0D95FB41}"/>
              </a:ext>
            </a:extLst>
          </p:cNvPr>
          <p:cNvSpPr/>
          <p:nvPr/>
        </p:nvSpPr>
        <p:spPr>
          <a:xfrm>
            <a:off x="1036603" y="2368453"/>
            <a:ext cx="1396992" cy="441403"/>
          </a:xfrm>
          <a:prstGeom prst="rect">
            <a:avLst/>
          </a:prstGeom>
        </p:spPr>
        <p:txBody>
          <a:bodyPr wrap="square">
            <a:spAutoFit/>
          </a:bodyPr>
          <a:lstStyle/>
          <a:p>
            <a:pPr lvl="0" algn="ctr">
              <a:lnSpc>
                <a:spcPct val="125000"/>
              </a:lnSpc>
              <a:spcBef>
                <a:spcPct val="0"/>
              </a:spcBef>
              <a:defRPr/>
            </a:pPr>
            <a:r>
              <a:rPr lang="zh-CN" altLang="en-US" sz="2000" b="1" dirty="0">
                <a:solidFill>
                  <a:schemeClr val="accent1"/>
                </a:solidFill>
                <a:latin typeface="+mj-ea"/>
                <a:ea typeface="+mj-ea"/>
                <a:cs typeface="+mn-ea"/>
                <a:sym typeface="+mn-lt"/>
              </a:rPr>
              <a:t>关键标题</a:t>
            </a:r>
          </a:p>
        </p:txBody>
      </p:sp>
      <p:sp>
        <p:nvSpPr>
          <p:cNvPr id="31" name="矩形 30">
            <a:extLst>
              <a:ext uri="{FF2B5EF4-FFF2-40B4-BE49-F238E27FC236}">
                <a16:creationId xmlns:a16="http://schemas.microsoft.com/office/drawing/2014/main" id="{7E8796D4-224C-0D74-7F8D-0B26509D74B6}"/>
              </a:ext>
            </a:extLst>
          </p:cNvPr>
          <p:cNvSpPr/>
          <p:nvPr/>
        </p:nvSpPr>
        <p:spPr>
          <a:xfrm>
            <a:off x="4584409" y="2368453"/>
            <a:ext cx="1396992" cy="441403"/>
          </a:xfrm>
          <a:prstGeom prst="rect">
            <a:avLst/>
          </a:prstGeom>
        </p:spPr>
        <p:txBody>
          <a:bodyPr wrap="square">
            <a:spAutoFit/>
          </a:bodyPr>
          <a:lstStyle/>
          <a:p>
            <a:pPr lvl="0" algn="ctr">
              <a:lnSpc>
                <a:spcPct val="125000"/>
              </a:lnSpc>
              <a:spcBef>
                <a:spcPct val="0"/>
              </a:spcBef>
              <a:defRPr/>
            </a:pPr>
            <a:r>
              <a:rPr lang="zh-CN" altLang="en-US" sz="2000" b="1" dirty="0">
                <a:solidFill>
                  <a:schemeClr val="accent1"/>
                </a:solidFill>
                <a:cs typeface="+mn-ea"/>
                <a:sym typeface="+mn-lt"/>
              </a:rPr>
              <a:t>关键标题</a:t>
            </a:r>
          </a:p>
        </p:txBody>
      </p:sp>
      <p:sp>
        <p:nvSpPr>
          <p:cNvPr id="32" name="矩形 31">
            <a:extLst>
              <a:ext uri="{FF2B5EF4-FFF2-40B4-BE49-F238E27FC236}">
                <a16:creationId xmlns:a16="http://schemas.microsoft.com/office/drawing/2014/main" id="{1E3D932A-DD3C-AA29-49DC-0313153B5752}"/>
              </a:ext>
            </a:extLst>
          </p:cNvPr>
          <p:cNvSpPr/>
          <p:nvPr/>
        </p:nvSpPr>
        <p:spPr>
          <a:xfrm>
            <a:off x="1036603" y="4698804"/>
            <a:ext cx="1396992" cy="441403"/>
          </a:xfrm>
          <a:prstGeom prst="rect">
            <a:avLst/>
          </a:prstGeom>
        </p:spPr>
        <p:txBody>
          <a:bodyPr wrap="square">
            <a:spAutoFit/>
          </a:bodyPr>
          <a:lstStyle/>
          <a:p>
            <a:pPr lvl="0" algn="ctr">
              <a:lnSpc>
                <a:spcPct val="125000"/>
              </a:lnSpc>
              <a:spcBef>
                <a:spcPct val="0"/>
              </a:spcBef>
              <a:defRPr/>
            </a:pPr>
            <a:r>
              <a:rPr lang="zh-CN" altLang="en-US" sz="2000" b="1" dirty="0">
                <a:solidFill>
                  <a:schemeClr val="accent1"/>
                </a:solidFill>
                <a:latin typeface="+mj-ea"/>
                <a:ea typeface="+mj-ea"/>
                <a:cs typeface="+mn-ea"/>
                <a:sym typeface="+mn-lt"/>
              </a:rPr>
              <a:t>关键标题</a:t>
            </a:r>
          </a:p>
        </p:txBody>
      </p:sp>
      <p:sp>
        <p:nvSpPr>
          <p:cNvPr id="33" name="矩形 32">
            <a:extLst>
              <a:ext uri="{FF2B5EF4-FFF2-40B4-BE49-F238E27FC236}">
                <a16:creationId xmlns:a16="http://schemas.microsoft.com/office/drawing/2014/main" id="{1E4B2B11-398D-2581-EA0A-DD5BA4A94DAE}"/>
              </a:ext>
            </a:extLst>
          </p:cNvPr>
          <p:cNvSpPr/>
          <p:nvPr/>
        </p:nvSpPr>
        <p:spPr>
          <a:xfrm>
            <a:off x="4584409" y="4698804"/>
            <a:ext cx="1396992" cy="441403"/>
          </a:xfrm>
          <a:prstGeom prst="rect">
            <a:avLst/>
          </a:prstGeom>
        </p:spPr>
        <p:txBody>
          <a:bodyPr wrap="square">
            <a:spAutoFit/>
          </a:bodyPr>
          <a:lstStyle/>
          <a:p>
            <a:pPr lvl="0" algn="ctr">
              <a:lnSpc>
                <a:spcPct val="125000"/>
              </a:lnSpc>
              <a:spcBef>
                <a:spcPct val="0"/>
              </a:spcBef>
              <a:defRPr/>
            </a:pPr>
            <a:r>
              <a:rPr lang="zh-CN" altLang="en-US" sz="2000" b="1" dirty="0">
                <a:solidFill>
                  <a:schemeClr val="accent1"/>
                </a:solidFill>
                <a:latin typeface="+mj-ea"/>
                <a:ea typeface="+mj-ea"/>
                <a:cs typeface="+mn-ea"/>
                <a:sym typeface="+mn-lt"/>
              </a:rPr>
              <a:t>关键标题</a:t>
            </a:r>
          </a:p>
        </p:txBody>
      </p:sp>
      <p:sp>
        <p:nvSpPr>
          <p:cNvPr id="34" name="矩形 33">
            <a:extLst>
              <a:ext uri="{FF2B5EF4-FFF2-40B4-BE49-F238E27FC236}">
                <a16:creationId xmlns:a16="http://schemas.microsoft.com/office/drawing/2014/main" id="{BB8D4820-1491-54B6-7928-880BA8C330F2}"/>
              </a:ext>
            </a:extLst>
          </p:cNvPr>
          <p:cNvSpPr/>
          <p:nvPr/>
        </p:nvSpPr>
        <p:spPr>
          <a:xfrm>
            <a:off x="200201" y="3559652"/>
            <a:ext cx="1396992" cy="441403"/>
          </a:xfrm>
          <a:prstGeom prst="rect">
            <a:avLst/>
          </a:prstGeom>
        </p:spPr>
        <p:txBody>
          <a:bodyPr wrap="square">
            <a:spAutoFit/>
          </a:bodyPr>
          <a:lstStyle/>
          <a:p>
            <a:pPr lvl="0" algn="ctr">
              <a:lnSpc>
                <a:spcPct val="125000"/>
              </a:lnSpc>
              <a:spcBef>
                <a:spcPct val="0"/>
              </a:spcBef>
              <a:defRPr/>
            </a:pPr>
            <a:r>
              <a:rPr lang="zh-CN" altLang="en-US" sz="2000" b="1" dirty="0">
                <a:solidFill>
                  <a:schemeClr val="accent1"/>
                </a:solidFill>
                <a:latin typeface="+mj-ea"/>
                <a:ea typeface="+mj-ea"/>
                <a:cs typeface="+mn-ea"/>
                <a:sym typeface="+mn-lt"/>
              </a:rPr>
              <a:t>关键标题</a:t>
            </a:r>
          </a:p>
        </p:txBody>
      </p:sp>
      <p:sp>
        <p:nvSpPr>
          <p:cNvPr id="35" name="矩形 34">
            <a:extLst>
              <a:ext uri="{FF2B5EF4-FFF2-40B4-BE49-F238E27FC236}">
                <a16:creationId xmlns:a16="http://schemas.microsoft.com/office/drawing/2014/main" id="{8032344F-3175-53BE-9D80-B2C06B468E1B}"/>
              </a:ext>
            </a:extLst>
          </p:cNvPr>
          <p:cNvSpPr/>
          <p:nvPr/>
        </p:nvSpPr>
        <p:spPr>
          <a:xfrm>
            <a:off x="5417037" y="3559652"/>
            <a:ext cx="1396992" cy="441403"/>
          </a:xfrm>
          <a:prstGeom prst="rect">
            <a:avLst/>
          </a:prstGeom>
        </p:spPr>
        <p:txBody>
          <a:bodyPr wrap="square">
            <a:spAutoFit/>
          </a:bodyPr>
          <a:lstStyle/>
          <a:p>
            <a:pPr lvl="0" algn="ctr">
              <a:lnSpc>
                <a:spcPct val="125000"/>
              </a:lnSpc>
              <a:spcBef>
                <a:spcPct val="0"/>
              </a:spcBef>
              <a:defRPr/>
            </a:pPr>
            <a:r>
              <a:rPr lang="zh-CN" altLang="en-US" sz="2000" b="1" dirty="0">
                <a:solidFill>
                  <a:schemeClr val="accent1"/>
                </a:solidFill>
                <a:latin typeface="+mj-ea"/>
                <a:ea typeface="+mj-ea"/>
                <a:cs typeface="+mn-ea"/>
                <a:sym typeface="+mn-lt"/>
              </a:rPr>
              <a:t>关键标题</a:t>
            </a:r>
          </a:p>
        </p:txBody>
      </p:sp>
      <p:sp>
        <p:nvSpPr>
          <p:cNvPr id="36" name="Freeform 884">
            <a:extLst>
              <a:ext uri="{FF2B5EF4-FFF2-40B4-BE49-F238E27FC236}">
                <a16:creationId xmlns:a16="http://schemas.microsoft.com/office/drawing/2014/main" id="{76DCD8CE-3757-4190-0440-2F5A1160444D}"/>
              </a:ext>
            </a:extLst>
          </p:cNvPr>
          <p:cNvSpPr>
            <a:spLocks noEditPoints="1"/>
          </p:cNvSpPr>
          <p:nvPr/>
        </p:nvSpPr>
        <p:spPr bwMode="auto">
          <a:xfrm>
            <a:off x="3053209" y="3635187"/>
            <a:ext cx="891122" cy="727446"/>
          </a:xfrm>
          <a:custGeom>
            <a:avLst/>
            <a:gdLst>
              <a:gd name="T0" fmla="*/ 114 w 207"/>
              <a:gd name="T1" fmla="*/ 136 h 169"/>
              <a:gd name="T2" fmla="*/ 118 w 207"/>
              <a:gd name="T3" fmla="*/ 136 h 169"/>
              <a:gd name="T4" fmla="*/ 203 w 207"/>
              <a:gd name="T5" fmla="*/ 91 h 169"/>
              <a:gd name="T6" fmla="*/ 206 w 207"/>
              <a:gd name="T7" fmla="*/ 83 h 169"/>
              <a:gd name="T8" fmla="*/ 198 w 207"/>
              <a:gd name="T9" fmla="*/ 80 h 169"/>
              <a:gd name="T10" fmla="*/ 115 w 207"/>
              <a:gd name="T11" fmla="*/ 124 h 169"/>
              <a:gd name="T12" fmla="*/ 22 w 207"/>
              <a:gd name="T13" fmla="*/ 105 h 169"/>
              <a:gd name="T14" fmla="*/ 15 w 207"/>
              <a:gd name="T15" fmla="*/ 93 h 169"/>
              <a:gd name="T16" fmla="*/ 27 w 207"/>
              <a:gd name="T17" fmla="*/ 85 h 169"/>
              <a:gd name="T18" fmla="*/ 116 w 207"/>
              <a:gd name="T19" fmla="*/ 104 h 169"/>
              <a:gd name="T20" fmla="*/ 118 w 207"/>
              <a:gd name="T21" fmla="*/ 103 h 169"/>
              <a:gd name="T22" fmla="*/ 203 w 207"/>
              <a:gd name="T23" fmla="*/ 58 h 169"/>
              <a:gd name="T24" fmla="*/ 206 w 207"/>
              <a:gd name="T25" fmla="*/ 50 h 169"/>
              <a:gd name="T26" fmla="*/ 198 w 207"/>
              <a:gd name="T27" fmla="*/ 48 h 169"/>
              <a:gd name="T28" fmla="*/ 114 w 207"/>
              <a:gd name="T29" fmla="*/ 92 h 169"/>
              <a:gd name="T30" fmla="*/ 22 w 207"/>
              <a:gd name="T31" fmla="*/ 72 h 169"/>
              <a:gd name="T32" fmla="*/ 15 w 207"/>
              <a:gd name="T33" fmla="*/ 60 h 169"/>
              <a:gd name="T34" fmla="*/ 27 w 207"/>
              <a:gd name="T35" fmla="*/ 52 h 169"/>
              <a:gd name="T36" fmla="*/ 110 w 207"/>
              <a:gd name="T37" fmla="*/ 70 h 169"/>
              <a:gd name="T38" fmla="*/ 113 w 207"/>
              <a:gd name="T39" fmla="*/ 69 h 169"/>
              <a:gd name="T40" fmla="*/ 198 w 207"/>
              <a:gd name="T41" fmla="*/ 25 h 169"/>
              <a:gd name="T42" fmla="*/ 197 w 207"/>
              <a:gd name="T43" fmla="*/ 17 h 169"/>
              <a:gd name="T44" fmla="*/ 114 w 207"/>
              <a:gd name="T45" fmla="*/ 1 h 169"/>
              <a:gd name="T46" fmla="*/ 92 w 207"/>
              <a:gd name="T47" fmla="*/ 4 h 169"/>
              <a:gd name="T48" fmla="*/ 16 w 207"/>
              <a:gd name="T49" fmla="*/ 42 h 169"/>
              <a:gd name="T50" fmla="*/ 13 w 207"/>
              <a:gd name="T51" fmla="*/ 44 h 169"/>
              <a:gd name="T52" fmla="*/ 3 w 207"/>
              <a:gd name="T53" fmla="*/ 58 h 169"/>
              <a:gd name="T54" fmla="*/ 10 w 207"/>
              <a:gd name="T55" fmla="*/ 78 h 169"/>
              <a:gd name="T56" fmla="*/ 3 w 207"/>
              <a:gd name="T57" fmla="*/ 90 h 169"/>
              <a:gd name="T58" fmla="*/ 10 w 207"/>
              <a:gd name="T59" fmla="*/ 111 h 169"/>
              <a:gd name="T60" fmla="*/ 3 w 207"/>
              <a:gd name="T61" fmla="*/ 123 h 169"/>
              <a:gd name="T62" fmla="*/ 20 w 207"/>
              <a:gd name="T63" fmla="*/ 149 h 169"/>
              <a:gd name="T64" fmla="*/ 115 w 207"/>
              <a:gd name="T65" fmla="*/ 169 h 169"/>
              <a:gd name="T66" fmla="*/ 118 w 207"/>
              <a:gd name="T67" fmla="*/ 168 h 169"/>
              <a:gd name="T68" fmla="*/ 203 w 207"/>
              <a:gd name="T69" fmla="*/ 123 h 169"/>
              <a:gd name="T70" fmla="*/ 206 w 207"/>
              <a:gd name="T71" fmla="*/ 115 h 169"/>
              <a:gd name="T72" fmla="*/ 198 w 207"/>
              <a:gd name="T73" fmla="*/ 113 h 169"/>
              <a:gd name="T74" fmla="*/ 114 w 207"/>
              <a:gd name="T75" fmla="*/ 157 h 169"/>
              <a:gd name="T76" fmla="*/ 22 w 207"/>
              <a:gd name="T77" fmla="*/ 137 h 169"/>
              <a:gd name="T78" fmla="*/ 15 w 207"/>
              <a:gd name="T79" fmla="*/ 125 h 169"/>
              <a:gd name="T80" fmla="*/ 27 w 207"/>
              <a:gd name="T81" fmla="*/ 117 h 169"/>
              <a:gd name="T82" fmla="*/ 114 w 207"/>
              <a:gd name="T83" fmla="*/ 136 h 169"/>
              <a:gd name="T84" fmla="*/ 109 w 207"/>
              <a:gd name="T85" fmla="*/ 21 h 169"/>
              <a:gd name="T86" fmla="*/ 149 w 207"/>
              <a:gd name="T87" fmla="*/ 29 h 169"/>
              <a:gd name="T88" fmla="*/ 131 w 207"/>
              <a:gd name="T89" fmla="*/ 37 h 169"/>
              <a:gd name="T90" fmla="*/ 92 w 207"/>
              <a:gd name="T91" fmla="*/ 29 h 169"/>
              <a:gd name="T92" fmla="*/ 109 w 207"/>
              <a:gd name="T93" fmla="*/ 2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7" h="169">
                <a:moveTo>
                  <a:pt x="114" y="136"/>
                </a:moveTo>
                <a:cubicBezTo>
                  <a:pt x="116" y="136"/>
                  <a:pt x="117" y="136"/>
                  <a:pt x="118" y="136"/>
                </a:cubicBezTo>
                <a:cubicBezTo>
                  <a:pt x="203" y="91"/>
                  <a:pt x="203" y="91"/>
                  <a:pt x="203" y="91"/>
                </a:cubicBezTo>
                <a:cubicBezTo>
                  <a:pt x="206" y="89"/>
                  <a:pt x="207" y="86"/>
                  <a:pt x="206" y="83"/>
                </a:cubicBezTo>
                <a:cubicBezTo>
                  <a:pt x="204" y="80"/>
                  <a:pt x="201" y="79"/>
                  <a:pt x="198" y="80"/>
                </a:cubicBezTo>
                <a:cubicBezTo>
                  <a:pt x="115" y="124"/>
                  <a:pt x="115" y="124"/>
                  <a:pt x="115" y="124"/>
                </a:cubicBezTo>
                <a:cubicBezTo>
                  <a:pt x="22" y="105"/>
                  <a:pt x="22" y="105"/>
                  <a:pt x="22" y="105"/>
                </a:cubicBezTo>
                <a:cubicBezTo>
                  <a:pt x="17" y="103"/>
                  <a:pt x="13" y="98"/>
                  <a:pt x="15" y="93"/>
                </a:cubicBezTo>
                <a:cubicBezTo>
                  <a:pt x="16" y="87"/>
                  <a:pt x="21" y="84"/>
                  <a:pt x="27" y="85"/>
                </a:cubicBezTo>
                <a:cubicBezTo>
                  <a:pt x="27" y="85"/>
                  <a:pt x="115" y="104"/>
                  <a:pt x="116" y="104"/>
                </a:cubicBezTo>
                <a:cubicBezTo>
                  <a:pt x="116" y="104"/>
                  <a:pt x="117" y="104"/>
                  <a:pt x="118" y="103"/>
                </a:cubicBezTo>
                <a:cubicBezTo>
                  <a:pt x="203" y="58"/>
                  <a:pt x="203" y="58"/>
                  <a:pt x="203" y="58"/>
                </a:cubicBezTo>
                <a:cubicBezTo>
                  <a:pt x="206" y="57"/>
                  <a:pt x="207" y="53"/>
                  <a:pt x="206" y="50"/>
                </a:cubicBezTo>
                <a:cubicBezTo>
                  <a:pt x="204" y="48"/>
                  <a:pt x="201" y="46"/>
                  <a:pt x="198" y="48"/>
                </a:cubicBezTo>
                <a:cubicBezTo>
                  <a:pt x="114" y="92"/>
                  <a:pt x="114" y="92"/>
                  <a:pt x="114" y="92"/>
                </a:cubicBezTo>
                <a:cubicBezTo>
                  <a:pt x="22" y="72"/>
                  <a:pt x="22" y="72"/>
                  <a:pt x="22" y="72"/>
                </a:cubicBezTo>
                <a:cubicBezTo>
                  <a:pt x="17" y="71"/>
                  <a:pt x="13" y="66"/>
                  <a:pt x="15" y="60"/>
                </a:cubicBezTo>
                <a:cubicBezTo>
                  <a:pt x="16" y="55"/>
                  <a:pt x="21" y="51"/>
                  <a:pt x="27" y="52"/>
                </a:cubicBezTo>
                <a:cubicBezTo>
                  <a:pt x="27" y="52"/>
                  <a:pt x="110" y="70"/>
                  <a:pt x="110" y="70"/>
                </a:cubicBezTo>
                <a:cubicBezTo>
                  <a:pt x="111" y="70"/>
                  <a:pt x="112" y="70"/>
                  <a:pt x="113" y="69"/>
                </a:cubicBezTo>
                <a:cubicBezTo>
                  <a:pt x="113" y="69"/>
                  <a:pt x="198" y="25"/>
                  <a:pt x="198" y="25"/>
                </a:cubicBezTo>
                <a:cubicBezTo>
                  <a:pt x="204" y="22"/>
                  <a:pt x="203" y="19"/>
                  <a:pt x="197" y="17"/>
                </a:cubicBezTo>
                <a:cubicBezTo>
                  <a:pt x="114" y="1"/>
                  <a:pt x="114" y="1"/>
                  <a:pt x="114" y="1"/>
                </a:cubicBezTo>
                <a:cubicBezTo>
                  <a:pt x="108" y="0"/>
                  <a:pt x="98" y="1"/>
                  <a:pt x="92" y="4"/>
                </a:cubicBezTo>
                <a:cubicBezTo>
                  <a:pt x="16" y="42"/>
                  <a:pt x="16" y="42"/>
                  <a:pt x="16" y="42"/>
                </a:cubicBezTo>
                <a:cubicBezTo>
                  <a:pt x="14" y="42"/>
                  <a:pt x="14" y="43"/>
                  <a:pt x="13" y="44"/>
                </a:cubicBezTo>
                <a:cubicBezTo>
                  <a:pt x="8" y="47"/>
                  <a:pt x="4" y="52"/>
                  <a:pt x="3" y="58"/>
                </a:cubicBezTo>
                <a:cubicBezTo>
                  <a:pt x="1" y="66"/>
                  <a:pt x="4" y="73"/>
                  <a:pt x="10" y="78"/>
                </a:cubicBezTo>
                <a:cubicBezTo>
                  <a:pt x="6" y="81"/>
                  <a:pt x="4" y="85"/>
                  <a:pt x="3" y="90"/>
                </a:cubicBezTo>
                <a:cubicBezTo>
                  <a:pt x="1" y="98"/>
                  <a:pt x="4" y="106"/>
                  <a:pt x="10" y="111"/>
                </a:cubicBezTo>
                <a:cubicBezTo>
                  <a:pt x="6" y="114"/>
                  <a:pt x="4" y="118"/>
                  <a:pt x="3" y="123"/>
                </a:cubicBezTo>
                <a:cubicBezTo>
                  <a:pt x="0" y="134"/>
                  <a:pt x="8" y="146"/>
                  <a:pt x="20" y="149"/>
                </a:cubicBezTo>
                <a:cubicBezTo>
                  <a:pt x="20" y="149"/>
                  <a:pt x="114" y="169"/>
                  <a:pt x="115" y="169"/>
                </a:cubicBezTo>
                <a:cubicBezTo>
                  <a:pt x="116" y="169"/>
                  <a:pt x="117" y="169"/>
                  <a:pt x="118" y="168"/>
                </a:cubicBezTo>
                <a:cubicBezTo>
                  <a:pt x="203" y="123"/>
                  <a:pt x="203" y="123"/>
                  <a:pt x="203" y="123"/>
                </a:cubicBezTo>
                <a:cubicBezTo>
                  <a:pt x="206" y="122"/>
                  <a:pt x="207" y="118"/>
                  <a:pt x="206" y="115"/>
                </a:cubicBezTo>
                <a:cubicBezTo>
                  <a:pt x="204" y="113"/>
                  <a:pt x="201" y="111"/>
                  <a:pt x="198" y="113"/>
                </a:cubicBezTo>
                <a:cubicBezTo>
                  <a:pt x="114" y="157"/>
                  <a:pt x="114" y="157"/>
                  <a:pt x="114" y="157"/>
                </a:cubicBezTo>
                <a:cubicBezTo>
                  <a:pt x="22" y="137"/>
                  <a:pt x="22" y="137"/>
                  <a:pt x="22" y="137"/>
                </a:cubicBezTo>
                <a:cubicBezTo>
                  <a:pt x="17" y="136"/>
                  <a:pt x="13" y="131"/>
                  <a:pt x="15" y="125"/>
                </a:cubicBezTo>
                <a:cubicBezTo>
                  <a:pt x="16" y="120"/>
                  <a:pt x="21" y="116"/>
                  <a:pt x="27" y="117"/>
                </a:cubicBezTo>
                <a:cubicBezTo>
                  <a:pt x="27" y="117"/>
                  <a:pt x="114" y="136"/>
                  <a:pt x="114" y="136"/>
                </a:cubicBezTo>
                <a:close/>
                <a:moveTo>
                  <a:pt x="109" y="21"/>
                </a:moveTo>
                <a:cubicBezTo>
                  <a:pt x="149" y="29"/>
                  <a:pt x="149" y="29"/>
                  <a:pt x="149" y="29"/>
                </a:cubicBezTo>
                <a:cubicBezTo>
                  <a:pt x="131" y="37"/>
                  <a:pt x="131" y="37"/>
                  <a:pt x="131" y="37"/>
                </a:cubicBezTo>
                <a:cubicBezTo>
                  <a:pt x="92" y="29"/>
                  <a:pt x="92" y="29"/>
                  <a:pt x="92" y="29"/>
                </a:cubicBezTo>
                <a:lnTo>
                  <a:pt x="109" y="21"/>
                </a:lnTo>
                <a:close/>
              </a:path>
            </a:pathLst>
          </a:custGeom>
          <a:solidFill>
            <a:sysClr val="window" lastClr="FFFFFF"/>
          </a:solidFill>
          <a:ln>
            <a:noFill/>
          </a:ln>
        </p:spPr>
        <p:txBody>
          <a:bodyPr vert="horz" wrap="square" lIns="121920" tIns="60960" rIns="121920" bIns="60960"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dirty="0">
              <a:ln>
                <a:noFill/>
              </a:ln>
              <a:solidFill>
                <a:prstClr val="black"/>
              </a:solidFill>
              <a:effectLst/>
              <a:uLnTx/>
              <a:uFillTx/>
              <a:cs typeface="+mn-ea"/>
              <a:sym typeface="+mn-lt"/>
            </a:endParaRPr>
          </a:p>
        </p:txBody>
      </p:sp>
      <p:sp>
        <p:nvSpPr>
          <p:cNvPr id="37" name="矩形 36">
            <a:extLst>
              <a:ext uri="{FF2B5EF4-FFF2-40B4-BE49-F238E27FC236}">
                <a16:creationId xmlns:a16="http://schemas.microsoft.com/office/drawing/2014/main" id="{C34B6D6C-2E17-7D4C-D637-0570CDDB2D4E}"/>
              </a:ext>
            </a:extLst>
          </p:cNvPr>
          <p:cNvSpPr/>
          <p:nvPr/>
        </p:nvSpPr>
        <p:spPr>
          <a:xfrm>
            <a:off x="7062326" y="2075466"/>
            <a:ext cx="4929473" cy="787523"/>
          </a:xfrm>
          <a:prstGeom prst="rect">
            <a:avLst/>
          </a:prstGeom>
        </p:spPr>
        <p:txBody>
          <a:bodyPr wrap="square">
            <a:noAutofit/>
          </a:bodyPr>
          <a:lstStyle/>
          <a:p>
            <a:pPr>
              <a:lnSpc>
                <a:spcPct val="130000"/>
              </a:lnSpc>
            </a:pPr>
            <a:r>
              <a:rPr lang="zh-CN" altLang="en-US" sz="1600" dirty="0">
                <a:solidFill>
                  <a:schemeClr val="tx1">
                    <a:lumMod val="75000"/>
                    <a:lumOff val="25000"/>
                  </a:schemeClr>
                </a:solidFill>
                <a:sym typeface="+mn-lt"/>
              </a:rPr>
              <a:t>我国目前的风能资源非常的丰富在资源储备方面，风能资源总量在</a:t>
            </a:r>
            <a:r>
              <a:rPr lang="en-US" altLang="zh-CN" sz="1600" dirty="0">
                <a:solidFill>
                  <a:schemeClr val="tx1">
                    <a:lumMod val="75000"/>
                    <a:lumOff val="25000"/>
                  </a:schemeClr>
                </a:solidFill>
                <a:sym typeface="+mn-lt"/>
              </a:rPr>
              <a:t>33.26</a:t>
            </a:r>
            <a:r>
              <a:rPr lang="zh-CN" altLang="en-US" sz="1600" dirty="0">
                <a:solidFill>
                  <a:schemeClr val="tx1">
                    <a:lumMod val="75000"/>
                    <a:lumOff val="25000"/>
                  </a:schemeClr>
                </a:solidFill>
                <a:sym typeface="+mn-lt"/>
              </a:rPr>
              <a:t>亿千瓦左右，这种能源功率高</a:t>
            </a:r>
          </a:p>
        </p:txBody>
      </p:sp>
      <p:sp>
        <p:nvSpPr>
          <p:cNvPr id="38" name="文本框 1">
            <a:extLst>
              <a:ext uri="{FF2B5EF4-FFF2-40B4-BE49-F238E27FC236}">
                <a16:creationId xmlns:a16="http://schemas.microsoft.com/office/drawing/2014/main" id="{B715FFE0-32C4-C465-4CCE-AB96D1DA7C89}"/>
              </a:ext>
            </a:extLst>
          </p:cNvPr>
          <p:cNvSpPr txBox="1"/>
          <p:nvPr/>
        </p:nvSpPr>
        <p:spPr>
          <a:xfrm>
            <a:off x="7062326" y="1700785"/>
            <a:ext cx="3428861" cy="418320"/>
          </a:xfrm>
          <a:prstGeom prst="rect">
            <a:avLst/>
          </a:prstGeom>
          <a:noFill/>
        </p:spPr>
        <p:txBody>
          <a:bodyPr wrap="square" lIns="68580" tIns="34290" rIns="68580" bIns="34290" rtlCol="0">
            <a:spAutoFit/>
          </a:bodyPr>
          <a:lstStyle/>
          <a:p>
            <a:pPr>
              <a:lnSpc>
                <a:spcPct val="125000"/>
              </a:lnSpc>
              <a:spcBef>
                <a:spcPct val="0"/>
              </a:spcBef>
              <a:defRPr/>
            </a:pPr>
            <a:r>
              <a:rPr lang="zh-CN" altLang="en-US" sz="2000" b="1" dirty="0">
                <a:solidFill>
                  <a:schemeClr val="accent1"/>
                </a:solidFill>
                <a:latin typeface="+mj-ea"/>
                <a:ea typeface="+mj-ea"/>
                <a:cs typeface="+mn-ea"/>
                <a:sym typeface="+mn-lt"/>
              </a:rPr>
              <a:t>亮点工作展示</a:t>
            </a:r>
          </a:p>
        </p:txBody>
      </p:sp>
      <p:sp>
        <p:nvSpPr>
          <p:cNvPr id="39" name="矩形 38">
            <a:extLst>
              <a:ext uri="{FF2B5EF4-FFF2-40B4-BE49-F238E27FC236}">
                <a16:creationId xmlns:a16="http://schemas.microsoft.com/office/drawing/2014/main" id="{98AFB06A-7846-203C-4E79-A3FE93A8C1F0}"/>
              </a:ext>
            </a:extLst>
          </p:cNvPr>
          <p:cNvSpPr/>
          <p:nvPr/>
        </p:nvSpPr>
        <p:spPr>
          <a:xfrm>
            <a:off x="7062326" y="3501203"/>
            <a:ext cx="4929473" cy="787523"/>
          </a:xfrm>
          <a:prstGeom prst="rect">
            <a:avLst/>
          </a:prstGeom>
        </p:spPr>
        <p:txBody>
          <a:bodyPr wrap="square">
            <a:noAutofit/>
          </a:bodyPr>
          <a:lstStyle/>
          <a:p>
            <a:pPr>
              <a:lnSpc>
                <a:spcPct val="130000"/>
              </a:lnSpc>
            </a:pPr>
            <a:r>
              <a:rPr lang="zh-CN" altLang="en-US" sz="1600" dirty="0">
                <a:solidFill>
                  <a:schemeClr val="tx1">
                    <a:lumMod val="75000"/>
                    <a:lumOff val="25000"/>
                  </a:schemeClr>
                </a:solidFill>
                <a:sym typeface="+mn-lt"/>
              </a:rPr>
              <a:t>我国目前的风能资源非常的丰富在资源储备方面，风能资源总量在</a:t>
            </a:r>
            <a:r>
              <a:rPr lang="en-US" altLang="zh-CN" sz="1600" dirty="0">
                <a:solidFill>
                  <a:schemeClr val="tx1">
                    <a:lumMod val="75000"/>
                    <a:lumOff val="25000"/>
                  </a:schemeClr>
                </a:solidFill>
                <a:sym typeface="+mn-lt"/>
              </a:rPr>
              <a:t>33.26</a:t>
            </a:r>
            <a:r>
              <a:rPr lang="zh-CN" altLang="en-US" sz="1600" dirty="0">
                <a:solidFill>
                  <a:schemeClr val="tx1">
                    <a:lumMod val="75000"/>
                    <a:lumOff val="25000"/>
                  </a:schemeClr>
                </a:solidFill>
                <a:sym typeface="+mn-lt"/>
              </a:rPr>
              <a:t>亿千瓦左右，这种能源功率高</a:t>
            </a:r>
          </a:p>
        </p:txBody>
      </p:sp>
      <p:sp>
        <p:nvSpPr>
          <p:cNvPr id="40" name="文本框 1">
            <a:extLst>
              <a:ext uri="{FF2B5EF4-FFF2-40B4-BE49-F238E27FC236}">
                <a16:creationId xmlns:a16="http://schemas.microsoft.com/office/drawing/2014/main" id="{1B20A43E-8387-4D1C-EBDD-26098ECFB9A7}"/>
              </a:ext>
            </a:extLst>
          </p:cNvPr>
          <p:cNvSpPr txBox="1"/>
          <p:nvPr/>
        </p:nvSpPr>
        <p:spPr>
          <a:xfrm>
            <a:off x="7062326" y="3126522"/>
            <a:ext cx="3428861" cy="418320"/>
          </a:xfrm>
          <a:prstGeom prst="rect">
            <a:avLst/>
          </a:prstGeom>
          <a:noFill/>
        </p:spPr>
        <p:txBody>
          <a:bodyPr wrap="square" lIns="68580" tIns="34290" rIns="68580" bIns="34290" rtlCol="0">
            <a:spAutoFit/>
          </a:bodyPr>
          <a:lstStyle/>
          <a:p>
            <a:pPr>
              <a:lnSpc>
                <a:spcPct val="125000"/>
              </a:lnSpc>
              <a:spcBef>
                <a:spcPct val="0"/>
              </a:spcBef>
              <a:defRPr/>
            </a:pPr>
            <a:r>
              <a:rPr lang="zh-CN" altLang="en-US" sz="2000" b="1" dirty="0">
                <a:solidFill>
                  <a:schemeClr val="accent1"/>
                </a:solidFill>
                <a:latin typeface="+mj-ea"/>
                <a:ea typeface="+mj-ea"/>
                <a:cs typeface="+mn-ea"/>
                <a:sym typeface="+mn-lt"/>
              </a:rPr>
              <a:t>亮点工作展示</a:t>
            </a:r>
          </a:p>
        </p:txBody>
      </p:sp>
      <p:sp>
        <p:nvSpPr>
          <p:cNvPr id="41" name="矩形 40">
            <a:extLst>
              <a:ext uri="{FF2B5EF4-FFF2-40B4-BE49-F238E27FC236}">
                <a16:creationId xmlns:a16="http://schemas.microsoft.com/office/drawing/2014/main" id="{125D2CDD-BAF2-8A19-FBBF-0C7CEC8D40D1}"/>
              </a:ext>
            </a:extLst>
          </p:cNvPr>
          <p:cNvSpPr/>
          <p:nvPr/>
        </p:nvSpPr>
        <p:spPr>
          <a:xfrm>
            <a:off x="7062326" y="4926939"/>
            <a:ext cx="4929473" cy="787523"/>
          </a:xfrm>
          <a:prstGeom prst="rect">
            <a:avLst/>
          </a:prstGeom>
        </p:spPr>
        <p:txBody>
          <a:bodyPr wrap="square">
            <a:noAutofit/>
          </a:bodyPr>
          <a:lstStyle/>
          <a:p>
            <a:pPr>
              <a:lnSpc>
                <a:spcPct val="130000"/>
              </a:lnSpc>
            </a:pPr>
            <a:r>
              <a:rPr lang="zh-CN" altLang="en-US" sz="1600" dirty="0">
                <a:solidFill>
                  <a:schemeClr val="tx1">
                    <a:lumMod val="75000"/>
                    <a:lumOff val="25000"/>
                  </a:schemeClr>
                </a:solidFill>
                <a:sym typeface="+mn-lt"/>
              </a:rPr>
              <a:t>我国目前的风能资源非常的丰富在资源储备方面，风能资源总量在</a:t>
            </a:r>
            <a:r>
              <a:rPr lang="en-US" altLang="zh-CN" sz="1600" dirty="0">
                <a:solidFill>
                  <a:schemeClr val="tx1">
                    <a:lumMod val="75000"/>
                    <a:lumOff val="25000"/>
                  </a:schemeClr>
                </a:solidFill>
                <a:sym typeface="+mn-lt"/>
              </a:rPr>
              <a:t>33.26</a:t>
            </a:r>
            <a:r>
              <a:rPr lang="zh-CN" altLang="en-US" sz="1600" dirty="0">
                <a:solidFill>
                  <a:schemeClr val="tx1">
                    <a:lumMod val="75000"/>
                    <a:lumOff val="25000"/>
                  </a:schemeClr>
                </a:solidFill>
                <a:sym typeface="+mn-lt"/>
              </a:rPr>
              <a:t>亿千瓦左右，这种能源功率高</a:t>
            </a:r>
          </a:p>
        </p:txBody>
      </p:sp>
      <p:sp>
        <p:nvSpPr>
          <p:cNvPr id="42" name="文本框 1">
            <a:extLst>
              <a:ext uri="{FF2B5EF4-FFF2-40B4-BE49-F238E27FC236}">
                <a16:creationId xmlns:a16="http://schemas.microsoft.com/office/drawing/2014/main" id="{EC53BCCB-D421-D152-4FEC-FB5A3C85D07A}"/>
              </a:ext>
            </a:extLst>
          </p:cNvPr>
          <p:cNvSpPr txBox="1"/>
          <p:nvPr/>
        </p:nvSpPr>
        <p:spPr>
          <a:xfrm>
            <a:off x="7062326" y="4552257"/>
            <a:ext cx="3428861" cy="418320"/>
          </a:xfrm>
          <a:prstGeom prst="rect">
            <a:avLst/>
          </a:prstGeom>
          <a:noFill/>
        </p:spPr>
        <p:txBody>
          <a:bodyPr wrap="square" lIns="68580" tIns="34290" rIns="68580" bIns="34290" rtlCol="0">
            <a:spAutoFit/>
          </a:bodyPr>
          <a:lstStyle/>
          <a:p>
            <a:pPr>
              <a:lnSpc>
                <a:spcPct val="125000"/>
              </a:lnSpc>
              <a:spcBef>
                <a:spcPct val="0"/>
              </a:spcBef>
              <a:defRPr/>
            </a:pPr>
            <a:r>
              <a:rPr lang="zh-CN" altLang="en-US" sz="2000" b="1" dirty="0">
                <a:solidFill>
                  <a:schemeClr val="accent1"/>
                </a:solidFill>
                <a:latin typeface="+mj-ea"/>
                <a:ea typeface="+mj-ea"/>
                <a:cs typeface="+mn-ea"/>
                <a:sym typeface="+mn-lt"/>
              </a:rPr>
              <a:t>亮点工作展示</a:t>
            </a:r>
          </a:p>
        </p:txBody>
      </p:sp>
    </p:spTree>
    <p:extLst>
      <p:ext uri="{BB962C8B-B14F-4D97-AF65-F5344CB8AC3E}">
        <p14:creationId xmlns:p14="http://schemas.microsoft.com/office/powerpoint/2010/main" val="3246627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descr="蓝色的星空&#10;&#10;中度可信度描述已自动生成">
            <a:extLst>
              <a:ext uri="{FF2B5EF4-FFF2-40B4-BE49-F238E27FC236}">
                <a16:creationId xmlns:a16="http://schemas.microsoft.com/office/drawing/2014/main" id="{6BFA41EB-D8E9-4132-606A-B1A94F67F3A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67504" y="1638033"/>
            <a:ext cx="11453021" cy="1360048"/>
          </a:xfrm>
          <a:prstGeom prst="rect">
            <a:avLst/>
          </a:prstGeom>
        </p:spPr>
      </p:pic>
      <p:sp>
        <p:nvSpPr>
          <p:cNvPr id="3" name="文本占位符 2">
            <a:extLst>
              <a:ext uri="{FF2B5EF4-FFF2-40B4-BE49-F238E27FC236}">
                <a16:creationId xmlns:a16="http://schemas.microsoft.com/office/drawing/2014/main" id="{79086638-CCCE-4901-86BC-C73CF651694B}"/>
              </a:ext>
            </a:extLst>
          </p:cNvPr>
          <p:cNvSpPr>
            <a:spLocks noGrp="1"/>
          </p:cNvSpPr>
          <p:nvPr>
            <p:ph type="body" sz="quarter" idx="10"/>
          </p:nvPr>
        </p:nvSpPr>
        <p:spPr/>
        <p:txBody>
          <a:bodyPr/>
          <a:lstStyle/>
          <a:p>
            <a:r>
              <a:rPr lang="zh-CN" altLang="en-US" dirty="0"/>
              <a:t>对电能影响的解决措施</a:t>
            </a:r>
          </a:p>
        </p:txBody>
      </p:sp>
      <p:sp>
        <p:nvSpPr>
          <p:cNvPr id="4" name="矩形 3">
            <a:extLst>
              <a:ext uri="{FF2B5EF4-FFF2-40B4-BE49-F238E27FC236}">
                <a16:creationId xmlns:a16="http://schemas.microsoft.com/office/drawing/2014/main" id="{1EE3E563-B232-15BA-9A4C-74CE4DC57D45}"/>
              </a:ext>
            </a:extLst>
          </p:cNvPr>
          <p:cNvSpPr/>
          <p:nvPr/>
        </p:nvSpPr>
        <p:spPr>
          <a:xfrm>
            <a:off x="5234946" y="3000612"/>
            <a:ext cx="2496334" cy="933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accent2">
                    <a:lumMod val="75000"/>
                  </a:schemeClr>
                </a:solidFill>
              </a:rPr>
              <a:t>解决措施</a:t>
            </a:r>
          </a:p>
        </p:txBody>
      </p:sp>
      <p:sp>
        <p:nvSpPr>
          <p:cNvPr id="5" name="矩形 4">
            <a:extLst>
              <a:ext uri="{FF2B5EF4-FFF2-40B4-BE49-F238E27FC236}">
                <a16:creationId xmlns:a16="http://schemas.microsoft.com/office/drawing/2014/main" id="{5AE96141-5E0C-8CF2-A955-982F45CA8750}"/>
              </a:ext>
            </a:extLst>
          </p:cNvPr>
          <p:cNvSpPr/>
          <p:nvPr/>
        </p:nvSpPr>
        <p:spPr>
          <a:xfrm>
            <a:off x="4326739" y="2744445"/>
            <a:ext cx="1136368" cy="93365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863E6960-C337-8B9E-6CA1-656BCE59330F}"/>
              </a:ext>
            </a:extLst>
          </p:cNvPr>
          <p:cNvSpPr txBox="1"/>
          <p:nvPr/>
        </p:nvSpPr>
        <p:spPr>
          <a:xfrm>
            <a:off x="4341142" y="2541182"/>
            <a:ext cx="786352" cy="1512371"/>
          </a:xfrm>
          <a:prstGeom prst="rect">
            <a:avLst/>
          </a:prstGeom>
          <a:noFill/>
        </p:spPr>
        <p:txBody>
          <a:bodyPr wrap="none" rtlCol="0">
            <a:spAutoFit/>
          </a:bodyPr>
          <a:lstStyle/>
          <a:p>
            <a:r>
              <a:rPr lang="en-US" altLang="zh-CN" sz="8800" b="1" i="1" dirty="0">
                <a:solidFill>
                  <a:schemeClr val="bg1"/>
                </a:solidFill>
                <a:latin typeface="Impact" panose="020B0806030902050204" pitchFamily="34" charset="0"/>
              </a:rPr>
              <a:t>2</a:t>
            </a:r>
            <a:endParaRPr lang="zh-CN" altLang="en-US" sz="8800" b="1" i="1" dirty="0">
              <a:solidFill>
                <a:schemeClr val="bg1"/>
              </a:solidFill>
              <a:latin typeface="Impact" panose="020B0806030902050204" pitchFamily="34" charset="0"/>
            </a:endParaRPr>
          </a:p>
        </p:txBody>
      </p:sp>
      <p:sp>
        <p:nvSpPr>
          <p:cNvPr id="8" name="矩形 7">
            <a:extLst>
              <a:ext uri="{FF2B5EF4-FFF2-40B4-BE49-F238E27FC236}">
                <a16:creationId xmlns:a16="http://schemas.microsoft.com/office/drawing/2014/main" id="{AA0C129A-F1F7-FC19-C196-86375C64E3C5}"/>
              </a:ext>
            </a:extLst>
          </p:cNvPr>
          <p:cNvSpPr/>
          <p:nvPr/>
        </p:nvSpPr>
        <p:spPr>
          <a:xfrm>
            <a:off x="9205444" y="3000612"/>
            <a:ext cx="2496335" cy="933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accent2"/>
                </a:solidFill>
              </a:rPr>
              <a:t>解决措施</a:t>
            </a:r>
          </a:p>
        </p:txBody>
      </p:sp>
      <p:sp>
        <p:nvSpPr>
          <p:cNvPr id="9" name="矩形 8">
            <a:extLst>
              <a:ext uri="{FF2B5EF4-FFF2-40B4-BE49-F238E27FC236}">
                <a16:creationId xmlns:a16="http://schemas.microsoft.com/office/drawing/2014/main" id="{A651C445-6C63-40C8-4CFE-04971014B657}"/>
              </a:ext>
            </a:extLst>
          </p:cNvPr>
          <p:cNvSpPr/>
          <p:nvPr/>
        </p:nvSpPr>
        <p:spPr>
          <a:xfrm>
            <a:off x="8297238" y="2744445"/>
            <a:ext cx="1136367" cy="93365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6D82F0BA-1777-1618-31DB-DBEB48B5256D}"/>
              </a:ext>
            </a:extLst>
          </p:cNvPr>
          <p:cNvSpPr txBox="1"/>
          <p:nvPr/>
        </p:nvSpPr>
        <p:spPr>
          <a:xfrm>
            <a:off x="8274850" y="2541182"/>
            <a:ext cx="819871" cy="1512371"/>
          </a:xfrm>
          <a:prstGeom prst="rect">
            <a:avLst/>
          </a:prstGeom>
          <a:noFill/>
        </p:spPr>
        <p:txBody>
          <a:bodyPr wrap="none" rtlCol="0">
            <a:spAutoFit/>
          </a:bodyPr>
          <a:lstStyle/>
          <a:p>
            <a:r>
              <a:rPr lang="en-US" altLang="zh-CN" sz="8800" b="1" i="1" dirty="0">
                <a:solidFill>
                  <a:schemeClr val="bg1"/>
                </a:solidFill>
                <a:latin typeface="Impact" panose="020B0806030902050204" pitchFamily="34" charset="0"/>
              </a:rPr>
              <a:t>3</a:t>
            </a:r>
            <a:endParaRPr lang="zh-CN" altLang="en-US" sz="8800" b="1" i="1" dirty="0">
              <a:solidFill>
                <a:schemeClr val="bg1"/>
              </a:solidFill>
              <a:latin typeface="Impact" panose="020B0806030902050204" pitchFamily="34" charset="0"/>
            </a:endParaRPr>
          </a:p>
        </p:txBody>
      </p:sp>
      <p:sp>
        <p:nvSpPr>
          <p:cNvPr id="12" name="矩形 11">
            <a:extLst>
              <a:ext uri="{FF2B5EF4-FFF2-40B4-BE49-F238E27FC236}">
                <a16:creationId xmlns:a16="http://schemas.microsoft.com/office/drawing/2014/main" id="{8282960A-7A8E-5CC1-4F39-211BF8DB62C3}"/>
              </a:ext>
            </a:extLst>
          </p:cNvPr>
          <p:cNvSpPr/>
          <p:nvPr/>
        </p:nvSpPr>
        <p:spPr>
          <a:xfrm>
            <a:off x="371475" y="2744445"/>
            <a:ext cx="1136367" cy="9336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框 12">
            <a:extLst>
              <a:ext uri="{FF2B5EF4-FFF2-40B4-BE49-F238E27FC236}">
                <a16:creationId xmlns:a16="http://schemas.microsoft.com/office/drawing/2014/main" id="{5BD67691-BEC9-CD42-026D-0FF68BD57CD7}"/>
              </a:ext>
            </a:extLst>
          </p:cNvPr>
          <p:cNvSpPr txBox="1"/>
          <p:nvPr/>
        </p:nvSpPr>
        <p:spPr>
          <a:xfrm>
            <a:off x="371475" y="2541182"/>
            <a:ext cx="642221" cy="1512371"/>
          </a:xfrm>
          <a:prstGeom prst="rect">
            <a:avLst/>
          </a:prstGeom>
          <a:noFill/>
        </p:spPr>
        <p:txBody>
          <a:bodyPr wrap="none" rtlCol="0">
            <a:spAutoFit/>
          </a:bodyPr>
          <a:lstStyle/>
          <a:p>
            <a:r>
              <a:rPr lang="en-US" altLang="zh-CN" sz="8800" b="1" i="1" dirty="0">
                <a:solidFill>
                  <a:schemeClr val="bg1"/>
                </a:solidFill>
                <a:latin typeface="Impact" panose="020B0806030902050204" pitchFamily="34" charset="0"/>
              </a:rPr>
              <a:t>1</a:t>
            </a:r>
            <a:endParaRPr lang="zh-CN" altLang="en-US" sz="8800" b="1" i="1" dirty="0">
              <a:solidFill>
                <a:schemeClr val="bg1"/>
              </a:solidFill>
              <a:latin typeface="Impact" panose="020B0806030902050204" pitchFamily="34" charset="0"/>
            </a:endParaRPr>
          </a:p>
        </p:txBody>
      </p:sp>
      <p:sp>
        <p:nvSpPr>
          <p:cNvPr id="14" name="矩形 13">
            <a:extLst>
              <a:ext uri="{FF2B5EF4-FFF2-40B4-BE49-F238E27FC236}">
                <a16:creationId xmlns:a16="http://schemas.microsoft.com/office/drawing/2014/main" id="{2B265B04-52E3-5595-5B10-8D541ED2F98B}"/>
              </a:ext>
            </a:extLst>
          </p:cNvPr>
          <p:cNvSpPr/>
          <p:nvPr/>
        </p:nvSpPr>
        <p:spPr>
          <a:xfrm>
            <a:off x="1362873" y="3000611"/>
            <a:ext cx="2299899" cy="9336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accent1"/>
                </a:solidFill>
              </a:rPr>
              <a:t>解决措施</a:t>
            </a:r>
          </a:p>
        </p:txBody>
      </p:sp>
      <p:sp>
        <p:nvSpPr>
          <p:cNvPr id="21" name="矩形 20">
            <a:extLst>
              <a:ext uri="{FF2B5EF4-FFF2-40B4-BE49-F238E27FC236}">
                <a16:creationId xmlns:a16="http://schemas.microsoft.com/office/drawing/2014/main" id="{88845E45-CDA2-55C7-3F9C-84011E660F8E}"/>
              </a:ext>
            </a:extLst>
          </p:cNvPr>
          <p:cNvSpPr/>
          <p:nvPr/>
        </p:nvSpPr>
        <p:spPr>
          <a:xfrm>
            <a:off x="5601697" y="3849624"/>
            <a:ext cx="2334269" cy="701346"/>
          </a:xfrm>
          <a:prstGeom prst="rect">
            <a:avLst/>
          </a:prstGeom>
        </p:spPr>
        <p:txBody>
          <a:bodyPr wrap="square">
            <a:noAutofit/>
          </a:bodyPr>
          <a:lstStyle/>
          <a:p>
            <a:pPr algn="just">
              <a:lnSpc>
                <a:spcPct val="130000"/>
              </a:lnSpc>
            </a:pPr>
            <a:r>
              <a:rPr lang="zh-CN" altLang="en-US" sz="1600" dirty="0">
                <a:solidFill>
                  <a:schemeClr val="tx1">
                    <a:lumMod val="75000"/>
                    <a:lumOff val="25000"/>
                  </a:schemeClr>
                </a:solidFill>
                <a:sym typeface="+mn-lt"/>
              </a:rPr>
              <a:t>我国目前的风能资源非常的丰富在资源储备方面，风能资源总量在</a:t>
            </a:r>
            <a:r>
              <a:rPr lang="en-US" altLang="zh-CN" sz="1600" dirty="0">
                <a:solidFill>
                  <a:schemeClr val="tx1">
                    <a:lumMod val="75000"/>
                    <a:lumOff val="25000"/>
                  </a:schemeClr>
                </a:solidFill>
                <a:sym typeface="+mn-lt"/>
              </a:rPr>
              <a:t>33.26</a:t>
            </a:r>
            <a:r>
              <a:rPr lang="zh-CN" altLang="en-US" sz="1600" dirty="0">
                <a:solidFill>
                  <a:schemeClr val="tx1">
                    <a:lumMod val="75000"/>
                    <a:lumOff val="25000"/>
                  </a:schemeClr>
                </a:solidFill>
                <a:sym typeface="+mn-lt"/>
              </a:rPr>
              <a:t>亿千瓦左右，这种能源功率高。</a:t>
            </a:r>
          </a:p>
        </p:txBody>
      </p:sp>
      <p:sp>
        <p:nvSpPr>
          <p:cNvPr id="25" name="矩形 24">
            <a:extLst>
              <a:ext uri="{FF2B5EF4-FFF2-40B4-BE49-F238E27FC236}">
                <a16:creationId xmlns:a16="http://schemas.microsoft.com/office/drawing/2014/main" id="{C0713665-26BE-D02B-96E0-B8998FD1F4CE}"/>
              </a:ext>
            </a:extLst>
          </p:cNvPr>
          <p:cNvSpPr/>
          <p:nvPr/>
        </p:nvSpPr>
        <p:spPr>
          <a:xfrm>
            <a:off x="9580574" y="3849624"/>
            <a:ext cx="2334269" cy="701346"/>
          </a:xfrm>
          <a:prstGeom prst="rect">
            <a:avLst/>
          </a:prstGeom>
        </p:spPr>
        <p:txBody>
          <a:bodyPr wrap="square">
            <a:noAutofit/>
          </a:bodyPr>
          <a:lstStyle/>
          <a:p>
            <a:pPr algn="just">
              <a:lnSpc>
                <a:spcPct val="130000"/>
              </a:lnSpc>
            </a:pPr>
            <a:r>
              <a:rPr lang="zh-CN" altLang="en-US" sz="1600" dirty="0">
                <a:solidFill>
                  <a:schemeClr val="tx1">
                    <a:lumMod val="75000"/>
                    <a:lumOff val="25000"/>
                  </a:schemeClr>
                </a:solidFill>
                <a:sym typeface="+mn-lt"/>
              </a:rPr>
              <a:t>我国目前的风能资源非常的丰富在资源储备方面，风能资源总量在</a:t>
            </a:r>
            <a:r>
              <a:rPr lang="en-US" altLang="zh-CN" sz="1600" dirty="0">
                <a:solidFill>
                  <a:schemeClr val="tx1">
                    <a:lumMod val="75000"/>
                    <a:lumOff val="25000"/>
                  </a:schemeClr>
                </a:solidFill>
                <a:sym typeface="+mn-lt"/>
              </a:rPr>
              <a:t>33.26</a:t>
            </a:r>
            <a:r>
              <a:rPr lang="zh-CN" altLang="en-US" sz="1600" dirty="0">
                <a:solidFill>
                  <a:schemeClr val="tx1">
                    <a:lumMod val="75000"/>
                    <a:lumOff val="25000"/>
                  </a:schemeClr>
                </a:solidFill>
                <a:sym typeface="+mn-lt"/>
              </a:rPr>
              <a:t>亿千瓦左右，这种能源功率高。</a:t>
            </a:r>
          </a:p>
        </p:txBody>
      </p:sp>
      <p:sp>
        <p:nvSpPr>
          <p:cNvPr id="26" name="矩形 25">
            <a:extLst>
              <a:ext uri="{FF2B5EF4-FFF2-40B4-BE49-F238E27FC236}">
                <a16:creationId xmlns:a16="http://schemas.microsoft.com/office/drawing/2014/main" id="{E9380DA6-A0CC-CB33-72D1-572443FBA66D}"/>
              </a:ext>
            </a:extLst>
          </p:cNvPr>
          <p:cNvSpPr/>
          <p:nvPr/>
        </p:nvSpPr>
        <p:spPr>
          <a:xfrm>
            <a:off x="1622820" y="3849624"/>
            <a:ext cx="2334269" cy="701346"/>
          </a:xfrm>
          <a:prstGeom prst="rect">
            <a:avLst/>
          </a:prstGeom>
        </p:spPr>
        <p:txBody>
          <a:bodyPr wrap="square">
            <a:noAutofit/>
          </a:bodyPr>
          <a:lstStyle/>
          <a:p>
            <a:pPr algn="just">
              <a:lnSpc>
                <a:spcPct val="130000"/>
              </a:lnSpc>
            </a:pPr>
            <a:r>
              <a:rPr lang="zh-CN" altLang="en-US" sz="1600" dirty="0">
                <a:solidFill>
                  <a:schemeClr val="tx1">
                    <a:lumMod val="75000"/>
                    <a:lumOff val="25000"/>
                  </a:schemeClr>
                </a:solidFill>
                <a:sym typeface="+mn-lt"/>
              </a:rPr>
              <a:t>我国目前的风能资源非常的丰富在资源储备方面，风能资源总量在</a:t>
            </a:r>
            <a:r>
              <a:rPr lang="en-US" altLang="zh-CN" sz="1600" dirty="0">
                <a:solidFill>
                  <a:schemeClr val="tx1">
                    <a:lumMod val="75000"/>
                    <a:lumOff val="25000"/>
                  </a:schemeClr>
                </a:solidFill>
                <a:sym typeface="+mn-lt"/>
              </a:rPr>
              <a:t>33.26</a:t>
            </a:r>
            <a:r>
              <a:rPr lang="zh-CN" altLang="en-US" sz="1600" dirty="0">
                <a:solidFill>
                  <a:schemeClr val="tx1">
                    <a:lumMod val="75000"/>
                    <a:lumOff val="25000"/>
                  </a:schemeClr>
                </a:solidFill>
                <a:sym typeface="+mn-lt"/>
              </a:rPr>
              <a:t>亿千瓦左右，这种能源功率高。</a:t>
            </a:r>
          </a:p>
        </p:txBody>
      </p:sp>
      <p:cxnSp>
        <p:nvCxnSpPr>
          <p:cNvPr id="28" name="直接连接符 27">
            <a:extLst>
              <a:ext uri="{FF2B5EF4-FFF2-40B4-BE49-F238E27FC236}">
                <a16:creationId xmlns:a16="http://schemas.microsoft.com/office/drawing/2014/main" id="{AA7F9AA3-3291-17A8-FE0F-2D0198FB0EFB}"/>
              </a:ext>
            </a:extLst>
          </p:cNvPr>
          <p:cNvCxnSpPr/>
          <p:nvPr/>
        </p:nvCxnSpPr>
        <p:spPr>
          <a:xfrm>
            <a:off x="1494804" y="3934270"/>
            <a:ext cx="0" cy="1488122"/>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D4706D19-358F-171A-1956-99960F1F44DB}"/>
              </a:ext>
            </a:extLst>
          </p:cNvPr>
          <p:cNvCxnSpPr/>
          <p:nvPr/>
        </p:nvCxnSpPr>
        <p:spPr>
          <a:xfrm>
            <a:off x="5463107" y="3934270"/>
            <a:ext cx="0" cy="1488122"/>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EAF95D3A-0143-70DF-E4D9-A4236F51F09A}"/>
              </a:ext>
            </a:extLst>
          </p:cNvPr>
          <p:cNvCxnSpPr/>
          <p:nvPr/>
        </p:nvCxnSpPr>
        <p:spPr>
          <a:xfrm>
            <a:off x="9431410" y="3934270"/>
            <a:ext cx="0" cy="1488122"/>
          </a:xfrm>
          <a:prstGeom prst="line">
            <a:avLst/>
          </a:prstGeom>
          <a:ln w="158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6153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79086638-CCCE-4901-86BC-C73CF651694B}"/>
              </a:ext>
            </a:extLst>
          </p:cNvPr>
          <p:cNvSpPr>
            <a:spLocks noGrp="1"/>
          </p:cNvSpPr>
          <p:nvPr>
            <p:ph type="body" sz="quarter" idx="10"/>
          </p:nvPr>
        </p:nvSpPr>
        <p:spPr/>
        <p:txBody>
          <a:bodyPr/>
          <a:lstStyle/>
          <a:p>
            <a:r>
              <a:rPr lang="zh-CN" altLang="en-US" dirty="0"/>
              <a:t>对电能影响的解决措施</a:t>
            </a:r>
          </a:p>
        </p:txBody>
      </p:sp>
      <p:sp>
        <p:nvSpPr>
          <p:cNvPr id="4" name="文本框 3">
            <a:extLst>
              <a:ext uri="{FF2B5EF4-FFF2-40B4-BE49-F238E27FC236}">
                <a16:creationId xmlns:a16="http://schemas.microsoft.com/office/drawing/2014/main" id="{C955849C-A3B3-4E9F-B7FA-05821D5FE62E}"/>
              </a:ext>
            </a:extLst>
          </p:cNvPr>
          <p:cNvSpPr txBox="1"/>
          <p:nvPr/>
        </p:nvSpPr>
        <p:spPr>
          <a:xfrm>
            <a:off x="834457" y="3600791"/>
            <a:ext cx="1815908" cy="461665"/>
          </a:xfrm>
          <a:prstGeom prst="rect">
            <a:avLst/>
          </a:prstGeom>
          <a:noFill/>
        </p:spPr>
        <p:txBody>
          <a:bodyPr wrap="square" rtlCol="0">
            <a:spAutoFit/>
          </a:bodyPr>
          <a:lstStyle/>
          <a:p>
            <a:pPr algn="ctr"/>
            <a:r>
              <a:rPr lang="zh-CN" altLang="en-US" sz="2400" b="1" dirty="0">
                <a:solidFill>
                  <a:schemeClr val="accent1">
                    <a:lumMod val="60000"/>
                    <a:lumOff val="40000"/>
                  </a:schemeClr>
                </a:solidFill>
                <a:latin typeface="+mj-ea"/>
                <a:ea typeface="+mj-ea"/>
              </a:rPr>
              <a:t>风能</a:t>
            </a:r>
          </a:p>
        </p:txBody>
      </p:sp>
      <p:sp>
        <p:nvSpPr>
          <p:cNvPr id="5" name="文本框 4">
            <a:extLst>
              <a:ext uri="{FF2B5EF4-FFF2-40B4-BE49-F238E27FC236}">
                <a16:creationId xmlns:a16="http://schemas.microsoft.com/office/drawing/2014/main" id="{B162C604-79B6-4515-80A8-C2218F9C38C9}"/>
              </a:ext>
            </a:extLst>
          </p:cNvPr>
          <p:cNvSpPr txBox="1"/>
          <p:nvPr/>
        </p:nvSpPr>
        <p:spPr>
          <a:xfrm>
            <a:off x="413010" y="4029553"/>
            <a:ext cx="2658803" cy="1341521"/>
          </a:xfrm>
          <a:prstGeom prst="rect">
            <a:avLst/>
          </a:prstGeom>
          <a:noFill/>
        </p:spPr>
        <p:txBody>
          <a:bodyPr wrap="square" rtlCol="0">
            <a:spAutoFit/>
          </a:bodyPr>
          <a:lstStyle/>
          <a:p>
            <a:pPr algn="ctr">
              <a:lnSpc>
                <a:spcPct val="130000"/>
              </a:lnSpc>
            </a:pPr>
            <a:r>
              <a:rPr lang="zh-CN" altLang="en-US" sz="1600" dirty="0">
                <a:solidFill>
                  <a:schemeClr val="tx1">
                    <a:lumMod val="75000"/>
                    <a:lumOff val="25000"/>
                  </a:schemeClr>
                </a:solidFill>
                <a:latin typeface="+mn-ea"/>
              </a:rPr>
              <a:t>我国目前的风能资源非常的丰富在资源储备方面，我国的风能资源总量在</a:t>
            </a:r>
            <a:r>
              <a:rPr lang="en-US" altLang="zh-CN" sz="1600" dirty="0">
                <a:solidFill>
                  <a:schemeClr val="tx1">
                    <a:lumMod val="75000"/>
                    <a:lumOff val="25000"/>
                  </a:schemeClr>
                </a:solidFill>
                <a:latin typeface="+mn-ea"/>
              </a:rPr>
              <a:t>33.26</a:t>
            </a:r>
            <a:r>
              <a:rPr lang="zh-CN" altLang="en-US" sz="1600" dirty="0">
                <a:solidFill>
                  <a:schemeClr val="tx1">
                    <a:lumMod val="75000"/>
                    <a:lumOff val="25000"/>
                  </a:schemeClr>
                </a:solidFill>
                <a:latin typeface="+mn-ea"/>
              </a:rPr>
              <a:t>亿千瓦左右，这种能源功率高</a:t>
            </a:r>
          </a:p>
        </p:txBody>
      </p:sp>
      <p:sp>
        <p:nvSpPr>
          <p:cNvPr id="6" name="矩形: 圆角 5">
            <a:extLst>
              <a:ext uri="{FF2B5EF4-FFF2-40B4-BE49-F238E27FC236}">
                <a16:creationId xmlns:a16="http://schemas.microsoft.com/office/drawing/2014/main" id="{D6609E18-0ADF-4DE9-A0F3-D679B7C77938}"/>
              </a:ext>
            </a:extLst>
          </p:cNvPr>
          <p:cNvSpPr/>
          <p:nvPr/>
        </p:nvSpPr>
        <p:spPr>
          <a:xfrm rot="1716254">
            <a:off x="1146333" y="2020210"/>
            <a:ext cx="1192157" cy="1192157"/>
          </a:xfrm>
          <a:prstGeom prst="roundRect">
            <a:avLst>
              <a:gd name="adj" fmla="val 2592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7" name="矩形: 圆角 6">
            <a:extLst>
              <a:ext uri="{FF2B5EF4-FFF2-40B4-BE49-F238E27FC236}">
                <a16:creationId xmlns:a16="http://schemas.microsoft.com/office/drawing/2014/main" id="{427F8779-F835-4600-88EE-3E9F247C5480}"/>
              </a:ext>
            </a:extLst>
          </p:cNvPr>
          <p:cNvSpPr/>
          <p:nvPr/>
        </p:nvSpPr>
        <p:spPr>
          <a:xfrm rot="2700000">
            <a:off x="1146332" y="2020209"/>
            <a:ext cx="1192157" cy="1192157"/>
          </a:xfrm>
          <a:prstGeom prst="roundRect">
            <a:avLst>
              <a:gd name="adj" fmla="val 25929"/>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8" name="iconfont-11420-4250549">
            <a:extLst>
              <a:ext uri="{FF2B5EF4-FFF2-40B4-BE49-F238E27FC236}">
                <a16:creationId xmlns:a16="http://schemas.microsoft.com/office/drawing/2014/main" id="{623EF950-F7D4-46B8-8F36-B3A416875B17}"/>
              </a:ext>
            </a:extLst>
          </p:cNvPr>
          <p:cNvSpPr/>
          <p:nvPr/>
        </p:nvSpPr>
        <p:spPr>
          <a:xfrm>
            <a:off x="1430772" y="2325513"/>
            <a:ext cx="623276" cy="581549"/>
          </a:xfrm>
          <a:custGeom>
            <a:avLst/>
            <a:gdLst>
              <a:gd name="connsiteX0" fmla="*/ 205700 w 609048"/>
              <a:gd name="connsiteY0" fmla="*/ 330166 h 568274"/>
              <a:gd name="connsiteX1" fmla="*/ 576264 w 609048"/>
              <a:gd name="connsiteY1" fmla="*/ 331158 h 568274"/>
              <a:gd name="connsiteX2" fmla="*/ 609048 w 609048"/>
              <a:gd name="connsiteY2" fmla="*/ 363898 h 568274"/>
              <a:gd name="connsiteX3" fmla="*/ 576264 w 609048"/>
              <a:gd name="connsiteY3" fmla="*/ 396638 h 568274"/>
              <a:gd name="connsiteX4" fmla="*/ 205700 w 609048"/>
              <a:gd name="connsiteY4" fmla="*/ 396638 h 568274"/>
              <a:gd name="connsiteX5" fmla="*/ 167949 w 609048"/>
              <a:gd name="connsiteY5" fmla="*/ 412512 h 568274"/>
              <a:gd name="connsiteX6" fmla="*/ 152053 w 609048"/>
              <a:gd name="connsiteY6" fmla="*/ 449220 h 568274"/>
              <a:gd name="connsiteX7" fmla="*/ 205700 w 609048"/>
              <a:gd name="connsiteY7" fmla="*/ 502794 h 568274"/>
              <a:gd name="connsiteX8" fmla="*/ 265308 w 609048"/>
              <a:gd name="connsiteY8" fmla="*/ 502794 h 568274"/>
              <a:gd name="connsiteX9" fmla="*/ 298093 w 609048"/>
              <a:gd name="connsiteY9" fmla="*/ 535534 h 568274"/>
              <a:gd name="connsiteX10" fmla="*/ 265308 w 609048"/>
              <a:gd name="connsiteY10" fmla="*/ 568274 h 568274"/>
              <a:gd name="connsiteX11" fmla="*/ 205700 w 609048"/>
              <a:gd name="connsiteY11" fmla="*/ 568274 h 568274"/>
              <a:gd name="connsiteX12" fmla="*/ 86484 w 609048"/>
              <a:gd name="connsiteY12" fmla="*/ 449220 h 568274"/>
              <a:gd name="connsiteX13" fmla="*/ 121255 w 609048"/>
              <a:gd name="connsiteY13" fmla="*/ 364890 h 568274"/>
              <a:gd name="connsiteX14" fmla="*/ 205700 w 609048"/>
              <a:gd name="connsiteY14" fmla="*/ 330166 h 568274"/>
              <a:gd name="connsiteX15" fmla="*/ 106310 w 609048"/>
              <a:gd name="connsiteY15" fmla="*/ 237949 h 568274"/>
              <a:gd name="connsiteX16" fmla="*/ 576261 w 609048"/>
              <a:gd name="connsiteY16" fmla="*/ 237949 h 568274"/>
              <a:gd name="connsiteX17" fmla="*/ 609048 w 609048"/>
              <a:gd name="connsiteY17" fmla="*/ 270686 h 568274"/>
              <a:gd name="connsiteX18" fmla="*/ 576261 w 609048"/>
              <a:gd name="connsiteY18" fmla="*/ 304414 h 568274"/>
              <a:gd name="connsiteX19" fmla="*/ 106310 w 609048"/>
              <a:gd name="connsiteY19" fmla="*/ 304414 h 568274"/>
              <a:gd name="connsiteX20" fmla="*/ 66568 w 609048"/>
              <a:gd name="connsiteY20" fmla="*/ 344095 h 568274"/>
              <a:gd name="connsiteX21" fmla="*/ 32787 w 609048"/>
              <a:gd name="connsiteY21" fmla="*/ 376832 h 568274"/>
              <a:gd name="connsiteX22" fmla="*/ 0 w 609048"/>
              <a:gd name="connsiteY22" fmla="*/ 344095 h 568274"/>
              <a:gd name="connsiteX23" fmla="*/ 106310 w 609048"/>
              <a:gd name="connsiteY23" fmla="*/ 237949 h 568274"/>
              <a:gd name="connsiteX24" fmla="*/ 251367 w 609048"/>
              <a:gd name="connsiteY24" fmla="*/ 0 h 568274"/>
              <a:gd name="connsiteX25" fmla="*/ 291110 w 609048"/>
              <a:gd name="connsiteY25" fmla="*/ 0 h 568274"/>
              <a:gd name="connsiteX26" fmla="*/ 324891 w 609048"/>
              <a:gd name="connsiteY26" fmla="*/ 32720 h 568274"/>
              <a:gd name="connsiteX27" fmla="*/ 291110 w 609048"/>
              <a:gd name="connsiteY27" fmla="*/ 66431 h 568274"/>
              <a:gd name="connsiteX28" fmla="*/ 251367 w 609048"/>
              <a:gd name="connsiteY28" fmla="*/ 66431 h 568274"/>
              <a:gd name="connsiteX29" fmla="*/ 211625 w 609048"/>
              <a:gd name="connsiteY29" fmla="*/ 106092 h 568274"/>
              <a:gd name="connsiteX30" fmla="*/ 251367 w 609048"/>
              <a:gd name="connsiteY30" fmla="*/ 145752 h 568274"/>
              <a:gd name="connsiteX31" fmla="*/ 576261 w 609048"/>
              <a:gd name="connsiteY31" fmla="*/ 145752 h 568274"/>
              <a:gd name="connsiteX32" fmla="*/ 609048 w 609048"/>
              <a:gd name="connsiteY32" fmla="*/ 178472 h 568274"/>
              <a:gd name="connsiteX33" fmla="*/ 576261 w 609048"/>
              <a:gd name="connsiteY33" fmla="*/ 211192 h 568274"/>
              <a:gd name="connsiteX34" fmla="*/ 251367 w 609048"/>
              <a:gd name="connsiteY34" fmla="*/ 211192 h 568274"/>
              <a:gd name="connsiteX35" fmla="*/ 146050 w 609048"/>
              <a:gd name="connsiteY35" fmla="*/ 106092 h 568274"/>
              <a:gd name="connsiteX36" fmla="*/ 251367 w 609048"/>
              <a:gd name="connsiteY36" fmla="*/ 0 h 56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9048" h="568274">
                <a:moveTo>
                  <a:pt x="205700" y="330166"/>
                </a:moveTo>
                <a:lnTo>
                  <a:pt x="576264" y="331158"/>
                </a:lnTo>
                <a:cubicBezTo>
                  <a:pt x="594146" y="331158"/>
                  <a:pt x="609048" y="346040"/>
                  <a:pt x="609048" y="363898"/>
                </a:cubicBezTo>
                <a:cubicBezTo>
                  <a:pt x="609048" y="381756"/>
                  <a:pt x="594146" y="396638"/>
                  <a:pt x="576264" y="396638"/>
                </a:cubicBezTo>
                <a:lnTo>
                  <a:pt x="205700" y="396638"/>
                </a:lnTo>
                <a:cubicBezTo>
                  <a:pt x="190798" y="396638"/>
                  <a:pt x="177883" y="402591"/>
                  <a:pt x="167949" y="412512"/>
                </a:cubicBezTo>
                <a:cubicBezTo>
                  <a:pt x="158014" y="422433"/>
                  <a:pt x="152053" y="435330"/>
                  <a:pt x="152053" y="449220"/>
                </a:cubicBezTo>
                <a:cubicBezTo>
                  <a:pt x="152053" y="478984"/>
                  <a:pt x="175896" y="502794"/>
                  <a:pt x="205700" y="502794"/>
                </a:cubicBezTo>
                <a:lnTo>
                  <a:pt x="265308" y="502794"/>
                </a:lnTo>
                <a:cubicBezTo>
                  <a:pt x="283191" y="502794"/>
                  <a:pt x="298093" y="517676"/>
                  <a:pt x="298093" y="535534"/>
                </a:cubicBezTo>
                <a:cubicBezTo>
                  <a:pt x="298093" y="553392"/>
                  <a:pt x="283191" y="568274"/>
                  <a:pt x="265308" y="568274"/>
                </a:cubicBezTo>
                <a:lnTo>
                  <a:pt x="205700" y="568274"/>
                </a:lnTo>
                <a:cubicBezTo>
                  <a:pt x="139138" y="568274"/>
                  <a:pt x="86484" y="515692"/>
                  <a:pt x="86484" y="449220"/>
                </a:cubicBezTo>
                <a:cubicBezTo>
                  <a:pt x="86484" y="417472"/>
                  <a:pt x="98405" y="387709"/>
                  <a:pt x="121255" y="364890"/>
                </a:cubicBezTo>
                <a:cubicBezTo>
                  <a:pt x="144105" y="343064"/>
                  <a:pt x="173909" y="330166"/>
                  <a:pt x="205700" y="330166"/>
                </a:cubicBezTo>
                <a:close/>
                <a:moveTo>
                  <a:pt x="106310" y="237949"/>
                </a:moveTo>
                <a:lnTo>
                  <a:pt x="576261" y="237949"/>
                </a:lnTo>
                <a:cubicBezTo>
                  <a:pt x="594145" y="237949"/>
                  <a:pt x="609048" y="252829"/>
                  <a:pt x="609048" y="270686"/>
                </a:cubicBezTo>
                <a:cubicBezTo>
                  <a:pt x="609048" y="289534"/>
                  <a:pt x="594145" y="304414"/>
                  <a:pt x="576261" y="304414"/>
                </a:cubicBezTo>
                <a:lnTo>
                  <a:pt x="106310" y="304414"/>
                </a:lnTo>
                <a:cubicBezTo>
                  <a:pt x="84452" y="304414"/>
                  <a:pt x="66568" y="322271"/>
                  <a:pt x="66568" y="344095"/>
                </a:cubicBezTo>
                <a:cubicBezTo>
                  <a:pt x="66568" y="361952"/>
                  <a:pt x="51665" y="376832"/>
                  <a:pt x="32787" y="376832"/>
                </a:cubicBezTo>
                <a:cubicBezTo>
                  <a:pt x="14903" y="376832"/>
                  <a:pt x="0" y="361952"/>
                  <a:pt x="0" y="344095"/>
                </a:cubicBezTo>
                <a:cubicBezTo>
                  <a:pt x="0" y="285566"/>
                  <a:pt x="47690" y="237949"/>
                  <a:pt x="106310" y="237949"/>
                </a:cubicBezTo>
                <a:close/>
                <a:moveTo>
                  <a:pt x="251367" y="0"/>
                </a:moveTo>
                <a:lnTo>
                  <a:pt x="291110" y="0"/>
                </a:lnTo>
                <a:cubicBezTo>
                  <a:pt x="309987" y="0"/>
                  <a:pt x="324891" y="14873"/>
                  <a:pt x="324891" y="32720"/>
                </a:cubicBezTo>
                <a:cubicBezTo>
                  <a:pt x="324891" y="51559"/>
                  <a:pt x="309987" y="66431"/>
                  <a:pt x="291110" y="66431"/>
                </a:cubicBezTo>
                <a:lnTo>
                  <a:pt x="251367" y="66431"/>
                </a:lnTo>
                <a:cubicBezTo>
                  <a:pt x="229509" y="66431"/>
                  <a:pt x="211625" y="84278"/>
                  <a:pt x="211625" y="106092"/>
                </a:cubicBezTo>
                <a:cubicBezTo>
                  <a:pt x="211625" y="127905"/>
                  <a:pt x="229509" y="145752"/>
                  <a:pt x="251367" y="145752"/>
                </a:cubicBezTo>
                <a:lnTo>
                  <a:pt x="576261" y="145752"/>
                </a:lnTo>
                <a:cubicBezTo>
                  <a:pt x="594145" y="145752"/>
                  <a:pt x="609048" y="160625"/>
                  <a:pt x="609048" y="178472"/>
                </a:cubicBezTo>
                <a:cubicBezTo>
                  <a:pt x="609048" y="196319"/>
                  <a:pt x="594145" y="211192"/>
                  <a:pt x="576261" y="211192"/>
                </a:cubicBezTo>
                <a:lnTo>
                  <a:pt x="251367" y="211192"/>
                </a:lnTo>
                <a:cubicBezTo>
                  <a:pt x="193741" y="211192"/>
                  <a:pt x="146050" y="163599"/>
                  <a:pt x="146050" y="106092"/>
                </a:cubicBezTo>
                <a:cubicBezTo>
                  <a:pt x="146050" y="47593"/>
                  <a:pt x="193741" y="0"/>
                  <a:pt x="25136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ea typeface="微软雅黑" panose="020B0503020204020204" pitchFamily="34" charset="-122"/>
            </a:endParaRPr>
          </a:p>
        </p:txBody>
      </p:sp>
      <p:sp>
        <p:nvSpPr>
          <p:cNvPr id="9" name="文本框 8">
            <a:extLst>
              <a:ext uri="{FF2B5EF4-FFF2-40B4-BE49-F238E27FC236}">
                <a16:creationId xmlns:a16="http://schemas.microsoft.com/office/drawing/2014/main" id="{53A0B1A6-FA3C-42D0-A298-58A6CF7C811B}"/>
              </a:ext>
            </a:extLst>
          </p:cNvPr>
          <p:cNvSpPr txBox="1"/>
          <p:nvPr/>
        </p:nvSpPr>
        <p:spPr>
          <a:xfrm>
            <a:off x="3878354" y="3600791"/>
            <a:ext cx="1815908" cy="461665"/>
          </a:xfrm>
          <a:prstGeom prst="rect">
            <a:avLst/>
          </a:prstGeom>
          <a:noFill/>
        </p:spPr>
        <p:txBody>
          <a:bodyPr wrap="square" rtlCol="0">
            <a:spAutoFit/>
          </a:bodyPr>
          <a:lstStyle/>
          <a:p>
            <a:pPr algn="ctr"/>
            <a:r>
              <a:rPr lang="zh-CN" altLang="en-US" sz="2400" b="1" dirty="0">
                <a:solidFill>
                  <a:schemeClr val="accent1"/>
                </a:solidFill>
                <a:latin typeface="+mj-ea"/>
                <a:ea typeface="+mj-ea"/>
              </a:rPr>
              <a:t>核能</a:t>
            </a:r>
          </a:p>
        </p:txBody>
      </p:sp>
      <p:sp>
        <p:nvSpPr>
          <p:cNvPr id="10" name="文本框 9">
            <a:extLst>
              <a:ext uri="{FF2B5EF4-FFF2-40B4-BE49-F238E27FC236}">
                <a16:creationId xmlns:a16="http://schemas.microsoft.com/office/drawing/2014/main" id="{C5B568C7-B07D-4AE0-B3FF-A778EF7A3C4C}"/>
              </a:ext>
            </a:extLst>
          </p:cNvPr>
          <p:cNvSpPr txBox="1"/>
          <p:nvPr/>
        </p:nvSpPr>
        <p:spPr>
          <a:xfrm>
            <a:off x="3539812" y="4029553"/>
            <a:ext cx="2492990" cy="1661609"/>
          </a:xfrm>
          <a:prstGeom prst="rect">
            <a:avLst/>
          </a:prstGeom>
          <a:noFill/>
        </p:spPr>
        <p:txBody>
          <a:bodyPr wrap="square" rtlCol="0">
            <a:spAutoFit/>
          </a:bodyPr>
          <a:lstStyle/>
          <a:p>
            <a:pPr algn="ctr">
              <a:lnSpc>
                <a:spcPct val="130000"/>
              </a:lnSpc>
            </a:pPr>
            <a:r>
              <a:rPr lang="zh-CN" altLang="en-US" sz="1600" dirty="0">
                <a:solidFill>
                  <a:schemeClr val="tx1">
                    <a:lumMod val="75000"/>
                    <a:lumOff val="25000"/>
                  </a:schemeClr>
                </a:solidFill>
                <a:latin typeface="+mn-ea"/>
              </a:rPr>
              <a:t>现如今的核能利用的主要方式是核裂变和核聚变，并且核裂变技术已经得到了运用，我国已经有了几个大型的核电站。</a:t>
            </a:r>
          </a:p>
        </p:txBody>
      </p:sp>
      <p:sp>
        <p:nvSpPr>
          <p:cNvPr id="11" name="矩形: 圆角 10">
            <a:extLst>
              <a:ext uri="{FF2B5EF4-FFF2-40B4-BE49-F238E27FC236}">
                <a16:creationId xmlns:a16="http://schemas.microsoft.com/office/drawing/2014/main" id="{BD1DD7C4-0EC8-4143-ACFD-CBFBD8C1B99B}"/>
              </a:ext>
            </a:extLst>
          </p:cNvPr>
          <p:cNvSpPr/>
          <p:nvPr/>
        </p:nvSpPr>
        <p:spPr>
          <a:xfrm rot="1716254">
            <a:off x="4190230" y="2020211"/>
            <a:ext cx="1192157" cy="1192157"/>
          </a:xfrm>
          <a:prstGeom prst="roundRect">
            <a:avLst>
              <a:gd name="adj" fmla="val 25929"/>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2" name="矩形: 圆角 11">
            <a:extLst>
              <a:ext uri="{FF2B5EF4-FFF2-40B4-BE49-F238E27FC236}">
                <a16:creationId xmlns:a16="http://schemas.microsoft.com/office/drawing/2014/main" id="{C4F60561-A88B-470D-B700-8E9464EB3DDD}"/>
              </a:ext>
            </a:extLst>
          </p:cNvPr>
          <p:cNvSpPr/>
          <p:nvPr/>
        </p:nvSpPr>
        <p:spPr>
          <a:xfrm rot="2700000">
            <a:off x="4190229" y="2020210"/>
            <a:ext cx="1192157" cy="1192157"/>
          </a:xfrm>
          <a:prstGeom prst="roundRect">
            <a:avLst>
              <a:gd name="adj" fmla="val 2592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1A55D9B7-B011-4A03-AD5A-D31028E4395A}"/>
              </a:ext>
            </a:extLst>
          </p:cNvPr>
          <p:cNvSpPr txBox="1"/>
          <p:nvPr/>
        </p:nvSpPr>
        <p:spPr>
          <a:xfrm>
            <a:off x="6740617" y="3600791"/>
            <a:ext cx="1815908" cy="461665"/>
          </a:xfrm>
          <a:prstGeom prst="rect">
            <a:avLst/>
          </a:prstGeom>
          <a:noFill/>
        </p:spPr>
        <p:txBody>
          <a:bodyPr wrap="square" rtlCol="0">
            <a:spAutoFit/>
          </a:bodyPr>
          <a:lstStyle/>
          <a:p>
            <a:pPr algn="ctr"/>
            <a:r>
              <a:rPr lang="zh-CN" altLang="en-US" sz="2400" b="1" dirty="0">
                <a:solidFill>
                  <a:schemeClr val="accent1">
                    <a:lumMod val="60000"/>
                    <a:lumOff val="40000"/>
                  </a:schemeClr>
                </a:solidFill>
                <a:latin typeface="+mj-ea"/>
                <a:ea typeface="+mj-ea"/>
              </a:rPr>
              <a:t>海洋能</a:t>
            </a:r>
          </a:p>
        </p:txBody>
      </p:sp>
      <p:sp>
        <p:nvSpPr>
          <p:cNvPr id="15" name="文本框 14">
            <a:extLst>
              <a:ext uri="{FF2B5EF4-FFF2-40B4-BE49-F238E27FC236}">
                <a16:creationId xmlns:a16="http://schemas.microsoft.com/office/drawing/2014/main" id="{92F4CD82-40A8-4083-B033-28927E3B72D5}"/>
              </a:ext>
            </a:extLst>
          </p:cNvPr>
          <p:cNvSpPr txBox="1"/>
          <p:nvPr/>
        </p:nvSpPr>
        <p:spPr>
          <a:xfrm>
            <a:off x="6500804" y="4029553"/>
            <a:ext cx="2295534" cy="1981696"/>
          </a:xfrm>
          <a:prstGeom prst="rect">
            <a:avLst/>
          </a:prstGeom>
          <a:noFill/>
        </p:spPr>
        <p:txBody>
          <a:bodyPr wrap="square" rtlCol="0">
            <a:spAutoFit/>
          </a:bodyPr>
          <a:lstStyle/>
          <a:p>
            <a:pPr algn="ctr">
              <a:lnSpc>
                <a:spcPct val="130000"/>
              </a:lnSpc>
            </a:pPr>
            <a:r>
              <a:rPr lang="zh-CN" altLang="en-US" sz="1600" dirty="0">
                <a:solidFill>
                  <a:schemeClr val="tx1">
                    <a:lumMod val="75000"/>
                    <a:lumOff val="25000"/>
                  </a:schemeClr>
                </a:solidFill>
                <a:latin typeface="+mn-ea"/>
              </a:rPr>
              <a:t>海洋能指依附在海水中的可再生能源，海洋通过各种物理过程储存和散发能量，这一部分能量通过潮汐、波浪和盐度梯度等形式存在。</a:t>
            </a:r>
          </a:p>
        </p:txBody>
      </p:sp>
      <p:sp>
        <p:nvSpPr>
          <p:cNvPr id="16" name="矩形: 圆角 15">
            <a:extLst>
              <a:ext uri="{FF2B5EF4-FFF2-40B4-BE49-F238E27FC236}">
                <a16:creationId xmlns:a16="http://schemas.microsoft.com/office/drawing/2014/main" id="{CF589FB6-2C47-4C93-B152-5F0C6E72EF88}"/>
              </a:ext>
            </a:extLst>
          </p:cNvPr>
          <p:cNvSpPr/>
          <p:nvPr/>
        </p:nvSpPr>
        <p:spPr>
          <a:xfrm rot="1716254">
            <a:off x="7052493" y="2020212"/>
            <a:ext cx="1192157" cy="1192157"/>
          </a:xfrm>
          <a:prstGeom prst="roundRect">
            <a:avLst>
              <a:gd name="adj" fmla="val 2592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7" name="矩形: 圆角 16">
            <a:extLst>
              <a:ext uri="{FF2B5EF4-FFF2-40B4-BE49-F238E27FC236}">
                <a16:creationId xmlns:a16="http://schemas.microsoft.com/office/drawing/2014/main" id="{A024DA3C-8A73-48EB-ACDC-889C64317C09}"/>
              </a:ext>
            </a:extLst>
          </p:cNvPr>
          <p:cNvSpPr/>
          <p:nvPr/>
        </p:nvSpPr>
        <p:spPr>
          <a:xfrm rot="2700000">
            <a:off x="7052492" y="2020211"/>
            <a:ext cx="1192157" cy="1192157"/>
          </a:xfrm>
          <a:prstGeom prst="roundRect">
            <a:avLst>
              <a:gd name="adj" fmla="val 25929"/>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8" name="academic-search_90430">
            <a:extLst>
              <a:ext uri="{FF2B5EF4-FFF2-40B4-BE49-F238E27FC236}">
                <a16:creationId xmlns:a16="http://schemas.microsoft.com/office/drawing/2014/main" id="{4BF77FBB-4E1C-4600-9A83-7EB57A83F05F}"/>
              </a:ext>
            </a:extLst>
          </p:cNvPr>
          <p:cNvSpPr/>
          <p:nvPr/>
        </p:nvSpPr>
        <p:spPr>
          <a:xfrm>
            <a:off x="7370482" y="2432733"/>
            <a:ext cx="556178" cy="367113"/>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 name="T94" fmla="*/ 372171 w 604011"/>
              <a:gd name="T95" fmla="*/ 372171 w 604011"/>
              <a:gd name="T96" fmla="*/ 372171 w 604011"/>
              <a:gd name="T97" fmla="*/ 372171 w 604011"/>
              <a:gd name="T98" fmla="*/ 372171 w 604011"/>
              <a:gd name="T99" fmla="*/ 372171 w 604011"/>
              <a:gd name="T100" fmla="*/ 372171 w 604011"/>
              <a:gd name="T101" fmla="*/ 372171 w 604011"/>
              <a:gd name="T102" fmla="*/ 372171 w 604011"/>
              <a:gd name="T103" fmla="*/ 372171 w 604011"/>
              <a:gd name="T104" fmla="*/ 372171 w 604011"/>
              <a:gd name="T105" fmla="*/ 372171 w 604011"/>
              <a:gd name="T106" fmla="*/ 372171 w 604011"/>
              <a:gd name="T107" fmla="*/ 372171 w 604011"/>
              <a:gd name="T108" fmla="*/ 372171 w 604011"/>
              <a:gd name="T109" fmla="*/ 372171 w 604011"/>
              <a:gd name="T110" fmla="*/ 372171 w 604011"/>
              <a:gd name="T111" fmla="*/ 372171 w 604011"/>
              <a:gd name="T112" fmla="*/ 372171 w 604011"/>
              <a:gd name="T113" fmla="*/ 372171 w 604011"/>
              <a:gd name="T114" fmla="*/ 372171 w 604011"/>
              <a:gd name="T115" fmla="*/ 372171 w 604011"/>
              <a:gd name="T116" fmla="*/ 372171 w 604011"/>
              <a:gd name="T117" fmla="*/ 372171 w 604011"/>
              <a:gd name="T118" fmla="*/ 372171 w 604011"/>
              <a:gd name="T119" fmla="*/ 372171 w 604011"/>
              <a:gd name="T120" fmla="*/ 372171 w 604011"/>
              <a:gd name="T121"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37" h="2669">
                <a:moveTo>
                  <a:pt x="3939" y="2501"/>
                </a:moveTo>
                <a:cubicBezTo>
                  <a:pt x="3854" y="2571"/>
                  <a:pt x="3728" y="2559"/>
                  <a:pt x="3658" y="2473"/>
                </a:cubicBezTo>
                <a:lnTo>
                  <a:pt x="3657" y="2472"/>
                </a:lnTo>
                <a:cubicBezTo>
                  <a:pt x="3627" y="2436"/>
                  <a:pt x="3591" y="2416"/>
                  <a:pt x="3556" y="2416"/>
                </a:cubicBezTo>
                <a:lnTo>
                  <a:pt x="3555" y="2416"/>
                </a:lnTo>
                <a:cubicBezTo>
                  <a:pt x="3520" y="2416"/>
                  <a:pt x="3484" y="2433"/>
                  <a:pt x="3454" y="2469"/>
                </a:cubicBezTo>
                <a:cubicBezTo>
                  <a:pt x="3348" y="2598"/>
                  <a:pt x="3199" y="2669"/>
                  <a:pt x="3043" y="2669"/>
                </a:cubicBezTo>
                <a:lnTo>
                  <a:pt x="3043" y="2669"/>
                </a:lnTo>
                <a:cubicBezTo>
                  <a:pt x="2887" y="2669"/>
                  <a:pt x="2738" y="2599"/>
                  <a:pt x="2632" y="2470"/>
                </a:cubicBezTo>
                <a:lnTo>
                  <a:pt x="2631" y="2472"/>
                </a:lnTo>
                <a:cubicBezTo>
                  <a:pt x="2605" y="2440"/>
                  <a:pt x="2574" y="2421"/>
                  <a:pt x="2543" y="2417"/>
                </a:cubicBezTo>
                <a:cubicBezTo>
                  <a:pt x="2540" y="2416"/>
                  <a:pt x="2536" y="2416"/>
                  <a:pt x="2533" y="2416"/>
                </a:cubicBezTo>
                <a:lnTo>
                  <a:pt x="2533" y="2416"/>
                </a:lnTo>
                <a:cubicBezTo>
                  <a:pt x="2497" y="2416"/>
                  <a:pt x="2461" y="2433"/>
                  <a:pt x="2431" y="2469"/>
                </a:cubicBezTo>
                <a:cubicBezTo>
                  <a:pt x="2326" y="2598"/>
                  <a:pt x="2176" y="2669"/>
                  <a:pt x="2021" y="2669"/>
                </a:cubicBezTo>
                <a:lnTo>
                  <a:pt x="2020" y="2669"/>
                </a:lnTo>
                <a:cubicBezTo>
                  <a:pt x="1865" y="2669"/>
                  <a:pt x="1715" y="2599"/>
                  <a:pt x="1610" y="2470"/>
                </a:cubicBezTo>
                <a:lnTo>
                  <a:pt x="1609" y="2473"/>
                </a:lnTo>
                <a:cubicBezTo>
                  <a:pt x="1579" y="2436"/>
                  <a:pt x="1543" y="2416"/>
                  <a:pt x="1507" y="2416"/>
                </a:cubicBezTo>
                <a:lnTo>
                  <a:pt x="1507" y="2416"/>
                </a:lnTo>
                <a:cubicBezTo>
                  <a:pt x="1472" y="2416"/>
                  <a:pt x="1436" y="2434"/>
                  <a:pt x="1406" y="2470"/>
                </a:cubicBezTo>
                <a:cubicBezTo>
                  <a:pt x="1406" y="2470"/>
                  <a:pt x="1406" y="2469"/>
                  <a:pt x="1405" y="2470"/>
                </a:cubicBezTo>
                <a:cubicBezTo>
                  <a:pt x="1300" y="2598"/>
                  <a:pt x="1150" y="2669"/>
                  <a:pt x="995" y="2669"/>
                </a:cubicBezTo>
                <a:lnTo>
                  <a:pt x="994" y="2669"/>
                </a:lnTo>
                <a:cubicBezTo>
                  <a:pt x="839" y="2669"/>
                  <a:pt x="689" y="2599"/>
                  <a:pt x="584" y="2470"/>
                </a:cubicBezTo>
                <a:lnTo>
                  <a:pt x="582" y="2472"/>
                </a:lnTo>
                <a:cubicBezTo>
                  <a:pt x="553" y="2436"/>
                  <a:pt x="517" y="2416"/>
                  <a:pt x="481" y="2416"/>
                </a:cubicBezTo>
                <a:lnTo>
                  <a:pt x="481" y="2416"/>
                </a:lnTo>
                <a:cubicBezTo>
                  <a:pt x="445" y="2416"/>
                  <a:pt x="409" y="2436"/>
                  <a:pt x="380" y="2472"/>
                </a:cubicBezTo>
                <a:cubicBezTo>
                  <a:pt x="310" y="2558"/>
                  <a:pt x="184" y="2570"/>
                  <a:pt x="98" y="2500"/>
                </a:cubicBezTo>
                <a:cubicBezTo>
                  <a:pt x="13" y="2430"/>
                  <a:pt x="0" y="2304"/>
                  <a:pt x="70" y="2219"/>
                </a:cubicBezTo>
                <a:cubicBezTo>
                  <a:pt x="176" y="2090"/>
                  <a:pt x="326" y="2016"/>
                  <a:pt x="481" y="2016"/>
                </a:cubicBezTo>
                <a:lnTo>
                  <a:pt x="481" y="2016"/>
                </a:lnTo>
                <a:cubicBezTo>
                  <a:pt x="636" y="2016"/>
                  <a:pt x="786" y="2088"/>
                  <a:pt x="892" y="2216"/>
                </a:cubicBezTo>
                <a:lnTo>
                  <a:pt x="893" y="2217"/>
                </a:lnTo>
                <a:cubicBezTo>
                  <a:pt x="923" y="2253"/>
                  <a:pt x="959" y="2269"/>
                  <a:pt x="994" y="2269"/>
                </a:cubicBezTo>
                <a:lnTo>
                  <a:pt x="994" y="2269"/>
                </a:lnTo>
                <a:cubicBezTo>
                  <a:pt x="1030" y="2269"/>
                  <a:pt x="1066" y="2253"/>
                  <a:pt x="1095" y="2217"/>
                </a:cubicBezTo>
                <a:cubicBezTo>
                  <a:pt x="1096" y="2217"/>
                  <a:pt x="1096" y="2219"/>
                  <a:pt x="1096" y="2219"/>
                </a:cubicBezTo>
                <a:cubicBezTo>
                  <a:pt x="1202" y="2090"/>
                  <a:pt x="1351" y="2016"/>
                  <a:pt x="1507" y="2016"/>
                </a:cubicBezTo>
                <a:lnTo>
                  <a:pt x="1507" y="2016"/>
                </a:lnTo>
                <a:cubicBezTo>
                  <a:pt x="1663" y="2016"/>
                  <a:pt x="1812" y="2088"/>
                  <a:pt x="1918" y="2217"/>
                </a:cubicBezTo>
                <a:lnTo>
                  <a:pt x="1918" y="2216"/>
                </a:lnTo>
                <a:cubicBezTo>
                  <a:pt x="1949" y="2253"/>
                  <a:pt x="1985" y="2269"/>
                  <a:pt x="2020" y="2269"/>
                </a:cubicBezTo>
                <a:lnTo>
                  <a:pt x="2020" y="2269"/>
                </a:lnTo>
                <a:cubicBezTo>
                  <a:pt x="2050" y="2269"/>
                  <a:pt x="2079" y="2259"/>
                  <a:pt x="2105" y="2234"/>
                </a:cubicBezTo>
                <a:cubicBezTo>
                  <a:pt x="2109" y="2227"/>
                  <a:pt x="2114" y="2224"/>
                  <a:pt x="2119" y="2219"/>
                </a:cubicBezTo>
                <a:cubicBezTo>
                  <a:pt x="2224" y="2090"/>
                  <a:pt x="2374" y="2016"/>
                  <a:pt x="2529" y="2016"/>
                </a:cubicBezTo>
                <a:lnTo>
                  <a:pt x="2530" y="2016"/>
                </a:lnTo>
                <a:cubicBezTo>
                  <a:pt x="2540" y="2016"/>
                  <a:pt x="2551" y="2016"/>
                  <a:pt x="2562" y="2017"/>
                </a:cubicBezTo>
                <a:cubicBezTo>
                  <a:pt x="2707" y="2025"/>
                  <a:pt x="2844" y="2097"/>
                  <a:pt x="2944" y="2218"/>
                </a:cubicBezTo>
                <a:lnTo>
                  <a:pt x="2945" y="2218"/>
                </a:lnTo>
                <a:cubicBezTo>
                  <a:pt x="2949" y="2224"/>
                  <a:pt x="2953" y="2228"/>
                  <a:pt x="2957" y="2233"/>
                </a:cubicBezTo>
                <a:cubicBezTo>
                  <a:pt x="2983" y="2259"/>
                  <a:pt x="3013" y="2269"/>
                  <a:pt x="3043" y="2269"/>
                </a:cubicBezTo>
                <a:lnTo>
                  <a:pt x="3043" y="2269"/>
                </a:lnTo>
                <a:cubicBezTo>
                  <a:pt x="3079" y="2269"/>
                  <a:pt x="3115" y="2252"/>
                  <a:pt x="3144" y="2216"/>
                </a:cubicBezTo>
                <a:cubicBezTo>
                  <a:pt x="3250" y="2087"/>
                  <a:pt x="3400" y="2016"/>
                  <a:pt x="3555" y="2016"/>
                </a:cubicBezTo>
                <a:lnTo>
                  <a:pt x="3556" y="2016"/>
                </a:lnTo>
                <a:cubicBezTo>
                  <a:pt x="3711" y="2016"/>
                  <a:pt x="3860" y="2090"/>
                  <a:pt x="3966" y="2218"/>
                </a:cubicBezTo>
                <a:lnTo>
                  <a:pt x="3967" y="2220"/>
                </a:lnTo>
                <a:cubicBezTo>
                  <a:pt x="4037" y="2305"/>
                  <a:pt x="4025" y="2431"/>
                  <a:pt x="3939" y="2501"/>
                </a:cubicBezTo>
                <a:close/>
                <a:moveTo>
                  <a:pt x="3556" y="1003"/>
                </a:moveTo>
                <a:lnTo>
                  <a:pt x="3555" y="1003"/>
                </a:lnTo>
                <a:cubicBezTo>
                  <a:pt x="3400" y="1003"/>
                  <a:pt x="3251" y="1078"/>
                  <a:pt x="3145" y="1206"/>
                </a:cubicBezTo>
                <a:cubicBezTo>
                  <a:pt x="3145" y="1207"/>
                  <a:pt x="3145" y="1210"/>
                  <a:pt x="3144" y="1210"/>
                </a:cubicBezTo>
                <a:cubicBezTo>
                  <a:pt x="3114" y="1247"/>
                  <a:pt x="3078" y="1269"/>
                  <a:pt x="3043" y="1269"/>
                </a:cubicBezTo>
                <a:lnTo>
                  <a:pt x="3043" y="1269"/>
                </a:lnTo>
                <a:cubicBezTo>
                  <a:pt x="3013" y="1269"/>
                  <a:pt x="2983" y="1254"/>
                  <a:pt x="2957" y="1228"/>
                </a:cubicBezTo>
                <a:cubicBezTo>
                  <a:pt x="2953" y="1223"/>
                  <a:pt x="2950" y="1217"/>
                  <a:pt x="2945" y="1211"/>
                </a:cubicBezTo>
                <a:lnTo>
                  <a:pt x="2943" y="1209"/>
                </a:lnTo>
                <a:cubicBezTo>
                  <a:pt x="2844" y="1088"/>
                  <a:pt x="2706" y="1014"/>
                  <a:pt x="2561" y="1006"/>
                </a:cubicBezTo>
                <a:cubicBezTo>
                  <a:pt x="2551" y="1005"/>
                  <a:pt x="2540" y="1003"/>
                  <a:pt x="2529" y="1003"/>
                </a:cubicBezTo>
                <a:lnTo>
                  <a:pt x="2529" y="1003"/>
                </a:lnTo>
                <a:cubicBezTo>
                  <a:pt x="2374" y="1003"/>
                  <a:pt x="2224" y="1078"/>
                  <a:pt x="2119" y="1207"/>
                </a:cubicBezTo>
                <a:cubicBezTo>
                  <a:pt x="2114" y="1213"/>
                  <a:pt x="2109" y="1222"/>
                  <a:pt x="2105" y="1228"/>
                </a:cubicBezTo>
                <a:cubicBezTo>
                  <a:pt x="2079" y="1253"/>
                  <a:pt x="2050" y="1269"/>
                  <a:pt x="2020" y="1269"/>
                </a:cubicBezTo>
                <a:lnTo>
                  <a:pt x="2020" y="1269"/>
                </a:lnTo>
                <a:cubicBezTo>
                  <a:pt x="1984" y="1269"/>
                  <a:pt x="1948" y="1248"/>
                  <a:pt x="1919" y="1211"/>
                </a:cubicBezTo>
                <a:lnTo>
                  <a:pt x="1918" y="1207"/>
                </a:lnTo>
                <a:cubicBezTo>
                  <a:pt x="1812" y="1079"/>
                  <a:pt x="1662" y="1003"/>
                  <a:pt x="1507" y="1003"/>
                </a:cubicBezTo>
                <a:lnTo>
                  <a:pt x="1507" y="1003"/>
                </a:lnTo>
                <a:cubicBezTo>
                  <a:pt x="1351" y="1003"/>
                  <a:pt x="1202" y="1080"/>
                  <a:pt x="1096" y="1209"/>
                </a:cubicBezTo>
                <a:cubicBezTo>
                  <a:pt x="1066" y="1246"/>
                  <a:pt x="1030" y="1269"/>
                  <a:pt x="994" y="1269"/>
                </a:cubicBezTo>
                <a:lnTo>
                  <a:pt x="994" y="1269"/>
                </a:lnTo>
                <a:cubicBezTo>
                  <a:pt x="959" y="1269"/>
                  <a:pt x="923" y="1248"/>
                  <a:pt x="893" y="1212"/>
                </a:cubicBezTo>
                <a:lnTo>
                  <a:pt x="892" y="1207"/>
                </a:lnTo>
                <a:cubicBezTo>
                  <a:pt x="786" y="1079"/>
                  <a:pt x="636" y="1003"/>
                  <a:pt x="481" y="1003"/>
                </a:cubicBezTo>
                <a:lnTo>
                  <a:pt x="481" y="1003"/>
                </a:lnTo>
                <a:cubicBezTo>
                  <a:pt x="326" y="1003"/>
                  <a:pt x="176" y="1078"/>
                  <a:pt x="70" y="1207"/>
                </a:cubicBezTo>
                <a:cubicBezTo>
                  <a:pt x="0" y="1292"/>
                  <a:pt x="13" y="1419"/>
                  <a:pt x="98" y="1489"/>
                </a:cubicBezTo>
                <a:cubicBezTo>
                  <a:pt x="184" y="1559"/>
                  <a:pt x="310" y="1545"/>
                  <a:pt x="380" y="1460"/>
                </a:cubicBezTo>
                <a:cubicBezTo>
                  <a:pt x="409" y="1424"/>
                  <a:pt x="445" y="1403"/>
                  <a:pt x="481" y="1403"/>
                </a:cubicBezTo>
                <a:lnTo>
                  <a:pt x="481" y="1403"/>
                </a:lnTo>
                <a:cubicBezTo>
                  <a:pt x="517" y="1403"/>
                  <a:pt x="553" y="1424"/>
                  <a:pt x="582" y="1460"/>
                </a:cubicBezTo>
                <a:lnTo>
                  <a:pt x="584" y="1465"/>
                </a:lnTo>
                <a:cubicBezTo>
                  <a:pt x="689" y="1593"/>
                  <a:pt x="839" y="1669"/>
                  <a:pt x="994" y="1669"/>
                </a:cubicBezTo>
                <a:lnTo>
                  <a:pt x="995" y="1669"/>
                </a:lnTo>
                <a:cubicBezTo>
                  <a:pt x="1150" y="1669"/>
                  <a:pt x="1300" y="1592"/>
                  <a:pt x="1406" y="1462"/>
                </a:cubicBezTo>
                <a:cubicBezTo>
                  <a:pt x="1435" y="1426"/>
                  <a:pt x="1471" y="1403"/>
                  <a:pt x="1507" y="1403"/>
                </a:cubicBezTo>
                <a:lnTo>
                  <a:pt x="1507" y="1403"/>
                </a:lnTo>
                <a:cubicBezTo>
                  <a:pt x="1543" y="1403"/>
                  <a:pt x="1579" y="1424"/>
                  <a:pt x="1609" y="1461"/>
                </a:cubicBezTo>
                <a:lnTo>
                  <a:pt x="1610" y="1464"/>
                </a:lnTo>
                <a:cubicBezTo>
                  <a:pt x="1715" y="1593"/>
                  <a:pt x="1865" y="1669"/>
                  <a:pt x="2020" y="1669"/>
                </a:cubicBezTo>
                <a:lnTo>
                  <a:pt x="2021" y="1669"/>
                </a:lnTo>
                <a:cubicBezTo>
                  <a:pt x="2176" y="1669"/>
                  <a:pt x="2325" y="1594"/>
                  <a:pt x="2430" y="1466"/>
                </a:cubicBezTo>
                <a:cubicBezTo>
                  <a:pt x="2431" y="1465"/>
                  <a:pt x="2431" y="1462"/>
                  <a:pt x="2431" y="1462"/>
                </a:cubicBezTo>
                <a:cubicBezTo>
                  <a:pt x="2461" y="1425"/>
                  <a:pt x="2497" y="1403"/>
                  <a:pt x="2533" y="1403"/>
                </a:cubicBezTo>
                <a:lnTo>
                  <a:pt x="2533" y="1403"/>
                </a:lnTo>
                <a:cubicBezTo>
                  <a:pt x="2536" y="1403"/>
                  <a:pt x="2540" y="1405"/>
                  <a:pt x="2543" y="1405"/>
                </a:cubicBezTo>
                <a:cubicBezTo>
                  <a:pt x="2574" y="1409"/>
                  <a:pt x="2605" y="1430"/>
                  <a:pt x="2631" y="1461"/>
                </a:cubicBezTo>
                <a:lnTo>
                  <a:pt x="2632" y="1465"/>
                </a:lnTo>
                <a:cubicBezTo>
                  <a:pt x="2738" y="1593"/>
                  <a:pt x="2887" y="1669"/>
                  <a:pt x="3043" y="1669"/>
                </a:cubicBezTo>
                <a:lnTo>
                  <a:pt x="3043" y="1669"/>
                </a:lnTo>
                <a:cubicBezTo>
                  <a:pt x="3198" y="1669"/>
                  <a:pt x="3347" y="1594"/>
                  <a:pt x="3453" y="1466"/>
                </a:cubicBezTo>
                <a:cubicBezTo>
                  <a:pt x="3453" y="1465"/>
                  <a:pt x="3453" y="1462"/>
                  <a:pt x="3454" y="1462"/>
                </a:cubicBezTo>
                <a:cubicBezTo>
                  <a:pt x="3484" y="1425"/>
                  <a:pt x="3520" y="1403"/>
                  <a:pt x="3555" y="1403"/>
                </a:cubicBezTo>
                <a:lnTo>
                  <a:pt x="3555" y="1403"/>
                </a:lnTo>
                <a:cubicBezTo>
                  <a:pt x="3591" y="1403"/>
                  <a:pt x="3627" y="1424"/>
                  <a:pt x="3656" y="1460"/>
                </a:cubicBezTo>
                <a:lnTo>
                  <a:pt x="3657" y="1462"/>
                </a:lnTo>
                <a:cubicBezTo>
                  <a:pt x="3727" y="1548"/>
                  <a:pt x="3853" y="1561"/>
                  <a:pt x="3939" y="1491"/>
                </a:cubicBezTo>
                <a:cubicBezTo>
                  <a:pt x="4024" y="1422"/>
                  <a:pt x="4037" y="1296"/>
                  <a:pt x="3968" y="1210"/>
                </a:cubicBezTo>
                <a:lnTo>
                  <a:pt x="3966" y="1206"/>
                </a:lnTo>
                <a:cubicBezTo>
                  <a:pt x="3860" y="1078"/>
                  <a:pt x="3711" y="1003"/>
                  <a:pt x="3556" y="1003"/>
                </a:cubicBezTo>
                <a:close/>
                <a:moveTo>
                  <a:pt x="98" y="480"/>
                </a:moveTo>
                <a:cubicBezTo>
                  <a:pt x="184" y="550"/>
                  <a:pt x="310" y="541"/>
                  <a:pt x="380" y="456"/>
                </a:cubicBezTo>
                <a:cubicBezTo>
                  <a:pt x="409" y="419"/>
                  <a:pt x="445" y="403"/>
                  <a:pt x="481" y="403"/>
                </a:cubicBezTo>
                <a:lnTo>
                  <a:pt x="481" y="403"/>
                </a:lnTo>
                <a:cubicBezTo>
                  <a:pt x="517" y="403"/>
                  <a:pt x="553" y="419"/>
                  <a:pt x="582" y="455"/>
                </a:cubicBezTo>
                <a:lnTo>
                  <a:pt x="584" y="455"/>
                </a:lnTo>
                <a:cubicBezTo>
                  <a:pt x="689" y="584"/>
                  <a:pt x="839" y="656"/>
                  <a:pt x="994" y="656"/>
                </a:cubicBezTo>
                <a:lnTo>
                  <a:pt x="995" y="656"/>
                </a:lnTo>
                <a:cubicBezTo>
                  <a:pt x="1150" y="656"/>
                  <a:pt x="1300" y="585"/>
                  <a:pt x="1406" y="456"/>
                </a:cubicBezTo>
                <a:cubicBezTo>
                  <a:pt x="1435" y="419"/>
                  <a:pt x="1471" y="403"/>
                  <a:pt x="1507" y="403"/>
                </a:cubicBezTo>
                <a:lnTo>
                  <a:pt x="1507" y="403"/>
                </a:lnTo>
                <a:cubicBezTo>
                  <a:pt x="1543" y="403"/>
                  <a:pt x="1579" y="419"/>
                  <a:pt x="1609" y="456"/>
                </a:cubicBezTo>
                <a:lnTo>
                  <a:pt x="1610" y="455"/>
                </a:lnTo>
                <a:cubicBezTo>
                  <a:pt x="1715" y="584"/>
                  <a:pt x="1865" y="656"/>
                  <a:pt x="2020" y="656"/>
                </a:cubicBezTo>
                <a:lnTo>
                  <a:pt x="2021" y="656"/>
                </a:lnTo>
                <a:cubicBezTo>
                  <a:pt x="2176" y="656"/>
                  <a:pt x="2325" y="582"/>
                  <a:pt x="2430" y="454"/>
                </a:cubicBezTo>
                <a:cubicBezTo>
                  <a:pt x="2431" y="454"/>
                  <a:pt x="2431" y="456"/>
                  <a:pt x="2431" y="456"/>
                </a:cubicBezTo>
                <a:cubicBezTo>
                  <a:pt x="2461" y="419"/>
                  <a:pt x="2497" y="403"/>
                  <a:pt x="2533" y="403"/>
                </a:cubicBezTo>
                <a:lnTo>
                  <a:pt x="2533" y="403"/>
                </a:lnTo>
                <a:cubicBezTo>
                  <a:pt x="2536" y="403"/>
                  <a:pt x="2540" y="400"/>
                  <a:pt x="2543" y="400"/>
                </a:cubicBezTo>
                <a:cubicBezTo>
                  <a:pt x="2574" y="405"/>
                  <a:pt x="2605" y="422"/>
                  <a:pt x="2631" y="454"/>
                </a:cubicBezTo>
                <a:lnTo>
                  <a:pt x="2632" y="455"/>
                </a:lnTo>
                <a:cubicBezTo>
                  <a:pt x="2738" y="583"/>
                  <a:pt x="2887" y="656"/>
                  <a:pt x="3043" y="656"/>
                </a:cubicBezTo>
                <a:lnTo>
                  <a:pt x="3043" y="656"/>
                </a:lnTo>
                <a:cubicBezTo>
                  <a:pt x="3198" y="656"/>
                  <a:pt x="3347" y="582"/>
                  <a:pt x="3453" y="454"/>
                </a:cubicBezTo>
                <a:cubicBezTo>
                  <a:pt x="3453" y="454"/>
                  <a:pt x="3453" y="456"/>
                  <a:pt x="3454" y="456"/>
                </a:cubicBezTo>
                <a:cubicBezTo>
                  <a:pt x="3484" y="419"/>
                  <a:pt x="3520" y="403"/>
                  <a:pt x="3555" y="403"/>
                </a:cubicBezTo>
                <a:lnTo>
                  <a:pt x="3556" y="403"/>
                </a:lnTo>
                <a:cubicBezTo>
                  <a:pt x="3591" y="403"/>
                  <a:pt x="3627" y="419"/>
                  <a:pt x="3656" y="455"/>
                </a:cubicBezTo>
                <a:lnTo>
                  <a:pt x="3657" y="455"/>
                </a:lnTo>
                <a:cubicBezTo>
                  <a:pt x="3727" y="540"/>
                  <a:pt x="3853" y="552"/>
                  <a:pt x="3939" y="483"/>
                </a:cubicBezTo>
                <a:cubicBezTo>
                  <a:pt x="4024" y="413"/>
                  <a:pt x="4037" y="287"/>
                  <a:pt x="3968" y="201"/>
                </a:cubicBezTo>
                <a:lnTo>
                  <a:pt x="3966" y="202"/>
                </a:lnTo>
                <a:cubicBezTo>
                  <a:pt x="3860" y="73"/>
                  <a:pt x="3711" y="3"/>
                  <a:pt x="3556" y="3"/>
                </a:cubicBezTo>
                <a:lnTo>
                  <a:pt x="3555" y="3"/>
                </a:lnTo>
                <a:cubicBezTo>
                  <a:pt x="3400" y="3"/>
                  <a:pt x="3251" y="73"/>
                  <a:pt x="3145" y="201"/>
                </a:cubicBezTo>
                <a:cubicBezTo>
                  <a:pt x="3145" y="202"/>
                  <a:pt x="3145" y="201"/>
                  <a:pt x="3144" y="201"/>
                </a:cubicBezTo>
                <a:cubicBezTo>
                  <a:pt x="3114" y="237"/>
                  <a:pt x="3078" y="256"/>
                  <a:pt x="3043" y="256"/>
                </a:cubicBezTo>
                <a:lnTo>
                  <a:pt x="3043" y="256"/>
                </a:lnTo>
                <a:cubicBezTo>
                  <a:pt x="3013" y="256"/>
                  <a:pt x="2983" y="242"/>
                  <a:pt x="2957" y="217"/>
                </a:cubicBezTo>
                <a:cubicBezTo>
                  <a:pt x="2953" y="211"/>
                  <a:pt x="2949" y="206"/>
                  <a:pt x="2945" y="201"/>
                </a:cubicBezTo>
                <a:lnTo>
                  <a:pt x="2943" y="198"/>
                </a:lnTo>
                <a:cubicBezTo>
                  <a:pt x="2844" y="78"/>
                  <a:pt x="2707" y="9"/>
                  <a:pt x="2562" y="0"/>
                </a:cubicBezTo>
                <a:cubicBezTo>
                  <a:pt x="2551" y="0"/>
                  <a:pt x="2540" y="3"/>
                  <a:pt x="2529" y="3"/>
                </a:cubicBezTo>
                <a:lnTo>
                  <a:pt x="2529" y="3"/>
                </a:lnTo>
                <a:cubicBezTo>
                  <a:pt x="2374" y="3"/>
                  <a:pt x="2224" y="73"/>
                  <a:pt x="2119" y="202"/>
                </a:cubicBezTo>
                <a:cubicBezTo>
                  <a:pt x="2114" y="208"/>
                  <a:pt x="2109" y="212"/>
                  <a:pt x="2105" y="219"/>
                </a:cubicBezTo>
                <a:cubicBezTo>
                  <a:pt x="2079" y="244"/>
                  <a:pt x="2050" y="256"/>
                  <a:pt x="2020" y="256"/>
                </a:cubicBezTo>
                <a:lnTo>
                  <a:pt x="2020" y="256"/>
                </a:lnTo>
                <a:cubicBezTo>
                  <a:pt x="1984" y="256"/>
                  <a:pt x="1948" y="236"/>
                  <a:pt x="1919" y="200"/>
                </a:cubicBezTo>
                <a:lnTo>
                  <a:pt x="1918" y="202"/>
                </a:lnTo>
                <a:cubicBezTo>
                  <a:pt x="1812" y="73"/>
                  <a:pt x="1662" y="3"/>
                  <a:pt x="1507" y="3"/>
                </a:cubicBezTo>
                <a:lnTo>
                  <a:pt x="1507" y="3"/>
                </a:lnTo>
                <a:cubicBezTo>
                  <a:pt x="1351" y="3"/>
                  <a:pt x="1202" y="74"/>
                  <a:pt x="1096" y="203"/>
                </a:cubicBezTo>
                <a:cubicBezTo>
                  <a:pt x="1066" y="239"/>
                  <a:pt x="1030" y="256"/>
                  <a:pt x="994" y="256"/>
                </a:cubicBezTo>
                <a:lnTo>
                  <a:pt x="994" y="256"/>
                </a:lnTo>
                <a:cubicBezTo>
                  <a:pt x="959" y="256"/>
                  <a:pt x="923" y="236"/>
                  <a:pt x="893" y="200"/>
                </a:cubicBezTo>
                <a:lnTo>
                  <a:pt x="892" y="201"/>
                </a:lnTo>
                <a:cubicBezTo>
                  <a:pt x="786" y="73"/>
                  <a:pt x="636" y="3"/>
                  <a:pt x="481" y="3"/>
                </a:cubicBezTo>
                <a:lnTo>
                  <a:pt x="481" y="3"/>
                </a:lnTo>
                <a:cubicBezTo>
                  <a:pt x="325" y="3"/>
                  <a:pt x="176" y="73"/>
                  <a:pt x="70" y="202"/>
                </a:cubicBezTo>
                <a:cubicBezTo>
                  <a:pt x="0" y="287"/>
                  <a:pt x="13" y="410"/>
                  <a:pt x="98" y="48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ea typeface="微软雅黑" panose="020B0503020204020204" pitchFamily="34" charset="-122"/>
            </a:endParaRPr>
          </a:p>
        </p:txBody>
      </p:sp>
      <p:sp>
        <p:nvSpPr>
          <p:cNvPr id="19" name="文本框 18">
            <a:extLst>
              <a:ext uri="{FF2B5EF4-FFF2-40B4-BE49-F238E27FC236}">
                <a16:creationId xmlns:a16="http://schemas.microsoft.com/office/drawing/2014/main" id="{F2EF8689-BD4F-4C57-9060-6C43AF54FFDC}"/>
              </a:ext>
            </a:extLst>
          </p:cNvPr>
          <p:cNvSpPr txBox="1"/>
          <p:nvPr/>
        </p:nvSpPr>
        <p:spPr>
          <a:xfrm>
            <a:off x="9602880" y="3600791"/>
            <a:ext cx="1815908" cy="461665"/>
          </a:xfrm>
          <a:prstGeom prst="rect">
            <a:avLst/>
          </a:prstGeom>
          <a:noFill/>
        </p:spPr>
        <p:txBody>
          <a:bodyPr wrap="square" rtlCol="0">
            <a:spAutoFit/>
          </a:bodyPr>
          <a:lstStyle/>
          <a:p>
            <a:pPr algn="ctr"/>
            <a:r>
              <a:rPr lang="zh-CN" altLang="en-US" sz="2400" b="1" dirty="0">
                <a:solidFill>
                  <a:schemeClr val="accent1"/>
                </a:solidFill>
                <a:latin typeface="+mj-ea"/>
                <a:ea typeface="+mj-ea"/>
              </a:rPr>
              <a:t>生物能</a:t>
            </a:r>
          </a:p>
        </p:txBody>
      </p:sp>
      <p:sp>
        <p:nvSpPr>
          <p:cNvPr id="20" name="文本框 19">
            <a:extLst>
              <a:ext uri="{FF2B5EF4-FFF2-40B4-BE49-F238E27FC236}">
                <a16:creationId xmlns:a16="http://schemas.microsoft.com/office/drawing/2014/main" id="{05B3ED67-4368-4550-934F-3E8AC489E2F0}"/>
              </a:ext>
            </a:extLst>
          </p:cNvPr>
          <p:cNvSpPr txBox="1"/>
          <p:nvPr/>
        </p:nvSpPr>
        <p:spPr>
          <a:xfrm>
            <a:off x="9363067" y="4029553"/>
            <a:ext cx="2295534" cy="1661609"/>
          </a:xfrm>
          <a:prstGeom prst="rect">
            <a:avLst/>
          </a:prstGeom>
          <a:noFill/>
        </p:spPr>
        <p:txBody>
          <a:bodyPr wrap="square" rtlCol="0">
            <a:spAutoFit/>
          </a:bodyPr>
          <a:lstStyle/>
          <a:p>
            <a:pPr algn="ctr">
              <a:lnSpc>
                <a:spcPct val="130000"/>
              </a:lnSpc>
            </a:pPr>
            <a:r>
              <a:rPr lang="zh-CN" altLang="en-US" sz="1600" dirty="0">
                <a:solidFill>
                  <a:schemeClr val="tx1">
                    <a:lumMod val="75000"/>
                    <a:lumOff val="25000"/>
                  </a:schemeClr>
                </a:solidFill>
                <a:latin typeface="+mn-ea"/>
              </a:rPr>
              <a:t>我国的生物能源储存量特别丰厚因此生物能十分具有开发以及利用价值。这种能源分布范围广、可利用率高。</a:t>
            </a:r>
          </a:p>
        </p:txBody>
      </p:sp>
      <p:sp>
        <p:nvSpPr>
          <p:cNvPr id="21" name="矩形: 圆角 20">
            <a:extLst>
              <a:ext uri="{FF2B5EF4-FFF2-40B4-BE49-F238E27FC236}">
                <a16:creationId xmlns:a16="http://schemas.microsoft.com/office/drawing/2014/main" id="{3EE3C433-EA00-41D9-8E8C-A9DC4C947AAE}"/>
              </a:ext>
            </a:extLst>
          </p:cNvPr>
          <p:cNvSpPr/>
          <p:nvPr/>
        </p:nvSpPr>
        <p:spPr>
          <a:xfrm rot="1716254">
            <a:off x="9914756" y="2020213"/>
            <a:ext cx="1192157" cy="1192157"/>
          </a:xfrm>
          <a:prstGeom prst="roundRect">
            <a:avLst>
              <a:gd name="adj" fmla="val 25929"/>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2" name="矩形: 圆角 21">
            <a:extLst>
              <a:ext uri="{FF2B5EF4-FFF2-40B4-BE49-F238E27FC236}">
                <a16:creationId xmlns:a16="http://schemas.microsoft.com/office/drawing/2014/main" id="{3BBFDE1E-2FB3-4B8E-B39C-2A03F2C06362}"/>
              </a:ext>
            </a:extLst>
          </p:cNvPr>
          <p:cNvSpPr/>
          <p:nvPr/>
        </p:nvSpPr>
        <p:spPr>
          <a:xfrm rot="2700000">
            <a:off x="9914755" y="2020212"/>
            <a:ext cx="1192157" cy="1192157"/>
          </a:xfrm>
          <a:prstGeom prst="roundRect">
            <a:avLst>
              <a:gd name="adj" fmla="val 2592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3" name="iconfont-1018-792470">
            <a:extLst>
              <a:ext uri="{FF2B5EF4-FFF2-40B4-BE49-F238E27FC236}">
                <a16:creationId xmlns:a16="http://schemas.microsoft.com/office/drawing/2014/main" id="{EB6773CF-61E7-4804-A25F-1B65A3328EAE}"/>
              </a:ext>
            </a:extLst>
          </p:cNvPr>
          <p:cNvSpPr/>
          <p:nvPr/>
        </p:nvSpPr>
        <p:spPr>
          <a:xfrm>
            <a:off x="10116390" y="2224382"/>
            <a:ext cx="788888" cy="783818"/>
          </a:xfrm>
          <a:custGeom>
            <a:avLst/>
            <a:gdLst>
              <a:gd name="T0" fmla="*/ 8079 w 8242"/>
              <a:gd name="T1" fmla="*/ 2177 h 8201"/>
              <a:gd name="T2" fmla="*/ 7493 w 8242"/>
              <a:gd name="T3" fmla="*/ 2177 h 8201"/>
              <a:gd name="T4" fmla="*/ 7402 w 8242"/>
              <a:gd name="T5" fmla="*/ 2260 h 8201"/>
              <a:gd name="T6" fmla="*/ 5982 w 8242"/>
              <a:gd name="T7" fmla="*/ 840 h 8201"/>
              <a:gd name="T8" fmla="*/ 6065 w 8242"/>
              <a:gd name="T9" fmla="*/ 749 h 8201"/>
              <a:gd name="T10" fmla="*/ 6065 w 8242"/>
              <a:gd name="T11" fmla="*/ 163 h 8201"/>
              <a:gd name="T12" fmla="*/ 5478 w 8242"/>
              <a:gd name="T13" fmla="*/ 163 h 8201"/>
              <a:gd name="T14" fmla="*/ 4914 w 8242"/>
              <a:gd name="T15" fmla="*/ 2319 h 8201"/>
              <a:gd name="T16" fmla="*/ 2903 w 8242"/>
              <a:gd name="T17" fmla="*/ 2903 h 8201"/>
              <a:gd name="T18" fmla="*/ 2319 w 8242"/>
              <a:gd name="T19" fmla="*/ 4914 h 8201"/>
              <a:gd name="T20" fmla="*/ 163 w 8242"/>
              <a:gd name="T21" fmla="*/ 5478 h 8201"/>
              <a:gd name="T22" fmla="*/ 163 w 8242"/>
              <a:gd name="T23" fmla="*/ 6065 h 8201"/>
              <a:gd name="T24" fmla="*/ 456 w 8242"/>
              <a:gd name="T25" fmla="*/ 6187 h 8201"/>
              <a:gd name="T26" fmla="*/ 749 w 8242"/>
              <a:gd name="T27" fmla="*/ 6065 h 8201"/>
              <a:gd name="T28" fmla="*/ 840 w 8242"/>
              <a:gd name="T29" fmla="*/ 5982 h 8201"/>
              <a:gd name="T30" fmla="*/ 2260 w 8242"/>
              <a:gd name="T31" fmla="*/ 7402 h 8201"/>
              <a:gd name="T32" fmla="*/ 2177 w 8242"/>
              <a:gd name="T33" fmla="*/ 7493 h 8201"/>
              <a:gd name="T34" fmla="*/ 2177 w 8242"/>
              <a:gd name="T35" fmla="*/ 8079 h 8201"/>
              <a:gd name="T36" fmla="*/ 2470 w 8242"/>
              <a:gd name="T37" fmla="*/ 8201 h 8201"/>
              <a:gd name="T38" fmla="*/ 2764 w 8242"/>
              <a:gd name="T39" fmla="*/ 8079 h 8201"/>
              <a:gd name="T40" fmla="*/ 3328 w 8242"/>
              <a:gd name="T41" fmla="*/ 5923 h 8201"/>
              <a:gd name="T42" fmla="*/ 5339 w 8242"/>
              <a:gd name="T43" fmla="*/ 5339 h 8201"/>
              <a:gd name="T44" fmla="*/ 5923 w 8242"/>
              <a:gd name="T45" fmla="*/ 3328 h 8201"/>
              <a:gd name="T46" fmla="*/ 8079 w 8242"/>
              <a:gd name="T47" fmla="*/ 2764 h 8201"/>
              <a:gd name="T48" fmla="*/ 8079 w 8242"/>
              <a:gd name="T49" fmla="*/ 2177 h 8201"/>
              <a:gd name="T50" fmla="*/ 5062 w 8242"/>
              <a:gd name="T51" fmla="*/ 3179 h 8201"/>
              <a:gd name="T52" fmla="*/ 4951 w 8242"/>
              <a:gd name="T53" fmla="*/ 4499 h 8201"/>
              <a:gd name="T54" fmla="*/ 3743 w 8242"/>
              <a:gd name="T55" fmla="*/ 3291 h 8201"/>
              <a:gd name="T56" fmla="*/ 5062 w 8242"/>
              <a:gd name="T57" fmla="*/ 3179 h 8201"/>
              <a:gd name="T58" fmla="*/ 1470 w 8242"/>
              <a:gd name="T59" fmla="*/ 5708 h 8201"/>
              <a:gd name="T60" fmla="*/ 2464 w 8242"/>
              <a:gd name="T61" fmla="*/ 5778 h 8201"/>
              <a:gd name="T62" fmla="*/ 2534 w 8242"/>
              <a:gd name="T63" fmla="*/ 6772 h 8201"/>
              <a:gd name="T64" fmla="*/ 1470 w 8242"/>
              <a:gd name="T65" fmla="*/ 5708 h 8201"/>
              <a:gd name="T66" fmla="*/ 3179 w 8242"/>
              <a:gd name="T67" fmla="*/ 5063 h 8201"/>
              <a:gd name="T68" fmla="*/ 3291 w 8242"/>
              <a:gd name="T69" fmla="*/ 3743 h 8201"/>
              <a:gd name="T70" fmla="*/ 4499 w 8242"/>
              <a:gd name="T71" fmla="*/ 4951 h 8201"/>
              <a:gd name="T72" fmla="*/ 3179 w 8242"/>
              <a:gd name="T73" fmla="*/ 5063 h 8201"/>
              <a:gd name="T74" fmla="*/ 5778 w 8242"/>
              <a:gd name="T75" fmla="*/ 2464 h 8201"/>
              <a:gd name="T76" fmla="*/ 5708 w 8242"/>
              <a:gd name="T77" fmla="*/ 1470 h 8201"/>
              <a:gd name="T78" fmla="*/ 6772 w 8242"/>
              <a:gd name="T79" fmla="*/ 2534 h 8201"/>
              <a:gd name="T80" fmla="*/ 5778 w 8242"/>
              <a:gd name="T81" fmla="*/ 2464 h 8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242" h="8201">
                <a:moveTo>
                  <a:pt x="8079" y="2177"/>
                </a:moveTo>
                <a:cubicBezTo>
                  <a:pt x="7917" y="2015"/>
                  <a:pt x="7655" y="2015"/>
                  <a:pt x="7493" y="2177"/>
                </a:cubicBezTo>
                <a:cubicBezTo>
                  <a:pt x="7463" y="2207"/>
                  <a:pt x="7433" y="2234"/>
                  <a:pt x="7402" y="2260"/>
                </a:cubicBezTo>
                <a:lnTo>
                  <a:pt x="5982" y="840"/>
                </a:lnTo>
                <a:cubicBezTo>
                  <a:pt x="6008" y="809"/>
                  <a:pt x="6035" y="779"/>
                  <a:pt x="6065" y="749"/>
                </a:cubicBezTo>
                <a:cubicBezTo>
                  <a:pt x="6227" y="587"/>
                  <a:pt x="6227" y="325"/>
                  <a:pt x="6065" y="163"/>
                </a:cubicBezTo>
                <a:cubicBezTo>
                  <a:pt x="5903" y="0"/>
                  <a:pt x="5640" y="0"/>
                  <a:pt x="5478" y="163"/>
                </a:cubicBezTo>
                <a:cubicBezTo>
                  <a:pt x="4816" y="825"/>
                  <a:pt x="4808" y="1592"/>
                  <a:pt x="4914" y="2319"/>
                </a:cubicBezTo>
                <a:cubicBezTo>
                  <a:pt x="4231" y="2237"/>
                  <a:pt x="3521" y="2285"/>
                  <a:pt x="2903" y="2903"/>
                </a:cubicBezTo>
                <a:cubicBezTo>
                  <a:pt x="2285" y="3521"/>
                  <a:pt x="2237" y="4231"/>
                  <a:pt x="2319" y="4914"/>
                </a:cubicBezTo>
                <a:cubicBezTo>
                  <a:pt x="1592" y="4808"/>
                  <a:pt x="825" y="4816"/>
                  <a:pt x="163" y="5478"/>
                </a:cubicBezTo>
                <a:cubicBezTo>
                  <a:pt x="0" y="5640"/>
                  <a:pt x="0" y="5903"/>
                  <a:pt x="163" y="6065"/>
                </a:cubicBezTo>
                <a:cubicBezTo>
                  <a:pt x="244" y="6146"/>
                  <a:pt x="350" y="6187"/>
                  <a:pt x="456" y="6187"/>
                </a:cubicBezTo>
                <a:cubicBezTo>
                  <a:pt x="562" y="6187"/>
                  <a:pt x="668" y="6146"/>
                  <a:pt x="749" y="6065"/>
                </a:cubicBezTo>
                <a:cubicBezTo>
                  <a:pt x="779" y="6035"/>
                  <a:pt x="809" y="6008"/>
                  <a:pt x="840" y="5982"/>
                </a:cubicBezTo>
                <a:lnTo>
                  <a:pt x="2260" y="7402"/>
                </a:lnTo>
                <a:cubicBezTo>
                  <a:pt x="2234" y="7433"/>
                  <a:pt x="2207" y="7463"/>
                  <a:pt x="2177" y="7493"/>
                </a:cubicBezTo>
                <a:cubicBezTo>
                  <a:pt x="2015" y="7655"/>
                  <a:pt x="2015" y="7917"/>
                  <a:pt x="2177" y="8079"/>
                </a:cubicBezTo>
                <a:cubicBezTo>
                  <a:pt x="2258" y="8160"/>
                  <a:pt x="2364" y="8201"/>
                  <a:pt x="2470" y="8201"/>
                </a:cubicBezTo>
                <a:cubicBezTo>
                  <a:pt x="2576" y="8201"/>
                  <a:pt x="2683" y="8160"/>
                  <a:pt x="2764" y="8079"/>
                </a:cubicBezTo>
                <a:cubicBezTo>
                  <a:pt x="3426" y="7417"/>
                  <a:pt x="3434" y="6650"/>
                  <a:pt x="3328" y="5923"/>
                </a:cubicBezTo>
                <a:cubicBezTo>
                  <a:pt x="4011" y="6005"/>
                  <a:pt x="4721" y="5957"/>
                  <a:pt x="5339" y="5339"/>
                </a:cubicBezTo>
                <a:cubicBezTo>
                  <a:pt x="5957" y="4721"/>
                  <a:pt x="6005" y="4011"/>
                  <a:pt x="5923" y="3328"/>
                </a:cubicBezTo>
                <a:cubicBezTo>
                  <a:pt x="6650" y="3434"/>
                  <a:pt x="7417" y="3426"/>
                  <a:pt x="8079" y="2764"/>
                </a:cubicBezTo>
                <a:cubicBezTo>
                  <a:pt x="8242" y="2602"/>
                  <a:pt x="8242" y="2339"/>
                  <a:pt x="8079" y="2177"/>
                </a:cubicBezTo>
                <a:close/>
                <a:moveTo>
                  <a:pt x="5062" y="3179"/>
                </a:moveTo>
                <a:cubicBezTo>
                  <a:pt x="5151" y="3727"/>
                  <a:pt x="5166" y="4141"/>
                  <a:pt x="4951" y="4499"/>
                </a:cubicBezTo>
                <a:lnTo>
                  <a:pt x="3743" y="3291"/>
                </a:lnTo>
                <a:cubicBezTo>
                  <a:pt x="4101" y="3076"/>
                  <a:pt x="4515" y="3091"/>
                  <a:pt x="5062" y="3179"/>
                </a:cubicBezTo>
                <a:close/>
                <a:moveTo>
                  <a:pt x="1470" y="5708"/>
                </a:moveTo>
                <a:cubicBezTo>
                  <a:pt x="1753" y="5671"/>
                  <a:pt x="2076" y="5711"/>
                  <a:pt x="2464" y="5778"/>
                </a:cubicBezTo>
                <a:cubicBezTo>
                  <a:pt x="2531" y="6166"/>
                  <a:pt x="2571" y="6489"/>
                  <a:pt x="2534" y="6772"/>
                </a:cubicBezTo>
                <a:lnTo>
                  <a:pt x="1470" y="5708"/>
                </a:lnTo>
                <a:close/>
                <a:moveTo>
                  <a:pt x="3179" y="5063"/>
                </a:moveTo>
                <a:cubicBezTo>
                  <a:pt x="3091" y="4515"/>
                  <a:pt x="3076" y="4101"/>
                  <a:pt x="3291" y="3743"/>
                </a:cubicBezTo>
                <a:lnTo>
                  <a:pt x="4499" y="4951"/>
                </a:lnTo>
                <a:cubicBezTo>
                  <a:pt x="4141" y="5166"/>
                  <a:pt x="3727" y="5151"/>
                  <a:pt x="3179" y="5063"/>
                </a:cubicBezTo>
                <a:close/>
                <a:moveTo>
                  <a:pt x="5778" y="2464"/>
                </a:moveTo>
                <a:cubicBezTo>
                  <a:pt x="5711" y="2076"/>
                  <a:pt x="5671" y="1753"/>
                  <a:pt x="5708" y="1470"/>
                </a:cubicBezTo>
                <a:lnTo>
                  <a:pt x="6772" y="2534"/>
                </a:lnTo>
                <a:cubicBezTo>
                  <a:pt x="6489" y="2571"/>
                  <a:pt x="6166" y="2531"/>
                  <a:pt x="5778" y="246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ea typeface="微软雅黑" panose="020B0503020204020204" pitchFamily="34" charset="-122"/>
            </a:endParaRPr>
          </a:p>
        </p:txBody>
      </p:sp>
      <p:grpSp>
        <p:nvGrpSpPr>
          <p:cNvPr id="29" name="组合 28">
            <a:extLst>
              <a:ext uri="{FF2B5EF4-FFF2-40B4-BE49-F238E27FC236}">
                <a16:creationId xmlns:a16="http://schemas.microsoft.com/office/drawing/2014/main" id="{CA5043CA-F587-F052-5AA8-5C87B96529D2}"/>
              </a:ext>
            </a:extLst>
          </p:cNvPr>
          <p:cNvGrpSpPr/>
          <p:nvPr/>
        </p:nvGrpSpPr>
        <p:grpSpPr>
          <a:xfrm>
            <a:off x="4515974" y="2322679"/>
            <a:ext cx="540658" cy="540682"/>
            <a:chOff x="4579486" y="2386194"/>
            <a:chExt cx="413634" cy="413652"/>
          </a:xfrm>
        </p:grpSpPr>
        <p:sp>
          <p:nvSpPr>
            <p:cNvPr id="26" name="任意多边形: 形状 25">
              <a:extLst>
                <a:ext uri="{FF2B5EF4-FFF2-40B4-BE49-F238E27FC236}">
                  <a16:creationId xmlns:a16="http://schemas.microsoft.com/office/drawing/2014/main" id="{AD99792C-0DC6-3A9D-240E-88465911007D}"/>
                </a:ext>
              </a:extLst>
            </p:cNvPr>
            <p:cNvSpPr/>
            <p:nvPr/>
          </p:nvSpPr>
          <p:spPr>
            <a:xfrm>
              <a:off x="4579486" y="2386194"/>
              <a:ext cx="413634" cy="413652"/>
            </a:xfrm>
            <a:custGeom>
              <a:avLst/>
              <a:gdLst>
                <a:gd name="connsiteX0" fmla="*/ 206600 w 413634"/>
                <a:gd name="connsiteY0" fmla="*/ 413652 h 413652"/>
                <a:gd name="connsiteX1" fmla="*/ 153324 w 413634"/>
                <a:gd name="connsiteY1" fmla="*/ 406627 h 413652"/>
                <a:gd name="connsiteX2" fmla="*/ 103432 w 413634"/>
                <a:gd name="connsiteY2" fmla="*/ 385911 h 413652"/>
                <a:gd name="connsiteX3" fmla="*/ 80444 w 413634"/>
                <a:gd name="connsiteY3" fmla="*/ 370538 h 413652"/>
                <a:gd name="connsiteX4" fmla="*/ 205829 w 413634"/>
                <a:gd name="connsiteY4" fmla="*/ 205043 h 413652"/>
                <a:gd name="connsiteX5" fmla="*/ 1400 w 413634"/>
                <a:gd name="connsiteY5" fmla="*/ 230655 h 413652"/>
                <a:gd name="connsiteX6" fmla="*/ 128247 w 413634"/>
                <a:gd name="connsiteY6" fmla="*/ 15529 h 413652"/>
                <a:gd name="connsiteX7" fmla="*/ 208898 w 413634"/>
                <a:gd name="connsiteY7" fmla="*/ 206832 h 413652"/>
                <a:gd name="connsiteX8" fmla="*/ 288923 w 413634"/>
                <a:gd name="connsiteY8" fmla="*/ 16979 h 413652"/>
                <a:gd name="connsiteX9" fmla="*/ 310225 w 413634"/>
                <a:gd name="connsiteY9" fmla="*/ 27715 h 413652"/>
                <a:gd name="connsiteX10" fmla="*/ 353104 w 413634"/>
                <a:gd name="connsiteY10" fmla="*/ 60602 h 413652"/>
                <a:gd name="connsiteX11" fmla="*/ 385821 w 413634"/>
                <a:gd name="connsiteY11" fmla="*/ 103181 h 413652"/>
                <a:gd name="connsiteX12" fmla="*/ 393135 w 413634"/>
                <a:gd name="connsiteY12" fmla="*/ 117026 h 413652"/>
                <a:gd name="connsiteX13" fmla="*/ 411813 w 413634"/>
                <a:gd name="connsiteY13" fmla="*/ 234391 h 413652"/>
                <a:gd name="connsiteX14" fmla="*/ 205790 w 413634"/>
                <a:gd name="connsiteY14" fmla="*/ 208622 h 413652"/>
                <a:gd name="connsiteX15" fmla="*/ 330182 w 413634"/>
                <a:gd name="connsiteY15" fmla="*/ 372850 h 413652"/>
                <a:gd name="connsiteX16" fmla="*/ 220353 w 413634"/>
                <a:gd name="connsiteY16" fmla="*/ 413196 h 413652"/>
                <a:gd name="connsiteX17" fmla="*/ 206600 w 413634"/>
                <a:gd name="connsiteY17" fmla="*/ 413652 h 413652"/>
                <a:gd name="connsiteX18" fmla="*/ 29742 w 413634"/>
                <a:gd name="connsiteY18" fmla="*/ 313697 h 413652"/>
                <a:gd name="connsiteX19" fmla="*/ 27731 w 413634"/>
                <a:gd name="connsiteY19" fmla="*/ 310301 h 413652"/>
                <a:gd name="connsiteX20" fmla="*/ 25797 w 413634"/>
                <a:gd name="connsiteY20" fmla="*/ 306866 h 413652"/>
                <a:gd name="connsiteX21" fmla="*/ 29716 w 413634"/>
                <a:gd name="connsiteY21" fmla="*/ 313697 h 413652"/>
                <a:gd name="connsiteX22" fmla="*/ 210845 w 413634"/>
                <a:gd name="connsiteY22" fmla="*/ 0 h 413652"/>
                <a:gd name="connsiteX23" fmla="*/ 202538 w 413634"/>
                <a:gd name="connsiteY23" fmla="*/ 0 h 413652"/>
                <a:gd name="connsiteX24" fmla="*/ 210805 w 413634"/>
                <a:gd name="connsiteY24" fmla="*/ 0 h 413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13634" h="413652">
                  <a:moveTo>
                    <a:pt x="206600" y="413652"/>
                  </a:moveTo>
                  <a:cubicBezTo>
                    <a:pt x="188610" y="413652"/>
                    <a:pt x="170698" y="411289"/>
                    <a:pt x="153324" y="406627"/>
                  </a:cubicBezTo>
                  <a:cubicBezTo>
                    <a:pt x="135862" y="401924"/>
                    <a:pt x="119089" y="394960"/>
                    <a:pt x="103432" y="385911"/>
                  </a:cubicBezTo>
                  <a:cubicBezTo>
                    <a:pt x="95440" y="381296"/>
                    <a:pt x="87761" y="376161"/>
                    <a:pt x="80444" y="370538"/>
                  </a:cubicBezTo>
                  <a:lnTo>
                    <a:pt x="205829" y="205043"/>
                  </a:lnTo>
                  <a:lnTo>
                    <a:pt x="1400" y="230655"/>
                  </a:lnTo>
                  <a:cubicBezTo>
                    <a:pt x="-9335" y="138617"/>
                    <a:pt x="42513" y="50686"/>
                    <a:pt x="128247" y="15529"/>
                  </a:cubicBezTo>
                  <a:lnTo>
                    <a:pt x="208898" y="206832"/>
                  </a:lnTo>
                  <a:lnTo>
                    <a:pt x="288923" y="16979"/>
                  </a:lnTo>
                  <a:cubicBezTo>
                    <a:pt x="296220" y="20153"/>
                    <a:pt x="303332" y="23737"/>
                    <a:pt x="310225" y="27715"/>
                  </a:cubicBezTo>
                  <a:cubicBezTo>
                    <a:pt x="325890" y="36762"/>
                    <a:pt x="340305" y="47818"/>
                    <a:pt x="353104" y="60602"/>
                  </a:cubicBezTo>
                  <a:cubicBezTo>
                    <a:pt x="365827" y="73302"/>
                    <a:pt x="376827" y="87617"/>
                    <a:pt x="385821" y="103181"/>
                  </a:cubicBezTo>
                  <a:cubicBezTo>
                    <a:pt x="388434" y="107674"/>
                    <a:pt x="390876" y="112324"/>
                    <a:pt x="393135" y="117026"/>
                  </a:cubicBezTo>
                  <a:cubicBezTo>
                    <a:pt x="410670" y="153490"/>
                    <a:pt x="417162" y="194285"/>
                    <a:pt x="411813" y="234391"/>
                  </a:cubicBezTo>
                  <a:lnTo>
                    <a:pt x="205790" y="208622"/>
                  </a:lnTo>
                  <a:lnTo>
                    <a:pt x="330182" y="372850"/>
                  </a:lnTo>
                  <a:cubicBezTo>
                    <a:pt x="298218" y="396587"/>
                    <a:pt x="260082" y="410598"/>
                    <a:pt x="220353" y="413196"/>
                  </a:cubicBezTo>
                  <a:cubicBezTo>
                    <a:pt x="215795" y="413494"/>
                    <a:pt x="211171" y="413652"/>
                    <a:pt x="206600" y="413652"/>
                  </a:cubicBezTo>
                  <a:close/>
                  <a:moveTo>
                    <a:pt x="29742" y="313697"/>
                  </a:moveTo>
                  <a:lnTo>
                    <a:pt x="27731" y="310301"/>
                  </a:lnTo>
                  <a:cubicBezTo>
                    <a:pt x="27025" y="309112"/>
                    <a:pt x="26424" y="307989"/>
                    <a:pt x="25797" y="306866"/>
                  </a:cubicBezTo>
                  <a:lnTo>
                    <a:pt x="29716" y="313697"/>
                  </a:lnTo>
                  <a:close/>
                  <a:moveTo>
                    <a:pt x="210845" y="0"/>
                  </a:moveTo>
                  <a:lnTo>
                    <a:pt x="202538" y="0"/>
                  </a:lnTo>
                  <a:lnTo>
                    <a:pt x="210805" y="0"/>
                  </a:lnTo>
                  <a:close/>
                </a:path>
              </a:pathLst>
            </a:custGeom>
            <a:solidFill>
              <a:schemeClr val="bg1"/>
            </a:solidFill>
            <a:ln w="400"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5F0426F1-2AC8-4907-0552-5655478CFD14}"/>
                </a:ext>
              </a:extLst>
            </p:cNvPr>
            <p:cNvSpPr/>
            <p:nvPr/>
          </p:nvSpPr>
          <p:spPr>
            <a:xfrm>
              <a:off x="4579486" y="2386194"/>
              <a:ext cx="413634" cy="413639"/>
            </a:xfrm>
            <a:custGeom>
              <a:avLst/>
              <a:gdLst>
                <a:gd name="connsiteX0" fmla="*/ 206600 w 413634"/>
                <a:gd name="connsiteY0" fmla="*/ 413640 h 413639"/>
                <a:gd name="connsiteX1" fmla="*/ 103419 w 413634"/>
                <a:gd name="connsiteY1" fmla="*/ 385898 h 413639"/>
                <a:gd name="connsiteX2" fmla="*/ 80444 w 413634"/>
                <a:gd name="connsiteY2" fmla="*/ 370538 h 413639"/>
                <a:gd name="connsiteX3" fmla="*/ 125961 w 413634"/>
                <a:gd name="connsiteY3" fmla="*/ 310458 h 413639"/>
                <a:gd name="connsiteX4" fmla="*/ 206835 w 413634"/>
                <a:gd name="connsiteY4" fmla="*/ 339192 h 413639"/>
                <a:gd name="connsiteX5" fmla="*/ 284730 w 413634"/>
                <a:gd name="connsiteY5" fmla="*/ 312809 h 413639"/>
                <a:gd name="connsiteX6" fmla="*/ 330208 w 413634"/>
                <a:gd name="connsiteY6" fmla="*/ 372889 h 413639"/>
                <a:gd name="connsiteX7" fmla="*/ 220379 w 413634"/>
                <a:gd name="connsiteY7" fmla="*/ 413236 h 413639"/>
                <a:gd name="connsiteX8" fmla="*/ 206600 w 413634"/>
                <a:gd name="connsiteY8" fmla="*/ 413640 h 413639"/>
                <a:gd name="connsiteX9" fmla="*/ 29664 w 413634"/>
                <a:gd name="connsiteY9" fmla="*/ 313553 h 413639"/>
                <a:gd name="connsiteX10" fmla="*/ 27744 w 413634"/>
                <a:gd name="connsiteY10" fmla="*/ 310301 h 413639"/>
                <a:gd name="connsiteX11" fmla="*/ 25811 w 413634"/>
                <a:gd name="connsiteY11" fmla="*/ 306866 h 413639"/>
                <a:gd name="connsiteX12" fmla="*/ 29729 w 413634"/>
                <a:gd name="connsiteY12" fmla="*/ 313553 h 413639"/>
                <a:gd name="connsiteX13" fmla="*/ 411813 w 413634"/>
                <a:gd name="connsiteY13" fmla="*/ 234430 h 413639"/>
                <a:gd name="connsiteX14" fmla="*/ 334362 w 413634"/>
                <a:gd name="connsiteY14" fmla="*/ 224713 h 413639"/>
                <a:gd name="connsiteX15" fmla="*/ 335093 w 413634"/>
                <a:gd name="connsiteY15" fmla="*/ 210960 h 413639"/>
                <a:gd name="connsiteX16" fmla="*/ 256989 w 413634"/>
                <a:gd name="connsiteY16" fmla="*/ 92915 h 413639"/>
                <a:gd name="connsiteX17" fmla="*/ 288923 w 413634"/>
                <a:gd name="connsiteY17" fmla="*/ 16979 h 413639"/>
                <a:gd name="connsiteX18" fmla="*/ 310225 w 413634"/>
                <a:gd name="connsiteY18" fmla="*/ 27715 h 413639"/>
                <a:gd name="connsiteX19" fmla="*/ 353117 w 413634"/>
                <a:gd name="connsiteY19" fmla="*/ 60563 h 413639"/>
                <a:gd name="connsiteX20" fmla="*/ 385821 w 413634"/>
                <a:gd name="connsiteY20" fmla="*/ 103181 h 413639"/>
                <a:gd name="connsiteX21" fmla="*/ 393135 w 413634"/>
                <a:gd name="connsiteY21" fmla="*/ 117026 h 413639"/>
                <a:gd name="connsiteX22" fmla="*/ 411813 w 413634"/>
                <a:gd name="connsiteY22" fmla="*/ 234391 h 413639"/>
                <a:gd name="connsiteX23" fmla="*/ 1400 w 413634"/>
                <a:gd name="connsiteY23" fmla="*/ 230655 h 413639"/>
                <a:gd name="connsiteX24" fmla="*/ 128247 w 413634"/>
                <a:gd name="connsiteY24" fmla="*/ 15529 h 413639"/>
                <a:gd name="connsiteX25" fmla="*/ 160259 w 413634"/>
                <a:gd name="connsiteY25" fmla="*/ 91426 h 413639"/>
                <a:gd name="connsiteX26" fmla="*/ 78616 w 413634"/>
                <a:gd name="connsiteY26" fmla="*/ 210921 h 413639"/>
                <a:gd name="connsiteX27" fmla="*/ 78995 w 413634"/>
                <a:gd name="connsiteY27" fmla="*/ 220886 h 413639"/>
                <a:gd name="connsiteX28" fmla="*/ 1387 w 413634"/>
                <a:gd name="connsiteY28" fmla="*/ 230616 h 413639"/>
                <a:gd name="connsiteX29" fmla="*/ 210805 w 413634"/>
                <a:gd name="connsiteY29" fmla="*/ 0 h 413639"/>
                <a:gd name="connsiteX30" fmla="*/ 202538 w 413634"/>
                <a:gd name="connsiteY30" fmla="*/ 0 h 413639"/>
                <a:gd name="connsiteX31" fmla="*/ 210805 w 413634"/>
                <a:gd name="connsiteY31" fmla="*/ 0 h 413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13634" h="413639">
                  <a:moveTo>
                    <a:pt x="206600" y="413640"/>
                  </a:moveTo>
                  <a:cubicBezTo>
                    <a:pt x="170364" y="413632"/>
                    <a:pt x="134771" y="404066"/>
                    <a:pt x="103419" y="385898"/>
                  </a:cubicBezTo>
                  <a:cubicBezTo>
                    <a:pt x="95431" y="381288"/>
                    <a:pt x="87756" y="376158"/>
                    <a:pt x="80444" y="370538"/>
                  </a:cubicBezTo>
                  <a:lnTo>
                    <a:pt x="125961" y="310458"/>
                  </a:lnTo>
                  <a:cubicBezTo>
                    <a:pt x="148828" y="329024"/>
                    <a:pt x="177380" y="339168"/>
                    <a:pt x="206835" y="339192"/>
                  </a:cubicBezTo>
                  <a:cubicBezTo>
                    <a:pt x="235007" y="339278"/>
                    <a:pt x="262409" y="329997"/>
                    <a:pt x="284730" y="312809"/>
                  </a:cubicBezTo>
                  <a:lnTo>
                    <a:pt x="330208" y="372889"/>
                  </a:lnTo>
                  <a:cubicBezTo>
                    <a:pt x="298244" y="396627"/>
                    <a:pt x="260109" y="410634"/>
                    <a:pt x="220379" y="413236"/>
                  </a:cubicBezTo>
                  <a:cubicBezTo>
                    <a:pt x="215821" y="413494"/>
                    <a:pt x="211184" y="413640"/>
                    <a:pt x="206600" y="413640"/>
                  </a:cubicBezTo>
                  <a:close/>
                  <a:moveTo>
                    <a:pt x="29664" y="313553"/>
                  </a:moveTo>
                  <a:cubicBezTo>
                    <a:pt x="28958" y="312378"/>
                    <a:pt x="28357" y="311372"/>
                    <a:pt x="27744" y="310301"/>
                  </a:cubicBezTo>
                  <a:cubicBezTo>
                    <a:pt x="27130" y="309230"/>
                    <a:pt x="26437" y="308054"/>
                    <a:pt x="25811" y="306866"/>
                  </a:cubicBezTo>
                  <a:lnTo>
                    <a:pt x="29729" y="313553"/>
                  </a:lnTo>
                  <a:close/>
                  <a:moveTo>
                    <a:pt x="411813" y="234430"/>
                  </a:moveTo>
                  <a:lnTo>
                    <a:pt x="334362" y="224713"/>
                  </a:lnTo>
                  <a:cubicBezTo>
                    <a:pt x="334848" y="220145"/>
                    <a:pt x="335092" y="215554"/>
                    <a:pt x="335093" y="210960"/>
                  </a:cubicBezTo>
                  <a:cubicBezTo>
                    <a:pt x="335162" y="159486"/>
                    <a:pt x="304390" y="112980"/>
                    <a:pt x="256989" y="92915"/>
                  </a:cubicBezTo>
                  <a:lnTo>
                    <a:pt x="288923" y="16979"/>
                  </a:lnTo>
                  <a:cubicBezTo>
                    <a:pt x="296220" y="20154"/>
                    <a:pt x="303332" y="23738"/>
                    <a:pt x="310225" y="27715"/>
                  </a:cubicBezTo>
                  <a:cubicBezTo>
                    <a:pt x="325891" y="36750"/>
                    <a:pt x="340311" y="47793"/>
                    <a:pt x="353117" y="60563"/>
                  </a:cubicBezTo>
                  <a:cubicBezTo>
                    <a:pt x="365838" y="73275"/>
                    <a:pt x="376834" y="87604"/>
                    <a:pt x="385821" y="103181"/>
                  </a:cubicBezTo>
                  <a:cubicBezTo>
                    <a:pt x="388434" y="107661"/>
                    <a:pt x="390863" y="112324"/>
                    <a:pt x="393135" y="117026"/>
                  </a:cubicBezTo>
                  <a:cubicBezTo>
                    <a:pt x="410670" y="153490"/>
                    <a:pt x="417162" y="194285"/>
                    <a:pt x="411813" y="234391"/>
                  </a:cubicBezTo>
                  <a:close/>
                  <a:moveTo>
                    <a:pt x="1400" y="230655"/>
                  </a:moveTo>
                  <a:cubicBezTo>
                    <a:pt x="-9335" y="138617"/>
                    <a:pt x="42513" y="50686"/>
                    <a:pt x="128247" y="15529"/>
                  </a:cubicBezTo>
                  <a:lnTo>
                    <a:pt x="160259" y="91426"/>
                  </a:lnTo>
                  <a:cubicBezTo>
                    <a:pt x="110878" y="110448"/>
                    <a:pt x="78387" y="158003"/>
                    <a:pt x="78616" y="210921"/>
                  </a:cubicBezTo>
                  <a:cubicBezTo>
                    <a:pt x="78616" y="214238"/>
                    <a:pt x="78747" y="217595"/>
                    <a:pt x="78995" y="220886"/>
                  </a:cubicBezTo>
                  <a:lnTo>
                    <a:pt x="1387" y="230616"/>
                  </a:lnTo>
                  <a:close/>
                  <a:moveTo>
                    <a:pt x="210805" y="0"/>
                  </a:moveTo>
                  <a:lnTo>
                    <a:pt x="202538" y="0"/>
                  </a:lnTo>
                  <a:lnTo>
                    <a:pt x="210805" y="0"/>
                  </a:lnTo>
                  <a:close/>
                </a:path>
              </a:pathLst>
            </a:custGeom>
            <a:solidFill>
              <a:schemeClr val="bg1"/>
            </a:solidFill>
            <a:ln w="400"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944B1B7F-ADC1-6E81-9550-72D1EDAFD2BF}"/>
                </a:ext>
              </a:extLst>
            </p:cNvPr>
            <p:cNvSpPr/>
            <p:nvPr/>
          </p:nvSpPr>
          <p:spPr>
            <a:xfrm>
              <a:off x="4721003" y="2527055"/>
              <a:ext cx="130609" cy="143670"/>
            </a:xfrm>
            <a:custGeom>
              <a:avLst/>
              <a:gdLst>
                <a:gd name="connsiteX0" fmla="*/ 0 w 130609"/>
                <a:gd name="connsiteY0" fmla="*/ 71835 h 143670"/>
                <a:gd name="connsiteX1" fmla="*/ 65304 w 130609"/>
                <a:gd name="connsiteY1" fmla="*/ 143670 h 143670"/>
                <a:gd name="connsiteX2" fmla="*/ 130609 w 130609"/>
                <a:gd name="connsiteY2" fmla="*/ 71835 h 143670"/>
                <a:gd name="connsiteX3" fmla="*/ 65304 w 130609"/>
                <a:gd name="connsiteY3" fmla="*/ 0 h 143670"/>
                <a:gd name="connsiteX4" fmla="*/ 0 w 130609"/>
                <a:gd name="connsiteY4" fmla="*/ 71835 h 143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09" h="143670">
                  <a:moveTo>
                    <a:pt x="0" y="71835"/>
                  </a:moveTo>
                  <a:cubicBezTo>
                    <a:pt x="0" y="111508"/>
                    <a:pt x="29238" y="143670"/>
                    <a:pt x="65304" y="143670"/>
                  </a:cubicBezTo>
                  <a:cubicBezTo>
                    <a:pt x="101371" y="143670"/>
                    <a:pt x="130609" y="111508"/>
                    <a:pt x="130609" y="71835"/>
                  </a:cubicBezTo>
                  <a:cubicBezTo>
                    <a:pt x="130609" y="32162"/>
                    <a:pt x="101371" y="0"/>
                    <a:pt x="65304" y="0"/>
                  </a:cubicBezTo>
                  <a:cubicBezTo>
                    <a:pt x="29238" y="0"/>
                    <a:pt x="0" y="32162"/>
                    <a:pt x="0" y="71835"/>
                  </a:cubicBezTo>
                  <a:close/>
                </a:path>
              </a:pathLst>
            </a:custGeom>
            <a:solidFill>
              <a:schemeClr val="bg1">
                <a:lumMod val="85000"/>
              </a:schemeClr>
            </a:solidFill>
            <a:ln w="400"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5000078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1A701A59-3140-4DF1-AE64-0DBA9C9DB386}"/>
              </a:ext>
            </a:extLst>
          </p:cNvPr>
          <p:cNvSpPr>
            <a:spLocks noGrp="1"/>
          </p:cNvSpPr>
          <p:nvPr>
            <p:ph type="body" sz="quarter" idx="10"/>
          </p:nvPr>
        </p:nvSpPr>
        <p:spPr/>
        <p:txBody>
          <a:bodyPr/>
          <a:lstStyle/>
          <a:p>
            <a:r>
              <a:rPr lang="zh-CN" altLang="en-US" dirty="0"/>
              <a:t>对电能影响的解决措施</a:t>
            </a:r>
          </a:p>
        </p:txBody>
      </p:sp>
      <p:sp>
        <p:nvSpPr>
          <p:cNvPr id="12" name="Freeform 3">
            <a:extLst>
              <a:ext uri="{FF2B5EF4-FFF2-40B4-BE49-F238E27FC236}">
                <a16:creationId xmlns:a16="http://schemas.microsoft.com/office/drawing/2014/main" id="{15C5F209-53CC-4F6B-B862-A49E16DF048B}"/>
              </a:ext>
            </a:extLst>
          </p:cNvPr>
          <p:cNvSpPr>
            <a:spLocks/>
          </p:cNvSpPr>
          <p:nvPr/>
        </p:nvSpPr>
        <p:spPr bwMode="auto">
          <a:xfrm>
            <a:off x="5814624" y="1531586"/>
            <a:ext cx="2300141" cy="2039207"/>
          </a:xfrm>
          <a:custGeom>
            <a:avLst/>
            <a:gdLst>
              <a:gd name="T0" fmla="*/ 0 w 1912"/>
              <a:gd name="T1" fmla="*/ 144 h 1669"/>
              <a:gd name="T2" fmla="*/ 291 w 1912"/>
              <a:gd name="T3" fmla="*/ 464 h 1669"/>
              <a:gd name="T4" fmla="*/ 184 w 1912"/>
              <a:gd name="T5" fmla="*/ 820 h 1669"/>
              <a:gd name="T6" fmla="*/ 1070 w 1912"/>
              <a:gd name="T7" fmla="*/ 1477 h 1669"/>
              <a:gd name="T8" fmla="*/ 876 w 1912"/>
              <a:gd name="T9" fmla="*/ 1513 h 1669"/>
              <a:gd name="T10" fmla="*/ 1435 w 1912"/>
              <a:gd name="T11" fmla="*/ 1669 h 1669"/>
              <a:gd name="T12" fmla="*/ 1912 w 1912"/>
              <a:gd name="T13" fmla="*/ 1264 h 1669"/>
              <a:gd name="T14" fmla="*/ 1728 w 1912"/>
              <a:gd name="T15" fmla="*/ 1304 h 1669"/>
              <a:gd name="T16" fmla="*/ 0 w 1912"/>
              <a:gd name="T17" fmla="*/ 144 h 1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12" h="1669">
                <a:moveTo>
                  <a:pt x="0" y="144"/>
                </a:moveTo>
                <a:lnTo>
                  <a:pt x="291" y="464"/>
                </a:lnTo>
                <a:lnTo>
                  <a:pt x="184" y="820"/>
                </a:lnTo>
                <a:cubicBezTo>
                  <a:pt x="616" y="811"/>
                  <a:pt x="940" y="1054"/>
                  <a:pt x="1070" y="1477"/>
                </a:cubicBezTo>
                <a:lnTo>
                  <a:pt x="876" y="1513"/>
                </a:lnTo>
                <a:lnTo>
                  <a:pt x="1435" y="1669"/>
                </a:lnTo>
                <a:lnTo>
                  <a:pt x="1912" y="1264"/>
                </a:lnTo>
                <a:lnTo>
                  <a:pt x="1728" y="1304"/>
                </a:lnTo>
                <a:cubicBezTo>
                  <a:pt x="1666" y="982"/>
                  <a:pt x="1173" y="0"/>
                  <a:pt x="0" y="144"/>
                </a:cubicBezTo>
                <a:close/>
              </a:path>
            </a:pathLst>
          </a:custGeom>
          <a:solidFill>
            <a:schemeClr val="accent1"/>
          </a:solidFill>
          <a:ln>
            <a:noFill/>
          </a:ln>
          <a:effectLst/>
        </p:spPr>
        <p:txBody>
          <a:bodyPr wrap="none" lIns="101882" tIns="50941" rIns="101882" bIns="50941"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3" name="Freeform 4">
            <a:extLst>
              <a:ext uri="{FF2B5EF4-FFF2-40B4-BE49-F238E27FC236}">
                <a16:creationId xmlns:a16="http://schemas.microsoft.com/office/drawing/2014/main" id="{9900CAD9-E07F-49FC-BC86-1273C44CA98B}"/>
              </a:ext>
            </a:extLst>
          </p:cNvPr>
          <p:cNvSpPr>
            <a:spLocks/>
          </p:cNvSpPr>
          <p:nvPr/>
        </p:nvSpPr>
        <p:spPr bwMode="auto">
          <a:xfrm>
            <a:off x="6161089" y="3364306"/>
            <a:ext cx="1930819" cy="2277461"/>
          </a:xfrm>
          <a:custGeom>
            <a:avLst/>
            <a:gdLst>
              <a:gd name="T0" fmla="*/ 1509 w 1605"/>
              <a:gd name="T1" fmla="*/ 0 h 1864"/>
              <a:gd name="T2" fmla="*/ 1161 w 1605"/>
              <a:gd name="T3" fmla="*/ 246 h 1864"/>
              <a:gd name="T4" fmla="*/ 802 w 1605"/>
              <a:gd name="T5" fmla="*/ 145 h 1864"/>
              <a:gd name="T6" fmla="*/ 176 w 1605"/>
              <a:gd name="T7" fmla="*/ 1012 h 1864"/>
              <a:gd name="T8" fmla="*/ 144 w 1605"/>
              <a:gd name="T9" fmla="*/ 836 h 1864"/>
              <a:gd name="T10" fmla="*/ 0 w 1605"/>
              <a:gd name="T11" fmla="*/ 1396 h 1864"/>
              <a:gd name="T12" fmla="*/ 388 w 1605"/>
              <a:gd name="T13" fmla="*/ 1864 h 1864"/>
              <a:gd name="T14" fmla="*/ 363 w 1605"/>
              <a:gd name="T15" fmla="*/ 1692 h 1864"/>
              <a:gd name="T16" fmla="*/ 1509 w 1605"/>
              <a:gd name="T17" fmla="*/ 0 h 1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5" h="1864">
                <a:moveTo>
                  <a:pt x="1509" y="0"/>
                </a:moveTo>
                <a:cubicBezTo>
                  <a:pt x="1509" y="0"/>
                  <a:pt x="1161" y="246"/>
                  <a:pt x="1161" y="246"/>
                </a:cubicBezTo>
                <a:lnTo>
                  <a:pt x="802" y="145"/>
                </a:lnTo>
                <a:cubicBezTo>
                  <a:pt x="826" y="548"/>
                  <a:pt x="584" y="868"/>
                  <a:pt x="176" y="1012"/>
                </a:cubicBezTo>
                <a:lnTo>
                  <a:pt x="144" y="836"/>
                </a:lnTo>
                <a:lnTo>
                  <a:pt x="0" y="1396"/>
                </a:lnTo>
                <a:lnTo>
                  <a:pt x="388" y="1864"/>
                </a:lnTo>
                <a:lnTo>
                  <a:pt x="363" y="1692"/>
                </a:lnTo>
                <a:cubicBezTo>
                  <a:pt x="897" y="1554"/>
                  <a:pt x="1605" y="960"/>
                  <a:pt x="1509" y="0"/>
                </a:cubicBezTo>
                <a:close/>
              </a:path>
            </a:pathLst>
          </a:custGeom>
          <a:solidFill>
            <a:schemeClr val="accent1"/>
          </a:solidFill>
          <a:ln>
            <a:noFill/>
          </a:ln>
          <a:effectLst/>
        </p:spPr>
        <p:txBody>
          <a:bodyPr wrap="none" lIns="101882" tIns="50941" rIns="101882" bIns="50941"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4" name="Freeform 5">
            <a:extLst>
              <a:ext uri="{FF2B5EF4-FFF2-40B4-BE49-F238E27FC236}">
                <a16:creationId xmlns:a16="http://schemas.microsoft.com/office/drawing/2014/main" id="{9B3BE69F-C0F0-48E2-A661-BFC106AE0A21}"/>
              </a:ext>
            </a:extLst>
          </p:cNvPr>
          <p:cNvSpPr>
            <a:spLocks/>
          </p:cNvSpPr>
          <p:nvPr/>
        </p:nvSpPr>
        <p:spPr bwMode="auto">
          <a:xfrm>
            <a:off x="4130420" y="3652654"/>
            <a:ext cx="2201495" cy="1928022"/>
          </a:xfrm>
          <a:custGeom>
            <a:avLst/>
            <a:gdLst>
              <a:gd name="T0" fmla="*/ 1830 w 1830"/>
              <a:gd name="T1" fmla="*/ 1466 h 1578"/>
              <a:gd name="T2" fmla="*/ 1578 w 1830"/>
              <a:gd name="T3" fmla="*/ 1148 h 1578"/>
              <a:gd name="T4" fmla="*/ 1680 w 1830"/>
              <a:gd name="T5" fmla="*/ 800 h 1578"/>
              <a:gd name="T6" fmla="*/ 787 w 1830"/>
              <a:gd name="T7" fmla="*/ 181 h 1578"/>
              <a:gd name="T8" fmla="*/ 980 w 1830"/>
              <a:gd name="T9" fmla="*/ 148 h 1578"/>
              <a:gd name="T10" fmla="*/ 421 w 1830"/>
              <a:gd name="T11" fmla="*/ 0 h 1578"/>
              <a:gd name="T12" fmla="*/ 0 w 1830"/>
              <a:gd name="T13" fmla="*/ 392 h 1578"/>
              <a:gd name="T14" fmla="*/ 152 w 1830"/>
              <a:gd name="T15" fmla="*/ 368 h 1578"/>
              <a:gd name="T16" fmla="*/ 1830 w 1830"/>
              <a:gd name="T17" fmla="*/ 1466 h 1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30" h="1578">
                <a:moveTo>
                  <a:pt x="1830" y="1466"/>
                </a:moveTo>
                <a:lnTo>
                  <a:pt x="1578" y="1148"/>
                </a:lnTo>
                <a:lnTo>
                  <a:pt x="1680" y="800"/>
                </a:lnTo>
                <a:cubicBezTo>
                  <a:pt x="1494" y="853"/>
                  <a:pt x="896" y="600"/>
                  <a:pt x="787" y="181"/>
                </a:cubicBezTo>
                <a:lnTo>
                  <a:pt x="980" y="148"/>
                </a:lnTo>
                <a:lnTo>
                  <a:pt x="421" y="0"/>
                </a:lnTo>
                <a:lnTo>
                  <a:pt x="0" y="392"/>
                </a:lnTo>
                <a:lnTo>
                  <a:pt x="152" y="368"/>
                </a:lnTo>
                <a:cubicBezTo>
                  <a:pt x="174" y="764"/>
                  <a:pt x="782" y="1578"/>
                  <a:pt x="1830" y="1466"/>
                </a:cubicBezTo>
                <a:close/>
              </a:path>
            </a:pathLst>
          </a:custGeom>
          <a:solidFill>
            <a:schemeClr val="accent1"/>
          </a:solidFill>
          <a:ln>
            <a:noFill/>
          </a:ln>
          <a:effectLst/>
        </p:spPr>
        <p:txBody>
          <a:bodyPr wrap="none" lIns="101882" tIns="50941" rIns="101882" bIns="50941"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5" name="Freeform 2">
            <a:extLst>
              <a:ext uri="{FF2B5EF4-FFF2-40B4-BE49-F238E27FC236}">
                <a16:creationId xmlns:a16="http://schemas.microsoft.com/office/drawing/2014/main" id="{6CA004DC-D8B7-462A-B8CC-589A206F6D9E}"/>
              </a:ext>
            </a:extLst>
          </p:cNvPr>
          <p:cNvSpPr>
            <a:spLocks/>
          </p:cNvSpPr>
          <p:nvPr/>
        </p:nvSpPr>
        <p:spPr bwMode="auto">
          <a:xfrm>
            <a:off x="4024556" y="1551135"/>
            <a:ext cx="2018638" cy="2316559"/>
          </a:xfrm>
          <a:custGeom>
            <a:avLst/>
            <a:gdLst>
              <a:gd name="T0" fmla="*/ 184 w 1678"/>
              <a:gd name="T1" fmla="*/ 1896 h 1896"/>
              <a:gd name="T2" fmla="*/ 490 w 1678"/>
              <a:gd name="T3" fmla="*/ 1632 h 1896"/>
              <a:gd name="T4" fmla="*/ 850 w 1678"/>
              <a:gd name="T5" fmla="*/ 1740 h 1896"/>
              <a:gd name="T6" fmla="*/ 1498 w 1678"/>
              <a:gd name="T7" fmla="*/ 828 h 1896"/>
              <a:gd name="T8" fmla="*/ 1540 w 1678"/>
              <a:gd name="T9" fmla="*/ 1020 h 1896"/>
              <a:gd name="T10" fmla="*/ 1678 w 1678"/>
              <a:gd name="T11" fmla="*/ 456 h 1896"/>
              <a:gd name="T12" fmla="*/ 1296 w 1678"/>
              <a:gd name="T13" fmla="*/ 0 h 1896"/>
              <a:gd name="T14" fmla="*/ 1336 w 1678"/>
              <a:gd name="T15" fmla="*/ 168 h 1896"/>
              <a:gd name="T16" fmla="*/ 184 w 1678"/>
              <a:gd name="T17" fmla="*/ 1896 h 1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8" h="1896">
                <a:moveTo>
                  <a:pt x="184" y="1896"/>
                </a:moveTo>
                <a:lnTo>
                  <a:pt x="490" y="1632"/>
                </a:lnTo>
                <a:lnTo>
                  <a:pt x="850" y="1740"/>
                </a:lnTo>
                <a:cubicBezTo>
                  <a:pt x="826" y="1308"/>
                  <a:pt x="1044" y="922"/>
                  <a:pt x="1498" y="828"/>
                </a:cubicBezTo>
                <a:lnTo>
                  <a:pt x="1540" y="1020"/>
                </a:lnTo>
                <a:lnTo>
                  <a:pt x="1678" y="456"/>
                </a:lnTo>
                <a:lnTo>
                  <a:pt x="1296" y="0"/>
                </a:lnTo>
                <a:lnTo>
                  <a:pt x="1336" y="168"/>
                </a:lnTo>
                <a:cubicBezTo>
                  <a:pt x="1114" y="180"/>
                  <a:pt x="0" y="728"/>
                  <a:pt x="184" y="1896"/>
                </a:cubicBezTo>
                <a:close/>
              </a:path>
            </a:pathLst>
          </a:custGeom>
          <a:solidFill>
            <a:schemeClr val="accent1"/>
          </a:solidFill>
          <a:ln>
            <a:noFill/>
          </a:ln>
          <a:effectLst/>
        </p:spPr>
        <p:txBody>
          <a:bodyPr wrap="none" lIns="101882" tIns="50941" rIns="101882" bIns="50941"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panose="020B0604020202020204" pitchFamily="34" charset="0"/>
              <a:ea typeface="宋体" panose="02010600030101010101" pitchFamily="2" charset="-122"/>
              <a:cs typeface="+mn-cs"/>
            </a:endParaRPr>
          </a:p>
        </p:txBody>
      </p:sp>
      <p:sp>
        <p:nvSpPr>
          <p:cNvPr id="16" name="Freeform 160">
            <a:extLst>
              <a:ext uri="{FF2B5EF4-FFF2-40B4-BE49-F238E27FC236}">
                <a16:creationId xmlns:a16="http://schemas.microsoft.com/office/drawing/2014/main" id="{3EB9B0AB-84AF-472C-B5EF-DA2458798E2C}"/>
              </a:ext>
            </a:extLst>
          </p:cNvPr>
          <p:cNvSpPr>
            <a:spLocks noChangeArrowheads="1"/>
          </p:cNvSpPr>
          <p:nvPr/>
        </p:nvSpPr>
        <p:spPr bwMode="auto">
          <a:xfrm>
            <a:off x="7065047" y="4372912"/>
            <a:ext cx="362322" cy="359993"/>
          </a:xfrm>
          <a:custGeom>
            <a:avLst/>
            <a:gdLst>
              <a:gd name="T0" fmla="*/ 8079 w 8242"/>
              <a:gd name="T1" fmla="*/ 2177 h 8201"/>
              <a:gd name="T2" fmla="*/ 7493 w 8242"/>
              <a:gd name="T3" fmla="*/ 2177 h 8201"/>
              <a:gd name="T4" fmla="*/ 7402 w 8242"/>
              <a:gd name="T5" fmla="*/ 2260 h 8201"/>
              <a:gd name="T6" fmla="*/ 5982 w 8242"/>
              <a:gd name="T7" fmla="*/ 840 h 8201"/>
              <a:gd name="T8" fmla="*/ 6065 w 8242"/>
              <a:gd name="T9" fmla="*/ 749 h 8201"/>
              <a:gd name="T10" fmla="*/ 6065 w 8242"/>
              <a:gd name="T11" fmla="*/ 163 h 8201"/>
              <a:gd name="T12" fmla="*/ 5478 w 8242"/>
              <a:gd name="T13" fmla="*/ 163 h 8201"/>
              <a:gd name="T14" fmla="*/ 4914 w 8242"/>
              <a:gd name="T15" fmla="*/ 2319 h 8201"/>
              <a:gd name="T16" fmla="*/ 2903 w 8242"/>
              <a:gd name="T17" fmla="*/ 2903 h 8201"/>
              <a:gd name="T18" fmla="*/ 2319 w 8242"/>
              <a:gd name="T19" fmla="*/ 4914 h 8201"/>
              <a:gd name="T20" fmla="*/ 163 w 8242"/>
              <a:gd name="T21" fmla="*/ 5478 h 8201"/>
              <a:gd name="T22" fmla="*/ 163 w 8242"/>
              <a:gd name="T23" fmla="*/ 6065 h 8201"/>
              <a:gd name="T24" fmla="*/ 456 w 8242"/>
              <a:gd name="T25" fmla="*/ 6187 h 8201"/>
              <a:gd name="T26" fmla="*/ 749 w 8242"/>
              <a:gd name="T27" fmla="*/ 6065 h 8201"/>
              <a:gd name="T28" fmla="*/ 840 w 8242"/>
              <a:gd name="T29" fmla="*/ 5982 h 8201"/>
              <a:gd name="T30" fmla="*/ 2260 w 8242"/>
              <a:gd name="T31" fmla="*/ 7402 h 8201"/>
              <a:gd name="T32" fmla="*/ 2177 w 8242"/>
              <a:gd name="T33" fmla="*/ 7493 h 8201"/>
              <a:gd name="T34" fmla="*/ 2177 w 8242"/>
              <a:gd name="T35" fmla="*/ 8079 h 8201"/>
              <a:gd name="T36" fmla="*/ 2470 w 8242"/>
              <a:gd name="T37" fmla="*/ 8201 h 8201"/>
              <a:gd name="T38" fmla="*/ 2764 w 8242"/>
              <a:gd name="T39" fmla="*/ 8079 h 8201"/>
              <a:gd name="T40" fmla="*/ 3328 w 8242"/>
              <a:gd name="T41" fmla="*/ 5923 h 8201"/>
              <a:gd name="T42" fmla="*/ 5339 w 8242"/>
              <a:gd name="T43" fmla="*/ 5339 h 8201"/>
              <a:gd name="T44" fmla="*/ 5923 w 8242"/>
              <a:gd name="T45" fmla="*/ 3328 h 8201"/>
              <a:gd name="T46" fmla="*/ 8079 w 8242"/>
              <a:gd name="T47" fmla="*/ 2764 h 8201"/>
              <a:gd name="T48" fmla="*/ 8079 w 8242"/>
              <a:gd name="T49" fmla="*/ 2177 h 8201"/>
              <a:gd name="T50" fmla="*/ 5062 w 8242"/>
              <a:gd name="T51" fmla="*/ 3179 h 8201"/>
              <a:gd name="T52" fmla="*/ 4951 w 8242"/>
              <a:gd name="T53" fmla="*/ 4499 h 8201"/>
              <a:gd name="T54" fmla="*/ 3743 w 8242"/>
              <a:gd name="T55" fmla="*/ 3291 h 8201"/>
              <a:gd name="T56" fmla="*/ 5062 w 8242"/>
              <a:gd name="T57" fmla="*/ 3179 h 8201"/>
              <a:gd name="T58" fmla="*/ 1470 w 8242"/>
              <a:gd name="T59" fmla="*/ 5708 h 8201"/>
              <a:gd name="T60" fmla="*/ 2464 w 8242"/>
              <a:gd name="T61" fmla="*/ 5778 h 8201"/>
              <a:gd name="T62" fmla="*/ 2534 w 8242"/>
              <a:gd name="T63" fmla="*/ 6772 h 8201"/>
              <a:gd name="T64" fmla="*/ 1470 w 8242"/>
              <a:gd name="T65" fmla="*/ 5708 h 8201"/>
              <a:gd name="T66" fmla="*/ 3179 w 8242"/>
              <a:gd name="T67" fmla="*/ 5063 h 8201"/>
              <a:gd name="T68" fmla="*/ 3291 w 8242"/>
              <a:gd name="T69" fmla="*/ 3743 h 8201"/>
              <a:gd name="T70" fmla="*/ 4499 w 8242"/>
              <a:gd name="T71" fmla="*/ 4951 h 8201"/>
              <a:gd name="T72" fmla="*/ 3179 w 8242"/>
              <a:gd name="T73" fmla="*/ 5063 h 8201"/>
              <a:gd name="T74" fmla="*/ 5778 w 8242"/>
              <a:gd name="T75" fmla="*/ 2464 h 8201"/>
              <a:gd name="T76" fmla="*/ 5708 w 8242"/>
              <a:gd name="T77" fmla="*/ 1470 h 8201"/>
              <a:gd name="T78" fmla="*/ 6772 w 8242"/>
              <a:gd name="T79" fmla="*/ 2534 h 8201"/>
              <a:gd name="T80" fmla="*/ 5778 w 8242"/>
              <a:gd name="T81" fmla="*/ 2464 h 8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242" h="8201">
                <a:moveTo>
                  <a:pt x="8079" y="2177"/>
                </a:moveTo>
                <a:cubicBezTo>
                  <a:pt x="7917" y="2015"/>
                  <a:pt x="7655" y="2015"/>
                  <a:pt x="7493" y="2177"/>
                </a:cubicBezTo>
                <a:cubicBezTo>
                  <a:pt x="7463" y="2207"/>
                  <a:pt x="7433" y="2234"/>
                  <a:pt x="7402" y="2260"/>
                </a:cubicBezTo>
                <a:lnTo>
                  <a:pt x="5982" y="840"/>
                </a:lnTo>
                <a:cubicBezTo>
                  <a:pt x="6008" y="809"/>
                  <a:pt x="6035" y="779"/>
                  <a:pt x="6065" y="749"/>
                </a:cubicBezTo>
                <a:cubicBezTo>
                  <a:pt x="6227" y="587"/>
                  <a:pt x="6227" y="325"/>
                  <a:pt x="6065" y="163"/>
                </a:cubicBezTo>
                <a:cubicBezTo>
                  <a:pt x="5903" y="0"/>
                  <a:pt x="5640" y="0"/>
                  <a:pt x="5478" y="163"/>
                </a:cubicBezTo>
                <a:cubicBezTo>
                  <a:pt x="4816" y="825"/>
                  <a:pt x="4808" y="1592"/>
                  <a:pt x="4914" y="2319"/>
                </a:cubicBezTo>
                <a:cubicBezTo>
                  <a:pt x="4231" y="2237"/>
                  <a:pt x="3521" y="2285"/>
                  <a:pt x="2903" y="2903"/>
                </a:cubicBezTo>
                <a:cubicBezTo>
                  <a:pt x="2285" y="3521"/>
                  <a:pt x="2237" y="4231"/>
                  <a:pt x="2319" y="4914"/>
                </a:cubicBezTo>
                <a:cubicBezTo>
                  <a:pt x="1592" y="4808"/>
                  <a:pt x="825" y="4816"/>
                  <a:pt x="163" y="5478"/>
                </a:cubicBezTo>
                <a:cubicBezTo>
                  <a:pt x="0" y="5640"/>
                  <a:pt x="0" y="5903"/>
                  <a:pt x="163" y="6065"/>
                </a:cubicBezTo>
                <a:cubicBezTo>
                  <a:pt x="244" y="6146"/>
                  <a:pt x="350" y="6187"/>
                  <a:pt x="456" y="6187"/>
                </a:cubicBezTo>
                <a:cubicBezTo>
                  <a:pt x="562" y="6187"/>
                  <a:pt x="668" y="6146"/>
                  <a:pt x="749" y="6065"/>
                </a:cubicBezTo>
                <a:cubicBezTo>
                  <a:pt x="779" y="6035"/>
                  <a:pt x="809" y="6008"/>
                  <a:pt x="840" y="5982"/>
                </a:cubicBezTo>
                <a:lnTo>
                  <a:pt x="2260" y="7402"/>
                </a:lnTo>
                <a:cubicBezTo>
                  <a:pt x="2234" y="7433"/>
                  <a:pt x="2207" y="7463"/>
                  <a:pt x="2177" y="7493"/>
                </a:cubicBezTo>
                <a:cubicBezTo>
                  <a:pt x="2015" y="7655"/>
                  <a:pt x="2015" y="7917"/>
                  <a:pt x="2177" y="8079"/>
                </a:cubicBezTo>
                <a:cubicBezTo>
                  <a:pt x="2258" y="8160"/>
                  <a:pt x="2364" y="8201"/>
                  <a:pt x="2470" y="8201"/>
                </a:cubicBezTo>
                <a:cubicBezTo>
                  <a:pt x="2576" y="8201"/>
                  <a:pt x="2683" y="8160"/>
                  <a:pt x="2764" y="8079"/>
                </a:cubicBezTo>
                <a:cubicBezTo>
                  <a:pt x="3426" y="7417"/>
                  <a:pt x="3434" y="6650"/>
                  <a:pt x="3328" y="5923"/>
                </a:cubicBezTo>
                <a:cubicBezTo>
                  <a:pt x="4011" y="6005"/>
                  <a:pt x="4721" y="5957"/>
                  <a:pt x="5339" y="5339"/>
                </a:cubicBezTo>
                <a:cubicBezTo>
                  <a:pt x="5957" y="4721"/>
                  <a:pt x="6005" y="4011"/>
                  <a:pt x="5923" y="3328"/>
                </a:cubicBezTo>
                <a:cubicBezTo>
                  <a:pt x="6650" y="3434"/>
                  <a:pt x="7417" y="3426"/>
                  <a:pt x="8079" y="2764"/>
                </a:cubicBezTo>
                <a:cubicBezTo>
                  <a:pt x="8242" y="2602"/>
                  <a:pt x="8242" y="2339"/>
                  <a:pt x="8079" y="2177"/>
                </a:cubicBezTo>
                <a:close/>
                <a:moveTo>
                  <a:pt x="5062" y="3179"/>
                </a:moveTo>
                <a:cubicBezTo>
                  <a:pt x="5151" y="3727"/>
                  <a:pt x="5166" y="4141"/>
                  <a:pt x="4951" y="4499"/>
                </a:cubicBezTo>
                <a:lnTo>
                  <a:pt x="3743" y="3291"/>
                </a:lnTo>
                <a:cubicBezTo>
                  <a:pt x="4101" y="3076"/>
                  <a:pt x="4515" y="3091"/>
                  <a:pt x="5062" y="3179"/>
                </a:cubicBezTo>
                <a:close/>
                <a:moveTo>
                  <a:pt x="1470" y="5708"/>
                </a:moveTo>
                <a:cubicBezTo>
                  <a:pt x="1753" y="5671"/>
                  <a:pt x="2076" y="5711"/>
                  <a:pt x="2464" y="5778"/>
                </a:cubicBezTo>
                <a:cubicBezTo>
                  <a:pt x="2531" y="6166"/>
                  <a:pt x="2571" y="6489"/>
                  <a:pt x="2534" y="6772"/>
                </a:cubicBezTo>
                <a:lnTo>
                  <a:pt x="1470" y="5708"/>
                </a:lnTo>
                <a:close/>
                <a:moveTo>
                  <a:pt x="3179" y="5063"/>
                </a:moveTo>
                <a:cubicBezTo>
                  <a:pt x="3091" y="4515"/>
                  <a:pt x="3076" y="4101"/>
                  <a:pt x="3291" y="3743"/>
                </a:cubicBezTo>
                <a:lnTo>
                  <a:pt x="4499" y="4951"/>
                </a:lnTo>
                <a:cubicBezTo>
                  <a:pt x="4141" y="5166"/>
                  <a:pt x="3727" y="5151"/>
                  <a:pt x="3179" y="5063"/>
                </a:cubicBezTo>
                <a:close/>
                <a:moveTo>
                  <a:pt x="5778" y="2464"/>
                </a:moveTo>
                <a:cubicBezTo>
                  <a:pt x="5711" y="2076"/>
                  <a:pt x="5671" y="1753"/>
                  <a:pt x="5708" y="1470"/>
                </a:cubicBezTo>
                <a:lnTo>
                  <a:pt x="6772" y="2534"/>
                </a:lnTo>
                <a:cubicBezTo>
                  <a:pt x="6489" y="2571"/>
                  <a:pt x="6166" y="2531"/>
                  <a:pt x="5778" y="2464"/>
                </a:cubicBezTo>
                <a:close/>
              </a:path>
            </a:pathLst>
          </a:custGeom>
          <a:solidFill>
            <a:schemeClr val="bg1"/>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17" name="Freeform 194">
            <a:extLst>
              <a:ext uri="{FF2B5EF4-FFF2-40B4-BE49-F238E27FC236}">
                <a16:creationId xmlns:a16="http://schemas.microsoft.com/office/drawing/2014/main" id="{C9732AAF-5970-44C7-8FDC-B2D9EF1FCF4F}"/>
              </a:ext>
            </a:extLst>
          </p:cNvPr>
          <p:cNvSpPr>
            <a:spLocks noChangeArrowheads="1"/>
          </p:cNvSpPr>
          <p:nvPr/>
        </p:nvSpPr>
        <p:spPr bwMode="auto">
          <a:xfrm>
            <a:off x="4852714" y="4433330"/>
            <a:ext cx="362322" cy="239156"/>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 name="T94" fmla="*/ 372171 w 604011"/>
              <a:gd name="T95" fmla="*/ 372171 w 604011"/>
              <a:gd name="T96" fmla="*/ 372171 w 604011"/>
              <a:gd name="T97" fmla="*/ 372171 w 604011"/>
              <a:gd name="T98" fmla="*/ 372171 w 604011"/>
              <a:gd name="T99" fmla="*/ 372171 w 604011"/>
              <a:gd name="T100" fmla="*/ 372171 w 604011"/>
              <a:gd name="T101" fmla="*/ 372171 w 604011"/>
              <a:gd name="T102" fmla="*/ 372171 w 604011"/>
              <a:gd name="T103" fmla="*/ 372171 w 604011"/>
              <a:gd name="T104" fmla="*/ 372171 w 604011"/>
              <a:gd name="T105" fmla="*/ 372171 w 604011"/>
              <a:gd name="T106" fmla="*/ 372171 w 604011"/>
              <a:gd name="T107" fmla="*/ 372171 w 604011"/>
              <a:gd name="T108" fmla="*/ 372171 w 604011"/>
              <a:gd name="T109" fmla="*/ 372171 w 604011"/>
              <a:gd name="T110" fmla="*/ 372171 w 604011"/>
              <a:gd name="T111" fmla="*/ 372171 w 604011"/>
              <a:gd name="T112" fmla="*/ 372171 w 604011"/>
              <a:gd name="T113" fmla="*/ 372171 w 604011"/>
              <a:gd name="T114" fmla="*/ 372171 w 604011"/>
              <a:gd name="T115" fmla="*/ 372171 w 604011"/>
              <a:gd name="T116" fmla="*/ 372171 w 604011"/>
              <a:gd name="T117" fmla="*/ 372171 w 604011"/>
              <a:gd name="T118" fmla="*/ 372171 w 604011"/>
              <a:gd name="T119" fmla="*/ 372171 w 604011"/>
              <a:gd name="T120" fmla="*/ 372171 w 604011"/>
              <a:gd name="T121"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37" h="2669">
                <a:moveTo>
                  <a:pt x="3939" y="2501"/>
                </a:moveTo>
                <a:cubicBezTo>
                  <a:pt x="3854" y="2571"/>
                  <a:pt x="3728" y="2559"/>
                  <a:pt x="3658" y="2473"/>
                </a:cubicBezTo>
                <a:lnTo>
                  <a:pt x="3657" y="2472"/>
                </a:lnTo>
                <a:cubicBezTo>
                  <a:pt x="3627" y="2436"/>
                  <a:pt x="3591" y="2416"/>
                  <a:pt x="3556" y="2416"/>
                </a:cubicBezTo>
                <a:lnTo>
                  <a:pt x="3555" y="2416"/>
                </a:lnTo>
                <a:cubicBezTo>
                  <a:pt x="3520" y="2416"/>
                  <a:pt x="3484" y="2433"/>
                  <a:pt x="3454" y="2469"/>
                </a:cubicBezTo>
                <a:cubicBezTo>
                  <a:pt x="3348" y="2598"/>
                  <a:pt x="3199" y="2669"/>
                  <a:pt x="3043" y="2669"/>
                </a:cubicBezTo>
                <a:lnTo>
                  <a:pt x="3043" y="2669"/>
                </a:lnTo>
                <a:cubicBezTo>
                  <a:pt x="2887" y="2669"/>
                  <a:pt x="2738" y="2599"/>
                  <a:pt x="2632" y="2470"/>
                </a:cubicBezTo>
                <a:lnTo>
                  <a:pt x="2631" y="2472"/>
                </a:lnTo>
                <a:cubicBezTo>
                  <a:pt x="2605" y="2440"/>
                  <a:pt x="2574" y="2421"/>
                  <a:pt x="2543" y="2417"/>
                </a:cubicBezTo>
                <a:cubicBezTo>
                  <a:pt x="2540" y="2416"/>
                  <a:pt x="2536" y="2416"/>
                  <a:pt x="2533" y="2416"/>
                </a:cubicBezTo>
                <a:lnTo>
                  <a:pt x="2533" y="2416"/>
                </a:lnTo>
                <a:cubicBezTo>
                  <a:pt x="2497" y="2416"/>
                  <a:pt x="2461" y="2433"/>
                  <a:pt x="2431" y="2469"/>
                </a:cubicBezTo>
                <a:cubicBezTo>
                  <a:pt x="2326" y="2598"/>
                  <a:pt x="2176" y="2669"/>
                  <a:pt x="2021" y="2669"/>
                </a:cubicBezTo>
                <a:lnTo>
                  <a:pt x="2020" y="2669"/>
                </a:lnTo>
                <a:cubicBezTo>
                  <a:pt x="1865" y="2669"/>
                  <a:pt x="1715" y="2599"/>
                  <a:pt x="1610" y="2470"/>
                </a:cubicBezTo>
                <a:lnTo>
                  <a:pt x="1609" y="2473"/>
                </a:lnTo>
                <a:cubicBezTo>
                  <a:pt x="1579" y="2436"/>
                  <a:pt x="1543" y="2416"/>
                  <a:pt x="1507" y="2416"/>
                </a:cubicBezTo>
                <a:lnTo>
                  <a:pt x="1507" y="2416"/>
                </a:lnTo>
                <a:cubicBezTo>
                  <a:pt x="1472" y="2416"/>
                  <a:pt x="1436" y="2434"/>
                  <a:pt x="1406" y="2470"/>
                </a:cubicBezTo>
                <a:cubicBezTo>
                  <a:pt x="1406" y="2470"/>
                  <a:pt x="1406" y="2469"/>
                  <a:pt x="1405" y="2470"/>
                </a:cubicBezTo>
                <a:cubicBezTo>
                  <a:pt x="1300" y="2598"/>
                  <a:pt x="1150" y="2669"/>
                  <a:pt x="995" y="2669"/>
                </a:cubicBezTo>
                <a:lnTo>
                  <a:pt x="994" y="2669"/>
                </a:lnTo>
                <a:cubicBezTo>
                  <a:pt x="839" y="2669"/>
                  <a:pt x="689" y="2599"/>
                  <a:pt x="584" y="2470"/>
                </a:cubicBezTo>
                <a:lnTo>
                  <a:pt x="582" y="2472"/>
                </a:lnTo>
                <a:cubicBezTo>
                  <a:pt x="553" y="2436"/>
                  <a:pt x="517" y="2416"/>
                  <a:pt x="481" y="2416"/>
                </a:cubicBezTo>
                <a:lnTo>
                  <a:pt x="481" y="2416"/>
                </a:lnTo>
                <a:cubicBezTo>
                  <a:pt x="445" y="2416"/>
                  <a:pt x="409" y="2436"/>
                  <a:pt x="380" y="2472"/>
                </a:cubicBezTo>
                <a:cubicBezTo>
                  <a:pt x="310" y="2558"/>
                  <a:pt x="184" y="2570"/>
                  <a:pt x="98" y="2500"/>
                </a:cubicBezTo>
                <a:cubicBezTo>
                  <a:pt x="13" y="2430"/>
                  <a:pt x="0" y="2304"/>
                  <a:pt x="70" y="2219"/>
                </a:cubicBezTo>
                <a:cubicBezTo>
                  <a:pt x="176" y="2090"/>
                  <a:pt x="326" y="2016"/>
                  <a:pt x="481" y="2016"/>
                </a:cubicBezTo>
                <a:lnTo>
                  <a:pt x="481" y="2016"/>
                </a:lnTo>
                <a:cubicBezTo>
                  <a:pt x="636" y="2016"/>
                  <a:pt x="786" y="2088"/>
                  <a:pt x="892" y="2216"/>
                </a:cubicBezTo>
                <a:lnTo>
                  <a:pt x="893" y="2217"/>
                </a:lnTo>
                <a:cubicBezTo>
                  <a:pt x="923" y="2253"/>
                  <a:pt x="959" y="2269"/>
                  <a:pt x="994" y="2269"/>
                </a:cubicBezTo>
                <a:lnTo>
                  <a:pt x="994" y="2269"/>
                </a:lnTo>
                <a:cubicBezTo>
                  <a:pt x="1030" y="2269"/>
                  <a:pt x="1066" y="2253"/>
                  <a:pt x="1095" y="2217"/>
                </a:cubicBezTo>
                <a:cubicBezTo>
                  <a:pt x="1096" y="2217"/>
                  <a:pt x="1096" y="2219"/>
                  <a:pt x="1096" y="2219"/>
                </a:cubicBezTo>
                <a:cubicBezTo>
                  <a:pt x="1202" y="2090"/>
                  <a:pt x="1351" y="2016"/>
                  <a:pt x="1507" y="2016"/>
                </a:cubicBezTo>
                <a:lnTo>
                  <a:pt x="1507" y="2016"/>
                </a:lnTo>
                <a:cubicBezTo>
                  <a:pt x="1663" y="2016"/>
                  <a:pt x="1812" y="2088"/>
                  <a:pt x="1918" y="2217"/>
                </a:cubicBezTo>
                <a:lnTo>
                  <a:pt x="1918" y="2216"/>
                </a:lnTo>
                <a:cubicBezTo>
                  <a:pt x="1949" y="2253"/>
                  <a:pt x="1985" y="2269"/>
                  <a:pt x="2020" y="2269"/>
                </a:cubicBezTo>
                <a:lnTo>
                  <a:pt x="2020" y="2269"/>
                </a:lnTo>
                <a:cubicBezTo>
                  <a:pt x="2050" y="2269"/>
                  <a:pt x="2079" y="2259"/>
                  <a:pt x="2105" y="2234"/>
                </a:cubicBezTo>
                <a:cubicBezTo>
                  <a:pt x="2109" y="2227"/>
                  <a:pt x="2114" y="2224"/>
                  <a:pt x="2119" y="2219"/>
                </a:cubicBezTo>
                <a:cubicBezTo>
                  <a:pt x="2224" y="2090"/>
                  <a:pt x="2374" y="2016"/>
                  <a:pt x="2529" y="2016"/>
                </a:cubicBezTo>
                <a:lnTo>
                  <a:pt x="2530" y="2016"/>
                </a:lnTo>
                <a:cubicBezTo>
                  <a:pt x="2540" y="2016"/>
                  <a:pt x="2551" y="2016"/>
                  <a:pt x="2562" y="2017"/>
                </a:cubicBezTo>
                <a:cubicBezTo>
                  <a:pt x="2707" y="2025"/>
                  <a:pt x="2844" y="2097"/>
                  <a:pt x="2944" y="2218"/>
                </a:cubicBezTo>
                <a:lnTo>
                  <a:pt x="2945" y="2218"/>
                </a:lnTo>
                <a:cubicBezTo>
                  <a:pt x="2949" y="2224"/>
                  <a:pt x="2953" y="2228"/>
                  <a:pt x="2957" y="2233"/>
                </a:cubicBezTo>
                <a:cubicBezTo>
                  <a:pt x="2983" y="2259"/>
                  <a:pt x="3013" y="2269"/>
                  <a:pt x="3043" y="2269"/>
                </a:cubicBezTo>
                <a:lnTo>
                  <a:pt x="3043" y="2269"/>
                </a:lnTo>
                <a:cubicBezTo>
                  <a:pt x="3079" y="2269"/>
                  <a:pt x="3115" y="2252"/>
                  <a:pt x="3144" y="2216"/>
                </a:cubicBezTo>
                <a:cubicBezTo>
                  <a:pt x="3250" y="2087"/>
                  <a:pt x="3400" y="2016"/>
                  <a:pt x="3555" y="2016"/>
                </a:cubicBezTo>
                <a:lnTo>
                  <a:pt x="3556" y="2016"/>
                </a:lnTo>
                <a:cubicBezTo>
                  <a:pt x="3711" y="2016"/>
                  <a:pt x="3860" y="2090"/>
                  <a:pt x="3966" y="2218"/>
                </a:cubicBezTo>
                <a:lnTo>
                  <a:pt x="3967" y="2220"/>
                </a:lnTo>
                <a:cubicBezTo>
                  <a:pt x="4037" y="2305"/>
                  <a:pt x="4025" y="2431"/>
                  <a:pt x="3939" y="2501"/>
                </a:cubicBezTo>
                <a:close/>
                <a:moveTo>
                  <a:pt x="3556" y="1003"/>
                </a:moveTo>
                <a:lnTo>
                  <a:pt x="3555" y="1003"/>
                </a:lnTo>
                <a:cubicBezTo>
                  <a:pt x="3400" y="1003"/>
                  <a:pt x="3251" y="1078"/>
                  <a:pt x="3145" y="1206"/>
                </a:cubicBezTo>
                <a:cubicBezTo>
                  <a:pt x="3145" y="1207"/>
                  <a:pt x="3145" y="1210"/>
                  <a:pt x="3144" y="1210"/>
                </a:cubicBezTo>
                <a:cubicBezTo>
                  <a:pt x="3114" y="1247"/>
                  <a:pt x="3078" y="1269"/>
                  <a:pt x="3043" y="1269"/>
                </a:cubicBezTo>
                <a:lnTo>
                  <a:pt x="3043" y="1269"/>
                </a:lnTo>
                <a:cubicBezTo>
                  <a:pt x="3013" y="1269"/>
                  <a:pt x="2983" y="1254"/>
                  <a:pt x="2957" y="1228"/>
                </a:cubicBezTo>
                <a:cubicBezTo>
                  <a:pt x="2953" y="1223"/>
                  <a:pt x="2950" y="1217"/>
                  <a:pt x="2945" y="1211"/>
                </a:cubicBezTo>
                <a:lnTo>
                  <a:pt x="2943" y="1209"/>
                </a:lnTo>
                <a:cubicBezTo>
                  <a:pt x="2844" y="1088"/>
                  <a:pt x="2706" y="1014"/>
                  <a:pt x="2561" y="1006"/>
                </a:cubicBezTo>
                <a:cubicBezTo>
                  <a:pt x="2551" y="1005"/>
                  <a:pt x="2540" y="1003"/>
                  <a:pt x="2529" y="1003"/>
                </a:cubicBezTo>
                <a:lnTo>
                  <a:pt x="2529" y="1003"/>
                </a:lnTo>
                <a:cubicBezTo>
                  <a:pt x="2374" y="1003"/>
                  <a:pt x="2224" y="1078"/>
                  <a:pt x="2119" y="1207"/>
                </a:cubicBezTo>
                <a:cubicBezTo>
                  <a:pt x="2114" y="1213"/>
                  <a:pt x="2109" y="1222"/>
                  <a:pt x="2105" y="1228"/>
                </a:cubicBezTo>
                <a:cubicBezTo>
                  <a:pt x="2079" y="1253"/>
                  <a:pt x="2050" y="1269"/>
                  <a:pt x="2020" y="1269"/>
                </a:cubicBezTo>
                <a:lnTo>
                  <a:pt x="2020" y="1269"/>
                </a:lnTo>
                <a:cubicBezTo>
                  <a:pt x="1984" y="1269"/>
                  <a:pt x="1948" y="1248"/>
                  <a:pt x="1919" y="1211"/>
                </a:cubicBezTo>
                <a:lnTo>
                  <a:pt x="1918" y="1207"/>
                </a:lnTo>
                <a:cubicBezTo>
                  <a:pt x="1812" y="1079"/>
                  <a:pt x="1662" y="1003"/>
                  <a:pt x="1507" y="1003"/>
                </a:cubicBezTo>
                <a:lnTo>
                  <a:pt x="1507" y="1003"/>
                </a:lnTo>
                <a:cubicBezTo>
                  <a:pt x="1351" y="1003"/>
                  <a:pt x="1202" y="1080"/>
                  <a:pt x="1096" y="1209"/>
                </a:cubicBezTo>
                <a:cubicBezTo>
                  <a:pt x="1066" y="1246"/>
                  <a:pt x="1030" y="1269"/>
                  <a:pt x="994" y="1269"/>
                </a:cubicBezTo>
                <a:lnTo>
                  <a:pt x="994" y="1269"/>
                </a:lnTo>
                <a:cubicBezTo>
                  <a:pt x="959" y="1269"/>
                  <a:pt x="923" y="1248"/>
                  <a:pt x="893" y="1212"/>
                </a:cubicBezTo>
                <a:lnTo>
                  <a:pt x="892" y="1207"/>
                </a:lnTo>
                <a:cubicBezTo>
                  <a:pt x="786" y="1079"/>
                  <a:pt x="636" y="1003"/>
                  <a:pt x="481" y="1003"/>
                </a:cubicBezTo>
                <a:lnTo>
                  <a:pt x="481" y="1003"/>
                </a:lnTo>
                <a:cubicBezTo>
                  <a:pt x="326" y="1003"/>
                  <a:pt x="176" y="1078"/>
                  <a:pt x="70" y="1207"/>
                </a:cubicBezTo>
                <a:cubicBezTo>
                  <a:pt x="0" y="1292"/>
                  <a:pt x="13" y="1419"/>
                  <a:pt x="98" y="1489"/>
                </a:cubicBezTo>
                <a:cubicBezTo>
                  <a:pt x="184" y="1559"/>
                  <a:pt x="310" y="1545"/>
                  <a:pt x="380" y="1460"/>
                </a:cubicBezTo>
                <a:cubicBezTo>
                  <a:pt x="409" y="1424"/>
                  <a:pt x="445" y="1403"/>
                  <a:pt x="481" y="1403"/>
                </a:cubicBezTo>
                <a:lnTo>
                  <a:pt x="481" y="1403"/>
                </a:lnTo>
                <a:cubicBezTo>
                  <a:pt x="517" y="1403"/>
                  <a:pt x="553" y="1424"/>
                  <a:pt x="582" y="1460"/>
                </a:cubicBezTo>
                <a:lnTo>
                  <a:pt x="584" y="1465"/>
                </a:lnTo>
                <a:cubicBezTo>
                  <a:pt x="689" y="1593"/>
                  <a:pt x="839" y="1669"/>
                  <a:pt x="994" y="1669"/>
                </a:cubicBezTo>
                <a:lnTo>
                  <a:pt x="995" y="1669"/>
                </a:lnTo>
                <a:cubicBezTo>
                  <a:pt x="1150" y="1669"/>
                  <a:pt x="1300" y="1592"/>
                  <a:pt x="1406" y="1462"/>
                </a:cubicBezTo>
                <a:cubicBezTo>
                  <a:pt x="1435" y="1426"/>
                  <a:pt x="1471" y="1403"/>
                  <a:pt x="1507" y="1403"/>
                </a:cubicBezTo>
                <a:lnTo>
                  <a:pt x="1507" y="1403"/>
                </a:lnTo>
                <a:cubicBezTo>
                  <a:pt x="1543" y="1403"/>
                  <a:pt x="1579" y="1424"/>
                  <a:pt x="1609" y="1461"/>
                </a:cubicBezTo>
                <a:lnTo>
                  <a:pt x="1610" y="1464"/>
                </a:lnTo>
                <a:cubicBezTo>
                  <a:pt x="1715" y="1593"/>
                  <a:pt x="1865" y="1669"/>
                  <a:pt x="2020" y="1669"/>
                </a:cubicBezTo>
                <a:lnTo>
                  <a:pt x="2021" y="1669"/>
                </a:lnTo>
                <a:cubicBezTo>
                  <a:pt x="2176" y="1669"/>
                  <a:pt x="2325" y="1594"/>
                  <a:pt x="2430" y="1466"/>
                </a:cubicBezTo>
                <a:cubicBezTo>
                  <a:pt x="2431" y="1465"/>
                  <a:pt x="2431" y="1462"/>
                  <a:pt x="2431" y="1462"/>
                </a:cubicBezTo>
                <a:cubicBezTo>
                  <a:pt x="2461" y="1425"/>
                  <a:pt x="2497" y="1403"/>
                  <a:pt x="2533" y="1403"/>
                </a:cubicBezTo>
                <a:lnTo>
                  <a:pt x="2533" y="1403"/>
                </a:lnTo>
                <a:cubicBezTo>
                  <a:pt x="2536" y="1403"/>
                  <a:pt x="2540" y="1405"/>
                  <a:pt x="2543" y="1405"/>
                </a:cubicBezTo>
                <a:cubicBezTo>
                  <a:pt x="2574" y="1409"/>
                  <a:pt x="2605" y="1430"/>
                  <a:pt x="2631" y="1461"/>
                </a:cubicBezTo>
                <a:lnTo>
                  <a:pt x="2632" y="1465"/>
                </a:lnTo>
                <a:cubicBezTo>
                  <a:pt x="2738" y="1593"/>
                  <a:pt x="2887" y="1669"/>
                  <a:pt x="3043" y="1669"/>
                </a:cubicBezTo>
                <a:lnTo>
                  <a:pt x="3043" y="1669"/>
                </a:lnTo>
                <a:cubicBezTo>
                  <a:pt x="3198" y="1669"/>
                  <a:pt x="3347" y="1594"/>
                  <a:pt x="3453" y="1466"/>
                </a:cubicBezTo>
                <a:cubicBezTo>
                  <a:pt x="3453" y="1465"/>
                  <a:pt x="3453" y="1462"/>
                  <a:pt x="3454" y="1462"/>
                </a:cubicBezTo>
                <a:cubicBezTo>
                  <a:pt x="3484" y="1425"/>
                  <a:pt x="3520" y="1403"/>
                  <a:pt x="3555" y="1403"/>
                </a:cubicBezTo>
                <a:lnTo>
                  <a:pt x="3555" y="1403"/>
                </a:lnTo>
                <a:cubicBezTo>
                  <a:pt x="3591" y="1403"/>
                  <a:pt x="3627" y="1424"/>
                  <a:pt x="3656" y="1460"/>
                </a:cubicBezTo>
                <a:lnTo>
                  <a:pt x="3657" y="1462"/>
                </a:lnTo>
                <a:cubicBezTo>
                  <a:pt x="3727" y="1548"/>
                  <a:pt x="3853" y="1561"/>
                  <a:pt x="3939" y="1491"/>
                </a:cubicBezTo>
                <a:cubicBezTo>
                  <a:pt x="4024" y="1422"/>
                  <a:pt x="4037" y="1296"/>
                  <a:pt x="3968" y="1210"/>
                </a:cubicBezTo>
                <a:lnTo>
                  <a:pt x="3966" y="1206"/>
                </a:lnTo>
                <a:cubicBezTo>
                  <a:pt x="3860" y="1078"/>
                  <a:pt x="3711" y="1003"/>
                  <a:pt x="3556" y="1003"/>
                </a:cubicBezTo>
                <a:close/>
                <a:moveTo>
                  <a:pt x="98" y="480"/>
                </a:moveTo>
                <a:cubicBezTo>
                  <a:pt x="184" y="550"/>
                  <a:pt x="310" y="541"/>
                  <a:pt x="380" y="456"/>
                </a:cubicBezTo>
                <a:cubicBezTo>
                  <a:pt x="409" y="419"/>
                  <a:pt x="445" y="403"/>
                  <a:pt x="481" y="403"/>
                </a:cubicBezTo>
                <a:lnTo>
                  <a:pt x="481" y="403"/>
                </a:lnTo>
                <a:cubicBezTo>
                  <a:pt x="517" y="403"/>
                  <a:pt x="553" y="419"/>
                  <a:pt x="582" y="455"/>
                </a:cubicBezTo>
                <a:lnTo>
                  <a:pt x="584" y="455"/>
                </a:lnTo>
                <a:cubicBezTo>
                  <a:pt x="689" y="584"/>
                  <a:pt x="839" y="656"/>
                  <a:pt x="994" y="656"/>
                </a:cubicBezTo>
                <a:lnTo>
                  <a:pt x="995" y="656"/>
                </a:lnTo>
                <a:cubicBezTo>
                  <a:pt x="1150" y="656"/>
                  <a:pt x="1300" y="585"/>
                  <a:pt x="1406" y="456"/>
                </a:cubicBezTo>
                <a:cubicBezTo>
                  <a:pt x="1435" y="419"/>
                  <a:pt x="1471" y="403"/>
                  <a:pt x="1507" y="403"/>
                </a:cubicBezTo>
                <a:lnTo>
                  <a:pt x="1507" y="403"/>
                </a:lnTo>
                <a:cubicBezTo>
                  <a:pt x="1543" y="403"/>
                  <a:pt x="1579" y="419"/>
                  <a:pt x="1609" y="456"/>
                </a:cubicBezTo>
                <a:lnTo>
                  <a:pt x="1610" y="455"/>
                </a:lnTo>
                <a:cubicBezTo>
                  <a:pt x="1715" y="584"/>
                  <a:pt x="1865" y="656"/>
                  <a:pt x="2020" y="656"/>
                </a:cubicBezTo>
                <a:lnTo>
                  <a:pt x="2021" y="656"/>
                </a:lnTo>
                <a:cubicBezTo>
                  <a:pt x="2176" y="656"/>
                  <a:pt x="2325" y="582"/>
                  <a:pt x="2430" y="454"/>
                </a:cubicBezTo>
                <a:cubicBezTo>
                  <a:pt x="2431" y="454"/>
                  <a:pt x="2431" y="456"/>
                  <a:pt x="2431" y="456"/>
                </a:cubicBezTo>
                <a:cubicBezTo>
                  <a:pt x="2461" y="419"/>
                  <a:pt x="2497" y="403"/>
                  <a:pt x="2533" y="403"/>
                </a:cubicBezTo>
                <a:lnTo>
                  <a:pt x="2533" y="403"/>
                </a:lnTo>
                <a:cubicBezTo>
                  <a:pt x="2536" y="403"/>
                  <a:pt x="2540" y="400"/>
                  <a:pt x="2543" y="400"/>
                </a:cubicBezTo>
                <a:cubicBezTo>
                  <a:pt x="2574" y="405"/>
                  <a:pt x="2605" y="422"/>
                  <a:pt x="2631" y="454"/>
                </a:cubicBezTo>
                <a:lnTo>
                  <a:pt x="2632" y="455"/>
                </a:lnTo>
                <a:cubicBezTo>
                  <a:pt x="2738" y="583"/>
                  <a:pt x="2887" y="656"/>
                  <a:pt x="3043" y="656"/>
                </a:cubicBezTo>
                <a:lnTo>
                  <a:pt x="3043" y="656"/>
                </a:lnTo>
                <a:cubicBezTo>
                  <a:pt x="3198" y="656"/>
                  <a:pt x="3347" y="582"/>
                  <a:pt x="3453" y="454"/>
                </a:cubicBezTo>
                <a:cubicBezTo>
                  <a:pt x="3453" y="454"/>
                  <a:pt x="3453" y="456"/>
                  <a:pt x="3454" y="456"/>
                </a:cubicBezTo>
                <a:cubicBezTo>
                  <a:pt x="3484" y="419"/>
                  <a:pt x="3520" y="403"/>
                  <a:pt x="3555" y="403"/>
                </a:cubicBezTo>
                <a:lnTo>
                  <a:pt x="3556" y="403"/>
                </a:lnTo>
                <a:cubicBezTo>
                  <a:pt x="3591" y="403"/>
                  <a:pt x="3627" y="419"/>
                  <a:pt x="3656" y="455"/>
                </a:cubicBezTo>
                <a:lnTo>
                  <a:pt x="3657" y="455"/>
                </a:lnTo>
                <a:cubicBezTo>
                  <a:pt x="3727" y="540"/>
                  <a:pt x="3853" y="552"/>
                  <a:pt x="3939" y="483"/>
                </a:cubicBezTo>
                <a:cubicBezTo>
                  <a:pt x="4024" y="413"/>
                  <a:pt x="4037" y="287"/>
                  <a:pt x="3968" y="201"/>
                </a:cubicBezTo>
                <a:lnTo>
                  <a:pt x="3966" y="202"/>
                </a:lnTo>
                <a:cubicBezTo>
                  <a:pt x="3860" y="73"/>
                  <a:pt x="3711" y="3"/>
                  <a:pt x="3556" y="3"/>
                </a:cubicBezTo>
                <a:lnTo>
                  <a:pt x="3555" y="3"/>
                </a:lnTo>
                <a:cubicBezTo>
                  <a:pt x="3400" y="3"/>
                  <a:pt x="3251" y="73"/>
                  <a:pt x="3145" y="201"/>
                </a:cubicBezTo>
                <a:cubicBezTo>
                  <a:pt x="3145" y="202"/>
                  <a:pt x="3145" y="201"/>
                  <a:pt x="3144" y="201"/>
                </a:cubicBezTo>
                <a:cubicBezTo>
                  <a:pt x="3114" y="237"/>
                  <a:pt x="3078" y="256"/>
                  <a:pt x="3043" y="256"/>
                </a:cubicBezTo>
                <a:lnTo>
                  <a:pt x="3043" y="256"/>
                </a:lnTo>
                <a:cubicBezTo>
                  <a:pt x="3013" y="256"/>
                  <a:pt x="2983" y="242"/>
                  <a:pt x="2957" y="217"/>
                </a:cubicBezTo>
                <a:cubicBezTo>
                  <a:pt x="2953" y="211"/>
                  <a:pt x="2949" y="206"/>
                  <a:pt x="2945" y="201"/>
                </a:cubicBezTo>
                <a:lnTo>
                  <a:pt x="2943" y="198"/>
                </a:lnTo>
                <a:cubicBezTo>
                  <a:pt x="2844" y="78"/>
                  <a:pt x="2707" y="9"/>
                  <a:pt x="2562" y="0"/>
                </a:cubicBezTo>
                <a:cubicBezTo>
                  <a:pt x="2551" y="0"/>
                  <a:pt x="2540" y="3"/>
                  <a:pt x="2529" y="3"/>
                </a:cubicBezTo>
                <a:lnTo>
                  <a:pt x="2529" y="3"/>
                </a:lnTo>
                <a:cubicBezTo>
                  <a:pt x="2374" y="3"/>
                  <a:pt x="2224" y="73"/>
                  <a:pt x="2119" y="202"/>
                </a:cubicBezTo>
                <a:cubicBezTo>
                  <a:pt x="2114" y="208"/>
                  <a:pt x="2109" y="212"/>
                  <a:pt x="2105" y="219"/>
                </a:cubicBezTo>
                <a:cubicBezTo>
                  <a:pt x="2079" y="244"/>
                  <a:pt x="2050" y="256"/>
                  <a:pt x="2020" y="256"/>
                </a:cubicBezTo>
                <a:lnTo>
                  <a:pt x="2020" y="256"/>
                </a:lnTo>
                <a:cubicBezTo>
                  <a:pt x="1984" y="256"/>
                  <a:pt x="1948" y="236"/>
                  <a:pt x="1919" y="200"/>
                </a:cubicBezTo>
                <a:lnTo>
                  <a:pt x="1918" y="202"/>
                </a:lnTo>
                <a:cubicBezTo>
                  <a:pt x="1812" y="73"/>
                  <a:pt x="1662" y="3"/>
                  <a:pt x="1507" y="3"/>
                </a:cubicBezTo>
                <a:lnTo>
                  <a:pt x="1507" y="3"/>
                </a:lnTo>
                <a:cubicBezTo>
                  <a:pt x="1351" y="3"/>
                  <a:pt x="1202" y="74"/>
                  <a:pt x="1096" y="203"/>
                </a:cubicBezTo>
                <a:cubicBezTo>
                  <a:pt x="1066" y="239"/>
                  <a:pt x="1030" y="256"/>
                  <a:pt x="994" y="256"/>
                </a:cubicBezTo>
                <a:lnTo>
                  <a:pt x="994" y="256"/>
                </a:lnTo>
                <a:cubicBezTo>
                  <a:pt x="959" y="256"/>
                  <a:pt x="923" y="236"/>
                  <a:pt x="893" y="200"/>
                </a:cubicBezTo>
                <a:lnTo>
                  <a:pt x="892" y="201"/>
                </a:lnTo>
                <a:cubicBezTo>
                  <a:pt x="786" y="73"/>
                  <a:pt x="636" y="3"/>
                  <a:pt x="481" y="3"/>
                </a:cubicBezTo>
                <a:lnTo>
                  <a:pt x="481" y="3"/>
                </a:lnTo>
                <a:cubicBezTo>
                  <a:pt x="325" y="3"/>
                  <a:pt x="176" y="73"/>
                  <a:pt x="70" y="202"/>
                </a:cubicBezTo>
                <a:cubicBezTo>
                  <a:pt x="0" y="287"/>
                  <a:pt x="13" y="410"/>
                  <a:pt x="98" y="480"/>
                </a:cubicBezTo>
                <a:close/>
              </a:path>
            </a:pathLst>
          </a:custGeom>
          <a:solidFill>
            <a:schemeClr val="bg1"/>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Arial" panose="020B0604020202020204" pitchFamily="34" charset="0"/>
              <a:ea typeface="宋体" panose="02010600030101010101" pitchFamily="2" charset="-122"/>
              <a:cs typeface="+mn-cs"/>
            </a:endParaRPr>
          </a:p>
        </p:txBody>
      </p:sp>
      <p:sp>
        <p:nvSpPr>
          <p:cNvPr id="19" name="Freeform 205">
            <a:extLst>
              <a:ext uri="{FF2B5EF4-FFF2-40B4-BE49-F238E27FC236}">
                <a16:creationId xmlns:a16="http://schemas.microsoft.com/office/drawing/2014/main" id="{C27CC07D-E7BE-47E2-993B-1A9BE1ACB287}"/>
              </a:ext>
            </a:extLst>
          </p:cNvPr>
          <p:cNvSpPr>
            <a:spLocks noChangeArrowheads="1"/>
          </p:cNvSpPr>
          <p:nvPr/>
        </p:nvSpPr>
        <p:spPr bwMode="auto">
          <a:xfrm>
            <a:off x="4852714" y="2422844"/>
            <a:ext cx="362322" cy="338065"/>
          </a:xfrm>
          <a:custGeom>
            <a:avLst/>
            <a:gdLst>
              <a:gd name="connsiteX0" fmla="*/ 205700 w 609048"/>
              <a:gd name="connsiteY0" fmla="*/ 330166 h 568274"/>
              <a:gd name="connsiteX1" fmla="*/ 576264 w 609048"/>
              <a:gd name="connsiteY1" fmla="*/ 331158 h 568274"/>
              <a:gd name="connsiteX2" fmla="*/ 609048 w 609048"/>
              <a:gd name="connsiteY2" fmla="*/ 363898 h 568274"/>
              <a:gd name="connsiteX3" fmla="*/ 576264 w 609048"/>
              <a:gd name="connsiteY3" fmla="*/ 396638 h 568274"/>
              <a:gd name="connsiteX4" fmla="*/ 205700 w 609048"/>
              <a:gd name="connsiteY4" fmla="*/ 396638 h 568274"/>
              <a:gd name="connsiteX5" fmla="*/ 167949 w 609048"/>
              <a:gd name="connsiteY5" fmla="*/ 412512 h 568274"/>
              <a:gd name="connsiteX6" fmla="*/ 152053 w 609048"/>
              <a:gd name="connsiteY6" fmla="*/ 449220 h 568274"/>
              <a:gd name="connsiteX7" fmla="*/ 205700 w 609048"/>
              <a:gd name="connsiteY7" fmla="*/ 502794 h 568274"/>
              <a:gd name="connsiteX8" fmla="*/ 265308 w 609048"/>
              <a:gd name="connsiteY8" fmla="*/ 502794 h 568274"/>
              <a:gd name="connsiteX9" fmla="*/ 298093 w 609048"/>
              <a:gd name="connsiteY9" fmla="*/ 535534 h 568274"/>
              <a:gd name="connsiteX10" fmla="*/ 265308 w 609048"/>
              <a:gd name="connsiteY10" fmla="*/ 568274 h 568274"/>
              <a:gd name="connsiteX11" fmla="*/ 205700 w 609048"/>
              <a:gd name="connsiteY11" fmla="*/ 568274 h 568274"/>
              <a:gd name="connsiteX12" fmla="*/ 86484 w 609048"/>
              <a:gd name="connsiteY12" fmla="*/ 449220 h 568274"/>
              <a:gd name="connsiteX13" fmla="*/ 121255 w 609048"/>
              <a:gd name="connsiteY13" fmla="*/ 364890 h 568274"/>
              <a:gd name="connsiteX14" fmla="*/ 205700 w 609048"/>
              <a:gd name="connsiteY14" fmla="*/ 330166 h 568274"/>
              <a:gd name="connsiteX15" fmla="*/ 106310 w 609048"/>
              <a:gd name="connsiteY15" fmla="*/ 237949 h 568274"/>
              <a:gd name="connsiteX16" fmla="*/ 576261 w 609048"/>
              <a:gd name="connsiteY16" fmla="*/ 237949 h 568274"/>
              <a:gd name="connsiteX17" fmla="*/ 609048 w 609048"/>
              <a:gd name="connsiteY17" fmla="*/ 270686 h 568274"/>
              <a:gd name="connsiteX18" fmla="*/ 576261 w 609048"/>
              <a:gd name="connsiteY18" fmla="*/ 304414 h 568274"/>
              <a:gd name="connsiteX19" fmla="*/ 106310 w 609048"/>
              <a:gd name="connsiteY19" fmla="*/ 304414 h 568274"/>
              <a:gd name="connsiteX20" fmla="*/ 66568 w 609048"/>
              <a:gd name="connsiteY20" fmla="*/ 344095 h 568274"/>
              <a:gd name="connsiteX21" fmla="*/ 32787 w 609048"/>
              <a:gd name="connsiteY21" fmla="*/ 376832 h 568274"/>
              <a:gd name="connsiteX22" fmla="*/ 0 w 609048"/>
              <a:gd name="connsiteY22" fmla="*/ 344095 h 568274"/>
              <a:gd name="connsiteX23" fmla="*/ 106310 w 609048"/>
              <a:gd name="connsiteY23" fmla="*/ 237949 h 568274"/>
              <a:gd name="connsiteX24" fmla="*/ 251367 w 609048"/>
              <a:gd name="connsiteY24" fmla="*/ 0 h 568274"/>
              <a:gd name="connsiteX25" fmla="*/ 291110 w 609048"/>
              <a:gd name="connsiteY25" fmla="*/ 0 h 568274"/>
              <a:gd name="connsiteX26" fmla="*/ 324891 w 609048"/>
              <a:gd name="connsiteY26" fmla="*/ 32720 h 568274"/>
              <a:gd name="connsiteX27" fmla="*/ 291110 w 609048"/>
              <a:gd name="connsiteY27" fmla="*/ 66431 h 568274"/>
              <a:gd name="connsiteX28" fmla="*/ 251367 w 609048"/>
              <a:gd name="connsiteY28" fmla="*/ 66431 h 568274"/>
              <a:gd name="connsiteX29" fmla="*/ 211625 w 609048"/>
              <a:gd name="connsiteY29" fmla="*/ 106092 h 568274"/>
              <a:gd name="connsiteX30" fmla="*/ 251367 w 609048"/>
              <a:gd name="connsiteY30" fmla="*/ 145752 h 568274"/>
              <a:gd name="connsiteX31" fmla="*/ 576261 w 609048"/>
              <a:gd name="connsiteY31" fmla="*/ 145752 h 568274"/>
              <a:gd name="connsiteX32" fmla="*/ 609048 w 609048"/>
              <a:gd name="connsiteY32" fmla="*/ 178472 h 568274"/>
              <a:gd name="connsiteX33" fmla="*/ 576261 w 609048"/>
              <a:gd name="connsiteY33" fmla="*/ 211192 h 568274"/>
              <a:gd name="connsiteX34" fmla="*/ 251367 w 609048"/>
              <a:gd name="connsiteY34" fmla="*/ 211192 h 568274"/>
              <a:gd name="connsiteX35" fmla="*/ 146050 w 609048"/>
              <a:gd name="connsiteY35" fmla="*/ 106092 h 568274"/>
              <a:gd name="connsiteX36" fmla="*/ 251367 w 609048"/>
              <a:gd name="connsiteY36" fmla="*/ 0 h 56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9048" h="568274">
                <a:moveTo>
                  <a:pt x="205700" y="330166"/>
                </a:moveTo>
                <a:lnTo>
                  <a:pt x="576264" y="331158"/>
                </a:lnTo>
                <a:cubicBezTo>
                  <a:pt x="594146" y="331158"/>
                  <a:pt x="609048" y="346040"/>
                  <a:pt x="609048" y="363898"/>
                </a:cubicBezTo>
                <a:cubicBezTo>
                  <a:pt x="609048" y="381756"/>
                  <a:pt x="594146" y="396638"/>
                  <a:pt x="576264" y="396638"/>
                </a:cubicBezTo>
                <a:lnTo>
                  <a:pt x="205700" y="396638"/>
                </a:lnTo>
                <a:cubicBezTo>
                  <a:pt x="190798" y="396638"/>
                  <a:pt x="177883" y="402591"/>
                  <a:pt x="167949" y="412512"/>
                </a:cubicBezTo>
                <a:cubicBezTo>
                  <a:pt x="158014" y="422433"/>
                  <a:pt x="152053" y="435330"/>
                  <a:pt x="152053" y="449220"/>
                </a:cubicBezTo>
                <a:cubicBezTo>
                  <a:pt x="152053" y="478984"/>
                  <a:pt x="175896" y="502794"/>
                  <a:pt x="205700" y="502794"/>
                </a:cubicBezTo>
                <a:lnTo>
                  <a:pt x="265308" y="502794"/>
                </a:lnTo>
                <a:cubicBezTo>
                  <a:pt x="283191" y="502794"/>
                  <a:pt x="298093" y="517676"/>
                  <a:pt x="298093" y="535534"/>
                </a:cubicBezTo>
                <a:cubicBezTo>
                  <a:pt x="298093" y="553392"/>
                  <a:pt x="283191" y="568274"/>
                  <a:pt x="265308" y="568274"/>
                </a:cubicBezTo>
                <a:lnTo>
                  <a:pt x="205700" y="568274"/>
                </a:lnTo>
                <a:cubicBezTo>
                  <a:pt x="139138" y="568274"/>
                  <a:pt x="86484" y="515692"/>
                  <a:pt x="86484" y="449220"/>
                </a:cubicBezTo>
                <a:cubicBezTo>
                  <a:pt x="86484" y="417472"/>
                  <a:pt x="98405" y="387709"/>
                  <a:pt x="121255" y="364890"/>
                </a:cubicBezTo>
                <a:cubicBezTo>
                  <a:pt x="144105" y="343064"/>
                  <a:pt x="173909" y="330166"/>
                  <a:pt x="205700" y="330166"/>
                </a:cubicBezTo>
                <a:close/>
                <a:moveTo>
                  <a:pt x="106310" y="237949"/>
                </a:moveTo>
                <a:lnTo>
                  <a:pt x="576261" y="237949"/>
                </a:lnTo>
                <a:cubicBezTo>
                  <a:pt x="594145" y="237949"/>
                  <a:pt x="609048" y="252829"/>
                  <a:pt x="609048" y="270686"/>
                </a:cubicBezTo>
                <a:cubicBezTo>
                  <a:pt x="609048" y="289534"/>
                  <a:pt x="594145" y="304414"/>
                  <a:pt x="576261" y="304414"/>
                </a:cubicBezTo>
                <a:lnTo>
                  <a:pt x="106310" y="304414"/>
                </a:lnTo>
                <a:cubicBezTo>
                  <a:pt x="84452" y="304414"/>
                  <a:pt x="66568" y="322271"/>
                  <a:pt x="66568" y="344095"/>
                </a:cubicBezTo>
                <a:cubicBezTo>
                  <a:pt x="66568" y="361952"/>
                  <a:pt x="51665" y="376832"/>
                  <a:pt x="32787" y="376832"/>
                </a:cubicBezTo>
                <a:cubicBezTo>
                  <a:pt x="14903" y="376832"/>
                  <a:pt x="0" y="361952"/>
                  <a:pt x="0" y="344095"/>
                </a:cubicBezTo>
                <a:cubicBezTo>
                  <a:pt x="0" y="285566"/>
                  <a:pt x="47690" y="237949"/>
                  <a:pt x="106310" y="237949"/>
                </a:cubicBezTo>
                <a:close/>
                <a:moveTo>
                  <a:pt x="251367" y="0"/>
                </a:moveTo>
                <a:lnTo>
                  <a:pt x="291110" y="0"/>
                </a:lnTo>
                <a:cubicBezTo>
                  <a:pt x="309987" y="0"/>
                  <a:pt x="324891" y="14873"/>
                  <a:pt x="324891" y="32720"/>
                </a:cubicBezTo>
                <a:cubicBezTo>
                  <a:pt x="324891" y="51559"/>
                  <a:pt x="309987" y="66431"/>
                  <a:pt x="291110" y="66431"/>
                </a:cubicBezTo>
                <a:lnTo>
                  <a:pt x="251367" y="66431"/>
                </a:lnTo>
                <a:cubicBezTo>
                  <a:pt x="229509" y="66431"/>
                  <a:pt x="211625" y="84278"/>
                  <a:pt x="211625" y="106092"/>
                </a:cubicBezTo>
                <a:cubicBezTo>
                  <a:pt x="211625" y="127905"/>
                  <a:pt x="229509" y="145752"/>
                  <a:pt x="251367" y="145752"/>
                </a:cubicBezTo>
                <a:lnTo>
                  <a:pt x="576261" y="145752"/>
                </a:lnTo>
                <a:cubicBezTo>
                  <a:pt x="594145" y="145752"/>
                  <a:pt x="609048" y="160625"/>
                  <a:pt x="609048" y="178472"/>
                </a:cubicBezTo>
                <a:cubicBezTo>
                  <a:pt x="609048" y="196319"/>
                  <a:pt x="594145" y="211192"/>
                  <a:pt x="576261" y="211192"/>
                </a:cubicBezTo>
                <a:lnTo>
                  <a:pt x="251367" y="211192"/>
                </a:lnTo>
                <a:cubicBezTo>
                  <a:pt x="193741" y="211192"/>
                  <a:pt x="146050" y="163599"/>
                  <a:pt x="146050" y="106092"/>
                </a:cubicBezTo>
                <a:cubicBezTo>
                  <a:pt x="146050" y="47593"/>
                  <a:pt x="193741" y="0"/>
                  <a:pt x="251367" y="0"/>
                </a:cubicBezTo>
                <a:close/>
              </a:path>
            </a:pathLst>
          </a:custGeom>
          <a:solidFill>
            <a:schemeClr val="bg1"/>
          </a:solidFill>
          <a:ln>
            <a:noFill/>
          </a:ln>
          <a:effec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宋体" panose="02010600030101010101" pitchFamily="2" charset="-122"/>
              <a:cs typeface="+mn-cs"/>
            </a:endParaRPr>
          </a:p>
        </p:txBody>
      </p:sp>
      <p:sp>
        <p:nvSpPr>
          <p:cNvPr id="20" name="文本框 19">
            <a:extLst>
              <a:ext uri="{FF2B5EF4-FFF2-40B4-BE49-F238E27FC236}">
                <a16:creationId xmlns:a16="http://schemas.microsoft.com/office/drawing/2014/main" id="{7D1A29C8-CA80-4A98-A243-FA67567259B4}"/>
              </a:ext>
            </a:extLst>
          </p:cNvPr>
          <p:cNvSpPr txBox="1"/>
          <p:nvPr/>
        </p:nvSpPr>
        <p:spPr>
          <a:xfrm>
            <a:off x="823489" y="2181375"/>
            <a:ext cx="3235078" cy="461665"/>
          </a:xfrm>
          <a:prstGeom prst="rect">
            <a:avLst/>
          </a:prstGeom>
        </p:spPr>
        <p:txBody>
          <a:bodyPr wrap="square" rtlCol="0" anchor="ctr">
            <a:spAutoFit/>
          </a:bodyPr>
          <a:lstStyle/>
          <a:p>
            <a:pPr lvl="0" algn="r"/>
            <a:r>
              <a:rPr lang="zh-CN" altLang="en-US" sz="2400" b="1" spc="100" dirty="0">
                <a:solidFill>
                  <a:schemeClr val="accent1"/>
                </a:solidFill>
                <a:latin typeface="+mj-ea"/>
                <a:ea typeface="+mj-ea"/>
              </a:rPr>
              <a:t>风能</a:t>
            </a:r>
          </a:p>
        </p:txBody>
      </p:sp>
      <p:sp>
        <p:nvSpPr>
          <p:cNvPr id="21" name="文本框 20">
            <a:extLst>
              <a:ext uri="{FF2B5EF4-FFF2-40B4-BE49-F238E27FC236}">
                <a16:creationId xmlns:a16="http://schemas.microsoft.com/office/drawing/2014/main" id="{780A9FF9-F13F-429C-8FDF-0C06F3FC2FB4}"/>
              </a:ext>
            </a:extLst>
          </p:cNvPr>
          <p:cNvSpPr txBox="1"/>
          <p:nvPr/>
        </p:nvSpPr>
        <p:spPr>
          <a:xfrm>
            <a:off x="247057" y="2596802"/>
            <a:ext cx="3804352" cy="1021433"/>
          </a:xfrm>
          <a:prstGeom prst="rect">
            <a:avLst/>
          </a:prstGeom>
        </p:spPr>
        <p:txBody>
          <a:bodyPr wrap="square" rtlCol="0">
            <a:spAutoFit/>
          </a:bodyPr>
          <a:lstStyle/>
          <a:p>
            <a:pPr lvl="0" algn="r">
              <a:lnSpc>
                <a:spcPct val="130000"/>
              </a:lnSpc>
            </a:pPr>
            <a:r>
              <a:rPr lang="zh-CN" altLang="en-US" sz="1600" spc="100" dirty="0">
                <a:solidFill>
                  <a:schemeClr val="tx1">
                    <a:lumMod val="75000"/>
                    <a:lumOff val="25000"/>
                  </a:schemeClr>
                </a:solidFill>
                <a:latin typeface="+mn-ea"/>
              </a:rPr>
              <a:t>我国目前的风能资源非常的丰富，在资源储备方面，我国的风能资源总量在</a:t>
            </a:r>
            <a:r>
              <a:rPr lang="en-US" altLang="zh-CN" sz="1600" spc="100" dirty="0">
                <a:solidFill>
                  <a:schemeClr val="tx1">
                    <a:lumMod val="75000"/>
                    <a:lumOff val="25000"/>
                  </a:schemeClr>
                </a:solidFill>
                <a:latin typeface="+mn-ea"/>
              </a:rPr>
              <a:t>33.26</a:t>
            </a:r>
            <a:r>
              <a:rPr lang="zh-CN" altLang="en-US" sz="1600" spc="100" dirty="0">
                <a:solidFill>
                  <a:schemeClr val="tx1">
                    <a:lumMod val="75000"/>
                    <a:lumOff val="25000"/>
                  </a:schemeClr>
                </a:solidFill>
                <a:latin typeface="+mn-ea"/>
              </a:rPr>
              <a:t>亿千瓦左右</a:t>
            </a:r>
          </a:p>
        </p:txBody>
      </p:sp>
      <p:sp>
        <p:nvSpPr>
          <p:cNvPr id="22" name="文本框 21">
            <a:extLst>
              <a:ext uri="{FF2B5EF4-FFF2-40B4-BE49-F238E27FC236}">
                <a16:creationId xmlns:a16="http://schemas.microsoft.com/office/drawing/2014/main" id="{596D084B-E354-4908-AE86-5ACEB92EE2DD}"/>
              </a:ext>
            </a:extLst>
          </p:cNvPr>
          <p:cNvSpPr txBox="1"/>
          <p:nvPr/>
        </p:nvSpPr>
        <p:spPr>
          <a:xfrm>
            <a:off x="3392517" y="1639716"/>
            <a:ext cx="915500" cy="646331"/>
          </a:xfrm>
          <a:prstGeom prst="rect">
            <a:avLst/>
          </a:prstGeom>
          <a:noFill/>
        </p:spPr>
        <p:txBody>
          <a:bodyPr wrap="square" rtlCol="0">
            <a:spAutoFit/>
          </a:bodyPr>
          <a:lstStyle/>
          <a:p>
            <a:r>
              <a:rPr lang="en-US" altLang="zh-CN" sz="3600" dirty="0">
                <a:solidFill>
                  <a:schemeClr val="accent1"/>
                </a:solidFill>
                <a:latin typeface="+mj-lt"/>
                <a:ea typeface="微软雅黑" panose="020B0503020204020204" pitchFamily="34" charset="-122"/>
              </a:rPr>
              <a:t>01</a:t>
            </a:r>
            <a:endParaRPr lang="zh-CN" altLang="en-US" sz="3600" dirty="0">
              <a:solidFill>
                <a:schemeClr val="accent1"/>
              </a:solidFill>
              <a:latin typeface="+mj-lt"/>
              <a:ea typeface="微软雅黑" panose="020B0503020204020204" pitchFamily="34" charset="-122"/>
            </a:endParaRPr>
          </a:p>
        </p:txBody>
      </p:sp>
      <p:sp>
        <p:nvSpPr>
          <p:cNvPr id="23" name="文本框 22">
            <a:extLst>
              <a:ext uri="{FF2B5EF4-FFF2-40B4-BE49-F238E27FC236}">
                <a16:creationId xmlns:a16="http://schemas.microsoft.com/office/drawing/2014/main" id="{6136F0CE-A1BD-4E7A-A658-541CC230DFA9}"/>
              </a:ext>
            </a:extLst>
          </p:cNvPr>
          <p:cNvSpPr txBox="1"/>
          <p:nvPr/>
        </p:nvSpPr>
        <p:spPr>
          <a:xfrm>
            <a:off x="8140591" y="2181375"/>
            <a:ext cx="3235078" cy="461665"/>
          </a:xfrm>
          <a:prstGeom prst="rect">
            <a:avLst/>
          </a:prstGeom>
        </p:spPr>
        <p:txBody>
          <a:bodyPr wrap="square" rtlCol="0" anchor="ctr">
            <a:spAutoFit/>
          </a:bodyPr>
          <a:lstStyle/>
          <a:p>
            <a:pPr lvl="0"/>
            <a:r>
              <a:rPr lang="zh-CN" altLang="en-US" sz="2400" b="1" spc="100" dirty="0">
                <a:solidFill>
                  <a:schemeClr val="accent1"/>
                </a:solidFill>
                <a:latin typeface="+mj-ea"/>
                <a:ea typeface="+mj-ea"/>
              </a:rPr>
              <a:t>核能</a:t>
            </a:r>
          </a:p>
        </p:txBody>
      </p:sp>
      <p:sp>
        <p:nvSpPr>
          <p:cNvPr id="24" name="文本框 23">
            <a:extLst>
              <a:ext uri="{FF2B5EF4-FFF2-40B4-BE49-F238E27FC236}">
                <a16:creationId xmlns:a16="http://schemas.microsoft.com/office/drawing/2014/main" id="{E63120CB-3BE3-4FDD-BDC5-9801522B739B}"/>
              </a:ext>
            </a:extLst>
          </p:cNvPr>
          <p:cNvSpPr txBox="1"/>
          <p:nvPr/>
        </p:nvSpPr>
        <p:spPr>
          <a:xfrm>
            <a:off x="8140591" y="2596802"/>
            <a:ext cx="3804352" cy="1021433"/>
          </a:xfrm>
          <a:prstGeom prst="rect">
            <a:avLst/>
          </a:prstGeom>
        </p:spPr>
        <p:txBody>
          <a:bodyPr wrap="square" rtlCol="0">
            <a:spAutoFit/>
          </a:bodyPr>
          <a:lstStyle/>
          <a:p>
            <a:pPr lvl="0" algn="just">
              <a:lnSpc>
                <a:spcPct val="130000"/>
              </a:lnSpc>
            </a:pPr>
            <a:r>
              <a:rPr lang="zh-CN" altLang="en-US" sz="1600" spc="100" dirty="0">
                <a:solidFill>
                  <a:schemeClr val="tx1">
                    <a:lumMod val="75000"/>
                    <a:lumOff val="25000"/>
                  </a:schemeClr>
                </a:solidFill>
                <a:latin typeface="+mn-ea"/>
              </a:rPr>
              <a:t>现如今的核能利用的主要方式是核裂变和核聚变，并且核裂变技术已经得到了运用，我国已经有大型的核电站。</a:t>
            </a:r>
          </a:p>
        </p:txBody>
      </p:sp>
      <p:sp>
        <p:nvSpPr>
          <p:cNvPr id="25" name="文本框 24">
            <a:extLst>
              <a:ext uri="{FF2B5EF4-FFF2-40B4-BE49-F238E27FC236}">
                <a16:creationId xmlns:a16="http://schemas.microsoft.com/office/drawing/2014/main" id="{B9174C92-6FF8-42B5-A1D9-0E0A7C10010D}"/>
              </a:ext>
            </a:extLst>
          </p:cNvPr>
          <p:cNvSpPr txBox="1"/>
          <p:nvPr/>
        </p:nvSpPr>
        <p:spPr>
          <a:xfrm>
            <a:off x="8140591" y="1639716"/>
            <a:ext cx="915500" cy="646331"/>
          </a:xfrm>
          <a:prstGeom prst="rect">
            <a:avLst/>
          </a:prstGeom>
          <a:noFill/>
        </p:spPr>
        <p:txBody>
          <a:bodyPr wrap="square" rtlCol="0">
            <a:spAutoFit/>
          </a:bodyPr>
          <a:lstStyle/>
          <a:p>
            <a:r>
              <a:rPr lang="en-US" altLang="zh-CN" sz="3600" dirty="0">
                <a:solidFill>
                  <a:schemeClr val="accent1"/>
                </a:solidFill>
                <a:latin typeface="+mj-lt"/>
                <a:ea typeface="微软雅黑" panose="020B0503020204020204" pitchFamily="34" charset="-122"/>
              </a:rPr>
              <a:t>02</a:t>
            </a:r>
            <a:endParaRPr lang="zh-CN" altLang="en-US" sz="3600" dirty="0">
              <a:solidFill>
                <a:schemeClr val="accent1"/>
              </a:solidFill>
              <a:latin typeface="+mj-lt"/>
              <a:ea typeface="微软雅黑" panose="020B0503020204020204" pitchFamily="34" charset="-122"/>
            </a:endParaRPr>
          </a:p>
        </p:txBody>
      </p:sp>
      <p:sp>
        <p:nvSpPr>
          <p:cNvPr id="26" name="文本框 25">
            <a:extLst>
              <a:ext uri="{FF2B5EF4-FFF2-40B4-BE49-F238E27FC236}">
                <a16:creationId xmlns:a16="http://schemas.microsoft.com/office/drawing/2014/main" id="{58055022-D49F-4B3A-92CC-521681580E2F}"/>
              </a:ext>
            </a:extLst>
          </p:cNvPr>
          <p:cNvSpPr txBox="1"/>
          <p:nvPr/>
        </p:nvSpPr>
        <p:spPr>
          <a:xfrm>
            <a:off x="8140591" y="4427600"/>
            <a:ext cx="3235078" cy="461665"/>
          </a:xfrm>
          <a:prstGeom prst="rect">
            <a:avLst/>
          </a:prstGeom>
        </p:spPr>
        <p:txBody>
          <a:bodyPr wrap="square" rtlCol="0" anchor="ctr">
            <a:spAutoFit/>
          </a:bodyPr>
          <a:lstStyle/>
          <a:p>
            <a:pPr lvl="0"/>
            <a:r>
              <a:rPr lang="zh-CN" altLang="en-US" sz="2400" b="1" spc="100" dirty="0">
                <a:solidFill>
                  <a:schemeClr val="accent1"/>
                </a:solidFill>
                <a:latin typeface="+mj-ea"/>
                <a:ea typeface="+mj-ea"/>
              </a:rPr>
              <a:t>生物能</a:t>
            </a:r>
          </a:p>
        </p:txBody>
      </p:sp>
      <p:sp>
        <p:nvSpPr>
          <p:cNvPr id="27" name="文本框 26">
            <a:extLst>
              <a:ext uri="{FF2B5EF4-FFF2-40B4-BE49-F238E27FC236}">
                <a16:creationId xmlns:a16="http://schemas.microsoft.com/office/drawing/2014/main" id="{D0675EDB-BB03-4AD6-949E-96FDC7AEE9DE}"/>
              </a:ext>
            </a:extLst>
          </p:cNvPr>
          <p:cNvSpPr txBox="1"/>
          <p:nvPr/>
        </p:nvSpPr>
        <p:spPr>
          <a:xfrm>
            <a:off x="8140591" y="4843027"/>
            <a:ext cx="3804352" cy="1021433"/>
          </a:xfrm>
          <a:prstGeom prst="rect">
            <a:avLst/>
          </a:prstGeom>
        </p:spPr>
        <p:txBody>
          <a:bodyPr wrap="square" rtlCol="0">
            <a:spAutoFit/>
          </a:bodyPr>
          <a:lstStyle/>
          <a:p>
            <a:pPr lvl="0" algn="just">
              <a:lnSpc>
                <a:spcPct val="130000"/>
              </a:lnSpc>
            </a:pPr>
            <a:r>
              <a:rPr lang="zh-CN" altLang="en-US" sz="1600" spc="100" dirty="0">
                <a:solidFill>
                  <a:schemeClr val="tx1">
                    <a:lumMod val="75000"/>
                    <a:lumOff val="25000"/>
                  </a:schemeClr>
                </a:solidFill>
                <a:latin typeface="+mn-ea"/>
              </a:rPr>
              <a:t>我国的生物能源储存量特别丰厚，因此生物能十分具有开发以及利用价值。这种能源分布范围广、可利用率高。</a:t>
            </a:r>
          </a:p>
        </p:txBody>
      </p:sp>
      <p:sp>
        <p:nvSpPr>
          <p:cNvPr id="28" name="文本框 27">
            <a:extLst>
              <a:ext uri="{FF2B5EF4-FFF2-40B4-BE49-F238E27FC236}">
                <a16:creationId xmlns:a16="http://schemas.microsoft.com/office/drawing/2014/main" id="{9652A30E-2ACD-4450-A20F-CD982C141FB7}"/>
              </a:ext>
            </a:extLst>
          </p:cNvPr>
          <p:cNvSpPr txBox="1"/>
          <p:nvPr/>
        </p:nvSpPr>
        <p:spPr>
          <a:xfrm>
            <a:off x="8140591" y="3885941"/>
            <a:ext cx="915500" cy="646331"/>
          </a:xfrm>
          <a:prstGeom prst="rect">
            <a:avLst/>
          </a:prstGeom>
          <a:noFill/>
        </p:spPr>
        <p:txBody>
          <a:bodyPr wrap="square" rtlCol="0">
            <a:spAutoFit/>
          </a:bodyPr>
          <a:lstStyle/>
          <a:p>
            <a:r>
              <a:rPr lang="en-US" altLang="zh-CN" sz="3600" dirty="0">
                <a:solidFill>
                  <a:schemeClr val="accent1"/>
                </a:solidFill>
                <a:latin typeface="+mj-lt"/>
                <a:ea typeface="微软雅黑" panose="020B0503020204020204" pitchFamily="34" charset="-122"/>
              </a:rPr>
              <a:t>03</a:t>
            </a:r>
            <a:endParaRPr lang="zh-CN" altLang="en-US" sz="3600" dirty="0">
              <a:solidFill>
                <a:schemeClr val="accent1"/>
              </a:solidFill>
              <a:latin typeface="+mj-lt"/>
              <a:ea typeface="微软雅黑" panose="020B0503020204020204" pitchFamily="34" charset="-122"/>
            </a:endParaRPr>
          </a:p>
        </p:txBody>
      </p:sp>
      <p:sp>
        <p:nvSpPr>
          <p:cNvPr id="29" name="文本框 28">
            <a:extLst>
              <a:ext uri="{FF2B5EF4-FFF2-40B4-BE49-F238E27FC236}">
                <a16:creationId xmlns:a16="http://schemas.microsoft.com/office/drawing/2014/main" id="{DE4E8672-E3E0-42D8-BE93-A09A18B4718C}"/>
              </a:ext>
            </a:extLst>
          </p:cNvPr>
          <p:cNvSpPr txBox="1"/>
          <p:nvPr/>
        </p:nvSpPr>
        <p:spPr>
          <a:xfrm>
            <a:off x="823489" y="4443767"/>
            <a:ext cx="3235078" cy="461665"/>
          </a:xfrm>
          <a:prstGeom prst="rect">
            <a:avLst/>
          </a:prstGeom>
        </p:spPr>
        <p:txBody>
          <a:bodyPr wrap="square" rtlCol="0" anchor="ctr">
            <a:spAutoFit/>
          </a:bodyPr>
          <a:lstStyle/>
          <a:p>
            <a:pPr lvl="0" algn="r"/>
            <a:r>
              <a:rPr lang="zh-CN" altLang="en-US" sz="2400" b="1" spc="100" dirty="0">
                <a:solidFill>
                  <a:schemeClr val="accent1"/>
                </a:solidFill>
                <a:latin typeface="+mj-ea"/>
                <a:ea typeface="+mj-ea"/>
              </a:rPr>
              <a:t>海洋能</a:t>
            </a:r>
          </a:p>
        </p:txBody>
      </p:sp>
      <p:sp>
        <p:nvSpPr>
          <p:cNvPr id="30" name="文本框 29">
            <a:extLst>
              <a:ext uri="{FF2B5EF4-FFF2-40B4-BE49-F238E27FC236}">
                <a16:creationId xmlns:a16="http://schemas.microsoft.com/office/drawing/2014/main" id="{F30A6DD7-4671-4417-B353-A42468495E01}"/>
              </a:ext>
            </a:extLst>
          </p:cNvPr>
          <p:cNvSpPr txBox="1"/>
          <p:nvPr/>
        </p:nvSpPr>
        <p:spPr>
          <a:xfrm>
            <a:off x="247057" y="4859194"/>
            <a:ext cx="3804352" cy="1021433"/>
          </a:xfrm>
          <a:prstGeom prst="rect">
            <a:avLst/>
          </a:prstGeom>
        </p:spPr>
        <p:txBody>
          <a:bodyPr wrap="square" rtlCol="0">
            <a:spAutoFit/>
          </a:bodyPr>
          <a:lstStyle/>
          <a:p>
            <a:pPr lvl="0" algn="r">
              <a:lnSpc>
                <a:spcPct val="130000"/>
              </a:lnSpc>
            </a:pPr>
            <a:r>
              <a:rPr lang="zh-CN" altLang="en-US" sz="1600" spc="100" dirty="0">
                <a:solidFill>
                  <a:schemeClr val="tx1">
                    <a:lumMod val="75000"/>
                    <a:lumOff val="25000"/>
                  </a:schemeClr>
                </a:solidFill>
                <a:latin typeface="+mn-ea"/>
              </a:rPr>
              <a:t>海洋通过各种物理过程储存和散发能量，这一部分能量通过潮汐、波浪和盐度梯度等形式存在于海洋之中</a:t>
            </a:r>
          </a:p>
        </p:txBody>
      </p:sp>
      <p:sp>
        <p:nvSpPr>
          <p:cNvPr id="31" name="文本框 30">
            <a:extLst>
              <a:ext uri="{FF2B5EF4-FFF2-40B4-BE49-F238E27FC236}">
                <a16:creationId xmlns:a16="http://schemas.microsoft.com/office/drawing/2014/main" id="{B3007EC3-BF7D-42D7-BD14-A8CDE79CF09E}"/>
              </a:ext>
            </a:extLst>
          </p:cNvPr>
          <p:cNvSpPr txBox="1"/>
          <p:nvPr/>
        </p:nvSpPr>
        <p:spPr>
          <a:xfrm>
            <a:off x="3392517" y="3902108"/>
            <a:ext cx="915500" cy="646331"/>
          </a:xfrm>
          <a:prstGeom prst="rect">
            <a:avLst/>
          </a:prstGeom>
          <a:noFill/>
        </p:spPr>
        <p:txBody>
          <a:bodyPr wrap="square" rtlCol="0">
            <a:spAutoFit/>
          </a:bodyPr>
          <a:lstStyle/>
          <a:p>
            <a:r>
              <a:rPr lang="en-US" altLang="zh-CN" sz="3600" dirty="0">
                <a:solidFill>
                  <a:schemeClr val="accent1"/>
                </a:solidFill>
                <a:latin typeface="+mj-lt"/>
                <a:ea typeface="微软雅黑" panose="020B0503020204020204" pitchFamily="34" charset="-122"/>
              </a:rPr>
              <a:t>04</a:t>
            </a:r>
            <a:endParaRPr lang="zh-CN" altLang="en-US" sz="3600" dirty="0">
              <a:solidFill>
                <a:schemeClr val="accent1"/>
              </a:solidFill>
              <a:latin typeface="+mj-lt"/>
              <a:ea typeface="微软雅黑" panose="020B0503020204020204" pitchFamily="34" charset="-122"/>
            </a:endParaRPr>
          </a:p>
        </p:txBody>
      </p:sp>
      <p:grpSp>
        <p:nvGrpSpPr>
          <p:cNvPr id="2" name="组合 1">
            <a:extLst>
              <a:ext uri="{FF2B5EF4-FFF2-40B4-BE49-F238E27FC236}">
                <a16:creationId xmlns:a16="http://schemas.microsoft.com/office/drawing/2014/main" id="{0A4E9A63-12A3-F9F2-2FB5-314A3CF7BF15}"/>
              </a:ext>
            </a:extLst>
          </p:cNvPr>
          <p:cNvGrpSpPr/>
          <p:nvPr/>
        </p:nvGrpSpPr>
        <p:grpSpPr>
          <a:xfrm>
            <a:off x="7005104" y="2404980"/>
            <a:ext cx="338051" cy="338066"/>
            <a:chOff x="4579486" y="2386194"/>
            <a:chExt cx="413634" cy="413652"/>
          </a:xfrm>
        </p:grpSpPr>
        <p:sp>
          <p:nvSpPr>
            <p:cNvPr id="4" name="任意多边形: 形状 3">
              <a:extLst>
                <a:ext uri="{FF2B5EF4-FFF2-40B4-BE49-F238E27FC236}">
                  <a16:creationId xmlns:a16="http://schemas.microsoft.com/office/drawing/2014/main" id="{4C9DFA6E-0572-670D-636A-DB0EDAE9C779}"/>
                </a:ext>
              </a:extLst>
            </p:cNvPr>
            <p:cNvSpPr/>
            <p:nvPr/>
          </p:nvSpPr>
          <p:spPr>
            <a:xfrm>
              <a:off x="4579486" y="2386194"/>
              <a:ext cx="413634" cy="413652"/>
            </a:xfrm>
            <a:custGeom>
              <a:avLst/>
              <a:gdLst>
                <a:gd name="connsiteX0" fmla="*/ 206600 w 413634"/>
                <a:gd name="connsiteY0" fmla="*/ 413652 h 413652"/>
                <a:gd name="connsiteX1" fmla="*/ 153324 w 413634"/>
                <a:gd name="connsiteY1" fmla="*/ 406627 h 413652"/>
                <a:gd name="connsiteX2" fmla="*/ 103432 w 413634"/>
                <a:gd name="connsiteY2" fmla="*/ 385911 h 413652"/>
                <a:gd name="connsiteX3" fmla="*/ 80444 w 413634"/>
                <a:gd name="connsiteY3" fmla="*/ 370538 h 413652"/>
                <a:gd name="connsiteX4" fmla="*/ 205829 w 413634"/>
                <a:gd name="connsiteY4" fmla="*/ 205043 h 413652"/>
                <a:gd name="connsiteX5" fmla="*/ 1400 w 413634"/>
                <a:gd name="connsiteY5" fmla="*/ 230655 h 413652"/>
                <a:gd name="connsiteX6" fmla="*/ 128247 w 413634"/>
                <a:gd name="connsiteY6" fmla="*/ 15529 h 413652"/>
                <a:gd name="connsiteX7" fmla="*/ 208898 w 413634"/>
                <a:gd name="connsiteY7" fmla="*/ 206832 h 413652"/>
                <a:gd name="connsiteX8" fmla="*/ 288923 w 413634"/>
                <a:gd name="connsiteY8" fmla="*/ 16979 h 413652"/>
                <a:gd name="connsiteX9" fmla="*/ 310225 w 413634"/>
                <a:gd name="connsiteY9" fmla="*/ 27715 h 413652"/>
                <a:gd name="connsiteX10" fmla="*/ 353104 w 413634"/>
                <a:gd name="connsiteY10" fmla="*/ 60602 h 413652"/>
                <a:gd name="connsiteX11" fmla="*/ 385821 w 413634"/>
                <a:gd name="connsiteY11" fmla="*/ 103181 h 413652"/>
                <a:gd name="connsiteX12" fmla="*/ 393135 w 413634"/>
                <a:gd name="connsiteY12" fmla="*/ 117026 h 413652"/>
                <a:gd name="connsiteX13" fmla="*/ 411813 w 413634"/>
                <a:gd name="connsiteY13" fmla="*/ 234391 h 413652"/>
                <a:gd name="connsiteX14" fmla="*/ 205790 w 413634"/>
                <a:gd name="connsiteY14" fmla="*/ 208622 h 413652"/>
                <a:gd name="connsiteX15" fmla="*/ 330182 w 413634"/>
                <a:gd name="connsiteY15" fmla="*/ 372850 h 413652"/>
                <a:gd name="connsiteX16" fmla="*/ 220353 w 413634"/>
                <a:gd name="connsiteY16" fmla="*/ 413196 h 413652"/>
                <a:gd name="connsiteX17" fmla="*/ 206600 w 413634"/>
                <a:gd name="connsiteY17" fmla="*/ 413652 h 413652"/>
                <a:gd name="connsiteX18" fmla="*/ 29742 w 413634"/>
                <a:gd name="connsiteY18" fmla="*/ 313697 h 413652"/>
                <a:gd name="connsiteX19" fmla="*/ 27731 w 413634"/>
                <a:gd name="connsiteY19" fmla="*/ 310301 h 413652"/>
                <a:gd name="connsiteX20" fmla="*/ 25797 w 413634"/>
                <a:gd name="connsiteY20" fmla="*/ 306866 h 413652"/>
                <a:gd name="connsiteX21" fmla="*/ 29716 w 413634"/>
                <a:gd name="connsiteY21" fmla="*/ 313697 h 413652"/>
                <a:gd name="connsiteX22" fmla="*/ 210845 w 413634"/>
                <a:gd name="connsiteY22" fmla="*/ 0 h 413652"/>
                <a:gd name="connsiteX23" fmla="*/ 202538 w 413634"/>
                <a:gd name="connsiteY23" fmla="*/ 0 h 413652"/>
                <a:gd name="connsiteX24" fmla="*/ 210805 w 413634"/>
                <a:gd name="connsiteY24" fmla="*/ 0 h 413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13634" h="413652">
                  <a:moveTo>
                    <a:pt x="206600" y="413652"/>
                  </a:moveTo>
                  <a:cubicBezTo>
                    <a:pt x="188610" y="413652"/>
                    <a:pt x="170698" y="411289"/>
                    <a:pt x="153324" y="406627"/>
                  </a:cubicBezTo>
                  <a:cubicBezTo>
                    <a:pt x="135862" y="401924"/>
                    <a:pt x="119089" y="394960"/>
                    <a:pt x="103432" y="385911"/>
                  </a:cubicBezTo>
                  <a:cubicBezTo>
                    <a:pt x="95440" y="381296"/>
                    <a:pt x="87761" y="376161"/>
                    <a:pt x="80444" y="370538"/>
                  </a:cubicBezTo>
                  <a:lnTo>
                    <a:pt x="205829" y="205043"/>
                  </a:lnTo>
                  <a:lnTo>
                    <a:pt x="1400" y="230655"/>
                  </a:lnTo>
                  <a:cubicBezTo>
                    <a:pt x="-9335" y="138617"/>
                    <a:pt x="42513" y="50686"/>
                    <a:pt x="128247" y="15529"/>
                  </a:cubicBezTo>
                  <a:lnTo>
                    <a:pt x="208898" y="206832"/>
                  </a:lnTo>
                  <a:lnTo>
                    <a:pt x="288923" y="16979"/>
                  </a:lnTo>
                  <a:cubicBezTo>
                    <a:pt x="296220" y="20153"/>
                    <a:pt x="303332" y="23737"/>
                    <a:pt x="310225" y="27715"/>
                  </a:cubicBezTo>
                  <a:cubicBezTo>
                    <a:pt x="325890" y="36762"/>
                    <a:pt x="340305" y="47818"/>
                    <a:pt x="353104" y="60602"/>
                  </a:cubicBezTo>
                  <a:cubicBezTo>
                    <a:pt x="365827" y="73302"/>
                    <a:pt x="376827" y="87617"/>
                    <a:pt x="385821" y="103181"/>
                  </a:cubicBezTo>
                  <a:cubicBezTo>
                    <a:pt x="388434" y="107674"/>
                    <a:pt x="390876" y="112324"/>
                    <a:pt x="393135" y="117026"/>
                  </a:cubicBezTo>
                  <a:cubicBezTo>
                    <a:pt x="410670" y="153490"/>
                    <a:pt x="417162" y="194285"/>
                    <a:pt x="411813" y="234391"/>
                  </a:cubicBezTo>
                  <a:lnTo>
                    <a:pt x="205790" y="208622"/>
                  </a:lnTo>
                  <a:lnTo>
                    <a:pt x="330182" y="372850"/>
                  </a:lnTo>
                  <a:cubicBezTo>
                    <a:pt x="298218" y="396587"/>
                    <a:pt x="260082" y="410598"/>
                    <a:pt x="220353" y="413196"/>
                  </a:cubicBezTo>
                  <a:cubicBezTo>
                    <a:pt x="215795" y="413494"/>
                    <a:pt x="211171" y="413652"/>
                    <a:pt x="206600" y="413652"/>
                  </a:cubicBezTo>
                  <a:close/>
                  <a:moveTo>
                    <a:pt x="29742" y="313697"/>
                  </a:moveTo>
                  <a:lnTo>
                    <a:pt x="27731" y="310301"/>
                  </a:lnTo>
                  <a:cubicBezTo>
                    <a:pt x="27025" y="309112"/>
                    <a:pt x="26424" y="307989"/>
                    <a:pt x="25797" y="306866"/>
                  </a:cubicBezTo>
                  <a:lnTo>
                    <a:pt x="29716" y="313697"/>
                  </a:lnTo>
                  <a:close/>
                  <a:moveTo>
                    <a:pt x="210845" y="0"/>
                  </a:moveTo>
                  <a:lnTo>
                    <a:pt x="202538" y="0"/>
                  </a:lnTo>
                  <a:lnTo>
                    <a:pt x="210805" y="0"/>
                  </a:lnTo>
                  <a:close/>
                </a:path>
              </a:pathLst>
            </a:custGeom>
            <a:solidFill>
              <a:schemeClr val="bg1"/>
            </a:solidFill>
            <a:ln w="400" cap="flat">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id="{05329A24-56DA-B48A-9DBD-C01A7F99D55D}"/>
                </a:ext>
              </a:extLst>
            </p:cNvPr>
            <p:cNvSpPr/>
            <p:nvPr/>
          </p:nvSpPr>
          <p:spPr>
            <a:xfrm>
              <a:off x="4579486" y="2386194"/>
              <a:ext cx="413634" cy="413639"/>
            </a:xfrm>
            <a:custGeom>
              <a:avLst/>
              <a:gdLst>
                <a:gd name="connsiteX0" fmla="*/ 206600 w 413634"/>
                <a:gd name="connsiteY0" fmla="*/ 413640 h 413639"/>
                <a:gd name="connsiteX1" fmla="*/ 103419 w 413634"/>
                <a:gd name="connsiteY1" fmla="*/ 385898 h 413639"/>
                <a:gd name="connsiteX2" fmla="*/ 80444 w 413634"/>
                <a:gd name="connsiteY2" fmla="*/ 370538 h 413639"/>
                <a:gd name="connsiteX3" fmla="*/ 125961 w 413634"/>
                <a:gd name="connsiteY3" fmla="*/ 310458 h 413639"/>
                <a:gd name="connsiteX4" fmla="*/ 206835 w 413634"/>
                <a:gd name="connsiteY4" fmla="*/ 339192 h 413639"/>
                <a:gd name="connsiteX5" fmla="*/ 284730 w 413634"/>
                <a:gd name="connsiteY5" fmla="*/ 312809 h 413639"/>
                <a:gd name="connsiteX6" fmla="*/ 330208 w 413634"/>
                <a:gd name="connsiteY6" fmla="*/ 372889 h 413639"/>
                <a:gd name="connsiteX7" fmla="*/ 220379 w 413634"/>
                <a:gd name="connsiteY7" fmla="*/ 413236 h 413639"/>
                <a:gd name="connsiteX8" fmla="*/ 206600 w 413634"/>
                <a:gd name="connsiteY8" fmla="*/ 413640 h 413639"/>
                <a:gd name="connsiteX9" fmla="*/ 29664 w 413634"/>
                <a:gd name="connsiteY9" fmla="*/ 313553 h 413639"/>
                <a:gd name="connsiteX10" fmla="*/ 27744 w 413634"/>
                <a:gd name="connsiteY10" fmla="*/ 310301 h 413639"/>
                <a:gd name="connsiteX11" fmla="*/ 25811 w 413634"/>
                <a:gd name="connsiteY11" fmla="*/ 306866 h 413639"/>
                <a:gd name="connsiteX12" fmla="*/ 29729 w 413634"/>
                <a:gd name="connsiteY12" fmla="*/ 313553 h 413639"/>
                <a:gd name="connsiteX13" fmla="*/ 411813 w 413634"/>
                <a:gd name="connsiteY13" fmla="*/ 234430 h 413639"/>
                <a:gd name="connsiteX14" fmla="*/ 334362 w 413634"/>
                <a:gd name="connsiteY14" fmla="*/ 224713 h 413639"/>
                <a:gd name="connsiteX15" fmla="*/ 335093 w 413634"/>
                <a:gd name="connsiteY15" fmla="*/ 210960 h 413639"/>
                <a:gd name="connsiteX16" fmla="*/ 256989 w 413634"/>
                <a:gd name="connsiteY16" fmla="*/ 92915 h 413639"/>
                <a:gd name="connsiteX17" fmla="*/ 288923 w 413634"/>
                <a:gd name="connsiteY17" fmla="*/ 16979 h 413639"/>
                <a:gd name="connsiteX18" fmla="*/ 310225 w 413634"/>
                <a:gd name="connsiteY18" fmla="*/ 27715 h 413639"/>
                <a:gd name="connsiteX19" fmla="*/ 353117 w 413634"/>
                <a:gd name="connsiteY19" fmla="*/ 60563 h 413639"/>
                <a:gd name="connsiteX20" fmla="*/ 385821 w 413634"/>
                <a:gd name="connsiteY20" fmla="*/ 103181 h 413639"/>
                <a:gd name="connsiteX21" fmla="*/ 393135 w 413634"/>
                <a:gd name="connsiteY21" fmla="*/ 117026 h 413639"/>
                <a:gd name="connsiteX22" fmla="*/ 411813 w 413634"/>
                <a:gd name="connsiteY22" fmla="*/ 234391 h 413639"/>
                <a:gd name="connsiteX23" fmla="*/ 1400 w 413634"/>
                <a:gd name="connsiteY23" fmla="*/ 230655 h 413639"/>
                <a:gd name="connsiteX24" fmla="*/ 128247 w 413634"/>
                <a:gd name="connsiteY24" fmla="*/ 15529 h 413639"/>
                <a:gd name="connsiteX25" fmla="*/ 160259 w 413634"/>
                <a:gd name="connsiteY25" fmla="*/ 91426 h 413639"/>
                <a:gd name="connsiteX26" fmla="*/ 78616 w 413634"/>
                <a:gd name="connsiteY26" fmla="*/ 210921 h 413639"/>
                <a:gd name="connsiteX27" fmla="*/ 78995 w 413634"/>
                <a:gd name="connsiteY27" fmla="*/ 220886 h 413639"/>
                <a:gd name="connsiteX28" fmla="*/ 1387 w 413634"/>
                <a:gd name="connsiteY28" fmla="*/ 230616 h 413639"/>
                <a:gd name="connsiteX29" fmla="*/ 210805 w 413634"/>
                <a:gd name="connsiteY29" fmla="*/ 0 h 413639"/>
                <a:gd name="connsiteX30" fmla="*/ 202538 w 413634"/>
                <a:gd name="connsiteY30" fmla="*/ 0 h 413639"/>
                <a:gd name="connsiteX31" fmla="*/ 210805 w 413634"/>
                <a:gd name="connsiteY31" fmla="*/ 0 h 413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13634" h="413639">
                  <a:moveTo>
                    <a:pt x="206600" y="413640"/>
                  </a:moveTo>
                  <a:cubicBezTo>
                    <a:pt x="170364" y="413632"/>
                    <a:pt x="134771" y="404066"/>
                    <a:pt x="103419" y="385898"/>
                  </a:cubicBezTo>
                  <a:cubicBezTo>
                    <a:pt x="95431" y="381288"/>
                    <a:pt x="87756" y="376158"/>
                    <a:pt x="80444" y="370538"/>
                  </a:cubicBezTo>
                  <a:lnTo>
                    <a:pt x="125961" y="310458"/>
                  </a:lnTo>
                  <a:cubicBezTo>
                    <a:pt x="148828" y="329024"/>
                    <a:pt x="177380" y="339168"/>
                    <a:pt x="206835" y="339192"/>
                  </a:cubicBezTo>
                  <a:cubicBezTo>
                    <a:pt x="235007" y="339278"/>
                    <a:pt x="262409" y="329997"/>
                    <a:pt x="284730" y="312809"/>
                  </a:cubicBezTo>
                  <a:lnTo>
                    <a:pt x="330208" y="372889"/>
                  </a:lnTo>
                  <a:cubicBezTo>
                    <a:pt x="298244" y="396627"/>
                    <a:pt x="260109" y="410634"/>
                    <a:pt x="220379" y="413236"/>
                  </a:cubicBezTo>
                  <a:cubicBezTo>
                    <a:pt x="215821" y="413494"/>
                    <a:pt x="211184" y="413640"/>
                    <a:pt x="206600" y="413640"/>
                  </a:cubicBezTo>
                  <a:close/>
                  <a:moveTo>
                    <a:pt x="29664" y="313553"/>
                  </a:moveTo>
                  <a:cubicBezTo>
                    <a:pt x="28958" y="312378"/>
                    <a:pt x="28357" y="311372"/>
                    <a:pt x="27744" y="310301"/>
                  </a:cubicBezTo>
                  <a:cubicBezTo>
                    <a:pt x="27130" y="309230"/>
                    <a:pt x="26437" y="308054"/>
                    <a:pt x="25811" y="306866"/>
                  </a:cubicBezTo>
                  <a:lnTo>
                    <a:pt x="29729" y="313553"/>
                  </a:lnTo>
                  <a:close/>
                  <a:moveTo>
                    <a:pt x="411813" y="234430"/>
                  </a:moveTo>
                  <a:lnTo>
                    <a:pt x="334362" y="224713"/>
                  </a:lnTo>
                  <a:cubicBezTo>
                    <a:pt x="334848" y="220145"/>
                    <a:pt x="335092" y="215554"/>
                    <a:pt x="335093" y="210960"/>
                  </a:cubicBezTo>
                  <a:cubicBezTo>
                    <a:pt x="335162" y="159486"/>
                    <a:pt x="304390" y="112980"/>
                    <a:pt x="256989" y="92915"/>
                  </a:cubicBezTo>
                  <a:lnTo>
                    <a:pt x="288923" y="16979"/>
                  </a:lnTo>
                  <a:cubicBezTo>
                    <a:pt x="296220" y="20154"/>
                    <a:pt x="303332" y="23738"/>
                    <a:pt x="310225" y="27715"/>
                  </a:cubicBezTo>
                  <a:cubicBezTo>
                    <a:pt x="325891" y="36750"/>
                    <a:pt x="340311" y="47793"/>
                    <a:pt x="353117" y="60563"/>
                  </a:cubicBezTo>
                  <a:cubicBezTo>
                    <a:pt x="365838" y="73275"/>
                    <a:pt x="376834" y="87604"/>
                    <a:pt x="385821" y="103181"/>
                  </a:cubicBezTo>
                  <a:cubicBezTo>
                    <a:pt x="388434" y="107661"/>
                    <a:pt x="390863" y="112324"/>
                    <a:pt x="393135" y="117026"/>
                  </a:cubicBezTo>
                  <a:cubicBezTo>
                    <a:pt x="410670" y="153490"/>
                    <a:pt x="417162" y="194285"/>
                    <a:pt x="411813" y="234391"/>
                  </a:cubicBezTo>
                  <a:close/>
                  <a:moveTo>
                    <a:pt x="1400" y="230655"/>
                  </a:moveTo>
                  <a:cubicBezTo>
                    <a:pt x="-9335" y="138617"/>
                    <a:pt x="42513" y="50686"/>
                    <a:pt x="128247" y="15529"/>
                  </a:cubicBezTo>
                  <a:lnTo>
                    <a:pt x="160259" y="91426"/>
                  </a:lnTo>
                  <a:cubicBezTo>
                    <a:pt x="110878" y="110448"/>
                    <a:pt x="78387" y="158003"/>
                    <a:pt x="78616" y="210921"/>
                  </a:cubicBezTo>
                  <a:cubicBezTo>
                    <a:pt x="78616" y="214238"/>
                    <a:pt x="78747" y="217595"/>
                    <a:pt x="78995" y="220886"/>
                  </a:cubicBezTo>
                  <a:lnTo>
                    <a:pt x="1387" y="230616"/>
                  </a:lnTo>
                  <a:close/>
                  <a:moveTo>
                    <a:pt x="210805" y="0"/>
                  </a:moveTo>
                  <a:lnTo>
                    <a:pt x="202538" y="0"/>
                  </a:lnTo>
                  <a:lnTo>
                    <a:pt x="210805" y="0"/>
                  </a:lnTo>
                  <a:close/>
                </a:path>
              </a:pathLst>
            </a:custGeom>
            <a:solidFill>
              <a:schemeClr val="bg1"/>
            </a:solidFill>
            <a:ln w="400"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id="{D3249500-EAAF-F8F1-BB28-1BB28643A3FF}"/>
                </a:ext>
              </a:extLst>
            </p:cNvPr>
            <p:cNvSpPr/>
            <p:nvPr/>
          </p:nvSpPr>
          <p:spPr>
            <a:xfrm>
              <a:off x="4721003" y="2527055"/>
              <a:ext cx="130609" cy="143670"/>
            </a:xfrm>
            <a:custGeom>
              <a:avLst/>
              <a:gdLst>
                <a:gd name="connsiteX0" fmla="*/ 0 w 130609"/>
                <a:gd name="connsiteY0" fmla="*/ 71835 h 143670"/>
                <a:gd name="connsiteX1" fmla="*/ 65304 w 130609"/>
                <a:gd name="connsiteY1" fmla="*/ 143670 h 143670"/>
                <a:gd name="connsiteX2" fmla="*/ 130609 w 130609"/>
                <a:gd name="connsiteY2" fmla="*/ 71835 h 143670"/>
                <a:gd name="connsiteX3" fmla="*/ 65304 w 130609"/>
                <a:gd name="connsiteY3" fmla="*/ 0 h 143670"/>
                <a:gd name="connsiteX4" fmla="*/ 0 w 130609"/>
                <a:gd name="connsiteY4" fmla="*/ 71835 h 143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609" h="143670">
                  <a:moveTo>
                    <a:pt x="0" y="71835"/>
                  </a:moveTo>
                  <a:cubicBezTo>
                    <a:pt x="0" y="111508"/>
                    <a:pt x="29238" y="143670"/>
                    <a:pt x="65304" y="143670"/>
                  </a:cubicBezTo>
                  <a:cubicBezTo>
                    <a:pt x="101371" y="143670"/>
                    <a:pt x="130609" y="111508"/>
                    <a:pt x="130609" y="71835"/>
                  </a:cubicBezTo>
                  <a:cubicBezTo>
                    <a:pt x="130609" y="32162"/>
                    <a:pt x="101371" y="0"/>
                    <a:pt x="65304" y="0"/>
                  </a:cubicBezTo>
                  <a:cubicBezTo>
                    <a:pt x="29238" y="0"/>
                    <a:pt x="0" y="32162"/>
                    <a:pt x="0" y="71835"/>
                  </a:cubicBezTo>
                  <a:close/>
                </a:path>
              </a:pathLst>
            </a:custGeom>
            <a:solidFill>
              <a:schemeClr val="bg1">
                <a:lumMod val="85000"/>
              </a:schemeClr>
            </a:solidFill>
            <a:ln w="400"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3448490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97DF185-EA58-42F2-8DFC-BBF5CB074C00}"/>
              </a:ext>
            </a:extLst>
          </p:cNvPr>
          <p:cNvSpPr>
            <a:spLocks noGrp="1"/>
          </p:cNvSpPr>
          <p:nvPr>
            <p:ph type="body" sz="quarter" idx="13"/>
          </p:nvPr>
        </p:nvSpPr>
        <p:spPr>
          <a:xfrm>
            <a:off x="7135238" y="1803027"/>
            <a:ext cx="4370961" cy="455262"/>
          </a:xfrm>
        </p:spPr>
        <p:txBody>
          <a:bodyPr>
            <a:normAutofit fontScale="92500" lnSpcReduction="20000"/>
          </a:bodyPr>
          <a:lstStyle/>
          <a:p>
            <a:r>
              <a:rPr lang="zh-CN" altLang="en-US" dirty="0"/>
              <a:t>新能源概念和发展现状</a:t>
            </a:r>
          </a:p>
        </p:txBody>
      </p:sp>
      <p:sp>
        <p:nvSpPr>
          <p:cNvPr id="3" name="文本占位符 2">
            <a:extLst>
              <a:ext uri="{FF2B5EF4-FFF2-40B4-BE49-F238E27FC236}">
                <a16:creationId xmlns:a16="http://schemas.microsoft.com/office/drawing/2014/main" id="{97D2253D-E37E-4E8D-8AD0-0D1F66D1EF3D}"/>
              </a:ext>
            </a:extLst>
          </p:cNvPr>
          <p:cNvSpPr>
            <a:spLocks noGrp="1"/>
          </p:cNvSpPr>
          <p:nvPr>
            <p:ph type="body" sz="quarter" idx="14"/>
          </p:nvPr>
        </p:nvSpPr>
        <p:spPr>
          <a:xfrm>
            <a:off x="7135238" y="3094746"/>
            <a:ext cx="4370961" cy="455262"/>
          </a:xfrm>
        </p:spPr>
        <p:txBody>
          <a:bodyPr>
            <a:normAutofit fontScale="92500" lnSpcReduction="20000"/>
          </a:bodyPr>
          <a:lstStyle/>
          <a:p>
            <a:r>
              <a:rPr lang="zh-CN" altLang="en-US" dirty="0"/>
              <a:t>新能源对电能质量影响</a:t>
            </a:r>
          </a:p>
        </p:txBody>
      </p:sp>
      <p:sp>
        <p:nvSpPr>
          <p:cNvPr id="21" name="文本占位符 20">
            <a:extLst>
              <a:ext uri="{FF2B5EF4-FFF2-40B4-BE49-F238E27FC236}">
                <a16:creationId xmlns:a16="http://schemas.microsoft.com/office/drawing/2014/main" id="{6ACE1A78-BD2F-499F-98E5-91674FE87E1F}"/>
              </a:ext>
            </a:extLst>
          </p:cNvPr>
          <p:cNvSpPr>
            <a:spLocks noGrp="1"/>
          </p:cNvSpPr>
          <p:nvPr>
            <p:ph type="body" sz="quarter" idx="15"/>
          </p:nvPr>
        </p:nvSpPr>
        <p:spPr>
          <a:xfrm>
            <a:off x="7135238" y="4386465"/>
            <a:ext cx="4370961" cy="455262"/>
          </a:xfrm>
        </p:spPr>
        <p:txBody>
          <a:bodyPr>
            <a:normAutofit fontScale="92500" lnSpcReduction="20000"/>
          </a:bodyPr>
          <a:lstStyle/>
          <a:p>
            <a:r>
              <a:rPr lang="zh-CN" altLang="en-US" dirty="0"/>
              <a:t>对电能影响的解决措施</a:t>
            </a:r>
          </a:p>
        </p:txBody>
      </p:sp>
    </p:spTree>
    <p:custDataLst>
      <p:tags r:id="rId1"/>
    </p:custDataLst>
    <p:extLst>
      <p:ext uri="{BB962C8B-B14F-4D97-AF65-F5344CB8AC3E}">
        <p14:creationId xmlns:p14="http://schemas.microsoft.com/office/powerpoint/2010/main" val="31215700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4928E78E-44DC-40EE-A212-C83A26389B1F}"/>
              </a:ext>
            </a:extLst>
          </p:cNvPr>
          <p:cNvSpPr>
            <a:spLocks noGrp="1"/>
          </p:cNvSpPr>
          <p:nvPr>
            <p:ph type="body" sz="quarter" idx="10"/>
          </p:nvPr>
        </p:nvSpPr>
        <p:spPr>
          <a:xfrm>
            <a:off x="2200275" y="2286000"/>
            <a:ext cx="7791450" cy="1143000"/>
          </a:xfrm>
        </p:spPr>
        <p:txBody>
          <a:bodyPr>
            <a:normAutofit/>
          </a:bodyPr>
          <a:lstStyle/>
          <a:p>
            <a:r>
              <a:rPr lang="zh-CN" altLang="en-US" sz="6600" dirty="0"/>
              <a:t>感谢您的观看</a:t>
            </a:r>
          </a:p>
        </p:txBody>
      </p:sp>
      <p:sp>
        <p:nvSpPr>
          <p:cNvPr id="2" name="文本框 1">
            <a:extLst>
              <a:ext uri="{FF2B5EF4-FFF2-40B4-BE49-F238E27FC236}">
                <a16:creationId xmlns:a16="http://schemas.microsoft.com/office/drawing/2014/main" id="{6CEDE7FC-358C-D2F8-993E-A36D4B978994}"/>
              </a:ext>
            </a:extLst>
          </p:cNvPr>
          <p:cNvSpPr txBox="1"/>
          <p:nvPr/>
        </p:nvSpPr>
        <p:spPr>
          <a:xfrm>
            <a:off x="4926449" y="4572000"/>
            <a:ext cx="2339102" cy="461665"/>
          </a:xfrm>
          <a:prstGeom prst="rect">
            <a:avLst/>
          </a:prstGeom>
          <a:noFill/>
        </p:spPr>
        <p:txBody>
          <a:bodyPr wrap="none" rtlCol="0">
            <a:spAutoFit/>
          </a:bodyPr>
          <a:lstStyle/>
          <a:p>
            <a:r>
              <a:rPr lang="zh-CN" altLang="en-US" sz="2400" dirty="0">
                <a:solidFill>
                  <a:schemeClr val="bg1"/>
                </a:solidFill>
              </a:rPr>
              <a:t>汇报人：艾迪鹅</a:t>
            </a:r>
          </a:p>
        </p:txBody>
      </p:sp>
    </p:spTree>
    <p:extLst>
      <p:ext uri="{BB962C8B-B14F-4D97-AF65-F5344CB8AC3E}">
        <p14:creationId xmlns:p14="http://schemas.microsoft.com/office/powerpoint/2010/main" val="25843325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56001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22194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5BDF0BCC-D533-6BAE-D616-E67281EB04F3}"/>
              </a:ext>
            </a:extLst>
          </p:cNvPr>
          <p:cNvSpPr txBox="1"/>
          <p:nvPr/>
        </p:nvSpPr>
        <p:spPr>
          <a:xfrm>
            <a:off x="645224" y="5185112"/>
            <a:ext cx="6097904" cy="1015663"/>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hlinkClick r:id="rId2"/>
              </a:rPr>
              <a:t># </a:t>
            </a:r>
            <a:r>
              <a:rPr lang="zh-CN" altLang="en-US" sz="2400" b="1" dirty="0">
                <a:hlinkClick r:id="rId2"/>
              </a:rPr>
              <a:t>电力</a:t>
            </a:r>
            <a:r>
              <a:rPr lang="en-US" altLang="zh-CN" sz="2400" b="1" dirty="0">
                <a:hlinkClick r:id="rId2"/>
              </a:rPr>
              <a:t>PPT</a:t>
            </a:r>
            <a:r>
              <a:rPr lang="zh-CN" altLang="en-US" sz="2400" b="1" dirty="0">
                <a:hlinkClick r:id="rId2"/>
              </a:rPr>
              <a:t>模板合集 </a:t>
            </a:r>
            <a:r>
              <a:rPr lang="en-US" altLang="zh-CN" sz="2400" b="1" dirty="0">
                <a:hlinkClick r:id="rId2"/>
              </a:rPr>
              <a:t>#  </a:t>
            </a:r>
            <a:r>
              <a:rPr lang="en-US" altLang="zh-CN" sz="2400" b="1" dirty="0"/>
              <a:t>  </a:t>
            </a:r>
            <a:r>
              <a:rPr lang="zh-CN" altLang="en-US" dirty="0"/>
              <a:t>由艾迪鹅 出品</a:t>
            </a:r>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7367979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id="{6DF95075-8C63-4B6B-AD44-C093801CAFEF}"/>
              </a:ext>
            </a:extLst>
          </p:cNvPr>
          <p:cNvSpPr>
            <a:spLocks noGrp="1"/>
          </p:cNvSpPr>
          <p:nvPr>
            <p:ph type="body" sz="quarter" idx="10"/>
          </p:nvPr>
        </p:nvSpPr>
        <p:spPr>
          <a:xfrm>
            <a:off x="1953371" y="2320144"/>
            <a:ext cx="3382963" cy="4606925"/>
          </a:xfrm>
        </p:spPr>
        <p:txBody>
          <a:bodyPr>
            <a:normAutofit fontScale="92500" lnSpcReduction="20000"/>
          </a:bodyPr>
          <a:lstStyle/>
          <a:p>
            <a:r>
              <a:rPr lang="en-US" altLang="zh-CN" dirty="0"/>
              <a:t>1</a:t>
            </a:r>
            <a:endParaRPr lang="zh-CN" altLang="en-US" dirty="0"/>
          </a:p>
        </p:txBody>
      </p:sp>
      <p:sp>
        <p:nvSpPr>
          <p:cNvPr id="5" name="文本占位符 4">
            <a:extLst>
              <a:ext uri="{FF2B5EF4-FFF2-40B4-BE49-F238E27FC236}">
                <a16:creationId xmlns:a16="http://schemas.microsoft.com/office/drawing/2014/main" id="{1BC82579-ED25-4A98-8B0B-43020B65C126}"/>
              </a:ext>
            </a:extLst>
          </p:cNvPr>
          <p:cNvSpPr>
            <a:spLocks noGrp="1"/>
          </p:cNvSpPr>
          <p:nvPr>
            <p:ph type="body" sz="quarter" idx="11"/>
          </p:nvPr>
        </p:nvSpPr>
        <p:spPr>
          <a:xfrm>
            <a:off x="5107367" y="2566911"/>
            <a:ext cx="5874577" cy="1611897"/>
          </a:xfrm>
        </p:spPr>
        <p:txBody>
          <a:bodyPr>
            <a:normAutofit/>
          </a:bodyPr>
          <a:lstStyle/>
          <a:p>
            <a:r>
              <a:rPr lang="zh-CN" altLang="en-US" dirty="0"/>
              <a:t>新能源概念和</a:t>
            </a:r>
            <a:endParaRPr lang="en-US" altLang="zh-CN" dirty="0"/>
          </a:p>
          <a:p>
            <a:r>
              <a:rPr lang="zh-CN" altLang="en-US" dirty="0"/>
              <a:t>发展现状</a:t>
            </a:r>
          </a:p>
          <a:p>
            <a:endParaRPr lang="zh-CN" altLang="en-US" dirty="0"/>
          </a:p>
        </p:txBody>
      </p:sp>
    </p:spTree>
    <p:extLst>
      <p:ext uri="{BB962C8B-B14F-4D97-AF65-F5344CB8AC3E}">
        <p14:creationId xmlns:p14="http://schemas.microsoft.com/office/powerpoint/2010/main" val="351283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8AA20F14-3A6A-4061-A653-211800827409}"/>
              </a:ext>
            </a:extLst>
          </p:cNvPr>
          <p:cNvSpPr>
            <a:spLocks noGrp="1"/>
          </p:cNvSpPr>
          <p:nvPr>
            <p:ph type="body" sz="quarter" idx="10"/>
          </p:nvPr>
        </p:nvSpPr>
        <p:spPr/>
        <p:txBody>
          <a:bodyPr/>
          <a:lstStyle/>
          <a:p>
            <a:r>
              <a:rPr lang="zh-CN" altLang="en-US" dirty="0"/>
              <a:t>新能源概念和发展现状</a:t>
            </a:r>
          </a:p>
        </p:txBody>
      </p:sp>
      <p:sp>
        <p:nvSpPr>
          <p:cNvPr id="21" name="矩形: 单圆角 20">
            <a:extLst>
              <a:ext uri="{FF2B5EF4-FFF2-40B4-BE49-F238E27FC236}">
                <a16:creationId xmlns:a16="http://schemas.microsoft.com/office/drawing/2014/main" id="{78E066B5-75C0-4A7C-ACA9-57E4546AD084}"/>
              </a:ext>
            </a:extLst>
          </p:cNvPr>
          <p:cNvSpPr/>
          <p:nvPr/>
        </p:nvSpPr>
        <p:spPr>
          <a:xfrm flipV="1">
            <a:off x="1107440" y="2034311"/>
            <a:ext cx="10505440" cy="3777210"/>
          </a:xfrm>
          <a:prstGeom prst="round1Rect">
            <a:avLst>
              <a:gd name="adj" fmla="val 14784"/>
            </a:avLst>
          </a:prstGeom>
          <a:gradFill flip="none" rotWithShape="1">
            <a:gsLst>
              <a:gs pos="0">
                <a:schemeClr val="accent1"/>
              </a:gs>
              <a:gs pos="100000">
                <a:schemeClr val="accent1">
                  <a:lumMod val="20000"/>
                  <a:lumOff val="80000"/>
                </a:schemeClr>
              </a:gs>
            </a:gsLst>
            <a:lin ang="8100000" scaled="0"/>
            <a:tileRect/>
          </a:gradFill>
          <a:ln w="38100">
            <a:noFill/>
          </a:ln>
          <a:effectLst>
            <a:outerShdw blurRad="50800" dist="38100" dir="2700000" algn="tl"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50800" dist="38100" dir="2700000" algn="tl" rotWithShape="0">
                  <a:prstClr val="black">
                    <a:alpha val="40000"/>
                  </a:prstClr>
                </a:outerShdw>
              </a:effectLst>
            </a:endParaRPr>
          </a:p>
        </p:txBody>
      </p:sp>
      <p:sp>
        <p:nvSpPr>
          <p:cNvPr id="26" name="矩形: 单圆角 25">
            <a:extLst>
              <a:ext uri="{FF2B5EF4-FFF2-40B4-BE49-F238E27FC236}">
                <a16:creationId xmlns:a16="http://schemas.microsoft.com/office/drawing/2014/main" id="{0F65836F-56A3-4502-AA79-A9AB5F7A28D8}"/>
              </a:ext>
            </a:extLst>
          </p:cNvPr>
          <p:cNvSpPr/>
          <p:nvPr/>
        </p:nvSpPr>
        <p:spPr>
          <a:xfrm flipV="1">
            <a:off x="894080" y="1922551"/>
            <a:ext cx="10505440" cy="3777210"/>
          </a:xfrm>
          <a:prstGeom prst="round1Rect">
            <a:avLst>
              <a:gd name="adj" fmla="val 14784"/>
            </a:avLst>
          </a:prstGeom>
          <a:solidFill>
            <a:schemeClr val="bg1"/>
          </a:solidFill>
          <a:ln w="38100">
            <a:solidFill>
              <a:schemeClr val="accent2">
                <a:lumMod val="75000"/>
              </a:schemeClr>
            </a:solidFill>
          </a:ln>
          <a:effectLst>
            <a:outerShdw blurRad="50800" dist="38100" dir="2700000" algn="tl" rotWithShape="0">
              <a:schemeClr val="bg1">
                <a:lumMod val="8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ffectLst>
                <a:outerShdw blurRad="50800" dist="38100" dir="2700000" algn="tl" rotWithShape="0">
                  <a:prstClr val="black">
                    <a:alpha val="40000"/>
                  </a:prstClr>
                </a:outerShdw>
              </a:effectLst>
            </a:endParaRPr>
          </a:p>
        </p:txBody>
      </p:sp>
      <p:sp>
        <p:nvSpPr>
          <p:cNvPr id="30" name="文本框 29">
            <a:extLst>
              <a:ext uri="{FF2B5EF4-FFF2-40B4-BE49-F238E27FC236}">
                <a16:creationId xmlns:a16="http://schemas.microsoft.com/office/drawing/2014/main" id="{B87E052A-6970-4C81-89B7-758D96D6434F}"/>
              </a:ext>
            </a:extLst>
          </p:cNvPr>
          <p:cNvSpPr txBox="1"/>
          <p:nvPr/>
        </p:nvSpPr>
        <p:spPr>
          <a:xfrm>
            <a:off x="1447800" y="2784208"/>
            <a:ext cx="9398000" cy="2053896"/>
          </a:xfrm>
          <a:prstGeom prst="rect">
            <a:avLst/>
          </a:prstGeom>
          <a:noFill/>
        </p:spPr>
        <p:txBody>
          <a:bodyPr wrap="square">
            <a:spAutoFit/>
          </a:bodyPr>
          <a:lstStyle/>
          <a:p>
            <a:pPr algn="just">
              <a:lnSpc>
                <a:spcPct val="130000"/>
              </a:lnSpc>
            </a:pPr>
            <a:r>
              <a:rPr lang="zh-CN" altLang="en-US" sz="2000" dirty="0">
                <a:solidFill>
                  <a:schemeClr val="tx1">
                    <a:lumMod val="75000"/>
                    <a:lumOff val="25000"/>
                  </a:schemeClr>
                </a:solidFill>
                <a:latin typeface="+mn-ea"/>
              </a:rPr>
              <a:t>新能源一般是指在新技术基础上加以开发利用的可再生能源，包括太阳能、生物质能、水能、风能、地热能、波浪能、洋流能和潮汐能，以及海洋表面与深层之间的热循环等；此外，还有氢能、沼气、酒精、甲醇等，而已经广泛利用的煤炭、石油、天然气、水能等能源，称为常规能源。随着常规能源的有限性以及环境问题的日益突出，以环保和可再生为特质的新能源越来越得到各国的重视。</a:t>
            </a:r>
          </a:p>
        </p:txBody>
      </p:sp>
    </p:spTree>
    <p:extLst>
      <p:ext uri="{BB962C8B-B14F-4D97-AF65-F5344CB8AC3E}">
        <p14:creationId xmlns:p14="http://schemas.microsoft.com/office/powerpoint/2010/main" val="29260078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B1B04823-64B5-414C-9B5D-E21FEC16E27B}"/>
              </a:ext>
            </a:extLst>
          </p:cNvPr>
          <p:cNvSpPr>
            <a:spLocks noGrp="1"/>
          </p:cNvSpPr>
          <p:nvPr>
            <p:ph type="body" sz="quarter" idx="10"/>
          </p:nvPr>
        </p:nvSpPr>
        <p:spPr/>
        <p:txBody>
          <a:bodyPr/>
          <a:lstStyle/>
          <a:p>
            <a:r>
              <a:rPr lang="zh-CN" altLang="en-US" dirty="0"/>
              <a:t>新能源概念和发展现状</a:t>
            </a:r>
          </a:p>
        </p:txBody>
      </p:sp>
      <p:sp>
        <p:nvSpPr>
          <p:cNvPr id="6" name="任意多边形: 形状 5">
            <a:extLst>
              <a:ext uri="{FF2B5EF4-FFF2-40B4-BE49-F238E27FC236}">
                <a16:creationId xmlns:a16="http://schemas.microsoft.com/office/drawing/2014/main" id="{5CB8DE27-5A7C-41BE-90C8-3E2C8802863B}"/>
              </a:ext>
            </a:extLst>
          </p:cNvPr>
          <p:cNvSpPr/>
          <p:nvPr/>
        </p:nvSpPr>
        <p:spPr>
          <a:xfrm>
            <a:off x="5528734" y="1820335"/>
            <a:ext cx="6004456" cy="3521686"/>
          </a:xfrm>
          <a:custGeom>
            <a:avLst/>
            <a:gdLst>
              <a:gd name="connsiteX0" fmla="*/ 1669772 w 5767655"/>
              <a:gd name="connsiteY0" fmla="*/ 0 h 3521686"/>
              <a:gd name="connsiteX1" fmla="*/ 5767655 w 5767655"/>
              <a:gd name="connsiteY1" fmla="*/ 0 h 3521686"/>
              <a:gd name="connsiteX2" fmla="*/ 5767655 w 5767655"/>
              <a:gd name="connsiteY2" fmla="*/ 3521686 h 3521686"/>
              <a:gd name="connsiteX3" fmla="*/ 0 w 5767655"/>
              <a:gd name="connsiteY3" fmla="*/ 3521686 h 3521686"/>
            </a:gdLst>
            <a:ahLst/>
            <a:cxnLst>
              <a:cxn ang="0">
                <a:pos x="connsiteX0" y="connsiteY0"/>
              </a:cxn>
              <a:cxn ang="0">
                <a:pos x="connsiteX1" y="connsiteY1"/>
              </a:cxn>
              <a:cxn ang="0">
                <a:pos x="connsiteX2" y="connsiteY2"/>
              </a:cxn>
              <a:cxn ang="0">
                <a:pos x="connsiteX3" y="connsiteY3"/>
              </a:cxn>
            </a:cxnLst>
            <a:rect l="l" t="t" r="r" b="b"/>
            <a:pathLst>
              <a:path w="5767655" h="3521686">
                <a:moveTo>
                  <a:pt x="1669772" y="0"/>
                </a:moveTo>
                <a:lnTo>
                  <a:pt x="5767655" y="0"/>
                </a:lnTo>
                <a:lnTo>
                  <a:pt x="5767655" y="3521686"/>
                </a:lnTo>
                <a:lnTo>
                  <a:pt x="0" y="3521686"/>
                </a:lnTo>
                <a:close/>
              </a:path>
            </a:pathLst>
          </a:custGeom>
          <a:solidFill>
            <a:schemeClr val="accent1">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7" name="任意多边形: 形状 6">
            <a:extLst>
              <a:ext uri="{FF2B5EF4-FFF2-40B4-BE49-F238E27FC236}">
                <a16:creationId xmlns:a16="http://schemas.microsoft.com/office/drawing/2014/main" id="{D0C2B85A-7F23-4BCC-9469-9EC19BB54E3C}"/>
              </a:ext>
            </a:extLst>
          </p:cNvPr>
          <p:cNvSpPr/>
          <p:nvPr/>
        </p:nvSpPr>
        <p:spPr>
          <a:xfrm flipH="1" flipV="1">
            <a:off x="658810" y="1820335"/>
            <a:ext cx="6004456" cy="3521686"/>
          </a:xfrm>
          <a:custGeom>
            <a:avLst/>
            <a:gdLst>
              <a:gd name="connsiteX0" fmla="*/ 1669772 w 5767655"/>
              <a:gd name="connsiteY0" fmla="*/ 0 h 3521686"/>
              <a:gd name="connsiteX1" fmla="*/ 5767655 w 5767655"/>
              <a:gd name="connsiteY1" fmla="*/ 0 h 3521686"/>
              <a:gd name="connsiteX2" fmla="*/ 5767655 w 5767655"/>
              <a:gd name="connsiteY2" fmla="*/ 3521686 h 3521686"/>
              <a:gd name="connsiteX3" fmla="*/ 0 w 5767655"/>
              <a:gd name="connsiteY3" fmla="*/ 3521686 h 3521686"/>
            </a:gdLst>
            <a:ahLst/>
            <a:cxnLst>
              <a:cxn ang="0">
                <a:pos x="connsiteX0" y="connsiteY0"/>
              </a:cxn>
              <a:cxn ang="0">
                <a:pos x="connsiteX1" y="connsiteY1"/>
              </a:cxn>
              <a:cxn ang="0">
                <a:pos x="connsiteX2" y="connsiteY2"/>
              </a:cxn>
              <a:cxn ang="0">
                <a:pos x="connsiteX3" y="connsiteY3"/>
              </a:cxn>
            </a:cxnLst>
            <a:rect l="l" t="t" r="r" b="b"/>
            <a:pathLst>
              <a:path w="5767655" h="3521686">
                <a:moveTo>
                  <a:pt x="1669772" y="0"/>
                </a:moveTo>
                <a:lnTo>
                  <a:pt x="5767655" y="0"/>
                </a:lnTo>
                <a:lnTo>
                  <a:pt x="5767655" y="3521686"/>
                </a:lnTo>
                <a:lnTo>
                  <a:pt x="0" y="3521686"/>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 name="文本框 7">
            <a:extLst>
              <a:ext uri="{FF2B5EF4-FFF2-40B4-BE49-F238E27FC236}">
                <a16:creationId xmlns:a16="http://schemas.microsoft.com/office/drawing/2014/main" id="{9C2A0337-36DC-41FB-B780-94851D9F0C41}"/>
              </a:ext>
            </a:extLst>
          </p:cNvPr>
          <p:cNvSpPr txBox="1"/>
          <p:nvPr/>
        </p:nvSpPr>
        <p:spPr>
          <a:xfrm>
            <a:off x="1280242" y="2342352"/>
            <a:ext cx="2897144" cy="461665"/>
          </a:xfrm>
          <a:prstGeom prst="rect">
            <a:avLst/>
          </a:prstGeom>
          <a:noFill/>
        </p:spPr>
        <p:txBody>
          <a:bodyPr wrap="square" rtlCol="0">
            <a:spAutoFit/>
          </a:bodyPr>
          <a:lstStyle/>
          <a:p>
            <a:r>
              <a:rPr lang="zh-CN" altLang="en-US" sz="2400" b="1" dirty="0">
                <a:solidFill>
                  <a:schemeClr val="bg1"/>
                </a:solidFill>
                <a:latin typeface="+mj-ea"/>
                <a:ea typeface="+mj-ea"/>
              </a:rPr>
              <a:t>新能源概念</a:t>
            </a:r>
          </a:p>
        </p:txBody>
      </p:sp>
      <p:sp>
        <p:nvSpPr>
          <p:cNvPr id="9" name="文本框 8">
            <a:extLst>
              <a:ext uri="{FF2B5EF4-FFF2-40B4-BE49-F238E27FC236}">
                <a16:creationId xmlns:a16="http://schemas.microsoft.com/office/drawing/2014/main" id="{5A6DE66B-98D8-417A-93A2-4DF6C152DBC7}"/>
              </a:ext>
            </a:extLst>
          </p:cNvPr>
          <p:cNvSpPr txBox="1"/>
          <p:nvPr/>
        </p:nvSpPr>
        <p:spPr>
          <a:xfrm>
            <a:off x="1280241" y="3325871"/>
            <a:ext cx="3796583" cy="1497654"/>
          </a:xfrm>
          <a:prstGeom prst="rect">
            <a:avLst/>
          </a:prstGeom>
          <a:noFill/>
        </p:spPr>
        <p:txBody>
          <a:bodyPr wrap="square" rtlCol="0">
            <a:spAutoFit/>
          </a:bodyPr>
          <a:lstStyle/>
          <a:p>
            <a:pPr algn="just">
              <a:lnSpc>
                <a:spcPct val="130000"/>
              </a:lnSpc>
              <a:spcAft>
                <a:spcPts val="600"/>
              </a:spcAft>
            </a:pPr>
            <a:r>
              <a:rPr lang="zh-CN" altLang="en-US" dirty="0">
                <a:solidFill>
                  <a:schemeClr val="bg1"/>
                </a:solidFill>
                <a:latin typeface="+mn-ea"/>
              </a:rPr>
              <a:t>新能源一般是指在新技术基础上加以开发利用的可再生能源，包括太阳能、生物质能、水能、风能、地热能、波浪能、洋流能和潮汐能。</a:t>
            </a:r>
          </a:p>
        </p:txBody>
      </p:sp>
      <p:cxnSp>
        <p:nvCxnSpPr>
          <p:cNvPr id="10" name="直接连接符 9">
            <a:extLst>
              <a:ext uri="{FF2B5EF4-FFF2-40B4-BE49-F238E27FC236}">
                <a16:creationId xmlns:a16="http://schemas.microsoft.com/office/drawing/2014/main" id="{7E6D41C6-F4FD-4726-A1DA-04C61428B022}"/>
              </a:ext>
            </a:extLst>
          </p:cNvPr>
          <p:cNvCxnSpPr/>
          <p:nvPr/>
        </p:nvCxnSpPr>
        <p:spPr>
          <a:xfrm>
            <a:off x="1388533" y="3169709"/>
            <a:ext cx="465667" cy="0"/>
          </a:xfrm>
          <a:prstGeom prst="line">
            <a:avLst/>
          </a:prstGeom>
          <a:ln w="254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01837265-E9A6-424E-932E-5EFDCA68299D}"/>
              </a:ext>
            </a:extLst>
          </p:cNvPr>
          <p:cNvSpPr txBox="1"/>
          <p:nvPr/>
        </p:nvSpPr>
        <p:spPr>
          <a:xfrm>
            <a:off x="7334400" y="2342352"/>
            <a:ext cx="2897144" cy="461665"/>
          </a:xfrm>
          <a:prstGeom prst="rect">
            <a:avLst/>
          </a:prstGeom>
          <a:noFill/>
        </p:spPr>
        <p:txBody>
          <a:bodyPr wrap="square" rtlCol="0">
            <a:spAutoFit/>
          </a:bodyPr>
          <a:lstStyle/>
          <a:p>
            <a:r>
              <a:rPr lang="zh-CN" altLang="en-US" sz="2400" b="1" dirty="0">
                <a:solidFill>
                  <a:schemeClr val="bg1"/>
                </a:solidFill>
                <a:latin typeface="+mj-ea"/>
                <a:ea typeface="+mj-ea"/>
              </a:rPr>
              <a:t>发展现状</a:t>
            </a:r>
          </a:p>
        </p:txBody>
      </p:sp>
      <p:sp>
        <p:nvSpPr>
          <p:cNvPr id="12" name="文本框 11">
            <a:extLst>
              <a:ext uri="{FF2B5EF4-FFF2-40B4-BE49-F238E27FC236}">
                <a16:creationId xmlns:a16="http://schemas.microsoft.com/office/drawing/2014/main" id="{0149B9FC-E71B-4568-8D40-1928FCEC89BD}"/>
              </a:ext>
            </a:extLst>
          </p:cNvPr>
          <p:cNvSpPr txBox="1"/>
          <p:nvPr/>
        </p:nvSpPr>
        <p:spPr>
          <a:xfrm>
            <a:off x="7334399" y="3325871"/>
            <a:ext cx="3886051" cy="1497654"/>
          </a:xfrm>
          <a:prstGeom prst="rect">
            <a:avLst/>
          </a:prstGeom>
          <a:noFill/>
        </p:spPr>
        <p:txBody>
          <a:bodyPr wrap="square" rtlCol="0">
            <a:spAutoFit/>
          </a:bodyPr>
          <a:lstStyle/>
          <a:p>
            <a:pPr algn="just">
              <a:lnSpc>
                <a:spcPct val="130000"/>
              </a:lnSpc>
              <a:spcAft>
                <a:spcPts val="600"/>
              </a:spcAft>
            </a:pPr>
            <a:r>
              <a:rPr lang="zh-CN" altLang="en-US" dirty="0">
                <a:solidFill>
                  <a:schemeClr val="bg1"/>
                </a:solidFill>
                <a:latin typeface="+mn-ea"/>
              </a:rPr>
              <a:t>日前在中国，可以形成产业的新能源主要包括水能（主要指小型水电站）、风能、生物质能、太阳能、地热能等，是可循环利用的清洁能源。</a:t>
            </a:r>
          </a:p>
        </p:txBody>
      </p:sp>
      <p:cxnSp>
        <p:nvCxnSpPr>
          <p:cNvPr id="13" name="直接连接符 12">
            <a:extLst>
              <a:ext uri="{FF2B5EF4-FFF2-40B4-BE49-F238E27FC236}">
                <a16:creationId xmlns:a16="http://schemas.microsoft.com/office/drawing/2014/main" id="{0E51A24A-CC18-46BA-8912-1721EE939A6C}"/>
              </a:ext>
            </a:extLst>
          </p:cNvPr>
          <p:cNvCxnSpPr/>
          <p:nvPr/>
        </p:nvCxnSpPr>
        <p:spPr>
          <a:xfrm>
            <a:off x="7442691" y="3169709"/>
            <a:ext cx="465667" cy="0"/>
          </a:xfrm>
          <a:prstGeom prst="line">
            <a:avLst/>
          </a:prstGeom>
          <a:ln w="25400" cap="rnd">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图形 110">
            <a:extLst>
              <a:ext uri="{FF2B5EF4-FFF2-40B4-BE49-F238E27FC236}">
                <a16:creationId xmlns:a16="http://schemas.microsoft.com/office/drawing/2014/main" id="{3A3CB433-D8EA-4E59-B5A5-06857155FB2A}"/>
              </a:ext>
            </a:extLst>
          </p:cNvPr>
          <p:cNvSpPr/>
          <p:nvPr/>
        </p:nvSpPr>
        <p:spPr>
          <a:xfrm flipH="1">
            <a:off x="5668730" y="2048718"/>
            <a:ext cx="427270" cy="427271"/>
          </a:xfrm>
          <a:custGeom>
            <a:avLst/>
            <a:gdLst>
              <a:gd name="connsiteX0" fmla="*/ 337185 w 427270"/>
              <a:gd name="connsiteY0" fmla="*/ 307444 h 427271"/>
              <a:gd name="connsiteX1" fmla="*/ 427270 w 427270"/>
              <a:gd name="connsiteY1" fmla="*/ 397509 h 427271"/>
              <a:gd name="connsiteX2" fmla="*/ 397508 w 427270"/>
              <a:gd name="connsiteY2" fmla="*/ 427271 h 427271"/>
              <a:gd name="connsiteX3" fmla="*/ 307444 w 427270"/>
              <a:gd name="connsiteY3" fmla="*/ 337186 h 427271"/>
              <a:gd name="connsiteX4" fmla="*/ 189299 w 427270"/>
              <a:gd name="connsiteY4" fmla="*/ 378600 h 427271"/>
              <a:gd name="connsiteX5" fmla="*/ 0 w 427270"/>
              <a:gd name="connsiteY5" fmla="*/ 189300 h 427271"/>
              <a:gd name="connsiteX6" fmla="*/ 189299 w 427270"/>
              <a:gd name="connsiteY6" fmla="*/ 0 h 427271"/>
              <a:gd name="connsiteX7" fmla="*/ 378599 w 427270"/>
              <a:gd name="connsiteY7" fmla="*/ 189300 h 427271"/>
              <a:gd name="connsiteX8" fmla="*/ 337185 w 427270"/>
              <a:gd name="connsiteY8" fmla="*/ 307444 h 427271"/>
              <a:gd name="connsiteX9" fmla="*/ 168267 w 427270"/>
              <a:gd name="connsiteY9" fmla="*/ 168267 h 427271"/>
              <a:gd name="connsiteX10" fmla="*/ 105167 w 427270"/>
              <a:gd name="connsiteY10" fmla="*/ 168267 h 427271"/>
              <a:gd name="connsiteX11" fmla="*/ 105167 w 427270"/>
              <a:gd name="connsiteY11" fmla="*/ 210333 h 427271"/>
              <a:gd name="connsiteX12" fmla="*/ 168267 w 427270"/>
              <a:gd name="connsiteY12" fmla="*/ 210333 h 427271"/>
              <a:gd name="connsiteX13" fmla="*/ 168267 w 427270"/>
              <a:gd name="connsiteY13" fmla="*/ 273433 h 427271"/>
              <a:gd name="connsiteX14" fmla="*/ 210333 w 427270"/>
              <a:gd name="connsiteY14" fmla="*/ 273433 h 427271"/>
              <a:gd name="connsiteX15" fmla="*/ 210333 w 427270"/>
              <a:gd name="connsiteY15" fmla="*/ 210333 h 427271"/>
              <a:gd name="connsiteX16" fmla="*/ 273433 w 427270"/>
              <a:gd name="connsiteY16" fmla="*/ 210333 h 427271"/>
              <a:gd name="connsiteX17" fmla="*/ 273433 w 427270"/>
              <a:gd name="connsiteY17" fmla="*/ 168267 h 427271"/>
              <a:gd name="connsiteX18" fmla="*/ 210333 w 427270"/>
              <a:gd name="connsiteY18" fmla="*/ 168267 h 427271"/>
              <a:gd name="connsiteX19" fmla="*/ 210333 w 427270"/>
              <a:gd name="connsiteY19" fmla="*/ 105167 h 427271"/>
              <a:gd name="connsiteX20" fmla="*/ 168267 w 427270"/>
              <a:gd name="connsiteY20" fmla="*/ 105167 h 427271"/>
              <a:gd name="connsiteX21" fmla="*/ 168267 w 427270"/>
              <a:gd name="connsiteY21" fmla="*/ 168267 h 427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27270" h="427271">
                <a:moveTo>
                  <a:pt x="337185" y="307444"/>
                </a:moveTo>
                <a:lnTo>
                  <a:pt x="427270" y="397509"/>
                </a:lnTo>
                <a:lnTo>
                  <a:pt x="397508" y="427271"/>
                </a:lnTo>
                <a:lnTo>
                  <a:pt x="307444" y="337186"/>
                </a:lnTo>
                <a:cubicBezTo>
                  <a:pt x="273932" y="364049"/>
                  <a:pt x="232250" y="378661"/>
                  <a:pt x="189299" y="378600"/>
                </a:cubicBezTo>
                <a:cubicBezTo>
                  <a:pt x="84806" y="378600"/>
                  <a:pt x="0" y="293793"/>
                  <a:pt x="0" y="189300"/>
                </a:cubicBezTo>
                <a:cubicBezTo>
                  <a:pt x="0" y="84806"/>
                  <a:pt x="84806" y="0"/>
                  <a:pt x="189299" y="0"/>
                </a:cubicBezTo>
                <a:cubicBezTo>
                  <a:pt x="293793" y="0"/>
                  <a:pt x="378599" y="84806"/>
                  <a:pt x="378599" y="189300"/>
                </a:cubicBezTo>
                <a:cubicBezTo>
                  <a:pt x="378660" y="232250"/>
                  <a:pt x="364049" y="273933"/>
                  <a:pt x="337185" y="307444"/>
                </a:cubicBezTo>
                <a:close/>
                <a:moveTo>
                  <a:pt x="168267" y="168267"/>
                </a:moveTo>
                <a:lnTo>
                  <a:pt x="105167" y="168267"/>
                </a:lnTo>
                <a:lnTo>
                  <a:pt x="105167" y="210333"/>
                </a:lnTo>
                <a:lnTo>
                  <a:pt x="168267" y="210333"/>
                </a:lnTo>
                <a:lnTo>
                  <a:pt x="168267" y="273433"/>
                </a:lnTo>
                <a:lnTo>
                  <a:pt x="210333" y="273433"/>
                </a:lnTo>
                <a:lnTo>
                  <a:pt x="210333" y="210333"/>
                </a:lnTo>
                <a:lnTo>
                  <a:pt x="273433" y="210333"/>
                </a:lnTo>
                <a:lnTo>
                  <a:pt x="273433" y="168267"/>
                </a:lnTo>
                <a:lnTo>
                  <a:pt x="210333" y="168267"/>
                </a:lnTo>
                <a:lnTo>
                  <a:pt x="210333" y="105167"/>
                </a:lnTo>
                <a:lnTo>
                  <a:pt x="168267" y="105167"/>
                </a:lnTo>
                <a:lnTo>
                  <a:pt x="168267" y="168267"/>
                </a:lnTo>
                <a:close/>
              </a:path>
            </a:pathLst>
          </a:custGeom>
          <a:solidFill>
            <a:schemeClr val="bg1"/>
          </a:solidFill>
          <a:ln w="484" cap="flat">
            <a:noFill/>
            <a:prstDash val="solid"/>
            <a:miter/>
          </a:ln>
        </p:spPr>
        <p:txBody>
          <a:bodyPr rtlCol="0" anchor="ctr"/>
          <a:lstStyle/>
          <a:p>
            <a:endParaRPr lang="zh-CN" altLang="en-US" dirty="0">
              <a:ea typeface="微软雅黑" panose="020B0503020204020204" pitchFamily="34" charset="-122"/>
            </a:endParaRPr>
          </a:p>
        </p:txBody>
      </p:sp>
      <p:sp>
        <p:nvSpPr>
          <p:cNvPr id="15" name="图形 111">
            <a:extLst>
              <a:ext uri="{FF2B5EF4-FFF2-40B4-BE49-F238E27FC236}">
                <a16:creationId xmlns:a16="http://schemas.microsoft.com/office/drawing/2014/main" id="{398E262A-71D8-46DB-8A32-88D4F7B09DA9}"/>
              </a:ext>
            </a:extLst>
          </p:cNvPr>
          <p:cNvSpPr/>
          <p:nvPr/>
        </p:nvSpPr>
        <p:spPr>
          <a:xfrm flipH="1">
            <a:off x="6096000" y="4692203"/>
            <a:ext cx="427270" cy="427271"/>
          </a:xfrm>
          <a:custGeom>
            <a:avLst/>
            <a:gdLst>
              <a:gd name="connsiteX0" fmla="*/ 337185 w 427270"/>
              <a:gd name="connsiteY0" fmla="*/ 307444 h 427271"/>
              <a:gd name="connsiteX1" fmla="*/ 427270 w 427270"/>
              <a:gd name="connsiteY1" fmla="*/ 397509 h 427271"/>
              <a:gd name="connsiteX2" fmla="*/ 397508 w 427270"/>
              <a:gd name="connsiteY2" fmla="*/ 427271 h 427271"/>
              <a:gd name="connsiteX3" fmla="*/ 307444 w 427270"/>
              <a:gd name="connsiteY3" fmla="*/ 337186 h 427271"/>
              <a:gd name="connsiteX4" fmla="*/ 189299 w 427270"/>
              <a:gd name="connsiteY4" fmla="*/ 378600 h 427271"/>
              <a:gd name="connsiteX5" fmla="*/ 0 w 427270"/>
              <a:gd name="connsiteY5" fmla="*/ 189300 h 427271"/>
              <a:gd name="connsiteX6" fmla="*/ 189299 w 427270"/>
              <a:gd name="connsiteY6" fmla="*/ 0 h 427271"/>
              <a:gd name="connsiteX7" fmla="*/ 378599 w 427270"/>
              <a:gd name="connsiteY7" fmla="*/ 189300 h 427271"/>
              <a:gd name="connsiteX8" fmla="*/ 337185 w 427270"/>
              <a:gd name="connsiteY8" fmla="*/ 307444 h 427271"/>
              <a:gd name="connsiteX9" fmla="*/ 105167 w 427270"/>
              <a:gd name="connsiteY9" fmla="*/ 168267 h 427271"/>
              <a:gd name="connsiteX10" fmla="*/ 105167 w 427270"/>
              <a:gd name="connsiteY10" fmla="*/ 210333 h 427271"/>
              <a:gd name="connsiteX11" fmla="*/ 273433 w 427270"/>
              <a:gd name="connsiteY11" fmla="*/ 210333 h 427271"/>
              <a:gd name="connsiteX12" fmla="*/ 273433 w 427270"/>
              <a:gd name="connsiteY12" fmla="*/ 168267 h 427271"/>
              <a:gd name="connsiteX13" fmla="*/ 105167 w 427270"/>
              <a:gd name="connsiteY13" fmla="*/ 168267 h 427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7270" h="427271">
                <a:moveTo>
                  <a:pt x="337185" y="307444"/>
                </a:moveTo>
                <a:lnTo>
                  <a:pt x="427270" y="397509"/>
                </a:lnTo>
                <a:lnTo>
                  <a:pt x="397508" y="427271"/>
                </a:lnTo>
                <a:lnTo>
                  <a:pt x="307444" y="337186"/>
                </a:lnTo>
                <a:cubicBezTo>
                  <a:pt x="273932" y="364049"/>
                  <a:pt x="232250" y="378661"/>
                  <a:pt x="189299" y="378600"/>
                </a:cubicBezTo>
                <a:cubicBezTo>
                  <a:pt x="84806" y="378600"/>
                  <a:pt x="0" y="293793"/>
                  <a:pt x="0" y="189300"/>
                </a:cubicBezTo>
                <a:cubicBezTo>
                  <a:pt x="0" y="84806"/>
                  <a:pt x="84806" y="0"/>
                  <a:pt x="189299" y="0"/>
                </a:cubicBezTo>
                <a:cubicBezTo>
                  <a:pt x="293793" y="0"/>
                  <a:pt x="378599" y="84806"/>
                  <a:pt x="378599" y="189300"/>
                </a:cubicBezTo>
                <a:cubicBezTo>
                  <a:pt x="378660" y="232250"/>
                  <a:pt x="364049" y="273933"/>
                  <a:pt x="337185" y="307444"/>
                </a:cubicBezTo>
                <a:close/>
                <a:moveTo>
                  <a:pt x="105167" y="168267"/>
                </a:moveTo>
                <a:lnTo>
                  <a:pt x="105167" y="210333"/>
                </a:lnTo>
                <a:lnTo>
                  <a:pt x="273433" y="210333"/>
                </a:lnTo>
                <a:lnTo>
                  <a:pt x="273433" y="168267"/>
                </a:lnTo>
                <a:lnTo>
                  <a:pt x="105167" y="168267"/>
                </a:lnTo>
                <a:close/>
              </a:path>
            </a:pathLst>
          </a:custGeom>
          <a:solidFill>
            <a:schemeClr val="bg1"/>
          </a:solidFill>
          <a:ln w="484" cap="flat">
            <a:noFill/>
            <a:prstDash val="solid"/>
            <a:miter/>
          </a:ln>
        </p:spPr>
        <p:txBody>
          <a:bodyPr rtlCol="0" anchor="ctr"/>
          <a:lstStyle/>
          <a:p>
            <a:endParaRPr lang="zh-CN" altLang="en-US" dirty="0">
              <a:ea typeface="微软雅黑" panose="020B0503020204020204" pitchFamily="34" charset="-122"/>
            </a:endParaRPr>
          </a:p>
        </p:txBody>
      </p:sp>
      <p:cxnSp>
        <p:nvCxnSpPr>
          <p:cNvPr id="16" name="直接连接符 15">
            <a:extLst>
              <a:ext uri="{FF2B5EF4-FFF2-40B4-BE49-F238E27FC236}">
                <a16:creationId xmlns:a16="http://schemas.microsoft.com/office/drawing/2014/main" id="{8735A3C0-BB7C-472C-8B86-CC900270DDD3}"/>
              </a:ext>
            </a:extLst>
          </p:cNvPr>
          <p:cNvCxnSpPr/>
          <p:nvPr/>
        </p:nvCxnSpPr>
        <p:spPr>
          <a:xfrm>
            <a:off x="658810" y="5621154"/>
            <a:ext cx="1227742"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F8926810-D28C-419F-B1E3-09D99615624E}"/>
              </a:ext>
            </a:extLst>
          </p:cNvPr>
          <p:cNvCxnSpPr/>
          <p:nvPr/>
        </p:nvCxnSpPr>
        <p:spPr>
          <a:xfrm>
            <a:off x="10305448" y="1530418"/>
            <a:ext cx="1227742"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40389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BDB26115-83D1-4005-AB4C-09A96FC2521C}"/>
              </a:ext>
            </a:extLst>
          </p:cNvPr>
          <p:cNvSpPr>
            <a:spLocks noGrp="1"/>
          </p:cNvSpPr>
          <p:nvPr>
            <p:ph type="body" sz="quarter" idx="10"/>
          </p:nvPr>
        </p:nvSpPr>
        <p:spPr/>
        <p:txBody>
          <a:bodyPr/>
          <a:lstStyle/>
          <a:p>
            <a:r>
              <a:rPr lang="zh-CN" altLang="en-US" dirty="0"/>
              <a:t>新能源概念和发展现状</a:t>
            </a:r>
          </a:p>
        </p:txBody>
      </p:sp>
      <p:sp>
        <p:nvSpPr>
          <p:cNvPr id="2" name="矩形 1">
            <a:extLst>
              <a:ext uri="{FF2B5EF4-FFF2-40B4-BE49-F238E27FC236}">
                <a16:creationId xmlns:a16="http://schemas.microsoft.com/office/drawing/2014/main" id="{9800E8A8-E6A1-DB8E-6244-BC6AEEAD2B87}"/>
              </a:ext>
            </a:extLst>
          </p:cNvPr>
          <p:cNvSpPr/>
          <p:nvPr/>
        </p:nvSpPr>
        <p:spPr>
          <a:xfrm>
            <a:off x="593136" y="2676183"/>
            <a:ext cx="2734425" cy="3528054"/>
          </a:xfrm>
          <a:prstGeom prst="rect">
            <a:avLst/>
          </a:prstGeom>
          <a:solidFill>
            <a:schemeClr val="bg1"/>
          </a:solidFill>
          <a:ln>
            <a:noFill/>
          </a:ln>
          <a:effectLst>
            <a:outerShdw blurRad="139700" dist="1016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占位符 9">
            <a:extLst>
              <a:ext uri="{FF2B5EF4-FFF2-40B4-BE49-F238E27FC236}">
                <a16:creationId xmlns:a16="http://schemas.microsoft.com/office/drawing/2014/main" id="{A0939FE2-7136-17DE-5FB8-4CD161D7EF1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52584" y="1237057"/>
            <a:ext cx="3215531" cy="4992005"/>
          </a:xfrm>
          <a:prstGeom prst="rect">
            <a:avLst/>
          </a:prstGeom>
        </p:spPr>
      </p:pic>
      <p:sp>
        <p:nvSpPr>
          <p:cNvPr id="5" name="矩形: 圆角 4">
            <a:extLst>
              <a:ext uri="{FF2B5EF4-FFF2-40B4-BE49-F238E27FC236}">
                <a16:creationId xmlns:a16="http://schemas.microsoft.com/office/drawing/2014/main" id="{9863A641-CE59-45C4-93C3-2DE760F011AB}"/>
              </a:ext>
            </a:extLst>
          </p:cNvPr>
          <p:cNvSpPr/>
          <p:nvPr/>
        </p:nvSpPr>
        <p:spPr>
          <a:xfrm>
            <a:off x="4317291" y="1397229"/>
            <a:ext cx="2031325" cy="434229"/>
          </a:xfrm>
          <a:prstGeom prst="roundRect">
            <a:avLst/>
          </a:prstGeom>
          <a:gradFill>
            <a:gsLst>
              <a:gs pos="0">
                <a:schemeClr val="accent1"/>
              </a:gs>
              <a:gs pos="100000">
                <a:schemeClr val="accent1">
                  <a:lumMod val="7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endParaRPr>
          </a:p>
        </p:txBody>
      </p:sp>
      <p:sp>
        <p:nvSpPr>
          <p:cNvPr id="6" name="文本框 5">
            <a:extLst>
              <a:ext uri="{FF2B5EF4-FFF2-40B4-BE49-F238E27FC236}">
                <a16:creationId xmlns:a16="http://schemas.microsoft.com/office/drawing/2014/main" id="{32D199D2-4F81-8B6F-C6A9-9779C375DF42}"/>
              </a:ext>
            </a:extLst>
          </p:cNvPr>
          <p:cNvSpPr txBox="1"/>
          <p:nvPr/>
        </p:nvSpPr>
        <p:spPr>
          <a:xfrm>
            <a:off x="4599419" y="1414288"/>
            <a:ext cx="1467068" cy="400110"/>
          </a:xfrm>
          <a:prstGeom prst="rect">
            <a:avLst/>
          </a:prstGeom>
          <a:noFill/>
        </p:spPr>
        <p:txBody>
          <a:bodyPr wrap="none" rtlCol="0">
            <a:spAutoFit/>
          </a:bodyPr>
          <a:lstStyle/>
          <a:p>
            <a:pPr algn="ctr"/>
            <a:r>
              <a:rPr lang="zh-CN" altLang="en-US" sz="2000" b="1" dirty="0">
                <a:solidFill>
                  <a:schemeClr val="bg1"/>
                </a:solidFill>
                <a:latin typeface="+mj-ea"/>
                <a:ea typeface="+mj-ea"/>
              </a:rPr>
              <a:t>新能源概念</a:t>
            </a:r>
          </a:p>
        </p:txBody>
      </p:sp>
      <p:sp>
        <p:nvSpPr>
          <p:cNvPr id="7" name="文本框 6">
            <a:extLst>
              <a:ext uri="{FF2B5EF4-FFF2-40B4-BE49-F238E27FC236}">
                <a16:creationId xmlns:a16="http://schemas.microsoft.com/office/drawing/2014/main" id="{FF6A07D7-4C5E-CC0D-C448-8DAB726512B3}"/>
              </a:ext>
            </a:extLst>
          </p:cNvPr>
          <p:cNvSpPr txBox="1"/>
          <p:nvPr/>
        </p:nvSpPr>
        <p:spPr>
          <a:xfrm>
            <a:off x="4237833" y="1924068"/>
            <a:ext cx="6396639" cy="787523"/>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mn-ea"/>
              </a:rPr>
              <a:t>新能源一般是指在新技术基础上加以开发利用的可再生能源，包括太阳能、生物质能、水能、风能、地热能、波浪能、洋流能和潮汐能。</a:t>
            </a:r>
          </a:p>
        </p:txBody>
      </p:sp>
      <p:sp>
        <p:nvSpPr>
          <p:cNvPr id="8" name="文本框 7">
            <a:extLst>
              <a:ext uri="{FF2B5EF4-FFF2-40B4-BE49-F238E27FC236}">
                <a16:creationId xmlns:a16="http://schemas.microsoft.com/office/drawing/2014/main" id="{5FCCA7FE-CE85-B7A8-FAE9-EDCBF4101128}"/>
              </a:ext>
            </a:extLst>
          </p:cNvPr>
          <p:cNvSpPr txBox="1"/>
          <p:nvPr/>
        </p:nvSpPr>
        <p:spPr>
          <a:xfrm>
            <a:off x="4237833" y="5103918"/>
            <a:ext cx="813043" cy="769441"/>
          </a:xfrm>
          <a:prstGeom prst="rect">
            <a:avLst/>
          </a:prstGeom>
          <a:noFill/>
        </p:spPr>
        <p:txBody>
          <a:bodyPr wrap="none" rtlCol="0">
            <a:spAutoFit/>
          </a:bodyPr>
          <a:lstStyle/>
          <a:p>
            <a:r>
              <a:rPr lang="en-US" altLang="zh-CN" sz="4400" b="1" dirty="0">
                <a:gradFill>
                  <a:gsLst>
                    <a:gs pos="0">
                      <a:schemeClr val="accent1"/>
                    </a:gs>
                    <a:gs pos="100000">
                      <a:schemeClr val="accent1">
                        <a:lumMod val="75000"/>
                      </a:schemeClr>
                    </a:gs>
                  </a:gsLst>
                  <a:lin ang="5400000" scaled="1"/>
                </a:gradFill>
                <a:latin typeface="+mj-lt"/>
              </a:rPr>
              <a:t>99</a:t>
            </a:r>
            <a:endParaRPr lang="zh-CN" altLang="en-US" sz="4400" b="1" dirty="0">
              <a:gradFill>
                <a:gsLst>
                  <a:gs pos="0">
                    <a:schemeClr val="accent1"/>
                  </a:gs>
                  <a:gs pos="100000">
                    <a:schemeClr val="accent1">
                      <a:lumMod val="75000"/>
                    </a:schemeClr>
                  </a:gs>
                </a:gsLst>
                <a:lin ang="5400000" scaled="1"/>
              </a:gradFill>
              <a:latin typeface="+mj-lt"/>
            </a:endParaRPr>
          </a:p>
        </p:txBody>
      </p:sp>
      <p:sp>
        <p:nvSpPr>
          <p:cNvPr id="9" name="文本框 8">
            <a:extLst>
              <a:ext uri="{FF2B5EF4-FFF2-40B4-BE49-F238E27FC236}">
                <a16:creationId xmlns:a16="http://schemas.microsoft.com/office/drawing/2014/main" id="{E61DC0EF-CF28-53AB-5598-CD7AD71412C1}"/>
              </a:ext>
            </a:extLst>
          </p:cNvPr>
          <p:cNvSpPr txBox="1"/>
          <p:nvPr/>
        </p:nvSpPr>
        <p:spPr>
          <a:xfrm>
            <a:off x="4237833" y="5824401"/>
            <a:ext cx="1800493" cy="369332"/>
          </a:xfrm>
          <a:prstGeom prst="rect">
            <a:avLst/>
          </a:prstGeom>
          <a:noFill/>
        </p:spPr>
        <p:txBody>
          <a:bodyPr wrap="none" rtlCol="0">
            <a:spAutoFit/>
          </a:bodyPr>
          <a:lstStyle/>
          <a:p>
            <a:r>
              <a:rPr lang="zh-CN" altLang="en-US" dirty="0"/>
              <a:t>请输入你的内容</a:t>
            </a:r>
          </a:p>
        </p:txBody>
      </p:sp>
      <p:sp>
        <p:nvSpPr>
          <p:cNvPr id="10" name="文本框 9">
            <a:extLst>
              <a:ext uri="{FF2B5EF4-FFF2-40B4-BE49-F238E27FC236}">
                <a16:creationId xmlns:a16="http://schemas.microsoft.com/office/drawing/2014/main" id="{9C2DAE49-E3BE-A7D5-085F-D12770AB31CA}"/>
              </a:ext>
            </a:extLst>
          </p:cNvPr>
          <p:cNvSpPr txBox="1"/>
          <p:nvPr/>
        </p:nvSpPr>
        <p:spPr>
          <a:xfrm>
            <a:off x="6475969" y="5103918"/>
            <a:ext cx="813043" cy="769441"/>
          </a:xfrm>
          <a:prstGeom prst="rect">
            <a:avLst/>
          </a:prstGeom>
          <a:noFill/>
        </p:spPr>
        <p:txBody>
          <a:bodyPr wrap="none" rtlCol="0">
            <a:spAutoFit/>
          </a:bodyPr>
          <a:lstStyle/>
          <a:p>
            <a:r>
              <a:rPr lang="en-US" altLang="zh-CN" sz="4400" b="1" dirty="0">
                <a:gradFill>
                  <a:gsLst>
                    <a:gs pos="0">
                      <a:schemeClr val="accent1"/>
                    </a:gs>
                    <a:gs pos="100000">
                      <a:schemeClr val="accent1">
                        <a:lumMod val="75000"/>
                      </a:schemeClr>
                    </a:gs>
                  </a:gsLst>
                  <a:lin ang="5400000" scaled="1"/>
                </a:gradFill>
                <a:latin typeface="+mj-lt"/>
              </a:rPr>
              <a:t>99</a:t>
            </a:r>
            <a:endParaRPr lang="zh-CN" altLang="en-US" sz="4400" b="1" dirty="0">
              <a:gradFill>
                <a:gsLst>
                  <a:gs pos="0">
                    <a:schemeClr val="accent1"/>
                  </a:gs>
                  <a:gs pos="100000">
                    <a:schemeClr val="accent1">
                      <a:lumMod val="75000"/>
                    </a:schemeClr>
                  </a:gs>
                </a:gsLst>
                <a:lin ang="5400000" scaled="1"/>
              </a:gradFill>
              <a:latin typeface="+mj-lt"/>
            </a:endParaRPr>
          </a:p>
        </p:txBody>
      </p:sp>
      <p:sp>
        <p:nvSpPr>
          <p:cNvPr id="11" name="文本框 10">
            <a:extLst>
              <a:ext uri="{FF2B5EF4-FFF2-40B4-BE49-F238E27FC236}">
                <a16:creationId xmlns:a16="http://schemas.microsoft.com/office/drawing/2014/main" id="{A47FF562-5192-D0F3-A99B-7E6B66166CD5}"/>
              </a:ext>
            </a:extLst>
          </p:cNvPr>
          <p:cNvSpPr txBox="1"/>
          <p:nvPr/>
        </p:nvSpPr>
        <p:spPr>
          <a:xfrm>
            <a:off x="6475969" y="5824401"/>
            <a:ext cx="1800493" cy="369332"/>
          </a:xfrm>
          <a:prstGeom prst="rect">
            <a:avLst/>
          </a:prstGeom>
          <a:noFill/>
        </p:spPr>
        <p:txBody>
          <a:bodyPr wrap="none" rtlCol="0">
            <a:spAutoFit/>
          </a:bodyPr>
          <a:lstStyle/>
          <a:p>
            <a:r>
              <a:rPr lang="zh-CN" altLang="en-US" dirty="0"/>
              <a:t>请输入你的内容</a:t>
            </a:r>
          </a:p>
        </p:txBody>
      </p:sp>
      <p:sp>
        <p:nvSpPr>
          <p:cNvPr id="12" name="文本框 11">
            <a:extLst>
              <a:ext uri="{FF2B5EF4-FFF2-40B4-BE49-F238E27FC236}">
                <a16:creationId xmlns:a16="http://schemas.microsoft.com/office/drawing/2014/main" id="{7CB22A75-B4FE-D749-52F2-855F3BB4F62A}"/>
              </a:ext>
            </a:extLst>
          </p:cNvPr>
          <p:cNvSpPr txBox="1"/>
          <p:nvPr/>
        </p:nvSpPr>
        <p:spPr>
          <a:xfrm>
            <a:off x="8711771" y="5103918"/>
            <a:ext cx="813043" cy="769441"/>
          </a:xfrm>
          <a:prstGeom prst="rect">
            <a:avLst/>
          </a:prstGeom>
          <a:noFill/>
        </p:spPr>
        <p:txBody>
          <a:bodyPr wrap="none" rtlCol="0">
            <a:spAutoFit/>
          </a:bodyPr>
          <a:lstStyle/>
          <a:p>
            <a:r>
              <a:rPr lang="en-US" altLang="zh-CN" sz="4400" b="1" dirty="0">
                <a:gradFill>
                  <a:gsLst>
                    <a:gs pos="0">
                      <a:schemeClr val="accent1"/>
                    </a:gs>
                    <a:gs pos="100000">
                      <a:schemeClr val="accent1">
                        <a:lumMod val="75000"/>
                      </a:schemeClr>
                    </a:gs>
                  </a:gsLst>
                  <a:lin ang="5400000" scaled="1"/>
                </a:gradFill>
                <a:latin typeface="+mj-lt"/>
              </a:rPr>
              <a:t>99</a:t>
            </a:r>
            <a:endParaRPr lang="zh-CN" altLang="en-US" sz="4400" b="1" dirty="0">
              <a:gradFill>
                <a:gsLst>
                  <a:gs pos="0">
                    <a:schemeClr val="accent1"/>
                  </a:gs>
                  <a:gs pos="100000">
                    <a:schemeClr val="accent1">
                      <a:lumMod val="75000"/>
                    </a:schemeClr>
                  </a:gs>
                </a:gsLst>
                <a:lin ang="5400000" scaled="1"/>
              </a:gradFill>
              <a:latin typeface="+mj-lt"/>
            </a:endParaRPr>
          </a:p>
        </p:txBody>
      </p:sp>
      <p:sp>
        <p:nvSpPr>
          <p:cNvPr id="13" name="文本框 12">
            <a:extLst>
              <a:ext uri="{FF2B5EF4-FFF2-40B4-BE49-F238E27FC236}">
                <a16:creationId xmlns:a16="http://schemas.microsoft.com/office/drawing/2014/main" id="{490E3241-7B33-A52C-6055-B67763F5C1BC}"/>
              </a:ext>
            </a:extLst>
          </p:cNvPr>
          <p:cNvSpPr txBox="1"/>
          <p:nvPr/>
        </p:nvSpPr>
        <p:spPr>
          <a:xfrm>
            <a:off x="8711771" y="5824401"/>
            <a:ext cx="1800493" cy="369332"/>
          </a:xfrm>
          <a:prstGeom prst="rect">
            <a:avLst/>
          </a:prstGeom>
          <a:noFill/>
        </p:spPr>
        <p:txBody>
          <a:bodyPr wrap="none" rtlCol="0">
            <a:spAutoFit/>
          </a:bodyPr>
          <a:lstStyle/>
          <a:p>
            <a:r>
              <a:rPr lang="zh-CN" altLang="en-US" dirty="0"/>
              <a:t>请输入你的内容</a:t>
            </a:r>
          </a:p>
        </p:txBody>
      </p:sp>
      <p:cxnSp>
        <p:nvCxnSpPr>
          <p:cNvPr id="15" name="直接连接符 14">
            <a:extLst>
              <a:ext uri="{FF2B5EF4-FFF2-40B4-BE49-F238E27FC236}">
                <a16:creationId xmlns:a16="http://schemas.microsoft.com/office/drawing/2014/main" id="{E9EEBE8F-109A-3E09-2253-A63A6045EC24}"/>
              </a:ext>
            </a:extLst>
          </p:cNvPr>
          <p:cNvCxnSpPr>
            <a:cxnSpLocks/>
          </p:cNvCxnSpPr>
          <p:nvPr/>
        </p:nvCxnSpPr>
        <p:spPr>
          <a:xfrm>
            <a:off x="4317291" y="4945542"/>
            <a:ext cx="638118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122C0558-2E30-35B5-A2BA-AA0936C4BBB0}"/>
              </a:ext>
            </a:extLst>
          </p:cNvPr>
          <p:cNvSpPr txBox="1"/>
          <p:nvPr/>
        </p:nvSpPr>
        <p:spPr>
          <a:xfrm>
            <a:off x="4237833" y="2897816"/>
            <a:ext cx="6542943" cy="787523"/>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mn-ea"/>
              </a:rPr>
              <a:t>新能源一般是指在新技术基础上加以开发利用的可再生能源，包括太阳能、生物质能、水能、风能、地热能、波浪能、洋流能和潮汐能。</a:t>
            </a:r>
          </a:p>
        </p:txBody>
      </p:sp>
      <p:sp>
        <p:nvSpPr>
          <p:cNvPr id="21" name="文本框 20">
            <a:extLst>
              <a:ext uri="{FF2B5EF4-FFF2-40B4-BE49-F238E27FC236}">
                <a16:creationId xmlns:a16="http://schemas.microsoft.com/office/drawing/2014/main" id="{C9378BC7-D18C-4AF0-1C8B-91985A2DD323}"/>
              </a:ext>
            </a:extLst>
          </p:cNvPr>
          <p:cNvSpPr txBox="1"/>
          <p:nvPr/>
        </p:nvSpPr>
        <p:spPr>
          <a:xfrm>
            <a:off x="4237833" y="3871564"/>
            <a:ext cx="6542943" cy="787523"/>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mn-ea"/>
              </a:rPr>
              <a:t>新能源一般是指在新技术基础上加以开发利用的可再生能源，包括太阳能、生物质能、水能、风能、地热能、波浪能、洋流能和潮汐能。</a:t>
            </a:r>
          </a:p>
        </p:txBody>
      </p:sp>
    </p:spTree>
    <p:extLst>
      <p:ext uri="{BB962C8B-B14F-4D97-AF65-F5344CB8AC3E}">
        <p14:creationId xmlns:p14="http://schemas.microsoft.com/office/powerpoint/2010/main" val="1676043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BDB26115-83D1-4005-AB4C-09A96FC2521C}"/>
              </a:ext>
            </a:extLst>
          </p:cNvPr>
          <p:cNvSpPr>
            <a:spLocks noGrp="1"/>
          </p:cNvSpPr>
          <p:nvPr>
            <p:ph type="body" sz="quarter" idx="10"/>
          </p:nvPr>
        </p:nvSpPr>
        <p:spPr/>
        <p:txBody>
          <a:bodyPr/>
          <a:lstStyle/>
          <a:p>
            <a:r>
              <a:rPr lang="zh-CN" altLang="en-US" dirty="0"/>
              <a:t>新能源概念和发展现状</a:t>
            </a:r>
          </a:p>
        </p:txBody>
      </p:sp>
      <p:sp>
        <p:nvSpPr>
          <p:cNvPr id="4" name="椭圆 3">
            <a:extLst>
              <a:ext uri="{FF2B5EF4-FFF2-40B4-BE49-F238E27FC236}">
                <a16:creationId xmlns:a16="http://schemas.microsoft.com/office/drawing/2014/main" id="{D5AEC22C-2008-425E-90D8-E570577EFBD1}"/>
              </a:ext>
            </a:extLst>
          </p:cNvPr>
          <p:cNvSpPr/>
          <p:nvPr/>
        </p:nvSpPr>
        <p:spPr>
          <a:xfrm rot="499796">
            <a:off x="3394632" y="4648578"/>
            <a:ext cx="796465" cy="7964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微软雅黑" panose="020B0503020204020204" pitchFamily="34" charset="-122"/>
              <a:ea typeface="微软雅黑" panose="020B0503020204020204" pitchFamily="34" charset="-122"/>
            </a:endParaRPr>
          </a:p>
        </p:txBody>
      </p:sp>
      <p:sp>
        <p:nvSpPr>
          <p:cNvPr id="5" name="弧形 4">
            <a:extLst>
              <a:ext uri="{FF2B5EF4-FFF2-40B4-BE49-F238E27FC236}">
                <a16:creationId xmlns:a16="http://schemas.microsoft.com/office/drawing/2014/main" id="{883198F7-9943-4B5D-A997-BE0E5D3D5386}"/>
              </a:ext>
            </a:extLst>
          </p:cNvPr>
          <p:cNvSpPr/>
          <p:nvPr/>
        </p:nvSpPr>
        <p:spPr>
          <a:xfrm rot="16995339">
            <a:off x="3302870" y="4556815"/>
            <a:ext cx="979990" cy="979990"/>
          </a:xfrm>
          <a:prstGeom prst="arc">
            <a:avLst>
              <a:gd name="adj1" fmla="val 14009832"/>
              <a:gd name="adj2" fmla="val 2575069"/>
            </a:avLst>
          </a:prstGeom>
          <a:ln w="19050">
            <a:solidFill>
              <a:schemeClr val="accent1"/>
            </a:solidFill>
            <a:prstDash val="dash"/>
            <a:head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6" name="椭圆 5">
            <a:extLst>
              <a:ext uri="{FF2B5EF4-FFF2-40B4-BE49-F238E27FC236}">
                <a16:creationId xmlns:a16="http://schemas.microsoft.com/office/drawing/2014/main" id="{F27F0370-EB5D-40B5-93A0-31917B3790F0}"/>
              </a:ext>
            </a:extLst>
          </p:cNvPr>
          <p:cNvSpPr/>
          <p:nvPr/>
        </p:nvSpPr>
        <p:spPr>
          <a:xfrm rot="499796" flipH="1" flipV="1">
            <a:off x="4211329" y="3856553"/>
            <a:ext cx="1085471" cy="108547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微软雅黑" panose="020B0503020204020204" pitchFamily="34" charset="-122"/>
              <a:ea typeface="微软雅黑" panose="020B0503020204020204" pitchFamily="34" charset="-122"/>
            </a:endParaRPr>
          </a:p>
        </p:txBody>
      </p:sp>
      <p:sp>
        <p:nvSpPr>
          <p:cNvPr id="7" name="弧形 6">
            <a:extLst>
              <a:ext uri="{FF2B5EF4-FFF2-40B4-BE49-F238E27FC236}">
                <a16:creationId xmlns:a16="http://schemas.microsoft.com/office/drawing/2014/main" id="{4992CA0C-B02A-4BB4-AF85-CB9022D8C96A}"/>
              </a:ext>
            </a:extLst>
          </p:cNvPr>
          <p:cNvSpPr/>
          <p:nvPr/>
        </p:nvSpPr>
        <p:spPr>
          <a:xfrm rot="16995339" flipH="1" flipV="1">
            <a:off x="4086269" y="3731494"/>
            <a:ext cx="1335590" cy="1335590"/>
          </a:xfrm>
          <a:prstGeom prst="arc">
            <a:avLst>
              <a:gd name="adj1" fmla="val 14009832"/>
              <a:gd name="adj2" fmla="val 2575069"/>
            </a:avLst>
          </a:prstGeom>
          <a:ln w="19050">
            <a:solidFill>
              <a:schemeClr val="accent1"/>
            </a:solidFill>
            <a:prstDash val="dash"/>
            <a:head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8" name="椭圆 7">
            <a:extLst>
              <a:ext uri="{FF2B5EF4-FFF2-40B4-BE49-F238E27FC236}">
                <a16:creationId xmlns:a16="http://schemas.microsoft.com/office/drawing/2014/main" id="{F937CB73-24F6-4C32-AF38-960C0440605B}"/>
              </a:ext>
            </a:extLst>
          </p:cNvPr>
          <p:cNvSpPr/>
          <p:nvPr/>
        </p:nvSpPr>
        <p:spPr>
          <a:xfrm rot="499796">
            <a:off x="5465293" y="3034359"/>
            <a:ext cx="1488015" cy="148801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微软雅黑" panose="020B0503020204020204" pitchFamily="34" charset="-122"/>
              <a:ea typeface="微软雅黑" panose="020B0503020204020204" pitchFamily="34" charset="-122"/>
            </a:endParaRPr>
          </a:p>
        </p:txBody>
      </p:sp>
      <p:sp>
        <p:nvSpPr>
          <p:cNvPr id="9" name="弧形 8">
            <a:extLst>
              <a:ext uri="{FF2B5EF4-FFF2-40B4-BE49-F238E27FC236}">
                <a16:creationId xmlns:a16="http://schemas.microsoft.com/office/drawing/2014/main" id="{15A88495-C905-430A-85DF-C58067048D11}"/>
              </a:ext>
            </a:extLst>
          </p:cNvPr>
          <p:cNvSpPr/>
          <p:nvPr/>
        </p:nvSpPr>
        <p:spPr>
          <a:xfrm rot="16995339">
            <a:off x="5293857" y="2862921"/>
            <a:ext cx="1830890" cy="1830890"/>
          </a:xfrm>
          <a:prstGeom prst="arc">
            <a:avLst>
              <a:gd name="adj1" fmla="val 14009832"/>
              <a:gd name="adj2" fmla="val 2575069"/>
            </a:avLst>
          </a:prstGeom>
          <a:ln w="19050">
            <a:solidFill>
              <a:schemeClr val="accent1"/>
            </a:solidFill>
            <a:prstDash val="dash"/>
            <a:headEnd type="none" w="lg"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0" name="椭圆 9">
            <a:extLst>
              <a:ext uri="{FF2B5EF4-FFF2-40B4-BE49-F238E27FC236}">
                <a16:creationId xmlns:a16="http://schemas.microsoft.com/office/drawing/2014/main" id="{A3B8A8C0-9AF6-4E85-923A-B926A301F433}"/>
              </a:ext>
            </a:extLst>
          </p:cNvPr>
          <p:cNvSpPr/>
          <p:nvPr/>
        </p:nvSpPr>
        <p:spPr>
          <a:xfrm rot="499796" flipH="1" flipV="1">
            <a:off x="6990461" y="1719585"/>
            <a:ext cx="1839175" cy="18391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latin typeface="微软雅黑" panose="020B0503020204020204" pitchFamily="34" charset="-122"/>
              <a:ea typeface="微软雅黑" panose="020B0503020204020204" pitchFamily="34" charset="-122"/>
            </a:endParaRPr>
          </a:p>
        </p:txBody>
      </p:sp>
      <p:sp>
        <p:nvSpPr>
          <p:cNvPr id="11" name="弧形 10">
            <a:extLst>
              <a:ext uri="{FF2B5EF4-FFF2-40B4-BE49-F238E27FC236}">
                <a16:creationId xmlns:a16="http://schemas.microsoft.com/office/drawing/2014/main" id="{A0D8DA3A-168C-49BF-A8DD-7127C73767A1}"/>
              </a:ext>
            </a:extLst>
          </p:cNvPr>
          <p:cNvSpPr/>
          <p:nvPr/>
        </p:nvSpPr>
        <p:spPr>
          <a:xfrm rot="16995339" flipH="1" flipV="1">
            <a:off x="6778564" y="1507691"/>
            <a:ext cx="2262966" cy="2262966"/>
          </a:xfrm>
          <a:prstGeom prst="arc">
            <a:avLst>
              <a:gd name="adj1" fmla="val 8272819"/>
              <a:gd name="adj2" fmla="val 2575069"/>
            </a:avLst>
          </a:prstGeom>
          <a:ln w="19050">
            <a:solidFill>
              <a:schemeClr val="accent2"/>
            </a:solidFill>
            <a:prstDash val="dash"/>
            <a:headEnd type="stealth" w="lg" len="lg"/>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AEC1939A-DD68-48EF-B65B-EF1AF3ED2CB5}"/>
              </a:ext>
            </a:extLst>
          </p:cNvPr>
          <p:cNvSpPr txBox="1"/>
          <p:nvPr/>
        </p:nvSpPr>
        <p:spPr>
          <a:xfrm>
            <a:off x="3469464" y="4846755"/>
            <a:ext cx="646800" cy="369332"/>
          </a:xfrm>
          <a:prstGeom prst="rect">
            <a:avLst/>
          </a:prstGeom>
          <a:noFill/>
        </p:spPr>
        <p:txBody>
          <a:bodyPr wrap="square" rtlCol="0">
            <a:spAutoFit/>
          </a:bodyPr>
          <a:lstStyle/>
          <a:p>
            <a:pPr algn="ctr"/>
            <a:r>
              <a:rPr lang="en-US" altLang="zh-CN" dirty="0">
                <a:solidFill>
                  <a:schemeClr val="bg1"/>
                </a:solidFill>
                <a:latin typeface="微软雅黑" panose="020B0503020204020204" pitchFamily="34" charset="-122"/>
                <a:ea typeface="微软雅黑" panose="020B0503020204020204" pitchFamily="34" charset="-122"/>
              </a:rPr>
              <a:t>01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61E18D43-6CE5-4A4A-AF96-E1B9BB687DC0}"/>
              </a:ext>
            </a:extLst>
          </p:cNvPr>
          <p:cNvSpPr txBox="1"/>
          <p:nvPr/>
        </p:nvSpPr>
        <p:spPr>
          <a:xfrm>
            <a:off x="4430664" y="4199233"/>
            <a:ext cx="646800" cy="400110"/>
          </a:xfrm>
          <a:prstGeom prst="rect">
            <a:avLst/>
          </a:prstGeom>
          <a:noFill/>
        </p:spPr>
        <p:txBody>
          <a:bodyPr wrap="square"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02</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3F023CA3-18B5-459F-90C6-A90CEF593D7D}"/>
              </a:ext>
            </a:extLst>
          </p:cNvPr>
          <p:cNvSpPr txBox="1"/>
          <p:nvPr/>
        </p:nvSpPr>
        <p:spPr>
          <a:xfrm>
            <a:off x="5885900" y="3485978"/>
            <a:ext cx="646800" cy="523220"/>
          </a:xfrm>
          <a:prstGeom prst="rect">
            <a:avLst/>
          </a:prstGeom>
          <a:noFill/>
        </p:spPr>
        <p:txBody>
          <a:bodyPr wrap="square"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03</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285F0D30-2677-4188-A1A1-5276708108F6}"/>
              </a:ext>
            </a:extLst>
          </p:cNvPr>
          <p:cNvSpPr txBox="1"/>
          <p:nvPr/>
        </p:nvSpPr>
        <p:spPr>
          <a:xfrm>
            <a:off x="7438094" y="2323460"/>
            <a:ext cx="943906" cy="646331"/>
          </a:xfrm>
          <a:prstGeom prst="rect">
            <a:avLst/>
          </a:prstGeom>
          <a:noFill/>
        </p:spPr>
        <p:txBody>
          <a:bodyPr wrap="square" rtlCol="0">
            <a:spAutoFit/>
          </a:bodyPr>
          <a:lstStyle/>
          <a:p>
            <a:pPr algn="ctr"/>
            <a:r>
              <a:rPr lang="en-US" altLang="zh-CN" sz="3600" dirty="0">
                <a:solidFill>
                  <a:schemeClr val="bg1"/>
                </a:solidFill>
                <a:latin typeface="微软雅黑" panose="020B0503020204020204" pitchFamily="34" charset="-122"/>
                <a:ea typeface="微软雅黑" panose="020B0503020204020204" pitchFamily="34" charset="-122"/>
              </a:rPr>
              <a:t>04</a:t>
            </a: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id="{8A41E39A-0A1C-4439-8154-7F4A6336ADAE}"/>
              </a:ext>
            </a:extLst>
          </p:cNvPr>
          <p:cNvSpPr txBox="1"/>
          <p:nvPr/>
        </p:nvSpPr>
        <p:spPr>
          <a:xfrm>
            <a:off x="857250" y="3717775"/>
            <a:ext cx="2387792" cy="461665"/>
          </a:xfrm>
          <a:prstGeom prst="rect">
            <a:avLst/>
          </a:prstGeom>
          <a:noFill/>
        </p:spPr>
        <p:txBody>
          <a:bodyPr wrap="square" rtlCol="0">
            <a:spAutoFit/>
          </a:bodyPr>
          <a:lstStyle/>
          <a:p>
            <a:pPr algn="r"/>
            <a:r>
              <a:rPr lang="zh-CN" altLang="en-US" sz="2400" b="1" dirty="0">
                <a:solidFill>
                  <a:schemeClr val="accent1"/>
                </a:solidFill>
                <a:latin typeface="+mn-ea"/>
              </a:rPr>
              <a:t>核能</a:t>
            </a:r>
          </a:p>
        </p:txBody>
      </p:sp>
      <p:sp>
        <p:nvSpPr>
          <p:cNvPr id="17" name="文本框 16">
            <a:extLst>
              <a:ext uri="{FF2B5EF4-FFF2-40B4-BE49-F238E27FC236}">
                <a16:creationId xmlns:a16="http://schemas.microsoft.com/office/drawing/2014/main" id="{C19ADFCA-7A7D-4D27-BAED-ABFFB91E355E}"/>
              </a:ext>
            </a:extLst>
          </p:cNvPr>
          <p:cNvSpPr txBox="1"/>
          <p:nvPr/>
        </p:nvSpPr>
        <p:spPr>
          <a:xfrm>
            <a:off x="629704" y="4090178"/>
            <a:ext cx="2609532" cy="1661160"/>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latin typeface="+mn-ea"/>
              </a:rPr>
              <a:t>现如今的核能利用的主要方式是核裂变和核聚变，并且核裂变技术已经得到了运用，我国已经有了几个大型的核电站。</a:t>
            </a:r>
          </a:p>
        </p:txBody>
      </p:sp>
      <p:sp>
        <p:nvSpPr>
          <p:cNvPr id="18" name="文本框 17">
            <a:extLst>
              <a:ext uri="{FF2B5EF4-FFF2-40B4-BE49-F238E27FC236}">
                <a16:creationId xmlns:a16="http://schemas.microsoft.com/office/drawing/2014/main" id="{0F1FE70A-68A7-46D5-AE36-165B9CD7F5CD}"/>
              </a:ext>
            </a:extLst>
          </p:cNvPr>
          <p:cNvSpPr txBox="1"/>
          <p:nvPr/>
        </p:nvSpPr>
        <p:spPr>
          <a:xfrm>
            <a:off x="1580209" y="1920911"/>
            <a:ext cx="3879100" cy="461665"/>
          </a:xfrm>
          <a:prstGeom prst="rect">
            <a:avLst/>
          </a:prstGeom>
          <a:noFill/>
        </p:spPr>
        <p:txBody>
          <a:bodyPr wrap="square" rtlCol="0">
            <a:spAutoFit/>
          </a:bodyPr>
          <a:lstStyle/>
          <a:p>
            <a:pPr algn="r"/>
            <a:r>
              <a:rPr lang="zh-CN" altLang="en-US" sz="2400" b="1" dirty="0">
                <a:solidFill>
                  <a:schemeClr val="accent1"/>
                </a:solidFill>
                <a:latin typeface="+mn-ea"/>
              </a:rPr>
              <a:t>生物能</a:t>
            </a:r>
          </a:p>
        </p:txBody>
      </p:sp>
      <p:sp>
        <p:nvSpPr>
          <p:cNvPr id="19" name="文本框 18">
            <a:extLst>
              <a:ext uri="{FF2B5EF4-FFF2-40B4-BE49-F238E27FC236}">
                <a16:creationId xmlns:a16="http://schemas.microsoft.com/office/drawing/2014/main" id="{9C8B49EC-9142-4603-8FB7-D7A2C75631A3}"/>
              </a:ext>
            </a:extLst>
          </p:cNvPr>
          <p:cNvSpPr txBox="1"/>
          <p:nvPr/>
        </p:nvSpPr>
        <p:spPr>
          <a:xfrm>
            <a:off x="1343025" y="2313676"/>
            <a:ext cx="4099719" cy="1020985"/>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latin typeface="+mn-ea"/>
              </a:rPr>
              <a:t>我国的生物能源储存量特别丰厚因此生物能十分具有开发以及利用价值。这种能源分布范围广、可利用率高。</a:t>
            </a:r>
          </a:p>
        </p:txBody>
      </p:sp>
      <p:sp>
        <p:nvSpPr>
          <p:cNvPr id="20" name="文本框 19">
            <a:extLst>
              <a:ext uri="{FF2B5EF4-FFF2-40B4-BE49-F238E27FC236}">
                <a16:creationId xmlns:a16="http://schemas.microsoft.com/office/drawing/2014/main" id="{0B4AE06C-CD3F-4913-86B3-014910C29926}"/>
              </a:ext>
            </a:extLst>
          </p:cNvPr>
          <p:cNvSpPr txBox="1"/>
          <p:nvPr/>
        </p:nvSpPr>
        <p:spPr>
          <a:xfrm>
            <a:off x="5579351" y="4745676"/>
            <a:ext cx="2802649" cy="461665"/>
          </a:xfrm>
          <a:prstGeom prst="rect">
            <a:avLst/>
          </a:prstGeom>
          <a:noFill/>
        </p:spPr>
        <p:txBody>
          <a:bodyPr wrap="square" rtlCol="0">
            <a:spAutoFit/>
          </a:bodyPr>
          <a:lstStyle/>
          <a:p>
            <a:r>
              <a:rPr lang="zh-CN" altLang="en-US" sz="2400" b="1" dirty="0">
                <a:solidFill>
                  <a:schemeClr val="accent1"/>
                </a:solidFill>
                <a:latin typeface="+mn-ea"/>
              </a:rPr>
              <a:t>风能</a:t>
            </a:r>
          </a:p>
        </p:txBody>
      </p:sp>
      <p:sp>
        <p:nvSpPr>
          <p:cNvPr id="21" name="文本框 20">
            <a:extLst>
              <a:ext uri="{FF2B5EF4-FFF2-40B4-BE49-F238E27FC236}">
                <a16:creationId xmlns:a16="http://schemas.microsoft.com/office/drawing/2014/main" id="{3088F290-C0EF-49F1-B9F4-9675D2BD8612}"/>
              </a:ext>
            </a:extLst>
          </p:cNvPr>
          <p:cNvSpPr txBox="1"/>
          <p:nvPr/>
        </p:nvSpPr>
        <p:spPr>
          <a:xfrm>
            <a:off x="5586865" y="5160451"/>
            <a:ext cx="2795135" cy="1341073"/>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latin typeface="+mn-ea"/>
              </a:rPr>
              <a:t>我国目前的风能资源非常的丰富在资源储备方面，我国的风能资源总量在</a:t>
            </a:r>
            <a:r>
              <a:rPr lang="en-US" altLang="zh-CN" sz="1600" dirty="0">
                <a:solidFill>
                  <a:schemeClr val="tx1">
                    <a:lumMod val="75000"/>
                    <a:lumOff val="25000"/>
                  </a:schemeClr>
                </a:solidFill>
                <a:latin typeface="+mn-ea"/>
              </a:rPr>
              <a:t>33.26</a:t>
            </a:r>
            <a:r>
              <a:rPr lang="zh-CN" altLang="en-US" sz="1600" dirty="0">
                <a:solidFill>
                  <a:schemeClr val="tx1">
                    <a:lumMod val="75000"/>
                    <a:lumOff val="25000"/>
                  </a:schemeClr>
                </a:solidFill>
                <a:latin typeface="+mn-ea"/>
              </a:rPr>
              <a:t>亿千瓦左右，这种能源的功率高</a:t>
            </a:r>
          </a:p>
        </p:txBody>
      </p:sp>
      <p:sp>
        <p:nvSpPr>
          <p:cNvPr id="22" name="文本框 21">
            <a:extLst>
              <a:ext uri="{FF2B5EF4-FFF2-40B4-BE49-F238E27FC236}">
                <a16:creationId xmlns:a16="http://schemas.microsoft.com/office/drawing/2014/main" id="{3B463B8C-FB6D-431C-A8C0-303B634C7990}"/>
              </a:ext>
            </a:extLst>
          </p:cNvPr>
          <p:cNvSpPr txBox="1"/>
          <p:nvPr/>
        </p:nvSpPr>
        <p:spPr>
          <a:xfrm>
            <a:off x="8826636" y="3189527"/>
            <a:ext cx="2933563" cy="461665"/>
          </a:xfrm>
          <a:prstGeom prst="rect">
            <a:avLst/>
          </a:prstGeom>
          <a:noFill/>
        </p:spPr>
        <p:txBody>
          <a:bodyPr wrap="square" rtlCol="0">
            <a:spAutoFit/>
          </a:bodyPr>
          <a:lstStyle/>
          <a:p>
            <a:r>
              <a:rPr lang="zh-CN" altLang="en-US" sz="2400" b="1" dirty="0">
                <a:solidFill>
                  <a:schemeClr val="accent1"/>
                </a:solidFill>
                <a:latin typeface="+mn-ea"/>
              </a:rPr>
              <a:t>海洋能</a:t>
            </a:r>
          </a:p>
        </p:txBody>
      </p:sp>
      <p:sp>
        <p:nvSpPr>
          <p:cNvPr id="23" name="文本框 22">
            <a:extLst>
              <a:ext uri="{FF2B5EF4-FFF2-40B4-BE49-F238E27FC236}">
                <a16:creationId xmlns:a16="http://schemas.microsoft.com/office/drawing/2014/main" id="{AFEEFC4D-78F5-4652-B02D-C175B11EF4B2}"/>
              </a:ext>
            </a:extLst>
          </p:cNvPr>
          <p:cNvSpPr txBox="1"/>
          <p:nvPr/>
        </p:nvSpPr>
        <p:spPr>
          <a:xfrm>
            <a:off x="8825156" y="3594137"/>
            <a:ext cx="2935043" cy="1661160"/>
          </a:xfrm>
          <a:prstGeom prst="rect">
            <a:avLst/>
          </a:prstGeom>
          <a:noFill/>
        </p:spPr>
        <p:txBody>
          <a:bodyPr wrap="square" rtlCol="0">
            <a:spAutoFit/>
          </a:bodyPr>
          <a:lstStyle/>
          <a:p>
            <a:pPr algn="just">
              <a:lnSpc>
                <a:spcPct val="130000"/>
              </a:lnSpc>
            </a:pPr>
            <a:r>
              <a:rPr lang="zh-CN" altLang="en-US" sz="1600" dirty="0">
                <a:solidFill>
                  <a:schemeClr val="tx1">
                    <a:lumMod val="75000"/>
                    <a:lumOff val="25000"/>
                  </a:schemeClr>
                </a:solidFill>
                <a:latin typeface="+mn-ea"/>
              </a:rPr>
              <a:t>海洋能指依附在海水中的可再生能源，海洋通过各种物理过程储存和散发能量，这一部分能量通过潮汐、波浪和盐度梯度等形式存在于海洋之中。</a:t>
            </a:r>
          </a:p>
        </p:txBody>
      </p:sp>
    </p:spTree>
    <p:extLst>
      <p:ext uri="{BB962C8B-B14F-4D97-AF65-F5344CB8AC3E}">
        <p14:creationId xmlns:p14="http://schemas.microsoft.com/office/powerpoint/2010/main" val="7262078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BDB26115-83D1-4005-AB4C-09A96FC2521C}"/>
              </a:ext>
            </a:extLst>
          </p:cNvPr>
          <p:cNvSpPr>
            <a:spLocks noGrp="1"/>
          </p:cNvSpPr>
          <p:nvPr>
            <p:ph type="body" sz="quarter" idx="10"/>
          </p:nvPr>
        </p:nvSpPr>
        <p:spPr/>
        <p:txBody>
          <a:bodyPr/>
          <a:lstStyle/>
          <a:p>
            <a:r>
              <a:rPr lang="zh-CN" altLang="en-US" dirty="0"/>
              <a:t>新能源概念和发展现状</a:t>
            </a:r>
          </a:p>
        </p:txBody>
      </p:sp>
      <p:sp>
        <p:nvSpPr>
          <p:cNvPr id="2" name="椭圆 1">
            <a:extLst>
              <a:ext uri="{FF2B5EF4-FFF2-40B4-BE49-F238E27FC236}">
                <a16:creationId xmlns:a16="http://schemas.microsoft.com/office/drawing/2014/main" id="{8FFF51AB-0C6A-D90C-8596-C939761B3ED4}"/>
              </a:ext>
            </a:extLst>
          </p:cNvPr>
          <p:cNvSpPr/>
          <p:nvPr/>
        </p:nvSpPr>
        <p:spPr>
          <a:xfrm>
            <a:off x="3958261" y="1542702"/>
            <a:ext cx="4275478" cy="42754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DIN"/>
              <a:ea typeface="汉仪旗黑-55S"/>
              <a:cs typeface="+mn-cs"/>
            </a:endParaRPr>
          </a:p>
        </p:txBody>
      </p:sp>
      <p:cxnSp>
        <p:nvCxnSpPr>
          <p:cNvPr id="29" name="直接连接符 28">
            <a:extLst>
              <a:ext uri="{FF2B5EF4-FFF2-40B4-BE49-F238E27FC236}">
                <a16:creationId xmlns:a16="http://schemas.microsoft.com/office/drawing/2014/main" id="{A5491DE7-6E2F-4F11-8A81-28428ECCB189}"/>
              </a:ext>
            </a:extLst>
          </p:cNvPr>
          <p:cNvCxnSpPr>
            <a:cxnSpLocks/>
          </p:cNvCxnSpPr>
          <p:nvPr/>
        </p:nvCxnSpPr>
        <p:spPr>
          <a:xfrm rot="5400000">
            <a:off x="3958261" y="3680441"/>
            <a:ext cx="4275478" cy="0"/>
          </a:xfrm>
          <a:prstGeom prst="line">
            <a:avLst/>
          </a:prstGeom>
          <a:ln w="12700">
            <a:gradFill flip="none" rotWithShape="1">
              <a:gsLst>
                <a:gs pos="72000">
                  <a:srgbClr val="8AFFBF">
                    <a:alpha val="0"/>
                  </a:srgbClr>
                </a:gs>
                <a:gs pos="38000">
                  <a:srgbClr val="82FFBB">
                    <a:alpha val="0"/>
                  </a:srgbClr>
                </a:gs>
                <a:gs pos="0">
                  <a:schemeClr val="accent1">
                    <a:lumMod val="45000"/>
                    <a:lumOff val="55000"/>
                  </a:schemeClr>
                </a:gs>
                <a:gs pos="100000">
                  <a:schemeClr val="accent1">
                    <a:lumMod val="30000"/>
                    <a:lumOff val="7000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80482FC8-07D8-14A1-1BE4-A4A7AB5900A6}"/>
              </a:ext>
            </a:extLst>
          </p:cNvPr>
          <p:cNvCxnSpPr>
            <a:cxnSpLocks/>
          </p:cNvCxnSpPr>
          <p:nvPr/>
        </p:nvCxnSpPr>
        <p:spPr>
          <a:xfrm>
            <a:off x="3958261" y="3680441"/>
            <a:ext cx="4275478" cy="0"/>
          </a:xfrm>
          <a:prstGeom prst="line">
            <a:avLst/>
          </a:prstGeom>
          <a:ln w="12700">
            <a:gradFill flip="none" rotWithShape="1">
              <a:gsLst>
                <a:gs pos="72000">
                  <a:srgbClr val="8AFFBF">
                    <a:alpha val="0"/>
                  </a:srgbClr>
                </a:gs>
                <a:gs pos="38000">
                  <a:srgbClr val="82FFBB">
                    <a:alpha val="0"/>
                  </a:srgbClr>
                </a:gs>
                <a:gs pos="0">
                  <a:schemeClr val="accent1">
                    <a:lumMod val="45000"/>
                    <a:lumOff val="55000"/>
                  </a:schemeClr>
                </a:gs>
                <a:gs pos="100000">
                  <a:schemeClr val="accent1">
                    <a:lumMod val="30000"/>
                    <a:lumOff val="7000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31" name="椭圆 30">
            <a:extLst>
              <a:ext uri="{FF2B5EF4-FFF2-40B4-BE49-F238E27FC236}">
                <a16:creationId xmlns:a16="http://schemas.microsoft.com/office/drawing/2014/main" id="{64DCAC69-D70F-20F2-1A37-0FF0723A1CA6}"/>
              </a:ext>
            </a:extLst>
          </p:cNvPr>
          <p:cNvSpPr/>
          <p:nvPr/>
        </p:nvSpPr>
        <p:spPr>
          <a:xfrm>
            <a:off x="4935080" y="2519521"/>
            <a:ext cx="2321841" cy="232184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DIN"/>
              <a:ea typeface="汉仪旗黑-55S"/>
              <a:cs typeface="+mn-cs"/>
            </a:endParaRPr>
          </a:p>
        </p:txBody>
      </p:sp>
      <p:sp>
        <p:nvSpPr>
          <p:cNvPr id="32" name="椭圆 31">
            <a:extLst>
              <a:ext uri="{FF2B5EF4-FFF2-40B4-BE49-F238E27FC236}">
                <a16:creationId xmlns:a16="http://schemas.microsoft.com/office/drawing/2014/main" id="{C5D00C39-F483-10DC-D042-86BD60384BFD}"/>
              </a:ext>
            </a:extLst>
          </p:cNvPr>
          <p:cNvSpPr/>
          <p:nvPr/>
        </p:nvSpPr>
        <p:spPr>
          <a:xfrm>
            <a:off x="5273560" y="2858003"/>
            <a:ext cx="1644879" cy="16448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DIN"/>
              <a:ea typeface="汉仪旗黑-55S"/>
              <a:cs typeface="+mn-cs"/>
            </a:endParaRPr>
          </a:p>
        </p:txBody>
      </p:sp>
      <p:sp>
        <p:nvSpPr>
          <p:cNvPr id="33" name="矩形: 圆角 32">
            <a:extLst>
              <a:ext uri="{FF2B5EF4-FFF2-40B4-BE49-F238E27FC236}">
                <a16:creationId xmlns:a16="http://schemas.microsoft.com/office/drawing/2014/main" id="{6157CAA6-A260-91C6-9BEE-86CC6E02C80E}"/>
              </a:ext>
            </a:extLst>
          </p:cNvPr>
          <p:cNvSpPr/>
          <p:nvPr/>
        </p:nvSpPr>
        <p:spPr>
          <a:xfrm>
            <a:off x="379984" y="1490472"/>
            <a:ext cx="2311092" cy="49403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chemeClr val="bg1"/>
              </a:solidFill>
            </a:endParaRPr>
          </a:p>
        </p:txBody>
      </p:sp>
      <p:sp>
        <p:nvSpPr>
          <p:cNvPr id="34" name="文本框 33">
            <a:extLst>
              <a:ext uri="{FF2B5EF4-FFF2-40B4-BE49-F238E27FC236}">
                <a16:creationId xmlns:a16="http://schemas.microsoft.com/office/drawing/2014/main" id="{0454C456-B67F-7A74-0F71-204404925555}"/>
              </a:ext>
            </a:extLst>
          </p:cNvPr>
          <p:cNvSpPr txBox="1"/>
          <p:nvPr/>
        </p:nvSpPr>
        <p:spPr>
          <a:xfrm>
            <a:off x="545515" y="1528168"/>
            <a:ext cx="1980029" cy="400110"/>
          </a:xfrm>
          <a:prstGeom prst="rect">
            <a:avLst/>
          </a:prstGeom>
          <a:noFill/>
        </p:spPr>
        <p:txBody>
          <a:bodyPr wrap="none" rtlCol="0">
            <a:spAutoFit/>
          </a:bodyPr>
          <a:lstStyle/>
          <a:p>
            <a:pPr algn="ctr"/>
            <a:r>
              <a:rPr lang="zh-CN" altLang="en-US" sz="2000" b="1" dirty="0">
                <a:solidFill>
                  <a:schemeClr val="bg1"/>
                </a:solidFill>
                <a:latin typeface="+mj-ea"/>
                <a:ea typeface="+mj-ea"/>
              </a:rPr>
              <a:t>新能源发展概念</a:t>
            </a:r>
          </a:p>
        </p:txBody>
      </p:sp>
      <p:sp>
        <p:nvSpPr>
          <p:cNvPr id="35" name="文本框 34">
            <a:extLst>
              <a:ext uri="{FF2B5EF4-FFF2-40B4-BE49-F238E27FC236}">
                <a16:creationId xmlns:a16="http://schemas.microsoft.com/office/drawing/2014/main" id="{E1F008A7-108B-071F-FD47-8272BDD642B5}"/>
              </a:ext>
            </a:extLst>
          </p:cNvPr>
          <p:cNvSpPr txBox="1"/>
          <p:nvPr/>
        </p:nvSpPr>
        <p:spPr>
          <a:xfrm>
            <a:off x="272090" y="2003914"/>
            <a:ext cx="3211544" cy="1526187"/>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mn-ea"/>
              </a:rPr>
              <a:t>现如今的核能利用的主要方式是核裂变和核聚变，并且核裂变技术已经得到了运用，我国已经有了几个大型的核电站。</a:t>
            </a:r>
          </a:p>
        </p:txBody>
      </p:sp>
      <p:sp>
        <p:nvSpPr>
          <p:cNvPr id="39" name="矩形: 圆角 38">
            <a:extLst>
              <a:ext uri="{FF2B5EF4-FFF2-40B4-BE49-F238E27FC236}">
                <a16:creationId xmlns:a16="http://schemas.microsoft.com/office/drawing/2014/main" id="{1881024D-FEE2-E925-5A43-C6CB770726A7}"/>
              </a:ext>
            </a:extLst>
          </p:cNvPr>
          <p:cNvSpPr/>
          <p:nvPr/>
        </p:nvSpPr>
        <p:spPr>
          <a:xfrm>
            <a:off x="379984" y="4267378"/>
            <a:ext cx="2311092" cy="49403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chemeClr val="bg1"/>
              </a:solidFill>
            </a:endParaRPr>
          </a:p>
        </p:txBody>
      </p:sp>
      <p:sp>
        <p:nvSpPr>
          <p:cNvPr id="40" name="文本框 39">
            <a:extLst>
              <a:ext uri="{FF2B5EF4-FFF2-40B4-BE49-F238E27FC236}">
                <a16:creationId xmlns:a16="http://schemas.microsoft.com/office/drawing/2014/main" id="{9CB32D84-1B42-6694-D775-741D5FC3EED3}"/>
              </a:ext>
            </a:extLst>
          </p:cNvPr>
          <p:cNvSpPr txBox="1"/>
          <p:nvPr/>
        </p:nvSpPr>
        <p:spPr>
          <a:xfrm>
            <a:off x="545515" y="4305075"/>
            <a:ext cx="1980030" cy="400110"/>
          </a:xfrm>
          <a:prstGeom prst="rect">
            <a:avLst/>
          </a:prstGeom>
          <a:noFill/>
        </p:spPr>
        <p:txBody>
          <a:bodyPr wrap="none" rtlCol="0">
            <a:spAutoFit/>
          </a:bodyPr>
          <a:lstStyle/>
          <a:p>
            <a:pPr algn="ctr"/>
            <a:r>
              <a:rPr lang="zh-CN" altLang="en-US" sz="2000" b="1" dirty="0">
                <a:solidFill>
                  <a:schemeClr val="bg1"/>
                </a:solidFill>
                <a:latin typeface="+mj-ea"/>
                <a:ea typeface="+mj-ea"/>
              </a:rPr>
              <a:t>新能源发展概念</a:t>
            </a:r>
          </a:p>
        </p:txBody>
      </p:sp>
      <p:sp>
        <p:nvSpPr>
          <p:cNvPr id="41" name="文本框 40">
            <a:extLst>
              <a:ext uri="{FF2B5EF4-FFF2-40B4-BE49-F238E27FC236}">
                <a16:creationId xmlns:a16="http://schemas.microsoft.com/office/drawing/2014/main" id="{72D98F6B-9D7D-9B06-E13D-AA52053C2812}"/>
              </a:ext>
            </a:extLst>
          </p:cNvPr>
          <p:cNvSpPr txBox="1"/>
          <p:nvPr/>
        </p:nvSpPr>
        <p:spPr>
          <a:xfrm>
            <a:off x="272089" y="4780821"/>
            <a:ext cx="3211543" cy="1526187"/>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mn-ea"/>
              </a:rPr>
              <a:t>现如今的核能利用的主要方式是核裂变和核聚变，并且核裂变技术已经得到了运用，我国已经有了几个大型的核电站。</a:t>
            </a:r>
          </a:p>
        </p:txBody>
      </p:sp>
      <p:sp>
        <p:nvSpPr>
          <p:cNvPr id="48" name="文本框 47">
            <a:extLst>
              <a:ext uri="{FF2B5EF4-FFF2-40B4-BE49-F238E27FC236}">
                <a16:creationId xmlns:a16="http://schemas.microsoft.com/office/drawing/2014/main" id="{7B99B1EB-9814-B2D7-6727-36CD6C327F23}"/>
              </a:ext>
            </a:extLst>
          </p:cNvPr>
          <p:cNvSpPr txBox="1"/>
          <p:nvPr/>
        </p:nvSpPr>
        <p:spPr>
          <a:xfrm>
            <a:off x="4501989" y="2104022"/>
            <a:ext cx="891510" cy="830997"/>
          </a:xfrm>
          <a:prstGeom prst="rect">
            <a:avLst/>
          </a:prstGeom>
          <a:noFill/>
        </p:spPr>
        <p:txBody>
          <a:bodyPr wrap="square" rtlCol="0">
            <a:spAutoFit/>
          </a:bodyPr>
          <a:lstStyle/>
          <a:p>
            <a:pPr algn="ctr"/>
            <a:r>
              <a:rPr lang="en-US" altLang="zh-CN" sz="4800" dirty="0">
                <a:solidFill>
                  <a:schemeClr val="bg1"/>
                </a:solidFill>
                <a:latin typeface="+mj-lt"/>
              </a:rPr>
              <a:t>1</a:t>
            </a:r>
            <a:endParaRPr lang="zh-CN" altLang="en-US" sz="4800" dirty="0">
              <a:solidFill>
                <a:schemeClr val="bg1"/>
              </a:solidFill>
              <a:latin typeface="+mj-lt"/>
            </a:endParaRPr>
          </a:p>
        </p:txBody>
      </p:sp>
      <p:sp>
        <p:nvSpPr>
          <p:cNvPr id="49" name="文本框 48">
            <a:extLst>
              <a:ext uri="{FF2B5EF4-FFF2-40B4-BE49-F238E27FC236}">
                <a16:creationId xmlns:a16="http://schemas.microsoft.com/office/drawing/2014/main" id="{9D76C2F5-19DE-180A-9AFD-C7ED83075A79}"/>
              </a:ext>
            </a:extLst>
          </p:cNvPr>
          <p:cNvSpPr txBox="1"/>
          <p:nvPr/>
        </p:nvSpPr>
        <p:spPr>
          <a:xfrm>
            <a:off x="6867470" y="2104022"/>
            <a:ext cx="891510" cy="830997"/>
          </a:xfrm>
          <a:prstGeom prst="rect">
            <a:avLst/>
          </a:prstGeom>
          <a:noFill/>
        </p:spPr>
        <p:txBody>
          <a:bodyPr wrap="square" rtlCol="0">
            <a:spAutoFit/>
          </a:bodyPr>
          <a:lstStyle/>
          <a:p>
            <a:pPr algn="ctr"/>
            <a:r>
              <a:rPr lang="en-US" altLang="zh-CN" sz="4800" dirty="0">
                <a:solidFill>
                  <a:schemeClr val="bg1"/>
                </a:solidFill>
                <a:latin typeface="+mj-lt"/>
              </a:rPr>
              <a:t>2</a:t>
            </a:r>
            <a:endParaRPr lang="zh-CN" altLang="en-US" sz="4800" dirty="0">
              <a:solidFill>
                <a:schemeClr val="bg1"/>
              </a:solidFill>
              <a:latin typeface="+mj-lt"/>
            </a:endParaRPr>
          </a:p>
        </p:txBody>
      </p:sp>
      <p:sp>
        <p:nvSpPr>
          <p:cNvPr id="50" name="文本框 49">
            <a:extLst>
              <a:ext uri="{FF2B5EF4-FFF2-40B4-BE49-F238E27FC236}">
                <a16:creationId xmlns:a16="http://schemas.microsoft.com/office/drawing/2014/main" id="{B5022E3A-6F1F-07C3-B121-AF63273DBD77}"/>
              </a:ext>
            </a:extLst>
          </p:cNvPr>
          <p:cNvSpPr txBox="1"/>
          <p:nvPr/>
        </p:nvSpPr>
        <p:spPr>
          <a:xfrm>
            <a:off x="4501989" y="4232552"/>
            <a:ext cx="891510" cy="830997"/>
          </a:xfrm>
          <a:prstGeom prst="rect">
            <a:avLst/>
          </a:prstGeom>
          <a:noFill/>
        </p:spPr>
        <p:txBody>
          <a:bodyPr wrap="square" rtlCol="0">
            <a:spAutoFit/>
          </a:bodyPr>
          <a:lstStyle/>
          <a:p>
            <a:pPr algn="ctr"/>
            <a:r>
              <a:rPr lang="en-US" altLang="zh-CN" sz="4800" dirty="0">
                <a:solidFill>
                  <a:schemeClr val="bg1"/>
                </a:solidFill>
                <a:latin typeface="+mj-lt"/>
              </a:rPr>
              <a:t>3</a:t>
            </a:r>
            <a:endParaRPr lang="zh-CN" altLang="en-US" sz="4800" dirty="0">
              <a:solidFill>
                <a:schemeClr val="bg1"/>
              </a:solidFill>
              <a:latin typeface="+mj-lt"/>
            </a:endParaRPr>
          </a:p>
        </p:txBody>
      </p:sp>
      <p:sp>
        <p:nvSpPr>
          <p:cNvPr id="51" name="文本框 50">
            <a:extLst>
              <a:ext uri="{FF2B5EF4-FFF2-40B4-BE49-F238E27FC236}">
                <a16:creationId xmlns:a16="http://schemas.microsoft.com/office/drawing/2014/main" id="{B898B6AC-B16F-D7A9-227E-8BF94AC0B8E5}"/>
              </a:ext>
            </a:extLst>
          </p:cNvPr>
          <p:cNvSpPr txBox="1"/>
          <p:nvPr/>
        </p:nvSpPr>
        <p:spPr>
          <a:xfrm>
            <a:off x="6867470" y="4232552"/>
            <a:ext cx="891510" cy="830997"/>
          </a:xfrm>
          <a:prstGeom prst="rect">
            <a:avLst/>
          </a:prstGeom>
          <a:noFill/>
        </p:spPr>
        <p:txBody>
          <a:bodyPr wrap="square" rtlCol="0">
            <a:spAutoFit/>
          </a:bodyPr>
          <a:lstStyle/>
          <a:p>
            <a:pPr algn="ctr"/>
            <a:r>
              <a:rPr lang="en-US" altLang="zh-CN" sz="4800" dirty="0">
                <a:solidFill>
                  <a:schemeClr val="bg1"/>
                </a:solidFill>
                <a:latin typeface="+mj-lt"/>
              </a:rPr>
              <a:t>4</a:t>
            </a:r>
            <a:endParaRPr lang="zh-CN" altLang="en-US" sz="4800" dirty="0">
              <a:solidFill>
                <a:schemeClr val="bg1"/>
              </a:solidFill>
              <a:latin typeface="+mj-lt"/>
            </a:endParaRPr>
          </a:p>
        </p:txBody>
      </p:sp>
      <p:sp>
        <p:nvSpPr>
          <p:cNvPr id="53" name="矩形: 圆角 52">
            <a:extLst>
              <a:ext uri="{FF2B5EF4-FFF2-40B4-BE49-F238E27FC236}">
                <a16:creationId xmlns:a16="http://schemas.microsoft.com/office/drawing/2014/main" id="{8089FBA3-857C-0BC0-72A0-4F950DE48FDE}"/>
              </a:ext>
            </a:extLst>
          </p:cNvPr>
          <p:cNvSpPr/>
          <p:nvPr/>
        </p:nvSpPr>
        <p:spPr>
          <a:xfrm>
            <a:off x="9004234" y="1490472"/>
            <a:ext cx="2311092" cy="49403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chemeClr val="bg1"/>
              </a:solidFill>
            </a:endParaRPr>
          </a:p>
        </p:txBody>
      </p:sp>
      <p:sp>
        <p:nvSpPr>
          <p:cNvPr id="54" name="文本框 53">
            <a:extLst>
              <a:ext uri="{FF2B5EF4-FFF2-40B4-BE49-F238E27FC236}">
                <a16:creationId xmlns:a16="http://schemas.microsoft.com/office/drawing/2014/main" id="{DDE7B9FF-D538-EEB9-57D5-E9FE62CB1149}"/>
              </a:ext>
            </a:extLst>
          </p:cNvPr>
          <p:cNvSpPr txBox="1"/>
          <p:nvPr/>
        </p:nvSpPr>
        <p:spPr>
          <a:xfrm>
            <a:off x="9169765" y="1528168"/>
            <a:ext cx="1980030" cy="400110"/>
          </a:xfrm>
          <a:prstGeom prst="rect">
            <a:avLst/>
          </a:prstGeom>
          <a:noFill/>
        </p:spPr>
        <p:txBody>
          <a:bodyPr wrap="none" rtlCol="0">
            <a:spAutoFit/>
          </a:bodyPr>
          <a:lstStyle/>
          <a:p>
            <a:pPr algn="ctr"/>
            <a:r>
              <a:rPr lang="zh-CN" altLang="en-US" sz="2000" b="1" dirty="0">
                <a:solidFill>
                  <a:schemeClr val="bg1"/>
                </a:solidFill>
                <a:latin typeface="+mj-ea"/>
                <a:ea typeface="+mj-ea"/>
              </a:rPr>
              <a:t>新能源发展概念</a:t>
            </a:r>
          </a:p>
        </p:txBody>
      </p:sp>
      <p:sp>
        <p:nvSpPr>
          <p:cNvPr id="55" name="文本框 54">
            <a:extLst>
              <a:ext uri="{FF2B5EF4-FFF2-40B4-BE49-F238E27FC236}">
                <a16:creationId xmlns:a16="http://schemas.microsoft.com/office/drawing/2014/main" id="{F82F6A31-ED42-6838-B4CA-3474E7B2673D}"/>
              </a:ext>
            </a:extLst>
          </p:cNvPr>
          <p:cNvSpPr txBox="1"/>
          <p:nvPr/>
        </p:nvSpPr>
        <p:spPr>
          <a:xfrm>
            <a:off x="8896340" y="2003914"/>
            <a:ext cx="3211544" cy="1526187"/>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mn-ea"/>
              </a:rPr>
              <a:t>现如今的核能利用的主要方式是核裂变和核聚变，并且核裂变技术已经得到了运用，我国已经有了几个大型的核电站。</a:t>
            </a:r>
          </a:p>
        </p:txBody>
      </p:sp>
      <p:sp>
        <p:nvSpPr>
          <p:cNvPr id="56" name="矩形: 圆角 55">
            <a:extLst>
              <a:ext uri="{FF2B5EF4-FFF2-40B4-BE49-F238E27FC236}">
                <a16:creationId xmlns:a16="http://schemas.microsoft.com/office/drawing/2014/main" id="{9EC8B863-68DF-FBF0-F89B-F8C3079F9EFC}"/>
              </a:ext>
            </a:extLst>
          </p:cNvPr>
          <p:cNvSpPr/>
          <p:nvPr/>
        </p:nvSpPr>
        <p:spPr>
          <a:xfrm>
            <a:off x="9004234" y="4267378"/>
            <a:ext cx="2311092" cy="494034"/>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b="1">
              <a:solidFill>
                <a:schemeClr val="bg1"/>
              </a:solidFill>
            </a:endParaRPr>
          </a:p>
        </p:txBody>
      </p:sp>
      <p:sp>
        <p:nvSpPr>
          <p:cNvPr id="57" name="文本框 56">
            <a:extLst>
              <a:ext uri="{FF2B5EF4-FFF2-40B4-BE49-F238E27FC236}">
                <a16:creationId xmlns:a16="http://schemas.microsoft.com/office/drawing/2014/main" id="{F9B1858B-765A-80A8-AAF2-55268ED0112A}"/>
              </a:ext>
            </a:extLst>
          </p:cNvPr>
          <p:cNvSpPr txBox="1"/>
          <p:nvPr/>
        </p:nvSpPr>
        <p:spPr>
          <a:xfrm>
            <a:off x="9169765" y="4305075"/>
            <a:ext cx="1980030" cy="400110"/>
          </a:xfrm>
          <a:prstGeom prst="rect">
            <a:avLst/>
          </a:prstGeom>
          <a:noFill/>
        </p:spPr>
        <p:txBody>
          <a:bodyPr wrap="none" rtlCol="0">
            <a:spAutoFit/>
          </a:bodyPr>
          <a:lstStyle/>
          <a:p>
            <a:pPr algn="ctr"/>
            <a:r>
              <a:rPr lang="zh-CN" altLang="en-US" sz="2000" b="1" dirty="0">
                <a:solidFill>
                  <a:schemeClr val="bg1"/>
                </a:solidFill>
                <a:latin typeface="+mj-ea"/>
                <a:ea typeface="+mj-ea"/>
              </a:rPr>
              <a:t>新能源发展概念</a:t>
            </a:r>
          </a:p>
        </p:txBody>
      </p:sp>
      <p:sp>
        <p:nvSpPr>
          <p:cNvPr id="58" name="文本框 57">
            <a:extLst>
              <a:ext uri="{FF2B5EF4-FFF2-40B4-BE49-F238E27FC236}">
                <a16:creationId xmlns:a16="http://schemas.microsoft.com/office/drawing/2014/main" id="{2E788C81-1649-1091-F936-46F15F16170B}"/>
              </a:ext>
            </a:extLst>
          </p:cNvPr>
          <p:cNvSpPr txBox="1"/>
          <p:nvPr/>
        </p:nvSpPr>
        <p:spPr>
          <a:xfrm>
            <a:off x="8896339" y="4780821"/>
            <a:ext cx="3211543" cy="1526187"/>
          </a:xfrm>
          <a:prstGeom prst="rect">
            <a:avLst/>
          </a:prstGeom>
          <a:noFill/>
        </p:spPr>
        <p:txBody>
          <a:bodyPr wrap="square" rtlCol="0">
            <a:spAutoFit/>
          </a:bodyPr>
          <a:lstStyle/>
          <a:p>
            <a:pPr>
              <a:lnSpc>
                <a:spcPct val="150000"/>
              </a:lnSpc>
            </a:pPr>
            <a:r>
              <a:rPr lang="zh-CN" altLang="en-US" sz="1600" dirty="0">
                <a:solidFill>
                  <a:schemeClr val="tx1">
                    <a:lumMod val="85000"/>
                    <a:lumOff val="15000"/>
                  </a:schemeClr>
                </a:solidFill>
                <a:latin typeface="+mn-ea"/>
              </a:rPr>
              <a:t>现如今的核能利用的主要方式是核裂变和核聚变，并且核裂变技术已经得到了运用，我国已经有了几个大型的核电站。</a:t>
            </a:r>
          </a:p>
        </p:txBody>
      </p:sp>
      <p:pic>
        <p:nvPicPr>
          <p:cNvPr id="59" name="图片占位符 9">
            <a:extLst>
              <a:ext uri="{FF2B5EF4-FFF2-40B4-BE49-F238E27FC236}">
                <a16:creationId xmlns:a16="http://schemas.microsoft.com/office/drawing/2014/main" id="{FD53C055-A89F-75D9-2A50-8665CDCBB19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04094" y="2815968"/>
            <a:ext cx="1783809" cy="1783809"/>
          </a:xfrm>
          <a:prstGeom prst="ellipse">
            <a:avLst/>
          </a:prstGeom>
        </p:spPr>
      </p:pic>
    </p:spTree>
    <p:extLst>
      <p:ext uri="{BB962C8B-B14F-4D97-AF65-F5344CB8AC3E}">
        <p14:creationId xmlns:p14="http://schemas.microsoft.com/office/powerpoint/2010/main" val="2323605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027E089-3C12-47B1-BEA5-75076DCB227B}"/>
              </a:ext>
            </a:extLst>
          </p:cNvPr>
          <p:cNvSpPr>
            <a:spLocks noGrp="1"/>
          </p:cNvSpPr>
          <p:nvPr>
            <p:ph type="body" sz="quarter" idx="10"/>
          </p:nvPr>
        </p:nvSpPr>
        <p:spPr>
          <a:xfrm>
            <a:off x="1953371" y="2320144"/>
            <a:ext cx="3382963" cy="4606925"/>
          </a:xfrm>
        </p:spPr>
        <p:txBody>
          <a:bodyPr>
            <a:normAutofit fontScale="92500" lnSpcReduction="20000"/>
          </a:bodyPr>
          <a:lstStyle/>
          <a:p>
            <a:r>
              <a:rPr lang="en-US" altLang="zh-CN" dirty="0"/>
              <a:t>2</a:t>
            </a:r>
            <a:endParaRPr lang="zh-CN" altLang="en-US" dirty="0"/>
          </a:p>
        </p:txBody>
      </p:sp>
      <p:sp>
        <p:nvSpPr>
          <p:cNvPr id="4" name="文本占位符 3">
            <a:extLst>
              <a:ext uri="{FF2B5EF4-FFF2-40B4-BE49-F238E27FC236}">
                <a16:creationId xmlns:a16="http://schemas.microsoft.com/office/drawing/2014/main" id="{6E9848C2-9A7E-42E1-9EB8-EE7AE5F1E521}"/>
              </a:ext>
            </a:extLst>
          </p:cNvPr>
          <p:cNvSpPr>
            <a:spLocks noGrp="1"/>
          </p:cNvSpPr>
          <p:nvPr>
            <p:ph type="body" sz="quarter" idx="11"/>
          </p:nvPr>
        </p:nvSpPr>
        <p:spPr/>
        <p:txBody>
          <a:bodyPr/>
          <a:lstStyle/>
          <a:p>
            <a:r>
              <a:rPr lang="zh-CN" altLang="en-US" dirty="0"/>
              <a:t>新能源对电能质量影响</a:t>
            </a:r>
          </a:p>
        </p:txBody>
      </p:sp>
    </p:spTree>
    <p:extLst>
      <p:ext uri="{BB962C8B-B14F-4D97-AF65-F5344CB8AC3E}">
        <p14:creationId xmlns:p14="http://schemas.microsoft.com/office/powerpoint/2010/main" val="2392744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288e6167-4b56-4f18-8d4e-52b432000e32&quot;,&quot;Name&quot;:null,&quot;Kind&quot;:&quot;Custom&quot;,&quot;OldGuidesSetting&quot;:{&quot;HeaderHeight&quot;:0.0,&quot;FooterHeight&quot;:0.0,&quot;SideMargin&quot;:0.0,&quot;TopMargin&quot;:0.0,&quot;BottomMargin&quot;:0.0,&quot;IntervalMargin&quot;:0.0}}"/>
</p:tagLst>
</file>

<file path=ppt/tags/tag2.xml><?xml version="1.0" encoding="utf-8"?>
<p:tagLst xmlns:a="http://schemas.openxmlformats.org/drawingml/2006/main" xmlns:r="http://schemas.openxmlformats.org/officeDocument/2006/relationships" xmlns:p="http://schemas.openxmlformats.org/presentationml/2006/main">
  <p:tag name="ISLIDE.DIAGRAM" val="#635366;"/>
</p:tagLst>
</file>

<file path=ppt/tags/tag3.xml><?xml version="1.0" encoding="utf-8"?>
<p:tagLst xmlns:a="http://schemas.openxmlformats.org/drawingml/2006/main" xmlns:r="http://schemas.openxmlformats.org/officeDocument/2006/relationships" xmlns:p="http://schemas.openxmlformats.org/presentationml/2006/main">
  <p:tag name="ISLIDE.ICON" val="#104500;"/>
</p:tagLst>
</file>

<file path=ppt/theme/theme1.xml><?xml version="1.0" encoding="utf-8"?>
<a:theme xmlns:a="http://schemas.openxmlformats.org/drawingml/2006/main" name="艾迪鹅">
  <a:themeElements>
    <a:clrScheme name="工作型PPT">
      <a:dk1>
        <a:sysClr val="windowText" lastClr="000000"/>
      </a:dk1>
      <a:lt1>
        <a:sysClr val="window" lastClr="FFFFFF"/>
      </a:lt1>
      <a:dk2>
        <a:srgbClr val="17406D"/>
      </a:dk2>
      <a:lt2>
        <a:srgbClr val="DBEFF9"/>
      </a:lt2>
      <a:accent1>
        <a:srgbClr val="2B5DED"/>
      </a:accent1>
      <a:accent2>
        <a:srgbClr val="39AAFE"/>
      </a:accent2>
      <a:accent3>
        <a:srgbClr val="B3C5FC"/>
      </a:accent3>
      <a:accent4>
        <a:srgbClr val="FC4860"/>
      </a:accent4>
      <a:accent5>
        <a:srgbClr val="FDFFC4"/>
      </a:accent5>
      <a:accent6>
        <a:srgbClr val="FDDF67"/>
      </a:accent6>
      <a:hlink>
        <a:srgbClr val="F49100"/>
      </a:hlink>
      <a:folHlink>
        <a:srgbClr val="85DFD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rgbClr val="FFC000"/>
            </a:gs>
            <a:gs pos="100000">
              <a:schemeClr val="accent2">
                <a:lumMod val="75000"/>
              </a:schemeClr>
            </a:gs>
          </a:gsLst>
          <a:lin ang="2700000" scaled="1"/>
          <a:tileRect/>
        </a:gradFill>
        <a:ln w="38100">
          <a:noFill/>
        </a:ln>
        <a:effectLst/>
      </a:spPr>
      <a:bodyPr rtlCol="0" anchor="ctr"/>
      <a:lstStyle>
        <a:defPPr algn="ctr">
          <a:defRPr>
            <a:effectLst>
              <a:outerShdw blurRad="50800" dist="38100" dir="2700000" algn="tl" rotWithShape="0">
                <a:prstClr val="black">
                  <a:alpha val="40000"/>
                </a:prstClr>
              </a:outerShdw>
            </a:effectLst>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TotalTime>
  <Words>1624</Words>
  <Application>Microsoft Office PowerPoint</Application>
  <PresentationFormat>宽屏</PresentationFormat>
  <Paragraphs>188</Paragraphs>
  <Slides>23</Slides>
  <Notes>15</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23</vt:i4>
      </vt:variant>
    </vt:vector>
  </HeadingPairs>
  <TitlesOfParts>
    <vt:vector size="28" baseType="lpstr">
      <vt:lpstr>DIN</vt:lpstr>
      <vt:lpstr>微软雅黑</vt:lpstr>
      <vt:lpstr>Arial</vt:lpstr>
      <vt:lpstr>Impact</vt:lpstr>
      <vt:lpstr>艾迪鹅</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蓝色电力班组安全生产培训ppt模板</dc:title>
  <dc:creator>艾迪鹅</dc:creator>
  <cp:keywords>电力PPT模板合集</cp:keywords>
  <dc:description>www.51pptmoban.com</dc:description>
  <cp:lastModifiedBy>Win user</cp:lastModifiedBy>
  <cp:revision>73</cp:revision>
  <dcterms:created xsi:type="dcterms:W3CDTF">2021-11-02T10:40:51Z</dcterms:created>
  <dcterms:modified xsi:type="dcterms:W3CDTF">2022-11-29T12:52:13Z</dcterms:modified>
</cp:coreProperties>
</file>