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charts/chart1.xml" ContentType="application/vnd.openxmlformats-officedocument.drawingml.chart+xml"/>
  <Override PartName="/ppt/theme/themeOverride1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2.xml" ContentType="application/vnd.openxmlformats-officedocument.themeOverr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3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14287" r:id="rId4"/>
    <p:sldId id="14294" r:id="rId5"/>
    <p:sldId id="14291" r:id="rId6"/>
    <p:sldId id="14296" r:id="rId7"/>
    <p:sldId id="14295" r:id="rId8"/>
    <p:sldId id="14305" r:id="rId9"/>
    <p:sldId id="14288" r:id="rId10"/>
    <p:sldId id="14292" r:id="rId11"/>
    <p:sldId id="14297" r:id="rId12"/>
    <p:sldId id="14298" r:id="rId13"/>
    <p:sldId id="14299" r:id="rId14"/>
    <p:sldId id="14289" r:id="rId15"/>
    <p:sldId id="14293" r:id="rId16"/>
    <p:sldId id="14303" r:id="rId17"/>
    <p:sldId id="14301" r:id="rId18"/>
    <p:sldId id="14302" r:id="rId19"/>
    <p:sldId id="14304" r:id="rId20"/>
    <p:sldId id="14290" r:id="rId21"/>
    <p:sldId id="14306" r:id="rId22"/>
    <p:sldId id="14307" r:id="rId23"/>
    <p:sldId id="1430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587"/>
    <a:srgbClr val="30799B"/>
    <a:srgbClr val="33939F"/>
    <a:srgbClr val="30AAB1"/>
    <a:srgbClr val="4472C4"/>
    <a:srgbClr val="2EA9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819" autoAdjust="0"/>
  </p:normalViewPr>
  <p:slideViewPr>
    <p:cSldViewPr snapToGrid="0" showGuides="1">
      <p:cViewPr>
        <p:scale>
          <a:sx n="50" d="100"/>
          <a:sy n="50" d="100"/>
        </p:scale>
        <p:origin x="1812" y="1068"/>
      </p:cViewPr>
      <p:guideLst>
        <p:guide orient="horz" pos="2160"/>
        <p:guide pos="3840"/>
        <p:guide pos="55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picture"/>
            <c:spPr>
              <a:solidFill>
                <a:schemeClr val="accent2"/>
              </a:solidFill>
              <a:ln w="25400" cap="flat" cmpd="sng" algn="ctr">
                <a:solidFill>
                  <a:schemeClr val="accent2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1</c:v>
                </c:pt>
                <c:pt idx="2">
                  <c:v>4</c:v>
                </c:pt>
                <c:pt idx="3">
                  <c:v>12</c:v>
                </c:pt>
                <c:pt idx="4">
                  <c:v>4</c:v>
                </c:pt>
                <c:pt idx="5">
                  <c:v>3</c:v>
                </c:pt>
                <c:pt idx="6">
                  <c:v>5</c:v>
                </c:pt>
                <c:pt idx="7">
                  <c:v>4</c:v>
                </c:pt>
                <c:pt idx="8">
                  <c:v>4</c:v>
                </c:pt>
                <c:pt idx="9">
                  <c:v>7</c:v>
                </c:pt>
                <c:pt idx="10">
                  <c:v>1</c:v>
                </c:pt>
                <c:pt idx="11">
                  <c:v>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362-4A2D-8844-4BB445DE58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bg1">
                  <a:lumMod val="85000"/>
                  <a:alpha val="55000"/>
                </a:schemeClr>
              </a:solidFill>
              <a:prstDash val="dash"/>
              <a:round/>
            </a:ln>
            <a:effectLst/>
          </c:spPr>
        </c:dropLines>
        <c:marker val="1"/>
        <c:smooth val="0"/>
        <c:axId val="969053200"/>
        <c:axId val="969062160"/>
      </c:lineChart>
      <c:catAx>
        <c:axId val="969053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9062160"/>
        <c:crosses val="autoZero"/>
        <c:auto val="1"/>
        <c:lblAlgn val="ctr"/>
        <c:lblOffset val="100"/>
        <c:noMultiLvlLbl val="0"/>
      </c:catAx>
      <c:valAx>
        <c:axId val="969062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9053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CBB-4A5A-AEBC-EE7F62C71A8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CBB-4A5A-AEBC-EE7F62C71A8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accent1">
                  <a:lumMod val="40000"/>
                  <a:lumOff val="60000"/>
                  <a:alpha val="4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ECBB-4A5A-AEBC-EE7F62C71A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04654360"/>
        <c:axId val="1204653184"/>
      </c:lineChart>
      <c:catAx>
        <c:axId val="1204654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  <a:alpha val="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4653184"/>
        <c:crosses val="autoZero"/>
        <c:auto val="1"/>
        <c:lblAlgn val="ctr"/>
        <c:lblOffset val="100"/>
        <c:noMultiLvlLbl val="0"/>
      </c:catAx>
      <c:valAx>
        <c:axId val="1204653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4654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991252460629921"/>
          <c:y val="5.6084864041712533E-4"/>
          <c:w val="0.32579995078740159"/>
          <c:h val="4.93930946471505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pc="300" dirty="0">
                <a:ea typeface="微软雅黑" panose="020B0503020204020204" pitchFamily="34" charset="-122"/>
              </a:rPr>
              <a:t>新能源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3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E7-4D2B-A546-50ADFAB0BB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E7-4D2B-A546-50ADFAB0BB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3E7-4D2B-A546-50ADFAB0B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5"/>
        <c:overlap val="-16"/>
        <c:axId val="281047975"/>
        <c:axId val="281051583"/>
      </c:barChart>
      <c:catAx>
        <c:axId val="28104797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1051583"/>
        <c:crosses val="autoZero"/>
        <c:auto val="1"/>
        <c:lblAlgn val="ctr"/>
        <c:lblOffset val="100"/>
        <c:noMultiLvlLbl val="0"/>
      </c:catAx>
      <c:valAx>
        <c:axId val="28105158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1047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961-4ED3-9D51-71A24CB40581}"/>
              </c:ext>
            </c:extLst>
          </c:dPt>
          <c:dPt>
            <c:idx val="1"/>
            <c:bubble3D val="0"/>
            <c:spPr>
              <a:solidFill>
                <a:schemeClr val="accent1">
                  <a:lumMod val="90000"/>
                  <a:lumOff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961-4ED3-9D51-71A24CB40581}"/>
              </c:ext>
            </c:extLst>
          </c:dPt>
          <c:dLbls>
            <c:dLbl>
              <c:idx val="0"/>
              <c:layout>
                <c:manualLayout>
                  <c:x val="-0.18337018280661177"/>
                  <c:y val="-0.2693498261135906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419473382446298"/>
                      <c:h val="0.42219057911005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961-4ED3-9D51-71A24CB4058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61-4ED3-9D51-71A24CB405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Q1</c:v>
                </c:pt>
                <c:pt idx="1">
                  <c:v>项目2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61-4ED3-9D51-71A24CB405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AB5-47A6-8C26-C133A61EE448}"/>
              </c:ext>
            </c:extLst>
          </c:dPt>
          <c:dPt>
            <c:idx val="1"/>
            <c:bubble3D val="0"/>
            <c:spPr>
              <a:solidFill>
                <a:schemeClr val="accent1">
                  <a:lumMod val="90000"/>
                  <a:lumOff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AB5-47A6-8C26-C133A61EE448}"/>
              </c:ext>
            </c:extLst>
          </c:dPt>
          <c:dLbls>
            <c:dLbl>
              <c:idx val="0"/>
              <c:layout>
                <c:manualLayout>
                  <c:x val="-0.18337018280661177"/>
                  <c:y val="-0.2693498261135906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419473382446298"/>
                      <c:h val="0.42219057911005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AB5-47A6-8C26-C133A61EE44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AB5-47A6-8C26-C133A61EE4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Q1</c:v>
                </c:pt>
                <c:pt idx="1">
                  <c:v>Q2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AB5-47A6-8C26-C133A61EE4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7E6-4B65-BB40-756E7C87F6F0}"/>
              </c:ext>
            </c:extLst>
          </c:dPt>
          <c:dPt>
            <c:idx val="1"/>
            <c:bubble3D val="0"/>
            <c:spPr>
              <a:solidFill>
                <a:schemeClr val="accent1">
                  <a:lumMod val="90000"/>
                  <a:lumOff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7E6-4B65-BB40-756E7C87F6F0}"/>
              </c:ext>
            </c:extLst>
          </c:dPt>
          <c:dLbls>
            <c:dLbl>
              <c:idx val="0"/>
              <c:layout>
                <c:manualLayout>
                  <c:x val="-0.26478337377279326"/>
                  <c:y val="-0.2046897771894430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419473382446298"/>
                      <c:h val="0.42219057911005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7E6-4B65-BB40-756E7C87F6F0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7E6-4B65-BB40-756E7C87F6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Q1</c:v>
                </c:pt>
                <c:pt idx="1">
                  <c:v>Q2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E6-4B65-BB40-756E7C87F6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4257A-381C-43E2-8E56-CCE8F041E1C3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3D262-FACD-48FD-8A5E-CE86E8018B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865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3D262-FACD-48FD-8A5E-CE86E8018B8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64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&amp;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5255E5-D600-433A-9C30-CBA969966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B4B92-EB38-4AC9-9815-D92B7782D9B6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D1A454-9D48-4261-91B0-2FD6E925B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A2EDA3-8223-432D-AE25-2CEBCC38F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A400-CDC0-4ACA-972B-8E597975BF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F591535C-DE4F-404B-8F61-F6063F05FC30}"/>
              </a:ext>
            </a:extLst>
          </p:cNvPr>
          <p:cNvSpPr/>
          <p:nvPr userDrawn="1"/>
        </p:nvSpPr>
        <p:spPr>
          <a:xfrm>
            <a:off x="1261338" y="-446946"/>
            <a:ext cx="15148694" cy="14825358"/>
          </a:xfrm>
          <a:prstGeom prst="donut">
            <a:avLst>
              <a:gd name="adj" fmla="val 16099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id="{CF777B4D-5240-4F1F-A024-320574AB7478}"/>
              </a:ext>
            </a:extLst>
          </p:cNvPr>
          <p:cNvSpPr/>
          <p:nvPr userDrawn="1"/>
        </p:nvSpPr>
        <p:spPr>
          <a:xfrm>
            <a:off x="-3721990" y="-6965733"/>
            <a:ext cx="14235306" cy="13931466"/>
          </a:xfrm>
          <a:prstGeom prst="donut">
            <a:avLst>
              <a:gd name="adj" fmla="val 8886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C96F659-AA23-4B77-84F6-EC53AEAA1A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1315" y="1123950"/>
            <a:ext cx="6888162" cy="21240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lang="zh-CN" altLang="en-US" sz="6600" b="1" kern="1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</a:t>
            </a:r>
            <a:endParaRPr lang="en-US" altLang="zh-CN" dirty="0"/>
          </a:p>
          <a:p>
            <a:pPr lvl="0"/>
            <a:r>
              <a:rPr lang="zh-CN" altLang="en-US" dirty="0"/>
              <a:t>标题样式</a:t>
            </a:r>
          </a:p>
        </p:txBody>
      </p:sp>
    </p:spTree>
    <p:extLst>
      <p:ext uri="{BB962C8B-B14F-4D97-AF65-F5344CB8AC3E}">
        <p14:creationId xmlns:p14="http://schemas.microsoft.com/office/powerpoint/2010/main" val="3678766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435F97-A033-4CC2-B3F2-C3A26BCCE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B4B92-EB38-4AC9-9815-D92B7782D9B6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A8DE42-A64A-4CFE-8B49-2AEC7B944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B3584F-A74E-4F28-8D1A-4AA08FB85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A400-CDC0-4ACA-972B-8E597975BF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BC28015-6564-48BF-B85E-865976D736B6}"/>
              </a:ext>
            </a:extLst>
          </p:cNvPr>
          <p:cNvSpPr/>
          <p:nvPr userDrawn="1"/>
        </p:nvSpPr>
        <p:spPr>
          <a:xfrm>
            <a:off x="-411138" y="0"/>
            <a:ext cx="6858002" cy="6858000"/>
          </a:xfrm>
          <a:prstGeom prst="ellipse">
            <a:avLst/>
          </a:prstGeom>
          <a:noFill/>
          <a:ln w="1270000">
            <a:solidFill>
              <a:schemeClr val="bg1">
                <a:lumMod val="8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4740552-9796-48A9-BE1C-9C1BE44B4FA6}"/>
              </a:ext>
            </a:extLst>
          </p:cNvPr>
          <p:cNvSpPr/>
          <p:nvPr userDrawn="1"/>
        </p:nvSpPr>
        <p:spPr>
          <a:xfrm>
            <a:off x="-3760287" y="-4133092"/>
            <a:ext cx="15069460" cy="15069456"/>
          </a:xfrm>
          <a:prstGeom prst="ellipse">
            <a:avLst/>
          </a:prstGeom>
          <a:noFill/>
          <a:ln w="3175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083E22F-D806-4318-B734-4DAA80DA0D3A}"/>
              </a:ext>
            </a:extLst>
          </p:cNvPr>
          <p:cNvSpPr/>
          <p:nvPr userDrawn="1"/>
        </p:nvSpPr>
        <p:spPr>
          <a:xfrm>
            <a:off x="1074762" y="1485900"/>
            <a:ext cx="3886202" cy="3886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B3B6255-6381-4D17-BB7B-CE2042EBBD4A}"/>
              </a:ext>
            </a:extLst>
          </p:cNvPr>
          <p:cNvGrpSpPr/>
          <p:nvPr userDrawn="1"/>
        </p:nvGrpSpPr>
        <p:grpSpPr>
          <a:xfrm>
            <a:off x="1592419" y="2355197"/>
            <a:ext cx="2850889" cy="2041426"/>
            <a:chOff x="1592419" y="2355197"/>
            <a:chExt cx="2850889" cy="204142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8620281-19FD-447B-8B9B-6241411FEDAF}"/>
                </a:ext>
              </a:extLst>
            </p:cNvPr>
            <p:cNvSpPr txBox="1"/>
            <p:nvPr/>
          </p:nvSpPr>
          <p:spPr>
            <a:xfrm>
              <a:off x="1592419" y="2355197"/>
              <a:ext cx="2850889" cy="156966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9600" b="1" i="0" u="none" strike="noStrike" cap="none" spc="0" normalizeH="0" baseline="0">
                  <a:ln>
                    <a:noFill/>
                  </a:ln>
                  <a:gradFill>
                    <a:gsLst>
                      <a:gs pos="88000">
                        <a:srgbClr val="FCC160"/>
                      </a:gs>
                      <a:gs pos="10000">
                        <a:srgbClr val="FFE5B4"/>
                      </a:gs>
                    </a:gsLst>
                    <a:lin ang="5400000" scaled="0"/>
                  </a:gradFill>
                  <a:effectLst>
                    <a:outerShdw blurRad="190500" dist="38100" dir="2700000" algn="tl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微软雅黑"/>
                  <a:ea typeface="微软雅黑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01600" dist="101600" dir="2700000" algn="tl">
                      <a:srgbClr val="000000">
                        <a:alpha val="15000"/>
                      </a:srgbClr>
                    </a:outerShdw>
                  </a:effectLst>
                  <a:uLnTx/>
                  <a:uFillTx/>
                  <a:latin typeface="微软雅黑"/>
                  <a:ea typeface="微软雅黑"/>
                  <a:cs typeface="+mn-cs"/>
                </a:rPr>
                <a:t>目录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2EB5041-9B3C-42C8-B99E-84C0EF771CB9}"/>
                </a:ext>
              </a:extLst>
            </p:cNvPr>
            <p:cNvSpPr txBox="1"/>
            <p:nvPr/>
          </p:nvSpPr>
          <p:spPr>
            <a:xfrm>
              <a:off x="1818502" y="3873403"/>
              <a:ext cx="2398722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9600" b="1" i="0" u="none" strike="noStrike" cap="none" spc="0" normalizeH="0" baseline="0">
                  <a:ln>
                    <a:noFill/>
                  </a:ln>
                  <a:gradFill>
                    <a:gsLst>
                      <a:gs pos="88000">
                        <a:srgbClr val="FCC160"/>
                      </a:gs>
                      <a:gs pos="10000">
                        <a:srgbClr val="FFE5B4"/>
                      </a:gs>
                    </a:gsLst>
                    <a:lin ang="5400000" scaled="0"/>
                  </a:gradFill>
                  <a:effectLst>
                    <a:outerShdw blurRad="190500" dist="38100" dir="2700000" algn="tl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微软雅黑"/>
                  <a:ea typeface="微软雅黑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01600" dist="101600" dir="2700000" algn="tl">
                      <a:srgbClr val="000000">
                        <a:alpha val="15000"/>
                      </a:srgbClr>
                    </a:outerShdw>
                  </a:effectLst>
                  <a:uLnTx/>
                  <a:uFillTx/>
                  <a:latin typeface="微软雅黑"/>
                  <a:ea typeface="微软雅黑"/>
                  <a:cs typeface="+mn-cs"/>
                </a:rPr>
                <a:t>CONTENTS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01600" dist="101600" dir="2700000" algn="tl">
                    <a:srgbClr val="000000">
                      <a:alpha val="15000"/>
                    </a:srgbClr>
                  </a:outerShdw>
                </a:effectLst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302AD11C-05B1-4B8D-B70E-9DAB0ACABD70}"/>
              </a:ext>
            </a:extLst>
          </p:cNvPr>
          <p:cNvSpPr/>
          <p:nvPr userDrawn="1"/>
        </p:nvSpPr>
        <p:spPr>
          <a:xfrm>
            <a:off x="-4041724" y="-3630586"/>
            <a:ext cx="14119174" cy="14119172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AEC8ECF-A278-4DD2-9C6D-BC10123C6329}"/>
              </a:ext>
            </a:extLst>
          </p:cNvPr>
          <p:cNvSpPr/>
          <p:nvPr/>
        </p:nvSpPr>
        <p:spPr>
          <a:xfrm>
            <a:off x="5416178" y="1209210"/>
            <a:ext cx="5224809" cy="9125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  <a:effectLst>
            <a:outerShdw blurRad="190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8C3F9D7-7301-4562-8F8D-79388749BA96}"/>
              </a:ext>
            </a:extLst>
          </p:cNvPr>
          <p:cNvSpPr/>
          <p:nvPr/>
        </p:nvSpPr>
        <p:spPr>
          <a:xfrm>
            <a:off x="5416177" y="1208342"/>
            <a:ext cx="914400" cy="912502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AA11647-9C31-453D-A49E-2BD5D7813443}"/>
              </a:ext>
            </a:extLst>
          </p:cNvPr>
          <p:cNvSpPr txBox="1"/>
          <p:nvPr/>
        </p:nvSpPr>
        <p:spPr>
          <a:xfrm>
            <a:off x="5417992" y="1343640"/>
            <a:ext cx="905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01</a:t>
            </a:r>
            <a:endParaRPr kumimoji="0" lang="zh-CN" altLang="en-US" sz="3600" b="1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28EAF4E0-0194-47CA-9240-7FBA68FD54BB}"/>
              </a:ext>
            </a:extLst>
          </p:cNvPr>
          <p:cNvSpPr/>
          <p:nvPr/>
        </p:nvSpPr>
        <p:spPr>
          <a:xfrm>
            <a:off x="6011263" y="2683775"/>
            <a:ext cx="5224809" cy="9125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  <a:effectLst>
            <a:outerShdw blurRad="190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CEB2C81-6A02-4AB5-A397-3DA7A63C52CD}"/>
              </a:ext>
            </a:extLst>
          </p:cNvPr>
          <p:cNvSpPr/>
          <p:nvPr/>
        </p:nvSpPr>
        <p:spPr>
          <a:xfrm>
            <a:off x="6011262" y="2683776"/>
            <a:ext cx="914400" cy="912502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CCA2F7F-47D3-4D2F-9850-C480759D8EA5}"/>
              </a:ext>
            </a:extLst>
          </p:cNvPr>
          <p:cNvSpPr txBox="1"/>
          <p:nvPr/>
        </p:nvSpPr>
        <p:spPr>
          <a:xfrm>
            <a:off x="6013077" y="2818205"/>
            <a:ext cx="905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02</a:t>
            </a:r>
            <a:endParaRPr kumimoji="0" lang="zh-CN" altLang="en-US" sz="3600" b="1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601D5922-6636-4F5B-84E5-2C30AF28049A}"/>
              </a:ext>
            </a:extLst>
          </p:cNvPr>
          <p:cNvSpPr/>
          <p:nvPr/>
        </p:nvSpPr>
        <p:spPr>
          <a:xfrm>
            <a:off x="5416178" y="4158340"/>
            <a:ext cx="5224809" cy="9125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  <a:effectLst>
            <a:outerShdw blurRad="190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31A4567A-30B9-464D-A7AD-BB53F88DAD37}"/>
              </a:ext>
            </a:extLst>
          </p:cNvPr>
          <p:cNvSpPr/>
          <p:nvPr/>
        </p:nvSpPr>
        <p:spPr>
          <a:xfrm>
            <a:off x="5416177" y="4159210"/>
            <a:ext cx="914400" cy="912502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20AF2F2-3FE2-4054-BC2B-44FD7B6AA6F7}"/>
              </a:ext>
            </a:extLst>
          </p:cNvPr>
          <p:cNvSpPr txBox="1"/>
          <p:nvPr/>
        </p:nvSpPr>
        <p:spPr>
          <a:xfrm>
            <a:off x="5417992" y="4292770"/>
            <a:ext cx="905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03</a:t>
            </a:r>
            <a:endParaRPr kumimoji="0" lang="zh-CN" altLang="en-US" sz="3600" b="1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3E6F3DA8-939F-4B34-91CB-C87F7428E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24824" y="2887281"/>
            <a:ext cx="3840162" cy="50549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编辑标题样式</a:t>
            </a:r>
          </a:p>
        </p:txBody>
      </p:sp>
      <p:sp>
        <p:nvSpPr>
          <p:cNvPr id="44" name="文本占位符 42">
            <a:extLst>
              <a:ext uri="{FF2B5EF4-FFF2-40B4-BE49-F238E27FC236}">
                <a16:creationId xmlns:a16="http://schemas.microsoft.com/office/drawing/2014/main" id="{AE7859B4-9405-41F1-B100-112DF8B0B7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37008" y="1412716"/>
            <a:ext cx="3840162" cy="50549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编辑标题样式</a:t>
            </a:r>
          </a:p>
        </p:txBody>
      </p:sp>
      <p:sp>
        <p:nvSpPr>
          <p:cNvPr id="45" name="文本占位符 42">
            <a:extLst>
              <a:ext uri="{FF2B5EF4-FFF2-40B4-BE49-F238E27FC236}">
                <a16:creationId xmlns:a16="http://schemas.microsoft.com/office/drawing/2014/main" id="{ECF46057-E1AE-4EAA-885E-746471753E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08207" y="4361846"/>
            <a:ext cx="3840162" cy="50549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编辑标题样式</a:t>
            </a:r>
          </a:p>
        </p:txBody>
      </p:sp>
    </p:spTree>
    <p:extLst>
      <p:ext uri="{BB962C8B-B14F-4D97-AF65-F5344CB8AC3E}">
        <p14:creationId xmlns:p14="http://schemas.microsoft.com/office/powerpoint/2010/main" val="55860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435F97-A033-4CC2-B3F2-C3A26BCCE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B4B92-EB38-4AC9-9815-D92B7782D9B6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A8DE42-A64A-4CFE-8B49-2AEC7B944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B3584F-A74E-4F28-8D1A-4AA08FB85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A400-CDC0-4ACA-972B-8E597975BF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A77B401-6284-4ECD-BCED-4F186EDCD454}"/>
              </a:ext>
            </a:extLst>
          </p:cNvPr>
          <p:cNvSpPr/>
          <p:nvPr userDrawn="1"/>
        </p:nvSpPr>
        <p:spPr>
          <a:xfrm>
            <a:off x="1903334" y="-763665"/>
            <a:ext cx="8385332" cy="8385330"/>
          </a:xfrm>
          <a:prstGeom prst="ellipse">
            <a:avLst/>
          </a:prstGeom>
          <a:noFill/>
          <a:ln w="1270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E1B0DDF-7E07-42B6-93B7-1AFA841DAD6D}"/>
              </a:ext>
            </a:extLst>
          </p:cNvPr>
          <p:cNvSpPr/>
          <p:nvPr userDrawn="1"/>
        </p:nvSpPr>
        <p:spPr>
          <a:xfrm>
            <a:off x="-638773" y="-3333135"/>
            <a:ext cx="13469546" cy="13469542"/>
          </a:xfrm>
          <a:prstGeom prst="ellipse">
            <a:avLst/>
          </a:prstGeom>
          <a:noFill/>
          <a:ln w="3175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E734C3-2663-41DC-8CED-E8583A4F1EDE}"/>
              </a:ext>
            </a:extLst>
          </p:cNvPr>
          <p:cNvSpPr txBox="1"/>
          <p:nvPr/>
        </p:nvSpPr>
        <p:spPr>
          <a:xfrm>
            <a:off x="4794250" y="1863572"/>
            <a:ext cx="26035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j-ea"/>
                <a:cs typeface="+mn-cs"/>
              </a:rPr>
              <a:t>Part 01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j-ea"/>
              <a:cs typeface="+mn-cs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9501B8D-B8A7-44FF-9945-29D42C65C241}"/>
              </a:ext>
            </a:extLst>
          </p:cNvPr>
          <p:cNvCxnSpPr>
            <a:cxnSpLocks/>
          </p:cNvCxnSpPr>
          <p:nvPr/>
        </p:nvCxnSpPr>
        <p:spPr>
          <a:xfrm>
            <a:off x="5848350" y="2921681"/>
            <a:ext cx="4953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F7E0CE1E-0B0D-4BE3-AFCF-C188A002C1FA}"/>
              </a:ext>
            </a:extLst>
          </p:cNvPr>
          <p:cNvSpPr/>
          <p:nvPr userDrawn="1"/>
        </p:nvSpPr>
        <p:spPr>
          <a:xfrm>
            <a:off x="2906485" y="239486"/>
            <a:ext cx="6379030" cy="6379028"/>
          </a:xfrm>
          <a:prstGeom prst="ellipse">
            <a:avLst/>
          </a:prstGeom>
          <a:noFill/>
          <a:ln w="254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8A0E5B7-9709-472D-AE3C-0F514BABF180}"/>
              </a:ext>
            </a:extLst>
          </p:cNvPr>
          <p:cNvSpPr/>
          <p:nvPr userDrawn="1"/>
        </p:nvSpPr>
        <p:spPr>
          <a:xfrm>
            <a:off x="5727700" y="4978400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54D0E47-48A3-43D3-A47C-5E3EFA099F8F}"/>
              </a:ext>
            </a:extLst>
          </p:cNvPr>
          <p:cNvSpPr/>
          <p:nvPr userDrawn="1"/>
        </p:nvSpPr>
        <p:spPr>
          <a:xfrm>
            <a:off x="6051550" y="4978400"/>
            <a:ext cx="88900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DDE2810-4BA7-43B6-BF23-F63D3752AA33}"/>
              </a:ext>
            </a:extLst>
          </p:cNvPr>
          <p:cNvSpPr/>
          <p:nvPr userDrawn="1"/>
        </p:nvSpPr>
        <p:spPr>
          <a:xfrm>
            <a:off x="6375400" y="4978400"/>
            <a:ext cx="88900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5B7C23-4D00-4160-9AD9-99BFBC25BF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55950" y="3224631"/>
            <a:ext cx="5880100" cy="8493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kumimoji="0" lang="zh-CN" altLang="en-US" sz="44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单击编辑标题样式</a:t>
            </a:r>
          </a:p>
        </p:txBody>
      </p:sp>
    </p:spTree>
    <p:extLst>
      <p:ext uri="{BB962C8B-B14F-4D97-AF65-F5344CB8AC3E}">
        <p14:creationId xmlns:p14="http://schemas.microsoft.com/office/powerpoint/2010/main" val="4183809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435F97-A033-4CC2-B3F2-C3A26BCCE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B4B92-EB38-4AC9-9815-D92B7782D9B6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A8DE42-A64A-4CFE-8B49-2AEC7B944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B3584F-A74E-4F28-8D1A-4AA08FB85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A400-CDC0-4ACA-972B-8E597975BF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37D3A1C3-1732-4296-B586-BA09CB7C7D2C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0B4B92-EB38-4AC9-9815-D92B7782D9B6}" type="datetimeFigureOut">
              <a:rPr lang="zh-CN" altLang="en-US" smtClean="0"/>
              <a:pPr/>
              <a:t>2022/12/6</a:t>
            </a:fld>
            <a:endParaRPr lang="zh-CN" altLang="en-US"/>
          </a:p>
        </p:txBody>
      </p:sp>
      <p:sp>
        <p:nvSpPr>
          <p:cNvPr id="8" name="灯片编号占位符 5">
            <a:extLst>
              <a:ext uri="{FF2B5EF4-FFF2-40B4-BE49-F238E27FC236}">
                <a16:creationId xmlns:a16="http://schemas.microsoft.com/office/drawing/2014/main" id="{F96FECBC-B28C-44BA-81BD-49E079AA2DEF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D55A400-CDC0-4ACA-972B-8E597975BFB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EA5FD19-1C3B-4556-A4D9-05EC156C6AD3}"/>
              </a:ext>
            </a:extLst>
          </p:cNvPr>
          <p:cNvSpPr/>
          <p:nvPr userDrawn="1"/>
        </p:nvSpPr>
        <p:spPr>
          <a:xfrm>
            <a:off x="1903334" y="-763665"/>
            <a:ext cx="8385332" cy="8385330"/>
          </a:xfrm>
          <a:prstGeom prst="ellipse">
            <a:avLst/>
          </a:prstGeom>
          <a:noFill/>
          <a:ln w="1270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BD1B28D-8A08-41D3-A015-2480574A09B8}"/>
              </a:ext>
            </a:extLst>
          </p:cNvPr>
          <p:cNvSpPr/>
          <p:nvPr userDrawn="1"/>
        </p:nvSpPr>
        <p:spPr>
          <a:xfrm>
            <a:off x="-638773" y="-3333135"/>
            <a:ext cx="13469546" cy="13469542"/>
          </a:xfrm>
          <a:prstGeom prst="ellipse">
            <a:avLst/>
          </a:prstGeom>
          <a:noFill/>
          <a:ln w="3175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4941ED-768A-4B0C-BD46-6964444B74AA}"/>
              </a:ext>
            </a:extLst>
          </p:cNvPr>
          <p:cNvSpPr txBox="1"/>
          <p:nvPr userDrawn="1"/>
        </p:nvSpPr>
        <p:spPr>
          <a:xfrm>
            <a:off x="4794250" y="1863572"/>
            <a:ext cx="26035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j-ea"/>
                <a:cs typeface="+mn-cs"/>
              </a:rPr>
              <a:t>Part 02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j-ea"/>
              <a:cs typeface="+mn-cs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D859256-4723-449E-AA98-C2DAF61587C0}"/>
              </a:ext>
            </a:extLst>
          </p:cNvPr>
          <p:cNvCxnSpPr>
            <a:cxnSpLocks/>
          </p:cNvCxnSpPr>
          <p:nvPr userDrawn="1"/>
        </p:nvCxnSpPr>
        <p:spPr>
          <a:xfrm>
            <a:off x="5848350" y="2921681"/>
            <a:ext cx="4953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2A5B509A-2B93-4570-AE74-BB2E40FC78BD}"/>
              </a:ext>
            </a:extLst>
          </p:cNvPr>
          <p:cNvSpPr/>
          <p:nvPr userDrawn="1"/>
        </p:nvSpPr>
        <p:spPr>
          <a:xfrm>
            <a:off x="2906485" y="239486"/>
            <a:ext cx="6379030" cy="6379028"/>
          </a:xfrm>
          <a:prstGeom prst="ellipse">
            <a:avLst/>
          </a:prstGeom>
          <a:noFill/>
          <a:ln w="254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AFBA128-2276-43E7-973C-3E8E6BD654A7}"/>
              </a:ext>
            </a:extLst>
          </p:cNvPr>
          <p:cNvSpPr/>
          <p:nvPr userDrawn="1"/>
        </p:nvSpPr>
        <p:spPr>
          <a:xfrm>
            <a:off x="5727700" y="4978400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4D9720E-CA01-45EB-84BC-69814990185E}"/>
              </a:ext>
            </a:extLst>
          </p:cNvPr>
          <p:cNvSpPr/>
          <p:nvPr userDrawn="1"/>
        </p:nvSpPr>
        <p:spPr>
          <a:xfrm>
            <a:off x="6051550" y="4978400"/>
            <a:ext cx="88900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9A75BEA-5282-4EAE-B8B6-15C008D6830B}"/>
              </a:ext>
            </a:extLst>
          </p:cNvPr>
          <p:cNvSpPr/>
          <p:nvPr userDrawn="1"/>
        </p:nvSpPr>
        <p:spPr>
          <a:xfrm>
            <a:off x="6375400" y="4978400"/>
            <a:ext cx="88900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占位符 2">
            <a:extLst>
              <a:ext uri="{FF2B5EF4-FFF2-40B4-BE49-F238E27FC236}">
                <a16:creationId xmlns:a16="http://schemas.microsoft.com/office/drawing/2014/main" id="{C3A1ACE4-2CD0-4083-9BBB-4A7BFE6B92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55950" y="3224631"/>
            <a:ext cx="5880100" cy="8493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kumimoji="0" lang="zh-CN" altLang="en-US" sz="44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单击编辑标题样式</a:t>
            </a:r>
          </a:p>
        </p:txBody>
      </p:sp>
    </p:spTree>
    <p:extLst>
      <p:ext uri="{BB962C8B-B14F-4D97-AF65-F5344CB8AC3E}">
        <p14:creationId xmlns:p14="http://schemas.microsoft.com/office/powerpoint/2010/main" val="514507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435F97-A033-4CC2-B3F2-C3A26BCCE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B4B92-EB38-4AC9-9815-D92B7782D9B6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A8DE42-A64A-4CFE-8B49-2AEC7B944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B3584F-A74E-4F28-8D1A-4AA08FB85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A400-CDC0-4ACA-972B-8E597975BF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9AE5F84C-0031-4A87-AD75-AA44B3602660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0B4B92-EB38-4AC9-9815-D92B7782D9B6}" type="datetimeFigureOut">
              <a:rPr lang="zh-CN" altLang="en-US" smtClean="0"/>
              <a:pPr/>
              <a:t>2022/12/6</a:t>
            </a:fld>
            <a:endParaRPr lang="zh-CN" altLang="en-US"/>
          </a:p>
        </p:txBody>
      </p:sp>
      <p:sp>
        <p:nvSpPr>
          <p:cNvPr id="8" name="灯片编号占位符 5">
            <a:extLst>
              <a:ext uri="{FF2B5EF4-FFF2-40B4-BE49-F238E27FC236}">
                <a16:creationId xmlns:a16="http://schemas.microsoft.com/office/drawing/2014/main" id="{C0FE91DF-BE56-4FF7-9F02-DB7C46F4B2D5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D55A400-CDC0-4ACA-972B-8E597975BFB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83F4BC8-6FD7-4782-8C03-AFE1E2BE39EA}"/>
              </a:ext>
            </a:extLst>
          </p:cNvPr>
          <p:cNvSpPr/>
          <p:nvPr userDrawn="1"/>
        </p:nvSpPr>
        <p:spPr>
          <a:xfrm>
            <a:off x="1903334" y="-763665"/>
            <a:ext cx="8385332" cy="8385330"/>
          </a:xfrm>
          <a:prstGeom prst="ellipse">
            <a:avLst/>
          </a:prstGeom>
          <a:noFill/>
          <a:ln w="1270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4C26CEF-C8FB-4D57-AFB6-E5F202BC0AF5}"/>
              </a:ext>
            </a:extLst>
          </p:cNvPr>
          <p:cNvSpPr/>
          <p:nvPr userDrawn="1"/>
        </p:nvSpPr>
        <p:spPr>
          <a:xfrm>
            <a:off x="-638773" y="-3333135"/>
            <a:ext cx="13469546" cy="13469542"/>
          </a:xfrm>
          <a:prstGeom prst="ellipse">
            <a:avLst/>
          </a:prstGeom>
          <a:noFill/>
          <a:ln w="3175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3EC4627-F552-4A54-B8F8-65BC3F623DCE}"/>
              </a:ext>
            </a:extLst>
          </p:cNvPr>
          <p:cNvSpPr txBox="1"/>
          <p:nvPr userDrawn="1"/>
        </p:nvSpPr>
        <p:spPr>
          <a:xfrm>
            <a:off x="4794250" y="1863572"/>
            <a:ext cx="26035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j-ea"/>
                <a:cs typeface="+mn-cs"/>
              </a:rPr>
              <a:t>Part 03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j-ea"/>
              <a:cs typeface="+mn-cs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E4B7220-6CD0-4DCA-A055-040429E2CD78}"/>
              </a:ext>
            </a:extLst>
          </p:cNvPr>
          <p:cNvCxnSpPr>
            <a:cxnSpLocks/>
          </p:cNvCxnSpPr>
          <p:nvPr userDrawn="1"/>
        </p:nvCxnSpPr>
        <p:spPr>
          <a:xfrm>
            <a:off x="5848350" y="2921681"/>
            <a:ext cx="4953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97996DE0-4EBE-42D3-83B9-29A112F3F071}"/>
              </a:ext>
            </a:extLst>
          </p:cNvPr>
          <p:cNvSpPr/>
          <p:nvPr userDrawn="1"/>
        </p:nvSpPr>
        <p:spPr>
          <a:xfrm>
            <a:off x="2906485" y="239486"/>
            <a:ext cx="6379030" cy="6379028"/>
          </a:xfrm>
          <a:prstGeom prst="ellipse">
            <a:avLst/>
          </a:prstGeom>
          <a:noFill/>
          <a:ln w="254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7A7BC13-B5AD-4156-B1A6-8C7D4D72CA04}"/>
              </a:ext>
            </a:extLst>
          </p:cNvPr>
          <p:cNvSpPr/>
          <p:nvPr userDrawn="1"/>
        </p:nvSpPr>
        <p:spPr>
          <a:xfrm>
            <a:off x="5727700" y="4978400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BD83B61-29D0-4B68-8FC7-48296F74353F}"/>
              </a:ext>
            </a:extLst>
          </p:cNvPr>
          <p:cNvSpPr/>
          <p:nvPr userDrawn="1"/>
        </p:nvSpPr>
        <p:spPr>
          <a:xfrm>
            <a:off x="6051550" y="4978400"/>
            <a:ext cx="88900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E3E3C85-9BE2-4FBE-BC31-80EA73A2A6DA}"/>
              </a:ext>
            </a:extLst>
          </p:cNvPr>
          <p:cNvSpPr/>
          <p:nvPr userDrawn="1"/>
        </p:nvSpPr>
        <p:spPr>
          <a:xfrm>
            <a:off x="6375400" y="4978400"/>
            <a:ext cx="88900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占位符 2">
            <a:extLst>
              <a:ext uri="{FF2B5EF4-FFF2-40B4-BE49-F238E27FC236}">
                <a16:creationId xmlns:a16="http://schemas.microsoft.com/office/drawing/2014/main" id="{7DABECEF-CE71-4771-A300-EBEFB39FC2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55950" y="3224631"/>
            <a:ext cx="5880100" cy="8493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kumimoji="0" lang="zh-CN" altLang="en-US" sz="44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单击编辑标题样式</a:t>
            </a:r>
          </a:p>
        </p:txBody>
      </p:sp>
    </p:spTree>
    <p:extLst>
      <p:ext uri="{BB962C8B-B14F-4D97-AF65-F5344CB8AC3E}">
        <p14:creationId xmlns:p14="http://schemas.microsoft.com/office/powerpoint/2010/main" val="141215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F67D37C2-357A-B60E-EE9F-9B06E8504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DA884057-2832-86F7-3996-9AC2FDF31E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400" y="1104900"/>
            <a:ext cx="11366500" cy="53213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70334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0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日历&#10;&#10;描述已自动生成">
            <a:extLst>
              <a:ext uri="{FF2B5EF4-FFF2-40B4-BE49-F238E27FC236}">
                <a16:creationId xmlns:a16="http://schemas.microsoft.com/office/drawing/2014/main" id="{F5E2DE89-3013-845D-8F3C-9A1BB86031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1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中度可信度描述已自动生成">
            <a:extLst>
              <a:ext uri="{FF2B5EF4-FFF2-40B4-BE49-F238E27FC236}">
                <a16:creationId xmlns:a16="http://schemas.microsoft.com/office/drawing/2014/main" id="{45F6C0DF-FD34-30EE-56D9-0C2718E4E6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126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AA11F6-2624-4215-81FD-D57E38F6FB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06400" y="62565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B4B92-EB38-4AC9-9815-D92B7782D9B6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DD442F-FD28-4B82-B0B6-4F551CFA30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5649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7C16D9-C944-4957-A7DC-77247339AF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17000" y="62565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5A400-CDC0-4ACA-972B-8E597975BFB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961DCCC-3FA1-96C8-E21C-367FDC9AD220}"/>
              </a:ext>
            </a:extLst>
          </p:cNvPr>
          <p:cNvGrpSpPr/>
          <p:nvPr userDrawn="1"/>
        </p:nvGrpSpPr>
        <p:grpSpPr>
          <a:xfrm>
            <a:off x="-231655" y="-183234"/>
            <a:ext cx="488709" cy="492797"/>
            <a:chOff x="-376981" y="-209163"/>
            <a:chExt cx="809488" cy="81626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517CD73-66C4-4681-AAFF-D983568F8DB0}"/>
                </a:ext>
              </a:extLst>
            </p:cNvPr>
            <p:cNvSpPr/>
            <p:nvPr userDrawn="1"/>
          </p:nvSpPr>
          <p:spPr>
            <a:xfrm>
              <a:off x="-321454" y="-146864"/>
              <a:ext cx="753961" cy="753961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R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F26D634-D8AF-4876-880B-FB42883856DF}"/>
                </a:ext>
              </a:extLst>
            </p:cNvPr>
            <p:cNvSpPr/>
            <p:nvPr userDrawn="1"/>
          </p:nvSpPr>
          <p:spPr>
            <a:xfrm>
              <a:off x="-376981" y="-209163"/>
              <a:ext cx="753961" cy="753961"/>
            </a:xfrm>
            <a:prstGeom prst="ellipse">
              <a:avLst/>
            </a:prstGeom>
            <a:noFill/>
            <a:ln w="1270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R"/>
                <a:cs typeface="+mn-cs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53A8BFF-9BA9-45B2-9987-B374DD7ABA58}"/>
              </a:ext>
            </a:extLst>
          </p:cNvPr>
          <p:cNvCxnSpPr>
            <a:cxnSpLocks/>
          </p:cNvCxnSpPr>
          <p:nvPr userDrawn="1"/>
        </p:nvCxnSpPr>
        <p:spPr>
          <a:xfrm>
            <a:off x="406400" y="899734"/>
            <a:ext cx="113538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500A4C1D-E4B5-4812-B23E-09A388D61652}"/>
              </a:ext>
            </a:extLst>
          </p:cNvPr>
          <p:cNvSpPr/>
          <p:nvPr userDrawn="1"/>
        </p:nvSpPr>
        <p:spPr>
          <a:xfrm>
            <a:off x="0" y="6705600"/>
            <a:ext cx="12192000" cy="1996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5D87352-E916-FBEC-0011-E254C237FB4C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406400" y="1089025"/>
            <a:ext cx="11353800" cy="4869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8" name="标题占位符 7">
            <a:extLst>
              <a:ext uri="{FF2B5EF4-FFF2-40B4-BE49-F238E27FC236}">
                <a16:creationId xmlns:a16="http://schemas.microsoft.com/office/drawing/2014/main" id="{37251EFF-29DE-74D9-608A-35A8B937F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289541"/>
            <a:ext cx="10515600" cy="425666"/>
          </a:xfrm>
          <a:prstGeom prst="rect">
            <a:avLst/>
          </a:prstGeom>
        </p:spPr>
        <p:txBody>
          <a:bodyPr/>
          <a:lstStyle/>
          <a:p>
            <a:pPr marL="0" lvl="0" indent="0">
              <a:spcBef>
                <a:spcPts val="1000"/>
              </a:spcBef>
              <a:buFontTx/>
            </a:pPr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6685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 smtClean="0">
          <a:solidFill>
            <a:schemeClr val="accent1"/>
          </a:solidFill>
          <a:latin typeface="+mn-lt"/>
          <a:ea typeface="+mn-ea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dianli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9F4992F4-2487-42F7-BB8F-053DF26D5909}"/>
              </a:ext>
            </a:extLst>
          </p:cNvPr>
          <p:cNvSpPr/>
          <p:nvPr/>
        </p:nvSpPr>
        <p:spPr>
          <a:xfrm>
            <a:off x="699844" y="3840239"/>
            <a:ext cx="2280718" cy="492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8179034B-BBAB-4059-BB3A-17F089DD5DEC}"/>
              </a:ext>
            </a:extLst>
          </p:cNvPr>
          <p:cNvSpPr/>
          <p:nvPr/>
        </p:nvSpPr>
        <p:spPr>
          <a:xfrm>
            <a:off x="817591" y="3886359"/>
            <a:ext cx="2045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汇报人：艾迪鹅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E617960-EF4B-4489-8173-6285A8DEB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1314" y="1123950"/>
            <a:ext cx="8296879" cy="2124075"/>
          </a:xfrm>
        </p:spPr>
        <p:txBody>
          <a:bodyPr>
            <a:normAutofit/>
          </a:bodyPr>
          <a:lstStyle/>
          <a:p>
            <a:r>
              <a:rPr lang="zh-CN" altLang="en-US" b="0" dirty="0">
                <a:solidFill>
                  <a:schemeClr val="tx1"/>
                </a:solidFill>
              </a:rPr>
              <a:t>大数据提升</a:t>
            </a:r>
          </a:p>
          <a:p>
            <a:r>
              <a:rPr lang="zh-CN" altLang="en-US" dirty="0"/>
              <a:t>提升供电可靠性</a:t>
            </a:r>
          </a:p>
        </p:txBody>
      </p:sp>
    </p:spTree>
    <p:extLst>
      <p:ext uri="{BB962C8B-B14F-4D97-AF65-F5344CB8AC3E}">
        <p14:creationId xmlns:p14="http://schemas.microsoft.com/office/powerpoint/2010/main" val="2164950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9693C50-D741-4AD4-AB6A-716A01464B09}"/>
              </a:ext>
            </a:extLst>
          </p:cNvPr>
          <p:cNvSpPr/>
          <p:nvPr/>
        </p:nvSpPr>
        <p:spPr>
          <a:xfrm>
            <a:off x="5850329" y="1601038"/>
            <a:ext cx="5682859" cy="42845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635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B7719BBD-0AB3-43A4-AFB0-61B9D17C47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3618039"/>
              </p:ext>
            </p:extLst>
          </p:nvPr>
        </p:nvGraphicFramePr>
        <p:xfrm>
          <a:off x="5883395" y="1976220"/>
          <a:ext cx="5577012" cy="3388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3ABCC142-BED8-4922-A036-3B39CFB6A5D2}"/>
              </a:ext>
            </a:extLst>
          </p:cNvPr>
          <p:cNvSpPr txBox="1"/>
          <p:nvPr/>
        </p:nvSpPr>
        <p:spPr>
          <a:xfrm>
            <a:off x="1276589" y="2410487"/>
            <a:ext cx="3930411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亿千瓦左右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2A8AB3-7435-4823-A45D-D32B44CE9A0B}"/>
              </a:ext>
            </a:extLst>
          </p:cNvPr>
          <p:cNvSpPr txBox="1"/>
          <p:nvPr/>
        </p:nvSpPr>
        <p:spPr>
          <a:xfrm>
            <a:off x="1276588" y="1692814"/>
            <a:ext cx="2400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风能和核能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837DD1D-FB3E-4D5D-9FCD-C0987B19AA69}"/>
              </a:ext>
            </a:extLst>
          </p:cNvPr>
          <p:cNvCxnSpPr/>
          <p:nvPr/>
        </p:nvCxnSpPr>
        <p:spPr>
          <a:xfrm>
            <a:off x="1373599" y="3712053"/>
            <a:ext cx="3747041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8015574-782F-4854-B061-81A3A5E9F731}"/>
              </a:ext>
            </a:extLst>
          </p:cNvPr>
          <p:cNvCxnSpPr/>
          <p:nvPr/>
        </p:nvCxnSpPr>
        <p:spPr>
          <a:xfrm>
            <a:off x="7593899" y="2545905"/>
            <a:ext cx="740198" cy="0"/>
          </a:xfrm>
          <a:prstGeom prst="line">
            <a:avLst/>
          </a:prstGeom>
          <a:ln w="9525">
            <a:solidFill>
              <a:schemeClr val="accent1"/>
            </a:solidFill>
            <a:prstDash val="lg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90790DAC-0C71-4E95-AAF8-960FD4F41EDE}"/>
              </a:ext>
            </a:extLst>
          </p:cNvPr>
          <p:cNvSpPr/>
          <p:nvPr/>
        </p:nvSpPr>
        <p:spPr>
          <a:xfrm>
            <a:off x="7509405" y="2474988"/>
            <a:ext cx="125584" cy="125769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>
            <a:outerShdw blurRad="177800" sx="138000" sy="138000" algn="ctr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79DE043-F6C3-4D6C-8977-E86395EFC40F}"/>
              </a:ext>
            </a:extLst>
          </p:cNvPr>
          <p:cNvSpPr txBox="1"/>
          <p:nvPr/>
        </p:nvSpPr>
        <p:spPr>
          <a:xfrm>
            <a:off x="8345530" y="2190179"/>
            <a:ext cx="1376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/>
                </a:solidFill>
                <a:latin typeface="+mj-ea"/>
                <a:ea typeface="+mj-ea"/>
              </a:rPr>
              <a:t>12%</a:t>
            </a:r>
            <a:endParaRPr lang="zh-CN" altLang="en-US" sz="4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6FF7B90-E148-4507-A6B7-FB36B557A8EC}"/>
              </a:ext>
            </a:extLst>
          </p:cNvPr>
          <p:cNvSpPr txBox="1"/>
          <p:nvPr/>
        </p:nvSpPr>
        <p:spPr>
          <a:xfrm>
            <a:off x="1276589" y="3871262"/>
            <a:ext cx="3930411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7CC71E-6A35-4247-9A11-36047E0824B0}"/>
              </a:ext>
            </a:extLst>
          </p:cNvPr>
          <p:cNvSpPr txBox="1"/>
          <p:nvPr/>
        </p:nvSpPr>
        <p:spPr>
          <a:xfrm>
            <a:off x="637714" y="2380007"/>
            <a:ext cx="683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gradFill>
                  <a:gsLst>
                    <a:gs pos="0">
                      <a:schemeClr val="accent1"/>
                    </a:gs>
                    <a:gs pos="33000">
                      <a:schemeClr val="accent1">
                        <a:alpha val="86000"/>
                      </a:schemeClr>
                    </a:gs>
                    <a:gs pos="86000">
                      <a:schemeClr val="accent1">
                        <a:alpha val="2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n-ea"/>
              </a:rPr>
              <a:t>1</a:t>
            </a:r>
            <a:endParaRPr lang="zh-CN" altLang="en-US" sz="3200" b="1" i="1" dirty="0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86000"/>
                    </a:schemeClr>
                  </a:gs>
                  <a:gs pos="8600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723CEAF-4CB4-4483-BCE7-208861959CDF}"/>
              </a:ext>
            </a:extLst>
          </p:cNvPr>
          <p:cNvSpPr txBox="1"/>
          <p:nvPr/>
        </p:nvSpPr>
        <p:spPr>
          <a:xfrm>
            <a:off x="637714" y="3847904"/>
            <a:ext cx="683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gradFill>
                  <a:gsLst>
                    <a:gs pos="0">
                      <a:schemeClr val="accent1"/>
                    </a:gs>
                    <a:gs pos="33000">
                      <a:schemeClr val="accent1">
                        <a:alpha val="86000"/>
                      </a:schemeClr>
                    </a:gs>
                    <a:gs pos="86000">
                      <a:schemeClr val="accent1">
                        <a:alpha val="2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n-ea"/>
              </a:rPr>
              <a:t>2</a:t>
            </a:r>
            <a:endParaRPr lang="zh-CN" altLang="en-US" sz="3200" b="1" i="1" dirty="0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86000"/>
                    </a:schemeClr>
                  </a:gs>
                  <a:gs pos="8600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9E1773A6-FD57-B21C-C691-DDAF047558D4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十二指标法可靠性评估</a:t>
            </a:r>
          </a:p>
        </p:txBody>
      </p:sp>
    </p:spTree>
    <p:extLst>
      <p:ext uri="{BB962C8B-B14F-4D97-AF65-F5344CB8AC3E}">
        <p14:creationId xmlns:p14="http://schemas.microsoft.com/office/powerpoint/2010/main" val="1988118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CBB5BB34-D048-4FBC-941F-6E4BEA730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5049114"/>
              </p:ext>
            </p:extLst>
          </p:nvPr>
        </p:nvGraphicFramePr>
        <p:xfrm>
          <a:off x="3976914" y="1401475"/>
          <a:ext cx="7314906" cy="4451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îš1ïdé">
            <a:extLst>
              <a:ext uri="{FF2B5EF4-FFF2-40B4-BE49-F238E27FC236}">
                <a16:creationId xmlns:a16="http://schemas.microsoft.com/office/drawing/2014/main" id="{D62AC685-D7FC-4A43-BB54-7974D6834774}"/>
              </a:ext>
            </a:extLst>
          </p:cNvPr>
          <p:cNvSpPr/>
          <p:nvPr/>
        </p:nvSpPr>
        <p:spPr>
          <a:xfrm>
            <a:off x="840922" y="2122907"/>
            <a:ext cx="2486378" cy="830997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>
              <a:buSzPct val="25000"/>
            </a:pPr>
            <a:r>
              <a:rPr lang="zh-CN" altLang="en-US" sz="2400" b="1" dirty="0"/>
              <a:t>新能源之</a:t>
            </a:r>
            <a:endParaRPr lang="en-US" altLang="zh-CN" sz="2400" b="1" dirty="0"/>
          </a:p>
          <a:p>
            <a:pPr>
              <a:buSzPct val="25000"/>
            </a:pPr>
            <a:r>
              <a:rPr lang="zh-CN" altLang="en-US" sz="2400" b="1" dirty="0">
                <a:solidFill>
                  <a:schemeClr val="accent2"/>
                </a:solidFill>
              </a:rPr>
              <a:t>风能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sp>
        <p:nvSpPr>
          <p:cNvPr id="9" name="ïSlíďê">
            <a:extLst>
              <a:ext uri="{FF2B5EF4-FFF2-40B4-BE49-F238E27FC236}">
                <a16:creationId xmlns:a16="http://schemas.microsoft.com/office/drawing/2014/main" id="{FAE67BD1-6579-4FE2-A301-5A1F31987E69}"/>
              </a:ext>
            </a:extLst>
          </p:cNvPr>
          <p:cNvSpPr txBox="1"/>
          <p:nvPr/>
        </p:nvSpPr>
        <p:spPr>
          <a:xfrm>
            <a:off x="840921" y="3470174"/>
            <a:ext cx="2615327" cy="16611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我国目前的风能资源非常的丰富，在资源储备方面，我国的风能资源总量在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33.26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亿千瓦左右，这种能源的功率高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0B76039-D89B-475B-AA53-8D9A55D45895}"/>
              </a:ext>
            </a:extLst>
          </p:cNvPr>
          <p:cNvSpPr/>
          <p:nvPr/>
        </p:nvSpPr>
        <p:spPr>
          <a:xfrm>
            <a:off x="937045" y="3023452"/>
            <a:ext cx="496968" cy="1114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8663C637-D212-37A8-5459-D55665580140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十二指标法可靠性评估</a:t>
            </a:r>
          </a:p>
        </p:txBody>
      </p:sp>
    </p:spTree>
    <p:extLst>
      <p:ext uri="{BB962C8B-B14F-4D97-AF65-F5344CB8AC3E}">
        <p14:creationId xmlns:p14="http://schemas.microsoft.com/office/powerpoint/2010/main" val="3806138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F50CFBE-B3BF-4CAD-AF45-507E9F4C3E6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40921" y="309563"/>
            <a:ext cx="6296479" cy="628650"/>
          </a:xfrm>
        </p:spPr>
        <p:txBody>
          <a:bodyPr/>
          <a:lstStyle/>
          <a:p>
            <a:r>
              <a:rPr lang="zh-CN" altLang="en-US" dirty="0"/>
              <a:t>新能源对电能质量影响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104875B6-8EE0-4599-97BF-58AF7665EC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1432876"/>
              </p:ext>
            </p:extLst>
          </p:nvPr>
        </p:nvGraphicFramePr>
        <p:xfrm>
          <a:off x="5675418" y="1060639"/>
          <a:ext cx="5912465" cy="5076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椭圆 16">
            <a:extLst>
              <a:ext uri="{FF2B5EF4-FFF2-40B4-BE49-F238E27FC236}">
                <a16:creationId xmlns:a16="http://schemas.microsoft.com/office/drawing/2014/main" id="{512B6BF9-8B68-48B8-938A-591DD250EAC8}"/>
              </a:ext>
            </a:extLst>
          </p:cNvPr>
          <p:cNvSpPr/>
          <p:nvPr/>
        </p:nvSpPr>
        <p:spPr>
          <a:xfrm>
            <a:off x="839788" y="1268413"/>
            <a:ext cx="363794" cy="363794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BC70938-CA40-4217-8055-A687906871DF}"/>
              </a:ext>
            </a:extLst>
          </p:cNvPr>
          <p:cNvSpPr txBox="1"/>
          <p:nvPr/>
        </p:nvSpPr>
        <p:spPr>
          <a:xfrm>
            <a:off x="883880" y="1289239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风能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B2BA358-0889-4918-8D84-8ABF9C1A8FC9}"/>
              </a:ext>
            </a:extLst>
          </p:cNvPr>
          <p:cNvSpPr/>
          <p:nvPr/>
        </p:nvSpPr>
        <p:spPr>
          <a:xfrm>
            <a:off x="883880" y="1673275"/>
            <a:ext cx="4341253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A5F2B59-1F5F-45D6-8F92-B96770E82275}"/>
              </a:ext>
            </a:extLst>
          </p:cNvPr>
          <p:cNvSpPr/>
          <p:nvPr/>
        </p:nvSpPr>
        <p:spPr>
          <a:xfrm>
            <a:off x="839788" y="3069748"/>
            <a:ext cx="363794" cy="363794"/>
          </a:xfrm>
          <a:prstGeom prst="ellipse">
            <a:avLst/>
          </a:prstGeom>
          <a:solidFill>
            <a:schemeClr val="accent1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3A67D51-D5A2-4EA7-AAB6-BA8792D552BB}"/>
              </a:ext>
            </a:extLst>
          </p:cNvPr>
          <p:cNvSpPr txBox="1"/>
          <p:nvPr/>
        </p:nvSpPr>
        <p:spPr>
          <a:xfrm>
            <a:off x="883880" y="3090574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核能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323239C-6888-4B23-88C5-6883CB88A36F}"/>
              </a:ext>
            </a:extLst>
          </p:cNvPr>
          <p:cNvSpPr/>
          <p:nvPr/>
        </p:nvSpPr>
        <p:spPr>
          <a:xfrm>
            <a:off x="883880" y="3474610"/>
            <a:ext cx="4408579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28DC77F0-F09B-4621-8A9F-17A9A752428A}"/>
              </a:ext>
            </a:extLst>
          </p:cNvPr>
          <p:cNvSpPr/>
          <p:nvPr/>
        </p:nvSpPr>
        <p:spPr>
          <a:xfrm>
            <a:off x="839788" y="4871083"/>
            <a:ext cx="363794" cy="363794"/>
          </a:xfrm>
          <a:prstGeom prst="ellipse">
            <a:avLst/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BE28835-BD1C-415A-AE17-89BC10E4B1F5}"/>
              </a:ext>
            </a:extLst>
          </p:cNvPr>
          <p:cNvSpPr txBox="1"/>
          <p:nvPr/>
        </p:nvSpPr>
        <p:spPr>
          <a:xfrm>
            <a:off x="883880" y="4891426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生物能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551C6F4-34F3-411B-B97C-069A98E115A7}"/>
              </a:ext>
            </a:extLst>
          </p:cNvPr>
          <p:cNvSpPr/>
          <p:nvPr/>
        </p:nvSpPr>
        <p:spPr>
          <a:xfrm>
            <a:off x="883880" y="5275462"/>
            <a:ext cx="4515433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7935123-5B71-4F15-98F9-BB30DC6A8DFD}"/>
              </a:ext>
            </a:extLst>
          </p:cNvPr>
          <p:cNvCxnSpPr>
            <a:cxnSpLocks/>
          </p:cNvCxnSpPr>
          <p:nvPr/>
        </p:nvCxnSpPr>
        <p:spPr>
          <a:xfrm>
            <a:off x="1000012" y="2882228"/>
            <a:ext cx="41393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85EFD7B-E96D-42B4-A005-1FE7CF0D7335}"/>
              </a:ext>
            </a:extLst>
          </p:cNvPr>
          <p:cNvCxnSpPr>
            <a:cxnSpLocks/>
          </p:cNvCxnSpPr>
          <p:nvPr/>
        </p:nvCxnSpPr>
        <p:spPr>
          <a:xfrm>
            <a:off x="1000012" y="4683563"/>
            <a:ext cx="41393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869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2A57A144-8D11-41E1-B9D3-E6364F14D4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737541"/>
              </p:ext>
            </p:extLst>
          </p:nvPr>
        </p:nvGraphicFramePr>
        <p:xfrm>
          <a:off x="800100" y="1557338"/>
          <a:ext cx="2495912" cy="2356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6EFDB172-92C8-4093-BD99-02668CDC91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1472222"/>
              </p:ext>
            </p:extLst>
          </p:nvPr>
        </p:nvGraphicFramePr>
        <p:xfrm>
          <a:off x="4810738" y="1557338"/>
          <a:ext cx="2495912" cy="2356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9E0DD455-7462-4F99-88FE-A2D3C8DE18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4533208"/>
              </p:ext>
            </p:extLst>
          </p:nvPr>
        </p:nvGraphicFramePr>
        <p:xfrm>
          <a:off x="8821376" y="1557338"/>
          <a:ext cx="2495912" cy="2356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id="{6D4EF751-8B45-44C7-9C83-F0D3B71AF315}"/>
              </a:ext>
            </a:extLst>
          </p:cNvPr>
          <p:cNvSpPr txBox="1"/>
          <p:nvPr/>
        </p:nvSpPr>
        <p:spPr>
          <a:xfrm>
            <a:off x="971913" y="3914273"/>
            <a:ext cx="215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风能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A82A288-4D67-473B-A245-8EE4CEE73EA3}"/>
              </a:ext>
            </a:extLst>
          </p:cNvPr>
          <p:cNvSpPr/>
          <p:nvPr/>
        </p:nvSpPr>
        <p:spPr>
          <a:xfrm>
            <a:off x="1762307" y="4421657"/>
            <a:ext cx="5715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7E25D20-32EB-4E11-BDBE-622B7D2E0D10}"/>
              </a:ext>
            </a:extLst>
          </p:cNvPr>
          <p:cNvSpPr/>
          <p:nvPr/>
        </p:nvSpPr>
        <p:spPr>
          <a:xfrm>
            <a:off x="604111" y="4488094"/>
            <a:ext cx="2887890" cy="179110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BF5939A-EA42-4976-AE14-8E18FB9D3C42}"/>
              </a:ext>
            </a:extLst>
          </p:cNvPr>
          <p:cNvSpPr txBox="1"/>
          <p:nvPr/>
        </p:nvSpPr>
        <p:spPr>
          <a:xfrm>
            <a:off x="4982550" y="3914273"/>
            <a:ext cx="215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核能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14F12E4-70A7-43C5-B099-E969706B627F}"/>
              </a:ext>
            </a:extLst>
          </p:cNvPr>
          <p:cNvSpPr/>
          <p:nvPr/>
        </p:nvSpPr>
        <p:spPr>
          <a:xfrm>
            <a:off x="5772151" y="4421657"/>
            <a:ext cx="5715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15E802A-E143-4221-B0E3-16A7B976C759}"/>
              </a:ext>
            </a:extLst>
          </p:cNvPr>
          <p:cNvSpPr/>
          <p:nvPr/>
        </p:nvSpPr>
        <p:spPr>
          <a:xfrm>
            <a:off x="4613955" y="4488094"/>
            <a:ext cx="2887890" cy="179110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8622FC9-3CC9-485F-80ED-2C04D5C1213B}"/>
              </a:ext>
            </a:extLst>
          </p:cNvPr>
          <p:cNvSpPr txBox="1"/>
          <p:nvPr/>
        </p:nvSpPr>
        <p:spPr>
          <a:xfrm>
            <a:off x="9024256" y="3914273"/>
            <a:ext cx="215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生物能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06B381B-2020-4115-B5F3-95109AAA212E}"/>
              </a:ext>
            </a:extLst>
          </p:cNvPr>
          <p:cNvSpPr/>
          <p:nvPr/>
        </p:nvSpPr>
        <p:spPr>
          <a:xfrm>
            <a:off x="9814650" y="4421657"/>
            <a:ext cx="5715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88D02F6-02B8-4758-90D4-725F98DC65FB}"/>
              </a:ext>
            </a:extLst>
          </p:cNvPr>
          <p:cNvSpPr/>
          <p:nvPr/>
        </p:nvSpPr>
        <p:spPr>
          <a:xfrm>
            <a:off x="8656455" y="4488094"/>
            <a:ext cx="2887890" cy="179110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03DD7EDF-A63B-47B4-8AC3-EA4D63F14B81}"/>
              </a:ext>
            </a:extLst>
          </p:cNvPr>
          <p:cNvSpPr/>
          <p:nvPr/>
        </p:nvSpPr>
        <p:spPr>
          <a:xfrm flipV="1">
            <a:off x="1968432" y="3754130"/>
            <a:ext cx="159249" cy="13728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8C216CD7-0BBB-4FED-BA69-4AB3CB519C14}"/>
              </a:ext>
            </a:extLst>
          </p:cNvPr>
          <p:cNvSpPr/>
          <p:nvPr/>
        </p:nvSpPr>
        <p:spPr>
          <a:xfrm flipV="1">
            <a:off x="5979070" y="3754130"/>
            <a:ext cx="159249" cy="13728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4ECEAA75-2514-472A-8E99-B842ACD43284}"/>
              </a:ext>
            </a:extLst>
          </p:cNvPr>
          <p:cNvSpPr/>
          <p:nvPr/>
        </p:nvSpPr>
        <p:spPr>
          <a:xfrm flipV="1">
            <a:off x="9989708" y="3754130"/>
            <a:ext cx="159249" cy="13728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1E6FF846-8CFF-207C-D256-6A01013BE874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十二指标法可靠性评估</a:t>
            </a:r>
          </a:p>
        </p:txBody>
      </p:sp>
    </p:spTree>
    <p:extLst>
      <p:ext uri="{BB962C8B-B14F-4D97-AF65-F5344CB8AC3E}">
        <p14:creationId xmlns:p14="http://schemas.microsoft.com/office/powerpoint/2010/main" val="1320629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F8096C-696B-4AFC-AC41-B817AEEF9B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成本优化可靠性投资</a:t>
            </a:r>
          </a:p>
        </p:txBody>
      </p:sp>
    </p:spTree>
    <p:extLst>
      <p:ext uri="{BB962C8B-B14F-4D97-AF65-F5344CB8AC3E}">
        <p14:creationId xmlns:p14="http://schemas.microsoft.com/office/powerpoint/2010/main" val="2726154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1C7C439-441B-4D82-A0D9-B4C3343F3015}"/>
              </a:ext>
            </a:extLst>
          </p:cNvPr>
          <p:cNvSpPr/>
          <p:nvPr/>
        </p:nvSpPr>
        <p:spPr>
          <a:xfrm>
            <a:off x="4896934" y="2858099"/>
            <a:ext cx="2398132" cy="2076841"/>
          </a:xfrm>
          <a:custGeom>
            <a:avLst/>
            <a:gdLst>
              <a:gd name="connsiteX0" fmla="*/ 2540000 w 2540000"/>
              <a:gd name="connsiteY0" fmla="*/ 1099852 h 2199704"/>
              <a:gd name="connsiteX1" fmla="*/ 1905000 w 2540000"/>
              <a:gd name="connsiteY1" fmla="*/ 2199704 h 2199704"/>
              <a:gd name="connsiteX2" fmla="*/ 635000 w 2540000"/>
              <a:gd name="connsiteY2" fmla="*/ 2199704 h 2199704"/>
              <a:gd name="connsiteX3" fmla="*/ 0 w 2540000"/>
              <a:gd name="connsiteY3" fmla="*/ 1099852 h 2199704"/>
              <a:gd name="connsiteX4" fmla="*/ 635000 w 2540000"/>
              <a:gd name="connsiteY4" fmla="*/ 0 h 2199704"/>
              <a:gd name="connsiteX5" fmla="*/ 1905000 w 2540000"/>
              <a:gd name="connsiteY5" fmla="*/ 0 h 2199704"/>
              <a:gd name="connsiteX6" fmla="*/ 2540000 w 2540000"/>
              <a:gd name="connsiteY6" fmla="*/ 1099852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0000" h="2199704">
                <a:moveTo>
                  <a:pt x="2540000" y="1099852"/>
                </a:moveTo>
                <a:lnTo>
                  <a:pt x="1905000" y="2199704"/>
                </a:lnTo>
                <a:lnTo>
                  <a:pt x="635000" y="2199704"/>
                </a:lnTo>
                <a:lnTo>
                  <a:pt x="0" y="1099852"/>
                </a:lnTo>
                <a:lnTo>
                  <a:pt x="635000" y="0"/>
                </a:lnTo>
                <a:lnTo>
                  <a:pt x="1905000" y="0"/>
                </a:lnTo>
                <a:lnTo>
                  <a:pt x="2540000" y="1099852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889000" dist="381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51C4AB9-4983-40CA-B043-EFFAD760DA28}"/>
              </a:ext>
            </a:extLst>
          </p:cNvPr>
          <p:cNvSpPr/>
          <p:nvPr/>
        </p:nvSpPr>
        <p:spPr>
          <a:xfrm>
            <a:off x="5016812" y="2961914"/>
            <a:ext cx="2158379" cy="1869210"/>
          </a:xfrm>
          <a:custGeom>
            <a:avLst/>
            <a:gdLst>
              <a:gd name="connsiteX0" fmla="*/ 2540000 w 2540000"/>
              <a:gd name="connsiteY0" fmla="*/ 1099852 h 2199704"/>
              <a:gd name="connsiteX1" fmla="*/ 1905000 w 2540000"/>
              <a:gd name="connsiteY1" fmla="*/ 2199704 h 2199704"/>
              <a:gd name="connsiteX2" fmla="*/ 635000 w 2540000"/>
              <a:gd name="connsiteY2" fmla="*/ 2199704 h 2199704"/>
              <a:gd name="connsiteX3" fmla="*/ 0 w 2540000"/>
              <a:gd name="connsiteY3" fmla="*/ 1099852 h 2199704"/>
              <a:gd name="connsiteX4" fmla="*/ 635000 w 2540000"/>
              <a:gd name="connsiteY4" fmla="*/ 0 h 2199704"/>
              <a:gd name="connsiteX5" fmla="*/ 1905000 w 2540000"/>
              <a:gd name="connsiteY5" fmla="*/ 0 h 2199704"/>
              <a:gd name="connsiteX6" fmla="*/ 2540000 w 2540000"/>
              <a:gd name="connsiteY6" fmla="*/ 1099852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0000" h="2199704">
                <a:moveTo>
                  <a:pt x="2540000" y="1099852"/>
                </a:moveTo>
                <a:lnTo>
                  <a:pt x="1905000" y="2199704"/>
                </a:lnTo>
                <a:lnTo>
                  <a:pt x="635000" y="2199704"/>
                </a:lnTo>
                <a:lnTo>
                  <a:pt x="0" y="1099852"/>
                </a:lnTo>
                <a:lnTo>
                  <a:pt x="635000" y="0"/>
                </a:lnTo>
                <a:lnTo>
                  <a:pt x="1905000" y="0"/>
                </a:lnTo>
                <a:lnTo>
                  <a:pt x="2540000" y="109985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C4A48A7-1193-4164-998B-7C23232D90A2}"/>
              </a:ext>
            </a:extLst>
          </p:cNvPr>
          <p:cNvSpPr/>
          <p:nvPr/>
        </p:nvSpPr>
        <p:spPr>
          <a:xfrm>
            <a:off x="0" y="1484313"/>
            <a:ext cx="5412818" cy="2321646"/>
          </a:xfrm>
          <a:custGeom>
            <a:avLst/>
            <a:gdLst>
              <a:gd name="connsiteX0" fmla="*/ 0 w 5412818"/>
              <a:gd name="connsiteY0" fmla="*/ 0 h 2321646"/>
              <a:gd name="connsiteX1" fmla="*/ 4693328 w 5412818"/>
              <a:gd name="connsiteY1" fmla="*/ 0 h 2321646"/>
              <a:gd name="connsiteX2" fmla="*/ 5412818 w 5412818"/>
              <a:gd name="connsiteY2" fmla="*/ 1223561 h 2321646"/>
              <a:gd name="connsiteX3" fmla="*/ 5409737 w 5412818"/>
              <a:gd name="connsiteY3" fmla="*/ 1223561 h 2321646"/>
              <a:gd name="connsiteX4" fmla="*/ 4775758 w 5412818"/>
              <a:gd name="connsiteY4" fmla="*/ 2321646 h 2321646"/>
              <a:gd name="connsiteX5" fmla="*/ 401400 w 5412818"/>
              <a:gd name="connsiteY5" fmla="*/ 2321646 h 2321646"/>
              <a:gd name="connsiteX6" fmla="*/ 0 w 5412818"/>
              <a:gd name="connsiteY6" fmla="*/ 1639028 h 2321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2818" h="2321646">
                <a:moveTo>
                  <a:pt x="0" y="0"/>
                </a:moveTo>
                <a:lnTo>
                  <a:pt x="4693328" y="0"/>
                </a:lnTo>
                <a:lnTo>
                  <a:pt x="5412818" y="1223561"/>
                </a:lnTo>
                <a:lnTo>
                  <a:pt x="5409737" y="1223561"/>
                </a:lnTo>
                <a:lnTo>
                  <a:pt x="4775758" y="2321646"/>
                </a:lnTo>
                <a:lnTo>
                  <a:pt x="401400" y="2321646"/>
                </a:lnTo>
                <a:lnTo>
                  <a:pt x="0" y="1639028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6B1529B-FFC1-420B-A7CA-112D6A485ED5}"/>
              </a:ext>
            </a:extLst>
          </p:cNvPr>
          <p:cNvSpPr/>
          <p:nvPr/>
        </p:nvSpPr>
        <p:spPr>
          <a:xfrm>
            <a:off x="6779186" y="3987079"/>
            <a:ext cx="5412814" cy="2321646"/>
          </a:xfrm>
          <a:custGeom>
            <a:avLst/>
            <a:gdLst>
              <a:gd name="connsiteX0" fmla="*/ 637059 w 5412814"/>
              <a:gd name="connsiteY0" fmla="*/ 0 h 2321646"/>
              <a:gd name="connsiteX1" fmla="*/ 5011417 w 5412814"/>
              <a:gd name="connsiteY1" fmla="*/ 0 h 2321646"/>
              <a:gd name="connsiteX2" fmla="*/ 5412814 w 5412814"/>
              <a:gd name="connsiteY2" fmla="*/ 682614 h 2321646"/>
              <a:gd name="connsiteX3" fmla="*/ 5412814 w 5412814"/>
              <a:gd name="connsiteY3" fmla="*/ 2321646 h 2321646"/>
              <a:gd name="connsiteX4" fmla="*/ 719490 w 5412814"/>
              <a:gd name="connsiteY4" fmla="*/ 2321646 h 2321646"/>
              <a:gd name="connsiteX5" fmla="*/ 0 w 5412814"/>
              <a:gd name="connsiteY5" fmla="*/ 1098085 h 2321646"/>
              <a:gd name="connsiteX6" fmla="*/ 3079 w 5412814"/>
              <a:gd name="connsiteY6" fmla="*/ 1098085 h 2321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2814" h="2321646">
                <a:moveTo>
                  <a:pt x="637059" y="0"/>
                </a:moveTo>
                <a:lnTo>
                  <a:pt x="5011417" y="0"/>
                </a:lnTo>
                <a:lnTo>
                  <a:pt x="5412814" y="682614"/>
                </a:lnTo>
                <a:lnTo>
                  <a:pt x="5412814" y="2321646"/>
                </a:lnTo>
                <a:lnTo>
                  <a:pt x="719490" y="2321646"/>
                </a:lnTo>
                <a:lnTo>
                  <a:pt x="0" y="1098085"/>
                </a:lnTo>
                <a:lnTo>
                  <a:pt x="3079" y="109808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A955AAE-CD38-4D61-B118-58539D4AE9B3}"/>
              </a:ext>
            </a:extLst>
          </p:cNvPr>
          <p:cNvSpPr/>
          <p:nvPr/>
        </p:nvSpPr>
        <p:spPr>
          <a:xfrm flipV="1">
            <a:off x="6779186" y="1484313"/>
            <a:ext cx="5412814" cy="2321646"/>
          </a:xfrm>
          <a:custGeom>
            <a:avLst/>
            <a:gdLst>
              <a:gd name="connsiteX0" fmla="*/ 719490 w 5412814"/>
              <a:gd name="connsiteY0" fmla="*/ 2321646 h 2321646"/>
              <a:gd name="connsiteX1" fmla="*/ 5412814 w 5412814"/>
              <a:gd name="connsiteY1" fmla="*/ 2321646 h 2321646"/>
              <a:gd name="connsiteX2" fmla="*/ 5412814 w 5412814"/>
              <a:gd name="connsiteY2" fmla="*/ 682613 h 2321646"/>
              <a:gd name="connsiteX3" fmla="*/ 5011417 w 5412814"/>
              <a:gd name="connsiteY3" fmla="*/ 0 h 2321646"/>
              <a:gd name="connsiteX4" fmla="*/ 637059 w 5412814"/>
              <a:gd name="connsiteY4" fmla="*/ 0 h 2321646"/>
              <a:gd name="connsiteX5" fmla="*/ 3079 w 5412814"/>
              <a:gd name="connsiteY5" fmla="*/ 1098085 h 2321646"/>
              <a:gd name="connsiteX6" fmla="*/ 0 w 5412814"/>
              <a:gd name="connsiteY6" fmla="*/ 1098085 h 2321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2814" h="2321646">
                <a:moveTo>
                  <a:pt x="719490" y="2321646"/>
                </a:moveTo>
                <a:lnTo>
                  <a:pt x="5412814" y="2321646"/>
                </a:lnTo>
                <a:lnTo>
                  <a:pt x="5412814" y="682613"/>
                </a:lnTo>
                <a:lnTo>
                  <a:pt x="5011417" y="0"/>
                </a:lnTo>
                <a:lnTo>
                  <a:pt x="637059" y="0"/>
                </a:lnTo>
                <a:lnTo>
                  <a:pt x="3079" y="1098085"/>
                </a:lnTo>
                <a:lnTo>
                  <a:pt x="0" y="109808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7ADDA90-C7E5-4570-B611-5229FC7CC980}"/>
              </a:ext>
            </a:extLst>
          </p:cNvPr>
          <p:cNvSpPr/>
          <p:nvPr/>
        </p:nvSpPr>
        <p:spPr>
          <a:xfrm flipV="1">
            <a:off x="0" y="3987079"/>
            <a:ext cx="5412818" cy="2321646"/>
          </a:xfrm>
          <a:custGeom>
            <a:avLst/>
            <a:gdLst>
              <a:gd name="connsiteX0" fmla="*/ 401400 w 5412818"/>
              <a:gd name="connsiteY0" fmla="*/ 2321646 h 2321646"/>
              <a:gd name="connsiteX1" fmla="*/ 4775758 w 5412818"/>
              <a:gd name="connsiteY1" fmla="*/ 2321646 h 2321646"/>
              <a:gd name="connsiteX2" fmla="*/ 5409737 w 5412818"/>
              <a:gd name="connsiteY2" fmla="*/ 1223561 h 2321646"/>
              <a:gd name="connsiteX3" fmla="*/ 5412818 w 5412818"/>
              <a:gd name="connsiteY3" fmla="*/ 1223561 h 2321646"/>
              <a:gd name="connsiteX4" fmla="*/ 4693328 w 5412818"/>
              <a:gd name="connsiteY4" fmla="*/ 0 h 2321646"/>
              <a:gd name="connsiteX5" fmla="*/ 0 w 5412818"/>
              <a:gd name="connsiteY5" fmla="*/ 0 h 2321646"/>
              <a:gd name="connsiteX6" fmla="*/ 0 w 5412818"/>
              <a:gd name="connsiteY6" fmla="*/ 1639028 h 2321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2818" h="2321646">
                <a:moveTo>
                  <a:pt x="401400" y="2321646"/>
                </a:moveTo>
                <a:lnTo>
                  <a:pt x="4775758" y="2321646"/>
                </a:lnTo>
                <a:lnTo>
                  <a:pt x="5409737" y="1223561"/>
                </a:lnTo>
                <a:lnTo>
                  <a:pt x="5412818" y="1223561"/>
                </a:lnTo>
                <a:lnTo>
                  <a:pt x="4693328" y="0"/>
                </a:lnTo>
                <a:lnTo>
                  <a:pt x="0" y="0"/>
                </a:lnTo>
                <a:lnTo>
                  <a:pt x="0" y="1639028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F5332BA-774C-4E77-8119-016EABEC9D7F}"/>
              </a:ext>
            </a:extLst>
          </p:cNvPr>
          <p:cNvSpPr txBox="1"/>
          <p:nvPr/>
        </p:nvSpPr>
        <p:spPr>
          <a:xfrm>
            <a:off x="5480448" y="3711853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>
            <a:no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dist="38100" dir="5400000" algn="t" rotWithShape="0">
                    <a:schemeClr val="accent1">
                      <a:lumMod val="50000"/>
                    </a:schemeClr>
                  </a:outerShdw>
                </a:effectLst>
                <a:latin typeface="+mj-ea"/>
                <a:ea typeface="+mj-ea"/>
              </a:rPr>
              <a:t>解决措施</a:t>
            </a:r>
            <a:endParaRPr lang="en-US" altLang="zh-CN" sz="2400" b="1" dirty="0">
              <a:solidFill>
                <a:schemeClr val="bg1"/>
              </a:solidFill>
              <a:effectLst>
                <a:outerShdw dist="38100" dir="5400000" algn="t" rotWithShape="0">
                  <a:schemeClr val="accent1">
                    <a:lumMod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4" name="文本占位符 3">
            <a:extLst>
              <a:ext uri="{FF2B5EF4-FFF2-40B4-BE49-F238E27FC236}">
                <a16:creationId xmlns:a16="http://schemas.microsoft.com/office/drawing/2014/main" id="{0B622F64-BC7C-43FE-97D4-2494850398AD}"/>
              </a:ext>
            </a:extLst>
          </p:cNvPr>
          <p:cNvSpPr txBox="1">
            <a:spLocks/>
          </p:cNvSpPr>
          <p:nvPr/>
        </p:nvSpPr>
        <p:spPr>
          <a:xfrm>
            <a:off x="695324" y="1762871"/>
            <a:ext cx="246221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rPr>
              <a:t>加快智能电网的建设</a:t>
            </a:r>
          </a:p>
        </p:txBody>
      </p:sp>
      <p:sp>
        <p:nvSpPr>
          <p:cNvPr id="25" name="文本占位符 3">
            <a:extLst>
              <a:ext uri="{FF2B5EF4-FFF2-40B4-BE49-F238E27FC236}">
                <a16:creationId xmlns:a16="http://schemas.microsoft.com/office/drawing/2014/main" id="{C0CD781E-B218-4E37-B160-47D44EAC2A1C}"/>
              </a:ext>
            </a:extLst>
          </p:cNvPr>
          <p:cNvSpPr txBox="1">
            <a:spLocks/>
          </p:cNvSpPr>
          <p:nvPr/>
        </p:nvSpPr>
        <p:spPr>
          <a:xfrm>
            <a:off x="695324" y="2353097"/>
            <a:ext cx="3709989" cy="12526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智能电网的负荷自我调节处理能力更灵活，针对各类新能源负荷发电需求，可快速进行负荷自适应和优化调整。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F39D2A4-97DF-44F4-8A4B-90A3116EBDE2}"/>
              </a:ext>
            </a:extLst>
          </p:cNvPr>
          <p:cNvGrpSpPr/>
          <p:nvPr/>
        </p:nvGrpSpPr>
        <p:grpSpPr>
          <a:xfrm>
            <a:off x="695324" y="2222383"/>
            <a:ext cx="3709989" cy="0"/>
            <a:chOff x="695324" y="2112973"/>
            <a:chExt cx="3709989" cy="0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F84240F9-F242-402D-BEF7-273CD474A856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4" y="2112973"/>
              <a:ext cx="370998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300617BE-05A2-4E5E-90AB-E48FC1581FB0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4" y="2112973"/>
              <a:ext cx="476251" cy="0"/>
            </a:xfrm>
            <a:prstGeom prst="line">
              <a:avLst/>
            </a:prstGeom>
            <a:ln w="190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占位符 3">
            <a:extLst>
              <a:ext uri="{FF2B5EF4-FFF2-40B4-BE49-F238E27FC236}">
                <a16:creationId xmlns:a16="http://schemas.microsoft.com/office/drawing/2014/main" id="{62FD9C02-ADE7-4A2D-8C17-2DE3403A6772}"/>
              </a:ext>
            </a:extLst>
          </p:cNvPr>
          <p:cNvSpPr txBox="1">
            <a:spLocks/>
          </p:cNvSpPr>
          <p:nvPr/>
        </p:nvSpPr>
        <p:spPr>
          <a:xfrm>
            <a:off x="4059063" y="1762871"/>
            <a:ext cx="34625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01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0" name="文本占位符 3">
            <a:extLst>
              <a:ext uri="{FF2B5EF4-FFF2-40B4-BE49-F238E27FC236}">
                <a16:creationId xmlns:a16="http://schemas.microsoft.com/office/drawing/2014/main" id="{D05BD60E-C06F-4B61-9788-5A032BB43254}"/>
              </a:ext>
            </a:extLst>
          </p:cNvPr>
          <p:cNvSpPr txBox="1">
            <a:spLocks/>
          </p:cNvSpPr>
          <p:nvPr/>
        </p:nvSpPr>
        <p:spPr>
          <a:xfrm>
            <a:off x="695324" y="4265637"/>
            <a:ext cx="246221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rPr>
              <a:t>加快智能电网的建设</a:t>
            </a:r>
          </a:p>
        </p:txBody>
      </p:sp>
      <p:sp>
        <p:nvSpPr>
          <p:cNvPr id="31" name="文本占位符 3">
            <a:extLst>
              <a:ext uri="{FF2B5EF4-FFF2-40B4-BE49-F238E27FC236}">
                <a16:creationId xmlns:a16="http://schemas.microsoft.com/office/drawing/2014/main" id="{343BA048-C652-49A0-9BD2-384185710601}"/>
              </a:ext>
            </a:extLst>
          </p:cNvPr>
          <p:cNvSpPr txBox="1">
            <a:spLocks/>
          </p:cNvSpPr>
          <p:nvPr/>
        </p:nvSpPr>
        <p:spPr>
          <a:xfrm>
            <a:off x="695324" y="4855863"/>
            <a:ext cx="3709989" cy="12526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智能电网的负荷自我调节处理能力更灵活，针对各类新能源负荷发电需求，可快速进行负荷自适应和优化调整。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F436345-5BC0-440B-B570-41F272FAA1E4}"/>
              </a:ext>
            </a:extLst>
          </p:cNvPr>
          <p:cNvGrpSpPr/>
          <p:nvPr/>
        </p:nvGrpSpPr>
        <p:grpSpPr>
          <a:xfrm>
            <a:off x="695324" y="4725149"/>
            <a:ext cx="3709989" cy="0"/>
            <a:chOff x="695324" y="2112973"/>
            <a:chExt cx="3709989" cy="0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8EFABBAB-518C-42B4-A1FE-D527C6A8B5BD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4" y="2112973"/>
              <a:ext cx="370998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BBF98DD2-59D9-403B-A3C7-476F37EA1BA8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4" y="2112973"/>
              <a:ext cx="476251" cy="0"/>
            </a:xfrm>
            <a:prstGeom prst="line">
              <a:avLst/>
            </a:prstGeom>
            <a:ln w="190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占位符 3">
            <a:extLst>
              <a:ext uri="{FF2B5EF4-FFF2-40B4-BE49-F238E27FC236}">
                <a16:creationId xmlns:a16="http://schemas.microsoft.com/office/drawing/2014/main" id="{0666FE2C-F405-47DE-AD30-A4C3724DF342}"/>
              </a:ext>
            </a:extLst>
          </p:cNvPr>
          <p:cNvSpPr txBox="1">
            <a:spLocks/>
          </p:cNvSpPr>
          <p:nvPr/>
        </p:nvSpPr>
        <p:spPr>
          <a:xfrm>
            <a:off x="4059063" y="4265637"/>
            <a:ext cx="34625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02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6" name="文本占位符 3">
            <a:extLst>
              <a:ext uri="{FF2B5EF4-FFF2-40B4-BE49-F238E27FC236}">
                <a16:creationId xmlns:a16="http://schemas.microsoft.com/office/drawing/2014/main" id="{0CEF566C-8AAF-4EA8-B5E7-4EA70F1FBF23}"/>
              </a:ext>
            </a:extLst>
          </p:cNvPr>
          <p:cNvSpPr txBox="1">
            <a:spLocks/>
          </p:cNvSpPr>
          <p:nvPr/>
        </p:nvSpPr>
        <p:spPr>
          <a:xfrm flipH="1">
            <a:off x="8723511" y="1762871"/>
            <a:ext cx="276998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rPr>
              <a:t>加快智能电网的建设</a:t>
            </a:r>
          </a:p>
        </p:txBody>
      </p:sp>
      <p:sp>
        <p:nvSpPr>
          <p:cNvPr id="37" name="文本占位符 3">
            <a:extLst>
              <a:ext uri="{FF2B5EF4-FFF2-40B4-BE49-F238E27FC236}">
                <a16:creationId xmlns:a16="http://schemas.microsoft.com/office/drawing/2014/main" id="{39440509-CB59-4EDE-B920-0CFF19CE004A}"/>
              </a:ext>
            </a:extLst>
          </p:cNvPr>
          <p:cNvSpPr txBox="1">
            <a:spLocks/>
          </p:cNvSpPr>
          <p:nvPr/>
        </p:nvSpPr>
        <p:spPr>
          <a:xfrm flipH="1">
            <a:off x="7783511" y="2353097"/>
            <a:ext cx="3709989" cy="12526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智能电网的负荷自我调节处理能力更灵活，针对各类新能源负荷发电需求，可快速进行负荷自适应和优化调整。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6B1E756-6659-45FA-B9A3-06A6AB9AD9B5}"/>
              </a:ext>
            </a:extLst>
          </p:cNvPr>
          <p:cNvGrpSpPr/>
          <p:nvPr/>
        </p:nvGrpSpPr>
        <p:grpSpPr>
          <a:xfrm flipH="1">
            <a:off x="7783511" y="2222383"/>
            <a:ext cx="3709989" cy="0"/>
            <a:chOff x="695324" y="2112973"/>
            <a:chExt cx="3709989" cy="0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EF9E0EB4-7C31-4C8B-BA1A-96BC6C6BE3A0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4" y="2112973"/>
              <a:ext cx="370998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7894452B-5148-44F8-97EC-FD463535D6D3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4" y="2112973"/>
              <a:ext cx="476251" cy="0"/>
            </a:xfrm>
            <a:prstGeom prst="line">
              <a:avLst/>
            </a:prstGeom>
            <a:ln w="190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占位符 3">
            <a:extLst>
              <a:ext uri="{FF2B5EF4-FFF2-40B4-BE49-F238E27FC236}">
                <a16:creationId xmlns:a16="http://schemas.microsoft.com/office/drawing/2014/main" id="{56502ACE-3C92-4944-91BE-85777363B316}"/>
              </a:ext>
            </a:extLst>
          </p:cNvPr>
          <p:cNvSpPr txBox="1">
            <a:spLocks/>
          </p:cNvSpPr>
          <p:nvPr/>
        </p:nvSpPr>
        <p:spPr>
          <a:xfrm flipH="1">
            <a:off x="7783511" y="1762871"/>
            <a:ext cx="34624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03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2" name="文本占位符 3">
            <a:extLst>
              <a:ext uri="{FF2B5EF4-FFF2-40B4-BE49-F238E27FC236}">
                <a16:creationId xmlns:a16="http://schemas.microsoft.com/office/drawing/2014/main" id="{EF141839-6865-4C50-ADE5-161634E0C63A}"/>
              </a:ext>
            </a:extLst>
          </p:cNvPr>
          <p:cNvSpPr txBox="1">
            <a:spLocks/>
          </p:cNvSpPr>
          <p:nvPr/>
        </p:nvSpPr>
        <p:spPr>
          <a:xfrm flipH="1">
            <a:off x="8723511" y="4265637"/>
            <a:ext cx="276998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rPr>
              <a:t>加快智能电网的建设</a:t>
            </a:r>
          </a:p>
        </p:txBody>
      </p:sp>
      <p:sp>
        <p:nvSpPr>
          <p:cNvPr id="43" name="文本占位符 3">
            <a:extLst>
              <a:ext uri="{FF2B5EF4-FFF2-40B4-BE49-F238E27FC236}">
                <a16:creationId xmlns:a16="http://schemas.microsoft.com/office/drawing/2014/main" id="{2C88B962-A7C0-4A5A-93F3-B8338A40C450}"/>
              </a:ext>
            </a:extLst>
          </p:cNvPr>
          <p:cNvSpPr txBox="1">
            <a:spLocks/>
          </p:cNvSpPr>
          <p:nvPr/>
        </p:nvSpPr>
        <p:spPr>
          <a:xfrm flipH="1">
            <a:off x="7783511" y="4855863"/>
            <a:ext cx="3709989" cy="12526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智能电网的负荷自我调节处理能力更灵活，针对各类新能源负荷发电需求，可快速进行负荷自适应和优化调整。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12ACB38-6056-4742-8A51-0BA078444BA7}"/>
              </a:ext>
            </a:extLst>
          </p:cNvPr>
          <p:cNvGrpSpPr/>
          <p:nvPr/>
        </p:nvGrpSpPr>
        <p:grpSpPr>
          <a:xfrm flipH="1">
            <a:off x="7783511" y="4725149"/>
            <a:ext cx="3709989" cy="0"/>
            <a:chOff x="695324" y="2112973"/>
            <a:chExt cx="3709989" cy="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B7EC98A-5B9F-40B8-8554-95BAF61C30A9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4" y="2112973"/>
              <a:ext cx="370998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01029A27-6F7E-49CB-8EDD-0B09E2D3E761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4" y="2112973"/>
              <a:ext cx="476251" cy="0"/>
            </a:xfrm>
            <a:prstGeom prst="line">
              <a:avLst/>
            </a:prstGeom>
            <a:ln w="190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占位符 3">
            <a:extLst>
              <a:ext uri="{FF2B5EF4-FFF2-40B4-BE49-F238E27FC236}">
                <a16:creationId xmlns:a16="http://schemas.microsoft.com/office/drawing/2014/main" id="{74EC68EB-96BC-4514-949A-970B7ADAC2C2}"/>
              </a:ext>
            </a:extLst>
          </p:cNvPr>
          <p:cNvSpPr txBox="1">
            <a:spLocks/>
          </p:cNvSpPr>
          <p:nvPr/>
        </p:nvSpPr>
        <p:spPr>
          <a:xfrm flipH="1">
            <a:off x="7783511" y="4265637"/>
            <a:ext cx="34624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04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8F844E8F-D956-B61C-A98B-11BFBFF52C72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成本优化可靠性投资</a:t>
            </a:r>
          </a:p>
        </p:txBody>
      </p:sp>
    </p:spTree>
    <p:extLst>
      <p:ext uri="{BB962C8B-B14F-4D97-AF65-F5344CB8AC3E}">
        <p14:creationId xmlns:p14="http://schemas.microsoft.com/office/powerpoint/2010/main" val="2852115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0D7413-116B-4592-A909-88D1C7FEE104}"/>
              </a:ext>
            </a:extLst>
          </p:cNvPr>
          <p:cNvGrpSpPr/>
          <p:nvPr/>
        </p:nvGrpSpPr>
        <p:grpSpPr>
          <a:xfrm>
            <a:off x="4722566" y="1894711"/>
            <a:ext cx="2746870" cy="2814577"/>
            <a:chOff x="4722566" y="2021711"/>
            <a:chExt cx="2746870" cy="2814577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9C97F323-F09B-450C-BEB3-D499384AD20A}"/>
                </a:ext>
              </a:extLst>
            </p:cNvPr>
            <p:cNvSpPr/>
            <p:nvPr/>
          </p:nvSpPr>
          <p:spPr>
            <a:xfrm>
              <a:off x="4722566" y="2021711"/>
              <a:ext cx="2746870" cy="2746870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400" dirty="0">
                  <a:latin typeface="+mj-ea"/>
                  <a:ea typeface="+mj-ea"/>
                </a:rPr>
                <a:t>主要经验</a:t>
              </a:r>
              <a:endParaRPr lang="en-US" altLang="zh-CN" sz="2400" dirty="0">
                <a:latin typeface="+mj-ea"/>
                <a:ea typeface="+mj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400" dirty="0">
                  <a:latin typeface="+mj-ea"/>
                  <a:ea typeface="+mj-ea"/>
                </a:rPr>
                <a:t>与收获</a:t>
              </a:r>
              <a:endParaRPr lang="en-US" sz="2400" dirty="0">
                <a:latin typeface="+mj-ea"/>
                <a:ea typeface="+mj-ea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5640D66-9E5E-4B3E-B697-5783A4F82A20}"/>
                </a:ext>
              </a:extLst>
            </p:cNvPr>
            <p:cNvSpPr/>
            <p:nvPr/>
          </p:nvSpPr>
          <p:spPr>
            <a:xfrm>
              <a:off x="6038850" y="4721988"/>
              <a:ext cx="114300" cy="1143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93700" sx="98000" sy="98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71C1D4B-774F-4A09-9319-600A4BCC54F6}"/>
                </a:ext>
              </a:extLst>
            </p:cNvPr>
            <p:cNvSpPr/>
            <p:nvPr/>
          </p:nvSpPr>
          <p:spPr>
            <a:xfrm>
              <a:off x="4880416" y="4060139"/>
              <a:ext cx="114300" cy="1143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93700" sx="98000" sy="98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75D6E36-B115-4097-B7F0-997EBA7FCD8B}"/>
                </a:ext>
              </a:extLst>
            </p:cNvPr>
            <p:cNvSpPr/>
            <p:nvPr/>
          </p:nvSpPr>
          <p:spPr>
            <a:xfrm flipH="1">
              <a:off x="7197284" y="4060139"/>
              <a:ext cx="114300" cy="1143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93700" sx="98000" sy="98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E1EF034-C97C-42D2-99D6-56CDE0309907}"/>
                </a:ext>
              </a:extLst>
            </p:cNvPr>
            <p:cNvSpPr/>
            <p:nvPr/>
          </p:nvSpPr>
          <p:spPr>
            <a:xfrm>
              <a:off x="4880416" y="2598047"/>
              <a:ext cx="114300" cy="1143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93700" sx="98000" sy="98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BF488E1-0E40-4D63-8E5F-05C992B2A133}"/>
                </a:ext>
              </a:extLst>
            </p:cNvPr>
            <p:cNvSpPr/>
            <p:nvPr/>
          </p:nvSpPr>
          <p:spPr>
            <a:xfrm flipH="1">
              <a:off x="7197284" y="2598047"/>
              <a:ext cx="114300" cy="1143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93700" sx="98000" sy="98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DFBAD625-27EA-4901-9383-2613B0311D3E}"/>
              </a:ext>
            </a:extLst>
          </p:cNvPr>
          <p:cNvSpPr/>
          <p:nvPr/>
        </p:nvSpPr>
        <p:spPr>
          <a:xfrm>
            <a:off x="4972280" y="2144425"/>
            <a:ext cx="2247442" cy="224744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解决措施</a:t>
            </a:r>
            <a:endParaRPr lang="en-US" sz="2400" b="1" dirty="0">
              <a:latin typeface="+mj-ea"/>
              <a:ea typeface="+mj-ea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D4980097-520F-4886-9A6F-58E4982BA83E}"/>
              </a:ext>
            </a:extLst>
          </p:cNvPr>
          <p:cNvSpPr/>
          <p:nvPr/>
        </p:nvSpPr>
        <p:spPr>
          <a:xfrm>
            <a:off x="7506092" y="2129294"/>
            <a:ext cx="3990582" cy="797805"/>
          </a:xfrm>
          <a:custGeom>
            <a:avLst/>
            <a:gdLst>
              <a:gd name="connsiteX0" fmla="*/ 213057 w 3990582"/>
              <a:gd name="connsiteY0" fmla="*/ 0 h 797805"/>
              <a:gd name="connsiteX1" fmla="*/ 3990582 w 3990582"/>
              <a:gd name="connsiteY1" fmla="*/ 0 h 797805"/>
              <a:gd name="connsiteX2" fmla="*/ 3990582 w 3990582"/>
              <a:gd name="connsiteY2" fmla="*/ 797805 h 797805"/>
              <a:gd name="connsiteX3" fmla="*/ 213057 w 3990582"/>
              <a:gd name="connsiteY3" fmla="*/ 797805 h 797805"/>
              <a:gd name="connsiteX4" fmla="*/ 213057 w 3990582"/>
              <a:gd name="connsiteY4" fmla="*/ 510057 h 797805"/>
              <a:gd name="connsiteX5" fmla="*/ 0 w 3990582"/>
              <a:gd name="connsiteY5" fmla="*/ 398902 h 797805"/>
              <a:gd name="connsiteX6" fmla="*/ 213057 w 3990582"/>
              <a:gd name="connsiteY6" fmla="*/ 287748 h 79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0582" h="797805">
                <a:moveTo>
                  <a:pt x="213057" y="0"/>
                </a:moveTo>
                <a:lnTo>
                  <a:pt x="3990582" y="0"/>
                </a:lnTo>
                <a:lnTo>
                  <a:pt x="3990582" y="797805"/>
                </a:lnTo>
                <a:lnTo>
                  <a:pt x="213057" y="797805"/>
                </a:lnTo>
                <a:lnTo>
                  <a:pt x="213057" y="510057"/>
                </a:lnTo>
                <a:lnTo>
                  <a:pt x="0" y="398902"/>
                </a:lnTo>
                <a:lnTo>
                  <a:pt x="213057" y="287748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3ED8DBA-6B44-4EED-8DBA-2061668FDE9F}"/>
              </a:ext>
            </a:extLst>
          </p:cNvPr>
          <p:cNvSpPr txBox="1"/>
          <p:nvPr/>
        </p:nvSpPr>
        <p:spPr>
          <a:xfrm>
            <a:off x="7867339" y="2215609"/>
            <a:ext cx="3461062" cy="6124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indent="0" algn="just" defTabSz="742950" hangingPunc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70C275A-8158-4CBE-9122-8876155BFFC1}"/>
              </a:ext>
            </a:extLst>
          </p:cNvPr>
          <p:cNvSpPr/>
          <p:nvPr/>
        </p:nvSpPr>
        <p:spPr>
          <a:xfrm>
            <a:off x="7506093" y="3594062"/>
            <a:ext cx="3990582" cy="797805"/>
          </a:xfrm>
          <a:custGeom>
            <a:avLst/>
            <a:gdLst>
              <a:gd name="connsiteX0" fmla="*/ 213057 w 3990582"/>
              <a:gd name="connsiteY0" fmla="*/ 0 h 797805"/>
              <a:gd name="connsiteX1" fmla="*/ 3990582 w 3990582"/>
              <a:gd name="connsiteY1" fmla="*/ 0 h 797805"/>
              <a:gd name="connsiteX2" fmla="*/ 3990582 w 3990582"/>
              <a:gd name="connsiteY2" fmla="*/ 797805 h 797805"/>
              <a:gd name="connsiteX3" fmla="*/ 213057 w 3990582"/>
              <a:gd name="connsiteY3" fmla="*/ 797805 h 797805"/>
              <a:gd name="connsiteX4" fmla="*/ 213057 w 3990582"/>
              <a:gd name="connsiteY4" fmla="*/ 510057 h 797805"/>
              <a:gd name="connsiteX5" fmla="*/ 0 w 3990582"/>
              <a:gd name="connsiteY5" fmla="*/ 398902 h 797805"/>
              <a:gd name="connsiteX6" fmla="*/ 213057 w 3990582"/>
              <a:gd name="connsiteY6" fmla="*/ 287748 h 79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0582" h="797805">
                <a:moveTo>
                  <a:pt x="213057" y="0"/>
                </a:moveTo>
                <a:lnTo>
                  <a:pt x="3990582" y="0"/>
                </a:lnTo>
                <a:lnTo>
                  <a:pt x="3990582" y="797805"/>
                </a:lnTo>
                <a:lnTo>
                  <a:pt x="213057" y="797805"/>
                </a:lnTo>
                <a:lnTo>
                  <a:pt x="213057" y="510057"/>
                </a:lnTo>
                <a:lnTo>
                  <a:pt x="0" y="398902"/>
                </a:lnTo>
                <a:lnTo>
                  <a:pt x="213057" y="287748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BAF0D7F-DA1F-4CD2-8A2C-7FA532CC51B0}"/>
              </a:ext>
            </a:extLst>
          </p:cNvPr>
          <p:cNvSpPr txBox="1"/>
          <p:nvPr/>
        </p:nvSpPr>
        <p:spPr>
          <a:xfrm>
            <a:off x="7867340" y="3680377"/>
            <a:ext cx="3461062" cy="6124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indent="0" algn="just" defTabSz="742950" hangingPunc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CD0118A-B24E-4618-AF89-30FE9DBE142E}"/>
              </a:ext>
            </a:extLst>
          </p:cNvPr>
          <p:cNvSpPr/>
          <p:nvPr/>
        </p:nvSpPr>
        <p:spPr>
          <a:xfrm flipH="1">
            <a:off x="709210" y="2129294"/>
            <a:ext cx="3990582" cy="797805"/>
          </a:xfrm>
          <a:custGeom>
            <a:avLst/>
            <a:gdLst>
              <a:gd name="connsiteX0" fmla="*/ 213057 w 3990582"/>
              <a:gd name="connsiteY0" fmla="*/ 0 h 797805"/>
              <a:gd name="connsiteX1" fmla="*/ 3990582 w 3990582"/>
              <a:gd name="connsiteY1" fmla="*/ 0 h 797805"/>
              <a:gd name="connsiteX2" fmla="*/ 3990582 w 3990582"/>
              <a:gd name="connsiteY2" fmla="*/ 797805 h 797805"/>
              <a:gd name="connsiteX3" fmla="*/ 213057 w 3990582"/>
              <a:gd name="connsiteY3" fmla="*/ 797805 h 797805"/>
              <a:gd name="connsiteX4" fmla="*/ 213057 w 3990582"/>
              <a:gd name="connsiteY4" fmla="*/ 510057 h 797805"/>
              <a:gd name="connsiteX5" fmla="*/ 0 w 3990582"/>
              <a:gd name="connsiteY5" fmla="*/ 398902 h 797805"/>
              <a:gd name="connsiteX6" fmla="*/ 213057 w 3990582"/>
              <a:gd name="connsiteY6" fmla="*/ 287748 h 79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0582" h="797805">
                <a:moveTo>
                  <a:pt x="213057" y="0"/>
                </a:moveTo>
                <a:lnTo>
                  <a:pt x="3990582" y="0"/>
                </a:lnTo>
                <a:lnTo>
                  <a:pt x="3990582" y="797805"/>
                </a:lnTo>
                <a:lnTo>
                  <a:pt x="213057" y="797805"/>
                </a:lnTo>
                <a:lnTo>
                  <a:pt x="213057" y="510057"/>
                </a:lnTo>
                <a:lnTo>
                  <a:pt x="0" y="398902"/>
                </a:lnTo>
                <a:lnTo>
                  <a:pt x="213057" y="287748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7589D69-AA7E-48EF-85C7-3FC506B99687}"/>
              </a:ext>
            </a:extLst>
          </p:cNvPr>
          <p:cNvSpPr txBox="1"/>
          <p:nvPr/>
        </p:nvSpPr>
        <p:spPr>
          <a:xfrm flipH="1">
            <a:off x="877483" y="2215609"/>
            <a:ext cx="3461062" cy="6124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indent="0" algn="just" defTabSz="742950" hangingPunc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553D1E9D-E39A-4E6E-90E7-C5F9AE745450}"/>
              </a:ext>
            </a:extLst>
          </p:cNvPr>
          <p:cNvSpPr/>
          <p:nvPr/>
        </p:nvSpPr>
        <p:spPr>
          <a:xfrm flipH="1">
            <a:off x="709211" y="3594062"/>
            <a:ext cx="3990582" cy="797805"/>
          </a:xfrm>
          <a:custGeom>
            <a:avLst/>
            <a:gdLst>
              <a:gd name="connsiteX0" fmla="*/ 213057 w 3990582"/>
              <a:gd name="connsiteY0" fmla="*/ 0 h 797805"/>
              <a:gd name="connsiteX1" fmla="*/ 3990582 w 3990582"/>
              <a:gd name="connsiteY1" fmla="*/ 0 h 797805"/>
              <a:gd name="connsiteX2" fmla="*/ 3990582 w 3990582"/>
              <a:gd name="connsiteY2" fmla="*/ 797805 h 797805"/>
              <a:gd name="connsiteX3" fmla="*/ 213057 w 3990582"/>
              <a:gd name="connsiteY3" fmla="*/ 797805 h 797805"/>
              <a:gd name="connsiteX4" fmla="*/ 213057 w 3990582"/>
              <a:gd name="connsiteY4" fmla="*/ 510057 h 797805"/>
              <a:gd name="connsiteX5" fmla="*/ 0 w 3990582"/>
              <a:gd name="connsiteY5" fmla="*/ 398902 h 797805"/>
              <a:gd name="connsiteX6" fmla="*/ 213057 w 3990582"/>
              <a:gd name="connsiteY6" fmla="*/ 287748 h 79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0582" h="797805">
                <a:moveTo>
                  <a:pt x="213057" y="0"/>
                </a:moveTo>
                <a:lnTo>
                  <a:pt x="3990582" y="0"/>
                </a:lnTo>
                <a:lnTo>
                  <a:pt x="3990582" y="797805"/>
                </a:lnTo>
                <a:lnTo>
                  <a:pt x="213057" y="797805"/>
                </a:lnTo>
                <a:lnTo>
                  <a:pt x="213057" y="510057"/>
                </a:lnTo>
                <a:lnTo>
                  <a:pt x="0" y="398902"/>
                </a:lnTo>
                <a:lnTo>
                  <a:pt x="213057" y="287748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C365B1E-6C35-41DA-9BDF-60AC8BA05872}"/>
              </a:ext>
            </a:extLst>
          </p:cNvPr>
          <p:cNvSpPr txBox="1"/>
          <p:nvPr/>
        </p:nvSpPr>
        <p:spPr>
          <a:xfrm flipH="1">
            <a:off x="877484" y="3680377"/>
            <a:ext cx="3461062" cy="6124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indent="0" algn="just" defTabSz="742950" hangingPunc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D359D98B-68CE-4128-90BB-79F21CB4EFDC}"/>
              </a:ext>
            </a:extLst>
          </p:cNvPr>
          <p:cNvSpPr/>
          <p:nvPr/>
        </p:nvSpPr>
        <p:spPr>
          <a:xfrm>
            <a:off x="3676650" y="4891295"/>
            <a:ext cx="4838700" cy="1077706"/>
          </a:xfrm>
          <a:custGeom>
            <a:avLst/>
            <a:gdLst>
              <a:gd name="connsiteX0" fmla="*/ 2419350 w 4838700"/>
              <a:gd name="connsiteY0" fmla="*/ 0 h 1077706"/>
              <a:gd name="connsiteX1" fmla="*/ 2524485 w 4838700"/>
              <a:gd name="connsiteY1" fmla="*/ 202424 h 1077706"/>
              <a:gd name="connsiteX2" fmla="*/ 4838700 w 4838700"/>
              <a:gd name="connsiteY2" fmla="*/ 202424 h 1077706"/>
              <a:gd name="connsiteX3" fmla="*/ 4838700 w 4838700"/>
              <a:gd name="connsiteY3" fmla="*/ 1077706 h 1077706"/>
              <a:gd name="connsiteX4" fmla="*/ 0 w 4838700"/>
              <a:gd name="connsiteY4" fmla="*/ 1077706 h 1077706"/>
              <a:gd name="connsiteX5" fmla="*/ 0 w 4838700"/>
              <a:gd name="connsiteY5" fmla="*/ 202424 h 1077706"/>
              <a:gd name="connsiteX6" fmla="*/ 2314215 w 4838700"/>
              <a:gd name="connsiteY6" fmla="*/ 202424 h 107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38700" h="1077706">
                <a:moveTo>
                  <a:pt x="2419350" y="0"/>
                </a:moveTo>
                <a:lnTo>
                  <a:pt x="2524485" y="202424"/>
                </a:lnTo>
                <a:lnTo>
                  <a:pt x="4838700" y="202424"/>
                </a:lnTo>
                <a:lnTo>
                  <a:pt x="4838700" y="1077706"/>
                </a:lnTo>
                <a:lnTo>
                  <a:pt x="0" y="1077706"/>
                </a:lnTo>
                <a:lnTo>
                  <a:pt x="0" y="202424"/>
                </a:lnTo>
                <a:lnTo>
                  <a:pt x="2314215" y="202424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0B4C53D-7D4F-4542-87A1-32C209FC7429}"/>
              </a:ext>
            </a:extLst>
          </p:cNvPr>
          <p:cNvSpPr txBox="1"/>
          <p:nvPr/>
        </p:nvSpPr>
        <p:spPr>
          <a:xfrm flipH="1">
            <a:off x="3855720" y="5227442"/>
            <a:ext cx="4480560" cy="6124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indent="0" algn="just" defTabSz="742950" hangingPunc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71948C37-D646-B57D-3DD4-C1738BAE5893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成本优化可靠性投资</a:t>
            </a:r>
          </a:p>
        </p:txBody>
      </p:sp>
    </p:spTree>
    <p:extLst>
      <p:ext uri="{BB962C8B-B14F-4D97-AF65-F5344CB8AC3E}">
        <p14:creationId xmlns:p14="http://schemas.microsoft.com/office/powerpoint/2010/main" val="3973969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404CB534-2AAC-4706-ADA6-4A5A19F76A60}"/>
              </a:ext>
            </a:extLst>
          </p:cNvPr>
          <p:cNvGrpSpPr/>
          <p:nvPr/>
        </p:nvGrpSpPr>
        <p:grpSpPr>
          <a:xfrm>
            <a:off x="0" y="1722436"/>
            <a:ext cx="12192000" cy="173040"/>
            <a:chOff x="0" y="1722436"/>
            <a:chExt cx="12192000" cy="173040"/>
          </a:xfrm>
        </p:grpSpPr>
        <p:cxnSp>
          <p:nvCxnSpPr>
            <p:cNvPr id="30" name="直接箭头连接符 29">
              <a:extLst>
                <a:ext uri="{FF2B5EF4-FFF2-40B4-BE49-F238E27FC236}">
                  <a16:creationId xmlns:a16="http://schemas.microsoft.com/office/drawing/2014/main" id="{E10F36D2-9730-4ED2-813A-41D25C85E40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8956"/>
              <a:ext cx="12192000" cy="0"/>
            </a:xfrm>
            <a:prstGeom prst="straightConnector1">
              <a:avLst/>
            </a:prstGeom>
            <a:ln w="22225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1D34FA0B-E9A0-4DA9-A099-58CF87CDF3A5}"/>
                </a:ext>
              </a:extLst>
            </p:cNvPr>
            <p:cNvSpPr/>
            <p:nvPr/>
          </p:nvSpPr>
          <p:spPr>
            <a:xfrm>
              <a:off x="4125912" y="1722436"/>
              <a:ext cx="173038" cy="173040"/>
            </a:xfrm>
            <a:prstGeom prst="chevr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箭头: V 形 31">
              <a:extLst>
                <a:ext uri="{FF2B5EF4-FFF2-40B4-BE49-F238E27FC236}">
                  <a16:creationId xmlns:a16="http://schemas.microsoft.com/office/drawing/2014/main" id="{E1BDEC92-7EFE-4248-B282-B53EED51AA5D}"/>
                </a:ext>
              </a:extLst>
            </p:cNvPr>
            <p:cNvSpPr/>
            <p:nvPr/>
          </p:nvSpPr>
          <p:spPr>
            <a:xfrm>
              <a:off x="7893049" y="1722436"/>
              <a:ext cx="173038" cy="173040"/>
            </a:xfrm>
            <a:prstGeom prst="chevr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65F9A2D1-6F9A-493E-B0AF-20374B43D8E5}"/>
              </a:ext>
            </a:extLst>
          </p:cNvPr>
          <p:cNvSpPr/>
          <p:nvPr/>
        </p:nvSpPr>
        <p:spPr>
          <a:xfrm>
            <a:off x="695325" y="2293829"/>
            <a:ext cx="3267075" cy="3979972"/>
          </a:xfrm>
          <a:custGeom>
            <a:avLst/>
            <a:gdLst>
              <a:gd name="connsiteX0" fmla="*/ 1633537 w 3267075"/>
              <a:gd name="connsiteY0" fmla="*/ 0 h 3979971"/>
              <a:gd name="connsiteX1" fmla="*/ 1753097 w 3267075"/>
              <a:gd name="connsiteY1" fmla="*/ 211246 h 3979971"/>
              <a:gd name="connsiteX2" fmla="*/ 3267075 w 3267075"/>
              <a:gd name="connsiteY2" fmla="*/ 211246 h 3979971"/>
              <a:gd name="connsiteX3" fmla="*/ 3267075 w 3267075"/>
              <a:gd name="connsiteY3" fmla="*/ 3979971 h 3979971"/>
              <a:gd name="connsiteX4" fmla="*/ 0 w 3267075"/>
              <a:gd name="connsiteY4" fmla="*/ 3979971 h 3979971"/>
              <a:gd name="connsiteX5" fmla="*/ 0 w 3267075"/>
              <a:gd name="connsiteY5" fmla="*/ 211246 h 3979971"/>
              <a:gd name="connsiteX6" fmla="*/ 1513978 w 3267075"/>
              <a:gd name="connsiteY6" fmla="*/ 211246 h 397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7075" h="3979971">
                <a:moveTo>
                  <a:pt x="1633537" y="0"/>
                </a:moveTo>
                <a:lnTo>
                  <a:pt x="1753097" y="211246"/>
                </a:lnTo>
                <a:lnTo>
                  <a:pt x="3267075" y="211246"/>
                </a:lnTo>
                <a:lnTo>
                  <a:pt x="3267075" y="3979971"/>
                </a:lnTo>
                <a:lnTo>
                  <a:pt x="0" y="3979971"/>
                </a:lnTo>
                <a:lnTo>
                  <a:pt x="0" y="211246"/>
                </a:lnTo>
                <a:lnTo>
                  <a:pt x="1513978" y="211246"/>
                </a:lnTo>
                <a:close/>
              </a:path>
            </a:pathLst>
          </a:custGeom>
          <a:solidFill>
            <a:schemeClr val="bg1"/>
          </a:solidFill>
          <a:ln w="15875" cap="flat" cmpd="sng" algn="ctr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69AC1325-D11C-415A-8538-616E134596B8}"/>
              </a:ext>
            </a:extLst>
          </p:cNvPr>
          <p:cNvSpPr/>
          <p:nvPr/>
        </p:nvSpPr>
        <p:spPr>
          <a:xfrm>
            <a:off x="1268412" y="1484313"/>
            <a:ext cx="2120900" cy="64928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第一阶段</a:t>
            </a:r>
            <a:endParaRPr lang="en-US" sz="2400" dirty="0">
              <a:latin typeface="+mj-ea"/>
              <a:ea typeface="+mj-ea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281C956-0A9D-4541-83D5-34E585CFA725}"/>
              </a:ext>
            </a:extLst>
          </p:cNvPr>
          <p:cNvSpPr/>
          <p:nvPr/>
        </p:nvSpPr>
        <p:spPr>
          <a:xfrm>
            <a:off x="4462462" y="2293829"/>
            <a:ext cx="3267075" cy="3979972"/>
          </a:xfrm>
          <a:custGeom>
            <a:avLst/>
            <a:gdLst>
              <a:gd name="connsiteX0" fmla="*/ 1633537 w 3267075"/>
              <a:gd name="connsiteY0" fmla="*/ 0 h 3979971"/>
              <a:gd name="connsiteX1" fmla="*/ 1753097 w 3267075"/>
              <a:gd name="connsiteY1" fmla="*/ 211246 h 3979971"/>
              <a:gd name="connsiteX2" fmla="*/ 3267075 w 3267075"/>
              <a:gd name="connsiteY2" fmla="*/ 211246 h 3979971"/>
              <a:gd name="connsiteX3" fmla="*/ 3267075 w 3267075"/>
              <a:gd name="connsiteY3" fmla="*/ 3979971 h 3979971"/>
              <a:gd name="connsiteX4" fmla="*/ 0 w 3267075"/>
              <a:gd name="connsiteY4" fmla="*/ 3979971 h 3979971"/>
              <a:gd name="connsiteX5" fmla="*/ 0 w 3267075"/>
              <a:gd name="connsiteY5" fmla="*/ 211246 h 3979971"/>
              <a:gd name="connsiteX6" fmla="*/ 1513978 w 3267075"/>
              <a:gd name="connsiteY6" fmla="*/ 211246 h 397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7075" h="3979971">
                <a:moveTo>
                  <a:pt x="1633537" y="0"/>
                </a:moveTo>
                <a:lnTo>
                  <a:pt x="1753097" y="211246"/>
                </a:lnTo>
                <a:lnTo>
                  <a:pt x="3267075" y="211246"/>
                </a:lnTo>
                <a:lnTo>
                  <a:pt x="3267075" y="3979971"/>
                </a:lnTo>
                <a:lnTo>
                  <a:pt x="0" y="3979971"/>
                </a:lnTo>
                <a:lnTo>
                  <a:pt x="0" y="211246"/>
                </a:lnTo>
                <a:lnTo>
                  <a:pt x="1513978" y="211246"/>
                </a:lnTo>
                <a:close/>
              </a:path>
            </a:pathLst>
          </a:custGeom>
          <a:solidFill>
            <a:schemeClr val="bg1"/>
          </a:solidFill>
          <a:ln w="15875" cap="flat" cmpd="sng" algn="ctr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ECB291D-509D-4FD1-B0D2-FEF480540425}"/>
              </a:ext>
            </a:extLst>
          </p:cNvPr>
          <p:cNvSpPr/>
          <p:nvPr/>
        </p:nvSpPr>
        <p:spPr>
          <a:xfrm>
            <a:off x="5035549" y="1484313"/>
            <a:ext cx="2120900" cy="64928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第二阶段</a:t>
            </a:r>
            <a:endParaRPr lang="en-US" sz="2400" dirty="0">
              <a:latin typeface="+mj-ea"/>
              <a:ea typeface="+mj-ea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DB01539-C5AA-4894-873B-E5625B142EC9}"/>
              </a:ext>
            </a:extLst>
          </p:cNvPr>
          <p:cNvSpPr/>
          <p:nvPr/>
        </p:nvSpPr>
        <p:spPr>
          <a:xfrm>
            <a:off x="8229599" y="2293829"/>
            <a:ext cx="3267075" cy="3979972"/>
          </a:xfrm>
          <a:custGeom>
            <a:avLst/>
            <a:gdLst>
              <a:gd name="connsiteX0" fmla="*/ 1633537 w 3267075"/>
              <a:gd name="connsiteY0" fmla="*/ 0 h 3979971"/>
              <a:gd name="connsiteX1" fmla="*/ 1753097 w 3267075"/>
              <a:gd name="connsiteY1" fmla="*/ 211246 h 3979971"/>
              <a:gd name="connsiteX2" fmla="*/ 3267075 w 3267075"/>
              <a:gd name="connsiteY2" fmla="*/ 211246 h 3979971"/>
              <a:gd name="connsiteX3" fmla="*/ 3267075 w 3267075"/>
              <a:gd name="connsiteY3" fmla="*/ 3979971 h 3979971"/>
              <a:gd name="connsiteX4" fmla="*/ 0 w 3267075"/>
              <a:gd name="connsiteY4" fmla="*/ 3979971 h 3979971"/>
              <a:gd name="connsiteX5" fmla="*/ 0 w 3267075"/>
              <a:gd name="connsiteY5" fmla="*/ 211246 h 3979971"/>
              <a:gd name="connsiteX6" fmla="*/ 1513978 w 3267075"/>
              <a:gd name="connsiteY6" fmla="*/ 211246 h 397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7075" h="3979971">
                <a:moveTo>
                  <a:pt x="1633537" y="0"/>
                </a:moveTo>
                <a:lnTo>
                  <a:pt x="1753097" y="211246"/>
                </a:lnTo>
                <a:lnTo>
                  <a:pt x="3267075" y="211246"/>
                </a:lnTo>
                <a:lnTo>
                  <a:pt x="3267075" y="3979971"/>
                </a:lnTo>
                <a:lnTo>
                  <a:pt x="0" y="3979971"/>
                </a:lnTo>
                <a:lnTo>
                  <a:pt x="0" y="211246"/>
                </a:lnTo>
                <a:lnTo>
                  <a:pt x="1513978" y="211246"/>
                </a:lnTo>
                <a:close/>
              </a:path>
            </a:pathLst>
          </a:custGeom>
          <a:solidFill>
            <a:schemeClr val="bg1"/>
          </a:solidFill>
          <a:ln w="15875" cap="flat" cmpd="sng" algn="ctr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0DF712A5-FABD-46AC-BA9E-CE4B2E499CDD}"/>
              </a:ext>
            </a:extLst>
          </p:cNvPr>
          <p:cNvSpPr/>
          <p:nvPr/>
        </p:nvSpPr>
        <p:spPr>
          <a:xfrm>
            <a:off x="8802686" y="1484313"/>
            <a:ext cx="2120900" cy="64928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第三阶段</a:t>
            </a:r>
            <a:endParaRPr lang="en-US" sz="2400" dirty="0">
              <a:latin typeface="+mj-ea"/>
              <a:ea typeface="+mj-ea"/>
            </a:endParaRPr>
          </a:p>
        </p:txBody>
      </p:sp>
      <p:sp>
        <p:nvSpPr>
          <p:cNvPr id="39" name="文本占位符 3">
            <a:extLst>
              <a:ext uri="{FF2B5EF4-FFF2-40B4-BE49-F238E27FC236}">
                <a16:creationId xmlns:a16="http://schemas.microsoft.com/office/drawing/2014/main" id="{E99C026B-2E52-4D46-A92D-D69918A1EC73}"/>
              </a:ext>
            </a:extLst>
          </p:cNvPr>
          <p:cNvSpPr txBox="1">
            <a:spLocks/>
          </p:cNvSpPr>
          <p:nvPr/>
        </p:nvSpPr>
        <p:spPr>
          <a:xfrm>
            <a:off x="993774" y="2802534"/>
            <a:ext cx="2670176" cy="31608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 algn="just" hangingPunct="0">
              <a:lnSpc>
                <a:spcPct val="13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智能电网的负荷自我调节处理能力更灵活，针对各类新能源负荷发电需求，快速进行负荷自适应和优化调整。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177800" indent="-177800" algn="just" hangingPunct="0">
              <a:lnSpc>
                <a:spcPct val="13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智能电网的负荷自我调节处理能力更灵活，针对各类新能源负荷发电需求，快速进行负荷自适应和优化调整。</a:t>
            </a:r>
          </a:p>
        </p:txBody>
      </p:sp>
      <p:sp>
        <p:nvSpPr>
          <p:cNvPr id="40" name="文本占位符 3">
            <a:extLst>
              <a:ext uri="{FF2B5EF4-FFF2-40B4-BE49-F238E27FC236}">
                <a16:creationId xmlns:a16="http://schemas.microsoft.com/office/drawing/2014/main" id="{FD8CAC2E-A0C6-42A8-B2A4-A16062B29D90}"/>
              </a:ext>
            </a:extLst>
          </p:cNvPr>
          <p:cNvSpPr txBox="1">
            <a:spLocks/>
          </p:cNvSpPr>
          <p:nvPr/>
        </p:nvSpPr>
        <p:spPr>
          <a:xfrm>
            <a:off x="4760912" y="2802534"/>
            <a:ext cx="2670176" cy="31608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 algn="just" hangingPunct="0">
              <a:lnSpc>
                <a:spcPct val="13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智能电网的负荷自我调节处理能力更灵活，针对各类新能源负荷发电需求，快速进行负荷自适应和优化调整。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177800" indent="-177800" algn="just" hangingPunct="0">
              <a:lnSpc>
                <a:spcPct val="13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智能电网的负荷自我调节处理能力更灵活，针对各类新能源负荷发电需求，快速进行负荷自适应和优化调整。</a:t>
            </a:r>
          </a:p>
        </p:txBody>
      </p:sp>
      <p:sp>
        <p:nvSpPr>
          <p:cNvPr id="41" name="文本占位符 3">
            <a:extLst>
              <a:ext uri="{FF2B5EF4-FFF2-40B4-BE49-F238E27FC236}">
                <a16:creationId xmlns:a16="http://schemas.microsoft.com/office/drawing/2014/main" id="{097E1B9A-9F26-452B-B803-C874D253E934}"/>
              </a:ext>
            </a:extLst>
          </p:cNvPr>
          <p:cNvSpPr txBox="1">
            <a:spLocks/>
          </p:cNvSpPr>
          <p:nvPr/>
        </p:nvSpPr>
        <p:spPr>
          <a:xfrm>
            <a:off x="8528048" y="2802534"/>
            <a:ext cx="2670176" cy="31608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 algn="l" defTabSz="7429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 algn="just" hangingPunct="0">
              <a:lnSpc>
                <a:spcPct val="13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智能电网的负荷自我调节处理能力更灵活，针对各类新能源负荷发电需求，快速进行负荷自适应和优化调整。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177800" indent="-177800" algn="just" hangingPunct="0">
              <a:lnSpc>
                <a:spcPct val="13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智能电网的负荷自我调节处理能力更灵活，针对各类新能源负荷发电需求，快速进行负荷自适应和优化调整。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EC936099-CB75-8F95-C164-AE89A9D73325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成本优化可靠性投资</a:t>
            </a:r>
          </a:p>
        </p:txBody>
      </p:sp>
    </p:spTree>
    <p:extLst>
      <p:ext uri="{BB962C8B-B14F-4D97-AF65-F5344CB8AC3E}">
        <p14:creationId xmlns:p14="http://schemas.microsoft.com/office/powerpoint/2010/main" val="1076996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占位符 12">
            <a:extLst>
              <a:ext uri="{FF2B5EF4-FFF2-40B4-BE49-F238E27FC236}">
                <a16:creationId xmlns:a16="http://schemas.microsoft.com/office/drawing/2014/main" id="{E5AADF1D-3537-4696-A398-442B5F55E2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3" b="54081"/>
          <a:stretch/>
        </p:blipFill>
        <p:spPr>
          <a:xfrm>
            <a:off x="660400" y="1391179"/>
            <a:ext cx="10880725" cy="1896533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B00D1EF0-D22B-4F2B-89D6-3F61C466C78D}"/>
              </a:ext>
            </a:extLst>
          </p:cNvPr>
          <p:cNvSpPr txBox="1"/>
          <p:nvPr/>
        </p:nvSpPr>
        <p:spPr>
          <a:xfrm>
            <a:off x="2031778" y="3425192"/>
            <a:ext cx="683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i="1" dirty="0">
                <a:gradFill>
                  <a:gsLst>
                    <a:gs pos="0">
                      <a:schemeClr val="accent1"/>
                    </a:gs>
                    <a:gs pos="36000">
                      <a:schemeClr val="accent1">
                        <a:alpha val="50000"/>
                      </a:schemeClr>
                    </a:gs>
                    <a:gs pos="71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4800" b="1" i="1" dirty="0">
              <a:gradFill>
                <a:gsLst>
                  <a:gs pos="0">
                    <a:schemeClr val="accent1"/>
                  </a:gs>
                  <a:gs pos="36000">
                    <a:schemeClr val="accent1">
                      <a:alpha val="50000"/>
                    </a:schemeClr>
                  </a:gs>
                  <a:gs pos="7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1EDC586-AB65-43DA-8F0D-81EC1CBFA8CD}"/>
              </a:ext>
            </a:extLst>
          </p:cNvPr>
          <p:cNvSpPr txBox="1"/>
          <p:nvPr/>
        </p:nvSpPr>
        <p:spPr>
          <a:xfrm>
            <a:off x="5685167" y="3425192"/>
            <a:ext cx="683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i="1" dirty="0">
                <a:gradFill>
                  <a:gsLst>
                    <a:gs pos="0">
                      <a:schemeClr val="accent1"/>
                    </a:gs>
                    <a:gs pos="36000">
                      <a:schemeClr val="accent1">
                        <a:alpha val="50000"/>
                      </a:schemeClr>
                    </a:gs>
                    <a:gs pos="71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4800" b="1" i="1" dirty="0">
              <a:gradFill>
                <a:gsLst>
                  <a:gs pos="0">
                    <a:schemeClr val="accent1"/>
                  </a:gs>
                  <a:gs pos="36000">
                    <a:schemeClr val="accent1">
                      <a:alpha val="50000"/>
                    </a:schemeClr>
                  </a:gs>
                  <a:gs pos="7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F62B659-2B8C-4202-974B-BF769EF7DEDC}"/>
              </a:ext>
            </a:extLst>
          </p:cNvPr>
          <p:cNvSpPr txBox="1"/>
          <p:nvPr/>
        </p:nvSpPr>
        <p:spPr>
          <a:xfrm>
            <a:off x="9276410" y="3425192"/>
            <a:ext cx="683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i="1" dirty="0">
                <a:gradFill>
                  <a:gsLst>
                    <a:gs pos="0">
                      <a:schemeClr val="accent1"/>
                    </a:gs>
                    <a:gs pos="36000">
                      <a:schemeClr val="accent1">
                        <a:alpha val="50000"/>
                      </a:schemeClr>
                    </a:gs>
                    <a:gs pos="71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4800" b="1" i="1" dirty="0">
              <a:gradFill>
                <a:gsLst>
                  <a:gs pos="0">
                    <a:schemeClr val="accent1"/>
                  </a:gs>
                  <a:gs pos="36000">
                    <a:schemeClr val="accent1">
                      <a:alpha val="50000"/>
                    </a:schemeClr>
                  </a:gs>
                  <a:gs pos="7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2EBC7E9-B034-4B49-85E8-B236D89AE08F}"/>
              </a:ext>
            </a:extLst>
          </p:cNvPr>
          <p:cNvSpPr/>
          <p:nvPr/>
        </p:nvSpPr>
        <p:spPr>
          <a:xfrm>
            <a:off x="5551459" y="1391179"/>
            <a:ext cx="5989666" cy="1896534"/>
          </a:xfrm>
          <a:prstGeom prst="rect">
            <a:avLst/>
          </a:prstGeom>
          <a:gradFill>
            <a:gsLst>
              <a:gs pos="36000">
                <a:schemeClr val="accent1">
                  <a:alpha val="67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5701DAD-1ED8-43A8-A4B2-AF82E0F93DDE}"/>
              </a:ext>
            </a:extLst>
          </p:cNvPr>
          <p:cNvSpPr txBox="1"/>
          <p:nvPr/>
        </p:nvSpPr>
        <p:spPr>
          <a:xfrm>
            <a:off x="8432799" y="1952127"/>
            <a:ext cx="248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解决措施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965BA585-B83F-4D3D-A890-B8C62F02D555}"/>
              </a:ext>
            </a:extLst>
          </p:cNvPr>
          <p:cNvSpPr/>
          <p:nvPr/>
        </p:nvSpPr>
        <p:spPr>
          <a:xfrm>
            <a:off x="10404605" y="2792328"/>
            <a:ext cx="407858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690EA5C-14C9-48B2-9FAE-4AE2EAACD3DC}"/>
              </a:ext>
            </a:extLst>
          </p:cNvPr>
          <p:cNvSpPr txBox="1"/>
          <p:nvPr/>
        </p:nvSpPr>
        <p:spPr>
          <a:xfrm>
            <a:off x="1112528" y="4321785"/>
            <a:ext cx="2691376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7815DAD-5589-4B05-B0B5-1DA59F5C3D5F}"/>
              </a:ext>
            </a:extLst>
          </p:cNvPr>
          <p:cNvSpPr txBox="1"/>
          <p:nvPr/>
        </p:nvSpPr>
        <p:spPr>
          <a:xfrm>
            <a:off x="1602087" y="3889163"/>
            <a:ext cx="1712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风能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C777C69-A97D-4439-92B6-94691403054A}"/>
              </a:ext>
            </a:extLst>
          </p:cNvPr>
          <p:cNvSpPr txBox="1"/>
          <p:nvPr/>
        </p:nvSpPr>
        <p:spPr>
          <a:xfrm>
            <a:off x="4750312" y="4321785"/>
            <a:ext cx="2691376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现如今的核能利用的主要方式是核裂变和核聚变，并且核裂变技术已经得到了运用，我国已经有了大型的核电站。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D442340-0ACC-44DA-8BE7-3C9DCA99606B}"/>
              </a:ext>
            </a:extLst>
          </p:cNvPr>
          <p:cNvSpPr txBox="1"/>
          <p:nvPr/>
        </p:nvSpPr>
        <p:spPr>
          <a:xfrm>
            <a:off x="5239871" y="3889163"/>
            <a:ext cx="1712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核能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2A70D56-928C-4BA2-8261-8FCA08BD9CE2}"/>
              </a:ext>
            </a:extLst>
          </p:cNvPr>
          <p:cNvSpPr txBox="1"/>
          <p:nvPr/>
        </p:nvSpPr>
        <p:spPr>
          <a:xfrm>
            <a:off x="8388096" y="4321785"/>
            <a:ext cx="2691376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2BE0F56-B173-41A5-8BFB-E77695DE6137}"/>
              </a:ext>
            </a:extLst>
          </p:cNvPr>
          <p:cNvSpPr txBox="1"/>
          <p:nvPr/>
        </p:nvSpPr>
        <p:spPr>
          <a:xfrm>
            <a:off x="8877655" y="3889163"/>
            <a:ext cx="1712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生物能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EC8373A-567C-443D-A03F-472D63CCB314}"/>
              </a:ext>
            </a:extLst>
          </p:cNvPr>
          <p:cNvCxnSpPr/>
          <p:nvPr/>
        </p:nvCxnSpPr>
        <p:spPr>
          <a:xfrm>
            <a:off x="4294042" y="3981855"/>
            <a:ext cx="0" cy="17335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7BE79F85-24B0-44D5-8599-A6427BAB3C2F}"/>
              </a:ext>
            </a:extLst>
          </p:cNvPr>
          <p:cNvCxnSpPr/>
          <p:nvPr/>
        </p:nvCxnSpPr>
        <p:spPr>
          <a:xfrm>
            <a:off x="7931826" y="3981855"/>
            <a:ext cx="0" cy="17335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9F09E2B1-9A27-DB13-3414-45AC76DD93AD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成本优化可靠性投资</a:t>
            </a:r>
          </a:p>
        </p:txBody>
      </p:sp>
    </p:spTree>
    <p:extLst>
      <p:ext uri="{BB962C8B-B14F-4D97-AF65-F5344CB8AC3E}">
        <p14:creationId xmlns:p14="http://schemas.microsoft.com/office/powerpoint/2010/main" val="3919923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箭头: V 形 11">
            <a:extLst>
              <a:ext uri="{FF2B5EF4-FFF2-40B4-BE49-F238E27FC236}">
                <a16:creationId xmlns:a16="http://schemas.microsoft.com/office/drawing/2014/main" id="{A6BA02AB-3977-4A8C-A57A-A7C0EA536B77}"/>
              </a:ext>
            </a:extLst>
          </p:cNvPr>
          <p:cNvSpPr/>
          <p:nvPr/>
        </p:nvSpPr>
        <p:spPr>
          <a:xfrm>
            <a:off x="2573428" y="2239938"/>
            <a:ext cx="1632228" cy="2700090"/>
          </a:xfrm>
          <a:prstGeom prst="chevron">
            <a:avLst>
              <a:gd name="adj" fmla="val 58731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24355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1D36EA7-475C-41D7-A94F-FD0D4F25167E}"/>
              </a:ext>
            </a:extLst>
          </p:cNvPr>
          <p:cNvGrpSpPr/>
          <p:nvPr/>
        </p:nvGrpSpPr>
        <p:grpSpPr>
          <a:xfrm>
            <a:off x="1597709" y="2239938"/>
            <a:ext cx="1632228" cy="2700090"/>
            <a:chOff x="1989055" y="1760894"/>
            <a:chExt cx="2415955" cy="3193338"/>
          </a:xfrm>
          <a:solidFill>
            <a:schemeClr val="accent1"/>
          </a:solidFill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5990C0A1-482A-4230-BF27-D2E340936B96}"/>
                </a:ext>
              </a:extLst>
            </p:cNvPr>
            <p:cNvSpPr/>
            <p:nvPr/>
          </p:nvSpPr>
          <p:spPr>
            <a:xfrm>
              <a:off x="1989055" y="1760894"/>
              <a:ext cx="2415955" cy="265869"/>
            </a:xfrm>
            <a:prstGeom prst="parallelogram">
              <a:avLst>
                <a:gd name="adj" fmla="val 5782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4355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FBA28524-FE00-48BA-8049-22AAD8EBAEB7}"/>
                </a:ext>
              </a:extLst>
            </p:cNvPr>
            <p:cNvSpPr/>
            <p:nvPr/>
          </p:nvSpPr>
          <p:spPr>
            <a:xfrm flipV="1">
              <a:off x="1989055" y="4688363"/>
              <a:ext cx="2415955" cy="265869"/>
            </a:xfrm>
            <a:prstGeom prst="parallelogram">
              <a:avLst>
                <a:gd name="adj" fmla="val 5782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4355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B959239-097B-4D7E-BAEF-69FC88806C99}"/>
              </a:ext>
            </a:extLst>
          </p:cNvPr>
          <p:cNvSpPr txBox="1"/>
          <p:nvPr/>
        </p:nvSpPr>
        <p:spPr>
          <a:xfrm>
            <a:off x="3547678" y="3359149"/>
            <a:ext cx="586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586DE0C-66BA-498C-BB41-BD34D1AB1153}"/>
              </a:ext>
            </a:extLst>
          </p:cNvPr>
          <p:cNvSpPr txBox="1"/>
          <p:nvPr/>
        </p:nvSpPr>
        <p:spPr>
          <a:xfrm>
            <a:off x="244171" y="2759179"/>
            <a:ext cx="2745692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我国目前的风能资源非常的丰富，在资源储备方面，我国的风能资源总量在</a:t>
            </a:r>
            <a:r>
              <a:rPr kumimoji="0" lang="en-US" altLang="zh-CN" sz="1600" b="0" i="0" u="none" strike="noStrike" kern="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33.26</a:t>
            </a:r>
            <a:r>
              <a:rPr kumimoji="0" lang="zh-CN" altLang="en-US" sz="1600" b="0" i="0" u="none" strike="noStrike" kern="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亿千瓦左右，这种能源的功率高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EB92113-CD34-42C8-A455-0A376D9F43C8}"/>
              </a:ext>
            </a:extLst>
          </p:cNvPr>
          <p:cNvSpPr/>
          <p:nvPr/>
        </p:nvSpPr>
        <p:spPr>
          <a:xfrm>
            <a:off x="1640571" y="1702740"/>
            <a:ext cx="19785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风能</a:t>
            </a:r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54FEBEFF-9B75-41C0-926D-9E1C82833CA6}"/>
              </a:ext>
            </a:extLst>
          </p:cNvPr>
          <p:cNvSpPr/>
          <p:nvPr/>
        </p:nvSpPr>
        <p:spPr>
          <a:xfrm>
            <a:off x="6307395" y="2239938"/>
            <a:ext cx="1632228" cy="2700090"/>
          </a:xfrm>
          <a:prstGeom prst="chevron">
            <a:avLst>
              <a:gd name="adj" fmla="val 58731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24355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2964272-7BEC-456E-870F-D61B9169562E}"/>
              </a:ext>
            </a:extLst>
          </p:cNvPr>
          <p:cNvGrpSpPr/>
          <p:nvPr/>
        </p:nvGrpSpPr>
        <p:grpSpPr>
          <a:xfrm>
            <a:off x="5331676" y="2239938"/>
            <a:ext cx="1632228" cy="2700090"/>
            <a:chOff x="1989055" y="1760894"/>
            <a:chExt cx="2415955" cy="3193338"/>
          </a:xfrm>
          <a:solidFill>
            <a:schemeClr val="accent1"/>
          </a:solidFill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F147C484-2B60-4653-AF91-423CC801562E}"/>
                </a:ext>
              </a:extLst>
            </p:cNvPr>
            <p:cNvSpPr/>
            <p:nvPr/>
          </p:nvSpPr>
          <p:spPr>
            <a:xfrm>
              <a:off x="1989055" y="1760894"/>
              <a:ext cx="2415955" cy="265869"/>
            </a:xfrm>
            <a:prstGeom prst="parallelogram">
              <a:avLst>
                <a:gd name="adj" fmla="val 5782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4355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D711AFB4-2896-45DB-B174-F9C9B3F5A1B6}"/>
                </a:ext>
              </a:extLst>
            </p:cNvPr>
            <p:cNvSpPr/>
            <p:nvPr/>
          </p:nvSpPr>
          <p:spPr>
            <a:xfrm flipV="1">
              <a:off x="1989055" y="4688363"/>
              <a:ext cx="2415955" cy="265869"/>
            </a:xfrm>
            <a:prstGeom prst="parallelogram">
              <a:avLst>
                <a:gd name="adj" fmla="val 5782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4355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0D11E0E-1C54-4181-B405-32C49FBDB4A7}"/>
              </a:ext>
            </a:extLst>
          </p:cNvPr>
          <p:cNvSpPr txBox="1"/>
          <p:nvPr/>
        </p:nvSpPr>
        <p:spPr>
          <a:xfrm>
            <a:off x="7281645" y="3359149"/>
            <a:ext cx="586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5400420-B4B4-4DE8-A125-CA4F994B502D}"/>
              </a:ext>
            </a:extLst>
          </p:cNvPr>
          <p:cNvSpPr txBox="1"/>
          <p:nvPr/>
        </p:nvSpPr>
        <p:spPr>
          <a:xfrm>
            <a:off x="4355956" y="2598333"/>
            <a:ext cx="2367873" cy="198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海洋能指依附在海水中的可再生能源，海洋通过各种物理过程储存和散发能量，这一部分能量通过潮汐、波浪和盐度梯度等形式存在。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970A772-5DB8-4401-BBB0-59B9A1C79A05}"/>
              </a:ext>
            </a:extLst>
          </p:cNvPr>
          <p:cNvSpPr/>
          <p:nvPr/>
        </p:nvSpPr>
        <p:spPr>
          <a:xfrm>
            <a:off x="5374539" y="1702740"/>
            <a:ext cx="1907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海洋能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箭头: V 形 25">
            <a:extLst>
              <a:ext uri="{FF2B5EF4-FFF2-40B4-BE49-F238E27FC236}">
                <a16:creationId xmlns:a16="http://schemas.microsoft.com/office/drawing/2014/main" id="{69FA9DEB-27FD-4752-AFFE-35F2FF8A9D0F}"/>
              </a:ext>
            </a:extLst>
          </p:cNvPr>
          <p:cNvSpPr/>
          <p:nvPr/>
        </p:nvSpPr>
        <p:spPr>
          <a:xfrm>
            <a:off x="10041363" y="2239938"/>
            <a:ext cx="1632228" cy="2700090"/>
          </a:xfrm>
          <a:prstGeom prst="chevron">
            <a:avLst>
              <a:gd name="adj" fmla="val 58731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24355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7355376-EF75-469D-AF03-7D2329B64B43}"/>
              </a:ext>
            </a:extLst>
          </p:cNvPr>
          <p:cNvGrpSpPr/>
          <p:nvPr/>
        </p:nvGrpSpPr>
        <p:grpSpPr>
          <a:xfrm>
            <a:off x="9065644" y="2239938"/>
            <a:ext cx="1632228" cy="2700090"/>
            <a:chOff x="1989055" y="1760894"/>
            <a:chExt cx="2415955" cy="3193338"/>
          </a:xfrm>
          <a:solidFill>
            <a:schemeClr val="accent1"/>
          </a:solidFill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7649433-4808-4E4F-83EB-DBBF5D6A9B57}"/>
                </a:ext>
              </a:extLst>
            </p:cNvPr>
            <p:cNvSpPr/>
            <p:nvPr/>
          </p:nvSpPr>
          <p:spPr>
            <a:xfrm>
              <a:off x="1989055" y="1760894"/>
              <a:ext cx="2415955" cy="265869"/>
            </a:xfrm>
            <a:prstGeom prst="parallelogram">
              <a:avLst>
                <a:gd name="adj" fmla="val 5782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4355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72DF8B40-F93F-451C-9151-B1976F883F1F}"/>
                </a:ext>
              </a:extLst>
            </p:cNvPr>
            <p:cNvSpPr/>
            <p:nvPr/>
          </p:nvSpPr>
          <p:spPr>
            <a:xfrm flipV="1">
              <a:off x="1989055" y="4688363"/>
              <a:ext cx="2415955" cy="265869"/>
            </a:xfrm>
            <a:prstGeom prst="parallelogram">
              <a:avLst>
                <a:gd name="adj" fmla="val 5782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4355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B914C941-3159-4BBD-9231-E0557F24E837}"/>
              </a:ext>
            </a:extLst>
          </p:cNvPr>
          <p:cNvSpPr txBox="1"/>
          <p:nvPr/>
        </p:nvSpPr>
        <p:spPr>
          <a:xfrm>
            <a:off x="11015613" y="3359149"/>
            <a:ext cx="586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325A425-FC40-4F03-B158-E70064D2697C}"/>
              </a:ext>
            </a:extLst>
          </p:cNvPr>
          <p:cNvSpPr txBox="1"/>
          <p:nvPr/>
        </p:nvSpPr>
        <p:spPr>
          <a:xfrm>
            <a:off x="8258628" y="2759179"/>
            <a:ext cx="2199169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3229982-2CD3-47A6-ABDF-306D1A8E573F}"/>
              </a:ext>
            </a:extLst>
          </p:cNvPr>
          <p:cNvSpPr/>
          <p:nvPr/>
        </p:nvSpPr>
        <p:spPr>
          <a:xfrm>
            <a:off x="9108506" y="1702740"/>
            <a:ext cx="17872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太阳能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5B928C28-B89B-3FEE-BA8D-5017A87D7801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成本优化可靠性投资</a:t>
            </a:r>
          </a:p>
        </p:txBody>
      </p:sp>
    </p:spTree>
    <p:extLst>
      <p:ext uri="{BB962C8B-B14F-4D97-AF65-F5344CB8AC3E}">
        <p14:creationId xmlns:p14="http://schemas.microsoft.com/office/powerpoint/2010/main" val="527667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329CBDE-8376-4D6E-BA89-92DD38A38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十二指标法可靠性评估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9432BD2-6933-4E0E-B912-BFE09AD9B8D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大数据视角可行性分析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D8D2372C-D650-4D75-A4A8-3CC91A6ACC1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成本优化可靠性投资</a:t>
            </a:r>
          </a:p>
        </p:txBody>
      </p:sp>
    </p:spTree>
    <p:extLst>
      <p:ext uri="{BB962C8B-B14F-4D97-AF65-F5344CB8AC3E}">
        <p14:creationId xmlns:p14="http://schemas.microsoft.com/office/powerpoint/2010/main" val="2432620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: 空心 2">
            <a:extLst>
              <a:ext uri="{FF2B5EF4-FFF2-40B4-BE49-F238E27FC236}">
                <a16:creationId xmlns:a16="http://schemas.microsoft.com/office/drawing/2014/main" id="{9CB1428E-6C34-C176-9B2C-958E97696CBB}"/>
              </a:ext>
            </a:extLst>
          </p:cNvPr>
          <p:cNvSpPr/>
          <p:nvPr/>
        </p:nvSpPr>
        <p:spPr>
          <a:xfrm>
            <a:off x="5337142" y="2895974"/>
            <a:ext cx="657258" cy="643230"/>
          </a:xfrm>
          <a:prstGeom prst="donut">
            <a:avLst>
              <a:gd name="adj" fmla="val 30006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787A41E-DC1D-49D7-AAD1-DD56AAA1BD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3215" y="1346200"/>
            <a:ext cx="6888162" cy="2298700"/>
          </a:xfrm>
        </p:spPr>
        <p:txBody>
          <a:bodyPr>
            <a:normAutofit/>
          </a:bodyPr>
          <a:lstStyle/>
          <a:p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感谢观看</a:t>
            </a:r>
            <a:endParaRPr lang="en-US" altLang="zh-CN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/>
              <a:t>恳请批评指正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BAF166F-D416-47C8-B298-3802343893BD}"/>
              </a:ext>
            </a:extLst>
          </p:cNvPr>
          <p:cNvSpPr/>
          <p:nvPr/>
        </p:nvSpPr>
        <p:spPr>
          <a:xfrm>
            <a:off x="715610" y="3840239"/>
            <a:ext cx="2280718" cy="492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185A1A4-686E-404A-A895-29F1025203B7}"/>
              </a:ext>
            </a:extLst>
          </p:cNvPr>
          <p:cNvSpPr/>
          <p:nvPr/>
        </p:nvSpPr>
        <p:spPr>
          <a:xfrm>
            <a:off x="833357" y="3886359"/>
            <a:ext cx="2045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汇报人：艾迪鹅</a:t>
            </a:r>
          </a:p>
        </p:txBody>
      </p:sp>
    </p:spTree>
    <p:extLst>
      <p:ext uri="{BB962C8B-B14F-4D97-AF65-F5344CB8AC3E}">
        <p14:creationId xmlns:p14="http://schemas.microsoft.com/office/powerpoint/2010/main" val="1507390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4976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223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8E1359B-F13B-A7D9-298B-3DCA1A370E7A}"/>
              </a:ext>
            </a:extLst>
          </p:cNvPr>
          <p:cNvSpPr txBox="1"/>
          <p:nvPr/>
        </p:nvSpPr>
        <p:spPr>
          <a:xfrm>
            <a:off x="645224" y="5185112"/>
            <a:ext cx="60979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hlinkClick r:id="rId2"/>
              </a:rPr>
              <a:t># </a:t>
            </a:r>
            <a:r>
              <a:rPr lang="zh-CN" altLang="en-US" sz="2400" b="1" dirty="0">
                <a:hlinkClick r:id="rId2"/>
              </a:rPr>
              <a:t>电力</a:t>
            </a:r>
            <a:r>
              <a:rPr lang="en-US" altLang="zh-CN" sz="2400" b="1" dirty="0">
                <a:hlinkClick r:id="rId2"/>
              </a:rPr>
              <a:t>PPT</a:t>
            </a:r>
            <a:r>
              <a:rPr lang="zh-CN" altLang="en-US" sz="2400" b="1" dirty="0">
                <a:hlinkClick r:id="rId2"/>
              </a:rPr>
              <a:t>模板合集 </a:t>
            </a:r>
            <a:r>
              <a:rPr lang="en-US" altLang="zh-CN" sz="2400" b="1" dirty="0">
                <a:hlinkClick r:id="rId2"/>
              </a:rPr>
              <a:t>#  </a:t>
            </a:r>
            <a:r>
              <a:rPr lang="en-US" altLang="zh-CN" sz="2400" b="1" dirty="0"/>
              <a:t>  </a:t>
            </a:r>
            <a:r>
              <a:rPr lang="zh-CN" altLang="en-US" dirty="0"/>
              <a:t>由艾迪鹅 出品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39596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3621EC7-E276-40C1-9997-37E2A72DD5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大数据视角可行性分析</a:t>
            </a:r>
          </a:p>
        </p:txBody>
      </p:sp>
    </p:spTree>
    <p:extLst>
      <p:ext uri="{BB962C8B-B14F-4D97-AF65-F5344CB8AC3E}">
        <p14:creationId xmlns:p14="http://schemas.microsoft.com/office/powerpoint/2010/main" val="2887654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90D5A00-E5A9-4ECE-A6D7-46339BCFE62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84175" y="295918"/>
            <a:ext cx="6689725" cy="504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大数据视角可行性分析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D15245E-2FA5-40CE-96BF-25A7BEF48185}"/>
              </a:ext>
            </a:extLst>
          </p:cNvPr>
          <p:cNvSpPr/>
          <p:nvPr/>
        </p:nvSpPr>
        <p:spPr>
          <a:xfrm>
            <a:off x="896644" y="1905000"/>
            <a:ext cx="4709771" cy="3900995"/>
          </a:xfrm>
          <a:prstGeom prst="roundRect">
            <a:avLst>
              <a:gd name="adj" fmla="val 7209"/>
            </a:avLst>
          </a:prstGeom>
          <a:solidFill>
            <a:schemeClr val="accent1"/>
          </a:solidFill>
          <a:ln>
            <a:noFill/>
          </a:ln>
          <a:effectLst>
            <a:outerShdw blurRad="723900" dist="508000" dir="5400000" sx="87000" sy="87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B6F9F0F-F256-4E45-871D-58B3F0FC7280}"/>
              </a:ext>
            </a:extLst>
          </p:cNvPr>
          <p:cNvSpPr/>
          <p:nvPr/>
        </p:nvSpPr>
        <p:spPr>
          <a:xfrm>
            <a:off x="6544321" y="1905000"/>
            <a:ext cx="4709771" cy="3900995"/>
          </a:xfrm>
          <a:prstGeom prst="roundRect">
            <a:avLst>
              <a:gd name="adj" fmla="val 7209"/>
            </a:avLst>
          </a:prstGeom>
          <a:solidFill>
            <a:schemeClr val="accent1"/>
          </a:solidFill>
          <a:ln>
            <a:noFill/>
          </a:ln>
          <a:effectLst>
            <a:outerShdw blurRad="723900" dist="508000" dir="5400000" sx="87000" sy="87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A263C7C-C41E-4134-A356-E16562D7439C}"/>
              </a:ext>
            </a:extLst>
          </p:cNvPr>
          <p:cNvSpPr/>
          <p:nvPr/>
        </p:nvSpPr>
        <p:spPr>
          <a:xfrm>
            <a:off x="695325" y="1905001"/>
            <a:ext cx="5194935" cy="3626638"/>
          </a:xfrm>
          <a:prstGeom prst="roundRect">
            <a:avLst>
              <a:gd name="adj" fmla="val 7209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723900" dist="508000" dir="5400000" sx="87000" sy="87000" algn="t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C271583-C4AF-41FA-8C52-D82529357A78}"/>
              </a:ext>
            </a:extLst>
          </p:cNvPr>
          <p:cNvSpPr/>
          <p:nvPr/>
        </p:nvSpPr>
        <p:spPr>
          <a:xfrm>
            <a:off x="6301740" y="1905001"/>
            <a:ext cx="5194935" cy="3626638"/>
          </a:xfrm>
          <a:prstGeom prst="roundRect">
            <a:avLst>
              <a:gd name="adj" fmla="val 7209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723900" dist="508000" dir="5400000" sx="87000" sy="87000" algn="t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7A45838-7FFF-4558-8AF3-5D8A5202942E}"/>
              </a:ext>
            </a:extLst>
          </p:cNvPr>
          <p:cNvSpPr/>
          <p:nvPr/>
        </p:nvSpPr>
        <p:spPr>
          <a:xfrm>
            <a:off x="695325" y="2352583"/>
            <a:ext cx="112543" cy="790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81EBDB5-34C5-461E-B719-1B81F482901E}"/>
              </a:ext>
            </a:extLst>
          </p:cNvPr>
          <p:cNvSpPr/>
          <p:nvPr/>
        </p:nvSpPr>
        <p:spPr>
          <a:xfrm>
            <a:off x="6310487" y="2352583"/>
            <a:ext cx="112543" cy="790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7BC1489-B715-4AFB-970A-D9E5ADFFCB71}"/>
              </a:ext>
            </a:extLst>
          </p:cNvPr>
          <p:cNvSpPr txBox="1"/>
          <p:nvPr/>
        </p:nvSpPr>
        <p:spPr>
          <a:xfrm>
            <a:off x="1009187" y="2450831"/>
            <a:ext cx="2327172" cy="5256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新能源概念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56EE9B2-2467-4FA1-9115-108517564C61}"/>
              </a:ext>
            </a:extLst>
          </p:cNvPr>
          <p:cNvSpPr txBox="1"/>
          <p:nvPr/>
        </p:nvSpPr>
        <p:spPr>
          <a:xfrm>
            <a:off x="1010758" y="3288016"/>
            <a:ext cx="4415257" cy="17543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新能源一般是指在新技术基础上加以开发利用的可再生能源，包括太阳能、生物质能、水能、风能、地热能、波浪能、洋流能和潮汐能，以及海洋表面与深层之间的热循环等。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B64C9C4-A3E6-485D-806F-1FAF914A4EC3}"/>
              </a:ext>
            </a:extLst>
          </p:cNvPr>
          <p:cNvSpPr txBox="1"/>
          <p:nvPr/>
        </p:nvSpPr>
        <p:spPr>
          <a:xfrm>
            <a:off x="6585585" y="3288016"/>
            <a:ext cx="4415257" cy="17543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日前在中国，可以形成产业的新能源主要包括水能（主要指小型水电站）、风能、生物质能、太阳能、地热能等，是可循环利用的清洁能源。新能源产业的发展既是整个能源供应系统的有效补充手段。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F6ADFD1-37EF-42DC-B033-76D699D93D52}"/>
              </a:ext>
            </a:extLst>
          </p:cNvPr>
          <p:cNvSpPr txBox="1"/>
          <p:nvPr/>
        </p:nvSpPr>
        <p:spPr>
          <a:xfrm>
            <a:off x="6585585" y="2450831"/>
            <a:ext cx="2327172" cy="5256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发展现状</a:t>
            </a:r>
          </a:p>
        </p:txBody>
      </p:sp>
    </p:spTree>
    <p:extLst>
      <p:ext uri="{BB962C8B-B14F-4D97-AF65-F5344CB8AC3E}">
        <p14:creationId xmlns:p14="http://schemas.microsoft.com/office/powerpoint/2010/main" val="1251836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90E61991-61FD-4FA0-958D-515E694481E9}"/>
              </a:ext>
            </a:extLst>
          </p:cNvPr>
          <p:cNvSpPr/>
          <p:nvPr/>
        </p:nvSpPr>
        <p:spPr>
          <a:xfrm>
            <a:off x="825500" y="2102798"/>
            <a:ext cx="3136900" cy="4031302"/>
          </a:xfrm>
          <a:prstGeom prst="roundRect">
            <a:avLst>
              <a:gd name="adj" fmla="val 6136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5400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DAC11E0-3266-47F4-A886-09FA476BE8F3}"/>
              </a:ext>
            </a:extLst>
          </p:cNvPr>
          <p:cNvSpPr/>
          <p:nvPr/>
        </p:nvSpPr>
        <p:spPr>
          <a:xfrm>
            <a:off x="4527550" y="2102798"/>
            <a:ext cx="3136900" cy="4031302"/>
          </a:xfrm>
          <a:prstGeom prst="roundRect">
            <a:avLst>
              <a:gd name="adj" fmla="val 6136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5400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D1A9285-042D-4986-AE9E-C2B752EAF062}"/>
              </a:ext>
            </a:extLst>
          </p:cNvPr>
          <p:cNvSpPr/>
          <p:nvPr/>
        </p:nvSpPr>
        <p:spPr>
          <a:xfrm>
            <a:off x="8218157" y="2102798"/>
            <a:ext cx="3136900" cy="4031302"/>
          </a:xfrm>
          <a:prstGeom prst="roundRect">
            <a:avLst>
              <a:gd name="adj" fmla="val 6136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5400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@稿定PPT实验室 出品-13-2">
            <a:extLst>
              <a:ext uri="{FF2B5EF4-FFF2-40B4-BE49-F238E27FC236}">
                <a16:creationId xmlns:a16="http://schemas.microsoft.com/office/drawing/2014/main" id="{770E34FE-C179-4D68-A6C2-754B32296A71}"/>
              </a:ext>
            </a:extLst>
          </p:cNvPr>
          <p:cNvSpPr txBox="1"/>
          <p:nvPr/>
        </p:nvSpPr>
        <p:spPr>
          <a:xfrm>
            <a:off x="1166320" y="3499807"/>
            <a:ext cx="2455261" cy="241405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微软雅黑" panose="020B0503020204020204" pitchFamily="34" charset="-122"/>
              </a:rPr>
              <a:t>我国目前的风能资源非常的丰富，在资源储备方面，我国的风能资源总量在</a:t>
            </a:r>
            <a:r>
              <a:rPr lang="en-US" altLang="zh-CN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微软雅黑" panose="020B0503020204020204" pitchFamily="34" charset="-122"/>
              </a:rPr>
              <a:t>33.26</a:t>
            </a:r>
            <a:r>
              <a:rPr lang="zh-CN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微软雅黑" panose="020B0503020204020204" pitchFamily="34" charset="-122"/>
              </a:rPr>
              <a:t>亿千瓦左右，这种能源的功率高</a:t>
            </a:r>
          </a:p>
        </p:txBody>
      </p:sp>
      <p:sp>
        <p:nvSpPr>
          <p:cNvPr id="10" name="18">
            <a:extLst>
              <a:ext uri="{FF2B5EF4-FFF2-40B4-BE49-F238E27FC236}">
                <a16:creationId xmlns:a16="http://schemas.microsoft.com/office/drawing/2014/main" id="{C151874F-3C69-464F-86C1-ACECF4166B14}"/>
              </a:ext>
            </a:extLst>
          </p:cNvPr>
          <p:cNvSpPr txBox="1"/>
          <p:nvPr/>
        </p:nvSpPr>
        <p:spPr>
          <a:xfrm>
            <a:off x="1649941" y="2931254"/>
            <a:ext cx="1488018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微软雅黑" panose="020B0503020204020204" pitchFamily="34" charset="-122"/>
                <a:sym typeface="微软雅黑" panose="020B0503020204020204" pitchFamily="34" charset="-122"/>
              </a:rPr>
              <a:t>风能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E5CCEE-CB62-41A5-8C5D-4D8A91ED5C09}"/>
              </a:ext>
            </a:extLst>
          </p:cNvPr>
          <p:cNvGrpSpPr/>
          <p:nvPr/>
        </p:nvGrpSpPr>
        <p:grpSpPr>
          <a:xfrm>
            <a:off x="1839703" y="1691477"/>
            <a:ext cx="1108495" cy="1057633"/>
            <a:chOff x="1699964" y="1630517"/>
            <a:chExt cx="1108495" cy="105763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3DA05A3-808C-4D89-A38F-45D9DC1A8EDB}"/>
                </a:ext>
              </a:extLst>
            </p:cNvPr>
            <p:cNvSpPr/>
            <p:nvPr/>
          </p:nvSpPr>
          <p:spPr>
            <a:xfrm>
              <a:off x="1726829" y="1630517"/>
              <a:ext cx="1054765" cy="1057633"/>
            </a:xfrm>
            <a:prstGeom prst="ellipse">
              <a:avLst/>
            </a:prstGeom>
            <a:solidFill>
              <a:schemeClr val="accent1"/>
            </a:solidFill>
            <a:ln w="6350">
              <a:solidFill>
                <a:schemeClr val="bg1">
                  <a:alpha val="40000"/>
                </a:schemeClr>
              </a:solidFill>
            </a:ln>
            <a:effectLst>
              <a:outerShdw blurRad="177800" dist="114300" dir="2700000" algn="ctr" rotWithShape="0">
                <a:schemeClr val="accent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4200" b="1">
                <a:latin typeface="+mj-ea"/>
                <a:ea typeface="+mj-ea"/>
              </a:endParaRPr>
            </a:p>
          </p:txBody>
        </p:sp>
        <p:sp>
          <p:nvSpPr>
            <p:cNvPr id="13" name="18">
              <a:extLst>
                <a:ext uri="{FF2B5EF4-FFF2-40B4-BE49-F238E27FC236}">
                  <a16:creationId xmlns:a16="http://schemas.microsoft.com/office/drawing/2014/main" id="{BBE8CAB2-0315-4C41-A28B-B940370A5FDB}"/>
                </a:ext>
              </a:extLst>
            </p:cNvPr>
            <p:cNvSpPr txBox="1"/>
            <p:nvPr/>
          </p:nvSpPr>
          <p:spPr>
            <a:xfrm>
              <a:off x="1699964" y="1790001"/>
              <a:ext cx="1108495" cy="73866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4200" b="1" dirty="0">
                  <a:solidFill>
                    <a:schemeClr val="lt1"/>
                  </a:solidFill>
                  <a:latin typeface="+mj-ea"/>
                  <a:ea typeface="+mj-ea"/>
                  <a:cs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4200" b="1" dirty="0">
                <a:solidFill>
                  <a:schemeClr val="accent1"/>
                </a:solidFill>
                <a:latin typeface="+mj-ea"/>
                <a:ea typeface="+mj-ea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335F84-B37B-41E5-8DD1-DC85FFBA13DD}"/>
              </a:ext>
            </a:extLst>
          </p:cNvPr>
          <p:cNvGrpSpPr/>
          <p:nvPr/>
        </p:nvGrpSpPr>
        <p:grpSpPr>
          <a:xfrm>
            <a:off x="5541753" y="1691477"/>
            <a:ext cx="1108495" cy="1057633"/>
            <a:chOff x="1699964" y="1630517"/>
            <a:chExt cx="1108495" cy="105763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D0DCB4B-A9BF-400D-A3A5-1BC22AACCB5D}"/>
                </a:ext>
              </a:extLst>
            </p:cNvPr>
            <p:cNvSpPr/>
            <p:nvPr/>
          </p:nvSpPr>
          <p:spPr>
            <a:xfrm>
              <a:off x="1726829" y="1630517"/>
              <a:ext cx="1054765" cy="1057633"/>
            </a:xfrm>
            <a:prstGeom prst="ellipse">
              <a:avLst/>
            </a:prstGeom>
            <a:solidFill>
              <a:schemeClr val="accent1"/>
            </a:solidFill>
            <a:ln w="6350">
              <a:solidFill>
                <a:schemeClr val="bg1">
                  <a:alpha val="40000"/>
                </a:schemeClr>
              </a:solidFill>
            </a:ln>
            <a:effectLst>
              <a:outerShdw blurRad="177800" dist="114300" dir="2700000" algn="ctr" rotWithShape="0">
                <a:schemeClr val="accent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4200" b="1">
                <a:latin typeface="+mj-ea"/>
                <a:ea typeface="+mj-ea"/>
              </a:endParaRPr>
            </a:p>
          </p:txBody>
        </p:sp>
        <p:sp>
          <p:nvSpPr>
            <p:cNvPr id="16" name="18">
              <a:extLst>
                <a:ext uri="{FF2B5EF4-FFF2-40B4-BE49-F238E27FC236}">
                  <a16:creationId xmlns:a16="http://schemas.microsoft.com/office/drawing/2014/main" id="{0BFE890F-5B88-4C4E-92FB-91C2F0F64972}"/>
                </a:ext>
              </a:extLst>
            </p:cNvPr>
            <p:cNvSpPr txBox="1"/>
            <p:nvPr/>
          </p:nvSpPr>
          <p:spPr>
            <a:xfrm>
              <a:off x="1699964" y="1790001"/>
              <a:ext cx="1108495" cy="73866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4200" b="1" dirty="0">
                  <a:solidFill>
                    <a:schemeClr val="lt1"/>
                  </a:solidFill>
                  <a:latin typeface="+mj-ea"/>
                  <a:ea typeface="+mj-ea"/>
                  <a:cs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4200" b="1" dirty="0">
                <a:solidFill>
                  <a:schemeClr val="accent1"/>
                </a:solidFill>
                <a:latin typeface="+mj-ea"/>
                <a:ea typeface="+mj-ea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0F5D0CF-D760-4591-A95C-FC0573F59683}"/>
              </a:ext>
            </a:extLst>
          </p:cNvPr>
          <p:cNvGrpSpPr/>
          <p:nvPr/>
        </p:nvGrpSpPr>
        <p:grpSpPr>
          <a:xfrm>
            <a:off x="9243803" y="1691477"/>
            <a:ext cx="1108495" cy="1057633"/>
            <a:chOff x="1699964" y="1630517"/>
            <a:chExt cx="1108495" cy="1057633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E465701-F52F-48B4-924D-634498725059}"/>
                </a:ext>
              </a:extLst>
            </p:cNvPr>
            <p:cNvSpPr/>
            <p:nvPr/>
          </p:nvSpPr>
          <p:spPr>
            <a:xfrm>
              <a:off x="1726829" y="1630517"/>
              <a:ext cx="1054765" cy="1057633"/>
            </a:xfrm>
            <a:prstGeom prst="ellipse">
              <a:avLst/>
            </a:prstGeom>
            <a:solidFill>
              <a:schemeClr val="accent1"/>
            </a:solidFill>
            <a:ln w="6350">
              <a:solidFill>
                <a:schemeClr val="bg1">
                  <a:alpha val="40000"/>
                </a:schemeClr>
              </a:solidFill>
            </a:ln>
            <a:effectLst>
              <a:outerShdw blurRad="177800" dist="114300" dir="2700000" algn="ctr" rotWithShape="0">
                <a:schemeClr val="accent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4200" b="1">
                <a:latin typeface="+mj-ea"/>
                <a:ea typeface="+mj-ea"/>
                <a:cs typeface="微软雅黑" panose="020B0503020204020204" pitchFamily="34" charset="-122"/>
              </a:endParaRPr>
            </a:p>
          </p:txBody>
        </p:sp>
        <p:sp>
          <p:nvSpPr>
            <p:cNvPr id="19" name="18">
              <a:extLst>
                <a:ext uri="{FF2B5EF4-FFF2-40B4-BE49-F238E27FC236}">
                  <a16:creationId xmlns:a16="http://schemas.microsoft.com/office/drawing/2014/main" id="{2110017C-F931-4FBB-8248-1F86AE132372}"/>
                </a:ext>
              </a:extLst>
            </p:cNvPr>
            <p:cNvSpPr txBox="1"/>
            <p:nvPr/>
          </p:nvSpPr>
          <p:spPr>
            <a:xfrm>
              <a:off x="1699964" y="1790001"/>
              <a:ext cx="1108495" cy="73866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4200" b="1">
                  <a:solidFill>
                    <a:schemeClr val="lt1"/>
                  </a:solidFill>
                  <a:latin typeface="+mj-ea"/>
                  <a:ea typeface="+mj-ea"/>
                  <a:cs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4200" b="1" dirty="0">
                <a:solidFill>
                  <a:schemeClr val="accent1"/>
                </a:solidFill>
                <a:latin typeface="+mj-ea"/>
                <a:ea typeface="+mj-ea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18">
            <a:extLst>
              <a:ext uri="{FF2B5EF4-FFF2-40B4-BE49-F238E27FC236}">
                <a16:creationId xmlns:a16="http://schemas.microsoft.com/office/drawing/2014/main" id="{D0F18DA9-D569-44DD-A2AE-60C1FA8AC061}"/>
              </a:ext>
            </a:extLst>
          </p:cNvPr>
          <p:cNvSpPr txBox="1"/>
          <p:nvPr/>
        </p:nvSpPr>
        <p:spPr>
          <a:xfrm>
            <a:off x="5351991" y="2931254"/>
            <a:ext cx="1488018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微软雅黑" panose="020B0503020204020204" pitchFamily="34" charset="-122"/>
                <a:sym typeface="微软雅黑" panose="020B0503020204020204" pitchFamily="34" charset="-122"/>
              </a:rPr>
              <a:t>核能</a:t>
            </a:r>
          </a:p>
        </p:txBody>
      </p:sp>
      <p:sp>
        <p:nvSpPr>
          <p:cNvPr id="21" name="18">
            <a:extLst>
              <a:ext uri="{FF2B5EF4-FFF2-40B4-BE49-F238E27FC236}">
                <a16:creationId xmlns:a16="http://schemas.microsoft.com/office/drawing/2014/main" id="{889D5494-F87F-4C4D-A857-04A7B0F7C689}"/>
              </a:ext>
            </a:extLst>
          </p:cNvPr>
          <p:cNvSpPr txBox="1"/>
          <p:nvPr/>
        </p:nvSpPr>
        <p:spPr>
          <a:xfrm>
            <a:off x="9054041" y="2931254"/>
            <a:ext cx="1488018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微软雅黑" panose="020B0503020204020204" pitchFamily="34" charset="-122"/>
                <a:sym typeface="微软雅黑" panose="020B0503020204020204" pitchFamily="34" charset="-122"/>
              </a:rPr>
              <a:t>海洋能</a:t>
            </a:r>
          </a:p>
        </p:txBody>
      </p:sp>
      <p:sp>
        <p:nvSpPr>
          <p:cNvPr id="22" name="@稿定PPT实验室 出品-13-2">
            <a:extLst>
              <a:ext uri="{FF2B5EF4-FFF2-40B4-BE49-F238E27FC236}">
                <a16:creationId xmlns:a16="http://schemas.microsoft.com/office/drawing/2014/main" id="{8800DE78-9EFD-4910-830D-A0731283CB6C}"/>
              </a:ext>
            </a:extLst>
          </p:cNvPr>
          <p:cNvSpPr txBox="1"/>
          <p:nvPr/>
        </p:nvSpPr>
        <p:spPr>
          <a:xfrm>
            <a:off x="4868369" y="3499807"/>
            <a:ext cx="2455261" cy="241405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微软雅黑" panose="020B0503020204020204" pitchFamily="34" charset="-122"/>
              </a:rPr>
              <a:t>现如今的核能利用的主要方式是核裂变和核聚变，并且核裂变技术已经得到了运用，我国已经有几个大型的核电站。</a:t>
            </a:r>
          </a:p>
        </p:txBody>
      </p:sp>
      <p:sp>
        <p:nvSpPr>
          <p:cNvPr id="23" name="@稿定PPT实验室 出品-13-2">
            <a:extLst>
              <a:ext uri="{FF2B5EF4-FFF2-40B4-BE49-F238E27FC236}">
                <a16:creationId xmlns:a16="http://schemas.microsoft.com/office/drawing/2014/main" id="{28A768DE-87E7-465B-99FA-D84126D4CC6E}"/>
              </a:ext>
            </a:extLst>
          </p:cNvPr>
          <p:cNvSpPr txBox="1"/>
          <p:nvPr/>
        </p:nvSpPr>
        <p:spPr>
          <a:xfrm>
            <a:off x="8558976" y="3499807"/>
            <a:ext cx="2455261" cy="241405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微软雅黑" panose="020B0503020204020204" pitchFamily="34" charset="-122"/>
              </a:rPr>
              <a:t>海洋能指依附在海水中的可再生能源，海洋通过各种物理过程储存和散发能量，这一部分能量通过潮汐、波浪和盐度梯度等形式存在于海洋之中。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C73211C6-DB69-41BC-56DF-9462AC9C0F32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大数据视角可行性分析</a:t>
            </a:r>
          </a:p>
        </p:txBody>
      </p:sp>
    </p:spTree>
    <p:extLst>
      <p:ext uri="{BB962C8B-B14F-4D97-AF65-F5344CB8AC3E}">
        <p14:creationId xmlns:p14="http://schemas.microsoft.com/office/powerpoint/2010/main" val="765803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B75B656-D4C8-49E7-99D4-E4F31ED8DD8B}"/>
              </a:ext>
            </a:extLst>
          </p:cNvPr>
          <p:cNvSpPr/>
          <p:nvPr/>
        </p:nvSpPr>
        <p:spPr>
          <a:xfrm>
            <a:off x="1170343" y="1543050"/>
            <a:ext cx="3012363" cy="4533900"/>
          </a:xfrm>
          <a:prstGeom prst="roundRect">
            <a:avLst>
              <a:gd name="adj" fmla="val 2333"/>
            </a:avLst>
          </a:prstGeom>
          <a:solidFill>
            <a:schemeClr val="accent1"/>
          </a:solidFill>
          <a:ln>
            <a:noFill/>
          </a:ln>
          <a:effectLst>
            <a:outerShdw blurRad="304800" dist="215900" dir="5400000" sx="92000" sy="92000" algn="t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BB9C563-2158-4324-A0A1-25102A2F5941}"/>
              </a:ext>
            </a:extLst>
          </p:cNvPr>
          <p:cNvSpPr/>
          <p:nvPr/>
        </p:nvSpPr>
        <p:spPr>
          <a:xfrm flipV="1">
            <a:off x="1170343" y="2237496"/>
            <a:ext cx="2876550" cy="3839454"/>
          </a:xfrm>
          <a:custGeom>
            <a:avLst/>
            <a:gdLst>
              <a:gd name="connsiteX0" fmla="*/ 0 w 2876550"/>
              <a:gd name="connsiteY0" fmla="*/ 3549075 h 3549075"/>
              <a:gd name="connsiteX1" fmla="*/ 2397115 w 2876550"/>
              <a:gd name="connsiteY1" fmla="*/ 3549075 h 3549075"/>
              <a:gd name="connsiteX2" fmla="*/ 2876550 w 2876550"/>
              <a:gd name="connsiteY2" fmla="*/ 3069640 h 3549075"/>
              <a:gd name="connsiteX3" fmla="*/ 2876550 w 2876550"/>
              <a:gd name="connsiteY3" fmla="*/ 0 h 3549075"/>
              <a:gd name="connsiteX4" fmla="*/ 0 w 2876550"/>
              <a:gd name="connsiteY4" fmla="*/ 0 h 354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6550" h="3549075">
                <a:moveTo>
                  <a:pt x="0" y="3549075"/>
                </a:moveTo>
                <a:lnTo>
                  <a:pt x="2397115" y="3549075"/>
                </a:lnTo>
                <a:cubicBezTo>
                  <a:pt x="2661900" y="3549075"/>
                  <a:pt x="2876550" y="3334425"/>
                  <a:pt x="2876550" y="3069640"/>
                </a:cubicBezTo>
                <a:lnTo>
                  <a:pt x="287655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79FB2C27-CDDA-4A6B-938C-8C4325F1F1BB}"/>
              </a:ext>
            </a:extLst>
          </p:cNvPr>
          <p:cNvSpPr/>
          <p:nvPr/>
        </p:nvSpPr>
        <p:spPr>
          <a:xfrm>
            <a:off x="4589818" y="1543050"/>
            <a:ext cx="3012363" cy="4533900"/>
          </a:xfrm>
          <a:prstGeom prst="roundRect">
            <a:avLst>
              <a:gd name="adj" fmla="val 2333"/>
            </a:avLst>
          </a:prstGeom>
          <a:solidFill>
            <a:schemeClr val="accent1"/>
          </a:solidFill>
          <a:ln>
            <a:noFill/>
          </a:ln>
          <a:effectLst>
            <a:outerShdw blurRad="304800" dist="215900" dir="5400000" sx="92000" sy="92000" algn="t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2913F77-A813-4D82-9360-A4A0C1660009}"/>
              </a:ext>
            </a:extLst>
          </p:cNvPr>
          <p:cNvSpPr/>
          <p:nvPr/>
        </p:nvSpPr>
        <p:spPr>
          <a:xfrm flipV="1">
            <a:off x="4589818" y="2237496"/>
            <a:ext cx="2876550" cy="3839454"/>
          </a:xfrm>
          <a:custGeom>
            <a:avLst/>
            <a:gdLst>
              <a:gd name="connsiteX0" fmla="*/ 0 w 2876550"/>
              <a:gd name="connsiteY0" fmla="*/ 3549075 h 3549075"/>
              <a:gd name="connsiteX1" fmla="*/ 2397115 w 2876550"/>
              <a:gd name="connsiteY1" fmla="*/ 3549075 h 3549075"/>
              <a:gd name="connsiteX2" fmla="*/ 2876550 w 2876550"/>
              <a:gd name="connsiteY2" fmla="*/ 3069640 h 3549075"/>
              <a:gd name="connsiteX3" fmla="*/ 2876550 w 2876550"/>
              <a:gd name="connsiteY3" fmla="*/ 0 h 3549075"/>
              <a:gd name="connsiteX4" fmla="*/ 0 w 2876550"/>
              <a:gd name="connsiteY4" fmla="*/ 0 h 354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6550" h="3549075">
                <a:moveTo>
                  <a:pt x="0" y="3549075"/>
                </a:moveTo>
                <a:lnTo>
                  <a:pt x="2397115" y="3549075"/>
                </a:lnTo>
                <a:cubicBezTo>
                  <a:pt x="2661900" y="3549075"/>
                  <a:pt x="2876550" y="3334425"/>
                  <a:pt x="2876550" y="3069640"/>
                </a:cubicBezTo>
                <a:lnTo>
                  <a:pt x="287655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0252313-C313-4DCC-BF3B-7A0F3429A33F}"/>
              </a:ext>
            </a:extLst>
          </p:cNvPr>
          <p:cNvSpPr/>
          <p:nvPr/>
        </p:nvSpPr>
        <p:spPr>
          <a:xfrm>
            <a:off x="8009293" y="1543050"/>
            <a:ext cx="3012363" cy="4533900"/>
          </a:xfrm>
          <a:prstGeom prst="roundRect">
            <a:avLst>
              <a:gd name="adj" fmla="val 2333"/>
            </a:avLst>
          </a:prstGeom>
          <a:solidFill>
            <a:schemeClr val="accent1"/>
          </a:solidFill>
          <a:ln>
            <a:noFill/>
          </a:ln>
          <a:effectLst>
            <a:outerShdw blurRad="304800" dist="215900" dir="5400000" sx="92000" sy="92000" algn="t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158DE71-10F1-4FF1-96C1-83097BA709B7}"/>
              </a:ext>
            </a:extLst>
          </p:cNvPr>
          <p:cNvSpPr/>
          <p:nvPr/>
        </p:nvSpPr>
        <p:spPr>
          <a:xfrm flipV="1">
            <a:off x="8009293" y="2237496"/>
            <a:ext cx="2876550" cy="3839454"/>
          </a:xfrm>
          <a:custGeom>
            <a:avLst/>
            <a:gdLst>
              <a:gd name="connsiteX0" fmla="*/ 0 w 2876550"/>
              <a:gd name="connsiteY0" fmla="*/ 3549075 h 3549075"/>
              <a:gd name="connsiteX1" fmla="*/ 2397115 w 2876550"/>
              <a:gd name="connsiteY1" fmla="*/ 3549075 h 3549075"/>
              <a:gd name="connsiteX2" fmla="*/ 2876550 w 2876550"/>
              <a:gd name="connsiteY2" fmla="*/ 3069640 h 3549075"/>
              <a:gd name="connsiteX3" fmla="*/ 2876550 w 2876550"/>
              <a:gd name="connsiteY3" fmla="*/ 0 h 3549075"/>
              <a:gd name="connsiteX4" fmla="*/ 0 w 2876550"/>
              <a:gd name="connsiteY4" fmla="*/ 0 h 354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6550" h="3549075">
                <a:moveTo>
                  <a:pt x="0" y="3549075"/>
                </a:moveTo>
                <a:lnTo>
                  <a:pt x="2397115" y="3549075"/>
                </a:lnTo>
                <a:cubicBezTo>
                  <a:pt x="2661900" y="3549075"/>
                  <a:pt x="2876550" y="3334425"/>
                  <a:pt x="2876550" y="3069640"/>
                </a:cubicBezTo>
                <a:lnTo>
                  <a:pt x="287655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/>
          </a:p>
        </p:txBody>
      </p:sp>
      <p:sp>
        <p:nvSpPr>
          <p:cNvPr id="32" name="文本占位符 4">
            <a:extLst>
              <a:ext uri="{FF2B5EF4-FFF2-40B4-BE49-F238E27FC236}">
                <a16:creationId xmlns:a16="http://schemas.microsoft.com/office/drawing/2014/main" id="{99B840D2-B826-4DC4-B707-0AA59E0C4514}"/>
              </a:ext>
            </a:extLst>
          </p:cNvPr>
          <p:cNvSpPr txBox="1">
            <a:spLocks/>
          </p:cNvSpPr>
          <p:nvPr/>
        </p:nvSpPr>
        <p:spPr>
          <a:xfrm>
            <a:off x="1776444" y="1677987"/>
            <a:ext cx="1800160" cy="406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风能</a:t>
            </a:r>
          </a:p>
        </p:txBody>
      </p:sp>
      <p:sp>
        <p:nvSpPr>
          <p:cNvPr id="33" name="文本占位符 4">
            <a:extLst>
              <a:ext uri="{FF2B5EF4-FFF2-40B4-BE49-F238E27FC236}">
                <a16:creationId xmlns:a16="http://schemas.microsoft.com/office/drawing/2014/main" id="{23F6E121-FE9E-4A72-BC40-B7DE8FCC0F37}"/>
              </a:ext>
            </a:extLst>
          </p:cNvPr>
          <p:cNvSpPr txBox="1"/>
          <p:nvPr/>
        </p:nvSpPr>
        <p:spPr>
          <a:xfrm>
            <a:off x="5232529" y="1736043"/>
            <a:ext cx="1726939" cy="4064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文本占位符 4">
            <a:extLst>
              <a:ext uri="{FF2B5EF4-FFF2-40B4-BE49-F238E27FC236}">
                <a16:creationId xmlns:a16="http://schemas.microsoft.com/office/drawing/2014/main" id="{E11A0209-7835-4142-AC0C-CF0434AAE206}"/>
              </a:ext>
            </a:extLst>
          </p:cNvPr>
          <p:cNvSpPr txBox="1"/>
          <p:nvPr/>
        </p:nvSpPr>
        <p:spPr>
          <a:xfrm>
            <a:off x="8643240" y="1677987"/>
            <a:ext cx="1744468" cy="4064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生物能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DAAE5BA-4FA5-4DE7-8190-4D04C5AB1521}"/>
              </a:ext>
            </a:extLst>
          </p:cNvPr>
          <p:cNvSpPr txBox="1"/>
          <p:nvPr/>
        </p:nvSpPr>
        <p:spPr>
          <a:xfrm>
            <a:off x="1372453" y="2717319"/>
            <a:ext cx="2472330" cy="25353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514ECAF-1C3C-400B-99FE-AF7091CAFF3B}"/>
              </a:ext>
            </a:extLst>
          </p:cNvPr>
          <p:cNvSpPr txBox="1"/>
          <p:nvPr/>
        </p:nvSpPr>
        <p:spPr>
          <a:xfrm>
            <a:off x="4791928" y="2717319"/>
            <a:ext cx="2472330" cy="25353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0517F77-59F6-48F6-84D3-AC965325137D}"/>
              </a:ext>
            </a:extLst>
          </p:cNvPr>
          <p:cNvSpPr txBox="1"/>
          <p:nvPr/>
        </p:nvSpPr>
        <p:spPr>
          <a:xfrm>
            <a:off x="8211403" y="2717319"/>
            <a:ext cx="2472330" cy="25353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401375FB-615A-4C34-B694-1AF056C49218}"/>
              </a:ext>
            </a:extLst>
          </p:cNvPr>
          <p:cNvSpPr/>
          <p:nvPr/>
        </p:nvSpPr>
        <p:spPr>
          <a:xfrm flipV="1">
            <a:off x="1170343" y="6031231"/>
            <a:ext cx="2876550" cy="4571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8B973FFE-E174-48DC-B082-4AE8D4D7A544}"/>
              </a:ext>
            </a:extLst>
          </p:cNvPr>
          <p:cNvSpPr/>
          <p:nvPr/>
        </p:nvSpPr>
        <p:spPr>
          <a:xfrm flipV="1">
            <a:off x="4589818" y="6031231"/>
            <a:ext cx="2876550" cy="4571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F64D8148-0A1D-48C2-A281-BE67CD64D635}"/>
              </a:ext>
            </a:extLst>
          </p:cNvPr>
          <p:cNvSpPr/>
          <p:nvPr/>
        </p:nvSpPr>
        <p:spPr>
          <a:xfrm flipV="1">
            <a:off x="8025622" y="6024700"/>
            <a:ext cx="2876550" cy="4571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/>
          </a:p>
        </p:txBody>
      </p:sp>
      <p:sp>
        <p:nvSpPr>
          <p:cNvPr id="41" name="文本占位符 4">
            <a:extLst>
              <a:ext uri="{FF2B5EF4-FFF2-40B4-BE49-F238E27FC236}">
                <a16:creationId xmlns:a16="http://schemas.microsoft.com/office/drawing/2014/main" id="{B3CCE15E-DBAF-49EB-A77E-E883E69277F4}"/>
              </a:ext>
            </a:extLst>
          </p:cNvPr>
          <p:cNvSpPr txBox="1"/>
          <p:nvPr/>
        </p:nvSpPr>
        <p:spPr>
          <a:xfrm>
            <a:off x="5195919" y="1677987"/>
            <a:ext cx="1800160" cy="4064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chemeClr val="bg1"/>
                </a:solidFill>
              </a:rPr>
              <a:t>核能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3A472740-36C5-8B90-B41F-465039B1A9DE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大数据视角可行性分析</a:t>
            </a:r>
          </a:p>
        </p:txBody>
      </p:sp>
    </p:spTree>
    <p:extLst>
      <p:ext uri="{BB962C8B-B14F-4D97-AF65-F5344CB8AC3E}">
        <p14:creationId xmlns:p14="http://schemas.microsoft.com/office/powerpoint/2010/main" val="256387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0F4F909-F22D-44D0-9989-1F57FDB44BE5}"/>
              </a:ext>
            </a:extLst>
          </p:cNvPr>
          <p:cNvSpPr/>
          <p:nvPr/>
        </p:nvSpPr>
        <p:spPr>
          <a:xfrm>
            <a:off x="695324" y="1556906"/>
            <a:ext cx="5215357" cy="1566683"/>
          </a:xfrm>
          <a:prstGeom prst="roundRect">
            <a:avLst>
              <a:gd name="adj" fmla="val 0"/>
            </a:avLst>
          </a:prstGeom>
          <a:gradFill flip="none" rotWithShape="1">
            <a:gsLst>
              <a:gs pos="9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723900" dist="508000" dir="5400000" sx="87000" sy="87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2F74DF6-3B11-41A7-85F7-17E42439E3C7}"/>
              </a:ext>
            </a:extLst>
          </p:cNvPr>
          <p:cNvSpPr/>
          <p:nvPr/>
        </p:nvSpPr>
        <p:spPr>
          <a:xfrm>
            <a:off x="695325" y="1556905"/>
            <a:ext cx="91484" cy="156668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gradFill flip="none" rotWithShape="1"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723900" dist="508000" dir="5400000" sx="87000" sy="87000" algn="t" rotWithShape="0">
              <a:schemeClr val="accent5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50E2EFB-763E-4190-8A7B-B964CECB62BE}"/>
              </a:ext>
            </a:extLst>
          </p:cNvPr>
          <p:cNvGrpSpPr/>
          <p:nvPr/>
        </p:nvGrpSpPr>
        <p:grpSpPr>
          <a:xfrm flipH="1">
            <a:off x="6281318" y="1556905"/>
            <a:ext cx="5215357" cy="1566684"/>
            <a:chOff x="6281318" y="1556905"/>
            <a:chExt cx="5215357" cy="156668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FE451B97-C6C7-428C-886E-F98432323856}"/>
                </a:ext>
              </a:extLst>
            </p:cNvPr>
            <p:cNvSpPr/>
            <p:nvPr/>
          </p:nvSpPr>
          <p:spPr>
            <a:xfrm>
              <a:off x="6281318" y="1556906"/>
              <a:ext cx="5215357" cy="1566683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9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outerShdw blurRad="723900" dist="508000" dir="5400000" sx="87000" sy="87000" algn="t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57D07AC1-30B2-4001-AB00-A3D2D1CA3BF4}"/>
                </a:ext>
              </a:extLst>
            </p:cNvPr>
            <p:cNvSpPr/>
            <p:nvPr/>
          </p:nvSpPr>
          <p:spPr>
            <a:xfrm>
              <a:off x="6281319" y="1556905"/>
              <a:ext cx="91484" cy="1566683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gradFill flip="none" rotWithShape="1"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outerShdw blurRad="723900" dist="508000" dir="5400000" sx="87000" sy="87000" algn="t" rotWithShape="0">
                <a:schemeClr val="accent5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F7954CBA-6549-4822-B4A6-D0BE489894A1}"/>
              </a:ext>
            </a:extLst>
          </p:cNvPr>
          <p:cNvSpPr/>
          <p:nvPr/>
        </p:nvSpPr>
        <p:spPr>
          <a:xfrm>
            <a:off x="695324" y="3897152"/>
            <a:ext cx="5215357" cy="1566683"/>
          </a:xfrm>
          <a:prstGeom prst="roundRect">
            <a:avLst>
              <a:gd name="adj" fmla="val 0"/>
            </a:avLst>
          </a:prstGeom>
          <a:gradFill flip="none" rotWithShape="1">
            <a:gsLst>
              <a:gs pos="9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723900" dist="508000" dir="5400000" sx="87000" sy="87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232C6EA3-B94F-4579-8C73-08B1069483F7}"/>
              </a:ext>
            </a:extLst>
          </p:cNvPr>
          <p:cNvSpPr/>
          <p:nvPr/>
        </p:nvSpPr>
        <p:spPr>
          <a:xfrm>
            <a:off x="695325" y="3897151"/>
            <a:ext cx="91484" cy="156668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gradFill flip="none" rotWithShape="1"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723900" dist="508000" dir="5400000" sx="87000" sy="87000" algn="t" rotWithShape="0">
              <a:schemeClr val="accent5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60C35CE-CBD0-48CF-AFE0-2C5E2EE0E94D}"/>
              </a:ext>
            </a:extLst>
          </p:cNvPr>
          <p:cNvGrpSpPr/>
          <p:nvPr/>
        </p:nvGrpSpPr>
        <p:grpSpPr>
          <a:xfrm flipH="1">
            <a:off x="6281318" y="3897151"/>
            <a:ext cx="5215357" cy="1566684"/>
            <a:chOff x="6281318" y="3897151"/>
            <a:chExt cx="5215357" cy="1566684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CDC92F8-B85A-4ECC-943A-374481D69162}"/>
                </a:ext>
              </a:extLst>
            </p:cNvPr>
            <p:cNvSpPr/>
            <p:nvPr/>
          </p:nvSpPr>
          <p:spPr>
            <a:xfrm>
              <a:off x="6281318" y="3897152"/>
              <a:ext cx="5215357" cy="1566683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9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outerShdw blurRad="723900" dist="508000" dir="5400000" sx="87000" sy="87000" algn="t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1FC6A59F-FCEF-4EA2-BB02-81AB8EB18F1A}"/>
                </a:ext>
              </a:extLst>
            </p:cNvPr>
            <p:cNvSpPr/>
            <p:nvPr/>
          </p:nvSpPr>
          <p:spPr>
            <a:xfrm>
              <a:off x="6281319" y="3897151"/>
              <a:ext cx="91484" cy="1566683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gradFill flip="none" rotWithShape="1"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outerShdw blurRad="723900" dist="508000" dir="5400000" sx="87000" sy="87000" algn="t" rotWithShape="0">
                <a:schemeClr val="accent5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85047C1D-D195-4E5A-94C8-E30BDC720D98}"/>
              </a:ext>
            </a:extLst>
          </p:cNvPr>
          <p:cNvSpPr/>
          <p:nvPr/>
        </p:nvSpPr>
        <p:spPr>
          <a:xfrm>
            <a:off x="4557821" y="1942804"/>
            <a:ext cx="3076356" cy="30763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F978DEF-F186-4AFA-A8C7-95520D0FB7AB}"/>
              </a:ext>
            </a:extLst>
          </p:cNvPr>
          <p:cNvSpPr txBox="1"/>
          <p:nvPr/>
        </p:nvSpPr>
        <p:spPr>
          <a:xfrm>
            <a:off x="881745" y="1645748"/>
            <a:ext cx="2327172" cy="5256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风能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D41F231-61E1-4892-BBFE-24DE41EA1A86}"/>
              </a:ext>
            </a:extLst>
          </p:cNvPr>
          <p:cNvSpPr txBox="1"/>
          <p:nvPr/>
        </p:nvSpPr>
        <p:spPr>
          <a:xfrm>
            <a:off x="881745" y="3985994"/>
            <a:ext cx="2327172" cy="5256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太阳能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8BF6EDF-E5A5-497C-983C-E78610092D10}"/>
              </a:ext>
            </a:extLst>
          </p:cNvPr>
          <p:cNvSpPr txBox="1"/>
          <p:nvPr/>
        </p:nvSpPr>
        <p:spPr>
          <a:xfrm>
            <a:off x="9004194" y="1645748"/>
            <a:ext cx="2327172" cy="5256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海洋能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FDD6039-20C7-4CD4-83B5-3EBC8EDF08CD}"/>
              </a:ext>
            </a:extLst>
          </p:cNvPr>
          <p:cNvSpPr txBox="1"/>
          <p:nvPr/>
        </p:nvSpPr>
        <p:spPr>
          <a:xfrm>
            <a:off x="9004194" y="3985994"/>
            <a:ext cx="2327172" cy="5256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生物能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431D000-5812-43D4-B84A-1921DDDFA309}"/>
              </a:ext>
            </a:extLst>
          </p:cNvPr>
          <p:cNvSpPr txBox="1"/>
          <p:nvPr/>
        </p:nvSpPr>
        <p:spPr>
          <a:xfrm>
            <a:off x="881744" y="2066748"/>
            <a:ext cx="3541399" cy="759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亿千瓦左右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CEE2DB3-7FE6-4C5B-AD0B-59B889F0419F}"/>
              </a:ext>
            </a:extLst>
          </p:cNvPr>
          <p:cNvSpPr txBox="1"/>
          <p:nvPr/>
        </p:nvSpPr>
        <p:spPr>
          <a:xfrm>
            <a:off x="881744" y="4422536"/>
            <a:ext cx="3541399" cy="759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太阳能可以算是人类能够利用的最广泛的一种能量。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5850E56-D7B5-419C-9D67-B539B53E9C81}"/>
              </a:ext>
            </a:extLst>
          </p:cNvPr>
          <p:cNvSpPr txBox="1"/>
          <p:nvPr/>
        </p:nvSpPr>
        <p:spPr>
          <a:xfrm>
            <a:off x="7800030" y="2066748"/>
            <a:ext cx="3541399" cy="759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海洋能指依附在海水中的可再生能源，海洋通过各种物理过程储存散发能量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53BE3C5-0B99-4B88-896E-043BCFAF6E73}"/>
              </a:ext>
            </a:extLst>
          </p:cNvPr>
          <p:cNvSpPr txBox="1"/>
          <p:nvPr/>
        </p:nvSpPr>
        <p:spPr>
          <a:xfrm>
            <a:off x="7800030" y="4422536"/>
            <a:ext cx="3541399" cy="759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我国的生物能源储存量特别丰厚，因此生物能十分具有开发以及利用价值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59DA68F-42C1-41DE-B610-6CCD44872CF3}"/>
              </a:ext>
            </a:extLst>
          </p:cNvPr>
          <p:cNvSpPr txBox="1"/>
          <p:nvPr/>
        </p:nvSpPr>
        <p:spPr>
          <a:xfrm>
            <a:off x="5182929" y="2890391"/>
            <a:ext cx="1826141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新能源</a:t>
            </a:r>
            <a:endParaRPr lang="en-US" altLang="zh-CN" sz="32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发展现状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290D912D-DEAA-4907-17B5-86D588B0CABC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大数据视角可行性分析</a:t>
            </a:r>
          </a:p>
        </p:txBody>
      </p:sp>
    </p:spTree>
    <p:extLst>
      <p:ext uri="{BB962C8B-B14F-4D97-AF65-F5344CB8AC3E}">
        <p14:creationId xmlns:p14="http://schemas.microsoft.com/office/powerpoint/2010/main" val="2954196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ľíḍe">
            <a:extLst>
              <a:ext uri="{FF2B5EF4-FFF2-40B4-BE49-F238E27FC236}">
                <a16:creationId xmlns:a16="http://schemas.microsoft.com/office/drawing/2014/main" id="{E7CB93D8-E4DC-458D-88F9-9FCED9D59A38}"/>
              </a:ext>
            </a:extLst>
          </p:cNvPr>
          <p:cNvSpPr txBox="1"/>
          <p:nvPr/>
        </p:nvSpPr>
        <p:spPr>
          <a:xfrm>
            <a:off x="1063837" y="1537372"/>
            <a:ext cx="240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/>
            </a:lvl1pPr>
          </a:lstStyle>
          <a:p>
            <a:r>
              <a:rPr lang="zh-CN" altLang="en-US" sz="2400" dirty="0"/>
              <a:t>生物能</a:t>
            </a:r>
            <a:endParaRPr lang="en-US" altLang="zh-CN" sz="2400" dirty="0"/>
          </a:p>
        </p:txBody>
      </p:sp>
      <p:sp>
        <p:nvSpPr>
          <p:cNvPr id="5" name="íS1iďé">
            <a:extLst>
              <a:ext uri="{FF2B5EF4-FFF2-40B4-BE49-F238E27FC236}">
                <a16:creationId xmlns:a16="http://schemas.microsoft.com/office/drawing/2014/main" id="{0AC451D0-E7C3-4DF4-974E-51F7F557963E}"/>
              </a:ext>
            </a:extLst>
          </p:cNvPr>
          <p:cNvSpPr txBox="1"/>
          <p:nvPr/>
        </p:nvSpPr>
        <p:spPr>
          <a:xfrm>
            <a:off x="640172" y="1556372"/>
            <a:ext cx="423665" cy="423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ysDot"/>
            <a:miter lim="800000"/>
          </a:ln>
        </p:spPr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defRPr>
            </a:lvl1pPr>
          </a:lstStyle>
          <a:p>
            <a:r>
              <a:rPr lang="en-US" dirty="0">
                <a:solidFill>
                  <a:srgbClr val="FFFFFF"/>
                </a:solidFill>
              </a:rPr>
              <a:t> 01 </a:t>
            </a:r>
          </a:p>
        </p:txBody>
      </p:sp>
      <p:sp>
        <p:nvSpPr>
          <p:cNvPr id="6" name="ïṧlíḍe">
            <a:extLst>
              <a:ext uri="{FF2B5EF4-FFF2-40B4-BE49-F238E27FC236}">
                <a16:creationId xmlns:a16="http://schemas.microsoft.com/office/drawing/2014/main" id="{352C3710-3347-4E1D-A6F1-2F2CC864881C}"/>
              </a:ext>
            </a:extLst>
          </p:cNvPr>
          <p:cNvSpPr txBox="1"/>
          <p:nvPr/>
        </p:nvSpPr>
        <p:spPr>
          <a:xfrm>
            <a:off x="1063837" y="3994195"/>
            <a:ext cx="240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400" dirty="0"/>
              <a:t>核能</a:t>
            </a:r>
            <a:endParaRPr lang="en-US" altLang="zh-CN" sz="2400" dirty="0"/>
          </a:p>
        </p:txBody>
      </p:sp>
      <p:sp>
        <p:nvSpPr>
          <p:cNvPr id="7" name="iṧḷíḓè">
            <a:extLst>
              <a:ext uri="{FF2B5EF4-FFF2-40B4-BE49-F238E27FC236}">
                <a16:creationId xmlns:a16="http://schemas.microsoft.com/office/drawing/2014/main" id="{7381096D-46CD-4545-879B-F69237816971}"/>
              </a:ext>
            </a:extLst>
          </p:cNvPr>
          <p:cNvSpPr txBox="1"/>
          <p:nvPr/>
        </p:nvSpPr>
        <p:spPr>
          <a:xfrm>
            <a:off x="640172" y="4013195"/>
            <a:ext cx="423665" cy="4236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  <a:prstDash val="sysDot"/>
            <a:miter lim="800000"/>
          </a:ln>
        </p:spPr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8" name="ísľîdé">
            <a:extLst>
              <a:ext uri="{FF2B5EF4-FFF2-40B4-BE49-F238E27FC236}">
                <a16:creationId xmlns:a16="http://schemas.microsoft.com/office/drawing/2014/main" id="{513F0A9B-94AF-4E56-84B6-2E7D119CAC02}"/>
              </a:ext>
            </a:extLst>
          </p:cNvPr>
          <p:cNvSpPr txBox="1"/>
          <p:nvPr/>
        </p:nvSpPr>
        <p:spPr>
          <a:xfrm>
            <a:off x="4893629" y="1537372"/>
            <a:ext cx="240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400" dirty="0"/>
              <a:t>风能</a:t>
            </a:r>
            <a:endParaRPr lang="en-US" altLang="zh-CN" sz="2400" dirty="0"/>
          </a:p>
        </p:txBody>
      </p:sp>
      <p:sp>
        <p:nvSpPr>
          <p:cNvPr id="9" name="íṧľiḍé">
            <a:extLst>
              <a:ext uri="{FF2B5EF4-FFF2-40B4-BE49-F238E27FC236}">
                <a16:creationId xmlns:a16="http://schemas.microsoft.com/office/drawing/2014/main" id="{0683D9C0-B378-4515-8D8B-229EA4DB0AA6}"/>
              </a:ext>
            </a:extLst>
          </p:cNvPr>
          <p:cNvSpPr txBox="1"/>
          <p:nvPr/>
        </p:nvSpPr>
        <p:spPr>
          <a:xfrm>
            <a:off x="4469964" y="1556372"/>
            <a:ext cx="423665" cy="4236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  <a:prstDash val="sysDot"/>
            <a:miter lim="800000"/>
          </a:ln>
        </p:spPr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0" name="iṧḻîḋê">
            <a:extLst>
              <a:ext uri="{FF2B5EF4-FFF2-40B4-BE49-F238E27FC236}">
                <a16:creationId xmlns:a16="http://schemas.microsoft.com/office/drawing/2014/main" id="{8A82F90F-A60A-44AB-8291-9867ED3FEE65}"/>
              </a:ext>
            </a:extLst>
          </p:cNvPr>
          <p:cNvSpPr txBox="1"/>
          <p:nvPr/>
        </p:nvSpPr>
        <p:spPr>
          <a:xfrm>
            <a:off x="4893629" y="3994195"/>
            <a:ext cx="240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400" dirty="0"/>
              <a:t>海洋能</a:t>
            </a:r>
            <a:endParaRPr lang="en-US" altLang="zh-CN" sz="2400" dirty="0"/>
          </a:p>
        </p:txBody>
      </p:sp>
      <p:sp>
        <p:nvSpPr>
          <p:cNvPr id="11" name="îślïďè">
            <a:extLst>
              <a:ext uri="{FF2B5EF4-FFF2-40B4-BE49-F238E27FC236}">
                <a16:creationId xmlns:a16="http://schemas.microsoft.com/office/drawing/2014/main" id="{C48869AC-8968-459B-BB2B-59CF4B070C38}"/>
              </a:ext>
            </a:extLst>
          </p:cNvPr>
          <p:cNvSpPr txBox="1"/>
          <p:nvPr/>
        </p:nvSpPr>
        <p:spPr>
          <a:xfrm>
            <a:off x="4469964" y="4013195"/>
            <a:ext cx="423665" cy="423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ysDot"/>
            <a:miter lim="800000"/>
          </a:ln>
        </p:spPr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12" name="îşḷîḓé">
            <a:extLst>
              <a:ext uri="{FF2B5EF4-FFF2-40B4-BE49-F238E27FC236}">
                <a16:creationId xmlns:a16="http://schemas.microsoft.com/office/drawing/2014/main" id="{E5E1BD35-4446-422D-B10B-1B4A5AA937EF}"/>
              </a:ext>
            </a:extLst>
          </p:cNvPr>
          <p:cNvSpPr txBox="1"/>
          <p:nvPr/>
        </p:nvSpPr>
        <p:spPr>
          <a:xfrm>
            <a:off x="8723420" y="1537372"/>
            <a:ext cx="240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400" dirty="0"/>
              <a:t>太阳能</a:t>
            </a:r>
            <a:endParaRPr lang="en-US" altLang="zh-CN" sz="2400" dirty="0"/>
          </a:p>
        </p:txBody>
      </p:sp>
      <p:sp>
        <p:nvSpPr>
          <p:cNvPr id="13" name="iṧlïḍè">
            <a:extLst>
              <a:ext uri="{FF2B5EF4-FFF2-40B4-BE49-F238E27FC236}">
                <a16:creationId xmlns:a16="http://schemas.microsoft.com/office/drawing/2014/main" id="{A9101978-5345-4A63-B205-5B47C350E554}"/>
              </a:ext>
            </a:extLst>
          </p:cNvPr>
          <p:cNvSpPr txBox="1"/>
          <p:nvPr/>
        </p:nvSpPr>
        <p:spPr>
          <a:xfrm>
            <a:off x="8299755" y="1556372"/>
            <a:ext cx="423665" cy="423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ysDot"/>
            <a:miter lim="800000"/>
          </a:ln>
        </p:spPr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defRPr>
            </a:lvl1pPr>
          </a:lstStyle>
          <a:p>
            <a:r>
              <a:rPr lang="en-US" dirty="0"/>
              <a:t> </a:t>
            </a:r>
            <a:r>
              <a:rPr lang="en-US" dirty="0">
                <a:solidFill>
                  <a:schemeClr val="bg1"/>
                </a:solidFill>
              </a:rPr>
              <a:t>03</a:t>
            </a:r>
            <a:r>
              <a:rPr lang="en-US" dirty="0"/>
              <a:t>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AA9F937-3D4E-492E-87CB-E766185AD3F0}"/>
              </a:ext>
            </a:extLst>
          </p:cNvPr>
          <p:cNvSpPr txBox="1"/>
          <p:nvPr/>
        </p:nvSpPr>
        <p:spPr>
          <a:xfrm>
            <a:off x="1063836" y="1955148"/>
            <a:ext cx="2828409" cy="134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F8346C5-6B96-4CD1-90BD-C6195B911FBA}"/>
              </a:ext>
            </a:extLst>
          </p:cNvPr>
          <p:cNvSpPr txBox="1"/>
          <p:nvPr/>
        </p:nvSpPr>
        <p:spPr>
          <a:xfrm>
            <a:off x="4893627" y="1955148"/>
            <a:ext cx="2828409" cy="134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亿千瓦左右，这种能源的功率高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0AEA783-1635-4262-8485-7C7DF6F9A503}"/>
              </a:ext>
            </a:extLst>
          </p:cNvPr>
          <p:cNvSpPr txBox="1"/>
          <p:nvPr/>
        </p:nvSpPr>
        <p:spPr>
          <a:xfrm>
            <a:off x="8723418" y="1955148"/>
            <a:ext cx="2828409" cy="134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5DA0942-E222-48DA-B6AD-9EF134B1CA91}"/>
              </a:ext>
            </a:extLst>
          </p:cNvPr>
          <p:cNvSpPr txBox="1"/>
          <p:nvPr/>
        </p:nvSpPr>
        <p:spPr>
          <a:xfrm>
            <a:off x="1063836" y="4423748"/>
            <a:ext cx="2828409" cy="134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D43286B-7A8B-40C6-9169-C0394DB8104C}"/>
              </a:ext>
            </a:extLst>
          </p:cNvPr>
          <p:cNvSpPr txBox="1"/>
          <p:nvPr/>
        </p:nvSpPr>
        <p:spPr>
          <a:xfrm>
            <a:off x="4893627" y="4423748"/>
            <a:ext cx="3230821" cy="166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海洋能指依附在海水中的可再生能源，海洋通过各种物理过程储存和散发能量，这一部分能量通过潮汐、波浪和盐度梯度等形式存在于海洋之中。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26398308-525B-B695-BF81-911A17439AA0}"/>
              </a:ext>
            </a:extLst>
          </p:cNvPr>
          <p:cNvSpPr txBox="1">
            <a:spLocks/>
          </p:cNvSpPr>
          <p:nvPr/>
        </p:nvSpPr>
        <p:spPr>
          <a:xfrm>
            <a:off x="384175" y="295918"/>
            <a:ext cx="6689725" cy="50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</a:rPr>
              <a:t>大数据视角可行性分析</a:t>
            </a:r>
          </a:p>
        </p:txBody>
      </p:sp>
    </p:spTree>
    <p:extLst>
      <p:ext uri="{BB962C8B-B14F-4D97-AF65-F5344CB8AC3E}">
        <p14:creationId xmlns:p14="http://schemas.microsoft.com/office/powerpoint/2010/main" val="1204694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4B7C64-EC05-4B71-8BC4-253641047C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十二指标法可靠性评估</a:t>
            </a:r>
          </a:p>
        </p:txBody>
      </p:sp>
    </p:spTree>
    <p:extLst>
      <p:ext uri="{BB962C8B-B14F-4D97-AF65-F5344CB8AC3E}">
        <p14:creationId xmlns:p14="http://schemas.microsoft.com/office/powerpoint/2010/main" val="385998983"/>
      </p:ext>
    </p:extLst>
  </p:cSld>
  <p:clrMapOvr>
    <a:masterClrMapping/>
  </p:clrMapOvr>
</p:sld>
</file>

<file path=ppt/theme/theme1.xml><?xml version="1.0" encoding="utf-8"?>
<a:theme xmlns:a="http://schemas.openxmlformats.org/drawingml/2006/main" name="艾迪鹅">
  <a:themeElements>
    <a:clrScheme name="自定义 68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45249"/>
      </a:accent1>
      <a:accent2>
        <a:srgbClr val="049373"/>
      </a:accent2>
      <a:accent3>
        <a:srgbClr val="64BF9C"/>
      </a:accent3>
      <a:accent4>
        <a:srgbClr val="C30217"/>
      </a:accent4>
      <a:accent5>
        <a:srgbClr val="FC9804"/>
      </a:accent5>
      <a:accent6>
        <a:srgbClr val="847C78"/>
      </a:accent6>
      <a:hlink>
        <a:srgbClr val="045249"/>
      </a:hlink>
      <a:folHlink>
        <a:srgbClr val="BFBFBF"/>
      </a:folHlink>
    </a:clrScheme>
    <a:fontScheme name="比赛专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68">
    <a:dk1>
      <a:srgbClr val="000000"/>
    </a:dk1>
    <a:lt1>
      <a:srgbClr val="FFFFFF"/>
    </a:lt1>
    <a:dk2>
      <a:srgbClr val="778495"/>
    </a:dk2>
    <a:lt2>
      <a:srgbClr val="F0F0F0"/>
    </a:lt2>
    <a:accent1>
      <a:srgbClr val="045249"/>
    </a:accent1>
    <a:accent2>
      <a:srgbClr val="049373"/>
    </a:accent2>
    <a:accent3>
      <a:srgbClr val="64BF9C"/>
    </a:accent3>
    <a:accent4>
      <a:srgbClr val="C30217"/>
    </a:accent4>
    <a:accent5>
      <a:srgbClr val="FC9804"/>
    </a:accent5>
    <a:accent6>
      <a:srgbClr val="847C78"/>
    </a:accent6>
    <a:hlink>
      <a:srgbClr val="04524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1417</TotalTime>
  <Words>1479</Words>
  <Application>Microsoft Office PowerPoint</Application>
  <PresentationFormat>宽屏</PresentationFormat>
  <Paragraphs>146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等线</vt:lpstr>
      <vt:lpstr>微软雅黑</vt:lpstr>
      <vt:lpstr>Arial</vt:lpstr>
      <vt:lpstr>Wingdings</vt:lpstr>
      <vt:lpstr>艾迪鹅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绿色简约技能竞赛电力ppt模板</dc:title>
  <dc:creator>艾迪鹅</dc:creator>
  <cp:keywords>电力PPT模板合集</cp:keywords>
  <dc:description>www.51pptmoban.com</dc:description>
  <cp:lastModifiedBy>Power user</cp:lastModifiedBy>
  <cp:revision>62</cp:revision>
  <dcterms:created xsi:type="dcterms:W3CDTF">2021-07-11T14:14:49Z</dcterms:created>
  <dcterms:modified xsi:type="dcterms:W3CDTF">2022-12-06T13:20:56Z</dcterms:modified>
</cp:coreProperties>
</file>