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 id="2147483660" r:id="rId2"/>
    <p:sldMasterId id="2147483672" r:id="rId3"/>
    <p:sldMasterId id="2147483684" r:id="rId4"/>
  </p:sldMasterIdLst>
  <p:notesMasterIdLst>
    <p:notesMasterId r:id="rId24"/>
  </p:notesMasterIdLst>
  <p:sldIdLst>
    <p:sldId id="292" r:id="rId5"/>
    <p:sldId id="257" r:id="rId6"/>
    <p:sldId id="288" r:id="rId7"/>
    <p:sldId id="259" r:id="rId8"/>
    <p:sldId id="260" r:id="rId9"/>
    <p:sldId id="279" r:id="rId10"/>
    <p:sldId id="289" r:id="rId11"/>
    <p:sldId id="262" r:id="rId12"/>
    <p:sldId id="286" r:id="rId13"/>
    <p:sldId id="290" r:id="rId14"/>
    <p:sldId id="266" r:id="rId15"/>
    <p:sldId id="265" r:id="rId16"/>
    <p:sldId id="268" r:id="rId17"/>
    <p:sldId id="285" r:id="rId18"/>
    <p:sldId id="271" r:id="rId19"/>
    <p:sldId id="272" r:id="rId20"/>
    <p:sldId id="287" r:id="rId21"/>
    <p:sldId id="281" r:id="rId22"/>
    <p:sldId id="293"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7310" userDrawn="1">
          <p15:clr>
            <a:srgbClr val="A4A3A4"/>
          </p15:clr>
        </p15:guide>
        <p15:guide id="3" orient="horz" pos="414" userDrawn="1">
          <p15:clr>
            <a:srgbClr val="A4A3A4"/>
          </p15:clr>
        </p15:guide>
        <p15:guide id="6" pos="370" userDrawn="1">
          <p15:clr>
            <a:srgbClr val="A4A3A4"/>
          </p15:clr>
        </p15:guide>
        <p15:guide id="7" pos="3840" userDrawn="1">
          <p15:clr>
            <a:srgbClr val="A4A3A4"/>
          </p15:clr>
        </p15:guide>
        <p15:guide id="8" orient="horz" pos="3974" userDrawn="1">
          <p15:clr>
            <a:srgbClr val="A4A3A4"/>
          </p15:clr>
        </p15:guide>
        <p15:guide id="9"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3973"/>
    <a:srgbClr val="FFFFFF"/>
    <a:srgbClr val="438FAE"/>
    <a:srgbClr val="BFDAEC"/>
    <a:srgbClr val="E6E6E6"/>
    <a:srgbClr val="CACFD3"/>
    <a:srgbClr val="58938D"/>
    <a:srgbClr val="BABEBF"/>
    <a:srgbClr val="61BDAE"/>
    <a:srgbClr val="D5E64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55" autoAdjust="0"/>
    <p:restoredTop sz="95753" autoAdjust="0"/>
  </p:normalViewPr>
  <p:slideViewPr>
    <p:cSldViewPr snapToGrid="0" showGuides="1">
      <p:cViewPr>
        <p:scale>
          <a:sx n="50" d="100"/>
          <a:sy n="50" d="100"/>
        </p:scale>
        <p:origin x="1962" y="1110"/>
      </p:cViewPr>
      <p:guideLst>
        <p:guide pos="7310"/>
        <p:guide orient="horz" pos="414"/>
        <p:guide pos="370"/>
        <p:guide pos="3840"/>
        <p:guide orient="horz" pos="3974"/>
        <p:guide orient="horz" pos="2160"/>
      </p:guideLst>
    </p:cSldViewPr>
  </p:slideViewPr>
  <p:notesTextViewPr>
    <p:cViewPr>
      <p:scale>
        <a:sx n="20" d="100"/>
        <a:sy n="20" d="100"/>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7EEA21-9EF8-4A44-8CC7-97A867DA515C}" type="datetimeFigureOut">
              <a:rPr lang="zh-CN" altLang="en-US" smtClean="0"/>
              <a:t>2022/12/13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2694F9-6E40-446F-B5C0-ED80D0AFBB18}" type="slidenum">
              <a:rPr lang="zh-CN" altLang="en-US" smtClean="0"/>
              <a:t>‹#›</a:t>
            </a:fld>
            <a:endParaRPr lang="zh-CN" altLang="en-US"/>
          </a:p>
        </p:txBody>
      </p:sp>
    </p:spTree>
    <p:extLst>
      <p:ext uri="{BB962C8B-B14F-4D97-AF65-F5344CB8AC3E}">
        <p14:creationId xmlns:p14="http://schemas.microsoft.com/office/powerpoint/2010/main" val="654420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2694F9-6E40-446F-B5C0-ED80D0AFBB18}" type="slidenum">
              <a:rPr lang="zh-CN" altLang="en-US" smtClean="0"/>
              <a:t>1</a:t>
            </a:fld>
            <a:endParaRPr lang="zh-CN" altLang="en-US"/>
          </a:p>
        </p:txBody>
      </p:sp>
    </p:spTree>
    <p:extLst>
      <p:ext uri="{BB962C8B-B14F-4D97-AF65-F5344CB8AC3E}">
        <p14:creationId xmlns:p14="http://schemas.microsoft.com/office/powerpoint/2010/main" val="8614504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2694F9-6E40-446F-B5C0-ED80D0AFBB18}" type="slidenum">
              <a:rPr lang="zh-CN" altLang="en-US" smtClean="0"/>
              <a:t>10</a:t>
            </a:fld>
            <a:endParaRPr lang="zh-CN" altLang="en-US"/>
          </a:p>
        </p:txBody>
      </p:sp>
    </p:spTree>
    <p:extLst>
      <p:ext uri="{BB962C8B-B14F-4D97-AF65-F5344CB8AC3E}">
        <p14:creationId xmlns:p14="http://schemas.microsoft.com/office/powerpoint/2010/main" val="33649621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2694F9-6E40-446F-B5C0-ED80D0AFBB18}" type="slidenum">
              <a:rPr lang="zh-CN" altLang="en-US" smtClean="0"/>
              <a:t>11</a:t>
            </a:fld>
            <a:endParaRPr lang="zh-CN" altLang="en-US"/>
          </a:p>
        </p:txBody>
      </p:sp>
    </p:spTree>
    <p:extLst>
      <p:ext uri="{BB962C8B-B14F-4D97-AF65-F5344CB8AC3E}">
        <p14:creationId xmlns:p14="http://schemas.microsoft.com/office/powerpoint/2010/main" val="35109488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2694F9-6E40-446F-B5C0-ED80D0AFBB18}" type="slidenum">
              <a:rPr lang="zh-CN" altLang="en-US" smtClean="0"/>
              <a:t>12</a:t>
            </a:fld>
            <a:endParaRPr lang="zh-CN" altLang="en-US"/>
          </a:p>
        </p:txBody>
      </p:sp>
    </p:spTree>
    <p:extLst>
      <p:ext uri="{BB962C8B-B14F-4D97-AF65-F5344CB8AC3E}">
        <p14:creationId xmlns:p14="http://schemas.microsoft.com/office/powerpoint/2010/main" val="491087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2694F9-6E40-446F-B5C0-ED80D0AFBB18}" type="slidenum">
              <a:rPr lang="zh-CN" altLang="en-US" smtClean="0"/>
              <a:t>13</a:t>
            </a:fld>
            <a:endParaRPr lang="zh-CN" altLang="en-US"/>
          </a:p>
        </p:txBody>
      </p:sp>
    </p:spTree>
    <p:extLst>
      <p:ext uri="{BB962C8B-B14F-4D97-AF65-F5344CB8AC3E}">
        <p14:creationId xmlns:p14="http://schemas.microsoft.com/office/powerpoint/2010/main" val="41624677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2694F9-6E40-446F-B5C0-ED80D0AFBB18}" type="slidenum">
              <a:rPr lang="zh-CN" altLang="en-US" smtClean="0"/>
              <a:t>14</a:t>
            </a:fld>
            <a:endParaRPr lang="zh-CN" altLang="en-US"/>
          </a:p>
        </p:txBody>
      </p:sp>
    </p:spTree>
    <p:extLst>
      <p:ext uri="{BB962C8B-B14F-4D97-AF65-F5344CB8AC3E}">
        <p14:creationId xmlns:p14="http://schemas.microsoft.com/office/powerpoint/2010/main" val="24500191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2694F9-6E40-446F-B5C0-ED80D0AFBB18}" type="slidenum">
              <a:rPr lang="zh-CN" altLang="en-US" smtClean="0"/>
              <a:t>15</a:t>
            </a:fld>
            <a:endParaRPr lang="zh-CN" altLang="en-US"/>
          </a:p>
        </p:txBody>
      </p:sp>
    </p:spTree>
    <p:extLst>
      <p:ext uri="{BB962C8B-B14F-4D97-AF65-F5344CB8AC3E}">
        <p14:creationId xmlns:p14="http://schemas.microsoft.com/office/powerpoint/2010/main" val="13372367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2694F9-6E40-446F-B5C0-ED80D0AFBB18}" type="slidenum">
              <a:rPr lang="zh-CN" altLang="en-US" smtClean="0"/>
              <a:t>16</a:t>
            </a:fld>
            <a:endParaRPr lang="zh-CN" altLang="en-US"/>
          </a:p>
        </p:txBody>
      </p:sp>
    </p:spTree>
    <p:extLst>
      <p:ext uri="{BB962C8B-B14F-4D97-AF65-F5344CB8AC3E}">
        <p14:creationId xmlns:p14="http://schemas.microsoft.com/office/powerpoint/2010/main" val="36616058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2694F9-6E40-446F-B5C0-ED80D0AFBB18}" type="slidenum">
              <a:rPr lang="zh-CN" altLang="en-US" smtClean="0"/>
              <a:t>17</a:t>
            </a:fld>
            <a:endParaRPr lang="zh-CN" altLang="en-US"/>
          </a:p>
        </p:txBody>
      </p:sp>
    </p:spTree>
    <p:extLst>
      <p:ext uri="{BB962C8B-B14F-4D97-AF65-F5344CB8AC3E}">
        <p14:creationId xmlns:p14="http://schemas.microsoft.com/office/powerpoint/2010/main" val="15301512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A22694F9-6E40-446F-B5C0-ED80D0AFBB18}" type="slidenum">
              <a:rPr lang="zh-CN" altLang="en-US" smtClean="0"/>
              <a:t>18</a:t>
            </a:fld>
            <a:endParaRPr lang="zh-CN" altLang="en-US"/>
          </a:p>
        </p:txBody>
      </p:sp>
    </p:spTree>
    <p:extLst>
      <p:ext uri="{BB962C8B-B14F-4D97-AF65-F5344CB8AC3E}">
        <p14:creationId xmlns:p14="http://schemas.microsoft.com/office/powerpoint/2010/main" val="12884819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2694F9-6E40-446F-B5C0-ED80D0AFBB18}" type="slidenum">
              <a:rPr lang="zh-CN" altLang="en-US" smtClean="0"/>
              <a:t>19</a:t>
            </a:fld>
            <a:endParaRPr lang="zh-CN" altLang="en-US"/>
          </a:p>
        </p:txBody>
      </p:sp>
    </p:spTree>
    <p:extLst>
      <p:ext uri="{BB962C8B-B14F-4D97-AF65-F5344CB8AC3E}">
        <p14:creationId xmlns:p14="http://schemas.microsoft.com/office/powerpoint/2010/main" val="29240417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2694F9-6E40-446F-B5C0-ED80D0AFBB18}" type="slidenum">
              <a:rPr lang="zh-CN" altLang="en-US" smtClean="0"/>
              <a:t>2</a:t>
            </a:fld>
            <a:endParaRPr lang="zh-CN" altLang="en-US"/>
          </a:p>
        </p:txBody>
      </p:sp>
    </p:spTree>
    <p:extLst>
      <p:ext uri="{BB962C8B-B14F-4D97-AF65-F5344CB8AC3E}">
        <p14:creationId xmlns:p14="http://schemas.microsoft.com/office/powerpoint/2010/main" val="4983367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2694F9-6E40-446F-B5C0-ED80D0AFBB18}" type="slidenum">
              <a:rPr lang="zh-CN" altLang="en-US" smtClean="0"/>
              <a:t>3</a:t>
            </a:fld>
            <a:endParaRPr lang="zh-CN" altLang="en-US"/>
          </a:p>
        </p:txBody>
      </p:sp>
    </p:spTree>
    <p:extLst>
      <p:ext uri="{BB962C8B-B14F-4D97-AF65-F5344CB8AC3E}">
        <p14:creationId xmlns:p14="http://schemas.microsoft.com/office/powerpoint/2010/main" val="8524509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2694F9-6E40-446F-B5C0-ED80D0AFBB18}" type="slidenum">
              <a:rPr lang="zh-CN" altLang="en-US" smtClean="0"/>
              <a:t>4</a:t>
            </a:fld>
            <a:endParaRPr lang="zh-CN" altLang="en-US"/>
          </a:p>
        </p:txBody>
      </p:sp>
    </p:spTree>
    <p:extLst>
      <p:ext uri="{BB962C8B-B14F-4D97-AF65-F5344CB8AC3E}">
        <p14:creationId xmlns:p14="http://schemas.microsoft.com/office/powerpoint/2010/main" val="550391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2694F9-6E40-446F-B5C0-ED80D0AFBB18}" type="slidenum">
              <a:rPr lang="zh-CN" altLang="en-US" smtClean="0"/>
              <a:t>5</a:t>
            </a:fld>
            <a:endParaRPr lang="zh-CN" altLang="en-US"/>
          </a:p>
        </p:txBody>
      </p:sp>
    </p:spTree>
    <p:extLst>
      <p:ext uri="{BB962C8B-B14F-4D97-AF65-F5344CB8AC3E}">
        <p14:creationId xmlns:p14="http://schemas.microsoft.com/office/powerpoint/2010/main" val="599583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2694F9-6E40-446F-B5C0-ED80D0AFBB18}" type="slidenum">
              <a:rPr lang="zh-CN" altLang="en-US" smtClean="0"/>
              <a:t>6</a:t>
            </a:fld>
            <a:endParaRPr lang="zh-CN" altLang="en-US"/>
          </a:p>
        </p:txBody>
      </p:sp>
    </p:spTree>
    <p:extLst>
      <p:ext uri="{BB962C8B-B14F-4D97-AF65-F5344CB8AC3E}">
        <p14:creationId xmlns:p14="http://schemas.microsoft.com/office/powerpoint/2010/main" val="2242277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2694F9-6E40-446F-B5C0-ED80D0AFBB18}" type="slidenum">
              <a:rPr lang="zh-CN" altLang="en-US" smtClean="0"/>
              <a:t>7</a:t>
            </a:fld>
            <a:endParaRPr lang="zh-CN" altLang="en-US"/>
          </a:p>
        </p:txBody>
      </p:sp>
    </p:spTree>
    <p:extLst>
      <p:ext uri="{BB962C8B-B14F-4D97-AF65-F5344CB8AC3E}">
        <p14:creationId xmlns:p14="http://schemas.microsoft.com/office/powerpoint/2010/main" val="22682453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2694F9-6E40-446F-B5C0-ED80D0AFBB18}" type="slidenum">
              <a:rPr lang="zh-CN" altLang="en-US" smtClean="0"/>
              <a:t>8</a:t>
            </a:fld>
            <a:endParaRPr lang="zh-CN" altLang="en-US"/>
          </a:p>
        </p:txBody>
      </p:sp>
    </p:spTree>
    <p:extLst>
      <p:ext uri="{BB962C8B-B14F-4D97-AF65-F5344CB8AC3E}">
        <p14:creationId xmlns:p14="http://schemas.microsoft.com/office/powerpoint/2010/main" val="25991316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2694F9-6E40-446F-B5C0-ED80D0AFBB18}" type="slidenum">
              <a:rPr lang="zh-CN" altLang="en-US" smtClean="0"/>
              <a:t>9</a:t>
            </a:fld>
            <a:endParaRPr lang="zh-CN" altLang="en-US"/>
          </a:p>
        </p:txBody>
      </p:sp>
    </p:spTree>
    <p:extLst>
      <p:ext uri="{BB962C8B-B14F-4D97-AF65-F5344CB8AC3E}">
        <p14:creationId xmlns:p14="http://schemas.microsoft.com/office/powerpoint/2010/main" val="23083916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077449-C779-FED7-5572-831BDC6D4DE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43AEDAD-A504-12E5-D5AD-C8FD65BB364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1339F531-92E5-D6BA-1AAB-9DE9D2278ACC}"/>
              </a:ext>
            </a:extLst>
          </p:cNvPr>
          <p:cNvSpPr>
            <a:spLocks noGrp="1"/>
          </p:cNvSpPr>
          <p:nvPr>
            <p:ph type="dt" sz="half" idx="10"/>
          </p:nvPr>
        </p:nvSpPr>
        <p:spPr/>
        <p:txBody>
          <a:bodyPr/>
          <a:lstStyle/>
          <a:p>
            <a:fld id="{2B974776-2347-4FC4-B98F-4DB123895DC8}" type="datetimeFigureOut">
              <a:rPr lang="zh-CN" altLang="en-US" smtClean="0"/>
              <a:t>2022/12/13</a:t>
            </a:fld>
            <a:endParaRPr lang="zh-CN" altLang="en-US"/>
          </a:p>
        </p:txBody>
      </p:sp>
      <p:sp>
        <p:nvSpPr>
          <p:cNvPr id="5" name="页脚占位符 4">
            <a:extLst>
              <a:ext uri="{FF2B5EF4-FFF2-40B4-BE49-F238E27FC236}">
                <a16:creationId xmlns:a16="http://schemas.microsoft.com/office/drawing/2014/main" id="{7272B516-9F67-EC5F-95B7-7742A3BDFF1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2D48D5D-0E03-51BA-D633-6931163776DA}"/>
              </a:ext>
            </a:extLst>
          </p:cNvPr>
          <p:cNvSpPr>
            <a:spLocks noGrp="1"/>
          </p:cNvSpPr>
          <p:nvPr>
            <p:ph type="sldNum" sz="quarter" idx="12"/>
          </p:nvPr>
        </p:nvSpPr>
        <p:spPr/>
        <p:txBody>
          <a:bodyPr/>
          <a:lstStyle/>
          <a:p>
            <a:fld id="{1B254979-FFA9-46C5-800D-822B5F202164}" type="slidenum">
              <a:rPr lang="zh-CN" altLang="en-US" smtClean="0"/>
              <a:t>‹#›</a:t>
            </a:fld>
            <a:endParaRPr lang="zh-CN" altLang="en-US"/>
          </a:p>
        </p:txBody>
      </p:sp>
    </p:spTree>
    <p:extLst>
      <p:ext uri="{BB962C8B-B14F-4D97-AF65-F5344CB8AC3E}">
        <p14:creationId xmlns:p14="http://schemas.microsoft.com/office/powerpoint/2010/main" val="361932991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625554-624E-1397-E30F-BD54D5995C2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8179437-47EA-042F-6E99-37B0B0A0573E}"/>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B43492E-FA6B-1680-6472-0BB974AFBFCC}"/>
              </a:ext>
            </a:extLst>
          </p:cNvPr>
          <p:cNvSpPr>
            <a:spLocks noGrp="1"/>
          </p:cNvSpPr>
          <p:nvPr>
            <p:ph type="dt" sz="half" idx="10"/>
          </p:nvPr>
        </p:nvSpPr>
        <p:spPr/>
        <p:txBody>
          <a:bodyPr/>
          <a:lstStyle/>
          <a:p>
            <a:fld id="{2B974776-2347-4FC4-B98F-4DB123895DC8}" type="datetimeFigureOut">
              <a:rPr lang="zh-CN" altLang="en-US" smtClean="0"/>
              <a:t>2022/12/13</a:t>
            </a:fld>
            <a:endParaRPr lang="zh-CN" altLang="en-US"/>
          </a:p>
        </p:txBody>
      </p:sp>
      <p:sp>
        <p:nvSpPr>
          <p:cNvPr id="5" name="页脚占位符 4">
            <a:extLst>
              <a:ext uri="{FF2B5EF4-FFF2-40B4-BE49-F238E27FC236}">
                <a16:creationId xmlns:a16="http://schemas.microsoft.com/office/drawing/2014/main" id="{F962FB33-7421-A85D-C1B5-571DF1A6AD2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631CAFE-2143-4D4B-2CC0-57E60F242F10}"/>
              </a:ext>
            </a:extLst>
          </p:cNvPr>
          <p:cNvSpPr>
            <a:spLocks noGrp="1"/>
          </p:cNvSpPr>
          <p:nvPr>
            <p:ph type="sldNum" sz="quarter" idx="12"/>
          </p:nvPr>
        </p:nvSpPr>
        <p:spPr/>
        <p:txBody>
          <a:bodyPr/>
          <a:lstStyle/>
          <a:p>
            <a:fld id="{1B254979-FFA9-46C5-800D-822B5F202164}" type="slidenum">
              <a:rPr lang="zh-CN" altLang="en-US" smtClean="0"/>
              <a:t>‹#›</a:t>
            </a:fld>
            <a:endParaRPr lang="zh-CN" altLang="en-US"/>
          </a:p>
        </p:txBody>
      </p:sp>
    </p:spTree>
    <p:extLst>
      <p:ext uri="{BB962C8B-B14F-4D97-AF65-F5344CB8AC3E}">
        <p14:creationId xmlns:p14="http://schemas.microsoft.com/office/powerpoint/2010/main" val="30610435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6941617-B3ED-1842-7F35-71CBE54F21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71D9CCA-17FE-9DD5-4F8A-778E97A33B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1C623C6-AC46-DF72-25AF-EE7C159F22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974776-2347-4FC4-B98F-4DB123895DC8}" type="datetimeFigureOut">
              <a:rPr lang="zh-CN" altLang="en-US" smtClean="0"/>
              <a:t>2022/12/13</a:t>
            </a:fld>
            <a:endParaRPr lang="zh-CN" altLang="en-US"/>
          </a:p>
        </p:txBody>
      </p:sp>
      <p:sp>
        <p:nvSpPr>
          <p:cNvPr id="5" name="页脚占位符 4">
            <a:extLst>
              <a:ext uri="{FF2B5EF4-FFF2-40B4-BE49-F238E27FC236}">
                <a16:creationId xmlns:a16="http://schemas.microsoft.com/office/drawing/2014/main" id="{9CF5404E-FAF7-4C56-4849-9A79410990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3889F13-9FDA-C8B7-765C-CB83BDB821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254979-FFA9-46C5-800D-822B5F202164}" type="slidenum">
              <a:rPr lang="zh-CN" altLang="en-US" smtClean="0"/>
              <a:t>‹#›</a:t>
            </a:fld>
            <a:endParaRPr lang="zh-CN" altLang="en-US"/>
          </a:p>
        </p:txBody>
      </p:sp>
    </p:spTree>
    <p:extLst>
      <p:ext uri="{BB962C8B-B14F-4D97-AF65-F5344CB8AC3E}">
        <p14:creationId xmlns:p14="http://schemas.microsoft.com/office/powerpoint/2010/main" val="3463015985"/>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2FA7"/>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21E9E0-76E5-4333-BEC0-B6179115608A}" type="datetimeFigureOut">
              <a:rPr lang="zh-CN" altLang="en-US" smtClean="0"/>
              <a:t>2022/12/13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ED0D41-18FD-4478-BF3C-F76B9299E30E}" type="slidenum">
              <a:rPr lang="zh-CN" altLang="en-US" smtClean="0"/>
              <a:t>‹#›</a:t>
            </a:fld>
            <a:endParaRPr lang="zh-CN" altLang="en-US"/>
          </a:p>
        </p:txBody>
      </p:sp>
    </p:spTree>
    <p:extLst>
      <p:ext uri="{BB962C8B-B14F-4D97-AF65-F5344CB8AC3E}">
        <p14:creationId xmlns:p14="http://schemas.microsoft.com/office/powerpoint/2010/main" val="459970300"/>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002FA7"/>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21E9E0-76E5-4333-BEC0-B6179115608A}" type="datetimeFigureOut">
              <a:rPr lang="zh-CN" altLang="en-US" smtClean="0"/>
              <a:t>2022/12/13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ED0D41-18FD-4478-BF3C-F76B9299E30E}" type="slidenum">
              <a:rPr lang="zh-CN" altLang="en-US" smtClean="0"/>
              <a:t>‹#›</a:t>
            </a:fld>
            <a:endParaRPr lang="zh-CN" altLang="en-US"/>
          </a:p>
        </p:txBody>
      </p:sp>
    </p:spTree>
    <p:extLst>
      <p:ext uri="{BB962C8B-B14F-4D97-AF65-F5344CB8AC3E}">
        <p14:creationId xmlns:p14="http://schemas.microsoft.com/office/powerpoint/2010/main" val="3176864778"/>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002FA7"/>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21E9E0-76E5-4333-BEC0-B6179115608A}" type="datetimeFigureOut">
              <a:rPr lang="zh-CN" altLang="en-US" smtClean="0"/>
              <a:t>2022/12/13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ED0D41-18FD-4478-BF3C-F76B9299E30E}" type="slidenum">
              <a:rPr lang="zh-CN" altLang="en-US" smtClean="0"/>
              <a:t>‹#›</a:t>
            </a:fld>
            <a:endParaRPr lang="zh-CN" altLang="en-US"/>
          </a:p>
        </p:txBody>
      </p:sp>
    </p:spTree>
    <p:extLst>
      <p:ext uri="{BB962C8B-B14F-4D97-AF65-F5344CB8AC3E}">
        <p14:creationId xmlns:p14="http://schemas.microsoft.com/office/powerpoint/2010/main" val="361264372"/>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8" Type="http://schemas.openxmlformats.org/officeDocument/2006/relationships/hyperlink" Target="https://baike.baidu.com/item/%E5%9B%BD%E5%AE%B6AAAAA%E7%BA%A7%E6%97%85%E6%B8%B8%E6%99%AF%E5%8C%BA/3575094" TargetMode="External"/><Relationship Id="rId3" Type="http://schemas.openxmlformats.org/officeDocument/2006/relationships/image" Target="../media/image16.jpeg"/><Relationship Id="rId7" Type="http://schemas.openxmlformats.org/officeDocument/2006/relationships/hyperlink" Target="https://baike.baidu.com/item/%E5%85%A8%E5%9B%BD%E9%87%8D%E7%82%B9%E6%96%87%E7%89%A9%E4%BF%9D%E6%8A%A4%E5%8D%95%E4%BD%8D/2960685"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hyperlink" Target="https://baike.baidu.com/item/%E4%B8%96%E7%95%8C%E6%96%87%E5%8C%96%E9%81%97%E4%BA%A7/290153" TargetMode="External"/><Relationship Id="rId5" Type="http://schemas.openxmlformats.org/officeDocument/2006/relationships/hyperlink" Target="https://baike.baidu.com/item/%E5%B0%91%E5%AE%A4%E5%B1%B1/461632" TargetMode="External"/><Relationship Id="rId4" Type="http://schemas.openxmlformats.org/officeDocument/2006/relationships/hyperlink" Target="https://baike.baidu.com/item/%E5%B5%A9%E5%B1%B1/5671" TargetMode="External"/><Relationship Id="rId9"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8" Type="http://schemas.openxmlformats.org/officeDocument/2006/relationships/hyperlink" Target="https://baike.baidu.com/item/%E6%B5%B7%E6%8B%94/5754" TargetMode="External"/><Relationship Id="rId13" Type="http://schemas.openxmlformats.org/officeDocument/2006/relationships/hyperlink" Target="https://baike.baidu.com/item/%E7%BA%AA%E5%BF%B5%E9%A6%86/4785786" TargetMode="External"/><Relationship Id="rId3" Type="http://schemas.openxmlformats.org/officeDocument/2006/relationships/hyperlink" Target="https://baike.baidu.com/item/%E9%83%91%E5%B7%9E%E5%B8%82/2439317" TargetMode="External"/><Relationship Id="rId7" Type="http://schemas.openxmlformats.org/officeDocument/2006/relationships/hyperlink" Target="https://baike.baidu.com/item/%E5%B1%B1%E4%BD%93/9416086" TargetMode="External"/><Relationship Id="rId12" Type="http://schemas.openxmlformats.org/officeDocument/2006/relationships/hyperlink" Target="https://baike.baidu.com/item/%E6%97%A5%E6%9C%AC/111617"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hyperlink" Target="https://baike.baidu.com/item/%E5%BE%97%E5%90%8D/493418" TargetMode="External"/><Relationship Id="rId11" Type="http://schemas.openxmlformats.org/officeDocument/2006/relationships/hyperlink" Target="https://baike.baidu.com/item/%E9%83%91%E5%B7%9E%E9%93%81%E8%B7%AF%E8%81%8C%E5%B7%A5%E5%AD%A6%E6%A0%A1%E6%97%A7%E5%9D%80/13864814" TargetMode="External"/><Relationship Id="rId5" Type="http://schemas.openxmlformats.org/officeDocument/2006/relationships/hyperlink" Target="https://baike.baidu.com/item/%E5%AE%8B/4762756" TargetMode="External"/><Relationship Id="rId15" Type="http://schemas.openxmlformats.org/officeDocument/2006/relationships/image" Target="../media/image23.png"/><Relationship Id="rId10" Type="http://schemas.openxmlformats.org/officeDocument/2006/relationships/hyperlink" Target="https://baike.baidu.com/item/%E4%BA%8C%E4%B8%83%E7%BA%AA%E5%BF%B5%E5%A0%82/17394023" TargetMode="External"/><Relationship Id="rId4" Type="http://schemas.openxmlformats.org/officeDocument/2006/relationships/hyperlink" Target="https://baike.baidu.com/item/%E5%B7%A9%E4%B9%89/401375" TargetMode="External"/><Relationship Id="rId9" Type="http://schemas.openxmlformats.org/officeDocument/2006/relationships/hyperlink" Target="https://baike.baidu.com/item/%E9%83%91%E5%B7%9E%E4%BA%8C%E4%B8%83%E7%BD%A2%E5%B7%A5%E7%BA%AA%E5%BF%B5%E5%A1%94/50990185" TargetMode="External"/><Relationship Id="rId1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hyperlink" Target="https://baike.baidu.com/item/%E7%83%A9%E9%9D%A2/637578" TargetMode="External"/><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8" Type="http://schemas.openxmlformats.org/officeDocument/2006/relationships/hyperlink" Target="https://baike.baidu.com/item/%E8%8D%89%E6%9E%9C/2863688" TargetMode="External"/><Relationship Id="rId13" Type="http://schemas.openxmlformats.org/officeDocument/2006/relationships/hyperlink" Target="https://baike.baidu.com/item/%E6%9C%A8%E8%80%B3/712258" TargetMode="External"/><Relationship Id="rId3" Type="http://schemas.openxmlformats.org/officeDocument/2006/relationships/image" Target="../media/image30.jpeg"/><Relationship Id="rId7" Type="http://schemas.openxmlformats.org/officeDocument/2006/relationships/hyperlink" Target="https://baike.baidu.com/item/%E8%BE%A3%E6%A4%92/48496" TargetMode="External"/><Relationship Id="rId12" Type="http://schemas.openxmlformats.org/officeDocument/2006/relationships/hyperlink" Target="https://baike.baidu.com/item/%E8%8A%B1%E7%94%9F/588725" TargetMode="External"/><Relationship Id="rId2" Type="http://schemas.openxmlformats.org/officeDocument/2006/relationships/notesSlide" Target="../notesSlides/notesSlide17.xml"/><Relationship Id="rId16" Type="http://schemas.openxmlformats.org/officeDocument/2006/relationships/image" Target="../media/image32.jpeg"/><Relationship Id="rId1" Type="http://schemas.openxmlformats.org/officeDocument/2006/relationships/slideLayout" Target="../slideLayouts/slideLayout1.xml"/><Relationship Id="rId6" Type="http://schemas.openxmlformats.org/officeDocument/2006/relationships/hyperlink" Target="https://baike.baidu.com/item/%E8%83%A1%E6%A4%92/405754" TargetMode="External"/><Relationship Id="rId11" Type="http://schemas.openxmlformats.org/officeDocument/2006/relationships/hyperlink" Target="https://baike.baidu.com/item/%E9%BB%84%E8%8A%B1%E8%8F%9C/860382" TargetMode="External"/><Relationship Id="rId5" Type="http://schemas.openxmlformats.org/officeDocument/2006/relationships/hyperlink" Target="https://baike.baidu.com/item/%E5%90%8D%E5%90%83/224236" TargetMode="External"/><Relationship Id="rId15" Type="http://schemas.openxmlformats.org/officeDocument/2006/relationships/hyperlink" Target="https://baike.baidu.com/item/%E5%8D%83%E5%BC%A0/8674798" TargetMode="External"/><Relationship Id="rId10" Type="http://schemas.openxmlformats.org/officeDocument/2006/relationships/hyperlink" Target="https://baike.baidu.com/item/%E7%B2%89%E8%8A%A1/1636021" TargetMode="External"/><Relationship Id="rId4" Type="http://schemas.openxmlformats.org/officeDocument/2006/relationships/image" Target="../media/image31.jpeg"/><Relationship Id="rId9" Type="http://schemas.openxmlformats.org/officeDocument/2006/relationships/hyperlink" Target="https://baike.baidu.com/item/%E9%AA%A8%E6%B1%A4/3668829" TargetMode="External"/><Relationship Id="rId14" Type="http://schemas.openxmlformats.org/officeDocument/2006/relationships/hyperlink" Target="https://baike.baidu.com/item/%E8%B1%86%E8%85%90%E7%9A%AE/2651196"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hyperlink" Target="https://baike.sogou.com/lemma/ShowInnerLink.htm?lemmaId=19738" TargetMode="External"/><Relationship Id="rId13" Type="http://schemas.openxmlformats.org/officeDocument/2006/relationships/hyperlink" Target="https://baike.sogou.com/lemma/ShowInnerLink.htm?lemmaId=42351" TargetMode="External"/><Relationship Id="rId3" Type="http://schemas.openxmlformats.org/officeDocument/2006/relationships/image" Target="../media/image6.jpeg"/><Relationship Id="rId7" Type="http://schemas.openxmlformats.org/officeDocument/2006/relationships/hyperlink" Target="https://baike.sogou.com/lemma/ShowInnerLink.htm?lemmaId=109578" TargetMode="External"/><Relationship Id="rId12" Type="http://schemas.openxmlformats.org/officeDocument/2006/relationships/hyperlink" Target="https://baike.sogou.com/lemma/ShowInnerLink.htm?lemmaId=42349"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https://baike.sogou.com/lemma/ShowInnerLink.htm?lemmaId=8652489" TargetMode="External"/><Relationship Id="rId11" Type="http://schemas.openxmlformats.org/officeDocument/2006/relationships/hyperlink" Target="https://baike.sogou.com/lemma/ShowInnerLink.htm?lemmaId=42345" TargetMode="External"/><Relationship Id="rId5" Type="http://schemas.openxmlformats.org/officeDocument/2006/relationships/hyperlink" Target="https://baike.sogou.com/lemma/ShowInnerLink.htm?lemmaId=26011" TargetMode="External"/><Relationship Id="rId10" Type="http://schemas.openxmlformats.org/officeDocument/2006/relationships/hyperlink" Target="https://baike.sogou.com/lemma/ShowInnerLink.htm?lemmaId=14085" TargetMode="External"/><Relationship Id="rId4" Type="http://schemas.openxmlformats.org/officeDocument/2006/relationships/hyperlink" Target="https://baike.sogou.com/lemma/ShowInnerLink.htm?lemmaId=6846" TargetMode="External"/><Relationship Id="rId9" Type="http://schemas.openxmlformats.org/officeDocument/2006/relationships/hyperlink" Target="https://baike.sogou.com/lemma/ShowInnerLink.htm?lemmaId=31184" TargetMode="External"/><Relationship Id="rId14" Type="http://schemas.openxmlformats.org/officeDocument/2006/relationships/hyperlink" Target="https://baike.sogou.com/lemma/ShowInnerLink.htm?lemmaId=3996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baike.baidu.com/item/%E9%83%91%E6%B4%9B%E6%96%B0%E5%9B%BD%E5%AE%B6%E8%87%AA%E4%B8%BB%E5%88%9B%E6%96%B0%E7%A4%BA%E8%8C%83%E5%8C%BA/18982485"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DE092128-3657-F735-4A55-428269FD7D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文本框 3">
            <a:extLst>
              <a:ext uri="{FF2B5EF4-FFF2-40B4-BE49-F238E27FC236}">
                <a16:creationId xmlns:a16="http://schemas.microsoft.com/office/drawing/2014/main" id="{5C230DD8-37A5-21B1-2B59-770DB554E2B5}"/>
              </a:ext>
            </a:extLst>
          </p:cNvPr>
          <p:cNvSpPr txBox="1"/>
          <p:nvPr/>
        </p:nvSpPr>
        <p:spPr>
          <a:xfrm>
            <a:off x="1827167" y="1775987"/>
            <a:ext cx="5669023" cy="1862048"/>
          </a:xfrm>
          <a:prstGeom prst="rect">
            <a:avLst/>
          </a:prstGeom>
          <a:noFill/>
        </p:spPr>
        <p:txBody>
          <a:bodyPr wrap="square" rtlCol="0">
            <a:spAutoFit/>
          </a:bodyPr>
          <a:lstStyle/>
          <a:p>
            <a:pPr algn="dist"/>
            <a:r>
              <a:rPr lang="zh-CN" altLang="en-US" sz="11500" spc="-300" dirty="0">
                <a:solidFill>
                  <a:schemeClr val="bg1"/>
                </a:solidFill>
                <a:latin typeface="演示新手书" panose="00000500000000000000" pitchFamily="50" charset="-122"/>
                <a:ea typeface="演示新手书" panose="00000500000000000000" pitchFamily="50" charset="-122"/>
              </a:rPr>
              <a:t>中原商都</a:t>
            </a:r>
          </a:p>
        </p:txBody>
      </p:sp>
      <p:sp>
        <p:nvSpPr>
          <p:cNvPr id="8" name="文本框 7">
            <a:extLst>
              <a:ext uri="{FF2B5EF4-FFF2-40B4-BE49-F238E27FC236}">
                <a16:creationId xmlns:a16="http://schemas.microsoft.com/office/drawing/2014/main" id="{EFD769B9-8992-F667-3116-A8A9835B6629}"/>
              </a:ext>
            </a:extLst>
          </p:cNvPr>
          <p:cNvSpPr txBox="1"/>
          <p:nvPr/>
        </p:nvSpPr>
        <p:spPr>
          <a:xfrm>
            <a:off x="1999912" y="1575932"/>
            <a:ext cx="5496278" cy="400110"/>
          </a:xfrm>
          <a:prstGeom prst="rect">
            <a:avLst/>
          </a:prstGeom>
          <a:noFill/>
        </p:spPr>
        <p:txBody>
          <a:bodyPr wrap="square" rtlCol="0">
            <a:spAutoFit/>
          </a:bodyPr>
          <a:lstStyle/>
          <a:p>
            <a:pPr algn="dist"/>
            <a:r>
              <a:rPr lang="zh-CN" altLang="en-US" sz="2000" dirty="0">
                <a:solidFill>
                  <a:srgbClr val="FFFFFF"/>
                </a:solidFill>
                <a:latin typeface="+mj-ea"/>
                <a:ea typeface="+mj-ea"/>
              </a:rPr>
              <a:t>华夏文明的重要发祥地</a:t>
            </a:r>
            <a:endParaRPr lang="en-US" altLang="zh-CN" sz="2000" dirty="0">
              <a:solidFill>
                <a:srgbClr val="FFFFFF"/>
              </a:solidFill>
              <a:latin typeface="+mj-ea"/>
              <a:ea typeface="+mj-ea"/>
            </a:endParaRPr>
          </a:p>
        </p:txBody>
      </p:sp>
      <p:sp>
        <p:nvSpPr>
          <p:cNvPr id="15" name="文本框 14">
            <a:extLst>
              <a:ext uri="{FF2B5EF4-FFF2-40B4-BE49-F238E27FC236}">
                <a16:creationId xmlns:a16="http://schemas.microsoft.com/office/drawing/2014/main" id="{83847B41-3DE6-C319-ED7E-DBEB9C37F3C3}"/>
              </a:ext>
            </a:extLst>
          </p:cNvPr>
          <p:cNvSpPr txBox="1"/>
          <p:nvPr/>
        </p:nvSpPr>
        <p:spPr>
          <a:xfrm>
            <a:off x="2193011" y="991157"/>
            <a:ext cx="12975529" cy="2646878"/>
          </a:xfrm>
          <a:prstGeom prst="rect">
            <a:avLst/>
          </a:prstGeom>
          <a:noFill/>
        </p:spPr>
        <p:txBody>
          <a:bodyPr wrap="square" rtlCol="0">
            <a:spAutoFit/>
          </a:bodyPr>
          <a:lstStyle/>
          <a:p>
            <a:pPr algn="ctr"/>
            <a:r>
              <a:rPr lang="zh-CN" altLang="en-US" sz="16600" kern="300" spc="-200" dirty="0">
                <a:solidFill>
                  <a:schemeClr val="bg1"/>
                </a:solidFill>
                <a:latin typeface="演示新手书" panose="00000500000000000000" pitchFamily="50" charset="-122"/>
                <a:ea typeface="演示新手书" panose="00000500000000000000" pitchFamily="50" charset="-122"/>
              </a:rPr>
              <a:t>郑</a:t>
            </a:r>
          </a:p>
        </p:txBody>
      </p:sp>
      <p:sp>
        <p:nvSpPr>
          <p:cNvPr id="2" name="文本框 1">
            <a:extLst>
              <a:ext uri="{FF2B5EF4-FFF2-40B4-BE49-F238E27FC236}">
                <a16:creationId xmlns:a16="http://schemas.microsoft.com/office/drawing/2014/main" id="{3CA321CB-9BE0-D251-15BA-95911C0FF94D}"/>
              </a:ext>
            </a:extLst>
          </p:cNvPr>
          <p:cNvSpPr txBox="1"/>
          <p:nvPr/>
        </p:nvSpPr>
        <p:spPr>
          <a:xfrm>
            <a:off x="4170060" y="916882"/>
            <a:ext cx="12975529" cy="2646878"/>
          </a:xfrm>
          <a:prstGeom prst="rect">
            <a:avLst/>
          </a:prstGeom>
          <a:noFill/>
        </p:spPr>
        <p:txBody>
          <a:bodyPr wrap="square" rtlCol="0">
            <a:spAutoFit/>
          </a:bodyPr>
          <a:lstStyle/>
          <a:p>
            <a:pPr algn="ctr"/>
            <a:r>
              <a:rPr lang="zh-CN" altLang="en-US" sz="16600" kern="300" spc="-200" dirty="0">
                <a:solidFill>
                  <a:schemeClr val="bg1"/>
                </a:solidFill>
                <a:latin typeface="演示新手书" panose="00000500000000000000" pitchFamily="50" charset="-122"/>
                <a:ea typeface="演示新手书" panose="00000500000000000000" pitchFamily="50" charset="-122"/>
              </a:rPr>
              <a:t>州</a:t>
            </a:r>
          </a:p>
        </p:txBody>
      </p:sp>
      <p:pic>
        <p:nvPicPr>
          <p:cNvPr id="13" name="图片 12">
            <a:extLst>
              <a:ext uri="{FF2B5EF4-FFF2-40B4-BE49-F238E27FC236}">
                <a16:creationId xmlns:a16="http://schemas.microsoft.com/office/drawing/2014/main" id="{5C7A1631-54DC-3C33-29B0-DFD1CE2A5DDC}"/>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9289118" y="1483500"/>
            <a:ext cx="902970" cy="2080260"/>
          </a:xfrm>
          <a:custGeom>
            <a:avLst/>
            <a:gdLst>
              <a:gd name="connsiteX0" fmla="*/ 445770 w 902970"/>
              <a:gd name="connsiteY0" fmla="*/ 0 h 2080260"/>
              <a:gd name="connsiteX1" fmla="*/ 537210 w 902970"/>
              <a:gd name="connsiteY1" fmla="*/ 3810 h 2080260"/>
              <a:gd name="connsiteX2" fmla="*/ 548640 w 902970"/>
              <a:gd name="connsiteY2" fmla="*/ 102870 h 2080260"/>
              <a:gd name="connsiteX3" fmla="*/ 483870 w 902970"/>
              <a:gd name="connsiteY3" fmla="*/ 232410 h 2080260"/>
              <a:gd name="connsiteX4" fmla="*/ 773430 w 902970"/>
              <a:gd name="connsiteY4" fmla="*/ 262890 h 2080260"/>
              <a:gd name="connsiteX5" fmla="*/ 819150 w 902970"/>
              <a:gd name="connsiteY5" fmla="*/ 560070 h 2080260"/>
              <a:gd name="connsiteX6" fmla="*/ 834390 w 902970"/>
              <a:gd name="connsiteY6" fmla="*/ 777240 h 2080260"/>
              <a:gd name="connsiteX7" fmla="*/ 853440 w 902970"/>
              <a:gd name="connsiteY7" fmla="*/ 1032510 h 2080260"/>
              <a:gd name="connsiteX8" fmla="*/ 872490 w 902970"/>
              <a:gd name="connsiteY8" fmla="*/ 1280160 h 2080260"/>
              <a:gd name="connsiteX9" fmla="*/ 842010 w 902970"/>
              <a:gd name="connsiteY9" fmla="*/ 1695450 h 2080260"/>
              <a:gd name="connsiteX10" fmla="*/ 902970 w 902970"/>
              <a:gd name="connsiteY10" fmla="*/ 1786890 h 2080260"/>
              <a:gd name="connsiteX11" fmla="*/ 883920 w 902970"/>
              <a:gd name="connsiteY11" fmla="*/ 2080260 h 2080260"/>
              <a:gd name="connsiteX12" fmla="*/ 19050 w 902970"/>
              <a:gd name="connsiteY12" fmla="*/ 2076450 h 2080260"/>
              <a:gd name="connsiteX13" fmla="*/ 0 w 902970"/>
              <a:gd name="connsiteY13" fmla="*/ 1783080 h 2080260"/>
              <a:gd name="connsiteX14" fmla="*/ 38100 w 902970"/>
              <a:gd name="connsiteY14" fmla="*/ 1497330 h 2080260"/>
              <a:gd name="connsiteX15" fmla="*/ 53340 w 902970"/>
              <a:gd name="connsiteY15" fmla="*/ 1230630 h 2080260"/>
              <a:gd name="connsiteX16" fmla="*/ 53340 w 902970"/>
              <a:gd name="connsiteY16" fmla="*/ 1005840 h 2080260"/>
              <a:gd name="connsiteX17" fmla="*/ 76200 w 902970"/>
              <a:gd name="connsiteY17" fmla="*/ 765810 h 2080260"/>
              <a:gd name="connsiteX18" fmla="*/ 106680 w 902970"/>
              <a:gd name="connsiteY18" fmla="*/ 537210 h 2080260"/>
              <a:gd name="connsiteX19" fmla="*/ 163830 w 902970"/>
              <a:gd name="connsiteY19" fmla="*/ 278130 h 2080260"/>
              <a:gd name="connsiteX20" fmla="*/ 403860 w 902970"/>
              <a:gd name="connsiteY20" fmla="*/ 240030 h 2080260"/>
              <a:gd name="connsiteX21" fmla="*/ 377190 w 902970"/>
              <a:gd name="connsiteY21" fmla="*/ 121920 h 2080260"/>
              <a:gd name="connsiteX22" fmla="*/ 384810 w 902970"/>
              <a:gd name="connsiteY22" fmla="*/ 34290 h 2080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02970" h="2080260">
                <a:moveTo>
                  <a:pt x="445770" y="0"/>
                </a:moveTo>
                <a:lnTo>
                  <a:pt x="537210" y="3810"/>
                </a:lnTo>
                <a:lnTo>
                  <a:pt x="548640" y="102870"/>
                </a:lnTo>
                <a:lnTo>
                  <a:pt x="483870" y="232410"/>
                </a:lnTo>
                <a:lnTo>
                  <a:pt x="773430" y="262890"/>
                </a:lnTo>
                <a:lnTo>
                  <a:pt x="819150" y="560070"/>
                </a:lnTo>
                <a:lnTo>
                  <a:pt x="834390" y="777240"/>
                </a:lnTo>
                <a:lnTo>
                  <a:pt x="853440" y="1032510"/>
                </a:lnTo>
                <a:lnTo>
                  <a:pt x="872490" y="1280160"/>
                </a:lnTo>
                <a:lnTo>
                  <a:pt x="842010" y="1695450"/>
                </a:lnTo>
                <a:lnTo>
                  <a:pt x="902970" y="1786890"/>
                </a:lnTo>
                <a:lnTo>
                  <a:pt x="883920" y="2080260"/>
                </a:lnTo>
                <a:lnTo>
                  <a:pt x="19050" y="2076450"/>
                </a:lnTo>
                <a:lnTo>
                  <a:pt x="0" y="1783080"/>
                </a:lnTo>
                <a:lnTo>
                  <a:pt x="38100" y="1497330"/>
                </a:lnTo>
                <a:lnTo>
                  <a:pt x="53340" y="1230630"/>
                </a:lnTo>
                <a:lnTo>
                  <a:pt x="53340" y="1005840"/>
                </a:lnTo>
                <a:lnTo>
                  <a:pt x="76200" y="765810"/>
                </a:lnTo>
                <a:lnTo>
                  <a:pt x="106680" y="537210"/>
                </a:lnTo>
                <a:lnTo>
                  <a:pt x="163830" y="278130"/>
                </a:lnTo>
                <a:lnTo>
                  <a:pt x="403860" y="240030"/>
                </a:lnTo>
                <a:lnTo>
                  <a:pt x="377190" y="121920"/>
                </a:lnTo>
                <a:lnTo>
                  <a:pt x="384810" y="34290"/>
                </a:lnTo>
                <a:close/>
              </a:path>
            </a:pathLst>
          </a:custGeom>
        </p:spPr>
      </p:pic>
    </p:spTree>
    <p:extLst>
      <p:ext uri="{BB962C8B-B14F-4D97-AF65-F5344CB8AC3E}">
        <p14:creationId xmlns:p14="http://schemas.microsoft.com/office/powerpoint/2010/main" val="3588153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0EC1D70-F6FF-8E44-8DC3-F3FD12A902B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1"/>
            <a:ext cx="12191999" cy="6858001"/>
          </a:xfrm>
          <a:prstGeom prst="rect">
            <a:avLst/>
          </a:prstGeom>
          <a:blipFill>
            <a:blip r:embed="rId4"/>
            <a:stretch>
              <a:fillRect/>
            </a:stretch>
          </a:blipFill>
        </p:spPr>
      </p:pic>
      <p:sp>
        <p:nvSpPr>
          <p:cNvPr id="10" name="矩形 9">
            <a:extLst>
              <a:ext uri="{FF2B5EF4-FFF2-40B4-BE49-F238E27FC236}">
                <a16:creationId xmlns:a16="http://schemas.microsoft.com/office/drawing/2014/main" id="{6627F1B0-75DD-1329-EF8B-4F499CBEA9A8}"/>
              </a:ext>
            </a:extLst>
          </p:cNvPr>
          <p:cNvSpPr/>
          <p:nvPr/>
        </p:nvSpPr>
        <p:spPr>
          <a:xfrm>
            <a:off x="-2" y="-197963"/>
            <a:ext cx="12192000" cy="6858000"/>
          </a:xfrm>
          <a:prstGeom prst="rect">
            <a:avLst/>
          </a:prstGeom>
          <a:gradFill flip="none" rotWithShape="1">
            <a:gsLst>
              <a:gs pos="54000">
                <a:srgbClr val="438FAE">
                  <a:alpha val="60000"/>
                </a:srgbClr>
              </a:gs>
              <a:gs pos="0">
                <a:srgbClr val="438FAE"/>
              </a:gs>
              <a:gs pos="100000">
                <a:srgbClr val="438FAE">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0C703042-565B-0EB2-FB0D-C022A0F7EA0F}"/>
              </a:ext>
            </a:extLst>
          </p:cNvPr>
          <p:cNvSpPr txBox="1"/>
          <p:nvPr/>
        </p:nvSpPr>
        <p:spPr>
          <a:xfrm>
            <a:off x="4642885" y="1213326"/>
            <a:ext cx="2906228" cy="1862048"/>
          </a:xfrm>
          <a:prstGeom prst="rect">
            <a:avLst/>
          </a:prstGeom>
          <a:noFill/>
        </p:spPr>
        <p:txBody>
          <a:bodyPr wrap="square" rtlCol="0">
            <a:spAutoFit/>
          </a:bodyPr>
          <a:lstStyle/>
          <a:p>
            <a:pPr algn="ctr"/>
            <a:r>
              <a:rPr lang="en-US" altLang="zh-CN" sz="11500">
                <a:solidFill>
                  <a:srgbClr val="58938D">
                    <a:alpha val="5000"/>
                  </a:srgbClr>
                </a:solidFill>
                <a:latin typeface="+mj-ea"/>
                <a:ea typeface="+mj-ea"/>
              </a:rPr>
              <a:t>01</a:t>
            </a:r>
            <a:endParaRPr lang="zh-CN" altLang="en-US" sz="11500">
              <a:solidFill>
                <a:srgbClr val="58938D">
                  <a:alpha val="5000"/>
                </a:srgbClr>
              </a:solidFill>
              <a:latin typeface="+mj-ea"/>
              <a:ea typeface="+mj-ea"/>
            </a:endParaRPr>
          </a:p>
        </p:txBody>
      </p:sp>
      <p:sp>
        <p:nvSpPr>
          <p:cNvPr id="8" name="文本框 7">
            <a:extLst>
              <a:ext uri="{FF2B5EF4-FFF2-40B4-BE49-F238E27FC236}">
                <a16:creationId xmlns:a16="http://schemas.microsoft.com/office/drawing/2014/main" id="{ED00D101-862C-1596-DD95-7C8837A5B882}"/>
              </a:ext>
            </a:extLst>
          </p:cNvPr>
          <p:cNvSpPr txBox="1"/>
          <p:nvPr/>
        </p:nvSpPr>
        <p:spPr>
          <a:xfrm>
            <a:off x="3940639" y="812458"/>
            <a:ext cx="4310721" cy="2215991"/>
          </a:xfrm>
          <a:prstGeom prst="rect">
            <a:avLst/>
          </a:prstGeom>
          <a:noFill/>
        </p:spPr>
        <p:txBody>
          <a:bodyPr wrap="square" rtlCol="0">
            <a:spAutoFit/>
          </a:bodyPr>
          <a:lstStyle/>
          <a:p>
            <a:pPr algn="ctr"/>
            <a:r>
              <a:rPr lang="en-US" altLang="zh-CN" sz="13800">
                <a:ln>
                  <a:solidFill>
                    <a:schemeClr val="bg1">
                      <a:alpha val="70000"/>
                    </a:schemeClr>
                  </a:solidFill>
                </a:ln>
                <a:noFill/>
                <a:latin typeface="OPPOSans H" panose="00020600040101010101" pitchFamily="18" charset="-122"/>
                <a:ea typeface="OPPOSans H" panose="00020600040101010101" pitchFamily="18" charset="-122"/>
                <a:cs typeface="OPPOSans H" panose="00020600040101010101" pitchFamily="18" charset="-122"/>
              </a:rPr>
              <a:t>03</a:t>
            </a:r>
            <a:endParaRPr lang="zh-CN" altLang="en-US" sz="13800">
              <a:ln>
                <a:solidFill>
                  <a:schemeClr val="bg1">
                    <a:alpha val="70000"/>
                  </a:schemeClr>
                </a:solidFill>
              </a:ln>
              <a:no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3" name="文本框 12">
            <a:extLst>
              <a:ext uri="{FF2B5EF4-FFF2-40B4-BE49-F238E27FC236}">
                <a16:creationId xmlns:a16="http://schemas.microsoft.com/office/drawing/2014/main" id="{FCC279A8-657E-D63A-ED2F-67193FB3E120}"/>
              </a:ext>
            </a:extLst>
          </p:cNvPr>
          <p:cNvSpPr txBox="1"/>
          <p:nvPr/>
        </p:nvSpPr>
        <p:spPr>
          <a:xfrm>
            <a:off x="4268723" y="2723206"/>
            <a:ext cx="3654552" cy="1015663"/>
          </a:xfrm>
          <a:prstGeom prst="rect">
            <a:avLst/>
          </a:prstGeom>
          <a:noFill/>
        </p:spPr>
        <p:txBody>
          <a:bodyPr wrap="square" rtlCol="0">
            <a:spAutoFit/>
          </a:bodyPr>
          <a:lstStyle/>
          <a:p>
            <a:pPr algn="ctr"/>
            <a:r>
              <a:rPr lang="zh-CN" altLang="en-US" sz="6000">
                <a:solidFill>
                  <a:schemeClr val="bg1"/>
                </a:solidFill>
                <a:latin typeface="优设标题黑" panose="00000500000000000000" pitchFamily="2" charset="-122"/>
                <a:ea typeface="优设标题黑" panose="00000500000000000000" pitchFamily="2" charset="-122"/>
              </a:rPr>
              <a:t>旅游景点</a:t>
            </a:r>
            <a:endParaRPr lang="en-US" altLang="zh-CN" sz="6000">
              <a:solidFill>
                <a:schemeClr val="bg1"/>
              </a:solidFill>
              <a:latin typeface="优设标题黑" panose="00000500000000000000" pitchFamily="2" charset="-122"/>
              <a:ea typeface="优设标题黑" panose="00000500000000000000" pitchFamily="2" charset="-122"/>
            </a:endParaRPr>
          </a:p>
        </p:txBody>
      </p:sp>
      <p:sp>
        <p:nvSpPr>
          <p:cNvPr id="14" name="文本框 13">
            <a:extLst>
              <a:ext uri="{FF2B5EF4-FFF2-40B4-BE49-F238E27FC236}">
                <a16:creationId xmlns:a16="http://schemas.microsoft.com/office/drawing/2014/main" id="{77FACCB5-4F70-59F3-3F40-21F27318230C}"/>
              </a:ext>
            </a:extLst>
          </p:cNvPr>
          <p:cNvSpPr txBox="1"/>
          <p:nvPr/>
        </p:nvSpPr>
        <p:spPr>
          <a:xfrm>
            <a:off x="4085603" y="3517467"/>
            <a:ext cx="4020793" cy="400110"/>
          </a:xfrm>
          <a:prstGeom prst="rect">
            <a:avLst/>
          </a:prstGeom>
          <a:noFill/>
        </p:spPr>
        <p:txBody>
          <a:bodyPr wrap="square" rtlCol="0">
            <a:spAutoFit/>
          </a:bodyPr>
          <a:lstStyle/>
          <a:p>
            <a:pPr algn="ctr"/>
            <a:r>
              <a:rPr lang="en-US" altLang="zh-CN" sz="2000" spc="200">
                <a:solidFill>
                  <a:schemeClr val="bg1">
                    <a:alpha val="80000"/>
                  </a:schemeClr>
                </a:solidFill>
                <a:latin typeface="OPPOSans R" panose="00020600040101010101" pitchFamily="18" charset="-122"/>
                <a:ea typeface="OPPOSans R" panose="00020600040101010101" pitchFamily="18" charset="-122"/>
                <a:cs typeface="OPPOSans R" panose="00020600040101010101" pitchFamily="18" charset="-122"/>
              </a:rPr>
              <a:t>Tourist attractions</a:t>
            </a:r>
            <a:endParaRPr lang="zh-CN" altLang="en-US" sz="2000" spc="200">
              <a:solidFill>
                <a:schemeClr val="bg1">
                  <a:alpha val="80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11" name="矩形 9">
            <a:extLst>
              <a:ext uri="{FF2B5EF4-FFF2-40B4-BE49-F238E27FC236}">
                <a16:creationId xmlns:a16="http://schemas.microsoft.com/office/drawing/2014/main" id="{525FAF58-559E-F39A-519B-8941114FD2B8}"/>
              </a:ext>
            </a:extLst>
          </p:cNvPr>
          <p:cNvSpPr/>
          <p:nvPr/>
        </p:nvSpPr>
        <p:spPr>
          <a:xfrm>
            <a:off x="9507279" y="5581650"/>
            <a:ext cx="2087369" cy="840350"/>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矩形 9">
            <a:extLst>
              <a:ext uri="{FF2B5EF4-FFF2-40B4-BE49-F238E27FC236}">
                <a16:creationId xmlns:a16="http://schemas.microsoft.com/office/drawing/2014/main" id="{9FA7F6FE-5038-ED82-B688-2D7A963E4D96}"/>
              </a:ext>
            </a:extLst>
          </p:cNvPr>
          <p:cNvSpPr/>
          <p:nvPr/>
        </p:nvSpPr>
        <p:spPr>
          <a:xfrm flipH="1">
            <a:off x="613835" y="5581650"/>
            <a:ext cx="2087369" cy="840350"/>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4968805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99D1E01-841C-25BB-77F0-410FF678CE1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4516" y="2120900"/>
            <a:ext cx="4995053" cy="4765221"/>
          </a:xfrm>
          <a:prstGeom prst="rect">
            <a:avLst/>
          </a:prstGeom>
        </p:spPr>
      </p:pic>
      <p:sp>
        <p:nvSpPr>
          <p:cNvPr id="36" name="任意多边形: 形状 35">
            <a:extLst>
              <a:ext uri="{FF2B5EF4-FFF2-40B4-BE49-F238E27FC236}">
                <a16:creationId xmlns:a16="http://schemas.microsoft.com/office/drawing/2014/main" id="{FC203AC4-1CBC-F452-90E3-0B40DB109D80}"/>
              </a:ext>
            </a:extLst>
          </p:cNvPr>
          <p:cNvSpPr/>
          <p:nvPr/>
        </p:nvSpPr>
        <p:spPr>
          <a:xfrm>
            <a:off x="-14515" y="2120901"/>
            <a:ext cx="12206515" cy="4784270"/>
          </a:xfrm>
          <a:custGeom>
            <a:avLst/>
            <a:gdLst>
              <a:gd name="connsiteX0" fmla="*/ 986393 w 7747087"/>
              <a:gd name="connsiteY0" fmla="*/ 0 h 3945571"/>
              <a:gd name="connsiteX1" fmla="*/ 7747087 w 7747087"/>
              <a:gd name="connsiteY1" fmla="*/ 0 h 3945571"/>
              <a:gd name="connsiteX2" fmla="*/ 7747087 w 7747087"/>
              <a:gd name="connsiteY2" fmla="*/ 3945571 h 3945571"/>
              <a:gd name="connsiteX3" fmla="*/ 0 w 7747087"/>
              <a:gd name="connsiteY3" fmla="*/ 3945571 h 3945571"/>
              <a:gd name="connsiteX0" fmla="*/ 4356202 w 11116896"/>
              <a:gd name="connsiteY0" fmla="*/ 0 h 4009039"/>
              <a:gd name="connsiteX1" fmla="*/ 11116896 w 11116896"/>
              <a:gd name="connsiteY1" fmla="*/ 0 h 4009039"/>
              <a:gd name="connsiteX2" fmla="*/ 11116896 w 11116896"/>
              <a:gd name="connsiteY2" fmla="*/ 3945571 h 4009039"/>
              <a:gd name="connsiteX3" fmla="*/ 0 w 11116896"/>
              <a:gd name="connsiteY3" fmla="*/ 4009039 h 4009039"/>
              <a:gd name="connsiteX4" fmla="*/ 4356202 w 11116896"/>
              <a:gd name="connsiteY4" fmla="*/ 0 h 4009039"/>
              <a:gd name="connsiteX0" fmla="*/ 4356202 w 11116896"/>
              <a:gd name="connsiteY0" fmla="*/ 0 h 4009039"/>
              <a:gd name="connsiteX1" fmla="*/ 11116896 w 11116896"/>
              <a:gd name="connsiteY1" fmla="*/ 0 h 4009039"/>
              <a:gd name="connsiteX2" fmla="*/ 11116896 w 11116896"/>
              <a:gd name="connsiteY2" fmla="*/ 3945571 h 4009039"/>
              <a:gd name="connsiteX3" fmla="*/ 0 w 11116896"/>
              <a:gd name="connsiteY3" fmla="*/ 4009039 h 4009039"/>
              <a:gd name="connsiteX4" fmla="*/ 4356202 w 11116896"/>
              <a:gd name="connsiteY4" fmla="*/ 0 h 4009039"/>
              <a:gd name="connsiteX0" fmla="*/ 4356202 w 11116896"/>
              <a:gd name="connsiteY0" fmla="*/ 0 h 4009039"/>
              <a:gd name="connsiteX1" fmla="*/ 11116896 w 11116896"/>
              <a:gd name="connsiteY1" fmla="*/ 0 h 4009039"/>
              <a:gd name="connsiteX2" fmla="*/ 11116896 w 11116896"/>
              <a:gd name="connsiteY2" fmla="*/ 3945571 h 4009039"/>
              <a:gd name="connsiteX3" fmla="*/ 0 w 11116896"/>
              <a:gd name="connsiteY3" fmla="*/ 4009039 h 4009039"/>
              <a:gd name="connsiteX4" fmla="*/ 4356202 w 11116896"/>
              <a:gd name="connsiteY4" fmla="*/ 0 h 4009039"/>
              <a:gd name="connsiteX0" fmla="*/ 4369436 w 11130130"/>
              <a:gd name="connsiteY0" fmla="*/ 0 h 3984860"/>
              <a:gd name="connsiteX1" fmla="*/ 11130130 w 11130130"/>
              <a:gd name="connsiteY1" fmla="*/ 0 h 3984860"/>
              <a:gd name="connsiteX2" fmla="*/ 11130130 w 11130130"/>
              <a:gd name="connsiteY2" fmla="*/ 3945571 h 3984860"/>
              <a:gd name="connsiteX3" fmla="*/ 0 w 11130130"/>
              <a:gd name="connsiteY3" fmla="*/ 3984860 h 3984860"/>
              <a:gd name="connsiteX4" fmla="*/ 4369436 w 11130130"/>
              <a:gd name="connsiteY4" fmla="*/ 0 h 3984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30130" h="3984860">
                <a:moveTo>
                  <a:pt x="4369436" y="0"/>
                </a:moveTo>
                <a:lnTo>
                  <a:pt x="11130130" y="0"/>
                </a:lnTo>
                <a:lnTo>
                  <a:pt x="11130130" y="3945571"/>
                </a:lnTo>
                <a:lnTo>
                  <a:pt x="0" y="3984860"/>
                </a:lnTo>
                <a:cubicBezTo>
                  <a:pt x="919383" y="2860073"/>
                  <a:pt x="3033170" y="1251723"/>
                  <a:pt x="4369436" y="0"/>
                </a:cubicBezTo>
                <a:close/>
              </a:path>
            </a:pathLst>
          </a:custGeom>
          <a:solidFill>
            <a:srgbClr val="438FA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6" name="直接连接符 5">
            <a:extLst>
              <a:ext uri="{FF2B5EF4-FFF2-40B4-BE49-F238E27FC236}">
                <a16:creationId xmlns:a16="http://schemas.microsoft.com/office/drawing/2014/main" id="{82EB9BC7-9AC2-2DC0-A9F7-A4CC58767C83}"/>
              </a:ext>
            </a:extLst>
          </p:cNvPr>
          <p:cNvCxnSpPr/>
          <p:nvPr/>
        </p:nvCxnSpPr>
        <p:spPr>
          <a:xfrm>
            <a:off x="2460758" y="657824"/>
            <a:ext cx="0" cy="288000"/>
          </a:xfrm>
          <a:prstGeom prst="line">
            <a:avLst/>
          </a:prstGeom>
          <a:ln w="19050">
            <a:solidFill>
              <a:schemeClr val="tx1">
                <a:lumMod val="85000"/>
                <a:lumOff val="15000"/>
                <a:alpha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39C89A3A-EE13-7E24-3B86-DBCE6157C58D}"/>
              </a:ext>
            </a:extLst>
          </p:cNvPr>
          <p:cNvSpPr txBox="1"/>
          <p:nvPr/>
        </p:nvSpPr>
        <p:spPr>
          <a:xfrm>
            <a:off x="120475" y="456839"/>
            <a:ext cx="2681451" cy="646331"/>
          </a:xfrm>
          <a:prstGeom prst="rect">
            <a:avLst/>
          </a:prstGeom>
          <a:noFill/>
        </p:spPr>
        <p:txBody>
          <a:bodyPr wrap="square" rtlCol="0">
            <a:spAutoFit/>
          </a:bodyPr>
          <a:lstStyle/>
          <a:p>
            <a:pPr algn="ctr"/>
            <a:r>
              <a:rPr lang="zh-CN" altLang="en-US" sz="3600">
                <a:solidFill>
                  <a:schemeClr val="tx1">
                    <a:lumMod val="85000"/>
                    <a:lumOff val="15000"/>
                  </a:schemeClr>
                </a:solidFill>
                <a:latin typeface="优设标题黑" panose="00000500000000000000" pitchFamily="2" charset="-122"/>
                <a:ea typeface="优设标题黑" panose="00000500000000000000" pitchFamily="2" charset="-122"/>
              </a:rPr>
              <a:t>旅游景点</a:t>
            </a:r>
            <a:endParaRPr lang="en-US" altLang="zh-CN" sz="3600">
              <a:solidFill>
                <a:schemeClr val="tx1">
                  <a:lumMod val="85000"/>
                  <a:lumOff val="15000"/>
                </a:schemeClr>
              </a:solidFill>
              <a:latin typeface="优设标题黑" panose="00000500000000000000" pitchFamily="2" charset="-122"/>
              <a:ea typeface="优设标题黑" panose="00000500000000000000" pitchFamily="2" charset="-122"/>
            </a:endParaRPr>
          </a:p>
        </p:txBody>
      </p:sp>
      <p:sp>
        <p:nvSpPr>
          <p:cNvPr id="8" name="文本框 7">
            <a:extLst>
              <a:ext uri="{FF2B5EF4-FFF2-40B4-BE49-F238E27FC236}">
                <a16:creationId xmlns:a16="http://schemas.microsoft.com/office/drawing/2014/main" id="{BB2B7786-6F3B-CD36-322F-46056523F3F0}"/>
              </a:ext>
            </a:extLst>
          </p:cNvPr>
          <p:cNvSpPr txBox="1"/>
          <p:nvPr/>
        </p:nvSpPr>
        <p:spPr>
          <a:xfrm>
            <a:off x="2384052" y="671486"/>
            <a:ext cx="2681451" cy="369332"/>
          </a:xfrm>
          <a:prstGeom prst="rect">
            <a:avLst/>
          </a:prstGeom>
          <a:noFill/>
        </p:spPr>
        <p:txBody>
          <a:bodyPr wrap="square" rtlCol="0">
            <a:spAutoFit/>
          </a:bodyPr>
          <a:lstStyle/>
          <a:p>
            <a:pPr algn="ctr"/>
            <a:r>
              <a:rPr lang="en-US" altLang="zh-CN">
                <a:solidFill>
                  <a:schemeClr val="tx1">
                    <a:lumMod val="85000"/>
                    <a:lumOff val="15000"/>
                    <a:alpha val="50000"/>
                  </a:schemeClr>
                </a:solidFill>
                <a:latin typeface="OPPOSans B" panose="00020600040101010101" pitchFamily="18" charset="-122"/>
                <a:ea typeface="OPPOSans B" panose="00020600040101010101" pitchFamily="18" charset="-122"/>
                <a:cs typeface="OPPOSans B" panose="00020600040101010101" pitchFamily="18" charset="-122"/>
              </a:rPr>
              <a:t>Tourist attractions</a:t>
            </a:r>
            <a:endParaRPr lang="zh-CN" altLang="en-US">
              <a:solidFill>
                <a:schemeClr val="tx1">
                  <a:lumMod val="85000"/>
                  <a:lumOff val="15000"/>
                  <a:alpha val="5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5" name="文本框 4">
            <a:extLst>
              <a:ext uri="{FF2B5EF4-FFF2-40B4-BE49-F238E27FC236}">
                <a16:creationId xmlns:a16="http://schemas.microsoft.com/office/drawing/2014/main" id="{32D0258A-E4CA-561F-FC9C-F1FCC6A6EE50}"/>
              </a:ext>
            </a:extLst>
          </p:cNvPr>
          <p:cNvSpPr txBox="1"/>
          <p:nvPr/>
        </p:nvSpPr>
        <p:spPr>
          <a:xfrm>
            <a:off x="5333877" y="4002610"/>
            <a:ext cx="5989442" cy="1549848"/>
          </a:xfrm>
          <a:prstGeom prst="rect">
            <a:avLst/>
          </a:prstGeom>
          <a:noFill/>
        </p:spPr>
        <p:txBody>
          <a:bodyPr wrap="square" rtlCol="0">
            <a:spAutoFit/>
          </a:bodyPr>
          <a:lstStyle/>
          <a:p>
            <a:pPr algn="just">
              <a:lnSpc>
                <a:spcPct val="120000"/>
              </a:lnSpc>
              <a:spcBef>
                <a:spcPts val="1200"/>
              </a:spcBef>
            </a:pPr>
            <a:r>
              <a:rPr lang="zh-CN" altLang="en-US" sz="1600" spc="30" dirty="0">
                <a:solidFill>
                  <a:schemeClr val="bg1">
                    <a:alpha val="70000"/>
                  </a:schemeClr>
                </a:solidFill>
                <a:latin typeface="+mn-ea"/>
              </a:rPr>
              <a:t>少林寺，隶属于河南省郑州市登封市</a:t>
            </a:r>
            <a:r>
              <a:rPr lang="zh-CN" altLang="en-US" sz="1600" spc="30" dirty="0">
                <a:solidFill>
                  <a:schemeClr val="bg1">
                    <a:alpha val="70000"/>
                  </a:schemeClr>
                </a:solidFill>
                <a:latin typeface="+mn-ea"/>
                <a:hlinkClick r:id="rId4">
                  <a:extLst>
                    <a:ext uri="{A12FA001-AC4F-418D-AE19-62706E023703}">
                      <ahyp:hlinkClr xmlns:ahyp="http://schemas.microsoft.com/office/drawing/2018/hyperlinkcolor" val="tx"/>
                    </a:ext>
                  </a:extLst>
                </a:hlinkClick>
              </a:rPr>
              <a:t>嵩山</a:t>
            </a:r>
            <a:r>
              <a:rPr lang="zh-CN" altLang="en-US" sz="1600" spc="30" dirty="0">
                <a:solidFill>
                  <a:schemeClr val="bg1">
                    <a:alpha val="70000"/>
                  </a:schemeClr>
                </a:solidFill>
                <a:latin typeface="+mn-ea"/>
              </a:rPr>
              <a:t>五乳峰下，因坐落于嵩山腹地</a:t>
            </a:r>
            <a:r>
              <a:rPr lang="zh-CN" altLang="en-US" sz="1600" spc="30" dirty="0">
                <a:solidFill>
                  <a:schemeClr val="bg1">
                    <a:alpha val="70000"/>
                  </a:schemeClr>
                </a:solidFill>
                <a:latin typeface="+mn-ea"/>
                <a:hlinkClick r:id="rId5">
                  <a:extLst>
                    <a:ext uri="{A12FA001-AC4F-418D-AE19-62706E023703}">
                      <ahyp:hlinkClr xmlns:ahyp="http://schemas.microsoft.com/office/drawing/2018/hyperlinkcolor" val="tx"/>
                    </a:ext>
                  </a:extLst>
                </a:hlinkClick>
              </a:rPr>
              <a:t>少室山</a:t>
            </a:r>
            <a:r>
              <a:rPr lang="zh-CN" altLang="en-US" sz="1600" spc="30" dirty="0">
                <a:solidFill>
                  <a:schemeClr val="bg1">
                    <a:alpha val="70000"/>
                  </a:schemeClr>
                </a:solidFill>
                <a:latin typeface="+mn-ea"/>
              </a:rPr>
              <a:t>茂密丛林之中，故名“少林寺”。 </a:t>
            </a:r>
            <a:r>
              <a:rPr lang="en-US" altLang="zh-CN" sz="1600" spc="30" dirty="0">
                <a:solidFill>
                  <a:schemeClr val="bg1">
                    <a:alpha val="70000"/>
                  </a:schemeClr>
                </a:solidFill>
                <a:latin typeface="+mn-ea"/>
              </a:rPr>
              <a:t>[48]</a:t>
            </a:r>
            <a:r>
              <a:rPr lang="zh-CN" altLang="en-US" sz="1600" spc="30" dirty="0">
                <a:solidFill>
                  <a:schemeClr val="bg1">
                    <a:alpha val="70000"/>
                  </a:schemeClr>
                </a:solidFill>
                <a:latin typeface="+mn-ea"/>
              </a:rPr>
              <a:t>  少林寺不仅是禅宗的发祥地，还是中国功夫的发祥地，有“禅宗祖庭，功夫圣地”之称。 </a:t>
            </a:r>
            <a:r>
              <a:rPr lang="en-US" altLang="zh-CN" sz="1600" spc="30" dirty="0">
                <a:solidFill>
                  <a:schemeClr val="bg1">
                    <a:alpha val="70000"/>
                  </a:schemeClr>
                </a:solidFill>
                <a:latin typeface="+mn-ea"/>
              </a:rPr>
              <a:t>[65]</a:t>
            </a:r>
            <a:r>
              <a:rPr lang="zh-CN" altLang="en-US" sz="1600" spc="30" dirty="0">
                <a:solidFill>
                  <a:schemeClr val="bg1">
                    <a:alpha val="70000"/>
                  </a:schemeClr>
                </a:solidFill>
                <a:latin typeface="+mn-ea"/>
              </a:rPr>
              <a:t>  是</a:t>
            </a:r>
            <a:r>
              <a:rPr lang="zh-CN" altLang="en-US" sz="1600" spc="30" dirty="0">
                <a:solidFill>
                  <a:schemeClr val="bg1">
                    <a:alpha val="70000"/>
                  </a:schemeClr>
                </a:solidFill>
                <a:latin typeface="+mn-ea"/>
                <a:hlinkClick r:id="rId6">
                  <a:extLst>
                    <a:ext uri="{A12FA001-AC4F-418D-AE19-62706E023703}">
                      <ahyp:hlinkClr xmlns:ahyp="http://schemas.microsoft.com/office/drawing/2018/hyperlinkcolor" val="tx"/>
                    </a:ext>
                  </a:extLst>
                </a:hlinkClick>
              </a:rPr>
              <a:t>世界文化遗产</a:t>
            </a:r>
            <a:r>
              <a:rPr lang="zh-CN" altLang="en-US" sz="1600" spc="30" dirty="0">
                <a:solidFill>
                  <a:schemeClr val="bg1">
                    <a:alpha val="70000"/>
                  </a:schemeClr>
                </a:solidFill>
                <a:latin typeface="+mn-ea"/>
              </a:rPr>
              <a:t>、</a:t>
            </a:r>
            <a:r>
              <a:rPr lang="zh-CN" altLang="en-US" sz="1600" spc="30" dirty="0">
                <a:solidFill>
                  <a:schemeClr val="bg1">
                    <a:alpha val="70000"/>
                  </a:schemeClr>
                </a:solidFill>
                <a:latin typeface="+mn-ea"/>
                <a:hlinkClick r:id="rId7">
                  <a:extLst>
                    <a:ext uri="{A12FA001-AC4F-418D-AE19-62706E023703}">
                      <ahyp:hlinkClr xmlns:ahyp="http://schemas.microsoft.com/office/drawing/2018/hyperlinkcolor" val="tx"/>
                    </a:ext>
                  </a:extLst>
                </a:hlinkClick>
              </a:rPr>
              <a:t>全国重点文物保护单位</a:t>
            </a:r>
            <a:r>
              <a:rPr lang="zh-CN" altLang="en-US" sz="1600" spc="30" dirty="0">
                <a:solidFill>
                  <a:schemeClr val="bg1">
                    <a:alpha val="70000"/>
                  </a:schemeClr>
                </a:solidFill>
                <a:latin typeface="+mn-ea"/>
              </a:rPr>
              <a:t>、</a:t>
            </a:r>
            <a:r>
              <a:rPr lang="zh-CN" altLang="en-US" sz="1600" spc="30" dirty="0">
                <a:solidFill>
                  <a:schemeClr val="bg1">
                    <a:alpha val="70000"/>
                  </a:schemeClr>
                </a:solidFill>
                <a:latin typeface="+mn-ea"/>
                <a:hlinkClick r:id="rId8">
                  <a:extLst>
                    <a:ext uri="{A12FA001-AC4F-418D-AE19-62706E023703}">
                      <ahyp:hlinkClr xmlns:ahyp="http://schemas.microsoft.com/office/drawing/2018/hyperlinkcolor" val="tx"/>
                    </a:ext>
                  </a:extLst>
                </a:hlinkClick>
              </a:rPr>
              <a:t>国家</a:t>
            </a:r>
            <a:r>
              <a:rPr lang="en-US" altLang="zh-CN" sz="1600" spc="30" dirty="0">
                <a:solidFill>
                  <a:schemeClr val="bg1">
                    <a:alpha val="70000"/>
                  </a:schemeClr>
                </a:solidFill>
                <a:latin typeface="+mn-ea"/>
                <a:hlinkClick r:id="rId8">
                  <a:extLst>
                    <a:ext uri="{A12FA001-AC4F-418D-AE19-62706E023703}">
                      <ahyp:hlinkClr xmlns:ahyp="http://schemas.microsoft.com/office/drawing/2018/hyperlinkcolor" val="tx"/>
                    </a:ext>
                  </a:extLst>
                </a:hlinkClick>
              </a:rPr>
              <a:t>AAAAA</a:t>
            </a:r>
            <a:r>
              <a:rPr lang="zh-CN" altLang="en-US" sz="1600" spc="30" dirty="0">
                <a:solidFill>
                  <a:schemeClr val="bg1">
                    <a:alpha val="70000"/>
                  </a:schemeClr>
                </a:solidFill>
                <a:latin typeface="+mn-ea"/>
                <a:hlinkClick r:id="rId8">
                  <a:extLst>
                    <a:ext uri="{A12FA001-AC4F-418D-AE19-62706E023703}">
                      <ahyp:hlinkClr xmlns:ahyp="http://schemas.microsoft.com/office/drawing/2018/hyperlinkcolor" val="tx"/>
                    </a:ext>
                  </a:extLst>
                </a:hlinkClick>
              </a:rPr>
              <a:t>级旅游景区</a:t>
            </a:r>
            <a:r>
              <a:rPr lang="zh-CN" altLang="en-US" sz="1600" spc="30" dirty="0">
                <a:solidFill>
                  <a:schemeClr val="bg1">
                    <a:alpha val="70000"/>
                  </a:schemeClr>
                </a:solidFill>
                <a:latin typeface="+mn-ea"/>
              </a:rPr>
              <a:t>。</a:t>
            </a:r>
            <a:endParaRPr lang="en-US" altLang="zh-CN" sz="1600" spc="30" dirty="0">
              <a:solidFill>
                <a:schemeClr val="bg1">
                  <a:alpha val="70000"/>
                </a:schemeClr>
              </a:solidFill>
              <a:latin typeface="+mn-ea"/>
            </a:endParaRPr>
          </a:p>
        </p:txBody>
      </p:sp>
      <p:sp>
        <p:nvSpPr>
          <p:cNvPr id="17" name="文本框 16">
            <a:extLst>
              <a:ext uri="{FF2B5EF4-FFF2-40B4-BE49-F238E27FC236}">
                <a16:creationId xmlns:a16="http://schemas.microsoft.com/office/drawing/2014/main" id="{5738D92C-5B8A-72D3-7744-7B01508339DC}"/>
              </a:ext>
            </a:extLst>
          </p:cNvPr>
          <p:cNvSpPr txBox="1"/>
          <p:nvPr/>
        </p:nvSpPr>
        <p:spPr>
          <a:xfrm>
            <a:off x="5333877" y="2997200"/>
            <a:ext cx="4114165" cy="574132"/>
          </a:xfrm>
          <a:prstGeom prst="rect">
            <a:avLst/>
          </a:prstGeom>
          <a:noFill/>
        </p:spPr>
        <p:txBody>
          <a:bodyPr wrap="square" rtlCol="0">
            <a:spAutoFit/>
          </a:bodyPr>
          <a:lstStyle/>
          <a:p>
            <a:pPr>
              <a:lnSpc>
                <a:spcPct val="120000"/>
              </a:lnSpc>
            </a:pPr>
            <a:r>
              <a:rPr lang="zh-CN" altLang="en-US" sz="2800" spc="30" dirty="0">
                <a:solidFill>
                  <a:schemeClr val="bg1"/>
                </a:solidFill>
                <a:latin typeface="+mj-ea"/>
                <a:ea typeface="+mj-ea"/>
              </a:rPr>
              <a:t>嵩山少林寺</a:t>
            </a:r>
            <a:endParaRPr lang="en-US" altLang="zh-CN" sz="2800" spc="30" dirty="0">
              <a:solidFill>
                <a:schemeClr val="bg1"/>
              </a:solidFill>
              <a:latin typeface="+mj-ea"/>
              <a:ea typeface="+mj-ea"/>
            </a:endParaRPr>
          </a:p>
        </p:txBody>
      </p:sp>
      <p:sp>
        <p:nvSpPr>
          <p:cNvPr id="35" name="任意多边形: 形状 34">
            <a:extLst>
              <a:ext uri="{FF2B5EF4-FFF2-40B4-BE49-F238E27FC236}">
                <a16:creationId xmlns:a16="http://schemas.microsoft.com/office/drawing/2014/main" id="{53C6D84B-22AE-3BA8-6E4E-1ED3CBF989FF}"/>
              </a:ext>
            </a:extLst>
          </p:cNvPr>
          <p:cNvSpPr/>
          <p:nvPr/>
        </p:nvSpPr>
        <p:spPr>
          <a:xfrm>
            <a:off x="4801042" y="0"/>
            <a:ext cx="7390958" cy="2120900"/>
          </a:xfrm>
          <a:custGeom>
            <a:avLst/>
            <a:gdLst>
              <a:gd name="connsiteX0" fmla="*/ 731834 w 6779932"/>
              <a:gd name="connsiteY0" fmla="*/ 0 h 2927337"/>
              <a:gd name="connsiteX1" fmla="*/ 6779932 w 6779932"/>
              <a:gd name="connsiteY1" fmla="*/ 0 h 2927337"/>
              <a:gd name="connsiteX2" fmla="*/ 6779932 w 6779932"/>
              <a:gd name="connsiteY2" fmla="*/ 2927337 h 2927337"/>
              <a:gd name="connsiteX3" fmla="*/ 0 w 6779932"/>
              <a:gd name="connsiteY3" fmla="*/ 2927337 h 2927337"/>
              <a:gd name="connsiteX0" fmla="*/ 2442647 w 6779932"/>
              <a:gd name="connsiteY0" fmla="*/ 0 h 2927337"/>
              <a:gd name="connsiteX1" fmla="*/ 6779932 w 6779932"/>
              <a:gd name="connsiteY1" fmla="*/ 0 h 2927337"/>
              <a:gd name="connsiteX2" fmla="*/ 6779932 w 6779932"/>
              <a:gd name="connsiteY2" fmla="*/ 2927337 h 2927337"/>
              <a:gd name="connsiteX3" fmla="*/ 0 w 6779932"/>
              <a:gd name="connsiteY3" fmla="*/ 2927337 h 2927337"/>
              <a:gd name="connsiteX4" fmla="*/ 2442647 w 6779932"/>
              <a:gd name="connsiteY4" fmla="*/ 0 h 2927337"/>
              <a:gd name="connsiteX0" fmla="*/ 2442647 w 6779932"/>
              <a:gd name="connsiteY0" fmla="*/ 0 h 2927337"/>
              <a:gd name="connsiteX1" fmla="*/ 6779932 w 6779932"/>
              <a:gd name="connsiteY1" fmla="*/ 0 h 2927337"/>
              <a:gd name="connsiteX2" fmla="*/ 6779932 w 6779932"/>
              <a:gd name="connsiteY2" fmla="*/ 2927337 h 2927337"/>
              <a:gd name="connsiteX3" fmla="*/ 0 w 6779932"/>
              <a:gd name="connsiteY3" fmla="*/ 2927337 h 2927337"/>
              <a:gd name="connsiteX4" fmla="*/ 2442647 w 6779932"/>
              <a:gd name="connsiteY4" fmla="*/ 0 h 2927337"/>
              <a:gd name="connsiteX0" fmla="*/ 2442647 w 6779932"/>
              <a:gd name="connsiteY0" fmla="*/ 0 h 2927337"/>
              <a:gd name="connsiteX1" fmla="*/ 6779932 w 6779932"/>
              <a:gd name="connsiteY1" fmla="*/ 0 h 2927337"/>
              <a:gd name="connsiteX2" fmla="*/ 6779932 w 6779932"/>
              <a:gd name="connsiteY2" fmla="*/ 2927337 h 2927337"/>
              <a:gd name="connsiteX3" fmla="*/ 0 w 6779932"/>
              <a:gd name="connsiteY3" fmla="*/ 2927337 h 2927337"/>
              <a:gd name="connsiteX4" fmla="*/ 2442647 w 6779932"/>
              <a:gd name="connsiteY4" fmla="*/ 0 h 2927337"/>
              <a:gd name="connsiteX0" fmla="*/ 2442647 w 6779932"/>
              <a:gd name="connsiteY0" fmla="*/ 0 h 2927337"/>
              <a:gd name="connsiteX1" fmla="*/ 6779932 w 6779932"/>
              <a:gd name="connsiteY1" fmla="*/ 0 h 2927337"/>
              <a:gd name="connsiteX2" fmla="*/ 6779932 w 6779932"/>
              <a:gd name="connsiteY2" fmla="*/ 2927337 h 2927337"/>
              <a:gd name="connsiteX3" fmla="*/ 0 w 6779932"/>
              <a:gd name="connsiteY3" fmla="*/ 2927337 h 2927337"/>
              <a:gd name="connsiteX4" fmla="*/ 2442647 w 6779932"/>
              <a:gd name="connsiteY4" fmla="*/ 0 h 2927337"/>
              <a:gd name="connsiteX0" fmla="*/ 2442647 w 6779932"/>
              <a:gd name="connsiteY0" fmla="*/ 0 h 2927337"/>
              <a:gd name="connsiteX1" fmla="*/ 6779932 w 6779932"/>
              <a:gd name="connsiteY1" fmla="*/ 0 h 2927337"/>
              <a:gd name="connsiteX2" fmla="*/ 6779932 w 6779932"/>
              <a:gd name="connsiteY2" fmla="*/ 2927337 h 2927337"/>
              <a:gd name="connsiteX3" fmla="*/ 0 w 6779932"/>
              <a:gd name="connsiteY3" fmla="*/ 2927337 h 2927337"/>
              <a:gd name="connsiteX4" fmla="*/ 2442647 w 6779932"/>
              <a:gd name="connsiteY4" fmla="*/ 0 h 2927337"/>
              <a:gd name="connsiteX0" fmla="*/ 2442647 w 6779932"/>
              <a:gd name="connsiteY0" fmla="*/ 0 h 2927337"/>
              <a:gd name="connsiteX1" fmla="*/ 6779932 w 6779932"/>
              <a:gd name="connsiteY1" fmla="*/ 0 h 2927337"/>
              <a:gd name="connsiteX2" fmla="*/ 6779932 w 6779932"/>
              <a:gd name="connsiteY2" fmla="*/ 2927337 h 2927337"/>
              <a:gd name="connsiteX3" fmla="*/ 0 w 6779932"/>
              <a:gd name="connsiteY3" fmla="*/ 2927337 h 2927337"/>
              <a:gd name="connsiteX4" fmla="*/ 2442647 w 6779932"/>
              <a:gd name="connsiteY4" fmla="*/ 0 h 2927337"/>
              <a:gd name="connsiteX0" fmla="*/ 2069845 w 6779932"/>
              <a:gd name="connsiteY0" fmla="*/ 19893 h 2927337"/>
              <a:gd name="connsiteX1" fmla="*/ 6779932 w 6779932"/>
              <a:gd name="connsiteY1" fmla="*/ 0 h 2927337"/>
              <a:gd name="connsiteX2" fmla="*/ 6779932 w 6779932"/>
              <a:gd name="connsiteY2" fmla="*/ 2927337 h 2927337"/>
              <a:gd name="connsiteX3" fmla="*/ 0 w 6779932"/>
              <a:gd name="connsiteY3" fmla="*/ 2927337 h 2927337"/>
              <a:gd name="connsiteX4" fmla="*/ 2069845 w 6779932"/>
              <a:gd name="connsiteY4" fmla="*/ 19893 h 2927337"/>
              <a:gd name="connsiteX0" fmla="*/ 2069845 w 6779932"/>
              <a:gd name="connsiteY0" fmla="*/ 19893 h 2927337"/>
              <a:gd name="connsiteX1" fmla="*/ 6779932 w 6779932"/>
              <a:gd name="connsiteY1" fmla="*/ 0 h 2927337"/>
              <a:gd name="connsiteX2" fmla="*/ 6779932 w 6779932"/>
              <a:gd name="connsiteY2" fmla="*/ 2927337 h 2927337"/>
              <a:gd name="connsiteX3" fmla="*/ 0 w 6779932"/>
              <a:gd name="connsiteY3" fmla="*/ 2927337 h 2927337"/>
              <a:gd name="connsiteX4" fmla="*/ 2069845 w 6779932"/>
              <a:gd name="connsiteY4" fmla="*/ 19893 h 2927337"/>
              <a:gd name="connsiteX0" fmla="*/ 2069845 w 6779932"/>
              <a:gd name="connsiteY0" fmla="*/ 19893 h 2927337"/>
              <a:gd name="connsiteX1" fmla="*/ 6779932 w 6779932"/>
              <a:gd name="connsiteY1" fmla="*/ 0 h 2927337"/>
              <a:gd name="connsiteX2" fmla="*/ 6779932 w 6779932"/>
              <a:gd name="connsiteY2" fmla="*/ 2927337 h 2927337"/>
              <a:gd name="connsiteX3" fmla="*/ 0 w 6779932"/>
              <a:gd name="connsiteY3" fmla="*/ 2927337 h 2927337"/>
              <a:gd name="connsiteX4" fmla="*/ 2069845 w 6779932"/>
              <a:gd name="connsiteY4" fmla="*/ 19893 h 2927337"/>
              <a:gd name="connsiteX0" fmla="*/ 2069845 w 6779932"/>
              <a:gd name="connsiteY0" fmla="*/ 19893 h 2927337"/>
              <a:gd name="connsiteX1" fmla="*/ 6779932 w 6779932"/>
              <a:gd name="connsiteY1" fmla="*/ 0 h 2927337"/>
              <a:gd name="connsiteX2" fmla="*/ 6779932 w 6779932"/>
              <a:gd name="connsiteY2" fmla="*/ 2927337 h 2927337"/>
              <a:gd name="connsiteX3" fmla="*/ 0 w 6779932"/>
              <a:gd name="connsiteY3" fmla="*/ 2927337 h 2927337"/>
              <a:gd name="connsiteX4" fmla="*/ 2069845 w 6779932"/>
              <a:gd name="connsiteY4" fmla="*/ 19893 h 2927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9932" h="2927337">
                <a:moveTo>
                  <a:pt x="2069845" y="19893"/>
                </a:moveTo>
                <a:lnTo>
                  <a:pt x="6779932" y="0"/>
                </a:lnTo>
                <a:lnTo>
                  <a:pt x="6779932" y="2927337"/>
                </a:lnTo>
                <a:lnTo>
                  <a:pt x="0" y="2927337"/>
                </a:lnTo>
                <a:cubicBezTo>
                  <a:pt x="938554" y="1584562"/>
                  <a:pt x="1294958" y="1035459"/>
                  <a:pt x="2069845" y="19893"/>
                </a:cubicBezTo>
                <a:close/>
              </a:path>
            </a:pathLst>
          </a:custGeom>
          <a:blipFill dpi="0" rotWithShape="1">
            <a:blip r:embed="rId9"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矩形 9">
            <a:extLst>
              <a:ext uri="{FF2B5EF4-FFF2-40B4-BE49-F238E27FC236}">
                <a16:creationId xmlns:a16="http://schemas.microsoft.com/office/drawing/2014/main" id="{8D4E956C-5E7D-7B08-A025-F463FE5B33DC}"/>
              </a:ext>
            </a:extLst>
          </p:cNvPr>
          <p:cNvSpPr/>
          <p:nvPr/>
        </p:nvSpPr>
        <p:spPr>
          <a:xfrm>
            <a:off x="9507279" y="2739977"/>
            <a:ext cx="2087369" cy="3682023"/>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9">
            <a:extLst>
              <a:ext uri="{FF2B5EF4-FFF2-40B4-BE49-F238E27FC236}">
                <a16:creationId xmlns:a16="http://schemas.microsoft.com/office/drawing/2014/main" id="{1D21F69C-4B3D-FAE3-7484-558D396D2AD3}"/>
              </a:ext>
            </a:extLst>
          </p:cNvPr>
          <p:cNvSpPr/>
          <p:nvPr/>
        </p:nvSpPr>
        <p:spPr>
          <a:xfrm flipH="1">
            <a:off x="613836" y="2739977"/>
            <a:ext cx="2087369" cy="3682023"/>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a:extLst>
              <a:ext uri="{FF2B5EF4-FFF2-40B4-BE49-F238E27FC236}">
                <a16:creationId xmlns:a16="http://schemas.microsoft.com/office/drawing/2014/main" id="{F97C403E-7EC8-9D23-BA86-DBC0181F23EF}"/>
              </a:ext>
            </a:extLst>
          </p:cNvPr>
          <p:cNvGrpSpPr/>
          <p:nvPr/>
        </p:nvGrpSpPr>
        <p:grpSpPr>
          <a:xfrm rot="5400000">
            <a:off x="4870344" y="1670048"/>
            <a:ext cx="108000" cy="3949865"/>
            <a:chOff x="9871076" y="781571"/>
            <a:chExt cx="108000" cy="3949865"/>
          </a:xfrm>
        </p:grpSpPr>
        <p:cxnSp>
          <p:nvCxnSpPr>
            <p:cNvPr id="43" name="直接连接符 42">
              <a:extLst>
                <a:ext uri="{FF2B5EF4-FFF2-40B4-BE49-F238E27FC236}">
                  <a16:creationId xmlns:a16="http://schemas.microsoft.com/office/drawing/2014/main" id="{05D43AD0-7A5E-CD39-9AD7-5452F513ACAB}"/>
                </a:ext>
              </a:extLst>
            </p:cNvPr>
            <p:cNvCxnSpPr>
              <a:cxnSpLocks/>
            </p:cNvCxnSpPr>
            <p:nvPr/>
          </p:nvCxnSpPr>
          <p:spPr>
            <a:xfrm rot="16200000">
              <a:off x="8004585" y="2700308"/>
              <a:ext cx="3837474" cy="0"/>
            </a:xfrm>
            <a:prstGeom prst="line">
              <a:avLst/>
            </a:prstGeom>
            <a:ln w="127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44" name="椭圆 43">
              <a:extLst>
                <a:ext uri="{FF2B5EF4-FFF2-40B4-BE49-F238E27FC236}">
                  <a16:creationId xmlns:a16="http://schemas.microsoft.com/office/drawing/2014/main" id="{CFD3ACB4-6CA6-65FE-164A-80DD4CBC13E5}"/>
                </a:ext>
              </a:extLst>
            </p:cNvPr>
            <p:cNvSpPr/>
            <p:nvPr/>
          </p:nvSpPr>
          <p:spPr>
            <a:xfrm>
              <a:off x="9871076" y="4623436"/>
              <a:ext cx="108000" cy="108000"/>
            </a:xfrm>
            <a:prstGeom prst="ellipse">
              <a:avLst/>
            </a:prstGeom>
            <a:noFill/>
            <a:ln>
              <a:solidFill>
                <a:schemeClr val="bg1">
                  <a:alpha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5" name="直接连接符 44">
            <a:extLst>
              <a:ext uri="{FF2B5EF4-FFF2-40B4-BE49-F238E27FC236}">
                <a16:creationId xmlns:a16="http://schemas.microsoft.com/office/drawing/2014/main" id="{A78336C9-A3AD-26F5-36E9-1D01907A8085}"/>
              </a:ext>
            </a:extLst>
          </p:cNvPr>
          <p:cNvCxnSpPr>
            <a:cxnSpLocks/>
          </p:cNvCxnSpPr>
          <p:nvPr/>
        </p:nvCxnSpPr>
        <p:spPr>
          <a:xfrm>
            <a:off x="8146573" y="5485597"/>
            <a:ext cx="2190750" cy="0"/>
          </a:xfrm>
          <a:prstGeom prst="line">
            <a:avLst/>
          </a:prstGeom>
          <a:ln w="127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17DAE8C2-5B34-B1D8-D229-A95D7ECFD859}"/>
              </a:ext>
            </a:extLst>
          </p:cNvPr>
          <p:cNvCxnSpPr>
            <a:cxnSpLocks/>
          </p:cNvCxnSpPr>
          <p:nvPr/>
        </p:nvCxnSpPr>
        <p:spPr>
          <a:xfrm>
            <a:off x="7571248" y="5485597"/>
            <a:ext cx="449780" cy="0"/>
          </a:xfrm>
          <a:prstGeom prst="line">
            <a:avLst/>
          </a:prstGeom>
          <a:ln w="127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123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9">
            <a:extLst>
              <a:ext uri="{FF2B5EF4-FFF2-40B4-BE49-F238E27FC236}">
                <a16:creationId xmlns:a16="http://schemas.microsoft.com/office/drawing/2014/main" id="{80467A11-8961-7B23-70B8-1F5105D85A70}"/>
              </a:ext>
            </a:extLst>
          </p:cNvPr>
          <p:cNvSpPr/>
          <p:nvPr/>
        </p:nvSpPr>
        <p:spPr>
          <a:xfrm flipV="1">
            <a:off x="9507279" y="685110"/>
            <a:ext cx="2087369" cy="3682023"/>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rgbClr val="438FA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9">
            <a:extLst>
              <a:ext uri="{FF2B5EF4-FFF2-40B4-BE49-F238E27FC236}">
                <a16:creationId xmlns:a16="http://schemas.microsoft.com/office/drawing/2014/main" id="{4D845780-ACDB-8B63-B773-40A58CA840D3}"/>
              </a:ext>
            </a:extLst>
          </p:cNvPr>
          <p:cNvSpPr/>
          <p:nvPr/>
        </p:nvSpPr>
        <p:spPr>
          <a:xfrm>
            <a:off x="9507279" y="2739977"/>
            <a:ext cx="2087369" cy="3682023"/>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rgbClr val="438FA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9">
            <a:extLst>
              <a:ext uri="{FF2B5EF4-FFF2-40B4-BE49-F238E27FC236}">
                <a16:creationId xmlns:a16="http://schemas.microsoft.com/office/drawing/2014/main" id="{31D00212-106B-60B4-4753-942398394350}"/>
              </a:ext>
            </a:extLst>
          </p:cNvPr>
          <p:cNvSpPr/>
          <p:nvPr/>
        </p:nvSpPr>
        <p:spPr>
          <a:xfrm flipH="1">
            <a:off x="613836" y="2739977"/>
            <a:ext cx="2087369" cy="3682023"/>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rgbClr val="438FA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a:extLst>
              <a:ext uri="{FF2B5EF4-FFF2-40B4-BE49-F238E27FC236}">
                <a16:creationId xmlns:a16="http://schemas.microsoft.com/office/drawing/2014/main" id="{436ABA48-2DA5-F3C3-FDBA-D0E89F1E6F50}"/>
              </a:ext>
            </a:extLst>
          </p:cNvPr>
          <p:cNvCxnSpPr/>
          <p:nvPr/>
        </p:nvCxnSpPr>
        <p:spPr>
          <a:xfrm>
            <a:off x="2460758" y="657824"/>
            <a:ext cx="0" cy="288000"/>
          </a:xfrm>
          <a:prstGeom prst="line">
            <a:avLst/>
          </a:prstGeom>
          <a:ln w="19050">
            <a:solidFill>
              <a:schemeClr val="tx1">
                <a:lumMod val="85000"/>
                <a:lumOff val="15000"/>
                <a:alpha val="50000"/>
              </a:schemeClr>
            </a:solidFill>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a16="http://schemas.microsoft.com/office/drawing/2014/main" id="{F88F5D17-8BFF-8C14-1697-836E347C1732}"/>
              </a:ext>
            </a:extLst>
          </p:cNvPr>
          <p:cNvSpPr txBox="1"/>
          <p:nvPr/>
        </p:nvSpPr>
        <p:spPr>
          <a:xfrm>
            <a:off x="120475" y="456839"/>
            <a:ext cx="2681451" cy="646331"/>
          </a:xfrm>
          <a:prstGeom prst="rect">
            <a:avLst/>
          </a:prstGeom>
          <a:noFill/>
        </p:spPr>
        <p:txBody>
          <a:bodyPr wrap="square" rtlCol="0">
            <a:spAutoFit/>
          </a:bodyPr>
          <a:lstStyle/>
          <a:p>
            <a:pPr algn="ctr"/>
            <a:r>
              <a:rPr lang="zh-CN" altLang="en-US" sz="3600">
                <a:solidFill>
                  <a:schemeClr val="tx1">
                    <a:lumMod val="85000"/>
                    <a:lumOff val="15000"/>
                  </a:schemeClr>
                </a:solidFill>
                <a:latin typeface="优设标题黑" panose="00000500000000000000" pitchFamily="2" charset="-122"/>
                <a:ea typeface="优设标题黑" panose="00000500000000000000" pitchFamily="2" charset="-122"/>
              </a:rPr>
              <a:t>旅游景点</a:t>
            </a:r>
            <a:endParaRPr lang="en-US" altLang="zh-CN" sz="3600">
              <a:solidFill>
                <a:schemeClr val="tx1">
                  <a:lumMod val="85000"/>
                  <a:lumOff val="15000"/>
                </a:schemeClr>
              </a:solidFill>
              <a:latin typeface="优设标题黑" panose="00000500000000000000" pitchFamily="2" charset="-122"/>
              <a:ea typeface="优设标题黑" panose="00000500000000000000" pitchFamily="2" charset="-122"/>
            </a:endParaRPr>
          </a:p>
        </p:txBody>
      </p:sp>
      <p:sp>
        <p:nvSpPr>
          <p:cNvPr id="46" name="文本框 45">
            <a:extLst>
              <a:ext uri="{FF2B5EF4-FFF2-40B4-BE49-F238E27FC236}">
                <a16:creationId xmlns:a16="http://schemas.microsoft.com/office/drawing/2014/main" id="{F64424A7-EE15-3584-A7AD-929598C14B3F}"/>
              </a:ext>
            </a:extLst>
          </p:cNvPr>
          <p:cNvSpPr txBox="1"/>
          <p:nvPr/>
        </p:nvSpPr>
        <p:spPr>
          <a:xfrm>
            <a:off x="2384052" y="671486"/>
            <a:ext cx="2681451" cy="369332"/>
          </a:xfrm>
          <a:prstGeom prst="rect">
            <a:avLst/>
          </a:prstGeom>
          <a:noFill/>
        </p:spPr>
        <p:txBody>
          <a:bodyPr wrap="square" rtlCol="0">
            <a:spAutoFit/>
          </a:bodyPr>
          <a:lstStyle/>
          <a:p>
            <a:pPr algn="ctr"/>
            <a:r>
              <a:rPr lang="en-US" altLang="zh-CN">
                <a:solidFill>
                  <a:schemeClr val="tx1">
                    <a:lumMod val="85000"/>
                    <a:lumOff val="15000"/>
                    <a:alpha val="50000"/>
                  </a:schemeClr>
                </a:solidFill>
                <a:latin typeface="OPPOSans B" panose="00020600040101010101" pitchFamily="18" charset="-122"/>
                <a:ea typeface="OPPOSans B" panose="00020600040101010101" pitchFamily="18" charset="-122"/>
                <a:cs typeface="OPPOSans B" panose="00020600040101010101" pitchFamily="18" charset="-122"/>
              </a:rPr>
              <a:t>Tourist attractions</a:t>
            </a:r>
            <a:endParaRPr lang="zh-CN" altLang="en-US">
              <a:solidFill>
                <a:schemeClr val="tx1">
                  <a:lumMod val="85000"/>
                  <a:lumOff val="15000"/>
                  <a:alpha val="5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2" name="矩形 1">
            <a:extLst>
              <a:ext uri="{FF2B5EF4-FFF2-40B4-BE49-F238E27FC236}">
                <a16:creationId xmlns:a16="http://schemas.microsoft.com/office/drawing/2014/main" id="{90194BA4-0F2C-9697-B1A4-AB4CAB270AB9}"/>
              </a:ext>
            </a:extLst>
          </p:cNvPr>
          <p:cNvSpPr/>
          <p:nvPr/>
        </p:nvSpPr>
        <p:spPr>
          <a:xfrm>
            <a:off x="8013" y="1947480"/>
            <a:ext cx="2002292" cy="3375512"/>
          </a:xfrm>
          <a:prstGeom prst="rect">
            <a:avLst/>
          </a:prstGeom>
          <a:blipFill dpi="0" rotWithShape="0">
            <a:blip r:embed="rId3" cstate="screen">
              <a:extLst>
                <a:ext uri="{28A0092B-C50C-407E-A947-70E740481C1C}">
                  <a14:useLocalDpi xmlns:a14="http://schemas.microsoft.com/office/drawing/2010/main"/>
                </a:ext>
              </a:extLst>
            </a:blip>
            <a:srcRect/>
            <a:stretch>
              <a:fillRect/>
            </a:stretch>
          </a:blipFill>
          <a:ln>
            <a:noFill/>
          </a:ln>
          <a:scene3d>
            <a:camera prst="perspectiveRight" fov="5700000"/>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id="{A773624E-EB9B-E7D4-A37F-C2D0EEABBB0B}"/>
              </a:ext>
            </a:extLst>
          </p:cNvPr>
          <p:cNvSpPr/>
          <p:nvPr/>
        </p:nvSpPr>
        <p:spPr>
          <a:xfrm>
            <a:off x="1904199" y="2036919"/>
            <a:ext cx="2049141" cy="3184526"/>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id="{9AAFB59F-E2F0-C924-9329-D9CC205DB88C}"/>
              </a:ext>
            </a:extLst>
          </p:cNvPr>
          <p:cNvSpPr/>
          <p:nvPr/>
        </p:nvSpPr>
        <p:spPr>
          <a:xfrm>
            <a:off x="3816072" y="1947480"/>
            <a:ext cx="2184502" cy="3394888"/>
          </a:xfrm>
          <a:prstGeom prst="rect">
            <a:avLst/>
          </a:prstGeom>
          <a:solidFill>
            <a:srgbClr val="438FAE">
              <a:alpha val="50000"/>
            </a:srgbClr>
          </a:solidFill>
          <a:ln>
            <a:noFill/>
          </a:ln>
          <a:scene3d>
            <a:camera prst="perspectiveLeft" fov="5700000"/>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D478D2D0-E65E-EEC8-7707-0F2CE3105418}"/>
              </a:ext>
            </a:extLst>
          </p:cNvPr>
          <p:cNvSpPr/>
          <p:nvPr/>
        </p:nvSpPr>
        <p:spPr>
          <a:xfrm>
            <a:off x="6028298" y="1946792"/>
            <a:ext cx="2184502" cy="3394888"/>
          </a:xfrm>
          <a:prstGeom prst="rect">
            <a:avLst/>
          </a:prstGeom>
          <a:solidFill>
            <a:srgbClr val="438FAE"/>
          </a:solidFill>
          <a:ln>
            <a:noFill/>
          </a:ln>
          <a:scene3d>
            <a:camera prst="perspectiveRight" fov="5700000"/>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id="{462E95CD-D9CD-F0E0-090B-D24F5FB14B32}"/>
              </a:ext>
            </a:extLst>
          </p:cNvPr>
          <p:cNvSpPr/>
          <p:nvPr/>
        </p:nvSpPr>
        <p:spPr>
          <a:xfrm>
            <a:off x="8085510" y="2051033"/>
            <a:ext cx="2049278" cy="3184740"/>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D8CD1884-42A0-64D6-5A4B-3C9D7C72AD76}"/>
              </a:ext>
            </a:extLst>
          </p:cNvPr>
          <p:cNvSpPr/>
          <p:nvPr/>
        </p:nvSpPr>
        <p:spPr>
          <a:xfrm>
            <a:off x="10007497" y="1946792"/>
            <a:ext cx="2184503" cy="3394888"/>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a:scene3d>
            <a:camera prst="perspectiveLeft" fov="5700000"/>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08EF6BF8-1F1E-0423-A7FD-654FBFAB11A1}"/>
              </a:ext>
            </a:extLst>
          </p:cNvPr>
          <p:cNvSpPr txBox="1"/>
          <p:nvPr/>
        </p:nvSpPr>
        <p:spPr>
          <a:xfrm>
            <a:off x="4215168" y="3086411"/>
            <a:ext cx="1499356" cy="1544782"/>
          </a:xfrm>
          <a:prstGeom prst="rect">
            <a:avLst/>
          </a:prstGeom>
          <a:noFill/>
        </p:spPr>
        <p:txBody>
          <a:bodyPr wrap="square" rtlCol="0">
            <a:spAutoFit/>
          </a:bodyPr>
          <a:lstStyle/>
          <a:p>
            <a:pPr algn="just">
              <a:lnSpc>
                <a:spcPct val="120000"/>
              </a:lnSpc>
              <a:spcBef>
                <a:spcPts val="1200"/>
              </a:spcBef>
            </a:pPr>
            <a:r>
              <a:rPr lang="zh-CN" altLang="en-US" sz="1600" spc="30">
                <a:solidFill>
                  <a:schemeClr val="tx1">
                    <a:lumMod val="85000"/>
                    <a:lumOff val="15000"/>
                    <a:alpha val="70000"/>
                  </a:schemeClr>
                </a:solidFill>
                <a:latin typeface="+mn-ea"/>
              </a:rPr>
              <a:t>黔灵山承载着贵阳人的精神气质，黔灵山虽不雄伟，但灵且秀。</a:t>
            </a:r>
            <a:endParaRPr lang="en-US" altLang="zh-CN" sz="1600" spc="30">
              <a:solidFill>
                <a:schemeClr val="tx1">
                  <a:lumMod val="85000"/>
                  <a:lumOff val="15000"/>
                  <a:alpha val="70000"/>
                </a:schemeClr>
              </a:solidFill>
              <a:latin typeface="+mn-ea"/>
            </a:endParaRPr>
          </a:p>
        </p:txBody>
      </p:sp>
      <p:sp>
        <p:nvSpPr>
          <p:cNvPr id="19" name="文本框 18">
            <a:extLst>
              <a:ext uri="{FF2B5EF4-FFF2-40B4-BE49-F238E27FC236}">
                <a16:creationId xmlns:a16="http://schemas.microsoft.com/office/drawing/2014/main" id="{24AA2ED9-3E0B-E6F6-3DA9-67B7FCA99DF3}"/>
              </a:ext>
            </a:extLst>
          </p:cNvPr>
          <p:cNvSpPr txBox="1"/>
          <p:nvPr/>
        </p:nvSpPr>
        <p:spPr>
          <a:xfrm>
            <a:off x="4211529" y="2412339"/>
            <a:ext cx="1506634" cy="565861"/>
          </a:xfrm>
          <a:prstGeom prst="rect">
            <a:avLst/>
          </a:prstGeom>
          <a:noFill/>
        </p:spPr>
        <p:txBody>
          <a:bodyPr wrap="square" rtlCol="0">
            <a:spAutoFit/>
          </a:bodyPr>
          <a:lstStyle/>
          <a:p>
            <a:pPr algn="ctr">
              <a:lnSpc>
                <a:spcPct val="120000"/>
              </a:lnSpc>
            </a:pPr>
            <a:r>
              <a:rPr lang="zh-CN" altLang="en-US" sz="2800" spc="30">
                <a:solidFill>
                  <a:schemeClr val="tx1">
                    <a:lumMod val="85000"/>
                    <a:lumOff val="15000"/>
                  </a:schemeClr>
                </a:solidFill>
                <a:latin typeface="+mj-ea"/>
                <a:ea typeface="+mj-ea"/>
              </a:rPr>
              <a:t>黔灵山</a:t>
            </a:r>
            <a:endParaRPr lang="en-US" altLang="zh-CN" sz="2800" spc="30">
              <a:solidFill>
                <a:schemeClr val="tx1">
                  <a:lumMod val="85000"/>
                  <a:lumOff val="15000"/>
                </a:schemeClr>
              </a:solidFill>
              <a:latin typeface="+mj-ea"/>
              <a:ea typeface="+mj-ea"/>
            </a:endParaRPr>
          </a:p>
        </p:txBody>
      </p:sp>
      <p:sp>
        <p:nvSpPr>
          <p:cNvPr id="16" name="文本框 15">
            <a:extLst>
              <a:ext uri="{FF2B5EF4-FFF2-40B4-BE49-F238E27FC236}">
                <a16:creationId xmlns:a16="http://schemas.microsoft.com/office/drawing/2014/main" id="{A5CB3FCC-C8C5-7756-759A-02F22393B126}"/>
              </a:ext>
            </a:extLst>
          </p:cNvPr>
          <p:cNvSpPr txBox="1"/>
          <p:nvPr/>
        </p:nvSpPr>
        <p:spPr>
          <a:xfrm>
            <a:off x="6325351" y="3071897"/>
            <a:ext cx="1442746" cy="1840247"/>
          </a:xfrm>
          <a:prstGeom prst="rect">
            <a:avLst/>
          </a:prstGeom>
          <a:noFill/>
        </p:spPr>
        <p:txBody>
          <a:bodyPr wrap="square" rtlCol="0">
            <a:spAutoFit/>
          </a:bodyPr>
          <a:lstStyle/>
          <a:p>
            <a:pPr algn="just">
              <a:lnSpc>
                <a:spcPct val="120000"/>
              </a:lnSpc>
              <a:spcBef>
                <a:spcPts val="1200"/>
              </a:spcBef>
            </a:pPr>
            <a:r>
              <a:rPr lang="zh-CN" altLang="en-US" sz="1600" spc="30">
                <a:solidFill>
                  <a:schemeClr val="bg1">
                    <a:alpha val="70000"/>
                  </a:schemeClr>
                </a:solidFill>
                <a:latin typeface="+mn-ea"/>
              </a:rPr>
              <a:t>甲秀楼修建于明代，地标性旅游景点，闹中取静的代表作，自古文人骚客驻足。                    </a:t>
            </a:r>
            <a:endParaRPr lang="en-US" altLang="zh-CN" sz="1600" spc="30">
              <a:solidFill>
                <a:schemeClr val="bg1">
                  <a:alpha val="70000"/>
                </a:schemeClr>
              </a:solidFill>
              <a:latin typeface="+mn-ea"/>
            </a:endParaRPr>
          </a:p>
        </p:txBody>
      </p:sp>
      <p:sp>
        <p:nvSpPr>
          <p:cNvPr id="17" name="文本框 16">
            <a:extLst>
              <a:ext uri="{FF2B5EF4-FFF2-40B4-BE49-F238E27FC236}">
                <a16:creationId xmlns:a16="http://schemas.microsoft.com/office/drawing/2014/main" id="{F08915C9-6BE6-A0C8-A127-C7D1E4C1FDF5}"/>
              </a:ext>
            </a:extLst>
          </p:cNvPr>
          <p:cNvSpPr txBox="1"/>
          <p:nvPr/>
        </p:nvSpPr>
        <p:spPr>
          <a:xfrm>
            <a:off x="6230978" y="2396011"/>
            <a:ext cx="1631493" cy="565861"/>
          </a:xfrm>
          <a:prstGeom prst="rect">
            <a:avLst/>
          </a:prstGeom>
          <a:noFill/>
        </p:spPr>
        <p:txBody>
          <a:bodyPr wrap="square" rtlCol="0">
            <a:spAutoFit/>
          </a:bodyPr>
          <a:lstStyle/>
          <a:p>
            <a:pPr algn="ctr">
              <a:lnSpc>
                <a:spcPct val="120000"/>
              </a:lnSpc>
            </a:pPr>
            <a:r>
              <a:rPr lang="zh-CN" altLang="en-US" sz="2800" spc="30">
                <a:solidFill>
                  <a:schemeClr val="bg1"/>
                </a:solidFill>
                <a:latin typeface="+mj-ea"/>
                <a:ea typeface="+mj-ea"/>
              </a:rPr>
              <a:t>甲秀楼</a:t>
            </a:r>
            <a:endParaRPr lang="en-US" altLang="zh-CN" spc="30">
              <a:solidFill>
                <a:schemeClr val="bg1">
                  <a:alpha val="70000"/>
                </a:schemeClr>
              </a:solidFill>
              <a:latin typeface="+mn-ea"/>
            </a:endParaRPr>
          </a:p>
        </p:txBody>
      </p:sp>
      <p:grpSp>
        <p:nvGrpSpPr>
          <p:cNvPr id="68" name="组合 67">
            <a:extLst>
              <a:ext uri="{FF2B5EF4-FFF2-40B4-BE49-F238E27FC236}">
                <a16:creationId xmlns:a16="http://schemas.microsoft.com/office/drawing/2014/main" id="{6301E07B-2044-33A0-5945-398A8C748CF7}"/>
              </a:ext>
            </a:extLst>
          </p:cNvPr>
          <p:cNvGrpSpPr/>
          <p:nvPr/>
        </p:nvGrpSpPr>
        <p:grpSpPr>
          <a:xfrm rot="16200000" flipH="1">
            <a:off x="7350237" y="2119414"/>
            <a:ext cx="108000" cy="1735413"/>
            <a:chOff x="9871074" y="3005547"/>
            <a:chExt cx="108000" cy="1735413"/>
          </a:xfrm>
        </p:grpSpPr>
        <p:cxnSp>
          <p:nvCxnSpPr>
            <p:cNvPr id="69" name="直接连接符 68">
              <a:extLst>
                <a:ext uri="{FF2B5EF4-FFF2-40B4-BE49-F238E27FC236}">
                  <a16:creationId xmlns:a16="http://schemas.microsoft.com/office/drawing/2014/main" id="{D0BCB2B4-1954-11A9-3C8C-741EC1B33002}"/>
                </a:ext>
              </a:extLst>
            </p:cNvPr>
            <p:cNvCxnSpPr>
              <a:cxnSpLocks/>
            </p:cNvCxnSpPr>
            <p:nvPr/>
          </p:nvCxnSpPr>
          <p:spPr>
            <a:xfrm rot="16200000">
              <a:off x="9116573" y="3812296"/>
              <a:ext cx="1613497" cy="0"/>
            </a:xfrm>
            <a:prstGeom prst="line">
              <a:avLst/>
            </a:prstGeom>
            <a:ln w="127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70" name="椭圆 69">
              <a:extLst>
                <a:ext uri="{FF2B5EF4-FFF2-40B4-BE49-F238E27FC236}">
                  <a16:creationId xmlns:a16="http://schemas.microsoft.com/office/drawing/2014/main" id="{6F61B003-FC95-6DC1-814D-13C8B808E8CF}"/>
                </a:ext>
              </a:extLst>
            </p:cNvPr>
            <p:cNvSpPr/>
            <p:nvPr/>
          </p:nvSpPr>
          <p:spPr>
            <a:xfrm>
              <a:off x="9871074" y="4632960"/>
              <a:ext cx="108000" cy="108000"/>
            </a:xfrm>
            <a:prstGeom prst="ellipse">
              <a:avLst/>
            </a:prstGeom>
            <a:noFill/>
            <a:ln>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a:extLst>
              <a:ext uri="{FF2B5EF4-FFF2-40B4-BE49-F238E27FC236}">
                <a16:creationId xmlns:a16="http://schemas.microsoft.com/office/drawing/2014/main" id="{741BE922-3226-0763-69D4-D5C25D62727C}"/>
              </a:ext>
            </a:extLst>
          </p:cNvPr>
          <p:cNvGrpSpPr/>
          <p:nvPr/>
        </p:nvGrpSpPr>
        <p:grpSpPr>
          <a:xfrm rot="5400000">
            <a:off x="4560029" y="2122991"/>
            <a:ext cx="108000" cy="1728270"/>
            <a:chOff x="9871076" y="3005547"/>
            <a:chExt cx="108000" cy="1728270"/>
          </a:xfrm>
        </p:grpSpPr>
        <p:cxnSp>
          <p:nvCxnSpPr>
            <p:cNvPr id="77" name="直接连接符 76">
              <a:extLst>
                <a:ext uri="{FF2B5EF4-FFF2-40B4-BE49-F238E27FC236}">
                  <a16:creationId xmlns:a16="http://schemas.microsoft.com/office/drawing/2014/main" id="{902E4F0C-6E16-1D4B-5EA5-5D11656F0DEA}"/>
                </a:ext>
              </a:extLst>
            </p:cNvPr>
            <p:cNvCxnSpPr>
              <a:cxnSpLocks/>
            </p:cNvCxnSpPr>
            <p:nvPr/>
          </p:nvCxnSpPr>
          <p:spPr>
            <a:xfrm rot="16200000">
              <a:off x="9116573" y="3812296"/>
              <a:ext cx="1613497" cy="0"/>
            </a:xfrm>
            <a:prstGeom prst="line">
              <a:avLst/>
            </a:prstGeom>
            <a:ln w="127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78" name="椭圆 77">
              <a:extLst>
                <a:ext uri="{FF2B5EF4-FFF2-40B4-BE49-F238E27FC236}">
                  <a16:creationId xmlns:a16="http://schemas.microsoft.com/office/drawing/2014/main" id="{7EA63AD1-FE30-9A04-1617-C726E25E1475}"/>
                </a:ext>
              </a:extLst>
            </p:cNvPr>
            <p:cNvSpPr/>
            <p:nvPr/>
          </p:nvSpPr>
          <p:spPr>
            <a:xfrm>
              <a:off x="9871076" y="4625817"/>
              <a:ext cx="108000" cy="108000"/>
            </a:xfrm>
            <a:prstGeom prst="ellipse">
              <a:avLst/>
            </a:prstGeom>
            <a:noFill/>
            <a:ln>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269574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D64553D-550A-0749-FABA-0272465A71A8}"/>
              </a:ext>
            </a:extLst>
          </p:cNvPr>
          <p:cNvSpPr txBox="1"/>
          <p:nvPr/>
        </p:nvSpPr>
        <p:spPr>
          <a:xfrm>
            <a:off x="6776312" y="4427928"/>
            <a:ext cx="4299727" cy="1846468"/>
          </a:xfrm>
          <a:prstGeom prst="rect">
            <a:avLst/>
          </a:prstGeom>
          <a:noFill/>
        </p:spPr>
        <p:txBody>
          <a:bodyPr wrap="square" rtlCol="0">
            <a:spAutoFit/>
          </a:bodyPr>
          <a:lstStyle/>
          <a:p>
            <a:pPr>
              <a:lnSpc>
                <a:spcPct val="120000"/>
              </a:lnSpc>
              <a:spcBef>
                <a:spcPts val="600"/>
              </a:spcBef>
            </a:pPr>
            <a:r>
              <a:rPr lang="zh-CN" altLang="en-US" sz="2800" dirty="0">
                <a:solidFill>
                  <a:schemeClr val="tx1">
                    <a:lumMod val="85000"/>
                    <a:lumOff val="15000"/>
                  </a:schemeClr>
                </a:solidFill>
                <a:latin typeface="+mj-ea"/>
                <a:ea typeface="+mj-ea"/>
              </a:rPr>
              <a:t>青龙山</a:t>
            </a:r>
            <a:endParaRPr lang="en-US" altLang="zh-CN" sz="2800" dirty="0">
              <a:solidFill>
                <a:schemeClr val="tx1">
                  <a:lumMod val="85000"/>
                  <a:lumOff val="15000"/>
                </a:schemeClr>
              </a:solidFill>
              <a:latin typeface="+mj-ea"/>
              <a:ea typeface="+mj-ea"/>
            </a:endParaRPr>
          </a:p>
          <a:p>
            <a:pPr>
              <a:lnSpc>
                <a:spcPct val="120000"/>
              </a:lnSpc>
              <a:spcBef>
                <a:spcPts val="600"/>
              </a:spcBef>
            </a:pPr>
            <a:r>
              <a:rPr lang="zh-CN" altLang="en-US" sz="1600" dirty="0">
                <a:solidFill>
                  <a:schemeClr val="tx1">
                    <a:lumMod val="85000"/>
                    <a:lumOff val="15000"/>
                    <a:alpha val="70000"/>
                  </a:schemeClr>
                </a:solidFill>
                <a:latin typeface="+mn-ea"/>
              </a:rPr>
              <a:t>青龙山在</a:t>
            </a:r>
            <a:r>
              <a:rPr lang="zh-CN" altLang="en-US" sz="1600" dirty="0">
                <a:solidFill>
                  <a:schemeClr val="tx1">
                    <a:lumMod val="85000"/>
                    <a:lumOff val="15000"/>
                    <a:alpha val="70000"/>
                  </a:schemeClr>
                </a:solidFill>
                <a:latin typeface="+mn-ea"/>
                <a:hlinkClick r:id="rId3">
                  <a:extLst>
                    <a:ext uri="{A12FA001-AC4F-418D-AE19-62706E023703}">
                      <ahyp:hlinkClr xmlns:ahyp="http://schemas.microsoft.com/office/drawing/2018/hyperlinkcolor" val="tx"/>
                    </a:ext>
                  </a:extLst>
                </a:hlinkClick>
              </a:rPr>
              <a:t>郑州市</a:t>
            </a:r>
            <a:r>
              <a:rPr lang="zh-CN" altLang="en-US" sz="1600" dirty="0">
                <a:solidFill>
                  <a:schemeClr val="tx1">
                    <a:lumMod val="85000"/>
                    <a:lumOff val="15000"/>
                    <a:alpha val="70000"/>
                  </a:schemeClr>
                </a:solidFill>
                <a:latin typeface="+mn-ea"/>
                <a:hlinkClick r:id="rId4">
                  <a:extLst>
                    <a:ext uri="{A12FA001-AC4F-418D-AE19-62706E023703}">
                      <ahyp:hlinkClr xmlns:ahyp="http://schemas.microsoft.com/office/drawing/2018/hyperlinkcolor" val="tx"/>
                    </a:ext>
                  </a:extLst>
                </a:hlinkClick>
              </a:rPr>
              <a:t>巩义</a:t>
            </a:r>
            <a:r>
              <a:rPr lang="zh-CN" altLang="en-US" sz="1600" dirty="0">
                <a:solidFill>
                  <a:schemeClr val="tx1">
                    <a:lumMod val="85000"/>
                    <a:lumOff val="15000"/>
                    <a:alpha val="70000"/>
                  </a:schemeClr>
                </a:solidFill>
                <a:latin typeface="+mn-ea"/>
              </a:rPr>
              <a:t>中部偏南，古称霍山、天陵山。亦曰东西盘龙山，</a:t>
            </a:r>
            <a:r>
              <a:rPr lang="zh-CN" altLang="en-US" sz="1600" dirty="0">
                <a:solidFill>
                  <a:schemeClr val="tx1">
                    <a:lumMod val="85000"/>
                    <a:lumOff val="15000"/>
                    <a:alpha val="70000"/>
                  </a:schemeClr>
                </a:solidFill>
                <a:latin typeface="+mn-ea"/>
                <a:hlinkClick r:id="rId5">
                  <a:extLst>
                    <a:ext uri="{A12FA001-AC4F-418D-AE19-62706E023703}">
                      <ahyp:hlinkClr xmlns:ahyp="http://schemas.microsoft.com/office/drawing/2018/hyperlinkcolor" val="tx"/>
                    </a:ext>
                  </a:extLst>
                </a:hlinkClick>
              </a:rPr>
              <a:t>宋</a:t>
            </a:r>
            <a:r>
              <a:rPr lang="zh-CN" altLang="en-US" sz="1600" dirty="0">
                <a:solidFill>
                  <a:schemeClr val="tx1">
                    <a:lumMod val="85000"/>
                    <a:lumOff val="15000"/>
                    <a:alpha val="70000"/>
                  </a:schemeClr>
                </a:solidFill>
                <a:latin typeface="+mn-ea"/>
              </a:rPr>
              <a:t>时建陵于此之阳，遂</a:t>
            </a:r>
            <a:r>
              <a:rPr lang="zh-CN" altLang="en-US" sz="1600" dirty="0">
                <a:solidFill>
                  <a:schemeClr val="tx1">
                    <a:lumMod val="85000"/>
                    <a:lumOff val="15000"/>
                    <a:alpha val="70000"/>
                  </a:schemeClr>
                </a:solidFill>
                <a:latin typeface="+mn-ea"/>
                <a:hlinkClick r:id="rId6">
                  <a:extLst>
                    <a:ext uri="{A12FA001-AC4F-418D-AE19-62706E023703}">
                      <ahyp:hlinkClr xmlns:ahyp="http://schemas.microsoft.com/office/drawing/2018/hyperlinkcolor" val="tx"/>
                    </a:ext>
                  </a:extLst>
                </a:hlinkClick>
              </a:rPr>
              <a:t>得名</a:t>
            </a:r>
            <a:r>
              <a:rPr lang="zh-CN" altLang="en-US" sz="1600" dirty="0">
                <a:solidFill>
                  <a:schemeClr val="tx1">
                    <a:lumMod val="85000"/>
                    <a:lumOff val="15000"/>
                    <a:alpha val="70000"/>
                  </a:schemeClr>
                </a:solidFill>
                <a:latin typeface="+mn-ea"/>
              </a:rPr>
              <a:t>青龙山。</a:t>
            </a:r>
            <a:r>
              <a:rPr lang="zh-CN" altLang="en-US" sz="1600" dirty="0">
                <a:solidFill>
                  <a:schemeClr val="tx1">
                    <a:lumMod val="85000"/>
                    <a:lumOff val="15000"/>
                    <a:alpha val="70000"/>
                  </a:schemeClr>
                </a:solidFill>
                <a:latin typeface="+mn-ea"/>
                <a:hlinkClick r:id="rId7">
                  <a:extLst>
                    <a:ext uri="{A12FA001-AC4F-418D-AE19-62706E023703}">
                      <ahyp:hlinkClr xmlns:ahyp="http://schemas.microsoft.com/office/drawing/2018/hyperlinkcolor" val="tx"/>
                    </a:ext>
                  </a:extLst>
                </a:hlinkClick>
              </a:rPr>
              <a:t>山体</a:t>
            </a:r>
            <a:r>
              <a:rPr lang="zh-CN" altLang="en-US" sz="1600" dirty="0">
                <a:solidFill>
                  <a:schemeClr val="tx1">
                    <a:lumMod val="85000"/>
                    <a:lumOff val="15000"/>
                    <a:alpha val="70000"/>
                  </a:schemeClr>
                </a:solidFill>
                <a:latin typeface="+mn-ea"/>
              </a:rPr>
              <a:t>呈东南、西北走向，</a:t>
            </a:r>
            <a:r>
              <a:rPr lang="zh-CN" altLang="en-US" sz="1600" dirty="0">
                <a:solidFill>
                  <a:schemeClr val="tx1">
                    <a:lumMod val="85000"/>
                    <a:lumOff val="15000"/>
                    <a:alpha val="70000"/>
                  </a:schemeClr>
                </a:solidFill>
                <a:latin typeface="+mn-ea"/>
                <a:hlinkClick r:id="rId8">
                  <a:extLst>
                    <a:ext uri="{A12FA001-AC4F-418D-AE19-62706E023703}">
                      <ahyp:hlinkClr xmlns:ahyp="http://schemas.microsoft.com/office/drawing/2018/hyperlinkcolor" val="tx"/>
                    </a:ext>
                  </a:extLst>
                </a:hlinkClick>
              </a:rPr>
              <a:t>海拔</a:t>
            </a:r>
            <a:r>
              <a:rPr lang="en-US" altLang="zh-CN" sz="1600" dirty="0">
                <a:solidFill>
                  <a:schemeClr val="tx1">
                    <a:lumMod val="85000"/>
                    <a:lumOff val="15000"/>
                    <a:alpha val="70000"/>
                  </a:schemeClr>
                </a:solidFill>
                <a:latin typeface="+mn-ea"/>
              </a:rPr>
              <a:t>1042</a:t>
            </a:r>
            <a:r>
              <a:rPr lang="zh-CN" altLang="en-US" sz="1600" dirty="0">
                <a:solidFill>
                  <a:schemeClr val="tx1">
                    <a:lumMod val="85000"/>
                    <a:lumOff val="15000"/>
                    <a:alpha val="70000"/>
                  </a:schemeClr>
                </a:solidFill>
                <a:latin typeface="+mn-ea"/>
              </a:rPr>
              <a:t>米，面积</a:t>
            </a:r>
            <a:r>
              <a:rPr lang="en-US" altLang="zh-CN" sz="1600" dirty="0">
                <a:solidFill>
                  <a:schemeClr val="tx1">
                    <a:lumMod val="85000"/>
                    <a:lumOff val="15000"/>
                    <a:alpha val="70000"/>
                  </a:schemeClr>
                </a:solidFill>
                <a:latin typeface="+mn-ea"/>
              </a:rPr>
              <a:t>56</a:t>
            </a:r>
            <a:r>
              <a:rPr lang="zh-CN" altLang="en-US" sz="1600" dirty="0">
                <a:solidFill>
                  <a:schemeClr val="tx1">
                    <a:lumMod val="85000"/>
                    <a:lumOff val="15000"/>
                    <a:alpha val="70000"/>
                  </a:schemeClr>
                </a:solidFill>
                <a:latin typeface="+mn-ea"/>
              </a:rPr>
              <a:t>平方公里。</a:t>
            </a:r>
            <a:endParaRPr lang="en-US" altLang="zh-CN" sz="1600" dirty="0">
              <a:solidFill>
                <a:schemeClr val="tx1">
                  <a:lumMod val="85000"/>
                  <a:lumOff val="15000"/>
                  <a:alpha val="70000"/>
                </a:schemeClr>
              </a:solidFill>
              <a:latin typeface="+mn-ea"/>
            </a:endParaRPr>
          </a:p>
        </p:txBody>
      </p:sp>
      <p:sp>
        <p:nvSpPr>
          <p:cNvPr id="4" name="文本框 3">
            <a:extLst>
              <a:ext uri="{FF2B5EF4-FFF2-40B4-BE49-F238E27FC236}">
                <a16:creationId xmlns:a16="http://schemas.microsoft.com/office/drawing/2014/main" id="{7F17DFC4-1B8A-F56B-9472-4C3FAE35DA16}"/>
              </a:ext>
            </a:extLst>
          </p:cNvPr>
          <p:cNvSpPr txBox="1"/>
          <p:nvPr/>
        </p:nvSpPr>
        <p:spPr>
          <a:xfrm>
            <a:off x="945409" y="2564988"/>
            <a:ext cx="2129023" cy="3544240"/>
          </a:xfrm>
          <a:prstGeom prst="rect">
            <a:avLst/>
          </a:prstGeom>
          <a:noFill/>
        </p:spPr>
        <p:txBody>
          <a:bodyPr wrap="square" rtlCol="0">
            <a:spAutoFit/>
          </a:bodyPr>
          <a:lstStyle/>
          <a:p>
            <a:pPr>
              <a:lnSpc>
                <a:spcPct val="120000"/>
              </a:lnSpc>
              <a:spcBef>
                <a:spcPts val="600"/>
              </a:spcBef>
            </a:pPr>
            <a:r>
              <a:rPr lang="zh-CN" altLang="en-US" sz="2800" dirty="0">
                <a:solidFill>
                  <a:schemeClr val="tx1">
                    <a:lumMod val="85000"/>
                    <a:lumOff val="15000"/>
                  </a:schemeClr>
                </a:solidFill>
                <a:latin typeface="+mj-ea"/>
                <a:ea typeface="+mj-ea"/>
              </a:rPr>
              <a:t>二七纪念塔</a:t>
            </a:r>
            <a:r>
              <a:rPr lang="zh-CN" altLang="en-US" sz="1600" dirty="0">
                <a:solidFill>
                  <a:schemeClr val="tx1">
                    <a:lumMod val="85000"/>
                    <a:lumOff val="15000"/>
                    <a:alpha val="70000"/>
                  </a:schemeClr>
                </a:solidFill>
                <a:latin typeface="+mn-ea"/>
              </a:rPr>
              <a:t>郑州二七纪念馆，位于河南省郑州市二七区二七路二七广场，由</a:t>
            </a:r>
            <a:r>
              <a:rPr lang="zh-CN" altLang="en-US" sz="1600" dirty="0">
                <a:solidFill>
                  <a:schemeClr val="tx1">
                    <a:lumMod val="85000"/>
                    <a:lumOff val="15000"/>
                    <a:alpha val="70000"/>
                  </a:schemeClr>
                </a:solidFill>
                <a:latin typeface="+mn-ea"/>
                <a:hlinkClick r:id="rId9">
                  <a:extLst>
                    <a:ext uri="{A12FA001-AC4F-418D-AE19-62706E023703}">
                      <ahyp:hlinkClr xmlns:ahyp="http://schemas.microsoft.com/office/drawing/2018/hyperlinkcolor" val="tx"/>
                    </a:ext>
                  </a:extLst>
                </a:hlinkClick>
              </a:rPr>
              <a:t>郑州二七罢工纪念塔</a:t>
            </a:r>
            <a:r>
              <a:rPr lang="zh-CN" altLang="en-US" sz="1600" dirty="0">
                <a:solidFill>
                  <a:schemeClr val="tx1">
                    <a:lumMod val="85000"/>
                    <a:lumOff val="15000"/>
                    <a:alpha val="70000"/>
                  </a:schemeClr>
                </a:solidFill>
                <a:latin typeface="+mn-ea"/>
              </a:rPr>
              <a:t>、</a:t>
            </a:r>
            <a:r>
              <a:rPr lang="zh-CN" altLang="en-US" sz="1600" dirty="0">
                <a:solidFill>
                  <a:schemeClr val="tx1">
                    <a:lumMod val="85000"/>
                    <a:lumOff val="15000"/>
                    <a:alpha val="70000"/>
                  </a:schemeClr>
                </a:solidFill>
                <a:latin typeface="+mn-ea"/>
                <a:hlinkClick r:id="rId10">
                  <a:extLst>
                    <a:ext uri="{A12FA001-AC4F-418D-AE19-62706E023703}">
                      <ahyp:hlinkClr xmlns:ahyp="http://schemas.microsoft.com/office/drawing/2018/hyperlinkcolor" val="tx"/>
                    </a:ext>
                  </a:extLst>
                </a:hlinkClick>
              </a:rPr>
              <a:t>二七纪念堂</a:t>
            </a:r>
            <a:r>
              <a:rPr lang="zh-CN" altLang="en-US" sz="1600" dirty="0">
                <a:solidFill>
                  <a:schemeClr val="tx1">
                    <a:lumMod val="85000"/>
                    <a:lumOff val="15000"/>
                    <a:alpha val="70000"/>
                  </a:schemeClr>
                </a:solidFill>
                <a:latin typeface="+mn-ea"/>
              </a:rPr>
              <a:t>、</a:t>
            </a:r>
            <a:r>
              <a:rPr lang="zh-CN" altLang="en-US" sz="1600" dirty="0">
                <a:solidFill>
                  <a:schemeClr val="tx1">
                    <a:lumMod val="85000"/>
                    <a:lumOff val="15000"/>
                    <a:alpha val="70000"/>
                  </a:schemeClr>
                </a:solidFill>
                <a:latin typeface="+mn-ea"/>
                <a:hlinkClick r:id="rId11">
                  <a:extLst>
                    <a:ext uri="{A12FA001-AC4F-418D-AE19-62706E023703}">
                      <ahyp:hlinkClr xmlns:ahyp="http://schemas.microsoft.com/office/drawing/2018/hyperlinkcolor" val="tx"/>
                    </a:ext>
                  </a:extLst>
                </a:hlinkClick>
              </a:rPr>
              <a:t>郑州铁路职工学校旧址</a:t>
            </a:r>
            <a:r>
              <a:rPr lang="zh-CN" altLang="en-US" sz="1600" dirty="0">
                <a:solidFill>
                  <a:schemeClr val="tx1">
                    <a:lumMod val="85000"/>
                    <a:lumOff val="15000"/>
                    <a:alpha val="70000"/>
                  </a:schemeClr>
                </a:solidFill>
                <a:latin typeface="+mn-ea"/>
              </a:rPr>
              <a:t>、原</a:t>
            </a:r>
            <a:r>
              <a:rPr lang="zh-CN" altLang="en-US" sz="1600" dirty="0">
                <a:solidFill>
                  <a:schemeClr val="tx1">
                    <a:lumMod val="85000"/>
                    <a:lumOff val="15000"/>
                    <a:alpha val="70000"/>
                  </a:schemeClr>
                </a:solidFill>
                <a:latin typeface="+mn-ea"/>
                <a:hlinkClick r:id="rId12">
                  <a:extLst>
                    <a:ext uri="{A12FA001-AC4F-418D-AE19-62706E023703}">
                      <ahyp:hlinkClr xmlns:ahyp="http://schemas.microsoft.com/office/drawing/2018/hyperlinkcolor" val="tx"/>
                    </a:ext>
                  </a:extLst>
                </a:hlinkClick>
              </a:rPr>
              <a:t>日本</a:t>
            </a:r>
            <a:r>
              <a:rPr lang="zh-CN" altLang="en-US" sz="1600" dirty="0">
                <a:solidFill>
                  <a:schemeClr val="tx1">
                    <a:lumMod val="85000"/>
                    <a:lumOff val="15000"/>
                    <a:alpha val="70000"/>
                  </a:schemeClr>
                </a:solidFill>
                <a:latin typeface="+mn-ea"/>
              </a:rPr>
              <a:t>驻郑州领事馆旧址四处近现代遗迹组成，是郑州地区唯一一座近现代</a:t>
            </a:r>
            <a:r>
              <a:rPr lang="zh-CN" altLang="en-US" sz="1600" dirty="0">
                <a:solidFill>
                  <a:schemeClr val="tx1">
                    <a:lumMod val="85000"/>
                    <a:lumOff val="15000"/>
                    <a:alpha val="70000"/>
                  </a:schemeClr>
                </a:solidFill>
                <a:latin typeface="+mn-ea"/>
                <a:hlinkClick r:id="rId13">
                  <a:extLst>
                    <a:ext uri="{A12FA001-AC4F-418D-AE19-62706E023703}">
                      <ahyp:hlinkClr xmlns:ahyp="http://schemas.microsoft.com/office/drawing/2018/hyperlinkcolor" val="tx"/>
                    </a:ext>
                  </a:extLst>
                </a:hlinkClick>
              </a:rPr>
              <a:t>纪念馆</a:t>
            </a:r>
            <a:r>
              <a:rPr lang="zh-CN" altLang="en-US" sz="1600" dirty="0">
                <a:solidFill>
                  <a:schemeClr val="tx1">
                    <a:lumMod val="85000"/>
                    <a:lumOff val="15000"/>
                    <a:alpha val="70000"/>
                  </a:schemeClr>
                </a:solidFill>
                <a:latin typeface="+mn-ea"/>
              </a:rPr>
              <a:t>。</a:t>
            </a:r>
            <a:endParaRPr lang="en-US" altLang="zh-CN" sz="1600" dirty="0">
              <a:solidFill>
                <a:schemeClr val="tx1">
                  <a:lumMod val="85000"/>
                  <a:lumOff val="15000"/>
                  <a:alpha val="70000"/>
                </a:schemeClr>
              </a:solidFill>
              <a:latin typeface="+mn-ea"/>
            </a:endParaRPr>
          </a:p>
        </p:txBody>
      </p:sp>
      <p:sp>
        <p:nvSpPr>
          <p:cNvPr id="32" name="矩形 9">
            <a:extLst>
              <a:ext uri="{FF2B5EF4-FFF2-40B4-BE49-F238E27FC236}">
                <a16:creationId xmlns:a16="http://schemas.microsoft.com/office/drawing/2014/main" id="{AAACFF26-8A48-FF08-6EF6-E862BF990471}"/>
              </a:ext>
            </a:extLst>
          </p:cNvPr>
          <p:cNvSpPr/>
          <p:nvPr/>
        </p:nvSpPr>
        <p:spPr>
          <a:xfrm>
            <a:off x="9833693" y="671487"/>
            <a:ext cx="1760956" cy="5750514"/>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rgbClr val="438FA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
            <a:extLst>
              <a:ext uri="{FF2B5EF4-FFF2-40B4-BE49-F238E27FC236}">
                <a16:creationId xmlns:a16="http://schemas.microsoft.com/office/drawing/2014/main" id="{B86025CD-E410-8395-9DE8-9CF6348407A7}"/>
              </a:ext>
            </a:extLst>
          </p:cNvPr>
          <p:cNvSpPr/>
          <p:nvPr/>
        </p:nvSpPr>
        <p:spPr>
          <a:xfrm flipH="1">
            <a:off x="613835" y="4286556"/>
            <a:ext cx="2087369" cy="2135444"/>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rgbClr val="438FA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a:extLst>
              <a:ext uri="{FF2B5EF4-FFF2-40B4-BE49-F238E27FC236}">
                <a16:creationId xmlns:a16="http://schemas.microsoft.com/office/drawing/2014/main" id="{9ECC0B9B-E478-0C01-2FF8-B8AEA1F76A49}"/>
              </a:ext>
            </a:extLst>
          </p:cNvPr>
          <p:cNvCxnSpPr/>
          <p:nvPr/>
        </p:nvCxnSpPr>
        <p:spPr>
          <a:xfrm>
            <a:off x="2460758" y="657824"/>
            <a:ext cx="0" cy="288000"/>
          </a:xfrm>
          <a:prstGeom prst="line">
            <a:avLst/>
          </a:prstGeom>
          <a:ln w="19050">
            <a:solidFill>
              <a:schemeClr val="tx1">
                <a:lumMod val="85000"/>
                <a:lumOff val="15000"/>
                <a:alpha val="50000"/>
              </a:schemeClr>
            </a:solidFill>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808B581A-CD7B-097A-D9B9-C21A8B10F8D8}"/>
              </a:ext>
            </a:extLst>
          </p:cNvPr>
          <p:cNvSpPr txBox="1"/>
          <p:nvPr/>
        </p:nvSpPr>
        <p:spPr>
          <a:xfrm>
            <a:off x="120475" y="456839"/>
            <a:ext cx="2681451" cy="646331"/>
          </a:xfrm>
          <a:prstGeom prst="rect">
            <a:avLst/>
          </a:prstGeom>
          <a:noFill/>
        </p:spPr>
        <p:txBody>
          <a:bodyPr wrap="square" rtlCol="0">
            <a:spAutoFit/>
          </a:bodyPr>
          <a:lstStyle/>
          <a:p>
            <a:pPr algn="ctr"/>
            <a:r>
              <a:rPr lang="zh-CN" altLang="en-US" sz="3600">
                <a:solidFill>
                  <a:schemeClr val="tx1">
                    <a:lumMod val="85000"/>
                    <a:lumOff val="15000"/>
                  </a:schemeClr>
                </a:solidFill>
                <a:latin typeface="优设标题黑" panose="00000500000000000000" pitchFamily="2" charset="-122"/>
                <a:ea typeface="优设标题黑" panose="00000500000000000000" pitchFamily="2" charset="-122"/>
              </a:rPr>
              <a:t>旅游景点</a:t>
            </a:r>
            <a:endParaRPr lang="en-US" altLang="zh-CN" sz="3600">
              <a:solidFill>
                <a:schemeClr val="tx1">
                  <a:lumMod val="85000"/>
                  <a:lumOff val="15000"/>
                </a:schemeClr>
              </a:solidFill>
              <a:latin typeface="优设标题黑" panose="00000500000000000000" pitchFamily="2" charset="-122"/>
              <a:ea typeface="优设标题黑" panose="00000500000000000000" pitchFamily="2" charset="-122"/>
            </a:endParaRPr>
          </a:p>
        </p:txBody>
      </p:sp>
      <p:sp>
        <p:nvSpPr>
          <p:cNvPr id="39" name="文本框 38">
            <a:extLst>
              <a:ext uri="{FF2B5EF4-FFF2-40B4-BE49-F238E27FC236}">
                <a16:creationId xmlns:a16="http://schemas.microsoft.com/office/drawing/2014/main" id="{AF8D60BB-BDE2-F3E3-0634-4CCEA21F4E0D}"/>
              </a:ext>
            </a:extLst>
          </p:cNvPr>
          <p:cNvSpPr txBox="1"/>
          <p:nvPr/>
        </p:nvSpPr>
        <p:spPr>
          <a:xfrm>
            <a:off x="2384052" y="671486"/>
            <a:ext cx="2681451" cy="369332"/>
          </a:xfrm>
          <a:prstGeom prst="rect">
            <a:avLst/>
          </a:prstGeom>
          <a:noFill/>
        </p:spPr>
        <p:txBody>
          <a:bodyPr wrap="square" rtlCol="0">
            <a:spAutoFit/>
          </a:bodyPr>
          <a:lstStyle/>
          <a:p>
            <a:pPr algn="ctr"/>
            <a:r>
              <a:rPr lang="en-US" altLang="zh-CN">
                <a:solidFill>
                  <a:schemeClr val="tx1">
                    <a:lumMod val="85000"/>
                    <a:lumOff val="15000"/>
                    <a:alpha val="50000"/>
                  </a:schemeClr>
                </a:solidFill>
                <a:latin typeface="OPPOSans B" panose="00020600040101010101" pitchFamily="18" charset="-122"/>
                <a:ea typeface="OPPOSans B" panose="00020600040101010101" pitchFamily="18" charset="-122"/>
                <a:cs typeface="OPPOSans B" panose="00020600040101010101" pitchFamily="18" charset="-122"/>
              </a:rPr>
              <a:t>Tourist attractions</a:t>
            </a:r>
            <a:endParaRPr lang="zh-CN" altLang="en-US">
              <a:solidFill>
                <a:schemeClr val="tx1">
                  <a:lumMod val="85000"/>
                  <a:lumOff val="15000"/>
                  <a:alpha val="5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2" name="平行四边形 1">
            <a:extLst>
              <a:ext uri="{FF2B5EF4-FFF2-40B4-BE49-F238E27FC236}">
                <a16:creationId xmlns:a16="http://schemas.microsoft.com/office/drawing/2014/main" id="{61039978-D4B0-1AFF-F6E0-96723D51C684}"/>
              </a:ext>
            </a:extLst>
          </p:cNvPr>
          <p:cNvSpPr/>
          <p:nvPr/>
        </p:nvSpPr>
        <p:spPr>
          <a:xfrm>
            <a:off x="3152919" y="2564988"/>
            <a:ext cx="3623393" cy="4293012"/>
          </a:xfrm>
          <a:prstGeom prst="parallelogram">
            <a:avLst/>
          </a:prstGeom>
          <a:blipFill dpi="0" rotWithShape="1">
            <a:blip r:embed="rId1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a:extLst>
              <a:ext uri="{FF2B5EF4-FFF2-40B4-BE49-F238E27FC236}">
                <a16:creationId xmlns:a16="http://schemas.microsoft.com/office/drawing/2014/main" id="{CDE3D39B-948E-0F7E-3F1D-E690254BB354}"/>
              </a:ext>
            </a:extLst>
          </p:cNvPr>
          <p:cNvSpPr/>
          <p:nvPr/>
        </p:nvSpPr>
        <p:spPr>
          <a:xfrm>
            <a:off x="6613862" y="-6456"/>
            <a:ext cx="3623393" cy="4293012"/>
          </a:xfrm>
          <a:prstGeom prst="parallelogram">
            <a:avLst/>
          </a:prstGeom>
          <a:blipFill dpi="0" rotWithShape="1">
            <a:blip r:embed="rId1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a:extLst>
              <a:ext uri="{FF2B5EF4-FFF2-40B4-BE49-F238E27FC236}">
                <a16:creationId xmlns:a16="http://schemas.microsoft.com/office/drawing/2014/main" id="{EDD78F18-A3F1-99C0-7407-6AAF89AB8A44}"/>
              </a:ext>
            </a:extLst>
          </p:cNvPr>
          <p:cNvSpPr/>
          <p:nvPr/>
        </p:nvSpPr>
        <p:spPr>
          <a:xfrm>
            <a:off x="6410646" y="-6456"/>
            <a:ext cx="1062664" cy="3327400"/>
          </a:xfrm>
          <a:prstGeom prst="parallelogram">
            <a:avLst>
              <a:gd name="adj" fmla="val 71805"/>
            </a:avLst>
          </a:prstGeom>
          <a:solidFill>
            <a:srgbClr val="BFDAEC">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形状 56">
            <a:extLst>
              <a:ext uri="{FF2B5EF4-FFF2-40B4-BE49-F238E27FC236}">
                <a16:creationId xmlns:a16="http://schemas.microsoft.com/office/drawing/2014/main" id="{81BB76E7-F59F-8886-20CB-F51ADDA1F2C4}"/>
              </a:ext>
            </a:extLst>
          </p:cNvPr>
          <p:cNvSpPr/>
          <p:nvPr/>
        </p:nvSpPr>
        <p:spPr>
          <a:xfrm>
            <a:off x="9804549" y="1"/>
            <a:ext cx="768491" cy="2357186"/>
          </a:xfrm>
          <a:custGeom>
            <a:avLst/>
            <a:gdLst>
              <a:gd name="connsiteX0" fmla="*/ 494436 w 768491"/>
              <a:gd name="connsiteY0" fmla="*/ 0 h 2357186"/>
              <a:gd name="connsiteX1" fmla="*/ 768491 w 768491"/>
              <a:gd name="connsiteY1" fmla="*/ 0 h 2357186"/>
              <a:gd name="connsiteX2" fmla="*/ 274055 w 768491"/>
              <a:gd name="connsiteY2" fmla="*/ 2357186 h 2357186"/>
              <a:gd name="connsiteX3" fmla="*/ 0 w 768491"/>
              <a:gd name="connsiteY3" fmla="*/ 2357186 h 2357186"/>
            </a:gdLst>
            <a:ahLst/>
            <a:cxnLst>
              <a:cxn ang="0">
                <a:pos x="connsiteX0" y="connsiteY0"/>
              </a:cxn>
              <a:cxn ang="0">
                <a:pos x="connsiteX1" y="connsiteY1"/>
              </a:cxn>
              <a:cxn ang="0">
                <a:pos x="connsiteX2" y="connsiteY2"/>
              </a:cxn>
              <a:cxn ang="0">
                <a:pos x="connsiteX3" y="connsiteY3"/>
              </a:cxn>
            </a:cxnLst>
            <a:rect l="l" t="t" r="r" b="b"/>
            <a:pathLst>
              <a:path w="768491" h="2357186">
                <a:moveTo>
                  <a:pt x="494436" y="0"/>
                </a:moveTo>
                <a:lnTo>
                  <a:pt x="768491" y="0"/>
                </a:lnTo>
                <a:lnTo>
                  <a:pt x="274055" y="2357186"/>
                </a:lnTo>
                <a:lnTo>
                  <a:pt x="0" y="2357186"/>
                </a:lnTo>
                <a:close/>
              </a:path>
            </a:pathLst>
          </a:custGeom>
          <a:solidFill>
            <a:srgbClr val="438FAE">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 name="任意多边形: 形状 58">
            <a:extLst>
              <a:ext uri="{FF2B5EF4-FFF2-40B4-BE49-F238E27FC236}">
                <a16:creationId xmlns:a16="http://schemas.microsoft.com/office/drawing/2014/main" id="{7A289BD8-1A38-B2C0-350D-BE9800EACF1A}"/>
              </a:ext>
            </a:extLst>
          </p:cNvPr>
          <p:cNvSpPr/>
          <p:nvPr/>
        </p:nvSpPr>
        <p:spPr>
          <a:xfrm>
            <a:off x="2918876" y="4114661"/>
            <a:ext cx="754720" cy="2743339"/>
          </a:xfrm>
          <a:custGeom>
            <a:avLst/>
            <a:gdLst>
              <a:gd name="connsiteX0" fmla="*/ 600260 w 754720"/>
              <a:gd name="connsiteY0" fmla="*/ 0 h 2743339"/>
              <a:gd name="connsiteX1" fmla="*/ 754720 w 754720"/>
              <a:gd name="connsiteY1" fmla="*/ 0 h 2743339"/>
              <a:gd name="connsiteX2" fmla="*/ 154460 w 754720"/>
              <a:gd name="connsiteY2" fmla="*/ 2743339 h 2743339"/>
              <a:gd name="connsiteX3" fmla="*/ 0 w 754720"/>
              <a:gd name="connsiteY3" fmla="*/ 2743339 h 2743339"/>
            </a:gdLst>
            <a:ahLst/>
            <a:cxnLst>
              <a:cxn ang="0">
                <a:pos x="connsiteX0" y="connsiteY0"/>
              </a:cxn>
              <a:cxn ang="0">
                <a:pos x="connsiteX1" y="connsiteY1"/>
              </a:cxn>
              <a:cxn ang="0">
                <a:pos x="connsiteX2" y="connsiteY2"/>
              </a:cxn>
              <a:cxn ang="0">
                <a:pos x="connsiteX3" y="connsiteY3"/>
              </a:cxn>
            </a:cxnLst>
            <a:rect l="l" t="t" r="r" b="b"/>
            <a:pathLst>
              <a:path w="754720" h="2743339">
                <a:moveTo>
                  <a:pt x="600260" y="0"/>
                </a:moveTo>
                <a:lnTo>
                  <a:pt x="754720" y="0"/>
                </a:lnTo>
                <a:lnTo>
                  <a:pt x="154460" y="2743339"/>
                </a:lnTo>
                <a:lnTo>
                  <a:pt x="0" y="2743339"/>
                </a:lnTo>
                <a:close/>
              </a:path>
            </a:pathLst>
          </a:custGeom>
          <a:solidFill>
            <a:srgbClr val="438FA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6" name="组合 45">
            <a:extLst>
              <a:ext uri="{FF2B5EF4-FFF2-40B4-BE49-F238E27FC236}">
                <a16:creationId xmlns:a16="http://schemas.microsoft.com/office/drawing/2014/main" id="{CD214855-96A2-FE87-9DAF-A46CBF2583AB}"/>
              </a:ext>
            </a:extLst>
          </p:cNvPr>
          <p:cNvGrpSpPr/>
          <p:nvPr/>
        </p:nvGrpSpPr>
        <p:grpSpPr>
          <a:xfrm rot="16200000" flipH="1">
            <a:off x="3215519" y="1915560"/>
            <a:ext cx="108000" cy="1890839"/>
            <a:chOff x="9871074" y="2850121"/>
            <a:chExt cx="108000" cy="1890839"/>
          </a:xfrm>
        </p:grpSpPr>
        <p:cxnSp>
          <p:nvCxnSpPr>
            <p:cNvPr id="47" name="直接连接符 46">
              <a:extLst>
                <a:ext uri="{FF2B5EF4-FFF2-40B4-BE49-F238E27FC236}">
                  <a16:creationId xmlns:a16="http://schemas.microsoft.com/office/drawing/2014/main" id="{A75AB1A8-3862-8EEB-28B4-D6F41CF3B5C3}"/>
                </a:ext>
              </a:extLst>
            </p:cNvPr>
            <p:cNvCxnSpPr>
              <a:cxnSpLocks/>
            </p:cNvCxnSpPr>
            <p:nvPr/>
          </p:nvCxnSpPr>
          <p:spPr>
            <a:xfrm rot="16200000">
              <a:off x="9038860" y="3734583"/>
              <a:ext cx="1768923" cy="0"/>
            </a:xfrm>
            <a:prstGeom prst="line">
              <a:avLst/>
            </a:prstGeom>
            <a:ln w="12700">
              <a:solidFill>
                <a:srgbClr val="438FAE">
                  <a:alpha val="70000"/>
                </a:srgbClr>
              </a:solidFill>
            </a:ln>
          </p:spPr>
          <p:style>
            <a:lnRef idx="1">
              <a:schemeClr val="accent1"/>
            </a:lnRef>
            <a:fillRef idx="0">
              <a:schemeClr val="accent1"/>
            </a:fillRef>
            <a:effectRef idx="0">
              <a:schemeClr val="accent1"/>
            </a:effectRef>
            <a:fontRef idx="minor">
              <a:schemeClr val="tx1"/>
            </a:fontRef>
          </p:style>
        </p:cxnSp>
        <p:sp>
          <p:nvSpPr>
            <p:cNvPr id="48" name="椭圆 47">
              <a:extLst>
                <a:ext uri="{FF2B5EF4-FFF2-40B4-BE49-F238E27FC236}">
                  <a16:creationId xmlns:a16="http://schemas.microsoft.com/office/drawing/2014/main" id="{100296B3-1330-B3E0-54ED-64A98F331688}"/>
                </a:ext>
              </a:extLst>
            </p:cNvPr>
            <p:cNvSpPr/>
            <p:nvPr/>
          </p:nvSpPr>
          <p:spPr>
            <a:xfrm>
              <a:off x="9871074" y="4632960"/>
              <a:ext cx="108000" cy="108000"/>
            </a:xfrm>
            <a:prstGeom prst="ellipse">
              <a:avLst/>
            </a:prstGeom>
            <a:noFill/>
            <a:ln>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a:extLst>
              <a:ext uri="{FF2B5EF4-FFF2-40B4-BE49-F238E27FC236}">
                <a16:creationId xmlns:a16="http://schemas.microsoft.com/office/drawing/2014/main" id="{5CA9D5F4-49F8-4B12-7EB9-EE684213E54E}"/>
              </a:ext>
            </a:extLst>
          </p:cNvPr>
          <p:cNvGrpSpPr/>
          <p:nvPr/>
        </p:nvGrpSpPr>
        <p:grpSpPr>
          <a:xfrm rot="10800000" flipH="1">
            <a:off x="7523198" y="4074639"/>
            <a:ext cx="108000" cy="530699"/>
            <a:chOff x="9871074" y="4210261"/>
            <a:chExt cx="108000" cy="530699"/>
          </a:xfrm>
        </p:grpSpPr>
        <p:cxnSp>
          <p:nvCxnSpPr>
            <p:cNvPr id="50" name="直接连接符 49">
              <a:extLst>
                <a:ext uri="{FF2B5EF4-FFF2-40B4-BE49-F238E27FC236}">
                  <a16:creationId xmlns:a16="http://schemas.microsoft.com/office/drawing/2014/main" id="{75304232-4DFD-8BC5-926D-E6BE5E67C8AE}"/>
                </a:ext>
              </a:extLst>
            </p:cNvPr>
            <p:cNvCxnSpPr>
              <a:cxnSpLocks/>
            </p:cNvCxnSpPr>
            <p:nvPr/>
          </p:nvCxnSpPr>
          <p:spPr>
            <a:xfrm rot="10800000" flipH="1">
              <a:off x="9923321" y="4210261"/>
              <a:ext cx="0" cy="408784"/>
            </a:xfrm>
            <a:prstGeom prst="line">
              <a:avLst/>
            </a:prstGeom>
            <a:ln w="12700">
              <a:solidFill>
                <a:srgbClr val="438FAE">
                  <a:alpha val="70000"/>
                </a:srgbClr>
              </a:solidFill>
            </a:ln>
          </p:spPr>
          <p:style>
            <a:lnRef idx="1">
              <a:schemeClr val="accent1"/>
            </a:lnRef>
            <a:fillRef idx="0">
              <a:schemeClr val="accent1"/>
            </a:fillRef>
            <a:effectRef idx="0">
              <a:schemeClr val="accent1"/>
            </a:effectRef>
            <a:fontRef idx="minor">
              <a:schemeClr val="tx1"/>
            </a:fontRef>
          </p:style>
        </p:cxnSp>
        <p:sp>
          <p:nvSpPr>
            <p:cNvPr id="51" name="椭圆 50">
              <a:extLst>
                <a:ext uri="{FF2B5EF4-FFF2-40B4-BE49-F238E27FC236}">
                  <a16:creationId xmlns:a16="http://schemas.microsoft.com/office/drawing/2014/main" id="{0CEEB1B3-EF73-3952-B94A-DDD25A9F495E}"/>
                </a:ext>
              </a:extLst>
            </p:cNvPr>
            <p:cNvSpPr/>
            <p:nvPr/>
          </p:nvSpPr>
          <p:spPr>
            <a:xfrm>
              <a:off x="9871074" y="4632960"/>
              <a:ext cx="108000" cy="108000"/>
            </a:xfrm>
            <a:prstGeom prst="ellipse">
              <a:avLst/>
            </a:prstGeom>
            <a:noFill/>
            <a:ln>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2" name="直接连接符 51">
            <a:extLst>
              <a:ext uri="{FF2B5EF4-FFF2-40B4-BE49-F238E27FC236}">
                <a16:creationId xmlns:a16="http://schemas.microsoft.com/office/drawing/2014/main" id="{505FE5ED-9F91-6C08-F2A8-7EB95999769B}"/>
              </a:ext>
            </a:extLst>
          </p:cNvPr>
          <p:cNvCxnSpPr>
            <a:cxnSpLocks/>
          </p:cNvCxnSpPr>
          <p:nvPr/>
        </p:nvCxnSpPr>
        <p:spPr>
          <a:xfrm>
            <a:off x="9766448" y="4808968"/>
            <a:ext cx="1130152" cy="0"/>
          </a:xfrm>
          <a:prstGeom prst="line">
            <a:avLst/>
          </a:prstGeom>
          <a:ln w="12700">
            <a:solidFill>
              <a:srgbClr val="438FAE">
                <a:alpha val="70000"/>
              </a:srgb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409EAABA-809A-1365-B032-E1653430094A}"/>
              </a:ext>
            </a:extLst>
          </p:cNvPr>
          <p:cNvCxnSpPr>
            <a:cxnSpLocks/>
          </p:cNvCxnSpPr>
          <p:nvPr/>
        </p:nvCxnSpPr>
        <p:spPr>
          <a:xfrm>
            <a:off x="9191123" y="4808968"/>
            <a:ext cx="449780" cy="0"/>
          </a:xfrm>
          <a:prstGeom prst="line">
            <a:avLst/>
          </a:prstGeom>
          <a:ln w="12700">
            <a:solidFill>
              <a:srgbClr val="438FAE">
                <a:alpha val="7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9888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5DD7D593-A41C-FF49-59AD-FD497BBFB0F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0" y="817494"/>
            <a:ext cx="12191999" cy="6040506"/>
          </a:xfrm>
          <a:prstGeom prst="rect">
            <a:avLst/>
          </a:prstGeom>
        </p:spPr>
      </p:pic>
      <p:sp>
        <p:nvSpPr>
          <p:cNvPr id="10" name="矩形 9">
            <a:extLst>
              <a:ext uri="{FF2B5EF4-FFF2-40B4-BE49-F238E27FC236}">
                <a16:creationId xmlns:a16="http://schemas.microsoft.com/office/drawing/2014/main" id="{6627F1B0-75DD-1329-EF8B-4F499CBEA9A8}"/>
              </a:ext>
            </a:extLst>
          </p:cNvPr>
          <p:cNvSpPr/>
          <p:nvPr/>
        </p:nvSpPr>
        <p:spPr>
          <a:xfrm>
            <a:off x="-1" y="5279"/>
            <a:ext cx="12192000" cy="3761727"/>
          </a:xfrm>
          <a:prstGeom prst="rect">
            <a:avLst/>
          </a:prstGeom>
          <a:gradFill flip="none" rotWithShape="1">
            <a:gsLst>
              <a:gs pos="28000">
                <a:srgbClr val="438FAE"/>
              </a:gs>
              <a:gs pos="100000">
                <a:srgbClr val="438FAE">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0C703042-565B-0EB2-FB0D-C022A0F7EA0F}"/>
              </a:ext>
            </a:extLst>
          </p:cNvPr>
          <p:cNvSpPr txBox="1"/>
          <p:nvPr/>
        </p:nvSpPr>
        <p:spPr>
          <a:xfrm>
            <a:off x="4642885" y="1213326"/>
            <a:ext cx="2906228" cy="1862048"/>
          </a:xfrm>
          <a:prstGeom prst="rect">
            <a:avLst/>
          </a:prstGeom>
          <a:noFill/>
        </p:spPr>
        <p:txBody>
          <a:bodyPr wrap="square" rtlCol="0">
            <a:spAutoFit/>
          </a:bodyPr>
          <a:lstStyle/>
          <a:p>
            <a:pPr algn="ctr"/>
            <a:r>
              <a:rPr lang="en-US" altLang="zh-CN" sz="11500">
                <a:solidFill>
                  <a:srgbClr val="58938D">
                    <a:alpha val="5000"/>
                  </a:srgbClr>
                </a:solidFill>
                <a:latin typeface="+mj-ea"/>
                <a:ea typeface="+mj-ea"/>
              </a:rPr>
              <a:t>01</a:t>
            </a:r>
            <a:endParaRPr lang="zh-CN" altLang="en-US" sz="11500">
              <a:solidFill>
                <a:srgbClr val="58938D">
                  <a:alpha val="5000"/>
                </a:srgbClr>
              </a:solidFill>
              <a:latin typeface="+mj-ea"/>
              <a:ea typeface="+mj-ea"/>
            </a:endParaRPr>
          </a:p>
        </p:txBody>
      </p:sp>
      <p:sp>
        <p:nvSpPr>
          <p:cNvPr id="8" name="文本框 7">
            <a:extLst>
              <a:ext uri="{FF2B5EF4-FFF2-40B4-BE49-F238E27FC236}">
                <a16:creationId xmlns:a16="http://schemas.microsoft.com/office/drawing/2014/main" id="{ED00D101-862C-1596-DD95-7C8837A5B882}"/>
              </a:ext>
            </a:extLst>
          </p:cNvPr>
          <p:cNvSpPr txBox="1"/>
          <p:nvPr/>
        </p:nvSpPr>
        <p:spPr>
          <a:xfrm>
            <a:off x="3940639" y="812458"/>
            <a:ext cx="4310721" cy="2215991"/>
          </a:xfrm>
          <a:prstGeom prst="rect">
            <a:avLst/>
          </a:prstGeom>
          <a:noFill/>
        </p:spPr>
        <p:txBody>
          <a:bodyPr wrap="square" rtlCol="0">
            <a:spAutoFit/>
          </a:bodyPr>
          <a:lstStyle/>
          <a:p>
            <a:pPr algn="ctr"/>
            <a:r>
              <a:rPr lang="en-US" altLang="zh-CN" sz="13800">
                <a:ln>
                  <a:solidFill>
                    <a:schemeClr val="bg1">
                      <a:alpha val="70000"/>
                    </a:schemeClr>
                  </a:solidFill>
                </a:ln>
                <a:noFill/>
                <a:latin typeface="OPPOSans H" panose="00020600040101010101" pitchFamily="18" charset="-122"/>
                <a:ea typeface="OPPOSans H" panose="00020600040101010101" pitchFamily="18" charset="-122"/>
                <a:cs typeface="OPPOSans H" panose="00020600040101010101" pitchFamily="18" charset="-122"/>
              </a:rPr>
              <a:t>04</a:t>
            </a:r>
            <a:endParaRPr lang="zh-CN" altLang="en-US" sz="13800">
              <a:ln>
                <a:solidFill>
                  <a:schemeClr val="bg1">
                    <a:alpha val="70000"/>
                  </a:schemeClr>
                </a:solidFill>
              </a:ln>
              <a:no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1" name="文本框 10">
            <a:extLst>
              <a:ext uri="{FF2B5EF4-FFF2-40B4-BE49-F238E27FC236}">
                <a16:creationId xmlns:a16="http://schemas.microsoft.com/office/drawing/2014/main" id="{86C6A039-ECE8-CFAE-2329-CDC21CB92B49}"/>
              </a:ext>
            </a:extLst>
          </p:cNvPr>
          <p:cNvSpPr txBox="1"/>
          <p:nvPr/>
        </p:nvSpPr>
        <p:spPr>
          <a:xfrm>
            <a:off x="4268723" y="2701859"/>
            <a:ext cx="3654552" cy="1015663"/>
          </a:xfrm>
          <a:prstGeom prst="rect">
            <a:avLst/>
          </a:prstGeom>
          <a:noFill/>
        </p:spPr>
        <p:txBody>
          <a:bodyPr wrap="square" rtlCol="0">
            <a:spAutoFit/>
          </a:bodyPr>
          <a:lstStyle/>
          <a:p>
            <a:pPr algn="ctr"/>
            <a:r>
              <a:rPr lang="zh-CN" altLang="en-US" sz="6000">
                <a:solidFill>
                  <a:schemeClr val="bg1"/>
                </a:solidFill>
                <a:latin typeface="优设标题黑" panose="00000500000000000000" pitchFamily="2" charset="-122"/>
                <a:ea typeface="优设标题黑" panose="00000500000000000000" pitchFamily="2" charset="-122"/>
              </a:rPr>
              <a:t>美食文化</a:t>
            </a:r>
            <a:endParaRPr lang="en-US" altLang="zh-CN" sz="6000">
              <a:solidFill>
                <a:schemeClr val="bg1"/>
              </a:solidFill>
              <a:latin typeface="优设标题黑" panose="00000500000000000000" pitchFamily="2" charset="-122"/>
              <a:ea typeface="优设标题黑" panose="00000500000000000000" pitchFamily="2" charset="-122"/>
            </a:endParaRPr>
          </a:p>
        </p:txBody>
      </p:sp>
      <p:sp>
        <p:nvSpPr>
          <p:cNvPr id="12" name="文本框 11">
            <a:extLst>
              <a:ext uri="{FF2B5EF4-FFF2-40B4-BE49-F238E27FC236}">
                <a16:creationId xmlns:a16="http://schemas.microsoft.com/office/drawing/2014/main" id="{84A90E86-07C6-0B89-6276-C5DFA611553A}"/>
              </a:ext>
            </a:extLst>
          </p:cNvPr>
          <p:cNvSpPr txBox="1"/>
          <p:nvPr/>
        </p:nvSpPr>
        <p:spPr>
          <a:xfrm>
            <a:off x="4755274" y="3522140"/>
            <a:ext cx="2681451" cy="400110"/>
          </a:xfrm>
          <a:prstGeom prst="rect">
            <a:avLst/>
          </a:prstGeom>
          <a:noFill/>
        </p:spPr>
        <p:txBody>
          <a:bodyPr wrap="square" rtlCol="0">
            <a:spAutoFit/>
          </a:bodyPr>
          <a:lstStyle/>
          <a:p>
            <a:pPr algn="ctr"/>
            <a:r>
              <a:rPr lang="en-US" altLang="zh-CN" sz="2000" spc="300">
                <a:solidFill>
                  <a:schemeClr val="bg1">
                    <a:alpha val="80000"/>
                  </a:schemeClr>
                </a:solidFill>
                <a:latin typeface="OPPOSans R" panose="00020600040101010101" pitchFamily="18" charset="-122"/>
                <a:ea typeface="OPPOSans R" panose="00020600040101010101" pitchFamily="18" charset="-122"/>
                <a:cs typeface="OPPOSans R" panose="00020600040101010101" pitchFamily="18" charset="-122"/>
              </a:rPr>
              <a:t>Food culture</a:t>
            </a:r>
            <a:endParaRPr lang="zh-CN" altLang="en-US" sz="2000" spc="300">
              <a:solidFill>
                <a:schemeClr val="bg1">
                  <a:alpha val="80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13" name="矩形 9">
            <a:extLst>
              <a:ext uri="{FF2B5EF4-FFF2-40B4-BE49-F238E27FC236}">
                <a16:creationId xmlns:a16="http://schemas.microsoft.com/office/drawing/2014/main" id="{62B64152-4233-88A5-053B-C4E95E029F5A}"/>
              </a:ext>
            </a:extLst>
          </p:cNvPr>
          <p:cNvSpPr/>
          <p:nvPr/>
        </p:nvSpPr>
        <p:spPr>
          <a:xfrm>
            <a:off x="9507279" y="5581650"/>
            <a:ext cx="2087369" cy="840350"/>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9">
            <a:extLst>
              <a:ext uri="{FF2B5EF4-FFF2-40B4-BE49-F238E27FC236}">
                <a16:creationId xmlns:a16="http://schemas.microsoft.com/office/drawing/2014/main" id="{11C06A72-F6AD-AA66-1A9E-9518DBCD4420}"/>
              </a:ext>
            </a:extLst>
          </p:cNvPr>
          <p:cNvSpPr/>
          <p:nvPr/>
        </p:nvSpPr>
        <p:spPr>
          <a:xfrm flipH="1">
            <a:off x="613835" y="5581650"/>
            <a:ext cx="2087369" cy="840350"/>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11542935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A74CC56-8853-1DF2-8B59-EB4F4D9B08F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793" y="2124074"/>
            <a:ext cx="6951311" cy="3215149"/>
          </a:xfrm>
          <a:prstGeom prst="rect">
            <a:avLst/>
          </a:prstGeom>
        </p:spPr>
      </p:pic>
      <p:pic>
        <p:nvPicPr>
          <p:cNvPr id="7" name="图片 6">
            <a:extLst>
              <a:ext uri="{FF2B5EF4-FFF2-40B4-BE49-F238E27FC236}">
                <a16:creationId xmlns:a16="http://schemas.microsoft.com/office/drawing/2014/main" id="{7ADDBF3E-E4DC-A12E-748E-9E88D19C4DC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791325" y="2123768"/>
            <a:ext cx="5400675" cy="3215148"/>
          </a:xfrm>
          <a:prstGeom prst="rect">
            <a:avLst/>
          </a:prstGeom>
        </p:spPr>
      </p:pic>
      <p:sp>
        <p:nvSpPr>
          <p:cNvPr id="36" name="矩形 9">
            <a:extLst>
              <a:ext uri="{FF2B5EF4-FFF2-40B4-BE49-F238E27FC236}">
                <a16:creationId xmlns:a16="http://schemas.microsoft.com/office/drawing/2014/main" id="{C74E5CBE-F34B-AE75-8AA3-4190CFEE001F}"/>
              </a:ext>
            </a:extLst>
          </p:cNvPr>
          <p:cNvSpPr/>
          <p:nvPr/>
        </p:nvSpPr>
        <p:spPr>
          <a:xfrm flipV="1">
            <a:off x="9507279" y="685110"/>
            <a:ext cx="2087369" cy="3682023"/>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rgbClr val="438FA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9">
            <a:extLst>
              <a:ext uri="{FF2B5EF4-FFF2-40B4-BE49-F238E27FC236}">
                <a16:creationId xmlns:a16="http://schemas.microsoft.com/office/drawing/2014/main" id="{C4BA92B2-CC6B-C076-81FA-4CAD2440107A}"/>
              </a:ext>
            </a:extLst>
          </p:cNvPr>
          <p:cNvSpPr/>
          <p:nvPr/>
        </p:nvSpPr>
        <p:spPr>
          <a:xfrm>
            <a:off x="9507279" y="2739977"/>
            <a:ext cx="2087369" cy="3682023"/>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rgbClr val="438FA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9">
            <a:extLst>
              <a:ext uri="{FF2B5EF4-FFF2-40B4-BE49-F238E27FC236}">
                <a16:creationId xmlns:a16="http://schemas.microsoft.com/office/drawing/2014/main" id="{A411CDF5-DE25-F28E-1D3B-742C7DF8DCFF}"/>
              </a:ext>
            </a:extLst>
          </p:cNvPr>
          <p:cNvSpPr/>
          <p:nvPr/>
        </p:nvSpPr>
        <p:spPr>
          <a:xfrm flipH="1">
            <a:off x="613836" y="2739977"/>
            <a:ext cx="2087369" cy="3682023"/>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rgbClr val="438FA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id="{9A0890EB-8C7E-52EF-68B5-FC2D74BA9F32}"/>
              </a:ext>
            </a:extLst>
          </p:cNvPr>
          <p:cNvCxnSpPr/>
          <p:nvPr/>
        </p:nvCxnSpPr>
        <p:spPr>
          <a:xfrm>
            <a:off x="2660335" y="657824"/>
            <a:ext cx="0" cy="288000"/>
          </a:xfrm>
          <a:prstGeom prst="line">
            <a:avLst/>
          </a:prstGeom>
          <a:ln w="19050">
            <a:solidFill>
              <a:schemeClr val="tx1">
                <a:lumMod val="85000"/>
                <a:lumOff val="15000"/>
                <a:alpha val="50000"/>
              </a:schemeClr>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FB1271AC-7D80-4FCF-3067-95A512DD7D9D}"/>
              </a:ext>
            </a:extLst>
          </p:cNvPr>
          <p:cNvSpPr txBox="1"/>
          <p:nvPr/>
        </p:nvSpPr>
        <p:spPr>
          <a:xfrm>
            <a:off x="350652" y="474930"/>
            <a:ext cx="2512303" cy="646331"/>
          </a:xfrm>
          <a:prstGeom prst="rect">
            <a:avLst/>
          </a:prstGeom>
          <a:noFill/>
        </p:spPr>
        <p:txBody>
          <a:bodyPr wrap="square" rtlCol="0">
            <a:spAutoFit/>
          </a:bodyPr>
          <a:lstStyle/>
          <a:p>
            <a:pPr algn="ctr"/>
            <a:r>
              <a:rPr lang="zh-CN" altLang="en-US" sz="3600">
                <a:solidFill>
                  <a:schemeClr val="tx1">
                    <a:lumMod val="85000"/>
                    <a:lumOff val="15000"/>
                  </a:schemeClr>
                </a:solidFill>
                <a:latin typeface="优设标题黑" panose="00000500000000000000" pitchFamily="2" charset="-122"/>
                <a:ea typeface="优设标题黑" panose="00000500000000000000" pitchFamily="2" charset="-122"/>
              </a:rPr>
              <a:t>美食文化</a:t>
            </a:r>
            <a:endParaRPr lang="en-US" altLang="zh-CN" sz="3600">
              <a:solidFill>
                <a:schemeClr val="tx1">
                  <a:lumMod val="85000"/>
                  <a:lumOff val="15000"/>
                </a:schemeClr>
              </a:solidFill>
              <a:latin typeface="优设标题黑" panose="00000500000000000000" pitchFamily="2" charset="-122"/>
              <a:ea typeface="优设标题黑" panose="00000500000000000000" pitchFamily="2" charset="-122"/>
            </a:endParaRPr>
          </a:p>
        </p:txBody>
      </p:sp>
      <p:sp>
        <p:nvSpPr>
          <p:cNvPr id="10" name="文本框 9">
            <a:extLst>
              <a:ext uri="{FF2B5EF4-FFF2-40B4-BE49-F238E27FC236}">
                <a16:creationId xmlns:a16="http://schemas.microsoft.com/office/drawing/2014/main" id="{4A81D460-2F49-DD7D-64AB-00ADB01976A7}"/>
              </a:ext>
            </a:extLst>
          </p:cNvPr>
          <p:cNvSpPr txBox="1"/>
          <p:nvPr/>
        </p:nvSpPr>
        <p:spPr>
          <a:xfrm>
            <a:off x="2253783" y="665445"/>
            <a:ext cx="2681451" cy="369332"/>
          </a:xfrm>
          <a:prstGeom prst="rect">
            <a:avLst/>
          </a:prstGeom>
          <a:noFill/>
        </p:spPr>
        <p:txBody>
          <a:bodyPr wrap="square" rtlCol="0">
            <a:spAutoFit/>
          </a:bodyPr>
          <a:lstStyle/>
          <a:p>
            <a:pPr algn="ctr"/>
            <a:r>
              <a:rPr lang="en-US" altLang="zh-CN">
                <a:solidFill>
                  <a:schemeClr val="tx1">
                    <a:lumMod val="85000"/>
                    <a:lumOff val="15000"/>
                    <a:alpha val="50000"/>
                  </a:schemeClr>
                </a:solidFill>
                <a:latin typeface="OPPOSans B" panose="00020600040101010101" pitchFamily="18" charset="-122"/>
                <a:ea typeface="OPPOSans B" panose="00020600040101010101" pitchFamily="18" charset="-122"/>
                <a:cs typeface="OPPOSans B" panose="00020600040101010101" pitchFamily="18" charset="-122"/>
              </a:rPr>
              <a:t>Food culture</a:t>
            </a:r>
            <a:endParaRPr lang="zh-CN" altLang="en-US">
              <a:solidFill>
                <a:schemeClr val="tx1">
                  <a:lumMod val="85000"/>
                  <a:lumOff val="15000"/>
                  <a:alpha val="5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35" name="任意多边形: 形状 34">
            <a:extLst>
              <a:ext uri="{FF2B5EF4-FFF2-40B4-BE49-F238E27FC236}">
                <a16:creationId xmlns:a16="http://schemas.microsoft.com/office/drawing/2014/main" id="{3B187701-7CF1-CCF9-8898-59DD3DFFB9E9}"/>
              </a:ext>
            </a:extLst>
          </p:cNvPr>
          <p:cNvSpPr/>
          <p:nvPr/>
        </p:nvSpPr>
        <p:spPr>
          <a:xfrm>
            <a:off x="0" y="2831690"/>
            <a:ext cx="7386221" cy="1799303"/>
          </a:xfrm>
          <a:custGeom>
            <a:avLst/>
            <a:gdLst>
              <a:gd name="connsiteX0" fmla="*/ 0 w 7386221"/>
              <a:gd name="connsiteY0" fmla="*/ 0 h 1799303"/>
              <a:gd name="connsiteX1" fmla="*/ 7386221 w 7386221"/>
              <a:gd name="connsiteY1" fmla="*/ 0 h 1799303"/>
              <a:gd name="connsiteX2" fmla="*/ 6936395 w 7386221"/>
              <a:gd name="connsiteY2" fmla="*/ 1799303 h 1799303"/>
              <a:gd name="connsiteX3" fmla="*/ 0 w 7386221"/>
              <a:gd name="connsiteY3" fmla="*/ 1799303 h 1799303"/>
            </a:gdLst>
            <a:ahLst/>
            <a:cxnLst>
              <a:cxn ang="0">
                <a:pos x="connsiteX0" y="connsiteY0"/>
              </a:cxn>
              <a:cxn ang="0">
                <a:pos x="connsiteX1" y="connsiteY1"/>
              </a:cxn>
              <a:cxn ang="0">
                <a:pos x="connsiteX2" y="connsiteY2"/>
              </a:cxn>
              <a:cxn ang="0">
                <a:pos x="connsiteX3" y="connsiteY3"/>
              </a:cxn>
            </a:cxnLst>
            <a:rect l="l" t="t" r="r" b="b"/>
            <a:pathLst>
              <a:path w="7386221" h="1799303">
                <a:moveTo>
                  <a:pt x="0" y="0"/>
                </a:moveTo>
                <a:lnTo>
                  <a:pt x="7386221" y="0"/>
                </a:lnTo>
                <a:lnTo>
                  <a:pt x="6936395" y="1799303"/>
                </a:lnTo>
                <a:lnTo>
                  <a:pt x="0" y="1799303"/>
                </a:lnTo>
                <a:close/>
              </a:path>
            </a:pathLst>
          </a:custGeom>
          <a:solidFill>
            <a:srgbClr val="438FA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a:extLst>
              <a:ext uri="{FF2B5EF4-FFF2-40B4-BE49-F238E27FC236}">
                <a16:creationId xmlns:a16="http://schemas.microsoft.com/office/drawing/2014/main" id="{EFD3C95C-3594-3152-D36C-3036929FD33B}"/>
              </a:ext>
            </a:extLst>
          </p:cNvPr>
          <p:cNvSpPr/>
          <p:nvPr/>
        </p:nvSpPr>
        <p:spPr>
          <a:xfrm>
            <a:off x="7341922" y="1236612"/>
            <a:ext cx="4850078" cy="1799303"/>
          </a:xfrm>
          <a:custGeom>
            <a:avLst/>
            <a:gdLst>
              <a:gd name="connsiteX0" fmla="*/ 449826 w 4850078"/>
              <a:gd name="connsiteY0" fmla="*/ 0 h 1799303"/>
              <a:gd name="connsiteX1" fmla="*/ 4850078 w 4850078"/>
              <a:gd name="connsiteY1" fmla="*/ 0 h 1799303"/>
              <a:gd name="connsiteX2" fmla="*/ 4850078 w 4850078"/>
              <a:gd name="connsiteY2" fmla="*/ 1799303 h 1799303"/>
              <a:gd name="connsiteX3" fmla="*/ 0 w 4850078"/>
              <a:gd name="connsiteY3" fmla="*/ 1799303 h 1799303"/>
            </a:gdLst>
            <a:ahLst/>
            <a:cxnLst>
              <a:cxn ang="0">
                <a:pos x="connsiteX0" y="connsiteY0"/>
              </a:cxn>
              <a:cxn ang="0">
                <a:pos x="connsiteX1" y="connsiteY1"/>
              </a:cxn>
              <a:cxn ang="0">
                <a:pos x="connsiteX2" y="connsiteY2"/>
              </a:cxn>
              <a:cxn ang="0">
                <a:pos x="connsiteX3" y="connsiteY3"/>
              </a:cxn>
            </a:cxnLst>
            <a:rect l="l" t="t" r="r" b="b"/>
            <a:pathLst>
              <a:path w="4850078" h="1799303">
                <a:moveTo>
                  <a:pt x="449826" y="0"/>
                </a:moveTo>
                <a:lnTo>
                  <a:pt x="4850078" y="0"/>
                </a:lnTo>
                <a:lnTo>
                  <a:pt x="4850078" y="1799303"/>
                </a:lnTo>
                <a:lnTo>
                  <a:pt x="0" y="1799303"/>
                </a:lnTo>
                <a:close/>
              </a:path>
            </a:pathLst>
          </a:custGeom>
          <a:solidFill>
            <a:srgbClr val="BFDAE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文本框 32">
            <a:extLst>
              <a:ext uri="{FF2B5EF4-FFF2-40B4-BE49-F238E27FC236}">
                <a16:creationId xmlns:a16="http://schemas.microsoft.com/office/drawing/2014/main" id="{2C3A8D2C-50A2-4AFF-BC07-3956FAB02ACF}"/>
              </a:ext>
            </a:extLst>
          </p:cNvPr>
          <p:cNvSpPr txBox="1"/>
          <p:nvPr/>
        </p:nvSpPr>
        <p:spPr>
          <a:xfrm>
            <a:off x="8190955" y="1426837"/>
            <a:ext cx="3403693" cy="1549848"/>
          </a:xfrm>
          <a:prstGeom prst="rect">
            <a:avLst/>
          </a:prstGeom>
          <a:noFill/>
        </p:spPr>
        <p:txBody>
          <a:bodyPr wrap="square" rtlCol="0">
            <a:spAutoFit/>
          </a:bodyPr>
          <a:lstStyle/>
          <a:p>
            <a:pPr>
              <a:lnSpc>
                <a:spcPct val="120000"/>
              </a:lnSpc>
              <a:spcBef>
                <a:spcPts val="1200"/>
              </a:spcBef>
            </a:pPr>
            <a:r>
              <a:rPr lang="zh-CN" altLang="en-US" sz="1600" spc="30" dirty="0">
                <a:solidFill>
                  <a:schemeClr val="tx1">
                    <a:lumMod val="85000"/>
                    <a:lumOff val="15000"/>
                    <a:alpha val="80000"/>
                  </a:schemeClr>
                </a:solidFill>
                <a:latin typeface="+mn-ea"/>
              </a:rPr>
              <a:t>烩面的精华全在于汤，用上等嫩羊肉、羊骨一起煮五个小时以上，先用大火猛滚再用小火煲，下七八味中药，煲出来的汤白白亮亮，犹如牛乳一样，所以又有人叫白汤。</a:t>
            </a:r>
            <a:endParaRPr lang="en-US" altLang="zh-CN" sz="1600" spc="30" dirty="0">
              <a:solidFill>
                <a:schemeClr val="tx1">
                  <a:lumMod val="85000"/>
                  <a:lumOff val="15000"/>
                  <a:alpha val="80000"/>
                </a:schemeClr>
              </a:solidFill>
              <a:latin typeface="+mn-ea"/>
            </a:endParaRPr>
          </a:p>
        </p:txBody>
      </p:sp>
      <p:grpSp>
        <p:nvGrpSpPr>
          <p:cNvPr id="15" name="组合 14">
            <a:extLst>
              <a:ext uri="{FF2B5EF4-FFF2-40B4-BE49-F238E27FC236}">
                <a16:creationId xmlns:a16="http://schemas.microsoft.com/office/drawing/2014/main" id="{4A62C317-7DCD-A482-C00C-D422DAD3C36F}"/>
              </a:ext>
            </a:extLst>
          </p:cNvPr>
          <p:cNvGrpSpPr/>
          <p:nvPr/>
        </p:nvGrpSpPr>
        <p:grpSpPr>
          <a:xfrm>
            <a:off x="835313" y="2976685"/>
            <a:ext cx="5514687" cy="1507766"/>
            <a:chOff x="822613" y="2875085"/>
            <a:chExt cx="5514687" cy="1507766"/>
          </a:xfrm>
        </p:grpSpPr>
        <p:sp>
          <p:nvSpPr>
            <p:cNvPr id="23" name="文本框 22">
              <a:extLst>
                <a:ext uri="{FF2B5EF4-FFF2-40B4-BE49-F238E27FC236}">
                  <a16:creationId xmlns:a16="http://schemas.microsoft.com/office/drawing/2014/main" id="{E845B242-FFD9-CC90-610A-B76D7C66FA68}"/>
                </a:ext>
              </a:extLst>
            </p:cNvPr>
            <p:cNvSpPr txBox="1"/>
            <p:nvPr/>
          </p:nvSpPr>
          <p:spPr>
            <a:xfrm>
              <a:off x="822613" y="2875085"/>
              <a:ext cx="1706783" cy="523220"/>
            </a:xfrm>
            <a:prstGeom prst="rect">
              <a:avLst/>
            </a:prstGeom>
            <a:noFill/>
          </p:spPr>
          <p:txBody>
            <a:bodyPr vert="horz" wrap="square" rtlCol="0">
              <a:spAutoFit/>
            </a:bodyPr>
            <a:lstStyle/>
            <a:p>
              <a:r>
                <a:rPr lang="zh-CN" altLang="en-US" sz="2800" spc="30" dirty="0">
                  <a:solidFill>
                    <a:schemeClr val="bg1"/>
                  </a:solidFill>
                  <a:latin typeface="+mj-ea"/>
                  <a:ea typeface="+mj-ea"/>
                </a:rPr>
                <a:t>烩面</a:t>
              </a:r>
              <a:endParaRPr lang="en-US" altLang="zh-CN" sz="2800" spc="30" dirty="0">
                <a:solidFill>
                  <a:schemeClr val="bg1"/>
                </a:solidFill>
                <a:latin typeface="+mj-ea"/>
                <a:ea typeface="+mj-ea"/>
              </a:endParaRPr>
            </a:p>
          </p:txBody>
        </p:sp>
        <p:sp>
          <p:nvSpPr>
            <p:cNvPr id="32" name="文本框 31">
              <a:extLst>
                <a:ext uri="{FF2B5EF4-FFF2-40B4-BE49-F238E27FC236}">
                  <a16:creationId xmlns:a16="http://schemas.microsoft.com/office/drawing/2014/main" id="{88BF039B-B791-7632-5E90-9E834FFB463C}"/>
                </a:ext>
              </a:extLst>
            </p:cNvPr>
            <p:cNvSpPr txBox="1"/>
            <p:nvPr/>
          </p:nvSpPr>
          <p:spPr>
            <a:xfrm>
              <a:off x="822613" y="3429000"/>
              <a:ext cx="5514687" cy="953851"/>
            </a:xfrm>
            <a:prstGeom prst="rect">
              <a:avLst/>
            </a:prstGeom>
            <a:noFill/>
          </p:spPr>
          <p:txBody>
            <a:bodyPr wrap="square" rtlCol="0">
              <a:spAutoFit/>
            </a:bodyPr>
            <a:lstStyle/>
            <a:p>
              <a:pPr>
                <a:lnSpc>
                  <a:spcPct val="120000"/>
                </a:lnSpc>
                <a:spcBef>
                  <a:spcPts val="1200"/>
                </a:spcBef>
              </a:pPr>
              <a:r>
                <a:rPr lang="zh-CN" altLang="en-US" sz="1600" b="0" i="0" dirty="0">
                  <a:solidFill>
                    <a:schemeClr val="bg1"/>
                  </a:solidFill>
                  <a:effectLst/>
                  <a:latin typeface="Helvetica Neue" panose="02000503000000020004" pitchFamily="2" charset="0"/>
                </a:rPr>
                <a:t>郑州号称“烩面之城”，烩面馆遍布全市的华街冷巷。</a:t>
              </a:r>
              <a:r>
                <a:rPr lang="zh-CN" altLang="en-US" sz="1600" b="0" i="0" u="none" strike="noStrike" dirty="0">
                  <a:solidFill>
                    <a:schemeClr val="bg1"/>
                  </a:solidFill>
                  <a:effectLst/>
                  <a:latin typeface="Helvetica Neue" panose="02000503000000020004" pitchFamily="2" charset="0"/>
                  <a:hlinkClick r:id="rId5">
                    <a:extLst>
                      <a:ext uri="{A12FA001-AC4F-418D-AE19-62706E023703}">
                        <ahyp:hlinkClr xmlns:ahyp="http://schemas.microsoft.com/office/drawing/2018/hyperlinkcolor" val="tx"/>
                      </a:ext>
                    </a:extLst>
                  </a:hlinkClick>
                </a:rPr>
                <a:t>烩面</a:t>
              </a:r>
              <a:r>
                <a:rPr lang="zh-CN" altLang="en-US" sz="1600" b="0" i="0" dirty="0">
                  <a:solidFill>
                    <a:schemeClr val="bg1"/>
                  </a:solidFill>
                  <a:effectLst/>
                  <a:latin typeface="Helvetica Neue" panose="02000503000000020004" pitchFamily="2" charset="0"/>
                </a:rPr>
                <a:t>是以优质高筋面粉为原料，辅以高汤及多种配菜，一种类似宽面条的面食。汤好面筋，营养高。</a:t>
              </a:r>
              <a:endParaRPr lang="en-US" altLang="zh-CN" sz="1600" spc="30" dirty="0">
                <a:solidFill>
                  <a:schemeClr val="bg1"/>
                </a:solidFill>
                <a:latin typeface="+mn-ea"/>
              </a:endParaRPr>
            </a:p>
          </p:txBody>
        </p:sp>
      </p:grpSp>
    </p:spTree>
    <p:extLst>
      <p:ext uri="{BB962C8B-B14F-4D97-AF65-F5344CB8AC3E}">
        <p14:creationId xmlns:p14="http://schemas.microsoft.com/office/powerpoint/2010/main" val="35878638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a:extLst>
              <a:ext uri="{FF2B5EF4-FFF2-40B4-BE49-F238E27FC236}">
                <a16:creationId xmlns:a16="http://schemas.microsoft.com/office/drawing/2014/main" id="{B8B3C9A7-3B7B-8143-1138-864F3EC508D1}"/>
              </a:ext>
            </a:extLst>
          </p:cNvPr>
          <p:cNvSpPr/>
          <p:nvPr/>
        </p:nvSpPr>
        <p:spPr>
          <a:xfrm>
            <a:off x="5803900" y="1585675"/>
            <a:ext cx="6388100" cy="1843325"/>
          </a:xfrm>
          <a:prstGeom prst="rect">
            <a:avLst/>
          </a:prstGeom>
          <a:solidFill>
            <a:srgbClr val="438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a:extLst>
              <a:ext uri="{FF2B5EF4-FFF2-40B4-BE49-F238E27FC236}">
                <a16:creationId xmlns:a16="http://schemas.microsoft.com/office/drawing/2014/main" id="{783F7834-8FC1-6274-7BC5-7BE5F82FCBFF}"/>
              </a:ext>
            </a:extLst>
          </p:cNvPr>
          <p:cNvSpPr/>
          <p:nvPr/>
        </p:nvSpPr>
        <p:spPr>
          <a:xfrm>
            <a:off x="9507279" y="6455"/>
            <a:ext cx="2684721" cy="3682024"/>
          </a:xfrm>
          <a:prstGeom prst="parallelogram">
            <a:avLst>
              <a:gd name="adj" fmla="val 58168"/>
            </a:avLst>
          </a:prstGeom>
          <a:solidFill>
            <a:srgbClr val="438FAE">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5042AF3F-130F-348A-0B83-883E00DBF4E0}"/>
              </a:ext>
            </a:extLst>
          </p:cNvPr>
          <p:cNvSpPr/>
          <p:nvPr/>
        </p:nvSpPr>
        <p:spPr>
          <a:xfrm>
            <a:off x="1668777" y="2377545"/>
            <a:ext cx="2914359" cy="2914359"/>
          </a:xfrm>
          <a:prstGeom prst="rect">
            <a:avLst/>
          </a:prstGeom>
          <a:solidFill>
            <a:srgbClr val="BFDAE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C2B09D58-F385-7903-1141-4D264293FFC0}"/>
              </a:ext>
            </a:extLst>
          </p:cNvPr>
          <p:cNvSpPr txBox="1"/>
          <p:nvPr/>
        </p:nvSpPr>
        <p:spPr>
          <a:xfrm>
            <a:off x="6143300" y="1691112"/>
            <a:ext cx="5249571" cy="1552926"/>
          </a:xfrm>
          <a:prstGeom prst="rect">
            <a:avLst/>
          </a:prstGeom>
          <a:noFill/>
        </p:spPr>
        <p:txBody>
          <a:bodyPr wrap="square" rtlCol="0">
            <a:spAutoFit/>
          </a:bodyPr>
          <a:lstStyle/>
          <a:p>
            <a:pPr>
              <a:lnSpc>
                <a:spcPct val="120000"/>
              </a:lnSpc>
              <a:spcBef>
                <a:spcPts val="600"/>
              </a:spcBef>
            </a:pPr>
            <a:r>
              <a:rPr lang="zh-CN" altLang="en-US" sz="2800" dirty="0">
                <a:solidFill>
                  <a:schemeClr val="tx1">
                    <a:lumMod val="85000"/>
                    <a:lumOff val="15000"/>
                  </a:schemeClr>
                </a:solidFill>
                <a:latin typeface="+mj-ea"/>
                <a:ea typeface="+mj-ea"/>
              </a:rPr>
              <a:t>登封芥菜</a:t>
            </a:r>
            <a:endParaRPr lang="en-US" altLang="zh-CN" sz="2800" dirty="0">
              <a:solidFill>
                <a:schemeClr val="tx1">
                  <a:lumMod val="85000"/>
                  <a:lumOff val="15000"/>
                </a:schemeClr>
              </a:solidFill>
              <a:latin typeface="+mj-ea"/>
              <a:ea typeface="+mj-ea"/>
            </a:endParaRPr>
          </a:p>
          <a:p>
            <a:pPr>
              <a:lnSpc>
                <a:spcPct val="120000"/>
              </a:lnSpc>
              <a:spcBef>
                <a:spcPts val="600"/>
              </a:spcBef>
            </a:pPr>
            <a:r>
              <a:rPr lang="zh-CN" altLang="en-US" sz="1600" dirty="0">
                <a:solidFill>
                  <a:schemeClr val="bg1">
                    <a:alpha val="70000"/>
                  </a:schemeClr>
                </a:solidFill>
                <a:latin typeface="+mn-ea"/>
              </a:rPr>
              <a:t>登封芥菜产于登封市境内海拔</a:t>
            </a:r>
            <a:r>
              <a:rPr lang="en-US" altLang="zh-CN" sz="1600" dirty="0">
                <a:solidFill>
                  <a:schemeClr val="bg1">
                    <a:alpha val="70000"/>
                  </a:schemeClr>
                </a:solidFill>
                <a:latin typeface="+mn-ea"/>
              </a:rPr>
              <a:t>320</a:t>
            </a:r>
            <a:r>
              <a:rPr lang="zh-CN" altLang="en-US" sz="1600" dirty="0">
                <a:solidFill>
                  <a:schemeClr val="bg1">
                    <a:alpha val="70000"/>
                  </a:schemeClr>
                </a:solidFill>
                <a:latin typeface="+mn-ea"/>
              </a:rPr>
              <a:t>米以上的中西部山区。适宜种植芥菜主要分布于君召、石道、颍阳、大金店、送表等五个乡镇。</a:t>
            </a:r>
            <a:endParaRPr lang="en-US" altLang="zh-CN" sz="1600" dirty="0">
              <a:solidFill>
                <a:schemeClr val="bg1">
                  <a:alpha val="70000"/>
                </a:schemeClr>
              </a:solidFill>
              <a:latin typeface="+mn-ea"/>
            </a:endParaRPr>
          </a:p>
        </p:txBody>
      </p:sp>
      <p:sp>
        <p:nvSpPr>
          <p:cNvPr id="30" name="矩形 9">
            <a:extLst>
              <a:ext uri="{FF2B5EF4-FFF2-40B4-BE49-F238E27FC236}">
                <a16:creationId xmlns:a16="http://schemas.microsoft.com/office/drawing/2014/main" id="{A3E3597F-88C4-0532-8E21-FFD74E488FDB}"/>
              </a:ext>
            </a:extLst>
          </p:cNvPr>
          <p:cNvSpPr/>
          <p:nvPr/>
        </p:nvSpPr>
        <p:spPr>
          <a:xfrm>
            <a:off x="9507279" y="2739977"/>
            <a:ext cx="2087369" cy="3682023"/>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rgbClr val="438FA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9">
            <a:extLst>
              <a:ext uri="{FF2B5EF4-FFF2-40B4-BE49-F238E27FC236}">
                <a16:creationId xmlns:a16="http://schemas.microsoft.com/office/drawing/2014/main" id="{6A685389-EFAF-6758-91F1-BF2FB5038BE6}"/>
              </a:ext>
            </a:extLst>
          </p:cNvPr>
          <p:cNvSpPr/>
          <p:nvPr/>
        </p:nvSpPr>
        <p:spPr>
          <a:xfrm flipH="1">
            <a:off x="613835" y="4422632"/>
            <a:ext cx="2087369" cy="1999368"/>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rgbClr val="438FA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a:extLst>
              <a:ext uri="{FF2B5EF4-FFF2-40B4-BE49-F238E27FC236}">
                <a16:creationId xmlns:a16="http://schemas.microsoft.com/office/drawing/2014/main" id="{08D8B8D9-CAE1-3D89-A7F2-B5A6C8FDFF8E}"/>
              </a:ext>
            </a:extLst>
          </p:cNvPr>
          <p:cNvCxnSpPr/>
          <p:nvPr/>
        </p:nvCxnSpPr>
        <p:spPr>
          <a:xfrm>
            <a:off x="2660335" y="657824"/>
            <a:ext cx="0" cy="288000"/>
          </a:xfrm>
          <a:prstGeom prst="line">
            <a:avLst/>
          </a:prstGeom>
          <a:ln w="19050">
            <a:solidFill>
              <a:schemeClr val="tx1">
                <a:lumMod val="85000"/>
                <a:lumOff val="15000"/>
                <a:alpha val="50000"/>
              </a:schemeClr>
            </a:soli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a16="http://schemas.microsoft.com/office/drawing/2014/main" id="{B1988D3D-9A33-8473-8729-EA230226413C}"/>
              </a:ext>
            </a:extLst>
          </p:cNvPr>
          <p:cNvSpPr txBox="1"/>
          <p:nvPr/>
        </p:nvSpPr>
        <p:spPr>
          <a:xfrm>
            <a:off x="350652" y="474930"/>
            <a:ext cx="2512303" cy="646331"/>
          </a:xfrm>
          <a:prstGeom prst="rect">
            <a:avLst/>
          </a:prstGeom>
          <a:noFill/>
        </p:spPr>
        <p:txBody>
          <a:bodyPr wrap="square" rtlCol="0">
            <a:spAutoFit/>
          </a:bodyPr>
          <a:lstStyle/>
          <a:p>
            <a:pPr algn="ctr"/>
            <a:r>
              <a:rPr lang="zh-CN" altLang="en-US" sz="3600">
                <a:solidFill>
                  <a:schemeClr val="tx1">
                    <a:lumMod val="85000"/>
                    <a:lumOff val="15000"/>
                  </a:schemeClr>
                </a:solidFill>
                <a:latin typeface="优设标题黑" panose="00000500000000000000" pitchFamily="2" charset="-122"/>
                <a:ea typeface="优设标题黑" panose="00000500000000000000" pitchFamily="2" charset="-122"/>
              </a:rPr>
              <a:t>美食文化</a:t>
            </a:r>
            <a:endParaRPr lang="en-US" altLang="zh-CN" sz="3600">
              <a:solidFill>
                <a:schemeClr val="tx1">
                  <a:lumMod val="85000"/>
                  <a:lumOff val="15000"/>
                </a:schemeClr>
              </a:solidFill>
              <a:latin typeface="优设标题黑" panose="00000500000000000000" pitchFamily="2" charset="-122"/>
              <a:ea typeface="优设标题黑" panose="00000500000000000000" pitchFamily="2" charset="-122"/>
            </a:endParaRPr>
          </a:p>
        </p:txBody>
      </p:sp>
      <p:sp>
        <p:nvSpPr>
          <p:cNvPr id="40" name="文本框 39">
            <a:extLst>
              <a:ext uri="{FF2B5EF4-FFF2-40B4-BE49-F238E27FC236}">
                <a16:creationId xmlns:a16="http://schemas.microsoft.com/office/drawing/2014/main" id="{26F4088C-4F5B-C3FE-D2B4-4EC1BA09F22A}"/>
              </a:ext>
            </a:extLst>
          </p:cNvPr>
          <p:cNvSpPr txBox="1"/>
          <p:nvPr/>
        </p:nvSpPr>
        <p:spPr>
          <a:xfrm>
            <a:off x="2253783" y="665445"/>
            <a:ext cx="2681451" cy="369332"/>
          </a:xfrm>
          <a:prstGeom prst="rect">
            <a:avLst/>
          </a:prstGeom>
          <a:noFill/>
        </p:spPr>
        <p:txBody>
          <a:bodyPr wrap="square" rtlCol="0">
            <a:spAutoFit/>
          </a:bodyPr>
          <a:lstStyle/>
          <a:p>
            <a:pPr algn="ctr"/>
            <a:r>
              <a:rPr lang="en-US" altLang="zh-CN">
                <a:solidFill>
                  <a:schemeClr val="tx1">
                    <a:lumMod val="85000"/>
                    <a:lumOff val="15000"/>
                    <a:alpha val="50000"/>
                  </a:schemeClr>
                </a:solidFill>
                <a:latin typeface="OPPOSans B" panose="00020600040101010101" pitchFamily="18" charset="-122"/>
                <a:ea typeface="OPPOSans B" panose="00020600040101010101" pitchFamily="18" charset="-122"/>
                <a:cs typeface="OPPOSans B" panose="00020600040101010101" pitchFamily="18" charset="-122"/>
              </a:rPr>
              <a:t>Food culture</a:t>
            </a:r>
            <a:endParaRPr lang="zh-CN" altLang="en-US">
              <a:solidFill>
                <a:schemeClr val="tx1">
                  <a:lumMod val="85000"/>
                  <a:lumOff val="15000"/>
                  <a:alpha val="5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16" name="组合 15">
            <a:extLst>
              <a:ext uri="{FF2B5EF4-FFF2-40B4-BE49-F238E27FC236}">
                <a16:creationId xmlns:a16="http://schemas.microsoft.com/office/drawing/2014/main" id="{8A187C21-9639-1888-FB9E-E56462E36274}"/>
              </a:ext>
            </a:extLst>
          </p:cNvPr>
          <p:cNvGrpSpPr/>
          <p:nvPr/>
        </p:nvGrpSpPr>
        <p:grpSpPr>
          <a:xfrm>
            <a:off x="1112609" y="1826384"/>
            <a:ext cx="4026695" cy="4016681"/>
            <a:chOff x="1218934" y="1826384"/>
            <a:chExt cx="4026695" cy="4016681"/>
          </a:xfrm>
        </p:grpSpPr>
        <p:sp>
          <p:nvSpPr>
            <p:cNvPr id="6" name="菱形 5">
              <a:extLst>
                <a:ext uri="{FF2B5EF4-FFF2-40B4-BE49-F238E27FC236}">
                  <a16:creationId xmlns:a16="http://schemas.microsoft.com/office/drawing/2014/main" id="{FC65AFC0-7409-DA91-534B-4889873C01DE}"/>
                </a:ext>
              </a:extLst>
            </p:cNvPr>
            <p:cNvSpPr/>
            <p:nvPr/>
          </p:nvSpPr>
          <p:spPr>
            <a:xfrm>
              <a:off x="2278528" y="1826384"/>
              <a:ext cx="1891125" cy="1891125"/>
            </a:xfrm>
            <a:prstGeom prst="diamond">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菱形 40">
              <a:extLst>
                <a:ext uri="{FF2B5EF4-FFF2-40B4-BE49-F238E27FC236}">
                  <a16:creationId xmlns:a16="http://schemas.microsoft.com/office/drawing/2014/main" id="{55105BCA-716D-8BD6-37E4-DF0233E95E71}"/>
                </a:ext>
              </a:extLst>
            </p:cNvPr>
            <p:cNvSpPr/>
            <p:nvPr/>
          </p:nvSpPr>
          <p:spPr>
            <a:xfrm>
              <a:off x="2278528" y="3951940"/>
              <a:ext cx="1891125" cy="1891125"/>
            </a:xfrm>
            <a:prstGeom prst="diamond">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菱形 41">
              <a:extLst>
                <a:ext uri="{FF2B5EF4-FFF2-40B4-BE49-F238E27FC236}">
                  <a16:creationId xmlns:a16="http://schemas.microsoft.com/office/drawing/2014/main" id="{E2DDC370-34A5-FCC9-8291-3A14623E0DA2}"/>
                </a:ext>
              </a:extLst>
            </p:cNvPr>
            <p:cNvSpPr/>
            <p:nvPr/>
          </p:nvSpPr>
          <p:spPr>
            <a:xfrm>
              <a:off x="1218934" y="2886780"/>
              <a:ext cx="1891125" cy="1891125"/>
            </a:xfrm>
            <a:prstGeom prst="diamond">
              <a:avLst/>
            </a:prstGeom>
            <a:blipFill dpi="0" rotWithShape="1">
              <a:blip r:embed="rId5"/>
              <a:srcRect/>
              <a:tile tx="457200" ty="28575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菱形 42">
              <a:extLst>
                <a:ext uri="{FF2B5EF4-FFF2-40B4-BE49-F238E27FC236}">
                  <a16:creationId xmlns:a16="http://schemas.microsoft.com/office/drawing/2014/main" id="{4BBA858F-5C3A-9FD6-14E1-709696F6187C}"/>
                </a:ext>
              </a:extLst>
            </p:cNvPr>
            <p:cNvSpPr/>
            <p:nvPr/>
          </p:nvSpPr>
          <p:spPr>
            <a:xfrm>
              <a:off x="3354504" y="2886780"/>
              <a:ext cx="1891125" cy="1891125"/>
            </a:xfrm>
            <a:prstGeom prst="diamond">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平行四边形 52">
            <a:extLst>
              <a:ext uri="{FF2B5EF4-FFF2-40B4-BE49-F238E27FC236}">
                <a16:creationId xmlns:a16="http://schemas.microsoft.com/office/drawing/2014/main" id="{53AD167D-AAFC-613E-142A-08D07AC5204D}"/>
              </a:ext>
            </a:extLst>
          </p:cNvPr>
          <p:cNvSpPr/>
          <p:nvPr/>
        </p:nvSpPr>
        <p:spPr>
          <a:xfrm>
            <a:off x="9494077" y="6455"/>
            <a:ext cx="1445502" cy="1686452"/>
          </a:xfrm>
          <a:prstGeom prst="parallelogram">
            <a:avLst>
              <a:gd name="adj" fmla="val 52125"/>
            </a:avLst>
          </a:prstGeom>
          <a:solidFill>
            <a:srgbClr val="438FAE">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id="{64FAE863-BF03-A2C1-52D6-F6A36E4C33DB}"/>
              </a:ext>
            </a:extLst>
          </p:cNvPr>
          <p:cNvSpPr/>
          <p:nvPr/>
        </p:nvSpPr>
        <p:spPr>
          <a:xfrm flipH="1">
            <a:off x="5813425" y="4117782"/>
            <a:ext cx="76200" cy="1573406"/>
          </a:xfrm>
          <a:prstGeom prst="rect">
            <a:avLst/>
          </a:prstGeom>
          <a:solidFill>
            <a:srgbClr val="438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a:t>
            </a:r>
          </a:p>
        </p:txBody>
      </p:sp>
      <p:cxnSp>
        <p:nvCxnSpPr>
          <p:cNvPr id="59" name="直接连接符 58">
            <a:extLst>
              <a:ext uri="{FF2B5EF4-FFF2-40B4-BE49-F238E27FC236}">
                <a16:creationId xmlns:a16="http://schemas.microsoft.com/office/drawing/2014/main" id="{7168C102-B2EB-54EC-91FC-97EF02118DA2}"/>
              </a:ext>
            </a:extLst>
          </p:cNvPr>
          <p:cNvCxnSpPr>
            <a:cxnSpLocks/>
          </p:cNvCxnSpPr>
          <p:nvPr/>
        </p:nvCxnSpPr>
        <p:spPr>
          <a:xfrm>
            <a:off x="8862995" y="1973141"/>
            <a:ext cx="2190750" cy="0"/>
          </a:xfrm>
          <a:prstGeom prst="line">
            <a:avLst/>
          </a:prstGeom>
          <a:ln w="127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501063CA-1F80-831D-261B-14640EDF832C}"/>
              </a:ext>
            </a:extLst>
          </p:cNvPr>
          <p:cNvCxnSpPr>
            <a:cxnSpLocks/>
          </p:cNvCxnSpPr>
          <p:nvPr/>
        </p:nvCxnSpPr>
        <p:spPr>
          <a:xfrm>
            <a:off x="8287670" y="1973141"/>
            <a:ext cx="449780" cy="0"/>
          </a:xfrm>
          <a:prstGeom prst="line">
            <a:avLst/>
          </a:prstGeom>
          <a:ln w="127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63" name="矩形 62">
            <a:extLst>
              <a:ext uri="{FF2B5EF4-FFF2-40B4-BE49-F238E27FC236}">
                <a16:creationId xmlns:a16="http://schemas.microsoft.com/office/drawing/2014/main" id="{5D34D0F1-8B55-429A-8EAE-F381367BBC65}"/>
              </a:ext>
            </a:extLst>
          </p:cNvPr>
          <p:cNvSpPr/>
          <p:nvPr/>
        </p:nvSpPr>
        <p:spPr>
          <a:xfrm>
            <a:off x="5803900" y="3661639"/>
            <a:ext cx="6388100" cy="2088000"/>
          </a:xfrm>
          <a:prstGeom prst="rect">
            <a:avLst/>
          </a:prstGeom>
          <a:solidFill>
            <a:srgbClr val="BFDA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48829E27-2C36-3E59-43A0-E515384464A0}"/>
              </a:ext>
            </a:extLst>
          </p:cNvPr>
          <p:cNvSpPr txBox="1"/>
          <p:nvPr/>
        </p:nvSpPr>
        <p:spPr>
          <a:xfrm>
            <a:off x="6143300" y="3763596"/>
            <a:ext cx="5249571" cy="1848391"/>
          </a:xfrm>
          <a:prstGeom prst="rect">
            <a:avLst/>
          </a:prstGeom>
          <a:noFill/>
        </p:spPr>
        <p:txBody>
          <a:bodyPr wrap="square" rtlCol="0">
            <a:spAutoFit/>
          </a:bodyPr>
          <a:lstStyle/>
          <a:p>
            <a:pPr>
              <a:lnSpc>
                <a:spcPct val="120000"/>
              </a:lnSpc>
              <a:spcBef>
                <a:spcPts val="600"/>
              </a:spcBef>
            </a:pPr>
            <a:r>
              <a:rPr lang="zh-CN" altLang="en-US" sz="2800" dirty="0">
                <a:solidFill>
                  <a:schemeClr val="tx1">
                    <a:lumMod val="85000"/>
                    <a:lumOff val="15000"/>
                  </a:schemeClr>
                </a:solidFill>
                <a:latin typeface="+mj-ea"/>
                <a:ea typeface="+mj-ea"/>
              </a:rPr>
              <a:t>新郑莲藕</a:t>
            </a:r>
            <a:endParaRPr lang="en-US" altLang="zh-CN" sz="2800" dirty="0">
              <a:solidFill>
                <a:schemeClr val="tx1">
                  <a:lumMod val="85000"/>
                  <a:lumOff val="15000"/>
                </a:schemeClr>
              </a:solidFill>
              <a:latin typeface="+mj-ea"/>
              <a:ea typeface="+mj-ea"/>
            </a:endParaRPr>
          </a:p>
          <a:p>
            <a:pPr>
              <a:lnSpc>
                <a:spcPct val="120000"/>
              </a:lnSpc>
              <a:spcBef>
                <a:spcPts val="600"/>
              </a:spcBef>
            </a:pPr>
            <a:r>
              <a:rPr lang="zh-CN" altLang="en-US" sz="1600" b="0" i="0" dirty="0">
                <a:solidFill>
                  <a:srgbClr val="333333"/>
                </a:solidFill>
                <a:effectLst/>
                <a:latin typeface="Helvetica Neue" panose="02000503000000020004" pitchFamily="2" charset="0"/>
              </a:rPr>
              <a:t>新郑莲藕表皮洁白细腻，营养丰富，富含维生素</a:t>
            </a:r>
            <a:r>
              <a:rPr lang="en-US" altLang="zh-CN" sz="1600" b="0" i="0" dirty="0">
                <a:solidFill>
                  <a:srgbClr val="333333"/>
                </a:solidFill>
                <a:effectLst/>
                <a:latin typeface="Helvetica Neue" panose="02000503000000020004" pitchFamily="2" charset="0"/>
              </a:rPr>
              <a:t>C</a:t>
            </a:r>
            <a:r>
              <a:rPr lang="zh-CN" altLang="en-US" sz="1600" b="0" i="0" dirty="0">
                <a:solidFill>
                  <a:srgbClr val="333333"/>
                </a:solidFill>
                <a:effectLst/>
                <a:latin typeface="Helvetica Neue" panose="02000503000000020004" pitchFamily="2" charset="0"/>
              </a:rPr>
              <a:t>、微量元素铁、膳食纤维及多种优质蛋白质，可以烹、炒、炖、煮，还可制成藕粉和各种花色点心，具有益寿、延年、安神、降压、止泻、瘦身等功能。</a:t>
            </a:r>
            <a:endParaRPr lang="en-US" altLang="zh-CN" sz="1600" dirty="0">
              <a:solidFill>
                <a:schemeClr val="tx1">
                  <a:lumMod val="85000"/>
                  <a:lumOff val="15000"/>
                  <a:alpha val="70000"/>
                </a:schemeClr>
              </a:solidFill>
              <a:latin typeface="+mn-ea"/>
            </a:endParaRPr>
          </a:p>
        </p:txBody>
      </p:sp>
      <p:cxnSp>
        <p:nvCxnSpPr>
          <p:cNvPr id="61" name="直接连接符 60">
            <a:extLst>
              <a:ext uri="{FF2B5EF4-FFF2-40B4-BE49-F238E27FC236}">
                <a16:creationId xmlns:a16="http://schemas.microsoft.com/office/drawing/2014/main" id="{C4517CB4-1397-9509-61FD-5112D996320C}"/>
              </a:ext>
            </a:extLst>
          </p:cNvPr>
          <p:cNvCxnSpPr>
            <a:cxnSpLocks/>
          </p:cNvCxnSpPr>
          <p:nvPr/>
        </p:nvCxnSpPr>
        <p:spPr>
          <a:xfrm>
            <a:off x="8862995" y="4030698"/>
            <a:ext cx="2190750" cy="0"/>
          </a:xfrm>
          <a:prstGeom prst="line">
            <a:avLst/>
          </a:prstGeom>
          <a:ln w="12700">
            <a:solidFill>
              <a:srgbClr val="438FAE">
                <a:alpha val="70000"/>
              </a:srgb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87E5D638-70E2-84B2-071A-D1B87C299892}"/>
              </a:ext>
            </a:extLst>
          </p:cNvPr>
          <p:cNvCxnSpPr>
            <a:cxnSpLocks/>
          </p:cNvCxnSpPr>
          <p:nvPr/>
        </p:nvCxnSpPr>
        <p:spPr>
          <a:xfrm>
            <a:off x="8287670" y="4030698"/>
            <a:ext cx="449780" cy="0"/>
          </a:xfrm>
          <a:prstGeom prst="line">
            <a:avLst/>
          </a:prstGeom>
          <a:ln w="12700">
            <a:solidFill>
              <a:srgbClr val="438FAE">
                <a:alpha val="7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18533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平行四边形 55">
            <a:extLst>
              <a:ext uri="{FF2B5EF4-FFF2-40B4-BE49-F238E27FC236}">
                <a16:creationId xmlns:a16="http://schemas.microsoft.com/office/drawing/2014/main" id="{0E258B6F-932F-0F0D-4E41-DA3048D5ACB8}"/>
              </a:ext>
            </a:extLst>
          </p:cNvPr>
          <p:cNvSpPr/>
          <p:nvPr/>
        </p:nvSpPr>
        <p:spPr>
          <a:xfrm>
            <a:off x="7791236" y="-15240"/>
            <a:ext cx="2684721" cy="3703719"/>
          </a:xfrm>
          <a:prstGeom prst="parallelogram">
            <a:avLst>
              <a:gd name="adj" fmla="val 58168"/>
            </a:avLst>
          </a:prstGeom>
          <a:solidFill>
            <a:srgbClr val="438FAE">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平行四边形 56">
            <a:extLst>
              <a:ext uri="{FF2B5EF4-FFF2-40B4-BE49-F238E27FC236}">
                <a16:creationId xmlns:a16="http://schemas.microsoft.com/office/drawing/2014/main" id="{6D8B2E93-22F2-2E89-4C4D-C9A807947E04}"/>
              </a:ext>
            </a:extLst>
          </p:cNvPr>
          <p:cNvSpPr/>
          <p:nvPr/>
        </p:nvSpPr>
        <p:spPr>
          <a:xfrm>
            <a:off x="7778034" y="-7618"/>
            <a:ext cx="1445502" cy="1934674"/>
          </a:xfrm>
          <a:prstGeom prst="parallelogram">
            <a:avLst>
              <a:gd name="adj" fmla="val 57397"/>
            </a:avLst>
          </a:prstGeom>
          <a:solidFill>
            <a:srgbClr val="438FAE">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9">
            <a:extLst>
              <a:ext uri="{FF2B5EF4-FFF2-40B4-BE49-F238E27FC236}">
                <a16:creationId xmlns:a16="http://schemas.microsoft.com/office/drawing/2014/main" id="{C3660AF3-4BA5-E068-1F52-658BBC907AF4}"/>
              </a:ext>
            </a:extLst>
          </p:cNvPr>
          <p:cNvSpPr/>
          <p:nvPr/>
        </p:nvSpPr>
        <p:spPr>
          <a:xfrm>
            <a:off x="9507279" y="2739977"/>
            <a:ext cx="2087369" cy="3682023"/>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rgbClr val="438FA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
            <a:extLst>
              <a:ext uri="{FF2B5EF4-FFF2-40B4-BE49-F238E27FC236}">
                <a16:creationId xmlns:a16="http://schemas.microsoft.com/office/drawing/2014/main" id="{397919E2-020A-B74A-CF8C-C9E62D175E35}"/>
              </a:ext>
            </a:extLst>
          </p:cNvPr>
          <p:cNvSpPr/>
          <p:nvPr/>
        </p:nvSpPr>
        <p:spPr>
          <a:xfrm flipH="1">
            <a:off x="613834" y="5775668"/>
            <a:ext cx="2087369" cy="646331"/>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rgbClr val="438FA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a:extLst>
              <a:ext uri="{FF2B5EF4-FFF2-40B4-BE49-F238E27FC236}">
                <a16:creationId xmlns:a16="http://schemas.microsoft.com/office/drawing/2014/main" id="{33448D14-0E9A-5373-E6D6-9BDCA640DE09}"/>
              </a:ext>
            </a:extLst>
          </p:cNvPr>
          <p:cNvCxnSpPr/>
          <p:nvPr/>
        </p:nvCxnSpPr>
        <p:spPr>
          <a:xfrm>
            <a:off x="2660335" y="657824"/>
            <a:ext cx="0" cy="288000"/>
          </a:xfrm>
          <a:prstGeom prst="line">
            <a:avLst/>
          </a:prstGeom>
          <a:ln w="19050">
            <a:solidFill>
              <a:schemeClr val="tx1">
                <a:lumMod val="85000"/>
                <a:lumOff val="15000"/>
                <a:alpha val="50000"/>
              </a:schemeClr>
            </a:soli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id="{C6E4A82C-D163-7D17-98B5-F9974A313157}"/>
              </a:ext>
            </a:extLst>
          </p:cNvPr>
          <p:cNvSpPr txBox="1"/>
          <p:nvPr/>
        </p:nvSpPr>
        <p:spPr>
          <a:xfrm>
            <a:off x="350652" y="474930"/>
            <a:ext cx="2512303" cy="646331"/>
          </a:xfrm>
          <a:prstGeom prst="rect">
            <a:avLst/>
          </a:prstGeom>
          <a:noFill/>
        </p:spPr>
        <p:txBody>
          <a:bodyPr wrap="square" rtlCol="0">
            <a:spAutoFit/>
          </a:bodyPr>
          <a:lstStyle/>
          <a:p>
            <a:pPr algn="ctr"/>
            <a:r>
              <a:rPr lang="zh-CN" altLang="en-US" sz="3600">
                <a:solidFill>
                  <a:schemeClr val="tx1">
                    <a:lumMod val="85000"/>
                    <a:lumOff val="15000"/>
                  </a:schemeClr>
                </a:solidFill>
                <a:latin typeface="优设标题黑" panose="00000500000000000000" pitchFamily="2" charset="-122"/>
                <a:ea typeface="优设标题黑" panose="00000500000000000000" pitchFamily="2" charset="-122"/>
              </a:rPr>
              <a:t>美食文化</a:t>
            </a:r>
            <a:endParaRPr lang="en-US" altLang="zh-CN" sz="3600">
              <a:solidFill>
                <a:schemeClr val="tx1">
                  <a:lumMod val="85000"/>
                  <a:lumOff val="15000"/>
                </a:schemeClr>
              </a:solidFill>
              <a:latin typeface="优设标题黑" panose="00000500000000000000" pitchFamily="2" charset="-122"/>
              <a:ea typeface="优设标题黑" panose="00000500000000000000" pitchFamily="2" charset="-122"/>
            </a:endParaRPr>
          </a:p>
        </p:txBody>
      </p:sp>
      <p:sp>
        <p:nvSpPr>
          <p:cNvPr id="52" name="文本框 51">
            <a:extLst>
              <a:ext uri="{FF2B5EF4-FFF2-40B4-BE49-F238E27FC236}">
                <a16:creationId xmlns:a16="http://schemas.microsoft.com/office/drawing/2014/main" id="{27432A8F-6D8F-7C91-55D2-76EC7A314E0D}"/>
              </a:ext>
            </a:extLst>
          </p:cNvPr>
          <p:cNvSpPr txBox="1"/>
          <p:nvPr/>
        </p:nvSpPr>
        <p:spPr>
          <a:xfrm>
            <a:off x="2253783" y="665445"/>
            <a:ext cx="2681451" cy="369332"/>
          </a:xfrm>
          <a:prstGeom prst="rect">
            <a:avLst/>
          </a:prstGeom>
          <a:noFill/>
        </p:spPr>
        <p:txBody>
          <a:bodyPr wrap="square" rtlCol="0">
            <a:spAutoFit/>
          </a:bodyPr>
          <a:lstStyle/>
          <a:p>
            <a:pPr algn="ctr"/>
            <a:r>
              <a:rPr lang="en-US" altLang="zh-CN">
                <a:solidFill>
                  <a:schemeClr val="tx1">
                    <a:lumMod val="85000"/>
                    <a:lumOff val="15000"/>
                    <a:alpha val="50000"/>
                  </a:schemeClr>
                </a:solidFill>
                <a:latin typeface="OPPOSans B" panose="00020600040101010101" pitchFamily="18" charset="-122"/>
                <a:ea typeface="OPPOSans B" panose="00020600040101010101" pitchFamily="18" charset="-122"/>
                <a:cs typeface="OPPOSans B" panose="00020600040101010101" pitchFamily="18" charset="-122"/>
              </a:rPr>
              <a:t>Food culture</a:t>
            </a:r>
            <a:endParaRPr lang="zh-CN" altLang="en-US">
              <a:solidFill>
                <a:schemeClr val="tx1">
                  <a:lumMod val="85000"/>
                  <a:lumOff val="15000"/>
                  <a:alpha val="5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2" name="平行四边形 1">
            <a:extLst>
              <a:ext uri="{FF2B5EF4-FFF2-40B4-BE49-F238E27FC236}">
                <a16:creationId xmlns:a16="http://schemas.microsoft.com/office/drawing/2014/main" id="{F54B9EE2-8499-8C51-7BA6-D8220A2C822B}"/>
              </a:ext>
            </a:extLst>
          </p:cNvPr>
          <p:cNvSpPr/>
          <p:nvPr/>
        </p:nvSpPr>
        <p:spPr>
          <a:xfrm>
            <a:off x="694136" y="1756702"/>
            <a:ext cx="3180935" cy="3682022"/>
          </a:xfrm>
          <a:prstGeom prst="parallelogram">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平行四边形 53">
            <a:extLst>
              <a:ext uri="{FF2B5EF4-FFF2-40B4-BE49-F238E27FC236}">
                <a16:creationId xmlns:a16="http://schemas.microsoft.com/office/drawing/2014/main" id="{ED4F4116-6D68-A1D4-5216-2985C328F536}"/>
              </a:ext>
            </a:extLst>
          </p:cNvPr>
          <p:cNvSpPr/>
          <p:nvPr/>
        </p:nvSpPr>
        <p:spPr>
          <a:xfrm>
            <a:off x="2962570" y="1756702"/>
            <a:ext cx="8629486" cy="1682655"/>
          </a:xfrm>
          <a:prstGeom prst="parallelogram">
            <a:avLst>
              <a:gd name="adj" fmla="val 21915"/>
            </a:avLst>
          </a:prstGeom>
          <a:solidFill>
            <a:srgbClr val="438FA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a:extLst>
              <a:ext uri="{FF2B5EF4-FFF2-40B4-BE49-F238E27FC236}">
                <a16:creationId xmlns:a16="http://schemas.microsoft.com/office/drawing/2014/main" id="{1FD98175-95E5-C513-95A0-DAE339A7AA5D}"/>
              </a:ext>
            </a:extLst>
          </p:cNvPr>
          <p:cNvSpPr/>
          <p:nvPr/>
        </p:nvSpPr>
        <p:spPr>
          <a:xfrm>
            <a:off x="8952720" y="1756702"/>
            <a:ext cx="3180935" cy="3682022"/>
          </a:xfrm>
          <a:prstGeom prst="parallelogram">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id="{10795CC5-7BF4-06CA-12B4-7401568AFEBE}"/>
              </a:ext>
            </a:extLst>
          </p:cNvPr>
          <p:cNvGrpSpPr/>
          <p:nvPr/>
        </p:nvGrpSpPr>
        <p:grpSpPr>
          <a:xfrm>
            <a:off x="3875071" y="1948665"/>
            <a:ext cx="4686741" cy="1463974"/>
            <a:chOff x="3875071" y="1948665"/>
            <a:chExt cx="4686741" cy="1463974"/>
          </a:xfrm>
        </p:grpSpPr>
        <p:sp>
          <p:nvSpPr>
            <p:cNvPr id="18" name="文本框 17">
              <a:extLst>
                <a:ext uri="{FF2B5EF4-FFF2-40B4-BE49-F238E27FC236}">
                  <a16:creationId xmlns:a16="http://schemas.microsoft.com/office/drawing/2014/main" id="{963348EE-AC11-87A8-8171-F0F5AE986410}"/>
                </a:ext>
              </a:extLst>
            </p:cNvPr>
            <p:cNvSpPr txBox="1"/>
            <p:nvPr/>
          </p:nvSpPr>
          <p:spPr>
            <a:xfrm>
              <a:off x="3875071" y="2453722"/>
              <a:ext cx="4686741" cy="958917"/>
            </a:xfrm>
            <a:prstGeom prst="rect">
              <a:avLst/>
            </a:prstGeom>
            <a:noFill/>
          </p:spPr>
          <p:txBody>
            <a:bodyPr wrap="square" rtlCol="0">
              <a:spAutoFit/>
            </a:bodyPr>
            <a:lstStyle/>
            <a:p>
              <a:pPr algn="just">
                <a:lnSpc>
                  <a:spcPct val="120000"/>
                </a:lnSpc>
              </a:pPr>
              <a:r>
                <a:rPr lang="zh-CN" altLang="en-US" sz="1600" dirty="0">
                  <a:solidFill>
                    <a:schemeClr val="bg1">
                      <a:alpha val="80000"/>
                    </a:schemeClr>
                  </a:solidFill>
                  <a:latin typeface="+mn-ea"/>
                </a:rPr>
                <a:t>胡辣汤，是河南早餐中常见的传统汤类</a:t>
              </a:r>
              <a:r>
                <a:rPr lang="zh-CN" altLang="en-US" sz="1600" dirty="0">
                  <a:solidFill>
                    <a:schemeClr val="bg1">
                      <a:alpha val="80000"/>
                    </a:schemeClr>
                  </a:solidFill>
                  <a:latin typeface="+mn-ea"/>
                  <a:hlinkClick r:id="rId5">
                    <a:extLst>
                      <a:ext uri="{A12FA001-AC4F-418D-AE19-62706E023703}">
                        <ahyp:hlinkClr xmlns:ahyp="http://schemas.microsoft.com/office/drawing/2018/hyperlinkcolor" val="tx"/>
                      </a:ext>
                    </a:extLst>
                  </a:hlinkClick>
                </a:rPr>
                <a:t>名吃</a:t>
              </a:r>
              <a:r>
                <a:rPr lang="zh-CN" altLang="en-US" sz="1600" dirty="0">
                  <a:solidFill>
                    <a:schemeClr val="bg1">
                      <a:alpha val="80000"/>
                    </a:schemeClr>
                  </a:solidFill>
                  <a:latin typeface="+mn-ea"/>
                </a:rPr>
                <a:t>，用</a:t>
              </a:r>
              <a:r>
                <a:rPr lang="zh-CN" altLang="en-US" sz="1600" dirty="0">
                  <a:solidFill>
                    <a:schemeClr val="bg1">
                      <a:alpha val="80000"/>
                    </a:schemeClr>
                  </a:solidFill>
                  <a:latin typeface="+mn-ea"/>
                  <a:hlinkClick r:id="rId6">
                    <a:extLst>
                      <a:ext uri="{A12FA001-AC4F-418D-AE19-62706E023703}">
                        <ahyp:hlinkClr xmlns:ahyp="http://schemas.microsoft.com/office/drawing/2018/hyperlinkcolor" val="tx"/>
                      </a:ext>
                    </a:extLst>
                  </a:hlinkClick>
                </a:rPr>
                <a:t>胡椒</a:t>
              </a:r>
              <a:r>
                <a:rPr lang="zh-CN" altLang="en-US" sz="1600" dirty="0">
                  <a:solidFill>
                    <a:schemeClr val="bg1">
                      <a:alpha val="80000"/>
                    </a:schemeClr>
                  </a:solidFill>
                  <a:latin typeface="+mn-ea"/>
                </a:rPr>
                <a:t>、</a:t>
              </a:r>
              <a:r>
                <a:rPr lang="zh-CN" altLang="en-US" sz="1600" dirty="0">
                  <a:solidFill>
                    <a:schemeClr val="bg1">
                      <a:alpha val="80000"/>
                    </a:schemeClr>
                  </a:solidFill>
                  <a:latin typeface="+mn-ea"/>
                  <a:hlinkClick r:id="rId7">
                    <a:extLst>
                      <a:ext uri="{A12FA001-AC4F-418D-AE19-62706E023703}">
                        <ahyp:hlinkClr xmlns:ahyp="http://schemas.microsoft.com/office/drawing/2018/hyperlinkcolor" val="tx"/>
                      </a:ext>
                    </a:extLst>
                  </a:hlinkClick>
                </a:rPr>
                <a:t>辣椒</a:t>
              </a:r>
              <a:r>
                <a:rPr lang="zh-CN" altLang="en-US" sz="1600" dirty="0">
                  <a:solidFill>
                    <a:schemeClr val="bg1">
                      <a:alpha val="80000"/>
                    </a:schemeClr>
                  </a:solidFill>
                  <a:latin typeface="+mn-ea"/>
                </a:rPr>
                <a:t>、</a:t>
              </a:r>
              <a:r>
                <a:rPr lang="zh-CN" altLang="en-US" sz="1600" dirty="0">
                  <a:solidFill>
                    <a:schemeClr val="bg1">
                      <a:alpha val="80000"/>
                    </a:schemeClr>
                  </a:solidFill>
                  <a:latin typeface="+mn-ea"/>
                  <a:hlinkClick r:id="rId8">
                    <a:extLst>
                      <a:ext uri="{A12FA001-AC4F-418D-AE19-62706E023703}">
                        <ahyp:hlinkClr xmlns:ahyp="http://schemas.microsoft.com/office/drawing/2018/hyperlinkcolor" val="tx"/>
                      </a:ext>
                    </a:extLst>
                  </a:hlinkClick>
                </a:rPr>
                <a:t>草果</a:t>
              </a:r>
              <a:r>
                <a:rPr lang="zh-CN" altLang="en-US" sz="1600" dirty="0">
                  <a:solidFill>
                    <a:schemeClr val="bg1">
                      <a:alpha val="80000"/>
                    </a:schemeClr>
                  </a:solidFill>
                  <a:latin typeface="+mn-ea"/>
                </a:rPr>
                <a:t>、牛肉粒、</a:t>
              </a:r>
              <a:r>
                <a:rPr lang="zh-CN" altLang="en-US" sz="1600" dirty="0">
                  <a:solidFill>
                    <a:schemeClr val="bg1">
                      <a:alpha val="80000"/>
                    </a:schemeClr>
                  </a:solidFill>
                  <a:latin typeface="+mn-ea"/>
                  <a:hlinkClick r:id="rId9">
                    <a:extLst>
                      <a:ext uri="{A12FA001-AC4F-418D-AE19-62706E023703}">
                        <ahyp:hlinkClr xmlns:ahyp="http://schemas.microsoft.com/office/drawing/2018/hyperlinkcolor" val="tx"/>
                      </a:ext>
                    </a:extLst>
                  </a:hlinkClick>
                </a:rPr>
                <a:t>骨汤</a:t>
              </a:r>
              <a:r>
                <a:rPr lang="zh-CN" altLang="en-US" sz="1600" dirty="0">
                  <a:solidFill>
                    <a:schemeClr val="bg1">
                      <a:alpha val="80000"/>
                    </a:schemeClr>
                  </a:solidFill>
                  <a:latin typeface="+mn-ea"/>
                </a:rPr>
                <a:t>、</a:t>
              </a:r>
              <a:r>
                <a:rPr lang="zh-CN" altLang="en-US" sz="1600" dirty="0">
                  <a:solidFill>
                    <a:schemeClr val="bg1">
                      <a:alpha val="80000"/>
                    </a:schemeClr>
                  </a:solidFill>
                  <a:latin typeface="+mn-ea"/>
                  <a:hlinkClick r:id="rId10">
                    <a:extLst>
                      <a:ext uri="{A12FA001-AC4F-418D-AE19-62706E023703}">
                        <ahyp:hlinkClr xmlns:ahyp="http://schemas.microsoft.com/office/drawing/2018/hyperlinkcolor" val="tx"/>
                      </a:ext>
                    </a:extLst>
                  </a:hlinkClick>
                </a:rPr>
                <a:t>粉芡</a:t>
              </a:r>
              <a:r>
                <a:rPr lang="zh-CN" altLang="en-US" sz="1600" dirty="0">
                  <a:solidFill>
                    <a:schemeClr val="bg1">
                      <a:alpha val="80000"/>
                    </a:schemeClr>
                  </a:solidFill>
                  <a:latin typeface="+mn-ea"/>
                </a:rPr>
                <a:t>、细粉条、</a:t>
              </a:r>
              <a:r>
                <a:rPr lang="zh-CN" altLang="en-US" sz="1600" dirty="0">
                  <a:solidFill>
                    <a:schemeClr val="bg1">
                      <a:alpha val="80000"/>
                    </a:schemeClr>
                  </a:solidFill>
                  <a:latin typeface="+mn-ea"/>
                  <a:hlinkClick r:id="rId11">
                    <a:extLst>
                      <a:ext uri="{A12FA001-AC4F-418D-AE19-62706E023703}">
                        <ahyp:hlinkClr xmlns:ahyp="http://schemas.microsoft.com/office/drawing/2018/hyperlinkcolor" val="tx"/>
                      </a:ext>
                    </a:extLst>
                  </a:hlinkClick>
                </a:rPr>
                <a:t>黄花菜</a:t>
              </a:r>
              <a:r>
                <a:rPr lang="zh-CN" altLang="en-US" sz="1600" dirty="0">
                  <a:solidFill>
                    <a:schemeClr val="bg1">
                      <a:alpha val="80000"/>
                    </a:schemeClr>
                  </a:solidFill>
                  <a:latin typeface="+mn-ea"/>
                </a:rPr>
                <a:t>、</a:t>
              </a:r>
              <a:r>
                <a:rPr lang="zh-CN" altLang="en-US" sz="1600" dirty="0">
                  <a:solidFill>
                    <a:schemeClr val="bg1">
                      <a:alpha val="80000"/>
                    </a:schemeClr>
                  </a:solidFill>
                  <a:latin typeface="+mn-ea"/>
                  <a:hlinkClick r:id="rId12">
                    <a:extLst>
                      <a:ext uri="{A12FA001-AC4F-418D-AE19-62706E023703}">
                        <ahyp:hlinkClr xmlns:ahyp="http://schemas.microsoft.com/office/drawing/2018/hyperlinkcolor" val="tx"/>
                      </a:ext>
                    </a:extLst>
                  </a:hlinkClick>
                </a:rPr>
                <a:t>花生</a:t>
              </a:r>
              <a:r>
                <a:rPr lang="zh-CN" altLang="en-US" sz="1600" dirty="0">
                  <a:solidFill>
                    <a:schemeClr val="bg1">
                      <a:alpha val="80000"/>
                    </a:schemeClr>
                  </a:solidFill>
                  <a:latin typeface="+mn-ea"/>
                </a:rPr>
                <a:t>、</a:t>
              </a:r>
              <a:r>
                <a:rPr lang="zh-CN" altLang="en-US" sz="1600" dirty="0">
                  <a:solidFill>
                    <a:schemeClr val="bg1">
                      <a:alpha val="80000"/>
                    </a:schemeClr>
                  </a:solidFill>
                  <a:latin typeface="+mn-ea"/>
                  <a:hlinkClick r:id="rId13">
                    <a:extLst>
                      <a:ext uri="{A12FA001-AC4F-418D-AE19-62706E023703}">
                        <ahyp:hlinkClr xmlns:ahyp="http://schemas.microsoft.com/office/drawing/2018/hyperlinkcolor" val="tx"/>
                      </a:ext>
                    </a:extLst>
                  </a:hlinkClick>
                </a:rPr>
                <a:t>木耳</a:t>
              </a:r>
              <a:r>
                <a:rPr lang="zh-CN" altLang="en-US" sz="1600" dirty="0">
                  <a:solidFill>
                    <a:schemeClr val="bg1">
                      <a:alpha val="80000"/>
                    </a:schemeClr>
                  </a:solidFill>
                  <a:latin typeface="+mn-ea"/>
                </a:rPr>
                <a:t>、</a:t>
              </a:r>
              <a:r>
                <a:rPr lang="zh-CN" altLang="en-US" sz="1600" dirty="0">
                  <a:solidFill>
                    <a:schemeClr val="bg1">
                      <a:alpha val="80000"/>
                    </a:schemeClr>
                  </a:solidFill>
                  <a:latin typeface="+mn-ea"/>
                  <a:hlinkClick r:id="rId14">
                    <a:extLst>
                      <a:ext uri="{A12FA001-AC4F-418D-AE19-62706E023703}">
                        <ahyp:hlinkClr xmlns:ahyp="http://schemas.microsoft.com/office/drawing/2018/hyperlinkcolor" val="tx"/>
                      </a:ext>
                    </a:extLst>
                  </a:hlinkClick>
                </a:rPr>
                <a:t>豆腐皮</a:t>
              </a:r>
              <a:r>
                <a:rPr lang="zh-CN" altLang="en-US" sz="1600" dirty="0">
                  <a:solidFill>
                    <a:schemeClr val="bg1">
                      <a:alpha val="80000"/>
                    </a:schemeClr>
                  </a:solidFill>
                  <a:latin typeface="+mn-ea"/>
                </a:rPr>
                <a:t>、</a:t>
              </a:r>
              <a:r>
                <a:rPr lang="zh-CN" altLang="en-US" sz="1600" dirty="0">
                  <a:solidFill>
                    <a:schemeClr val="bg1">
                      <a:alpha val="80000"/>
                    </a:schemeClr>
                  </a:solidFill>
                  <a:latin typeface="+mn-ea"/>
                  <a:hlinkClick r:id="rId15">
                    <a:extLst>
                      <a:ext uri="{A12FA001-AC4F-418D-AE19-62706E023703}">
                        <ahyp:hlinkClr xmlns:ahyp="http://schemas.microsoft.com/office/drawing/2018/hyperlinkcolor" val="tx"/>
                      </a:ext>
                    </a:extLst>
                  </a:hlinkClick>
                </a:rPr>
                <a:t>千张</a:t>
              </a:r>
              <a:r>
                <a:rPr lang="zh-CN" altLang="en-US" sz="1600" dirty="0">
                  <a:solidFill>
                    <a:schemeClr val="bg1">
                      <a:alpha val="80000"/>
                    </a:schemeClr>
                  </a:solidFill>
                  <a:latin typeface="+mn-ea"/>
                </a:rPr>
                <a:t>等制作而成。</a:t>
              </a:r>
              <a:endParaRPr lang="en-US" altLang="zh-CN" sz="1600" dirty="0">
                <a:solidFill>
                  <a:schemeClr val="bg1">
                    <a:alpha val="80000"/>
                  </a:schemeClr>
                </a:solidFill>
                <a:latin typeface="+mn-ea"/>
              </a:endParaRPr>
            </a:p>
          </p:txBody>
        </p:sp>
        <p:sp>
          <p:nvSpPr>
            <p:cNvPr id="17" name="文本框 16">
              <a:extLst>
                <a:ext uri="{FF2B5EF4-FFF2-40B4-BE49-F238E27FC236}">
                  <a16:creationId xmlns:a16="http://schemas.microsoft.com/office/drawing/2014/main" id="{3F9474C0-1F56-987B-97B6-EB4D49FE482A}"/>
                </a:ext>
              </a:extLst>
            </p:cNvPr>
            <p:cNvSpPr txBox="1"/>
            <p:nvPr/>
          </p:nvSpPr>
          <p:spPr>
            <a:xfrm>
              <a:off x="3923859" y="1948665"/>
              <a:ext cx="1289142" cy="574132"/>
            </a:xfrm>
            <a:prstGeom prst="rect">
              <a:avLst/>
            </a:prstGeom>
            <a:noFill/>
          </p:spPr>
          <p:txBody>
            <a:bodyPr wrap="square" rtlCol="0">
              <a:spAutoFit/>
            </a:bodyPr>
            <a:lstStyle/>
            <a:p>
              <a:pPr>
                <a:lnSpc>
                  <a:spcPct val="120000"/>
                </a:lnSpc>
              </a:pPr>
              <a:r>
                <a:rPr lang="zh-CN" altLang="en-US" sz="2800" dirty="0">
                  <a:solidFill>
                    <a:schemeClr val="bg1"/>
                  </a:solidFill>
                  <a:latin typeface="+mj-ea"/>
                  <a:ea typeface="+mj-ea"/>
                </a:rPr>
                <a:t>胡辣汤</a:t>
              </a:r>
              <a:endParaRPr lang="en-US" altLang="zh-CN" sz="2800" dirty="0">
                <a:solidFill>
                  <a:schemeClr val="bg1"/>
                </a:solidFill>
                <a:latin typeface="+mj-ea"/>
                <a:ea typeface="+mj-ea"/>
              </a:endParaRPr>
            </a:p>
          </p:txBody>
        </p:sp>
      </p:grpSp>
      <p:sp>
        <p:nvSpPr>
          <p:cNvPr id="61" name="平行四边形 60">
            <a:extLst>
              <a:ext uri="{FF2B5EF4-FFF2-40B4-BE49-F238E27FC236}">
                <a16:creationId xmlns:a16="http://schemas.microsoft.com/office/drawing/2014/main" id="{744B84E1-6124-6CB0-80BC-90C8740B1FDB}"/>
              </a:ext>
            </a:extLst>
          </p:cNvPr>
          <p:cNvSpPr/>
          <p:nvPr/>
        </p:nvSpPr>
        <p:spPr>
          <a:xfrm>
            <a:off x="1032479" y="3695610"/>
            <a:ext cx="8268041" cy="1682655"/>
          </a:xfrm>
          <a:prstGeom prst="parallelogram">
            <a:avLst>
              <a:gd name="adj" fmla="val 21915"/>
            </a:avLst>
          </a:prstGeom>
          <a:solidFill>
            <a:srgbClr val="BFDAE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id="{4BFEB6DF-5965-704F-F16C-51E86BA7EF1D}"/>
              </a:ext>
            </a:extLst>
          </p:cNvPr>
          <p:cNvSpPr/>
          <p:nvPr/>
        </p:nvSpPr>
        <p:spPr>
          <a:xfrm>
            <a:off x="694136" y="3611754"/>
            <a:ext cx="2780286" cy="1826970"/>
          </a:xfrm>
          <a:custGeom>
            <a:avLst/>
            <a:gdLst>
              <a:gd name="connsiteX0" fmla="*/ 394585 w 2780286"/>
              <a:gd name="connsiteY0" fmla="*/ 0 h 1826970"/>
              <a:gd name="connsiteX1" fmla="*/ 2780286 w 2780286"/>
              <a:gd name="connsiteY1" fmla="*/ 0 h 1826970"/>
              <a:gd name="connsiteX2" fmla="*/ 2385701 w 2780286"/>
              <a:gd name="connsiteY2" fmla="*/ 1826970 h 1826970"/>
              <a:gd name="connsiteX3" fmla="*/ 0 w 2780286"/>
              <a:gd name="connsiteY3" fmla="*/ 1826970 h 1826970"/>
            </a:gdLst>
            <a:ahLst/>
            <a:cxnLst>
              <a:cxn ang="0">
                <a:pos x="connsiteX0" y="connsiteY0"/>
              </a:cxn>
              <a:cxn ang="0">
                <a:pos x="connsiteX1" y="connsiteY1"/>
              </a:cxn>
              <a:cxn ang="0">
                <a:pos x="connsiteX2" y="connsiteY2"/>
              </a:cxn>
              <a:cxn ang="0">
                <a:pos x="connsiteX3" y="connsiteY3"/>
              </a:cxn>
            </a:cxnLst>
            <a:rect l="l" t="t" r="r" b="b"/>
            <a:pathLst>
              <a:path w="2780286" h="1826970">
                <a:moveTo>
                  <a:pt x="394585" y="0"/>
                </a:moveTo>
                <a:lnTo>
                  <a:pt x="2780286" y="0"/>
                </a:lnTo>
                <a:lnTo>
                  <a:pt x="2385701" y="1826970"/>
                </a:lnTo>
                <a:lnTo>
                  <a:pt x="0" y="1826970"/>
                </a:lnTo>
                <a:close/>
              </a:path>
            </a:pathLst>
          </a:custGeom>
          <a:blipFill dpi="0" rotWithShape="1">
            <a:blip r:embed="rId1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2" name="组合 21">
            <a:extLst>
              <a:ext uri="{FF2B5EF4-FFF2-40B4-BE49-F238E27FC236}">
                <a16:creationId xmlns:a16="http://schemas.microsoft.com/office/drawing/2014/main" id="{5B607796-8050-AB45-48D0-C5F82E55FEA2}"/>
              </a:ext>
            </a:extLst>
          </p:cNvPr>
          <p:cNvGrpSpPr/>
          <p:nvPr/>
        </p:nvGrpSpPr>
        <p:grpSpPr>
          <a:xfrm>
            <a:off x="3386016" y="3815923"/>
            <a:ext cx="4790988" cy="1557148"/>
            <a:chOff x="3386016" y="3892123"/>
            <a:chExt cx="4790988" cy="1557148"/>
          </a:xfrm>
        </p:grpSpPr>
        <p:sp>
          <p:nvSpPr>
            <p:cNvPr id="16" name="文本框 15">
              <a:extLst>
                <a:ext uri="{FF2B5EF4-FFF2-40B4-BE49-F238E27FC236}">
                  <a16:creationId xmlns:a16="http://schemas.microsoft.com/office/drawing/2014/main" id="{557E8D57-141B-6D47-959A-83BED80D60E5}"/>
                </a:ext>
              </a:extLst>
            </p:cNvPr>
            <p:cNvSpPr txBox="1"/>
            <p:nvPr/>
          </p:nvSpPr>
          <p:spPr>
            <a:xfrm>
              <a:off x="3490263" y="4490354"/>
              <a:ext cx="4686741" cy="958917"/>
            </a:xfrm>
            <a:prstGeom prst="rect">
              <a:avLst/>
            </a:prstGeom>
            <a:noFill/>
          </p:spPr>
          <p:txBody>
            <a:bodyPr wrap="square" rtlCol="0">
              <a:spAutoFit/>
            </a:bodyPr>
            <a:lstStyle/>
            <a:p>
              <a:pPr algn="just">
                <a:lnSpc>
                  <a:spcPct val="120000"/>
                </a:lnSpc>
              </a:pPr>
              <a:r>
                <a:rPr lang="zh-CN" altLang="en-US" sz="1600" b="0" i="0" dirty="0">
                  <a:solidFill>
                    <a:srgbClr val="333333"/>
                  </a:solidFill>
                  <a:effectLst/>
                  <a:latin typeface="Helvetica Neue" panose="02000503000000020004" pitchFamily="2" charset="0"/>
                </a:rPr>
                <a:t>疙瘩汤里的汤可以是清水或</a:t>
              </a:r>
              <a:r>
                <a:rPr lang="zh-CN" altLang="en-US" sz="1600" b="0" i="0" u="none" strike="noStrike" dirty="0">
                  <a:solidFill>
                    <a:schemeClr val="tx1">
                      <a:lumMod val="85000"/>
                      <a:lumOff val="15000"/>
                    </a:schemeClr>
                  </a:solidFill>
                  <a:effectLst/>
                  <a:latin typeface="Helvetica Neue" panose="02000503000000020004" pitchFamily="2" charset="0"/>
                </a:rPr>
                <a:t>排骨汤</a:t>
              </a:r>
              <a:r>
                <a:rPr lang="zh-CN" altLang="en-US" sz="1600" b="0" i="0" dirty="0">
                  <a:solidFill>
                    <a:srgbClr val="333333"/>
                  </a:solidFill>
                  <a:effectLst/>
                  <a:latin typeface="Helvetica Neue" panose="02000503000000020004" pitchFamily="2" charset="0"/>
                </a:rPr>
                <a:t>、鱼汤、骨头汤等。从饮食健康的角度而言，疙瘩汤更适合晚餐食用，因为面食类容易消化。</a:t>
              </a:r>
              <a:endParaRPr lang="en-US" altLang="zh-CN" sz="1600" dirty="0">
                <a:solidFill>
                  <a:schemeClr val="tx1">
                    <a:lumMod val="85000"/>
                    <a:lumOff val="15000"/>
                    <a:alpha val="80000"/>
                  </a:schemeClr>
                </a:solidFill>
                <a:latin typeface="+mn-ea"/>
              </a:endParaRPr>
            </a:p>
          </p:txBody>
        </p:sp>
        <p:sp>
          <p:nvSpPr>
            <p:cNvPr id="27" name="文本框 26">
              <a:extLst>
                <a:ext uri="{FF2B5EF4-FFF2-40B4-BE49-F238E27FC236}">
                  <a16:creationId xmlns:a16="http://schemas.microsoft.com/office/drawing/2014/main" id="{0BA7469C-5539-F408-94F9-29143396A0EE}"/>
                </a:ext>
              </a:extLst>
            </p:cNvPr>
            <p:cNvSpPr txBox="1"/>
            <p:nvPr/>
          </p:nvSpPr>
          <p:spPr>
            <a:xfrm>
              <a:off x="3386016" y="3892123"/>
              <a:ext cx="2087228" cy="574132"/>
            </a:xfrm>
            <a:prstGeom prst="rect">
              <a:avLst/>
            </a:prstGeom>
            <a:noFill/>
          </p:spPr>
          <p:txBody>
            <a:bodyPr wrap="square" rtlCol="0">
              <a:spAutoFit/>
            </a:bodyPr>
            <a:lstStyle/>
            <a:p>
              <a:pPr>
                <a:lnSpc>
                  <a:spcPct val="120000"/>
                </a:lnSpc>
              </a:pPr>
              <a:r>
                <a:rPr lang="zh-CN" altLang="en-US" sz="2800" dirty="0">
                  <a:solidFill>
                    <a:schemeClr val="tx1">
                      <a:lumMod val="85000"/>
                      <a:lumOff val="15000"/>
                    </a:schemeClr>
                  </a:solidFill>
                  <a:latin typeface="+mj-ea"/>
                  <a:ea typeface="+mj-ea"/>
                </a:rPr>
                <a:t>花蟹疙瘩汤</a:t>
              </a:r>
              <a:endParaRPr lang="en-US" altLang="zh-CN" sz="2800" dirty="0">
                <a:solidFill>
                  <a:schemeClr val="tx1">
                    <a:lumMod val="85000"/>
                    <a:lumOff val="15000"/>
                  </a:schemeClr>
                </a:solidFill>
                <a:latin typeface="+mj-ea"/>
                <a:ea typeface="+mj-ea"/>
              </a:endParaRPr>
            </a:p>
          </p:txBody>
        </p:sp>
      </p:grpSp>
      <p:cxnSp>
        <p:nvCxnSpPr>
          <p:cNvPr id="46" name="直接连接符 45">
            <a:extLst>
              <a:ext uri="{FF2B5EF4-FFF2-40B4-BE49-F238E27FC236}">
                <a16:creationId xmlns:a16="http://schemas.microsoft.com/office/drawing/2014/main" id="{C23E96EF-6A71-7874-2E0E-9E247D0101F3}"/>
              </a:ext>
            </a:extLst>
          </p:cNvPr>
          <p:cNvCxnSpPr>
            <a:cxnSpLocks/>
          </p:cNvCxnSpPr>
          <p:nvPr/>
        </p:nvCxnSpPr>
        <p:spPr>
          <a:xfrm>
            <a:off x="6272195" y="2220791"/>
            <a:ext cx="2190750" cy="0"/>
          </a:xfrm>
          <a:prstGeom prst="line">
            <a:avLst/>
          </a:prstGeom>
          <a:ln w="127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7A54550F-F8D4-F873-6F32-63F94B6D4973}"/>
              </a:ext>
            </a:extLst>
          </p:cNvPr>
          <p:cNvCxnSpPr>
            <a:cxnSpLocks/>
          </p:cNvCxnSpPr>
          <p:nvPr/>
        </p:nvCxnSpPr>
        <p:spPr>
          <a:xfrm>
            <a:off x="5696870" y="2220791"/>
            <a:ext cx="449780" cy="0"/>
          </a:xfrm>
          <a:prstGeom prst="line">
            <a:avLst/>
          </a:prstGeom>
          <a:ln w="127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0E7E1DB8-B121-3F72-A173-B1EFB2ACE418}"/>
              </a:ext>
            </a:extLst>
          </p:cNvPr>
          <p:cNvCxnSpPr>
            <a:cxnSpLocks/>
          </p:cNvCxnSpPr>
          <p:nvPr/>
        </p:nvCxnSpPr>
        <p:spPr>
          <a:xfrm>
            <a:off x="5891195" y="4174145"/>
            <a:ext cx="2190750" cy="0"/>
          </a:xfrm>
          <a:prstGeom prst="line">
            <a:avLst/>
          </a:prstGeom>
          <a:ln w="12700">
            <a:solidFill>
              <a:srgbClr val="438FAE">
                <a:alpha val="70000"/>
              </a:srgb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AF838BDD-5DA6-FD42-0AD7-E0C04D7F2873}"/>
              </a:ext>
            </a:extLst>
          </p:cNvPr>
          <p:cNvCxnSpPr>
            <a:cxnSpLocks/>
          </p:cNvCxnSpPr>
          <p:nvPr/>
        </p:nvCxnSpPr>
        <p:spPr>
          <a:xfrm>
            <a:off x="5315870" y="4174145"/>
            <a:ext cx="449780" cy="0"/>
          </a:xfrm>
          <a:prstGeom prst="line">
            <a:avLst/>
          </a:prstGeom>
          <a:ln w="12700">
            <a:solidFill>
              <a:srgbClr val="438FAE">
                <a:alpha val="7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33774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963C1FA2-2BD0-BE63-DAAA-5BBB25BF6B29}"/>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068" y="323850"/>
            <a:ext cx="12183864" cy="6534150"/>
          </a:xfrm>
          <a:prstGeom prst="rect">
            <a:avLst/>
          </a:prstGeom>
        </p:spPr>
      </p:pic>
      <p:sp>
        <p:nvSpPr>
          <p:cNvPr id="9" name="矩形 8">
            <a:extLst>
              <a:ext uri="{FF2B5EF4-FFF2-40B4-BE49-F238E27FC236}">
                <a16:creationId xmlns:a16="http://schemas.microsoft.com/office/drawing/2014/main" id="{4A630BE6-2C26-5047-FA29-4B059B3E6BAB}"/>
              </a:ext>
            </a:extLst>
          </p:cNvPr>
          <p:cNvSpPr/>
          <p:nvPr/>
        </p:nvSpPr>
        <p:spPr>
          <a:xfrm>
            <a:off x="-9128" y="-414"/>
            <a:ext cx="12192000" cy="2121882"/>
          </a:xfrm>
          <a:prstGeom prst="rect">
            <a:avLst/>
          </a:prstGeom>
          <a:gradFill flip="none" rotWithShape="1">
            <a:gsLst>
              <a:gs pos="15000">
                <a:srgbClr val="438FAE"/>
              </a:gs>
              <a:gs pos="100000">
                <a:srgbClr val="438FAE">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a16="http://schemas.microsoft.com/office/drawing/2014/main" id="{E4D592E9-2EC0-6B5C-0585-A6905AB5E407}"/>
              </a:ext>
            </a:extLst>
          </p:cNvPr>
          <p:cNvSpPr txBox="1"/>
          <p:nvPr/>
        </p:nvSpPr>
        <p:spPr>
          <a:xfrm>
            <a:off x="1680280" y="2182715"/>
            <a:ext cx="5930172" cy="1323439"/>
          </a:xfrm>
          <a:prstGeom prst="rect">
            <a:avLst/>
          </a:prstGeom>
          <a:noFill/>
        </p:spPr>
        <p:txBody>
          <a:bodyPr wrap="square" rtlCol="0">
            <a:spAutoFit/>
          </a:bodyPr>
          <a:lstStyle/>
          <a:p>
            <a:r>
              <a:rPr lang="zh-CN" altLang="en-US" sz="8000" dirty="0">
                <a:solidFill>
                  <a:schemeClr val="bg1"/>
                </a:solidFill>
                <a:effectLst>
                  <a:outerShdw blurRad="254000" dist="38100" dir="2700000" algn="tl" rotWithShape="0">
                    <a:prstClr val="black">
                      <a:alpha val="10000"/>
                    </a:prstClr>
                  </a:outerShdw>
                </a:effectLst>
                <a:latin typeface="优设标题黑" panose="00000500000000000000" pitchFamily="2" charset="-122"/>
                <a:ea typeface="优设标题黑" panose="00000500000000000000" pitchFamily="2" charset="-122"/>
              </a:rPr>
              <a:t>商都</a:t>
            </a:r>
            <a:endParaRPr lang="zh-CN" altLang="en-US" sz="9600" dirty="0">
              <a:solidFill>
                <a:schemeClr val="bg1"/>
              </a:solidFill>
              <a:effectLst>
                <a:outerShdw blurRad="254000" dist="38100" dir="2700000" algn="tl" rotWithShape="0">
                  <a:prstClr val="black">
                    <a:alpha val="10000"/>
                  </a:prstClr>
                </a:outerShdw>
              </a:effectLst>
              <a:latin typeface="优设标题黑" panose="00000500000000000000" pitchFamily="2" charset="-122"/>
              <a:ea typeface="优设标题黑" panose="00000500000000000000" pitchFamily="2" charset="-122"/>
            </a:endParaRPr>
          </a:p>
        </p:txBody>
      </p:sp>
      <p:sp>
        <p:nvSpPr>
          <p:cNvPr id="60" name="文本框 59">
            <a:extLst>
              <a:ext uri="{FF2B5EF4-FFF2-40B4-BE49-F238E27FC236}">
                <a16:creationId xmlns:a16="http://schemas.microsoft.com/office/drawing/2014/main" id="{B71EBDF4-6B38-BD63-9CBB-E8914BE10664}"/>
              </a:ext>
            </a:extLst>
          </p:cNvPr>
          <p:cNvSpPr txBox="1"/>
          <p:nvPr/>
        </p:nvSpPr>
        <p:spPr>
          <a:xfrm>
            <a:off x="6374918" y="2255125"/>
            <a:ext cx="3929918" cy="1323439"/>
          </a:xfrm>
          <a:prstGeom prst="rect">
            <a:avLst/>
          </a:prstGeom>
          <a:noFill/>
        </p:spPr>
        <p:txBody>
          <a:bodyPr wrap="square" rtlCol="0">
            <a:spAutoFit/>
          </a:bodyPr>
          <a:lstStyle/>
          <a:p>
            <a:r>
              <a:rPr lang="zh-CN" altLang="en-US" sz="8000" dirty="0">
                <a:solidFill>
                  <a:schemeClr val="bg1"/>
                </a:solidFill>
                <a:effectLst>
                  <a:outerShdw blurRad="254000" dist="38100" dir="2700000" algn="tl" rotWithShape="0">
                    <a:prstClr val="black">
                      <a:alpha val="10000"/>
                    </a:prstClr>
                  </a:outerShdw>
                </a:effectLst>
                <a:latin typeface="优设标题黑" panose="00000500000000000000" pitchFamily="2" charset="-122"/>
                <a:ea typeface="优设标题黑" panose="00000500000000000000" pitchFamily="2" charset="-122"/>
              </a:rPr>
              <a:t>欢迎您</a:t>
            </a:r>
          </a:p>
        </p:txBody>
      </p:sp>
      <p:sp>
        <p:nvSpPr>
          <p:cNvPr id="62" name="文本框 61">
            <a:extLst>
              <a:ext uri="{FF2B5EF4-FFF2-40B4-BE49-F238E27FC236}">
                <a16:creationId xmlns:a16="http://schemas.microsoft.com/office/drawing/2014/main" id="{BE598ADF-DB37-7DF4-4E5D-E7427183776D}"/>
              </a:ext>
            </a:extLst>
          </p:cNvPr>
          <p:cNvSpPr txBox="1"/>
          <p:nvPr/>
        </p:nvSpPr>
        <p:spPr>
          <a:xfrm>
            <a:off x="6463391" y="2121468"/>
            <a:ext cx="2766087" cy="369332"/>
          </a:xfrm>
          <a:prstGeom prst="rect">
            <a:avLst/>
          </a:prstGeom>
          <a:noFill/>
        </p:spPr>
        <p:txBody>
          <a:bodyPr wrap="square" rtlCol="0">
            <a:spAutoFit/>
          </a:bodyPr>
          <a:lstStyle/>
          <a:p>
            <a:pPr algn="ctr"/>
            <a:r>
              <a:rPr lang="en-US" altLang="zh-CN" spc="300" dirty="0" err="1">
                <a:solidFill>
                  <a:schemeClr val="bg1">
                    <a:alpha val="90000"/>
                  </a:schemeClr>
                </a:solidFill>
                <a:latin typeface="OPPOSans B" panose="00020600040101010101" pitchFamily="18" charset="-122"/>
                <a:ea typeface="OPPOSans B" panose="00020600040101010101" pitchFamily="18" charset="-122"/>
                <a:cs typeface="OPPOSans B" panose="00020600040101010101" pitchFamily="18" charset="-122"/>
              </a:rPr>
              <a:t>Welcomel</a:t>
            </a:r>
            <a:r>
              <a:rPr lang="en-US" altLang="zh-CN" spc="300" dirty="0">
                <a:solidFill>
                  <a:schemeClr val="bg1">
                    <a:alpha val="90000"/>
                  </a:schemeClr>
                </a:solidFill>
                <a:latin typeface="OPPOSans B" panose="00020600040101010101" pitchFamily="18" charset="-122"/>
                <a:ea typeface="OPPOSans B" panose="00020600040101010101" pitchFamily="18" charset="-122"/>
                <a:cs typeface="OPPOSans B" panose="00020600040101010101" pitchFamily="18" charset="-122"/>
              </a:rPr>
              <a:t> you!</a:t>
            </a:r>
            <a:endParaRPr lang="zh-CN" altLang="en-US" spc="300" dirty="0">
              <a:solidFill>
                <a:schemeClr val="bg1">
                  <a:alpha val="9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11" name="组合 10">
            <a:extLst>
              <a:ext uri="{FF2B5EF4-FFF2-40B4-BE49-F238E27FC236}">
                <a16:creationId xmlns:a16="http://schemas.microsoft.com/office/drawing/2014/main" id="{684DD7B9-3908-35EB-6BB6-2073C3C7E864}"/>
              </a:ext>
            </a:extLst>
          </p:cNvPr>
          <p:cNvGrpSpPr/>
          <p:nvPr/>
        </p:nvGrpSpPr>
        <p:grpSpPr>
          <a:xfrm>
            <a:off x="2610532" y="1087933"/>
            <a:ext cx="5013116" cy="3234244"/>
            <a:chOff x="4535519" y="977691"/>
            <a:chExt cx="5013116" cy="3234244"/>
          </a:xfrm>
        </p:grpSpPr>
        <p:sp>
          <p:nvSpPr>
            <p:cNvPr id="12" name="文本框 11">
              <a:extLst>
                <a:ext uri="{FF2B5EF4-FFF2-40B4-BE49-F238E27FC236}">
                  <a16:creationId xmlns:a16="http://schemas.microsoft.com/office/drawing/2014/main" id="{54C350E5-582A-DE58-2673-002BD1EAF900}"/>
                </a:ext>
              </a:extLst>
            </p:cNvPr>
            <p:cNvSpPr txBox="1"/>
            <p:nvPr/>
          </p:nvSpPr>
          <p:spPr>
            <a:xfrm>
              <a:off x="4535519" y="977691"/>
              <a:ext cx="3839663" cy="2754600"/>
            </a:xfrm>
            <a:prstGeom prst="rect">
              <a:avLst/>
            </a:prstGeom>
            <a:noFill/>
          </p:spPr>
          <p:txBody>
            <a:bodyPr wrap="square" rtlCol="0">
              <a:spAutoFit/>
            </a:bodyPr>
            <a:lstStyle/>
            <a:p>
              <a:pPr algn="ctr"/>
              <a:r>
                <a:rPr lang="zh-CN" altLang="en-US" sz="17300" dirty="0">
                  <a:solidFill>
                    <a:schemeClr val="bg1"/>
                  </a:solidFill>
                  <a:effectLst>
                    <a:outerShdw blurRad="254000" dist="38100" dir="2700000" algn="tl" rotWithShape="0">
                      <a:prstClr val="black">
                        <a:alpha val="10000"/>
                      </a:prstClr>
                    </a:outerShdw>
                  </a:effectLst>
                  <a:latin typeface="演示夏行楷" panose="00000500000000000000" pitchFamily="2" charset="-122"/>
                  <a:ea typeface="演示夏行楷" panose="00000500000000000000" pitchFamily="2" charset="-122"/>
                </a:rPr>
                <a:t>郑</a:t>
              </a:r>
              <a:endParaRPr lang="en-US" altLang="zh-CN" sz="17300" dirty="0">
                <a:solidFill>
                  <a:schemeClr val="bg1"/>
                </a:solidFill>
                <a:effectLst>
                  <a:outerShdw blurRad="254000" dist="38100" dir="2700000" algn="tl" rotWithShape="0">
                    <a:prstClr val="black">
                      <a:alpha val="10000"/>
                    </a:prstClr>
                  </a:outerShdw>
                </a:effectLst>
                <a:latin typeface="演示夏行楷" panose="00000500000000000000" pitchFamily="2" charset="-122"/>
                <a:ea typeface="演示夏行楷" panose="00000500000000000000" pitchFamily="2" charset="-122"/>
              </a:endParaRPr>
            </a:p>
          </p:txBody>
        </p:sp>
        <p:sp>
          <p:nvSpPr>
            <p:cNvPr id="13" name="文本框 12">
              <a:extLst>
                <a:ext uri="{FF2B5EF4-FFF2-40B4-BE49-F238E27FC236}">
                  <a16:creationId xmlns:a16="http://schemas.microsoft.com/office/drawing/2014/main" id="{BCF38421-92E7-A058-FC08-7111DCDD0C85}"/>
                </a:ext>
              </a:extLst>
            </p:cNvPr>
            <p:cNvSpPr txBox="1"/>
            <p:nvPr/>
          </p:nvSpPr>
          <p:spPr>
            <a:xfrm>
              <a:off x="5708972" y="1457335"/>
              <a:ext cx="3839663" cy="2754600"/>
            </a:xfrm>
            <a:prstGeom prst="rect">
              <a:avLst/>
            </a:prstGeom>
            <a:noFill/>
          </p:spPr>
          <p:txBody>
            <a:bodyPr wrap="square" rtlCol="0">
              <a:spAutoFit/>
            </a:bodyPr>
            <a:lstStyle/>
            <a:p>
              <a:pPr algn="ctr"/>
              <a:r>
                <a:rPr lang="zh-CN" altLang="en-US" sz="17300" dirty="0">
                  <a:solidFill>
                    <a:schemeClr val="bg1"/>
                  </a:solidFill>
                  <a:effectLst>
                    <a:outerShdw blurRad="254000" dist="38100" dir="2700000" algn="tl" rotWithShape="0">
                      <a:prstClr val="black">
                        <a:alpha val="10000"/>
                      </a:prstClr>
                    </a:outerShdw>
                  </a:effectLst>
                  <a:latin typeface="演示夏行楷" panose="00000500000000000000" pitchFamily="2" charset="-122"/>
                  <a:ea typeface="演示夏行楷" panose="00000500000000000000" pitchFamily="2" charset="-122"/>
                </a:rPr>
                <a:t>州</a:t>
              </a:r>
              <a:endParaRPr lang="en-US" altLang="zh-CN" sz="17300" dirty="0">
                <a:solidFill>
                  <a:schemeClr val="bg1"/>
                </a:solidFill>
                <a:effectLst>
                  <a:outerShdw blurRad="254000" dist="38100" dir="2700000" algn="tl" rotWithShape="0">
                    <a:prstClr val="black">
                      <a:alpha val="10000"/>
                    </a:prstClr>
                  </a:outerShdw>
                </a:effectLst>
                <a:latin typeface="演示夏行楷" panose="00000500000000000000" pitchFamily="2" charset="-122"/>
                <a:ea typeface="演示夏行楷" panose="00000500000000000000" pitchFamily="2" charset="-122"/>
              </a:endParaRPr>
            </a:p>
          </p:txBody>
        </p:sp>
      </p:grpSp>
      <p:sp>
        <p:nvSpPr>
          <p:cNvPr id="2" name="文本框 1">
            <a:extLst>
              <a:ext uri="{FF2B5EF4-FFF2-40B4-BE49-F238E27FC236}">
                <a16:creationId xmlns:a16="http://schemas.microsoft.com/office/drawing/2014/main" id="{7BE02055-A21F-43B5-0095-1048823FBB55}"/>
              </a:ext>
            </a:extLst>
          </p:cNvPr>
          <p:cNvSpPr txBox="1"/>
          <p:nvPr/>
        </p:nvSpPr>
        <p:spPr>
          <a:xfrm>
            <a:off x="3962162" y="4443489"/>
            <a:ext cx="4267675" cy="461665"/>
          </a:xfrm>
          <a:prstGeom prst="rect">
            <a:avLst/>
          </a:prstGeom>
          <a:noFill/>
        </p:spPr>
        <p:txBody>
          <a:bodyPr wrap="square" rtlCol="0">
            <a:spAutoFit/>
          </a:bodyPr>
          <a:lstStyle/>
          <a:p>
            <a:pPr algn="ctr"/>
            <a:r>
              <a:rPr lang="zh-CN" altLang="en-US" sz="2400" dirty="0">
                <a:solidFill>
                  <a:srgbClr val="FFFFFF"/>
                </a:solidFill>
                <a:latin typeface="+mj-ea"/>
                <a:ea typeface="+mj-ea"/>
              </a:rPr>
              <a:t>华夏文明的重要发祥地</a:t>
            </a:r>
            <a:endParaRPr lang="en-US" altLang="zh-CN" sz="2400" dirty="0">
              <a:solidFill>
                <a:srgbClr val="FFFFFF"/>
              </a:solidFill>
              <a:latin typeface="+mj-ea"/>
              <a:ea typeface="+mj-ea"/>
            </a:endParaRPr>
          </a:p>
        </p:txBody>
      </p:sp>
      <p:sp>
        <p:nvSpPr>
          <p:cNvPr id="3" name="文本框 2">
            <a:extLst>
              <a:ext uri="{FF2B5EF4-FFF2-40B4-BE49-F238E27FC236}">
                <a16:creationId xmlns:a16="http://schemas.microsoft.com/office/drawing/2014/main" id="{5573B78A-B996-D199-B376-608EA0F689CF}"/>
              </a:ext>
            </a:extLst>
          </p:cNvPr>
          <p:cNvSpPr txBox="1"/>
          <p:nvPr/>
        </p:nvSpPr>
        <p:spPr>
          <a:xfrm>
            <a:off x="1241137" y="3388471"/>
            <a:ext cx="4301547" cy="307777"/>
          </a:xfrm>
          <a:prstGeom prst="rect">
            <a:avLst/>
          </a:prstGeom>
          <a:noFill/>
        </p:spPr>
        <p:txBody>
          <a:bodyPr wrap="square" rtlCol="0">
            <a:spAutoFit/>
          </a:bodyPr>
          <a:lstStyle/>
          <a:p>
            <a:pPr algn="ctr"/>
            <a:r>
              <a:rPr lang="en-US" altLang="zh-CN" sz="1400" spc="300" dirty="0">
                <a:solidFill>
                  <a:schemeClr val="bg1">
                    <a:alpha val="90000"/>
                  </a:schemeClr>
                </a:solidFill>
                <a:latin typeface="OPPOSans R" panose="00020600040101010101" pitchFamily="18" charset="-122"/>
                <a:ea typeface="OPPOSans R" panose="00020600040101010101" pitchFamily="18" charset="-122"/>
                <a:cs typeface="OPPOSans R" panose="00020600040101010101" pitchFamily="18" charset="-122"/>
              </a:rPr>
              <a:t>The Commercial metropolis</a:t>
            </a:r>
          </a:p>
        </p:txBody>
      </p:sp>
    </p:spTree>
    <p:extLst>
      <p:ext uri="{BB962C8B-B14F-4D97-AF65-F5344CB8AC3E}">
        <p14:creationId xmlns:p14="http://schemas.microsoft.com/office/powerpoint/2010/main" val="23829132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1319AB3D-EED6-9BF8-EC51-1DD5225F8E28}"/>
              </a:ext>
            </a:extLst>
          </p:cNvPr>
          <p:cNvSpPr txBox="1"/>
          <p:nvPr/>
        </p:nvSpPr>
        <p:spPr>
          <a:xfrm>
            <a:off x="889831" y="4819650"/>
            <a:ext cx="5206169" cy="1200329"/>
          </a:xfrm>
          <a:prstGeom prst="rect">
            <a:avLst/>
          </a:prstGeom>
          <a:noFill/>
        </p:spPr>
        <p:txBody>
          <a:bodyPr wrap="none" rtlCol="0">
            <a:spAutoFit/>
          </a:bodyPr>
          <a:lstStyle/>
          <a:p>
            <a:r>
              <a:rPr lang="zh-CN" altLang="en-US" dirty="0"/>
              <a:t>网友（</a:t>
            </a:r>
            <a:r>
              <a:rPr lang="zh-CN" altLang="en-US" b="1" dirty="0">
                <a:solidFill>
                  <a:srgbClr val="7F7F7F"/>
                </a:solidFill>
                <a:effectLst/>
                <a:latin typeface="Verdana" panose="020B0604030504040204" pitchFamily="34" charset="0"/>
              </a:rPr>
              <a:t> </a:t>
            </a:r>
            <a:r>
              <a:rPr lang="en-US" altLang="zh-CN" b="1" dirty="0">
                <a:solidFill>
                  <a:srgbClr val="7F7F7F"/>
                </a:solidFill>
                <a:effectLst/>
                <a:latin typeface="Verdana" panose="020B0604030504040204" pitchFamily="34" charset="0"/>
              </a:rPr>
              <a:t>3034826582 </a:t>
            </a:r>
            <a:r>
              <a:rPr lang="zh-CN" altLang="en-US" dirty="0"/>
              <a:t>）投稿作品</a:t>
            </a:r>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endParaRPr lang="en-US" altLang="zh-CN" dirty="0"/>
          </a:p>
          <a:p>
            <a:endParaRPr lang="zh-CN" altLang="en-US" dirty="0"/>
          </a:p>
        </p:txBody>
      </p:sp>
    </p:spTree>
    <p:extLst>
      <p:ext uri="{BB962C8B-B14F-4D97-AF65-F5344CB8AC3E}">
        <p14:creationId xmlns:p14="http://schemas.microsoft.com/office/powerpoint/2010/main" val="21330987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95B937C0-FA9B-C05A-15BC-6FD7140FAED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874644"/>
            <a:ext cx="12192000" cy="5983356"/>
          </a:xfrm>
          <a:prstGeom prst="rect">
            <a:avLst/>
          </a:prstGeom>
        </p:spPr>
      </p:pic>
      <p:sp>
        <p:nvSpPr>
          <p:cNvPr id="2" name="矩形 1">
            <a:extLst>
              <a:ext uri="{FF2B5EF4-FFF2-40B4-BE49-F238E27FC236}">
                <a16:creationId xmlns:a16="http://schemas.microsoft.com/office/drawing/2014/main" id="{2454660A-89B5-C02F-8DB1-84E91F763431}"/>
              </a:ext>
            </a:extLst>
          </p:cNvPr>
          <p:cNvSpPr/>
          <p:nvPr/>
        </p:nvSpPr>
        <p:spPr>
          <a:xfrm>
            <a:off x="0" y="-414"/>
            <a:ext cx="12192000" cy="3345590"/>
          </a:xfrm>
          <a:prstGeom prst="rect">
            <a:avLst/>
          </a:prstGeom>
          <a:gradFill flip="none" rotWithShape="1">
            <a:gsLst>
              <a:gs pos="28000">
                <a:srgbClr val="438FAE"/>
              </a:gs>
              <a:gs pos="100000">
                <a:srgbClr val="438FAE">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5F24AFA7-F372-4591-A721-5B970738EA51}"/>
              </a:ext>
            </a:extLst>
          </p:cNvPr>
          <p:cNvSpPr txBox="1"/>
          <p:nvPr/>
        </p:nvSpPr>
        <p:spPr>
          <a:xfrm>
            <a:off x="4296760" y="425997"/>
            <a:ext cx="2148051" cy="923330"/>
          </a:xfrm>
          <a:prstGeom prst="rect">
            <a:avLst/>
          </a:prstGeom>
          <a:noFill/>
        </p:spPr>
        <p:txBody>
          <a:bodyPr wrap="square" rtlCol="0">
            <a:spAutoFit/>
          </a:bodyPr>
          <a:lstStyle/>
          <a:p>
            <a:pPr algn="ctr"/>
            <a:r>
              <a:rPr lang="zh-CN" altLang="en-US" sz="5400">
                <a:solidFill>
                  <a:schemeClr val="bg1"/>
                </a:solidFill>
                <a:latin typeface="思源黑体 CN Heavy" panose="020B0A00000000000000" pitchFamily="34" charset="-122"/>
                <a:ea typeface="思源黑体 CN Heavy" panose="020B0A00000000000000" pitchFamily="34" charset="-122"/>
              </a:rPr>
              <a:t>目录</a:t>
            </a:r>
            <a:endParaRPr lang="en-US" altLang="zh-CN" sz="5400">
              <a:solidFill>
                <a:schemeClr val="bg1"/>
              </a:solidFill>
              <a:latin typeface="思源黑体 CN Heavy" panose="020B0A00000000000000" pitchFamily="34" charset="-122"/>
              <a:ea typeface="思源黑体 CN Heavy" panose="020B0A00000000000000" pitchFamily="34" charset="-122"/>
            </a:endParaRPr>
          </a:p>
        </p:txBody>
      </p:sp>
      <p:sp>
        <p:nvSpPr>
          <p:cNvPr id="14" name="文本框 13">
            <a:extLst>
              <a:ext uri="{FF2B5EF4-FFF2-40B4-BE49-F238E27FC236}">
                <a16:creationId xmlns:a16="http://schemas.microsoft.com/office/drawing/2014/main" id="{2520B4ED-9751-CDB7-52C4-3E583E5699AB}"/>
              </a:ext>
            </a:extLst>
          </p:cNvPr>
          <p:cNvSpPr txBox="1"/>
          <p:nvPr/>
        </p:nvSpPr>
        <p:spPr>
          <a:xfrm>
            <a:off x="6388151" y="751426"/>
            <a:ext cx="2286174" cy="461665"/>
          </a:xfrm>
          <a:prstGeom prst="rect">
            <a:avLst/>
          </a:prstGeom>
          <a:noFill/>
        </p:spPr>
        <p:txBody>
          <a:bodyPr wrap="square" rtlCol="0">
            <a:spAutoFit/>
          </a:bodyPr>
          <a:lstStyle/>
          <a:p>
            <a:r>
              <a:rPr lang="en-US" altLang="zh-CN" sz="2400">
                <a:solidFill>
                  <a:schemeClr val="bg1">
                    <a:alpha val="80000"/>
                  </a:schemeClr>
                </a:solidFill>
                <a:latin typeface="OPPOSans B" panose="00020600040101010101" pitchFamily="18" charset="-122"/>
                <a:ea typeface="OPPOSans B" panose="00020600040101010101" pitchFamily="18" charset="-122"/>
                <a:cs typeface="OPPOSans B" panose="00020600040101010101" pitchFamily="18" charset="-122"/>
              </a:rPr>
              <a:t>CONTENTS</a:t>
            </a:r>
            <a:endParaRPr lang="zh-CN" altLang="en-US" sz="2400">
              <a:solidFill>
                <a:schemeClr val="bg1">
                  <a:alpha val="8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cxnSp>
        <p:nvCxnSpPr>
          <p:cNvPr id="16" name="直接连接符 15">
            <a:extLst>
              <a:ext uri="{FF2B5EF4-FFF2-40B4-BE49-F238E27FC236}">
                <a16:creationId xmlns:a16="http://schemas.microsoft.com/office/drawing/2014/main" id="{D04F666C-452E-4B69-5479-E67298493F6A}"/>
              </a:ext>
            </a:extLst>
          </p:cNvPr>
          <p:cNvCxnSpPr>
            <a:cxnSpLocks/>
          </p:cNvCxnSpPr>
          <p:nvPr/>
        </p:nvCxnSpPr>
        <p:spPr>
          <a:xfrm>
            <a:off x="6277789" y="703194"/>
            <a:ext cx="0" cy="432000"/>
          </a:xfrm>
          <a:prstGeom prst="line">
            <a:avLst/>
          </a:prstGeom>
          <a:ln w="25400">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D9582EC8-E72A-BB37-D0A1-CDE6E751A8DC}"/>
              </a:ext>
            </a:extLst>
          </p:cNvPr>
          <p:cNvGrpSpPr/>
          <p:nvPr/>
        </p:nvGrpSpPr>
        <p:grpSpPr>
          <a:xfrm>
            <a:off x="753022" y="1828713"/>
            <a:ext cx="2681451" cy="1932190"/>
            <a:chOff x="753022" y="1657263"/>
            <a:chExt cx="2681451" cy="1932190"/>
          </a:xfrm>
        </p:grpSpPr>
        <p:sp>
          <p:nvSpPr>
            <p:cNvPr id="9" name="文本框 8">
              <a:extLst>
                <a:ext uri="{FF2B5EF4-FFF2-40B4-BE49-F238E27FC236}">
                  <a16:creationId xmlns:a16="http://schemas.microsoft.com/office/drawing/2014/main" id="{8EB1C8FF-4C57-41AB-708F-E1AB2131B448}"/>
                </a:ext>
              </a:extLst>
            </p:cNvPr>
            <p:cNvSpPr txBox="1"/>
            <p:nvPr/>
          </p:nvSpPr>
          <p:spPr>
            <a:xfrm>
              <a:off x="907721" y="2827021"/>
              <a:ext cx="2372052" cy="584775"/>
            </a:xfrm>
            <a:prstGeom prst="rect">
              <a:avLst/>
            </a:prstGeom>
            <a:noFill/>
          </p:spPr>
          <p:txBody>
            <a:bodyPr wrap="square" rtlCol="0">
              <a:spAutoFit/>
            </a:bodyPr>
            <a:lstStyle/>
            <a:p>
              <a:pPr algn="ctr"/>
              <a:r>
                <a:rPr lang="zh-CN" altLang="en-US" sz="3200">
                  <a:solidFill>
                    <a:schemeClr val="bg1"/>
                  </a:solidFill>
                  <a:latin typeface="优设标题黑" panose="00000500000000000000" pitchFamily="2" charset="-122"/>
                  <a:ea typeface="优设标题黑" panose="00000500000000000000" pitchFamily="2" charset="-122"/>
                </a:rPr>
                <a:t>历史渊源</a:t>
              </a:r>
              <a:endParaRPr lang="en-US" altLang="zh-CN" sz="3200">
                <a:solidFill>
                  <a:schemeClr val="bg1"/>
                </a:solidFill>
                <a:latin typeface="优设标题黑" panose="00000500000000000000" pitchFamily="2" charset="-122"/>
                <a:ea typeface="优设标题黑" panose="00000500000000000000" pitchFamily="2" charset="-122"/>
              </a:endParaRPr>
            </a:p>
          </p:txBody>
        </p:sp>
        <p:sp>
          <p:nvSpPr>
            <p:cNvPr id="17" name="文本框 16">
              <a:extLst>
                <a:ext uri="{FF2B5EF4-FFF2-40B4-BE49-F238E27FC236}">
                  <a16:creationId xmlns:a16="http://schemas.microsoft.com/office/drawing/2014/main" id="{AED08775-42D2-C236-108B-059136286BD2}"/>
                </a:ext>
              </a:extLst>
            </p:cNvPr>
            <p:cNvSpPr txBox="1"/>
            <p:nvPr/>
          </p:nvSpPr>
          <p:spPr>
            <a:xfrm>
              <a:off x="997715" y="1657263"/>
              <a:ext cx="2192064" cy="1323439"/>
            </a:xfrm>
            <a:prstGeom prst="rect">
              <a:avLst/>
            </a:prstGeom>
            <a:noFill/>
          </p:spPr>
          <p:txBody>
            <a:bodyPr wrap="square" rtlCol="0">
              <a:spAutoFit/>
            </a:bodyPr>
            <a:lstStyle/>
            <a:p>
              <a:pPr algn="ctr"/>
              <a:r>
                <a:rPr lang="en-US" altLang="zh-CN" sz="8000">
                  <a:ln>
                    <a:solidFill>
                      <a:schemeClr val="bg1">
                        <a:alpha val="70000"/>
                      </a:schemeClr>
                    </a:solidFill>
                  </a:ln>
                  <a:noFill/>
                  <a:latin typeface="OPPOSans H" panose="00020600040101010101" pitchFamily="18" charset="-122"/>
                  <a:ea typeface="OPPOSans H" panose="00020600040101010101" pitchFamily="18" charset="-122"/>
                  <a:cs typeface="OPPOSans H" panose="00020600040101010101" pitchFamily="18" charset="-122"/>
                </a:rPr>
                <a:t>01</a:t>
              </a:r>
              <a:endParaRPr lang="zh-CN" altLang="en-US" sz="8000">
                <a:ln>
                  <a:solidFill>
                    <a:schemeClr val="bg1">
                      <a:alpha val="70000"/>
                    </a:schemeClr>
                  </a:solidFill>
                </a:ln>
                <a:no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5" name="文本框 24">
              <a:extLst>
                <a:ext uri="{FF2B5EF4-FFF2-40B4-BE49-F238E27FC236}">
                  <a16:creationId xmlns:a16="http://schemas.microsoft.com/office/drawing/2014/main" id="{DAC63EFD-BF1E-3CC7-ADD6-A3ED3A0AD30A}"/>
                </a:ext>
              </a:extLst>
            </p:cNvPr>
            <p:cNvSpPr txBox="1"/>
            <p:nvPr/>
          </p:nvSpPr>
          <p:spPr>
            <a:xfrm>
              <a:off x="753022" y="3281676"/>
              <a:ext cx="2681451" cy="307777"/>
            </a:xfrm>
            <a:prstGeom prst="rect">
              <a:avLst/>
            </a:prstGeom>
            <a:noFill/>
          </p:spPr>
          <p:txBody>
            <a:bodyPr wrap="square" rtlCol="0">
              <a:spAutoFit/>
            </a:bodyPr>
            <a:lstStyle/>
            <a:p>
              <a:pPr algn="ctr"/>
              <a:r>
                <a:rPr lang="en-US" altLang="zh-CN" sz="1400" spc="100">
                  <a:solidFill>
                    <a:schemeClr val="bg1">
                      <a:alpha val="90000"/>
                    </a:schemeClr>
                  </a:solidFill>
                  <a:latin typeface="OPPOSans R" panose="00020600040101010101" pitchFamily="18" charset="-122"/>
                  <a:ea typeface="OPPOSans R" panose="00020600040101010101" pitchFamily="18" charset="-122"/>
                  <a:cs typeface="OPPOSans R" panose="00020600040101010101" pitchFamily="18" charset="-122"/>
                </a:rPr>
                <a:t>Historical origin</a:t>
              </a:r>
              <a:endParaRPr lang="zh-CN" altLang="en-US" sz="1400" spc="100">
                <a:solidFill>
                  <a:schemeClr val="bg1">
                    <a:alpha val="90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grpSp>
      <p:grpSp>
        <p:nvGrpSpPr>
          <p:cNvPr id="7" name="组合 6">
            <a:extLst>
              <a:ext uri="{FF2B5EF4-FFF2-40B4-BE49-F238E27FC236}">
                <a16:creationId xmlns:a16="http://schemas.microsoft.com/office/drawing/2014/main" id="{8045FDEC-3D4C-78CE-3011-E9A7FF6902FB}"/>
              </a:ext>
            </a:extLst>
          </p:cNvPr>
          <p:cNvGrpSpPr/>
          <p:nvPr/>
        </p:nvGrpSpPr>
        <p:grpSpPr>
          <a:xfrm>
            <a:off x="3414293" y="1828713"/>
            <a:ext cx="2681451" cy="1932190"/>
            <a:chOff x="3285798" y="1657263"/>
            <a:chExt cx="2681451" cy="1932190"/>
          </a:xfrm>
        </p:grpSpPr>
        <p:sp>
          <p:nvSpPr>
            <p:cNvPr id="10" name="文本框 9">
              <a:extLst>
                <a:ext uri="{FF2B5EF4-FFF2-40B4-BE49-F238E27FC236}">
                  <a16:creationId xmlns:a16="http://schemas.microsoft.com/office/drawing/2014/main" id="{AC250747-5E51-FF3E-6C49-081A2ABBA61C}"/>
                </a:ext>
              </a:extLst>
            </p:cNvPr>
            <p:cNvSpPr txBox="1"/>
            <p:nvPr/>
          </p:nvSpPr>
          <p:spPr>
            <a:xfrm>
              <a:off x="3417998" y="2827021"/>
              <a:ext cx="2417051" cy="584775"/>
            </a:xfrm>
            <a:prstGeom prst="rect">
              <a:avLst/>
            </a:prstGeom>
            <a:noFill/>
          </p:spPr>
          <p:txBody>
            <a:bodyPr wrap="square" rtlCol="0">
              <a:spAutoFit/>
            </a:bodyPr>
            <a:lstStyle/>
            <a:p>
              <a:pPr algn="ctr"/>
              <a:r>
                <a:rPr lang="zh-CN" altLang="en-US" sz="3200">
                  <a:solidFill>
                    <a:schemeClr val="bg1"/>
                  </a:solidFill>
                  <a:latin typeface="优设标题黑" panose="00000500000000000000" pitchFamily="2" charset="-122"/>
                  <a:ea typeface="优设标题黑" panose="00000500000000000000" pitchFamily="2" charset="-122"/>
                </a:rPr>
                <a:t>城市概况</a:t>
              </a:r>
              <a:endParaRPr lang="en-US" altLang="zh-CN" sz="3200">
                <a:solidFill>
                  <a:schemeClr val="bg1"/>
                </a:solidFill>
                <a:latin typeface="优设标题黑" panose="00000500000000000000" pitchFamily="2" charset="-122"/>
                <a:ea typeface="优设标题黑" panose="00000500000000000000" pitchFamily="2" charset="-122"/>
              </a:endParaRPr>
            </a:p>
          </p:txBody>
        </p:sp>
        <p:sp>
          <p:nvSpPr>
            <p:cNvPr id="26" name="文本框 25">
              <a:extLst>
                <a:ext uri="{FF2B5EF4-FFF2-40B4-BE49-F238E27FC236}">
                  <a16:creationId xmlns:a16="http://schemas.microsoft.com/office/drawing/2014/main" id="{DB360950-1845-08A6-269D-EDBC645E7059}"/>
                </a:ext>
              </a:extLst>
            </p:cNvPr>
            <p:cNvSpPr txBox="1"/>
            <p:nvPr/>
          </p:nvSpPr>
          <p:spPr>
            <a:xfrm>
              <a:off x="3285798" y="3281676"/>
              <a:ext cx="2681451" cy="307777"/>
            </a:xfrm>
            <a:prstGeom prst="rect">
              <a:avLst/>
            </a:prstGeom>
            <a:noFill/>
          </p:spPr>
          <p:txBody>
            <a:bodyPr wrap="square" rtlCol="0">
              <a:spAutoFit/>
            </a:bodyPr>
            <a:lstStyle/>
            <a:p>
              <a:pPr algn="ctr"/>
              <a:r>
                <a:rPr lang="en-US" altLang="zh-CN" sz="1400" spc="100">
                  <a:solidFill>
                    <a:schemeClr val="bg1">
                      <a:alpha val="90000"/>
                    </a:schemeClr>
                  </a:solidFill>
                  <a:latin typeface="OPPOSans R" panose="00020600040101010101" pitchFamily="18" charset="-122"/>
                  <a:ea typeface="OPPOSans R" panose="00020600040101010101" pitchFamily="18" charset="-122"/>
                  <a:cs typeface="OPPOSans R" panose="00020600040101010101" pitchFamily="18" charset="-122"/>
                </a:rPr>
                <a:t>City overview</a:t>
              </a:r>
              <a:endParaRPr lang="zh-CN" altLang="en-US" sz="1400" spc="100">
                <a:solidFill>
                  <a:schemeClr val="bg1">
                    <a:alpha val="90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29" name="文本框 28">
              <a:extLst>
                <a:ext uri="{FF2B5EF4-FFF2-40B4-BE49-F238E27FC236}">
                  <a16:creationId xmlns:a16="http://schemas.microsoft.com/office/drawing/2014/main" id="{A28643CB-764B-0B94-0D06-11B3BE24950D}"/>
                </a:ext>
              </a:extLst>
            </p:cNvPr>
            <p:cNvSpPr txBox="1"/>
            <p:nvPr/>
          </p:nvSpPr>
          <p:spPr>
            <a:xfrm>
              <a:off x="3530491" y="1657263"/>
              <a:ext cx="2192064" cy="1323439"/>
            </a:xfrm>
            <a:prstGeom prst="rect">
              <a:avLst/>
            </a:prstGeom>
            <a:noFill/>
          </p:spPr>
          <p:txBody>
            <a:bodyPr wrap="square" rtlCol="0">
              <a:spAutoFit/>
            </a:bodyPr>
            <a:lstStyle/>
            <a:p>
              <a:pPr algn="ctr"/>
              <a:r>
                <a:rPr lang="en-US" altLang="zh-CN" sz="8000">
                  <a:ln>
                    <a:solidFill>
                      <a:schemeClr val="bg1">
                        <a:alpha val="70000"/>
                      </a:schemeClr>
                    </a:solidFill>
                  </a:ln>
                  <a:noFill/>
                  <a:latin typeface="OPPOSans H" panose="00020600040101010101" pitchFamily="18" charset="-122"/>
                  <a:ea typeface="OPPOSans H" panose="00020600040101010101" pitchFamily="18" charset="-122"/>
                  <a:cs typeface="OPPOSans H" panose="00020600040101010101" pitchFamily="18" charset="-122"/>
                </a:rPr>
                <a:t>02</a:t>
              </a:r>
              <a:endParaRPr lang="zh-CN" altLang="en-US" sz="8000">
                <a:ln>
                  <a:solidFill>
                    <a:schemeClr val="bg1">
                      <a:alpha val="70000"/>
                    </a:schemeClr>
                  </a:solidFill>
                </a:ln>
                <a:noFill/>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13" name="组合 12">
            <a:extLst>
              <a:ext uri="{FF2B5EF4-FFF2-40B4-BE49-F238E27FC236}">
                <a16:creationId xmlns:a16="http://schemas.microsoft.com/office/drawing/2014/main" id="{FBCC8D98-E40E-E721-0841-D05996A45ADD}"/>
              </a:ext>
            </a:extLst>
          </p:cNvPr>
          <p:cNvGrpSpPr/>
          <p:nvPr/>
        </p:nvGrpSpPr>
        <p:grpSpPr>
          <a:xfrm>
            <a:off x="6075564" y="1828713"/>
            <a:ext cx="2681451" cy="1932190"/>
            <a:chOff x="6008085" y="1657263"/>
            <a:chExt cx="2681451" cy="1932190"/>
          </a:xfrm>
        </p:grpSpPr>
        <p:sp>
          <p:nvSpPr>
            <p:cNvPr id="11" name="文本框 10">
              <a:extLst>
                <a:ext uri="{FF2B5EF4-FFF2-40B4-BE49-F238E27FC236}">
                  <a16:creationId xmlns:a16="http://schemas.microsoft.com/office/drawing/2014/main" id="{C6A82FE4-41A7-A9DA-584B-27E2F0E765A5}"/>
                </a:ext>
              </a:extLst>
            </p:cNvPr>
            <p:cNvSpPr txBox="1"/>
            <p:nvPr/>
          </p:nvSpPr>
          <p:spPr>
            <a:xfrm>
              <a:off x="6008085" y="2827021"/>
              <a:ext cx="2681451" cy="584775"/>
            </a:xfrm>
            <a:prstGeom prst="rect">
              <a:avLst/>
            </a:prstGeom>
            <a:noFill/>
          </p:spPr>
          <p:txBody>
            <a:bodyPr wrap="square" rtlCol="0">
              <a:spAutoFit/>
            </a:bodyPr>
            <a:lstStyle/>
            <a:p>
              <a:pPr algn="ctr"/>
              <a:r>
                <a:rPr lang="zh-CN" altLang="en-US" sz="3200">
                  <a:solidFill>
                    <a:schemeClr val="bg1"/>
                  </a:solidFill>
                  <a:latin typeface="优设标题黑" panose="00000500000000000000" pitchFamily="2" charset="-122"/>
                  <a:ea typeface="优设标题黑" panose="00000500000000000000" pitchFamily="2" charset="-122"/>
                </a:rPr>
                <a:t>旅游景点</a:t>
              </a:r>
              <a:endParaRPr lang="en-US" altLang="zh-CN" sz="3200">
                <a:solidFill>
                  <a:schemeClr val="bg1"/>
                </a:solidFill>
                <a:latin typeface="优设标题黑" panose="00000500000000000000" pitchFamily="2" charset="-122"/>
                <a:ea typeface="优设标题黑" panose="00000500000000000000" pitchFamily="2" charset="-122"/>
              </a:endParaRPr>
            </a:p>
          </p:txBody>
        </p:sp>
        <p:sp>
          <p:nvSpPr>
            <p:cNvPr id="27" name="文本框 26">
              <a:extLst>
                <a:ext uri="{FF2B5EF4-FFF2-40B4-BE49-F238E27FC236}">
                  <a16:creationId xmlns:a16="http://schemas.microsoft.com/office/drawing/2014/main" id="{E836F252-D644-E3F6-45A0-967DC7DFCFBD}"/>
                </a:ext>
              </a:extLst>
            </p:cNvPr>
            <p:cNvSpPr txBox="1"/>
            <p:nvPr/>
          </p:nvSpPr>
          <p:spPr>
            <a:xfrm>
              <a:off x="6008085" y="3281676"/>
              <a:ext cx="2681451" cy="307777"/>
            </a:xfrm>
            <a:prstGeom prst="rect">
              <a:avLst/>
            </a:prstGeom>
            <a:noFill/>
          </p:spPr>
          <p:txBody>
            <a:bodyPr wrap="square" rtlCol="0">
              <a:spAutoFit/>
            </a:bodyPr>
            <a:lstStyle/>
            <a:p>
              <a:pPr algn="ctr"/>
              <a:r>
                <a:rPr lang="en-US" altLang="zh-CN" sz="1400" spc="100">
                  <a:solidFill>
                    <a:schemeClr val="bg1">
                      <a:alpha val="90000"/>
                    </a:schemeClr>
                  </a:solidFill>
                  <a:latin typeface="OPPOSans R" panose="00020600040101010101" pitchFamily="18" charset="-122"/>
                  <a:ea typeface="OPPOSans R" panose="00020600040101010101" pitchFamily="18" charset="-122"/>
                  <a:cs typeface="OPPOSans R" panose="00020600040101010101" pitchFamily="18" charset="-122"/>
                </a:rPr>
                <a:t>Tourist attractions</a:t>
              </a:r>
              <a:endParaRPr lang="zh-CN" altLang="en-US" sz="1400" spc="100">
                <a:solidFill>
                  <a:schemeClr val="bg1">
                    <a:alpha val="90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30" name="文本框 29">
              <a:extLst>
                <a:ext uri="{FF2B5EF4-FFF2-40B4-BE49-F238E27FC236}">
                  <a16:creationId xmlns:a16="http://schemas.microsoft.com/office/drawing/2014/main" id="{837BDC29-3F4F-994F-697E-DCD07DD8D279}"/>
                </a:ext>
              </a:extLst>
            </p:cNvPr>
            <p:cNvSpPr txBox="1"/>
            <p:nvPr/>
          </p:nvSpPr>
          <p:spPr>
            <a:xfrm>
              <a:off x="6252778" y="1657263"/>
              <a:ext cx="2192064" cy="1323439"/>
            </a:xfrm>
            <a:prstGeom prst="rect">
              <a:avLst/>
            </a:prstGeom>
            <a:noFill/>
          </p:spPr>
          <p:txBody>
            <a:bodyPr wrap="square" rtlCol="0">
              <a:spAutoFit/>
            </a:bodyPr>
            <a:lstStyle/>
            <a:p>
              <a:pPr algn="ctr"/>
              <a:r>
                <a:rPr lang="en-US" altLang="zh-CN" sz="8000">
                  <a:ln>
                    <a:solidFill>
                      <a:schemeClr val="bg1">
                        <a:alpha val="70000"/>
                      </a:schemeClr>
                    </a:solidFill>
                  </a:ln>
                  <a:noFill/>
                  <a:latin typeface="OPPOSans H" panose="00020600040101010101" pitchFamily="18" charset="-122"/>
                  <a:ea typeface="OPPOSans H" panose="00020600040101010101" pitchFamily="18" charset="-122"/>
                  <a:cs typeface="OPPOSans H" panose="00020600040101010101" pitchFamily="18" charset="-122"/>
                </a:rPr>
                <a:t>03</a:t>
              </a:r>
              <a:endParaRPr lang="zh-CN" altLang="en-US" sz="8000">
                <a:ln>
                  <a:solidFill>
                    <a:schemeClr val="bg1">
                      <a:alpha val="70000"/>
                    </a:schemeClr>
                  </a:solidFill>
                </a:ln>
                <a:noFill/>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15" name="组合 14">
            <a:extLst>
              <a:ext uri="{FF2B5EF4-FFF2-40B4-BE49-F238E27FC236}">
                <a16:creationId xmlns:a16="http://schemas.microsoft.com/office/drawing/2014/main" id="{EB8FD6D2-DD44-3BEB-F647-9E2D143A8B48}"/>
              </a:ext>
            </a:extLst>
          </p:cNvPr>
          <p:cNvGrpSpPr/>
          <p:nvPr/>
        </p:nvGrpSpPr>
        <p:grpSpPr>
          <a:xfrm>
            <a:off x="8736834" y="1828713"/>
            <a:ext cx="2681451" cy="1932190"/>
            <a:chOff x="8736834" y="1657263"/>
            <a:chExt cx="2681451" cy="1932190"/>
          </a:xfrm>
        </p:grpSpPr>
        <p:sp>
          <p:nvSpPr>
            <p:cNvPr id="12" name="文本框 11">
              <a:extLst>
                <a:ext uri="{FF2B5EF4-FFF2-40B4-BE49-F238E27FC236}">
                  <a16:creationId xmlns:a16="http://schemas.microsoft.com/office/drawing/2014/main" id="{C448976A-8AF9-06E2-8233-48F02D9A2B03}"/>
                </a:ext>
              </a:extLst>
            </p:cNvPr>
            <p:cNvSpPr txBox="1"/>
            <p:nvPr/>
          </p:nvSpPr>
          <p:spPr>
            <a:xfrm>
              <a:off x="8821408" y="2827021"/>
              <a:ext cx="2512303" cy="584775"/>
            </a:xfrm>
            <a:prstGeom prst="rect">
              <a:avLst/>
            </a:prstGeom>
            <a:noFill/>
          </p:spPr>
          <p:txBody>
            <a:bodyPr wrap="square" rtlCol="0">
              <a:spAutoFit/>
            </a:bodyPr>
            <a:lstStyle/>
            <a:p>
              <a:pPr algn="ctr"/>
              <a:r>
                <a:rPr lang="zh-CN" altLang="en-US" sz="3200">
                  <a:solidFill>
                    <a:schemeClr val="bg1"/>
                  </a:solidFill>
                  <a:latin typeface="优设标题黑" panose="00000500000000000000" pitchFamily="2" charset="-122"/>
                  <a:ea typeface="优设标题黑" panose="00000500000000000000" pitchFamily="2" charset="-122"/>
                </a:rPr>
                <a:t>美食文化</a:t>
              </a:r>
              <a:endParaRPr lang="en-US" altLang="zh-CN" sz="3200">
                <a:solidFill>
                  <a:schemeClr val="bg1"/>
                </a:solidFill>
                <a:latin typeface="优设标题黑" panose="00000500000000000000" pitchFamily="2" charset="-122"/>
                <a:ea typeface="优设标题黑" panose="00000500000000000000" pitchFamily="2" charset="-122"/>
              </a:endParaRPr>
            </a:p>
          </p:txBody>
        </p:sp>
        <p:sp>
          <p:nvSpPr>
            <p:cNvPr id="28" name="文本框 27">
              <a:extLst>
                <a:ext uri="{FF2B5EF4-FFF2-40B4-BE49-F238E27FC236}">
                  <a16:creationId xmlns:a16="http://schemas.microsoft.com/office/drawing/2014/main" id="{6A2E4ABB-7D98-FE78-BFE9-DA591E341E00}"/>
                </a:ext>
              </a:extLst>
            </p:cNvPr>
            <p:cNvSpPr txBox="1"/>
            <p:nvPr/>
          </p:nvSpPr>
          <p:spPr>
            <a:xfrm>
              <a:off x="8736834" y="3281676"/>
              <a:ext cx="2681451" cy="307777"/>
            </a:xfrm>
            <a:prstGeom prst="rect">
              <a:avLst/>
            </a:prstGeom>
            <a:noFill/>
          </p:spPr>
          <p:txBody>
            <a:bodyPr wrap="square" rtlCol="0">
              <a:spAutoFit/>
            </a:bodyPr>
            <a:lstStyle/>
            <a:p>
              <a:pPr algn="ctr"/>
              <a:r>
                <a:rPr lang="en-US" altLang="zh-CN" sz="1400" spc="100">
                  <a:solidFill>
                    <a:schemeClr val="bg1">
                      <a:alpha val="90000"/>
                    </a:schemeClr>
                  </a:solidFill>
                  <a:latin typeface="OPPOSans R" panose="00020600040101010101" pitchFamily="18" charset="-122"/>
                  <a:ea typeface="OPPOSans R" panose="00020600040101010101" pitchFamily="18" charset="-122"/>
                  <a:cs typeface="OPPOSans R" panose="00020600040101010101" pitchFamily="18" charset="-122"/>
                </a:rPr>
                <a:t>Food culture</a:t>
              </a:r>
              <a:endParaRPr lang="zh-CN" altLang="en-US" sz="1400" spc="100">
                <a:solidFill>
                  <a:schemeClr val="bg1">
                    <a:alpha val="90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31" name="文本框 30">
              <a:extLst>
                <a:ext uri="{FF2B5EF4-FFF2-40B4-BE49-F238E27FC236}">
                  <a16:creationId xmlns:a16="http://schemas.microsoft.com/office/drawing/2014/main" id="{60D817AF-8B32-EB3F-5ADD-B1E2116005A0}"/>
                </a:ext>
              </a:extLst>
            </p:cNvPr>
            <p:cNvSpPr txBox="1"/>
            <p:nvPr/>
          </p:nvSpPr>
          <p:spPr>
            <a:xfrm>
              <a:off x="8981527" y="1657263"/>
              <a:ext cx="2192064" cy="1323439"/>
            </a:xfrm>
            <a:prstGeom prst="rect">
              <a:avLst/>
            </a:prstGeom>
            <a:noFill/>
          </p:spPr>
          <p:txBody>
            <a:bodyPr wrap="square" rtlCol="0">
              <a:spAutoFit/>
            </a:bodyPr>
            <a:lstStyle/>
            <a:p>
              <a:pPr algn="ctr"/>
              <a:r>
                <a:rPr lang="en-US" altLang="zh-CN" sz="8000">
                  <a:ln>
                    <a:solidFill>
                      <a:schemeClr val="bg1">
                        <a:alpha val="70000"/>
                      </a:schemeClr>
                    </a:solidFill>
                  </a:ln>
                  <a:noFill/>
                  <a:latin typeface="OPPOSans H" panose="00020600040101010101" pitchFamily="18" charset="-122"/>
                  <a:ea typeface="OPPOSans H" panose="00020600040101010101" pitchFamily="18" charset="-122"/>
                  <a:cs typeface="OPPOSans H" panose="00020600040101010101" pitchFamily="18" charset="-122"/>
                </a:rPr>
                <a:t>04</a:t>
              </a:r>
              <a:endParaRPr lang="zh-CN" altLang="en-US" sz="8000">
                <a:ln>
                  <a:solidFill>
                    <a:schemeClr val="bg1">
                      <a:alpha val="70000"/>
                    </a:schemeClr>
                  </a:solidFill>
                </a:ln>
                <a:noFill/>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534953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485ED8E-9265-0408-D56A-9D8B03CFB233}"/>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0" name="矩形 9">
            <a:extLst>
              <a:ext uri="{FF2B5EF4-FFF2-40B4-BE49-F238E27FC236}">
                <a16:creationId xmlns:a16="http://schemas.microsoft.com/office/drawing/2014/main" id="{6627F1B0-75DD-1329-EF8B-4F499CBEA9A8}"/>
              </a:ext>
            </a:extLst>
          </p:cNvPr>
          <p:cNvSpPr/>
          <p:nvPr/>
        </p:nvSpPr>
        <p:spPr>
          <a:xfrm>
            <a:off x="-1" y="-19095"/>
            <a:ext cx="12192000" cy="5988359"/>
          </a:xfrm>
          <a:prstGeom prst="rect">
            <a:avLst/>
          </a:prstGeom>
          <a:gradFill flip="none" rotWithShape="1">
            <a:gsLst>
              <a:gs pos="28000">
                <a:srgbClr val="438FAE"/>
              </a:gs>
              <a:gs pos="100000">
                <a:srgbClr val="438FAE">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0C703042-565B-0EB2-FB0D-C022A0F7EA0F}"/>
              </a:ext>
            </a:extLst>
          </p:cNvPr>
          <p:cNvSpPr txBox="1"/>
          <p:nvPr/>
        </p:nvSpPr>
        <p:spPr>
          <a:xfrm>
            <a:off x="4642885" y="1145729"/>
            <a:ext cx="2906228" cy="1862048"/>
          </a:xfrm>
          <a:prstGeom prst="rect">
            <a:avLst/>
          </a:prstGeom>
          <a:noFill/>
        </p:spPr>
        <p:txBody>
          <a:bodyPr wrap="square" rtlCol="0">
            <a:spAutoFit/>
          </a:bodyPr>
          <a:lstStyle/>
          <a:p>
            <a:pPr algn="ctr"/>
            <a:r>
              <a:rPr lang="en-US" altLang="zh-CN" sz="11500">
                <a:solidFill>
                  <a:srgbClr val="58938D">
                    <a:alpha val="5000"/>
                  </a:srgbClr>
                </a:solidFill>
                <a:latin typeface="+mj-ea"/>
                <a:ea typeface="+mj-ea"/>
              </a:rPr>
              <a:t>01</a:t>
            </a:r>
            <a:endParaRPr lang="zh-CN" altLang="en-US" sz="11500">
              <a:solidFill>
                <a:srgbClr val="58938D">
                  <a:alpha val="5000"/>
                </a:srgbClr>
              </a:solidFill>
              <a:latin typeface="+mj-ea"/>
              <a:ea typeface="+mj-ea"/>
            </a:endParaRPr>
          </a:p>
        </p:txBody>
      </p:sp>
      <p:sp>
        <p:nvSpPr>
          <p:cNvPr id="44" name="文本框 43">
            <a:extLst>
              <a:ext uri="{FF2B5EF4-FFF2-40B4-BE49-F238E27FC236}">
                <a16:creationId xmlns:a16="http://schemas.microsoft.com/office/drawing/2014/main" id="{6254CE47-E12D-2DC9-6845-32E121CAB6F0}"/>
              </a:ext>
            </a:extLst>
          </p:cNvPr>
          <p:cNvSpPr txBox="1"/>
          <p:nvPr/>
        </p:nvSpPr>
        <p:spPr>
          <a:xfrm>
            <a:off x="4268723" y="2678997"/>
            <a:ext cx="3654552" cy="1015663"/>
          </a:xfrm>
          <a:prstGeom prst="rect">
            <a:avLst/>
          </a:prstGeom>
          <a:noFill/>
        </p:spPr>
        <p:txBody>
          <a:bodyPr wrap="square" rtlCol="0">
            <a:spAutoFit/>
          </a:bodyPr>
          <a:lstStyle/>
          <a:p>
            <a:pPr algn="ctr"/>
            <a:r>
              <a:rPr lang="zh-CN" altLang="en-US" sz="6000">
                <a:solidFill>
                  <a:schemeClr val="bg1"/>
                </a:solidFill>
                <a:latin typeface="优设标题黑" panose="00000500000000000000" pitchFamily="2" charset="-122"/>
                <a:ea typeface="优设标题黑" panose="00000500000000000000" pitchFamily="2" charset="-122"/>
              </a:rPr>
              <a:t>历史渊源</a:t>
            </a:r>
            <a:endParaRPr lang="en-US" altLang="zh-CN" sz="6000">
              <a:solidFill>
                <a:schemeClr val="bg1"/>
              </a:solidFill>
              <a:latin typeface="优设标题黑" panose="00000500000000000000" pitchFamily="2" charset="-122"/>
              <a:ea typeface="优设标题黑" panose="00000500000000000000" pitchFamily="2" charset="-122"/>
            </a:endParaRPr>
          </a:p>
        </p:txBody>
      </p:sp>
      <p:sp>
        <p:nvSpPr>
          <p:cNvPr id="24" name="文本框 23">
            <a:extLst>
              <a:ext uri="{FF2B5EF4-FFF2-40B4-BE49-F238E27FC236}">
                <a16:creationId xmlns:a16="http://schemas.microsoft.com/office/drawing/2014/main" id="{0CCE9561-E81C-16A9-B2DA-459948E467A7}"/>
              </a:ext>
            </a:extLst>
          </p:cNvPr>
          <p:cNvSpPr txBox="1"/>
          <p:nvPr/>
        </p:nvSpPr>
        <p:spPr>
          <a:xfrm>
            <a:off x="4085603" y="3446006"/>
            <a:ext cx="4020793" cy="400110"/>
          </a:xfrm>
          <a:prstGeom prst="rect">
            <a:avLst/>
          </a:prstGeom>
          <a:noFill/>
        </p:spPr>
        <p:txBody>
          <a:bodyPr wrap="square" rtlCol="0">
            <a:spAutoFit/>
          </a:bodyPr>
          <a:lstStyle/>
          <a:p>
            <a:pPr algn="ctr"/>
            <a:r>
              <a:rPr lang="en-US" altLang="zh-CN" sz="2000" spc="300">
                <a:solidFill>
                  <a:schemeClr val="bg1">
                    <a:alpha val="80000"/>
                  </a:schemeClr>
                </a:solidFill>
                <a:latin typeface="OPPOSans R" panose="00020600040101010101" pitchFamily="18" charset="-122"/>
                <a:ea typeface="OPPOSans R" panose="00020600040101010101" pitchFamily="18" charset="-122"/>
                <a:cs typeface="OPPOSans R" panose="00020600040101010101" pitchFamily="18" charset="-122"/>
              </a:rPr>
              <a:t>Historical origin</a:t>
            </a:r>
            <a:endParaRPr lang="zh-CN" altLang="en-US" sz="2000" spc="300">
              <a:solidFill>
                <a:schemeClr val="bg1">
                  <a:alpha val="80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8" name="文本框 7">
            <a:extLst>
              <a:ext uri="{FF2B5EF4-FFF2-40B4-BE49-F238E27FC236}">
                <a16:creationId xmlns:a16="http://schemas.microsoft.com/office/drawing/2014/main" id="{ED00D101-862C-1596-DD95-7C8837A5B882}"/>
              </a:ext>
            </a:extLst>
          </p:cNvPr>
          <p:cNvSpPr txBox="1"/>
          <p:nvPr/>
        </p:nvSpPr>
        <p:spPr>
          <a:xfrm>
            <a:off x="3940639" y="744861"/>
            <a:ext cx="4310721" cy="2215991"/>
          </a:xfrm>
          <a:prstGeom prst="rect">
            <a:avLst/>
          </a:prstGeom>
          <a:noFill/>
        </p:spPr>
        <p:txBody>
          <a:bodyPr wrap="square" rtlCol="0">
            <a:spAutoFit/>
          </a:bodyPr>
          <a:lstStyle/>
          <a:p>
            <a:pPr algn="ctr"/>
            <a:r>
              <a:rPr lang="en-US" altLang="zh-CN" sz="13800">
                <a:ln>
                  <a:solidFill>
                    <a:schemeClr val="bg1">
                      <a:alpha val="70000"/>
                    </a:schemeClr>
                  </a:solidFill>
                </a:ln>
                <a:noFill/>
                <a:latin typeface="OPPOSans H" panose="00020600040101010101" pitchFamily="18" charset="-122"/>
                <a:ea typeface="OPPOSans H" panose="00020600040101010101" pitchFamily="18" charset="-122"/>
                <a:cs typeface="OPPOSans H" panose="00020600040101010101" pitchFamily="18" charset="-122"/>
              </a:rPr>
              <a:t>01</a:t>
            </a:r>
            <a:endParaRPr lang="zh-CN" altLang="en-US" sz="13800">
              <a:ln>
                <a:solidFill>
                  <a:schemeClr val="bg1">
                    <a:alpha val="70000"/>
                  </a:schemeClr>
                </a:solidFill>
              </a:ln>
              <a:no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3" name="矩形 9">
            <a:extLst>
              <a:ext uri="{FF2B5EF4-FFF2-40B4-BE49-F238E27FC236}">
                <a16:creationId xmlns:a16="http://schemas.microsoft.com/office/drawing/2014/main" id="{093AA73B-D904-422E-9E0A-C8443F251050}"/>
              </a:ext>
            </a:extLst>
          </p:cNvPr>
          <p:cNvSpPr/>
          <p:nvPr/>
        </p:nvSpPr>
        <p:spPr>
          <a:xfrm>
            <a:off x="9507279" y="5581650"/>
            <a:ext cx="2087369" cy="840350"/>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9">
            <a:extLst>
              <a:ext uri="{FF2B5EF4-FFF2-40B4-BE49-F238E27FC236}">
                <a16:creationId xmlns:a16="http://schemas.microsoft.com/office/drawing/2014/main" id="{C2938A61-B9C6-8214-03DE-45485D58F65D}"/>
              </a:ext>
            </a:extLst>
          </p:cNvPr>
          <p:cNvSpPr/>
          <p:nvPr/>
        </p:nvSpPr>
        <p:spPr>
          <a:xfrm flipH="1">
            <a:off x="613835" y="5581650"/>
            <a:ext cx="2087369" cy="840350"/>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3944772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C9B5D471-E15E-A2A0-773D-FB3C614AE7C7}"/>
              </a:ext>
            </a:extLst>
          </p:cNvPr>
          <p:cNvSpPr/>
          <p:nvPr/>
        </p:nvSpPr>
        <p:spPr>
          <a:xfrm>
            <a:off x="9507279" y="2739977"/>
            <a:ext cx="2087369" cy="3682023"/>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rgbClr val="438FA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
            <a:extLst>
              <a:ext uri="{FF2B5EF4-FFF2-40B4-BE49-F238E27FC236}">
                <a16:creationId xmlns:a16="http://schemas.microsoft.com/office/drawing/2014/main" id="{B8865A6F-3329-6DEE-8ED4-6088E11E37A6}"/>
              </a:ext>
            </a:extLst>
          </p:cNvPr>
          <p:cNvSpPr/>
          <p:nvPr/>
        </p:nvSpPr>
        <p:spPr>
          <a:xfrm flipH="1">
            <a:off x="613836" y="2739977"/>
            <a:ext cx="2087369" cy="3682023"/>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rgbClr val="438FA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6CD3095C-6AA8-14D4-D5B1-DDC4D4A510A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34" y="0"/>
            <a:ext cx="12191999" cy="3392488"/>
          </a:xfrm>
          <a:prstGeom prst="rect">
            <a:avLst/>
          </a:prstGeom>
        </p:spPr>
      </p:pic>
      <p:grpSp>
        <p:nvGrpSpPr>
          <p:cNvPr id="46" name="组合 45">
            <a:extLst>
              <a:ext uri="{FF2B5EF4-FFF2-40B4-BE49-F238E27FC236}">
                <a16:creationId xmlns:a16="http://schemas.microsoft.com/office/drawing/2014/main" id="{E96D8017-1A5B-B05C-596D-97D4ED3DE085}"/>
              </a:ext>
            </a:extLst>
          </p:cNvPr>
          <p:cNvGrpSpPr/>
          <p:nvPr/>
        </p:nvGrpSpPr>
        <p:grpSpPr>
          <a:xfrm>
            <a:off x="1080704" y="4069262"/>
            <a:ext cx="2516437" cy="1869457"/>
            <a:chOff x="1080701" y="4264708"/>
            <a:chExt cx="2516437" cy="1869457"/>
          </a:xfrm>
        </p:grpSpPr>
        <p:sp>
          <p:nvSpPr>
            <p:cNvPr id="12" name="文本框 11">
              <a:extLst>
                <a:ext uri="{FF2B5EF4-FFF2-40B4-BE49-F238E27FC236}">
                  <a16:creationId xmlns:a16="http://schemas.microsoft.com/office/drawing/2014/main" id="{C5FD1BB9-6E0B-13E4-D286-E02F195E8A5D}"/>
                </a:ext>
              </a:extLst>
            </p:cNvPr>
            <p:cNvSpPr txBox="1"/>
            <p:nvPr/>
          </p:nvSpPr>
          <p:spPr>
            <a:xfrm>
              <a:off x="1178943" y="4787450"/>
              <a:ext cx="2418195" cy="1346715"/>
            </a:xfrm>
            <a:prstGeom prst="rect">
              <a:avLst/>
            </a:prstGeom>
            <a:noFill/>
          </p:spPr>
          <p:txBody>
            <a:bodyPr wrap="square" rtlCol="0">
              <a:spAutoFit/>
            </a:bodyPr>
            <a:lstStyle/>
            <a:p>
              <a:pPr algn="just">
                <a:lnSpc>
                  <a:spcPct val="130000"/>
                </a:lnSpc>
              </a:pPr>
              <a:r>
                <a:rPr lang="zh-CN" altLang="en-US" sz="1600" dirty="0">
                  <a:solidFill>
                    <a:schemeClr val="tx1">
                      <a:lumMod val="85000"/>
                      <a:lumOff val="15000"/>
                      <a:alpha val="70000"/>
                    </a:schemeClr>
                  </a:solidFill>
                  <a:latin typeface="+mn-ea"/>
                </a:rPr>
                <a:t>郑州商城遗址郑州历史悠久。早在</a:t>
              </a:r>
              <a:r>
                <a:rPr lang="en-US" altLang="zh-CN" sz="1600" dirty="0">
                  <a:solidFill>
                    <a:schemeClr val="tx1">
                      <a:lumMod val="85000"/>
                      <a:lumOff val="15000"/>
                      <a:alpha val="70000"/>
                    </a:schemeClr>
                  </a:solidFill>
                  <a:latin typeface="+mn-ea"/>
                </a:rPr>
                <a:t>3600</a:t>
              </a:r>
              <a:r>
                <a:rPr lang="zh-CN" altLang="en-US" sz="1600" dirty="0">
                  <a:solidFill>
                    <a:schemeClr val="tx1">
                      <a:lumMod val="85000"/>
                      <a:lumOff val="15000"/>
                      <a:alpha val="70000"/>
                    </a:schemeClr>
                  </a:solidFill>
                  <a:latin typeface="+mn-ea"/>
                </a:rPr>
                <a:t>年前，这里就是商王朝的都邑，夏、商、管、郑、韩</a:t>
              </a:r>
              <a:r>
                <a:rPr lang="en-US" altLang="zh-CN" sz="1600" dirty="0">
                  <a:solidFill>
                    <a:schemeClr val="tx1">
                      <a:lumMod val="85000"/>
                      <a:lumOff val="15000"/>
                      <a:alpha val="70000"/>
                    </a:schemeClr>
                  </a:solidFill>
                  <a:latin typeface="+mn-ea"/>
                </a:rPr>
                <a:t>5</a:t>
              </a:r>
              <a:r>
                <a:rPr lang="zh-CN" altLang="en-US" sz="1600" dirty="0">
                  <a:solidFill>
                    <a:schemeClr val="tx1">
                      <a:lumMod val="85000"/>
                      <a:lumOff val="15000"/>
                      <a:alpha val="70000"/>
                    </a:schemeClr>
                  </a:solidFill>
                  <a:latin typeface="+mn-ea"/>
                </a:rPr>
                <a:t>次为都。</a:t>
              </a:r>
            </a:p>
          </p:txBody>
        </p:sp>
        <p:sp>
          <p:nvSpPr>
            <p:cNvPr id="23" name="文本框 22">
              <a:extLst>
                <a:ext uri="{FF2B5EF4-FFF2-40B4-BE49-F238E27FC236}">
                  <a16:creationId xmlns:a16="http://schemas.microsoft.com/office/drawing/2014/main" id="{A602B47C-FA5E-A1E4-C740-4BED326967ED}"/>
                </a:ext>
              </a:extLst>
            </p:cNvPr>
            <p:cNvSpPr txBox="1"/>
            <p:nvPr/>
          </p:nvSpPr>
          <p:spPr>
            <a:xfrm>
              <a:off x="1080701" y="4264708"/>
              <a:ext cx="2484254" cy="523220"/>
            </a:xfrm>
            <a:prstGeom prst="rect">
              <a:avLst/>
            </a:prstGeom>
            <a:noFill/>
          </p:spPr>
          <p:txBody>
            <a:bodyPr wrap="square" rtlCol="0">
              <a:spAutoFit/>
            </a:bodyPr>
            <a:lstStyle/>
            <a:p>
              <a:pPr algn="ctr"/>
              <a:r>
                <a:rPr lang="zh-CN" altLang="en-US" sz="2800">
                  <a:solidFill>
                    <a:schemeClr val="tx1">
                      <a:lumMod val="85000"/>
                      <a:lumOff val="15000"/>
                    </a:schemeClr>
                  </a:solidFill>
                  <a:latin typeface="+mj-ea"/>
                  <a:ea typeface="+mj-ea"/>
                </a:rPr>
                <a:t>地名由来记载</a:t>
              </a:r>
            </a:p>
          </p:txBody>
        </p:sp>
      </p:grpSp>
      <p:grpSp>
        <p:nvGrpSpPr>
          <p:cNvPr id="47" name="组合 46">
            <a:extLst>
              <a:ext uri="{FF2B5EF4-FFF2-40B4-BE49-F238E27FC236}">
                <a16:creationId xmlns:a16="http://schemas.microsoft.com/office/drawing/2014/main" id="{C258C06F-1DEE-A739-0069-AAE61ECAD63B}"/>
              </a:ext>
            </a:extLst>
          </p:cNvPr>
          <p:cNvGrpSpPr/>
          <p:nvPr/>
        </p:nvGrpSpPr>
        <p:grpSpPr>
          <a:xfrm>
            <a:off x="4808640" y="4069262"/>
            <a:ext cx="2617248" cy="1873881"/>
            <a:chOff x="4723197" y="4227467"/>
            <a:chExt cx="2617248" cy="1873881"/>
          </a:xfrm>
        </p:grpSpPr>
        <p:sp>
          <p:nvSpPr>
            <p:cNvPr id="13" name="文本框 12">
              <a:extLst>
                <a:ext uri="{FF2B5EF4-FFF2-40B4-BE49-F238E27FC236}">
                  <a16:creationId xmlns:a16="http://schemas.microsoft.com/office/drawing/2014/main" id="{1CCEB42D-EFD4-6766-F9A0-8E293C77F12B}"/>
                </a:ext>
              </a:extLst>
            </p:cNvPr>
            <p:cNvSpPr txBox="1"/>
            <p:nvPr/>
          </p:nvSpPr>
          <p:spPr>
            <a:xfrm>
              <a:off x="4820001" y="4750209"/>
              <a:ext cx="2520444" cy="1351139"/>
            </a:xfrm>
            <a:prstGeom prst="rect">
              <a:avLst/>
            </a:prstGeom>
            <a:noFill/>
          </p:spPr>
          <p:txBody>
            <a:bodyPr wrap="square" rtlCol="0">
              <a:spAutoFit/>
            </a:bodyPr>
            <a:lstStyle/>
            <a:p>
              <a:pPr algn="just">
                <a:lnSpc>
                  <a:spcPct val="130000"/>
                </a:lnSpc>
              </a:pPr>
              <a:r>
                <a:rPr lang="zh-CN" altLang="en-US" sz="1600" dirty="0">
                  <a:solidFill>
                    <a:schemeClr val="tx1">
                      <a:lumMod val="85000"/>
                      <a:lumOff val="15000"/>
                      <a:alpha val="70000"/>
                    </a:schemeClr>
                  </a:solidFill>
                  <a:latin typeface="+mn-ea"/>
                </a:rPr>
                <a:t>隋、唐、五代、宋、金、元、明、清在此设州，是中国八大古都之一和“世界历史都市联盟”成员。</a:t>
              </a:r>
            </a:p>
          </p:txBody>
        </p:sp>
        <p:sp>
          <p:nvSpPr>
            <p:cNvPr id="24" name="文本框 23">
              <a:extLst>
                <a:ext uri="{FF2B5EF4-FFF2-40B4-BE49-F238E27FC236}">
                  <a16:creationId xmlns:a16="http://schemas.microsoft.com/office/drawing/2014/main" id="{657B0C51-630D-20D1-E33A-45EC0443A30C}"/>
                </a:ext>
              </a:extLst>
            </p:cNvPr>
            <p:cNvSpPr txBox="1"/>
            <p:nvPr/>
          </p:nvSpPr>
          <p:spPr>
            <a:xfrm>
              <a:off x="4723197" y="4227467"/>
              <a:ext cx="2533352" cy="523220"/>
            </a:xfrm>
            <a:prstGeom prst="rect">
              <a:avLst/>
            </a:prstGeom>
            <a:noFill/>
          </p:spPr>
          <p:txBody>
            <a:bodyPr wrap="square" rtlCol="0">
              <a:spAutoFit/>
            </a:bodyPr>
            <a:lstStyle/>
            <a:p>
              <a:pPr algn="ctr"/>
              <a:r>
                <a:rPr lang="zh-CN" altLang="en-US" sz="2800" dirty="0">
                  <a:solidFill>
                    <a:schemeClr val="tx1">
                      <a:lumMod val="85000"/>
                      <a:lumOff val="15000"/>
                    </a:schemeClr>
                  </a:solidFill>
                  <a:latin typeface="+mj-ea"/>
                  <a:ea typeface="+mj-ea"/>
                </a:rPr>
                <a:t>地名源于历史</a:t>
              </a:r>
            </a:p>
          </p:txBody>
        </p:sp>
      </p:grpSp>
      <p:grpSp>
        <p:nvGrpSpPr>
          <p:cNvPr id="49" name="组合 48">
            <a:extLst>
              <a:ext uri="{FF2B5EF4-FFF2-40B4-BE49-F238E27FC236}">
                <a16:creationId xmlns:a16="http://schemas.microsoft.com/office/drawing/2014/main" id="{B7DFAAB5-6485-8A70-0D47-5301D9C659EC}"/>
              </a:ext>
            </a:extLst>
          </p:cNvPr>
          <p:cNvGrpSpPr/>
          <p:nvPr/>
        </p:nvGrpSpPr>
        <p:grpSpPr>
          <a:xfrm>
            <a:off x="8414223" y="4069262"/>
            <a:ext cx="2777263" cy="2193969"/>
            <a:chOff x="8558512" y="4678134"/>
            <a:chExt cx="2777263" cy="2193969"/>
          </a:xfrm>
        </p:grpSpPr>
        <p:sp>
          <p:nvSpPr>
            <p:cNvPr id="14" name="文本框 13">
              <a:extLst>
                <a:ext uri="{FF2B5EF4-FFF2-40B4-BE49-F238E27FC236}">
                  <a16:creationId xmlns:a16="http://schemas.microsoft.com/office/drawing/2014/main" id="{89BE92C5-F8C8-B5AD-7A83-B5E9048F41FA}"/>
                </a:ext>
              </a:extLst>
            </p:cNvPr>
            <p:cNvSpPr txBox="1"/>
            <p:nvPr/>
          </p:nvSpPr>
          <p:spPr>
            <a:xfrm>
              <a:off x="8777270" y="5200876"/>
              <a:ext cx="2453857" cy="1671227"/>
            </a:xfrm>
            <a:prstGeom prst="rect">
              <a:avLst/>
            </a:prstGeom>
            <a:noFill/>
          </p:spPr>
          <p:txBody>
            <a:bodyPr wrap="square" rtlCol="0">
              <a:spAutoFit/>
            </a:bodyPr>
            <a:lstStyle/>
            <a:p>
              <a:pPr algn="just">
                <a:lnSpc>
                  <a:spcPct val="130000"/>
                </a:lnSpc>
              </a:pPr>
              <a:r>
                <a:rPr lang="en-US" altLang="zh-CN" sz="1600" dirty="0">
                  <a:solidFill>
                    <a:schemeClr val="tx1">
                      <a:lumMod val="85000"/>
                      <a:lumOff val="15000"/>
                      <a:alpha val="70000"/>
                    </a:schemeClr>
                  </a:solidFill>
                  <a:latin typeface="+mn-ea"/>
                </a:rPr>
                <a:t>1948</a:t>
              </a:r>
              <a:r>
                <a:rPr lang="zh-CN" altLang="en-US" sz="1600" dirty="0">
                  <a:solidFill>
                    <a:schemeClr val="tx1">
                      <a:lumMod val="85000"/>
                      <a:lumOff val="15000"/>
                      <a:alpha val="70000"/>
                    </a:schemeClr>
                  </a:solidFill>
                  <a:latin typeface="+mn-ea"/>
                </a:rPr>
                <a:t>年</a:t>
              </a:r>
              <a:r>
                <a:rPr lang="en-US" altLang="zh-CN" sz="1600" dirty="0">
                  <a:solidFill>
                    <a:schemeClr val="tx1">
                      <a:lumMod val="85000"/>
                      <a:lumOff val="15000"/>
                      <a:alpha val="70000"/>
                    </a:schemeClr>
                  </a:solidFill>
                  <a:latin typeface="+mn-ea"/>
                </a:rPr>
                <a:t>10</a:t>
              </a:r>
              <a:r>
                <a:rPr lang="zh-CN" altLang="en-US" sz="1600" dirty="0">
                  <a:solidFill>
                    <a:schemeClr val="tx1">
                      <a:lumMod val="85000"/>
                      <a:lumOff val="15000"/>
                      <a:alpha val="70000"/>
                    </a:schemeClr>
                  </a:solidFill>
                  <a:latin typeface="+mn-ea"/>
                </a:rPr>
                <a:t>月</a:t>
              </a:r>
              <a:r>
                <a:rPr lang="en-US" altLang="zh-CN" sz="1600" dirty="0">
                  <a:solidFill>
                    <a:schemeClr val="tx1">
                      <a:lumMod val="85000"/>
                      <a:lumOff val="15000"/>
                      <a:alpha val="70000"/>
                    </a:schemeClr>
                  </a:solidFill>
                  <a:latin typeface="+mn-ea"/>
                </a:rPr>
                <a:t>22</a:t>
              </a:r>
              <a:r>
                <a:rPr lang="zh-CN" altLang="en-US" sz="1600" dirty="0">
                  <a:solidFill>
                    <a:schemeClr val="tx1">
                      <a:lumMod val="85000"/>
                      <a:lumOff val="15000"/>
                      <a:alpha val="70000"/>
                    </a:schemeClr>
                  </a:solidFill>
                  <a:latin typeface="+mn-ea"/>
                </a:rPr>
                <a:t>日中国人民解放军解放郑州，设郑州市。</a:t>
              </a:r>
              <a:r>
                <a:rPr lang="en-US" altLang="zh-CN" sz="1600" dirty="0">
                  <a:solidFill>
                    <a:schemeClr val="tx1">
                      <a:lumMod val="85000"/>
                      <a:lumOff val="15000"/>
                      <a:alpha val="70000"/>
                    </a:schemeClr>
                  </a:solidFill>
                  <a:latin typeface="+mn-ea"/>
                </a:rPr>
                <a:t>1954</a:t>
              </a:r>
              <a:r>
                <a:rPr lang="zh-CN" altLang="en-US" sz="1600" dirty="0">
                  <a:solidFill>
                    <a:schemeClr val="tx1">
                      <a:lumMod val="85000"/>
                      <a:lumOff val="15000"/>
                      <a:alpha val="70000"/>
                    </a:schemeClr>
                  </a:solidFill>
                  <a:latin typeface="+mn-ea"/>
                </a:rPr>
                <a:t>年河南省人民政府迁入郑州，郑州成为河南省省会。</a:t>
              </a:r>
            </a:p>
          </p:txBody>
        </p:sp>
        <p:sp>
          <p:nvSpPr>
            <p:cNvPr id="25" name="文本框 24">
              <a:extLst>
                <a:ext uri="{FF2B5EF4-FFF2-40B4-BE49-F238E27FC236}">
                  <a16:creationId xmlns:a16="http://schemas.microsoft.com/office/drawing/2014/main" id="{0FF8593A-86FD-44E7-A5B5-23839BFCD63E}"/>
                </a:ext>
              </a:extLst>
            </p:cNvPr>
            <p:cNvSpPr txBox="1"/>
            <p:nvPr/>
          </p:nvSpPr>
          <p:spPr>
            <a:xfrm>
              <a:off x="8558512" y="4678134"/>
              <a:ext cx="2777263" cy="523220"/>
            </a:xfrm>
            <a:prstGeom prst="rect">
              <a:avLst/>
            </a:prstGeom>
            <a:noFill/>
          </p:spPr>
          <p:txBody>
            <a:bodyPr wrap="square" rtlCol="0">
              <a:spAutoFit/>
            </a:bodyPr>
            <a:lstStyle/>
            <a:p>
              <a:pPr algn="ctr"/>
              <a:r>
                <a:rPr lang="zh-CN" altLang="en-US" sz="2800" dirty="0">
                  <a:solidFill>
                    <a:schemeClr val="tx1">
                      <a:lumMod val="85000"/>
                      <a:lumOff val="15000"/>
                    </a:schemeClr>
                  </a:solidFill>
                  <a:latin typeface="+mj-ea"/>
                  <a:ea typeface="+mj-ea"/>
                </a:rPr>
                <a:t>地名演变历史</a:t>
              </a:r>
            </a:p>
          </p:txBody>
        </p:sp>
      </p:grpSp>
      <p:grpSp>
        <p:nvGrpSpPr>
          <p:cNvPr id="58" name="组合 57">
            <a:extLst>
              <a:ext uri="{FF2B5EF4-FFF2-40B4-BE49-F238E27FC236}">
                <a16:creationId xmlns:a16="http://schemas.microsoft.com/office/drawing/2014/main" id="{3B1AF2F5-1E2B-A860-2CE1-5BED2011969A}"/>
              </a:ext>
            </a:extLst>
          </p:cNvPr>
          <p:cNvGrpSpPr/>
          <p:nvPr/>
        </p:nvGrpSpPr>
        <p:grpSpPr>
          <a:xfrm>
            <a:off x="4175207" y="4210200"/>
            <a:ext cx="3744848" cy="1814269"/>
            <a:chOff x="4190410" y="4504169"/>
            <a:chExt cx="3744848" cy="1841069"/>
          </a:xfrm>
        </p:grpSpPr>
        <p:cxnSp>
          <p:nvCxnSpPr>
            <p:cNvPr id="54" name="直接连接符 53">
              <a:extLst>
                <a:ext uri="{FF2B5EF4-FFF2-40B4-BE49-F238E27FC236}">
                  <a16:creationId xmlns:a16="http://schemas.microsoft.com/office/drawing/2014/main" id="{CA944769-640E-98BD-BB2B-6AD63552E670}"/>
                </a:ext>
              </a:extLst>
            </p:cNvPr>
            <p:cNvCxnSpPr>
              <a:cxnSpLocks/>
            </p:cNvCxnSpPr>
            <p:nvPr/>
          </p:nvCxnSpPr>
          <p:spPr>
            <a:xfrm>
              <a:off x="4190410" y="4504169"/>
              <a:ext cx="0" cy="1841069"/>
            </a:xfrm>
            <a:prstGeom prst="line">
              <a:avLst/>
            </a:prstGeom>
            <a:ln>
              <a:solidFill>
                <a:srgbClr val="438FAE"/>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16E1D447-3B0D-F523-273A-6C56CB0CD47F}"/>
                </a:ext>
              </a:extLst>
            </p:cNvPr>
            <p:cNvCxnSpPr>
              <a:cxnSpLocks/>
            </p:cNvCxnSpPr>
            <p:nvPr/>
          </p:nvCxnSpPr>
          <p:spPr>
            <a:xfrm>
              <a:off x="7935258" y="4504169"/>
              <a:ext cx="0" cy="1841069"/>
            </a:xfrm>
            <a:prstGeom prst="line">
              <a:avLst/>
            </a:prstGeom>
            <a:ln>
              <a:solidFill>
                <a:srgbClr val="438FAE"/>
              </a:solidFill>
            </a:ln>
          </p:spPr>
          <p:style>
            <a:lnRef idx="1">
              <a:schemeClr val="accent1"/>
            </a:lnRef>
            <a:fillRef idx="0">
              <a:schemeClr val="accent1"/>
            </a:fillRef>
            <a:effectRef idx="0">
              <a:schemeClr val="accent1"/>
            </a:effectRef>
            <a:fontRef idx="minor">
              <a:schemeClr val="tx1"/>
            </a:fontRef>
          </p:style>
        </p:cxnSp>
      </p:grpSp>
      <p:sp>
        <p:nvSpPr>
          <p:cNvPr id="3" name="平行四边形 2">
            <a:extLst>
              <a:ext uri="{FF2B5EF4-FFF2-40B4-BE49-F238E27FC236}">
                <a16:creationId xmlns:a16="http://schemas.microsoft.com/office/drawing/2014/main" id="{D5A8D13B-0BEC-4C7B-8A2E-33F19497864F}"/>
              </a:ext>
            </a:extLst>
          </p:cNvPr>
          <p:cNvSpPr/>
          <p:nvPr/>
        </p:nvSpPr>
        <p:spPr>
          <a:xfrm>
            <a:off x="8796349" y="1"/>
            <a:ext cx="2663348" cy="3644898"/>
          </a:xfrm>
          <a:prstGeom prst="parallelogram">
            <a:avLst/>
          </a:prstGeom>
          <a:solidFill>
            <a:srgbClr val="438FA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a:extLst>
              <a:ext uri="{FF2B5EF4-FFF2-40B4-BE49-F238E27FC236}">
                <a16:creationId xmlns:a16="http://schemas.microsoft.com/office/drawing/2014/main" id="{F4A9D414-5E48-188B-B4E0-05AD96E03516}"/>
              </a:ext>
            </a:extLst>
          </p:cNvPr>
          <p:cNvSpPr/>
          <p:nvPr/>
        </p:nvSpPr>
        <p:spPr>
          <a:xfrm>
            <a:off x="1328771" y="1"/>
            <a:ext cx="2663348" cy="3644898"/>
          </a:xfrm>
          <a:prstGeom prst="parallelogram">
            <a:avLst/>
          </a:prstGeom>
          <a:solidFill>
            <a:srgbClr val="438FA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a:extLst>
              <a:ext uri="{FF2B5EF4-FFF2-40B4-BE49-F238E27FC236}">
                <a16:creationId xmlns:a16="http://schemas.microsoft.com/office/drawing/2014/main" id="{9820B9A1-1160-D13B-830B-B58CE3DDE233}"/>
              </a:ext>
            </a:extLst>
          </p:cNvPr>
          <p:cNvSpPr/>
          <p:nvPr/>
        </p:nvSpPr>
        <p:spPr>
          <a:xfrm>
            <a:off x="5062560" y="0"/>
            <a:ext cx="2663348" cy="3644899"/>
          </a:xfrm>
          <a:prstGeom prst="parallelogram">
            <a:avLst/>
          </a:prstGeom>
          <a:solidFill>
            <a:srgbClr val="438FA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03F258BA-9C59-6737-A225-75C6C975879A}"/>
              </a:ext>
            </a:extLst>
          </p:cNvPr>
          <p:cNvSpPr txBox="1"/>
          <p:nvPr/>
        </p:nvSpPr>
        <p:spPr>
          <a:xfrm>
            <a:off x="1823376" y="2545411"/>
            <a:ext cx="1037009" cy="1107996"/>
          </a:xfrm>
          <a:prstGeom prst="rect">
            <a:avLst/>
          </a:prstGeom>
          <a:noFill/>
        </p:spPr>
        <p:txBody>
          <a:bodyPr wrap="square" rtlCol="0">
            <a:spAutoFit/>
          </a:bodyPr>
          <a:lstStyle/>
          <a:p>
            <a:pPr algn="ctr"/>
            <a:r>
              <a:rPr lang="en-US" altLang="zh-CN" sz="6600">
                <a:solidFill>
                  <a:schemeClr val="bg1">
                    <a:alpha val="70000"/>
                  </a:schemeClr>
                </a:solidFill>
                <a:latin typeface="OPPOSans B" panose="00020600040101010101" pitchFamily="18" charset="-122"/>
                <a:ea typeface="OPPOSans B" panose="00020600040101010101" pitchFamily="18" charset="-122"/>
                <a:cs typeface="OPPOSans B" panose="00020600040101010101" pitchFamily="18" charset="-122"/>
              </a:rPr>
              <a:t>1</a:t>
            </a:r>
            <a:endParaRPr lang="zh-CN" altLang="en-US" sz="6600">
              <a:solidFill>
                <a:schemeClr val="bg1">
                  <a:alpha val="7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51" name="文本框 50">
            <a:extLst>
              <a:ext uri="{FF2B5EF4-FFF2-40B4-BE49-F238E27FC236}">
                <a16:creationId xmlns:a16="http://schemas.microsoft.com/office/drawing/2014/main" id="{CB557390-E23B-B3A6-A501-166A64DE54CC}"/>
              </a:ext>
            </a:extLst>
          </p:cNvPr>
          <p:cNvSpPr txBox="1"/>
          <p:nvPr/>
        </p:nvSpPr>
        <p:spPr>
          <a:xfrm>
            <a:off x="5561348" y="2545411"/>
            <a:ext cx="1037009" cy="1107996"/>
          </a:xfrm>
          <a:prstGeom prst="rect">
            <a:avLst/>
          </a:prstGeom>
          <a:noFill/>
        </p:spPr>
        <p:txBody>
          <a:bodyPr wrap="square" rtlCol="0">
            <a:spAutoFit/>
          </a:bodyPr>
          <a:lstStyle/>
          <a:p>
            <a:pPr algn="ctr"/>
            <a:r>
              <a:rPr lang="en-US" altLang="zh-CN" sz="6600">
                <a:solidFill>
                  <a:schemeClr val="bg1">
                    <a:alpha val="70000"/>
                  </a:schemeClr>
                </a:solidFill>
                <a:latin typeface="OPPOSans B" panose="00020600040101010101" pitchFamily="18" charset="-122"/>
                <a:ea typeface="OPPOSans B" panose="00020600040101010101" pitchFamily="18" charset="-122"/>
                <a:cs typeface="OPPOSans B" panose="00020600040101010101" pitchFamily="18" charset="-122"/>
              </a:rPr>
              <a:t>2</a:t>
            </a:r>
            <a:endParaRPr lang="zh-CN" altLang="en-US" sz="6600">
              <a:solidFill>
                <a:schemeClr val="bg1">
                  <a:alpha val="7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52" name="文本框 51">
            <a:extLst>
              <a:ext uri="{FF2B5EF4-FFF2-40B4-BE49-F238E27FC236}">
                <a16:creationId xmlns:a16="http://schemas.microsoft.com/office/drawing/2014/main" id="{CA6304B9-AFD5-E401-3F9C-0CC35D6133DB}"/>
              </a:ext>
            </a:extLst>
          </p:cNvPr>
          <p:cNvSpPr txBox="1"/>
          <p:nvPr/>
        </p:nvSpPr>
        <p:spPr>
          <a:xfrm>
            <a:off x="9180148" y="2545411"/>
            <a:ext cx="1260361" cy="1107996"/>
          </a:xfrm>
          <a:prstGeom prst="rect">
            <a:avLst/>
          </a:prstGeom>
          <a:noFill/>
        </p:spPr>
        <p:txBody>
          <a:bodyPr wrap="square" rtlCol="0">
            <a:spAutoFit/>
          </a:bodyPr>
          <a:lstStyle/>
          <a:p>
            <a:pPr algn="ctr"/>
            <a:r>
              <a:rPr lang="en-US" altLang="zh-CN" sz="6600">
                <a:solidFill>
                  <a:schemeClr val="bg1">
                    <a:alpha val="70000"/>
                  </a:schemeClr>
                </a:solidFill>
                <a:latin typeface="OPPOSans B" panose="00020600040101010101" pitchFamily="18" charset="-122"/>
                <a:ea typeface="OPPOSans B" panose="00020600040101010101" pitchFamily="18" charset="-122"/>
                <a:cs typeface="OPPOSans B" panose="00020600040101010101" pitchFamily="18" charset="-122"/>
              </a:rPr>
              <a:t>3</a:t>
            </a:r>
            <a:endParaRPr lang="zh-CN" altLang="en-US" sz="6600">
              <a:solidFill>
                <a:schemeClr val="bg1">
                  <a:alpha val="7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15" name="文本框 14">
            <a:extLst>
              <a:ext uri="{FF2B5EF4-FFF2-40B4-BE49-F238E27FC236}">
                <a16:creationId xmlns:a16="http://schemas.microsoft.com/office/drawing/2014/main" id="{18D7B7B9-1C3B-D04B-845A-5267EA5325D0}"/>
              </a:ext>
            </a:extLst>
          </p:cNvPr>
          <p:cNvSpPr txBox="1"/>
          <p:nvPr/>
        </p:nvSpPr>
        <p:spPr>
          <a:xfrm>
            <a:off x="2619767" y="573095"/>
            <a:ext cx="2003455" cy="338554"/>
          </a:xfrm>
          <a:prstGeom prst="rect">
            <a:avLst/>
          </a:prstGeom>
          <a:noFill/>
        </p:spPr>
        <p:txBody>
          <a:bodyPr wrap="square" rtlCol="0">
            <a:spAutoFit/>
          </a:bodyPr>
          <a:lstStyle/>
          <a:p>
            <a:r>
              <a:rPr lang="en-US" altLang="zh-CN" sz="1600">
                <a:solidFill>
                  <a:schemeClr val="bg1">
                    <a:alpha val="70000"/>
                  </a:schemeClr>
                </a:solidFill>
                <a:latin typeface="OPPOSans B" panose="00020600040101010101" pitchFamily="18" charset="-122"/>
                <a:ea typeface="OPPOSans B" panose="00020600040101010101" pitchFamily="18" charset="-122"/>
                <a:cs typeface="OPPOSans B" panose="00020600040101010101" pitchFamily="18" charset="-122"/>
              </a:rPr>
              <a:t>Historical origin</a:t>
            </a:r>
            <a:endParaRPr lang="zh-CN" altLang="en-US" sz="1600">
              <a:solidFill>
                <a:schemeClr val="bg1">
                  <a:alpha val="7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cxnSp>
        <p:nvCxnSpPr>
          <p:cNvPr id="22" name="直接连接符 21">
            <a:extLst>
              <a:ext uri="{FF2B5EF4-FFF2-40B4-BE49-F238E27FC236}">
                <a16:creationId xmlns:a16="http://schemas.microsoft.com/office/drawing/2014/main" id="{CCA8910A-5ACC-712B-1AC3-72E55EBB30B6}"/>
              </a:ext>
            </a:extLst>
          </p:cNvPr>
          <p:cNvCxnSpPr>
            <a:cxnSpLocks/>
          </p:cNvCxnSpPr>
          <p:nvPr/>
        </p:nvCxnSpPr>
        <p:spPr>
          <a:xfrm>
            <a:off x="2586321" y="566403"/>
            <a:ext cx="0" cy="288000"/>
          </a:xfrm>
          <a:prstGeom prst="line">
            <a:avLst/>
          </a:prstGeom>
          <a:ln w="1905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EC21DC5C-2603-E4C9-AFA7-0A5197AF0761}"/>
              </a:ext>
            </a:extLst>
          </p:cNvPr>
          <p:cNvSpPr txBox="1"/>
          <p:nvPr/>
        </p:nvSpPr>
        <p:spPr>
          <a:xfrm>
            <a:off x="674247" y="387238"/>
            <a:ext cx="2257425" cy="646331"/>
          </a:xfrm>
          <a:prstGeom prst="rect">
            <a:avLst/>
          </a:prstGeom>
          <a:noFill/>
        </p:spPr>
        <p:txBody>
          <a:bodyPr wrap="square" rtlCol="0">
            <a:spAutoFit/>
          </a:bodyPr>
          <a:lstStyle/>
          <a:p>
            <a:r>
              <a:rPr lang="zh-CN" altLang="en-US" sz="3600">
                <a:solidFill>
                  <a:schemeClr val="bg1"/>
                </a:solidFill>
                <a:latin typeface="优设标题黑" panose="00000500000000000000" pitchFamily="2" charset="-122"/>
                <a:ea typeface="优设标题黑" panose="00000500000000000000" pitchFamily="2" charset="-122"/>
              </a:rPr>
              <a:t>历史渊源</a:t>
            </a:r>
            <a:endParaRPr lang="en-US" altLang="zh-CN" sz="3600">
              <a:solidFill>
                <a:schemeClr val="bg1"/>
              </a:solidFill>
              <a:latin typeface="优设标题黑" panose="00000500000000000000" pitchFamily="2" charset="-122"/>
              <a:ea typeface="优设标题黑" panose="00000500000000000000" pitchFamily="2" charset="-122"/>
            </a:endParaRPr>
          </a:p>
        </p:txBody>
      </p:sp>
    </p:spTree>
    <p:extLst>
      <p:ext uri="{BB962C8B-B14F-4D97-AF65-F5344CB8AC3E}">
        <p14:creationId xmlns:p14="http://schemas.microsoft.com/office/powerpoint/2010/main" val="41882228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a:extLst>
              <a:ext uri="{FF2B5EF4-FFF2-40B4-BE49-F238E27FC236}">
                <a16:creationId xmlns:a16="http://schemas.microsoft.com/office/drawing/2014/main" id="{0FB4B2D6-9E79-3D38-8790-B05530FC75A4}"/>
              </a:ext>
            </a:extLst>
          </p:cNvPr>
          <p:cNvCxnSpPr>
            <a:cxnSpLocks/>
          </p:cNvCxnSpPr>
          <p:nvPr/>
        </p:nvCxnSpPr>
        <p:spPr>
          <a:xfrm>
            <a:off x="1728730" y="1348857"/>
            <a:ext cx="2262699" cy="0"/>
          </a:xfrm>
          <a:prstGeom prst="line">
            <a:avLst/>
          </a:prstGeom>
          <a:ln w="12700">
            <a:solidFill>
              <a:srgbClr val="438FAE">
                <a:alpha val="50000"/>
              </a:srgbClr>
            </a:solidFill>
          </a:ln>
        </p:spPr>
        <p:style>
          <a:lnRef idx="1">
            <a:schemeClr val="accent1"/>
          </a:lnRef>
          <a:fillRef idx="0">
            <a:schemeClr val="accent1"/>
          </a:fillRef>
          <a:effectRef idx="0">
            <a:schemeClr val="accent1"/>
          </a:effectRef>
          <a:fontRef idx="minor">
            <a:schemeClr val="tx1"/>
          </a:fontRef>
        </p:style>
      </p:cxnSp>
      <p:sp>
        <p:nvSpPr>
          <p:cNvPr id="77" name="任意多边形: 形状 76">
            <a:extLst>
              <a:ext uri="{FF2B5EF4-FFF2-40B4-BE49-F238E27FC236}">
                <a16:creationId xmlns:a16="http://schemas.microsoft.com/office/drawing/2014/main" id="{FD8257E4-F5FC-2ABE-C6D3-BC16E32DBE81}"/>
              </a:ext>
            </a:extLst>
          </p:cNvPr>
          <p:cNvSpPr/>
          <p:nvPr/>
        </p:nvSpPr>
        <p:spPr>
          <a:xfrm>
            <a:off x="5626030" y="0"/>
            <a:ext cx="3521279" cy="2071748"/>
          </a:xfrm>
          <a:custGeom>
            <a:avLst/>
            <a:gdLst>
              <a:gd name="connsiteX0" fmla="*/ 199148 w 3521279"/>
              <a:gd name="connsiteY0" fmla="*/ 0 h 2071748"/>
              <a:gd name="connsiteX1" fmla="*/ 3521279 w 3521279"/>
              <a:gd name="connsiteY1" fmla="*/ 0 h 2071748"/>
              <a:gd name="connsiteX2" fmla="*/ 3521279 w 3521279"/>
              <a:gd name="connsiteY2" fmla="*/ 2071748 h 2071748"/>
              <a:gd name="connsiteX3" fmla="*/ 0 w 3521279"/>
              <a:gd name="connsiteY3" fmla="*/ 2071748 h 2071748"/>
            </a:gdLst>
            <a:ahLst/>
            <a:cxnLst>
              <a:cxn ang="0">
                <a:pos x="connsiteX0" y="connsiteY0"/>
              </a:cxn>
              <a:cxn ang="0">
                <a:pos x="connsiteX1" y="connsiteY1"/>
              </a:cxn>
              <a:cxn ang="0">
                <a:pos x="connsiteX2" y="connsiteY2"/>
              </a:cxn>
              <a:cxn ang="0">
                <a:pos x="connsiteX3" y="connsiteY3"/>
              </a:cxn>
            </a:cxnLst>
            <a:rect l="l" t="t" r="r" b="b"/>
            <a:pathLst>
              <a:path w="3521279" h="2071748">
                <a:moveTo>
                  <a:pt x="199148" y="0"/>
                </a:moveTo>
                <a:lnTo>
                  <a:pt x="3521279" y="0"/>
                </a:lnTo>
                <a:lnTo>
                  <a:pt x="3521279" y="2071748"/>
                </a:lnTo>
                <a:lnTo>
                  <a:pt x="0" y="2071748"/>
                </a:lnTo>
                <a:close/>
              </a:path>
            </a:pathLst>
          </a:custGeom>
          <a:solidFill>
            <a:srgbClr val="438FA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6" name="任意多边形: 形状 45">
            <a:extLst>
              <a:ext uri="{FF2B5EF4-FFF2-40B4-BE49-F238E27FC236}">
                <a16:creationId xmlns:a16="http://schemas.microsoft.com/office/drawing/2014/main" id="{9EE87236-CB22-8D94-DCAB-28B1F40B555A}"/>
              </a:ext>
            </a:extLst>
          </p:cNvPr>
          <p:cNvSpPr/>
          <p:nvPr/>
        </p:nvSpPr>
        <p:spPr>
          <a:xfrm>
            <a:off x="5199102" y="0"/>
            <a:ext cx="6989896" cy="6870699"/>
          </a:xfrm>
          <a:custGeom>
            <a:avLst/>
            <a:gdLst>
              <a:gd name="connsiteX0" fmla="*/ 717300 w 6989896"/>
              <a:gd name="connsiteY0" fmla="*/ 0 h 6870699"/>
              <a:gd name="connsiteX1" fmla="*/ 6989896 w 6989896"/>
              <a:gd name="connsiteY1" fmla="*/ 0 h 6870699"/>
              <a:gd name="connsiteX2" fmla="*/ 6989896 w 6989896"/>
              <a:gd name="connsiteY2" fmla="*/ 6870699 h 6870699"/>
              <a:gd name="connsiteX3" fmla="*/ 0 w 6989896"/>
              <a:gd name="connsiteY3" fmla="*/ 6870699 h 6870699"/>
            </a:gdLst>
            <a:ahLst/>
            <a:cxnLst>
              <a:cxn ang="0">
                <a:pos x="connsiteX0" y="connsiteY0"/>
              </a:cxn>
              <a:cxn ang="0">
                <a:pos x="connsiteX1" y="connsiteY1"/>
              </a:cxn>
              <a:cxn ang="0">
                <a:pos x="connsiteX2" y="connsiteY2"/>
              </a:cxn>
              <a:cxn ang="0">
                <a:pos x="connsiteX3" y="connsiteY3"/>
              </a:cxn>
            </a:cxnLst>
            <a:rect l="l" t="t" r="r" b="b"/>
            <a:pathLst>
              <a:path w="6989896" h="6870699">
                <a:moveTo>
                  <a:pt x="717300" y="0"/>
                </a:moveTo>
                <a:lnTo>
                  <a:pt x="6989896" y="0"/>
                </a:lnTo>
                <a:lnTo>
                  <a:pt x="6989896" y="6870699"/>
                </a:lnTo>
                <a:lnTo>
                  <a:pt x="0" y="6870699"/>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0" name="任意多边形: 形状 59">
            <a:extLst>
              <a:ext uri="{FF2B5EF4-FFF2-40B4-BE49-F238E27FC236}">
                <a16:creationId xmlns:a16="http://schemas.microsoft.com/office/drawing/2014/main" id="{BFDE4DCC-7364-7BFF-DDBC-32D694E315C6}"/>
              </a:ext>
            </a:extLst>
          </p:cNvPr>
          <p:cNvSpPr/>
          <p:nvPr/>
        </p:nvSpPr>
        <p:spPr>
          <a:xfrm>
            <a:off x="0" y="912194"/>
            <a:ext cx="1859764" cy="565861"/>
          </a:xfrm>
          <a:custGeom>
            <a:avLst/>
            <a:gdLst>
              <a:gd name="connsiteX0" fmla="*/ 0 w 1859764"/>
              <a:gd name="connsiteY0" fmla="*/ 0 h 565861"/>
              <a:gd name="connsiteX1" fmla="*/ 1859764 w 1859764"/>
              <a:gd name="connsiteY1" fmla="*/ 0 h 565861"/>
              <a:gd name="connsiteX2" fmla="*/ 1789863 w 1859764"/>
              <a:gd name="connsiteY2" fmla="*/ 565861 h 565861"/>
              <a:gd name="connsiteX3" fmla="*/ 0 w 1859764"/>
              <a:gd name="connsiteY3" fmla="*/ 565861 h 565861"/>
            </a:gdLst>
            <a:ahLst/>
            <a:cxnLst>
              <a:cxn ang="0">
                <a:pos x="connsiteX0" y="connsiteY0"/>
              </a:cxn>
              <a:cxn ang="0">
                <a:pos x="connsiteX1" y="connsiteY1"/>
              </a:cxn>
              <a:cxn ang="0">
                <a:pos x="connsiteX2" y="connsiteY2"/>
              </a:cxn>
              <a:cxn ang="0">
                <a:pos x="connsiteX3" y="connsiteY3"/>
              </a:cxn>
            </a:cxnLst>
            <a:rect l="l" t="t" r="r" b="b"/>
            <a:pathLst>
              <a:path w="1859764" h="565861">
                <a:moveTo>
                  <a:pt x="0" y="0"/>
                </a:moveTo>
                <a:lnTo>
                  <a:pt x="1859764" y="0"/>
                </a:lnTo>
                <a:lnTo>
                  <a:pt x="1789863" y="565861"/>
                </a:lnTo>
                <a:lnTo>
                  <a:pt x="0" y="565861"/>
                </a:lnTo>
                <a:close/>
              </a:path>
            </a:pathLst>
          </a:custGeom>
          <a:solidFill>
            <a:srgbClr val="438FA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文本框 14">
            <a:extLst>
              <a:ext uri="{FF2B5EF4-FFF2-40B4-BE49-F238E27FC236}">
                <a16:creationId xmlns:a16="http://schemas.microsoft.com/office/drawing/2014/main" id="{2ED3351F-FC15-DBFC-39C8-E4042424F0A3}"/>
              </a:ext>
            </a:extLst>
          </p:cNvPr>
          <p:cNvSpPr txBox="1"/>
          <p:nvPr/>
        </p:nvSpPr>
        <p:spPr>
          <a:xfrm>
            <a:off x="743543" y="912195"/>
            <a:ext cx="1061220" cy="574132"/>
          </a:xfrm>
          <a:prstGeom prst="rect">
            <a:avLst/>
          </a:prstGeom>
          <a:noFill/>
        </p:spPr>
        <p:txBody>
          <a:bodyPr wrap="square" rtlCol="0">
            <a:spAutoFit/>
          </a:bodyPr>
          <a:lstStyle/>
          <a:p>
            <a:pPr>
              <a:lnSpc>
                <a:spcPct val="120000"/>
              </a:lnSpc>
            </a:pPr>
            <a:r>
              <a:rPr lang="zh-CN" altLang="en-US" sz="2800" spc="30" dirty="0">
                <a:solidFill>
                  <a:schemeClr val="bg1"/>
                </a:solidFill>
                <a:latin typeface="+mj-ea"/>
                <a:ea typeface="+mj-ea"/>
              </a:rPr>
              <a:t>郑州</a:t>
            </a:r>
            <a:endParaRPr lang="en-US" altLang="zh-CN" sz="2800" b="0" i="0" spc="30" dirty="0">
              <a:solidFill>
                <a:schemeClr val="bg1"/>
              </a:solidFill>
              <a:effectLst/>
              <a:latin typeface="+mj-ea"/>
              <a:ea typeface="+mj-ea"/>
            </a:endParaRPr>
          </a:p>
        </p:txBody>
      </p:sp>
      <p:sp>
        <p:nvSpPr>
          <p:cNvPr id="16" name="文本框 15">
            <a:extLst>
              <a:ext uri="{FF2B5EF4-FFF2-40B4-BE49-F238E27FC236}">
                <a16:creationId xmlns:a16="http://schemas.microsoft.com/office/drawing/2014/main" id="{CAB0212F-BD3F-F198-D047-4B459A728AF0}"/>
              </a:ext>
            </a:extLst>
          </p:cNvPr>
          <p:cNvSpPr txBox="1"/>
          <p:nvPr/>
        </p:nvSpPr>
        <p:spPr>
          <a:xfrm>
            <a:off x="743543" y="1577270"/>
            <a:ext cx="3375679" cy="1254382"/>
          </a:xfrm>
          <a:prstGeom prst="rect">
            <a:avLst/>
          </a:prstGeom>
          <a:noFill/>
        </p:spPr>
        <p:txBody>
          <a:bodyPr wrap="square" rtlCol="0">
            <a:spAutoFit/>
          </a:bodyPr>
          <a:lstStyle/>
          <a:p>
            <a:pPr algn="just">
              <a:lnSpc>
                <a:spcPct val="120000"/>
              </a:lnSpc>
            </a:pPr>
            <a:r>
              <a:rPr lang="zh-CN" altLang="en-US" sz="1600" spc="30" dirty="0">
                <a:solidFill>
                  <a:schemeClr val="tx1">
                    <a:lumMod val="85000"/>
                    <a:lumOff val="15000"/>
                    <a:alpha val="70000"/>
                  </a:schemeClr>
                </a:solidFill>
                <a:latin typeface="+mn-ea"/>
              </a:rPr>
              <a:t>河南省省的政治、经济、文化、科教交通中心和西南地区重要的交通通信枢纽工业基地及商贸旅游服务中心。中原中心城市之一。</a:t>
            </a:r>
            <a:endParaRPr lang="en-US" altLang="zh-CN" sz="1600" b="0" i="0" spc="30" dirty="0">
              <a:solidFill>
                <a:schemeClr val="tx1">
                  <a:lumMod val="85000"/>
                  <a:lumOff val="15000"/>
                  <a:alpha val="70000"/>
                </a:schemeClr>
              </a:solidFill>
              <a:effectLst/>
              <a:latin typeface="+mn-ea"/>
            </a:endParaRPr>
          </a:p>
        </p:txBody>
      </p:sp>
      <p:sp>
        <p:nvSpPr>
          <p:cNvPr id="37" name="平行四边形 36">
            <a:extLst>
              <a:ext uri="{FF2B5EF4-FFF2-40B4-BE49-F238E27FC236}">
                <a16:creationId xmlns:a16="http://schemas.microsoft.com/office/drawing/2014/main" id="{F5C7BDBC-0A2B-A62A-5971-909732097C4C}"/>
              </a:ext>
            </a:extLst>
          </p:cNvPr>
          <p:cNvSpPr/>
          <p:nvPr/>
        </p:nvSpPr>
        <p:spPr>
          <a:xfrm>
            <a:off x="597352" y="3992648"/>
            <a:ext cx="8880477" cy="1520023"/>
          </a:xfrm>
          <a:prstGeom prst="parallelogram">
            <a:avLst>
              <a:gd name="adj" fmla="val 9722"/>
            </a:avLst>
          </a:prstGeom>
          <a:solidFill>
            <a:srgbClr val="438FA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EA03379B-C400-1B34-44DB-BEFECB533767}"/>
              </a:ext>
            </a:extLst>
          </p:cNvPr>
          <p:cNvGrpSpPr/>
          <p:nvPr/>
        </p:nvGrpSpPr>
        <p:grpSpPr>
          <a:xfrm>
            <a:off x="921876" y="4114558"/>
            <a:ext cx="8326295" cy="1252240"/>
            <a:chOff x="1082684" y="4211822"/>
            <a:chExt cx="8326295" cy="1252240"/>
          </a:xfrm>
        </p:grpSpPr>
        <p:sp>
          <p:nvSpPr>
            <p:cNvPr id="17" name="文本框 16">
              <a:extLst>
                <a:ext uri="{FF2B5EF4-FFF2-40B4-BE49-F238E27FC236}">
                  <a16:creationId xmlns:a16="http://schemas.microsoft.com/office/drawing/2014/main" id="{CD83D25B-D2F6-6945-D1A9-D205BE88B7CF}"/>
                </a:ext>
              </a:extLst>
            </p:cNvPr>
            <p:cNvSpPr txBox="1"/>
            <p:nvPr/>
          </p:nvSpPr>
          <p:spPr>
            <a:xfrm>
              <a:off x="1082686" y="4211822"/>
              <a:ext cx="1810167" cy="565861"/>
            </a:xfrm>
            <a:prstGeom prst="rect">
              <a:avLst/>
            </a:prstGeom>
            <a:noFill/>
          </p:spPr>
          <p:txBody>
            <a:bodyPr wrap="square" rtlCol="0">
              <a:spAutoFit/>
            </a:bodyPr>
            <a:lstStyle/>
            <a:p>
              <a:pPr>
                <a:lnSpc>
                  <a:spcPct val="120000"/>
                </a:lnSpc>
              </a:pPr>
              <a:r>
                <a:rPr lang="zh-CN" altLang="en-US" sz="2800" spc="30">
                  <a:solidFill>
                    <a:schemeClr val="bg1"/>
                  </a:solidFill>
                  <a:latin typeface="+mj-ea"/>
                  <a:ea typeface="+mj-ea"/>
                </a:rPr>
                <a:t>地理位置</a:t>
              </a:r>
              <a:endParaRPr lang="en-US" altLang="zh-CN" sz="2800" b="0" i="0" spc="30">
                <a:solidFill>
                  <a:schemeClr val="bg1"/>
                </a:solidFill>
                <a:effectLst/>
                <a:latin typeface="+mj-ea"/>
                <a:ea typeface="+mj-ea"/>
              </a:endParaRPr>
            </a:p>
          </p:txBody>
        </p:sp>
        <p:sp>
          <p:nvSpPr>
            <p:cNvPr id="18" name="文本框 17">
              <a:extLst>
                <a:ext uri="{FF2B5EF4-FFF2-40B4-BE49-F238E27FC236}">
                  <a16:creationId xmlns:a16="http://schemas.microsoft.com/office/drawing/2014/main" id="{C91C8D02-76DB-C6AE-82D0-59747F5EB2A0}"/>
                </a:ext>
              </a:extLst>
            </p:cNvPr>
            <p:cNvSpPr txBox="1"/>
            <p:nvPr/>
          </p:nvSpPr>
          <p:spPr>
            <a:xfrm>
              <a:off x="1082684" y="4800611"/>
              <a:ext cx="8326295" cy="663451"/>
            </a:xfrm>
            <a:prstGeom prst="rect">
              <a:avLst/>
            </a:prstGeom>
            <a:noFill/>
          </p:spPr>
          <p:txBody>
            <a:bodyPr wrap="square" rtlCol="0">
              <a:spAutoFit/>
            </a:bodyPr>
            <a:lstStyle/>
            <a:p>
              <a:pPr algn="just">
                <a:lnSpc>
                  <a:spcPct val="120000"/>
                </a:lnSpc>
              </a:pPr>
              <a:r>
                <a:rPr lang="zh-CN" altLang="en-US" sz="1600" spc="30" dirty="0">
                  <a:solidFill>
                    <a:schemeClr val="bg1">
                      <a:alpha val="80000"/>
                    </a:schemeClr>
                  </a:solidFill>
                  <a:latin typeface="+mn-ea"/>
                </a:rPr>
                <a:t>是位于</a:t>
              </a:r>
              <a:r>
                <a:rPr lang="zh-CN" altLang="en-US" sz="1600" spc="30" dirty="0">
                  <a:solidFill>
                    <a:schemeClr val="bg1">
                      <a:alpha val="80000"/>
                    </a:schemeClr>
                  </a:solidFill>
                  <a:latin typeface="+mn-ea"/>
                  <a:hlinkClick r:id="rId4">
                    <a:extLst>
                      <a:ext uri="{A12FA001-AC4F-418D-AE19-62706E023703}">
                        <ahyp:hlinkClr xmlns:ahyp="http://schemas.microsoft.com/office/drawing/2018/hyperlinkcolor" val="tx"/>
                      </a:ext>
                    </a:extLst>
                  </a:hlinkClick>
                </a:rPr>
                <a:t>中国</a:t>
              </a:r>
              <a:r>
                <a:rPr lang="zh-CN" altLang="en-US" sz="1600" spc="30" dirty="0">
                  <a:solidFill>
                    <a:schemeClr val="bg1">
                      <a:alpha val="80000"/>
                    </a:schemeClr>
                  </a:solidFill>
                  <a:latin typeface="+mn-ea"/>
                  <a:hlinkClick r:id="rId5">
                    <a:extLst>
                      <a:ext uri="{A12FA001-AC4F-418D-AE19-62706E023703}">
                        <ahyp:hlinkClr xmlns:ahyp="http://schemas.microsoft.com/office/drawing/2018/hyperlinkcolor" val="tx"/>
                      </a:ext>
                    </a:extLst>
                  </a:hlinkClick>
                </a:rPr>
                <a:t>华北平原</a:t>
              </a:r>
              <a:r>
                <a:rPr lang="zh-CN" altLang="en-US" sz="1600" spc="30" dirty="0">
                  <a:solidFill>
                    <a:schemeClr val="bg1">
                      <a:alpha val="80000"/>
                    </a:schemeClr>
                  </a:solidFill>
                  <a:latin typeface="+mn-ea"/>
                </a:rPr>
                <a:t>南部、</a:t>
              </a:r>
              <a:r>
                <a:rPr lang="zh-CN" altLang="en-US" sz="1600" spc="30" dirty="0">
                  <a:solidFill>
                    <a:schemeClr val="bg1">
                      <a:alpha val="80000"/>
                    </a:schemeClr>
                  </a:solidFill>
                  <a:latin typeface="+mn-ea"/>
                  <a:hlinkClick r:id="rId6">
                    <a:extLst>
                      <a:ext uri="{A12FA001-AC4F-418D-AE19-62706E023703}">
                        <ahyp:hlinkClr xmlns:ahyp="http://schemas.microsoft.com/office/drawing/2018/hyperlinkcolor" val="tx"/>
                      </a:ext>
                    </a:extLst>
                  </a:hlinkClick>
                </a:rPr>
                <a:t>黄河下游</a:t>
              </a:r>
              <a:r>
                <a:rPr lang="zh-CN" altLang="en-US" sz="1600" spc="30" dirty="0">
                  <a:solidFill>
                    <a:schemeClr val="bg1">
                      <a:alpha val="80000"/>
                    </a:schemeClr>
                  </a:solidFill>
                  <a:latin typeface="+mn-ea"/>
                </a:rPr>
                <a:t>，居</a:t>
              </a:r>
              <a:r>
                <a:rPr lang="zh-CN" altLang="en-US" sz="1600" spc="30" dirty="0">
                  <a:solidFill>
                    <a:schemeClr val="bg1">
                      <a:alpha val="80000"/>
                    </a:schemeClr>
                  </a:solidFill>
                  <a:latin typeface="+mn-ea"/>
                  <a:hlinkClick r:id="rId7">
                    <a:extLst>
                      <a:ext uri="{A12FA001-AC4F-418D-AE19-62706E023703}">
                        <ahyp:hlinkClr xmlns:ahyp="http://schemas.microsoft.com/office/drawing/2018/hyperlinkcolor" val="tx"/>
                      </a:ext>
                    </a:extLst>
                  </a:hlinkClick>
                </a:rPr>
                <a:t>河南省</a:t>
              </a:r>
              <a:r>
                <a:rPr lang="zh-CN" altLang="en-US" sz="1600" spc="30" dirty="0">
                  <a:solidFill>
                    <a:schemeClr val="bg1">
                      <a:alpha val="80000"/>
                    </a:schemeClr>
                  </a:solidFill>
                  <a:latin typeface="+mn-ea"/>
                </a:rPr>
                <a:t>中部偏北，东接</a:t>
              </a:r>
              <a:r>
                <a:rPr lang="zh-CN" altLang="en-US" sz="1600" spc="30" dirty="0">
                  <a:solidFill>
                    <a:schemeClr val="bg1">
                      <a:alpha val="80000"/>
                    </a:schemeClr>
                  </a:solidFill>
                  <a:latin typeface="+mn-ea"/>
                  <a:hlinkClick r:id="rId8">
                    <a:extLst>
                      <a:ext uri="{A12FA001-AC4F-418D-AE19-62706E023703}">
                        <ahyp:hlinkClr xmlns:ahyp="http://schemas.microsoft.com/office/drawing/2018/hyperlinkcolor" val="tx"/>
                      </a:ext>
                    </a:extLst>
                  </a:hlinkClick>
                </a:rPr>
                <a:t>开封</a:t>
              </a:r>
              <a:r>
                <a:rPr lang="zh-CN" altLang="en-US" sz="1600" spc="30" dirty="0">
                  <a:solidFill>
                    <a:schemeClr val="bg1">
                      <a:alpha val="80000"/>
                    </a:schemeClr>
                  </a:solidFill>
                  <a:latin typeface="+mn-ea"/>
                </a:rPr>
                <a:t>，西依</a:t>
              </a:r>
              <a:r>
                <a:rPr lang="zh-CN" altLang="en-US" sz="1600" spc="30" dirty="0">
                  <a:solidFill>
                    <a:schemeClr val="bg1">
                      <a:alpha val="80000"/>
                    </a:schemeClr>
                  </a:solidFill>
                  <a:latin typeface="+mn-ea"/>
                  <a:hlinkClick r:id="rId9">
                    <a:extLst>
                      <a:ext uri="{A12FA001-AC4F-418D-AE19-62706E023703}">
                        <ahyp:hlinkClr xmlns:ahyp="http://schemas.microsoft.com/office/drawing/2018/hyperlinkcolor" val="tx"/>
                      </a:ext>
                    </a:extLst>
                  </a:hlinkClick>
                </a:rPr>
                <a:t>洛阳</a:t>
              </a:r>
              <a:r>
                <a:rPr lang="zh-CN" altLang="en-US" sz="1600" spc="30" dirty="0">
                  <a:solidFill>
                    <a:schemeClr val="bg1">
                      <a:alpha val="80000"/>
                    </a:schemeClr>
                  </a:solidFill>
                  <a:latin typeface="+mn-ea"/>
                </a:rPr>
                <a:t>，北临</a:t>
              </a:r>
              <a:r>
                <a:rPr lang="zh-CN" altLang="en-US" sz="1600" spc="30" dirty="0">
                  <a:solidFill>
                    <a:schemeClr val="bg1">
                      <a:alpha val="80000"/>
                    </a:schemeClr>
                  </a:solidFill>
                  <a:latin typeface="+mn-ea"/>
                  <a:hlinkClick r:id="rId10">
                    <a:extLst>
                      <a:ext uri="{A12FA001-AC4F-418D-AE19-62706E023703}">
                        <ahyp:hlinkClr xmlns:ahyp="http://schemas.microsoft.com/office/drawing/2018/hyperlinkcolor" val="tx"/>
                      </a:ext>
                    </a:extLst>
                  </a:hlinkClick>
                </a:rPr>
                <a:t>黄河</a:t>
              </a:r>
              <a:r>
                <a:rPr lang="zh-CN" altLang="en-US" sz="1600" spc="30" dirty="0">
                  <a:solidFill>
                    <a:schemeClr val="bg1">
                      <a:alpha val="80000"/>
                    </a:schemeClr>
                  </a:solidFill>
                  <a:latin typeface="+mn-ea"/>
                </a:rPr>
                <a:t>与</a:t>
              </a:r>
              <a:r>
                <a:rPr lang="zh-CN" altLang="en-US" sz="1600" spc="30" dirty="0">
                  <a:solidFill>
                    <a:schemeClr val="bg1">
                      <a:alpha val="80000"/>
                    </a:schemeClr>
                  </a:solidFill>
                  <a:latin typeface="+mn-ea"/>
                  <a:hlinkClick r:id="rId11">
                    <a:extLst>
                      <a:ext uri="{A12FA001-AC4F-418D-AE19-62706E023703}">
                        <ahyp:hlinkClr xmlns:ahyp="http://schemas.microsoft.com/office/drawing/2018/hyperlinkcolor" val="tx"/>
                      </a:ext>
                    </a:extLst>
                  </a:hlinkClick>
                </a:rPr>
                <a:t>新乡</a:t>
              </a:r>
              <a:r>
                <a:rPr lang="zh-CN" altLang="en-US" sz="1600" spc="30" dirty="0">
                  <a:solidFill>
                    <a:schemeClr val="bg1">
                      <a:alpha val="80000"/>
                    </a:schemeClr>
                  </a:solidFill>
                  <a:latin typeface="+mn-ea"/>
                </a:rPr>
                <a:t>、</a:t>
              </a:r>
              <a:r>
                <a:rPr lang="zh-CN" altLang="en-US" sz="1600" spc="30" dirty="0">
                  <a:solidFill>
                    <a:schemeClr val="bg1">
                      <a:alpha val="80000"/>
                    </a:schemeClr>
                  </a:solidFill>
                  <a:latin typeface="+mn-ea"/>
                  <a:hlinkClick r:id="rId12">
                    <a:extLst>
                      <a:ext uri="{A12FA001-AC4F-418D-AE19-62706E023703}">
                        <ahyp:hlinkClr xmlns:ahyp="http://schemas.microsoft.com/office/drawing/2018/hyperlinkcolor" val="tx"/>
                      </a:ext>
                    </a:extLst>
                  </a:hlinkClick>
                </a:rPr>
                <a:t>焦作</a:t>
              </a:r>
              <a:r>
                <a:rPr lang="zh-CN" altLang="en-US" sz="1600" spc="30" dirty="0">
                  <a:solidFill>
                    <a:schemeClr val="bg1">
                      <a:alpha val="80000"/>
                    </a:schemeClr>
                  </a:solidFill>
                  <a:latin typeface="+mn-ea"/>
                </a:rPr>
                <a:t>相望，南部与</a:t>
              </a:r>
              <a:r>
                <a:rPr lang="zh-CN" altLang="en-US" sz="1600" spc="30" dirty="0">
                  <a:solidFill>
                    <a:schemeClr val="bg1">
                      <a:alpha val="80000"/>
                    </a:schemeClr>
                  </a:solidFill>
                  <a:latin typeface="+mn-ea"/>
                  <a:hlinkClick r:id="rId13">
                    <a:extLst>
                      <a:ext uri="{A12FA001-AC4F-418D-AE19-62706E023703}">
                        <ahyp:hlinkClr xmlns:ahyp="http://schemas.microsoft.com/office/drawing/2018/hyperlinkcolor" val="tx"/>
                      </a:ext>
                    </a:extLst>
                  </a:hlinkClick>
                </a:rPr>
                <a:t>许昌</a:t>
              </a:r>
              <a:r>
                <a:rPr lang="zh-CN" altLang="en-US" sz="1600" spc="30" dirty="0">
                  <a:solidFill>
                    <a:schemeClr val="bg1">
                      <a:alpha val="80000"/>
                    </a:schemeClr>
                  </a:solidFill>
                  <a:latin typeface="+mn-ea"/>
                </a:rPr>
                <a:t>接壤，西南与</a:t>
              </a:r>
              <a:r>
                <a:rPr lang="zh-CN" altLang="en-US" sz="1600" spc="30" dirty="0">
                  <a:solidFill>
                    <a:schemeClr val="bg1">
                      <a:alpha val="80000"/>
                    </a:schemeClr>
                  </a:solidFill>
                  <a:latin typeface="+mn-ea"/>
                  <a:hlinkClick r:id="rId14">
                    <a:extLst>
                      <a:ext uri="{A12FA001-AC4F-418D-AE19-62706E023703}">
                        <ahyp:hlinkClr xmlns:ahyp="http://schemas.microsoft.com/office/drawing/2018/hyperlinkcolor" val="tx"/>
                      </a:ext>
                    </a:extLst>
                  </a:hlinkClick>
                </a:rPr>
                <a:t>平顶山</a:t>
              </a:r>
              <a:r>
                <a:rPr lang="zh-CN" altLang="en-US" sz="1600" spc="30" dirty="0">
                  <a:solidFill>
                    <a:schemeClr val="bg1">
                      <a:alpha val="80000"/>
                    </a:schemeClr>
                  </a:solidFill>
                  <a:latin typeface="+mn-ea"/>
                </a:rPr>
                <a:t>接壤，全市总面积</a:t>
              </a:r>
              <a:r>
                <a:rPr lang="en-US" altLang="zh-CN" sz="1600" spc="30" dirty="0">
                  <a:solidFill>
                    <a:schemeClr val="bg1">
                      <a:alpha val="80000"/>
                    </a:schemeClr>
                  </a:solidFill>
                  <a:latin typeface="+mn-ea"/>
                </a:rPr>
                <a:t>7567</a:t>
              </a:r>
              <a:r>
                <a:rPr lang="zh-CN" altLang="en-US" sz="1600" spc="30" dirty="0">
                  <a:solidFill>
                    <a:schemeClr val="bg1">
                      <a:alpha val="80000"/>
                    </a:schemeClr>
                  </a:solidFill>
                  <a:latin typeface="+mn-ea"/>
                </a:rPr>
                <a:t>平方公里。</a:t>
              </a:r>
              <a:endParaRPr lang="en-US" altLang="zh-CN" sz="1600" spc="30" dirty="0">
                <a:solidFill>
                  <a:schemeClr val="bg1">
                    <a:alpha val="80000"/>
                  </a:schemeClr>
                </a:solidFill>
                <a:latin typeface="+mn-ea"/>
              </a:endParaRPr>
            </a:p>
          </p:txBody>
        </p:sp>
      </p:grpSp>
      <p:cxnSp>
        <p:nvCxnSpPr>
          <p:cNvPr id="85" name="直接连接符 84">
            <a:extLst>
              <a:ext uri="{FF2B5EF4-FFF2-40B4-BE49-F238E27FC236}">
                <a16:creationId xmlns:a16="http://schemas.microsoft.com/office/drawing/2014/main" id="{2A43E886-1351-C57C-259F-30AB7CFA6FF3}"/>
              </a:ext>
            </a:extLst>
          </p:cNvPr>
          <p:cNvCxnSpPr>
            <a:cxnSpLocks/>
          </p:cNvCxnSpPr>
          <p:nvPr/>
        </p:nvCxnSpPr>
        <p:spPr>
          <a:xfrm flipH="1">
            <a:off x="6406910" y="4879513"/>
            <a:ext cx="45719" cy="0"/>
          </a:xfrm>
          <a:prstGeom prst="line">
            <a:avLst/>
          </a:prstGeom>
          <a:ln w="101600" cap="rnd">
            <a:solidFill>
              <a:srgbClr val="438FAE">
                <a:alpha val="20000"/>
              </a:srgbClr>
            </a:solidFill>
            <a:round/>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948501F7-18AC-20CE-2468-6F98193F8AE9}"/>
              </a:ext>
            </a:extLst>
          </p:cNvPr>
          <p:cNvCxnSpPr>
            <a:cxnSpLocks/>
          </p:cNvCxnSpPr>
          <p:nvPr/>
        </p:nvCxnSpPr>
        <p:spPr>
          <a:xfrm flipH="1">
            <a:off x="6154406" y="4879513"/>
            <a:ext cx="45719" cy="0"/>
          </a:xfrm>
          <a:prstGeom prst="line">
            <a:avLst/>
          </a:prstGeom>
          <a:ln w="101600" cap="rnd">
            <a:solidFill>
              <a:srgbClr val="438FAE">
                <a:alpha val="20000"/>
              </a:srgbClr>
            </a:solidFill>
            <a:round/>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FAC25D0C-C168-3C49-21D3-CA2CD871F93A}"/>
              </a:ext>
            </a:extLst>
          </p:cNvPr>
          <p:cNvCxnSpPr>
            <a:cxnSpLocks/>
          </p:cNvCxnSpPr>
          <p:nvPr/>
        </p:nvCxnSpPr>
        <p:spPr>
          <a:xfrm flipH="1">
            <a:off x="5901903" y="4879513"/>
            <a:ext cx="45719" cy="0"/>
          </a:xfrm>
          <a:prstGeom prst="line">
            <a:avLst/>
          </a:prstGeom>
          <a:ln w="101600" cap="rnd">
            <a:solidFill>
              <a:srgbClr val="438FAE">
                <a:alpha val="20000"/>
              </a:srgbClr>
            </a:solidFill>
            <a:round/>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D68FB186-017E-1D59-AA5C-BA4A0C20D5DB}"/>
              </a:ext>
            </a:extLst>
          </p:cNvPr>
          <p:cNvCxnSpPr>
            <a:cxnSpLocks/>
          </p:cNvCxnSpPr>
          <p:nvPr/>
        </p:nvCxnSpPr>
        <p:spPr>
          <a:xfrm flipH="1">
            <a:off x="5649400" y="4879513"/>
            <a:ext cx="45719" cy="0"/>
          </a:xfrm>
          <a:prstGeom prst="line">
            <a:avLst/>
          </a:prstGeom>
          <a:ln w="101600" cap="rnd">
            <a:solidFill>
              <a:srgbClr val="438FAE">
                <a:alpha val="20000"/>
              </a:srgbClr>
            </a:solidFill>
            <a:round/>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A7BEE2E2-C03C-2B54-2B2E-2769B9027C83}"/>
              </a:ext>
            </a:extLst>
          </p:cNvPr>
          <p:cNvSpPr txBox="1"/>
          <p:nvPr/>
        </p:nvSpPr>
        <p:spPr>
          <a:xfrm>
            <a:off x="9791614" y="-19448"/>
            <a:ext cx="2257425" cy="646331"/>
          </a:xfrm>
          <a:prstGeom prst="rect">
            <a:avLst/>
          </a:prstGeom>
          <a:noFill/>
        </p:spPr>
        <p:txBody>
          <a:bodyPr wrap="square" rtlCol="0">
            <a:spAutoFit/>
          </a:bodyPr>
          <a:lstStyle/>
          <a:p>
            <a:r>
              <a:rPr lang="zh-CN" altLang="en-US" sz="3600" dirty="0">
                <a:solidFill>
                  <a:schemeClr val="tx1">
                    <a:lumMod val="85000"/>
                    <a:lumOff val="15000"/>
                  </a:schemeClr>
                </a:solidFill>
                <a:latin typeface="优设标题黑" panose="00000500000000000000" pitchFamily="2" charset="-122"/>
                <a:ea typeface="优设标题黑" panose="00000500000000000000" pitchFamily="2" charset="-122"/>
              </a:rPr>
              <a:t>历史渊源</a:t>
            </a:r>
            <a:endParaRPr lang="en-US" altLang="zh-CN" sz="3600" dirty="0">
              <a:solidFill>
                <a:schemeClr val="tx1">
                  <a:lumMod val="85000"/>
                  <a:lumOff val="15000"/>
                </a:schemeClr>
              </a:solidFill>
              <a:latin typeface="优设标题黑" panose="00000500000000000000" pitchFamily="2" charset="-122"/>
              <a:ea typeface="优设标题黑" panose="00000500000000000000" pitchFamily="2" charset="-122"/>
            </a:endParaRPr>
          </a:p>
        </p:txBody>
      </p:sp>
      <p:sp>
        <p:nvSpPr>
          <p:cNvPr id="7" name="文本框 6">
            <a:extLst>
              <a:ext uri="{FF2B5EF4-FFF2-40B4-BE49-F238E27FC236}">
                <a16:creationId xmlns:a16="http://schemas.microsoft.com/office/drawing/2014/main" id="{48A8FC83-D379-421B-AA72-6382A95DEDBA}"/>
              </a:ext>
            </a:extLst>
          </p:cNvPr>
          <p:cNvSpPr txBox="1"/>
          <p:nvPr/>
        </p:nvSpPr>
        <p:spPr>
          <a:xfrm>
            <a:off x="7132827" y="151709"/>
            <a:ext cx="2554602" cy="369332"/>
          </a:xfrm>
          <a:prstGeom prst="rect">
            <a:avLst/>
          </a:prstGeom>
          <a:noFill/>
        </p:spPr>
        <p:txBody>
          <a:bodyPr wrap="square" rtlCol="0">
            <a:spAutoFit/>
          </a:bodyPr>
          <a:lstStyle/>
          <a:p>
            <a:pPr algn="r"/>
            <a:r>
              <a:rPr lang="en-US" altLang="zh-CN" dirty="0">
                <a:solidFill>
                  <a:schemeClr val="tx1">
                    <a:lumMod val="85000"/>
                    <a:lumOff val="15000"/>
                    <a:alpha val="50000"/>
                  </a:schemeClr>
                </a:solidFill>
                <a:latin typeface="OPPOSans B" panose="00020600040101010101" pitchFamily="18" charset="-122"/>
                <a:ea typeface="OPPOSans B" panose="00020600040101010101" pitchFamily="18" charset="-122"/>
                <a:cs typeface="OPPOSans B" panose="00020600040101010101" pitchFamily="18" charset="-122"/>
              </a:rPr>
              <a:t>Historical origin</a:t>
            </a:r>
            <a:endParaRPr lang="zh-CN" altLang="en-US" dirty="0">
              <a:solidFill>
                <a:schemeClr val="tx1">
                  <a:lumMod val="85000"/>
                  <a:lumOff val="15000"/>
                  <a:alpha val="5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cxnSp>
        <p:nvCxnSpPr>
          <p:cNvPr id="8" name="直接连接符 7">
            <a:extLst>
              <a:ext uri="{FF2B5EF4-FFF2-40B4-BE49-F238E27FC236}">
                <a16:creationId xmlns:a16="http://schemas.microsoft.com/office/drawing/2014/main" id="{8E99BDB3-D35A-C999-1395-C19359A93128}"/>
              </a:ext>
            </a:extLst>
          </p:cNvPr>
          <p:cNvCxnSpPr>
            <a:cxnSpLocks/>
          </p:cNvCxnSpPr>
          <p:nvPr/>
        </p:nvCxnSpPr>
        <p:spPr>
          <a:xfrm>
            <a:off x="9758470" y="584857"/>
            <a:ext cx="0" cy="288000"/>
          </a:xfrm>
          <a:prstGeom prst="line">
            <a:avLst/>
          </a:prstGeom>
          <a:ln w="19050">
            <a:solidFill>
              <a:schemeClr val="tx1">
                <a:lumMod val="85000"/>
                <a:lumOff val="15000"/>
                <a:alpha val="50000"/>
              </a:schemeClr>
            </a:solidFill>
          </a:ln>
        </p:spPr>
        <p:style>
          <a:lnRef idx="1">
            <a:schemeClr val="accent1"/>
          </a:lnRef>
          <a:fillRef idx="0">
            <a:schemeClr val="accent1"/>
          </a:fillRef>
          <a:effectRef idx="0">
            <a:schemeClr val="accent1"/>
          </a:effectRef>
          <a:fontRef idx="minor">
            <a:schemeClr val="tx1"/>
          </a:fontRef>
        </p:style>
      </p:cxnSp>
      <p:sp>
        <p:nvSpPr>
          <p:cNvPr id="40" name="矩形 9">
            <a:extLst>
              <a:ext uri="{FF2B5EF4-FFF2-40B4-BE49-F238E27FC236}">
                <a16:creationId xmlns:a16="http://schemas.microsoft.com/office/drawing/2014/main" id="{A7E302DB-133C-CBD5-6F1E-6C11767D3436}"/>
              </a:ext>
            </a:extLst>
          </p:cNvPr>
          <p:cNvSpPr/>
          <p:nvPr/>
        </p:nvSpPr>
        <p:spPr>
          <a:xfrm>
            <a:off x="7055529" y="4471012"/>
            <a:ext cx="4539119" cy="1950988"/>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a16="http://schemas.microsoft.com/office/drawing/2014/main" id="{EF7D77FC-DAD2-10FC-7B5D-4B5F81289F47}"/>
              </a:ext>
            </a:extLst>
          </p:cNvPr>
          <p:cNvCxnSpPr>
            <a:cxnSpLocks/>
          </p:cNvCxnSpPr>
          <p:nvPr/>
        </p:nvCxnSpPr>
        <p:spPr>
          <a:xfrm>
            <a:off x="6762750" y="4397488"/>
            <a:ext cx="2190750" cy="0"/>
          </a:xfrm>
          <a:prstGeom prst="line">
            <a:avLst/>
          </a:prstGeom>
          <a:ln w="1270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47E4FC04-DF42-DA0F-FB30-F84E3BB91CF6}"/>
              </a:ext>
            </a:extLst>
          </p:cNvPr>
          <p:cNvCxnSpPr>
            <a:cxnSpLocks/>
          </p:cNvCxnSpPr>
          <p:nvPr/>
        </p:nvCxnSpPr>
        <p:spPr>
          <a:xfrm>
            <a:off x="6187425" y="4397488"/>
            <a:ext cx="449780" cy="0"/>
          </a:xfrm>
          <a:prstGeom prst="line">
            <a:avLst/>
          </a:prstGeom>
          <a:ln w="1270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A4983C43-77DE-C950-756C-83238D76970E}"/>
              </a:ext>
            </a:extLst>
          </p:cNvPr>
          <p:cNvCxnSpPr>
            <a:cxnSpLocks/>
          </p:cNvCxnSpPr>
          <p:nvPr/>
        </p:nvCxnSpPr>
        <p:spPr>
          <a:xfrm>
            <a:off x="5706550" y="743249"/>
            <a:ext cx="1242186" cy="0"/>
          </a:xfrm>
          <a:prstGeom prst="line">
            <a:avLst/>
          </a:prstGeom>
          <a:ln w="127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1925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a:extLst>
              <a:ext uri="{FF2B5EF4-FFF2-40B4-BE49-F238E27FC236}">
                <a16:creationId xmlns:a16="http://schemas.microsoft.com/office/drawing/2014/main" id="{BADED4C6-707E-FDF5-9F9D-AA8FD75C52A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4510"/>
            <a:ext cx="12191999" cy="6858000"/>
          </a:xfrm>
          <a:prstGeom prst="rect">
            <a:avLst/>
          </a:prstGeom>
        </p:spPr>
      </p:pic>
      <p:sp>
        <p:nvSpPr>
          <p:cNvPr id="6" name="矩形 5">
            <a:extLst>
              <a:ext uri="{FF2B5EF4-FFF2-40B4-BE49-F238E27FC236}">
                <a16:creationId xmlns:a16="http://schemas.microsoft.com/office/drawing/2014/main" id="{3416E90D-13D4-7B08-FF45-0C1ED50D01C6}"/>
              </a:ext>
            </a:extLst>
          </p:cNvPr>
          <p:cNvSpPr/>
          <p:nvPr/>
        </p:nvSpPr>
        <p:spPr>
          <a:xfrm flipH="1">
            <a:off x="0" y="0"/>
            <a:ext cx="12192000" cy="4274339"/>
          </a:xfrm>
          <a:prstGeom prst="rect">
            <a:avLst/>
          </a:prstGeom>
          <a:gradFill>
            <a:gsLst>
              <a:gs pos="20000">
                <a:srgbClr val="438FAE"/>
              </a:gs>
              <a:gs pos="100000">
                <a:srgbClr val="438FAE">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1A10A0CE-4FEB-AC10-BB50-488AD26E26A8}"/>
              </a:ext>
            </a:extLst>
          </p:cNvPr>
          <p:cNvSpPr/>
          <p:nvPr/>
        </p:nvSpPr>
        <p:spPr>
          <a:xfrm>
            <a:off x="9596052" y="1"/>
            <a:ext cx="2016000" cy="6857999"/>
          </a:xfrm>
          <a:prstGeom prst="rect">
            <a:avLst/>
          </a:prstGeom>
          <a:solidFill>
            <a:srgbClr val="438FA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a:extLst>
              <a:ext uri="{FF2B5EF4-FFF2-40B4-BE49-F238E27FC236}">
                <a16:creationId xmlns:a16="http://schemas.microsoft.com/office/drawing/2014/main" id="{B8F82AEC-B12A-C6C9-9989-F8D952EB3419}"/>
              </a:ext>
            </a:extLst>
          </p:cNvPr>
          <p:cNvSpPr/>
          <p:nvPr/>
        </p:nvSpPr>
        <p:spPr>
          <a:xfrm>
            <a:off x="7342027" y="1"/>
            <a:ext cx="2016000" cy="6857999"/>
          </a:xfrm>
          <a:prstGeom prst="rect">
            <a:avLst/>
          </a:prstGeom>
          <a:solidFill>
            <a:srgbClr val="438FA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a:extLst>
              <a:ext uri="{FF2B5EF4-FFF2-40B4-BE49-F238E27FC236}">
                <a16:creationId xmlns:a16="http://schemas.microsoft.com/office/drawing/2014/main" id="{E23ECC3F-1B95-D11C-00E9-54215A410BE7}"/>
              </a:ext>
            </a:extLst>
          </p:cNvPr>
          <p:cNvSpPr/>
          <p:nvPr/>
        </p:nvSpPr>
        <p:spPr>
          <a:xfrm>
            <a:off x="2833975" y="1"/>
            <a:ext cx="2016000" cy="6857999"/>
          </a:xfrm>
          <a:prstGeom prst="rect">
            <a:avLst/>
          </a:prstGeom>
          <a:solidFill>
            <a:srgbClr val="438FA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a:extLst>
              <a:ext uri="{FF2B5EF4-FFF2-40B4-BE49-F238E27FC236}">
                <a16:creationId xmlns:a16="http://schemas.microsoft.com/office/drawing/2014/main" id="{1582ADE5-3342-FF66-AE32-D58056DE9C76}"/>
              </a:ext>
            </a:extLst>
          </p:cNvPr>
          <p:cNvSpPr/>
          <p:nvPr/>
        </p:nvSpPr>
        <p:spPr>
          <a:xfrm>
            <a:off x="579949" y="1"/>
            <a:ext cx="2016000" cy="6857999"/>
          </a:xfrm>
          <a:prstGeom prst="rect">
            <a:avLst/>
          </a:prstGeom>
          <a:solidFill>
            <a:srgbClr val="438FA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07656654-4051-5E7F-E664-E89FD0A8937E}"/>
              </a:ext>
            </a:extLst>
          </p:cNvPr>
          <p:cNvSpPr/>
          <p:nvPr/>
        </p:nvSpPr>
        <p:spPr>
          <a:xfrm>
            <a:off x="0" y="-1"/>
            <a:ext cx="12192000" cy="2124000"/>
          </a:xfrm>
          <a:custGeom>
            <a:avLst/>
            <a:gdLst>
              <a:gd name="connsiteX0" fmla="*/ 0 w 12192000"/>
              <a:gd name="connsiteY0" fmla="*/ 0 h 2401968"/>
              <a:gd name="connsiteX1" fmla="*/ 12192000 w 12192000"/>
              <a:gd name="connsiteY1" fmla="*/ 0 h 2401968"/>
              <a:gd name="connsiteX2" fmla="*/ 12192000 w 12192000"/>
              <a:gd name="connsiteY2" fmla="*/ 2401968 h 2401968"/>
              <a:gd name="connsiteX3" fmla="*/ 0 w 12192000"/>
              <a:gd name="connsiteY3" fmla="*/ 2401968 h 2401968"/>
              <a:gd name="connsiteX4" fmla="*/ 0 w 12192000"/>
              <a:gd name="connsiteY4" fmla="*/ 0 h 2401968"/>
              <a:gd name="connsiteX0" fmla="*/ 0 w 12192000"/>
              <a:gd name="connsiteY0" fmla="*/ 0 h 2401968"/>
              <a:gd name="connsiteX1" fmla="*/ 12192000 w 12192000"/>
              <a:gd name="connsiteY1" fmla="*/ 0 h 2401968"/>
              <a:gd name="connsiteX2" fmla="*/ 0 w 12192000"/>
              <a:gd name="connsiteY2" fmla="*/ 2401968 h 2401968"/>
              <a:gd name="connsiteX3" fmla="*/ 0 w 12192000"/>
              <a:gd name="connsiteY3" fmla="*/ 0 h 2401968"/>
            </a:gdLst>
            <a:ahLst/>
            <a:cxnLst>
              <a:cxn ang="0">
                <a:pos x="connsiteX0" y="connsiteY0"/>
              </a:cxn>
              <a:cxn ang="0">
                <a:pos x="connsiteX1" y="connsiteY1"/>
              </a:cxn>
              <a:cxn ang="0">
                <a:pos x="connsiteX2" y="connsiteY2"/>
              </a:cxn>
              <a:cxn ang="0">
                <a:pos x="connsiteX3" y="connsiteY3"/>
              </a:cxn>
            </a:cxnLst>
            <a:rect l="l" t="t" r="r" b="b"/>
            <a:pathLst>
              <a:path w="12192000" h="2401968">
                <a:moveTo>
                  <a:pt x="0" y="0"/>
                </a:moveTo>
                <a:lnTo>
                  <a:pt x="12192000" y="0"/>
                </a:lnTo>
                <a:lnTo>
                  <a:pt x="0" y="2401968"/>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a:extLst>
              <a:ext uri="{FF2B5EF4-FFF2-40B4-BE49-F238E27FC236}">
                <a16:creationId xmlns:a16="http://schemas.microsoft.com/office/drawing/2014/main" id="{8FC87B62-E507-08F4-3662-382C7590B2E5}"/>
              </a:ext>
            </a:extLst>
          </p:cNvPr>
          <p:cNvSpPr txBox="1"/>
          <p:nvPr/>
        </p:nvSpPr>
        <p:spPr>
          <a:xfrm>
            <a:off x="2448317" y="573095"/>
            <a:ext cx="2003455" cy="338554"/>
          </a:xfrm>
          <a:prstGeom prst="rect">
            <a:avLst/>
          </a:prstGeom>
          <a:noFill/>
        </p:spPr>
        <p:txBody>
          <a:bodyPr wrap="square" rtlCol="0">
            <a:spAutoFit/>
          </a:bodyPr>
          <a:lstStyle/>
          <a:p>
            <a:r>
              <a:rPr lang="en-US" altLang="zh-CN" sz="1600">
                <a:solidFill>
                  <a:schemeClr val="tx1">
                    <a:lumMod val="85000"/>
                    <a:lumOff val="15000"/>
                    <a:alpha val="70000"/>
                  </a:schemeClr>
                </a:solidFill>
                <a:latin typeface="OPPOSans B" panose="00020600040101010101" pitchFamily="18" charset="-122"/>
                <a:ea typeface="OPPOSans B" panose="00020600040101010101" pitchFamily="18" charset="-122"/>
                <a:cs typeface="OPPOSans B" panose="00020600040101010101" pitchFamily="18" charset="-122"/>
              </a:rPr>
              <a:t>Historical origin</a:t>
            </a:r>
            <a:endParaRPr lang="zh-CN" altLang="en-US" sz="1600">
              <a:solidFill>
                <a:schemeClr val="tx1">
                  <a:lumMod val="85000"/>
                  <a:lumOff val="15000"/>
                  <a:alpha val="7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cxnSp>
        <p:nvCxnSpPr>
          <p:cNvPr id="85" name="直接连接符 84">
            <a:extLst>
              <a:ext uri="{FF2B5EF4-FFF2-40B4-BE49-F238E27FC236}">
                <a16:creationId xmlns:a16="http://schemas.microsoft.com/office/drawing/2014/main" id="{F3036C26-335F-F934-F9DE-718A8D0259F7}"/>
              </a:ext>
            </a:extLst>
          </p:cNvPr>
          <p:cNvCxnSpPr>
            <a:cxnSpLocks/>
          </p:cNvCxnSpPr>
          <p:nvPr/>
        </p:nvCxnSpPr>
        <p:spPr>
          <a:xfrm>
            <a:off x="2414871" y="566403"/>
            <a:ext cx="0" cy="288000"/>
          </a:xfrm>
          <a:prstGeom prst="line">
            <a:avLst/>
          </a:prstGeom>
          <a:ln w="19050">
            <a:solidFill>
              <a:schemeClr val="tx1">
                <a:lumMod val="85000"/>
                <a:lumOff val="15000"/>
                <a:alpha val="70000"/>
              </a:schemeClr>
            </a:solidFill>
          </a:ln>
        </p:spPr>
        <p:style>
          <a:lnRef idx="1">
            <a:schemeClr val="accent1"/>
          </a:lnRef>
          <a:fillRef idx="0">
            <a:schemeClr val="accent1"/>
          </a:fillRef>
          <a:effectRef idx="0">
            <a:schemeClr val="accent1"/>
          </a:effectRef>
          <a:fontRef idx="minor">
            <a:schemeClr val="tx1"/>
          </a:fontRef>
        </p:style>
      </p:cxnSp>
      <p:sp>
        <p:nvSpPr>
          <p:cNvPr id="86" name="文本框 85">
            <a:extLst>
              <a:ext uri="{FF2B5EF4-FFF2-40B4-BE49-F238E27FC236}">
                <a16:creationId xmlns:a16="http://schemas.microsoft.com/office/drawing/2014/main" id="{9E6E0CEC-610E-1D33-8FC9-EBDAFBDA5C5B}"/>
              </a:ext>
            </a:extLst>
          </p:cNvPr>
          <p:cNvSpPr txBox="1"/>
          <p:nvPr/>
        </p:nvSpPr>
        <p:spPr>
          <a:xfrm>
            <a:off x="502797" y="387238"/>
            <a:ext cx="2257425" cy="646331"/>
          </a:xfrm>
          <a:prstGeom prst="rect">
            <a:avLst/>
          </a:prstGeom>
          <a:noFill/>
        </p:spPr>
        <p:txBody>
          <a:bodyPr wrap="square" rtlCol="0">
            <a:spAutoFit/>
          </a:bodyPr>
          <a:lstStyle/>
          <a:p>
            <a:r>
              <a:rPr lang="zh-CN" altLang="en-US" sz="3600">
                <a:solidFill>
                  <a:schemeClr val="tx1">
                    <a:lumMod val="85000"/>
                    <a:lumOff val="15000"/>
                  </a:schemeClr>
                </a:solidFill>
                <a:latin typeface="优设标题黑" panose="00000500000000000000" pitchFamily="2" charset="-122"/>
                <a:ea typeface="优设标题黑" panose="00000500000000000000" pitchFamily="2" charset="-122"/>
              </a:rPr>
              <a:t>历史渊源</a:t>
            </a:r>
            <a:endParaRPr lang="en-US" altLang="zh-CN" sz="3600">
              <a:solidFill>
                <a:schemeClr val="tx1">
                  <a:lumMod val="85000"/>
                  <a:lumOff val="15000"/>
                </a:schemeClr>
              </a:solidFill>
              <a:latin typeface="优设标题黑" panose="00000500000000000000" pitchFamily="2" charset="-122"/>
              <a:ea typeface="优设标题黑" panose="00000500000000000000" pitchFamily="2" charset="-122"/>
            </a:endParaRPr>
          </a:p>
        </p:txBody>
      </p:sp>
      <p:sp>
        <p:nvSpPr>
          <p:cNvPr id="120" name="矩形 33">
            <a:extLst>
              <a:ext uri="{FF2B5EF4-FFF2-40B4-BE49-F238E27FC236}">
                <a16:creationId xmlns:a16="http://schemas.microsoft.com/office/drawing/2014/main" id="{02458977-32C8-EF8A-7547-27EC9E08C771}"/>
              </a:ext>
            </a:extLst>
          </p:cNvPr>
          <p:cNvSpPr/>
          <p:nvPr/>
        </p:nvSpPr>
        <p:spPr>
          <a:xfrm flipH="1" flipV="1">
            <a:off x="-13444" y="4738511"/>
            <a:ext cx="12205443" cy="2124000"/>
          </a:xfrm>
          <a:custGeom>
            <a:avLst/>
            <a:gdLst>
              <a:gd name="connsiteX0" fmla="*/ 0 w 12192000"/>
              <a:gd name="connsiteY0" fmla="*/ 0 h 2401968"/>
              <a:gd name="connsiteX1" fmla="*/ 12192000 w 12192000"/>
              <a:gd name="connsiteY1" fmla="*/ 0 h 2401968"/>
              <a:gd name="connsiteX2" fmla="*/ 12192000 w 12192000"/>
              <a:gd name="connsiteY2" fmla="*/ 2401968 h 2401968"/>
              <a:gd name="connsiteX3" fmla="*/ 0 w 12192000"/>
              <a:gd name="connsiteY3" fmla="*/ 2401968 h 2401968"/>
              <a:gd name="connsiteX4" fmla="*/ 0 w 12192000"/>
              <a:gd name="connsiteY4" fmla="*/ 0 h 2401968"/>
              <a:gd name="connsiteX0" fmla="*/ 0 w 12192000"/>
              <a:gd name="connsiteY0" fmla="*/ 0 h 2401968"/>
              <a:gd name="connsiteX1" fmla="*/ 12192000 w 12192000"/>
              <a:gd name="connsiteY1" fmla="*/ 0 h 2401968"/>
              <a:gd name="connsiteX2" fmla="*/ 0 w 12192000"/>
              <a:gd name="connsiteY2" fmla="*/ 2401968 h 2401968"/>
              <a:gd name="connsiteX3" fmla="*/ 0 w 12192000"/>
              <a:gd name="connsiteY3" fmla="*/ 0 h 2401968"/>
            </a:gdLst>
            <a:ahLst/>
            <a:cxnLst>
              <a:cxn ang="0">
                <a:pos x="connsiteX0" y="connsiteY0"/>
              </a:cxn>
              <a:cxn ang="0">
                <a:pos x="connsiteX1" y="connsiteY1"/>
              </a:cxn>
              <a:cxn ang="0">
                <a:pos x="connsiteX2" y="connsiteY2"/>
              </a:cxn>
              <a:cxn ang="0">
                <a:pos x="connsiteX3" y="connsiteY3"/>
              </a:cxn>
            </a:cxnLst>
            <a:rect l="l" t="t" r="r" b="b"/>
            <a:pathLst>
              <a:path w="12192000" h="2401968">
                <a:moveTo>
                  <a:pt x="0" y="0"/>
                </a:moveTo>
                <a:lnTo>
                  <a:pt x="12192000" y="0"/>
                </a:lnTo>
                <a:lnTo>
                  <a:pt x="0" y="2401968"/>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15" name="矩形 9">
            <a:extLst>
              <a:ext uri="{FF2B5EF4-FFF2-40B4-BE49-F238E27FC236}">
                <a16:creationId xmlns:a16="http://schemas.microsoft.com/office/drawing/2014/main" id="{19BD0B9F-1312-2658-BED1-F71CCA4EA055}"/>
              </a:ext>
            </a:extLst>
          </p:cNvPr>
          <p:cNvSpPr/>
          <p:nvPr/>
        </p:nvSpPr>
        <p:spPr>
          <a:xfrm>
            <a:off x="10267950" y="4213425"/>
            <a:ext cx="1326698" cy="2208575"/>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rgbClr val="438FA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7" name="文本框 6">
            <a:extLst>
              <a:ext uri="{FF2B5EF4-FFF2-40B4-BE49-F238E27FC236}">
                <a16:creationId xmlns:a16="http://schemas.microsoft.com/office/drawing/2014/main" id="{9931BFBB-66A3-E7EE-9A46-749F24263EF0}"/>
              </a:ext>
            </a:extLst>
          </p:cNvPr>
          <p:cNvSpPr txBox="1"/>
          <p:nvPr/>
        </p:nvSpPr>
        <p:spPr>
          <a:xfrm>
            <a:off x="728843" y="3059707"/>
            <a:ext cx="1724105" cy="396712"/>
          </a:xfrm>
          <a:prstGeom prst="rect">
            <a:avLst/>
          </a:prstGeom>
          <a:noFill/>
        </p:spPr>
        <p:txBody>
          <a:bodyPr wrap="square" rtlCol="0">
            <a:spAutoFit/>
          </a:bodyPr>
          <a:lstStyle/>
          <a:p>
            <a:pPr algn="ctr">
              <a:lnSpc>
                <a:spcPct val="120000"/>
              </a:lnSpc>
            </a:pPr>
            <a:r>
              <a:rPr lang="zh-CN" altLang="en-US" b="0" i="0" u="none" strike="noStrike" dirty="0">
                <a:solidFill>
                  <a:schemeClr val="bg1"/>
                </a:solidFill>
                <a:effectLst/>
                <a:latin typeface="+mj-ea"/>
                <a:ea typeface="+mj-ea"/>
              </a:rPr>
              <a:t>全国文明城市</a:t>
            </a:r>
            <a:endParaRPr lang="zh-CN" altLang="en-US" dirty="0">
              <a:solidFill>
                <a:schemeClr val="bg1"/>
              </a:solidFill>
              <a:latin typeface="+mn-ea"/>
            </a:endParaRPr>
          </a:p>
        </p:txBody>
      </p:sp>
      <p:sp>
        <p:nvSpPr>
          <p:cNvPr id="9" name="文本框 8">
            <a:extLst>
              <a:ext uri="{FF2B5EF4-FFF2-40B4-BE49-F238E27FC236}">
                <a16:creationId xmlns:a16="http://schemas.microsoft.com/office/drawing/2014/main" id="{15A04012-F8A0-B627-F9B5-DB6C6E78C8E2}"/>
              </a:ext>
            </a:extLst>
          </p:cNvPr>
          <p:cNvSpPr txBox="1"/>
          <p:nvPr/>
        </p:nvSpPr>
        <p:spPr>
          <a:xfrm>
            <a:off x="2982858" y="2378348"/>
            <a:ext cx="1710639" cy="734496"/>
          </a:xfrm>
          <a:prstGeom prst="rect">
            <a:avLst/>
          </a:prstGeom>
          <a:noFill/>
        </p:spPr>
        <p:txBody>
          <a:bodyPr wrap="square" rtlCol="0">
            <a:spAutoFit/>
          </a:bodyPr>
          <a:lstStyle/>
          <a:p>
            <a:pPr algn="ctr">
              <a:lnSpc>
                <a:spcPct val="120000"/>
              </a:lnSpc>
            </a:pPr>
            <a:r>
              <a:rPr lang="zh-CN" altLang="en-US" dirty="0">
                <a:solidFill>
                  <a:schemeClr val="bg1"/>
                </a:solidFill>
                <a:latin typeface="+mj-ea"/>
                <a:ea typeface="+mj-ea"/>
              </a:rPr>
              <a:t>设河南</a:t>
            </a:r>
            <a:r>
              <a:rPr lang="zh-CN" altLang="en-US" dirty="0">
                <a:solidFill>
                  <a:schemeClr val="bg1"/>
                </a:solidFill>
                <a:latin typeface="+mj-ea"/>
                <a:ea typeface="+mj-ea"/>
                <a:hlinkClick r:id="rId4">
                  <a:extLst>
                    <a:ext uri="{A12FA001-AC4F-418D-AE19-62706E023703}">
                      <ahyp:hlinkClr xmlns:ahyp="http://schemas.microsoft.com/office/drawing/2018/hyperlinkcolor" val="tx"/>
                    </a:ext>
                  </a:extLst>
                </a:hlinkClick>
              </a:rPr>
              <a:t>郑洛自主创新示范区</a:t>
            </a:r>
            <a:endParaRPr lang="en-US" altLang="zh-CN" dirty="0">
              <a:solidFill>
                <a:schemeClr val="bg1"/>
              </a:solidFill>
              <a:latin typeface="+mj-ea"/>
              <a:ea typeface="+mj-ea"/>
            </a:endParaRPr>
          </a:p>
        </p:txBody>
      </p:sp>
      <p:sp>
        <p:nvSpPr>
          <p:cNvPr id="10" name="文本框 9">
            <a:extLst>
              <a:ext uri="{FF2B5EF4-FFF2-40B4-BE49-F238E27FC236}">
                <a16:creationId xmlns:a16="http://schemas.microsoft.com/office/drawing/2014/main" id="{A0EC1B8C-DED5-D48F-5095-8CA1C767C635}"/>
              </a:ext>
            </a:extLst>
          </p:cNvPr>
          <p:cNvSpPr txBox="1"/>
          <p:nvPr/>
        </p:nvSpPr>
        <p:spPr>
          <a:xfrm>
            <a:off x="9770665" y="1281104"/>
            <a:ext cx="1684885" cy="734496"/>
          </a:xfrm>
          <a:prstGeom prst="rect">
            <a:avLst/>
          </a:prstGeom>
          <a:noFill/>
        </p:spPr>
        <p:txBody>
          <a:bodyPr wrap="square" rtlCol="0">
            <a:spAutoFit/>
          </a:bodyPr>
          <a:lstStyle/>
          <a:p>
            <a:pPr algn="ctr">
              <a:lnSpc>
                <a:spcPct val="120000"/>
              </a:lnSpc>
            </a:pPr>
            <a:r>
              <a:rPr lang="zh-CN" altLang="en-US" dirty="0">
                <a:solidFill>
                  <a:schemeClr val="bg1"/>
                </a:solidFill>
                <a:latin typeface="+mj-ea"/>
                <a:ea typeface="+mj-ea"/>
              </a:rPr>
              <a:t>入围“全国数字城市百强榜”</a:t>
            </a:r>
          </a:p>
        </p:txBody>
      </p:sp>
      <p:sp>
        <p:nvSpPr>
          <p:cNvPr id="15" name="文本框 14">
            <a:extLst>
              <a:ext uri="{FF2B5EF4-FFF2-40B4-BE49-F238E27FC236}">
                <a16:creationId xmlns:a16="http://schemas.microsoft.com/office/drawing/2014/main" id="{DC60EC79-0965-3B3A-4FCD-097D0616EF24}"/>
              </a:ext>
            </a:extLst>
          </p:cNvPr>
          <p:cNvSpPr txBox="1"/>
          <p:nvPr/>
        </p:nvSpPr>
        <p:spPr>
          <a:xfrm>
            <a:off x="4969741" y="3065888"/>
            <a:ext cx="2257424" cy="865493"/>
          </a:xfrm>
          <a:prstGeom prst="rect">
            <a:avLst/>
          </a:prstGeom>
          <a:noFill/>
        </p:spPr>
        <p:txBody>
          <a:bodyPr wrap="square" rtlCol="0">
            <a:spAutoFit/>
          </a:bodyPr>
          <a:lstStyle/>
          <a:p>
            <a:pPr algn="ctr">
              <a:lnSpc>
                <a:spcPct val="120000"/>
              </a:lnSpc>
            </a:pPr>
            <a:r>
              <a:rPr lang="en-US" altLang="zh-CN" sz="4400" dirty="0">
                <a:solidFill>
                  <a:schemeClr val="bg1">
                    <a:alpha val="70000"/>
                  </a:schemeClr>
                </a:solidFill>
                <a:latin typeface="OPPOSans B" panose="00020600040101010101" pitchFamily="18" charset="-122"/>
                <a:ea typeface="OPPOSans B" panose="00020600040101010101" pitchFamily="18" charset="-122"/>
                <a:cs typeface="OPPOSans B" panose="00020600040101010101" pitchFamily="18" charset="-122"/>
              </a:rPr>
              <a:t>2018</a:t>
            </a:r>
            <a:endParaRPr lang="zh-CN" altLang="en-US" sz="4400" dirty="0">
              <a:solidFill>
                <a:schemeClr val="bg1">
                  <a:alpha val="7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60" name="文本框 59">
            <a:extLst>
              <a:ext uri="{FF2B5EF4-FFF2-40B4-BE49-F238E27FC236}">
                <a16:creationId xmlns:a16="http://schemas.microsoft.com/office/drawing/2014/main" id="{3BD7FF93-84E3-55A6-75D0-93013637EF7A}"/>
              </a:ext>
            </a:extLst>
          </p:cNvPr>
          <p:cNvSpPr txBox="1"/>
          <p:nvPr/>
        </p:nvSpPr>
        <p:spPr>
          <a:xfrm>
            <a:off x="7463834" y="1738743"/>
            <a:ext cx="1766901" cy="734881"/>
          </a:xfrm>
          <a:prstGeom prst="rect">
            <a:avLst/>
          </a:prstGeom>
          <a:noFill/>
        </p:spPr>
        <p:txBody>
          <a:bodyPr wrap="square" rtlCol="0">
            <a:spAutoFit/>
          </a:bodyPr>
          <a:lstStyle/>
          <a:p>
            <a:pPr algn="ctr">
              <a:lnSpc>
                <a:spcPct val="120000"/>
              </a:lnSpc>
            </a:pPr>
            <a:r>
              <a:rPr lang="zh-CN" altLang="en-US" dirty="0">
                <a:solidFill>
                  <a:schemeClr val="bg1"/>
                </a:solidFill>
                <a:latin typeface="+mj-ea"/>
                <a:ea typeface="+mj-ea"/>
              </a:rPr>
              <a:t>成为国家产融合作试点城市</a:t>
            </a:r>
          </a:p>
        </p:txBody>
      </p:sp>
      <p:sp>
        <p:nvSpPr>
          <p:cNvPr id="71" name="文本框 70">
            <a:extLst>
              <a:ext uri="{FF2B5EF4-FFF2-40B4-BE49-F238E27FC236}">
                <a16:creationId xmlns:a16="http://schemas.microsoft.com/office/drawing/2014/main" id="{7C7CEDE5-D1FC-9107-582B-482AF5DDB5AC}"/>
              </a:ext>
            </a:extLst>
          </p:cNvPr>
          <p:cNvSpPr txBox="1"/>
          <p:nvPr/>
        </p:nvSpPr>
        <p:spPr>
          <a:xfrm>
            <a:off x="2926240" y="3408846"/>
            <a:ext cx="1823874" cy="865493"/>
          </a:xfrm>
          <a:prstGeom prst="rect">
            <a:avLst/>
          </a:prstGeom>
          <a:noFill/>
        </p:spPr>
        <p:txBody>
          <a:bodyPr wrap="square" rtlCol="0">
            <a:spAutoFit/>
          </a:bodyPr>
          <a:lstStyle/>
          <a:p>
            <a:pPr algn="ctr">
              <a:lnSpc>
                <a:spcPct val="120000"/>
              </a:lnSpc>
            </a:pPr>
            <a:r>
              <a:rPr lang="en-US" altLang="zh-CN" sz="4400" dirty="0">
                <a:solidFill>
                  <a:schemeClr val="bg1">
                    <a:alpha val="70000"/>
                  </a:schemeClr>
                </a:solidFill>
                <a:latin typeface="OPPOSans B" panose="00020600040101010101" pitchFamily="18" charset="-122"/>
                <a:ea typeface="OPPOSans B" panose="00020600040101010101" pitchFamily="18" charset="-122"/>
                <a:cs typeface="OPPOSans B" panose="00020600040101010101" pitchFamily="18" charset="-122"/>
              </a:rPr>
              <a:t>2016</a:t>
            </a:r>
            <a:endParaRPr lang="zh-CN" altLang="en-US" sz="4400" dirty="0">
              <a:solidFill>
                <a:schemeClr val="bg1">
                  <a:alpha val="7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72" name="文本框 71">
            <a:extLst>
              <a:ext uri="{FF2B5EF4-FFF2-40B4-BE49-F238E27FC236}">
                <a16:creationId xmlns:a16="http://schemas.microsoft.com/office/drawing/2014/main" id="{4361BF7F-3F58-CB02-551C-83E46AA08AA4}"/>
              </a:ext>
            </a:extLst>
          </p:cNvPr>
          <p:cNvSpPr txBox="1"/>
          <p:nvPr/>
        </p:nvSpPr>
        <p:spPr>
          <a:xfrm>
            <a:off x="510400" y="3770878"/>
            <a:ext cx="2160991" cy="865493"/>
          </a:xfrm>
          <a:prstGeom prst="rect">
            <a:avLst/>
          </a:prstGeom>
          <a:noFill/>
        </p:spPr>
        <p:txBody>
          <a:bodyPr wrap="square" rtlCol="0">
            <a:spAutoFit/>
          </a:bodyPr>
          <a:lstStyle/>
          <a:p>
            <a:pPr algn="ctr">
              <a:lnSpc>
                <a:spcPct val="120000"/>
              </a:lnSpc>
            </a:pPr>
            <a:r>
              <a:rPr lang="en-US" altLang="zh-CN" sz="4400" dirty="0">
                <a:solidFill>
                  <a:schemeClr val="bg1">
                    <a:alpha val="70000"/>
                  </a:schemeClr>
                </a:solidFill>
                <a:latin typeface="OPPOSans B" panose="00020600040101010101" pitchFamily="18" charset="-122"/>
                <a:ea typeface="OPPOSans B" panose="00020600040101010101" pitchFamily="18" charset="-122"/>
                <a:cs typeface="OPPOSans B" panose="00020600040101010101" pitchFamily="18" charset="-122"/>
              </a:rPr>
              <a:t>2014</a:t>
            </a:r>
            <a:endParaRPr lang="zh-CN" altLang="en-US" sz="4400" dirty="0">
              <a:solidFill>
                <a:schemeClr val="bg1">
                  <a:alpha val="7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73" name="文本框 72">
            <a:extLst>
              <a:ext uri="{FF2B5EF4-FFF2-40B4-BE49-F238E27FC236}">
                <a16:creationId xmlns:a16="http://schemas.microsoft.com/office/drawing/2014/main" id="{6EE426C1-897D-0965-B8C2-C0C226FED21E}"/>
              </a:ext>
            </a:extLst>
          </p:cNvPr>
          <p:cNvSpPr txBox="1"/>
          <p:nvPr/>
        </p:nvSpPr>
        <p:spPr>
          <a:xfrm>
            <a:off x="7332268" y="2762113"/>
            <a:ext cx="2030033" cy="865493"/>
          </a:xfrm>
          <a:prstGeom prst="rect">
            <a:avLst/>
          </a:prstGeom>
          <a:noFill/>
        </p:spPr>
        <p:txBody>
          <a:bodyPr wrap="square" rtlCol="0">
            <a:spAutoFit/>
          </a:bodyPr>
          <a:lstStyle/>
          <a:p>
            <a:pPr algn="ctr">
              <a:lnSpc>
                <a:spcPct val="120000"/>
              </a:lnSpc>
            </a:pPr>
            <a:r>
              <a:rPr lang="en-US" altLang="zh-CN" sz="4400" dirty="0">
                <a:solidFill>
                  <a:schemeClr val="bg1">
                    <a:alpha val="70000"/>
                  </a:schemeClr>
                </a:solidFill>
                <a:latin typeface="OPPOSans B" panose="00020600040101010101" pitchFamily="18" charset="-122"/>
                <a:ea typeface="OPPOSans B" panose="00020600040101010101" pitchFamily="18" charset="-122"/>
                <a:cs typeface="OPPOSans B" panose="00020600040101010101" pitchFamily="18" charset="-122"/>
              </a:rPr>
              <a:t>2020</a:t>
            </a:r>
            <a:endParaRPr lang="zh-CN" altLang="en-US" sz="4400" dirty="0">
              <a:solidFill>
                <a:schemeClr val="bg1">
                  <a:alpha val="7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74" name="文本框 73">
            <a:extLst>
              <a:ext uri="{FF2B5EF4-FFF2-40B4-BE49-F238E27FC236}">
                <a16:creationId xmlns:a16="http://schemas.microsoft.com/office/drawing/2014/main" id="{F52FE187-8216-93A6-1D40-31D4278D3B3D}"/>
              </a:ext>
            </a:extLst>
          </p:cNvPr>
          <p:cNvSpPr txBox="1"/>
          <p:nvPr/>
        </p:nvSpPr>
        <p:spPr>
          <a:xfrm>
            <a:off x="9638113" y="2306893"/>
            <a:ext cx="1949989" cy="865493"/>
          </a:xfrm>
          <a:prstGeom prst="rect">
            <a:avLst/>
          </a:prstGeom>
          <a:noFill/>
        </p:spPr>
        <p:txBody>
          <a:bodyPr wrap="square" rtlCol="0">
            <a:spAutoFit/>
          </a:bodyPr>
          <a:lstStyle/>
          <a:p>
            <a:pPr algn="ctr">
              <a:lnSpc>
                <a:spcPct val="120000"/>
              </a:lnSpc>
            </a:pPr>
            <a:r>
              <a:rPr lang="en-US" altLang="zh-CN" sz="4400" dirty="0">
                <a:solidFill>
                  <a:schemeClr val="bg1">
                    <a:alpha val="70000"/>
                  </a:schemeClr>
                </a:solidFill>
                <a:latin typeface="OPPOSans B" panose="00020600040101010101" pitchFamily="18" charset="-122"/>
                <a:ea typeface="OPPOSans B" panose="00020600040101010101" pitchFamily="18" charset="-122"/>
                <a:cs typeface="OPPOSans B" panose="00020600040101010101" pitchFamily="18" charset="-122"/>
              </a:rPr>
              <a:t>2022</a:t>
            </a:r>
            <a:endParaRPr lang="zh-CN" altLang="en-US" sz="4400" dirty="0">
              <a:solidFill>
                <a:schemeClr val="bg1">
                  <a:alpha val="7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100" name="组合 99">
            <a:extLst>
              <a:ext uri="{FF2B5EF4-FFF2-40B4-BE49-F238E27FC236}">
                <a16:creationId xmlns:a16="http://schemas.microsoft.com/office/drawing/2014/main" id="{FFD17268-FE8C-E62F-730D-506AED0B4F6A}"/>
              </a:ext>
            </a:extLst>
          </p:cNvPr>
          <p:cNvGrpSpPr/>
          <p:nvPr/>
        </p:nvGrpSpPr>
        <p:grpSpPr>
          <a:xfrm>
            <a:off x="1536895" y="3463067"/>
            <a:ext cx="108000" cy="389242"/>
            <a:chOff x="9871074" y="4366958"/>
            <a:chExt cx="108000" cy="389242"/>
          </a:xfrm>
        </p:grpSpPr>
        <p:cxnSp>
          <p:nvCxnSpPr>
            <p:cNvPr id="101" name="直接连接符 100">
              <a:extLst>
                <a:ext uri="{FF2B5EF4-FFF2-40B4-BE49-F238E27FC236}">
                  <a16:creationId xmlns:a16="http://schemas.microsoft.com/office/drawing/2014/main" id="{DAF66975-DC4E-D33F-B31E-808AD2431867}"/>
                </a:ext>
              </a:extLst>
            </p:cNvPr>
            <p:cNvCxnSpPr>
              <a:cxnSpLocks/>
            </p:cNvCxnSpPr>
            <p:nvPr/>
          </p:nvCxnSpPr>
          <p:spPr>
            <a:xfrm flipV="1">
              <a:off x="9923320" y="4366958"/>
              <a:ext cx="0" cy="281242"/>
            </a:xfrm>
            <a:prstGeom prst="line">
              <a:avLst/>
            </a:prstGeom>
            <a:ln w="127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102" name="椭圆 101">
              <a:extLst>
                <a:ext uri="{FF2B5EF4-FFF2-40B4-BE49-F238E27FC236}">
                  <a16:creationId xmlns:a16="http://schemas.microsoft.com/office/drawing/2014/main" id="{DBE83FB8-0335-5116-AF03-1658A66E1BD1}"/>
                </a:ext>
              </a:extLst>
            </p:cNvPr>
            <p:cNvSpPr/>
            <p:nvPr/>
          </p:nvSpPr>
          <p:spPr>
            <a:xfrm>
              <a:off x="9871074" y="4648200"/>
              <a:ext cx="108000" cy="108000"/>
            </a:xfrm>
            <a:prstGeom prst="ellipse">
              <a:avLst/>
            </a:prstGeom>
            <a:noFill/>
            <a:ln>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a:extLst>
              <a:ext uri="{FF2B5EF4-FFF2-40B4-BE49-F238E27FC236}">
                <a16:creationId xmlns:a16="http://schemas.microsoft.com/office/drawing/2014/main" id="{54F59714-36FB-98C7-2F58-DF036C0ED5FB}"/>
              </a:ext>
            </a:extLst>
          </p:cNvPr>
          <p:cNvGrpSpPr/>
          <p:nvPr/>
        </p:nvGrpSpPr>
        <p:grpSpPr>
          <a:xfrm>
            <a:off x="3784177" y="3096037"/>
            <a:ext cx="108000" cy="389242"/>
            <a:chOff x="9871074" y="4366958"/>
            <a:chExt cx="108000" cy="389242"/>
          </a:xfrm>
        </p:grpSpPr>
        <p:cxnSp>
          <p:nvCxnSpPr>
            <p:cNvPr id="104" name="直接连接符 103">
              <a:extLst>
                <a:ext uri="{FF2B5EF4-FFF2-40B4-BE49-F238E27FC236}">
                  <a16:creationId xmlns:a16="http://schemas.microsoft.com/office/drawing/2014/main" id="{E955C8F7-B8BC-CD83-3271-9C675289A593}"/>
                </a:ext>
              </a:extLst>
            </p:cNvPr>
            <p:cNvCxnSpPr>
              <a:cxnSpLocks/>
            </p:cNvCxnSpPr>
            <p:nvPr/>
          </p:nvCxnSpPr>
          <p:spPr>
            <a:xfrm flipV="1">
              <a:off x="9923320" y="4366958"/>
              <a:ext cx="0" cy="281242"/>
            </a:xfrm>
            <a:prstGeom prst="line">
              <a:avLst/>
            </a:prstGeom>
            <a:ln w="127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105" name="椭圆 104">
              <a:extLst>
                <a:ext uri="{FF2B5EF4-FFF2-40B4-BE49-F238E27FC236}">
                  <a16:creationId xmlns:a16="http://schemas.microsoft.com/office/drawing/2014/main" id="{1247C764-23D1-5088-02B5-1F55EDC014E4}"/>
                </a:ext>
              </a:extLst>
            </p:cNvPr>
            <p:cNvSpPr/>
            <p:nvPr/>
          </p:nvSpPr>
          <p:spPr>
            <a:xfrm>
              <a:off x="9871074" y="4648200"/>
              <a:ext cx="108000" cy="108000"/>
            </a:xfrm>
            <a:prstGeom prst="ellipse">
              <a:avLst/>
            </a:prstGeom>
            <a:noFill/>
            <a:ln>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a:extLst>
              <a:ext uri="{FF2B5EF4-FFF2-40B4-BE49-F238E27FC236}">
                <a16:creationId xmlns:a16="http://schemas.microsoft.com/office/drawing/2014/main" id="{45A0248B-17F1-D08F-3334-3BAD376A0F82}"/>
              </a:ext>
            </a:extLst>
          </p:cNvPr>
          <p:cNvGrpSpPr/>
          <p:nvPr/>
        </p:nvGrpSpPr>
        <p:grpSpPr>
          <a:xfrm>
            <a:off x="6044453" y="2768369"/>
            <a:ext cx="108000" cy="389242"/>
            <a:chOff x="9871074" y="4366958"/>
            <a:chExt cx="108000" cy="389242"/>
          </a:xfrm>
        </p:grpSpPr>
        <p:cxnSp>
          <p:nvCxnSpPr>
            <p:cNvPr id="107" name="直接连接符 106">
              <a:extLst>
                <a:ext uri="{FF2B5EF4-FFF2-40B4-BE49-F238E27FC236}">
                  <a16:creationId xmlns:a16="http://schemas.microsoft.com/office/drawing/2014/main" id="{3EB95587-BB20-0315-67B7-B8B91C7F29A2}"/>
                </a:ext>
              </a:extLst>
            </p:cNvPr>
            <p:cNvCxnSpPr>
              <a:cxnSpLocks/>
            </p:cNvCxnSpPr>
            <p:nvPr/>
          </p:nvCxnSpPr>
          <p:spPr>
            <a:xfrm flipV="1">
              <a:off x="9923320" y="4366958"/>
              <a:ext cx="0" cy="281242"/>
            </a:xfrm>
            <a:prstGeom prst="line">
              <a:avLst/>
            </a:prstGeom>
            <a:ln w="127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108" name="椭圆 107">
              <a:extLst>
                <a:ext uri="{FF2B5EF4-FFF2-40B4-BE49-F238E27FC236}">
                  <a16:creationId xmlns:a16="http://schemas.microsoft.com/office/drawing/2014/main" id="{39E74BC5-1710-D0EE-56C0-C02101E23A16}"/>
                </a:ext>
              </a:extLst>
            </p:cNvPr>
            <p:cNvSpPr/>
            <p:nvPr/>
          </p:nvSpPr>
          <p:spPr>
            <a:xfrm>
              <a:off x="9871074" y="4648200"/>
              <a:ext cx="108000" cy="108000"/>
            </a:xfrm>
            <a:prstGeom prst="ellipse">
              <a:avLst/>
            </a:prstGeom>
            <a:noFill/>
            <a:ln>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a:extLst>
              <a:ext uri="{FF2B5EF4-FFF2-40B4-BE49-F238E27FC236}">
                <a16:creationId xmlns:a16="http://schemas.microsoft.com/office/drawing/2014/main" id="{59A7068D-D480-EF49-7888-8ABAF8977BEE}"/>
              </a:ext>
            </a:extLst>
          </p:cNvPr>
          <p:cNvGrpSpPr/>
          <p:nvPr/>
        </p:nvGrpSpPr>
        <p:grpSpPr>
          <a:xfrm>
            <a:off x="8293284" y="2483612"/>
            <a:ext cx="108000" cy="389242"/>
            <a:chOff x="9871074" y="4366958"/>
            <a:chExt cx="108000" cy="389242"/>
          </a:xfrm>
        </p:grpSpPr>
        <p:cxnSp>
          <p:nvCxnSpPr>
            <p:cNvPr id="110" name="直接连接符 109">
              <a:extLst>
                <a:ext uri="{FF2B5EF4-FFF2-40B4-BE49-F238E27FC236}">
                  <a16:creationId xmlns:a16="http://schemas.microsoft.com/office/drawing/2014/main" id="{D9F5B0AF-591B-DBBB-F230-13122D65865C}"/>
                </a:ext>
              </a:extLst>
            </p:cNvPr>
            <p:cNvCxnSpPr>
              <a:cxnSpLocks/>
            </p:cNvCxnSpPr>
            <p:nvPr/>
          </p:nvCxnSpPr>
          <p:spPr>
            <a:xfrm flipV="1">
              <a:off x="9923320" y="4366958"/>
              <a:ext cx="0" cy="281242"/>
            </a:xfrm>
            <a:prstGeom prst="line">
              <a:avLst/>
            </a:prstGeom>
            <a:ln w="127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111" name="椭圆 110">
              <a:extLst>
                <a:ext uri="{FF2B5EF4-FFF2-40B4-BE49-F238E27FC236}">
                  <a16:creationId xmlns:a16="http://schemas.microsoft.com/office/drawing/2014/main" id="{BAAF03EE-28C9-3317-49B1-F5B7BFE951C1}"/>
                </a:ext>
              </a:extLst>
            </p:cNvPr>
            <p:cNvSpPr/>
            <p:nvPr/>
          </p:nvSpPr>
          <p:spPr>
            <a:xfrm>
              <a:off x="9871074" y="4648200"/>
              <a:ext cx="108000" cy="108000"/>
            </a:xfrm>
            <a:prstGeom prst="ellipse">
              <a:avLst/>
            </a:prstGeom>
            <a:noFill/>
            <a:ln>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a:extLst>
              <a:ext uri="{FF2B5EF4-FFF2-40B4-BE49-F238E27FC236}">
                <a16:creationId xmlns:a16="http://schemas.microsoft.com/office/drawing/2014/main" id="{4FACEF4A-602E-143F-6964-335CB60D7B20}"/>
              </a:ext>
            </a:extLst>
          </p:cNvPr>
          <p:cNvGrpSpPr/>
          <p:nvPr/>
        </p:nvGrpSpPr>
        <p:grpSpPr>
          <a:xfrm>
            <a:off x="10559107" y="2015814"/>
            <a:ext cx="108000" cy="389242"/>
            <a:chOff x="9871074" y="4366958"/>
            <a:chExt cx="108000" cy="389242"/>
          </a:xfrm>
        </p:grpSpPr>
        <p:cxnSp>
          <p:nvCxnSpPr>
            <p:cNvPr id="113" name="直接连接符 112">
              <a:extLst>
                <a:ext uri="{FF2B5EF4-FFF2-40B4-BE49-F238E27FC236}">
                  <a16:creationId xmlns:a16="http://schemas.microsoft.com/office/drawing/2014/main" id="{FC94D868-95D4-CB17-5744-009BF1512113}"/>
                </a:ext>
              </a:extLst>
            </p:cNvPr>
            <p:cNvCxnSpPr>
              <a:cxnSpLocks/>
            </p:cNvCxnSpPr>
            <p:nvPr/>
          </p:nvCxnSpPr>
          <p:spPr>
            <a:xfrm flipV="1">
              <a:off x="9923320" y="4366958"/>
              <a:ext cx="0" cy="281242"/>
            </a:xfrm>
            <a:prstGeom prst="line">
              <a:avLst/>
            </a:prstGeom>
            <a:ln w="127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114" name="椭圆 113">
              <a:extLst>
                <a:ext uri="{FF2B5EF4-FFF2-40B4-BE49-F238E27FC236}">
                  <a16:creationId xmlns:a16="http://schemas.microsoft.com/office/drawing/2014/main" id="{F6DFDCF5-20E8-1804-D7D3-A1BEF7C25366}"/>
                </a:ext>
              </a:extLst>
            </p:cNvPr>
            <p:cNvSpPr/>
            <p:nvPr/>
          </p:nvSpPr>
          <p:spPr>
            <a:xfrm>
              <a:off x="9871074" y="4648200"/>
              <a:ext cx="108000" cy="108000"/>
            </a:xfrm>
            <a:prstGeom prst="ellipse">
              <a:avLst/>
            </a:prstGeom>
            <a:noFill/>
            <a:ln>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a:extLst>
              <a:ext uri="{FF2B5EF4-FFF2-40B4-BE49-F238E27FC236}">
                <a16:creationId xmlns:a16="http://schemas.microsoft.com/office/drawing/2014/main" id="{C75D1F30-1D2F-AFA5-2A56-48EECDF36594}"/>
              </a:ext>
            </a:extLst>
          </p:cNvPr>
          <p:cNvSpPr txBox="1"/>
          <p:nvPr/>
        </p:nvSpPr>
        <p:spPr>
          <a:xfrm>
            <a:off x="5306220" y="2033003"/>
            <a:ext cx="1584467" cy="734496"/>
          </a:xfrm>
          <a:prstGeom prst="rect">
            <a:avLst/>
          </a:prstGeom>
          <a:noFill/>
        </p:spPr>
        <p:txBody>
          <a:bodyPr wrap="square" rtlCol="0">
            <a:spAutoFit/>
          </a:bodyPr>
          <a:lstStyle/>
          <a:p>
            <a:pPr algn="ctr">
              <a:lnSpc>
                <a:spcPct val="120000"/>
              </a:lnSpc>
            </a:pPr>
            <a:r>
              <a:rPr lang="zh-CN" altLang="en-US" dirty="0">
                <a:solidFill>
                  <a:schemeClr val="bg1"/>
                </a:solidFill>
                <a:latin typeface="+mj-ea"/>
                <a:ea typeface="+mj-ea"/>
              </a:rPr>
              <a:t>郑州被确定为</a:t>
            </a:r>
            <a:r>
              <a:rPr lang="en-US" altLang="zh-CN" dirty="0">
                <a:solidFill>
                  <a:schemeClr val="bg1"/>
                </a:solidFill>
                <a:latin typeface="+mj-ea"/>
                <a:ea typeface="+mj-ea"/>
              </a:rPr>
              <a:t>5G</a:t>
            </a:r>
            <a:r>
              <a:rPr lang="zh-CN" altLang="en-US" dirty="0">
                <a:solidFill>
                  <a:schemeClr val="bg1"/>
                </a:solidFill>
                <a:latin typeface="+mj-ea"/>
                <a:ea typeface="+mj-ea"/>
              </a:rPr>
              <a:t>试点城市</a:t>
            </a:r>
          </a:p>
        </p:txBody>
      </p:sp>
    </p:spTree>
    <p:extLst>
      <p:ext uri="{BB962C8B-B14F-4D97-AF65-F5344CB8AC3E}">
        <p14:creationId xmlns:p14="http://schemas.microsoft.com/office/powerpoint/2010/main" val="5516325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BA0AA49-D273-E90D-D94F-FDFC7A6E7C7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81139"/>
            <a:ext cx="12192000" cy="6576861"/>
          </a:xfrm>
          <a:prstGeom prst="rect">
            <a:avLst/>
          </a:prstGeom>
        </p:spPr>
      </p:pic>
      <p:sp>
        <p:nvSpPr>
          <p:cNvPr id="10" name="矩形 9">
            <a:extLst>
              <a:ext uri="{FF2B5EF4-FFF2-40B4-BE49-F238E27FC236}">
                <a16:creationId xmlns:a16="http://schemas.microsoft.com/office/drawing/2014/main" id="{6627F1B0-75DD-1329-EF8B-4F499CBEA9A8}"/>
              </a:ext>
            </a:extLst>
          </p:cNvPr>
          <p:cNvSpPr/>
          <p:nvPr/>
        </p:nvSpPr>
        <p:spPr>
          <a:xfrm>
            <a:off x="-1" y="0"/>
            <a:ext cx="12192000" cy="6858000"/>
          </a:xfrm>
          <a:prstGeom prst="rect">
            <a:avLst/>
          </a:prstGeom>
          <a:gradFill flip="none" rotWithShape="1">
            <a:gsLst>
              <a:gs pos="28000">
                <a:srgbClr val="438FAE"/>
              </a:gs>
              <a:gs pos="100000">
                <a:srgbClr val="438FAE">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0C703042-565B-0EB2-FB0D-C022A0F7EA0F}"/>
              </a:ext>
            </a:extLst>
          </p:cNvPr>
          <p:cNvSpPr txBox="1"/>
          <p:nvPr/>
        </p:nvSpPr>
        <p:spPr>
          <a:xfrm>
            <a:off x="4642885" y="1213326"/>
            <a:ext cx="2906228" cy="1862048"/>
          </a:xfrm>
          <a:prstGeom prst="rect">
            <a:avLst/>
          </a:prstGeom>
          <a:noFill/>
        </p:spPr>
        <p:txBody>
          <a:bodyPr wrap="square" rtlCol="0">
            <a:spAutoFit/>
          </a:bodyPr>
          <a:lstStyle/>
          <a:p>
            <a:pPr algn="ctr"/>
            <a:r>
              <a:rPr lang="en-US" altLang="zh-CN" sz="11500">
                <a:solidFill>
                  <a:srgbClr val="58938D">
                    <a:alpha val="5000"/>
                  </a:srgbClr>
                </a:solidFill>
                <a:latin typeface="+mj-ea"/>
                <a:ea typeface="+mj-ea"/>
              </a:rPr>
              <a:t>01</a:t>
            </a:r>
            <a:endParaRPr lang="zh-CN" altLang="en-US" sz="11500">
              <a:solidFill>
                <a:srgbClr val="58938D">
                  <a:alpha val="5000"/>
                </a:srgbClr>
              </a:solidFill>
              <a:latin typeface="+mj-ea"/>
              <a:ea typeface="+mj-ea"/>
            </a:endParaRPr>
          </a:p>
        </p:txBody>
      </p:sp>
      <p:sp>
        <p:nvSpPr>
          <p:cNvPr id="8" name="文本框 7">
            <a:extLst>
              <a:ext uri="{FF2B5EF4-FFF2-40B4-BE49-F238E27FC236}">
                <a16:creationId xmlns:a16="http://schemas.microsoft.com/office/drawing/2014/main" id="{ED00D101-862C-1596-DD95-7C8837A5B882}"/>
              </a:ext>
            </a:extLst>
          </p:cNvPr>
          <p:cNvSpPr txBox="1"/>
          <p:nvPr/>
        </p:nvSpPr>
        <p:spPr>
          <a:xfrm>
            <a:off x="3940639" y="812458"/>
            <a:ext cx="4310721" cy="2215991"/>
          </a:xfrm>
          <a:prstGeom prst="rect">
            <a:avLst/>
          </a:prstGeom>
          <a:noFill/>
        </p:spPr>
        <p:txBody>
          <a:bodyPr wrap="square" rtlCol="0">
            <a:spAutoFit/>
          </a:bodyPr>
          <a:lstStyle/>
          <a:p>
            <a:pPr algn="ctr"/>
            <a:r>
              <a:rPr lang="en-US" altLang="zh-CN" sz="13800">
                <a:ln>
                  <a:solidFill>
                    <a:schemeClr val="bg1">
                      <a:alpha val="70000"/>
                    </a:schemeClr>
                  </a:solidFill>
                </a:ln>
                <a:noFill/>
                <a:latin typeface="OPPOSans H" panose="00020600040101010101" pitchFamily="18" charset="-122"/>
                <a:ea typeface="OPPOSans H" panose="00020600040101010101" pitchFamily="18" charset="-122"/>
                <a:cs typeface="OPPOSans H" panose="00020600040101010101" pitchFamily="18" charset="-122"/>
              </a:rPr>
              <a:t>02</a:t>
            </a:r>
            <a:endParaRPr lang="zh-CN" altLang="en-US" sz="13800">
              <a:ln>
                <a:solidFill>
                  <a:schemeClr val="bg1">
                    <a:alpha val="70000"/>
                  </a:schemeClr>
                </a:solidFill>
              </a:ln>
              <a:no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1" name="文本框 10">
            <a:extLst>
              <a:ext uri="{FF2B5EF4-FFF2-40B4-BE49-F238E27FC236}">
                <a16:creationId xmlns:a16="http://schemas.microsoft.com/office/drawing/2014/main" id="{C86A6892-FF5C-3FBE-CDE1-83DA9CA81CC8}"/>
              </a:ext>
            </a:extLst>
          </p:cNvPr>
          <p:cNvSpPr txBox="1"/>
          <p:nvPr/>
        </p:nvSpPr>
        <p:spPr>
          <a:xfrm>
            <a:off x="4268724" y="2739732"/>
            <a:ext cx="3654552" cy="1015663"/>
          </a:xfrm>
          <a:prstGeom prst="rect">
            <a:avLst/>
          </a:prstGeom>
          <a:noFill/>
        </p:spPr>
        <p:txBody>
          <a:bodyPr wrap="square" rtlCol="0">
            <a:spAutoFit/>
          </a:bodyPr>
          <a:lstStyle/>
          <a:p>
            <a:pPr algn="ctr"/>
            <a:r>
              <a:rPr lang="zh-CN" altLang="en-US" sz="6000">
                <a:solidFill>
                  <a:schemeClr val="bg1"/>
                </a:solidFill>
                <a:latin typeface="优设标题黑" panose="00000500000000000000" pitchFamily="2" charset="-122"/>
                <a:ea typeface="优设标题黑" panose="00000500000000000000" pitchFamily="2" charset="-122"/>
              </a:rPr>
              <a:t>城市概况</a:t>
            </a:r>
            <a:endParaRPr lang="en-US" altLang="zh-CN" sz="6000">
              <a:solidFill>
                <a:schemeClr val="bg1"/>
              </a:solidFill>
              <a:latin typeface="优设标题黑" panose="00000500000000000000" pitchFamily="2" charset="-122"/>
              <a:ea typeface="优设标题黑" panose="00000500000000000000" pitchFamily="2" charset="-122"/>
            </a:endParaRPr>
          </a:p>
        </p:txBody>
      </p:sp>
      <p:sp>
        <p:nvSpPr>
          <p:cNvPr id="12" name="文本框 11">
            <a:extLst>
              <a:ext uri="{FF2B5EF4-FFF2-40B4-BE49-F238E27FC236}">
                <a16:creationId xmlns:a16="http://schemas.microsoft.com/office/drawing/2014/main" id="{F4DC7B2A-6B4A-EBEE-98C5-1987D369D55C}"/>
              </a:ext>
            </a:extLst>
          </p:cNvPr>
          <p:cNvSpPr txBox="1"/>
          <p:nvPr/>
        </p:nvSpPr>
        <p:spPr>
          <a:xfrm>
            <a:off x="4774323" y="3518698"/>
            <a:ext cx="2681451" cy="400110"/>
          </a:xfrm>
          <a:prstGeom prst="rect">
            <a:avLst/>
          </a:prstGeom>
          <a:noFill/>
        </p:spPr>
        <p:txBody>
          <a:bodyPr wrap="square" rtlCol="0">
            <a:spAutoFit/>
          </a:bodyPr>
          <a:lstStyle/>
          <a:p>
            <a:pPr algn="ctr"/>
            <a:r>
              <a:rPr lang="en-US" altLang="zh-CN" sz="2000" spc="300">
                <a:solidFill>
                  <a:schemeClr val="bg1">
                    <a:alpha val="80000"/>
                  </a:schemeClr>
                </a:solidFill>
                <a:latin typeface="OPPOSans R" panose="00020600040101010101" pitchFamily="18" charset="-122"/>
                <a:ea typeface="OPPOSans R" panose="00020600040101010101" pitchFamily="18" charset="-122"/>
                <a:cs typeface="OPPOSans R" panose="00020600040101010101" pitchFamily="18" charset="-122"/>
              </a:rPr>
              <a:t>City overview</a:t>
            </a:r>
            <a:endParaRPr lang="zh-CN" altLang="en-US" sz="2000" spc="300">
              <a:solidFill>
                <a:schemeClr val="bg1">
                  <a:alpha val="80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18" name="矩形 9">
            <a:extLst>
              <a:ext uri="{FF2B5EF4-FFF2-40B4-BE49-F238E27FC236}">
                <a16:creationId xmlns:a16="http://schemas.microsoft.com/office/drawing/2014/main" id="{04AEB074-B0A8-BF45-1ED8-95D17AA5A3D0}"/>
              </a:ext>
            </a:extLst>
          </p:cNvPr>
          <p:cNvSpPr/>
          <p:nvPr/>
        </p:nvSpPr>
        <p:spPr>
          <a:xfrm>
            <a:off x="9507279" y="5581650"/>
            <a:ext cx="2087369" cy="840350"/>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矩形 9">
            <a:extLst>
              <a:ext uri="{FF2B5EF4-FFF2-40B4-BE49-F238E27FC236}">
                <a16:creationId xmlns:a16="http://schemas.microsoft.com/office/drawing/2014/main" id="{8178A907-634F-68F5-5C4E-A453D9E77C59}"/>
              </a:ext>
            </a:extLst>
          </p:cNvPr>
          <p:cNvSpPr/>
          <p:nvPr/>
        </p:nvSpPr>
        <p:spPr>
          <a:xfrm flipH="1">
            <a:off x="613835" y="5581650"/>
            <a:ext cx="2087369" cy="840350"/>
          </a:xfrm>
          <a:custGeom>
            <a:avLst/>
            <a:gdLst>
              <a:gd name="connsiteX0" fmla="*/ 0 w 10801350"/>
              <a:gd name="connsiteY0" fmla="*/ 0 h 3682023"/>
              <a:gd name="connsiteX1" fmla="*/ 10801350 w 10801350"/>
              <a:gd name="connsiteY1" fmla="*/ 0 h 3682023"/>
              <a:gd name="connsiteX2" fmla="*/ 10801350 w 10801350"/>
              <a:gd name="connsiteY2" fmla="*/ 3682023 h 3682023"/>
              <a:gd name="connsiteX3" fmla="*/ 0 w 10801350"/>
              <a:gd name="connsiteY3" fmla="*/ 3682023 h 3682023"/>
              <a:gd name="connsiteX4" fmla="*/ 0 w 10801350"/>
              <a:gd name="connsiteY4"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1559144 w 10801350"/>
              <a:gd name="connsiteY3" fmla="*/ 3670390 h 3682023"/>
              <a:gd name="connsiteX4" fmla="*/ 0 w 10801350"/>
              <a:gd name="connsiteY4" fmla="*/ 3682023 h 3682023"/>
              <a:gd name="connsiteX5" fmla="*/ 0 w 10801350"/>
              <a:gd name="connsiteY5"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0 w 10801350"/>
              <a:gd name="connsiteY6" fmla="*/ 0 h 3682023"/>
              <a:gd name="connsiteX0" fmla="*/ 0 w 10801350"/>
              <a:gd name="connsiteY0" fmla="*/ 0 h 3682023"/>
              <a:gd name="connsiteX1" fmla="*/ 10801350 w 10801350"/>
              <a:gd name="connsiteY1" fmla="*/ 0 h 3682023"/>
              <a:gd name="connsiteX2" fmla="*/ 10801350 w 10801350"/>
              <a:gd name="connsiteY2" fmla="*/ 3682023 h 3682023"/>
              <a:gd name="connsiteX3" fmla="*/ 8937406 w 10801350"/>
              <a:gd name="connsiteY3" fmla="*/ 3670390 h 3682023"/>
              <a:gd name="connsiteX4" fmla="*/ 1559144 w 10801350"/>
              <a:gd name="connsiteY4" fmla="*/ 3670390 h 3682023"/>
              <a:gd name="connsiteX5" fmla="*/ 0 w 10801350"/>
              <a:gd name="connsiteY5" fmla="*/ 3682023 h 3682023"/>
              <a:gd name="connsiteX6" fmla="*/ 91440 w 10801350"/>
              <a:gd name="connsiteY6"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91440 w 10801350"/>
              <a:gd name="connsiteY5" fmla="*/ 91440 h 3682023"/>
              <a:gd name="connsiteX0" fmla="*/ 10801350 w 10801350"/>
              <a:gd name="connsiteY0" fmla="*/ 0 h 3682023"/>
              <a:gd name="connsiteX1" fmla="*/ 10801350 w 10801350"/>
              <a:gd name="connsiteY1" fmla="*/ 3682023 h 3682023"/>
              <a:gd name="connsiteX2" fmla="*/ 8937406 w 10801350"/>
              <a:gd name="connsiteY2" fmla="*/ 3670390 h 3682023"/>
              <a:gd name="connsiteX3" fmla="*/ 1559144 w 10801350"/>
              <a:gd name="connsiteY3" fmla="*/ 3670390 h 3682023"/>
              <a:gd name="connsiteX4" fmla="*/ 0 w 10801350"/>
              <a:gd name="connsiteY4" fmla="*/ 3682023 h 3682023"/>
              <a:gd name="connsiteX5" fmla="*/ 12613 w 10801350"/>
              <a:gd name="connsiteY5" fmla="*/ 75675 h 3682023"/>
              <a:gd name="connsiteX0" fmla="*/ 10801350 w 10801350"/>
              <a:gd name="connsiteY0" fmla="*/ 0 h 3682023"/>
              <a:gd name="connsiteX1" fmla="*/ 10801350 w 10801350"/>
              <a:gd name="connsiteY1" fmla="*/ 3682023 h 3682023"/>
              <a:gd name="connsiteX2" fmla="*/ 1559144 w 10801350"/>
              <a:gd name="connsiteY2" fmla="*/ 3670390 h 3682023"/>
              <a:gd name="connsiteX3" fmla="*/ 0 w 10801350"/>
              <a:gd name="connsiteY3" fmla="*/ 3682023 h 3682023"/>
              <a:gd name="connsiteX4" fmla="*/ 12613 w 10801350"/>
              <a:gd name="connsiteY4" fmla="*/ 75675 h 3682023"/>
              <a:gd name="connsiteX0" fmla="*/ 10801350 w 10801350"/>
              <a:gd name="connsiteY0" fmla="*/ 0 h 3682023"/>
              <a:gd name="connsiteX1" fmla="*/ 10801350 w 10801350"/>
              <a:gd name="connsiteY1" fmla="*/ 3682023 h 3682023"/>
              <a:gd name="connsiteX2" fmla="*/ 0 w 10801350"/>
              <a:gd name="connsiteY2" fmla="*/ 3682023 h 3682023"/>
              <a:gd name="connsiteX3" fmla="*/ 12613 w 10801350"/>
              <a:gd name="connsiteY3" fmla="*/ 75675 h 3682023"/>
              <a:gd name="connsiteX0" fmla="*/ 10801350 w 10801350"/>
              <a:gd name="connsiteY0" fmla="*/ 0 h 3682023"/>
              <a:gd name="connsiteX1" fmla="*/ 10801350 w 10801350"/>
              <a:gd name="connsiteY1" fmla="*/ 3682023 h 3682023"/>
              <a:gd name="connsiteX2" fmla="*/ 0 w 10801350"/>
              <a:gd name="connsiteY2" fmla="*/ 3682023 h 3682023"/>
            </a:gdLst>
            <a:ahLst/>
            <a:cxnLst>
              <a:cxn ang="0">
                <a:pos x="connsiteX0" y="connsiteY0"/>
              </a:cxn>
              <a:cxn ang="0">
                <a:pos x="connsiteX1" y="connsiteY1"/>
              </a:cxn>
              <a:cxn ang="0">
                <a:pos x="connsiteX2" y="connsiteY2"/>
              </a:cxn>
            </a:cxnLst>
            <a:rect l="l" t="t" r="r" b="b"/>
            <a:pathLst>
              <a:path w="10801350" h="3682023">
                <a:moveTo>
                  <a:pt x="10801350" y="0"/>
                </a:moveTo>
                <a:lnTo>
                  <a:pt x="10801350" y="3682023"/>
                </a:lnTo>
                <a:lnTo>
                  <a:pt x="0" y="3682023"/>
                </a:lnTo>
              </a:path>
            </a:pathLst>
          </a:custGeom>
          <a:noFill/>
          <a:ln w="381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42240010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教堂的建筑&#10;&#10;低可信度描述已自动生成">
            <a:extLst>
              <a:ext uri="{FF2B5EF4-FFF2-40B4-BE49-F238E27FC236}">
                <a16:creationId xmlns:a16="http://schemas.microsoft.com/office/drawing/2014/main" id="{C236F128-C013-3517-DD9B-422D9C9F0E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87" y="0"/>
            <a:ext cx="5157788" cy="4076700"/>
          </a:xfrm>
          <a:prstGeom prst="rect">
            <a:avLst/>
          </a:prstGeom>
        </p:spPr>
      </p:pic>
      <p:sp>
        <p:nvSpPr>
          <p:cNvPr id="36" name="矩形 35">
            <a:extLst>
              <a:ext uri="{FF2B5EF4-FFF2-40B4-BE49-F238E27FC236}">
                <a16:creationId xmlns:a16="http://schemas.microsoft.com/office/drawing/2014/main" id="{4C588336-EA60-CE01-93D4-7C95AF61F9E4}"/>
              </a:ext>
            </a:extLst>
          </p:cNvPr>
          <p:cNvSpPr/>
          <p:nvPr/>
        </p:nvSpPr>
        <p:spPr>
          <a:xfrm>
            <a:off x="5323830" y="2034081"/>
            <a:ext cx="6868170" cy="2042617"/>
          </a:xfrm>
          <a:prstGeom prst="rect">
            <a:avLst/>
          </a:prstGeom>
          <a:solidFill>
            <a:srgbClr val="438F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id="{DE3E79D8-2FEB-7D3C-77B1-49C731BC3297}"/>
              </a:ext>
            </a:extLst>
          </p:cNvPr>
          <p:cNvCxnSpPr/>
          <p:nvPr/>
        </p:nvCxnSpPr>
        <p:spPr>
          <a:xfrm>
            <a:off x="2520635" y="619724"/>
            <a:ext cx="0" cy="28800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6A2E5BBD-2ED1-DABD-31E2-B69A8A3A995D}"/>
              </a:ext>
            </a:extLst>
          </p:cNvPr>
          <p:cNvSpPr txBox="1"/>
          <p:nvPr/>
        </p:nvSpPr>
        <p:spPr>
          <a:xfrm>
            <a:off x="263566" y="417888"/>
            <a:ext cx="2417051" cy="646331"/>
          </a:xfrm>
          <a:prstGeom prst="rect">
            <a:avLst/>
          </a:prstGeom>
          <a:noFill/>
        </p:spPr>
        <p:txBody>
          <a:bodyPr wrap="square" rtlCol="0">
            <a:spAutoFit/>
          </a:bodyPr>
          <a:lstStyle/>
          <a:p>
            <a:pPr algn="ctr"/>
            <a:r>
              <a:rPr lang="zh-CN" altLang="en-US" sz="3600">
                <a:solidFill>
                  <a:schemeClr val="bg1"/>
                </a:solidFill>
                <a:latin typeface="优设标题黑" panose="00000500000000000000" pitchFamily="2" charset="-122"/>
                <a:ea typeface="优设标题黑" panose="00000500000000000000" pitchFamily="2" charset="-122"/>
              </a:rPr>
              <a:t>城市概况</a:t>
            </a:r>
            <a:endParaRPr lang="en-US" altLang="zh-CN" sz="3600">
              <a:solidFill>
                <a:schemeClr val="bg1"/>
              </a:solidFill>
              <a:latin typeface="优设标题黑" panose="00000500000000000000" pitchFamily="2" charset="-122"/>
              <a:ea typeface="优设标题黑" panose="00000500000000000000" pitchFamily="2" charset="-122"/>
            </a:endParaRPr>
          </a:p>
        </p:txBody>
      </p:sp>
      <p:sp>
        <p:nvSpPr>
          <p:cNvPr id="10" name="文本框 9">
            <a:extLst>
              <a:ext uri="{FF2B5EF4-FFF2-40B4-BE49-F238E27FC236}">
                <a16:creationId xmlns:a16="http://schemas.microsoft.com/office/drawing/2014/main" id="{E8B969CE-DED5-7B52-C9F3-F8B454531744}"/>
              </a:ext>
            </a:extLst>
          </p:cNvPr>
          <p:cNvSpPr txBox="1"/>
          <p:nvPr/>
        </p:nvSpPr>
        <p:spPr>
          <a:xfrm>
            <a:off x="2585927" y="601473"/>
            <a:ext cx="2681451" cy="369332"/>
          </a:xfrm>
          <a:prstGeom prst="rect">
            <a:avLst/>
          </a:prstGeom>
          <a:noFill/>
        </p:spPr>
        <p:txBody>
          <a:bodyPr wrap="square" rtlCol="0">
            <a:spAutoFit/>
          </a:bodyPr>
          <a:lstStyle/>
          <a:p>
            <a:r>
              <a:rPr lang="en-US" altLang="zh-CN">
                <a:solidFill>
                  <a:schemeClr val="bg1">
                    <a:alpha val="50000"/>
                  </a:schemeClr>
                </a:solidFill>
                <a:latin typeface="OPPOSans B" panose="00020600040101010101" pitchFamily="18" charset="-122"/>
                <a:ea typeface="OPPOSans B" panose="00020600040101010101" pitchFamily="18" charset="-122"/>
                <a:cs typeface="OPPOSans B" panose="00020600040101010101" pitchFamily="18" charset="-122"/>
              </a:rPr>
              <a:t>City overview</a:t>
            </a:r>
            <a:endParaRPr lang="zh-CN" altLang="en-US">
              <a:solidFill>
                <a:schemeClr val="bg1">
                  <a:alpha val="5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7" name="组合 6">
            <a:extLst>
              <a:ext uri="{FF2B5EF4-FFF2-40B4-BE49-F238E27FC236}">
                <a16:creationId xmlns:a16="http://schemas.microsoft.com/office/drawing/2014/main" id="{DC5AB1F4-8711-D698-86B4-0D7F4730C28C}"/>
              </a:ext>
            </a:extLst>
          </p:cNvPr>
          <p:cNvGrpSpPr/>
          <p:nvPr/>
        </p:nvGrpSpPr>
        <p:grpSpPr>
          <a:xfrm>
            <a:off x="5666018" y="2230780"/>
            <a:ext cx="6069239" cy="1516088"/>
            <a:chOff x="5298934" y="2259808"/>
            <a:chExt cx="6069239" cy="1516088"/>
          </a:xfrm>
        </p:grpSpPr>
        <p:sp>
          <p:nvSpPr>
            <p:cNvPr id="12" name="文本框 11">
              <a:extLst>
                <a:ext uri="{FF2B5EF4-FFF2-40B4-BE49-F238E27FC236}">
                  <a16:creationId xmlns:a16="http://schemas.microsoft.com/office/drawing/2014/main" id="{D70DB6A2-39C6-917B-C775-985B5D904C31}"/>
                </a:ext>
              </a:extLst>
            </p:cNvPr>
            <p:cNvSpPr txBox="1"/>
            <p:nvPr/>
          </p:nvSpPr>
          <p:spPr>
            <a:xfrm>
              <a:off x="5298934" y="2259808"/>
              <a:ext cx="1977710" cy="565861"/>
            </a:xfrm>
            <a:prstGeom prst="rect">
              <a:avLst/>
            </a:prstGeom>
            <a:noFill/>
          </p:spPr>
          <p:txBody>
            <a:bodyPr wrap="square" rtlCol="0">
              <a:spAutoFit/>
            </a:bodyPr>
            <a:lstStyle/>
            <a:p>
              <a:pPr algn="l">
                <a:lnSpc>
                  <a:spcPct val="120000"/>
                </a:lnSpc>
              </a:pPr>
              <a:r>
                <a:rPr lang="zh-CN" altLang="en-US" sz="2800" b="0" i="0" spc="30">
                  <a:solidFill>
                    <a:schemeClr val="bg1"/>
                  </a:solidFill>
                  <a:effectLst/>
                  <a:latin typeface="+mj-ea"/>
                  <a:ea typeface="+mj-ea"/>
                </a:rPr>
                <a:t>区划信息</a:t>
              </a:r>
              <a:endParaRPr lang="zh-CN" altLang="en-US" b="0" i="0" spc="30">
                <a:solidFill>
                  <a:schemeClr val="bg1">
                    <a:alpha val="70000"/>
                  </a:schemeClr>
                </a:solidFill>
                <a:effectLst/>
                <a:latin typeface="+mn-ea"/>
              </a:endParaRPr>
            </a:p>
          </p:txBody>
        </p:sp>
        <p:sp>
          <p:nvSpPr>
            <p:cNvPr id="13" name="文本框 12">
              <a:extLst>
                <a:ext uri="{FF2B5EF4-FFF2-40B4-BE49-F238E27FC236}">
                  <a16:creationId xmlns:a16="http://schemas.microsoft.com/office/drawing/2014/main" id="{CA23E2D9-225A-DD07-80E4-D1F43F78D9A3}"/>
                </a:ext>
              </a:extLst>
            </p:cNvPr>
            <p:cNvSpPr txBox="1"/>
            <p:nvPr/>
          </p:nvSpPr>
          <p:spPr>
            <a:xfrm>
              <a:off x="5298934" y="2822045"/>
              <a:ext cx="6069239" cy="953851"/>
            </a:xfrm>
            <a:prstGeom prst="rect">
              <a:avLst/>
            </a:prstGeom>
            <a:noFill/>
          </p:spPr>
          <p:txBody>
            <a:bodyPr wrap="square" rtlCol="0">
              <a:spAutoFit/>
            </a:bodyPr>
            <a:lstStyle/>
            <a:p>
              <a:pPr algn="just">
                <a:lnSpc>
                  <a:spcPct val="120000"/>
                </a:lnSpc>
              </a:pPr>
              <a:r>
                <a:rPr lang="zh-CN" altLang="en-US" sz="1600" spc="30" dirty="0">
                  <a:solidFill>
                    <a:schemeClr val="bg1">
                      <a:alpha val="70000"/>
                    </a:schemeClr>
                  </a:solidFill>
                  <a:latin typeface="+mn-ea"/>
                </a:rPr>
                <a:t>在实际管理上，截至</a:t>
              </a:r>
              <a:r>
                <a:rPr lang="en-US" altLang="zh-CN" sz="1600" spc="30" dirty="0">
                  <a:solidFill>
                    <a:schemeClr val="bg1">
                      <a:alpha val="70000"/>
                    </a:schemeClr>
                  </a:solidFill>
                  <a:latin typeface="+mn-ea"/>
                </a:rPr>
                <a:t>2022</a:t>
              </a:r>
              <a:r>
                <a:rPr lang="zh-CN" altLang="en-US" sz="1600" spc="30" dirty="0">
                  <a:solidFill>
                    <a:schemeClr val="bg1">
                      <a:alpha val="70000"/>
                    </a:schemeClr>
                  </a:solidFill>
                  <a:latin typeface="+mn-ea"/>
                </a:rPr>
                <a:t>年</a:t>
              </a:r>
              <a:r>
                <a:rPr lang="en-US" altLang="zh-CN" sz="1600" spc="30" dirty="0">
                  <a:solidFill>
                    <a:schemeClr val="bg1">
                      <a:alpha val="70000"/>
                    </a:schemeClr>
                  </a:solidFill>
                  <a:latin typeface="+mn-ea"/>
                </a:rPr>
                <a:t>7</a:t>
              </a:r>
              <a:r>
                <a:rPr lang="zh-CN" altLang="en-US" sz="1600" spc="30" dirty="0">
                  <a:solidFill>
                    <a:schemeClr val="bg1">
                      <a:alpha val="70000"/>
                    </a:schemeClr>
                  </a:solidFill>
                  <a:latin typeface="+mn-ea"/>
                </a:rPr>
                <a:t>月，郑州市辖</a:t>
              </a:r>
              <a:r>
                <a:rPr lang="en-US" altLang="zh-CN" sz="1600" spc="30" dirty="0">
                  <a:solidFill>
                    <a:schemeClr val="bg1">
                      <a:alpha val="70000"/>
                    </a:schemeClr>
                  </a:solidFill>
                  <a:latin typeface="+mn-ea"/>
                </a:rPr>
                <a:t>6</a:t>
              </a:r>
              <a:r>
                <a:rPr lang="zh-CN" altLang="en-US" sz="1600" spc="30" dirty="0">
                  <a:solidFill>
                    <a:schemeClr val="bg1">
                      <a:alpha val="70000"/>
                    </a:schemeClr>
                  </a:solidFill>
                  <a:latin typeface="+mn-ea"/>
                </a:rPr>
                <a:t>个区、</a:t>
              </a:r>
              <a:r>
                <a:rPr lang="en-US" altLang="zh-CN" sz="1600" spc="30" dirty="0">
                  <a:solidFill>
                    <a:schemeClr val="bg1">
                      <a:alpha val="70000"/>
                    </a:schemeClr>
                  </a:solidFill>
                  <a:latin typeface="+mn-ea"/>
                </a:rPr>
                <a:t>5</a:t>
              </a:r>
              <a:r>
                <a:rPr lang="zh-CN" altLang="en-US" sz="1600" spc="30" dirty="0">
                  <a:solidFill>
                    <a:schemeClr val="bg1">
                      <a:alpha val="70000"/>
                    </a:schemeClr>
                  </a:solidFill>
                  <a:latin typeface="+mn-ea"/>
                </a:rPr>
                <a:t>个县级市、</a:t>
              </a:r>
              <a:r>
                <a:rPr lang="en-US" altLang="zh-CN" sz="1600" spc="30" dirty="0">
                  <a:solidFill>
                    <a:schemeClr val="bg1">
                      <a:alpha val="70000"/>
                    </a:schemeClr>
                  </a:solidFill>
                  <a:latin typeface="+mn-ea"/>
                </a:rPr>
                <a:t>1</a:t>
              </a:r>
              <a:r>
                <a:rPr lang="zh-CN" altLang="en-US" sz="1600" spc="30" dirty="0">
                  <a:solidFill>
                    <a:schemeClr val="bg1">
                      <a:alpha val="70000"/>
                    </a:schemeClr>
                  </a:solidFill>
                  <a:latin typeface="+mn-ea"/>
                </a:rPr>
                <a:t>个县及郑州航空港经济综合实验区、郑东新区、郑州经济技术开发区、郑州高新技术产业开发区。</a:t>
              </a:r>
            </a:p>
          </p:txBody>
        </p:sp>
      </p:grpSp>
      <p:sp>
        <p:nvSpPr>
          <p:cNvPr id="26" name="文本框 25">
            <a:extLst>
              <a:ext uri="{FF2B5EF4-FFF2-40B4-BE49-F238E27FC236}">
                <a16:creationId xmlns:a16="http://schemas.microsoft.com/office/drawing/2014/main" id="{C0490FE8-3B35-4D07-0293-13E7E9141F04}"/>
              </a:ext>
            </a:extLst>
          </p:cNvPr>
          <p:cNvSpPr txBox="1"/>
          <p:nvPr/>
        </p:nvSpPr>
        <p:spPr>
          <a:xfrm>
            <a:off x="3044109" y="6299862"/>
            <a:ext cx="4299728" cy="246221"/>
          </a:xfrm>
          <a:prstGeom prst="rect">
            <a:avLst/>
          </a:prstGeom>
          <a:noFill/>
        </p:spPr>
        <p:txBody>
          <a:bodyPr wrap="square" rtlCol="0">
            <a:spAutoFit/>
          </a:bodyPr>
          <a:lstStyle/>
          <a:p>
            <a:r>
              <a:rPr lang="en-US" altLang="zh-CN" sz="1000" spc="600">
                <a:solidFill>
                  <a:srgbClr val="438FAE">
                    <a:alpha val="50000"/>
                  </a:srgbClr>
                </a:solidFill>
                <a:latin typeface="OPPOSans M" panose="00020600040101010101" pitchFamily="18" charset="-122"/>
                <a:ea typeface="OPPOSans M" panose="00020600040101010101" pitchFamily="18" charset="-122"/>
                <a:cs typeface="OPPOSans M" panose="00020600040101010101" pitchFamily="18" charset="-122"/>
              </a:rPr>
              <a:t>Cool Guiyang welcomes you</a:t>
            </a:r>
            <a:endParaRPr lang="zh-CN" altLang="en-US" sz="1000" spc="600">
              <a:solidFill>
                <a:srgbClr val="438FAE">
                  <a:alpha val="50000"/>
                </a:srgb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2" name="矩形 1">
            <a:extLst>
              <a:ext uri="{FF2B5EF4-FFF2-40B4-BE49-F238E27FC236}">
                <a16:creationId xmlns:a16="http://schemas.microsoft.com/office/drawing/2014/main" id="{B1D9FA2D-436F-DF4D-F69F-E6BA21746236}"/>
              </a:ext>
            </a:extLst>
          </p:cNvPr>
          <p:cNvSpPr/>
          <p:nvPr/>
        </p:nvSpPr>
        <p:spPr>
          <a:xfrm>
            <a:off x="5323829" y="0"/>
            <a:ext cx="4639321" cy="1823808"/>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3738429A-72CA-1215-236E-0A47A6E836A9}"/>
              </a:ext>
            </a:extLst>
          </p:cNvPr>
          <p:cNvSpPr/>
          <p:nvPr/>
        </p:nvSpPr>
        <p:spPr>
          <a:xfrm>
            <a:off x="1104900" y="4260285"/>
            <a:ext cx="7086600" cy="2597715"/>
          </a:xfrm>
          <a:prstGeom prst="rect">
            <a:avLst/>
          </a:prstGeom>
          <a:blipFill dpi="0" rotWithShape="1">
            <a:blip r:embed="rId5">
              <a:extLst>
                <a:ext uri="{28A0092B-C50C-407E-A947-70E740481C1C}">
                  <a14:useLocalDpi xmlns:a14="http://schemas.microsoft.com/office/drawing/2010/main"/>
                </a:ext>
              </a:extLst>
            </a:blip>
            <a:srcRect/>
            <a:tile tx="0" ty="88900" sx="100000" sy="10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0AE64A5B-4DF9-E70E-AF04-9A955CDE523C}"/>
              </a:ext>
            </a:extLst>
          </p:cNvPr>
          <p:cNvSpPr/>
          <p:nvPr/>
        </p:nvSpPr>
        <p:spPr>
          <a:xfrm>
            <a:off x="8432842" y="4260285"/>
            <a:ext cx="3759158" cy="2597715"/>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97B66D5B-68AD-83A5-E4A9-111B23B9CC6D}"/>
              </a:ext>
            </a:extLst>
          </p:cNvPr>
          <p:cNvSpPr/>
          <p:nvPr/>
        </p:nvSpPr>
        <p:spPr>
          <a:xfrm>
            <a:off x="10169933" y="0"/>
            <a:ext cx="2022067" cy="1823808"/>
          </a:xfrm>
          <a:prstGeom prst="rect">
            <a:avLst/>
          </a:prstGeom>
          <a:solidFill>
            <a:srgbClr val="438FA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F0305015-BD30-6E45-9CD3-BA15D0EC2756}"/>
              </a:ext>
            </a:extLst>
          </p:cNvPr>
          <p:cNvSpPr/>
          <p:nvPr/>
        </p:nvSpPr>
        <p:spPr>
          <a:xfrm>
            <a:off x="0" y="4260285"/>
            <a:ext cx="863558" cy="2597715"/>
          </a:xfrm>
          <a:prstGeom prst="rect">
            <a:avLst/>
          </a:prstGeom>
          <a:solidFill>
            <a:srgbClr val="438FA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a:extLst>
              <a:ext uri="{FF2B5EF4-FFF2-40B4-BE49-F238E27FC236}">
                <a16:creationId xmlns:a16="http://schemas.microsoft.com/office/drawing/2014/main" id="{03F15752-8F0B-9BEB-9B71-CDB4BEC1EA1D}"/>
              </a:ext>
            </a:extLst>
          </p:cNvPr>
          <p:cNvCxnSpPr>
            <a:cxnSpLocks/>
          </p:cNvCxnSpPr>
          <p:nvPr/>
        </p:nvCxnSpPr>
        <p:spPr>
          <a:xfrm>
            <a:off x="9366292" y="2511538"/>
            <a:ext cx="2190750" cy="0"/>
          </a:xfrm>
          <a:prstGeom prst="line">
            <a:avLst/>
          </a:prstGeom>
          <a:ln w="1270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DE207F50-907C-FDE8-F606-6E3E8A6EB62C}"/>
              </a:ext>
            </a:extLst>
          </p:cNvPr>
          <p:cNvCxnSpPr>
            <a:cxnSpLocks/>
          </p:cNvCxnSpPr>
          <p:nvPr/>
        </p:nvCxnSpPr>
        <p:spPr>
          <a:xfrm>
            <a:off x="8790967" y="2511538"/>
            <a:ext cx="449780" cy="0"/>
          </a:xfrm>
          <a:prstGeom prst="line">
            <a:avLst/>
          </a:prstGeom>
          <a:ln w="1270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pic>
        <p:nvPicPr>
          <p:cNvPr id="23" name="图片 22">
            <a:extLst>
              <a:ext uri="{FF2B5EF4-FFF2-40B4-BE49-F238E27FC236}">
                <a16:creationId xmlns:a16="http://schemas.microsoft.com/office/drawing/2014/main" id="{F1DD041D-34C8-5DAC-4FA1-187F824F793A}"/>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104900" y="4260282"/>
            <a:ext cx="7077289" cy="2597715"/>
          </a:xfrm>
          <a:prstGeom prst="rect">
            <a:avLst/>
          </a:prstGeom>
        </p:spPr>
      </p:pic>
    </p:spTree>
    <p:extLst>
      <p:ext uri="{BB962C8B-B14F-4D97-AF65-F5344CB8AC3E}">
        <p14:creationId xmlns:p14="http://schemas.microsoft.com/office/powerpoint/2010/main" val="21825485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a:extLst>
              <a:ext uri="{FF2B5EF4-FFF2-40B4-BE49-F238E27FC236}">
                <a16:creationId xmlns:a16="http://schemas.microsoft.com/office/drawing/2014/main" id="{B18A1D86-19F9-3BC5-DD50-7E40C93A9369}"/>
              </a:ext>
            </a:extLst>
          </p:cNvPr>
          <p:cNvSpPr txBox="1"/>
          <p:nvPr/>
        </p:nvSpPr>
        <p:spPr>
          <a:xfrm>
            <a:off x="441601" y="4522726"/>
            <a:ext cx="905276" cy="923330"/>
          </a:xfrm>
          <a:prstGeom prst="rect">
            <a:avLst/>
          </a:prstGeom>
          <a:noFill/>
        </p:spPr>
        <p:txBody>
          <a:bodyPr wrap="square" rtlCol="0">
            <a:spAutoFit/>
          </a:bodyPr>
          <a:lstStyle/>
          <a:p>
            <a:r>
              <a:rPr lang="en-US" altLang="zh-CN" sz="5400">
                <a:solidFill>
                  <a:srgbClr val="438FAE">
                    <a:alpha val="50000"/>
                  </a:srgbClr>
                </a:solidFill>
                <a:latin typeface="OPPOSans B" panose="00020600040101010101" pitchFamily="18" charset="-122"/>
                <a:ea typeface="OPPOSans B" panose="00020600040101010101" pitchFamily="18" charset="-122"/>
                <a:cs typeface="OPPOSans B" panose="00020600040101010101" pitchFamily="18" charset="-122"/>
              </a:rPr>
              <a:t>3</a:t>
            </a:r>
            <a:endParaRPr lang="zh-CN" altLang="en-US" sz="5400">
              <a:solidFill>
                <a:srgbClr val="438FAE">
                  <a:alpha val="50000"/>
                </a:srgbClr>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66" name="直角三角形 65">
            <a:extLst>
              <a:ext uri="{FF2B5EF4-FFF2-40B4-BE49-F238E27FC236}">
                <a16:creationId xmlns:a16="http://schemas.microsoft.com/office/drawing/2014/main" id="{7D9A06D8-9159-B294-DD6D-D4B18EEA9F0E}"/>
              </a:ext>
            </a:extLst>
          </p:cNvPr>
          <p:cNvSpPr/>
          <p:nvPr/>
        </p:nvSpPr>
        <p:spPr>
          <a:xfrm flipH="1">
            <a:off x="638363" y="4868928"/>
            <a:ext cx="342711" cy="49815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直接连接符 66">
            <a:extLst>
              <a:ext uri="{FF2B5EF4-FFF2-40B4-BE49-F238E27FC236}">
                <a16:creationId xmlns:a16="http://schemas.microsoft.com/office/drawing/2014/main" id="{19593B70-DB55-061D-BFB3-E4EFF069A202}"/>
              </a:ext>
            </a:extLst>
          </p:cNvPr>
          <p:cNvCxnSpPr>
            <a:cxnSpLocks/>
          </p:cNvCxnSpPr>
          <p:nvPr/>
        </p:nvCxnSpPr>
        <p:spPr>
          <a:xfrm flipV="1">
            <a:off x="697329" y="4921096"/>
            <a:ext cx="237478" cy="354207"/>
          </a:xfrm>
          <a:prstGeom prst="line">
            <a:avLst/>
          </a:prstGeom>
          <a:ln w="9525">
            <a:solidFill>
              <a:srgbClr val="438FAE">
                <a:alpha val="7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A22298FA-E2AB-5C53-A29A-C128636CFF1A}"/>
              </a:ext>
            </a:extLst>
          </p:cNvPr>
          <p:cNvCxnSpPr>
            <a:cxnSpLocks/>
          </p:cNvCxnSpPr>
          <p:nvPr/>
        </p:nvCxnSpPr>
        <p:spPr>
          <a:xfrm flipV="1">
            <a:off x="618666" y="5129789"/>
            <a:ext cx="237478" cy="354207"/>
          </a:xfrm>
          <a:prstGeom prst="line">
            <a:avLst/>
          </a:prstGeom>
          <a:ln w="9525">
            <a:solidFill>
              <a:srgbClr val="438FAE">
                <a:alpha val="70000"/>
              </a:srgbClr>
            </a:solidFill>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id="{56FAB4C4-AF19-70EC-9FCA-198E13EEC75F}"/>
              </a:ext>
            </a:extLst>
          </p:cNvPr>
          <p:cNvSpPr txBox="1"/>
          <p:nvPr/>
        </p:nvSpPr>
        <p:spPr>
          <a:xfrm>
            <a:off x="460651" y="2875557"/>
            <a:ext cx="905276" cy="923330"/>
          </a:xfrm>
          <a:prstGeom prst="rect">
            <a:avLst/>
          </a:prstGeom>
          <a:noFill/>
        </p:spPr>
        <p:txBody>
          <a:bodyPr wrap="square" rtlCol="0">
            <a:spAutoFit/>
          </a:bodyPr>
          <a:lstStyle/>
          <a:p>
            <a:r>
              <a:rPr lang="en-US" altLang="zh-CN" sz="5400">
                <a:solidFill>
                  <a:srgbClr val="438FAE">
                    <a:alpha val="50000"/>
                  </a:srgbClr>
                </a:solidFill>
                <a:latin typeface="OPPOSans B" panose="00020600040101010101" pitchFamily="18" charset="-122"/>
                <a:ea typeface="OPPOSans B" panose="00020600040101010101" pitchFamily="18" charset="-122"/>
                <a:cs typeface="OPPOSans B" panose="00020600040101010101" pitchFamily="18" charset="-122"/>
              </a:rPr>
              <a:t>2</a:t>
            </a:r>
            <a:endParaRPr lang="zh-CN" altLang="en-US" sz="5400">
              <a:solidFill>
                <a:srgbClr val="438FAE">
                  <a:alpha val="50000"/>
                </a:srgbClr>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59" name="直角三角形 58">
            <a:extLst>
              <a:ext uri="{FF2B5EF4-FFF2-40B4-BE49-F238E27FC236}">
                <a16:creationId xmlns:a16="http://schemas.microsoft.com/office/drawing/2014/main" id="{41C3A0C5-CE61-DDC1-277D-FCB1B54FB840}"/>
              </a:ext>
            </a:extLst>
          </p:cNvPr>
          <p:cNvSpPr/>
          <p:nvPr/>
        </p:nvSpPr>
        <p:spPr>
          <a:xfrm flipH="1">
            <a:off x="660588" y="3221759"/>
            <a:ext cx="342711" cy="49815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0" name="直接连接符 59">
            <a:extLst>
              <a:ext uri="{FF2B5EF4-FFF2-40B4-BE49-F238E27FC236}">
                <a16:creationId xmlns:a16="http://schemas.microsoft.com/office/drawing/2014/main" id="{C0741662-8EE0-9E71-A187-80568C2262C3}"/>
              </a:ext>
            </a:extLst>
          </p:cNvPr>
          <p:cNvCxnSpPr>
            <a:cxnSpLocks/>
          </p:cNvCxnSpPr>
          <p:nvPr/>
        </p:nvCxnSpPr>
        <p:spPr>
          <a:xfrm flipV="1">
            <a:off x="719554" y="3190443"/>
            <a:ext cx="303442" cy="437691"/>
          </a:xfrm>
          <a:prstGeom prst="line">
            <a:avLst/>
          </a:prstGeom>
          <a:ln w="9525">
            <a:solidFill>
              <a:srgbClr val="438FAE">
                <a:alpha val="70000"/>
              </a:srgb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3A2419BA-8C99-C135-02B4-947D384669C0}"/>
              </a:ext>
            </a:extLst>
          </p:cNvPr>
          <p:cNvCxnSpPr>
            <a:cxnSpLocks/>
          </p:cNvCxnSpPr>
          <p:nvPr/>
        </p:nvCxnSpPr>
        <p:spPr>
          <a:xfrm flipV="1">
            <a:off x="640891" y="3482620"/>
            <a:ext cx="237478" cy="354207"/>
          </a:xfrm>
          <a:prstGeom prst="line">
            <a:avLst/>
          </a:prstGeom>
          <a:ln w="9525">
            <a:solidFill>
              <a:srgbClr val="438FAE">
                <a:alpha val="70000"/>
              </a:srgbClr>
            </a:solidFill>
          </a:ln>
        </p:spPr>
        <p:style>
          <a:lnRef idx="1">
            <a:schemeClr val="accent1"/>
          </a:lnRef>
          <a:fillRef idx="0">
            <a:schemeClr val="accent1"/>
          </a:fillRef>
          <a:effectRef idx="0">
            <a:schemeClr val="accent1"/>
          </a:effectRef>
          <a:fontRef idx="minor">
            <a:schemeClr val="tx1"/>
          </a:fontRef>
        </p:style>
      </p:cxnSp>
      <p:grpSp>
        <p:nvGrpSpPr>
          <p:cNvPr id="45" name="组合 44">
            <a:extLst>
              <a:ext uri="{FF2B5EF4-FFF2-40B4-BE49-F238E27FC236}">
                <a16:creationId xmlns:a16="http://schemas.microsoft.com/office/drawing/2014/main" id="{6480474C-1042-391F-FEBF-CAFB2F709261}"/>
              </a:ext>
            </a:extLst>
          </p:cNvPr>
          <p:cNvGrpSpPr/>
          <p:nvPr/>
        </p:nvGrpSpPr>
        <p:grpSpPr>
          <a:xfrm>
            <a:off x="498751" y="1484700"/>
            <a:ext cx="905276" cy="923330"/>
            <a:chOff x="498751" y="1484700"/>
            <a:chExt cx="905276" cy="923330"/>
          </a:xfrm>
        </p:grpSpPr>
        <p:sp>
          <p:nvSpPr>
            <p:cNvPr id="15" name="文本框 14">
              <a:extLst>
                <a:ext uri="{FF2B5EF4-FFF2-40B4-BE49-F238E27FC236}">
                  <a16:creationId xmlns:a16="http://schemas.microsoft.com/office/drawing/2014/main" id="{444395C0-3C4D-0405-775E-B77D02452831}"/>
                </a:ext>
              </a:extLst>
            </p:cNvPr>
            <p:cNvSpPr txBox="1"/>
            <p:nvPr/>
          </p:nvSpPr>
          <p:spPr>
            <a:xfrm>
              <a:off x="498751" y="1484700"/>
              <a:ext cx="905276" cy="923330"/>
            </a:xfrm>
            <a:prstGeom prst="rect">
              <a:avLst/>
            </a:prstGeom>
            <a:noFill/>
          </p:spPr>
          <p:txBody>
            <a:bodyPr wrap="square" rtlCol="0">
              <a:spAutoFit/>
            </a:bodyPr>
            <a:lstStyle/>
            <a:p>
              <a:r>
                <a:rPr lang="en-US" altLang="zh-CN" sz="5400">
                  <a:solidFill>
                    <a:srgbClr val="438FAE">
                      <a:alpha val="50000"/>
                    </a:srgbClr>
                  </a:solidFill>
                  <a:latin typeface="OPPOSans B" panose="00020600040101010101" pitchFamily="18" charset="-122"/>
                  <a:ea typeface="OPPOSans B" panose="00020600040101010101" pitchFamily="18" charset="-122"/>
                  <a:cs typeface="OPPOSans B" panose="00020600040101010101" pitchFamily="18" charset="-122"/>
                </a:rPr>
                <a:t>1</a:t>
              </a:r>
              <a:endParaRPr lang="zh-CN" altLang="en-US" sz="5400">
                <a:solidFill>
                  <a:srgbClr val="438FAE">
                    <a:alpha val="50000"/>
                  </a:srgbClr>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33" name="直角三角形 32">
              <a:extLst>
                <a:ext uri="{FF2B5EF4-FFF2-40B4-BE49-F238E27FC236}">
                  <a16:creationId xmlns:a16="http://schemas.microsoft.com/office/drawing/2014/main" id="{8E6238A8-D04A-A00D-756F-A2AE8C2D71EC}"/>
                </a:ext>
              </a:extLst>
            </p:cNvPr>
            <p:cNvSpPr/>
            <p:nvPr/>
          </p:nvSpPr>
          <p:spPr>
            <a:xfrm flipH="1">
              <a:off x="609788" y="1830902"/>
              <a:ext cx="342711" cy="49815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3C8669C7-E74D-3AB7-B9F2-2002E7EA7507}"/>
              </a:ext>
            </a:extLst>
          </p:cNvPr>
          <p:cNvGrpSpPr/>
          <p:nvPr/>
        </p:nvGrpSpPr>
        <p:grpSpPr>
          <a:xfrm>
            <a:off x="847265" y="3307659"/>
            <a:ext cx="4555741" cy="1223935"/>
            <a:chOff x="547614" y="3389945"/>
            <a:chExt cx="4555741" cy="1223935"/>
          </a:xfrm>
        </p:grpSpPr>
        <p:sp>
          <p:nvSpPr>
            <p:cNvPr id="17" name="文本框 16">
              <a:extLst>
                <a:ext uri="{FF2B5EF4-FFF2-40B4-BE49-F238E27FC236}">
                  <a16:creationId xmlns:a16="http://schemas.microsoft.com/office/drawing/2014/main" id="{154FB57D-921B-EEF2-17AE-F5C26688827F}"/>
                </a:ext>
              </a:extLst>
            </p:cNvPr>
            <p:cNvSpPr txBox="1"/>
            <p:nvPr/>
          </p:nvSpPr>
          <p:spPr>
            <a:xfrm>
              <a:off x="547615" y="3389945"/>
              <a:ext cx="2140994" cy="565861"/>
            </a:xfrm>
            <a:prstGeom prst="rect">
              <a:avLst/>
            </a:prstGeom>
            <a:noFill/>
          </p:spPr>
          <p:txBody>
            <a:bodyPr wrap="square" rtlCol="0">
              <a:spAutoFit/>
            </a:bodyPr>
            <a:lstStyle/>
            <a:p>
              <a:pPr marL="0" marR="0" lvl="0" defTabSz="914400" rtl="0" eaLnBrk="0" fontAlgn="base" latinLnBrk="0" hangingPunct="0">
                <a:lnSpc>
                  <a:spcPct val="120000"/>
                </a:lnSpc>
                <a:spcBef>
                  <a:spcPct val="0"/>
                </a:spcBef>
                <a:spcAft>
                  <a:spcPct val="0"/>
                </a:spcAft>
                <a:buClrTx/>
                <a:buSzTx/>
                <a:buFontTx/>
                <a:buNone/>
                <a:tabLst/>
              </a:pPr>
              <a:r>
                <a:rPr kumimoji="0" lang="zh-CN" altLang="zh-CN" sz="2800" b="0" i="0" u="none" strike="noStrike" cap="none" spc="30" normalizeH="0">
                  <a:ln>
                    <a:noFill/>
                  </a:ln>
                  <a:solidFill>
                    <a:schemeClr val="tx1">
                      <a:lumMod val="85000"/>
                      <a:lumOff val="15000"/>
                    </a:schemeClr>
                  </a:solidFill>
                  <a:effectLst/>
                  <a:latin typeface="+mj-ea"/>
                  <a:ea typeface="+mj-ea"/>
                </a:rPr>
                <a:t>气候特征</a:t>
              </a:r>
              <a:endParaRPr lang="zh-CN" altLang="en-US" spc="30">
                <a:solidFill>
                  <a:schemeClr val="tx1">
                    <a:lumMod val="85000"/>
                    <a:lumOff val="15000"/>
                    <a:alpha val="70000"/>
                  </a:schemeClr>
                </a:solidFill>
                <a:latin typeface="+mn-ea"/>
              </a:endParaRPr>
            </a:p>
          </p:txBody>
        </p:sp>
        <p:sp>
          <p:nvSpPr>
            <p:cNvPr id="18" name="文本框 17">
              <a:extLst>
                <a:ext uri="{FF2B5EF4-FFF2-40B4-BE49-F238E27FC236}">
                  <a16:creationId xmlns:a16="http://schemas.microsoft.com/office/drawing/2014/main" id="{554E48B2-32DC-7C4B-55A7-41F3C2CFC4CE}"/>
                </a:ext>
              </a:extLst>
            </p:cNvPr>
            <p:cNvSpPr txBox="1"/>
            <p:nvPr/>
          </p:nvSpPr>
          <p:spPr>
            <a:xfrm>
              <a:off x="547614" y="3950429"/>
              <a:ext cx="4555741" cy="663451"/>
            </a:xfrm>
            <a:prstGeom prst="rect">
              <a:avLst/>
            </a:prstGeom>
            <a:noFill/>
          </p:spPr>
          <p:txBody>
            <a:bodyPr wrap="square" rtlCol="0">
              <a:spAutoFit/>
            </a:bodyPr>
            <a:lstStyle/>
            <a:p>
              <a:pPr marL="0" marR="0" lvl="0" algn="just" defTabSz="914400" rtl="0" eaLnBrk="0" fontAlgn="base" latinLnBrk="0" hangingPunct="0">
                <a:lnSpc>
                  <a:spcPct val="120000"/>
                </a:lnSpc>
                <a:spcBef>
                  <a:spcPct val="0"/>
                </a:spcBef>
                <a:spcAft>
                  <a:spcPct val="0"/>
                </a:spcAft>
                <a:buClrTx/>
                <a:buSzTx/>
                <a:buFontTx/>
                <a:buNone/>
                <a:tabLst/>
              </a:pPr>
              <a:r>
                <a:rPr lang="zh-CN" altLang="en-US" sz="1600" spc="30" dirty="0">
                  <a:solidFill>
                    <a:schemeClr val="tx1">
                      <a:lumMod val="85000"/>
                      <a:lumOff val="15000"/>
                      <a:alpha val="70000"/>
                    </a:schemeClr>
                  </a:solidFill>
                  <a:latin typeface="+mn-ea"/>
                </a:rPr>
                <a:t>郑州市属温带大陆性季风气候，其特点是四季分明。春季干燥少雨多春旱，冷暖多变大风多；</a:t>
              </a:r>
            </a:p>
          </p:txBody>
        </p:sp>
      </p:grpSp>
      <p:grpSp>
        <p:nvGrpSpPr>
          <p:cNvPr id="10" name="组合 9">
            <a:extLst>
              <a:ext uri="{FF2B5EF4-FFF2-40B4-BE49-F238E27FC236}">
                <a16:creationId xmlns:a16="http://schemas.microsoft.com/office/drawing/2014/main" id="{313FFBF7-615D-AC3C-6D52-74B48703E6AB}"/>
              </a:ext>
            </a:extLst>
          </p:cNvPr>
          <p:cNvGrpSpPr/>
          <p:nvPr/>
        </p:nvGrpSpPr>
        <p:grpSpPr>
          <a:xfrm>
            <a:off x="847266" y="4987358"/>
            <a:ext cx="4420112" cy="1210546"/>
            <a:chOff x="547615" y="5120708"/>
            <a:chExt cx="4420112" cy="1210546"/>
          </a:xfrm>
        </p:grpSpPr>
        <p:sp>
          <p:nvSpPr>
            <p:cNvPr id="6" name="文本框 5">
              <a:extLst>
                <a:ext uri="{FF2B5EF4-FFF2-40B4-BE49-F238E27FC236}">
                  <a16:creationId xmlns:a16="http://schemas.microsoft.com/office/drawing/2014/main" id="{6BACF78A-B7CC-1A65-1DAA-A543C242480E}"/>
                </a:ext>
              </a:extLst>
            </p:cNvPr>
            <p:cNvSpPr txBox="1"/>
            <p:nvPr/>
          </p:nvSpPr>
          <p:spPr>
            <a:xfrm>
              <a:off x="547615" y="5667803"/>
              <a:ext cx="4420112" cy="663451"/>
            </a:xfrm>
            <a:prstGeom prst="rect">
              <a:avLst/>
            </a:prstGeom>
            <a:noFill/>
          </p:spPr>
          <p:txBody>
            <a:bodyPr wrap="square" rtlCol="0">
              <a:spAutoFit/>
            </a:bodyPr>
            <a:lstStyle/>
            <a:p>
              <a:pPr algn="just" eaLnBrk="0" fontAlgn="base" hangingPunct="0">
                <a:lnSpc>
                  <a:spcPct val="120000"/>
                </a:lnSpc>
                <a:spcBef>
                  <a:spcPct val="0"/>
                </a:spcBef>
                <a:spcAft>
                  <a:spcPct val="0"/>
                </a:spcAft>
              </a:pPr>
              <a:r>
                <a:rPr lang="zh-CN" altLang="en-US" sz="1600" spc="30" dirty="0">
                  <a:solidFill>
                    <a:schemeClr val="tx1">
                      <a:lumMod val="85000"/>
                      <a:lumOff val="15000"/>
                      <a:alpha val="70000"/>
                    </a:schemeClr>
                  </a:solidFill>
                  <a:latin typeface="+mn-ea"/>
                </a:rPr>
                <a:t>郑州市是中国自然资源储量丰富的城市。已探明的矿藏有煤、铝矾土、耐火粘土、油石等。</a:t>
              </a:r>
            </a:p>
          </p:txBody>
        </p:sp>
        <p:sp>
          <p:nvSpPr>
            <p:cNvPr id="20" name="文本框 19">
              <a:extLst>
                <a:ext uri="{FF2B5EF4-FFF2-40B4-BE49-F238E27FC236}">
                  <a16:creationId xmlns:a16="http://schemas.microsoft.com/office/drawing/2014/main" id="{E499D841-C89C-CB81-2AC8-0F9BC9CB86A3}"/>
                </a:ext>
              </a:extLst>
            </p:cNvPr>
            <p:cNvSpPr txBox="1"/>
            <p:nvPr/>
          </p:nvSpPr>
          <p:spPr>
            <a:xfrm>
              <a:off x="547615" y="5120708"/>
              <a:ext cx="2371718" cy="574644"/>
            </a:xfrm>
            <a:prstGeom prst="rect">
              <a:avLst/>
            </a:prstGeom>
            <a:noFill/>
          </p:spPr>
          <p:txBody>
            <a:bodyPr wrap="square" rtlCol="0">
              <a:spAutoFit/>
            </a:bodyPr>
            <a:lstStyle/>
            <a:p>
              <a:pPr marL="0" marR="0" lvl="0" defTabSz="914400" rtl="0" eaLnBrk="0" fontAlgn="base" latinLnBrk="0" hangingPunct="0">
                <a:lnSpc>
                  <a:spcPct val="120000"/>
                </a:lnSpc>
                <a:spcBef>
                  <a:spcPct val="0"/>
                </a:spcBef>
                <a:spcAft>
                  <a:spcPct val="0"/>
                </a:spcAft>
                <a:buClrTx/>
                <a:buSzTx/>
                <a:buFontTx/>
                <a:buNone/>
                <a:tabLst/>
              </a:pPr>
              <a:r>
                <a:rPr kumimoji="0" lang="zh-CN" altLang="en-US" sz="2800" b="0" i="0" u="none" strike="noStrike" cap="none" spc="30" normalizeH="0" dirty="0">
                  <a:ln>
                    <a:noFill/>
                  </a:ln>
                  <a:solidFill>
                    <a:schemeClr val="tx1">
                      <a:lumMod val="85000"/>
                      <a:lumOff val="15000"/>
                    </a:schemeClr>
                  </a:solidFill>
                  <a:effectLst/>
                  <a:latin typeface="+mj-ea"/>
                  <a:ea typeface="+mj-ea"/>
                </a:rPr>
                <a:t>矿产资源</a:t>
              </a:r>
              <a:endParaRPr lang="zh-CN" altLang="en-US" spc="30" dirty="0">
                <a:solidFill>
                  <a:schemeClr val="tx1">
                    <a:lumMod val="85000"/>
                    <a:lumOff val="15000"/>
                    <a:alpha val="70000"/>
                  </a:schemeClr>
                </a:solidFill>
                <a:latin typeface="+mn-ea"/>
              </a:endParaRPr>
            </a:p>
          </p:txBody>
        </p:sp>
      </p:grpSp>
      <p:grpSp>
        <p:nvGrpSpPr>
          <p:cNvPr id="12" name="组合 11">
            <a:extLst>
              <a:ext uri="{FF2B5EF4-FFF2-40B4-BE49-F238E27FC236}">
                <a16:creationId xmlns:a16="http://schemas.microsoft.com/office/drawing/2014/main" id="{55C1354C-3DCE-5731-5F9B-BFBCE0A08505}"/>
              </a:ext>
            </a:extLst>
          </p:cNvPr>
          <p:cNvGrpSpPr/>
          <p:nvPr/>
        </p:nvGrpSpPr>
        <p:grpSpPr>
          <a:xfrm>
            <a:off x="847266" y="1919481"/>
            <a:ext cx="4758484" cy="927349"/>
            <a:chOff x="548746" y="1749497"/>
            <a:chExt cx="4758484" cy="927349"/>
          </a:xfrm>
        </p:grpSpPr>
        <p:sp>
          <p:nvSpPr>
            <p:cNvPr id="23" name="文本框 22">
              <a:extLst>
                <a:ext uri="{FF2B5EF4-FFF2-40B4-BE49-F238E27FC236}">
                  <a16:creationId xmlns:a16="http://schemas.microsoft.com/office/drawing/2014/main" id="{A87136DB-18B2-D374-34C7-130798D01137}"/>
                </a:ext>
              </a:extLst>
            </p:cNvPr>
            <p:cNvSpPr txBox="1"/>
            <p:nvPr/>
          </p:nvSpPr>
          <p:spPr>
            <a:xfrm>
              <a:off x="548746" y="1749497"/>
              <a:ext cx="2137692" cy="565861"/>
            </a:xfrm>
            <a:prstGeom prst="rect">
              <a:avLst/>
            </a:prstGeom>
            <a:noFill/>
          </p:spPr>
          <p:txBody>
            <a:bodyPr wrap="square" rtlCol="0">
              <a:spAutoFit/>
            </a:bodyPr>
            <a:lstStyle/>
            <a:p>
              <a:pPr>
                <a:lnSpc>
                  <a:spcPct val="120000"/>
                </a:lnSpc>
              </a:pPr>
              <a:r>
                <a:rPr lang="zh-CN" altLang="en-US" sz="2800" b="0" i="0" spc="30">
                  <a:solidFill>
                    <a:schemeClr val="tx1">
                      <a:lumMod val="85000"/>
                      <a:lumOff val="15000"/>
                    </a:schemeClr>
                  </a:solidFill>
                  <a:effectLst/>
                  <a:latin typeface="+mj-ea"/>
                  <a:ea typeface="+mj-ea"/>
                </a:rPr>
                <a:t>生态环境</a:t>
              </a:r>
            </a:p>
          </p:txBody>
        </p:sp>
        <p:sp>
          <p:nvSpPr>
            <p:cNvPr id="24" name="文本框 23">
              <a:extLst>
                <a:ext uri="{FF2B5EF4-FFF2-40B4-BE49-F238E27FC236}">
                  <a16:creationId xmlns:a16="http://schemas.microsoft.com/office/drawing/2014/main" id="{C801183D-297D-CFF4-CAEC-B7C669C114BF}"/>
                </a:ext>
              </a:extLst>
            </p:cNvPr>
            <p:cNvSpPr txBox="1"/>
            <p:nvPr/>
          </p:nvSpPr>
          <p:spPr>
            <a:xfrm>
              <a:off x="548746" y="2313926"/>
              <a:ext cx="4758484" cy="362920"/>
            </a:xfrm>
            <a:prstGeom prst="rect">
              <a:avLst/>
            </a:prstGeom>
            <a:noFill/>
          </p:spPr>
          <p:txBody>
            <a:bodyPr wrap="square" rtlCol="0">
              <a:spAutoFit/>
            </a:bodyPr>
            <a:lstStyle/>
            <a:p>
              <a:pPr>
                <a:lnSpc>
                  <a:spcPct val="120000"/>
                </a:lnSpc>
              </a:pPr>
              <a:r>
                <a:rPr lang="zh-CN" altLang="en-US" sz="1600" b="0" i="0" spc="30" dirty="0">
                  <a:solidFill>
                    <a:schemeClr val="tx1">
                      <a:lumMod val="85000"/>
                      <a:lumOff val="15000"/>
                      <a:alpha val="70000"/>
                    </a:schemeClr>
                  </a:solidFill>
                  <a:effectLst/>
                  <a:latin typeface="+mn-ea"/>
                </a:rPr>
                <a:t>全年空气质量优良天数占全年天数的</a:t>
              </a:r>
              <a:r>
                <a:rPr lang="en-US" altLang="zh-CN" sz="1600" b="0" i="0" spc="30" dirty="0">
                  <a:solidFill>
                    <a:schemeClr val="tx1">
                      <a:lumMod val="85000"/>
                      <a:lumOff val="15000"/>
                      <a:alpha val="70000"/>
                    </a:schemeClr>
                  </a:solidFill>
                  <a:effectLst/>
                  <a:latin typeface="+mn-ea"/>
                </a:rPr>
                <a:t>98.9%</a:t>
              </a:r>
              <a:r>
                <a:rPr lang="zh-CN" altLang="en-US" sz="1600" b="0" i="0" spc="30" dirty="0">
                  <a:solidFill>
                    <a:schemeClr val="tx1">
                      <a:lumMod val="85000"/>
                      <a:lumOff val="15000"/>
                      <a:alpha val="70000"/>
                    </a:schemeClr>
                  </a:solidFill>
                  <a:effectLst/>
                  <a:latin typeface="+mn-ea"/>
                </a:rPr>
                <a:t>。</a:t>
              </a:r>
            </a:p>
          </p:txBody>
        </p:sp>
      </p:grpSp>
      <p:grpSp>
        <p:nvGrpSpPr>
          <p:cNvPr id="2" name="组合 1">
            <a:extLst>
              <a:ext uri="{FF2B5EF4-FFF2-40B4-BE49-F238E27FC236}">
                <a16:creationId xmlns:a16="http://schemas.microsoft.com/office/drawing/2014/main" id="{F9E4A813-00BC-9BF8-6F76-39EEBA71567F}"/>
              </a:ext>
            </a:extLst>
          </p:cNvPr>
          <p:cNvGrpSpPr/>
          <p:nvPr/>
        </p:nvGrpSpPr>
        <p:grpSpPr>
          <a:xfrm>
            <a:off x="5336815" y="-22094"/>
            <a:ext cx="6874490" cy="6862763"/>
            <a:chOff x="5292202" y="-4062"/>
            <a:chExt cx="6874490" cy="6862763"/>
          </a:xfrm>
          <a:blipFill dpi="0" rotWithShape="1">
            <a:blip r:embed="rId3"/>
            <a:srcRect/>
            <a:stretch>
              <a:fillRect/>
            </a:stretch>
          </a:blipFill>
        </p:grpSpPr>
        <p:sp>
          <p:nvSpPr>
            <p:cNvPr id="30" name="平行四边形 29">
              <a:extLst>
                <a:ext uri="{FF2B5EF4-FFF2-40B4-BE49-F238E27FC236}">
                  <a16:creationId xmlns:a16="http://schemas.microsoft.com/office/drawing/2014/main" id="{8ED69587-07F1-FD0B-53AB-2F964FFC4840}"/>
                </a:ext>
              </a:extLst>
            </p:cNvPr>
            <p:cNvSpPr/>
            <p:nvPr/>
          </p:nvSpPr>
          <p:spPr>
            <a:xfrm>
              <a:off x="5292202" y="-4062"/>
              <a:ext cx="2371717" cy="5795963"/>
            </a:xfrm>
            <a:prstGeom prst="parallelogram">
              <a:avLst>
                <a:gd name="adj" fmla="val 6035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a:extLst>
                <a:ext uri="{FF2B5EF4-FFF2-40B4-BE49-F238E27FC236}">
                  <a16:creationId xmlns:a16="http://schemas.microsoft.com/office/drawing/2014/main" id="{378CAFF5-8FBA-E1FD-1818-EED3BB116877}"/>
                </a:ext>
              </a:extLst>
            </p:cNvPr>
            <p:cNvSpPr/>
            <p:nvPr/>
          </p:nvSpPr>
          <p:spPr>
            <a:xfrm>
              <a:off x="6155958" y="1062738"/>
              <a:ext cx="2371717" cy="5795963"/>
            </a:xfrm>
            <a:prstGeom prst="parallelogram">
              <a:avLst>
                <a:gd name="adj" fmla="val 6035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平行四边形 26">
              <a:extLst>
                <a:ext uri="{FF2B5EF4-FFF2-40B4-BE49-F238E27FC236}">
                  <a16:creationId xmlns:a16="http://schemas.microsoft.com/office/drawing/2014/main" id="{8062E3F1-9BEE-63ED-A004-9EC1226EF9E6}"/>
                </a:ext>
              </a:extLst>
            </p:cNvPr>
            <p:cNvSpPr/>
            <p:nvPr/>
          </p:nvSpPr>
          <p:spPr>
            <a:xfrm>
              <a:off x="7553114" y="-4062"/>
              <a:ext cx="2371717" cy="5795963"/>
            </a:xfrm>
            <a:prstGeom prst="parallelogram">
              <a:avLst>
                <a:gd name="adj" fmla="val 6035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a:extLst>
                <a:ext uri="{FF2B5EF4-FFF2-40B4-BE49-F238E27FC236}">
                  <a16:creationId xmlns:a16="http://schemas.microsoft.com/office/drawing/2014/main" id="{42B36375-67D7-A060-D68C-010302341C7A}"/>
                </a:ext>
              </a:extLst>
            </p:cNvPr>
            <p:cNvSpPr/>
            <p:nvPr/>
          </p:nvSpPr>
          <p:spPr>
            <a:xfrm>
              <a:off x="8416870" y="1062738"/>
              <a:ext cx="2371717" cy="5795963"/>
            </a:xfrm>
            <a:prstGeom prst="parallelogram">
              <a:avLst>
                <a:gd name="adj" fmla="val 6035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a:extLst>
                <a:ext uri="{FF2B5EF4-FFF2-40B4-BE49-F238E27FC236}">
                  <a16:creationId xmlns:a16="http://schemas.microsoft.com/office/drawing/2014/main" id="{F9518C84-EC73-505C-45C2-0210642CAB92}"/>
                </a:ext>
              </a:extLst>
            </p:cNvPr>
            <p:cNvSpPr/>
            <p:nvPr/>
          </p:nvSpPr>
          <p:spPr>
            <a:xfrm>
              <a:off x="9794975" y="-4062"/>
              <a:ext cx="2371717" cy="5795963"/>
            </a:xfrm>
            <a:prstGeom prst="parallelogram">
              <a:avLst>
                <a:gd name="adj" fmla="val 6035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8" name="直接连接符 37">
            <a:extLst>
              <a:ext uri="{FF2B5EF4-FFF2-40B4-BE49-F238E27FC236}">
                <a16:creationId xmlns:a16="http://schemas.microsoft.com/office/drawing/2014/main" id="{7F2D8918-8AEC-2915-EACD-0094C05634B3}"/>
              </a:ext>
            </a:extLst>
          </p:cNvPr>
          <p:cNvCxnSpPr/>
          <p:nvPr/>
        </p:nvCxnSpPr>
        <p:spPr>
          <a:xfrm>
            <a:off x="2520635" y="619724"/>
            <a:ext cx="0" cy="288000"/>
          </a:xfrm>
          <a:prstGeom prst="line">
            <a:avLst/>
          </a:prstGeom>
          <a:ln w="19050">
            <a:solidFill>
              <a:schemeClr val="tx1">
                <a:lumMod val="85000"/>
                <a:lumOff val="15000"/>
                <a:alpha val="50000"/>
              </a:schemeClr>
            </a:solidFill>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a16="http://schemas.microsoft.com/office/drawing/2014/main" id="{A1457C18-8129-E8A2-EEFD-7152F7134E12}"/>
              </a:ext>
            </a:extLst>
          </p:cNvPr>
          <p:cNvSpPr txBox="1"/>
          <p:nvPr/>
        </p:nvSpPr>
        <p:spPr>
          <a:xfrm>
            <a:off x="263566" y="417888"/>
            <a:ext cx="2417051" cy="646331"/>
          </a:xfrm>
          <a:prstGeom prst="rect">
            <a:avLst/>
          </a:prstGeom>
          <a:noFill/>
        </p:spPr>
        <p:txBody>
          <a:bodyPr wrap="square" rtlCol="0">
            <a:spAutoFit/>
          </a:bodyPr>
          <a:lstStyle/>
          <a:p>
            <a:pPr algn="ctr"/>
            <a:r>
              <a:rPr lang="zh-CN" altLang="en-US" sz="3600">
                <a:solidFill>
                  <a:schemeClr val="tx1">
                    <a:lumMod val="85000"/>
                    <a:lumOff val="15000"/>
                  </a:schemeClr>
                </a:solidFill>
                <a:latin typeface="优设标题黑" panose="00000500000000000000" pitchFamily="2" charset="-122"/>
                <a:ea typeface="优设标题黑" panose="00000500000000000000" pitchFamily="2" charset="-122"/>
              </a:rPr>
              <a:t>城市概况</a:t>
            </a:r>
            <a:endParaRPr lang="en-US" altLang="zh-CN" sz="3600">
              <a:solidFill>
                <a:schemeClr val="tx1">
                  <a:lumMod val="85000"/>
                  <a:lumOff val="15000"/>
                </a:schemeClr>
              </a:solidFill>
              <a:latin typeface="优设标题黑" panose="00000500000000000000" pitchFamily="2" charset="-122"/>
              <a:ea typeface="优设标题黑" panose="00000500000000000000" pitchFamily="2" charset="-122"/>
            </a:endParaRPr>
          </a:p>
        </p:txBody>
      </p:sp>
      <p:sp>
        <p:nvSpPr>
          <p:cNvPr id="43" name="文本框 42">
            <a:extLst>
              <a:ext uri="{FF2B5EF4-FFF2-40B4-BE49-F238E27FC236}">
                <a16:creationId xmlns:a16="http://schemas.microsoft.com/office/drawing/2014/main" id="{DD235D9A-0AEE-4353-850E-D1BBD4F325A3}"/>
              </a:ext>
            </a:extLst>
          </p:cNvPr>
          <p:cNvSpPr txBox="1"/>
          <p:nvPr/>
        </p:nvSpPr>
        <p:spPr>
          <a:xfrm>
            <a:off x="2585927" y="601473"/>
            <a:ext cx="2681451" cy="369332"/>
          </a:xfrm>
          <a:prstGeom prst="rect">
            <a:avLst/>
          </a:prstGeom>
          <a:noFill/>
        </p:spPr>
        <p:txBody>
          <a:bodyPr wrap="square" rtlCol="0">
            <a:spAutoFit/>
          </a:bodyPr>
          <a:lstStyle/>
          <a:p>
            <a:r>
              <a:rPr lang="en-US" altLang="zh-CN">
                <a:solidFill>
                  <a:schemeClr val="tx1">
                    <a:lumMod val="85000"/>
                    <a:lumOff val="15000"/>
                    <a:alpha val="50000"/>
                  </a:schemeClr>
                </a:solidFill>
                <a:latin typeface="OPPOSans B" panose="00020600040101010101" pitchFamily="18" charset="-122"/>
                <a:ea typeface="OPPOSans B" panose="00020600040101010101" pitchFamily="18" charset="-122"/>
                <a:cs typeface="OPPOSans B" panose="00020600040101010101" pitchFamily="18" charset="-122"/>
              </a:rPr>
              <a:t>City overview</a:t>
            </a:r>
            <a:endParaRPr lang="zh-CN" altLang="en-US">
              <a:solidFill>
                <a:schemeClr val="tx1">
                  <a:lumMod val="85000"/>
                  <a:lumOff val="15000"/>
                  <a:alpha val="50000"/>
                </a:schemeClr>
              </a:solidFill>
              <a:latin typeface="OPPOSans B" panose="00020600040101010101" pitchFamily="18" charset="-122"/>
              <a:ea typeface="OPPOSans B" panose="00020600040101010101" pitchFamily="18" charset="-122"/>
              <a:cs typeface="OPPOSans B" panose="00020600040101010101" pitchFamily="18" charset="-122"/>
            </a:endParaRPr>
          </a:p>
        </p:txBody>
      </p:sp>
      <p:cxnSp>
        <p:nvCxnSpPr>
          <p:cNvPr id="47" name="直接连接符 46">
            <a:extLst>
              <a:ext uri="{FF2B5EF4-FFF2-40B4-BE49-F238E27FC236}">
                <a16:creationId xmlns:a16="http://schemas.microsoft.com/office/drawing/2014/main" id="{7EB3B5B3-F1BE-FC84-D8BD-B07723E5070A}"/>
              </a:ext>
            </a:extLst>
          </p:cNvPr>
          <p:cNvCxnSpPr>
            <a:cxnSpLocks/>
          </p:cNvCxnSpPr>
          <p:nvPr/>
        </p:nvCxnSpPr>
        <p:spPr>
          <a:xfrm flipV="1">
            <a:off x="668754" y="1883070"/>
            <a:ext cx="237478" cy="354207"/>
          </a:xfrm>
          <a:prstGeom prst="line">
            <a:avLst/>
          </a:prstGeom>
          <a:ln w="9525">
            <a:solidFill>
              <a:srgbClr val="438FAE">
                <a:alpha val="70000"/>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AC0D8152-1AE7-88C0-21CD-F82A7977DC52}"/>
              </a:ext>
            </a:extLst>
          </p:cNvPr>
          <p:cNvCxnSpPr>
            <a:cxnSpLocks/>
          </p:cNvCxnSpPr>
          <p:nvPr/>
        </p:nvCxnSpPr>
        <p:spPr>
          <a:xfrm flipV="1">
            <a:off x="590091" y="2091763"/>
            <a:ext cx="237478" cy="354207"/>
          </a:xfrm>
          <a:prstGeom prst="line">
            <a:avLst/>
          </a:prstGeom>
          <a:ln w="9525">
            <a:solidFill>
              <a:srgbClr val="438FAE">
                <a:alpha val="70000"/>
              </a:srgbClr>
            </a:solidFill>
          </a:ln>
        </p:spPr>
        <p:style>
          <a:lnRef idx="1">
            <a:schemeClr val="accent1"/>
          </a:lnRef>
          <a:fillRef idx="0">
            <a:schemeClr val="accent1"/>
          </a:fillRef>
          <a:effectRef idx="0">
            <a:schemeClr val="accent1"/>
          </a:effectRef>
          <a:fontRef idx="minor">
            <a:schemeClr val="tx1"/>
          </a:fontRef>
        </p:style>
      </p:cxnSp>
      <p:grpSp>
        <p:nvGrpSpPr>
          <p:cNvPr id="70" name="组合 69">
            <a:extLst>
              <a:ext uri="{FF2B5EF4-FFF2-40B4-BE49-F238E27FC236}">
                <a16:creationId xmlns:a16="http://schemas.microsoft.com/office/drawing/2014/main" id="{05BDC51C-1771-8563-D1C0-03208BF6AED4}"/>
              </a:ext>
            </a:extLst>
          </p:cNvPr>
          <p:cNvGrpSpPr/>
          <p:nvPr/>
        </p:nvGrpSpPr>
        <p:grpSpPr>
          <a:xfrm rot="16200000" flipH="1">
            <a:off x="4453756" y="385382"/>
            <a:ext cx="108000" cy="3654277"/>
            <a:chOff x="9871074" y="1086683"/>
            <a:chExt cx="108000" cy="3654277"/>
          </a:xfrm>
        </p:grpSpPr>
        <p:cxnSp>
          <p:nvCxnSpPr>
            <p:cNvPr id="71" name="直接连接符 70">
              <a:extLst>
                <a:ext uri="{FF2B5EF4-FFF2-40B4-BE49-F238E27FC236}">
                  <a16:creationId xmlns:a16="http://schemas.microsoft.com/office/drawing/2014/main" id="{2F208592-1609-8EE0-228B-358AB2D15A46}"/>
                </a:ext>
              </a:extLst>
            </p:cNvPr>
            <p:cNvCxnSpPr>
              <a:cxnSpLocks/>
            </p:cNvCxnSpPr>
            <p:nvPr/>
          </p:nvCxnSpPr>
          <p:spPr>
            <a:xfrm rot="16200000">
              <a:off x="8157141" y="2852864"/>
              <a:ext cx="3532362" cy="0"/>
            </a:xfrm>
            <a:prstGeom prst="line">
              <a:avLst/>
            </a:prstGeom>
            <a:ln w="12700">
              <a:solidFill>
                <a:srgbClr val="438FAE">
                  <a:alpha val="70000"/>
                </a:srgbClr>
              </a:solidFill>
            </a:ln>
          </p:spPr>
          <p:style>
            <a:lnRef idx="1">
              <a:schemeClr val="accent1"/>
            </a:lnRef>
            <a:fillRef idx="0">
              <a:schemeClr val="accent1"/>
            </a:fillRef>
            <a:effectRef idx="0">
              <a:schemeClr val="accent1"/>
            </a:effectRef>
            <a:fontRef idx="minor">
              <a:schemeClr val="tx1"/>
            </a:fontRef>
          </p:style>
        </p:cxnSp>
        <p:sp>
          <p:nvSpPr>
            <p:cNvPr id="72" name="椭圆 71">
              <a:extLst>
                <a:ext uri="{FF2B5EF4-FFF2-40B4-BE49-F238E27FC236}">
                  <a16:creationId xmlns:a16="http://schemas.microsoft.com/office/drawing/2014/main" id="{CA653AA8-CA78-3FA1-4D35-16F10E4896E0}"/>
                </a:ext>
              </a:extLst>
            </p:cNvPr>
            <p:cNvSpPr/>
            <p:nvPr/>
          </p:nvSpPr>
          <p:spPr>
            <a:xfrm>
              <a:off x="9871074" y="4632960"/>
              <a:ext cx="108000" cy="108000"/>
            </a:xfrm>
            <a:prstGeom prst="ellipse">
              <a:avLst/>
            </a:prstGeom>
            <a:noFill/>
            <a:ln>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a:extLst>
              <a:ext uri="{FF2B5EF4-FFF2-40B4-BE49-F238E27FC236}">
                <a16:creationId xmlns:a16="http://schemas.microsoft.com/office/drawing/2014/main" id="{BFFB8185-9A13-4FAF-5A70-824D91CBC7F7}"/>
              </a:ext>
            </a:extLst>
          </p:cNvPr>
          <p:cNvGrpSpPr/>
          <p:nvPr/>
        </p:nvGrpSpPr>
        <p:grpSpPr>
          <a:xfrm rot="16200000" flipH="1">
            <a:off x="4301358" y="1908991"/>
            <a:ext cx="108000" cy="3349478"/>
            <a:chOff x="9871075" y="1086683"/>
            <a:chExt cx="108000" cy="3349478"/>
          </a:xfrm>
        </p:grpSpPr>
        <p:cxnSp>
          <p:nvCxnSpPr>
            <p:cNvPr id="75" name="直接连接符 74">
              <a:extLst>
                <a:ext uri="{FF2B5EF4-FFF2-40B4-BE49-F238E27FC236}">
                  <a16:creationId xmlns:a16="http://schemas.microsoft.com/office/drawing/2014/main" id="{080EB71C-5C8B-0194-BAB3-B32A09566699}"/>
                </a:ext>
              </a:extLst>
            </p:cNvPr>
            <p:cNvCxnSpPr>
              <a:cxnSpLocks/>
            </p:cNvCxnSpPr>
            <p:nvPr/>
          </p:nvCxnSpPr>
          <p:spPr>
            <a:xfrm rot="16200000">
              <a:off x="8301357" y="2708649"/>
              <a:ext cx="3243931" cy="0"/>
            </a:xfrm>
            <a:prstGeom prst="line">
              <a:avLst/>
            </a:prstGeom>
            <a:ln w="12700">
              <a:solidFill>
                <a:srgbClr val="438FAE">
                  <a:alpha val="70000"/>
                </a:srgbClr>
              </a:solidFill>
            </a:ln>
          </p:spPr>
          <p:style>
            <a:lnRef idx="1">
              <a:schemeClr val="accent1"/>
            </a:lnRef>
            <a:fillRef idx="0">
              <a:schemeClr val="accent1"/>
            </a:fillRef>
            <a:effectRef idx="0">
              <a:schemeClr val="accent1"/>
            </a:effectRef>
            <a:fontRef idx="minor">
              <a:schemeClr val="tx1"/>
            </a:fontRef>
          </p:style>
        </p:cxnSp>
        <p:sp>
          <p:nvSpPr>
            <p:cNvPr id="76" name="椭圆 75">
              <a:extLst>
                <a:ext uri="{FF2B5EF4-FFF2-40B4-BE49-F238E27FC236}">
                  <a16:creationId xmlns:a16="http://schemas.microsoft.com/office/drawing/2014/main" id="{E8E2B33B-B671-A9F2-596E-D0BE500824DD}"/>
                </a:ext>
              </a:extLst>
            </p:cNvPr>
            <p:cNvSpPr/>
            <p:nvPr/>
          </p:nvSpPr>
          <p:spPr>
            <a:xfrm>
              <a:off x="9871075" y="4328161"/>
              <a:ext cx="108000" cy="108000"/>
            </a:xfrm>
            <a:prstGeom prst="ellipse">
              <a:avLst/>
            </a:prstGeom>
            <a:noFill/>
            <a:ln>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a:extLst>
              <a:ext uri="{FF2B5EF4-FFF2-40B4-BE49-F238E27FC236}">
                <a16:creationId xmlns:a16="http://schemas.microsoft.com/office/drawing/2014/main" id="{A1F16C17-206E-A7F8-D466-227D634EE2B2}"/>
              </a:ext>
            </a:extLst>
          </p:cNvPr>
          <p:cNvGrpSpPr/>
          <p:nvPr/>
        </p:nvGrpSpPr>
        <p:grpSpPr>
          <a:xfrm rot="16200000" flipH="1">
            <a:off x="4104511" y="3740044"/>
            <a:ext cx="108000" cy="2955776"/>
            <a:chOff x="9871076" y="1086685"/>
            <a:chExt cx="108000" cy="2955776"/>
          </a:xfrm>
        </p:grpSpPr>
        <p:cxnSp>
          <p:nvCxnSpPr>
            <p:cNvPr id="78" name="直接连接符 77">
              <a:extLst>
                <a:ext uri="{FF2B5EF4-FFF2-40B4-BE49-F238E27FC236}">
                  <a16:creationId xmlns:a16="http://schemas.microsoft.com/office/drawing/2014/main" id="{ABDED4A1-F2FA-D258-0F9F-436C23D53588}"/>
                </a:ext>
              </a:extLst>
            </p:cNvPr>
            <p:cNvCxnSpPr>
              <a:cxnSpLocks/>
              <a:stCxn id="79" idx="0"/>
            </p:cNvCxnSpPr>
            <p:nvPr/>
          </p:nvCxnSpPr>
          <p:spPr>
            <a:xfrm rot="16200000" flipV="1">
              <a:off x="8500312" y="2509697"/>
              <a:ext cx="2847777" cy="1753"/>
            </a:xfrm>
            <a:prstGeom prst="line">
              <a:avLst/>
            </a:prstGeom>
            <a:ln w="12700">
              <a:solidFill>
                <a:srgbClr val="438FAE">
                  <a:alpha val="70000"/>
                </a:srgbClr>
              </a:solidFill>
            </a:ln>
          </p:spPr>
          <p:style>
            <a:lnRef idx="1">
              <a:schemeClr val="accent1"/>
            </a:lnRef>
            <a:fillRef idx="0">
              <a:schemeClr val="accent1"/>
            </a:fillRef>
            <a:effectRef idx="0">
              <a:schemeClr val="accent1"/>
            </a:effectRef>
            <a:fontRef idx="minor">
              <a:schemeClr val="tx1"/>
            </a:fontRef>
          </p:style>
        </p:cxnSp>
        <p:sp>
          <p:nvSpPr>
            <p:cNvPr id="79" name="椭圆 78">
              <a:extLst>
                <a:ext uri="{FF2B5EF4-FFF2-40B4-BE49-F238E27FC236}">
                  <a16:creationId xmlns:a16="http://schemas.microsoft.com/office/drawing/2014/main" id="{2F66CFC4-7955-0DD8-E6D2-9416528A67CF}"/>
                </a:ext>
              </a:extLst>
            </p:cNvPr>
            <p:cNvSpPr/>
            <p:nvPr/>
          </p:nvSpPr>
          <p:spPr>
            <a:xfrm>
              <a:off x="9871076" y="3934461"/>
              <a:ext cx="108000" cy="108000"/>
            </a:xfrm>
            <a:prstGeom prst="ellipse">
              <a:avLst/>
            </a:prstGeom>
            <a:noFill/>
            <a:ln>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1227306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思源黑体 CN Normal"/>
        <a:ea typeface="思源黑体 CN Medium"/>
        <a:cs typeface=""/>
      </a:majorFont>
      <a:minorFont>
        <a:latin typeface="思源黑体 CN Light"/>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i2bb01tx">
      <a:majorFont>
        <a:latin typeface="Source Han Sans Heavy" panose="020F0302020204030204"/>
        <a:ea typeface="Source Han Sans Heavy"/>
        <a:cs typeface=""/>
      </a:majorFont>
      <a:minorFont>
        <a:latin typeface="Source Han Sans Heavy" panose="020F0502020204030204"/>
        <a:ea typeface="Source Han Sans Heavy"/>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rgbClr val="002FA7"/>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i2bb01tx">
      <a:majorFont>
        <a:latin typeface="Source Han Sans Heavy" panose="020F0302020204030204"/>
        <a:ea typeface="Source Han Sans Heavy"/>
        <a:cs typeface=""/>
      </a:majorFont>
      <a:minorFont>
        <a:latin typeface="Source Han Sans Heavy" panose="020F0502020204030204"/>
        <a:ea typeface="Source Han Sans Heavy"/>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rgbClr val="002FA7"/>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i2bb01tx">
      <a:majorFont>
        <a:latin typeface="Source Han Sans Heavy" panose="020F0302020204030204"/>
        <a:ea typeface="Source Han Sans Heavy"/>
        <a:cs typeface=""/>
      </a:majorFont>
      <a:minorFont>
        <a:latin typeface="Source Han Sans Heavy" panose="020F0502020204030204"/>
        <a:ea typeface="Source Han Sans Heavy"/>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rgbClr val="002FA7"/>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4494</TotalTime>
  <Words>1033</Words>
  <Application>Microsoft Office PowerPoint</Application>
  <PresentationFormat>宽屏</PresentationFormat>
  <Paragraphs>142</Paragraphs>
  <Slides>19</Slides>
  <Notes>19</Notes>
  <HiddenSlides>0</HiddenSlides>
  <MMClips>0</MMClips>
  <ScaleCrop>false</ScaleCrop>
  <HeadingPairs>
    <vt:vector size="6" baseType="variant">
      <vt:variant>
        <vt:lpstr>已用的字体</vt:lpstr>
      </vt:variant>
      <vt:variant>
        <vt:i4>14</vt:i4>
      </vt:variant>
      <vt:variant>
        <vt:lpstr>主题</vt:lpstr>
      </vt:variant>
      <vt:variant>
        <vt:i4>4</vt:i4>
      </vt:variant>
      <vt:variant>
        <vt:lpstr>幻灯片标题</vt:lpstr>
      </vt:variant>
      <vt:variant>
        <vt:i4>19</vt:i4>
      </vt:variant>
    </vt:vector>
  </HeadingPairs>
  <TitlesOfParts>
    <vt:vector size="37" baseType="lpstr">
      <vt:lpstr>思源黑体 CN Light</vt:lpstr>
      <vt:lpstr>OPPOSans R</vt:lpstr>
      <vt:lpstr>思源黑体 CN Heavy</vt:lpstr>
      <vt:lpstr>演示新手书</vt:lpstr>
      <vt:lpstr>OPPOSans H</vt:lpstr>
      <vt:lpstr>Helvetica Neue</vt:lpstr>
      <vt:lpstr>思源黑体 CN Normal</vt:lpstr>
      <vt:lpstr>OPPOSans M</vt:lpstr>
      <vt:lpstr>优设标题黑</vt:lpstr>
      <vt:lpstr>思源黑体 CN Medium</vt:lpstr>
      <vt:lpstr>Source Han Sans Heavy</vt:lpstr>
      <vt:lpstr>OPPOSans B</vt:lpstr>
      <vt:lpstr>演示夏行楷</vt:lpstr>
      <vt:lpstr>Arial</vt:lpstr>
      <vt:lpstr>Office 主题​​</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中原商都郑州城市介绍ppt模板</dc:title>
  <dc:creator>3034826582</dc:creator>
  <cp:keywords>51PPT模板网</cp:keywords>
  <dc:description>www.51pptmoban.com</dc:description>
  <cp:lastModifiedBy>Power user</cp:lastModifiedBy>
  <cp:revision>39</cp:revision>
  <dcterms:created xsi:type="dcterms:W3CDTF">2022-06-12T15:15:38Z</dcterms:created>
  <dcterms:modified xsi:type="dcterms:W3CDTF">2022-12-13T13:29:35Z</dcterms:modified>
</cp:coreProperties>
</file>