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2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3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70.xml" ContentType="application/vnd.openxmlformats-officedocument.presentationml.tags+xml"/>
  <Override PartName="/ppt/notesSlides/notesSlide20.xml" ContentType="application/vnd.openxmlformats-officedocument.presentationml.notesSlide+xml"/>
  <Override PartName="/ppt/tags/tag71.xml" ContentType="application/vnd.openxmlformats-officedocument.presentationml.tags+xml"/>
  <Override PartName="/ppt/notesSlides/notesSlide21.xml" ContentType="application/vnd.openxmlformats-officedocument.presentationml.notesSlide+xml"/>
  <Override PartName="/ppt/tags/tag7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73.xml" ContentType="application/vnd.openxmlformats-officedocument.presentationml.tags+xml"/>
  <Override PartName="/ppt/notesSlides/notesSlide24.xml" ContentType="application/vnd.openxmlformats-officedocument.presentationml.notesSlide+xml"/>
  <Override PartName="/ppt/tags/tag74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64" r:id="rId2"/>
    <p:sldId id="693" r:id="rId3"/>
    <p:sldId id="488" r:id="rId4"/>
    <p:sldId id="716" r:id="rId5"/>
    <p:sldId id="717" r:id="rId6"/>
    <p:sldId id="724" r:id="rId7"/>
    <p:sldId id="786" r:id="rId8"/>
    <p:sldId id="787" r:id="rId9"/>
    <p:sldId id="767" r:id="rId10"/>
    <p:sldId id="720" r:id="rId11"/>
    <p:sldId id="840" r:id="rId12"/>
    <p:sldId id="841" r:id="rId13"/>
    <p:sldId id="842" r:id="rId14"/>
    <p:sldId id="843" r:id="rId15"/>
    <p:sldId id="722" r:id="rId16"/>
    <p:sldId id="721" r:id="rId17"/>
    <p:sldId id="723" r:id="rId18"/>
    <p:sldId id="750" r:id="rId19"/>
    <p:sldId id="737" r:id="rId20"/>
    <p:sldId id="738" r:id="rId21"/>
    <p:sldId id="739" r:id="rId22"/>
    <p:sldId id="740" r:id="rId23"/>
    <p:sldId id="741" r:id="rId24"/>
    <p:sldId id="742" r:id="rId25"/>
    <p:sldId id="804" r:id="rId26"/>
    <p:sldId id="745" r:id="rId27"/>
    <p:sldId id="428" r:id="rId28"/>
    <p:sldId id="844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18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陈俊杰" initials="陈俊杰" lastIdx="1" clrIdx="0"/>
  <p:cmAuthor id="2" name="jianghaoze" initials="j" lastIdx="1" clrIdx="1"/>
  <p:cmAuthor id="3" name="Administrator" initials="A" lastIdx="2" clrIdx="2"/>
  <p:cmAuthor id="4" name="nicole" initials="n" lastIdx="9" clrIdx="3"/>
  <p:cmAuthor id="5" name="曹 馨允" initials="曹" lastIdx="6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7BF2"/>
    <a:srgbClr val="8352FC"/>
    <a:srgbClr val="976EF2"/>
    <a:srgbClr val="8A3AF1"/>
    <a:srgbClr val="8B3BF2"/>
    <a:srgbClr val="99ABF9"/>
    <a:srgbClr val="E9B3FF"/>
    <a:srgbClr val="450B93"/>
    <a:srgbClr val="722CF0"/>
    <a:srgbClr val="85A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118" autoAdjust="0"/>
    <p:restoredTop sz="96197" autoAdjust="0"/>
  </p:normalViewPr>
  <p:slideViewPr>
    <p:cSldViewPr snapToGrid="0" showGuides="1">
      <p:cViewPr varScale="1">
        <p:scale>
          <a:sx n="69" d="100"/>
          <a:sy n="69" d="100"/>
        </p:scale>
        <p:origin x="60" y="372"/>
      </p:cViewPr>
      <p:guideLst>
        <p:guide pos="3840"/>
        <p:guide orient="horz" pos="18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CA8C4-76EC-4E31-A004-B0DC1ED27B7B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90B8D-2C7A-4BAE-B448-01AA21FCB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CD4FC-624D-AB4E-9533-E6A468B0E056}" type="datetimeFigureOut">
              <a:rPr kumimoji="1" lang="zh-CN" altLang="en-US" smtClean="0"/>
              <a:t>2022/12/19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024F85-CB1C-7445-9B98-7B8479DF2C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315946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458392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67041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939811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95417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887259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24519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814956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16126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172898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63097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878354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505968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51PPT</a:t>
            </a:r>
            <a:r>
              <a:rPr kumimoji="1" lang="zh-CN" altLang="en-US" dirty="0"/>
              <a:t>模板网   </a:t>
            </a:r>
            <a:r>
              <a:rPr kumimoji="1" lang="en-US" altLang="zh-CN"/>
              <a:t>www.51pptmoban.com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60904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0191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3092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9260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25139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0740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24F85-CB1C-7445-9B98-7B8479DF2CF8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5530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背景-红色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76694-35B4-4725-A38F-A9BBE617A359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748D-8A1F-4738-8B66-0059E7426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A6747-D774-4A39-AA5B-94144FE8E5E2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F68-F7A3-4D98-A9FD-557848F88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71B53-6E6A-4797-BB05-9181CDA90FC7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A7191-98FC-4568-95DD-ED3C44E60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18" Type="http://schemas.openxmlformats.org/officeDocument/2006/relationships/image" Target="../media/image20.pn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openxmlformats.org/officeDocument/2006/relationships/image" Target="../media/image19.png"/><Relationship Id="rId2" Type="http://schemas.openxmlformats.org/officeDocument/2006/relationships/tags" Target="../tags/tag12.xml"/><Relationship Id="rId16" Type="http://schemas.openxmlformats.org/officeDocument/2006/relationships/notesSlide" Target="../notesSlides/notesSlide11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tags" Target="../tags/tag37.xml"/><Relationship Id="rId18" Type="http://schemas.openxmlformats.org/officeDocument/2006/relationships/image" Target="../media/image20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image" Target="../media/image19.png"/><Relationship Id="rId2" Type="http://schemas.openxmlformats.org/officeDocument/2006/relationships/tags" Target="../tags/tag26.xml"/><Relationship Id="rId16" Type="http://schemas.openxmlformats.org/officeDocument/2006/relationships/notesSlide" Target="../notesSlides/notesSlide12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tags" Target="../tags/tag51.xml"/><Relationship Id="rId18" Type="http://schemas.openxmlformats.org/officeDocument/2006/relationships/image" Target="../media/image20.png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tags" Target="../tags/tag50.xml"/><Relationship Id="rId17" Type="http://schemas.openxmlformats.org/officeDocument/2006/relationships/image" Target="../media/image19.png"/><Relationship Id="rId2" Type="http://schemas.openxmlformats.org/officeDocument/2006/relationships/tags" Target="../tags/tag40.xml"/><Relationship Id="rId16" Type="http://schemas.openxmlformats.org/officeDocument/2006/relationships/notesSlide" Target="../notesSlides/notesSlide13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tags" Target="../tags/tag49.xml"/><Relationship Id="rId5" Type="http://schemas.openxmlformats.org/officeDocument/2006/relationships/tags" Target="../tags/tag43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8" Type="http://schemas.openxmlformats.org/officeDocument/2006/relationships/image" Target="../media/image20.png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image" Target="../media/image19.png"/><Relationship Id="rId2" Type="http://schemas.openxmlformats.org/officeDocument/2006/relationships/tags" Target="../tags/tag54.xml"/><Relationship Id="rId16" Type="http://schemas.openxmlformats.org/officeDocument/2006/relationships/notesSlide" Target="../notesSlides/notesSlide1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5" Type="http://schemas.openxmlformats.org/officeDocument/2006/relationships/tags" Target="../tags/tag57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62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7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4.png"/><Relationship Id="rId9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33.png"/><Relationship Id="rId5" Type="http://schemas.openxmlformats.org/officeDocument/2006/relationships/image" Target="../media/image32.GIF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6" Type="http://schemas.openxmlformats.org/officeDocument/2006/relationships/image" Target="../media/image8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6" Type="http://schemas.openxmlformats.org/officeDocument/2006/relationships/image" Target="../media/image31.png"/><Relationship Id="rId5" Type="http://schemas.openxmlformats.org/officeDocument/2006/relationships/image" Target="../media/image42.png"/><Relationship Id="rId10" Type="http://schemas.openxmlformats.org/officeDocument/2006/relationships/image" Target="../media/image46.png"/><Relationship Id="rId4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ilibili.com/video/BV1Z8411V7N1/?spm_id_from=333.999.0.0&amp;vd_source=2ff915c1f5f574961ed46e627b0224c2" TargetMode="External"/><Relationship Id="rId3" Type="http://schemas.openxmlformats.org/officeDocument/2006/relationships/image" Target="../media/image47.jpeg"/><Relationship Id="rId7" Type="http://schemas.openxmlformats.org/officeDocument/2006/relationships/hyperlink" Target="https://www.bilibili.com/video/BV1Sr4y1E7Kg/?spm_id_from=333.999.0.0&amp;vd_source=2ff915c1f5f574961ed46e627b0224c2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bilibili.com/video/BV1jM411C769/?spm_id_from=333.999.0.0" TargetMode="External"/><Relationship Id="rId5" Type="http://schemas.openxmlformats.org/officeDocument/2006/relationships/hyperlink" Target="https://www.bilibili.com/video/BV1QY411d7FV/?spm_id_from=333.999.0.0" TargetMode="External"/><Relationship Id="rId10" Type="http://schemas.openxmlformats.org/officeDocument/2006/relationships/hyperlink" Target="https://www.bilibili.com/video/BV1JR4y1Q7QT/?spm_id_from=333.999.0.0" TargetMode="External"/><Relationship Id="rId4" Type="http://schemas.openxmlformats.org/officeDocument/2006/relationships/image" Target="../media/image48.png"/><Relationship Id="rId9" Type="http://schemas.openxmlformats.org/officeDocument/2006/relationships/hyperlink" Target="https://www.bilibili.com/video/BV1Kg411z7by/?spm_id_from=333.999.0.0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hyperlink" Target="https://yaotai.163.com/annual-meetin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662305"/>
            <a:ext cx="12317095" cy="75203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8160" y="5162550"/>
            <a:ext cx="7990205" cy="5124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kumimoji="1" lang="zh-CN" altLang="en-GB" sz="2800" kern="2100" spc="19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手把手教你策划一场炫酷元宇宙年会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18160" y="2451735"/>
            <a:ext cx="557403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976EF2"/>
                </a:solidFill>
                <a:effectLst>
                  <a:outerShdw blurRad="38100" dist="38100" dir="2700000" algn="tl">
                    <a:srgbClr val="976EF2">
                      <a:alpha val="78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元宇宙年会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18160" y="3771265"/>
            <a:ext cx="557403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976EF2"/>
                </a:solidFill>
                <a:effectLst>
                  <a:outerShdw blurRad="38100" dist="38100" dir="2700000" algn="tl">
                    <a:srgbClr val="976EF2">
                      <a:alpha val="78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策划方案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g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2" y="0"/>
            <a:ext cx="1219308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77970" y="1088025"/>
            <a:ext cx="3436060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0" b="1" dirty="0">
                <a:solidFill>
                  <a:srgbClr val="6938D9"/>
                </a:solidFill>
                <a:effectLst>
                  <a:reflection stA="0" endPos="65000" dist="50800" dir="5400000" sy="-100000" algn="bl" rotWithShape="0"/>
                </a:effectLst>
                <a:latin typeface="PingFang SC" panose="020B0400000000000000" charset="-122"/>
                <a:ea typeface="微软雅黑" panose="020B0503020204020204" charset="-122"/>
              </a:rPr>
              <a:t>03</a:t>
            </a:r>
            <a:endParaRPr lang="zh-CN" altLang="en-US" sz="20000" b="1" dirty="0">
              <a:solidFill>
                <a:srgbClr val="6938D9"/>
              </a:solidFill>
              <a:effectLst>
                <a:reflection stA="0" endPos="65000" dist="50800" dir="5400000" sy="-100000" algn="bl" rotWithShape="0"/>
              </a:effectLst>
              <a:latin typeface="PingFang SC" panose="020B0400000000000000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8913" y="2412623"/>
            <a:ext cx="245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8C6FF"/>
                </a:solidFill>
                <a:latin typeface="+mj-ea"/>
                <a:ea typeface="+mj-ea"/>
              </a:rPr>
              <a:t>PART THREE</a:t>
            </a:r>
            <a:endParaRPr lang="zh-CN" altLang="en-US" sz="2800" dirty="0">
              <a:solidFill>
                <a:srgbClr val="D8C6FF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314" y="3429000"/>
            <a:ext cx="5457371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000" b="1" spc="200" dirty="0">
                <a:solidFill>
                  <a:schemeClr val="bg1"/>
                </a:solidFill>
                <a:uFillTx/>
                <a:latin typeface="+mj-ea"/>
                <a:ea typeface="+mj-ea"/>
                <a:cs typeface="+mj-ea"/>
              </a:rPr>
              <a:t>主题如何确定？</a:t>
            </a:r>
            <a:endParaRPr kumimoji="1" lang="en-US" altLang="zh-CN" sz="4000" b="1" spc="200" dirty="0">
              <a:solidFill>
                <a:schemeClr val="bg1"/>
              </a:solidFill>
              <a:uFillTx/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334343" y="2229762"/>
            <a:ext cx="1590114" cy="1754967"/>
            <a:chOff x="3809635" y="2033547"/>
            <a:chExt cx="1590114" cy="1754967"/>
          </a:xfrm>
        </p:grpSpPr>
        <p:sp>
          <p:nvSpPr>
            <p:cNvPr id="16" name="圆角矩形 15"/>
            <p:cNvSpPr/>
            <p:nvPr/>
          </p:nvSpPr>
          <p:spPr>
            <a:xfrm>
              <a:off x="4221747" y="2156039"/>
              <a:ext cx="751632" cy="751632"/>
            </a:xfrm>
            <a:prstGeom prst="roundRect">
              <a:avLst/>
            </a:prstGeom>
            <a:solidFill>
              <a:srgbClr val="8A3AF1"/>
            </a:solidFill>
            <a:ln>
              <a:noFill/>
            </a:ln>
            <a:effectLst>
              <a:outerShdw blurRad="203200" dist="114300" dir="5400000" sx="103000" sy="103000" algn="t" rotWithShape="0">
                <a:srgbClr val="8A3AF1">
                  <a:alpha val="4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809635" y="2033547"/>
              <a:ext cx="1590114" cy="1754967"/>
              <a:chOff x="2544134" y="6700785"/>
              <a:chExt cx="1590114" cy="1643762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2924007" y="6700785"/>
                <a:ext cx="830367" cy="950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6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1</a:t>
                </a:r>
                <a:endParaRPr kumimoji="1" lang="zh-CN" altLang="en-US" sz="60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544134" y="7941893"/>
                <a:ext cx="1590114" cy="402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鼓舞激励型</a:t>
                </a: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主题选择方向</a:t>
            </a:r>
          </a:p>
        </p:txBody>
      </p:sp>
      <p:cxnSp>
        <p:nvCxnSpPr>
          <p:cNvPr id="4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377248" y="0"/>
            <a:ext cx="828859" cy="2579571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82675" y="4295140"/>
            <a:ext cx="2413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zh-CN" altLang="en-US" sz="12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思源宋体 CN" panose="02020600000000000000" charset="-122"/>
              </a:rPr>
              <a:t>用鼓舞士气、激励人心的词句来当做年会主题，这样的主题能够激发员工来年为企业和自己创造更多的价值。</a:t>
            </a:r>
          </a:p>
        </p:txBody>
      </p:sp>
      <p:pic>
        <p:nvPicPr>
          <p:cNvPr id="10" name="图片 9" descr="5c70cfce96e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885" y="1436370"/>
            <a:ext cx="3117215" cy="1189355"/>
          </a:xfrm>
          <a:prstGeom prst="rect">
            <a:avLst/>
          </a:prstGeom>
        </p:spPr>
      </p:pic>
      <p:pic>
        <p:nvPicPr>
          <p:cNvPr id="12" name="图片 11" descr="5c70cfce96e3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1436370"/>
            <a:ext cx="3117215" cy="1189355"/>
          </a:xfrm>
          <a:prstGeom prst="rect">
            <a:avLst/>
          </a:prstGeom>
        </p:spPr>
      </p:pic>
      <p:pic>
        <p:nvPicPr>
          <p:cNvPr id="22" name="图片 21" descr="5c70cfce96e3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885" y="3168650"/>
            <a:ext cx="3117215" cy="1189355"/>
          </a:xfrm>
          <a:prstGeom prst="rect">
            <a:avLst/>
          </a:prstGeom>
        </p:spPr>
      </p:pic>
      <p:pic>
        <p:nvPicPr>
          <p:cNvPr id="26" name="图片 25" descr="5c70cfce96e3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845" y="4900930"/>
            <a:ext cx="3117215" cy="1189355"/>
          </a:xfrm>
          <a:prstGeom prst="rect">
            <a:avLst/>
          </a:prstGeom>
        </p:spPr>
      </p:pic>
      <p:pic>
        <p:nvPicPr>
          <p:cNvPr id="33" name="图片 32" descr="5c70cfce96e3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3164840"/>
            <a:ext cx="3117215" cy="1189355"/>
          </a:xfrm>
          <a:prstGeom prst="rect">
            <a:avLst/>
          </a:prstGeom>
        </p:spPr>
      </p:pic>
      <p:pic>
        <p:nvPicPr>
          <p:cNvPr id="39" name="图片 38" descr="5c70cfce96e3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4893310"/>
            <a:ext cx="3117215" cy="1189355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9"/>
            </p:custDataLst>
          </p:nvPr>
        </p:nvSpPr>
        <p:spPr>
          <a:xfrm>
            <a:off x="4277995" y="184912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既往不恋，纵心向前</a:t>
            </a:r>
          </a:p>
        </p:txBody>
      </p:sp>
      <p:sp>
        <p:nvSpPr>
          <p:cNvPr id="44" name="文本框 43"/>
          <p:cNvSpPr txBox="1"/>
          <p:nvPr>
            <p:custDataLst>
              <p:tags r:id="rId10"/>
            </p:custDataLst>
          </p:nvPr>
        </p:nvSpPr>
        <p:spPr>
          <a:xfrm>
            <a:off x="4277995" y="357886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激流，勇者进</a:t>
            </a:r>
          </a:p>
        </p:txBody>
      </p:sp>
      <p:sp>
        <p:nvSpPr>
          <p:cNvPr id="45" name="文本框 44"/>
          <p:cNvSpPr txBox="1"/>
          <p:nvPr>
            <p:custDataLst>
              <p:tags r:id="rId11"/>
            </p:custDataLst>
          </p:nvPr>
        </p:nvSpPr>
        <p:spPr>
          <a:xfrm>
            <a:off x="8079740" y="184658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勿改英雄意气</a:t>
            </a:r>
          </a:p>
        </p:txBody>
      </p:sp>
      <p:sp>
        <p:nvSpPr>
          <p:cNvPr id="46" name="文本框 45"/>
          <p:cNvSpPr txBox="1"/>
          <p:nvPr>
            <p:custDataLst>
              <p:tags r:id="rId12"/>
            </p:custDataLst>
          </p:nvPr>
        </p:nvSpPr>
        <p:spPr>
          <a:xfrm>
            <a:off x="8079740" y="357505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光荣与梦想</a:t>
            </a:r>
          </a:p>
        </p:txBody>
      </p:sp>
      <p:sp>
        <p:nvSpPr>
          <p:cNvPr id="47" name="文本框 46"/>
          <p:cNvSpPr txBox="1"/>
          <p:nvPr>
            <p:custDataLst>
              <p:tags r:id="rId13"/>
            </p:custDataLst>
          </p:nvPr>
        </p:nvSpPr>
        <p:spPr>
          <a:xfrm>
            <a:off x="4277995" y="530860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卓越，成就梦想</a:t>
            </a:r>
          </a:p>
        </p:txBody>
      </p:sp>
      <p:sp>
        <p:nvSpPr>
          <p:cNvPr id="48" name="文本框 47"/>
          <p:cNvSpPr txBox="1"/>
          <p:nvPr>
            <p:custDataLst>
              <p:tags r:id="rId14"/>
            </p:custDataLst>
          </p:nvPr>
        </p:nvSpPr>
        <p:spPr>
          <a:xfrm>
            <a:off x="8079740" y="530352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该我上场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334343" y="2229762"/>
            <a:ext cx="1590114" cy="1754967"/>
            <a:chOff x="3809635" y="2033547"/>
            <a:chExt cx="1590114" cy="1754967"/>
          </a:xfrm>
        </p:grpSpPr>
        <p:sp>
          <p:nvSpPr>
            <p:cNvPr id="16" name="圆角矩形 15"/>
            <p:cNvSpPr/>
            <p:nvPr/>
          </p:nvSpPr>
          <p:spPr>
            <a:xfrm>
              <a:off x="4221747" y="2156039"/>
              <a:ext cx="751632" cy="751632"/>
            </a:xfrm>
            <a:prstGeom prst="roundRect">
              <a:avLst/>
            </a:prstGeom>
            <a:solidFill>
              <a:srgbClr val="8A3AF1"/>
            </a:solidFill>
            <a:ln>
              <a:noFill/>
            </a:ln>
            <a:effectLst>
              <a:outerShdw blurRad="203200" dist="114300" dir="5400000" sx="103000" sy="103000" algn="t" rotWithShape="0">
                <a:srgbClr val="8A3AF1">
                  <a:alpha val="4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809635" y="2033547"/>
              <a:ext cx="1590114" cy="1754967"/>
              <a:chOff x="2544134" y="6700785"/>
              <a:chExt cx="1590114" cy="1643762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2924007" y="6700785"/>
                <a:ext cx="830367" cy="950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6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2</a:t>
                </a: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544134" y="7941893"/>
                <a:ext cx="1590114" cy="402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周年数字型</a:t>
                </a: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主题选择方向</a:t>
            </a:r>
          </a:p>
        </p:txBody>
      </p:sp>
      <p:cxnSp>
        <p:nvCxnSpPr>
          <p:cNvPr id="4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377248" y="0"/>
            <a:ext cx="828859" cy="2579571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82675" y="4295140"/>
            <a:ext cx="24130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zh-CN" altLang="en-US" sz="12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思源宋体 CN" panose="02020600000000000000" charset="-122"/>
              </a:rPr>
              <a:t>如果年会和周年正好相近，或者有些老板想以周年纪念的方式命名年会主题，那么非常推荐年会策划者在主题命名时加入数字元素。</a:t>
            </a:r>
          </a:p>
        </p:txBody>
      </p:sp>
      <p:pic>
        <p:nvPicPr>
          <p:cNvPr id="10" name="图片 9" descr="5c70cfce96e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885" y="1436370"/>
            <a:ext cx="3117215" cy="1189355"/>
          </a:xfrm>
          <a:prstGeom prst="rect">
            <a:avLst/>
          </a:prstGeom>
        </p:spPr>
      </p:pic>
      <p:pic>
        <p:nvPicPr>
          <p:cNvPr id="12" name="图片 11" descr="5c70cfce96e3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1436370"/>
            <a:ext cx="3117215" cy="1189355"/>
          </a:xfrm>
          <a:prstGeom prst="rect">
            <a:avLst/>
          </a:prstGeom>
        </p:spPr>
      </p:pic>
      <p:pic>
        <p:nvPicPr>
          <p:cNvPr id="22" name="图片 21" descr="5c70cfce96e3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885" y="3168650"/>
            <a:ext cx="3117215" cy="1189355"/>
          </a:xfrm>
          <a:prstGeom prst="rect">
            <a:avLst/>
          </a:prstGeom>
        </p:spPr>
      </p:pic>
      <p:pic>
        <p:nvPicPr>
          <p:cNvPr id="26" name="图片 25" descr="5c70cfce96e3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845" y="4900930"/>
            <a:ext cx="3117215" cy="1189355"/>
          </a:xfrm>
          <a:prstGeom prst="rect">
            <a:avLst/>
          </a:prstGeom>
        </p:spPr>
      </p:pic>
      <p:pic>
        <p:nvPicPr>
          <p:cNvPr id="33" name="图片 32" descr="5c70cfce96e3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3164840"/>
            <a:ext cx="3117215" cy="1189355"/>
          </a:xfrm>
          <a:prstGeom prst="rect">
            <a:avLst/>
          </a:prstGeom>
        </p:spPr>
      </p:pic>
      <p:pic>
        <p:nvPicPr>
          <p:cNvPr id="39" name="图片 38" descr="5c70cfce96e3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4893310"/>
            <a:ext cx="3117215" cy="1189355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9"/>
            </p:custDataLst>
          </p:nvPr>
        </p:nvSpPr>
        <p:spPr>
          <a:xfrm>
            <a:off x="4277995" y="184912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不可挡</a:t>
            </a:r>
          </a:p>
        </p:txBody>
      </p:sp>
      <p:sp>
        <p:nvSpPr>
          <p:cNvPr id="44" name="文本框 43"/>
          <p:cNvSpPr txBox="1"/>
          <p:nvPr>
            <p:custDataLst>
              <p:tags r:id="rId10"/>
            </p:custDataLst>
          </p:nvPr>
        </p:nvSpPr>
        <p:spPr>
          <a:xfrm>
            <a:off x="4277995" y="357886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十年启程，百年阿里</a:t>
            </a:r>
          </a:p>
        </p:txBody>
      </p:sp>
      <p:sp>
        <p:nvSpPr>
          <p:cNvPr id="45" name="文本框 44"/>
          <p:cNvSpPr txBox="1"/>
          <p:nvPr>
            <p:custDataLst>
              <p:tags r:id="rId11"/>
            </p:custDataLst>
          </p:nvPr>
        </p:nvSpPr>
        <p:spPr>
          <a:xfrm>
            <a:off x="8079740" y="184658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与我为伍</a:t>
            </a:r>
          </a:p>
        </p:txBody>
      </p:sp>
      <p:sp>
        <p:nvSpPr>
          <p:cNvPr id="46" name="文本框 45"/>
          <p:cNvSpPr txBox="1"/>
          <p:nvPr>
            <p:custDataLst>
              <p:tags r:id="rId12"/>
            </p:custDataLst>
          </p:nvPr>
        </p:nvSpPr>
        <p:spPr>
          <a:xfrm>
            <a:off x="8079740" y="357505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聚诚六载，卓见未来</a:t>
            </a:r>
          </a:p>
        </p:txBody>
      </p:sp>
      <p:sp>
        <p:nvSpPr>
          <p:cNvPr id="47" name="文本框 46"/>
          <p:cNvSpPr txBox="1"/>
          <p:nvPr>
            <p:custDataLst>
              <p:tags r:id="rId13"/>
            </p:custDataLst>
          </p:nvPr>
        </p:nvSpPr>
        <p:spPr>
          <a:xfrm>
            <a:off x="4277995" y="530860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卓越，成就梦想</a:t>
            </a:r>
          </a:p>
        </p:txBody>
      </p:sp>
      <p:sp>
        <p:nvSpPr>
          <p:cNvPr id="48" name="文本框 47"/>
          <p:cNvSpPr txBox="1"/>
          <p:nvPr>
            <p:custDataLst>
              <p:tags r:id="rId14"/>
            </p:custDataLst>
          </p:nvPr>
        </p:nvSpPr>
        <p:spPr>
          <a:xfrm>
            <a:off x="8079740" y="530352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2017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去探索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334343" y="2229762"/>
            <a:ext cx="1590114" cy="1754967"/>
            <a:chOff x="3809635" y="2033547"/>
            <a:chExt cx="1590114" cy="1754967"/>
          </a:xfrm>
        </p:grpSpPr>
        <p:sp>
          <p:nvSpPr>
            <p:cNvPr id="16" name="圆角矩形 15"/>
            <p:cNvSpPr/>
            <p:nvPr/>
          </p:nvSpPr>
          <p:spPr>
            <a:xfrm>
              <a:off x="4221747" y="2156039"/>
              <a:ext cx="751632" cy="751632"/>
            </a:xfrm>
            <a:prstGeom prst="roundRect">
              <a:avLst/>
            </a:prstGeom>
            <a:solidFill>
              <a:srgbClr val="8A3AF1"/>
            </a:solidFill>
            <a:ln>
              <a:noFill/>
            </a:ln>
            <a:effectLst>
              <a:outerShdw blurRad="203200" dist="114300" dir="5400000" sx="103000" sy="103000" algn="t" rotWithShape="0">
                <a:srgbClr val="8A3AF1">
                  <a:alpha val="4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809635" y="2033547"/>
              <a:ext cx="1590114" cy="1754967"/>
              <a:chOff x="2544134" y="6700785"/>
              <a:chExt cx="1590114" cy="1643762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2924007" y="6700785"/>
                <a:ext cx="830367" cy="950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6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3</a:t>
                </a: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544134" y="7941893"/>
                <a:ext cx="1590114" cy="402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公司业务型</a:t>
                </a: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主题选择方向</a:t>
            </a:r>
          </a:p>
        </p:txBody>
      </p:sp>
      <p:cxnSp>
        <p:nvCxnSpPr>
          <p:cNvPr id="4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377248" y="0"/>
            <a:ext cx="828859" cy="2579571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82675" y="4295140"/>
            <a:ext cx="2413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zh-CN" altLang="en-US" sz="12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思源宋体 CN" panose="02020600000000000000" charset="-122"/>
              </a:rPr>
              <a:t>如果公司想要宣传产品</a:t>
            </a:r>
            <a:r>
              <a:rPr lang="en-US" altLang="zh-CN" sz="12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思源宋体 CN" panose="02020600000000000000" charset="-122"/>
              </a:rPr>
              <a:t>/</a:t>
            </a:r>
            <a:r>
              <a:rPr lang="zh-CN" altLang="en-US" sz="12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思源宋体 CN" panose="02020600000000000000" charset="-122"/>
              </a:rPr>
              <a:t>品牌，也可将业务融入到年会主题中，让年会充分展示自家的品牌形象。</a:t>
            </a:r>
          </a:p>
        </p:txBody>
      </p:sp>
      <p:pic>
        <p:nvPicPr>
          <p:cNvPr id="10" name="图片 9" descr="5c70cfce96e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885" y="1436370"/>
            <a:ext cx="3117215" cy="1189355"/>
          </a:xfrm>
          <a:prstGeom prst="rect">
            <a:avLst/>
          </a:prstGeom>
        </p:spPr>
      </p:pic>
      <p:pic>
        <p:nvPicPr>
          <p:cNvPr id="12" name="图片 11" descr="5c70cfce96e3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1436370"/>
            <a:ext cx="3117215" cy="1189355"/>
          </a:xfrm>
          <a:prstGeom prst="rect">
            <a:avLst/>
          </a:prstGeom>
        </p:spPr>
      </p:pic>
      <p:pic>
        <p:nvPicPr>
          <p:cNvPr id="22" name="图片 21" descr="5c70cfce96e3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885" y="3168650"/>
            <a:ext cx="3117215" cy="1189355"/>
          </a:xfrm>
          <a:prstGeom prst="rect">
            <a:avLst/>
          </a:prstGeom>
        </p:spPr>
      </p:pic>
      <p:pic>
        <p:nvPicPr>
          <p:cNvPr id="26" name="图片 25" descr="5c70cfce96e3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845" y="4900930"/>
            <a:ext cx="3117215" cy="1189355"/>
          </a:xfrm>
          <a:prstGeom prst="rect">
            <a:avLst/>
          </a:prstGeom>
        </p:spPr>
      </p:pic>
      <p:pic>
        <p:nvPicPr>
          <p:cNvPr id="33" name="图片 32" descr="5c70cfce96e3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3164840"/>
            <a:ext cx="3117215" cy="1189355"/>
          </a:xfrm>
          <a:prstGeom prst="rect">
            <a:avLst/>
          </a:prstGeom>
        </p:spPr>
      </p:pic>
      <p:pic>
        <p:nvPicPr>
          <p:cNvPr id="39" name="图片 38" descr="5c70cfce96e3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4893310"/>
            <a:ext cx="3117215" cy="1189355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9"/>
            </p:custDataLst>
          </p:nvPr>
        </p:nvSpPr>
        <p:spPr>
          <a:xfrm>
            <a:off x="4277995" y="184912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一起搜动世界</a:t>
            </a:r>
          </a:p>
        </p:txBody>
      </p:sp>
      <p:sp>
        <p:nvSpPr>
          <p:cNvPr id="44" name="文本框 43"/>
          <p:cNvSpPr txBox="1"/>
          <p:nvPr>
            <p:custDataLst>
              <p:tags r:id="rId10"/>
            </p:custDataLst>
          </p:nvPr>
        </p:nvSpPr>
        <p:spPr>
          <a:xfrm>
            <a:off x="4277995" y="357886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年轻，敢于远行</a:t>
            </a:r>
          </a:p>
        </p:txBody>
      </p:sp>
      <p:sp>
        <p:nvSpPr>
          <p:cNvPr id="45" name="文本框 44"/>
          <p:cNvSpPr txBox="1"/>
          <p:nvPr>
            <p:custDataLst>
              <p:tags r:id="rId11"/>
            </p:custDataLst>
          </p:nvPr>
        </p:nvSpPr>
        <p:spPr>
          <a:xfrm>
            <a:off x="8079740" y="184658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无限可能，因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AI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而生</a:t>
            </a:r>
          </a:p>
        </p:txBody>
      </p:sp>
      <p:sp>
        <p:nvSpPr>
          <p:cNvPr id="46" name="文本框 45"/>
          <p:cNvSpPr txBox="1"/>
          <p:nvPr>
            <p:custDataLst>
              <p:tags r:id="rId12"/>
            </p:custDataLst>
          </p:nvPr>
        </p:nvSpPr>
        <p:spPr>
          <a:xfrm>
            <a:off x="8079740" y="357505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美漾芳华</a:t>
            </a:r>
          </a:p>
        </p:txBody>
      </p:sp>
      <p:sp>
        <p:nvSpPr>
          <p:cNvPr id="47" name="文本框 46"/>
          <p:cNvSpPr txBox="1"/>
          <p:nvPr>
            <p:custDataLst>
              <p:tags r:id="rId13"/>
            </p:custDataLst>
          </p:nvPr>
        </p:nvSpPr>
        <p:spPr>
          <a:xfrm>
            <a:off x="4277995" y="530860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输入梦想，搜索未来</a:t>
            </a:r>
          </a:p>
        </p:txBody>
      </p:sp>
      <p:sp>
        <p:nvSpPr>
          <p:cNvPr id="48" name="文本框 47"/>
          <p:cNvSpPr txBox="1"/>
          <p:nvPr>
            <p:custDataLst>
              <p:tags r:id="rId14"/>
            </p:custDataLst>
          </p:nvPr>
        </p:nvSpPr>
        <p:spPr>
          <a:xfrm>
            <a:off x="8079740" y="530352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>
                <a:latin typeface="微软雅黑" panose="020B0503020204020204" charset="-122"/>
                <a:ea typeface="微软雅黑" panose="020B0503020204020204" charset="-122"/>
              </a:rPr>
              <a:t>就做不同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>
                <a:latin typeface="微软雅黑" panose="020B0503020204020204" charset="-122"/>
                <a:ea typeface="微软雅黑" panose="020B0503020204020204" charset="-122"/>
              </a:rPr>
              <a:t>凰家范儿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020018" y="2229762"/>
            <a:ext cx="2137410" cy="1755140"/>
            <a:chOff x="3495310" y="2033547"/>
            <a:chExt cx="2137410" cy="1755140"/>
          </a:xfrm>
        </p:grpSpPr>
        <p:sp>
          <p:nvSpPr>
            <p:cNvPr id="16" name="圆角矩形 15"/>
            <p:cNvSpPr/>
            <p:nvPr/>
          </p:nvSpPr>
          <p:spPr>
            <a:xfrm>
              <a:off x="4221747" y="2156039"/>
              <a:ext cx="751632" cy="751632"/>
            </a:xfrm>
            <a:prstGeom prst="roundRect">
              <a:avLst/>
            </a:prstGeom>
            <a:solidFill>
              <a:srgbClr val="8A3AF1"/>
            </a:solidFill>
            <a:ln>
              <a:noFill/>
            </a:ln>
            <a:effectLst>
              <a:outerShdw blurRad="203200" dist="114300" dir="5400000" sx="103000" sy="103000" algn="t" rotWithShape="0">
                <a:srgbClr val="8A3AF1">
                  <a:alpha val="4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495310" y="2033547"/>
              <a:ext cx="2137410" cy="1755140"/>
              <a:chOff x="2229809" y="6700785"/>
              <a:chExt cx="2137410" cy="1643924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2924007" y="6700785"/>
                <a:ext cx="830367" cy="950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6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4</a:t>
                </a: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229809" y="7942055"/>
                <a:ext cx="2137410" cy="402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谐音</a:t>
                </a:r>
                <a:r>
                  <a:rPr kumimoji="1" lang="en-US" altLang="zh-CN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/</a:t>
                </a:r>
                <a:r>
                  <a:rPr kumimoji="1" lang="zh-CN" altLang="en-US" sz="2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英文型</a:t>
                </a: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主题选择方向</a:t>
            </a:r>
          </a:p>
        </p:txBody>
      </p:sp>
      <p:cxnSp>
        <p:nvCxnSpPr>
          <p:cNvPr id="4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377248" y="0"/>
            <a:ext cx="828859" cy="2579571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82675" y="4295140"/>
            <a:ext cx="2413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zh-CN" altLang="en-US" sz="12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思源宋体 CN" panose="02020600000000000000" charset="-122"/>
              </a:rPr>
              <a:t>与上面严肃型主题不同，用谐音</a:t>
            </a:r>
            <a:r>
              <a:rPr lang="en-US" altLang="zh-CN" sz="12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思源宋体 CN" panose="02020600000000000000" charset="-122"/>
              </a:rPr>
              <a:t>/</a:t>
            </a:r>
            <a:r>
              <a:rPr lang="zh-CN" altLang="en-US" sz="12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思源宋体 CN" panose="02020600000000000000" charset="-122"/>
              </a:rPr>
              <a:t>英文类主题能够使得年会氛围更加轻松活跃。</a:t>
            </a:r>
          </a:p>
        </p:txBody>
      </p:sp>
      <p:pic>
        <p:nvPicPr>
          <p:cNvPr id="10" name="图片 9" descr="5c70cfce96e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885" y="1436370"/>
            <a:ext cx="3117215" cy="1189355"/>
          </a:xfrm>
          <a:prstGeom prst="rect">
            <a:avLst/>
          </a:prstGeom>
        </p:spPr>
      </p:pic>
      <p:pic>
        <p:nvPicPr>
          <p:cNvPr id="12" name="图片 11" descr="5c70cfce96e3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1436370"/>
            <a:ext cx="3117215" cy="1189355"/>
          </a:xfrm>
          <a:prstGeom prst="rect">
            <a:avLst/>
          </a:prstGeom>
        </p:spPr>
      </p:pic>
      <p:pic>
        <p:nvPicPr>
          <p:cNvPr id="22" name="图片 21" descr="5c70cfce96e3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885" y="3168650"/>
            <a:ext cx="3117215" cy="1189355"/>
          </a:xfrm>
          <a:prstGeom prst="rect">
            <a:avLst/>
          </a:prstGeom>
        </p:spPr>
      </p:pic>
      <p:pic>
        <p:nvPicPr>
          <p:cNvPr id="26" name="图片 25" descr="5c70cfce96e3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845" y="4900930"/>
            <a:ext cx="3117215" cy="1189355"/>
          </a:xfrm>
          <a:prstGeom prst="rect">
            <a:avLst/>
          </a:prstGeom>
        </p:spPr>
      </p:pic>
      <p:pic>
        <p:nvPicPr>
          <p:cNvPr id="33" name="图片 32" descr="5c70cfce96e3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3164840"/>
            <a:ext cx="3117215" cy="1189355"/>
          </a:xfrm>
          <a:prstGeom prst="rect">
            <a:avLst/>
          </a:prstGeom>
        </p:spPr>
      </p:pic>
      <p:pic>
        <p:nvPicPr>
          <p:cNvPr id="39" name="图片 38" descr="5c70cfce96e3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630" y="4893310"/>
            <a:ext cx="3117215" cy="1189355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9"/>
            </p:custDataLst>
          </p:nvPr>
        </p:nvSpPr>
        <p:spPr>
          <a:xfrm>
            <a:off x="4277995" y="184912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易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气风发</a:t>
            </a:r>
          </a:p>
        </p:txBody>
      </p:sp>
      <p:sp>
        <p:nvSpPr>
          <p:cNvPr id="44" name="文本框 43"/>
          <p:cNvSpPr txBox="1"/>
          <p:nvPr>
            <p:custDataLst>
              <p:tags r:id="rId10"/>
            </p:custDataLst>
          </p:nvPr>
        </p:nvSpPr>
        <p:spPr>
          <a:xfrm>
            <a:off x="4277995" y="357886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载未来</a:t>
            </a:r>
          </a:p>
        </p:txBody>
      </p:sp>
      <p:sp>
        <p:nvSpPr>
          <p:cNvPr id="45" name="文本框 44"/>
          <p:cNvSpPr txBox="1"/>
          <p:nvPr>
            <p:custDataLst>
              <p:tags r:id="rId11"/>
            </p:custDataLst>
          </p:nvPr>
        </p:nvSpPr>
        <p:spPr>
          <a:xfrm>
            <a:off x="8079740" y="184658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音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为有你</a:t>
            </a:r>
          </a:p>
        </p:txBody>
      </p:sp>
      <p:sp>
        <p:nvSpPr>
          <p:cNvPr id="46" name="文本框 45"/>
          <p:cNvSpPr txBox="1"/>
          <p:nvPr>
            <p:custDataLst>
              <p:tags r:id="rId12"/>
            </p:custDataLst>
          </p:nvPr>
        </p:nvSpPr>
        <p:spPr>
          <a:xfrm>
            <a:off x="8079740" y="357505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All-out Attack</a:t>
            </a:r>
          </a:p>
        </p:txBody>
      </p:sp>
      <p:sp>
        <p:nvSpPr>
          <p:cNvPr id="47" name="文本框 46"/>
          <p:cNvSpPr txBox="1"/>
          <p:nvPr>
            <p:custDataLst>
              <p:tags r:id="rId13"/>
            </p:custDataLst>
          </p:nvPr>
        </p:nvSpPr>
        <p:spPr>
          <a:xfrm>
            <a:off x="4277995" y="530860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All in AI</a:t>
            </a:r>
          </a:p>
        </p:txBody>
      </p:sp>
      <p:sp>
        <p:nvSpPr>
          <p:cNvPr id="48" name="文本框 47"/>
          <p:cNvSpPr txBox="1"/>
          <p:nvPr>
            <p:custDataLst>
              <p:tags r:id="rId14"/>
            </p:custDataLst>
          </p:nvPr>
        </p:nvSpPr>
        <p:spPr>
          <a:xfrm>
            <a:off x="8079740" y="5303520"/>
            <a:ext cx="2626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微软雅黑" panose="020B0503020204020204" charset="-122"/>
                <a:ea typeface="微软雅黑" panose="020B0503020204020204" charset="-122"/>
              </a:rPr>
              <a:t>Let’s grow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g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2" y="0"/>
            <a:ext cx="1219308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77970" y="1088025"/>
            <a:ext cx="3436060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0" b="1" dirty="0">
                <a:solidFill>
                  <a:srgbClr val="6938D9"/>
                </a:solidFill>
                <a:effectLst>
                  <a:reflection stA="0" endPos="65000" dist="50800" dir="5400000" sy="-100000" algn="bl" rotWithShape="0"/>
                </a:effectLst>
                <a:latin typeface="PingFang SC" panose="020B0400000000000000" charset="-122"/>
                <a:ea typeface="微软雅黑" panose="020B0503020204020204" charset="-122"/>
              </a:rPr>
              <a:t>04</a:t>
            </a:r>
            <a:endParaRPr lang="zh-CN" altLang="en-US" sz="20000" b="1" dirty="0">
              <a:solidFill>
                <a:srgbClr val="6938D9"/>
              </a:solidFill>
              <a:effectLst>
                <a:reflection stA="0" endPos="65000" dist="50800" dir="5400000" sy="-100000" algn="bl" rotWithShape="0"/>
              </a:effectLst>
              <a:latin typeface="PingFang SC" panose="020B0400000000000000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8913" y="2412623"/>
            <a:ext cx="245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8C6FF"/>
                </a:solidFill>
                <a:latin typeface="微软雅黑" panose="020B0503020204020204" charset="-122"/>
                <a:ea typeface="微软雅黑" panose="020B0503020204020204" charset="-122"/>
              </a:rPr>
              <a:t>PART FOUR</a:t>
            </a:r>
            <a:endParaRPr lang="zh-CN" altLang="en-US" sz="2800" dirty="0">
              <a:solidFill>
                <a:srgbClr val="D8C6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314" y="3429000"/>
            <a:ext cx="5457371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000" b="1" spc="2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兰亭黑-简" panose="02000000000000000000" charset="-122"/>
              </a:rPr>
              <a:t>场地</a:t>
            </a:r>
            <a:r>
              <a:rPr kumimoji="1" lang="zh-CN" sz="4000" b="1" spc="2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兰亭黑-简" panose="02000000000000000000" charset="-122"/>
              </a:rPr>
              <a:t>搭建妙招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g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82" y="0"/>
            <a:ext cx="1219308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77970" y="1088025"/>
            <a:ext cx="3436060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0" b="1" dirty="0">
                <a:solidFill>
                  <a:srgbClr val="6938D9"/>
                </a:solidFill>
                <a:effectLst>
                  <a:reflection stA="0" endPos="65000" dist="50800" dir="5400000" sy="-100000" algn="bl" rotWithShape="0"/>
                </a:effectLst>
                <a:latin typeface="PingFang SC" panose="020B0400000000000000" charset="-122"/>
                <a:ea typeface="微软雅黑" panose="020B0503020204020204" charset="-122"/>
              </a:rPr>
              <a:t>03</a:t>
            </a:r>
            <a:endParaRPr lang="zh-CN" altLang="en-US" sz="20000" b="1" dirty="0">
              <a:solidFill>
                <a:srgbClr val="6938D9"/>
              </a:solidFill>
              <a:effectLst>
                <a:reflection stA="0" endPos="65000" dist="50800" dir="5400000" sy="-100000" algn="bl" rotWithShape="0"/>
              </a:effectLst>
              <a:latin typeface="PingFang SC" panose="020B0400000000000000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8913" y="2412623"/>
            <a:ext cx="245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8C6FF"/>
                </a:solidFill>
                <a:latin typeface="得意黑" charset="-122"/>
                <a:ea typeface="得意黑" charset="-122"/>
              </a:rPr>
              <a:t>PART THREE</a:t>
            </a:r>
            <a:endParaRPr lang="zh-CN" altLang="en-US" sz="2800" dirty="0">
              <a:solidFill>
                <a:srgbClr val="D8C6FF"/>
              </a:solidFill>
              <a:latin typeface="得意黑" charset="-122"/>
              <a:ea typeface="得意黑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314" y="3429000"/>
            <a:ext cx="5457371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000" dirty="0">
                <a:solidFill>
                  <a:schemeClr val="bg1"/>
                </a:solidFill>
                <a:latin typeface="得意黑" charset="-122"/>
                <a:ea typeface="得意黑" charset="-122"/>
                <a:cs typeface="兰亭黑-简" panose="02000000000000000000" charset="-122"/>
              </a:rPr>
              <a:t>场地如何搭建？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/>
          <p:cNvSpPr/>
          <p:nvPr/>
        </p:nvSpPr>
        <p:spPr>
          <a:xfrm>
            <a:off x="4491037" y="1758951"/>
            <a:ext cx="3209926" cy="3209924"/>
          </a:xfrm>
          <a:prstGeom prst="diamond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874712" y="1758951"/>
            <a:ext cx="3209926" cy="3209924"/>
          </a:xfrm>
          <a:prstGeom prst="diamond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8107363" y="1758951"/>
            <a:ext cx="3209926" cy="3209924"/>
          </a:xfrm>
          <a:prstGeom prst="diamond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7200616" y="3452989"/>
            <a:ext cx="1407094" cy="1407092"/>
          </a:xfrm>
          <a:prstGeom prst="diamond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7200616" y="1867747"/>
            <a:ext cx="1407094" cy="1407092"/>
          </a:xfrm>
          <a:prstGeom prst="diamond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3584291" y="3452989"/>
            <a:ext cx="1407094" cy="1407092"/>
          </a:xfrm>
          <a:prstGeom prst="diamond">
            <a:avLst/>
          </a:pr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584291" y="1867747"/>
            <a:ext cx="1407094" cy="1407092"/>
          </a:xfrm>
          <a:prstGeom prst="diamond">
            <a:avLst/>
          </a:prstGeom>
          <a:blipFill dpi="0"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73480" y="5514340"/>
            <a:ext cx="9582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把元宇宙年会办在古风小镇、现代会展馆、国风乐园、艺术展厅等多种场景中</a:t>
            </a:r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结合公司定位，选定主题风格</a:t>
            </a:r>
          </a:p>
        </p:txBody>
      </p:sp>
      <p:cxnSp>
        <p:nvCxnSpPr>
          <p:cNvPr id="16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714" y="1807370"/>
            <a:ext cx="3757665" cy="4249736"/>
          </a:xfrm>
          <a:prstGeom prst="rect">
            <a:avLst/>
          </a:prstGeom>
          <a:blipFill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22419" y="1807370"/>
            <a:ext cx="6494869" cy="2039143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2419" y="4017963"/>
            <a:ext cx="3161996" cy="2039143"/>
          </a:xfrm>
          <a:prstGeom prst="rect">
            <a:avLst/>
          </a:prstGeom>
          <a:solidFill>
            <a:srgbClr val="8B3BF2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55292" y="4017963"/>
            <a:ext cx="3161996" cy="2039143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64735" y="4149090"/>
            <a:ext cx="30587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pc="2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滚动横幅、无人机横幅投放公司</a:t>
            </a:r>
            <a:r>
              <a:rPr lang="en-US" altLang="zh-CN" sz="1600" b="1" spc="2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Logo/Slogan</a:t>
            </a:r>
            <a:r>
              <a:rPr lang="zh-CN" altLang="en-US" sz="1600" b="1" spc="2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、定制企业文化衫；</a:t>
            </a:r>
            <a:endParaRPr lang="en-US" altLang="zh-CN" sz="1600" b="1" spc="2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1600" b="1" spc="2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1600" b="1" spc="2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利用数字展板、展台，搭建企业数字文化展厅、打造企业专属文化长廊</a:t>
            </a:r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装修场地，彰显</a:t>
            </a:r>
            <a:r>
              <a:rPr kumimoji="1" 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企业文化</a:t>
            </a:r>
          </a:p>
        </p:txBody>
      </p:sp>
      <p:cxnSp>
        <p:nvCxnSpPr>
          <p:cNvPr id="16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81660" y="5316220"/>
            <a:ext cx="4747260" cy="16516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ctr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年会现场打造自定义烟花秀、灯光秀</a:t>
            </a:r>
          </a:p>
          <a:p>
            <a:pPr indent="0" algn="ctr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打造超越现实体验的年会</a:t>
            </a:r>
          </a:p>
        </p:txBody>
      </p:sp>
      <p:grpSp>
        <p:nvGrpSpPr>
          <p:cNvPr id="9" name="组合 8"/>
          <p:cNvGrpSpPr/>
          <p:nvPr/>
        </p:nvGrpSpPr>
        <p:grpSpPr>
          <a:xfrm rot="16200000">
            <a:off x="1291590" y="1228725"/>
            <a:ext cx="3340100" cy="4154170"/>
            <a:chOff x="1280369" y="2576747"/>
            <a:chExt cx="2118361" cy="2634666"/>
          </a:xfrm>
        </p:grpSpPr>
        <p:sp>
          <p:nvSpPr>
            <p:cNvPr id="3" name="任意多边形: 形状 2"/>
            <p:cNvSpPr/>
            <p:nvPr/>
          </p:nvSpPr>
          <p:spPr>
            <a:xfrm>
              <a:off x="1280369" y="2576747"/>
              <a:ext cx="2118361" cy="2627523"/>
            </a:xfrm>
            <a:custGeom>
              <a:avLst/>
              <a:gdLst>
                <a:gd name="connsiteX0" fmla="*/ 332541 w 3112654"/>
                <a:gd name="connsiteY0" fmla="*/ 70245 h 3860800"/>
                <a:gd name="connsiteX1" fmla="*/ 56633 w 3112654"/>
                <a:gd name="connsiteY1" fmla="*/ 346153 h 3860800"/>
                <a:gd name="connsiteX2" fmla="*/ 56633 w 3112654"/>
                <a:gd name="connsiteY2" fmla="*/ 3519097 h 3860800"/>
                <a:gd name="connsiteX3" fmla="*/ 328091 w 3112654"/>
                <a:gd name="connsiteY3" fmla="*/ 3790555 h 3860800"/>
                <a:gd name="connsiteX4" fmla="*/ 2503301 w 3112654"/>
                <a:gd name="connsiteY4" fmla="*/ 3790555 h 3860800"/>
                <a:gd name="connsiteX5" fmla="*/ 2569970 w 3112654"/>
                <a:gd name="connsiteY5" fmla="*/ 3723887 h 3860800"/>
                <a:gd name="connsiteX6" fmla="*/ 2771447 w 3112654"/>
                <a:gd name="connsiteY6" fmla="*/ 3723887 h 3860800"/>
                <a:gd name="connsiteX7" fmla="*/ 2976475 w 3112654"/>
                <a:gd name="connsiteY7" fmla="*/ 3518858 h 3860800"/>
                <a:gd name="connsiteX8" fmla="*/ 2976475 w 3112654"/>
                <a:gd name="connsiteY8" fmla="*/ 3328794 h 3860800"/>
                <a:gd name="connsiteX9" fmla="*/ 3056021 w 3112654"/>
                <a:gd name="connsiteY9" fmla="*/ 3249248 h 3860800"/>
                <a:gd name="connsiteX10" fmla="*/ 3056021 w 3112654"/>
                <a:gd name="connsiteY10" fmla="*/ 346153 h 3860800"/>
                <a:gd name="connsiteX11" fmla="*/ 2780113 w 3112654"/>
                <a:gd name="connsiteY11" fmla="*/ 70245 h 3860800"/>
                <a:gd name="connsiteX12" fmla="*/ 286327 w 3112654"/>
                <a:gd name="connsiteY12" fmla="*/ 0 h 3860800"/>
                <a:gd name="connsiteX13" fmla="*/ 2826327 w 3112654"/>
                <a:gd name="connsiteY13" fmla="*/ 0 h 3860800"/>
                <a:gd name="connsiteX14" fmla="*/ 3112654 w 3112654"/>
                <a:gd name="connsiteY14" fmla="*/ 286327 h 3860800"/>
                <a:gd name="connsiteX15" fmla="*/ 3112654 w 3112654"/>
                <a:gd name="connsiteY15" fmla="*/ 3299051 h 3860800"/>
                <a:gd name="connsiteX16" fmla="*/ 3030104 w 3112654"/>
                <a:gd name="connsiteY16" fmla="*/ 3381601 h 3860800"/>
                <a:gd name="connsiteX17" fmla="*/ 3030104 w 3112654"/>
                <a:gd name="connsiteY17" fmla="*/ 3578843 h 3860800"/>
                <a:gd name="connsiteX18" fmla="*/ 2817333 w 3112654"/>
                <a:gd name="connsiteY18" fmla="*/ 3791614 h 3860800"/>
                <a:gd name="connsiteX19" fmla="*/ 2608248 w 3112654"/>
                <a:gd name="connsiteY19" fmla="*/ 3791614 h 3860800"/>
                <a:gd name="connsiteX20" fmla="*/ 2539062 w 3112654"/>
                <a:gd name="connsiteY20" fmla="*/ 3860800 h 3860800"/>
                <a:gd name="connsiteX21" fmla="*/ 281709 w 3112654"/>
                <a:gd name="connsiteY21" fmla="*/ 3860800 h 3860800"/>
                <a:gd name="connsiteX22" fmla="*/ 0 w 3112654"/>
                <a:gd name="connsiteY22" fmla="*/ 3579091 h 3860800"/>
                <a:gd name="connsiteX23" fmla="*/ 0 w 3112654"/>
                <a:gd name="connsiteY23" fmla="*/ 286327 h 38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12654" h="3860800">
                  <a:moveTo>
                    <a:pt x="332541" y="70245"/>
                  </a:moveTo>
                  <a:lnTo>
                    <a:pt x="56633" y="346153"/>
                  </a:lnTo>
                  <a:lnTo>
                    <a:pt x="56633" y="3519097"/>
                  </a:lnTo>
                  <a:lnTo>
                    <a:pt x="328091" y="3790555"/>
                  </a:lnTo>
                  <a:lnTo>
                    <a:pt x="2503301" y="3790555"/>
                  </a:lnTo>
                  <a:lnTo>
                    <a:pt x="2569970" y="3723887"/>
                  </a:lnTo>
                  <a:lnTo>
                    <a:pt x="2771447" y="3723887"/>
                  </a:lnTo>
                  <a:lnTo>
                    <a:pt x="2976475" y="3518858"/>
                  </a:lnTo>
                  <a:lnTo>
                    <a:pt x="2976475" y="3328794"/>
                  </a:lnTo>
                  <a:lnTo>
                    <a:pt x="3056021" y="3249248"/>
                  </a:lnTo>
                  <a:lnTo>
                    <a:pt x="3056021" y="346153"/>
                  </a:lnTo>
                  <a:lnTo>
                    <a:pt x="2780113" y="70245"/>
                  </a:lnTo>
                  <a:close/>
                  <a:moveTo>
                    <a:pt x="286327" y="0"/>
                  </a:moveTo>
                  <a:lnTo>
                    <a:pt x="2826327" y="0"/>
                  </a:lnTo>
                  <a:lnTo>
                    <a:pt x="3112654" y="286327"/>
                  </a:lnTo>
                  <a:lnTo>
                    <a:pt x="3112654" y="3299051"/>
                  </a:lnTo>
                  <a:lnTo>
                    <a:pt x="3030104" y="3381601"/>
                  </a:lnTo>
                  <a:lnTo>
                    <a:pt x="3030104" y="3578843"/>
                  </a:lnTo>
                  <a:lnTo>
                    <a:pt x="2817333" y="3791614"/>
                  </a:lnTo>
                  <a:lnTo>
                    <a:pt x="2608248" y="3791614"/>
                  </a:lnTo>
                  <a:lnTo>
                    <a:pt x="2539062" y="3860800"/>
                  </a:lnTo>
                  <a:lnTo>
                    <a:pt x="281709" y="3860800"/>
                  </a:lnTo>
                  <a:lnTo>
                    <a:pt x="0" y="3579091"/>
                  </a:lnTo>
                  <a:lnTo>
                    <a:pt x="0" y="286327"/>
                  </a:lnTo>
                  <a:close/>
                </a:path>
              </a:pathLst>
            </a:custGeom>
            <a:solidFill>
              <a:srgbClr val="722C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5" name="任意多边形: 形状 3"/>
            <p:cNvSpPr/>
            <p:nvPr/>
          </p:nvSpPr>
          <p:spPr>
            <a:xfrm>
              <a:off x="3114675" y="4951727"/>
              <a:ext cx="274529" cy="259686"/>
            </a:xfrm>
            <a:custGeom>
              <a:avLst/>
              <a:gdLst>
                <a:gd name="connsiteX0" fmla="*/ 46078 w 501232"/>
                <a:gd name="connsiteY0" fmla="*/ 428413 h 474132"/>
                <a:gd name="connsiteX1" fmla="*/ 278194 w 501232"/>
                <a:gd name="connsiteY1" fmla="*/ 428413 h 474132"/>
                <a:gd name="connsiteX2" fmla="*/ 278195 w 501232"/>
                <a:gd name="connsiteY2" fmla="*/ 428413 h 474132"/>
                <a:gd name="connsiteX3" fmla="*/ 343105 w 501232"/>
                <a:gd name="connsiteY3" fmla="*/ 428413 h 474132"/>
                <a:gd name="connsiteX4" fmla="*/ 297026 w 501232"/>
                <a:gd name="connsiteY4" fmla="*/ 474132 h 474132"/>
                <a:gd name="connsiteX5" fmla="*/ 243509 w 501232"/>
                <a:gd name="connsiteY5" fmla="*/ 474132 h 474132"/>
                <a:gd name="connsiteX6" fmla="*/ 243508 w 501232"/>
                <a:gd name="connsiteY6" fmla="*/ 474132 h 474132"/>
                <a:gd name="connsiteX7" fmla="*/ 0 w 501232"/>
                <a:gd name="connsiteY7" fmla="*/ 474132 h 474132"/>
                <a:gd name="connsiteX8" fmla="*/ 455512 w 501232"/>
                <a:gd name="connsiteY8" fmla="*/ 252478 h 474132"/>
                <a:gd name="connsiteX9" fmla="*/ 455512 w 501232"/>
                <a:gd name="connsiteY9" fmla="*/ 316883 h 474132"/>
                <a:gd name="connsiteX10" fmla="*/ 343105 w 501232"/>
                <a:gd name="connsiteY10" fmla="*/ 428412 h 474132"/>
                <a:gd name="connsiteX11" fmla="*/ 278194 w 501232"/>
                <a:gd name="connsiteY11" fmla="*/ 428412 h 474132"/>
                <a:gd name="connsiteX12" fmla="*/ 501232 w 501232"/>
                <a:gd name="connsiteY12" fmla="*/ 0 h 474132"/>
                <a:gd name="connsiteX13" fmla="*/ 501232 w 501232"/>
                <a:gd name="connsiteY13" fmla="*/ 222758 h 474132"/>
                <a:gd name="connsiteX14" fmla="*/ 501232 w 501232"/>
                <a:gd name="connsiteY14" fmla="*/ 271521 h 474132"/>
                <a:gd name="connsiteX15" fmla="*/ 455513 w 501232"/>
                <a:gd name="connsiteY15" fmla="*/ 316883 h 474132"/>
                <a:gd name="connsiteX16" fmla="*/ 455513 w 501232"/>
                <a:gd name="connsiteY16" fmla="*/ 252478 h 474132"/>
                <a:gd name="connsiteX17" fmla="*/ 455513 w 501232"/>
                <a:gd name="connsiteY17" fmla="*/ 45363 h 47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1232" h="474132">
                  <a:moveTo>
                    <a:pt x="46078" y="428413"/>
                  </a:moveTo>
                  <a:lnTo>
                    <a:pt x="278194" y="428413"/>
                  </a:lnTo>
                  <a:lnTo>
                    <a:pt x="278195" y="428413"/>
                  </a:lnTo>
                  <a:lnTo>
                    <a:pt x="343105" y="428413"/>
                  </a:lnTo>
                  <a:lnTo>
                    <a:pt x="297026" y="474132"/>
                  </a:lnTo>
                  <a:lnTo>
                    <a:pt x="243509" y="474132"/>
                  </a:lnTo>
                  <a:lnTo>
                    <a:pt x="243508" y="474132"/>
                  </a:lnTo>
                  <a:lnTo>
                    <a:pt x="0" y="474132"/>
                  </a:lnTo>
                  <a:close/>
                  <a:moveTo>
                    <a:pt x="455512" y="252478"/>
                  </a:moveTo>
                  <a:lnTo>
                    <a:pt x="455512" y="316883"/>
                  </a:lnTo>
                  <a:lnTo>
                    <a:pt x="343105" y="428412"/>
                  </a:lnTo>
                  <a:lnTo>
                    <a:pt x="278194" y="428412"/>
                  </a:lnTo>
                  <a:close/>
                  <a:moveTo>
                    <a:pt x="501232" y="0"/>
                  </a:moveTo>
                  <a:lnTo>
                    <a:pt x="501232" y="222758"/>
                  </a:lnTo>
                  <a:lnTo>
                    <a:pt x="501232" y="271521"/>
                  </a:lnTo>
                  <a:lnTo>
                    <a:pt x="455513" y="316883"/>
                  </a:lnTo>
                  <a:lnTo>
                    <a:pt x="455513" y="252478"/>
                  </a:lnTo>
                  <a:lnTo>
                    <a:pt x="455513" y="45363"/>
                  </a:lnTo>
                  <a:close/>
                </a:path>
              </a:pathLst>
            </a:custGeom>
            <a:solidFill>
              <a:srgbClr val="722C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75"/>
          <a:stretch>
            <a:fillRect/>
          </a:stretch>
        </p:blipFill>
        <p:spPr>
          <a:xfrm rot="5400000" flipV="1">
            <a:off x="8751908" y="1474831"/>
            <a:ext cx="6863508" cy="342489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6200000">
            <a:off x="6462395" y="1243965"/>
            <a:ext cx="3340100" cy="4154170"/>
            <a:chOff x="1280369" y="2576747"/>
            <a:chExt cx="2118361" cy="2634666"/>
          </a:xfrm>
        </p:grpSpPr>
        <p:sp>
          <p:nvSpPr>
            <p:cNvPr id="7" name="任意多边形: 形状 2"/>
            <p:cNvSpPr/>
            <p:nvPr/>
          </p:nvSpPr>
          <p:spPr>
            <a:xfrm>
              <a:off x="1280369" y="2576747"/>
              <a:ext cx="2118361" cy="2627523"/>
            </a:xfrm>
            <a:custGeom>
              <a:avLst/>
              <a:gdLst>
                <a:gd name="connsiteX0" fmla="*/ 332541 w 3112654"/>
                <a:gd name="connsiteY0" fmla="*/ 70245 h 3860800"/>
                <a:gd name="connsiteX1" fmla="*/ 56633 w 3112654"/>
                <a:gd name="connsiteY1" fmla="*/ 346153 h 3860800"/>
                <a:gd name="connsiteX2" fmla="*/ 56633 w 3112654"/>
                <a:gd name="connsiteY2" fmla="*/ 3519097 h 3860800"/>
                <a:gd name="connsiteX3" fmla="*/ 328091 w 3112654"/>
                <a:gd name="connsiteY3" fmla="*/ 3790555 h 3860800"/>
                <a:gd name="connsiteX4" fmla="*/ 2503301 w 3112654"/>
                <a:gd name="connsiteY4" fmla="*/ 3790555 h 3860800"/>
                <a:gd name="connsiteX5" fmla="*/ 2569970 w 3112654"/>
                <a:gd name="connsiteY5" fmla="*/ 3723887 h 3860800"/>
                <a:gd name="connsiteX6" fmla="*/ 2771447 w 3112654"/>
                <a:gd name="connsiteY6" fmla="*/ 3723887 h 3860800"/>
                <a:gd name="connsiteX7" fmla="*/ 2976475 w 3112654"/>
                <a:gd name="connsiteY7" fmla="*/ 3518858 h 3860800"/>
                <a:gd name="connsiteX8" fmla="*/ 2976475 w 3112654"/>
                <a:gd name="connsiteY8" fmla="*/ 3328794 h 3860800"/>
                <a:gd name="connsiteX9" fmla="*/ 3056021 w 3112654"/>
                <a:gd name="connsiteY9" fmla="*/ 3249248 h 3860800"/>
                <a:gd name="connsiteX10" fmla="*/ 3056021 w 3112654"/>
                <a:gd name="connsiteY10" fmla="*/ 346153 h 3860800"/>
                <a:gd name="connsiteX11" fmla="*/ 2780113 w 3112654"/>
                <a:gd name="connsiteY11" fmla="*/ 70245 h 3860800"/>
                <a:gd name="connsiteX12" fmla="*/ 286327 w 3112654"/>
                <a:gd name="connsiteY12" fmla="*/ 0 h 3860800"/>
                <a:gd name="connsiteX13" fmla="*/ 2826327 w 3112654"/>
                <a:gd name="connsiteY13" fmla="*/ 0 h 3860800"/>
                <a:gd name="connsiteX14" fmla="*/ 3112654 w 3112654"/>
                <a:gd name="connsiteY14" fmla="*/ 286327 h 3860800"/>
                <a:gd name="connsiteX15" fmla="*/ 3112654 w 3112654"/>
                <a:gd name="connsiteY15" fmla="*/ 3299051 h 3860800"/>
                <a:gd name="connsiteX16" fmla="*/ 3030104 w 3112654"/>
                <a:gd name="connsiteY16" fmla="*/ 3381601 h 3860800"/>
                <a:gd name="connsiteX17" fmla="*/ 3030104 w 3112654"/>
                <a:gd name="connsiteY17" fmla="*/ 3578843 h 3860800"/>
                <a:gd name="connsiteX18" fmla="*/ 2817333 w 3112654"/>
                <a:gd name="connsiteY18" fmla="*/ 3791614 h 3860800"/>
                <a:gd name="connsiteX19" fmla="*/ 2608248 w 3112654"/>
                <a:gd name="connsiteY19" fmla="*/ 3791614 h 3860800"/>
                <a:gd name="connsiteX20" fmla="*/ 2539062 w 3112654"/>
                <a:gd name="connsiteY20" fmla="*/ 3860800 h 3860800"/>
                <a:gd name="connsiteX21" fmla="*/ 281709 w 3112654"/>
                <a:gd name="connsiteY21" fmla="*/ 3860800 h 3860800"/>
                <a:gd name="connsiteX22" fmla="*/ 0 w 3112654"/>
                <a:gd name="connsiteY22" fmla="*/ 3579091 h 3860800"/>
                <a:gd name="connsiteX23" fmla="*/ 0 w 3112654"/>
                <a:gd name="connsiteY23" fmla="*/ 286327 h 38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12654" h="3860800">
                  <a:moveTo>
                    <a:pt x="332541" y="70245"/>
                  </a:moveTo>
                  <a:lnTo>
                    <a:pt x="56633" y="346153"/>
                  </a:lnTo>
                  <a:lnTo>
                    <a:pt x="56633" y="3519097"/>
                  </a:lnTo>
                  <a:lnTo>
                    <a:pt x="328091" y="3790555"/>
                  </a:lnTo>
                  <a:lnTo>
                    <a:pt x="2503301" y="3790555"/>
                  </a:lnTo>
                  <a:lnTo>
                    <a:pt x="2569970" y="3723887"/>
                  </a:lnTo>
                  <a:lnTo>
                    <a:pt x="2771447" y="3723887"/>
                  </a:lnTo>
                  <a:lnTo>
                    <a:pt x="2976475" y="3518858"/>
                  </a:lnTo>
                  <a:lnTo>
                    <a:pt x="2976475" y="3328794"/>
                  </a:lnTo>
                  <a:lnTo>
                    <a:pt x="3056021" y="3249248"/>
                  </a:lnTo>
                  <a:lnTo>
                    <a:pt x="3056021" y="346153"/>
                  </a:lnTo>
                  <a:lnTo>
                    <a:pt x="2780113" y="70245"/>
                  </a:lnTo>
                  <a:close/>
                  <a:moveTo>
                    <a:pt x="286327" y="0"/>
                  </a:moveTo>
                  <a:lnTo>
                    <a:pt x="2826327" y="0"/>
                  </a:lnTo>
                  <a:lnTo>
                    <a:pt x="3112654" y="286327"/>
                  </a:lnTo>
                  <a:lnTo>
                    <a:pt x="3112654" y="3299051"/>
                  </a:lnTo>
                  <a:lnTo>
                    <a:pt x="3030104" y="3381601"/>
                  </a:lnTo>
                  <a:lnTo>
                    <a:pt x="3030104" y="3578843"/>
                  </a:lnTo>
                  <a:lnTo>
                    <a:pt x="2817333" y="3791614"/>
                  </a:lnTo>
                  <a:lnTo>
                    <a:pt x="2608248" y="3791614"/>
                  </a:lnTo>
                  <a:lnTo>
                    <a:pt x="2539062" y="3860800"/>
                  </a:lnTo>
                  <a:lnTo>
                    <a:pt x="281709" y="3860800"/>
                  </a:lnTo>
                  <a:lnTo>
                    <a:pt x="0" y="3579091"/>
                  </a:lnTo>
                  <a:lnTo>
                    <a:pt x="0" y="286327"/>
                  </a:lnTo>
                  <a:close/>
                </a:path>
              </a:pathLst>
            </a:custGeom>
            <a:solidFill>
              <a:srgbClr val="722C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任意多边形: 形状 3"/>
            <p:cNvSpPr/>
            <p:nvPr/>
          </p:nvSpPr>
          <p:spPr>
            <a:xfrm>
              <a:off x="3114675" y="4951727"/>
              <a:ext cx="274529" cy="259686"/>
            </a:xfrm>
            <a:custGeom>
              <a:avLst/>
              <a:gdLst>
                <a:gd name="connsiteX0" fmla="*/ 46078 w 501232"/>
                <a:gd name="connsiteY0" fmla="*/ 428413 h 474132"/>
                <a:gd name="connsiteX1" fmla="*/ 278194 w 501232"/>
                <a:gd name="connsiteY1" fmla="*/ 428413 h 474132"/>
                <a:gd name="connsiteX2" fmla="*/ 278195 w 501232"/>
                <a:gd name="connsiteY2" fmla="*/ 428413 h 474132"/>
                <a:gd name="connsiteX3" fmla="*/ 343105 w 501232"/>
                <a:gd name="connsiteY3" fmla="*/ 428413 h 474132"/>
                <a:gd name="connsiteX4" fmla="*/ 297026 w 501232"/>
                <a:gd name="connsiteY4" fmla="*/ 474132 h 474132"/>
                <a:gd name="connsiteX5" fmla="*/ 243509 w 501232"/>
                <a:gd name="connsiteY5" fmla="*/ 474132 h 474132"/>
                <a:gd name="connsiteX6" fmla="*/ 243508 w 501232"/>
                <a:gd name="connsiteY6" fmla="*/ 474132 h 474132"/>
                <a:gd name="connsiteX7" fmla="*/ 0 w 501232"/>
                <a:gd name="connsiteY7" fmla="*/ 474132 h 474132"/>
                <a:gd name="connsiteX8" fmla="*/ 455512 w 501232"/>
                <a:gd name="connsiteY8" fmla="*/ 252478 h 474132"/>
                <a:gd name="connsiteX9" fmla="*/ 455512 w 501232"/>
                <a:gd name="connsiteY9" fmla="*/ 316883 h 474132"/>
                <a:gd name="connsiteX10" fmla="*/ 343105 w 501232"/>
                <a:gd name="connsiteY10" fmla="*/ 428412 h 474132"/>
                <a:gd name="connsiteX11" fmla="*/ 278194 w 501232"/>
                <a:gd name="connsiteY11" fmla="*/ 428412 h 474132"/>
                <a:gd name="connsiteX12" fmla="*/ 501232 w 501232"/>
                <a:gd name="connsiteY12" fmla="*/ 0 h 474132"/>
                <a:gd name="connsiteX13" fmla="*/ 501232 w 501232"/>
                <a:gd name="connsiteY13" fmla="*/ 222758 h 474132"/>
                <a:gd name="connsiteX14" fmla="*/ 501232 w 501232"/>
                <a:gd name="connsiteY14" fmla="*/ 271521 h 474132"/>
                <a:gd name="connsiteX15" fmla="*/ 455513 w 501232"/>
                <a:gd name="connsiteY15" fmla="*/ 316883 h 474132"/>
                <a:gd name="connsiteX16" fmla="*/ 455513 w 501232"/>
                <a:gd name="connsiteY16" fmla="*/ 252478 h 474132"/>
                <a:gd name="connsiteX17" fmla="*/ 455513 w 501232"/>
                <a:gd name="connsiteY17" fmla="*/ 45363 h 47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1232" h="474132">
                  <a:moveTo>
                    <a:pt x="46078" y="428413"/>
                  </a:moveTo>
                  <a:lnTo>
                    <a:pt x="278194" y="428413"/>
                  </a:lnTo>
                  <a:lnTo>
                    <a:pt x="278195" y="428413"/>
                  </a:lnTo>
                  <a:lnTo>
                    <a:pt x="343105" y="428413"/>
                  </a:lnTo>
                  <a:lnTo>
                    <a:pt x="297026" y="474132"/>
                  </a:lnTo>
                  <a:lnTo>
                    <a:pt x="243509" y="474132"/>
                  </a:lnTo>
                  <a:lnTo>
                    <a:pt x="243508" y="474132"/>
                  </a:lnTo>
                  <a:lnTo>
                    <a:pt x="0" y="474132"/>
                  </a:lnTo>
                  <a:close/>
                  <a:moveTo>
                    <a:pt x="455512" y="252478"/>
                  </a:moveTo>
                  <a:lnTo>
                    <a:pt x="455512" y="316883"/>
                  </a:lnTo>
                  <a:lnTo>
                    <a:pt x="343105" y="428412"/>
                  </a:lnTo>
                  <a:lnTo>
                    <a:pt x="278194" y="428412"/>
                  </a:lnTo>
                  <a:close/>
                  <a:moveTo>
                    <a:pt x="501232" y="0"/>
                  </a:moveTo>
                  <a:lnTo>
                    <a:pt x="501232" y="222758"/>
                  </a:lnTo>
                  <a:lnTo>
                    <a:pt x="501232" y="271521"/>
                  </a:lnTo>
                  <a:lnTo>
                    <a:pt x="455513" y="316883"/>
                  </a:lnTo>
                  <a:lnTo>
                    <a:pt x="455513" y="252478"/>
                  </a:lnTo>
                  <a:lnTo>
                    <a:pt x="455513" y="45363"/>
                  </a:lnTo>
                  <a:close/>
                </a:path>
              </a:pathLst>
            </a:custGeom>
            <a:solidFill>
              <a:srgbClr val="722C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245860" y="5316220"/>
            <a:ext cx="3761105" cy="9423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ctr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定制无人机横幅字幕</a:t>
            </a:r>
          </a:p>
          <a:p>
            <a:pPr indent="0" algn="ctr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为优秀员工颁奖环节等营造氛围</a:t>
            </a:r>
          </a:p>
        </p:txBody>
      </p:sp>
      <p:pic>
        <p:nvPicPr>
          <p:cNvPr id="12" name="图片 11" descr="0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175" y="2303145"/>
            <a:ext cx="3618865" cy="2035810"/>
          </a:xfrm>
          <a:prstGeom prst="rect">
            <a:avLst/>
          </a:prstGeom>
        </p:spPr>
      </p:pic>
      <p:pic>
        <p:nvPicPr>
          <p:cNvPr id="13" name="图片 12" descr="图片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933"/>
          <a:stretch>
            <a:fillRect/>
          </a:stretch>
        </p:blipFill>
        <p:spPr>
          <a:xfrm>
            <a:off x="6327140" y="2303145"/>
            <a:ext cx="4045585" cy="203581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利用技术，提升会场</a:t>
            </a:r>
            <a:r>
              <a:rPr kumimoji="1"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“</a:t>
            </a:r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逼格</a:t>
            </a:r>
            <a:r>
              <a:rPr kumimoji="1"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”</a:t>
            </a:r>
          </a:p>
        </p:txBody>
      </p:sp>
      <p:cxnSp>
        <p:nvCxnSpPr>
          <p:cNvPr id="4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g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2" y="0"/>
            <a:ext cx="1219308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77970" y="1088025"/>
            <a:ext cx="3436060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0" b="1" dirty="0">
                <a:solidFill>
                  <a:srgbClr val="6938D9"/>
                </a:solidFill>
                <a:effectLst>
                  <a:reflection stA="0" endPos="65000" dist="50800" dir="5400000" sy="-100000" algn="bl" rotWithShape="0"/>
                </a:effectLst>
                <a:latin typeface="PingFang SC" panose="020B0400000000000000" charset="-122"/>
                <a:ea typeface="微软雅黑" panose="020B0503020204020204" charset="-122"/>
              </a:rPr>
              <a:t>05</a:t>
            </a:r>
            <a:endParaRPr lang="zh-CN" altLang="en-US" sz="20000" b="1" dirty="0">
              <a:solidFill>
                <a:srgbClr val="6938D9"/>
              </a:solidFill>
              <a:effectLst>
                <a:reflection stA="0" endPos="65000" dist="50800" dir="5400000" sy="-100000" algn="bl" rotWithShape="0"/>
              </a:effectLst>
              <a:latin typeface="PingFang SC" panose="020B0400000000000000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8913" y="2412623"/>
            <a:ext cx="245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8C6FF"/>
                </a:solidFill>
                <a:latin typeface="微软雅黑" panose="020B0503020204020204" charset="-122"/>
                <a:ea typeface="微软雅黑" panose="020B0503020204020204" charset="-122"/>
              </a:rPr>
              <a:t>PART FIVE</a:t>
            </a:r>
            <a:endParaRPr lang="zh-CN" altLang="en-US" sz="2800" dirty="0">
              <a:solidFill>
                <a:srgbClr val="D8C6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314" y="3429000"/>
            <a:ext cx="5457371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000" b="1" spc="2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兰亭黑-简" panose="02000000000000000000" charset="-122"/>
              </a:rPr>
              <a:t>超全互动方案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角圆角矩形 9"/>
          <p:cNvSpPr/>
          <p:nvPr/>
        </p:nvSpPr>
        <p:spPr>
          <a:xfrm rot="1306689">
            <a:off x="-1510208" y="6475787"/>
            <a:ext cx="10747734" cy="5849962"/>
          </a:xfrm>
          <a:prstGeom prst="round2DiagRect">
            <a:avLst>
              <a:gd name="adj1" fmla="val 16667"/>
              <a:gd name="adj2" fmla="val 50000"/>
            </a:avLst>
          </a:prstGeom>
          <a:gradFill>
            <a:gsLst>
              <a:gs pos="10000">
                <a:srgbClr val="EBA5FD">
                  <a:alpha val="3000"/>
                </a:srgbClr>
              </a:gs>
              <a:gs pos="89000">
                <a:srgbClr val="3D76FD">
                  <a:alpha val="8000"/>
                </a:srgbClr>
              </a:gs>
              <a:gs pos="62000">
                <a:srgbClr val="A7EAF0">
                  <a:alpha val="28000"/>
                </a:srgbClr>
              </a:gs>
              <a:gs pos="36000">
                <a:srgbClr val="A09CFD">
                  <a:alpha val="30000"/>
                </a:srgbClr>
              </a:gs>
            </a:gsLst>
            <a:lin ang="8100000" scaled="0"/>
          </a:gradFill>
          <a:ln>
            <a:noFill/>
          </a:ln>
          <a:effectLst>
            <a:reflection stA="45000" endPos="9000" dir="5400000" sy="-100000" algn="bl" rotWithShape="0"/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tx1"/>
              </a:solidFill>
              <a:latin typeface="兰亭黑-简" panose="02000000000000000000" charset="-122"/>
              <a:ea typeface="兰亭黑-简" panose="02000000000000000000" charset="-122"/>
              <a:cs typeface="兰亭黑-简" panose="0200000000000000000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41"/>
          <a:stretch>
            <a:fillRect/>
          </a:stretch>
        </p:blipFill>
        <p:spPr>
          <a:xfrm rot="10800000" flipV="1">
            <a:off x="0" y="6123634"/>
            <a:ext cx="12192000" cy="819785"/>
          </a:xfrm>
          <a:prstGeom prst="rect">
            <a:avLst/>
          </a:prstGeom>
          <a:effectLst>
            <a:outerShdw blurRad="774700" sx="200000" sy="200000" algn="ctr" rotWithShape="0">
              <a:srgbClr val="282EF0">
                <a:alpha val="23000"/>
              </a:srgbClr>
            </a:outerShdw>
          </a:effectLst>
        </p:spPr>
      </p:pic>
      <p:grpSp>
        <p:nvGrpSpPr>
          <p:cNvPr id="327" name="组合 326"/>
          <p:cNvGrpSpPr/>
          <p:nvPr/>
        </p:nvGrpSpPr>
        <p:grpSpPr>
          <a:xfrm>
            <a:off x="4201160" y="2490470"/>
            <a:ext cx="3719195" cy="2364105"/>
            <a:chOff x="7124096" y="1526949"/>
            <a:chExt cx="3795630" cy="2412500"/>
          </a:xfrm>
        </p:grpSpPr>
        <p:sp>
          <p:nvSpPr>
            <p:cNvPr id="307" name="文本框 306"/>
            <p:cNvSpPr txBox="1"/>
            <p:nvPr/>
          </p:nvSpPr>
          <p:spPr>
            <a:xfrm rot="20991149">
              <a:off x="7124096" y="1596392"/>
              <a:ext cx="2684207" cy="1349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i="1" dirty="0">
                  <a:solidFill>
                    <a:srgbClr val="976EF2"/>
                  </a:solidFill>
                  <a:latin typeface="+mj-ea"/>
                  <a:ea typeface="+mj-ea"/>
                </a:rPr>
                <a:t>目</a:t>
              </a:r>
            </a:p>
          </p:txBody>
        </p:sp>
        <p:sp>
          <p:nvSpPr>
            <p:cNvPr id="308" name="文本框 307"/>
            <p:cNvSpPr txBox="1"/>
            <p:nvPr/>
          </p:nvSpPr>
          <p:spPr>
            <a:xfrm rot="20991149">
              <a:off x="8235519" y="2246142"/>
              <a:ext cx="2684207" cy="1349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i="1" dirty="0">
                  <a:solidFill>
                    <a:srgbClr val="976EF2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</a:p>
          </p:txBody>
        </p:sp>
        <p:cxnSp>
          <p:nvCxnSpPr>
            <p:cNvPr id="322" name="直接连接符 321"/>
            <p:cNvCxnSpPr/>
            <p:nvPr/>
          </p:nvCxnSpPr>
          <p:spPr>
            <a:xfrm flipH="1">
              <a:off x="9865159" y="1526949"/>
              <a:ext cx="808646" cy="851300"/>
            </a:xfrm>
            <a:prstGeom prst="line">
              <a:avLst/>
            </a:prstGeom>
            <a:ln w="28575">
              <a:gradFill>
                <a:gsLst>
                  <a:gs pos="0">
                    <a:srgbClr val="85ABF7"/>
                  </a:gs>
                  <a:gs pos="100000">
                    <a:schemeClr val="tx1">
                      <a:lumMod val="95000"/>
                      <a:lumOff val="5000"/>
                      <a:alpha val="31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/>
            <p:nvPr/>
          </p:nvCxnSpPr>
          <p:spPr>
            <a:xfrm flipH="1">
              <a:off x="8526286" y="3300047"/>
              <a:ext cx="607365" cy="639402"/>
            </a:xfrm>
            <a:prstGeom prst="line">
              <a:avLst/>
            </a:prstGeom>
            <a:ln w="28575">
              <a:gradFill flip="none" rotWithShape="1">
                <a:gsLst>
                  <a:gs pos="0">
                    <a:srgbClr val="85ABF7"/>
                  </a:gs>
                  <a:gs pos="100000">
                    <a:schemeClr val="tx1">
                      <a:lumMod val="95000"/>
                      <a:lumOff val="5000"/>
                      <a:alpha val="31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 flipH="1">
              <a:off x="7271766" y="2603617"/>
              <a:ext cx="695222" cy="731894"/>
            </a:xfrm>
            <a:prstGeom prst="line">
              <a:avLst/>
            </a:prstGeom>
            <a:ln w="28575">
              <a:gradFill flip="none" rotWithShape="1">
                <a:gsLst>
                  <a:gs pos="0">
                    <a:srgbClr val="85ABF7"/>
                  </a:gs>
                  <a:gs pos="100000">
                    <a:schemeClr val="tx1">
                      <a:lumMod val="95000"/>
                      <a:lumOff val="5000"/>
                      <a:alpha val="31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/>
            <p:cNvCxnSpPr/>
            <p:nvPr/>
          </p:nvCxnSpPr>
          <p:spPr>
            <a:xfrm flipH="1">
              <a:off x="10232766" y="2736723"/>
              <a:ext cx="343281" cy="361391"/>
            </a:xfrm>
            <a:prstGeom prst="line">
              <a:avLst/>
            </a:prstGeom>
            <a:ln w="28575">
              <a:gradFill>
                <a:gsLst>
                  <a:gs pos="0">
                    <a:srgbClr val="85ABF7"/>
                  </a:gs>
                  <a:gs pos="100000">
                    <a:schemeClr val="tx1">
                      <a:lumMod val="95000"/>
                      <a:lumOff val="5000"/>
                      <a:alpha val="31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59"/>
          <p:cNvSpPr txBox="1"/>
          <p:nvPr/>
        </p:nvSpPr>
        <p:spPr>
          <a:xfrm>
            <a:off x="1364615" y="1121410"/>
            <a:ext cx="3669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何谓元宇宙年会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29385" y="2973705"/>
            <a:ext cx="3045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流程如何规划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429385" y="4826000"/>
            <a:ext cx="3669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主题如何确定</a:t>
            </a:r>
            <a:endParaRPr lang="en-US" altLang="zh-CN" sz="3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679690" y="1121410"/>
            <a:ext cx="3561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场地搭建妙招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679690" y="2884170"/>
            <a:ext cx="3045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超全互动方案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679690" y="4825365"/>
            <a:ext cx="3045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平台选择建议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4015" y="952500"/>
            <a:ext cx="140716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kumimoji="1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兰亭黑-简" panose="02000000000000000000" charset="-122"/>
              </a:defRPr>
            </a:lvl1pPr>
          </a:lstStyle>
          <a:p>
            <a:r>
              <a:rPr lang="en-US" altLang="zh-CN" sz="5400" i="1" dirty="0">
                <a:solidFill>
                  <a:srgbClr val="976EF2"/>
                </a:solidFill>
                <a:latin typeface="+mj-ea"/>
                <a:ea typeface="+mj-ea"/>
              </a:rPr>
              <a:t>01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97510" y="2723515"/>
            <a:ext cx="1383665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kumimoji="1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兰亭黑-简" panose="02000000000000000000" charset="-122"/>
              </a:defRPr>
            </a:lvl1pPr>
          </a:lstStyle>
          <a:p>
            <a:r>
              <a:rPr lang="en-US" altLang="zh-CN" sz="5400" i="1" dirty="0">
                <a:solidFill>
                  <a:srgbClr val="976EF2"/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97510" y="4656455"/>
            <a:ext cx="128016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kumimoji="1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兰亭黑-简" panose="02000000000000000000" charset="-122"/>
              </a:defRPr>
            </a:lvl1pPr>
          </a:lstStyle>
          <a:p>
            <a:r>
              <a:rPr lang="en-US" altLang="zh-CN" sz="5400" i="1" dirty="0">
                <a:solidFill>
                  <a:srgbClr val="976EF2"/>
                </a:solidFill>
                <a:latin typeface="+mj-ea"/>
                <a:ea typeface="+mj-ea"/>
              </a:rPr>
              <a:t>03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0950575" y="952500"/>
            <a:ext cx="1419225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kumimoji="1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兰亭黑-简" panose="02000000000000000000" charset="-122"/>
              </a:defRPr>
            </a:lvl1pPr>
          </a:lstStyle>
          <a:p>
            <a:r>
              <a:rPr lang="en-US" altLang="zh-CN" sz="5400" i="1" dirty="0">
                <a:solidFill>
                  <a:srgbClr val="976EF2"/>
                </a:solidFill>
                <a:latin typeface="+mj-ea"/>
                <a:ea typeface="+mj-ea"/>
              </a:rPr>
              <a:t>04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0916285" y="2635250"/>
            <a:ext cx="148844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kumimoji="1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兰亭黑-简" panose="02000000000000000000" charset="-122"/>
              </a:defRPr>
            </a:lvl1pPr>
          </a:lstStyle>
          <a:p>
            <a:r>
              <a:rPr lang="en-US" altLang="zh-CN" sz="5400" i="1" dirty="0">
                <a:solidFill>
                  <a:srgbClr val="976EF2"/>
                </a:solidFill>
                <a:latin typeface="+mj-ea"/>
                <a:ea typeface="+mj-ea"/>
              </a:rPr>
              <a:t>05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864850" y="4657090"/>
            <a:ext cx="132715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kumimoji="1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兰亭黑-简" panose="02000000000000000000" charset="-122"/>
              </a:defRPr>
            </a:lvl1pPr>
          </a:lstStyle>
          <a:p>
            <a:r>
              <a:rPr lang="en-US" altLang="zh-CN" sz="5400" i="1" dirty="0">
                <a:solidFill>
                  <a:srgbClr val="976EF2"/>
                </a:solidFill>
                <a:latin typeface="+mj-ea"/>
                <a:ea typeface="+mj-ea"/>
              </a:rPr>
              <a:t>06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957103" y="1347967"/>
            <a:ext cx="1052300" cy="1052301"/>
            <a:chOff x="2124363" y="2491950"/>
            <a:chExt cx="779195" cy="779196"/>
          </a:xfrm>
        </p:grpSpPr>
        <p:grpSp>
          <p:nvGrpSpPr>
            <p:cNvPr id="4" name="组合 3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5" name="弧形 4"/>
              <p:cNvSpPr/>
              <p:nvPr/>
            </p:nvSpPr>
            <p:spPr>
              <a:xfrm>
                <a:off x="1187908" y="1083137"/>
                <a:ext cx="850421" cy="850420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" name="弧形 5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8" name="弧形 7"/>
              <p:cNvSpPr/>
              <p:nvPr/>
            </p:nvSpPr>
            <p:spPr>
              <a:xfrm flipH="1">
                <a:off x="1187908" y="1083137"/>
                <a:ext cx="850421" cy="850420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9" name="弧形 8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10" name="椭圆 9"/>
            <p:cNvSpPr/>
            <p:nvPr/>
          </p:nvSpPr>
          <p:spPr>
            <a:xfrm rot="16200000">
              <a:off x="2124362" y="2491950"/>
              <a:ext cx="779196" cy="779195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85ABF7"/>
                  </a:gs>
                  <a:gs pos="75000">
                    <a:srgbClr val="62FFFF">
                      <a:alpha val="200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412355" y="972820"/>
            <a:ext cx="3425825" cy="234569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85A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4" name="任意多边形 90"/>
          <p:cNvSpPr/>
          <p:nvPr/>
        </p:nvSpPr>
        <p:spPr>
          <a:xfrm>
            <a:off x="7104380" y="774065"/>
            <a:ext cx="427990" cy="829945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85ABF7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5" name="任意多边形 91"/>
          <p:cNvSpPr/>
          <p:nvPr/>
        </p:nvSpPr>
        <p:spPr>
          <a:xfrm flipH="1">
            <a:off x="10719771" y="818515"/>
            <a:ext cx="411186" cy="405075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85ABF7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6" name="任意多边形 92"/>
          <p:cNvSpPr/>
          <p:nvPr/>
        </p:nvSpPr>
        <p:spPr>
          <a:xfrm flipV="1">
            <a:off x="7121448" y="3083179"/>
            <a:ext cx="411186" cy="40507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85ABF7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7" name="任意多边形 93"/>
          <p:cNvSpPr/>
          <p:nvPr/>
        </p:nvSpPr>
        <p:spPr>
          <a:xfrm flipH="1" flipV="1">
            <a:off x="10719771" y="3083179"/>
            <a:ext cx="411186" cy="40507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85ABF7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288507" y="4213460"/>
            <a:ext cx="1052300" cy="1052301"/>
            <a:chOff x="9288443" y="4659882"/>
            <a:chExt cx="779195" cy="779196"/>
          </a:xfrm>
        </p:grpSpPr>
        <p:grpSp>
          <p:nvGrpSpPr>
            <p:cNvPr id="18" name="组合 17"/>
            <p:cNvGrpSpPr/>
            <p:nvPr/>
          </p:nvGrpSpPr>
          <p:grpSpPr>
            <a:xfrm>
              <a:off x="9331189" y="4702629"/>
              <a:ext cx="693703" cy="693701"/>
              <a:chOff x="10072070" y="3804565"/>
              <a:chExt cx="850422" cy="850420"/>
            </a:xfrm>
          </p:grpSpPr>
          <p:sp>
            <p:nvSpPr>
              <p:cNvPr id="19" name="弧形 18"/>
              <p:cNvSpPr/>
              <p:nvPr/>
            </p:nvSpPr>
            <p:spPr>
              <a:xfrm flipH="1">
                <a:off x="10072070" y="3804565"/>
                <a:ext cx="850421" cy="850420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0" name="弧形 19"/>
              <p:cNvSpPr/>
              <p:nvPr/>
            </p:nvSpPr>
            <p:spPr>
              <a:xfrm>
                <a:off x="10072071" y="3804565"/>
                <a:ext cx="850421" cy="850420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331189" y="4702629"/>
              <a:ext cx="693703" cy="693701"/>
              <a:chOff x="10072070" y="3804565"/>
              <a:chExt cx="850422" cy="850420"/>
            </a:xfrm>
          </p:grpSpPr>
          <p:sp>
            <p:nvSpPr>
              <p:cNvPr id="22" name="弧形 21"/>
              <p:cNvSpPr/>
              <p:nvPr/>
            </p:nvSpPr>
            <p:spPr>
              <a:xfrm>
                <a:off x="10072070" y="3804565"/>
                <a:ext cx="850421" cy="850420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3" name="弧形 22"/>
              <p:cNvSpPr/>
              <p:nvPr/>
            </p:nvSpPr>
            <p:spPr>
              <a:xfrm>
                <a:off x="10072071" y="3804565"/>
                <a:ext cx="850421" cy="850420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>
            <a:xfrm rot="5400000" flipH="1">
              <a:off x="9288442" y="4659882"/>
              <a:ext cx="779196" cy="779195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62FFFF">
                      <a:alpha val="50000"/>
                    </a:srgbClr>
                  </a:gs>
                  <a:gs pos="82000">
                    <a:srgbClr val="85ABF7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1589817" y="3230736"/>
            <a:ext cx="2591090" cy="1461648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26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69F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1388745" y="3412490"/>
            <a:ext cx="3425825" cy="214503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85A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任意多边形 101"/>
          <p:cNvSpPr/>
          <p:nvPr/>
        </p:nvSpPr>
        <p:spPr>
          <a:xfrm flipH="1">
            <a:off x="4694689" y="3208498"/>
            <a:ext cx="411186" cy="405075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85ABF7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0" name="任意多边形 102"/>
          <p:cNvSpPr/>
          <p:nvPr/>
        </p:nvSpPr>
        <p:spPr>
          <a:xfrm>
            <a:off x="1096366" y="3208498"/>
            <a:ext cx="411186" cy="405075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D385FF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1" name="任意多边形 103"/>
          <p:cNvSpPr/>
          <p:nvPr/>
        </p:nvSpPr>
        <p:spPr>
          <a:xfrm flipH="1" flipV="1">
            <a:off x="4694689" y="5351877"/>
            <a:ext cx="411186" cy="40507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85ABF7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2" name="任意多边形 104"/>
          <p:cNvSpPr/>
          <p:nvPr/>
        </p:nvSpPr>
        <p:spPr>
          <a:xfrm flipV="1">
            <a:off x="1096366" y="5351877"/>
            <a:ext cx="411186" cy="40507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85ABF7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174115" y="1613535"/>
            <a:ext cx="617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8352FC"/>
                </a:solidFill>
                <a:latin typeface="微软雅黑" panose="020B0503020204020204" charset="-122"/>
                <a:ea typeface="微软雅黑" panose="020B0503020204020204" charset="-122"/>
              </a:rPr>
              <a:t>0 1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0505440" y="4478655"/>
            <a:ext cx="617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8352FC"/>
                </a:solidFill>
                <a:latin typeface="微软雅黑" panose="020B0503020204020204" charset="-122"/>
                <a:ea typeface="微软雅黑" panose="020B0503020204020204" charset="-122"/>
              </a:rPr>
              <a:t>0 2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286000" y="1348105"/>
            <a:ext cx="43237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可根据照片一键生成</a:t>
            </a:r>
          </a:p>
          <a:p>
            <a:pPr>
              <a:lnSpc>
                <a:spcPct val="150000"/>
              </a:lnSpc>
            </a:pPr>
            <a:r>
              <a:rPr lang="zh-CN" altLang="en-US" sz="16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也可利用</a:t>
            </a:r>
            <a:r>
              <a:rPr lang="en-US" altLang="zh-CN" sz="16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6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捏脸自行打造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238240" y="4271010"/>
            <a:ext cx="39522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6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可让参会者自行选择多种发型服饰</a:t>
            </a:r>
          </a:p>
          <a:p>
            <a:pPr>
              <a:lnSpc>
                <a:spcPct val="150000"/>
              </a:lnSpc>
            </a:pPr>
            <a:r>
              <a:rPr lang="zh-CN" sz="16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随心所欲打扮自己喜欢的形象</a:t>
            </a:r>
          </a:p>
          <a:p>
            <a:pPr>
              <a:lnSpc>
                <a:spcPct val="150000"/>
              </a:lnSpc>
            </a:pPr>
            <a:endParaRPr lang="zh-CN" altLang="en-US" sz="1600" b="1" spc="2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提供个性化虚拟形象</a:t>
            </a:r>
          </a:p>
        </p:txBody>
      </p:sp>
      <p:cxnSp>
        <p:nvCxnSpPr>
          <p:cNvPr id="3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738981">
            <a:off x="9809824" y="4356335"/>
            <a:ext cx="3107113" cy="50652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713" y="2148114"/>
            <a:ext cx="1892069" cy="2728686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444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0543" y="2506065"/>
            <a:ext cx="1395662" cy="2012783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444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9966" y="2148114"/>
            <a:ext cx="1892069" cy="2728686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444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5796" y="2506065"/>
            <a:ext cx="1395662" cy="2012783"/>
          </a:xfrm>
          <a:prstGeom prst="rect">
            <a:avLst/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444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36649" y="2148114"/>
            <a:ext cx="1892069" cy="2728686"/>
          </a:xfrm>
          <a:prstGeom prst="rect">
            <a:avLst/>
          </a:prstGeom>
          <a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444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29360" y="5337175"/>
            <a:ext cx="97332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得意黑" charset="-122"/>
              </a:rPr>
              <a:t>可在元宇宙年会中用虚拟形象打招呼、握手、鼓掌、弹幕刷屏、文字私聊、合影留念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充分发挥元宇宙年会社交属性</a:t>
            </a:r>
          </a:p>
        </p:txBody>
      </p:sp>
      <p:cxnSp>
        <p:nvCxnSpPr>
          <p:cNvPr id="3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3d签到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6095" y="3401060"/>
            <a:ext cx="3093085" cy="2062480"/>
          </a:xfrm>
          <a:prstGeom prst="rect">
            <a:avLst/>
          </a:prstGeom>
        </p:spPr>
      </p:pic>
      <p:pic>
        <p:nvPicPr>
          <p:cNvPr id="3" name="图片 2" descr="打年兽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" y="904875"/>
            <a:ext cx="3093085" cy="20631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75"/>
          <a:stretch>
            <a:fillRect/>
          </a:stretch>
        </p:blipFill>
        <p:spPr>
          <a:xfrm rot="5400000" flipV="1">
            <a:off x="7045028" y="1719306"/>
            <a:ext cx="6863508" cy="3424897"/>
          </a:xfrm>
          <a:prstGeom prst="rect">
            <a:avLst/>
          </a:prstGeom>
        </p:spPr>
      </p:pic>
      <p:pic>
        <p:nvPicPr>
          <p:cNvPr id="4" name="图片 3" descr="红包雨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7335" y="906780"/>
            <a:ext cx="3094990" cy="2063115"/>
          </a:xfrm>
          <a:prstGeom prst="rect">
            <a:avLst/>
          </a:prstGeom>
        </p:spPr>
      </p:pic>
      <p:pic>
        <p:nvPicPr>
          <p:cNvPr id="5" name="图片 4" descr="节目投票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6095" y="904240"/>
            <a:ext cx="3094990" cy="2063750"/>
          </a:xfrm>
          <a:prstGeom prst="rect">
            <a:avLst/>
          </a:prstGeom>
        </p:spPr>
      </p:pic>
      <p:pic>
        <p:nvPicPr>
          <p:cNvPr id="6" name="图片 5" descr="许愿树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" y="3400425"/>
            <a:ext cx="3092450" cy="2061210"/>
          </a:xfrm>
          <a:prstGeom prst="rect">
            <a:avLst/>
          </a:prstGeom>
        </p:spPr>
      </p:pic>
      <p:pic>
        <p:nvPicPr>
          <p:cNvPr id="7" name="图片 6" descr="炫酷抽奖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7970" y="3429000"/>
            <a:ext cx="3050540" cy="20345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335405" y="5461635"/>
            <a:ext cx="105035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3D</a:t>
            </a:r>
            <a:r>
              <a:rPr lang="zh-CN" altLang="en-US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签到、打年兽、红包雨、节目投票、许愿树、炫酷抽奖等</a:t>
            </a:r>
          </a:p>
          <a:p>
            <a:pPr>
              <a:lnSpc>
                <a:spcPct val="200000"/>
              </a:lnSpc>
            </a:pPr>
            <a:r>
              <a:rPr lang="zh-CN" altLang="en-US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配合现金奖品、实物奖品、虚拟奖品</a:t>
            </a: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开展趣味交互式游戏</a:t>
            </a:r>
          </a:p>
        </p:txBody>
      </p:sp>
      <p:cxnSp>
        <p:nvCxnSpPr>
          <p:cNvPr id="10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g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2" y="0"/>
            <a:ext cx="1219308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77970" y="1088025"/>
            <a:ext cx="3436060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0" b="1" dirty="0">
                <a:solidFill>
                  <a:srgbClr val="6938D9"/>
                </a:solidFill>
                <a:effectLst>
                  <a:reflection stA="0" endPos="65000" dist="50800" dir="5400000" sy="-100000" algn="bl" rotWithShape="0"/>
                </a:effectLst>
                <a:latin typeface="PingFang SC" panose="020B0400000000000000" charset="-122"/>
                <a:ea typeface="微软雅黑" panose="020B0503020204020204" charset="-122"/>
              </a:rPr>
              <a:t>06</a:t>
            </a:r>
            <a:endParaRPr lang="zh-CN" altLang="en-US" sz="20000" b="1" dirty="0">
              <a:solidFill>
                <a:srgbClr val="6938D9"/>
              </a:solidFill>
              <a:effectLst>
                <a:reflection stA="0" endPos="65000" dist="50800" dir="5400000" sy="-100000" algn="bl" rotWithShape="0"/>
              </a:effectLst>
              <a:latin typeface="PingFang SC" panose="020B0400000000000000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8913" y="2412623"/>
            <a:ext cx="245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8C6FF"/>
                </a:solidFill>
                <a:latin typeface="微软雅黑" panose="020B0503020204020204" charset="-122"/>
                <a:ea typeface="微软雅黑" panose="020B0503020204020204" charset="-122"/>
              </a:rPr>
              <a:t>PART SIX</a:t>
            </a:r>
            <a:endParaRPr lang="zh-CN" altLang="en-US" sz="2800" dirty="0">
              <a:solidFill>
                <a:srgbClr val="D8C6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314" y="3429000"/>
            <a:ext cx="5457371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兰亭黑-简" panose="02000000000000000000" charset="-122"/>
              </a:rPr>
              <a:t>平台选择建议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864894" y="2071053"/>
            <a:ext cx="3576772" cy="510153"/>
            <a:chOff x="3707539" y="2624138"/>
            <a:chExt cx="3576772" cy="510153"/>
          </a:xfrm>
        </p:grpSpPr>
        <p:sp>
          <p:nvSpPr>
            <p:cNvPr id="5" name="任意多边形: 形状 3"/>
            <p:cNvSpPr/>
            <p:nvPr/>
          </p:nvSpPr>
          <p:spPr>
            <a:xfrm>
              <a:off x="3707539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4084015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4460490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4836966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5213442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5589917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5966393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6342869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6719345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095818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64894" y="3322797"/>
            <a:ext cx="3576772" cy="510153"/>
            <a:chOff x="3707539" y="3488532"/>
            <a:chExt cx="3576772" cy="510153"/>
          </a:xfrm>
        </p:grpSpPr>
        <p:sp>
          <p:nvSpPr>
            <p:cNvPr id="18" name="任意多边形: 形状 17"/>
            <p:cNvSpPr/>
            <p:nvPr/>
          </p:nvSpPr>
          <p:spPr>
            <a:xfrm>
              <a:off x="3707539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4084015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4460490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4836966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5213442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5589917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5966393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6342869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6719345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7095818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64894" y="4526915"/>
            <a:ext cx="3576772" cy="510153"/>
            <a:chOff x="3707539" y="4352925"/>
            <a:chExt cx="3576772" cy="510153"/>
          </a:xfrm>
        </p:grpSpPr>
        <p:sp>
          <p:nvSpPr>
            <p:cNvPr id="29" name="任意多边形: 形状 28"/>
            <p:cNvSpPr/>
            <p:nvPr/>
          </p:nvSpPr>
          <p:spPr>
            <a:xfrm>
              <a:off x="3707539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4084015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460490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836966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5213442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5589917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5966393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6342869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6719345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7095818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568450" y="2071370"/>
            <a:ext cx="1108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便捷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569085" y="3322955"/>
            <a:ext cx="1108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气派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569085" y="4514850"/>
            <a:ext cx="1108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科技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817360" y="1794510"/>
            <a:ext cx="52406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lang="en-US" altLang="zh-CN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PC/</a:t>
            </a:r>
            <a:r>
              <a:rPr lang="zh-CN" altLang="en-US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移动等多端接入</a:t>
            </a:r>
          </a:p>
          <a:p>
            <a:pPr algn="l">
              <a:lnSpc>
                <a:spcPct val="150000"/>
              </a:lnSpc>
            </a:pPr>
            <a:r>
              <a:rPr lang="zh-CN" altLang="en-US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便捷参会，打破时空限制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817360" y="3124200"/>
            <a:ext cx="52406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能提供各类大小的场地</a:t>
            </a:r>
          </a:p>
          <a:p>
            <a:pPr algn="l">
              <a:lnSpc>
                <a:spcPct val="150000"/>
              </a:lnSpc>
            </a:pPr>
            <a:r>
              <a:rPr lang="zh-CN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满足不同规模企业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817360" y="4312920"/>
            <a:ext cx="52406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能够用</a:t>
            </a:r>
            <a:r>
              <a:rPr lang="en-US" altLang="zh-CN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I</a:t>
            </a:r>
            <a:r>
              <a:rPr lang="zh-CN" altLang="en-US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技术制作虚拟形象</a:t>
            </a:r>
          </a:p>
          <a:p>
            <a:pPr algn="l">
              <a:lnSpc>
                <a:spcPct val="150000"/>
              </a:lnSpc>
            </a:pPr>
            <a:r>
              <a:rPr lang="zh-CN" altLang="en-US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高度还原现实人物、场景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选择怎样的平台办年会？</a:t>
            </a:r>
          </a:p>
        </p:txBody>
      </p:sp>
      <p:cxnSp>
        <p:nvCxnSpPr>
          <p:cNvPr id="3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1602263" y="1794372"/>
            <a:ext cx="1052300" cy="1052301"/>
            <a:chOff x="2124363" y="2491950"/>
            <a:chExt cx="779195" cy="779196"/>
          </a:xfrm>
        </p:grpSpPr>
        <p:grpSp>
          <p:nvGrpSpPr>
            <p:cNvPr id="17" name="组合 16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40" name="弧形 39"/>
              <p:cNvSpPr/>
              <p:nvPr/>
            </p:nvSpPr>
            <p:spPr>
              <a:xfrm>
                <a:off x="1187908" y="1083137"/>
                <a:ext cx="850421" cy="850420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1" name="弧形 40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43" name="弧形 42"/>
              <p:cNvSpPr/>
              <p:nvPr/>
            </p:nvSpPr>
            <p:spPr>
              <a:xfrm flipH="1">
                <a:off x="1187908" y="1083137"/>
                <a:ext cx="850421" cy="850420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4" name="弧形 43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51" name="椭圆 50"/>
            <p:cNvSpPr/>
            <p:nvPr/>
          </p:nvSpPr>
          <p:spPr>
            <a:xfrm rot="16200000">
              <a:off x="2124362" y="2491950"/>
              <a:ext cx="779196" cy="779195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85ABF7"/>
                  </a:gs>
                  <a:gs pos="75000">
                    <a:srgbClr val="62FFFF">
                      <a:alpha val="200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602898" y="2997697"/>
            <a:ext cx="1052300" cy="1052301"/>
            <a:chOff x="2124363" y="2491950"/>
            <a:chExt cx="779195" cy="779196"/>
          </a:xfrm>
        </p:grpSpPr>
        <p:grpSp>
          <p:nvGrpSpPr>
            <p:cNvPr id="53" name="组合 52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54" name="弧形 53"/>
              <p:cNvSpPr/>
              <p:nvPr/>
            </p:nvSpPr>
            <p:spPr>
              <a:xfrm>
                <a:off x="1187908" y="1083137"/>
                <a:ext cx="850421" cy="850420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5" name="弧形 54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57" name="弧形 56"/>
              <p:cNvSpPr/>
              <p:nvPr/>
            </p:nvSpPr>
            <p:spPr>
              <a:xfrm flipH="1">
                <a:off x="1187908" y="1083137"/>
                <a:ext cx="850421" cy="850420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8" name="弧形 57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59" name="椭圆 58"/>
            <p:cNvSpPr/>
            <p:nvPr/>
          </p:nvSpPr>
          <p:spPr>
            <a:xfrm rot="16200000">
              <a:off x="2124362" y="2491950"/>
              <a:ext cx="779196" cy="779195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85ABF7"/>
                  </a:gs>
                  <a:gs pos="75000">
                    <a:srgbClr val="62FFFF">
                      <a:alpha val="200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596548" y="4247377"/>
            <a:ext cx="1052300" cy="1052301"/>
            <a:chOff x="2124363" y="2491950"/>
            <a:chExt cx="779195" cy="779196"/>
          </a:xfrm>
        </p:grpSpPr>
        <p:grpSp>
          <p:nvGrpSpPr>
            <p:cNvPr id="61" name="组合 60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62" name="弧形 61"/>
              <p:cNvSpPr/>
              <p:nvPr/>
            </p:nvSpPr>
            <p:spPr>
              <a:xfrm>
                <a:off x="1187908" y="1083137"/>
                <a:ext cx="850421" cy="850420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3" name="弧形 62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65" name="弧形 64"/>
              <p:cNvSpPr/>
              <p:nvPr/>
            </p:nvSpPr>
            <p:spPr>
              <a:xfrm flipH="1">
                <a:off x="1187908" y="1083137"/>
                <a:ext cx="850421" cy="850420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6" name="弧形 65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 rot="16200000">
              <a:off x="2124362" y="2491950"/>
              <a:ext cx="779196" cy="779195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85ABF7"/>
                  </a:gs>
                  <a:gs pos="75000">
                    <a:srgbClr val="62FFFF">
                      <a:alpha val="200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68" name="图片 6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377248" y="0"/>
            <a:ext cx="828859" cy="257957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864894" y="2071053"/>
            <a:ext cx="3576772" cy="510153"/>
            <a:chOff x="3707539" y="2624138"/>
            <a:chExt cx="3576772" cy="510153"/>
          </a:xfrm>
        </p:grpSpPr>
        <p:sp>
          <p:nvSpPr>
            <p:cNvPr id="5" name="任意多边形: 形状 3"/>
            <p:cNvSpPr/>
            <p:nvPr/>
          </p:nvSpPr>
          <p:spPr>
            <a:xfrm>
              <a:off x="3707539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4084015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4460490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4836966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5213442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5589917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5966393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6342869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6719345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095818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64894" y="3322797"/>
            <a:ext cx="3576772" cy="510153"/>
            <a:chOff x="3707539" y="3488532"/>
            <a:chExt cx="3576772" cy="510153"/>
          </a:xfrm>
        </p:grpSpPr>
        <p:sp>
          <p:nvSpPr>
            <p:cNvPr id="18" name="任意多边形: 形状 17"/>
            <p:cNvSpPr/>
            <p:nvPr/>
          </p:nvSpPr>
          <p:spPr>
            <a:xfrm>
              <a:off x="3707539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4084015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4460490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4836966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5213442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5589917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5966393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6342869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6719345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7095818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64894" y="4526915"/>
            <a:ext cx="3576772" cy="510153"/>
            <a:chOff x="3707539" y="4352925"/>
            <a:chExt cx="3576772" cy="510153"/>
          </a:xfrm>
        </p:grpSpPr>
        <p:sp>
          <p:nvSpPr>
            <p:cNvPr id="29" name="任意多边形: 形状 28"/>
            <p:cNvSpPr/>
            <p:nvPr/>
          </p:nvSpPr>
          <p:spPr>
            <a:xfrm>
              <a:off x="3707539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4084015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460490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836966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5213442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5589917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5966393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6342869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6719345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7095818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-1" fmla="*/ 861779 w 2878751"/>
                <a:gd name="connsiteY0-2" fmla="*/ 4803922 h 7791323"/>
                <a:gd name="connsiteX1-3" fmla="*/ 0 w 2878751"/>
                <a:gd name="connsiteY1-4" fmla="*/ 5956012 h 7791323"/>
                <a:gd name="connsiteX2-5" fmla="*/ 0 w 2878751"/>
                <a:gd name="connsiteY2-6" fmla="*/ 6701113 h 7791323"/>
                <a:gd name="connsiteX3-7" fmla="*/ 1102605 w 2878751"/>
                <a:gd name="connsiteY3-8" fmla="*/ 5231828 h 7791323"/>
                <a:gd name="connsiteX4-9" fmla="*/ 861779 w 2878751"/>
                <a:gd name="connsiteY4-10" fmla="*/ 4803922 h 7791323"/>
                <a:gd name="connsiteX5-11" fmla="*/ 2878751 w 2878751"/>
                <a:gd name="connsiteY5-12" fmla="*/ 3942795 h 7791323"/>
                <a:gd name="connsiteX6-13" fmla="*/ 1505914 w 2878751"/>
                <a:gd name="connsiteY6-14" fmla="*/ 3942795 h 7791323"/>
                <a:gd name="connsiteX7-15" fmla="*/ 1012668 w 2878751"/>
                <a:gd name="connsiteY7-16" fmla="*/ 4602203 h 7791323"/>
                <a:gd name="connsiteX8-17" fmla="*/ 1375969 w 2878751"/>
                <a:gd name="connsiteY8-18" fmla="*/ 5247728 h 7791323"/>
                <a:gd name="connsiteX9-19" fmla="*/ 1373130 w 2878751"/>
                <a:gd name="connsiteY9-20" fmla="*/ 5249326 h 7791323"/>
                <a:gd name="connsiteX10-21" fmla="*/ 1375970 w 2878751"/>
                <a:gd name="connsiteY10-22" fmla="*/ 5251457 h 7791323"/>
                <a:gd name="connsiteX11-23" fmla="*/ 0 w 2878751"/>
                <a:gd name="connsiteY11-24" fmla="*/ 7085020 h 7791323"/>
                <a:gd name="connsiteX12-25" fmla="*/ 0 w 2878751"/>
                <a:gd name="connsiteY12-26" fmla="*/ 7791323 h 7791323"/>
                <a:gd name="connsiteX13-27" fmla="*/ 2878751 w 2878751"/>
                <a:gd name="connsiteY13-28" fmla="*/ 3942795 h 7791323"/>
                <a:gd name="connsiteX14-29" fmla="*/ 0 w 2878751"/>
                <a:gd name="connsiteY14-30" fmla="*/ 0 h 7791323"/>
                <a:gd name="connsiteX15-31" fmla="*/ 0 w 2878751"/>
                <a:gd name="connsiteY15-32" fmla="*/ 1835311 h 7791323"/>
                <a:gd name="connsiteX16-33" fmla="*/ 1505912 w 2878751"/>
                <a:gd name="connsiteY16-34" fmla="*/ 3848527 h 7791323"/>
                <a:gd name="connsiteX17-35" fmla="*/ 2878749 w 2878751"/>
                <a:gd name="connsiteY17-36" fmla="*/ 3848527 h 7791323"/>
                <a:gd name="connsiteX18-37" fmla="*/ 1298722 w 2878751"/>
                <a:gd name="connsiteY18-38" fmla="*/ 1736229 h 7791323"/>
                <a:gd name="connsiteX19-39" fmla="*/ 801029 w 2878751"/>
                <a:gd name="connsiteY19-40" fmla="*/ 1833203 h 7791323"/>
                <a:gd name="connsiteX20-41" fmla="*/ 1726462 w 2878751"/>
                <a:gd name="connsiteY20-42" fmla="*/ 3067884 h 7791323"/>
                <a:gd name="connsiteX21-43" fmla="*/ 1764886 w 2878751"/>
                <a:gd name="connsiteY21-44" fmla="*/ 3075642 h 7791323"/>
                <a:gd name="connsiteX22-45" fmla="*/ 1869503 w 2878751"/>
                <a:gd name="connsiteY22-46" fmla="*/ 3233472 h 7791323"/>
                <a:gd name="connsiteX23-47" fmla="*/ 1698212 w 2878751"/>
                <a:gd name="connsiteY23-48" fmla="*/ 3404763 h 7791323"/>
                <a:gd name="connsiteX24-49" fmla="*/ 1526921 w 2878751"/>
                <a:gd name="connsiteY24-50" fmla="*/ 3233472 h 7791323"/>
                <a:gd name="connsiteX25-51" fmla="*/ 1534493 w 2878751"/>
                <a:gd name="connsiteY25-52" fmla="*/ 3195968 h 7791323"/>
                <a:gd name="connsiteX26-53" fmla="*/ 392269 w 2878751"/>
                <a:gd name="connsiteY26-54" fmla="*/ 1673166 h 7791323"/>
                <a:gd name="connsiteX27-55" fmla="*/ 646503 w 2878751"/>
                <a:gd name="connsiteY27-56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BF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568450" y="2071370"/>
            <a:ext cx="1108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全面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569085" y="3322955"/>
            <a:ext cx="1108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服务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569085" y="4514850"/>
            <a:ext cx="1108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保障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817360" y="1794510"/>
            <a:ext cx="52406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能够为年会提供丰富的活动</a:t>
            </a:r>
            <a:endParaRPr lang="zh-CN" b="1" spc="3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打造还原现实并超越现实的元宇宙年会</a:t>
            </a:r>
            <a:endParaRPr lang="zh-CN" altLang="en-US" b="1" spc="3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17360" y="3124200"/>
            <a:ext cx="52406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协助年会策划、直播现场录制</a:t>
            </a:r>
            <a:endParaRPr lang="zh-CN" b="1" spc="3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跟进会后宣传报道</a:t>
            </a:r>
            <a:endParaRPr lang="zh-CN" b="1" spc="3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17360" y="4312920"/>
            <a:ext cx="52406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支持后台数据保存统计下载</a:t>
            </a:r>
            <a:endParaRPr lang="zh-CN" b="1" spc="3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b="1" spc="3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为企业年会总结复盘提供数据支持</a:t>
            </a:r>
            <a:endParaRPr lang="zh-CN" altLang="en-US" b="1" spc="3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选择怎样的平台办年会？</a:t>
            </a:r>
          </a:p>
        </p:txBody>
      </p:sp>
      <p:cxnSp>
        <p:nvCxnSpPr>
          <p:cNvPr id="3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1602263" y="1794372"/>
            <a:ext cx="1052300" cy="1052301"/>
            <a:chOff x="2124363" y="2491950"/>
            <a:chExt cx="779195" cy="779196"/>
          </a:xfrm>
        </p:grpSpPr>
        <p:grpSp>
          <p:nvGrpSpPr>
            <p:cNvPr id="17" name="组合 16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40" name="弧形 39"/>
              <p:cNvSpPr/>
              <p:nvPr/>
            </p:nvSpPr>
            <p:spPr>
              <a:xfrm>
                <a:off x="1187908" y="1083137"/>
                <a:ext cx="850421" cy="850420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1" name="弧形 40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43" name="弧形 42"/>
              <p:cNvSpPr/>
              <p:nvPr/>
            </p:nvSpPr>
            <p:spPr>
              <a:xfrm flipH="1">
                <a:off x="1187908" y="1083137"/>
                <a:ext cx="850421" cy="850420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4" name="弧形 43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51" name="椭圆 50"/>
            <p:cNvSpPr/>
            <p:nvPr/>
          </p:nvSpPr>
          <p:spPr>
            <a:xfrm rot="16200000">
              <a:off x="2124362" y="2491950"/>
              <a:ext cx="779196" cy="779195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85ABF7"/>
                  </a:gs>
                  <a:gs pos="75000">
                    <a:srgbClr val="62FFFF">
                      <a:alpha val="200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602898" y="2997697"/>
            <a:ext cx="1052300" cy="1052301"/>
            <a:chOff x="2124363" y="2491950"/>
            <a:chExt cx="779195" cy="779196"/>
          </a:xfrm>
        </p:grpSpPr>
        <p:grpSp>
          <p:nvGrpSpPr>
            <p:cNvPr id="53" name="组合 52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54" name="弧形 53"/>
              <p:cNvSpPr/>
              <p:nvPr/>
            </p:nvSpPr>
            <p:spPr>
              <a:xfrm>
                <a:off x="1187908" y="1083137"/>
                <a:ext cx="850421" cy="850420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5" name="弧形 54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57" name="弧形 56"/>
              <p:cNvSpPr/>
              <p:nvPr/>
            </p:nvSpPr>
            <p:spPr>
              <a:xfrm flipH="1">
                <a:off x="1187908" y="1083137"/>
                <a:ext cx="850421" cy="850420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8" name="弧形 57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59" name="椭圆 58"/>
            <p:cNvSpPr/>
            <p:nvPr/>
          </p:nvSpPr>
          <p:spPr>
            <a:xfrm rot="16200000">
              <a:off x="2124362" y="2491950"/>
              <a:ext cx="779196" cy="779195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85ABF7"/>
                  </a:gs>
                  <a:gs pos="75000">
                    <a:srgbClr val="62FFFF">
                      <a:alpha val="200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596548" y="4247377"/>
            <a:ext cx="1052300" cy="1052301"/>
            <a:chOff x="2124363" y="2491950"/>
            <a:chExt cx="779195" cy="779196"/>
          </a:xfrm>
        </p:grpSpPr>
        <p:grpSp>
          <p:nvGrpSpPr>
            <p:cNvPr id="61" name="组合 60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62" name="弧形 61"/>
              <p:cNvSpPr/>
              <p:nvPr/>
            </p:nvSpPr>
            <p:spPr>
              <a:xfrm>
                <a:off x="1187908" y="1083137"/>
                <a:ext cx="850421" cy="850420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3" name="弧形 62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127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65" name="弧形 64"/>
              <p:cNvSpPr/>
              <p:nvPr/>
            </p:nvSpPr>
            <p:spPr>
              <a:xfrm flipH="1">
                <a:off x="1187908" y="1083137"/>
                <a:ext cx="850421" cy="850420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6" name="弧形 65"/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25400">
                <a:solidFill>
                  <a:srgbClr val="85A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 rot="16200000">
              <a:off x="2124362" y="2491950"/>
              <a:ext cx="779196" cy="779195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85ABF7"/>
                  </a:gs>
                  <a:gs pos="75000">
                    <a:srgbClr val="62FFFF">
                      <a:alpha val="200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68" name="图片 6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97" y="4312920"/>
            <a:ext cx="828859" cy="257957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8135" y="0"/>
            <a:ext cx="12192000" cy="6858000"/>
          </a:xfrm>
          <a:prstGeom prst="rect">
            <a:avLst/>
          </a:prstGeom>
        </p:spPr>
      </p:pic>
      <p:pic>
        <p:nvPicPr>
          <p:cNvPr id="2" name="图片 1" descr="中文-彩色-横版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580" y="1943100"/>
            <a:ext cx="4567555" cy="1395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4159250"/>
            <a:ext cx="6641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4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以上内容，网易瑶台全具备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80868" y="1509112"/>
            <a:ext cx="4979917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相关链接</a:t>
            </a:r>
          </a:p>
        </p:txBody>
      </p:sp>
      <p:cxnSp>
        <p:nvCxnSpPr>
          <p:cNvPr id="13" name="直线连接符 11"/>
          <p:cNvCxnSpPr/>
          <p:nvPr/>
        </p:nvCxnSpPr>
        <p:spPr>
          <a:xfrm>
            <a:off x="6500743" y="2202597"/>
            <a:ext cx="533375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81115" y="2608580"/>
            <a:ext cx="2562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5" action="ppaction://hlinkfile"/>
              </a:rPr>
              <a:t>网易瑶台年会宣传片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81115" y="3727450"/>
            <a:ext cx="2562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6" action="ppaction://hlinkfile"/>
              </a:rPr>
              <a:t>网易瑶台捏脸系统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81115" y="3168015"/>
            <a:ext cx="2562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7" action="ppaction://hlinkfile"/>
              </a:rPr>
              <a:t>网易瑶台换装系统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81115" y="4286885"/>
            <a:ext cx="2562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8" action="ppaction://hlinkfile"/>
              </a:rPr>
              <a:t>网易瑶台会场展示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81115" y="4834890"/>
            <a:ext cx="2562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rId9" action="ppaction://hlinkfile"/>
              </a:rPr>
              <a:t>网易瑶台×</a:t>
            </a: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rId9" action="ppaction://hlinkfile"/>
              </a:rPr>
              <a:t>TEDx外滩</a:t>
            </a:r>
            <a:endParaRPr lang="en-US" altLang="zh-CN" sz="16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81115" y="5376545"/>
            <a:ext cx="2562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10" action="ppaction://hlinkfile"/>
              </a:rPr>
              <a:t>网易瑶台×佳沃蓝莓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8135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19580" y="1490980"/>
            <a:ext cx="613029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spc="800" dirty="0">
                <a:solidFill>
                  <a:srgbClr val="722CF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预祝你的元宇宙年会</a:t>
            </a:r>
          </a:p>
          <a:p>
            <a:pPr algn="ctr">
              <a:lnSpc>
                <a:spcPct val="150000"/>
              </a:lnSpc>
            </a:pPr>
            <a:r>
              <a:rPr lang="zh-CN" altLang="en-US" sz="4000" b="1" spc="800" dirty="0">
                <a:solidFill>
                  <a:srgbClr val="722CF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举办成功！</a:t>
            </a:r>
            <a:endParaRPr kumimoji="1" lang="zh-CN" altLang="en-US" sz="4000" b="1" spc="800" dirty="0">
              <a:solidFill>
                <a:srgbClr val="722CF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6985" y="4055745"/>
            <a:ext cx="74237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网易瑶台年会活动官网：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rId4" action="ppaction://hlinkfile"/>
              </a:rPr>
              <a:t>https://yaotai.163.com/annual-meeting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网易瑶台公众号：</a:t>
            </a:r>
          </a:p>
        </p:txBody>
      </p:sp>
      <p:pic>
        <p:nvPicPr>
          <p:cNvPr id="4" name="图片 3" descr="qrcode_for_gh_57965006af41_43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0245" y="4538980"/>
            <a:ext cx="1441450" cy="14414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17110" y="460946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得意黑" charset="-122"/>
                <a:sym typeface="+mn-ea"/>
              </a:rPr>
              <a:t>一键咨询年会：</a:t>
            </a:r>
          </a:p>
        </p:txBody>
      </p:sp>
      <p:pic>
        <p:nvPicPr>
          <p:cNvPr id="19" name="图片 18" descr="留资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9220" y="4610100"/>
            <a:ext cx="1370330" cy="13703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655263C-5787-94D7-543F-32D3E000B4A5}"/>
              </a:ext>
            </a:extLst>
          </p:cNvPr>
          <p:cNvSpPr txBox="1"/>
          <p:nvPr/>
        </p:nvSpPr>
        <p:spPr>
          <a:xfrm>
            <a:off x="678873" y="4835236"/>
            <a:ext cx="52886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</a:t>
            </a:r>
            <a:r>
              <a:rPr lang="zh-CN" altLang="en-US" dirty="0"/>
              <a:t>界网友 </a:t>
            </a:r>
            <a:r>
              <a:rPr lang="en-US" altLang="zh-CN" dirty="0" err="1"/>
              <a:t>Netease</a:t>
            </a:r>
            <a:r>
              <a:rPr lang="en-US" altLang="zh-CN" dirty="0"/>
              <a:t> </a:t>
            </a:r>
            <a:r>
              <a:rPr lang="zh-CN" altLang="en-US" dirty="0"/>
              <a:t> 投稿作品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438820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g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2" y="0"/>
            <a:ext cx="1219308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77970" y="1088025"/>
            <a:ext cx="343606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0" b="1" dirty="0">
                <a:solidFill>
                  <a:srgbClr val="6938D9"/>
                </a:solidFill>
                <a:effectLst>
                  <a:reflection stA="0" endPos="65000" dist="50800" dir="5400000" sy="-100000" algn="bl" rotWithShape="0"/>
                </a:effectLst>
                <a:latin typeface="PingFang SC" panose="020B0400000000000000" charset="-122"/>
                <a:ea typeface="微软雅黑" panose="020B0503020204020204" charset="-122"/>
              </a:rPr>
              <a:t>01</a:t>
            </a:r>
            <a:endParaRPr lang="zh-CN" altLang="en-US" sz="20000" b="1" dirty="0">
              <a:solidFill>
                <a:srgbClr val="6938D9"/>
              </a:solidFill>
              <a:effectLst>
                <a:reflection stA="0" endPos="65000" dist="50800" dir="5400000" sy="-100000" algn="bl" rotWithShape="0"/>
              </a:effectLst>
              <a:latin typeface="PingFang SC" panose="020B0400000000000000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8913" y="2412623"/>
            <a:ext cx="245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8C6FF"/>
                </a:solidFill>
                <a:latin typeface="+mj-ea"/>
                <a:ea typeface="+mj-ea"/>
              </a:rPr>
              <a:t>PART ONE</a:t>
            </a:r>
            <a:endParaRPr lang="zh-CN" altLang="en-US" sz="2800" dirty="0">
              <a:solidFill>
                <a:srgbClr val="D8C6FF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314" y="3429000"/>
            <a:ext cx="5457371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000" b="1" kern="2000" spc="200" dirty="0">
                <a:solidFill>
                  <a:schemeClr val="bg1"/>
                </a:solidFill>
                <a:uFillTx/>
                <a:latin typeface="+mj-ea"/>
                <a:ea typeface="+mj-ea"/>
                <a:cs typeface="兰亭黑-简" panose="02000000000000000000" charset="-122"/>
              </a:rPr>
              <a:t>何谓元宇宙年会？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44916" y="2236877"/>
            <a:ext cx="8302170" cy="220463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8691930" y="1990272"/>
            <a:ext cx="2697842" cy="2697840"/>
          </a:xfrm>
          <a:prstGeom prst="diamond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444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874713" y="1990272"/>
            <a:ext cx="2697842" cy="2697840"/>
          </a:xfrm>
          <a:prstGeom prst="diamond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444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58981">
            <a:off x="-1864016" y="-1052595"/>
            <a:ext cx="3107113" cy="50652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493010" y="4834890"/>
            <a:ext cx="72059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突破时空限制的线上沉浸式年会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58981">
            <a:off x="10187649" y="3847065"/>
            <a:ext cx="3107113" cy="50652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147965" y="2419668"/>
            <a:ext cx="2533650" cy="3997504"/>
          </a:xfrm>
          <a:custGeom>
            <a:avLst/>
            <a:gdLst>
              <a:gd name="connsiteX0" fmla="*/ 0 w 2533650"/>
              <a:gd name="connsiteY0" fmla="*/ 0 h 3997504"/>
              <a:gd name="connsiteX1" fmla="*/ 2533650 w 2533650"/>
              <a:gd name="connsiteY1" fmla="*/ 0 h 3997504"/>
              <a:gd name="connsiteX2" fmla="*/ 2533650 w 2533650"/>
              <a:gd name="connsiteY2" fmla="*/ 3100917 h 3997504"/>
              <a:gd name="connsiteX3" fmla="*/ 0 w 2533650"/>
              <a:gd name="connsiteY3" fmla="*/ 3997504 h 399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997504">
                <a:moveTo>
                  <a:pt x="0" y="0"/>
                </a:moveTo>
                <a:lnTo>
                  <a:pt x="2533650" y="0"/>
                </a:lnTo>
                <a:lnTo>
                  <a:pt x="2533650" y="3100917"/>
                </a:lnTo>
                <a:lnTo>
                  <a:pt x="0" y="3997504"/>
                </a:lnTo>
                <a:close/>
              </a:path>
            </a:pathLst>
          </a:cu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875348" y="2419669"/>
            <a:ext cx="2533650" cy="3082521"/>
          </a:xfrm>
          <a:custGeom>
            <a:avLst/>
            <a:gdLst>
              <a:gd name="connsiteX0" fmla="*/ 0 w 2533650"/>
              <a:gd name="connsiteY0" fmla="*/ 0 h 3082521"/>
              <a:gd name="connsiteX1" fmla="*/ 2533650 w 2533650"/>
              <a:gd name="connsiteY1" fmla="*/ 0 h 3082521"/>
              <a:gd name="connsiteX2" fmla="*/ 2533650 w 2533650"/>
              <a:gd name="connsiteY2" fmla="*/ 3082521 h 3082521"/>
              <a:gd name="connsiteX3" fmla="*/ 0 w 2533650"/>
              <a:gd name="connsiteY3" fmla="*/ 2185933 h 308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082521">
                <a:moveTo>
                  <a:pt x="0" y="0"/>
                </a:moveTo>
                <a:lnTo>
                  <a:pt x="2533650" y="0"/>
                </a:lnTo>
                <a:lnTo>
                  <a:pt x="2533650" y="3082521"/>
                </a:lnTo>
                <a:lnTo>
                  <a:pt x="0" y="2185933"/>
                </a:lnTo>
                <a:close/>
              </a:path>
            </a:pathLst>
          </a:cu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8784274" y="2419669"/>
            <a:ext cx="2533650" cy="3071677"/>
          </a:xfrm>
          <a:custGeom>
            <a:avLst/>
            <a:gdLst>
              <a:gd name="connsiteX0" fmla="*/ 0 w 2533650"/>
              <a:gd name="connsiteY0" fmla="*/ 0 h 3071677"/>
              <a:gd name="connsiteX1" fmla="*/ 2533650 w 2533650"/>
              <a:gd name="connsiteY1" fmla="*/ 0 h 3071677"/>
              <a:gd name="connsiteX2" fmla="*/ 2533650 w 2533650"/>
              <a:gd name="connsiteY2" fmla="*/ 2175089 h 3071677"/>
              <a:gd name="connsiteX3" fmla="*/ 0 w 2533650"/>
              <a:gd name="connsiteY3" fmla="*/ 3071677 h 3071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071677">
                <a:moveTo>
                  <a:pt x="0" y="0"/>
                </a:moveTo>
                <a:lnTo>
                  <a:pt x="2533650" y="0"/>
                </a:lnTo>
                <a:lnTo>
                  <a:pt x="2533650" y="2175089"/>
                </a:lnTo>
                <a:lnTo>
                  <a:pt x="0" y="3071677"/>
                </a:lnTo>
                <a:close/>
              </a:path>
            </a:pathLst>
          </a:cu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 flipH="1">
            <a:off x="3511656" y="2419668"/>
            <a:ext cx="2533650" cy="3997504"/>
          </a:xfrm>
          <a:custGeom>
            <a:avLst/>
            <a:gdLst>
              <a:gd name="connsiteX0" fmla="*/ 0 w 2533650"/>
              <a:gd name="connsiteY0" fmla="*/ 0 h 3997504"/>
              <a:gd name="connsiteX1" fmla="*/ 2533650 w 2533650"/>
              <a:gd name="connsiteY1" fmla="*/ 0 h 3997504"/>
              <a:gd name="connsiteX2" fmla="*/ 2533650 w 2533650"/>
              <a:gd name="connsiteY2" fmla="*/ 3100917 h 3997504"/>
              <a:gd name="connsiteX3" fmla="*/ 0 w 2533650"/>
              <a:gd name="connsiteY3" fmla="*/ 3997504 h 399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997504">
                <a:moveTo>
                  <a:pt x="0" y="0"/>
                </a:moveTo>
                <a:lnTo>
                  <a:pt x="2533650" y="0"/>
                </a:lnTo>
                <a:lnTo>
                  <a:pt x="2533650" y="3100917"/>
                </a:lnTo>
                <a:lnTo>
                  <a:pt x="0" y="3997504"/>
                </a:lnTo>
                <a:close/>
              </a:path>
            </a:pathLst>
          </a:cu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5665" y="1320165"/>
            <a:ext cx="475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节约线下场地、物料成本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64630" y="1320165"/>
            <a:ext cx="475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玩法多样、形式新颖创新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元宇宙年会优势</a:t>
            </a:r>
            <a:endParaRPr kumimoji="1" lang="zh-CN" altLang="en-US" sz="2800" b="1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4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g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2" y="0"/>
            <a:ext cx="1219308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77970" y="1088025"/>
            <a:ext cx="3436060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0" b="1" dirty="0">
                <a:solidFill>
                  <a:srgbClr val="6938D9"/>
                </a:solidFill>
                <a:effectLst>
                  <a:reflection stA="0" endPos="65000" dist="50800" dir="5400000" sy="-100000" algn="bl" rotWithShape="0"/>
                </a:effectLst>
                <a:latin typeface="PingFang SC" panose="020B0400000000000000" charset="-122"/>
                <a:ea typeface="微软雅黑" panose="020B0503020204020204" charset="-122"/>
              </a:rPr>
              <a:t>02</a:t>
            </a:r>
            <a:endParaRPr lang="zh-CN" altLang="en-US" sz="20000" b="1" dirty="0">
              <a:solidFill>
                <a:srgbClr val="6938D9"/>
              </a:solidFill>
              <a:effectLst>
                <a:reflection stA="0" endPos="65000" dist="50800" dir="5400000" sy="-100000" algn="bl" rotWithShape="0"/>
              </a:effectLst>
              <a:latin typeface="PingFang SC" panose="020B0400000000000000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8913" y="2412623"/>
            <a:ext cx="245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8C6FF"/>
                </a:solidFill>
                <a:latin typeface="+mj-ea"/>
                <a:ea typeface="+mj-ea"/>
              </a:rPr>
              <a:t>PART TWO</a:t>
            </a:r>
            <a:endParaRPr lang="zh-CN" altLang="en-US" sz="2800" dirty="0">
              <a:solidFill>
                <a:srgbClr val="D8C6FF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314" y="3429000"/>
            <a:ext cx="5457371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000" b="1" spc="200" dirty="0">
                <a:solidFill>
                  <a:schemeClr val="bg1"/>
                </a:solidFill>
                <a:uFillTx/>
                <a:latin typeface="+mj-ea"/>
                <a:ea typeface="+mj-ea"/>
                <a:cs typeface="兰亭黑-简" panose="02000000000000000000" charset="-122"/>
              </a:rPr>
              <a:t>流程如何规划？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60413" y="1882708"/>
            <a:ext cx="1890765" cy="3003908"/>
            <a:chOff x="741998" y="2652963"/>
            <a:chExt cx="1890765" cy="3003908"/>
          </a:xfrm>
        </p:grpSpPr>
        <p:sp>
          <p:nvSpPr>
            <p:cNvPr id="39" name="ïşḻïdè"/>
            <p:cNvSpPr/>
            <p:nvPr/>
          </p:nvSpPr>
          <p:spPr bwMode="auto">
            <a:xfrm rot="5400000">
              <a:off x="642260" y="3347599"/>
              <a:ext cx="2090241" cy="1890765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lt"/>
              </a:endParaRPr>
            </a:p>
          </p:txBody>
        </p:sp>
        <p:sp>
          <p:nvSpPr>
            <p:cNvPr id="40" name="iṡľîďè"/>
            <p:cNvSpPr/>
            <p:nvPr/>
          </p:nvSpPr>
          <p:spPr bwMode="auto">
            <a:xfrm>
              <a:off x="743639" y="2652963"/>
              <a:ext cx="1887483" cy="546905"/>
            </a:xfrm>
            <a:prstGeom prst="rect">
              <a:avLst/>
            </a:prstGeom>
            <a:solidFill>
              <a:srgbClr val="786DCE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年会邀请</a:t>
              </a:r>
            </a:p>
          </p:txBody>
        </p:sp>
        <p:grpSp>
          <p:nvGrpSpPr>
            <p:cNvPr id="41" name="î$1íḋê"/>
            <p:cNvGrpSpPr/>
            <p:nvPr/>
          </p:nvGrpSpPr>
          <p:grpSpPr>
            <a:xfrm>
              <a:off x="1345394" y="4974169"/>
              <a:ext cx="682702" cy="682702"/>
              <a:chOff x="1322533" y="4908939"/>
              <a:chExt cx="682702" cy="682702"/>
            </a:xfrm>
          </p:grpSpPr>
          <p:sp>
            <p:nvSpPr>
              <p:cNvPr id="83" name="îṩľíďè"/>
              <p:cNvSpPr/>
              <p:nvPr/>
            </p:nvSpPr>
            <p:spPr bwMode="auto">
              <a:xfrm>
                <a:off x="1322533" y="4908939"/>
                <a:ext cx="682702" cy="682702"/>
              </a:xfrm>
              <a:prstGeom prst="ellipse">
                <a:avLst/>
              </a:prstGeom>
              <a:solidFill>
                <a:srgbClr val="786DCE"/>
              </a:solidFill>
              <a:ln w="19050">
                <a:solidFill>
                  <a:schemeClr val="bg1"/>
                </a:solidFill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lt"/>
                </a:endParaRPr>
              </a:p>
            </p:txBody>
          </p:sp>
          <p:sp>
            <p:nvSpPr>
              <p:cNvPr id="84" name="iṥļïďè"/>
              <p:cNvSpPr/>
              <p:nvPr/>
            </p:nvSpPr>
            <p:spPr bwMode="auto">
              <a:xfrm>
                <a:off x="1491627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964723" y="2403408"/>
            <a:ext cx="1890765" cy="3003907"/>
            <a:chOff x="2946308" y="2652963"/>
            <a:chExt cx="1890765" cy="3003907"/>
          </a:xfrm>
        </p:grpSpPr>
        <p:sp>
          <p:nvSpPr>
            <p:cNvPr id="43" name="ïṡ1íďé"/>
            <p:cNvSpPr/>
            <p:nvPr/>
          </p:nvSpPr>
          <p:spPr bwMode="auto">
            <a:xfrm rot="5400000">
              <a:off x="2846570" y="3347600"/>
              <a:ext cx="2090241" cy="1890765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lt"/>
              </a:endParaRPr>
            </a:p>
          </p:txBody>
        </p:sp>
        <p:sp>
          <p:nvSpPr>
            <p:cNvPr id="44" name="iŝ1iďè"/>
            <p:cNvSpPr/>
            <p:nvPr/>
          </p:nvSpPr>
          <p:spPr bwMode="auto">
            <a:xfrm>
              <a:off x="2947949" y="2652963"/>
              <a:ext cx="1887483" cy="546905"/>
            </a:xfrm>
            <a:prstGeom prst="rect">
              <a:avLst/>
            </a:prstGeom>
            <a:solidFill>
              <a:srgbClr val="FB8C8E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年会布置</a:t>
              </a:r>
            </a:p>
          </p:txBody>
        </p:sp>
        <p:grpSp>
          <p:nvGrpSpPr>
            <p:cNvPr id="45" name="iṥľïḓé"/>
            <p:cNvGrpSpPr/>
            <p:nvPr/>
          </p:nvGrpSpPr>
          <p:grpSpPr>
            <a:xfrm>
              <a:off x="3550339" y="4974168"/>
              <a:ext cx="682702" cy="682702"/>
              <a:chOff x="3538909" y="4908939"/>
              <a:chExt cx="682702" cy="682702"/>
            </a:xfrm>
          </p:grpSpPr>
          <p:sp>
            <p:nvSpPr>
              <p:cNvPr id="81" name="íŝļiḑé"/>
              <p:cNvSpPr/>
              <p:nvPr/>
            </p:nvSpPr>
            <p:spPr bwMode="auto">
              <a:xfrm>
                <a:off x="3538909" y="4908939"/>
                <a:ext cx="682702" cy="682702"/>
              </a:xfrm>
              <a:prstGeom prst="ellipse">
                <a:avLst/>
              </a:prstGeom>
              <a:solidFill>
                <a:srgbClr val="FB8C8E"/>
              </a:solidFill>
              <a:ln w="19050">
                <a:solidFill>
                  <a:schemeClr val="bg1"/>
                </a:solidFill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lt"/>
                </a:endParaRPr>
              </a:p>
            </p:txBody>
          </p:sp>
          <p:sp>
            <p:nvSpPr>
              <p:cNvPr id="82" name="iṧḷîḍê"/>
              <p:cNvSpPr/>
              <p:nvPr/>
            </p:nvSpPr>
            <p:spPr bwMode="auto">
              <a:xfrm>
                <a:off x="3707369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169033" y="1880898"/>
            <a:ext cx="1890765" cy="3003905"/>
            <a:chOff x="5150618" y="2652963"/>
            <a:chExt cx="1890765" cy="3003905"/>
          </a:xfrm>
        </p:grpSpPr>
        <p:sp>
          <p:nvSpPr>
            <p:cNvPr id="47" name="íṩlîďé"/>
            <p:cNvSpPr/>
            <p:nvPr/>
          </p:nvSpPr>
          <p:spPr bwMode="auto">
            <a:xfrm rot="5400000">
              <a:off x="5050880" y="3347599"/>
              <a:ext cx="2090241" cy="1890765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lt"/>
              </a:endParaRPr>
            </a:p>
          </p:txBody>
        </p:sp>
        <p:sp>
          <p:nvSpPr>
            <p:cNvPr id="48" name="iṡľîḋe"/>
            <p:cNvSpPr/>
            <p:nvPr/>
          </p:nvSpPr>
          <p:spPr bwMode="auto">
            <a:xfrm>
              <a:off x="5152259" y="2652963"/>
              <a:ext cx="1887483" cy="546905"/>
            </a:xfrm>
            <a:prstGeom prst="rect">
              <a:avLst/>
            </a:prstGeom>
            <a:solidFill>
              <a:srgbClr val="AA79B5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年会节目</a:t>
              </a:r>
            </a:p>
          </p:txBody>
        </p:sp>
        <p:grpSp>
          <p:nvGrpSpPr>
            <p:cNvPr id="49" name="ïśḻiḍe"/>
            <p:cNvGrpSpPr/>
            <p:nvPr/>
          </p:nvGrpSpPr>
          <p:grpSpPr>
            <a:xfrm>
              <a:off x="5754649" y="4974166"/>
              <a:ext cx="682702" cy="682702"/>
              <a:chOff x="5754649" y="4908939"/>
              <a:chExt cx="682702" cy="682702"/>
            </a:xfrm>
          </p:grpSpPr>
          <p:sp>
            <p:nvSpPr>
              <p:cNvPr id="79" name="ísļiḍè"/>
              <p:cNvSpPr/>
              <p:nvPr/>
            </p:nvSpPr>
            <p:spPr bwMode="auto">
              <a:xfrm>
                <a:off x="5754649" y="4908939"/>
                <a:ext cx="682702" cy="682702"/>
              </a:xfrm>
              <a:prstGeom prst="ellipse">
                <a:avLst/>
              </a:prstGeom>
              <a:solidFill>
                <a:srgbClr val="AA79B5"/>
              </a:solidFill>
              <a:ln w="19050">
                <a:solidFill>
                  <a:schemeClr val="bg1"/>
                </a:solidFill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lt"/>
                </a:endParaRPr>
              </a:p>
            </p:txBody>
          </p:sp>
          <p:sp>
            <p:nvSpPr>
              <p:cNvPr id="80" name="ïṡlíḑè"/>
              <p:cNvSpPr/>
              <p:nvPr/>
            </p:nvSpPr>
            <p:spPr bwMode="auto">
              <a:xfrm>
                <a:off x="5923109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362641" y="2403408"/>
            <a:ext cx="1890765" cy="3003904"/>
            <a:chOff x="7354928" y="2652963"/>
            <a:chExt cx="1890765" cy="3003904"/>
          </a:xfrm>
        </p:grpSpPr>
        <p:sp>
          <p:nvSpPr>
            <p:cNvPr id="51" name="îṩľïḑé"/>
            <p:cNvSpPr/>
            <p:nvPr/>
          </p:nvSpPr>
          <p:spPr bwMode="auto">
            <a:xfrm rot="5400000">
              <a:off x="7255190" y="3347599"/>
              <a:ext cx="2090241" cy="1890765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lt"/>
              </a:endParaRPr>
            </a:p>
          </p:txBody>
        </p:sp>
        <p:sp>
          <p:nvSpPr>
            <p:cNvPr id="52" name="iŝḻïďe"/>
            <p:cNvSpPr/>
            <p:nvPr/>
          </p:nvSpPr>
          <p:spPr bwMode="auto">
            <a:xfrm>
              <a:off x="7356569" y="2652963"/>
              <a:ext cx="1887483" cy="546905"/>
            </a:xfrm>
            <a:prstGeom prst="rect">
              <a:avLst/>
            </a:prstGeom>
            <a:solidFill>
              <a:srgbClr val="FB8C8E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现场互动</a:t>
              </a:r>
            </a:p>
          </p:txBody>
        </p:sp>
        <p:grpSp>
          <p:nvGrpSpPr>
            <p:cNvPr id="53" name="íšḻïde"/>
            <p:cNvGrpSpPr/>
            <p:nvPr/>
          </p:nvGrpSpPr>
          <p:grpSpPr>
            <a:xfrm>
              <a:off x="7958959" y="4974165"/>
              <a:ext cx="682702" cy="682702"/>
              <a:chOff x="7970389" y="4908939"/>
              <a:chExt cx="682702" cy="682702"/>
            </a:xfrm>
          </p:grpSpPr>
          <p:sp>
            <p:nvSpPr>
              <p:cNvPr id="77" name="iṡļíḋè"/>
              <p:cNvSpPr/>
              <p:nvPr/>
            </p:nvSpPr>
            <p:spPr bwMode="auto">
              <a:xfrm>
                <a:off x="7970389" y="4908939"/>
                <a:ext cx="682702" cy="682702"/>
              </a:xfrm>
              <a:prstGeom prst="ellipse">
                <a:avLst/>
              </a:prstGeom>
              <a:solidFill>
                <a:srgbClr val="FB8C8E"/>
              </a:solidFill>
              <a:ln w="19050">
                <a:solidFill>
                  <a:schemeClr val="bg1"/>
                </a:solidFill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lt"/>
                </a:endParaRPr>
              </a:p>
            </p:txBody>
          </p:sp>
          <p:sp>
            <p:nvSpPr>
              <p:cNvPr id="78" name="íşḷîḓê"/>
              <p:cNvSpPr/>
              <p:nvPr/>
            </p:nvSpPr>
            <p:spPr bwMode="auto">
              <a:xfrm>
                <a:off x="8138848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9577653" y="1880898"/>
            <a:ext cx="1890765" cy="3003902"/>
            <a:chOff x="9559238" y="2652963"/>
            <a:chExt cx="1890765" cy="3003902"/>
          </a:xfrm>
        </p:grpSpPr>
        <p:sp>
          <p:nvSpPr>
            <p:cNvPr id="71" name="îş1îdé"/>
            <p:cNvSpPr/>
            <p:nvPr/>
          </p:nvSpPr>
          <p:spPr bwMode="auto">
            <a:xfrm rot="5400000">
              <a:off x="9459500" y="3347599"/>
              <a:ext cx="2090241" cy="1890765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lt"/>
              </a:endParaRPr>
            </a:p>
          </p:txBody>
        </p:sp>
        <p:sp>
          <p:nvSpPr>
            <p:cNvPr id="72" name="ïṥľïdé"/>
            <p:cNvSpPr/>
            <p:nvPr/>
          </p:nvSpPr>
          <p:spPr bwMode="auto">
            <a:xfrm>
              <a:off x="9560879" y="2652963"/>
              <a:ext cx="1887483" cy="546905"/>
            </a:xfrm>
            <a:prstGeom prst="rect">
              <a:avLst/>
            </a:prstGeom>
            <a:solidFill>
              <a:srgbClr val="786DCE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年会成果</a:t>
              </a:r>
            </a:p>
          </p:txBody>
        </p:sp>
        <p:grpSp>
          <p:nvGrpSpPr>
            <p:cNvPr id="73" name="íS1ïḑe"/>
            <p:cNvGrpSpPr/>
            <p:nvPr/>
          </p:nvGrpSpPr>
          <p:grpSpPr>
            <a:xfrm>
              <a:off x="10163269" y="4974163"/>
              <a:ext cx="682702" cy="682702"/>
              <a:chOff x="10186128" y="4908939"/>
              <a:chExt cx="682702" cy="682702"/>
            </a:xfrm>
          </p:grpSpPr>
          <p:sp>
            <p:nvSpPr>
              <p:cNvPr id="75" name="íṧļide"/>
              <p:cNvSpPr/>
              <p:nvPr/>
            </p:nvSpPr>
            <p:spPr bwMode="auto">
              <a:xfrm>
                <a:off x="10186128" y="4908939"/>
                <a:ext cx="682702" cy="682702"/>
              </a:xfrm>
              <a:prstGeom prst="ellipse">
                <a:avLst/>
              </a:prstGeom>
              <a:solidFill>
                <a:srgbClr val="786DCE"/>
              </a:solidFill>
              <a:ln w="19050">
                <a:solidFill>
                  <a:schemeClr val="bg1"/>
                </a:solidFill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lt"/>
                </a:endParaRPr>
              </a:p>
            </p:txBody>
          </p:sp>
          <p:sp>
            <p:nvSpPr>
              <p:cNvPr id="76" name="ïṥ1îďè"/>
              <p:cNvSpPr/>
              <p:nvPr/>
            </p:nvSpPr>
            <p:spPr bwMode="auto">
              <a:xfrm>
                <a:off x="10354587" y="5069129"/>
                <a:ext cx="345783" cy="362322"/>
              </a:xfrm>
              <a:custGeom>
                <a:avLst/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lt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854075" y="2477770"/>
            <a:ext cx="1710055" cy="128079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报名管理</a:t>
            </a:r>
          </a:p>
          <a:p>
            <a:pPr algn="ctr">
              <a:lnSpc>
                <a:spcPct val="150000"/>
              </a:lnSpc>
            </a:pPr>
            <a:r>
              <a:rPr lang="zh-CN" altLang="en-US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短信</a:t>
            </a:r>
            <a:r>
              <a:rPr lang="en-US" alt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邮件邀请</a:t>
            </a:r>
          </a:p>
          <a:p>
            <a:pPr algn="ctr">
              <a:lnSpc>
                <a:spcPct val="150000"/>
              </a:lnSpc>
            </a:pPr>
            <a:r>
              <a:rPr lang="zh-CN" altLang="en-US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人员嘉宾管理</a:t>
            </a:r>
          </a:p>
          <a:p>
            <a:pPr algn="ctr">
              <a:lnSpc>
                <a:spcPct val="150000"/>
              </a:lnSpc>
            </a:pPr>
            <a:r>
              <a:rPr lang="zh-CN" altLang="en-US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权限管理</a:t>
            </a:r>
          </a:p>
          <a:p>
            <a:pPr algn="ctr">
              <a:lnSpc>
                <a:spcPct val="150000"/>
              </a:lnSpc>
            </a:pPr>
            <a:r>
              <a:rPr lang="en-US" alt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054985" y="3083560"/>
            <a:ext cx="1710055" cy="128079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场景选择</a:t>
            </a:r>
          </a:p>
          <a:p>
            <a:pPr algn="ctr">
              <a:lnSpc>
                <a:spcPct val="150000"/>
              </a:lnSpc>
            </a:pPr>
            <a:r>
              <a:rPr 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场地装修</a:t>
            </a:r>
          </a:p>
          <a:p>
            <a:pPr algn="ctr">
              <a:lnSpc>
                <a:spcPct val="150000"/>
              </a:lnSpc>
            </a:pPr>
            <a:r>
              <a:rPr 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会场日程</a:t>
            </a:r>
            <a:r>
              <a:rPr lang="zh-CN" altLang="en-US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管理</a:t>
            </a:r>
          </a:p>
          <a:p>
            <a:pPr algn="ctr">
              <a:lnSpc>
                <a:spcPct val="150000"/>
              </a:lnSpc>
            </a:pPr>
            <a:r>
              <a:rPr lang="en-US" alt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304790" y="2477770"/>
            <a:ext cx="1710055" cy="128079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领导致辞</a:t>
            </a:r>
          </a:p>
          <a:p>
            <a:pPr algn="ctr">
              <a:lnSpc>
                <a:spcPct val="150000"/>
              </a:lnSpc>
            </a:pPr>
            <a:r>
              <a:rPr 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员工表彰</a:t>
            </a:r>
          </a:p>
          <a:p>
            <a:pPr algn="ctr">
              <a:lnSpc>
                <a:spcPct val="150000"/>
              </a:lnSpc>
            </a:pPr>
            <a:r>
              <a:rPr 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颁奖典礼</a:t>
            </a:r>
          </a:p>
          <a:p>
            <a:pPr algn="ctr">
              <a:lnSpc>
                <a:spcPct val="150000"/>
              </a:lnSpc>
            </a:pPr>
            <a:r>
              <a:rPr 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才艺展示</a:t>
            </a:r>
          </a:p>
          <a:p>
            <a:pPr algn="ctr">
              <a:lnSpc>
                <a:spcPct val="150000"/>
              </a:lnSpc>
            </a:pPr>
            <a:r>
              <a:rPr lang="en-US" alt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463790" y="3083560"/>
            <a:ext cx="1710055" cy="128079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炫酷抽奖</a:t>
            </a:r>
          </a:p>
          <a:p>
            <a:pPr algn="ctr">
              <a:lnSpc>
                <a:spcPct val="150000"/>
              </a:lnSpc>
            </a:pPr>
            <a:r>
              <a:rPr lang="zh-CN" altLang="en-US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许愿树</a:t>
            </a:r>
          </a:p>
          <a:p>
            <a:pPr algn="ctr">
              <a:lnSpc>
                <a:spcPct val="150000"/>
              </a:lnSpc>
            </a:pPr>
            <a:r>
              <a:rPr lang="zh-CN" altLang="en-US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红包雨</a:t>
            </a:r>
          </a:p>
          <a:p>
            <a:pPr algn="ctr">
              <a:lnSpc>
                <a:spcPct val="150000"/>
              </a:lnSpc>
            </a:pPr>
            <a:r>
              <a:rPr lang="zh-CN" altLang="en-US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弹幕</a:t>
            </a:r>
          </a:p>
          <a:p>
            <a:pPr algn="ctr">
              <a:lnSpc>
                <a:spcPct val="150000"/>
              </a:lnSpc>
            </a:pPr>
            <a:r>
              <a:rPr lang="en-US" alt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622790" y="2604770"/>
            <a:ext cx="1710055" cy="128079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分享转发</a:t>
            </a:r>
          </a:p>
          <a:p>
            <a:pPr algn="ctr">
              <a:lnSpc>
                <a:spcPct val="150000"/>
              </a:lnSpc>
            </a:pPr>
            <a:r>
              <a:rPr 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会后答谢</a:t>
            </a:r>
          </a:p>
          <a:p>
            <a:pPr algn="ctr">
              <a:lnSpc>
                <a:spcPct val="150000"/>
              </a:lnSpc>
            </a:pPr>
            <a:r>
              <a:rPr 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传播宣传</a:t>
            </a:r>
          </a:p>
          <a:p>
            <a:pPr algn="ctr">
              <a:lnSpc>
                <a:spcPct val="150000"/>
              </a:lnSpc>
            </a:pPr>
            <a:r>
              <a:rPr 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效果复盘</a:t>
            </a:r>
          </a:p>
          <a:p>
            <a:pPr algn="ctr">
              <a:lnSpc>
                <a:spcPct val="150000"/>
              </a:lnSpc>
            </a:pPr>
            <a:r>
              <a:rPr lang="en-US" altLang="zh-CN" sz="1400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元宇宙年会流程</a:t>
            </a:r>
          </a:p>
        </p:txBody>
      </p:sp>
      <p:cxnSp>
        <p:nvCxnSpPr>
          <p:cNvPr id="24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875030" y="1562100"/>
            <a:ext cx="5031105" cy="312420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6500" y="1560830"/>
            <a:ext cx="5031105" cy="3125470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74713" y="4972050"/>
            <a:ext cx="5030787" cy="0"/>
          </a:xfrm>
          <a:prstGeom prst="line">
            <a:avLst/>
          </a:prstGeom>
          <a:ln w="57150">
            <a:solidFill>
              <a:srgbClr val="85AB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286501" y="4972050"/>
            <a:ext cx="5030787" cy="0"/>
          </a:xfrm>
          <a:prstGeom prst="line">
            <a:avLst/>
          </a:prstGeom>
          <a:ln w="57150">
            <a:solidFill>
              <a:srgbClr val="85AB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73760" y="5257800"/>
            <a:ext cx="50323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细化前期分工，层层跟进</a:t>
            </a:r>
          </a:p>
          <a:p>
            <a:pPr>
              <a:lnSpc>
                <a:spcPct val="150000"/>
              </a:lnSpc>
            </a:pP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86500" y="5257800"/>
            <a:ext cx="442595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及时处理后台数据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做好宣传、复盘工作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明确分工，做好数据统计工作</a:t>
            </a:r>
          </a:p>
        </p:txBody>
      </p:sp>
      <p:cxnSp>
        <p:nvCxnSpPr>
          <p:cNvPr id="5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26795" y="5139055"/>
            <a:ext cx="10139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得意黑" charset="-122"/>
              </a:rPr>
              <a:t>主持人串联、领导演讲、优秀员工颁奖礼、才艺展示等</a:t>
            </a: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16559" y="375057"/>
            <a:ext cx="1234149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还原线下年会环节</a:t>
            </a:r>
          </a:p>
        </p:txBody>
      </p:sp>
      <p:cxnSp>
        <p:nvCxnSpPr>
          <p:cNvPr id="5" name="直线连接符 5"/>
          <p:cNvCxnSpPr/>
          <p:nvPr/>
        </p:nvCxnSpPr>
        <p:spPr>
          <a:xfrm>
            <a:off x="514180" y="988676"/>
            <a:ext cx="282679" cy="0"/>
          </a:xfrm>
          <a:prstGeom prst="line">
            <a:avLst/>
          </a:prstGeom>
          <a:ln w="76200">
            <a:solidFill>
              <a:srgbClr val="8A3AF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15645" y="2193925"/>
            <a:ext cx="2343150" cy="1972945"/>
          </a:xfrm>
          <a:prstGeom prst="hexagon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六边形 7"/>
          <p:cNvSpPr/>
          <p:nvPr/>
        </p:nvSpPr>
        <p:spPr>
          <a:xfrm>
            <a:off x="6284595" y="2193925"/>
            <a:ext cx="2343150" cy="1972945"/>
          </a:xfrm>
          <a:prstGeom prst="hexagon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六边形 8"/>
          <p:cNvSpPr/>
          <p:nvPr/>
        </p:nvSpPr>
        <p:spPr>
          <a:xfrm>
            <a:off x="9069070" y="2193925"/>
            <a:ext cx="2343150" cy="1972945"/>
          </a:xfrm>
          <a:prstGeom prst="hexagon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六边形 9"/>
          <p:cNvSpPr/>
          <p:nvPr/>
        </p:nvSpPr>
        <p:spPr>
          <a:xfrm>
            <a:off x="3500120" y="2193925"/>
            <a:ext cx="2343150" cy="1972945"/>
          </a:xfrm>
          <a:prstGeom prst="hexagon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377248" y="0"/>
            <a:ext cx="828859" cy="257957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5ca3309-c177-4e55-9c9f-ff7f7768ced5"/>
  <p:tag name="COMMONDATA" val="eyJoZGlkIjoiNTUwYWRlNTRjNTA0OTAzN2JhMmM5Y2VjYTA0ZDA4N2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1843,&quot;width&quot;:19397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43,&quot;width&quot;:9607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43,&quot;width&quot;:9607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308}"/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249.373228346457,&quot;width&quot;:5870.212598425197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heme/theme1.xml><?xml version="1.0" encoding="utf-8"?>
<a:theme xmlns:a="http://schemas.openxmlformats.org/drawingml/2006/main" name="Office 主题​​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924</Words>
  <Application>Microsoft Office PowerPoint</Application>
  <PresentationFormat>宽屏</PresentationFormat>
  <Paragraphs>207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inpin heiti</vt:lpstr>
      <vt:lpstr>PingFang SC</vt:lpstr>
      <vt:lpstr>得意黑</vt:lpstr>
      <vt:lpstr>等线</vt:lpstr>
      <vt:lpstr>兰亭黑-简</vt:lpstr>
      <vt:lpstr>微软雅黑</vt:lpstr>
      <vt:lpstr>字魂36号-正文宋楷</vt:lpstr>
      <vt:lpstr>字魂59号-创粗黑</vt:lpstr>
      <vt:lpstr>Arial</vt:lpstr>
      <vt:lpstr>Arial Black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炫酷元宇宙年会策划方案ppt模板</dc:title>
  <dc:creator>网易瑶台</dc:creator>
  <cp:keywords>51PPT模板网</cp:keywords>
  <dc:description>www.51pptmoban.com</dc:description>
  <cp:lastModifiedBy>Power user</cp:lastModifiedBy>
  <cp:revision>419</cp:revision>
  <dcterms:created xsi:type="dcterms:W3CDTF">2022-12-16T03:38:07Z</dcterms:created>
  <dcterms:modified xsi:type="dcterms:W3CDTF">2022-12-19T15:15:03Z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511FC2E5B8814A8E8CEF69AACF9941BB</vt:lpwstr>
  </property>
  <property fmtid="{D5CDD505-2E9C-101B-9397-08002B2CF9AE}" pid="3" name="KSOProductBuildVer">
    <vt:lpwstr>2052-3.9.0.6159</vt:lpwstr>
  </property>
</Properties>
</file>