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9" r:id="rId3"/>
    <p:sldId id="261" r:id="rId4"/>
    <p:sldId id="263" r:id="rId5"/>
    <p:sldId id="264" r:id="rId6"/>
    <p:sldId id="262" r:id="rId7"/>
    <p:sldId id="266" r:id="rId8"/>
    <p:sldId id="267" r:id="rId9"/>
    <p:sldId id="273" r:id="rId10"/>
    <p:sldId id="276" r:id="rId11"/>
    <p:sldId id="274" r:id="rId12"/>
    <p:sldId id="277" r:id="rId13"/>
    <p:sldId id="269" r:id="rId14"/>
    <p:sldId id="268" r:id="rId15"/>
    <p:sldId id="270" r:id="rId16"/>
    <p:sldId id="271" r:id="rId17"/>
    <p:sldId id="278" r:id="rId18"/>
    <p:sldId id="280" r:id="rId19"/>
    <p:sldId id="281" r:id="rId20"/>
    <p:sldId id="279" r:id="rId21"/>
    <p:sldId id="282" r:id="rId22"/>
    <p:sldId id="28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6021" autoAdjust="0"/>
  </p:normalViewPr>
  <p:slideViewPr>
    <p:cSldViewPr snapToGrid="0" showGuides="1">
      <p:cViewPr>
        <p:scale>
          <a:sx n="10" d="100"/>
          <a:sy n="10" d="100"/>
        </p:scale>
        <p:origin x="3186" y="2136"/>
      </p:cViewPr>
      <p:guideLst/>
    </p:cSldViewPr>
  </p:slideViewPr>
  <p:notesTextViewPr>
    <p:cViewPr>
      <p:scale>
        <a:sx n="25" d="100"/>
        <a:sy n="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48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C5C4389-1AAC-2744-5882-8340580F32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80DB823-F5EB-A4C6-587B-CE0114FAEA44}"/>
              </a:ext>
            </a:extLst>
          </p:cNvPr>
          <p:cNvSpPr/>
          <p:nvPr/>
        </p:nvSpPr>
        <p:spPr>
          <a:xfrm>
            <a:off x="8648698" y="-2705102"/>
            <a:ext cx="5867404" cy="5867404"/>
          </a:xfrm>
          <a:prstGeom prst="ellipse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1F0EBD2-F947-4BFA-5F4B-9FADC2E186AC}"/>
              </a:ext>
            </a:extLst>
          </p:cNvPr>
          <p:cNvSpPr/>
          <p:nvPr/>
        </p:nvSpPr>
        <p:spPr>
          <a:xfrm>
            <a:off x="-881096" y="2346936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A5E23B1A-56F8-25B2-C5FD-97160B670D30}"/>
              </a:ext>
            </a:extLst>
          </p:cNvPr>
          <p:cNvSpPr txBox="1"/>
          <p:nvPr/>
        </p:nvSpPr>
        <p:spPr>
          <a:xfrm>
            <a:off x="-600075" y="-633083"/>
            <a:ext cx="13392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6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销售经验分享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A2E0DBC-2291-227B-3138-1167F0F2E9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3303" y="87678"/>
            <a:ext cx="4552946" cy="8206644"/>
          </a:xfrm>
          <a:prstGeom prst="rect">
            <a:avLst/>
          </a:prstGeom>
        </p:spPr>
      </p:pic>
      <p:sp>
        <p:nvSpPr>
          <p:cNvPr id="21" name="iSHEJI-5">
            <a:extLst>
              <a:ext uri="{FF2B5EF4-FFF2-40B4-BE49-F238E27FC236}">
                <a16:creationId xmlns:a16="http://schemas.microsoft.com/office/drawing/2014/main" id="{1EED0DAD-C9FC-67CC-29AA-2D3268691550}"/>
              </a:ext>
            </a:extLst>
          </p:cNvPr>
          <p:cNvSpPr txBox="1"/>
          <p:nvPr/>
        </p:nvSpPr>
        <p:spPr>
          <a:xfrm>
            <a:off x="1483645" y="2805939"/>
            <a:ext cx="922471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spc="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0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轻松成交客户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2C5FCA52-2208-55B3-28CB-0BF81E941C03}"/>
              </a:ext>
            </a:extLst>
          </p:cNvPr>
          <p:cNvSpPr txBox="1"/>
          <p:nvPr/>
        </p:nvSpPr>
        <p:spPr>
          <a:xfrm>
            <a:off x="2573370" y="4229237"/>
            <a:ext cx="704526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Easy transaction of customers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CAA6107-E14A-A2BD-795C-2CA9E18E632F}"/>
              </a:ext>
            </a:extLst>
          </p:cNvPr>
          <p:cNvSpPr/>
          <p:nvPr/>
        </p:nvSpPr>
        <p:spPr>
          <a:xfrm>
            <a:off x="0" y="6029755"/>
            <a:ext cx="12192000" cy="828244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SHEJI-4-1">
            <a:extLst>
              <a:ext uri="{FF2B5EF4-FFF2-40B4-BE49-F238E27FC236}">
                <a16:creationId xmlns:a16="http://schemas.microsoft.com/office/drawing/2014/main" id="{F932C47A-A1E0-F72E-EFC5-057B92E04675}"/>
              </a:ext>
            </a:extLst>
          </p:cNvPr>
          <p:cNvSpPr/>
          <p:nvPr/>
        </p:nvSpPr>
        <p:spPr>
          <a:xfrm>
            <a:off x="11308430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iSHEJI-4-2">
            <a:extLst>
              <a:ext uri="{FF2B5EF4-FFF2-40B4-BE49-F238E27FC236}">
                <a16:creationId xmlns:a16="http://schemas.microsoft.com/office/drawing/2014/main" id="{D8969C98-AE5F-FF9E-91F9-3FE96155FFDA}"/>
              </a:ext>
            </a:extLst>
          </p:cNvPr>
          <p:cNvSpPr/>
          <p:nvPr/>
        </p:nvSpPr>
        <p:spPr>
          <a:xfrm>
            <a:off x="11461214" y="64903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iSHEJI-4-3">
            <a:extLst>
              <a:ext uri="{FF2B5EF4-FFF2-40B4-BE49-F238E27FC236}">
                <a16:creationId xmlns:a16="http://schemas.microsoft.com/office/drawing/2014/main" id="{E8F1A47D-1D9B-C720-607D-0EA7F3C650DB}"/>
              </a:ext>
            </a:extLst>
          </p:cNvPr>
          <p:cNvSpPr/>
          <p:nvPr/>
        </p:nvSpPr>
        <p:spPr>
          <a:xfrm>
            <a:off x="11614002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iSHEJI-4-4">
            <a:extLst>
              <a:ext uri="{FF2B5EF4-FFF2-40B4-BE49-F238E27FC236}">
                <a16:creationId xmlns:a16="http://schemas.microsoft.com/office/drawing/2014/main" id="{3FFCEB94-04FD-DCFC-D793-85BE27334C22}"/>
              </a:ext>
            </a:extLst>
          </p:cNvPr>
          <p:cNvSpPr/>
          <p:nvPr/>
        </p:nvSpPr>
        <p:spPr>
          <a:xfrm>
            <a:off x="11766786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5">
            <a:extLst>
              <a:ext uri="{FF2B5EF4-FFF2-40B4-BE49-F238E27FC236}">
                <a16:creationId xmlns:a16="http://schemas.microsoft.com/office/drawing/2014/main" id="{01CB9A15-064A-ED63-F75D-8A2B6A306CA6}"/>
              </a:ext>
            </a:extLst>
          </p:cNvPr>
          <p:cNvSpPr txBox="1"/>
          <p:nvPr/>
        </p:nvSpPr>
        <p:spPr>
          <a:xfrm flipH="1">
            <a:off x="518636" y="65030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31" name="iSHEJI-6">
            <a:extLst>
              <a:ext uri="{FF2B5EF4-FFF2-40B4-BE49-F238E27FC236}">
                <a16:creationId xmlns:a16="http://schemas.microsoft.com/office/drawing/2014/main" id="{9F211C59-8F20-F6D6-034B-3E18154B4227}"/>
              </a:ext>
            </a:extLst>
          </p:cNvPr>
          <p:cNvCxnSpPr>
            <a:cxnSpLocks/>
          </p:cNvCxnSpPr>
          <p:nvPr/>
        </p:nvCxnSpPr>
        <p:spPr>
          <a:xfrm>
            <a:off x="518636" y="64301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8983F96-F198-8204-DBAA-8E329A83F4E5}"/>
              </a:ext>
            </a:extLst>
          </p:cNvPr>
          <p:cNvCxnSpPr>
            <a:cxnSpLocks/>
          </p:cNvCxnSpPr>
          <p:nvPr/>
        </p:nvCxnSpPr>
        <p:spPr>
          <a:xfrm>
            <a:off x="3278353" y="5015755"/>
            <a:ext cx="67450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gaoding-14">
            <a:extLst>
              <a:ext uri="{FF2B5EF4-FFF2-40B4-BE49-F238E27FC236}">
                <a16:creationId xmlns:a16="http://schemas.microsoft.com/office/drawing/2014/main" id="{29BA9532-C938-1842-06CB-D48760BD98A7}"/>
              </a:ext>
            </a:extLst>
          </p:cNvPr>
          <p:cNvSpPr txBox="1"/>
          <p:nvPr/>
        </p:nvSpPr>
        <p:spPr>
          <a:xfrm>
            <a:off x="2943228" y="5126599"/>
            <a:ext cx="13447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34" name="gaoding-14">
            <a:extLst>
              <a:ext uri="{FF2B5EF4-FFF2-40B4-BE49-F238E27FC236}">
                <a16:creationId xmlns:a16="http://schemas.microsoft.com/office/drawing/2014/main" id="{86751F3A-94A2-6536-4A32-2141511DBD5F}"/>
              </a:ext>
            </a:extLst>
          </p:cNvPr>
          <p:cNvSpPr txBox="1"/>
          <p:nvPr/>
        </p:nvSpPr>
        <p:spPr>
          <a:xfrm>
            <a:off x="7750536" y="5126599"/>
            <a:ext cx="13447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479F541-98F5-75A7-D7CD-05C7432383D6}"/>
              </a:ext>
            </a:extLst>
          </p:cNvPr>
          <p:cNvCxnSpPr>
            <a:cxnSpLocks/>
          </p:cNvCxnSpPr>
          <p:nvPr/>
        </p:nvCxnSpPr>
        <p:spPr>
          <a:xfrm>
            <a:off x="8092283" y="5015755"/>
            <a:ext cx="67450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212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66720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款式太旧，看过类似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CB0643A-F5AF-36E6-D13C-8A128D51A12F}"/>
              </a:ext>
            </a:extLst>
          </p:cNvPr>
          <p:cNvSpPr/>
          <p:nvPr/>
        </p:nvSpPr>
        <p:spPr>
          <a:xfrm>
            <a:off x="864623" y="2003609"/>
            <a:ext cx="5774974" cy="263531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21F71B0-41DB-59AD-B338-C27144FA29BA}"/>
              </a:ext>
            </a:extLst>
          </p:cNvPr>
          <p:cNvSpPr/>
          <p:nvPr/>
        </p:nvSpPr>
        <p:spPr>
          <a:xfrm>
            <a:off x="864621" y="4658852"/>
            <a:ext cx="5774975" cy="908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" name="iSHEJI-12">
            <a:extLst>
              <a:ext uri="{FF2B5EF4-FFF2-40B4-BE49-F238E27FC236}">
                <a16:creationId xmlns:a16="http://schemas.microsoft.com/office/drawing/2014/main" id="{55CA6455-50A2-1CD4-3FBB-ECD1E34549E5}"/>
              </a:ext>
            </a:extLst>
          </p:cNvPr>
          <p:cNvSpPr txBox="1"/>
          <p:nvPr/>
        </p:nvSpPr>
        <p:spPr>
          <a:xfrm>
            <a:off x="1241824" y="4805198"/>
            <a:ext cx="380345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67FA093F-5CA4-BC4B-62C8-F2F463BD6DAD}"/>
              </a:ext>
            </a:extLst>
          </p:cNvPr>
          <p:cNvSpPr txBox="1"/>
          <p:nvPr/>
        </p:nvSpPr>
        <p:spPr>
          <a:xfrm>
            <a:off x="7381666" y="2155965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款式创新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932B58F8-C651-555C-3A9E-913565446311}"/>
              </a:ext>
            </a:extLst>
          </p:cNvPr>
          <p:cNvSpPr txBox="1"/>
          <p:nvPr/>
        </p:nvSpPr>
        <p:spPr>
          <a:xfrm>
            <a:off x="7372141" y="2498384"/>
            <a:ext cx="41252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应对方法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:“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是的，这一款确实和以前的那一款有些类似，只是我们在这里做了些创新”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1AC89BB6-2982-D2F6-1A35-43A052E9FBF6}"/>
              </a:ext>
            </a:extLst>
          </p:cNvPr>
          <p:cNvSpPr/>
          <p:nvPr/>
        </p:nvSpPr>
        <p:spPr>
          <a:xfrm>
            <a:off x="7162800" y="2258232"/>
            <a:ext cx="109075" cy="109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8688B5BA-45BB-6DA7-F4E1-C054A180E5E1}"/>
              </a:ext>
            </a:extLst>
          </p:cNvPr>
          <p:cNvSpPr txBox="1"/>
          <p:nvPr/>
        </p:nvSpPr>
        <p:spPr>
          <a:xfrm>
            <a:off x="7381666" y="3389197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得出结论</a:t>
            </a: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E59F419F-6118-56CC-BB42-4C4EDED842E1}"/>
              </a:ext>
            </a:extLst>
          </p:cNvPr>
          <p:cNvSpPr txBox="1"/>
          <p:nvPr/>
        </p:nvSpPr>
        <p:spPr>
          <a:xfrm>
            <a:off x="7372141" y="3731616"/>
            <a:ext cx="41252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指出细节之处，反复告诉客户这是一些创新设计，最后让客户自己得出结论，这是新款</a:t>
            </a: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090C7EAD-FF38-C6E2-E8B4-0B077434E5AE}"/>
              </a:ext>
            </a:extLst>
          </p:cNvPr>
          <p:cNvSpPr/>
          <p:nvPr/>
        </p:nvSpPr>
        <p:spPr>
          <a:xfrm>
            <a:off x="7162800" y="3475130"/>
            <a:ext cx="109075" cy="109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3">
            <a:extLst>
              <a:ext uri="{FF2B5EF4-FFF2-40B4-BE49-F238E27FC236}">
                <a16:creationId xmlns:a16="http://schemas.microsoft.com/office/drawing/2014/main" id="{3624E333-B328-B88C-9A81-71D9D99C2450}"/>
              </a:ext>
            </a:extLst>
          </p:cNvPr>
          <p:cNvSpPr txBox="1"/>
          <p:nvPr/>
        </p:nvSpPr>
        <p:spPr>
          <a:xfrm>
            <a:off x="7381666" y="4622429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认同引导</a:t>
            </a:r>
          </a:p>
        </p:txBody>
      </p:sp>
      <p:sp>
        <p:nvSpPr>
          <p:cNvPr id="14" name="iSHEJI-14">
            <a:extLst>
              <a:ext uri="{FF2B5EF4-FFF2-40B4-BE49-F238E27FC236}">
                <a16:creationId xmlns:a16="http://schemas.microsoft.com/office/drawing/2014/main" id="{0DEEF212-26E1-E9D1-4B47-9D79725EDB01}"/>
              </a:ext>
            </a:extLst>
          </p:cNvPr>
          <p:cNvSpPr txBox="1"/>
          <p:nvPr/>
        </p:nvSpPr>
        <p:spPr>
          <a:xfrm>
            <a:off x="7372141" y="4964848"/>
            <a:ext cx="41252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即使客户是做的也要想办法先认同再引导，一定不能否定顾客“这是新品您一定是看错了！”</a:t>
            </a:r>
          </a:p>
        </p:txBody>
      </p:sp>
      <p:sp>
        <p:nvSpPr>
          <p:cNvPr id="15" name="iSHEJI-15">
            <a:extLst>
              <a:ext uri="{FF2B5EF4-FFF2-40B4-BE49-F238E27FC236}">
                <a16:creationId xmlns:a16="http://schemas.microsoft.com/office/drawing/2014/main" id="{6A0BF213-BCCD-653F-CCF4-78FE82164012}"/>
              </a:ext>
            </a:extLst>
          </p:cNvPr>
          <p:cNvSpPr/>
          <p:nvPr/>
        </p:nvSpPr>
        <p:spPr>
          <a:xfrm>
            <a:off x="7162800" y="4692028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1010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2" y="435916"/>
            <a:ext cx="589098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客户有意离开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5DD8E29F-E383-C27D-4C3B-ACC97FAFEC39}"/>
              </a:ext>
            </a:extLst>
          </p:cNvPr>
          <p:cNvGrpSpPr/>
          <p:nvPr/>
        </p:nvGrpSpPr>
        <p:grpSpPr>
          <a:xfrm>
            <a:off x="7372619" y="1393184"/>
            <a:ext cx="3303176" cy="2408149"/>
            <a:chOff x="7123195" y="1219013"/>
            <a:chExt cx="3303176" cy="2408149"/>
          </a:xfrm>
        </p:grpSpPr>
        <p:sp>
          <p:nvSpPr>
            <p:cNvPr id="110" name="Freeform 8">
              <a:extLst>
                <a:ext uri="{FF2B5EF4-FFF2-40B4-BE49-F238E27FC236}">
                  <a16:creationId xmlns:a16="http://schemas.microsoft.com/office/drawing/2014/main" id="{33169861-ADC4-A03B-A233-C0A6B2BDF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937" y="1877241"/>
              <a:ext cx="1310434" cy="561901"/>
            </a:xfrm>
            <a:custGeom>
              <a:avLst/>
              <a:gdLst>
                <a:gd name="T0" fmla="*/ 0 w 948"/>
                <a:gd name="T1" fmla="*/ 287 h 406"/>
                <a:gd name="T2" fmla="*/ 704 w 948"/>
                <a:gd name="T3" fmla="*/ 359 h 406"/>
                <a:gd name="T4" fmla="*/ 791 w 948"/>
                <a:gd name="T5" fmla="*/ 103 h 406"/>
                <a:gd name="T6" fmla="*/ 612 w 948"/>
                <a:gd name="T7" fmla="*/ 3 h 406"/>
                <a:gd name="T8" fmla="*/ 0 w 948"/>
                <a:gd name="T9" fmla="*/ 28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8" h="406">
                  <a:moveTo>
                    <a:pt x="0" y="287"/>
                  </a:moveTo>
                  <a:cubicBezTo>
                    <a:pt x="218" y="353"/>
                    <a:pt x="466" y="406"/>
                    <a:pt x="704" y="359"/>
                  </a:cubicBezTo>
                  <a:cubicBezTo>
                    <a:pt x="843" y="331"/>
                    <a:pt x="948" y="247"/>
                    <a:pt x="791" y="103"/>
                  </a:cubicBezTo>
                  <a:cubicBezTo>
                    <a:pt x="742" y="58"/>
                    <a:pt x="676" y="0"/>
                    <a:pt x="612" y="3"/>
                  </a:cubicBezTo>
                  <a:cubicBezTo>
                    <a:pt x="371" y="16"/>
                    <a:pt x="256" y="11"/>
                    <a:pt x="0" y="28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id="{B035E51C-4F56-82D7-7470-307586CC8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195" y="1219013"/>
              <a:ext cx="2939949" cy="2408149"/>
            </a:xfrm>
            <a:custGeom>
              <a:avLst/>
              <a:gdLst>
                <a:gd name="T0" fmla="*/ 2125 w 2125"/>
                <a:gd name="T1" fmla="*/ 502 h 1739"/>
                <a:gd name="T2" fmla="*/ 234 w 2125"/>
                <a:gd name="T3" fmla="*/ 533 h 1739"/>
                <a:gd name="T4" fmla="*/ 194 w 2125"/>
                <a:gd name="T5" fmla="*/ 1371 h 1739"/>
                <a:gd name="T6" fmla="*/ 1271 w 2125"/>
                <a:gd name="T7" fmla="*/ 1108 h 1739"/>
                <a:gd name="T8" fmla="*/ 2125 w 2125"/>
                <a:gd name="T9" fmla="*/ 50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5" h="1739">
                  <a:moveTo>
                    <a:pt x="2125" y="502"/>
                  </a:moveTo>
                  <a:cubicBezTo>
                    <a:pt x="1392" y="0"/>
                    <a:pt x="709" y="125"/>
                    <a:pt x="234" y="533"/>
                  </a:cubicBezTo>
                  <a:cubicBezTo>
                    <a:pt x="0" y="733"/>
                    <a:pt x="7" y="1158"/>
                    <a:pt x="194" y="1371"/>
                  </a:cubicBezTo>
                  <a:cubicBezTo>
                    <a:pt x="515" y="1739"/>
                    <a:pt x="1002" y="1690"/>
                    <a:pt x="1271" y="1108"/>
                  </a:cubicBezTo>
                  <a:cubicBezTo>
                    <a:pt x="1477" y="662"/>
                    <a:pt x="1687" y="441"/>
                    <a:pt x="2125" y="502"/>
                  </a:cubicBezTo>
                  <a:close/>
                </a:path>
              </a:pathLst>
            </a:custGeom>
            <a:solidFill>
              <a:schemeClr val="accent1"/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91A92E4D-85E3-A262-220C-A9DC0EACB7C2}"/>
              </a:ext>
            </a:extLst>
          </p:cNvPr>
          <p:cNvGrpSpPr/>
          <p:nvPr/>
        </p:nvGrpSpPr>
        <p:grpSpPr>
          <a:xfrm>
            <a:off x="6858880" y="3074874"/>
            <a:ext cx="2687093" cy="2817536"/>
            <a:chOff x="6609456" y="2900703"/>
            <a:chExt cx="2687093" cy="2817536"/>
          </a:xfrm>
        </p:grpSpPr>
        <p:sp>
          <p:nvSpPr>
            <p:cNvPr id="113" name="Freeform 10">
              <a:extLst>
                <a:ext uri="{FF2B5EF4-FFF2-40B4-BE49-F238E27FC236}">
                  <a16:creationId xmlns:a16="http://schemas.microsoft.com/office/drawing/2014/main" id="{16AF5A7D-B549-A6DB-FEE0-09725F6FC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625" y="2900703"/>
              <a:ext cx="822784" cy="1095708"/>
            </a:xfrm>
            <a:custGeom>
              <a:avLst/>
              <a:gdLst>
                <a:gd name="T0" fmla="*/ 594 w 594"/>
                <a:gd name="T1" fmla="*/ 792 h 792"/>
                <a:gd name="T2" fmla="*/ 293 w 594"/>
                <a:gd name="T3" fmla="*/ 152 h 792"/>
                <a:gd name="T4" fmla="*/ 29 w 594"/>
                <a:gd name="T5" fmla="*/ 208 h 792"/>
                <a:gd name="T6" fmla="*/ 36 w 594"/>
                <a:gd name="T7" fmla="*/ 414 h 792"/>
                <a:gd name="T8" fmla="*/ 594 w 594"/>
                <a:gd name="T9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792">
                  <a:moveTo>
                    <a:pt x="594" y="792"/>
                  </a:moveTo>
                  <a:cubicBezTo>
                    <a:pt x="539" y="571"/>
                    <a:pt x="457" y="332"/>
                    <a:pt x="293" y="152"/>
                  </a:cubicBezTo>
                  <a:cubicBezTo>
                    <a:pt x="198" y="47"/>
                    <a:pt x="72" y="0"/>
                    <a:pt x="29" y="208"/>
                  </a:cubicBezTo>
                  <a:cubicBezTo>
                    <a:pt x="16" y="274"/>
                    <a:pt x="0" y="361"/>
                    <a:pt x="36" y="414"/>
                  </a:cubicBezTo>
                  <a:cubicBezTo>
                    <a:pt x="171" y="613"/>
                    <a:pt x="226" y="714"/>
                    <a:pt x="594" y="79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9">
              <a:extLst>
                <a:ext uri="{FF2B5EF4-FFF2-40B4-BE49-F238E27FC236}">
                  <a16:creationId xmlns:a16="http://schemas.microsoft.com/office/drawing/2014/main" id="{8C8D71C9-94AE-67F1-2897-E8005B8E3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9456" y="3360259"/>
              <a:ext cx="2687093" cy="2357980"/>
            </a:xfrm>
            <a:custGeom>
              <a:avLst/>
              <a:gdLst>
                <a:gd name="T0" fmla="*/ 52 w 1942"/>
                <a:gd name="T1" fmla="*/ 0 h 1702"/>
                <a:gd name="T2" fmla="*/ 1052 w 1942"/>
                <a:gd name="T3" fmla="*/ 1605 h 1702"/>
                <a:gd name="T4" fmla="*/ 1792 w 1942"/>
                <a:gd name="T5" fmla="*/ 1207 h 1702"/>
                <a:gd name="T6" fmla="*/ 1011 w 1942"/>
                <a:gd name="T7" fmla="*/ 419 h 1702"/>
                <a:gd name="T8" fmla="*/ 52 w 194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2" h="1702">
                  <a:moveTo>
                    <a:pt x="52" y="0"/>
                  </a:moveTo>
                  <a:cubicBezTo>
                    <a:pt x="0" y="886"/>
                    <a:pt x="459" y="1408"/>
                    <a:pt x="1052" y="1605"/>
                  </a:cubicBezTo>
                  <a:cubicBezTo>
                    <a:pt x="1345" y="1702"/>
                    <a:pt x="1705" y="1477"/>
                    <a:pt x="1792" y="1207"/>
                  </a:cubicBezTo>
                  <a:cubicBezTo>
                    <a:pt x="1942" y="743"/>
                    <a:pt x="1649" y="350"/>
                    <a:pt x="1011" y="419"/>
                  </a:cubicBezTo>
                  <a:cubicBezTo>
                    <a:pt x="523" y="472"/>
                    <a:pt x="225" y="406"/>
                    <a:pt x="52" y="0"/>
                  </a:cubicBezTo>
                  <a:close/>
                </a:path>
              </a:pathLst>
            </a:custGeom>
            <a:solidFill>
              <a:schemeClr val="accent2"/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292ACBF-32D6-2EA6-991F-4F6604280A15}"/>
              </a:ext>
            </a:extLst>
          </p:cNvPr>
          <p:cNvGrpSpPr/>
          <p:nvPr/>
        </p:nvGrpSpPr>
        <p:grpSpPr>
          <a:xfrm>
            <a:off x="9214853" y="2693584"/>
            <a:ext cx="2075021" cy="3128587"/>
            <a:chOff x="8965429" y="2519413"/>
            <a:chExt cx="2075021" cy="3128587"/>
          </a:xfrm>
        </p:grpSpPr>
        <p:sp>
          <p:nvSpPr>
            <p:cNvPr id="116" name="Freeform 7">
              <a:extLst>
                <a:ext uri="{FF2B5EF4-FFF2-40B4-BE49-F238E27FC236}">
                  <a16:creationId xmlns:a16="http://schemas.microsoft.com/office/drawing/2014/main" id="{4C0E2D67-9D1F-478A-2858-669C61140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9985" y="4486068"/>
              <a:ext cx="790676" cy="1161932"/>
            </a:xfrm>
            <a:custGeom>
              <a:avLst/>
              <a:gdLst>
                <a:gd name="T0" fmla="*/ 463 w 572"/>
                <a:gd name="T1" fmla="*/ 0 h 839"/>
                <a:gd name="T2" fmla="*/ 47 w 572"/>
                <a:gd name="T3" fmla="*/ 572 h 839"/>
                <a:gd name="T4" fmla="*/ 223 w 572"/>
                <a:gd name="T5" fmla="*/ 776 h 839"/>
                <a:gd name="T6" fmla="*/ 400 w 572"/>
                <a:gd name="T7" fmla="*/ 671 h 839"/>
                <a:gd name="T8" fmla="*/ 463 w 572"/>
                <a:gd name="T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839">
                  <a:moveTo>
                    <a:pt x="463" y="0"/>
                  </a:moveTo>
                  <a:cubicBezTo>
                    <a:pt x="296" y="155"/>
                    <a:pt x="126" y="342"/>
                    <a:pt x="47" y="572"/>
                  </a:cubicBezTo>
                  <a:cubicBezTo>
                    <a:pt x="0" y="706"/>
                    <a:pt x="20" y="839"/>
                    <a:pt x="223" y="776"/>
                  </a:cubicBezTo>
                  <a:cubicBezTo>
                    <a:pt x="287" y="756"/>
                    <a:pt x="371" y="729"/>
                    <a:pt x="400" y="671"/>
                  </a:cubicBezTo>
                  <a:cubicBezTo>
                    <a:pt x="510" y="457"/>
                    <a:pt x="572" y="360"/>
                    <a:pt x="463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1">
              <a:extLst>
                <a:ext uri="{FF2B5EF4-FFF2-40B4-BE49-F238E27FC236}">
                  <a16:creationId xmlns:a16="http://schemas.microsoft.com/office/drawing/2014/main" id="{E6C054B8-0246-6A6A-0D79-7ADD67D0B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5429" y="2519413"/>
              <a:ext cx="2075021" cy="2992126"/>
            </a:xfrm>
            <a:custGeom>
              <a:avLst/>
              <a:gdLst>
                <a:gd name="T0" fmla="*/ 461 w 1500"/>
                <a:gd name="T1" fmla="*/ 2160 h 2160"/>
                <a:gd name="T2" fmla="*/ 1387 w 1500"/>
                <a:gd name="T3" fmla="*/ 511 h 2160"/>
                <a:gd name="T4" fmla="*/ 682 w 1500"/>
                <a:gd name="T5" fmla="*/ 54 h 2160"/>
                <a:gd name="T6" fmla="*/ 367 w 1500"/>
                <a:gd name="T7" fmla="*/ 1117 h 2160"/>
                <a:gd name="T8" fmla="*/ 461 w 1500"/>
                <a:gd name="T9" fmla="*/ 216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2160">
                  <a:moveTo>
                    <a:pt x="461" y="2160"/>
                  </a:moveTo>
                  <a:cubicBezTo>
                    <a:pt x="1263" y="1780"/>
                    <a:pt x="1500" y="1126"/>
                    <a:pt x="1387" y="511"/>
                  </a:cubicBezTo>
                  <a:cubicBezTo>
                    <a:pt x="1331" y="208"/>
                    <a:pt x="961" y="0"/>
                    <a:pt x="682" y="54"/>
                  </a:cubicBezTo>
                  <a:cubicBezTo>
                    <a:pt x="203" y="146"/>
                    <a:pt x="0" y="591"/>
                    <a:pt x="367" y="1117"/>
                  </a:cubicBezTo>
                  <a:cubicBezTo>
                    <a:pt x="649" y="1520"/>
                    <a:pt x="733" y="1813"/>
                    <a:pt x="461" y="2160"/>
                  </a:cubicBezTo>
                  <a:close/>
                </a:path>
              </a:pathLst>
            </a:custGeom>
            <a:solidFill>
              <a:schemeClr val="accent3"/>
            </a:solidFill>
            <a:ln w="1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3" name="Freeform 88">
            <a:extLst>
              <a:ext uri="{FF2B5EF4-FFF2-40B4-BE49-F238E27FC236}">
                <a16:creationId xmlns:a16="http://schemas.microsoft.com/office/drawing/2014/main" id="{BC6D44B0-F423-1005-B0A4-E667FDC03F5A}"/>
              </a:ext>
            </a:extLst>
          </p:cNvPr>
          <p:cNvSpPr>
            <a:spLocks noEditPoints="1"/>
          </p:cNvSpPr>
          <p:nvPr/>
        </p:nvSpPr>
        <p:spPr bwMode="auto">
          <a:xfrm>
            <a:off x="8094182" y="2641076"/>
            <a:ext cx="451646" cy="45171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34" name="Freeform 91">
            <a:extLst>
              <a:ext uri="{FF2B5EF4-FFF2-40B4-BE49-F238E27FC236}">
                <a16:creationId xmlns:a16="http://schemas.microsoft.com/office/drawing/2014/main" id="{775C4955-A73F-FED4-A185-E4BE69C1A256}"/>
              </a:ext>
            </a:extLst>
          </p:cNvPr>
          <p:cNvSpPr>
            <a:spLocks noEditPoints="1"/>
          </p:cNvSpPr>
          <p:nvPr/>
        </p:nvSpPr>
        <p:spPr bwMode="auto">
          <a:xfrm>
            <a:off x="8408495" y="4780584"/>
            <a:ext cx="485234" cy="43992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35" name="Freeform 94">
            <a:extLst>
              <a:ext uri="{FF2B5EF4-FFF2-40B4-BE49-F238E27FC236}">
                <a16:creationId xmlns:a16="http://schemas.microsoft.com/office/drawing/2014/main" id="{71A67513-83C4-69A8-B330-F6724CD82DB4}"/>
              </a:ext>
            </a:extLst>
          </p:cNvPr>
          <p:cNvSpPr>
            <a:spLocks noEditPoints="1"/>
          </p:cNvSpPr>
          <p:nvPr/>
        </p:nvSpPr>
        <p:spPr bwMode="auto">
          <a:xfrm>
            <a:off x="10084057" y="3394175"/>
            <a:ext cx="457022" cy="44227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36" name="TextBox 6">
            <a:extLst>
              <a:ext uri="{FF2B5EF4-FFF2-40B4-BE49-F238E27FC236}">
                <a16:creationId xmlns:a16="http://schemas.microsoft.com/office/drawing/2014/main" id="{E2D188B6-4724-8203-2926-3497D56C5772}"/>
              </a:ext>
            </a:extLst>
          </p:cNvPr>
          <p:cNvSpPr txBox="1"/>
          <p:nvPr/>
        </p:nvSpPr>
        <p:spPr>
          <a:xfrm>
            <a:off x="1516205" y="2398392"/>
            <a:ext cx="4318752" cy="900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问出顾客真实原因，把顾客拉回来，再努力一把。设定标准，让顾客按照你的标准去衡量别的产品，比较后再回来</a:t>
            </a:r>
          </a:p>
        </p:txBody>
      </p:sp>
      <p:sp>
        <p:nvSpPr>
          <p:cNvPr id="137" name="TextBox 8">
            <a:extLst>
              <a:ext uri="{FF2B5EF4-FFF2-40B4-BE49-F238E27FC236}">
                <a16:creationId xmlns:a16="http://schemas.microsoft.com/office/drawing/2014/main" id="{B3230478-7024-797E-2502-77431B918A1A}"/>
              </a:ext>
            </a:extLst>
          </p:cNvPr>
          <p:cNvSpPr txBox="1"/>
          <p:nvPr/>
        </p:nvSpPr>
        <p:spPr>
          <a:xfrm>
            <a:off x="1516205" y="1973472"/>
            <a:ext cx="1348019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真实原因</a:t>
            </a:r>
          </a:p>
        </p:txBody>
      </p:sp>
      <p:sp>
        <p:nvSpPr>
          <p:cNvPr id="138" name="TextBox 6">
            <a:extLst>
              <a:ext uri="{FF2B5EF4-FFF2-40B4-BE49-F238E27FC236}">
                <a16:creationId xmlns:a16="http://schemas.microsoft.com/office/drawing/2014/main" id="{54F2D29A-B08C-6C81-FCBD-F729805DDF10}"/>
              </a:ext>
            </a:extLst>
          </p:cNvPr>
          <p:cNvSpPr txBox="1"/>
          <p:nvPr/>
        </p:nvSpPr>
        <p:spPr>
          <a:xfrm>
            <a:off x="1516205" y="4012799"/>
            <a:ext cx="4318752" cy="900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预先设定好比较的标杆，在顾客心目中留下不可磨灭的痕迹，用我们的优势去打败别人的劣势</a:t>
            </a:r>
          </a:p>
        </p:txBody>
      </p:sp>
      <p:sp>
        <p:nvSpPr>
          <p:cNvPr id="139" name="TextBox 8">
            <a:extLst>
              <a:ext uri="{FF2B5EF4-FFF2-40B4-BE49-F238E27FC236}">
                <a16:creationId xmlns:a16="http://schemas.microsoft.com/office/drawing/2014/main" id="{E80C308A-3792-8768-DCB0-ED0EFA94540A}"/>
              </a:ext>
            </a:extLst>
          </p:cNvPr>
          <p:cNvSpPr txBox="1"/>
          <p:nvPr/>
        </p:nvSpPr>
        <p:spPr>
          <a:xfrm>
            <a:off x="1516205" y="3587879"/>
            <a:ext cx="1348019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预先设定</a:t>
            </a:r>
          </a:p>
        </p:txBody>
      </p:sp>
      <p:sp>
        <p:nvSpPr>
          <p:cNvPr id="140" name="TextBox 6">
            <a:extLst>
              <a:ext uri="{FF2B5EF4-FFF2-40B4-BE49-F238E27FC236}">
                <a16:creationId xmlns:a16="http://schemas.microsoft.com/office/drawing/2014/main" id="{8CA7D069-D675-92FA-119D-93AD70BDB25C}"/>
              </a:ext>
            </a:extLst>
          </p:cNvPr>
          <p:cNvSpPr txBox="1"/>
          <p:nvPr/>
        </p:nvSpPr>
        <p:spPr>
          <a:xfrm>
            <a:off x="1516205" y="5554050"/>
            <a:ext cx="4318752" cy="900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用到这个技巧的时候，要事先找出我们比别的品牌强的地方，这是我们的优势、特点给顾客带来的价值</a:t>
            </a:r>
          </a:p>
        </p:txBody>
      </p:sp>
      <p:sp>
        <p:nvSpPr>
          <p:cNvPr id="141" name="TextBox 8">
            <a:extLst>
              <a:ext uri="{FF2B5EF4-FFF2-40B4-BE49-F238E27FC236}">
                <a16:creationId xmlns:a16="http://schemas.microsoft.com/office/drawing/2014/main" id="{EE884D5C-3A48-EEE3-BED9-677631D7DD36}"/>
              </a:ext>
            </a:extLst>
          </p:cNvPr>
          <p:cNvSpPr txBox="1"/>
          <p:nvPr/>
        </p:nvSpPr>
        <p:spPr>
          <a:xfrm>
            <a:off x="1516205" y="5129130"/>
            <a:ext cx="1348019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销售技巧</a:t>
            </a:r>
          </a:p>
        </p:txBody>
      </p:sp>
      <p:grpSp>
        <p:nvGrpSpPr>
          <p:cNvPr id="142" name="Group 12">
            <a:extLst>
              <a:ext uri="{FF2B5EF4-FFF2-40B4-BE49-F238E27FC236}">
                <a16:creationId xmlns:a16="http://schemas.microsoft.com/office/drawing/2014/main" id="{944A34E2-BDD0-999B-1A9C-B22AC66107B3}"/>
              </a:ext>
            </a:extLst>
          </p:cNvPr>
          <p:cNvGrpSpPr/>
          <p:nvPr/>
        </p:nvGrpSpPr>
        <p:grpSpPr>
          <a:xfrm>
            <a:off x="1078027" y="2011241"/>
            <a:ext cx="276224" cy="276224"/>
            <a:chOff x="1460006" y="1642203"/>
            <a:chExt cx="479425" cy="479425"/>
          </a:xfrm>
        </p:grpSpPr>
        <p:sp>
          <p:nvSpPr>
            <p:cNvPr id="143" name="Oval 8">
              <a:extLst>
                <a:ext uri="{FF2B5EF4-FFF2-40B4-BE49-F238E27FC236}">
                  <a16:creationId xmlns:a16="http://schemas.microsoft.com/office/drawing/2014/main" id="{E430BD64-FBD2-07E0-BCD8-DBD7D3D42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9">
              <a:extLst>
                <a:ext uri="{FF2B5EF4-FFF2-40B4-BE49-F238E27FC236}">
                  <a16:creationId xmlns:a16="http://schemas.microsoft.com/office/drawing/2014/main" id="{E515618E-95B4-2C44-3252-CEEAD1B93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2">
            <a:extLst>
              <a:ext uri="{FF2B5EF4-FFF2-40B4-BE49-F238E27FC236}">
                <a16:creationId xmlns:a16="http://schemas.microsoft.com/office/drawing/2014/main" id="{6476A3ED-D79F-E46C-7FA2-CD54B3D72A6E}"/>
              </a:ext>
            </a:extLst>
          </p:cNvPr>
          <p:cNvGrpSpPr/>
          <p:nvPr/>
        </p:nvGrpSpPr>
        <p:grpSpPr>
          <a:xfrm>
            <a:off x="1078027" y="3625648"/>
            <a:ext cx="276224" cy="276224"/>
            <a:chOff x="1460006" y="1642203"/>
            <a:chExt cx="479425" cy="479425"/>
          </a:xfrm>
        </p:grpSpPr>
        <p:sp>
          <p:nvSpPr>
            <p:cNvPr id="152" name="Oval 8">
              <a:extLst>
                <a:ext uri="{FF2B5EF4-FFF2-40B4-BE49-F238E27FC236}">
                  <a16:creationId xmlns:a16="http://schemas.microsoft.com/office/drawing/2014/main" id="{4BD52155-91E5-E772-B5D1-9B72B8319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9">
              <a:extLst>
                <a:ext uri="{FF2B5EF4-FFF2-40B4-BE49-F238E27FC236}">
                  <a16:creationId xmlns:a16="http://schemas.microsoft.com/office/drawing/2014/main" id="{F97EEC4D-9E51-161E-4289-0E27D2858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4" name="Group 12">
            <a:extLst>
              <a:ext uri="{FF2B5EF4-FFF2-40B4-BE49-F238E27FC236}">
                <a16:creationId xmlns:a16="http://schemas.microsoft.com/office/drawing/2014/main" id="{27F426AB-CC37-A10D-AC05-4B090EB1D62D}"/>
              </a:ext>
            </a:extLst>
          </p:cNvPr>
          <p:cNvGrpSpPr/>
          <p:nvPr/>
        </p:nvGrpSpPr>
        <p:grpSpPr>
          <a:xfrm>
            <a:off x="1078027" y="5204669"/>
            <a:ext cx="276224" cy="276224"/>
            <a:chOff x="1460006" y="1642203"/>
            <a:chExt cx="479425" cy="479425"/>
          </a:xfrm>
        </p:grpSpPr>
        <p:sp>
          <p:nvSpPr>
            <p:cNvPr id="155" name="Oval 8">
              <a:extLst>
                <a:ext uri="{FF2B5EF4-FFF2-40B4-BE49-F238E27FC236}">
                  <a16:creationId xmlns:a16="http://schemas.microsoft.com/office/drawing/2014/main" id="{6672485A-B977-42F0-A384-67E88578C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">
              <a:extLst>
                <a:ext uri="{FF2B5EF4-FFF2-40B4-BE49-F238E27FC236}">
                  <a16:creationId xmlns:a16="http://schemas.microsoft.com/office/drawing/2014/main" id="{4F7FF341-55FB-E86E-39D8-3E8E1E7BC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213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096AE41-579D-7478-1AD8-F73586C4AAB2}"/>
              </a:ext>
            </a:extLst>
          </p:cNvPr>
          <p:cNvSpPr/>
          <p:nvPr/>
        </p:nvSpPr>
        <p:spPr>
          <a:xfrm>
            <a:off x="3244792" y="4462619"/>
            <a:ext cx="5711684" cy="1822189"/>
          </a:xfrm>
          <a:prstGeom prst="roundRect">
            <a:avLst>
              <a:gd name="adj" fmla="val 9871"/>
            </a:avLst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4B31A4E-4D67-9D24-CEAA-318329D45EF7}"/>
              </a:ext>
            </a:extLst>
          </p:cNvPr>
          <p:cNvSpPr/>
          <p:nvPr/>
        </p:nvSpPr>
        <p:spPr>
          <a:xfrm>
            <a:off x="3241019" y="1679198"/>
            <a:ext cx="5711684" cy="1822189"/>
          </a:xfrm>
          <a:prstGeom prst="roundRect">
            <a:avLst>
              <a:gd name="adj" fmla="val 9871"/>
            </a:avLst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2" y="435916"/>
            <a:ext cx="589098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客户有意离开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Freeform 1272">
            <a:extLst>
              <a:ext uri="{FF2B5EF4-FFF2-40B4-BE49-F238E27FC236}">
                <a16:creationId xmlns:a16="http://schemas.microsoft.com/office/drawing/2014/main" id="{D2AC8C5E-1E9C-D298-2369-D36408FA14EE}"/>
              </a:ext>
            </a:extLst>
          </p:cNvPr>
          <p:cNvSpPr>
            <a:spLocks/>
          </p:cNvSpPr>
          <p:nvPr/>
        </p:nvSpPr>
        <p:spPr bwMode="auto">
          <a:xfrm>
            <a:off x="2273458" y="2681288"/>
            <a:ext cx="754380" cy="2923223"/>
          </a:xfrm>
          <a:custGeom>
            <a:avLst/>
            <a:gdLst>
              <a:gd name="T0" fmla="*/ 216 w 216"/>
              <a:gd name="T1" fmla="*/ 809 h 837"/>
              <a:gd name="T2" fmla="*/ 168 w 216"/>
              <a:gd name="T3" fmla="*/ 782 h 837"/>
              <a:gd name="T4" fmla="*/ 168 w 216"/>
              <a:gd name="T5" fmla="*/ 799 h 837"/>
              <a:gd name="T6" fmla="*/ 101 w 216"/>
              <a:gd name="T7" fmla="*/ 799 h 837"/>
              <a:gd name="T8" fmla="*/ 20 w 216"/>
              <a:gd name="T9" fmla="*/ 719 h 837"/>
              <a:gd name="T10" fmla="*/ 20 w 216"/>
              <a:gd name="T11" fmla="*/ 101 h 837"/>
              <a:gd name="T12" fmla="*/ 101 w 216"/>
              <a:gd name="T13" fmla="*/ 20 h 837"/>
              <a:gd name="T14" fmla="*/ 182 w 216"/>
              <a:gd name="T15" fmla="*/ 20 h 837"/>
              <a:gd name="T16" fmla="*/ 182 w 216"/>
              <a:gd name="T17" fmla="*/ 0 h 837"/>
              <a:gd name="T18" fmla="*/ 101 w 216"/>
              <a:gd name="T19" fmla="*/ 0 h 837"/>
              <a:gd name="T20" fmla="*/ 0 w 216"/>
              <a:gd name="T21" fmla="*/ 101 h 837"/>
              <a:gd name="T22" fmla="*/ 0 w 216"/>
              <a:gd name="T23" fmla="*/ 719 h 837"/>
              <a:gd name="T24" fmla="*/ 101 w 216"/>
              <a:gd name="T25" fmla="*/ 819 h 837"/>
              <a:gd name="T26" fmla="*/ 168 w 216"/>
              <a:gd name="T27" fmla="*/ 819 h 837"/>
              <a:gd name="T28" fmla="*/ 168 w 216"/>
              <a:gd name="T29" fmla="*/ 837 h 837"/>
              <a:gd name="T30" fmla="*/ 216 w 216"/>
              <a:gd name="T31" fmla="*/ 809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216" y="809"/>
                </a:moveTo>
                <a:cubicBezTo>
                  <a:pt x="168" y="782"/>
                  <a:pt x="168" y="782"/>
                  <a:pt x="168" y="782"/>
                </a:cubicBezTo>
                <a:cubicBezTo>
                  <a:pt x="168" y="799"/>
                  <a:pt x="168" y="799"/>
                  <a:pt x="168" y="799"/>
                </a:cubicBezTo>
                <a:cubicBezTo>
                  <a:pt x="101" y="799"/>
                  <a:pt x="101" y="799"/>
                  <a:pt x="101" y="799"/>
                </a:cubicBezTo>
                <a:cubicBezTo>
                  <a:pt x="56" y="799"/>
                  <a:pt x="20" y="763"/>
                  <a:pt x="20" y="71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20" y="56"/>
                  <a:pt x="56" y="20"/>
                  <a:pt x="101" y="20"/>
                </a:cubicBezTo>
                <a:cubicBezTo>
                  <a:pt x="182" y="20"/>
                  <a:pt x="182" y="20"/>
                  <a:pt x="182" y="20"/>
                </a:cubicBezTo>
                <a:cubicBezTo>
                  <a:pt x="182" y="0"/>
                  <a:pt x="182" y="0"/>
                  <a:pt x="18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719"/>
                  <a:pt x="0" y="719"/>
                  <a:pt x="0" y="719"/>
                </a:cubicBezTo>
                <a:cubicBezTo>
                  <a:pt x="0" y="774"/>
                  <a:pt x="45" y="819"/>
                  <a:pt x="101" y="819"/>
                </a:cubicBezTo>
                <a:cubicBezTo>
                  <a:pt x="168" y="819"/>
                  <a:pt x="168" y="819"/>
                  <a:pt x="168" y="819"/>
                </a:cubicBezTo>
                <a:cubicBezTo>
                  <a:pt x="168" y="837"/>
                  <a:pt x="168" y="837"/>
                  <a:pt x="168" y="837"/>
                </a:cubicBezTo>
                <a:lnTo>
                  <a:pt x="216" y="8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" name="Freeform 1273">
            <a:extLst>
              <a:ext uri="{FF2B5EF4-FFF2-40B4-BE49-F238E27FC236}">
                <a16:creationId xmlns:a16="http://schemas.microsoft.com/office/drawing/2014/main" id="{3CDF86A7-C1C8-FE9F-47A4-A1529BFB99AB}"/>
              </a:ext>
            </a:extLst>
          </p:cNvPr>
          <p:cNvSpPr>
            <a:spLocks/>
          </p:cNvSpPr>
          <p:nvPr/>
        </p:nvSpPr>
        <p:spPr bwMode="auto">
          <a:xfrm>
            <a:off x="9164162" y="2618423"/>
            <a:ext cx="754380" cy="2923223"/>
          </a:xfrm>
          <a:custGeom>
            <a:avLst/>
            <a:gdLst>
              <a:gd name="T0" fmla="*/ 115 w 216"/>
              <a:gd name="T1" fmla="*/ 18 h 837"/>
              <a:gd name="T2" fmla="*/ 48 w 216"/>
              <a:gd name="T3" fmla="*/ 18 h 837"/>
              <a:gd name="T4" fmla="*/ 48 w 216"/>
              <a:gd name="T5" fmla="*/ 0 h 837"/>
              <a:gd name="T6" fmla="*/ 0 w 216"/>
              <a:gd name="T7" fmla="*/ 28 h 837"/>
              <a:gd name="T8" fmla="*/ 48 w 216"/>
              <a:gd name="T9" fmla="*/ 56 h 837"/>
              <a:gd name="T10" fmla="*/ 48 w 216"/>
              <a:gd name="T11" fmla="*/ 38 h 837"/>
              <a:gd name="T12" fmla="*/ 115 w 216"/>
              <a:gd name="T13" fmla="*/ 38 h 837"/>
              <a:gd name="T14" fmla="*/ 196 w 216"/>
              <a:gd name="T15" fmla="*/ 119 h 837"/>
              <a:gd name="T16" fmla="*/ 196 w 216"/>
              <a:gd name="T17" fmla="*/ 737 h 837"/>
              <a:gd name="T18" fmla="*/ 115 w 216"/>
              <a:gd name="T19" fmla="*/ 817 h 837"/>
              <a:gd name="T20" fmla="*/ 34 w 216"/>
              <a:gd name="T21" fmla="*/ 817 h 837"/>
              <a:gd name="T22" fmla="*/ 34 w 216"/>
              <a:gd name="T23" fmla="*/ 837 h 837"/>
              <a:gd name="T24" fmla="*/ 115 w 216"/>
              <a:gd name="T25" fmla="*/ 837 h 837"/>
              <a:gd name="T26" fmla="*/ 216 w 216"/>
              <a:gd name="T27" fmla="*/ 737 h 837"/>
              <a:gd name="T28" fmla="*/ 216 w 216"/>
              <a:gd name="T29" fmla="*/ 119 h 837"/>
              <a:gd name="T30" fmla="*/ 115 w 216"/>
              <a:gd name="T31" fmla="*/ 18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115" y="18"/>
                </a:moveTo>
                <a:cubicBezTo>
                  <a:pt x="48" y="18"/>
                  <a:pt x="48" y="18"/>
                  <a:pt x="48" y="18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38"/>
                  <a:pt x="48" y="38"/>
                  <a:pt x="48" y="38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60" y="38"/>
                  <a:pt x="196" y="74"/>
                  <a:pt x="196" y="119"/>
                </a:cubicBezTo>
                <a:cubicBezTo>
                  <a:pt x="196" y="737"/>
                  <a:pt x="196" y="737"/>
                  <a:pt x="196" y="737"/>
                </a:cubicBezTo>
                <a:cubicBezTo>
                  <a:pt x="196" y="781"/>
                  <a:pt x="160" y="817"/>
                  <a:pt x="115" y="817"/>
                </a:cubicBezTo>
                <a:cubicBezTo>
                  <a:pt x="34" y="817"/>
                  <a:pt x="34" y="817"/>
                  <a:pt x="34" y="817"/>
                </a:cubicBezTo>
                <a:cubicBezTo>
                  <a:pt x="34" y="837"/>
                  <a:pt x="34" y="837"/>
                  <a:pt x="34" y="837"/>
                </a:cubicBezTo>
                <a:cubicBezTo>
                  <a:pt x="115" y="837"/>
                  <a:pt x="115" y="837"/>
                  <a:pt x="115" y="837"/>
                </a:cubicBezTo>
                <a:cubicBezTo>
                  <a:pt x="171" y="837"/>
                  <a:pt x="216" y="792"/>
                  <a:pt x="216" y="737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63"/>
                  <a:pt x="171" y="18"/>
                  <a:pt x="115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" name="Freeform 1274">
            <a:extLst>
              <a:ext uri="{FF2B5EF4-FFF2-40B4-BE49-F238E27FC236}">
                <a16:creationId xmlns:a16="http://schemas.microsoft.com/office/drawing/2014/main" id="{F840F927-2502-CE01-5A28-03E703A30C3F}"/>
              </a:ext>
            </a:extLst>
          </p:cNvPr>
          <p:cNvSpPr>
            <a:spLocks noEditPoints="1"/>
          </p:cNvSpPr>
          <p:nvPr/>
        </p:nvSpPr>
        <p:spPr bwMode="auto">
          <a:xfrm>
            <a:off x="3205955" y="1507807"/>
            <a:ext cx="5780088" cy="2022158"/>
          </a:xfrm>
          <a:custGeom>
            <a:avLst/>
            <a:gdLst>
              <a:gd name="T0" fmla="*/ 1593 w 1656"/>
              <a:gd name="T1" fmla="*/ 0 h 579"/>
              <a:gd name="T2" fmla="*/ 63 w 1656"/>
              <a:gd name="T3" fmla="*/ 0 h 579"/>
              <a:gd name="T4" fmla="*/ 0 w 1656"/>
              <a:gd name="T5" fmla="*/ 63 h 579"/>
              <a:gd name="T6" fmla="*/ 0 w 1656"/>
              <a:gd name="T7" fmla="*/ 516 h 579"/>
              <a:gd name="T8" fmla="*/ 63 w 1656"/>
              <a:gd name="T9" fmla="*/ 579 h 579"/>
              <a:gd name="T10" fmla="*/ 1593 w 1656"/>
              <a:gd name="T11" fmla="*/ 579 h 579"/>
              <a:gd name="T12" fmla="*/ 1656 w 1656"/>
              <a:gd name="T13" fmla="*/ 516 h 579"/>
              <a:gd name="T14" fmla="*/ 1656 w 1656"/>
              <a:gd name="T15" fmla="*/ 63 h 579"/>
              <a:gd name="T16" fmla="*/ 1593 w 1656"/>
              <a:gd name="T17" fmla="*/ 0 h 579"/>
              <a:gd name="T18" fmla="*/ 1593 w 1656"/>
              <a:gd name="T19" fmla="*/ 567 h 579"/>
              <a:gd name="T20" fmla="*/ 63 w 1656"/>
              <a:gd name="T21" fmla="*/ 567 h 579"/>
              <a:gd name="T22" fmla="*/ 12 w 1656"/>
              <a:gd name="T23" fmla="*/ 516 h 579"/>
              <a:gd name="T24" fmla="*/ 12 w 1656"/>
              <a:gd name="T25" fmla="*/ 142 h 579"/>
              <a:gd name="T26" fmla="*/ 1644 w 1656"/>
              <a:gd name="T27" fmla="*/ 142 h 579"/>
              <a:gd name="T28" fmla="*/ 1644 w 1656"/>
              <a:gd name="T29" fmla="*/ 516 h 579"/>
              <a:gd name="T30" fmla="*/ 1593 w 1656"/>
              <a:gd name="T31" fmla="*/ 567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56" h="579">
                <a:moveTo>
                  <a:pt x="1593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51"/>
                  <a:pt x="28" y="579"/>
                  <a:pt x="63" y="579"/>
                </a:cubicBezTo>
                <a:cubicBezTo>
                  <a:pt x="1593" y="579"/>
                  <a:pt x="1593" y="579"/>
                  <a:pt x="1593" y="579"/>
                </a:cubicBezTo>
                <a:cubicBezTo>
                  <a:pt x="1628" y="579"/>
                  <a:pt x="1656" y="551"/>
                  <a:pt x="1656" y="516"/>
                </a:cubicBezTo>
                <a:cubicBezTo>
                  <a:pt x="1656" y="63"/>
                  <a:pt x="1656" y="63"/>
                  <a:pt x="1656" y="63"/>
                </a:cubicBezTo>
                <a:cubicBezTo>
                  <a:pt x="1656" y="28"/>
                  <a:pt x="1628" y="0"/>
                  <a:pt x="1593" y="0"/>
                </a:cubicBezTo>
                <a:close/>
                <a:moveTo>
                  <a:pt x="1593" y="567"/>
                </a:moveTo>
                <a:cubicBezTo>
                  <a:pt x="63" y="567"/>
                  <a:pt x="63" y="567"/>
                  <a:pt x="63" y="567"/>
                </a:cubicBezTo>
                <a:cubicBezTo>
                  <a:pt x="35" y="567"/>
                  <a:pt x="12" y="544"/>
                  <a:pt x="12" y="51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644" y="142"/>
                  <a:pt x="1644" y="142"/>
                  <a:pt x="1644" y="142"/>
                </a:cubicBezTo>
                <a:cubicBezTo>
                  <a:pt x="1644" y="516"/>
                  <a:pt x="1644" y="516"/>
                  <a:pt x="1644" y="516"/>
                </a:cubicBezTo>
                <a:cubicBezTo>
                  <a:pt x="1644" y="544"/>
                  <a:pt x="1621" y="567"/>
                  <a:pt x="1593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7" name="Freeform 1275">
            <a:extLst>
              <a:ext uri="{FF2B5EF4-FFF2-40B4-BE49-F238E27FC236}">
                <a16:creationId xmlns:a16="http://schemas.microsoft.com/office/drawing/2014/main" id="{6614D201-74D2-EA15-F1C8-B7272A9AE6C5}"/>
              </a:ext>
            </a:extLst>
          </p:cNvPr>
          <p:cNvSpPr>
            <a:spLocks noEditPoints="1"/>
          </p:cNvSpPr>
          <p:nvPr/>
        </p:nvSpPr>
        <p:spPr bwMode="auto">
          <a:xfrm>
            <a:off x="3205955" y="4298315"/>
            <a:ext cx="5780088" cy="2022158"/>
          </a:xfrm>
          <a:custGeom>
            <a:avLst/>
            <a:gdLst>
              <a:gd name="T0" fmla="*/ 1593 w 1656"/>
              <a:gd name="T1" fmla="*/ 0 h 579"/>
              <a:gd name="T2" fmla="*/ 63 w 1656"/>
              <a:gd name="T3" fmla="*/ 0 h 579"/>
              <a:gd name="T4" fmla="*/ 0 w 1656"/>
              <a:gd name="T5" fmla="*/ 63 h 579"/>
              <a:gd name="T6" fmla="*/ 0 w 1656"/>
              <a:gd name="T7" fmla="*/ 517 h 579"/>
              <a:gd name="T8" fmla="*/ 63 w 1656"/>
              <a:gd name="T9" fmla="*/ 579 h 579"/>
              <a:gd name="T10" fmla="*/ 1593 w 1656"/>
              <a:gd name="T11" fmla="*/ 579 h 579"/>
              <a:gd name="T12" fmla="*/ 1656 w 1656"/>
              <a:gd name="T13" fmla="*/ 517 h 579"/>
              <a:gd name="T14" fmla="*/ 1656 w 1656"/>
              <a:gd name="T15" fmla="*/ 63 h 579"/>
              <a:gd name="T16" fmla="*/ 1593 w 1656"/>
              <a:gd name="T17" fmla="*/ 0 h 579"/>
              <a:gd name="T18" fmla="*/ 1593 w 1656"/>
              <a:gd name="T19" fmla="*/ 567 h 579"/>
              <a:gd name="T20" fmla="*/ 63 w 1656"/>
              <a:gd name="T21" fmla="*/ 567 h 579"/>
              <a:gd name="T22" fmla="*/ 12 w 1656"/>
              <a:gd name="T23" fmla="*/ 517 h 579"/>
              <a:gd name="T24" fmla="*/ 12 w 1656"/>
              <a:gd name="T25" fmla="*/ 142 h 579"/>
              <a:gd name="T26" fmla="*/ 1644 w 1656"/>
              <a:gd name="T27" fmla="*/ 142 h 579"/>
              <a:gd name="T28" fmla="*/ 1644 w 1656"/>
              <a:gd name="T29" fmla="*/ 517 h 579"/>
              <a:gd name="T30" fmla="*/ 1593 w 1656"/>
              <a:gd name="T31" fmla="*/ 567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56" h="579">
                <a:moveTo>
                  <a:pt x="1593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517"/>
                  <a:pt x="0" y="517"/>
                  <a:pt x="0" y="517"/>
                </a:cubicBezTo>
                <a:cubicBezTo>
                  <a:pt x="0" y="551"/>
                  <a:pt x="28" y="579"/>
                  <a:pt x="63" y="579"/>
                </a:cubicBezTo>
                <a:cubicBezTo>
                  <a:pt x="1593" y="579"/>
                  <a:pt x="1593" y="579"/>
                  <a:pt x="1593" y="579"/>
                </a:cubicBezTo>
                <a:cubicBezTo>
                  <a:pt x="1628" y="579"/>
                  <a:pt x="1656" y="551"/>
                  <a:pt x="1656" y="517"/>
                </a:cubicBezTo>
                <a:cubicBezTo>
                  <a:pt x="1656" y="63"/>
                  <a:pt x="1656" y="63"/>
                  <a:pt x="1656" y="63"/>
                </a:cubicBezTo>
                <a:cubicBezTo>
                  <a:pt x="1656" y="28"/>
                  <a:pt x="1628" y="0"/>
                  <a:pt x="1593" y="0"/>
                </a:cubicBezTo>
                <a:close/>
                <a:moveTo>
                  <a:pt x="1593" y="567"/>
                </a:moveTo>
                <a:cubicBezTo>
                  <a:pt x="63" y="567"/>
                  <a:pt x="63" y="567"/>
                  <a:pt x="63" y="567"/>
                </a:cubicBezTo>
                <a:cubicBezTo>
                  <a:pt x="35" y="567"/>
                  <a:pt x="12" y="544"/>
                  <a:pt x="12" y="517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644" y="142"/>
                  <a:pt x="1644" y="142"/>
                  <a:pt x="1644" y="142"/>
                </a:cubicBezTo>
                <a:cubicBezTo>
                  <a:pt x="1644" y="517"/>
                  <a:pt x="1644" y="517"/>
                  <a:pt x="1644" y="517"/>
                </a:cubicBezTo>
                <a:cubicBezTo>
                  <a:pt x="1644" y="544"/>
                  <a:pt x="1621" y="567"/>
                  <a:pt x="1593" y="5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" name="Oval 1276">
            <a:extLst>
              <a:ext uri="{FF2B5EF4-FFF2-40B4-BE49-F238E27FC236}">
                <a16:creationId xmlns:a16="http://schemas.microsoft.com/office/drawing/2014/main" id="{686291A4-C259-A85C-0CA3-BDE7C358B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9093" y="2398395"/>
            <a:ext cx="635635" cy="6356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9" name="Freeform 1277">
            <a:extLst>
              <a:ext uri="{FF2B5EF4-FFF2-40B4-BE49-F238E27FC236}">
                <a16:creationId xmlns:a16="http://schemas.microsoft.com/office/drawing/2014/main" id="{F770B087-722C-2011-5CB5-FFF2986800DB}"/>
              </a:ext>
            </a:extLst>
          </p:cNvPr>
          <p:cNvSpPr>
            <a:spLocks noEditPoints="1"/>
          </p:cNvSpPr>
          <p:nvPr/>
        </p:nvSpPr>
        <p:spPr bwMode="auto">
          <a:xfrm>
            <a:off x="2895123" y="2384425"/>
            <a:ext cx="663575" cy="663575"/>
          </a:xfrm>
          <a:custGeom>
            <a:avLst/>
            <a:gdLst>
              <a:gd name="T0" fmla="*/ 95 w 190"/>
              <a:gd name="T1" fmla="*/ 190 h 190"/>
              <a:gd name="T2" fmla="*/ 0 w 190"/>
              <a:gd name="T3" fmla="*/ 95 h 190"/>
              <a:gd name="T4" fmla="*/ 95 w 190"/>
              <a:gd name="T5" fmla="*/ 0 h 190"/>
              <a:gd name="T6" fmla="*/ 190 w 190"/>
              <a:gd name="T7" fmla="*/ 95 h 190"/>
              <a:gd name="T8" fmla="*/ 95 w 190"/>
              <a:gd name="T9" fmla="*/ 190 h 190"/>
              <a:gd name="T10" fmla="*/ 95 w 190"/>
              <a:gd name="T11" fmla="*/ 8 h 190"/>
              <a:gd name="T12" fmla="*/ 8 w 190"/>
              <a:gd name="T13" fmla="*/ 95 h 190"/>
              <a:gd name="T14" fmla="*/ 95 w 190"/>
              <a:gd name="T15" fmla="*/ 182 h 190"/>
              <a:gd name="T16" fmla="*/ 182 w 190"/>
              <a:gd name="T17" fmla="*/ 95 h 190"/>
              <a:gd name="T18" fmla="*/ 95 w 190"/>
              <a:gd name="T19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90">
                <a:moveTo>
                  <a:pt x="95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43"/>
                  <a:pt x="43" y="0"/>
                  <a:pt x="95" y="0"/>
                </a:cubicBezTo>
                <a:cubicBezTo>
                  <a:pt x="147" y="0"/>
                  <a:pt x="190" y="43"/>
                  <a:pt x="190" y="95"/>
                </a:cubicBezTo>
                <a:cubicBezTo>
                  <a:pt x="190" y="147"/>
                  <a:pt x="147" y="190"/>
                  <a:pt x="95" y="190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5"/>
                </a:cubicBezTo>
                <a:cubicBezTo>
                  <a:pt x="8" y="143"/>
                  <a:pt x="47" y="182"/>
                  <a:pt x="95" y="182"/>
                </a:cubicBezTo>
                <a:cubicBezTo>
                  <a:pt x="143" y="182"/>
                  <a:pt x="182" y="143"/>
                  <a:pt x="182" y="95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0" name="Freeform 1278">
            <a:extLst>
              <a:ext uri="{FF2B5EF4-FFF2-40B4-BE49-F238E27FC236}">
                <a16:creationId xmlns:a16="http://schemas.microsoft.com/office/drawing/2014/main" id="{963B5347-71D8-95DC-CD91-4FAD478DBB84}"/>
              </a:ext>
            </a:extLst>
          </p:cNvPr>
          <p:cNvSpPr>
            <a:spLocks noEditPoints="1"/>
          </p:cNvSpPr>
          <p:nvPr/>
        </p:nvSpPr>
        <p:spPr bwMode="auto">
          <a:xfrm>
            <a:off x="3039912" y="2524125"/>
            <a:ext cx="373997" cy="40513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1" name="Oval 1280">
            <a:extLst>
              <a:ext uri="{FF2B5EF4-FFF2-40B4-BE49-F238E27FC236}">
                <a16:creationId xmlns:a16="http://schemas.microsoft.com/office/drawing/2014/main" id="{592E85C9-8615-1D76-0D65-D8659CD5B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272" y="5192395"/>
            <a:ext cx="635635" cy="6321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2" name="Freeform 1281">
            <a:extLst>
              <a:ext uri="{FF2B5EF4-FFF2-40B4-BE49-F238E27FC236}">
                <a16:creationId xmlns:a16="http://schemas.microsoft.com/office/drawing/2014/main" id="{B1352687-8093-605A-A7F3-58FCB5BD8946}"/>
              </a:ext>
            </a:extLst>
          </p:cNvPr>
          <p:cNvSpPr>
            <a:spLocks noEditPoints="1"/>
          </p:cNvSpPr>
          <p:nvPr/>
        </p:nvSpPr>
        <p:spPr bwMode="auto">
          <a:xfrm>
            <a:off x="8633302" y="5178425"/>
            <a:ext cx="663575" cy="660082"/>
          </a:xfrm>
          <a:custGeom>
            <a:avLst/>
            <a:gdLst>
              <a:gd name="T0" fmla="*/ 95 w 190"/>
              <a:gd name="T1" fmla="*/ 189 h 189"/>
              <a:gd name="T2" fmla="*/ 0 w 190"/>
              <a:gd name="T3" fmla="*/ 94 h 189"/>
              <a:gd name="T4" fmla="*/ 95 w 190"/>
              <a:gd name="T5" fmla="*/ 0 h 189"/>
              <a:gd name="T6" fmla="*/ 190 w 190"/>
              <a:gd name="T7" fmla="*/ 94 h 189"/>
              <a:gd name="T8" fmla="*/ 95 w 190"/>
              <a:gd name="T9" fmla="*/ 189 h 189"/>
              <a:gd name="T10" fmla="*/ 95 w 190"/>
              <a:gd name="T11" fmla="*/ 8 h 189"/>
              <a:gd name="T12" fmla="*/ 8 w 190"/>
              <a:gd name="T13" fmla="*/ 94 h 189"/>
              <a:gd name="T14" fmla="*/ 95 w 190"/>
              <a:gd name="T15" fmla="*/ 181 h 189"/>
              <a:gd name="T16" fmla="*/ 182 w 190"/>
              <a:gd name="T17" fmla="*/ 94 h 189"/>
              <a:gd name="T18" fmla="*/ 95 w 190"/>
              <a:gd name="T19" fmla="*/ 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189">
                <a:moveTo>
                  <a:pt x="95" y="189"/>
                </a:moveTo>
                <a:cubicBezTo>
                  <a:pt x="43" y="189"/>
                  <a:pt x="0" y="147"/>
                  <a:pt x="0" y="94"/>
                </a:cubicBezTo>
                <a:cubicBezTo>
                  <a:pt x="0" y="42"/>
                  <a:pt x="43" y="0"/>
                  <a:pt x="95" y="0"/>
                </a:cubicBezTo>
                <a:cubicBezTo>
                  <a:pt x="147" y="0"/>
                  <a:pt x="190" y="42"/>
                  <a:pt x="190" y="94"/>
                </a:cubicBezTo>
                <a:cubicBezTo>
                  <a:pt x="190" y="147"/>
                  <a:pt x="147" y="189"/>
                  <a:pt x="95" y="189"/>
                </a:cubicBezTo>
                <a:close/>
                <a:moveTo>
                  <a:pt x="95" y="8"/>
                </a:moveTo>
                <a:cubicBezTo>
                  <a:pt x="47" y="8"/>
                  <a:pt x="8" y="47"/>
                  <a:pt x="8" y="94"/>
                </a:cubicBezTo>
                <a:cubicBezTo>
                  <a:pt x="8" y="142"/>
                  <a:pt x="47" y="181"/>
                  <a:pt x="95" y="181"/>
                </a:cubicBezTo>
                <a:cubicBezTo>
                  <a:pt x="143" y="181"/>
                  <a:pt x="182" y="142"/>
                  <a:pt x="182" y="94"/>
                </a:cubicBezTo>
                <a:cubicBezTo>
                  <a:pt x="182" y="47"/>
                  <a:pt x="143" y="8"/>
                  <a:pt x="95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" name="Freeform 1282">
            <a:extLst>
              <a:ext uri="{FF2B5EF4-FFF2-40B4-BE49-F238E27FC236}">
                <a16:creationId xmlns:a16="http://schemas.microsoft.com/office/drawing/2014/main" id="{949341E3-4FEB-AED9-8D05-C936DF67172E}"/>
              </a:ext>
            </a:extLst>
          </p:cNvPr>
          <p:cNvSpPr>
            <a:spLocks noEditPoints="1"/>
          </p:cNvSpPr>
          <p:nvPr/>
        </p:nvSpPr>
        <p:spPr bwMode="auto">
          <a:xfrm>
            <a:off x="8804434" y="5348314"/>
            <a:ext cx="321310" cy="302842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8E75884C-6B46-C99A-EC7F-5238978EC69A}"/>
              </a:ext>
            </a:extLst>
          </p:cNvPr>
          <p:cNvSpPr txBox="1">
            <a:spLocks/>
          </p:cNvSpPr>
          <p:nvPr/>
        </p:nvSpPr>
        <p:spPr>
          <a:xfrm>
            <a:off x="3699277" y="2377059"/>
            <a:ext cx="5070473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可以先问顾客是否曾经买到不好的产品</a:t>
            </a:r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21DAF8B9-4FA3-0D7A-4957-3F9985EBD4C4}"/>
              </a:ext>
            </a:extLst>
          </p:cNvPr>
          <p:cNvSpPr txBox="1">
            <a:spLocks/>
          </p:cNvSpPr>
          <p:nvPr/>
        </p:nvSpPr>
        <p:spPr>
          <a:xfrm>
            <a:off x="3699277" y="1607173"/>
            <a:ext cx="5070473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询问顾客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69381726-3539-C513-3711-8760BC77797F}"/>
              </a:ext>
            </a:extLst>
          </p:cNvPr>
          <p:cNvSpPr txBox="1">
            <a:spLocks/>
          </p:cNvSpPr>
          <p:nvPr/>
        </p:nvSpPr>
        <p:spPr>
          <a:xfrm>
            <a:off x="3699277" y="2135148"/>
            <a:ext cx="5070473" cy="180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s-ES" sz="1100" b="1" dirty="0">
                <a:solidFill>
                  <a:schemeClr val="accent1"/>
                </a:solidFill>
              </a:rPr>
              <a:t>Buy the product</a:t>
            </a: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C9E38C82-19FC-71BE-0D6A-9C6842D70710}"/>
              </a:ext>
            </a:extLst>
          </p:cNvPr>
          <p:cNvSpPr txBox="1">
            <a:spLocks/>
          </p:cNvSpPr>
          <p:nvPr/>
        </p:nvSpPr>
        <p:spPr>
          <a:xfrm>
            <a:off x="3680935" y="3802730"/>
            <a:ext cx="4830126" cy="299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s-ES" sz="1600" i="1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lang="en-US" sz="1600" i="1" dirty="0">
              <a:solidFill>
                <a:schemeClr val="bg1">
                  <a:lumMod val="7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E572EA1B-3E17-F7DA-7FC2-8C4FBCFD767B}"/>
              </a:ext>
            </a:extLst>
          </p:cNvPr>
          <p:cNvSpPr txBox="1">
            <a:spLocks/>
          </p:cNvSpPr>
          <p:nvPr/>
        </p:nvSpPr>
        <p:spPr>
          <a:xfrm>
            <a:off x="3501929" y="5165399"/>
            <a:ext cx="5070473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这时候，应该先夸顾客，然后说自己的事情，比如：“您真是太幸运了，您没有，我有遇到这样的情况（举个例子），真是气死我了。”</a:t>
            </a:r>
            <a:endParaRPr lang="en-US" altLang="zh-CN" dirty="0"/>
          </a:p>
          <a:p>
            <a:r>
              <a:rPr lang="zh-CN" altLang="en-US" dirty="0"/>
              <a:t>说的时候，一定要带上感情，这样才会感染顾客，至少吓得他不敢去其他店买。</a:t>
            </a:r>
            <a:endParaRPr lang="en-US" altLang="zh-CN" dirty="0"/>
          </a:p>
        </p:txBody>
      </p:sp>
      <p:sp>
        <p:nvSpPr>
          <p:cNvPr id="19" name="TextBox 14">
            <a:extLst>
              <a:ext uri="{FF2B5EF4-FFF2-40B4-BE49-F238E27FC236}">
                <a16:creationId xmlns:a16="http://schemas.microsoft.com/office/drawing/2014/main" id="{9BCEEF3D-785F-47F0-C796-F6F2C6C71D87}"/>
              </a:ext>
            </a:extLst>
          </p:cNvPr>
          <p:cNvSpPr txBox="1">
            <a:spLocks/>
          </p:cNvSpPr>
          <p:nvPr/>
        </p:nvSpPr>
        <p:spPr>
          <a:xfrm>
            <a:off x="3501929" y="4395514"/>
            <a:ext cx="5070473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当顾客回答没有的时候</a:t>
            </a: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62E80AD1-1849-C10C-9D06-2CBA5DC645BC}"/>
              </a:ext>
            </a:extLst>
          </p:cNvPr>
          <p:cNvSpPr txBox="1">
            <a:spLocks/>
          </p:cNvSpPr>
          <p:nvPr/>
        </p:nvSpPr>
        <p:spPr>
          <a:xfrm>
            <a:off x="3501929" y="4923491"/>
            <a:ext cx="5070473" cy="180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100" b="1" dirty="0">
                <a:solidFill>
                  <a:schemeClr val="accent2"/>
                </a:solidFill>
              </a:rPr>
              <a:t>If the answer is no</a:t>
            </a:r>
            <a:endParaRPr lang="es-ES" sz="11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81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CC70A8B4-9F72-DECD-DAFC-9FD2A66BB3A4}"/>
              </a:ext>
            </a:extLst>
          </p:cNvPr>
          <p:cNvSpPr/>
          <p:nvPr/>
        </p:nvSpPr>
        <p:spPr>
          <a:xfrm>
            <a:off x="0" y="-1"/>
            <a:ext cx="12192000" cy="4286495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75D0523F-D6C0-9016-34E6-01CDD666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21" y="1369013"/>
            <a:ext cx="3254097" cy="330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5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C040DB73-CBE7-1F0E-CBC8-ABBD7BE1A50A}"/>
              </a:ext>
            </a:extLst>
          </p:cNvPr>
          <p:cNvSpPr txBox="1"/>
          <p:nvPr/>
        </p:nvSpPr>
        <p:spPr>
          <a:xfrm>
            <a:off x="-600075" y="-1551862"/>
            <a:ext cx="13392150" cy="3677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第三部分</a:t>
            </a:r>
          </a:p>
        </p:txBody>
      </p:sp>
      <p:sp>
        <p:nvSpPr>
          <p:cNvPr id="9" name="矩形: 圆角 19">
            <a:extLst>
              <a:ext uri="{FF2B5EF4-FFF2-40B4-BE49-F238E27FC236}">
                <a16:creationId xmlns:a16="http://schemas.microsoft.com/office/drawing/2014/main" id="{DDCB1AF2-D68C-25A3-DA69-A5CCAF1E1918}"/>
              </a:ext>
            </a:extLst>
          </p:cNvPr>
          <p:cNvSpPr/>
          <p:nvPr/>
        </p:nvSpPr>
        <p:spPr>
          <a:xfrm>
            <a:off x="4471954" y="3804261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38CBDB1-2C23-E0C5-6C04-3E91A4F53FF7}"/>
              </a:ext>
            </a:extLst>
          </p:cNvPr>
          <p:cNvSpPr txBox="1"/>
          <p:nvPr/>
        </p:nvSpPr>
        <p:spPr>
          <a:xfrm>
            <a:off x="2098051" y="4677611"/>
            <a:ext cx="9420849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Psychological Disorder Of Transaction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2478583E-228B-2B43-FFB2-9461054BBD9E}"/>
              </a:ext>
            </a:extLst>
          </p:cNvPr>
          <p:cNvSpPr txBox="1"/>
          <p:nvPr/>
        </p:nvSpPr>
        <p:spPr>
          <a:xfrm>
            <a:off x="9124014" y="5410863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spc="300" dirty="0">
                <a:solidFill>
                  <a:srgbClr val="000000">
                    <a:lumMod val="85000"/>
                    <a:lumOff val="15000"/>
                  </a:srgb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成交心里障碍</a:t>
            </a:r>
            <a:endParaRPr kumimoji="0" lang="zh-CN" altLang="en-US" sz="24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582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 99">
            <a:extLst>
              <a:ext uri="{FF2B5EF4-FFF2-40B4-BE49-F238E27FC236}">
                <a16:creationId xmlns:a16="http://schemas.microsoft.com/office/drawing/2014/main" id="{7E532114-4E9F-688A-3578-D5F64FBD256E}"/>
              </a:ext>
            </a:extLst>
          </p:cNvPr>
          <p:cNvSpPr/>
          <p:nvPr/>
        </p:nvSpPr>
        <p:spPr>
          <a:xfrm>
            <a:off x="6821654" y="0"/>
            <a:ext cx="537034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成交心里障碍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4E00C8A-540E-B960-7115-11E101D88559}"/>
              </a:ext>
            </a:extLst>
          </p:cNvPr>
          <p:cNvSpPr/>
          <p:nvPr/>
        </p:nvSpPr>
        <p:spPr>
          <a:xfrm>
            <a:off x="1339215" y="1656469"/>
            <a:ext cx="4400550" cy="4400550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DF4C6F5-7349-786E-789B-C9987DC013A2}"/>
              </a:ext>
            </a:extLst>
          </p:cNvPr>
          <p:cNvSpPr/>
          <p:nvPr/>
        </p:nvSpPr>
        <p:spPr>
          <a:xfrm>
            <a:off x="1781447" y="2098701"/>
            <a:ext cx="3516086" cy="3516086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EFB3ADF-5D71-B9EE-D25E-5F5B1DA47273}"/>
              </a:ext>
            </a:extLst>
          </p:cNvPr>
          <p:cNvSpPr/>
          <p:nvPr/>
        </p:nvSpPr>
        <p:spPr>
          <a:xfrm>
            <a:off x="2223679" y="2540933"/>
            <a:ext cx="2631622" cy="2631622"/>
          </a:xfrm>
          <a:prstGeom prst="ellips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 cap="flat" cmpd="sng" algn="ctr">
            <a:solidFill>
              <a:schemeClr val="bg1">
                <a:lumMod val="85000"/>
              </a:schemeClr>
            </a:solidFill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8E3252C-3E09-759D-B87C-734B5D1A1AAC}"/>
              </a:ext>
            </a:extLst>
          </p:cNvPr>
          <p:cNvSpPr/>
          <p:nvPr/>
        </p:nvSpPr>
        <p:spPr>
          <a:xfrm>
            <a:off x="2766941" y="3084195"/>
            <a:ext cx="1545098" cy="1545098"/>
          </a:xfrm>
          <a:prstGeom prst="ellipse">
            <a:avLst/>
          </a:prstGeom>
          <a:solidFill>
            <a:schemeClr val="accent1"/>
          </a:solidFill>
          <a:ln w="0">
            <a:noFill/>
          </a:ln>
          <a:effectLst>
            <a:outerShdw blurRad="3810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gaoding-4">
            <a:extLst>
              <a:ext uri="{FF2B5EF4-FFF2-40B4-BE49-F238E27FC236}">
                <a16:creationId xmlns:a16="http://schemas.microsoft.com/office/drawing/2014/main" id="{95BB3C1C-0324-7647-B646-49C31158FB74}"/>
              </a:ext>
            </a:extLst>
          </p:cNvPr>
          <p:cNvSpPr txBox="1"/>
          <p:nvPr/>
        </p:nvSpPr>
        <p:spPr>
          <a:xfrm>
            <a:off x="2933555" y="3645693"/>
            <a:ext cx="1211870" cy="4221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克服障碍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5DAA40F-3CD9-A1EB-1B30-6226C9BB17F9}"/>
              </a:ext>
            </a:extLst>
          </p:cNvPr>
          <p:cNvSpPr/>
          <p:nvPr/>
        </p:nvSpPr>
        <p:spPr>
          <a:xfrm>
            <a:off x="5224259" y="2472353"/>
            <a:ext cx="560070" cy="56007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E7D5A39-0795-BF67-E547-F7F1F44CC9A9}"/>
              </a:ext>
            </a:extLst>
          </p:cNvPr>
          <p:cNvSpPr/>
          <p:nvPr/>
        </p:nvSpPr>
        <p:spPr>
          <a:xfrm>
            <a:off x="5292839" y="2540933"/>
            <a:ext cx="422910" cy="4229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SHEJI-14">
            <a:extLst>
              <a:ext uri="{FF2B5EF4-FFF2-40B4-BE49-F238E27FC236}">
                <a16:creationId xmlns:a16="http://schemas.microsoft.com/office/drawing/2014/main" id="{1B9F0137-5C03-3CC4-4BDF-3A7B8B74ECF0}"/>
              </a:ext>
            </a:extLst>
          </p:cNvPr>
          <p:cNvSpPr/>
          <p:nvPr/>
        </p:nvSpPr>
        <p:spPr>
          <a:xfrm>
            <a:off x="5366113" y="2620539"/>
            <a:ext cx="263664" cy="263698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8FEC392-BEA2-D3F4-CCB7-4A309D675B22}"/>
              </a:ext>
            </a:extLst>
          </p:cNvPr>
          <p:cNvSpPr/>
          <p:nvPr/>
        </p:nvSpPr>
        <p:spPr>
          <a:xfrm>
            <a:off x="4897041" y="2934864"/>
            <a:ext cx="1196340" cy="2636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gaoding-13">
            <a:extLst>
              <a:ext uri="{FF2B5EF4-FFF2-40B4-BE49-F238E27FC236}">
                <a16:creationId xmlns:a16="http://schemas.microsoft.com/office/drawing/2014/main" id="{827F0D6D-F1F8-3D4C-ADFD-CD17D234349A}"/>
              </a:ext>
            </a:extLst>
          </p:cNvPr>
          <p:cNvSpPr txBox="1"/>
          <p:nvPr/>
        </p:nvSpPr>
        <p:spPr>
          <a:xfrm>
            <a:off x="4944223" y="2930074"/>
            <a:ext cx="1126913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Digital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D91EA2C-6F6F-6200-D3A6-82F81EBFB64A}"/>
              </a:ext>
            </a:extLst>
          </p:cNvPr>
          <p:cNvSpPr/>
          <p:nvPr/>
        </p:nvSpPr>
        <p:spPr>
          <a:xfrm>
            <a:off x="1097155" y="3094249"/>
            <a:ext cx="632642" cy="632642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7535142-704C-7ABB-E4E7-E421890BEFDE}"/>
              </a:ext>
            </a:extLst>
          </p:cNvPr>
          <p:cNvSpPr/>
          <p:nvPr/>
        </p:nvSpPr>
        <p:spPr>
          <a:xfrm>
            <a:off x="1174621" y="3171715"/>
            <a:ext cx="477710" cy="4777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3A48D35-1814-33ED-5227-3A28B6BFBEC8}"/>
              </a:ext>
            </a:extLst>
          </p:cNvPr>
          <p:cNvSpPr/>
          <p:nvPr/>
        </p:nvSpPr>
        <p:spPr>
          <a:xfrm>
            <a:off x="728714" y="3575961"/>
            <a:ext cx="1351358" cy="2978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gaoding-13">
            <a:extLst>
              <a:ext uri="{FF2B5EF4-FFF2-40B4-BE49-F238E27FC236}">
                <a16:creationId xmlns:a16="http://schemas.microsoft.com/office/drawing/2014/main" id="{DC0E7C6E-FE70-26E2-AE60-A50A5E293EF9}"/>
              </a:ext>
            </a:extLst>
          </p:cNvPr>
          <p:cNvSpPr txBox="1"/>
          <p:nvPr/>
        </p:nvSpPr>
        <p:spPr>
          <a:xfrm>
            <a:off x="780394" y="3570880"/>
            <a:ext cx="1272936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Intelligent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549158E-A096-52D9-69D3-9A43891AAF0E}"/>
              </a:ext>
            </a:extLst>
          </p:cNvPr>
          <p:cNvSpPr/>
          <p:nvPr/>
        </p:nvSpPr>
        <p:spPr>
          <a:xfrm>
            <a:off x="1626135" y="4985182"/>
            <a:ext cx="560070" cy="56007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8B6DD19-ABC8-F9E4-88DD-F270FBF3D3BC}"/>
              </a:ext>
            </a:extLst>
          </p:cNvPr>
          <p:cNvSpPr/>
          <p:nvPr/>
        </p:nvSpPr>
        <p:spPr>
          <a:xfrm>
            <a:off x="1694715" y="5053762"/>
            <a:ext cx="422910" cy="4229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88BD4F6-C08B-6990-73F6-7AFB79CC178B}"/>
              </a:ext>
            </a:extLst>
          </p:cNvPr>
          <p:cNvSpPr/>
          <p:nvPr/>
        </p:nvSpPr>
        <p:spPr>
          <a:xfrm>
            <a:off x="1298917" y="5447693"/>
            <a:ext cx="1196340" cy="2636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gaoding-13">
            <a:extLst>
              <a:ext uri="{FF2B5EF4-FFF2-40B4-BE49-F238E27FC236}">
                <a16:creationId xmlns:a16="http://schemas.microsoft.com/office/drawing/2014/main" id="{7DA42998-F565-225E-24B4-BDD61BBDC49C}"/>
              </a:ext>
            </a:extLst>
          </p:cNvPr>
          <p:cNvSpPr txBox="1"/>
          <p:nvPr/>
        </p:nvSpPr>
        <p:spPr>
          <a:xfrm>
            <a:off x="1346099" y="5442903"/>
            <a:ext cx="1126913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Brand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A9DDAA6-0B84-79A1-4CC0-0554E814992F}"/>
              </a:ext>
            </a:extLst>
          </p:cNvPr>
          <p:cNvSpPr/>
          <p:nvPr/>
        </p:nvSpPr>
        <p:spPr>
          <a:xfrm>
            <a:off x="4387431" y="5523185"/>
            <a:ext cx="632642" cy="632642"/>
          </a:xfrm>
          <a:prstGeom prst="ellipse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8FAC64A-89CD-7F78-8DA6-6E4333499D01}"/>
              </a:ext>
            </a:extLst>
          </p:cNvPr>
          <p:cNvSpPr/>
          <p:nvPr/>
        </p:nvSpPr>
        <p:spPr>
          <a:xfrm>
            <a:off x="4464897" y="5600651"/>
            <a:ext cx="477710" cy="4777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038340F-B938-0601-873E-31B171188B8A}"/>
              </a:ext>
            </a:extLst>
          </p:cNvPr>
          <p:cNvSpPr/>
          <p:nvPr/>
        </p:nvSpPr>
        <p:spPr>
          <a:xfrm>
            <a:off x="4018990" y="6004897"/>
            <a:ext cx="1351358" cy="2978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3" name="gaoding-13">
            <a:extLst>
              <a:ext uri="{FF2B5EF4-FFF2-40B4-BE49-F238E27FC236}">
                <a16:creationId xmlns:a16="http://schemas.microsoft.com/office/drawing/2014/main" id="{5FEE550D-0A14-414B-D48A-2DDB8455A2A6}"/>
              </a:ext>
            </a:extLst>
          </p:cNvPr>
          <p:cNvSpPr txBox="1"/>
          <p:nvPr/>
        </p:nvSpPr>
        <p:spPr>
          <a:xfrm>
            <a:off x="4070670" y="5999816"/>
            <a:ext cx="1272936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Microsoft YaHei" panose="020B0503020204020204" pitchFamily="34" charset="-122"/>
              </a:rPr>
              <a:t>Intelligent</a:t>
            </a:r>
          </a:p>
        </p:txBody>
      </p:sp>
      <p:sp>
        <p:nvSpPr>
          <p:cNvPr id="34" name="iSHEJI-16">
            <a:extLst>
              <a:ext uri="{FF2B5EF4-FFF2-40B4-BE49-F238E27FC236}">
                <a16:creationId xmlns:a16="http://schemas.microsoft.com/office/drawing/2014/main" id="{B7E3D976-4F5D-E907-3C6B-618D434F13EA}"/>
              </a:ext>
            </a:extLst>
          </p:cNvPr>
          <p:cNvSpPr/>
          <p:nvPr/>
        </p:nvSpPr>
        <p:spPr>
          <a:xfrm>
            <a:off x="1758109" y="5127650"/>
            <a:ext cx="277956" cy="242760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5520F77-4988-10EC-4473-34DA7BF9CCA8}"/>
              </a:ext>
            </a:extLst>
          </p:cNvPr>
          <p:cNvSpPr/>
          <p:nvPr/>
        </p:nvSpPr>
        <p:spPr>
          <a:xfrm>
            <a:off x="3561867" y="4870562"/>
            <a:ext cx="491942" cy="491942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E3A5571-0949-13C1-689B-910230323598}"/>
              </a:ext>
            </a:extLst>
          </p:cNvPr>
          <p:cNvSpPr/>
          <p:nvPr/>
        </p:nvSpPr>
        <p:spPr>
          <a:xfrm>
            <a:off x="3622105" y="4930800"/>
            <a:ext cx="371466" cy="3714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03A218D5-7F3B-BA6B-5096-DF7AC6371E0D}"/>
              </a:ext>
            </a:extLst>
          </p:cNvPr>
          <p:cNvSpPr/>
          <p:nvPr/>
        </p:nvSpPr>
        <p:spPr>
          <a:xfrm>
            <a:off x="3273348" y="5265543"/>
            <a:ext cx="1050814" cy="2316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gaoding-13">
            <a:extLst>
              <a:ext uri="{FF2B5EF4-FFF2-40B4-BE49-F238E27FC236}">
                <a16:creationId xmlns:a16="http://schemas.microsoft.com/office/drawing/2014/main" id="{A0342C79-7C4B-E274-9233-A8D5D01890EC}"/>
              </a:ext>
            </a:extLst>
          </p:cNvPr>
          <p:cNvSpPr txBox="1"/>
          <p:nvPr/>
        </p:nvSpPr>
        <p:spPr>
          <a:xfrm>
            <a:off x="3316307" y="5229002"/>
            <a:ext cx="989834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marketing</a:t>
            </a:r>
          </a:p>
        </p:txBody>
      </p:sp>
      <p:pic>
        <p:nvPicPr>
          <p:cNvPr id="41" name="iSHEJI-17">
            <a:extLst>
              <a:ext uri="{FF2B5EF4-FFF2-40B4-BE49-F238E27FC236}">
                <a16:creationId xmlns:a16="http://schemas.microsoft.com/office/drawing/2014/main" id="{D85C1811-2066-3D04-194B-823F52B54C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2718" y="3289477"/>
            <a:ext cx="281516" cy="242186"/>
          </a:xfrm>
          <a:prstGeom prst="rect">
            <a:avLst/>
          </a:prstGeom>
        </p:spPr>
      </p:pic>
      <p:pic>
        <p:nvPicPr>
          <p:cNvPr id="43" name="iSHEJI-15">
            <a:extLst>
              <a:ext uri="{FF2B5EF4-FFF2-40B4-BE49-F238E27FC236}">
                <a16:creationId xmlns:a16="http://schemas.microsoft.com/office/drawing/2014/main" id="{D09463F1-7922-12B8-EB58-8EA9776BE2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41181" y="5672355"/>
            <a:ext cx="325142" cy="305730"/>
          </a:xfrm>
          <a:prstGeom prst="rect">
            <a:avLst/>
          </a:prstGeom>
        </p:spPr>
      </p:pic>
      <p:sp>
        <p:nvSpPr>
          <p:cNvPr id="44" name="椭圆 43">
            <a:extLst>
              <a:ext uri="{FF2B5EF4-FFF2-40B4-BE49-F238E27FC236}">
                <a16:creationId xmlns:a16="http://schemas.microsoft.com/office/drawing/2014/main" id="{F2EC2324-1696-480A-7E2F-BDB23B790DAC}"/>
              </a:ext>
            </a:extLst>
          </p:cNvPr>
          <p:cNvSpPr/>
          <p:nvPr/>
        </p:nvSpPr>
        <p:spPr>
          <a:xfrm>
            <a:off x="2591028" y="1666831"/>
            <a:ext cx="454432" cy="454432"/>
          </a:xfrm>
          <a:prstGeom prst="ellipse">
            <a:avLst/>
          </a:prstGeom>
          <a:solidFill>
            <a:schemeClr val="accent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6B958C3-B10C-F3ED-6EBB-7ECA809937CB}"/>
              </a:ext>
            </a:extLst>
          </p:cNvPr>
          <p:cNvSpPr/>
          <p:nvPr/>
        </p:nvSpPr>
        <p:spPr>
          <a:xfrm>
            <a:off x="2646673" y="1722476"/>
            <a:ext cx="343142" cy="3431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4E93E40-1840-DA71-B53A-5C2B364C5274}"/>
              </a:ext>
            </a:extLst>
          </p:cNvPr>
          <p:cNvSpPr/>
          <p:nvPr/>
        </p:nvSpPr>
        <p:spPr>
          <a:xfrm>
            <a:off x="2323815" y="2035637"/>
            <a:ext cx="970692" cy="213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gaoding-13">
            <a:extLst>
              <a:ext uri="{FF2B5EF4-FFF2-40B4-BE49-F238E27FC236}">
                <a16:creationId xmlns:a16="http://schemas.microsoft.com/office/drawing/2014/main" id="{DAB01668-8F2E-9EEB-8E25-75E201B455FF}"/>
              </a:ext>
            </a:extLst>
          </p:cNvPr>
          <p:cNvSpPr txBox="1"/>
          <p:nvPr/>
        </p:nvSpPr>
        <p:spPr>
          <a:xfrm>
            <a:off x="2364449" y="2007587"/>
            <a:ext cx="914362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E7283DBB-36D5-8CE1-F1BE-84969A3167B0}"/>
              </a:ext>
            </a:extLst>
          </p:cNvPr>
          <p:cNvSpPr/>
          <p:nvPr/>
        </p:nvSpPr>
        <p:spPr>
          <a:xfrm>
            <a:off x="5491472" y="4069753"/>
            <a:ext cx="454432" cy="454432"/>
          </a:xfrm>
          <a:prstGeom prst="ellipse">
            <a:avLst/>
          </a:prstGeom>
          <a:solidFill>
            <a:schemeClr val="accent3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A2F5063-FEB8-DEE3-0AD5-B652A734A90F}"/>
              </a:ext>
            </a:extLst>
          </p:cNvPr>
          <p:cNvSpPr/>
          <p:nvPr/>
        </p:nvSpPr>
        <p:spPr>
          <a:xfrm>
            <a:off x="5547117" y="4125398"/>
            <a:ext cx="343142" cy="3431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772E9018-3680-240D-A09B-67EA078D18B5}"/>
              </a:ext>
            </a:extLst>
          </p:cNvPr>
          <p:cNvSpPr/>
          <p:nvPr/>
        </p:nvSpPr>
        <p:spPr>
          <a:xfrm>
            <a:off x="5224259" y="4438559"/>
            <a:ext cx="970692" cy="213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gaoding-13">
            <a:extLst>
              <a:ext uri="{FF2B5EF4-FFF2-40B4-BE49-F238E27FC236}">
                <a16:creationId xmlns:a16="http://schemas.microsoft.com/office/drawing/2014/main" id="{0FFC7140-995D-10DC-8EAD-AC4ABD75C9AF}"/>
              </a:ext>
            </a:extLst>
          </p:cNvPr>
          <p:cNvSpPr txBox="1"/>
          <p:nvPr/>
        </p:nvSpPr>
        <p:spPr>
          <a:xfrm>
            <a:off x="5264893" y="4410509"/>
            <a:ext cx="914362" cy="26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customers</a:t>
            </a:r>
          </a:p>
        </p:txBody>
      </p:sp>
      <p:pic>
        <p:nvPicPr>
          <p:cNvPr id="53" name="图形 52">
            <a:extLst>
              <a:ext uri="{FF2B5EF4-FFF2-40B4-BE49-F238E27FC236}">
                <a16:creationId xmlns:a16="http://schemas.microsoft.com/office/drawing/2014/main" id="{5A8AE2A3-25BF-CF49-9A35-8FD2A7DF94A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25341" y="1769312"/>
            <a:ext cx="193522" cy="209648"/>
          </a:xfrm>
          <a:prstGeom prst="rect">
            <a:avLst/>
          </a:prstGeom>
        </p:spPr>
      </p:pic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A4252F51-3D64-52FD-4858-FDE23B9F3D3C}"/>
              </a:ext>
            </a:extLst>
          </p:cNvPr>
          <p:cNvSpPr>
            <a:spLocks noChangeAspect="1"/>
          </p:cNvSpPr>
          <p:nvPr/>
        </p:nvSpPr>
        <p:spPr>
          <a:xfrm>
            <a:off x="5632841" y="4197095"/>
            <a:ext cx="171694" cy="199748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4">
            <a:extLst>
              <a:ext uri="{FF2B5EF4-FFF2-40B4-BE49-F238E27FC236}">
                <a16:creationId xmlns:a16="http://schemas.microsoft.com/office/drawing/2014/main" id="{80ABD0BB-DBA4-617C-0DD3-0E7C484DE93A}"/>
              </a:ext>
            </a:extLst>
          </p:cNvPr>
          <p:cNvSpPr/>
          <p:nvPr/>
        </p:nvSpPr>
        <p:spPr>
          <a:xfrm>
            <a:off x="3697719" y="5006400"/>
            <a:ext cx="220238" cy="220266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5F7696DC-7544-96E8-7696-9A1DE68F40BF}"/>
              </a:ext>
            </a:extLst>
          </p:cNvPr>
          <p:cNvSpPr/>
          <p:nvPr/>
        </p:nvSpPr>
        <p:spPr>
          <a:xfrm>
            <a:off x="4329840" y="2266474"/>
            <a:ext cx="97132" cy="971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35A3C07-F439-5FE3-4523-6BDD189291D7}"/>
              </a:ext>
            </a:extLst>
          </p:cNvPr>
          <p:cNvSpPr/>
          <p:nvPr/>
        </p:nvSpPr>
        <p:spPr>
          <a:xfrm>
            <a:off x="2297257" y="4299711"/>
            <a:ext cx="97132" cy="971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C6B2CE51-4B44-1D00-F2A9-5EB8152BE92E}"/>
              </a:ext>
            </a:extLst>
          </p:cNvPr>
          <p:cNvSpPr/>
          <p:nvPr/>
        </p:nvSpPr>
        <p:spPr>
          <a:xfrm>
            <a:off x="5267666" y="5131483"/>
            <a:ext cx="97132" cy="971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20A1E1CF-2473-81AA-8654-C6F7DFCD7C95}"/>
              </a:ext>
            </a:extLst>
          </p:cNvPr>
          <p:cNvSpPr/>
          <p:nvPr/>
        </p:nvSpPr>
        <p:spPr>
          <a:xfrm>
            <a:off x="2639016" y="5831352"/>
            <a:ext cx="97132" cy="971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3C36795B-E193-21D7-74C6-D390D6CAD6B2}"/>
              </a:ext>
            </a:extLst>
          </p:cNvPr>
          <p:cNvSpPr/>
          <p:nvPr/>
        </p:nvSpPr>
        <p:spPr>
          <a:xfrm>
            <a:off x="1834828" y="2315040"/>
            <a:ext cx="124518" cy="124518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6193E46-DFB4-F072-3C48-FBCE71DE2A3A}"/>
              </a:ext>
            </a:extLst>
          </p:cNvPr>
          <p:cNvSpPr/>
          <p:nvPr/>
        </p:nvSpPr>
        <p:spPr>
          <a:xfrm>
            <a:off x="4760743" y="3580469"/>
            <a:ext cx="124518" cy="124518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EBA12519-B64C-DF5E-7B39-FCFA74EF13A3}"/>
              </a:ext>
            </a:extLst>
          </p:cNvPr>
          <p:cNvSpPr/>
          <p:nvPr/>
        </p:nvSpPr>
        <p:spPr>
          <a:xfrm>
            <a:off x="4693722" y="5086770"/>
            <a:ext cx="124518" cy="124518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89980E39-1EFC-0A4A-7CE3-D7B1A880897D}"/>
              </a:ext>
            </a:extLst>
          </p:cNvPr>
          <p:cNvSpPr/>
          <p:nvPr/>
        </p:nvSpPr>
        <p:spPr>
          <a:xfrm>
            <a:off x="1022913" y="4850130"/>
            <a:ext cx="172972" cy="172972"/>
          </a:xfrm>
          <a:prstGeom prst="ellipse">
            <a:avLst/>
          </a:pr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E8851A9-3F13-E3EB-411F-4CC7BB13CB84}"/>
              </a:ext>
            </a:extLst>
          </p:cNvPr>
          <p:cNvSpPr/>
          <p:nvPr/>
        </p:nvSpPr>
        <p:spPr>
          <a:xfrm>
            <a:off x="4187073" y="1421352"/>
            <a:ext cx="172972" cy="172972"/>
          </a:xfrm>
          <a:prstGeom prst="ellipse">
            <a:avLst/>
          </a:pr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31FEA03-1FDC-0C45-9C77-D13FEB542D74}"/>
              </a:ext>
            </a:extLst>
          </p:cNvPr>
          <p:cNvGrpSpPr/>
          <p:nvPr/>
        </p:nvGrpSpPr>
        <p:grpSpPr>
          <a:xfrm>
            <a:off x="7448946" y="2464908"/>
            <a:ext cx="2725630" cy="316562"/>
            <a:chOff x="6967010" y="2073717"/>
            <a:chExt cx="2725630" cy="316562"/>
          </a:xfrm>
        </p:grpSpPr>
        <p:sp>
          <p:nvSpPr>
            <p:cNvPr id="76" name="TextBox 8">
              <a:extLst>
                <a:ext uri="{FF2B5EF4-FFF2-40B4-BE49-F238E27FC236}">
                  <a16:creationId xmlns:a16="http://schemas.microsoft.com/office/drawing/2014/main" id="{36670885-69C5-E955-E3AF-78C1F3C066EA}"/>
                </a:ext>
              </a:extLst>
            </p:cNvPr>
            <p:cNvSpPr txBox="1"/>
            <p:nvPr/>
          </p:nvSpPr>
          <p:spPr>
            <a:xfrm>
              <a:off x="7405188" y="2073717"/>
              <a:ext cx="2287452" cy="31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l"/>
              <a:r>
                <a:rPr lang="zh-CN" altLang="en-US" sz="18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害怕被人拒接</a:t>
              </a:r>
            </a:p>
          </p:txBody>
        </p:sp>
        <p:grpSp>
          <p:nvGrpSpPr>
            <p:cNvPr id="77" name="Group 12">
              <a:extLst>
                <a:ext uri="{FF2B5EF4-FFF2-40B4-BE49-F238E27FC236}">
                  <a16:creationId xmlns:a16="http://schemas.microsoft.com/office/drawing/2014/main" id="{42CEE784-6F40-764C-C1FF-26FE2F8EDC47}"/>
                </a:ext>
              </a:extLst>
            </p:cNvPr>
            <p:cNvGrpSpPr/>
            <p:nvPr/>
          </p:nvGrpSpPr>
          <p:grpSpPr>
            <a:xfrm>
              <a:off x="6967010" y="2111486"/>
              <a:ext cx="276224" cy="276224"/>
              <a:chOff x="1460006" y="1642203"/>
              <a:chExt cx="479425" cy="479425"/>
            </a:xfrm>
          </p:grpSpPr>
          <p:sp>
            <p:nvSpPr>
              <p:cNvPr id="78" name="Oval 8">
                <a:extLst>
                  <a:ext uri="{FF2B5EF4-FFF2-40B4-BE49-F238E27FC236}">
                    <a16:creationId xmlns:a16="http://schemas.microsoft.com/office/drawing/2014/main" id="{ADCA85C9-E234-35D5-3771-84711A69F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006" y="1642203"/>
                <a:ext cx="479425" cy="479425"/>
              </a:xfrm>
              <a:prstGeom prst="ellipse">
                <a:avLst/>
              </a:pr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id="{3FCFBBBC-1958-CDA0-7F0D-CB5AB7ED4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5894" y="1799366"/>
                <a:ext cx="247650" cy="165100"/>
              </a:xfrm>
              <a:custGeom>
                <a:avLst/>
                <a:gdLst>
                  <a:gd name="T0" fmla="*/ 0 w 156"/>
                  <a:gd name="T1" fmla="*/ 45 h 104"/>
                  <a:gd name="T2" fmla="*/ 60 w 156"/>
                  <a:gd name="T3" fmla="*/ 104 h 104"/>
                  <a:gd name="T4" fmla="*/ 156 w 156"/>
                  <a:gd name="T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04">
                    <a:moveTo>
                      <a:pt x="0" y="45"/>
                    </a:moveTo>
                    <a:lnTo>
                      <a:pt x="60" y="104"/>
                    </a:lnTo>
                    <a:lnTo>
                      <a:pt x="156" y="0"/>
                    </a:lnTo>
                  </a:path>
                </a:pathLst>
              </a:cu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A57C0ED-B9E4-7D71-99A1-4064126E88B8}"/>
              </a:ext>
            </a:extLst>
          </p:cNvPr>
          <p:cNvGrpSpPr/>
          <p:nvPr/>
        </p:nvGrpSpPr>
        <p:grpSpPr>
          <a:xfrm>
            <a:off x="8609091" y="3148182"/>
            <a:ext cx="2725630" cy="316562"/>
            <a:chOff x="6967010" y="2756991"/>
            <a:chExt cx="2725630" cy="316562"/>
          </a:xfrm>
        </p:grpSpPr>
        <p:sp>
          <p:nvSpPr>
            <p:cNvPr id="80" name="TextBox 8">
              <a:extLst>
                <a:ext uri="{FF2B5EF4-FFF2-40B4-BE49-F238E27FC236}">
                  <a16:creationId xmlns:a16="http://schemas.microsoft.com/office/drawing/2014/main" id="{C51D8802-682C-70A9-17CD-98FD75E7820D}"/>
                </a:ext>
              </a:extLst>
            </p:cNvPr>
            <p:cNvSpPr txBox="1"/>
            <p:nvPr/>
          </p:nvSpPr>
          <p:spPr>
            <a:xfrm>
              <a:off x="7405188" y="2756991"/>
              <a:ext cx="2287452" cy="31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l"/>
              <a:r>
                <a:rPr lang="zh-CN" altLang="en-US" sz="18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害怕给顾客产生误会</a:t>
              </a:r>
            </a:p>
          </p:txBody>
        </p:sp>
        <p:grpSp>
          <p:nvGrpSpPr>
            <p:cNvPr id="81" name="Group 12">
              <a:extLst>
                <a:ext uri="{FF2B5EF4-FFF2-40B4-BE49-F238E27FC236}">
                  <a16:creationId xmlns:a16="http://schemas.microsoft.com/office/drawing/2014/main" id="{F5F49426-7F3E-70D8-4B67-9F1843F1F4ED}"/>
                </a:ext>
              </a:extLst>
            </p:cNvPr>
            <p:cNvGrpSpPr/>
            <p:nvPr/>
          </p:nvGrpSpPr>
          <p:grpSpPr>
            <a:xfrm>
              <a:off x="6967010" y="2794760"/>
              <a:ext cx="276224" cy="276224"/>
              <a:chOff x="1460006" y="1642203"/>
              <a:chExt cx="479425" cy="479425"/>
            </a:xfrm>
          </p:grpSpPr>
          <p:sp>
            <p:nvSpPr>
              <p:cNvPr id="82" name="Oval 8">
                <a:extLst>
                  <a:ext uri="{FF2B5EF4-FFF2-40B4-BE49-F238E27FC236}">
                    <a16:creationId xmlns:a16="http://schemas.microsoft.com/office/drawing/2014/main" id="{8FBA72F0-EAB5-5D26-2C6A-FC41461C9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006" y="1642203"/>
                <a:ext cx="479425" cy="479425"/>
              </a:xfrm>
              <a:prstGeom prst="ellipse">
                <a:avLst/>
              </a:pr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9">
                <a:extLst>
                  <a:ext uri="{FF2B5EF4-FFF2-40B4-BE49-F238E27FC236}">
                    <a16:creationId xmlns:a16="http://schemas.microsoft.com/office/drawing/2014/main" id="{EED6CC6E-C611-F2BC-8B15-F0CB42C31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5894" y="1799366"/>
                <a:ext cx="247650" cy="165100"/>
              </a:xfrm>
              <a:custGeom>
                <a:avLst/>
                <a:gdLst>
                  <a:gd name="T0" fmla="*/ 0 w 156"/>
                  <a:gd name="T1" fmla="*/ 45 h 104"/>
                  <a:gd name="T2" fmla="*/ 60 w 156"/>
                  <a:gd name="T3" fmla="*/ 104 h 104"/>
                  <a:gd name="T4" fmla="*/ 156 w 156"/>
                  <a:gd name="T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04">
                    <a:moveTo>
                      <a:pt x="0" y="45"/>
                    </a:moveTo>
                    <a:lnTo>
                      <a:pt x="60" y="104"/>
                    </a:lnTo>
                    <a:lnTo>
                      <a:pt x="156" y="0"/>
                    </a:lnTo>
                  </a:path>
                </a:pathLst>
              </a:cu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D1DA2B5E-67E4-1474-47A6-294E40CA5D30}"/>
              </a:ext>
            </a:extLst>
          </p:cNvPr>
          <p:cNvGrpSpPr/>
          <p:nvPr/>
        </p:nvGrpSpPr>
        <p:grpSpPr>
          <a:xfrm>
            <a:off x="7952389" y="3831456"/>
            <a:ext cx="2725630" cy="316562"/>
            <a:chOff x="6967010" y="3440265"/>
            <a:chExt cx="2725630" cy="316562"/>
          </a:xfrm>
        </p:grpSpPr>
        <p:sp>
          <p:nvSpPr>
            <p:cNvPr id="84" name="TextBox 8">
              <a:extLst>
                <a:ext uri="{FF2B5EF4-FFF2-40B4-BE49-F238E27FC236}">
                  <a16:creationId xmlns:a16="http://schemas.microsoft.com/office/drawing/2014/main" id="{91050F0C-06B7-A698-70CA-484CF1CBBA12}"/>
                </a:ext>
              </a:extLst>
            </p:cNvPr>
            <p:cNvSpPr txBox="1"/>
            <p:nvPr/>
          </p:nvSpPr>
          <p:spPr>
            <a:xfrm>
              <a:off x="7405188" y="3440265"/>
              <a:ext cx="2287452" cy="31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l"/>
              <a:r>
                <a:rPr lang="zh-CN" altLang="en-US" sz="18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害怕给顾客压力</a:t>
              </a:r>
            </a:p>
          </p:txBody>
        </p:sp>
        <p:grpSp>
          <p:nvGrpSpPr>
            <p:cNvPr id="85" name="Group 12">
              <a:extLst>
                <a:ext uri="{FF2B5EF4-FFF2-40B4-BE49-F238E27FC236}">
                  <a16:creationId xmlns:a16="http://schemas.microsoft.com/office/drawing/2014/main" id="{27A5E865-8DF8-C6DC-7C08-E0D21176A3B3}"/>
                </a:ext>
              </a:extLst>
            </p:cNvPr>
            <p:cNvGrpSpPr/>
            <p:nvPr/>
          </p:nvGrpSpPr>
          <p:grpSpPr>
            <a:xfrm>
              <a:off x="6967010" y="3478034"/>
              <a:ext cx="276224" cy="276224"/>
              <a:chOff x="1460006" y="1642203"/>
              <a:chExt cx="479425" cy="479425"/>
            </a:xfrm>
          </p:grpSpPr>
          <p:sp>
            <p:nvSpPr>
              <p:cNvPr id="86" name="Oval 8">
                <a:extLst>
                  <a:ext uri="{FF2B5EF4-FFF2-40B4-BE49-F238E27FC236}">
                    <a16:creationId xmlns:a16="http://schemas.microsoft.com/office/drawing/2014/main" id="{F63ED67B-2682-043A-29A9-027E55C31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006" y="1642203"/>
                <a:ext cx="479425" cy="479425"/>
              </a:xfrm>
              <a:prstGeom prst="ellipse">
                <a:avLst/>
              </a:pr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9">
                <a:extLst>
                  <a:ext uri="{FF2B5EF4-FFF2-40B4-BE49-F238E27FC236}">
                    <a16:creationId xmlns:a16="http://schemas.microsoft.com/office/drawing/2014/main" id="{17407AF1-DDEE-B5D6-400B-DC19A60BF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5894" y="1799366"/>
                <a:ext cx="247650" cy="165100"/>
              </a:xfrm>
              <a:custGeom>
                <a:avLst/>
                <a:gdLst>
                  <a:gd name="T0" fmla="*/ 0 w 156"/>
                  <a:gd name="T1" fmla="*/ 45 h 104"/>
                  <a:gd name="T2" fmla="*/ 60 w 156"/>
                  <a:gd name="T3" fmla="*/ 104 h 104"/>
                  <a:gd name="T4" fmla="*/ 156 w 156"/>
                  <a:gd name="T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04">
                    <a:moveTo>
                      <a:pt x="0" y="45"/>
                    </a:moveTo>
                    <a:lnTo>
                      <a:pt x="60" y="104"/>
                    </a:lnTo>
                    <a:lnTo>
                      <a:pt x="156" y="0"/>
                    </a:lnTo>
                  </a:path>
                </a:pathLst>
              </a:cu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8" name="TextBox 8">
            <a:extLst>
              <a:ext uri="{FF2B5EF4-FFF2-40B4-BE49-F238E27FC236}">
                <a16:creationId xmlns:a16="http://schemas.microsoft.com/office/drawing/2014/main" id="{041BA32D-F15F-E4FB-8153-4BAAC7700786}"/>
              </a:ext>
            </a:extLst>
          </p:cNvPr>
          <p:cNvSpPr txBox="1"/>
          <p:nvPr/>
        </p:nvSpPr>
        <p:spPr>
          <a:xfrm>
            <a:off x="7887124" y="4514730"/>
            <a:ext cx="2287452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sz="18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觉得自己还不到火候</a:t>
            </a:r>
          </a:p>
        </p:txBody>
      </p:sp>
      <p:grpSp>
        <p:nvGrpSpPr>
          <p:cNvPr id="89" name="Group 12">
            <a:extLst>
              <a:ext uri="{FF2B5EF4-FFF2-40B4-BE49-F238E27FC236}">
                <a16:creationId xmlns:a16="http://schemas.microsoft.com/office/drawing/2014/main" id="{3263F710-EE76-31C9-E37E-4EABD0EAA4A5}"/>
              </a:ext>
            </a:extLst>
          </p:cNvPr>
          <p:cNvGrpSpPr/>
          <p:nvPr/>
        </p:nvGrpSpPr>
        <p:grpSpPr>
          <a:xfrm>
            <a:off x="7448946" y="4552499"/>
            <a:ext cx="276224" cy="276224"/>
            <a:chOff x="1460006" y="1642203"/>
            <a:chExt cx="479425" cy="479425"/>
          </a:xfrm>
        </p:grpSpPr>
        <p:sp>
          <p:nvSpPr>
            <p:cNvPr id="90" name="Oval 8">
              <a:extLst>
                <a:ext uri="{FF2B5EF4-FFF2-40B4-BE49-F238E27FC236}">
                  <a16:creationId xmlns:a16="http://schemas.microsoft.com/office/drawing/2014/main" id="{4D520BDE-D3B7-3DE0-4DA9-27FFCDB43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9">
              <a:extLst>
                <a:ext uri="{FF2B5EF4-FFF2-40B4-BE49-F238E27FC236}">
                  <a16:creationId xmlns:a16="http://schemas.microsoft.com/office/drawing/2014/main" id="{B8C6E47B-78A5-FD51-906C-BD87E4FCF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11ACF38-D6EE-F665-0D23-9A3F1985D2F8}"/>
              </a:ext>
            </a:extLst>
          </p:cNvPr>
          <p:cNvGrpSpPr/>
          <p:nvPr/>
        </p:nvGrpSpPr>
        <p:grpSpPr>
          <a:xfrm>
            <a:off x="8508126" y="5198004"/>
            <a:ext cx="2725630" cy="316562"/>
            <a:chOff x="6967010" y="4806813"/>
            <a:chExt cx="2725630" cy="316562"/>
          </a:xfrm>
        </p:grpSpPr>
        <p:sp>
          <p:nvSpPr>
            <p:cNvPr id="92" name="TextBox 8">
              <a:extLst>
                <a:ext uri="{FF2B5EF4-FFF2-40B4-BE49-F238E27FC236}">
                  <a16:creationId xmlns:a16="http://schemas.microsoft.com/office/drawing/2014/main" id="{A4B8E668-1D27-2DB2-09A3-43006D088939}"/>
                </a:ext>
              </a:extLst>
            </p:cNvPr>
            <p:cNvSpPr txBox="1"/>
            <p:nvPr/>
          </p:nvSpPr>
          <p:spPr>
            <a:xfrm>
              <a:off x="7405188" y="4806813"/>
              <a:ext cx="2287452" cy="31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l"/>
              <a:r>
                <a:rPr lang="zh-CN" altLang="en-US" sz="1800" dirty="0"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大家都是这么干的</a:t>
              </a:r>
            </a:p>
          </p:txBody>
        </p:sp>
        <p:grpSp>
          <p:nvGrpSpPr>
            <p:cNvPr id="93" name="Group 12">
              <a:extLst>
                <a:ext uri="{FF2B5EF4-FFF2-40B4-BE49-F238E27FC236}">
                  <a16:creationId xmlns:a16="http://schemas.microsoft.com/office/drawing/2014/main" id="{D06DF856-326E-F7AF-9873-1563DEDEFACC}"/>
                </a:ext>
              </a:extLst>
            </p:cNvPr>
            <p:cNvGrpSpPr/>
            <p:nvPr/>
          </p:nvGrpSpPr>
          <p:grpSpPr>
            <a:xfrm>
              <a:off x="6967010" y="4844582"/>
              <a:ext cx="276224" cy="276224"/>
              <a:chOff x="1460006" y="1642203"/>
              <a:chExt cx="479425" cy="479425"/>
            </a:xfrm>
          </p:grpSpPr>
          <p:sp>
            <p:nvSpPr>
              <p:cNvPr id="94" name="Oval 8">
                <a:extLst>
                  <a:ext uri="{FF2B5EF4-FFF2-40B4-BE49-F238E27FC236}">
                    <a16:creationId xmlns:a16="http://schemas.microsoft.com/office/drawing/2014/main" id="{F4CC0963-4415-AC8A-B443-80B80AF8C7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006" y="1642203"/>
                <a:ext cx="479425" cy="479425"/>
              </a:xfrm>
              <a:prstGeom prst="ellipse">
                <a:avLst/>
              </a:pr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">
                <a:extLst>
                  <a:ext uri="{FF2B5EF4-FFF2-40B4-BE49-F238E27FC236}">
                    <a16:creationId xmlns:a16="http://schemas.microsoft.com/office/drawing/2014/main" id="{25630784-9F99-D272-05CE-055E4BB3E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5894" y="1799366"/>
                <a:ext cx="247650" cy="165100"/>
              </a:xfrm>
              <a:custGeom>
                <a:avLst/>
                <a:gdLst>
                  <a:gd name="T0" fmla="*/ 0 w 156"/>
                  <a:gd name="T1" fmla="*/ 45 h 104"/>
                  <a:gd name="T2" fmla="*/ 60 w 156"/>
                  <a:gd name="T3" fmla="*/ 104 h 104"/>
                  <a:gd name="T4" fmla="*/ 156 w 156"/>
                  <a:gd name="T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6" h="104">
                    <a:moveTo>
                      <a:pt x="0" y="45"/>
                    </a:moveTo>
                    <a:lnTo>
                      <a:pt x="60" y="104"/>
                    </a:lnTo>
                    <a:lnTo>
                      <a:pt x="156" y="0"/>
                    </a:lnTo>
                  </a:path>
                </a:pathLst>
              </a:custGeom>
              <a:solidFill>
                <a:srgbClr val="FFFFFF"/>
              </a:solidFill>
              <a:ln w="17463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9466425-658D-1425-AA2D-5F7714D7931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250212" y="1642376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2" name="矩形: 圆角 19">
            <a:extLst>
              <a:ext uri="{FF2B5EF4-FFF2-40B4-BE49-F238E27FC236}">
                <a16:creationId xmlns:a16="http://schemas.microsoft.com/office/drawing/2014/main" id="{5AB3BD33-0E70-2BEB-2BC0-F46BB515E355}"/>
              </a:ext>
            </a:extLst>
          </p:cNvPr>
          <p:cNvSpPr/>
          <p:nvPr/>
        </p:nvSpPr>
        <p:spPr>
          <a:xfrm>
            <a:off x="8101673" y="2057486"/>
            <a:ext cx="4966396" cy="3077395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501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CC70A8B4-9F72-DECD-DAFC-9FD2A66BB3A4}"/>
              </a:ext>
            </a:extLst>
          </p:cNvPr>
          <p:cNvSpPr/>
          <p:nvPr/>
        </p:nvSpPr>
        <p:spPr>
          <a:xfrm>
            <a:off x="0" y="-1"/>
            <a:ext cx="12192000" cy="4286495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75D0523F-D6C0-9016-34E6-01CDD666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21" y="1369013"/>
            <a:ext cx="3254097" cy="330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5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C040DB73-CBE7-1F0E-CBC8-ABBD7BE1A50A}"/>
              </a:ext>
            </a:extLst>
          </p:cNvPr>
          <p:cNvSpPr txBox="1"/>
          <p:nvPr/>
        </p:nvSpPr>
        <p:spPr>
          <a:xfrm>
            <a:off x="-600075" y="-1551862"/>
            <a:ext cx="13392150" cy="3677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第四部分</a:t>
            </a:r>
          </a:p>
        </p:txBody>
      </p:sp>
      <p:sp>
        <p:nvSpPr>
          <p:cNvPr id="9" name="矩形: 圆角 19">
            <a:extLst>
              <a:ext uri="{FF2B5EF4-FFF2-40B4-BE49-F238E27FC236}">
                <a16:creationId xmlns:a16="http://schemas.microsoft.com/office/drawing/2014/main" id="{DDCB1AF2-D68C-25A3-DA69-A5CCAF1E1918}"/>
              </a:ext>
            </a:extLst>
          </p:cNvPr>
          <p:cNvSpPr/>
          <p:nvPr/>
        </p:nvSpPr>
        <p:spPr>
          <a:xfrm>
            <a:off x="4471954" y="3804261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38CBDB1-2C23-E0C5-6C04-3E91A4F53FF7}"/>
              </a:ext>
            </a:extLst>
          </p:cNvPr>
          <p:cNvSpPr txBox="1"/>
          <p:nvPr/>
        </p:nvSpPr>
        <p:spPr>
          <a:xfrm>
            <a:off x="2978100" y="4677611"/>
            <a:ext cx="854080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Transaction Judgment Techniques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2478583E-228B-2B43-FFB2-9461054BBD9E}"/>
              </a:ext>
            </a:extLst>
          </p:cNvPr>
          <p:cNvSpPr txBox="1"/>
          <p:nvPr/>
        </p:nvSpPr>
        <p:spPr>
          <a:xfrm>
            <a:off x="9124014" y="5410863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spc="300" dirty="0">
                <a:solidFill>
                  <a:srgbClr val="000000">
                    <a:lumMod val="85000"/>
                    <a:lumOff val="15000"/>
                  </a:srgb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成交判定技巧</a:t>
            </a:r>
          </a:p>
        </p:txBody>
      </p:sp>
    </p:spTree>
    <p:extLst>
      <p:ext uri="{BB962C8B-B14F-4D97-AF65-F5344CB8AC3E}">
        <p14:creationId xmlns:p14="http://schemas.microsoft.com/office/powerpoint/2010/main" val="3984924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成交判定技巧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67118731-1628-D9EA-EADA-FFF60CAE963A}"/>
              </a:ext>
            </a:extLst>
          </p:cNvPr>
          <p:cNvSpPr/>
          <p:nvPr/>
        </p:nvSpPr>
        <p:spPr>
          <a:xfrm>
            <a:off x="844995" y="1799443"/>
            <a:ext cx="678437" cy="678435"/>
          </a:xfrm>
          <a:custGeom>
            <a:avLst/>
            <a:gdLst>
              <a:gd name="connsiteX0" fmla="*/ 678437 w 678437"/>
              <a:gd name="connsiteY0" fmla="*/ 338524 h 678435"/>
              <a:gd name="connsiteX1" fmla="*/ 339913 w 678437"/>
              <a:gd name="connsiteY1" fmla="*/ 678435 h 678435"/>
              <a:gd name="connsiteX2" fmla="*/ 1 w 678437"/>
              <a:gd name="connsiteY2" fmla="*/ 339911 h 678435"/>
              <a:gd name="connsiteX3" fmla="*/ 338525 w 678437"/>
              <a:gd name="connsiteY3" fmla="*/ 0 h 678435"/>
              <a:gd name="connsiteX4" fmla="*/ 339913 w 678437"/>
              <a:gd name="connsiteY4" fmla="*/ 0 h 678435"/>
              <a:gd name="connsiteX5" fmla="*/ 678437 w 678437"/>
              <a:gd name="connsiteY5" fmla="*/ 338524 h 67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5">
                <a:moveTo>
                  <a:pt x="678437" y="338524"/>
                </a:moveTo>
                <a:cubicBezTo>
                  <a:pt x="678819" y="525870"/>
                  <a:pt x="527260" y="678053"/>
                  <a:pt x="339913" y="678435"/>
                </a:cubicBezTo>
                <a:cubicBezTo>
                  <a:pt x="152566" y="678816"/>
                  <a:pt x="382" y="527251"/>
                  <a:pt x="1" y="339911"/>
                </a:cubicBezTo>
                <a:cubicBezTo>
                  <a:pt x="-381" y="152565"/>
                  <a:pt x="151185" y="382"/>
                  <a:pt x="338525" y="0"/>
                </a:cubicBezTo>
                <a:cubicBezTo>
                  <a:pt x="338990" y="0"/>
                  <a:pt x="339448" y="0"/>
                  <a:pt x="339913" y="0"/>
                </a:cubicBezTo>
                <a:cubicBezTo>
                  <a:pt x="526718" y="382"/>
                  <a:pt x="678056" y="151718"/>
                  <a:pt x="678437" y="338524"/>
                </a:cubicBezTo>
                <a:close/>
              </a:path>
            </a:pathLst>
          </a:custGeom>
          <a:solidFill>
            <a:schemeClr val="accent1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A670CE2F-DBA8-BEDF-F9CD-543D3643E249}"/>
              </a:ext>
            </a:extLst>
          </p:cNvPr>
          <p:cNvSpPr/>
          <p:nvPr/>
        </p:nvSpPr>
        <p:spPr>
          <a:xfrm>
            <a:off x="844996" y="3334593"/>
            <a:ext cx="678436" cy="678434"/>
          </a:xfrm>
          <a:custGeom>
            <a:avLst/>
            <a:gdLst>
              <a:gd name="connsiteX0" fmla="*/ 678437 w 678436"/>
              <a:gd name="connsiteY0" fmla="*/ 339217 h 678434"/>
              <a:gd name="connsiteX1" fmla="*/ 339218 w 678436"/>
              <a:gd name="connsiteY1" fmla="*/ 678434 h 678434"/>
              <a:gd name="connsiteX2" fmla="*/ 0 w 678436"/>
              <a:gd name="connsiteY2" fmla="*/ 339217 h 678434"/>
              <a:gd name="connsiteX3" fmla="*/ 339218 w 678436"/>
              <a:gd name="connsiteY3" fmla="*/ 0 h 678434"/>
              <a:gd name="connsiteX4" fmla="*/ 339912 w 678436"/>
              <a:gd name="connsiteY4" fmla="*/ 0 h 678434"/>
              <a:gd name="connsiteX5" fmla="*/ 678437 w 678436"/>
              <a:gd name="connsiteY5" fmla="*/ 339217 h 67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4">
                <a:moveTo>
                  <a:pt x="678437" y="339217"/>
                </a:moveTo>
                <a:cubicBezTo>
                  <a:pt x="678437" y="526564"/>
                  <a:pt x="526565" y="678434"/>
                  <a:pt x="339218" y="678434"/>
                </a:cubicBezTo>
                <a:cubicBezTo>
                  <a:pt x="151871" y="678434"/>
                  <a:pt x="0" y="526557"/>
                  <a:pt x="0" y="339217"/>
                </a:cubicBezTo>
                <a:cubicBezTo>
                  <a:pt x="0" y="151871"/>
                  <a:pt x="151871" y="0"/>
                  <a:pt x="339218" y="0"/>
                </a:cubicBezTo>
                <a:cubicBezTo>
                  <a:pt x="339447" y="0"/>
                  <a:pt x="339683" y="0"/>
                  <a:pt x="339912" y="0"/>
                </a:cubicBezTo>
                <a:cubicBezTo>
                  <a:pt x="526988" y="382"/>
                  <a:pt x="678437" y="152141"/>
                  <a:pt x="678437" y="33921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D6F1ABB6-FBB9-2EA6-A0AC-AD3D1FA76F9F}"/>
              </a:ext>
            </a:extLst>
          </p:cNvPr>
          <p:cNvSpPr/>
          <p:nvPr/>
        </p:nvSpPr>
        <p:spPr>
          <a:xfrm>
            <a:off x="3698062" y="1799431"/>
            <a:ext cx="678437" cy="678432"/>
          </a:xfrm>
          <a:custGeom>
            <a:avLst/>
            <a:gdLst>
              <a:gd name="connsiteX0" fmla="*/ 678437 w 678437"/>
              <a:gd name="connsiteY0" fmla="*/ 338535 h 678432"/>
              <a:gd name="connsiteX1" fmla="*/ 339898 w 678437"/>
              <a:gd name="connsiteY1" fmla="*/ 678432 h 678432"/>
              <a:gd name="connsiteX2" fmla="*/ 1 w 678437"/>
              <a:gd name="connsiteY2" fmla="*/ 339902 h 678432"/>
              <a:gd name="connsiteX3" fmla="*/ 336444 w 678437"/>
              <a:gd name="connsiteY3" fmla="*/ 12 h 678432"/>
              <a:gd name="connsiteX4" fmla="*/ 678423 w 678437"/>
              <a:gd name="connsiteY4" fmla="*/ 336440 h 678432"/>
              <a:gd name="connsiteX5" fmla="*/ 678437 w 678437"/>
              <a:gd name="connsiteY5" fmla="*/ 338535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2">
                <a:moveTo>
                  <a:pt x="678437" y="338535"/>
                </a:moveTo>
                <a:cubicBezTo>
                  <a:pt x="678812" y="525882"/>
                  <a:pt x="527246" y="678058"/>
                  <a:pt x="339898" y="678432"/>
                </a:cubicBezTo>
                <a:cubicBezTo>
                  <a:pt x="152558" y="678814"/>
                  <a:pt x="375" y="527241"/>
                  <a:pt x="1" y="339902"/>
                </a:cubicBezTo>
                <a:cubicBezTo>
                  <a:pt x="-374" y="153374"/>
                  <a:pt x="149923" y="1538"/>
                  <a:pt x="336444" y="12"/>
                </a:cubicBezTo>
                <a:cubicBezTo>
                  <a:pt x="523784" y="-1521"/>
                  <a:pt x="676897" y="149101"/>
                  <a:pt x="678423" y="336440"/>
                </a:cubicBezTo>
                <a:cubicBezTo>
                  <a:pt x="678430" y="337141"/>
                  <a:pt x="678437" y="337835"/>
                  <a:pt x="678437" y="3385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2CAF1535-D1BF-0576-75B8-63DC9E60D608}"/>
              </a:ext>
            </a:extLst>
          </p:cNvPr>
          <p:cNvSpPr/>
          <p:nvPr/>
        </p:nvSpPr>
        <p:spPr>
          <a:xfrm>
            <a:off x="3698063" y="3334581"/>
            <a:ext cx="678436" cy="678432"/>
          </a:xfrm>
          <a:custGeom>
            <a:avLst/>
            <a:gdLst>
              <a:gd name="connsiteX0" fmla="*/ 678436 w 678436"/>
              <a:gd name="connsiteY0" fmla="*/ 339229 h 678432"/>
              <a:gd name="connsiteX1" fmla="*/ 339204 w 678436"/>
              <a:gd name="connsiteY1" fmla="*/ 678432 h 678432"/>
              <a:gd name="connsiteX2" fmla="*/ 0 w 678436"/>
              <a:gd name="connsiteY2" fmla="*/ 339208 h 678432"/>
              <a:gd name="connsiteX3" fmla="*/ 336443 w 678436"/>
              <a:gd name="connsiteY3" fmla="*/ 12 h 678432"/>
              <a:gd name="connsiteX4" fmla="*/ 678422 w 678436"/>
              <a:gd name="connsiteY4" fmla="*/ 336440 h 678432"/>
              <a:gd name="connsiteX5" fmla="*/ 678436 w 678436"/>
              <a:gd name="connsiteY5" fmla="*/ 339229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2">
                <a:moveTo>
                  <a:pt x="678436" y="339229"/>
                </a:moveTo>
                <a:cubicBezTo>
                  <a:pt x="678429" y="526575"/>
                  <a:pt x="526551" y="678439"/>
                  <a:pt x="339204" y="678432"/>
                </a:cubicBezTo>
                <a:cubicBezTo>
                  <a:pt x="151864" y="678425"/>
                  <a:pt x="-7" y="526548"/>
                  <a:pt x="0" y="339208"/>
                </a:cubicBezTo>
                <a:cubicBezTo>
                  <a:pt x="7" y="152951"/>
                  <a:pt x="150192" y="1538"/>
                  <a:pt x="336443" y="12"/>
                </a:cubicBezTo>
                <a:cubicBezTo>
                  <a:pt x="523783" y="-1521"/>
                  <a:pt x="676889" y="149108"/>
                  <a:pt x="678422" y="336440"/>
                </a:cubicBezTo>
                <a:cubicBezTo>
                  <a:pt x="678429" y="337370"/>
                  <a:pt x="678436" y="338299"/>
                  <a:pt x="678436" y="339229"/>
                </a:cubicBezTo>
                <a:close/>
              </a:path>
            </a:pathLst>
          </a:custGeom>
          <a:solidFill>
            <a:schemeClr val="accent2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2" name="Freeform 103">
            <a:extLst>
              <a:ext uri="{FF2B5EF4-FFF2-40B4-BE49-F238E27FC236}">
                <a16:creationId xmlns:a16="http://schemas.microsoft.com/office/drawing/2014/main" id="{53C78E01-C7F3-9D1A-D0C8-4E3CF5CED676}"/>
              </a:ext>
            </a:extLst>
          </p:cNvPr>
          <p:cNvSpPr/>
          <p:nvPr/>
        </p:nvSpPr>
        <p:spPr>
          <a:xfrm>
            <a:off x="3872180" y="1978874"/>
            <a:ext cx="330200" cy="319547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1" name="Freeform 104">
            <a:extLst>
              <a:ext uri="{FF2B5EF4-FFF2-40B4-BE49-F238E27FC236}">
                <a16:creationId xmlns:a16="http://schemas.microsoft.com/office/drawing/2014/main" id="{81EE259E-F111-6CA3-DC9F-D204D9E0A7E5}"/>
              </a:ext>
            </a:extLst>
          </p:cNvPr>
          <p:cNvSpPr/>
          <p:nvPr/>
        </p:nvSpPr>
        <p:spPr>
          <a:xfrm>
            <a:off x="999691" y="3499893"/>
            <a:ext cx="369047" cy="347835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3" name="Freeform 105">
            <a:extLst>
              <a:ext uri="{FF2B5EF4-FFF2-40B4-BE49-F238E27FC236}">
                <a16:creationId xmlns:a16="http://schemas.microsoft.com/office/drawing/2014/main" id="{6013DB5B-950D-5D81-B22E-A5A61F2FD331}"/>
              </a:ext>
            </a:extLst>
          </p:cNvPr>
          <p:cNvSpPr/>
          <p:nvPr/>
        </p:nvSpPr>
        <p:spPr>
          <a:xfrm>
            <a:off x="3847079" y="3467762"/>
            <a:ext cx="380405" cy="412071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0" name="Freeform 106">
            <a:extLst>
              <a:ext uri="{FF2B5EF4-FFF2-40B4-BE49-F238E27FC236}">
                <a16:creationId xmlns:a16="http://schemas.microsoft.com/office/drawing/2014/main" id="{F7153FC7-7ABB-7628-9F46-02D42DA92124}"/>
              </a:ext>
            </a:extLst>
          </p:cNvPr>
          <p:cNvSpPr/>
          <p:nvPr/>
        </p:nvSpPr>
        <p:spPr>
          <a:xfrm>
            <a:off x="986552" y="1940999"/>
            <a:ext cx="395322" cy="39532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8" name="@稿定PPT实验室 出品-13-1">
            <a:extLst>
              <a:ext uri="{FF2B5EF4-FFF2-40B4-BE49-F238E27FC236}">
                <a16:creationId xmlns:a16="http://schemas.microsoft.com/office/drawing/2014/main" id="{B7D744E8-7149-C958-1F3A-02F9E3C80DD3}"/>
              </a:ext>
            </a:extLst>
          </p:cNvPr>
          <p:cNvSpPr txBox="1">
            <a:spLocks/>
          </p:cNvSpPr>
          <p:nvPr/>
        </p:nvSpPr>
        <p:spPr>
          <a:xfrm>
            <a:off x="1624875" y="2176784"/>
            <a:ext cx="782183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9" name="@稿定PPT实验室 出品-13-2">
            <a:extLst>
              <a:ext uri="{FF2B5EF4-FFF2-40B4-BE49-F238E27FC236}">
                <a16:creationId xmlns:a16="http://schemas.microsoft.com/office/drawing/2014/main" id="{DABE67E2-41E6-2743-804B-B9F8A3B2751D}"/>
              </a:ext>
            </a:extLst>
          </p:cNvPr>
          <p:cNvSpPr txBox="1">
            <a:spLocks/>
          </p:cNvSpPr>
          <p:nvPr/>
        </p:nvSpPr>
        <p:spPr>
          <a:xfrm>
            <a:off x="845172" y="2594677"/>
            <a:ext cx="2179910" cy="359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顾客提出价格的问题</a:t>
            </a:r>
          </a:p>
        </p:txBody>
      </p:sp>
      <p:sp>
        <p:nvSpPr>
          <p:cNvPr id="110" name="@稿定PPT实验室 出品-13-1">
            <a:extLst>
              <a:ext uri="{FF2B5EF4-FFF2-40B4-BE49-F238E27FC236}">
                <a16:creationId xmlns:a16="http://schemas.microsoft.com/office/drawing/2014/main" id="{5F42E62D-2310-F66D-C4D0-5F510F7240EF}"/>
              </a:ext>
            </a:extLst>
          </p:cNvPr>
          <p:cNvSpPr txBox="1">
            <a:spLocks/>
          </p:cNvSpPr>
          <p:nvPr/>
        </p:nvSpPr>
        <p:spPr>
          <a:xfrm>
            <a:off x="4428167" y="2176784"/>
            <a:ext cx="782183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1" name="@稿定PPT实验室 出品-13-2">
            <a:extLst>
              <a:ext uri="{FF2B5EF4-FFF2-40B4-BE49-F238E27FC236}">
                <a16:creationId xmlns:a16="http://schemas.microsoft.com/office/drawing/2014/main" id="{D03E1F7E-1C76-77E7-D9E4-314A1D883D56}"/>
              </a:ext>
            </a:extLst>
          </p:cNvPr>
          <p:cNvSpPr txBox="1">
            <a:spLocks/>
          </p:cNvSpPr>
          <p:nvPr/>
        </p:nvSpPr>
        <p:spPr>
          <a:xfrm>
            <a:off x="3689827" y="2577405"/>
            <a:ext cx="2979796" cy="359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提问退换货或保养相关的细节</a:t>
            </a:r>
          </a:p>
        </p:txBody>
      </p:sp>
      <p:sp>
        <p:nvSpPr>
          <p:cNvPr id="112" name="@稿定PPT实验室 出品-13-1">
            <a:extLst>
              <a:ext uri="{FF2B5EF4-FFF2-40B4-BE49-F238E27FC236}">
                <a16:creationId xmlns:a16="http://schemas.microsoft.com/office/drawing/2014/main" id="{F8B3B256-D323-5E42-C656-1C0E7FC7A48B}"/>
              </a:ext>
            </a:extLst>
          </p:cNvPr>
          <p:cNvSpPr txBox="1">
            <a:spLocks/>
          </p:cNvSpPr>
          <p:nvPr/>
        </p:nvSpPr>
        <p:spPr>
          <a:xfrm>
            <a:off x="1624875" y="3696701"/>
            <a:ext cx="782183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3" name="@稿定PPT实验室 出品-13-2">
            <a:extLst>
              <a:ext uri="{FF2B5EF4-FFF2-40B4-BE49-F238E27FC236}">
                <a16:creationId xmlns:a16="http://schemas.microsoft.com/office/drawing/2014/main" id="{0E61AAD5-D2C9-60C3-20D1-8FA0A481648A}"/>
              </a:ext>
            </a:extLst>
          </p:cNvPr>
          <p:cNvSpPr txBox="1">
            <a:spLocks/>
          </p:cNvSpPr>
          <p:nvPr/>
        </p:nvSpPr>
        <p:spPr>
          <a:xfrm>
            <a:off x="845172" y="4145506"/>
            <a:ext cx="2179910" cy="359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顾客屡次问到同一个问题</a:t>
            </a:r>
          </a:p>
        </p:txBody>
      </p:sp>
      <p:sp>
        <p:nvSpPr>
          <p:cNvPr id="114" name="@稿定PPT实验室 出品-13-1">
            <a:extLst>
              <a:ext uri="{FF2B5EF4-FFF2-40B4-BE49-F238E27FC236}">
                <a16:creationId xmlns:a16="http://schemas.microsoft.com/office/drawing/2014/main" id="{76E6A5BC-CC22-19AF-C50A-30E4CE971B35}"/>
              </a:ext>
            </a:extLst>
          </p:cNvPr>
          <p:cNvSpPr txBox="1">
            <a:spLocks/>
          </p:cNvSpPr>
          <p:nvPr/>
        </p:nvSpPr>
        <p:spPr>
          <a:xfrm>
            <a:off x="4428167" y="3696701"/>
            <a:ext cx="782183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5" name="@稿定PPT实验室 出品-13-2">
            <a:extLst>
              <a:ext uri="{FF2B5EF4-FFF2-40B4-BE49-F238E27FC236}">
                <a16:creationId xmlns:a16="http://schemas.microsoft.com/office/drawing/2014/main" id="{7B4180DC-2D17-192E-42E7-13A6B25AFEC2}"/>
              </a:ext>
            </a:extLst>
          </p:cNvPr>
          <p:cNvSpPr txBox="1">
            <a:spLocks/>
          </p:cNvSpPr>
          <p:nvPr/>
        </p:nvSpPr>
        <p:spPr>
          <a:xfrm>
            <a:off x="3689827" y="4145506"/>
            <a:ext cx="2832230" cy="359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表情改变，由思考到豁然开朗</a:t>
            </a:r>
          </a:p>
        </p:txBody>
      </p:sp>
      <p:sp>
        <p:nvSpPr>
          <p:cNvPr id="117" name="iSHEJI-1">
            <a:extLst>
              <a:ext uri="{FF2B5EF4-FFF2-40B4-BE49-F238E27FC236}">
                <a16:creationId xmlns:a16="http://schemas.microsoft.com/office/drawing/2014/main" id="{875F2A2B-265F-33D0-3D00-F42D3F46A194}"/>
              </a:ext>
            </a:extLst>
          </p:cNvPr>
          <p:cNvSpPr/>
          <p:nvPr/>
        </p:nvSpPr>
        <p:spPr>
          <a:xfrm>
            <a:off x="8142137" y="0"/>
            <a:ext cx="4049863" cy="6858000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Rounded Rectangle 69">
            <a:extLst>
              <a:ext uri="{FF2B5EF4-FFF2-40B4-BE49-F238E27FC236}">
                <a16:creationId xmlns:a16="http://schemas.microsoft.com/office/drawing/2014/main" id="{C184FABF-9B03-D4C3-B35F-025EA1047B40}"/>
              </a:ext>
            </a:extLst>
          </p:cNvPr>
          <p:cNvSpPr/>
          <p:nvPr/>
        </p:nvSpPr>
        <p:spPr>
          <a:xfrm>
            <a:off x="844995" y="4954950"/>
            <a:ext cx="5393423" cy="1346230"/>
          </a:xfrm>
          <a:prstGeom prst="roundRect">
            <a:avLst>
              <a:gd name="adj" fmla="val 16746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两件产品当中比较选择，转而赞美销售人员，表情改变，由思考到豁然开朗，询问同伴看法，双手抱胸陷入沉思，顾客屡次问到同一个问题，散播烟雾式异议讯号，计算数字，询问退换货或保养相关细节，顾客提出价格的问题</a:t>
            </a:r>
          </a:p>
        </p:txBody>
      </p:sp>
      <p:sp>
        <p:nvSpPr>
          <p:cNvPr id="123" name="iSHEJI-12">
            <a:extLst>
              <a:ext uri="{FF2B5EF4-FFF2-40B4-BE49-F238E27FC236}">
                <a16:creationId xmlns:a16="http://schemas.microsoft.com/office/drawing/2014/main" id="{921D29F4-8A04-0922-2A81-0DC860B789D6}"/>
              </a:ext>
            </a:extLst>
          </p:cNvPr>
          <p:cNvSpPr/>
          <p:nvPr/>
        </p:nvSpPr>
        <p:spPr>
          <a:xfrm>
            <a:off x="7034029" y="1538265"/>
            <a:ext cx="3110289" cy="476570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" name="矩形: 圆角 19">
            <a:extLst>
              <a:ext uri="{FF2B5EF4-FFF2-40B4-BE49-F238E27FC236}">
                <a16:creationId xmlns:a16="http://schemas.microsoft.com/office/drawing/2014/main" id="{FA942D52-9FFF-A44D-A11B-6D4E008CD63D}"/>
              </a:ext>
            </a:extLst>
          </p:cNvPr>
          <p:cNvSpPr/>
          <p:nvPr/>
        </p:nvSpPr>
        <p:spPr>
          <a:xfrm rot="5400000">
            <a:off x="5708020" y="801671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961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主动促进成交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Freeform 165">
            <a:extLst>
              <a:ext uri="{FF2B5EF4-FFF2-40B4-BE49-F238E27FC236}">
                <a16:creationId xmlns:a16="http://schemas.microsoft.com/office/drawing/2014/main" id="{9812990C-BBF7-8AD8-681C-E5D258EA12A9}"/>
              </a:ext>
            </a:extLst>
          </p:cNvPr>
          <p:cNvSpPr>
            <a:spLocks/>
          </p:cNvSpPr>
          <p:nvPr/>
        </p:nvSpPr>
        <p:spPr bwMode="auto">
          <a:xfrm>
            <a:off x="4096600" y="2007048"/>
            <a:ext cx="1579563" cy="1581149"/>
          </a:xfrm>
          <a:custGeom>
            <a:avLst/>
            <a:gdLst>
              <a:gd name="T0" fmla="*/ 167 w 2434"/>
              <a:gd name="T1" fmla="*/ 913 h 2434"/>
              <a:gd name="T2" fmla="*/ 913 w 2434"/>
              <a:gd name="T3" fmla="*/ 167 h 2434"/>
              <a:gd name="T4" fmla="*/ 1521 w 2434"/>
              <a:gd name="T5" fmla="*/ 167 h 2434"/>
              <a:gd name="T6" fmla="*/ 2267 w 2434"/>
              <a:gd name="T7" fmla="*/ 913 h 2434"/>
              <a:gd name="T8" fmla="*/ 2267 w 2434"/>
              <a:gd name="T9" fmla="*/ 1521 h 2434"/>
              <a:gd name="T10" fmla="*/ 1521 w 2434"/>
              <a:gd name="T11" fmla="*/ 2267 h 2434"/>
              <a:gd name="T12" fmla="*/ 913 w 2434"/>
              <a:gd name="T13" fmla="*/ 2267 h 2434"/>
              <a:gd name="T14" fmla="*/ 167 w 2434"/>
              <a:gd name="T15" fmla="*/ 1521 h 2434"/>
              <a:gd name="T16" fmla="*/ 167 w 2434"/>
              <a:gd name="T17" fmla="*/ 913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34" h="2434">
                <a:moveTo>
                  <a:pt x="167" y="913"/>
                </a:moveTo>
                <a:cubicBezTo>
                  <a:pt x="913" y="167"/>
                  <a:pt x="913" y="167"/>
                  <a:pt x="913" y="167"/>
                </a:cubicBezTo>
                <a:cubicBezTo>
                  <a:pt x="1080" y="0"/>
                  <a:pt x="1354" y="0"/>
                  <a:pt x="1521" y="167"/>
                </a:cubicBezTo>
                <a:cubicBezTo>
                  <a:pt x="2267" y="913"/>
                  <a:pt x="2267" y="913"/>
                  <a:pt x="2267" y="913"/>
                </a:cubicBezTo>
                <a:cubicBezTo>
                  <a:pt x="2434" y="1080"/>
                  <a:pt x="2434" y="1354"/>
                  <a:pt x="2267" y="1521"/>
                </a:cubicBezTo>
                <a:cubicBezTo>
                  <a:pt x="1521" y="2267"/>
                  <a:pt x="1521" y="2267"/>
                  <a:pt x="1521" y="2267"/>
                </a:cubicBezTo>
                <a:cubicBezTo>
                  <a:pt x="1354" y="2434"/>
                  <a:pt x="1080" y="2434"/>
                  <a:pt x="913" y="2267"/>
                </a:cubicBezTo>
                <a:cubicBezTo>
                  <a:pt x="167" y="1521"/>
                  <a:pt x="167" y="1521"/>
                  <a:pt x="167" y="1521"/>
                </a:cubicBezTo>
                <a:cubicBezTo>
                  <a:pt x="0" y="1354"/>
                  <a:pt x="0" y="1080"/>
                  <a:pt x="167" y="9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166">
            <a:extLst>
              <a:ext uri="{FF2B5EF4-FFF2-40B4-BE49-F238E27FC236}">
                <a16:creationId xmlns:a16="http://schemas.microsoft.com/office/drawing/2014/main" id="{9300B712-C3CC-5233-9640-0CCB3804E58A}"/>
              </a:ext>
            </a:extLst>
          </p:cNvPr>
          <p:cNvSpPr>
            <a:spLocks/>
          </p:cNvSpPr>
          <p:nvPr/>
        </p:nvSpPr>
        <p:spPr bwMode="auto">
          <a:xfrm>
            <a:off x="1667725" y="2007048"/>
            <a:ext cx="1577975" cy="1581149"/>
          </a:xfrm>
          <a:custGeom>
            <a:avLst/>
            <a:gdLst>
              <a:gd name="T0" fmla="*/ 167 w 2434"/>
              <a:gd name="T1" fmla="*/ 913 h 2434"/>
              <a:gd name="T2" fmla="*/ 913 w 2434"/>
              <a:gd name="T3" fmla="*/ 167 h 2434"/>
              <a:gd name="T4" fmla="*/ 1521 w 2434"/>
              <a:gd name="T5" fmla="*/ 167 h 2434"/>
              <a:gd name="T6" fmla="*/ 2267 w 2434"/>
              <a:gd name="T7" fmla="*/ 913 h 2434"/>
              <a:gd name="T8" fmla="*/ 2267 w 2434"/>
              <a:gd name="T9" fmla="*/ 1521 h 2434"/>
              <a:gd name="T10" fmla="*/ 1521 w 2434"/>
              <a:gd name="T11" fmla="*/ 2267 h 2434"/>
              <a:gd name="T12" fmla="*/ 913 w 2434"/>
              <a:gd name="T13" fmla="*/ 2267 h 2434"/>
              <a:gd name="T14" fmla="*/ 167 w 2434"/>
              <a:gd name="T15" fmla="*/ 1521 h 2434"/>
              <a:gd name="T16" fmla="*/ 167 w 2434"/>
              <a:gd name="T17" fmla="*/ 913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34" h="2434">
                <a:moveTo>
                  <a:pt x="167" y="913"/>
                </a:moveTo>
                <a:cubicBezTo>
                  <a:pt x="913" y="167"/>
                  <a:pt x="913" y="167"/>
                  <a:pt x="913" y="167"/>
                </a:cubicBezTo>
                <a:cubicBezTo>
                  <a:pt x="1080" y="0"/>
                  <a:pt x="1354" y="0"/>
                  <a:pt x="1521" y="167"/>
                </a:cubicBezTo>
                <a:cubicBezTo>
                  <a:pt x="2267" y="913"/>
                  <a:pt x="2267" y="913"/>
                  <a:pt x="2267" y="913"/>
                </a:cubicBezTo>
                <a:cubicBezTo>
                  <a:pt x="2434" y="1080"/>
                  <a:pt x="2434" y="1354"/>
                  <a:pt x="2267" y="1521"/>
                </a:cubicBezTo>
                <a:cubicBezTo>
                  <a:pt x="1521" y="2267"/>
                  <a:pt x="1521" y="2267"/>
                  <a:pt x="1521" y="2267"/>
                </a:cubicBezTo>
                <a:cubicBezTo>
                  <a:pt x="1354" y="2434"/>
                  <a:pt x="1080" y="2434"/>
                  <a:pt x="913" y="2267"/>
                </a:cubicBezTo>
                <a:cubicBezTo>
                  <a:pt x="167" y="1521"/>
                  <a:pt x="167" y="1521"/>
                  <a:pt x="167" y="1521"/>
                </a:cubicBezTo>
                <a:cubicBezTo>
                  <a:pt x="0" y="1354"/>
                  <a:pt x="0" y="1080"/>
                  <a:pt x="167" y="9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67">
            <a:extLst>
              <a:ext uri="{FF2B5EF4-FFF2-40B4-BE49-F238E27FC236}">
                <a16:creationId xmlns:a16="http://schemas.microsoft.com/office/drawing/2014/main" id="{5A719960-FA5A-5586-E8F4-F9C97D2D7508}"/>
              </a:ext>
            </a:extLst>
          </p:cNvPr>
          <p:cNvSpPr>
            <a:spLocks/>
          </p:cNvSpPr>
          <p:nvPr/>
        </p:nvSpPr>
        <p:spPr bwMode="auto">
          <a:xfrm>
            <a:off x="1897176" y="2238086"/>
            <a:ext cx="1119074" cy="1119074"/>
          </a:xfrm>
          <a:custGeom>
            <a:avLst/>
            <a:gdLst>
              <a:gd name="T0" fmla="*/ 111 w 1615"/>
              <a:gd name="T1" fmla="*/ 605 h 1615"/>
              <a:gd name="T2" fmla="*/ 606 w 1615"/>
              <a:gd name="T3" fmla="*/ 111 h 1615"/>
              <a:gd name="T4" fmla="*/ 1010 w 1615"/>
              <a:gd name="T5" fmla="*/ 111 h 1615"/>
              <a:gd name="T6" fmla="*/ 1504 w 1615"/>
              <a:gd name="T7" fmla="*/ 605 h 1615"/>
              <a:gd name="T8" fmla="*/ 1504 w 1615"/>
              <a:gd name="T9" fmla="*/ 1009 h 1615"/>
              <a:gd name="T10" fmla="*/ 1010 w 1615"/>
              <a:gd name="T11" fmla="*/ 1504 h 1615"/>
              <a:gd name="T12" fmla="*/ 606 w 1615"/>
              <a:gd name="T13" fmla="*/ 1504 h 1615"/>
              <a:gd name="T14" fmla="*/ 111 w 1615"/>
              <a:gd name="T15" fmla="*/ 1009 h 1615"/>
              <a:gd name="T16" fmla="*/ 111 w 1615"/>
              <a:gd name="T17" fmla="*/ 605 h 1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5" h="1615">
                <a:moveTo>
                  <a:pt x="111" y="605"/>
                </a:moveTo>
                <a:cubicBezTo>
                  <a:pt x="606" y="111"/>
                  <a:pt x="606" y="111"/>
                  <a:pt x="606" y="111"/>
                </a:cubicBezTo>
                <a:cubicBezTo>
                  <a:pt x="717" y="0"/>
                  <a:pt x="899" y="0"/>
                  <a:pt x="1010" y="111"/>
                </a:cubicBezTo>
                <a:cubicBezTo>
                  <a:pt x="1504" y="605"/>
                  <a:pt x="1504" y="605"/>
                  <a:pt x="1504" y="605"/>
                </a:cubicBezTo>
                <a:cubicBezTo>
                  <a:pt x="1615" y="716"/>
                  <a:pt x="1615" y="898"/>
                  <a:pt x="1504" y="1009"/>
                </a:cubicBezTo>
                <a:cubicBezTo>
                  <a:pt x="1010" y="1504"/>
                  <a:pt x="1010" y="1504"/>
                  <a:pt x="1010" y="1504"/>
                </a:cubicBezTo>
                <a:cubicBezTo>
                  <a:pt x="899" y="1615"/>
                  <a:pt x="717" y="1615"/>
                  <a:pt x="606" y="1504"/>
                </a:cubicBezTo>
                <a:cubicBezTo>
                  <a:pt x="111" y="1009"/>
                  <a:pt x="111" y="1009"/>
                  <a:pt x="111" y="1009"/>
                </a:cubicBezTo>
                <a:cubicBezTo>
                  <a:pt x="0" y="898"/>
                  <a:pt x="0" y="716"/>
                  <a:pt x="111" y="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168">
            <a:extLst>
              <a:ext uri="{FF2B5EF4-FFF2-40B4-BE49-F238E27FC236}">
                <a16:creationId xmlns:a16="http://schemas.microsoft.com/office/drawing/2014/main" id="{82EB4098-83DD-5576-114D-D50E3EFD3816}"/>
              </a:ext>
            </a:extLst>
          </p:cNvPr>
          <p:cNvSpPr>
            <a:spLocks/>
          </p:cNvSpPr>
          <p:nvPr/>
        </p:nvSpPr>
        <p:spPr bwMode="auto">
          <a:xfrm>
            <a:off x="1067650" y="2624586"/>
            <a:ext cx="10071100" cy="1377949"/>
          </a:xfrm>
          <a:custGeom>
            <a:avLst/>
            <a:gdLst>
              <a:gd name="T0" fmla="*/ 4242 w 15522"/>
              <a:gd name="T1" fmla="*/ 328 h 2120"/>
              <a:gd name="T2" fmla="*/ 5497 w 15522"/>
              <a:gd name="T3" fmla="*/ 1583 h 2120"/>
              <a:gd name="T4" fmla="*/ 6273 w 15522"/>
              <a:gd name="T5" fmla="*/ 1583 h 2120"/>
              <a:gd name="T6" fmla="*/ 7532 w 15522"/>
              <a:gd name="T7" fmla="*/ 323 h 2120"/>
              <a:gd name="T8" fmla="*/ 7540 w 15522"/>
              <a:gd name="T9" fmla="*/ 199 h 2120"/>
              <a:gd name="T10" fmla="*/ 7702 w 15522"/>
              <a:gd name="T11" fmla="*/ 37 h 2120"/>
              <a:gd name="T12" fmla="*/ 7834 w 15522"/>
              <a:gd name="T13" fmla="*/ 37 h 2120"/>
              <a:gd name="T14" fmla="*/ 7996 w 15522"/>
              <a:gd name="T15" fmla="*/ 199 h 2120"/>
              <a:gd name="T16" fmla="*/ 8000 w 15522"/>
              <a:gd name="T17" fmla="*/ 328 h 2120"/>
              <a:gd name="T18" fmla="*/ 9255 w 15522"/>
              <a:gd name="T19" fmla="*/ 1583 h 2120"/>
              <a:gd name="T20" fmla="*/ 10031 w 15522"/>
              <a:gd name="T21" fmla="*/ 1583 h 2120"/>
              <a:gd name="T22" fmla="*/ 11283 w 15522"/>
              <a:gd name="T23" fmla="*/ 330 h 2120"/>
              <a:gd name="T24" fmla="*/ 11285 w 15522"/>
              <a:gd name="T25" fmla="*/ 199 h 2120"/>
              <a:gd name="T26" fmla="*/ 11447 w 15522"/>
              <a:gd name="T27" fmla="*/ 37 h 2120"/>
              <a:gd name="T28" fmla="*/ 11579 w 15522"/>
              <a:gd name="T29" fmla="*/ 37 h 2120"/>
              <a:gd name="T30" fmla="*/ 11741 w 15522"/>
              <a:gd name="T31" fmla="*/ 199 h 2120"/>
              <a:gd name="T32" fmla="*/ 11745 w 15522"/>
              <a:gd name="T33" fmla="*/ 328 h 2120"/>
              <a:gd name="T34" fmla="*/ 13000 w 15522"/>
              <a:gd name="T35" fmla="*/ 1583 h 2120"/>
              <a:gd name="T36" fmla="*/ 13776 w 15522"/>
              <a:gd name="T37" fmla="*/ 1583 h 2120"/>
              <a:gd name="T38" fmla="*/ 15028 w 15522"/>
              <a:gd name="T39" fmla="*/ 330 h 2120"/>
              <a:gd name="T40" fmla="*/ 15029 w 15522"/>
              <a:gd name="T41" fmla="*/ 199 h 2120"/>
              <a:gd name="T42" fmla="*/ 15191 w 15522"/>
              <a:gd name="T43" fmla="*/ 37 h 2120"/>
              <a:gd name="T44" fmla="*/ 15323 w 15522"/>
              <a:gd name="T45" fmla="*/ 37 h 2120"/>
              <a:gd name="T46" fmla="*/ 15486 w 15522"/>
              <a:gd name="T47" fmla="*/ 199 h 2120"/>
              <a:gd name="T48" fmla="*/ 15486 w 15522"/>
              <a:gd name="T49" fmla="*/ 331 h 2120"/>
              <a:gd name="T50" fmla="*/ 15323 w 15522"/>
              <a:gd name="T51" fmla="*/ 493 h 2120"/>
              <a:gd name="T52" fmla="*/ 15212 w 15522"/>
              <a:gd name="T53" fmla="*/ 509 h 2120"/>
              <a:gd name="T54" fmla="*/ 13861 w 15522"/>
              <a:gd name="T55" fmla="*/ 1860 h 2120"/>
              <a:gd name="T56" fmla="*/ 12914 w 15522"/>
              <a:gd name="T57" fmla="*/ 1860 h 2120"/>
              <a:gd name="T58" fmla="*/ 11562 w 15522"/>
              <a:gd name="T59" fmla="*/ 507 h 2120"/>
              <a:gd name="T60" fmla="*/ 11467 w 15522"/>
              <a:gd name="T61" fmla="*/ 509 h 2120"/>
              <a:gd name="T62" fmla="*/ 10116 w 15522"/>
              <a:gd name="T63" fmla="*/ 1860 h 2120"/>
              <a:gd name="T64" fmla="*/ 9169 w 15522"/>
              <a:gd name="T65" fmla="*/ 1860 h 2120"/>
              <a:gd name="T66" fmla="*/ 7817 w 15522"/>
              <a:gd name="T67" fmla="*/ 507 h 2120"/>
              <a:gd name="T68" fmla="*/ 7714 w 15522"/>
              <a:gd name="T69" fmla="*/ 504 h 2120"/>
              <a:gd name="T70" fmla="*/ 6359 w 15522"/>
              <a:gd name="T71" fmla="*/ 1860 h 2120"/>
              <a:gd name="T72" fmla="*/ 5411 w 15522"/>
              <a:gd name="T73" fmla="*/ 1860 h 2120"/>
              <a:gd name="T74" fmla="*/ 4059 w 15522"/>
              <a:gd name="T75" fmla="*/ 507 h 2120"/>
              <a:gd name="T76" fmla="*/ 3964 w 15522"/>
              <a:gd name="T77" fmla="*/ 509 h 2120"/>
              <a:gd name="T78" fmla="*/ 2613 w 15522"/>
              <a:gd name="T79" fmla="*/ 1860 h 2120"/>
              <a:gd name="T80" fmla="*/ 1666 w 15522"/>
              <a:gd name="T81" fmla="*/ 1860 h 2120"/>
              <a:gd name="T82" fmla="*/ 314 w 15522"/>
              <a:gd name="T83" fmla="*/ 507 h 2120"/>
              <a:gd name="T84" fmla="*/ 199 w 15522"/>
              <a:gd name="T85" fmla="*/ 493 h 2120"/>
              <a:gd name="T86" fmla="*/ 37 w 15522"/>
              <a:gd name="T87" fmla="*/ 331 h 2120"/>
              <a:gd name="T88" fmla="*/ 37 w 15522"/>
              <a:gd name="T89" fmla="*/ 199 h 2120"/>
              <a:gd name="T90" fmla="*/ 199 w 15522"/>
              <a:gd name="T91" fmla="*/ 37 h 2120"/>
              <a:gd name="T92" fmla="*/ 331 w 15522"/>
              <a:gd name="T93" fmla="*/ 37 h 2120"/>
              <a:gd name="T94" fmla="*/ 493 w 15522"/>
              <a:gd name="T95" fmla="*/ 199 h 2120"/>
              <a:gd name="T96" fmla="*/ 497 w 15522"/>
              <a:gd name="T97" fmla="*/ 328 h 2120"/>
              <a:gd name="T98" fmla="*/ 1752 w 15522"/>
              <a:gd name="T99" fmla="*/ 1583 h 2120"/>
              <a:gd name="T100" fmla="*/ 2528 w 15522"/>
              <a:gd name="T101" fmla="*/ 1583 h 2120"/>
              <a:gd name="T102" fmla="*/ 3781 w 15522"/>
              <a:gd name="T103" fmla="*/ 330 h 2120"/>
              <a:gd name="T104" fmla="*/ 3782 w 15522"/>
              <a:gd name="T105" fmla="*/ 199 h 2120"/>
              <a:gd name="T106" fmla="*/ 3944 w 15522"/>
              <a:gd name="T107" fmla="*/ 37 h 2120"/>
              <a:gd name="T108" fmla="*/ 4076 w 15522"/>
              <a:gd name="T109" fmla="*/ 37 h 2120"/>
              <a:gd name="T110" fmla="*/ 4239 w 15522"/>
              <a:gd name="T111" fmla="*/ 199 h 2120"/>
              <a:gd name="T112" fmla="*/ 4242 w 15522"/>
              <a:gd name="T113" fmla="*/ 328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522" h="2120">
                <a:moveTo>
                  <a:pt x="4242" y="328"/>
                </a:moveTo>
                <a:cubicBezTo>
                  <a:pt x="5497" y="1583"/>
                  <a:pt x="5497" y="1583"/>
                  <a:pt x="5497" y="1583"/>
                </a:cubicBezTo>
                <a:cubicBezTo>
                  <a:pt x="5710" y="1796"/>
                  <a:pt x="6060" y="1796"/>
                  <a:pt x="6273" y="1583"/>
                </a:cubicBezTo>
                <a:cubicBezTo>
                  <a:pt x="7532" y="323"/>
                  <a:pt x="7532" y="323"/>
                  <a:pt x="7532" y="323"/>
                </a:cubicBezTo>
                <a:cubicBezTo>
                  <a:pt x="7503" y="287"/>
                  <a:pt x="7506" y="233"/>
                  <a:pt x="7540" y="199"/>
                </a:cubicBezTo>
                <a:cubicBezTo>
                  <a:pt x="7702" y="37"/>
                  <a:pt x="7702" y="37"/>
                  <a:pt x="7702" y="37"/>
                </a:cubicBezTo>
                <a:cubicBezTo>
                  <a:pt x="7738" y="0"/>
                  <a:pt x="7798" y="0"/>
                  <a:pt x="7834" y="37"/>
                </a:cubicBezTo>
                <a:cubicBezTo>
                  <a:pt x="7996" y="199"/>
                  <a:pt x="7996" y="199"/>
                  <a:pt x="7996" y="199"/>
                </a:cubicBezTo>
                <a:cubicBezTo>
                  <a:pt x="8031" y="234"/>
                  <a:pt x="8033" y="291"/>
                  <a:pt x="8000" y="328"/>
                </a:cubicBezTo>
                <a:cubicBezTo>
                  <a:pt x="9255" y="1583"/>
                  <a:pt x="9255" y="1583"/>
                  <a:pt x="9255" y="1583"/>
                </a:cubicBezTo>
                <a:cubicBezTo>
                  <a:pt x="9468" y="1796"/>
                  <a:pt x="9817" y="1796"/>
                  <a:pt x="10031" y="1583"/>
                </a:cubicBezTo>
                <a:cubicBezTo>
                  <a:pt x="11283" y="330"/>
                  <a:pt x="11283" y="330"/>
                  <a:pt x="11283" y="330"/>
                </a:cubicBezTo>
                <a:cubicBezTo>
                  <a:pt x="11248" y="293"/>
                  <a:pt x="11249" y="235"/>
                  <a:pt x="11285" y="199"/>
                </a:cubicBezTo>
                <a:cubicBezTo>
                  <a:pt x="11447" y="37"/>
                  <a:pt x="11447" y="37"/>
                  <a:pt x="11447" y="37"/>
                </a:cubicBezTo>
                <a:cubicBezTo>
                  <a:pt x="11483" y="0"/>
                  <a:pt x="11543" y="0"/>
                  <a:pt x="11579" y="37"/>
                </a:cubicBezTo>
                <a:cubicBezTo>
                  <a:pt x="11741" y="199"/>
                  <a:pt x="11741" y="199"/>
                  <a:pt x="11741" y="199"/>
                </a:cubicBezTo>
                <a:cubicBezTo>
                  <a:pt x="11777" y="234"/>
                  <a:pt x="11778" y="291"/>
                  <a:pt x="11745" y="328"/>
                </a:cubicBezTo>
                <a:cubicBezTo>
                  <a:pt x="13000" y="1583"/>
                  <a:pt x="13000" y="1583"/>
                  <a:pt x="13000" y="1583"/>
                </a:cubicBezTo>
                <a:cubicBezTo>
                  <a:pt x="13213" y="1796"/>
                  <a:pt x="13562" y="1796"/>
                  <a:pt x="13776" y="1583"/>
                </a:cubicBezTo>
                <a:cubicBezTo>
                  <a:pt x="15028" y="330"/>
                  <a:pt x="15028" y="330"/>
                  <a:pt x="15028" y="330"/>
                </a:cubicBezTo>
                <a:cubicBezTo>
                  <a:pt x="14993" y="294"/>
                  <a:pt x="14993" y="235"/>
                  <a:pt x="15029" y="199"/>
                </a:cubicBezTo>
                <a:cubicBezTo>
                  <a:pt x="15191" y="37"/>
                  <a:pt x="15191" y="37"/>
                  <a:pt x="15191" y="37"/>
                </a:cubicBezTo>
                <a:cubicBezTo>
                  <a:pt x="15228" y="0"/>
                  <a:pt x="15287" y="0"/>
                  <a:pt x="15323" y="37"/>
                </a:cubicBezTo>
                <a:cubicBezTo>
                  <a:pt x="15486" y="199"/>
                  <a:pt x="15486" y="199"/>
                  <a:pt x="15486" y="199"/>
                </a:cubicBezTo>
                <a:cubicBezTo>
                  <a:pt x="15522" y="235"/>
                  <a:pt x="15522" y="295"/>
                  <a:pt x="15486" y="331"/>
                </a:cubicBezTo>
                <a:cubicBezTo>
                  <a:pt x="15323" y="493"/>
                  <a:pt x="15323" y="493"/>
                  <a:pt x="15323" y="493"/>
                </a:cubicBezTo>
                <a:cubicBezTo>
                  <a:pt x="15293" y="523"/>
                  <a:pt x="15248" y="529"/>
                  <a:pt x="15212" y="509"/>
                </a:cubicBezTo>
                <a:cubicBezTo>
                  <a:pt x="13861" y="1860"/>
                  <a:pt x="13861" y="1860"/>
                  <a:pt x="13861" y="1860"/>
                </a:cubicBezTo>
                <a:cubicBezTo>
                  <a:pt x="13601" y="2120"/>
                  <a:pt x="13175" y="2120"/>
                  <a:pt x="12914" y="1860"/>
                </a:cubicBezTo>
                <a:cubicBezTo>
                  <a:pt x="11562" y="507"/>
                  <a:pt x="11562" y="507"/>
                  <a:pt x="11562" y="507"/>
                </a:cubicBezTo>
                <a:cubicBezTo>
                  <a:pt x="11533" y="525"/>
                  <a:pt x="11497" y="525"/>
                  <a:pt x="11467" y="509"/>
                </a:cubicBezTo>
                <a:cubicBezTo>
                  <a:pt x="10116" y="1860"/>
                  <a:pt x="10116" y="1860"/>
                  <a:pt x="10116" y="1860"/>
                </a:cubicBezTo>
                <a:cubicBezTo>
                  <a:pt x="9856" y="2120"/>
                  <a:pt x="9430" y="2120"/>
                  <a:pt x="9169" y="1860"/>
                </a:cubicBezTo>
                <a:cubicBezTo>
                  <a:pt x="7817" y="507"/>
                  <a:pt x="7817" y="507"/>
                  <a:pt x="7817" y="507"/>
                </a:cubicBezTo>
                <a:cubicBezTo>
                  <a:pt x="7785" y="526"/>
                  <a:pt x="7745" y="525"/>
                  <a:pt x="7714" y="504"/>
                </a:cubicBezTo>
                <a:cubicBezTo>
                  <a:pt x="6359" y="1860"/>
                  <a:pt x="6359" y="1860"/>
                  <a:pt x="6359" y="1860"/>
                </a:cubicBezTo>
                <a:cubicBezTo>
                  <a:pt x="6098" y="2120"/>
                  <a:pt x="5672" y="2120"/>
                  <a:pt x="5411" y="1860"/>
                </a:cubicBezTo>
                <a:cubicBezTo>
                  <a:pt x="4059" y="507"/>
                  <a:pt x="4059" y="507"/>
                  <a:pt x="4059" y="507"/>
                </a:cubicBezTo>
                <a:cubicBezTo>
                  <a:pt x="4030" y="525"/>
                  <a:pt x="3994" y="525"/>
                  <a:pt x="3964" y="509"/>
                </a:cubicBezTo>
                <a:cubicBezTo>
                  <a:pt x="2613" y="1860"/>
                  <a:pt x="2613" y="1860"/>
                  <a:pt x="2613" y="1860"/>
                </a:cubicBezTo>
                <a:cubicBezTo>
                  <a:pt x="2353" y="2120"/>
                  <a:pt x="1927" y="2120"/>
                  <a:pt x="1666" y="1860"/>
                </a:cubicBezTo>
                <a:cubicBezTo>
                  <a:pt x="314" y="507"/>
                  <a:pt x="314" y="507"/>
                  <a:pt x="314" y="507"/>
                </a:cubicBezTo>
                <a:cubicBezTo>
                  <a:pt x="278" y="529"/>
                  <a:pt x="230" y="524"/>
                  <a:pt x="199" y="493"/>
                </a:cubicBezTo>
                <a:cubicBezTo>
                  <a:pt x="37" y="331"/>
                  <a:pt x="37" y="331"/>
                  <a:pt x="37" y="331"/>
                </a:cubicBezTo>
                <a:cubicBezTo>
                  <a:pt x="0" y="295"/>
                  <a:pt x="0" y="235"/>
                  <a:pt x="37" y="199"/>
                </a:cubicBezTo>
                <a:cubicBezTo>
                  <a:pt x="199" y="37"/>
                  <a:pt x="199" y="37"/>
                  <a:pt x="199" y="37"/>
                </a:cubicBezTo>
                <a:cubicBezTo>
                  <a:pt x="235" y="0"/>
                  <a:pt x="295" y="0"/>
                  <a:pt x="331" y="37"/>
                </a:cubicBezTo>
                <a:cubicBezTo>
                  <a:pt x="493" y="199"/>
                  <a:pt x="493" y="199"/>
                  <a:pt x="493" y="199"/>
                </a:cubicBezTo>
                <a:cubicBezTo>
                  <a:pt x="529" y="234"/>
                  <a:pt x="530" y="291"/>
                  <a:pt x="497" y="328"/>
                </a:cubicBezTo>
                <a:cubicBezTo>
                  <a:pt x="1752" y="1583"/>
                  <a:pt x="1752" y="1583"/>
                  <a:pt x="1752" y="1583"/>
                </a:cubicBezTo>
                <a:cubicBezTo>
                  <a:pt x="1965" y="1796"/>
                  <a:pt x="2314" y="1796"/>
                  <a:pt x="2528" y="1583"/>
                </a:cubicBezTo>
                <a:cubicBezTo>
                  <a:pt x="3781" y="330"/>
                  <a:pt x="3781" y="330"/>
                  <a:pt x="3781" y="330"/>
                </a:cubicBezTo>
                <a:cubicBezTo>
                  <a:pt x="3746" y="293"/>
                  <a:pt x="3746" y="235"/>
                  <a:pt x="3782" y="199"/>
                </a:cubicBezTo>
                <a:cubicBezTo>
                  <a:pt x="3944" y="37"/>
                  <a:pt x="3944" y="37"/>
                  <a:pt x="3944" y="37"/>
                </a:cubicBezTo>
                <a:cubicBezTo>
                  <a:pt x="3981" y="0"/>
                  <a:pt x="4040" y="0"/>
                  <a:pt x="4076" y="37"/>
                </a:cubicBezTo>
                <a:cubicBezTo>
                  <a:pt x="4239" y="199"/>
                  <a:pt x="4239" y="199"/>
                  <a:pt x="4239" y="199"/>
                </a:cubicBezTo>
                <a:cubicBezTo>
                  <a:pt x="4274" y="234"/>
                  <a:pt x="4275" y="291"/>
                  <a:pt x="4242" y="3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69">
            <a:extLst>
              <a:ext uri="{FF2B5EF4-FFF2-40B4-BE49-F238E27FC236}">
                <a16:creationId xmlns:a16="http://schemas.microsoft.com/office/drawing/2014/main" id="{941A4315-22FA-DF22-1AA3-3516D3E0548D}"/>
              </a:ext>
            </a:extLst>
          </p:cNvPr>
          <p:cNvSpPr>
            <a:spLocks/>
          </p:cNvSpPr>
          <p:nvPr/>
        </p:nvSpPr>
        <p:spPr bwMode="auto">
          <a:xfrm>
            <a:off x="4327638" y="2238086"/>
            <a:ext cx="1119074" cy="1119074"/>
          </a:xfrm>
          <a:custGeom>
            <a:avLst/>
            <a:gdLst>
              <a:gd name="T0" fmla="*/ 111 w 1615"/>
              <a:gd name="T1" fmla="*/ 605 h 1615"/>
              <a:gd name="T2" fmla="*/ 605 w 1615"/>
              <a:gd name="T3" fmla="*/ 111 h 1615"/>
              <a:gd name="T4" fmla="*/ 1009 w 1615"/>
              <a:gd name="T5" fmla="*/ 111 h 1615"/>
              <a:gd name="T6" fmla="*/ 1504 w 1615"/>
              <a:gd name="T7" fmla="*/ 605 h 1615"/>
              <a:gd name="T8" fmla="*/ 1504 w 1615"/>
              <a:gd name="T9" fmla="*/ 1009 h 1615"/>
              <a:gd name="T10" fmla="*/ 1009 w 1615"/>
              <a:gd name="T11" fmla="*/ 1504 h 1615"/>
              <a:gd name="T12" fmla="*/ 605 w 1615"/>
              <a:gd name="T13" fmla="*/ 1504 h 1615"/>
              <a:gd name="T14" fmla="*/ 111 w 1615"/>
              <a:gd name="T15" fmla="*/ 1009 h 1615"/>
              <a:gd name="T16" fmla="*/ 111 w 1615"/>
              <a:gd name="T17" fmla="*/ 605 h 1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5" h="1615">
                <a:moveTo>
                  <a:pt x="111" y="605"/>
                </a:moveTo>
                <a:cubicBezTo>
                  <a:pt x="605" y="111"/>
                  <a:pt x="605" y="111"/>
                  <a:pt x="605" y="111"/>
                </a:cubicBezTo>
                <a:cubicBezTo>
                  <a:pt x="716" y="0"/>
                  <a:pt x="898" y="0"/>
                  <a:pt x="1009" y="111"/>
                </a:cubicBezTo>
                <a:cubicBezTo>
                  <a:pt x="1504" y="605"/>
                  <a:pt x="1504" y="605"/>
                  <a:pt x="1504" y="605"/>
                </a:cubicBezTo>
                <a:cubicBezTo>
                  <a:pt x="1615" y="716"/>
                  <a:pt x="1615" y="898"/>
                  <a:pt x="1504" y="1009"/>
                </a:cubicBezTo>
                <a:cubicBezTo>
                  <a:pt x="1009" y="1504"/>
                  <a:pt x="1009" y="1504"/>
                  <a:pt x="1009" y="1504"/>
                </a:cubicBezTo>
                <a:cubicBezTo>
                  <a:pt x="898" y="1615"/>
                  <a:pt x="716" y="1615"/>
                  <a:pt x="605" y="1504"/>
                </a:cubicBezTo>
                <a:cubicBezTo>
                  <a:pt x="111" y="1009"/>
                  <a:pt x="111" y="1009"/>
                  <a:pt x="111" y="1009"/>
                </a:cubicBezTo>
                <a:cubicBezTo>
                  <a:pt x="0" y="898"/>
                  <a:pt x="0" y="716"/>
                  <a:pt x="111" y="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" name="Freeform 170">
            <a:extLst>
              <a:ext uri="{FF2B5EF4-FFF2-40B4-BE49-F238E27FC236}">
                <a16:creationId xmlns:a16="http://schemas.microsoft.com/office/drawing/2014/main" id="{7911B66E-8B0F-797E-B5B2-F37EA34EA495}"/>
              </a:ext>
            </a:extLst>
          </p:cNvPr>
          <p:cNvSpPr>
            <a:spLocks/>
          </p:cNvSpPr>
          <p:nvPr/>
        </p:nvSpPr>
        <p:spPr bwMode="auto">
          <a:xfrm>
            <a:off x="6535000" y="2007048"/>
            <a:ext cx="1577975" cy="1581149"/>
          </a:xfrm>
          <a:custGeom>
            <a:avLst/>
            <a:gdLst>
              <a:gd name="T0" fmla="*/ 167 w 2434"/>
              <a:gd name="T1" fmla="*/ 913 h 2434"/>
              <a:gd name="T2" fmla="*/ 913 w 2434"/>
              <a:gd name="T3" fmla="*/ 167 h 2434"/>
              <a:gd name="T4" fmla="*/ 1521 w 2434"/>
              <a:gd name="T5" fmla="*/ 167 h 2434"/>
              <a:gd name="T6" fmla="*/ 2267 w 2434"/>
              <a:gd name="T7" fmla="*/ 913 h 2434"/>
              <a:gd name="T8" fmla="*/ 2267 w 2434"/>
              <a:gd name="T9" fmla="*/ 1521 h 2434"/>
              <a:gd name="T10" fmla="*/ 1521 w 2434"/>
              <a:gd name="T11" fmla="*/ 2267 h 2434"/>
              <a:gd name="T12" fmla="*/ 913 w 2434"/>
              <a:gd name="T13" fmla="*/ 2267 h 2434"/>
              <a:gd name="T14" fmla="*/ 167 w 2434"/>
              <a:gd name="T15" fmla="*/ 1521 h 2434"/>
              <a:gd name="T16" fmla="*/ 167 w 2434"/>
              <a:gd name="T17" fmla="*/ 913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34" h="2434">
                <a:moveTo>
                  <a:pt x="167" y="913"/>
                </a:moveTo>
                <a:cubicBezTo>
                  <a:pt x="913" y="167"/>
                  <a:pt x="913" y="167"/>
                  <a:pt x="913" y="167"/>
                </a:cubicBezTo>
                <a:cubicBezTo>
                  <a:pt x="1080" y="0"/>
                  <a:pt x="1354" y="0"/>
                  <a:pt x="1521" y="167"/>
                </a:cubicBezTo>
                <a:cubicBezTo>
                  <a:pt x="2267" y="913"/>
                  <a:pt x="2267" y="913"/>
                  <a:pt x="2267" y="913"/>
                </a:cubicBezTo>
                <a:cubicBezTo>
                  <a:pt x="2434" y="1080"/>
                  <a:pt x="2434" y="1354"/>
                  <a:pt x="2267" y="1521"/>
                </a:cubicBezTo>
                <a:cubicBezTo>
                  <a:pt x="1521" y="2267"/>
                  <a:pt x="1521" y="2267"/>
                  <a:pt x="1521" y="2267"/>
                </a:cubicBezTo>
                <a:cubicBezTo>
                  <a:pt x="1354" y="2434"/>
                  <a:pt x="1080" y="2434"/>
                  <a:pt x="913" y="2267"/>
                </a:cubicBezTo>
                <a:cubicBezTo>
                  <a:pt x="167" y="1521"/>
                  <a:pt x="167" y="1521"/>
                  <a:pt x="167" y="1521"/>
                </a:cubicBezTo>
                <a:cubicBezTo>
                  <a:pt x="0" y="1354"/>
                  <a:pt x="0" y="1080"/>
                  <a:pt x="167" y="9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71">
            <a:extLst>
              <a:ext uri="{FF2B5EF4-FFF2-40B4-BE49-F238E27FC236}">
                <a16:creationId xmlns:a16="http://schemas.microsoft.com/office/drawing/2014/main" id="{800ED7B4-F445-0F78-9FA3-954C5123FBD3}"/>
              </a:ext>
            </a:extLst>
          </p:cNvPr>
          <p:cNvSpPr>
            <a:spLocks/>
          </p:cNvSpPr>
          <p:nvPr/>
        </p:nvSpPr>
        <p:spPr bwMode="auto">
          <a:xfrm>
            <a:off x="6764451" y="2238086"/>
            <a:ext cx="1119074" cy="1119074"/>
          </a:xfrm>
          <a:custGeom>
            <a:avLst/>
            <a:gdLst>
              <a:gd name="T0" fmla="*/ 111 w 1615"/>
              <a:gd name="T1" fmla="*/ 605 h 1615"/>
              <a:gd name="T2" fmla="*/ 606 w 1615"/>
              <a:gd name="T3" fmla="*/ 111 h 1615"/>
              <a:gd name="T4" fmla="*/ 1009 w 1615"/>
              <a:gd name="T5" fmla="*/ 111 h 1615"/>
              <a:gd name="T6" fmla="*/ 1504 w 1615"/>
              <a:gd name="T7" fmla="*/ 605 h 1615"/>
              <a:gd name="T8" fmla="*/ 1504 w 1615"/>
              <a:gd name="T9" fmla="*/ 1009 h 1615"/>
              <a:gd name="T10" fmla="*/ 1009 w 1615"/>
              <a:gd name="T11" fmla="*/ 1504 h 1615"/>
              <a:gd name="T12" fmla="*/ 606 w 1615"/>
              <a:gd name="T13" fmla="*/ 1504 h 1615"/>
              <a:gd name="T14" fmla="*/ 111 w 1615"/>
              <a:gd name="T15" fmla="*/ 1009 h 1615"/>
              <a:gd name="T16" fmla="*/ 111 w 1615"/>
              <a:gd name="T17" fmla="*/ 605 h 1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5" h="1615">
                <a:moveTo>
                  <a:pt x="111" y="605"/>
                </a:moveTo>
                <a:cubicBezTo>
                  <a:pt x="606" y="111"/>
                  <a:pt x="606" y="111"/>
                  <a:pt x="606" y="111"/>
                </a:cubicBezTo>
                <a:cubicBezTo>
                  <a:pt x="717" y="0"/>
                  <a:pt x="898" y="0"/>
                  <a:pt x="1009" y="111"/>
                </a:cubicBezTo>
                <a:cubicBezTo>
                  <a:pt x="1504" y="605"/>
                  <a:pt x="1504" y="605"/>
                  <a:pt x="1504" y="605"/>
                </a:cubicBezTo>
                <a:cubicBezTo>
                  <a:pt x="1615" y="716"/>
                  <a:pt x="1615" y="898"/>
                  <a:pt x="1504" y="1009"/>
                </a:cubicBezTo>
                <a:cubicBezTo>
                  <a:pt x="1009" y="1504"/>
                  <a:pt x="1009" y="1504"/>
                  <a:pt x="1009" y="1504"/>
                </a:cubicBezTo>
                <a:cubicBezTo>
                  <a:pt x="898" y="1615"/>
                  <a:pt x="717" y="1615"/>
                  <a:pt x="606" y="1504"/>
                </a:cubicBezTo>
                <a:cubicBezTo>
                  <a:pt x="111" y="1009"/>
                  <a:pt x="111" y="1009"/>
                  <a:pt x="111" y="1009"/>
                </a:cubicBezTo>
                <a:cubicBezTo>
                  <a:pt x="0" y="898"/>
                  <a:pt x="0" y="716"/>
                  <a:pt x="111" y="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Freeform 172">
            <a:extLst>
              <a:ext uri="{FF2B5EF4-FFF2-40B4-BE49-F238E27FC236}">
                <a16:creationId xmlns:a16="http://schemas.microsoft.com/office/drawing/2014/main" id="{69D7F151-1EB4-698E-7D38-7858AE934115}"/>
              </a:ext>
            </a:extLst>
          </p:cNvPr>
          <p:cNvSpPr>
            <a:spLocks/>
          </p:cNvSpPr>
          <p:nvPr/>
        </p:nvSpPr>
        <p:spPr bwMode="auto">
          <a:xfrm>
            <a:off x="8963875" y="2007048"/>
            <a:ext cx="1579563" cy="1581149"/>
          </a:xfrm>
          <a:custGeom>
            <a:avLst/>
            <a:gdLst>
              <a:gd name="T0" fmla="*/ 167 w 2434"/>
              <a:gd name="T1" fmla="*/ 913 h 2434"/>
              <a:gd name="T2" fmla="*/ 913 w 2434"/>
              <a:gd name="T3" fmla="*/ 167 h 2434"/>
              <a:gd name="T4" fmla="*/ 1521 w 2434"/>
              <a:gd name="T5" fmla="*/ 167 h 2434"/>
              <a:gd name="T6" fmla="*/ 2267 w 2434"/>
              <a:gd name="T7" fmla="*/ 913 h 2434"/>
              <a:gd name="T8" fmla="*/ 2267 w 2434"/>
              <a:gd name="T9" fmla="*/ 1521 h 2434"/>
              <a:gd name="T10" fmla="*/ 1521 w 2434"/>
              <a:gd name="T11" fmla="*/ 2267 h 2434"/>
              <a:gd name="T12" fmla="*/ 913 w 2434"/>
              <a:gd name="T13" fmla="*/ 2267 h 2434"/>
              <a:gd name="T14" fmla="*/ 167 w 2434"/>
              <a:gd name="T15" fmla="*/ 1521 h 2434"/>
              <a:gd name="T16" fmla="*/ 167 w 2434"/>
              <a:gd name="T17" fmla="*/ 913 h 2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34" h="2434">
                <a:moveTo>
                  <a:pt x="167" y="913"/>
                </a:moveTo>
                <a:cubicBezTo>
                  <a:pt x="913" y="167"/>
                  <a:pt x="913" y="167"/>
                  <a:pt x="913" y="167"/>
                </a:cubicBezTo>
                <a:cubicBezTo>
                  <a:pt x="1080" y="0"/>
                  <a:pt x="1354" y="0"/>
                  <a:pt x="1521" y="167"/>
                </a:cubicBezTo>
                <a:cubicBezTo>
                  <a:pt x="2267" y="913"/>
                  <a:pt x="2267" y="913"/>
                  <a:pt x="2267" y="913"/>
                </a:cubicBezTo>
                <a:cubicBezTo>
                  <a:pt x="2434" y="1080"/>
                  <a:pt x="2434" y="1354"/>
                  <a:pt x="2267" y="1521"/>
                </a:cubicBezTo>
                <a:cubicBezTo>
                  <a:pt x="1521" y="2267"/>
                  <a:pt x="1521" y="2267"/>
                  <a:pt x="1521" y="2267"/>
                </a:cubicBezTo>
                <a:cubicBezTo>
                  <a:pt x="1354" y="2434"/>
                  <a:pt x="1080" y="2434"/>
                  <a:pt x="913" y="2267"/>
                </a:cubicBezTo>
                <a:cubicBezTo>
                  <a:pt x="167" y="1521"/>
                  <a:pt x="167" y="1521"/>
                  <a:pt x="167" y="1521"/>
                </a:cubicBezTo>
                <a:cubicBezTo>
                  <a:pt x="0" y="1354"/>
                  <a:pt x="0" y="1080"/>
                  <a:pt x="167" y="9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73">
            <a:extLst>
              <a:ext uri="{FF2B5EF4-FFF2-40B4-BE49-F238E27FC236}">
                <a16:creationId xmlns:a16="http://schemas.microsoft.com/office/drawing/2014/main" id="{588519CB-8953-9C2B-8A24-417C4E94377B}"/>
              </a:ext>
            </a:extLst>
          </p:cNvPr>
          <p:cNvSpPr>
            <a:spLocks/>
          </p:cNvSpPr>
          <p:nvPr/>
        </p:nvSpPr>
        <p:spPr bwMode="auto">
          <a:xfrm>
            <a:off x="9193326" y="2238086"/>
            <a:ext cx="1119074" cy="1119074"/>
          </a:xfrm>
          <a:custGeom>
            <a:avLst/>
            <a:gdLst>
              <a:gd name="T0" fmla="*/ 111 w 1615"/>
              <a:gd name="T1" fmla="*/ 605 h 1615"/>
              <a:gd name="T2" fmla="*/ 606 w 1615"/>
              <a:gd name="T3" fmla="*/ 111 h 1615"/>
              <a:gd name="T4" fmla="*/ 1010 w 1615"/>
              <a:gd name="T5" fmla="*/ 111 h 1615"/>
              <a:gd name="T6" fmla="*/ 1504 w 1615"/>
              <a:gd name="T7" fmla="*/ 605 h 1615"/>
              <a:gd name="T8" fmla="*/ 1504 w 1615"/>
              <a:gd name="T9" fmla="*/ 1009 h 1615"/>
              <a:gd name="T10" fmla="*/ 1010 w 1615"/>
              <a:gd name="T11" fmla="*/ 1504 h 1615"/>
              <a:gd name="T12" fmla="*/ 606 w 1615"/>
              <a:gd name="T13" fmla="*/ 1504 h 1615"/>
              <a:gd name="T14" fmla="*/ 111 w 1615"/>
              <a:gd name="T15" fmla="*/ 1009 h 1615"/>
              <a:gd name="T16" fmla="*/ 111 w 1615"/>
              <a:gd name="T17" fmla="*/ 605 h 1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5" h="1615">
                <a:moveTo>
                  <a:pt x="111" y="605"/>
                </a:moveTo>
                <a:cubicBezTo>
                  <a:pt x="606" y="111"/>
                  <a:pt x="606" y="111"/>
                  <a:pt x="606" y="111"/>
                </a:cubicBezTo>
                <a:cubicBezTo>
                  <a:pt x="717" y="0"/>
                  <a:pt x="899" y="0"/>
                  <a:pt x="1010" y="111"/>
                </a:cubicBezTo>
                <a:cubicBezTo>
                  <a:pt x="1504" y="605"/>
                  <a:pt x="1504" y="605"/>
                  <a:pt x="1504" y="605"/>
                </a:cubicBezTo>
                <a:cubicBezTo>
                  <a:pt x="1615" y="716"/>
                  <a:pt x="1615" y="898"/>
                  <a:pt x="1504" y="1009"/>
                </a:cubicBezTo>
                <a:cubicBezTo>
                  <a:pt x="1010" y="1504"/>
                  <a:pt x="1010" y="1504"/>
                  <a:pt x="1010" y="1504"/>
                </a:cubicBezTo>
                <a:cubicBezTo>
                  <a:pt x="899" y="1615"/>
                  <a:pt x="717" y="1615"/>
                  <a:pt x="606" y="1504"/>
                </a:cubicBezTo>
                <a:cubicBezTo>
                  <a:pt x="111" y="1009"/>
                  <a:pt x="111" y="1009"/>
                  <a:pt x="111" y="1009"/>
                </a:cubicBezTo>
                <a:cubicBezTo>
                  <a:pt x="0" y="898"/>
                  <a:pt x="0" y="716"/>
                  <a:pt x="111" y="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Freeform 174">
            <a:extLst>
              <a:ext uri="{FF2B5EF4-FFF2-40B4-BE49-F238E27FC236}">
                <a16:creationId xmlns:a16="http://schemas.microsoft.com/office/drawing/2014/main" id="{17A38DB1-945E-2E29-7DC9-58B020DFAE10}"/>
              </a:ext>
            </a:extLst>
          </p:cNvPr>
          <p:cNvSpPr>
            <a:spLocks/>
          </p:cNvSpPr>
          <p:nvPr/>
        </p:nvSpPr>
        <p:spPr bwMode="auto">
          <a:xfrm>
            <a:off x="2842475" y="1621286"/>
            <a:ext cx="1651000" cy="808037"/>
          </a:xfrm>
          <a:custGeom>
            <a:avLst/>
            <a:gdLst>
              <a:gd name="T0" fmla="*/ 1739 w 2543"/>
              <a:gd name="T1" fmla="*/ 261 h 1245"/>
              <a:gd name="T2" fmla="*/ 792 w 2543"/>
              <a:gd name="T3" fmla="*/ 261 h 1245"/>
              <a:gd name="T4" fmla="*/ 0 w 2543"/>
              <a:gd name="T5" fmla="*/ 1053 h 1245"/>
              <a:gd name="T6" fmla="*/ 181 w 2543"/>
              <a:gd name="T7" fmla="*/ 1234 h 1245"/>
              <a:gd name="T8" fmla="*/ 878 w 2543"/>
              <a:gd name="T9" fmla="*/ 538 h 1245"/>
              <a:gd name="T10" fmla="*/ 1654 w 2543"/>
              <a:gd name="T11" fmla="*/ 538 h 1245"/>
              <a:gd name="T12" fmla="*/ 2361 w 2543"/>
              <a:gd name="T13" fmla="*/ 1245 h 1245"/>
              <a:gd name="T14" fmla="*/ 2543 w 2543"/>
              <a:gd name="T15" fmla="*/ 1064 h 1245"/>
              <a:gd name="T16" fmla="*/ 1739 w 2543"/>
              <a:gd name="T17" fmla="*/ 261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43" h="1245">
                <a:moveTo>
                  <a:pt x="1739" y="261"/>
                </a:moveTo>
                <a:cubicBezTo>
                  <a:pt x="1479" y="0"/>
                  <a:pt x="1053" y="0"/>
                  <a:pt x="792" y="261"/>
                </a:cubicBezTo>
                <a:cubicBezTo>
                  <a:pt x="0" y="1053"/>
                  <a:pt x="0" y="1053"/>
                  <a:pt x="0" y="1053"/>
                </a:cubicBezTo>
                <a:cubicBezTo>
                  <a:pt x="181" y="1234"/>
                  <a:pt x="181" y="1234"/>
                  <a:pt x="181" y="1234"/>
                </a:cubicBezTo>
                <a:cubicBezTo>
                  <a:pt x="878" y="538"/>
                  <a:pt x="878" y="538"/>
                  <a:pt x="878" y="538"/>
                </a:cubicBezTo>
                <a:cubicBezTo>
                  <a:pt x="1091" y="324"/>
                  <a:pt x="1440" y="324"/>
                  <a:pt x="1654" y="538"/>
                </a:cubicBezTo>
                <a:cubicBezTo>
                  <a:pt x="2361" y="1245"/>
                  <a:pt x="2361" y="1245"/>
                  <a:pt x="2361" y="1245"/>
                </a:cubicBezTo>
                <a:cubicBezTo>
                  <a:pt x="2543" y="1064"/>
                  <a:pt x="2543" y="1064"/>
                  <a:pt x="2543" y="1064"/>
                </a:cubicBezTo>
                <a:lnTo>
                  <a:pt x="1739" y="2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5">
            <a:extLst>
              <a:ext uri="{FF2B5EF4-FFF2-40B4-BE49-F238E27FC236}">
                <a16:creationId xmlns:a16="http://schemas.microsoft.com/office/drawing/2014/main" id="{58736A1F-1F5E-7B74-2481-4CCCA367A5A5}"/>
              </a:ext>
            </a:extLst>
          </p:cNvPr>
          <p:cNvSpPr>
            <a:spLocks/>
          </p:cNvSpPr>
          <p:nvPr/>
        </p:nvSpPr>
        <p:spPr bwMode="auto">
          <a:xfrm>
            <a:off x="7709750" y="1621286"/>
            <a:ext cx="1651000" cy="808037"/>
          </a:xfrm>
          <a:custGeom>
            <a:avLst/>
            <a:gdLst>
              <a:gd name="T0" fmla="*/ 1740 w 2543"/>
              <a:gd name="T1" fmla="*/ 261 h 1245"/>
              <a:gd name="T2" fmla="*/ 793 w 2543"/>
              <a:gd name="T3" fmla="*/ 261 h 1245"/>
              <a:gd name="T4" fmla="*/ 0 w 2543"/>
              <a:gd name="T5" fmla="*/ 1053 h 1245"/>
              <a:gd name="T6" fmla="*/ 182 w 2543"/>
              <a:gd name="T7" fmla="*/ 1234 h 1245"/>
              <a:gd name="T8" fmla="*/ 879 w 2543"/>
              <a:gd name="T9" fmla="*/ 538 h 1245"/>
              <a:gd name="T10" fmla="*/ 1655 w 2543"/>
              <a:gd name="T11" fmla="*/ 538 h 1245"/>
              <a:gd name="T12" fmla="*/ 2362 w 2543"/>
              <a:gd name="T13" fmla="*/ 1245 h 1245"/>
              <a:gd name="T14" fmla="*/ 2543 w 2543"/>
              <a:gd name="T15" fmla="*/ 1064 h 1245"/>
              <a:gd name="T16" fmla="*/ 1740 w 2543"/>
              <a:gd name="T17" fmla="*/ 261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43" h="1245">
                <a:moveTo>
                  <a:pt x="1740" y="261"/>
                </a:moveTo>
                <a:cubicBezTo>
                  <a:pt x="1480" y="0"/>
                  <a:pt x="1053" y="0"/>
                  <a:pt x="793" y="261"/>
                </a:cubicBezTo>
                <a:cubicBezTo>
                  <a:pt x="0" y="1053"/>
                  <a:pt x="0" y="1053"/>
                  <a:pt x="0" y="1053"/>
                </a:cubicBezTo>
                <a:cubicBezTo>
                  <a:pt x="182" y="1234"/>
                  <a:pt x="182" y="1234"/>
                  <a:pt x="182" y="1234"/>
                </a:cubicBezTo>
                <a:cubicBezTo>
                  <a:pt x="879" y="538"/>
                  <a:pt x="879" y="538"/>
                  <a:pt x="879" y="538"/>
                </a:cubicBezTo>
                <a:cubicBezTo>
                  <a:pt x="1092" y="324"/>
                  <a:pt x="1441" y="324"/>
                  <a:pt x="1655" y="538"/>
                </a:cubicBezTo>
                <a:cubicBezTo>
                  <a:pt x="2362" y="1245"/>
                  <a:pt x="2362" y="1245"/>
                  <a:pt x="2362" y="1245"/>
                </a:cubicBezTo>
                <a:cubicBezTo>
                  <a:pt x="2543" y="1064"/>
                  <a:pt x="2543" y="1064"/>
                  <a:pt x="2543" y="1064"/>
                </a:cubicBezTo>
                <a:lnTo>
                  <a:pt x="1740" y="2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6">
            <a:extLst>
              <a:ext uri="{FF2B5EF4-FFF2-40B4-BE49-F238E27FC236}">
                <a16:creationId xmlns:a16="http://schemas.microsoft.com/office/drawing/2014/main" id="{ECDAA03A-7440-36A0-6CBD-D782957AAA0A}"/>
              </a:ext>
            </a:extLst>
          </p:cNvPr>
          <p:cNvSpPr>
            <a:spLocks/>
          </p:cNvSpPr>
          <p:nvPr/>
        </p:nvSpPr>
        <p:spPr bwMode="auto">
          <a:xfrm>
            <a:off x="5272938" y="1621286"/>
            <a:ext cx="1654175" cy="812800"/>
          </a:xfrm>
          <a:custGeom>
            <a:avLst/>
            <a:gdLst>
              <a:gd name="T0" fmla="*/ 1739 w 2549"/>
              <a:gd name="T1" fmla="*/ 261 h 1251"/>
              <a:gd name="T2" fmla="*/ 792 w 2549"/>
              <a:gd name="T3" fmla="*/ 261 h 1251"/>
              <a:gd name="T4" fmla="*/ 0 w 2549"/>
              <a:gd name="T5" fmla="*/ 1053 h 1251"/>
              <a:gd name="T6" fmla="*/ 181 w 2549"/>
              <a:gd name="T7" fmla="*/ 1234 h 1251"/>
              <a:gd name="T8" fmla="*/ 878 w 2549"/>
              <a:gd name="T9" fmla="*/ 538 h 1251"/>
              <a:gd name="T10" fmla="*/ 1654 w 2549"/>
              <a:gd name="T11" fmla="*/ 538 h 1251"/>
              <a:gd name="T12" fmla="*/ 2368 w 2549"/>
              <a:gd name="T13" fmla="*/ 1251 h 1251"/>
              <a:gd name="T14" fmla="*/ 2549 w 2549"/>
              <a:gd name="T15" fmla="*/ 1070 h 1251"/>
              <a:gd name="T16" fmla="*/ 1739 w 2549"/>
              <a:gd name="T17" fmla="*/ 26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49" h="1251">
                <a:moveTo>
                  <a:pt x="1739" y="261"/>
                </a:moveTo>
                <a:cubicBezTo>
                  <a:pt x="1479" y="0"/>
                  <a:pt x="1053" y="0"/>
                  <a:pt x="792" y="261"/>
                </a:cubicBezTo>
                <a:cubicBezTo>
                  <a:pt x="0" y="1053"/>
                  <a:pt x="0" y="1053"/>
                  <a:pt x="0" y="1053"/>
                </a:cubicBezTo>
                <a:cubicBezTo>
                  <a:pt x="181" y="1234"/>
                  <a:pt x="181" y="1234"/>
                  <a:pt x="181" y="1234"/>
                </a:cubicBezTo>
                <a:cubicBezTo>
                  <a:pt x="878" y="538"/>
                  <a:pt x="878" y="538"/>
                  <a:pt x="878" y="538"/>
                </a:cubicBezTo>
                <a:cubicBezTo>
                  <a:pt x="1091" y="324"/>
                  <a:pt x="1440" y="324"/>
                  <a:pt x="1654" y="538"/>
                </a:cubicBezTo>
                <a:cubicBezTo>
                  <a:pt x="2368" y="1251"/>
                  <a:pt x="2368" y="1251"/>
                  <a:pt x="2368" y="1251"/>
                </a:cubicBezTo>
                <a:cubicBezTo>
                  <a:pt x="2549" y="1070"/>
                  <a:pt x="2549" y="1070"/>
                  <a:pt x="2549" y="1070"/>
                </a:cubicBezTo>
                <a:lnTo>
                  <a:pt x="1739" y="2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093646B0-C4F1-B231-2AE2-B3469BA77C27}"/>
              </a:ext>
            </a:extLst>
          </p:cNvPr>
          <p:cNvSpPr/>
          <p:nvPr/>
        </p:nvSpPr>
        <p:spPr>
          <a:xfrm>
            <a:off x="1401146" y="4035907"/>
            <a:ext cx="2111132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结束销售的方法：请问一下，待会您是刷卡方便还是现金方便？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427269F1-8DC5-8A7C-D22D-7AFE186E7705}"/>
              </a:ext>
            </a:extLst>
          </p:cNvPr>
          <p:cNvSpPr/>
          <p:nvPr/>
        </p:nvSpPr>
        <p:spPr>
          <a:xfrm>
            <a:off x="3861619" y="4074739"/>
            <a:ext cx="211096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问题如果留在顾客心里，反而使销售更加困难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AC09FC27-46DC-7D51-845E-AA35E4369463}"/>
              </a:ext>
            </a:extLst>
          </p:cNvPr>
          <p:cNvSpPr/>
          <p:nvPr/>
        </p:nvSpPr>
        <p:spPr>
          <a:xfrm>
            <a:off x="6181282" y="4074739"/>
            <a:ext cx="2307398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如果顾客说出了问题，你就可以又回到处理问题的方面，继续推进销售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Rectangle 19">
            <a:extLst>
              <a:ext uri="{FF2B5EF4-FFF2-40B4-BE49-F238E27FC236}">
                <a16:creationId xmlns:a16="http://schemas.microsoft.com/office/drawing/2014/main" id="{A1BD7E4F-4B63-318A-8204-86E4F31A8E2C}"/>
              </a:ext>
            </a:extLst>
          </p:cNvPr>
          <p:cNvSpPr/>
          <p:nvPr/>
        </p:nvSpPr>
        <p:spPr>
          <a:xfrm>
            <a:off x="8697382" y="4074739"/>
            <a:ext cx="211096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只有把顾客心中的问题解开，你才可以放心成交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682CE43A-A4EE-92B9-32C4-14266E0FE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2330" y="2382125"/>
            <a:ext cx="4087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5400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alpha val="1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1</a:t>
            </a:r>
          </a:p>
        </p:txBody>
      </p:sp>
      <p:sp>
        <p:nvSpPr>
          <p:cNvPr id="27" name="iSHEJI-5">
            <a:extLst>
              <a:ext uri="{FF2B5EF4-FFF2-40B4-BE49-F238E27FC236}">
                <a16:creationId xmlns:a16="http://schemas.microsoft.com/office/drawing/2014/main" id="{74A64FF8-0588-EF9D-1D33-08A5052BA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2792" y="2382125"/>
            <a:ext cx="4087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5400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alpha val="1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2</a:t>
            </a:r>
          </a:p>
        </p:txBody>
      </p:sp>
      <p:sp>
        <p:nvSpPr>
          <p:cNvPr id="28" name="iSHEJI-5">
            <a:extLst>
              <a:ext uri="{FF2B5EF4-FFF2-40B4-BE49-F238E27FC236}">
                <a16:creationId xmlns:a16="http://schemas.microsoft.com/office/drawing/2014/main" id="{DA37CAA6-AD70-D9FF-EB32-A2984C8AE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3254" y="2382125"/>
            <a:ext cx="4087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5400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alpha val="1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3</a:t>
            </a: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A57BA6E6-1D46-A998-B888-4DA128469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3716" y="2382125"/>
            <a:ext cx="4087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5400" dirty="0"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alpha val="1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91742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主动促进成交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6" name="Rounded Rectangle 69">
            <a:extLst>
              <a:ext uri="{FF2B5EF4-FFF2-40B4-BE49-F238E27FC236}">
                <a16:creationId xmlns:a16="http://schemas.microsoft.com/office/drawing/2014/main" id="{93524583-9580-455F-7D11-64231CA01BE4}"/>
              </a:ext>
            </a:extLst>
          </p:cNvPr>
          <p:cNvSpPr/>
          <p:nvPr/>
        </p:nvSpPr>
        <p:spPr>
          <a:xfrm>
            <a:off x="422533" y="3199618"/>
            <a:ext cx="3639658" cy="856404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9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Rounded Rectangle 69">
            <a:extLst>
              <a:ext uri="{FF2B5EF4-FFF2-40B4-BE49-F238E27FC236}">
                <a16:creationId xmlns:a16="http://schemas.microsoft.com/office/drawing/2014/main" id="{7426AE01-E4CE-B016-C884-3C38BCDFECEC}"/>
              </a:ext>
            </a:extLst>
          </p:cNvPr>
          <p:cNvSpPr/>
          <p:nvPr/>
        </p:nvSpPr>
        <p:spPr>
          <a:xfrm>
            <a:off x="8129809" y="3199618"/>
            <a:ext cx="3639658" cy="856404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9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gaoding-5">
            <a:extLst>
              <a:ext uri="{FF2B5EF4-FFF2-40B4-BE49-F238E27FC236}">
                <a16:creationId xmlns:a16="http://schemas.microsoft.com/office/drawing/2014/main" id="{820F0C02-A60F-4763-BD4D-E5C89E634639}"/>
              </a:ext>
            </a:extLst>
          </p:cNvPr>
          <p:cNvSpPr/>
          <p:nvPr/>
        </p:nvSpPr>
        <p:spPr>
          <a:xfrm>
            <a:off x="3745326" y="1386879"/>
            <a:ext cx="4732559" cy="4732555"/>
          </a:xfrm>
          <a:prstGeom prst="arc">
            <a:avLst>
              <a:gd name="adj1" fmla="val 12092906"/>
              <a:gd name="adj2" fmla="val 20358120"/>
            </a:avLst>
          </a:prstGeom>
          <a:noFill/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  <a:headEnd type="triangle"/>
            <a:tailEnd type="triangle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75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19" name="gaoding-5">
            <a:extLst>
              <a:ext uri="{FF2B5EF4-FFF2-40B4-BE49-F238E27FC236}">
                <a16:creationId xmlns:a16="http://schemas.microsoft.com/office/drawing/2014/main" id="{87BC7832-81D6-3429-501E-3604EA1CE5DC}"/>
              </a:ext>
            </a:extLst>
          </p:cNvPr>
          <p:cNvSpPr/>
          <p:nvPr/>
        </p:nvSpPr>
        <p:spPr>
          <a:xfrm flipV="1">
            <a:off x="3745325" y="1386871"/>
            <a:ext cx="4732559" cy="4732561"/>
          </a:xfrm>
          <a:prstGeom prst="arc">
            <a:avLst>
              <a:gd name="adj1" fmla="val 11804628"/>
              <a:gd name="adj2" fmla="val 20606517"/>
            </a:avLst>
          </a:prstGeom>
          <a:noFill/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  <a:headEnd type="triangle"/>
            <a:tailEnd type="triangle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75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20" name="gaoding-2">
            <a:extLst>
              <a:ext uri="{FF2B5EF4-FFF2-40B4-BE49-F238E27FC236}">
                <a16:creationId xmlns:a16="http://schemas.microsoft.com/office/drawing/2014/main" id="{ACB18A09-6E7B-D8CB-FDC0-87ABD95412ED}"/>
              </a:ext>
            </a:extLst>
          </p:cNvPr>
          <p:cNvSpPr/>
          <p:nvPr/>
        </p:nvSpPr>
        <p:spPr>
          <a:xfrm>
            <a:off x="5570581" y="819150"/>
            <a:ext cx="1050836" cy="1050832"/>
          </a:xfrm>
          <a:prstGeom prst="ellipse">
            <a:avLst/>
          </a:prstGeom>
          <a:solidFill>
            <a:schemeClr val="bg1"/>
          </a:solidFill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21" name="gaoding-2">
            <a:extLst>
              <a:ext uri="{FF2B5EF4-FFF2-40B4-BE49-F238E27FC236}">
                <a16:creationId xmlns:a16="http://schemas.microsoft.com/office/drawing/2014/main" id="{CA2F8DED-80F7-826E-4CE9-1E54443ECF5D}"/>
              </a:ext>
            </a:extLst>
          </p:cNvPr>
          <p:cNvSpPr/>
          <p:nvPr/>
        </p:nvSpPr>
        <p:spPr>
          <a:xfrm>
            <a:off x="5570581" y="5662656"/>
            <a:ext cx="1050836" cy="1050832"/>
          </a:xfrm>
          <a:prstGeom prst="ellipse">
            <a:avLst/>
          </a:prstGeom>
          <a:solidFill>
            <a:schemeClr val="bg1"/>
          </a:solidFill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30" name="gaoding-2">
            <a:extLst>
              <a:ext uri="{FF2B5EF4-FFF2-40B4-BE49-F238E27FC236}">
                <a16:creationId xmlns:a16="http://schemas.microsoft.com/office/drawing/2014/main" id="{3AB0B636-AACC-9177-FF5A-EC0B8635B799}"/>
              </a:ext>
            </a:extLst>
          </p:cNvPr>
          <p:cNvSpPr/>
          <p:nvPr/>
        </p:nvSpPr>
        <p:spPr>
          <a:xfrm>
            <a:off x="3024695" y="3054540"/>
            <a:ext cx="1134140" cy="1134136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31" name="gaoding-2">
            <a:extLst>
              <a:ext uri="{FF2B5EF4-FFF2-40B4-BE49-F238E27FC236}">
                <a16:creationId xmlns:a16="http://schemas.microsoft.com/office/drawing/2014/main" id="{3CF36CBF-C48F-DBE4-50EC-A765F90EE23C}"/>
              </a:ext>
            </a:extLst>
          </p:cNvPr>
          <p:cNvSpPr/>
          <p:nvPr/>
        </p:nvSpPr>
        <p:spPr>
          <a:xfrm>
            <a:off x="8033165" y="3054540"/>
            <a:ext cx="1134140" cy="1134136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32" name="gaoding-14">
            <a:extLst>
              <a:ext uri="{FF2B5EF4-FFF2-40B4-BE49-F238E27FC236}">
                <a16:creationId xmlns:a16="http://schemas.microsoft.com/office/drawing/2014/main" id="{C567F5CD-EC61-A0A8-91EB-F53C47465BA4}"/>
              </a:ext>
            </a:extLst>
          </p:cNvPr>
          <p:cNvSpPr txBox="1"/>
          <p:nvPr/>
        </p:nvSpPr>
        <p:spPr>
          <a:xfrm rot="2700000">
            <a:off x="4060176" y="5261437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gaoding-14">
            <a:extLst>
              <a:ext uri="{FF2B5EF4-FFF2-40B4-BE49-F238E27FC236}">
                <a16:creationId xmlns:a16="http://schemas.microsoft.com/office/drawing/2014/main" id="{6B014F57-D019-E3E8-EA7F-C274567E3F3B}"/>
              </a:ext>
            </a:extLst>
          </p:cNvPr>
          <p:cNvSpPr txBox="1"/>
          <p:nvPr/>
        </p:nvSpPr>
        <p:spPr>
          <a:xfrm rot="18900000">
            <a:off x="7125435" y="5261437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gaoding-14">
            <a:extLst>
              <a:ext uri="{FF2B5EF4-FFF2-40B4-BE49-F238E27FC236}">
                <a16:creationId xmlns:a16="http://schemas.microsoft.com/office/drawing/2014/main" id="{DB6A22C9-ADEC-A110-E27A-1C13E42B5C77}"/>
              </a:ext>
            </a:extLst>
          </p:cNvPr>
          <p:cNvSpPr txBox="1"/>
          <p:nvPr/>
        </p:nvSpPr>
        <p:spPr>
          <a:xfrm rot="2700000">
            <a:off x="7110422" y="2116214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5" name="gaoding-14">
            <a:extLst>
              <a:ext uri="{FF2B5EF4-FFF2-40B4-BE49-F238E27FC236}">
                <a16:creationId xmlns:a16="http://schemas.microsoft.com/office/drawing/2014/main" id="{0E25234B-F720-623F-98D7-CCC704C13238}"/>
              </a:ext>
            </a:extLst>
          </p:cNvPr>
          <p:cNvSpPr txBox="1"/>
          <p:nvPr/>
        </p:nvSpPr>
        <p:spPr>
          <a:xfrm rot="18900000">
            <a:off x="4090200" y="2116214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6" name="gaoding-5">
            <a:extLst>
              <a:ext uri="{FF2B5EF4-FFF2-40B4-BE49-F238E27FC236}">
                <a16:creationId xmlns:a16="http://schemas.microsoft.com/office/drawing/2014/main" id="{5A0BD1D7-AF08-D778-136D-C51BA4C2DB8B}"/>
              </a:ext>
            </a:extLst>
          </p:cNvPr>
          <p:cNvSpPr/>
          <p:nvPr/>
        </p:nvSpPr>
        <p:spPr>
          <a:xfrm>
            <a:off x="4579660" y="2216882"/>
            <a:ext cx="3061054" cy="3061048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50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37" name="gaoding-4">
            <a:extLst>
              <a:ext uri="{FF2B5EF4-FFF2-40B4-BE49-F238E27FC236}">
                <a16:creationId xmlns:a16="http://schemas.microsoft.com/office/drawing/2014/main" id="{E6BE1D0B-8ECB-FDA8-1D40-F5B2C6D30134}"/>
              </a:ext>
            </a:extLst>
          </p:cNvPr>
          <p:cNvSpPr txBox="1"/>
          <p:nvPr/>
        </p:nvSpPr>
        <p:spPr>
          <a:xfrm>
            <a:off x="5472192" y="2521296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38" name="gaoding-4">
            <a:extLst>
              <a:ext uri="{FF2B5EF4-FFF2-40B4-BE49-F238E27FC236}">
                <a16:creationId xmlns:a16="http://schemas.microsoft.com/office/drawing/2014/main" id="{9762D834-5D7F-4A2F-D4CD-7F0D99B065B3}"/>
              </a:ext>
            </a:extLst>
          </p:cNvPr>
          <p:cNvSpPr/>
          <p:nvPr/>
        </p:nvSpPr>
        <p:spPr>
          <a:xfrm>
            <a:off x="5059956" y="3199618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39" name="gaoding-10">
            <a:extLst>
              <a:ext uri="{FF2B5EF4-FFF2-40B4-BE49-F238E27FC236}">
                <a16:creationId xmlns:a16="http://schemas.microsoft.com/office/drawing/2014/main" id="{75105346-A33F-5345-B080-5A57F74C28A4}"/>
              </a:ext>
            </a:extLst>
          </p:cNvPr>
          <p:cNvSpPr txBox="1"/>
          <p:nvPr/>
        </p:nvSpPr>
        <p:spPr>
          <a:xfrm>
            <a:off x="5159969" y="3382428"/>
            <a:ext cx="677998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数字</a:t>
            </a:r>
          </a:p>
        </p:txBody>
      </p:sp>
      <p:sp>
        <p:nvSpPr>
          <p:cNvPr id="40" name="gaoding-11">
            <a:extLst>
              <a:ext uri="{FF2B5EF4-FFF2-40B4-BE49-F238E27FC236}">
                <a16:creationId xmlns:a16="http://schemas.microsoft.com/office/drawing/2014/main" id="{E8874707-1E57-C1F8-25BA-2FE88D1385BC}"/>
              </a:ext>
            </a:extLst>
          </p:cNvPr>
          <p:cNvSpPr txBox="1"/>
          <p:nvPr/>
        </p:nvSpPr>
        <p:spPr>
          <a:xfrm>
            <a:off x="5184939" y="3652886"/>
            <a:ext cx="628058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Digital</a:t>
            </a:r>
          </a:p>
        </p:txBody>
      </p:sp>
      <p:sp>
        <p:nvSpPr>
          <p:cNvPr id="41" name="gaoding-2">
            <a:extLst>
              <a:ext uri="{FF2B5EF4-FFF2-40B4-BE49-F238E27FC236}">
                <a16:creationId xmlns:a16="http://schemas.microsoft.com/office/drawing/2014/main" id="{0661A7E4-3C44-FB70-2D0A-B55EC9F515A0}"/>
              </a:ext>
            </a:extLst>
          </p:cNvPr>
          <p:cNvSpPr/>
          <p:nvPr/>
        </p:nvSpPr>
        <p:spPr>
          <a:xfrm>
            <a:off x="5671176" y="4162837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42" name="gaoding-12">
            <a:extLst>
              <a:ext uri="{FF2B5EF4-FFF2-40B4-BE49-F238E27FC236}">
                <a16:creationId xmlns:a16="http://schemas.microsoft.com/office/drawing/2014/main" id="{0F30CC08-F2ED-47A4-8003-497DF9C697AC}"/>
              </a:ext>
            </a:extLst>
          </p:cNvPr>
          <p:cNvSpPr txBox="1"/>
          <p:nvPr/>
        </p:nvSpPr>
        <p:spPr>
          <a:xfrm>
            <a:off x="5762426" y="4345647"/>
            <a:ext cx="695524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43" name="gaoding-13">
            <a:extLst>
              <a:ext uri="{FF2B5EF4-FFF2-40B4-BE49-F238E27FC236}">
                <a16:creationId xmlns:a16="http://schemas.microsoft.com/office/drawing/2014/main" id="{BB28280B-A08E-B0EC-DB8B-A00219279499}"/>
              </a:ext>
            </a:extLst>
          </p:cNvPr>
          <p:cNvSpPr txBox="1"/>
          <p:nvPr/>
        </p:nvSpPr>
        <p:spPr>
          <a:xfrm>
            <a:off x="5668103" y="4616105"/>
            <a:ext cx="884169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Intelligent</a:t>
            </a:r>
          </a:p>
        </p:txBody>
      </p:sp>
      <p:sp>
        <p:nvSpPr>
          <p:cNvPr id="44" name="gaoding-3">
            <a:extLst>
              <a:ext uri="{FF2B5EF4-FFF2-40B4-BE49-F238E27FC236}">
                <a16:creationId xmlns:a16="http://schemas.microsoft.com/office/drawing/2014/main" id="{62E6F4DE-94A9-405D-BDD9-402D505CB7C2}"/>
              </a:ext>
            </a:extLst>
          </p:cNvPr>
          <p:cNvSpPr/>
          <p:nvPr/>
        </p:nvSpPr>
        <p:spPr>
          <a:xfrm>
            <a:off x="6282395" y="3199618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45" name="gaoding-14">
            <a:extLst>
              <a:ext uri="{FF2B5EF4-FFF2-40B4-BE49-F238E27FC236}">
                <a16:creationId xmlns:a16="http://schemas.microsoft.com/office/drawing/2014/main" id="{BDFC7FBD-CAB7-6578-64CB-C3C7EBEBE898}"/>
              </a:ext>
            </a:extLst>
          </p:cNvPr>
          <p:cNvSpPr txBox="1"/>
          <p:nvPr/>
        </p:nvSpPr>
        <p:spPr>
          <a:xfrm>
            <a:off x="6382408" y="3382428"/>
            <a:ext cx="677998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品牌</a:t>
            </a:r>
          </a:p>
        </p:txBody>
      </p:sp>
      <p:sp>
        <p:nvSpPr>
          <p:cNvPr id="46" name="gaoding-15">
            <a:extLst>
              <a:ext uri="{FF2B5EF4-FFF2-40B4-BE49-F238E27FC236}">
                <a16:creationId xmlns:a16="http://schemas.microsoft.com/office/drawing/2014/main" id="{7B52604B-0A50-FBBA-3836-6CD69553C591}"/>
              </a:ext>
            </a:extLst>
          </p:cNvPr>
          <p:cNvSpPr txBox="1"/>
          <p:nvPr/>
        </p:nvSpPr>
        <p:spPr>
          <a:xfrm>
            <a:off x="6407378" y="3652886"/>
            <a:ext cx="628058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Brand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1069E06-85FF-3E97-63C5-57106E83A419}"/>
              </a:ext>
            </a:extLst>
          </p:cNvPr>
          <p:cNvGrpSpPr/>
          <p:nvPr/>
        </p:nvGrpSpPr>
        <p:grpSpPr>
          <a:xfrm>
            <a:off x="6019048" y="3578557"/>
            <a:ext cx="182280" cy="120144"/>
            <a:chOff x="6005307" y="3667593"/>
            <a:chExt cx="209762" cy="138259"/>
          </a:xfrm>
        </p:grpSpPr>
        <p:sp>
          <p:nvSpPr>
            <p:cNvPr id="48" name="图形 7">
              <a:extLst>
                <a:ext uri="{FF2B5EF4-FFF2-40B4-BE49-F238E27FC236}">
                  <a16:creationId xmlns:a16="http://schemas.microsoft.com/office/drawing/2014/main" id="{53658C2A-520A-E069-89EB-D5D12EE28DAF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7">
              <a:extLst>
                <a:ext uri="{FF2B5EF4-FFF2-40B4-BE49-F238E27FC236}">
                  <a16:creationId xmlns:a16="http://schemas.microsoft.com/office/drawing/2014/main" id="{CAF73317-77BA-846E-E8AD-AA32DE804633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BE85149-B2E1-D5BC-FFE6-4B2CFA89FDD0}"/>
              </a:ext>
            </a:extLst>
          </p:cNvPr>
          <p:cNvGrpSpPr/>
          <p:nvPr/>
        </p:nvGrpSpPr>
        <p:grpSpPr>
          <a:xfrm rot="2700000">
            <a:off x="5676186" y="4073504"/>
            <a:ext cx="182280" cy="120144"/>
            <a:chOff x="6005307" y="3667593"/>
            <a:chExt cx="209762" cy="138259"/>
          </a:xfrm>
        </p:grpSpPr>
        <p:sp>
          <p:nvSpPr>
            <p:cNvPr id="51" name="图形 7">
              <a:extLst>
                <a:ext uri="{FF2B5EF4-FFF2-40B4-BE49-F238E27FC236}">
                  <a16:creationId xmlns:a16="http://schemas.microsoft.com/office/drawing/2014/main" id="{290F4554-DE96-B63C-E84E-143D39D9D654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7">
              <a:extLst>
                <a:ext uri="{FF2B5EF4-FFF2-40B4-BE49-F238E27FC236}">
                  <a16:creationId xmlns:a16="http://schemas.microsoft.com/office/drawing/2014/main" id="{F409317D-78D1-6832-2F5E-7CC5848BB749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98DA835-FE8A-1C6C-2B87-5BAF64EFA462}"/>
              </a:ext>
            </a:extLst>
          </p:cNvPr>
          <p:cNvGrpSpPr/>
          <p:nvPr/>
        </p:nvGrpSpPr>
        <p:grpSpPr>
          <a:xfrm rot="18900000" flipH="1">
            <a:off x="6330841" y="4073504"/>
            <a:ext cx="182280" cy="120144"/>
            <a:chOff x="6005307" y="3667593"/>
            <a:chExt cx="209762" cy="138259"/>
          </a:xfrm>
        </p:grpSpPr>
        <p:sp>
          <p:nvSpPr>
            <p:cNvPr id="54" name="图形 7">
              <a:extLst>
                <a:ext uri="{FF2B5EF4-FFF2-40B4-BE49-F238E27FC236}">
                  <a16:creationId xmlns:a16="http://schemas.microsoft.com/office/drawing/2014/main" id="{7D504485-C4DB-09B2-7593-B19E320F9108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图形 7">
              <a:extLst>
                <a:ext uri="{FF2B5EF4-FFF2-40B4-BE49-F238E27FC236}">
                  <a16:creationId xmlns:a16="http://schemas.microsoft.com/office/drawing/2014/main" id="{FF000292-8E94-4A9A-F700-874B574DC24A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iSHEJI-7">
            <a:extLst>
              <a:ext uri="{FF2B5EF4-FFF2-40B4-BE49-F238E27FC236}">
                <a16:creationId xmlns:a16="http://schemas.microsoft.com/office/drawing/2014/main" id="{9D12004B-3B53-0A4F-E82F-4A30B3D35817}"/>
              </a:ext>
            </a:extLst>
          </p:cNvPr>
          <p:cNvSpPr txBox="1"/>
          <p:nvPr/>
        </p:nvSpPr>
        <p:spPr>
          <a:xfrm>
            <a:off x="3120329" y="3483109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智能流转</a:t>
            </a:r>
          </a:p>
        </p:txBody>
      </p:sp>
      <p:sp>
        <p:nvSpPr>
          <p:cNvPr id="57" name="iSHEJI-7">
            <a:extLst>
              <a:ext uri="{FF2B5EF4-FFF2-40B4-BE49-F238E27FC236}">
                <a16:creationId xmlns:a16="http://schemas.microsoft.com/office/drawing/2014/main" id="{01E60FAC-C2EF-9343-35C8-62B1F0FA33F8}"/>
              </a:ext>
            </a:extLst>
          </p:cNvPr>
          <p:cNvSpPr txBox="1"/>
          <p:nvPr/>
        </p:nvSpPr>
        <p:spPr>
          <a:xfrm>
            <a:off x="5624564" y="1206067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资产管理</a:t>
            </a:r>
          </a:p>
        </p:txBody>
      </p:sp>
      <p:sp>
        <p:nvSpPr>
          <p:cNvPr id="58" name="iSHEJI-7">
            <a:extLst>
              <a:ext uri="{FF2B5EF4-FFF2-40B4-BE49-F238E27FC236}">
                <a16:creationId xmlns:a16="http://schemas.microsoft.com/office/drawing/2014/main" id="{72494BE0-ED2A-0F58-152D-C9315A6395D0}"/>
              </a:ext>
            </a:extLst>
          </p:cNvPr>
          <p:cNvSpPr txBox="1"/>
          <p:nvPr/>
        </p:nvSpPr>
        <p:spPr>
          <a:xfrm>
            <a:off x="5624564" y="6049573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全员营销</a:t>
            </a:r>
          </a:p>
        </p:txBody>
      </p:sp>
      <p:sp>
        <p:nvSpPr>
          <p:cNvPr id="59" name="iSHEJI-7">
            <a:extLst>
              <a:ext uri="{FF2B5EF4-FFF2-40B4-BE49-F238E27FC236}">
                <a16:creationId xmlns:a16="http://schemas.microsoft.com/office/drawing/2014/main" id="{3A42DF0E-56FF-18FC-A447-3D00F66C4F43}"/>
              </a:ext>
            </a:extLst>
          </p:cNvPr>
          <p:cNvSpPr txBox="1"/>
          <p:nvPr/>
        </p:nvSpPr>
        <p:spPr>
          <a:xfrm>
            <a:off x="8128799" y="3489320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品牌塑造</a:t>
            </a:r>
          </a:p>
        </p:txBody>
      </p:sp>
      <p:sp>
        <p:nvSpPr>
          <p:cNvPr id="60" name="iSHEJI-11">
            <a:extLst>
              <a:ext uri="{FF2B5EF4-FFF2-40B4-BE49-F238E27FC236}">
                <a16:creationId xmlns:a16="http://schemas.microsoft.com/office/drawing/2014/main" id="{ED9ACA6C-BDF2-E799-2C34-CAF074F96A13}"/>
              </a:ext>
            </a:extLst>
          </p:cNvPr>
          <p:cNvSpPr txBox="1"/>
          <p:nvPr/>
        </p:nvSpPr>
        <p:spPr>
          <a:xfrm>
            <a:off x="413735" y="3369231"/>
            <a:ext cx="256095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61" name="iSHEJI-11">
            <a:extLst>
              <a:ext uri="{FF2B5EF4-FFF2-40B4-BE49-F238E27FC236}">
                <a16:creationId xmlns:a16="http://schemas.microsoft.com/office/drawing/2014/main" id="{A3F983AC-489B-61E3-31BD-961ED05F3C49}"/>
              </a:ext>
            </a:extLst>
          </p:cNvPr>
          <p:cNvSpPr txBox="1"/>
          <p:nvPr/>
        </p:nvSpPr>
        <p:spPr>
          <a:xfrm>
            <a:off x="9217312" y="3369231"/>
            <a:ext cx="256095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</p:spTree>
    <p:extLst>
      <p:ext uri="{BB962C8B-B14F-4D97-AF65-F5344CB8AC3E}">
        <p14:creationId xmlns:p14="http://schemas.microsoft.com/office/powerpoint/2010/main" val="3839576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E3F04F39-C111-6E35-1D63-079423F802FB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主动促进成交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A0FC3E5-2AA4-C465-6358-4A951FA3B9EA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86BD8E-591F-1EED-6B15-F2BBA5C434A1}"/>
              </a:ext>
            </a:extLst>
          </p:cNvPr>
          <p:cNvGrpSpPr/>
          <p:nvPr/>
        </p:nvGrpSpPr>
        <p:grpSpPr>
          <a:xfrm>
            <a:off x="6906691" y="1931530"/>
            <a:ext cx="3048034" cy="3087983"/>
            <a:chOff x="6906691" y="2180169"/>
            <a:chExt cx="3048034" cy="3087983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DCAEDB8-06B4-F43D-3ACE-8498626D603A}"/>
                </a:ext>
              </a:extLst>
            </p:cNvPr>
            <p:cNvSpPr/>
            <p:nvPr/>
          </p:nvSpPr>
          <p:spPr>
            <a:xfrm>
              <a:off x="6906691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海报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1451069-B721-DA49-9C29-7B17C7B9F983}"/>
                </a:ext>
              </a:extLst>
            </p:cNvPr>
            <p:cNvSpPr/>
            <p:nvPr/>
          </p:nvSpPr>
          <p:spPr>
            <a:xfrm>
              <a:off x="7880533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文章</a:t>
              </a: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62FF8FA-0158-DD46-9193-53D009D16C38}"/>
                </a:ext>
              </a:extLst>
            </p:cNvPr>
            <p:cNvSpPr/>
            <p:nvPr/>
          </p:nvSpPr>
          <p:spPr>
            <a:xfrm>
              <a:off x="8854376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视频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00EAC73-E3CF-4702-4C54-9452C89D8D76}"/>
                </a:ext>
              </a:extLst>
            </p:cNvPr>
            <p:cNvSpPr/>
            <p:nvPr/>
          </p:nvSpPr>
          <p:spPr>
            <a:xfrm>
              <a:off x="6906691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音频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E919159-92ED-829D-FCB9-DE11A5162BFF}"/>
                </a:ext>
              </a:extLst>
            </p:cNvPr>
            <p:cNvSpPr/>
            <p:nvPr/>
          </p:nvSpPr>
          <p:spPr>
            <a:xfrm>
              <a:off x="7880533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内容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CED3039-99EF-9D51-FC27-D3FF36F95CFA}"/>
                </a:ext>
              </a:extLst>
            </p:cNvPr>
            <p:cNvSpPr/>
            <p:nvPr/>
          </p:nvSpPr>
          <p:spPr>
            <a:xfrm>
              <a:off x="8854376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直播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44D91BB-C823-6127-6F34-8B30CC471606}"/>
                </a:ext>
              </a:extLst>
            </p:cNvPr>
            <p:cNvSpPr/>
            <p:nvPr/>
          </p:nvSpPr>
          <p:spPr>
            <a:xfrm>
              <a:off x="6906691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文章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DB6AFE3-2D5A-C64B-EC09-5A0DEB12B91B}"/>
                </a:ext>
              </a:extLst>
            </p:cNvPr>
            <p:cNvSpPr/>
            <p:nvPr/>
          </p:nvSpPr>
          <p:spPr>
            <a:xfrm>
              <a:off x="7880533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视频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441F32E-C894-C64D-A60D-8010F3E76E39}"/>
                </a:ext>
              </a:extLst>
            </p:cNvPr>
            <p:cNvSpPr/>
            <p:nvPr/>
          </p:nvSpPr>
          <p:spPr>
            <a:xfrm>
              <a:off x="8854376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音频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60D21FC-B5F2-B528-A835-FB9A7D94BA4C}"/>
              </a:ext>
            </a:extLst>
          </p:cNvPr>
          <p:cNvCxnSpPr>
            <a:cxnSpLocks/>
          </p:cNvCxnSpPr>
          <p:nvPr/>
        </p:nvCxnSpPr>
        <p:spPr>
          <a:xfrm>
            <a:off x="0" y="3475520"/>
            <a:ext cx="6906691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图形 19">
            <a:extLst>
              <a:ext uri="{FF2B5EF4-FFF2-40B4-BE49-F238E27FC236}">
                <a16:creationId xmlns:a16="http://schemas.microsoft.com/office/drawing/2014/main" id="{A8E515BE-2205-DED5-F1FB-51ADE9F7C7D1}"/>
              </a:ext>
            </a:extLst>
          </p:cNvPr>
          <p:cNvSpPr/>
          <p:nvPr/>
        </p:nvSpPr>
        <p:spPr>
          <a:xfrm rot="16200000">
            <a:off x="5599534" y="3408552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CFDA3AB-0B9E-C810-87D2-5B0A422752D2}"/>
              </a:ext>
            </a:extLst>
          </p:cNvPr>
          <p:cNvSpPr/>
          <p:nvPr/>
        </p:nvSpPr>
        <p:spPr>
          <a:xfrm>
            <a:off x="1848328" y="2129219"/>
            <a:ext cx="1403736" cy="14037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C440D056-2E3C-861C-DF3E-8404896374F8}"/>
              </a:ext>
            </a:extLst>
          </p:cNvPr>
          <p:cNvSpPr/>
          <p:nvPr/>
        </p:nvSpPr>
        <p:spPr>
          <a:xfrm>
            <a:off x="3130234" y="2129219"/>
            <a:ext cx="1403736" cy="1403734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46D7806-378E-39B5-B2B4-A0F8FCCB4EF2}"/>
              </a:ext>
            </a:extLst>
          </p:cNvPr>
          <p:cNvSpPr/>
          <p:nvPr/>
        </p:nvSpPr>
        <p:spPr>
          <a:xfrm>
            <a:off x="1848328" y="3418089"/>
            <a:ext cx="1403736" cy="140373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10933B1-9926-3FEC-2BDE-03D9CE268C48}"/>
              </a:ext>
            </a:extLst>
          </p:cNvPr>
          <p:cNvSpPr/>
          <p:nvPr/>
        </p:nvSpPr>
        <p:spPr>
          <a:xfrm>
            <a:off x="3130234" y="3418089"/>
            <a:ext cx="1403736" cy="140373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8" name="gaoding-20">
            <a:extLst>
              <a:ext uri="{FF2B5EF4-FFF2-40B4-BE49-F238E27FC236}">
                <a16:creationId xmlns:a16="http://schemas.microsoft.com/office/drawing/2014/main" id="{8D71567E-D6BF-D072-9CB8-B310E4A54C9D}"/>
              </a:ext>
            </a:extLst>
          </p:cNvPr>
          <p:cNvSpPr txBox="1"/>
          <p:nvPr/>
        </p:nvSpPr>
        <p:spPr>
          <a:xfrm>
            <a:off x="1865017" y="258171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29" name="gaoding-20">
            <a:extLst>
              <a:ext uri="{FF2B5EF4-FFF2-40B4-BE49-F238E27FC236}">
                <a16:creationId xmlns:a16="http://schemas.microsoft.com/office/drawing/2014/main" id="{18985652-8290-C384-F02D-F943C4A7AA6B}"/>
              </a:ext>
            </a:extLst>
          </p:cNvPr>
          <p:cNvSpPr txBox="1"/>
          <p:nvPr/>
        </p:nvSpPr>
        <p:spPr>
          <a:xfrm>
            <a:off x="2094730" y="2898273"/>
            <a:ext cx="910932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Intelligent flow of content</a:t>
            </a:r>
          </a:p>
        </p:txBody>
      </p:sp>
      <p:sp>
        <p:nvSpPr>
          <p:cNvPr id="62" name="gaoding-20">
            <a:extLst>
              <a:ext uri="{FF2B5EF4-FFF2-40B4-BE49-F238E27FC236}">
                <a16:creationId xmlns:a16="http://schemas.microsoft.com/office/drawing/2014/main" id="{B4A07C1F-4C5F-1624-E7E0-8CACC66F4BFC}"/>
              </a:ext>
            </a:extLst>
          </p:cNvPr>
          <p:cNvSpPr txBox="1"/>
          <p:nvPr/>
        </p:nvSpPr>
        <p:spPr>
          <a:xfrm>
            <a:off x="1865017" y="387058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塑造传播</a:t>
            </a:r>
          </a:p>
        </p:txBody>
      </p:sp>
      <p:sp>
        <p:nvSpPr>
          <p:cNvPr id="63" name="gaoding-20">
            <a:extLst>
              <a:ext uri="{FF2B5EF4-FFF2-40B4-BE49-F238E27FC236}">
                <a16:creationId xmlns:a16="http://schemas.microsoft.com/office/drawing/2014/main" id="{A6AD48C7-DBBD-14D7-8CFB-FC39975CAAE9}"/>
              </a:ext>
            </a:extLst>
          </p:cNvPr>
          <p:cNvSpPr txBox="1"/>
          <p:nvPr/>
        </p:nvSpPr>
        <p:spPr>
          <a:xfrm>
            <a:off x="1920934" y="4187143"/>
            <a:ext cx="1258524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64" name="gaoding-20">
            <a:extLst>
              <a:ext uri="{FF2B5EF4-FFF2-40B4-BE49-F238E27FC236}">
                <a16:creationId xmlns:a16="http://schemas.microsoft.com/office/drawing/2014/main" id="{F6896206-97B9-4828-F1ED-17E453A2341E}"/>
              </a:ext>
            </a:extLst>
          </p:cNvPr>
          <p:cNvSpPr txBox="1"/>
          <p:nvPr/>
        </p:nvSpPr>
        <p:spPr>
          <a:xfrm flipH="1">
            <a:off x="3146924" y="258171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65" name="gaoding-20">
            <a:extLst>
              <a:ext uri="{FF2B5EF4-FFF2-40B4-BE49-F238E27FC236}">
                <a16:creationId xmlns:a16="http://schemas.microsoft.com/office/drawing/2014/main" id="{1571012B-A159-D0E3-0805-42FA30CC67D8}"/>
              </a:ext>
            </a:extLst>
          </p:cNvPr>
          <p:cNvSpPr txBox="1"/>
          <p:nvPr/>
        </p:nvSpPr>
        <p:spPr>
          <a:xfrm flipH="1">
            <a:off x="3376637" y="2898273"/>
            <a:ext cx="91093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Digital asset Management</a:t>
            </a:r>
          </a:p>
        </p:txBody>
      </p:sp>
      <p:sp>
        <p:nvSpPr>
          <p:cNvPr id="66" name="gaoding-20">
            <a:extLst>
              <a:ext uri="{FF2B5EF4-FFF2-40B4-BE49-F238E27FC236}">
                <a16:creationId xmlns:a16="http://schemas.microsoft.com/office/drawing/2014/main" id="{9F8D1122-9837-9932-B9B3-0254C241F363}"/>
              </a:ext>
            </a:extLst>
          </p:cNvPr>
          <p:cNvSpPr txBox="1"/>
          <p:nvPr/>
        </p:nvSpPr>
        <p:spPr>
          <a:xfrm flipH="1">
            <a:off x="3146924" y="387058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营销获客</a:t>
            </a:r>
          </a:p>
        </p:txBody>
      </p:sp>
      <p:sp>
        <p:nvSpPr>
          <p:cNvPr id="67" name="gaoding-20">
            <a:extLst>
              <a:ext uri="{FF2B5EF4-FFF2-40B4-BE49-F238E27FC236}">
                <a16:creationId xmlns:a16="http://schemas.microsoft.com/office/drawing/2014/main" id="{29EBFDCF-2243-82D3-A032-BA55DE36A83E}"/>
              </a:ext>
            </a:extLst>
          </p:cNvPr>
          <p:cNvSpPr txBox="1"/>
          <p:nvPr/>
        </p:nvSpPr>
        <p:spPr>
          <a:xfrm flipH="1">
            <a:off x="3287319" y="4187143"/>
            <a:ext cx="108956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Full marketing to get customers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8D69112-B9C2-F1B2-AD99-805EEE5BF5A6}"/>
              </a:ext>
            </a:extLst>
          </p:cNvPr>
          <p:cNvCxnSpPr>
            <a:cxnSpLocks/>
          </p:cNvCxnSpPr>
          <p:nvPr/>
        </p:nvCxnSpPr>
        <p:spPr>
          <a:xfrm>
            <a:off x="9954725" y="3475520"/>
            <a:ext cx="2237275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iSHEJI-11">
            <a:extLst>
              <a:ext uri="{FF2B5EF4-FFF2-40B4-BE49-F238E27FC236}">
                <a16:creationId xmlns:a16="http://schemas.microsoft.com/office/drawing/2014/main" id="{F231529C-5B58-6AEE-173C-80842E5D34FF}"/>
              </a:ext>
            </a:extLst>
          </p:cNvPr>
          <p:cNvSpPr txBox="1"/>
          <p:nvPr/>
        </p:nvSpPr>
        <p:spPr>
          <a:xfrm>
            <a:off x="1687836" y="5194291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70" name="iSHEJI-11">
            <a:extLst>
              <a:ext uri="{FF2B5EF4-FFF2-40B4-BE49-F238E27FC236}">
                <a16:creationId xmlns:a16="http://schemas.microsoft.com/office/drawing/2014/main" id="{6DCCBA10-3A9C-AD32-A68F-8456EAE9C5C7}"/>
              </a:ext>
            </a:extLst>
          </p:cNvPr>
          <p:cNvSpPr txBox="1"/>
          <p:nvPr/>
        </p:nvSpPr>
        <p:spPr>
          <a:xfrm>
            <a:off x="2440058" y="5431868"/>
            <a:ext cx="1478798" cy="378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iSHEJI.COM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1" name="iSHEJI-11">
            <a:extLst>
              <a:ext uri="{FF2B5EF4-FFF2-40B4-BE49-F238E27FC236}">
                <a16:creationId xmlns:a16="http://schemas.microsoft.com/office/drawing/2014/main" id="{75289E54-66C9-ECD2-DFD2-6237F9E7BECF}"/>
              </a:ext>
            </a:extLst>
          </p:cNvPr>
          <p:cNvSpPr txBox="1"/>
          <p:nvPr/>
        </p:nvSpPr>
        <p:spPr>
          <a:xfrm>
            <a:off x="6361621" y="5194291"/>
            <a:ext cx="4202966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</p:spTree>
    <p:extLst>
      <p:ext uri="{BB962C8B-B14F-4D97-AF65-F5344CB8AC3E}">
        <p14:creationId xmlns:p14="http://schemas.microsoft.com/office/powerpoint/2010/main" val="146607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69709B9D-9813-B8B4-3186-76255555643F}"/>
              </a:ext>
            </a:extLst>
          </p:cNvPr>
          <p:cNvSpPr/>
          <p:nvPr/>
        </p:nvSpPr>
        <p:spPr>
          <a:xfrm>
            <a:off x="2915346" y="1337981"/>
            <a:ext cx="2124574" cy="4640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69E9E18-94AB-F719-39CF-DFDB2BB9A3DD}"/>
              </a:ext>
            </a:extLst>
          </p:cNvPr>
          <p:cNvSpPr/>
          <p:nvPr/>
        </p:nvSpPr>
        <p:spPr>
          <a:xfrm>
            <a:off x="5130097" y="1337981"/>
            <a:ext cx="2124574" cy="4640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057A025D-FE56-E62F-5949-9F064D6701B8}"/>
              </a:ext>
            </a:extLst>
          </p:cNvPr>
          <p:cNvSpPr/>
          <p:nvPr/>
        </p:nvSpPr>
        <p:spPr>
          <a:xfrm>
            <a:off x="7344848" y="1337981"/>
            <a:ext cx="2124574" cy="4640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6" name="iSHEJI-4">
            <a:extLst>
              <a:ext uri="{FF2B5EF4-FFF2-40B4-BE49-F238E27FC236}">
                <a16:creationId xmlns:a16="http://schemas.microsoft.com/office/drawing/2014/main" id="{B583500B-C530-F470-3F49-CF0CFDD9B006}"/>
              </a:ext>
            </a:extLst>
          </p:cNvPr>
          <p:cNvSpPr/>
          <p:nvPr/>
        </p:nvSpPr>
        <p:spPr>
          <a:xfrm>
            <a:off x="660400" y="1337981"/>
            <a:ext cx="2062566" cy="4640747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  <a:effectLst>
            <a:outerShdw blurRad="381000" dist="1905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8C51CAA4-467F-B217-D597-F151002859B3}"/>
              </a:ext>
            </a:extLst>
          </p:cNvPr>
          <p:cNvSpPr txBox="1"/>
          <p:nvPr/>
        </p:nvSpPr>
        <p:spPr>
          <a:xfrm>
            <a:off x="3064249" y="4562897"/>
            <a:ext cx="1662379" cy="20614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How To Start</a:t>
            </a: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A6E2CC07-7D03-C0AE-8388-56043C5FFFDF}"/>
              </a:ext>
            </a:extLst>
          </p:cNvPr>
          <p:cNvSpPr txBox="1"/>
          <p:nvPr/>
        </p:nvSpPr>
        <p:spPr>
          <a:xfrm>
            <a:off x="3064249" y="1957884"/>
            <a:ext cx="1086439" cy="674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530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530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8A667777-E149-F29D-5A74-43748D57191B}"/>
              </a:ext>
            </a:extLst>
          </p:cNvPr>
          <p:cNvSpPr txBox="1"/>
          <p:nvPr/>
        </p:nvSpPr>
        <p:spPr>
          <a:xfrm>
            <a:off x="3064249" y="2673005"/>
            <a:ext cx="174828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r"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应该如何开场</a:t>
            </a: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D4642CD3-FDD6-57B4-BD76-C6D9D0C8EA1F}"/>
              </a:ext>
            </a:extLst>
          </p:cNvPr>
          <p:cNvSpPr txBox="1"/>
          <p:nvPr/>
        </p:nvSpPr>
        <p:spPr>
          <a:xfrm>
            <a:off x="5279000" y="4562897"/>
            <a:ext cx="1747527" cy="42620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Customer Question Countermeasures</a:t>
            </a: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F1D2660D-DF5B-260A-CCA7-4618134BFBB3}"/>
              </a:ext>
            </a:extLst>
          </p:cNvPr>
          <p:cNvSpPr txBox="1"/>
          <p:nvPr/>
        </p:nvSpPr>
        <p:spPr>
          <a:xfrm>
            <a:off x="5279000" y="1957885"/>
            <a:ext cx="1259024" cy="674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530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530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97D81A00-1D36-A56F-FC09-9F5007B0D5B9}"/>
              </a:ext>
            </a:extLst>
          </p:cNvPr>
          <p:cNvSpPr txBox="1"/>
          <p:nvPr/>
        </p:nvSpPr>
        <p:spPr>
          <a:xfrm>
            <a:off x="5279000" y="2673005"/>
            <a:ext cx="174828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r"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客户提问对策</a:t>
            </a: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67327C61-4CDA-5513-32E9-13E3AEB6A047}"/>
              </a:ext>
            </a:extLst>
          </p:cNvPr>
          <p:cNvSpPr txBox="1"/>
          <p:nvPr/>
        </p:nvSpPr>
        <p:spPr>
          <a:xfrm>
            <a:off x="7493751" y="4562897"/>
            <a:ext cx="1835594" cy="42620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Psychological Disorder Of Transaction</a:t>
            </a: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178696BA-AA4D-3F37-41C6-CFEB59594FBA}"/>
              </a:ext>
            </a:extLst>
          </p:cNvPr>
          <p:cNvSpPr txBox="1"/>
          <p:nvPr/>
        </p:nvSpPr>
        <p:spPr>
          <a:xfrm>
            <a:off x="7493751" y="1957885"/>
            <a:ext cx="1228746" cy="674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530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530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F4FC95B8-A5B7-11D0-6688-D3459ABD5340}"/>
              </a:ext>
            </a:extLst>
          </p:cNvPr>
          <p:cNvSpPr txBox="1"/>
          <p:nvPr/>
        </p:nvSpPr>
        <p:spPr>
          <a:xfrm>
            <a:off x="7493751" y="2673005"/>
            <a:ext cx="174828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成交心理障碍</a:t>
            </a: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D7281A9C-7034-23A3-C93F-206C0EA512C6}"/>
              </a:ext>
            </a:extLst>
          </p:cNvPr>
          <p:cNvSpPr txBox="1"/>
          <p:nvPr/>
        </p:nvSpPr>
        <p:spPr>
          <a:xfrm>
            <a:off x="9708501" y="4564981"/>
            <a:ext cx="1657350" cy="4508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+mn-cs"/>
              </a:rPr>
              <a:t>The budget of cooperation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1B9B81C0-CEE3-2FA4-8282-8738EB15B8BF}"/>
              </a:ext>
            </a:extLst>
          </p:cNvPr>
          <p:cNvSpPr/>
          <p:nvPr/>
        </p:nvSpPr>
        <p:spPr>
          <a:xfrm>
            <a:off x="877613" y="1873393"/>
            <a:ext cx="145530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23" name="iSHEJI-16">
            <a:extLst>
              <a:ext uri="{FF2B5EF4-FFF2-40B4-BE49-F238E27FC236}">
                <a16:creationId xmlns:a16="http://schemas.microsoft.com/office/drawing/2014/main" id="{00C8E231-E772-DA4A-726C-98DB97D09D5D}"/>
              </a:ext>
            </a:extLst>
          </p:cNvPr>
          <p:cNvSpPr/>
          <p:nvPr/>
        </p:nvSpPr>
        <p:spPr>
          <a:xfrm>
            <a:off x="954992" y="2718074"/>
            <a:ext cx="175055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5" name="iSHEJI-17">
            <a:extLst>
              <a:ext uri="{FF2B5EF4-FFF2-40B4-BE49-F238E27FC236}">
                <a16:creationId xmlns:a16="http://schemas.microsoft.com/office/drawing/2014/main" id="{02E1282B-12A1-258C-1258-7BB2DF7FFE49}"/>
              </a:ext>
            </a:extLst>
          </p:cNvPr>
          <p:cNvSpPr/>
          <p:nvPr/>
        </p:nvSpPr>
        <p:spPr>
          <a:xfrm>
            <a:off x="9559598" y="1337981"/>
            <a:ext cx="2124574" cy="4640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6" name="iSHEJI-18">
            <a:extLst>
              <a:ext uri="{FF2B5EF4-FFF2-40B4-BE49-F238E27FC236}">
                <a16:creationId xmlns:a16="http://schemas.microsoft.com/office/drawing/2014/main" id="{88975A70-F785-FF49-376B-0CC5EE52E186}"/>
              </a:ext>
            </a:extLst>
          </p:cNvPr>
          <p:cNvSpPr txBox="1"/>
          <p:nvPr/>
        </p:nvSpPr>
        <p:spPr>
          <a:xfrm>
            <a:off x="9708501" y="1957885"/>
            <a:ext cx="1198468" cy="674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60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530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530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364BEA23-EAE4-F923-4FB8-FCA87A398599}"/>
              </a:ext>
            </a:extLst>
          </p:cNvPr>
          <p:cNvSpPr txBox="1"/>
          <p:nvPr/>
        </p:nvSpPr>
        <p:spPr>
          <a:xfrm>
            <a:off x="9708501" y="2673005"/>
            <a:ext cx="174828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000" dirty="0"/>
              <a:t>成交判定技巧</a:t>
            </a:r>
          </a:p>
        </p:txBody>
      </p:sp>
      <p:cxnSp>
        <p:nvCxnSpPr>
          <p:cNvPr id="38" name="iSHEJI-20">
            <a:extLst>
              <a:ext uri="{FF2B5EF4-FFF2-40B4-BE49-F238E27FC236}">
                <a16:creationId xmlns:a16="http://schemas.microsoft.com/office/drawing/2014/main" id="{85B31D7D-BBF2-5951-0ACB-373F922999BD}"/>
              </a:ext>
            </a:extLst>
          </p:cNvPr>
          <p:cNvCxnSpPr>
            <a:cxnSpLocks/>
          </p:cNvCxnSpPr>
          <p:nvPr/>
        </p:nvCxnSpPr>
        <p:spPr>
          <a:xfrm>
            <a:off x="3064249" y="4469652"/>
            <a:ext cx="453634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iSHEJI-21">
            <a:extLst>
              <a:ext uri="{FF2B5EF4-FFF2-40B4-BE49-F238E27FC236}">
                <a16:creationId xmlns:a16="http://schemas.microsoft.com/office/drawing/2014/main" id="{B2028C30-B13E-E834-D859-0485B5AC7090}"/>
              </a:ext>
            </a:extLst>
          </p:cNvPr>
          <p:cNvCxnSpPr>
            <a:cxnSpLocks/>
          </p:cNvCxnSpPr>
          <p:nvPr/>
        </p:nvCxnSpPr>
        <p:spPr>
          <a:xfrm>
            <a:off x="5279000" y="4469652"/>
            <a:ext cx="453634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22">
            <a:extLst>
              <a:ext uri="{FF2B5EF4-FFF2-40B4-BE49-F238E27FC236}">
                <a16:creationId xmlns:a16="http://schemas.microsoft.com/office/drawing/2014/main" id="{7A133BC0-3A55-8562-CA37-3802D2CA5F5F}"/>
              </a:ext>
            </a:extLst>
          </p:cNvPr>
          <p:cNvCxnSpPr>
            <a:cxnSpLocks/>
          </p:cNvCxnSpPr>
          <p:nvPr/>
        </p:nvCxnSpPr>
        <p:spPr>
          <a:xfrm>
            <a:off x="7493751" y="4469652"/>
            <a:ext cx="453634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iSHEJI-23">
            <a:extLst>
              <a:ext uri="{FF2B5EF4-FFF2-40B4-BE49-F238E27FC236}">
                <a16:creationId xmlns:a16="http://schemas.microsoft.com/office/drawing/2014/main" id="{47B26EE4-2028-FFC1-AF55-B92C72CEEE15}"/>
              </a:ext>
            </a:extLst>
          </p:cNvPr>
          <p:cNvCxnSpPr>
            <a:cxnSpLocks/>
          </p:cNvCxnSpPr>
          <p:nvPr/>
        </p:nvCxnSpPr>
        <p:spPr>
          <a:xfrm>
            <a:off x="9708501" y="4469652"/>
            <a:ext cx="453634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SHEJI-24">
            <a:extLst>
              <a:ext uri="{FF2B5EF4-FFF2-40B4-BE49-F238E27FC236}">
                <a16:creationId xmlns:a16="http://schemas.microsoft.com/office/drawing/2014/main" id="{9CCC874A-D350-F988-B413-E3229F0621F3}"/>
              </a:ext>
            </a:extLst>
          </p:cNvPr>
          <p:cNvSpPr txBox="1"/>
          <p:nvPr/>
        </p:nvSpPr>
        <p:spPr>
          <a:xfrm>
            <a:off x="9708501" y="4562897"/>
            <a:ext cx="1729179" cy="42620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Transaction Judgment Techniques</a:t>
            </a:r>
          </a:p>
        </p:txBody>
      </p:sp>
      <p:cxnSp>
        <p:nvCxnSpPr>
          <p:cNvPr id="44" name="iSHEJI-26">
            <a:extLst>
              <a:ext uri="{FF2B5EF4-FFF2-40B4-BE49-F238E27FC236}">
                <a16:creationId xmlns:a16="http://schemas.microsoft.com/office/drawing/2014/main" id="{42FF5241-64E7-2B21-8C80-5B124306E7EB}"/>
              </a:ext>
            </a:extLst>
          </p:cNvPr>
          <p:cNvCxnSpPr>
            <a:cxnSpLocks/>
          </p:cNvCxnSpPr>
          <p:nvPr/>
        </p:nvCxnSpPr>
        <p:spPr>
          <a:xfrm>
            <a:off x="1019098" y="4469652"/>
            <a:ext cx="4536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: 圆角 19">
            <a:extLst>
              <a:ext uri="{FF2B5EF4-FFF2-40B4-BE49-F238E27FC236}">
                <a16:creationId xmlns:a16="http://schemas.microsoft.com/office/drawing/2014/main" id="{E7F28D6D-47B7-7364-A49A-E00C133724A5}"/>
              </a:ext>
            </a:extLst>
          </p:cNvPr>
          <p:cNvSpPr/>
          <p:nvPr/>
        </p:nvSpPr>
        <p:spPr>
          <a:xfrm>
            <a:off x="-4061734" y="3347060"/>
            <a:ext cx="6110320" cy="2285389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06434 w 6110320"/>
              <a:gd name="connsiteY3" fmla="*/ 2285389 h 3786220"/>
              <a:gd name="connsiteX4" fmla="*/ 6110320 w 6110320"/>
              <a:gd name="connsiteY4" fmla="*/ 3786220 h 3786220"/>
              <a:gd name="connsiteX0" fmla="*/ 0 w 6110320"/>
              <a:gd name="connsiteY0" fmla="*/ 0 h 2285389"/>
              <a:gd name="connsiteX1" fmla="*/ 4667315 w 6110320"/>
              <a:gd name="connsiteY1" fmla="*/ 0 h 2285389"/>
              <a:gd name="connsiteX2" fmla="*/ 6110320 w 6110320"/>
              <a:gd name="connsiteY2" fmla="*/ 1443005 h 2285389"/>
              <a:gd name="connsiteX3" fmla="*/ 6106434 w 6110320"/>
              <a:gd name="connsiteY3" fmla="*/ 2285389 h 2285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2285389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cubicBezTo>
                  <a:pt x="6109025" y="1723800"/>
                  <a:pt x="6107729" y="2004594"/>
                  <a:pt x="6106434" y="2285389"/>
                </a:cubicBez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09C42C46-6229-681E-802F-D146E882AB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801376"/>
            <a:ext cx="1958781" cy="2177352"/>
          </a:xfrm>
          <a:custGeom>
            <a:avLst/>
            <a:gdLst>
              <a:gd name="connsiteX0" fmla="*/ 0 w 1958781"/>
              <a:gd name="connsiteY0" fmla="*/ 0 h 2177352"/>
              <a:gd name="connsiteX1" fmla="*/ 1958781 w 1958781"/>
              <a:gd name="connsiteY1" fmla="*/ 0 h 2177352"/>
              <a:gd name="connsiteX2" fmla="*/ 1958781 w 1958781"/>
              <a:gd name="connsiteY2" fmla="*/ 2177352 h 2177352"/>
              <a:gd name="connsiteX3" fmla="*/ 0 w 1958781"/>
              <a:gd name="connsiteY3" fmla="*/ 2177352 h 217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781" h="2177352">
                <a:moveTo>
                  <a:pt x="0" y="0"/>
                </a:moveTo>
                <a:lnTo>
                  <a:pt x="1958781" y="0"/>
                </a:lnTo>
                <a:lnTo>
                  <a:pt x="1958781" y="2177352"/>
                </a:lnTo>
                <a:lnTo>
                  <a:pt x="0" y="21773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81476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C5C4389-1AAC-2744-5882-8340580F32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80DB823-F5EB-A4C6-587B-CE0114FAEA44}"/>
              </a:ext>
            </a:extLst>
          </p:cNvPr>
          <p:cNvSpPr/>
          <p:nvPr/>
        </p:nvSpPr>
        <p:spPr>
          <a:xfrm>
            <a:off x="8648698" y="-2705102"/>
            <a:ext cx="5867404" cy="5867404"/>
          </a:xfrm>
          <a:prstGeom prst="ellipse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1F0EBD2-F947-4BFA-5F4B-9FADC2E186AC}"/>
              </a:ext>
            </a:extLst>
          </p:cNvPr>
          <p:cNvSpPr/>
          <p:nvPr/>
        </p:nvSpPr>
        <p:spPr>
          <a:xfrm>
            <a:off x="-881096" y="2346936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A5E23B1A-56F8-25B2-C5FD-97160B670D30}"/>
              </a:ext>
            </a:extLst>
          </p:cNvPr>
          <p:cNvSpPr txBox="1"/>
          <p:nvPr/>
        </p:nvSpPr>
        <p:spPr>
          <a:xfrm>
            <a:off x="-600075" y="-633083"/>
            <a:ext cx="13392150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6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销售经验分享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A2E0DBC-2291-227B-3138-1167F0F2E9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3303" y="87678"/>
            <a:ext cx="4552946" cy="8206644"/>
          </a:xfrm>
          <a:prstGeom prst="rect">
            <a:avLst/>
          </a:prstGeom>
        </p:spPr>
      </p:pic>
      <p:sp>
        <p:nvSpPr>
          <p:cNvPr id="21" name="iSHEJI-5">
            <a:extLst>
              <a:ext uri="{FF2B5EF4-FFF2-40B4-BE49-F238E27FC236}">
                <a16:creationId xmlns:a16="http://schemas.microsoft.com/office/drawing/2014/main" id="{1EED0DAD-C9FC-67CC-29AA-2D3268691550}"/>
              </a:ext>
            </a:extLst>
          </p:cNvPr>
          <p:cNvSpPr txBox="1"/>
          <p:nvPr/>
        </p:nvSpPr>
        <p:spPr>
          <a:xfrm>
            <a:off x="2686050" y="2583201"/>
            <a:ext cx="68199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spc="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10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感谢大家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2C5FCA52-2208-55B3-28CB-0BF81E941C03}"/>
              </a:ext>
            </a:extLst>
          </p:cNvPr>
          <p:cNvSpPr txBox="1"/>
          <p:nvPr/>
        </p:nvSpPr>
        <p:spPr>
          <a:xfrm>
            <a:off x="2573370" y="4229237"/>
            <a:ext cx="704526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CAA6107-E14A-A2BD-795C-2CA9E18E632F}"/>
              </a:ext>
            </a:extLst>
          </p:cNvPr>
          <p:cNvSpPr/>
          <p:nvPr/>
        </p:nvSpPr>
        <p:spPr>
          <a:xfrm>
            <a:off x="0" y="6029755"/>
            <a:ext cx="12192000" cy="828244"/>
          </a:xfrm>
          <a:prstGeom prst="rect">
            <a:avLst/>
          </a:prstGeom>
          <a:solidFill>
            <a:schemeClr val="bg1"/>
          </a:solidFill>
          <a:ln w="0">
            <a:noFill/>
          </a:ln>
          <a:effectLst>
            <a:outerShdw blurRad="1905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SHEJI-4-1">
            <a:extLst>
              <a:ext uri="{FF2B5EF4-FFF2-40B4-BE49-F238E27FC236}">
                <a16:creationId xmlns:a16="http://schemas.microsoft.com/office/drawing/2014/main" id="{F932C47A-A1E0-F72E-EFC5-057B92E04675}"/>
              </a:ext>
            </a:extLst>
          </p:cNvPr>
          <p:cNvSpPr/>
          <p:nvPr/>
        </p:nvSpPr>
        <p:spPr>
          <a:xfrm>
            <a:off x="11308430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iSHEJI-4-2">
            <a:extLst>
              <a:ext uri="{FF2B5EF4-FFF2-40B4-BE49-F238E27FC236}">
                <a16:creationId xmlns:a16="http://schemas.microsoft.com/office/drawing/2014/main" id="{D8969C98-AE5F-FF9E-91F9-3FE96155FFDA}"/>
              </a:ext>
            </a:extLst>
          </p:cNvPr>
          <p:cNvSpPr/>
          <p:nvPr/>
        </p:nvSpPr>
        <p:spPr>
          <a:xfrm>
            <a:off x="11461214" y="6490315"/>
            <a:ext cx="100012" cy="1000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iSHEJI-4-3">
            <a:extLst>
              <a:ext uri="{FF2B5EF4-FFF2-40B4-BE49-F238E27FC236}">
                <a16:creationId xmlns:a16="http://schemas.microsoft.com/office/drawing/2014/main" id="{E8F1A47D-1D9B-C720-607D-0EA7F3C650DB}"/>
              </a:ext>
            </a:extLst>
          </p:cNvPr>
          <p:cNvSpPr/>
          <p:nvPr/>
        </p:nvSpPr>
        <p:spPr>
          <a:xfrm>
            <a:off x="11614002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iSHEJI-4-4">
            <a:extLst>
              <a:ext uri="{FF2B5EF4-FFF2-40B4-BE49-F238E27FC236}">
                <a16:creationId xmlns:a16="http://schemas.microsoft.com/office/drawing/2014/main" id="{3FFCEB94-04FD-DCFC-D793-85BE27334C22}"/>
              </a:ext>
            </a:extLst>
          </p:cNvPr>
          <p:cNvSpPr/>
          <p:nvPr/>
        </p:nvSpPr>
        <p:spPr>
          <a:xfrm>
            <a:off x="11766786" y="6490315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5">
            <a:extLst>
              <a:ext uri="{FF2B5EF4-FFF2-40B4-BE49-F238E27FC236}">
                <a16:creationId xmlns:a16="http://schemas.microsoft.com/office/drawing/2014/main" id="{01CB9A15-064A-ED63-F75D-8A2B6A306CA6}"/>
              </a:ext>
            </a:extLst>
          </p:cNvPr>
          <p:cNvSpPr txBox="1"/>
          <p:nvPr/>
        </p:nvSpPr>
        <p:spPr>
          <a:xfrm flipH="1">
            <a:off x="518636" y="6503013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31" name="iSHEJI-6">
            <a:extLst>
              <a:ext uri="{FF2B5EF4-FFF2-40B4-BE49-F238E27FC236}">
                <a16:creationId xmlns:a16="http://schemas.microsoft.com/office/drawing/2014/main" id="{9F211C59-8F20-F6D6-034B-3E18154B4227}"/>
              </a:ext>
            </a:extLst>
          </p:cNvPr>
          <p:cNvCxnSpPr>
            <a:cxnSpLocks/>
          </p:cNvCxnSpPr>
          <p:nvPr/>
        </p:nvCxnSpPr>
        <p:spPr>
          <a:xfrm>
            <a:off x="518636" y="6430148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8983F96-F198-8204-DBAA-8E329A83F4E5}"/>
              </a:ext>
            </a:extLst>
          </p:cNvPr>
          <p:cNvCxnSpPr>
            <a:cxnSpLocks/>
          </p:cNvCxnSpPr>
          <p:nvPr/>
        </p:nvCxnSpPr>
        <p:spPr>
          <a:xfrm>
            <a:off x="3278353" y="5015755"/>
            <a:ext cx="67450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gaoding-14">
            <a:extLst>
              <a:ext uri="{FF2B5EF4-FFF2-40B4-BE49-F238E27FC236}">
                <a16:creationId xmlns:a16="http://schemas.microsoft.com/office/drawing/2014/main" id="{29BA9532-C938-1842-06CB-D48760BD98A7}"/>
              </a:ext>
            </a:extLst>
          </p:cNvPr>
          <p:cNvSpPr txBox="1"/>
          <p:nvPr/>
        </p:nvSpPr>
        <p:spPr>
          <a:xfrm>
            <a:off x="2943228" y="5126599"/>
            <a:ext cx="13447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34" name="gaoding-14">
            <a:extLst>
              <a:ext uri="{FF2B5EF4-FFF2-40B4-BE49-F238E27FC236}">
                <a16:creationId xmlns:a16="http://schemas.microsoft.com/office/drawing/2014/main" id="{86751F3A-94A2-6536-4A32-2141511DBD5F}"/>
              </a:ext>
            </a:extLst>
          </p:cNvPr>
          <p:cNvSpPr txBox="1"/>
          <p:nvPr/>
        </p:nvSpPr>
        <p:spPr>
          <a:xfrm>
            <a:off x="7750536" y="5126599"/>
            <a:ext cx="13447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479F541-98F5-75A7-D7CD-05C7432383D6}"/>
              </a:ext>
            </a:extLst>
          </p:cNvPr>
          <p:cNvCxnSpPr>
            <a:cxnSpLocks/>
          </p:cNvCxnSpPr>
          <p:nvPr/>
        </p:nvCxnSpPr>
        <p:spPr>
          <a:xfrm>
            <a:off x="8092283" y="5015755"/>
            <a:ext cx="674503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8889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82CC47-81B5-42B4-006D-2A85CCFE92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50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5A3A44-2F22-AC2E-4C0F-B32A7DCEFDBD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3165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CC70A8B4-9F72-DECD-DAFC-9FD2A66BB3A4}"/>
              </a:ext>
            </a:extLst>
          </p:cNvPr>
          <p:cNvSpPr/>
          <p:nvPr/>
        </p:nvSpPr>
        <p:spPr>
          <a:xfrm>
            <a:off x="0" y="-1"/>
            <a:ext cx="12192000" cy="4286495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75D0523F-D6C0-9016-34E6-01CDD666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21" y="1369013"/>
            <a:ext cx="3254097" cy="330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5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C040DB73-CBE7-1F0E-CBC8-ABBD7BE1A50A}"/>
              </a:ext>
            </a:extLst>
          </p:cNvPr>
          <p:cNvSpPr txBox="1"/>
          <p:nvPr/>
        </p:nvSpPr>
        <p:spPr>
          <a:xfrm>
            <a:off x="-600075" y="-1551862"/>
            <a:ext cx="13392150" cy="3677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第一部分</a:t>
            </a:r>
          </a:p>
        </p:txBody>
      </p:sp>
      <p:sp>
        <p:nvSpPr>
          <p:cNvPr id="9" name="矩形: 圆角 19">
            <a:extLst>
              <a:ext uri="{FF2B5EF4-FFF2-40B4-BE49-F238E27FC236}">
                <a16:creationId xmlns:a16="http://schemas.microsoft.com/office/drawing/2014/main" id="{DDCB1AF2-D68C-25A3-DA69-A5CCAF1E1918}"/>
              </a:ext>
            </a:extLst>
          </p:cNvPr>
          <p:cNvSpPr/>
          <p:nvPr/>
        </p:nvSpPr>
        <p:spPr>
          <a:xfrm>
            <a:off x="4471954" y="3804261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38CBDB1-2C23-E0C5-6C04-3E91A4F53FF7}"/>
              </a:ext>
            </a:extLst>
          </p:cNvPr>
          <p:cNvSpPr txBox="1"/>
          <p:nvPr/>
        </p:nvSpPr>
        <p:spPr>
          <a:xfrm>
            <a:off x="8327322" y="4677611"/>
            <a:ext cx="319157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How To Start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2478583E-228B-2B43-FFB2-9461054BBD9E}"/>
              </a:ext>
            </a:extLst>
          </p:cNvPr>
          <p:cNvSpPr txBox="1"/>
          <p:nvPr/>
        </p:nvSpPr>
        <p:spPr>
          <a:xfrm>
            <a:off x="9124014" y="5410863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应该如何开场</a:t>
            </a:r>
          </a:p>
        </p:txBody>
      </p:sp>
    </p:spTree>
    <p:extLst>
      <p:ext uri="{BB962C8B-B14F-4D97-AF65-F5344CB8AC3E}">
        <p14:creationId xmlns:p14="http://schemas.microsoft.com/office/powerpoint/2010/main" val="1354265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应该如何开场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489C929-7B93-5480-9175-0473D2D74CFB}"/>
              </a:ext>
            </a:extLst>
          </p:cNvPr>
          <p:cNvSpPr/>
          <p:nvPr/>
        </p:nvSpPr>
        <p:spPr>
          <a:xfrm>
            <a:off x="1518106" y="2289435"/>
            <a:ext cx="9155788" cy="3182506"/>
          </a:xfrm>
          <a:prstGeom prst="roundRect">
            <a:avLst>
              <a:gd name="adj" fmla="val 675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39E21F7-3274-E99F-9321-47B8E610FBE0}"/>
              </a:ext>
            </a:extLst>
          </p:cNvPr>
          <p:cNvCxnSpPr>
            <a:cxnSpLocks/>
          </p:cNvCxnSpPr>
          <p:nvPr/>
        </p:nvCxnSpPr>
        <p:spPr>
          <a:xfrm>
            <a:off x="2236513" y="3880688"/>
            <a:ext cx="77189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C8CA1B0-59C3-A2D7-A49A-C5911D1D8141}"/>
              </a:ext>
            </a:extLst>
          </p:cNvPr>
          <p:cNvSpPr/>
          <p:nvPr/>
        </p:nvSpPr>
        <p:spPr>
          <a:xfrm>
            <a:off x="2276774" y="2060575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B08CEBF2-D80B-976B-B9E5-000722BB1F06}"/>
              </a:ext>
            </a:extLst>
          </p:cNvPr>
          <p:cNvSpPr txBox="1"/>
          <p:nvPr/>
        </p:nvSpPr>
        <p:spPr>
          <a:xfrm>
            <a:off x="2972908" y="2128451"/>
            <a:ext cx="157318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122BEDE5-0FDE-D98C-6315-92858286E02C}"/>
              </a:ext>
            </a:extLst>
          </p:cNvPr>
          <p:cNvSpPr txBox="1"/>
          <p:nvPr/>
        </p:nvSpPr>
        <p:spPr>
          <a:xfrm>
            <a:off x="2519934" y="2605174"/>
            <a:ext cx="2817398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您好，欢迎光临！您想要点什么？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CDE915E-6981-DA32-5092-5EF23EE2B1F5}"/>
              </a:ext>
            </a:extLst>
          </p:cNvPr>
          <p:cNvCxnSpPr>
            <a:cxnSpLocks/>
          </p:cNvCxnSpPr>
          <p:nvPr/>
        </p:nvCxnSpPr>
        <p:spPr>
          <a:xfrm flipV="1">
            <a:off x="6096000" y="2701104"/>
            <a:ext cx="0" cy="235916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0622B5E-B1EA-6EB8-24B4-47F1B72FCF37}"/>
              </a:ext>
            </a:extLst>
          </p:cNvPr>
          <p:cNvSpPr/>
          <p:nvPr/>
        </p:nvSpPr>
        <p:spPr>
          <a:xfrm flipH="1">
            <a:off x="2002108" y="1831716"/>
            <a:ext cx="457718" cy="457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87000">
                <a:schemeClr val="accent2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2446ED1E-4DF2-70FD-FFB2-E268C4432F62}"/>
              </a:ext>
            </a:extLst>
          </p:cNvPr>
          <p:cNvSpPr/>
          <p:nvPr/>
        </p:nvSpPr>
        <p:spPr>
          <a:xfrm>
            <a:off x="2099135" y="1928726"/>
            <a:ext cx="263664" cy="263698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07184E8-E5B2-52CA-3727-9104432E72AF}"/>
              </a:ext>
            </a:extLst>
          </p:cNvPr>
          <p:cNvSpPr/>
          <p:nvPr/>
        </p:nvSpPr>
        <p:spPr>
          <a:xfrm>
            <a:off x="6854668" y="2060575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194AAEFD-264D-EB6C-DF33-E097F7AC39DF}"/>
              </a:ext>
            </a:extLst>
          </p:cNvPr>
          <p:cNvSpPr txBox="1"/>
          <p:nvPr/>
        </p:nvSpPr>
        <p:spPr>
          <a:xfrm>
            <a:off x="7550802" y="2128451"/>
            <a:ext cx="157318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02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014340D9-1336-F77E-4B67-6D3CFF0122F9}"/>
              </a:ext>
            </a:extLst>
          </p:cNvPr>
          <p:cNvSpPr/>
          <p:nvPr/>
        </p:nvSpPr>
        <p:spPr>
          <a:xfrm flipH="1">
            <a:off x="6720919" y="1831716"/>
            <a:ext cx="457718" cy="457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4B33DA0E-7690-4821-1853-A8C8E81DB2C1}"/>
              </a:ext>
            </a:extLst>
          </p:cNvPr>
          <p:cNvSpPr txBox="1"/>
          <p:nvPr/>
        </p:nvSpPr>
        <p:spPr>
          <a:xfrm>
            <a:off x="7097828" y="2605174"/>
            <a:ext cx="2817398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您想看什么价位的？能耽误您几分钟时间给您做个简单的向导吗？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A89757-9F7B-4A21-19F2-D8172D216E45}"/>
              </a:ext>
            </a:extLst>
          </p:cNvPr>
          <p:cNvSpPr/>
          <p:nvPr/>
        </p:nvSpPr>
        <p:spPr>
          <a:xfrm>
            <a:off x="2276774" y="5264404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C4679CA1-E5F5-297E-169D-F8F49E7FD9DE}"/>
              </a:ext>
            </a:extLst>
          </p:cNvPr>
          <p:cNvSpPr txBox="1"/>
          <p:nvPr/>
        </p:nvSpPr>
        <p:spPr>
          <a:xfrm>
            <a:off x="2972908" y="5332280"/>
            <a:ext cx="157318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03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21CC2889-B46C-B37E-7A51-477C57592201}"/>
              </a:ext>
            </a:extLst>
          </p:cNvPr>
          <p:cNvSpPr txBox="1"/>
          <p:nvPr/>
        </p:nvSpPr>
        <p:spPr>
          <a:xfrm>
            <a:off x="2519934" y="4401049"/>
            <a:ext cx="2817398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有什么可以帮到您的吗？先生，请随便看看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5000D42-4E22-7F21-D0D8-C5E3BD4B9C95}"/>
              </a:ext>
            </a:extLst>
          </p:cNvPr>
          <p:cNvSpPr/>
          <p:nvPr/>
        </p:nvSpPr>
        <p:spPr>
          <a:xfrm flipH="1">
            <a:off x="2002108" y="5035545"/>
            <a:ext cx="457718" cy="457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E7AB62A-2068-5E70-A7AE-C897FE66EA3E}"/>
              </a:ext>
            </a:extLst>
          </p:cNvPr>
          <p:cNvSpPr/>
          <p:nvPr/>
        </p:nvSpPr>
        <p:spPr>
          <a:xfrm>
            <a:off x="6995585" y="5264404"/>
            <a:ext cx="2965450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6DD16258-C174-13DF-9869-438FEFCB3B23}"/>
              </a:ext>
            </a:extLst>
          </p:cNvPr>
          <p:cNvSpPr txBox="1"/>
          <p:nvPr/>
        </p:nvSpPr>
        <p:spPr>
          <a:xfrm>
            <a:off x="7691719" y="5332280"/>
            <a:ext cx="157318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04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5D1F4402-5CD9-A0CC-273C-D98195AB6E8F}"/>
              </a:ext>
            </a:extLst>
          </p:cNvPr>
          <p:cNvSpPr txBox="1"/>
          <p:nvPr/>
        </p:nvSpPr>
        <p:spPr>
          <a:xfrm>
            <a:off x="7097828" y="4401049"/>
            <a:ext cx="2817398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能帮您做些什么？喜欢的话，可以随意看看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6590F22-BD1D-120E-570A-7D114C731EB6}"/>
              </a:ext>
            </a:extLst>
          </p:cNvPr>
          <p:cNvSpPr/>
          <p:nvPr/>
        </p:nvSpPr>
        <p:spPr>
          <a:xfrm flipH="1">
            <a:off x="6720919" y="5035545"/>
            <a:ext cx="457718" cy="4577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87000">
                <a:schemeClr val="accent2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30" name="iSHEJI-15">
            <a:extLst>
              <a:ext uri="{FF2B5EF4-FFF2-40B4-BE49-F238E27FC236}">
                <a16:creationId xmlns:a16="http://schemas.microsoft.com/office/drawing/2014/main" id="{2F016670-0028-2F49-C5F8-B05BD9F75D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01208" y="1920875"/>
            <a:ext cx="297140" cy="279400"/>
          </a:xfrm>
          <a:prstGeom prst="rect">
            <a:avLst/>
          </a:prstGeom>
        </p:spPr>
      </p:pic>
      <p:pic>
        <p:nvPicPr>
          <p:cNvPr id="31" name="iSHEJI-17">
            <a:extLst>
              <a:ext uri="{FF2B5EF4-FFF2-40B4-BE49-F238E27FC236}">
                <a16:creationId xmlns:a16="http://schemas.microsoft.com/office/drawing/2014/main" id="{D689EC40-EA9D-7296-F9A6-219EBC44B8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0210" y="5143311"/>
            <a:ext cx="281516" cy="242186"/>
          </a:xfrm>
          <a:prstGeom prst="rect">
            <a:avLst/>
          </a:prstGeom>
        </p:spPr>
      </p:pic>
      <p:sp>
        <p:nvSpPr>
          <p:cNvPr id="32" name="iSHEJI-16">
            <a:extLst>
              <a:ext uri="{FF2B5EF4-FFF2-40B4-BE49-F238E27FC236}">
                <a16:creationId xmlns:a16="http://schemas.microsoft.com/office/drawing/2014/main" id="{330DEAC9-485D-8463-3281-4B66B7637673}"/>
              </a:ext>
            </a:extLst>
          </p:cNvPr>
          <p:cNvSpPr/>
          <p:nvPr/>
        </p:nvSpPr>
        <p:spPr>
          <a:xfrm>
            <a:off x="6810800" y="5143024"/>
            <a:ext cx="277956" cy="242760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183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A2E83B8B-256D-2096-5559-B25BF7E1A971}"/>
              </a:ext>
            </a:extLst>
          </p:cNvPr>
          <p:cNvSpPr/>
          <p:nvPr/>
        </p:nvSpPr>
        <p:spPr>
          <a:xfrm>
            <a:off x="0" y="1826332"/>
            <a:ext cx="3848100" cy="5031667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A5476DCB-6C7F-EE70-7330-C2571F806357}"/>
              </a:ext>
            </a:extLst>
          </p:cNvPr>
          <p:cNvSpPr/>
          <p:nvPr/>
        </p:nvSpPr>
        <p:spPr>
          <a:xfrm>
            <a:off x="4317888" y="1826332"/>
            <a:ext cx="2205399" cy="194556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4">
            <a:extLst>
              <a:ext uri="{FF2B5EF4-FFF2-40B4-BE49-F238E27FC236}">
                <a16:creationId xmlns:a16="http://schemas.microsoft.com/office/drawing/2014/main" id="{C43A7CCD-510D-6ECA-5B47-B2783DEDAC23}"/>
              </a:ext>
            </a:extLst>
          </p:cNvPr>
          <p:cNvSpPr/>
          <p:nvPr/>
        </p:nvSpPr>
        <p:spPr>
          <a:xfrm>
            <a:off x="6820758" y="1826332"/>
            <a:ext cx="2205399" cy="194556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6">
            <a:extLst>
              <a:ext uri="{FF2B5EF4-FFF2-40B4-BE49-F238E27FC236}">
                <a16:creationId xmlns:a16="http://schemas.microsoft.com/office/drawing/2014/main" id="{A33F8A22-2A06-9756-09B4-F5CDD0ED3CF8}"/>
              </a:ext>
            </a:extLst>
          </p:cNvPr>
          <p:cNvSpPr/>
          <p:nvPr/>
        </p:nvSpPr>
        <p:spPr>
          <a:xfrm>
            <a:off x="9323628" y="1826332"/>
            <a:ext cx="2205399" cy="194556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7">
            <a:extLst>
              <a:ext uri="{FF2B5EF4-FFF2-40B4-BE49-F238E27FC236}">
                <a16:creationId xmlns:a16="http://schemas.microsoft.com/office/drawing/2014/main" id="{F2472A92-1F83-3760-08F8-A6D6A9BE377D}"/>
              </a:ext>
            </a:extLst>
          </p:cNvPr>
          <p:cNvSpPr txBox="1"/>
          <p:nvPr/>
        </p:nvSpPr>
        <p:spPr>
          <a:xfrm>
            <a:off x="547818" y="2852524"/>
            <a:ext cx="3191074" cy="1414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20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您好，欢迎光临爱设计专柜，这是我们刚上的新款，请您看看，我们店里现在正在做促销活动</a:t>
            </a:r>
          </a:p>
        </p:txBody>
      </p:sp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应该如何开场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69BDAA-BEC4-4625-7258-5AA1A1E8602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47818" y="2245635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5">
            <a:extLst>
              <a:ext uri="{FF2B5EF4-FFF2-40B4-BE49-F238E27FC236}">
                <a16:creationId xmlns:a16="http://schemas.microsoft.com/office/drawing/2014/main" id="{4FD1895E-31B8-CAF6-9A99-3870422F67B0}"/>
              </a:ext>
            </a:extLst>
          </p:cNvPr>
          <p:cNvSpPr txBox="1"/>
          <p:nvPr/>
        </p:nvSpPr>
        <p:spPr>
          <a:xfrm>
            <a:off x="4317888" y="4112676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让你的顾客停留</a:t>
            </a:r>
          </a:p>
        </p:txBody>
      </p:sp>
      <p:sp>
        <p:nvSpPr>
          <p:cNvPr id="42" name="iSHEJI-6">
            <a:extLst>
              <a:ext uri="{FF2B5EF4-FFF2-40B4-BE49-F238E27FC236}">
                <a16:creationId xmlns:a16="http://schemas.microsoft.com/office/drawing/2014/main" id="{4D413ED7-D071-738A-2A9C-E1A12CEE744C}"/>
              </a:ext>
            </a:extLst>
          </p:cNvPr>
          <p:cNvSpPr txBox="1"/>
          <p:nvPr/>
        </p:nvSpPr>
        <p:spPr>
          <a:xfrm>
            <a:off x="4317888" y="4396052"/>
            <a:ext cx="2380845" cy="252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Let your customers stay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6E4A2410-F19F-81BB-3078-CC9436ECBC20}"/>
              </a:ext>
            </a:extLst>
          </p:cNvPr>
          <p:cNvSpPr txBox="1"/>
          <p:nvPr/>
        </p:nvSpPr>
        <p:spPr>
          <a:xfrm>
            <a:off x="6820758" y="4112676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把顾客吸引住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iSHEJI-8">
            <a:extLst>
              <a:ext uri="{FF2B5EF4-FFF2-40B4-BE49-F238E27FC236}">
                <a16:creationId xmlns:a16="http://schemas.microsoft.com/office/drawing/2014/main" id="{C30831C6-784B-E6AD-AE62-187276743C3F}"/>
              </a:ext>
            </a:extLst>
          </p:cNvPr>
          <p:cNvSpPr txBox="1"/>
          <p:nvPr/>
        </p:nvSpPr>
        <p:spPr>
          <a:xfrm>
            <a:off x="6820758" y="4396052"/>
            <a:ext cx="2473832" cy="252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Keep the customer engaged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9">
            <a:extLst>
              <a:ext uri="{FF2B5EF4-FFF2-40B4-BE49-F238E27FC236}">
                <a16:creationId xmlns:a16="http://schemas.microsoft.com/office/drawing/2014/main" id="{BC5EA0AE-81AC-203E-CFC2-E92368623E5B}"/>
              </a:ext>
            </a:extLst>
          </p:cNvPr>
          <p:cNvSpPr txBox="1"/>
          <p:nvPr/>
        </p:nvSpPr>
        <p:spPr>
          <a:xfrm>
            <a:off x="9323628" y="4112676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直接拉过来介绍</a:t>
            </a:r>
          </a:p>
        </p:txBody>
      </p:sp>
      <p:sp>
        <p:nvSpPr>
          <p:cNvPr id="46" name="iSHEJI-10">
            <a:extLst>
              <a:ext uri="{FF2B5EF4-FFF2-40B4-BE49-F238E27FC236}">
                <a16:creationId xmlns:a16="http://schemas.microsoft.com/office/drawing/2014/main" id="{C00D4A53-5709-F74E-AF7E-0A8A45BB5426}"/>
              </a:ext>
            </a:extLst>
          </p:cNvPr>
          <p:cNvSpPr txBox="1"/>
          <p:nvPr/>
        </p:nvSpPr>
        <p:spPr>
          <a:xfrm>
            <a:off x="9323628" y="4396052"/>
            <a:ext cx="2380845" cy="252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Just pull me in and introduce me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BD74A5AF-449B-4568-F1A6-ECDCBC769B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13376"/>
            <a:ext cx="2019300" cy="2244624"/>
          </a:xfrm>
          <a:custGeom>
            <a:avLst/>
            <a:gdLst>
              <a:gd name="connsiteX0" fmla="*/ 0 w 1958781"/>
              <a:gd name="connsiteY0" fmla="*/ 0 h 2177352"/>
              <a:gd name="connsiteX1" fmla="*/ 1958781 w 1958781"/>
              <a:gd name="connsiteY1" fmla="*/ 0 h 2177352"/>
              <a:gd name="connsiteX2" fmla="*/ 1958781 w 1958781"/>
              <a:gd name="connsiteY2" fmla="*/ 2177352 h 2177352"/>
              <a:gd name="connsiteX3" fmla="*/ 0 w 1958781"/>
              <a:gd name="connsiteY3" fmla="*/ 2177352 h 217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781" h="2177352">
                <a:moveTo>
                  <a:pt x="0" y="0"/>
                </a:moveTo>
                <a:lnTo>
                  <a:pt x="1958781" y="0"/>
                </a:lnTo>
                <a:lnTo>
                  <a:pt x="1958781" y="2177352"/>
                </a:lnTo>
                <a:lnTo>
                  <a:pt x="0" y="217735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603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CC70A8B4-9F72-DECD-DAFC-9FD2A66BB3A4}"/>
              </a:ext>
            </a:extLst>
          </p:cNvPr>
          <p:cNvSpPr/>
          <p:nvPr/>
        </p:nvSpPr>
        <p:spPr>
          <a:xfrm>
            <a:off x="0" y="-1"/>
            <a:ext cx="12192000" cy="4286495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75D0523F-D6C0-9016-34E6-01CDD6660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21" y="1369013"/>
            <a:ext cx="3254097" cy="330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1500" dirty="0">
                <a:solidFill>
                  <a:schemeClr val="bg1"/>
                </a:solidFill>
                <a:effectLst>
                  <a:outerShdw blurRad="190500" sx="102000" sy="102000" algn="ctr" rotWithShape="0">
                    <a:prstClr val="black">
                      <a:alpha val="5000"/>
                    </a:prstClr>
                  </a:outerShdw>
                </a:effectLst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C040DB73-CBE7-1F0E-CBC8-ABBD7BE1A50A}"/>
              </a:ext>
            </a:extLst>
          </p:cNvPr>
          <p:cNvSpPr txBox="1"/>
          <p:nvPr/>
        </p:nvSpPr>
        <p:spPr>
          <a:xfrm>
            <a:off x="-600075" y="-1551862"/>
            <a:ext cx="13392150" cy="3677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3900" spc="0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第二部分</a:t>
            </a:r>
          </a:p>
        </p:txBody>
      </p:sp>
      <p:sp>
        <p:nvSpPr>
          <p:cNvPr id="9" name="矩形: 圆角 19">
            <a:extLst>
              <a:ext uri="{FF2B5EF4-FFF2-40B4-BE49-F238E27FC236}">
                <a16:creationId xmlns:a16="http://schemas.microsoft.com/office/drawing/2014/main" id="{DDCB1AF2-D68C-25A3-DA69-A5CCAF1E1918}"/>
              </a:ext>
            </a:extLst>
          </p:cNvPr>
          <p:cNvSpPr/>
          <p:nvPr/>
        </p:nvSpPr>
        <p:spPr>
          <a:xfrm>
            <a:off x="4471954" y="3804261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38CBDB1-2C23-E0C5-6C04-3E91A4F53FF7}"/>
              </a:ext>
            </a:extLst>
          </p:cNvPr>
          <p:cNvSpPr txBox="1"/>
          <p:nvPr/>
        </p:nvSpPr>
        <p:spPr>
          <a:xfrm>
            <a:off x="2098051" y="4677611"/>
            <a:ext cx="9420849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Customer Question Countermeasures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2478583E-228B-2B43-FFB2-9461054BBD9E}"/>
              </a:ext>
            </a:extLst>
          </p:cNvPr>
          <p:cNvSpPr txBox="1"/>
          <p:nvPr/>
        </p:nvSpPr>
        <p:spPr>
          <a:xfrm>
            <a:off x="9124014" y="5410863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spc="300" dirty="0">
                <a:solidFill>
                  <a:srgbClr val="000000">
                    <a:lumMod val="85000"/>
                    <a:lumOff val="15000"/>
                  </a:srgb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endParaRPr kumimoji="0" lang="zh-CN" altLang="en-US" sz="2400" b="0" i="0" u="none" strike="noStrike" kern="1200" cap="none" spc="30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5379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01DA6D74-24BF-9AB1-937E-D06FD8098FEF}"/>
              </a:ext>
            </a:extLst>
          </p:cNvPr>
          <p:cNvSpPr/>
          <p:nvPr/>
        </p:nvSpPr>
        <p:spPr>
          <a:xfrm>
            <a:off x="4438651" y="1334861"/>
            <a:ext cx="3314698" cy="33146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iSHEJI-1">
            <a:extLst>
              <a:ext uri="{FF2B5EF4-FFF2-40B4-BE49-F238E27FC236}">
                <a16:creationId xmlns:a16="http://schemas.microsoft.com/office/drawing/2014/main" id="{9512E549-C6AC-DB22-69FA-5FA4A69EE839}"/>
              </a:ext>
            </a:extLst>
          </p:cNvPr>
          <p:cNvSpPr txBox="1"/>
          <p:nvPr/>
        </p:nvSpPr>
        <p:spPr>
          <a:xfrm>
            <a:off x="490763" y="435916"/>
            <a:ext cx="478989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有无优惠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740E2C74-0006-DC21-E778-4CDA8C2EBA71}"/>
              </a:ext>
            </a:extLst>
          </p:cNvPr>
          <p:cNvCxnSpPr>
            <a:cxnSpLocks/>
          </p:cNvCxnSpPr>
          <p:nvPr/>
        </p:nvCxnSpPr>
        <p:spPr>
          <a:xfrm flipH="1" flipV="1">
            <a:off x="7753350" y="2992210"/>
            <a:ext cx="443865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弧形 3">
            <a:extLst>
              <a:ext uri="{FF2B5EF4-FFF2-40B4-BE49-F238E27FC236}">
                <a16:creationId xmlns:a16="http://schemas.microsoft.com/office/drawing/2014/main" id="{8A3BE48C-5DD3-D56B-A2FD-FB4C015B6542}"/>
              </a:ext>
            </a:extLst>
          </p:cNvPr>
          <p:cNvSpPr/>
          <p:nvPr/>
        </p:nvSpPr>
        <p:spPr>
          <a:xfrm flipH="1" flipV="1">
            <a:off x="4438650" y="1334860"/>
            <a:ext cx="3314700" cy="3314700"/>
          </a:xfrm>
          <a:prstGeom prst="arc">
            <a:avLst>
              <a:gd name="adj1" fmla="val 10800000"/>
              <a:gd name="adj2" fmla="val 21229346"/>
            </a:avLst>
          </a:prstGeom>
          <a:ln w="12700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62F1454-587B-649D-CE9B-4E9DCF9AA0F6}"/>
              </a:ext>
            </a:extLst>
          </p:cNvPr>
          <p:cNvSpPr/>
          <p:nvPr/>
        </p:nvSpPr>
        <p:spPr>
          <a:xfrm>
            <a:off x="4833257" y="1729467"/>
            <a:ext cx="2525486" cy="252548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684143F-2A11-C833-4943-8A8826F7A5FD}"/>
              </a:ext>
            </a:extLst>
          </p:cNvPr>
          <p:cNvCxnSpPr>
            <a:cxnSpLocks/>
          </p:cNvCxnSpPr>
          <p:nvPr/>
        </p:nvCxnSpPr>
        <p:spPr>
          <a:xfrm>
            <a:off x="0" y="2992210"/>
            <a:ext cx="44386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>
            <a:extLst>
              <a:ext uri="{FF2B5EF4-FFF2-40B4-BE49-F238E27FC236}">
                <a16:creationId xmlns:a16="http://schemas.microsoft.com/office/drawing/2014/main" id="{9C5FBE10-5B14-164F-2878-A609AC557B68}"/>
              </a:ext>
            </a:extLst>
          </p:cNvPr>
          <p:cNvSpPr/>
          <p:nvPr/>
        </p:nvSpPr>
        <p:spPr>
          <a:xfrm>
            <a:off x="4438650" y="1334860"/>
            <a:ext cx="3314700" cy="3314700"/>
          </a:xfrm>
          <a:prstGeom prst="arc">
            <a:avLst>
              <a:gd name="adj1" fmla="val 10800000"/>
              <a:gd name="adj2" fmla="val 21229346"/>
            </a:avLst>
          </a:prstGeom>
          <a:ln w="127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84D6456-4B1F-2051-4491-B64C273A3019}"/>
              </a:ext>
            </a:extLst>
          </p:cNvPr>
          <p:cNvSpPr/>
          <p:nvPr/>
        </p:nvSpPr>
        <p:spPr>
          <a:xfrm>
            <a:off x="1804897" y="2231571"/>
            <a:ext cx="1521278" cy="152127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周期分解法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F75AC32-49B8-980D-374E-BD6A9C7C25C0}"/>
              </a:ext>
            </a:extLst>
          </p:cNvPr>
          <p:cNvSpPr/>
          <p:nvPr/>
        </p:nvSpPr>
        <p:spPr>
          <a:xfrm>
            <a:off x="5222421" y="2118631"/>
            <a:ext cx="1747158" cy="17471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5CD5E83-1F47-1EC5-57E8-DB3648954626}"/>
              </a:ext>
            </a:extLst>
          </p:cNvPr>
          <p:cNvSpPr/>
          <p:nvPr/>
        </p:nvSpPr>
        <p:spPr>
          <a:xfrm>
            <a:off x="8831807" y="2231571"/>
            <a:ext cx="1521278" cy="152127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以多取代少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4BEB928-6291-CA9C-D938-BA298DC3D46E}"/>
              </a:ext>
            </a:extLst>
          </p:cNvPr>
          <p:cNvCxnSpPr>
            <a:cxnSpLocks/>
          </p:cNvCxnSpPr>
          <p:nvPr/>
        </p:nvCxnSpPr>
        <p:spPr>
          <a:xfrm>
            <a:off x="1838915" y="4494619"/>
            <a:ext cx="145324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A6FEC8D-70FC-54B2-A655-967FDC6C21C7}"/>
              </a:ext>
            </a:extLst>
          </p:cNvPr>
          <p:cNvCxnSpPr>
            <a:cxnSpLocks/>
          </p:cNvCxnSpPr>
          <p:nvPr/>
        </p:nvCxnSpPr>
        <p:spPr>
          <a:xfrm>
            <a:off x="8899842" y="4494619"/>
            <a:ext cx="145324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B3E0B3B-247B-D04F-B928-59300A4E227E}"/>
              </a:ext>
            </a:extLst>
          </p:cNvPr>
          <p:cNvCxnSpPr>
            <a:cxnSpLocks/>
          </p:cNvCxnSpPr>
          <p:nvPr/>
        </p:nvCxnSpPr>
        <p:spPr>
          <a:xfrm flipV="1">
            <a:off x="2565537" y="3924300"/>
            <a:ext cx="0" cy="5703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5914F99-FA2E-B25E-483B-D9778FE6D6AB}"/>
              </a:ext>
            </a:extLst>
          </p:cNvPr>
          <p:cNvCxnSpPr>
            <a:cxnSpLocks/>
          </p:cNvCxnSpPr>
          <p:nvPr/>
        </p:nvCxnSpPr>
        <p:spPr>
          <a:xfrm flipV="1">
            <a:off x="9626464" y="3924300"/>
            <a:ext cx="0" cy="5703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9">
            <a:extLst>
              <a:ext uri="{FF2B5EF4-FFF2-40B4-BE49-F238E27FC236}">
                <a16:creationId xmlns:a16="http://schemas.microsoft.com/office/drawing/2014/main" id="{036D8974-85EE-3A4D-5ADA-4541564DDAEC}"/>
              </a:ext>
            </a:extLst>
          </p:cNvPr>
          <p:cNvSpPr txBox="1"/>
          <p:nvPr/>
        </p:nvSpPr>
        <p:spPr>
          <a:xfrm>
            <a:off x="1057275" y="4644117"/>
            <a:ext cx="3016522" cy="13826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将产品的价值用时间来换算，精确到一天会花多少钱。比如一只手表的价格是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3680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加上使用寿命是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5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年，那么一年的费用是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736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元，一个月只花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61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元钱就可以了，多么物超所值啊！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C4960D21-C9A7-4B21-24FE-0E4F318FFF69}"/>
              </a:ext>
            </a:extLst>
          </p:cNvPr>
          <p:cNvSpPr txBox="1"/>
          <p:nvPr/>
        </p:nvSpPr>
        <p:spPr>
          <a:xfrm>
            <a:off x="8118203" y="4644117"/>
            <a:ext cx="3016522" cy="1662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当顾客要求价格便宜的时候，不少专员会样说：“你只当打牌了的。“其实这是错误的，少了钱会让顾客觉得亏了些什么，心情较为痛苦。正确的做法应该是“就当您打牌赢了给自己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个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奖励“避免了痛苦。转移成了快乐</a:t>
            </a:r>
          </a:p>
        </p:txBody>
      </p:sp>
      <p:pic>
        <p:nvPicPr>
          <p:cNvPr id="23" name="iSHEJI-15">
            <a:extLst>
              <a:ext uri="{FF2B5EF4-FFF2-40B4-BE49-F238E27FC236}">
                <a16:creationId xmlns:a16="http://schemas.microsoft.com/office/drawing/2014/main" id="{7719FC19-5C20-0601-6305-B1279CEA1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6381" y="2597643"/>
            <a:ext cx="839238" cy="78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iSHEJI-8">
            <a:extLst>
              <a:ext uri="{FF2B5EF4-FFF2-40B4-BE49-F238E27FC236}">
                <a16:creationId xmlns:a16="http://schemas.microsoft.com/office/drawing/2014/main" id="{C6698BB9-1148-4A48-0500-04D53127B6F2}"/>
              </a:ext>
            </a:extLst>
          </p:cNvPr>
          <p:cNvSpPr/>
          <p:nvPr/>
        </p:nvSpPr>
        <p:spPr>
          <a:xfrm>
            <a:off x="6605928" y="1737276"/>
            <a:ext cx="3467100" cy="37246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717D5CD8-93FE-5401-B035-9103A2C0F7EA}"/>
              </a:ext>
            </a:extLst>
          </p:cNvPr>
          <p:cNvSpPr/>
          <p:nvPr/>
        </p:nvSpPr>
        <p:spPr>
          <a:xfrm>
            <a:off x="2118972" y="1737276"/>
            <a:ext cx="3467100" cy="37246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190500" dir="5400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388DB1CF-F29F-AF7F-7A45-AB8D6794851A}"/>
              </a:ext>
            </a:extLst>
          </p:cNvPr>
          <p:cNvSpPr txBox="1"/>
          <p:nvPr/>
        </p:nvSpPr>
        <p:spPr>
          <a:xfrm>
            <a:off x="2504394" y="3078303"/>
            <a:ext cx="26962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老顾客也没有优惠吗？</a:t>
            </a: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4B783918-36D0-99F8-59D3-E24689876259}"/>
              </a:ext>
            </a:extLst>
          </p:cNvPr>
          <p:cNvSpPr txBox="1"/>
          <p:nvPr/>
        </p:nvSpPr>
        <p:spPr>
          <a:xfrm>
            <a:off x="2407920" y="3570403"/>
            <a:ext cx="2889204" cy="1510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20%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的老顾客创造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80%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的效益，干万别宰老顾客，当老顾客提出优惠的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时候，我们不能直接拒绝。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错误做法：有些专销员会说“您是老顾客更应该知道这里不能优惠！“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F3B8027F-E7E9-4919-2F3F-1E5B54FB9CB0}"/>
              </a:ext>
            </a:extLst>
          </p:cNvPr>
          <p:cNvSpPr/>
          <p:nvPr/>
        </p:nvSpPr>
        <p:spPr>
          <a:xfrm>
            <a:off x="3671321" y="2283498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4815BF26-0127-BFB6-C423-66F2D6C84EA8}"/>
              </a:ext>
            </a:extLst>
          </p:cNvPr>
          <p:cNvSpPr/>
          <p:nvPr/>
        </p:nvSpPr>
        <p:spPr>
          <a:xfrm>
            <a:off x="2118972" y="1737276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FC40F8E0-1A35-C101-46F6-76D218A19695}"/>
              </a:ext>
            </a:extLst>
          </p:cNvPr>
          <p:cNvSpPr/>
          <p:nvPr/>
        </p:nvSpPr>
        <p:spPr>
          <a:xfrm>
            <a:off x="6605928" y="1737276"/>
            <a:ext cx="3467100" cy="3724631"/>
          </a:xfrm>
          <a:prstGeom prst="rect">
            <a:avLst/>
          </a:pr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B311DA52-36B8-92E8-3A33-3DBB16C28113}"/>
              </a:ext>
            </a:extLst>
          </p:cNvPr>
          <p:cNvSpPr txBox="1"/>
          <p:nvPr/>
        </p:nvSpPr>
        <p:spPr>
          <a:xfrm>
            <a:off x="7262472" y="307830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顾客对品牌的好感</a:t>
            </a: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3258A92B-3BE5-8D57-4B4B-4BCE27C07879}"/>
              </a:ext>
            </a:extLst>
          </p:cNvPr>
          <p:cNvSpPr/>
          <p:nvPr/>
        </p:nvSpPr>
        <p:spPr>
          <a:xfrm>
            <a:off x="8165219" y="2283498"/>
            <a:ext cx="348519" cy="362403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DC16DFFC-7DC9-D6F8-8F9A-AB84781AA0D5}"/>
              </a:ext>
            </a:extLst>
          </p:cNvPr>
          <p:cNvSpPr txBox="1"/>
          <p:nvPr/>
        </p:nvSpPr>
        <p:spPr>
          <a:xfrm>
            <a:off x="1162050" y="5996005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urna.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amet commodo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urna.</a:t>
            </a:r>
          </a:p>
        </p:txBody>
      </p:sp>
      <p:sp>
        <p:nvSpPr>
          <p:cNvPr id="42" name="iSHEJI-6">
            <a:extLst>
              <a:ext uri="{FF2B5EF4-FFF2-40B4-BE49-F238E27FC236}">
                <a16:creationId xmlns:a16="http://schemas.microsoft.com/office/drawing/2014/main" id="{8DD69596-D487-2DD2-A610-8374486D62C4}"/>
              </a:ext>
            </a:extLst>
          </p:cNvPr>
          <p:cNvSpPr txBox="1"/>
          <p:nvPr/>
        </p:nvSpPr>
        <p:spPr>
          <a:xfrm>
            <a:off x="6894876" y="3570403"/>
            <a:ext cx="2889204" cy="1166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这样就把老顾客给打击了，老顾客就会想：我来这么多次了，难道我不知道不能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优惠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吗？我也就这么问问。“</a:t>
            </a:r>
            <a:endParaRPr lang="en-US" altLang="zh-CN" sz="1400" spc="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直接打击了顾客对品牌的好感。</a:t>
            </a:r>
          </a:p>
        </p:txBody>
      </p:sp>
      <p:sp>
        <p:nvSpPr>
          <p:cNvPr id="43" name="iSHEJI-1">
            <a:extLst>
              <a:ext uri="{FF2B5EF4-FFF2-40B4-BE49-F238E27FC236}">
                <a16:creationId xmlns:a16="http://schemas.microsoft.com/office/drawing/2014/main" id="{68F27B93-0CD7-642C-3CE9-BA0D4FEE5681}"/>
              </a:ext>
            </a:extLst>
          </p:cNvPr>
          <p:cNvSpPr txBox="1"/>
          <p:nvPr/>
        </p:nvSpPr>
        <p:spPr>
          <a:xfrm>
            <a:off x="490763" y="435916"/>
            <a:ext cx="478989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有无优惠</a:t>
            </a:r>
          </a:p>
        </p:txBody>
      </p:sp>
    </p:spTree>
    <p:extLst>
      <p:ext uri="{BB962C8B-B14F-4D97-AF65-F5344CB8AC3E}">
        <p14:creationId xmlns:p14="http://schemas.microsoft.com/office/powerpoint/2010/main" val="2495010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HEJI-2">
            <a:extLst>
              <a:ext uri="{FF2B5EF4-FFF2-40B4-BE49-F238E27FC236}">
                <a16:creationId xmlns:a16="http://schemas.microsoft.com/office/drawing/2014/main" id="{5DBB31F2-39EB-BB27-87AF-B455A801017C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8" name="矩形: 圆角 19">
            <a:extLst>
              <a:ext uri="{FF2B5EF4-FFF2-40B4-BE49-F238E27FC236}">
                <a16:creationId xmlns:a16="http://schemas.microsoft.com/office/drawing/2014/main" id="{C37DB29D-6B1A-3CC6-702C-7108B6CAF9C5}"/>
              </a:ext>
            </a:extLst>
          </p:cNvPr>
          <p:cNvSpPr/>
          <p:nvPr/>
        </p:nvSpPr>
        <p:spPr>
          <a:xfrm>
            <a:off x="-3084198" y="5136257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iSHEJI-1">
            <a:extLst>
              <a:ext uri="{FF2B5EF4-FFF2-40B4-BE49-F238E27FC236}">
                <a16:creationId xmlns:a16="http://schemas.microsoft.com/office/drawing/2014/main" id="{99D698AD-0F30-FC7F-BBA5-FCF800139EF6}"/>
              </a:ext>
            </a:extLst>
          </p:cNvPr>
          <p:cNvSpPr/>
          <p:nvPr/>
        </p:nvSpPr>
        <p:spPr>
          <a:xfrm>
            <a:off x="0" y="1571634"/>
            <a:ext cx="12192000" cy="1743065"/>
          </a:xfrm>
          <a:prstGeom prst="rect">
            <a:avLst/>
          </a:prstGeom>
          <a:gradFill>
            <a:gsLst>
              <a:gs pos="23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3" name="iSHEJI-11">
            <a:extLst>
              <a:ext uri="{FF2B5EF4-FFF2-40B4-BE49-F238E27FC236}">
                <a16:creationId xmlns:a16="http://schemas.microsoft.com/office/drawing/2014/main" id="{AC4D6555-B778-E1C8-C3D1-E37FF994CF8A}"/>
              </a:ext>
            </a:extLst>
          </p:cNvPr>
          <p:cNvSpPr txBox="1"/>
          <p:nvPr/>
        </p:nvSpPr>
        <p:spPr>
          <a:xfrm>
            <a:off x="1099224" y="1865796"/>
            <a:ext cx="849245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首先要把面子给老顾客，让老顾客感觉到你的诚意</a:t>
            </a:r>
          </a:p>
        </p:txBody>
      </p:sp>
      <p:sp>
        <p:nvSpPr>
          <p:cNvPr id="47" name="iSHEJI-1">
            <a:extLst>
              <a:ext uri="{FF2B5EF4-FFF2-40B4-BE49-F238E27FC236}">
                <a16:creationId xmlns:a16="http://schemas.microsoft.com/office/drawing/2014/main" id="{5BE57836-FBAA-F53D-A38A-78D6FC686430}"/>
              </a:ext>
            </a:extLst>
          </p:cNvPr>
          <p:cNvSpPr txBox="1"/>
          <p:nvPr/>
        </p:nvSpPr>
        <p:spPr>
          <a:xfrm>
            <a:off x="490763" y="435916"/>
            <a:ext cx="478989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客户提问对策</a:t>
            </a:r>
            <a:r>
              <a:rPr lang="en-US" altLang="zh-CN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——</a:t>
            </a: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有无优惠</a:t>
            </a:r>
          </a:p>
        </p:txBody>
      </p:sp>
      <p:sp>
        <p:nvSpPr>
          <p:cNvPr id="49" name="矩形: 圆角 19">
            <a:extLst>
              <a:ext uri="{FF2B5EF4-FFF2-40B4-BE49-F238E27FC236}">
                <a16:creationId xmlns:a16="http://schemas.microsoft.com/office/drawing/2014/main" id="{55EF3C78-AB1B-043B-D7F1-06511A1432C9}"/>
              </a:ext>
            </a:extLst>
          </p:cNvPr>
          <p:cNvSpPr/>
          <p:nvPr/>
        </p:nvSpPr>
        <p:spPr>
          <a:xfrm>
            <a:off x="0" y="2972579"/>
            <a:ext cx="6110320" cy="3786220"/>
          </a:xfrm>
          <a:custGeom>
            <a:avLst/>
            <a:gdLst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0 w 7553325"/>
              <a:gd name="connsiteY8" fmla="*/ 1443005 h 5229225"/>
              <a:gd name="connsiteX0" fmla="*/ 0 w 7553325"/>
              <a:gd name="connsiteY0" fmla="*/ 1443005 h 5229225"/>
              <a:gd name="connsiteX1" fmla="*/ 1443005 w 7553325"/>
              <a:gd name="connsiteY1" fmla="*/ 0 h 5229225"/>
              <a:gd name="connsiteX2" fmla="*/ 6110320 w 7553325"/>
              <a:gd name="connsiteY2" fmla="*/ 0 h 5229225"/>
              <a:gd name="connsiteX3" fmla="*/ 7553325 w 7553325"/>
              <a:gd name="connsiteY3" fmla="*/ 1443005 h 5229225"/>
              <a:gd name="connsiteX4" fmla="*/ 7553325 w 7553325"/>
              <a:gd name="connsiteY4" fmla="*/ 3786220 h 5229225"/>
              <a:gd name="connsiteX5" fmla="*/ 6110320 w 7553325"/>
              <a:gd name="connsiteY5" fmla="*/ 5229225 h 5229225"/>
              <a:gd name="connsiteX6" fmla="*/ 1443005 w 7553325"/>
              <a:gd name="connsiteY6" fmla="*/ 5229225 h 5229225"/>
              <a:gd name="connsiteX7" fmla="*/ 0 w 7553325"/>
              <a:gd name="connsiteY7" fmla="*/ 3786220 h 5229225"/>
              <a:gd name="connsiteX8" fmla="*/ 91440 w 7553325"/>
              <a:gd name="connsiteY8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7" fmla="*/ 91440 w 7553325"/>
              <a:gd name="connsiteY7" fmla="*/ 1534445 h 5229225"/>
              <a:gd name="connsiteX0" fmla="*/ 1443005 w 7553325"/>
              <a:gd name="connsiteY0" fmla="*/ 0 h 5229225"/>
              <a:gd name="connsiteX1" fmla="*/ 6110320 w 7553325"/>
              <a:gd name="connsiteY1" fmla="*/ 0 h 5229225"/>
              <a:gd name="connsiteX2" fmla="*/ 7553325 w 7553325"/>
              <a:gd name="connsiteY2" fmla="*/ 1443005 h 5229225"/>
              <a:gd name="connsiteX3" fmla="*/ 7553325 w 7553325"/>
              <a:gd name="connsiteY3" fmla="*/ 3786220 h 5229225"/>
              <a:gd name="connsiteX4" fmla="*/ 6110320 w 7553325"/>
              <a:gd name="connsiteY4" fmla="*/ 5229225 h 5229225"/>
              <a:gd name="connsiteX5" fmla="*/ 1443005 w 7553325"/>
              <a:gd name="connsiteY5" fmla="*/ 5229225 h 5229225"/>
              <a:gd name="connsiteX6" fmla="*/ 0 w 7553325"/>
              <a:gd name="connsiteY6" fmla="*/ 3786220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5" fmla="*/ 0 w 6110320"/>
              <a:gd name="connsiteY5" fmla="*/ 5229225 h 5229225"/>
              <a:gd name="connsiteX0" fmla="*/ 0 w 6110320"/>
              <a:gd name="connsiteY0" fmla="*/ 0 h 5229225"/>
              <a:gd name="connsiteX1" fmla="*/ 4667315 w 6110320"/>
              <a:gd name="connsiteY1" fmla="*/ 0 h 5229225"/>
              <a:gd name="connsiteX2" fmla="*/ 6110320 w 6110320"/>
              <a:gd name="connsiteY2" fmla="*/ 1443005 h 5229225"/>
              <a:gd name="connsiteX3" fmla="*/ 6110320 w 6110320"/>
              <a:gd name="connsiteY3" fmla="*/ 3786220 h 5229225"/>
              <a:gd name="connsiteX4" fmla="*/ 4667315 w 6110320"/>
              <a:gd name="connsiteY4" fmla="*/ 5229225 h 5229225"/>
              <a:gd name="connsiteX0" fmla="*/ 0 w 6110320"/>
              <a:gd name="connsiteY0" fmla="*/ 0 h 3786220"/>
              <a:gd name="connsiteX1" fmla="*/ 4667315 w 6110320"/>
              <a:gd name="connsiteY1" fmla="*/ 0 h 3786220"/>
              <a:gd name="connsiteX2" fmla="*/ 6110320 w 6110320"/>
              <a:gd name="connsiteY2" fmla="*/ 1443005 h 3786220"/>
              <a:gd name="connsiteX3" fmla="*/ 6110320 w 6110320"/>
              <a:gd name="connsiteY3" fmla="*/ 3786220 h 378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0320" h="3786220">
                <a:moveTo>
                  <a:pt x="0" y="0"/>
                </a:moveTo>
                <a:lnTo>
                  <a:pt x="4667315" y="0"/>
                </a:lnTo>
                <a:cubicBezTo>
                  <a:pt x="5464265" y="0"/>
                  <a:pt x="6110320" y="646055"/>
                  <a:pt x="6110320" y="1443005"/>
                </a:cubicBezTo>
                <a:lnTo>
                  <a:pt x="6110320" y="378622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B0B3987D-DFD4-00D3-66EE-DFD9B3894EA2}"/>
              </a:ext>
            </a:extLst>
          </p:cNvPr>
          <p:cNvSpPr txBox="1"/>
          <p:nvPr/>
        </p:nvSpPr>
        <p:spPr>
          <a:xfrm>
            <a:off x="1116313" y="3581741"/>
            <a:ext cx="215401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 w="6350">
                  <a:solidFill>
                    <a:schemeClr val="accent1"/>
                  </a:solidFill>
                </a:ln>
                <a:solidFill>
                  <a:schemeClr val="accent1">
                    <a:alpha val="2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4800" i="0" u="none" strike="noStrike" kern="1200" cap="none" spc="0" normalizeH="0" baseline="0" noProof="0" dirty="0">
              <a:ln w="6350">
                <a:solidFill>
                  <a:schemeClr val="accent1"/>
                </a:solidFill>
              </a:ln>
              <a:solidFill>
                <a:schemeClr val="accent1">
                  <a:alpha val="20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776317DC-EE0C-BA7A-3E6D-46E6E1968668}"/>
              </a:ext>
            </a:extLst>
          </p:cNvPr>
          <p:cNvSpPr txBox="1"/>
          <p:nvPr/>
        </p:nvSpPr>
        <p:spPr>
          <a:xfrm>
            <a:off x="1116313" y="4320340"/>
            <a:ext cx="2583180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感谢您一直一来对我这么照顾，能结识您这样的朋友我非常高兴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9">
            <a:extLst>
              <a:ext uri="{FF2B5EF4-FFF2-40B4-BE49-F238E27FC236}">
                <a16:creationId xmlns:a16="http://schemas.microsoft.com/office/drawing/2014/main" id="{2D1E67F4-80BB-9D84-6930-1C341ED2FF3E}"/>
              </a:ext>
            </a:extLst>
          </p:cNvPr>
          <p:cNvSpPr txBox="1"/>
          <p:nvPr/>
        </p:nvSpPr>
        <p:spPr>
          <a:xfrm>
            <a:off x="4591033" y="3581741"/>
            <a:ext cx="215401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 w="6350">
                  <a:solidFill>
                    <a:schemeClr val="accent1"/>
                  </a:solidFill>
                </a:ln>
                <a:solidFill>
                  <a:schemeClr val="accent1">
                    <a:alpha val="2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4800" i="0" u="none" strike="noStrike" kern="1200" cap="none" spc="0" normalizeH="0" baseline="0" noProof="0" dirty="0">
              <a:ln w="6350">
                <a:solidFill>
                  <a:schemeClr val="accent1"/>
                </a:solidFill>
              </a:ln>
              <a:solidFill>
                <a:schemeClr val="accent1">
                  <a:alpha val="20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832CA416-0F51-EBEA-4535-14486C5ED7CF}"/>
              </a:ext>
            </a:extLst>
          </p:cNvPr>
          <p:cNvSpPr txBox="1"/>
          <p:nvPr/>
        </p:nvSpPr>
        <p:spPr>
          <a:xfrm>
            <a:off x="4591033" y="4320340"/>
            <a:ext cx="2583180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只是我个人确实没这么大的权限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0923BD90-542F-6E5A-DA8B-5992ECDB772B}"/>
              </a:ext>
            </a:extLst>
          </p:cNvPr>
          <p:cNvSpPr txBox="1"/>
          <p:nvPr/>
        </p:nvSpPr>
        <p:spPr>
          <a:xfrm>
            <a:off x="8065753" y="3580286"/>
            <a:ext cx="215401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 w="6350">
                  <a:solidFill>
                    <a:schemeClr val="accent1"/>
                  </a:solidFill>
                </a:ln>
                <a:solidFill>
                  <a:schemeClr val="accent1">
                    <a:alpha val="2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4800" i="0" u="none" strike="noStrike" kern="1200" cap="none" spc="0" normalizeH="0" baseline="0" noProof="0" dirty="0">
              <a:ln w="6350">
                <a:solidFill>
                  <a:schemeClr val="accent1"/>
                </a:solidFill>
              </a:ln>
              <a:solidFill>
                <a:schemeClr val="accent1">
                  <a:alpha val="20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EE3F604C-6DA5-D317-09D2-F78A44C6849F}"/>
              </a:ext>
            </a:extLst>
          </p:cNvPr>
          <p:cNvSpPr txBox="1"/>
          <p:nvPr/>
        </p:nvSpPr>
        <p:spPr>
          <a:xfrm>
            <a:off x="8065753" y="4320340"/>
            <a:ext cx="2583180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要不您下次来，有赠品的时候，我帮您申请一下，给您多留一个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F0E96A4-1711-9873-3346-9915994581CB}"/>
              </a:ext>
            </a:extLst>
          </p:cNvPr>
          <p:cNvCxnSpPr>
            <a:cxnSpLocks/>
          </p:cNvCxnSpPr>
          <p:nvPr/>
        </p:nvCxnSpPr>
        <p:spPr>
          <a:xfrm>
            <a:off x="1116313" y="4310758"/>
            <a:ext cx="348576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F283C07-B462-D9B6-CE34-AE3467DD8BF7}"/>
              </a:ext>
            </a:extLst>
          </p:cNvPr>
          <p:cNvCxnSpPr>
            <a:cxnSpLocks/>
          </p:cNvCxnSpPr>
          <p:nvPr/>
        </p:nvCxnSpPr>
        <p:spPr>
          <a:xfrm>
            <a:off x="4591033" y="4310758"/>
            <a:ext cx="348576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26032880-6FE3-4FEA-9194-C640CBFECDEF}"/>
              </a:ext>
            </a:extLst>
          </p:cNvPr>
          <p:cNvCxnSpPr>
            <a:cxnSpLocks/>
          </p:cNvCxnSpPr>
          <p:nvPr/>
        </p:nvCxnSpPr>
        <p:spPr>
          <a:xfrm>
            <a:off x="8065753" y="4310758"/>
            <a:ext cx="348576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69">
            <a:extLst>
              <a:ext uri="{FF2B5EF4-FFF2-40B4-BE49-F238E27FC236}">
                <a16:creationId xmlns:a16="http://schemas.microsoft.com/office/drawing/2014/main" id="{9CB11C9B-769D-BC6C-6D29-2691D602D8DC}"/>
              </a:ext>
            </a:extLst>
          </p:cNvPr>
          <p:cNvSpPr/>
          <p:nvPr/>
        </p:nvSpPr>
        <p:spPr>
          <a:xfrm>
            <a:off x="1035303" y="5648555"/>
            <a:ext cx="7808612" cy="717929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老顾客本身是因为和你有感情才来的，而不是为了你比其他地方便宜才来，只要你不比别的地方高就能留住老顾客了。</a:t>
            </a:r>
            <a:endParaRPr lang="en-US" sz="14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83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#888485;#888484;#888444;"/>
</p:tagLst>
</file>

<file path=ppt/theme/theme1.xml><?xml version="1.0" encoding="utf-8"?>
<a:theme xmlns:a="http://schemas.openxmlformats.org/drawingml/2006/main" name="Office 主题​​">
  <a:themeElements>
    <a:clrScheme name="橙黄红暖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F6B01"/>
      </a:accent1>
      <a:accent2>
        <a:srgbClr val="F05634"/>
      </a:accent2>
      <a:accent3>
        <a:srgbClr val="FF8A00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1802</TotalTime>
  <Words>1347</Words>
  <Application>Microsoft Office PowerPoint</Application>
  <PresentationFormat>宽屏</PresentationFormat>
  <Paragraphs>196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Helvetica Neue Light</vt:lpstr>
      <vt:lpstr>OPPOSans L</vt:lpstr>
      <vt:lpstr>阿里巴巴普惠体 2.0 115 Black</vt:lpstr>
      <vt:lpstr>阿里巴巴普惠体 2.0 35 Thin</vt:lpstr>
      <vt:lpstr>阿里巴巴普惠体 2.0 45 Light</vt:lpstr>
      <vt:lpstr>阿里巴巴普惠体 2.0 55 Regular</vt:lpstr>
      <vt:lpstr>阿里巴巴普惠体 2.0 65 Medium</vt:lpstr>
      <vt:lpstr>阿里巴巴普惠体 2.0 75 SemiBold</vt:lpstr>
      <vt:lpstr>阿里巴巴普惠体 2.0 95 ExtraBold</vt:lpstr>
      <vt:lpstr>等线</vt:lpstr>
      <vt:lpstr>Microsoft YaHei</vt:lpstr>
      <vt:lpstr>站酷高端黑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轻松成交客户——销售经验分享ppt模板</dc:title>
  <dc:creator>爱设计PPT</dc:creator>
  <cp:keywords>51PPT模板网</cp:keywords>
  <dc:description>www.51pptmoban.com</dc:description>
  <cp:lastModifiedBy>Power user</cp:lastModifiedBy>
  <cp:revision>282</cp:revision>
  <dcterms:created xsi:type="dcterms:W3CDTF">2021-08-04T08:06:46Z</dcterms:created>
  <dcterms:modified xsi:type="dcterms:W3CDTF">2023-01-02T04:40:42Z</dcterms:modified>
</cp:coreProperties>
</file>