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24"/>
  </p:notesMasterIdLst>
  <p:sldIdLst>
    <p:sldId id="2007578465" r:id="rId2"/>
    <p:sldId id="2007578483" r:id="rId3"/>
    <p:sldId id="2007578484" r:id="rId4"/>
    <p:sldId id="2007578492" r:id="rId5"/>
    <p:sldId id="2007578491" r:id="rId6"/>
    <p:sldId id="2007578493" r:id="rId7"/>
    <p:sldId id="2007578485" r:id="rId8"/>
    <p:sldId id="2007578494" r:id="rId9"/>
    <p:sldId id="2007578495" r:id="rId10"/>
    <p:sldId id="2007578496" r:id="rId11"/>
    <p:sldId id="2007578497" r:id="rId12"/>
    <p:sldId id="2007578499" r:id="rId13"/>
    <p:sldId id="2007578500" r:id="rId14"/>
    <p:sldId id="2007578486" r:id="rId15"/>
    <p:sldId id="2007578501" r:id="rId16"/>
    <p:sldId id="2007578504" r:id="rId17"/>
    <p:sldId id="2007578487" r:id="rId18"/>
    <p:sldId id="2007578503" r:id="rId19"/>
    <p:sldId id="2007578498" r:id="rId20"/>
    <p:sldId id="2007578502" r:id="rId21"/>
    <p:sldId id="276" r:id="rId22"/>
    <p:sldId id="200757850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19"/>
    <a:srgbClr val="0C70D4"/>
    <a:srgbClr val="0573D7"/>
    <a:srgbClr val="55ACFA"/>
    <a:srgbClr val="F5B71B"/>
    <a:srgbClr val="F7C544"/>
    <a:srgbClr val="FFD000"/>
    <a:srgbClr val="AA2C39"/>
    <a:srgbClr val="DD4131"/>
    <a:srgbClr val="F1F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71" autoAdjust="0"/>
    <p:restoredTop sz="95636" autoAdjust="0"/>
  </p:normalViewPr>
  <p:slideViewPr>
    <p:cSldViewPr snapToGrid="0" showGuides="1">
      <p:cViewPr>
        <p:scale>
          <a:sx n="50" d="100"/>
          <a:sy n="50" d="100"/>
        </p:scale>
        <p:origin x="1128" y="10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E04B26-A3D7-4392-9162-3F4D01F8E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C8D6-8F23-46CC-9052-B25C153CCA55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6343C6C-27CB-46D9-B464-9EC09B2A3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DB6A57-EB4B-4C13-B6F2-B66C8F065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68692-6520-4B63-B437-79BA8CAD6E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28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31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4A5B85-2CD2-6F4D-B1B6-BA5861A84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79D23BF-E3FD-5085-7F79-5F73AFD21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C8D6-8F23-46CC-9052-B25C153CCA55}" type="datetimeFigureOut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AE8F238-C2DB-DB14-D611-44F6EDF63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86CF2FE-6975-5338-5149-6EEC405C3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68692-6520-4B63-B437-79BA8CAD6E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694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68E27B-5DF5-4F6D-8CE3-88180491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A770F6-58E1-4B90-925F-98D59B999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6679A4-07A3-413A-8127-ACD1E209D8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AB96C8D6-8F23-46CC-9052-B25C153CCA55}" type="datetimeFigureOut">
              <a:rPr lang="zh-CN" altLang="en-US" smtClean="0"/>
              <a:pPr/>
              <a:t>2023/1/28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6D96CA-85BC-4009-B3BF-F13F6596D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124656-AB12-45C5-B0E3-5EA7BFAA66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E868692-6520-4B63-B437-79BA8CAD6E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338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iSHEJI-1">
            <a:extLst>
              <a:ext uri="{FF2B5EF4-FFF2-40B4-BE49-F238E27FC236}">
                <a16:creationId xmlns:a16="http://schemas.microsoft.com/office/drawing/2014/main" id="{B9EF5F1C-FEC1-B506-E215-EA0BCD4F4A9E}"/>
              </a:ext>
            </a:extLst>
          </p:cNvPr>
          <p:cNvSpPr/>
          <p:nvPr/>
        </p:nvSpPr>
        <p:spPr>
          <a:xfrm>
            <a:off x="0" y="92846"/>
            <a:ext cx="12192000" cy="5236185"/>
          </a:xfrm>
          <a:custGeom>
            <a:avLst/>
            <a:gdLst>
              <a:gd name="connsiteX0" fmla="*/ 0 w 12192000"/>
              <a:gd name="connsiteY0" fmla="*/ 0 h 5236185"/>
              <a:gd name="connsiteX1" fmla="*/ 12192000 w 12192000"/>
              <a:gd name="connsiteY1" fmla="*/ 0 h 5236185"/>
              <a:gd name="connsiteX2" fmla="*/ 12192000 w 12192000"/>
              <a:gd name="connsiteY2" fmla="*/ 441328 h 5236185"/>
              <a:gd name="connsiteX3" fmla="*/ 12192000 w 12192000"/>
              <a:gd name="connsiteY3" fmla="*/ 4180122 h 5236185"/>
              <a:gd name="connsiteX4" fmla="*/ 12192000 w 12192000"/>
              <a:gd name="connsiteY4" fmla="*/ 4621450 h 5236185"/>
              <a:gd name="connsiteX5" fmla="*/ 614735 w 12192000"/>
              <a:gd name="connsiteY5" fmla="*/ 4621450 h 5236185"/>
              <a:gd name="connsiteX6" fmla="*/ 0 w 12192000"/>
              <a:gd name="connsiteY6" fmla="*/ 5236185 h 5236185"/>
              <a:gd name="connsiteX7" fmla="*/ 0 w 12192000"/>
              <a:gd name="connsiteY7" fmla="*/ 4794857 h 5236185"/>
              <a:gd name="connsiteX8" fmla="*/ 0 w 12192000"/>
              <a:gd name="connsiteY8" fmla="*/ 441328 h 523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36185">
                <a:moveTo>
                  <a:pt x="0" y="0"/>
                </a:moveTo>
                <a:lnTo>
                  <a:pt x="12192000" y="0"/>
                </a:lnTo>
                <a:lnTo>
                  <a:pt x="12192000" y="441328"/>
                </a:lnTo>
                <a:lnTo>
                  <a:pt x="12192000" y="4180122"/>
                </a:lnTo>
                <a:lnTo>
                  <a:pt x="12192000" y="4621450"/>
                </a:lnTo>
                <a:lnTo>
                  <a:pt x="614735" y="4621450"/>
                </a:lnTo>
                <a:cubicBezTo>
                  <a:pt x="275226" y="4621450"/>
                  <a:pt x="0" y="4896676"/>
                  <a:pt x="0" y="5236185"/>
                </a:cubicBezTo>
                <a:lnTo>
                  <a:pt x="0" y="4794857"/>
                </a:lnTo>
                <a:lnTo>
                  <a:pt x="0" y="441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iSHEJI-2">
            <a:extLst>
              <a:ext uri="{FF2B5EF4-FFF2-40B4-BE49-F238E27FC236}">
                <a16:creationId xmlns:a16="http://schemas.microsoft.com/office/drawing/2014/main" id="{C4A5930B-67FC-DA41-AC87-850C0CEE36A7}"/>
              </a:ext>
            </a:extLst>
          </p:cNvPr>
          <p:cNvSpPr/>
          <p:nvPr/>
        </p:nvSpPr>
        <p:spPr>
          <a:xfrm>
            <a:off x="0" y="0"/>
            <a:ext cx="12192000" cy="5236185"/>
          </a:xfrm>
          <a:custGeom>
            <a:avLst/>
            <a:gdLst>
              <a:gd name="connsiteX0" fmla="*/ 0 w 12192000"/>
              <a:gd name="connsiteY0" fmla="*/ 0 h 5236185"/>
              <a:gd name="connsiteX1" fmla="*/ 12192000 w 12192000"/>
              <a:gd name="connsiteY1" fmla="*/ 0 h 5236185"/>
              <a:gd name="connsiteX2" fmla="*/ 12192000 w 12192000"/>
              <a:gd name="connsiteY2" fmla="*/ 441328 h 5236185"/>
              <a:gd name="connsiteX3" fmla="*/ 12192000 w 12192000"/>
              <a:gd name="connsiteY3" fmla="*/ 4180122 h 5236185"/>
              <a:gd name="connsiteX4" fmla="*/ 12192000 w 12192000"/>
              <a:gd name="connsiteY4" fmla="*/ 4621450 h 5236185"/>
              <a:gd name="connsiteX5" fmla="*/ 614735 w 12192000"/>
              <a:gd name="connsiteY5" fmla="*/ 4621450 h 5236185"/>
              <a:gd name="connsiteX6" fmla="*/ 0 w 12192000"/>
              <a:gd name="connsiteY6" fmla="*/ 5236185 h 5236185"/>
              <a:gd name="connsiteX7" fmla="*/ 0 w 12192000"/>
              <a:gd name="connsiteY7" fmla="*/ 4794857 h 5236185"/>
              <a:gd name="connsiteX8" fmla="*/ 0 w 12192000"/>
              <a:gd name="connsiteY8" fmla="*/ 441328 h 523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36185">
                <a:moveTo>
                  <a:pt x="0" y="0"/>
                </a:moveTo>
                <a:lnTo>
                  <a:pt x="12192000" y="0"/>
                </a:lnTo>
                <a:lnTo>
                  <a:pt x="12192000" y="441328"/>
                </a:lnTo>
                <a:lnTo>
                  <a:pt x="12192000" y="4180122"/>
                </a:lnTo>
                <a:lnTo>
                  <a:pt x="12192000" y="4621450"/>
                </a:lnTo>
                <a:lnTo>
                  <a:pt x="614735" y="4621450"/>
                </a:lnTo>
                <a:cubicBezTo>
                  <a:pt x="275226" y="4621450"/>
                  <a:pt x="0" y="4896676"/>
                  <a:pt x="0" y="5236185"/>
                </a:cubicBezTo>
                <a:lnTo>
                  <a:pt x="0" y="4794857"/>
                </a:lnTo>
                <a:lnTo>
                  <a:pt x="0" y="441328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3">
            <a:extLst>
              <a:ext uri="{FF2B5EF4-FFF2-40B4-BE49-F238E27FC236}">
                <a16:creationId xmlns:a16="http://schemas.microsoft.com/office/drawing/2014/main" id="{267CED5D-4673-37A2-71EC-B4C0CA311F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grpSp>
        <p:nvGrpSpPr>
          <p:cNvPr id="31" name="iSHEJI-4">
            <a:extLst>
              <a:ext uri="{FF2B5EF4-FFF2-40B4-BE49-F238E27FC236}">
                <a16:creationId xmlns:a16="http://schemas.microsoft.com/office/drawing/2014/main" id="{9B798F83-2474-F197-6901-84128293CAD8}"/>
              </a:ext>
            </a:extLst>
          </p:cNvPr>
          <p:cNvGrpSpPr/>
          <p:nvPr/>
        </p:nvGrpSpPr>
        <p:grpSpPr>
          <a:xfrm>
            <a:off x="11308430" y="6352382"/>
            <a:ext cx="558368" cy="100012"/>
            <a:chOff x="11304587" y="6368182"/>
            <a:chExt cx="394819" cy="70718"/>
          </a:xfrm>
        </p:grpSpPr>
        <p:sp>
          <p:nvSpPr>
            <p:cNvPr id="33" name="iSHEJI-4-1">
              <a:extLst>
                <a:ext uri="{FF2B5EF4-FFF2-40B4-BE49-F238E27FC236}">
                  <a16:creationId xmlns:a16="http://schemas.microsoft.com/office/drawing/2014/main" id="{8804FE85-9018-0DB7-AB8F-3ED270E25C1A}"/>
                </a:ext>
              </a:extLst>
            </p:cNvPr>
            <p:cNvSpPr/>
            <p:nvPr/>
          </p:nvSpPr>
          <p:spPr>
            <a:xfrm>
              <a:off x="11304587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iSHEJI-4-2">
              <a:extLst>
                <a:ext uri="{FF2B5EF4-FFF2-40B4-BE49-F238E27FC236}">
                  <a16:creationId xmlns:a16="http://schemas.microsoft.com/office/drawing/2014/main" id="{8CF04C44-4468-E1E2-FB34-679C44C8E6F0}"/>
                </a:ext>
              </a:extLst>
            </p:cNvPr>
            <p:cNvSpPr/>
            <p:nvPr/>
          </p:nvSpPr>
          <p:spPr>
            <a:xfrm>
              <a:off x="11412620" y="6368182"/>
              <a:ext cx="70718" cy="707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iSHEJI-4-3">
              <a:extLst>
                <a:ext uri="{FF2B5EF4-FFF2-40B4-BE49-F238E27FC236}">
                  <a16:creationId xmlns:a16="http://schemas.microsoft.com/office/drawing/2014/main" id="{BE195B81-2F68-B1B1-68C2-DBDBE66039B7}"/>
                </a:ext>
              </a:extLst>
            </p:cNvPr>
            <p:cNvSpPr/>
            <p:nvPr/>
          </p:nvSpPr>
          <p:spPr>
            <a:xfrm>
              <a:off x="11520655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iSHEJI-4-4">
              <a:extLst>
                <a:ext uri="{FF2B5EF4-FFF2-40B4-BE49-F238E27FC236}">
                  <a16:creationId xmlns:a16="http://schemas.microsoft.com/office/drawing/2014/main" id="{EAE1222F-6762-CB6E-1FCB-82EF2B48E77E}"/>
                </a:ext>
              </a:extLst>
            </p:cNvPr>
            <p:cNvSpPr/>
            <p:nvPr/>
          </p:nvSpPr>
          <p:spPr>
            <a:xfrm>
              <a:off x="11628688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iSHEJI-5">
            <a:extLst>
              <a:ext uri="{FF2B5EF4-FFF2-40B4-BE49-F238E27FC236}">
                <a16:creationId xmlns:a16="http://schemas.microsoft.com/office/drawing/2014/main" id="{6B64F9E6-6F30-CDED-ADA6-FA012491538F}"/>
              </a:ext>
            </a:extLst>
          </p:cNvPr>
          <p:cNvSpPr txBox="1"/>
          <p:nvPr/>
        </p:nvSpPr>
        <p:spPr>
          <a:xfrm flipH="1">
            <a:off x="518636" y="6365080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5" name="iSHEJI-6">
            <a:extLst>
              <a:ext uri="{FF2B5EF4-FFF2-40B4-BE49-F238E27FC236}">
                <a16:creationId xmlns:a16="http://schemas.microsoft.com/office/drawing/2014/main" id="{38FBD954-C241-ED07-27F6-9652D27D7835}"/>
              </a:ext>
            </a:extLst>
          </p:cNvPr>
          <p:cNvCxnSpPr>
            <a:cxnSpLocks/>
          </p:cNvCxnSpPr>
          <p:nvPr/>
        </p:nvCxnSpPr>
        <p:spPr>
          <a:xfrm>
            <a:off x="518636" y="6292215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iSHEJI-7">
            <a:extLst>
              <a:ext uri="{FF2B5EF4-FFF2-40B4-BE49-F238E27FC236}">
                <a16:creationId xmlns:a16="http://schemas.microsoft.com/office/drawing/2014/main" id="{ACB11A77-527F-4988-D735-AC886F04EC2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rcRect l="14953" t="10848" r="2662" b="42332"/>
          <a:stretch>
            <a:fillRect/>
          </a:stretch>
        </p:blipFill>
        <p:spPr>
          <a:xfrm>
            <a:off x="0" y="1"/>
            <a:ext cx="12191999" cy="461771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" name="iSHEJI-8">
            <a:extLst>
              <a:ext uri="{FF2B5EF4-FFF2-40B4-BE49-F238E27FC236}">
                <a16:creationId xmlns:a16="http://schemas.microsoft.com/office/drawing/2014/main" id="{2639E491-491A-9C13-4B08-73D5621CEAC3}"/>
              </a:ext>
            </a:extLst>
          </p:cNvPr>
          <p:cNvSpPr txBox="1"/>
          <p:nvPr/>
        </p:nvSpPr>
        <p:spPr>
          <a:xfrm flipH="1">
            <a:off x="452105" y="1528969"/>
            <a:ext cx="4544514" cy="110799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7200" b="0" i="0" spc="0" dirty="0">
                <a:effectLst/>
                <a:latin typeface="+mj-ea"/>
                <a:ea typeface="+mj-ea"/>
                <a:cs typeface="OPPOSans H" panose="00020600040101010101" pitchFamily="18" charset="-122"/>
              </a:rPr>
              <a:t>互联网策划</a:t>
            </a: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DAA518A1-2DB8-32DD-E4AE-D7662DE74E2C}"/>
              </a:ext>
            </a:extLst>
          </p:cNvPr>
          <p:cNvSpPr txBox="1"/>
          <p:nvPr/>
        </p:nvSpPr>
        <p:spPr>
          <a:xfrm flipH="1">
            <a:off x="490607" y="3743781"/>
            <a:ext cx="5491888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1400" b="0" i="0" spc="50" dirty="0">
                <a:effectLst/>
                <a:latin typeface="+mn-ea"/>
                <a:cs typeface="OPPOSans R" panose="00020600040101010101" pitchFamily="18" charset="-122"/>
              </a:rPr>
              <a:t>Product marketing quarterly work report </a:t>
            </a:r>
            <a:r>
              <a:rPr lang="en-US" altLang="zh-CN" sz="1400" b="0" i="0" spc="50" dirty="0" err="1">
                <a:effectLst/>
                <a:latin typeface="+mn-ea"/>
                <a:cs typeface="OPPOSans R" panose="00020600040101010101" pitchFamily="18" charset="-122"/>
              </a:rPr>
              <a:t>powerpoint</a:t>
            </a:r>
            <a:r>
              <a:rPr lang="en-US" altLang="zh-CN" sz="1400" b="0" i="0" spc="50" dirty="0">
                <a:effectLst/>
                <a:latin typeface="+mn-ea"/>
                <a:cs typeface="OPPOSans R" panose="00020600040101010101" pitchFamily="18" charset="-122"/>
              </a:rPr>
              <a:t> design</a:t>
            </a:r>
            <a:endParaRPr lang="zh-CN" altLang="en-US" sz="1400" spc="50" dirty="0">
              <a:effectLst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" name="iSHEJI-10">
            <a:extLst>
              <a:ext uri="{FF2B5EF4-FFF2-40B4-BE49-F238E27FC236}">
                <a16:creationId xmlns:a16="http://schemas.microsoft.com/office/drawing/2014/main" id="{E4F1BE67-A1B4-E865-07B6-66A5810CA25B}"/>
              </a:ext>
            </a:extLst>
          </p:cNvPr>
          <p:cNvSpPr txBox="1"/>
          <p:nvPr/>
        </p:nvSpPr>
        <p:spPr>
          <a:xfrm flipH="1">
            <a:off x="490607" y="4455428"/>
            <a:ext cx="1554100" cy="389888"/>
          </a:xfrm>
          <a:prstGeom prst="round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OPPOSans R" panose="00020600040101010101" pitchFamily="18" charset="-122"/>
              </a:rPr>
              <a:t>汇报人：爱小设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29566510-D229-4022-B7A9-D1BB1B3B2274}"/>
              </a:ext>
            </a:extLst>
          </p:cNvPr>
          <p:cNvSpPr txBox="1"/>
          <p:nvPr/>
        </p:nvSpPr>
        <p:spPr>
          <a:xfrm flipH="1">
            <a:off x="452105" y="2584999"/>
            <a:ext cx="5453416" cy="110799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7200" dirty="0">
                <a:latin typeface="+mn-ea"/>
                <a:cs typeface="OPPOSans H" panose="00020600040101010101" pitchFamily="18" charset="-122"/>
              </a:rPr>
              <a:t>年</a:t>
            </a:r>
            <a:r>
              <a:rPr lang="zh-CN" altLang="en-US" sz="7200" b="0" i="0" spc="0" dirty="0">
                <a:effectLst/>
                <a:latin typeface="+mn-ea"/>
                <a:cs typeface="OPPOSans H" panose="00020600040101010101" pitchFamily="18" charset="-122"/>
              </a:rPr>
              <a:t>度工作汇报</a:t>
            </a:r>
          </a:p>
        </p:txBody>
      </p:sp>
      <p:sp>
        <p:nvSpPr>
          <p:cNvPr id="87" name="iSHEJI-12">
            <a:extLst>
              <a:ext uri="{FF2B5EF4-FFF2-40B4-BE49-F238E27FC236}">
                <a16:creationId xmlns:a16="http://schemas.microsoft.com/office/drawing/2014/main" id="{54AD5A04-C20F-5E31-09CE-8756015DBE03}"/>
              </a:ext>
            </a:extLst>
          </p:cNvPr>
          <p:cNvSpPr txBox="1"/>
          <p:nvPr/>
        </p:nvSpPr>
        <p:spPr>
          <a:xfrm flipH="1">
            <a:off x="2382874" y="4455428"/>
            <a:ext cx="1700176" cy="389888"/>
          </a:xfrm>
          <a:prstGeom prst="round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OPPOSans R" panose="00020600040101010101" pitchFamily="18" charset="-122"/>
              </a:rPr>
              <a:t>部门：营销中心</a:t>
            </a:r>
          </a:p>
        </p:txBody>
      </p:sp>
      <p:sp>
        <p:nvSpPr>
          <p:cNvPr id="45" name="iSHEJI-13">
            <a:extLst>
              <a:ext uri="{FF2B5EF4-FFF2-40B4-BE49-F238E27FC236}">
                <a16:creationId xmlns:a16="http://schemas.microsoft.com/office/drawing/2014/main" id="{AD57528A-D0FE-1954-3D9E-2238CF85DEED}"/>
              </a:ext>
            </a:extLst>
          </p:cNvPr>
          <p:cNvSpPr/>
          <p:nvPr/>
        </p:nvSpPr>
        <p:spPr>
          <a:xfrm>
            <a:off x="7097712" y="1286243"/>
            <a:ext cx="4210718" cy="4210718"/>
          </a:xfrm>
          <a:prstGeom prst="round2DiagRect">
            <a:avLst/>
          </a:prstGeom>
          <a:noFill/>
          <a:ln w="152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iSHEJI-14">
            <a:extLst>
              <a:ext uri="{FF2B5EF4-FFF2-40B4-BE49-F238E27FC236}">
                <a16:creationId xmlns:a16="http://schemas.microsoft.com/office/drawing/2014/main" id="{E58450A2-F75F-426B-226A-F4A496AE8229}"/>
              </a:ext>
            </a:extLst>
          </p:cNvPr>
          <p:cNvSpPr/>
          <p:nvPr/>
        </p:nvSpPr>
        <p:spPr>
          <a:xfrm>
            <a:off x="7097712" y="1286243"/>
            <a:ext cx="4210718" cy="4210718"/>
          </a:xfrm>
          <a:prstGeom prst="round2Diag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1086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8001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520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事件营销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项目介绍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0" name="iSHEJI-4">
            <a:extLst>
              <a:ext uri="{FF2B5EF4-FFF2-40B4-BE49-F238E27FC236}">
                <a16:creationId xmlns:a16="http://schemas.microsoft.com/office/drawing/2014/main" id="{31F57852-BEA6-88E2-6FDB-193FA0FC84D9}"/>
              </a:ext>
            </a:extLst>
          </p:cNvPr>
          <p:cNvSpPr/>
          <p:nvPr/>
        </p:nvSpPr>
        <p:spPr>
          <a:xfrm>
            <a:off x="1136021" y="1706880"/>
            <a:ext cx="2748851" cy="2073307"/>
          </a:xfrm>
          <a:prstGeom prst="round1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1" name="iSHEJI-5">
            <a:extLst>
              <a:ext uri="{FF2B5EF4-FFF2-40B4-BE49-F238E27FC236}">
                <a16:creationId xmlns:a16="http://schemas.microsoft.com/office/drawing/2014/main" id="{0742024B-9B7D-763D-D8E3-CC2C93EA8A3B}"/>
              </a:ext>
            </a:extLst>
          </p:cNvPr>
          <p:cNvSpPr/>
          <p:nvPr/>
        </p:nvSpPr>
        <p:spPr>
          <a:xfrm>
            <a:off x="1136022" y="3547267"/>
            <a:ext cx="1208504" cy="451676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b="0" spc="0" dirty="0">
                <a:solidFill>
                  <a:schemeClr val="tx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 时间</a:t>
            </a: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3A38B4BD-6FA1-5EB3-6558-5F1080C652F4}"/>
              </a:ext>
            </a:extLst>
          </p:cNvPr>
          <p:cNvSpPr txBox="1"/>
          <p:nvPr/>
        </p:nvSpPr>
        <p:spPr>
          <a:xfrm>
            <a:off x="1121679" y="4105310"/>
            <a:ext cx="1025834" cy="2459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告白季</a:t>
            </a:r>
          </a:p>
        </p:txBody>
      </p:sp>
      <p:cxnSp>
        <p:nvCxnSpPr>
          <p:cNvPr id="5" name="iSHEJI-7">
            <a:extLst>
              <a:ext uri="{FF2B5EF4-FFF2-40B4-BE49-F238E27FC236}">
                <a16:creationId xmlns:a16="http://schemas.microsoft.com/office/drawing/2014/main" id="{D3B4F7BA-A384-D6EA-CEBA-12D67592CAF3}"/>
              </a:ext>
            </a:extLst>
          </p:cNvPr>
          <p:cNvCxnSpPr>
            <a:cxnSpLocks/>
          </p:cNvCxnSpPr>
          <p:nvPr/>
        </p:nvCxnSpPr>
        <p:spPr>
          <a:xfrm>
            <a:off x="1136021" y="4480560"/>
            <a:ext cx="0" cy="612934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HEJI-8">
            <a:extLst>
              <a:ext uri="{FF2B5EF4-FFF2-40B4-BE49-F238E27FC236}">
                <a16:creationId xmlns:a16="http://schemas.microsoft.com/office/drawing/2014/main" id="{BC5B36D5-E11C-1A1C-C387-8A531DDDB571}"/>
              </a:ext>
            </a:extLst>
          </p:cNvPr>
          <p:cNvSpPr/>
          <p:nvPr/>
        </p:nvSpPr>
        <p:spPr>
          <a:xfrm>
            <a:off x="1121678" y="5332806"/>
            <a:ext cx="299392" cy="27695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8952B915-4E92-10AF-8E0F-03540CFBD2D0}"/>
              </a:ext>
            </a:extLst>
          </p:cNvPr>
          <p:cNvSpPr/>
          <p:nvPr/>
        </p:nvSpPr>
        <p:spPr>
          <a:xfrm>
            <a:off x="4728746" y="1706880"/>
            <a:ext cx="2748851" cy="2073307"/>
          </a:xfrm>
          <a:prstGeom prst="round1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0" name="iSHEJI-10">
            <a:extLst>
              <a:ext uri="{FF2B5EF4-FFF2-40B4-BE49-F238E27FC236}">
                <a16:creationId xmlns:a16="http://schemas.microsoft.com/office/drawing/2014/main" id="{30C74598-14B8-DA2B-AD04-33A3753DAC19}"/>
              </a:ext>
            </a:extLst>
          </p:cNvPr>
          <p:cNvSpPr/>
          <p:nvPr/>
        </p:nvSpPr>
        <p:spPr>
          <a:xfrm>
            <a:off x="4728747" y="3547267"/>
            <a:ext cx="1208504" cy="451676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b="0" spc="0" dirty="0">
                <a:solidFill>
                  <a:schemeClr val="tx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 方式</a:t>
            </a:r>
          </a:p>
        </p:txBody>
      </p:sp>
      <p:sp>
        <p:nvSpPr>
          <p:cNvPr id="32" name="iSHEJI-11">
            <a:extLst>
              <a:ext uri="{FF2B5EF4-FFF2-40B4-BE49-F238E27FC236}">
                <a16:creationId xmlns:a16="http://schemas.microsoft.com/office/drawing/2014/main" id="{E52CD203-F30E-0C9F-ADCB-ADF3AF172DEA}"/>
              </a:ext>
            </a:extLst>
          </p:cNvPr>
          <p:cNvSpPr txBox="1"/>
          <p:nvPr/>
        </p:nvSpPr>
        <p:spPr>
          <a:xfrm>
            <a:off x="4714403" y="4105310"/>
            <a:ext cx="2676993" cy="5044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520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期间与乳业品牌互相发布主题告白微博“在亿起”</a:t>
            </a:r>
          </a:p>
        </p:txBody>
      </p:sp>
      <p:cxnSp>
        <p:nvCxnSpPr>
          <p:cNvPr id="33" name="iSHEJI-12">
            <a:extLst>
              <a:ext uri="{FF2B5EF4-FFF2-40B4-BE49-F238E27FC236}">
                <a16:creationId xmlns:a16="http://schemas.microsoft.com/office/drawing/2014/main" id="{47C1FFF5-76B4-ECC1-B5D6-23B42709FF07}"/>
              </a:ext>
            </a:extLst>
          </p:cNvPr>
          <p:cNvCxnSpPr>
            <a:cxnSpLocks/>
          </p:cNvCxnSpPr>
          <p:nvPr/>
        </p:nvCxnSpPr>
        <p:spPr>
          <a:xfrm>
            <a:off x="4728746" y="4676775"/>
            <a:ext cx="0" cy="416719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iSHEJI-13">
            <a:extLst>
              <a:ext uri="{FF2B5EF4-FFF2-40B4-BE49-F238E27FC236}">
                <a16:creationId xmlns:a16="http://schemas.microsoft.com/office/drawing/2014/main" id="{48A82FDB-2B1E-46D2-9814-29478D3B797C}"/>
              </a:ext>
            </a:extLst>
          </p:cNvPr>
          <p:cNvSpPr/>
          <p:nvPr/>
        </p:nvSpPr>
        <p:spPr>
          <a:xfrm>
            <a:off x="4725906" y="5321589"/>
            <a:ext cx="276385" cy="299392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5" name="iSHEJI-14">
            <a:extLst>
              <a:ext uri="{FF2B5EF4-FFF2-40B4-BE49-F238E27FC236}">
                <a16:creationId xmlns:a16="http://schemas.microsoft.com/office/drawing/2014/main" id="{3778BA80-AC6D-D785-3555-2DE9ACEA523C}"/>
              </a:ext>
            </a:extLst>
          </p:cNvPr>
          <p:cNvSpPr/>
          <p:nvPr/>
        </p:nvSpPr>
        <p:spPr>
          <a:xfrm>
            <a:off x="8321471" y="1706880"/>
            <a:ext cx="2748851" cy="2073307"/>
          </a:xfrm>
          <a:prstGeom prst="round1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BB452350-ED2E-29C6-874A-CBC169E6A57C}"/>
              </a:ext>
            </a:extLst>
          </p:cNvPr>
          <p:cNvSpPr/>
          <p:nvPr/>
        </p:nvSpPr>
        <p:spPr>
          <a:xfrm>
            <a:off x="8321472" y="3547267"/>
            <a:ext cx="1208504" cy="451676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b="0" spc="0" dirty="0">
                <a:solidFill>
                  <a:schemeClr val="tx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 成果</a:t>
            </a:r>
          </a:p>
        </p:txBody>
      </p:sp>
      <p:sp>
        <p:nvSpPr>
          <p:cNvPr id="37" name="iSHEJI-16">
            <a:extLst>
              <a:ext uri="{FF2B5EF4-FFF2-40B4-BE49-F238E27FC236}">
                <a16:creationId xmlns:a16="http://schemas.microsoft.com/office/drawing/2014/main" id="{926DEA18-538E-3B8D-56D9-A1FCA7E39630}"/>
              </a:ext>
            </a:extLst>
          </p:cNvPr>
          <p:cNvSpPr txBox="1"/>
          <p:nvPr/>
        </p:nvSpPr>
        <p:spPr>
          <a:xfrm>
            <a:off x="8307128" y="4105310"/>
            <a:ext cx="2662647" cy="5044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R="0" lvl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8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小时评论过万，“食品告白体”上热搜，网民争相模仿</a:t>
            </a:r>
          </a:p>
        </p:txBody>
      </p:sp>
      <p:cxnSp>
        <p:nvCxnSpPr>
          <p:cNvPr id="38" name="iSHEJI-17">
            <a:extLst>
              <a:ext uri="{FF2B5EF4-FFF2-40B4-BE49-F238E27FC236}">
                <a16:creationId xmlns:a16="http://schemas.microsoft.com/office/drawing/2014/main" id="{1F0CB490-91A7-E3A3-5544-5C0FA11DA6D0}"/>
              </a:ext>
            </a:extLst>
          </p:cNvPr>
          <p:cNvCxnSpPr>
            <a:cxnSpLocks/>
          </p:cNvCxnSpPr>
          <p:nvPr/>
        </p:nvCxnSpPr>
        <p:spPr>
          <a:xfrm>
            <a:off x="8321471" y="4676775"/>
            <a:ext cx="0" cy="416719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iSHEJI-18">
            <a:extLst>
              <a:ext uri="{FF2B5EF4-FFF2-40B4-BE49-F238E27FC236}">
                <a16:creationId xmlns:a16="http://schemas.microsoft.com/office/drawing/2014/main" id="{632ED291-DCF9-6B17-FB67-622650B6B4F6}"/>
              </a:ext>
            </a:extLst>
          </p:cNvPr>
          <p:cNvSpPr/>
          <p:nvPr/>
        </p:nvSpPr>
        <p:spPr>
          <a:xfrm>
            <a:off x="8307128" y="5330194"/>
            <a:ext cx="299392" cy="28218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673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8001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520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事件营销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项目意义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3" name="iSHEJI-4">
            <a:extLst>
              <a:ext uri="{FF2B5EF4-FFF2-40B4-BE49-F238E27FC236}">
                <a16:creationId xmlns:a16="http://schemas.microsoft.com/office/drawing/2014/main" id="{089A96EC-3FD9-CD49-F564-9BBC4972811D}"/>
              </a:ext>
            </a:extLst>
          </p:cNvPr>
          <p:cNvSpPr/>
          <p:nvPr/>
        </p:nvSpPr>
        <p:spPr>
          <a:xfrm>
            <a:off x="1054827" y="2612535"/>
            <a:ext cx="2342511" cy="2700138"/>
          </a:xfrm>
          <a:prstGeom prst="roundRect">
            <a:avLst>
              <a:gd name="adj" fmla="val 470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EFE900EE-CA33-C65C-E629-4A0FCC08BF27}"/>
              </a:ext>
            </a:extLst>
          </p:cNvPr>
          <p:cNvSpPr/>
          <p:nvPr/>
        </p:nvSpPr>
        <p:spPr>
          <a:xfrm>
            <a:off x="1054827" y="5148743"/>
            <a:ext cx="2342511" cy="163932"/>
          </a:xfrm>
          <a:custGeom>
            <a:avLst/>
            <a:gdLst>
              <a:gd name="connsiteX0" fmla="*/ 0 w 831851"/>
              <a:gd name="connsiteY0" fmla="*/ 0 h 58214"/>
              <a:gd name="connsiteX1" fmla="*/ 39164 w 831851"/>
              <a:gd name="connsiteY1" fmla="*/ 39164 h 58214"/>
              <a:gd name="connsiteX2" fmla="*/ 792687 w 831851"/>
              <a:gd name="connsiteY2" fmla="*/ 39164 h 58214"/>
              <a:gd name="connsiteX3" fmla="*/ 831851 w 831851"/>
              <a:gd name="connsiteY3" fmla="*/ 0 h 58214"/>
              <a:gd name="connsiteX4" fmla="*/ 831851 w 831851"/>
              <a:gd name="connsiteY4" fmla="*/ 19050 h 58214"/>
              <a:gd name="connsiteX5" fmla="*/ 792687 w 831851"/>
              <a:gd name="connsiteY5" fmla="*/ 58214 h 58214"/>
              <a:gd name="connsiteX6" fmla="*/ 39164 w 831851"/>
              <a:gd name="connsiteY6" fmla="*/ 58214 h 58214"/>
              <a:gd name="connsiteX7" fmla="*/ 0 w 831851"/>
              <a:gd name="connsiteY7" fmla="*/ 19050 h 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851" h="58214">
                <a:moveTo>
                  <a:pt x="0" y="0"/>
                </a:moveTo>
                <a:cubicBezTo>
                  <a:pt x="0" y="21630"/>
                  <a:pt x="17534" y="39164"/>
                  <a:pt x="39164" y="39164"/>
                </a:cubicBezTo>
                <a:lnTo>
                  <a:pt x="792687" y="39164"/>
                </a:lnTo>
                <a:cubicBezTo>
                  <a:pt x="814317" y="39164"/>
                  <a:pt x="831851" y="21630"/>
                  <a:pt x="831851" y="0"/>
                </a:cubicBezTo>
                <a:lnTo>
                  <a:pt x="831851" y="19050"/>
                </a:lnTo>
                <a:cubicBezTo>
                  <a:pt x="831851" y="40680"/>
                  <a:pt x="814317" y="58214"/>
                  <a:pt x="792687" y="58214"/>
                </a:cubicBezTo>
                <a:lnTo>
                  <a:pt x="39164" y="58214"/>
                </a:lnTo>
                <a:cubicBezTo>
                  <a:pt x="17534" y="58214"/>
                  <a:pt x="0" y="40680"/>
                  <a:pt x="0" y="19050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25" name="iSHEJI-6">
            <a:extLst>
              <a:ext uri="{FF2B5EF4-FFF2-40B4-BE49-F238E27FC236}">
                <a16:creationId xmlns:a16="http://schemas.microsoft.com/office/drawing/2014/main" id="{D9182623-83E2-A598-C717-6A6392A55521}"/>
              </a:ext>
            </a:extLst>
          </p:cNvPr>
          <p:cNvSpPr/>
          <p:nvPr/>
        </p:nvSpPr>
        <p:spPr>
          <a:xfrm>
            <a:off x="4924743" y="2612535"/>
            <a:ext cx="2342511" cy="2700138"/>
          </a:xfrm>
          <a:prstGeom prst="roundRect">
            <a:avLst>
              <a:gd name="adj" fmla="val 470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4C257E5D-B140-41EB-929F-C6C3E7BD58B4}"/>
              </a:ext>
            </a:extLst>
          </p:cNvPr>
          <p:cNvSpPr/>
          <p:nvPr/>
        </p:nvSpPr>
        <p:spPr>
          <a:xfrm>
            <a:off x="4924743" y="5148743"/>
            <a:ext cx="2342511" cy="163932"/>
          </a:xfrm>
          <a:custGeom>
            <a:avLst/>
            <a:gdLst>
              <a:gd name="connsiteX0" fmla="*/ 0 w 831851"/>
              <a:gd name="connsiteY0" fmla="*/ 0 h 58214"/>
              <a:gd name="connsiteX1" fmla="*/ 39164 w 831851"/>
              <a:gd name="connsiteY1" fmla="*/ 39164 h 58214"/>
              <a:gd name="connsiteX2" fmla="*/ 792687 w 831851"/>
              <a:gd name="connsiteY2" fmla="*/ 39164 h 58214"/>
              <a:gd name="connsiteX3" fmla="*/ 831851 w 831851"/>
              <a:gd name="connsiteY3" fmla="*/ 0 h 58214"/>
              <a:gd name="connsiteX4" fmla="*/ 831851 w 831851"/>
              <a:gd name="connsiteY4" fmla="*/ 19050 h 58214"/>
              <a:gd name="connsiteX5" fmla="*/ 792687 w 831851"/>
              <a:gd name="connsiteY5" fmla="*/ 58214 h 58214"/>
              <a:gd name="connsiteX6" fmla="*/ 39164 w 831851"/>
              <a:gd name="connsiteY6" fmla="*/ 58214 h 58214"/>
              <a:gd name="connsiteX7" fmla="*/ 0 w 831851"/>
              <a:gd name="connsiteY7" fmla="*/ 19050 h 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851" h="58214">
                <a:moveTo>
                  <a:pt x="0" y="0"/>
                </a:moveTo>
                <a:cubicBezTo>
                  <a:pt x="0" y="21630"/>
                  <a:pt x="17534" y="39164"/>
                  <a:pt x="39164" y="39164"/>
                </a:cubicBezTo>
                <a:lnTo>
                  <a:pt x="792687" y="39164"/>
                </a:lnTo>
                <a:cubicBezTo>
                  <a:pt x="814317" y="39164"/>
                  <a:pt x="831851" y="21630"/>
                  <a:pt x="831851" y="0"/>
                </a:cubicBezTo>
                <a:lnTo>
                  <a:pt x="831851" y="19050"/>
                </a:lnTo>
                <a:cubicBezTo>
                  <a:pt x="831851" y="40680"/>
                  <a:pt x="814317" y="58214"/>
                  <a:pt x="792687" y="58214"/>
                </a:cubicBezTo>
                <a:lnTo>
                  <a:pt x="39164" y="58214"/>
                </a:lnTo>
                <a:cubicBezTo>
                  <a:pt x="17534" y="58214"/>
                  <a:pt x="0" y="40680"/>
                  <a:pt x="0" y="19050"/>
                </a:cubicBezTo>
                <a:close/>
              </a:path>
            </a:pathLst>
          </a:cu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27" name="iSHEJI-8">
            <a:extLst>
              <a:ext uri="{FF2B5EF4-FFF2-40B4-BE49-F238E27FC236}">
                <a16:creationId xmlns:a16="http://schemas.microsoft.com/office/drawing/2014/main" id="{88874CB7-26AB-9011-A978-523148EC8D28}"/>
              </a:ext>
            </a:extLst>
          </p:cNvPr>
          <p:cNvSpPr/>
          <p:nvPr/>
        </p:nvSpPr>
        <p:spPr>
          <a:xfrm>
            <a:off x="8794662" y="2612535"/>
            <a:ext cx="2342511" cy="2700138"/>
          </a:xfrm>
          <a:prstGeom prst="roundRect">
            <a:avLst>
              <a:gd name="adj" fmla="val 470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40" name="iSHEJI-9">
            <a:extLst>
              <a:ext uri="{FF2B5EF4-FFF2-40B4-BE49-F238E27FC236}">
                <a16:creationId xmlns:a16="http://schemas.microsoft.com/office/drawing/2014/main" id="{C4EAB535-4216-DD40-641E-6CED54B04C56}"/>
              </a:ext>
            </a:extLst>
          </p:cNvPr>
          <p:cNvSpPr/>
          <p:nvPr/>
        </p:nvSpPr>
        <p:spPr>
          <a:xfrm>
            <a:off x="8794662" y="5148743"/>
            <a:ext cx="2342511" cy="163932"/>
          </a:xfrm>
          <a:custGeom>
            <a:avLst/>
            <a:gdLst>
              <a:gd name="connsiteX0" fmla="*/ 0 w 831851"/>
              <a:gd name="connsiteY0" fmla="*/ 0 h 58214"/>
              <a:gd name="connsiteX1" fmla="*/ 39164 w 831851"/>
              <a:gd name="connsiteY1" fmla="*/ 39164 h 58214"/>
              <a:gd name="connsiteX2" fmla="*/ 792687 w 831851"/>
              <a:gd name="connsiteY2" fmla="*/ 39164 h 58214"/>
              <a:gd name="connsiteX3" fmla="*/ 831851 w 831851"/>
              <a:gd name="connsiteY3" fmla="*/ 0 h 58214"/>
              <a:gd name="connsiteX4" fmla="*/ 831851 w 831851"/>
              <a:gd name="connsiteY4" fmla="*/ 19050 h 58214"/>
              <a:gd name="connsiteX5" fmla="*/ 792687 w 831851"/>
              <a:gd name="connsiteY5" fmla="*/ 58214 h 58214"/>
              <a:gd name="connsiteX6" fmla="*/ 39164 w 831851"/>
              <a:gd name="connsiteY6" fmla="*/ 58214 h 58214"/>
              <a:gd name="connsiteX7" fmla="*/ 0 w 831851"/>
              <a:gd name="connsiteY7" fmla="*/ 19050 h 5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1851" h="58214">
                <a:moveTo>
                  <a:pt x="0" y="0"/>
                </a:moveTo>
                <a:cubicBezTo>
                  <a:pt x="0" y="21630"/>
                  <a:pt x="17534" y="39164"/>
                  <a:pt x="39164" y="39164"/>
                </a:cubicBezTo>
                <a:lnTo>
                  <a:pt x="792687" y="39164"/>
                </a:lnTo>
                <a:cubicBezTo>
                  <a:pt x="814317" y="39164"/>
                  <a:pt x="831851" y="21630"/>
                  <a:pt x="831851" y="0"/>
                </a:cubicBezTo>
                <a:lnTo>
                  <a:pt x="831851" y="19050"/>
                </a:lnTo>
                <a:cubicBezTo>
                  <a:pt x="831851" y="40680"/>
                  <a:pt x="814317" y="58214"/>
                  <a:pt x="792687" y="58214"/>
                </a:cubicBezTo>
                <a:lnTo>
                  <a:pt x="39164" y="58214"/>
                </a:lnTo>
                <a:cubicBezTo>
                  <a:pt x="17534" y="58214"/>
                  <a:pt x="0" y="40680"/>
                  <a:pt x="0" y="19050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190500" dist="127000" dir="5400000" sx="103000" sy="103000" algn="c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20"/>
          </a:p>
        </p:txBody>
      </p:sp>
      <p:sp>
        <p:nvSpPr>
          <p:cNvPr id="41" name="iSHEJI-10">
            <a:extLst>
              <a:ext uri="{FF2B5EF4-FFF2-40B4-BE49-F238E27FC236}">
                <a16:creationId xmlns:a16="http://schemas.microsoft.com/office/drawing/2014/main" id="{8D4102E5-2173-3FAE-8B86-EA5CA9685687}"/>
              </a:ext>
            </a:extLst>
          </p:cNvPr>
          <p:cNvSpPr txBox="1"/>
          <p:nvPr/>
        </p:nvSpPr>
        <p:spPr>
          <a:xfrm flipH="1">
            <a:off x="1203957" y="3598131"/>
            <a:ext cx="2044246" cy="6974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借势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520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，异业合作捆绑资源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B" panose="00020600040101010101" pitchFamily="18" charset="-122"/>
            </a:endParaRPr>
          </a:p>
        </p:txBody>
      </p:sp>
      <p:cxnSp>
        <p:nvCxnSpPr>
          <p:cNvPr id="42" name="iSHEJI-11">
            <a:extLst>
              <a:ext uri="{FF2B5EF4-FFF2-40B4-BE49-F238E27FC236}">
                <a16:creationId xmlns:a16="http://schemas.microsoft.com/office/drawing/2014/main" id="{5A6E36D3-504B-C7D5-BF81-B470555DE498}"/>
              </a:ext>
            </a:extLst>
          </p:cNvPr>
          <p:cNvCxnSpPr>
            <a:cxnSpLocks/>
          </p:cNvCxnSpPr>
          <p:nvPr/>
        </p:nvCxnSpPr>
        <p:spPr>
          <a:xfrm>
            <a:off x="3617485" y="3685664"/>
            <a:ext cx="1087108" cy="0"/>
          </a:xfrm>
          <a:prstGeom prst="straightConnector1">
            <a:avLst/>
          </a:prstGeom>
          <a:ln w="13335">
            <a:solidFill>
              <a:schemeClr val="tx1"/>
            </a:solidFill>
            <a:headEnd type="stealth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iSHEJI-12">
            <a:extLst>
              <a:ext uri="{FF2B5EF4-FFF2-40B4-BE49-F238E27FC236}">
                <a16:creationId xmlns:a16="http://schemas.microsoft.com/office/drawing/2014/main" id="{B79C9461-7251-5210-1BFF-2EC1646C2D21}"/>
              </a:ext>
            </a:extLst>
          </p:cNvPr>
          <p:cNvSpPr txBox="1"/>
          <p:nvPr/>
        </p:nvSpPr>
        <p:spPr>
          <a:xfrm flipH="1">
            <a:off x="5073875" y="3598131"/>
            <a:ext cx="2044246" cy="6974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炒作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CP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热点，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B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加速消息的传播</a:t>
            </a:r>
          </a:p>
        </p:txBody>
      </p:sp>
      <p:cxnSp>
        <p:nvCxnSpPr>
          <p:cNvPr id="44" name="iSHEJI-13">
            <a:extLst>
              <a:ext uri="{FF2B5EF4-FFF2-40B4-BE49-F238E27FC236}">
                <a16:creationId xmlns:a16="http://schemas.microsoft.com/office/drawing/2014/main" id="{AAFBF9F2-D6F2-F626-AD96-F3D2D9F03124}"/>
              </a:ext>
            </a:extLst>
          </p:cNvPr>
          <p:cNvCxnSpPr>
            <a:cxnSpLocks/>
          </p:cNvCxnSpPr>
          <p:nvPr/>
        </p:nvCxnSpPr>
        <p:spPr>
          <a:xfrm>
            <a:off x="7487403" y="3685664"/>
            <a:ext cx="1087108" cy="0"/>
          </a:xfrm>
          <a:prstGeom prst="straightConnector1">
            <a:avLst/>
          </a:prstGeom>
          <a:ln w="13335">
            <a:solidFill>
              <a:schemeClr val="tx1"/>
            </a:solidFill>
            <a:headEnd type="stealth" w="med" len="med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iSHEJI-14">
            <a:extLst>
              <a:ext uri="{FF2B5EF4-FFF2-40B4-BE49-F238E27FC236}">
                <a16:creationId xmlns:a16="http://schemas.microsoft.com/office/drawing/2014/main" id="{B1087FDA-DBD7-DBBF-41D6-D5D337ACC63D}"/>
              </a:ext>
            </a:extLst>
          </p:cNvPr>
          <p:cNvSpPr txBox="1"/>
          <p:nvPr/>
        </p:nvSpPr>
        <p:spPr>
          <a:xfrm flipH="1">
            <a:off x="8943794" y="3598131"/>
            <a:ext cx="2044246" cy="69743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B" panose="00020600040101010101" pitchFamily="18" charset="-122"/>
              </a:rPr>
              <a:t>建立有效的沟通机制，有针对性地收获粉丝</a:t>
            </a:r>
          </a:p>
        </p:txBody>
      </p:sp>
      <p:sp>
        <p:nvSpPr>
          <p:cNvPr id="55" name="iSHEJI-15">
            <a:extLst>
              <a:ext uri="{FF2B5EF4-FFF2-40B4-BE49-F238E27FC236}">
                <a16:creationId xmlns:a16="http://schemas.microsoft.com/office/drawing/2014/main" id="{951D6ADC-1736-B3BD-0BE3-9CBBB4159141}"/>
              </a:ext>
            </a:extLst>
          </p:cNvPr>
          <p:cNvSpPr/>
          <p:nvPr/>
        </p:nvSpPr>
        <p:spPr>
          <a:xfrm>
            <a:off x="1653853" y="1930801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iSHEJI-16">
            <a:extLst>
              <a:ext uri="{FF2B5EF4-FFF2-40B4-BE49-F238E27FC236}">
                <a16:creationId xmlns:a16="http://schemas.microsoft.com/office/drawing/2014/main" id="{638EF162-3843-7AAC-CFBB-2A417E9D324A}"/>
              </a:ext>
            </a:extLst>
          </p:cNvPr>
          <p:cNvSpPr/>
          <p:nvPr/>
        </p:nvSpPr>
        <p:spPr>
          <a:xfrm>
            <a:off x="1732469" y="2009419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9" name="iSHEJI-17">
            <a:extLst>
              <a:ext uri="{FF2B5EF4-FFF2-40B4-BE49-F238E27FC236}">
                <a16:creationId xmlns:a16="http://schemas.microsoft.com/office/drawing/2014/main" id="{1D92F1E8-CF1A-C677-1A6C-A5FECD981F59}"/>
              </a:ext>
            </a:extLst>
          </p:cNvPr>
          <p:cNvSpPr/>
          <p:nvPr/>
        </p:nvSpPr>
        <p:spPr>
          <a:xfrm>
            <a:off x="1995091" y="2272006"/>
            <a:ext cx="461982" cy="462050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58" name="iSHEJI-18">
            <a:extLst>
              <a:ext uri="{FF2B5EF4-FFF2-40B4-BE49-F238E27FC236}">
                <a16:creationId xmlns:a16="http://schemas.microsoft.com/office/drawing/2014/main" id="{FD29D677-D449-8687-CFE6-F44C0F23EE9D}"/>
              </a:ext>
            </a:extLst>
          </p:cNvPr>
          <p:cNvSpPr/>
          <p:nvPr/>
        </p:nvSpPr>
        <p:spPr>
          <a:xfrm>
            <a:off x="5523771" y="1930801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9" name="iSHEJI-19">
            <a:extLst>
              <a:ext uri="{FF2B5EF4-FFF2-40B4-BE49-F238E27FC236}">
                <a16:creationId xmlns:a16="http://schemas.microsoft.com/office/drawing/2014/main" id="{E3BC1CF6-8FFD-FEE1-E243-D995F4D8C5DA}"/>
              </a:ext>
            </a:extLst>
          </p:cNvPr>
          <p:cNvSpPr/>
          <p:nvPr/>
        </p:nvSpPr>
        <p:spPr>
          <a:xfrm>
            <a:off x="5602387" y="2009419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0" name="iSHEJI-20">
            <a:extLst>
              <a:ext uri="{FF2B5EF4-FFF2-40B4-BE49-F238E27FC236}">
                <a16:creationId xmlns:a16="http://schemas.microsoft.com/office/drawing/2014/main" id="{D56F839C-846F-36A7-0715-94061619F57A}"/>
              </a:ext>
            </a:extLst>
          </p:cNvPr>
          <p:cNvSpPr/>
          <p:nvPr/>
        </p:nvSpPr>
        <p:spPr>
          <a:xfrm>
            <a:off x="5893708" y="2272006"/>
            <a:ext cx="404585" cy="46205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64" name="iSHEJI-21">
            <a:extLst>
              <a:ext uri="{FF2B5EF4-FFF2-40B4-BE49-F238E27FC236}">
                <a16:creationId xmlns:a16="http://schemas.microsoft.com/office/drawing/2014/main" id="{E349D0FD-35C5-DFDA-4FAD-6C4D225E2CB6}"/>
              </a:ext>
            </a:extLst>
          </p:cNvPr>
          <p:cNvSpPr/>
          <p:nvPr/>
        </p:nvSpPr>
        <p:spPr>
          <a:xfrm>
            <a:off x="9393689" y="1930801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65" name="iSHEJI-22">
            <a:extLst>
              <a:ext uri="{FF2B5EF4-FFF2-40B4-BE49-F238E27FC236}">
                <a16:creationId xmlns:a16="http://schemas.microsoft.com/office/drawing/2014/main" id="{3B71EA0F-6323-BB26-F1AB-FE243C3B5197}"/>
              </a:ext>
            </a:extLst>
          </p:cNvPr>
          <p:cNvSpPr/>
          <p:nvPr/>
        </p:nvSpPr>
        <p:spPr>
          <a:xfrm>
            <a:off x="9472305" y="2009419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1" name="iSHEJI-23">
            <a:extLst>
              <a:ext uri="{FF2B5EF4-FFF2-40B4-BE49-F238E27FC236}">
                <a16:creationId xmlns:a16="http://schemas.microsoft.com/office/drawing/2014/main" id="{3DBFCF57-FD10-9CCB-F354-07E0124E476C}"/>
              </a:ext>
            </a:extLst>
          </p:cNvPr>
          <p:cNvSpPr/>
          <p:nvPr/>
        </p:nvSpPr>
        <p:spPr>
          <a:xfrm>
            <a:off x="9734893" y="2293580"/>
            <a:ext cx="462050" cy="41890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988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8001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618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病毒营销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项目介绍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4232012B-A0FE-55D3-C5BA-2A189FF7AB6E}"/>
              </a:ext>
            </a:extLst>
          </p:cNvPr>
          <p:cNvSpPr/>
          <p:nvPr/>
        </p:nvSpPr>
        <p:spPr>
          <a:xfrm>
            <a:off x="2036706" y="1644907"/>
            <a:ext cx="5970959" cy="1278972"/>
          </a:xfrm>
          <a:custGeom>
            <a:avLst/>
            <a:gdLst>
              <a:gd name="connsiteX0" fmla="*/ 459583 w 5970959"/>
              <a:gd name="connsiteY0" fmla="*/ 0 h 1278972"/>
              <a:gd name="connsiteX1" fmla="*/ 1307445 w 5970959"/>
              <a:gd name="connsiteY1" fmla="*/ 0 h 1278972"/>
              <a:gd name="connsiteX2" fmla="*/ 5024737 w 5970959"/>
              <a:gd name="connsiteY2" fmla="*/ 0 h 1278972"/>
              <a:gd name="connsiteX3" fmla="*/ 5872599 w 5970959"/>
              <a:gd name="connsiteY3" fmla="*/ 0 h 1278972"/>
              <a:gd name="connsiteX4" fmla="*/ 5967975 w 5970959"/>
              <a:gd name="connsiteY4" fmla="*/ 95176 h 1278972"/>
              <a:gd name="connsiteX5" fmla="*/ 5606753 w 5970959"/>
              <a:gd name="connsiteY5" fmla="*/ 1220952 h 1278972"/>
              <a:gd name="connsiteX6" fmla="*/ 5511377 w 5970959"/>
              <a:gd name="connsiteY6" fmla="*/ 1278972 h 1278972"/>
              <a:gd name="connsiteX7" fmla="*/ 4663515 w 5970959"/>
              <a:gd name="connsiteY7" fmla="*/ 1278972 h 1278972"/>
              <a:gd name="connsiteX8" fmla="*/ 946223 w 5970959"/>
              <a:gd name="connsiteY8" fmla="*/ 1278972 h 1278972"/>
              <a:gd name="connsiteX9" fmla="*/ 98361 w 5970959"/>
              <a:gd name="connsiteY9" fmla="*/ 1278972 h 1278972"/>
              <a:gd name="connsiteX10" fmla="*/ 2985 w 5970959"/>
              <a:gd name="connsiteY10" fmla="*/ 1183795 h 1278972"/>
              <a:gd name="connsiteX11" fmla="*/ 364207 w 5970959"/>
              <a:gd name="connsiteY11" fmla="*/ 58021 h 1278972"/>
              <a:gd name="connsiteX12" fmla="*/ 459583 w 5970959"/>
              <a:gd name="connsiteY12" fmla="*/ 0 h 12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70959" h="1278972">
                <a:moveTo>
                  <a:pt x="459583" y="0"/>
                </a:moveTo>
                <a:lnTo>
                  <a:pt x="1307445" y="0"/>
                </a:lnTo>
                <a:lnTo>
                  <a:pt x="5024737" y="0"/>
                </a:lnTo>
                <a:lnTo>
                  <a:pt x="5872599" y="0"/>
                </a:lnTo>
                <a:cubicBezTo>
                  <a:pt x="5936564" y="0"/>
                  <a:pt x="5983489" y="46827"/>
                  <a:pt x="5967975" y="95176"/>
                </a:cubicBezTo>
                <a:lnTo>
                  <a:pt x="5606753" y="1220952"/>
                </a:lnTo>
                <a:cubicBezTo>
                  <a:pt x="5595807" y="1255068"/>
                  <a:pt x="5556511" y="1278972"/>
                  <a:pt x="5511377" y="1278972"/>
                </a:cubicBezTo>
                <a:lnTo>
                  <a:pt x="4663515" y="1278972"/>
                </a:lnTo>
                <a:lnTo>
                  <a:pt x="946223" y="1278972"/>
                </a:lnTo>
                <a:lnTo>
                  <a:pt x="98361" y="1278972"/>
                </a:lnTo>
                <a:cubicBezTo>
                  <a:pt x="34396" y="1278972"/>
                  <a:pt x="-12529" y="1232145"/>
                  <a:pt x="2985" y="1183795"/>
                </a:cubicBezTo>
                <a:lnTo>
                  <a:pt x="364207" y="58021"/>
                </a:lnTo>
                <a:cubicBezTo>
                  <a:pt x="375154" y="23904"/>
                  <a:pt x="414448" y="0"/>
                  <a:pt x="459583" y="0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iSHEJI-5">
            <a:extLst>
              <a:ext uri="{FF2B5EF4-FFF2-40B4-BE49-F238E27FC236}">
                <a16:creationId xmlns:a16="http://schemas.microsoft.com/office/drawing/2014/main" id="{63CB79A8-A2A5-27FB-69F9-57FEE9804EFC}"/>
              </a:ext>
            </a:extLst>
          </p:cNvPr>
          <p:cNvSpPr txBox="1"/>
          <p:nvPr/>
        </p:nvSpPr>
        <p:spPr>
          <a:xfrm>
            <a:off x="3048891" y="2247225"/>
            <a:ext cx="1696779" cy="37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618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年中大促</a:t>
            </a: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C6D4E071-9344-579A-EC52-B871D32DBEC0}"/>
              </a:ext>
            </a:extLst>
          </p:cNvPr>
          <p:cNvSpPr/>
          <p:nvPr/>
        </p:nvSpPr>
        <p:spPr>
          <a:xfrm>
            <a:off x="2728423" y="1867350"/>
            <a:ext cx="1325530" cy="393764"/>
          </a:xfrm>
          <a:custGeom>
            <a:avLst/>
            <a:gdLst>
              <a:gd name="connsiteX0" fmla="*/ 0 w 1539088"/>
              <a:gd name="connsiteY0" fmla="*/ 0 h 457204"/>
              <a:gd name="connsiteX1" fmla="*/ 1503927 w 1539088"/>
              <a:gd name="connsiteY1" fmla="*/ 0 h 457204"/>
              <a:gd name="connsiteX2" fmla="*/ 1538022 w 1539088"/>
              <a:gd name="connsiteY2" fmla="*/ 34024 h 457204"/>
              <a:gd name="connsiteX3" fmla="*/ 1408893 w 1539088"/>
              <a:gd name="connsiteY3" fmla="*/ 436463 h 457204"/>
              <a:gd name="connsiteX4" fmla="*/ 1374798 w 1539088"/>
              <a:gd name="connsiteY4" fmla="*/ 457204 h 457204"/>
              <a:gd name="connsiteX5" fmla="*/ 0 w 1539088"/>
              <a:gd name="connsiteY5" fmla="*/ 457204 h 45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088" h="457204">
                <a:moveTo>
                  <a:pt x="0" y="0"/>
                </a:moveTo>
                <a:lnTo>
                  <a:pt x="1503927" y="0"/>
                </a:lnTo>
                <a:cubicBezTo>
                  <a:pt x="1526793" y="0"/>
                  <a:pt x="1543568" y="16740"/>
                  <a:pt x="1538022" y="34024"/>
                </a:cubicBezTo>
                <a:lnTo>
                  <a:pt x="1408893" y="436463"/>
                </a:lnTo>
                <a:cubicBezTo>
                  <a:pt x="1404980" y="448659"/>
                  <a:pt x="1390933" y="457204"/>
                  <a:pt x="1374798" y="457204"/>
                </a:cubicBezTo>
                <a:lnTo>
                  <a:pt x="0" y="457204"/>
                </a:lnTo>
                <a:close/>
              </a:path>
            </a:pathLst>
          </a:cu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6A414BA7-6016-8CBA-C985-74DE0CF648DE}"/>
              </a:ext>
            </a:extLst>
          </p:cNvPr>
          <p:cNvSpPr txBox="1"/>
          <p:nvPr/>
        </p:nvSpPr>
        <p:spPr>
          <a:xfrm>
            <a:off x="3048891" y="1813435"/>
            <a:ext cx="915729" cy="479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时间</a:t>
            </a:r>
          </a:p>
        </p:txBody>
      </p:sp>
      <p:sp>
        <p:nvSpPr>
          <p:cNvPr id="78" name="iSHEJI-8">
            <a:extLst>
              <a:ext uri="{FF2B5EF4-FFF2-40B4-BE49-F238E27FC236}">
                <a16:creationId xmlns:a16="http://schemas.microsoft.com/office/drawing/2014/main" id="{3FE19499-C0BF-58A2-F440-FE1CEF3D10B9}"/>
              </a:ext>
            </a:extLst>
          </p:cNvPr>
          <p:cNvSpPr/>
          <p:nvPr/>
        </p:nvSpPr>
        <p:spPr>
          <a:xfrm>
            <a:off x="1622248" y="1598349"/>
            <a:ext cx="1325530" cy="1325530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7" name="iSHEJI-9">
            <a:extLst>
              <a:ext uri="{FF2B5EF4-FFF2-40B4-BE49-F238E27FC236}">
                <a16:creationId xmlns:a16="http://schemas.microsoft.com/office/drawing/2014/main" id="{FE54225F-E5DA-B3D5-D84B-6909AB20B01A}"/>
              </a:ext>
            </a:extLst>
          </p:cNvPr>
          <p:cNvSpPr/>
          <p:nvPr/>
        </p:nvSpPr>
        <p:spPr>
          <a:xfrm>
            <a:off x="5541906" y="3189808"/>
            <a:ext cx="5970959" cy="1278972"/>
          </a:xfrm>
          <a:custGeom>
            <a:avLst/>
            <a:gdLst>
              <a:gd name="connsiteX0" fmla="*/ 459583 w 5970959"/>
              <a:gd name="connsiteY0" fmla="*/ 0 h 1278972"/>
              <a:gd name="connsiteX1" fmla="*/ 1307445 w 5970959"/>
              <a:gd name="connsiteY1" fmla="*/ 0 h 1278972"/>
              <a:gd name="connsiteX2" fmla="*/ 5024737 w 5970959"/>
              <a:gd name="connsiteY2" fmla="*/ 0 h 1278972"/>
              <a:gd name="connsiteX3" fmla="*/ 5872599 w 5970959"/>
              <a:gd name="connsiteY3" fmla="*/ 0 h 1278972"/>
              <a:gd name="connsiteX4" fmla="*/ 5967975 w 5970959"/>
              <a:gd name="connsiteY4" fmla="*/ 95176 h 1278972"/>
              <a:gd name="connsiteX5" fmla="*/ 5606753 w 5970959"/>
              <a:gd name="connsiteY5" fmla="*/ 1220952 h 1278972"/>
              <a:gd name="connsiteX6" fmla="*/ 5511377 w 5970959"/>
              <a:gd name="connsiteY6" fmla="*/ 1278972 h 1278972"/>
              <a:gd name="connsiteX7" fmla="*/ 4663515 w 5970959"/>
              <a:gd name="connsiteY7" fmla="*/ 1278972 h 1278972"/>
              <a:gd name="connsiteX8" fmla="*/ 946223 w 5970959"/>
              <a:gd name="connsiteY8" fmla="*/ 1278972 h 1278972"/>
              <a:gd name="connsiteX9" fmla="*/ 98361 w 5970959"/>
              <a:gd name="connsiteY9" fmla="*/ 1278972 h 1278972"/>
              <a:gd name="connsiteX10" fmla="*/ 2985 w 5970959"/>
              <a:gd name="connsiteY10" fmla="*/ 1183795 h 1278972"/>
              <a:gd name="connsiteX11" fmla="*/ 364207 w 5970959"/>
              <a:gd name="connsiteY11" fmla="*/ 58021 h 1278972"/>
              <a:gd name="connsiteX12" fmla="*/ 459583 w 5970959"/>
              <a:gd name="connsiteY12" fmla="*/ 0 h 12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70959" h="1278972">
                <a:moveTo>
                  <a:pt x="459583" y="0"/>
                </a:moveTo>
                <a:lnTo>
                  <a:pt x="1307445" y="0"/>
                </a:lnTo>
                <a:lnTo>
                  <a:pt x="5024737" y="0"/>
                </a:lnTo>
                <a:lnTo>
                  <a:pt x="5872599" y="0"/>
                </a:lnTo>
                <a:cubicBezTo>
                  <a:pt x="5936564" y="0"/>
                  <a:pt x="5983489" y="46827"/>
                  <a:pt x="5967975" y="95176"/>
                </a:cubicBezTo>
                <a:lnTo>
                  <a:pt x="5606753" y="1220952"/>
                </a:lnTo>
                <a:cubicBezTo>
                  <a:pt x="5595807" y="1255068"/>
                  <a:pt x="5556511" y="1278972"/>
                  <a:pt x="5511377" y="1278972"/>
                </a:cubicBezTo>
                <a:lnTo>
                  <a:pt x="4663515" y="1278972"/>
                </a:lnTo>
                <a:lnTo>
                  <a:pt x="946223" y="1278972"/>
                </a:lnTo>
                <a:lnTo>
                  <a:pt x="98361" y="1278972"/>
                </a:lnTo>
                <a:cubicBezTo>
                  <a:pt x="34396" y="1278972"/>
                  <a:pt x="-12530" y="1232145"/>
                  <a:pt x="2985" y="1183795"/>
                </a:cubicBezTo>
                <a:lnTo>
                  <a:pt x="364207" y="58021"/>
                </a:lnTo>
                <a:cubicBezTo>
                  <a:pt x="375154" y="23904"/>
                  <a:pt x="414449" y="0"/>
                  <a:pt x="459583" y="0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5FAC7BFD-4C2B-89FE-D388-70D8F26D9C66}"/>
              </a:ext>
            </a:extLst>
          </p:cNvPr>
          <p:cNvSpPr txBox="1"/>
          <p:nvPr/>
        </p:nvSpPr>
        <p:spPr>
          <a:xfrm>
            <a:off x="6554091" y="3792126"/>
            <a:ext cx="4022949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618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大促期间，店铺营销主题为“快乐不下线”，首页设置多重裂变式玩法</a:t>
            </a: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468A120F-5F42-2F95-5704-EAAD33EA0577}"/>
              </a:ext>
            </a:extLst>
          </p:cNvPr>
          <p:cNvSpPr/>
          <p:nvPr/>
        </p:nvSpPr>
        <p:spPr>
          <a:xfrm>
            <a:off x="6233623" y="3412251"/>
            <a:ext cx="1325530" cy="393764"/>
          </a:xfrm>
          <a:custGeom>
            <a:avLst/>
            <a:gdLst>
              <a:gd name="connsiteX0" fmla="*/ 0 w 1539088"/>
              <a:gd name="connsiteY0" fmla="*/ 0 h 457204"/>
              <a:gd name="connsiteX1" fmla="*/ 1503927 w 1539088"/>
              <a:gd name="connsiteY1" fmla="*/ 0 h 457204"/>
              <a:gd name="connsiteX2" fmla="*/ 1538022 w 1539088"/>
              <a:gd name="connsiteY2" fmla="*/ 34024 h 457204"/>
              <a:gd name="connsiteX3" fmla="*/ 1408893 w 1539088"/>
              <a:gd name="connsiteY3" fmla="*/ 436463 h 457204"/>
              <a:gd name="connsiteX4" fmla="*/ 1374798 w 1539088"/>
              <a:gd name="connsiteY4" fmla="*/ 457204 h 457204"/>
              <a:gd name="connsiteX5" fmla="*/ 0 w 1539088"/>
              <a:gd name="connsiteY5" fmla="*/ 457204 h 45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088" h="457204">
                <a:moveTo>
                  <a:pt x="0" y="0"/>
                </a:moveTo>
                <a:lnTo>
                  <a:pt x="1503927" y="0"/>
                </a:lnTo>
                <a:cubicBezTo>
                  <a:pt x="1526793" y="0"/>
                  <a:pt x="1543568" y="16740"/>
                  <a:pt x="1538022" y="34024"/>
                </a:cubicBezTo>
                <a:lnTo>
                  <a:pt x="1408893" y="436463"/>
                </a:lnTo>
                <a:cubicBezTo>
                  <a:pt x="1404980" y="448659"/>
                  <a:pt x="1390933" y="457204"/>
                  <a:pt x="1374798" y="457204"/>
                </a:cubicBezTo>
                <a:lnTo>
                  <a:pt x="0" y="457204"/>
                </a:lnTo>
                <a:close/>
              </a:path>
            </a:pathLst>
          </a:cu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401AA975-BBB5-7B02-F6B5-2EB0DADD30F5}"/>
              </a:ext>
            </a:extLst>
          </p:cNvPr>
          <p:cNvSpPr txBox="1"/>
          <p:nvPr/>
        </p:nvSpPr>
        <p:spPr>
          <a:xfrm>
            <a:off x="6554091" y="3358336"/>
            <a:ext cx="915729" cy="479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方式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EF75780A-66A7-B508-BCEE-EB52C4A1EB86}"/>
              </a:ext>
            </a:extLst>
          </p:cNvPr>
          <p:cNvSpPr/>
          <p:nvPr/>
        </p:nvSpPr>
        <p:spPr>
          <a:xfrm>
            <a:off x="5127448" y="3143250"/>
            <a:ext cx="1325530" cy="1325530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8" name="iSHEJI-14">
            <a:extLst>
              <a:ext uri="{FF2B5EF4-FFF2-40B4-BE49-F238E27FC236}">
                <a16:creationId xmlns:a16="http://schemas.microsoft.com/office/drawing/2014/main" id="{280ECAF4-3683-F157-E7F2-79C4CBDA0E7E}"/>
              </a:ext>
            </a:extLst>
          </p:cNvPr>
          <p:cNvSpPr/>
          <p:nvPr/>
        </p:nvSpPr>
        <p:spPr>
          <a:xfrm>
            <a:off x="3142881" y="4906159"/>
            <a:ext cx="5970958" cy="1278972"/>
          </a:xfrm>
          <a:custGeom>
            <a:avLst/>
            <a:gdLst>
              <a:gd name="connsiteX0" fmla="*/ 459583 w 5970958"/>
              <a:gd name="connsiteY0" fmla="*/ 0 h 1278972"/>
              <a:gd name="connsiteX1" fmla="*/ 1307445 w 5970958"/>
              <a:gd name="connsiteY1" fmla="*/ 0 h 1278972"/>
              <a:gd name="connsiteX2" fmla="*/ 5024737 w 5970958"/>
              <a:gd name="connsiteY2" fmla="*/ 0 h 1278972"/>
              <a:gd name="connsiteX3" fmla="*/ 5872598 w 5970958"/>
              <a:gd name="connsiteY3" fmla="*/ 0 h 1278972"/>
              <a:gd name="connsiteX4" fmla="*/ 5967974 w 5970958"/>
              <a:gd name="connsiteY4" fmla="*/ 95177 h 1278972"/>
              <a:gd name="connsiteX5" fmla="*/ 5606752 w 5970958"/>
              <a:gd name="connsiteY5" fmla="*/ 1220952 h 1278972"/>
              <a:gd name="connsiteX6" fmla="*/ 5511376 w 5970958"/>
              <a:gd name="connsiteY6" fmla="*/ 1278972 h 1278972"/>
              <a:gd name="connsiteX7" fmla="*/ 4663515 w 5970958"/>
              <a:gd name="connsiteY7" fmla="*/ 1278972 h 1278972"/>
              <a:gd name="connsiteX8" fmla="*/ 946223 w 5970958"/>
              <a:gd name="connsiteY8" fmla="*/ 1278972 h 1278972"/>
              <a:gd name="connsiteX9" fmla="*/ 98361 w 5970958"/>
              <a:gd name="connsiteY9" fmla="*/ 1278972 h 1278972"/>
              <a:gd name="connsiteX10" fmla="*/ 2985 w 5970958"/>
              <a:gd name="connsiteY10" fmla="*/ 1183795 h 1278972"/>
              <a:gd name="connsiteX11" fmla="*/ 364207 w 5970958"/>
              <a:gd name="connsiteY11" fmla="*/ 58021 h 1278972"/>
              <a:gd name="connsiteX12" fmla="*/ 459583 w 5970958"/>
              <a:gd name="connsiteY12" fmla="*/ 0 h 12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70958" h="1278972">
                <a:moveTo>
                  <a:pt x="459583" y="0"/>
                </a:moveTo>
                <a:lnTo>
                  <a:pt x="1307445" y="0"/>
                </a:lnTo>
                <a:lnTo>
                  <a:pt x="5024737" y="0"/>
                </a:lnTo>
                <a:lnTo>
                  <a:pt x="5872598" y="0"/>
                </a:lnTo>
                <a:cubicBezTo>
                  <a:pt x="5936564" y="0"/>
                  <a:pt x="5983488" y="46827"/>
                  <a:pt x="5967974" y="95177"/>
                </a:cubicBezTo>
                <a:lnTo>
                  <a:pt x="5606752" y="1220952"/>
                </a:lnTo>
                <a:cubicBezTo>
                  <a:pt x="5595807" y="1255068"/>
                  <a:pt x="5556511" y="1278972"/>
                  <a:pt x="5511376" y="1278972"/>
                </a:cubicBezTo>
                <a:lnTo>
                  <a:pt x="4663515" y="1278972"/>
                </a:lnTo>
                <a:lnTo>
                  <a:pt x="946223" y="1278972"/>
                </a:lnTo>
                <a:lnTo>
                  <a:pt x="98361" y="1278972"/>
                </a:lnTo>
                <a:cubicBezTo>
                  <a:pt x="34396" y="1278972"/>
                  <a:pt x="-12529" y="1232145"/>
                  <a:pt x="2985" y="1183795"/>
                </a:cubicBezTo>
                <a:lnTo>
                  <a:pt x="364207" y="58021"/>
                </a:lnTo>
                <a:cubicBezTo>
                  <a:pt x="375154" y="23904"/>
                  <a:pt x="414448" y="0"/>
                  <a:pt x="459583" y="0"/>
                </a:cubicBezTo>
                <a:close/>
              </a:path>
            </a:pathLst>
          </a:cu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14D532BC-A843-D28F-5364-4D5C671FBEEB}"/>
              </a:ext>
            </a:extLst>
          </p:cNvPr>
          <p:cNvSpPr txBox="1"/>
          <p:nvPr/>
        </p:nvSpPr>
        <p:spPr>
          <a:xfrm>
            <a:off x="4155066" y="5508477"/>
            <a:ext cx="3993099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5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天内店铺涨粉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万有效人次，目标群体转化率提升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30%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3ABA6FC2-3ED2-B7F8-D78A-160B4E8D98AB}"/>
              </a:ext>
            </a:extLst>
          </p:cNvPr>
          <p:cNvSpPr/>
          <p:nvPr/>
        </p:nvSpPr>
        <p:spPr>
          <a:xfrm>
            <a:off x="3834598" y="5128602"/>
            <a:ext cx="1325530" cy="393764"/>
          </a:xfrm>
          <a:custGeom>
            <a:avLst/>
            <a:gdLst>
              <a:gd name="connsiteX0" fmla="*/ 0 w 1539088"/>
              <a:gd name="connsiteY0" fmla="*/ 0 h 457204"/>
              <a:gd name="connsiteX1" fmla="*/ 1503927 w 1539088"/>
              <a:gd name="connsiteY1" fmla="*/ 0 h 457204"/>
              <a:gd name="connsiteX2" fmla="*/ 1538022 w 1539088"/>
              <a:gd name="connsiteY2" fmla="*/ 34024 h 457204"/>
              <a:gd name="connsiteX3" fmla="*/ 1408893 w 1539088"/>
              <a:gd name="connsiteY3" fmla="*/ 436463 h 457204"/>
              <a:gd name="connsiteX4" fmla="*/ 1374798 w 1539088"/>
              <a:gd name="connsiteY4" fmla="*/ 457204 h 457204"/>
              <a:gd name="connsiteX5" fmla="*/ 0 w 1539088"/>
              <a:gd name="connsiteY5" fmla="*/ 457204 h 457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088" h="457204">
                <a:moveTo>
                  <a:pt x="0" y="0"/>
                </a:moveTo>
                <a:lnTo>
                  <a:pt x="1503927" y="0"/>
                </a:lnTo>
                <a:cubicBezTo>
                  <a:pt x="1526793" y="0"/>
                  <a:pt x="1543568" y="16740"/>
                  <a:pt x="1538022" y="34024"/>
                </a:cubicBezTo>
                <a:lnTo>
                  <a:pt x="1408893" y="436463"/>
                </a:lnTo>
                <a:cubicBezTo>
                  <a:pt x="1404980" y="448659"/>
                  <a:pt x="1390933" y="457204"/>
                  <a:pt x="1374798" y="457204"/>
                </a:cubicBezTo>
                <a:lnTo>
                  <a:pt x="0" y="457204"/>
                </a:lnTo>
                <a:close/>
              </a:path>
            </a:pathLst>
          </a:cu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7">
            <a:extLst>
              <a:ext uri="{FF2B5EF4-FFF2-40B4-BE49-F238E27FC236}">
                <a16:creationId xmlns:a16="http://schemas.microsoft.com/office/drawing/2014/main" id="{6C259E41-BB38-8C86-47CD-0C59EFEF21EC}"/>
              </a:ext>
            </a:extLst>
          </p:cNvPr>
          <p:cNvSpPr txBox="1"/>
          <p:nvPr/>
        </p:nvSpPr>
        <p:spPr>
          <a:xfrm>
            <a:off x="4155066" y="5074687"/>
            <a:ext cx="915729" cy="479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成果</a:t>
            </a:r>
          </a:p>
        </p:txBody>
      </p:sp>
      <p:sp>
        <p:nvSpPr>
          <p:cNvPr id="21" name="iSHEJI-18">
            <a:extLst>
              <a:ext uri="{FF2B5EF4-FFF2-40B4-BE49-F238E27FC236}">
                <a16:creationId xmlns:a16="http://schemas.microsoft.com/office/drawing/2014/main" id="{4CE75E05-25C0-F7A9-D4F3-297267035653}"/>
              </a:ext>
            </a:extLst>
          </p:cNvPr>
          <p:cNvSpPr/>
          <p:nvPr/>
        </p:nvSpPr>
        <p:spPr>
          <a:xfrm>
            <a:off x="2728423" y="4859601"/>
            <a:ext cx="1325530" cy="1325530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9" name="iSHEJI-19">
            <a:extLst>
              <a:ext uri="{FF2B5EF4-FFF2-40B4-BE49-F238E27FC236}">
                <a16:creationId xmlns:a16="http://schemas.microsoft.com/office/drawing/2014/main" id="{EB2470BB-6BC0-3331-3789-AEFF90C55E4E}"/>
              </a:ext>
            </a:extLst>
          </p:cNvPr>
          <p:cNvSpPr/>
          <p:nvPr/>
        </p:nvSpPr>
        <p:spPr>
          <a:xfrm>
            <a:off x="2053988" y="2030089"/>
            <a:ext cx="462050" cy="46205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4" name="iSHEJI-20">
            <a:extLst>
              <a:ext uri="{FF2B5EF4-FFF2-40B4-BE49-F238E27FC236}">
                <a16:creationId xmlns:a16="http://schemas.microsoft.com/office/drawing/2014/main" id="{74B66189-8116-90FF-9B54-2A8AB4BE0CD9}"/>
              </a:ext>
            </a:extLst>
          </p:cNvPr>
          <p:cNvSpPr/>
          <p:nvPr/>
        </p:nvSpPr>
        <p:spPr>
          <a:xfrm>
            <a:off x="5568039" y="3574990"/>
            <a:ext cx="444348" cy="462050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3" name="iSHEJI-21">
            <a:extLst>
              <a:ext uri="{FF2B5EF4-FFF2-40B4-BE49-F238E27FC236}">
                <a16:creationId xmlns:a16="http://schemas.microsoft.com/office/drawing/2014/main" id="{334B221C-0179-F56E-E5F8-3D40DBC37C4A}"/>
              </a:ext>
            </a:extLst>
          </p:cNvPr>
          <p:cNvSpPr/>
          <p:nvPr/>
        </p:nvSpPr>
        <p:spPr>
          <a:xfrm>
            <a:off x="3160163" y="5298794"/>
            <a:ext cx="462050" cy="447143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2706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8001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618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病毒营销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项目意义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3" name="iSHEJI-4">
            <a:extLst>
              <a:ext uri="{FF2B5EF4-FFF2-40B4-BE49-F238E27FC236}">
                <a16:creationId xmlns:a16="http://schemas.microsoft.com/office/drawing/2014/main" id="{CC7A6418-3666-9DE9-DAE1-79419D8D2056}"/>
              </a:ext>
            </a:extLst>
          </p:cNvPr>
          <p:cNvSpPr txBox="1"/>
          <p:nvPr/>
        </p:nvSpPr>
        <p:spPr>
          <a:xfrm flipH="1">
            <a:off x="5750043" y="3036751"/>
            <a:ext cx="5432628" cy="159050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200000"/>
              </a:lnSpc>
              <a:spcAft>
                <a:spcPts val="50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对目标人群的网络行为习性进行考察，通过“一键式”游戏操作最大程度简化用户体验，提升粉丝粘性促进二次销售，提升店面的活力，吸引潜在顾客</a:t>
            </a:r>
          </a:p>
        </p:txBody>
      </p:sp>
      <p:sp>
        <p:nvSpPr>
          <p:cNvPr id="34" name="iSHEJI-5">
            <a:extLst>
              <a:ext uri="{FF2B5EF4-FFF2-40B4-BE49-F238E27FC236}">
                <a16:creationId xmlns:a16="http://schemas.microsoft.com/office/drawing/2014/main" id="{468234BE-2DC3-13F7-E1C7-F4FB0F3DB01D}"/>
              </a:ext>
            </a:extLst>
          </p:cNvPr>
          <p:cNvSpPr/>
          <p:nvPr/>
        </p:nvSpPr>
        <p:spPr>
          <a:xfrm>
            <a:off x="1192887" y="2176236"/>
            <a:ext cx="3912851" cy="3859568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iSHEJI-6">
            <a:extLst>
              <a:ext uri="{FF2B5EF4-FFF2-40B4-BE49-F238E27FC236}">
                <a16:creationId xmlns:a16="http://schemas.microsoft.com/office/drawing/2014/main" id="{2C9C5BD2-E8CD-0F8B-CBB3-C957E66D6A98}"/>
              </a:ext>
            </a:extLst>
          </p:cNvPr>
          <p:cNvSpPr/>
          <p:nvPr/>
        </p:nvSpPr>
        <p:spPr>
          <a:xfrm>
            <a:off x="1404355" y="1930015"/>
            <a:ext cx="3952844" cy="3859568"/>
          </a:xfrm>
          <a:prstGeom prst="round1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48922065-ABF7-C1E9-3253-A39CBB44FF6D}"/>
              </a:ext>
            </a:extLst>
          </p:cNvPr>
          <p:cNvSpPr/>
          <p:nvPr/>
        </p:nvSpPr>
        <p:spPr>
          <a:xfrm>
            <a:off x="5750043" y="2270758"/>
            <a:ext cx="593783" cy="593783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3" name="iSHEJI-8">
            <a:extLst>
              <a:ext uri="{FF2B5EF4-FFF2-40B4-BE49-F238E27FC236}">
                <a16:creationId xmlns:a16="http://schemas.microsoft.com/office/drawing/2014/main" id="{F6EB58C9-1828-7811-870D-4E923C561514}"/>
              </a:ext>
            </a:extLst>
          </p:cNvPr>
          <p:cNvSpPr/>
          <p:nvPr/>
        </p:nvSpPr>
        <p:spPr>
          <a:xfrm>
            <a:off x="5976175" y="2442968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4855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85D8AC4-D7F8-69FA-37C1-189A309FFC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iSHEJI-2">
            <a:extLst>
              <a:ext uri="{FF2B5EF4-FFF2-40B4-BE49-F238E27FC236}">
                <a16:creationId xmlns:a16="http://schemas.microsoft.com/office/drawing/2014/main" id="{5ABB525A-0C11-4D3D-89C0-9453D7516D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l="14953" t="10848" r="2662" b="17300"/>
          <a:stretch/>
        </p:blipFill>
        <p:spPr>
          <a:xfrm>
            <a:off x="1" y="-114299"/>
            <a:ext cx="12191999" cy="708659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" name="iSHEJI-3">
            <a:extLst>
              <a:ext uri="{FF2B5EF4-FFF2-40B4-BE49-F238E27FC236}">
                <a16:creationId xmlns:a16="http://schemas.microsoft.com/office/drawing/2014/main" id="{D376234A-F231-7BD4-FC84-1C3C9B5B2254}"/>
              </a:ext>
            </a:extLst>
          </p:cNvPr>
          <p:cNvSpPr txBox="1"/>
          <p:nvPr/>
        </p:nvSpPr>
        <p:spPr>
          <a:xfrm>
            <a:off x="1532512" y="2803282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个人工作评价</a:t>
            </a: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A1E7CD69-2E2F-2860-A7BB-BEFBA92C8E74}"/>
              </a:ext>
            </a:extLst>
          </p:cNvPr>
          <p:cNvSpPr/>
          <p:nvPr/>
        </p:nvSpPr>
        <p:spPr>
          <a:xfrm>
            <a:off x="1532511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优点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25329840-9597-06EE-C87F-F295B3C431A9}"/>
              </a:ext>
            </a:extLst>
          </p:cNvPr>
          <p:cNvSpPr/>
          <p:nvPr/>
        </p:nvSpPr>
        <p:spPr>
          <a:xfrm>
            <a:off x="2990915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待完善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999B2BA7-D7D5-74C4-4C96-BDB80AC2A704}"/>
              </a:ext>
            </a:extLst>
          </p:cNvPr>
          <p:cNvSpPr txBox="1"/>
          <p:nvPr/>
        </p:nvSpPr>
        <p:spPr>
          <a:xfrm flipH="1">
            <a:off x="1572833" y="3831518"/>
            <a:ext cx="312033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600" dirty="0">
                <a:solidFill>
                  <a:schemeClr val="tx1">
                    <a:alpha val="85000"/>
                  </a:schemeClr>
                </a:solidFill>
                <a:latin typeface="+mn-ea"/>
                <a:cs typeface="OPPOSans R" panose="00020600040101010101" pitchFamily="18" charset="-122"/>
              </a:rPr>
              <a:t>Personal Work evaluation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906740A-237C-0237-48B9-0865D73C840A}"/>
              </a:ext>
            </a:extLst>
          </p:cNvPr>
          <p:cNvSpPr/>
          <p:nvPr/>
        </p:nvSpPr>
        <p:spPr>
          <a:xfrm>
            <a:off x="1627034" y="2091899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3690CD82-0D97-144A-D6FF-936F74136ACC}"/>
              </a:ext>
            </a:extLst>
          </p:cNvPr>
          <p:cNvSpPr/>
          <p:nvPr/>
        </p:nvSpPr>
        <p:spPr>
          <a:xfrm>
            <a:off x="1853166" y="2264109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5DE04F39-F43C-A62A-48A6-5C1DA10D7C06}"/>
              </a:ext>
            </a:extLst>
          </p:cNvPr>
          <p:cNvSpPr/>
          <p:nvPr/>
        </p:nvSpPr>
        <p:spPr>
          <a:xfrm>
            <a:off x="7155125" y="1703813"/>
            <a:ext cx="3504365" cy="3420533"/>
          </a:xfrm>
          <a:prstGeom prst="round1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0">
            <a:extLst>
              <a:ext uri="{FF2B5EF4-FFF2-40B4-BE49-F238E27FC236}">
                <a16:creationId xmlns:a16="http://schemas.microsoft.com/office/drawing/2014/main" id="{FD8A80F6-F89B-0CB3-5771-A3F057200B24}"/>
              </a:ext>
            </a:extLst>
          </p:cNvPr>
          <p:cNvSpPr txBox="1"/>
          <p:nvPr/>
        </p:nvSpPr>
        <p:spPr>
          <a:xfrm flipH="1">
            <a:off x="7432415" y="2136807"/>
            <a:ext cx="2949784" cy="2554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600" dirty="0">
                <a:ln w="254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03</a:t>
            </a:r>
            <a:endParaRPr lang="zh-CN" altLang="en-US" sz="16600" dirty="0">
              <a:ln w="25400">
                <a:noFill/>
              </a:ln>
              <a:solidFill>
                <a:schemeClr val="bg1"/>
              </a:solidFill>
              <a:effectLst/>
              <a:latin typeface="+mj-ea"/>
              <a:ea typeface="+mj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727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3443250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个人工作评价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优点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42" name="iSHEJI-4">
            <a:extLst>
              <a:ext uri="{FF2B5EF4-FFF2-40B4-BE49-F238E27FC236}">
                <a16:creationId xmlns:a16="http://schemas.microsoft.com/office/drawing/2014/main" id="{AB33E5ED-7334-EC69-C6CF-669F2BB14429}"/>
              </a:ext>
            </a:extLst>
          </p:cNvPr>
          <p:cNvSpPr/>
          <p:nvPr/>
        </p:nvSpPr>
        <p:spPr>
          <a:xfrm>
            <a:off x="1103504" y="1878366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43" name="iSHEJI-5">
            <a:extLst>
              <a:ext uri="{FF2B5EF4-FFF2-40B4-BE49-F238E27FC236}">
                <a16:creationId xmlns:a16="http://schemas.microsoft.com/office/drawing/2014/main" id="{9E41DA04-678D-7C92-8669-E0EA0B6905D4}"/>
              </a:ext>
            </a:extLst>
          </p:cNvPr>
          <p:cNvSpPr/>
          <p:nvPr/>
        </p:nvSpPr>
        <p:spPr>
          <a:xfrm>
            <a:off x="6333412" y="1878366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16" name="iSHEJI-6">
            <a:extLst>
              <a:ext uri="{FF2B5EF4-FFF2-40B4-BE49-F238E27FC236}">
                <a16:creationId xmlns:a16="http://schemas.microsoft.com/office/drawing/2014/main" id="{CE0A1C81-56A1-0995-122C-7BF94FAB1F1A}"/>
              </a:ext>
            </a:extLst>
          </p:cNvPr>
          <p:cNvSpPr/>
          <p:nvPr/>
        </p:nvSpPr>
        <p:spPr>
          <a:xfrm>
            <a:off x="1381160" y="2372942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有效地执行上级安排的工作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B8E99422-68B8-01B6-156C-702FE8276CC6}"/>
              </a:ext>
            </a:extLst>
          </p:cNvPr>
          <p:cNvSpPr/>
          <p:nvPr/>
        </p:nvSpPr>
        <p:spPr>
          <a:xfrm>
            <a:off x="6632224" y="2372942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在工作中主动地处理问题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4" name="iSHEJI-8">
            <a:extLst>
              <a:ext uri="{FF2B5EF4-FFF2-40B4-BE49-F238E27FC236}">
                <a16:creationId xmlns:a16="http://schemas.microsoft.com/office/drawing/2014/main" id="{DFB7780C-6B9F-F789-96D9-6EE673400C29}"/>
              </a:ext>
            </a:extLst>
          </p:cNvPr>
          <p:cNvSpPr/>
          <p:nvPr/>
        </p:nvSpPr>
        <p:spPr>
          <a:xfrm>
            <a:off x="1103504" y="4336791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45" name="iSHEJI-9">
            <a:extLst>
              <a:ext uri="{FF2B5EF4-FFF2-40B4-BE49-F238E27FC236}">
                <a16:creationId xmlns:a16="http://schemas.microsoft.com/office/drawing/2014/main" id="{8D037EC9-E235-D6FB-9821-6F05B9036DFB}"/>
              </a:ext>
            </a:extLst>
          </p:cNvPr>
          <p:cNvSpPr/>
          <p:nvPr/>
        </p:nvSpPr>
        <p:spPr>
          <a:xfrm>
            <a:off x="6333412" y="4336791"/>
            <a:ext cx="4755085" cy="1752271"/>
          </a:xfrm>
          <a:custGeom>
            <a:avLst/>
            <a:gdLst>
              <a:gd name="connsiteX0" fmla="*/ 84983 w 4755085"/>
              <a:gd name="connsiteY0" fmla="*/ 0 h 1752271"/>
              <a:gd name="connsiteX1" fmla="*/ 4670102 w 4755085"/>
              <a:gd name="connsiteY1" fmla="*/ 0 h 1752271"/>
              <a:gd name="connsiteX2" fmla="*/ 4755085 w 4755085"/>
              <a:gd name="connsiteY2" fmla="*/ 84983 h 1752271"/>
              <a:gd name="connsiteX3" fmla="*/ 4755085 w 4755085"/>
              <a:gd name="connsiteY3" fmla="*/ 1667288 h 1752271"/>
              <a:gd name="connsiteX4" fmla="*/ 4670102 w 4755085"/>
              <a:gd name="connsiteY4" fmla="*/ 1752271 h 1752271"/>
              <a:gd name="connsiteX5" fmla="*/ 84983 w 4755085"/>
              <a:gd name="connsiteY5" fmla="*/ 1752271 h 1752271"/>
              <a:gd name="connsiteX6" fmla="*/ 0 w 4755085"/>
              <a:gd name="connsiteY6" fmla="*/ 1667288 h 1752271"/>
              <a:gd name="connsiteX7" fmla="*/ 0 w 4755085"/>
              <a:gd name="connsiteY7" fmla="*/ 84983 h 1752271"/>
              <a:gd name="connsiteX8" fmla="*/ 84983 w 4755085"/>
              <a:gd name="connsiteY8" fmla="*/ 0 h 175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5085" h="1752271">
                <a:moveTo>
                  <a:pt x="84983" y="0"/>
                </a:moveTo>
                <a:lnTo>
                  <a:pt x="4670102" y="0"/>
                </a:lnTo>
                <a:cubicBezTo>
                  <a:pt x="4717037" y="0"/>
                  <a:pt x="4755085" y="38048"/>
                  <a:pt x="4755085" y="84983"/>
                </a:cubicBezTo>
                <a:lnTo>
                  <a:pt x="4755085" y="1667288"/>
                </a:lnTo>
                <a:cubicBezTo>
                  <a:pt x="4755085" y="1714223"/>
                  <a:pt x="4717037" y="1752271"/>
                  <a:pt x="4670102" y="1752271"/>
                </a:cubicBezTo>
                <a:lnTo>
                  <a:pt x="84983" y="1752271"/>
                </a:lnTo>
                <a:cubicBezTo>
                  <a:pt x="38048" y="1752271"/>
                  <a:pt x="0" y="1714223"/>
                  <a:pt x="0" y="1667288"/>
                </a:cubicBezTo>
                <a:lnTo>
                  <a:pt x="0" y="84983"/>
                </a:lnTo>
                <a:cubicBezTo>
                  <a:pt x="0" y="38048"/>
                  <a:pt x="38048" y="0"/>
                  <a:pt x="84983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26" name="iSHEJI-10">
            <a:extLst>
              <a:ext uri="{FF2B5EF4-FFF2-40B4-BE49-F238E27FC236}">
                <a16:creationId xmlns:a16="http://schemas.microsoft.com/office/drawing/2014/main" id="{EB3A59D9-EFE9-D10C-1D8A-321B8D6E2522}"/>
              </a:ext>
            </a:extLst>
          </p:cNvPr>
          <p:cNvSpPr/>
          <p:nvPr/>
        </p:nvSpPr>
        <p:spPr>
          <a:xfrm>
            <a:off x="1381160" y="4831367"/>
            <a:ext cx="2989824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及时复审，找出问题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8" name="iSHEJI-11">
            <a:extLst>
              <a:ext uri="{FF2B5EF4-FFF2-40B4-BE49-F238E27FC236}">
                <a16:creationId xmlns:a16="http://schemas.microsoft.com/office/drawing/2014/main" id="{39A90C17-1A51-2353-8AE0-7081B76596C4}"/>
              </a:ext>
            </a:extLst>
          </p:cNvPr>
          <p:cNvSpPr/>
          <p:nvPr/>
        </p:nvSpPr>
        <p:spPr>
          <a:xfrm>
            <a:off x="6632224" y="4831367"/>
            <a:ext cx="3886200" cy="40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紧急公共关系事件迅速反应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2" name="iSHEJI-12">
            <a:extLst>
              <a:ext uri="{FF2B5EF4-FFF2-40B4-BE49-F238E27FC236}">
                <a16:creationId xmlns:a16="http://schemas.microsoft.com/office/drawing/2014/main" id="{7DF5EF76-6205-B071-81E4-F53B0DAA0614}"/>
              </a:ext>
            </a:extLst>
          </p:cNvPr>
          <p:cNvSpPr/>
          <p:nvPr/>
        </p:nvSpPr>
        <p:spPr>
          <a:xfrm>
            <a:off x="1464840" y="1528763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4" name="iSHEJI-13">
            <a:extLst>
              <a:ext uri="{FF2B5EF4-FFF2-40B4-BE49-F238E27FC236}">
                <a16:creationId xmlns:a16="http://schemas.microsoft.com/office/drawing/2014/main" id="{0B9BC19F-4918-F08B-873F-1A776D7392C7}"/>
              </a:ext>
            </a:extLst>
          </p:cNvPr>
          <p:cNvSpPr/>
          <p:nvPr/>
        </p:nvSpPr>
        <p:spPr>
          <a:xfrm>
            <a:off x="1669848" y="1744416"/>
            <a:ext cx="284132" cy="262841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46" name="iSHEJI-14">
            <a:extLst>
              <a:ext uri="{FF2B5EF4-FFF2-40B4-BE49-F238E27FC236}">
                <a16:creationId xmlns:a16="http://schemas.microsoft.com/office/drawing/2014/main" id="{EF1D432D-F9EA-754C-C82A-404B1EF7FB6E}"/>
              </a:ext>
            </a:extLst>
          </p:cNvPr>
          <p:cNvSpPr/>
          <p:nvPr/>
        </p:nvSpPr>
        <p:spPr>
          <a:xfrm>
            <a:off x="1381160" y="2724057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Effectively carry out work assigned by superior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7" name="iSHEJI-15">
            <a:extLst>
              <a:ext uri="{FF2B5EF4-FFF2-40B4-BE49-F238E27FC236}">
                <a16:creationId xmlns:a16="http://schemas.microsoft.com/office/drawing/2014/main" id="{93596527-B26A-98F2-A56E-895687031AD3}"/>
              </a:ext>
            </a:extLst>
          </p:cNvPr>
          <p:cNvSpPr/>
          <p:nvPr/>
        </p:nvSpPr>
        <p:spPr>
          <a:xfrm>
            <a:off x="6632224" y="2724057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Proactively deal with problems at work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8" name="iSHEJI-16">
            <a:extLst>
              <a:ext uri="{FF2B5EF4-FFF2-40B4-BE49-F238E27FC236}">
                <a16:creationId xmlns:a16="http://schemas.microsoft.com/office/drawing/2014/main" id="{C149FFE2-627B-4B27-7D76-B432FBCD6737}"/>
              </a:ext>
            </a:extLst>
          </p:cNvPr>
          <p:cNvSpPr/>
          <p:nvPr/>
        </p:nvSpPr>
        <p:spPr>
          <a:xfrm>
            <a:off x="1381160" y="5182482"/>
            <a:ext cx="3221320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Review in time to identify problems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9" name="iSHEJI-17">
            <a:extLst>
              <a:ext uri="{FF2B5EF4-FFF2-40B4-BE49-F238E27FC236}">
                <a16:creationId xmlns:a16="http://schemas.microsoft.com/office/drawing/2014/main" id="{5827411F-06A8-4C95-00A3-03F9CCED62EF}"/>
              </a:ext>
            </a:extLst>
          </p:cNvPr>
          <p:cNvSpPr/>
          <p:nvPr/>
        </p:nvSpPr>
        <p:spPr>
          <a:xfrm>
            <a:off x="6632223" y="5182482"/>
            <a:ext cx="4187101" cy="285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cs typeface="OPPOSans B" panose="00020600040101010101" pitchFamily="18" charset="-122"/>
                <a:sym typeface="OPPOSans B" panose="00020600040101010101" pitchFamily="18" charset="-122"/>
              </a:rPr>
              <a:t>Respond quickly to public relations emergencies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0" name="iSHEJI-18">
            <a:extLst>
              <a:ext uri="{FF2B5EF4-FFF2-40B4-BE49-F238E27FC236}">
                <a16:creationId xmlns:a16="http://schemas.microsoft.com/office/drawing/2014/main" id="{490DC065-5E8D-00F2-0784-3E1DB599445C}"/>
              </a:ext>
            </a:extLst>
          </p:cNvPr>
          <p:cNvSpPr/>
          <p:nvPr/>
        </p:nvSpPr>
        <p:spPr>
          <a:xfrm>
            <a:off x="6632223" y="1528763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6" name="iSHEJI-19">
            <a:extLst>
              <a:ext uri="{FF2B5EF4-FFF2-40B4-BE49-F238E27FC236}">
                <a16:creationId xmlns:a16="http://schemas.microsoft.com/office/drawing/2014/main" id="{274A5F86-A187-A702-9D87-69D34FB89F86}"/>
              </a:ext>
            </a:extLst>
          </p:cNvPr>
          <p:cNvSpPr/>
          <p:nvPr/>
        </p:nvSpPr>
        <p:spPr>
          <a:xfrm>
            <a:off x="6837231" y="1751460"/>
            <a:ext cx="284132" cy="248753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52" name="iSHEJI-20">
            <a:extLst>
              <a:ext uri="{FF2B5EF4-FFF2-40B4-BE49-F238E27FC236}">
                <a16:creationId xmlns:a16="http://schemas.microsoft.com/office/drawing/2014/main" id="{CC6FD2F1-B6F9-4B0D-F10F-181F029E7C95}"/>
              </a:ext>
            </a:extLst>
          </p:cNvPr>
          <p:cNvSpPr/>
          <p:nvPr/>
        </p:nvSpPr>
        <p:spPr>
          <a:xfrm>
            <a:off x="1464840" y="4030628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5" name="iSHEJI-21">
            <a:extLst>
              <a:ext uri="{FF2B5EF4-FFF2-40B4-BE49-F238E27FC236}">
                <a16:creationId xmlns:a16="http://schemas.microsoft.com/office/drawing/2014/main" id="{949B8782-0A78-3649-8748-949AB0CA6109}"/>
              </a:ext>
            </a:extLst>
          </p:cNvPr>
          <p:cNvSpPr/>
          <p:nvPr/>
        </p:nvSpPr>
        <p:spPr>
          <a:xfrm>
            <a:off x="1669848" y="4260194"/>
            <a:ext cx="284132" cy="235017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54" name="iSHEJI-22">
            <a:extLst>
              <a:ext uri="{FF2B5EF4-FFF2-40B4-BE49-F238E27FC236}">
                <a16:creationId xmlns:a16="http://schemas.microsoft.com/office/drawing/2014/main" id="{C327FBFE-D762-1FE4-0F3B-416F1FBBEB8D}"/>
              </a:ext>
            </a:extLst>
          </p:cNvPr>
          <p:cNvSpPr/>
          <p:nvPr/>
        </p:nvSpPr>
        <p:spPr>
          <a:xfrm>
            <a:off x="6632223" y="4030628"/>
            <a:ext cx="694148" cy="6941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7" name="iSHEJI-23">
            <a:extLst>
              <a:ext uri="{FF2B5EF4-FFF2-40B4-BE49-F238E27FC236}">
                <a16:creationId xmlns:a16="http://schemas.microsoft.com/office/drawing/2014/main" id="{06D2496C-9E15-2D69-8802-8961F852DBE4}"/>
              </a:ext>
            </a:extLst>
          </p:cNvPr>
          <p:cNvSpPr/>
          <p:nvPr/>
        </p:nvSpPr>
        <p:spPr>
          <a:xfrm>
            <a:off x="6837231" y="4243802"/>
            <a:ext cx="284132" cy="267800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60" name="iSHEJI-24">
            <a:extLst>
              <a:ext uri="{FF2B5EF4-FFF2-40B4-BE49-F238E27FC236}">
                <a16:creationId xmlns:a16="http://schemas.microsoft.com/office/drawing/2014/main" id="{92B530B1-6FC9-3457-4F0A-5D2773B0F71F}"/>
              </a:ext>
            </a:extLst>
          </p:cNvPr>
          <p:cNvSpPr/>
          <p:nvPr/>
        </p:nvSpPr>
        <p:spPr>
          <a:xfrm>
            <a:off x="1103504" y="3529201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3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7" y="101436"/>
                  <a:pt x="4670103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iSHEJI-25">
            <a:extLst>
              <a:ext uri="{FF2B5EF4-FFF2-40B4-BE49-F238E27FC236}">
                <a16:creationId xmlns:a16="http://schemas.microsoft.com/office/drawing/2014/main" id="{04CF7F69-5188-ED31-7606-64016BEFF6BC}"/>
              </a:ext>
            </a:extLst>
          </p:cNvPr>
          <p:cNvSpPr/>
          <p:nvPr/>
        </p:nvSpPr>
        <p:spPr>
          <a:xfrm>
            <a:off x="6333412" y="3529201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2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6" y="101436"/>
                  <a:pt x="4670102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3" name="iSHEJI-26">
            <a:extLst>
              <a:ext uri="{FF2B5EF4-FFF2-40B4-BE49-F238E27FC236}">
                <a16:creationId xmlns:a16="http://schemas.microsoft.com/office/drawing/2014/main" id="{0E89648D-D4ED-6ED9-3CB4-D19B32D8650A}"/>
              </a:ext>
            </a:extLst>
          </p:cNvPr>
          <p:cNvSpPr/>
          <p:nvPr/>
        </p:nvSpPr>
        <p:spPr>
          <a:xfrm>
            <a:off x="1103504" y="5987626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3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7" y="101436"/>
                  <a:pt x="4670103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2" name="iSHEJI-27">
            <a:extLst>
              <a:ext uri="{FF2B5EF4-FFF2-40B4-BE49-F238E27FC236}">
                <a16:creationId xmlns:a16="http://schemas.microsoft.com/office/drawing/2014/main" id="{C746C2FD-AB4D-AACF-E9EF-35AD677D1248}"/>
              </a:ext>
            </a:extLst>
          </p:cNvPr>
          <p:cNvSpPr/>
          <p:nvPr/>
        </p:nvSpPr>
        <p:spPr>
          <a:xfrm>
            <a:off x="6333412" y="5987626"/>
            <a:ext cx="4755085" cy="101436"/>
          </a:xfrm>
          <a:custGeom>
            <a:avLst/>
            <a:gdLst>
              <a:gd name="connsiteX0" fmla="*/ 0 w 4755085"/>
              <a:gd name="connsiteY0" fmla="*/ 0 h 101436"/>
              <a:gd name="connsiteX1" fmla="*/ 4755085 w 4755085"/>
              <a:gd name="connsiteY1" fmla="*/ 0 h 101436"/>
              <a:gd name="connsiteX2" fmla="*/ 4755085 w 4755085"/>
              <a:gd name="connsiteY2" fmla="*/ 16454 h 101436"/>
              <a:gd name="connsiteX3" fmla="*/ 4670102 w 4755085"/>
              <a:gd name="connsiteY3" fmla="*/ 101436 h 101436"/>
              <a:gd name="connsiteX4" fmla="*/ 84983 w 4755085"/>
              <a:gd name="connsiteY4" fmla="*/ 101436 h 101436"/>
              <a:gd name="connsiteX5" fmla="*/ 0 w 4755085"/>
              <a:gd name="connsiteY5" fmla="*/ 16454 h 101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5085" h="101436">
                <a:moveTo>
                  <a:pt x="0" y="0"/>
                </a:moveTo>
                <a:lnTo>
                  <a:pt x="4755085" y="0"/>
                </a:lnTo>
                <a:lnTo>
                  <a:pt x="4755085" y="16454"/>
                </a:lnTo>
                <a:cubicBezTo>
                  <a:pt x="4755085" y="63388"/>
                  <a:pt x="4717036" y="101436"/>
                  <a:pt x="4670102" y="101436"/>
                </a:cubicBezTo>
                <a:lnTo>
                  <a:pt x="84983" y="101436"/>
                </a:lnTo>
                <a:cubicBezTo>
                  <a:pt x="38049" y="101436"/>
                  <a:pt x="0" y="63388"/>
                  <a:pt x="0" y="16454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458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3443250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个人工作评价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优点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6" name="iSHEJI-4">
            <a:extLst>
              <a:ext uri="{FF2B5EF4-FFF2-40B4-BE49-F238E27FC236}">
                <a16:creationId xmlns:a16="http://schemas.microsoft.com/office/drawing/2014/main" id="{59452836-D7DD-2A46-95CB-FD224EB6C546}"/>
              </a:ext>
            </a:extLst>
          </p:cNvPr>
          <p:cNvSpPr/>
          <p:nvPr/>
        </p:nvSpPr>
        <p:spPr>
          <a:xfrm rot="5400000">
            <a:off x="4562637" y="1966382"/>
            <a:ext cx="3066721" cy="314716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96"/>
          </a:p>
        </p:txBody>
      </p:sp>
      <p:sp>
        <p:nvSpPr>
          <p:cNvPr id="38" name="iSHEJI-5">
            <a:extLst>
              <a:ext uri="{FF2B5EF4-FFF2-40B4-BE49-F238E27FC236}">
                <a16:creationId xmlns:a16="http://schemas.microsoft.com/office/drawing/2014/main" id="{8D1D19F9-5998-0468-C712-0AE0F45EF33C}"/>
              </a:ext>
            </a:extLst>
          </p:cNvPr>
          <p:cNvSpPr/>
          <p:nvPr/>
        </p:nvSpPr>
        <p:spPr>
          <a:xfrm>
            <a:off x="4522418" y="2006601"/>
            <a:ext cx="3147165" cy="87335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0" name="iSHEJI-6">
            <a:extLst>
              <a:ext uri="{FF2B5EF4-FFF2-40B4-BE49-F238E27FC236}">
                <a16:creationId xmlns:a16="http://schemas.microsoft.com/office/drawing/2014/main" id="{BF305590-0E0C-2DDF-62DF-192003EFD091}"/>
              </a:ext>
            </a:extLst>
          </p:cNvPr>
          <p:cNvSpPr txBox="1"/>
          <p:nvPr/>
        </p:nvSpPr>
        <p:spPr>
          <a:xfrm>
            <a:off x="4946475" y="3300413"/>
            <a:ext cx="2299045" cy="7751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defRPr/>
            </a:pPr>
            <a:r>
              <a:rPr lang="zh-CN" altLang="en-US" sz="1800" dirty="0"/>
              <a:t>需要更适应互联网</a:t>
            </a:r>
            <a:endParaRPr lang="en-US" altLang="zh-CN" sz="1800" dirty="0"/>
          </a:p>
          <a:p>
            <a:pPr>
              <a:defRPr/>
            </a:pPr>
            <a:r>
              <a:rPr lang="zh-CN" altLang="en-US" sz="1800" dirty="0"/>
              <a:t>发展趋势</a:t>
            </a:r>
          </a:p>
        </p:txBody>
      </p:sp>
      <p:sp>
        <p:nvSpPr>
          <p:cNvPr id="67" name="iSHEJI-7">
            <a:extLst>
              <a:ext uri="{FF2B5EF4-FFF2-40B4-BE49-F238E27FC236}">
                <a16:creationId xmlns:a16="http://schemas.microsoft.com/office/drawing/2014/main" id="{187EAC0C-2E6C-356A-B6A4-E54EB914DC46}"/>
              </a:ext>
            </a:extLst>
          </p:cNvPr>
          <p:cNvSpPr/>
          <p:nvPr/>
        </p:nvSpPr>
        <p:spPr>
          <a:xfrm>
            <a:off x="5692613" y="2454390"/>
            <a:ext cx="806771" cy="806770"/>
          </a:xfrm>
          <a:prstGeom prst="round2Diag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6" name="iSHEJI-8">
            <a:extLst>
              <a:ext uri="{FF2B5EF4-FFF2-40B4-BE49-F238E27FC236}">
                <a16:creationId xmlns:a16="http://schemas.microsoft.com/office/drawing/2014/main" id="{DE0137B3-A778-796D-D301-5B6E85ADB963}"/>
              </a:ext>
            </a:extLst>
          </p:cNvPr>
          <p:cNvSpPr/>
          <p:nvPr/>
        </p:nvSpPr>
        <p:spPr>
          <a:xfrm>
            <a:off x="5899284" y="2667408"/>
            <a:ext cx="393427" cy="38073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C474EA9F-F168-F744-5996-5735BF03A729}"/>
              </a:ext>
            </a:extLst>
          </p:cNvPr>
          <p:cNvSpPr/>
          <p:nvPr/>
        </p:nvSpPr>
        <p:spPr>
          <a:xfrm rot="5400000">
            <a:off x="1438636" y="2322726"/>
            <a:ext cx="2523582" cy="258977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96" dirty="0"/>
          </a:p>
        </p:txBody>
      </p:sp>
      <p:sp>
        <p:nvSpPr>
          <p:cNvPr id="30" name="iSHEJI-10">
            <a:extLst>
              <a:ext uri="{FF2B5EF4-FFF2-40B4-BE49-F238E27FC236}">
                <a16:creationId xmlns:a16="http://schemas.microsoft.com/office/drawing/2014/main" id="{7627627A-BB57-8164-8981-D4DB7E8B2906}"/>
              </a:ext>
            </a:extLst>
          </p:cNvPr>
          <p:cNvSpPr/>
          <p:nvPr/>
        </p:nvSpPr>
        <p:spPr>
          <a:xfrm>
            <a:off x="1405540" y="2355823"/>
            <a:ext cx="2589778" cy="8352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F0D5D371-80CD-4DE8-93B5-73D4638E2D3F}"/>
              </a:ext>
            </a:extLst>
          </p:cNvPr>
          <p:cNvSpPr txBox="1"/>
          <p:nvPr/>
        </p:nvSpPr>
        <p:spPr>
          <a:xfrm>
            <a:off x="1657097" y="3520062"/>
            <a:ext cx="2086660" cy="40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创新能力略有欠缺</a:t>
            </a:r>
          </a:p>
        </p:txBody>
      </p:sp>
      <p:sp>
        <p:nvSpPr>
          <p:cNvPr id="65" name="iSHEJI-12">
            <a:extLst>
              <a:ext uri="{FF2B5EF4-FFF2-40B4-BE49-F238E27FC236}">
                <a16:creationId xmlns:a16="http://schemas.microsoft.com/office/drawing/2014/main" id="{56E2EFE8-7612-1876-CBD2-C78BBEB7790F}"/>
              </a:ext>
            </a:extLst>
          </p:cNvPr>
          <p:cNvSpPr/>
          <p:nvPr/>
        </p:nvSpPr>
        <p:spPr>
          <a:xfrm>
            <a:off x="2353353" y="2734852"/>
            <a:ext cx="694148" cy="694148"/>
          </a:xfrm>
          <a:prstGeom prst="round2Diag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5" name="iSHEJI-13">
            <a:extLst>
              <a:ext uri="{FF2B5EF4-FFF2-40B4-BE49-F238E27FC236}">
                <a16:creationId xmlns:a16="http://schemas.microsoft.com/office/drawing/2014/main" id="{D78F48B6-D982-936E-1BC4-0DACCF1F2987}"/>
              </a:ext>
            </a:extLst>
          </p:cNvPr>
          <p:cNvSpPr/>
          <p:nvPr/>
        </p:nvSpPr>
        <p:spPr>
          <a:xfrm>
            <a:off x="2531174" y="2912673"/>
            <a:ext cx="338506" cy="338506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56" name="iSHEJI-14">
            <a:extLst>
              <a:ext uri="{FF2B5EF4-FFF2-40B4-BE49-F238E27FC236}">
                <a16:creationId xmlns:a16="http://schemas.microsoft.com/office/drawing/2014/main" id="{ACAE0405-DA9E-C72E-80B4-1CB766BFED0D}"/>
              </a:ext>
            </a:extLst>
          </p:cNvPr>
          <p:cNvSpPr/>
          <p:nvPr/>
        </p:nvSpPr>
        <p:spPr>
          <a:xfrm rot="5400000">
            <a:off x="8229778" y="2322726"/>
            <a:ext cx="2523582" cy="258977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96"/>
          </a:p>
        </p:txBody>
      </p:sp>
      <p:sp>
        <p:nvSpPr>
          <p:cNvPr id="57" name="iSHEJI-15">
            <a:extLst>
              <a:ext uri="{FF2B5EF4-FFF2-40B4-BE49-F238E27FC236}">
                <a16:creationId xmlns:a16="http://schemas.microsoft.com/office/drawing/2014/main" id="{13119F06-4EB6-4C93-66DA-8CDF6A85E8FB}"/>
              </a:ext>
            </a:extLst>
          </p:cNvPr>
          <p:cNvSpPr/>
          <p:nvPr/>
        </p:nvSpPr>
        <p:spPr>
          <a:xfrm>
            <a:off x="8196683" y="2355823"/>
            <a:ext cx="2589778" cy="8352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9" name="iSHEJI-16">
            <a:extLst>
              <a:ext uri="{FF2B5EF4-FFF2-40B4-BE49-F238E27FC236}">
                <a16:creationId xmlns:a16="http://schemas.microsoft.com/office/drawing/2014/main" id="{E0008BB8-A430-CB2A-C76D-177382B9D9F6}"/>
              </a:ext>
            </a:extLst>
          </p:cNvPr>
          <p:cNvSpPr txBox="1"/>
          <p:nvPr/>
        </p:nvSpPr>
        <p:spPr>
          <a:xfrm>
            <a:off x="8448239" y="3520062"/>
            <a:ext cx="2086660" cy="40889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800" dirty="0"/>
              <a:t>需要学习更多技能</a:t>
            </a:r>
          </a:p>
        </p:txBody>
      </p:sp>
      <p:sp>
        <p:nvSpPr>
          <p:cNvPr id="69" name="iSHEJI-17">
            <a:extLst>
              <a:ext uri="{FF2B5EF4-FFF2-40B4-BE49-F238E27FC236}">
                <a16:creationId xmlns:a16="http://schemas.microsoft.com/office/drawing/2014/main" id="{F795C0C1-EA24-173A-CEF6-AD122C8BCB24}"/>
              </a:ext>
            </a:extLst>
          </p:cNvPr>
          <p:cNvSpPr/>
          <p:nvPr/>
        </p:nvSpPr>
        <p:spPr>
          <a:xfrm>
            <a:off x="9144495" y="2734852"/>
            <a:ext cx="694148" cy="694148"/>
          </a:xfrm>
          <a:prstGeom prst="round2Diag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77" name="iSHEJI-18">
            <a:extLst>
              <a:ext uri="{FF2B5EF4-FFF2-40B4-BE49-F238E27FC236}">
                <a16:creationId xmlns:a16="http://schemas.microsoft.com/office/drawing/2014/main" id="{1A94A778-D6C9-709B-4D47-5EBF853C116F}"/>
              </a:ext>
            </a:extLst>
          </p:cNvPr>
          <p:cNvSpPr/>
          <p:nvPr/>
        </p:nvSpPr>
        <p:spPr>
          <a:xfrm>
            <a:off x="9322316" y="2928479"/>
            <a:ext cx="338506" cy="306895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5700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85D8AC4-D7F8-69FA-37C1-189A309FFC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iSHEJI-2">
            <a:extLst>
              <a:ext uri="{FF2B5EF4-FFF2-40B4-BE49-F238E27FC236}">
                <a16:creationId xmlns:a16="http://schemas.microsoft.com/office/drawing/2014/main" id="{5ABB525A-0C11-4D3D-89C0-9453D7516D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l="14953" t="10848" r="2662" b="17300"/>
          <a:stretch/>
        </p:blipFill>
        <p:spPr>
          <a:xfrm>
            <a:off x="1" y="-114299"/>
            <a:ext cx="12191999" cy="708659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" name="iSHEJI-3">
            <a:extLst>
              <a:ext uri="{FF2B5EF4-FFF2-40B4-BE49-F238E27FC236}">
                <a16:creationId xmlns:a16="http://schemas.microsoft.com/office/drawing/2014/main" id="{D376234A-F231-7BD4-FC84-1C3C9B5B2254}"/>
              </a:ext>
            </a:extLst>
          </p:cNvPr>
          <p:cNvSpPr txBox="1"/>
          <p:nvPr/>
        </p:nvSpPr>
        <p:spPr>
          <a:xfrm>
            <a:off x="1532512" y="2803282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未来工作规划</a:t>
            </a: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A1E7CD69-2E2F-2860-A7BB-BEFBA92C8E74}"/>
              </a:ext>
            </a:extLst>
          </p:cNvPr>
          <p:cNvSpPr/>
          <p:nvPr/>
        </p:nvSpPr>
        <p:spPr>
          <a:xfrm>
            <a:off x="1532511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网络营销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25329840-9597-06EE-C87F-F295B3C431A9}"/>
              </a:ext>
            </a:extLst>
          </p:cNvPr>
          <p:cNvSpPr/>
          <p:nvPr/>
        </p:nvSpPr>
        <p:spPr>
          <a:xfrm>
            <a:off x="2990915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品牌推广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999B2BA7-D7D5-74C4-4C96-BDB80AC2A704}"/>
              </a:ext>
            </a:extLst>
          </p:cNvPr>
          <p:cNvSpPr txBox="1"/>
          <p:nvPr/>
        </p:nvSpPr>
        <p:spPr>
          <a:xfrm flipH="1">
            <a:off x="1572833" y="3831518"/>
            <a:ext cx="312033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600" dirty="0">
                <a:solidFill>
                  <a:schemeClr val="tx1">
                    <a:alpha val="85000"/>
                  </a:schemeClr>
                </a:solidFill>
                <a:latin typeface="+mn-ea"/>
                <a:cs typeface="OPPOSans R" panose="00020600040101010101" pitchFamily="18" charset="-122"/>
              </a:rPr>
              <a:t>Work planning and outlook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906740A-237C-0237-48B9-0865D73C840A}"/>
              </a:ext>
            </a:extLst>
          </p:cNvPr>
          <p:cNvSpPr/>
          <p:nvPr/>
        </p:nvSpPr>
        <p:spPr>
          <a:xfrm>
            <a:off x="1627034" y="2091899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3690CD82-0D97-144A-D6FF-936F74136ACC}"/>
              </a:ext>
            </a:extLst>
          </p:cNvPr>
          <p:cNvSpPr/>
          <p:nvPr/>
        </p:nvSpPr>
        <p:spPr>
          <a:xfrm>
            <a:off x="1853166" y="2264109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5DE04F39-F43C-A62A-48A6-5C1DA10D7C06}"/>
              </a:ext>
            </a:extLst>
          </p:cNvPr>
          <p:cNvSpPr/>
          <p:nvPr/>
        </p:nvSpPr>
        <p:spPr>
          <a:xfrm>
            <a:off x="7155125" y="1703813"/>
            <a:ext cx="3504365" cy="3420533"/>
          </a:xfrm>
          <a:prstGeom prst="round1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0">
            <a:extLst>
              <a:ext uri="{FF2B5EF4-FFF2-40B4-BE49-F238E27FC236}">
                <a16:creationId xmlns:a16="http://schemas.microsoft.com/office/drawing/2014/main" id="{FD8A80F6-F89B-0CB3-5771-A3F057200B24}"/>
              </a:ext>
            </a:extLst>
          </p:cNvPr>
          <p:cNvSpPr txBox="1"/>
          <p:nvPr/>
        </p:nvSpPr>
        <p:spPr>
          <a:xfrm flipH="1">
            <a:off x="7432415" y="2136807"/>
            <a:ext cx="2949784" cy="2554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600" dirty="0">
                <a:ln w="254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04</a:t>
            </a:r>
            <a:endParaRPr lang="zh-CN" altLang="en-US" sz="16600" dirty="0">
              <a:ln w="25400">
                <a:noFill/>
              </a:ln>
              <a:solidFill>
                <a:schemeClr val="bg1"/>
              </a:solidFill>
              <a:effectLst/>
              <a:latin typeface="+mj-ea"/>
              <a:ea typeface="+mj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48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iSHEJI-1">
            <a:extLst>
              <a:ext uri="{FF2B5EF4-FFF2-40B4-BE49-F238E27FC236}">
                <a16:creationId xmlns:a16="http://schemas.microsoft.com/office/drawing/2014/main" id="{D7A4CA92-30E5-1612-D4DC-E6FE4FF863C7}"/>
              </a:ext>
            </a:extLst>
          </p:cNvPr>
          <p:cNvSpPr/>
          <p:nvPr/>
        </p:nvSpPr>
        <p:spPr>
          <a:xfrm rot="16200000" flipH="1">
            <a:off x="6332870" y="-87711"/>
            <a:ext cx="5771420" cy="5946844"/>
          </a:xfrm>
          <a:custGeom>
            <a:avLst/>
            <a:gdLst>
              <a:gd name="connsiteX0" fmla="*/ 0 w 5771420"/>
              <a:gd name="connsiteY0" fmla="*/ 1 h 5946844"/>
              <a:gd name="connsiteX1" fmla="*/ 0 w 5771420"/>
              <a:gd name="connsiteY1" fmla="*/ 5946844 h 5946844"/>
              <a:gd name="connsiteX2" fmla="*/ 220132 w 5771420"/>
              <a:gd name="connsiteY2" fmla="*/ 5946844 h 5946844"/>
              <a:gd name="connsiteX3" fmla="*/ 5246487 w 5771420"/>
              <a:gd name="connsiteY3" fmla="*/ 5946841 h 5946844"/>
              <a:gd name="connsiteX4" fmla="*/ 5466619 w 5771420"/>
              <a:gd name="connsiteY4" fmla="*/ 5946841 h 5946844"/>
              <a:gd name="connsiteX5" fmla="*/ 5551288 w 5771420"/>
              <a:gd name="connsiteY5" fmla="*/ 5946841 h 5946844"/>
              <a:gd name="connsiteX6" fmla="*/ 5771420 w 5771420"/>
              <a:gd name="connsiteY6" fmla="*/ 5946841 h 5946844"/>
              <a:gd name="connsiteX7" fmla="*/ 5771420 w 5771420"/>
              <a:gd name="connsiteY7" fmla="*/ 2543331 h 5946844"/>
              <a:gd name="connsiteX8" fmla="*/ 3228088 w 5771420"/>
              <a:gd name="connsiteY8" fmla="*/ 0 h 5946844"/>
              <a:gd name="connsiteX9" fmla="*/ 3007956 w 5771420"/>
              <a:gd name="connsiteY9" fmla="*/ 0 h 5946844"/>
              <a:gd name="connsiteX10" fmla="*/ 524933 w 5771420"/>
              <a:gd name="connsiteY10" fmla="*/ 0 h 5946844"/>
              <a:gd name="connsiteX11" fmla="*/ 304801 w 5771420"/>
              <a:gd name="connsiteY11" fmla="*/ 0 h 5946844"/>
              <a:gd name="connsiteX12" fmla="*/ 304801 w 5771420"/>
              <a:gd name="connsiteY12" fmla="*/ 1 h 5946844"/>
              <a:gd name="connsiteX13" fmla="*/ 220132 w 5771420"/>
              <a:gd name="connsiteY13" fmla="*/ 1 h 594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771420" h="5946844">
                <a:moveTo>
                  <a:pt x="0" y="1"/>
                </a:moveTo>
                <a:lnTo>
                  <a:pt x="0" y="5946844"/>
                </a:lnTo>
                <a:lnTo>
                  <a:pt x="220132" y="5946844"/>
                </a:lnTo>
                <a:lnTo>
                  <a:pt x="5246487" y="5946841"/>
                </a:lnTo>
                <a:lnTo>
                  <a:pt x="5466619" y="5946841"/>
                </a:lnTo>
                <a:lnTo>
                  <a:pt x="5551288" y="5946841"/>
                </a:lnTo>
                <a:lnTo>
                  <a:pt x="5771420" y="5946841"/>
                </a:lnTo>
                <a:lnTo>
                  <a:pt x="5771420" y="2543331"/>
                </a:lnTo>
                <a:cubicBezTo>
                  <a:pt x="5771420" y="1138691"/>
                  <a:pt x="4632728" y="0"/>
                  <a:pt x="3228088" y="0"/>
                </a:cubicBezTo>
                <a:lnTo>
                  <a:pt x="3007956" y="0"/>
                </a:lnTo>
                <a:lnTo>
                  <a:pt x="524933" y="0"/>
                </a:lnTo>
                <a:lnTo>
                  <a:pt x="304801" y="0"/>
                </a:lnTo>
                <a:lnTo>
                  <a:pt x="304801" y="1"/>
                </a:lnTo>
                <a:lnTo>
                  <a:pt x="220132" y="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317500" dir="270000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6398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未来工作规划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网络营销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4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5A47EF36-D5DE-3276-C27D-DDA12F5E8C22}"/>
              </a:ext>
            </a:extLst>
          </p:cNvPr>
          <p:cNvSpPr/>
          <p:nvPr/>
        </p:nvSpPr>
        <p:spPr>
          <a:xfrm>
            <a:off x="915458" y="2136447"/>
            <a:ext cx="838386" cy="837780"/>
          </a:xfrm>
          <a:prstGeom prst="round1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2D398BD2-9DAD-E3E4-B27B-983F09024B6E}"/>
              </a:ext>
            </a:extLst>
          </p:cNvPr>
          <p:cNvSpPr/>
          <p:nvPr/>
        </p:nvSpPr>
        <p:spPr>
          <a:xfrm>
            <a:off x="1919148" y="2136447"/>
            <a:ext cx="6554292" cy="83778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346CEB88-FEA2-1407-9149-9DE79DCD0680}"/>
              </a:ext>
            </a:extLst>
          </p:cNvPr>
          <p:cNvSpPr txBox="1"/>
          <p:nvPr/>
        </p:nvSpPr>
        <p:spPr>
          <a:xfrm>
            <a:off x="2105461" y="2222448"/>
            <a:ext cx="572627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收集优质的顾客邮件清单，定期回访：提高自己的用户思考能力和数据思考能力</a:t>
            </a:r>
          </a:p>
        </p:txBody>
      </p:sp>
      <p:sp>
        <p:nvSpPr>
          <p:cNvPr id="25" name="iSHEJI-8">
            <a:extLst>
              <a:ext uri="{FF2B5EF4-FFF2-40B4-BE49-F238E27FC236}">
                <a16:creationId xmlns:a16="http://schemas.microsoft.com/office/drawing/2014/main" id="{34662923-02B1-4079-FF55-EF5E26FA7AF5}"/>
              </a:ext>
            </a:extLst>
          </p:cNvPr>
          <p:cNvSpPr/>
          <p:nvPr/>
        </p:nvSpPr>
        <p:spPr>
          <a:xfrm>
            <a:off x="1151652" y="2378242"/>
            <a:ext cx="365998" cy="35419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52FC241A-DDC9-DFE0-9666-210A9D1D62EE}"/>
              </a:ext>
            </a:extLst>
          </p:cNvPr>
          <p:cNvSpPr/>
          <p:nvPr/>
        </p:nvSpPr>
        <p:spPr>
          <a:xfrm>
            <a:off x="915458" y="3300122"/>
            <a:ext cx="838386" cy="837780"/>
          </a:xfrm>
          <a:prstGeom prst="round1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36431399-AE97-2B4B-813D-B417C28AF30B}"/>
              </a:ext>
            </a:extLst>
          </p:cNvPr>
          <p:cNvSpPr/>
          <p:nvPr/>
        </p:nvSpPr>
        <p:spPr>
          <a:xfrm>
            <a:off x="1919148" y="3300122"/>
            <a:ext cx="6554292" cy="83778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8CB39705-9432-48A5-C6A3-44DBE3798A35}"/>
              </a:ext>
            </a:extLst>
          </p:cNvPr>
          <p:cNvSpPr txBox="1"/>
          <p:nvPr/>
        </p:nvSpPr>
        <p:spPr>
          <a:xfrm>
            <a:off x="2105461" y="3569067"/>
            <a:ext cx="5726271" cy="299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积累专门知识和提高专业技术：掌握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PR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PS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等音频图片处理技能</a:t>
            </a:r>
          </a:p>
        </p:txBody>
      </p:sp>
      <p:sp>
        <p:nvSpPr>
          <p:cNvPr id="26" name="iSHEJI-12">
            <a:extLst>
              <a:ext uri="{FF2B5EF4-FFF2-40B4-BE49-F238E27FC236}">
                <a16:creationId xmlns:a16="http://schemas.microsoft.com/office/drawing/2014/main" id="{FE5F388F-F738-196C-B8BC-BDA426F37B07}"/>
              </a:ext>
            </a:extLst>
          </p:cNvPr>
          <p:cNvSpPr/>
          <p:nvPr/>
        </p:nvSpPr>
        <p:spPr>
          <a:xfrm>
            <a:off x="1165715" y="3536013"/>
            <a:ext cx="337872" cy="365998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iSHEJI-13">
            <a:extLst>
              <a:ext uri="{FF2B5EF4-FFF2-40B4-BE49-F238E27FC236}">
                <a16:creationId xmlns:a16="http://schemas.microsoft.com/office/drawing/2014/main" id="{9DB04C4C-2DC5-10AC-BE32-DDE4999F1054}"/>
              </a:ext>
            </a:extLst>
          </p:cNvPr>
          <p:cNvSpPr/>
          <p:nvPr/>
        </p:nvSpPr>
        <p:spPr>
          <a:xfrm>
            <a:off x="915458" y="4463797"/>
            <a:ext cx="838386" cy="837780"/>
          </a:xfrm>
          <a:prstGeom prst="round1Rect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77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" name="iSHEJI-14">
            <a:extLst>
              <a:ext uri="{FF2B5EF4-FFF2-40B4-BE49-F238E27FC236}">
                <a16:creationId xmlns:a16="http://schemas.microsoft.com/office/drawing/2014/main" id="{06966EAC-9C39-7538-940E-B0E42E9C30C1}"/>
              </a:ext>
            </a:extLst>
          </p:cNvPr>
          <p:cNvSpPr/>
          <p:nvPr/>
        </p:nvSpPr>
        <p:spPr>
          <a:xfrm>
            <a:off x="1919148" y="4463797"/>
            <a:ext cx="6554292" cy="83778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20"/>
          </a:p>
        </p:txBody>
      </p:sp>
      <p:sp>
        <p:nvSpPr>
          <p:cNvPr id="21" name="iSHEJI-15">
            <a:extLst>
              <a:ext uri="{FF2B5EF4-FFF2-40B4-BE49-F238E27FC236}">
                <a16:creationId xmlns:a16="http://schemas.microsoft.com/office/drawing/2014/main" id="{28EEC2EF-B838-481E-6782-21516EF63764}"/>
              </a:ext>
            </a:extLst>
          </p:cNvPr>
          <p:cNvSpPr txBox="1"/>
          <p:nvPr/>
        </p:nvSpPr>
        <p:spPr>
          <a:xfrm>
            <a:off x="2105461" y="4549798"/>
            <a:ext cx="5726271" cy="61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</a:rPr>
              <a:t>搜集业内最佳的网上销售案例：创建共享学习资源，使网感持续在线</a:t>
            </a: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76D545F3-936E-AECE-2D53-F1D99A04631A}"/>
              </a:ext>
            </a:extLst>
          </p:cNvPr>
          <p:cNvSpPr/>
          <p:nvPr/>
        </p:nvSpPr>
        <p:spPr>
          <a:xfrm>
            <a:off x="1151652" y="4731321"/>
            <a:ext cx="365998" cy="302732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9050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8001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未来工作规划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品牌推广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8" name="iSHEJI-4">
            <a:extLst>
              <a:ext uri="{FF2B5EF4-FFF2-40B4-BE49-F238E27FC236}">
                <a16:creationId xmlns:a16="http://schemas.microsoft.com/office/drawing/2014/main" id="{26E268BD-5D32-9ED2-7AAE-66426B51F64A}"/>
              </a:ext>
            </a:extLst>
          </p:cNvPr>
          <p:cNvSpPr/>
          <p:nvPr/>
        </p:nvSpPr>
        <p:spPr>
          <a:xfrm>
            <a:off x="2155035" y="2492444"/>
            <a:ext cx="3407635" cy="2579914"/>
          </a:xfrm>
          <a:prstGeom prst="round1Rect">
            <a:avLst>
              <a:gd name="adj" fmla="val 229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8E38042A-36F0-B357-4778-444BFF551F9C}"/>
              </a:ext>
            </a:extLst>
          </p:cNvPr>
          <p:cNvSpPr txBox="1"/>
          <p:nvPr/>
        </p:nvSpPr>
        <p:spPr>
          <a:xfrm flipH="1">
            <a:off x="2548575" y="3176374"/>
            <a:ext cx="1663917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  <a:cs typeface="OPPOSans H" panose="00020600040101010101" pitchFamily="18" charset="-122"/>
              </a:rPr>
              <a:t>生产企业月刊</a:t>
            </a:r>
          </a:p>
        </p:txBody>
      </p:sp>
      <p:sp>
        <p:nvSpPr>
          <p:cNvPr id="30" name="iSHEJI-6">
            <a:extLst>
              <a:ext uri="{FF2B5EF4-FFF2-40B4-BE49-F238E27FC236}">
                <a16:creationId xmlns:a16="http://schemas.microsoft.com/office/drawing/2014/main" id="{7C4BFAA0-A0C8-D394-D851-AABE0EFCCC58}"/>
              </a:ext>
            </a:extLst>
          </p:cNvPr>
          <p:cNvSpPr txBox="1"/>
          <p:nvPr/>
        </p:nvSpPr>
        <p:spPr>
          <a:xfrm>
            <a:off x="2469264" y="3507409"/>
            <a:ext cx="2872355" cy="668966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每月出版一份公司月刊（附电子版本）</a:t>
            </a:r>
          </a:p>
        </p:txBody>
      </p:sp>
      <p:sp>
        <p:nvSpPr>
          <p:cNvPr id="32" name="iSHEJI-7">
            <a:extLst>
              <a:ext uri="{FF2B5EF4-FFF2-40B4-BE49-F238E27FC236}">
                <a16:creationId xmlns:a16="http://schemas.microsoft.com/office/drawing/2014/main" id="{FC62FF84-EB64-70E7-6F8D-5C3821DF66D1}"/>
              </a:ext>
            </a:extLst>
          </p:cNvPr>
          <p:cNvSpPr/>
          <p:nvPr/>
        </p:nvSpPr>
        <p:spPr>
          <a:xfrm>
            <a:off x="2509608" y="2080260"/>
            <a:ext cx="824480" cy="82447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33" name="iSHEJI-8">
            <a:extLst>
              <a:ext uri="{FF2B5EF4-FFF2-40B4-BE49-F238E27FC236}">
                <a16:creationId xmlns:a16="http://schemas.microsoft.com/office/drawing/2014/main" id="{B7FDD73D-46DC-79DD-3020-7CC7B25E5939}"/>
              </a:ext>
            </a:extLst>
          </p:cNvPr>
          <p:cNvSpPr/>
          <p:nvPr/>
        </p:nvSpPr>
        <p:spPr>
          <a:xfrm>
            <a:off x="2579928" y="2150580"/>
            <a:ext cx="683840" cy="68383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49" name="iSHEJI-9">
            <a:extLst>
              <a:ext uri="{FF2B5EF4-FFF2-40B4-BE49-F238E27FC236}">
                <a16:creationId xmlns:a16="http://schemas.microsoft.com/office/drawing/2014/main" id="{334F9B3A-1C58-2E50-D781-D4DE829FD556}"/>
              </a:ext>
            </a:extLst>
          </p:cNvPr>
          <p:cNvSpPr/>
          <p:nvPr/>
        </p:nvSpPr>
        <p:spPr>
          <a:xfrm>
            <a:off x="2764483" y="2346871"/>
            <a:ext cx="314730" cy="29114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5" name="iSHEJI-10">
            <a:extLst>
              <a:ext uri="{FF2B5EF4-FFF2-40B4-BE49-F238E27FC236}">
                <a16:creationId xmlns:a16="http://schemas.microsoft.com/office/drawing/2014/main" id="{DB58F246-483C-63A9-5776-0C7646ABF9DD}"/>
              </a:ext>
            </a:extLst>
          </p:cNvPr>
          <p:cNvSpPr/>
          <p:nvPr/>
        </p:nvSpPr>
        <p:spPr>
          <a:xfrm>
            <a:off x="6629331" y="2492444"/>
            <a:ext cx="3407635" cy="2579914"/>
          </a:xfrm>
          <a:prstGeom prst="round1Rect">
            <a:avLst>
              <a:gd name="adj" fmla="val 22948"/>
            </a:avLst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6" name="iSHEJI-11">
            <a:extLst>
              <a:ext uri="{FF2B5EF4-FFF2-40B4-BE49-F238E27FC236}">
                <a16:creationId xmlns:a16="http://schemas.microsoft.com/office/drawing/2014/main" id="{0D439C00-4587-F945-D020-B73D42194137}"/>
              </a:ext>
            </a:extLst>
          </p:cNvPr>
          <p:cNvSpPr txBox="1"/>
          <p:nvPr/>
        </p:nvSpPr>
        <p:spPr>
          <a:xfrm flipH="1">
            <a:off x="7022871" y="3176374"/>
            <a:ext cx="2486258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  <a:cs typeface="OPPOSans H" panose="00020600040101010101" pitchFamily="18" charset="-122"/>
              </a:rPr>
              <a:t>与</a:t>
            </a:r>
            <a:r>
              <a:rPr lang="en-US" altLang="zh-CN" sz="2200" dirty="0">
                <a:latin typeface="+mj-ea"/>
                <a:ea typeface="+mj-ea"/>
                <a:cs typeface="OPPOSans H" panose="00020600040101010101" pitchFamily="18" charset="-122"/>
              </a:rPr>
              <a:t>KOL</a:t>
            </a:r>
            <a:r>
              <a:rPr lang="zh-CN" altLang="en-US" sz="2200" dirty="0">
                <a:latin typeface="+mj-ea"/>
                <a:ea typeface="+mj-ea"/>
                <a:cs typeface="OPPOSans H" panose="00020600040101010101" pitchFamily="18" charset="-122"/>
              </a:rPr>
              <a:t>建立深度合作</a:t>
            </a:r>
          </a:p>
        </p:txBody>
      </p:sp>
      <p:sp>
        <p:nvSpPr>
          <p:cNvPr id="37" name="iSHEJI-12">
            <a:extLst>
              <a:ext uri="{FF2B5EF4-FFF2-40B4-BE49-F238E27FC236}">
                <a16:creationId xmlns:a16="http://schemas.microsoft.com/office/drawing/2014/main" id="{994DD736-8150-670F-446F-98E363E12C0E}"/>
              </a:ext>
            </a:extLst>
          </p:cNvPr>
          <p:cNvSpPr txBox="1"/>
          <p:nvPr/>
        </p:nvSpPr>
        <p:spPr>
          <a:xfrm>
            <a:off x="6943560" y="3507409"/>
            <a:ext cx="2659065" cy="373757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全渠道种草，多维度宣发</a:t>
            </a: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63A3FC79-1556-64B6-3026-4D01761FAC24}"/>
              </a:ext>
            </a:extLst>
          </p:cNvPr>
          <p:cNvSpPr/>
          <p:nvPr/>
        </p:nvSpPr>
        <p:spPr>
          <a:xfrm>
            <a:off x="6983904" y="2080260"/>
            <a:ext cx="824480" cy="824478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39" name="iSHEJI-14">
            <a:extLst>
              <a:ext uri="{FF2B5EF4-FFF2-40B4-BE49-F238E27FC236}">
                <a16:creationId xmlns:a16="http://schemas.microsoft.com/office/drawing/2014/main" id="{89A91DA3-C55C-8C12-412B-F309AB496E08}"/>
              </a:ext>
            </a:extLst>
          </p:cNvPr>
          <p:cNvSpPr/>
          <p:nvPr/>
        </p:nvSpPr>
        <p:spPr>
          <a:xfrm>
            <a:off x="7054224" y="2150580"/>
            <a:ext cx="683840" cy="68383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3000" sy="103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50" name="iSHEJI-15">
            <a:extLst>
              <a:ext uri="{FF2B5EF4-FFF2-40B4-BE49-F238E27FC236}">
                <a16:creationId xmlns:a16="http://schemas.microsoft.com/office/drawing/2014/main" id="{03DBBF8A-9F7F-037A-7943-15E9C7F4B804}"/>
              </a:ext>
            </a:extLst>
          </p:cNvPr>
          <p:cNvSpPr/>
          <p:nvPr/>
        </p:nvSpPr>
        <p:spPr>
          <a:xfrm>
            <a:off x="7238779" y="2335080"/>
            <a:ext cx="314730" cy="31473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6304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SHEJI-1">
            <a:extLst>
              <a:ext uri="{FF2B5EF4-FFF2-40B4-BE49-F238E27FC236}">
                <a16:creationId xmlns:a16="http://schemas.microsoft.com/office/drawing/2014/main" id="{709FE899-BB24-E37E-1D34-8A09624FAD7C}"/>
              </a:ext>
            </a:extLst>
          </p:cNvPr>
          <p:cNvSpPr/>
          <p:nvPr/>
        </p:nvSpPr>
        <p:spPr>
          <a:xfrm rot="5400000" flipV="1">
            <a:off x="5126947" y="-3641046"/>
            <a:ext cx="3424007" cy="10706100"/>
          </a:xfrm>
          <a:custGeom>
            <a:avLst/>
            <a:gdLst>
              <a:gd name="connsiteX0" fmla="*/ 0 w 3424007"/>
              <a:gd name="connsiteY0" fmla="*/ 0 h 10706100"/>
              <a:gd name="connsiteX1" fmla="*/ 0 w 3424007"/>
              <a:gd name="connsiteY1" fmla="*/ 10706100 h 10706100"/>
              <a:gd name="connsiteX2" fmla="*/ 3424007 w 3424007"/>
              <a:gd name="connsiteY2" fmla="*/ 10706100 h 10706100"/>
              <a:gd name="connsiteX3" fmla="*/ 3424007 w 3424007"/>
              <a:gd name="connsiteY3" fmla="*/ 10287000 h 10706100"/>
              <a:gd name="connsiteX4" fmla="*/ 3424007 w 3424007"/>
              <a:gd name="connsiteY4" fmla="*/ 7812116 h 10706100"/>
              <a:gd name="connsiteX5" fmla="*/ 3424007 w 3424007"/>
              <a:gd name="connsiteY5" fmla="*/ 6858000 h 10706100"/>
              <a:gd name="connsiteX6" fmla="*/ 3424007 w 3424007"/>
              <a:gd name="connsiteY6" fmla="*/ 4997851 h 10706100"/>
              <a:gd name="connsiteX7" fmla="*/ 3424007 w 3424007"/>
              <a:gd name="connsiteY7" fmla="*/ 4043735 h 10706100"/>
              <a:gd name="connsiteX8" fmla="*/ 3424007 w 3424007"/>
              <a:gd name="connsiteY8" fmla="*/ 1568851 h 10706100"/>
              <a:gd name="connsiteX9" fmla="*/ 3424007 w 3424007"/>
              <a:gd name="connsiteY9" fmla="*/ 614735 h 10706100"/>
              <a:gd name="connsiteX10" fmla="*/ 2809273 w 3424007"/>
              <a:gd name="connsiteY10" fmla="*/ 0 h 10706100"/>
              <a:gd name="connsiteX11" fmla="*/ 2137124 w 3424007"/>
              <a:gd name="connsiteY11" fmla="*/ 0 h 10706100"/>
              <a:gd name="connsiteX12" fmla="*/ 2137123 w 3424007"/>
              <a:gd name="connsiteY12" fmla="*/ 0 h 1070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4007" h="10706100">
                <a:moveTo>
                  <a:pt x="0" y="0"/>
                </a:moveTo>
                <a:lnTo>
                  <a:pt x="0" y="10706100"/>
                </a:lnTo>
                <a:lnTo>
                  <a:pt x="3424007" y="10706100"/>
                </a:lnTo>
                <a:lnTo>
                  <a:pt x="3424007" y="10287000"/>
                </a:lnTo>
                <a:lnTo>
                  <a:pt x="3424007" y="7812116"/>
                </a:lnTo>
                <a:lnTo>
                  <a:pt x="3424007" y="6858000"/>
                </a:lnTo>
                <a:lnTo>
                  <a:pt x="3424007" y="4997851"/>
                </a:lnTo>
                <a:lnTo>
                  <a:pt x="3424007" y="4043735"/>
                </a:lnTo>
                <a:lnTo>
                  <a:pt x="3424007" y="1568851"/>
                </a:lnTo>
                <a:lnTo>
                  <a:pt x="3424007" y="614735"/>
                </a:lnTo>
                <a:cubicBezTo>
                  <a:pt x="3424007" y="275226"/>
                  <a:pt x="3148781" y="0"/>
                  <a:pt x="2809273" y="0"/>
                </a:cubicBezTo>
                <a:lnTo>
                  <a:pt x="2137124" y="0"/>
                </a:lnTo>
                <a:lnTo>
                  <a:pt x="213712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iSHEJI-2">
            <a:extLst>
              <a:ext uri="{FF2B5EF4-FFF2-40B4-BE49-F238E27FC236}">
                <a16:creationId xmlns:a16="http://schemas.microsoft.com/office/drawing/2014/main" id="{F1B271F0-D932-CA33-0BC9-25AE84783EBB}"/>
              </a:ext>
            </a:extLst>
          </p:cNvPr>
          <p:cNvSpPr/>
          <p:nvPr/>
        </p:nvSpPr>
        <p:spPr>
          <a:xfrm rot="5400000" flipV="1">
            <a:off x="5222370" y="-3640411"/>
            <a:ext cx="3329219" cy="10610042"/>
          </a:xfrm>
          <a:custGeom>
            <a:avLst/>
            <a:gdLst>
              <a:gd name="connsiteX0" fmla="*/ 0 w 3329219"/>
              <a:gd name="connsiteY0" fmla="*/ 0 h 10610042"/>
              <a:gd name="connsiteX1" fmla="*/ 0 w 3329219"/>
              <a:gd name="connsiteY1" fmla="*/ 10610042 h 10610042"/>
              <a:gd name="connsiteX2" fmla="*/ 3329219 w 3329219"/>
              <a:gd name="connsiteY2" fmla="*/ 10610042 h 10610042"/>
              <a:gd name="connsiteX3" fmla="*/ 3329219 w 3329219"/>
              <a:gd name="connsiteY3" fmla="*/ 10287000 h 10610042"/>
              <a:gd name="connsiteX4" fmla="*/ 3329219 w 3329219"/>
              <a:gd name="connsiteY4" fmla="*/ 7289800 h 10610042"/>
              <a:gd name="connsiteX5" fmla="*/ 3329219 w 3329219"/>
              <a:gd name="connsiteY5" fmla="*/ 6858000 h 10610042"/>
              <a:gd name="connsiteX6" fmla="*/ 3329219 w 3329219"/>
              <a:gd name="connsiteY6" fmla="*/ 4475535 h 10610042"/>
              <a:gd name="connsiteX7" fmla="*/ 3329219 w 3329219"/>
              <a:gd name="connsiteY7" fmla="*/ 4043735 h 10610042"/>
              <a:gd name="connsiteX8" fmla="*/ 3329219 w 3329219"/>
              <a:gd name="connsiteY8" fmla="*/ 1046535 h 10610042"/>
              <a:gd name="connsiteX9" fmla="*/ 3329219 w 3329219"/>
              <a:gd name="connsiteY9" fmla="*/ 614735 h 10610042"/>
              <a:gd name="connsiteX10" fmla="*/ 2714485 w 3329219"/>
              <a:gd name="connsiteY10" fmla="*/ 0 h 10610042"/>
              <a:gd name="connsiteX11" fmla="*/ 2042336 w 3329219"/>
              <a:gd name="connsiteY11" fmla="*/ 0 h 10610042"/>
              <a:gd name="connsiteX12" fmla="*/ 2042335 w 3329219"/>
              <a:gd name="connsiteY12" fmla="*/ 0 h 1061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29219" h="10610042">
                <a:moveTo>
                  <a:pt x="0" y="0"/>
                </a:moveTo>
                <a:lnTo>
                  <a:pt x="0" y="10610042"/>
                </a:lnTo>
                <a:lnTo>
                  <a:pt x="3329219" y="10610042"/>
                </a:lnTo>
                <a:lnTo>
                  <a:pt x="3329219" y="10287000"/>
                </a:lnTo>
                <a:lnTo>
                  <a:pt x="3329219" y="7289800"/>
                </a:lnTo>
                <a:lnTo>
                  <a:pt x="3329219" y="6858000"/>
                </a:lnTo>
                <a:lnTo>
                  <a:pt x="3329219" y="4475535"/>
                </a:lnTo>
                <a:lnTo>
                  <a:pt x="3329219" y="4043735"/>
                </a:lnTo>
                <a:lnTo>
                  <a:pt x="3329219" y="1046535"/>
                </a:lnTo>
                <a:lnTo>
                  <a:pt x="3329219" y="614735"/>
                </a:lnTo>
                <a:cubicBezTo>
                  <a:pt x="3329219" y="275226"/>
                  <a:pt x="3053993" y="0"/>
                  <a:pt x="2714485" y="0"/>
                </a:cubicBezTo>
                <a:lnTo>
                  <a:pt x="2042336" y="0"/>
                </a:lnTo>
                <a:lnTo>
                  <a:pt x="2042335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C58AB5E6-E9CC-9D20-BF5A-0FB4EC845C09}"/>
              </a:ext>
            </a:extLst>
          </p:cNvPr>
          <p:cNvSpPr txBox="1"/>
          <p:nvPr/>
        </p:nvSpPr>
        <p:spPr>
          <a:xfrm flipH="1">
            <a:off x="2647703" y="1455666"/>
            <a:ext cx="2585706" cy="147732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9600" dirty="0">
                <a:latin typeface="+mj-ea"/>
                <a:ea typeface="+mj-ea"/>
                <a:cs typeface="OPPOSans H" panose="00020600040101010101" pitchFamily="18" charset="-122"/>
              </a:rPr>
              <a:t>目录</a:t>
            </a:r>
            <a:endParaRPr lang="zh-CN" altLang="en-US" sz="9600" dirty="0">
              <a:effectLst/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25" name="iSHEJI-4">
            <a:extLst>
              <a:ext uri="{FF2B5EF4-FFF2-40B4-BE49-F238E27FC236}">
                <a16:creationId xmlns:a16="http://schemas.microsoft.com/office/drawing/2014/main" id="{F8F64682-78E3-B246-61A3-ADEB89CF14CA}"/>
              </a:ext>
            </a:extLst>
          </p:cNvPr>
          <p:cNvSpPr/>
          <p:nvPr/>
        </p:nvSpPr>
        <p:spPr>
          <a:xfrm>
            <a:off x="2647703" y="3958120"/>
            <a:ext cx="919424" cy="575212"/>
          </a:xfrm>
          <a:prstGeom prst="round2Diag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OPPOSans B" panose="00020600040101010101" pitchFamily="18" charset="-122"/>
              </a:rPr>
              <a:t>01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6" name="iSHEJI-5">
            <a:extLst>
              <a:ext uri="{FF2B5EF4-FFF2-40B4-BE49-F238E27FC236}">
                <a16:creationId xmlns:a16="http://schemas.microsoft.com/office/drawing/2014/main" id="{F4EDE46F-E21D-DC4A-E05B-48B0D22D6F0B}"/>
              </a:ext>
            </a:extLst>
          </p:cNvPr>
          <p:cNvSpPr txBox="1"/>
          <p:nvPr/>
        </p:nvSpPr>
        <p:spPr>
          <a:xfrm flipH="1">
            <a:off x="3746520" y="3950135"/>
            <a:ext cx="331231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  <a:cs typeface="OPPOSans B" panose="00020600040101010101" pitchFamily="18" charset="-122"/>
              </a:rPr>
              <a:t>年度工作概述</a:t>
            </a:r>
            <a:endParaRPr lang="en-US" altLang="zh-CN" sz="2400" dirty="0"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6452F3B5-4EFF-76C9-F92C-93AC28B86241}"/>
              </a:ext>
            </a:extLst>
          </p:cNvPr>
          <p:cNvSpPr txBox="1"/>
          <p:nvPr/>
        </p:nvSpPr>
        <p:spPr>
          <a:xfrm flipH="1">
            <a:off x="3746520" y="4341610"/>
            <a:ext cx="331231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Summary of work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CD64666E-FF67-1675-1927-FE139455F7BC}"/>
              </a:ext>
            </a:extLst>
          </p:cNvPr>
          <p:cNvSpPr/>
          <p:nvPr/>
        </p:nvSpPr>
        <p:spPr>
          <a:xfrm>
            <a:off x="6943478" y="3946930"/>
            <a:ext cx="919424" cy="575212"/>
          </a:xfrm>
          <a:prstGeom prst="round2Diag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OPPOSans B" panose="00020600040101010101" pitchFamily="18" charset="-122"/>
              </a:rPr>
              <a:t>02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9" name="iSHEJI-8">
            <a:extLst>
              <a:ext uri="{FF2B5EF4-FFF2-40B4-BE49-F238E27FC236}">
                <a16:creationId xmlns:a16="http://schemas.microsoft.com/office/drawing/2014/main" id="{6FEE3229-8D95-2889-0DC1-E9E94C003E59}"/>
              </a:ext>
            </a:extLst>
          </p:cNvPr>
          <p:cNvSpPr txBox="1"/>
          <p:nvPr/>
        </p:nvSpPr>
        <p:spPr>
          <a:xfrm flipH="1">
            <a:off x="8042295" y="3938945"/>
            <a:ext cx="331231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  <a:cs typeface="OPPOSans B" panose="00020600040101010101" pitchFamily="18" charset="-122"/>
              </a:rPr>
              <a:t>成功项目展示</a:t>
            </a: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624FCF21-9DAA-C73C-8FAD-3746F2C0C373}"/>
              </a:ext>
            </a:extLst>
          </p:cNvPr>
          <p:cNvSpPr txBox="1"/>
          <p:nvPr/>
        </p:nvSpPr>
        <p:spPr>
          <a:xfrm flipH="1">
            <a:off x="8042295" y="4330420"/>
            <a:ext cx="331231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Successful Project Presentation</a:t>
            </a:r>
          </a:p>
        </p:txBody>
      </p:sp>
      <p:sp>
        <p:nvSpPr>
          <p:cNvPr id="31" name="iSHEJI-10">
            <a:extLst>
              <a:ext uri="{FF2B5EF4-FFF2-40B4-BE49-F238E27FC236}">
                <a16:creationId xmlns:a16="http://schemas.microsoft.com/office/drawing/2014/main" id="{86AA429F-883D-C51E-B4B6-05BB783E0A41}"/>
              </a:ext>
            </a:extLst>
          </p:cNvPr>
          <p:cNvSpPr/>
          <p:nvPr/>
        </p:nvSpPr>
        <p:spPr>
          <a:xfrm>
            <a:off x="2647703" y="5225653"/>
            <a:ext cx="919424" cy="575212"/>
          </a:xfrm>
          <a:prstGeom prst="round2Diag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OPPOSans B" panose="00020600040101010101" pitchFamily="18" charset="-122"/>
              </a:rPr>
              <a:t>03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2" name="iSHEJI-11">
            <a:extLst>
              <a:ext uri="{FF2B5EF4-FFF2-40B4-BE49-F238E27FC236}">
                <a16:creationId xmlns:a16="http://schemas.microsoft.com/office/drawing/2014/main" id="{2631FF87-57CB-4DC5-C047-397922F54842}"/>
              </a:ext>
            </a:extLst>
          </p:cNvPr>
          <p:cNvSpPr txBox="1"/>
          <p:nvPr/>
        </p:nvSpPr>
        <p:spPr>
          <a:xfrm flipH="1">
            <a:off x="3746520" y="5217668"/>
            <a:ext cx="331231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  <a:cs typeface="OPPOSans B" panose="00020600040101010101" pitchFamily="18" charset="-122"/>
              </a:rPr>
              <a:t>个人工作评价</a:t>
            </a:r>
          </a:p>
        </p:txBody>
      </p:sp>
      <p:sp>
        <p:nvSpPr>
          <p:cNvPr id="33" name="iSHEJI-12">
            <a:extLst>
              <a:ext uri="{FF2B5EF4-FFF2-40B4-BE49-F238E27FC236}">
                <a16:creationId xmlns:a16="http://schemas.microsoft.com/office/drawing/2014/main" id="{3B844A7C-B349-CCB3-ACD7-923CBDBD0612}"/>
              </a:ext>
            </a:extLst>
          </p:cNvPr>
          <p:cNvSpPr txBox="1"/>
          <p:nvPr/>
        </p:nvSpPr>
        <p:spPr>
          <a:xfrm flipH="1">
            <a:off x="3746520" y="5609143"/>
            <a:ext cx="331231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Personal Work evaluation</a:t>
            </a:r>
          </a:p>
        </p:txBody>
      </p:sp>
      <p:sp>
        <p:nvSpPr>
          <p:cNvPr id="34" name="iSHEJI-13">
            <a:extLst>
              <a:ext uri="{FF2B5EF4-FFF2-40B4-BE49-F238E27FC236}">
                <a16:creationId xmlns:a16="http://schemas.microsoft.com/office/drawing/2014/main" id="{DA8D8425-F8D2-0662-C766-79268B9EA424}"/>
              </a:ext>
            </a:extLst>
          </p:cNvPr>
          <p:cNvSpPr/>
          <p:nvPr/>
        </p:nvSpPr>
        <p:spPr>
          <a:xfrm>
            <a:off x="6943478" y="5218597"/>
            <a:ext cx="919424" cy="575212"/>
          </a:xfrm>
          <a:prstGeom prst="round2Diag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OPPOSans B" panose="00020600040101010101" pitchFamily="18" charset="-122"/>
              </a:rPr>
              <a:t>04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5" name="iSHEJI-14">
            <a:extLst>
              <a:ext uri="{FF2B5EF4-FFF2-40B4-BE49-F238E27FC236}">
                <a16:creationId xmlns:a16="http://schemas.microsoft.com/office/drawing/2014/main" id="{2A0501CC-4AB5-AFE8-5CDE-AE7D537E07A4}"/>
              </a:ext>
            </a:extLst>
          </p:cNvPr>
          <p:cNvSpPr txBox="1"/>
          <p:nvPr/>
        </p:nvSpPr>
        <p:spPr>
          <a:xfrm flipH="1">
            <a:off x="8042295" y="5210612"/>
            <a:ext cx="3312313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  <a:cs typeface="OPPOSans B" panose="00020600040101010101" pitchFamily="18" charset="-122"/>
              </a:rPr>
              <a:t>未来工作规划</a:t>
            </a: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F9C1C68E-0EF5-C328-4CC5-7E8C2468DAAA}"/>
              </a:ext>
            </a:extLst>
          </p:cNvPr>
          <p:cNvSpPr txBox="1"/>
          <p:nvPr/>
        </p:nvSpPr>
        <p:spPr>
          <a:xfrm flipH="1">
            <a:off x="8042295" y="5602087"/>
            <a:ext cx="3312313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POSans R" panose="00020600040101010101" pitchFamily="18" charset="-122"/>
              </a:rPr>
              <a:t>Work planning and outlook</a:t>
            </a:r>
          </a:p>
        </p:txBody>
      </p:sp>
    </p:spTree>
    <p:extLst>
      <p:ext uri="{BB962C8B-B14F-4D97-AF65-F5344CB8AC3E}">
        <p14:creationId xmlns:p14="http://schemas.microsoft.com/office/powerpoint/2010/main" val="28047554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iSHEJI-1">
            <a:extLst>
              <a:ext uri="{FF2B5EF4-FFF2-40B4-BE49-F238E27FC236}">
                <a16:creationId xmlns:a16="http://schemas.microsoft.com/office/drawing/2014/main" id="{9B798F83-2474-F197-6901-84128293CAD8}"/>
              </a:ext>
            </a:extLst>
          </p:cNvPr>
          <p:cNvGrpSpPr/>
          <p:nvPr/>
        </p:nvGrpSpPr>
        <p:grpSpPr>
          <a:xfrm>
            <a:off x="11308430" y="6352382"/>
            <a:ext cx="558368" cy="100012"/>
            <a:chOff x="11304587" y="6368182"/>
            <a:chExt cx="394819" cy="70718"/>
          </a:xfrm>
        </p:grpSpPr>
        <p:sp>
          <p:nvSpPr>
            <p:cNvPr id="33" name="iSHEJI-1-1">
              <a:extLst>
                <a:ext uri="{FF2B5EF4-FFF2-40B4-BE49-F238E27FC236}">
                  <a16:creationId xmlns:a16="http://schemas.microsoft.com/office/drawing/2014/main" id="{8804FE85-9018-0DB7-AB8F-3ED270E25C1A}"/>
                </a:ext>
              </a:extLst>
            </p:cNvPr>
            <p:cNvSpPr/>
            <p:nvPr/>
          </p:nvSpPr>
          <p:spPr>
            <a:xfrm>
              <a:off x="11304587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iSHEJI-1-2">
              <a:extLst>
                <a:ext uri="{FF2B5EF4-FFF2-40B4-BE49-F238E27FC236}">
                  <a16:creationId xmlns:a16="http://schemas.microsoft.com/office/drawing/2014/main" id="{8CF04C44-4468-E1E2-FB34-679C44C8E6F0}"/>
                </a:ext>
              </a:extLst>
            </p:cNvPr>
            <p:cNvSpPr/>
            <p:nvPr/>
          </p:nvSpPr>
          <p:spPr>
            <a:xfrm>
              <a:off x="11412620" y="6368182"/>
              <a:ext cx="70718" cy="7071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iSHEJI-1-3">
              <a:extLst>
                <a:ext uri="{FF2B5EF4-FFF2-40B4-BE49-F238E27FC236}">
                  <a16:creationId xmlns:a16="http://schemas.microsoft.com/office/drawing/2014/main" id="{BE195B81-2F68-B1B1-68C2-DBDBE66039B7}"/>
                </a:ext>
              </a:extLst>
            </p:cNvPr>
            <p:cNvSpPr/>
            <p:nvPr/>
          </p:nvSpPr>
          <p:spPr>
            <a:xfrm>
              <a:off x="11520655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iSHEJI-1-4">
              <a:extLst>
                <a:ext uri="{FF2B5EF4-FFF2-40B4-BE49-F238E27FC236}">
                  <a16:creationId xmlns:a16="http://schemas.microsoft.com/office/drawing/2014/main" id="{EAE1222F-6762-CB6E-1FCB-82EF2B48E77E}"/>
                </a:ext>
              </a:extLst>
            </p:cNvPr>
            <p:cNvSpPr/>
            <p:nvPr/>
          </p:nvSpPr>
          <p:spPr>
            <a:xfrm>
              <a:off x="11628688" y="6368182"/>
              <a:ext cx="70718" cy="70718"/>
            </a:xfrm>
            <a:prstGeom prst="ellipse">
              <a:avLst/>
            </a:prstGeom>
            <a:noFill/>
            <a:ln w="63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iSHEJI-2">
            <a:extLst>
              <a:ext uri="{FF2B5EF4-FFF2-40B4-BE49-F238E27FC236}">
                <a16:creationId xmlns:a16="http://schemas.microsoft.com/office/drawing/2014/main" id="{6B64F9E6-6F30-CDED-ADA6-FA012491538F}"/>
              </a:ext>
            </a:extLst>
          </p:cNvPr>
          <p:cNvSpPr txBox="1"/>
          <p:nvPr/>
        </p:nvSpPr>
        <p:spPr>
          <a:xfrm flipH="1">
            <a:off x="518636" y="6365080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75" name="iSHEJI-3">
            <a:extLst>
              <a:ext uri="{FF2B5EF4-FFF2-40B4-BE49-F238E27FC236}">
                <a16:creationId xmlns:a16="http://schemas.microsoft.com/office/drawing/2014/main" id="{38FBD954-C241-ED07-27F6-9652D27D7835}"/>
              </a:ext>
            </a:extLst>
          </p:cNvPr>
          <p:cNvCxnSpPr>
            <a:cxnSpLocks/>
          </p:cNvCxnSpPr>
          <p:nvPr/>
        </p:nvCxnSpPr>
        <p:spPr>
          <a:xfrm>
            <a:off x="518636" y="6292215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iSHEJI-4">
            <a:extLst>
              <a:ext uri="{FF2B5EF4-FFF2-40B4-BE49-F238E27FC236}">
                <a16:creationId xmlns:a16="http://schemas.microsoft.com/office/drawing/2014/main" id="{B9EF5F1C-FEC1-B506-E215-EA0BCD4F4A9E}"/>
              </a:ext>
            </a:extLst>
          </p:cNvPr>
          <p:cNvSpPr/>
          <p:nvPr/>
        </p:nvSpPr>
        <p:spPr>
          <a:xfrm>
            <a:off x="0" y="92846"/>
            <a:ext cx="12192000" cy="5236185"/>
          </a:xfrm>
          <a:custGeom>
            <a:avLst/>
            <a:gdLst>
              <a:gd name="connsiteX0" fmla="*/ 0 w 12192000"/>
              <a:gd name="connsiteY0" fmla="*/ 0 h 5236185"/>
              <a:gd name="connsiteX1" fmla="*/ 12192000 w 12192000"/>
              <a:gd name="connsiteY1" fmla="*/ 0 h 5236185"/>
              <a:gd name="connsiteX2" fmla="*/ 12192000 w 12192000"/>
              <a:gd name="connsiteY2" fmla="*/ 441328 h 5236185"/>
              <a:gd name="connsiteX3" fmla="*/ 12192000 w 12192000"/>
              <a:gd name="connsiteY3" fmla="*/ 4180122 h 5236185"/>
              <a:gd name="connsiteX4" fmla="*/ 12192000 w 12192000"/>
              <a:gd name="connsiteY4" fmla="*/ 4621450 h 5236185"/>
              <a:gd name="connsiteX5" fmla="*/ 614735 w 12192000"/>
              <a:gd name="connsiteY5" fmla="*/ 4621450 h 5236185"/>
              <a:gd name="connsiteX6" fmla="*/ 0 w 12192000"/>
              <a:gd name="connsiteY6" fmla="*/ 5236185 h 5236185"/>
              <a:gd name="connsiteX7" fmla="*/ 0 w 12192000"/>
              <a:gd name="connsiteY7" fmla="*/ 4794857 h 5236185"/>
              <a:gd name="connsiteX8" fmla="*/ 0 w 12192000"/>
              <a:gd name="connsiteY8" fmla="*/ 441328 h 523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36185">
                <a:moveTo>
                  <a:pt x="0" y="0"/>
                </a:moveTo>
                <a:lnTo>
                  <a:pt x="12192000" y="0"/>
                </a:lnTo>
                <a:lnTo>
                  <a:pt x="12192000" y="441328"/>
                </a:lnTo>
                <a:lnTo>
                  <a:pt x="12192000" y="4180122"/>
                </a:lnTo>
                <a:lnTo>
                  <a:pt x="12192000" y="4621450"/>
                </a:lnTo>
                <a:lnTo>
                  <a:pt x="614735" y="4621450"/>
                </a:lnTo>
                <a:cubicBezTo>
                  <a:pt x="275226" y="4621450"/>
                  <a:pt x="0" y="4896676"/>
                  <a:pt x="0" y="5236185"/>
                </a:cubicBezTo>
                <a:lnTo>
                  <a:pt x="0" y="4794857"/>
                </a:lnTo>
                <a:lnTo>
                  <a:pt x="0" y="441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iSHEJI-5">
            <a:extLst>
              <a:ext uri="{FF2B5EF4-FFF2-40B4-BE49-F238E27FC236}">
                <a16:creationId xmlns:a16="http://schemas.microsoft.com/office/drawing/2014/main" id="{C4A5930B-67FC-DA41-AC87-850C0CEE36A7}"/>
              </a:ext>
            </a:extLst>
          </p:cNvPr>
          <p:cNvSpPr/>
          <p:nvPr/>
        </p:nvSpPr>
        <p:spPr>
          <a:xfrm>
            <a:off x="0" y="0"/>
            <a:ext cx="12192000" cy="5236185"/>
          </a:xfrm>
          <a:custGeom>
            <a:avLst/>
            <a:gdLst>
              <a:gd name="connsiteX0" fmla="*/ 0 w 12192000"/>
              <a:gd name="connsiteY0" fmla="*/ 0 h 5236185"/>
              <a:gd name="connsiteX1" fmla="*/ 12192000 w 12192000"/>
              <a:gd name="connsiteY1" fmla="*/ 0 h 5236185"/>
              <a:gd name="connsiteX2" fmla="*/ 12192000 w 12192000"/>
              <a:gd name="connsiteY2" fmla="*/ 441328 h 5236185"/>
              <a:gd name="connsiteX3" fmla="*/ 12192000 w 12192000"/>
              <a:gd name="connsiteY3" fmla="*/ 4180122 h 5236185"/>
              <a:gd name="connsiteX4" fmla="*/ 12192000 w 12192000"/>
              <a:gd name="connsiteY4" fmla="*/ 4621450 h 5236185"/>
              <a:gd name="connsiteX5" fmla="*/ 614735 w 12192000"/>
              <a:gd name="connsiteY5" fmla="*/ 4621450 h 5236185"/>
              <a:gd name="connsiteX6" fmla="*/ 0 w 12192000"/>
              <a:gd name="connsiteY6" fmla="*/ 5236185 h 5236185"/>
              <a:gd name="connsiteX7" fmla="*/ 0 w 12192000"/>
              <a:gd name="connsiteY7" fmla="*/ 4794857 h 5236185"/>
              <a:gd name="connsiteX8" fmla="*/ 0 w 12192000"/>
              <a:gd name="connsiteY8" fmla="*/ 441328 h 523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236185">
                <a:moveTo>
                  <a:pt x="0" y="0"/>
                </a:moveTo>
                <a:lnTo>
                  <a:pt x="12192000" y="0"/>
                </a:lnTo>
                <a:lnTo>
                  <a:pt x="12192000" y="441328"/>
                </a:lnTo>
                <a:lnTo>
                  <a:pt x="12192000" y="4180122"/>
                </a:lnTo>
                <a:lnTo>
                  <a:pt x="12192000" y="4621450"/>
                </a:lnTo>
                <a:lnTo>
                  <a:pt x="614735" y="4621450"/>
                </a:lnTo>
                <a:cubicBezTo>
                  <a:pt x="275226" y="4621450"/>
                  <a:pt x="0" y="4896676"/>
                  <a:pt x="0" y="5236185"/>
                </a:cubicBezTo>
                <a:lnTo>
                  <a:pt x="0" y="4794857"/>
                </a:lnTo>
                <a:lnTo>
                  <a:pt x="0" y="441328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6" name="iSHEJI-6">
            <a:extLst>
              <a:ext uri="{FF2B5EF4-FFF2-40B4-BE49-F238E27FC236}">
                <a16:creationId xmlns:a16="http://schemas.microsoft.com/office/drawing/2014/main" id="{ACB11A77-527F-4988-D735-AC886F04EC2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rcRect l="14953" t="10848" r="2662" b="42332"/>
          <a:stretch>
            <a:fillRect/>
          </a:stretch>
        </p:blipFill>
        <p:spPr>
          <a:xfrm>
            <a:off x="0" y="1"/>
            <a:ext cx="12191999" cy="461771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5" name="iSHEJI-7">
            <a:extLst>
              <a:ext uri="{FF2B5EF4-FFF2-40B4-BE49-F238E27FC236}">
                <a16:creationId xmlns:a16="http://schemas.microsoft.com/office/drawing/2014/main" id="{AD57528A-D0FE-1954-3D9E-2238CF85DEED}"/>
              </a:ext>
            </a:extLst>
          </p:cNvPr>
          <p:cNvSpPr/>
          <p:nvPr/>
        </p:nvSpPr>
        <p:spPr>
          <a:xfrm>
            <a:off x="7097712" y="1286243"/>
            <a:ext cx="4210718" cy="4210718"/>
          </a:xfrm>
          <a:prstGeom prst="round2DiagRect">
            <a:avLst/>
          </a:prstGeom>
          <a:noFill/>
          <a:ln w="15240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267CED5D-4673-37A2-71EC-B4C0CA311F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4" name="iSHEJI-9">
            <a:extLst>
              <a:ext uri="{FF2B5EF4-FFF2-40B4-BE49-F238E27FC236}">
                <a16:creationId xmlns:a16="http://schemas.microsoft.com/office/drawing/2014/main" id="{2639E491-491A-9C13-4B08-73D5621CEAC3}"/>
              </a:ext>
            </a:extLst>
          </p:cNvPr>
          <p:cNvSpPr txBox="1"/>
          <p:nvPr/>
        </p:nvSpPr>
        <p:spPr>
          <a:xfrm flipH="1">
            <a:off x="423530" y="2009571"/>
            <a:ext cx="5802871" cy="176971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11500" b="0" i="0" spc="0" dirty="0">
                <a:effectLst/>
                <a:latin typeface="+mj-ea"/>
                <a:ea typeface="+mj-ea"/>
                <a:cs typeface="OPPOSans H" panose="00020600040101010101" pitchFamily="18" charset="-122"/>
              </a:rPr>
              <a:t>谢谢大家</a:t>
            </a: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DAA518A1-2DB8-32DD-E4AE-D7662DE74E2C}"/>
              </a:ext>
            </a:extLst>
          </p:cNvPr>
          <p:cNvSpPr txBox="1"/>
          <p:nvPr/>
        </p:nvSpPr>
        <p:spPr>
          <a:xfrm flipH="1">
            <a:off x="519182" y="3713004"/>
            <a:ext cx="4175823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b="0" i="0" spc="50" dirty="0">
                <a:effectLst/>
                <a:latin typeface="+mn-ea"/>
                <a:cs typeface="OPPOSans R" panose="00020600040101010101" pitchFamily="18" charset="-122"/>
              </a:rPr>
              <a:t>Thank you so much for your attention</a:t>
            </a:r>
          </a:p>
        </p:txBody>
      </p:sp>
      <p:sp>
        <p:nvSpPr>
          <p:cNvPr id="6" name="iSHEJI-11">
            <a:extLst>
              <a:ext uri="{FF2B5EF4-FFF2-40B4-BE49-F238E27FC236}">
                <a16:creationId xmlns:a16="http://schemas.microsoft.com/office/drawing/2014/main" id="{E4F1BE67-A1B4-E865-07B6-66A5810CA25B}"/>
              </a:ext>
            </a:extLst>
          </p:cNvPr>
          <p:cNvSpPr txBox="1"/>
          <p:nvPr/>
        </p:nvSpPr>
        <p:spPr>
          <a:xfrm flipH="1">
            <a:off x="490607" y="4455428"/>
            <a:ext cx="1554100" cy="389888"/>
          </a:xfrm>
          <a:prstGeom prst="round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OPPOSans R" panose="00020600040101010101" pitchFamily="18" charset="-122"/>
              </a:rPr>
              <a:t>汇报人：爱小设</a:t>
            </a:r>
          </a:p>
        </p:txBody>
      </p:sp>
      <p:sp>
        <p:nvSpPr>
          <p:cNvPr id="87" name="iSHEJI-12">
            <a:extLst>
              <a:ext uri="{FF2B5EF4-FFF2-40B4-BE49-F238E27FC236}">
                <a16:creationId xmlns:a16="http://schemas.microsoft.com/office/drawing/2014/main" id="{54AD5A04-C20F-5E31-09CE-8756015DBE03}"/>
              </a:ext>
            </a:extLst>
          </p:cNvPr>
          <p:cNvSpPr txBox="1"/>
          <p:nvPr/>
        </p:nvSpPr>
        <p:spPr>
          <a:xfrm flipH="1">
            <a:off x="2382874" y="4455428"/>
            <a:ext cx="1700176" cy="389888"/>
          </a:xfrm>
          <a:prstGeom prst="round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cs typeface="OPPOSans R" panose="00020600040101010101" pitchFamily="18" charset="-122"/>
              </a:rPr>
              <a:t>部门：营销中心</a:t>
            </a:r>
          </a:p>
        </p:txBody>
      </p:sp>
      <p:cxnSp>
        <p:nvCxnSpPr>
          <p:cNvPr id="3" name="iSHEJI-13">
            <a:extLst>
              <a:ext uri="{FF2B5EF4-FFF2-40B4-BE49-F238E27FC236}">
                <a16:creationId xmlns:a16="http://schemas.microsoft.com/office/drawing/2014/main" id="{B534BB28-8F06-851A-9676-85C3415D0C5C}"/>
              </a:ext>
            </a:extLst>
          </p:cNvPr>
          <p:cNvCxnSpPr/>
          <p:nvPr/>
        </p:nvCxnSpPr>
        <p:spPr>
          <a:xfrm>
            <a:off x="547211" y="1800225"/>
            <a:ext cx="1348264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14">
            <a:extLst>
              <a:ext uri="{FF2B5EF4-FFF2-40B4-BE49-F238E27FC236}">
                <a16:creationId xmlns:a16="http://schemas.microsoft.com/office/drawing/2014/main" id="{F781BE5E-3D2D-5E75-B739-00503D13C6E1}"/>
              </a:ext>
            </a:extLst>
          </p:cNvPr>
          <p:cNvSpPr/>
          <p:nvPr/>
        </p:nvSpPr>
        <p:spPr>
          <a:xfrm>
            <a:off x="7097712" y="1286243"/>
            <a:ext cx="4210718" cy="4210718"/>
          </a:xfrm>
          <a:prstGeom prst="round2DiagRect">
            <a:avLst/>
          </a:prstGeom>
          <a:blipFill dpi="0" rotWithShape="1">
            <a:blip r:embed="rId6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8992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9569E6-A920-25BA-07C5-0A911DAE8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000BD5-2C47-645B-03B7-CB53A43480F5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899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85D8AC4-D7F8-69FA-37C1-189A309FFC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iSHEJI-2">
            <a:extLst>
              <a:ext uri="{FF2B5EF4-FFF2-40B4-BE49-F238E27FC236}">
                <a16:creationId xmlns:a16="http://schemas.microsoft.com/office/drawing/2014/main" id="{5ABB525A-0C11-4D3D-89C0-9453D7516D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l="14953" t="10848" r="2662" b="17300"/>
          <a:stretch/>
        </p:blipFill>
        <p:spPr>
          <a:xfrm>
            <a:off x="1" y="-114299"/>
            <a:ext cx="12191999" cy="708659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" name="iSHEJI-3">
            <a:extLst>
              <a:ext uri="{FF2B5EF4-FFF2-40B4-BE49-F238E27FC236}">
                <a16:creationId xmlns:a16="http://schemas.microsoft.com/office/drawing/2014/main" id="{D376234A-F231-7BD4-FC84-1C3C9B5B2254}"/>
              </a:ext>
            </a:extLst>
          </p:cNvPr>
          <p:cNvSpPr txBox="1"/>
          <p:nvPr/>
        </p:nvSpPr>
        <p:spPr>
          <a:xfrm>
            <a:off x="1532512" y="2803282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年度工作概述</a:t>
            </a: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A1E7CD69-2E2F-2860-A7BB-BEFBA92C8E74}"/>
              </a:ext>
            </a:extLst>
          </p:cNvPr>
          <p:cNvSpPr/>
          <p:nvPr/>
        </p:nvSpPr>
        <p:spPr>
          <a:xfrm>
            <a:off x="1532511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工作流程梳理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25329840-9597-06EE-C87F-F295B3C431A9}"/>
              </a:ext>
            </a:extLst>
          </p:cNvPr>
          <p:cNvSpPr/>
          <p:nvPr/>
        </p:nvSpPr>
        <p:spPr>
          <a:xfrm>
            <a:off x="2990915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主要工作内容</a:t>
            </a:r>
          </a:p>
        </p:txBody>
      </p:sp>
      <p:sp>
        <p:nvSpPr>
          <p:cNvPr id="16" name="iSHEJI-6">
            <a:extLst>
              <a:ext uri="{FF2B5EF4-FFF2-40B4-BE49-F238E27FC236}">
                <a16:creationId xmlns:a16="http://schemas.microsoft.com/office/drawing/2014/main" id="{C1A30E7A-3963-D493-B7B3-D1E1A4EEB774}"/>
              </a:ext>
            </a:extLst>
          </p:cNvPr>
          <p:cNvSpPr/>
          <p:nvPr/>
        </p:nvSpPr>
        <p:spPr>
          <a:xfrm>
            <a:off x="4449318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工作总结概述</a:t>
            </a: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999B2BA7-D7D5-74C4-4C96-BDB80AC2A704}"/>
              </a:ext>
            </a:extLst>
          </p:cNvPr>
          <p:cNvSpPr txBox="1"/>
          <p:nvPr/>
        </p:nvSpPr>
        <p:spPr>
          <a:xfrm flipH="1">
            <a:off x="1572833" y="3831518"/>
            <a:ext cx="312033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600" dirty="0">
                <a:solidFill>
                  <a:schemeClr val="tx1">
                    <a:alpha val="85000"/>
                  </a:schemeClr>
                </a:solidFill>
                <a:latin typeface="+mn-ea"/>
                <a:cs typeface="OPPOSans R" panose="00020600040101010101" pitchFamily="18" charset="-122"/>
              </a:rPr>
              <a:t>Quarterly Work Overview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B906740A-237C-0237-48B9-0865D73C840A}"/>
              </a:ext>
            </a:extLst>
          </p:cNvPr>
          <p:cNvSpPr/>
          <p:nvPr/>
        </p:nvSpPr>
        <p:spPr>
          <a:xfrm>
            <a:off x="1627034" y="2091899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1" name="iSHEJI-9">
            <a:extLst>
              <a:ext uri="{FF2B5EF4-FFF2-40B4-BE49-F238E27FC236}">
                <a16:creationId xmlns:a16="http://schemas.microsoft.com/office/drawing/2014/main" id="{3690CD82-0D97-144A-D6FF-936F74136ACC}"/>
              </a:ext>
            </a:extLst>
          </p:cNvPr>
          <p:cNvSpPr/>
          <p:nvPr/>
        </p:nvSpPr>
        <p:spPr>
          <a:xfrm>
            <a:off x="1853166" y="2264109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5DE04F39-F43C-A62A-48A6-5C1DA10D7C06}"/>
              </a:ext>
            </a:extLst>
          </p:cNvPr>
          <p:cNvSpPr/>
          <p:nvPr/>
        </p:nvSpPr>
        <p:spPr>
          <a:xfrm>
            <a:off x="7155125" y="1703813"/>
            <a:ext cx="3504365" cy="3420533"/>
          </a:xfrm>
          <a:prstGeom prst="round1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FD8A80F6-F89B-0CB3-5771-A3F057200B24}"/>
              </a:ext>
            </a:extLst>
          </p:cNvPr>
          <p:cNvSpPr txBox="1"/>
          <p:nvPr/>
        </p:nvSpPr>
        <p:spPr>
          <a:xfrm flipH="1">
            <a:off x="7432415" y="2136807"/>
            <a:ext cx="2949784" cy="2554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600" dirty="0">
                <a:ln w="254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01</a:t>
            </a:r>
            <a:endParaRPr lang="zh-CN" altLang="en-US" sz="16600" dirty="0">
              <a:ln w="25400">
                <a:noFill/>
              </a:ln>
              <a:solidFill>
                <a:schemeClr val="bg1"/>
              </a:solidFill>
              <a:effectLst/>
              <a:latin typeface="+mj-ea"/>
              <a:ea typeface="+mj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297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工作流程梳理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E627CB42-0EC9-544C-393A-45C79D58BC1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56" name="iSHEJI-4">
            <a:extLst>
              <a:ext uri="{FF2B5EF4-FFF2-40B4-BE49-F238E27FC236}">
                <a16:creationId xmlns:a16="http://schemas.microsoft.com/office/drawing/2014/main" id="{AA2C1517-D734-633D-2392-014037B41587}"/>
              </a:ext>
            </a:extLst>
          </p:cNvPr>
          <p:cNvSpPr/>
          <p:nvPr/>
        </p:nvSpPr>
        <p:spPr>
          <a:xfrm>
            <a:off x="0" y="2664522"/>
            <a:ext cx="12192000" cy="4193479"/>
          </a:xfrm>
          <a:custGeom>
            <a:avLst/>
            <a:gdLst>
              <a:gd name="connsiteX0" fmla="*/ 12192000 w 12192000"/>
              <a:gd name="connsiteY0" fmla="*/ 0 h 4193479"/>
              <a:gd name="connsiteX1" fmla="*/ 12192000 w 12192000"/>
              <a:gd name="connsiteY1" fmla="*/ 4193479 h 4193479"/>
              <a:gd name="connsiteX2" fmla="*/ 0 w 12192000"/>
              <a:gd name="connsiteY2" fmla="*/ 4193479 h 4193479"/>
              <a:gd name="connsiteX3" fmla="*/ 0 w 12192000"/>
              <a:gd name="connsiteY3" fmla="*/ 1929711 h 4193479"/>
              <a:gd name="connsiteX4" fmla="*/ 7458 w 12192000"/>
              <a:gd name="connsiteY4" fmla="*/ 1928799 h 4193479"/>
              <a:gd name="connsiteX5" fmla="*/ 1520721 w 12192000"/>
              <a:gd name="connsiteY5" fmla="*/ 1825140 h 4193479"/>
              <a:gd name="connsiteX6" fmla="*/ 5997960 w 12192000"/>
              <a:gd name="connsiteY6" fmla="*/ 2511432 h 4193479"/>
              <a:gd name="connsiteX7" fmla="*/ 12150084 w 12192000"/>
              <a:gd name="connsiteY7" fmla="*/ 11771 h 419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93479">
                <a:moveTo>
                  <a:pt x="12192000" y="0"/>
                </a:moveTo>
                <a:lnTo>
                  <a:pt x="12192000" y="4193479"/>
                </a:lnTo>
                <a:lnTo>
                  <a:pt x="0" y="4193479"/>
                </a:lnTo>
                <a:lnTo>
                  <a:pt x="0" y="1929711"/>
                </a:lnTo>
                <a:lnTo>
                  <a:pt x="7458" y="1928799"/>
                </a:lnTo>
                <a:cubicBezTo>
                  <a:pt x="564475" y="1868033"/>
                  <a:pt x="1087704" y="1827863"/>
                  <a:pt x="1520721" y="1825140"/>
                </a:cubicBezTo>
                <a:cubicBezTo>
                  <a:pt x="3252792" y="1814246"/>
                  <a:pt x="3906403" y="2876365"/>
                  <a:pt x="5997960" y="2511432"/>
                </a:cubicBezTo>
                <a:cubicBezTo>
                  <a:pt x="7652413" y="2222765"/>
                  <a:pt x="9783995" y="734456"/>
                  <a:pt x="12150084" y="11771"/>
                </a:cubicBezTo>
                <a:close/>
              </a:path>
            </a:pathLst>
          </a:custGeom>
          <a:solidFill>
            <a:schemeClr val="bg1"/>
          </a:solidFill>
          <a:ln w="63500">
            <a:solidFill>
              <a:schemeClr val="accent1"/>
            </a:solidFill>
          </a:ln>
          <a:effectLst>
            <a:outerShdw blurRad="381000" sx="102000" sy="102000" algn="ctr" rotWithShape="0">
              <a:srgbClr val="10502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9" name="iSHEJI-5">
            <a:extLst>
              <a:ext uri="{FF2B5EF4-FFF2-40B4-BE49-F238E27FC236}">
                <a16:creationId xmlns:a16="http://schemas.microsoft.com/office/drawing/2014/main" id="{AA240676-19FD-92C6-7B75-4076B0078B1D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78141" y="2895849"/>
            <a:ext cx="0" cy="151400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6">
            <a:extLst>
              <a:ext uri="{FF2B5EF4-FFF2-40B4-BE49-F238E27FC236}">
                <a16:creationId xmlns:a16="http://schemas.microsoft.com/office/drawing/2014/main" id="{7AE12F20-9003-DAAC-A93E-C978BE2F60D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1395946" y="2571328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+mj-ea"/>
                <a:ea typeface="+mj-ea"/>
                <a:cs typeface="OPPOSans B" panose="00020600040101010101" pitchFamily="18" charset="-122"/>
                <a:sym typeface="OPPOSans R" panose="00020600040101010101" pitchFamily="18" charset="-122"/>
              </a:rPr>
              <a:t>01.</a:t>
            </a:r>
            <a:endParaRPr lang="zh-CN" altLang="en-US" sz="3600" dirty="0">
              <a:latin typeface="+mj-ea"/>
              <a:ea typeface="+mj-ea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" name="iSHEJI-7">
            <a:extLst>
              <a:ext uri="{FF2B5EF4-FFF2-40B4-BE49-F238E27FC236}">
                <a16:creationId xmlns:a16="http://schemas.microsoft.com/office/drawing/2014/main" id="{2A22ED6C-4C17-8575-CC80-AEACC5392602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395947" y="3212172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rPr>
              <a:t>定位目标客户</a:t>
            </a:r>
          </a:p>
        </p:txBody>
      </p:sp>
      <p:sp>
        <p:nvSpPr>
          <p:cNvPr id="22" name="iSHEJI-8">
            <a:extLst>
              <a:ext uri="{FF2B5EF4-FFF2-40B4-BE49-F238E27FC236}">
                <a16:creationId xmlns:a16="http://schemas.microsoft.com/office/drawing/2014/main" id="{3444F2B7-D126-25B4-1716-726ED0A0150C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395948" y="3620725"/>
            <a:ext cx="2051130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精炼群体标签提高宣传效果</a:t>
            </a:r>
          </a:p>
        </p:txBody>
      </p:sp>
      <p:cxnSp>
        <p:nvCxnSpPr>
          <p:cNvPr id="24" name="iSHEJI-9">
            <a:extLst>
              <a:ext uri="{FF2B5EF4-FFF2-40B4-BE49-F238E27FC236}">
                <a16:creationId xmlns:a16="http://schemas.microsoft.com/office/drawing/2014/main" id="{CF8CEE27-65FA-AA03-AF37-3B7073B1441B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3825706" y="2229724"/>
            <a:ext cx="0" cy="270678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HEJI-10">
            <a:extLst>
              <a:ext uri="{FF2B5EF4-FFF2-40B4-BE49-F238E27FC236}">
                <a16:creationId xmlns:a16="http://schemas.microsoft.com/office/drawing/2014/main" id="{10220F7C-FB7C-7F6E-3912-7BB65BDE7F72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3943511" y="1857671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+mj-ea"/>
                <a:ea typeface="+mj-ea"/>
                <a:cs typeface="OPPOSans B" panose="00020600040101010101" pitchFamily="18" charset="-122"/>
                <a:sym typeface="OPPOSans R" panose="00020600040101010101" pitchFamily="18" charset="-122"/>
              </a:rPr>
              <a:t>02.</a:t>
            </a:r>
            <a:endParaRPr lang="zh-CN" altLang="en-US" sz="3600" dirty="0">
              <a:latin typeface="+mj-ea"/>
              <a:ea typeface="+mj-ea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0BA8C9D4-EA2B-5C3A-9440-E0EC6248C8F9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3943512" y="2498515"/>
            <a:ext cx="2792228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rPr>
              <a:t>选择宣传途径</a:t>
            </a: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B3BAFBE7-BD44-F51E-32D4-CA58DCC4ED0A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3943513" y="2912978"/>
            <a:ext cx="2051130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seo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营销、软文营销，博客营销等</a:t>
            </a:r>
          </a:p>
        </p:txBody>
      </p:sp>
      <p:cxnSp>
        <p:nvCxnSpPr>
          <p:cNvPr id="29" name="iSHEJI-13">
            <a:extLst>
              <a:ext uri="{FF2B5EF4-FFF2-40B4-BE49-F238E27FC236}">
                <a16:creationId xmlns:a16="http://schemas.microsoft.com/office/drawing/2014/main" id="{C4665DEA-29FA-246C-7972-1C11875E28FB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6255465" y="3028666"/>
            <a:ext cx="0" cy="202284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SHEJI-14">
            <a:extLst>
              <a:ext uri="{FF2B5EF4-FFF2-40B4-BE49-F238E27FC236}">
                <a16:creationId xmlns:a16="http://schemas.microsoft.com/office/drawing/2014/main" id="{965FABE6-811E-6826-DB01-6250CECFB229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6373270" y="2693462"/>
            <a:ext cx="1459875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+mj-ea"/>
                <a:ea typeface="+mj-ea"/>
                <a:cs typeface="OPPOSans B" panose="00020600040101010101" pitchFamily="18" charset="-122"/>
                <a:sym typeface="OPPOSans R" panose="00020600040101010101" pitchFamily="18" charset="-122"/>
              </a:rPr>
              <a:t>03.</a:t>
            </a:r>
            <a:endParaRPr lang="zh-CN" altLang="en-US" sz="3600" dirty="0">
              <a:latin typeface="+mj-ea"/>
              <a:ea typeface="+mj-ea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2" name="iSHEJI-15">
            <a:extLst>
              <a:ext uri="{FF2B5EF4-FFF2-40B4-BE49-F238E27FC236}">
                <a16:creationId xmlns:a16="http://schemas.microsoft.com/office/drawing/2014/main" id="{4D178B60-80D9-EB37-A4B8-EA33AD1B2978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6373272" y="3334306"/>
            <a:ext cx="2184418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rPr>
              <a:t>确定推广载体</a:t>
            </a:r>
          </a:p>
        </p:txBody>
      </p:sp>
      <p:sp>
        <p:nvSpPr>
          <p:cNvPr id="33" name="iSHEJI-16">
            <a:extLst>
              <a:ext uri="{FF2B5EF4-FFF2-40B4-BE49-F238E27FC236}">
                <a16:creationId xmlns:a16="http://schemas.microsoft.com/office/drawing/2014/main" id="{9092E31F-DA47-3088-A8E2-AA01062D1F79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6373272" y="3733988"/>
            <a:ext cx="2051130" cy="2814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视频、图片、软文</a:t>
            </a:r>
          </a:p>
        </p:txBody>
      </p:sp>
      <p:cxnSp>
        <p:nvCxnSpPr>
          <p:cNvPr id="36" name="iSHEJI-17">
            <a:extLst>
              <a:ext uri="{FF2B5EF4-FFF2-40B4-BE49-F238E27FC236}">
                <a16:creationId xmlns:a16="http://schemas.microsoft.com/office/drawing/2014/main" id="{D0053351-E335-CF20-6186-34F5AE081D37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>
            <a:off x="8924801" y="1984188"/>
            <a:ext cx="0" cy="203262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HEJI-18">
            <a:extLst>
              <a:ext uri="{FF2B5EF4-FFF2-40B4-BE49-F238E27FC236}">
                <a16:creationId xmlns:a16="http://schemas.microsoft.com/office/drawing/2014/main" id="{3D32E5F4-1459-7820-3B6B-F327C7F47418}"/>
              </a:ext>
            </a:extLst>
          </p:cNvPr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9042607" y="1637107"/>
            <a:ext cx="1572612" cy="6746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en-US" altLang="zh-CN" sz="3600" dirty="0">
                <a:latin typeface="+mj-ea"/>
                <a:ea typeface="+mj-ea"/>
                <a:cs typeface="OPPOSans B" panose="00020600040101010101" pitchFamily="18" charset="-122"/>
                <a:sym typeface="OPPOSans R" panose="00020600040101010101" pitchFamily="18" charset="-122"/>
              </a:rPr>
              <a:t>04.</a:t>
            </a:r>
            <a:endParaRPr lang="zh-CN" altLang="en-US" sz="3600" dirty="0">
              <a:latin typeface="+mj-ea"/>
              <a:ea typeface="+mj-ea"/>
              <a:cs typeface="OPPOSans B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9" name="iSHEJI-19">
            <a:extLst>
              <a:ext uri="{FF2B5EF4-FFF2-40B4-BE49-F238E27FC236}">
                <a16:creationId xmlns:a16="http://schemas.microsoft.com/office/drawing/2014/main" id="{3B44D926-12DC-632D-B916-2B457B68C638}"/>
              </a:ext>
            </a:extLst>
          </p:cNvPr>
          <p:cNvSpPr txBox="1">
            <a:spLocks/>
          </p:cNvSpPr>
          <p:nvPr>
            <p:custDataLst>
              <p:tags r:id="rId17"/>
            </p:custDataLst>
          </p:nvPr>
        </p:nvSpPr>
        <p:spPr>
          <a:xfrm>
            <a:off x="9042607" y="2277951"/>
            <a:ext cx="1778573" cy="351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rPr>
              <a:t>监测营销效果</a:t>
            </a:r>
          </a:p>
        </p:txBody>
      </p:sp>
      <p:sp>
        <p:nvSpPr>
          <p:cNvPr id="40" name="iSHEJI-20">
            <a:extLst>
              <a:ext uri="{FF2B5EF4-FFF2-40B4-BE49-F238E27FC236}">
                <a16:creationId xmlns:a16="http://schemas.microsoft.com/office/drawing/2014/main" id="{761C1369-A343-3BFF-304B-1CE270D0983F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9042608" y="2696819"/>
            <a:ext cx="2051130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SzPct val="25000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OPPOSans R" panose="00020600040101010101" pitchFamily="18" charset="-122"/>
              </a:rPr>
              <a:t>监测用户来源、转化率等数据</a:t>
            </a:r>
          </a:p>
        </p:txBody>
      </p:sp>
      <p:sp>
        <p:nvSpPr>
          <p:cNvPr id="42" name="iSHEJI-21">
            <a:extLst>
              <a:ext uri="{FF2B5EF4-FFF2-40B4-BE49-F238E27FC236}">
                <a16:creationId xmlns:a16="http://schemas.microsoft.com/office/drawing/2014/main" id="{7BF302B4-153E-7F28-4272-8E1F1C5B0C8F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151141" y="4338650"/>
            <a:ext cx="254000" cy="25400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iSHEJI-22">
            <a:extLst>
              <a:ext uri="{FF2B5EF4-FFF2-40B4-BE49-F238E27FC236}">
                <a16:creationId xmlns:a16="http://schemas.microsoft.com/office/drawing/2014/main" id="{48740EA5-D4CB-3ADF-FE05-1996F239C5F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3698706" y="4865305"/>
            <a:ext cx="254000" cy="25400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iSHEJI-23">
            <a:extLst>
              <a:ext uri="{FF2B5EF4-FFF2-40B4-BE49-F238E27FC236}">
                <a16:creationId xmlns:a16="http://schemas.microsoft.com/office/drawing/2014/main" id="{FA40BF37-C019-2F90-E6BF-2668ECE716E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6128465" y="4980305"/>
            <a:ext cx="254000" cy="25400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iSHEJI-24">
            <a:extLst>
              <a:ext uri="{FF2B5EF4-FFF2-40B4-BE49-F238E27FC236}">
                <a16:creationId xmlns:a16="http://schemas.microsoft.com/office/drawing/2014/main" id="{466A6AED-9EE3-4FED-8C3C-32FF4CAF202D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8797801" y="3945609"/>
            <a:ext cx="254000" cy="25400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229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主要工作内容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pic>
        <p:nvPicPr>
          <p:cNvPr id="10" name="iSHEJI-3">
            <a:extLst>
              <a:ext uri="{FF2B5EF4-FFF2-40B4-BE49-F238E27FC236}">
                <a16:creationId xmlns:a16="http://schemas.microsoft.com/office/drawing/2014/main" id="{DFC738F0-798F-4A3F-EC34-9C921A0B41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4972" r="1961"/>
          <a:stretch>
            <a:fillRect/>
          </a:stretch>
        </p:blipFill>
        <p:spPr>
          <a:xfrm>
            <a:off x="1" y="4783667"/>
            <a:ext cx="12191999" cy="2074333"/>
          </a:xfrm>
          <a:custGeom>
            <a:avLst/>
            <a:gdLst>
              <a:gd name="connsiteX0" fmla="*/ 0 w 12191999"/>
              <a:gd name="connsiteY0" fmla="*/ 0 h 2074333"/>
              <a:gd name="connsiteX1" fmla="*/ 12191999 w 12191999"/>
              <a:gd name="connsiteY1" fmla="*/ 0 h 2074333"/>
              <a:gd name="connsiteX2" fmla="*/ 12191999 w 12191999"/>
              <a:gd name="connsiteY2" fmla="*/ 2074333 h 2074333"/>
              <a:gd name="connsiteX3" fmla="*/ 0 w 12191999"/>
              <a:gd name="connsiteY3" fmla="*/ 2074333 h 207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2074333">
                <a:moveTo>
                  <a:pt x="0" y="0"/>
                </a:moveTo>
                <a:lnTo>
                  <a:pt x="12191999" y="0"/>
                </a:lnTo>
                <a:lnTo>
                  <a:pt x="12191999" y="2074333"/>
                </a:lnTo>
                <a:lnTo>
                  <a:pt x="0" y="2074333"/>
                </a:lnTo>
                <a:close/>
              </a:path>
            </a:pathLst>
          </a:custGeom>
        </p:spPr>
      </p:pic>
      <p:sp>
        <p:nvSpPr>
          <p:cNvPr id="12" name="iSHEJI-4">
            <a:extLst>
              <a:ext uri="{FF2B5EF4-FFF2-40B4-BE49-F238E27FC236}">
                <a16:creationId xmlns:a16="http://schemas.microsoft.com/office/drawing/2014/main" id="{34F1AF4A-3D1D-EEFB-D1DA-6E4A6D62CE45}"/>
              </a:ext>
            </a:extLst>
          </p:cNvPr>
          <p:cNvSpPr/>
          <p:nvPr/>
        </p:nvSpPr>
        <p:spPr>
          <a:xfrm>
            <a:off x="0" y="4783667"/>
            <a:ext cx="12191999" cy="20743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AB64D195-8971-FE2B-D33B-BB227AE59763}"/>
              </a:ext>
            </a:extLst>
          </p:cNvPr>
          <p:cNvSpPr/>
          <p:nvPr/>
        </p:nvSpPr>
        <p:spPr>
          <a:xfrm>
            <a:off x="839162" y="2433590"/>
            <a:ext cx="2394000" cy="3479275"/>
          </a:xfrm>
          <a:prstGeom prst="round2Diag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F0C7C690-CB6B-AE7B-0225-9AB83F128E4A}"/>
              </a:ext>
            </a:extLst>
          </p:cNvPr>
          <p:cNvSpPr/>
          <p:nvPr/>
        </p:nvSpPr>
        <p:spPr>
          <a:xfrm>
            <a:off x="6252280" y="2433590"/>
            <a:ext cx="2394000" cy="3479275"/>
          </a:xfrm>
          <a:prstGeom prst="round2Diag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3C1BA30E-18FD-3BA1-F346-DE9C801E2305}"/>
              </a:ext>
            </a:extLst>
          </p:cNvPr>
          <p:cNvSpPr/>
          <p:nvPr/>
        </p:nvSpPr>
        <p:spPr>
          <a:xfrm>
            <a:off x="8958839" y="1680476"/>
            <a:ext cx="2394000" cy="3479275"/>
          </a:xfrm>
          <a:prstGeom prst="round2Diag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5" name="iSHEJI-8">
            <a:extLst>
              <a:ext uri="{FF2B5EF4-FFF2-40B4-BE49-F238E27FC236}">
                <a16:creationId xmlns:a16="http://schemas.microsoft.com/office/drawing/2014/main" id="{2A3C754C-7835-0B0E-D6B6-C26E340631A8}"/>
              </a:ext>
            </a:extLst>
          </p:cNvPr>
          <p:cNvSpPr/>
          <p:nvPr/>
        </p:nvSpPr>
        <p:spPr>
          <a:xfrm>
            <a:off x="3545721" y="1680476"/>
            <a:ext cx="2394000" cy="3479275"/>
          </a:xfrm>
          <a:prstGeom prst="round2Diag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05F3B508-4463-D2F9-9B7D-3BACAE478A03}"/>
              </a:ext>
            </a:extLst>
          </p:cNvPr>
          <p:cNvSpPr txBox="1"/>
          <p:nvPr/>
        </p:nvSpPr>
        <p:spPr>
          <a:xfrm>
            <a:off x="1020659" y="4148314"/>
            <a:ext cx="2031006" cy="70993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在搜索引擎中将核心关键字优化列为前</a:t>
            </a:r>
            <a:r>
              <a:rPr lang="en-US" altLang="zh-CN" dirty="0">
                <a:latin typeface="+mn-ea"/>
                <a:ea typeface="+mn-ea"/>
              </a:rPr>
              <a:t>20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833BBF66-B82A-06DD-BD15-1E3F1A458C0A}"/>
              </a:ext>
            </a:extLst>
          </p:cNvPr>
          <p:cNvSpPr txBox="1"/>
          <p:nvPr/>
        </p:nvSpPr>
        <p:spPr>
          <a:xfrm>
            <a:off x="1267084" y="3383417"/>
            <a:ext cx="1538158" cy="69775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优化企业站点</a:t>
            </a:r>
            <a:endParaRPr lang="en-US" altLang="zh-CN" sz="2000" dirty="0">
              <a:latin typeface="+mj-ea"/>
              <a:ea typeface="+mj-ea"/>
              <a:cs typeface="OPPOSans B" panose="00020600040101010101" pitchFamily="18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排名</a:t>
            </a:r>
          </a:p>
        </p:txBody>
      </p:sp>
      <p:sp>
        <p:nvSpPr>
          <p:cNvPr id="17" name="iSHEJI-11">
            <a:extLst>
              <a:ext uri="{FF2B5EF4-FFF2-40B4-BE49-F238E27FC236}">
                <a16:creationId xmlns:a16="http://schemas.microsoft.com/office/drawing/2014/main" id="{B3ACD873-10A6-92F0-EDA2-79C3257A7864}"/>
              </a:ext>
            </a:extLst>
          </p:cNvPr>
          <p:cNvSpPr/>
          <p:nvPr/>
        </p:nvSpPr>
        <p:spPr>
          <a:xfrm>
            <a:off x="1463933" y="1930801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8" name="iSHEJI-12">
            <a:extLst>
              <a:ext uri="{FF2B5EF4-FFF2-40B4-BE49-F238E27FC236}">
                <a16:creationId xmlns:a16="http://schemas.microsoft.com/office/drawing/2014/main" id="{659D7611-0FFB-8776-D44C-5E490436EC25}"/>
              </a:ext>
            </a:extLst>
          </p:cNvPr>
          <p:cNvSpPr/>
          <p:nvPr/>
        </p:nvSpPr>
        <p:spPr>
          <a:xfrm>
            <a:off x="1542550" y="2009419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iSHEJI-13">
            <a:extLst>
              <a:ext uri="{FF2B5EF4-FFF2-40B4-BE49-F238E27FC236}">
                <a16:creationId xmlns:a16="http://schemas.microsoft.com/office/drawing/2014/main" id="{DA6A12A2-AF67-A3BB-BBD9-8930668C420D}"/>
              </a:ext>
            </a:extLst>
          </p:cNvPr>
          <p:cNvSpPr/>
          <p:nvPr/>
        </p:nvSpPr>
        <p:spPr>
          <a:xfrm>
            <a:off x="1805138" y="2272006"/>
            <a:ext cx="462050" cy="46205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2" name="iSHEJI-14">
            <a:extLst>
              <a:ext uri="{FF2B5EF4-FFF2-40B4-BE49-F238E27FC236}">
                <a16:creationId xmlns:a16="http://schemas.microsoft.com/office/drawing/2014/main" id="{3D9C5B2C-664E-1886-3E05-351291335E7F}"/>
              </a:ext>
            </a:extLst>
          </p:cNvPr>
          <p:cNvSpPr txBox="1"/>
          <p:nvPr/>
        </p:nvSpPr>
        <p:spPr>
          <a:xfrm>
            <a:off x="6387477" y="3941884"/>
            <a:ext cx="2212503" cy="386773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品牌渲染，定向广告投放</a:t>
            </a:r>
          </a:p>
        </p:txBody>
      </p:sp>
      <p:sp>
        <p:nvSpPr>
          <p:cNvPr id="23" name="iSHEJI-15">
            <a:extLst>
              <a:ext uri="{FF2B5EF4-FFF2-40B4-BE49-F238E27FC236}">
                <a16:creationId xmlns:a16="http://schemas.microsoft.com/office/drawing/2014/main" id="{D49C3FA3-CB27-861C-C4E8-3AA44FC7FFDB}"/>
              </a:ext>
            </a:extLst>
          </p:cNvPr>
          <p:cNvSpPr txBox="1"/>
          <p:nvPr/>
        </p:nvSpPr>
        <p:spPr>
          <a:xfrm>
            <a:off x="6680202" y="3383417"/>
            <a:ext cx="1538158" cy="69775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000" dirty="0">
                <a:latin typeface="+mj-ea"/>
                <a:ea typeface="+mj-ea"/>
                <a:cs typeface="OPPOSans B" panose="00020600040101010101" pitchFamily="18" charset="-122"/>
              </a:rPr>
              <a:t>APP</a:t>
            </a: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引流推广</a:t>
            </a:r>
          </a:p>
        </p:txBody>
      </p:sp>
      <p:sp>
        <p:nvSpPr>
          <p:cNvPr id="25" name="iSHEJI-16">
            <a:extLst>
              <a:ext uri="{FF2B5EF4-FFF2-40B4-BE49-F238E27FC236}">
                <a16:creationId xmlns:a16="http://schemas.microsoft.com/office/drawing/2014/main" id="{B2D59F37-B922-8EBB-71FA-CE9327D532E7}"/>
              </a:ext>
            </a:extLst>
          </p:cNvPr>
          <p:cNvSpPr/>
          <p:nvPr/>
        </p:nvSpPr>
        <p:spPr>
          <a:xfrm>
            <a:off x="6877051" y="1930801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6" name="iSHEJI-17">
            <a:extLst>
              <a:ext uri="{FF2B5EF4-FFF2-40B4-BE49-F238E27FC236}">
                <a16:creationId xmlns:a16="http://schemas.microsoft.com/office/drawing/2014/main" id="{066904C4-EC24-5DE0-8593-3AA3D873DF69}"/>
              </a:ext>
            </a:extLst>
          </p:cNvPr>
          <p:cNvSpPr/>
          <p:nvPr/>
        </p:nvSpPr>
        <p:spPr>
          <a:xfrm>
            <a:off x="6955668" y="2009419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iSHEJI-18">
            <a:extLst>
              <a:ext uri="{FF2B5EF4-FFF2-40B4-BE49-F238E27FC236}">
                <a16:creationId xmlns:a16="http://schemas.microsoft.com/office/drawing/2014/main" id="{15214D6E-BB15-4BCB-3A14-AC6072F24326}"/>
              </a:ext>
            </a:extLst>
          </p:cNvPr>
          <p:cNvSpPr/>
          <p:nvPr/>
        </p:nvSpPr>
        <p:spPr>
          <a:xfrm>
            <a:off x="7217420" y="2311249"/>
            <a:ext cx="463722" cy="383563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9" name="iSHEJI-19">
            <a:extLst>
              <a:ext uri="{FF2B5EF4-FFF2-40B4-BE49-F238E27FC236}">
                <a16:creationId xmlns:a16="http://schemas.microsoft.com/office/drawing/2014/main" id="{C8F79F43-765B-8065-2E4E-F5B8F718BD0E}"/>
              </a:ext>
            </a:extLst>
          </p:cNvPr>
          <p:cNvSpPr txBox="1"/>
          <p:nvPr/>
        </p:nvSpPr>
        <p:spPr>
          <a:xfrm>
            <a:off x="9094037" y="3120904"/>
            <a:ext cx="2212502" cy="70993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打造企业文化提高</a:t>
            </a:r>
            <a:endParaRPr lang="en-US" altLang="zh-CN" dirty="0">
              <a:latin typeface="+mn-ea"/>
              <a:ea typeface="+mn-ea"/>
            </a:endParaRPr>
          </a:p>
          <a:p>
            <a:pPr algn="ctr"/>
            <a:r>
              <a:rPr lang="zh-CN" altLang="en-US" dirty="0">
                <a:latin typeface="+mn-ea"/>
                <a:ea typeface="+mn-ea"/>
              </a:rPr>
              <a:t>品牌形象</a:t>
            </a:r>
          </a:p>
        </p:txBody>
      </p:sp>
      <p:sp>
        <p:nvSpPr>
          <p:cNvPr id="30" name="iSHEJI-20">
            <a:extLst>
              <a:ext uri="{FF2B5EF4-FFF2-40B4-BE49-F238E27FC236}">
                <a16:creationId xmlns:a16="http://schemas.microsoft.com/office/drawing/2014/main" id="{A2A01BC5-DE87-8B1B-9913-F2EFAE5D3D1C}"/>
              </a:ext>
            </a:extLst>
          </p:cNvPr>
          <p:cNvSpPr txBox="1"/>
          <p:nvPr/>
        </p:nvSpPr>
        <p:spPr>
          <a:xfrm>
            <a:off x="9386761" y="2603483"/>
            <a:ext cx="1538158" cy="69775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网站新闻采编</a:t>
            </a:r>
          </a:p>
        </p:txBody>
      </p:sp>
      <p:sp>
        <p:nvSpPr>
          <p:cNvPr id="32" name="iSHEJI-21">
            <a:extLst>
              <a:ext uri="{FF2B5EF4-FFF2-40B4-BE49-F238E27FC236}">
                <a16:creationId xmlns:a16="http://schemas.microsoft.com/office/drawing/2014/main" id="{9DB47520-5B76-7723-0C28-18B529D43E24}"/>
              </a:ext>
            </a:extLst>
          </p:cNvPr>
          <p:cNvSpPr/>
          <p:nvPr/>
        </p:nvSpPr>
        <p:spPr>
          <a:xfrm>
            <a:off x="9583610" y="1150867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33" name="iSHEJI-22">
            <a:extLst>
              <a:ext uri="{FF2B5EF4-FFF2-40B4-BE49-F238E27FC236}">
                <a16:creationId xmlns:a16="http://schemas.microsoft.com/office/drawing/2014/main" id="{B05B241B-782C-D41E-641C-0527957F7215}"/>
              </a:ext>
            </a:extLst>
          </p:cNvPr>
          <p:cNvSpPr/>
          <p:nvPr/>
        </p:nvSpPr>
        <p:spPr>
          <a:xfrm>
            <a:off x="9662227" y="1229485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5" name="iSHEJI-23">
            <a:extLst>
              <a:ext uri="{FF2B5EF4-FFF2-40B4-BE49-F238E27FC236}">
                <a16:creationId xmlns:a16="http://schemas.microsoft.com/office/drawing/2014/main" id="{28753BA9-17E4-5328-A2F0-BC185920833D}"/>
              </a:ext>
            </a:extLst>
          </p:cNvPr>
          <p:cNvSpPr/>
          <p:nvPr/>
        </p:nvSpPr>
        <p:spPr>
          <a:xfrm>
            <a:off x="9905121" y="1495791"/>
            <a:ext cx="501436" cy="4546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6" name="iSHEJI-24">
            <a:extLst>
              <a:ext uri="{FF2B5EF4-FFF2-40B4-BE49-F238E27FC236}">
                <a16:creationId xmlns:a16="http://schemas.microsoft.com/office/drawing/2014/main" id="{14FC9A41-9F7C-E579-9B5A-488A5515158F}"/>
              </a:ext>
            </a:extLst>
          </p:cNvPr>
          <p:cNvSpPr txBox="1"/>
          <p:nvPr/>
        </p:nvSpPr>
        <p:spPr>
          <a:xfrm>
            <a:off x="3727218" y="3267289"/>
            <a:ext cx="2031006" cy="1033360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latin typeface="+mn-ea"/>
                <a:ea typeface="+mn-ea"/>
              </a:rPr>
              <a:t>有规律地制作高质量的内容（软文、图片、短视频）</a:t>
            </a:r>
          </a:p>
        </p:txBody>
      </p:sp>
      <p:sp>
        <p:nvSpPr>
          <p:cNvPr id="37" name="iSHEJI-25">
            <a:extLst>
              <a:ext uri="{FF2B5EF4-FFF2-40B4-BE49-F238E27FC236}">
                <a16:creationId xmlns:a16="http://schemas.microsoft.com/office/drawing/2014/main" id="{ADAF288D-B863-B334-3456-574F1021D3B4}"/>
              </a:ext>
            </a:extLst>
          </p:cNvPr>
          <p:cNvSpPr txBox="1"/>
          <p:nvPr/>
        </p:nvSpPr>
        <p:spPr>
          <a:xfrm>
            <a:off x="3973643" y="2603483"/>
            <a:ext cx="1538158" cy="69775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内容构建与</a:t>
            </a:r>
            <a:endParaRPr lang="en-US" altLang="zh-CN" sz="2000" dirty="0">
              <a:latin typeface="+mj-ea"/>
              <a:ea typeface="+mj-ea"/>
              <a:cs typeface="OPPOSans B" panose="00020600040101010101" pitchFamily="18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000" dirty="0">
                <a:latin typeface="+mj-ea"/>
                <a:ea typeface="+mj-ea"/>
                <a:cs typeface="OPPOSans B" panose="00020600040101010101" pitchFamily="18" charset="-122"/>
              </a:rPr>
              <a:t>外链构建</a:t>
            </a:r>
          </a:p>
        </p:txBody>
      </p:sp>
      <p:sp>
        <p:nvSpPr>
          <p:cNvPr id="39" name="iSHEJI-26">
            <a:extLst>
              <a:ext uri="{FF2B5EF4-FFF2-40B4-BE49-F238E27FC236}">
                <a16:creationId xmlns:a16="http://schemas.microsoft.com/office/drawing/2014/main" id="{47CDA465-FBA1-53D8-5FDE-0757149A9791}"/>
              </a:ext>
            </a:extLst>
          </p:cNvPr>
          <p:cNvSpPr/>
          <p:nvPr/>
        </p:nvSpPr>
        <p:spPr>
          <a:xfrm>
            <a:off x="4170492" y="1150867"/>
            <a:ext cx="1144458" cy="114445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lt1">
                  <a:lumMod val="10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40" name="iSHEJI-27">
            <a:extLst>
              <a:ext uri="{FF2B5EF4-FFF2-40B4-BE49-F238E27FC236}">
                <a16:creationId xmlns:a16="http://schemas.microsoft.com/office/drawing/2014/main" id="{C8424EA8-A18B-CAD4-95E3-228F42953DA8}"/>
              </a:ext>
            </a:extLst>
          </p:cNvPr>
          <p:cNvSpPr/>
          <p:nvPr/>
        </p:nvSpPr>
        <p:spPr>
          <a:xfrm>
            <a:off x="4249109" y="1229485"/>
            <a:ext cx="987226" cy="987224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3" name="iSHEJI-28">
            <a:extLst>
              <a:ext uri="{FF2B5EF4-FFF2-40B4-BE49-F238E27FC236}">
                <a16:creationId xmlns:a16="http://schemas.microsoft.com/office/drawing/2014/main" id="{662B7466-CC82-9ABE-98DD-982E648510C9}"/>
              </a:ext>
            </a:extLst>
          </p:cNvPr>
          <p:cNvSpPr/>
          <p:nvPr/>
        </p:nvSpPr>
        <p:spPr>
          <a:xfrm>
            <a:off x="4515381" y="1512791"/>
            <a:ext cx="454682" cy="420612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1" name="iSHEJI-29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7622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工作总结概述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25D5A4D3-8E51-3EB1-0724-D991754315D7}"/>
              </a:ext>
            </a:extLst>
          </p:cNvPr>
          <p:cNvSpPr/>
          <p:nvPr/>
        </p:nvSpPr>
        <p:spPr>
          <a:xfrm>
            <a:off x="1236133" y="1868327"/>
            <a:ext cx="9719734" cy="3941924"/>
          </a:xfrm>
          <a:prstGeom prst="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190500" sx="101000" sy="101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1" name="iSHEJI-5">
            <a:extLst>
              <a:ext uri="{FF2B5EF4-FFF2-40B4-BE49-F238E27FC236}">
                <a16:creationId xmlns:a16="http://schemas.microsoft.com/office/drawing/2014/main" id="{A69307ED-2A78-DF32-8465-01E85EFDB120}"/>
              </a:ext>
            </a:extLst>
          </p:cNvPr>
          <p:cNvSpPr/>
          <p:nvPr/>
        </p:nvSpPr>
        <p:spPr>
          <a:xfrm>
            <a:off x="1236133" y="1730845"/>
            <a:ext cx="9719734" cy="233083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6" name="iSHEJI-6">
            <a:extLst>
              <a:ext uri="{FF2B5EF4-FFF2-40B4-BE49-F238E27FC236}">
                <a16:creationId xmlns:a16="http://schemas.microsoft.com/office/drawing/2014/main" id="{49FDC97D-49EA-AF90-44E8-1465FF4E8E04}"/>
              </a:ext>
            </a:extLst>
          </p:cNvPr>
          <p:cNvSpPr/>
          <p:nvPr/>
        </p:nvSpPr>
        <p:spPr>
          <a:xfrm>
            <a:off x="1930009" y="2286142"/>
            <a:ext cx="3133058" cy="3133058"/>
          </a:xfrm>
          <a:prstGeom prst="round2Diag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E570E7D4-7872-4503-F17E-B96FF062C70E}"/>
              </a:ext>
            </a:extLst>
          </p:cNvPr>
          <p:cNvSpPr txBox="1"/>
          <p:nvPr/>
        </p:nvSpPr>
        <p:spPr>
          <a:xfrm>
            <a:off x="5636612" y="3786603"/>
            <a:ext cx="4557181" cy="1033360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我很清楚</a:t>
            </a:r>
            <a:r>
              <a:rPr lang="en-US" altLang="zh-CN" dirty="0">
                <a:latin typeface="+mn-ea"/>
                <a:ea typeface="+mn-ea"/>
              </a:rPr>
              <a:t>5G</a:t>
            </a:r>
            <a:r>
              <a:rPr lang="zh-CN" altLang="en-US" dirty="0">
                <a:latin typeface="+mn-ea"/>
                <a:ea typeface="+mn-ea"/>
              </a:rPr>
              <a:t>的时代，互联网飞速发展，网络规划已不再是单纯的计划，而是将网站建设、品牌推广等一系列的内容整合在一起，基于多维度数据策略的网络营销新模型。</a:t>
            </a:r>
          </a:p>
        </p:txBody>
      </p:sp>
      <p:sp>
        <p:nvSpPr>
          <p:cNvPr id="48" name="iSHEJI-8">
            <a:extLst>
              <a:ext uri="{FF2B5EF4-FFF2-40B4-BE49-F238E27FC236}">
                <a16:creationId xmlns:a16="http://schemas.microsoft.com/office/drawing/2014/main" id="{022A4FAD-6DBD-0962-32E0-6B1DD6380A00}"/>
              </a:ext>
            </a:extLst>
          </p:cNvPr>
          <p:cNvSpPr txBox="1"/>
          <p:nvPr/>
        </p:nvSpPr>
        <p:spPr>
          <a:xfrm>
            <a:off x="5636611" y="3277604"/>
            <a:ext cx="2659663" cy="513346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000" dirty="0">
                <a:latin typeface="+mj-ea"/>
                <a:ea typeface="+mj-ea"/>
              </a:rPr>
              <a:t>对上半年工作的回顾</a:t>
            </a:r>
          </a:p>
        </p:txBody>
      </p:sp>
      <p:sp>
        <p:nvSpPr>
          <p:cNvPr id="49" name="iSHEJI-9">
            <a:extLst>
              <a:ext uri="{FF2B5EF4-FFF2-40B4-BE49-F238E27FC236}">
                <a16:creationId xmlns:a16="http://schemas.microsoft.com/office/drawing/2014/main" id="{FA78132E-24EE-CCBC-4A1C-2EF58D765096}"/>
              </a:ext>
            </a:extLst>
          </p:cNvPr>
          <p:cNvSpPr/>
          <p:nvPr/>
        </p:nvSpPr>
        <p:spPr>
          <a:xfrm>
            <a:off x="5636611" y="2683821"/>
            <a:ext cx="593783" cy="593783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54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50" name="iSHEJI-10">
            <a:extLst>
              <a:ext uri="{FF2B5EF4-FFF2-40B4-BE49-F238E27FC236}">
                <a16:creationId xmlns:a16="http://schemas.microsoft.com/office/drawing/2014/main" id="{2FF7270B-9CC4-3445-8B01-BC94C07CC073}"/>
              </a:ext>
            </a:extLst>
          </p:cNvPr>
          <p:cNvSpPr/>
          <p:nvPr/>
        </p:nvSpPr>
        <p:spPr>
          <a:xfrm>
            <a:off x="5862744" y="2848021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780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85D8AC4-D7F8-69FA-37C1-189A309FFC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iSHEJI-2">
            <a:extLst>
              <a:ext uri="{FF2B5EF4-FFF2-40B4-BE49-F238E27FC236}">
                <a16:creationId xmlns:a16="http://schemas.microsoft.com/office/drawing/2014/main" id="{5ABB525A-0C11-4D3D-89C0-9453D7516D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0"/>
          </a:blip>
          <a:srcRect l="14953" t="10848" r="2662" b="17300"/>
          <a:stretch/>
        </p:blipFill>
        <p:spPr>
          <a:xfrm>
            <a:off x="1" y="-114299"/>
            <a:ext cx="12191999" cy="7086599"/>
          </a:xfrm>
          <a:custGeom>
            <a:avLst/>
            <a:gdLst>
              <a:gd name="connsiteX0" fmla="*/ 0 w 12191999"/>
              <a:gd name="connsiteY0" fmla="*/ 0 h 4617719"/>
              <a:gd name="connsiteX1" fmla="*/ 12191999 w 12191999"/>
              <a:gd name="connsiteY1" fmla="*/ 0 h 4617719"/>
              <a:gd name="connsiteX2" fmla="*/ 12191999 w 12191999"/>
              <a:gd name="connsiteY2" fmla="*/ 4096293 h 4617719"/>
              <a:gd name="connsiteX3" fmla="*/ 12191999 w 12191999"/>
              <a:gd name="connsiteY3" fmla="*/ 4617719 h 4617719"/>
              <a:gd name="connsiteX4" fmla="*/ 0 w 12191999"/>
              <a:gd name="connsiteY4" fmla="*/ 4617719 h 461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4617719">
                <a:moveTo>
                  <a:pt x="0" y="0"/>
                </a:moveTo>
                <a:lnTo>
                  <a:pt x="12191999" y="0"/>
                </a:lnTo>
                <a:lnTo>
                  <a:pt x="12191999" y="4096293"/>
                </a:lnTo>
                <a:lnTo>
                  <a:pt x="12191999" y="4617719"/>
                </a:lnTo>
                <a:lnTo>
                  <a:pt x="0" y="4617719"/>
                </a:lnTo>
                <a:close/>
              </a:path>
            </a:pathLst>
          </a:custGeom>
        </p:spPr>
      </p:pic>
      <p:sp>
        <p:nvSpPr>
          <p:cNvPr id="4" name="iSHEJI-3">
            <a:extLst>
              <a:ext uri="{FF2B5EF4-FFF2-40B4-BE49-F238E27FC236}">
                <a16:creationId xmlns:a16="http://schemas.microsoft.com/office/drawing/2014/main" id="{D376234A-F231-7BD4-FC84-1C3C9B5B2254}"/>
              </a:ext>
            </a:extLst>
          </p:cNvPr>
          <p:cNvSpPr txBox="1"/>
          <p:nvPr/>
        </p:nvSpPr>
        <p:spPr>
          <a:xfrm>
            <a:off x="1532512" y="2803282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/>
              <a:t>成功项目展示</a:t>
            </a: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A1E7CD69-2E2F-2860-A7BB-BEFBA92C8E74}"/>
              </a:ext>
            </a:extLst>
          </p:cNvPr>
          <p:cNvSpPr/>
          <p:nvPr/>
        </p:nvSpPr>
        <p:spPr>
          <a:xfrm>
            <a:off x="1532511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315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口碑营销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25329840-9597-06EE-C87F-F295B3C431A9}"/>
              </a:ext>
            </a:extLst>
          </p:cNvPr>
          <p:cNvSpPr/>
          <p:nvPr/>
        </p:nvSpPr>
        <p:spPr>
          <a:xfrm>
            <a:off x="2990915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520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事件营销</a:t>
            </a:r>
          </a:p>
        </p:txBody>
      </p:sp>
      <p:sp>
        <p:nvSpPr>
          <p:cNvPr id="16" name="iSHEJI-6">
            <a:extLst>
              <a:ext uri="{FF2B5EF4-FFF2-40B4-BE49-F238E27FC236}">
                <a16:creationId xmlns:a16="http://schemas.microsoft.com/office/drawing/2014/main" id="{C1A30E7A-3963-D493-B7B3-D1E1A4EEB774}"/>
              </a:ext>
            </a:extLst>
          </p:cNvPr>
          <p:cNvSpPr/>
          <p:nvPr/>
        </p:nvSpPr>
        <p:spPr>
          <a:xfrm>
            <a:off x="4449318" y="4301387"/>
            <a:ext cx="1231007" cy="263896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618</a:t>
            </a:r>
            <a:r>
              <a:rPr lang="zh-CN" altLang="en-US" sz="1400" dirty="0">
                <a:solidFill>
                  <a:schemeClr val="tx1"/>
                </a:solidFill>
                <a:latin typeface="+mn-ea"/>
                <a:cs typeface="OPPOSans R" panose="00020600040101010101" pitchFamily="18" charset="-122"/>
              </a:rPr>
              <a:t>病毒营销</a:t>
            </a:r>
          </a:p>
        </p:txBody>
      </p:sp>
      <p:sp>
        <p:nvSpPr>
          <p:cNvPr id="17" name="iSHEJI-7">
            <a:extLst>
              <a:ext uri="{FF2B5EF4-FFF2-40B4-BE49-F238E27FC236}">
                <a16:creationId xmlns:a16="http://schemas.microsoft.com/office/drawing/2014/main" id="{999B2BA7-D7D5-74C4-4C96-BDB80AC2A704}"/>
              </a:ext>
            </a:extLst>
          </p:cNvPr>
          <p:cNvSpPr txBox="1"/>
          <p:nvPr/>
        </p:nvSpPr>
        <p:spPr>
          <a:xfrm flipH="1">
            <a:off x="1572833" y="3831518"/>
            <a:ext cx="312033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600" dirty="0">
                <a:solidFill>
                  <a:schemeClr val="tx1">
                    <a:alpha val="85000"/>
                  </a:schemeClr>
                </a:solidFill>
                <a:latin typeface="+mn-ea"/>
                <a:cs typeface="OPPOSans R" panose="00020600040101010101" pitchFamily="18" charset="-122"/>
              </a:rPr>
              <a:t>Successful Project Presentation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B906740A-237C-0237-48B9-0865D73C840A}"/>
              </a:ext>
            </a:extLst>
          </p:cNvPr>
          <p:cNvSpPr/>
          <p:nvPr/>
        </p:nvSpPr>
        <p:spPr>
          <a:xfrm>
            <a:off x="1627034" y="2091899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31" name="iSHEJI-9">
            <a:extLst>
              <a:ext uri="{FF2B5EF4-FFF2-40B4-BE49-F238E27FC236}">
                <a16:creationId xmlns:a16="http://schemas.microsoft.com/office/drawing/2014/main" id="{3690CD82-0D97-144A-D6FF-936F74136ACC}"/>
              </a:ext>
            </a:extLst>
          </p:cNvPr>
          <p:cNvSpPr/>
          <p:nvPr/>
        </p:nvSpPr>
        <p:spPr>
          <a:xfrm>
            <a:off x="1853166" y="2264109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5DE04F39-F43C-A62A-48A6-5C1DA10D7C06}"/>
              </a:ext>
            </a:extLst>
          </p:cNvPr>
          <p:cNvSpPr/>
          <p:nvPr/>
        </p:nvSpPr>
        <p:spPr>
          <a:xfrm>
            <a:off x="7155125" y="1703813"/>
            <a:ext cx="3504365" cy="3420533"/>
          </a:xfrm>
          <a:prstGeom prst="round1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FD8A80F6-F89B-0CB3-5771-A3F057200B24}"/>
              </a:ext>
            </a:extLst>
          </p:cNvPr>
          <p:cNvSpPr txBox="1"/>
          <p:nvPr/>
        </p:nvSpPr>
        <p:spPr>
          <a:xfrm flipH="1">
            <a:off x="7432415" y="2136807"/>
            <a:ext cx="2949784" cy="255454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6600" dirty="0">
                <a:ln w="25400">
                  <a:noFill/>
                </a:ln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02</a:t>
            </a:r>
            <a:endParaRPr lang="zh-CN" altLang="en-US" sz="16600" dirty="0">
              <a:ln w="25400">
                <a:noFill/>
              </a:ln>
              <a:solidFill>
                <a:schemeClr val="bg1"/>
              </a:solidFill>
              <a:effectLst/>
              <a:latin typeface="+mj-ea"/>
              <a:ea typeface="+mj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169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HEJI-1">
            <a:extLst>
              <a:ext uri="{FF2B5EF4-FFF2-40B4-BE49-F238E27FC236}">
                <a16:creationId xmlns:a16="http://schemas.microsoft.com/office/drawing/2014/main" id="{255E8A3D-8760-29C9-FA5B-830079BA9196}"/>
              </a:ext>
            </a:extLst>
          </p:cNvPr>
          <p:cNvSpPr/>
          <p:nvPr/>
        </p:nvSpPr>
        <p:spPr>
          <a:xfrm>
            <a:off x="1256521" y="2242922"/>
            <a:ext cx="2981756" cy="2981756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iSHEJI-2">
            <a:extLst>
              <a:ext uri="{FF2B5EF4-FFF2-40B4-BE49-F238E27FC236}">
                <a16:creationId xmlns:a16="http://schemas.microsoft.com/office/drawing/2014/main" id="{762CEC71-AFEA-9335-4825-6CD8F61A464F}"/>
              </a:ext>
            </a:extLst>
          </p:cNvPr>
          <p:cNvSpPr/>
          <p:nvPr/>
        </p:nvSpPr>
        <p:spPr>
          <a:xfrm>
            <a:off x="4611908" y="2242922"/>
            <a:ext cx="2981756" cy="2981756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iSHEJI-3">
            <a:extLst>
              <a:ext uri="{FF2B5EF4-FFF2-40B4-BE49-F238E27FC236}">
                <a16:creationId xmlns:a16="http://schemas.microsoft.com/office/drawing/2014/main" id="{EB097170-0092-5FA0-66E0-21F11A7C3010}"/>
              </a:ext>
            </a:extLst>
          </p:cNvPr>
          <p:cNvSpPr/>
          <p:nvPr/>
        </p:nvSpPr>
        <p:spPr>
          <a:xfrm>
            <a:off x="7967295" y="2242922"/>
            <a:ext cx="2981756" cy="2981756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11089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315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口碑营销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项目介绍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6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570607AB-311D-135D-2744-1D374C19BE70}"/>
              </a:ext>
            </a:extLst>
          </p:cNvPr>
          <p:cNvSpPr/>
          <p:nvPr/>
        </p:nvSpPr>
        <p:spPr>
          <a:xfrm>
            <a:off x="1211582" y="2202506"/>
            <a:ext cx="6273648" cy="3083519"/>
          </a:xfrm>
          <a:custGeom>
            <a:avLst/>
            <a:gdLst>
              <a:gd name="connsiteX0" fmla="*/ 1541785 w 6273648"/>
              <a:gd name="connsiteY0" fmla="*/ 3083518 h 3083519"/>
              <a:gd name="connsiteX1" fmla="*/ 0 w 6273648"/>
              <a:gd name="connsiteY1" fmla="*/ 1541730 h 3083519"/>
              <a:gd name="connsiteX2" fmla="*/ 451464 w 6273648"/>
              <a:gd name="connsiteY2" fmla="*/ 451640 h 3083519"/>
              <a:gd name="connsiteX3" fmla="*/ 2559068 w 6273648"/>
              <a:gd name="connsiteY3" fmla="*/ 383167 h 3083519"/>
              <a:gd name="connsiteX4" fmla="*/ 2562035 w 6273648"/>
              <a:gd name="connsiteY4" fmla="*/ 431783 h 3083519"/>
              <a:gd name="connsiteX5" fmla="*/ 2513419 w 6273648"/>
              <a:gd name="connsiteY5" fmla="*/ 434750 h 3083519"/>
              <a:gd name="connsiteX6" fmla="*/ 434564 w 6273648"/>
              <a:gd name="connsiteY6" fmla="*/ 570139 h 3083519"/>
              <a:gd name="connsiteX7" fmla="*/ 569954 w 6273648"/>
              <a:gd name="connsiteY7" fmla="*/ 2648988 h 3083519"/>
              <a:gd name="connsiteX8" fmla="*/ 2328085 w 6273648"/>
              <a:gd name="connsiteY8" fmla="*/ 2787486 h 3083519"/>
              <a:gd name="connsiteX9" fmla="*/ 3198836 w 6273648"/>
              <a:gd name="connsiteY9" fmla="*/ 1520734 h 3083519"/>
              <a:gd name="connsiteX10" fmla="*/ 4083509 w 6273648"/>
              <a:gd name="connsiteY10" fmla="*/ 238460 h 3083519"/>
              <a:gd name="connsiteX11" fmla="*/ 6211587 w 6273648"/>
              <a:gd name="connsiteY11" fmla="*/ 719272 h 3083519"/>
              <a:gd name="connsiteX12" fmla="*/ 6269630 w 6273648"/>
              <a:gd name="connsiteY12" fmla="*/ 819341 h 3083519"/>
              <a:gd name="connsiteX13" fmla="*/ 6255479 w 6273648"/>
              <a:gd name="connsiteY13" fmla="*/ 865674 h 3083519"/>
              <a:gd name="connsiteX14" fmla="*/ 6209145 w 6273648"/>
              <a:gd name="connsiteY14" fmla="*/ 851523 h 3083519"/>
              <a:gd name="connsiteX15" fmla="*/ 4215320 w 6273648"/>
              <a:gd name="connsiteY15" fmla="*/ 242124 h 3083519"/>
              <a:gd name="connsiteX16" fmla="*/ 4120941 w 6273648"/>
              <a:gd name="connsiteY16" fmla="*/ 296891 h 3083519"/>
              <a:gd name="connsiteX17" fmla="*/ 3261831 w 6273648"/>
              <a:gd name="connsiteY17" fmla="*/ 1549036 h 3083519"/>
              <a:gd name="connsiteX18" fmla="*/ 2365517 w 6273648"/>
              <a:gd name="connsiteY18" fmla="*/ 2845460 h 3083519"/>
              <a:gd name="connsiteX19" fmla="*/ 1541785 w 6273648"/>
              <a:gd name="connsiteY19" fmla="*/ 3083518 h 308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73648" h="3083519">
                <a:moveTo>
                  <a:pt x="1541785" y="3083518"/>
                </a:moveTo>
                <a:cubicBezTo>
                  <a:pt x="690280" y="3083518"/>
                  <a:pt x="-2" y="2393241"/>
                  <a:pt x="0" y="1541730"/>
                </a:cubicBezTo>
                <a:cubicBezTo>
                  <a:pt x="1" y="1132879"/>
                  <a:pt x="162394" y="740770"/>
                  <a:pt x="451464" y="451640"/>
                </a:cubicBezTo>
                <a:cubicBezTo>
                  <a:pt x="1026271" y="-122817"/>
                  <a:pt x="1948185" y="-152769"/>
                  <a:pt x="2559068" y="383167"/>
                </a:cubicBezTo>
                <a:cubicBezTo>
                  <a:pt x="2573311" y="395773"/>
                  <a:pt x="2574634" y="417538"/>
                  <a:pt x="2562035" y="431783"/>
                </a:cubicBezTo>
                <a:cubicBezTo>
                  <a:pt x="2549436" y="446027"/>
                  <a:pt x="2527662" y="447356"/>
                  <a:pt x="2513419" y="434750"/>
                </a:cubicBezTo>
                <a:cubicBezTo>
                  <a:pt x="1901972" y="-101923"/>
                  <a:pt x="971239" y="-41307"/>
                  <a:pt x="434564" y="570139"/>
                </a:cubicBezTo>
                <a:cubicBezTo>
                  <a:pt x="-102109" y="1181584"/>
                  <a:pt x="-41493" y="2112318"/>
                  <a:pt x="569954" y="2648988"/>
                </a:cubicBezTo>
                <a:cubicBezTo>
                  <a:pt x="1060574" y="3079615"/>
                  <a:pt x="1776091" y="3135969"/>
                  <a:pt x="2328085" y="2787486"/>
                </a:cubicBezTo>
                <a:cubicBezTo>
                  <a:pt x="2740978" y="2526147"/>
                  <a:pt x="2973787" y="2014881"/>
                  <a:pt x="3198836" y="1520734"/>
                </a:cubicBezTo>
                <a:cubicBezTo>
                  <a:pt x="3425939" y="1021564"/>
                  <a:pt x="3661030" y="505734"/>
                  <a:pt x="4083509" y="238460"/>
                </a:cubicBezTo>
                <a:cubicBezTo>
                  <a:pt x="4803938" y="-216416"/>
                  <a:pt x="5756697" y="-1149"/>
                  <a:pt x="6211587" y="719272"/>
                </a:cubicBezTo>
                <a:cubicBezTo>
                  <a:pt x="6232175" y="751890"/>
                  <a:pt x="6251530" y="785271"/>
                  <a:pt x="6269630" y="819341"/>
                </a:cubicBezTo>
                <a:cubicBezTo>
                  <a:pt x="6278509" y="836043"/>
                  <a:pt x="6272186" y="856786"/>
                  <a:pt x="6255479" y="865674"/>
                </a:cubicBezTo>
                <a:cubicBezTo>
                  <a:pt x="6238771" y="874562"/>
                  <a:pt x="6218023" y="868226"/>
                  <a:pt x="6209145" y="851523"/>
                </a:cubicBezTo>
                <a:cubicBezTo>
                  <a:pt x="5826836" y="132664"/>
                  <a:pt x="4934174" y="-140174"/>
                  <a:pt x="4215320" y="242124"/>
                </a:cubicBezTo>
                <a:cubicBezTo>
                  <a:pt x="4183206" y="259208"/>
                  <a:pt x="4151708" y="277476"/>
                  <a:pt x="4120941" y="296891"/>
                </a:cubicBezTo>
                <a:cubicBezTo>
                  <a:pt x="3715580" y="552524"/>
                  <a:pt x="3484825" y="1059225"/>
                  <a:pt x="3261831" y="1549036"/>
                </a:cubicBezTo>
                <a:cubicBezTo>
                  <a:pt x="3033587" y="2052541"/>
                  <a:pt x="2795529" y="2572937"/>
                  <a:pt x="2365517" y="2845460"/>
                </a:cubicBezTo>
                <a:cubicBezTo>
                  <a:pt x="2119075" y="3001328"/>
                  <a:pt x="1833385" y="3083906"/>
                  <a:pt x="1541785" y="3083518"/>
                </a:cubicBezTo>
                <a:close/>
              </a:path>
            </a:pathLst>
          </a:custGeom>
          <a:solidFill>
            <a:schemeClr val="accent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E1F8C8D9-1B91-2C30-8822-D7CA7BC13F23}"/>
              </a:ext>
            </a:extLst>
          </p:cNvPr>
          <p:cNvSpPr/>
          <p:nvPr/>
        </p:nvSpPr>
        <p:spPr>
          <a:xfrm>
            <a:off x="3641222" y="2506039"/>
            <a:ext cx="205886" cy="205877"/>
          </a:xfrm>
          <a:custGeom>
            <a:avLst/>
            <a:gdLst>
              <a:gd name="connsiteX0" fmla="*/ 172339 w 205886"/>
              <a:gd name="connsiteY0" fmla="*/ 26909 h 205877"/>
              <a:gd name="connsiteX1" fmla="*/ 178981 w 205886"/>
              <a:gd name="connsiteY1" fmla="*/ 172335 h 205877"/>
              <a:gd name="connsiteX2" fmla="*/ 33543 w 205886"/>
              <a:gd name="connsiteY2" fmla="*/ 178967 h 205877"/>
              <a:gd name="connsiteX3" fmla="*/ 26719 w 205886"/>
              <a:gd name="connsiteY3" fmla="*/ 33756 h 205877"/>
              <a:gd name="connsiteX4" fmla="*/ 172133 w 205886"/>
              <a:gd name="connsiteY4" fmla="*/ 26715 h 205877"/>
              <a:gd name="connsiteX5" fmla="*/ 172339 w 205886"/>
              <a:gd name="connsiteY5" fmla="*/ 26909 h 20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886" h="205877">
                <a:moveTo>
                  <a:pt x="172339" y="26909"/>
                </a:moveTo>
                <a:cubicBezTo>
                  <a:pt x="214335" y="65236"/>
                  <a:pt x="217303" y="130345"/>
                  <a:pt x="178981" y="172335"/>
                </a:cubicBezTo>
                <a:cubicBezTo>
                  <a:pt x="140636" y="214325"/>
                  <a:pt x="75540" y="217294"/>
                  <a:pt x="33543" y="178967"/>
                </a:cubicBezTo>
                <a:cubicBezTo>
                  <a:pt x="-8362" y="140718"/>
                  <a:pt x="-11421" y="75769"/>
                  <a:pt x="26719" y="33756"/>
                </a:cubicBezTo>
                <a:cubicBezTo>
                  <a:pt x="64927" y="-8341"/>
                  <a:pt x="130022" y="-11493"/>
                  <a:pt x="172133" y="26715"/>
                </a:cubicBezTo>
                <a:cubicBezTo>
                  <a:pt x="172202" y="26779"/>
                  <a:pt x="172270" y="26845"/>
                  <a:pt x="172339" y="26909"/>
                </a:cubicBezTo>
                <a:close/>
              </a:path>
            </a:pathLst>
          </a:custGeom>
          <a:solidFill>
            <a:schemeClr val="accent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7CEE34CF-6E34-FE79-5588-9805F8EFABCB}"/>
              </a:ext>
            </a:extLst>
          </p:cNvPr>
          <p:cNvSpPr/>
          <p:nvPr/>
        </p:nvSpPr>
        <p:spPr>
          <a:xfrm>
            <a:off x="7345158" y="2930959"/>
            <a:ext cx="205847" cy="205919"/>
          </a:xfrm>
          <a:custGeom>
            <a:avLst/>
            <a:gdLst>
              <a:gd name="connsiteX0" fmla="*/ 10976 w 205847"/>
              <a:gd name="connsiteY0" fmla="*/ 149318 h 205919"/>
              <a:gd name="connsiteX1" fmla="*/ 149247 w 205847"/>
              <a:gd name="connsiteY1" fmla="*/ 194869 h 205919"/>
              <a:gd name="connsiteX2" fmla="*/ 194804 w 205847"/>
              <a:gd name="connsiteY2" fmla="*/ 56603 h 205919"/>
              <a:gd name="connsiteX3" fmla="*/ 56625 w 205847"/>
              <a:gd name="connsiteY3" fmla="*/ 11002 h 205919"/>
              <a:gd name="connsiteX4" fmla="*/ 10976 w 205847"/>
              <a:gd name="connsiteY4" fmla="*/ 149318 h 20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847" h="205919">
                <a:moveTo>
                  <a:pt x="10976" y="149318"/>
                </a:moveTo>
                <a:cubicBezTo>
                  <a:pt x="36585" y="200077"/>
                  <a:pt x="98485" y="220471"/>
                  <a:pt x="149247" y="194869"/>
                </a:cubicBezTo>
                <a:cubicBezTo>
                  <a:pt x="200008" y="169266"/>
                  <a:pt x="220390" y="107362"/>
                  <a:pt x="194804" y="56603"/>
                </a:cubicBezTo>
                <a:cubicBezTo>
                  <a:pt x="169218" y="5880"/>
                  <a:pt x="107364" y="-14527"/>
                  <a:pt x="56625" y="11002"/>
                </a:cubicBezTo>
                <a:cubicBezTo>
                  <a:pt x="5909" y="36659"/>
                  <a:pt x="-14519" y="98511"/>
                  <a:pt x="10976" y="149318"/>
                </a:cubicBezTo>
                <a:close/>
              </a:path>
            </a:pathLst>
          </a:custGeom>
          <a:solidFill>
            <a:schemeClr val="accent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0494805B-B6DC-8D0B-A5A2-D3A5A11D1983}"/>
              </a:ext>
            </a:extLst>
          </p:cNvPr>
          <p:cNvSpPr/>
          <p:nvPr/>
        </p:nvSpPr>
        <p:spPr>
          <a:xfrm>
            <a:off x="4667510" y="2202314"/>
            <a:ext cx="6323828" cy="3084503"/>
          </a:xfrm>
          <a:custGeom>
            <a:avLst/>
            <a:gdLst>
              <a:gd name="connsiteX0" fmla="*/ 4781850 w 6323828"/>
              <a:gd name="connsiteY0" fmla="*/ 3083710 h 3084503"/>
              <a:gd name="connsiteX1" fmla="*/ 3764794 w 6323828"/>
              <a:gd name="connsiteY1" fmla="*/ 2700717 h 3084503"/>
              <a:gd name="connsiteX2" fmla="*/ 3761828 w 6323828"/>
              <a:gd name="connsiteY2" fmla="*/ 2652101 h 3084503"/>
              <a:gd name="connsiteX3" fmla="*/ 3810443 w 6323828"/>
              <a:gd name="connsiteY3" fmla="*/ 2649134 h 3084503"/>
              <a:gd name="connsiteX4" fmla="*/ 5889312 w 6323828"/>
              <a:gd name="connsiteY4" fmla="*/ 2514060 h 3084503"/>
              <a:gd name="connsiteX5" fmla="*/ 5754237 w 6323828"/>
              <a:gd name="connsiteY5" fmla="*/ 435186 h 3084503"/>
              <a:gd name="connsiteX6" fmla="*/ 3995093 w 6323828"/>
              <a:gd name="connsiteY6" fmla="*/ 297083 h 3084503"/>
              <a:gd name="connsiteX7" fmla="*/ 3124342 w 6323828"/>
              <a:gd name="connsiteY7" fmla="*/ 1563835 h 3084503"/>
              <a:gd name="connsiteX8" fmla="*/ 2239440 w 6323828"/>
              <a:gd name="connsiteY8" fmla="*/ 2846108 h 3084503"/>
              <a:gd name="connsiteX9" fmla="*/ 112298 w 6323828"/>
              <a:gd name="connsiteY9" fmla="*/ 2365633 h 3084503"/>
              <a:gd name="connsiteX10" fmla="*/ 4019 w 6323828"/>
              <a:gd name="connsiteY10" fmla="*/ 2161834 h 3084503"/>
              <a:gd name="connsiteX11" fmla="*/ 18148 w 6323828"/>
              <a:gd name="connsiteY11" fmla="*/ 2115525 h 3084503"/>
              <a:gd name="connsiteX12" fmla="*/ 64458 w 6323828"/>
              <a:gd name="connsiteY12" fmla="*/ 2129658 h 3084503"/>
              <a:gd name="connsiteX13" fmla="*/ 66558 w 6323828"/>
              <a:gd name="connsiteY13" fmla="*/ 2134445 h 3084503"/>
              <a:gd name="connsiteX14" fmla="*/ 2008366 w 6323828"/>
              <a:gd name="connsiteY14" fmla="*/ 2890776 h 3084503"/>
              <a:gd name="connsiteX15" fmla="*/ 2202693 w 6323828"/>
              <a:gd name="connsiteY15" fmla="*/ 2787450 h 3084503"/>
              <a:gd name="connsiteX16" fmla="*/ 3062032 w 6323828"/>
              <a:gd name="connsiteY16" fmla="*/ 1534848 h 3084503"/>
              <a:gd name="connsiteX17" fmla="*/ 3958345 w 6323828"/>
              <a:gd name="connsiteY17" fmla="*/ 238652 h 3084503"/>
              <a:gd name="connsiteX18" fmla="*/ 6085351 w 6323828"/>
              <a:gd name="connsiteY18" fmla="*/ 718318 h 3084503"/>
              <a:gd name="connsiteX19" fmla="*/ 5872171 w 6323828"/>
              <a:gd name="connsiteY19" fmla="*/ 2632244 h 3084503"/>
              <a:gd name="connsiteX20" fmla="*/ 4781850 w 6323828"/>
              <a:gd name="connsiteY20" fmla="*/ 3083710 h 308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323828" h="3084503">
                <a:moveTo>
                  <a:pt x="4781850" y="3083710"/>
                </a:moveTo>
                <a:cubicBezTo>
                  <a:pt x="4407552" y="3083870"/>
                  <a:pt x="4046014" y="2947723"/>
                  <a:pt x="3764794" y="2700717"/>
                </a:cubicBezTo>
                <a:cubicBezTo>
                  <a:pt x="3750552" y="2688118"/>
                  <a:pt x="3749228" y="2666344"/>
                  <a:pt x="3761828" y="2652101"/>
                </a:cubicBezTo>
                <a:cubicBezTo>
                  <a:pt x="3774427" y="2637859"/>
                  <a:pt x="3796201" y="2636535"/>
                  <a:pt x="3810443" y="2649134"/>
                </a:cubicBezTo>
                <a:cubicBezTo>
                  <a:pt x="4421818" y="3185895"/>
                  <a:pt x="5352551" y="3125433"/>
                  <a:pt x="5889312" y="2514060"/>
                </a:cubicBezTo>
                <a:cubicBezTo>
                  <a:pt x="6426073" y="1902693"/>
                  <a:pt x="6365611" y="971951"/>
                  <a:pt x="5754237" y="435186"/>
                </a:cubicBezTo>
                <a:cubicBezTo>
                  <a:pt x="5263353" y="4189"/>
                  <a:pt x="4547237" y="-52029"/>
                  <a:pt x="3995093" y="297083"/>
                </a:cubicBezTo>
                <a:cubicBezTo>
                  <a:pt x="3581971" y="558422"/>
                  <a:pt x="3349391" y="1069688"/>
                  <a:pt x="3124342" y="1563835"/>
                </a:cubicBezTo>
                <a:cubicBezTo>
                  <a:pt x="2896098" y="2062776"/>
                  <a:pt x="2662148" y="2578607"/>
                  <a:pt x="2239440" y="2846108"/>
                </a:cubicBezTo>
                <a:cubicBezTo>
                  <a:pt x="1519354" y="3300816"/>
                  <a:pt x="567006" y="3085696"/>
                  <a:pt x="112298" y="2365633"/>
                </a:cubicBezTo>
                <a:cubicBezTo>
                  <a:pt x="71169" y="2300492"/>
                  <a:pt x="34969" y="2232375"/>
                  <a:pt x="4019" y="2161834"/>
                </a:cubicBezTo>
                <a:cubicBezTo>
                  <a:pt x="-4859" y="2145142"/>
                  <a:pt x="1463" y="2124409"/>
                  <a:pt x="18148" y="2115525"/>
                </a:cubicBezTo>
                <a:cubicBezTo>
                  <a:pt x="34855" y="2106640"/>
                  <a:pt x="55580" y="2112967"/>
                  <a:pt x="64458" y="2129658"/>
                </a:cubicBezTo>
                <a:cubicBezTo>
                  <a:pt x="65280" y="2131199"/>
                  <a:pt x="65987" y="2132799"/>
                  <a:pt x="66558" y="2134445"/>
                </a:cubicBezTo>
                <a:cubicBezTo>
                  <a:pt x="393905" y="2879523"/>
                  <a:pt x="1263287" y="3218146"/>
                  <a:pt x="2008366" y="2890776"/>
                </a:cubicBezTo>
                <a:cubicBezTo>
                  <a:pt x="2075630" y="2861241"/>
                  <a:pt x="2140588" y="2826685"/>
                  <a:pt x="2202693" y="2787450"/>
                </a:cubicBezTo>
                <a:cubicBezTo>
                  <a:pt x="2608283" y="2531132"/>
                  <a:pt x="2838809" y="2024659"/>
                  <a:pt x="3062032" y="1534848"/>
                </a:cubicBezTo>
                <a:cubicBezTo>
                  <a:pt x="3290276" y="1031343"/>
                  <a:pt x="3528105" y="510947"/>
                  <a:pt x="3958345" y="238652"/>
                </a:cubicBezTo>
                <a:cubicBezTo>
                  <a:pt x="4678159" y="-216247"/>
                  <a:pt x="5630438" y="-1493"/>
                  <a:pt x="6085351" y="718318"/>
                </a:cubicBezTo>
                <a:cubicBezTo>
                  <a:pt x="6470444" y="1327683"/>
                  <a:pt x="6381908" y="2122548"/>
                  <a:pt x="5872171" y="2632244"/>
                </a:cubicBezTo>
                <a:cubicBezTo>
                  <a:pt x="5583579" y="2922273"/>
                  <a:pt x="5191000" y="3084829"/>
                  <a:pt x="4781850" y="3083710"/>
                </a:cubicBezTo>
                <a:close/>
              </a:path>
            </a:pathLst>
          </a:custGeom>
          <a:solidFill>
            <a:schemeClr val="tx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9CBD21FC-EEE9-C7AD-1254-CF198D7F168C}"/>
              </a:ext>
            </a:extLst>
          </p:cNvPr>
          <p:cNvSpPr/>
          <p:nvPr/>
        </p:nvSpPr>
        <p:spPr>
          <a:xfrm>
            <a:off x="4602314" y="4211782"/>
            <a:ext cx="205929" cy="205929"/>
          </a:xfrm>
          <a:custGeom>
            <a:avLst/>
            <a:gdLst>
              <a:gd name="connsiteX0" fmla="*/ 7589 w 205929"/>
              <a:gd name="connsiteY0" fmla="*/ 141693 h 205929"/>
              <a:gd name="connsiteX1" fmla="*/ 64239 w 205929"/>
              <a:gd name="connsiteY1" fmla="*/ 7590 h 205929"/>
              <a:gd name="connsiteX2" fmla="*/ 198333 w 205929"/>
              <a:gd name="connsiteY2" fmla="*/ 64236 h 205929"/>
              <a:gd name="connsiteX3" fmla="*/ 141797 w 205929"/>
              <a:gd name="connsiteY3" fmla="*/ 198297 h 205929"/>
              <a:gd name="connsiteX4" fmla="*/ 7635 w 205929"/>
              <a:gd name="connsiteY4" fmla="*/ 141798 h 205929"/>
              <a:gd name="connsiteX5" fmla="*/ 7589 w 205929"/>
              <a:gd name="connsiteY5" fmla="*/ 141693 h 205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929" h="205929">
                <a:moveTo>
                  <a:pt x="7589" y="141693"/>
                </a:moveTo>
                <a:cubicBezTo>
                  <a:pt x="-13797" y="89019"/>
                  <a:pt x="11561" y="28979"/>
                  <a:pt x="64239" y="7590"/>
                </a:cubicBezTo>
                <a:cubicBezTo>
                  <a:pt x="116918" y="-13798"/>
                  <a:pt x="176946" y="11562"/>
                  <a:pt x="198333" y="64236"/>
                </a:cubicBezTo>
                <a:cubicBezTo>
                  <a:pt x="219719" y="116871"/>
                  <a:pt x="194407" y="176867"/>
                  <a:pt x="141797" y="198297"/>
                </a:cubicBezTo>
                <a:cubicBezTo>
                  <a:pt x="89141" y="219743"/>
                  <a:pt x="29067" y="194449"/>
                  <a:pt x="7635" y="141798"/>
                </a:cubicBezTo>
                <a:cubicBezTo>
                  <a:pt x="7612" y="141763"/>
                  <a:pt x="7612" y="141727"/>
                  <a:pt x="7589" y="141693"/>
                </a:cubicBezTo>
                <a:close/>
              </a:path>
            </a:pathLst>
          </a:custGeom>
          <a:solidFill>
            <a:schemeClr val="tx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5BC82BC2-ABA0-882F-A432-4F98F354D2EF}"/>
              </a:ext>
            </a:extLst>
          </p:cNvPr>
          <p:cNvSpPr/>
          <p:nvPr/>
        </p:nvSpPr>
        <p:spPr>
          <a:xfrm>
            <a:off x="8356970" y="4737607"/>
            <a:ext cx="205872" cy="205880"/>
          </a:xfrm>
          <a:custGeom>
            <a:avLst/>
            <a:gdLst>
              <a:gd name="connsiteX0" fmla="*/ 172110 w 205872"/>
              <a:gd name="connsiteY0" fmla="*/ 26707 h 205880"/>
              <a:gd name="connsiteX1" fmla="*/ 26695 w 205872"/>
              <a:gd name="connsiteY1" fmla="*/ 33759 h 205880"/>
              <a:gd name="connsiteX2" fmla="*/ 33771 w 205872"/>
              <a:gd name="connsiteY2" fmla="*/ 179174 h 205880"/>
              <a:gd name="connsiteX3" fmla="*/ 179162 w 205872"/>
              <a:gd name="connsiteY3" fmla="*/ 172121 h 205880"/>
              <a:gd name="connsiteX4" fmla="*/ 179185 w 205872"/>
              <a:gd name="connsiteY4" fmla="*/ 172098 h 205880"/>
              <a:gd name="connsiteX5" fmla="*/ 172110 w 205872"/>
              <a:gd name="connsiteY5" fmla="*/ 26707 h 20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872" h="205880">
                <a:moveTo>
                  <a:pt x="172110" y="26707"/>
                </a:moveTo>
                <a:cubicBezTo>
                  <a:pt x="129999" y="-11501"/>
                  <a:pt x="64904" y="-8329"/>
                  <a:pt x="26695" y="33759"/>
                </a:cubicBezTo>
                <a:cubicBezTo>
                  <a:pt x="-11490" y="75870"/>
                  <a:pt x="-8340" y="140965"/>
                  <a:pt x="33771" y="179174"/>
                </a:cubicBezTo>
                <a:cubicBezTo>
                  <a:pt x="75882" y="217381"/>
                  <a:pt x="140977" y="214209"/>
                  <a:pt x="179162" y="172121"/>
                </a:cubicBezTo>
                <a:cubicBezTo>
                  <a:pt x="179185" y="172098"/>
                  <a:pt x="179185" y="172098"/>
                  <a:pt x="179185" y="172098"/>
                </a:cubicBezTo>
                <a:cubicBezTo>
                  <a:pt x="217370" y="129987"/>
                  <a:pt x="214198" y="64915"/>
                  <a:pt x="172110" y="26707"/>
                </a:cubicBezTo>
                <a:close/>
              </a:path>
            </a:pathLst>
          </a:custGeom>
          <a:solidFill>
            <a:schemeClr val="tx1"/>
          </a:solidFill>
          <a:ln w="228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FEC3DEEC-D5F4-A41F-810B-373FF0580934}"/>
              </a:ext>
            </a:extLst>
          </p:cNvPr>
          <p:cNvSpPr/>
          <p:nvPr/>
        </p:nvSpPr>
        <p:spPr>
          <a:xfrm>
            <a:off x="2352032" y="2753207"/>
            <a:ext cx="808850" cy="8088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iSHEJI-14">
            <a:extLst>
              <a:ext uri="{FF2B5EF4-FFF2-40B4-BE49-F238E27FC236}">
                <a16:creationId xmlns:a16="http://schemas.microsoft.com/office/drawing/2014/main" id="{BD3A5602-8047-928E-0726-12D40AEA205C}"/>
              </a:ext>
            </a:extLst>
          </p:cNvPr>
          <p:cNvSpPr/>
          <p:nvPr/>
        </p:nvSpPr>
        <p:spPr>
          <a:xfrm>
            <a:off x="2567175" y="2974456"/>
            <a:ext cx="378564" cy="36635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AECC5F4B-C4CC-7326-391C-0AD52434E9D5}"/>
              </a:ext>
            </a:extLst>
          </p:cNvPr>
          <p:cNvSpPr txBox="1"/>
          <p:nvPr/>
        </p:nvSpPr>
        <p:spPr>
          <a:xfrm>
            <a:off x="1553166" y="4057067"/>
            <a:ext cx="2278591" cy="33855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dirty="0">
                <a:latin typeface="+mn-ea"/>
                <a:ea typeface="+mn-ea"/>
              </a:rPr>
              <a:t>315</a:t>
            </a:r>
            <a:r>
              <a:rPr lang="zh-CN" altLang="en-US" dirty="0">
                <a:latin typeface="+mn-ea"/>
                <a:ea typeface="+mn-ea"/>
              </a:rPr>
              <a:t>消费者权益日</a:t>
            </a:r>
          </a:p>
        </p:txBody>
      </p:sp>
      <p:sp>
        <p:nvSpPr>
          <p:cNvPr id="25" name="iSHEJI-16">
            <a:extLst>
              <a:ext uri="{FF2B5EF4-FFF2-40B4-BE49-F238E27FC236}">
                <a16:creationId xmlns:a16="http://schemas.microsoft.com/office/drawing/2014/main" id="{B6E48DB8-4F26-23BA-3958-6A6A8E70AC0A}"/>
              </a:ext>
            </a:extLst>
          </p:cNvPr>
          <p:cNvSpPr txBox="1"/>
          <p:nvPr/>
        </p:nvSpPr>
        <p:spPr>
          <a:xfrm>
            <a:off x="2134852" y="3572620"/>
            <a:ext cx="1115218" cy="55540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sz="2200" dirty="0">
                <a:latin typeface="+mj-ea"/>
                <a:ea typeface="+mj-ea"/>
              </a:rPr>
              <a:t>时间</a:t>
            </a:r>
          </a:p>
        </p:txBody>
      </p:sp>
      <p:sp>
        <p:nvSpPr>
          <p:cNvPr id="27" name="iSHEJI-17">
            <a:extLst>
              <a:ext uri="{FF2B5EF4-FFF2-40B4-BE49-F238E27FC236}">
                <a16:creationId xmlns:a16="http://schemas.microsoft.com/office/drawing/2014/main" id="{E4CE96D1-C048-B60E-FD9F-89FAD38F54D2}"/>
              </a:ext>
            </a:extLst>
          </p:cNvPr>
          <p:cNvSpPr/>
          <p:nvPr/>
        </p:nvSpPr>
        <p:spPr>
          <a:xfrm>
            <a:off x="5768840" y="2753207"/>
            <a:ext cx="808850" cy="808848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4000">
                <a:schemeClr val="accent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3" name="iSHEJI-18">
            <a:extLst>
              <a:ext uri="{FF2B5EF4-FFF2-40B4-BE49-F238E27FC236}">
                <a16:creationId xmlns:a16="http://schemas.microsoft.com/office/drawing/2014/main" id="{F4B7B7FF-3DF0-EAD0-8126-DF12426B8BE0}"/>
              </a:ext>
            </a:extLst>
          </p:cNvPr>
          <p:cNvSpPr/>
          <p:nvPr/>
        </p:nvSpPr>
        <p:spPr>
          <a:xfrm>
            <a:off x="5983983" y="2968349"/>
            <a:ext cx="378564" cy="378564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29" name="iSHEJI-19">
            <a:extLst>
              <a:ext uri="{FF2B5EF4-FFF2-40B4-BE49-F238E27FC236}">
                <a16:creationId xmlns:a16="http://schemas.microsoft.com/office/drawing/2014/main" id="{9BC3A1E3-97A7-EF16-310F-02CC74279982}"/>
              </a:ext>
            </a:extLst>
          </p:cNvPr>
          <p:cNvSpPr txBox="1"/>
          <p:nvPr/>
        </p:nvSpPr>
        <p:spPr>
          <a:xfrm>
            <a:off x="4969974" y="4057067"/>
            <a:ext cx="2278591" cy="597087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在公司网站上公布了所有</a:t>
            </a:r>
            <a:br>
              <a:rPr lang="en-US" altLang="zh-CN" dirty="0">
                <a:latin typeface="+mn-ea"/>
                <a:ea typeface="+mn-ea"/>
              </a:rPr>
            </a:br>
            <a:r>
              <a:rPr lang="zh-CN" altLang="en-US" dirty="0">
                <a:latin typeface="+mn-ea"/>
                <a:ea typeface="+mn-ea"/>
              </a:rPr>
              <a:t>产品的食品安全信息</a:t>
            </a:r>
          </a:p>
        </p:txBody>
      </p:sp>
      <p:sp>
        <p:nvSpPr>
          <p:cNvPr id="30" name="iSHEJI-20">
            <a:extLst>
              <a:ext uri="{FF2B5EF4-FFF2-40B4-BE49-F238E27FC236}">
                <a16:creationId xmlns:a16="http://schemas.microsoft.com/office/drawing/2014/main" id="{4FCFCD4E-369A-3AE3-3684-BE406C922E6B}"/>
              </a:ext>
            </a:extLst>
          </p:cNvPr>
          <p:cNvSpPr txBox="1"/>
          <p:nvPr/>
        </p:nvSpPr>
        <p:spPr>
          <a:xfrm>
            <a:off x="5551660" y="3572620"/>
            <a:ext cx="1115218" cy="55540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sz="2200" dirty="0">
                <a:latin typeface="+mj-ea"/>
                <a:ea typeface="+mj-ea"/>
              </a:rPr>
              <a:t>方式</a:t>
            </a:r>
          </a:p>
        </p:txBody>
      </p:sp>
      <p:sp>
        <p:nvSpPr>
          <p:cNvPr id="33" name="iSHEJI-21">
            <a:extLst>
              <a:ext uri="{FF2B5EF4-FFF2-40B4-BE49-F238E27FC236}">
                <a16:creationId xmlns:a16="http://schemas.microsoft.com/office/drawing/2014/main" id="{A42E7C8C-7E1A-3F04-E19F-FDB2AF4D3619}"/>
              </a:ext>
            </a:extLst>
          </p:cNvPr>
          <p:cNvSpPr/>
          <p:nvPr/>
        </p:nvSpPr>
        <p:spPr>
          <a:xfrm>
            <a:off x="9104498" y="2753207"/>
            <a:ext cx="808850" cy="808848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54000">
                <a:schemeClr val="tx1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iSHEJI-22">
            <a:extLst>
              <a:ext uri="{FF2B5EF4-FFF2-40B4-BE49-F238E27FC236}">
                <a16:creationId xmlns:a16="http://schemas.microsoft.com/office/drawing/2014/main" id="{CF3CB09F-41B4-7B6E-1B67-8A7DBEA27EF9}"/>
              </a:ext>
            </a:extLst>
          </p:cNvPr>
          <p:cNvSpPr/>
          <p:nvPr/>
        </p:nvSpPr>
        <p:spPr>
          <a:xfrm>
            <a:off x="9319641" y="2991918"/>
            <a:ext cx="378564" cy="331427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1200" normalizeH="0" baseline="0" noProof="0">
              <a:solidFill>
                <a:srgbClr val="000000"/>
              </a:solidFill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36" name="iSHEJI-23">
            <a:extLst>
              <a:ext uri="{FF2B5EF4-FFF2-40B4-BE49-F238E27FC236}">
                <a16:creationId xmlns:a16="http://schemas.microsoft.com/office/drawing/2014/main" id="{E4124A60-52F5-AC2A-FBFD-9E4495EFDE8A}"/>
              </a:ext>
            </a:extLst>
          </p:cNvPr>
          <p:cNvSpPr txBox="1"/>
          <p:nvPr/>
        </p:nvSpPr>
        <p:spPr>
          <a:xfrm>
            <a:off x="8305632" y="4057067"/>
            <a:ext cx="2278591" cy="597087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收到转评赞破</a:t>
            </a:r>
            <a:r>
              <a:rPr lang="en-US" altLang="zh-CN" dirty="0">
                <a:latin typeface="+mn-ea"/>
                <a:ea typeface="+mn-ea"/>
              </a:rPr>
              <a:t>5000+</a:t>
            </a:r>
            <a:br>
              <a:rPr lang="en-US" altLang="zh-CN" dirty="0">
                <a:latin typeface="+mn-ea"/>
                <a:ea typeface="+mn-ea"/>
              </a:rPr>
            </a:br>
            <a:r>
              <a:rPr lang="zh-CN" altLang="en-US" dirty="0">
                <a:latin typeface="+mn-ea"/>
                <a:ea typeface="+mn-ea"/>
              </a:rPr>
              <a:t>口碑传播效果</a:t>
            </a:r>
          </a:p>
        </p:txBody>
      </p:sp>
      <p:sp>
        <p:nvSpPr>
          <p:cNvPr id="37" name="iSHEJI-24">
            <a:extLst>
              <a:ext uri="{FF2B5EF4-FFF2-40B4-BE49-F238E27FC236}">
                <a16:creationId xmlns:a16="http://schemas.microsoft.com/office/drawing/2014/main" id="{A0B7B727-424E-6856-4604-987F1BCF59D7}"/>
              </a:ext>
            </a:extLst>
          </p:cNvPr>
          <p:cNvSpPr txBox="1"/>
          <p:nvPr/>
        </p:nvSpPr>
        <p:spPr>
          <a:xfrm>
            <a:off x="8887318" y="3572620"/>
            <a:ext cx="1115218" cy="55540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algn="ctr"/>
            <a:r>
              <a:rPr lang="zh-CN" altLang="en-US" sz="2200" dirty="0">
                <a:latin typeface="+mj-ea"/>
                <a:ea typeface="+mj-ea"/>
              </a:rPr>
              <a:t>成果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6440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D166282E-23C6-A82F-99CA-93D2A814B0AE}"/>
              </a:ext>
            </a:extLst>
          </p:cNvPr>
          <p:cNvSpPr txBox="1"/>
          <p:nvPr/>
        </p:nvSpPr>
        <p:spPr>
          <a:xfrm flipH="1">
            <a:off x="473812" y="437303"/>
            <a:ext cx="4211089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315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口碑营销</a:t>
            </a:r>
            <a:r>
              <a:rPr lang="en-US" altLang="zh-CN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32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项目意义</a:t>
            </a: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0592F8CA-5D12-D69C-42AC-9FE7872841EE}"/>
              </a:ext>
            </a:extLst>
          </p:cNvPr>
          <p:cNvSpPr txBox="1"/>
          <p:nvPr/>
        </p:nvSpPr>
        <p:spPr>
          <a:xfrm flipH="1">
            <a:off x="473812" y="945135"/>
            <a:ext cx="1861087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>
              <a:defRPr sz="1600" b="0" i="0" spc="0">
                <a:solidFill>
                  <a:schemeClr val="bg1">
                    <a:alpha val="8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af-ZA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</a:rPr>
              <a:t>iSHEJI powerpoint design</a:t>
            </a:r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90DECF93-63C2-E816-0447-AE72943764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330510" y="443656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6" name="iSHEJI-4">
            <a:extLst>
              <a:ext uri="{FF2B5EF4-FFF2-40B4-BE49-F238E27FC236}">
                <a16:creationId xmlns:a16="http://schemas.microsoft.com/office/drawing/2014/main" id="{7F3A5C2F-F849-5E8A-23BF-0DDDFD3AAFDB}"/>
              </a:ext>
            </a:extLst>
          </p:cNvPr>
          <p:cNvSpPr/>
          <p:nvPr/>
        </p:nvSpPr>
        <p:spPr>
          <a:xfrm>
            <a:off x="2008552" y="1762912"/>
            <a:ext cx="3762916" cy="1959823"/>
          </a:xfrm>
          <a:prstGeom prst="round1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iSHEJI-5">
            <a:extLst>
              <a:ext uri="{FF2B5EF4-FFF2-40B4-BE49-F238E27FC236}">
                <a16:creationId xmlns:a16="http://schemas.microsoft.com/office/drawing/2014/main" id="{E38F2760-B433-8008-E400-0DB78FF199FD}"/>
              </a:ext>
            </a:extLst>
          </p:cNvPr>
          <p:cNvSpPr txBox="1"/>
          <p:nvPr/>
        </p:nvSpPr>
        <p:spPr>
          <a:xfrm>
            <a:off x="2253303" y="2242244"/>
            <a:ext cx="2710119" cy="55540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200" dirty="0">
                <a:solidFill>
                  <a:schemeClr val="tx1"/>
                </a:solidFill>
                <a:latin typeface="+mj-ea"/>
                <a:ea typeface="+mj-ea"/>
              </a:rPr>
              <a:t>针对</a:t>
            </a:r>
          </a:p>
        </p:txBody>
      </p:sp>
      <p:sp>
        <p:nvSpPr>
          <p:cNvPr id="43" name="iSHEJI-6">
            <a:extLst>
              <a:ext uri="{FF2B5EF4-FFF2-40B4-BE49-F238E27FC236}">
                <a16:creationId xmlns:a16="http://schemas.microsoft.com/office/drawing/2014/main" id="{108BB2E5-0F5F-26D3-6D02-227D5C0C61F6}"/>
              </a:ext>
            </a:extLst>
          </p:cNvPr>
          <p:cNvSpPr txBox="1"/>
          <p:nvPr/>
        </p:nvSpPr>
        <p:spPr>
          <a:xfrm>
            <a:off x="2073244" y="2651445"/>
            <a:ext cx="2710119" cy="55540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200" dirty="0">
                <a:solidFill>
                  <a:schemeClr val="tx1"/>
                </a:solidFill>
                <a:latin typeface="+mj-ea"/>
                <a:ea typeface="+mj-ea"/>
              </a:rPr>
              <a:t>“</a:t>
            </a:r>
            <a:r>
              <a:rPr lang="en-US" altLang="zh-CN" sz="2200" dirty="0">
                <a:solidFill>
                  <a:schemeClr val="tx1"/>
                </a:solidFill>
                <a:latin typeface="+mj-ea"/>
                <a:ea typeface="+mj-ea"/>
              </a:rPr>
              <a:t>315</a:t>
            </a:r>
            <a:r>
              <a:rPr lang="zh-CN" altLang="en-US" sz="2200" dirty="0">
                <a:solidFill>
                  <a:schemeClr val="tx1"/>
                </a:solidFill>
                <a:latin typeface="+mj-ea"/>
                <a:ea typeface="+mj-ea"/>
              </a:rPr>
              <a:t>消费者权益日”</a:t>
            </a:r>
          </a:p>
        </p:txBody>
      </p:sp>
      <p:sp>
        <p:nvSpPr>
          <p:cNvPr id="44" name="iSHEJI-7">
            <a:extLst>
              <a:ext uri="{FF2B5EF4-FFF2-40B4-BE49-F238E27FC236}">
                <a16:creationId xmlns:a16="http://schemas.microsoft.com/office/drawing/2014/main" id="{813639A2-F96C-9125-DF0F-084280C96F6A}"/>
              </a:ext>
            </a:extLst>
          </p:cNvPr>
          <p:cNvSpPr/>
          <p:nvPr/>
        </p:nvSpPr>
        <p:spPr>
          <a:xfrm>
            <a:off x="6420532" y="1762912"/>
            <a:ext cx="3762916" cy="1959823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iSHEJI-8">
            <a:extLst>
              <a:ext uri="{FF2B5EF4-FFF2-40B4-BE49-F238E27FC236}">
                <a16:creationId xmlns:a16="http://schemas.microsoft.com/office/drawing/2014/main" id="{E9435C33-21EB-3FF9-6B81-B0E69DAAA6E3}"/>
              </a:ext>
            </a:extLst>
          </p:cNvPr>
          <p:cNvSpPr/>
          <p:nvPr/>
        </p:nvSpPr>
        <p:spPr>
          <a:xfrm>
            <a:off x="2008552" y="4202067"/>
            <a:ext cx="3762916" cy="1959823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iSHEJI-9">
            <a:extLst>
              <a:ext uri="{FF2B5EF4-FFF2-40B4-BE49-F238E27FC236}">
                <a16:creationId xmlns:a16="http://schemas.microsoft.com/office/drawing/2014/main" id="{9D97733A-98C7-F92B-D529-D6757714AA6D}"/>
              </a:ext>
            </a:extLst>
          </p:cNvPr>
          <p:cNvSpPr/>
          <p:nvPr/>
        </p:nvSpPr>
        <p:spPr>
          <a:xfrm>
            <a:off x="6420532" y="4202067"/>
            <a:ext cx="3762916" cy="1959823"/>
          </a:xfrm>
          <a:prstGeom prst="round1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iSHEJI-10">
            <a:extLst>
              <a:ext uri="{FF2B5EF4-FFF2-40B4-BE49-F238E27FC236}">
                <a16:creationId xmlns:a16="http://schemas.microsoft.com/office/drawing/2014/main" id="{2CDD627A-FBED-F1AF-66EE-020BE8C3F137}"/>
              </a:ext>
            </a:extLst>
          </p:cNvPr>
          <p:cNvSpPr txBox="1"/>
          <p:nvPr/>
        </p:nvSpPr>
        <p:spPr>
          <a:xfrm>
            <a:off x="6865969" y="2651445"/>
            <a:ext cx="2567336" cy="741293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+mn-ea"/>
                <a:ea typeface="+mn-ea"/>
              </a:rPr>
              <a:t>打开媒体渠道的枷锁，多渠道同时发力</a:t>
            </a: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7818719F-8D5D-AC26-03EC-125EEE8721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713608" y="2386013"/>
            <a:ext cx="105382" cy="105382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iSHEJI-12">
            <a:extLst>
              <a:ext uri="{FF2B5EF4-FFF2-40B4-BE49-F238E27FC236}">
                <a16:creationId xmlns:a16="http://schemas.microsoft.com/office/drawing/2014/main" id="{8831187F-CE05-0C2E-7944-025128A75D1E}"/>
              </a:ext>
            </a:extLst>
          </p:cNvPr>
          <p:cNvSpPr txBox="1"/>
          <p:nvPr/>
        </p:nvSpPr>
        <p:spPr>
          <a:xfrm>
            <a:off x="6837683" y="2087707"/>
            <a:ext cx="712756" cy="655116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iSHEJI-13">
            <a:extLst>
              <a:ext uri="{FF2B5EF4-FFF2-40B4-BE49-F238E27FC236}">
                <a16:creationId xmlns:a16="http://schemas.microsoft.com/office/drawing/2014/main" id="{E3D3818D-43B3-75DC-B1B6-2CED66C6CA32}"/>
              </a:ext>
            </a:extLst>
          </p:cNvPr>
          <p:cNvSpPr txBox="1"/>
          <p:nvPr/>
        </p:nvSpPr>
        <p:spPr>
          <a:xfrm>
            <a:off x="2334899" y="5164776"/>
            <a:ext cx="2567336" cy="40889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+mn-ea"/>
                <a:ea typeface="+mn-ea"/>
              </a:rPr>
              <a:t>解答食品安全难题</a:t>
            </a:r>
          </a:p>
        </p:txBody>
      </p:sp>
      <p:sp>
        <p:nvSpPr>
          <p:cNvPr id="57" name="iSHEJI-14">
            <a:extLst>
              <a:ext uri="{FF2B5EF4-FFF2-40B4-BE49-F238E27FC236}">
                <a16:creationId xmlns:a16="http://schemas.microsoft.com/office/drawing/2014/main" id="{F4CE4CEC-5026-F0F3-3435-7B7C28CE05B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82538" y="4899344"/>
            <a:ext cx="105382" cy="105382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iSHEJI-15">
            <a:extLst>
              <a:ext uri="{FF2B5EF4-FFF2-40B4-BE49-F238E27FC236}">
                <a16:creationId xmlns:a16="http://schemas.microsoft.com/office/drawing/2014/main" id="{E0960523-C238-CD76-BF99-0D3AAAC2DD0F}"/>
              </a:ext>
            </a:extLst>
          </p:cNvPr>
          <p:cNvSpPr txBox="1"/>
          <p:nvPr/>
        </p:nvSpPr>
        <p:spPr>
          <a:xfrm>
            <a:off x="2306613" y="4601038"/>
            <a:ext cx="712756" cy="655116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9" name="iSHEJI-16">
            <a:extLst>
              <a:ext uri="{FF2B5EF4-FFF2-40B4-BE49-F238E27FC236}">
                <a16:creationId xmlns:a16="http://schemas.microsoft.com/office/drawing/2014/main" id="{6ED5F94E-D245-5B01-0A2A-ECF9B77B352E}"/>
              </a:ext>
            </a:extLst>
          </p:cNvPr>
          <p:cNvSpPr txBox="1"/>
          <p:nvPr/>
        </p:nvSpPr>
        <p:spPr>
          <a:xfrm>
            <a:off x="6865969" y="5164776"/>
            <a:ext cx="3019418" cy="741293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latin typeface="+mn-ea"/>
                <a:ea typeface="+mn-ea"/>
              </a:rPr>
              <a:t>与顾客建立真实有效的交流，提高公司的信任度</a:t>
            </a:r>
          </a:p>
        </p:txBody>
      </p:sp>
      <p:sp>
        <p:nvSpPr>
          <p:cNvPr id="60" name="iSHEJI-17">
            <a:extLst>
              <a:ext uri="{FF2B5EF4-FFF2-40B4-BE49-F238E27FC236}">
                <a16:creationId xmlns:a16="http://schemas.microsoft.com/office/drawing/2014/main" id="{AEB8DA6D-F307-B143-102B-FBE2C683B7A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713608" y="4899344"/>
            <a:ext cx="105382" cy="105382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iSHEJI-18">
            <a:extLst>
              <a:ext uri="{FF2B5EF4-FFF2-40B4-BE49-F238E27FC236}">
                <a16:creationId xmlns:a16="http://schemas.microsoft.com/office/drawing/2014/main" id="{2609AA9B-EC15-6879-BDC9-612C09B30984}"/>
              </a:ext>
            </a:extLst>
          </p:cNvPr>
          <p:cNvSpPr txBox="1"/>
          <p:nvPr/>
        </p:nvSpPr>
        <p:spPr>
          <a:xfrm>
            <a:off x="6837683" y="4601038"/>
            <a:ext cx="712756" cy="655116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b="0" i="0" spc="0">
                <a:solidFill>
                  <a:srgbClr val="333333"/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89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96;#888501;#888503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45;#888444;#888485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86;#888447;#8884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96;#888500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505;#888506;#888503;#888497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89;#888484;#888487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496;#888495;#88850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504;#888505;#888506;#888499;#888505;#888501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9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6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80670D"/>
      </a:dk2>
      <a:lt2>
        <a:srgbClr val="E7E6E6"/>
      </a:lt2>
      <a:accent1>
        <a:srgbClr val="FFCD19"/>
      </a:accent1>
      <a:accent2>
        <a:srgbClr val="3E3E3E"/>
      </a:accent2>
      <a:accent3>
        <a:srgbClr val="3C3C3C"/>
      </a:accent3>
      <a:accent4>
        <a:srgbClr val="3F3F3F"/>
      </a:accent4>
      <a:accent5>
        <a:srgbClr val="3F3F3F"/>
      </a:accent5>
      <a:accent6>
        <a:srgbClr val="3F3F3F"/>
      </a:accent6>
      <a:hlink>
        <a:srgbClr val="0563C1"/>
      </a:hlink>
      <a:folHlink>
        <a:srgbClr val="954F72"/>
      </a:folHlink>
    </a:clrScheme>
    <a:fontScheme name="阿里巴巴普惠体 95-45">
      <a:majorFont>
        <a:latin typeface="阿里巴巴普惠体 2.0 95 ExtraBold"/>
        <a:ea typeface="阿里巴巴普惠体 2.0 95 ExtraBold"/>
        <a:cs typeface=""/>
      </a:majorFont>
      <a:minorFont>
        <a:latin typeface="阿里巴巴普惠体 2.0 45 Light"/>
        <a:ea typeface="阿里巴巴普惠体 2.0 45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 cap="flat" cmpd="sng" algn="ctr">
          <a:noFill/>
          <a:prstDash val="solid"/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8575</TotalTime>
  <Words>753</Words>
  <Application>Microsoft Office PowerPoint</Application>
  <PresentationFormat>宽屏</PresentationFormat>
  <Paragraphs>151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OPPOSans B</vt:lpstr>
      <vt:lpstr>OPPOSans H</vt:lpstr>
      <vt:lpstr>OPPOSans R</vt:lpstr>
      <vt:lpstr>阿里巴巴普惠体 2.0 45 Light</vt:lpstr>
      <vt:lpstr>阿里巴巴普惠体 2.0 95 ExtraBold</vt:lpstr>
      <vt:lpstr>等线</vt:lpstr>
      <vt:lpstr>微软雅黑</vt:lpstr>
      <vt:lpstr>Arial</vt:lpstr>
      <vt:lpstr>6_Office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时尚几何风互联网年度工作汇报ppt模板</dc:title>
  <dc:creator>爱设计PPT</dc:creator>
  <cp:keywords>51PPT模板网</cp:keywords>
  <dc:description>www.51pptmoban.com</dc:description>
  <cp:lastModifiedBy>Power user</cp:lastModifiedBy>
  <cp:revision>2393</cp:revision>
  <dcterms:created xsi:type="dcterms:W3CDTF">2021-08-04T08:06:46Z</dcterms:created>
  <dcterms:modified xsi:type="dcterms:W3CDTF">2023-01-28T00:49:54Z</dcterms:modified>
</cp:coreProperties>
</file>