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61" r:id="rId3"/>
    <p:sldId id="262" r:id="rId4"/>
    <p:sldId id="286" r:id="rId5"/>
    <p:sldId id="264" r:id="rId6"/>
    <p:sldId id="291" r:id="rId7"/>
    <p:sldId id="269" r:id="rId8"/>
    <p:sldId id="265" r:id="rId9"/>
    <p:sldId id="288" r:id="rId10"/>
    <p:sldId id="289" r:id="rId11"/>
    <p:sldId id="274" r:id="rId12"/>
    <p:sldId id="287" r:id="rId13"/>
    <p:sldId id="294" r:id="rId14"/>
    <p:sldId id="292" r:id="rId15"/>
    <p:sldId id="266" r:id="rId16"/>
    <p:sldId id="280" r:id="rId17"/>
    <p:sldId id="281" r:id="rId18"/>
    <p:sldId id="290" r:id="rId19"/>
    <p:sldId id="293" r:id="rId20"/>
    <p:sldId id="284" r:id="rId21"/>
    <p:sldId id="271" r:id="rId22"/>
    <p:sldId id="329" r:id="rId23"/>
    <p:sldId id="330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C2E5"/>
    <a:srgbClr val="D5E2FF"/>
    <a:srgbClr val="F4A689"/>
    <a:srgbClr val="626273"/>
    <a:srgbClr val="7EBFD9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571" autoAdjust="0"/>
  </p:normalViewPr>
  <p:slideViewPr>
    <p:cSldViewPr snapToGrid="0" showGuides="1">
      <p:cViewPr varScale="1">
        <p:scale>
          <a:sx n="94" d="100"/>
          <a:sy n="94" d="100"/>
        </p:scale>
        <p:origin x="336" y="7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955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AE8E56-E0BD-A0A1-34E5-1C8540732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953906-8850-06C1-188B-FCFE8D926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867B53E-3D05-B9E4-FC80-F430B46B4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AC1A3E-FF4B-B020-4F6E-75CC67B97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208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8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4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26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12.svg"/><Relationship Id="rId5" Type="http://schemas.openxmlformats.org/officeDocument/2006/relationships/image" Target="../media/image28.png"/><Relationship Id="rId10" Type="http://schemas.openxmlformats.org/officeDocument/2006/relationships/image" Target="../media/image4.svg"/><Relationship Id="rId4" Type="http://schemas.openxmlformats.org/officeDocument/2006/relationships/image" Target="../media/image27.svg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10" Type="http://schemas.openxmlformats.org/officeDocument/2006/relationships/image" Target="../media/image2.svg"/><Relationship Id="rId4" Type="http://schemas.openxmlformats.org/officeDocument/2006/relationships/image" Target="../media/image4.svg"/><Relationship Id="rId9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352165B-86C5-DE4C-F170-F04945D2D3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形 21">
            <a:extLst>
              <a:ext uri="{FF2B5EF4-FFF2-40B4-BE49-F238E27FC236}">
                <a16:creationId xmlns:a16="http://schemas.microsoft.com/office/drawing/2014/main" id="{67ED1016-4EE9-0894-FFA5-90939F5FB4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18812" y="2776878"/>
            <a:ext cx="7010356" cy="4085506"/>
          </a:xfrm>
          <a:prstGeom prst="rect">
            <a:avLst/>
          </a:prstGeom>
        </p:spPr>
      </p:pic>
      <p:sp>
        <p:nvSpPr>
          <p:cNvPr id="2" name="iSHEJI-5">
            <a:extLst>
              <a:ext uri="{FF2B5EF4-FFF2-40B4-BE49-F238E27FC236}">
                <a16:creationId xmlns:a16="http://schemas.microsoft.com/office/drawing/2014/main" id="{8F139341-918E-CC3C-FC20-BB11123F32E2}"/>
              </a:ext>
            </a:extLst>
          </p:cNvPr>
          <p:cNvSpPr txBox="1"/>
          <p:nvPr/>
        </p:nvSpPr>
        <p:spPr>
          <a:xfrm flipH="1">
            <a:off x="518636" y="754045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3" name="iSHEJI-6">
            <a:extLst>
              <a:ext uri="{FF2B5EF4-FFF2-40B4-BE49-F238E27FC236}">
                <a16:creationId xmlns:a16="http://schemas.microsoft.com/office/drawing/2014/main" id="{67E2B06F-707F-4350-3A25-74D1ACB74317}"/>
              </a:ext>
            </a:extLst>
          </p:cNvPr>
          <p:cNvCxnSpPr>
            <a:cxnSpLocks/>
          </p:cNvCxnSpPr>
          <p:nvPr/>
        </p:nvCxnSpPr>
        <p:spPr>
          <a:xfrm>
            <a:off x="518636" y="681180"/>
            <a:ext cx="4550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SHEJI-3">
            <a:extLst>
              <a:ext uri="{FF2B5EF4-FFF2-40B4-BE49-F238E27FC236}">
                <a16:creationId xmlns:a16="http://schemas.microsoft.com/office/drawing/2014/main" id="{2AA32F85-21BF-7C56-1F8B-DBEA4808C81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C55682B2-BF8C-2286-8B3B-8DF932BF466E}"/>
              </a:ext>
            </a:extLst>
          </p:cNvPr>
          <p:cNvSpPr txBox="1"/>
          <p:nvPr/>
        </p:nvSpPr>
        <p:spPr>
          <a:xfrm>
            <a:off x="518636" y="3429000"/>
            <a:ext cx="593931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Interpersonal And Communication Skills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＆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BAC0CB33-DF99-89BF-1D0B-5D9EE359CC43}"/>
              </a:ext>
            </a:extLst>
          </p:cNvPr>
          <p:cNvSpPr txBox="1"/>
          <p:nvPr/>
        </p:nvSpPr>
        <p:spPr>
          <a:xfrm>
            <a:off x="518636" y="2361305"/>
            <a:ext cx="7472839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 w="952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人际关系与沟通技巧</a:t>
            </a:r>
            <a:endParaRPr kumimoji="0" lang="zh-CN" altLang="en-US" sz="6600" i="0" u="none" strike="noStrike" kern="1200" cap="none" spc="0" normalizeH="0" baseline="0" noProof="0" dirty="0">
              <a:ln w="9525">
                <a:solidFill>
                  <a:schemeClr val="accent1">
                    <a:lumMod val="50000"/>
                  </a:schemeClr>
                </a:solidFill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9" name="gaoding-14">
            <a:extLst>
              <a:ext uri="{FF2B5EF4-FFF2-40B4-BE49-F238E27FC236}">
                <a16:creationId xmlns:a16="http://schemas.microsoft.com/office/drawing/2014/main" id="{C494F77A-7A8E-E761-1DE7-8B63257FB1AA}"/>
              </a:ext>
            </a:extLst>
          </p:cNvPr>
          <p:cNvSpPr txBox="1"/>
          <p:nvPr/>
        </p:nvSpPr>
        <p:spPr>
          <a:xfrm>
            <a:off x="518636" y="1832357"/>
            <a:ext cx="653287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改善客户关系，订单成交利器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50D4732-F5F4-2AB5-1C22-2E45D90FB702}"/>
              </a:ext>
            </a:extLst>
          </p:cNvPr>
          <p:cNvCxnSpPr/>
          <p:nvPr/>
        </p:nvCxnSpPr>
        <p:spPr>
          <a:xfrm>
            <a:off x="497785" y="4324523"/>
            <a:ext cx="152725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gaoding-14">
            <a:extLst>
              <a:ext uri="{FF2B5EF4-FFF2-40B4-BE49-F238E27FC236}">
                <a16:creationId xmlns:a16="http://schemas.microsoft.com/office/drawing/2014/main" id="{321A6CA9-9024-9738-AB47-05A2786FA82A}"/>
              </a:ext>
            </a:extLst>
          </p:cNvPr>
          <p:cNvSpPr txBox="1"/>
          <p:nvPr/>
        </p:nvSpPr>
        <p:spPr>
          <a:xfrm>
            <a:off x="518636" y="4491335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26" name="gaoding-14">
            <a:extLst>
              <a:ext uri="{FF2B5EF4-FFF2-40B4-BE49-F238E27FC236}">
                <a16:creationId xmlns:a16="http://schemas.microsoft.com/office/drawing/2014/main" id="{88BE0165-3CB8-B6B3-54C5-B846426EE945}"/>
              </a:ext>
            </a:extLst>
          </p:cNvPr>
          <p:cNvSpPr txBox="1"/>
          <p:nvPr/>
        </p:nvSpPr>
        <p:spPr>
          <a:xfrm>
            <a:off x="2640910" y="4491335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738EF4A5-4176-0995-1B18-3DAC7178C173}"/>
              </a:ext>
            </a:extLst>
          </p:cNvPr>
          <p:cNvCxnSpPr/>
          <p:nvPr/>
        </p:nvCxnSpPr>
        <p:spPr>
          <a:xfrm>
            <a:off x="2640910" y="4324523"/>
            <a:ext cx="152725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aoding-14">
            <a:extLst>
              <a:ext uri="{FF2B5EF4-FFF2-40B4-BE49-F238E27FC236}">
                <a16:creationId xmlns:a16="http://schemas.microsoft.com/office/drawing/2014/main" id="{78C42F26-DDA7-A684-8F16-0FEB64DC8913}"/>
              </a:ext>
            </a:extLst>
          </p:cNvPr>
          <p:cNvSpPr txBox="1"/>
          <p:nvPr/>
        </p:nvSpPr>
        <p:spPr>
          <a:xfrm>
            <a:off x="518636" y="4038764"/>
            <a:ext cx="18995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Speaker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9" name="gaoding-14">
            <a:extLst>
              <a:ext uri="{FF2B5EF4-FFF2-40B4-BE49-F238E27FC236}">
                <a16:creationId xmlns:a16="http://schemas.microsoft.com/office/drawing/2014/main" id="{3EEEBB6B-5AA6-0E0F-EA12-A24B7D01FD7D}"/>
              </a:ext>
            </a:extLst>
          </p:cNvPr>
          <p:cNvSpPr txBox="1"/>
          <p:nvPr/>
        </p:nvSpPr>
        <p:spPr>
          <a:xfrm>
            <a:off x="2640910" y="4038764"/>
            <a:ext cx="18995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time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36" name="图形 35">
            <a:extLst>
              <a:ext uri="{FF2B5EF4-FFF2-40B4-BE49-F238E27FC236}">
                <a16:creationId xmlns:a16="http://schemas.microsoft.com/office/drawing/2014/main" id="{EDF773E2-8EEB-4E4C-0C7C-F22CBD8D79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95022" y="3052510"/>
            <a:ext cx="878477" cy="752980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4CD31DCF-CAF3-0DAF-869D-0F18D5E28D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97704" y="3691014"/>
            <a:ext cx="767875" cy="47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295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aoding-9">
            <a:extLst>
              <a:ext uri="{FF2B5EF4-FFF2-40B4-BE49-F238E27FC236}">
                <a16:creationId xmlns:a16="http://schemas.microsoft.com/office/drawing/2014/main" id="{56A0205E-B9A3-42F9-E106-0046BDBAF22B}"/>
              </a:ext>
            </a:extLst>
          </p:cNvPr>
          <p:cNvSpPr/>
          <p:nvPr/>
        </p:nvSpPr>
        <p:spPr>
          <a:xfrm>
            <a:off x="677719" y="1668527"/>
            <a:ext cx="6805121" cy="12448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>
              <a:ea typeface="OPPOSans L" panose="00020600040101010101" pitchFamily="18" charset="-122"/>
            </a:endParaRPr>
          </a:p>
        </p:txBody>
      </p:sp>
      <p:sp>
        <p:nvSpPr>
          <p:cNvPr id="34" name="gaoding-16">
            <a:extLst>
              <a:ext uri="{FF2B5EF4-FFF2-40B4-BE49-F238E27FC236}">
                <a16:creationId xmlns:a16="http://schemas.microsoft.com/office/drawing/2014/main" id="{2731704F-A9CF-0FB4-23AE-C033F637C4A2}"/>
              </a:ext>
            </a:extLst>
          </p:cNvPr>
          <p:cNvSpPr/>
          <p:nvPr/>
        </p:nvSpPr>
        <p:spPr>
          <a:xfrm>
            <a:off x="677719" y="3102222"/>
            <a:ext cx="6805121" cy="12448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>
              <a:ea typeface="OPPOSans L" panose="00020600040101010101" pitchFamily="18" charset="-122"/>
            </a:endParaRPr>
          </a:p>
        </p:txBody>
      </p:sp>
      <p:sp>
        <p:nvSpPr>
          <p:cNvPr id="41" name="gaoding-23">
            <a:extLst>
              <a:ext uri="{FF2B5EF4-FFF2-40B4-BE49-F238E27FC236}">
                <a16:creationId xmlns:a16="http://schemas.microsoft.com/office/drawing/2014/main" id="{53ABC7ED-C059-B210-ECF8-FC6CEFCC177F}"/>
              </a:ext>
            </a:extLst>
          </p:cNvPr>
          <p:cNvSpPr/>
          <p:nvPr/>
        </p:nvSpPr>
        <p:spPr>
          <a:xfrm>
            <a:off x="677719" y="4535917"/>
            <a:ext cx="6805121" cy="12448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>
              <a:ea typeface="OPPOSans L" panose="00020600040101010101" pitchFamily="18" charset="-122"/>
            </a:endParaRPr>
          </a:p>
        </p:txBody>
      </p:sp>
      <p:sp>
        <p:nvSpPr>
          <p:cNvPr id="29" name="gaoding-11">
            <a:extLst>
              <a:ext uri="{FF2B5EF4-FFF2-40B4-BE49-F238E27FC236}">
                <a16:creationId xmlns:a16="http://schemas.microsoft.com/office/drawing/2014/main" id="{0A7A0FBB-526F-F798-2E29-3DAA6C95A379}"/>
              </a:ext>
            </a:extLst>
          </p:cNvPr>
          <p:cNvSpPr/>
          <p:nvPr/>
        </p:nvSpPr>
        <p:spPr>
          <a:xfrm>
            <a:off x="681686" y="2836582"/>
            <a:ext cx="6801154" cy="72557"/>
          </a:xfrm>
          <a:custGeom>
            <a:avLst/>
            <a:gdLst>
              <a:gd name="connsiteX0" fmla="*/ 0 w 6051221"/>
              <a:gd name="connsiteY0" fmla="*/ 0 h 72761"/>
              <a:gd name="connsiteX1" fmla="*/ 533135 w 6051221"/>
              <a:gd name="connsiteY1" fmla="*/ 0 h 72761"/>
              <a:gd name="connsiteX2" fmla="*/ 5481706 w 6051221"/>
              <a:gd name="connsiteY2" fmla="*/ 0 h 72761"/>
              <a:gd name="connsiteX3" fmla="*/ 6014841 w 6051221"/>
              <a:gd name="connsiteY3" fmla="*/ 0 h 72761"/>
              <a:gd name="connsiteX4" fmla="*/ 6051221 w 6051221"/>
              <a:gd name="connsiteY4" fmla="*/ 36381 h 72761"/>
              <a:gd name="connsiteX5" fmla="*/ 6051221 w 6051221"/>
              <a:gd name="connsiteY5" fmla="*/ 72761 h 72761"/>
              <a:gd name="connsiteX6" fmla="*/ 5518086 w 6051221"/>
              <a:gd name="connsiteY6" fmla="*/ 72761 h 72761"/>
              <a:gd name="connsiteX7" fmla="*/ 533135 w 6051221"/>
              <a:gd name="connsiteY7" fmla="*/ 72761 h 72761"/>
              <a:gd name="connsiteX8" fmla="*/ 0 w 6051221"/>
              <a:gd name="connsiteY8" fmla="*/ 72761 h 72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51221" h="72761">
                <a:moveTo>
                  <a:pt x="0" y="0"/>
                </a:moveTo>
                <a:lnTo>
                  <a:pt x="533135" y="0"/>
                </a:lnTo>
                <a:lnTo>
                  <a:pt x="5481706" y="0"/>
                </a:lnTo>
                <a:lnTo>
                  <a:pt x="6014841" y="0"/>
                </a:lnTo>
                <a:cubicBezTo>
                  <a:pt x="6034933" y="0"/>
                  <a:pt x="6051221" y="16288"/>
                  <a:pt x="6051221" y="36381"/>
                </a:cubicBezTo>
                <a:lnTo>
                  <a:pt x="6051221" y="72761"/>
                </a:lnTo>
                <a:lnTo>
                  <a:pt x="5518086" y="72761"/>
                </a:lnTo>
                <a:lnTo>
                  <a:pt x="533135" y="72761"/>
                </a:lnTo>
                <a:lnTo>
                  <a:pt x="0" y="7276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OPPOSans L" panose="00020600040101010101" pitchFamily="18" charset="-122"/>
            </a:endParaRPr>
          </a:p>
        </p:txBody>
      </p:sp>
      <p:sp>
        <p:nvSpPr>
          <p:cNvPr id="36" name="gaoding-18">
            <a:extLst>
              <a:ext uri="{FF2B5EF4-FFF2-40B4-BE49-F238E27FC236}">
                <a16:creationId xmlns:a16="http://schemas.microsoft.com/office/drawing/2014/main" id="{15F41918-9E86-AC32-D70A-BAC85B79BF79}"/>
              </a:ext>
            </a:extLst>
          </p:cNvPr>
          <p:cNvSpPr/>
          <p:nvPr/>
        </p:nvSpPr>
        <p:spPr>
          <a:xfrm>
            <a:off x="681686" y="4270277"/>
            <a:ext cx="6801154" cy="72557"/>
          </a:xfrm>
          <a:custGeom>
            <a:avLst/>
            <a:gdLst>
              <a:gd name="connsiteX0" fmla="*/ 0 w 6051221"/>
              <a:gd name="connsiteY0" fmla="*/ 0 h 72761"/>
              <a:gd name="connsiteX1" fmla="*/ 533135 w 6051221"/>
              <a:gd name="connsiteY1" fmla="*/ 0 h 72761"/>
              <a:gd name="connsiteX2" fmla="*/ 5481706 w 6051221"/>
              <a:gd name="connsiteY2" fmla="*/ 0 h 72761"/>
              <a:gd name="connsiteX3" fmla="*/ 6014841 w 6051221"/>
              <a:gd name="connsiteY3" fmla="*/ 0 h 72761"/>
              <a:gd name="connsiteX4" fmla="*/ 6051221 w 6051221"/>
              <a:gd name="connsiteY4" fmla="*/ 36381 h 72761"/>
              <a:gd name="connsiteX5" fmla="*/ 6051221 w 6051221"/>
              <a:gd name="connsiteY5" fmla="*/ 72761 h 72761"/>
              <a:gd name="connsiteX6" fmla="*/ 5518086 w 6051221"/>
              <a:gd name="connsiteY6" fmla="*/ 72761 h 72761"/>
              <a:gd name="connsiteX7" fmla="*/ 533135 w 6051221"/>
              <a:gd name="connsiteY7" fmla="*/ 72761 h 72761"/>
              <a:gd name="connsiteX8" fmla="*/ 0 w 6051221"/>
              <a:gd name="connsiteY8" fmla="*/ 72761 h 72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51221" h="72761">
                <a:moveTo>
                  <a:pt x="0" y="0"/>
                </a:moveTo>
                <a:lnTo>
                  <a:pt x="533135" y="0"/>
                </a:lnTo>
                <a:lnTo>
                  <a:pt x="5481706" y="0"/>
                </a:lnTo>
                <a:lnTo>
                  <a:pt x="6014841" y="0"/>
                </a:lnTo>
                <a:cubicBezTo>
                  <a:pt x="6034933" y="0"/>
                  <a:pt x="6051221" y="16288"/>
                  <a:pt x="6051221" y="36381"/>
                </a:cubicBezTo>
                <a:lnTo>
                  <a:pt x="6051221" y="72761"/>
                </a:lnTo>
                <a:lnTo>
                  <a:pt x="5518086" y="72761"/>
                </a:lnTo>
                <a:lnTo>
                  <a:pt x="533135" y="72761"/>
                </a:lnTo>
                <a:lnTo>
                  <a:pt x="0" y="727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OPPOSans L" panose="00020600040101010101" pitchFamily="18" charset="-122"/>
            </a:endParaRPr>
          </a:p>
        </p:txBody>
      </p:sp>
      <p:sp>
        <p:nvSpPr>
          <p:cNvPr id="47" name="gaoding-29">
            <a:extLst>
              <a:ext uri="{FF2B5EF4-FFF2-40B4-BE49-F238E27FC236}">
                <a16:creationId xmlns:a16="http://schemas.microsoft.com/office/drawing/2014/main" id="{0E82E314-E03D-0C87-5FE7-C2969E6FCB08}"/>
              </a:ext>
            </a:extLst>
          </p:cNvPr>
          <p:cNvSpPr/>
          <p:nvPr/>
        </p:nvSpPr>
        <p:spPr>
          <a:xfrm>
            <a:off x="681686" y="5703971"/>
            <a:ext cx="6801154" cy="72557"/>
          </a:xfrm>
          <a:custGeom>
            <a:avLst/>
            <a:gdLst>
              <a:gd name="connsiteX0" fmla="*/ 0 w 6051221"/>
              <a:gd name="connsiteY0" fmla="*/ 0 h 72761"/>
              <a:gd name="connsiteX1" fmla="*/ 533135 w 6051221"/>
              <a:gd name="connsiteY1" fmla="*/ 0 h 72761"/>
              <a:gd name="connsiteX2" fmla="*/ 5481706 w 6051221"/>
              <a:gd name="connsiteY2" fmla="*/ 0 h 72761"/>
              <a:gd name="connsiteX3" fmla="*/ 6014841 w 6051221"/>
              <a:gd name="connsiteY3" fmla="*/ 0 h 72761"/>
              <a:gd name="connsiteX4" fmla="*/ 6051221 w 6051221"/>
              <a:gd name="connsiteY4" fmla="*/ 36381 h 72761"/>
              <a:gd name="connsiteX5" fmla="*/ 6051221 w 6051221"/>
              <a:gd name="connsiteY5" fmla="*/ 72761 h 72761"/>
              <a:gd name="connsiteX6" fmla="*/ 5518086 w 6051221"/>
              <a:gd name="connsiteY6" fmla="*/ 72761 h 72761"/>
              <a:gd name="connsiteX7" fmla="*/ 533135 w 6051221"/>
              <a:gd name="connsiteY7" fmla="*/ 72761 h 72761"/>
              <a:gd name="connsiteX8" fmla="*/ 0 w 6051221"/>
              <a:gd name="connsiteY8" fmla="*/ 72761 h 72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51221" h="72761">
                <a:moveTo>
                  <a:pt x="0" y="0"/>
                </a:moveTo>
                <a:lnTo>
                  <a:pt x="533135" y="0"/>
                </a:lnTo>
                <a:lnTo>
                  <a:pt x="5481706" y="0"/>
                </a:lnTo>
                <a:lnTo>
                  <a:pt x="6014841" y="0"/>
                </a:lnTo>
                <a:cubicBezTo>
                  <a:pt x="6034933" y="0"/>
                  <a:pt x="6051221" y="16288"/>
                  <a:pt x="6051221" y="36381"/>
                </a:cubicBezTo>
                <a:lnTo>
                  <a:pt x="6051221" y="72761"/>
                </a:lnTo>
                <a:lnTo>
                  <a:pt x="5518086" y="72761"/>
                </a:lnTo>
                <a:lnTo>
                  <a:pt x="533135" y="72761"/>
                </a:lnTo>
                <a:lnTo>
                  <a:pt x="0" y="727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OPPOSans L" panose="00020600040101010101" pitchFamily="18" charset="-122"/>
            </a:endParaRPr>
          </a:p>
        </p:txBody>
      </p:sp>
      <p:pic>
        <p:nvPicPr>
          <p:cNvPr id="54" name="图形 53">
            <a:extLst>
              <a:ext uri="{FF2B5EF4-FFF2-40B4-BE49-F238E27FC236}">
                <a16:creationId xmlns:a16="http://schemas.microsoft.com/office/drawing/2014/main" id="{0BF3D94D-A0A0-3B83-A206-4029CE291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7833" y="2651759"/>
            <a:ext cx="5054383" cy="4192633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C60CAD6E-9EFA-345A-E271-E63E445298B4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非暴力沟通四要素</a:t>
            </a:r>
            <a:r>
              <a:rPr lang="en-US" altLang="zh-CN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感受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Non-violent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Communicete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—— Feeling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8" name="gaoding-10">
            <a:extLst>
              <a:ext uri="{FF2B5EF4-FFF2-40B4-BE49-F238E27FC236}">
                <a16:creationId xmlns:a16="http://schemas.microsoft.com/office/drawing/2014/main" id="{D47F0275-D97B-B220-01DD-4210B3850C5B}"/>
              </a:ext>
            </a:extLst>
          </p:cNvPr>
          <p:cNvSpPr/>
          <p:nvPr/>
        </p:nvSpPr>
        <p:spPr>
          <a:xfrm rot="5400000">
            <a:off x="846292" y="1738234"/>
            <a:ext cx="798078" cy="658665"/>
          </a:xfrm>
          <a:custGeom>
            <a:avLst/>
            <a:gdLst>
              <a:gd name="connsiteX0" fmla="*/ 0 w 987175"/>
              <a:gd name="connsiteY0" fmla="*/ 814729 h 814730"/>
              <a:gd name="connsiteX1" fmla="*/ 1 w 987175"/>
              <a:gd name="connsiteY1" fmla="*/ 0 h 814730"/>
              <a:gd name="connsiteX2" fmla="*/ 579810 w 987175"/>
              <a:gd name="connsiteY2" fmla="*/ 0 h 814730"/>
              <a:gd name="connsiteX3" fmla="*/ 987175 w 987175"/>
              <a:gd name="connsiteY3" fmla="*/ 407365 h 814730"/>
              <a:gd name="connsiteX4" fmla="*/ 987174 w 987175"/>
              <a:gd name="connsiteY4" fmla="*/ 407365 h 814730"/>
              <a:gd name="connsiteX5" fmla="*/ 579809 w 987175"/>
              <a:gd name="connsiteY5" fmla="*/ 814730 h 814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7175" h="814730">
                <a:moveTo>
                  <a:pt x="0" y="814729"/>
                </a:moveTo>
                <a:lnTo>
                  <a:pt x="1" y="0"/>
                </a:lnTo>
                <a:lnTo>
                  <a:pt x="579810" y="0"/>
                </a:lnTo>
                <a:cubicBezTo>
                  <a:pt x="804791" y="0"/>
                  <a:pt x="987175" y="182384"/>
                  <a:pt x="987175" y="407365"/>
                </a:cubicBezTo>
                <a:lnTo>
                  <a:pt x="987174" y="407365"/>
                </a:lnTo>
                <a:cubicBezTo>
                  <a:pt x="987174" y="632346"/>
                  <a:pt x="804790" y="814730"/>
                  <a:pt x="579809" y="814730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OPPOSans L" panose="00020600040101010101" pitchFamily="18" charset="-122"/>
            </a:endParaRPr>
          </a:p>
        </p:txBody>
      </p:sp>
      <p:sp>
        <p:nvSpPr>
          <p:cNvPr id="31" name="gaoding-13">
            <a:extLst>
              <a:ext uri="{FF2B5EF4-FFF2-40B4-BE49-F238E27FC236}">
                <a16:creationId xmlns:a16="http://schemas.microsoft.com/office/drawing/2014/main" id="{713CEC24-0933-992A-94FB-F4E71AEE95BD}"/>
              </a:ext>
            </a:extLst>
          </p:cNvPr>
          <p:cNvSpPr txBox="1"/>
          <p:nvPr/>
        </p:nvSpPr>
        <p:spPr>
          <a:xfrm>
            <a:off x="972414" y="1931101"/>
            <a:ext cx="5458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8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Krona One" panose="02010605030500060004" pitchFamily="2" charset="0"/>
              </a:defRPr>
            </a:lvl1pPr>
          </a:lstStyle>
          <a:p>
            <a:r>
              <a:rPr lang="en-US" altLang="zh-CN" sz="2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01</a:t>
            </a:r>
            <a:endParaRPr lang="zh-CN" altLang="en-US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2" name="gaoding-14">
            <a:extLst>
              <a:ext uri="{FF2B5EF4-FFF2-40B4-BE49-F238E27FC236}">
                <a16:creationId xmlns:a16="http://schemas.microsoft.com/office/drawing/2014/main" id="{2CBBB854-C051-49BE-60E9-996DD6B4037C}"/>
              </a:ext>
            </a:extLst>
          </p:cNvPr>
          <p:cNvSpPr txBox="1"/>
          <p:nvPr/>
        </p:nvSpPr>
        <p:spPr>
          <a:xfrm>
            <a:off x="1707254" y="1907607"/>
            <a:ext cx="12518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gradFill>
                  <a:gsLst>
                    <a:gs pos="33000">
                      <a:schemeClr val="tx1"/>
                    </a:gs>
                    <a:gs pos="71000">
                      <a:schemeClr val="accent1"/>
                    </a:gs>
                  </a:gsLst>
                  <a:lin ang="16200000" scaled="1"/>
                </a:gradFill>
                <a:latin typeface="思源黑体 Medium" panose="020B0600000000000000" pitchFamily="34" charset="-122"/>
                <a:ea typeface="思源黑体 Medium" panose="020B0600000000000000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想法词汇表</a:t>
            </a:r>
          </a:p>
        </p:txBody>
      </p:sp>
      <p:sp>
        <p:nvSpPr>
          <p:cNvPr id="33" name="gaoding-15">
            <a:extLst>
              <a:ext uri="{FF2B5EF4-FFF2-40B4-BE49-F238E27FC236}">
                <a16:creationId xmlns:a16="http://schemas.microsoft.com/office/drawing/2014/main" id="{7C00A7C0-3C8A-5BF7-D3D8-C4A3B1925832}"/>
              </a:ext>
            </a:extLst>
          </p:cNvPr>
          <p:cNvSpPr txBox="1"/>
          <p:nvPr/>
        </p:nvSpPr>
        <p:spPr>
          <a:xfrm>
            <a:off x="1707254" y="2176674"/>
            <a:ext cx="4319269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被抛弃、被羞辱、被打扰、被虐待、被束缚、不受重视、被误解、被贬低、被忽略</a:t>
            </a:r>
          </a:p>
        </p:txBody>
      </p:sp>
      <p:sp>
        <p:nvSpPr>
          <p:cNvPr id="35" name="gaoding-17">
            <a:extLst>
              <a:ext uri="{FF2B5EF4-FFF2-40B4-BE49-F238E27FC236}">
                <a16:creationId xmlns:a16="http://schemas.microsoft.com/office/drawing/2014/main" id="{BC9F5238-20A8-3BE3-B320-49EA7016EA6B}"/>
              </a:ext>
            </a:extLst>
          </p:cNvPr>
          <p:cNvSpPr/>
          <p:nvPr/>
        </p:nvSpPr>
        <p:spPr>
          <a:xfrm rot="5400000">
            <a:off x="846292" y="3171928"/>
            <a:ext cx="798078" cy="658665"/>
          </a:xfrm>
          <a:custGeom>
            <a:avLst/>
            <a:gdLst>
              <a:gd name="connsiteX0" fmla="*/ 0 w 987175"/>
              <a:gd name="connsiteY0" fmla="*/ 814729 h 814730"/>
              <a:gd name="connsiteX1" fmla="*/ 1 w 987175"/>
              <a:gd name="connsiteY1" fmla="*/ 0 h 814730"/>
              <a:gd name="connsiteX2" fmla="*/ 579810 w 987175"/>
              <a:gd name="connsiteY2" fmla="*/ 0 h 814730"/>
              <a:gd name="connsiteX3" fmla="*/ 987175 w 987175"/>
              <a:gd name="connsiteY3" fmla="*/ 407365 h 814730"/>
              <a:gd name="connsiteX4" fmla="*/ 987174 w 987175"/>
              <a:gd name="connsiteY4" fmla="*/ 407365 h 814730"/>
              <a:gd name="connsiteX5" fmla="*/ 579809 w 987175"/>
              <a:gd name="connsiteY5" fmla="*/ 814730 h 814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7175" h="814730">
                <a:moveTo>
                  <a:pt x="0" y="814729"/>
                </a:moveTo>
                <a:lnTo>
                  <a:pt x="1" y="0"/>
                </a:lnTo>
                <a:lnTo>
                  <a:pt x="579810" y="0"/>
                </a:lnTo>
                <a:cubicBezTo>
                  <a:pt x="804791" y="0"/>
                  <a:pt x="987175" y="182384"/>
                  <a:pt x="987175" y="407365"/>
                </a:cubicBezTo>
                <a:lnTo>
                  <a:pt x="987174" y="407365"/>
                </a:lnTo>
                <a:cubicBezTo>
                  <a:pt x="987174" y="632346"/>
                  <a:pt x="804790" y="814730"/>
                  <a:pt x="579809" y="81473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OPPOSans L" panose="00020600040101010101" pitchFamily="18" charset="-122"/>
            </a:endParaRPr>
          </a:p>
        </p:txBody>
      </p:sp>
      <p:sp>
        <p:nvSpPr>
          <p:cNvPr id="38" name="gaoding-20">
            <a:extLst>
              <a:ext uri="{FF2B5EF4-FFF2-40B4-BE49-F238E27FC236}">
                <a16:creationId xmlns:a16="http://schemas.microsoft.com/office/drawing/2014/main" id="{61E64A2C-7A4F-5B1E-ADCC-A51F1184C396}"/>
              </a:ext>
            </a:extLst>
          </p:cNvPr>
          <p:cNvSpPr txBox="1"/>
          <p:nvPr/>
        </p:nvSpPr>
        <p:spPr>
          <a:xfrm>
            <a:off x="944206" y="3364796"/>
            <a:ext cx="60225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8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Krona One" panose="02010605030500060004" pitchFamily="2" charset="0"/>
              </a:defRPr>
            </a:lvl1pPr>
          </a:lstStyle>
          <a:p>
            <a:r>
              <a:rPr lang="en-US" altLang="zh-CN" sz="2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02</a:t>
            </a:r>
            <a:endParaRPr lang="zh-CN" altLang="en-US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9" name="gaoding-21">
            <a:extLst>
              <a:ext uri="{FF2B5EF4-FFF2-40B4-BE49-F238E27FC236}">
                <a16:creationId xmlns:a16="http://schemas.microsoft.com/office/drawing/2014/main" id="{ABCB540B-0E0F-5E50-9D51-4193B7456590}"/>
              </a:ext>
            </a:extLst>
          </p:cNvPr>
          <p:cNvSpPr txBox="1"/>
          <p:nvPr/>
        </p:nvSpPr>
        <p:spPr>
          <a:xfrm>
            <a:off x="1707253" y="3341302"/>
            <a:ext cx="17777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gradFill>
                  <a:gsLst>
                    <a:gs pos="33000">
                      <a:schemeClr val="tx1"/>
                    </a:gs>
                    <a:gs pos="71000">
                      <a:schemeClr val="accent1"/>
                    </a:gs>
                  </a:gsLst>
                  <a:lin ang="16200000" scaled="1"/>
                </a:gradFill>
                <a:latin typeface="思源黑体 Medium" panose="020B0600000000000000" pitchFamily="34" charset="-122"/>
                <a:ea typeface="思源黑体 Medium" panose="020B0600000000000000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需求没有被满足</a:t>
            </a:r>
          </a:p>
        </p:txBody>
      </p:sp>
      <p:sp>
        <p:nvSpPr>
          <p:cNvPr id="40" name="gaoding-22">
            <a:extLst>
              <a:ext uri="{FF2B5EF4-FFF2-40B4-BE49-F238E27FC236}">
                <a16:creationId xmlns:a16="http://schemas.microsoft.com/office/drawing/2014/main" id="{664D2738-4D67-3D48-1A0D-1C5E2CCC334D}"/>
              </a:ext>
            </a:extLst>
          </p:cNvPr>
          <p:cNvSpPr txBox="1"/>
          <p:nvPr/>
        </p:nvSpPr>
        <p:spPr>
          <a:xfrm>
            <a:off x="1707255" y="3610368"/>
            <a:ext cx="4319268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失落、沮丧、难过、郁闷、烦闷、低落、害怕、紧张、绝望、凄凉</a:t>
            </a:r>
          </a:p>
        </p:txBody>
      </p:sp>
      <p:sp>
        <p:nvSpPr>
          <p:cNvPr id="42" name="gaoding-24">
            <a:extLst>
              <a:ext uri="{FF2B5EF4-FFF2-40B4-BE49-F238E27FC236}">
                <a16:creationId xmlns:a16="http://schemas.microsoft.com/office/drawing/2014/main" id="{90C09505-FE3F-2B75-2C39-5ACF22E4BFAC}"/>
              </a:ext>
            </a:extLst>
          </p:cNvPr>
          <p:cNvSpPr/>
          <p:nvPr/>
        </p:nvSpPr>
        <p:spPr>
          <a:xfrm rot="5400000">
            <a:off x="846292" y="4605624"/>
            <a:ext cx="798078" cy="658665"/>
          </a:xfrm>
          <a:custGeom>
            <a:avLst/>
            <a:gdLst>
              <a:gd name="connsiteX0" fmla="*/ 0 w 987175"/>
              <a:gd name="connsiteY0" fmla="*/ 814729 h 814730"/>
              <a:gd name="connsiteX1" fmla="*/ 1 w 987175"/>
              <a:gd name="connsiteY1" fmla="*/ 0 h 814730"/>
              <a:gd name="connsiteX2" fmla="*/ 579810 w 987175"/>
              <a:gd name="connsiteY2" fmla="*/ 0 h 814730"/>
              <a:gd name="connsiteX3" fmla="*/ 987175 w 987175"/>
              <a:gd name="connsiteY3" fmla="*/ 407365 h 814730"/>
              <a:gd name="connsiteX4" fmla="*/ 987174 w 987175"/>
              <a:gd name="connsiteY4" fmla="*/ 407365 h 814730"/>
              <a:gd name="connsiteX5" fmla="*/ 579809 w 987175"/>
              <a:gd name="connsiteY5" fmla="*/ 814730 h 814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7175" h="814730">
                <a:moveTo>
                  <a:pt x="0" y="814729"/>
                </a:moveTo>
                <a:lnTo>
                  <a:pt x="1" y="0"/>
                </a:lnTo>
                <a:lnTo>
                  <a:pt x="579810" y="0"/>
                </a:lnTo>
                <a:cubicBezTo>
                  <a:pt x="804791" y="0"/>
                  <a:pt x="987175" y="182384"/>
                  <a:pt x="987175" y="407365"/>
                </a:cubicBezTo>
                <a:lnTo>
                  <a:pt x="987174" y="407365"/>
                </a:lnTo>
                <a:cubicBezTo>
                  <a:pt x="987174" y="632346"/>
                  <a:pt x="804790" y="814730"/>
                  <a:pt x="579809" y="814730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OPPOSans L" panose="00020600040101010101" pitchFamily="18" charset="-122"/>
            </a:endParaRPr>
          </a:p>
        </p:txBody>
      </p:sp>
      <p:sp>
        <p:nvSpPr>
          <p:cNvPr id="44" name="gaoding-26">
            <a:extLst>
              <a:ext uri="{FF2B5EF4-FFF2-40B4-BE49-F238E27FC236}">
                <a16:creationId xmlns:a16="http://schemas.microsoft.com/office/drawing/2014/main" id="{2C7F0A36-A5D2-12D8-2125-714E13BB02E8}"/>
              </a:ext>
            </a:extLst>
          </p:cNvPr>
          <p:cNvSpPr txBox="1"/>
          <p:nvPr/>
        </p:nvSpPr>
        <p:spPr>
          <a:xfrm>
            <a:off x="944206" y="4798491"/>
            <a:ext cx="60225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8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Krona One" panose="02010605030500060004" pitchFamily="2" charset="0"/>
              </a:defRPr>
            </a:lvl1pPr>
          </a:lstStyle>
          <a:p>
            <a:r>
              <a:rPr lang="en-US" altLang="zh-CN" sz="2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03</a:t>
            </a:r>
            <a:endParaRPr lang="zh-CN" altLang="en-US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45" name="gaoding-27">
            <a:extLst>
              <a:ext uri="{FF2B5EF4-FFF2-40B4-BE49-F238E27FC236}">
                <a16:creationId xmlns:a16="http://schemas.microsoft.com/office/drawing/2014/main" id="{D8F83770-B210-B6A7-2DA2-BBD46E918BF5}"/>
              </a:ext>
            </a:extLst>
          </p:cNvPr>
          <p:cNvSpPr txBox="1"/>
          <p:nvPr/>
        </p:nvSpPr>
        <p:spPr>
          <a:xfrm>
            <a:off x="1707254" y="4774997"/>
            <a:ext cx="12518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gradFill>
                  <a:gsLst>
                    <a:gs pos="33000">
                      <a:schemeClr val="tx1"/>
                    </a:gs>
                    <a:gs pos="71000">
                      <a:schemeClr val="accent1"/>
                    </a:gs>
                  </a:gsLst>
                  <a:lin ang="16200000" scaled="1"/>
                </a:gradFill>
                <a:latin typeface="思源黑体 Medium" panose="020B0600000000000000" pitchFamily="34" charset="-122"/>
                <a:ea typeface="思源黑体 Medium" panose="020B0600000000000000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需求被满足</a:t>
            </a:r>
          </a:p>
        </p:txBody>
      </p:sp>
      <p:sp>
        <p:nvSpPr>
          <p:cNvPr id="46" name="gaoding-28">
            <a:extLst>
              <a:ext uri="{FF2B5EF4-FFF2-40B4-BE49-F238E27FC236}">
                <a16:creationId xmlns:a16="http://schemas.microsoft.com/office/drawing/2014/main" id="{C236F7E6-8403-FFC5-3BE0-C54A9AE1D9F4}"/>
              </a:ext>
            </a:extLst>
          </p:cNvPr>
          <p:cNvSpPr txBox="1"/>
          <p:nvPr/>
        </p:nvSpPr>
        <p:spPr>
          <a:xfrm>
            <a:off x="1707255" y="5044064"/>
            <a:ext cx="431926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温暖、高兴、放松、舒适、自信、振奋、开心、感动、激动、自豪</a:t>
            </a:r>
          </a:p>
        </p:txBody>
      </p:sp>
    </p:spTree>
    <p:extLst>
      <p:ext uri="{BB962C8B-B14F-4D97-AF65-F5344CB8AC3E}">
        <p14:creationId xmlns:p14="http://schemas.microsoft.com/office/powerpoint/2010/main" val="3655757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C60CAD6E-9EFA-345A-E271-E63E445298B4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非暴力沟通四要素</a:t>
            </a:r>
            <a:r>
              <a:rPr lang="en-US" altLang="zh-CN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需要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Non-violent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Communicete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—— Needs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77ED5D6-5822-49BA-214D-60C62BCB2C17}"/>
              </a:ext>
            </a:extLst>
          </p:cNvPr>
          <p:cNvSpPr>
            <a:spLocks noChangeAspect="1"/>
          </p:cNvSpPr>
          <p:nvPr/>
        </p:nvSpPr>
        <p:spPr>
          <a:xfrm>
            <a:off x="5098008" y="3105307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583E7C7-C918-8D17-8228-D6146B9D4A3F}"/>
              </a:ext>
            </a:extLst>
          </p:cNvPr>
          <p:cNvSpPr>
            <a:spLocks noChangeAspect="1"/>
          </p:cNvSpPr>
          <p:nvPr/>
        </p:nvSpPr>
        <p:spPr>
          <a:xfrm>
            <a:off x="1606543" y="3105307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68C1822-DB1D-7CCD-32D2-D88BA2BF84C0}"/>
              </a:ext>
            </a:extLst>
          </p:cNvPr>
          <p:cNvSpPr>
            <a:spLocks noChangeAspect="1"/>
          </p:cNvSpPr>
          <p:nvPr/>
        </p:nvSpPr>
        <p:spPr>
          <a:xfrm>
            <a:off x="63955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8DEAD1A-5E8A-AB58-0191-63CAFF88EF93}"/>
              </a:ext>
            </a:extLst>
          </p:cNvPr>
          <p:cNvSpPr>
            <a:spLocks noChangeAspect="1"/>
          </p:cNvSpPr>
          <p:nvPr/>
        </p:nvSpPr>
        <p:spPr>
          <a:xfrm>
            <a:off x="27379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BB2B1D7-7F3E-6953-DBE2-E0629A11856A}"/>
              </a:ext>
            </a:extLst>
          </p:cNvPr>
          <p:cNvSpPr>
            <a:spLocks noChangeAspect="1"/>
          </p:cNvSpPr>
          <p:nvPr/>
        </p:nvSpPr>
        <p:spPr>
          <a:xfrm>
            <a:off x="41603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ABE673C-D218-F51C-DE6B-E6567B915691}"/>
              </a:ext>
            </a:extLst>
          </p:cNvPr>
          <p:cNvSpPr>
            <a:spLocks noChangeAspect="1"/>
          </p:cNvSpPr>
          <p:nvPr/>
        </p:nvSpPr>
        <p:spPr>
          <a:xfrm>
            <a:off x="81100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5B1D619-76D1-3ABF-F83E-05B80FA4F521}"/>
              </a:ext>
            </a:extLst>
          </p:cNvPr>
          <p:cNvSpPr>
            <a:spLocks noChangeAspect="1"/>
          </p:cNvSpPr>
          <p:nvPr/>
        </p:nvSpPr>
        <p:spPr>
          <a:xfrm>
            <a:off x="67003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2FEE5E7-5944-42AD-697B-46F9735D1C3E}"/>
              </a:ext>
            </a:extLst>
          </p:cNvPr>
          <p:cNvSpPr>
            <a:spLocks noChangeAspect="1"/>
          </p:cNvSpPr>
          <p:nvPr/>
        </p:nvSpPr>
        <p:spPr>
          <a:xfrm>
            <a:off x="9999345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39C114F-5CD9-BC8B-3327-27CD4E1E6CDF}"/>
              </a:ext>
            </a:extLst>
          </p:cNvPr>
          <p:cNvSpPr>
            <a:spLocks noChangeAspect="1"/>
          </p:cNvSpPr>
          <p:nvPr/>
        </p:nvSpPr>
        <p:spPr>
          <a:xfrm>
            <a:off x="83513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9586999-566C-5C44-8150-6C0D51484FA0}"/>
              </a:ext>
            </a:extLst>
          </p:cNvPr>
          <p:cNvSpPr>
            <a:spLocks noChangeAspect="1"/>
          </p:cNvSpPr>
          <p:nvPr/>
        </p:nvSpPr>
        <p:spPr>
          <a:xfrm>
            <a:off x="89609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F0B7931-D80A-5B37-47EE-7FA315989FD2}"/>
              </a:ext>
            </a:extLst>
          </p:cNvPr>
          <p:cNvSpPr>
            <a:spLocks noChangeAspect="1"/>
          </p:cNvSpPr>
          <p:nvPr/>
        </p:nvSpPr>
        <p:spPr>
          <a:xfrm>
            <a:off x="3935441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AC94978-D934-1A1A-CA50-358A8DB7961F}"/>
              </a:ext>
            </a:extLst>
          </p:cNvPr>
          <p:cNvSpPr>
            <a:spLocks noChangeAspect="1"/>
          </p:cNvSpPr>
          <p:nvPr/>
        </p:nvSpPr>
        <p:spPr>
          <a:xfrm>
            <a:off x="23315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1E49B1E-F8EA-5538-103C-F2042F9751CA}"/>
              </a:ext>
            </a:extLst>
          </p:cNvPr>
          <p:cNvSpPr>
            <a:spLocks noChangeAspect="1"/>
          </p:cNvSpPr>
          <p:nvPr/>
        </p:nvSpPr>
        <p:spPr>
          <a:xfrm>
            <a:off x="91006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F8D6B68-8F92-09B5-0DA6-184441C4F900}"/>
              </a:ext>
            </a:extLst>
          </p:cNvPr>
          <p:cNvSpPr>
            <a:spLocks noChangeAspect="1"/>
          </p:cNvSpPr>
          <p:nvPr/>
        </p:nvSpPr>
        <p:spPr>
          <a:xfrm>
            <a:off x="60145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EE8245A-9ED3-3500-AF32-A3C7C4FCBC3D}"/>
              </a:ext>
            </a:extLst>
          </p:cNvPr>
          <p:cNvSpPr>
            <a:spLocks noChangeAspect="1"/>
          </p:cNvSpPr>
          <p:nvPr/>
        </p:nvSpPr>
        <p:spPr>
          <a:xfrm>
            <a:off x="93546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6388D597-7020-4FD4-5320-09688B89BC3E}"/>
              </a:ext>
            </a:extLst>
          </p:cNvPr>
          <p:cNvSpPr>
            <a:spLocks noChangeAspect="1"/>
          </p:cNvSpPr>
          <p:nvPr/>
        </p:nvSpPr>
        <p:spPr>
          <a:xfrm>
            <a:off x="21664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9178BCB-5379-7990-FA21-F500B011C68F}"/>
              </a:ext>
            </a:extLst>
          </p:cNvPr>
          <p:cNvSpPr>
            <a:spLocks noChangeAspect="1"/>
          </p:cNvSpPr>
          <p:nvPr/>
        </p:nvSpPr>
        <p:spPr>
          <a:xfrm>
            <a:off x="37158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79C4FCB-1C78-EDF7-82D1-6F6A8F179271}"/>
              </a:ext>
            </a:extLst>
          </p:cNvPr>
          <p:cNvSpPr>
            <a:spLocks noChangeAspect="1"/>
          </p:cNvSpPr>
          <p:nvPr/>
        </p:nvSpPr>
        <p:spPr>
          <a:xfrm>
            <a:off x="48715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75FBF4AC-CAE4-C908-3518-8FC4DFB71C47}"/>
              </a:ext>
            </a:extLst>
          </p:cNvPr>
          <p:cNvSpPr>
            <a:spLocks noChangeAspect="1"/>
          </p:cNvSpPr>
          <p:nvPr/>
        </p:nvSpPr>
        <p:spPr>
          <a:xfrm>
            <a:off x="98372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36857DA-021F-DBCF-ADD1-2FBEABFCAF97}"/>
              </a:ext>
            </a:extLst>
          </p:cNvPr>
          <p:cNvSpPr>
            <a:spLocks noChangeAspect="1"/>
          </p:cNvSpPr>
          <p:nvPr/>
        </p:nvSpPr>
        <p:spPr>
          <a:xfrm>
            <a:off x="73480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49A7BA25-EAF9-EE9F-696F-6752AA12BC99}"/>
              </a:ext>
            </a:extLst>
          </p:cNvPr>
          <p:cNvSpPr>
            <a:spLocks noChangeAspect="1"/>
          </p:cNvSpPr>
          <p:nvPr/>
        </p:nvSpPr>
        <p:spPr>
          <a:xfrm>
            <a:off x="78687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2F9E842-1755-2C8D-0DEF-4FCE6DCE0C0E}"/>
              </a:ext>
            </a:extLst>
          </p:cNvPr>
          <p:cNvSpPr>
            <a:spLocks noChangeAspect="1"/>
          </p:cNvSpPr>
          <p:nvPr/>
        </p:nvSpPr>
        <p:spPr>
          <a:xfrm>
            <a:off x="56081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9532CE1-22D5-3934-C774-EFEDEB9A7DCD}"/>
              </a:ext>
            </a:extLst>
          </p:cNvPr>
          <p:cNvSpPr>
            <a:spLocks noChangeAspect="1"/>
          </p:cNvSpPr>
          <p:nvPr/>
        </p:nvSpPr>
        <p:spPr>
          <a:xfrm>
            <a:off x="7033482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911B0D4-3AD7-28DD-9298-5340D1662B48}"/>
              </a:ext>
            </a:extLst>
          </p:cNvPr>
          <p:cNvSpPr>
            <a:spLocks noChangeAspect="1"/>
          </p:cNvSpPr>
          <p:nvPr/>
        </p:nvSpPr>
        <p:spPr>
          <a:xfrm>
            <a:off x="57351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480B05C-79C7-0DB5-E03F-875FBDD07CEC}"/>
              </a:ext>
            </a:extLst>
          </p:cNvPr>
          <p:cNvSpPr>
            <a:spLocks noChangeAspect="1"/>
          </p:cNvSpPr>
          <p:nvPr/>
        </p:nvSpPr>
        <p:spPr>
          <a:xfrm>
            <a:off x="3220556" y="3102924"/>
            <a:ext cx="472126" cy="47212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0C1F515-0714-C5DA-AEC7-0049C5304348}"/>
              </a:ext>
            </a:extLst>
          </p:cNvPr>
          <p:cNvSpPr/>
          <p:nvPr/>
        </p:nvSpPr>
        <p:spPr>
          <a:xfrm>
            <a:off x="1231579" y="3102924"/>
            <a:ext cx="472126" cy="472126"/>
          </a:xfrm>
          <a:prstGeom prst="ellipse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iSHEJI-7">
            <a:extLst>
              <a:ext uri="{FF2B5EF4-FFF2-40B4-BE49-F238E27FC236}">
                <a16:creationId xmlns:a16="http://schemas.microsoft.com/office/drawing/2014/main" id="{CC8BDB4A-73C2-0845-A0F2-5FE61096088C}"/>
              </a:ext>
            </a:extLst>
          </p:cNvPr>
          <p:cNvSpPr txBox="1"/>
          <p:nvPr/>
        </p:nvSpPr>
        <p:spPr>
          <a:xfrm>
            <a:off x="1309527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7" name="iSHEJI-7">
            <a:extLst>
              <a:ext uri="{FF2B5EF4-FFF2-40B4-BE49-F238E27FC236}">
                <a16:creationId xmlns:a16="http://schemas.microsoft.com/office/drawing/2014/main" id="{742A9E18-335B-9B1A-9D35-6F6B7DEBC008}"/>
              </a:ext>
            </a:extLst>
          </p:cNvPr>
          <p:cNvSpPr txBox="1"/>
          <p:nvPr/>
        </p:nvSpPr>
        <p:spPr>
          <a:xfrm rot="18900000">
            <a:off x="1307752" y="2271721"/>
            <a:ext cx="120098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自由选择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F28C00A6-0FA0-9354-50BD-C5522A5F31F3}"/>
              </a:ext>
            </a:extLst>
          </p:cNvPr>
          <p:cNvCxnSpPr>
            <a:cxnSpLocks/>
          </p:cNvCxnSpPr>
          <p:nvPr/>
        </p:nvCxnSpPr>
        <p:spPr>
          <a:xfrm>
            <a:off x="1520030" y="4401503"/>
            <a:ext cx="2789923" cy="0"/>
          </a:xfrm>
          <a:prstGeom prst="line">
            <a:avLst/>
          </a:prstGeom>
          <a:ln w="9525" cap="sq">
            <a:solidFill>
              <a:schemeClr val="tx1">
                <a:lumMod val="65000"/>
                <a:lumOff val="35000"/>
              </a:schemeClr>
            </a:solidFill>
            <a:bevel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>
            <a:extLst>
              <a:ext uri="{FF2B5EF4-FFF2-40B4-BE49-F238E27FC236}">
                <a16:creationId xmlns:a16="http://schemas.microsoft.com/office/drawing/2014/main" id="{9D070415-C5EB-36DB-7B45-94FF5EB2CEAB}"/>
              </a:ext>
            </a:extLst>
          </p:cNvPr>
          <p:cNvSpPr/>
          <p:nvPr/>
        </p:nvSpPr>
        <p:spPr>
          <a:xfrm>
            <a:off x="1415255" y="4349115"/>
            <a:ext cx="104775" cy="1047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iSHEJI-7">
            <a:extLst>
              <a:ext uri="{FF2B5EF4-FFF2-40B4-BE49-F238E27FC236}">
                <a16:creationId xmlns:a16="http://schemas.microsoft.com/office/drawing/2014/main" id="{071532D5-8B83-8619-31CF-CA38ED43E524}"/>
              </a:ext>
            </a:extLst>
          </p:cNvPr>
          <p:cNvSpPr txBox="1"/>
          <p:nvPr/>
        </p:nvSpPr>
        <p:spPr>
          <a:xfrm>
            <a:off x="1520030" y="4672305"/>
            <a:ext cx="3120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01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52" name="iSHEJI-11">
            <a:extLst>
              <a:ext uri="{FF2B5EF4-FFF2-40B4-BE49-F238E27FC236}">
                <a16:creationId xmlns:a16="http://schemas.microsoft.com/office/drawing/2014/main" id="{F80B7AA3-02CA-967B-0328-CC5EADA8AC9B}"/>
              </a:ext>
            </a:extLst>
          </p:cNvPr>
          <p:cNvSpPr txBox="1"/>
          <p:nvPr/>
        </p:nvSpPr>
        <p:spPr>
          <a:xfrm>
            <a:off x="1520030" y="5034122"/>
            <a:ext cx="141287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情感的努力</a:t>
            </a:r>
          </a:p>
        </p:txBody>
      </p:sp>
      <p:sp>
        <p:nvSpPr>
          <p:cNvPr id="53" name="iSHEJI-7">
            <a:extLst>
              <a:ext uri="{FF2B5EF4-FFF2-40B4-BE49-F238E27FC236}">
                <a16:creationId xmlns:a16="http://schemas.microsoft.com/office/drawing/2014/main" id="{EEA8300D-2810-DDB3-23F8-6F735B6D45D2}"/>
              </a:ext>
            </a:extLst>
          </p:cNvPr>
          <p:cNvSpPr txBox="1"/>
          <p:nvPr/>
        </p:nvSpPr>
        <p:spPr>
          <a:xfrm>
            <a:off x="4575722" y="4672305"/>
            <a:ext cx="4803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02</a:t>
            </a:r>
            <a:endParaRPr lang="zh-CN" altLang="en-US" sz="2000" spc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D65B9535-38CF-BA30-006F-1C138B8F918A}"/>
              </a:ext>
            </a:extLst>
          </p:cNvPr>
          <p:cNvCxnSpPr>
            <a:cxnSpLocks/>
          </p:cNvCxnSpPr>
          <p:nvPr/>
        </p:nvCxnSpPr>
        <p:spPr>
          <a:xfrm>
            <a:off x="4520933" y="4401503"/>
            <a:ext cx="2867394" cy="0"/>
          </a:xfrm>
          <a:prstGeom prst="line">
            <a:avLst/>
          </a:prstGeom>
          <a:ln w="9525" cap="sq">
            <a:solidFill>
              <a:schemeClr val="tx1">
                <a:lumMod val="65000"/>
                <a:lumOff val="35000"/>
              </a:schemeClr>
            </a:solidFill>
            <a:bevel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>
            <a:extLst>
              <a:ext uri="{FF2B5EF4-FFF2-40B4-BE49-F238E27FC236}">
                <a16:creationId xmlns:a16="http://schemas.microsoft.com/office/drawing/2014/main" id="{D8CA073A-23FF-7371-8CEF-B246B216E37E}"/>
              </a:ext>
            </a:extLst>
          </p:cNvPr>
          <p:cNvSpPr/>
          <p:nvPr/>
        </p:nvSpPr>
        <p:spPr>
          <a:xfrm>
            <a:off x="4416158" y="4349115"/>
            <a:ext cx="104775" cy="1047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iSHEJI-11">
            <a:extLst>
              <a:ext uri="{FF2B5EF4-FFF2-40B4-BE49-F238E27FC236}">
                <a16:creationId xmlns:a16="http://schemas.microsoft.com/office/drawing/2014/main" id="{283D4191-B81A-73FC-6ECA-A6C86B0D4D88}"/>
              </a:ext>
            </a:extLst>
          </p:cNvPr>
          <p:cNvSpPr txBox="1"/>
          <p:nvPr/>
        </p:nvSpPr>
        <p:spPr>
          <a:xfrm>
            <a:off x="4575721" y="5034122"/>
            <a:ext cx="115943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面目可憎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B80C7B56-708C-9ACB-E8E1-83095201C333}"/>
              </a:ext>
            </a:extLst>
          </p:cNvPr>
          <p:cNvSpPr/>
          <p:nvPr/>
        </p:nvSpPr>
        <p:spPr>
          <a:xfrm>
            <a:off x="2640193" y="3102924"/>
            <a:ext cx="472126" cy="472126"/>
          </a:xfrm>
          <a:prstGeom prst="ellipse">
            <a:avLst/>
          </a:prstGeom>
          <a:solidFill>
            <a:schemeClr val="accent2">
              <a:lumMod val="9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iSHEJI-7">
            <a:extLst>
              <a:ext uri="{FF2B5EF4-FFF2-40B4-BE49-F238E27FC236}">
                <a16:creationId xmlns:a16="http://schemas.microsoft.com/office/drawing/2014/main" id="{DAB0F228-01F0-C1D9-1A14-02827AA59C68}"/>
              </a:ext>
            </a:extLst>
          </p:cNvPr>
          <p:cNvSpPr txBox="1"/>
          <p:nvPr/>
        </p:nvSpPr>
        <p:spPr>
          <a:xfrm>
            <a:off x="2718141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B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2" name="iSHEJI-7">
            <a:extLst>
              <a:ext uri="{FF2B5EF4-FFF2-40B4-BE49-F238E27FC236}">
                <a16:creationId xmlns:a16="http://schemas.microsoft.com/office/drawing/2014/main" id="{952A6074-A8B8-94D4-0CB4-BDE7B2ED8D18}"/>
              </a:ext>
            </a:extLst>
          </p:cNvPr>
          <p:cNvSpPr txBox="1"/>
          <p:nvPr/>
        </p:nvSpPr>
        <p:spPr>
          <a:xfrm rot="18900000">
            <a:off x="2716366" y="2271721"/>
            <a:ext cx="120098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庆祝</a:t>
            </a: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id="{273DE500-7575-0087-6BD5-C74725895BCD}"/>
              </a:ext>
            </a:extLst>
          </p:cNvPr>
          <p:cNvSpPr/>
          <p:nvPr/>
        </p:nvSpPr>
        <p:spPr>
          <a:xfrm>
            <a:off x="4048807" y="3102924"/>
            <a:ext cx="472126" cy="472126"/>
          </a:xfrm>
          <a:prstGeom prst="ellipse">
            <a:avLst/>
          </a:prstGeom>
          <a:solidFill>
            <a:schemeClr val="accent3">
              <a:lumMod val="9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iSHEJI-7">
            <a:extLst>
              <a:ext uri="{FF2B5EF4-FFF2-40B4-BE49-F238E27FC236}">
                <a16:creationId xmlns:a16="http://schemas.microsoft.com/office/drawing/2014/main" id="{811333F5-A7A7-0538-7926-D0236389716D}"/>
              </a:ext>
            </a:extLst>
          </p:cNvPr>
          <p:cNvSpPr txBox="1"/>
          <p:nvPr/>
        </p:nvSpPr>
        <p:spPr>
          <a:xfrm>
            <a:off x="4126755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38" name="iSHEJI-7">
            <a:extLst>
              <a:ext uri="{FF2B5EF4-FFF2-40B4-BE49-F238E27FC236}">
                <a16:creationId xmlns:a16="http://schemas.microsoft.com/office/drawing/2014/main" id="{CE921101-2B9C-AB5F-4727-BEF0ECECAE9B}"/>
              </a:ext>
            </a:extLst>
          </p:cNvPr>
          <p:cNvSpPr txBox="1"/>
          <p:nvPr/>
        </p:nvSpPr>
        <p:spPr>
          <a:xfrm rot="18900000">
            <a:off x="4124980" y="2271721"/>
            <a:ext cx="120098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言行一致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id="{064C8F79-9E05-590C-CBF3-3EF44FB6E2E6}"/>
              </a:ext>
            </a:extLst>
          </p:cNvPr>
          <p:cNvSpPr/>
          <p:nvPr/>
        </p:nvSpPr>
        <p:spPr>
          <a:xfrm>
            <a:off x="5457421" y="3102924"/>
            <a:ext cx="472126" cy="47212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iSHEJI-7">
            <a:extLst>
              <a:ext uri="{FF2B5EF4-FFF2-40B4-BE49-F238E27FC236}">
                <a16:creationId xmlns:a16="http://schemas.microsoft.com/office/drawing/2014/main" id="{F743E353-4BCB-98C2-2902-1EF64B76371B}"/>
              </a:ext>
            </a:extLst>
          </p:cNvPr>
          <p:cNvSpPr txBox="1"/>
          <p:nvPr/>
        </p:nvSpPr>
        <p:spPr>
          <a:xfrm>
            <a:off x="5535369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55" name="iSHEJI-7">
            <a:extLst>
              <a:ext uri="{FF2B5EF4-FFF2-40B4-BE49-F238E27FC236}">
                <a16:creationId xmlns:a16="http://schemas.microsoft.com/office/drawing/2014/main" id="{77185440-4B1F-2AB6-4B62-B0812AD304C6}"/>
              </a:ext>
            </a:extLst>
          </p:cNvPr>
          <p:cNvSpPr txBox="1"/>
          <p:nvPr/>
        </p:nvSpPr>
        <p:spPr>
          <a:xfrm rot="18900000">
            <a:off x="5533594" y="2271721"/>
            <a:ext cx="120098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滋养身体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DFD43F2A-0503-3494-A4B8-EEDC6C3961C2}"/>
              </a:ext>
            </a:extLst>
          </p:cNvPr>
          <p:cNvSpPr/>
          <p:nvPr/>
        </p:nvSpPr>
        <p:spPr>
          <a:xfrm>
            <a:off x="6866035" y="3102924"/>
            <a:ext cx="472126" cy="472126"/>
          </a:xfrm>
          <a:prstGeom prst="ellipse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iSHEJI-7">
            <a:extLst>
              <a:ext uri="{FF2B5EF4-FFF2-40B4-BE49-F238E27FC236}">
                <a16:creationId xmlns:a16="http://schemas.microsoft.com/office/drawing/2014/main" id="{D8F31C5C-AFC1-79E9-36C1-2A432C3FB467}"/>
              </a:ext>
            </a:extLst>
          </p:cNvPr>
          <p:cNvSpPr txBox="1"/>
          <p:nvPr/>
        </p:nvSpPr>
        <p:spPr>
          <a:xfrm>
            <a:off x="6943983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E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59" name="iSHEJI-7">
            <a:extLst>
              <a:ext uri="{FF2B5EF4-FFF2-40B4-BE49-F238E27FC236}">
                <a16:creationId xmlns:a16="http://schemas.microsoft.com/office/drawing/2014/main" id="{76C34047-EEF4-AE7F-951D-865B892E51EE}"/>
              </a:ext>
            </a:extLst>
          </p:cNvPr>
          <p:cNvSpPr txBox="1"/>
          <p:nvPr/>
        </p:nvSpPr>
        <p:spPr>
          <a:xfrm rot="18900000">
            <a:off x="6942208" y="2271721"/>
            <a:ext cx="120098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玩耍</a:t>
            </a: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1863FB5E-5F69-09FF-C5C7-21ED61AF3567}"/>
              </a:ext>
            </a:extLst>
          </p:cNvPr>
          <p:cNvSpPr/>
          <p:nvPr/>
        </p:nvSpPr>
        <p:spPr>
          <a:xfrm>
            <a:off x="8274649" y="3102924"/>
            <a:ext cx="472126" cy="472126"/>
          </a:xfrm>
          <a:prstGeom prst="ellipse">
            <a:avLst/>
          </a:prstGeom>
          <a:solidFill>
            <a:schemeClr val="accent2">
              <a:lumMod val="9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iSHEJI-7">
            <a:extLst>
              <a:ext uri="{FF2B5EF4-FFF2-40B4-BE49-F238E27FC236}">
                <a16:creationId xmlns:a16="http://schemas.microsoft.com/office/drawing/2014/main" id="{C887D522-628C-CD09-9483-A295A17BF563}"/>
              </a:ext>
            </a:extLst>
          </p:cNvPr>
          <p:cNvSpPr txBox="1"/>
          <p:nvPr/>
        </p:nvSpPr>
        <p:spPr>
          <a:xfrm>
            <a:off x="8352597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63" name="iSHEJI-7">
            <a:extLst>
              <a:ext uri="{FF2B5EF4-FFF2-40B4-BE49-F238E27FC236}">
                <a16:creationId xmlns:a16="http://schemas.microsoft.com/office/drawing/2014/main" id="{B6CC2894-918C-9AA4-6AFC-FE1E556C516E}"/>
              </a:ext>
            </a:extLst>
          </p:cNvPr>
          <p:cNvSpPr txBox="1"/>
          <p:nvPr/>
        </p:nvSpPr>
        <p:spPr>
          <a:xfrm rot="18900000">
            <a:off x="8350822" y="2271721"/>
            <a:ext cx="120098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情义相通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65" name="椭圆 164">
            <a:extLst>
              <a:ext uri="{FF2B5EF4-FFF2-40B4-BE49-F238E27FC236}">
                <a16:creationId xmlns:a16="http://schemas.microsoft.com/office/drawing/2014/main" id="{401632A1-5428-175B-A856-4FD105F413AC}"/>
              </a:ext>
            </a:extLst>
          </p:cNvPr>
          <p:cNvSpPr/>
          <p:nvPr/>
        </p:nvSpPr>
        <p:spPr>
          <a:xfrm>
            <a:off x="9683263" y="3102924"/>
            <a:ext cx="472126" cy="472126"/>
          </a:xfrm>
          <a:prstGeom prst="ellipse">
            <a:avLst/>
          </a:prstGeom>
          <a:solidFill>
            <a:schemeClr val="accent3">
              <a:lumMod val="9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iSHEJI-7">
            <a:extLst>
              <a:ext uri="{FF2B5EF4-FFF2-40B4-BE49-F238E27FC236}">
                <a16:creationId xmlns:a16="http://schemas.microsoft.com/office/drawing/2014/main" id="{84B4D015-257A-047A-0188-BB8D0F1BB98C}"/>
              </a:ext>
            </a:extLst>
          </p:cNvPr>
          <p:cNvSpPr txBox="1"/>
          <p:nvPr/>
        </p:nvSpPr>
        <p:spPr>
          <a:xfrm>
            <a:off x="9761211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G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67" name="iSHEJI-7">
            <a:extLst>
              <a:ext uri="{FF2B5EF4-FFF2-40B4-BE49-F238E27FC236}">
                <a16:creationId xmlns:a16="http://schemas.microsoft.com/office/drawing/2014/main" id="{422E206C-2618-7EEA-83C9-D39E8CDDDA5F}"/>
              </a:ext>
            </a:extLst>
          </p:cNvPr>
          <p:cNvSpPr txBox="1"/>
          <p:nvPr/>
        </p:nvSpPr>
        <p:spPr>
          <a:xfrm rot="18900000">
            <a:off x="9759436" y="2271721"/>
            <a:ext cx="120098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相互依存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56" name="iSHEJI-7">
            <a:extLst>
              <a:ext uri="{FF2B5EF4-FFF2-40B4-BE49-F238E27FC236}">
                <a16:creationId xmlns:a16="http://schemas.microsoft.com/office/drawing/2014/main" id="{FA1F99E8-6BE9-917C-E6DF-02FB3B9428ED}"/>
              </a:ext>
            </a:extLst>
          </p:cNvPr>
          <p:cNvSpPr txBox="1"/>
          <p:nvPr/>
        </p:nvSpPr>
        <p:spPr>
          <a:xfrm>
            <a:off x="7634444" y="4672305"/>
            <a:ext cx="53891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03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58" name="iSHEJI-11">
            <a:extLst>
              <a:ext uri="{FF2B5EF4-FFF2-40B4-BE49-F238E27FC236}">
                <a16:creationId xmlns:a16="http://schemas.microsoft.com/office/drawing/2014/main" id="{58098E2A-CFF9-0779-E554-821221F85CF2}"/>
              </a:ext>
            </a:extLst>
          </p:cNvPr>
          <p:cNvSpPr txBox="1"/>
          <p:nvPr/>
        </p:nvSpPr>
        <p:spPr>
          <a:xfrm>
            <a:off x="7634444" y="5034122"/>
            <a:ext cx="141287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生活的主人</a:t>
            </a:r>
          </a:p>
        </p:txBody>
      </p:sp>
      <p:cxnSp>
        <p:nvCxnSpPr>
          <p:cNvPr id="171" name="直接连接符 170">
            <a:extLst>
              <a:ext uri="{FF2B5EF4-FFF2-40B4-BE49-F238E27FC236}">
                <a16:creationId xmlns:a16="http://schemas.microsoft.com/office/drawing/2014/main" id="{BD0DC9C0-47DD-2CC3-B772-0FE50B3B831D}"/>
              </a:ext>
            </a:extLst>
          </p:cNvPr>
          <p:cNvCxnSpPr>
            <a:cxnSpLocks/>
          </p:cNvCxnSpPr>
          <p:nvPr/>
        </p:nvCxnSpPr>
        <p:spPr>
          <a:xfrm>
            <a:off x="7586089" y="4401503"/>
            <a:ext cx="2880612" cy="0"/>
          </a:xfrm>
          <a:prstGeom prst="line">
            <a:avLst/>
          </a:prstGeom>
          <a:ln w="9525" cap="sq">
            <a:solidFill>
              <a:schemeClr val="tx1">
                <a:lumMod val="65000"/>
                <a:lumOff val="35000"/>
              </a:schemeClr>
            </a:solidFill>
            <a:bevel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椭圆 171">
            <a:extLst>
              <a:ext uri="{FF2B5EF4-FFF2-40B4-BE49-F238E27FC236}">
                <a16:creationId xmlns:a16="http://schemas.microsoft.com/office/drawing/2014/main" id="{19842809-4C81-FAF6-1B5C-73F3AD8FD608}"/>
              </a:ext>
            </a:extLst>
          </p:cNvPr>
          <p:cNvSpPr/>
          <p:nvPr/>
        </p:nvSpPr>
        <p:spPr>
          <a:xfrm>
            <a:off x="7481314" y="4349115"/>
            <a:ext cx="104775" cy="1047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1" name="OK_line_Rectangle 178">
            <a:extLst>
              <a:ext uri="{FF2B5EF4-FFF2-40B4-BE49-F238E27FC236}">
                <a16:creationId xmlns:a16="http://schemas.microsoft.com/office/drawing/2014/main" id="{8F4F5152-BF15-D75C-4C25-7EFF6BCE0222}"/>
              </a:ext>
            </a:extLst>
          </p:cNvPr>
          <p:cNvCxnSpPr/>
          <p:nvPr/>
        </p:nvCxnSpPr>
        <p:spPr>
          <a:xfrm>
            <a:off x="4309953" y="5334382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OK_line_Rectangle 178">
            <a:extLst>
              <a:ext uri="{FF2B5EF4-FFF2-40B4-BE49-F238E27FC236}">
                <a16:creationId xmlns:a16="http://schemas.microsoft.com/office/drawing/2014/main" id="{E49976AF-AC16-2951-AFC0-87E4D9E57509}"/>
              </a:ext>
            </a:extLst>
          </p:cNvPr>
          <p:cNvCxnSpPr/>
          <p:nvPr/>
        </p:nvCxnSpPr>
        <p:spPr>
          <a:xfrm>
            <a:off x="7388327" y="5334382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119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C60CAD6E-9EFA-345A-E271-E63E445298B4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非暴力沟通四要素</a:t>
            </a:r>
            <a:r>
              <a:rPr lang="en-US" altLang="zh-CN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请求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Non-violent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Communicete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—— Requirement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82" name="OK_line_Rectangle 178">
            <a:extLst>
              <a:ext uri="{FF2B5EF4-FFF2-40B4-BE49-F238E27FC236}">
                <a16:creationId xmlns:a16="http://schemas.microsoft.com/office/drawing/2014/main" id="{E49976AF-AC16-2951-AFC0-87E4D9E57509}"/>
              </a:ext>
            </a:extLst>
          </p:cNvPr>
          <p:cNvCxnSpPr/>
          <p:nvPr/>
        </p:nvCxnSpPr>
        <p:spPr>
          <a:xfrm>
            <a:off x="4532732" y="581660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aoding-12">
            <a:extLst>
              <a:ext uri="{FF2B5EF4-FFF2-40B4-BE49-F238E27FC236}">
                <a16:creationId xmlns:a16="http://schemas.microsoft.com/office/drawing/2014/main" id="{A22E8A92-8B23-173A-9BBC-C924FF35058B}"/>
              </a:ext>
            </a:extLst>
          </p:cNvPr>
          <p:cNvSpPr/>
          <p:nvPr/>
        </p:nvSpPr>
        <p:spPr>
          <a:xfrm>
            <a:off x="993594" y="2391060"/>
            <a:ext cx="1809453" cy="3285840"/>
          </a:xfrm>
          <a:prstGeom prst="roundRect">
            <a:avLst>
              <a:gd name="adj" fmla="val 4078"/>
            </a:avLst>
          </a:prstGeom>
          <a:solidFill>
            <a:schemeClr val="bg1">
              <a:lumMod val="95000"/>
            </a:schemeClr>
          </a:solidFill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12" name="gaoding-17">
            <a:extLst>
              <a:ext uri="{FF2B5EF4-FFF2-40B4-BE49-F238E27FC236}">
                <a16:creationId xmlns:a16="http://schemas.microsoft.com/office/drawing/2014/main" id="{915188C1-9384-7489-B020-79DF207B757B}"/>
              </a:ext>
            </a:extLst>
          </p:cNvPr>
          <p:cNvSpPr/>
          <p:nvPr/>
        </p:nvSpPr>
        <p:spPr>
          <a:xfrm>
            <a:off x="3092433" y="2391060"/>
            <a:ext cx="1809453" cy="3285840"/>
          </a:xfrm>
          <a:prstGeom prst="roundRect">
            <a:avLst>
              <a:gd name="adj" fmla="val 4078"/>
            </a:avLst>
          </a:prstGeom>
          <a:solidFill>
            <a:schemeClr val="bg1">
              <a:lumMod val="95000"/>
            </a:schemeClr>
          </a:solidFill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17" name="gaoding-22">
            <a:extLst>
              <a:ext uri="{FF2B5EF4-FFF2-40B4-BE49-F238E27FC236}">
                <a16:creationId xmlns:a16="http://schemas.microsoft.com/office/drawing/2014/main" id="{BD742D23-AB2C-B270-4DB0-EF8A852A6514}"/>
              </a:ext>
            </a:extLst>
          </p:cNvPr>
          <p:cNvSpPr/>
          <p:nvPr/>
        </p:nvSpPr>
        <p:spPr>
          <a:xfrm>
            <a:off x="5191274" y="2391060"/>
            <a:ext cx="1809453" cy="3285840"/>
          </a:xfrm>
          <a:prstGeom prst="roundRect">
            <a:avLst>
              <a:gd name="adj" fmla="val 4078"/>
            </a:avLst>
          </a:prstGeom>
          <a:solidFill>
            <a:schemeClr val="bg1">
              <a:lumMod val="95000"/>
            </a:schemeClr>
          </a:solidFill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22" name="gaoding-27">
            <a:extLst>
              <a:ext uri="{FF2B5EF4-FFF2-40B4-BE49-F238E27FC236}">
                <a16:creationId xmlns:a16="http://schemas.microsoft.com/office/drawing/2014/main" id="{0B69BD7C-0E41-98ED-EFF9-8074432A4C0E}"/>
              </a:ext>
            </a:extLst>
          </p:cNvPr>
          <p:cNvSpPr/>
          <p:nvPr/>
        </p:nvSpPr>
        <p:spPr>
          <a:xfrm>
            <a:off x="7290112" y="2391060"/>
            <a:ext cx="1809453" cy="3285840"/>
          </a:xfrm>
          <a:prstGeom prst="roundRect">
            <a:avLst>
              <a:gd name="adj" fmla="val 4078"/>
            </a:avLst>
          </a:prstGeom>
          <a:solidFill>
            <a:schemeClr val="bg1">
              <a:lumMod val="95000"/>
            </a:schemeClr>
          </a:solidFill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27" name="gaoding-32">
            <a:extLst>
              <a:ext uri="{FF2B5EF4-FFF2-40B4-BE49-F238E27FC236}">
                <a16:creationId xmlns:a16="http://schemas.microsoft.com/office/drawing/2014/main" id="{E9DBE72D-7138-1F0B-E9A3-ADAB9F77E353}"/>
              </a:ext>
            </a:extLst>
          </p:cNvPr>
          <p:cNvSpPr/>
          <p:nvPr/>
        </p:nvSpPr>
        <p:spPr>
          <a:xfrm>
            <a:off x="9388954" y="2391060"/>
            <a:ext cx="1809453" cy="3285840"/>
          </a:xfrm>
          <a:prstGeom prst="roundRect">
            <a:avLst>
              <a:gd name="adj" fmla="val 4078"/>
            </a:avLst>
          </a:prstGeom>
          <a:solidFill>
            <a:schemeClr val="bg1">
              <a:lumMod val="95000"/>
            </a:schemeClr>
          </a:solidFill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5" name="gaoding-13">
            <a:extLst>
              <a:ext uri="{FF2B5EF4-FFF2-40B4-BE49-F238E27FC236}">
                <a16:creationId xmlns:a16="http://schemas.microsoft.com/office/drawing/2014/main" id="{BAB23C6F-DCB4-7D9F-3712-26DC28CBCE02}"/>
              </a:ext>
            </a:extLst>
          </p:cNvPr>
          <p:cNvSpPr/>
          <p:nvPr/>
        </p:nvSpPr>
        <p:spPr>
          <a:xfrm>
            <a:off x="1304283" y="1797024"/>
            <a:ext cx="1188077" cy="1188075"/>
          </a:xfrm>
          <a:prstGeom prst="ellipse">
            <a:avLst/>
          </a:prstGeom>
          <a:solidFill>
            <a:schemeClr val="accent1"/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3E869334-FF6B-6324-CFBE-11DF678C2B4A}"/>
              </a:ext>
            </a:extLst>
          </p:cNvPr>
          <p:cNvSpPr/>
          <p:nvPr/>
        </p:nvSpPr>
        <p:spPr>
          <a:xfrm>
            <a:off x="1191144" y="1964438"/>
            <a:ext cx="1414352" cy="853244"/>
          </a:xfrm>
          <a:prstGeom prst="ellipse">
            <a:avLst/>
          </a:prstGeom>
          <a:noFill/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6000" b="0" i="0" u="none" strike="noStrike" kern="1200" cap="none" spc="0" normalizeH="0" baseline="0" noProof="0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" name="gaoding-15">
            <a:extLst>
              <a:ext uri="{FF2B5EF4-FFF2-40B4-BE49-F238E27FC236}">
                <a16:creationId xmlns:a16="http://schemas.microsoft.com/office/drawing/2014/main" id="{655C3B92-49A4-DD21-5BF0-A0EB608FA9DF}"/>
              </a:ext>
            </a:extLst>
          </p:cNvPr>
          <p:cNvSpPr txBox="1"/>
          <p:nvPr/>
        </p:nvSpPr>
        <p:spPr>
          <a:xfrm>
            <a:off x="1088363" y="3168676"/>
            <a:ext cx="1619912" cy="29989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提出具体的请求</a:t>
            </a:r>
          </a:p>
        </p:txBody>
      </p:sp>
      <p:sp>
        <p:nvSpPr>
          <p:cNvPr id="13" name="gaoding-18">
            <a:extLst>
              <a:ext uri="{FF2B5EF4-FFF2-40B4-BE49-F238E27FC236}">
                <a16:creationId xmlns:a16="http://schemas.microsoft.com/office/drawing/2014/main" id="{000D6893-C2E7-EB8B-AA8C-92F8D0D20BC1}"/>
              </a:ext>
            </a:extLst>
          </p:cNvPr>
          <p:cNvSpPr/>
          <p:nvPr/>
        </p:nvSpPr>
        <p:spPr>
          <a:xfrm>
            <a:off x="3403122" y="1797024"/>
            <a:ext cx="1188077" cy="1188075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14" name="gaoding-19">
            <a:extLst>
              <a:ext uri="{FF2B5EF4-FFF2-40B4-BE49-F238E27FC236}">
                <a16:creationId xmlns:a16="http://schemas.microsoft.com/office/drawing/2014/main" id="{D60EBBC6-B94D-CB57-973A-D4D0330FE1CB}"/>
              </a:ext>
            </a:extLst>
          </p:cNvPr>
          <p:cNvSpPr/>
          <p:nvPr/>
        </p:nvSpPr>
        <p:spPr>
          <a:xfrm>
            <a:off x="3289983" y="1964438"/>
            <a:ext cx="1414352" cy="853244"/>
          </a:xfrm>
          <a:prstGeom prst="ellipse">
            <a:avLst/>
          </a:prstGeom>
          <a:noFill/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6000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lang="zh-CN" altLang="en-US" sz="6000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" name="gaoding-20">
            <a:extLst>
              <a:ext uri="{FF2B5EF4-FFF2-40B4-BE49-F238E27FC236}">
                <a16:creationId xmlns:a16="http://schemas.microsoft.com/office/drawing/2014/main" id="{40D5EAE1-61D0-6628-0AB7-4363DCA8E823}"/>
              </a:ext>
            </a:extLst>
          </p:cNvPr>
          <p:cNvSpPr txBox="1"/>
          <p:nvPr/>
        </p:nvSpPr>
        <p:spPr>
          <a:xfrm>
            <a:off x="3081960" y="3168676"/>
            <a:ext cx="1830398" cy="29989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明确谈话目的</a:t>
            </a:r>
          </a:p>
        </p:txBody>
      </p:sp>
      <p:sp>
        <p:nvSpPr>
          <p:cNvPr id="18" name="gaoding-23">
            <a:extLst>
              <a:ext uri="{FF2B5EF4-FFF2-40B4-BE49-F238E27FC236}">
                <a16:creationId xmlns:a16="http://schemas.microsoft.com/office/drawing/2014/main" id="{DC910E15-407F-DFAF-9023-AEA18997931B}"/>
              </a:ext>
            </a:extLst>
          </p:cNvPr>
          <p:cNvSpPr/>
          <p:nvPr/>
        </p:nvSpPr>
        <p:spPr>
          <a:xfrm>
            <a:off x="5501962" y="1797024"/>
            <a:ext cx="1188077" cy="11880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19" name="gaoding-24">
            <a:extLst>
              <a:ext uri="{FF2B5EF4-FFF2-40B4-BE49-F238E27FC236}">
                <a16:creationId xmlns:a16="http://schemas.microsoft.com/office/drawing/2014/main" id="{521D59F5-201D-A144-6B33-05F730BF20A2}"/>
              </a:ext>
            </a:extLst>
          </p:cNvPr>
          <p:cNvSpPr/>
          <p:nvPr/>
        </p:nvSpPr>
        <p:spPr>
          <a:xfrm>
            <a:off x="5388823" y="1964438"/>
            <a:ext cx="1414352" cy="853244"/>
          </a:xfrm>
          <a:prstGeom prst="ellipse">
            <a:avLst/>
          </a:prstGeom>
          <a:noFill/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6000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lang="zh-CN" altLang="en-US" sz="6000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gaoding-25">
            <a:extLst>
              <a:ext uri="{FF2B5EF4-FFF2-40B4-BE49-F238E27FC236}">
                <a16:creationId xmlns:a16="http://schemas.microsoft.com/office/drawing/2014/main" id="{11D155A2-570D-4ED2-AB8B-399FA831C584}"/>
              </a:ext>
            </a:extLst>
          </p:cNvPr>
          <p:cNvSpPr txBox="1"/>
          <p:nvPr/>
        </p:nvSpPr>
        <p:spPr>
          <a:xfrm>
            <a:off x="5190969" y="3168676"/>
            <a:ext cx="1810061" cy="29989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请求反馈</a:t>
            </a:r>
          </a:p>
        </p:txBody>
      </p:sp>
      <p:sp>
        <p:nvSpPr>
          <p:cNvPr id="23" name="gaoding-28">
            <a:extLst>
              <a:ext uri="{FF2B5EF4-FFF2-40B4-BE49-F238E27FC236}">
                <a16:creationId xmlns:a16="http://schemas.microsoft.com/office/drawing/2014/main" id="{FEE03801-26CC-E9E5-4AC8-FDC5AF41C829}"/>
              </a:ext>
            </a:extLst>
          </p:cNvPr>
          <p:cNvSpPr/>
          <p:nvPr/>
        </p:nvSpPr>
        <p:spPr>
          <a:xfrm>
            <a:off x="7600801" y="1797024"/>
            <a:ext cx="1188077" cy="1188075"/>
          </a:xfrm>
          <a:prstGeom prst="ellipse">
            <a:avLst/>
          </a:prstGeom>
          <a:solidFill>
            <a:schemeClr val="accent3">
              <a:lumMod val="90000"/>
            </a:schemeClr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24" name="gaoding-29">
            <a:extLst>
              <a:ext uri="{FF2B5EF4-FFF2-40B4-BE49-F238E27FC236}">
                <a16:creationId xmlns:a16="http://schemas.microsoft.com/office/drawing/2014/main" id="{A5D6BB37-95E1-0709-1A6E-2E80CBC1B3B4}"/>
              </a:ext>
            </a:extLst>
          </p:cNvPr>
          <p:cNvSpPr/>
          <p:nvPr/>
        </p:nvSpPr>
        <p:spPr>
          <a:xfrm>
            <a:off x="7487662" y="1964438"/>
            <a:ext cx="1414352" cy="853244"/>
          </a:xfrm>
          <a:prstGeom prst="ellipse">
            <a:avLst/>
          </a:prstGeom>
          <a:noFill/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6000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</a:t>
            </a:r>
            <a:endParaRPr lang="zh-CN" altLang="en-US" sz="6000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5" name="gaoding-30">
            <a:extLst>
              <a:ext uri="{FF2B5EF4-FFF2-40B4-BE49-F238E27FC236}">
                <a16:creationId xmlns:a16="http://schemas.microsoft.com/office/drawing/2014/main" id="{9C95610C-627A-CFE0-4ED3-77EEFEB2E555}"/>
              </a:ext>
            </a:extLst>
          </p:cNvPr>
          <p:cNvSpPr txBox="1"/>
          <p:nvPr/>
        </p:nvSpPr>
        <p:spPr>
          <a:xfrm>
            <a:off x="7384882" y="3168676"/>
            <a:ext cx="1619912" cy="29989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了解他人的反应</a:t>
            </a:r>
          </a:p>
        </p:txBody>
      </p:sp>
      <p:sp>
        <p:nvSpPr>
          <p:cNvPr id="28" name="gaoding-33">
            <a:extLst>
              <a:ext uri="{FF2B5EF4-FFF2-40B4-BE49-F238E27FC236}">
                <a16:creationId xmlns:a16="http://schemas.microsoft.com/office/drawing/2014/main" id="{BCF29BD2-C31D-AB77-A510-0AEB27778F68}"/>
              </a:ext>
            </a:extLst>
          </p:cNvPr>
          <p:cNvSpPr/>
          <p:nvPr/>
        </p:nvSpPr>
        <p:spPr>
          <a:xfrm>
            <a:off x="9699641" y="1797024"/>
            <a:ext cx="1188077" cy="1188075"/>
          </a:xfrm>
          <a:prstGeom prst="ellipse">
            <a:avLst/>
          </a:prstGeom>
          <a:solidFill>
            <a:schemeClr val="accent1"/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8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思源宋体 Light"/>
              <a:cs typeface="+mn-cs"/>
            </a:endParaRPr>
          </a:p>
        </p:txBody>
      </p:sp>
      <p:sp>
        <p:nvSpPr>
          <p:cNvPr id="29" name="gaoding-34">
            <a:extLst>
              <a:ext uri="{FF2B5EF4-FFF2-40B4-BE49-F238E27FC236}">
                <a16:creationId xmlns:a16="http://schemas.microsoft.com/office/drawing/2014/main" id="{87F3D49A-8E37-9939-E0AB-62D705A534BA}"/>
              </a:ext>
            </a:extLst>
          </p:cNvPr>
          <p:cNvSpPr/>
          <p:nvPr/>
        </p:nvSpPr>
        <p:spPr>
          <a:xfrm>
            <a:off x="9586503" y="1964438"/>
            <a:ext cx="1414352" cy="853244"/>
          </a:xfrm>
          <a:prstGeom prst="ellipse">
            <a:avLst/>
          </a:prstGeom>
          <a:noFill/>
          <a:ln w="1397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6000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05</a:t>
            </a:r>
            <a:endParaRPr lang="zh-CN" altLang="en-US" sz="6000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gaoding-35">
            <a:extLst>
              <a:ext uri="{FF2B5EF4-FFF2-40B4-BE49-F238E27FC236}">
                <a16:creationId xmlns:a16="http://schemas.microsoft.com/office/drawing/2014/main" id="{05419F71-D352-1237-968C-8236F7A3E0C7}"/>
              </a:ext>
            </a:extLst>
          </p:cNvPr>
          <p:cNvSpPr txBox="1"/>
          <p:nvPr/>
        </p:nvSpPr>
        <p:spPr>
          <a:xfrm>
            <a:off x="9483723" y="3168676"/>
            <a:ext cx="1619912" cy="29989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群体发言</a:t>
            </a:r>
          </a:p>
        </p:txBody>
      </p:sp>
      <p:sp>
        <p:nvSpPr>
          <p:cNvPr id="41" name="iSHEJI-21">
            <a:extLst>
              <a:ext uri="{FF2B5EF4-FFF2-40B4-BE49-F238E27FC236}">
                <a16:creationId xmlns:a16="http://schemas.microsoft.com/office/drawing/2014/main" id="{7C34E370-1CA8-D5E7-D1F1-85BF7D249C88}"/>
              </a:ext>
            </a:extLst>
          </p:cNvPr>
          <p:cNvSpPr txBox="1"/>
          <p:nvPr/>
        </p:nvSpPr>
        <p:spPr>
          <a:xfrm>
            <a:off x="1100215" y="3565914"/>
            <a:ext cx="159621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明确自己对他人的期待，这需要提出具体的请求，越具体越好</a:t>
            </a:r>
          </a:p>
        </p:txBody>
      </p:sp>
      <p:sp>
        <p:nvSpPr>
          <p:cNvPr id="42" name="iSHEJI-24">
            <a:extLst>
              <a:ext uri="{FF2B5EF4-FFF2-40B4-BE49-F238E27FC236}">
                <a16:creationId xmlns:a16="http://schemas.microsoft.com/office/drawing/2014/main" id="{C9B03117-263E-2E0D-F50F-EA51B3867B2D}"/>
              </a:ext>
            </a:extLst>
          </p:cNvPr>
          <p:cNvSpPr txBox="1"/>
          <p:nvPr/>
        </p:nvSpPr>
        <p:spPr>
          <a:xfrm>
            <a:off x="3229365" y="3565914"/>
            <a:ext cx="1474970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明确自己想要对方什么样的回应，而不是自说自话，表达自己的感受</a:t>
            </a:r>
          </a:p>
        </p:txBody>
      </p:sp>
      <p:sp>
        <p:nvSpPr>
          <p:cNvPr id="43" name="iSHEJI-27">
            <a:extLst>
              <a:ext uri="{FF2B5EF4-FFF2-40B4-BE49-F238E27FC236}">
                <a16:creationId xmlns:a16="http://schemas.microsoft.com/office/drawing/2014/main" id="{71A718FF-273E-BBAB-75FF-3EB2AD3A5B25}"/>
              </a:ext>
            </a:extLst>
          </p:cNvPr>
          <p:cNvSpPr txBox="1"/>
          <p:nvPr/>
        </p:nvSpPr>
        <p:spPr>
          <a:xfrm>
            <a:off x="5237275" y="3565914"/>
            <a:ext cx="159621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请求反馈，确认对方已经明确认识到自己的感受和意图</a:t>
            </a:r>
          </a:p>
        </p:txBody>
      </p:sp>
      <p:sp>
        <p:nvSpPr>
          <p:cNvPr id="44" name="iSHEJI-30">
            <a:extLst>
              <a:ext uri="{FF2B5EF4-FFF2-40B4-BE49-F238E27FC236}">
                <a16:creationId xmlns:a16="http://schemas.microsoft.com/office/drawing/2014/main" id="{9E9EF90D-E60A-2E74-7CC6-2C238035BA4D}"/>
              </a:ext>
            </a:extLst>
          </p:cNvPr>
          <p:cNvSpPr txBox="1"/>
          <p:nvPr/>
        </p:nvSpPr>
        <p:spPr>
          <a:xfrm>
            <a:off x="7366425" y="3565914"/>
            <a:ext cx="159621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了解对方的感受和想法，明确自己想了解对方哪方面的反应</a:t>
            </a:r>
          </a:p>
        </p:txBody>
      </p:sp>
      <p:sp>
        <p:nvSpPr>
          <p:cNvPr id="45" name="iSHEJI-33">
            <a:extLst>
              <a:ext uri="{FF2B5EF4-FFF2-40B4-BE49-F238E27FC236}">
                <a16:creationId xmlns:a16="http://schemas.microsoft.com/office/drawing/2014/main" id="{02FA235A-1F85-4D7A-FD66-0F38AA23CFAC}"/>
              </a:ext>
            </a:extLst>
          </p:cNvPr>
          <p:cNvSpPr txBox="1"/>
          <p:nvPr/>
        </p:nvSpPr>
        <p:spPr>
          <a:xfrm>
            <a:off x="9495575" y="3565914"/>
            <a:ext cx="159621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明确集体讨论的主要目的，拒绝漫无目的发言</a:t>
            </a:r>
          </a:p>
        </p:txBody>
      </p:sp>
    </p:spTree>
    <p:extLst>
      <p:ext uri="{BB962C8B-B14F-4D97-AF65-F5344CB8AC3E}">
        <p14:creationId xmlns:p14="http://schemas.microsoft.com/office/powerpoint/2010/main" val="3206937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How To Make Non-violent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Communicete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82" name="OK_line_Rectangle 178">
            <a:extLst>
              <a:ext uri="{FF2B5EF4-FFF2-40B4-BE49-F238E27FC236}">
                <a16:creationId xmlns:a16="http://schemas.microsoft.com/office/drawing/2014/main" id="{E49976AF-AC16-2951-AFC0-87E4D9E57509}"/>
              </a:ext>
            </a:extLst>
          </p:cNvPr>
          <p:cNvCxnSpPr/>
          <p:nvPr/>
        </p:nvCxnSpPr>
        <p:spPr>
          <a:xfrm>
            <a:off x="4532732" y="581660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2">
            <a:extLst>
              <a:ext uri="{FF2B5EF4-FFF2-40B4-BE49-F238E27FC236}">
                <a16:creationId xmlns:a16="http://schemas.microsoft.com/office/drawing/2014/main" id="{EE49F98A-9055-9BF7-6731-BCBE0A2746BD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怎么做到非暴力沟通</a:t>
            </a:r>
          </a:p>
        </p:txBody>
      </p:sp>
      <p:sp>
        <p:nvSpPr>
          <p:cNvPr id="7" name="gaoding-13">
            <a:extLst>
              <a:ext uri="{FF2B5EF4-FFF2-40B4-BE49-F238E27FC236}">
                <a16:creationId xmlns:a16="http://schemas.microsoft.com/office/drawing/2014/main" id="{5193968F-DC77-5B80-73E2-0DBAA38B5EFB}"/>
              </a:ext>
            </a:extLst>
          </p:cNvPr>
          <p:cNvSpPr/>
          <p:nvPr/>
        </p:nvSpPr>
        <p:spPr>
          <a:xfrm>
            <a:off x="3038358" y="1984051"/>
            <a:ext cx="1686992" cy="1686992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gaoding-15">
            <a:extLst>
              <a:ext uri="{FF2B5EF4-FFF2-40B4-BE49-F238E27FC236}">
                <a16:creationId xmlns:a16="http://schemas.microsoft.com/office/drawing/2014/main" id="{4287267C-B5F0-D82A-F561-629CD7242034}"/>
              </a:ext>
            </a:extLst>
          </p:cNvPr>
          <p:cNvCxnSpPr>
            <a:cxnSpLocks/>
          </p:cNvCxnSpPr>
          <p:nvPr/>
        </p:nvCxnSpPr>
        <p:spPr>
          <a:xfrm>
            <a:off x="3862456" y="3671043"/>
            <a:ext cx="0" cy="743477"/>
          </a:xfrm>
          <a:prstGeom prst="line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gaoding-16">
            <a:extLst>
              <a:ext uri="{FF2B5EF4-FFF2-40B4-BE49-F238E27FC236}">
                <a16:creationId xmlns:a16="http://schemas.microsoft.com/office/drawing/2014/main" id="{57BEECAA-B9D3-0866-BF8D-DD8D568900F4}"/>
              </a:ext>
            </a:extLst>
          </p:cNvPr>
          <p:cNvSpPr/>
          <p:nvPr/>
        </p:nvSpPr>
        <p:spPr>
          <a:xfrm>
            <a:off x="2862409" y="2515870"/>
            <a:ext cx="2038890" cy="6233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D7E1AD2-F142-EBDD-7364-D7B616830797}"/>
              </a:ext>
            </a:extLst>
          </p:cNvPr>
          <p:cNvSpPr txBox="1"/>
          <p:nvPr/>
        </p:nvSpPr>
        <p:spPr>
          <a:xfrm>
            <a:off x="3372811" y="2570329"/>
            <a:ext cx="948942" cy="51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倾听</a:t>
            </a:r>
          </a:p>
        </p:txBody>
      </p:sp>
      <p:sp>
        <p:nvSpPr>
          <p:cNvPr id="36" name="TextBox 7">
            <a:extLst>
              <a:ext uri="{FF2B5EF4-FFF2-40B4-BE49-F238E27FC236}">
                <a16:creationId xmlns:a16="http://schemas.microsoft.com/office/drawing/2014/main" id="{8173B407-13C3-9A56-D018-F1482C5E3F42}"/>
              </a:ext>
            </a:extLst>
          </p:cNvPr>
          <p:cNvSpPr txBox="1">
            <a:spLocks/>
          </p:cNvSpPr>
          <p:nvPr/>
        </p:nvSpPr>
        <p:spPr>
          <a:xfrm>
            <a:off x="2397431" y="4549066"/>
            <a:ext cx="3063938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ctr"/>
            <a:r>
              <a:rPr lang="zh-CN" altLang="en-US" sz="1400" dirty="0"/>
              <a:t>根据倾听的结果，了解对方的真实意图；判断对方的真实需求，在主动倾听他人的感受和需要以后，可以给予他们反馈，表达自己的理解和感受</a:t>
            </a:r>
          </a:p>
        </p:txBody>
      </p:sp>
      <p:sp>
        <p:nvSpPr>
          <p:cNvPr id="23" name="gaoding-14">
            <a:extLst>
              <a:ext uri="{FF2B5EF4-FFF2-40B4-BE49-F238E27FC236}">
                <a16:creationId xmlns:a16="http://schemas.microsoft.com/office/drawing/2014/main" id="{6DBC5D08-30B7-8D96-9C05-1D70D157F97C}"/>
              </a:ext>
            </a:extLst>
          </p:cNvPr>
          <p:cNvSpPr/>
          <p:nvPr/>
        </p:nvSpPr>
        <p:spPr>
          <a:xfrm>
            <a:off x="2554379" y="2519517"/>
            <a:ext cx="616060" cy="61606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gaoding-23">
            <a:extLst>
              <a:ext uri="{FF2B5EF4-FFF2-40B4-BE49-F238E27FC236}">
                <a16:creationId xmlns:a16="http://schemas.microsoft.com/office/drawing/2014/main" id="{3B179220-D237-E5D1-0561-EDCC37D079F8}"/>
              </a:ext>
            </a:extLst>
          </p:cNvPr>
          <p:cNvSpPr/>
          <p:nvPr/>
        </p:nvSpPr>
        <p:spPr>
          <a:xfrm>
            <a:off x="2707192" y="2666146"/>
            <a:ext cx="310433" cy="32280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gaoding-13">
            <a:extLst>
              <a:ext uri="{FF2B5EF4-FFF2-40B4-BE49-F238E27FC236}">
                <a16:creationId xmlns:a16="http://schemas.microsoft.com/office/drawing/2014/main" id="{4F3196E5-0DEB-2757-F8E6-A554CCCA4BAD}"/>
              </a:ext>
            </a:extLst>
          </p:cNvPr>
          <p:cNvSpPr/>
          <p:nvPr/>
        </p:nvSpPr>
        <p:spPr>
          <a:xfrm>
            <a:off x="7371559" y="1984051"/>
            <a:ext cx="1686992" cy="16869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gaoding-15">
            <a:extLst>
              <a:ext uri="{FF2B5EF4-FFF2-40B4-BE49-F238E27FC236}">
                <a16:creationId xmlns:a16="http://schemas.microsoft.com/office/drawing/2014/main" id="{C5ED408D-914D-B14A-465C-A78BDEB79A42}"/>
              </a:ext>
            </a:extLst>
          </p:cNvPr>
          <p:cNvCxnSpPr>
            <a:cxnSpLocks/>
          </p:cNvCxnSpPr>
          <p:nvPr/>
        </p:nvCxnSpPr>
        <p:spPr>
          <a:xfrm>
            <a:off x="8195657" y="3671043"/>
            <a:ext cx="0" cy="743477"/>
          </a:xfrm>
          <a:prstGeom prst="line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gaoding-16">
            <a:extLst>
              <a:ext uri="{FF2B5EF4-FFF2-40B4-BE49-F238E27FC236}">
                <a16:creationId xmlns:a16="http://schemas.microsoft.com/office/drawing/2014/main" id="{2C4C504A-4788-42E2-988B-F010B2546454}"/>
              </a:ext>
            </a:extLst>
          </p:cNvPr>
          <p:cNvSpPr/>
          <p:nvPr/>
        </p:nvSpPr>
        <p:spPr>
          <a:xfrm>
            <a:off x="7195610" y="2515870"/>
            <a:ext cx="2038890" cy="6233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2E1B6AA-6CE8-BFF8-131B-520E68DC3E7F}"/>
              </a:ext>
            </a:extLst>
          </p:cNvPr>
          <p:cNvSpPr txBox="1"/>
          <p:nvPr/>
        </p:nvSpPr>
        <p:spPr>
          <a:xfrm>
            <a:off x="7706012" y="2570329"/>
            <a:ext cx="948942" cy="51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表达</a:t>
            </a:r>
          </a:p>
        </p:txBody>
      </p:sp>
      <p:sp>
        <p:nvSpPr>
          <p:cNvPr id="42" name="TextBox 7">
            <a:extLst>
              <a:ext uri="{FF2B5EF4-FFF2-40B4-BE49-F238E27FC236}">
                <a16:creationId xmlns:a16="http://schemas.microsoft.com/office/drawing/2014/main" id="{D584B342-C147-3E21-90AD-23447782BF36}"/>
              </a:ext>
            </a:extLst>
          </p:cNvPr>
          <p:cNvSpPr txBox="1">
            <a:spLocks/>
          </p:cNvSpPr>
          <p:nvPr/>
        </p:nvSpPr>
        <p:spPr>
          <a:xfrm>
            <a:off x="6730632" y="4549066"/>
            <a:ext cx="3063938" cy="13826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ctr"/>
            <a:r>
              <a:rPr lang="zh-CN" altLang="en-US" sz="1400" dirty="0"/>
              <a:t>观察发生的事情，但不做出评论；面对观察的结果，表达真实感受；说出感受的根源，根源在于自己的需求；表达请求，希望通过对方的某种行为来满足自身的需求</a:t>
            </a:r>
          </a:p>
        </p:txBody>
      </p:sp>
      <p:sp>
        <p:nvSpPr>
          <p:cNvPr id="43" name="gaoding-14">
            <a:extLst>
              <a:ext uri="{FF2B5EF4-FFF2-40B4-BE49-F238E27FC236}">
                <a16:creationId xmlns:a16="http://schemas.microsoft.com/office/drawing/2014/main" id="{BAABAACD-A8E9-9F38-BD0F-2574ABC5422C}"/>
              </a:ext>
            </a:extLst>
          </p:cNvPr>
          <p:cNvSpPr/>
          <p:nvPr/>
        </p:nvSpPr>
        <p:spPr>
          <a:xfrm>
            <a:off x="8926470" y="2519517"/>
            <a:ext cx="616060" cy="61606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gaoding-23">
            <a:extLst>
              <a:ext uri="{FF2B5EF4-FFF2-40B4-BE49-F238E27FC236}">
                <a16:creationId xmlns:a16="http://schemas.microsoft.com/office/drawing/2014/main" id="{9F239E04-3AD2-680F-55FF-C2BB7C1269B2}"/>
              </a:ext>
            </a:extLst>
          </p:cNvPr>
          <p:cNvSpPr/>
          <p:nvPr/>
        </p:nvSpPr>
        <p:spPr>
          <a:xfrm>
            <a:off x="9073100" y="2675423"/>
            <a:ext cx="322800" cy="304246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4739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Listen Carefully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82" name="OK_line_Rectangle 178">
            <a:extLst>
              <a:ext uri="{FF2B5EF4-FFF2-40B4-BE49-F238E27FC236}">
                <a16:creationId xmlns:a16="http://schemas.microsoft.com/office/drawing/2014/main" id="{E49976AF-AC16-2951-AFC0-87E4D9E57509}"/>
              </a:ext>
            </a:extLst>
          </p:cNvPr>
          <p:cNvCxnSpPr/>
          <p:nvPr/>
        </p:nvCxnSpPr>
        <p:spPr>
          <a:xfrm>
            <a:off x="4532732" y="581660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2">
            <a:extLst>
              <a:ext uri="{FF2B5EF4-FFF2-40B4-BE49-F238E27FC236}">
                <a16:creationId xmlns:a16="http://schemas.microsoft.com/office/drawing/2014/main" id="{EE49F98A-9055-9BF7-6731-BCBE0A2746BD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学会用心倾听</a:t>
            </a:r>
          </a:p>
        </p:txBody>
      </p:sp>
      <p:sp>
        <p:nvSpPr>
          <p:cNvPr id="47" name="gaoding-10">
            <a:extLst>
              <a:ext uri="{FF2B5EF4-FFF2-40B4-BE49-F238E27FC236}">
                <a16:creationId xmlns:a16="http://schemas.microsoft.com/office/drawing/2014/main" id="{F0057D94-474A-862A-A46D-2D340040272C}"/>
              </a:ext>
            </a:extLst>
          </p:cNvPr>
          <p:cNvSpPr/>
          <p:nvPr/>
        </p:nvSpPr>
        <p:spPr>
          <a:xfrm>
            <a:off x="1803709" y="2287314"/>
            <a:ext cx="2532961" cy="3328216"/>
          </a:xfrm>
          <a:prstGeom prst="roundRect">
            <a:avLst>
              <a:gd name="adj" fmla="val 5624"/>
            </a:avLst>
          </a:prstGeom>
          <a:solidFill>
            <a:schemeClr val="bg1"/>
          </a:solidFill>
          <a:ln w="16764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76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4" name="gaoding-15">
            <a:extLst>
              <a:ext uri="{FF2B5EF4-FFF2-40B4-BE49-F238E27FC236}">
                <a16:creationId xmlns:a16="http://schemas.microsoft.com/office/drawing/2014/main" id="{1C79EEF3-F940-5E71-BE2A-1292BE42D40E}"/>
              </a:ext>
            </a:extLst>
          </p:cNvPr>
          <p:cNvSpPr/>
          <p:nvPr/>
        </p:nvSpPr>
        <p:spPr>
          <a:xfrm>
            <a:off x="4900606" y="2287314"/>
            <a:ext cx="2532961" cy="3328216"/>
          </a:xfrm>
          <a:prstGeom prst="roundRect">
            <a:avLst>
              <a:gd name="adj" fmla="val 5624"/>
            </a:avLst>
          </a:prstGeom>
          <a:solidFill>
            <a:schemeClr val="bg1"/>
          </a:solidFill>
          <a:ln w="16764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76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1" name="gaoding-20">
            <a:extLst>
              <a:ext uri="{FF2B5EF4-FFF2-40B4-BE49-F238E27FC236}">
                <a16:creationId xmlns:a16="http://schemas.microsoft.com/office/drawing/2014/main" id="{74DFFF6B-A068-E57E-0617-65774DFC398A}"/>
              </a:ext>
            </a:extLst>
          </p:cNvPr>
          <p:cNvSpPr/>
          <p:nvPr/>
        </p:nvSpPr>
        <p:spPr>
          <a:xfrm>
            <a:off x="7997505" y="2287314"/>
            <a:ext cx="2532961" cy="3328216"/>
          </a:xfrm>
          <a:prstGeom prst="roundRect">
            <a:avLst>
              <a:gd name="adj" fmla="val 5624"/>
            </a:avLst>
          </a:prstGeom>
          <a:solidFill>
            <a:schemeClr val="bg1"/>
          </a:solidFill>
          <a:ln w="16764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76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0" name="gaoding-11-2">
            <a:extLst>
              <a:ext uri="{FF2B5EF4-FFF2-40B4-BE49-F238E27FC236}">
                <a16:creationId xmlns:a16="http://schemas.microsoft.com/office/drawing/2014/main" id="{E936B6A7-4AEE-780E-CC84-706FCC22A05E}"/>
              </a:ext>
            </a:extLst>
          </p:cNvPr>
          <p:cNvSpPr/>
          <p:nvPr/>
        </p:nvSpPr>
        <p:spPr>
          <a:xfrm>
            <a:off x="2060463" y="2153783"/>
            <a:ext cx="2011424" cy="392063"/>
          </a:xfrm>
          <a:prstGeom prst="roundRect">
            <a:avLst>
              <a:gd name="adj" fmla="val 50000"/>
            </a:avLst>
          </a:prstGeom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7" name="gaoding-16-2">
            <a:extLst>
              <a:ext uri="{FF2B5EF4-FFF2-40B4-BE49-F238E27FC236}">
                <a16:creationId xmlns:a16="http://schemas.microsoft.com/office/drawing/2014/main" id="{F26CAE0D-CE5F-CCD7-E4D3-F120706E4EB6}"/>
              </a:ext>
            </a:extLst>
          </p:cNvPr>
          <p:cNvSpPr/>
          <p:nvPr/>
        </p:nvSpPr>
        <p:spPr>
          <a:xfrm>
            <a:off x="5157363" y="2153783"/>
            <a:ext cx="2011424" cy="392063"/>
          </a:xfrm>
          <a:prstGeom prst="roundRect">
            <a:avLst>
              <a:gd name="adj" fmla="val 50000"/>
            </a:avLst>
          </a:prstGeom>
          <a:solidFill>
            <a:schemeClr val="accent2">
              <a:lumMod val="90000"/>
            </a:schemeClr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8" name="gaoding-21-2">
            <a:extLst>
              <a:ext uri="{FF2B5EF4-FFF2-40B4-BE49-F238E27FC236}">
                <a16:creationId xmlns:a16="http://schemas.microsoft.com/office/drawing/2014/main" id="{4EC65CBA-9021-36C9-7356-E6E926037F59}"/>
              </a:ext>
            </a:extLst>
          </p:cNvPr>
          <p:cNvSpPr/>
          <p:nvPr/>
        </p:nvSpPr>
        <p:spPr>
          <a:xfrm>
            <a:off x="8254260" y="2153783"/>
            <a:ext cx="2011424" cy="392063"/>
          </a:xfrm>
          <a:prstGeom prst="roundRect">
            <a:avLst>
              <a:gd name="adj" fmla="val 50000"/>
            </a:avLst>
          </a:prstGeom>
          <a:solidFill>
            <a:schemeClr val="accent3">
              <a:lumMod val="90000"/>
            </a:schemeClr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9" name="gaoding-22">
            <a:extLst>
              <a:ext uri="{FF2B5EF4-FFF2-40B4-BE49-F238E27FC236}">
                <a16:creationId xmlns:a16="http://schemas.microsoft.com/office/drawing/2014/main" id="{2603E36B-4E26-521D-883D-F01B5C4CD1D6}"/>
              </a:ext>
            </a:extLst>
          </p:cNvPr>
          <p:cNvSpPr/>
          <p:nvPr/>
        </p:nvSpPr>
        <p:spPr>
          <a:xfrm>
            <a:off x="8761722" y="1797024"/>
            <a:ext cx="1004527" cy="57679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760" i="0" u="none" strike="noStrike" kern="1200" cap="none" spc="0" normalizeH="0" baseline="0" noProof="0" dirty="0">
                <a:ln w="15240">
                  <a:solidFill>
                    <a:srgbClr val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sz="5760" i="0" u="none" strike="noStrike" kern="1200" cap="none" spc="0" normalizeH="0" baseline="0" noProof="0" dirty="0">
              <a:ln w="15240">
                <a:solidFill>
                  <a:srgbClr val="000000"/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1" name="gaoding-12">
            <a:extLst>
              <a:ext uri="{FF2B5EF4-FFF2-40B4-BE49-F238E27FC236}">
                <a16:creationId xmlns:a16="http://schemas.microsoft.com/office/drawing/2014/main" id="{099FC5BF-208E-58F7-D36C-83AA8A6F7DE3}"/>
              </a:ext>
            </a:extLst>
          </p:cNvPr>
          <p:cNvSpPr/>
          <p:nvPr/>
        </p:nvSpPr>
        <p:spPr>
          <a:xfrm>
            <a:off x="2567925" y="1797024"/>
            <a:ext cx="1004527" cy="57679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760" i="0" u="none" strike="noStrike" kern="1200" cap="none" spc="0" normalizeH="0" baseline="0" noProof="0" dirty="0">
                <a:ln w="15240">
                  <a:solidFill>
                    <a:srgbClr val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5760" i="0" u="none" strike="noStrike" kern="1200" cap="none" spc="0" normalizeH="0" baseline="0" noProof="0" dirty="0">
              <a:ln w="15240">
                <a:solidFill>
                  <a:srgbClr val="000000"/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8" name="gaoding-17">
            <a:extLst>
              <a:ext uri="{FF2B5EF4-FFF2-40B4-BE49-F238E27FC236}">
                <a16:creationId xmlns:a16="http://schemas.microsoft.com/office/drawing/2014/main" id="{F3827AB6-37FB-0522-84AE-79F543C6DA6F}"/>
              </a:ext>
            </a:extLst>
          </p:cNvPr>
          <p:cNvSpPr/>
          <p:nvPr/>
        </p:nvSpPr>
        <p:spPr>
          <a:xfrm>
            <a:off x="5664822" y="1797024"/>
            <a:ext cx="1004527" cy="57679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760" i="0" u="none" strike="noStrike" kern="1200" cap="none" spc="0" normalizeH="0" baseline="0" noProof="0" dirty="0">
                <a:ln w="15240">
                  <a:solidFill>
                    <a:srgbClr val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kumimoji="0" lang="zh-CN" altLang="en-US" sz="5760" i="0" u="none" strike="noStrike" kern="1200" cap="none" spc="0" normalizeH="0" baseline="0" noProof="0" dirty="0">
              <a:ln w="15240">
                <a:solidFill>
                  <a:srgbClr val="000000"/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34" name="iSHEJI-8">
            <a:extLst>
              <a:ext uri="{FF2B5EF4-FFF2-40B4-BE49-F238E27FC236}">
                <a16:creationId xmlns:a16="http://schemas.microsoft.com/office/drawing/2014/main" id="{A0926A05-C4FB-1BF5-A934-CC8373C5B9D2}"/>
              </a:ext>
            </a:extLst>
          </p:cNvPr>
          <p:cNvSpPr txBox="1"/>
          <p:nvPr/>
        </p:nvSpPr>
        <p:spPr>
          <a:xfrm>
            <a:off x="1661534" y="2871232"/>
            <a:ext cx="28173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体会他人感受和需要</a:t>
            </a:r>
          </a:p>
        </p:txBody>
      </p:sp>
      <p:sp>
        <p:nvSpPr>
          <p:cNvPr id="135" name="iSHEJI-9">
            <a:extLst>
              <a:ext uri="{FF2B5EF4-FFF2-40B4-BE49-F238E27FC236}">
                <a16:creationId xmlns:a16="http://schemas.microsoft.com/office/drawing/2014/main" id="{5FAA758C-DEC0-AEC6-0DEB-E27E2C5DB0C9}"/>
              </a:ext>
            </a:extLst>
          </p:cNvPr>
          <p:cNvSpPr txBox="1"/>
          <p:nvPr/>
        </p:nvSpPr>
        <p:spPr>
          <a:xfrm>
            <a:off x="1922747" y="3217965"/>
            <a:ext cx="229488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不论他人表达的场景和内容，都从观察、感受、需要到请求，体会他人感受和需要。</a:t>
            </a:r>
          </a:p>
        </p:txBody>
      </p:sp>
      <p:sp>
        <p:nvSpPr>
          <p:cNvPr id="136" name="iSHEJI-10">
            <a:extLst>
              <a:ext uri="{FF2B5EF4-FFF2-40B4-BE49-F238E27FC236}">
                <a16:creationId xmlns:a16="http://schemas.microsoft.com/office/drawing/2014/main" id="{9199DF22-7284-C245-90AB-3E1D5B7C54A8}"/>
              </a:ext>
            </a:extLst>
          </p:cNvPr>
          <p:cNvSpPr txBox="1"/>
          <p:nvPr/>
        </p:nvSpPr>
        <p:spPr>
          <a:xfrm>
            <a:off x="5090081" y="2871232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给他人反馈</a:t>
            </a:r>
          </a:p>
        </p:txBody>
      </p:sp>
      <p:sp>
        <p:nvSpPr>
          <p:cNvPr id="137" name="iSHEJI-11">
            <a:extLst>
              <a:ext uri="{FF2B5EF4-FFF2-40B4-BE49-F238E27FC236}">
                <a16:creationId xmlns:a16="http://schemas.microsoft.com/office/drawing/2014/main" id="{3B85D8A3-9259-1E14-BE5B-E2D9953CA4FC}"/>
              </a:ext>
            </a:extLst>
          </p:cNvPr>
          <p:cNvSpPr txBox="1"/>
          <p:nvPr/>
        </p:nvSpPr>
        <p:spPr>
          <a:xfrm>
            <a:off x="4981667" y="3217965"/>
            <a:ext cx="237084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在主动倾听他人的感受和需要以后，可以给予他们反馈，表达自己的理解和感受</a:t>
            </a:r>
          </a:p>
        </p:txBody>
      </p:sp>
      <p:sp>
        <p:nvSpPr>
          <p:cNvPr id="138" name="iSHEJI-12">
            <a:extLst>
              <a:ext uri="{FF2B5EF4-FFF2-40B4-BE49-F238E27FC236}">
                <a16:creationId xmlns:a16="http://schemas.microsoft.com/office/drawing/2014/main" id="{C2648F57-DCE0-5FFD-7E78-E63B203C5C3D}"/>
              </a:ext>
            </a:extLst>
          </p:cNvPr>
          <p:cNvSpPr txBox="1"/>
          <p:nvPr/>
        </p:nvSpPr>
        <p:spPr>
          <a:xfrm>
            <a:off x="8186980" y="2871232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保持关注</a:t>
            </a:r>
          </a:p>
        </p:txBody>
      </p:sp>
      <p:sp>
        <p:nvSpPr>
          <p:cNvPr id="139" name="iSHEJI-13">
            <a:extLst>
              <a:ext uri="{FF2B5EF4-FFF2-40B4-BE49-F238E27FC236}">
                <a16:creationId xmlns:a16="http://schemas.microsoft.com/office/drawing/2014/main" id="{AAA4D81A-7858-EA26-EB91-C078BAACF3B8}"/>
              </a:ext>
            </a:extLst>
          </p:cNvPr>
          <p:cNvSpPr txBox="1"/>
          <p:nvPr/>
        </p:nvSpPr>
        <p:spPr>
          <a:xfrm>
            <a:off x="8116545" y="3217965"/>
            <a:ext cx="229488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为他人的表达创造充分条件，不妨在对方表达过程中问一句“你还有什么话要告诉我吗”</a:t>
            </a:r>
          </a:p>
        </p:txBody>
      </p:sp>
    </p:spTree>
    <p:extLst>
      <p:ext uri="{BB962C8B-B14F-4D97-AF65-F5344CB8AC3E}">
        <p14:creationId xmlns:p14="http://schemas.microsoft.com/office/powerpoint/2010/main" val="2740519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B7EF86D-7034-0B19-60D7-D05D8E27554C}"/>
              </a:ext>
            </a:extLst>
          </p:cNvPr>
          <p:cNvSpPr/>
          <p:nvPr/>
        </p:nvSpPr>
        <p:spPr>
          <a:xfrm>
            <a:off x="0" y="0"/>
            <a:ext cx="12192000" cy="4556760"/>
          </a:xfrm>
          <a:prstGeom prst="rect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D4B4380-3129-A35C-F953-EDA744554848}"/>
              </a:ext>
            </a:extLst>
          </p:cNvPr>
          <p:cNvSpPr/>
          <p:nvPr/>
        </p:nvSpPr>
        <p:spPr>
          <a:xfrm>
            <a:off x="829627" y="1307923"/>
            <a:ext cx="3837305" cy="3677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solidFill>
                    <a:schemeClr val="accent4">
                      <a:lumMod val="10000"/>
                    </a:schemeClr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</a:t>
            </a:r>
            <a:endParaRPr kumimoji="0" lang="zh-CN" altLang="en-US" sz="23900" b="0" i="0" u="none" strike="noStrike" kern="1200" cap="none" spc="0" normalizeH="0" baseline="0" noProof="0" dirty="0">
              <a:ln>
                <a:solidFill>
                  <a:schemeClr val="accent4">
                    <a:lumMod val="10000"/>
                  </a:schemeClr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gaoding-14">
            <a:extLst>
              <a:ext uri="{FF2B5EF4-FFF2-40B4-BE49-F238E27FC236}">
                <a16:creationId xmlns:a16="http://schemas.microsoft.com/office/drawing/2014/main" id="{589758AC-221C-7D2E-B984-471A19221B58}"/>
              </a:ext>
            </a:extLst>
          </p:cNvPr>
          <p:cNvSpPr txBox="1"/>
          <p:nvPr/>
        </p:nvSpPr>
        <p:spPr>
          <a:xfrm>
            <a:off x="1087120" y="4902033"/>
            <a:ext cx="38373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非暴力沟通应用案例</a:t>
            </a: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9BD32620-D656-EBE3-0482-C8F0C7722C21}"/>
              </a:ext>
            </a:extLst>
          </p:cNvPr>
          <p:cNvSpPr txBox="1"/>
          <p:nvPr/>
        </p:nvSpPr>
        <p:spPr>
          <a:xfrm>
            <a:off x="1087120" y="5432647"/>
            <a:ext cx="332232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Reference For  The Violent Communication</a:t>
            </a:r>
          </a:p>
        </p:txBody>
      </p:sp>
      <p:sp>
        <p:nvSpPr>
          <p:cNvPr id="26" name="iSHEJI-3">
            <a:extLst>
              <a:ext uri="{FF2B5EF4-FFF2-40B4-BE49-F238E27FC236}">
                <a16:creationId xmlns:a16="http://schemas.microsoft.com/office/drawing/2014/main" id="{FC31E120-6145-D69F-D2C5-B3B9D2E3A25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7" name="iSHEJI-5">
            <a:extLst>
              <a:ext uri="{FF2B5EF4-FFF2-40B4-BE49-F238E27FC236}">
                <a16:creationId xmlns:a16="http://schemas.microsoft.com/office/drawing/2014/main" id="{B1071F39-0728-FB4A-F22E-557FB8B4D379}"/>
              </a:ext>
            </a:extLst>
          </p:cNvPr>
          <p:cNvSpPr txBox="1"/>
          <p:nvPr/>
        </p:nvSpPr>
        <p:spPr>
          <a:xfrm flipH="1">
            <a:off x="10588013" y="6019606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28" name="iSHEJI-6">
            <a:extLst>
              <a:ext uri="{FF2B5EF4-FFF2-40B4-BE49-F238E27FC236}">
                <a16:creationId xmlns:a16="http://schemas.microsoft.com/office/drawing/2014/main" id="{63A66D3B-1C11-50CE-C2CC-A1828AB3C646}"/>
              </a:ext>
            </a:extLst>
          </p:cNvPr>
          <p:cNvCxnSpPr>
            <a:cxnSpLocks/>
          </p:cNvCxnSpPr>
          <p:nvPr/>
        </p:nvCxnSpPr>
        <p:spPr>
          <a:xfrm>
            <a:off x="1087120" y="5805308"/>
            <a:ext cx="11074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aoding-14">
            <a:extLst>
              <a:ext uri="{FF2B5EF4-FFF2-40B4-BE49-F238E27FC236}">
                <a16:creationId xmlns:a16="http://schemas.microsoft.com/office/drawing/2014/main" id="{30EAD208-E702-6B54-E165-8532CAFC3771}"/>
              </a:ext>
            </a:extLst>
          </p:cNvPr>
          <p:cNvSpPr txBox="1"/>
          <p:nvPr/>
        </p:nvSpPr>
        <p:spPr>
          <a:xfrm>
            <a:off x="1075172" y="5921073"/>
            <a:ext cx="648386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一些真实的非暴力沟通例子</a:t>
            </a:r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59778EEF-69AB-0F51-1E81-C226FE3F1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62575" y="797513"/>
            <a:ext cx="6153150" cy="375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88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0">
            <a:extLst>
              <a:ext uri="{FF2B5EF4-FFF2-40B4-BE49-F238E27FC236}">
                <a16:creationId xmlns:a16="http://schemas.microsoft.com/office/drawing/2014/main" id="{CD82B112-5FCE-5148-DFA4-A331D43208BF}"/>
              </a:ext>
            </a:extLst>
          </p:cNvPr>
          <p:cNvSpPr/>
          <p:nvPr/>
        </p:nvSpPr>
        <p:spPr>
          <a:xfrm>
            <a:off x="5326380" y="2056039"/>
            <a:ext cx="1539240" cy="1539240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5">
            <a:extLst>
              <a:ext uri="{FF2B5EF4-FFF2-40B4-BE49-F238E27FC236}">
                <a16:creationId xmlns:a16="http://schemas.microsoft.com/office/drawing/2014/main" id="{00758061-DF65-D5A9-3000-0628F6C238DC}"/>
              </a:ext>
            </a:extLst>
          </p:cNvPr>
          <p:cNvSpPr/>
          <p:nvPr/>
        </p:nvSpPr>
        <p:spPr>
          <a:xfrm>
            <a:off x="2279660" y="2056039"/>
            <a:ext cx="1539240" cy="153924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14">
            <a:extLst>
              <a:ext uri="{FF2B5EF4-FFF2-40B4-BE49-F238E27FC236}">
                <a16:creationId xmlns:a16="http://schemas.microsoft.com/office/drawing/2014/main" id="{839AF1E0-FE95-723E-4B88-E2F745102860}"/>
              </a:ext>
            </a:extLst>
          </p:cNvPr>
          <p:cNvSpPr/>
          <p:nvPr/>
        </p:nvSpPr>
        <p:spPr>
          <a:xfrm>
            <a:off x="8373101" y="2056039"/>
            <a:ext cx="1539240" cy="1539240"/>
          </a:xfrm>
          <a:prstGeom prst="ellipse">
            <a:avLst/>
          </a:prstGeom>
          <a:solidFill>
            <a:schemeClr val="accent3">
              <a:lumMod val="9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gaoding-14">
            <a:extLst>
              <a:ext uri="{FF2B5EF4-FFF2-40B4-BE49-F238E27FC236}">
                <a16:creationId xmlns:a16="http://schemas.microsoft.com/office/drawing/2014/main" id="{005555F6-7C8B-4091-06EB-C3C15C56FCC5}"/>
              </a:ext>
            </a:extLst>
          </p:cNvPr>
          <p:cNvSpPr/>
          <p:nvPr/>
        </p:nvSpPr>
        <p:spPr>
          <a:xfrm>
            <a:off x="2483822" y="2260201"/>
            <a:ext cx="1130916" cy="1130916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96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22" name="gaoding-14">
            <a:extLst>
              <a:ext uri="{FF2B5EF4-FFF2-40B4-BE49-F238E27FC236}">
                <a16:creationId xmlns:a16="http://schemas.microsoft.com/office/drawing/2014/main" id="{D4AEA145-5ABD-1132-514E-867DF06CD00D}"/>
              </a:ext>
            </a:extLst>
          </p:cNvPr>
          <p:cNvSpPr/>
          <p:nvPr/>
        </p:nvSpPr>
        <p:spPr>
          <a:xfrm>
            <a:off x="5530542" y="2260201"/>
            <a:ext cx="1130916" cy="1130916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96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23" name="gaoding-14">
            <a:extLst>
              <a:ext uri="{FF2B5EF4-FFF2-40B4-BE49-F238E27FC236}">
                <a16:creationId xmlns:a16="http://schemas.microsoft.com/office/drawing/2014/main" id="{7D16026C-5662-DEBF-97A1-AB4F226BDB9F}"/>
              </a:ext>
            </a:extLst>
          </p:cNvPr>
          <p:cNvSpPr/>
          <p:nvPr/>
        </p:nvSpPr>
        <p:spPr>
          <a:xfrm>
            <a:off x="8577262" y="2260201"/>
            <a:ext cx="1130916" cy="1130916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96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Reference For  The Violent Communication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82" name="OK_line_Rectangle 178">
            <a:extLst>
              <a:ext uri="{FF2B5EF4-FFF2-40B4-BE49-F238E27FC236}">
                <a16:creationId xmlns:a16="http://schemas.microsoft.com/office/drawing/2014/main" id="{E49976AF-AC16-2951-AFC0-87E4D9E57509}"/>
              </a:ext>
            </a:extLst>
          </p:cNvPr>
          <p:cNvCxnSpPr/>
          <p:nvPr/>
        </p:nvCxnSpPr>
        <p:spPr>
          <a:xfrm>
            <a:off x="4532732" y="581660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2">
            <a:extLst>
              <a:ext uri="{FF2B5EF4-FFF2-40B4-BE49-F238E27FC236}">
                <a16:creationId xmlns:a16="http://schemas.microsoft.com/office/drawing/2014/main" id="{EE49F98A-9055-9BF7-6731-BCBE0A2746BD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非暴力沟通应用案例</a:t>
            </a:r>
          </a:p>
        </p:txBody>
      </p:sp>
      <p:pic>
        <p:nvPicPr>
          <p:cNvPr id="7" name="iSHEJI-22">
            <a:extLst>
              <a:ext uri="{FF2B5EF4-FFF2-40B4-BE49-F238E27FC236}">
                <a16:creationId xmlns:a16="http://schemas.microsoft.com/office/drawing/2014/main" id="{BCD0EABD-C714-648D-8A33-ABC6225B1E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89881" y="2537816"/>
            <a:ext cx="612238" cy="575686"/>
          </a:xfrm>
          <a:prstGeom prst="rect">
            <a:avLst/>
          </a:prstGeom>
        </p:spPr>
      </p:pic>
      <p:sp>
        <p:nvSpPr>
          <p:cNvPr id="14" name="iSHEJI-11">
            <a:extLst>
              <a:ext uri="{FF2B5EF4-FFF2-40B4-BE49-F238E27FC236}">
                <a16:creationId xmlns:a16="http://schemas.microsoft.com/office/drawing/2014/main" id="{39AF4C5C-3A78-3F64-78D7-0874B144A106}"/>
              </a:ext>
            </a:extLst>
          </p:cNvPr>
          <p:cNvSpPr txBox="1"/>
          <p:nvPr/>
        </p:nvSpPr>
        <p:spPr>
          <a:xfrm>
            <a:off x="5018994" y="3841158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改进工作</a:t>
            </a: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6BAAB397-F6D6-8F5F-C563-23274942D29B}"/>
              </a:ext>
            </a:extLst>
          </p:cNvPr>
          <p:cNvSpPr txBox="1"/>
          <p:nvPr/>
        </p:nvSpPr>
        <p:spPr>
          <a:xfrm>
            <a:off x="5018994" y="4534549"/>
            <a:ext cx="215401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使用非暴力沟通察觉同事伙伴的工作诉求，优化沟通的好方式，让工作开展更顺利</a:t>
            </a:r>
          </a:p>
        </p:txBody>
      </p:sp>
      <p:cxnSp>
        <p:nvCxnSpPr>
          <p:cNvPr id="17" name="iSHEJI-13">
            <a:extLst>
              <a:ext uri="{FF2B5EF4-FFF2-40B4-BE49-F238E27FC236}">
                <a16:creationId xmlns:a16="http://schemas.microsoft.com/office/drawing/2014/main" id="{1B5234DE-2FA0-9EB0-2FF4-F75948EBC15D}"/>
              </a:ext>
            </a:extLst>
          </p:cNvPr>
          <p:cNvCxnSpPr>
            <a:cxnSpLocks/>
          </p:cNvCxnSpPr>
          <p:nvPr/>
        </p:nvCxnSpPr>
        <p:spPr>
          <a:xfrm>
            <a:off x="5821305" y="4372519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SHEJI-6">
            <a:extLst>
              <a:ext uri="{FF2B5EF4-FFF2-40B4-BE49-F238E27FC236}">
                <a16:creationId xmlns:a16="http://schemas.microsoft.com/office/drawing/2014/main" id="{A0930F35-2045-415A-B68F-F493868E8001}"/>
              </a:ext>
            </a:extLst>
          </p:cNvPr>
          <p:cNvSpPr/>
          <p:nvPr/>
        </p:nvSpPr>
        <p:spPr>
          <a:xfrm>
            <a:off x="2711192" y="2487527"/>
            <a:ext cx="676178" cy="676264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0E351197-1E38-C46A-5A8C-A8BED8A59BA1}"/>
              </a:ext>
            </a:extLst>
          </p:cNvPr>
          <p:cNvSpPr txBox="1"/>
          <p:nvPr/>
        </p:nvSpPr>
        <p:spPr>
          <a:xfrm>
            <a:off x="1972274" y="3841158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家庭生活</a:t>
            </a:r>
          </a:p>
        </p:txBody>
      </p:sp>
      <p:sp>
        <p:nvSpPr>
          <p:cNvPr id="12" name="iSHEJI-8">
            <a:extLst>
              <a:ext uri="{FF2B5EF4-FFF2-40B4-BE49-F238E27FC236}">
                <a16:creationId xmlns:a16="http://schemas.microsoft.com/office/drawing/2014/main" id="{ED9BDEF3-06AE-C059-EC04-8A426F0B8B4A}"/>
              </a:ext>
            </a:extLst>
          </p:cNvPr>
          <p:cNvSpPr txBox="1"/>
          <p:nvPr/>
        </p:nvSpPr>
        <p:spPr>
          <a:xfrm>
            <a:off x="1972274" y="4534549"/>
            <a:ext cx="215401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倾听和领会他人的情感，学会成长、接纳和爱，非暴力沟通让生活更顺利</a:t>
            </a:r>
          </a:p>
        </p:txBody>
      </p:sp>
      <p:cxnSp>
        <p:nvCxnSpPr>
          <p:cNvPr id="13" name="iSHEJI-9">
            <a:extLst>
              <a:ext uri="{FF2B5EF4-FFF2-40B4-BE49-F238E27FC236}">
                <a16:creationId xmlns:a16="http://schemas.microsoft.com/office/drawing/2014/main" id="{12AD38E5-1CE1-2A27-F73D-D8E0046A4B57}"/>
              </a:ext>
            </a:extLst>
          </p:cNvPr>
          <p:cNvCxnSpPr>
            <a:cxnSpLocks/>
          </p:cNvCxnSpPr>
          <p:nvPr/>
        </p:nvCxnSpPr>
        <p:spPr>
          <a:xfrm>
            <a:off x="2774585" y="4372519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SHEJI-24">
            <a:extLst>
              <a:ext uri="{FF2B5EF4-FFF2-40B4-BE49-F238E27FC236}">
                <a16:creationId xmlns:a16="http://schemas.microsoft.com/office/drawing/2014/main" id="{1D220924-3BCF-5EA8-0F13-524B0CE69D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88529" y="2520950"/>
            <a:ext cx="708384" cy="609418"/>
          </a:xfrm>
          <a:prstGeom prst="rect">
            <a:avLst/>
          </a:prstGeom>
        </p:spPr>
      </p:pic>
      <p:sp>
        <p:nvSpPr>
          <p:cNvPr id="18" name="iSHEJI-15">
            <a:extLst>
              <a:ext uri="{FF2B5EF4-FFF2-40B4-BE49-F238E27FC236}">
                <a16:creationId xmlns:a16="http://schemas.microsoft.com/office/drawing/2014/main" id="{20EC6E96-EB5C-98A9-8BA1-B4AAA27A8DC5}"/>
              </a:ext>
            </a:extLst>
          </p:cNvPr>
          <p:cNvSpPr txBox="1"/>
          <p:nvPr/>
        </p:nvSpPr>
        <p:spPr>
          <a:xfrm>
            <a:off x="8065715" y="3841158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商务谈判</a:t>
            </a: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5C8FF61B-56EC-2B4F-1709-85602254EB8C}"/>
              </a:ext>
            </a:extLst>
          </p:cNvPr>
          <p:cNvSpPr txBox="1"/>
          <p:nvPr/>
        </p:nvSpPr>
        <p:spPr>
          <a:xfrm>
            <a:off x="8065715" y="4534549"/>
            <a:ext cx="215401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使用非暴力沟通发表自己的意见和看法，对谈判成功有突出贡献</a:t>
            </a:r>
          </a:p>
        </p:txBody>
      </p:sp>
      <p:cxnSp>
        <p:nvCxnSpPr>
          <p:cNvPr id="20" name="iSHEJI-17">
            <a:extLst>
              <a:ext uri="{FF2B5EF4-FFF2-40B4-BE49-F238E27FC236}">
                <a16:creationId xmlns:a16="http://schemas.microsoft.com/office/drawing/2014/main" id="{40FF505B-F42F-B5D4-827D-137B834D6229}"/>
              </a:ext>
            </a:extLst>
          </p:cNvPr>
          <p:cNvCxnSpPr>
            <a:cxnSpLocks/>
          </p:cNvCxnSpPr>
          <p:nvPr/>
        </p:nvCxnSpPr>
        <p:spPr>
          <a:xfrm>
            <a:off x="8868026" y="4372519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982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id="{8CB8DD34-00F9-D7EB-6FB0-CA34F587A6D0}"/>
              </a:ext>
            </a:extLst>
          </p:cNvPr>
          <p:cNvSpPr/>
          <p:nvPr/>
        </p:nvSpPr>
        <p:spPr>
          <a:xfrm>
            <a:off x="0" y="1661162"/>
            <a:ext cx="12192000" cy="1508756"/>
          </a:xfrm>
          <a:prstGeom prst="rect">
            <a:avLst/>
          </a:prstGeom>
          <a:gradFill>
            <a:gsLst>
              <a:gs pos="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28" name="图片 127">
            <a:extLst>
              <a:ext uri="{FF2B5EF4-FFF2-40B4-BE49-F238E27FC236}">
                <a16:creationId xmlns:a16="http://schemas.microsoft.com/office/drawing/2014/main" id="{1BF1407F-A0A5-5C00-0502-0856FA7473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31" t="28000" b="50000"/>
          <a:stretch>
            <a:fillRect/>
          </a:stretch>
        </p:blipFill>
        <p:spPr>
          <a:xfrm>
            <a:off x="0" y="1661162"/>
            <a:ext cx="10867406" cy="1508756"/>
          </a:xfrm>
          <a:custGeom>
            <a:avLst/>
            <a:gdLst>
              <a:gd name="connsiteX0" fmla="*/ 0 w 10867406"/>
              <a:gd name="connsiteY0" fmla="*/ 0 h 1508756"/>
              <a:gd name="connsiteX1" fmla="*/ 10867406 w 10867406"/>
              <a:gd name="connsiteY1" fmla="*/ 0 h 1508756"/>
              <a:gd name="connsiteX2" fmla="*/ 10867406 w 10867406"/>
              <a:gd name="connsiteY2" fmla="*/ 1508756 h 1508756"/>
              <a:gd name="connsiteX3" fmla="*/ 0 w 10867406"/>
              <a:gd name="connsiteY3" fmla="*/ 1508756 h 150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67406" h="1508756">
                <a:moveTo>
                  <a:pt x="0" y="0"/>
                </a:moveTo>
                <a:lnTo>
                  <a:pt x="10867406" y="0"/>
                </a:lnTo>
                <a:lnTo>
                  <a:pt x="10867406" y="1508756"/>
                </a:lnTo>
                <a:lnTo>
                  <a:pt x="0" y="1508756"/>
                </a:lnTo>
                <a:close/>
              </a:path>
            </a:pathLst>
          </a:cu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Practice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82" name="OK_line_Rectangle 178">
            <a:extLst>
              <a:ext uri="{FF2B5EF4-FFF2-40B4-BE49-F238E27FC236}">
                <a16:creationId xmlns:a16="http://schemas.microsoft.com/office/drawing/2014/main" id="{E49976AF-AC16-2951-AFC0-87E4D9E57509}"/>
              </a:ext>
            </a:extLst>
          </p:cNvPr>
          <p:cNvCxnSpPr/>
          <p:nvPr/>
        </p:nvCxnSpPr>
        <p:spPr>
          <a:xfrm>
            <a:off x="4532732" y="581660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2">
            <a:extLst>
              <a:ext uri="{FF2B5EF4-FFF2-40B4-BE49-F238E27FC236}">
                <a16:creationId xmlns:a16="http://schemas.microsoft.com/office/drawing/2014/main" id="{EE49F98A-9055-9BF7-6731-BCBE0A2746BD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练习</a:t>
            </a:r>
          </a:p>
        </p:txBody>
      </p:sp>
      <p:sp>
        <p:nvSpPr>
          <p:cNvPr id="48" name="@稿定PPT实验室 出品-13-1">
            <a:extLst>
              <a:ext uri="{FF2B5EF4-FFF2-40B4-BE49-F238E27FC236}">
                <a16:creationId xmlns:a16="http://schemas.microsoft.com/office/drawing/2014/main" id="{4F1CC87F-513B-14FA-7CE4-95B43B20D4C9}"/>
              </a:ext>
            </a:extLst>
          </p:cNvPr>
          <p:cNvSpPr txBox="1">
            <a:spLocks/>
          </p:cNvSpPr>
          <p:nvPr/>
        </p:nvSpPr>
        <p:spPr>
          <a:xfrm>
            <a:off x="1209312" y="3617247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sz="2000" dirty="0"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Arial" panose="020B0604020202020204" pitchFamily="34" charset="0"/>
              </a:rPr>
              <a:t>观察或评论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0" name="@稿定PPT实验室 出品-13-1">
            <a:extLst>
              <a:ext uri="{FF2B5EF4-FFF2-40B4-BE49-F238E27FC236}">
                <a16:creationId xmlns:a16="http://schemas.microsoft.com/office/drawing/2014/main" id="{79CC54D0-9604-8629-7C8A-AB972F455F24}"/>
              </a:ext>
            </a:extLst>
          </p:cNvPr>
          <p:cNvSpPr txBox="1">
            <a:spLocks/>
          </p:cNvSpPr>
          <p:nvPr/>
        </p:nvSpPr>
        <p:spPr>
          <a:xfrm>
            <a:off x="1151595" y="19870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01.</a:t>
            </a:r>
            <a:endParaRPr kumimoji="0" lang="zh-CN" altLang="en-US" sz="8000" i="0" u="none" strike="noStrike" kern="1200" cap="none" spc="0" normalizeH="0" baseline="0" noProof="0" dirty="0"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1" name="@稿定PPT实验室 出品-13-2">
            <a:extLst>
              <a:ext uri="{FF2B5EF4-FFF2-40B4-BE49-F238E27FC236}">
                <a16:creationId xmlns:a16="http://schemas.microsoft.com/office/drawing/2014/main" id="{7A779093-5285-2552-DAF6-4557C9789D18}"/>
              </a:ext>
            </a:extLst>
          </p:cNvPr>
          <p:cNvSpPr txBox="1">
            <a:spLocks/>
          </p:cNvSpPr>
          <p:nvPr/>
        </p:nvSpPr>
        <p:spPr>
          <a:xfrm>
            <a:off x="1209312" y="4056009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目的：通过不断练习区分观察和评论</a:t>
            </a:r>
          </a:p>
        </p:txBody>
      </p:sp>
      <p:sp>
        <p:nvSpPr>
          <p:cNvPr id="52" name="@稿定PPT实验室 出品-13-1">
            <a:extLst>
              <a:ext uri="{FF2B5EF4-FFF2-40B4-BE49-F238E27FC236}">
                <a16:creationId xmlns:a16="http://schemas.microsoft.com/office/drawing/2014/main" id="{DA127FAD-ABEF-D91D-3654-D77F55CD80FE}"/>
              </a:ext>
            </a:extLst>
          </p:cNvPr>
          <p:cNvSpPr txBox="1">
            <a:spLocks/>
          </p:cNvSpPr>
          <p:nvPr/>
        </p:nvSpPr>
        <p:spPr>
          <a:xfrm>
            <a:off x="3777252" y="3617247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Arial" panose="020B0604020202020204" pitchFamily="34" charset="0"/>
              </a:rPr>
              <a:t>表达感受</a:t>
            </a:r>
          </a:p>
        </p:txBody>
      </p:sp>
      <p:sp>
        <p:nvSpPr>
          <p:cNvPr id="54" name="@稿定PPT实验室 出品-13-1">
            <a:extLst>
              <a:ext uri="{FF2B5EF4-FFF2-40B4-BE49-F238E27FC236}">
                <a16:creationId xmlns:a16="http://schemas.microsoft.com/office/drawing/2014/main" id="{EA675538-E86E-7B24-9952-54CD4C6A27FB}"/>
              </a:ext>
            </a:extLst>
          </p:cNvPr>
          <p:cNvSpPr txBox="1">
            <a:spLocks/>
          </p:cNvSpPr>
          <p:nvPr/>
        </p:nvSpPr>
        <p:spPr>
          <a:xfrm>
            <a:off x="3755526" y="19870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02.</a:t>
            </a:r>
            <a:endParaRPr kumimoji="0" lang="zh-CN" altLang="en-US" sz="8000" i="0" u="none" strike="noStrike" kern="1200" cap="none" spc="0" normalizeH="0" baseline="0" noProof="0" dirty="0"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5" name="@稿定PPT实验室 出品-13-2">
            <a:extLst>
              <a:ext uri="{FF2B5EF4-FFF2-40B4-BE49-F238E27FC236}">
                <a16:creationId xmlns:a16="http://schemas.microsoft.com/office/drawing/2014/main" id="{3BFA7D1A-8FF5-B80E-0D5C-D2BF7D5E1681}"/>
              </a:ext>
            </a:extLst>
          </p:cNvPr>
          <p:cNvSpPr txBox="1">
            <a:spLocks/>
          </p:cNvSpPr>
          <p:nvPr/>
        </p:nvSpPr>
        <p:spPr>
          <a:xfrm>
            <a:off x="3777252" y="4056009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目的：通过练习学会正确表达感受</a:t>
            </a:r>
          </a:p>
        </p:txBody>
      </p:sp>
      <p:sp>
        <p:nvSpPr>
          <p:cNvPr id="56" name="@稿定PPT实验室 出品-13-1">
            <a:extLst>
              <a:ext uri="{FF2B5EF4-FFF2-40B4-BE49-F238E27FC236}">
                <a16:creationId xmlns:a16="http://schemas.microsoft.com/office/drawing/2014/main" id="{3ABE6CA5-1616-9422-99B2-063EAB4C1638}"/>
              </a:ext>
            </a:extLst>
          </p:cNvPr>
          <p:cNvSpPr txBox="1">
            <a:spLocks/>
          </p:cNvSpPr>
          <p:nvPr/>
        </p:nvSpPr>
        <p:spPr>
          <a:xfrm>
            <a:off x="6345192" y="3617247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Arial" panose="020B0604020202020204" pitchFamily="34" charset="0"/>
              </a:rPr>
              <a:t>需要和感受</a:t>
            </a:r>
          </a:p>
        </p:txBody>
      </p:sp>
      <p:sp>
        <p:nvSpPr>
          <p:cNvPr id="58" name="@稿定PPT实验室 出品-13-1">
            <a:extLst>
              <a:ext uri="{FF2B5EF4-FFF2-40B4-BE49-F238E27FC236}">
                <a16:creationId xmlns:a16="http://schemas.microsoft.com/office/drawing/2014/main" id="{8DE35926-AAD9-2FD0-9861-95C59889F962}"/>
              </a:ext>
            </a:extLst>
          </p:cNvPr>
          <p:cNvSpPr txBox="1">
            <a:spLocks/>
          </p:cNvSpPr>
          <p:nvPr/>
        </p:nvSpPr>
        <p:spPr>
          <a:xfrm>
            <a:off x="6301740" y="19870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03.</a:t>
            </a:r>
            <a:endParaRPr kumimoji="0" lang="zh-CN" altLang="en-US" sz="8000" i="0" u="none" strike="noStrike" kern="1200" cap="none" spc="0" normalizeH="0" baseline="0" noProof="0" dirty="0"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9" name="@稿定PPT实验室 出品-13-2">
            <a:extLst>
              <a:ext uri="{FF2B5EF4-FFF2-40B4-BE49-F238E27FC236}">
                <a16:creationId xmlns:a16="http://schemas.microsoft.com/office/drawing/2014/main" id="{00175A93-5623-461A-C659-64678D90538E}"/>
              </a:ext>
            </a:extLst>
          </p:cNvPr>
          <p:cNvSpPr txBox="1">
            <a:spLocks/>
          </p:cNvSpPr>
          <p:nvPr/>
        </p:nvSpPr>
        <p:spPr>
          <a:xfrm>
            <a:off x="6345192" y="4056009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目的：是要通过练习区别需要和感受</a:t>
            </a:r>
          </a:p>
        </p:txBody>
      </p:sp>
      <p:sp>
        <p:nvSpPr>
          <p:cNvPr id="60" name="@稿定PPT实验室 出品-13-1">
            <a:extLst>
              <a:ext uri="{FF2B5EF4-FFF2-40B4-BE49-F238E27FC236}">
                <a16:creationId xmlns:a16="http://schemas.microsoft.com/office/drawing/2014/main" id="{6B5B9D81-43C6-91E1-915C-6C0C7A186071}"/>
              </a:ext>
            </a:extLst>
          </p:cNvPr>
          <p:cNvSpPr txBox="1">
            <a:spLocks/>
          </p:cNvSpPr>
          <p:nvPr/>
        </p:nvSpPr>
        <p:spPr>
          <a:xfrm>
            <a:off x="8913132" y="3617247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Arial" panose="020B0604020202020204" pitchFamily="34" charset="0"/>
              </a:rPr>
              <a:t>提出请求</a:t>
            </a:r>
          </a:p>
        </p:txBody>
      </p:sp>
      <p:sp>
        <p:nvSpPr>
          <p:cNvPr id="62" name="@稿定PPT实验室 出品-13-1">
            <a:extLst>
              <a:ext uri="{FF2B5EF4-FFF2-40B4-BE49-F238E27FC236}">
                <a16:creationId xmlns:a16="http://schemas.microsoft.com/office/drawing/2014/main" id="{4496A73F-8919-BE9F-CCA7-5D18FDFF7B9D}"/>
              </a:ext>
            </a:extLst>
          </p:cNvPr>
          <p:cNvSpPr txBox="1">
            <a:spLocks/>
          </p:cNvSpPr>
          <p:nvPr/>
        </p:nvSpPr>
        <p:spPr>
          <a:xfrm>
            <a:off x="8847954" y="19870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04.</a:t>
            </a:r>
            <a:endParaRPr kumimoji="0" lang="zh-CN" altLang="en-US" sz="8000" i="0" u="none" strike="noStrike" kern="1200" cap="none" spc="0" normalizeH="0" baseline="0" noProof="0" dirty="0"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3" name="@稿定PPT实验室 出品-13-2">
            <a:extLst>
              <a:ext uri="{FF2B5EF4-FFF2-40B4-BE49-F238E27FC236}">
                <a16:creationId xmlns:a16="http://schemas.microsoft.com/office/drawing/2014/main" id="{1E7E9B36-5160-6E68-CDFA-3F2AC5BB38F9}"/>
              </a:ext>
            </a:extLst>
          </p:cNvPr>
          <p:cNvSpPr txBox="1">
            <a:spLocks/>
          </p:cNvSpPr>
          <p:nvPr/>
        </p:nvSpPr>
        <p:spPr>
          <a:xfrm>
            <a:off x="8913132" y="4056009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目的：通过练习学会正确提出请求，并和命令做出区分</a:t>
            </a:r>
          </a:p>
        </p:txBody>
      </p:sp>
      <p:sp>
        <p:nvSpPr>
          <p:cNvPr id="129" name="@稿定PPT实验室 出品-13-1">
            <a:extLst>
              <a:ext uri="{FF2B5EF4-FFF2-40B4-BE49-F238E27FC236}">
                <a16:creationId xmlns:a16="http://schemas.microsoft.com/office/drawing/2014/main" id="{35D78BE6-0615-FF67-0193-31804DDFA00A}"/>
              </a:ext>
            </a:extLst>
          </p:cNvPr>
          <p:cNvSpPr txBox="1">
            <a:spLocks/>
          </p:cNvSpPr>
          <p:nvPr/>
        </p:nvSpPr>
        <p:spPr>
          <a:xfrm>
            <a:off x="1209313" y="3264284"/>
            <a:ext cx="1190988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练习一</a:t>
            </a:r>
          </a:p>
        </p:txBody>
      </p:sp>
      <p:sp>
        <p:nvSpPr>
          <p:cNvPr id="130" name="@稿定PPT实验室 出品-13-1">
            <a:extLst>
              <a:ext uri="{FF2B5EF4-FFF2-40B4-BE49-F238E27FC236}">
                <a16:creationId xmlns:a16="http://schemas.microsoft.com/office/drawing/2014/main" id="{1D3BA9FC-7180-E77C-0C80-9E6F3D919151}"/>
              </a:ext>
            </a:extLst>
          </p:cNvPr>
          <p:cNvSpPr txBox="1">
            <a:spLocks/>
          </p:cNvSpPr>
          <p:nvPr/>
        </p:nvSpPr>
        <p:spPr>
          <a:xfrm>
            <a:off x="3777253" y="3264284"/>
            <a:ext cx="1190988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练习二</a:t>
            </a:r>
          </a:p>
        </p:txBody>
      </p:sp>
      <p:sp>
        <p:nvSpPr>
          <p:cNvPr id="131" name="@稿定PPT实验室 出品-13-1">
            <a:extLst>
              <a:ext uri="{FF2B5EF4-FFF2-40B4-BE49-F238E27FC236}">
                <a16:creationId xmlns:a16="http://schemas.microsoft.com/office/drawing/2014/main" id="{679B7FFC-7C44-EFEB-B762-355B01F1E13A}"/>
              </a:ext>
            </a:extLst>
          </p:cNvPr>
          <p:cNvSpPr txBox="1">
            <a:spLocks/>
          </p:cNvSpPr>
          <p:nvPr/>
        </p:nvSpPr>
        <p:spPr>
          <a:xfrm>
            <a:off x="6345193" y="3264284"/>
            <a:ext cx="1190988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练习三</a:t>
            </a:r>
          </a:p>
        </p:txBody>
      </p:sp>
      <p:sp>
        <p:nvSpPr>
          <p:cNvPr id="132" name="@稿定PPT实验室 出品-13-1">
            <a:extLst>
              <a:ext uri="{FF2B5EF4-FFF2-40B4-BE49-F238E27FC236}">
                <a16:creationId xmlns:a16="http://schemas.microsoft.com/office/drawing/2014/main" id="{6EE0BF4C-2300-BA7D-1C4E-9DFFE55E0B12}"/>
              </a:ext>
            </a:extLst>
          </p:cNvPr>
          <p:cNvSpPr txBox="1">
            <a:spLocks/>
          </p:cNvSpPr>
          <p:nvPr/>
        </p:nvSpPr>
        <p:spPr>
          <a:xfrm>
            <a:off x="8913133" y="3264284"/>
            <a:ext cx="1190988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练习四</a:t>
            </a:r>
          </a:p>
        </p:txBody>
      </p:sp>
    </p:spTree>
    <p:extLst>
      <p:ext uri="{BB962C8B-B14F-4D97-AF65-F5344CB8AC3E}">
        <p14:creationId xmlns:p14="http://schemas.microsoft.com/office/powerpoint/2010/main" val="14476651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形 48">
            <a:extLst>
              <a:ext uri="{FF2B5EF4-FFF2-40B4-BE49-F238E27FC236}">
                <a16:creationId xmlns:a16="http://schemas.microsoft.com/office/drawing/2014/main" id="{51CF8D1A-743B-C00A-6078-71957AF444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44035" y="1562228"/>
            <a:ext cx="2949267" cy="1750849"/>
          </a:xfrm>
          <a:prstGeom prst="rect">
            <a:avLst/>
          </a:prstGeom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6CE9054F-197B-DE5C-1ED1-40963BD0ED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03458" y="1562228"/>
            <a:ext cx="3254864" cy="1827946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2A0A07CC-D0EA-8F0D-D38D-4EB16E83D8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8656" y="1659581"/>
            <a:ext cx="2832641" cy="1730593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Emotion Management——chapter One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82" name="OK_line_Rectangle 178">
            <a:extLst>
              <a:ext uri="{FF2B5EF4-FFF2-40B4-BE49-F238E27FC236}">
                <a16:creationId xmlns:a16="http://schemas.microsoft.com/office/drawing/2014/main" id="{E49976AF-AC16-2951-AFC0-87E4D9E57509}"/>
              </a:ext>
            </a:extLst>
          </p:cNvPr>
          <p:cNvCxnSpPr/>
          <p:nvPr/>
        </p:nvCxnSpPr>
        <p:spPr>
          <a:xfrm>
            <a:off x="4532732" y="581660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2">
            <a:extLst>
              <a:ext uri="{FF2B5EF4-FFF2-40B4-BE49-F238E27FC236}">
                <a16:creationId xmlns:a16="http://schemas.microsoft.com/office/drawing/2014/main" id="{EE49F98A-9055-9BF7-6731-BCBE0A2746BD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情绪管理</a:t>
            </a:r>
            <a:r>
              <a:rPr lang="en-US" altLang="zh-CN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1——</a:t>
            </a: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舒缓怒火</a:t>
            </a:r>
          </a:p>
        </p:txBody>
      </p:sp>
      <p:sp>
        <p:nvSpPr>
          <p:cNvPr id="12" name="gaoding-11">
            <a:extLst>
              <a:ext uri="{FF2B5EF4-FFF2-40B4-BE49-F238E27FC236}">
                <a16:creationId xmlns:a16="http://schemas.microsoft.com/office/drawing/2014/main" id="{3E1790BE-E225-4236-50FD-1CB27CAD87F0}"/>
              </a:ext>
            </a:extLst>
          </p:cNvPr>
          <p:cNvSpPr/>
          <p:nvPr/>
        </p:nvSpPr>
        <p:spPr>
          <a:xfrm>
            <a:off x="752575" y="3297649"/>
            <a:ext cx="3444802" cy="2598856"/>
          </a:xfrm>
          <a:prstGeom prst="roundRect">
            <a:avLst>
              <a:gd name="adj" fmla="val 3876"/>
            </a:avLst>
          </a:prstGeom>
          <a:solidFill>
            <a:schemeClr val="bg1"/>
          </a:solidFill>
          <a:ln w="1143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zh-CN" altLang="en-US" sz="108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3" name="gaoding-12">
            <a:extLst>
              <a:ext uri="{FF2B5EF4-FFF2-40B4-BE49-F238E27FC236}">
                <a16:creationId xmlns:a16="http://schemas.microsoft.com/office/drawing/2014/main" id="{6EF66527-90B7-6D7D-6609-5CD95B9FE1F1}"/>
              </a:ext>
            </a:extLst>
          </p:cNvPr>
          <p:cNvSpPr txBox="1"/>
          <p:nvPr/>
        </p:nvSpPr>
        <p:spPr>
          <a:xfrm>
            <a:off x="1001987" y="3974724"/>
            <a:ext cx="2928653" cy="16325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/>
                </a:solidFill>
                <a:latin typeface="Helvetica Neue"/>
              </a:defRPr>
            </a:lvl1pPr>
          </a:lstStyle>
          <a:p>
            <a:pPr algn="ctr">
              <a:lnSpc>
                <a:spcPct val="150000"/>
              </a:lnSpc>
              <a:buSzPct val="25000"/>
            </a:pPr>
            <a:r>
              <a:rPr lang="zh-CN" altLang="en-US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情绪要爆发的高峰期，可以心理默数</a:t>
            </a:r>
            <a:r>
              <a:rPr lang="en-US" altLang="zh-CN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10</a:t>
            </a:r>
            <a:r>
              <a:rPr lang="zh-CN" altLang="en-US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个数字，当我们</a:t>
            </a:r>
            <a:r>
              <a:rPr lang="en-US" altLang="zh-CN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10</a:t>
            </a:r>
            <a:r>
              <a:rPr lang="zh-CN" altLang="en-US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9</a:t>
            </a:r>
            <a:r>
              <a:rPr lang="zh-CN" altLang="en-US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8</a:t>
            </a:r>
            <a:r>
              <a:rPr lang="zh-CN" altLang="en-US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7……</a:t>
            </a:r>
            <a:r>
              <a:rPr lang="zh-CN" altLang="en-US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开始数着的时候，我们往往就是在有意识地提醒自己一定一定要理性，避免冲突爆发。</a:t>
            </a:r>
          </a:p>
        </p:txBody>
      </p:sp>
      <p:sp>
        <p:nvSpPr>
          <p:cNvPr id="33" name="gaoding-13">
            <a:extLst>
              <a:ext uri="{FF2B5EF4-FFF2-40B4-BE49-F238E27FC236}">
                <a16:creationId xmlns:a16="http://schemas.microsoft.com/office/drawing/2014/main" id="{3ABBE868-4E0E-B2B4-F497-1E054AA0BA76}"/>
              </a:ext>
            </a:extLst>
          </p:cNvPr>
          <p:cNvSpPr txBox="1"/>
          <p:nvPr/>
        </p:nvSpPr>
        <p:spPr>
          <a:xfrm>
            <a:off x="752575" y="3292071"/>
            <a:ext cx="3444802" cy="595628"/>
          </a:xfrm>
          <a:prstGeom prst="rect">
            <a:avLst/>
          </a:prstGeom>
          <a:solidFill>
            <a:schemeClr val="accent1"/>
          </a:solidFill>
          <a:ln w="1143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数数</a:t>
            </a:r>
          </a:p>
        </p:txBody>
      </p:sp>
      <p:sp>
        <p:nvSpPr>
          <p:cNvPr id="37" name="gaoding-11">
            <a:extLst>
              <a:ext uri="{FF2B5EF4-FFF2-40B4-BE49-F238E27FC236}">
                <a16:creationId xmlns:a16="http://schemas.microsoft.com/office/drawing/2014/main" id="{1063EB9A-6F49-82CF-A195-82104E8855F4}"/>
              </a:ext>
            </a:extLst>
          </p:cNvPr>
          <p:cNvSpPr/>
          <p:nvPr/>
        </p:nvSpPr>
        <p:spPr>
          <a:xfrm>
            <a:off x="4373599" y="3297649"/>
            <a:ext cx="3444802" cy="2598856"/>
          </a:xfrm>
          <a:prstGeom prst="roundRect">
            <a:avLst>
              <a:gd name="adj" fmla="val 3876"/>
            </a:avLst>
          </a:prstGeom>
          <a:solidFill>
            <a:schemeClr val="bg1"/>
          </a:solidFill>
          <a:ln w="1143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zh-CN" altLang="en-US" sz="108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8" name="gaoding-12">
            <a:extLst>
              <a:ext uri="{FF2B5EF4-FFF2-40B4-BE49-F238E27FC236}">
                <a16:creationId xmlns:a16="http://schemas.microsoft.com/office/drawing/2014/main" id="{A6C3D734-6BC9-FB23-5BD9-6A5578A85682}"/>
              </a:ext>
            </a:extLst>
          </p:cNvPr>
          <p:cNvSpPr txBox="1"/>
          <p:nvPr/>
        </p:nvSpPr>
        <p:spPr>
          <a:xfrm>
            <a:off x="4623011" y="3974724"/>
            <a:ext cx="2928653" cy="13000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/>
                </a:solidFill>
                <a:latin typeface="Helvetica Neue"/>
              </a:defRPr>
            </a:lvl1pPr>
          </a:lstStyle>
          <a:p>
            <a:pPr algn="ctr">
              <a:lnSpc>
                <a:spcPct val="150000"/>
              </a:lnSpc>
              <a:buSzPct val="25000"/>
            </a:pPr>
            <a:r>
              <a:rPr lang="zh-CN" altLang="en-US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当我们稍微克制住了自己想发脾气的行为后，我们可以做几次甚至是十几次深呼吸，用来缓解自己非常紧张的神经，有助于自己冷静、放松下来。</a:t>
            </a:r>
          </a:p>
        </p:txBody>
      </p:sp>
      <p:sp>
        <p:nvSpPr>
          <p:cNvPr id="39" name="gaoding-13">
            <a:extLst>
              <a:ext uri="{FF2B5EF4-FFF2-40B4-BE49-F238E27FC236}">
                <a16:creationId xmlns:a16="http://schemas.microsoft.com/office/drawing/2014/main" id="{D9088843-B52E-3512-395E-9809364FE04F}"/>
              </a:ext>
            </a:extLst>
          </p:cNvPr>
          <p:cNvSpPr txBox="1"/>
          <p:nvPr/>
        </p:nvSpPr>
        <p:spPr>
          <a:xfrm>
            <a:off x="4373599" y="3292071"/>
            <a:ext cx="3444802" cy="595628"/>
          </a:xfrm>
          <a:prstGeom prst="rect">
            <a:avLst/>
          </a:prstGeom>
          <a:solidFill>
            <a:schemeClr val="accent2">
              <a:lumMod val="90000"/>
            </a:schemeClr>
          </a:solidFill>
          <a:ln w="1143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深呼吸</a:t>
            </a:r>
          </a:p>
        </p:txBody>
      </p:sp>
      <p:sp>
        <p:nvSpPr>
          <p:cNvPr id="40" name="gaoding-11">
            <a:extLst>
              <a:ext uri="{FF2B5EF4-FFF2-40B4-BE49-F238E27FC236}">
                <a16:creationId xmlns:a16="http://schemas.microsoft.com/office/drawing/2014/main" id="{39DF3E7C-E9ED-941E-FA2E-610517D4F5EC}"/>
              </a:ext>
            </a:extLst>
          </p:cNvPr>
          <p:cNvSpPr/>
          <p:nvPr/>
        </p:nvSpPr>
        <p:spPr>
          <a:xfrm>
            <a:off x="7994624" y="3297649"/>
            <a:ext cx="3444802" cy="2598856"/>
          </a:xfrm>
          <a:prstGeom prst="roundRect">
            <a:avLst>
              <a:gd name="adj" fmla="val 3876"/>
            </a:avLst>
          </a:prstGeom>
          <a:solidFill>
            <a:schemeClr val="bg1"/>
          </a:solidFill>
          <a:ln w="1143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zh-CN" altLang="en-US" sz="108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2" name="gaoding-12">
            <a:extLst>
              <a:ext uri="{FF2B5EF4-FFF2-40B4-BE49-F238E27FC236}">
                <a16:creationId xmlns:a16="http://schemas.microsoft.com/office/drawing/2014/main" id="{BE2AE911-4DB4-4136-66FE-77AD22A70865}"/>
              </a:ext>
            </a:extLst>
          </p:cNvPr>
          <p:cNvSpPr txBox="1"/>
          <p:nvPr/>
        </p:nvSpPr>
        <p:spPr>
          <a:xfrm>
            <a:off x="8244035" y="3974724"/>
            <a:ext cx="2928653" cy="16325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/>
                </a:solidFill>
                <a:latin typeface="Helvetica Neue"/>
              </a:defRPr>
            </a:lvl1pPr>
          </a:lstStyle>
          <a:p>
            <a:pPr algn="ctr">
              <a:lnSpc>
                <a:spcPct val="150000"/>
              </a:lnSpc>
              <a:buSzPct val="25000"/>
            </a:pPr>
            <a:r>
              <a:rPr lang="zh-CN" altLang="en-US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当自己想要争吵、责骂，或者因为难过想要哭泣的时候，可以给自己倒一非常大杯的温水，帮助自己先从生理上平和下来，也给自己生理脑片刻缓和的时间。</a:t>
            </a:r>
          </a:p>
        </p:txBody>
      </p:sp>
      <p:sp>
        <p:nvSpPr>
          <p:cNvPr id="44" name="gaoding-13">
            <a:extLst>
              <a:ext uri="{FF2B5EF4-FFF2-40B4-BE49-F238E27FC236}">
                <a16:creationId xmlns:a16="http://schemas.microsoft.com/office/drawing/2014/main" id="{829F999D-2109-6245-507C-9874EE3270C7}"/>
              </a:ext>
            </a:extLst>
          </p:cNvPr>
          <p:cNvSpPr txBox="1"/>
          <p:nvPr/>
        </p:nvSpPr>
        <p:spPr>
          <a:xfrm>
            <a:off x="7994624" y="3292071"/>
            <a:ext cx="3444802" cy="595628"/>
          </a:xfrm>
          <a:prstGeom prst="rect">
            <a:avLst/>
          </a:prstGeom>
          <a:solidFill>
            <a:schemeClr val="accent3">
              <a:lumMod val="90000"/>
            </a:schemeClr>
          </a:solidFill>
          <a:ln w="1143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喝杯水</a:t>
            </a:r>
          </a:p>
        </p:txBody>
      </p:sp>
    </p:spTree>
    <p:extLst>
      <p:ext uri="{BB962C8B-B14F-4D97-AF65-F5344CB8AC3E}">
        <p14:creationId xmlns:p14="http://schemas.microsoft.com/office/powerpoint/2010/main" val="3826489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Emotion Management——chapter Two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82" name="OK_line_Rectangle 178">
            <a:extLst>
              <a:ext uri="{FF2B5EF4-FFF2-40B4-BE49-F238E27FC236}">
                <a16:creationId xmlns:a16="http://schemas.microsoft.com/office/drawing/2014/main" id="{E49976AF-AC16-2951-AFC0-87E4D9E57509}"/>
              </a:ext>
            </a:extLst>
          </p:cNvPr>
          <p:cNvCxnSpPr/>
          <p:nvPr/>
        </p:nvCxnSpPr>
        <p:spPr>
          <a:xfrm>
            <a:off x="4532732" y="581660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2">
            <a:extLst>
              <a:ext uri="{FF2B5EF4-FFF2-40B4-BE49-F238E27FC236}">
                <a16:creationId xmlns:a16="http://schemas.microsoft.com/office/drawing/2014/main" id="{EE49F98A-9055-9BF7-6731-BCBE0A2746BD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情绪管理</a:t>
            </a:r>
            <a:r>
              <a:rPr lang="en-US" altLang="zh-CN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2——</a:t>
            </a: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觉察自我</a:t>
            </a:r>
          </a:p>
        </p:txBody>
      </p:sp>
      <p:sp>
        <p:nvSpPr>
          <p:cNvPr id="2" name="gaoding-10">
            <a:extLst>
              <a:ext uri="{FF2B5EF4-FFF2-40B4-BE49-F238E27FC236}">
                <a16:creationId xmlns:a16="http://schemas.microsoft.com/office/drawing/2014/main" id="{C20DC83B-B3E8-B98A-5B7C-7FEC943E1F1E}"/>
              </a:ext>
            </a:extLst>
          </p:cNvPr>
          <p:cNvSpPr/>
          <p:nvPr/>
        </p:nvSpPr>
        <p:spPr>
          <a:xfrm>
            <a:off x="1004983" y="2424343"/>
            <a:ext cx="2279666" cy="2995394"/>
          </a:xfrm>
          <a:prstGeom prst="roundRect">
            <a:avLst>
              <a:gd name="adj" fmla="val 5624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8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gaoding-11-2">
            <a:extLst>
              <a:ext uri="{FF2B5EF4-FFF2-40B4-BE49-F238E27FC236}">
                <a16:creationId xmlns:a16="http://schemas.microsoft.com/office/drawing/2014/main" id="{D9FC6AF6-1985-CB33-A531-B23309FCC6C4}"/>
              </a:ext>
            </a:extLst>
          </p:cNvPr>
          <p:cNvSpPr/>
          <p:nvPr/>
        </p:nvSpPr>
        <p:spPr>
          <a:xfrm>
            <a:off x="1236061" y="2304165"/>
            <a:ext cx="1810281" cy="352857"/>
          </a:xfrm>
          <a:prstGeom prst="roundRect">
            <a:avLst>
              <a:gd name="adj" fmla="val 50000"/>
            </a:avLst>
          </a:prstGeom>
          <a:ln w="13716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44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3" name="gaoding-12">
            <a:extLst>
              <a:ext uri="{FF2B5EF4-FFF2-40B4-BE49-F238E27FC236}">
                <a16:creationId xmlns:a16="http://schemas.microsoft.com/office/drawing/2014/main" id="{5D5570D0-B4BA-B0EB-A842-390237364F72}"/>
              </a:ext>
            </a:extLst>
          </p:cNvPr>
          <p:cNvSpPr/>
          <p:nvPr/>
        </p:nvSpPr>
        <p:spPr>
          <a:xfrm>
            <a:off x="1692777" y="1983082"/>
            <a:ext cx="904074" cy="5191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184" i="0" u="none" strike="noStrike" kern="1200" cap="none" spc="0" normalizeH="0" baseline="0" noProof="0" dirty="0">
                <a:ln w="13716">
                  <a:solidFill>
                    <a:srgbClr val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5184" i="0" u="none" strike="noStrike" kern="1200" cap="none" spc="0" normalizeH="0" baseline="0" noProof="0" dirty="0">
              <a:ln w="13716">
                <a:solidFill>
                  <a:srgbClr val="000000"/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" name="iSHEJI-8">
            <a:extLst>
              <a:ext uri="{FF2B5EF4-FFF2-40B4-BE49-F238E27FC236}">
                <a16:creationId xmlns:a16="http://schemas.microsoft.com/office/drawing/2014/main" id="{BA4B9DC1-C4E0-CB53-7715-FD1649D86215}"/>
              </a:ext>
            </a:extLst>
          </p:cNvPr>
          <p:cNvSpPr txBox="1"/>
          <p:nvPr/>
        </p:nvSpPr>
        <p:spPr>
          <a:xfrm>
            <a:off x="1112121" y="2949869"/>
            <a:ext cx="2065390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隔离</a:t>
            </a:r>
          </a:p>
        </p:txBody>
      </p:sp>
      <p:sp>
        <p:nvSpPr>
          <p:cNvPr id="17" name="iSHEJI-9">
            <a:extLst>
              <a:ext uri="{FF2B5EF4-FFF2-40B4-BE49-F238E27FC236}">
                <a16:creationId xmlns:a16="http://schemas.microsoft.com/office/drawing/2014/main" id="{9A3C7DD8-4D38-558C-0A6C-1C9DB172E888}"/>
              </a:ext>
            </a:extLst>
          </p:cNvPr>
          <p:cNvSpPr txBox="1"/>
          <p:nvPr/>
        </p:nvSpPr>
        <p:spPr>
          <a:xfrm>
            <a:off x="1112117" y="3261929"/>
            <a:ext cx="2065394" cy="1244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6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为了避免冲突升级，选择给双方一个独处的机会，时间需要长一点，比如半个小时左右。这个期间自己可以在安静的环境之下，整理一下思绪。</a:t>
            </a:r>
          </a:p>
        </p:txBody>
      </p:sp>
      <p:sp>
        <p:nvSpPr>
          <p:cNvPr id="4" name="gaoding-15">
            <a:extLst>
              <a:ext uri="{FF2B5EF4-FFF2-40B4-BE49-F238E27FC236}">
                <a16:creationId xmlns:a16="http://schemas.microsoft.com/office/drawing/2014/main" id="{BB065E3B-AC45-FFD6-26B9-4463D1AF50E1}"/>
              </a:ext>
            </a:extLst>
          </p:cNvPr>
          <p:cNvSpPr/>
          <p:nvPr/>
        </p:nvSpPr>
        <p:spPr>
          <a:xfrm>
            <a:off x="3639106" y="2424343"/>
            <a:ext cx="2279666" cy="2995394"/>
          </a:xfrm>
          <a:prstGeom prst="roundRect">
            <a:avLst>
              <a:gd name="adj" fmla="val 5624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8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gaoding-16-2">
            <a:extLst>
              <a:ext uri="{FF2B5EF4-FFF2-40B4-BE49-F238E27FC236}">
                <a16:creationId xmlns:a16="http://schemas.microsoft.com/office/drawing/2014/main" id="{334F7CEF-68C2-D6FD-F788-BDF0D90C1391}"/>
              </a:ext>
            </a:extLst>
          </p:cNvPr>
          <p:cNvSpPr/>
          <p:nvPr/>
        </p:nvSpPr>
        <p:spPr>
          <a:xfrm>
            <a:off x="3870188" y="2304165"/>
            <a:ext cx="1810281" cy="352857"/>
          </a:xfrm>
          <a:prstGeom prst="roundRect">
            <a:avLst>
              <a:gd name="adj" fmla="val 50000"/>
            </a:avLst>
          </a:prstGeom>
          <a:solidFill>
            <a:schemeClr val="accent2">
              <a:lumMod val="90000"/>
            </a:schemeClr>
          </a:solidFill>
          <a:ln w="13716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44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4" name="gaoding-17">
            <a:extLst>
              <a:ext uri="{FF2B5EF4-FFF2-40B4-BE49-F238E27FC236}">
                <a16:creationId xmlns:a16="http://schemas.microsoft.com/office/drawing/2014/main" id="{14DC572C-9239-E095-FD5C-086907E187B4}"/>
              </a:ext>
            </a:extLst>
          </p:cNvPr>
          <p:cNvSpPr/>
          <p:nvPr/>
        </p:nvSpPr>
        <p:spPr>
          <a:xfrm>
            <a:off x="4326900" y="1983082"/>
            <a:ext cx="904074" cy="5191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184" i="0" u="none" strike="noStrike" kern="1200" cap="none" spc="0" normalizeH="0" baseline="0" noProof="0" dirty="0">
                <a:ln w="13716">
                  <a:solidFill>
                    <a:srgbClr val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kumimoji="0" lang="zh-CN" altLang="en-US" sz="5184" i="0" u="none" strike="noStrike" kern="1200" cap="none" spc="0" normalizeH="0" baseline="0" noProof="0" dirty="0">
              <a:ln w="13716">
                <a:solidFill>
                  <a:srgbClr val="000000"/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10">
            <a:extLst>
              <a:ext uri="{FF2B5EF4-FFF2-40B4-BE49-F238E27FC236}">
                <a16:creationId xmlns:a16="http://schemas.microsoft.com/office/drawing/2014/main" id="{A1A52E27-1FA9-BC22-9AEE-D56372819951}"/>
              </a:ext>
            </a:extLst>
          </p:cNvPr>
          <p:cNvSpPr txBox="1"/>
          <p:nvPr/>
        </p:nvSpPr>
        <p:spPr>
          <a:xfrm>
            <a:off x="3809635" y="2949869"/>
            <a:ext cx="1938610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记录当前的感受</a:t>
            </a:r>
          </a:p>
        </p:txBody>
      </p:sp>
      <p:sp>
        <p:nvSpPr>
          <p:cNvPr id="19" name="iSHEJI-11">
            <a:extLst>
              <a:ext uri="{FF2B5EF4-FFF2-40B4-BE49-F238E27FC236}">
                <a16:creationId xmlns:a16="http://schemas.microsoft.com/office/drawing/2014/main" id="{D0EBF53A-48BD-796D-DA7D-60AB6D11BB13}"/>
              </a:ext>
            </a:extLst>
          </p:cNvPr>
          <p:cNvSpPr txBox="1"/>
          <p:nvPr/>
        </p:nvSpPr>
        <p:spPr>
          <a:xfrm>
            <a:off x="3712062" y="3261929"/>
            <a:ext cx="2133756" cy="1244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6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脾气是可以控制的，那么管理和调整情绪的开始就是觉察，而记录就是一个非常好的自我觉察的方式，它也是一个可以让情绪“看得见”的方式。</a:t>
            </a:r>
          </a:p>
        </p:txBody>
      </p:sp>
      <p:sp>
        <p:nvSpPr>
          <p:cNvPr id="5" name="gaoding-20">
            <a:extLst>
              <a:ext uri="{FF2B5EF4-FFF2-40B4-BE49-F238E27FC236}">
                <a16:creationId xmlns:a16="http://schemas.microsoft.com/office/drawing/2014/main" id="{321731D9-25C3-A82C-F8C1-EB1E195E9BE6}"/>
              </a:ext>
            </a:extLst>
          </p:cNvPr>
          <p:cNvSpPr/>
          <p:nvPr/>
        </p:nvSpPr>
        <p:spPr>
          <a:xfrm>
            <a:off x="6273229" y="2424343"/>
            <a:ext cx="2279666" cy="2995394"/>
          </a:xfrm>
          <a:prstGeom prst="roundRect">
            <a:avLst>
              <a:gd name="adj" fmla="val 5624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8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gaoding-21-2">
            <a:extLst>
              <a:ext uri="{FF2B5EF4-FFF2-40B4-BE49-F238E27FC236}">
                <a16:creationId xmlns:a16="http://schemas.microsoft.com/office/drawing/2014/main" id="{9C9077EC-C5BF-8B35-05B6-87E289CF49AF}"/>
              </a:ext>
            </a:extLst>
          </p:cNvPr>
          <p:cNvSpPr/>
          <p:nvPr/>
        </p:nvSpPr>
        <p:spPr>
          <a:xfrm>
            <a:off x="6504308" y="2304165"/>
            <a:ext cx="1810281" cy="352857"/>
          </a:xfrm>
          <a:prstGeom prst="roundRect">
            <a:avLst>
              <a:gd name="adj" fmla="val 50000"/>
            </a:avLst>
          </a:prstGeom>
          <a:solidFill>
            <a:schemeClr val="accent3">
              <a:lumMod val="90000"/>
            </a:schemeClr>
          </a:solidFill>
          <a:ln w="13716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44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1" name="gaoding-22">
            <a:extLst>
              <a:ext uri="{FF2B5EF4-FFF2-40B4-BE49-F238E27FC236}">
                <a16:creationId xmlns:a16="http://schemas.microsoft.com/office/drawing/2014/main" id="{8A216D4D-D47C-130F-19D2-2AFE8748A91C}"/>
              </a:ext>
            </a:extLst>
          </p:cNvPr>
          <p:cNvSpPr/>
          <p:nvPr/>
        </p:nvSpPr>
        <p:spPr>
          <a:xfrm>
            <a:off x="6961024" y="1983082"/>
            <a:ext cx="904074" cy="5191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184" i="0" u="none" strike="noStrike" kern="1200" cap="none" spc="0" normalizeH="0" baseline="0" noProof="0" dirty="0">
                <a:ln w="13716">
                  <a:solidFill>
                    <a:srgbClr val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sz="5184" i="0" u="none" strike="noStrike" kern="1200" cap="none" spc="0" normalizeH="0" baseline="0" noProof="0" dirty="0">
              <a:ln w="13716">
                <a:solidFill>
                  <a:srgbClr val="000000"/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12">
            <a:extLst>
              <a:ext uri="{FF2B5EF4-FFF2-40B4-BE49-F238E27FC236}">
                <a16:creationId xmlns:a16="http://schemas.microsoft.com/office/drawing/2014/main" id="{22DCD40C-4C99-BE46-EFFD-06C2447DBB3E}"/>
              </a:ext>
            </a:extLst>
          </p:cNvPr>
          <p:cNvSpPr txBox="1"/>
          <p:nvPr/>
        </p:nvSpPr>
        <p:spPr>
          <a:xfrm>
            <a:off x="6443755" y="2949869"/>
            <a:ext cx="1938610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表达以“我”开头</a:t>
            </a:r>
          </a:p>
        </p:txBody>
      </p:sp>
      <p:sp>
        <p:nvSpPr>
          <p:cNvPr id="21" name="iSHEJI-13">
            <a:extLst>
              <a:ext uri="{FF2B5EF4-FFF2-40B4-BE49-F238E27FC236}">
                <a16:creationId xmlns:a16="http://schemas.microsoft.com/office/drawing/2014/main" id="{F733882D-0446-08C6-5529-ECFFD346F17E}"/>
              </a:ext>
            </a:extLst>
          </p:cNvPr>
          <p:cNvSpPr txBox="1"/>
          <p:nvPr/>
        </p:nvSpPr>
        <p:spPr>
          <a:xfrm>
            <a:off x="6380366" y="3261929"/>
            <a:ext cx="2065394" cy="1244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6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我们很习惯用“你”开头，这样特别容易又陷入指责和评判中，即使是赞美</a:t>
            </a:r>
            <a:r>
              <a:rPr kumimoji="0" lang="en-US" altLang="zh-CN" sz="126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26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以“你”开头，也不容易让他人真的理解你的感受。</a:t>
            </a:r>
          </a:p>
        </p:txBody>
      </p:sp>
      <p:sp>
        <p:nvSpPr>
          <p:cNvPr id="22" name="gaoding-20">
            <a:extLst>
              <a:ext uri="{FF2B5EF4-FFF2-40B4-BE49-F238E27FC236}">
                <a16:creationId xmlns:a16="http://schemas.microsoft.com/office/drawing/2014/main" id="{A6D3B6AF-09AD-0653-82D2-B64FCB54D879}"/>
              </a:ext>
            </a:extLst>
          </p:cNvPr>
          <p:cNvSpPr/>
          <p:nvPr/>
        </p:nvSpPr>
        <p:spPr>
          <a:xfrm>
            <a:off x="8907352" y="2424343"/>
            <a:ext cx="2279666" cy="2995394"/>
          </a:xfrm>
          <a:prstGeom prst="roundRect">
            <a:avLst>
              <a:gd name="adj" fmla="val 5624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8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gaoding-21-2">
            <a:extLst>
              <a:ext uri="{FF2B5EF4-FFF2-40B4-BE49-F238E27FC236}">
                <a16:creationId xmlns:a16="http://schemas.microsoft.com/office/drawing/2014/main" id="{6894EFEE-8AB0-507A-A0E2-733DD50E2EAD}"/>
              </a:ext>
            </a:extLst>
          </p:cNvPr>
          <p:cNvSpPr/>
          <p:nvPr/>
        </p:nvSpPr>
        <p:spPr>
          <a:xfrm>
            <a:off x="9138431" y="2304165"/>
            <a:ext cx="1810281" cy="352857"/>
          </a:xfrm>
          <a:prstGeom prst="roundRect">
            <a:avLst>
              <a:gd name="adj" fmla="val 50000"/>
            </a:avLst>
          </a:prstGeom>
          <a:solidFill>
            <a:schemeClr val="accent4">
              <a:lumMod val="90000"/>
            </a:schemeClr>
          </a:solidFill>
          <a:ln w="13716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44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5" name="gaoding-22">
            <a:extLst>
              <a:ext uri="{FF2B5EF4-FFF2-40B4-BE49-F238E27FC236}">
                <a16:creationId xmlns:a16="http://schemas.microsoft.com/office/drawing/2014/main" id="{1E50F85F-BC95-39E7-4719-FF444FAD0A7C}"/>
              </a:ext>
            </a:extLst>
          </p:cNvPr>
          <p:cNvSpPr/>
          <p:nvPr/>
        </p:nvSpPr>
        <p:spPr>
          <a:xfrm>
            <a:off x="9595147" y="1983082"/>
            <a:ext cx="904074" cy="5191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184" i="0" u="none" strike="noStrike" kern="1200" cap="none" spc="0" normalizeH="0" baseline="0" noProof="0" dirty="0">
                <a:ln w="13716">
                  <a:solidFill>
                    <a:srgbClr val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</a:t>
            </a:r>
            <a:endParaRPr kumimoji="0" lang="zh-CN" altLang="en-US" sz="5184" i="0" u="none" strike="noStrike" kern="1200" cap="none" spc="0" normalizeH="0" baseline="0" noProof="0" dirty="0">
              <a:ln w="13716">
                <a:solidFill>
                  <a:srgbClr val="000000"/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2">
            <a:extLst>
              <a:ext uri="{FF2B5EF4-FFF2-40B4-BE49-F238E27FC236}">
                <a16:creationId xmlns:a16="http://schemas.microsoft.com/office/drawing/2014/main" id="{7C4A71B3-7F86-A2BA-996C-4DFFC7D5B223}"/>
              </a:ext>
            </a:extLst>
          </p:cNvPr>
          <p:cNvSpPr txBox="1"/>
          <p:nvPr/>
        </p:nvSpPr>
        <p:spPr>
          <a:xfrm>
            <a:off x="9077878" y="2949869"/>
            <a:ext cx="1938610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培养冥想的习惯</a:t>
            </a:r>
          </a:p>
        </p:txBody>
      </p:sp>
      <p:sp>
        <p:nvSpPr>
          <p:cNvPr id="27" name="iSHEJI-13">
            <a:extLst>
              <a:ext uri="{FF2B5EF4-FFF2-40B4-BE49-F238E27FC236}">
                <a16:creationId xmlns:a16="http://schemas.microsoft.com/office/drawing/2014/main" id="{0E8062C0-5D01-0B8E-B842-D5FC71048498}"/>
              </a:ext>
            </a:extLst>
          </p:cNvPr>
          <p:cNvSpPr txBox="1"/>
          <p:nvPr/>
        </p:nvSpPr>
        <p:spPr>
          <a:xfrm>
            <a:off x="9014489" y="3261929"/>
            <a:ext cx="2065394" cy="1244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6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冥想又助于培养注意力和一些认知的超级技能，冥想中培养的技能还可以帮助缓解焦虑和防止抑郁复发，提高人对不良感受的耐受性。</a:t>
            </a:r>
          </a:p>
        </p:txBody>
      </p:sp>
    </p:spTree>
    <p:extLst>
      <p:ext uri="{BB962C8B-B14F-4D97-AF65-F5344CB8AC3E}">
        <p14:creationId xmlns:p14="http://schemas.microsoft.com/office/powerpoint/2010/main" val="3795625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4747226-B38D-AD91-ACD6-7331DFB388E1}"/>
              </a:ext>
            </a:extLst>
          </p:cNvPr>
          <p:cNvSpPr/>
          <p:nvPr/>
        </p:nvSpPr>
        <p:spPr>
          <a:xfrm>
            <a:off x="3618566" y="1457960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2B8841-DF56-0C2E-43C7-B87997A7A686}"/>
              </a:ext>
            </a:extLst>
          </p:cNvPr>
          <p:cNvCxnSpPr>
            <a:cxnSpLocks/>
          </p:cNvCxnSpPr>
          <p:nvPr/>
        </p:nvCxnSpPr>
        <p:spPr>
          <a:xfrm flipH="1">
            <a:off x="3618565" y="1976250"/>
            <a:ext cx="45586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8BC860CB-2B09-90E5-34D4-C045961DD636}"/>
              </a:ext>
            </a:extLst>
          </p:cNvPr>
          <p:cNvSpPr/>
          <p:nvPr/>
        </p:nvSpPr>
        <p:spPr>
          <a:xfrm>
            <a:off x="3770194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2" name="gaoding-14">
            <a:extLst>
              <a:ext uri="{FF2B5EF4-FFF2-40B4-BE49-F238E27FC236}">
                <a16:creationId xmlns:a16="http://schemas.microsoft.com/office/drawing/2014/main" id="{38D0CC5A-20BE-69F5-EF56-1A920FF37178}"/>
              </a:ext>
            </a:extLst>
          </p:cNvPr>
          <p:cNvSpPr txBox="1"/>
          <p:nvPr/>
        </p:nvSpPr>
        <p:spPr>
          <a:xfrm>
            <a:off x="4115389" y="3030275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什么是暴力沟通</a:t>
            </a:r>
          </a:p>
        </p:txBody>
      </p:sp>
      <p:sp>
        <p:nvSpPr>
          <p:cNvPr id="13" name="gaoding-14">
            <a:extLst>
              <a:ext uri="{FF2B5EF4-FFF2-40B4-BE49-F238E27FC236}">
                <a16:creationId xmlns:a16="http://schemas.microsoft.com/office/drawing/2014/main" id="{47C8F42B-528A-9020-8730-6AADF85F44BA}"/>
              </a:ext>
            </a:extLst>
          </p:cNvPr>
          <p:cNvSpPr txBox="1"/>
          <p:nvPr/>
        </p:nvSpPr>
        <p:spPr>
          <a:xfrm>
            <a:off x="4145869" y="3375796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What Is The Violent Communication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gaoding-14">
            <a:extLst>
              <a:ext uri="{FF2B5EF4-FFF2-40B4-BE49-F238E27FC236}">
                <a16:creationId xmlns:a16="http://schemas.microsoft.com/office/drawing/2014/main" id="{FCF4BC48-58F2-98B8-3C45-B4783C4977D1}"/>
              </a:ext>
            </a:extLst>
          </p:cNvPr>
          <p:cNvSpPr txBox="1"/>
          <p:nvPr/>
        </p:nvSpPr>
        <p:spPr>
          <a:xfrm>
            <a:off x="8039108" y="3030275"/>
            <a:ext cx="30341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暴力沟通带来的后果</a:t>
            </a:r>
          </a:p>
        </p:txBody>
      </p:sp>
      <p:sp>
        <p:nvSpPr>
          <p:cNvPr id="15" name="gaoding-14">
            <a:extLst>
              <a:ext uri="{FF2B5EF4-FFF2-40B4-BE49-F238E27FC236}">
                <a16:creationId xmlns:a16="http://schemas.microsoft.com/office/drawing/2014/main" id="{2859C9B9-24CF-F8C6-A8AE-E8C8FAEA0470}"/>
              </a:ext>
            </a:extLst>
          </p:cNvPr>
          <p:cNvSpPr txBox="1"/>
          <p:nvPr/>
        </p:nvSpPr>
        <p:spPr>
          <a:xfrm>
            <a:off x="8069588" y="3375796"/>
            <a:ext cx="303415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Result Of The Violent Communication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6" name="gaoding-14">
            <a:extLst>
              <a:ext uri="{FF2B5EF4-FFF2-40B4-BE49-F238E27FC236}">
                <a16:creationId xmlns:a16="http://schemas.microsoft.com/office/drawing/2014/main" id="{8BA873F4-4DBE-1956-F713-FE552EB518DF}"/>
              </a:ext>
            </a:extLst>
          </p:cNvPr>
          <p:cNvSpPr txBox="1"/>
          <p:nvPr/>
        </p:nvSpPr>
        <p:spPr>
          <a:xfrm>
            <a:off x="4115389" y="4438584"/>
            <a:ext cx="26684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tx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怎么做到非暴力沟通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7" name="gaoding-14">
            <a:extLst>
              <a:ext uri="{FF2B5EF4-FFF2-40B4-BE49-F238E27FC236}">
                <a16:creationId xmlns:a16="http://schemas.microsoft.com/office/drawing/2014/main" id="{5C54BDF1-1B1E-3FC7-AFD9-9DD6D0ECFFF4}"/>
              </a:ext>
            </a:extLst>
          </p:cNvPr>
          <p:cNvSpPr txBox="1"/>
          <p:nvPr/>
        </p:nvSpPr>
        <p:spPr>
          <a:xfrm>
            <a:off x="4145868" y="4784105"/>
            <a:ext cx="323029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How To Be Non-violent Communication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gaoding-14">
            <a:extLst>
              <a:ext uri="{FF2B5EF4-FFF2-40B4-BE49-F238E27FC236}">
                <a16:creationId xmlns:a16="http://schemas.microsoft.com/office/drawing/2014/main" id="{A3B7A935-F018-3ECA-36C7-F5A119A7B4F6}"/>
              </a:ext>
            </a:extLst>
          </p:cNvPr>
          <p:cNvSpPr txBox="1"/>
          <p:nvPr/>
        </p:nvSpPr>
        <p:spPr>
          <a:xfrm>
            <a:off x="8039109" y="4438584"/>
            <a:ext cx="27279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tx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非暴力沟通应用案例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9" name="gaoding-14">
            <a:extLst>
              <a:ext uri="{FF2B5EF4-FFF2-40B4-BE49-F238E27FC236}">
                <a16:creationId xmlns:a16="http://schemas.microsoft.com/office/drawing/2014/main" id="{D543B4C2-0B6A-C44F-178D-B2C168B6DC16}"/>
              </a:ext>
            </a:extLst>
          </p:cNvPr>
          <p:cNvSpPr txBox="1"/>
          <p:nvPr/>
        </p:nvSpPr>
        <p:spPr>
          <a:xfrm>
            <a:off x="8069589" y="4784105"/>
            <a:ext cx="303415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Reference For  The Violent Communication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5BACCE0-2FE3-C391-014D-30BF4A8C53C4}"/>
              </a:ext>
            </a:extLst>
          </p:cNvPr>
          <p:cNvSpPr/>
          <p:nvPr/>
        </p:nvSpPr>
        <p:spPr>
          <a:xfrm>
            <a:off x="7666768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75CCAC6-6819-4944-0B45-5B42A3BE81CA}"/>
              </a:ext>
            </a:extLst>
          </p:cNvPr>
          <p:cNvSpPr/>
          <p:nvPr/>
        </p:nvSpPr>
        <p:spPr>
          <a:xfrm>
            <a:off x="3716798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08EB737-D439-8DAC-0600-63F61F9BF463}"/>
              </a:ext>
            </a:extLst>
          </p:cNvPr>
          <p:cNvSpPr/>
          <p:nvPr/>
        </p:nvSpPr>
        <p:spPr>
          <a:xfrm>
            <a:off x="7666768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6C4E661-4D7B-B118-AB71-FFDF740E5017}"/>
              </a:ext>
            </a:extLst>
          </p:cNvPr>
          <p:cNvSpPr/>
          <p:nvPr/>
        </p:nvSpPr>
        <p:spPr>
          <a:xfrm>
            <a:off x="5394516" y="1179490"/>
            <a:ext cx="1401805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4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DDCF747-18D1-B303-8C34-D3EC7F1AE2E9}"/>
              </a:ext>
            </a:extLst>
          </p:cNvPr>
          <p:cNvSpPr/>
          <p:nvPr/>
        </p:nvSpPr>
        <p:spPr>
          <a:xfrm>
            <a:off x="0" y="0"/>
            <a:ext cx="1898349" cy="4968771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形 32">
            <a:extLst>
              <a:ext uri="{FF2B5EF4-FFF2-40B4-BE49-F238E27FC236}">
                <a16:creationId xmlns:a16="http://schemas.microsoft.com/office/drawing/2014/main" id="{D1CF1F68-1899-A39B-B8D2-171BBC050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540019" y="1289504"/>
            <a:ext cx="1466850" cy="1257300"/>
          </a:xfrm>
          <a:prstGeom prst="rect">
            <a:avLst/>
          </a:prstGeom>
        </p:spPr>
      </p:pic>
      <p:sp>
        <p:nvSpPr>
          <p:cNvPr id="36" name="iSHEJI-3">
            <a:extLst>
              <a:ext uri="{FF2B5EF4-FFF2-40B4-BE49-F238E27FC236}">
                <a16:creationId xmlns:a16="http://schemas.microsoft.com/office/drawing/2014/main" id="{7822D5ED-EC03-2A67-E528-07840688205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58332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Emotion Management——chapter Three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82" name="OK_line_Rectangle 178">
            <a:extLst>
              <a:ext uri="{FF2B5EF4-FFF2-40B4-BE49-F238E27FC236}">
                <a16:creationId xmlns:a16="http://schemas.microsoft.com/office/drawing/2014/main" id="{E49976AF-AC16-2951-AFC0-87E4D9E57509}"/>
              </a:ext>
            </a:extLst>
          </p:cNvPr>
          <p:cNvCxnSpPr/>
          <p:nvPr/>
        </p:nvCxnSpPr>
        <p:spPr>
          <a:xfrm>
            <a:off x="4532732" y="581660"/>
            <a:ext cx="0" cy="784477"/>
          </a:xfrm>
          <a:prstGeom prst="line">
            <a:avLst/>
          </a:prstGeom>
          <a:ln>
            <a:solidFill>
              <a:srgbClr val="FFFE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2">
            <a:extLst>
              <a:ext uri="{FF2B5EF4-FFF2-40B4-BE49-F238E27FC236}">
                <a16:creationId xmlns:a16="http://schemas.microsoft.com/office/drawing/2014/main" id="{EE49F98A-9055-9BF7-6731-BCBE0A2746BD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情绪管理</a:t>
            </a:r>
            <a:r>
              <a:rPr lang="en-US" altLang="zh-CN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3——</a:t>
            </a: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清晰表达</a:t>
            </a:r>
          </a:p>
        </p:txBody>
      </p:sp>
      <p:sp>
        <p:nvSpPr>
          <p:cNvPr id="2" name="Rectangle 8">
            <a:extLst>
              <a:ext uri="{FF2B5EF4-FFF2-40B4-BE49-F238E27FC236}">
                <a16:creationId xmlns:a16="http://schemas.microsoft.com/office/drawing/2014/main" id="{F559133D-F75B-6840-7623-1EE2C1F53170}"/>
              </a:ext>
            </a:extLst>
          </p:cNvPr>
          <p:cNvSpPr/>
          <p:nvPr/>
        </p:nvSpPr>
        <p:spPr>
          <a:xfrm>
            <a:off x="673761" y="4287084"/>
            <a:ext cx="3275538" cy="9082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A64623D-8D96-63B3-A925-6B5BDEDCB50E}"/>
              </a:ext>
            </a:extLst>
          </p:cNvPr>
          <p:cNvSpPr/>
          <p:nvPr/>
        </p:nvSpPr>
        <p:spPr>
          <a:xfrm>
            <a:off x="4058342" y="1912620"/>
            <a:ext cx="4075327" cy="237446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7021791-BCC5-347B-3093-EBBA419A400C}"/>
              </a:ext>
            </a:extLst>
          </p:cNvPr>
          <p:cNvSpPr/>
          <p:nvPr/>
        </p:nvSpPr>
        <p:spPr>
          <a:xfrm>
            <a:off x="673761" y="1912620"/>
            <a:ext cx="3275538" cy="2374464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A82FA0C-25F9-0407-9244-F65ECA78E74D}"/>
              </a:ext>
            </a:extLst>
          </p:cNvPr>
          <p:cNvSpPr/>
          <p:nvPr/>
        </p:nvSpPr>
        <p:spPr>
          <a:xfrm>
            <a:off x="8242712" y="1912620"/>
            <a:ext cx="3275538" cy="2374464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0CF4DA-8F6C-6A7F-1289-981F31CC9753}"/>
              </a:ext>
            </a:extLst>
          </p:cNvPr>
          <p:cNvSpPr/>
          <p:nvPr/>
        </p:nvSpPr>
        <p:spPr>
          <a:xfrm>
            <a:off x="8242712" y="4287084"/>
            <a:ext cx="3275538" cy="908247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>
                  <a:lumMod val="65000"/>
                </a:prstClr>
              </a:solidFill>
              <a:latin typeface="Calibri" panose="020F0502020204030204"/>
              <a:ea typeface="阿里巴巴普惠体 2.0 35 Thin" panose="00020600040101010101" pitchFamily="18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AA7C29A-7987-8D0D-B529-44A3288E61F8}"/>
              </a:ext>
            </a:extLst>
          </p:cNvPr>
          <p:cNvSpPr/>
          <p:nvPr/>
        </p:nvSpPr>
        <p:spPr>
          <a:xfrm>
            <a:off x="4058341" y="4287084"/>
            <a:ext cx="4075327" cy="908247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>
                  <a:lumMod val="65000"/>
                </a:prstClr>
              </a:solidFill>
              <a:latin typeface="Calibri" panose="020F0502020204030204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8">
            <a:extLst>
              <a:ext uri="{FF2B5EF4-FFF2-40B4-BE49-F238E27FC236}">
                <a16:creationId xmlns:a16="http://schemas.microsoft.com/office/drawing/2014/main" id="{59624351-C36A-06D3-C69B-BD95ECC5A590}"/>
              </a:ext>
            </a:extLst>
          </p:cNvPr>
          <p:cNvSpPr txBox="1"/>
          <p:nvPr/>
        </p:nvSpPr>
        <p:spPr>
          <a:xfrm>
            <a:off x="772801" y="4556541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就事论事</a:t>
            </a:r>
          </a:p>
        </p:txBody>
      </p:sp>
      <p:sp>
        <p:nvSpPr>
          <p:cNvPr id="17" name="iSHEJI-9">
            <a:extLst>
              <a:ext uri="{FF2B5EF4-FFF2-40B4-BE49-F238E27FC236}">
                <a16:creationId xmlns:a16="http://schemas.microsoft.com/office/drawing/2014/main" id="{41339ECA-2F8D-EE07-15BD-FF7C0338564A}"/>
              </a:ext>
            </a:extLst>
          </p:cNvPr>
          <p:cNvSpPr txBox="1"/>
          <p:nvPr/>
        </p:nvSpPr>
        <p:spPr>
          <a:xfrm>
            <a:off x="673761" y="5319013"/>
            <a:ext cx="2821304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我们应该用简单、明确的语言告诉他人你看到的问题，不夹杂情绪和埋怨</a:t>
            </a:r>
          </a:p>
        </p:txBody>
      </p:sp>
      <p:sp>
        <p:nvSpPr>
          <p:cNvPr id="18" name="iSHEJI-10">
            <a:extLst>
              <a:ext uri="{FF2B5EF4-FFF2-40B4-BE49-F238E27FC236}">
                <a16:creationId xmlns:a16="http://schemas.microsoft.com/office/drawing/2014/main" id="{5012B1EE-C7BE-63E8-2688-33B61E7A6B5E}"/>
              </a:ext>
            </a:extLst>
          </p:cNvPr>
          <p:cNvSpPr txBox="1"/>
          <p:nvPr/>
        </p:nvSpPr>
        <p:spPr>
          <a:xfrm>
            <a:off x="4230826" y="4556541"/>
            <a:ext cx="333230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用“要做”替代“不要做”</a:t>
            </a:r>
          </a:p>
        </p:txBody>
      </p:sp>
      <p:sp>
        <p:nvSpPr>
          <p:cNvPr id="19" name="iSHEJI-11">
            <a:extLst>
              <a:ext uri="{FF2B5EF4-FFF2-40B4-BE49-F238E27FC236}">
                <a16:creationId xmlns:a16="http://schemas.microsoft.com/office/drawing/2014/main" id="{60AD29B2-747B-D3FA-5B4A-12DFA59B212D}"/>
              </a:ext>
            </a:extLst>
          </p:cNvPr>
          <p:cNvSpPr txBox="1"/>
          <p:nvPr/>
        </p:nvSpPr>
        <p:spPr>
          <a:xfrm>
            <a:off x="4058341" y="5319013"/>
            <a:ext cx="3675959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如果你让他人改变自己的行为，请清晰、明确地传达你期待他做什么，而不是一直说不做什么。</a:t>
            </a:r>
          </a:p>
        </p:txBody>
      </p:sp>
      <p:sp>
        <p:nvSpPr>
          <p:cNvPr id="20" name="iSHEJI-12">
            <a:extLst>
              <a:ext uri="{FF2B5EF4-FFF2-40B4-BE49-F238E27FC236}">
                <a16:creationId xmlns:a16="http://schemas.microsoft.com/office/drawing/2014/main" id="{0D9AF39C-F641-8834-1235-B1BC83743B1B}"/>
              </a:ext>
            </a:extLst>
          </p:cNvPr>
          <p:cNvSpPr txBox="1"/>
          <p:nvPr/>
        </p:nvSpPr>
        <p:spPr>
          <a:xfrm>
            <a:off x="8396424" y="4556541"/>
            <a:ext cx="22498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清晰说明你的诉求</a:t>
            </a:r>
          </a:p>
        </p:txBody>
      </p:sp>
      <p:sp>
        <p:nvSpPr>
          <p:cNvPr id="21" name="iSHEJI-13">
            <a:extLst>
              <a:ext uri="{FF2B5EF4-FFF2-40B4-BE49-F238E27FC236}">
                <a16:creationId xmlns:a16="http://schemas.microsoft.com/office/drawing/2014/main" id="{6FBE9970-84C5-C8A5-8DE9-C94B68E3FDD9}"/>
              </a:ext>
            </a:extLst>
          </p:cNvPr>
          <p:cNvSpPr txBox="1"/>
          <p:nvPr/>
        </p:nvSpPr>
        <p:spPr>
          <a:xfrm>
            <a:off x="8242712" y="5319013"/>
            <a:ext cx="321450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“翻旧账”，很多时候就是我们小情绪的积压，不愿意把自己真实感受与诉求及时表达出来。</a:t>
            </a:r>
          </a:p>
        </p:txBody>
      </p:sp>
      <p:sp>
        <p:nvSpPr>
          <p:cNvPr id="22" name="iSHEJI-15">
            <a:extLst>
              <a:ext uri="{FF2B5EF4-FFF2-40B4-BE49-F238E27FC236}">
                <a16:creationId xmlns:a16="http://schemas.microsoft.com/office/drawing/2014/main" id="{6D07F9D0-6EB1-8031-B342-CB8ED60EDF0F}"/>
              </a:ext>
            </a:extLst>
          </p:cNvPr>
          <p:cNvSpPr/>
          <p:nvPr/>
        </p:nvSpPr>
        <p:spPr>
          <a:xfrm>
            <a:off x="3352427" y="4574869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7">
            <a:extLst>
              <a:ext uri="{FF2B5EF4-FFF2-40B4-BE49-F238E27FC236}">
                <a16:creationId xmlns:a16="http://schemas.microsoft.com/office/drawing/2014/main" id="{EEC410F7-0549-4549-8D6F-AA63338F77FD}"/>
              </a:ext>
            </a:extLst>
          </p:cNvPr>
          <p:cNvSpPr/>
          <p:nvPr/>
        </p:nvSpPr>
        <p:spPr>
          <a:xfrm>
            <a:off x="7563130" y="4574869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19">
            <a:extLst>
              <a:ext uri="{FF2B5EF4-FFF2-40B4-BE49-F238E27FC236}">
                <a16:creationId xmlns:a16="http://schemas.microsoft.com/office/drawing/2014/main" id="{1CEC0BE9-6583-AE05-CAA9-41015A29D71C}"/>
              </a:ext>
            </a:extLst>
          </p:cNvPr>
          <p:cNvSpPr/>
          <p:nvPr/>
        </p:nvSpPr>
        <p:spPr>
          <a:xfrm>
            <a:off x="10930753" y="4530811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F0DC7CAD-ADC4-FCA2-A2DA-8A50B84B96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05848" y="2534760"/>
            <a:ext cx="2949267" cy="1750849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EF70028E-6969-ABC7-8A2E-585E9ADC02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68573" y="2457663"/>
            <a:ext cx="3254864" cy="1827946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F1C89062-C52E-BF5D-F1F8-F537BE5A71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95208" y="2638122"/>
            <a:ext cx="2826938" cy="164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19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352165B-86C5-DE4C-F170-F04945D2D3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形 21">
            <a:extLst>
              <a:ext uri="{FF2B5EF4-FFF2-40B4-BE49-F238E27FC236}">
                <a16:creationId xmlns:a16="http://schemas.microsoft.com/office/drawing/2014/main" id="{67ED1016-4EE9-0894-FFA5-90939F5FB4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18812" y="2776878"/>
            <a:ext cx="7010356" cy="4085506"/>
          </a:xfrm>
          <a:prstGeom prst="rect">
            <a:avLst/>
          </a:prstGeom>
        </p:spPr>
      </p:pic>
      <p:sp>
        <p:nvSpPr>
          <p:cNvPr id="2" name="iSHEJI-5">
            <a:extLst>
              <a:ext uri="{FF2B5EF4-FFF2-40B4-BE49-F238E27FC236}">
                <a16:creationId xmlns:a16="http://schemas.microsoft.com/office/drawing/2014/main" id="{8F139341-918E-CC3C-FC20-BB11123F32E2}"/>
              </a:ext>
            </a:extLst>
          </p:cNvPr>
          <p:cNvSpPr txBox="1"/>
          <p:nvPr/>
        </p:nvSpPr>
        <p:spPr>
          <a:xfrm flipH="1">
            <a:off x="518636" y="754045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3" name="iSHEJI-6">
            <a:extLst>
              <a:ext uri="{FF2B5EF4-FFF2-40B4-BE49-F238E27FC236}">
                <a16:creationId xmlns:a16="http://schemas.microsoft.com/office/drawing/2014/main" id="{67E2B06F-707F-4350-3A25-74D1ACB74317}"/>
              </a:ext>
            </a:extLst>
          </p:cNvPr>
          <p:cNvCxnSpPr>
            <a:cxnSpLocks/>
          </p:cNvCxnSpPr>
          <p:nvPr/>
        </p:nvCxnSpPr>
        <p:spPr>
          <a:xfrm>
            <a:off x="518636" y="681180"/>
            <a:ext cx="4550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SHEJI-3">
            <a:extLst>
              <a:ext uri="{FF2B5EF4-FFF2-40B4-BE49-F238E27FC236}">
                <a16:creationId xmlns:a16="http://schemas.microsoft.com/office/drawing/2014/main" id="{2AA32F85-21BF-7C56-1F8B-DBEA4808C81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C55682B2-BF8C-2286-8B3B-8DF932BF466E}"/>
              </a:ext>
            </a:extLst>
          </p:cNvPr>
          <p:cNvSpPr txBox="1"/>
          <p:nvPr/>
        </p:nvSpPr>
        <p:spPr>
          <a:xfrm>
            <a:off x="518636" y="3429000"/>
            <a:ext cx="593931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＆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BAC0CB33-DF99-89BF-1D0B-5D9EE359CC43}"/>
              </a:ext>
            </a:extLst>
          </p:cNvPr>
          <p:cNvSpPr txBox="1"/>
          <p:nvPr/>
        </p:nvSpPr>
        <p:spPr>
          <a:xfrm>
            <a:off x="518636" y="2197819"/>
            <a:ext cx="747283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 w="952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感谢您的聆听</a:t>
            </a:r>
            <a:endParaRPr kumimoji="0" lang="zh-CN" altLang="en-US" sz="8000" i="0" u="none" strike="noStrike" kern="1200" cap="none" spc="0" normalizeH="0" baseline="0" noProof="0" dirty="0">
              <a:ln w="9525">
                <a:solidFill>
                  <a:schemeClr val="accent1">
                    <a:lumMod val="50000"/>
                  </a:schemeClr>
                </a:solidFill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9" name="gaoding-14">
            <a:extLst>
              <a:ext uri="{FF2B5EF4-FFF2-40B4-BE49-F238E27FC236}">
                <a16:creationId xmlns:a16="http://schemas.microsoft.com/office/drawing/2014/main" id="{C494F77A-7A8E-E761-1DE7-8B63257FB1AA}"/>
              </a:ext>
            </a:extLst>
          </p:cNvPr>
          <p:cNvSpPr txBox="1"/>
          <p:nvPr/>
        </p:nvSpPr>
        <p:spPr>
          <a:xfrm>
            <a:off x="518636" y="1668871"/>
            <a:ext cx="653287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人际关系和沟通技巧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50D4732-F5F4-2AB5-1C22-2E45D90FB702}"/>
              </a:ext>
            </a:extLst>
          </p:cNvPr>
          <p:cNvCxnSpPr/>
          <p:nvPr/>
        </p:nvCxnSpPr>
        <p:spPr>
          <a:xfrm>
            <a:off x="497785" y="4324523"/>
            <a:ext cx="152725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gaoding-14">
            <a:extLst>
              <a:ext uri="{FF2B5EF4-FFF2-40B4-BE49-F238E27FC236}">
                <a16:creationId xmlns:a16="http://schemas.microsoft.com/office/drawing/2014/main" id="{321A6CA9-9024-9738-AB47-05A2786FA82A}"/>
              </a:ext>
            </a:extLst>
          </p:cNvPr>
          <p:cNvSpPr txBox="1"/>
          <p:nvPr/>
        </p:nvSpPr>
        <p:spPr>
          <a:xfrm>
            <a:off x="518636" y="4491335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26" name="gaoding-14">
            <a:extLst>
              <a:ext uri="{FF2B5EF4-FFF2-40B4-BE49-F238E27FC236}">
                <a16:creationId xmlns:a16="http://schemas.microsoft.com/office/drawing/2014/main" id="{88BE0165-3CB8-B6B3-54C5-B846426EE945}"/>
              </a:ext>
            </a:extLst>
          </p:cNvPr>
          <p:cNvSpPr txBox="1"/>
          <p:nvPr/>
        </p:nvSpPr>
        <p:spPr>
          <a:xfrm>
            <a:off x="2640910" y="4491335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738EF4A5-4176-0995-1B18-3DAC7178C173}"/>
              </a:ext>
            </a:extLst>
          </p:cNvPr>
          <p:cNvCxnSpPr/>
          <p:nvPr/>
        </p:nvCxnSpPr>
        <p:spPr>
          <a:xfrm>
            <a:off x="2640910" y="4324523"/>
            <a:ext cx="152725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aoding-14">
            <a:extLst>
              <a:ext uri="{FF2B5EF4-FFF2-40B4-BE49-F238E27FC236}">
                <a16:creationId xmlns:a16="http://schemas.microsoft.com/office/drawing/2014/main" id="{78C42F26-DDA7-A684-8F16-0FEB64DC8913}"/>
              </a:ext>
            </a:extLst>
          </p:cNvPr>
          <p:cNvSpPr txBox="1"/>
          <p:nvPr/>
        </p:nvSpPr>
        <p:spPr>
          <a:xfrm>
            <a:off x="518636" y="4038764"/>
            <a:ext cx="18995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Speaker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9" name="gaoding-14">
            <a:extLst>
              <a:ext uri="{FF2B5EF4-FFF2-40B4-BE49-F238E27FC236}">
                <a16:creationId xmlns:a16="http://schemas.microsoft.com/office/drawing/2014/main" id="{3EEEBB6B-5AA6-0E0F-EA12-A24B7D01FD7D}"/>
              </a:ext>
            </a:extLst>
          </p:cNvPr>
          <p:cNvSpPr txBox="1"/>
          <p:nvPr/>
        </p:nvSpPr>
        <p:spPr>
          <a:xfrm>
            <a:off x="2640910" y="4038764"/>
            <a:ext cx="18995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time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36" name="图形 35">
            <a:extLst>
              <a:ext uri="{FF2B5EF4-FFF2-40B4-BE49-F238E27FC236}">
                <a16:creationId xmlns:a16="http://schemas.microsoft.com/office/drawing/2014/main" id="{EDF773E2-8EEB-4E4C-0C7C-F22CBD8D79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95022" y="3052510"/>
            <a:ext cx="878477" cy="752980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4CD31DCF-CAF3-0DAF-869D-0F18D5E28D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97704" y="3691014"/>
            <a:ext cx="767875" cy="47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36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699F4D-C7EA-7D39-CD79-AF4CAF0ED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54075D-91DD-15F1-5C96-E7B983551135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97323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B7EF86D-7034-0B19-60D7-D05D8E27554C}"/>
              </a:ext>
            </a:extLst>
          </p:cNvPr>
          <p:cNvSpPr/>
          <p:nvPr/>
        </p:nvSpPr>
        <p:spPr>
          <a:xfrm>
            <a:off x="0" y="0"/>
            <a:ext cx="12192000" cy="455676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D4B4380-3129-A35C-F953-EDA744554848}"/>
              </a:ext>
            </a:extLst>
          </p:cNvPr>
          <p:cNvSpPr/>
          <p:nvPr/>
        </p:nvSpPr>
        <p:spPr>
          <a:xfrm>
            <a:off x="829627" y="1307923"/>
            <a:ext cx="3837305" cy="3677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 w="952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23900" b="0" i="0" u="none" strike="noStrike" kern="1200" cap="none" spc="0" normalizeH="0" baseline="0" noProof="0" dirty="0">
              <a:ln w="9525">
                <a:solidFill>
                  <a:schemeClr val="accent1">
                    <a:lumMod val="50000"/>
                  </a:schemeClr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gaoding-14">
            <a:extLst>
              <a:ext uri="{FF2B5EF4-FFF2-40B4-BE49-F238E27FC236}">
                <a16:creationId xmlns:a16="http://schemas.microsoft.com/office/drawing/2014/main" id="{589758AC-221C-7D2E-B984-471A19221B58}"/>
              </a:ext>
            </a:extLst>
          </p:cNvPr>
          <p:cNvSpPr txBox="1"/>
          <p:nvPr/>
        </p:nvSpPr>
        <p:spPr>
          <a:xfrm>
            <a:off x="1087120" y="4902033"/>
            <a:ext cx="31800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什么是暴力沟通</a:t>
            </a: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9BD32620-D656-EBE3-0482-C8F0C7722C21}"/>
              </a:ext>
            </a:extLst>
          </p:cNvPr>
          <p:cNvSpPr txBox="1"/>
          <p:nvPr/>
        </p:nvSpPr>
        <p:spPr>
          <a:xfrm>
            <a:off x="1087120" y="5432647"/>
            <a:ext cx="332232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What Is The Violent Communication</a:t>
            </a:r>
          </a:p>
        </p:txBody>
      </p:sp>
      <p:pic>
        <p:nvPicPr>
          <p:cNvPr id="25" name="图形 24">
            <a:extLst>
              <a:ext uri="{FF2B5EF4-FFF2-40B4-BE49-F238E27FC236}">
                <a16:creationId xmlns:a16="http://schemas.microsoft.com/office/drawing/2014/main" id="{F989ABE1-F48A-572B-5175-8D1EB8046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85832" y="603884"/>
            <a:ext cx="7106168" cy="3952876"/>
          </a:xfrm>
          <a:prstGeom prst="rect">
            <a:avLst/>
          </a:prstGeom>
        </p:spPr>
      </p:pic>
      <p:sp>
        <p:nvSpPr>
          <p:cNvPr id="26" name="iSHEJI-3">
            <a:extLst>
              <a:ext uri="{FF2B5EF4-FFF2-40B4-BE49-F238E27FC236}">
                <a16:creationId xmlns:a16="http://schemas.microsoft.com/office/drawing/2014/main" id="{FC31E120-6145-D69F-D2C5-B3B9D2E3A25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7" name="iSHEJI-5">
            <a:extLst>
              <a:ext uri="{FF2B5EF4-FFF2-40B4-BE49-F238E27FC236}">
                <a16:creationId xmlns:a16="http://schemas.microsoft.com/office/drawing/2014/main" id="{B1071F39-0728-FB4A-F22E-557FB8B4D379}"/>
              </a:ext>
            </a:extLst>
          </p:cNvPr>
          <p:cNvSpPr txBox="1"/>
          <p:nvPr/>
        </p:nvSpPr>
        <p:spPr>
          <a:xfrm flipH="1">
            <a:off x="10588013" y="6019606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28" name="iSHEJI-6">
            <a:extLst>
              <a:ext uri="{FF2B5EF4-FFF2-40B4-BE49-F238E27FC236}">
                <a16:creationId xmlns:a16="http://schemas.microsoft.com/office/drawing/2014/main" id="{63A66D3B-1C11-50CE-C2CC-A1828AB3C646}"/>
              </a:ext>
            </a:extLst>
          </p:cNvPr>
          <p:cNvCxnSpPr>
            <a:cxnSpLocks/>
          </p:cNvCxnSpPr>
          <p:nvPr/>
        </p:nvCxnSpPr>
        <p:spPr>
          <a:xfrm>
            <a:off x="1087120" y="5805308"/>
            <a:ext cx="11074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aoding-14">
            <a:extLst>
              <a:ext uri="{FF2B5EF4-FFF2-40B4-BE49-F238E27FC236}">
                <a16:creationId xmlns:a16="http://schemas.microsoft.com/office/drawing/2014/main" id="{30EAD208-E702-6B54-E165-8532CAFC3771}"/>
              </a:ext>
            </a:extLst>
          </p:cNvPr>
          <p:cNvSpPr txBox="1"/>
          <p:nvPr/>
        </p:nvSpPr>
        <p:spPr>
          <a:xfrm>
            <a:off x="1075172" y="5921073"/>
            <a:ext cx="648386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暴力沟通并不是指责和辱骂，生活和工作中存在很多异化的沟通方式都属于暴力沟通</a:t>
            </a:r>
          </a:p>
        </p:txBody>
      </p:sp>
    </p:spTree>
    <p:extLst>
      <p:ext uri="{BB962C8B-B14F-4D97-AF65-F5344CB8AC3E}">
        <p14:creationId xmlns:p14="http://schemas.microsoft.com/office/powerpoint/2010/main" val="2662425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C60CAD6E-9EFA-345A-E271-E63E445298B4}"/>
              </a:ext>
            </a:extLst>
          </p:cNvPr>
          <p:cNvSpPr txBox="1"/>
          <p:nvPr/>
        </p:nvSpPr>
        <p:spPr>
          <a:xfrm>
            <a:off x="971300" y="385569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什么是暴力沟通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309777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What Is The Violent Communication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" name="gaoding-10">
            <a:extLst>
              <a:ext uri="{FF2B5EF4-FFF2-40B4-BE49-F238E27FC236}">
                <a16:creationId xmlns:a16="http://schemas.microsoft.com/office/drawing/2014/main" id="{88DBB43D-535F-A239-71FD-0D32E72BF616}"/>
              </a:ext>
            </a:extLst>
          </p:cNvPr>
          <p:cNvSpPr/>
          <p:nvPr/>
        </p:nvSpPr>
        <p:spPr>
          <a:xfrm>
            <a:off x="1848620" y="4115822"/>
            <a:ext cx="7584820" cy="7479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anchor="ctr" anchorCtr="1">
            <a:noAutofit/>
          </a:bodyPr>
          <a:lstStyle/>
          <a:p>
            <a:pPr algn="ctr"/>
            <a:endParaRPr lang="zh-CN" altLang="en-US" sz="2400" b="1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" name="gaoding-11">
            <a:extLst>
              <a:ext uri="{FF2B5EF4-FFF2-40B4-BE49-F238E27FC236}">
                <a16:creationId xmlns:a16="http://schemas.microsoft.com/office/drawing/2014/main" id="{92185734-659A-45C4-6386-5A7787EC3944}"/>
              </a:ext>
            </a:extLst>
          </p:cNvPr>
          <p:cNvSpPr/>
          <p:nvPr/>
        </p:nvSpPr>
        <p:spPr>
          <a:xfrm>
            <a:off x="1848620" y="5176629"/>
            <a:ext cx="7584820" cy="7479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anchor="ctr" anchorCtr="1">
            <a:noAutofit/>
          </a:bodyPr>
          <a:lstStyle/>
          <a:p>
            <a:pPr algn="ctr"/>
            <a:endParaRPr lang="zh-CN" altLang="en-US" sz="2400" b="1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" name="gaoding-12">
            <a:extLst>
              <a:ext uri="{FF2B5EF4-FFF2-40B4-BE49-F238E27FC236}">
                <a16:creationId xmlns:a16="http://schemas.microsoft.com/office/drawing/2014/main" id="{CAC025D3-C7FD-6296-0A0E-59067035FB5D}"/>
              </a:ext>
            </a:extLst>
          </p:cNvPr>
          <p:cNvSpPr/>
          <p:nvPr/>
        </p:nvSpPr>
        <p:spPr>
          <a:xfrm>
            <a:off x="1848620" y="3055014"/>
            <a:ext cx="7584820" cy="7479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anchor="ctr" anchorCtr="1">
            <a:noAutofit/>
          </a:bodyPr>
          <a:lstStyle/>
          <a:p>
            <a:pPr algn="ctr"/>
            <a:endParaRPr lang="zh-CN" altLang="en-US" sz="2400" b="1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" name="gaoding-13">
            <a:extLst>
              <a:ext uri="{FF2B5EF4-FFF2-40B4-BE49-F238E27FC236}">
                <a16:creationId xmlns:a16="http://schemas.microsoft.com/office/drawing/2014/main" id="{98F75B27-B518-02FF-5F82-CFC7F92C906C}"/>
              </a:ext>
            </a:extLst>
          </p:cNvPr>
          <p:cNvSpPr/>
          <p:nvPr/>
        </p:nvSpPr>
        <p:spPr>
          <a:xfrm>
            <a:off x="1848619" y="1994206"/>
            <a:ext cx="7566578" cy="7479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anchor="ctr" anchorCtr="1">
            <a:noAutofit/>
          </a:bodyPr>
          <a:lstStyle/>
          <a:p>
            <a:pPr algn="ctr"/>
            <a:endParaRPr lang="zh-CN" altLang="en-US" sz="2400" b="1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5" name="gaoding-14">
            <a:extLst>
              <a:ext uri="{FF2B5EF4-FFF2-40B4-BE49-F238E27FC236}">
                <a16:creationId xmlns:a16="http://schemas.microsoft.com/office/drawing/2014/main" id="{2C34E7AE-9294-4BCA-CAF1-961C6B4429E8}"/>
              </a:ext>
            </a:extLst>
          </p:cNvPr>
          <p:cNvSpPr txBox="1"/>
          <p:nvPr/>
        </p:nvSpPr>
        <p:spPr>
          <a:xfrm>
            <a:off x="701039" y="1994298"/>
            <a:ext cx="1048940" cy="7492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defPPr>
              <a:defRPr lang="zh-CN"/>
            </a:defPPr>
          </a:lstStyle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6" name="gaoding-15">
            <a:extLst>
              <a:ext uri="{FF2B5EF4-FFF2-40B4-BE49-F238E27FC236}">
                <a16:creationId xmlns:a16="http://schemas.microsoft.com/office/drawing/2014/main" id="{6F409016-0116-3942-0B84-18F0AA0E9339}"/>
              </a:ext>
            </a:extLst>
          </p:cNvPr>
          <p:cNvSpPr txBox="1"/>
          <p:nvPr/>
        </p:nvSpPr>
        <p:spPr>
          <a:xfrm>
            <a:off x="701039" y="3054645"/>
            <a:ext cx="1048940" cy="749261"/>
          </a:xfrm>
          <a:prstGeom prst="rect">
            <a:avLst/>
          </a:prstGeom>
          <a:solidFill>
            <a:schemeClr val="accent2">
              <a:lumMod val="9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lIns="0" tIns="0" rIns="0" bIns="0" anchor="ctr" anchorCtr="1">
            <a:noAutofit/>
          </a:bodyPr>
          <a:lstStyle/>
          <a:p>
            <a:pPr algn="ctr"/>
            <a:r>
              <a:rPr lang="en-US" altLang="zh-CN" sz="2400" b="1" i="0" spc="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7" name="gaoding-16">
            <a:extLst>
              <a:ext uri="{FF2B5EF4-FFF2-40B4-BE49-F238E27FC236}">
                <a16:creationId xmlns:a16="http://schemas.microsoft.com/office/drawing/2014/main" id="{2206BB07-DB69-2BBF-0860-9CE76E925B2A}"/>
              </a:ext>
            </a:extLst>
          </p:cNvPr>
          <p:cNvSpPr txBox="1"/>
          <p:nvPr/>
        </p:nvSpPr>
        <p:spPr>
          <a:xfrm>
            <a:off x="701039" y="4114992"/>
            <a:ext cx="1048940" cy="749261"/>
          </a:xfrm>
          <a:prstGeom prst="rect">
            <a:avLst/>
          </a:prstGeom>
          <a:solidFill>
            <a:schemeClr val="accent3">
              <a:lumMod val="90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lIns="0" tIns="0" rIns="0" bIns="0" anchor="ctr" anchorCtr="1">
            <a:noAutofit/>
          </a:bodyPr>
          <a:lstStyle/>
          <a:p>
            <a:pPr algn="ctr"/>
            <a:r>
              <a:rPr lang="en-US" altLang="zh-CN" sz="2400" b="1" i="0" spc="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8" name="gaoding-17">
            <a:extLst>
              <a:ext uri="{FF2B5EF4-FFF2-40B4-BE49-F238E27FC236}">
                <a16:creationId xmlns:a16="http://schemas.microsoft.com/office/drawing/2014/main" id="{E1EE10D9-731E-0D9A-AE21-0A2B4EC4A485}"/>
              </a:ext>
            </a:extLst>
          </p:cNvPr>
          <p:cNvSpPr txBox="1"/>
          <p:nvPr/>
        </p:nvSpPr>
        <p:spPr>
          <a:xfrm>
            <a:off x="701039" y="5175339"/>
            <a:ext cx="1048940" cy="749261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lIns="0" tIns="0" rIns="0" bIns="0" anchor="ctr" anchorCtr="1">
            <a:noAutofit/>
          </a:bodyPr>
          <a:lstStyle/>
          <a:p>
            <a:pPr algn="ctr"/>
            <a:r>
              <a:rPr lang="en-US" altLang="zh-CN" sz="2400" b="1" i="0" spc="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2" name="gaoding-18">
            <a:extLst>
              <a:ext uri="{FF2B5EF4-FFF2-40B4-BE49-F238E27FC236}">
                <a16:creationId xmlns:a16="http://schemas.microsoft.com/office/drawing/2014/main" id="{92C33C7B-8545-97F5-7B16-F7AC9BD31D33}"/>
              </a:ext>
            </a:extLst>
          </p:cNvPr>
          <p:cNvSpPr txBox="1"/>
          <p:nvPr/>
        </p:nvSpPr>
        <p:spPr>
          <a:xfrm>
            <a:off x="2056827" y="2388522"/>
            <a:ext cx="6046021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对他人行为用自己的价值观，基于自己对世界的理解进行对错评判</a:t>
            </a:r>
          </a:p>
        </p:txBody>
      </p:sp>
      <p:sp>
        <p:nvSpPr>
          <p:cNvPr id="33" name="gaoding-19">
            <a:extLst>
              <a:ext uri="{FF2B5EF4-FFF2-40B4-BE49-F238E27FC236}">
                <a16:creationId xmlns:a16="http://schemas.microsoft.com/office/drawing/2014/main" id="{3DEE37B6-12E5-839E-4366-ABC3523BDEAB}"/>
              </a:ext>
            </a:extLst>
          </p:cNvPr>
          <p:cNvSpPr txBox="1"/>
          <p:nvPr/>
        </p:nvSpPr>
        <p:spPr>
          <a:xfrm>
            <a:off x="2056827" y="3449330"/>
            <a:ext cx="7499832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人们在生活中广泛使用的短语，都是逃避责任的一种行为表现，例如“不得不、上级命令”等</a:t>
            </a:r>
          </a:p>
        </p:txBody>
      </p:sp>
      <p:sp>
        <p:nvSpPr>
          <p:cNvPr id="46" name="gaoding-20">
            <a:extLst>
              <a:ext uri="{FF2B5EF4-FFF2-40B4-BE49-F238E27FC236}">
                <a16:creationId xmlns:a16="http://schemas.microsoft.com/office/drawing/2014/main" id="{1564BCEF-FF2F-C210-C1F7-58EF88AF2F34}"/>
              </a:ext>
            </a:extLst>
          </p:cNvPr>
          <p:cNvSpPr txBox="1"/>
          <p:nvPr/>
        </p:nvSpPr>
        <p:spPr>
          <a:xfrm>
            <a:off x="2056827" y="4510138"/>
            <a:ext cx="7088352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比较分为</a:t>
            </a:r>
            <a:r>
              <a:rPr lang="en-US" altLang="zh-CN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</a:t>
            </a: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种类型，在沟通中将自己和对方或者他人进行比较，可能产生自卑的情绪</a:t>
            </a:r>
          </a:p>
        </p:txBody>
      </p:sp>
      <p:sp>
        <p:nvSpPr>
          <p:cNvPr id="49" name="gaoding-21">
            <a:extLst>
              <a:ext uri="{FF2B5EF4-FFF2-40B4-BE49-F238E27FC236}">
                <a16:creationId xmlns:a16="http://schemas.microsoft.com/office/drawing/2014/main" id="{71965A27-E9E6-70F7-C294-AE2809F5A81E}"/>
              </a:ext>
            </a:extLst>
          </p:cNvPr>
          <p:cNvSpPr txBox="1"/>
          <p:nvPr/>
        </p:nvSpPr>
        <p:spPr>
          <a:xfrm>
            <a:off x="2056827" y="5570945"/>
            <a:ext cx="5867973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在生活和工作中，强者对他人的要求常常暗含威胁</a:t>
            </a:r>
          </a:p>
        </p:txBody>
      </p:sp>
      <p:sp>
        <p:nvSpPr>
          <p:cNvPr id="58" name="gaoding-22">
            <a:extLst>
              <a:ext uri="{FF2B5EF4-FFF2-40B4-BE49-F238E27FC236}">
                <a16:creationId xmlns:a16="http://schemas.microsoft.com/office/drawing/2014/main" id="{61AE0336-DC7A-DDAD-4037-38973C531921}"/>
              </a:ext>
            </a:extLst>
          </p:cNvPr>
          <p:cNvSpPr txBox="1"/>
          <p:nvPr/>
        </p:nvSpPr>
        <p:spPr>
          <a:xfrm>
            <a:off x="2059878" y="2015129"/>
            <a:ext cx="1861236" cy="3745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2000" dirty="0"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道德评判</a:t>
            </a:r>
          </a:p>
        </p:txBody>
      </p:sp>
      <p:sp>
        <p:nvSpPr>
          <p:cNvPr id="59" name="gaoding-23">
            <a:extLst>
              <a:ext uri="{FF2B5EF4-FFF2-40B4-BE49-F238E27FC236}">
                <a16:creationId xmlns:a16="http://schemas.microsoft.com/office/drawing/2014/main" id="{65C00406-F4D6-E3C8-1479-6DD8627F18B0}"/>
              </a:ext>
            </a:extLst>
          </p:cNvPr>
          <p:cNvSpPr txBox="1"/>
          <p:nvPr/>
        </p:nvSpPr>
        <p:spPr>
          <a:xfrm>
            <a:off x="2059878" y="3075937"/>
            <a:ext cx="1823468" cy="3745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2000" dirty="0"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逃避责任</a:t>
            </a:r>
          </a:p>
        </p:txBody>
      </p:sp>
      <p:sp>
        <p:nvSpPr>
          <p:cNvPr id="60" name="gaoding-24">
            <a:extLst>
              <a:ext uri="{FF2B5EF4-FFF2-40B4-BE49-F238E27FC236}">
                <a16:creationId xmlns:a16="http://schemas.microsoft.com/office/drawing/2014/main" id="{9D5D6E29-E2A8-C332-1BA4-11DA44C9EB54}"/>
              </a:ext>
            </a:extLst>
          </p:cNvPr>
          <p:cNvSpPr txBox="1"/>
          <p:nvPr/>
        </p:nvSpPr>
        <p:spPr>
          <a:xfrm>
            <a:off x="2059878" y="4136745"/>
            <a:ext cx="2454881" cy="3745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2000" dirty="0"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进行比较</a:t>
            </a:r>
          </a:p>
        </p:txBody>
      </p:sp>
      <p:sp>
        <p:nvSpPr>
          <p:cNvPr id="61" name="gaoding-25">
            <a:extLst>
              <a:ext uri="{FF2B5EF4-FFF2-40B4-BE49-F238E27FC236}">
                <a16:creationId xmlns:a16="http://schemas.microsoft.com/office/drawing/2014/main" id="{4B3CA915-CC51-3A9F-663E-DEA3EDAE3E3C}"/>
              </a:ext>
            </a:extLst>
          </p:cNvPr>
          <p:cNvSpPr txBox="1"/>
          <p:nvPr/>
        </p:nvSpPr>
        <p:spPr>
          <a:xfrm>
            <a:off x="2059878" y="5197552"/>
            <a:ext cx="2454881" cy="3745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2000" dirty="0"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强人所难</a:t>
            </a: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id="{3F80084A-5620-FDEB-CF72-62D9A04D56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19161" y="4085287"/>
            <a:ext cx="3672840" cy="277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94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B7EF86D-7034-0B19-60D7-D05D8E27554C}"/>
              </a:ext>
            </a:extLst>
          </p:cNvPr>
          <p:cNvSpPr/>
          <p:nvPr/>
        </p:nvSpPr>
        <p:spPr>
          <a:xfrm>
            <a:off x="0" y="0"/>
            <a:ext cx="12192000" cy="4556760"/>
          </a:xfrm>
          <a:prstGeom prst="rect">
            <a:avLst/>
          </a:prstGeom>
          <a:solidFill>
            <a:schemeClr val="accent2">
              <a:lumMod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D4B4380-3129-A35C-F953-EDA744554848}"/>
              </a:ext>
            </a:extLst>
          </p:cNvPr>
          <p:cNvSpPr/>
          <p:nvPr/>
        </p:nvSpPr>
        <p:spPr>
          <a:xfrm>
            <a:off x="829627" y="1307923"/>
            <a:ext cx="3837305" cy="3677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 w="6350">
                  <a:solidFill>
                    <a:schemeClr val="accent2">
                      <a:lumMod val="10000"/>
                    </a:schemeClr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kumimoji="0" lang="zh-CN" altLang="en-US" sz="23900" b="0" i="0" u="none" strike="noStrike" kern="1200" cap="none" spc="0" normalizeH="0" baseline="0" noProof="0" dirty="0">
              <a:ln w="6350">
                <a:solidFill>
                  <a:schemeClr val="accent2">
                    <a:lumMod val="10000"/>
                  </a:schemeClr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gaoding-14">
            <a:extLst>
              <a:ext uri="{FF2B5EF4-FFF2-40B4-BE49-F238E27FC236}">
                <a16:creationId xmlns:a16="http://schemas.microsoft.com/office/drawing/2014/main" id="{589758AC-221C-7D2E-B984-471A19221B58}"/>
              </a:ext>
            </a:extLst>
          </p:cNvPr>
          <p:cNvSpPr txBox="1"/>
          <p:nvPr/>
        </p:nvSpPr>
        <p:spPr>
          <a:xfrm>
            <a:off x="1087120" y="4902033"/>
            <a:ext cx="38373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暴力沟通带来的后果</a:t>
            </a: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9BD32620-D656-EBE3-0482-C8F0C7722C21}"/>
              </a:ext>
            </a:extLst>
          </p:cNvPr>
          <p:cNvSpPr txBox="1"/>
          <p:nvPr/>
        </p:nvSpPr>
        <p:spPr>
          <a:xfrm>
            <a:off x="1087120" y="5432647"/>
            <a:ext cx="332232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Result Of The Violent Communication</a:t>
            </a:r>
          </a:p>
        </p:txBody>
      </p:sp>
      <p:sp>
        <p:nvSpPr>
          <p:cNvPr id="26" name="iSHEJI-3">
            <a:extLst>
              <a:ext uri="{FF2B5EF4-FFF2-40B4-BE49-F238E27FC236}">
                <a16:creationId xmlns:a16="http://schemas.microsoft.com/office/drawing/2014/main" id="{FC31E120-6145-D69F-D2C5-B3B9D2E3A25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7" name="iSHEJI-5">
            <a:extLst>
              <a:ext uri="{FF2B5EF4-FFF2-40B4-BE49-F238E27FC236}">
                <a16:creationId xmlns:a16="http://schemas.microsoft.com/office/drawing/2014/main" id="{B1071F39-0728-FB4A-F22E-557FB8B4D379}"/>
              </a:ext>
            </a:extLst>
          </p:cNvPr>
          <p:cNvSpPr txBox="1"/>
          <p:nvPr/>
        </p:nvSpPr>
        <p:spPr>
          <a:xfrm flipH="1">
            <a:off x="10588013" y="6019606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28" name="iSHEJI-6">
            <a:extLst>
              <a:ext uri="{FF2B5EF4-FFF2-40B4-BE49-F238E27FC236}">
                <a16:creationId xmlns:a16="http://schemas.microsoft.com/office/drawing/2014/main" id="{63A66D3B-1C11-50CE-C2CC-A1828AB3C646}"/>
              </a:ext>
            </a:extLst>
          </p:cNvPr>
          <p:cNvCxnSpPr>
            <a:cxnSpLocks/>
          </p:cNvCxnSpPr>
          <p:nvPr/>
        </p:nvCxnSpPr>
        <p:spPr>
          <a:xfrm>
            <a:off x="1087120" y="5805308"/>
            <a:ext cx="11074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aoding-14">
            <a:extLst>
              <a:ext uri="{FF2B5EF4-FFF2-40B4-BE49-F238E27FC236}">
                <a16:creationId xmlns:a16="http://schemas.microsoft.com/office/drawing/2014/main" id="{30EAD208-E702-6B54-E165-8532CAFC3771}"/>
              </a:ext>
            </a:extLst>
          </p:cNvPr>
          <p:cNvSpPr txBox="1"/>
          <p:nvPr/>
        </p:nvSpPr>
        <p:spPr>
          <a:xfrm>
            <a:off x="1075172" y="5921073"/>
            <a:ext cx="648386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朋友越来越少、无法解决问题、没人喜欢你、带给他人痛苦</a:t>
            </a: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……</a:t>
            </a:r>
            <a:endParaRPr lang="zh-CN" altLang="en-US" sz="1400" spc="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AC9EFE7B-04A2-A0AF-4C8B-7243A4961B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79695" y="822960"/>
            <a:ext cx="66484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358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C60CAD6E-9EFA-345A-E271-E63E445298B4}"/>
              </a:ext>
            </a:extLst>
          </p:cNvPr>
          <p:cNvSpPr txBox="1"/>
          <p:nvPr/>
        </p:nvSpPr>
        <p:spPr>
          <a:xfrm>
            <a:off x="971300" y="385569"/>
            <a:ext cx="3473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暴力沟通带来的后果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309777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Result Of The Violent Communication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8C44B74-A2CB-A26F-1A6D-661B11E44CAB}"/>
              </a:ext>
            </a:extLst>
          </p:cNvPr>
          <p:cNvSpPr/>
          <p:nvPr/>
        </p:nvSpPr>
        <p:spPr>
          <a:xfrm>
            <a:off x="5148709" y="2461180"/>
            <a:ext cx="2202339" cy="2202340"/>
          </a:xfrm>
          <a:custGeom>
            <a:avLst/>
            <a:gdLst>
              <a:gd name="connsiteX0" fmla="*/ 1486993 w 1486992"/>
              <a:gd name="connsiteY0" fmla="*/ 743497 h 1486993"/>
              <a:gd name="connsiteX1" fmla="*/ 743496 w 1486992"/>
              <a:gd name="connsiteY1" fmla="*/ 1486993 h 1486993"/>
              <a:gd name="connsiteX2" fmla="*/ 0 w 1486992"/>
              <a:gd name="connsiteY2" fmla="*/ 743497 h 1486993"/>
              <a:gd name="connsiteX3" fmla="*/ 743496 w 1486992"/>
              <a:gd name="connsiteY3" fmla="*/ 0 h 1486993"/>
              <a:gd name="connsiteX4" fmla="*/ 1486993 w 1486992"/>
              <a:gd name="connsiteY4" fmla="*/ 743497 h 148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92" h="1486993">
                <a:moveTo>
                  <a:pt x="1486993" y="743497"/>
                </a:moveTo>
                <a:cubicBezTo>
                  <a:pt x="1486993" y="1154119"/>
                  <a:pt x="1154118" y="1486993"/>
                  <a:pt x="743496" y="1486993"/>
                </a:cubicBezTo>
                <a:cubicBezTo>
                  <a:pt x="332875" y="1486993"/>
                  <a:pt x="0" y="1154119"/>
                  <a:pt x="0" y="743497"/>
                </a:cubicBezTo>
                <a:cubicBezTo>
                  <a:pt x="0" y="332875"/>
                  <a:pt x="332875" y="0"/>
                  <a:pt x="743496" y="0"/>
                </a:cubicBezTo>
                <a:cubicBezTo>
                  <a:pt x="1154118" y="0"/>
                  <a:pt x="1486993" y="332875"/>
                  <a:pt x="1486993" y="743497"/>
                </a:cubicBezTo>
                <a:close/>
              </a:path>
            </a:pathLst>
          </a:custGeom>
          <a:solidFill>
            <a:srgbClr val="FFFFFF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28A6DAB-9BEC-2C40-7BE4-27821C3CBE51}"/>
              </a:ext>
            </a:extLst>
          </p:cNvPr>
          <p:cNvSpPr/>
          <p:nvPr/>
        </p:nvSpPr>
        <p:spPr>
          <a:xfrm>
            <a:off x="5093535" y="2406006"/>
            <a:ext cx="2312688" cy="2312688"/>
          </a:xfrm>
          <a:custGeom>
            <a:avLst/>
            <a:gdLst>
              <a:gd name="connsiteX0" fmla="*/ 1549794 w 1611530"/>
              <a:gd name="connsiteY0" fmla="*/ 805765 h 1611531"/>
              <a:gd name="connsiteX1" fmla="*/ 804701 w 1611530"/>
              <a:gd name="connsiteY1" fmla="*/ 1550858 h 1611531"/>
              <a:gd name="connsiteX2" fmla="*/ 59608 w 1611530"/>
              <a:gd name="connsiteY2" fmla="*/ 805765 h 1611531"/>
              <a:gd name="connsiteX3" fmla="*/ 804701 w 1611530"/>
              <a:gd name="connsiteY3" fmla="*/ 60672 h 1611531"/>
              <a:gd name="connsiteX4" fmla="*/ 1549794 w 1611530"/>
              <a:gd name="connsiteY4" fmla="*/ 805765 h 1611531"/>
              <a:gd name="connsiteX5" fmla="*/ 804701 w 1611530"/>
              <a:gd name="connsiteY5" fmla="*/ 0 h 1611531"/>
              <a:gd name="connsiteX6" fmla="*/ 1 w 1611530"/>
              <a:gd name="connsiteY6" fmla="*/ 806830 h 1611531"/>
              <a:gd name="connsiteX7" fmla="*/ 806830 w 1611530"/>
              <a:gd name="connsiteY7" fmla="*/ 1611530 h 1611531"/>
              <a:gd name="connsiteX8" fmla="*/ 1611531 w 1611530"/>
              <a:gd name="connsiteY8" fmla="*/ 805765 h 1611531"/>
              <a:gd name="connsiteX9" fmla="*/ 805766 w 1611530"/>
              <a:gd name="connsiteY9" fmla="*/ 0 h 161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1530" h="1611531">
                <a:moveTo>
                  <a:pt x="1549794" y="805765"/>
                </a:moveTo>
                <a:cubicBezTo>
                  <a:pt x="1549794" y="1217270"/>
                  <a:pt x="1216206" y="1550858"/>
                  <a:pt x="804701" y="1550858"/>
                </a:cubicBezTo>
                <a:cubicBezTo>
                  <a:pt x="393197" y="1550858"/>
                  <a:pt x="59608" y="1217270"/>
                  <a:pt x="59608" y="805765"/>
                </a:cubicBezTo>
                <a:cubicBezTo>
                  <a:pt x="59608" y="394261"/>
                  <a:pt x="393197" y="60672"/>
                  <a:pt x="804701" y="60672"/>
                </a:cubicBezTo>
                <a:cubicBezTo>
                  <a:pt x="1216206" y="60672"/>
                  <a:pt x="1549794" y="394261"/>
                  <a:pt x="1549794" y="805765"/>
                </a:cubicBezTo>
                <a:close/>
                <a:moveTo>
                  <a:pt x="804701" y="0"/>
                </a:moveTo>
                <a:cubicBezTo>
                  <a:pt x="359689" y="586"/>
                  <a:pt x="-585" y="361817"/>
                  <a:pt x="1" y="806830"/>
                </a:cubicBezTo>
                <a:cubicBezTo>
                  <a:pt x="592" y="1251842"/>
                  <a:pt x="361818" y="1612116"/>
                  <a:pt x="806830" y="1611530"/>
                </a:cubicBezTo>
                <a:cubicBezTo>
                  <a:pt x="1251427" y="1610940"/>
                  <a:pt x="1611531" y="1250362"/>
                  <a:pt x="1611531" y="805765"/>
                </a:cubicBezTo>
                <a:cubicBezTo>
                  <a:pt x="1611531" y="360753"/>
                  <a:pt x="1250778" y="0"/>
                  <a:pt x="805766" y="0"/>
                </a:cubicBezTo>
                <a:close/>
              </a:path>
            </a:pathLst>
          </a:custGeom>
          <a:solidFill>
            <a:schemeClr val="accent1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D60E1EE1-EC43-B720-E88D-7B3DC96FC1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1030" t="20802" r="34148" b="12756"/>
          <a:stretch>
            <a:fillRect/>
          </a:stretch>
        </p:blipFill>
        <p:spPr>
          <a:xfrm>
            <a:off x="5148710" y="2461180"/>
            <a:ext cx="2202341" cy="2202340"/>
          </a:xfrm>
          <a:custGeom>
            <a:avLst/>
            <a:gdLst>
              <a:gd name="connsiteX0" fmla="*/ 1101170 w 2202341"/>
              <a:gd name="connsiteY0" fmla="*/ 0 h 2202340"/>
              <a:gd name="connsiteX1" fmla="*/ 2202341 w 2202341"/>
              <a:gd name="connsiteY1" fmla="*/ 1101171 h 2202340"/>
              <a:gd name="connsiteX2" fmla="*/ 1101170 w 2202341"/>
              <a:gd name="connsiteY2" fmla="*/ 2202340 h 2202340"/>
              <a:gd name="connsiteX3" fmla="*/ 0 w 2202341"/>
              <a:gd name="connsiteY3" fmla="*/ 1101171 h 2202340"/>
              <a:gd name="connsiteX4" fmla="*/ 1101170 w 2202341"/>
              <a:gd name="connsiteY4" fmla="*/ 0 h 2202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341" h="2202340">
                <a:moveTo>
                  <a:pt x="1101170" y="0"/>
                </a:moveTo>
                <a:cubicBezTo>
                  <a:pt x="1709330" y="0"/>
                  <a:pt x="2202341" y="493011"/>
                  <a:pt x="2202341" y="1101171"/>
                </a:cubicBezTo>
                <a:cubicBezTo>
                  <a:pt x="2202341" y="1709331"/>
                  <a:pt x="1709330" y="2202340"/>
                  <a:pt x="1101170" y="2202340"/>
                </a:cubicBezTo>
                <a:cubicBezTo>
                  <a:pt x="493011" y="2202340"/>
                  <a:pt x="0" y="1709331"/>
                  <a:pt x="0" y="1101171"/>
                </a:cubicBezTo>
                <a:cubicBezTo>
                  <a:pt x="0" y="493011"/>
                  <a:pt x="493011" y="0"/>
                  <a:pt x="1101170" y="0"/>
                </a:cubicBezTo>
                <a:close/>
              </a:path>
            </a:pathLst>
          </a:custGeom>
        </p:spPr>
      </p:pic>
      <p:sp>
        <p:nvSpPr>
          <p:cNvPr id="79" name="@稿定PPT实验室 出品-13-1">
            <a:extLst>
              <a:ext uri="{FF2B5EF4-FFF2-40B4-BE49-F238E27FC236}">
                <a16:creationId xmlns:a16="http://schemas.microsoft.com/office/drawing/2014/main" id="{C0427BEC-CA80-4F6A-15FC-D765BA202A1E}"/>
              </a:ext>
            </a:extLst>
          </p:cNvPr>
          <p:cNvSpPr txBox="1">
            <a:spLocks/>
          </p:cNvSpPr>
          <p:nvPr/>
        </p:nvSpPr>
        <p:spPr>
          <a:xfrm>
            <a:off x="1960179" y="2461180"/>
            <a:ext cx="1139158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90000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不断被谴责</a:t>
            </a:r>
          </a:p>
        </p:txBody>
      </p:sp>
      <p:sp>
        <p:nvSpPr>
          <p:cNvPr id="83" name="@稿定PPT实验室 出品-13-1">
            <a:extLst>
              <a:ext uri="{FF2B5EF4-FFF2-40B4-BE49-F238E27FC236}">
                <a16:creationId xmlns:a16="http://schemas.microsoft.com/office/drawing/2014/main" id="{E61B06DE-6BD8-4863-CBE2-58E4F78949E3}"/>
              </a:ext>
            </a:extLst>
          </p:cNvPr>
          <p:cNvSpPr txBox="1">
            <a:spLocks/>
          </p:cNvSpPr>
          <p:nvPr/>
        </p:nvSpPr>
        <p:spPr>
          <a:xfrm>
            <a:off x="9765887" y="3216423"/>
            <a:ext cx="1139158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27778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没人喜欢你</a:t>
            </a:r>
          </a:p>
        </p:txBody>
      </p:sp>
      <p:sp>
        <p:nvSpPr>
          <p:cNvPr id="87" name="@稿定PPT实验室 出品-13-1">
            <a:extLst>
              <a:ext uri="{FF2B5EF4-FFF2-40B4-BE49-F238E27FC236}">
                <a16:creationId xmlns:a16="http://schemas.microsoft.com/office/drawing/2014/main" id="{6D422333-5E0D-045F-BD3D-80A3ACD82B04}"/>
              </a:ext>
            </a:extLst>
          </p:cNvPr>
          <p:cNvSpPr txBox="1">
            <a:spLocks/>
          </p:cNvSpPr>
          <p:nvPr/>
        </p:nvSpPr>
        <p:spPr>
          <a:xfrm>
            <a:off x="7396469" y="2017966"/>
            <a:ext cx="93718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18889"/>
                  </a:schemeClr>
                </a:solidFill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Arial" panose="020B0604020202020204" pitchFamily="34" charset="0"/>
              </a:rPr>
              <a:t>感情破碎</a:t>
            </a:r>
          </a:p>
        </p:txBody>
      </p:sp>
      <p:sp>
        <p:nvSpPr>
          <p:cNvPr id="91" name="@稿定PPT实验室 出品-13-1">
            <a:extLst>
              <a:ext uri="{FF2B5EF4-FFF2-40B4-BE49-F238E27FC236}">
                <a16:creationId xmlns:a16="http://schemas.microsoft.com/office/drawing/2014/main" id="{B747A84F-AA3D-4DB3-8E2F-3DE5B9698A69}"/>
              </a:ext>
            </a:extLst>
          </p:cNvPr>
          <p:cNvSpPr txBox="1">
            <a:spLocks/>
          </p:cNvSpPr>
          <p:nvPr/>
        </p:nvSpPr>
        <p:spPr>
          <a:xfrm>
            <a:off x="3482507" y="3371850"/>
            <a:ext cx="93718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10000"/>
                  </a:schemeClr>
                </a:solidFill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Arial" panose="020B0604020202020204" pitchFamily="34" charset="0"/>
              </a:rPr>
              <a:t>生活阻碍</a:t>
            </a:r>
          </a:p>
        </p:txBody>
      </p:sp>
      <p:sp>
        <p:nvSpPr>
          <p:cNvPr id="95" name="@稿定PPT实验室 出品-13-1">
            <a:extLst>
              <a:ext uri="{FF2B5EF4-FFF2-40B4-BE49-F238E27FC236}">
                <a16:creationId xmlns:a16="http://schemas.microsoft.com/office/drawing/2014/main" id="{311027E7-5A8D-2793-8648-8D7166226870}"/>
              </a:ext>
            </a:extLst>
          </p:cNvPr>
          <p:cNvSpPr txBox="1">
            <a:spLocks/>
          </p:cNvSpPr>
          <p:nvPr/>
        </p:nvSpPr>
        <p:spPr>
          <a:xfrm>
            <a:off x="8216213" y="3830556"/>
            <a:ext cx="1341137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81111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无法解决问题</a:t>
            </a:r>
          </a:p>
        </p:txBody>
      </p:sp>
      <p:sp>
        <p:nvSpPr>
          <p:cNvPr id="99" name="@稿定PPT实验室 出品-13-1">
            <a:extLst>
              <a:ext uri="{FF2B5EF4-FFF2-40B4-BE49-F238E27FC236}">
                <a16:creationId xmlns:a16="http://schemas.microsoft.com/office/drawing/2014/main" id="{A9B6EEE1-09BE-4268-93A4-F1C7A6043543}"/>
              </a:ext>
            </a:extLst>
          </p:cNvPr>
          <p:cNvSpPr txBox="1">
            <a:spLocks/>
          </p:cNvSpPr>
          <p:nvPr/>
        </p:nvSpPr>
        <p:spPr>
          <a:xfrm>
            <a:off x="1286956" y="4085967"/>
            <a:ext cx="1543115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algn="ctr" defTabSz="913765">
              <a:buSzPct val="25000"/>
              <a:defRPr/>
            </a:pPr>
            <a:r>
              <a:rPr lang="zh-CN" altLang="en-US" sz="1600" dirty="0">
                <a:solidFill>
                  <a:schemeClr val="tx1">
                    <a:alpha val="27778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给他人带来痛苦</a:t>
            </a:r>
          </a:p>
        </p:txBody>
      </p:sp>
      <p:sp>
        <p:nvSpPr>
          <p:cNvPr id="103" name="@稿定PPT实验室 出品-13-1">
            <a:extLst>
              <a:ext uri="{FF2B5EF4-FFF2-40B4-BE49-F238E27FC236}">
                <a16:creationId xmlns:a16="http://schemas.microsoft.com/office/drawing/2014/main" id="{FE9239C5-8515-F1B0-C2A7-8D3DB8A34E55}"/>
              </a:ext>
            </a:extLst>
          </p:cNvPr>
          <p:cNvSpPr txBox="1">
            <a:spLocks/>
          </p:cNvSpPr>
          <p:nvPr/>
        </p:nvSpPr>
        <p:spPr>
          <a:xfrm>
            <a:off x="5877669" y="5309088"/>
            <a:ext cx="1341137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alpha val="45556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降低工作效率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alpha val="45556"/>
                </a:schemeClr>
              </a:solidFill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7" name="@稿定PPT实验室 出品-13-1">
            <a:extLst>
              <a:ext uri="{FF2B5EF4-FFF2-40B4-BE49-F238E27FC236}">
                <a16:creationId xmlns:a16="http://schemas.microsoft.com/office/drawing/2014/main" id="{392118B6-8D74-F48A-06F3-D4EDE8D7CA88}"/>
              </a:ext>
            </a:extLst>
          </p:cNvPr>
          <p:cNvSpPr txBox="1">
            <a:spLocks/>
          </p:cNvSpPr>
          <p:nvPr/>
        </p:nvSpPr>
        <p:spPr>
          <a:xfrm>
            <a:off x="7747623" y="4779238"/>
            <a:ext cx="93718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alpha val="36667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Arial" panose="020B0604020202020204" pitchFamily="34" charset="0"/>
              </a:rPr>
              <a:t>被人排斥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alpha val="36667"/>
                </a:schemeClr>
              </a:solidFill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1" name="@稿定PPT实验室 出品-13-1">
            <a:extLst>
              <a:ext uri="{FF2B5EF4-FFF2-40B4-BE49-F238E27FC236}">
                <a16:creationId xmlns:a16="http://schemas.microsoft.com/office/drawing/2014/main" id="{7FFFF8E5-338A-AAE5-3661-02A2872270E2}"/>
              </a:ext>
            </a:extLst>
          </p:cNvPr>
          <p:cNvSpPr txBox="1">
            <a:spLocks/>
          </p:cNvSpPr>
          <p:nvPr/>
        </p:nvSpPr>
        <p:spPr>
          <a:xfrm>
            <a:off x="4023398" y="2196204"/>
            <a:ext cx="93718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2222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过得辛苦</a:t>
            </a:r>
          </a:p>
        </p:txBody>
      </p:sp>
      <p:sp>
        <p:nvSpPr>
          <p:cNvPr id="115" name="@稿定PPT实验室 出品-13-1">
            <a:extLst>
              <a:ext uri="{FF2B5EF4-FFF2-40B4-BE49-F238E27FC236}">
                <a16:creationId xmlns:a16="http://schemas.microsoft.com/office/drawing/2014/main" id="{41AAFD70-74A2-B54D-D3CF-5BC6C3C98F85}"/>
              </a:ext>
            </a:extLst>
          </p:cNvPr>
          <p:cNvSpPr txBox="1">
            <a:spLocks/>
          </p:cNvSpPr>
          <p:nvPr/>
        </p:nvSpPr>
        <p:spPr>
          <a:xfrm>
            <a:off x="4023398" y="4382061"/>
            <a:ext cx="93718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4444"/>
                  </a:schemeClr>
                </a:solidFill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Arial" panose="020B0604020202020204" pitchFamily="34" charset="0"/>
              </a:rPr>
              <a:t>朋友变少</a:t>
            </a:r>
          </a:p>
        </p:txBody>
      </p:sp>
      <p:sp>
        <p:nvSpPr>
          <p:cNvPr id="2" name="@稿定PPT实验室 出品-13-1">
            <a:extLst>
              <a:ext uri="{FF2B5EF4-FFF2-40B4-BE49-F238E27FC236}">
                <a16:creationId xmlns:a16="http://schemas.microsoft.com/office/drawing/2014/main" id="{BD8CC0C4-F592-5108-0262-757A230ECE58}"/>
              </a:ext>
            </a:extLst>
          </p:cNvPr>
          <p:cNvSpPr txBox="1">
            <a:spLocks/>
          </p:cNvSpPr>
          <p:nvPr/>
        </p:nvSpPr>
        <p:spPr>
          <a:xfrm>
            <a:off x="8418191" y="2924261"/>
            <a:ext cx="93718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algn="ctr" defTabSz="913765">
              <a:buSzPct val="25000"/>
              <a:defRPr/>
            </a:pPr>
            <a:r>
              <a:rPr lang="zh-CN" altLang="en-US" sz="1600" dirty="0">
                <a:solidFill>
                  <a:schemeClr val="tx1">
                    <a:alpha val="81111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生活阻碍</a:t>
            </a:r>
          </a:p>
        </p:txBody>
      </p:sp>
      <p:sp>
        <p:nvSpPr>
          <p:cNvPr id="4" name="@稿定PPT实验室 出品-13-1">
            <a:extLst>
              <a:ext uri="{FF2B5EF4-FFF2-40B4-BE49-F238E27FC236}">
                <a16:creationId xmlns:a16="http://schemas.microsoft.com/office/drawing/2014/main" id="{B727102A-709A-E628-3FFE-B1136DD42820}"/>
              </a:ext>
            </a:extLst>
          </p:cNvPr>
          <p:cNvSpPr txBox="1">
            <a:spLocks/>
          </p:cNvSpPr>
          <p:nvPr/>
        </p:nvSpPr>
        <p:spPr>
          <a:xfrm>
            <a:off x="2830071" y="4956557"/>
            <a:ext cx="93718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algn="ctr" defTabSz="913765">
              <a:buSzPct val="25000"/>
              <a:defRPr/>
            </a:pPr>
            <a:r>
              <a:rPr lang="zh-CN" altLang="en-US" sz="1600" dirty="0">
                <a:solidFill>
                  <a:schemeClr val="tx1">
                    <a:alpha val="63333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感情破碎</a:t>
            </a:r>
          </a:p>
        </p:txBody>
      </p:sp>
    </p:spTree>
    <p:extLst>
      <p:ext uri="{BB962C8B-B14F-4D97-AF65-F5344CB8AC3E}">
        <p14:creationId xmlns:p14="http://schemas.microsoft.com/office/powerpoint/2010/main" val="888455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C60CAD6E-9EFA-345A-E271-E63E445298B4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什么样的人需要学习非暴力沟通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Someone Who Need To Learn Non-violent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Communicete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BF6D770B-9AA1-2ABB-AB79-DAADE72E08BC}"/>
              </a:ext>
            </a:extLst>
          </p:cNvPr>
          <p:cNvSpPr txBox="1"/>
          <p:nvPr/>
        </p:nvSpPr>
        <p:spPr>
          <a:xfrm>
            <a:off x="1672688" y="4984917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谋取利益</a:t>
            </a:r>
          </a:p>
        </p:txBody>
      </p:sp>
      <p:sp>
        <p:nvSpPr>
          <p:cNvPr id="4" name="iSHEJI-7">
            <a:extLst>
              <a:ext uri="{FF2B5EF4-FFF2-40B4-BE49-F238E27FC236}">
                <a16:creationId xmlns:a16="http://schemas.microsoft.com/office/drawing/2014/main" id="{1296FFE4-7ED5-CE78-157F-0E43A6A4BA40}"/>
              </a:ext>
            </a:extLst>
          </p:cNvPr>
          <p:cNvSpPr txBox="1"/>
          <p:nvPr/>
        </p:nvSpPr>
        <p:spPr>
          <a:xfrm>
            <a:off x="1672688" y="5292480"/>
            <a:ext cx="4025695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需要通过沟通达到获取利益的人</a:t>
            </a:r>
          </a:p>
        </p:txBody>
      </p:sp>
      <p:sp>
        <p:nvSpPr>
          <p:cNvPr id="5" name="iSHEJI-8">
            <a:extLst>
              <a:ext uri="{FF2B5EF4-FFF2-40B4-BE49-F238E27FC236}">
                <a16:creationId xmlns:a16="http://schemas.microsoft.com/office/drawing/2014/main" id="{80479952-41FD-9BF3-FD5F-DF90716AE817}"/>
              </a:ext>
            </a:extLst>
          </p:cNvPr>
          <p:cNvSpPr/>
          <p:nvPr/>
        </p:nvSpPr>
        <p:spPr>
          <a:xfrm>
            <a:off x="1672688" y="2162893"/>
            <a:ext cx="4061265" cy="2182376"/>
          </a:xfrm>
          <a:prstGeom prst="rect">
            <a:avLst/>
          </a:prstGeom>
          <a:solidFill>
            <a:schemeClr val="accent2"/>
          </a:solidFill>
          <a:ln w="317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9">
            <a:extLst>
              <a:ext uri="{FF2B5EF4-FFF2-40B4-BE49-F238E27FC236}">
                <a16:creationId xmlns:a16="http://schemas.microsoft.com/office/drawing/2014/main" id="{B46C4E47-EE78-D421-C084-DF050B10BB14}"/>
              </a:ext>
            </a:extLst>
          </p:cNvPr>
          <p:cNvSpPr txBox="1"/>
          <p:nvPr/>
        </p:nvSpPr>
        <p:spPr>
          <a:xfrm>
            <a:off x="1672688" y="4517921"/>
            <a:ext cx="406126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Seek interest</a:t>
            </a:r>
          </a:p>
        </p:txBody>
      </p:sp>
      <p:sp>
        <p:nvSpPr>
          <p:cNvPr id="10" name="iSHEJI-10">
            <a:extLst>
              <a:ext uri="{FF2B5EF4-FFF2-40B4-BE49-F238E27FC236}">
                <a16:creationId xmlns:a16="http://schemas.microsoft.com/office/drawing/2014/main" id="{4A9B85C6-D185-657D-2291-9B3D6ED74AD3}"/>
              </a:ext>
            </a:extLst>
          </p:cNvPr>
          <p:cNvSpPr txBox="1"/>
          <p:nvPr/>
        </p:nvSpPr>
        <p:spPr>
          <a:xfrm>
            <a:off x="6458048" y="4984917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让生活充满爱</a:t>
            </a:r>
          </a:p>
        </p:txBody>
      </p:sp>
      <p:sp>
        <p:nvSpPr>
          <p:cNvPr id="11" name="iSHEJI-11">
            <a:extLst>
              <a:ext uri="{FF2B5EF4-FFF2-40B4-BE49-F238E27FC236}">
                <a16:creationId xmlns:a16="http://schemas.microsoft.com/office/drawing/2014/main" id="{BE938178-1003-1497-41A6-475B1916AFB1}"/>
              </a:ext>
            </a:extLst>
          </p:cNvPr>
          <p:cNvSpPr txBox="1"/>
          <p:nvPr/>
        </p:nvSpPr>
        <p:spPr>
          <a:xfrm>
            <a:off x="6458048" y="5292480"/>
            <a:ext cx="4025695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希望沟通沟通表达自己的情感，让生活充满爱的人</a:t>
            </a:r>
          </a:p>
        </p:txBody>
      </p:sp>
      <p:sp>
        <p:nvSpPr>
          <p:cNvPr id="12" name="iSHEJI-12">
            <a:extLst>
              <a:ext uri="{FF2B5EF4-FFF2-40B4-BE49-F238E27FC236}">
                <a16:creationId xmlns:a16="http://schemas.microsoft.com/office/drawing/2014/main" id="{C875F01E-653E-5E68-8E70-03F871AF7FAF}"/>
              </a:ext>
            </a:extLst>
          </p:cNvPr>
          <p:cNvSpPr/>
          <p:nvPr/>
        </p:nvSpPr>
        <p:spPr>
          <a:xfrm>
            <a:off x="6458048" y="2162893"/>
            <a:ext cx="4061265" cy="2182376"/>
          </a:xfrm>
          <a:prstGeom prst="rect">
            <a:avLst/>
          </a:prstGeom>
          <a:solidFill>
            <a:schemeClr val="accent3"/>
          </a:solidFill>
          <a:ln w="317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3">
            <a:extLst>
              <a:ext uri="{FF2B5EF4-FFF2-40B4-BE49-F238E27FC236}">
                <a16:creationId xmlns:a16="http://schemas.microsoft.com/office/drawing/2014/main" id="{D048865C-C2BB-B18D-0DDE-FB88B8016711}"/>
              </a:ext>
            </a:extLst>
          </p:cNvPr>
          <p:cNvSpPr txBox="1"/>
          <p:nvPr/>
        </p:nvSpPr>
        <p:spPr>
          <a:xfrm>
            <a:off x="6458048" y="4517921"/>
            <a:ext cx="406126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Live your life with love</a:t>
            </a: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948E4FC8-9F6F-A597-2E79-5DF1A4C5F708}"/>
              </a:ext>
            </a:extLst>
          </p:cNvPr>
          <p:cNvSpPr txBox="1"/>
          <p:nvPr/>
        </p:nvSpPr>
        <p:spPr>
          <a:xfrm>
            <a:off x="971300" y="1232724"/>
            <a:ext cx="9247120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观察正在发生的事情，并学会区分观察和评论，因为负面消极的标签会产生很大不良影响</a:t>
            </a: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353A3997-3DF2-6C55-8D98-FD5B2EEB79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394" y="2340079"/>
            <a:ext cx="3440723" cy="2005190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6246BF56-AF66-2C06-6D61-DD01175C35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44598" y="2225040"/>
            <a:ext cx="3052593" cy="207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601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B7EF86D-7034-0B19-60D7-D05D8E27554C}"/>
              </a:ext>
            </a:extLst>
          </p:cNvPr>
          <p:cNvSpPr/>
          <p:nvPr/>
        </p:nvSpPr>
        <p:spPr>
          <a:xfrm>
            <a:off x="0" y="0"/>
            <a:ext cx="12192000" cy="4556760"/>
          </a:xfrm>
          <a:prstGeom prst="rect">
            <a:avLst/>
          </a:prstGeom>
          <a:solidFill>
            <a:schemeClr val="accent3">
              <a:lumMod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D4B4380-3129-A35C-F953-EDA744554848}"/>
              </a:ext>
            </a:extLst>
          </p:cNvPr>
          <p:cNvSpPr/>
          <p:nvPr/>
        </p:nvSpPr>
        <p:spPr>
          <a:xfrm>
            <a:off x="829627" y="1307923"/>
            <a:ext cx="3837305" cy="3677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solidFill>
                    <a:schemeClr val="accent3">
                      <a:lumMod val="10000"/>
                    </a:schemeClr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sz="23900" b="0" i="0" u="none" strike="noStrike" kern="1200" cap="none" spc="0" normalizeH="0" baseline="0" noProof="0" dirty="0">
              <a:ln>
                <a:solidFill>
                  <a:schemeClr val="accent3">
                    <a:lumMod val="10000"/>
                  </a:schemeClr>
                </a:solidFill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gaoding-14">
            <a:extLst>
              <a:ext uri="{FF2B5EF4-FFF2-40B4-BE49-F238E27FC236}">
                <a16:creationId xmlns:a16="http://schemas.microsoft.com/office/drawing/2014/main" id="{589758AC-221C-7D2E-B984-471A19221B58}"/>
              </a:ext>
            </a:extLst>
          </p:cNvPr>
          <p:cNvSpPr txBox="1"/>
          <p:nvPr/>
        </p:nvSpPr>
        <p:spPr>
          <a:xfrm>
            <a:off x="1087120" y="4902033"/>
            <a:ext cx="38373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怎么做到非暴力沟通</a:t>
            </a: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9BD32620-D656-EBE3-0482-C8F0C7722C21}"/>
              </a:ext>
            </a:extLst>
          </p:cNvPr>
          <p:cNvSpPr txBox="1"/>
          <p:nvPr/>
        </p:nvSpPr>
        <p:spPr>
          <a:xfrm>
            <a:off x="1087120" y="5432647"/>
            <a:ext cx="332232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How To Be Non-violent Communication</a:t>
            </a:r>
          </a:p>
        </p:txBody>
      </p:sp>
      <p:sp>
        <p:nvSpPr>
          <p:cNvPr id="26" name="iSHEJI-3">
            <a:extLst>
              <a:ext uri="{FF2B5EF4-FFF2-40B4-BE49-F238E27FC236}">
                <a16:creationId xmlns:a16="http://schemas.microsoft.com/office/drawing/2014/main" id="{FC31E120-6145-D69F-D2C5-B3B9D2E3A25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7" name="iSHEJI-5">
            <a:extLst>
              <a:ext uri="{FF2B5EF4-FFF2-40B4-BE49-F238E27FC236}">
                <a16:creationId xmlns:a16="http://schemas.microsoft.com/office/drawing/2014/main" id="{B1071F39-0728-FB4A-F22E-557FB8B4D379}"/>
              </a:ext>
            </a:extLst>
          </p:cNvPr>
          <p:cNvSpPr txBox="1"/>
          <p:nvPr/>
        </p:nvSpPr>
        <p:spPr>
          <a:xfrm flipH="1">
            <a:off x="10588013" y="6019606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28" name="iSHEJI-6">
            <a:extLst>
              <a:ext uri="{FF2B5EF4-FFF2-40B4-BE49-F238E27FC236}">
                <a16:creationId xmlns:a16="http://schemas.microsoft.com/office/drawing/2014/main" id="{63A66D3B-1C11-50CE-C2CC-A1828AB3C646}"/>
              </a:ext>
            </a:extLst>
          </p:cNvPr>
          <p:cNvCxnSpPr>
            <a:cxnSpLocks/>
          </p:cNvCxnSpPr>
          <p:nvPr/>
        </p:nvCxnSpPr>
        <p:spPr>
          <a:xfrm>
            <a:off x="1087120" y="5805308"/>
            <a:ext cx="11074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aoding-14">
            <a:extLst>
              <a:ext uri="{FF2B5EF4-FFF2-40B4-BE49-F238E27FC236}">
                <a16:creationId xmlns:a16="http://schemas.microsoft.com/office/drawing/2014/main" id="{30EAD208-E702-6B54-E165-8532CAFC3771}"/>
              </a:ext>
            </a:extLst>
          </p:cNvPr>
          <p:cNvSpPr txBox="1"/>
          <p:nvPr/>
        </p:nvSpPr>
        <p:spPr>
          <a:xfrm>
            <a:off x="1075172" y="5921073"/>
            <a:ext cx="648386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观察正在发生的事情，并学会区分观察和评论</a:t>
            </a: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5BA8EB29-5B8B-F6F2-A990-0E43E2DB31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14829" y="802518"/>
            <a:ext cx="5426552" cy="368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263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id="{E1E85918-5F3F-C247-B6E3-12D36EF20548}"/>
              </a:ext>
            </a:extLst>
          </p:cNvPr>
          <p:cNvSpPr/>
          <p:nvPr/>
        </p:nvSpPr>
        <p:spPr>
          <a:xfrm>
            <a:off x="0" y="6035466"/>
            <a:ext cx="12192000" cy="822533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1A70CF04-17D7-EFB1-18D7-D78927D67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8040" y="385569"/>
            <a:ext cx="732539" cy="627891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C60CAD6E-9EFA-345A-E271-E63E445298B4}"/>
              </a:ext>
            </a:extLst>
          </p:cNvPr>
          <p:cNvSpPr txBox="1"/>
          <p:nvPr/>
        </p:nvSpPr>
        <p:spPr>
          <a:xfrm>
            <a:off x="971300" y="385569"/>
            <a:ext cx="52999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非暴力沟通四要素</a:t>
            </a:r>
            <a:r>
              <a:rPr lang="en-US" altLang="zh-CN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z="28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观察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9138E952-62B0-CB44-E4C1-90F6557A6584}"/>
              </a:ext>
            </a:extLst>
          </p:cNvPr>
          <p:cNvSpPr txBox="1"/>
          <p:nvPr/>
        </p:nvSpPr>
        <p:spPr>
          <a:xfrm>
            <a:off x="971300" y="816456"/>
            <a:ext cx="48351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Non-violent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Communicete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—— Observation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E6D667C3-B2EF-9217-4B16-A8D49B7FE8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7111" y="491281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12A99C8F-764E-4B73-00ED-F20CB8D2DD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97035" y="2590801"/>
            <a:ext cx="6984569" cy="4267200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6DEB83A2-9033-08A6-95D3-38C80F961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893299" y="2080260"/>
            <a:ext cx="1302152" cy="1116131"/>
          </a:xfrm>
          <a:prstGeom prst="rect">
            <a:avLst/>
          </a:prstGeom>
        </p:spPr>
      </p:pic>
      <p:sp>
        <p:nvSpPr>
          <p:cNvPr id="26" name="iSHEJI-7">
            <a:extLst>
              <a:ext uri="{FF2B5EF4-FFF2-40B4-BE49-F238E27FC236}">
                <a16:creationId xmlns:a16="http://schemas.microsoft.com/office/drawing/2014/main" id="{E6462FA4-EED7-B770-9FE0-63E567200A25}"/>
              </a:ext>
            </a:extLst>
          </p:cNvPr>
          <p:cNvSpPr txBox="1"/>
          <p:nvPr/>
        </p:nvSpPr>
        <p:spPr>
          <a:xfrm>
            <a:off x="8100742" y="2332137"/>
            <a:ext cx="93298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案例</a:t>
            </a:r>
          </a:p>
        </p:txBody>
      </p:sp>
      <p:sp>
        <p:nvSpPr>
          <p:cNvPr id="27" name="iSHEJI-8">
            <a:extLst>
              <a:ext uri="{FF2B5EF4-FFF2-40B4-BE49-F238E27FC236}">
                <a16:creationId xmlns:a16="http://schemas.microsoft.com/office/drawing/2014/main" id="{D511DAD9-C0A9-3EEC-7B53-5845E6239BB4}"/>
              </a:ext>
            </a:extLst>
          </p:cNvPr>
          <p:cNvSpPr txBox="1"/>
          <p:nvPr/>
        </p:nvSpPr>
        <p:spPr>
          <a:xfrm>
            <a:off x="9317100" y="2192162"/>
            <a:ext cx="2301353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“开会时，他经常发表意见”；“高小定每天都第一个到公司”；“他昨天没有来公司”</a:t>
            </a:r>
          </a:p>
        </p:txBody>
      </p:sp>
      <p:sp>
        <p:nvSpPr>
          <p:cNvPr id="30" name="iSHEJI-8">
            <a:extLst>
              <a:ext uri="{FF2B5EF4-FFF2-40B4-BE49-F238E27FC236}">
                <a16:creationId xmlns:a16="http://schemas.microsoft.com/office/drawing/2014/main" id="{AA105428-76D1-805C-EDE2-A753D3C83A15}"/>
              </a:ext>
            </a:extLst>
          </p:cNvPr>
          <p:cNvSpPr txBox="1"/>
          <p:nvPr/>
        </p:nvSpPr>
        <p:spPr>
          <a:xfrm>
            <a:off x="1051560" y="2787805"/>
            <a:ext cx="228778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不把预测当作事实；表述有依据支撑；不把评论当作事实</a:t>
            </a:r>
          </a:p>
        </p:txBody>
      </p:sp>
      <p:pic>
        <p:nvPicPr>
          <p:cNvPr id="33" name="图形 32">
            <a:extLst>
              <a:ext uri="{FF2B5EF4-FFF2-40B4-BE49-F238E27FC236}">
                <a16:creationId xmlns:a16="http://schemas.microsoft.com/office/drawing/2014/main" id="{96F41DA3-6DD3-87BD-B77F-83BB26F96A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3519462" y="2626511"/>
            <a:ext cx="1135546" cy="705077"/>
          </a:xfrm>
          <a:prstGeom prst="rect">
            <a:avLst/>
          </a:prstGeom>
        </p:spPr>
      </p:pic>
      <p:sp>
        <p:nvSpPr>
          <p:cNvPr id="29" name="iSHEJI-7">
            <a:extLst>
              <a:ext uri="{FF2B5EF4-FFF2-40B4-BE49-F238E27FC236}">
                <a16:creationId xmlns:a16="http://schemas.microsoft.com/office/drawing/2014/main" id="{0C73CD69-178D-C7E1-6297-CDD616C6C3B0}"/>
              </a:ext>
            </a:extLst>
          </p:cNvPr>
          <p:cNvSpPr txBox="1"/>
          <p:nvPr/>
        </p:nvSpPr>
        <p:spPr>
          <a:xfrm>
            <a:off x="3663871" y="2813865"/>
            <a:ext cx="7716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表达</a:t>
            </a:r>
          </a:p>
        </p:txBody>
      </p:sp>
    </p:spTree>
    <p:extLst>
      <p:ext uri="{BB962C8B-B14F-4D97-AF65-F5344CB8AC3E}">
        <p14:creationId xmlns:p14="http://schemas.microsoft.com/office/powerpoint/2010/main" val="1077929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低饱和度蓝紫橙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81C2E5"/>
      </a:accent1>
      <a:accent2>
        <a:srgbClr val="D5E2FF"/>
      </a:accent2>
      <a:accent3>
        <a:srgbClr val="FFE5DA"/>
      </a:accent3>
      <a:accent4>
        <a:srgbClr val="E6F2F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</TotalTime>
  <Words>1472</Words>
  <Application>Microsoft Office PowerPoint</Application>
  <PresentationFormat>宽屏</PresentationFormat>
  <Paragraphs>216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OPPOSans L</vt:lpstr>
      <vt:lpstr>OPPOSans R</vt:lpstr>
      <vt:lpstr>阿里巴巴普惠体 2.0 35 Thin</vt:lpstr>
      <vt:lpstr>阿里巴巴普惠体 2.0 45 Light</vt:lpstr>
      <vt:lpstr>阿里巴巴普惠体 2.0 65 Medium</vt:lpstr>
      <vt:lpstr>阿里巴巴普惠体 2.0 75 SemiBold</vt:lpstr>
      <vt:lpstr>阿里巴巴普惠体 2.0 95 ExtraBold</vt:lpstr>
      <vt:lpstr>等线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插画风人际关系和沟通技巧商务培训ppt模板</dc:title>
  <dc:creator>爱设计PPT</dc:creator>
  <cp:keywords>51PPT模板网</cp:keywords>
  <dc:description>www.51pptmoban.com</dc:description>
  <cp:lastModifiedBy>Power user</cp:lastModifiedBy>
  <cp:revision>458</cp:revision>
  <dcterms:created xsi:type="dcterms:W3CDTF">2021-08-04T08:06:46Z</dcterms:created>
  <dcterms:modified xsi:type="dcterms:W3CDTF">2023-01-30T12:19:40Z</dcterms:modified>
</cp:coreProperties>
</file>