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007581091" r:id="rId2"/>
    <p:sldId id="2007581109" r:id="rId3"/>
    <p:sldId id="2007581110" r:id="rId4"/>
    <p:sldId id="2007581111" r:id="rId5"/>
    <p:sldId id="2007581112" r:id="rId6"/>
    <p:sldId id="2007581103" r:id="rId7"/>
    <p:sldId id="2007581104" r:id="rId8"/>
    <p:sldId id="2007581113" r:id="rId9"/>
    <p:sldId id="2007581105" r:id="rId10"/>
    <p:sldId id="2007581114" r:id="rId11"/>
    <p:sldId id="2007581106" r:id="rId12"/>
    <p:sldId id="2007581107" r:id="rId13"/>
    <p:sldId id="2007581115" r:id="rId14"/>
    <p:sldId id="2007581101" r:id="rId15"/>
    <p:sldId id="2007581108" r:id="rId16"/>
    <p:sldId id="2007581099" r:id="rId17"/>
    <p:sldId id="2007581156" r:id="rId18"/>
    <p:sldId id="2007581157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06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D0AB"/>
    <a:srgbClr val="9EF2E1"/>
    <a:srgbClr val="0353FE"/>
    <a:srgbClr val="D9D9D9"/>
    <a:srgbClr val="7B96F5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14" autoAdjust="0"/>
    <p:restoredTop sz="94000" autoAdjust="0"/>
  </p:normalViewPr>
  <p:slideViewPr>
    <p:cSldViewPr snapToGrid="0" showGuides="1">
      <p:cViewPr>
        <p:scale>
          <a:sx n="33" d="100"/>
          <a:sy n="33" d="100"/>
        </p:scale>
        <p:origin x="2370" y="1404"/>
      </p:cViewPr>
      <p:guideLst>
        <p:guide pos="415"/>
        <p:guide pos="7265"/>
        <p:guide orient="horz" pos="618"/>
        <p:guide orient="horz" pos="712"/>
        <p:guide orient="horz" pos="3906"/>
        <p:guide orient="horz" pos="3861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defRPr>
            </a:lvl1pPr>
          </a:lstStyle>
          <a:p>
            <a:fld id="{1F92D9B2-E00B-42C8-8224-C63E7B70E6D3}" type="datetimeFigureOut">
              <a:rPr lang="zh-CN" altLang="en-US" smtClean="0"/>
              <a:pPr/>
              <a:t>2023/1/30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defRPr>
            </a:lvl1pPr>
          </a:lstStyle>
          <a:p>
            <a:fld id="{556B840E-5DBA-4B32-8D47-2CB603260FF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2852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2.0 55 Regular" panose="00020600040101010101" pitchFamily="18" charset="-122"/>
        <a:ea typeface="阿里巴巴普惠体 2.0 55 Regula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2.0 55 Regular" panose="00020600040101010101" pitchFamily="18" charset="-122"/>
        <a:ea typeface="阿里巴巴普惠体 2.0 55 Regula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2.0 55 Regular" panose="00020600040101010101" pitchFamily="18" charset="-122"/>
        <a:ea typeface="阿里巴巴普惠体 2.0 55 Regula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2.0 55 Regular" panose="00020600040101010101" pitchFamily="18" charset="-122"/>
        <a:ea typeface="阿里巴巴普惠体 2.0 55 Regula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2.0 55 Regular" panose="00020600040101010101" pitchFamily="18" charset="-122"/>
        <a:ea typeface="阿里巴巴普惠体 2.0 55 Regula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6B840E-5DBA-4B32-8D47-2CB603260FF6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3134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664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1269CD1A-7D01-E505-E151-56C4336220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27"/>
          <a:stretch/>
        </p:blipFill>
        <p:spPr>
          <a:xfrm>
            <a:off x="-1230501" y="2209800"/>
            <a:ext cx="10713575" cy="3672840"/>
          </a:xfrm>
          <a:prstGeom prst="rect">
            <a:avLst/>
          </a:prstGeom>
          <a:noFill/>
        </p:spPr>
      </p:pic>
      <p:pic>
        <p:nvPicPr>
          <p:cNvPr id="3" name="图片 2" descr="夜晚的城市&#10;&#10;描述已自动生成">
            <a:extLst>
              <a:ext uri="{FF2B5EF4-FFF2-40B4-BE49-F238E27FC236}">
                <a16:creationId xmlns:a16="http://schemas.microsoft.com/office/drawing/2014/main" id="{230E04F2-FD1D-B581-8A76-66E489E3D6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6493CBC-D038-6DE4-8593-AB7680451FB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5000">
                <a:schemeClr val="accent1">
                  <a:alpha val="65000"/>
                </a:schemeClr>
              </a:gs>
              <a:gs pos="89000">
                <a:schemeClr val="accent2">
                  <a:alpha val="46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618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男人伸出手&#10;&#10;中度可信度描述已自动生成">
            <a:extLst>
              <a:ext uri="{FF2B5EF4-FFF2-40B4-BE49-F238E27FC236}">
                <a16:creationId xmlns:a16="http://schemas.microsoft.com/office/drawing/2014/main" id="{A58653FF-C731-D9AE-1A10-C2970B3936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8941A8B-2905-D8DB-5144-D695B5E9B4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5000">
                <a:schemeClr val="accent1">
                  <a:alpha val="65000"/>
                </a:schemeClr>
              </a:gs>
              <a:gs pos="89000">
                <a:schemeClr val="accent2">
                  <a:alpha val="46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63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不带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城市高楼大厦&#10;&#10;描述已自动生成">
            <a:extLst>
              <a:ext uri="{FF2B5EF4-FFF2-40B4-BE49-F238E27FC236}">
                <a16:creationId xmlns:a16="http://schemas.microsoft.com/office/drawing/2014/main" id="{DF6D99E0-5AF2-F9C4-3C78-455FE7AD52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42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城市高楼大厦&#10;&#10;描述已自动生成">
            <a:extLst>
              <a:ext uri="{FF2B5EF4-FFF2-40B4-BE49-F238E27FC236}">
                <a16:creationId xmlns:a16="http://schemas.microsoft.com/office/drawing/2014/main" id="{1B069D34-2AB1-9C6E-0DC2-A117953B67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D219A98-4224-F75F-E194-39724B89E1F5}"/>
              </a:ext>
            </a:extLst>
          </p:cNvPr>
          <p:cNvSpPr/>
          <p:nvPr userDrawn="1"/>
        </p:nvSpPr>
        <p:spPr>
          <a:xfrm rot="585939">
            <a:off x="72155" y="-245151"/>
            <a:ext cx="4962717" cy="7216234"/>
          </a:xfrm>
          <a:custGeom>
            <a:avLst/>
            <a:gdLst>
              <a:gd name="connsiteX0" fmla="*/ 0 w 4962717"/>
              <a:gd name="connsiteY0" fmla="*/ 622778 h 7216234"/>
              <a:gd name="connsiteX1" fmla="*/ 3618435 w 4962717"/>
              <a:gd name="connsiteY1" fmla="*/ 0 h 7216234"/>
              <a:gd name="connsiteX2" fmla="*/ 3873295 w 4962717"/>
              <a:gd name="connsiteY2" fmla="*/ 306963 h 7216234"/>
              <a:gd name="connsiteX3" fmla="*/ 4962717 w 4962717"/>
              <a:gd name="connsiteY3" fmla="*/ 3555213 h 7216234"/>
              <a:gd name="connsiteX4" fmla="*/ 3873295 w 4962717"/>
              <a:gd name="connsiteY4" fmla="*/ 6803465 h 7216234"/>
              <a:gd name="connsiteX5" fmla="*/ 3770877 w 4962717"/>
              <a:gd name="connsiteY5" fmla="*/ 6932598 h 7216234"/>
              <a:gd name="connsiteX6" fmla="*/ 2122908 w 4962717"/>
              <a:gd name="connsiteY6" fmla="*/ 7216234 h 7216234"/>
              <a:gd name="connsiteX7" fmla="*/ 511302 w 4962717"/>
              <a:gd name="connsiteY7" fmla="*/ 7216234 h 7216234"/>
              <a:gd name="connsiteX8" fmla="*/ 0 w 4962717"/>
              <a:gd name="connsiteY8" fmla="*/ 4245494 h 721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62717" h="7216234">
                <a:moveTo>
                  <a:pt x="0" y="622778"/>
                </a:moveTo>
                <a:lnTo>
                  <a:pt x="3618435" y="0"/>
                </a:lnTo>
                <a:lnTo>
                  <a:pt x="3873295" y="306963"/>
                </a:lnTo>
                <a:cubicBezTo>
                  <a:pt x="4557071" y="1209957"/>
                  <a:pt x="4962717" y="2335213"/>
                  <a:pt x="4962717" y="3555213"/>
                </a:cubicBezTo>
                <a:cubicBezTo>
                  <a:pt x="4962717" y="4775214"/>
                  <a:pt x="4557071" y="5900471"/>
                  <a:pt x="3873295" y="6803465"/>
                </a:cubicBezTo>
                <a:lnTo>
                  <a:pt x="3770877" y="6932598"/>
                </a:lnTo>
                <a:lnTo>
                  <a:pt x="2122908" y="7216234"/>
                </a:lnTo>
                <a:lnTo>
                  <a:pt x="511302" y="7216234"/>
                </a:lnTo>
                <a:lnTo>
                  <a:pt x="0" y="4245494"/>
                </a:lnTo>
                <a:close/>
              </a:path>
            </a:pathLst>
          </a:cu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pic>
        <p:nvPicPr>
          <p:cNvPr id="4" name="图片 3" descr="建筑的桥&#10;&#10;描述已自动生成">
            <a:extLst>
              <a:ext uri="{FF2B5EF4-FFF2-40B4-BE49-F238E27FC236}">
                <a16:creationId xmlns:a16="http://schemas.microsoft.com/office/drawing/2014/main" id="{EDE56C4A-EFC5-B783-6AE7-6F721D7475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648200" cy="6858000"/>
          </a:xfrm>
          <a:custGeom>
            <a:avLst/>
            <a:gdLst>
              <a:gd name="connsiteX0" fmla="*/ 0 w 4648200"/>
              <a:gd name="connsiteY0" fmla="*/ 0 h 6858000"/>
              <a:gd name="connsiteX1" fmla="*/ 3302248 w 4648200"/>
              <a:gd name="connsiteY1" fmla="*/ 0 h 6858000"/>
              <a:gd name="connsiteX2" fmla="*/ 3337746 w 4648200"/>
              <a:gd name="connsiteY2" fmla="*/ 37233 h 6858000"/>
              <a:gd name="connsiteX3" fmla="*/ 4648200 w 4648200"/>
              <a:gd name="connsiteY3" fmla="*/ 3429000 h 6858000"/>
              <a:gd name="connsiteX4" fmla="*/ 3337746 w 4648200"/>
              <a:gd name="connsiteY4" fmla="*/ 6820768 h 6858000"/>
              <a:gd name="connsiteX5" fmla="*/ 3302248 w 4648200"/>
              <a:gd name="connsiteY5" fmla="*/ 6858000 h 6858000"/>
              <a:gd name="connsiteX6" fmla="*/ 0 w 46482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48200" h="6858000">
                <a:moveTo>
                  <a:pt x="0" y="0"/>
                </a:moveTo>
                <a:lnTo>
                  <a:pt x="3302248" y="0"/>
                </a:lnTo>
                <a:lnTo>
                  <a:pt x="3337746" y="37233"/>
                </a:lnTo>
                <a:cubicBezTo>
                  <a:pt x="4151954" y="933061"/>
                  <a:pt x="4648200" y="2123078"/>
                  <a:pt x="4648200" y="3429000"/>
                </a:cubicBezTo>
                <a:cubicBezTo>
                  <a:pt x="4648200" y="4734922"/>
                  <a:pt x="4151954" y="5924940"/>
                  <a:pt x="3337746" y="6820768"/>
                </a:cubicBezTo>
                <a:lnTo>
                  <a:pt x="330224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47C9035-98C5-1E18-8B3C-330702EC52FA}"/>
              </a:ext>
            </a:extLst>
          </p:cNvPr>
          <p:cNvSpPr/>
          <p:nvPr userDrawn="1"/>
        </p:nvSpPr>
        <p:spPr>
          <a:xfrm>
            <a:off x="0" y="0"/>
            <a:ext cx="4648200" cy="6858000"/>
          </a:xfrm>
          <a:custGeom>
            <a:avLst/>
            <a:gdLst>
              <a:gd name="connsiteX0" fmla="*/ 0 w 4648200"/>
              <a:gd name="connsiteY0" fmla="*/ 0 h 6858000"/>
              <a:gd name="connsiteX1" fmla="*/ 3302248 w 4648200"/>
              <a:gd name="connsiteY1" fmla="*/ 0 h 6858000"/>
              <a:gd name="connsiteX2" fmla="*/ 3337746 w 4648200"/>
              <a:gd name="connsiteY2" fmla="*/ 37233 h 6858000"/>
              <a:gd name="connsiteX3" fmla="*/ 4648200 w 4648200"/>
              <a:gd name="connsiteY3" fmla="*/ 3429000 h 6858000"/>
              <a:gd name="connsiteX4" fmla="*/ 3337746 w 4648200"/>
              <a:gd name="connsiteY4" fmla="*/ 6820768 h 6858000"/>
              <a:gd name="connsiteX5" fmla="*/ 3302248 w 4648200"/>
              <a:gd name="connsiteY5" fmla="*/ 6858000 h 6858000"/>
              <a:gd name="connsiteX6" fmla="*/ 0 w 46482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48200" h="6858000">
                <a:moveTo>
                  <a:pt x="0" y="0"/>
                </a:moveTo>
                <a:lnTo>
                  <a:pt x="3302248" y="0"/>
                </a:lnTo>
                <a:lnTo>
                  <a:pt x="3337746" y="37233"/>
                </a:lnTo>
                <a:cubicBezTo>
                  <a:pt x="4151954" y="933061"/>
                  <a:pt x="4648200" y="2123078"/>
                  <a:pt x="4648200" y="3429000"/>
                </a:cubicBezTo>
                <a:cubicBezTo>
                  <a:pt x="4648200" y="4734922"/>
                  <a:pt x="4151954" y="5924940"/>
                  <a:pt x="3337746" y="6820768"/>
                </a:cubicBezTo>
                <a:lnTo>
                  <a:pt x="330224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353FE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288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城市高楼大厦&#10;&#10;描述已自动生成">
            <a:extLst>
              <a:ext uri="{FF2B5EF4-FFF2-40B4-BE49-F238E27FC236}">
                <a16:creationId xmlns:a16="http://schemas.microsoft.com/office/drawing/2014/main" id="{1549E00D-1585-5DD6-0F50-B5CE70BF15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42D899C-C198-8835-7D62-72C3C8322AEF}"/>
              </a:ext>
            </a:extLst>
          </p:cNvPr>
          <p:cNvSpPr/>
          <p:nvPr userDrawn="1"/>
        </p:nvSpPr>
        <p:spPr>
          <a:xfrm rot="323661">
            <a:off x="4023086" y="9133"/>
            <a:ext cx="7939561" cy="7238095"/>
          </a:xfrm>
          <a:custGeom>
            <a:avLst/>
            <a:gdLst>
              <a:gd name="connsiteX0" fmla="*/ 92342 w 7939561"/>
              <a:gd name="connsiteY0" fmla="*/ 340868 h 7238095"/>
              <a:gd name="connsiteX1" fmla="*/ 3702151 w 7939561"/>
              <a:gd name="connsiteY1" fmla="*/ 0 h 7238095"/>
              <a:gd name="connsiteX2" fmla="*/ 7845852 w 7939561"/>
              <a:gd name="connsiteY2" fmla="*/ 0 h 7238095"/>
              <a:gd name="connsiteX3" fmla="*/ 7939561 w 7939561"/>
              <a:gd name="connsiteY3" fmla="*/ 992382 h 7238095"/>
              <a:gd name="connsiteX4" fmla="*/ 7939561 w 7939561"/>
              <a:gd name="connsiteY4" fmla="*/ 6488376 h 7238095"/>
              <a:gd name="connsiteX5" fmla="*/ 0 w 7939561"/>
              <a:gd name="connsiteY5" fmla="*/ 7238095 h 7238095"/>
              <a:gd name="connsiteX6" fmla="*/ 90896 w 7939561"/>
              <a:gd name="connsiteY6" fmla="*/ 7134321 h 7238095"/>
              <a:gd name="connsiteX7" fmla="*/ 1298414 w 7939561"/>
              <a:gd name="connsiteY7" fmla="*/ 3732423 h 7238095"/>
              <a:gd name="connsiteX8" fmla="*/ 236991 w 7939561"/>
              <a:gd name="connsiteY8" fmla="*/ 514107 h 7238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39561" h="7238095">
                <a:moveTo>
                  <a:pt x="92342" y="340868"/>
                </a:moveTo>
                <a:lnTo>
                  <a:pt x="3702151" y="0"/>
                </a:lnTo>
                <a:lnTo>
                  <a:pt x="7845852" y="0"/>
                </a:lnTo>
                <a:lnTo>
                  <a:pt x="7939561" y="992382"/>
                </a:lnTo>
                <a:lnTo>
                  <a:pt x="7939561" y="6488376"/>
                </a:lnTo>
                <a:lnTo>
                  <a:pt x="0" y="7238095"/>
                </a:lnTo>
                <a:lnTo>
                  <a:pt x="90896" y="7134321"/>
                </a:lnTo>
                <a:cubicBezTo>
                  <a:pt x="841148" y="6235818"/>
                  <a:pt x="1298415" y="5042245"/>
                  <a:pt x="1298414" y="3732423"/>
                </a:cubicBezTo>
                <a:cubicBezTo>
                  <a:pt x="1298414" y="2509922"/>
                  <a:pt x="900085" y="1388688"/>
                  <a:pt x="236991" y="514107"/>
                </a:cubicBezTo>
                <a:close/>
              </a:path>
            </a:pathLst>
          </a:cu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504F6201-9EB7-8944-47DF-CA318E053B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86899" y="0"/>
            <a:ext cx="8151748" cy="6857637"/>
          </a:xfrm>
          <a:custGeom>
            <a:avLst/>
            <a:gdLst>
              <a:gd name="connsiteX0" fmla="*/ 379 w 8151748"/>
              <a:gd name="connsiteY0" fmla="*/ 0 h 6857637"/>
              <a:gd name="connsiteX1" fmla="*/ 8151748 w 8151748"/>
              <a:gd name="connsiteY1" fmla="*/ 0 h 6857637"/>
              <a:gd name="connsiteX2" fmla="*/ 8151748 w 8151748"/>
              <a:gd name="connsiteY2" fmla="*/ 6857637 h 6857637"/>
              <a:gd name="connsiteX3" fmla="*/ 0 w 8151748"/>
              <a:gd name="connsiteY3" fmla="*/ 6857637 h 6857637"/>
              <a:gd name="connsiteX4" fmla="*/ 149175 w 8151748"/>
              <a:gd name="connsiteY4" fmla="*/ 6715412 h 6857637"/>
              <a:gd name="connsiteX5" fmla="*/ 1510601 w 8151748"/>
              <a:gd name="connsiteY5" fmla="*/ 3428638 h 6857637"/>
              <a:gd name="connsiteX6" fmla="*/ 149175 w 8151748"/>
              <a:gd name="connsiteY6" fmla="*/ 141864 h 685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51748" h="6857637">
                <a:moveTo>
                  <a:pt x="379" y="0"/>
                </a:moveTo>
                <a:lnTo>
                  <a:pt x="8151748" y="0"/>
                </a:lnTo>
                <a:lnTo>
                  <a:pt x="8151748" y="6857637"/>
                </a:lnTo>
                <a:lnTo>
                  <a:pt x="0" y="6857637"/>
                </a:lnTo>
                <a:lnTo>
                  <a:pt x="149175" y="6715412"/>
                </a:lnTo>
                <a:cubicBezTo>
                  <a:pt x="990334" y="5874253"/>
                  <a:pt x="1510601" y="4712203"/>
                  <a:pt x="1510601" y="3428638"/>
                </a:cubicBezTo>
                <a:cubicBezTo>
                  <a:pt x="1510601" y="2145073"/>
                  <a:pt x="990334" y="983023"/>
                  <a:pt x="149175" y="141864"/>
                </a:cubicBez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F850FB8-206F-C1FB-5BE5-FC828ED5CFA1}"/>
              </a:ext>
            </a:extLst>
          </p:cNvPr>
          <p:cNvSpPr/>
          <p:nvPr userDrawn="1"/>
        </p:nvSpPr>
        <p:spPr>
          <a:xfrm>
            <a:off x="4086899" y="-362"/>
            <a:ext cx="8088935" cy="6857637"/>
          </a:xfrm>
          <a:custGeom>
            <a:avLst/>
            <a:gdLst>
              <a:gd name="connsiteX0" fmla="*/ 379 w 8135581"/>
              <a:gd name="connsiteY0" fmla="*/ 0 h 6857637"/>
              <a:gd name="connsiteX1" fmla="*/ 8135581 w 8135581"/>
              <a:gd name="connsiteY1" fmla="*/ 0 h 6857637"/>
              <a:gd name="connsiteX2" fmla="*/ 8135581 w 8135581"/>
              <a:gd name="connsiteY2" fmla="*/ 6857637 h 6857637"/>
              <a:gd name="connsiteX3" fmla="*/ 0 w 8135581"/>
              <a:gd name="connsiteY3" fmla="*/ 6857637 h 6857637"/>
              <a:gd name="connsiteX4" fmla="*/ 149175 w 8135581"/>
              <a:gd name="connsiteY4" fmla="*/ 6715412 h 6857637"/>
              <a:gd name="connsiteX5" fmla="*/ 1510601 w 8135581"/>
              <a:gd name="connsiteY5" fmla="*/ 3428638 h 6857637"/>
              <a:gd name="connsiteX6" fmla="*/ 149175 w 8135581"/>
              <a:gd name="connsiteY6" fmla="*/ 141864 h 685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35581" h="6857637">
                <a:moveTo>
                  <a:pt x="379" y="0"/>
                </a:moveTo>
                <a:lnTo>
                  <a:pt x="8135581" y="0"/>
                </a:lnTo>
                <a:lnTo>
                  <a:pt x="8135581" y="6857637"/>
                </a:lnTo>
                <a:lnTo>
                  <a:pt x="0" y="6857637"/>
                </a:lnTo>
                <a:lnTo>
                  <a:pt x="149175" y="6715412"/>
                </a:lnTo>
                <a:cubicBezTo>
                  <a:pt x="990334" y="5874253"/>
                  <a:pt x="1510601" y="4712203"/>
                  <a:pt x="1510601" y="3428638"/>
                </a:cubicBezTo>
                <a:cubicBezTo>
                  <a:pt x="1510601" y="2145073"/>
                  <a:pt x="990334" y="983023"/>
                  <a:pt x="149175" y="141864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80000"/>
                  <a:lumOff val="20000"/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4460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优劣势对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870D732-C8C9-EB20-326D-96ECBF8FF489}"/>
              </a:ext>
            </a:extLst>
          </p:cNvPr>
          <p:cNvSpPr/>
          <p:nvPr userDrawn="1"/>
        </p:nvSpPr>
        <p:spPr>
          <a:xfrm>
            <a:off x="0" y="0"/>
            <a:ext cx="7010400" cy="6858000"/>
          </a:xfrm>
          <a:custGeom>
            <a:avLst/>
            <a:gdLst>
              <a:gd name="connsiteX0" fmla="*/ 0 w 7010400"/>
              <a:gd name="connsiteY0" fmla="*/ 0 h 6858000"/>
              <a:gd name="connsiteX1" fmla="*/ 5387798 w 7010400"/>
              <a:gd name="connsiteY1" fmla="*/ 0 h 6858000"/>
              <a:gd name="connsiteX2" fmla="*/ 5396530 w 7010400"/>
              <a:gd name="connsiteY2" fmla="*/ 6862 h 6858000"/>
              <a:gd name="connsiteX3" fmla="*/ 7010400 w 7010400"/>
              <a:gd name="connsiteY3" fmla="*/ 3429000 h 6858000"/>
              <a:gd name="connsiteX4" fmla="*/ 5396530 w 7010400"/>
              <a:gd name="connsiteY4" fmla="*/ 6851138 h 6858000"/>
              <a:gd name="connsiteX5" fmla="*/ 5387798 w 7010400"/>
              <a:gd name="connsiteY5" fmla="*/ 6858000 h 6858000"/>
              <a:gd name="connsiteX6" fmla="*/ 0 w 70104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0" h="6858000">
                <a:moveTo>
                  <a:pt x="0" y="0"/>
                </a:moveTo>
                <a:lnTo>
                  <a:pt x="5387798" y="0"/>
                </a:lnTo>
                <a:lnTo>
                  <a:pt x="5396530" y="6862"/>
                </a:lnTo>
                <a:cubicBezTo>
                  <a:pt x="6382161" y="820277"/>
                  <a:pt x="7010400" y="2051272"/>
                  <a:pt x="7010400" y="3429000"/>
                </a:cubicBezTo>
                <a:cubicBezTo>
                  <a:pt x="7010400" y="4806728"/>
                  <a:pt x="6382161" y="6037723"/>
                  <a:pt x="5396530" y="6851138"/>
                </a:cubicBezTo>
                <a:lnTo>
                  <a:pt x="5387798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900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5F3EE82-AA0F-47D9-38B8-393470343100}"/>
              </a:ext>
            </a:extLst>
          </p:cNvPr>
          <p:cNvSpPr/>
          <p:nvPr userDrawn="1"/>
        </p:nvSpPr>
        <p:spPr>
          <a:xfrm rot="5400000">
            <a:off x="5212080" y="-121920"/>
            <a:ext cx="6858000" cy="7101840"/>
          </a:xfrm>
          <a:custGeom>
            <a:avLst/>
            <a:gdLst>
              <a:gd name="connsiteX0" fmla="*/ 0 w 6858000"/>
              <a:gd name="connsiteY0" fmla="*/ 5479238 h 7101840"/>
              <a:gd name="connsiteX1" fmla="*/ 0 w 6858000"/>
              <a:gd name="connsiteY1" fmla="*/ 0 h 7101840"/>
              <a:gd name="connsiteX2" fmla="*/ 6858000 w 6858000"/>
              <a:gd name="connsiteY2" fmla="*/ 0 h 7101840"/>
              <a:gd name="connsiteX3" fmla="*/ 6858000 w 6858000"/>
              <a:gd name="connsiteY3" fmla="*/ 5479238 h 7101840"/>
              <a:gd name="connsiteX4" fmla="*/ 6851138 w 6858000"/>
              <a:gd name="connsiteY4" fmla="*/ 5487970 h 7101840"/>
              <a:gd name="connsiteX5" fmla="*/ 3429000 w 6858000"/>
              <a:gd name="connsiteY5" fmla="*/ 7101840 h 7101840"/>
              <a:gd name="connsiteX6" fmla="*/ 6862 w 6858000"/>
              <a:gd name="connsiteY6" fmla="*/ 5487970 h 710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7101840">
                <a:moveTo>
                  <a:pt x="0" y="5479238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5479238"/>
                </a:lnTo>
                <a:lnTo>
                  <a:pt x="6851138" y="5487970"/>
                </a:lnTo>
                <a:cubicBezTo>
                  <a:pt x="6037723" y="6473601"/>
                  <a:pt x="4806728" y="7101840"/>
                  <a:pt x="3429000" y="7101840"/>
                </a:cubicBezTo>
                <a:cubicBezTo>
                  <a:pt x="2051272" y="7101840"/>
                  <a:pt x="820277" y="6473601"/>
                  <a:pt x="6862" y="54879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900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pic>
        <p:nvPicPr>
          <p:cNvPr id="3" name="图片 2" descr="城市高楼大厦&#10;&#10;描述已自动生成">
            <a:extLst>
              <a:ext uri="{FF2B5EF4-FFF2-40B4-BE49-F238E27FC236}">
                <a16:creationId xmlns:a16="http://schemas.microsoft.com/office/drawing/2014/main" id="{DCD9B0C8-4B3E-7934-589F-8AA809A52F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D9F22390-2447-47A9-77D1-A3FF6B8D111C}"/>
              </a:ext>
            </a:extLst>
          </p:cNvPr>
          <p:cNvSpPr/>
          <p:nvPr userDrawn="1"/>
        </p:nvSpPr>
        <p:spPr>
          <a:xfrm>
            <a:off x="3483458" y="2390775"/>
            <a:ext cx="2076450" cy="2076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D164389-C6FB-201E-6F65-C562878BA878}"/>
              </a:ext>
            </a:extLst>
          </p:cNvPr>
          <p:cNvSpPr/>
          <p:nvPr userDrawn="1"/>
        </p:nvSpPr>
        <p:spPr>
          <a:xfrm>
            <a:off x="6517128" y="2390775"/>
            <a:ext cx="2076450" cy="2076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3053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城市高楼大厦&#10;&#10;描述已自动生成">
            <a:extLst>
              <a:ext uri="{FF2B5EF4-FFF2-40B4-BE49-F238E27FC236}">
                <a16:creationId xmlns:a16="http://schemas.microsoft.com/office/drawing/2014/main" id="{47151B2D-BECC-0170-325A-B7BEF58865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64433A4-A796-0DD1-6DDA-0989DDD610AB}"/>
              </a:ext>
            </a:extLst>
          </p:cNvPr>
          <p:cNvGrpSpPr/>
          <p:nvPr userDrawn="1"/>
        </p:nvGrpSpPr>
        <p:grpSpPr>
          <a:xfrm>
            <a:off x="612720" y="352530"/>
            <a:ext cx="719421" cy="676170"/>
            <a:chOff x="474875" y="218472"/>
            <a:chExt cx="995753" cy="93589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1A1581B-EAFE-B192-25E7-D06715DEC874}"/>
                </a:ext>
              </a:extLst>
            </p:cNvPr>
            <p:cNvSpPr/>
            <p:nvPr/>
          </p:nvSpPr>
          <p:spPr>
            <a:xfrm>
              <a:off x="660400" y="218472"/>
              <a:ext cx="810228" cy="810228"/>
            </a:xfrm>
            <a:prstGeom prst="ellipse">
              <a:avLst/>
            </a:prstGeom>
            <a:solidFill>
              <a:schemeClr val="accent2"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0FA4896-E44C-F41F-27F8-A068A6437BC8}"/>
                </a:ext>
              </a:extLst>
            </p:cNvPr>
            <p:cNvSpPr/>
            <p:nvPr/>
          </p:nvSpPr>
          <p:spPr>
            <a:xfrm>
              <a:off x="474875" y="583183"/>
              <a:ext cx="571180" cy="571179"/>
            </a:xfrm>
            <a:prstGeom prst="ellipse">
              <a:avLst/>
            </a:prstGeom>
            <a:solidFill>
              <a:srgbClr val="0353F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6DAE4CA-0871-CF5D-52CD-D2C032F288CE}"/>
              </a:ext>
            </a:extLst>
          </p:cNvPr>
          <p:cNvSpPr txBox="1"/>
          <p:nvPr userDrawn="1"/>
        </p:nvSpPr>
        <p:spPr>
          <a:xfrm>
            <a:off x="9440465" y="339300"/>
            <a:ext cx="15921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661752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58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5" r:id="rId3"/>
    <p:sldLayoutId id="2147483667" r:id="rId4"/>
    <p:sldLayoutId id="2147483669" r:id="rId5"/>
    <p:sldLayoutId id="2147483670" r:id="rId6"/>
    <p:sldLayoutId id="2147483668" r:id="rId7"/>
    <p:sldLayoutId id="214748366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A2709BF-C5BD-76B8-2EBD-54E310672DD6}"/>
              </a:ext>
            </a:extLst>
          </p:cNvPr>
          <p:cNvSpPr txBox="1"/>
          <p:nvPr/>
        </p:nvSpPr>
        <p:spPr>
          <a:xfrm>
            <a:off x="2988198" y="3569087"/>
            <a:ext cx="6215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BUSINESS  PLAN</a:t>
            </a:r>
            <a:endParaRPr lang="zh-CN" altLang="en-US" sz="2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57F39E-6F58-3158-66E4-5851EB29FBDC}"/>
              </a:ext>
            </a:extLst>
          </p:cNvPr>
          <p:cNvSpPr txBox="1"/>
          <p:nvPr/>
        </p:nvSpPr>
        <p:spPr>
          <a:xfrm>
            <a:off x="4811033" y="4501467"/>
            <a:ext cx="2569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accent2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汇报人：</a:t>
            </a:r>
            <a:r>
              <a:rPr lang="en-US" altLang="zh-CN" sz="3200" dirty="0">
                <a:solidFill>
                  <a:schemeClr val="accent2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XXX</a:t>
            </a:r>
            <a:endParaRPr lang="zh-CN" altLang="en-US" sz="3200" dirty="0">
              <a:solidFill>
                <a:schemeClr val="accent2">
                  <a:lumMod val="20000"/>
                  <a:lumOff val="8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F2BA9DB-4058-ABED-3892-BD030EAA231E}"/>
              </a:ext>
            </a:extLst>
          </p:cNvPr>
          <p:cNvSpPr txBox="1"/>
          <p:nvPr/>
        </p:nvSpPr>
        <p:spPr>
          <a:xfrm>
            <a:off x="1631950" y="2245648"/>
            <a:ext cx="8928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  <a:cs typeface="阿里巴巴普惠体 2.0 75 SemiBold" panose="00020600040101010101" pitchFamily="18" charset="-122"/>
                <a:sym typeface="+mn-lt"/>
              </a:rPr>
              <a:t>商业融资计划书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C4375A9-9DC3-0EF4-1C27-4DB141A63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4916" y="1405998"/>
            <a:ext cx="3042168" cy="75597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098A5B-1ACF-3D71-A50C-9809CFB9A2C8}"/>
              </a:ext>
            </a:extLst>
          </p:cNvPr>
          <p:cNvSpPr txBox="1"/>
          <p:nvPr/>
        </p:nvSpPr>
        <p:spPr>
          <a:xfrm>
            <a:off x="3628101" y="5225138"/>
            <a:ext cx="2771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广州</a:t>
            </a:r>
            <a:r>
              <a:rPr lang="en-US" altLang="zh-CN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XXXX</a:t>
            </a:r>
            <a:r>
              <a:rPr lang="zh-CN" altLang="en-US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有限公司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4BF76E-AAF3-93E5-D0DE-B71EDFA32039}"/>
              </a:ext>
            </a:extLst>
          </p:cNvPr>
          <p:cNvSpPr txBox="1"/>
          <p:nvPr/>
        </p:nvSpPr>
        <p:spPr>
          <a:xfrm>
            <a:off x="6787990" y="5225137"/>
            <a:ext cx="1083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董事长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CB7BCE4-F9D8-D501-E56D-C638260F886E}"/>
              </a:ext>
            </a:extLst>
          </p:cNvPr>
          <p:cNvCxnSpPr/>
          <p:nvPr/>
        </p:nvCxnSpPr>
        <p:spPr>
          <a:xfrm>
            <a:off x="1890612" y="4146052"/>
            <a:ext cx="86694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0617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FFF67A2A-E716-21F9-A12D-596A5470D074}"/>
              </a:ext>
            </a:extLst>
          </p:cNvPr>
          <p:cNvSpPr txBox="1"/>
          <p:nvPr/>
        </p:nvSpPr>
        <p:spPr>
          <a:xfrm>
            <a:off x="1265340" y="1876960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600" dirty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16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BBB68C-AC65-6B69-0933-B52897301929}"/>
              </a:ext>
            </a:extLst>
          </p:cNvPr>
          <p:cNvSpPr txBox="1"/>
          <p:nvPr/>
        </p:nvSpPr>
        <p:spPr>
          <a:xfrm>
            <a:off x="800759" y="4108339"/>
            <a:ext cx="3673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PART FOUR</a:t>
            </a:r>
            <a:endParaRPr lang="zh-CN" altLang="en-US" sz="4800" dirty="0">
              <a:solidFill>
                <a:schemeClr val="accent1"/>
              </a:solidFill>
              <a:ea typeface="阿里巴巴普惠体 2.0 55 Regula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4F1807-5EF1-0D51-A6A8-B214B152D460}"/>
              </a:ext>
            </a:extLst>
          </p:cNvPr>
          <p:cNvSpPr txBox="1"/>
          <p:nvPr/>
        </p:nvSpPr>
        <p:spPr>
          <a:xfrm>
            <a:off x="6096000" y="2415569"/>
            <a:ext cx="50321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9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运营现状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1CAB2D-C3FD-490E-8D0E-5498FA87CEA9}"/>
              </a:ext>
            </a:extLst>
          </p:cNvPr>
          <p:cNvSpPr txBox="1"/>
          <p:nvPr/>
        </p:nvSpPr>
        <p:spPr>
          <a:xfrm>
            <a:off x="6645965" y="4000617"/>
            <a:ext cx="3921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a typeface="阿里巴巴普惠体 2.0 55 Regular" panose="00020600040101010101" pitchFamily="18" charset="-122"/>
              </a:rPr>
              <a:t>CURRENT SITUATION</a:t>
            </a:r>
            <a:endParaRPr lang="zh-CN" altLang="en-US" sz="2800" dirty="0">
              <a:solidFill>
                <a:schemeClr val="bg1"/>
              </a:solidFill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6702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>
            <a:extLst>
              <a:ext uri="{FF2B5EF4-FFF2-40B4-BE49-F238E27FC236}">
                <a16:creationId xmlns:a16="http://schemas.microsoft.com/office/drawing/2014/main" id="{705F638B-A8DA-69F3-EB06-EBDA9D484174}"/>
              </a:ext>
            </a:extLst>
          </p:cNvPr>
          <p:cNvGrpSpPr/>
          <p:nvPr/>
        </p:nvGrpSpPr>
        <p:grpSpPr>
          <a:xfrm>
            <a:off x="45720" y="1863823"/>
            <a:ext cx="12054839" cy="4994178"/>
            <a:chOff x="0" y="2575561"/>
            <a:chExt cx="12054839" cy="4282439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22EDE62-8DEF-E694-1804-BA95AB0D4AEF}"/>
                </a:ext>
              </a:extLst>
            </p:cNvPr>
            <p:cNvSpPr/>
            <p:nvPr/>
          </p:nvSpPr>
          <p:spPr>
            <a:xfrm>
              <a:off x="0" y="5093169"/>
              <a:ext cx="12054839" cy="176483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B134BAA-CDDD-36B4-3DCE-E30F6DEB974E}"/>
                </a:ext>
              </a:extLst>
            </p:cNvPr>
            <p:cNvSpPr/>
            <p:nvPr/>
          </p:nvSpPr>
          <p:spPr>
            <a:xfrm>
              <a:off x="1851659" y="5344807"/>
              <a:ext cx="8351520" cy="1164069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65596C4E-7037-88F4-74B6-D950EE92E20D}"/>
                </a:ext>
              </a:extLst>
            </p:cNvPr>
            <p:cNvSpPr/>
            <p:nvPr/>
          </p:nvSpPr>
          <p:spPr>
            <a:xfrm>
              <a:off x="3375659" y="5192481"/>
              <a:ext cx="5303520" cy="873010"/>
            </a:xfrm>
            <a:prstGeom prst="ellipse">
              <a:avLst/>
            </a:prstGeom>
            <a:gradFill flip="none" rotWithShape="1">
              <a:gsLst>
                <a:gs pos="58000">
                  <a:schemeClr val="accent1">
                    <a:alpha val="8000"/>
                  </a:schemeClr>
                </a:gs>
                <a:gs pos="0">
                  <a:schemeClr val="accent2">
                    <a:alpha val="2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FD6F11E-FE99-C10F-FB53-DD6B0A12EB14}"/>
                </a:ext>
              </a:extLst>
            </p:cNvPr>
            <p:cNvGrpSpPr/>
            <p:nvPr/>
          </p:nvGrpSpPr>
          <p:grpSpPr>
            <a:xfrm>
              <a:off x="3761589" y="2575561"/>
              <a:ext cx="4531661" cy="3108253"/>
              <a:chOff x="4677209" y="2601451"/>
              <a:chExt cx="2863616" cy="2914975"/>
            </a:xfrm>
          </p:grpSpPr>
          <p:sp>
            <p:nvSpPr>
              <p:cNvPr id="20" name="梯形 19">
                <a:extLst>
                  <a:ext uri="{FF2B5EF4-FFF2-40B4-BE49-F238E27FC236}">
                    <a16:creationId xmlns:a16="http://schemas.microsoft.com/office/drawing/2014/main" id="{85FCA1E6-7456-26D1-6AE2-D0EAE4DF9CC5}"/>
                  </a:ext>
                </a:extLst>
              </p:cNvPr>
              <p:cNvSpPr/>
              <p:nvPr/>
            </p:nvSpPr>
            <p:spPr>
              <a:xfrm flipV="1">
                <a:off x="4960573" y="3635937"/>
                <a:ext cx="2296890" cy="1829070"/>
              </a:xfrm>
              <a:prstGeom prst="trapezoid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8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C2F7F5A-6BE1-5EA6-9F1C-51092195326E}"/>
                  </a:ext>
                </a:extLst>
              </p:cNvPr>
              <p:cNvSpPr/>
              <p:nvPr/>
            </p:nvSpPr>
            <p:spPr>
              <a:xfrm>
                <a:off x="5470708" y="4074791"/>
                <a:ext cx="1276617" cy="1441635"/>
              </a:xfrm>
              <a:custGeom>
                <a:avLst/>
                <a:gdLst>
                  <a:gd name="connsiteX0" fmla="*/ 1238628 w 2477254"/>
                  <a:gd name="connsiteY0" fmla="*/ 0 h 2579050"/>
                  <a:gd name="connsiteX1" fmla="*/ 1805308 w 2477254"/>
                  <a:gd name="connsiteY1" fmla="*/ 977036 h 2579050"/>
                  <a:gd name="connsiteX2" fmla="*/ 1524708 w 2477254"/>
                  <a:gd name="connsiteY2" fmla="*/ 977036 h 2579050"/>
                  <a:gd name="connsiteX3" fmla="*/ 1501554 w 2477254"/>
                  <a:gd name="connsiteY3" fmla="*/ 1046519 h 2579050"/>
                  <a:gd name="connsiteX4" fmla="*/ 1464820 w 2477254"/>
                  <a:gd name="connsiteY4" fmla="*/ 1327690 h 2579050"/>
                  <a:gd name="connsiteX5" fmla="*/ 2411072 w 2477254"/>
                  <a:gd name="connsiteY5" fmla="*/ 2554450 h 2579050"/>
                  <a:gd name="connsiteX6" fmla="*/ 2477254 w 2477254"/>
                  <a:gd name="connsiteY6" fmla="*/ 2579050 h 2579050"/>
                  <a:gd name="connsiteX7" fmla="*/ 0 w 2477254"/>
                  <a:gd name="connsiteY7" fmla="*/ 2579050 h 2579050"/>
                  <a:gd name="connsiteX8" fmla="*/ 81455 w 2477254"/>
                  <a:gd name="connsiteY8" fmla="*/ 2548773 h 2579050"/>
                  <a:gd name="connsiteX9" fmla="*/ 1027708 w 2477254"/>
                  <a:gd name="connsiteY9" fmla="*/ 1322013 h 2579050"/>
                  <a:gd name="connsiteX10" fmla="*/ 990973 w 2477254"/>
                  <a:gd name="connsiteY10" fmla="*/ 1040842 h 2579050"/>
                  <a:gd name="connsiteX11" fmla="*/ 969711 w 2477254"/>
                  <a:gd name="connsiteY11" fmla="*/ 977036 h 2579050"/>
                  <a:gd name="connsiteX12" fmla="*/ 671947 w 2477254"/>
                  <a:gd name="connsiteY12" fmla="*/ 977036 h 257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77254" h="2579050">
                    <a:moveTo>
                      <a:pt x="1238628" y="0"/>
                    </a:moveTo>
                    <a:lnTo>
                      <a:pt x="1805308" y="977036"/>
                    </a:lnTo>
                    <a:lnTo>
                      <a:pt x="1524708" y="977036"/>
                    </a:lnTo>
                    <a:lnTo>
                      <a:pt x="1501554" y="1046519"/>
                    </a:lnTo>
                    <a:cubicBezTo>
                      <a:pt x="1477469" y="1137340"/>
                      <a:pt x="1464820" y="1231375"/>
                      <a:pt x="1464820" y="1327690"/>
                    </a:cubicBezTo>
                    <a:cubicBezTo>
                      <a:pt x="1464820" y="1857421"/>
                      <a:pt x="1847442" y="2318197"/>
                      <a:pt x="2411072" y="2554450"/>
                    </a:cubicBezTo>
                    <a:lnTo>
                      <a:pt x="2477254" y="2579050"/>
                    </a:lnTo>
                    <a:lnTo>
                      <a:pt x="0" y="2579050"/>
                    </a:lnTo>
                    <a:lnTo>
                      <a:pt x="81455" y="2548773"/>
                    </a:lnTo>
                    <a:cubicBezTo>
                      <a:pt x="645086" y="2312520"/>
                      <a:pt x="1027708" y="1851744"/>
                      <a:pt x="1027708" y="1322013"/>
                    </a:cubicBezTo>
                    <a:cubicBezTo>
                      <a:pt x="1027708" y="1225698"/>
                      <a:pt x="1015059" y="1131663"/>
                      <a:pt x="990973" y="1040842"/>
                    </a:cubicBezTo>
                    <a:lnTo>
                      <a:pt x="969711" y="977036"/>
                    </a:lnTo>
                    <a:lnTo>
                      <a:pt x="671947" y="97703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6387AFB8-3D5B-83AD-9B65-BA6C09ADE59A}"/>
                  </a:ext>
                </a:extLst>
              </p:cNvPr>
              <p:cNvSpPr/>
              <p:nvPr/>
            </p:nvSpPr>
            <p:spPr>
              <a:xfrm>
                <a:off x="4677209" y="2601451"/>
                <a:ext cx="2863616" cy="1270023"/>
              </a:xfrm>
              <a:prstGeom prst="ellipse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55000">
                      <a:schemeClr val="accent2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阿里巴巴普惠体 2.0 55 Regular" panose="00020600040101010101" pitchFamily="18" charset="-122"/>
                </a:endParaRPr>
              </a:p>
            </p:txBody>
          </p:sp>
        </p:grp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21757AE2-A7CC-45D8-AEB0-15DA20906E2D}"/>
              </a:ext>
            </a:extLst>
          </p:cNvPr>
          <p:cNvSpPr/>
          <p:nvPr/>
        </p:nvSpPr>
        <p:spPr>
          <a:xfrm>
            <a:off x="4147107" y="1563871"/>
            <a:ext cx="1218747" cy="1218747"/>
          </a:xfrm>
          <a:prstGeom prst="ellipse">
            <a:avLst/>
          </a:prstGeom>
          <a:gradFill flip="none" rotWithShape="1">
            <a:gsLst>
              <a:gs pos="14000">
                <a:schemeClr val="accent1">
                  <a:lumMod val="60000"/>
                  <a:lumOff val="40000"/>
                </a:schemeClr>
              </a:gs>
              <a:gs pos="78000">
                <a:schemeClr val="accent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D4B995C6-5B4F-2317-CF05-DE2AB8630376}"/>
              </a:ext>
            </a:extLst>
          </p:cNvPr>
          <p:cNvGrpSpPr/>
          <p:nvPr/>
        </p:nvGrpSpPr>
        <p:grpSpPr>
          <a:xfrm>
            <a:off x="962342" y="2121868"/>
            <a:ext cx="2614425" cy="2164962"/>
            <a:chOff x="797793" y="1764831"/>
            <a:chExt cx="2614425" cy="2164962"/>
          </a:xfrm>
          <a:effectLst>
            <a:reflection blurRad="6350" stA="15000" endPos="55000" dir="5400000" sy="-100000" algn="bl" rotWithShape="0"/>
          </a:effectLst>
          <a:scene3d>
            <a:camera prst="perspectiveContrastingRightFacing">
              <a:rot lat="21441440" lon="20694373" rev="141657"/>
            </a:camera>
            <a:lightRig rig="threePt" dir="t"/>
          </a:scene3d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FE673830-4728-9796-AFD3-1FA70B698803}"/>
                </a:ext>
              </a:extLst>
            </p:cNvPr>
            <p:cNvSpPr/>
            <p:nvPr/>
          </p:nvSpPr>
          <p:spPr>
            <a:xfrm>
              <a:off x="797793" y="1764831"/>
              <a:ext cx="2614425" cy="2164962"/>
            </a:xfrm>
            <a:prstGeom prst="roundRect">
              <a:avLst>
                <a:gd name="adj" fmla="val 7301"/>
              </a:avLst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4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D9EA606F-21D8-CA6A-E3E6-49A48422991A}"/>
                </a:ext>
              </a:extLst>
            </p:cNvPr>
            <p:cNvSpPr/>
            <p:nvPr/>
          </p:nvSpPr>
          <p:spPr>
            <a:xfrm>
              <a:off x="874539" y="2267160"/>
              <a:ext cx="2460929" cy="1588560"/>
            </a:xfrm>
            <a:prstGeom prst="roundRect">
              <a:avLst>
                <a:gd name="adj" fmla="val 730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9F91297-401B-78B0-28F8-CD2778D3E22C}"/>
                </a:ext>
              </a:extLst>
            </p:cNvPr>
            <p:cNvSpPr txBox="1"/>
            <p:nvPr/>
          </p:nvSpPr>
          <p:spPr>
            <a:xfrm>
              <a:off x="874540" y="1846417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更符合消费习惯的场景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AC76B5E1-DF0F-4951-8E62-153E66C577FD}"/>
                </a:ext>
              </a:extLst>
            </p:cNvPr>
            <p:cNvGrpSpPr/>
            <p:nvPr/>
          </p:nvGrpSpPr>
          <p:grpSpPr>
            <a:xfrm>
              <a:off x="1551692" y="2717913"/>
              <a:ext cx="1118285" cy="696686"/>
              <a:chOff x="8292651" y="687327"/>
              <a:chExt cx="2479227" cy="1573412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1FF35D3-01A3-6F24-27EC-D6DCEE3193F8}"/>
                  </a:ext>
                </a:extLst>
              </p:cNvPr>
              <p:cNvSpPr/>
              <p:nvPr/>
            </p:nvSpPr>
            <p:spPr>
              <a:xfrm>
                <a:off x="8292651" y="687327"/>
                <a:ext cx="1137398" cy="710866"/>
              </a:xfrm>
              <a:custGeom>
                <a:avLst/>
                <a:gdLst>
                  <a:gd name="connsiteX0" fmla="*/ 780448 w 1137398"/>
                  <a:gd name="connsiteY0" fmla="*/ 0 h 710866"/>
                  <a:gd name="connsiteX1" fmla="*/ 1137398 w 1137398"/>
                  <a:gd name="connsiteY1" fmla="*/ 0 h 710866"/>
                  <a:gd name="connsiteX2" fmla="*/ 1137398 w 1137398"/>
                  <a:gd name="connsiteY2" fmla="*/ 710866 h 710866"/>
                  <a:gd name="connsiteX3" fmla="*/ 0 w 1137398"/>
                  <a:gd name="connsiteY3" fmla="*/ 710866 h 710866"/>
                  <a:gd name="connsiteX4" fmla="*/ 348 w 1137398"/>
                  <a:gd name="connsiteY4" fmla="*/ 703973 h 710866"/>
                  <a:gd name="connsiteX5" fmla="*/ 780448 w 1137398"/>
                  <a:gd name="connsiteY5" fmla="*/ 0 h 710866"/>
                  <a:gd name="connsiteX0" fmla="*/ 1137398 w 1228838"/>
                  <a:gd name="connsiteY0" fmla="*/ 710866 h 802306"/>
                  <a:gd name="connsiteX1" fmla="*/ 0 w 1228838"/>
                  <a:gd name="connsiteY1" fmla="*/ 710866 h 802306"/>
                  <a:gd name="connsiteX2" fmla="*/ 348 w 1228838"/>
                  <a:gd name="connsiteY2" fmla="*/ 703973 h 802306"/>
                  <a:gd name="connsiteX3" fmla="*/ 780448 w 1228838"/>
                  <a:gd name="connsiteY3" fmla="*/ 0 h 802306"/>
                  <a:gd name="connsiteX4" fmla="*/ 1137398 w 1228838"/>
                  <a:gd name="connsiteY4" fmla="*/ 0 h 802306"/>
                  <a:gd name="connsiteX5" fmla="*/ 1228838 w 1228838"/>
                  <a:gd name="connsiteY5" fmla="*/ 802306 h 802306"/>
                  <a:gd name="connsiteX0" fmla="*/ 1137398 w 1137398"/>
                  <a:gd name="connsiteY0" fmla="*/ 710866 h 710866"/>
                  <a:gd name="connsiteX1" fmla="*/ 0 w 1137398"/>
                  <a:gd name="connsiteY1" fmla="*/ 710866 h 710866"/>
                  <a:gd name="connsiteX2" fmla="*/ 348 w 1137398"/>
                  <a:gd name="connsiteY2" fmla="*/ 703973 h 710866"/>
                  <a:gd name="connsiteX3" fmla="*/ 780448 w 1137398"/>
                  <a:gd name="connsiteY3" fmla="*/ 0 h 710866"/>
                  <a:gd name="connsiteX4" fmla="*/ 1137398 w 1137398"/>
                  <a:gd name="connsiteY4" fmla="*/ 0 h 710866"/>
                  <a:gd name="connsiteX0" fmla="*/ 0 w 1137398"/>
                  <a:gd name="connsiteY0" fmla="*/ 710866 h 710866"/>
                  <a:gd name="connsiteX1" fmla="*/ 348 w 1137398"/>
                  <a:gd name="connsiteY1" fmla="*/ 703973 h 710866"/>
                  <a:gd name="connsiteX2" fmla="*/ 780448 w 1137398"/>
                  <a:gd name="connsiteY2" fmla="*/ 0 h 710866"/>
                  <a:gd name="connsiteX3" fmla="*/ 1137398 w 1137398"/>
                  <a:gd name="connsiteY3" fmla="*/ 0 h 71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398" h="710866">
                    <a:moveTo>
                      <a:pt x="0" y="710866"/>
                    </a:moveTo>
                    <a:lnTo>
                      <a:pt x="348" y="703973"/>
                    </a:lnTo>
                    <a:cubicBezTo>
                      <a:pt x="40504" y="308562"/>
                      <a:pt x="374442" y="0"/>
                      <a:pt x="780448" y="0"/>
                    </a:cubicBezTo>
                    <a:lnTo>
                      <a:pt x="1137398" y="0"/>
                    </a:lnTo>
                  </a:path>
                </a:pathLst>
              </a:custGeom>
              <a:noFill/>
              <a:ln w="190500" cap="rnd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019F89D-1DF2-AE2D-F8C8-B10560B49C71}"/>
                  </a:ext>
                </a:extLst>
              </p:cNvPr>
              <p:cNvSpPr/>
              <p:nvPr/>
            </p:nvSpPr>
            <p:spPr>
              <a:xfrm flipH="1">
                <a:off x="9634480" y="693753"/>
                <a:ext cx="1137398" cy="710866"/>
              </a:xfrm>
              <a:custGeom>
                <a:avLst/>
                <a:gdLst>
                  <a:gd name="connsiteX0" fmla="*/ 780448 w 1137398"/>
                  <a:gd name="connsiteY0" fmla="*/ 0 h 710866"/>
                  <a:gd name="connsiteX1" fmla="*/ 1137398 w 1137398"/>
                  <a:gd name="connsiteY1" fmla="*/ 0 h 710866"/>
                  <a:gd name="connsiteX2" fmla="*/ 1137398 w 1137398"/>
                  <a:gd name="connsiteY2" fmla="*/ 710866 h 710866"/>
                  <a:gd name="connsiteX3" fmla="*/ 0 w 1137398"/>
                  <a:gd name="connsiteY3" fmla="*/ 710866 h 710866"/>
                  <a:gd name="connsiteX4" fmla="*/ 348 w 1137398"/>
                  <a:gd name="connsiteY4" fmla="*/ 703973 h 710866"/>
                  <a:gd name="connsiteX5" fmla="*/ 780448 w 1137398"/>
                  <a:gd name="connsiteY5" fmla="*/ 0 h 710866"/>
                  <a:gd name="connsiteX0" fmla="*/ 1137398 w 1228838"/>
                  <a:gd name="connsiteY0" fmla="*/ 710866 h 802306"/>
                  <a:gd name="connsiteX1" fmla="*/ 0 w 1228838"/>
                  <a:gd name="connsiteY1" fmla="*/ 710866 h 802306"/>
                  <a:gd name="connsiteX2" fmla="*/ 348 w 1228838"/>
                  <a:gd name="connsiteY2" fmla="*/ 703973 h 802306"/>
                  <a:gd name="connsiteX3" fmla="*/ 780448 w 1228838"/>
                  <a:gd name="connsiteY3" fmla="*/ 0 h 802306"/>
                  <a:gd name="connsiteX4" fmla="*/ 1137398 w 1228838"/>
                  <a:gd name="connsiteY4" fmla="*/ 0 h 802306"/>
                  <a:gd name="connsiteX5" fmla="*/ 1228838 w 1228838"/>
                  <a:gd name="connsiteY5" fmla="*/ 802306 h 802306"/>
                  <a:gd name="connsiteX0" fmla="*/ 1137398 w 1137398"/>
                  <a:gd name="connsiteY0" fmla="*/ 710866 h 710866"/>
                  <a:gd name="connsiteX1" fmla="*/ 0 w 1137398"/>
                  <a:gd name="connsiteY1" fmla="*/ 710866 h 710866"/>
                  <a:gd name="connsiteX2" fmla="*/ 348 w 1137398"/>
                  <a:gd name="connsiteY2" fmla="*/ 703973 h 710866"/>
                  <a:gd name="connsiteX3" fmla="*/ 780448 w 1137398"/>
                  <a:gd name="connsiteY3" fmla="*/ 0 h 710866"/>
                  <a:gd name="connsiteX4" fmla="*/ 1137398 w 1137398"/>
                  <a:gd name="connsiteY4" fmla="*/ 0 h 710866"/>
                  <a:gd name="connsiteX0" fmla="*/ 0 w 1137398"/>
                  <a:gd name="connsiteY0" fmla="*/ 710866 h 710866"/>
                  <a:gd name="connsiteX1" fmla="*/ 348 w 1137398"/>
                  <a:gd name="connsiteY1" fmla="*/ 703973 h 710866"/>
                  <a:gd name="connsiteX2" fmla="*/ 780448 w 1137398"/>
                  <a:gd name="connsiteY2" fmla="*/ 0 h 710866"/>
                  <a:gd name="connsiteX3" fmla="*/ 1137398 w 1137398"/>
                  <a:gd name="connsiteY3" fmla="*/ 0 h 71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398" h="710866">
                    <a:moveTo>
                      <a:pt x="0" y="710866"/>
                    </a:moveTo>
                    <a:lnTo>
                      <a:pt x="348" y="703973"/>
                    </a:lnTo>
                    <a:cubicBezTo>
                      <a:pt x="40504" y="308562"/>
                      <a:pt x="374442" y="0"/>
                      <a:pt x="780448" y="0"/>
                    </a:cubicBezTo>
                    <a:lnTo>
                      <a:pt x="1137398" y="0"/>
                    </a:lnTo>
                  </a:path>
                </a:pathLst>
              </a:custGeom>
              <a:noFill/>
              <a:ln w="1905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2C5DD8E-A3F4-03C9-8E76-C8424B4FA3D3}"/>
                  </a:ext>
                </a:extLst>
              </p:cNvPr>
              <p:cNvSpPr/>
              <p:nvPr/>
            </p:nvSpPr>
            <p:spPr>
              <a:xfrm flipV="1">
                <a:off x="8292651" y="1543447"/>
                <a:ext cx="1137398" cy="710866"/>
              </a:xfrm>
              <a:custGeom>
                <a:avLst/>
                <a:gdLst>
                  <a:gd name="connsiteX0" fmla="*/ 780448 w 1137398"/>
                  <a:gd name="connsiteY0" fmla="*/ 0 h 710866"/>
                  <a:gd name="connsiteX1" fmla="*/ 1137398 w 1137398"/>
                  <a:gd name="connsiteY1" fmla="*/ 0 h 710866"/>
                  <a:gd name="connsiteX2" fmla="*/ 1137398 w 1137398"/>
                  <a:gd name="connsiteY2" fmla="*/ 710866 h 710866"/>
                  <a:gd name="connsiteX3" fmla="*/ 0 w 1137398"/>
                  <a:gd name="connsiteY3" fmla="*/ 710866 h 710866"/>
                  <a:gd name="connsiteX4" fmla="*/ 348 w 1137398"/>
                  <a:gd name="connsiteY4" fmla="*/ 703973 h 710866"/>
                  <a:gd name="connsiteX5" fmla="*/ 780448 w 1137398"/>
                  <a:gd name="connsiteY5" fmla="*/ 0 h 710866"/>
                  <a:gd name="connsiteX0" fmla="*/ 1137398 w 1228838"/>
                  <a:gd name="connsiteY0" fmla="*/ 710866 h 802306"/>
                  <a:gd name="connsiteX1" fmla="*/ 0 w 1228838"/>
                  <a:gd name="connsiteY1" fmla="*/ 710866 h 802306"/>
                  <a:gd name="connsiteX2" fmla="*/ 348 w 1228838"/>
                  <a:gd name="connsiteY2" fmla="*/ 703973 h 802306"/>
                  <a:gd name="connsiteX3" fmla="*/ 780448 w 1228838"/>
                  <a:gd name="connsiteY3" fmla="*/ 0 h 802306"/>
                  <a:gd name="connsiteX4" fmla="*/ 1137398 w 1228838"/>
                  <a:gd name="connsiteY4" fmla="*/ 0 h 802306"/>
                  <a:gd name="connsiteX5" fmla="*/ 1228838 w 1228838"/>
                  <a:gd name="connsiteY5" fmla="*/ 802306 h 802306"/>
                  <a:gd name="connsiteX0" fmla="*/ 1137398 w 1137398"/>
                  <a:gd name="connsiteY0" fmla="*/ 710866 h 710866"/>
                  <a:gd name="connsiteX1" fmla="*/ 0 w 1137398"/>
                  <a:gd name="connsiteY1" fmla="*/ 710866 h 710866"/>
                  <a:gd name="connsiteX2" fmla="*/ 348 w 1137398"/>
                  <a:gd name="connsiteY2" fmla="*/ 703973 h 710866"/>
                  <a:gd name="connsiteX3" fmla="*/ 780448 w 1137398"/>
                  <a:gd name="connsiteY3" fmla="*/ 0 h 710866"/>
                  <a:gd name="connsiteX4" fmla="*/ 1137398 w 1137398"/>
                  <a:gd name="connsiteY4" fmla="*/ 0 h 710866"/>
                  <a:gd name="connsiteX0" fmla="*/ 0 w 1137398"/>
                  <a:gd name="connsiteY0" fmla="*/ 710866 h 710866"/>
                  <a:gd name="connsiteX1" fmla="*/ 348 w 1137398"/>
                  <a:gd name="connsiteY1" fmla="*/ 703973 h 710866"/>
                  <a:gd name="connsiteX2" fmla="*/ 780448 w 1137398"/>
                  <a:gd name="connsiteY2" fmla="*/ 0 h 710866"/>
                  <a:gd name="connsiteX3" fmla="*/ 1137398 w 1137398"/>
                  <a:gd name="connsiteY3" fmla="*/ 0 h 71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398" h="710866">
                    <a:moveTo>
                      <a:pt x="0" y="710866"/>
                    </a:moveTo>
                    <a:lnTo>
                      <a:pt x="348" y="703973"/>
                    </a:lnTo>
                    <a:cubicBezTo>
                      <a:pt x="40504" y="308562"/>
                      <a:pt x="374442" y="0"/>
                      <a:pt x="780448" y="0"/>
                    </a:cubicBezTo>
                    <a:lnTo>
                      <a:pt x="1137398" y="0"/>
                    </a:lnTo>
                  </a:path>
                </a:pathLst>
              </a:custGeom>
              <a:noFill/>
              <a:ln w="1905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阿里巴巴普惠体 2.0 55 Regular" panose="00020600040101010101" pitchFamily="18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C42FC10-CE6D-CF16-028C-975CF569D987}"/>
                  </a:ext>
                </a:extLst>
              </p:cNvPr>
              <p:cNvSpPr/>
              <p:nvPr/>
            </p:nvSpPr>
            <p:spPr>
              <a:xfrm flipH="1" flipV="1">
                <a:off x="9634480" y="1549873"/>
                <a:ext cx="1137398" cy="710866"/>
              </a:xfrm>
              <a:custGeom>
                <a:avLst/>
                <a:gdLst>
                  <a:gd name="connsiteX0" fmla="*/ 780448 w 1137398"/>
                  <a:gd name="connsiteY0" fmla="*/ 0 h 710866"/>
                  <a:gd name="connsiteX1" fmla="*/ 1137398 w 1137398"/>
                  <a:gd name="connsiteY1" fmla="*/ 0 h 710866"/>
                  <a:gd name="connsiteX2" fmla="*/ 1137398 w 1137398"/>
                  <a:gd name="connsiteY2" fmla="*/ 710866 h 710866"/>
                  <a:gd name="connsiteX3" fmla="*/ 0 w 1137398"/>
                  <a:gd name="connsiteY3" fmla="*/ 710866 h 710866"/>
                  <a:gd name="connsiteX4" fmla="*/ 348 w 1137398"/>
                  <a:gd name="connsiteY4" fmla="*/ 703973 h 710866"/>
                  <a:gd name="connsiteX5" fmla="*/ 780448 w 1137398"/>
                  <a:gd name="connsiteY5" fmla="*/ 0 h 710866"/>
                  <a:gd name="connsiteX0" fmla="*/ 1137398 w 1228838"/>
                  <a:gd name="connsiteY0" fmla="*/ 710866 h 802306"/>
                  <a:gd name="connsiteX1" fmla="*/ 0 w 1228838"/>
                  <a:gd name="connsiteY1" fmla="*/ 710866 h 802306"/>
                  <a:gd name="connsiteX2" fmla="*/ 348 w 1228838"/>
                  <a:gd name="connsiteY2" fmla="*/ 703973 h 802306"/>
                  <a:gd name="connsiteX3" fmla="*/ 780448 w 1228838"/>
                  <a:gd name="connsiteY3" fmla="*/ 0 h 802306"/>
                  <a:gd name="connsiteX4" fmla="*/ 1137398 w 1228838"/>
                  <a:gd name="connsiteY4" fmla="*/ 0 h 802306"/>
                  <a:gd name="connsiteX5" fmla="*/ 1228838 w 1228838"/>
                  <a:gd name="connsiteY5" fmla="*/ 802306 h 802306"/>
                  <a:gd name="connsiteX0" fmla="*/ 1137398 w 1137398"/>
                  <a:gd name="connsiteY0" fmla="*/ 710866 h 710866"/>
                  <a:gd name="connsiteX1" fmla="*/ 0 w 1137398"/>
                  <a:gd name="connsiteY1" fmla="*/ 710866 h 710866"/>
                  <a:gd name="connsiteX2" fmla="*/ 348 w 1137398"/>
                  <a:gd name="connsiteY2" fmla="*/ 703973 h 710866"/>
                  <a:gd name="connsiteX3" fmla="*/ 780448 w 1137398"/>
                  <a:gd name="connsiteY3" fmla="*/ 0 h 710866"/>
                  <a:gd name="connsiteX4" fmla="*/ 1137398 w 1137398"/>
                  <a:gd name="connsiteY4" fmla="*/ 0 h 710866"/>
                  <a:gd name="connsiteX0" fmla="*/ 0 w 1137398"/>
                  <a:gd name="connsiteY0" fmla="*/ 710866 h 710866"/>
                  <a:gd name="connsiteX1" fmla="*/ 348 w 1137398"/>
                  <a:gd name="connsiteY1" fmla="*/ 703973 h 710866"/>
                  <a:gd name="connsiteX2" fmla="*/ 780448 w 1137398"/>
                  <a:gd name="connsiteY2" fmla="*/ 0 h 710866"/>
                  <a:gd name="connsiteX3" fmla="*/ 1137398 w 1137398"/>
                  <a:gd name="connsiteY3" fmla="*/ 0 h 71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398" h="710866">
                    <a:moveTo>
                      <a:pt x="0" y="710866"/>
                    </a:moveTo>
                    <a:lnTo>
                      <a:pt x="348" y="703973"/>
                    </a:lnTo>
                    <a:cubicBezTo>
                      <a:pt x="40504" y="308562"/>
                      <a:pt x="374442" y="0"/>
                      <a:pt x="780448" y="0"/>
                    </a:cubicBezTo>
                    <a:lnTo>
                      <a:pt x="1137398" y="0"/>
                    </a:lnTo>
                  </a:path>
                </a:pathLst>
              </a:custGeom>
              <a:noFill/>
              <a:ln w="190500" cap="rnd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76EA18E-37B3-8E2F-C2AE-D0C303C02C48}"/>
                </a:ext>
              </a:extLst>
            </p:cNvPr>
            <p:cNvSpPr txBox="1"/>
            <p:nvPr/>
          </p:nvSpPr>
          <p:spPr>
            <a:xfrm>
              <a:off x="1601810" y="2948102"/>
              <a:ext cx="10214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00" dirty="0">
                  <a:solidFill>
                    <a:schemeClr val="accent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构建营销闭环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9D2568D-CEFD-97CD-8365-90CDD0F8F0D2}"/>
                </a:ext>
              </a:extLst>
            </p:cNvPr>
            <p:cNvSpPr txBox="1"/>
            <p:nvPr/>
          </p:nvSpPr>
          <p:spPr>
            <a:xfrm>
              <a:off x="1879041" y="2344008"/>
              <a:ext cx="4860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转介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FA39DDE-5ACC-F4FF-6462-0A9ED15BA442}"/>
                </a:ext>
              </a:extLst>
            </p:cNvPr>
            <p:cNvSpPr txBox="1"/>
            <p:nvPr/>
          </p:nvSpPr>
          <p:spPr>
            <a:xfrm>
              <a:off x="997182" y="2946437"/>
              <a:ext cx="4860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兴趣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7BCFF7D-72BD-F5C8-525A-C88FF1866FE9}"/>
                </a:ext>
              </a:extLst>
            </p:cNvPr>
            <p:cNvSpPr txBox="1"/>
            <p:nvPr/>
          </p:nvSpPr>
          <p:spPr>
            <a:xfrm>
              <a:off x="2746033" y="2946437"/>
              <a:ext cx="4860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购买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2189AA0-578B-9D18-C405-9B666595DD5C}"/>
                </a:ext>
              </a:extLst>
            </p:cNvPr>
            <p:cNvSpPr txBox="1"/>
            <p:nvPr/>
          </p:nvSpPr>
          <p:spPr>
            <a:xfrm>
              <a:off x="1879041" y="3516144"/>
              <a:ext cx="4860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了解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2A46351-BD59-2D22-FF5E-7AE70ABF335F}"/>
              </a:ext>
            </a:extLst>
          </p:cNvPr>
          <p:cNvGrpSpPr/>
          <p:nvPr/>
        </p:nvGrpSpPr>
        <p:grpSpPr>
          <a:xfrm>
            <a:off x="8431354" y="2207994"/>
            <a:ext cx="2614425" cy="2164962"/>
            <a:chOff x="8565874" y="1858001"/>
            <a:chExt cx="2614425" cy="2164962"/>
          </a:xfrm>
          <a:effectLst>
            <a:reflection blurRad="6350" stA="15000" endPos="55500" dist="50800" dir="5400000" sy="-100000" algn="bl" rotWithShape="0"/>
          </a:effectLst>
          <a:scene3d>
            <a:camera prst="perspectiveHeroicExtremeLeftFacing">
              <a:rot lat="398251" lon="860819" rev="21568858"/>
            </a:camera>
            <a:lightRig rig="threePt" dir="t"/>
          </a:scene3d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FC0F8E95-F852-1050-C869-3C63D5C6922D}"/>
                </a:ext>
              </a:extLst>
            </p:cNvPr>
            <p:cNvSpPr/>
            <p:nvPr/>
          </p:nvSpPr>
          <p:spPr>
            <a:xfrm>
              <a:off x="8565874" y="1858001"/>
              <a:ext cx="2614425" cy="2164962"/>
            </a:xfrm>
            <a:prstGeom prst="roundRect">
              <a:avLst>
                <a:gd name="adj" fmla="val 7301"/>
              </a:avLst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4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5EA9A662-4EC9-FE63-9C6C-09D64CF7C5D2}"/>
                </a:ext>
              </a:extLst>
            </p:cNvPr>
            <p:cNvSpPr/>
            <p:nvPr/>
          </p:nvSpPr>
          <p:spPr>
            <a:xfrm>
              <a:off x="8642620" y="2360330"/>
              <a:ext cx="2460929" cy="1588560"/>
            </a:xfrm>
            <a:prstGeom prst="roundRect">
              <a:avLst>
                <a:gd name="adj" fmla="val 730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B0D6A08-D5A4-F97B-8EAC-042BFB515E3B}"/>
                </a:ext>
              </a:extLst>
            </p:cNvPr>
            <p:cNvSpPr txBox="1"/>
            <p:nvPr/>
          </p:nvSpPr>
          <p:spPr>
            <a:xfrm>
              <a:off x="8984065" y="1939587"/>
              <a:ext cx="1778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极致的用户体验</a:t>
              </a: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01831DFB-0AC1-A09A-3639-07C93BB09661}"/>
                </a:ext>
              </a:extLst>
            </p:cNvPr>
            <p:cNvGrpSpPr/>
            <p:nvPr/>
          </p:nvGrpSpPr>
          <p:grpSpPr>
            <a:xfrm>
              <a:off x="8869434" y="2373032"/>
              <a:ext cx="2015492" cy="1613986"/>
              <a:chOff x="8869434" y="2373032"/>
              <a:chExt cx="2015492" cy="1613986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705776B7-A6FF-8627-C96C-1DDB7A37E9AF}"/>
                  </a:ext>
                </a:extLst>
              </p:cNvPr>
              <p:cNvGrpSpPr/>
              <p:nvPr/>
            </p:nvGrpSpPr>
            <p:grpSpPr>
              <a:xfrm>
                <a:off x="9423679" y="2714938"/>
                <a:ext cx="898809" cy="902221"/>
                <a:chOff x="7067923" y="1354969"/>
                <a:chExt cx="1137428" cy="1141746"/>
              </a:xfrm>
            </p:grpSpPr>
            <p:sp>
              <p:nvSpPr>
                <p:cNvPr id="64" name="弧形 63">
                  <a:extLst>
                    <a:ext uri="{FF2B5EF4-FFF2-40B4-BE49-F238E27FC236}">
                      <a16:creationId xmlns:a16="http://schemas.microsoft.com/office/drawing/2014/main" id="{8ABE05C1-0C31-6E47-274C-CFF6AB7882B6}"/>
                    </a:ext>
                  </a:extLst>
                </p:cNvPr>
                <p:cNvSpPr/>
                <p:nvPr/>
              </p:nvSpPr>
              <p:spPr>
                <a:xfrm>
                  <a:off x="7067924" y="1360335"/>
                  <a:ext cx="1137427" cy="1136380"/>
                </a:xfrm>
                <a:prstGeom prst="arc">
                  <a:avLst>
                    <a:gd name="adj1" fmla="val 16200000"/>
                    <a:gd name="adj2" fmla="val 203358"/>
                  </a:avLst>
                </a:prstGeom>
                <a:noFill/>
                <a:ln w="190500" cap="rnd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6" name="弧形 65">
                  <a:extLst>
                    <a:ext uri="{FF2B5EF4-FFF2-40B4-BE49-F238E27FC236}">
                      <a16:creationId xmlns:a16="http://schemas.microsoft.com/office/drawing/2014/main" id="{CF2D1C6E-19E0-55FC-421A-8218000B3E8A}"/>
                    </a:ext>
                  </a:extLst>
                </p:cNvPr>
                <p:cNvSpPr/>
                <p:nvPr/>
              </p:nvSpPr>
              <p:spPr>
                <a:xfrm>
                  <a:off x="7067924" y="1354969"/>
                  <a:ext cx="1137427" cy="1136380"/>
                </a:xfrm>
                <a:prstGeom prst="arc">
                  <a:avLst>
                    <a:gd name="adj1" fmla="val 68478"/>
                    <a:gd name="adj2" fmla="val 5207671"/>
                  </a:avLst>
                </a:prstGeom>
                <a:ln w="19050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8" name="弧形 67">
                  <a:extLst>
                    <a:ext uri="{FF2B5EF4-FFF2-40B4-BE49-F238E27FC236}">
                      <a16:creationId xmlns:a16="http://schemas.microsoft.com/office/drawing/2014/main" id="{B7970273-45C4-4B2A-E912-6039ACE0CF08}"/>
                    </a:ext>
                  </a:extLst>
                </p:cNvPr>
                <p:cNvSpPr/>
                <p:nvPr/>
              </p:nvSpPr>
              <p:spPr>
                <a:xfrm>
                  <a:off x="7067924" y="1357652"/>
                  <a:ext cx="1137427" cy="1136380"/>
                </a:xfrm>
                <a:prstGeom prst="arc">
                  <a:avLst>
                    <a:gd name="adj1" fmla="val 5189885"/>
                    <a:gd name="adj2" fmla="val 10810311"/>
                  </a:avLst>
                </a:prstGeom>
                <a:noFill/>
                <a:ln w="190500" cap="rnd">
                  <a:gradFill flip="none" rotWithShape="1"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ea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9" name="弧形 68">
                  <a:extLst>
                    <a:ext uri="{FF2B5EF4-FFF2-40B4-BE49-F238E27FC236}">
                      <a16:creationId xmlns:a16="http://schemas.microsoft.com/office/drawing/2014/main" id="{7137AD51-C62B-2F24-A005-3E62FC295A53}"/>
                    </a:ext>
                  </a:extLst>
                </p:cNvPr>
                <p:cNvSpPr/>
                <p:nvPr/>
              </p:nvSpPr>
              <p:spPr>
                <a:xfrm>
                  <a:off x="7067923" y="1360334"/>
                  <a:ext cx="1137427" cy="1136380"/>
                </a:xfrm>
                <a:prstGeom prst="arc">
                  <a:avLst>
                    <a:gd name="adj1" fmla="val 10624161"/>
                    <a:gd name="adj2" fmla="val 15943432"/>
                  </a:avLst>
                </a:prstGeom>
                <a:noFill/>
                <a:ln w="19050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ea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AF7EA153-15F6-2C27-7905-8965B9FB9FD7}"/>
                  </a:ext>
                </a:extLst>
              </p:cNvPr>
              <p:cNvSpPr txBox="1"/>
              <p:nvPr/>
            </p:nvSpPr>
            <p:spPr>
              <a:xfrm>
                <a:off x="9501827" y="2999155"/>
                <a:ext cx="742511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100" dirty="0">
                    <a:solidFill>
                      <a:schemeClr val="accent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私域流量</a:t>
                </a:r>
                <a:endParaRPr lang="en-US" altLang="zh-CN" sz="1100" dirty="0">
                  <a:solidFill>
                    <a:schemeClr val="accent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  <a:p>
                <a:pPr algn="ctr"/>
                <a:r>
                  <a:rPr lang="zh-CN" altLang="en-US" sz="1100" dirty="0">
                    <a:solidFill>
                      <a:schemeClr val="accent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闭环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F6AE02A5-46DD-A960-C9CA-4FB6FE614B0D}"/>
                  </a:ext>
                </a:extLst>
              </p:cNvPr>
              <p:cNvSpPr txBox="1"/>
              <p:nvPr/>
            </p:nvSpPr>
            <p:spPr>
              <a:xfrm>
                <a:off x="9631670" y="2373032"/>
                <a:ext cx="4828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2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引流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D2691855-7DF4-B0F1-BF50-55898B89C3E7}"/>
                  </a:ext>
                </a:extLst>
              </p:cNvPr>
              <p:cNvSpPr txBox="1"/>
              <p:nvPr/>
            </p:nvSpPr>
            <p:spPr>
              <a:xfrm>
                <a:off x="10398896" y="3025428"/>
                <a:ext cx="48603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2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裂变</a:t>
                </a: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3C05472F-2846-38B9-0F1C-1086ABFD8A7A}"/>
                  </a:ext>
                </a:extLst>
              </p:cNvPr>
              <p:cNvSpPr txBox="1"/>
              <p:nvPr/>
            </p:nvSpPr>
            <p:spPr>
              <a:xfrm>
                <a:off x="8869434" y="3025428"/>
                <a:ext cx="48603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2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推荐</a:t>
                </a: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43ADB4C3-4705-A539-2B20-497426A018FD}"/>
                  </a:ext>
                </a:extLst>
              </p:cNvPr>
              <p:cNvSpPr txBox="1"/>
              <p:nvPr/>
            </p:nvSpPr>
            <p:spPr>
              <a:xfrm>
                <a:off x="9669305" y="3710019"/>
                <a:ext cx="48603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200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运营</a:t>
                </a:r>
              </a:p>
            </p:txBody>
          </p:sp>
        </p:grpSp>
      </p:grpSp>
      <p:sp>
        <p:nvSpPr>
          <p:cNvPr id="79" name="椭圆 78">
            <a:extLst>
              <a:ext uri="{FF2B5EF4-FFF2-40B4-BE49-F238E27FC236}">
                <a16:creationId xmlns:a16="http://schemas.microsoft.com/office/drawing/2014/main" id="{70CD8475-5DFF-AF82-A31B-3ADB2FA12B2B}"/>
              </a:ext>
            </a:extLst>
          </p:cNvPr>
          <p:cNvSpPr/>
          <p:nvPr/>
        </p:nvSpPr>
        <p:spPr>
          <a:xfrm>
            <a:off x="5445835" y="1999503"/>
            <a:ext cx="1218747" cy="1218747"/>
          </a:xfrm>
          <a:prstGeom prst="ellipse">
            <a:avLst/>
          </a:prstGeom>
          <a:gradFill flip="none" rotWithShape="1">
            <a:gsLst>
              <a:gs pos="14000">
                <a:schemeClr val="accent1">
                  <a:lumMod val="60000"/>
                  <a:lumOff val="40000"/>
                </a:schemeClr>
              </a:gs>
              <a:gs pos="78000">
                <a:schemeClr val="accent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61E6271C-AA7B-52DF-5250-2467F05C3AC9}"/>
              </a:ext>
            </a:extLst>
          </p:cNvPr>
          <p:cNvSpPr/>
          <p:nvPr/>
        </p:nvSpPr>
        <p:spPr>
          <a:xfrm>
            <a:off x="6671803" y="1558529"/>
            <a:ext cx="1218747" cy="1218747"/>
          </a:xfrm>
          <a:prstGeom prst="ellipse">
            <a:avLst/>
          </a:prstGeom>
          <a:gradFill flip="none" rotWithShape="1">
            <a:gsLst>
              <a:gs pos="14000">
                <a:schemeClr val="accent1">
                  <a:lumMod val="60000"/>
                  <a:lumOff val="40000"/>
                </a:schemeClr>
              </a:gs>
              <a:gs pos="78000">
                <a:schemeClr val="accent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9B4634A2-BEA6-011B-48CC-87F5D6E31A18}"/>
              </a:ext>
            </a:extLst>
          </p:cNvPr>
          <p:cNvSpPr/>
          <p:nvPr/>
        </p:nvSpPr>
        <p:spPr>
          <a:xfrm rot="20789142">
            <a:off x="3997366" y="3033805"/>
            <a:ext cx="318339" cy="2576688"/>
          </a:xfrm>
          <a:custGeom>
            <a:avLst/>
            <a:gdLst>
              <a:gd name="connsiteX0" fmla="*/ 0 w 636678"/>
              <a:gd name="connsiteY0" fmla="*/ 1275593 h 2551185"/>
              <a:gd name="connsiteX1" fmla="*/ 318339 w 636678"/>
              <a:gd name="connsiteY1" fmla="*/ 0 h 2551185"/>
              <a:gd name="connsiteX2" fmla="*/ 636678 w 636678"/>
              <a:gd name="connsiteY2" fmla="*/ 1275593 h 2551185"/>
              <a:gd name="connsiteX3" fmla="*/ 318339 w 636678"/>
              <a:gd name="connsiteY3" fmla="*/ 2551186 h 2551185"/>
              <a:gd name="connsiteX4" fmla="*/ 0 w 636678"/>
              <a:gd name="connsiteY4" fmla="*/ 1275593 h 2551185"/>
              <a:gd name="connsiteX0" fmla="*/ 0 w 636678"/>
              <a:gd name="connsiteY0" fmla="*/ 1275593 h 2551186"/>
              <a:gd name="connsiteX1" fmla="*/ 318339 w 636678"/>
              <a:gd name="connsiteY1" fmla="*/ 0 h 2551186"/>
              <a:gd name="connsiteX2" fmla="*/ 636678 w 636678"/>
              <a:gd name="connsiteY2" fmla="*/ 1275593 h 2551186"/>
              <a:gd name="connsiteX3" fmla="*/ 318339 w 636678"/>
              <a:gd name="connsiteY3" fmla="*/ 2551186 h 2551186"/>
              <a:gd name="connsiteX4" fmla="*/ 91440 w 636678"/>
              <a:gd name="connsiteY4" fmla="*/ 1367033 h 2551186"/>
              <a:gd name="connsiteX0" fmla="*/ 0 w 636678"/>
              <a:gd name="connsiteY0" fmla="*/ 1275593 h 2551186"/>
              <a:gd name="connsiteX1" fmla="*/ 318339 w 636678"/>
              <a:gd name="connsiteY1" fmla="*/ 0 h 2551186"/>
              <a:gd name="connsiteX2" fmla="*/ 636678 w 636678"/>
              <a:gd name="connsiteY2" fmla="*/ 1275593 h 2551186"/>
              <a:gd name="connsiteX3" fmla="*/ 318339 w 636678"/>
              <a:gd name="connsiteY3" fmla="*/ 2551186 h 2551186"/>
              <a:gd name="connsiteX0" fmla="*/ 0 w 318339"/>
              <a:gd name="connsiteY0" fmla="*/ 0 h 2551186"/>
              <a:gd name="connsiteX1" fmla="*/ 318339 w 318339"/>
              <a:gd name="connsiteY1" fmla="*/ 1275593 h 2551186"/>
              <a:gd name="connsiteX2" fmla="*/ 0 w 318339"/>
              <a:gd name="connsiteY2" fmla="*/ 2551186 h 2551186"/>
              <a:gd name="connsiteX0" fmla="*/ 0 w 318339"/>
              <a:gd name="connsiteY0" fmla="*/ 0 h 2552394"/>
              <a:gd name="connsiteX1" fmla="*/ 318339 w 318339"/>
              <a:gd name="connsiteY1" fmla="*/ 1275593 h 2552394"/>
              <a:gd name="connsiteX2" fmla="*/ 70242 w 318339"/>
              <a:gd name="connsiteY2" fmla="*/ 2552394 h 2552394"/>
              <a:gd name="connsiteX0" fmla="*/ 0 w 318339"/>
              <a:gd name="connsiteY0" fmla="*/ 0 h 2576688"/>
              <a:gd name="connsiteX1" fmla="*/ 318339 w 318339"/>
              <a:gd name="connsiteY1" fmla="*/ 1275593 h 2576688"/>
              <a:gd name="connsiteX2" fmla="*/ 40892 w 318339"/>
              <a:gd name="connsiteY2" fmla="*/ 2576688 h 2576688"/>
              <a:gd name="connsiteX0" fmla="*/ 0 w 318339"/>
              <a:gd name="connsiteY0" fmla="*/ 0 h 2576688"/>
              <a:gd name="connsiteX1" fmla="*/ 318339 w 318339"/>
              <a:gd name="connsiteY1" fmla="*/ 1275593 h 2576688"/>
              <a:gd name="connsiteX2" fmla="*/ 40892 w 318339"/>
              <a:gd name="connsiteY2" fmla="*/ 2576688 h 2576688"/>
              <a:gd name="connsiteX0" fmla="*/ 0 w 318339"/>
              <a:gd name="connsiteY0" fmla="*/ 0 h 2576688"/>
              <a:gd name="connsiteX1" fmla="*/ 318339 w 318339"/>
              <a:gd name="connsiteY1" fmla="*/ 1275593 h 2576688"/>
              <a:gd name="connsiteX2" fmla="*/ 40892 w 318339"/>
              <a:gd name="connsiteY2" fmla="*/ 2576688 h 2576688"/>
              <a:gd name="connsiteX0" fmla="*/ 0 w 318339"/>
              <a:gd name="connsiteY0" fmla="*/ 0 h 2576688"/>
              <a:gd name="connsiteX1" fmla="*/ 318339 w 318339"/>
              <a:gd name="connsiteY1" fmla="*/ 1275593 h 2576688"/>
              <a:gd name="connsiteX2" fmla="*/ 40892 w 318339"/>
              <a:gd name="connsiteY2" fmla="*/ 2576688 h 257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8339" h="2576688">
                <a:moveTo>
                  <a:pt x="0" y="0"/>
                </a:moveTo>
                <a:cubicBezTo>
                  <a:pt x="78554" y="143814"/>
                  <a:pt x="318339" y="571102"/>
                  <a:pt x="318339" y="1275593"/>
                </a:cubicBezTo>
                <a:cubicBezTo>
                  <a:pt x="318339" y="1980084"/>
                  <a:pt x="234080" y="2373967"/>
                  <a:pt x="40892" y="2576688"/>
                </a:cubicBezTo>
              </a:path>
            </a:pathLst>
          </a:custGeom>
          <a:noFill/>
          <a:ln w="22225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headEnd type="arrow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84" name="椭圆 82">
            <a:extLst>
              <a:ext uri="{FF2B5EF4-FFF2-40B4-BE49-F238E27FC236}">
                <a16:creationId xmlns:a16="http://schemas.microsoft.com/office/drawing/2014/main" id="{B2000246-F93D-6CBF-0F76-3970DFCCCA9A}"/>
              </a:ext>
            </a:extLst>
          </p:cNvPr>
          <p:cNvSpPr/>
          <p:nvPr/>
        </p:nvSpPr>
        <p:spPr>
          <a:xfrm rot="810858" flipH="1">
            <a:off x="7789523" y="3033805"/>
            <a:ext cx="318339" cy="2576688"/>
          </a:xfrm>
          <a:custGeom>
            <a:avLst/>
            <a:gdLst>
              <a:gd name="connsiteX0" fmla="*/ 0 w 636678"/>
              <a:gd name="connsiteY0" fmla="*/ 1275593 h 2551185"/>
              <a:gd name="connsiteX1" fmla="*/ 318339 w 636678"/>
              <a:gd name="connsiteY1" fmla="*/ 0 h 2551185"/>
              <a:gd name="connsiteX2" fmla="*/ 636678 w 636678"/>
              <a:gd name="connsiteY2" fmla="*/ 1275593 h 2551185"/>
              <a:gd name="connsiteX3" fmla="*/ 318339 w 636678"/>
              <a:gd name="connsiteY3" fmla="*/ 2551186 h 2551185"/>
              <a:gd name="connsiteX4" fmla="*/ 0 w 636678"/>
              <a:gd name="connsiteY4" fmla="*/ 1275593 h 2551185"/>
              <a:gd name="connsiteX0" fmla="*/ 0 w 636678"/>
              <a:gd name="connsiteY0" fmla="*/ 1275593 h 2551186"/>
              <a:gd name="connsiteX1" fmla="*/ 318339 w 636678"/>
              <a:gd name="connsiteY1" fmla="*/ 0 h 2551186"/>
              <a:gd name="connsiteX2" fmla="*/ 636678 w 636678"/>
              <a:gd name="connsiteY2" fmla="*/ 1275593 h 2551186"/>
              <a:gd name="connsiteX3" fmla="*/ 318339 w 636678"/>
              <a:gd name="connsiteY3" fmla="*/ 2551186 h 2551186"/>
              <a:gd name="connsiteX4" fmla="*/ 91440 w 636678"/>
              <a:gd name="connsiteY4" fmla="*/ 1367033 h 2551186"/>
              <a:gd name="connsiteX0" fmla="*/ 0 w 636678"/>
              <a:gd name="connsiteY0" fmla="*/ 1275593 h 2551186"/>
              <a:gd name="connsiteX1" fmla="*/ 318339 w 636678"/>
              <a:gd name="connsiteY1" fmla="*/ 0 h 2551186"/>
              <a:gd name="connsiteX2" fmla="*/ 636678 w 636678"/>
              <a:gd name="connsiteY2" fmla="*/ 1275593 h 2551186"/>
              <a:gd name="connsiteX3" fmla="*/ 318339 w 636678"/>
              <a:gd name="connsiteY3" fmla="*/ 2551186 h 2551186"/>
              <a:gd name="connsiteX0" fmla="*/ 0 w 318339"/>
              <a:gd name="connsiteY0" fmla="*/ 0 h 2551186"/>
              <a:gd name="connsiteX1" fmla="*/ 318339 w 318339"/>
              <a:gd name="connsiteY1" fmla="*/ 1275593 h 2551186"/>
              <a:gd name="connsiteX2" fmla="*/ 0 w 318339"/>
              <a:gd name="connsiteY2" fmla="*/ 2551186 h 2551186"/>
              <a:gd name="connsiteX0" fmla="*/ 0 w 318339"/>
              <a:gd name="connsiteY0" fmla="*/ 0 h 2552394"/>
              <a:gd name="connsiteX1" fmla="*/ 318339 w 318339"/>
              <a:gd name="connsiteY1" fmla="*/ 1275593 h 2552394"/>
              <a:gd name="connsiteX2" fmla="*/ 70242 w 318339"/>
              <a:gd name="connsiteY2" fmla="*/ 2552394 h 2552394"/>
              <a:gd name="connsiteX0" fmla="*/ 0 w 318339"/>
              <a:gd name="connsiteY0" fmla="*/ 0 h 2576688"/>
              <a:gd name="connsiteX1" fmla="*/ 318339 w 318339"/>
              <a:gd name="connsiteY1" fmla="*/ 1275593 h 2576688"/>
              <a:gd name="connsiteX2" fmla="*/ 40892 w 318339"/>
              <a:gd name="connsiteY2" fmla="*/ 2576688 h 2576688"/>
              <a:gd name="connsiteX0" fmla="*/ 0 w 318339"/>
              <a:gd name="connsiteY0" fmla="*/ 0 h 2576688"/>
              <a:gd name="connsiteX1" fmla="*/ 318339 w 318339"/>
              <a:gd name="connsiteY1" fmla="*/ 1275593 h 2576688"/>
              <a:gd name="connsiteX2" fmla="*/ 40892 w 318339"/>
              <a:gd name="connsiteY2" fmla="*/ 2576688 h 2576688"/>
              <a:gd name="connsiteX0" fmla="*/ 0 w 318339"/>
              <a:gd name="connsiteY0" fmla="*/ 0 h 2576688"/>
              <a:gd name="connsiteX1" fmla="*/ 318339 w 318339"/>
              <a:gd name="connsiteY1" fmla="*/ 1275593 h 2576688"/>
              <a:gd name="connsiteX2" fmla="*/ 40892 w 318339"/>
              <a:gd name="connsiteY2" fmla="*/ 2576688 h 2576688"/>
              <a:gd name="connsiteX0" fmla="*/ 0 w 318339"/>
              <a:gd name="connsiteY0" fmla="*/ 0 h 2576688"/>
              <a:gd name="connsiteX1" fmla="*/ 318339 w 318339"/>
              <a:gd name="connsiteY1" fmla="*/ 1275593 h 2576688"/>
              <a:gd name="connsiteX2" fmla="*/ 40892 w 318339"/>
              <a:gd name="connsiteY2" fmla="*/ 2576688 h 257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8339" h="2576688">
                <a:moveTo>
                  <a:pt x="0" y="0"/>
                </a:moveTo>
                <a:cubicBezTo>
                  <a:pt x="78554" y="143814"/>
                  <a:pt x="318339" y="571102"/>
                  <a:pt x="318339" y="1275593"/>
                </a:cubicBezTo>
                <a:cubicBezTo>
                  <a:pt x="318339" y="1980084"/>
                  <a:pt x="234080" y="2373967"/>
                  <a:pt x="40892" y="2576688"/>
                </a:cubicBezTo>
              </a:path>
            </a:pathLst>
          </a:custGeom>
          <a:noFill/>
          <a:ln w="22225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headEnd type="arrow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8B48570A-8FF4-29AB-F0FB-89A911E3A530}"/>
              </a:ext>
            </a:extLst>
          </p:cNvPr>
          <p:cNvSpPr txBox="1"/>
          <p:nvPr/>
        </p:nvSpPr>
        <p:spPr>
          <a:xfrm>
            <a:off x="2302610" y="540275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产品迭代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213AB9F5-FD8F-E56A-CAF7-01E58B62E724}"/>
              </a:ext>
            </a:extLst>
          </p:cNvPr>
          <p:cNvSpPr txBox="1"/>
          <p:nvPr/>
        </p:nvSpPr>
        <p:spPr>
          <a:xfrm>
            <a:off x="3900239" y="5867022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技术领先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0C9B4AF0-A153-A90F-F29A-87582A167F04}"/>
              </a:ext>
            </a:extLst>
          </p:cNvPr>
          <p:cNvSpPr txBox="1"/>
          <p:nvPr/>
        </p:nvSpPr>
        <p:spPr>
          <a:xfrm>
            <a:off x="5513898" y="604257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质量过硬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70EDD3DE-80DB-97BD-5F38-F43B4395ADDA}"/>
              </a:ext>
            </a:extLst>
          </p:cNvPr>
          <p:cNvSpPr txBox="1"/>
          <p:nvPr/>
        </p:nvSpPr>
        <p:spPr>
          <a:xfrm>
            <a:off x="7111527" y="5867022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口碑最好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61687C9A-6947-3BDB-A6AF-3238385EBAFE}"/>
              </a:ext>
            </a:extLst>
          </p:cNvPr>
          <p:cNvSpPr txBox="1"/>
          <p:nvPr/>
        </p:nvSpPr>
        <p:spPr>
          <a:xfrm>
            <a:off x="8749233" y="540275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占有率高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3DB2CE3-6186-3536-2E0A-BC0E8DC8F7EB}"/>
              </a:ext>
            </a:extLst>
          </p:cNvPr>
          <p:cNvSpPr txBox="1"/>
          <p:nvPr/>
        </p:nvSpPr>
        <p:spPr>
          <a:xfrm>
            <a:off x="4085660" y="1738562"/>
            <a:ext cx="1306871" cy="886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整合行业资源</a:t>
            </a:r>
            <a:endParaRPr lang="en-US" altLang="zh-CN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361A42D9-CE53-EEC3-84B9-F379094AAFB0}"/>
              </a:ext>
            </a:extLst>
          </p:cNvPr>
          <p:cNvSpPr txBox="1"/>
          <p:nvPr/>
        </p:nvSpPr>
        <p:spPr>
          <a:xfrm>
            <a:off x="5401772" y="2195852"/>
            <a:ext cx="1306871" cy="886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提升行业</a:t>
            </a:r>
            <a:endParaRPr lang="en-US" altLang="zh-CN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效率</a:t>
            </a:r>
            <a:endParaRPr lang="en-US" altLang="zh-CN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B036EA2A-C461-DC7B-48B5-B5C0B4D35208}"/>
              </a:ext>
            </a:extLst>
          </p:cNvPr>
          <p:cNvSpPr txBox="1"/>
          <p:nvPr/>
        </p:nvSpPr>
        <p:spPr>
          <a:xfrm>
            <a:off x="6635275" y="1728721"/>
            <a:ext cx="1306871" cy="886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促进转型</a:t>
            </a:r>
            <a:endParaRPr lang="en-US" altLang="zh-CN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升级</a:t>
            </a:r>
            <a:endParaRPr lang="en-US" altLang="zh-CN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88F8220A-26D3-4108-8E4D-3BBA2FFD8CE8}"/>
              </a:ext>
            </a:extLst>
          </p:cNvPr>
          <p:cNvSpPr txBox="1"/>
          <p:nvPr/>
        </p:nvSpPr>
        <p:spPr>
          <a:xfrm>
            <a:off x="4178581" y="483253"/>
            <a:ext cx="35317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latin typeface="+mj-ea"/>
                <a:ea typeface="+mj-ea"/>
              </a:rPr>
              <a:t>运营现状分析</a:t>
            </a:r>
            <a:endParaRPr lang="en-US" altLang="zh-CN" sz="4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546095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>
            <a:extLst>
              <a:ext uri="{FF2B5EF4-FFF2-40B4-BE49-F238E27FC236}">
                <a16:creationId xmlns:a16="http://schemas.microsoft.com/office/drawing/2014/main" id="{46BCB6B5-4059-A4C5-B434-64F9CFC93955}"/>
              </a:ext>
            </a:extLst>
          </p:cNvPr>
          <p:cNvSpPr/>
          <p:nvPr/>
        </p:nvSpPr>
        <p:spPr>
          <a:xfrm>
            <a:off x="1753567" y="1677169"/>
            <a:ext cx="1546352" cy="1508760"/>
          </a:xfrm>
          <a:prstGeom prst="blockArc">
            <a:avLst>
              <a:gd name="adj1" fmla="val 10800000"/>
              <a:gd name="adj2" fmla="val 10739427"/>
              <a:gd name="adj3" fmla="val 14155"/>
            </a:avLst>
          </a:prstGeom>
          <a:solidFill>
            <a:schemeClr val="bg1">
              <a:lumMod val="65000"/>
              <a:alpha val="3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阿里巴巴普惠体 2.0 55 Regular" panose="00020600040101010101" pitchFamily="18" charset="-122"/>
            </a:endParaRP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E202F7C6-1EC9-FE51-B4BE-66F983DD99B6}"/>
              </a:ext>
            </a:extLst>
          </p:cNvPr>
          <p:cNvSpPr/>
          <p:nvPr/>
        </p:nvSpPr>
        <p:spPr>
          <a:xfrm>
            <a:off x="4106362" y="1677169"/>
            <a:ext cx="1546352" cy="1508760"/>
          </a:xfrm>
          <a:prstGeom prst="blockArc">
            <a:avLst>
              <a:gd name="adj1" fmla="val 10800000"/>
              <a:gd name="adj2" fmla="val 10739427"/>
              <a:gd name="adj3" fmla="val 14155"/>
            </a:avLst>
          </a:prstGeom>
          <a:solidFill>
            <a:schemeClr val="bg1">
              <a:lumMod val="65000"/>
              <a:alpha val="3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阿里巴巴普惠体 2.0 55 Regular" panose="00020600040101010101" pitchFamily="18" charset="-122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C9187895-2726-CC1D-524B-69180857F154}"/>
              </a:ext>
            </a:extLst>
          </p:cNvPr>
          <p:cNvSpPr/>
          <p:nvPr/>
        </p:nvSpPr>
        <p:spPr>
          <a:xfrm>
            <a:off x="6459157" y="1677169"/>
            <a:ext cx="1546352" cy="1508760"/>
          </a:xfrm>
          <a:prstGeom prst="blockArc">
            <a:avLst>
              <a:gd name="adj1" fmla="val 10800000"/>
              <a:gd name="adj2" fmla="val 10739427"/>
              <a:gd name="adj3" fmla="val 14155"/>
            </a:avLst>
          </a:prstGeom>
          <a:solidFill>
            <a:schemeClr val="bg1">
              <a:lumMod val="65000"/>
              <a:alpha val="3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阿里巴巴普惠体 2.0 55 Regular" panose="00020600040101010101" pitchFamily="18" charset="-122"/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id="{8FED42C9-731C-8252-6437-35800FCB35F9}"/>
              </a:ext>
            </a:extLst>
          </p:cNvPr>
          <p:cNvSpPr/>
          <p:nvPr/>
        </p:nvSpPr>
        <p:spPr>
          <a:xfrm>
            <a:off x="8811951" y="1677169"/>
            <a:ext cx="1546352" cy="1508760"/>
          </a:xfrm>
          <a:prstGeom prst="blockArc">
            <a:avLst>
              <a:gd name="adj1" fmla="val 10800000"/>
              <a:gd name="adj2" fmla="val 10739427"/>
              <a:gd name="adj3" fmla="val 14155"/>
            </a:avLst>
          </a:prstGeom>
          <a:solidFill>
            <a:schemeClr val="bg1">
              <a:lumMod val="65000"/>
              <a:alpha val="3411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阿里巴巴普惠体 2.0 55 Regular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915DA13-CA2D-604F-5419-E0FA803B5E76}"/>
              </a:ext>
            </a:extLst>
          </p:cNvPr>
          <p:cNvSpPr/>
          <p:nvPr/>
        </p:nvSpPr>
        <p:spPr>
          <a:xfrm>
            <a:off x="1707267" y="4137685"/>
            <a:ext cx="8870066" cy="1852341"/>
          </a:xfrm>
          <a:prstGeom prst="roundRect">
            <a:avLst>
              <a:gd name="adj" fmla="val 1746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F20767-2454-DEE1-2DDB-EAC49DC6DD42}"/>
              </a:ext>
            </a:extLst>
          </p:cNvPr>
          <p:cNvSpPr/>
          <p:nvPr/>
        </p:nvSpPr>
        <p:spPr>
          <a:xfrm>
            <a:off x="1699549" y="4137685"/>
            <a:ext cx="1918243" cy="1852341"/>
          </a:xfrm>
          <a:prstGeom prst="roundRect">
            <a:avLst>
              <a:gd name="adj" fmla="val 19344"/>
            </a:avLst>
          </a:prstGeom>
          <a:gradFill flip="none" rotWithShape="1">
            <a:gsLst>
              <a:gs pos="14000">
                <a:schemeClr val="accent1">
                  <a:lumMod val="60000"/>
                  <a:lumOff val="40000"/>
                </a:schemeClr>
              </a:gs>
              <a:gs pos="78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10" name="空心弧 9">
            <a:extLst>
              <a:ext uri="{FF2B5EF4-FFF2-40B4-BE49-F238E27FC236}">
                <a16:creationId xmlns:a16="http://schemas.microsoft.com/office/drawing/2014/main" id="{8BB8BC20-F314-55D8-B219-609B1B4D67CC}"/>
              </a:ext>
            </a:extLst>
          </p:cNvPr>
          <p:cNvSpPr/>
          <p:nvPr/>
        </p:nvSpPr>
        <p:spPr>
          <a:xfrm>
            <a:off x="1753567" y="1677169"/>
            <a:ext cx="1546352" cy="1508760"/>
          </a:xfrm>
          <a:prstGeom prst="blockArc">
            <a:avLst>
              <a:gd name="adj1" fmla="val 15835758"/>
              <a:gd name="adj2" fmla="val 10739427"/>
              <a:gd name="adj3" fmla="val 14155"/>
            </a:avLst>
          </a:prstGeom>
          <a:gradFill flip="none" rotWithShape="1">
            <a:gsLst>
              <a:gs pos="14000">
                <a:schemeClr val="accent1">
                  <a:lumMod val="60000"/>
                  <a:lumOff val="40000"/>
                </a:schemeClr>
              </a:gs>
              <a:gs pos="78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11" name="空心弧 10">
            <a:extLst>
              <a:ext uri="{FF2B5EF4-FFF2-40B4-BE49-F238E27FC236}">
                <a16:creationId xmlns:a16="http://schemas.microsoft.com/office/drawing/2014/main" id="{D0C1B161-C576-6FA1-25A6-5A9F79E6151B}"/>
              </a:ext>
            </a:extLst>
          </p:cNvPr>
          <p:cNvSpPr/>
          <p:nvPr/>
        </p:nvSpPr>
        <p:spPr>
          <a:xfrm>
            <a:off x="4106361" y="1677169"/>
            <a:ext cx="1546352" cy="1508760"/>
          </a:xfrm>
          <a:prstGeom prst="blockArc">
            <a:avLst>
              <a:gd name="adj1" fmla="val 8504188"/>
              <a:gd name="adj2" fmla="val 15936627"/>
              <a:gd name="adj3" fmla="val 15430"/>
            </a:avLst>
          </a:prstGeom>
          <a:gradFill flip="none" rotWithShape="1">
            <a:gsLst>
              <a:gs pos="14000">
                <a:schemeClr val="accent1">
                  <a:lumMod val="60000"/>
                  <a:lumOff val="40000"/>
                </a:schemeClr>
              </a:gs>
              <a:gs pos="78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12" name="空心弧 11">
            <a:extLst>
              <a:ext uri="{FF2B5EF4-FFF2-40B4-BE49-F238E27FC236}">
                <a16:creationId xmlns:a16="http://schemas.microsoft.com/office/drawing/2014/main" id="{C6E4A6F1-5F34-E83C-8B1C-48947D553F41}"/>
              </a:ext>
            </a:extLst>
          </p:cNvPr>
          <p:cNvSpPr/>
          <p:nvPr/>
        </p:nvSpPr>
        <p:spPr>
          <a:xfrm>
            <a:off x="6459157" y="1677169"/>
            <a:ext cx="1546352" cy="1508760"/>
          </a:xfrm>
          <a:prstGeom prst="blockArc">
            <a:avLst>
              <a:gd name="adj1" fmla="val 2506149"/>
              <a:gd name="adj2" fmla="val 15936627"/>
              <a:gd name="adj3" fmla="val 15430"/>
            </a:avLst>
          </a:prstGeom>
          <a:gradFill flip="none" rotWithShape="1">
            <a:gsLst>
              <a:gs pos="14000">
                <a:schemeClr val="accent1">
                  <a:lumMod val="60000"/>
                  <a:lumOff val="40000"/>
                </a:schemeClr>
              </a:gs>
              <a:gs pos="78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13" name="空心弧 12">
            <a:extLst>
              <a:ext uri="{FF2B5EF4-FFF2-40B4-BE49-F238E27FC236}">
                <a16:creationId xmlns:a16="http://schemas.microsoft.com/office/drawing/2014/main" id="{3B4D1976-997D-A132-F049-784D6716BA28}"/>
              </a:ext>
            </a:extLst>
          </p:cNvPr>
          <p:cNvSpPr/>
          <p:nvPr/>
        </p:nvSpPr>
        <p:spPr>
          <a:xfrm>
            <a:off x="8811951" y="1677169"/>
            <a:ext cx="1546352" cy="1508760"/>
          </a:xfrm>
          <a:prstGeom prst="blockArc">
            <a:avLst>
              <a:gd name="adj1" fmla="val 19106789"/>
              <a:gd name="adj2" fmla="val 15936627"/>
              <a:gd name="adj3" fmla="val 15430"/>
            </a:avLst>
          </a:prstGeom>
          <a:gradFill flip="none" rotWithShape="1">
            <a:gsLst>
              <a:gs pos="14000">
                <a:schemeClr val="accent1">
                  <a:lumMod val="60000"/>
                  <a:lumOff val="40000"/>
                </a:schemeClr>
              </a:gs>
              <a:gs pos="78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24AAF43-156A-64B7-F27B-799905D8259A}"/>
              </a:ext>
            </a:extLst>
          </p:cNvPr>
          <p:cNvSpPr txBox="1"/>
          <p:nvPr/>
        </p:nvSpPr>
        <p:spPr>
          <a:xfrm>
            <a:off x="2024041" y="2162311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75%</a:t>
            </a:r>
            <a:endParaRPr lang="zh-CN" altLang="en-US" sz="3200" b="1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62B8601-CBA4-728C-1CF2-711356A1A616}"/>
              </a:ext>
            </a:extLst>
          </p:cNvPr>
          <p:cNvSpPr txBox="1"/>
          <p:nvPr/>
        </p:nvSpPr>
        <p:spPr>
          <a:xfrm>
            <a:off x="4399984" y="2162311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40%</a:t>
            </a:r>
            <a:endParaRPr lang="zh-CN" altLang="en-US" sz="3200" b="1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2C22F93-0ADC-7DDC-4755-FBE0CDEC2CB9}"/>
              </a:ext>
            </a:extLst>
          </p:cNvPr>
          <p:cNvSpPr txBox="1"/>
          <p:nvPr/>
        </p:nvSpPr>
        <p:spPr>
          <a:xfrm>
            <a:off x="6729631" y="2162311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63%</a:t>
            </a:r>
            <a:endParaRPr lang="zh-CN" altLang="en-US" sz="3200" b="1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91407DA-0BEB-818B-87CE-2755585C9C31}"/>
              </a:ext>
            </a:extLst>
          </p:cNvPr>
          <p:cNvSpPr txBox="1"/>
          <p:nvPr/>
        </p:nvSpPr>
        <p:spPr>
          <a:xfrm>
            <a:off x="9105575" y="2162311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92%</a:t>
            </a:r>
            <a:endParaRPr lang="zh-CN" altLang="en-US" sz="3200" b="1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B491375-DC94-9147-68E9-2BA1EA3DB276}"/>
              </a:ext>
            </a:extLst>
          </p:cNvPr>
          <p:cNvSpPr txBox="1"/>
          <p:nvPr/>
        </p:nvSpPr>
        <p:spPr>
          <a:xfrm>
            <a:off x="8995769" y="3262420"/>
            <a:ext cx="12250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客户满意度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6F0992A-F253-71CE-AD22-43A963EB610B}"/>
              </a:ext>
            </a:extLst>
          </p:cNvPr>
          <p:cNvSpPr txBox="1"/>
          <p:nvPr/>
        </p:nvSpPr>
        <p:spPr>
          <a:xfrm>
            <a:off x="6625560" y="3262420"/>
            <a:ext cx="12057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销售转化率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CEDF531-0F0C-F0E8-179C-0CE05479BB86}"/>
              </a:ext>
            </a:extLst>
          </p:cNvPr>
          <p:cNvSpPr txBox="1"/>
          <p:nvPr/>
        </p:nvSpPr>
        <p:spPr>
          <a:xfrm>
            <a:off x="4301651" y="3262420"/>
            <a:ext cx="12057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粉丝留存率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6AE04F3-8296-AE43-2B71-E6A81467C413}"/>
              </a:ext>
            </a:extLst>
          </p:cNvPr>
          <p:cNvSpPr txBox="1"/>
          <p:nvPr/>
        </p:nvSpPr>
        <p:spPr>
          <a:xfrm>
            <a:off x="1823666" y="3262420"/>
            <a:ext cx="14061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线上销售占比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638E2DD-0F38-4918-0962-7F1411ABCC93}"/>
              </a:ext>
            </a:extLst>
          </p:cNvPr>
          <p:cNvSpPr txBox="1"/>
          <p:nvPr/>
        </p:nvSpPr>
        <p:spPr>
          <a:xfrm>
            <a:off x="2314665" y="5368322"/>
            <a:ext cx="6880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成绩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D358B67-F467-9AA6-C15B-4A623CC78AFD}"/>
              </a:ext>
            </a:extLst>
          </p:cNvPr>
          <p:cNvGrpSpPr/>
          <p:nvPr/>
        </p:nvGrpSpPr>
        <p:grpSpPr>
          <a:xfrm>
            <a:off x="4036505" y="4899194"/>
            <a:ext cx="1598515" cy="1040050"/>
            <a:chOff x="3990205" y="4838234"/>
            <a:chExt cx="1598515" cy="104005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3AC5673-066E-0183-B566-020DAA07C2A3}"/>
                </a:ext>
              </a:extLst>
            </p:cNvPr>
            <p:cNvSpPr txBox="1"/>
            <p:nvPr/>
          </p:nvSpPr>
          <p:spPr>
            <a:xfrm>
              <a:off x="4074362" y="4838234"/>
              <a:ext cx="14302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线上</a:t>
              </a:r>
              <a:r>
                <a:rPr lang="en-US" altLang="zh-CN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GMV</a:t>
              </a:r>
              <a:r>
                <a: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突破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1C1B08F-B8C0-45AE-30C1-27A33E3ACCD1}"/>
                </a:ext>
              </a:extLst>
            </p:cNvPr>
            <p:cNvSpPr txBox="1"/>
            <p:nvPr/>
          </p:nvSpPr>
          <p:spPr>
            <a:xfrm>
              <a:off x="3990205" y="5139684"/>
              <a:ext cx="1598515" cy="738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这里描述运营工作的主要业绩，列出相应的要点，展示优秀成绩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B643966-6AA8-63EC-5807-8FB44984CC40}"/>
              </a:ext>
            </a:extLst>
          </p:cNvPr>
          <p:cNvGrpSpPr/>
          <p:nvPr/>
        </p:nvGrpSpPr>
        <p:grpSpPr>
          <a:xfrm>
            <a:off x="6134431" y="4899194"/>
            <a:ext cx="1814920" cy="1040050"/>
            <a:chOff x="6054257" y="4838234"/>
            <a:chExt cx="1814920" cy="104005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0582E77-98F6-3A9C-DC3F-E98323DF7077}"/>
                </a:ext>
              </a:extLst>
            </p:cNvPr>
            <p:cNvSpPr txBox="1"/>
            <p:nvPr/>
          </p:nvSpPr>
          <p:spPr>
            <a:xfrm>
              <a:off x="6054257" y="4838234"/>
              <a:ext cx="18149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私域粉丝数量突破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5E7C13D-B723-9B1A-8980-2A49E6C5C506}"/>
                </a:ext>
              </a:extLst>
            </p:cNvPr>
            <p:cNvSpPr txBox="1"/>
            <p:nvPr/>
          </p:nvSpPr>
          <p:spPr>
            <a:xfrm>
              <a:off x="6162460" y="5139684"/>
              <a:ext cx="1598515" cy="738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这里描述运营工作的主要业绩，列出相应的要点，展示优秀成绩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E9426C0-B1AD-98FE-4045-3E4DB9515E34}"/>
              </a:ext>
            </a:extLst>
          </p:cNvPr>
          <p:cNvGrpSpPr/>
          <p:nvPr/>
        </p:nvGrpSpPr>
        <p:grpSpPr>
          <a:xfrm>
            <a:off x="8448761" y="4899194"/>
            <a:ext cx="1598515" cy="1040050"/>
            <a:chOff x="8402461" y="4838234"/>
            <a:chExt cx="1598515" cy="104005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D51500B-2E44-EB05-EBDC-A6F66A28E4AF}"/>
                </a:ext>
              </a:extLst>
            </p:cNvPr>
            <p:cNvSpPr txBox="1"/>
            <p:nvPr/>
          </p:nvSpPr>
          <p:spPr>
            <a:xfrm>
              <a:off x="8402461" y="4838234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宣传效果超预期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210CF94-A64C-9A6C-90E2-819E0603F04C}"/>
                </a:ext>
              </a:extLst>
            </p:cNvPr>
            <p:cNvSpPr txBox="1"/>
            <p:nvPr/>
          </p:nvSpPr>
          <p:spPr>
            <a:xfrm>
              <a:off x="8402461" y="5139684"/>
              <a:ext cx="1598515" cy="738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这里描述运营工作的主要业绩，列出相应的要点，展示优秀成绩</a:t>
              </a:r>
            </a:p>
          </p:txBody>
        </p:sp>
      </p:grpSp>
      <p:pic>
        <p:nvPicPr>
          <p:cNvPr id="35" name="图形 34">
            <a:extLst>
              <a:ext uri="{FF2B5EF4-FFF2-40B4-BE49-F238E27FC236}">
                <a16:creationId xmlns:a16="http://schemas.microsoft.com/office/drawing/2014/main" id="{FC95961E-411E-1001-DBA5-5F4BAA6C08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61588" y="4289528"/>
            <a:ext cx="548348" cy="548348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693B5C27-AD5F-11D3-F27F-F1EABA5C65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15354" y="4278187"/>
            <a:ext cx="548348" cy="548348"/>
          </a:xfrm>
          <a:prstGeom prst="rect">
            <a:avLst/>
          </a:prstGeom>
        </p:spPr>
      </p:pic>
      <p:pic>
        <p:nvPicPr>
          <p:cNvPr id="39" name="图形 38">
            <a:extLst>
              <a:ext uri="{FF2B5EF4-FFF2-40B4-BE49-F238E27FC236}">
                <a16:creationId xmlns:a16="http://schemas.microsoft.com/office/drawing/2014/main" id="{3AEC00AB-B951-1CB8-1515-5CF4378A6DC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42235" y="4278187"/>
            <a:ext cx="611565" cy="611565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FC0334D0-0DAD-2EB6-0E42-01590E4B140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56925" y="4417774"/>
            <a:ext cx="840204" cy="840204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7BDBD3A1-0609-5605-1D91-10B7D6FAA740}"/>
              </a:ext>
            </a:extLst>
          </p:cNvPr>
          <p:cNvSpPr txBox="1"/>
          <p:nvPr/>
        </p:nvSpPr>
        <p:spPr>
          <a:xfrm>
            <a:off x="4178579" y="483253"/>
            <a:ext cx="35317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latin typeface="+mj-ea"/>
                <a:ea typeface="+mj-ea"/>
              </a:rPr>
              <a:t>运营成果展示</a:t>
            </a:r>
            <a:endParaRPr lang="en-US" altLang="zh-CN" sz="4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82103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FFF67A2A-E716-21F9-A12D-596A5470D074}"/>
              </a:ext>
            </a:extLst>
          </p:cNvPr>
          <p:cNvSpPr txBox="1"/>
          <p:nvPr/>
        </p:nvSpPr>
        <p:spPr>
          <a:xfrm>
            <a:off x="1265340" y="1876960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600" dirty="0">
                <a:solidFill>
                  <a:schemeClr val="accent1"/>
                </a:solidFill>
                <a:latin typeface="+mj-ea"/>
                <a:ea typeface="+mj-ea"/>
              </a:rPr>
              <a:t>05</a:t>
            </a:r>
            <a:endParaRPr lang="zh-CN" altLang="en-US" sz="16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BBB68C-AC65-6B69-0933-B52897301929}"/>
              </a:ext>
            </a:extLst>
          </p:cNvPr>
          <p:cNvSpPr txBox="1"/>
          <p:nvPr/>
        </p:nvSpPr>
        <p:spPr>
          <a:xfrm>
            <a:off x="988310" y="4108339"/>
            <a:ext cx="32987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PART FIVE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4F1807-5EF1-0D51-A6A8-B214B152D460}"/>
              </a:ext>
            </a:extLst>
          </p:cNvPr>
          <p:cNvSpPr txBox="1"/>
          <p:nvPr/>
        </p:nvSpPr>
        <p:spPr>
          <a:xfrm>
            <a:off x="6096000" y="2415569"/>
            <a:ext cx="50321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9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团队介绍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F6F86D-9E6D-3552-EE96-C96AA8F669AA}"/>
              </a:ext>
            </a:extLst>
          </p:cNvPr>
          <p:cNvSpPr txBox="1"/>
          <p:nvPr/>
        </p:nvSpPr>
        <p:spPr>
          <a:xfrm>
            <a:off x="7058995" y="4000617"/>
            <a:ext cx="3095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a typeface="阿里巴巴普惠体 2.0 55 Regular" panose="00020600040101010101" pitchFamily="18" charset="-122"/>
              </a:rPr>
              <a:t>TEAM MEMBERS</a:t>
            </a:r>
            <a:endParaRPr lang="zh-CN" altLang="en-US" sz="2800" dirty="0">
              <a:solidFill>
                <a:schemeClr val="bg1"/>
              </a:solidFill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0980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8D24C0C-451E-6A43-9DD4-E22CB4C0520E}"/>
              </a:ext>
            </a:extLst>
          </p:cNvPr>
          <p:cNvSpPr/>
          <p:nvPr/>
        </p:nvSpPr>
        <p:spPr>
          <a:xfrm>
            <a:off x="6096000" y="2776022"/>
            <a:ext cx="6096000" cy="4081978"/>
          </a:xfrm>
          <a:custGeom>
            <a:avLst/>
            <a:gdLst>
              <a:gd name="connsiteX0" fmla="*/ 3845574 w 6096000"/>
              <a:gd name="connsiteY0" fmla="*/ 0 h 4081978"/>
              <a:gd name="connsiteX1" fmla="*/ 5995671 w 6096000"/>
              <a:gd name="connsiteY1" fmla="*/ 656764 h 4081978"/>
              <a:gd name="connsiteX2" fmla="*/ 6096000 w 6096000"/>
              <a:gd name="connsiteY2" fmla="*/ 731788 h 4081978"/>
              <a:gd name="connsiteX3" fmla="*/ 6096000 w 6096000"/>
              <a:gd name="connsiteY3" fmla="*/ 4081978 h 4081978"/>
              <a:gd name="connsiteX4" fmla="*/ 7933 w 6096000"/>
              <a:gd name="connsiteY4" fmla="*/ 4081978 h 4081978"/>
              <a:gd name="connsiteX5" fmla="*/ 5004 w 6096000"/>
              <a:gd name="connsiteY5" fmla="*/ 4043467 h 4081978"/>
              <a:gd name="connsiteX6" fmla="*/ 0 w 6096000"/>
              <a:gd name="connsiteY6" fmla="*/ 3845574 h 4081978"/>
              <a:gd name="connsiteX7" fmla="*/ 3845574 w 6096000"/>
              <a:gd name="connsiteY7" fmla="*/ 0 h 4081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4081978">
                <a:moveTo>
                  <a:pt x="3845574" y="0"/>
                </a:moveTo>
                <a:cubicBezTo>
                  <a:pt x="4642019" y="0"/>
                  <a:pt x="5381914" y="242117"/>
                  <a:pt x="5995671" y="656764"/>
                </a:cubicBezTo>
                <a:lnTo>
                  <a:pt x="6096000" y="731788"/>
                </a:lnTo>
                <a:lnTo>
                  <a:pt x="6096000" y="4081978"/>
                </a:lnTo>
                <a:lnTo>
                  <a:pt x="7933" y="4081978"/>
                </a:lnTo>
                <a:lnTo>
                  <a:pt x="5004" y="4043467"/>
                </a:lnTo>
                <a:cubicBezTo>
                  <a:pt x="1682" y="3977922"/>
                  <a:pt x="0" y="3911945"/>
                  <a:pt x="0" y="3845574"/>
                </a:cubicBezTo>
                <a:cubicBezTo>
                  <a:pt x="0" y="1721722"/>
                  <a:pt x="1721722" y="0"/>
                  <a:pt x="384557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pic>
        <p:nvPicPr>
          <p:cNvPr id="16" name="图片 15" descr="穿着西装笔挺的男子&#10;&#10;描述已自动生成">
            <a:extLst>
              <a:ext uri="{FF2B5EF4-FFF2-40B4-BE49-F238E27FC236}">
                <a16:creationId xmlns:a16="http://schemas.microsoft.com/office/drawing/2014/main" id="{F6FF6F3E-30B8-3240-93B0-F103D51B5E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4763" y="484161"/>
            <a:ext cx="4772501" cy="6373839"/>
          </a:xfrm>
          <a:custGeom>
            <a:avLst/>
            <a:gdLst>
              <a:gd name="connsiteX0" fmla="*/ 0 w 4772501"/>
              <a:gd name="connsiteY0" fmla="*/ 0 h 6373839"/>
              <a:gd name="connsiteX1" fmla="*/ 4772501 w 4772501"/>
              <a:gd name="connsiteY1" fmla="*/ 0 h 6373839"/>
              <a:gd name="connsiteX2" fmla="*/ 4772501 w 4772501"/>
              <a:gd name="connsiteY2" fmla="*/ 6373839 h 6373839"/>
              <a:gd name="connsiteX3" fmla="*/ 0 w 4772501"/>
              <a:gd name="connsiteY3" fmla="*/ 6373839 h 6373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2501" h="6373839">
                <a:moveTo>
                  <a:pt x="0" y="0"/>
                </a:moveTo>
                <a:lnTo>
                  <a:pt x="4772501" y="0"/>
                </a:lnTo>
                <a:lnTo>
                  <a:pt x="4772501" y="6373839"/>
                </a:lnTo>
                <a:lnTo>
                  <a:pt x="0" y="6373839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85288FC-CCE7-6157-932F-DD1C5338AD1A}"/>
              </a:ext>
            </a:extLst>
          </p:cNvPr>
          <p:cNvSpPr txBox="1"/>
          <p:nvPr/>
        </p:nvSpPr>
        <p:spPr>
          <a:xfrm>
            <a:off x="948705" y="445564"/>
            <a:ext cx="29738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+mj-ea"/>
                <a:ea typeface="+mj-ea"/>
              </a:rPr>
              <a:t>创始人介绍</a:t>
            </a:r>
            <a:endParaRPr lang="en-US" altLang="zh-CN" sz="4400" dirty="0"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20164A-4C54-2E23-5E31-5399D1ED0811}"/>
              </a:ext>
            </a:extLst>
          </p:cNvPr>
          <p:cNvSpPr txBox="1"/>
          <p:nvPr/>
        </p:nvSpPr>
        <p:spPr>
          <a:xfrm>
            <a:off x="994736" y="1039150"/>
            <a:ext cx="2840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ea typeface="阿里巴巴普惠体 2.0 55 Regular" panose="00020600040101010101" pitchFamily="18" charset="-122"/>
              </a:rPr>
              <a:t>OUR FOUNDER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4E30B62-5B21-E71E-8329-A682660B3964}"/>
              </a:ext>
            </a:extLst>
          </p:cNvPr>
          <p:cNvSpPr/>
          <p:nvPr/>
        </p:nvSpPr>
        <p:spPr>
          <a:xfrm>
            <a:off x="669723" y="484161"/>
            <a:ext cx="133048" cy="93971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335D3C-ED67-B513-1B71-4448CA08E353}"/>
              </a:ext>
            </a:extLst>
          </p:cNvPr>
          <p:cNvSpPr txBox="1"/>
          <p:nvPr/>
        </p:nvSpPr>
        <p:spPr>
          <a:xfrm>
            <a:off x="802771" y="4677132"/>
            <a:ext cx="16642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 </a:t>
            </a:r>
            <a:r>
              <a:rPr lang="zh-CN" altLang="en-US" sz="3600" b="1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张小明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5DD93B-8F32-A307-CEA2-25B18658FED1}"/>
              </a:ext>
            </a:extLst>
          </p:cNvPr>
          <p:cNvSpPr txBox="1"/>
          <p:nvPr/>
        </p:nvSpPr>
        <p:spPr>
          <a:xfrm>
            <a:off x="2964249" y="4738687"/>
            <a:ext cx="2315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董事长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45C8AFD-BFBF-0CC3-92F6-A01C8E7BACE6}"/>
              </a:ext>
            </a:extLst>
          </p:cNvPr>
          <p:cNvSpPr txBox="1"/>
          <p:nvPr/>
        </p:nvSpPr>
        <p:spPr>
          <a:xfrm>
            <a:off x="948705" y="2030422"/>
            <a:ext cx="5552606" cy="10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毕业于中国最著名的大学，曾在多家世界</a:t>
            </a:r>
            <a:r>
              <a:rPr lang="en-US" altLang="zh-CN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500</a:t>
            </a: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强级别的企业中工作，拥有近</a:t>
            </a:r>
            <a:r>
              <a:rPr lang="en-US" altLang="zh-CN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15</a:t>
            </a: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年的行业经验</a:t>
            </a:r>
            <a:r>
              <a:rPr lang="en-US" altLang="zh-CN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; 2017</a:t>
            </a: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年，荣获“中国最受尊敬企业家”等荣誉头衔，同年入选福布斯年度前</a:t>
            </a:r>
            <a:r>
              <a:rPr lang="en-US" altLang="zh-CN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100</a:t>
            </a: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名富豪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D93E2CC-4BB3-EBD1-E3BE-9D5BC4E0D9F4}"/>
              </a:ext>
            </a:extLst>
          </p:cNvPr>
          <p:cNvSpPr txBox="1"/>
          <p:nvPr/>
        </p:nvSpPr>
        <p:spPr>
          <a:xfrm>
            <a:off x="948705" y="3152365"/>
            <a:ext cx="5552606" cy="10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中国某著名</a:t>
            </a:r>
            <a:r>
              <a:rPr lang="en-US" altLang="zh-CN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500</a:t>
            </a: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强公司   执行总裁</a:t>
            </a:r>
            <a:endParaRPr lang="en-US" altLang="zh-CN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中国某知名互联网公司   总经理</a:t>
            </a:r>
            <a:endParaRPr lang="en-US" altLang="zh-CN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这里列举一些重要工作经历或荣誉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C4E9605-0A11-98B5-B2D1-F15503880790}"/>
              </a:ext>
            </a:extLst>
          </p:cNvPr>
          <p:cNvSpPr txBox="1"/>
          <p:nvPr/>
        </p:nvSpPr>
        <p:spPr>
          <a:xfrm>
            <a:off x="1703909" y="5334585"/>
            <a:ext cx="4835786" cy="542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BOARD of DIRECTOR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27D7082-9AD7-8746-4F66-58B486DCED18}"/>
              </a:ext>
            </a:extLst>
          </p:cNvPr>
          <p:cNvSpPr txBox="1"/>
          <p:nvPr/>
        </p:nvSpPr>
        <p:spPr>
          <a:xfrm>
            <a:off x="802771" y="5297107"/>
            <a:ext cx="1806542" cy="617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JACK</a:t>
            </a:r>
          </a:p>
        </p:txBody>
      </p:sp>
    </p:spTree>
    <p:extLst>
      <p:ext uri="{BB962C8B-B14F-4D97-AF65-F5344CB8AC3E}">
        <p14:creationId xmlns:p14="http://schemas.microsoft.com/office/powerpoint/2010/main" val="1182067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71CBFD5-FF88-BDAD-F065-A658B16F0BD9}"/>
              </a:ext>
            </a:extLst>
          </p:cNvPr>
          <p:cNvSpPr/>
          <p:nvPr/>
        </p:nvSpPr>
        <p:spPr>
          <a:xfrm>
            <a:off x="0" y="2631519"/>
            <a:ext cx="12192000" cy="162045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8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BC6275D-A5B3-6F9C-2141-BF88EF52AED6}"/>
              </a:ext>
            </a:extLst>
          </p:cNvPr>
          <p:cNvGrpSpPr/>
          <p:nvPr/>
        </p:nvGrpSpPr>
        <p:grpSpPr>
          <a:xfrm>
            <a:off x="4485195" y="1387236"/>
            <a:ext cx="3206187" cy="3206187"/>
            <a:chOff x="1076443" y="1632030"/>
            <a:chExt cx="2766351" cy="2766351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B91F3E1-8BA1-7BCF-77BF-20E87010B592}"/>
                </a:ext>
              </a:extLst>
            </p:cNvPr>
            <p:cNvSpPr/>
            <p:nvPr/>
          </p:nvSpPr>
          <p:spPr>
            <a:xfrm>
              <a:off x="1076443" y="1632030"/>
              <a:ext cx="2766351" cy="2766351"/>
            </a:xfrm>
            <a:prstGeom prst="ellipse">
              <a:avLst/>
            </a:prstGeom>
            <a:solidFill>
              <a:schemeClr val="accent2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pic>
          <p:nvPicPr>
            <p:cNvPr id="12" name="图片 11" descr="穿着西装笔挺的男子&#10;&#10;描述已自动生成">
              <a:extLst>
                <a:ext uri="{FF2B5EF4-FFF2-40B4-BE49-F238E27FC236}">
                  <a16:creationId xmlns:a16="http://schemas.microsoft.com/office/drawing/2014/main" id="{F9D274FE-29B7-4744-E35A-A8A851E193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6443" y="1817225"/>
              <a:ext cx="2592077" cy="2581156"/>
            </a:xfrm>
            <a:custGeom>
              <a:avLst/>
              <a:gdLst>
                <a:gd name="connsiteX0" fmla="*/ 693825 w 2592077"/>
                <a:gd name="connsiteY0" fmla="*/ 0 h 2581156"/>
                <a:gd name="connsiteX1" fmla="*/ 2072527 w 2592077"/>
                <a:gd name="connsiteY1" fmla="*/ 0 h 2581156"/>
                <a:gd name="connsiteX2" fmla="*/ 2156523 w 2592077"/>
                <a:gd name="connsiteY2" fmla="*/ 51029 h 2581156"/>
                <a:gd name="connsiteX3" fmla="*/ 2530128 w 2592077"/>
                <a:gd name="connsiteY3" fmla="*/ 424633 h 2581156"/>
                <a:gd name="connsiteX4" fmla="*/ 2592077 w 2592077"/>
                <a:gd name="connsiteY4" fmla="*/ 526606 h 2581156"/>
                <a:gd name="connsiteX5" fmla="*/ 2592077 w 2592077"/>
                <a:gd name="connsiteY5" fmla="*/ 1869355 h 2581156"/>
                <a:gd name="connsiteX6" fmla="*/ 2530128 w 2592077"/>
                <a:gd name="connsiteY6" fmla="*/ 1971327 h 2581156"/>
                <a:gd name="connsiteX7" fmla="*/ 1383176 w 2592077"/>
                <a:gd name="connsiteY7" fmla="*/ 2581156 h 2581156"/>
                <a:gd name="connsiteX8" fmla="*/ 0 w 2592077"/>
                <a:gd name="connsiteY8" fmla="*/ 1197980 h 2581156"/>
                <a:gd name="connsiteX9" fmla="*/ 609829 w 2592077"/>
                <a:gd name="connsiteY9" fmla="*/ 51029 h 2581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92077" h="2581156">
                  <a:moveTo>
                    <a:pt x="693825" y="0"/>
                  </a:moveTo>
                  <a:lnTo>
                    <a:pt x="2072527" y="0"/>
                  </a:lnTo>
                  <a:lnTo>
                    <a:pt x="2156523" y="51029"/>
                  </a:lnTo>
                  <a:cubicBezTo>
                    <a:pt x="2303694" y="150456"/>
                    <a:pt x="2430701" y="277462"/>
                    <a:pt x="2530128" y="424633"/>
                  </a:cubicBezTo>
                  <a:lnTo>
                    <a:pt x="2592077" y="526606"/>
                  </a:lnTo>
                  <a:lnTo>
                    <a:pt x="2592077" y="1869355"/>
                  </a:lnTo>
                  <a:lnTo>
                    <a:pt x="2530128" y="1971327"/>
                  </a:lnTo>
                  <a:cubicBezTo>
                    <a:pt x="2281561" y="2339254"/>
                    <a:pt x="1860618" y="2581156"/>
                    <a:pt x="1383176" y="2581156"/>
                  </a:cubicBezTo>
                  <a:cubicBezTo>
                    <a:pt x="619269" y="2581156"/>
                    <a:pt x="0" y="1961887"/>
                    <a:pt x="0" y="1197980"/>
                  </a:cubicBezTo>
                  <a:cubicBezTo>
                    <a:pt x="0" y="720538"/>
                    <a:pt x="241902" y="299596"/>
                    <a:pt x="609829" y="51029"/>
                  </a:cubicBezTo>
                  <a:close/>
                </a:path>
              </a:pathLst>
            </a:cu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6FAC55C-0E55-E3D0-30D1-8C5C2C5BB032}"/>
              </a:ext>
            </a:extLst>
          </p:cNvPr>
          <p:cNvGrpSpPr/>
          <p:nvPr/>
        </p:nvGrpSpPr>
        <p:grpSpPr>
          <a:xfrm>
            <a:off x="8750466" y="2232188"/>
            <a:ext cx="2361235" cy="2361235"/>
            <a:chOff x="1076443" y="1632030"/>
            <a:chExt cx="2766351" cy="2766351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EE7C070-CCD7-9FDD-C24B-450FFCABAAD6}"/>
                </a:ext>
              </a:extLst>
            </p:cNvPr>
            <p:cNvSpPr/>
            <p:nvPr/>
          </p:nvSpPr>
          <p:spPr>
            <a:xfrm>
              <a:off x="1076443" y="1632030"/>
              <a:ext cx="2766351" cy="2766351"/>
            </a:xfrm>
            <a:prstGeom prst="ellipse">
              <a:avLst/>
            </a:prstGeom>
            <a:solidFill>
              <a:schemeClr val="accent2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pic>
          <p:nvPicPr>
            <p:cNvPr id="15" name="图片 14" descr="穿着西装笔挺的男子&#10;&#10;描述已自动生成">
              <a:extLst>
                <a:ext uri="{FF2B5EF4-FFF2-40B4-BE49-F238E27FC236}">
                  <a16:creationId xmlns:a16="http://schemas.microsoft.com/office/drawing/2014/main" id="{2036C3C1-A791-3A91-9546-D9BAFB354F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6443" y="1817225"/>
              <a:ext cx="2592077" cy="2581156"/>
            </a:xfrm>
            <a:custGeom>
              <a:avLst/>
              <a:gdLst>
                <a:gd name="connsiteX0" fmla="*/ 693825 w 2592077"/>
                <a:gd name="connsiteY0" fmla="*/ 0 h 2581156"/>
                <a:gd name="connsiteX1" fmla="*/ 2072527 w 2592077"/>
                <a:gd name="connsiteY1" fmla="*/ 0 h 2581156"/>
                <a:gd name="connsiteX2" fmla="*/ 2156523 w 2592077"/>
                <a:gd name="connsiteY2" fmla="*/ 51029 h 2581156"/>
                <a:gd name="connsiteX3" fmla="*/ 2530128 w 2592077"/>
                <a:gd name="connsiteY3" fmla="*/ 424633 h 2581156"/>
                <a:gd name="connsiteX4" fmla="*/ 2592077 w 2592077"/>
                <a:gd name="connsiteY4" fmla="*/ 526606 h 2581156"/>
                <a:gd name="connsiteX5" fmla="*/ 2592077 w 2592077"/>
                <a:gd name="connsiteY5" fmla="*/ 1869355 h 2581156"/>
                <a:gd name="connsiteX6" fmla="*/ 2530128 w 2592077"/>
                <a:gd name="connsiteY6" fmla="*/ 1971327 h 2581156"/>
                <a:gd name="connsiteX7" fmla="*/ 1383176 w 2592077"/>
                <a:gd name="connsiteY7" fmla="*/ 2581156 h 2581156"/>
                <a:gd name="connsiteX8" fmla="*/ 0 w 2592077"/>
                <a:gd name="connsiteY8" fmla="*/ 1197980 h 2581156"/>
                <a:gd name="connsiteX9" fmla="*/ 609829 w 2592077"/>
                <a:gd name="connsiteY9" fmla="*/ 51029 h 2581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92077" h="2581156">
                  <a:moveTo>
                    <a:pt x="693825" y="0"/>
                  </a:moveTo>
                  <a:lnTo>
                    <a:pt x="2072527" y="0"/>
                  </a:lnTo>
                  <a:lnTo>
                    <a:pt x="2156523" y="51029"/>
                  </a:lnTo>
                  <a:cubicBezTo>
                    <a:pt x="2303694" y="150456"/>
                    <a:pt x="2430701" y="277462"/>
                    <a:pt x="2530128" y="424633"/>
                  </a:cubicBezTo>
                  <a:lnTo>
                    <a:pt x="2592077" y="526606"/>
                  </a:lnTo>
                  <a:lnTo>
                    <a:pt x="2592077" y="1869355"/>
                  </a:lnTo>
                  <a:lnTo>
                    <a:pt x="2530128" y="1971327"/>
                  </a:lnTo>
                  <a:cubicBezTo>
                    <a:pt x="2281561" y="2339254"/>
                    <a:pt x="1860618" y="2581156"/>
                    <a:pt x="1383176" y="2581156"/>
                  </a:cubicBezTo>
                  <a:cubicBezTo>
                    <a:pt x="619269" y="2581156"/>
                    <a:pt x="0" y="1961887"/>
                    <a:pt x="0" y="1197980"/>
                  </a:cubicBezTo>
                  <a:cubicBezTo>
                    <a:pt x="0" y="720538"/>
                    <a:pt x="241902" y="299596"/>
                    <a:pt x="609829" y="51029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3F15B2D-E97E-1EC1-6AEE-0C61FD53839D}"/>
              </a:ext>
            </a:extLst>
          </p:cNvPr>
          <p:cNvGrpSpPr/>
          <p:nvPr/>
        </p:nvGrpSpPr>
        <p:grpSpPr>
          <a:xfrm>
            <a:off x="1064876" y="2232188"/>
            <a:ext cx="2361235" cy="2361235"/>
            <a:chOff x="1076443" y="1632030"/>
            <a:chExt cx="2766351" cy="2766351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0147CE2-DBCF-6F5B-08FA-B95BD71AAC6D}"/>
                </a:ext>
              </a:extLst>
            </p:cNvPr>
            <p:cNvSpPr/>
            <p:nvPr/>
          </p:nvSpPr>
          <p:spPr>
            <a:xfrm>
              <a:off x="1076443" y="1632030"/>
              <a:ext cx="2766351" cy="2766351"/>
            </a:xfrm>
            <a:prstGeom prst="ellipse">
              <a:avLst/>
            </a:prstGeom>
            <a:solidFill>
              <a:schemeClr val="accent2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pic>
          <p:nvPicPr>
            <p:cNvPr id="18" name="图片 17" descr="穿着西装笔挺的男子&#10;&#10;描述已自动生成">
              <a:extLst>
                <a:ext uri="{FF2B5EF4-FFF2-40B4-BE49-F238E27FC236}">
                  <a16:creationId xmlns:a16="http://schemas.microsoft.com/office/drawing/2014/main" id="{8ABE9A0A-B3AE-4BD9-F29D-D2D3975FD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6443" y="1817225"/>
              <a:ext cx="2592077" cy="2581156"/>
            </a:xfrm>
            <a:custGeom>
              <a:avLst/>
              <a:gdLst>
                <a:gd name="connsiteX0" fmla="*/ 693825 w 2592077"/>
                <a:gd name="connsiteY0" fmla="*/ 0 h 2581156"/>
                <a:gd name="connsiteX1" fmla="*/ 2072527 w 2592077"/>
                <a:gd name="connsiteY1" fmla="*/ 0 h 2581156"/>
                <a:gd name="connsiteX2" fmla="*/ 2156523 w 2592077"/>
                <a:gd name="connsiteY2" fmla="*/ 51029 h 2581156"/>
                <a:gd name="connsiteX3" fmla="*/ 2530128 w 2592077"/>
                <a:gd name="connsiteY3" fmla="*/ 424633 h 2581156"/>
                <a:gd name="connsiteX4" fmla="*/ 2592077 w 2592077"/>
                <a:gd name="connsiteY4" fmla="*/ 526606 h 2581156"/>
                <a:gd name="connsiteX5" fmla="*/ 2592077 w 2592077"/>
                <a:gd name="connsiteY5" fmla="*/ 1869355 h 2581156"/>
                <a:gd name="connsiteX6" fmla="*/ 2530128 w 2592077"/>
                <a:gd name="connsiteY6" fmla="*/ 1971327 h 2581156"/>
                <a:gd name="connsiteX7" fmla="*/ 1383176 w 2592077"/>
                <a:gd name="connsiteY7" fmla="*/ 2581156 h 2581156"/>
                <a:gd name="connsiteX8" fmla="*/ 0 w 2592077"/>
                <a:gd name="connsiteY8" fmla="*/ 1197980 h 2581156"/>
                <a:gd name="connsiteX9" fmla="*/ 609829 w 2592077"/>
                <a:gd name="connsiteY9" fmla="*/ 51029 h 2581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92077" h="2581156">
                  <a:moveTo>
                    <a:pt x="693825" y="0"/>
                  </a:moveTo>
                  <a:lnTo>
                    <a:pt x="2072527" y="0"/>
                  </a:lnTo>
                  <a:lnTo>
                    <a:pt x="2156523" y="51029"/>
                  </a:lnTo>
                  <a:cubicBezTo>
                    <a:pt x="2303694" y="150456"/>
                    <a:pt x="2430701" y="277462"/>
                    <a:pt x="2530128" y="424633"/>
                  </a:cubicBezTo>
                  <a:lnTo>
                    <a:pt x="2592077" y="526606"/>
                  </a:lnTo>
                  <a:lnTo>
                    <a:pt x="2592077" y="1869355"/>
                  </a:lnTo>
                  <a:lnTo>
                    <a:pt x="2530128" y="1971327"/>
                  </a:lnTo>
                  <a:cubicBezTo>
                    <a:pt x="2281561" y="2339254"/>
                    <a:pt x="1860618" y="2581156"/>
                    <a:pt x="1383176" y="2581156"/>
                  </a:cubicBezTo>
                  <a:cubicBezTo>
                    <a:pt x="619269" y="2581156"/>
                    <a:pt x="0" y="1961887"/>
                    <a:pt x="0" y="1197980"/>
                  </a:cubicBezTo>
                  <a:cubicBezTo>
                    <a:pt x="0" y="720538"/>
                    <a:pt x="241902" y="299596"/>
                    <a:pt x="609829" y="51029"/>
                  </a:cubicBezTo>
                  <a:close/>
                </a:path>
              </a:pathLst>
            </a:cu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0645086-E4F5-24BD-1A23-F9ED4A9B9C6F}"/>
              </a:ext>
            </a:extLst>
          </p:cNvPr>
          <p:cNvGrpSpPr/>
          <p:nvPr/>
        </p:nvGrpSpPr>
        <p:grpSpPr>
          <a:xfrm>
            <a:off x="1087940" y="4693622"/>
            <a:ext cx="2315105" cy="1637253"/>
            <a:chOff x="1087940" y="4496847"/>
            <a:chExt cx="2315105" cy="1637253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9F09D29A-F8F7-0C5D-16E6-28128F4972BC}"/>
                </a:ext>
              </a:extLst>
            </p:cNvPr>
            <p:cNvSpPr/>
            <p:nvPr/>
          </p:nvSpPr>
          <p:spPr>
            <a:xfrm>
              <a:off x="1556756" y="4496847"/>
              <a:ext cx="1412112" cy="44693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E44FE4E-2A0B-F0B0-377F-4E72BA46EBCE}"/>
                </a:ext>
              </a:extLst>
            </p:cNvPr>
            <p:cNvSpPr txBox="1"/>
            <p:nvPr/>
          </p:nvSpPr>
          <p:spPr>
            <a:xfrm>
              <a:off x="1452544" y="4520261"/>
              <a:ext cx="16205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李小光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E2F6B63-E8BE-3966-2E1E-027C77E8EFBA}"/>
                </a:ext>
              </a:extLst>
            </p:cNvPr>
            <p:cNvSpPr txBox="1"/>
            <p:nvPr/>
          </p:nvSpPr>
          <p:spPr>
            <a:xfrm>
              <a:off x="1087940" y="4967199"/>
              <a:ext cx="2315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首席技术官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B357382-72A2-5AB9-6709-A1D3E2B58B51}"/>
                </a:ext>
              </a:extLst>
            </p:cNvPr>
            <p:cNvSpPr txBox="1"/>
            <p:nvPr/>
          </p:nvSpPr>
          <p:spPr>
            <a:xfrm>
              <a:off x="1330840" y="5336766"/>
              <a:ext cx="1863943" cy="797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这里是这个人的一些基础的履历介绍，把过往的就职亮点信息都写一下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EC62552-3654-9D09-4462-B5F485A7FFA3}"/>
              </a:ext>
            </a:extLst>
          </p:cNvPr>
          <p:cNvGrpSpPr/>
          <p:nvPr/>
        </p:nvGrpSpPr>
        <p:grpSpPr>
          <a:xfrm>
            <a:off x="4942268" y="4693622"/>
            <a:ext cx="2315105" cy="1637253"/>
            <a:chOff x="1087940" y="4496847"/>
            <a:chExt cx="2315105" cy="1637253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1CC2332A-BF4E-7A39-0E4C-63B6D824ED13}"/>
                </a:ext>
              </a:extLst>
            </p:cNvPr>
            <p:cNvSpPr/>
            <p:nvPr/>
          </p:nvSpPr>
          <p:spPr>
            <a:xfrm>
              <a:off x="1556756" y="4496847"/>
              <a:ext cx="1412112" cy="44693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99E88AA-FA84-F2F1-7C17-7BF66F78291A}"/>
                </a:ext>
              </a:extLst>
            </p:cNvPr>
            <p:cNvSpPr txBox="1"/>
            <p:nvPr/>
          </p:nvSpPr>
          <p:spPr>
            <a:xfrm>
              <a:off x="1452544" y="4520261"/>
              <a:ext cx="16205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李小光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A43416B-BA80-ED3B-4843-193504EA3CBA}"/>
                </a:ext>
              </a:extLst>
            </p:cNvPr>
            <p:cNvSpPr txBox="1"/>
            <p:nvPr/>
          </p:nvSpPr>
          <p:spPr>
            <a:xfrm>
              <a:off x="1087940" y="4967199"/>
              <a:ext cx="2315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首席技术官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15B8F5A-9E39-BFBB-FB3B-9CB21B45F9C8}"/>
                </a:ext>
              </a:extLst>
            </p:cNvPr>
            <p:cNvSpPr txBox="1"/>
            <p:nvPr/>
          </p:nvSpPr>
          <p:spPr>
            <a:xfrm>
              <a:off x="1330840" y="5336766"/>
              <a:ext cx="1863943" cy="797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这里是这个人的一些基础的履历介绍，把过往的就职亮点信息都写一下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EE01A0F-4256-A606-BD41-F7F95C7D7743}"/>
              </a:ext>
            </a:extLst>
          </p:cNvPr>
          <p:cNvGrpSpPr/>
          <p:nvPr/>
        </p:nvGrpSpPr>
        <p:grpSpPr>
          <a:xfrm>
            <a:off x="8796596" y="4693622"/>
            <a:ext cx="2315105" cy="1637253"/>
            <a:chOff x="1087940" y="4496847"/>
            <a:chExt cx="2315105" cy="1637253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FD50B8F4-7825-C3D3-64F3-E48A04553773}"/>
                </a:ext>
              </a:extLst>
            </p:cNvPr>
            <p:cNvSpPr/>
            <p:nvPr/>
          </p:nvSpPr>
          <p:spPr>
            <a:xfrm>
              <a:off x="1556756" y="4496847"/>
              <a:ext cx="1412112" cy="44693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FA6565E-443C-9E41-6A4C-AE6E7AE23F75}"/>
                </a:ext>
              </a:extLst>
            </p:cNvPr>
            <p:cNvSpPr txBox="1"/>
            <p:nvPr/>
          </p:nvSpPr>
          <p:spPr>
            <a:xfrm>
              <a:off x="1452544" y="4520261"/>
              <a:ext cx="16205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李小光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FAFB2C4-F1F3-4C29-A52C-E01D23763C15}"/>
                </a:ext>
              </a:extLst>
            </p:cNvPr>
            <p:cNvSpPr txBox="1"/>
            <p:nvPr/>
          </p:nvSpPr>
          <p:spPr>
            <a:xfrm>
              <a:off x="1087940" y="4967199"/>
              <a:ext cx="2315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首席技术官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998D2CA-7CB6-496D-A576-D585735E4361}"/>
                </a:ext>
              </a:extLst>
            </p:cNvPr>
            <p:cNvSpPr txBox="1"/>
            <p:nvPr/>
          </p:nvSpPr>
          <p:spPr>
            <a:xfrm>
              <a:off x="1330840" y="5336766"/>
              <a:ext cx="1863943" cy="797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这里是这个人的一些基础的履历介绍，把过往的就职亮点信息都写一下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39E9759-3E9E-5EC3-8DAB-A82D973E6431}"/>
              </a:ext>
            </a:extLst>
          </p:cNvPr>
          <p:cNvSpPr txBox="1"/>
          <p:nvPr/>
        </p:nvSpPr>
        <p:spPr>
          <a:xfrm>
            <a:off x="1159432" y="339300"/>
            <a:ext cx="42498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团队核心成员介绍</a:t>
            </a:r>
            <a:endParaRPr lang="en-US" altLang="zh-CN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374863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4BA3BC-8F0F-F949-40B3-F2C46702E0E1}"/>
              </a:ext>
            </a:extLst>
          </p:cNvPr>
          <p:cNvSpPr txBox="1"/>
          <p:nvPr/>
        </p:nvSpPr>
        <p:spPr>
          <a:xfrm>
            <a:off x="3067369" y="2156490"/>
            <a:ext cx="56956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+mj-ea"/>
                <a:ea typeface="+mj-ea"/>
                <a:cs typeface="阿里巴巴普惠体 2.0 75 SemiBold" panose="00020600040101010101" pitchFamily="18" charset="-122"/>
                <a:sym typeface="+mn-lt"/>
              </a:rPr>
              <a:t>感谢聆听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FBED1C-4E4C-9513-30C8-857D450A16F3}"/>
              </a:ext>
            </a:extLst>
          </p:cNvPr>
          <p:cNvSpPr txBox="1"/>
          <p:nvPr/>
        </p:nvSpPr>
        <p:spPr>
          <a:xfrm>
            <a:off x="3067370" y="3543270"/>
            <a:ext cx="56956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+mj-ea"/>
                <a:ea typeface="+mj-ea"/>
                <a:cs typeface="阿里巴巴普惠体 2.0 75 SemiBold" panose="00020600040101010101" pitchFamily="18" charset="-122"/>
                <a:sym typeface="+mn-lt"/>
              </a:rPr>
              <a:t>THANKS</a:t>
            </a:r>
            <a:endParaRPr lang="zh-CN" altLang="en-US" sz="9600" dirty="0">
              <a:solidFill>
                <a:schemeClr val="bg1"/>
              </a:solidFill>
              <a:latin typeface="+mj-ea"/>
              <a:ea typeface="+mj-ea"/>
              <a:cs typeface="阿里巴巴普惠体 2.0 75 SemiBold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8227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BE5DB857-4936-AE67-1837-B0AB27F13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582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F88877-699D-24A9-29CD-44F23EEF3F2B}"/>
              </a:ext>
            </a:extLst>
          </p:cNvPr>
          <p:cNvSpPr/>
          <p:nvPr/>
        </p:nvSpPr>
        <p:spPr>
          <a:xfrm>
            <a:off x="497006" y="30712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某条江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B2C4B52-D042-A969-DF0D-10473DED351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39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0F398421-109E-385B-A6D3-F467C9316494}"/>
              </a:ext>
            </a:extLst>
          </p:cNvPr>
          <p:cNvSpPr/>
          <p:nvPr/>
        </p:nvSpPr>
        <p:spPr>
          <a:xfrm>
            <a:off x="5502616" y="168839"/>
            <a:ext cx="1872338" cy="6291721"/>
          </a:xfrm>
          <a:custGeom>
            <a:avLst/>
            <a:gdLst>
              <a:gd name="connsiteX0" fmla="*/ 0 w 2419694"/>
              <a:gd name="connsiteY0" fmla="*/ 0 h 7772444"/>
              <a:gd name="connsiteX1" fmla="*/ 153505 w 2419694"/>
              <a:gd name="connsiteY1" fmla="*/ 78621 h 7772444"/>
              <a:gd name="connsiteX2" fmla="*/ 2419694 w 2419694"/>
              <a:gd name="connsiteY2" fmla="*/ 3886222 h 7772444"/>
              <a:gd name="connsiteX3" fmla="*/ 153505 w 2419694"/>
              <a:gd name="connsiteY3" fmla="*/ 7693823 h 7772444"/>
              <a:gd name="connsiteX4" fmla="*/ 0 w 2419694"/>
              <a:gd name="connsiteY4" fmla="*/ 7772444 h 7772444"/>
              <a:gd name="connsiteX5" fmla="*/ 0 w 2419694"/>
              <a:gd name="connsiteY5" fmla="*/ 0 h 7772444"/>
              <a:gd name="connsiteX0" fmla="*/ 1066800 w 3486494"/>
              <a:gd name="connsiteY0" fmla="*/ 0 h 7693823"/>
              <a:gd name="connsiteX1" fmla="*/ 1220305 w 3486494"/>
              <a:gd name="connsiteY1" fmla="*/ 78621 h 7693823"/>
              <a:gd name="connsiteX2" fmla="*/ 3486494 w 3486494"/>
              <a:gd name="connsiteY2" fmla="*/ 3886222 h 7693823"/>
              <a:gd name="connsiteX3" fmla="*/ 1220305 w 3486494"/>
              <a:gd name="connsiteY3" fmla="*/ 7693823 h 7693823"/>
              <a:gd name="connsiteX4" fmla="*/ 0 w 3486494"/>
              <a:gd name="connsiteY4" fmla="*/ 7467644 h 7693823"/>
              <a:gd name="connsiteX5" fmla="*/ 1066800 w 3486494"/>
              <a:gd name="connsiteY5" fmla="*/ 0 h 7693823"/>
              <a:gd name="connsiteX0" fmla="*/ 0 w 3486494"/>
              <a:gd name="connsiteY0" fmla="*/ 7467644 h 7693823"/>
              <a:gd name="connsiteX1" fmla="*/ 1066800 w 3486494"/>
              <a:gd name="connsiteY1" fmla="*/ 0 h 7693823"/>
              <a:gd name="connsiteX2" fmla="*/ 1220305 w 3486494"/>
              <a:gd name="connsiteY2" fmla="*/ 78621 h 7693823"/>
              <a:gd name="connsiteX3" fmla="*/ 3486494 w 3486494"/>
              <a:gd name="connsiteY3" fmla="*/ 3886222 h 7693823"/>
              <a:gd name="connsiteX4" fmla="*/ 1220305 w 3486494"/>
              <a:gd name="connsiteY4" fmla="*/ 7693823 h 7693823"/>
              <a:gd name="connsiteX5" fmla="*/ 91440 w 3486494"/>
              <a:gd name="connsiteY5" fmla="*/ 7559084 h 7693823"/>
              <a:gd name="connsiteX0" fmla="*/ 0 w 3730334"/>
              <a:gd name="connsiteY0" fmla="*/ 6157004 h 7693823"/>
              <a:gd name="connsiteX1" fmla="*/ 1310640 w 3730334"/>
              <a:gd name="connsiteY1" fmla="*/ 0 h 7693823"/>
              <a:gd name="connsiteX2" fmla="*/ 1464145 w 3730334"/>
              <a:gd name="connsiteY2" fmla="*/ 78621 h 7693823"/>
              <a:gd name="connsiteX3" fmla="*/ 3730334 w 3730334"/>
              <a:gd name="connsiteY3" fmla="*/ 3886222 h 7693823"/>
              <a:gd name="connsiteX4" fmla="*/ 1464145 w 3730334"/>
              <a:gd name="connsiteY4" fmla="*/ 7693823 h 7693823"/>
              <a:gd name="connsiteX5" fmla="*/ 335280 w 3730334"/>
              <a:gd name="connsiteY5" fmla="*/ 7559084 h 7693823"/>
              <a:gd name="connsiteX0" fmla="*/ 975360 w 3395054"/>
              <a:gd name="connsiteY0" fmla="*/ 0 h 7693823"/>
              <a:gd name="connsiteX1" fmla="*/ 1128865 w 3395054"/>
              <a:gd name="connsiteY1" fmla="*/ 78621 h 7693823"/>
              <a:gd name="connsiteX2" fmla="*/ 3395054 w 3395054"/>
              <a:gd name="connsiteY2" fmla="*/ 3886222 h 7693823"/>
              <a:gd name="connsiteX3" fmla="*/ 1128865 w 3395054"/>
              <a:gd name="connsiteY3" fmla="*/ 7693823 h 7693823"/>
              <a:gd name="connsiteX4" fmla="*/ 0 w 3395054"/>
              <a:gd name="connsiteY4" fmla="*/ 7559084 h 7693823"/>
              <a:gd name="connsiteX0" fmla="*/ 0 w 2419694"/>
              <a:gd name="connsiteY0" fmla="*/ 0 h 7693823"/>
              <a:gd name="connsiteX1" fmla="*/ 153505 w 2419694"/>
              <a:gd name="connsiteY1" fmla="*/ 78621 h 7693823"/>
              <a:gd name="connsiteX2" fmla="*/ 2419694 w 2419694"/>
              <a:gd name="connsiteY2" fmla="*/ 3886222 h 7693823"/>
              <a:gd name="connsiteX3" fmla="*/ 153505 w 2419694"/>
              <a:gd name="connsiteY3" fmla="*/ 7693823 h 7693823"/>
              <a:gd name="connsiteX0" fmla="*/ 0 w 2266189"/>
              <a:gd name="connsiteY0" fmla="*/ 0 h 7615202"/>
              <a:gd name="connsiteX1" fmla="*/ 2266189 w 2266189"/>
              <a:gd name="connsiteY1" fmla="*/ 3807601 h 7615202"/>
              <a:gd name="connsiteX2" fmla="*/ 0 w 2266189"/>
              <a:gd name="connsiteY2" fmla="*/ 7615202 h 761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6189" h="7615202">
                <a:moveTo>
                  <a:pt x="0" y="0"/>
                </a:moveTo>
                <a:cubicBezTo>
                  <a:pt x="1349844" y="733279"/>
                  <a:pt x="2266189" y="2163428"/>
                  <a:pt x="2266189" y="3807601"/>
                </a:cubicBezTo>
                <a:cubicBezTo>
                  <a:pt x="2266189" y="5451774"/>
                  <a:pt x="1349844" y="6881923"/>
                  <a:pt x="0" y="7615202"/>
                </a:cubicBezTo>
              </a:path>
            </a:pathLst>
          </a:custGeom>
          <a:noFill/>
          <a:ln w="25400">
            <a:gradFill>
              <a:gsLst>
                <a:gs pos="57300">
                  <a:schemeClr val="accent1">
                    <a:alpha val="60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B5E3EC7-B749-A3D9-B273-B3F59178E0BA}"/>
              </a:ext>
            </a:extLst>
          </p:cNvPr>
          <p:cNvSpPr/>
          <p:nvPr/>
        </p:nvSpPr>
        <p:spPr>
          <a:xfrm>
            <a:off x="6657281" y="1759484"/>
            <a:ext cx="855193" cy="8551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ea typeface="阿里巴巴普惠体 2.0 55 Regular" panose="00020600040101010101" pitchFamily="18" charset="-122"/>
              </a:rPr>
              <a:t>02</a:t>
            </a:r>
            <a:endParaRPr lang="zh-CN" altLang="en-US" sz="2800" dirty="0">
              <a:ea typeface="阿里巴巴普惠体 2.0 55 Regular" panose="00020600040101010101" pitchFamily="18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1CF3F96-0A62-97A5-75FC-18E37882CABD}"/>
              </a:ext>
            </a:extLst>
          </p:cNvPr>
          <p:cNvSpPr/>
          <p:nvPr/>
        </p:nvSpPr>
        <p:spPr>
          <a:xfrm>
            <a:off x="6901121" y="3058461"/>
            <a:ext cx="855193" cy="8551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ea typeface="阿里巴巴普惠体 2.0 55 Regular" panose="00020600040101010101" pitchFamily="18" charset="-122"/>
              </a:rPr>
              <a:t>03</a:t>
            </a:r>
            <a:endParaRPr lang="zh-CN" altLang="en-US" sz="2800" dirty="0">
              <a:ea typeface="阿里巴巴普惠体 2.0 55 Regular" panose="00020600040101010101" pitchFamily="18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9734B50-5ABF-064C-0402-36D76E01EBCA}"/>
              </a:ext>
            </a:extLst>
          </p:cNvPr>
          <p:cNvSpPr/>
          <p:nvPr/>
        </p:nvSpPr>
        <p:spPr>
          <a:xfrm>
            <a:off x="6687761" y="4311718"/>
            <a:ext cx="855193" cy="8551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ea typeface="阿里巴巴普惠体 2.0 55 Regular" panose="00020600040101010101" pitchFamily="18" charset="-122"/>
              </a:rPr>
              <a:t>04</a:t>
            </a:r>
            <a:endParaRPr lang="zh-CN" altLang="en-US" sz="2800" dirty="0">
              <a:ea typeface="阿里巴巴普惠体 2.0 55 Regular" panose="00020600040101010101" pitchFamily="18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21DEE54-A5BB-531A-A23F-DFC49E6ECB75}"/>
              </a:ext>
            </a:extLst>
          </p:cNvPr>
          <p:cNvSpPr/>
          <p:nvPr/>
        </p:nvSpPr>
        <p:spPr>
          <a:xfrm>
            <a:off x="5959716" y="5473535"/>
            <a:ext cx="855193" cy="8551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ea typeface="阿里巴巴普惠体 2.0 55 Regular" panose="00020600040101010101" pitchFamily="18" charset="-122"/>
              </a:rPr>
              <a:t>05</a:t>
            </a:r>
            <a:endParaRPr lang="zh-CN" altLang="en-US" sz="2800" dirty="0">
              <a:ea typeface="阿里巴巴普惠体 2.0 55 Regular" panose="00020600040101010101" pitchFamily="18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E990BAD-23B3-24FE-14DC-986E5A46BBC1}"/>
              </a:ext>
            </a:extLst>
          </p:cNvPr>
          <p:cNvSpPr/>
          <p:nvPr/>
        </p:nvSpPr>
        <p:spPr>
          <a:xfrm>
            <a:off x="5959716" y="643387"/>
            <a:ext cx="855193" cy="8551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ea typeface="阿里巴巴普惠体 2.0 55 Regular" panose="00020600040101010101" pitchFamily="18" charset="-122"/>
              </a:rPr>
              <a:t>01</a:t>
            </a:r>
            <a:endParaRPr lang="zh-CN" altLang="en-US" sz="2800" dirty="0">
              <a:ea typeface="阿里巴巴普惠体 2.0 55 Regula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D2BC615-CD25-5DA1-95C7-FD7BEA51E289}"/>
              </a:ext>
            </a:extLst>
          </p:cNvPr>
          <p:cNvSpPr txBox="1"/>
          <p:nvPr/>
        </p:nvSpPr>
        <p:spPr>
          <a:xfrm>
            <a:off x="7226993" y="758801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项目概况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842CAB3-9873-4D07-AD4E-73998D7F586F}"/>
              </a:ext>
            </a:extLst>
          </p:cNvPr>
          <p:cNvSpPr txBox="1"/>
          <p:nvPr/>
        </p:nvSpPr>
        <p:spPr>
          <a:xfrm>
            <a:off x="7881859" y="1869543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行业分析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A687DFC-5555-D659-0808-3D0DA0E4315F}"/>
              </a:ext>
            </a:extLst>
          </p:cNvPr>
          <p:cNvSpPr txBox="1"/>
          <p:nvPr/>
        </p:nvSpPr>
        <p:spPr>
          <a:xfrm>
            <a:off x="8290330" y="3262912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商业模式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013E055-BB37-2B95-0668-7FB32C72872E}"/>
              </a:ext>
            </a:extLst>
          </p:cNvPr>
          <p:cNvSpPr txBox="1"/>
          <p:nvPr/>
        </p:nvSpPr>
        <p:spPr>
          <a:xfrm>
            <a:off x="7881859" y="4558187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运营现状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14A498F-2628-B9A2-B872-3A4F2AEA3FC0}"/>
              </a:ext>
            </a:extLst>
          </p:cNvPr>
          <p:cNvSpPr txBox="1"/>
          <p:nvPr/>
        </p:nvSpPr>
        <p:spPr>
          <a:xfrm>
            <a:off x="7226993" y="5765902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团队介绍</a:t>
            </a:r>
          </a:p>
        </p:txBody>
      </p:sp>
    </p:spTree>
    <p:extLst>
      <p:ext uri="{BB962C8B-B14F-4D97-AF65-F5344CB8AC3E}">
        <p14:creationId xmlns:p14="http://schemas.microsoft.com/office/powerpoint/2010/main" val="364931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FFF67A2A-E716-21F9-A12D-596A5470D074}"/>
              </a:ext>
            </a:extLst>
          </p:cNvPr>
          <p:cNvSpPr txBox="1"/>
          <p:nvPr/>
        </p:nvSpPr>
        <p:spPr>
          <a:xfrm>
            <a:off x="1323251" y="1876960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6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16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BBB68C-AC65-6B69-0933-B52897301929}"/>
              </a:ext>
            </a:extLst>
          </p:cNvPr>
          <p:cNvSpPr txBox="1"/>
          <p:nvPr/>
        </p:nvSpPr>
        <p:spPr>
          <a:xfrm>
            <a:off x="1063853" y="4108339"/>
            <a:ext cx="32634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PART ONE</a:t>
            </a:r>
            <a:endParaRPr lang="zh-CN" altLang="en-US" sz="4800" dirty="0">
              <a:solidFill>
                <a:schemeClr val="accent1"/>
              </a:solidFill>
              <a:ea typeface="阿里巴巴普惠体 2.0 55 Regula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4F1807-5EF1-0D51-A6A8-B214B152D460}"/>
              </a:ext>
            </a:extLst>
          </p:cNvPr>
          <p:cNvSpPr txBox="1"/>
          <p:nvPr/>
        </p:nvSpPr>
        <p:spPr>
          <a:xfrm>
            <a:off x="6096000" y="2415569"/>
            <a:ext cx="50321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项目概况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F6BBF66-5D72-A3D0-0B96-79659F7EA8A8}"/>
              </a:ext>
            </a:extLst>
          </p:cNvPr>
          <p:cNvSpPr txBox="1"/>
          <p:nvPr/>
        </p:nvSpPr>
        <p:spPr>
          <a:xfrm>
            <a:off x="6253516" y="4000617"/>
            <a:ext cx="47066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a typeface="阿里巴巴普惠体 2.0 55 Regular" panose="00020600040101010101" pitchFamily="18" charset="-122"/>
              </a:rPr>
              <a:t>PROJECT INTRODUCTION</a:t>
            </a:r>
            <a:endParaRPr lang="zh-CN" altLang="en-US" sz="2800" dirty="0">
              <a:solidFill>
                <a:schemeClr val="bg1"/>
              </a:solidFill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276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289AC86-43E7-5446-2AD2-7E73FD1D995C}"/>
              </a:ext>
            </a:extLst>
          </p:cNvPr>
          <p:cNvSpPr txBox="1"/>
          <p:nvPr/>
        </p:nvSpPr>
        <p:spPr>
          <a:xfrm>
            <a:off x="1159432" y="339300"/>
            <a:ext cx="22172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项目介绍</a:t>
            </a:r>
            <a:endParaRPr lang="en-US" altLang="zh-CN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A123942-75A7-0CA5-AA3C-347528A57DF2}"/>
              </a:ext>
            </a:extLst>
          </p:cNvPr>
          <p:cNvGrpSpPr/>
          <p:nvPr/>
        </p:nvGrpSpPr>
        <p:grpSpPr>
          <a:xfrm>
            <a:off x="904053" y="2764349"/>
            <a:ext cx="4443274" cy="2426530"/>
            <a:chOff x="1346013" y="2174657"/>
            <a:chExt cx="4443274" cy="2426530"/>
          </a:xfrm>
        </p:grpSpPr>
        <p:sp>
          <p:nvSpPr>
            <p:cNvPr id="4" name="流程图: 数据 3">
              <a:extLst>
                <a:ext uri="{FF2B5EF4-FFF2-40B4-BE49-F238E27FC236}">
                  <a16:creationId xmlns:a16="http://schemas.microsoft.com/office/drawing/2014/main" id="{C162CE7D-8D9D-281D-9086-AB4EBD281FB1}"/>
                </a:ext>
              </a:extLst>
            </p:cNvPr>
            <p:cNvSpPr/>
            <p:nvPr/>
          </p:nvSpPr>
          <p:spPr>
            <a:xfrm flipH="1">
              <a:off x="1346013" y="2174657"/>
              <a:ext cx="3233577" cy="535872"/>
            </a:xfrm>
            <a:prstGeom prst="flowChartInputOutput">
              <a:avLst/>
            </a:prstGeo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5" name="流程图: 数据 4">
              <a:extLst>
                <a:ext uri="{FF2B5EF4-FFF2-40B4-BE49-F238E27FC236}">
                  <a16:creationId xmlns:a16="http://schemas.microsoft.com/office/drawing/2014/main" id="{C367EBA4-611C-BD8C-C57E-5F7B712A41C3}"/>
                </a:ext>
              </a:extLst>
            </p:cNvPr>
            <p:cNvSpPr/>
            <p:nvPr/>
          </p:nvSpPr>
          <p:spPr>
            <a:xfrm flipH="1">
              <a:off x="1950862" y="3119986"/>
              <a:ext cx="3233577" cy="535872"/>
            </a:xfrm>
            <a:prstGeom prst="flowChartInputOutput">
              <a:avLst/>
            </a:prstGeo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6" name="流程图: 数据 5">
              <a:extLst>
                <a:ext uri="{FF2B5EF4-FFF2-40B4-BE49-F238E27FC236}">
                  <a16:creationId xmlns:a16="http://schemas.microsoft.com/office/drawing/2014/main" id="{72CDDCA7-0361-C1D1-BDE0-B48BC2471378}"/>
                </a:ext>
              </a:extLst>
            </p:cNvPr>
            <p:cNvSpPr/>
            <p:nvPr/>
          </p:nvSpPr>
          <p:spPr>
            <a:xfrm flipH="1">
              <a:off x="2555710" y="4065315"/>
              <a:ext cx="3233577" cy="535872"/>
            </a:xfrm>
            <a:prstGeom prst="flowChartInputOutput">
              <a:avLst/>
            </a:prstGeo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7" name="梯形 6">
            <a:extLst>
              <a:ext uri="{FF2B5EF4-FFF2-40B4-BE49-F238E27FC236}">
                <a16:creationId xmlns:a16="http://schemas.microsoft.com/office/drawing/2014/main" id="{7207A1B6-CBFD-CD1D-FAB4-CB7BD6AA03CC}"/>
              </a:ext>
            </a:extLst>
          </p:cNvPr>
          <p:cNvSpPr/>
          <p:nvPr/>
        </p:nvSpPr>
        <p:spPr>
          <a:xfrm>
            <a:off x="160020" y="4875963"/>
            <a:ext cx="11871960" cy="1982037"/>
          </a:xfrm>
          <a:prstGeom prst="trapezoid">
            <a:avLst>
              <a:gd name="adj" fmla="val 100353"/>
            </a:avLst>
          </a:prstGeom>
          <a:gradFill flip="none" rotWithShape="1">
            <a:gsLst>
              <a:gs pos="0">
                <a:schemeClr val="accent1">
                  <a:alpha val="35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43A9A56-A329-055C-D9BE-17E0E3F74217}"/>
              </a:ext>
            </a:extLst>
          </p:cNvPr>
          <p:cNvGrpSpPr/>
          <p:nvPr/>
        </p:nvGrpSpPr>
        <p:grpSpPr>
          <a:xfrm>
            <a:off x="4113690" y="2252987"/>
            <a:ext cx="3882457" cy="3346946"/>
            <a:chOff x="4575742" y="1628147"/>
            <a:chExt cx="3882457" cy="3346946"/>
          </a:xfrm>
        </p:grpSpPr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27DC371A-8558-E06A-00A7-DAA146F378DE}"/>
                </a:ext>
              </a:extLst>
            </p:cNvPr>
            <p:cNvSpPr/>
            <p:nvPr/>
          </p:nvSpPr>
          <p:spPr>
            <a:xfrm flipV="1">
              <a:off x="4575742" y="1628147"/>
              <a:ext cx="3882457" cy="3346946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alpha val="1000"/>
                  </a:schemeClr>
                </a:gs>
                <a:gs pos="100000">
                  <a:schemeClr val="bg1">
                    <a:lumMod val="75000"/>
                    <a:alpha val="53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60DC8161-0DEA-F7B3-3096-80301E60AD0B}"/>
                </a:ext>
              </a:extLst>
            </p:cNvPr>
            <p:cNvSpPr/>
            <p:nvPr/>
          </p:nvSpPr>
          <p:spPr>
            <a:xfrm flipV="1">
              <a:off x="4978951" y="1845226"/>
              <a:ext cx="3076042" cy="2651760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alpha val="12000"/>
                  </a:schemeClr>
                </a:gs>
                <a:gs pos="100000">
                  <a:schemeClr val="accent1">
                    <a:alpha val="22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465F8148-826E-4BD1-2BCD-5C9119BF8724}"/>
                </a:ext>
              </a:extLst>
            </p:cNvPr>
            <p:cNvSpPr/>
            <p:nvPr/>
          </p:nvSpPr>
          <p:spPr>
            <a:xfrm flipV="1">
              <a:off x="5485322" y="2139509"/>
              <a:ext cx="2063299" cy="1778706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alpha val="39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AA8BDC8-1863-9BBA-27AF-88E736405BC1}"/>
              </a:ext>
            </a:extLst>
          </p:cNvPr>
          <p:cNvGrpSpPr/>
          <p:nvPr/>
        </p:nvGrpSpPr>
        <p:grpSpPr>
          <a:xfrm flipH="1">
            <a:off x="6762510" y="2764349"/>
            <a:ext cx="4443274" cy="2426530"/>
            <a:chOff x="1346013" y="2174657"/>
            <a:chExt cx="4443274" cy="2426530"/>
          </a:xfrm>
        </p:grpSpPr>
        <p:sp>
          <p:nvSpPr>
            <p:cNvPr id="18" name="流程图: 数据 17">
              <a:extLst>
                <a:ext uri="{FF2B5EF4-FFF2-40B4-BE49-F238E27FC236}">
                  <a16:creationId xmlns:a16="http://schemas.microsoft.com/office/drawing/2014/main" id="{FC827CB9-DEE3-C89C-70A0-F8B206CCB439}"/>
                </a:ext>
              </a:extLst>
            </p:cNvPr>
            <p:cNvSpPr/>
            <p:nvPr/>
          </p:nvSpPr>
          <p:spPr>
            <a:xfrm flipH="1">
              <a:off x="1346013" y="2174657"/>
              <a:ext cx="3233577" cy="535872"/>
            </a:xfrm>
            <a:prstGeom prst="flowChartInputOutput">
              <a:avLst/>
            </a:prstGeo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9" name="流程图: 数据 18">
              <a:extLst>
                <a:ext uri="{FF2B5EF4-FFF2-40B4-BE49-F238E27FC236}">
                  <a16:creationId xmlns:a16="http://schemas.microsoft.com/office/drawing/2014/main" id="{BCE66D6D-6286-4254-E6B3-8DB83DB8009E}"/>
                </a:ext>
              </a:extLst>
            </p:cNvPr>
            <p:cNvSpPr/>
            <p:nvPr/>
          </p:nvSpPr>
          <p:spPr>
            <a:xfrm flipH="1">
              <a:off x="1950862" y="3119986"/>
              <a:ext cx="3233577" cy="535872"/>
            </a:xfrm>
            <a:prstGeom prst="flowChartInputOutput">
              <a:avLst/>
            </a:prstGeo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0" name="流程图: 数据 19">
              <a:extLst>
                <a:ext uri="{FF2B5EF4-FFF2-40B4-BE49-F238E27FC236}">
                  <a16:creationId xmlns:a16="http://schemas.microsoft.com/office/drawing/2014/main" id="{57A136DF-CFC8-6BCC-DF58-A9DC11C5583F}"/>
                </a:ext>
              </a:extLst>
            </p:cNvPr>
            <p:cNvSpPr/>
            <p:nvPr/>
          </p:nvSpPr>
          <p:spPr>
            <a:xfrm flipH="1">
              <a:off x="2555710" y="4065315"/>
              <a:ext cx="3233577" cy="535872"/>
            </a:xfrm>
            <a:prstGeom prst="flowChartInputOutput">
              <a:avLst/>
            </a:prstGeo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DC7DC89-783B-E937-AC38-CE43F73F61A0}"/>
              </a:ext>
            </a:extLst>
          </p:cNvPr>
          <p:cNvSpPr txBox="1"/>
          <p:nvPr/>
        </p:nvSpPr>
        <p:spPr>
          <a:xfrm>
            <a:off x="1763741" y="1326040"/>
            <a:ext cx="8664518" cy="71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这里用简短文字描述当前项目的实际情况，用户场景和我们的解决方案存在的目的，主要是帮用户简单明了的理解项目存在的意义和价值，这里可以用图形化的方式进行表达，避免出现问题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B23947-76CD-CE16-FBED-04E3CEEA6E98}"/>
              </a:ext>
            </a:extLst>
          </p:cNvPr>
          <p:cNvSpPr txBox="1"/>
          <p:nvPr/>
        </p:nvSpPr>
        <p:spPr>
          <a:xfrm>
            <a:off x="5076270" y="2944065"/>
            <a:ext cx="1970899" cy="71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私域运营</a:t>
            </a:r>
            <a:endParaRPr lang="en-US" altLang="zh-CN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解决方案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823AE21-0759-F905-0C4A-717B1D1E30FA}"/>
              </a:ext>
            </a:extLst>
          </p:cNvPr>
          <p:cNvSpPr txBox="1"/>
          <p:nvPr/>
        </p:nvSpPr>
        <p:spPr>
          <a:xfrm>
            <a:off x="1439001" y="2816754"/>
            <a:ext cx="1970899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线上成交爆单方案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26F4DD4-D076-6070-3134-6CD5F1B7D944}"/>
              </a:ext>
            </a:extLst>
          </p:cNvPr>
          <p:cNvSpPr txBox="1"/>
          <p:nvPr/>
        </p:nvSpPr>
        <p:spPr>
          <a:xfrm>
            <a:off x="2089237" y="3761007"/>
            <a:ext cx="1970899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企微运营助手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1D11CFC-4728-E6F5-ED81-2505C96C2020}"/>
              </a:ext>
            </a:extLst>
          </p:cNvPr>
          <p:cNvSpPr txBox="1"/>
          <p:nvPr/>
        </p:nvSpPr>
        <p:spPr>
          <a:xfrm>
            <a:off x="2726677" y="4686887"/>
            <a:ext cx="1970899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导购成交激励制度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EF59680-89CF-1E65-FF5A-DD6259E95C6E}"/>
              </a:ext>
            </a:extLst>
          </p:cNvPr>
          <p:cNvSpPr txBox="1"/>
          <p:nvPr/>
        </p:nvSpPr>
        <p:spPr>
          <a:xfrm>
            <a:off x="8660581" y="2810496"/>
            <a:ext cx="1970899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现场人气高涨方案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46ACC09-B934-CFB1-66EC-C67D5F63207F}"/>
              </a:ext>
            </a:extLst>
          </p:cNvPr>
          <p:cNvSpPr txBox="1"/>
          <p:nvPr/>
        </p:nvSpPr>
        <p:spPr>
          <a:xfrm>
            <a:off x="7873730" y="3776283"/>
            <a:ext cx="2122357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高粘性会员运营方案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14A1699-3C17-DCD5-4896-748A5F1AECEE}"/>
              </a:ext>
            </a:extLst>
          </p:cNvPr>
          <p:cNvSpPr txBox="1"/>
          <p:nvPr/>
        </p:nvSpPr>
        <p:spPr>
          <a:xfrm>
            <a:off x="7366087" y="4686887"/>
            <a:ext cx="2122357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社群极速成交方案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92720F1-6C8E-C477-F144-F2B73DEEEB1F}"/>
              </a:ext>
            </a:extLst>
          </p:cNvPr>
          <p:cNvSpPr txBox="1"/>
          <p:nvPr/>
        </p:nvSpPr>
        <p:spPr>
          <a:xfrm>
            <a:off x="1663271" y="5717780"/>
            <a:ext cx="1711208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竞品调研分析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B387708-54C1-9D32-09E4-2A7C674DC9C0}"/>
              </a:ext>
            </a:extLst>
          </p:cNvPr>
          <p:cNvSpPr txBox="1"/>
          <p:nvPr/>
        </p:nvSpPr>
        <p:spPr>
          <a:xfrm>
            <a:off x="3427404" y="5717780"/>
            <a:ext cx="1711208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会员画像分析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E470F6F-F165-0C6E-9A13-9BF9FABB029F}"/>
              </a:ext>
            </a:extLst>
          </p:cNvPr>
          <p:cNvSpPr txBox="1"/>
          <p:nvPr/>
        </p:nvSpPr>
        <p:spPr>
          <a:xfrm>
            <a:off x="5191537" y="5717780"/>
            <a:ext cx="1711208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会员分层运营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A3BE968-57CE-7675-4503-9D207F061B14}"/>
              </a:ext>
            </a:extLst>
          </p:cNvPr>
          <p:cNvSpPr txBox="1"/>
          <p:nvPr/>
        </p:nvSpPr>
        <p:spPr>
          <a:xfrm>
            <a:off x="6955670" y="5717780"/>
            <a:ext cx="1711208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会员权益设计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CF9CA67-2907-D8CC-D543-225EF4CCFA09}"/>
              </a:ext>
            </a:extLst>
          </p:cNvPr>
          <p:cNvSpPr txBox="1"/>
          <p:nvPr/>
        </p:nvSpPr>
        <p:spPr>
          <a:xfrm>
            <a:off x="8719801" y="5717780"/>
            <a:ext cx="1711208" cy="39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会员成就体系</a:t>
            </a:r>
          </a:p>
        </p:txBody>
      </p:sp>
    </p:spTree>
    <p:extLst>
      <p:ext uri="{BB962C8B-B14F-4D97-AF65-F5344CB8AC3E}">
        <p14:creationId xmlns:p14="http://schemas.microsoft.com/office/powerpoint/2010/main" val="1629876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FFF67A2A-E716-21F9-A12D-596A5470D074}"/>
              </a:ext>
            </a:extLst>
          </p:cNvPr>
          <p:cNvSpPr txBox="1"/>
          <p:nvPr/>
        </p:nvSpPr>
        <p:spPr>
          <a:xfrm>
            <a:off x="1323251" y="1876960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6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16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BBB68C-AC65-6B69-0933-B52897301929}"/>
              </a:ext>
            </a:extLst>
          </p:cNvPr>
          <p:cNvSpPr txBox="1"/>
          <p:nvPr/>
        </p:nvSpPr>
        <p:spPr>
          <a:xfrm>
            <a:off x="1063853" y="4108339"/>
            <a:ext cx="3354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PART TWO</a:t>
            </a:r>
            <a:endParaRPr lang="zh-CN" altLang="en-US" sz="4800" dirty="0">
              <a:solidFill>
                <a:schemeClr val="accent1"/>
              </a:solidFill>
              <a:ea typeface="阿里巴巴普惠体 2.0 55 Regula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4F1807-5EF1-0D51-A6A8-B214B152D460}"/>
              </a:ext>
            </a:extLst>
          </p:cNvPr>
          <p:cNvSpPr txBox="1"/>
          <p:nvPr/>
        </p:nvSpPr>
        <p:spPr>
          <a:xfrm>
            <a:off x="6096000" y="2415569"/>
            <a:ext cx="50321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9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行业分析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BBF6D2-C658-B093-636B-207D28BF74F0}"/>
              </a:ext>
            </a:extLst>
          </p:cNvPr>
          <p:cNvSpPr txBox="1"/>
          <p:nvPr/>
        </p:nvSpPr>
        <p:spPr>
          <a:xfrm>
            <a:off x="6704733" y="4000617"/>
            <a:ext cx="3804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a typeface="阿里巴巴普惠体 2.0 55 Regular" panose="00020600040101010101" pitchFamily="18" charset="-122"/>
              </a:rPr>
              <a:t>BUSINESS ANALYSIS</a:t>
            </a:r>
            <a:endParaRPr lang="zh-CN" altLang="en-US" sz="2800" dirty="0">
              <a:solidFill>
                <a:schemeClr val="bg1"/>
              </a:solidFill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2100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289AC86-43E7-5446-2AD2-7E73FD1D995C}"/>
              </a:ext>
            </a:extLst>
          </p:cNvPr>
          <p:cNvSpPr txBox="1"/>
          <p:nvPr/>
        </p:nvSpPr>
        <p:spPr>
          <a:xfrm>
            <a:off x="1159432" y="339300"/>
            <a:ext cx="27254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可行性分析</a:t>
            </a:r>
            <a:endParaRPr lang="en-US" altLang="zh-CN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53E3606-1B84-B53B-CA99-83B762B2D4FB}"/>
              </a:ext>
            </a:extLst>
          </p:cNvPr>
          <p:cNvGrpSpPr/>
          <p:nvPr/>
        </p:nvGrpSpPr>
        <p:grpSpPr>
          <a:xfrm>
            <a:off x="1350486" y="2516052"/>
            <a:ext cx="9491028" cy="2520372"/>
            <a:chOff x="1350486" y="2168814"/>
            <a:chExt cx="9491028" cy="2520372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77C4CA8-9137-5531-FE02-E4FAF82468B1}"/>
                </a:ext>
              </a:extLst>
            </p:cNvPr>
            <p:cNvSpPr/>
            <p:nvPr/>
          </p:nvSpPr>
          <p:spPr>
            <a:xfrm flipV="1">
              <a:off x="1350486" y="2168814"/>
              <a:ext cx="9491028" cy="2520372"/>
            </a:xfrm>
            <a:custGeom>
              <a:avLst/>
              <a:gdLst>
                <a:gd name="connsiteX0" fmla="*/ 1753565 w 12520146"/>
                <a:gd name="connsiteY0" fmla="*/ 3324764 h 3324764"/>
                <a:gd name="connsiteX1" fmla="*/ 3471504 w 12520146"/>
                <a:gd name="connsiteY1" fmla="*/ 1989298 h 3324764"/>
                <a:gd name="connsiteX2" fmla="*/ 3504982 w 12520146"/>
                <a:gd name="connsiteY2" fmla="*/ 1672542 h 3324764"/>
                <a:gd name="connsiteX3" fmla="*/ 3505999 w 12520146"/>
                <a:gd name="connsiteY3" fmla="*/ 1672542 h 3324764"/>
                <a:gd name="connsiteX4" fmla="*/ 4758972 w 12520146"/>
                <a:gd name="connsiteY4" fmla="*/ 500592 h 3324764"/>
                <a:gd name="connsiteX5" fmla="*/ 5986489 w 12520146"/>
                <a:gd name="connsiteY5" fmla="*/ 1436353 h 3324764"/>
                <a:gd name="connsiteX6" fmla="*/ 6009755 w 12520146"/>
                <a:gd name="connsiteY6" fmla="*/ 1652222 h 3324764"/>
                <a:gd name="connsiteX7" fmla="*/ 6007608 w 12520146"/>
                <a:gd name="connsiteY7" fmla="*/ 1652222 h 3324764"/>
                <a:gd name="connsiteX8" fmla="*/ 7761173 w 12520146"/>
                <a:gd name="connsiteY8" fmla="*/ 3324764 h 3324764"/>
                <a:gd name="connsiteX9" fmla="*/ 9479112 w 12520146"/>
                <a:gd name="connsiteY9" fmla="*/ 1989298 h 3324764"/>
                <a:gd name="connsiteX10" fmla="*/ 9512590 w 12520146"/>
                <a:gd name="connsiteY10" fmla="*/ 1672542 h 3324764"/>
                <a:gd name="connsiteX11" fmla="*/ 9513607 w 12520146"/>
                <a:gd name="connsiteY11" fmla="*/ 1672542 h 3324764"/>
                <a:gd name="connsiteX12" fmla="*/ 10766580 w 12520146"/>
                <a:gd name="connsiteY12" fmla="*/ 500592 h 3324764"/>
                <a:gd name="connsiteX13" fmla="*/ 12019553 w 12520146"/>
                <a:gd name="connsiteY13" fmla="*/ 1672542 h 3324764"/>
                <a:gd name="connsiteX14" fmla="*/ 12520146 w 12520146"/>
                <a:gd name="connsiteY14" fmla="*/ 1672542 h 3324764"/>
                <a:gd name="connsiteX15" fmla="*/ 10766581 w 12520146"/>
                <a:gd name="connsiteY15" fmla="*/ 0 h 3324764"/>
                <a:gd name="connsiteX16" fmla="*/ 9048642 w 12520146"/>
                <a:gd name="connsiteY16" fmla="*/ 1335467 h 3324764"/>
                <a:gd name="connsiteX17" fmla="*/ 9015164 w 12520146"/>
                <a:gd name="connsiteY17" fmla="*/ 1652222 h 3324764"/>
                <a:gd name="connsiteX18" fmla="*/ 9014145 w 12520146"/>
                <a:gd name="connsiteY18" fmla="*/ 1652222 h 3324764"/>
                <a:gd name="connsiteX19" fmla="*/ 7761172 w 12520146"/>
                <a:gd name="connsiteY19" fmla="*/ 2824172 h 3324764"/>
                <a:gd name="connsiteX20" fmla="*/ 6533655 w 12520146"/>
                <a:gd name="connsiteY20" fmla="*/ 1888411 h 3324764"/>
                <a:gd name="connsiteX21" fmla="*/ 6510389 w 12520146"/>
                <a:gd name="connsiteY21" fmla="*/ 1672542 h 3324764"/>
                <a:gd name="connsiteX22" fmla="*/ 6512538 w 12520146"/>
                <a:gd name="connsiteY22" fmla="*/ 1672542 h 3324764"/>
                <a:gd name="connsiteX23" fmla="*/ 4758973 w 12520146"/>
                <a:gd name="connsiteY23" fmla="*/ 0 h 3324764"/>
                <a:gd name="connsiteX24" fmla="*/ 3041034 w 12520146"/>
                <a:gd name="connsiteY24" fmla="*/ 1335467 h 3324764"/>
                <a:gd name="connsiteX25" fmla="*/ 3007556 w 12520146"/>
                <a:gd name="connsiteY25" fmla="*/ 1652222 h 3324764"/>
                <a:gd name="connsiteX26" fmla="*/ 3006537 w 12520146"/>
                <a:gd name="connsiteY26" fmla="*/ 1652222 h 3324764"/>
                <a:gd name="connsiteX27" fmla="*/ 1753564 w 12520146"/>
                <a:gd name="connsiteY27" fmla="*/ 2824172 h 3324764"/>
                <a:gd name="connsiteX28" fmla="*/ 500591 w 12520146"/>
                <a:gd name="connsiteY28" fmla="*/ 1652222 h 3324764"/>
                <a:gd name="connsiteX29" fmla="*/ 0 w 12520146"/>
                <a:gd name="connsiteY29" fmla="*/ 1652222 h 3324764"/>
                <a:gd name="connsiteX30" fmla="*/ 1753565 w 12520146"/>
                <a:gd name="connsiteY30" fmla="*/ 3324764 h 33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520146" h="3324764">
                  <a:moveTo>
                    <a:pt x="1753565" y="3324764"/>
                  </a:moveTo>
                  <a:cubicBezTo>
                    <a:pt x="2600974" y="3324764"/>
                    <a:pt x="3307990" y="2751446"/>
                    <a:pt x="3471504" y="1989298"/>
                  </a:cubicBezTo>
                  <a:lnTo>
                    <a:pt x="3504982" y="1672542"/>
                  </a:lnTo>
                  <a:lnTo>
                    <a:pt x="3505999" y="1672542"/>
                  </a:lnTo>
                  <a:cubicBezTo>
                    <a:pt x="3505999" y="1025292"/>
                    <a:pt x="4066974" y="500592"/>
                    <a:pt x="4758972" y="500592"/>
                  </a:cubicBezTo>
                  <a:cubicBezTo>
                    <a:pt x="5364471" y="500592"/>
                    <a:pt x="5869654" y="902316"/>
                    <a:pt x="5986489" y="1436353"/>
                  </a:cubicBezTo>
                  <a:lnTo>
                    <a:pt x="6009755" y="1652222"/>
                  </a:lnTo>
                  <a:lnTo>
                    <a:pt x="6007608" y="1652222"/>
                  </a:lnTo>
                  <a:cubicBezTo>
                    <a:pt x="6007608" y="2575941"/>
                    <a:pt x="6792706" y="3324764"/>
                    <a:pt x="7761173" y="3324764"/>
                  </a:cubicBezTo>
                  <a:cubicBezTo>
                    <a:pt x="8608582" y="3324764"/>
                    <a:pt x="9315598" y="2751446"/>
                    <a:pt x="9479112" y="1989298"/>
                  </a:cubicBezTo>
                  <a:lnTo>
                    <a:pt x="9512590" y="1672542"/>
                  </a:lnTo>
                  <a:lnTo>
                    <a:pt x="9513607" y="1672542"/>
                  </a:lnTo>
                  <a:cubicBezTo>
                    <a:pt x="9513607" y="1025292"/>
                    <a:pt x="10074582" y="500592"/>
                    <a:pt x="10766580" y="500592"/>
                  </a:cubicBezTo>
                  <a:cubicBezTo>
                    <a:pt x="11458578" y="500592"/>
                    <a:pt x="12019553" y="1025292"/>
                    <a:pt x="12019553" y="1672542"/>
                  </a:cubicBezTo>
                  <a:lnTo>
                    <a:pt x="12520146" y="1672542"/>
                  </a:lnTo>
                  <a:cubicBezTo>
                    <a:pt x="12520146" y="748823"/>
                    <a:pt x="11735048" y="0"/>
                    <a:pt x="10766581" y="0"/>
                  </a:cubicBezTo>
                  <a:cubicBezTo>
                    <a:pt x="9919172" y="0"/>
                    <a:pt x="9212156" y="573318"/>
                    <a:pt x="9048642" y="1335467"/>
                  </a:cubicBezTo>
                  <a:lnTo>
                    <a:pt x="9015164" y="1652222"/>
                  </a:lnTo>
                  <a:lnTo>
                    <a:pt x="9014145" y="1652222"/>
                  </a:lnTo>
                  <a:cubicBezTo>
                    <a:pt x="9014145" y="2299472"/>
                    <a:pt x="8453170" y="2824172"/>
                    <a:pt x="7761172" y="2824172"/>
                  </a:cubicBezTo>
                  <a:cubicBezTo>
                    <a:pt x="7155674" y="2824172"/>
                    <a:pt x="6650490" y="2422449"/>
                    <a:pt x="6533655" y="1888411"/>
                  </a:cubicBezTo>
                  <a:lnTo>
                    <a:pt x="6510389" y="1672542"/>
                  </a:lnTo>
                  <a:lnTo>
                    <a:pt x="6512538" y="1672542"/>
                  </a:lnTo>
                  <a:cubicBezTo>
                    <a:pt x="6512538" y="748823"/>
                    <a:pt x="5727440" y="0"/>
                    <a:pt x="4758973" y="0"/>
                  </a:cubicBezTo>
                  <a:cubicBezTo>
                    <a:pt x="3911564" y="0"/>
                    <a:pt x="3204548" y="573318"/>
                    <a:pt x="3041034" y="1335467"/>
                  </a:cubicBezTo>
                  <a:lnTo>
                    <a:pt x="3007556" y="1652222"/>
                  </a:lnTo>
                  <a:lnTo>
                    <a:pt x="3006537" y="1652222"/>
                  </a:lnTo>
                  <a:cubicBezTo>
                    <a:pt x="3006537" y="2299472"/>
                    <a:pt x="2445562" y="2824172"/>
                    <a:pt x="1753564" y="2824172"/>
                  </a:cubicBezTo>
                  <a:cubicBezTo>
                    <a:pt x="1061566" y="2824172"/>
                    <a:pt x="500591" y="2299472"/>
                    <a:pt x="500591" y="1652222"/>
                  </a:cubicBezTo>
                  <a:lnTo>
                    <a:pt x="0" y="1652222"/>
                  </a:lnTo>
                  <a:cubicBezTo>
                    <a:pt x="0" y="2575941"/>
                    <a:pt x="785098" y="3324764"/>
                    <a:pt x="1753565" y="332476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B82CCBC-6C7B-DB0B-808B-5502F7ACD776}"/>
                </a:ext>
              </a:extLst>
            </p:cNvPr>
            <p:cNvSpPr txBox="1"/>
            <p:nvPr/>
          </p:nvSpPr>
          <p:spPr>
            <a:xfrm>
              <a:off x="2122800" y="3119526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9600" b="1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atin typeface="+mj-lt"/>
                  <a:ea typeface="阿里巴巴普惠体 2.0 55 Regular" panose="00020600040101010101" pitchFamily="18" charset="-122"/>
                </a:rPr>
                <a:t>S</a:t>
              </a:r>
              <a:endParaRPr lang="zh-CN" altLang="en-US" sz="96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</a:gradFill>
                <a:latin typeface="+mj-lt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653737F-4C7E-0564-EBA4-624CC185AFA2}"/>
                </a:ext>
              </a:extLst>
            </p:cNvPr>
            <p:cNvSpPr txBox="1"/>
            <p:nvPr/>
          </p:nvSpPr>
          <p:spPr>
            <a:xfrm>
              <a:off x="4278046" y="2334696"/>
              <a:ext cx="1346844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9600" b="1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ea typeface="阿里巴巴普惠体 2.0 55 Regular" panose="00020600040101010101" pitchFamily="18" charset="-122"/>
                </a:rPr>
                <a:t>W</a:t>
              </a:r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2E37AF4-43B2-A49E-6118-37F9344526EF}"/>
                </a:ext>
              </a:extLst>
            </p:cNvPr>
            <p:cNvSpPr txBox="1"/>
            <p:nvPr/>
          </p:nvSpPr>
          <p:spPr>
            <a:xfrm>
              <a:off x="6740772" y="3119526"/>
              <a:ext cx="114165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9600" b="1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ea typeface="阿里巴巴普惠体 2.0 55 Regular" panose="00020600040101010101" pitchFamily="18" charset="-122"/>
                </a:rPr>
                <a:t>O</a:t>
              </a:r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036FF58-1DC2-3674-CD1D-1819EA2381FA}"/>
                </a:ext>
              </a:extLst>
            </p:cNvPr>
            <p:cNvSpPr txBox="1"/>
            <p:nvPr/>
          </p:nvSpPr>
          <p:spPr>
            <a:xfrm>
              <a:off x="9116922" y="2334696"/>
              <a:ext cx="93647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9600" b="1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atin typeface="+mj-lt"/>
                </a:defRPr>
              </a:lvl1pPr>
            </a:lstStyle>
            <a:p>
              <a:r>
                <a:rPr lang="en-US" altLang="zh-CN" dirty="0">
                  <a:ea typeface="阿里巴巴普惠体 2.0 55 Regular" panose="00020600040101010101" pitchFamily="18" charset="-122"/>
                </a:rPr>
                <a:t>T</a:t>
              </a:r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A2486F4-659A-0D68-5D36-EF49A86D25EE}"/>
              </a:ext>
            </a:extLst>
          </p:cNvPr>
          <p:cNvGrpSpPr/>
          <p:nvPr/>
        </p:nvGrpSpPr>
        <p:grpSpPr>
          <a:xfrm>
            <a:off x="1161027" y="4705843"/>
            <a:ext cx="3217056" cy="1479360"/>
            <a:chOff x="1161027" y="4705843"/>
            <a:chExt cx="3217056" cy="147936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D3D42FB-BB61-CA91-4EE0-56DB51CFB478}"/>
                </a:ext>
              </a:extLst>
            </p:cNvPr>
            <p:cNvSpPr txBox="1"/>
            <p:nvPr/>
          </p:nvSpPr>
          <p:spPr>
            <a:xfrm>
              <a:off x="2122800" y="4705843"/>
              <a:ext cx="1005403" cy="467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优势</a:t>
              </a:r>
              <a:endParaRPr lang="zh-CN" alt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7613C48-A82E-2D59-D2DC-0BAEF03FF1ED}"/>
                </a:ext>
              </a:extLst>
            </p:cNvPr>
            <p:cNvSpPr txBox="1"/>
            <p:nvPr/>
          </p:nvSpPr>
          <p:spPr>
            <a:xfrm>
              <a:off x="1161027" y="5152804"/>
              <a:ext cx="3217056" cy="1032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4395C92-0AE6-7342-2137-751F9C14FE47}"/>
              </a:ext>
            </a:extLst>
          </p:cNvPr>
          <p:cNvGrpSpPr/>
          <p:nvPr/>
        </p:nvGrpSpPr>
        <p:grpSpPr>
          <a:xfrm>
            <a:off x="5837202" y="4705843"/>
            <a:ext cx="3217056" cy="1479360"/>
            <a:chOff x="1161027" y="4705843"/>
            <a:chExt cx="3217056" cy="147936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D8B5AEA-DF72-6C93-3E99-5A48522F5824}"/>
                </a:ext>
              </a:extLst>
            </p:cNvPr>
            <p:cNvSpPr txBox="1"/>
            <p:nvPr/>
          </p:nvSpPr>
          <p:spPr>
            <a:xfrm>
              <a:off x="2122800" y="4705843"/>
              <a:ext cx="1005403" cy="467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机会</a:t>
              </a:r>
              <a:endParaRPr lang="zh-CN" alt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AAB2E29-4638-661A-F529-2A8121EEDD69}"/>
                </a:ext>
              </a:extLst>
            </p:cNvPr>
            <p:cNvSpPr txBox="1"/>
            <p:nvPr/>
          </p:nvSpPr>
          <p:spPr>
            <a:xfrm>
              <a:off x="1161027" y="5152804"/>
              <a:ext cx="3217056" cy="1032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A82BE0F-5BCF-44B2-0965-2746C32C95B6}"/>
              </a:ext>
            </a:extLst>
          </p:cNvPr>
          <p:cNvGrpSpPr/>
          <p:nvPr/>
        </p:nvGrpSpPr>
        <p:grpSpPr>
          <a:xfrm>
            <a:off x="3313518" y="1548905"/>
            <a:ext cx="3217056" cy="1424813"/>
            <a:chOff x="1161027" y="5152804"/>
            <a:chExt cx="3217056" cy="142481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96423D5-132C-06BA-5772-25F25DFA4EBF}"/>
                </a:ext>
              </a:extLst>
            </p:cNvPr>
            <p:cNvSpPr txBox="1"/>
            <p:nvPr/>
          </p:nvSpPr>
          <p:spPr>
            <a:xfrm>
              <a:off x="2266854" y="6110438"/>
              <a:ext cx="1005403" cy="467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劣势</a:t>
              </a:r>
              <a:endParaRPr lang="zh-CN" alt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78C4F8E-E1C0-D672-CE38-EC7ADAF84224}"/>
                </a:ext>
              </a:extLst>
            </p:cNvPr>
            <p:cNvSpPr txBox="1"/>
            <p:nvPr/>
          </p:nvSpPr>
          <p:spPr>
            <a:xfrm>
              <a:off x="1161027" y="5152804"/>
              <a:ext cx="3217056" cy="1032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54FC645-885D-625E-BE08-A0006CAA43EF}"/>
              </a:ext>
            </a:extLst>
          </p:cNvPr>
          <p:cNvGrpSpPr/>
          <p:nvPr/>
        </p:nvGrpSpPr>
        <p:grpSpPr>
          <a:xfrm>
            <a:off x="7915341" y="1548905"/>
            <a:ext cx="3217056" cy="1424813"/>
            <a:chOff x="1161027" y="5152804"/>
            <a:chExt cx="3217056" cy="142481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3B29D1F-EB54-AC3B-C190-BC1F160E64A9}"/>
                </a:ext>
              </a:extLst>
            </p:cNvPr>
            <p:cNvSpPr txBox="1"/>
            <p:nvPr/>
          </p:nvSpPr>
          <p:spPr>
            <a:xfrm>
              <a:off x="2266854" y="6110438"/>
              <a:ext cx="1005403" cy="467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威胁</a:t>
              </a:r>
              <a:endParaRPr lang="zh-CN" alt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F5A35BC-B062-31BE-90E7-3E64A03E336F}"/>
                </a:ext>
              </a:extLst>
            </p:cNvPr>
            <p:cNvSpPr txBox="1"/>
            <p:nvPr/>
          </p:nvSpPr>
          <p:spPr>
            <a:xfrm>
              <a:off x="1161027" y="5152804"/>
              <a:ext cx="3217056" cy="1032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rPr>
                <a:t>这里描述一些你项目里的优势内容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9901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BCD240E9-7FDA-AA34-AE59-82501E307116}"/>
              </a:ext>
            </a:extLst>
          </p:cNvPr>
          <p:cNvGrpSpPr/>
          <p:nvPr/>
        </p:nvGrpSpPr>
        <p:grpSpPr>
          <a:xfrm>
            <a:off x="699156" y="1610206"/>
            <a:ext cx="2617456" cy="4002248"/>
            <a:chOff x="699156" y="1610206"/>
            <a:chExt cx="2617456" cy="400224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75DC3DE-AA4B-C6B9-17B2-66AB82CE5FE6}"/>
                </a:ext>
              </a:extLst>
            </p:cNvPr>
            <p:cNvGrpSpPr/>
            <p:nvPr/>
          </p:nvGrpSpPr>
          <p:grpSpPr>
            <a:xfrm>
              <a:off x="699156" y="1610206"/>
              <a:ext cx="2617456" cy="1208727"/>
              <a:chOff x="699156" y="1610206"/>
              <a:chExt cx="2617456" cy="1208727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9131972-4B1E-3F1E-E095-DB2E37548522}"/>
                  </a:ext>
                </a:extLst>
              </p:cNvPr>
              <p:cNvSpPr txBox="1"/>
              <p:nvPr/>
            </p:nvSpPr>
            <p:spPr>
              <a:xfrm>
                <a:off x="699157" y="2106622"/>
                <a:ext cx="2617455" cy="712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这里描述我们当前的优势，尽量的简洁明了，突出重点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6C0CA19-274D-04C2-D475-1EF46229B198}"/>
                  </a:ext>
                </a:extLst>
              </p:cNvPr>
              <p:cNvSpPr txBox="1"/>
              <p:nvPr/>
            </p:nvSpPr>
            <p:spPr>
              <a:xfrm>
                <a:off x="699156" y="1610206"/>
                <a:ext cx="2617455" cy="542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2400" b="1" dirty="0">
                    <a:solidFill>
                      <a:schemeClr val="accent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我们的优势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0385ED7-E349-58C6-2DEC-182AC9988B10}"/>
                </a:ext>
              </a:extLst>
            </p:cNvPr>
            <p:cNvGrpSpPr/>
            <p:nvPr/>
          </p:nvGrpSpPr>
          <p:grpSpPr>
            <a:xfrm>
              <a:off x="699156" y="3006966"/>
              <a:ext cx="2617456" cy="1208727"/>
              <a:chOff x="699156" y="1610206"/>
              <a:chExt cx="2617456" cy="1208727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A141584-65F2-426F-B2B9-65049E6855B8}"/>
                  </a:ext>
                </a:extLst>
              </p:cNvPr>
              <p:cNvSpPr txBox="1"/>
              <p:nvPr/>
            </p:nvSpPr>
            <p:spPr>
              <a:xfrm>
                <a:off x="699157" y="2106622"/>
                <a:ext cx="2617455" cy="712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这里描述我们当前的优势，尽量的简洁明了，突出重点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138EC76-4191-74AC-C728-218321DA70FD}"/>
                  </a:ext>
                </a:extLst>
              </p:cNvPr>
              <p:cNvSpPr txBox="1"/>
              <p:nvPr/>
            </p:nvSpPr>
            <p:spPr>
              <a:xfrm>
                <a:off x="699156" y="1610206"/>
                <a:ext cx="2617455" cy="542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2400" b="1" dirty="0">
                    <a:solidFill>
                      <a:schemeClr val="accent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我们的优势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86F1BD1-0CC7-3D66-952C-425EE382B584}"/>
                </a:ext>
              </a:extLst>
            </p:cNvPr>
            <p:cNvGrpSpPr/>
            <p:nvPr/>
          </p:nvGrpSpPr>
          <p:grpSpPr>
            <a:xfrm>
              <a:off x="699156" y="4403727"/>
              <a:ext cx="2617456" cy="1208727"/>
              <a:chOff x="699156" y="1610206"/>
              <a:chExt cx="2617456" cy="1208727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FC672C6-B966-DB81-8D62-B907C0D00906}"/>
                  </a:ext>
                </a:extLst>
              </p:cNvPr>
              <p:cNvSpPr txBox="1"/>
              <p:nvPr/>
            </p:nvSpPr>
            <p:spPr>
              <a:xfrm>
                <a:off x="699157" y="2106622"/>
                <a:ext cx="2617455" cy="712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这里描述我们当前的优势，尽量的简洁明了，突出重点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DC20392-F12F-8898-6EFD-DBEBC83FCF86}"/>
                  </a:ext>
                </a:extLst>
              </p:cNvPr>
              <p:cNvSpPr txBox="1"/>
              <p:nvPr/>
            </p:nvSpPr>
            <p:spPr>
              <a:xfrm>
                <a:off x="699156" y="1610206"/>
                <a:ext cx="2617455" cy="542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2400" b="1" dirty="0">
                    <a:solidFill>
                      <a:schemeClr val="accent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我们的优势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2BF285D-73BF-2A65-F634-24A8DCBD8C86}"/>
              </a:ext>
            </a:extLst>
          </p:cNvPr>
          <p:cNvGrpSpPr/>
          <p:nvPr/>
        </p:nvGrpSpPr>
        <p:grpSpPr>
          <a:xfrm>
            <a:off x="8757458" y="1610206"/>
            <a:ext cx="2617456" cy="4002248"/>
            <a:chOff x="699156" y="1610206"/>
            <a:chExt cx="2617456" cy="4002248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1548005-1920-49F6-20A9-B2C5580AC2B7}"/>
                </a:ext>
              </a:extLst>
            </p:cNvPr>
            <p:cNvGrpSpPr/>
            <p:nvPr/>
          </p:nvGrpSpPr>
          <p:grpSpPr>
            <a:xfrm>
              <a:off x="699156" y="1610206"/>
              <a:ext cx="2617456" cy="1208727"/>
              <a:chOff x="699156" y="1610206"/>
              <a:chExt cx="2617456" cy="1208727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A1EBE397-7814-D717-0BAC-B6A6DBF94DCA}"/>
                  </a:ext>
                </a:extLst>
              </p:cNvPr>
              <p:cNvSpPr txBox="1"/>
              <p:nvPr/>
            </p:nvSpPr>
            <p:spPr>
              <a:xfrm>
                <a:off x="699157" y="2106622"/>
                <a:ext cx="2617455" cy="712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这里描述我们当前的优势，尽量的简洁明了，突出重点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D8E21598-1FB6-509F-D574-BF75686464B8}"/>
                  </a:ext>
                </a:extLst>
              </p:cNvPr>
              <p:cNvSpPr txBox="1"/>
              <p:nvPr/>
            </p:nvSpPr>
            <p:spPr>
              <a:xfrm>
                <a:off x="699156" y="1610206"/>
                <a:ext cx="2617455" cy="542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2400" b="1" dirty="0">
                    <a:solidFill>
                      <a:schemeClr val="accent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对方的劣势</a:t>
                </a: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5F2E772-A8AA-7D8C-8FD5-2C064F5BB854}"/>
                </a:ext>
              </a:extLst>
            </p:cNvPr>
            <p:cNvGrpSpPr/>
            <p:nvPr/>
          </p:nvGrpSpPr>
          <p:grpSpPr>
            <a:xfrm>
              <a:off x="699156" y="3006966"/>
              <a:ext cx="2617456" cy="1208727"/>
              <a:chOff x="699156" y="1610206"/>
              <a:chExt cx="2617456" cy="1208727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DFBEC115-EFE3-C3E8-BC22-9A8AAD718176}"/>
                  </a:ext>
                </a:extLst>
              </p:cNvPr>
              <p:cNvSpPr txBox="1"/>
              <p:nvPr/>
            </p:nvSpPr>
            <p:spPr>
              <a:xfrm>
                <a:off x="699157" y="2106622"/>
                <a:ext cx="2617455" cy="712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这里描述我们当前的优势，尽量的简洁明了，突出重点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9E088F9D-1990-8A3A-D926-B4CC08A3AC8D}"/>
                  </a:ext>
                </a:extLst>
              </p:cNvPr>
              <p:cNvSpPr txBox="1"/>
              <p:nvPr/>
            </p:nvSpPr>
            <p:spPr>
              <a:xfrm>
                <a:off x="699156" y="1610206"/>
                <a:ext cx="2617455" cy="542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2400" b="1" dirty="0">
                    <a:solidFill>
                      <a:schemeClr val="accent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对方的劣势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4A4F21A7-B27F-0133-3E7B-4189C72F7EFF}"/>
                </a:ext>
              </a:extLst>
            </p:cNvPr>
            <p:cNvGrpSpPr/>
            <p:nvPr/>
          </p:nvGrpSpPr>
          <p:grpSpPr>
            <a:xfrm>
              <a:off x="699156" y="4403727"/>
              <a:ext cx="2617456" cy="1208727"/>
              <a:chOff x="699156" y="1610206"/>
              <a:chExt cx="2617456" cy="120872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3689605F-7E69-96C3-1DC1-040EA67A3A6D}"/>
                  </a:ext>
                </a:extLst>
              </p:cNvPr>
              <p:cNvSpPr txBox="1"/>
              <p:nvPr/>
            </p:nvSpPr>
            <p:spPr>
              <a:xfrm>
                <a:off x="699157" y="2106622"/>
                <a:ext cx="2617455" cy="7123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这里描述我们当前的优势，尽量的简洁明了，突出重点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F6EC384-C1A6-1BB7-2248-00275BE8C490}"/>
                  </a:ext>
                </a:extLst>
              </p:cNvPr>
              <p:cNvSpPr txBox="1"/>
              <p:nvPr/>
            </p:nvSpPr>
            <p:spPr>
              <a:xfrm>
                <a:off x="699156" y="1610206"/>
                <a:ext cx="2617455" cy="5421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2400" b="1" dirty="0">
                    <a:solidFill>
                      <a:schemeClr val="accent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</a:rPr>
                  <a:t>对方的劣势</a:t>
                </a:r>
              </a:p>
            </p:txBody>
          </p:sp>
        </p:grpSp>
      </p:grpSp>
      <p:pic>
        <p:nvPicPr>
          <p:cNvPr id="40" name="图形 39">
            <a:extLst>
              <a:ext uri="{FF2B5EF4-FFF2-40B4-BE49-F238E27FC236}">
                <a16:creationId xmlns:a16="http://schemas.microsoft.com/office/drawing/2014/main" id="{E68B0C46-E31E-C100-FBAE-9A28BEA19E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42775" y="2885537"/>
            <a:ext cx="701040" cy="701040"/>
          </a:xfrm>
          <a:prstGeom prst="rect">
            <a:avLst/>
          </a:prstGeom>
        </p:spPr>
      </p:pic>
      <p:pic>
        <p:nvPicPr>
          <p:cNvPr id="42" name="图形 41">
            <a:extLst>
              <a:ext uri="{FF2B5EF4-FFF2-40B4-BE49-F238E27FC236}">
                <a16:creationId xmlns:a16="http://schemas.microsoft.com/office/drawing/2014/main" id="{07D12588-E61D-346E-45C6-26DF2BCD87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25106" y="2817115"/>
            <a:ext cx="837884" cy="837884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09B42D04-05ED-AE00-5EA6-EA12D22EE557}"/>
              </a:ext>
            </a:extLst>
          </p:cNvPr>
          <p:cNvSpPr txBox="1"/>
          <p:nvPr/>
        </p:nvSpPr>
        <p:spPr>
          <a:xfrm>
            <a:off x="3831896" y="3719891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我们的优势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8EDD2A9-7DDC-8AF2-1506-00FCE4D58FE8}"/>
              </a:ext>
            </a:extLst>
          </p:cNvPr>
          <p:cNvSpPr txBox="1"/>
          <p:nvPr/>
        </p:nvSpPr>
        <p:spPr>
          <a:xfrm>
            <a:off x="6882649" y="3712007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竞品的劣势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6B702C9-A854-900B-9FBD-5EB687DF3C21}"/>
              </a:ext>
            </a:extLst>
          </p:cNvPr>
          <p:cNvSpPr txBox="1"/>
          <p:nvPr/>
        </p:nvSpPr>
        <p:spPr>
          <a:xfrm>
            <a:off x="3802322" y="540137"/>
            <a:ext cx="42498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与竞品的差异分析</a:t>
            </a:r>
            <a:endParaRPr lang="en-US" altLang="zh-CN" sz="4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8164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FFF67A2A-E716-21F9-A12D-596A5470D074}"/>
              </a:ext>
            </a:extLst>
          </p:cNvPr>
          <p:cNvSpPr txBox="1"/>
          <p:nvPr/>
        </p:nvSpPr>
        <p:spPr>
          <a:xfrm>
            <a:off x="1265340" y="1876960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6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16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BBB68C-AC65-6B69-0933-B52897301929}"/>
              </a:ext>
            </a:extLst>
          </p:cNvPr>
          <p:cNvSpPr txBox="1"/>
          <p:nvPr/>
        </p:nvSpPr>
        <p:spPr>
          <a:xfrm>
            <a:off x="635585" y="4108339"/>
            <a:ext cx="4004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PART THREE</a:t>
            </a:r>
            <a:endParaRPr lang="zh-CN" altLang="en-US" sz="4800" dirty="0">
              <a:solidFill>
                <a:schemeClr val="accent1"/>
              </a:solidFill>
              <a:ea typeface="阿里巴巴普惠体 2.0 55 Regula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4F1807-5EF1-0D51-A6A8-B214B152D460}"/>
              </a:ext>
            </a:extLst>
          </p:cNvPr>
          <p:cNvSpPr txBox="1"/>
          <p:nvPr/>
        </p:nvSpPr>
        <p:spPr>
          <a:xfrm>
            <a:off x="6096000" y="2415569"/>
            <a:ext cx="50321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96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商业模式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0D6C89-299B-7B32-02B7-9FAF219D12A8}"/>
              </a:ext>
            </a:extLst>
          </p:cNvPr>
          <p:cNvSpPr txBox="1"/>
          <p:nvPr/>
        </p:nvSpPr>
        <p:spPr>
          <a:xfrm>
            <a:off x="7019721" y="4000617"/>
            <a:ext cx="3174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a typeface="阿里巴巴普惠体 2.0 55 Regular" panose="00020600040101010101" pitchFamily="18" charset="-122"/>
              </a:rPr>
              <a:t>BUSINESS MODE</a:t>
            </a:r>
            <a:endParaRPr lang="zh-CN" altLang="en-US" sz="2800" dirty="0">
              <a:solidFill>
                <a:schemeClr val="bg1"/>
              </a:solidFill>
              <a:ea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3449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67BA738-034A-1855-48E6-FB2FE27CB749}"/>
              </a:ext>
            </a:extLst>
          </p:cNvPr>
          <p:cNvSpPr/>
          <p:nvPr/>
        </p:nvSpPr>
        <p:spPr>
          <a:xfrm>
            <a:off x="821803" y="1508760"/>
            <a:ext cx="10347767" cy="3630592"/>
          </a:xfrm>
          <a:prstGeom prst="roundRect">
            <a:avLst>
              <a:gd name="adj" fmla="val 3780"/>
            </a:avLst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CF515F9-660F-ACD0-B109-D912CF274C42}"/>
              </a:ext>
            </a:extLst>
          </p:cNvPr>
          <p:cNvSpPr/>
          <p:nvPr/>
        </p:nvSpPr>
        <p:spPr>
          <a:xfrm>
            <a:off x="821802" y="5139352"/>
            <a:ext cx="10347767" cy="1279546"/>
          </a:xfrm>
          <a:prstGeom prst="roundRect">
            <a:avLst>
              <a:gd name="adj" fmla="val 9164"/>
            </a:avLst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71684D7-9DA7-6688-F759-7EFBA3E625F6}"/>
              </a:ext>
            </a:extLst>
          </p:cNvPr>
          <p:cNvSpPr/>
          <p:nvPr/>
        </p:nvSpPr>
        <p:spPr>
          <a:xfrm>
            <a:off x="1111362" y="2346960"/>
            <a:ext cx="2986269" cy="2792392"/>
          </a:xfrm>
          <a:prstGeom prst="roundRect">
            <a:avLst>
              <a:gd name="adj" fmla="val 9164"/>
            </a:avLst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F56D67A-1B09-4918-09C0-A3212DFA6D53}"/>
              </a:ext>
            </a:extLst>
          </p:cNvPr>
          <p:cNvSpPr/>
          <p:nvPr/>
        </p:nvSpPr>
        <p:spPr>
          <a:xfrm>
            <a:off x="7924220" y="2346960"/>
            <a:ext cx="2986269" cy="2792392"/>
          </a:xfrm>
          <a:prstGeom prst="roundRect">
            <a:avLst>
              <a:gd name="adj" fmla="val 9164"/>
            </a:avLst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2.0 55 Regular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EC49E8F-3055-E894-651B-C76179BE6BC9}"/>
              </a:ext>
            </a:extLst>
          </p:cNvPr>
          <p:cNvSpPr/>
          <p:nvPr/>
        </p:nvSpPr>
        <p:spPr>
          <a:xfrm>
            <a:off x="930439" y="5488894"/>
            <a:ext cx="960234" cy="612349"/>
          </a:xfrm>
          <a:prstGeom prst="roundRect">
            <a:avLst>
              <a:gd name="adj" fmla="val 1218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ea typeface="阿里巴巴普惠体 2.0 55 Regular" panose="00020600040101010101" pitchFamily="18" charset="-122"/>
              </a:rPr>
              <a:t>视频号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1EDCFC8-5327-6455-1921-E98C3C83AE37}"/>
              </a:ext>
            </a:extLst>
          </p:cNvPr>
          <p:cNvSpPr/>
          <p:nvPr/>
        </p:nvSpPr>
        <p:spPr>
          <a:xfrm>
            <a:off x="1940607" y="5494760"/>
            <a:ext cx="1384533" cy="612349"/>
          </a:xfrm>
          <a:prstGeom prst="roundRect">
            <a:avLst>
              <a:gd name="adj" fmla="val 12189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打造私域流量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0A992487-C3BE-1801-40EF-6861A1C356BA}"/>
              </a:ext>
            </a:extLst>
          </p:cNvPr>
          <p:cNvSpPr/>
          <p:nvPr/>
        </p:nvSpPr>
        <p:spPr>
          <a:xfrm>
            <a:off x="3514383" y="5488894"/>
            <a:ext cx="960234" cy="612349"/>
          </a:xfrm>
          <a:prstGeom prst="roundRect">
            <a:avLst>
              <a:gd name="adj" fmla="val 1218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ea typeface="阿里巴巴普惠体 2.0 55 Regular" panose="00020600040101010101" pitchFamily="18" charset="-122"/>
              </a:rPr>
              <a:t>抖音号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D0E99C4A-7699-F9B4-A606-A895141481DF}"/>
              </a:ext>
            </a:extLst>
          </p:cNvPr>
          <p:cNvSpPr/>
          <p:nvPr/>
        </p:nvSpPr>
        <p:spPr>
          <a:xfrm>
            <a:off x="4524551" y="5494760"/>
            <a:ext cx="1384533" cy="612349"/>
          </a:xfrm>
          <a:prstGeom prst="roundRect">
            <a:avLst>
              <a:gd name="adj" fmla="val 12189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打造私域流量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026DAE-A637-CCB7-5749-A39B7325ACB5}"/>
              </a:ext>
            </a:extLst>
          </p:cNvPr>
          <p:cNvSpPr/>
          <p:nvPr/>
        </p:nvSpPr>
        <p:spPr>
          <a:xfrm>
            <a:off x="8682271" y="5488894"/>
            <a:ext cx="960234" cy="612349"/>
          </a:xfrm>
          <a:prstGeom prst="roundRect">
            <a:avLst>
              <a:gd name="adj" fmla="val 1218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ea typeface="阿里巴巴普惠体 2.0 55 Regular" panose="00020600040101010101" pitchFamily="18" charset="-122"/>
              </a:rPr>
              <a:t>OTA</a:t>
            </a:r>
            <a:r>
              <a:rPr lang="zh-CN" altLang="en-US" sz="1400" dirty="0">
                <a:ea typeface="阿里巴巴普惠体 2.0 55 Regular" panose="00020600040101010101" pitchFamily="18" charset="-122"/>
              </a:rPr>
              <a:t>平台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A5C14F0-B66B-0329-3457-74F41464E6AA}"/>
              </a:ext>
            </a:extLst>
          </p:cNvPr>
          <p:cNvSpPr/>
          <p:nvPr/>
        </p:nvSpPr>
        <p:spPr>
          <a:xfrm>
            <a:off x="9692439" y="5494760"/>
            <a:ext cx="1384533" cy="612349"/>
          </a:xfrm>
          <a:prstGeom prst="roundRect">
            <a:avLst>
              <a:gd name="adj" fmla="val 12189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打造私域流量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4DB80B3-9EE6-40D9-1A42-3D5888FFF30E}"/>
              </a:ext>
            </a:extLst>
          </p:cNvPr>
          <p:cNvSpPr/>
          <p:nvPr/>
        </p:nvSpPr>
        <p:spPr>
          <a:xfrm>
            <a:off x="6098327" y="5488894"/>
            <a:ext cx="960234" cy="612349"/>
          </a:xfrm>
          <a:prstGeom prst="roundRect">
            <a:avLst>
              <a:gd name="adj" fmla="val 1218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ea typeface="阿里巴巴普惠体 2.0 55 Regular" panose="00020600040101010101" pitchFamily="18" charset="-122"/>
              </a:rPr>
              <a:t>快手号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7E2AC0E-6A97-A25E-C902-4E9393F910DA}"/>
              </a:ext>
            </a:extLst>
          </p:cNvPr>
          <p:cNvSpPr/>
          <p:nvPr/>
        </p:nvSpPr>
        <p:spPr>
          <a:xfrm>
            <a:off x="7108495" y="5494760"/>
            <a:ext cx="1384533" cy="612349"/>
          </a:xfrm>
          <a:prstGeom prst="roundRect">
            <a:avLst>
              <a:gd name="adj" fmla="val 12189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打造私域流量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5C22FC9-1A47-D0DF-11A0-4AEC01E75899}"/>
              </a:ext>
            </a:extLst>
          </p:cNvPr>
          <p:cNvGrpSpPr/>
          <p:nvPr/>
        </p:nvGrpSpPr>
        <p:grpSpPr>
          <a:xfrm>
            <a:off x="4491461" y="1828830"/>
            <a:ext cx="3079025" cy="3079025"/>
            <a:chOff x="4233643" y="1319192"/>
            <a:chExt cx="3588633" cy="3588633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6CA46A8-7A4F-C066-13E7-A23F7FCF5E79}"/>
                </a:ext>
              </a:extLst>
            </p:cNvPr>
            <p:cNvSpPr/>
            <p:nvPr/>
          </p:nvSpPr>
          <p:spPr>
            <a:xfrm>
              <a:off x="4870854" y="2008208"/>
              <a:ext cx="2314213" cy="2314213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80000"/>
                    <a:lumOff val="2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28600" dist="723900" dir="5400000" algn="t" rotWithShape="0">
                <a:schemeClr val="accent1">
                  <a:lumMod val="40000"/>
                  <a:lumOff val="60000"/>
                  <a:alpha val="3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27EC7E4-C1D8-EED4-CF81-892CBF323D6E}"/>
                </a:ext>
              </a:extLst>
            </p:cNvPr>
            <p:cNvSpPr/>
            <p:nvPr/>
          </p:nvSpPr>
          <p:spPr>
            <a:xfrm>
              <a:off x="4615101" y="1752455"/>
              <a:ext cx="2825718" cy="2825718"/>
            </a:xfrm>
            <a:prstGeom prst="ellipse">
              <a:avLst/>
            </a:prstGeom>
            <a:noFill/>
            <a:ln w="57150">
              <a:gradFill flip="none" rotWithShape="1">
                <a:gsLst>
                  <a:gs pos="71344">
                    <a:srgbClr val="0353FE">
                      <a:alpha val="10000"/>
                    </a:srgbClr>
                  </a:gs>
                  <a:gs pos="36000">
                    <a:schemeClr val="accent1">
                      <a:alpha val="15000"/>
                    </a:schemeClr>
                  </a:gs>
                  <a:gs pos="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01D3501-313F-A61A-D72E-A1B8962C5AAA}"/>
                </a:ext>
              </a:extLst>
            </p:cNvPr>
            <p:cNvSpPr/>
            <p:nvPr/>
          </p:nvSpPr>
          <p:spPr>
            <a:xfrm>
              <a:off x="4233643" y="1319192"/>
              <a:ext cx="3588633" cy="3588633"/>
            </a:xfrm>
            <a:prstGeom prst="ellipse">
              <a:avLst/>
            </a:prstGeom>
            <a:noFill/>
            <a:ln w="57150">
              <a:gradFill>
                <a:gsLst>
                  <a:gs pos="52000">
                    <a:schemeClr val="accent1">
                      <a:alpha val="15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AB442E0-7AC9-A3C4-0834-7361AAB057AB}"/>
              </a:ext>
            </a:extLst>
          </p:cNvPr>
          <p:cNvGrpSpPr/>
          <p:nvPr/>
        </p:nvGrpSpPr>
        <p:grpSpPr>
          <a:xfrm>
            <a:off x="3505101" y="3215333"/>
            <a:ext cx="1599496" cy="1055646"/>
            <a:chOff x="3462749" y="2868202"/>
            <a:chExt cx="1599496" cy="1055646"/>
          </a:xfrm>
        </p:grpSpPr>
        <p:sp>
          <p:nvSpPr>
            <p:cNvPr id="26" name="箭头: 左 25">
              <a:extLst>
                <a:ext uri="{FF2B5EF4-FFF2-40B4-BE49-F238E27FC236}">
                  <a16:creationId xmlns:a16="http://schemas.microsoft.com/office/drawing/2014/main" id="{65434DD2-3563-F5A9-FB2A-04FF10B00707}"/>
                </a:ext>
              </a:extLst>
            </p:cNvPr>
            <p:cNvSpPr/>
            <p:nvPr/>
          </p:nvSpPr>
          <p:spPr>
            <a:xfrm>
              <a:off x="3694246" y="2868202"/>
              <a:ext cx="1367999" cy="1055646"/>
            </a:xfrm>
            <a:prstGeom prst="leftArrow">
              <a:avLst>
                <a:gd name="adj1" fmla="val 47807"/>
                <a:gd name="adj2" fmla="val 69007"/>
              </a:avLst>
            </a:prstGeom>
            <a:gradFill flip="none" rotWithShape="1">
              <a:gsLst>
                <a:gs pos="0">
                  <a:schemeClr val="accent1">
                    <a:alpha val="5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27" name="箭头: 左 26">
              <a:extLst>
                <a:ext uri="{FF2B5EF4-FFF2-40B4-BE49-F238E27FC236}">
                  <a16:creationId xmlns:a16="http://schemas.microsoft.com/office/drawing/2014/main" id="{6434C5D9-03AA-41F7-5FFC-F97576301F8E}"/>
                </a:ext>
              </a:extLst>
            </p:cNvPr>
            <p:cNvSpPr/>
            <p:nvPr/>
          </p:nvSpPr>
          <p:spPr>
            <a:xfrm>
              <a:off x="3462749" y="2990306"/>
              <a:ext cx="798526" cy="811438"/>
            </a:xfrm>
            <a:prstGeom prst="leftArrow">
              <a:avLst>
                <a:gd name="adj1" fmla="val 50000"/>
                <a:gd name="adj2" fmla="val 69007"/>
              </a:avLst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48755C9-F5EC-B237-2A42-48E67A524D54}"/>
              </a:ext>
            </a:extLst>
          </p:cNvPr>
          <p:cNvGrpSpPr/>
          <p:nvPr/>
        </p:nvGrpSpPr>
        <p:grpSpPr>
          <a:xfrm rot="10800000">
            <a:off x="7001013" y="3165997"/>
            <a:ext cx="1599496" cy="1055646"/>
            <a:chOff x="3462749" y="2868202"/>
            <a:chExt cx="1599496" cy="1055646"/>
          </a:xfrm>
        </p:grpSpPr>
        <p:sp>
          <p:nvSpPr>
            <p:cNvPr id="30" name="箭头: 左 29">
              <a:extLst>
                <a:ext uri="{FF2B5EF4-FFF2-40B4-BE49-F238E27FC236}">
                  <a16:creationId xmlns:a16="http://schemas.microsoft.com/office/drawing/2014/main" id="{9929CD13-440F-DE55-DEE2-3122280FC011}"/>
                </a:ext>
              </a:extLst>
            </p:cNvPr>
            <p:cNvSpPr/>
            <p:nvPr/>
          </p:nvSpPr>
          <p:spPr>
            <a:xfrm>
              <a:off x="3694246" y="2868202"/>
              <a:ext cx="1367999" cy="1055646"/>
            </a:xfrm>
            <a:prstGeom prst="leftArrow">
              <a:avLst>
                <a:gd name="adj1" fmla="val 47807"/>
                <a:gd name="adj2" fmla="val 69007"/>
              </a:avLst>
            </a:prstGeom>
            <a:gradFill flip="none" rotWithShape="1">
              <a:gsLst>
                <a:gs pos="0">
                  <a:schemeClr val="accent1">
                    <a:alpha val="5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1" name="箭头: 左 30">
              <a:extLst>
                <a:ext uri="{FF2B5EF4-FFF2-40B4-BE49-F238E27FC236}">
                  <a16:creationId xmlns:a16="http://schemas.microsoft.com/office/drawing/2014/main" id="{6FF07EA6-6B92-FB11-DCBB-0B200EAB6BB2}"/>
                </a:ext>
              </a:extLst>
            </p:cNvPr>
            <p:cNvSpPr/>
            <p:nvPr/>
          </p:nvSpPr>
          <p:spPr>
            <a:xfrm>
              <a:off x="3462749" y="2990306"/>
              <a:ext cx="798526" cy="811438"/>
            </a:xfrm>
            <a:prstGeom prst="leftArrow">
              <a:avLst>
                <a:gd name="adj1" fmla="val 50000"/>
                <a:gd name="adj2" fmla="val 69007"/>
              </a:avLst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94FC6B0-0DA7-41BB-DC2C-27AFAB51007E}"/>
              </a:ext>
            </a:extLst>
          </p:cNvPr>
          <p:cNvGrpSpPr/>
          <p:nvPr/>
        </p:nvGrpSpPr>
        <p:grpSpPr>
          <a:xfrm rot="16200000">
            <a:off x="5256971" y="4227300"/>
            <a:ext cx="1599496" cy="1055646"/>
            <a:chOff x="3462749" y="2868202"/>
            <a:chExt cx="1599496" cy="1055646"/>
          </a:xfrm>
        </p:grpSpPr>
        <p:sp>
          <p:nvSpPr>
            <p:cNvPr id="33" name="箭头: 左 32">
              <a:extLst>
                <a:ext uri="{FF2B5EF4-FFF2-40B4-BE49-F238E27FC236}">
                  <a16:creationId xmlns:a16="http://schemas.microsoft.com/office/drawing/2014/main" id="{3B01B992-3AA3-7244-46E9-BA002D259EFD}"/>
                </a:ext>
              </a:extLst>
            </p:cNvPr>
            <p:cNvSpPr/>
            <p:nvPr/>
          </p:nvSpPr>
          <p:spPr>
            <a:xfrm>
              <a:off x="3694246" y="2868202"/>
              <a:ext cx="1367999" cy="1055646"/>
            </a:xfrm>
            <a:prstGeom prst="leftArrow">
              <a:avLst>
                <a:gd name="adj1" fmla="val 47807"/>
                <a:gd name="adj2" fmla="val 69007"/>
              </a:avLst>
            </a:prstGeom>
            <a:gradFill flip="none" rotWithShape="1">
              <a:gsLst>
                <a:gs pos="0">
                  <a:schemeClr val="accent1">
                    <a:alpha val="5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34" name="箭头: 左 33">
              <a:extLst>
                <a:ext uri="{FF2B5EF4-FFF2-40B4-BE49-F238E27FC236}">
                  <a16:creationId xmlns:a16="http://schemas.microsoft.com/office/drawing/2014/main" id="{E2B983F1-ABA9-4B5A-4766-0DFA62E1857E}"/>
                </a:ext>
              </a:extLst>
            </p:cNvPr>
            <p:cNvSpPr/>
            <p:nvPr/>
          </p:nvSpPr>
          <p:spPr>
            <a:xfrm>
              <a:off x="3462749" y="2990306"/>
              <a:ext cx="798526" cy="811438"/>
            </a:xfrm>
            <a:prstGeom prst="leftArrow">
              <a:avLst>
                <a:gd name="adj1" fmla="val 50000"/>
                <a:gd name="adj2" fmla="val 69007"/>
              </a:avLst>
            </a:prstGeom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2.0 55 Regular" panose="00020600040101010101" pitchFamily="18" charset="-122"/>
              </a:endParaRPr>
            </a:p>
          </p:txBody>
        </p:sp>
      </p:grp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68519843-BB95-30D8-9AE7-92FCDFF98319}"/>
              </a:ext>
            </a:extLst>
          </p:cNvPr>
          <p:cNvSpPr/>
          <p:nvPr/>
        </p:nvSpPr>
        <p:spPr>
          <a:xfrm>
            <a:off x="1519261" y="2725088"/>
            <a:ext cx="2122494" cy="612349"/>
          </a:xfrm>
          <a:prstGeom prst="roundRect">
            <a:avLst>
              <a:gd name="adj" fmla="val 1218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ea typeface="阿里巴巴普惠体 2.0 55 Regular" panose="00020600040101010101" pitchFamily="18" charset="-122"/>
              </a:rPr>
              <a:t>会员数据化运营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D357AE34-BB1A-920F-049D-87B6FAD5490E}"/>
              </a:ext>
            </a:extLst>
          </p:cNvPr>
          <p:cNvSpPr/>
          <p:nvPr/>
        </p:nvSpPr>
        <p:spPr>
          <a:xfrm>
            <a:off x="1519261" y="3401576"/>
            <a:ext cx="2122494" cy="612349"/>
          </a:xfrm>
          <a:prstGeom prst="roundRect">
            <a:avLst>
              <a:gd name="adj" fmla="val 12189"/>
            </a:avLst>
          </a:prstGeom>
          <a:solidFill>
            <a:srgbClr val="7B96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打造私域流量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D1F39AC4-E590-5400-A793-AEBB383988C3}"/>
              </a:ext>
            </a:extLst>
          </p:cNvPr>
          <p:cNvSpPr/>
          <p:nvPr/>
        </p:nvSpPr>
        <p:spPr>
          <a:xfrm>
            <a:off x="1519261" y="4133679"/>
            <a:ext cx="2122494" cy="612349"/>
          </a:xfrm>
          <a:prstGeom prst="roundRect">
            <a:avLst>
              <a:gd name="adj" fmla="val 12189"/>
            </a:avLst>
          </a:prstGeom>
          <a:solidFill>
            <a:srgbClr val="7B96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打造私域流量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03D54248-BAE1-4869-ED59-5FCB50A99950}"/>
              </a:ext>
            </a:extLst>
          </p:cNvPr>
          <p:cNvSpPr/>
          <p:nvPr/>
        </p:nvSpPr>
        <p:spPr>
          <a:xfrm>
            <a:off x="8405654" y="2725088"/>
            <a:ext cx="2122494" cy="612349"/>
          </a:xfrm>
          <a:prstGeom prst="roundRect">
            <a:avLst>
              <a:gd name="adj" fmla="val 1218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ea typeface="阿里巴巴普惠体 2.0 55 Regular" panose="00020600040101010101" pitchFamily="18" charset="-122"/>
              </a:rPr>
              <a:t>门店自动化营销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C7BEF1DF-4E1E-6474-12C4-21BBD8772111}"/>
              </a:ext>
            </a:extLst>
          </p:cNvPr>
          <p:cNvSpPr/>
          <p:nvPr/>
        </p:nvSpPr>
        <p:spPr>
          <a:xfrm>
            <a:off x="8405654" y="3401576"/>
            <a:ext cx="2122494" cy="612349"/>
          </a:xfrm>
          <a:prstGeom prst="roundRect">
            <a:avLst>
              <a:gd name="adj" fmla="val 12189"/>
            </a:avLst>
          </a:prstGeom>
          <a:solidFill>
            <a:srgbClr val="7B96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自动化营销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7C63D651-F00E-01DC-C1FF-E6A96A80E129}"/>
              </a:ext>
            </a:extLst>
          </p:cNvPr>
          <p:cNvSpPr/>
          <p:nvPr/>
        </p:nvSpPr>
        <p:spPr>
          <a:xfrm>
            <a:off x="8405654" y="4133679"/>
            <a:ext cx="2122494" cy="612349"/>
          </a:xfrm>
          <a:prstGeom prst="roundRect">
            <a:avLst>
              <a:gd name="adj" fmla="val 12189"/>
            </a:avLst>
          </a:prstGeom>
          <a:solidFill>
            <a:srgbClr val="7B96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ea typeface="阿里巴巴普惠体 2.0 55 Regular" panose="00020600040101010101" pitchFamily="18" charset="-122"/>
              </a:rPr>
              <a:t>自动化营销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E3256E9-B2F0-C5A0-4E97-A636B62ADD31}"/>
              </a:ext>
            </a:extLst>
          </p:cNvPr>
          <p:cNvSpPr txBox="1"/>
          <p:nvPr/>
        </p:nvSpPr>
        <p:spPr>
          <a:xfrm>
            <a:off x="5246868" y="3404657"/>
            <a:ext cx="1590500" cy="8867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以大数据技术</a:t>
            </a:r>
            <a:endParaRPr lang="en-US" altLang="zh-CN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为核心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4DD7B09-5781-4F61-5498-116131FB4C3F}"/>
              </a:ext>
            </a:extLst>
          </p:cNvPr>
          <p:cNvSpPr txBox="1"/>
          <p:nvPr/>
        </p:nvSpPr>
        <p:spPr>
          <a:xfrm>
            <a:off x="1217499" y="1708850"/>
            <a:ext cx="2613742" cy="47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会员精细化运营</a:t>
            </a:r>
            <a:endParaRPr lang="en-US" altLang="zh-CN" b="1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9984542-FEBE-58BB-1E2A-BC59EE3170FA}"/>
              </a:ext>
            </a:extLst>
          </p:cNvPr>
          <p:cNvSpPr txBox="1"/>
          <p:nvPr/>
        </p:nvSpPr>
        <p:spPr>
          <a:xfrm>
            <a:off x="4688814" y="1708850"/>
            <a:ext cx="2613742" cy="47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数据运营辅助决策</a:t>
            </a:r>
            <a:endParaRPr lang="en-US" altLang="zh-CN" b="1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45A663E-10CD-4EF4-3A03-6C7FF48C8E3F}"/>
              </a:ext>
            </a:extLst>
          </p:cNvPr>
          <p:cNvSpPr txBox="1"/>
          <p:nvPr/>
        </p:nvSpPr>
        <p:spPr>
          <a:xfrm>
            <a:off x="8139710" y="1708850"/>
            <a:ext cx="2613742" cy="47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rPr>
              <a:t>各类营销活动支持</a:t>
            </a:r>
            <a:endParaRPr lang="en-US" altLang="zh-CN" b="1" dirty="0">
              <a:solidFill>
                <a:schemeClr val="accen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</a:endParaRPr>
          </a:p>
        </p:txBody>
      </p:sp>
      <p:pic>
        <p:nvPicPr>
          <p:cNvPr id="46" name="图形 45">
            <a:extLst>
              <a:ext uri="{FF2B5EF4-FFF2-40B4-BE49-F238E27FC236}">
                <a16:creationId xmlns:a16="http://schemas.microsoft.com/office/drawing/2014/main" id="{0E44A1D2-2FCB-C631-ED66-4377922DE4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61755" y="2675828"/>
            <a:ext cx="715686" cy="715686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763B7778-DC7B-F902-CBEA-57F245E5E94A}"/>
              </a:ext>
            </a:extLst>
          </p:cNvPr>
          <p:cNvSpPr txBox="1"/>
          <p:nvPr/>
        </p:nvSpPr>
        <p:spPr>
          <a:xfrm>
            <a:off x="4178580" y="483253"/>
            <a:ext cx="35317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latin typeface="+mj-ea"/>
                <a:ea typeface="+mj-ea"/>
              </a:rPr>
              <a:t>商业模式分析</a:t>
            </a:r>
            <a:endParaRPr lang="en-US" altLang="zh-CN" sz="4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202187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VI配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353FE"/>
      </a:accent1>
      <a:accent2>
        <a:srgbClr val="1BD0AB"/>
      </a:accent2>
      <a:accent3>
        <a:srgbClr val="7B96F5"/>
      </a:accent3>
      <a:accent4>
        <a:srgbClr val="74D8F0"/>
      </a:accent4>
      <a:accent5>
        <a:srgbClr val="0E1853"/>
      </a:accent5>
      <a:accent6>
        <a:srgbClr val="C4C5C6"/>
      </a:accent6>
      <a:hlink>
        <a:srgbClr val="2394FA"/>
      </a:hlink>
      <a:folHlink>
        <a:srgbClr val="BFBFBF"/>
      </a:folHlink>
    </a:clrScheme>
    <a:fontScheme name="自定义 1">
      <a:majorFont>
        <a:latin typeface="Arial"/>
        <a:ea typeface="阿里巴巴普惠体 2.0 115 Black"/>
        <a:cs typeface=""/>
      </a:majorFont>
      <a:minorFont>
        <a:latin typeface="Arial"/>
        <a:ea typeface="阿里巴巴普惠体 2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1207</TotalTime>
  <Words>792</Words>
  <Application>Microsoft Office PowerPoint</Application>
  <PresentationFormat>宽屏</PresentationFormat>
  <Paragraphs>173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OPPOSans H</vt:lpstr>
      <vt:lpstr>阿里巴巴普惠体 2.0 115 Black</vt:lpstr>
      <vt:lpstr>阿里巴巴普惠体 2.0 55 Regular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简约科技风商业融资计划书ppt模板</dc:title>
  <dc:creator>艾迪鹅第4期-某条江</dc:creator>
  <cp:keywords>P界达人</cp:keywords>
  <dc:description>www.51pptmoban.com</dc:description>
  <cp:lastModifiedBy>Power user</cp:lastModifiedBy>
  <cp:revision>60</cp:revision>
  <dcterms:created xsi:type="dcterms:W3CDTF">2022-11-29T00:48:42Z</dcterms:created>
  <dcterms:modified xsi:type="dcterms:W3CDTF">2023-01-30T12:24:20Z</dcterms:modified>
</cp:coreProperties>
</file>