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5.xml" ContentType="application/vnd.openxmlformats-officedocument.presentationml.tag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ags/tag6.xml" ContentType="application/vnd.openxmlformats-officedocument.presentationml.tag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ags/tag7.xml" ContentType="application/vnd.openxmlformats-officedocument.presentationml.tags+xml"/>
  <Override PartName="/ppt/notesSlides/notesSlide7.xml" ContentType="application/vnd.openxmlformats-officedocument.presentationml.notesSlide+xml"/>
  <Override PartName="/ppt/charts/chart6.xml" ContentType="application/vnd.openxmlformats-officedocument.drawingml.chart+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8" r:id="rId2"/>
    <p:sldId id="259" r:id="rId3"/>
    <p:sldId id="260" r:id="rId4"/>
    <p:sldId id="265" r:id="rId5"/>
    <p:sldId id="269" r:id="rId6"/>
    <p:sldId id="270" r:id="rId7"/>
    <p:sldId id="268" r:id="rId8"/>
    <p:sldId id="283" r:id="rId9"/>
    <p:sldId id="275" r:id="rId10"/>
    <p:sldId id="276" r:id="rId11"/>
    <p:sldId id="277" r:id="rId12"/>
    <p:sldId id="256" r:id="rId13"/>
    <p:sldId id="284" r:id="rId14"/>
    <p:sldId id="278" r:id="rId15"/>
    <p:sldId id="279" r:id="rId16"/>
    <p:sldId id="273" r:id="rId17"/>
    <p:sldId id="264" r:id="rId18"/>
    <p:sldId id="285" r:id="rId19"/>
    <p:sldId id="286" r:id="rId20"/>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pos="393">
          <p15:clr>
            <a:srgbClr val="A4A3A4"/>
          </p15:clr>
        </p15:guide>
        <p15:guide id="4" pos="7287">
          <p15:clr>
            <a:srgbClr val="A4A3A4"/>
          </p15:clr>
        </p15:guide>
        <p15:guide id="5" orient="horz" pos="3884">
          <p15:clr>
            <a:srgbClr val="A4A3A4"/>
          </p15:clr>
        </p15:guide>
        <p15:guide id="6" orient="horz" pos="572">
          <p15:clr>
            <a:srgbClr val="A4A3A4"/>
          </p15:clr>
        </p15:guide>
        <p15:guide id="7" orient="horz" pos="89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B2903"/>
    <a:srgbClr val="44546A"/>
    <a:srgbClr val="FD6845"/>
    <a:srgbClr val="BFBFBF"/>
    <a:srgbClr val="D9D9D9"/>
    <a:srgbClr val="F4F4F4"/>
    <a:srgbClr val="E96064"/>
    <a:srgbClr val="FC4216"/>
    <a:srgbClr val="FC8D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56" autoAdjust="0"/>
    <p:restoredTop sz="95571" autoAdjust="0"/>
  </p:normalViewPr>
  <p:slideViewPr>
    <p:cSldViewPr>
      <p:cViewPr varScale="1">
        <p:scale>
          <a:sx n="94" d="100"/>
          <a:sy n="94" d="100"/>
        </p:scale>
        <p:origin x="564" y="78"/>
      </p:cViewPr>
      <p:guideLst>
        <p:guide orient="horz" pos="2160"/>
        <p:guide pos="3840"/>
        <p:guide pos="393"/>
        <p:guide pos="7287"/>
        <p:guide orient="horz" pos="3884"/>
        <p:guide orient="horz" pos="572"/>
        <p:guide orient="horz" pos="890"/>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28575" cap="rnd">
              <a:noFill/>
            </a:ln>
          </c:spPr>
          <c:dPt>
            <c:idx val="0"/>
            <c:bubble3D val="0"/>
            <c:spPr>
              <a:solidFill>
                <a:schemeClr val="accent1"/>
              </a:solidFill>
              <a:ln w="28575" cap="rnd">
                <a:noFill/>
              </a:ln>
              <a:effectLst/>
            </c:spPr>
            <c:extLst>
              <c:ext xmlns:c16="http://schemas.microsoft.com/office/drawing/2014/chart" uri="{C3380CC4-5D6E-409C-BE32-E72D297353CC}">
                <c16:uniqueId val="{00000001-9E7F-4B13-A386-F102297900BE}"/>
              </c:ext>
            </c:extLst>
          </c:dPt>
          <c:dPt>
            <c:idx val="1"/>
            <c:bubble3D val="0"/>
            <c:spPr>
              <a:solidFill>
                <a:schemeClr val="accent1">
                  <a:lumMod val="20000"/>
                  <a:lumOff val="80000"/>
                </a:schemeClr>
              </a:solidFill>
              <a:ln w="28575" cap="rnd">
                <a:noFill/>
              </a:ln>
              <a:effectLst/>
            </c:spPr>
            <c:extLst>
              <c:ext xmlns:c16="http://schemas.microsoft.com/office/drawing/2014/chart" uri="{C3380CC4-5D6E-409C-BE32-E72D297353CC}">
                <c16:uniqueId val="{00000003-9E7F-4B13-A386-F102297900BE}"/>
              </c:ext>
            </c:extLst>
          </c:dPt>
          <c:cat>
            <c:strRef>
              <c:f>Sheet1!$A$2:$A$3</c:f>
              <c:strCache>
                <c:ptCount val="2"/>
                <c:pt idx="0">
                  <c:v>第一季度</c:v>
                </c:pt>
                <c:pt idx="1">
                  <c:v>第二季度</c:v>
                </c:pt>
              </c:strCache>
            </c:strRef>
          </c:cat>
          <c:val>
            <c:numRef>
              <c:f>Sheet1!$B$2:$B$3</c:f>
              <c:numCache>
                <c:formatCode>General</c:formatCode>
                <c:ptCount val="2"/>
                <c:pt idx="0">
                  <c:v>6</c:v>
                </c:pt>
                <c:pt idx="1">
                  <c:v>4</c:v>
                </c:pt>
              </c:numCache>
            </c:numRef>
          </c:val>
          <c:extLst>
            <c:ext xmlns:c16="http://schemas.microsoft.com/office/drawing/2014/chart" uri="{C3380CC4-5D6E-409C-BE32-E72D297353CC}">
              <c16:uniqueId val="{00000004-9E7F-4B13-A386-F102297900BE}"/>
            </c:ext>
          </c:extLst>
        </c:ser>
        <c:dLbls>
          <c:showLegendKey val="0"/>
          <c:showVal val="0"/>
          <c:showCatName val="0"/>
          <c:showSerName val="0"/>
          <c:showPercent val="0"/>
          <c:showBubbleSize val="0"/>
          <c:showLeaderLines val="1"/>
        </c:dLbls>
        <c:firstSliceAng val="3"/>
        <c:holeSize val="8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28575" cap="rnd">
              <a:noFill/>
            </a:ln>
          </c:spPr>
          <c:dPt>
            <c:idx val="0"/>
            <c:bubble3D val="0"/>
            <c:spPr>
              <a:solidFill>
                <a:schemeClr val="accent2"/>
              </a:solidFill>
              <a:ln w="28575" cap="rnd">
                <a:noFill/>
              </a:ln>
              <a:effectLst/>
            </c:spPr>
            <c:extLst>
              <c:ext xmlns:c16="http://schemas.microsoft.com/office/drawing/2014/chart" uri="{C3380CC4-5D6E-409C-BE32-E72D297353CC}">
                <c16:uniqueId val="{00000001-4ED9-4DC5-B2DF-530A98BC6CBE}"/>
              </c:ext>
            </c:extLst>
          </c:dPt>
          <c:dPt>
            <c:idx val="1"/>
            <c:bubble3D val="0"/>
            <c:spPr>
              <a:solidFill>
                <a:schemeClr val="accent2">
                  <a:lumMod val="20000"/>
                  <a:lumOff val="80000"/>
                </a:schemeClr>
              </a:solidFill>
              <a:ln w="28575" cap="rnd">
                <a:noFill/>
              </a:ln>
              <a:effectLst/>
            </c:spPr>
            <c:extLst>
              <c:ext xmlns:c16="http://schemas.microsoft.com/office/drawing/2014/chart" uri="{C3380CC4-5D6E-409C-BE32-E72D297353CC}">
                <c16:uniqueId val="{00000003-4ED9-4DC5-B2DF-530A98BC6CBE}"/>
              </c:ext>
            </c:extLst>
          </c:dPt>
          <c:cat>
            <c:strRef>
              <c:f>Sheet1!$A$2:$A$3</c:f>
              <c:strCache>
                <c:ptCount val="2"/>
                <c:pt idx="0">
                  <c:v>第一季度</c:v>
                </c:pt>
                <c:pt idx="1">
                  <c:v>第二季度</c:v>
                </c:pt>
              </c:strCache>
            </c:strRef>
          </c:cat>
          <c:val>
            <c:numRef>
              <c:f>Sheet1!$B$2:$B$3</c:f>
              <c:numCache>
                <c:formatCode>General</c:formatCode>
                <c:ptCount val="2"/>
                <c:pt idx="0">
                  <c:v>7</c:v>
                </c:pt>
                <c:pt idx="1">
                  <c:v>3</c:v>
                </c:pt>
              </c:numCache>
            </c:numRef>
          </c:val>
          <c:extLst>
            <c:ext xmlns:c16="http://schemas.microsoft.com/office/drawing/2014/chart" uri="{C3380CC4-5D6E-409C-BE32-E72D297353CC}">
              <c16:uniqueId val="{00000004-4ED9-4DC5-B2DF-530A98BC6CBE}"/>
            </c:ext>
          </c:extLst>
        </c:ser>
        <c:dLbls>
          <c:showLegendKey val="0"/>
          <c:showVal val="0"/>
          <c:showCatName val="0"/>
          <c:showSerName val="0"/>
          <c:showPercent val="0"/>
          <c:showBubbleSize val="0"/>
          <c:showLeaderLines val="1"/>
        </c:dLbls>
        <c:firstSliceAng val="3"/>
        <c:holeSize val="8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28575" cap="rnd">
              <a:noFill/>
            </a:ln>
          </c:spPr>
          <c:dPt>
            <c:idx val="0"/>
            <c:bubble3D val="0"/>
            <c:spPr>
              <a:solidFill>
                <a:schemeClr val="accent1"/>
              </a:solidFill>
              <a:ln w="28575" cap="rnd">
                <a:noFill/>
              </a:ln>
              <a:effectLst/>
            </c:spPr>
            <c:extLst>
              <c:ext xmlns:c16="http://schemas.microsoft.com/office/drawing/2014/chart" uri="{C3380CC4-5D6E-409C-BE32-E72D297353CC}">
                <c16:uniqueId val="{00000001-A8CD-4C5C-95D0-976233F25C45}"/>
              </c:ext>
            </c:extLst>
          </c:dPt>
          <c:dPt>
            <c:idx val="1"/>
            <c:bubble3D val="0"/>
            <c:spPr>
              <a:solidFill>
                <a:schemeClr val="accent1">
                  <a:lumMod val="20000"/>
                  <a:lumOff val="80000"/>
                </a:schemeClr>
              </a:solidFill>
              <a:ln w="28575" cap="rnd">
                <a:noFill/>
              </a:ln>
              <a:effectLst/>
            </c:spPr>
            <c:extLst>
              <c:ext xmlns:c16="http://schemas.microsoft.com/office/drawing/2014/chart" uri="{C3380CC4-5D6E-409C-BE32-E72D297353CC}">
                <c16:uniqueId val="{00000003-A8CD-4C5C-95D0-976233F25C45}"/>
              </c:ext>
            </c:extLst>
          </c:dPt>
          <c:cat>
            <c:strRef>
              <c:f>Sheet1!$A$2:$A$3</c:f>
              <c:strCache>
                <c:ptCount val="2"/>
                <c:pt idx="0">
                  <c:v>第一季度</c:v>
                </c:pt>
                <c:pt idx="1">
                  <c:v>第二季度</c:v>
                </c:pt>
              </c:strCache>
            </c:strRef>
          </c:cat>
          <c:val>
            <c:numRef>
              <c:f>Sheet1!$B$2:$B$3</c:f>
              <c:numCache>
                <c:formatCode>General</c:formatCode>
                <c:ptCount val="2"/>
                <c:pt idx="0">
                  <c:v>6</c:v>
                </c:pt>
                <c:pt idx="1">
                  <c:v>4</c:v>
                </c:pt>
              </c:numCache>
            </c:numRef>
          </c:val>
          <c:extLst>
            <c:ext xmlns:c16="http://schemas.microsoft.com/office/drawing/2014/chart" uri="{C3380CC4-5D6E-409C-BE32-E72D297353CC}">
              <c16:uniqueId val="{00000004-A8CD-4C5C-95D0-976233F25C45}"/>
            </c:ext>
          </c:extLst>
        </c:ser>
        <c:dLbls>
          <c:showLegendKey val="0"/>
          <c:showVal val="0"/>
          <c:showCatName val="0"/>
          <c:showSerName val="0"/>
          <c:showPercent val="0"/>
          <c:showBubbleSize val="0"/>
          <c:showLeaderLines val="1"/>
        </c:dLbls>
        <c:firstSliceAng val="3"/>
        <c:holeSize val="8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kumimoji="0" lang="zh-CN" altLang="en-US" sz="2000" b="1" i="0" u="none" strike="noStrike" kern="1200" cap="none" spc="0" normalizeH="0" baseline="0">
                <a:ln>
                  <a:noFill/>
                </a:ln>
                <a:solidFill>
                  <a:schemeClr val="tx1">
                    <a:lumMod val="85000"/>
                    <a:lumOff val="15000"/>
                  </a:schemeClr>
                </a:solidFill>
                <a:effectLst/>
                <a:uLnTx/>
                <a:uFillTx/>
                <a:latin typeface="+mj-ea"/>
                <a:ea typeface="+mj-ea"/>
                <a:cs typeface="+mn-cs"/>
              </a:defRPr>
            </a:pPr>
            <a:r>
              <a:rPr kumimoji="0" lang="zh-CN" altLang="en-US" sz="2000" b="1" i="0" u="none" strike="noStrike" kern="1200" cap="none" spc="0" normalizeH="0" baseline="0" dirty="0">
                <a:ln>
                  <a:noFill/>
                </a:ln>
                <a:solidFill>
                  <a:schemeClr val="tx1">
                    <a:lumMod val="85000"/>
                    <a:lumOff val="15000"/>
                  </a:schemeClr>
                </a:solidFill>
                <a:effectLst/>
                <a:uLnTx/>
                <a:uFillTx/>
                <a:latin typeface="+mj-ea"/>
                <a:ea typeface="+mj-ea"/>
                <a:cs typeface="+mn-cs"/>
              </a:rPr>
              <a:t>客户分类占比</a:t>
            </a:r>
          </a:p>
        </c:rich>
      </c:tx>
      <c:layout>
        <c:manualLayout>
          <c:xMode val="edge"/>
          <c:yMode val="edge"/>
          <c:x val="0.39237196925397699"/>
          <c:y val="0.13813848840529999"/>
        </c:manualLayout>
      </c:layout>
      <c:overlay val="0"/>
      <c:spPr>
        <a:noFill/>
        <a:ln>
          <a:noFill/>
        </a:ln>
        <a:effectLst/>
      </c:spPr>
      <c:txPr>
        <a:bodyPr rot="0" spcFirstLastPara="1" vertOverflow="ellipsis" vert="horz" wrap="square" anchor="ctr" anchorCtr="1"/>
        <a:lstStyle/>
        <a:p>
          <a:pPr>
            <a:defRPr kumimoji="0" lang="zh-CN" altLang="en-US" sz="2000" b="1" i="0" u="none" strike="noStrike" kern="1200" cap="none" spc="0" normalizeH="0" baseline="0">
              <a:ln>
                <a:noFill/>
              </a:ln>
              <a:solidFill>
                <a:schemeClr val="tx1">
                  <a:lumMod val="85000"/>
                  <a:lumOff val="15000"/>
                </a:schemeClr>
              </a:solidFill>
              <a:effectLst/>
              <a:uLnTx/>
              <a:uFillTx/>
              <a:latin typeface="+mj-ea"/>
              <a:ea typeface="+mj-ea"/>
              <a:cs typeface="+mn-cs"/>
            </a:defRPr>
          </a:pPr>
          <a:endParaRPr lang="zh-CN"/>
        </a:p>
      </c:txPr>
    </c:title>
    <c:autoTitleDeleted val="0"/>
    <c:plotArea>
      <c:layout/>
      <c:barChart>
        <c:barDir val="col"/>
        <c:grouping val="clustered"/>
        <c:varyColors val="0"/>
        <c:ser>
          <c:idx val="0"/>
          <c:order val="0"/>
          <c:tx>
            <c:strRef>
              <c:f>Sheet1!$B$1</c:f>
              <c:strCache>
                <c:ptCount val="1"/>
                <c:pt idx="0">
                  <c:v>刚需客户</c:v>
                </c:pt>
              </c:strCache>
            </c:strRef>
          </c:tx>
          <c:spPr>
            <a:solidFill>
              <a:schemeClr val="accent1"/>
            </a:solidFill>
            <a:ln>
              <a:noFill/>
            </a:ln>
            <a:effectLst/>
          </c:spPr>
          <c:invertIfNegative val="0"/>
          <c:cat>
            <c:strRef>
              <c:f>Sheet1!$A$2:$A$5</c:f>
              <c:strCache>
                <c:ptCount val="4"/>
                <c:pt idx="0">
                  <c:v>华北区域</c:v>
                </c:pt>
                <c:pt idx="1">
                  <c:v>华中区域</c:v>
                </c:pt>
                <c:pt idx="2">
                  <c:v>华南区域</c:v>
                </c:pt>
                <c:pt idx="3">
                  <c:v>华东区域</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312-4DC0-AD12-B499F802DA27}"/>
            </c:ext>
          </c:extLst>
        </c:ser>
        <c:ser>
          <c:idx val="1"/>
          <c:order val="1"/>
          <c:tx>
            <c:strRef>
              <c:f>Sheet1!$C$1</c:f>
              <c:strCache>
                <c:ptCount val="1"/>
                <c:pt idx="0">
                  <c:v>改善客户</c:v>
                </c:pt>
              </c:strCache>
            </c:strRef>
          </c:tx>
          <c:spPr>
            <a:solidFill>
              <a:schemeClr val="accent2"/>
            </a:solidFill>
            <a:ln>
              <a:noFill/>
            </a:ln>
            <a:effectLst/>
          </c:spPr>
          <c:invertIfNegative val="0"/>
          <c:cat>
            <c:strRef>
              <c:f>Sheet1!$A$2:$A$5</c:f>
              <c:strCache>
                <c:ptCount val="4"/>
                <c:pt idx="0">
                  <c:v>华北区域</c:v>
                </c:pt>
                <c:pt idx="1">
                  <c:v>华中区域</c:v>
                </c:pt>
                <c:pt idx="2">
                  <c:v>华南区域</c:v>
                </c:pt>
                <c:pt idx="3">
                  <c:v>华东区域</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0312-4DC0-AD12-B499F802DA27}"/>
            </c:ext>
          </c:extLst>
        </c:ser>
        <c:ser>
          <c:idx val="2"/>
          <c:order val="2"/>
          <c:tx>
            <c:strRef>
              <c:f>Sheet1!$D$1</c:f>
              <c:strCache>
                <c:ptCount val="1"/>
                <c:pt idx="0">
                  <c:v>高端客户</c:v>
                </c:pt>
              </c:strCache>
            </c:strRef>
          </c:tx>
          <c:spPr>
            <a:solidFill>
              <a:schemeClr val="accent3"/>
            </a:solidFill>
            <a:ln>
              <a:noFill/>
            </a:ln>
            <a:effectLst/>
          </c:spPr>
          <c:invertIfNegative val="0"/>
          <c:cat>
            <c:strRef>
              <c:f>Sheet1!$A$2:$A$5</c:f>
              <c:strCache>
                <c:ptCount val="4"/>
                <c:pt idx="0">
                  <c:v>华北区域</c:v>
                </c:pt>
                <c:pt idx="1">
                  <c:v>华中区域</c:v>
                </c:pt>
                <c:pt idx="2">
                  <c:v>华南区域</c:v>
                </c:pt>
                <c:pt idx="3">
                  <c:v>华东区域</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0312-4DC0-AD12-B499F802DA27}"/>
            </c:ext>
          </c:extLst>
        </c:ser>
        <c:dLbls>
          <c:showLegendKey val="0"/>
          <c:showVal val="0"/>
          <c:showCatName val="0"/>
          <c:showSerName val="0"/>
          <c:showPercent val="0"/>
          <c:showBubbleSize val="0"/>
        </c:dLbls>
        <c:gapWidth val="219"/>
        <c:overlap val="-27"/>
        <c:axId val="1082169360"/>
        <c:axId val="1082169776"/>
      </c:barChart>
      <c:catAx>
        <c:axId val="10821693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082169776"/>
        <c:crosses val="autoZero"/>
        <c:auto val="1"/>
        <c:lblAlgn val="ctr"/>
        <c:lblOffset val="100"/>
        <c:noMultiLvlLbl val="0"/>
      </c:catAx>
      <c:valAx>
        <c:axId val="108216977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082169360"/>
        <c:crosses val="autoZero"/>
        <c:crossBetween val="between"/>
      </c:valAx>
      <c:spPr>
        <a:noFill/>
        <a:ln>
          <a:noFill/>
        </a:ln>
        <a:effectLst/>
      </c:spPr>
    </c:plotArea>
    <c:legend>
      <c:legendPos val="t"/>
      <c:layout>
        <c:manualLayout>
          <c:xMode val="edge"/>
          <c:yMode val="edge"/>
          <c:x val="0.33368966580225301"/>
          <c:y val="0.23131936720584401"/>
          <c:w val="0.348245570866142"/>
          <c:h val="6.8060224585549806E-2"/>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4935259718617095E-2"/>
          <c:y val="0.11598086615403599"/>
          <c:w val="0.89216084576461196"/>
          <c:h val="0.78601717941362403"/>
        </c:manualLayout>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类型 1</c:v>
                </c:pt>
                <c:pt idx="1">
                  <c:v>类型 2</c:v>
                </c:pt>
                <c:pt idx="2">
                  <c:v>类型 3</c:v>
                </c:pt>
                <c:pt idx="3">
                  <c:v>类型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4DF-48DD-AA19-5B344E20E837}"/>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类型 1</c:v>
                </c:pt>
                <c:pt idx="1">
                  <c:v>类型 2</c:v>
                </c:pt>
                <c:pt idx="2">
                  <c:v>类型 3</c:v>
                </c:pt>
                <c:pt idx="3">
                  <c:v>类型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4DF-48DD-AA19-5B344E20E837}"/>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类型 1</c:v>
                </c:pt>
                <c:pt idx="1">
                  <c:v>类型 2</c:v>
                </c:pt>
                <c:pt idx="2">
                  <c:v>类型 3</c:v>
                </c:pt>
                <c:pt idx="3">
                  <c:v>类型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4DF-48DD-AA19-5B344E20E837}"/>
            </c:ext>
          </c:extLst>
        </c:ser>
        <c:dLbls>
          <c:showLegendKey val="0"/>
          <c:showVal val="0"/>
          <c:showCatName val="0"/>
          <c:showSerName val="0"/>
          <c:showPercent val="0"/>
          <c:showBubbleSize val="0"/>
        </c:dLbls>
        <c:gapWidth val="182"/>
        <c:axId val="45709296"/>
        <c:axId val="45708464"/>
      </c:barChart>
      <c:catAx>
        <c:axId val="4570929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45708464"/>
        <c:crosses val="autoZero"/>
        <c:auto val="1"/>
        <c:lblAlgn val="ctr"/>
        <c:lblOffset val="100"/>
        <c:noMultiLvlLbl val="0"/>
      </c:catAx>
      <c:valAx>
        <c:axId val="45708464"/>
        <c:scaling>
          <c:orientation val="minMax"/>
          <c:max val="6"/>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45709296"/>
        <c:crosses val="autoZero"/>
        <c:crossBetween val="between"/>
      </c:valAx>
      <c:spPr>
        <a:noFill/>
        <a:ln>
          <a:noFill/>
        </a:ln>
        <a:effectLst/>
      </c:spPr>
    </c:plotArea>
    <c:legend>
      <c:legendPos val="t"/>
      <c:layout>
        <c:manualLayout>
          <c:xMode val="edge"/>
          <c:yMode val="edge"/>
          <c:x val="9.1936754502025195E-3"/>
          <c:y val="3.8505582259911499E-2"/>
          <c:w val="0.30457775223042799"/>
          <c:h val="6.8589380295683705E-2"/>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9198995556776901E-2"/>
          <c:y val="2.50309464677098E-2"/>
          <c:w val="0.93820375313621196"/>
          <c:h val="0.89038753292719897"/>
        </c:manualLayout>
      </c:layout>
      <c:lineChart>
        <c:grouping val="standard"/>
        <c:varyColors val="0"/>
        <c:ser>
          <c:idx val="0"/>
          <c:order val="0"/>
          <c:tx>
            <c:strRef>
              <c:f>Sheet1!$B$1</c:f>
              <c:strCache>
                <c:ptCount val="1"/>
                <c:pt idx="0">
                  <c:v>系列 2</c:v>
                </c:pt>
              </c:strCache>
            </c:strRef>
          </c:tx>
          <c:spPr>
            <a:ln w="31750" cap="rnd" cmpd="sng" algn="ctr">
              <a:gradFill>
                <a:gsLst>
                  <a:gs pos="0">
                    <a:schemeClr val="accent1"/>
                  </a:gs>
                  <a:gs pos="100000">
                    <a:schemeClr val="accent2">
                      <a:lumMod val="60000"/>
                      <a:lumOff val="40000"/>
                    </a:schemeClr>
                  </a:gs>
                </a:gsLst>
                <a:lin ang="5400000" scaled="1"/>
              </a:gradFill>
              <a:prstDash val="solid"/>
              <a:round/>
            </a:ln>
            <a:effectLst/>
          </c:spPr>
          <c:marker>
            <c:symbol val="circle"/>
            <c:size val="5"/>
            <c:spPr>
              <a:noFill/>
              <a:ln w="25400" cap="flat" cmpd="sng" algn="ctr">
                <a:noFill/>
                <a:prstDash val="solid"/>
                <a:round/>
              </a:ln>
              <a:effectLst/>
            </c:spPr>
          </c:marker>
          <c:dPt>
            <c:idx val="2"/>
            <c:marker>
              <c:symbol val="picture"/>
              <c:spPr>
                <a:noFill/>
                <a:ln w="6350" cap="flat" cmpd="sng" algn="ctr">
                  <a:noFill/>
                  <a:prstDash val="solid"/>
                  <a:round/>
                </a:ln>
              </c:spPr>
            </c:marker>
            <c:bubble3D val="0"/>
            <c:extLst>
              <c:ext xmlns:c16="http://schemas.microsoft.com/office/drawing/2014/chart" uri="{C3380CC4-5D6E-409C-BE32-E72D297353CC}">
                <c16:uniqueId val="{00000000-A3BD-47B4-85A4-735DCCF32609}"/>
              </c:ext>
            </c:extLst>
          </c:dPt>
          <c:dPt>
            <c:idx val="4"/>
            <c:marker>
              <c:symbol val="picture"/>
            </c:marker>
            <c:bubble3D val="0"/>
            <c:extLst>
              <c:ext xmlns:c16="http://schemas.microsoft.com/office/drawing/2014/chart" uri="{C3380CC4-5D6E-409C-BE32-E72D297353CC}">
                <c16:uniqueId val="{00000001-A3BD-47B4-85A4-735DCCF32609}"/>
              </c:ext>
            </c:extLst>
          </c:dPt>
          <c:dPt>
            <c:idx val="7"/>
            <c:marker>
              <c:symbol val="picture"/>
            </c:marker>
            <c:bubble3D val="0"/>
            <c:extLst>
              <c:ext xmlns:c16="http://schemas.microsoft.com/office/drawing/2014/chart" uri="{C3380CC4-5D6E-409C-BE32-E72D297353CC}">
                <c16:uniqueId val="{00000002-A3BD-47B4-85A4-735DCCF32609}"/>
              </c:ext>
            </c:extLst>
          </c:dPt>
          <c:cat>
            <c:strRef>
              <c:f>Sheet1!$A$2:$A$13</c:f>
              <c:strCache>
                <c:ptCount val="12"/>
                <c:pt idx="0">
                  <c:v>NO.1</c:v>
                </c:pt>
                <c:pt idx="1">
                  <c:v>NO.2</c:v>
                </c:pt>
                <c:pt idx="2">
                  <c:v>NO.3</c:v>
                </c:pt>
                <c:pt idx="3">
                  <c:v>NO.4</c:v>
                </c:pt>
                <c:pt idx="4">
                  <c:v>NO.5</c:v>
                </c:pt>
                <c:pt idx="5">
                  <c:v>NO.6</c:v>
                </c:pt>
                <c:pt idx="6">
                  <c:v>NO.7</c:v>
                </c:pt>
                <c:pt idx="7">
                  <c:v>NO.8</c:v>
                </c:pt>
                <c:pt idx="8">
                  <c:v>NO.9</c:v>
                </c:pt>
                <c:pt idx="9">
                  <c:v>NO.10</c:v>
                </c:pt>
                <c:pt idx="10">
                  <c:v>NO.11</c:v>
                </c:pt>
                <c:pt idx="11">
                  <c:v>NO.12</c:v>
                </c:pt>
              </c:strCache>
            </c:strRef>
          </c:cat>
          <c:val>
            <c:numRef>
              <c:f>Sheet1!$B$2:$B$13</c:f>
              <c:numCache>
                <c:formatCode>General</c:formatCode>
                <c:ptCount val="12"/>
                <c:pt idx="0">
                  <c:v>2</c:v>
                </c:pt>
                <c:pt idx="1">
                  <c:v>1.5</c:v>
                </c:pt>
                <c:pt idx="2">
                  <c:v>4</c:v>
                </c:pt>
                <c:pt idx="3">
                  <c:v>2</c:v>
                </c:pt>
                <c:pt idx="4">
                  <c:v>3</c:v>
                </c:pt>
                <c:pt idx="5">
                  <c:v>1.8</c:v>
                </c:pt>
                <c:pt idx="6">
                  <c:v>3.5</c:v>
                </c:pt>
                <c:pt idx="7">
                  <c:v>1.6</c:v>
                </c:pt>
                <c:pt idx="8">
                  <c:v>1.6</c:v>
                </c:pt>
                <c:pt idx="9">
                  <c:v>5.5</c:v>
                </c:pt>
                <c:pt idx="10">
                  <c:v>3.2</c:v>
                </c:pt>
                <c:pt idx="11">
                  <c:v>3</c:v>
                </c:pt>
              </c:numCache>
            </c:numRef>
          </c:val>
          <c:smooth val="1"/>
          <c:extLst>
            <c:ext xmlns:c16="http://schemas.microsoft.com/office/drawing/2014/chart" uri="{C3380CC4-5D6E-409C-BE32-E72D297353CC}">
              <c16:uniqueId val="{00000003-A3BD-47B4-85A4-735DCCF32609}"/>
            </c:ext>
          </c:extLst>
        </c:ser>
        <c:dLbls>
          <c:showLegendKey val="0"/>
          <c:showVal val="0"/>
          <c:showCatName val="0"/>
          <c:showSerName val="0"/>
          <c:showPercent val="0"/>
          <c:showBubbleSize val="0"/>
        </c:dLbls>
        <c:marker val="1"/>
        <c:smooth val="0"/>
        <c:axId val="964659552"/>
        <c:axId val="964660728"/>
      </c:lineChart>
      <c:catAx>
        <c:axId val="964659552"/>
        <c:scaling>
          <c:orientation val="minMax"/>
        </c:scaling>
        <c:delete val="0"/>
        <c:axPos val="b"/>
        <c:minorGridlines>
          <c:spPr>
            <a:ln w="9525" cap="flat" cmpd="sng" algn="ctr">
              <a:solidFill>
                <a:schemeClr val="tx1">
                  <a:lumMod val="50000"/>
                  <a:lumOff val="50000"/>
                  <a:alpha val="10000"/>
                </a:schemeClr>
              </a:solidFill>
              <a:prstDash val="solid"/>
              <a:round/>
            </a:ln>
            <a:effectLst/>
          </c:spPr>
        </c:min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lgn="ctr">
              <a:defRPr lang="en-US" altLang="zh-CN" sz="900" b="0" i="0" u="none" strike="noStrike" kern="1200" baseline="0">
                <a:solidFill>
                  <a:schemeClr val="tx1"/>
                </a:solidFill>
                <a:latin typeface="+mn-lt"/>
                <a:ea typeface="+mn-ea"/>
                <a:cs typeface="+mn-cs"/>
              </a:defRPr>
            </a:pPr>
            <a:endParaRPr lang="zh-CN"/>
          </a:p>
        </c:txPr>
        <c:crossAx val="964660728"/>
        <c:crosses val="autoZero"/>
        <c:auto val="1"/>
        <c:lblAlgn val="ctr"/>
        <c:lblOffset val="100"/>
        <c:noMultiLvlLbl val="0"/>
      </c:catAx>
      <c:valAx>
        <c:axId val="964660728"/>
        <c:scaling>
          <c:orientation val="minMax"/>
        </c:scaling>
        <c:delete val="0"/>
        <c:axPos val="l"/>
        <c:numFmt formatCode="General" sourceLinked="1"/>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lgn="ctr">
              <a:defRPr lang="en-US" altLang="zh-CN" sz="900" b="0" i="0" u="none" strike="noStrike" kern="1200" baseline="0">
                <a:solidFill>
                  <a:schemeClr val="tx1"/>
                </a:solidFill>
                <a:latin typeface="+mn-lt"/>
                <a:ea typeface="+mn-ea"/>
                <a:cs typeface="+mn-cs"/>
              </a:defRPr>
            </a:pPr>
            <a:endParaRPr lang="zh-CN"/>
          </a:p>
        </c:txPr>
        <c:crossAx val="964659552"/>
        <c:crosses val="autoZero"/>
        <c:crossBetween val="midCat"/>
      </c:valAx>
      <c:spPr>
        <a:solidFill>
          <a:schemeClr val="bg1">
            <a:alpha val="0"/>
          </a:schemeClr>
        </a:solid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C71626-CAE3-46C7-B854-36A7A62D9631}" type="datetimeFigureOut">
              <a:rPr lang="zh-CN" altLang="en-US" smtClean="0"/>
              <a:t>2023/1/31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E2C8AC-3C19-4A5A-8484-F5011B288F9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E2C8AC-3C19-4A5A-8484-F5011B288F94}"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E7E2C8AC-3C19-4A5A-8484-F5011B288F94}" type="slidenum">
              <a:rPr lang="zh-CN" altLang="en-US" smtClean="0"/>
              <a:t>17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E2C8AC-3C19-4A5A-8484-F5011B288F94}"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E2C8AC-3C19-4A5A-8484-F5011B288F94}"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E2C8AC-3C19-4A5A-8484-F5011B288F94}"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E2C8AC-3C19-4A5A-8484-F5011B288F94}"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E2C8AC-3C19-4A5A-8484-F5011B288F94}" type="slidenum">
              <a:rPr lang="zh-CN" altLang="en-US" smtClean="0"/>
              <a:t>8</a:t>
            </a:fld>
            <a:endParaRPr lang="zh-CN" altLang="en-US"/>
          </a:p>
        </p:txBody>
      </p:sp>
    </p:spTree>
    <p:extLst>
      <p:ext uri="{BB962C8B-B14F-4D97-AF65-F5344CB8AC3E}">
        <p14:creationId xmlns:p14="http://schemas.microsoft.com/office/powerpoint/2010/main" val="36231209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70b124e3-d9db-445b-8286-9e695c411e79.source.default.zh-Hans</a:t>
            </a:r>
            <a:endParaRPr lang="zh-CN" altLang="en-US"/>
          </a:p>
        </p:txBody>
      </p:sp>
      <p:sp>
        <p:nvSpPr>
          <p:cNvPr id="4" name="灯片编号占位符 3"/>
          <p:cNvSpPr>
            <a:spLocks noGrp="1"/>
          </p:cNvSpPr>
          <p:nvPr>
            <p:ph type="sldNum" sz="quarter" idx="5"/>
          </p:nvPr>
        </p:nvSpPr>
        <p:spPr/>
        <p:txBody>
          <a:bodyPr/>
          <a:lstStyle/>
          <a:p>
            <a:fld id="{A3ED8765-8EF3-408C-9341-152904E414ED}" type="slidenum">
              <a:rPr lang="zh-CN" altLang="en-US" smtClean="0"/>
              <a:t>12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E2C8AC-3C19-4A5A-8484-F5011B288F94}" type="slidenum">
              <a:rPr lang="zh-CN" altLang="en-US" smtClean="0"/>
              <a:t>13</a:t>
            </a:fld>
            <a:endParaRPr lang="zh-CN" altLang="en-US"/>
          </a:p>
        </p:txBody>
      </p:sp>
    </p:spTree>
    <p:extLst>
      <p:ext uri="{BB962C8B-B14F-4D97-AF65-F5344CB8AC3E}">
        <p14:creationId xmlns:p14="http://schemas.microsoft.com/office/powerpoint/2010/main" val="11771119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E2C8AC-3C19-4A5A-8484-F5011B288F94}" type="slidenum">
              <a:rPr lang="zh-CN" altLang="en-US" smtClean="0"/>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9" name="等腰三角形 8"/>
          <p:cNvSpPr/>
          <p:nvPr userDrawn="1"/>
        </p:nvSpPr>
        <p:spPr>
          <a:xfrm flipH="1">
            <a:off x="4891960" y="6498528"/>
            <a:ext cx="2408081" cy="359472"/>
          </a:xfrm>
          <a:prstGeom prst="triangle">
            <a:avLst>
              <a:gd name="adj" fmla="val 501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userDrawn="1"/>
        </p:nvGrpSpPr>
        <p:grpSpPr>
          <a:xfrm>
            <a:off x="543750" y="70177"/>
            <a:ext cx="2887954" cy="720661"/>
            <a:chOff x="543750" y="140355"/>
            <a:chExt cx="2887954" cy="720661"/>
          </a:xfrm>
        </p:grpSpPr>
        <p:sp>
          <p:nvSpPr>
            <p:cNvPr id="11" name="文本框 10"/>
            <p:cNvSpPr txBox="1"/>
            <p:nvPr/>
          </p:nvSpPr>
          <p:spPr>
            <a:xfrm>
              <a:off x="543750" y="140355"/>
              <a:ext cx="2743937" cy="523220"/>
            </a:xfrm>
            <a:prstGeom prst="rect">
              <a:avLst/>
            </a:prstGeom>
            <a:noFill/>
          </p:spPr>
          <p:txBody>
            <a:bodyPr wrap="square" rtlCol="0">
              <a:spAutoFit/>
            </a:bodyPr>
            <a:lstStyle/>
            <a:p>
              <a:r>
                <a:rPr lang="zh-CN" altLang="en-US" sz="2800" b="1" spc="120" baseline="0" dirty="0">
                  <a:solidFill>
                    <a:schemeClr val="tx1">
                      <a:lumMod val="85000"/>
                      <a:lumOff val="15000"/>
                    </a:schemeClr>
                  </a:solidFill>
                  <a:latin typeface="+mj-ea"/>
                  <a:ea typeface="+mj-ea"/>
                </a:rPr>
                <a:t>宇宙集团简介</a:t>
              </a:r>
            </a:p>
          </p:txBody>
        </p:sp>
        <p:sp>
          <p:nvSpPr>
            <p:cNvPr id="13" name="文本框 12"/>
            <p:cNvSpPr txBox="1"/>
            <p:nvPr userDrawn="1"/>
          </p:nvSpPr>
          <p:spPr>
            <a:xfrm>
              <a:off x="543750" y="584017"/>
              <a:ext cx="2887954" cy="276999"/>
            </a:xfrm>
            <a:prstGeom prst="rect">
              <a:avLst/>
            </a:prstGeom>
            <a:noFill/>
          </p:spPr>
          <p:txBody>
            <a:bodyPr wrap="square" rtlCol="0">
              <a:spAutoFit/>
            </a:bodyPr>
            <a:lstStyle/>
            <a:p>
              <a:pPr algn="dist"/>
              <a:r>
                <a:rPr lang="en-US" altLang="zh-CN" sz="1200" spc="120" dirty="0">
                  <a:solidFill>
                    <a:schemeClr val="bg2">
                      <a:lumMod val="25000"/>
                      <a:alpha val="40000"/>
                    </a:schemeClr>
                  </a:solidFill>
                  <a:latin typeface="+mn-ea"/>
                </a:rPr>
                <a:t>Introduction to Universe Group</a:t>
              </a:r>
              <a:endParaRPr lang="zh-CN" altLang="en-US" sz="1200" spc="120" dirty="0">
                <a:solidFill>
                  <a:schemeClr val="bg2">
                    <a:lumMod val="25000"/>
                    <a:alpha val="40000"/>
                  </a:schemeClr>
                </a:solidFill>
                <a:latin typeface="+mn-ea"/>
              </a:endParaRPr>
            </a:p>
          </p:txBody>
        </p:sp>
      </p:grpSp>
      <p:sp>
        <p:nvSpPr>
          <p:cNvPr id="14" name="等腰三角形 13"/>
          <p:cNvSpPr/>
          <p:nvPr userDrawn="1"/>
        </p:nvSpPr>
        <p:spPr>
          <a:xfrm rot="5400000" flipH="1">
            <a:off x="-173374" y="201916"/>
            <a:ext cx="803931" cy="457183"/>
          </a:xfrm>
          <a:prstGeom prst="triangle">
            <a:avLst>
              <a:gd name="adj" fmla="val 501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等腰三角形 7"/>
          <p:cNvSpPr/>
          <p:nvPr userDrawn="1"/>
        </p:nvSpPr>
        <p:spPr>
          <a:xfrm flipH="1">
            <a:off x="4891960" y="6498528"/>
            <a:ext cx="2408081" cy="359472"/>
          </a:xfrm>
          <a:prstGeom prst="triangle">
            <a:avLst>
              <a:gd name="adj" fmla="val 501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userDrawn="1"/>
        </p:nvGrpSpPr>
        <p:grpSpPr>
          <a:xfrm>
            <a:off x="543750" y="70177"/>
            <a:ext cx="2743937" cy="720661"/>
            <a:chOff x="543750" y="140355"/>
            <a:chExt cx="2743937" cy="720661"/>
          </a:xfrm>
        </p:grpSpPr>
        <p:sp>
          <p:nvSpPr>
            <p:cNvPr id="5" name="文本框 4"/>
            <p:cNvSpPr txBox="1"/>
            <p:nvPr/>
          </p:nvSpPr>
          <p:spPr>
            <a:xfrm>
              <a:off x="543750" y="140355"/>
              <a:ext cx="2743937" cy="523220"/>
            </a:xfrm>
            <a:prstGeom prst="rect">
              <a:avLst/>
            </a:prstGeom>
            <a:noFill/>
          </p:spPr>
          <p:txBody>
            <a:bodyPr wrap="square" rtlCol="0">
              <a:spAutoFit/>
            </a:bodyPr>
            <a:lstStyle>
              <a:defPPr>
                <a:defRPr lang="zh-CN"/>
              </a:defPPr>
              <a:lvl1pPr>
                <a:defRPr sz="2800" b="1" spc="120" baseline="0">
                  <a:solidFill>
                    <a:schemeClr val="tx1">
                      <a:lumMod val="85000"/>
                      <a:lumOff val="15000"/>
                    </a:schemeClr>
                  </a:solidFill>
                  <a:latin typeface="+mj-ea"/>
                  <a:ea typeface="+mj-ea"/>
                </a:defRPr>
              </a:lvl1pPr>
            </a:lstStyle>
            <a:p>
              <a:pPr lvl="0"/>
              <a:r>
                <a:rPr lang="zh-CN" altLang="en-US" dirty="0"/>
                <a:t>宇宙团队介绍</a:t>
              </a:r>
            </a:p>
          </p:txBody>
        </p:sp>
        <p:sp>
          <p:nvSpPr>
            <p:cNvPr id="6" name="文本框 5"/>
            <p:cNvSpPr txBox="1"/>
            <p:nvPr userDrawn="1"/>
          </p:nvSpPr>
          <p:spPr>
            <a:xfrm>
              <a:off x="543750" y="584017"/>
              <a:ext cx="2743937" cy="276999"/>
            </a:xfrm>
            <a:prstGeom prst="rect">
              <a:avLst/>
            </a:prstGeom>
            <a:noFill/>
          </p:spPr>
          <p:txBody>
            <a:bodyPr wrap="square" rtlCol="0">
              <a:spAutoFit/>
            </a:bodyPr>
            <a:lstStyle/>
            <a:p>
              <a:pPr algn="dist"/>
              <a:r>
                <a:rPr lang="en-US" altLang="zh-CN" sz="1200" spc="120" dirty="0">
                  <a:solidFill>
                    <a:schemeClr val="bg2">
                      <a:lumMod val="25000"/>
                      <a:alpha val="40000"/>
                    </a:schemeClr>
                  </a:solidFill>
                  <a:latin typeface="+mn-ea"/>
                </a:rPr>
                <a:t>Introduction to Universe team</a:t>
              </a:r>
            </a:p>
          </p:txBody>
        </p:sp>
      </p:grpSp>
      <p:sp>
        <p:nvSpPr>
          <p:cNvPr id="7" name="等腰三角形 6"/>
          <p:cNvSpPr/>
          <p:nvPr userDrawn="1"/>
        </p:nvSpPr>
        <p:spPr>
          <a:xfrm rot="5400000" flipH="1">
            <a:off x="-173374" y="201916"/>
            <a:ext cx="803931" cy="457183"/>
          </a:xfrm>
          <a:prstGeom prst="triangle">
            <a:avLst>
              <a:gd name="adj" fmla="val 501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8" name="等腰三角形 7"/>
          <p:cNvSpPr/>
          <p:nvPr userDrawn="1"/>
        </p:nvSpPr>
        <p:spPr>
          <a:xfrm flipH="1">
            <a:off x="4891960" y="6498528"/>
            <a:ext cx="2408081" cy="359472"/>
          </a:xfrm>
          <a:prstGeom prst="triangle">
            <a:avLst>
              <a:gd name="adj" fmla="val 501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userDrawn="1"/>
        </p:nvGrpSpPr>
        <p:grpSpPr>
          <a:xfrm>
            <a:off x="543750" y="70177"/>
            <a:ext cx="3031970" cy="720661"/>
            <a:chOff x="543750" y="140355"/>
            <a:chExt cx="3031970" cy="720661"/>
          </a:xfrm>
        </p:grpSpPr>
        <p:sp>
          <p:nvSpPr>
            <p:cNvPr id="3" name="文本框 2"/>
            <p:cNvSpPr txBox="1"/>
            <p:nvPr/>
          </p:nvSpPr>
          <p:spPr>
            <a:xfrm>
              <a:off x="543750" y="140355"/>
              <a:ext cx="2743937" cy="523220"/>
            </a:xfrm>
            <a:prstGeom prst="rect">
              <a:avLst/>
            </a:prstGeom>
            <a:noFill/>
          </p:spPr>
          <p:txBody>
            <a:bodyPr wrap="square" rtlCol="0">
              <a:spAutoFit/>
            </a:bodyPr>
            <a:lstStyle>
              <a:defPPr>
                <a:defRPr lang="zh-CN"/>
              </a:defPPr>
              <a:lvl1pPr>
                <a:defRPr sz="2800" b="1" spc="120" baseline="0">
                  <a:solidFill>
                    <a:schemeClr val="tx1">
                      <a:lumMod val="85000"/>
                      <a:lumOff val="15000"/>
                    </a:schemeClr>
                  </a:solidFill>
                  <a:latin typeface="+mj-ea"/>
                  <a:ea typeface="+mj-ea"/>
                </a:defRPr>
              </a:lvl1pPr>
            </a:lstStyle>
            <a:p>
              <a:pPr lvl="0"/>
              <a:r>
                <a:rPr lang="zh-CN" altLang="en-US" dirty="0"/>
                <a:t>宇宙对标策略</a:t>
              </a:r>
            </a:p>
          </p:txBody>
        </p:sp>
        <p:sp>
          <p:nvSpPr>
            <p:cNvPr id="4" name="文本框 3"/>
            <p:cNvSpPr txBox="1"/>
            <p:nvPr userDrawn="1"/>
          </p:nvSpPr>
          <p:spPr>
            <a:xfrm>
              <a:off x="543750" y="584017"/>
              <a:ext cx="3031970" cy="276999"/>
            </a:xfrm>
            <a:prstGeom prst="rect">
              <a:avLst/>
            </a:prstGeom>
            <a:noFill/>
          </p:spPr>
          <p:txBody>
            <a:bodyPr wrap="square" rtlCol="0">
              <a:spAutoFit/>
            </a:bodyPr>
            <a:lstStyle/>
            <a:p>
              <a:pPr algn="dist"/>
              <a:r>
                <a:rPr lang="en-US" altLang="zh-CN" sz="1200" spc="120" dirty="0">
                  <a:solidFill>
                    <a:schemeClr val="bg2">
                      <a:lumMod val="25000"/>
                      <a:alpha val="40000"/>
                    </a:schemeClr>
                  </a:solidFill>
                  <a:latin typeface="+mn-ea"/>
                </a:rPr>
                <a:t>Universe benchmarking strategy</a:t>
              </a:r>
            </a:p>
          </p:txBody>
        </p:sp>
      </p:grpSp>
      <p:sp>
        <p:nvSpPr>
          <p:cNvPr id="5" name="等腰三角形 4"/>
          <p:cNvSpPr/>
          <p:nvPr userDrawn="1"/>
        </p:nvSpPr>
        <p:spPr>
          <a:xfrm rot="5400000" flipH="1">
            <a:off x="-173374" y="201916"/>
            <a:ext cx="803931" cy="457183"/>
          </a:xfrm>
          <a:prstGeom prst="triangle">
            <a:avLst>
              <a:gd name="adj" fmla="val 501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等腰三角形 8"/>
          <p:cNvSpPr/>
          <p:nvPr userDrawn="1"/>
        </p:nvSpPr>
        <p:spPr>
          <a:xfrm flipH="1">
            <a:off x="4891960" y="6498528"/>
            <a:ext cx="2408081" cy="359472"/>
          </a:xfrm>
          <a:prstGeom prst="triangle">
            <a:avLst>
              <a:gd name="adj" fmla="val 501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userDrawn="1"/>
        </p:nvGrpSpPr>
        <p:grpSpPr>
          <a:xfrm>
            <a:off x="543750" y="70177"/>
            <a:ext cx="2743937" cy="720661"/>
            <a:chOff x="543750" y="140355"/>
            <a:chExt cx="2743937" cy="720661"/>
          </a:xfrm>
        </p:grpSpPr>
        <p:sp>
          <p:nvSpPr>
            <p:cNvPr id="3" name="文本框 2"/>
            <p:cNvSpPr txBox="1"/>
            <p:nvPr/>
          </p:nvSpPr>
          <p:spPr>
            <a:xfrm>
              <a:off x="543750" y="140355"/>
              <a:ext cx="2743937" cy="523220"/>
            </a:xfrm>
            <a:prstGeom prst="rect">
              <a:avLst/>
            </a:prstGeom>
            <a:noFill/>
          </p:spPr>
          <p:txBody>
            <a:bodyPr wrap="square" rtlCol="0">
              <a:spAutoFit/>
            </a:bodyPr>
            <a:lstStyle>
              <a:defPPr>
                <a:defRPr lang="zh-CN"/>
              </a:defPPr>
              <a:lvl1pPr>
                <a:defRPr sz="2800" b="1" spc="120" baseline="0">
                  <a:solidFill>
                    <a:schemeClr val="tx1">
                      <a:lumMod val="85000"/>
                      <a:lumOff val="15000"/>
                    </a:schemeClr>
                  </a:solidFill>
                  <a:latin typeface="+mj-ea"/>
                  <a:ea typeface="+mj-ea"/>
                </a:defRPr>
              </a:lvl1pPr>
            </a:lstStyle>
            <a:p>
              <a:pPr lvl="0"/>
              <a:r>
                <a:rPr lang="zh-CN" altLang="en-US" dirty="0"/>
                <a:t>宇宙品牌策略</a:t>
              </a:r>
            </a:p>
          </p:txBody>
        </p:sp>
        <p:sp>
          <p:nvSpPr>
            <p:cNvPr id="4" name="文本框 3"/>
            <p:cNvSpPr txBox="1"/>
            <p:nvPr userDrawn="1"/>
          </p:nvSpPr>
          <p:spPr>
            <a:xfrm>
              <a:off x="543750" y="584017"/>
              <a:ext cx="2743937" cy="276999"/>
            </a:xfrm>
            <a:prstGeom prst="rect">
              <a:avLst/>
            </a:prstGeom>
            <a:noFill/>
          </p:spPr>
          <p:txBody>
            <a:bodyPr wrap="square" rtlCol="0">
              <a:spAutoFit/>
            </a:bodyPr>
            <a:lstStyle/>
            <a:p>
              <a:pPr algn="dist"/>
              <a:r>
                <a:rPr lang="en-US" altLang="zh-CN" sz="1200" spc="120" dirty="0">
                  <a:solidFill>
                    <a:schemeClr val="bg2">
                      <a:lumMod val="25000"/>
                      <a:alpha val="40000"/>
                    </a:schemeClr>
                  </a:solidFill>
                  <a:latin typeface="+mn-ea"/>
                </a:rPr>
                <a:t>Universe brand strategy</a:t>
              </a:r>
            </a:p>
          </p:txBody>
        </p:sp>
      </p:grpSp>
      <p:sp>
        <p:nvSpPr>
          <p:cNvPr id="5" name="等腰三角形 4"/>
          <p:cNvSpPr/>
          <p:nvPr userDrawn="1"/>
        </p:nvSpPr>
        <p:spPr>
          <a:xfrm rot="5400000" flipH="1">
            <a:off x="-173374" y="201916"/>
            <a:ext cx="803931" cy="457183"/>
          </a:xfrm>
          <a:prstGeom prst="triangle">
            <a:avLst>
              <a:gd name="adj" fmla="val 501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51PPT模板网   www.51pptmoban.com">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EADBDB4-08B6-4A92-AB2B-558DA5AA1BFD}" type="datetimeFigureOut">
              <a:rPr lang="zh-CN" altLang="en-US" smtClean="0"/>
              <a:t>2023/1/31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47C0F2B-0C1B-479E-81E2-72AA21DC8069}" type="slidenum">
              <a:rPr lang="zh-CN" altLang="en-US" smtClean="0"/>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EADBDB4-08B6-4A92-AB2B-558DA5AA1BFD}" type="datetimeFigureOut">
              <a:rPr lang="zh-CN" altLang="en-US" smtClean="0"/>
              <a:t>2023/1/31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47C0F2B-0C1B-479E-81E2-72AA21DC8069}" type="slidenum">
              <a:rPr lang="zh-CN" altLang="en-US" smtClean="0"/>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ADBDB4-08B6-4A92-AB2B-558DA5AA1BFD}" type="datetimeFigureOut">
              <a:rPr lang="zh-CN" altLang="en-US" smtClean="0"/>
              <a:t>2023/1/31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7C0F2B-0C1B-479E-81E2-72AA21DC806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7.xml"/><Relationship Id="rId4" Type="http://schemas.openxmlformats.org/officeDocument/2006/relationships/chart" Target="../charts/chart6.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8.xml"/><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3.xml"/><Relationship Id="rId1" Type="http://schemas.openxmlformats.org/officeDocument/2006/relationships/tags" Target="../tags/tag4.xml"/><Relationship Id="rId5" Type="http://schemas.openxmlformats.org/officeDocument/2006/relationships/chart" Target="../charts/chart3.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高楼大厦的城市&#10;&#10;描述已自动生成">
            <a:extLst>
              <a:ext uri="{FF2B5EF4-FFF2-40B4-BE49-F238E27FC236}">
                <a16:creationId xmlns:a16="http://schemas.microsoft.com/office/drawing/2014/main" id="{12581A66-ADF9-6CF4-8B8B-7EC37376FF22}"/>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7813" b="7813"/>
          <a:stretch/>
        </p:blipFill>
        <p:spPr>
          <a:xfrm>
            <a:off x="0" y="-7948"/>
            <a:ext cx="12192000" cy="6858000"/>
          </a:xfrm>
          <a:prstGeom prst="rect">
            <a:avLst/>
          </a:prstGeom>
        </p:spPr>
      </p:pic>
      <p:sp>
        <p:nvSpPr>
          <p:cNvPr id="4" name="矩形 3"/>
          <p:cNvSpPr/>
          <p:nvPr/>
        </p:nvSpPr>
        <p:spPr>
          <a:xfrm>
            <a:off x="0" y="0"/>
            <a:ext cx="12192000" cy="6858000"/>
          </a:xfrm>
          <a:prstGeom prst="rect">
            <a:avLst/>
          </a:prstGeom>
          <a:solidFill>
            <a:schemeClr val="tx1">
              <a:alpha val="7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41116" y="1883193"/>
            <a:ext cx="4508799" cy="923330"/>
          </a:xfrm>
          <a:prstGeom prst="rect">
            <a:avLst/>
          </a:prstGeom>
          <a:noFill/>
        </p:spPr>
        <p:txBody>
          <a:bodyPr wrap="square" rtlCol="0" anchor="ctr">
            <a:spAutoFit/>
          </a:bodyPr>
          <a:lstStyle/>
          <a:p>
            <a:r>
              <a:rPr lang="zh-CN" altLang="en-US" sz="5400" b="1" spc="130" dirty="0">
                <a:ln>
                  <a:solidFill>
                    <a:schemeClr val="accent1"/>
                  </a:solidFill>
                </a:ln>
                <a:solidFill>
                  <a:schemeClr val="bg1"/>
                </a:solidFill>
                <a:effectLst>
                  <a:outerShdw blurRad="38100" dist="38100" dir="2700000" algn="tl">
                    <a:srgbClr val="000000">
                      <a:alpha val="43137"/>
                    </a:srgbClr>
                  </a:outerShdw>
                </a:effectLst>
                <a:latin typeface="+mj-ea"/>
                <a:ea typeface="+mj-ea"/>
              </a:rPr>
              <a:t>宇宙星球</a:t>
            </a:r>
          </a:p>
        </p:txBody>
      </p:sp>
      <p:sp>
        <p:nvSpPr>
          <p:cNvPr id="14" name="文本框 13"/>
          <p:cNvSpPr txBox="1"/>
          <p:nvPr/>
        </p:nvSpPr>
        <p:spPr>
          <a:xfrm>
            <a:off x="941116" y="2794702"/>
            <a:ext cx="6523035" cy="923330"/>
          </a:xfrm>
          <a:prstGeom prst="rect">
            <a:avLst/>
          </a:prstGeom>
          <a:noFill/>
        </p:spPr>
        <p:txBody>
          <a:bodyPr wrap="square" rtlCol="0">
            <a:spAutoFit/>
          </a:bodyPr>
          <a:lstStyle>
            <a:defPPr>
              <a:defRPr lang="zh-CN"/>
            </a:defPPr>
            <a:lvl1pPr>
              <a:defRPr sz="6000" spc="130">
                <a:latin typeface="优设标题黑" panose="00000500000000000000" pitchFamily="2" charset="-122"/>
                <a:ea typeface="优设标题黑" panose="00000500000000000000" pitchFamily="2" charset="-122"/>
              </a:defRPr>
            </a:lvl1pPr>
          </a:lstStyle>
          <a:p>
            <a:r>
              <a:rPr lang="zh-CN" altLang="en-US" sz="5400" b="1" dirty="0">
                <a:ln>
                  <a:solidFill>
                    <a:schemeClr val="accent1"/>
                  </a:solidFill>
                </a:ln>
                <a:solidFill>
                  <a:schemeClr val="bg1"/>
                </a:solidFill>
                <a:effectLst>
                  <a:outerShdw blurRad="38100" dist="38100" dir="2700000" algn="tl">
                    <a:srgbClr val="000000">
                      <a:alpha val="43137"/>
                    </a:srgbClr>
                  </a:outerShdw>
                </a:effectLst>
                <a:latin typeface="+mj-ea"/>
                <a:ea typeface="+mj-ea"/>
              </a:rPr>
              <a:t>企业宣传介绍模板</a:t>
            </a:r>
          </a:p>
        </p:txBody>
      </p:sp>
      <p:sp>
        <p:nvSpPr>
          <p:cNvPr id="30" name="任意多边形: 形状 29"/>
          <p:cNvSpPr/>
          <p:nvPr/>
        </p:nvSpPr>
        <p:spPr>
          <a:xfrm>
            <a:off x="7630234" y="0"/>
            <a:ext cx="3696427" cy="3380448"/>
          </a:xfrm>
          <a:custGeom>
            <a:avLst/>
            <a:gdLst>
              <a:gd name="connsiteX0" fmla="*/ 1690224 w 3696427"/>
              <a:gd name="connsiteY0" fmla="*/ 0 h 3380448"/>
              <a:gd name="connsiteX1" fmla="*/ 2006203 w 3696427"/>
              <a:gd name="connsiteY1" fmla="*/ 0 h 3380448"/>
              <a:gd name="connsiteX2" fmla="*/ 3696427 w 3696427"/>
              <a:gd name="connsiteY2" fmla="*/ 3380448 h 3380448"/>
              <a:gd name="connsiteX3" fmla="*/ 0 w 3696427"/>
              <a:gd name="connsiteY3" fmla="*/ 3380448 h 3380448"/>
            </a:gdLst>
            <a:ahLst/>
            <a:cxnLst>
              <a:cxn ang="0">
                <a:pos x="connsiteX0" y="connsiteY0"/>
              </a:cxn>
              <a:cxn ang="0">
                <a:pos x="connsiteX1" y="connsiteY1"/>
              </a:cxn>
              <a:cxn ang="0">
                <a:pos x="connsiteX2" y="connsiteY2"/>
              </a:cxn>
              <a:cxn ang="0">
                <a:pos x="connsiteX3" y="connsiteY3"/>
              </a:cxn>
            </a:cxnLst>
            <a:rect l="l" t="t" r="r" b="b"/>
            <a:pathLst>
              <a:path w="3696427" h="3380448">
                <a:moveTo>
                  <a:pt x="1690224" y="0"/>
                </a:moveTo>
                <a:lnTo>
                  <a:pt x="2006203" y="0"/>
                </a:lnTo>
                <a:lnTo>
                  <a:pt x="3696427" y="3380448"/>
                </a:lnTo>
                <a:lnTo>
                  <a:pt x="0" y="3380448"/>
                </a:lnTo>
                <a:close/>
              </a:path>
            </a:pathLst>
          </a:custGeom>
          <a:solidFill>
            <a:schemeClr val="accent1">
              <a:hueOff val="0"/>
              <a:satOff val="0"/>
              <a:lumOff val="0"/>
              <a:alpha val="55000"/>
            </a:schemeClr>
          </a:solidFill>
          <a:ln w="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4493" tIns="1491827" rIns="814493" bIns="13716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p:txBody>
      </p:sp>
      <p:sp>
        <p:nvSpPr>
          <p:cNvPr id="34" name="任意多边形: 形状 33"/>
          <p:cNvSpPr/>
          <p:nvPr/>
        </p:nvSpPr>
        <p:spPr>
          <a:xfrm>
            <a:off x="7630234" y="3380448"/>
            <a:ext cx="3696427" cy="3477553"/>
          </a:xfrm>
          <a:custGeom>
            <a:avLst/>
            <a:gdLst>
              <a:gd name="connsiteX0" fmla="*/ 0 w 3696427"/>
              <a:gd name="connsiteY0" fmla="*/ 0 h 3477553"/>
              <a:gd name="connsiteX1" fmla="*/ 3696427 w 3696427"/>
              <a:gd name="connsiteY1" fmla="*/ 0 h 3477553"/>
              <a:gd name="connsiteX2" fmla="*/ 1957651 w 3696427"/>
              <a:gd name="connsiteY2" fmla="*/ 3477553 h 3477553"/>
              <a:gd name="connsiteX3" fmla="*/ 1738776 w 3696427"/>
              <a:gd name="connsiteY3" fmla="*/ 3477553 h 3477553"/>
            </a:gdLst>
            <a:ahLst/>
            <a:cxnLst>
              <a:cxn ang="0">
                <a:pos x="connsiteX0" y="connsiteY0"/>
              </a:cxn>
              <a:cxn ang="0">
                <a:pos x="connsiteX1" y="connsiteY1"/>
              </a:cxn>
              <a:cxn ang="0">
                <a:pos x="connsiteX2" y="connsiteY2"/>
              </a:cxn>
              <a:cxn ang="0">
                <a:pos x="connsiteX3" y="connsiteY3"/>
              </a:cxn>
            </a:cxnLst>
            <a:rect l="l" t="t" r="r" b="b"/>
            <a:pathLst>
              <a:path w="3696427" h="3477553">
                <a:moveTo>
                  <a:pt x="0" y="0"/>
                </a:moveTo>
                <a:lnTo>
                  <a:pt x="3696427" y="0"/>
                </a:lnTo>
                <a:lnTo>
                  <a:pt x="1957651" y="3477553"/>
                </a:lnTo>
                <a:lnTo>
                  <a:pt x="1738776" y="3477553"/>
                </a:lnTo>
                <a:close/>
              </a:path>
            </a:pathLst>
          </a:custGeom>
          <a:solidFill>
            <a:srgbClr val="CB2903">
              <a:alpha val="90000"/>
            </a:srgbClr>
          </a:solidFill>
          <a:ln w="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4493" tIns="137161" rIns="814493" bIns="1491827" numCol="1" spcCol="1270" anchor="ctr" anchorCtr="0">
            <a:noAutofit/>
          </a:bodyPr>
          <a:lstStyle/>
          <a:p>
            <a:pPr marL="0" lvl="0" indent="0" algn="ctr" defTabSz="1600200">
              <a:lnSpc>
                <a:spcPct val="90000"/>
              </a:lnSpc>
              <a:spcBef>
                <a:spcPct val="0"/>
              </a:spcBef>
              <a:spcAft>
                <a:spcPct val="35000"/>
              </a:spcAft>
              <a:buNone/>
            </a:pPr>
            <a:endParaRPr lang="zh-CN" altLang="en-US" sz="3600" kern="1200"/>
          </a:p>
        </p:txBody>
      </p:sp>
      <p:sp>
        <p:nvSpPr>
          <p:cNvPr id="36" name="任意多边形: 形状 35"/>
          <p:cNvSpPr/>
          <p:nvPr/>
        </p:nvSpPr>
        <p:spPr>
          <a:xfrm>
            <a:off x="9587886" y="3380448"/>
            <a:ext cx="2604114" cy="3477552"/>
          </a:xfrm>
          <a:custGeom>
            <a:avLst/>
            <a:gdLst>
              <a:gd name="connsiteX0" fmla="*/ 1738776 w 2604114"/>
              <a:gd name="connsiteY0" fmla="*/ 0 h 3477552"/>
              <a:gd name="connsiteX1" fmla="*/ 2604114 w 2604114"/>
              <a:gd name="connsiteY1" fmla="*/ 1730677 h 3477552"/>
              <a:gd name="connsiteX2" fmla="*/ 2604114 w 2604114"/>
              <a:gd name="connsiteY2" fmla="*/ 3477552 h 3477552"/>
              <a:gd name="connsiteX3" fmla="*/ 0 w 2604114"/>
              <a:gd name="connsiteY3" fmla="*/ 3477552 h 3477552"/>
            </a:gdLst>
            <a:ahLst/>
            <a:cxnLst>
              <a:cxn ang="0">
                <a:pos x="connsiteX0" y="connsiteY0"/>
              </a:cxn>
              <a:cxn ang="0">
                <a:pos x="connsiteX1" y="connsiteY1"/>
              </a:cxn>
              <a:cxn ang="0">
                <a:pos x="connsiteX2" y="connsiteY2"/>
              </a:cxn>
              <a:cxn ang="0">
                <a:pos x="connsiteX3" y="connsiteY3"/>
              </a:cxn>
            </a:cxnLst>
            <a:rect l="l" t="t" r="r" b="b"/>
            <a:pathLst>
              <a:path w="2604114" h="3477552">
                <a:moveTo>
                  <a:pt x="1738776" y="0"/>
                </a:moveTo>
                <a:lnTo>
                  <a:pt x="2604114" y="1730677"/>
                </a:lnTo>
                <a:lnTo>
                  <a:pt x="2604114" y="3477552"/>
                </a:lnTo>
                <a:lnTo>
                  <a:pt x="0" y="3477552"/>
                </a:lnTo>
                <a:close/>
              </a:path>
            </a:pathLst>
          </a:custGeom>
          <a:solidFill>
            <a:schemeClr val="accent1">
              <a:hueOff val="0"/>
              <a:satOff val="0"/>
              <a:lumOff val="0"/>
              <a:alpha val="55000"/>
            </a:schemeClr>
          </a:solidFill>
          <a:ln w="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4493" tIns="1491827" rIns="814493" bIns="13716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p:txBody>
      </p:sp>
      <p:sp>
        <p:nvSpPr>
          <p:cNvPr id="39" name="任意多边形: 形状 38"/>
          <p:cNvSpPr/>
          <p:nvPr/>
        </p:nvSpPr>
        <p:spPr>
          <a:xfrm flipV="1">
            <a:off x="9640920" y="0"/>
            <a:ext cx="2551080" cy="3380448"/>
          </a:xfrm>
          <a:custGeom>
            <a:avLst/>
            <a:gdLst>
              <a:gd name="connsiteX0" fmla="*/ 0 w 2551080"/>
              <a:gd name="connsiteY0" fmla="*/ 3380448 h 3380448"/>
              <a:gd name="connsiteX1" fmla="*/ 2551080 w 2551080"/>
              <a:gd name="connsiteY1" fmla="*/ 3380448 h 3380448"/>
              <a:gd name="connsiteX2" fmla="*/ 2551080 w 2551080"/>
              <a:gd name="connsiteY2" fmla="*/ 1721711 h 3380448"/>
              <a:gd name="connsiteX3" fmla="*/ 1690225 w 2551080"/>
              <a:gd name="connsiteY3" fmla="*/ 0 h 3380448"/>
            </a:gdLst>
            <a:ahLst/>
            <a:cxnLst>
              <a:cxn ang="0">
                <a:pos x="connsiteX0" y="connsiteY0"/>
              </a:cxn>
              <a:cxn ang="0">
                <a:pos x="connsiteX1" y="connsiteY1"/>
              </a:cxn>
              <a:cxn ang="0">
                <a:pos x="connsiteX2" y="connsiteY2"/>
              </a:cxn>
              <a:cxn ang="0">
                <a:pos x="connsiteX3" y="connsiteY3"/>
              </a:cxn>
            </a:cxnLst>
            <a:rect l="l" t="t" r="r" b="b"/>
            <a:pathLst>
              <a:path w="2551080" h="3380448">
                <a:moveTo>
                  <a:pt x="0" y="3380448"/>
                </a:moveTo>
                <a:lnTo>
                  <a:pt x="2551080" y="3380448"/>
                </a:lnTo>
                <a:lnTo>
                  <a:pt x="2551080" y="1721711"/>
                </a:lnTo>
                <a:lnTo>
                  <a:pt x="1690225" y="0"/>
                </a:lnTo>
                <a:close/>
              </a:path>
            </a:pathLst>
          </a:custGeom>
          <a:solidFill>
            <a:srgbClr val="CB2903">
              <a:alpha val="90000"/>
            </a:srgbClr>
          </a:solidFill>
          <a:ln w="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4493" tIns="1491827" rIns="814493" bIns="137160" numCol="1" spcCol="1270" anchor="ctr" anchorCtr="0">
            <a:noAutofit/>
          </a:bodyPr>
          <a:lstStyle/>
          <a:p>
            <a:pPr marL="0" lvl="0" indent="0" algn="ctr" defTabSz="1600200">
              <a:lnSpc>
                <a:spcPct val="90000"/>
              </a:lnSpc>
              <a:spcBef>
                <a:spcPct val="0"/>
              </a:spcBef>
              <a:spcAft>
                <a:spcPct val="35000"/>
              </a:spcAft>
              <a:buNone/>
            </a:pPr>
            <a:endParaRPr lang="zh-CN" altLang="en-US" sz="3600" kern="1200" dirty="0"/>
          </a:p>
        </p:txBody>
      </p:sp>
      <p:sp>
        <p:nvSpPr>
          <p:cNvPr id="8" name="文本框 7"/>
          <p:cNvSpPr txBox="1"/>
          <p:nvPr/>
        </p:nvSpPr>
        <p:spPr>
          <a:xfrm>
            <a:off x="1005851" y="3585366"/>
            <a:ext cx="5853821" cy="307777"/>
          </a:xfrm>
          <a:prstGeom prst="rect">
            <a:avLst/>
          </a:prstGeom>
          <a:noFill/>
        </p:spPr>
        <p:txBody>
          <a:bodyPr wrap="square" rtlCol="0">
            <a:spAutoFit/>
          </a:bodyPr>
          <a:lstStyle/>
          <a:p>
            <a:pPr algn="dist"/>
            <a:r>
              <a:rPr lang="en-US" altLang="zh-CN" sz="1400" dirty="0">
                <a:solidFill>
                  <a:schemeClr val="bg1"/>
                </a:solidFill>
              </a:rPr>
              <a:t>Corporate Presentation Template</a:t>
            </a:r>
            <a:endParaRPr lang="zh-CN" altLang="en-US" sz="1400" dirty="0">
              <a:solidFill>
                <a:schemeClr val="bg1"/>
              </a:solidFill>
            </a:endParaRPr>
          </a:p>
        </p:txBody>
      </p:sp>
      <p:sp>
        <p:nvSpPr>
          <p:cNvPr id="41" name="任意多边形: 形状 40"/>
          <p:cNvSpPr/>
          <p:nvPr/>
        </p:nvSpPr>
        <p:spPr>
          <a:xfrm>
            <a:off x="158077" y="6476628"/>
            <a:ext cx="307187" cy="381372"/>
          </a:xfrm>
          <a:custGeom>
            <a:avLst/>
            <a:gdLst>
              <a:gd name="connsiteX0" fmla="*/ 0 w 307187"/>
              <a:gd name="connsiteY0" fmla="*/ 0 h 381372"/>
              <a:gd name="connsiteX1" fmla="*/ 307187 w 307187"/>
              <a:gd name="connsiteY1" fmla="*/ 0 h 381372"/>
              <a:gd name="connsiteX2" fmla="*/ 307187 w 307187"/>
              <a:gd name="connsiteY2" fmla="*/ 381372 h 381372"/>
              <a:gd name="connsiteX3" fmla="*/ 0 w 307187"/>
              <a:gd name="connsiteY3" fmla="*/ 381372 h 381372"/>
            </a:gdLst>
            <a:ahLst/>
            <a:cxnLst>
              <a:cxn ang="0">
                <a:pos x="connsiteX0" y="connsiteY0"/>
              </a:cxn>
              <a:cxn ang="0">
                <a:pos x="connsiteX1" y="connsiteY1"/>
              </a:cxn>
              <a:cxn ang="0">
                <a:pos x="connsiteX2" y="connsiteY2"/>
              </a:cxn>
              <a:cxn ang="0">
                <a:pos x="connsiteX3" y="connsiteY3"/>
              </a:cxn>
            </a:cxnLst>
            <a:rect l="l" t="t" r="r" b="b"/>
            <a:pathLst>
              <a:path w="307187" h="381372">
                <a:moveTo>
                  <a:pt x="0" y="0"/>
                </a:moveTo>
                <a:lnTo>
                  <a:pt x="307187" y="0"/>
                </a:lnTo>
                <a:lnTo>
                  <a:pt x="307187" y="381372"/>
                </a:lnTo>
                <a:lnTo>
                  <a:pt x="0" y="381372"/>
                </a:ln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矩形 18"/>
          <p:cNvSpPr/>
          <p:nvPr/>
        </p:nvSpPr>
        <p:spPr>
          <a:xfrm>
            <a:off x="1133232" y="4376033"/>
            <a:ext cx="2388792" cy="548966"/>
          </a:xfrm>
          <a:prstGeom prst="rect">
            <a:avLst/>
          </a:prstGeom>
          <a:solidFill>
            <a:srgbClr val="CB290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79414" y="6437724"/>
            <a:ext cx="3696427" cy="307777"/>
          </a:xfrm>
          <a:prstGeom prst="rect">
            <a:avLst/>
          </a:prstGeom>
          <a:noFill/>
        </p:spPr>
        <p:txBody>
          <a:bodyPr wrap="square" rtlCol="0">
            <a:spAutoFit/>
          </a:bodyPr>
          <a:lstStyle/>
          <a:p>
            <a:pPr algn="dist"/>
            <a:r>
              <a:rPr lang="en-US" altLang="zh-CN" sz="1400" dirty="0">
                <a:solidFill>
                  <a:schemeClr val="bg1">
                    <a:alpha val="35000"/>
                  </a:schemeClr>
                </a:solidFill>
              </a:rPr>
              <a:t>https://www.XXX-ppt.com</a:t>
            </a:r>
            <a:endParaRPr lang="zh-CN" altLang="en-US" sz="1400" dirty="0">
              <a:solidFill>
                <a:schemeClr val="bg1">
                  <a:alpha val="35000"/>
                </a:schemeClr>
              </a:solidFill>
            </a:endParaRPr>
          </a:p>
        </p:txBody>
      </p:sp>
      <p:sp>
        <p:nvSpPr>
          <p:cNvPr id="18" name="文本框 17"/>
          <p:cNvSpPr txBox="1"/>
          <p:nvPr/>
        </p:nvSpPr>
        <p:spPr>
          <a:xfrm>
            <a:off x="1034375" y="4465850"/>
            <a:ext cx="2586504" cy="369332"/>
          </a:xfrm>
          <a:prstGeom prst="rect">
            <a:avLst/>
          </a:prstGeom>
          <a:noFill/>
        </p:spPr>
        <p:txBody>
          <a:bodyPr wrap="square" rtlCol="0">
            <a:spAutoFit/>
          </a:bodyPr>
          <a:lstStyle/>
          <a:p>
            <a:pPr algn="ctr"/>
            <a:r>
              <a:rPr lang="zh-CN" altLang="en-US" b="1" spc="120" dirty="0">
                <a:solidFill>
                  <a:schemeClr val="bg1"/>
                </a:solidFill>
              </a:rPr>
              <a:t>汇报人：宇宙技术部</a:t>
            </a:r>
          </a:p>
        </p:txBody>
      </p:sp>
      <p:grpSp>
        <p:nvGrpSpPr>
          <p:cNvPr id="10" name="组合 9"/>
          <p:cNvGrpSpPr/>
          <p:nvPr/>
        </p:nvGrpSpPr>
        <p:grpSpPr>
          <a:xfrm>
            <a:off x="252542" y="170415"/>
            <a:ext cx="1162938" cy="381372"/>
            <a:chOff x="252542" y="170415"/>
            <a:chExt cx="1162938" cy="381372"/>
          </a:xfrm>
        </p:grpSpPr>
        <p:sp>
          <p:nvSpPr>
            <p:cNvPr id="3" name="矩形 2"/>
            <p:cNvSpPr/>
            <p:nvPr/>
          </p:nvSpPr>
          <p:spPr>
            <a:xfrm>
              <a:off x="252542" y="170415"/>
              <a:ext cx="1162938" cy="381372"/>
            </a:xfrm>
            <a:prstGeom prst="rect">
              <a:avLst/>
            </a:prstGeom>
            <a:solidFill>
              <a:srgbClr val="CB290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91952" y="176435"/>
              <a:ext cx="884118" cy="369332"/>
            </a:xfrm>
            <a:prstGeom prst="rect">
              <a:avLst/>
            </a:prstGeom>
            <a:noFill/>
          </p:spPr>
          <p:txBody>
            <a:bodyPr wrap="square" rtlCol="0">
              <a:spAutoFit/>
            </a:bodyPr>
            <a:lstStyle/>
            <a:p>
              <a:r>
                <a:rPr lang="en-US" altLang="zh-CN" b="1" dirty="0">
                  <a:solidFill>
                    <a:schemeClr val="bg1"/>
                  </a:solidFill>
                </a:rPr>
                <a:t>LOGO</a:t>
              </a:r>
              <a:endParaRPr lang="zh-CN" altLang="en-US" b="1" dirty="0">
                <a:solidFill>
                  <a:schemeClr val="bg1"/>
                </a:solidFill>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 name="矩形 20"/>
          <p:cNvSpPr/>
          <p:nvPr/>
        </p:nvSpPr>
        <p:spPr>
          <a:xfrm>
            <a:off x="623889" y="1801534"/>
            <a:ext cx="3455888" cy="4364316"/>
          </a:xfrm>
          <a:prstGeom prst="rect">
            <a:avLst/>
          </a:prstGeom>
          <a:solidFill>
            <a:srgbClr val="FD6845">
              <a:alpha val="7000"/>
            </a:srgbClr>
          </a:solidFill>
          <a:ln w="0" cap="flat" cmpd="sng" algn="ctr">
            <a:noFill/>
            <a:prstDash val="solid"/>
            <a:miter lim="800000"/>
          </a:ln>
          <a:effectLst>
            <a:outerShdw blurRad="25400" sx="101000" sy="101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a:t>
            </a:r>
            <a:endParaRPr lang="zh-CN" altLang="en-US" dirty="0"/>
          </a:p>
        </p:txBody>
      </p:sp>
      <p:sp>
        <p:nvSpPr>
          <p:cNvPr id="2" name="矩形 1"/>
          <p:cNvSpPr/>
          <p:nvPr/>
        </p:nvSpPr>
        <p:spPr>
          <a:xfrm>
            <a:off x="713120" y="1028700"/>
            <a:ext cx="8193135" cy="432000"/>
          </a:xfrm>
          <a:prstGeom prst="rect">
            <a:avLst/>
          </a:prstGeom>
          <a:no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0" dirty="0">
                <a:ln>
                  <a:noFill/>
                </a:ln>
                <a:solidFill>
                  <a:schemeClr val="accent3"/>
                </a:solidFill>
                <a:effectLst/>
                <a:uLnTx/>
                <a:uFillTx/>
                <a:latin typeface="+mj-ea"/>
                <a:ea typeface="+mj-ea"/>
              </a:rPr>
              <a:t>新标杆精神之二</a:t>
            </a:r>
            <a:r>
              <a:rPr kumimoji="0" lang="zh-CN" altLang="en-US" sz="2000" b="1" i="0" u="none" strike="noStrike" kern="1200" cap="none" spc="0" normalizeH="0" baseline="0" noProof="0" dirty="0">
                <a:ln>
                  <a:noFill/>
                </a:ln>
                <a:solidFill>
                  <a:srgbClr val="000000"/>
                </a:solidFill>
                <a:effectLst/>
                <a:uLnTx/>
                <a:uFillTx/>
                <a:latin typeface="+mj-ea"/>
                <a:ea typeface="+mj-ea"/>
              </a:rPr>
              <a:t>：细分客户市场</a:t>
            </a:r>
            <a:endParaRPr kumimoji="0" lang="en-US" altLang="zh-CN" sz="2000" b="1" i="0" u="none" strike="noStrike" kern="1200" cap="none" spc="0" normalizeH="0" baseline="0" noProof="0" dirty="0">
              <a:ln>
                <a:noFill/>
              </a:ln>
              <a:solidFill>
                <a:srgbClr val="000000"/>
              </a:solidFill>
              <a:effectLst/>
              <a:uLnTx/>
              <a:uFillTx/>
              <a:latin typeface="+mj-ea"/>
              <a:ea typeface="+mj-ea"/>
            </a:endParaRPr>
          </a:p>
        </p:txBody>
      </p:sp>
      <p:sp>
        <p:nvSpPr>
          <p:cNvPr id="3" name="ïSlíďê"/>
          <p:cNvSpPr txBox="1"/>
          <p:nvPr/>
        </p:nvSpPr>
        <p:spPr>
          <a:xfrm>
            <a:off x="713120" y="1388034"/>
            <a:ext cx="6987479" cy="295274"/>
          </a:xfrm>
          <a:prstGeom prst="rect">
            <a:avLst/>
          </a:prstGeom>
          <a:noFill/>
          <a:ln>
            <a:noFill/>
          </a:ln>
        </p:spPr>
        <p:txBody>
          <a:bodyPr wrap="square" lIns="91440" tIns="45720" rIns="91440" bIns="45720" anchor="ctr" anchorCtr="0">
            <a:spAutoFit/>
          </a:bodyPr>
          <a:lstStyle>
            <a:defPPr>
              <a:defRPr lang="zh-CN"/>
            </a:defPPr>
            <a:lvl1pPr marR="0" lvl="0" indent="0" defTabSz="913765" fontAlgn="auto">
              <a:lnSpc>
                <a:spcPct val="150000"/>
              </a:lnSpc>
              <a:spcBef>
                <a:spcPts val="0"/>
              </a:spcBef>
              <a:spcAft>
                <a:spcPts val="0"/>
              </a:spcAft>
              <a:buClrTx/>
              <a:buSzPct val="25000"/>
              <a:buFontTx/>
              <a:buNone/>
              <a:defRPr sz="800"/>
            </a:lvl1pPr>
          </a:lstStyle>
          <a:p>
            <a:pPr>
              <a:lnSpc>
                <a:spcPct val="120000"/>
              </a:lnSpc>
            </a:pPr>
            <a:r>
              <a:rPr lang="en-US" altLang="zh-CN" sz="1200" spc="120" dirty="0"/>
              <a:t>New benchmarking Spirit II: subdivide customer market</a:t>
            </a:r>
          </a:p>
        </p:txBody>
      </p:sp>
      <p:graphicFrame>
        <p:nvGraphicFramePr>
          <p:cNvPr id="8" name="图表 7"/>
          <p:cNvGraphicFramePr/>
          <p:nvPr/>
        </p:nvGraphicFramePr>
        <p:xfrm>
          <a:off x="4151784" y="1340222"/>
          <a:ext cx="7551936" cy="4681066"/>
        </p:xfrm>
        <a:graphic>
          <a:graphicData uri="http://schemas.openxmlformats.org/drawingml/2006/chart">
            <c:chart xmlns:c="http://schemas.openxmlformats.org/drawingml/2006/chart" xmlns:r="http://schemas.openxmlformats.org/officeDocument/2006/relationships" r:id="rId3"/>
          </a:graphicData>
        </a:graphic>
      </p:graphicFrame>
      <p:sp>
        <p:nvSpPr>
          <p:cNvPr id="11" name="íśḻïdé"/>
          <p:cNvSpPr txBox="1"/>
          <p:nvPr/>
        </p:nvSpPr>
        <p:spPr>
          <a:xfrm>
            <a:off x="1421797" y="2533747"/>
            <a:ext cx="2081916" cy="738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a:lnSpc>
                <a:spcPct val="120000"/>
              </a:lnSpc>
              <a:defRPr kumimoji="1" sz="1400" spc="120">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
            <a:r>
              <a:rPr lang="en-US" altLang="zh-CN" sz="1200" dirty="0">
                <a:solidFill>
                  <a:schemeClr val="tx1">
                    <a:lumMod val="50000"/>
                    <a:lumOff val="50000"/>
                  </a:schemeClr>
                </a:solidFill>
              </a:rPr>
              <a:t>20</a:t>
            </a:r>
            <a:r>
              <a:rPr lang="zh-CN" altLang="en-US" sz="1200" dirty="0">
                <a:solidFill>
                  <a:schemeClr val="tx1">
                    <a:lumMod val="50000"/>
                    <a:lumOff val="50000"/>
                  </a:schemeClr>
                </a:solidFill>
              </a:rPr>
              <a:t>年来，强烈的客户意识一直贯穿于宇宙的发展历程中。</a:t>
            </a:r>
            <a:endParaRPr lang="en-US" sz="1200" dirty="0">
              <a:solidFill>
                <a:schemeClr val="tx1">
                  <a:lumMod val="50000"/>
                  <a:lumOff val="50000"/>
                </a:schemeClr>
              </a:solidFill>
            </a:endParaRPr>
          </a:p>
        </p:txBody>
      </p:sp>
      <p:sp>
        <p:nvSpPr>
          <p:cNvPr id="17" name="íśḻïdé"/>
          <p:cNvSpPr txBox="1"/>
          <p:nvPr/>
        </p:nvSpPr>
        <p:spPr>
          <a:xfrm>
            <a:off x="1421797" y="3808768"/>
            <a:ext cx="2081916" cy="16248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a:lnSpc>
                <a:spcPct val="120000"/>
              </a:lnSpc>
              <a:defRPr kumimoji="1" sz="1400" spc="120">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
            <a:r>
              <a:rPr lang="zh-CN" altLang="en-US" sz="1200" dirty="0">
                <a:solidFill>
                  <a:schemeClr val="tx1">
                    <a:lumMod val="50000"/>
                    <a:lumOff val="50000"/>
                  </a:schemeClr>
                </a:solidFill>
              </a:rPr>
              <a:t>根据独立第三方所作调查，目前宇宙客户的重复购买意向为</a:t>
            </a:r>
            <a:r>
              <a:rPr lang="en-US" altLang="zh-CN" sz="1200" dirty="0">
                <a:solidFill>
                  <a:schemeClr val="tx1">
                    <a:lumMod val="50000"/>
                    <a:lumOff val="50000"/>
                  </a:schemeClr>
                </a:solidFill>
              </a:rPr>
              <a:t>63</a:t>
            </a:r>
            <a:r>
              <a:rPr lang="zh-CN" altLang="en-US" sz="1200" dirty="0">
                <a:solidFill>
                  <a:schemeClr val="tx1">
                    <a:lumMod val="50000"/>
                    <a:lumOff val="50000"/>
                  </a:schemeClr>
                </a:solidFill>
              </a:rPr>
              <a:t>％，</a:t>
            </a:r>
            <a:r>
              <a:rPr lang="en-US" altLang="zh-CN" sz="1200" dirty="0">
                <a:solidFill>
                  <a:schemeClr val="tx1">
                    <a:lumMod val="50000"/>
                    <a:lumOff val="50000"/>
                  </a:schemeClr>
                </a:solidFill>
              </a:rPr>
              <a:t>30</a:t>
            </a:r>
            <a:r>
              <a:rPr lang="zh-CN" altLang="en-US" sz="1200" dirty="0">
                <a:solidFill>
                  <a:schemeClr val="tx1">
                    <a:lumMod val="50000"/>
                    <a:lumOff val="50000"/>
                  </a:schemeClr>
                </a:solidFill>
              </a:rPr>
              <a:t>％左右的业主由老客户推荐，</a:t>
            </a:r>
            <a:r>
              <a:rPr lang="en-US" altLang="zh-CN" sz="1200" dirty="0">
                <a:solidFill>
                  <a:schemeClr val="tx1">
                    <a:lumMod val="50000"/>
                    <a:lumOff val="50000"/>
                  </a:schemeClr>
                </a:solidFill>
              </a:rPr>
              <a:t>70</a:t>
            </a:r>
            <a:r>
              <a:rPr lang="zh-CN" altLang="en-US" sz="1200" dirty="0">
                <a:solidFill>
                  <a:schemeClr val="tx1">
                    <a:lumMod val="50000"/>
                    <a:lumOff val="50000"/>
                  </a:schemeClr>
                </a:solidFill>
              </a:rPr>
              <a:t>％以上则靠市场口碑吸引。从调查数据上看，宇宙客户满意度还是不错的。</a:t>
            </a:r>
            <a:endParaRPr lang="en-US" sz="1200" dirty="0">
              <a:solidFill>
                <a:schemeClr val="tx1">
                  <a:lumMod val="50000"/>
                  <a:lumOff val="50000"/>
                </a:schemeClr>
              </a:solidFill>
            </a:endParaRPr>
          </a:p>
        </p:txBody>
      </p:sp>
      <p:sp>
        <p:nvSpPr>
          <p:cNvPr id="24" name="文本框 23"/>
          <p:cNvSpPr txBox="1"/>
          <p:nvPr/>
        </p:nvSpPr>
        <p:spPr>
          <a:xfrm>
            <a:off x="10272464" y="1098533"/>
            <a:ext cx="1016001" cy="584775"/>
          </a:xfrm>
          <a:prstGeom prst="rect">
            <a:avLst/>
          </a:prstGeom>
          <a:noFill/>
        </p:spPr>
        <p:txBody>
          <a:bodyPr wrap="square" rtlCol="0">
            <a:spAutoFit/>
          </a:bodyPr>
          <a:lstStyle/>
          <a:p>
            <a:r>
              <a:rPr lang="en-US" altLang="zh-CN" sz="3200" b="1" dirty="0">
                <a:solidFill>
                  <a:srgbClr val="FF0000"/>
                </a:solidFill>
              </a:rPr>
              <a:t>&gt;&gt;&gt;</a:t>
            </a:r>
            <a:endParaRPr lang="zh-CN" altLang="en-US" sz="3200" b="1" dirty="0">
              <a:solidFill>
                <a:srgbClr val="FF0000"/>
              </a:solidFill>
            </a:endParaRPr>
          </a:p>
        </p:txBody>
      </p:sp>
      <p:grpSp>
        <p:nvGrpSpPr>
          <p:cNvPr id="5" name="组合 4"/>
          <p:cNvGrpSpPr/>
          <p:nvPr/>
        </p:nvGrpSpPr>
        <p:grpSpPr>
          <a:xfrm>
            <a:off x="1043944" y="2619596"/>
            <a:ext cx="377853" cy="391562"/>
            <a:chOff x="2000048" y="3481711"/>
            <a:chExt cx="441357" cy="457370"/>
          </a:xfrm>
        </p:grpSpPr>
        <p:sp>
          <p:nvSpPr>
            <p:cNvPr id="6" name="五边形 5"/>
            <p:cNvSpPr/>
            <p:nvPr/>
          </p:nvSpPr>
          <p:spPr>
            <a:xfrm flipV="1">
              <a:off x="2000048" y="3481711"/>
              <a:ext cx="441357" cy="457370"/>
            </a:xfrm>
            <a:prstGeom prst="pentagon">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9"/>
            <p:cNvSpPr/>
            <p:nvPr/>
          </p:nvSpPr>
          <p:spPr>
            <a:xfrm flipV="1">
              <a:off x="2076025" y="3560445"/>
              <a:ext cx="289404" cy="299903"/>
            </a:xfrm>
            <a:prstGeom prst="pentagon">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nvSpPr>
          <p:spPr>
            <a:xfrm>
              <a:off x="2158583" y="3648253"/>
              <a:ext cx="124286" cy="124286"/>
            </a:xfrm>
            <a:prstGeom prst="diamond">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1043944" y="3894500"/>
            <a:ext cx="377853" cy="391562"/>
            <a:chOff x="2000048" y="3481711"/>
            <a:chExt cx="441357" cy="457370"/>
          </a:xfrm>
        </p:grpSpPr>
        <p:sp>
          <p:nvSpPr>
            <p:cNvPr id="14" name="五边形 13"/>
            <p:cNvSpPr/>
            <p:nvPr/>
          </p:nvSpPr>
          <p:spPr>
            <a:xfrm flipV="1">
              <a:off x="2000048" y="3481711"/>
              <a:ext cx="441357" cy="457370"/>
            </a:xfrm>
            <a:prstGeom prst="pentagon">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五边形 14"/>
            <p:cNvSpPr/>
            <p:nvPr/>
          </p:nvSpPr>
          <p:spPr>
            <a:xfrm flipV="1">
              <a:off x="2076025" y="3560445"/>
              <a:ext cx="289404" cy="299903"/>
            </a:xfrm>
            <a:prstGeom prst="pentagon">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菱形 15"/>
            <p:cNvSpPr/>
            <p:nvPr/>
          </p:nvSpPr>
          <p:spPr>
            <a:xfrm>
              <a:off x="2158583" y="3648253"/>
              <a:ext cx="124286" cy="124286"/>
            </a:xfrm>
            <a:prstGeom prst="diamond">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矩形 6"/>
          <p:cNvSpPr/>
          <p:nvPr/>
        </p:nvSpPr>
        <p:spPr>
          <a:xfrm>
            <a:off x="7824192" y="1801534"/>
            <a:ext cx="3743921" cy="4364316"/>
          </a:xfrm>
          <a:prstGeom prst="rect">
            <a:avLst/>
          </a:prstGeom>
          <a:solidFill>
            <a:srgbClr val="FD6845">
              <a:alpha val="7000"/>
            </a:srgbClr>
          </a:solidFill>
          <a:ln w="0" cap="flat" cmpd="sng" algn="ctr">
            <a:noFill/>
            <a:prstDash val="solid"/>
            <a:miter lim="800000"/>
          </a:ln>
          <a:effectLst>
            <a:outerShdw blurRad="25400" sx="101000" sy="101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6" name="图表 5"/>
          <p:cNvGraphicFramePr/>
          <p:nvPr/>
        </p:nvGraphicFramePr>
        <p:xfrm>
          <a:off x="1127448" y="1850644"/>
          <a:ext cx="7920880" cy="4287690"/>
        </p:xfrm>
        <a:graphic>
          <a:graphicData uri="http://schemas.openxmlformats.org/drawingml/2006/chart">
            <c:chart xmlns:c="http://schemas.openxmlformats.org/drawingml/2006/chart" xmlns:r="http://schemas.openxmlformats.org/officeDocument/2006/relationships" r:id="rId3"/>
          </a:graphicData>
        </a:graphic>
      </p:graphicFrame>
      <p:sp>
        <p:nvSpPr>
          <p:cNvPr id="9" name="矩形 8"/>
          <p:cNvSpPr/>
          <p:nvPr/>
        </p:nvSpPr>
        <p:spPr>
          <a:xfrm>
            <a:off x="713120" y="1028700"/>
            <a:ext cx="8193135" cy="396000"/>
          </a:xfrm>
          <a:prstGeom prst="rect">
            <a:avLst/>
          </a:prstGeom>
          <a:no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0" dirty="0">
                <a:ln>
                  <a:noFill/>
                </a:ln>
                <a:solidFill>
                  <a:schemeClr val="accent3"/>
                </a:solidFill>
                <a:effectLst/>
                <a:uLnTx/>
                <a:uFillTx/>
                <a:latin typeface="+mj-ea"/>
                <a:ea typeface="+mj-ea"/>
              </a:rPr>
              <a:t>标杆管理四种类型</a:t>
            </a:r>
            <a:endParaRPr kumimoji="0" lang="en-US" altLang="zh-CN" sz="2000" b="1" i="0" u="none" strike="noStrike" kern="1200" cap="none" spc="0" normalizeH="0" baseline="0" noProof="0" dirty="0">
              <a:ln>
                <a:noFill/>
              </a:ln>
              <a:solidFill>
                <a:srgbClr val="000000"/>
              </a:solidFill>
              <a:effectLst/>
              <a:uLnTx/>
              <a:uFillTx/>
              <a:latin typeface="+mj-ea"/>
              <a:ea typeface="+mj-ea"/>
            </a:endParaRPr>
          </a:p>
        </p:txBody>
      </p:sp>
      <p:sp>
        <p:nvSpPr>
          <p:cNvPr id="12" name="ïSlíďê"/>
          <p:cNvSpPr txBox="1"/>
          <p:nvPr/>
        </p:nvSpPr>
        <p:spPr>
          <a:xfrm>
            <a:off x="713119" y="1405534"/>
            <a:ext cx="6987479" cy="295274"/>
          </a:xfrm>
          <a:prstGeom prst="rect">
            <a:avLst/>
          </a:prstGeom>
          <a:noFill/>
          <a:ln>
            <a:noFill/>
          </a:ln>
        </p:spPr>
        <p:txBody>
          <a:bodyPr wrap="square" lIns="91440" tIns="45720" rIns="91440" bIns="45720" anchor="ctr" anchorCtr="0">
            <a:spAutoFit/>
          </a:bodyPr>
          <a:lstStyle>
            <a:defPPr>
              <a:defRPr lang="zh-CN"/>
            </a:defPPr>
            <a:lvl1pPr marR="0" lvl="0" indent="0" defTabSz="913765" fontAlgn="auto">
              <a:lnSpc>
                <a:spcPct val="150000"/>
              </a:lnSpc>
              <a:spcBef>
                <a:spcPts val="0"/>
              </a:spcBef>
              <a:spcAft>
                <a:spcPts val="0"/>
              </a:spcAft>
              <a:buClrTx/>
              <a:buSzPct val="25000"/>
              <a:buFontTx/>
              <a:buNone/>
              <a:defRPr sz="800"/>
            </a:lvl1pPr>
          </a:lstStyle>
          <a:p>
            <a:pPr>
              <a:lnSpc>
                <a:spcPct val="120000"/>
              </a:lnSpc>
            </a:pPr>
            <a:r>
              <a:rPr lang="en-US" altLang="zh-CN" sz="1200" spc="120" dirty="0"/>
              <a:t>Four types of benchmarking management</a:t>
            </a:r>
          </a:p>
        </p:txBody>
      </p:sp>
      <p:grpSp>
        <p:nvGrpSpPr>
          <p:cNvPr id="21" name="组合 20"/>
          <p:cNvGrpSpPr/>
          <p:nvPr/>
        </p:nvGrpSpPr>
        <p:grpSpPr>
          <a:xfrm>
            <a:off x="8400008" y="2338586"/>
            <a:ext cx="2592288" cy="3290213"/>
            <a:chOff x="8256240" y="2443042"/>
            <a:chExt cx="2592288" cy="3290213"/>
          </a:xfrm>
        </p:grpSpPr>
        <p:sp>
          <p:nvSpPr>
            <p:cNvPr id="13" name="íṩľíḋe"/>
            <p:cNvSpPr txBox="1"/>
            <p:nvPr/>
          </p:nvSpPr>
          <p:spPr>
            <a:xfrm>
              <a:off x="8256240" y="2443042"/>
              <a:ext cx="2232202" cy="364010"/>
            </a:xfrm>
            <a:prstGeom prst="rect">
              <a:avLst/>
            </a:prstGeom>
            <a:noFill/>
          </p:spPr>
          <p:txBody>
            <a:bodyPr wrap="none">
              <a:noAutofit/>
            </a:bodyPr>
            <a:lstStyle/>
            <a:p>
              <a:pPr eaLnBrk="1" fontAlgn="auto" hangingPunct="1">
                <a:defRPr/>
              </a:pPr>
              <a:r>
                <a:rPr lang="zh-CN" altLang="en-US" sz="2000" b="1" dirty="0">
                  <a:latin typeface="+mj-ea"/>
                  <a:ea typeface="+mj-ea"/>
                </a:rPr>
                <a:t>四种类型</a:t>
              </a:r>
            </a:p>
          </p:txBody>
        </p:sp>
        <p:sp>
          <p:nvSpPr>
            <p:cNvPr id="14" name="ï$ľídé"/>
            <p:cNvSpPr txBox="1"/>
            <p:nvPr/>
          </p:nvSpPr>
          <p:spPr bwMode="auto">
            <a:xfrm>
              <a:off x="8256240" y="3000419"/>
              <a:ext cx="2592288" cy="2732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marL="171450" indent="-171450">
                <a:lnSpc>
                  <a:spcPct val="120000"/>
                </a:lnSpc>
                <a:buClr>
                  <a:schemeClr val="accent1"/>
                </a:buClr>
                <a:buFont typeface="Wingdings" panose="05000000000000000000" pitchFamily="2" charset="2"/>
                <a:buChar char="p"/>
              </a:pPr>
              <a:r>
                <a:rPr lang="zh-CN" altLang="en-US" sz="1200" dirty="0">
                  <a:solidFill>
                    <a:schemeClr val="bg2">
                      <a:lumMod val="25000"/>
                    </a:schemeClr>
                  </a:solidFill>
                </a:rPr>
                <a:t>内部标杆管理以企业内部操作为基准的标杆管理。</a:t>
              </a:r>
              <a:endParaRPr lang="en-US" altLang="zh-CN" sz="1200" dirty="0">
                <a:solidFill>
                  <a:schemeClr val="bg2">
                    <a:lumMod val="25000"/>
                  </a:schemeClr>
                </a:solidFill>
              </a:endParaRPr>
            </a:p>
            <a:p>
              <a:pPr>
                <a:lnSpc>
                  <a:spcPct val="120000"/>
                </a:lnSpc>
                <a:buClr>
                  <a:schemeClr val="accent1"/>
                </a:buClr>
              </a:pPr>
              <a:endParaRPr lang="en-US" altLang="zh-CN" sz="1200" dirty="0">
                <a:solidFill>
                  <a:schemeClr val="bg2">
                    <a:lumMod val="25000"/>
                  </a:schemeClr>
                </a:solidFill>
              </a:endParaRPr>
            </a:p>
            <a:p>
              <a:pPr marL="171450" indent="-171450">
                <a:lnSpc>
                  <a:spcPct val="120000"/>
                </a:lnSpc>
                <a:buClr>
                  <a:schemeClr val="accent1"/>
                </a:buClr>
                <a:buFont typeface="Wingdings" panose="05000000000000000000" pitchFamily="2" charset="2"/>
                <a:buChar char="p"/>
              </a:pPr>
              <a:r>
                <a:rPr lang="zh-CN" altLang="en-US" sz="1200" dirty="0">
                  <a:solidFill>
                    <a:schemeClr val="bg2">
                      <a:lumMod val="25000"/>
                    </a:schemeClr>
                  </a:solidFill>
                </a:rPr>
                <a:t>竞争标杆管理以竞争对象为基准的标杆管理。</a:t>
              </a:r>
              <a:endParaRPr lang="en-US" altLang="zh-CN" sz="1200" dirty="0">
                <a:solidFill>
                  <a:schemeClr val="bg2">
                    <a:lumMod val="25000"/>
                  </a:schemeClr>
                </a:solidFill>
              </a:endParaRPr>
            </a:p>
            <a:p>
              <a:pPr marL="171450" indent="-171450">
                <a:lnSpc>
                  <a:spcPct val="120000"/>
                </a:lnSpc>
                <a:buClr>
                  <a:schemeClr val="accent1"/>
                </a:buClr>
                <a:buFont typeface="Wingdings" panose="05000000000000000000" pitchFamily="2" charset="2"/>
                <a:buChar char="p"/>
              </a:pPr>
              <a:endParaRPr lang="en-US" altLang="zh-CN" sz="1200" dirty="0">
                <a:solidFill>
                  <a:schemeClr val="bg2">
                    <a:lumMod val="25000"/>
                  </a:schemeClr>
                </a:solidFill>
              </a:endParaRPr>
            </a:p>
            <a:p>
              <a:pPr marL="171450" indent="-171450">
                <a:lnSpc>
                  <a:spcPct val="120000"/>
                </a:lnSpc>
                <a:buClr>
                  <a:schemeClr val="accent1"/>
                </a:buClr>
                <a:buFont typeface="Wingdings" panose="05000000000000000000" pitchFamily="2" charset="2"/>
                <a:buChar char="p"/>
              </a:pPr>
              <a:r>
                <a:rPr lang="zh-CN" altLang="en-US" sz="1200" dirty="0">
                  <a:solidFill>
                    <a:schemeClr val="bg2">
                      <a:lumMod val="25000"/>
                    </a:schemeClr>
                  </a:solidFill>
                </a:rPr>
                <a:t>职能标杆管理以行业领先者或某些企业的优秀职能操作为基准进行的标杆管理。</a:t>
              </a:r>
              <a:endParaRPr lang="en-US" altLang="zh-CN" sz="1200" dirty="0">
                <a:solidFill>
                  <a:schemeClr val="bg2">
                    <a:lumMod val="25000"/>
                  </a:schemeClr>
                </a:solidFill>
              </a:endParaRPr>
            </a:p>
            <a:p>
              <a:pPr marL="171450" indent="-171450">
                <a:lnSpc>
                  <a:spcPct val="120000"/>
                </a:lnSpc>
                <a:buClr>
                  <a:schemeClr val="accent1"/>
                </a:buClr>
                <a:buFont typeface="Wingdings" panose="05000000000000000000" pitchFamily="2" charset="2"/>
                <a:buChar char="p"/>
              </a:pPr>
              <a:endParaRPr lang="en-US" altLang="zh-CN" sz="1200" dirty="0">
                <a:solidFill>
                  <a:schemeClr val="bg2">
                    <a:lumMod val="25000"/>
                  </a:schemeClr>
                </a:solidFill>
              </a:endParaRPr>
            </a:p>
            <a:p>
              <a:pPr marL="171450" indent="-171450">
                <a:lnSpc>
                  <a:spcPct val="120000"/>
                </a:lnSpc>
                <a:buClr>
                  <a:schemeClr val="accent1"/>
                </a:buClr>
                <a:buFont typeface="Wingdings" panose="05000000000000000000" pitchFamily="2" charset="2"/>
                <a:buChar char="p"/>
              </a:pPr>
              <a:r>
                <a:rPr lang="zh-CN" altLang="en-US" sz="1200" dirty="0">
                  <a:solidFill>
                    <a:schemeClr val="bg2">
                      <a:lumMod val="25000"/>
                    </a:schemeClr>
                  </a:solidFill>
                </a:rPr>
                <a:t>流程标杆管理以最佳工作流程为基准进行的标杆管理。</a:t>
              </a:r>
              <a:endParaRPr lang="en-US" altLang="zh-CN" sz="1200" dirty="0">
                <a:solidFill>
                  <a:schemeClr val="bg2">
                    <a:lumMod val="25000"/>
                  </a:schemeClr>
                </a:solidFill>
              </a:endParaRPr>
            </a:p>
            <a:p>
              <a:pPr marL="171450" indent="-171450">
                <a:lnSpc>
                  <a:spcPct val="120000"/>
                </a:lnSpc>
                <a:buClr>
                  <a:schemeClr val="accent1"/>
                </a:buClr>
                <a:buFont typeface="Wingdings" panose="05000000000000000000" pitchFamily="2" charset="2"/>
                <a:buChar char="p"/>
              </a:pPr>
              <a:endParaRPr lang="en-US" altLang="zh-CN" sz="1200" dirty="0">
                <a:solidFill>
                  <a:schemeClr val="bg2">
                    <a:lumMod val="25000"/>
                  </a:schemeClr>
                </a:solidFill>
              </a:endParaRPr>
            </a:p>
            <a:p>
              <a:pPr marL="171450" indent="-171450">
                <a:lnSpc>
                  <a:spcPct val="120000"/>
                </a:lnSpc>
                <a:buClr>
                  <a:schemeClr val="accent1"/>
                </a:buClr>
                <a:buFont typeface="Wingdings" panose="05000000000000000000" pitchFamily="2" charset="2"/>
                <a:buChar char="p"/>
              </a:pPr>
              <a:endParaRPr lang="en-US" altLang="zh-CN" sz="1200" dirty="0">
                <a:solidFill>
                  <a:schemeClr val="bg2">
                    <a:lumMod val="25000"/>
                  </a:schemeClr>
                </a:solidFill>
              </a:endParaRPr>
            </a:p>
            <a:p>
              <a:pPr marL="171450" indent="-171450">
                <a:lnSpc>
                  <a:spcPct val="120000"/>
                </a:lnSpc>
                <a:buClr>
                  <a:schemeClr val="accent1"/>
                </a:buClr>
                <a:buFont typeface="Wingdings" panose="05000000000000000000" pitchFamily="2" charset="2"/>
                <a:buChar char="p"/>
              </a:pPr>
              <a:endParaRPr lang="en-US" altLang="zh-CN" sz="1200" dirty="0">
                <a:solidFill>
                  <a:schemeClr val="bg2">
                    <a:lumMod val="25000"/>
                  </a:schemeClr>
                </a:solidFill>
              </a:endParaRPr>
            </a:p>
          </p:txBody>
        </p:sp>
      </p:grpSp>
      <p:sp>
        <p:nvSpPr>
          <p:cNvPr id="8" name="文本框 7"/>
          <p:cNvSpPr txBox="1"/>
          <p:nvPr/>
        </p:nvSpPr>
        <p:spPr>
          <a:xfrm>
            <a:off x="10272464" y="1098533"/>
            <a:ext cx="1016001" cy="584775"/>
          </a:xfrm>
          <a:prstGeom prst="rect">
            <a:avLst/>
          </a:prstGeom>
          <a:noFill/>
        </p:spPr>
        <p:txBody>
          <a:bodyPr wrap="square" rtlCol="0">
            <a:spAutoFit/>
          </a:bodyPr>
          <a:lstStyle/>
          <a:p>
            <a:r>
              <a:rPr lang="en-US" altLang="zh-CN" sz="3200" b="1" dirty="0">
                <a:solidFill>
                  <a:srgbClr val="FF0000"/>
                </a:solidFill>
              </a:rPr>
              <a:t>&gt;&gt;&gt;</a:t>
            </a:r>
            <a:endParaRPr lang="zh-CN" altLang="en-US" sz="3200" b="1" dirty="0">
              <a:solidFill>
                <a:srgbClr val="FF0000"/>
              </a:solidFill>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iŝ1ídé"/>
          <p:cNvSpPr txBox="1"/>
          <p:nvPr/>
        </p:nvSpPr>
        <p:spPr>
          <a:xfrm>
            <a:off x="713119" y="1079153"/>
            <a:ext cx="9662112" cy="400110"/>
          </a:xfrm>
          <a:prstGeom prst="rect">
            <a:avLst/>
          </a:prstGeom>
          <a:no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defTabSz="913765" fontAlgn="auto">
              <a:lnSpc>
                <a:spcPct val="100000"/>
              </a:lnSpc>
              <a:spcBef>
                <a:spcPts val="0"/>
              </a:spcBef>
              <a:spcAft>
                <a:spcPts val="0"/>
              </a:spcAft>
              <a:buClrTx/>
              <a:buSzPct val="25000"/>
              <a:buFontTx/>
              <a:buNone/>
              <a:defRPr kumimoji="0" sz="2000" b="1" i="0" u="none" strike="noStrike" cap="none" spc="0" normalizeH="0" baseline="0">
                <a:ln>
                  <a:noFill/>
                </a:ln>
                <a:solidFill>
                  <a:schemeClr val="accent3"/>
                </a:solidFill>
                <a:effectLst/>
                <a:uLnTx/>
                <a:uFillTx/>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宇宙对标策略的影响</a:t>
            </a:r>
            <a:endParaRPr lang="en-US" dirty="0"/>
          </a:p>
        </p:txBody>
      </p:sp>
      <p:sp>
        <p:nvSpPr>
          <p:cNvPr id="15" name="î$ḷïďê"/>
          <p:cNvSpPr/>
          <p:nvPr/>
        </p:nvSpPr>
        <p:spPr>
          <a:xfrm>
            <a:off x="1217966" y="5263372"/>
            <a:ext cx="444222" cy="444220"/>
          </a:xfrm>
          <a:prstGeom prst="roundRect">
            <a:avLst/>
          </a:prstGeom>
          <a:solidFill>
            <a:schemeClr val="accent1"/>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文本框 7"/>
          <p:cNvSpPr txBox="1"/>
          <p:nvPr/>
        </p:nvSpPr>
        <p:spPr>
          <a:xfrm>
            <a:off x="1856901" y="5222750"/>
            <a:ext cx="9023177" cy="613822"/>
          </a:xfrm>
          <a:prstGeom prst="rect">
            <a:avLst/>
          </a:prstGeom>
          <a:noFill/>
        </p:spPr>
        <p:txBody>
          <a:bodyPr wrap="square">
            <a:spAutoFit/>
          </a:bodyPr>
          <a:lstStyle>
            <a:defPPr>
              <a:defRPr lang="zh-CN"/>
            </a:defPPr>
            <a:lvl1pPr defTabSz="913765">
              <a:lnSpc>
                <a:spcPct val="150000"/>
              </a:lnSpc>
              <a:buSzPct val="25000"/>
              <a:defRPr kumimoji="0" sz="1000" b="0" i="0" u="none" strike="noStrike" cap="none" spc="0" normalizeH="0" baseline="0">
                <a:ln>
                  <a:noFill/>
                </a:ln>
                <a:effectLst/>
                <a:uLnTx/>
                <a:uFillTx/>
              </a:defRPr>
            </a:lvl1pPr>
          </a:lstStyle>
          <a:p>
            <a:r>
              <a:rPr lang="zh-CN" altLang="en-US" sz="1200" dirty="0"/>
              <a:t>宇宙已经注意到，中国现在</a:t>
            </a:r>
            <a:r>
              <a:rPr lang="en-US" altLang="zh-CN" sz="1200" dirty="0"/>
              <a:t>60</a:t>
            </a:r>
            <a:r>
              <a:rPr lang="zh-CN" altLang="en-US" sz="1200" dirty="0"/>
              <a:t>岁以上人口超过了</a:t>
            </a:r>
            <a:r>
              <a:rPr lang="en-US" altLang="zh-CN" sz="1200" dirty="0"/>
              <a:t>10%</a:t>
            </a:r>
            <a:r>
              <a:rPr lang="zh-CN" altLang="en-US" sz="1200" dirty="0"/>
              <a:t>，开始进入老龄化社会阶段，</a:t>
            </a:r>
            <a:endParaRPr lang="en-US" altLang="zh-CN" sz="1200" dirty="0"/>
          </a:p>
          <a:p>
            <a:r>
              <a:rPr lang="zh-CN" altLang="en-US" sz="1200" dirty="0"/>
              <a:t>这为房地产企业带来了一部分类似美国情况的活跃长者置业的新市场，这个市场具有良好的成长性。</a:t>
            </a:r>
            <a:endParaRPr lang="en-US" altLang="zh-CN" sz="1200" dirty="0"/>
          </a:p>
        </p:txBody>
      </p:sp>
      <p:sp>
        <p:nvSpPr>
          <p:cNvPr id="9" name="矩形: 圆角 8"/>
          <p:cNvSpPr/>
          <p:nvPr/>
        </p:nvSpPr>
        <p:spPr>
          <a:xfrm>
            <a:off x="1217966" y="2119465"/>
            <a:ext cx="9756069" cy="2851309"/>
          </a:xfrm>
          <a:prstGeom prst="roundRect">
            <a:avLst>
              <a:gd name="adj" fmla="val 4850"/>
            </a:avLst>
          </a:prstGeom>
          <a:solidFill>
            <a:srgbClr val="FFFFFF"/>
          </a:solid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aphicFrame>
        <p:nvGraphicFramePr>
          <p:cNvPr id="10" name="图表 9"/>
          <p:cNvGraphicFramePr/>
          <p:nvPr/>
        </p:nvGraphicFramePr>
        <p:xfrm>
          <a:off x="1337297" y="2267589"/>
          <a:ext cx="9352445" cy="2549564"/>
        </p:xfrm>
        <a:graphic>
          <a:graphicData uri="http://schemas.openxmlformats.org/drawingml/2006/chart">
            <c:chart xmlns:c="http://schemas.openxmlformats.org/drawingml/2006/chart" xmlns:r="http://schemas.openxmlformats.org/officeDocument/2006/relationships" r:id="rId4"/>
          </a:graphicData>
        </a:graphic>
      </p:graphicFrame>
      <p:sp>
        <p:nvSpPr>
          <p:cNvPr id="18" name="ïSlíďê"/>
          <p:cNvSpPr txBox="1"/>
          <p:nvPr/>
        </p:nvSpPr>
        <p:spPr>
          <a:xfrm>
            <a:off x="713119" y="1405534"/>
            <a:ext cx="6987479" cy="295274"/>
          </a:xfrm>
          <a:prstGeom prst="rect">
            <a:avLst/>
          </a:prstGeom>
          <a:noFill/>
          <a:ln>
            <a:noFill/>
          </a:ln>
        </p:spPr>
        <p:txBody>
          <a:bodyPr wrap="square" lIns="91440" tIns="45720" rIns="91440" bIns="45720" anchor="ctr" anchorCtr="0">
            <a:spAutoFit/>
          </a:bodyPr>
          <a:lstStyle>
            <a:defPPr>
              <a:defRPr lang="zh-CN"/>
            </a:defPPr>
            <a:lvl1pPr marR="0" lvl="0" indent="0" defTabSz="913765" fontAlgn="auto">
              <a:lnSpc>
                <a:spcPct val="150000"/>
              </a:lnSpc>
              <a:spcBef>
                <a:spcPts val="0"/>
              </a:spcBef>
              <a:spcAft>
                <a:spcPts val="0"/>
              </a:spcAft>
              <a:buClrTx/>
              <a:buSzPct val="25000"/>
              <a:buFontTx/>
              <a:buNone/>
              <a:defRPr sz="800"/>
            </a:lvl1pPr>
          </a:lstStyle>
          <a:p>
            <a:pPr>
              <a:lnSpc>
                <a:spcPct val="120000"/>
              </a:lnSpc>
            </a:pPr>
            <a:r>
              <a:rPr lang="en-US" altLang="zh-CN" sz="1200" spc="120" dirty="0"/>
              <a:t>The influence of Universe's benchmarking strategy</a:t>
            </a:r>
          </a:p>
        </p:txBody>
      </p:sp>
      <p:sp>
        <p:nvSpPr>
          <p:cNvPr id="2" name="文本框 1"/>
          <p:cNvSpPr txBox="1"/>
          <p:nvPr/>
        </p:nvSpPr>
        <p:spPr>
          <a:xfrm>
            <a:off x="10272464" y="1098533"/>
            <a:ext cx="1016001" cy="584775"/>
          </a:xfrm>
          <a:prstGeom prst="rect">
            <a:avLst/>
          </a:prstGeom>
          <a:noFill/>
        </p:spPr>
        <p:txBody>
          <a:bodyPr wrap="square" rtlCol="0">
            <a:spAutoFit/>
          </a:bodyPr>
          <a:lstStyle/>
          <a:p>
            <a:r>
              <a:rPr lang="en-US" altLang="zh-CN" sz="3200" b="1" dirty="0">
                <a:solidFill>
                  <a:srgbClr val="FF0000"/>
                </a:solidFill>
              </a:rPr>
              <a:t>&gt;&gt;&gt;</a:t>
            </a:r>
            <a:endParaRPr lang="zh-CN" altLang="en-US" sz="3200" b="1" dirty="0">
              <a:solidFill>
                <a:srgbClr val="FF0000"/>
              </a:solidFill>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高楼大厦的城市&#10;&#10;描述已自动生成">
            <a:extLst>
              <a:ext uri="{FF2B5EF4-FFF2-40B4-BE49-F238E27FC236}">
                <a16:creationId xmlns:a16="http://schemas.microsoft.com/office/drawing/2014/main" id="{3D59D4DA-2121-3122-CE62-5A72BFDAB115}"/>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7813" b="7813"/>
          <a:stretch/>
        </p:blipFill>
        <p:spPr>
          <a:xfrm>
            <a:off x="0" y="-7948"/>
            <a:ext cx="12192000" cy="6858000"/>
          </a:xfrm>
          <a:prstGeom prst="rect">
            <a:avLst/>
          </a:prstGeom>
        </p:spPr>
      </p:pic>
      <p:sp>
        <p:nvSpPr>
          <p:cNvPr id="31" name="矩形 30"/>
          <p:cNvSpPr/>
          <p:nvPr/>
        </p:nvSpPr>
        <p:spPr>
          <a:xfrm>
            <a:off x="0" y="0"/>
            <a:ext cx="12192000" cy="6858000"/>
          </a:xfrm>
          <a:prstGeom prst="rect">
            <a:avLst/>
          </a:prstGeom>
          <a:solidFill>
            <a:schemeClr val="tx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p:cNvSpPr/>
          <p:nvPr/>
        </p:nvSpPr>
        <p:spPr>
          <a:xfrm>
            <a:off x="124116" y="3696427"/>
            <a:ext cx="3161573" cy="3161573"/>
          </a:xfrm>
          <a:custGeom>
            <a:avLst/>
            <a:gdLst>
              <a:gd name="connsiteX0" fmla="*/ 1580787 w 3161573"/>
              <a:gd name="connsiteY0" fmla="*/ 0 h 3161573"/>
              <a:gd name="connsiteX1" fmla="*/ 3161573 w 3161573"/>
              <a:gd name="connsiteY1" fmla="*/ 3161573 h 3161573"/>
              <a:gd name="connsiteX2" fmla="*/ 0 w 3161573"/>
              <a:gd name="connsiteY2" fmla="*/ 3161573 h 3161573"/>
            </a:gdLst>
            <a:ahLst/>
            <a:cxnLst>
              <a:cxn ang="0">
                <a:pos x="connsiteX0" y="connsiteY0"/>
              </a:cxn>
              <a:cxn ang="0">
                <a:pos x="connsiteX1" y="connsiteY1"/>
              </a:cxn>
              <a:cxn ang="0">
                <a:pos x="connsiteX2" y="connsiteY2"/>
              </a:cxn>
            </a:cxnLst>
            <a:rect l="l" t="t" r="r" b="b"/>
            <a:pathLst>
              <a:path w="3161573" h="3161573">
                <a:moveTo>
                  <a:pt x="1580787" y="0"/>
                </a:moveTo>
                <a:lnTo>
                  <a:pt x="3161573" y="3161573"/>
                </a:lnTo>
                <a:lnTo>
                  <a:pt x="0" y="3161573"/>
                </a:lnTo>
                <a:close/>
              </a:path>
            </a:pathLst>
          </a:custGeom>
          <a:solidFill>
            <a:schemeClr val="accent1">
              <a:hueOff val="0"/>
              <a:satOff val="0"/>
              <a:lumOff val="0"/>
              <a:alpha val="55000"/>
            </a:schemeClr>
          </a:solidFill>
          <a:ln w="63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4493" tIns="1491827" rIns="814493" bIns="13716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p:txBody>
      </p:sp>
      <p:sp>
        <p:nvSpPr>
          <p:cNvPr id="24" name="任意多边形: 形状 23"/>
          <p:cNvSpPr/>
          <p:nvPr/>
        </p:nvSpPr>
        <p:spPr>
          <a:xfrm flipV="1">
            <a:off x="1709386" y="3696427"/>
            <a:ext cx="3696427" cy="3161573"/>
          </a:xfrm>
          <a:custGeom>
            <a:avLst/>
            <a:gdLst>
              <a:gd name="connsiteX0" fmla="*/ 0 w 3696427"/>
              <a:gd name="connsiteY0" fmla="*/ 3161573 h 3161573"/>
              <a:gd name="connsiteX1" fmla="*/ 3696427 w 3696427"/>
              <a:gd name="connsiteY1" fmla="*/ 3161573 h 3161573"/>
              <a:gd name="connsiteX2" fmla="*/ 2115641 w 3696427"/>
              <a:gd name="connsiteY2" fmla="*/ 0 h 3161573"/>
              <a:gd name="connsiteX3" fmla="*/ 1580787 w 3696427"/>
              <a:gd name="connsiteY3" fmla="*/ 0 h 3161573"/>
            </a:gdLst>
            <a:ahLst/>
            <a:cxnLst>
              <a:cxn ang="0">
                <a:pos x="connsiteX0" y="connsiteY0"/>
              </a:cxn>
              <a:cxn ang="0">
                <a:pos x="connsiteX1" y="connsiteY1"/>
              </a:cxn>
              <a:cxn ang="0">
                <a:pos x="connsiteX2" y="connsiteY2"/>
              </a:cxn>
              <a:cxn ang="0">
                <a:pos x="connsiteX3" y="connsiteY3"/>
              </a:cxn>
            </a:cxnLst>
            <a:rect l="l" t="t" r="r" b="b"/>
            <a:pathLst>
              <a:path w="3696427" h="3161573">
                <a:moveTo>
                  <a:pt x="0" y="3161573"/>
                </a:moveTo>
                <a:lnTo>
                  <a:pt x="3696427" y="3161573"/>
                </a:lnTo>
                <a:lnTo>
                  <a:pt x="2115641" y="0"/>
                </a:lnTo>
                <a:lnTo>
                  <a:pt x="1580787" y="0"/>
                </a:lnTo>
                <a:close/>
              </a:path>
            </a:pathLst>
          </a:custGeom>
          <a:solidFill>
            <a:schemeClr val="accent1">
              <a:hueOff val="0"/>
              <a:satOff val="0"/>
              <a:lumOff val="0"/>
              <a:alpha val="90000"/>
            </a:schemeClr>
          </a:solidFill>
          <a:ln w="63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4493" tIns="1491827" rIns="814493" bIns="13716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p:txBody>
      </p:sp>
      <p:sp>
        <p:nvSpPr>
          <p:cNvPr id="27" name="任意多边形: 形状 26"/>
          <p:cNvSpPr/>
          <p:nvPr/>
        </p:nvSpPr>
        <p:spPr>
          <a:xfrm flipV="1">
            <a:off x="0" y="0"/>
            <a:ext cx="3557599" cy="3696427"/>
          </a:xfrm>
          <a:custGeom>
            <a:avLst/>
            <a:gdLst>
              <a:gd name="connsiteX0" fmla="*/ 0 w 3557599"/>
              <a:gd name="connsiteY0" fmla="*/ 3696427 h 3696427"/>
              <a:gd name="connsiteX1" fmla="*/ 3557599 w 3557599"/>
              <a:gd name="connsiteY1" fmla="*/ 3696427 h 3696427"/>
              <a:gd name="connsiteX2" fmla="*/ 1709386 w 3557599"/>
              <a:gd name="connsiteY2" fmla="*/ 0 h 3696427"/>
              <a:gd name="connsiteX3" fmla="*/ 0 w 3557599"/>
              <a:gd name="connsiteY3" fmla="*/ 3418771 h 3696427"/>
            </a:gdLst>
            <a:ahLst/>
            <a:cxnLst>
              <a:cxn ang="0">
                <a:pos x="connsiteX0" y="connsiteY0"/>
              </a:cxn>
              <a:cxn ang="0">
                <a:pos x="connsiteX1" y="connsiteY1"/>
              </a:cxn>
              <a:cxn ang="0">
                <a:pos x="connsiteX2" y="connsiteY2"/>
              </a:cxn>
              <a:cxn ang="0">
                <a:pos x="connsiteX3" y="connsiteY3"/>
              </a:cxn>
            </a:cxnLst>
            <a:rect l="l" t="t" r="r" b="b"/>
            <a:pathLst>
              <a:path w="3557599" h="3696427">
                <a:moveTo>
                  <a:pt x="0" y="3696427"/>
                </a:moveTo>
                <a:lnTo>
                  <a:pt x="3557599" y="3696427"/>
                </a:lnTo>
                <a:lnTo>
                  <a:pt x="1709386" y="0"/>
                </a:lnTo>
                <a:lnTo>
                  <a:pt x="0" y="3418771"/>
                </a:lnTo>
                <a:close/>
              </a:path>
            </a:pathLst>
          </a:custGeom>
          <a:noFill/>
          <a:ln w="63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4493" tIns="1491827" rIns="814493" bIns="13716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p:txBody>
      </p:sp>
      <p:sp>
        <p:nvSpPr>
          <p:cNvPr id="15" name="任意多边形: 形状 14"/>
          <p:cNvSpPr/>
          <p:nvPr/>
        </p:nvSpPr>
        <p:spPr>
          <a:xfrm flipV="1">
            <a:off x="1709386" y="0"/>
            <a:ext cx="3696427" cy="3696428"/>
          </a:xfrm>
          <a:custGeom>
            <a:avLst/>
            <a:gdLst>
              <a:gd name="connsiteX0" fmla="*/ 0 w 2709333"/>
              <a:gd name="connsiteY0" fmla="*/ 2709333 h 2709333"/>
              <a:gd name="connsiteX1" fmla="*/ 1354667 w 2709333"/>
              <a:gd name="connsiteY1" fmla="*/ 0 h 2709333"/>
              <a:gd name="connsiteX2" fmla="*/ 2709333 w 2709333"/>
              <a:gd name="connsiteY2" fmla="*/ 2709333 h 2709333"/>
              <a:gd name="connsiteX3" fmla="*/ 0 w 2709333"/>
              <a:gd name="connsiteY3" fmla="*/ 2709333 h 2709333"/>
            </a:gdLst>
            <a:ahLst/>
            <a:cxnLst>
              <a:cxn ang="0">
                <a:pos x="connsiteX0" y="connsiteY0"/>
              </a:cxn>
              <a:cxn ang="0">
                <a:pos x="connsiteX1" y="connsiteY1"/>
              </a:cxn>
              <a:cxn ang="0">
                <a:pos x="connsiteX2" y="connsiteY2"/>
              </a:cxn>
              <a:cxn ang="0">
                <a:pos x="connsiteX3" y="connsiteY3"/>
              </a:cxn>
            </a:cxnLst>
            <a:rect l="l" t="t" r="r" b="b"/>
            <a:pathLst>
              <a:path w="2709333" h="2709333">
                <a:moveTo>
                  <a:pt x="2709333" y="0"/>
                </a:moveTo>
                <a:lnTo>
                  <a:pt x="1354666" y="2709333"/>
                </a:lnTo>
                <a:lnTo>
                  <a:pt x="0" y="0"/>
                </a:lnTo>
                <a:lnTo>
                  <a:pt x="2709333" y="0"/>
                </a:lnTo>
                <a:close/>
              </a:path>
            </a:pathLst>
          </a:custGeom>
          <a:solidFill>
            <a:schemeClr val="accent1">
              <a:hueOff val="0"/>
              <a:satOff val="0"/>
              <a:lumOff val="0"/>
              <a:alpha val="55000"/>
            </a:schemeClr>
          </a:solidFill>
          <a:ln w="63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4493" tIns="137161" rIns="814493" bIns="1491827" numCol="1" spcCol="1270" anchor="ctr" anchorCtr="0">
            <a:noAutofit/>
          </a:bodyPr>
          <a:lstStyle/>
          <a:p>
            <a:pPr marL="0" lvl="0" indent="0" algn="ctr" defTabSz="1600200">
              <a:lnSpc>
                <a:spcPct val="90000"/>
              </a:lnSpc>
              <a:spcBef>
                <a:spcPct val="0"/>
              </a:spcBef>
              <a:spcAft>
                <a:spcPct val="35000"/>
              </a:spcAft>
              <a:buNone/>
            </a:pPr>
            <a:endParaRPr lang="zh-CN" altLang="en-US" sz="3600" kern="1200"/>
          </a:p>
        </p:txBody>
      </p:sp>
      <p:sp>
        <p:nvSpPr>
          <p:cNvPr id="18" name="文本框 17"/>
          <p:cNvSpPr txBox="1"/>
          <p:nvPr/>
        </p:nvSpPr>
        <p:spPr>
          <a:xfrm>
            <a:off x="2355438" y="1674673"/>
            <a:ext cx="2404323" cy="1446550"/>
          </a:xfrm>
          <a:prstGeom prst="rect">
            <a:avLst/>
          </a:prstGeom>
          <a:noFill/>
        </p:spPr>
        <p:txBody>
          <a:bodyPr wrap="square" rtlCol="0">
            <a:spAutoFit/>
          </a:bodyPr>
          <a:lstStyle/>
          <a:p>
            <a:pPr algn="ctr"/>
            <a:r>
              <a:rPr lang="en-US" altLang="zh-CN" sz="8800" b="1" dirty="0">
                <a:solidFill>
                  <a:schemeClr val="bg1"/>
                </a:solidFill>
                <a:latin typeface="+mj-ea"/>
                <a:ea typeface="+mj-ea"/>
              </a:rPr>
              <a:t>3</a:t>
            </a:r>
            <a:endParaRPr lang="zh-CN" altLang="en-US" sz="8800" b="1" dirty="0">
              <a:solidFill>
                <a:schemeClr val="bg1"/>
              </a:solidFill>
              <a:latin typeface="+mj-ea"/>
              <a:ea typeface="+mj-ea"/>
            </a:endParaRPr>
          </a:p>
        </p:txBody>
      </p:sp>
      <p:sp>
        <p:nvSpPr>
          <p:cNvPr id="21" name="矩形 20"/>
          <p:cNvSpPr/>
          <p:nvPr/>
        </p:nvSpPr>
        <p:spPr>
          <a:xfrm>
            <a:off x="11340427" y="0"/>
            <a:ext cx="307187" cy="576000"/>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63352" y="6396335"/>
            <a:ext cx="3696427" cy="307777"/>
          </a:xfrm>
          <a:prstGeom prst="rect">
            <a:avLst/>
          </a:prstGeom>
          <a:noFill/>
        </p:spPr>
        <p:txBody>
          <a:bodyPr wrap="square" rtlCol="0">
            <a:spAutoFit/>
          </a:bodyPr>
          <a:lstStyle>
            <a:defPPr>
              <a:defRPr lang="zh-CN"/>
            </a:defPPr>
            <a:lvl1pPr algn="dist">
              <a:defRPr sz="1400">
                <a:solidFill>
                  <a:schemeClr val="bg1"/>
                </a:solidFill>
              </a:defRPr>
            </a:lvl1pPr>
          </a:lstStyle>
          <a:p>
            <a:r>
              <a:rPr lang="en-US" altLang="zh-CN" dirty="0">
                <a:solidFill>
                  <a:schemeClr val="bg1">
                    <a:alpha val="35000"/>
                  </a:schemeClr>
                </a:solidFill>
              </a:rPr>
              <a:t>https://www.XXX-ppt.com</a:t>
            </a:r>
            <a:endParaRPr lang="zh-CN" altLang="en-US" dirty="0">
              <a:solidFill>
                <a:schemeClr val="bg1">
                  <a:alpha val="35000"/>
                </a:schemeClr>
              </a:solidFill>
            </a:endParaRPr>
          </a:p>
        </p:txBody>
      </p:sp>
      <p:sp>
        <p:nvSpPr>
          <p:cNvPr id="5" name="文本框 4">
            <a:extLst>
              <a:ext uri="{FF2B5EF4-FFF2-40B4-BE49-F238E27FC236}">
                <a16:creationId xmlns:a16="http://schemas.microsoft.com/office/drawing/2014/main" id="{F441DEA1-88AA-7BE3-1FD0-A93D36FF7403}"/>
              </a:ext>
            </a:extLst>
          </p:cNvPr>
          <p:cNvSpPr txBox="1"/>
          <p:nvPr/>
        </p:nvSpPr>
        <p:spPr>
          <a:xfrm>
            <a:off x="5735129" y="3429000"/>
            <a:ext cx="5832983" cy="1200329"/>
          </a:xfrm>
          <a:prstGeom prst="rect">
            <a:avLst/>
          </a:prstGeom>
          <a:noFill/>
        </p:spPr>
        <p:txBody>
          <a:bodyPr wrap="square" rtlCol="0">
            <a:spAutoFit/>
          </a:bodyPr>
          <a:lstStyle/>
          <a:p>
            <a:r>
              <a:rPr lang="en-US" altLang="zh-CN" sz="7200" b="1" dirty="0">
                <a:solidFill>
                  <a:schemeClr val="bg1">
                    <a:alpha val="20000"/>
                  </a:schemeClr>
                </a:solidFill>
                <a:latin typeface="+mj-ea"/>
                <a:ea typeface="+mj-ea"/>
              </a:rPr>
              <a:t>PART THREE</a:t>
            </a:r>
            <a:endParaRPr lang="zh-CN" altLang="en-US" sz="7200" b="1" dirty="0">
              <a:solidFill>
                <a:schemeClr val="bg1">
                  <a:alpha val="20000"/>
                </a:schemeClr>
              </a:solidFill>
              <a:latin typeface="+mj-ea"/>
              <a:ea typeface="+mj-ea"/>
            </a:endParaRPr>
          </a:p>
        </p:txBody>
      </p:sp>
      <p:sp>
        <p:nvSpPr>
          <p:cNvPr id="3" name="文本框 2">
            <a:extLst>
              <a:ext uri="{FF2B5EF4-FFF2-40B4-BE49-F238E27FC236}">
                <a16:creationId xmlns:a16="http://schemas.microsoft.com/office/drawing/2014/main" id="{4342190F-7CC8-2667-50C2-5757A64C94F7}"/>
              </a:ext>
            </a:extLst>
          </p:cNvPr>
          <p:cNvSpPr txBox="1"/>
          <p:nvPr/>
        </p:nvSpPr>
        <p:spPr>
          <a:xfrm>
            <a:off x="7760104" y="2413337"/>
            <a:ext cx="3294013" cy="646331"/>
          </a:xfrm>
          <a:prstGeom prst="rect">
            <a:avLst/>
          </a:prstGeom>
          <a:noFill/>
        </p:spPr>
        <p:txBody>
          <a:bodyPr wrap="square" rtlCol="0">
            <a:spAutoFit/>
          </a:bodyPr>
          <a:lstStyle>
            <a:defPPr>
              <a:defRPr lang="zh-CN"/>
            </a:defPPr>
            <a:lvl1pPr algn="ctr">
              <a:defRPr sz="3600" b="1" spc="120">
                <a:solidFill>
                  <a:schemeClr val="bg1"/>
                </a:solidFill>
                <a:latin typeface="+mj-ea"/>
                <a:ea typeface="+mj-ea"/>
              </a:defRPr>
            </a:lvl1pPr>
          </a:lstStyle>
          <a:p>
            <a:r>
              <a:rPr lang="zh-CN" altLang="en-US" dirty="0"/>
              <a:t>宇宙品牌策略</a:t>
            </a:r>
          </a:p>
        </p:txBody>
      </p:sp>
      <p:sp>
        <p:nvSpPr>
          <p:cNvPr id="4" name="文本框 3">
            <a:extLst>
              <a:ext uri="{FF2B5EF4-FFF2-40B4-BE49-F238E27FC236}">
                <a16:creationId xmlns:a16="http://schemas.microsoft.com/office/drawing/2014/main" id="{FFC826D1-C488-87A2-5881-0599410EBCBE}"/>
              </a:ext>
            </a:extLst>
          </p:cNvPr>
          <p:cNvSpPr txBox="1"/>
          <p:nvPr/>
        </p:nvSpPr>
        <p:spPr>
          <a:xfrm>
            <a:off x="7558897" y="1720352"/>
            <a:ext cx="3696427" cy="400110"/>
          </a:xfrm>
          <a:prstGeom prst="rect">
            <a:avLst/>
          </a:prstGeom>
          <a:noFill/>
        </p:spPr>
        <p:txBody>
          <a:bodyPr wrap="square" rtlCol="0">
            <a:spAutoFit/>
          </a:bodyPr>
          <a:lstStyle/>
          <a:p>
            <a:pPr algn="dist"/>
            <a:r>
              <a:rPr lang="en-US" altLang="zh-CN" sz="2000" spc="120" dirty="0">
                <a:solidFill>
                  <a:schemeClr val="bg1">
                    <a:alpha val="40000"/>
                  </a:schemeClr>
                </a:solidFill>
                <a:latin typeface="+mn-ea"/>
              </a:rPr>
              <a:t>Universe brand strategy</a:t>
            </a:r>
            <a:endParaRPr lang="zh-CN" altLang="en-US" sz="2000" spc="120" dirty="0">
              <a:solidFill>
                <a:schemeClr val="bg1">
                  <a:alpha val="40000"/>
                </a:schemeClr>
              </a:solidFill>
              <a:latin typeface="+mn-ea"/>
            </a:endParaRPr>
          </a:p>
        </p:txBody>
      </p:sp>
    </p:spTree>
    <p:extLst>
      <p:ext uri="{BB962C8B-B14F-4D97-AF65-F5344CB8AC3E}">
        <p14:creationId xmlns:p14="http://schemas.microsoft.com/office/powerpoint/2010/main" val="8276303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îṣlïďé"/>
          <p:cNvSpPr/>
          <p:nvPr/>
        </p:nvSpPr>
        <p:spPr>
          <a:xfrm>
            <a:off x="1564580" y="4942770"/>
            <a:ext cx="2069052" cy="400110"/>
          </a:xfrm>
          <a:prstGeom prst="rect">
            <a:avLst/>
          </a:prstGeom>
          <a:no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defTabSz="913765">
              <a:buSzPct val="25000"/>
            </a:pPr>
            <a:r>
              <a:rPr lang="zh-CN" altLang="en-US" sz="2000" b="1" dirty="0">
                <a:solidFill>
                  <a:schemeClr val="accent3"/>
                </a:solidFill>
                <a:latin typeface="+mj-ea"/>
                <a:ea typeface="+mj-ea"/>
              </a:rPr>
              <a:t>第一个十年</a:t>
            </a:r>
            <a:endParaRPr lang="en-US" altLang="zh-CN" sz="2000" b="1" dirty="0">
              <a:solidFill>
                <a:schemeClr val="accent3"/>
              </a:solidFill>
              <a:latin typeface="+mj-ea"/>
              <a:ea typeface="+mj-ea"/>
            </a:endParaRPr>
          </a:p>
        </p:txBody>
      </p:sp>
      <p:sp>
        <p:nvSpPr>
          <p:cNvPr id="4" name="iŝļîḍé"/>
          <p:cNvSpPr txBox="1"/>
          <p:nvPr/>
        </p:nvSpPr>
        <p:spPr>
          <a:xfrm>
            <a:off x="952547" y="4876490"/>
            <a:ext cx="540000" cy="540000"/>
          </a:xfrm>
          <a:prstGeom prst="rect">
            <a:avLst/>
          </a:prstGeom>
          <a:gradFill>
            <a:gsLst>
              <a:gs pos="0">
                <a:schemeClr val="accent2">
                  <a:lumMod val="60000"/>
                  <a:lumOff val="40000"/>
                </a:schemeClr>
              </a:gs>
              <a:gs pos="50000">
                <a:schemeClr val="accent2"/>
              </a:gs>
            </a:gsLst>
            <a:lin ang="2700000" scaled="0"/>
          </a:gradFill>
        </p:spPr>
        <p:txBody>
          <a:bodyPr wrap="none" lIns="108000" tIns="108000" rIns="108000" bIns="108000" rtlCol="0" anchor="ctr" anchorCtr="0">
            <a:noAutofit/>
          </a:bodyPr>
          <a:lstStyle>
            <a:defPPr>
              <a:defRPr lang="zh-CN"/>
            </a:defPPr>
            <a:lvl1pPr algn="ctr">
              <a:defRPr kumimoji="1" b="1">
                <a:solidFill>
                  <a:srgbClr val="FFFFFF"/>
                </a:solidFill>
              </a:defRPr>
            </a:lvl1pPr>
          </a:lstStyle>
          <a:p>
            <a:endParaRPr lang="zh-CN" altLang="en-US" dirty="0"/>
          </a:p>
        </p:txBody>
      </p:sp>
      <p:cxnSp>
        <p:nvCxnSpPr>
          <p:cNvPr id="6" name="íśḷíḓe"/>
          <p:cNvCxnSpPr/>
          <p:nvPr/>
        </p:nvCxnSpPr>
        <p:spPr>
          <a:xfrm>
            <a:off x="1222547" y="4441463"/>
            <a:ext cx="0" cy="468000"/>
          </a:xfrm>
          <a:prstGeom prst="line">
            <a:avLst/>
          </a:prstGeom>
          <a:ln w="12700">
            <a:solidFill>
              <a:schemeClr val="tx1">
                <a:lumMod val="50000"/>
                <a:lumOff val="50000"/>
                <a:alpha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31" name="ïṩ1ïḋê"/>
          <p:cNvSpPr/>
          <p:nvPr/>
        </p:nvSpPr>
        <p:spPr>
          <a:xfrm>
            <a:off x="660400" y="3802798"/>
            <a:ext cx="5660770" cy="635000"/>
          </a:xfrm>
          <a:prstGeom prst="chevron">
            <a:avLst/>
          </a:prstGeom>
          <a:gradFill>
            <a:gsLst>
              <a:gs pos="0">
                <a:schemeClr val="accent2">
                  <a:lumMod val="60000"/>
                  <a:lumOff val="40000"/>
                </a:schemeClr>
              </a:gs>
              <a:gs pos="50000">
                <a:schemeClr val="accent2"/>
              </a:gs>
            </a:gsLst>
            <a:lin ang="2700000" scaled="0"/>
          </a:gradFill>
        </p:spPr>
        <p:txBody>
          <a:bodyPr wrap="none" lIns="108000" tIns="108000" rIns="108000" bIns="108000" rtlCol="0" anchor="ctr" anchorCtr="0">
            <a:noAutofit/>
          </a:bodyPr>
          <a:lstStyle/>
          <a:p>
            <a:pPr algn="ctr"/>
            <a:endParaRPr kumimoji="1" lang="en-US" altLang="zh-CN" b="1" dirty="0">
              <a:solidFill>
                <a:srgbClr val="FFFFFF"/>
              </a:solidFill>
            </a:endParaRPr>
          </a:p>
        </p:txBody>
      </p:sp>
      <p:sp>
        <p:nvSpPr>
          <p:cNvPr id="32" name="íşļíďé"/>
          <p:cNvSpPr/>
          <p:nvPr/>
        </p:nvSpPr>
        <p:spPr>
          <a:xfrm>
            <a:off x="5836266" y="3799133"/>
            <a:ext cx="5660770" cy="635000"/>
          </a:xfrm>
          <a:prstGeom prst="chevron">
            <a:avLst/>
          </a:prstGeom>
          <a:gradFill>
            <a:gsLst>
              <a:gs pos="0">
                <a:schemeClr val="accent1">
                  <a:lumMod val="60000"/>
                  <a:lumOff val="40000"/>
                </a:schemeClr>
              </a:gs>
              <a:gs pos="50000">
                <a:schemeClr val="accent1"/>
              </a:gs>
            </a:gsLst>
            <a:lin ang="2700000" scaled="0"/>
          </a:gradFill>
        </p:spPr>
        <p:txBody>
          <a:bodyPr wrap="none" lIns="108000" tIns="108000" rIns="108000" bIns="108000" rtlCol="0" anchor="ctr" anchorCtr="0">
            <a:noAutofit/>
          </a:bodyPr>
          <a:lstStyle/>
          <a:p>
            <a:pPr algn="ctr"/>
            <a:endParaRPr kumimoji="1" lang="en-US" altLang="zh-CN" b="1" dirty="0">
              <a:solidFill>
                <a:srgbClr val="FFFFFF"/>
              </a:solidFill>
            </a:endParaRPr>
          </a:p>
        </p:txBody>
      </p:sp>
      <p:sp>
        <p:nvSpPr>
          <p:cNvPr id="12" name="îṣḻïḓe"/>
          <p:cNvSpPr/>
          <p:nvPr/>
        </p:nvSpPr>
        <p:spPr>
          <a:xfrm>
            <a:off x="6801428" y="4942770"/>
            <a:ext cx="2069052" cy="400110"/>
          </a:xfrm>
          <a:prstGeom prst="rect">
            <a:avLst/>
          </a:prstGeom>
          <a:no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defTabSz="913765">
              <a:buSzPct val="25000"/>
            </a:pPr>
            <a:r>
              <a:rPr lang="zh-CN" altLang="en-US" sz="2000" b="1" dirty="0">
                <a:solidFill>
                  <a:schemeClr val="accent3"/>
                </a:solidFill>
                <a:latin typeface="+mj-ea"/>
                <a:ea typeface="+mj-ea"/>
              </a:rPr>
              <a:t>第二个十年</a:t>
            </a:r>
            <a:endParaRPr lang="en-US" altLang="zh-CN" sz="2000" b="1" dirty="0">
              <a:solidFill>
                <a:schemeClr val="accent3"/>
              </a:solidFill>
              <a:latin typeface="+mj-ea"/>
              <a:ea typeface="+mj-ea"/>
            </a:endParaRPr>
          </a:p>
        </p:txBody>
      </p:sp>
      <p:sp>
        <p:nvSpPr>
          <p:cNvPr id="13" name="ïšļïḑê"/>
          <p:cNvSpPr txBox="1"/>
          <p:nvPr/>
        </p:nvSpPr>
        <p:spPr>
          <a:xfrm>
            <a:off x="6189395" y="4869160"/>
            <a:ext cx="540000" cy="540000"/>
          </a:xfrm>
          <a:prstGeom prst="rect">
            <a:avLst/>
          </a:prstGeom>
          <a:gradFill>
            <a:gsLst>
              <a:gs pos="0">
                <a:schemeClr val="accent1">
                  <a:lumMod val="60000"/>
                  <a:lumOff val="40000"/>
                </a:schemeClr>
              </a:gs>
              <a:gs pos="50000">
                <a:schemeClr val="accent1"/>
              </a:gs>
            </a:gsLst>
            <a:lin ang="2700000" scaled="0"/>
          </a:gradFill>
        </p:spPr>
        <p:txBody>
          <a:bodyPr wrap="none" lIns="108000" tIns="108000" rIns="108000" bIns="108000" rtlCol="0" anchor="ctr" anchorCtr="0">
            <a:noAutofit/>
          </a:bodyPr>
          <a:lstStyle>
            <a:defPPr>
              <a:defRPr lang="zh-CN"/>
            </a:defPPr>
            <a:lvl1pPr algn="ctr">
              <a:defRPr kumimoji="1" b="1">
                <a:solidFill>
                  <a:srgbClr val="FFFFFF"/>
                </a:solidFill>
              </a:defRPr>
            </a:lvl1pPr>
          </a:lstStyle>
          <a:p>
            <a:endParaRPr lang="zh-CN" altLang="en-US" dirty="0"/>
          </a:p>
        </p:txBody>
      </p:sp>
      <p:cxnSp>
        <p:nvCxnSpPr>
          <p:cNvPr id="27" name="íṧ1ïďe"/>
          <p:cNvCxnSpPr/>
          <p:nvPr/>
        </p:nvCxnSpPr>
        <p:spPr>
          <a:xfrm>
            <a:off x="6459395" y="4434133"/>
            <a:ext cx="0" cy="468000"/>
          </a:xfrm>
          <a:prstGeom prst="line">
            <a:avLst/>
          </a:prstGeom>
          <a:ln w="12700">
            <a:solidFill>
              <a:schemeClr val="tx1">
                <a:lumMod val="50000"/>
                <a:lumOff val="50000"/>
                <a:alpha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29" name="ïšľiďe"/>
          <p:cNvSpPr/>
          <p:nvPr/>
        </p:nvSpPr>
        <p:spPr>
          <a:xfrm>
            <a:off x="1564580" y="5318557"/>
            <a:ext cx="4271686" cy="789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30000"/>
              </a:lnSpc>
            </a:pPr>
            <a:r>
              <a:rPr kumimoji="1" lang="en-US" altLang="zh-CN" sz="1200" dirty="0">
                <a:solidFill>
                  <a:schemeClr val="tx1"/>
                </a:solidFill>
              </a:rPr>
              <a:t>1998</a:t>
            </a:r>
            <a:r>
              <a:rPr kumimoji="1" lang="zh-CN" altLang="en-US" sz="1200" dirty="0">
                <a:solidFill>
                  <a:schemeClr val="tx1"/>
                </a:solidFill>
              </a:rPr>
              <a:t>年，宇宙发起创建的客户俱乐部，简称宇宙会。宇宙会的诞生同样是一项独特创举，随后这种模式被众多同行或非同行争相效仿。这也带动了宇宙品牌的有效传播。</a:t>
            </a:r>
            <a:endParaRPr kumimoji="1" lang="en-US" altLang="zh-CN" sz="1200" dirty="0">
              <a:solidFill>
                <a:schemeClr val="tx1"/>
              </a:solidFill>
            </a:endParaRPr>
          </a:p>
        </p:txBody>
      </p:sp>
      <p:sp>
        <p:nvSpPr>
          <p:cNvPr id="35" name="矩形 34"/>
          <p:cNvSpPr/>
          <p:nvPr/>
        </p:nvSpPr>
        <p:spPr>
          <a:xfrm>
            <a:off x="1978617" y="3922298"/>
            <a:ext cx="3024336" cy="396000"/>
          </a:xfrm>
          <a:prstGeom prst="rect">
            <a:avLst/>
          </a:prstGeom>
          <a:no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3765" rtl="0" eaLnBrk="1" fontAlgn="auto" latinLnBrk="0" hangingPunct="1">
              <a:lnSpc>
                <a:spcPct val="100000"/>
              </a:lnSpc>
              <a:spcBef>
                <a:spcPts val="0"/>
              </a:spcBef>
              <a:spcAft>
                <a:spcPts val="0"/>
              </a:spcAft>
              <a:buClrTx/>
              <a:buSzPct val="25000"/>
              <a:buFontTx/>
              <a:buNone/>
              <a:defRPr/>
            </a:pPr>
            <a:r>
              <a:rPr lang="en-US" altLang="zh-CN" sz="2000" b="1" dirty="0">
                <a:solidFill>
                  <a:schemeClr val="bg1"/>
                </a:solidFill>
                <a:latin typeface="+mj-ea"/>
                <a:ea typeface="+mj-ea"/>
              </a:rPr>
              <a:t>2010</a:t>
            </a:r>
            <a:r>
              <a:rPr lang="zh-CN" altLang="en-US" sz="2000" b="1" dirty="0">
                <a:solidFill>
                  <a:schemeClr val="bg1"/>
                </a:solidFill>
                <a:latin typeface="+mj-ea"/>
                <a:ea typeface="+mj-ea"/>
              </a:rPr>
              <a:t>年</a:t>
            </a:r>
            <a:r>
              <a:rPr lang="en-US" altLang="zh-CN" sz="2000" b="1" dirty="0">
                <a:solidFill>
                  <a:schemeClr val="bg1"/>
                </a:solidFill>
                <a:latin typeface="+mj-ea"/>
                <a:ea typeface="+mj-ea"/>
              </a:rPr>
              <a:t>—2020</a:t>
            </a:r>
            <a:r>
              <a:rPr lang="zh-CN" altLang="en-US" sz="2000" b="1" dirty="0">
                <a:solidFill>
                  <a:schemeClr val="bg1"/>
                </a:solidFill>
                <a:latin typeface="+mj-ea"/>
                <a:ea typeface="+mj-ea"/>
              </a:rPr>
              <a:t>年</a:t>
            </a:r>
            <a:endParaRPr kumimoji="0" lang="en-US" altLang="zh-CN" sz="2000" b="1" i="0" u="none" strike="noStrike" kern="1200" cap="none" spc="0" normalizeH="0" baseline="0" noProof="0" dirty="0">
              <a:ln>
                <a:noFill/>
              </a:ln>
              <a:solidFill>
                <a:schemeClr val="bg1"/>
              </a:solidFill>
              <a:effectLst/>
              <a:uLnTx/>
              <a:uFillTx/>
              <a:latin typeface="+mj-ea"/>
              <a:ea typeface="+mj-ea"/>
            </a:endParaRPr>
          </a:p>
        </p:txBody>
      </p:sp>
      <p:pic>
        <p:nvPicPr>
          <p:cNvPr id="8" name="图片 7" descr="桌子上放着笔记本电脑的键盘上&#10;&#10;描述已自动生成">
            <a:extLst>
              <a:ext uri="{FF2B5EF4-FFF2-40B4-BE49-F238E27FC236}">
                <a16:creationId xmlns:a16="http://schemas.microsoft.com/office/drawing/2014/main" id="{7A9699E3-6133-E5B6-DB7B-870E5F59A8B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090" t="42973" r="399" b="24186"/>
          <a:stretch/>
        </p:blipFill>
        <p:spPr>
          <a:xfrm>
            <a:off x="645737" y="1125768"/>
            <a:ext cx="10884116" cy="2521326"/>
          </a:xfrm>
          <a:prstGeom prst="rect">
            <a:avLst/>
          </a:prstGeom>
        </p:spPr>
      </p:pic>
      <p:sp>
        <p:nvSpPr>
          <p:cNvPr id="36" name="矩形 35"/>
          <p:cNvSpPr/>
          <p:nvPr/>
        </p:nvSpPr>
        <p:spPr>
          <a:xfrm>
            <a:off x="7154483" y="3918633"/>
            <a:ext cx="3024336" cy="396000"/>
          </a:xfrm>
          <a:prstGeom prst="rect">
            <a:avLst/>
          </a:prstGeom>
          <a:no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3765" rtl="0" eaLnBrk="1" fontAlgn="auto" latinLnBrk="0" hangingPunct="1">
              <a:lnSpc>
                <a:spcPct val="100000"/>
              </a:lnSpc>
              <a:spcBef>
                <a:spcPts val="0"/>
              </a:spcBef>
              <a:spcAft>
                <a:spcPts val="0"/>
              </a:spcAft>
              <a:buClrTx/>
              <a:buSzPct val="25000"/>
              <a:buFontTx/>
              <a:buNone/>
              <a:defRPr/>
            </a:pPr>
            <a:r>
              <a:rPr lang="en-US" altLang="zh-CN" sz="2000" b="1" dirty="0">
                <a:solidFill>
                  <a:schemeClr val="bg1"/>
                </a:solidFill>
                <a:latin typeface="+mj-ea"/>
                <a:ea typeface="+mj-ea"/>
              </a:rPr>
              <a:t>2021</a:t>
            </a:r>
            <a:r>
              <a:rPr lang="zh-CN" altLang="en-US" sz="2000" b="1" dirty="0">
                <a:solidFill>
                  <a:schemeClr val="bg1"/>
                </a:solidFill>
                <a:latin typeface="+mj-ea"/>
                <a:ea typeface="+mj-ea"/>
              </a:rPr>
              <a:t>年</a:t>
            </a:r>
            <a:r>
              <a:rPr lang="en-US" altLang="zh-CN" sz="2000" b="1" dirty="0">
                <a:solidFill>
                  <a:schemeClr val="bg1"/>
                </a:solidFill>
                <a:latin typeface="+mj-ea"/>
                <a:ea typeface="+mj-ea"/>
              </a:rPr>
              <a:t>—2030</a:t>
            </a:r>
            <a:r>
              <a:rPr lang="zh-CN" altLang="en-US" sz="2000" b="1" dirty="0">
                <a:solidFill>
                  <a:schemeClr val="bg1"/>
                </a:solidFill>
                <a:latin typeface="+mj-ea"/>
                <a:ea typeface="+mj-ea"/>
              </a:rPr>
              <a:t>年</a:t>
            </a:r>
            <a:endParaRPr kumimoji="0" lang="en-US" altLang="zh-CN" sz="2000" b="1" i="0" u="none" strike="noStrike" kern="1200" cap="none" spc="0" normalizeH="0" baseline="0" noProof="0" dirty="0">
              <a:ln>
                <a:noFill/>
              </a:ln>
              <a:solidFill>
                <a:schemeClr val="bg1"/>
              </a:solidFill>
              <a:effectLst/>
              <a:uLnTx/>
              <a:uFillTx/>
              <a:latin typeface="+mj-ea"/>
              <a:ea typeface="+mj-ea"/>
            </a:endParaRPr>
          </a:p>
        </p:txBody>
      </p:sp>
      <p:sp>
        <p:nvSpPr>
          <p:cNvPr id="39" name="ïšľiďe"/>
          <p:cNvSpPr/>
          <p:nvPr/>
        </p:nvSpPr>
        <p:spPr>
          <a:xfrm>
            <a:off x="6801428" y="5318557"/>
            <a:ext cx="4271686" cy="789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30000"/>
              </a:lnSpc>
            </a:pPr>
            <a:r>
              <a:rPr kumimoji="1" lang="zh-CN" altLang="en-US" sz="1200" dirty="0">
                <a:solidFill>
                  <a:schemeClr val="tx1"/>
                </a:solidFill>
              </a:rPr>
              <a:t>把宇宙品牌的利益点集中在“展现自我的理想生活”，以“以您的生活为本”为品牌核心，提出“建筑无限生活”这一品牌口号。</a:t>
            </a:r>
            <a:endParaRPr kumimoji="1" lang="en-US" altLang="zh-CN" sz="1200" dirty="0">
              <a:solidFill>
                <a:schemeClr val="tx1"/>
              </a:solidFill>
            </a:endParaRPr>
          </a:p>
        </p:txBody>
      </p:sp>
      <p:sp>
        <p:nvSpPr>
          <p:cNvPr id="5" name="斜纹 4"/>
          <p:cNvSpPr/>
          <p:nvPr/>
        </p:nvSpPr>
        <p:spPr>
          <a:xfrm>
            <a:off x="653942" y="1126635"/>
            <a:ext cx="931329" cy="1078958"/>
          </a:xfrm>
          <a:prstGeom prst="diagStri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 name="图片 7" descr="桌子上放着笔记本电脑的键盘上&#10;&#10;描述已自动生成">
            <a:extLst>
              <a:ext uri="{FF2B5EF4-FFF2-40B4-BE49-F238E27FC236}">
                <a16:creationId xmlns:a16="http://schemas.microsoft.com/office/drawing/2014/main" id="{8EF4B5B4-6A7C-EC79-F3DA-1C0A22AAC9D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015" t="61178" r="1582" b="5981"/>
          <a:stretch/>
        </p:blipFill>
        <p:spPr>
          <a:xfrm>
            <a:off x="0" y="4000188"/>
            <a:ext cx="12192000" cy="2857808"/>
          </a:xfrm>
          <a:custGeom>
            <a:avLst/>
            <a:gdLst>
              <a:gd name="connsiteX0" fmla="*/ 0 w 12192000"/>
              <a:gd name="connsiteY0" fmla="*/ 0 h 2857808"/>
              <a:gd name="connsiteX1" fmla="*/ 12192000 w 12192000"/>
              <a:gd name="connsiteY1" fmla="*/ 0 h 2857808"/>
              <a:gd name="connsiteX2" fmla="*/ 12192000 w 12192000"/>
              <a:gd name="connsiteY2" fmla="*/ 2857808 h 2857808"/>
              <a:gd name="connsiteX3" fmla="*/ 0 w 12192000"/>
              <a:gd name="connsiteY3" fmla="*/ 2857808 h 2857808"/>
            </a:gdLst>
            <a:ahLst/>
            <a:cxnLst>
              <a:cxn ang="0">
                <a:pos x="connsiteX0" y="connsiteY0"/>
              </a:cxn>
              <a:cxn ang="0">
                <a:pos x="connsiteX1" y="connsiteY1"/>
              </a:cxn>
              <a:cxn ang="0">
                <a:pos x="connsiteX2" y="connsiteY2"/>
              </a:cxn>
              <a:cxn ang="0">
                <a:pos x="connsiteX3" y="connsiteY3"/>
              </a:cxn>
            </a:cxnLst>
            <a:rect l="l" t="t" r="r" b="b"/>
            <a:pathLst>
              <a:path w="12192000" h="2857808">
                <a:moveTo>
                  <a:pt x="0" y="0"/>
                </a:moveTo>
                <a:lnTo>
                  <a:pt x="12192000" y="0"/>
                </a:lnTo>
                <a:lnTo>
                  <a:pt x="12192000" y="2857808"/>
                </a:lnTo>
                <a:lnTo>
                  <a:pt x="0" y="2857808"/>
                </a:lnTo>
                <a:close/>
              </a:path>
            </a:pathLst>
          </a:custGeom>
        </p:spPr>
      </p:pic>
      <p:sp>
        <p:nvSpPr>
          <p:cNvPr id="83" name="矩形 82"/>
          <p:cNvSpPr/>
          <p:nvPr/>
        </p:nvSpPr>
        <p:spPr>
          <a:xfrm>
            <a:off x="659644" y="843714"/>
            <a:ext cx="10872711" cy="2659154"/>
          </a:xfrm>
          <a:prstGeom prst="rect">
            <a:avLst/>
          </a:prstGeom>
          <a:solidFill>
            <a:srgbClr val="FD6845">
              <a:alpha val="7000"/>
            </a:srgbClr>
          </a:solidFill>
          <a:ln w="0" cap="flat" cmpd="sng" algn="ctr">
            <a:noFill/>
            <a:prstDash val="solid"/>
            <a:miter lim="800000"/>
          </a:ln>
          <a:effectLst>
            <a:outerShdw blurRad="25400" sx="101000" sy="101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a:t>
            </a:r>
            <a:endParaRPr lang="zh-CN" altLang="en-US" dirty="0"/>
          </a:p>
        </p:txBody>
      </p:sp>
      <p:sp>
        <p:nvSpPr>
          <p:cNvPr id="28" name="îşļiḑé"/>
          <p:cNvSpPr/>
          <p:nvPr/>
        </p:nvSpPr>
        <p:spPr>
          <a:xfrm>
            <a:off x="2516211" y="2474171"/>
            <a:ext cx="3199486" cy="3355130"/>
          </a:xfrm>
          <a:prstGeom prst="snip2DiagRect">
            <a:avLst/>
          </a:prstGeom>
          <a:gradFill>
            <a:gsLst>
              <a:gs pos="0">
                <a:schemeClr val="accent1">
                  <a:lumMod val="60000"/>
                  <a:lumOff val="40000"/>
                </a:schemeClr>
              </a:gs>
              <a:gs pos="50000">
                <a:schemeClr val="accent1"/>
              </a:gs>
            </a:gsLst>
            <a:lin ang="2700000" scaled="0"/>
          </a:gradFill>
        </p:spPr>
        <p:txBody>
          <a:bodyPr wrap="none" lIns="108000" tIns="108000" rIns="108000" bIns="108000" rtlCol="0" anchor="ctr" anchorCtr="0">
            <a:noAutofit/>
          </a:bodyPr>
          <a:lstStyle/>
          <a:p>
            <a:pPr algn="ctr"/>
            <a:endParaRPr kumimoji="1" lang="zh-CN" altLang="en-US" b="1">
              <a:solidFill>
                <a:srgbClr val="FFFFFF"/>
              </a:solidFill>
            </a:endParaRPr>
          </a:p>
        </p:txBody>
      </p:sp>
      <p:grpSp>
        <p:nvGrpSpPr>
          <p:cNvPr id="34" name="组合 33"/>
          <p:cNvGrpSpPr/>
          <p:nvPr/>
        </p:nvGrpSpPr>
        <p:grpSpPr>
          <a:xfrm>
            <a:off x="2680776" y="3187159"/>
            <a:ext cx="2870357" cy="1929155"/>
            <a:chOff x="2680775" y="3168252"/>
            <a:chExt cx="2870357" cy="1929155"/>
          </a:xfrm>
        </p:grpSpPr>
        <p:sp>
          <p:nvSpPr>
            <p:cNvPr id="29" name="îṣḻiḑè"/>
            <p:cNvSpPr/>
            <p:nvPr/>
          </p:nvSpPr>
          <p:spPr>
            <a:xfrm>
              <a:off x="2680775" y="3168252"/>
              <a:ext cx="1493091" cy="525886"/>
            </a:xfrm>
            <a:prstGeom prst="rect">
              <a:avLst/>
            </a:prstGeom>
            <a:noFill/>
          </p:spPr>
          <p:txBody>
            <a:bodyPr wrap="none">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lang="zh-CN" altLang="en-US" sz="2000" b="1" dirty="0">
                  <a:solidFill>
                    <a:schemeClr val="bg1"/>
                  </a:solidFill>
                  <a:latin typeface="+mj-ea"/>
                  <a:ea typeface="+mj-ea"/>
                </a:rPr>
                <a:t>品牌策略</a:t>
              </a:r>
              <a:endParaRPr lang="en-US" altLang="zh-CN" sz="2000" b="1" dirty="0">
                <a:solidFill>
                  <a:schemeClr val="bg1"/>
                </a:solidFill>
                <a:latin typeface="+mj-ea"/>
                <a:ea typeface="+mj-ea"/>
              </a:endParaRPr>
            </a:p>
          </p:txBody>
        </p:sp>
        <p:sp>
          <p:nvSpPr>
            <p:cNvPr id="30" name="iŝḷiḓè"/>
            <p:cNvSpPr/>
            <p:nvPr/>
          </p:nvSpPr>
          <p:spPr>
            <a:xfrm>
              <a:off x="2680776" y="3694138"/>
              <a:ext cx="2870356" cy="14032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20000"/>
                </a:lnSpc>
              </a:pPr>
              <a:r>
                <a:rPr kumimoji="1" lang="zh-CN" altLang="en-US" sz="1200" spc="120" dirty="0">
                  <a:solidFill>
                    <a:schemeClr val="bg1"/>
                  </a:solidFill>
                  <a:latin typeface="+mn-ea"/>
                </a:rPr>
                <a:t>通过内传企业价值观，外播企业文化、品牌形象，已经真正构建起别于他者的独特品牌。“建筑无限生活”品牌理念的提出应该仅仅是开始，标准化运动则是宇宙扎根市场，持续领导行业的战略执行体现。</a:t>
              </a:r>
              <a:endParaRPr kumimoji="1" lang="en-US" altLang="zh-CN" sz="1200" spc="120" dirty="0">
                <a:solidFill>
                  <a:schemeClr val="bg1"/>
                </a:solidFill>
                <a:latin typeface="+mn-ea"/>
              </a:endParaRPr>
            </a:p>
          </p:txBody>
        </p:sp>
      </p:grpSp>
      <p:sp>
        <p:nvSpPr>
          <p:cNvPr id="13" name="íṩ1îḓe"/>
          <p:cNvSpPr/>
          <p:nvPr/>
        </p:nvSpPr>
        <p:spPr>
          <a:xfrm>
            <a:off x="6333079" y="2474174"/>
            <a:ext cx="3183441" cy="3355130"/>
          </a:xfrm>
          <a:prstGeom prst="snip2DiagRect">
            <a:avLst/>
          </a:prstGeom>
          <a:gradFill>
            <a:gsLst>
              <a:gs pos="0">
                <a:schemeClr val="accent2">
                  <a:lumMod val="60000"/>
                  <a:lumOff val="40000"/>
                </a:schemeClr>
              </a:gs>
              <a:gs pos="50000">
                <a:schemeClr val="accent2"/>
              </a:gs>
            </a:gsLst>
            <a:lin ang="2700000" scaled="0"/>
          </a:gradFill>
        </p:spPr>
        <p:txBody>
          <a:bodyPr wrap="none" lIns="108000" tIns="108000" rIns="108000" bIns="108000" rtlCol="0" anchor="ctr" anchorCtr="0">
            <a:noAutofit/>
          </a:bodyPr>
          <a:lstStyle/>
          <a:p>
            <a:pPr algn="ctr"/>
            <a:endParaRPr kumimoji="1" lang="zh-CN" altLang="en-US" b="1" dirty="0">
              <a:solidFill>
                <a:srgbClr val="FFFFFF"/>
              </a:solidFill>
            </a:endParaRPr>
          </a:p>
        </p:txBody>
      </p:sp>
      <p:sp>
        <p:nvSpPr>
          <p:cNvPr id="7" name="íṥ1ïḍè"/>
          <p:cNvSpPr/>
          <p:nvPr/>
        </p:nvSpPr>
        <p:spPr>
          <a:xfrm>
            <a:off x="2858696" y="1412776"/>
            <a:ext cx="6474609" cy="9150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pPr algn="ctr">
              <a:lnSpc>
                <a:spcPct val="130000"/>
              </a:lnSpc>
            </a:pPr>
            <a:r>
              <a:rPr kumimoji="1" lang="zh-CN" altLang="en-US" sz="1200" dirty="0">
                <a:solidFill>
                  <a:schemeClr val="tx1"/>
                </a:solidFill>
              </a:rPr>
              <a:t>宇宙：标准管理初露品牌战略导向。建立行业标准则是这些行业领导者构建品牌战略所需要的“场”，在这个平台上，企业品牌逐步扎根落地于行业现实土壤，品牌战略的执行和推进才能持续得到保障。</a:t>
            </a:r>
            <a:endParaRPr kumimoji="1" lang="en-US" altLang="zh-CN" sz="1200" dirty="0">
              <a:solidFill>
                <a:schemeClr val="tx1"/>
              </a:solidFill>
            </a:endParaRPr>
          </a:p>
        </p:txBody>
      </p:sp>
      <p:sp>
        <p:nvSpPr>
          <p:cNvPr id="12" name="îSļíḑe"/>
          <p:cNvSpPr/>
          <p:nvPr/>
        </p:nvSpPr>
        <p:spPr>
          <a:xfrm>
            <a:off x="5871967" y="4222801"/>
            <a:ext cx="304842" cy="304701"/>
          </a:xfrm>
          <a:custGeom>
            <a:avLst/>
            <a:gdLst>
              <a:gd name="T0" fmla="*/ 5083 w 6101"/>
              <a:gd name="T1" fmla="*/ 3053 h 6107"/>
              <a:gd name="T2" fmla="*/ 2791 w 6101"/>
              <a:gd name="T3" fmla="*/ 761 h 6107"/>
              <a:gd name="T4" fmla="*/ 2791 w 6101"/>
              <a:gd name="T5" fmla="*/ 164 h 6107"/>
              <a:gd name="T6" fmla="*/ 3387 w 6101"/>
              <a:gd name="T7" fmla="*/ 164 h 6107"/>
              <a:gd name="T8" fmla="*/ 5978 w 6101"/>
              <a:gd name="T9" fmla="*/ 2755 h 6107"/>
              <a:gd name="T10" fmla="*/ 6101 w 6101"/>
              <a:gd name="T11" fmla="*/ 3053 h 6107"/>
              <a:gd name="T12" fmla="*/ 5978 w 6101"/>
              <a:gd name="T13" fmla="*/ 3351 h 6107"/>
              <a:gd name="T14" fmla="*/ 3387 w 6101"/>
              <a:gd name="T15" fmla="*/ 5942 h 6107"/>
              <a:gd name="T16" fmla="*/ 2791 w 6101"/>
              <a:gd name="T17" fmla="*/ 5942 h 6107"/>
              <a:gd name="T18" fmla="*/ 2791 w 6101"/>
              <a:gd name="T19" fmla="*/ 5345 h 6107"/>
              <a:gd name="T20" fmla="*/ 5083 w 6101"/>
              <a:gd name="T21" fmla="*/ 3053 h 6107"/>
              <a:gd name="T22" fmla="*/ 165 w 6101"/>
              <a:gd name="T23" fmla="*/ 5345 h 6107"/>
              <a:gd name="T24" fmla="*/ 165 w 6101"/>
              <a:gd name="T25" fmla="*/ 5942 h 6107"/>
              <a:gd name="T26" fmla="*/ 761 w 6101"/>
              <a:gd name="T27" fmla="*/ 5942 h 6107"/>
              <a:gd name="T28" fmla="*/ 3352 w 6101"/>
              <a:gd name="T29" fmla="*/ 3351 h 6107"/>
              <a:gd name="T30" fmla="*/ 3475 w 6101"/>
              <a:gd name="T31" fmla="*/ 3053 h 6107"/>
              <a:gd name="T32" fmla="*/ 3352 w 6101"/>
              <a:gd name="T33" fmla="*/ 2755 h 6107"/>
              <a:gd name="T34" fmla="*/ 761 w 6101"/>
              <a:gd name="T35" fmla="*/ 164 h 6107"/>
              <a:gd name="T36" fmla="*/ 165 w 6101"/>
              <a:gd name="T37" fmla="*/ 164 h 6107"/>
              <a:gd name="T38" fmla="*/ 165 w 6101"/>
              <a:gd name="T39" fmla="*/ 761 h 6107"/>
              <a:gd name="T40" fmla="*/ 2457 w 6101"/>
              <a:gd name="T41" fmla="*/ 3053 h 6107"/>
              <a:gd name="T42" fmla="*/ 165 w 6101"/>
              <a:gd name="T43" fmla="*/ 5345 h 6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01" h="6107">
                <a:moveTo>
                  <a:pt x="5083" y="3053"/>
                </a:moveTo>
                <a:lnTo>
                  <a:pt x="2791" y="761"/>
                </a:lnTo>
                <a:cubicBezTo>
                  <a:pt x="2626" y="596"/>
                  <a:pt x="2626" y="329"/>
                  <a:pt x="2791" y="164"/>
                </a:cubicBezTo>
                <a:cubicBezTo>
                  <a:pt x="2955" y="0"/>
                  <a:pt x="3222" y="0"/>
                  <a:pt x="3387" y="164"/>
                </a:cubicBezTo>
                <a:lnTo>
                  <a:pt x="5978" y="2755"/>
                </a:lnTo>
                <a:cubicBezTo>
                  <a:pt x="6060" y="2837"/>
                  <a:pt x="6101" y="2945"/>
                  <a:pt x="6101" y="3053"/>
                </a:cubicBezTo>
                <a:cubicBezTo>
                  <a:pt x="6101" y="3161"/>
                  <a:pt x="6060" y="3269"/>
                  <a:pt x="5978" y="3351"/>
                </a:cubicBezTo>
                <a:lnTo>
                  <a:pt x="3387" y="5942"/>
                </a:lnTo>
                <a:cubicBezTo>
                  <a:pt x="3222" y="6107"/>
                  <a:pt x="2955" y="6107"/>
                  <a:pt x="2791" y="5942"/>
                </a:cubicBezTo>
                <a:cubicBezTo>
                  <a:pt x="2626" y="5777"/>
                  <a:pt x="2626" y="5510"/>
                  <a:pt x="2791" y="5345"/>
                </a:cubicBezTo>
                <a:lnTo>
                  <a:pt x="5083" y="3053"/>
                </a:lnTo>
                <a:close/>
                <a:moveTo>
                  <a:pt x="165" y="5345"/>
                </a:moveTo>
                <a:cubicBezTo>
                  <a:pt x="0" y="5510"/>
                  <a:pt x="0" y="5777"/>
                  <a:pt x="165" y="5942"/>
                </a:cubicBezTo>
                <a:cubicBezTo>
                  <a:pt x="329" y="6107"/>
                  <a:pt x="596" y="6107"/>
                  <a:pt x="761" y="5942"/>
                </a:cubicBezTo>
                <a:lnTo>
                  <a:pt x="3352" y="3351"/>
                </a:lnTo>
                <a:cubicBezTo>
                  <a:pt x="3434" y="3269"/>
                  <a:pt x="3475" y="3161"/>
                  <a:pt x="3475" y="3053"/>
                </a:cubicBezTo>
                <a:cubicBezTo>
                  <a:pt x="3475" y="2945"/>
                  <a:pt x="3434" y="2837"/>
                  <a:pt x="3352" y="2755"/>
                </a:cubicBezTo>
                <a:lnTo>
                  <a:pt x="761" y="164"/>
                </a:lnTo>
                <a:cubicBezTo>
                  <a:pt x="596" y="0"/>
                  <a:pt x="329" y="0"/>
                  <a:pt x="165" y="164"/>
                </a:cubicBezTo>
                <a:cubicBezTo>
                  <a:pt x="0" y="329"/>
                  <a:pt x="0" y="596"/>
                  <a:pt x="165" y="761"/>
                </a:cubicBezTo>
                <a:lnTo>
                  <a:pt x="2457" y="3053"/>
                </a:lnTo>
                <a:lnTo>
                  <a:pt x="165" y="5345"/>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矩形 32"/>
          <p:cNvSpPr/>
          <p:nvPr/>
        </p:nvSpPr>
        <p:spPr>
          <a:xfrm>
            <a:off x="1999433" y="1028700"/>
            <a:ext cx="8193135" cy="396000"/>
          </a:xfrm>
          <a:prstGeom prst="rect">
            <a:avLst/>
          </a:prstGeom>
          <a:no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3765" rtl="0" eaLnBrk="1" fontAlgn="auto" latinLnBrk="0" hangingPunct="1">
              <a:lnSpc>
                <a:spcPct val="100000"/>
              </a:lnSpc>
              <a:spcBef>
                <a:spcPts val="0"/>
              </a:spcBef>
              <a:spcAft>
                <a:spcPts val="0"/>
              </a:spcAft>
              <a:buClrTx/>
              <a:buSzPct val="25000"/>
              <a:buFontTx/>
              <a:buNone/>
              <a:defRPr/>
            </a:pPr>
            <a:r>
              <a:rPr lang="zh-CN" altLang="en-US" sz="2000" b="1" dirty="0">
                <a:solidFill>
                  <a:schemeClr val="accent3"/>
                </a:solidFill>
                <a:latin typeface="+mj-ea"/>
                <a:ea typeface="+mj-ea"/>
              </a:rPr>
              <a:t>宇宙品牌策略</a:t>
            </a:r>
            <a:endParaRPr kumimoji="0" lang="en-US" altLang="zh-CN" sz="2000" b="1" i="0" u="none" strike="noStrike" kern="1200" cap="none" spc="0" normalizeH="0" baseline="0" noProof="0" dirty="0">
              <a:ln>
                <a:noFill/>
              </a:ln>
              <a:solidFill>
                <a:srgbClr val="000000"/>
              </a:solidFill>
              <a:effectLst/>
              <a:uLnTx/>
              <a:uFillTx/>
              <a:latin typeface="+mj-ea"/>
              <a:ea typeface="+mj-ea"/>
            </a:endParaRPr>
          </a:p>
        </p:txBody>
      </p:sp>
      <p:grpSp>
        <p:nvGrpSpPr>
          <p:cNvPr id="35" name="组合 34"/>
          <p:cNvGrpSpPr/>
          <p:nvPr/>
        </p:nvGrpSpPr>
        <p:grpSpPr>
          <a:xfrm>
            <a:off x="6489621" y="3187162"/>
            <a:ext cx="2870357" cy="2150754"/>
            <a:chOff x="2680775" y="3168252"/>
            <a:chExt cx="2870357" cy="2150754"/>
          </a:xfrm>
        </p:grpSpPr>
        <p:sp>
          <p:nvSpPr>
            <p:cNvPr id="36" name="îṣḻiḑè"/>
            <p:cNvSpPr/>
            <p:nvPr/>
          </p:nvSpPr>
          <p:spPr>
            <a:xfrm>
              <a:off x="2680775" y="3168252"/>
              <a:ext cx="1493091" cy="525886"/>
            </a:xfrm>
            <a:prstGeom prst="rect">
              <a:avLst/>
            </a:prstGeom>
            <a:noFill/>
          </p:spPr>
          <p:txBody>
            <a:bodyPr wrap="none">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lang="zh-CN" altLang="en-US" sz="2000" b="1" dirty="0">
                  <a:solidFill>
                    <a:schemeClr val="bg1"/>
                  </a:solidFill>
                  <a:latin typeface="+mj-ea"/>
                  <a:ea typeface="+mj-ea"/>
                </a:rPr>
                <a:t>品牌策略</a:t>
              </a:r>
              <a:endParaRPr lang="en-US" altLang="zh-CN" sz="2000" b="1" dirty="0">
                <a:solidFill>
                  <a:schemeClr val="bg1"/>
                </a:solidFill>
                <a:latin typeface="+mj-ea"/>
                <a:ea typeface="+mj-ea"/>
              </a:endParaRPr>
            </a:p>
          </p:txBody>
        </p:sp>
        <p:sp>
          <p:nvSpPr>
            <p:cNvPr id="37" name="iŝḷiḓè"/>
            <p:cNvSpPr/>
            <p:nvPr/>
          </p:nvSpPr>
          <p:spPr>
            <a:xfrm>
              <a:off x="2680776" y="3694138"/>
              <a:ext cx="2870356" cy="16248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20000"/>
                </a:lnSpc>
              </a:pPr>
              <a:r>
                <a:rPr kumimoji="1" lang="zh-CN" altLang="en-US" sz="1200" spc="120" dirty="0">
                  <a:solidFill>
                    <a:schemeClr val="bg1"/>
                  </a:solidFill>
                  <a:latin typeface="+mn-ea"/>
                </a:rPr>
                <a:t>品牌战略导向是企业发展模式探索中值得关注的高端层面上的思考。宇宙将如何走入真正的品牌管理阶段，我们拭目以待。管中窥豹，可以略见端倪。中国各行业领导者如何在标准设计和管理上为中国企业界提供更多的亮点。</a:t>
              </a:r>
              <a:endParaRPr kumimoji="1" lang="en-US" altLang="zh-CN" sz="1200" spc="120" dirty="0">
                <a:solidFill>
                  <a:schemeClr val="bg1"/>
                </a:solidFill>
                <a:latin typeface="+mn-ea"/>
              </a:endParaRPr>
            </a:p>
          </p:txBody>
        </p:sp>
      </p:grpSp>
      <p:cxnSp>
        <p:nvCxnSpPr>
          <p:cNvPr id="2" name="直接连接符 1"/>
          <p:cNvCxnSpPr/>
          <p:nvPr/>
        </p:nvCxnSpPr>
        <p:spPr>
          <a:xfrm>
            <a:off x="2783632" y="3645024"/>
            <a:ext cx="1476000" cy="0"/>
          </a:xfrm>
          <a:prstGeom prst="line">
            <a:avLst/>
          </a:prstGeom>
          <a:ln w="19050">
            <a:solidFill>
              <a:srgbClr val="FFFFFF">
                <a:alpha val="90000"/>
              </a:srgb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600056" y="3645024"/>
            <a:ext cx="1476000" cy="0"/>
          </a:xfrm>
          <a:prstGeom prst="line">
            <a:avLst/>
          </a:prstGeom>
          <a:ln w="19050">
            <a:solidFill>
              <a:srgbClr val="FFFFFF">
                <a:alpha val="90000"/>
              </a:srgb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682000" y="1424700"/>
            <a:ext cx="828000" cy="0"/>
          </a:xfrm>
          <a:prstGeom prst="line">
            <a:avLst/>
          </a:prstGeom>
          <a:ln w="3810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sp>
        <p:nvSpPr>
          <p:cNvPr id="84" name="文本框 83"/>
          <p:cNvSpPr txBox="1"/>
          <p:nvPr/>
        </p:nvSpPr>
        <p:spPr>
          <a:xfrm>
            <a:off x="994897" y="1412776"/>
            <a:ext cx="1016001" cy="584775"/>
          </a:xfrm>
          <a:prstGeom prst="rect">
            <a:avLst/>
          </a:prstGeom>
          <a:noFill/>
        </p:spPr>
        <p:txBody>
          <a:bodyPr wrap="square" rtlCol="0">
            <a:spAutoFit/>
          </a:bodyPr>
          <a:lstStyle/>
          <a:p>
            <a:r>
              <a:rPr lang="en-US" altLang="zh-CN" sz="3200" b="1" dirty="0">
                <a:solidFill>
                  <a:srgbClr val="FF0000"/>
                </a:solidFill>
              </a:rPr>
              <a:t>&gt;&gt;&gt;</a:t>
            </a:r>
            <a:endParaRPr lang="zh-CN" altLang="en-US" sz="3200" b="1" dirty="0">
              <a:solidFill>
                <a:srgbClr val="FF0000"/>
              </a:solidFill>
            </a:endParaRPr>
          </a:p>
        </p:txBody>
      </p:sp>
      <p:sp>
        <p:nvSpPr>
          <p:cNvPr id="85" name="文本框 84"/>
          <p:cNvSpPr txBox="1"/>
          <p:nvPr/>
        </p:nvSpPr>
        <p:spPr>
          <a:xfrm>
            <a:off x="10181102" y="1412775"/>
            <a:ext cx="1016001" cy="584775"/>
          </a:xfrm>
          <a:prstGeom prst="rect">
            <a:avLst/>
          </a:prstGeom>
          <a:noFill/>
        </p:spPr>
        <p:txBody>
          <a:bodyPr wrap="square" rtlCol="0">
            <a:spAutoFit/>
          </a:bodyPr>
          <a:lstStyle/>
          <a:p>
            <a:r>
              <a:rPr lang="en-US" altLang="zh-CN" sz="3200" b="1" dirty="0">
                <a:solidFill>
                  <a:srgbClr val="FF0000"/>
                </a:solidFill>
              </a:rPr>
              <a:t>&gt;&gt;&gt;</a:t>
            </a:r>
            <a:endParaRPr lang="zh-CN" altLang="en-US" sz="3200" b="1" dirty="0">
              <a:solidFill>
                <a:srgbClr val="FF0000"/>
              </a:solidFill>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2" name="矩形 71"/>
          <p:cNvSpPr/>
          <p:nvPr/>
        </p:nvSpPr>
        <p:spPr>
          <a:xfrm>
            <a:off x="623181" y="1801534"/>
            <a:ext cx="2591793" cy="4364316"/>
          </a:xfrm>
          <a:prstGeom prst="rect">
            <a:avLst/>
          </a:prstGeom>
          <a:solidFill>
            <a:srgbClr val="FD6845">
              <a:alpha val="7000"/>
            </a:srgbClr>
          </a:solidFill>
          <a:ln w="0" cap="flat" cmpd="sng" algn="ctr">
            <a:noFill/>
            <a:prstDash val="solid"/>
            <a:miter lim="800000"/>
          </a:ln>
          <a:effectLst>
            <a:outerShdw blurRad="25400" sx="101000" sy="101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矩形 70"/>
          <p:cNvSpPr/>
          <p:nvPr/>
        </p:nvSpPr>
        <p:spPr>
          <a:xfrm>
            <a:off x="8976320" y="1801534"/>
            <a:ext cx="2591793" cy="4364316"/>
          </a:xfrm>
          <a:prstGeom prst="rect">
            <a:avLst/>
          </a:prstGeom>
          <a:solidFill>
            <a:srgbClr val="FD6845">
              <a:alpha val="7000"/>
            </a:srgbClr>
          </a:solidFill>
          <a:ln w="0" cap="flat" cmpd="sng" algn="ctr">
            <a:noFill/>
            <a:prstDash val="solid"/>
            <a:miter lim="800000"/>
          </a:ln>
          <a:effectLst>
            <a:outerShdw blurRad="25400" sx="101000" sy="101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矩形 59"/>
          <p:cNvSpPr/>
          <p:nvPr/>
        </p:nvSpPr>
        <p:spPr>
          <a:xfrm>
            <a:off x="1999433" y="1028700"/>
            <a:ext cx="8193135" cy="396000"/>
          </a:xfrm>
          <a:prstGeom prst="rect">
            <a:avLst/>
          </a:prstGeom>
          <a:no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3765" rtl="0" eaLnBrk="1" fontAlgn="auto" latinLnBrk="0" hangingPunct="1">
              <a:lnSpc>
                <a:spcPct val="100000"/>
              </a:lnSpc>
              <a:spcBef>
                <a:spcPts val="0"/>
              </a:spcBef>
              <a:spcAft>
                <a:spcPts val="0"/>
              </a:spcAft>
              <a:buClrTx/>
              <a:buSzPct val="25000"/>
              <a:buFontTx/>
              <a:buNone/>
              <a:defRPr/>
            </a:pPr>
            <a:r>
              <a:rPr lang="zh-CN" altLang="en-US" sz="2000" b="1" dirty="0">
                <a:solidFill>
                  <a:schemeClr val="accent3"/>
                </a:solidFill>
                <a:latin typeface="+mj-ea"/>
                <a:ea typeface="+mj-ea"/>
              </a:rPr>
              <a:t>企业内外传播的蝴蝶效应</a:t>
            </a:r>
            <a:endParaRPr kumimoji="0" lang="en-US" altLang="zh-CN" sz="2000" b="1" i="0" u="none" strike="noStrike" kern="1200" cap="none" spc="0" normalizeH="0" baseline="0" noProof="0" dirty="0">
              <a:ln>
                <a:noFill/>
              </a:ln>
              <a:solidFill>
                <a:srgbClr val="000000"/>
              </a:solidFill>
              <a:effectLst/>
              <a:uLnTx/>
              <a:uFillTx/>
              <a:latin typeface="+mj-ea"/>
              <a:ea typeface="+mj-ea"/>
            </a:endParaRPr>
          </a:p>
        </p:txBody>
      </p:sp>
      <p:sp>
        <p:nvSpPr>
          <p:cNvPr id="61" name="ïSlíďê"/>
          <p:cNvSpPr txBox="1"/>
          <p:nvPr/>
        </p:nvSpPr>
        <p:spPr>
          <a:xfrm>
            <a:off x="2602261" y="1405534"/>
            <a:ext cx="6987479" cy="295274"/>
          </a:xfrm>
          <a:prstGeom prst="rect">
            <a:avLst/>
          </a:prstGeom>
          <a:noFill/>
          <a:ln>
            <a:noFill/>
          </a:ln>
        </p:spPr>
        <p:txBody>
          <a:bodyPr wrap="square" lIns="91440" tIns="45720" rIns="91440" bIns="45720" anchor="ctr" anchorCtr="0">
            <a:spAutoFit/>
          </a:bodyPr>
          <a:lstStyle>
            <a:defPPr>
              <a:defRPr lang="zh-CN"/>
            </a:defPPr>
            <a:lvl1pPr marR="0" lvl="0" indent="0" defTabSz="913765" fontAlgn="auto">
              <a:lnSpc>
                <a:spcPct val="150000"/>
              </a:lnSpc>
              <a:spcBef>
                <a:spcPts val="0"/>
              </a:spcBef>
              <a:spcAft>
                <a:spcPts val="0"/>
              </a:spcAft>
              <a:buClrTx/>
              <a:buSzPct val="25000"/>
              <a:buFontTx/>
              <a:buNone/>
              <a:defRPr sz="800"/>
            </a:lvl1pPr>
          </a:lstStyle>
          <a:p>
            <a:pPr algn="ctr">
              <a:lnSpc>
                <a:spcPct val="120000"/>
              </a:lnSpc>
            </a:pPr>
            <a:r>
              <a:rPr lang="en-US" altLang="zh-CN" sz="1200" spc="120" dirty="0"/>
              <a:t>Butterfly Effect of internal and external communication of enterprises</a:t>
            </a:r>
          </a:p>
        </p:txBody>
      </p:sp>
      <p:sp>
        <p:nvSpPr>
          <p:cNvPr id="18" name="ïṣ1ïḋê"/>
          <p:cNvSpPr/>
          <p:nvPr/>
        </p:nvSpPr>
        <p:spPr>
          <a:xfrm>
            <a:off x="3651249" y="5708154"/>
            <a:ext cx="4876800" cy="156440"/>
          </a:xfrm>
          <a:prstGeom prst="ellipse">
            <a:avLst/>
          </a:prstGeom>
          <a:solidFill>
            <a:srgbClr val="444444">
              <a:alpha val="29804"/>
            </a:srgbClr>
          </a:soli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iṩ1îďé"/>
          <p:cNvSpPr/>
          <p:nvPr/>
        </p:nvSpPr>
        <p:spPr>
          <a:xfrm>
            <a:off x="5480761" y="5743802"/>
            <a:ext cx="1217699" cy="44204"/>
          </a:xfrm>
          <a:prstGeom prst="roundRect">
            <a:avLst/>
          </a:prstGeom>
          <a:solidFill>
            <a:srgbClr val="2F2F2F"/>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íşľîďé"/>
          <p:cNvSpPr/>
          <p:nvPr/>
        </p:nvSpPr>
        <p:spPr>
          <a:xfrm>
            <a:off x="5480839" y="4957999"/>
            <a:ext cx="1217620" cy="750155"/>
          </a:xfrm>
          <a:custGeom>
            <a:avLst/>
            <a:gdLst>
              <a:gd name="connsiteX0" fmla="*/ 2344 w 2286494"/>
              <a:gd name="connsiteY0" fmla="*/ 3544 h 1408670"/>
              <a:gd name="connsiteX1" fmla="*/ 2288839 w 2286494"/>
              <a:gd name="connsiteY1" fmla="*/ 3544 h 1408670"/>
              <a:gd name="connsiteX2" fmla="*/ 2288839 w 2286494"/>
              <a:gd name="connsiteY2" fmla="*/ 1412214 h 1408670"/>
              <a:gd name="connsiteX3" fmla="*/ 2344 w 2286494"/>
              <a:gd name="connsiteY3" fmla="*/ 1412214 h 1408670"/>
            </a:gdLst>
            <a:ahLst/>
            <a:cxnLst>
              <a:cxn ang="0">
                <a:pos x="connsiteX0" y="connsiteY0"/>
              </a:cxn>
              <a:cxn ang="0">
                <a:pos x="connsiteX1" y="connsiteY1"/>
              </a:cxn>
              <a:cxn ang="0">
                <a:pos x="connsiteX2" y="connsiteY2"/>
              </a:cxn>
              <a:cxn ang="0">
                <a:pos x="connsiteX3" y="connsiteY3"/>
              </a:cxn>
            </a:cxnLst>
            <a:rect l="l" t="t" r="r" b="b"/>
            <a:pathLst>
              <a:path w="2286494" h="1408670">
                <a:moveTo>
                  <a:pt x="2344" y="3544"/>
                </a:moveTo>
                <a:lnTo>
                  <a:pt x="2288839" y="3544"/>
                </a:lnTo>
                <a:lnTo>
                  <a:pt x="2288839" y="1412214"/>
                </a:lnTo>
                <a:lnTo>
                  <a:pt x="2344" y="1412214"/>
                </a:lnTo>
                <a:close/>
              </a:path>
            </a:pathLst>
          </a:custGeom>
          <a:gradFill flip="none" rotWithShape="1">
            <a:gsLst>
              <a:gs pos="0">
                <a:srgbClr val="D1D1D3"/>
              </a:gs>
              <a:gs pos="46000">
                <a:srgbClr val="D1D1D3">
                  <a:alpha val="94000"/>
                </a:srgbClr>
              </a:gs>
              <a:gs pos="100000">
                <a:srgbClr val="D1D1D3"/>
              </a:gs>
            </a:gsLst>
            <a:path path="circle">
              <a:fillToRect l="50000" t="130000" r="50000" b="-30000"/>
            </a:path>
            <a:tileRect/>
          </a:gradFill>
          <a:ln w="1482" cap="flat">
            <a:noFill/>
            <a:prstDash val="solid"/>
            <a:miter/>
          </a:ln>
        </p:spPr>
        <p:txBody>
          <a:bodyPr rtlCol="0" anchor="ctr"/>
          <a:lstStyle/>
          <a:p>
            <a:endParaRPr lang="zh-CN" altLang="en-US"/>
          </a:p>
        </p:txBody>
      </p:sp>
      <p:sp>
        <p:nvSpPr>
          <p:cNvPr id="21" name="ïṩļíďê"/>
          <p:cNvSpPr/>
          <p:nvPr/>
        </p:nvSpPr>
        <p:spPr>
          <a:xfrm>
            <a:off x="5480839" y="4900356"/>
            <a:ext cx="1217620" cy="848859"/>
          </a:xfrm>
          <a:custGeom>
            <a:avLst/>
            <a:gdLst>
              <a:gd name="connsiteX0" fmla="*/ 2344 w 2286494"/>
              <a:gd name="connsiteY0" fmla="*/ 3544 h 1408670"/>
              <a:gd name="connsiteX1" fmla="*/ 2288839 w 2286494"/>
              <a:gd name="connsiteY1" fmla="*/ 3544 h 1408670"/>
              <a:gd name="connsiteX2" fmla="*/ 2288839 w 2286494"/>
              <a:gd name="connsiteY2" fmla="*/ 1412214 h 1408670"/>
              <a:gd name="connsiteX3" fmla="*/ 2344 w 2286494"/>
              <a:gd name="connsiteY3" fmla="*/ 1412214 h 1408670"/>
            </a:gdLst>
            <a:ahLst/>
            <a:cxnLst>
              <a:cxn ang="0">
                <a:pos x="connsiteX0" y="connsiteY0"/>
              </a:cxn>
              <a:cxn ang="0">
                <a:pos x="connsiteX1" y="connsiteY1"/>
              </a:cxn>
              <a:cxn ang="0">
                <a:pos x="connsiteX2" y="connsiteY2"/>
              </a:cxn>
              <a:cxn ang="0">
                <a:pos x="connsiteX3" y="connsiteY3"/>
              </a:cxn>
            </a:cxnLst>
            <a:rect l="l" t="t" r="r" b="b"/>
            <a:pathLst>
              <a:path w="2286494" h="1408670">
                <a:moveTo>
                  <a:pt x="2344" y="3544"/>
                </a:moveTo>
                <a:lnTo>
                  <a:pt x="2288839" y="3544"/>
                </a:lnTo>
                <a:lnTo>
                  <a:pt x="2288839" y="1412214"/>
                </a:lnTo>
                <a:lnTo>
                  <a:pt x="2344" y="1412214"/>
                </a:lnTo>
                <a:close/>
              </a:path>
            </a:pathLst>
          </a:custGeom>
          <a:gradFill>
            <a:gsLst>
              <a:gs pos="0">
                <a:srgbClr val="F2F2F2">
                  <a:alpha val="0"/>
                </a:srgbClr>
              </a:gs>
              <a:gs pos="99000">
                <a:schemeClr val="tx1">
                  <a:lumMod val="75000"/>
                  <a:lumOff val="25000"/>
                </a:schemeClr>
              </a:gs>
              <a:gs pos="91000">
                <a:schemeClr val="bg1">
                  <a:lumMod val="85000"/>
                </a:schemeClr>
              </a:gs>
              <a:gs pos="91000">
                <a:srgbClr val="F2F2F2">
                  <a:alpha val="3922"/>
                </a:srgbClr>
              </a:gs>
              <a:gs pos="98000">
                <a:schemeClr val="bg2">
                  <a:lumMod val="25000"/>
                </a:schemeClr>
              </a:gs>
              <a:gs pos="100000">
                <a:srgbClr val="636363"/>
              </a:gs>
            </a:gsLst>
            <a:lin ang="5400000" scaled="1"/>
          </a:gradFill>
          <a:ln w="1482" cap="flat">
            <a:noFill/>
            <a:prstDash val="solid"/>
            <a:miter/>
          </a:ln>
        </p:spPr>
        <p:txBody>
          <a:bodyPr rtlCol="0" anchor="ctr"/>
          <a:lstStyle/>
          <a:p>
            <a:endParaRPr lang="zh-CN" altLang="en-US"/>
          </a:p>
        </p:txBody>
      </p:sp>
      <p:sp>
        <p:nvSpPr>
          <p:cNvPr id="22" name="iŝľíḓe"/>
          <p:cNvSpPr/>
          <p:nvPr/>
        </p:nvSpPr>
        <p:spPr>
          <a:xfrm>
            <a:off x="5480839" y="4957999"/>
            <a:ext cx="1217620" cy="750155"/>
          </a:xfrm>
          <a:custGeom>
            <a:avLst/>
            <a:gdLst>
              <a:gd name="connsiteX0" fmla="*/ 2344 w 2286494"/>
              <a:gd name="connsiteY0" fmla="*/ 3544 h 1408670"/>
              <a:gd name="connsiteX1" fmla="*/ 2288839 w 2286494"/>
              <a:gd name="connsiteY1" fmla="*/ 3544 h 1408670"/>
              <a:gd name="connsiteX2" fmla="*/ 2288839 w 2286494"/>
              <a:gd name="connsiteY2" fmla="*/ 1412214 h 1408670"/>
              <a:gd name="connsiteX3" fmla="*/ 2344 w 2286494"/>
              <a:gd name="connsiteY3" fmla="*/ 1412214 h 1408670"/>
            </a:gdLst>
            <a:ahLst/>
            <a:cxnLst>
              <a:cxn ang="0">
                <a:pos x="connsiteX0" y="connsiteY0"/>
              </a:cxn>
              <a:cxn ang="0">
                <a:pos x="connsiteX1" y="connsiteY1"/>
              </a:cxn>
              <a:cxn ang="0">
                <a:pos x="connsiteX2" y="connsiteY2"/>
              </a:cxn>
              <a:cxn ang="0">
                <a:pos x="connsiteX3" y="connsiteY3"/>
              </a:cxn>
            </a:cxnLst>
            <a:rect l="l" t="t" r="r" b="b"/>
            <a:pathLst>
              <a:path w="2286494" h="1408670">
                <a:moveTo>
                  <a:pt x="2344" y="3544"/>
                </a:moveTo>
                <a:lnTo>
                  <a:pt x="2288839" y="3544"/>
                </a:lnTo>
                <a:lnTo>
                  <a:pt x="2288839" y="1412214"/>
                </a:lnTo>
                <a:lnTo>
                  <a:pt x="2344" y="1412214"/>
                </a:lnTo>
                <a:close/>
              </a:path>
            </a:pathLst>
          </a:custGeom>
          <a:ln w="1482" cap="flat">
            <a:noFill/>
            <a:prstDash val="solid"/>
            <a:miter/>
          </a:ln>
        </p:spPr>
        <p:txBody>
          <a:bodyPr rtlCol="0" anchor="ctr"/>
          <a:lstStyle/>
          <a:p>
            <a:endParaRPr lang="zh-CN" altLang="en-US"/>
          </a:p>
        </p:txBody>
      </p:sp>
      <p:grpSp>
        <p:nvGrpSpPr>
          <p:cNvPr id="23" name="íṧḷîḍè"/>
          <p:cNvGrpSpPr/>
          <p:nvPr/>
        </p:nvGrpSpPr>
        <p:grpSpPr>
          <a:xfrm>
            <a:off x="5498211" y="5769746"/>
            <a:ext cx="157137" cy="6317"/>
            <a:chOff x="4985374" y="6779411"/>
            <a:chExt cx="295079" cy="11862"/>
          </a:xfrm>
        </p:grpSpPr>
        <p:sp>
          <p:nvSpPr>
            <p:cNvPr id="56" name="iṡḻîďê"/>
            <p:cNvSpPr/>
            <p:nvPr/>
          </p:nvSpPr>
          <p:spPr>
            <a:xfrm>
              <a:off x="4985374" y="6779411"/>
              <a:ext cx="295079" cy="11862"/>
            </a:xfrm>
            <a:custGeom>
              <a:avLst/>
              <a:gdLst>
                <a:gd name="connsiteX0" fmla="*/ 2344 w 295079"/>
                <a:gd name="connsiteY0" fmla="*/ 4494 h 11862"/>
                <a:gd name="connsiteX1" fmla="*/ 297423 w 295079"/>
                <a:gd name="connsiteY1" fmla="*/ 4494 h 11862"/>
                <a:gd name="connsiteX2" fmla="*/ 297423 w 295079"/>
                <a:gd name="connsiteY2" fmla="*/ 8794 h 11862"/>
                <a:gd name="connsiteX3" fmla="*/ 296682 w 295079"/>
                <a:gd name="connsiteY3" fmla="*/ 13391 h 11862"/>
                <a:gd name="connsiteX4" fmla="*/ 294458 w 295079"/>
                <a:gd name="connsiteY4" fmla="*/ 15615 h 11862"/>
                <a:gd name="connsiteX5" fmla="*/ 289861 w 295079"/>
                <a:gd name="connsiteY5" fmla="*/ 16356 h 11862"/>
                <a:gd name="connsiteX6" fmla="*/ 9906 w 295079"/>
                <a:gd name="connsiteY6" fmla="*/ 16356 h 11862"/>
                <a:gd name="connsiteX7" fmla="*/ 5310 w 295079"/>
                <a:gd name="connsiteY7" fmla="*/ 15615 h 11862"/>
                <a:gd name="connsiteX8" fmla="*/ 3085 w 295079"/>
                <a:gd name="connsiteY8" fmla="*/ 13391 h 11862"/>
                <a:gd name="connsiteX9" fmla="*/ 2344 w 295079"/>
                <a:gd name="connsiteY9" fmla="*/ 8794 h 11862"/>
                <a:gd name="connsiteX10" fmla="*/ 2344 w 295079"/>
                <a:gd name="connsiteY10" fmla="*/ 4494 h 1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5079" h="11862">
                  <a:moveTo>
                    <a:pt x="2344" y="4494"/>
                  </a:moveTo>
                  <a:lnTo>
                    <a:pt x="297423" y="4494"/>
                  </a:lnTo>
                  <a:lnTo>
                    <a:pt x="297423" y="8794"/>
                  </a:lnTo>
                  <a:cubicBezTo>
                    <a:pt x="297423" y="11463"/>
                    <a:pt x="297127" y="12353"/>
                    <a:pt x="296682" y="13391"/>
                  </a:cubicBezTo>
                  <a:cubicBezTo>
                    <a:pt x="296237" y="14429"/>
                    <a:pt x="295347" y="15170"/>
                    <a:pt x="294458" y="15615"/>
                  </a:cubicBezTo>
                  <a:cubicBezTo>
                    <a:pt x="293420" y="16060"/>
                    <a:pt x="292530" y="16356"/>
                    <a:pt x="289861" y="16356"/>
                  </a:cubicBezTo>
                  <a:lnTo>
                    <a:pt x="9906" y="16356"/>
                  </a:lnTo>
                  <a:cubicBezTo>
                    <a:pt x="7237" y="16356"/>
                    <a:pt x="6348" y="16060"/>
                    <a:pt x="5310" y="15615"/>
                  </a:cubicBezTo>
                  <a:cubicBezTo>
                    <a:pt x="4272" y="15170"/>
                    <a:pt x="3530" y="14281"/>
                    <a:pt x="3085" y="13391"/>
                  </a:cubicBezTo>
                  <a:cubicBezTo>
                    <a:pt x="2641" y="12353"/>
                    <a:pt x="2344" y="11463"/>
                    <a:pt x="2344" y="8794"/>
                  </a:cubicBezTo>
                  <a:lnTo>
                    <a:pt x="2344" y="4494"/>
                  </a:lnTo>
                  <a:close/>
                </a:path>
              </a:pathLst>
            </a:custGeom>
            <a:solidFill>
              <a:srgbClr val="000000"/>
            </a:solidFill>
            <a:ln w="1482" cap="flat">
              <a:noFill/>
              <a:prstDash val="solid"/>
              <a:miter/>
            </a:ln>
          </p:spPr>
          <p:txBody>
            <a:bodyPr rtlCol="0" anchor="ctr"/>
            <a:lstStyle/>
            <a:p>
              <a:endParaRPr lang="zh-CN" altLang="en-US"/>
            </a:p>
          </p:txBody>
        </p:sp>
        <p:sp>
          <p:nvSpPr>
            <p:cNvPr id="57" name="ïşľîdê"/>
            <p:cNvSpPr/>
            <p:nvPr/>
          </p:nvSpPr>
          <p:spPr>
            <a:xfrm>
              <a:off x="4985374" y="6779411"/>
              <a:ext cx="295079" cy="11862"/>
            </a:xfrm>
            <a:custGeom>
              <a:avLst/>
              <a:gdLst>
                <a:gd name="connsiteX0" fmla="*/ 2344 w 295079"/>
                <a:gd name="connsiteY0" fmla="*/ 4494 h 11862"/>
                <a:gd name="connsiteX1" fmla="*/ 297423 w 295079"/>
                <a:gd name="connsiteY1" fmla="*/ 4494 h 11862"/>
                <a:gd name="connsiteX2" fmla="*/ 297423 w 295079"/>
                <a:gd name="connsiteY2" fmla="*/ 8794 h 11862"/>
                <a:gd name="connsiteX3" fmla="*/ 296682 w 295079"/>
                <a:gd name="connsiteY3" fmla="*/ 13391 h 11862"/>
                <a:gd name="connsiteX4" fmla="*/ 294458 w 295079"/>
                <a:gd name="connsiteY4" fmla="*/ 15615 h 11862"/>
                <a:gd name="connsiteX5" fmla="*/ 289861 w 295079"/>
                <a:gd name="connsiteY5" fmla="*/ 16356 h 11862"/>
                <a:gd name="connsiteX6" fmla="*/ 9906 w 295079"/>
                <a:gd name="connsiteY6" fmla="*/ 16356 h 11862"/>
                <a:gd name="connsiteX7" fmla="*/ 5310 w 295079"/>
                <a:gd name="connsiteY7" fmla="*/ 15615 h 11862"/>
                <a:gd name="connsiteX8" fmla="*/ 3085 w 295079"/>
                <a:gd name="connsiteY8" fmla="*/ 13391 h 11862"/>
                <a:gd name="connsiteX9" fmla="*/ 2344 w 295079"/>
                <a:gd name="connsiteY9" fmla="*/ 8794 h 11862"/>
                <a:gd name="connsiteX10" fmla="*/ 2344 w 295079"/>
                <a:gd name="connsiteY10" fmla="*/ 4494 h 1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5079" h="11862">
                  <a:moveTo>
                    <a:pt x="2344" y="4494"/>
                  </a:moveTo>
                  <a:lnTo>
                    <a:pt x="297423" y="4494"/>
                  </a:lnTo>
                  <a:lnTo>
                    <a:pt x="297423" y="8794"/>
                  </a:lnTo>
                  <a:cubicBezTo>
                    <a:pt x="297423" y="11463"/>
                    <a:pt x="297127" y="12353"/>
                    <a:pt x="296682" y="13391"/>
                  </a:cubicBezTo>
                  <a:cubicBezTo>
                    <a:pt x="296237" y="14429"/>
                    <a:pt x="295347" y="15170"/>
                    <a:pt x="294458" y="15615"/>
                  </a:cubicBezTo>
                  <a:cubicBezTo>
                    <a:pt x="293420" y="16060"/>
                    <a:pt x="292530" y="16356"/>
                    <a:pt x="289861" y="16356"/>
                  </a:cubicBezTo>
                  <a:lnTo>
                    <a:pt x="9906" y="16356"/>
                  </a:lnTo>
                  <a:cubicBezTo>
                    <a:pt x="7237" y="16356"/>
                    <a:pt x="6348" y="16060"/>
                    <a:pt x="5310" y="15615"/>
                  </a:cubicBezTo>
                  <a:cubicBezTo>
                    <a:pt x="4272" y="15170"/>
                    <a:pt x="3530" y="14281"/>
                    <a:pt x="3085" y="13391"/>
                  </a:cubicBezTo>
                  <a:cubicBezTo>
                    <a:pt x="2641" y="12353"/>
                    <a:pt x="2344" y="11463"/>
                    <a:pt x="2344" y="8794"/>
                  </a:cubicBezTo>
                  <a:lnTo>
                    <a:pt x="2344" y="4494"/>
                  </a:lnTo>
                  <a:close/>
                </a:path>
              </a:pathLst>
            </a:custGeom>
            <a:solidFill>
              <a:srgbClr val="191A1B"/>
            </a:solidFill>
            <a:ln w="1482" cap="flat">
              <a:noFill/>
              <a:prstDash val="solid"/>
              <a:miter/>
            </a:ln>
          </p:spPr>
          <p:txBody>
            <a:bodyPr rtlCol="0" anchor="ctr"/>
            <a:lstStyle/>
            <a:p>
              <a:endParaRPr lang="zh-CN" altLang="en-US"/>
            </a:p>
          </p:txBody>
        </p:sp>
      </p:grpSp>
      <p:sp>
        <p:nvSpPr>
          <p:cNvPr id="24" name="îṣ1îḑe"/>
          <p:cNvSpPr/>
          <p:nvPr/>
        </p:nvSpPr>
        <p:spPr>
          <a:xfrm>
            <a:off x="5480839" y="5708154"/>
            <a:ext cx="1217699" cy="61671"/>
          </a:xfrm>
          <a:custGeom>
            <a:avLst/>
            <a:gdLst>
              <a:gd name="connsiteX0" fmla="*/ 6199 w 2286642"/>
              <a:gd name="connsiteY0" fmla="*/ 4494 h 115807"/>
              <a:gd name="connsiteX1" fmla="*/ 2285131 w 2286642"/>
              <a:gd name="connsiteY1" fmla="*/ 4494 h 115807"/>
              <a:gd name="connsiteX2" fmla="*/ 2287356 w 2286642"/>
              <a:gd name="connsiteY2" fmla="*/ 4939 h 115807"/>
              <a:gd name="connsiteX3" fmla="*/ 2288542 w 2286642"/>
              <a:gd name="connsiteY3" fmla="*/ 6125 h 115807"/>
              <a:gd name="connsiteX4" fmla="*/ 2288987 w 2286642"/>
              <a:gd name="connsiteY4" fmla="*/ 8349 h 115807"/>
              <a:gd name="connsiteX5" fmla="*/ 2288987 w 2286642"/>
              <a:gd name="connsiteY5" fmla="*/ 116446 h 115807"/>
              <a:gd name="connsiteX6" fmla="*/ 2288542 w 2286642"/>
              <a:gd name="connsiteY6" fmla="*/ 118670 h 115807"/>
              <a:gd name="connsiteX7" fmla="*/ 2287356 w 2286642"/>
              <a:gd name="connsiteY7" fmla="*/ 119857 h 115807"/>
              <a:gd name="connsiteX8" fmla="*/ 2285131 w 2286642"/>
              <a:gd name="connsiteY8" fmla="*/ 120302 h 115807"/>
              <a:gd name="connsiteX9" fmla="*/ 6199 w 2286642"/>
              <a:gd name="connsiteY9" fmla="*/ 120302 h 115807"/>
              <a:gd name="connsiteX10" fmla="*/ 3975 w 2286642"/>
              <a:gd name="connsiteY10" fmla="*/ 119857 h 115807"/>
              <a:gd name="connsiteX11" fmla="*/ 2789 w 2286642"/>
              <a:gd name="connsiteY11" fmla="*/ 118670 h 115807"/>
              <a:gd name="connsiteX12" fmla="*/ 2344 w 2286642"/>
              <a:gd name="connsiteY12" fmla="*/ 116446 h 115807"/>
              <a:gd name="connsiteX13" fmla="*/ 2344 w 2286642"/>
              <a:gd name="connsiteY13" fmla="*/ 8349 h 115807"/>
              <a:gd name="connsiteX14" fmla="*/ 2789 w 2286642"/>
              <a:gd name="connsiteY14" fmla="*/ 6125 h 115807"/>
              <a:gd name="connsiteX15" fmla="*/ 3975 w 2286642"/>
              <a:gd name="connsiteY15" fmla="*/ 4939 h 115807"/>
              <a:gd name="connsiteX16" fmla="*/ 6199 w 2286642"/>
              <a:gd name="connsiteY16" fmla="*/ 4494 h 115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86642" h="115807">
                <a:moveTo>
                  <a:pt x="6199" y="4494"/>
                </a:moveTo>
                <a:lnTo>
                  <a:pt x="2285131" y="4494"/>
                </a:lnTo>
                <a:cubicBezTo>
                  <a:pt x="2286466" y="4494"/>
                  <a:pt x="2286911" y="4642"/>
                  <a:pt x="2287356" y="4939"/>
                </a:cubicBezTo>
                <a:cubicBezTo>
                  <a:pt x="2287801" y="5235"/>
                  <a:pt x="2288245" y="5532"/>
                  <a:pt x="2288542" y="6125"/>
                </a:cubicBezTo>
                <a:cubicBezTo>
                  <a:pt x="2288839" y="6718"/>
                  <a:pt x="2288987" y="7015"/>
                  <a:pt x="2288987" y="8349"/>
                </a:cubicBezTo>
                <a:lnTo>
                  <a:pt x="2288987" y="116446"/>
                </a:lnTo>
                <a:cubicBezTo>
                  <a:pt x="2288987" y="117781"/>
                  <a:pt x="2288839" y="118226"/>
                  <a:pt x="2288542" y="118670"/>
                </a:cubicBezTo>
                <a:cubicBezTo>
                  <a:pt x="2288245" y="119115"/>
                  <a:pt x="2287949" y="119560"/>
                  <a:pt x="2287356" y="119857"/>
                </a:cubicBezTo>
                <a:cubicBezTo>
                  <a:pt x="2286911" y="120153"/>
                  <a:pt x="2286466" y="120302"/>
                  <a:pt x="2285131" y="120302"/>
                </a:cubicBezTo>
                <a:lnTo>
                  <a:pt x="6199" y="120302"/>
                </a:lnTo>
                <a:cubicBezTo>
                  <a:pt x="4865" y="120302"/>
                  <a:pt x="4420" y="120153"/>
                  <a:pt x="3975" y="119857"/>
                </a:cubicBezTo>
                <a:cubicBezTo>
                  <a:pt x="3530" y="119560"/>
                  <a:pt x="3085" y="119264"/>
                  <a:pt x="2789" y="118670"/>
                </a:cubicBezTo>
                <a:cubicBezTo>
                  <a:pt x="2492" y="118226"/>
                  <a:pt x="2344" y="117781"/>
                  <a:pt x="2344" y="116446"/>
                </a:cubicBezTo>
                <a:lnTo>
                  <a:pt x="2344" y="8349"/>
                </a:lnTo>
                <a:cubicBezTo>
                  <a:pt x="2344" y="7015"/>
                  <a:pt x="2492" y="6570"/>
                  <a:pt x="2789" y="6125"/>
                </a:cubicBezTo>
                <a:cubicBezTo>
                  <a:pt x="3085" y="5680"/>
                  <a:pt x="3382" y="5235"/>
                  <a:pt x="3975" y="4939"/>
                </a:cubicBezTo>
                <a:cubicBezTo>
                  <a:pt x="4272" y="4642"/>
                  <a:pt x="4865" y="4494"/>
                  <a:pt x="6199" y="4494"/>
                </a:cubicBezTo>
                <a:close/>
              </a:path>
            </a:pathLst>
          </a:custGeom>
          <a:gradFill>
            <a:gsLst>
              <a:gs pos="97000">
                <a:schemeClr val="bg1">
                  <a:lumMod val="95000"/>
                </a:schemeClr>
              </a:gs>
              <a:gs pos="2000">
                <a:srgbClr val="D9D9D9"/>
              </a:gs>
              <a:gs pos="5000">
                <a:srgbClr val="979797"/>
              </a:gs>
              <a:gs pos="19000">
                <a:srgbClr val="D9D9D9"/>
              </a:gs>
              <a:gs pos="70000">
                <a:srgbClr val="D9D9D9"/>
              </a:gs>
              <a:gs pos="100000">
                <a:srgbClr val="BFBFBF"/>
              </a:gs>
              <a:gs pos="94000">
                <a:srgbClr val="979797"/>
              </a:gs>
              <a:gs pos="87000">
                <a:srgbClr val="BFBFBF"/>
              </a:gs>
            </a:gsLst>
            <a:lin ang="0" scaled="0"/>
          </a:gradFill>
          <a:ln w="4833"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dirty="0"/>
          </a:p>
        </p:txBody>
      </p:sp>
      <p:sp>
        <p:nvSpPr>
          <p:cNvPr id="25" name="íŝḷiḑé"/>
          <p:cNvSpPr/>
          <p:nvPr/>
        </p:nvSpPr>
        <p:spPr>
          <a:xfrm>
            <a:off x="5498211" y="6097333"/>
            <a:ext cx="1217699" cy="61671"/>
          </a:xfrm>
          <a:custGeom>
            <a:avLst/>
            <a:gdLst>
              <a:gd name="connsiteX0" fmla="*/ 6199 w 2286642"/>
              <a:gd name="connsiteY0" fmla="*/ 4494 h 115807"/>
              <a:gd name="connsiteX1" fmla="*/ 2285131 w 2286642"/>
              <a:gd name="connsiteY1" fmla="*/ 4494 h 115807"/>
              <a:gd name="connsiteX2" fmla="*/ 2287356 w 2286642"/>
              <a:gd name="connsiteY2" fmla="*/ 4939 h 115807"/>
              <a:gd name="connsiteX3" fmla="*/ 2288542 w 2286642"/>
              <a:gd name="connsiteY3" fmla="*/ 6125 h 115807"/>
              <a:gd name="connsiteX4" fmla="*/ 2288987 w 2286642"/>
              <a:gd name="connsiteY4" fmla="*/ 8349 h 115807"/>
              <a:gd name="connsiteX5" fmla="*/ 2288987 w 2286642"/>
              <a:gd name="connsiteY5" fmla="*/ 116446 h 115807"/>
              <a:gd name="connsiteX6" fmla="*/ 2288542 w 2286642"/>
              <a:gd name="connsiteY6" fmla="*/ 118670 h 115807"/>
              <a:gd name="connsiteX7" fmla="*/ 2287356 w 2286642"/>
              <a:gd name="connsiteY7" fmla="*/ 119857 h 115807"/>
              <a:gd name="connsiteX8" fmla="*/ 2285131 w 2286642"/>
              <a:gd name="connsiteY8" fmla="*/ 120302 h 115807"/>
              <a:gd name="connsiteX9" fmla="*/ 6199 w 2286642"/>
              <a:gd name="connsiteY9" fmla="*/ 120302 h 115807"/>
              <a:gd name="connsiteX10" fmla="*/ 3975 w 2286642"/>
              <a:gd name="connsiteY10" fmla="*/ 119857 h 115807"/>
              <a:gd name="connsiteX11" fmla="*/ 2789 w 2286642"/>
              <a:gd name="connsiteY11" fmla="*/ 118670 h 115807"/>
              <a:gd name="connsiteX12" fmla="*/ 2344 w 2286642"/>
              <a:gd name="connsiteY12" fmla="*/ 116446 h 115807"/>
              <a:gd name="connsiteX13" fmla="*/ 2344 w 2286642"/>
              <a:gd name="connsiteY13" fmla="*/ 8349 h 115807"/>
              <a:gd name="connsiteX14" fmla="*/ 2789 w 2286642"/>
              <a:gd name="connsiteY14" fmla="*/ 6125 h 115807"/>
              <a:gd name="connsiteX15" fmla="*/ 3975 w 2286642"/>
              <a:gd name="connsiteY15" fmla="*/ 4939 h 115807"/>
              <a:gd name="connsiteX16" fmla="*/ 6199 w 2286642"/>
              <a:gd name="connsiteY16" fmla="*/ 4494 h 115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86642" h="115807">
                <a:moveTo>
                  <a:pt x="6199" y="4494"/>
                </a:moveTo>
                <a:lnTo>
                  <a:pt x="2285131" y="4494"/>
                </a:lnTo>
                <a:cubicBezTo>
                  <a:pt x="2286466" y="4494"/>
                  <a:pt x="2286911" y="4642"/>
                  <a:pt x="2287356" y="4939"/>
                </a:cubicBezTo>
                <a:cubicBezTo>
                  <a:pt x="2287801" y="5235"/>
                  <a:pt x="2288245" y="5532"/>
                  <a:pt x="2288542" y="6125"/>
                </a:cubicBezTo>
                <a:cubicBezTo>
                  <a:pt x="2288839" y="6718"/>
                  <a:pt x="2288987" y="7015"/>
                  <a:pt x="2288987" y="8349"/>
                </a:cubicBezTo>
                <a:lnTo>
                  <a:pt x="2288987" y="116446"/>
                </a:lnTo>
                <a:cubicBezTo>
                  <a:pt x="2288987" y="117781"/>
                  <a:pt x="2288839" y="118226"/>
                  <a:pt x="2288542" y="118670"/>
                </a:cubicBezTo>
                <a:cubicBezTo>
                  <a:pt x="2288245" y="119115"/>
                  <a:pt x="2287949" y="119560"/>
                  <a:pt x="2287356" y="119857"/>
                </a:cubicBezTo>
                <a:cubicBezTo>
                  <a:pt x="2286911" y="120153"/>
                  <a:pt x="2286466" y="120302"/>
                  <a:pt x="2285131" y="120302"/>
                </a:cubicBezTo>
                <a:lnTo>
                  <a:pt x="6199" y="120302"/>
                </a:lnTo>
                <a:cubicBezTo>
                  <a:pt x="4865" y="120302"/>
                  <a:pt x="4420" y="120153"/>
                  <a:pt x="3975" y="119857"/>
                </a:cubicBezTo>
                <a:cubicBezTo>
                  <a:pt x="3530" y="119560"/>
                  <a:pt x="3085" y="119264"/>
                  <a:pt x="2789" y="118670"/>
                </a:cubicBezTo>
                <a:cubicBezTo>
                  <a:pt x="2492" y="118226"/>
                  <a:pt x="2344" y="117781"/>
                  <a:pt x="2344" y="116446"/>
                </a:cubicBezTo>
                <a:lnTo>
                  <a:pt x="2344" y="8349"/>
                </a:lnTo>
                <a:cubicBezTo>
                  <a:pt x="2344" y="7015"/>
                  <a:pt x="2492" y="6570"/>
                  <a:pt x="2789" y="6125"/>
                </a:cubicBezTo>
                <a:cubicBezTo>
                  <a:pt x="3085" y="5680"/>
                  <a:pt x="3382" y="5235"/>
                  <a:pt x="3975" y="4939"/>
                </a:cubicBezTo>
                <a:cubicBezTo>
                  <a:pt x="4272" y="4642"/>
                  <a:pt x="4865" y="4494"/>
                  <a:pt x="6199" y="4494"/>
                </a:cubicBezTo>
                <a:close/>
              </a:path>
            </a:pathLst>
          </a:custGeom>
          <a:ln w="1482" cap="flat">
            <a:noFill/>
            <a:prstDash val="solid"/>
            <a:miter/>
          </a:ln>
        </p:spPr>
        <p:txBody>
          <a:bodyPr rtlCol="0" anchor="ctr"/>
          <a:lstStyle/>
          <a:p>
            <a:endParaRPr lang="zh-CN" altLang="en-US"/>
          </a:p>
        </p:txBody>
      </p:sp>
      <p:grpSp>
        <p:nvGrpSpPr>
          <p:cNvPr id="49" name="íŝḷïḋe"/>
          <p:cNvGrpSpPr/>
          <p:nvPr/>
        </p:nvGrpSpPr>
        <p:grpSpPr>
          <a:xfrm>
            <a:off x="3651250" y="2159526"/>
            <a:ext cx="4876799" cy="2798473"/>
            <a:chOff x="1517080" y="0"/>
            <a:chExt cx="9157840" cy="5255081"/>
          </a:xfrm>
        </p:grpSpPr>
        <p:sp>
          <p:nvSpPr>
            <p:cNvPr id="54" name="ïŝļiḑé"/>
            <p:cNvSpPr/>
            <p:nvPr/>
          </p:nvSpPr>
          <p:spPr>
            <a:xfrm>
              <a:off x="1517080" y="0"/>
              <a:ext cx="9157840" cy="5255081"/>
            </a:xfrm>
            <a:custGeom>
              <a:avLst/>
              <a:gdLst>
                <a:gd name="connsiteX0" fmla="*/ 83658 w 9157840"/>
                <a:gd name="connsiteY0" fmla="*/ 0 h 5255081"/>
                <a:gd name="connsiteX1" fmla="*/ 9074237 w 9157840"/>
                <a:gd name="connsiteY1" fmla="*/ 0 h 5255081"/>
                <a:gd name="connsiteX2" fmla="*/ 9124504 w 9157840"/>
                <a:gd name="connsiteY2" fmla="*/ 8749 h 5255081"/>
                <a:gd name="connsiteX3" fmla="*/ 9149119 w 9157840"/>
                <a:gd name="connsiteY3" fmla="*/ 33363 h 5255081"/>
                <a:gd name="connsiteX4" fmla="*/ 9157867 w 9157840"/>
                <a:gd name="connsiteY4" fmla="*/ 83631 h 5255081"/>
                <a:gd name="connsiteX5" fmla="*/ 9157867 w 9157840"/>
                <a:gd name="connsiteY5" fmla="*/ 5171451 h 5255081"/>
                <a:gd name="connsiteX6" fmla="*/ 9149119 w 9157840"/>
                <a:gd name="connsiteY6" fmla="*/ 5221719 h 5255081"/>
                <a:gd name="connsiteX7" fmla="*/ 9124504 w 9157840"/>
                <a:gd name="connsiteY7" fmla="*/ 5246333 h 5255081"/>
                <a:gd name="connsiteX8" fmla="*/ 9074237 w 9157840"/>
                <a:gd name="connsiteY8" fmla="*/ 5255082 h 5255081"/>
                <a:gd name="connsiteX9" fmla="*/ 83658 w 9157840"/>
                <a:gd name="connsiteY9" fmla="*/ 5255082 h 5255081"/>
                <a:gd name="connsiteX10" fmla="*/ 33390 w 9157840"/>
                <a:gd name="connsiteY10" fmla="*/ 5246333 h 5255081"/>
                <a:gd name="connsiteX11" fmla="*/ 8776 w 9157840"/>
                <a:gd name="connsiteY11" fmla="*/ 5221719 h 5255081"/>
                <a:gd name="connsiteX12" fmla="*/ 27 w 9157840"/>
                <a:gd name="connsiteY12" fmla="*/ 5171451 h 5255081"/>
                <a:gd name="connsiteX13" fmla="*/ 27 w 9157840"/>
                <a:gd name="connsiteY13" fmla="*/ 83631 h 5255081"/>
                <a:gd name="connsiteX14" fmla="*/ 8776 w 9157840"/>
                <a:gd name="connsiteY14" fmla="*/ 33363 h 5255081"/>
                <a:gd name="connsiteX15" fmla="*/ 33390 w 9157840"/>
                <a:gd name="connsiteY15" fmla="*/ 8749 h 5255081"/>
                <a:gd name="connsiteX16" fmla="*/ 83658 w 9157840"/>
                <a:gd name="connsiteY16" fmla="*/ 0 h 5255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157840" h="5255081">
                  <a:moveTo>
                    <a:pt x="83658" y="0"/>
                  </a:moveTo>
                  <a:lnTo>
                    <a:pt x="9074237" y="0"/>
                  </a:lnTo>
                  <a:cubicBezTo>
                    <a:pt x="9103300" y="0"/>
                    <a:pt x="9113827" y="2966"/>
                    <a:pt x="9124504" y="8749"/>
                  </a:cubicBezTo>
                  <a:cubicBezTo>
                    <a:pt x="9135180" y="14532"/>
                    <a:pt x="9143483" y="22835"/>
                    <a:pt x="9149119" y="33363"/>
                  </a:cubicBezTo>
                  <a:cubicBezTo>
                    <a:pt x="9154753" y="43891"/>
                    <a:pt x="9157867" y="54567"/>
                    <a:pt x="9157867" y="83631"/>
                  </a:cubicBezTo>
                  <a:lnTo>
                    <a:pt x="9157867" y="5171451"/>
                  </a:lnTo>
                  <a:cubicBezTo>
                    <a:pt x="9157867" y="5200514"/>
                    <a:pt x="9154901" y="5211042"/>
                    <a:pt x="9149119" y="5221719"/>
                  </a:cubicBezTo>
                  <a:cubicBezTo>
                    <a:pt x="9143483" y="5232395"/>
                    <a:pt x="9135032" y="5240699"/>
                    <a:pt x="9124504" y="5246333"/>
                  </a:cubicBezTo>
                  <a:cubicBezTo>
                    <a:pt x="9113976" y="5251968"/>
                    <a:pt x="9103300" y="5255082"/>
                    <a:pt x="9074237" y="5255082"/>
                  </a:cubicBezTo>
                  <a:lnTo>
                    <a:pt x="83658" y="5255082"/>
                  </a:lnTo>
                  <a:cubicBezTo>
                    <a:pt x="54594" y="5255082"/>
                    <a:pt x="44066" y="5252116"/>
                    <a:pt x="33390" y="5246333"/>
                  </a:cubicBezTo>
                  <a:cubicBezTo>
                    <a:pt x="22714" y="5240550"/>
                    <a:pt x="14410" y="5232247"/>
                    <a:pt x="8776" y="5221719"/>
                  </a:cubicBezTo>
                  <a:cubicBezTo>
                    <a:pt x="3141" y="5211042"/>
                    <a:pt x="27" y="5200514"/>
                    <a:pt x="27" y="5171451"/>
                  </a:cubicBezTo>
                  <a:lnTo>
                    <a:pt x="27" y="83631"/>
                  </a:lnTo>
                  <a:cubicBezTo>
                    <a:pt x="27" y="54567"/>
                    <a:pt x="2993" y="44039"/>
                    <a:pt x="8776" y="33363"/>
                  </a:cubicBezTo>
                  <a:cubicBezTo>
                    <a:pt x="14559" y="22687"/>
                    <a:pt x="22714" y="14383"/>
                    <a:pt x="33390" y="8749"/>
                  </a:cubicBezTo>
                  <a:cubicBezTo>
                    <a:pt x="44066" y="3114"/>
                    <a:pt x="54594" y="0"/>
                    <a:pt x="83658" y="0"/>
                  </a:cubicBezTo>
                  <a:close/>
                </a:path>
              </a:pathLst>
            </a:custGeom>
            <a:solidFill>
              <a:srgbClr val="030303"/>
            </a:solidFill>
            <a:ln w="1482" cap="flat">
              <a:noFill/>
              <a:prstDash val="solid"/>
              <a:miter/>
            </a:ln>
          </p:spPr>
          <p:txBody>
            <a:bodyPr rtlCol="0" anchor="ctr"/>
            <a:lstStyle/>
            <a:p>
              <a:endParaRPr lang="zh-CN" altLang="en-US"/>
            </a:p>
          </p:txBody>
        </p:sp>
        <p:sp>
          <p:nvSpPr>
            <p:cNvPr id="55" name="ïsľîḍe"/>
            <p:cNvSpPr/>
            <p:nvPr/>
          </p:nvSpPr>
          <p:spPr>
            <a:xfrm>
              <a:off x="1632739" y="115659"/>
              <a:ext cx="8926521" cy="5023763"/>
            </a:xfrm>
            <a:custGeom>
              <a:avLst/>
              <a:gdLst>
                <a:gd name="connsiteX0" fmla="*/ 27 w 8926521"/>
                <a:gd name="connsiteY0" fmla="*/ 0 h 5023763"/>
                <a:gd name="connsiteX1" fmla="*/ 8926549 w 8926521"/>
                <a:gd name="connsiteY1" fmla="*/ 0 h 5023763"/>
                <a:gd name="connsiteX2" fmla="*/ 8926549 w 8926521"/>
                <a:gd name="connsiteY2" fmla="*/ 5023763 h 5023763"/>
                <a:gd name="connsiteX3" fmla="*/ 27 w 8926521"/>
                <a:gd name="connsiteY3" fmla="*/ 5023763 h 5023763"/>
              </a:gdLst>
              <a:ahLst/>
              <a:cxnLst>
                <a:cxn ang="0">
                  <a:pos x="connsiteX0" y="connsiteY0"/>
                </a:cxn>
                <a:cxn ang="0">
                  <a:pos x="connsiteX1" y="connsiteY1"/>
                </a:cxn>
                <a:cxn ang="0">
                  <a:pos x="connsiteX2" y="connsiteY2"/>
                </a:cxn>
                <a:cxn ang="0">
                  <a:pos x="connsiteX3" y="connsiteY3"/>
                </a:cxn>
              </a:cxnLst>
              <a:rect l="l" t="t" r="r" b="b"/>
              <a:pathLst>
                <a:path w="8926521" h="5023763">
                  <a:moveTo>
                    <a:pt x="27" y="0"/>
                  </a:moveTo>
                  <a:lnTo>
                    <a:pt x="8926549" y="0"/>
                  </a:lnTo>
                  <a:lnTo>
                    <a:pt x="8926549" y="5023763"/>
                  </a:lnTo>
                  <a:lnTo>
                    <a:pt x="27" y="5023763"/>
                  </a:lnTo>
                  <a:close/>
                </a:path>
              </a:pathLst>
            </a:custGeom>
            <a:solidFill>
              <a:srgbClr val="202020"/>
            </a:solidFill>
            <a:ln w="1482" cap="flat">
              <a:noFill/>
              <a:prstDash val="solid"/>
              <a:miter/>
            </a:ln>
          </p:spPr>
          <p:txBody>
            <a:bodyPr rtlCol="0" anchor="ctr"/>
            <a:lstStyle/>
            <a:p>
              <a:endParaRPr lang="zh-CN" altLang="en-US"/>
            </a:p>
          </p:txBody>
        </p:sp>
      </p:grpSp>
      <p:sp>
        <p:nvSpPr>
          <p:cNvPr id="50" name="íṩļîḑe"/>
          <p:cNvSpPr/>
          <p:nvPr/>
        </p:nvSpPr>
        <p:spPr>
          <a:xfrm>
            <a:off x="6527898" y="5769746"/>
            <a:ext cx="157137" cy="6317"/>
          </a:xfrm>
          <a:custGeom>
            <a:avLst/>
            <a:gdLst>
              <a:gd name="connsiteX0" fmla="*/ 2344 w 295079"/>
              <a:gd name="connsiteY0" fmla="*/ 4494 h 11862"/>
              <a:gd name="connsiteX1" fmla="*/ 297423 w 295079"/>
              <a:gd name="connsiteY1" fmla="*/ 4494 h 11862"/>
              <a:gd name="connsiteX2" fmla="*/ 297423 w 295079"/>
              <a:gd name="connsiteY2" fmla="*/ 8794 h 11862"/>
              <a:gd name="connsiteX3" fmla="*/ 296682 w 295079"/>
              <a:gd name="connsiteY3" fmla="*/ 13391 h 11862"/>
              <a:gd name="connsiteX4" fmla="*/ 294458 w 295079"/>
              <a:gd name="connsiteY4" fmla="*/ 15615 h 11862"/>
              <a:gd name="connsiteX5" fmla="*/ 289861 w 295079"/>
              <a:gd name="connsiteY5" fmla="*/ 16356 h 11862"/>
              <a:gd name="connsiteX6" fmla="*/ 9906 w 295079"/>
              <a:gd name="connsiteY6" fmla="*/ 16356 h 11862"/>
              <a:gd name="connsiteX7" fmla="*/ 5310 w 295079"/>
              <a:gd name="connsiteY7" fmla="*/ 15615 h 11862"/>
              <a:gd name="connsiteX8" fmla="*/ 3085 w 295079"/>
              <a:gd name="connsiteY8" fmla="*/ 13391 h 11862"/>
              <a:gd name="connsiteX9" fmla="*/ 2344 w 295079"/>
              <a:gd name="connsiteY9" fmla="*/ 8794 h 11862"/>
              <a:gd name="connsiteX10" fmla="*/ 2344 w 295079"/>
              <a:gd name="connsiteY10" fmla="*/ 4494 h 1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5079" h="11862">
                <a:moveTo>
                  <a:pt x="2344" y="4494"/>
                </a:moveTo>
                <a:lnTo>
                  <a:pt x="297423" y="4494"/>
                </a:lnTo>
                <a:lnTo>
                  <a:pt x="297423" y="8794"/>
                </a:lnTo>
                <a:cubicBezTo>
                  <a:pt x="297423" y="11463"/>
                  <a:pt x="297127" y="12353"/>
                  <a:pt x="296682" y="13391"/>
                </a:cubicBezTo>
                <a:cubicBezTo>
                  <a:pt x="296237" y="14429"/>
                  <a:pt x="295347" y="15170"/>
                  <a:pt x="294458" y="15615"/>
                </a:cubicBezTo>
                <a:cubicBezTo>
                  <a:pt x="293420" y="16060"/>
                  <a:pt x="292530" y="16356"/>
                  <a:pt x="289861" y="16356"/>
                </a:cubicBezTo>
                <a:lnTo>
                  <a:pt x="9906" y="16356"/>
                </a:lnTo>
                <a:cubicBezTo>
                  <a:pt x="7237" y="16356"/>
                  <a:pt x="6348" y="16060"/>
                  <a:pt x="5310" y="15615"/>
                </a:cubicBezTo>
                <a:cubicBezTo>
                  <a:pt x="4272" y="15170"/>
                  <a:pt x="3530" y="14281"/>
                  <a:pt x="3085" y="13391"/>
                </a:cubicBezTo>
                <a:cubicBezTo>
                  <a:pt x="2641" y="12353"/>
                  <a:pt x="2344" y="11463"/>
                  <a:pt x="2344" y="8794"/>
                </a:cubicBezTo>
                <a:lnTo>
                  <a:pt x="2344" y="4494"/>
                </a:lnTo>
                <a:close/>
              </a:path>
            </a:pathLst>
          </a:custGeom>
          <a:solidFill>
            <a:srgbClr val="000000"/>
          </a:solidFill>
          <a:ln w="1482" cap="flat">
            <a:noFill/>
            <a:prstDash val="solid"/>
            <a:miter/>
          </a:ln>
        </p:spPr>
        <p:txBody>
          <a:bodyPr rtlCol="0" anchor="ctr"/>
          <a:lstStyle/>
          <a:p>
            <a:endParaRPr lang="zh-CN" altLang="en-US"/>
          </a:p>
        </p:txBody>
      </p:sp>
      <p:sp>
        <p:nvSpPr>
          <p:cNvPr id="51" name="iṣlîḋé"/>
          <p:cNvSpPr/>
          <p:nvPr/>
        </p:nvSpPr>
        <p:spPr>
          <a:xfrm>
            <a:off x="6527898" y="5769746"/>
            <a:ext cx="157137" cy="6317"/>
          </a:xfrm>
          <a:custGeom>
            <a:avLst/>
            <a:gdLst>
              <a:gd name="connsiteX0" fmla="*/ 2344 w 295079"/>
              <a:gd name="connsiteY0" fmla="*/ 4494 h 11862"/>
              <a:gd name="connsiteX1" fmla="*/ 297423 w 295079"/>
              <a:gd name="connsiteY1" fmla="*/ 4494 h 11862"/>
              <a:gd name="connsiteX2" fmla="*/ 297423 w 295079"/>
              <a:gd name="connsiteY2" fmla="*/ 8794 h 11862"/>
              <a:gd name="connsiteX3" fmla="*/ 296682 w 295079"/>
              <a:gd name="connsiteY3" fmla="*/ 13391 h 11862"/>
              <a:gd name="connsiteX4" fmla="*/ 294458 w 295079"/>
              <a:gd name="connsiteY4" fmla="*/ 15615 h 11862"/>
              <a:gd name="connsiteX5" fmla="*/ 289861 w 295079"/>
              <a:gd name="connsiteY5" fmla="*/ 16356 h 11862"/>
              <a:gd name="connsiteX6" fmla="*/ 9906 w 295079"/>
              <a:gd name="connsiteY6" fmla="*/ 16356 h 11862"/>
              <a:gd name="connsiteX7" fmla="*/ 5310 w 295079"/>
              <a:gd name="connsiteY7" fmla="*/ 15615 h 11862"/>
              <a:gd name="connsiteX8" fmla="*/ 3085 w 295079"/>
              <a:gd name="connsiteY8" fmla="*/ 13391 h 11862"/>
              <a:gd name="connsiteX9" fmla="*/ 2344 w 295079"/>
              <a:gd name="connsiteY9" fmla="*/ 8794 h 11862"/>
              <a:gd name="connsiteX10" fmla="*/ 2344 w 295079"/>
              <a:gd name="connsiteY10" fmla="*/ 4494 h 1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5079" h="11862">
                <a:moveTo>
                  <a:pt x="2344" y="4494"/>
                </a:moveTo>
                <a:lnTo>
                  <a:pt x="297423" y="4494"/>
                </a:lnTo>
                <a:lnTo>
                  <a:pt x="297423" y="8794"/>
                </a:lnTo>
                <a:cubicBezTo>
                  <a:pt x="297423" y="11463"/>
                  <a:pt x="297127" y="12353"/>
                  <a:pt x="296682" y="13391"/>
                </a:cubicBezTo>
                <a:cubicBezTo>
                  <a:pt x="296237" y="14429"/>
                  <a:pt x="295347" y="15170"/>
                  <a:pt x="294458" y="15615"/>
                </a:cubicBezTo>
                <a:cubicBezTo>
                  <a:pt x="293420" y="16060"/>
                  <a:pt x="292530" y="16356"/>
                  <a:pt x="289861" y="16356"/>
                </a:cubicBezTo>
                <a:lnTo>
                  <a:pt x="9906" y="16356"/>
                </a:lnTo>
                <a:cubicBezTo>
                  <a:pt x="7237" y="16356"/>
                  <a:pt x="6348" y="16060"/>
                  <a:pt x="5310" y="15615"/>
                </a:cubicBezTo>
                <a:cubicBezTo>
                  <a:pt x="4272" y="15170"/>
                  <a:pt x="3530" y="14281"/>
                  <a:pt x="3085" y="13391"/>
                </a:cubicBezTo>
                <a:cubicBezTo>
                  <a:pt x="2641" y="12353"/>
                  <a:pt x="2344" y="11463"/>
                  <a:pt x="2344" y="8794"/>
                </a:cubicBezTo>
                <a:lnTo>
                  <a:pt x="2344" y="4494"/>
                </a:lnTo>
                <a:close/>
              </a:path>
            </a:pathLst>
          </a:custGeom>
          <a:solidFill>
            <a:srgbClr val="191A1B"/>
          </a:solidFill>
          <a:ln w="1482" cap="flat">
            <a:noFill/>
            <a:prstDash val="solid"/>
            <a:miter/>
          </a:ln>
        </p:spPr>
        <p:txBody>
          <a:bodyPr rtlCol="0" anchor="ctr"/>
          <a:lstStyle/>
          <a:p>
            <a:endParaRPr lang="zh-CN" altLang="en-US"/>
          </a:p>
        </p:txBody>
      </p:sp>
      <p:sp>
        <p:nvSpPr>
          <p:cNvPr id="53" name="išļíďè"/>
          <p:cNvSpPr/>
          <p:nvPr/>
        </p:nvSpPr>
        <p:spPr>
          <a:xfrm>
            <a:off x="5480839" y="4957999"/>
            <a:ext cx="1217620" cy="750155"/>
          </a:xfrm>
          <a:custGeom>
            <a:avLst/>
            <a:gdLst>
              <a:gd name="connsiteX0" fmla="*/ 2344 w 2286494"/>
              <a:gd name="connsiteY0" fmla="*/ 3544 h 1408670"/>
              <a:gd name="connsiteX1" fmla="*/ 2288839 w 2286494"/>
              <a:gd name="connsiteY1" fmla="*/ 3544 h 1408670"/>
              <a:gd name="connsiteX2" fmla="*/ 2288839 w 2286494"/>
              <a:gd name="connsiteY2" fmla="*/ 1412214 h 1408670"/>
              <a:gd name="connsiteX3" fmla="*/ 2344 w 2286494"/>
              <a:gd name="connsiteY3" fmla="*/ 1412214 h 1408670"/>
            </a:gdLst>
            <a:ahLst/>
            <a:cxnLst>
              <a:cxn ang="0">
                <a:pos x="connsiteX0" y="connsiteY0"/>
              </a:cxn>
              <a:cxn ang="0">
                <a:pos x="connsiteX1" y="connsiteY1"/>
              </a:cxn>
              <a:cxn ang="0">
                <a:pos x="connsiteX2" y="connsiteY2"/>
              </a:cxn>
              <a:cxn ang="0">
                <a:pos x="connsiteX3" y="connsiteY3"/>
              </a:cxn>
            </a:cxnLst>
            <a:rect l="l" t="t" r="r" b="b"/>
            <a:pathLst>
              <a:path w="2286494" h="1408670">
                <a:moveTo>
                  <a:pt x="2344" y="3544"/>
                </a:moveTo>
                <a:lnTo>
                  <a:pt x="2288839" y="3544"/>
                </a:lnTo>
                <a:lnTo>
                  <a:pt x="2288839" y="1412214"/>
                </a:lnTo>
                <a:lnTo>
                  <a:pt x="2344" y="1412214"/>
                </a:lnTo>
                <a:close/>
              </a:path>
            </a:pathLst>
          </a:custGeom>
          <a:gradFill flip="none" rotWithShape="1">
            <a:gsLst>
              <a:gs pos="0">
                <a:srgbClr val="FFFFFF"/>
              </a:gs>
              <a:gs pos="46000">
                <a:srgbClr val="FFFFFF">
                  <a:alpha val="55000"/>
                </a:srgbClr>
              </a:gs>
              <a:gs pos="100000">
                <a:srgbClr val="FFFFFF">
                  <a:alpha val="37000"/>
                </a:srgbClr>
              </a:gs>
            </a:gsLst>
            <a:path path="circle">
              <a:fillToRect l="50000" t="130000" r="50000" b="-30000"/>
            </a:path>
            <a:tileRect/>
          </a:gradFill>
          <a:ln w="1482" cap="flat">
            <a:noFill/>
            <a:prstDash val="solid"/>
            <a:miter/>
          </a:ln>
        </p:spPr>
        <p:txBody>
          <a:bodyPr rtlCol="0" anchor="ctr"/>
          <a:lstStyle/>
          <a:p>
            <a:endParaRPr lang="zh-CN" altLang="en-US"/>
          </a:p>
        </p:txBody>
      </p:sp>
      <p:grpSp>
        <p:nvGrpSpPr>
          <p:cNvPr id="66" name="组合 65"/>
          <p:cNvGrpSpPr/>
          <p:nvPr/>
        </p:nvGrpSpPr>
        <p:grpSpPr>
          <a:xfrm>
            <a:off x="825524" y="2219988"/>
            <a:ext cx="2187106" cy="3527409"/>
            <a:chOff x="767408" y="1930824"/>
            <a:chExt cx="2187106" cy="3527409"/>
          </a:xfrm>
        </p:grpSpPr>
        <p:sp>
          <p:nvSpPr>
            <p:cNvPr id="9" name="îṡ1ïḋe"/>
            <p:cNvSpPr/>
            <p:nvPr/>
          </p:nvSpPr>
          <p:spPr>
            <a:xfrm flipH="1">
              <a:off x="767408" y="2503770"/>
              <a:ext cx="2187106" cy="29544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p>
              <a:pPr algn="just">
                <a:lnSpc>
                  <a:spcPct val="120000"/>
                </a:lnSpc>
              </a:pPr>
              <a:r>
                <a:rPr kumimoji="1" lang="zh-CN" altLang="en-US" sz="1200" spc="120" dirty="0">
                  <a:solidFill>
                    <a:schemeClr val="tx1">
                      <a:lumMod val="85000"/>
                      <a:lumOff val="15000"/>
                    </a:schemeClr>
                  </a:solidFill>
                  <a:latin typeface="+mn-ea"/>
                </a:rPr>
                <a:t>从战略理论的角度出发，一个企业要获得持续快速的发展，需要有清晰的战略思想。公司战略是建立一种框架，根据这个框架，各部门与业务单位编制战略计划。一个公司战略需要四项活动：确定公司使命；建立战略业务单位；为每个战略业务单位在市场吸引力和业务优势上安排资源；计划新业务和放弃老业务。</a:t>
              </a:r>
              <a:endParaRPr kumimoji="1" lang="en-US" altLang="zh-CN" sz="1200" spc="120" dirty="0">
                <a:solidFill>
                  <a:schemeClr val="tx1">
                    <a:lumMod val="85000"/>
                    <a:lumOff val="15000"/>
                  </a:schemeClr>
                </a:solidFill>
                <a:latin typeface="+mn-ea"/>
              </a:endParaRPr>
            </a:p>
          </p:txBody>
        </p:sp>
        <p:grpSp>
          <p:nvGrpSpPr>
            <p:cNvPr id="65" name="组合 64"/>
            <p:cNvGrpSpPr/>
            <p:nvPr/>
          </p:nvGrpSpPr>
          <p:grpSpPr>
            <a:xfrm>
              <a:off x="982415" y="1930824"/>
              <a:ext cx="1757093" cy="476071"/>
              <a:chOff x="1197421" y="1930824"/>
              <a:chExt cx="1757093" cy="476071"/>
            </a:xfrm>
          </p:grpSpPr>
          <p:sp>
            <p:nvSpPr>
              <p:cNvPr id="8" name="ïşļiḍe"/>
              <p:cNvSpPr txBox="1"/>
              <p:nvPr/>
            </p:nvSpPr>
            <p:spPr>
              <a:xfrm>
                <a:off x="1197421" y="1930824"/>
                <a:ext cx="1757093" cy="476071"/>
              </a:xfrm>
              <a:prstGeom prst="roundRect">
                <a:avLst>
                  <a:gd name="adj" fmla="val 50000"/>
                </a:avLst>
              </a:prstGeom>
              <a:solidFill>
                <a:schemeClr val="accent2"/>
              </a:solidFill>
              <a:ln w="12700" cap="rnd">
                <a:noFill/>
                <a:prstDash val="solid"/>
                <a:round/>
              </a:ln>
              <a:effectLst>
                <a:outerShdw blurRad="254000" dist="127000" algn="ctr"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algn="ctr" defTabSz="914400">
                  <a:defRPr sz="1600" b="1">
                    <a:solidFill>
                      <a:srgbClr val="FFFF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altLang="zh-CN" dirty="0"/>
              </a:p>
            </p:txBody>
          </p:sp>
          <p:sp>
            <p:nvSpPr>
              <p:cNvPr id="62" name="矩形 61"/>
              <p:cNvSpPr/>
              <p:nvPr/>
            </p:nvSpPr>
            <p:spPr>
              <a:xfrm>
                <a:off x="1319128" y="1970859"/>
                <a:ext cx="1513679" cy="396000"/>
              </a:xfrm>
              <a:prstGeom prst="rect">
                <a:avLst/>
              </a:prstGeom>
              <a:no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0" dirty="0">
                    <a:ln>
                      <a:noFill/>
                    </a:ln>
                    <a:solidFill>
                      <a:schemeClr val="bg1"/>
                    </a:solidFill>
                    <a:effectLst/>
                    <a:uLnTx/>
                    <a:uFillTx/>
                    <a:latin typeface="+mj-ea"/>
                    <a:ea typeface="+mj-ea"/>
                  </a:rPr>
                  <a:t>内向传播</a:t>
                </a:r>
                <a:endParaRPr kumimoji="0" lang="en-US" altLang="zh-CN" sz="2000" b="1" i="0" u="none" strike="noStrike" kern="1200" cap="none" spc="0" normalizeH="0" baseline="0" noProof="0" dirty="0">
                  <a:ln>
                    <a:noFill/>
                  </a:ln>
                  <a:solidFill>
                    <a:schemeClr val="bg1"/>
                  </a:solidFill>
                  <a:effectLst/>
                  <a:uLnTx/>
                  <a:uFillTx/>
                  <a:latin typeface="+mj-ea"/>
                  <a:ea typeface="+mj-ea"/>
                </a:endParaRPr>
              </a:p>
            </p:txBody>
          </p:sp>
        </p:grpSp>
      </p:grpSp>
      <p:grpSp>
        <p:nvGrpSpPr>
          <p:cNvPr id="68" name="组合 67"/>
          <p:cNvGrpSpPr/>
          <p:nvPr/>
        </p:nvGrpSpPr>
        <p:grpSpPr>
          <a:xfrm>
            <a:off x="9177816" y="2219988"/>
            <a:ext cx="2188800" cy="3527409"/>
            <a:chOff x="9224784" y="1930824"/>
            <a:chExt cx="2188800" cy="3527409"/>
          </a:xfrm>
        </p:grpSpPr>
        <p:grpSp>
          <p:nvGrpSpPr>
            <p:cNvPr id="67" name="组合 66"/>
            <p:cNvGrpSpPr/>
            <p:nvPr/>
          </p:nvGrpSpPr>
          <p:grpSpPr>
            <a:xfrm>
              <a:off x="9440638" y="1930824"/>
              <a:ext cx="1757093" cy="476071"/>
              <a:chOff x="9224787" y="1930824"/>
              <a:chExt cx="1757093" cy="476071"/>
            </a:xfrm>
          </p:grpSpPr>
          <p:sp>
            <p:nvSpPr>
              <p:cNvPr id="14" name="íSļiḍê"/>
              <p:cNvSpPr txBox="1"/>
              <p:nvPr/>
            </p:nvSpPr>
            <p:spPr>
              <a:xfrm>
                <a:off x="9224787" y="1930824"/>
                <a:ext cx="1757093" cy="476071"/>
              </a:xfrm>
              <a:prstGeom prst="roundRect">
                <a:avLst>
                  <a:gd name="adj" fmla="val 50000"/>
                </a:avLst>
              </a:prstGeom>
              <a:solidFill>
                <a:schemeClr val="accent1"/>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algn="ctr" defTabSz="914400">
                  <a:defRPr sz="1600" b="1">
                    <a:solidFill>
                      <a:srgbClr val="FFFF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altLang="zh-CN" dirty="0"/>
              </a:p>
            </p:txBody>
          </p:sp>
          <p:sp>
            <p:nvSpPr>
              <p:cNvPr id="63" name="矩形 62"/>
              <p:cNvSpPr/>
              <p:nvPr/>
            </p:nvSpPr>
            <p:spPr>
              <a:xfrm>
                <a:off x="9346494" y="1970859"/>
                <a:ext cx="1513679" cy="396000"/>
              </a:xfrm>
              <a:prstGeom prst="rect">
                <a:avLst/>
              </a:prstGeom>
              <a:no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3765" rtl="0" eaLnBrk="1" fontAlgn="auto" latinLnBrk="0" hangingPunct="1">
                  <a:lnSpc>
                    <a:spcPct val="100000"/>
                  </a:lnSpc>
                  <a:spcBef>
                    <a:spcPts val="0"/>
                  </a:spcBef>
                  <a:spcAft>
                    <a:spcPts val="0"/>
                  </a:spcAft>
                  <a:buClrTx/>
                  <a:buSzPct val="25000"/>
                  <a:buFontTx/>
                  <a:buNone/>
                  <a:defRPr/>
                </a:pPr>
                <a:r>
                  <a:rPr lang="zh-CN" altLang="en-US" sz="2000" b="1" dirty="0">
                    <a:solidFill>
                      <a:schemeClr val="bg1"/>
                    </a:solidFill>
                    <a:latin typeface="+mj-ea"/>
                    <a:ea typeface="+mj-ea"/>
                  </a:rPr>
                  <a:t>外</a:t>
                </a:r>
                <a:r>
                  <a:rPr kumimoji="0" lang="zh-CN" altLang="en-US" sz="2000" b="1" i="0" u="none" strike="noStrike" kern="1200" cap="none" spc="0" normalizeH="0" baseline="0" noProof="0" dirty="0">
                    <a:ln>
                      <a:noFill/>
                    </a:ln>
                    <a:solidFill>
                      <a:schemeClr val="bg1"/>
                    </a:solidFill>
                    <a:effectLst/>
                    <a:uLnTx/>
                    <a:uFillTx/>
                    <a:latin typeface="+mj-ea"/>
                    <a:ea typeface="+mj-ea"/>
                  </a:rPr>
                  <a:t>向传播</a:t>
                </a:r>
                <a:endParaRPr kumimoji="0" lang="en-US" altLang="zh-CN" sz="2000" b="1" i="0" u="none" strike="noStrike" kern="1200" cap="none" spc="0" normalizeH="0" baseline="0" noProof="0" dirty="0">
                  <a:ln>
                    <a:noFill/>
                  </a:ln>
                  <a:solidFill>
                    <a:schemeClr val="bg1"/>
                  </a:solidFill>
                  <a:effectLst/>
                  <a:uLnTx/>
                  <a:uFillTx/>
                  <a:latin typeface="+mj-ea"/>
                  <a:ea typeface="+mj-ea"/>
                </a:endParaRPr>
              </a:p>
            </p:txBody>
          </p:sp>
        </p:grpSp>
        <p:sp>
          <p:nvSpPr>
            <p:cNvPr id="64" name="îṡ1ïḋe"/>
            <p:cNvSpPr/>
            <p:nvPr/>
          </p:nvSpPr>
          <p:spPr>
            <a:xfrm flipH="1">
              <a:off x="9224784" y="2503770"/>
              <a:ext cx="2188800" cy="29544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p>
              <a:pPr algn="just">
                <a:lnSpc>
                  <a:spcPct val="120000"/>
                </a:lnSpc>
              </a:pPr>
              <a:r>
                <a:rPr kumimoji="1" lang="zh-CN" altLang="en-US" sz="1200" spc="120" dirty="0">
                  <a:solidFill>
                    <a:schemeClr val="tx1">
                      <a:lumMod val="85000"/>
                      <a:lumOff val="15000"/>
                    </a:schemeClr>
                  </a:solidFill>
                  <a:latin typeface="+mn-ea"/>
                </a:rPr>
                <a:t>品牌的塑造需要外部传播使品牌的核心价值和品牌个性深入到目标市场的思维中去，从而形成特定的音响、标志。广告、公关等手段使企业外部传播</a:t>
              </a:r>
              <a:r>
                <a:rPr kumimoji="1" lang="en-US" altLang="zh-CN" sz="1200" spc="120" dirty="0">
                  <a:solidFill>
                    <a:schemeClr val="tx1">
                      <a:lumMod val="85000"/>
                      <a:lumOff val="15000"/>
                    </a:schemeClr>
                  </a:solidFill>
                  <a:latin typeface="+mn-ea"/>
                </a:rPr>
                <a:t>,</a:t>
              </a:r>
              <a:r>
                <a:rPr kumimoji="1" lang="zh-CN" altLang="en-US" sz="1200" spc="120" dirty="0">
                  <a:solidFill>
                    <a:schemeClr val="tx1">
                      <a:lumMod val="85000"/>
                      <a:lumOff val="15000"/>
                    </a:schemeClr>
                  </a:solidFill>
                  <a:latin typeface="+mn-ea"/>
                </a:rPr>
                <a:t>塑造品牌形象的一般途径和企业内部传播类似，最关键的还是要具备明晰的品牌及品牌个性。品牌总是具有人格化的内涵，核心价值就像人的信仰，而品牌个性则是人的性格。</a:t>
              </a:r>
              <a:endParaRPr kumimoji="1" lang="en-US" altLang="zh-CN" sz="1200" spc="120" dirty="0">
                <a:solidFill>
                  <a:schemeClr val="tx1">
                    <a:lumMod val="85000"/>
                    <a:lumOff val="15000"/>
                  </a:schemeClr>
                </a:solidFill>
                <a:latin typeface="+mn-ea"/>
              </a:endParaRPr>
            </a:p>
          </p:txBody>
        </p:sp>
      </p:grpSp>
      <p:pic>
        <p:nvPicPr>
          <p:cNvPr id="3" name="图片 2" descr="桌子上放着笔记本电脑的键盘上&#10;&#10;描述已自动生成">
            <a:extLst>
              <a:ext uri="{FF2B5EF4-FFF2-40B4-BE49-F238E27FC236}">
                <a16:creationId xmlns:a16="http://schemas.microsoft.com/office/drawing/2014/main" id="{498F8A02-C8C9-F078-FB5E-D4E08B7689B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030" t="17170" r="5293" b="13535"/>
          <a:stretch/>
        </p:blipFill>
        <p:spPr>
          <a:xfrm>
            <a:off x="3788297" y="2260023"/>
            <a:ext cx="4602705" cy="2603207"/>
          </a:xfrm>
          <a:custGeom>
            <a:avLst/>
            <a:gdLst>
              <a:gd name="connsiteX0" fmla="*/ 0 w 12192000"/>
              <a:gd name="connsiteY0" fmla="*/ 0 h 2857808"/>
              <a:gd name="connsiteX1" fmla="*/ 12192000 w 12192000"/>
              <a:gd name="connsiteY1" fmla="*/ 0 h 2857808"/>
              <a:gd name="connsiteX2" fmla="*/ 12192000 w 12192000"/>
              <a:gd name="connsiteY2" fmla="*/ 2857808 h 2857808"/>
              <a:gd name="connsiteX3" fmla="*/ 0 w 12192000"/>
              <a:gd name="connsiteY3" fmla="*/ 2857808 h 2857808"/>
            </a:gdLst>
            <a:ahLst/>
            <a:cxnLst>
              <a:cxn ang="0">
                <a:pos x="connsiteX0" y="connsiteY0"/>
              </a:cxn>
              <a:cxn ang="0">
                <a:pos x="connsiteX1" y="connsiteY1"/>
              </a:cxn>
              <a:cxn ang="0">
                <a:pos x="connsiteX2" y="connsiteY2"/>
              </a:cxn>
              <a:cxn ang="0">
                <a:pos x="connsiteX3" y="connsiteY3"/>
              </a:cxn>
            </a:cxnLst>
            <a:rect l="l" t="t" r="r" b="b"/>
            <a:pathLst>
              <a:path w="12192000" h="2857808">
                <a:moveTo>
                  <a:pt x="0" y="0"/>
                </a:moveTo>
                <a:lnTo>
                  <a:pt x="12192000" y="0"/>
                </a:lnTo>
                <a:lnTo>
                  <a:pt x="12192000" y="2857808"/>
                </a:lnTo>
                <a:lnTo>
                  <a:pt x="0" y="2857808"/>
                </a:lnTo>
                <a:close/>
              </a:path>
            </a:pathLst>
          </a:custGeom>
        </p:spPr>
      </p:pic>
      <p:cxnSp>
        <p:nvCxnSpPr>
          <p:cNvPr id="2" name="直接连接符 1"/>
          <p:cNvCxnSpPr/>
          <p:nvPr/>
        </p:nvCxnSpPr>
        <p:spPr>
          <a:xfrm>
            <a:off x="5682000" y="1424700"/>
            <a:ext cx="828000" cy="0"/>
          </a:xfrm>
          <a:prstGeom prst="line">
            <a:avLst/>
          </a:prstGeom>
          <a:ln w="3810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高楼大厦的城市&#10;&#10;描述已自动生成">
            <a:extLst>
              <a:ext uri="{FF2B5EF4-FFF2-40B4-BE49-F238E27FC236}">
                <a16:creationId xmlns:a16="http://schemas.microsoft.com/office/drawing/2014/main" id="{5DABBEFC-B089-87D5-6197-10218B17BB1E}"/>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7813" b="7813"/>
          <a:stretch/>
        </p:blipFill>
        <p:spPr>
          <a:xfrm>
            <a:off x="0" y="-7948"/>
            <a:ext cx="12192000" cy="6858000"/>
          </a:xfrm>
          <a:prstGeom prst="rect">
            <a:avLst/>
          </a:prstGeom>
        </p:spPr>
      </p:pic>
      <p:sp>
        <p:nvSpPr>
          <p:cNvPr id="4" name="矩形 3"/>
          <p:cNvSpPr/>
          <p:nvPr/>
        </p:nvSpPr>
        <p:spPr>
          <a:xfrm>
            <a:off x="0" y="0"/>
            <a:ext cx="12192000" cy="6858000"/>
          </a:xfrm>
          <a:prstGeom prst="rect">
            <a:avLst/>
          </a:prstGeom>
          <a:solidFill>
            <a:schemeClr val="tx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103311" y="2786230"/>
            <a:ext cx="5985378" cy="1014730"/>
          </a:xfrm>
          <a:prstGeom prst="rect">
            <a:avLst/>
          </a:prstGeom>
          <a:noFill/>
        </p:spPr>
        <p:txBody>
          <a:bodyPr wrap="square" rtlCol="0">
            <a:spAutoFit/>
          </a:bodyPr>
          <a:lstStyle>
            <a:defPPr>
              <a:defRPr lang="zh-CN"/>
            </a:defPPr>
            <a:lvl1pPr>
              <a:defRPr sz="6000" spc="130">
                <a:latin typeface="优设标题黑" panose="00000500000000000000" pitchFamily="2" charset="-122"/>
                <a:ea typeface="优设标题黑" panose="00000500000000000000" pitchFamily="2" charset="-122"/>
              </a:defRPr>
            </a:lvl1pPr>
          </a:lstStyle>
          <a:p>
            <a:pPr algn="ctr"/>
            <a:r>
              <a:rPr lang="zh-CN" altLang="en-US" b="1" dirty="0">
                <a:ln>
                  <a:solidFill>
                    <a:schemeClr val="accent1"/>
                  </a:solidFill>
                </a:ln>
                <a:solidFill>
                  <a:srgbClr val="FFFFFF"/>
                </a:solidFill>
                <a:effectLst>
                  <a:outerShdw blurRad="38100" dist="38100" dir="2700000" algn="tl">
                    <a:srgbClr val="000000">
                      <a:alpha val="43137"/>
                    </a:srgbClr>
                  </a:outerShdw>
                </a:effectLst>
                <a:latin typeface="+mj-ea"/>
                <a:ea typeface="+mj-ea"/>
              </a:rPr>
              <a:t>感谢观看！</a:t>
            </a:r>
          </a:p>
        </p:txBody>
      </p:sp>
      <p:sp>
        <p:nvSpPr>
          <p:cNvPr id="34" name="任意多边形: 形状 33"/>
          <p:cNvSpPr/>
          <p:nvPr/>
        </p:nvSpPr>
        <p:spPr>
          <a:xfrm>
            <a:off x="5199870" y="5065737"/>
            <a:ext cx="1792263" cy="1792263"/>
          </a:xfrm>
          <a:custGeom>
            <a:avLst/>
            <a:gdLst>
              <a:gd name="connsiteX0" fmla="*/ 896131 w 1792263"/>
              <a:gd name="connsiteY0" fmla="*/ 0 h 1792263"/>
              <a:gd name="connsiteX1" fmla="*/ 1792263 w 1792263"/>
              <a:gd name="connsiteY1" fmla="*/ 1792263 h 1792263"/>
              <a:gd name="connsiteX2" fmla="*/ 0 w 1792263"/>
              <a:gd name="connsiteY2" fmla="*/ 1792263 h 1792263"/>
            </a:gdLst>
            <a:ahLst/>
            <a:cxnLst>
              <a:cxn ang="0">
                <a:pos x="connsiteX0" y="connsiteY0"/>
              </a:cxn>
              <a:cxn ang="0">
                <a:pos x="connsiteX1" y="connsiteY1"/>
              </a:cxn>
              <a:cxn ang="0">
                <a:pos x="connsiteX2" y="connsiteY2"/>
              </a:cxn>
            </a:cxnLst>
            <a:rect l="l" t="t" r="r" b="b"/>
            <a:pathLst>
              <a:path w="1792263" h="1792263">
                <a:moveTo>
                  <a:pt x="896131" y="0"/>
                </a:moveTo>
                <a:lnTo>
                  <a:pt x="1792263" y="1792263"/>
                </a:lnTo>
                <a:lnTo>
                  <a:pt x="0" y="1792263"/>
                </a:lnTo>
                <a:close/>
              </a:path>
            </a:pathLst>
          </a:custGeom>
          <a:solidFill>
            <a:schemeClr val="accent1">
              <a:hueOff val="0"/>
              <a:satOff val="0"/>
              <a:lumOff val="0"/>
              <a:alpha val="55000"/>
            </a:schemeClr>
          </a:solidFill>
          <a:ln w="63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4493" tIns="1491827" rIns="814493" bIns="137160" numCol="1" spcCol="1270" anchor="ctr" anchorCtr="0">
            <a:noAutofit/>
          </a:bodyPr>
          <a:lstStyle/>
          <a:p>
            <a:pPr algn="ctr" defTabSz="1600200">
              <a:lnSpc>
                <a:spcPct val="90000"/>
              </a:lnSpc>
              <a:spcBef>
                <a:spcPct val="0"/>
              </a:spcBef>
              <a:spcAft>
                <a:spcPct val="35000"/>
              </a:spcAft>
            </a:pPr>
            <a:endParaRPr lang="zh-CN" altLang="en-US" sz="3600"/>
          </a:p>
        </p:txBody>
      </p:sp>
      <p:sp>
        <p:nvSpPr>
          <p:cNvPr id="36" name="任意多边形: 形状 35"/>
          <p:cNvSpPr/>
          <p:nvPr/>
        </p:nvSpPr>
        <p:spPr>
          <a:xfrm flipV="1">
            <a:off x="5235463" y="0"/>
            <a:ext cx="1721077" cy="1721077"/>
          </a:xfrm>
          <a:custGeom>
            <a:avLst/>
            <a:gdLst>
              <a:gd name="connsiteX0" fmla="*/ 0 w 1721077"/>
              <a:gd name="connsiteY0" fmla="*/ 1721077 h 1721077"/>
              <a:gd name="connsiteX1" fmla="*/ 1721077 w 1721077"/>
              <a:gd name="connsiteY1" fmla="*/ 1721077 h 1721077"/>
              <a:gd name="connsiteX2" fmla="*/ 860538 w 1721077"/>
              <a:gd name="connsiteY2" fmla="*/ 0 h 1721077"/>
            </a:gdLst>
            <a:ahLst/>
            <a:cxnLst>
              <a:cxn ang="0">
                <a:pos x="connsiteX0" y="connsiteY0"/>
              </a:cxn>
              <a:cxn ang="0">
                <a:pos x="connsiteX1" y="connsiteY1"/>
              </a:cxn>
              <a:cxn ang="0">
                <a:pos x="connsiteX2" y="connsiteY2"/>
              </a:cxn>
            </a:cxnLst>
            <a:rect l="l" t="t" r="r" b="b"/>
            <a:pathLst>
              <a:path w="1721077" h="1721077">
                <a:moveTo>
                  <a:pt x="0" y="1721077"/>
                </a:moveTo>
                <a:lnTo>
                  <a:pt x="1721077" y="1721077"/>
                </a:lnTo>
                <a:lnTo>
                  <a:pt x="860538" y="0"/>
                </a:lnTo>
                <a:close/>
              </a:path>
            </a:pathLst>
          </a:custGeom>
          <a:solidFill>
            <a:schemeClr val="accent1">
              <a:hueOff val="0"/>
              <a:satOff val="0"/>
              <a:lumOff val="0"/>
              <a:alpha val="55000"/>
            </a:schemeClr>
          </a:solidFill>
          <a:ln w="63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4493" tIns="1491827" rIns="814493" bIns="13716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p:txBody>
      </p:sp>
      <p:sp>
        <p:nvSpPr>
          <p:cNvPr id="28" name="任意多边形: 形状 27"/>
          <p:cNvSpPr/>
          <p:nvPr/>
        </p:nvSpPr>
        <p:spPr>
          <a:xfrm rot="16200000" flipV="1">
            <a:off x="8495572" y="1580786"/>
            <a:ext cx="3696427" cy="3696428"/>
          </a:xfrm>
          <a:custGeom>
            <a:avLst/>
            <a:gdLst>
              <a:gd name="connsiteX0" fmla="*/ 0 w 2709333"/>
              <a:gd name="connsiteY0" fmla="*/ 2709333 h 2709333"/>
              <a:gd name="connsiteX1" fmla="*/ 1354667 w 2709333"/>
              <a:gd name="connsiteY1" fmla="*/ 0 h 2709333"/>
              <a:gd name="connsiteX2" fmla="*/ 2709333 w 2709333"/>
              <a:gd name="connsiteY2" fmla="*/ 2709333 h 2709333"/>
              <a:gd name="connsiteX3" fmla="*/ 0 w 2709333"/>
              <a:gd name="connsiteY3" fmla="*/ 2709333 h 2709333"/>
            </a:gdLst>
            <a:ahLst/>
            <a:cxnLst>
              <a:cxn ang="0">
                <a:pos x="connsiteX0" y="connsiteY0"/>
              </a:cxn>
              <a:cxn ang="0">
                <a:pos x="connsiteX1" y="connsiteY1"/>
              </a:cxn>
              <a:cxn ang="0">
                <a:pos x="connsiteX2" y="connsiteY2"/>
              </a:cxn>
              <a:cxn ang="0">
                <a:pos x="connsiteX3" y="connsiteY3"/>
              </a:cxn>
            </a:cxnLst>
            <a:rect l="l" t="t" r="r" b="b"/>
            <a:pathLst>
              <a:path w="2709333" h="2709333">
                <a:moveTo>
                  <a:pt x="2709333" y="0"/>
                </a:moveTo>
                <a:lnTo>
                  <a:pt x="1354666" y="2709333"/>
                </a:lnTo>
                <a:lnTo>
                  <a:pt x="0" y="0"/>
                </a:lnTo>
                <a:lnTo>
                  <a:pt x="2709333" y="0"/>
                </a:lnTo>
                <a:close/>
              </a:path>
            </a:pathLst>
          </a:custGeom>
          <a:solidFill>
            <a:schemeClr val="accent1">
              <a:hueOff val="0"/>
              <a:satOff val="0"/>
              <a:lumOff val="0"/>
              <a:alpha val="75000"/>
            </a:schemeClr>
          </a:solidFill>
          <a:ln w="63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4493" tIns="137161" rIns="814493" bIns="1491827" numCol="1" spcCol="1270" anchor="ctr" anchorCtr="0">
            <a:noAutofit/>
          </a:bodyPr>
          <a:lstStyle/>
          <a:p>
            <a:pPr marL="0" lvl="0" indent="0" algn="ctr" defTabSz="1600200">
              <a:lnSpc>
                <a:spcPct val="90000"/>
              </a:lnSpc>
              <a:spcBef>
                <a:spcPct val="0"/>
              </a:spcBef>
              <a:spcAft>
                <a:spcPct val="35000"/>
              </a:spcAft>
              <a:buNone/>
            </a:pPr>
            <a:endParaRPr lang="zh-CN" altLang="en-US" sz="3600" kern="1200"/>
          </a:p>
        </p:txBody>
      </p:sp>
      <p:sp>
        <p:nvSpPr>
          <p:cNvPr id="8" name="文本框 7"/>
          <p:cNvSpPr txBox="1"/>
          <p:nvPr/>
        </p:nvSpPr>
        <p:spPr>
          <a:xfrm>
            <a:off x="3169090" y="2307367"/>
            <a:ext cx="5853821" cy="307777"/>
          </a:xfrm>
          <a:prstGeom prst="rect">
            <a:avLst/>
          </a:prstGeom>
          <a:noFill/>
        </p:spPr>
        <p:txBody>
          <a:bodyPr wrap="square" rtlCol="0">
            <a:spAutoFit/>
          </a:bodyPr>
          <a:lstStyle/>
          <a:p>
            <a:pPr algn="dist"/>
            <a:r>
              <a:rPr lang="en-US" altLang="zh-CN" sz="1400" dirty="0">
                <a:solidFill>
                  <a:schemeClr val="bg1"/>
                </a:solidFill>
              </a:rPr>
              <a:t>Corporate Presentation Template</a:t>
            </a:r>
            <a:endParaRPr lang="zh-CN" altLang="en-US" sz="1400" dirty="0">
              <a:solidFill>
                <a:schemeClr val="bg1"/>
              </a:solidFill>
            </a:endParaRPr>
          </a:p>
        </p:txBody>
      </p:sp>
      <p:grpSp>
        <p:nvGrpSpPr>
          <p:cNvPr id="11" name="组合 10">
            <a:extLst>
              <a:ext uri="{FF2B5EF4-FFF2-40B4-BE49-F238E27FC236}">
                <a16:creationId xmlns:a16="http://schemas.microsoft.com/office/drawing/2014/main" id="{595BA4BD-96EE-A4B9-C516-0366AD3D6051}"/>
              </a:ext>
            </a:extLst>
          </p:cNvPr>
          <p:cNvGrpSpPr/>
          <p:nvPr/>
        </p:nvGrpSpPr>
        <p:grpSpPr>
          <a:xfrm>
            <a:off x="4814726" y="4126768"/>
            <a:ext cx="2562548" cy="548966"/>
            <a:chOff x="4727848" y="4126768"/>
            <a:chExt cx="2562548" cy="548966"/>
          </a:xfrm>
        </p:grpSpPr>
        <p:sp>
          <p:nvSpPr>
            <p:cNvPr id="19" name="矩形 18"/>
            <p:cNvSpPr/>
            <p:nvPr/>
          </p:nvSpPr>
          <p:spPr>
            <a:xfrm>
              <a:off x="4727848" y="4126768"/>
              <a:ext cx="2562548" cy="5489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727848" y="4216585"/>
              <a:ext cx="2562548" cy="369332"/>
            </a:xfrm>
            <a:prstGeom prst="rect">
              <a:avLst/>
            </a:prstGeom>
            <a:noFill/>
          </p:spPr>
          <p:txBody>
            <a:bodyPr wrap="square" rtlCol="0">
              <a:spAutoFit/>
            </a:bodyPr>
            <a:lstStyle/>
            <a:p>
              <a:pPr algn="ctr"/>
              <a:r>
                <a:rPr lang="zh-CN" altLang="en-US" b="1" spc="120" dirty="0">
                  <a:solidFill>
                    <a:schemeClr val="bg1"/>
                  </a:solidFill>
                </a:rPr>
                <a:t>汇报人：宇宙技术部</a:t>
              </a:r>
            </a:p>
          </p:txBody>
        </p:sp>
      </p:grpSp>
      <p:sp>
        <p:nvSpPr>
          <p:cNvPr id="2" name="任意多边形: 形状 1"/>
          <p:cNvSpPr/>
          <p:nvPr/>
        </p:nvSpPr>
        <p:spPr>
          <a:xfrm rot="5400000" flipH="1" flipV="1">
            <a:off x="20815" y="1580786"/>
            <a:ext cx="3696427" cy="3696428"/>
          </a:xfrm>
          <a:custGeom>
            <a:avLst/>
            <a:gdLst>
              <a:gd name="connsiteX0" fmla="*/ 0 w 2709333"/>
              <a:gd name="connsiteY0" fmla="*/ 2709333 h 2709333"/>
              <a:gd name="connsiteX1" fmla="*/ 1354667 w 2709333"/>
              <a:gd name="connsiteY1" fmla="*/ 0 h 2709333"/>
              <a:gd name="connsiteX2" fmla="*/ 2709333 w 2709333"/>
              <a:gd name="connsiteY2" fmla="*/ 2709333 h 2709333"/>
              <a:gd name="connsiteX3" fmla="*/ 0 w 2709333"/>
              <a:gd name="connsiteY3" fmla="*/ 2709333 h 2709333"/>
            </a:gdLst>
            <a:ahLst/>
            <a:cxnLst>
              <a:cxn ang="0">
                <a:pos x="connsiteX0" y="connsiteY0"/>
              </a:cxn>
              <a:cxn ang="0">
                <a:pos x="connsiteX1" y="connsiteY1"/>
              </a:cxn>
              <a:cxn ang="0">
                <a:pos x="connsiteX2" y="connsiteY2"/>
              </a:cxn>
              <a:cxn ang="0">
                <a:pos x="connsiteX3" y="connsiteY3"/>
              </a:cxn>
            </a:cxnLst>
            <a:rect l="l" t="t" r="r" b="b"/>
            <a:pathLst>
              <a:path w="2709333" h="2709333">
                <a:moveTo>
                  <a:pt x="2709333" y="0"/>
                </a:moveTo>
                <a:lnTo>
                  <a:pt x="1354666" y="2709333"/>
                </a:lnTo>
                <a:lnTo>
                  <a:pt x="0" y="0"/>
                </a:lnTo>
                <a:lnTo>
                  <a:pt x="2709333" y="0"/>
                </a:lnTo>
                <a:close/>
              </a:path>
            </a:pathLst>
          </a:custGeom>
          <a:solidFill>
            <a:schemeClr val="accent1">
              <a:hueOff val="0"/>
              <a:satOff val="0"/>
              <a:lumOff val="0"/>
              <a:alpha val="75000"/>
            </a:schemeClr>
          </a:solidFill>
          <a:ln w="63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4493" tIns="137161" rIns="814493" bIns="1491827" numCol="1" spcCol="1270" anchor="ctr" anchorCtr="0">
            <a:noAutofit/>
          </a:bodyPr>
          <a:lstStyle/>
          <a:p>
            <a:pPr marL="0" lvl="0" indent="0" algn="ctr" defTabSz="1600200">
              <a:lnSpc>
                <a:spcPct val="90000"/>
              </a:lnSpc>
              <a:spcBef>
                <a:spcPct val="0"/>
              </a:spcBef>
              <a:spcAft>
                <a:spcPct val="35000"/>
              </a:spcAft>
              <a:buNone/>
            </a:pPr>
            <a:endParaRPr lang="zh-CN" altLang="en-US" sz="3600" kern="1200"/>
          </a:p>
        </p:txBody>
      </p:sp>
      <p:sp>
        <p:nvSpPr>
          <p:cNvPr id="3" name="文本框 2"/>
          <p:cNvSpPr txBox="1"/>
          <p:nvPr/>
        </p:nvSpPr>
        <p:spPr>
          <a:xfrm>
            <a:off x="8316981" y="6304399"/>
            <a:ext cx="3696427" cy="307777"/>
          </a:xfrm>
          <a:prstGeom prst="rect">
            <a:avLst/>
          </a:prstGeom>
          <a:noFill/>
        </p:spPr>
        <p:txBody>
          <a:bodyPr wrap="square" rtlCol="0">
            <a:spAutoFit/>
          </a:bodyPr>
          <a:lstStyle>
            <a:defPPr>
              <a:defRPr lang="zh-CN"/>
            </a:defPPr>
            <a:lvl1pPr algn="dist">
              <a:defRPr sz="1400">
                <a:solidFill>
                  <a:schemeClr val="bg1"/>
                </a:solidFill>
              </a:defRPr>
            </a:lvl1pPr>
          </a:lstStyle>
          <a:p>
            <a:r>
              <a:rPr lang="en-US" altLang="zh-CN" dirty="0">
                <a:solidFill>
                  <a:schemeClr val="bg1">
                    <a:alpha val="35000"/>
                  </a:schemeClr>
                </a:solidFill>
              </a:rPr>
              <a:t>https://www.XXX-ppt.com</a:t>
            </a:r>
            <a:endParaRPr lang="zh-CN" altLang="en-US" dirty="0">
              <a:solidFill>
                <a:schemeClr val="bg1">
                  <a:alpha val="35000"/>
                </a:schemeClr>
              </a:solidFill>
            </a:endParaRPr>
          </a:p>
        </p:txBody>
      </p:sp>
      <p:grpSp>
        <p:nvGrpSpPr>
          <p:cNvPr id="7" name="组合 6"/>
          <p:cNvGrpSpPr/>
          <p:nvPr/>
        </p:nvGrpSpPr>
        <p:grpSpPr>
          <a:xfrm>
            <a:off x="252542" y="170415"/>
            <a:ext cx="1162938" cy="381372"/>
            <a:chOff x="252542" y="170415"/>
            <a:chExt cx="1162938" cy="381372"/>
          </a:xfrm>
        </p:grpSpPr>
        <p:sp>
          <p:nvSpPr>
            <p:cNvPr id="9" name="矩形 8"/>
            <p:cNvSpPr/>
            <p:nvPr/>
          </p:nvSpPr>
          <p:spPr>
            <a:xfrm>
              <a:off x="252542" y="170415"/>
              <a:ext cx="1162938" cy="381372"/>
            </a:xfrm>
            <a:prstGeom prst="rect">
              <a:avLst/>
            </a:prstGeom>
            <a:solidFill>
              <a:srgbClr val="CB290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91952" y="176435"/>
              <a:ext cx="884118" cy="369332"/>
            </a:xfrm>
            <a:prstGeom prst="rect">
              <a:avLst/>
            </a:prstGeom>
            <a:noFill/>
          </p:spPr>
          <p:txBody>
            <a:bodyPr wrap="square" rtlCol="0">
              <a:spAutoFit/>
            </a:bodyPr>
            <a:lstStyle/>
            <a:p>
              <a:r>
                <a:rPr lang="en-US" altLang="zh-CN" b="1" dirty="0">
                  <a:solidFill>
                    <a:schemeClr val="bg1"/>
                  </a:solidFill>
                </a:rPr>
                <a:t>LOGO</a:t>
              </a:r>
              <a:endParaRPr lang="zh-CN" altLang="en-US" b="1" dirty="0">
                <a:solidFill>
                  <a:schemeClr val="bg1"/>
                </a:solidFill>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QR 代码&#10;&#10;描述已自动生成">
            <a:extLst>
              <a:ext uri="{FF2B5EF4-FFF2-40B4-BE49-F238E27FC236}">
                <a16:creationId xmlns:a16="http://schemas.microsoft.com/office/drawing/2014/main" id="{A3AA8D1A-A1D2-242A-0AA6-AEEB8ACCD7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30" y="0"/>
            <a:ext cx="12123453" cy="6858000"/>
          </a:xfrm>
          <a:prstGeom prst="rect">
            <a:avLst/>
          </a:prstGeom>
        </p:spPr>
      </p:pic>
    </p:spTree>
    <p:extLst>
      <p:ext uri="{BB962C8B-B14F-4D97-AF65-F5344CB8AC3E}">
        <p14:creationId xmlns:p14="http://schemas.microsoft.com/office/powerpoint/2010/main" val="18457453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1DC175D-F057-83EE-6BFE-048085C87D61}"/>
              </a:ext>
            </a:extLst>
          </p:cNvPr>
          <p:cNvSpPr/>
          <p:nvPr/>
        </p:nvSpPr>
        <p:spPr>
          <a:xfrm>
            <a:off x="497006" y="3071252"/>
            <a:ext cx="3984039"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地球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F4B5D919-05B7-0A11-DBD8-E931A28E4E8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1188" y="2571750"/>
            <a:ext cx="1572527" cy="360120"/>
          </a:xfrm>
          <a:prstGeom prst="rect">
            <a:avLst/>
          </a:prstGeom>
        </p:spPr>
      </p:pic>
    </p:spTree>
    <p:extLst>
      <p:ext uri="{BB962C8B-B14F-4D97-AF65-F5344CB8AC3E}">
        <p14:creationId xmlns:p14="http://schemas.microsoft.com/office/powerpoint/2010/main" val="39312685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高楼大厦的城市&#10;&#10;描述已自动生成">
            <a:extLst>
              <a:ext uri="{FF2B5EF4-FFF2-40B4-BE49-F238E27FC236}">
                <a16:creationId xmlns:a16="http://schemas.microsoft.com/office/drawing/2014/main" id="{7D4C93B8-B1AC-CB16-6F55-A2DB1B9FA994}"/>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7813" b="7813"/>
          <a:stretch/>
        </p:blipFill>
        <p:spPr>
          <a:xfrm>
            <a:off x="0" y="-7948"/>
            <a:ext cx="12192000" cy="6858000"/>
          </a:xfrm>
          <a:prstGeom prst="rect">
            <a:avLst/>
          </a:prstGeom>
        </p:spPr>
      </p:pic>
      <p:sp>
        <p:nvSpPr>
          <p:cNvPr id="31" name="矩形 30"/>
          <p:cNvSpPr/>
          <p:nvPr/>
        </p:nvSpPr>
        <p:spPr>
          <a:xfrm>
            <a:off x="0" y="0"/>
            <a:ext cx="12192000" cy="6858000"/>
          </a:xfrm>
          <a:prstGeom prst="rect">
            <a:avLst/>
          </a:prstGeom>
          <a:solidFill>
            <a:schemeClr val="tx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a:off x="4891960" y="6498528"/>
            <a:ext cx="2408081" cy="359472"/>
          </a:xfrm>
          <a:prstGeom prst="triangle">
            <a:avLst>
              <a:gd name="adj" fmla="val 50157"/>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flipH="1" flipV="1">
            <a:off x="0" y="0"/>
            <a:ext cx="12191999" cy="1925007"/>
          </a:xfrm>
          <a:custGeom>
            <a:avLst/>
            <a:gdLst>
              <a:gd name="connsiteX0" fmla="*/ 0 w 12191999"/>
              <a:gd name="connsiteY0" fmla="*/ 1791658 h 1791658"/>
              <a:gd name="connsiteX1" fmla="*/ 6115141 w 12191999"/>
              <a:gd name="connsiteY1" fmla="*/ 0 h 1791658"/>
              <a:gd name="connsiteX2" fmla="*/ 12191999 w 12191999"/>
              <a:gd name="connsiteY2" fmla="*/ 1791658 h 1791658"/>
              <a:gd name="connsiteX3" fmla="*/ 0 w 12191999"/>
              <a:gd name="connsiteY3" fmla="*/ 1791658 h 1791658"/>
              <a:gd name="connsiteX0-1" fmla="*/ 0 w 12191999"/>
              <a:gd name="connsiteY0-2" fmla="*/ 3239458 h 3239458"/>
              <a:gd name="connsiteX1-3" fmla="*/ 6096091 w 12191999"/>
              <a:gd name="connsiteY1-4" fmla="*/ 0 h 3239458"/>
              <a:gd name="connsiteX2-5" fmla="*/ 12191999 w 12191999"/>
              <a:gd name="connsiteY2-6" fmla="*/ 3239458 h 3239458"/>
              <a:gd name="connsiteX3-7" fmla="*/ 0 w 12191999"/>
              <a:gd name="connsiteY3-8" fmla="*/ 3239458 h 3239458"/>
            </a:gdLst>
            <a:ahLst/>
            <a:cxnLst>
              <a:cxn ang="0">
                <a:pos x="connsiteX0-1" y="connsiteY0-2"/>
              </a:cxn>
              <a:cxn ang="0">
                <a:pos x="connsiteX1-3" y="connsiteY1-4"/>
              </a:cxn>
              <a:cxn ang="0">
                <a:pos x="connsiteX2-5" y="connsiteY2-6"/>
              </a:cxn>
              <a:cxn ang="0">
                <a:pos x="connsiteX3-7" y="connsiteY3-8"/>
              </a:cxn>
            </a:cxnLst>
            <a:rect l="l" t="t" r="r" b="b"/>
            <a:pathLst>
              <a:path w="12191999" h="3239458">
                <a:moveTo>
                  <a:pt x="0" y="3239458"/>
                </a:moveTo>
                <a:lnTo>
                  <a:pt x="6096091" y="0"/>
                </a:lnTo>
                <a:lnTo>
                  <a:pt x="12191999" y="3239458"/>
                </a:lnTo>
                <a:lnTo>
                  <a:pt x="0" y="3239458"/>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394794" y="2269050"/>
            <a:ext cx="7262137" cy="1200329"/>
          </a:xfrm>
          <a:prstGeom prst="rect">
            <a:avLst/>
          </a:prstGeom>
          <a:noFill/>
        </p:spPr>
        <p:txBody>
          <a:bodyPr wrap="square" rtlCol="0">
            <a:spAutoFit/>
          </a:bodyPr>
          <a:lstStyle/>
          <a:p>
            <a:pPr algn="ctr"/>
            <a:r>
              <a:rPr lang="en-US" altLang="zh-CN" sz="7200" b="1" dirty="0">
                <a:solidFill>
                  <a:schemeClr val="bg1">
                    <a:alpha val="20000"/>
                  </a:schemeClr>
                </a:solidFill>
                <a:latin typeface="+mj-ea"/>
                <a:ea typeface="+mj-ea"/>
              </a:rPr>
              <a:t>CONTENTS</a:t>
            </a:r>
            <a:endParaRPr lang="zh-CN" altLang="en-US" sz="7200" b="1" dirty="0">
              <a:solidFill>
                <a:schemeClr val="bg1">
                  <a:alpha val="20000"/>
                </a:schemeClr>
              </a:solidFill>
              <a:latin typeface="+mj-ea"/>
              <a:ea typeface="+mj-ea"/>
            </a:endParaRPr>
          </a:p>
        </p:txBody>
      </p:sp>
      <p:sp>
        <p:nvSpPr>
          <p:cNvPr id="25" name="文本框 24"/>
          <p:cNvSpPr txBox="1"/>
          <p:nvPr/>
        </p:nvSpPr>
        <p:spPr>
          <a:xfrm>
            <a:off x="1100508" y="3959386"/>
            <a:ext cx="4137164" cy="1200329"/>
          </a:xfrm>
          <a:prstGeom prst="rect">
            <a:avLst/>
          </a:prstGeom>
          <a:noFill/>
        </p:spPr>
        <p:txBody>
          <a:bodyPr wrap="square" rtlCol="0" anchor="ctr">
            <a:spAutoFit/>
          </a:bodyPr>
          <a:lstStyle>
            <a:defPPr>
              <a:defRPr lang="zh-CN"/>
            </a:defPPr>
            <a:lvl1pPr>
              <a:defRPr sz="7200" spc="130">
                <a:ln>
                  <a:solidFill>
                    <a:schemeClr val="tx1">
                      <a:lumMod val="85000"/>
                      <a:lumOff val="15000"/>
                    </a:schemeClr>
                  </a:solidFill>
                </a:ln>
                <a:solidFill>
                  <a:srgbClr val="EF5D46"/>
                </a:solidFill>
                <a:latin typeface="优设标题黑" panose="00000500000000000000" pitchFamily="2" charset="-122"/>
                <a:ea typeface="优设标题黑" panose="00000500000000000000" pitchFamily="2" charset="-122"/>
              </a:defRPr>
            </a:lvl1pPr>
          </a:lstStyle>
          <a:p>
            <a:pPr algn="ctr"/>
            <a:r>
              <a:rPr lang="zh-CN" altLang="en-US" b="1" dirty="0">
                <a:ln>
                  <a:solidFill>
                    <a:schemeClr val="bg1"/>
                  </a:solidFill>
                </a:ln>
                <a:effectLst>
                  <a:outerShdw blurRad="38100" dist="38100" dir="2700000" algn="tl">
                    <a:srgbClr val="000000">
                      <a:alpha val="43137"/>
                    </a:srgbClr>
                  </a:outerShdw>
                </a:effectLst>
                <a:latin typeface="+mj-ea"/>
                <a:ea typeface="+mj-ea"/>
              </a:rPr>
              <a:t>目 录</a:t>
            </a:r>
          </a:p>
        </p:txBody>
      </p:sp>
      <p:sp>
        <p:nvSpPr>
          <p:cNvPr id="33" name="文本框 32"/>
          <p:cNvSpPr txBox="1"/>
          <p:nvPr/>
        </p:nvSpPr>
        <p:spPr>
          <a:xfrm>
            <a:off x="3169090" y="149954"/>
            <a:ext cx="5853821" cy="307777"/>
          </a:xfrm>
          <a:prstGeom prst="rect">
            <a:avLst/>
          </a:prstGeom>
          <a:noFill/>
        </p:spPr>
        <p:txBody>
          <a:bodyPr wrap="square" rtlCol="0">
            <a:spAutoFit/>
          </a:bodyPr>
          <a:lstStyle/>
          <a:p>
            <a:pPr algn="dist"/>
            <a:r>
              <a:rPr lang="en-US" altLang="zh-CN" sz="1400" dirty="0">
                <a:solidFill>
                  <a:schemeClr val="bg1">
                    <a:alpha val="35000"/>
                  </a:schemeClr>
                </a:solidFill>
              </a:rPr>
              <a:t>Corporate Presentation Template</a:t>
            </a:r>
            <a:endParaRPr lang="zh-CN" altLang="en-US" sz="1400" dirty="0">
              <a:solidFill>
                <a:schemeClr val="bg1">
                  <a:alpha val="35000"/>
                </a:schemeClr>
              </a:solidFill>
            </a:endParaRPr>
          </a:p>
        </p:txBody>
      </p:sp>
      <p:sp>
        <p:nvSpPr>
          <p:cNvPr id="34" name="文本框 33"/>
          <p:cNvSpPr txBox="1"/>
          <p:nvPr/>
        </p:nvSpPr>
        <p:spPr>
          <a:xfrm>
            <a:off x="8316981" y="6304399"/>
            <a:ext cx="3696427" cy="307777"/>
          </a:xfrm>
          <a:prstGeom prst="rect">
            <a:avLst/>
          </a:prstGeom>
          <a:noFill/>
        </p:spPr>
        <p:txBody>
          <a:bodyPr wrap="square" rtlCol="0">
            <a:spAutoFit/>
          </a:bodyPr>
          <a:lstStyle>
            <a:defPPr>
              <a:defRPr lang="zh-CN"/>
            </a:defPPr>
            <a:lvl1pPr algn="dist">
              <a:defRPr sz="1400">
                <a:solidFill>
                  <a:schemeClr val="bg1"/>
                </a:solidFill>
              </a:defRPr>
            </a:lvl1pPr>
          </a:lstStyle>
          <a:p>
            <a:r>
              <a:rPr lang="en-US" altLang="zh-CN" dirty="0">
                <a:solidFill>
                  <a:schemeClr val="bg1">
                    <a:alpha val="35000"/>
                  </a:schemeClr>
                </a:solidFill>
              </a:rPr>
              <a:t>https://www.XXX-ppt.com</a:t>
            </a:r>
            <a:endParaRPr lang="zh-CN" altLang="en-US" dirty="0">
              <a:solidFill>
                <a:schemeClr val="bg1">
                  <a:alpha val="35000"/>
                </a:schemeClr>
              </a:solidFill>
            </a:endParaRPr>
          </a:p>
        </p:txBody>
      </p:sp>
      <p:grpSp>
        <p:nvGrpSpPr>
          <p:cNvPr id="12" name="组合 11">
            <a:extLst>
              <a:ext uri="{FF2B5EF4-FFF2-40B4-BE49-F238E27FC236}">
                <a16:creationId xmlns:a16="http://schemas.microsoft.com/office/drawing/2014/main" id="{62B0578E-8DBD-3A6D-D409-89FC099A0C86}"/>
              </a:ext>
            </a:extLst>
          </p:cNvPr>
          <p:cNvGrpSpPr/>
          <p:nvPr/>
        </p:nvGrpSpPr>
        <p:grpSpPr>
          <a:xfrm>
            <a:off x="6849630" y="2204088"/>
            <a:ext cx="4179661" cy="780915"/>
            <a:chOff x="6849630" y="2204088"/>
            <a:chExt cx="4179661" cy="780915"/>
          </a:xfrm>
        </p:grpSpPr>
        <p:sp>
          <p:nvSpPr>
            <p:cNvPr id="38" name="矩形 37"/>
            <p:cNvSpPr/>
            <p:nvPr/>
          </p:nvSpPr>
          <p:spPr>
            <a:xfrm>
              <a:off x="6849630" y="2251939"/>
              <a:ext cx="892800" cy="700603"/>
            </a:xfrm>
            <a:prstGeom prst="rect">
              <a:avLst/>
            </a:prstGeom>
            <a:solidFill>
              <a:schemeClr val="accent1">
                <a:alpha val="7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6887408" y="2279075"/>
              <a:ext cx="817244" cy="646331"/>
            </a:xfrm>
            <a:prstGeom prst="rect">
              <a:avLst/>
            </a:prstGeom>
            <a:noFill/>
          </p:spPr>
          <p:txBody>
            <a:bodyPr wrap="square" rtlCol="0">
              <a:spAutoFit/>
            </a:bodyPr>
            <a:lstStyle/>
            <a:p>
              <a:pPr algn="ctr"/>
              <a:r>
                <a:rPr lang="en-US" altLang="zh-CN" sz="3600" b="1" spc="120" dirty="0">
                  <a:solidFill>
                    <a:schemeClr val="bg1"/>
                  </a:solidFill>
                  <a:latin typeface="+mj-ea"/>
                  <a:ea typeface="+mj-ea"/>
                </a:rPr>
                <a:t>01</a:t>
              </a:r>
              <a:endParaRPr lang="zh-CN" altLang="en-US" sz="3600" b="1" spc="120" dirty="0">
                <a:solidFill>
                  <a:schemeClr val="bg1"/>
                </a:solidFill>
                <a:latin typeface="+mj-ea"/>
                <a:ea typeface="+mj-ea"/>
              </a:endParaRPr>
            </a:p>
          </p:txBody>
        </p:sp>
        <p:grpSp>
          <p:nvGrpSpPr>
            <p:cNvPr id="3" name="组合 2">
              <a:extLst>
                <a:ext uri="{FF2B5EF4-FFF2-40B4-BE49-F238E27FC236}">
                  <a16:creationId xmlns:a16="http://schemas.microsoft.com/office/drawing/2014/main" id="{3783F34E-D3E7-A10E-DACE-48F09834B11F}"/>
                </a:ext>
              </a:extLst>
            </p:cNvPr>
            <p:cNvGrpSpPr/>
            <p:nvPr/>
          </p:nvGrpSpPr>
          <p:grpSpPr>
            <a:xfrm>
              <a:off x="8041291" y="2204088"/>
              <a:ext cx="2988000" cy="780915"/>
              <a:chOff x="7829008" y="2204088"/>
              <a:chExt cx="2988000" cy="780915"/>
            </a:xfrm>
          </p:grpSpPr>
          <p:sp>
            <p:nvSpPr>
              <p:cNvPr id="36" name="文本框 35"/>
              <p:cNvSpPr txBox="1"/>
              <p:nvPr/>
            </p:nvSpPr>
            <p:spPr>
              <a:xfrm>
                <a:off x="7829008" y="2723393"/>
                <a:ext cx="2988000" cy="261610"/>
              </a:xfrm>
              <a:prstGeom prst="rect">
                <a:avLst/>
              </a:prstGeom>
              <a:noFill/>
            </p:spPr>
            <p:txBody>
              <a:bodyPr wrap="square" rtlCol="0">
                <a:spAutoFit/>
              </a:bodyPr>
              <a:lstStyle/>
              <a:p>
                <a:pPr algn="dist"/>
                <a:r>
                  <a:rPr lang="en-US" altLang="zh-CN" sz="1100" spc="120" dirty="0">
                    <a:solidFill>
                      <a:schemeClr val="bg1">
                        <a:alpha val="40000"/>
                      </a:schemeClr>
                    </a:solidFill>
                    <a:latin typeface="+mn-ea"/>
                  </a:rPr>
                  <a:t>Introduction to Universe Group</a:t>
                </a:r>
                <a:endParaRPr lang="zh-CN" altLang="en-US" sz="1100" spc="120" dirty="0">
                  <a:solidFill>
                    <a:schemeClr val="bg1">
                      <a:alpha val="40000"/>
                    </a:schemeClr>
                  </a:solidFill>
                  <a:latin typeface="+mn-ea"/>
                </a:endParaRPr>
              </a:p>
            </p:txBody>
          </p:sp>
          <p:sp>
            <p:nvSpPr>
              <p:cNvPr id="42" name="文本框 41"/>
              <p:cNvSpPr txBox="1"/>
              <p:nvPr/>
            </p:nvSpPr>
            <p:spPr>
              <a:xfrm>
                <a:off x="7829008" y="2204088"/>
                <a:ext cx="2955605" cy="584775"/>
              </a:xfrm>
              <a:prstGeom prst="rect">
                <a:avLst/>
              </a:prstGeom>
              <a:noFill/>
            </p:spPr>
            <p:txBody>
              <a:bodyPr wrap="square" rtlCol="0">
                <a:spAutoFit/>
              </a:bodyPr>
              <a:lstStyle/>
              <a:p>
                <a:r>
                  <a:rPr lang="zh-CN" altLang="en-US" sz="3200" b="1" spc="120" dirty="0">
                    <a:solidFill>
                      <a:schemeClr val="bg1"/>
                    </a:solidFill>
                    <a:latin typeface="+mj-ea"/>
                    <a:ea typeface="+mj-ea"/>
                  </a:rPr>
                  <a:t>宇宙集团简介</a:t>
                </a:r>
              </a:p>
            </p:txBody>
          </p:sp>
        </p:grpSp>
      </p:grpSp>
      <p:grpSp>
        <p:nvGrpSpPr>
          <p:cNvPr id="13" name="组合 12">
            <a:extLst>
              <a:ext uri="{FF2B5EF4-FFF2-40B4-BE49-F238E27FC236}">
                <a16:creationId xmlns:a16="http://schemas.microsoft.com/office/drawing/2014/main" id="{232D66B5-3880-3052-7E3D-1C5EC15D4DE5}"/>
              </a:ext>
            </a:extLst>
          </p:cNvPr>
          <p:cNvGrpSpPr/>
          <p:nvPr/>
        </p:nvGrpSpPr>
        <p:grpSpPr>
          <a:xfrm>
            <a:off x="6849630" y="3452942"/>
            <a:ext cx="4179661" cy="796304"/>
            <a:chOff x="6849630" y="3452942"/>
            <a:chExt cx="4179661" cy="796304"/>
          </a:xfrm>
        </p:grpSpPr>
        <p:sp>
          <p:nvSpPr>
            <p:cNvPr id="54" name="矩形 53"/>
            <p:cNvSpPr/>
            <p:nvPr/>
          </p:nvSpPr>
          <p:spPr>
            <a:xfrm>
              <a:off x="6891970" y="3500793"/>
              <a:ext cx="892039" cy="700603"/>
            </a:xfrm>
            <a:prstGeom prst="rect">
              <a:avLst/>
            </a:prstGeom>
            <a:solidFill>
              <a:schemeClr val="accent1">
                <a:alpha val="7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6849630" y="3527929"/>
              <a:ext cx="976718" cy="646331"/>
            </a:xfrm>
            <a:prstGeom prst="rect">
              <a:avLst/>
            </a:prstGeom>
            <a:noFill/>
          </p:spPr>
          <p:txBody>
            <a:bodyPr wrap="square" rtlCol="0">
              <a:spAutoFit/>
            </a:bodyPr>
            <a:lstStyle/>
            <a:p>
              <a:pPr algn="ctr"/>
              <a:r>
                <a:rPr lang="en-US" altLang="zh-CN" sz="3600" b="1" spc="120" dirty="0">
                  <a:solidFill>
                    <a:schemeClr val="bg1"/>
                  </a:solidFill>
                  <a:latin typeface="+mj-ea"/>
                  <a:ea typeface="+mj-ea"/>
                </a:rPr>
                <a:t>02</a:t>
              </a:r>
              <a:endParaRPr lang="zh-CN" altLang="en-US" sz="3600" b="1" spc="120" dirty="0">
                <a:solidFill>
                  <a:schemeClr val="bg1"/>
                </a:solidFill>
                <a:latin typeface="+mj-ea"/>
                <a:ea typeface="+mj-ea"/>
              </a:endParaRPr>
            </a:p>
          </p:txBody>
        </p:sp>
        <p:grpSp>
          <p:nvGrpSpPr>
            <p:cNvPr id="11" name="组合 10">
              <a:extLst>
                <a:ext uri="{FF2B5EF4-FFF2-40B4-BE49-F238E27FC236}">
                  <a16:creationId xmlns:a16="http://schemas.microsoft.com/office/drawing/2014/main" id="{7C68550D-AA79-2316-D7DD-D39DD76A3166}"/>
                </a:ext>
              </a:extLst>
            </p:cNvPr>
            <p:cNvGrpSpPr/>
            <p:nvPr/>
          </p:nvGrpSpPr>
          <p:grpSpPr>
            <a:xfrm>
              <a:off x="8041291" y="3452942"/>
              <a:ext cx="2988000" cy="796304"/>
              <a:chOff x="8041291" y="3452942"/>
              <a:chExt cx="2988000" cy="796304"/>
            </a:xfrm>
          </p:grpSpPr>
          <p:sp>
            <p:nvSpPr>
              <p:cNvPr id="57" name="文本框 56"/>
              <p:cNvSpPr txBox="1"/>
              <p:nvPr/>
            </p:nvSpPr>
            <p:spPr>
              <a:xfrm>
                <a:off x="8041291" y="3972247"/>
                <a:ext cx="2988000" cy="276999"/>
              </a:xfrm>
              <a:prstGeom prst="rect">
                <a:avLst/>
              </a:prstGeom>
              <a:noFill/>
            </p:spPr>
            <p:txBody>
              <a:bodyPr wrap="square" rtlCol="0">
                <a:spAutoFit/>
              </a:bodyPr>
              <a:lstStyle/>
              <a:p>
                <a:pPr algn="dist"/>
                <a:r>
                  <a:rPr lang="en-US" altLang="zh-CN" sz="1200" spc="120" dirty="0">
                    <a:solidFill>
                      <a:schemeClr val="bg1">
                        <a:alpha val="40000"/>
                      </a:schemeClr>
                    </a:solidFill>
                    <a:latin typeface="+mn-ea"/>
                  </a:rPr>
                  <a:t>Universe benchmarking strategy</a:t>
                </a:r>
                <a:endParaRPr lang="zh-CN" altLang="en-US" sz="1200" spc="120" dirty="0">
                  <a:solidFill>
                    <a:schemeClr val="bg1">
                      <a:alpha val="40000"/>
                    </a:schemeClr>
                  </a:solidFill>
                  <a:latin typeface="+mn-ea"/>
                </a:endParaRPr>
              </a:p>
            </p:txBody>
          </p:sp>
          <p:sp>
            <p:nvSpPr>
              <p:cNvPr id="58" name="文本框 57"/>
              <p:cNvSpPr txBox="1"/>
              <p:nvPr/>
            </p:nvSpPr>
            <p:spPr>
              <a:xfrm>
                <a:off x="8041291" y="3452942"/>
                <a:ext cx="2988000" cy="584775"/>
              </a:xfrm>
              <a:prstGeom prst="rect">
                <a:avLst/>
              </a:prstGeom>
              <a:noFill/>
            </p:spPr>
            <p:txBody>
              <a:bodyPr wrap="square" rtlCol="0">
                <a:spAutoFit/>
              </a:bodyPr>
              <a:lstStyle/>
              <a:p>
                <a:r>
                  <a:rPr lang="zh-CN" altLang="en-US" sz="3200" b="1" spc="120" dirty="0">
                    <a:solidFill>
                      <a:schemeClr val="bg1"/>
                    </a:solidFill>
                    <a:latin typeface="+mj-ea"/>
                    <a:ea typeface="+mj-ea"/>
                  </a:rPr>
                  <a:t>宇宙对标策略</a:t>
                </a:r>
              </a:p>
            </p:txBody>
          </p:sp>
        </p:grpSp>
      </p:grpSp>
      <p:grpSp>
        <p:nvGrpSpPr>
          <p:cNvPr id="14" name="组合 13">
            <a:extLst>
              <a:ext uri="{FF2B5EF4-FFF2-40B4-BE49-F238E27FC236}">
                <a16:creationId xmlns:a16="http://schemas.microsoft.com/office/drawing/2014/main" id="{B90E822E-8DB7-7794-E4A1-AFE4212BEB64}"/>
              </a:ext>
            </a:extLst>
          </p:cNvPr>
          <p:cNvGrpSpPr/>
          <p:nvPr/>
        </p:nvGrpSpPr>
        <p:grpSpPr>
          <a:xfrm>
            <a:off x="6849630" y="4717186"/>
            <a:ext cx="4179661" cy="796304"/>
            <a:chOff x="6849630" y="4717186"/>
            <a:chExt cx="4179661" cy="796304"/>
          </a:xfrm>
        </p:grpSpPr>
        <p:sp>
          <p:nvSpPr>
            <p:cNvPr id="60" name="矩形 59"/>
            <p:cNvSpPr/>
            <p:nvPr/>
          </p:nvSpPr>
          <p:spPr>
            <a:xfrm>
              <a:off x="6891970" y="4765037"/>
              <a:ext cx="892039" cy="700603"/>
            </a:xfrm>
            <a:prstGeom prst="rect">
              <a:avLst/>
            </a:prstGeom>
            <a:solidFill>
              <a:schemeClr val="accent1">
                <a:alpha val="7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a:off x="6849630" y="4792173"/>
              <a:ext cx="976718" cy="646331"/>
            </a:xfrm>
            <a:prstGeom prst="rect">
              <a:avLst/>
            </a:prstGeom>
            <a:noFill/>
          </p:spPr>
          <p:txBody>
            <a:bodyPr wrap="square" rtlCol="0">
              <a:spAutoFit/>
            </a:bodyPr>
            <a:lstStyle/>
            <a:p>
              <a:pPr algn="ctr"/>
              <a:r>
                <a:rPr lang="en-US" altLang="zh-CN" sz="3600" b="1" spc="120" dirty="0">
                  <a:solidFill>
                    <a:schemeClr val="bg1"/>
                  </a:solidFill>
                  <a:latin typeface="+mj-ea"/>
                  <a:ea typeface="+mj-ea"/>
                </a:rPr>
                <a:t>03</a:t>
              </a:r>
              <a:endParaRPr lang="zh-CN" altLang="en-US" sz="3600" b="1" spc="120" dirty="0">
                <a:solidFill>
                  <a:schemeClr val="bg1"/>
                </a:solidFill>
                <a:latin typeface="+mj-ea"/>
                <a:ea typeface="+mj-ea"/>
              </a:endParaRPr>
            </a:p>
          </p:txBody>
        </p:sp>
        <p:grpSp>
          <p:nvGrpSpPr>
            <p:cNvPr id="5" name="组合 4">
              <a:extLst>
                <a:ext uri="{FF2B5EF4-FFF2-40B4-BE49-F238E27FC236}">
                  <a16:creationId xmlns:a16="http://schemas.microsoft.com/office/drawing/2014/main" id="{510FE7DD-1D53-2BAB-153B-2733D00308C3}"/>
                </a:ext>
              </a:extLst>
            </p:cNvPr>
            <p:cNvGrpSpPr/>
            <p:nvPr/>
          </p:nvGrpSpPr>
          <p:grpSpPr>
            <a:xfrm>
              <a:off x="8041291" y="4717186"/>
              <a:ext cx="2988000" cy="796304"/>
              <a:chOff x="8041291" y="4717186"/>
              <a:chExt cx="2988000" cy="796304"/>
            </a:xfrm>
          </p:grpSpPr>
          <p:sp>
            <p:nvSpPr>
              <p:cNvPr id="63" name="文本框 62"/>
              <p:cNvSpPr txBox="1"/>
              <p:nvPr/>
            </p:nvSpPr>
            <p:spPr>
              <a:xfrm>
                <a:off x="8041291" y="5236491"/>
                <a:ext cx="2988000" cy="276999"/>
              </a:xfrm>
              <a:prstGeom prst="rect">
                <a:avLst/>
              </a:prstGeom>
              <a:noFill/>
            </p:spPr>
            <p:txBody>
              <a:bodyPr wrap="square" rtlCol="0">
                <a:spAutoFit/>
              </a:bodyPr>
              <a:lstStyle/>
              <a:p>
                <a:pPr algn="dist"/>
                <a:r>
                  <a:rPr lang="en-US" altLang="zh-CN" sz="1200" spc="120" dirty="0">
                    <a:solidFill>
                      <a:schemeClr val="bg1">
                        <a:alpha val="40000"/>
                      </a:schemeClr>
                    </a:solidFill>
                    <a:latin typeface="+mn-ea"/>
                  </a:rPr>
                  <a:t>Universe brand strategy</a:t>
                </a:r>
                <a:endParaRPr lang="zh-CN" altLang="en-US" sz="1200" spc="120" dirty="0">
                  <a:solidFill>
                    <a:schemeClr val="bg1">
                      <a:alpha val="40000"/>
                    </a:schemeClr>
                  </a:solidFill>
                  <a:latin typeface="+mn-ea"/>
                </a:endParaRPr>
              </a:p>
            </p:txBody>
          </p:sp>
          <p:sp>
            <p:nvSpPr>
              <p:cNvPr id="64" name="文本框 63"/>
              <p:cNvSpPr txBox="1"/>
              <p:nvPr/>
            </p:nvSpPr>
            <p:spPr>
              <a:xfrm>
                <a:off x="8041291" y="4717186"/>
                <a:ext cx="2971428" cy="584775"/>
              </a:xfrm>
              <a:prstGeom prst="rect">
                <a:avLst/>
              </a:prstGeom>
              <a:noFill/>
            </p:spPr>
            <p:txBody>
              <a:bodyPr wrap="square" rtlCol="0">
                <a:spAutoFit/>
              </a:bodyPr>
              <a:lstStyle/>
              <a:p>
                <a:r>
                  <a:rPr lang="zh-CN" altLang="en-US" sz="3200" b="1" spc="120" dirty="0">
                    <a:solidFill>
                      <a:schemeClr val="bg1"/>
                    </a:solidFill>
                    <a:latin typeface="+mj-ea"/>
                    <a:ea typeface="+mj-ea"/>
                  </a:rPr>
                  <a:t>宇宙品牌策略</a:t>
                </a:r>
              </a:p>
            </p:txBody>
          </p:sp>
        </p:gr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高楼大厦的城市&#10;&#10;描述已自动生成">
            <a:extLst>
              <a:ext uri="{FF2B5EF4-FFF2-40B4-BE49-F238E27FC236}">
                <a16:creationId xmlns:a16="http://schemas.microsoft.com/office/drawing/2014/main" id="{3D59D4DA-2121-3122-CE62-5A72BFDAB115}"/>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7813" b="7813"/>
          <a:stretch/>
        </p:blipFill>
        <p:spPr>
          <a:xfrm>
            <a:off x="0" y="-7948"/>
            <a:ext cx="12192000" cy="6858000"/>
          </a:xfrm>
          <a:prstGeom prst="rect">
            <a:avLst/>
          </a:prstGeom>
        </p:spPr>
      </p:pic>
      <p:sp>
        <p:nvSpPr>
          <p:cNvPr id="31" name="矩形 30"/>
          <p:cNvSpPr/>
          <p:nvPr/>
        </p:nvSpPr>
        <p:spPr>
          <a:xfrm>
            <a:off x="0" y="0"/>
            <a:ext cx="12192000" cy="6858000"/>
          </a:xfrm>
          <a:prstGeom prst="rect">
            <a:avLst/>
          </a:prstGeom>
          <a:solidFill>
            <a:schemeClr val="tx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p:cNvSpPr/>
          <p:nvPr/>
        </p:nvSpPr>
        <p:spPr>
          <a:xfrm>
            <a:off x="124116" y="3696427"/>
            <a:ext cx="3161573" cy="3161573"/>
          </a:xfrm>
          <a:custGeom>
            <a:avLst/>
            <a:gdLst>
              <a:gd name="connsiteX0" fmla="*/ 1580787 w 3161573"/>
              <a:gd name="connsiteY0" fmla="*/ 0 h 3161573"/>
              <a:gd name="connsiteX1" fmla="*/ 3161573 w 3161573"/>
              <a:gd name="connsiteY1" fmla="*/ 3161573 h 3161573"/>
              <a:gd name="connsiteX2" fmla="*/ 0 w 3161573"/>
              <a:gd name="connsiteY2" fmla="*/ 3161573 h 3161573"/>
            </a:gdLst>
            <a:ahLst/>
            <a:cxnLst>
              <a:cxn ang="0">
                <a:pos x="connsiteX0" y="connsiteY0"/>
              </a:cxn>
              <a:cxn ang="0">
                <a:pos x="connsiteX1" y="connsiteY1"/>
              </a:cxn>
              <a:cxn ang="0">
                <a:pos x="connsiteX2" y="connsiteY2"/>
              </a:cxn>
            </a:cxnLst>
            <a:rect l="l" t="t" r="r" b="b"/>
            <a:pathLst>
              <a:path w="3161573" h="3161573">
                <a:moveTo>
                  <a:pt x="1580787" y="0"/>
                </a:moveTo>
                <a:lnTo>
                  <a:pt x="3161573" y="3161573"/>
                </a:lnTo>
                <a:lnTo>
                  <a:pt x="0" y="3161573"/>
                </a:lnTo>
                <a:close/>
              </a:path>
            </a:pathLst>
          </a:custGeom>
          <a:solidFill>
            <a:schemeClr val="accent1">
              <a:hueOff val="0"/>
              <a:satOff val="0"/>
              <a:lumOff val="0"/>
              <a:alpha val="55000"/>
            </a:schemeClr>
          </a:solidFill>
          <a:ln w="63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4493" tIns="1491827" rIns="814493" bIns="13716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p:txBody>
      </p:sp>
      <p:sp>
        <p:nvSpPr>
          <p:cNvPr id="24" name="任意多边形: 形状 23"/>
          <p:cNvSpPr/>
          <p:nvPr/>
        </p:nvSpPr>
        <p:spPr>
          <a:xfrm flipV="1">
            <a:off x="1709386" y="3696427"/>
            <a:ext cx="3696427" cy="3161573"/>
          </a:xfrm>
          <a:custGeom>
            <a:avLst/>
            <a:gdLst>
              <a:gd name="connsiteX0" fmla="*/ 0 w 3696427"/>
              <a:gd name="connsiteY0" fmla="*/ 3161573 h 3161573"/>
              <a:gd name="connsiteX1" fmla="*/ 3696427 w 3696427"/>
              <a:gd name="connsiteY1" fmla="*/ 3161573 h 3161573"/>
              <a:gd name="connsiteX2" fmla="*/ 2115641 w 3696427"/>
              <a:gd name="connsiteY2" fmla="*/ 0 h 3161573"/>
              <a:gd name="connsiteX3" fmla="*/ 1580787 w 3696427"/>
              <a:gd name="connsiteY3" fmla="*/ 0 h 3161573"/>
            </a:gdLst>
            <a:ahLst/>
            <a:cxnLst>
              <a:cxn ang="0">
                <a:pos x="connsiteX0" y="connsiteY0"/>
              </a:cxn>
              <a:cxn ang="0">
                <a:pos x="connsiteX1" y="connsiteY1"/>
              </a:cxn>
              <a:cxn ang="0">
                <a:pos x="connsiteX2" y="connsiteY2"/>
              </a:cxn>
              <a:cxn ang="0">
                <a:pos x="connsiteX3" y="connsiteY3"/>
              </a:cxn>
            </a:cxnLst>
            <a:rect l="l" t="t" r="r" b="b"/>
            <a:pathLst>
              <a:path w="3696427" h="3161573">
                <a:moveTo>
                  <a:pt x="0" y="3161573"/>
                </a:moveTo>
                <a:lnTo>
                  <a:pt x="3696427" y="3161573"/>
                </a:lnTo>
                <a:lnTo>
                  <a:pt x="2115641" y="0"/>
                </a:lnTo>
                <a:lnTo>
                  <a:pt x="1580787" y="0"/>
                </a:lnTo>
                <a:close/>
              </a:path>
            </a:pathLst>
          </a:custGeom>
          <a:solidFill>
            <a:schemeClr val="accent1">
              <a:hueOff val="0"/>
              <a:satOff val="0"/>
              <a:lumOff val="0"/>
              <a:alpha val="90000"/>
            </a:schemeClr>
          </a:solidFill>
          <a:ln w="63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4493" tIns="1491827" rIns="814493" bIns="13716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p:txBody>
      </p:sp>
      <p:sp>
        <p:nvSpPr>
          <p:cNvPr id="27" name="任意多边形: 形状 26"/>
          <p:cNvSpPr/>
          <p:nvPr/>
        </p:nvSpPr>
        <p:spPr>
          <a:xfrm flipV="1">
            <a:off x="0" y="0"/>
            <a:ext cx="3557599" cy="3696427"/>
          </a:xfrm>
          <a:custGeom>
            <a:avLst/>
            <a:gdLst>
              <a:gd name="connsiteX0" fmla="*/ 0 w 3557599"/>
              <a:gd name="connsiteY0" fmla="*/ 3696427 h 3696427"/>
              <a:gd name="connsiteX1" fmla="*/ 3557599 w 3557599"/>
              <a:gd name="connsiteY1" fmla="*/ 3696427 h 3696427"/>
              <a:gd name="connsiteX2" fmla="*/ 1709386 w 3557599"/>
              <a:gd name="connsiteY2" fmla="*/ 0 h 3696427"/>
              <a:gd name="connsiteX3" fmla="*/ 0 w 3557599"/>
              <a:gd name="connsiteY3" fmla="*/ 3418771 h 3696427"/>
            </a:gdLst>
            <a:ahLst/>
            <a:cxnLst>
              <a:cxn ang="0">
                <a:pos x="connsiteX0" y="connsiteY0"/>
              </a:cxn>
              <a:cxn ang="0">
                <a:pos x="connsiteX1" y="connsiteY1"/>
              </a:cxn>
              <a:cxn ang="0">
                <a:pos x="connsiteX2" y="connsiteY2"/>
              </a:cxn>
              <a:cxn ang="0">
                <a:pos x="connsiteX3" y="connsiteY3"/>
              </a:cxn>
            </a:cxnLst>
            <a:rect l="l" t="t" r="r" b="b"/>
            <a:pathLst>
              <a:path w="3557599" h="3696427">
                <a:moveTo>
                  <a:pt x="0" y="3696427"/>
                </a:moveTo>
                <a:lnTo>
                  <a:pt x="3557599" y="3696427"/>
                </a:lnTo>
                <a:lnTo>
                  <a:pt x="1709386" y="0"/>
                </a:lnTo>
                <a:lnTo>
                  <a:pt x="0" y="3418771"/>
                </a:lnTo>
                <a:close/>
              </a:path>
            </a:pathLst>
          </a:custGeom>
          <a:noFill/>
          <a:ln w="63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4493" tIns="1491827" rIns="814493" bIns="13716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p:txBody>
      </p:sp>
      <p:sp>
        <p:nvSpPr>
          <p:cNvPr id="15" name="任意多边形: 形状 14"/>
          <p:cNvSpPr/>
          <p:nvPr/>
        </p:nvSpPr>
        <p:spPr>
          <a:xfrm flipV="1">
            <a:off x="1709386" y="0"/>
            <a:ext cx="3696427" cy="3696428"/>
          </a:xfrm>
          <a:custGeom>
            <a:avLst/>
            <a:gdLst>
              <a:gd name="connsiteX0" fmla="*/ 0 w 2709333"/>
              <a:gd name="connsiteY0" fmla="*/ 2709333 h 2709333"/>
              <a:gd name="connsiteX1" fmla="*/ 1354667 w 2709333"/>
              <a:gd name="connsiteY1" fmla="*/ 0 h 2709333"/>
              <a:gd name="connsiteX2" fmla="*/ 2709333 w 2709333"/>
              <a:gd name="connsiteY2" fmla="*/ 2709333 h 2709333"/>
              <a:gd name="connsiteX3" fmla="*/ 0 w 2709333"/>
              <a:gd name="connsiteY3" fmla="*/ 2709333 h 2709333"/>
            </a:gdLst>
            <a:ahLst/>
            <a:cxnLst>
              <a:cxn ang="0">
                <a:pos x="connsiteX0" y="connsiteY0"/>
              </a:cxn>
              <a:cxn ang="0">
                <a:pos x="connsiteX1" y="connsiteY1"/>
              </a:cxn>
              <a:cxn ang="0">
                <a:pos x="connsiteX2" y="connsiteY2"/>
              </a:cxn>
              <a:cxn ang="0">
                <a:pos x="connsiteX3" y="connsiteY3"/>
              </a:cxn>
            </a:cxnLst>
            <a:rect l="l" t="t" r="r" b="b"/>
            <a:pathLst>
              <a:path w="2709333" h="2709333">
                <a:moveTo>
                  <a:pt x="2709333" y="0"/>
                </a:moveTo>
                <a:lnTo>
                  <a:pt x="1354666" y="2709333"/>
                </a:lnTo>
                <a:lnTo>
                  <a:pt x="0" y="0"/>
                </a:lnTo>
                <a:lnTo>
                  <a:pt x="2709333" y="0"/>
                </a:lnTo>
                <a:close/>
              </a:path>
            </a:pathLst>
          </a:custGeom>
          <a:solidFill>
            <a:schemeClr val="accent1">
              <a:hueOff val="0"/>
              <a:satOff val="0"/>
              <a:lumOff val="0"/>
              <a:alpha val="55000"/>
            </a:schemeClr>
          </a:solidFill>
          <a:ln w="63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4493" tIns="137161" rIns="814493" bIns="1491827" numCol="1" spcCol="1270" anchor="ctr" anchorCtr="0">
            <a:noAutofit/>
          </a:bodyPr>
          <a:lstStyle/>
          <a:p>
            <a:pPr marL="0" lvl="0" indent="0" algn="ctr" defTabSz="1600200">
              <a:lnSpc>
                <a:spcPct val="90000"/>
              </a:lnSpc>
              <a:spcBef>
                <a:spcPct val="0"/>
              </a:spcBef>
              <a:spcAft>
                <a:spcPct val="35000"/>
              </a:spcAft>
              <a:buNone/>
            </a:pPr>
            <a:endParaRPr lang="zh-CN" altLang="en-US" sz="3600" kern="1200"/>
          </a:p>
        </p:txBody>
      </p:sp>
      <p:sp>
        <p:nvSpPr>
          <p:cNvPr id="18" name="文本框 17"/>
          <p:cNvSpPr txBox="1"/>
          <p:nvPr/>
        </p:nvSpPr>
        <p:spPr>
          <a:xfrm>
            <a:off x="2355438" y="1674673"/>
            <a:ext cx="2404323" cy="1446550"/>
          </a:xfrm>
          <a:prstGeom prst="rect">
            <a:avLst/>
          </a:prstGeom>
          <a:noFill/>
        </p:spPr>
        <p:txBody>
          <a:bodyPr wrap="square" rtlCol="0">
            <a:spAutoFit/>
          </a:bodyPr>
          <a:lstStyle/>
          <a:p>
            <a:pPr algn="ctr"/>
            <a:r>
              <a:rPr lang="en-US" altLang="zh-CN" sz="8800" b="1" dirty="0">
                <a:solidFill>
                  <a:schemeClr val="bg1"/>
                </a:solidFill>
                <a:latin typeface="+mj-ea"/>
                <a:ea typeface="+mj-ea"/>
              </a:rPr>
              <a:t>1</a:t>
            </a:r>
            <a:endParaRPr lang="zh-CN" altLang="en-US" sz="8800" b="1" dirty="0">
              <a:solidFill>
                <a:schemeClr val="bg1"/>
              </a:solidFill>
              <a:latin typeface="+mj-ea"/>
              <a:ea typeface="+mj-ea"/>
            </a:endParaRPr>
          </a:p>
        </p:txBody>
      </p:sp>
      <p:sp>
        <p:nvSpPr>
          <p:cNvPr id="26" name="文本框 25"/>
          <p:cNvSpPr txBox="1"/>
          <p:nvPr/>
        </p:nvSpPr>
        <p:spPr>
          <a:xfrm>
            <a:off x="6384032" y="3461657"/>
            <a:ext cx="5480027" cy="1200329"/>
          </a:xfrm>
          <a:prstGeom prst="rect">
            <a:avLst/>
          </a:prstGeom>
          <a:noFill/>
        </p:spPr>
        <p:txBody>
          <a:bodyPr wrap="square" rtlCol="0">
            <a:spAutoFit/>
          </a:bodyPr>
          <a:lstStyle/>
          <a:p>
            <a:r>
              <a:rPr lang="en-US" altLang="zh-CN" sz="7200" b="1" dirty="0">
                <a:solidFill>
                  <a:schemeClr val="bg1">
                    <a:alpha val="20000"/>
                  </a:schemeClr>
                </a:solidFill>
                <a:latin typeface="+mj-ea"/>
                <a:ea typeface="+mj-ea"/>
              </a:rPr>
              <a:t>PART ONE</a:t>
            </a:r>
            <a:endParaRPr lang="zh-CN" altLang="en-US" sz="7200" b="1" dirty="0">
              <a:solidFill>
                <a:schemeClr val="bg1">
                  <a:alpha val="20000"/>
                </a:schemeClr>
              </a:solidFill>
              <a:latin typeface="+mj-ea"/>
              <a:ea typeface="+mj-ea"/>
            </a:endParaRPr>
          </a:p>
        </p:txBody>
      </p:sp>
      <p:sp>
        <p:nvSpPr>
          <p:cNvPr id="19" name="文本框 18"/>
          <p:cNvSpPr txBox="1"/>
          <p:nvPr/>
        </p:nvSpPr>
        <p:spPr>
          <a:xfrm>
            <a:off x="7778223" y="2413337"/>
            <a:ext cx="3294013" cy="646331"/>
          </a:xfrm>
          <a:prstGeom prst="rect">
            <a:avLst/>
          </a:prstGeom>
          <a:noFill/>
        </p:spPr>
        <p:txBody>
          <a:bodyPr wrap="square" rtlCol="0">
            <a:spAutoFit/>
          </a:bodyPr>
          <a:lstStyle/>
          <a:p>
            <a:pPr algn="ctr"/>
            <a:r>
              <a:rPr lang="zh-CN" altLang="en-US" sz="3600" b="1" spc="120" dirty="0">
                <a:solidFill>
                  <a:schemeClr val="bg1"/>
                </a:solidFill>
                <a:latin typeface="+mj-ea"/>
                <a:ea typeface="+mj-ea"/>
              </a:rPr>
              <a:t>宇宙集团简介</a:t>
            </a:r>
          </a:p>
        </p:txBody>
      </p:sp>
      <p:sp>
        <p:nvSpPr>
          <p:cNvPr id="21" name="矩形 20"/>
          <p:cNvSpPr/>
          <p:nvPr/>
        </p:nvSpPr>
        <p:spPr>
          <a:xfrm>
            <a:off x="11340427" y="0"/>
            <a:ext cx="307187" cy="576000"/>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7281850" y="1720352"/>
            <a:ext cx="4286758" cy="400110"/>
          </a:xfrm>
          <a:prstGeom prst="rect">
            <a:avLst/>
          </a:prstGeom>
          <a:noFill/>
        </p:spPr>
        <p:txBody>
          <a:bodyPr wrap="square" rtlCol="0">
            <a:spAutoFit/>
          </a:bodyPr>
          <a:lstStyle/>
          <a:p>
            <a:pPr algn="dist"/>
            <a:r>
              <a:rPr lang="en-US" altLang="zh-CN" sz="2000" spc="120" dirty="0">
                <a:solidFill>
                  <a:schemeClr val="bg1">
                    <a:alpha val="40000"/>
                  </a:schemeClr>
                </a:solidFill>
                <a:latin typeface="+mn-ea"/>
              </a:rPr>
              <a:t>Introduction to Universe Group</a:t>
            </a:r>
            <a:endParaRPr lang="zh-CN" altLang="en-US" sz="2000" spc="120" dirty="0">
              <a:solidFill>
                <a:schemeClr val="bg1">
                  <a:alpha val="40000"/>
                </a:schemeClr>
              </a:solidFill>
              <a:latin typeface="+mn-ea"/>
            </a:endParaRPr>
          </a:p>
        </p:txBody>
      </p:sp>
      <p:sp>
        <p:nvSpPr>
          <p:cNvPr id="6" name="文本框 5"/>
          <p:cNvSpPr txBox="1"/>
          <p:nvPr/>
        </p:nvSpPr>
        <p:spPr>
          <a:xfrm>
            <a:off x="263352" y="6396335"/>
            <a:ext cx="3696427" cy="307777"/>
          </a:xfrm>
          <a:prstGeom prst="rect">
            <a:avLst/>
          </a:prstGeom>
          <a:noFill/>
        </p:spPr>
        <p:txBody>
          <a:bodyPr wrap="square" rtlCol="0">
            <a:spAutoFit/>
          </a:bodyPr>
          <a:lstStyle>
            <a:defPPr>
              <a:defRPr lang="zh-CN"/>
            </a:defPPr>
            <a:lvl1pPr algn="dist">
              <a:defRPr sz="1400">
                <a:solidFill>
                  <a:schemeClr val="bg1"/>
                </a:solidFill>
              </a:defRPr>
            </a:lvl1pPr>
          </a:lstStyle>
          <a:p>
            <a:r>
              <a:rPr lang="en-US" altLang="zh-CN" dirty="0">
                <a:solidFill>
                  <a:schemeClr val="bg1">
                    <a:alpha val="35000"/>
                  </a:schemeClr>
                </a:solidFill>
              </a:rPr>
              <a:t>https://www.XXX-ppt.com</a:t>
            </a:r>
            <a:endParaRPr lang="zh-CN" altLang="en-US" dirty="0">
              <a:solidFill>
                <a:schemeClr val="bg1">
                  <a:alpha val="35000"/>
                </a:scheme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 name="文本框 21"/>
          <p:cNvSpPr txBox="1"/>
          <p:nvPr/>
        </p:nvSpPr>
        <p:spPr>
          <a:xfrm>
            <a:off x="7558897" y="1720352"/>
            <a:ext cx="3696427" cy="400110"/>
          </a:xfrm>
          <a:prstGeom prst="rect">
            <a:avLst/>
          </a:prstGeom>
          <a:noFill/>
        </p:spPr>
        <p:txBody>
          <a:bodyPr wrap="square" rtlCol="0">
            <a:spAutoFit/>
          </a:bodyPr>
          <a:lstStyle/>
          <a:p>
            <a:pPr algn="dist"/>
            <a:r>
              <a:rPr lang="en-US" altLang="zh-CN" sz="2000" spc="120" dirty="0">
                <a:solidFill>
                  <a:schemeClr val="bg1">
                    <a:alpha val="40000"/>
                  </a:schemeClr>
                </a:solidFill>
                <a:latin typeface="+mn-ea"/>
              </a:rPr>
              <a:t>Company Introduction</a:t>
            </a:r>
            <a:endParaRPr lang="zh-CN" altLang="en-US" sz="2000" spc="120" dirty="0">
              <a:solidFill>
                <a:schemeClr val="bg1">
                  <a:alpha val="40000"/>
                </a:schemeClr>
              </a:solidFill>
              <a:latin typeface="+mn-ea"/>
            </a:endParaRPr>
          </a:p>
        </p:txBody>
      </p:sp>
      <p:cxnSp>
        <p:nvCxnSpPr>
          <p:cNvPr id="23" name="直接连接符 22"/>
          <p:cNvCxnSpPr/>
          <p:nvPr/>
        </p:nvCxnSpPr>
        <p:spPr>
          <a:xfrm>
            <a:off x="6961130" y="2210004"/>
            <a:ext cx="4891960" cy="0"/>
          </a:xfrm>
          <a:prstGeom prst="line">
            <a:avLst/>
          </a:prstGeom>
          <a:ln w="6350">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17" name="等腰三角形 16"/>
          <p:cNvSpPr/>
          <p:nvPr/>
        </p:nvSpPr>
        <p:spPr>
          <a:xfrm flipH="1">
            <a:off x="4891960" y="6498528"/>
            <a:ext cx="2408081" cy="359472"/>
          </a:xfrm>
          <a:prstGeom prst="triangle">
            <a:avLst>
              <a:gd name="adj" fmla="val 50157"/>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îşḻídê"/>
          <p:cNvSpPr/>
          <p:nvPr/>
        </p:nvSpPr>
        <p:spPr>
          <a:xfrm>
            <a:off x="7340648" y="3634836"/>
            <a:ext cx="3403552"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en-US" altLang="zh-CN" sz="2800" b="1" dirty="0">
                <a:solidFill>
                  <a:srgbClr val="FFFFFF"/>
                </a:solidFill>
              </a:rPr>
              <a:t>Text</a:t>
            </a:r>
            <a:r>
              <a:rPr kumimoji="1" lang="zh-CN" altLang="en-US" sz="2800" b="1" dirty="0">
                <a:solidFill>
                  <a:srgbClr val="FFFFFF"/>
                </a:solidFill>
              </a:rPr>
              <a:t> </a:t>
            </a:r>
            <a:r>
              <a:rPr kumimoji="1" lang="en-US" altLang="zh-CN" sz="2800" b="1" dirty="0">
                <a:solidFill>
                  <a:srgbClr val="FFFFFF"/>
                </a:solidFill>
              </a:rPr>
              <a:t>here</a:t>
            </a:r>
          </a:p>
        </p:txBody>
      </p:sp>
      <p:sp>
        <p:nvSpPr>
          <p:cNvPr id="32" name="íşḷîḑê"/>
          <p:cNvSpPr/>
          <p:nvPr/>
        </p:nvSpPr>
        <p:spPr>
          <a:xfrm>
            <a:off x="7340648" y="4245580"/>
            <a:ext cx="3689302" cy="11726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30000"/>
              </a:lnSpc>
            </a:pPr>
            <a:r>
              <a:rPr kumimoji="1" lang="en-US" altLang="zh-CN" dirty="0">
                <a:solidFill>
                  <a:srgbClr val="FFFFFF"/>
                </a:solidFill>
              </a:rPr>
              <a:t>Lorem ipsum dolor sit amet, consectetuer adipiscing elit. Maecenas porttitor congue massa. </a:t>
            </a:r>
          </a:p>
        </p:txBody>
      </p:sp>
      <p:sp>
        <p:nvSpPr>
          <p:cNvPr id="29" name="iŝḷidê"/>
          <p:cNvSpPr/>
          <p:nvPr/>
        </p:nvSpPr>
        <p:spPr>
          <a:xfrm flipH="1">
            <a:off x="666751" y="2210005"/>
            <a:ext cx="10858499" cy="3942060"/>
          </a:xfrm>
          <a:prstGeom prst="snipRoundRect">
            <a:avLst>
              <a:gd name="adj1" fmla="val 0"/>
              <a:gd name="adj2" fmla="val 17120"/>
            </a:avLst>
          </a:pr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4" name="îṩļïḋè"/>
          <p:cNvSpPr/>
          <p:nvPr/>
        </p:nvSpPr>
        <p:spPr>
          <a:xfrm>
            <a:off x="666751" y="1213674"/>
            <a:ext cx="10858499" cy="5168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p>
            <a:pPr>
              <a:lnSpc>
                <a:spcPct val="120000"/>
              </a:lnSpc>
            </a:pPr>
            <a:r>
              <a:rPr kumimoji="1" lang="zh-CN" altLang="en-US" sz="1200" spc="120" dirty="0">
                <a:solidFill>
                  <a:schemeClr val="tx1"/>
                </a:solidFill>
                <a:latin typeface="+mn-ea"/>
              </a:rPr>
              <a:t>宇宙企业股份有限公司成立于</a:t>
            </a:r>
            <a:r>
              <a:rPr kumimoji="1" lang="en-US" altLang="zh-CN" sz="1200" spc="120" dirty="0">
                <a:solidFill>
                  <a:schemeClr val="tx1"/>
                </a:solidFill>
                <a:latin typeface="+mn-ea"/>
              </a:rPr>
              <a:t>1984</a:t>
            </a:r>
            <a:r>
              <a:rPr kumimoji="1" lang="zh-CN" altLang="en-US" sz="1200" spc="120" dirty="0">
                <a:solidFill>
                  <a:schemeClr val="tx1"/>
                </a:solidFill>
                <a:latin typeface="+mn-ea"/>
              </a:rPr>
              <a:t>年，经过三十余年的发展，已成为国内领先的城乡建设与生活服务商，公司业务聚焦全国经济最具活力的三大经济圈及中西部重点城市。</a:t>
            </a:r>
            <a:endParaRPr kumimoji="1" lang="en-US" altLang="zh-CN" sz="1200" spc="120" dirty="0">
              <a:solidFill>
                <a:schemeClr val="tx1"/>
              </a:solidFill>
              <a:latin typeface="+mn-ea"/>
            </a:endParaRPr>
          </a:p>
        </p:txBody>
      </p:sp>
      <p:sp>
        <p:nvSpPr>
          <p:cNvPr id="38" name="文本框 37"/>
          <p:cNvSpPr txBox="1"/>
          <p:nvPr/>
        </p:nvSpPr>
        <p:spPr>
          <a:xfrm>
            <a:off x="7101292" y="2722383"/>
            <a:ext cx="1849471" cy="400110"/>
          </a:xfrm>
          <a:prstGeom prst="rect">
            <a:avLst/>
          </a:prstGeom>
          <a:noFill/>
        </p:spPr>
        <p:txBody>
          <a:bodyPr wrap="square" rtlCol="0">
            <a:spAutoFit/>
          </a:bodyPr>
          <a:lstStyle/>
          <a:p>
            <a:r>
              <a:rPr lang="zh-CN" altLang="en-US" sz="2000" b="1" dirty="0">
                <a:solidFill>
                  <a:schemeClr val="bg1"/>
                </a:solidFill>
                <a:latin typeface="+mj-ea"/>
                <a:ea typeface="+mj-ea"/>
              </a:rPr>
              <a:t>集团介绍</a:t>
            </a:r>
          </a:p>
        </p:txBody>
      </p:sp>
      <p:sp>
        <p:nvSpPr>
          <p:cNvPr id="39" name="îṩļïḋè"/>
          <p:cNvSpPr/>
          <p:nvPr/>
        </p:nvSpPr>
        <p:spPr>
          <a:xfrm>
            <a:off x="7101292" y="3382732"/>
            <a:ext cx="4058685" cy="18464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p>
            <a:pPr algn="just">
              <a:lnSpc>
                <a:spcPct val="120000"/>
              </a:lnSpc>
            </a:pPr>
            <a:r>
              <a:rPr kumimoji="1" lang="zh-CN" altLang="en-US" sz="1200" spc="120" dirty="0">
                <a:solidFill>
                  <a:schemeClr val="bg1"/>
                </a:solidFill>
                <a:latin typeface="+mn-ea"/>
              </a:rPr>
              <a:t>宇宙始终坚持为普通人提供好产品、好服务，通过自身努力，为满足人民对美好生活的各方面需求，做出力所能及的贡献。目前，公司所搭建的生态体系已初具规模：在住房领域，公司始终坚持住房的居住属性，坚持“为普通人盖好房子，盖有人用的房子”，在巩固住宅开发和物业服务固有优势的基础上，业务已延伸至商业、长租公寓、物流仓储、冰雪度假、教育等领域</a:t>
            </a:r>
            <a:endParaRPr kumimoji="1" lang="en-US" altLang="zh-CN" sz="1200" spc="120" dirty="0">
              <a:solidFill>
                <a:schemeClr val="bg1"/>
              </a:solidFill>
              <a:latin typeface="+mn-ea"/>
            </a:endParaRPr>
          </a:p>
        </p:txBody>
      </p:sp>
      <p:cxnSp>
        <p:nvCxnSpPr>
          <p:cNvPr id="40" name="直接连接符 39"/>
          <p:cNvCxnSpPr/>
          <p:nvPr/>
        </p:nvCxnSpPr>
        <p:spPr>
          <a:xfrm>
            <a:off x="7198897" y="3284984"/>
            <a:ext cx="720000" cy="0"/>
          </a:xfrm>
          <a:prstGeom prst="line">
            <a:avLst/>
          </a:prstGeom>
          <a:ln w="38100">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0509248" y="1589032"/>
            <a:ext cx="1016001" cy="584775"/>
          </a:xfrm>
          <a:prstGeom prst="rect">
            <a:avLst/>
          </a:prstGeom>
          <a:noFill/>
        </p:spPr>
        <p:txBody>
          <a:bodyPr wrap="square" rtlCol="0">
            <a:spAutoFit/>
          </a:bodyPr>
          <a:lstStyle/>
          <a:p>
            <a:r>
              <a:rPr lang="en-US" altLang="zh-CN" sz="3200" b="1" dirty="0">
                <a:solidFill>
                  <a:srgbClr val="FF0000"/>
                </a:solidFill>
              </a:rPr>
              <a:t>&gt;&gt;&gt;</a:t>
            </a:r>
            <a:endParaRPr lang="zh-CN" altLang="en-US" sz="3200" b="1" dirty="0">
              <a:solidFill>
                <a:srgbClr val="FF0000"/>
              </a:solidFill>
            </a:endParaRPr>
          </a:p>
        </p:txBody>
      </p:sp>
      <p:pic>
        <p:nvPicPr>
          <p:cNvPr id="8" name="图片 7" descr="高楼大厦的城市&#10;&#10;描述已自动生成">
            <a:extLst>
              <a:ext uri="{FF2B5EF4-FFF2-40B4-BE49-F238E27FC236}">
                <a16:creationId xmlns:a16="http://schemas.microsoft.com/office/drawing/2014/main" id="{414F1D9A-BF21-2D58-5E13-D6DE69D11F11}"/>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7813" r="12540" b="7813"/>
          <a:stretch/>
        </p:blipFill>
        <p:spPr>
          <a:xfrm>
            <a:off x="666751" y="2210003"/>
            <a:ext cx="6071380" cy="3942061"/>
          </a:xfrm>
          <a:custGeom>
            <a:avLst/>
            <a:gdLst>
              <a:gd name="connsiteX0" fmla="*/ 1276924 w 6071380"/>
              <a:gd name="connsiteY0" fmla="*/ 0 h 3960960"/>
              <a:gd name="connsiteX1" fmla="*/ 6071380 w 6071380"/>
              <a:gd name="connsiteY1" fmla="*/ 0 h 3960960"/>
              <a:gd name="connsiteX2" fmla="*/ 6071380 w 6071380"/>
              <a:gd name="connsiteY2" fmla="*/ 3960960 h 3960960"/>
              <a:gd name="connsiteX3" fmla="*/ 0 w 6071380"/>
              <a:gd name="connsiteY3" fmla="*/ 3960960 h 3960960"/>
              <a:gd name="connsiteX4" fmla="*/ 0 w 6071380"/>
              <a:gd name="connsiteY4" fmla="*/ 1219511 h 396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1380" h="3960960">
                <a:moveTo>
                  <a:pt x="1276924" y="0"/>
                </a:moveTo>
                <a:lnTo>
                  <a:pt x="6071380" y="0"/>
                </a:lnTo>
                <a:lnTo>
                  <a:pt x="6071380" y="3960960"/>
                </a:lnTo>
                <a:lnTo>
                  <a:pt x="0" y="3960960"/>
                </a:lnTo>
                <a:lnTo>
                  <a:pt x="0" y="1219511"/>
                </a:lnTo>
                <a:close/>
              </a:path>
            </a:pathLst>
          </a:cu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 name="任意多边形: 形状 53"/>
          <p:cNvSpPr/>
          <p:nvPr/>
        </p:nvSpPr>
        <p:spPr>
          <a:xfrm>
            <a:off x="4907855" y="1060392"/>
            <a:ext cx="2376289" cy="639760"/>
          </a:xfrm>
          <a:custGeom>
            <a:avLst/>
            <a:gdLst>
              <a:gd name="connsiteX0" fmla="*/ 0 w 2376289"/>
              <a:gd name="connsiteY0" fmla="*/ 0 h 1188144"/>
              <a:gd name="connsiteX1" fmla="*/ 2376289 w 2376289"/>
              <a:gd name="connsiteY1" fmla="*/ 0 h 1188144"/>
              <a:gd name="connsiteX2" fmla="*/ 2376289 w 2376289"/>
              <a:gd name="connsiteY2" fmla="*/ 1188144 h 1188144"/>
              <a:gd name="connsiteX3" fmla="*/ 0 w 2376289"/>
              <a:gd name="connsiteY3" fmla="*/ 1188144 h 1188144"/>
              <a:gd name="connsiteX4" fmla="*/ 0 w 2376289"/>
              <a:gd name="connsiteY4" fmla="*/ 0 h 11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89" h="1188144">
                <a:moveTo>
                  <a:pt x="0" y="0"/>
                </a:moveTo>
                <a:lnTo>
                  <a:pt x="2376289" y="0"/>
                </a:lnTo>
                <a:lnTo>
                  <a:pt x="2376289" y="1188144"/>
                </a:lnTo>
                <a:lnTo>
                  <a:pt x="0" y="1188144"/>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zh-CN" altLang="en-US" sz="5300" kern="1200"/>
          </a:p>
        </p:txBody>
      </p:sp>
      <p:grpSp>
        <p:nvGrpSpPr>
          <p:cNvPr id="8" name="组合 7"/>
          <p:cNvGrpSpPr/>
          <p:nvPr/>
        </p:nvGrpSpPr>
        <p:grpSpPr>
          <a:xfrm>
            <a:off x="2750413" y="1726639"/>
            <a:ext cx="6850926" cy="622241"/>
            <a:chOff x="2750413" y="1798647"/>
            <a:chExt cx="6850926" cy="622241"/>
          </a:xfrm>
        </p:grpSpPr>
        <p:sp>
          <p:nvSpPr>
            <p:cNvPr id="51" name="任意多边形: 形状 50"/>
            <p:cNvSpPr/>
            <p:nvPr/>
          </p:nvSpPr>
          <p:spPr>
            <a:xfrm>
              <a:off x="6726030" y="1798647"/>
              <a:ext cx="2875309" cy="408066"/>
            </a:xfrm>
            <a:custGeom>
              <a:avLst/>
              <a:gdLst/>
              <a:ahLst/>
              <a:cxnLst/>
              <a:rect l="0" t="0" r="0" b="0"/>
              <a:pathLst>
                <a:path>
                  <a:moveTo>
                    <a:pt x="0" y="0"/>
                  </a:moveTo>
                  <a:lnTo>
                    <a:pt x="0" y="249510"/>
                  </a:lnTo>
                  <a:lnTo>
                    <a:pt x="2875309" y="249510"/>
                  </a:lnTo>
                  <a:lnTo>
                    <a:pt x="2875309" y="49902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3" name="任意多边形: 形状 52"/>
            <p:cNvSpPr/>
            <p:nvPr/>
          </p:nvSpPr>
          <p:spPr>
            <a:xfrm>
              <a:off x="2750413" y="1808299"/>
              <a:ext cx="5049508" cy="612589"/>
            </a:xfrm>
            <a:custGeom>
              <a:avLst/>
              <a:gdLst/>
              <a:ahLst/>
              <a:cxnLst/>
              <a:rect l="0" t="0" r="0" b="0"/>
              <a:pathLst>
                <a:path>
                  <a:moveTo>
                    <a:pt x="2875309" y="0"/>
                  </a:moveTo>
                  <a:lnTo>
                    <a:pt x="2875309" y="249510"/>
                  </a:lnTo>
                  <a:lnTo>
                    <a:pt x="0" y="249510"/>
                  </a:lnTo>
                  <a:lnTo>
                    <a:pt x="0" y="49902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2" name="任意多边形: 形状 51"/>
            <p:cNvSpPr/>
            <p:nvPr/>
          </p:nvSpPr>
          <p:spPr>
            <a:xfrm>
              <a:off x="6050280" y="1833352"/>
              <a:ext cx="91440" cy="408066"/>
            </a:xfrm>
            <a:custGeom>
              <a:avLst/>
              <a:gdLst/>
              <a:ahLst/>
              <a:cxnLst/>
              <a:rect l="0" t="0" r="0" b="0"/>
              <a:pathLst>
                <a:path>
                  <a:moveTo>
                    <a:pt x="45720" y="0"/>
                  </a:moveTo>
                  <a:lnTo>
                    <a:pt x="45720" y="49902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grpSp>
      <p:sp>
        <p:nvSpPr>
          <p:cNvPr id="113" name="文本框 112"/>
          <p:cNvSpPr txBox="1"/>
          <p:nvPr/>
        </p:nvSpPr>
        <p:spPr>
          <a:xfrm>
            <a:off x="5171264" y="1180217"/>
            <a:ext cx="1849471" cy="400110"/>
          </a:xfrm>
          <a:prstGeom prst="rect">
            <a:avLst/>
          </a:prstGeom>
          <a:noFill/>
        </p:spPr>
        <p:txBody>
          <a:bodyPr wrap="square" rtlCol="0">
            <a:spAutoFit/>
          </a:bodyPr>
          <a:lstStyle/>
          <a:p>
            <a:pPr algn="ctr"/>
            <a:r>
              <a:rPr lang="zh-CN" altLang="en-US" sz="2000" b="1" dirty="0">
                <a:solidFill>
                  <a:schemeClr val="bg1"/>
                </a:solidFill>
                <a:latin typeface="+mj-ea"/>
                <a:ea typeface="+mj-ea"/>
              </a:rPr>
              <a:t>集团架构</a:t>
            </a:r>
          </a:p>
        </p:txBody>
      </p:sp>
      <p:sp>
        <p:nvSpPr>
          <p:cNvPr id="114" name="矩形 113"/>
          <p:cNvSpPr/>
          <p:nvPr/>
        </p:nvSpPr>
        <p:spPr>
          <a:xfrm>
            <a:off x="623888" y="2348880"/>
            <a:ext cx="10944225" cy="3648246"/>
          </a:xfrm>
          <a:prstGeom prst="rect">
            <a:avLst/>
          </a:prstGeom>
          <a:solidFill>
            <a:srgbClr val="FD6845">
              <a:alpha val="7000"/>
            </a:srgbClr>
          </a:solidFill>
          <a:ln w="0" cap="flat" cmpd="sng" algn="ctr">
            <a:noFill/>
            <a:prstDash val="solid"/>
            <a:miter lim="800000"/>
          </a:ln>
          <a:effectLst>
            <a:outerShdw blurRad="25400" sx="101000" sy="101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任意多边形: 形状 54"/>
          <p:cNvSpPr/>
          <p:nvPr/>
        </p:nvSpPr>
        <p:spPr>
          <a:xfrm>
            <a:off x="749069" y="2601459"/>
            <a:ext cx="504000" cy="2880317"/>
          </a:xfrm>
          <a:custGeom>
            <a:avLst/>
            <a:gdLst>
              <a:gd name="connsiteX0" fmla="*/ 0 w 2376289"/>
              <a:gd name="connsiteY0" fmla="*/ 0 h 1188144"/>
              <a:gd name="connsiteX1" fmla="*/ 2376289 w 2376289"/>
              <a:gd name="connsiteY1" fmla="*/ 0 h 1188144"/>
              <a:gd name="connsiteX2" fmla="*/ 2376289 w 2376289"/>
              <a:gd name="connsiteY2" fmla="*/ 1188144 h 1188144"/>
              <a:gd name="connsiteX3" fmla="*/ 0 w 2376289"/>
              <a:gd name="connsiteY3" fmla="*/ 1188144 h 1188144"/>
              <a:gd name="connsiteX4" fmla="*/ 0 w 2376289"/>
              <a:gd name="connsiteY4" fmla="*/ 0 h 11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89" h="1188144">
                <a:moveTo>
                  <a:pt x="0" y="0"/>
                </a:moveTo>
                <a:lnTo>
                  <a:pt x="2376289" y="0"/>
                </a:lnTo>
                <a:lnTo>
                  <a:pt x="2376289" y="1188144"/>
                </a:lnTo>
                <a:lnTo>
                  <a:pt x="0" y="1188144"/>
                </a:lnTo>
                <a:lnTo>
                  <a:pt x="0" y="0"/>
                </a:lnTo>
                <a:close/>
              </a:path>
            </a:pathLst>
          </a:custGeom>
          <a:solidFill>
            <a:schemeClr val="accent1">
              <a:alpha val="9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p>
        </p:txBody>
      </p:sp>
      <p:sp>
        <p:nvSpPr>
          <p:cNvPr id="58" name="任意多边形: 形状 57"/>
          <p:cNvSpPr/>
          <p:nvPr/>
        </p:nvSpPr>
        <p:spPr>
          <a:xfrm>
            <a:off x="1271127" y="2601459"/>
            <a:ext cx="504000" cy="2880317"/>
          </a:xfrm>
          <a:custGeom>
            <a:avLst/>
            <a:gdLst>
              <a:gd name="connsiteX0" fmla="*/ 0 w 2376289"/>
              <a:gd name="connsiteY0" fmla="*/ 0 h 1188144"/>
              <a:gd name="connsiteX1" fmla="*/ 2376289 w 2376289"/>
              <a:gd name="connsiteY1" fmla="*/ 0 h 1188144"/>
              <a:gd name="connsiteX2" fmla="*/ 2376289 w 2376289"/>
              <a:gd name="connsiteY2" fmla="*/ 1188144 h 1188144"/>
              <a:gd name="connsiteX3" fmla="*/ 0 w 2376289"/>
              <a:gd name="connsiteY3" fmla="*/ 1188144 h 1188144"/>
              <a:gd name="connsiteX4" fmla="*/ 0 w 2376289"/>
              <a:gd name="connsiteY4" fmla="*/ 0 h 11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89" h="1188144">
                <a:moveTo>
                  <a:pt x="0" y="0"/>
                </a:moveTo>
                <a:lnTo>
                  <a:pt x="2376289" y="0"/>
                </a:lnTo>
                <a:lnTo>
                  <a:pt x="2376289" y="1188144"/>
                </a:lnTo>
                <a:lnTo>
                  <a:pt x="0" y="1188144"/>
                </a:lnTo>
                <a:lnTo>
                  <a:pt x="0" y="0"/>
                </a:lnTo>
                <a:close/>
              </a:path>
            </a:pathLst>
          </a:custGeom>
          <a:solidFill>
            <a:schemeClr val="accent1">
              <a:alpha val="9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p>
        </p:txBody>
      </p:sp>
      <p:sp>
        <p:nvSpPr>
          <p:cNvPr id="59" name="任意多边形: 形状 58"/>
          <p:cNvSpPr/>
          <p:nvPr/>
        </p:nvSpPr>
        <p:spPr>
          <a:xfrm>
            <a:off x="1793185" y="2601459"/>
            <a:ext cx="504000" cy="2880317"/>
          </a:xfrm>
          <a:custGeom>
            <a:avLst/>
            <a:gdLst>
              <a:gd name="connsiteX0" fmla="*/ 0 w 2376289"/>
              <a:gd name="connsiteY0" fmla="*/ 0 h 1188144"/>
              <a:gd name="connsiteX1" fmla="*/ 2376289 w 2376289"/>
              <a:gd name="connsiteY1" fmla="*/ 0 h 1188144"/>
              <a:gd name="connsiteX2" fmla="*/ 2376289 w 2376289"/>
              <a:gd name="connsiteY2" fmla="*/ 1188144 h 1188144"/>
              <a:gd name="connsiteX3" fmla="*/ 0 w 2376289"/>
              <a:gd name="connsiteY3" fmla="*/ 1188144 h 1188144"/>
              <a:gd name="connsiteX4" fmla="*/ 0 w 2376289"/>
              <a:gd name="connsiteY4" fmla="*/ 0 h 11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89" h="1188144">
                <a:moveTo>
                  <a:pt x="0" y="0"/>
                </a:moveTo>
                <a:lnTo>
                  <a:pt x="2376289" y="0"/>
                </a:lnTo>
                <a:lnTo>
                  <a:pt x="2376289" y="1188144"/>
                </a:lnTo>
                <a:lnTo>
                  <a:pt x="0" y="1188144"/>
                </a:lnTo>
                <a:lnTo>
                  <a:pt x="0" y="0"/>
                </a:lnTo>
                <a:close/>
              </a:path>
            </a:pathLst>
          </a:custGeom>
          <a:solidFill>
            <a:schemeClr val="accent1">
              <a:alpha val="9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p>
        </p:txBody>
      </p:sp>
      <p:sp>
        <p:nvSpPr>
          <p:cNvPr id="60" name="任意多边形: 形状 59"/>
          <p:cNvSpPr/>
          <p:nvPr/>
        </p:nvSpPr>
        <p:spPr>
          <a:xfrm>
            <a:off x="2315243" y="2601459"/>
            <a:ext cx="504000" cy="2880317"/>
          </a:xfrm>
          <a:custGeom>
            <a:avLst/>
            <a:gdLst>
              <a:gd name="connsiteX0" fmla="*/ 0 w 2376289"/>
              <a:gd name="connsiteY0" fmla="*/ 0 h 1188144"/>
              <a:gd name="connsiteX1" fmla="*/ 2376289 w 2376289"/>
              <a:gd name="connsiteY1" fmla="*/ 0 h 1188144"/>
              <a:gd name="connsiteX2" fmla="*/ 2376289 w 2376289"/>
              <a:gd name="connsiteY2" fmla="*/ 1188144 h 1188144"/>
              <a:gd name="connsiteX3" fmla="*/ 0 w 2376289"/>
              <a:gd name="connsiteY3" fmla="*/ 1188144 h 1188144"/>
              <a:gd name="connsiteX4" fmla="*/ 0 w 2376289"/>
              <a:gd name="connsiteY4" fmla="*/ 0 h 11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89" h="1188144">
                <a:moveTo>
                  <a:pt x="0" y="0"/>
                </a:moveTo>
                <a:lnTo>
                  <a:pt x="2376289" y="0"/>
                </a:lnTo>
                <a:lnTo>
                  <a:pt x="2376289" y="1188144"/>
                </a:lnTo>
                <a:lnTo>
                  <a:pt x="0" y="1188144"/>
                </a:lnTo>
                <a:lnTo>
                  <a:pt x="0" y="0"/>
                </a:lnTo>
                <a:close/>
              </a:path>
            </a:pathLst>
          </a:custGeom>
          <a:solidFill>
            <a:schemeClr val="accent1">
              <a:alpha val="9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p>
        </p:txBody>
      </p:sp>
      <p:sp>
        <p:nvSpPr>
          <p:cNvPr id="61" name="任意多边形: 形状 60"/>
          <p:cNvSpPr/>
          <p:nvPr/>
        </p:nvSpPr>
        <p:spPr>
          <a:xfrm>
            <a:off x="2837303" y="2601459"/>
            <a:ext cx="504000" cy="2880317"/>
          </a:xfrm>
          <a:custGeom>
            <a:avLst/>
            <a:gdLst>
              <a:gd name="connsiteX0" fmla="*/ 0 w 2376289"/>
              <a:gd name="connsiteY0" fmla="*/ 0 h 1188144"/>
              <a:gd name="connsiteX1" fmla="*/ 2376289 w 2376289"/>
              <a:gd name="connsiteY1" fmla="*/ 0 h 1188144"/>
              <a:gd name="connsiteX2" fmla="*/ 2376289 w 2376289"/>
              <a:gd name="connsiteY2" fmla="*/ 1188144 h 1188144"/>
              <a:gd name="connsiteX3" fmla="*/ 0 w 2376289"/>
              <a:gd name="connsiteY3" fmla="*/ 1188144 h 1188144"/>
              <a:gd name="connsiteX4" fmla="*/ 0 w 2376289"/>
              <a:gd name="connsiteY4" fmla="*/ 0 h 11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89" h="1188144">
                <a:moveTo>
                  <a:pt x="0" y="0"/>
                </a:moveTo>
                <a:lnTo>
                  <a:pt x="2376289" y="0"/>
                </a:lnTo>
                <a:lnTo>
                  <a:pt x="2376289" y="1188144"/>
                </a:lnTo>
                <a:lnTo>
                  <a:pt x="0" y="1188144"/>
                </a:lnTo>
                <a:lnTo>
                  <a:pt x="0" y="0"/>
                </a:lnTo>
                <a:close/>
              </a:path>
            </a:pathLst>
          </a:custGeom>
          <a:solidFill>
            <a:schemeClr val="accent1">
              <a:alpha val="9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p>
        </p:txBody>
      </p:sp>
      <p:sp>
        <p:nvSpPr>
          <p:cNvPr id="92" name="文本框 91"/>
          <p:cNvSpPr txBox="1"/>
          <p:nvPr/>
        </p:nvSpPr>
        <p:spPr>
          <a:xfrm>
            <a:off x="867930" y="3135177"/>
            <a:ext cx="270057" cy="960071"/>
          </a:xfrm>
          <a:prstGeom prst="rect">
            <a:avLst/>
          </a:prstGeom>
          <a:noFill/>
        </p:spPr>
        <p:txBody>
          <a:bodyPr wrap="square" rtlCol="0">
            <a:spAutoFit/>
          </a:bodyPr>
          <a:lstStyle/>
          <a:p>
            <a:pPr algn="ctr">
              <a:lnSpc>
                <a:spcPct val="120000"/>
              </a:lnSpc>
            </a:pPr>
            <a:r>
              <a:rPr lang="zh-CN" altLang="en-US" sz="1200" dirty="0">
                <a:solidFill>
                  <a:schemeClr val="bg1"/>
                </a:solidFill>
              </a:rPr>
              <a:t>事业中心</a:t>
            </a:r>
          </a:p>
        </p:txBody>
      </p:sp>
      <p:sp>
        <p:nvSpPr>
          <p:cNvPr id="93" name="文本框 92"/>
          <p:cNvSpPr txBox="1"/>
          <p:nvPr/>
        </p:nvSpPr>
        <p:spPr>
          <a:xfrm>
            <a:off x="1389988" y="3135177"/>
            <a:ext cx="270057" cy="960071"/>
          </a:xfrm>
          <a:prstGeom prst="rect">
            <a:avLst/>
          </a:prstGeom>
          <a:noFill/>
        </p:spPr>
        <p:txBody>
          <a:bodyPr wrap="square" rtlCol="0">
            <a:spAutoFit/>
          </a:bodyPr>
          <a:lstStyle>
            <a:defPPr>
              <a:defRPr lang="zh-CN"/>
            </a:defPPr>
            <a:lvl1pPr algn="ctr">
              <a:lnSpc>
                <a:spcPct val="120000"/>
              </a:lnSpc>
              <a:defRPr sz="1400">
                <a:solidFill>
                  <a:schemeClr val="bg1"/>
                </a:solidFill>
              </a:defRPr>
            </a:lvl1pPr>
          </a:lstStyle>
          <a:p>
            <a:r>
              <a:rPr lang="zh-CN" altLang="en-US" sz="1200" dirty="0"/>
              <a:t>管理中心</a:t>
            </a:r>
          </a:p>
        </p:txBody>
      </p:sp>
      <p:sp>
        <p:nvSpPr>
          <p:cNvPr id="94" name="文本框 93"/>
          <p:cNvSpPr txBox="1"/>
          <p:nvPr/>
        </p:nvSpPr>
        <p:spPr>
          <a:xfrm>
            <a:off x="1912046" y="3135177"/>
            <a:ext cx="270057" cy="960071"/>
          </a:xfrm>
          <a:prstGeom prst="rect">
            <a:avLst/>
          </a:prstGeom>
          <a:noFill/>
        </p:spPr>
        <p:txBody>
          <a:bodyPr wrap="square" rtlCol="0">
            <a:spAutoFit/>
          </a:bodyPr>
          <a:lstStyle>
            <a:defPPr>
              <a:defRPr lang="zh-CN"/>
            </a:defPPr>
            <a:lvl1pPr algn="ctr">
              <a:lnSpc>
                <a:spcPct val="120000"/>
              </a:lnSpc>
              <a:defRPr sz="1400">
                <a:solidFill>
                  <a:schemeClr val="bg1"/>
                </a:solidFill>
              </a:defRPr>
            </a:lvl1pPr>
          </a:lstStyle>
          <a:p>
            <a:r>
              <a:rPr lang="zh-CN" altLang="en-US" sz="1200" dirty="0"/>
              <a:t>协同中心</a:t>
            </a:r>
          </a:p>
        </p:txBody>
      </p:sp>
      <p:sp>
        <p:nvSpPr>
          <p:cNvPr id="95" name="文本框 94"/>
          <p:cNvSpPr txBox="1"/>
          <p:nvPr/>
        </p:nvSpPr>
        <p:spPr>
          <a:xfrm>
            <a:off x="2434104" y="3135177"/>
            <a:ext cx="270057" cy="960071"/>
          </a:xfrm>
          <a:prstGeom prst="rect">
            <a:avLst/>
          </a:prstGeom>
          <a:noFill/>
        </p:spPr>
        <p:txBody>
          <a:bodyPr wrap="square" rtlCol="0">
            <a:spAutoFit/>
          </a:bodyPr>
          <a:lstStyle>
            <a:defPPr>
              <a:defRPr lang="zh-CN"/>
            </a:defPPr>
            <a:lvl1pPr algn="ctr">
              <a:lnSpc>
                <a:spcPct val="120000"/>
              </a:lnSpc>
              <a:defRPr sz="1400">
                <a:solidFill>
                  <a:schemeClr val="bg1"/>
                </a:solidFill>
              </a:defRPr>
            </a:lvl1pPr>
          </a:lstStyle>
          <a:p>
            <a:r>
              <a:rPr lang="zh-CN" altLang="en-US" sz="1200" dirty="0"/>
              <a:t>组织中心</a:t>
            </a:r>
          </a:p>
        </p:txBody>
      </p:sp>
      <p:sp>
        <p:nvSpPr>
          <p:cNvPr id="96" name="文本框 95"/>
          <p:cNvSpPr txBox="1"/>
          <p:nvPr/>
        </p:nvSpPr>
        <p:spPr>
          <a:xfrm>
            <a:off x="2956162" y="3135177"/>
            <a:ext cx="270057" cy="960071"/>
          </a:xfrm>
          <a:prstGeom prst="rect">
            <a:avLst/>
          </a:prstGeom>
          <a:noFill/>
        </p:spPr>
        <p:txBody>
          <a:bodyPr wrap="square" rtlCol="0">
            <a:spAutoFit/>
          </a:bodyPr>
          <a:lstStyle>
            <a:defPPr>
              <a:defRPr lang="zh-CN"/>
            </a:defPPr>
            <a:lvl1pPr algn="ctr">
              <a:lnSpc>
                <a:spcPct val="120000"/>
              </a:lnSpc>
              <a:defRPr sz="1400">
                <a:solidFill>
                  <a:schemeClr val="bg1"/>
                </a:solidFill>
              </a:defRPr>
            </a:lvl1pPr>
          </a:lstStyle>
          <a:p>
            <a:r>
              <a:rPr lang="zh-CN" altLang="en-US" sz="1200" dirty="0"/>
              <a:t>监察中心</a:t>
            </a:r>
          </a:p>
        </p:txBody>
      </p:sp>
      <p:sp>
        <p:nvSpPr>
          <p:cNvPr id="80" name="任意多边形: 形状 79"/>
          <p:cNvSpPr/>
          <p:nvPr/>
        </p:nvSpPr>
        <p:spPr>
          <a:xfrm>
            <a:off x="7166055" y="2601457"/>
            <a:ext cx="504000" cy="2880316"/>
          </a:xfrm>
          <a:custGeom>
            <a:avLst/>
            <a:gdLst>
              <a:gd name="connsiteX0" fmla="*/ 0 w 2376289"/>
              <a:gd name="connsiteY0" fmla="*/ 0 h 1188144"/>
              <a:gd name="connsiteX1" fmla="*/ 2376289 w 2376289"/>
              <a:gd name="connsiteY1" fmla="*/ 0 h 1188144"/>
              <a:gd name="connsiteX2" fmla="*/ 2376289 w 2376289"/>
              <a:gd name="connsiteY2" fmla="*/ 1188144 h 1188144"/>
              <a:gd name="connsiteX3" fmla="*/ 0 w 2376289"/>
              <a:gd name="connsiteY3" fmla="*/ 1188144 h 1188144"/>
              <a:gd name="connsiteX4" fmla="*/ 0 w 2376289"/>
              <a:gd name="connsiteY4" fmla="*/ 0 h 11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89" h="1188144">
                <a:moveTo>
                  <a:pt x="0" y="0"/>
                </a:moveTo>
                <a:lnTo>
                  <a:pt x="2376289" y="0"/>
                </a:lnTo>
                <a:lnTo>
                  <a:pt x="2376289" y="1188144"/>
                </a:lnTo>
                <a:lnTo>
                  <a:pt x="0" y="1188144"/>
                </a:lnTo>
                <a:lnTo>
                  <a:pt x="0" y="0"/>
                </a:lnTo>
                <a:close/>
              </a:path>
            </a:pathLst>
          </a:custGeom>
          <a:solidFill>
            <a:schemeClr val="accent1">
              <a:alpha val="9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p>
        </p:txBody>
      </p:sp>
      <p:sp>
        <p:nvSpPr>
          <p:cNvPr id="88" name="任意多边形: 形状 87"/>
          <p:cNvSpPr/>
          <p:nvPr/>
        </p:nvSpPr>
        <p:spPr>
          <a:xfrm rot="5400000">
            <a:off x="5077994" y="1035457"/>
            <a:ext cx="504000" cy="3636000"/>
          </a:xfrm>
          <a:custGeom>
            <a:avLst/>
            <a:gdLst>
              <a:gd name="connsiteX0" fmla="*/ 0 w 2376289"/>
              <a:gd name="connsiteY0" fmla="*/ 0 h 1188144"/>
              <a:gd name="connsiteX1" fmla="*/ 2376289 w 2376289"/>
              <a:gd name="connsiteY1" fmla="*/ 0 h 1188144"/>
              <a:gd name="connsiteX2" fmla="*/ 2376289 w 2376289"/>
              <a:gd name="connsiteY2" fmla="*/ 1188144 h 1188144"/>
              <a:gd name="connsiteX3" fmla="*/ 0 w 2376289"/>
              <a:gd name="connsiteY3" fmla="*/ 1188144 h 1188144"/>
              <a:gd name="connsiteX4" fmla="*/ 0 w 2376289"/>
              <a:gd name="connsiteY4" fmla="*/ 0 h 11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89" h="1188144">
                <a:moveTo>
                  <a:pt x="0" y="0"/>
                </a:moveTo>
                <a:lnTo>
                  <a:pt x="2376289" y="0"/>
                </a:lnTo>
                <a:lnTo>
                  <a:pt x="2376289" y="1188144"/>
                </a:lnTo>
                <a:lnTo>
                  <a:pt x="0" y="1188144"/>
                </a:lnTo>
                <a:lnTo>
                  <a:pt x="0" y="0"/>
                </a:lnTo>
                <a:close/>
              </a:path>
            </a:pathLst>
          </a:custGeom>
          <a:solidFill>
            <a:schemeClr val="accent1">
              <a:alpha val="9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p>
        </p:txBody>
      </p:sp>
      <p:sp>
        <p:nvSpPr>
          <p:cNvPr id="73" name="任意多边形: 形状 72"/>
          <p:cNvSpPr/>
          <p:nvPr/>
        </p:nvSpPr>
        <p:spPr>
          <a:xfrm>
            <a:off x="3510863" y="3105458"/>
            <a:ext cx="504000" cy="2376315"/>
          </a:xfrm>
          <a:custGeom>
            <a:avLst/>
            <a:gdLst>
              <a:gd name="connsiteX0" fmla="*/ 0 w 2376289"/>
              <a:gd name="connsiteY0" fmla="*/ 0 h 1188144"/>
              <a:gd name="connsiteX1" fmla="*/ 2376289 w 2376289"/>
              <a:gd name="connsiteY1" fmla="*/ 0 h 1188144"/>
              <a:gd name="connsiteX2" fmla="*/ 2376289 w 2376289"/>
              <a:gd name="connsiteY2" fmla="*/ 1188144 h 1188144"/>
              <a:gd name="connsiteX3" fmla="*/ 0 w 2376289"/>
              <a:gd name="connsiteY3" fmla="*/ 1188144 h 1188144"/>
              <a:gd name="connsiteX4" fmla="*/ 0 w 2376289"/>
              <a:gd name="connsiteY4" fmla="*/ 0 h 11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89" h="1188144">
                <a:moveTo>
                  <a:pt x="0" y="0"/>
                </a:moveTo>
                <a:lnTo>
                  <a:pt x="2376289" y="0"/>
                </a:lnTo>
                <a:lnTo>
                  <a:pt x="2376289" y="1188144"/>
                </a:lnTo>
                <a:lnTo>
                  <a:pt x="0" y="1188144"/>
                </a:lnTo>
                <a:lnTo>
                  <a:pt x="0" y="0"/>
                </a:lnTo>
                <a:close/>
              </a:path>
            </a:pathLst>
          </a:custGeom>
          <a:solidFill>
            <a:schemeClr val="accent1">
              <a:alpha val="9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p>
        </p:txBody>
      </p:sp>
      <p:sp>
        <p:nvSpPr>
          <p:cNvPr id="74" name="任意多边形: 形状 73"/>
          <p:cNvSpPr/>
          <p:nvPr/>
        </p:nvSpPr>
        <p:spPr>
          <a:xfrm>
            <a:off x="4032921" y="3105458"/>
            <a:ext cx="504000" cy="2376315"/>
          </a:xfrm>
          <a:custGeom>
            <a:avLst/>
            <a:gdLst>
              <a:gd name="connsiteX0" fmla="*/ 0 w 2376289"/>
              <a:gd name="connsiteY0" fmla="*/ 0 h 1188144"/>
              <a:gd name="connsiteX1" fmla="*/ 2376289 w 2376289"/>
              <a:gd name="connsiteY1" fmla="*/ 0 h 1188144"/>
              <a:gd name="connsiteX2" fmla="*/ 2376289 w 2376289"/>
              <a:gd name="connsiteY2" fmla="*/ 1188144 h 1188144"/>
              <a:gd name="connsiteX3" fmla="*/ 0 w 2376289"/>
              <a:gd name="connsiteY3" fmla="*/ 1188144 h 1188144"/>
              <a:gd name="connsiteX4" fmla="*/ 0 w 2376289"/>
              <a:gd name="connsiteY4" fmla="*/ 0 h 11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89" h="1188144">
                <a:moveTo>
                  <a:pt x="0" y="0"/>
                </a:moveTo>
                <a:lnTo>
                  <a:pt x="2376289" y="0"/>
                </a:lnTo>
                <a:lnTo>
                  <a:pt x="2376289" y="1188144"/>
                </a:lnTo>
                <a:lnTo>
                  <a:pt x="0" y="1188144"/>
                </a:lnTo>
                <a:lnTo>
                  <a:pt x="0" y="0"/>
                </a:lnTo>
                <a:close/>
              </a:path>
            </a:pathLst>
          </a:custGeom>
          <a:solidFill>
            <a:schemeClr val="accent1">
              <a:alpha val="9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p>
        </p:txBody>
      </p:sp>
      <p:sp>
        <p:nvSpPr>
          <p:cNvPr id="75" name="任意多边形: 形状 74"/>
          <p:cNvSpPr/>
          <p:nvPr/>
        </p:nvSpPr>
        <p:spPr>
          <a:xfrm>
            <a:off x="4554979" y="3105458"/>
            <a:ext cx="504000" cy="2376315"/>
          </a:xfrm>
          <a:custGeom>
            <a:avLst/>
            <a:gdLst>
              <a:gd name="connsiteX0" fmla="*/ 0 w 2376289"/>
              <a:gd name="connsiteY0" fmla="*/ 0 h 1188144"/>
              <a:gd name="connsiteX1" fmla="*/ 2376289 w 2376289"/>
              <a:gd name="connsiteY1" fmla="*/ 0 h 1188144"/>
              <a:gd name="connsiteX2" fmla="*/ 2376289 w 2376289"/>
              <a:gd name="connsiteY2" fmla="*/ 1188144 h 1188144"/>
              <a:gd name="connsiteX3" fmla="*/ 0 w 2376289"/>
              <a:gd name="connsiteY3" fmla="*/ 1188144 h 1188144"/>
              <a:gd name="connsiteX4" fmla="*/ 0 w 2376289"/>
              <a:gd name="connsiteY4" fmla="*/ 0 h 11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89" h="1188144">
                <a:moveTo>
                  <a:pt x="0" y="0"/>
                </a:moveTo>
                <a:lnTo>
                  <a:pt x="2376289" y="0"/>
                </a:lnTo>
                <a:lnTo>
                  <a:pt x="2376289" y="1188144"/>
                </a:lnTo>
                <a:lnTo>
                  <a:pt x="0" y="1188144"/>
                </a:lnTo>
                <a:lnTo>
                  <a:pt x="0" y="0"/>
                </a:lnTo>
                <a:close/>
              </a:path>
            </a:pathLst>
          </a:custGeom>
          <a:solidFill>
            <a:schemeClr val="accent1">
              <a:alpha val="9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p>
        </p:txBody>
      </p:sp>
      <p:sp>
        <p:nvSpPr>
          <p:cNvPr id="76" name="任意多边形: 形状 75"/>
          <p:cNvSpPr/>
          <p:nvPr/>
        </p:nvSpPr>
        <p:spPr>
          <a:xfrm>
            <a:off x="5077037" y="3105458"/>
            <a:ext cx="504000" cy="2376315"/>
          </a:xfrm>
          <a:custGeom>
            <a:avLst/>
            <a:gdLst>
              <a:gd name="connsiteX0" fmla="*/ 0 w 2376289"/>
              <a:gd name="connsiteY0" fmla="*/ 0 h 1188144"/>
              <a:gd name="connsiteX1" fmla="*/ 2376289 w 2376289"/>
              <a:gd name="connsiteY1" fmla="*/ 0 h 1188144"/>
              <a:gd name="connsiteX2" fmla="*/ 2376289 w 2376289"/>
              <a:gd name="connsiteY2" fmla="*/ 1188144 h 1188144"/>
              <a:gd name="connsiteX3" fmla="*/ 0 w 2376289"/>
              <a:gd name="connsiteY3" fmla="*/ 1188144 h 1188144"/>
              <a:gd name="connsiteX4" fmla="*/ 0 w 2376289"/>
              <a:gd name="connsiteY4" fmla="*/ 0 h 11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89" h="1188144">
                <a:moveTo>
                  <a:pt x="0" y="0"/>
                </a:moveTo>
                <a:lnTo>
                  <a:pt x="2376289" y="0"/>
                </a:lnTo>
                <a:lnTo>
                  <a:pt x="2376289" y="1188144"/>
                </a:lnTo>
                <a:lnTo>
                  <a:pt x="0" y="1188144"/>
                </a:lnTo>
                <a:lnTo>
                  <a:pt x="0" y="0"/>
                </a:lnTo>
                <a:close/>
              </a:path>
            </a:pathLst>
          </a:custGeom>
          <a:solidFill>
            <a:schemeClr val="accent1">
              <a:alpha val="9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p>
        </p:txBody>
      </p:sp>
      <p:sp>
        <p:nvSpPr>
          <p:cNvPr id="77" name="任意多边形: 形状 76"/>
          <p:cNvSpPr/>
          <p:nvPr/>
        </p:nvSpPr>
        <p:spPr>
          <a:xfrm>
            <a:off x="5599097" y="3105458"/>
            <a:ext cx="504000" cy="2376315"/>
          </a:xfrm>
          <a:custGeom>
            <a:avLst/>
            <a:gdLst>
              <a:gd name="connsiteX0" fmla="*/ 0 w 2376289"/>
              <a:gd name="connsiteY0" fmla="*/ 0 h 1188144"/>
              <a:gd name="connsiteX1" fmla="*/ 2376289 w 2376289"/>
              <a:gd name="connsiteY1" fmla="*/ 0 h 1188144"/>
              <a:gd name="connsiteX2" fmla="*/ 2376289 w 2376289"/>
              <a:gd name="connsiteY2" fmla="*/ 1188144 h 1188144"/>
              <a:gd name="connsiteX3" fmla="*/ 0 w 2376289"/>
              <a:gd name="connsiteY3" fmla="*/ 1188144 h 1188144"/>
              <a:gd name="connsiteX4" fmla="*/ 0 w 2376289"/>
              <a:gd name="connsiteY4" fmla="*/ 0 h 11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89" h="1188144">
                <a:moveTo>
                  <a:pt x="0" y="0"/>
                </a:moveTo>
                <a:lnTo>
                  <a:pt x="2376289" y="0"/>
                </a:lnTo>
                <a:lnTo>
                  <a:pt x="2376289" y="1188144"/>
                </a:lnTo>
                <a:lnTo>
                  <a:pt x="0" y="1188144"/>
                </a:lnTo>
                <a:lnTo>
                  <a:pt x="0" y="0"/>
                </a:lnTo>
                <a:close/>
              </a:path>
            </a:pathLst>
          </a:custGeom>
          <a:solidFill>
            <a:schemeClr val="accent1">
              <a:alpha val="9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p>
        </p:txBody>
      </p:sp>
      <p:sp>
        <p:nvSpPr>
          <p:cNvPr id="78" name="任意多边形: 形状 77"/>
          <p:cNvSpPr/>
          <p:nvPr/>
        </p:nvSpPr>
        <p:spPr>
          <a:xfrm>
            <a:off x="6121937" y="3105458"/>
            <a:ext cx="504000" cy="2376315"/>
          </a:xfrm>
          <a:custGeom>
            <a:avLst/>
            <a:gdLst>
              <a:gd name="connsiteX0" fmla="*/ 0 w 2376289"/>
              <a:gd name="connsiteY0" fmla="*/ 0 h 1188144"/>
              <a:gd name="connsiteX1" fmla="*/ 2376289 w 2376289"/>
              <a:gd name="connsiteY1" fmla="*/ 0 h 1188144"/>
              <a:gd name="connsiteX2" fmla="*/ 2376289 w 2376289"/>
              <a:gd name="connsiteY2" fmla="*/ 1188144 h 1188144"/>
              <a:gd name="connsiteX3" fmla="*/ 0 w 2376289"/>
              <a:gd name="connsiteY3" fmla="*/ 1188144 h 1188144"/>
              <a:gd name="connsiteX4" fmla="*/ 0 w 2376289"/>
              <a:gd name="connsiteY4" fmla="*/ 0 h 11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89" h="1188144">
                <a:moveTo>
                  <a:pt x="0" y="0"/>
                </a:moveTo>
                <a:lnTo>
                  <a:pt x="2376289" y="0"/>
                </a:lnTo>
                <a:lnTo>
                  <a:pt x="2376289" y="1188144"/>
                </a:lnTo>
                <a:lnTo>
                  <a:pt x="0" y="1188144"/>
                </a:lnTo>
                <a:lnTo>
                  <a:pt x="0" y="0"/>
                </a:lnTo>
                <a:close/>
              </a:path>
            </a:pathLst>
          </a:custGeom>
          <a:solidFill>
            <a:schemeClr val="accent1">
              <a:alpha val="9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p>
        </p:txBody>
      </p:sp>
      <p:sp>
        <p:nvSpPr>
          <p:cNvPr id="79" name="任意多边形: 形状 78"/>
          <p:cNvSpPr/>
          <p:nvPr/>
        </p:nvSpPr>
        <p:spPr>
          <a:xfrm>
            <a:off x="6643995" y="3105458"/>
            <a:ext cx="504000" cy="2376315"/>
          </a:xfrm>
          <a:custGeom>
            <a:avLst/>
            <a:gdLst>
              <a:gd name="connsiteX0" fmla="*/ 0 w 2376289"/>
              <a:gd name="connsiteY0" fmla="*/ 0 h 1188144"/>
              <a:gd name="connsiteX1" fmla="*/ 2376289 w 2376289"/>
              <a:gd name="connsiteY1" fmla="*/ 0 h 1188144"/>
              <a:gd name="connsiteX2" fmla="*/ 2376289 w 2376289"/>
              <a:gd name="connsiteY2" fmla="*/ 1188144 h 1188144"/>
              <a:gd name="connsiteX3" fmla="*/ 0 w 2376289"/>
              <a:gd name="connsiteY3" fmla="*/ 1188144 h 1188144"/>
              <a:gd name="connsiteX4" fmla="*/ 0 w 2376289"/>
              <a:gd name="connsiteY4" fmla="*/ 0 h 11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89" h="1188144">
                <a:moveTo>
                  <a:pt x="0" y="0"/>
                </a:moveTo>
                <a:lnTo>
                  <a:pt x="2376289" y="0"/>
                </a:lnTo>
                <a:lnTo>
                  <a:pt x="2376289" y="1188144"/>
                </a:lnTo>
                <a:lnTo>
                  <a:pt x="0" y="1188144"/>
                </a:lnTo>
                <a:lnTo>
                  <a:pt x="0" y="0"/>
                </a:lnTo>
                <a:close/>
              </a:path>
            </a:pathLst>
          </a:custGeom>
          <a:solidFill>
            <a:schemeClr val="accent1">
              <a:alpha val="9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p>
        </p:txBody>
      </p:sp>
      <p:sp>
        <p:nvSpPr>
          <p:cNvPr id="97" name="文本框 96"/>
          <p:cNvSpPr txBox="1"/>
          <p:nvPr/>
        </p:nvSpPr>
        <p:spPr>
          <a:xfrm>
            <a:off x="3627834" y="3902684"/>
            <a:ext cx="270057" cy="960071"/>
          </a:xfrm>
          <a:prstGeom prst="rect">
            <a:avLst/>
          </a:prstGeom>
          <a:noFill/>
        </p:spPr>
        <p:txBody>
          <a:bodyPr wrap="square" rtlCol="0">
            <a:spAutoFit/>
          </a:bodyPr>
          <a:lstStyle>
            <a:defPPr>
              <a:defRPr lang="zh-CN"/>
            </a:defPPr>
            <a:lvl1pPr algn="ctr">
              <a:lnSpc>
                <a:spcPct val="120000"/>
              </a:lnSpc>
              <a:defRPr sz="1400">
                <a:solidFill>
                  <a:schemeClr val="bg1"/>
                </a:solidFill>
              </a:defRPr>
            </a:lvl1pPr>
          </a:lstStyle>
          <a:p>
            <a:r>
              <a:rPr lang="zh-CN" altLang="en-US" sz="1200" dirty="0"/>
              <a:t>北京区域</a:t>
            </a:r>
          </a:p>
        </p:txBody>
      </p:sp>
      <p:sp>
        <p:nvSpPr>
          <p:cNvPr id="98" name="文本框 97"/>
          <p:cNvSpPr txBox="1"/>
          <p:nvPr/>
        </p:nvSpPr>
        <p:spPr>
          <a:xfrm>
            <a:off x="4149892" y="3902684"/>
            <a:ext cx="270057" cy="960071"/>
          </a:xfrm>
          <a:prstGeom prst="rect">
            <a:avLst/>
          </a:prstGeom>
          <a:noFill/>
        </p:spPr>
        <p:txBody>
          <a:bodyPr wrap="square" rtlCol="0">
            <a:spAutoFit/>
          </a:bodyPr>
          <a:lstStyle>
            <a:defPPr>
              <a:defRPr lang="zh-CN"/>
            </a:defPPr>
            <a:lvl1pPr algn="ctr">
              <a:lnSpc>
                <a:spcPct val="120000"/>
              </a:lnSpc>
              <a:defRPr sz="1400">
                <a:solidFill>
                  <a:schemeClr val="bg1"/>
                </a:solidFill>
              </a:defRPr>
            </a:lvl1pPr>
          </a:lstStyle>
          <a:p>
            <a:r>
              <a:rPr lang="zh-CN" altLang="en-US" sz="1200" dirty="0"/>
              <a:t>东北区域</a:t>
            </a:r>
          </a:p>
        </p:txBody>
      </p:sp>
      <p:sp>
        <p:nvSpPr>
          <p:cNvPr id="99" name="文本框 98"/>
          <p:cNvSpPr txBox="1"/>
          <p:nvPr/>
        </p:nvSpPr>
        <p:spPr>
          <a:xfrm>
            <a:off x="4671950" y="3902684"/>
            <a:ext cx="270057" cy="960071"/>
          </a:xfrm>
          <a:prstGeom prst="rect">
            <a:avLst/>
          </a:prstGeom>
          <a:noFill/>
        </p:spPr>
        <p:txBody>
          <a:bodyPr wrap="square" rtlCol="0">
            <a:spAutoFit/>
          </a:bodyPr>
          <a:lstStyle>
            <a:defPPr>
              <a:defRPr lang="zh-CN"/>
            </a:defPPr>
            <a:lvl1pPr algn="ctr">
              <a:lnSpc>
                <a:spcPct val="120000"/>
              </a:lnSpc>
              <a:defRPr sz="1400">
                <a:solidFill>
                  <a:schemeClr val="bg1"/>
                </a:solidFill>
              </a:defRPr>
            </a:lvl1pPr>
          </a:lstStyle>
          <a:p>
            <a:r>
              <a:rPr lang="zh-CN" altLang="en-US" sz="1200" dirty="0"/>
              <a:t>华中区域</a:t>
            </a:r>
          </a:p>
        </p:txBody>
      </p:sp>
      <p:sp>
        <p:nvSpPr>
          <p:cNvPr id="100" name="文本框 99"/>
          <p:cNvSpPr txBox="1"/>
          <p:nvPr/>
        </p:nvSpPr>
        <p:spPr>
          <a:xfrm>
            <a:off x="5194008" y="3902684"/>
            <a:ext cx="270057" cy="960071"/>
          </a:xfrm>
          <a:prstGeom prst="rect">
            <a:avLst/>
          </a:prstGeom>
          <a:noFill/>
        </p:spPr>
        <p:txBody>
          <a:bodyPr wrap="square" rtlCol="0">
            <a:spAutoFit/>
          </a:bodyPr>
          <a:lstStyle>
            <a:defPPr>
              <a:defRPr lang="zh-CN"/>
            </a:defPPr>
            <a:lvl1pPr algn="ctr">
              <a:lnSpc>
                <a:spcPct val="120000"/>
              </a:lnSpc>
              <a:defRPr sz="1400">
                <a:solidFill>
                  <a:schemeClr val="bg1"/>
                </a:solidFill>
              </a:defRPr>
            </a:lvl1pPr>
          </a:lstStyle>
          <a:p>
            <a:r>
              <a:rPr lang="zh-CN" altLang="en-US" sz="1200" dirty="0"/>
              <a:t>南方区域</a:t>
            </a:r>
          </a:p>
        </p:txBody>
      </p:sp>
      <p:sp>
        <p:nvSpPr>
          <p:cNvPr id="101" name="文本框 100"/>
          <p:cNvSpPr txBox="1"/>
          <p:nvPr/>
        </p:nvSpPr>
        <p:spPr>
          <a:xfrm>
            <a:off x="5716066" y="3902684"/>
            <a:ext cx="270057" cy="960071"/>
          </a:xfrm>
          <a:prstGeom prst="rect">
            <a:avLst/>
          </a:prstGeom>
          <a:noFill/>
        </p:spPr>
        <p:txBody>
          <a:bodyPr wrap="square" rtlCol="0">
            <a:spAutoFit/>
          </a:bodyPr>
          <a:lstStyle>
            <a:defPPr>
              <a:defRPr lang="zh-CN"/>
            </a:defPPr>
            <a:lvl1pPr algn="ctr">
              <a:lnSpc>
                <a:spcPct val="120000"/>
              </a:lnSpc>
              <a:defRPr sz="1400">
                <a:solidFill>
                  <a:schemeClr val="bg1"/>
                </a:solidFill>
              </a:defRPr>
            </a:lvl1pPr>
          </a:lstStyle>
          <a:p>
            <a:r>
              <a:rPr lang="zh-CN" altLang="en-US" sz="1200" dirty="0"/>
              <a:t>上海区域</a:t>
            </a:r>
          </a:p>
        </p:txBody>
      </p:sp>
      <p:sp>
        <p:nvSpPr>
          <p:cNvPr id="102" name="文本框 101"/>
          <p:cNvSpPr txBox="1"/>
          <p:nvPr/>
        </p:nvSpPr>
        <p:spPr>
          <a:xfrm>
            <a:off x="6238124" y="3902684"/>
            <a:ext cx="270057" cy="960071"/>
          </a:xfrm>
          <a:prstGeom prst="rect">
            <a:avLst/>
          </a:prstGeom>
          <a:noFill/>
        </p:spPr>
        <p:txBody>
          <a:bodyPr wrap="square" rtlCol="0">
            <a:spAutoFit/>
          </a:bodyPr>
          <a:lstStyle>
            <a:defPPr>
              <a:defRPr lang="zh-CN"/>
            </a:defPPr>
            <a:lvl1pPr algn="ctr">
              <a:lnSpc>
                <a:spcPct val="120000"/>
              </a:lnSpc>
              <a:defRPr sz="1400">
                <a:solidFill>
                  <a:schemeClr val="bg1"/>
                </a:solidFill>
              </a:defRPr>
            </a:lvl1pPr>
          </a:lstStyle>
          <a:p>
            <a:r>
              <a:rPr lang="zh-CN" altLang="en-US" sz="1200" dirty="0"/>
              <a:t>西北区域</a:t>
            </a:r>
          </a:p>
        </p:txBody>
      </p:sp>
      <p:sp>
        <p:nvSpPr>
          <p:cNvPr id="103" name="文本框 102"/>
          <p:cNvSpPr txBox="1"/>
          <p:nvPr/>
        </p:nvSpPr>
        <p:spPr>
          <a:xfrm>
            <a:off x="6760182" y="3902684"/>
            <a:ext cx="270057" cy="960071"/>
          </a:xfrm>
          <a:prstGeom prst="rect">
            <a:avLst/>
          </a:prstGeom>
          <a:noFill/>
        </p:spPr>
        <p:txBody>
          <a:bodyPr wrap="square" rtlCol="0">
            <a:spAutoFit/>
          </a:bodyPr>
          <a:lstStyle>
            <a:defPPr>
              <a:defRPr lang="zh-CN"/>
            </a:defPPr>
            <a:lvl1pPr algn="ctr">
              <a:lnSpc>
                <a:spcPct val="120000"/>
              </a:lnSpc>
              <a:defRPr sz="1400">
                <a:solidFill>
                  <a:schemeClr val="bg1"/>
                </a:solidFill>
              </a:defRPr>
            </a:lvl1pPr>
          </a:lstStyle>
          <a:p>
            <a:r>
              <a:rPr lang="zh-CN" altLang="en-US" sz="1200" dirty="0"/>
              <a:t>西南区域</a:t>
            </a:r>
          </a:p>
        </p:txBody>
      </p:sp>
      <p:sp>
        <p:nvSpPr>
          <p:cNvPr id="104" name="文本框 103"/>
          <p:cNvSpPr txBox="1"/>
          <p:nvPr/>
        </p:nvSpPr>
        <p:spPr>
          <a:xfrm>
            <a:off x="7282240" y="3902684"/>
            <a:ext cx="270057" cy="960071"/>
          </a:xfrm>
          <a:prstGeom prst="rect">
            <a:avLst/>
          </a:prstGeom>
          <a:noFill/>
        </p:spPr>
        <p:txBody>
          <a:bodyPr wrap="square" rtlCol="0">
            <a:spAutoFit/>
          </a:bodyPr>
          <a:lstStyle>
            <a:defPPr>
              <a:defRPr lang="zh-CN"/>
            </a:defPPr>
            <a:lvl1pPr algn="ctr">
              <a:lnSpc>
                <a:spcPct val="120000"/>
              </a:lnSpc>
              <a:defRPr sz="1400">
                <a:solidFill>
                  <a:schemeClr val="bg1"/>
                </a:solidFill>
              </a:defRPr>
            </a:lvl1pPr>
          </a:lstStyle>
          <a:p>
            <a:r>
              <a:rPr lang="zh-CN" altLang="en-US" sz="1200" dirty="0"/>
              <a:t>物业服务</a:t>
            </a:r>
          </a:p>
        </p:txBody>
      </p:sp>
      <p:sp>
        <p:nvSpPr>
          <p:cNvPr id="105" name="文本框 104"/>
          <p:cNvSpPr txBox="1"/>
          <p:nvPr/>
        </p:nvSpPr>
        <p:spPr>
          <a:xfrm>
            <a:off x="4390659" y="2696921"/>
            <a:ext cx="1870031" cy="276999"/>
          </a:xfrm>
          <a:prstGeom prst="rect">
            <a:avLst/>
          </a:prstGeom>
          <a:noFill/>
        </p:spPr>
        <p:txBody>
          <a:bodyPr wrap="square" rtlCol="0">
            <a:spAutoFit/>
          </a:bodyPr>
          <a:lstStyle/>
          <a:p>
            <a:pPr algn="ctr"/>
            <a:r>
              <a:rPr lang="zh-CN" altLang="en-US" sz="1200" spc="120" dirty="0">
                <a:solidFill>
                  <a:schemeClr val="bg1"/>
                </a:solidFill>
              </a:rPr>
              <a:t>开发经营部</a:t>
            </a:r>
          </a:p>
        </p:txBody>
      </p:sp>
      <p:sp>
        <p:nvSpPr>
          <p:cNvPr id="81" name="任意多边形: 形状 80"/>
          <p:cNvSpPr/>
          <p:nvPr/>
        </p:nvSpPr>
        <p:spPr>
          <a:xfrm>
            <a:off x="7805799" y="2601456"/>
            <a:ext cx="504000" cy="2880317"/>
          </a:xfrm>
          <a:custGeom>
            <a:avLst/>
            <a:gdLst>
              <a:gd name="connsiteX0" fmla="*/ 0 w 2376289"/>
              <a:gd name="connsiteY0" fmla="*/ 0 h 1188144"/>
              <a:gd name="connsiteX1" fmla="*/ 2376289 w 2376289"/>
              <a:gd name="connsiteY1" fmla="*/ 0 h 1188144"/>
              <a:gd name="connsiteX2" fmla="*/ 2376289 w 2376289"/>
              <a:gd name="connsiteY2" fmla="*/ 1188144 h 1188144"/>
              <a:gd name="connsiteX3" fmla="*/ 0 w 2376289"/>
              <a:gd name="connsiteY3" fmla="*/ 1188144 h 1188144"/>
              <a:gd name="connsiteX4" fmla="*/ 0 w 2376289"/>
              <a:gd name="connsiteY4" fmla="*/ 0 h 11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89" h="1188144">
                <a:moveTo>
                  <a:pt x="0" y="0"/>
                </a:moveTo>
                <a:lnTo>
                  <a:pt x="2376289" y="0"/>
                </a:lnTo>
                <a:lnTo>
                  <a:pt x="2376289" y="1188144"/>
                </a:lnTo>
                <a:lnTo>
                  <a:pt x="0" y="1188144"/>
                </a:lnTo>
                <a:lnTo>
                  <a:pt x="0" y="0"/>
                </a:lnTo>
                <a:close/>
              </a:path>
            </a:pathLst>
          </a:custGeom>
          <a:solidFill>
            <a:schemeClr val="accent1">
              <a:alpha val="9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p>
        </p:txBody>
      </p:sp>
      <p:sp>
        <p:nvSpPr>
          <p:cNvPr id="82" name="任意多边形: 形状 81"/>
          <p:cNvSpPr/>
          <p:nvPr/>
        </p:nvSpPr>
        <p:spPr>
          <a:xfrm>
            <a:off x="8327857" y="2601456"/>
            <a:ext cx="504000" cy="2880317"/>
          </a:xfrm>
          <a:custGeom>
            <a:avLst/>
            <a:gdLst>
              <a:gd name="connsiteX0" fmla="*/ 0 w 2376289"/>
              <a:gd name="connsiteY0" fmla="*/ 0 h 1188144"/>
              <a:gd name="connsiteX1" fmla="*/ 2376289 w 2376289"/>
              <a:gd name="connsiteY1" fmla="*/ 0 h 1188144"/>
              <a:gd name="connsiteX2" fmla="*/ 2376289 w 2376289"/>
              <a:gd name="connsiteY2" fmla="*/ 1188144 h 1188144"/>
              <a:gd name="connsiteX3" fmla="*/ 0 w 2376289"/>
              <a:gd name="connsiteY3" fmla="*/ 1188144 h 1188144"/>
              <a:gd name="connsiteX4" fmla="*/ 0 w 2376289"/>
              <a:gd name="connsiteY4" fmla="*/ 0 h 11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89" h="1188144">
                <a:moveTo>
                  <a:pt x="0" y="0"/>
                </a:moveTo>
                <a:lnTo>
                  <a:pt x="2376289" y="0"/>
                </a:lnTo>
                <a:lnTo>
                  <a:pt x="2376289" y="1188144"/>
                </a:lnTo>
                <a:lnTo>
                  <a:pt x="0" y="1188144"/>
                </a:lnTo>
                <a:lnTo>
                  <a:pt x="0" y="0"/>
                </a:lnTo>
                <a:close/>
              </a:path>
            </a:pathLst>
          </a:custGeom>
          <a:solidFill>
            <a:schemeClr val="accent1">
              <a:alpha val="9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p>
        </p:txBody>
      </p:sp>
      <p:sp>
        <p:nvSpPr>
          <p:cNvPr id="83" name="任意多边形: 形状 82"/>
          <p:cNvSpPr/>
          <p:nvPr/>
        </p:nvSpPr>
        <p:spPr>
          <a:xfrm>
            <a:off x="8849915" y="2601456"/>
            <a:ext cx="504000" cy="2880317"/>
          </a:xfrm>
          <a:custGeom>
            <a:avLst/>
            <a:gdLst>
              <a:gd name="connsiteX0" fmla="*/ 0 w 2376289"/>
              <a:gd name="connsiteY0" fmla="*/ 0 h 1188144"/>
              <a:gd name="connsiteX1" fmla="*/ 2376289 w 2376289"/>
              <a:gd name="connsiteY1" fmla="*/ 0 h 1188144"/>
              <a:gd name="connsiteX2" fmla="*/ 2376289 w 2376289"/>
              <a:gd name="connsiteY2" fmla="*/ 1188144 h 1188144"/>
              <a:gd name="connsiteX3" fmla="*/ 0 w 2376289"/>
              <a:gd name="connsiteY3" fmla="*/ 1188144 h 1188144"/>
              <a:gd name="connsiteX4" fmla="*/ 0 w 2376289"/>
              <a:gd name="connsiteY4" fmla="*/ 0 h 11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89" h="1188144">
                <a:moveTo>
                  <a:pt x="0" y="0"/>
                </a:moveTo>
                <a:lnTo>
                  <a:pt x="2376289" y="0"/>
                </a:lnTo>
                <a:lnTo>
                  <a:pt x="2376289" y="1188144"/>
                </a:lnTo>
                <a:lnTo>
                  <a:pt x="0" y="1188144"/>
                </a:lnTo>
                <a:lnTo>
                  <a:pt x="0" y="0"/>
                </a:lnTo>
                <a:close/>
              </a:path>
            </a:pathLst>
          </a:custGeom>
          <a:solidFill>
            <a:schemeClr val="accent1">
              <a:alpha val="9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p>
        </p:txBody>
      </p:sp>
      <p:sp>
        <p:nvSpPr>
          <p:cNvPr id="84" name="任意多边形: 形状 83"/>
          <p:cNvSpPr/>
          <p:nvPr/>
        </p:nvSpPr>
        <p:spPr>
          <a:xfrm>
            <a:off x="9371973" y="2601456"/>
            <a:ext cx="504000" cy="2880317"/>
          </a:xfrm>
          <a:custGeom>
            <a:avLst/>
            <a:gdLst>
              <a:gd name="connsiteX0" fmla="*/ 0 w 2376289"/>
              <a:gd name="connsiteY0" fmla="*/ 0 h 1188144"/>
              <a:gd name="connsiteX1" fmla="*/ 2376289 w 2376289"/>
              <a:gd name="connsiteY1" fmla="*/ 0 h 1188144"/>
              <a:gd name="connsiteX2" fmla="*/ 2376289 w 2376289"/>
              <a:gd name="connsiteY2" fmla="*/ 1188144 h 1188144"/>
              <a:gd name="connsiteX3" fmla="*/ 0 w 2376289"/>
              <a:gd name="connsiteY3" fmla="*/ 1188144 h 1188144"/>
              <a:gd name="connsiteX4" fmla="*/ 0 w 2376289"/>
              <a:gd name="connsiteY4" fmla="*/ 0 h 11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89" h="1188144">
                <a:moveTo>
                  <a:pt x="0" y="0"/>
                </a:moveTo>
                <a:lnTo>
                  <a:pt x="2376289" y="0"/>
                </a:lnTo>
                <a:lnTo>
                  <a:pt x="2376289" y="1188144"/>
                </a:lnTo>
                <a:lnTo>
                  <a:pt x="0" y="1188144"/>
                </a:lnTo>
                <a:lnTo>
                  <a:pt x="0" y="0"/>
                </a:lnTo>
                <a:close/>
              </a:path>
            </a:pathLst>
          </a:custGeom>
          <a:solidFill>
            <a:schemeClr val="accent1">
              <a:alpha val="9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p>
        </p:txBody>
      </p:sp>
      <p:sp>
        <p:nvSpPr>
          <p:cNvPr id="85" name="任意多边形: 形状 84"/>
          <p:cNvSpPr/>
          <p:nvPr/>
        </p:nvSpPr>
        <p:spPr>
          <a:xfrm>
            <a:off x="9894033" y="2601456"/>
            <a:ext cx="504000" cy="2880317"/>
          </a:xfrm>
          <a:custGeom>
            <a:avLst/>
            <a:gdLst>
              <a:gd name="connsiteX0" fmla="*/ 0 w 2376289"/>
              <a:gd name="connsiteY0" fmla="*/ 0 h 1188144"/>
              <a:gd name="connsiteX1" fmla="*/ 2376289 w 2376289"/>
              <a:gd name="connsiteY1" fmla="*/ 0 h 1188144"/>
              <a:gd name="connsiteX2" fmla="*/ 2376289 w 2376289"/>
              <a:gd name="connsiteY2" fmla="*/ 1188144 h 1188144"/>
              <a:gd name="connsiteX3" fmla="*/ 0 w 2376289"/>
              <a:gd name="connsiteY3" fmla="*/ 1188144 h 1188144"/>
              <a:gd name="connsiteX4" fmla="*/ 0 w 2376289"/>
              <a:gd name="connsiteY4" fmla="*/ 0 h 11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89" h="1188144">
                <a:moveTo>
                  <a:pt x="0" y="0"/>
                </a:moveTo>
                <a:lnTo>
                  <a:pt x="2376289" y="0"/>
                </a:lnTo>
                <a:lnTo>
                  <a:pt x="2376289" y="1188144"/>
                </a:lnTo>
                <a:lnTo>
                  <a:pt x="0" y="1188144"/>
                </a:lnTo>
                <a:lnTo>
                  <a:pt x="0" y="0"/>
                </a:lnTo>
                <a:close/>
              </a:path>
            </a:pathLst>
          </a:custGeom>
          <a:solidFill>
            <a:schemeClr val="accent1">
              <a:alpha val="9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p>
        </p:txBody>
      </p:sp>
      <p:sp>
        <p:nvSpPr>
          <p:cNvPr id="86" name="任意多边形: 形状 85"/>
          <p:cNvSpPr/>
          <p:nvPr/>
        </p:nvSpPr>
        <p:spPr>
          <a:xfrm>
            <a:off x="10416873" y="2601456"/>
            <a:ext cx="504000" cy="2880317"/>
          </a:xfrm>
          <a:custGeom>
            <a:avLst/>
            <a:gdLst>
              <a:gd name="connsiteX0" fmla="*/ 0 w 2376289"/>
              <a:gd name="connsiteY0" fmla="*/ 0 h 1188144"/>
              <a:gd name="connsiteX1" fmla="*/ 2376289 w 2376289"/>
              <a:gd name="connsiteY1" fmla="*/ 0 h 1188144"/>
              <a:gd name="connsiteX2" fmla="*/ 2376289 w 2376289"/>
              <a:gd name="connsiteY2" fmla="*/ 1188144 h 1188144"/>
              <a:gd name="connsiteX3" fmla="*/ 0 w 2376289"/>
              <a:gd name="connsiteY3" fmla="*/ 1188144 h 1188144"/>
              <a:gd name="connsiteX4" fmla="*/ 0 w 2376289"/>
              <a:gd name="connsiteY4" fmla="*/ 0 h 11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89" h="1188144">
                <a:moveTo>
                  <a:pt x="0" y="0"/>
                </a:moveTo>
                <a:lnTo>
                  <a:pt x="2376289" y="0"/>
                </a:lnTo>
                <a:lnTo>
                  <a:pt x="2376289" y="1188144"/>
                </a:lnTo>
                <a:lnTo>
                  <a:pt x="0" y="1188144"/>
                </a:lnTo>
                <a:lnTo>
                  <a:pt x="0" y="0"/>
                </a:lnTo>
                <a:close/>
              </a:path>
            </a:pathLst>
          </a:custGeom>
          <a:solidFill>
            <a:schemeClr val="accent1">
              <a:alpha val="9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p>
        </p:txBody>
      </p:sp>
      <p:sp>
        <p:nvSpPr>
          <p:cNvPr id="87" name="任意多边形: 形状 86"/>
          <p:cNvSpPr/>
          <p:nvPr/>
        </p:nvSpPr>
        <p:spPr>
          <a:xfrm>
            <a:off x="10938931" y="2601456"/>
            <a:ext cx="504000" cy="2880317"/>
          </a:xfrm>
          <a:custGeom>
            <a:avLst/>
            <a:gdLst>
              <a:gd name="connsiteX0" fmla="*/ 0 w 2376289"/>
              <a:gd name="connsiteY0" fmla="*/ 0 h 1188144"/>
              <a:gd name="connsiteX1" fmla="*/ 2376289 w 2376289"/>
              <a:gd name="connsiteY1" fmla="*/ 0 h 1188144"/>
              <a:gd name="connsiteX2" fmla="*/ 2376289 w 2376289"/>
              <a:gd name="connsiteY2" fmla="*/ 1188144 h 1188144"/>
              <a:gd name="connsiteX3" fmla="*/ 0 w 2376289"/>
              <a:gd name="connsiteY3" fmla="*/ 1188144 h 1188144"/>
              <a:gd name="connsiteX4" fmla="*/ 0 w 2376289"/>
              <a:gd name="connsiteY4" fmla="*/ 0 h 118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89" h="1188144">
                <a:moveTo>
                  <a:pt x="0" y="0"/>
                </a:moveTo>
                <a:lnTo>
                  <a:pt x="2376289" y="0"/>
                </a:lnTo>
                <a:lnTo>
                  <a:pt x="2376289" y="1188144"/>
                </a:lnTo>
                <a:lnTo>
                  <a:pt x="0" y="1188144"/>
                </a:lnTo>
                <a:lnTo>
                  <a:pt x="0" y="0"/>
                </a:lnTo>
                <a:close/>
              </a:path>
            </a:pathLst>
          </a:custGeom>
          <a:solidFill>
            <a:schemeClr val="accent1">
              <a:alpha val="9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p>
        </p:txBody>
      </p:sp>
      <p:sp>
        <p:nvSpPr>
          <p:cNvPr id="106" name="文本框 105"/>
          <p:cNvSpPr txBox="1"/>
          <p:nvPr/>
        </p:nvSpPr>
        <p:spPr>
          <a:xfrm>
            <a:off x="7922771" y="3135177"/>
            <a:ext cx="270057" cy="960071"/>
          </a:xfrm>
          <a:prstGeom prst="rect">
            <a:avLst/>
          </a:prstGeom>
          <a:noFill/>
        </p:spPr>
        <p:txBody>
          <a:bodyPr wrap="square" rtlCol="0">
            <a:spAutoFit/>
          </a:bodyPr>
          <a:lstStyle>
            <a:defPPr>
              <a:defRPr lang="zh-CN"/>
            </a:defPPr>
            <a:lvl1pPr algn="ctr">
              <a:lnSpc>
                <a:spcPct val="120000"/>
              </a:lnSpc>
              <a:defRPr sz="1400">
                <a:solidFill>
                  <a:schemeClr val="bg1"/>
                </a:solidFill>
              </a:defRPr>
            </a:lvl1pPr>
          </a:lstStyle>
          <a:p>
            <a:r>
              <a:rPr lang="zh-CN" altLang="en-US" sz="1200" dirty="0"/>
              <a:t>印力商业</a:t>
            </a:r>
          </a:p>
        </p:txBody>
      </p:sp>
      <p:sp>
        <p:nvSpPr>
          <p:cNvPr id="107" name="文本框 106"/>
          <p:cNvSpPr txBox="1"/>
          <p:nvPr/>
        </p:nvSpPr>
        <p:spPr>
          <a:xfrm>
            <a:off x="8444828" y="3135177"/>
            <a:ext cx="270057" cy="516873"/>
          </a:xfrm>
          <a:prstGeom prst="rect">
            <a:avLst/>
          </a:prstGeom>
          <a:noFill/>
        </p:spPr>
        <p:txBody>
          <a:bodyPr wrap="square" rtlCol="0">
            <a:spAutoFit/>
          </a:bodyPr>
          <a:lstStyle>
            <a:defPPr>
              <a:defRPr lang="zh-CN"/>
            </a:defPPr>
            <a:lvl1pPr algn="ctr">
              <a:lnSpc>
                <a:spcPct val="120000"/>
              </a:lnSpc>
              <a:defRPr sz="1400">
                <a:solidFill>
                  <a:schemeClr val="bg1"/>
                </a:solidFill>
              </a:defRPr>
            </a:lvl1pPr>
          </a:lstStyle>
          <a:p>
            <a:r>
              <a:rPr lang="zh-CN" altLang="en-US" sz="1200" dirty="0"/>
              <a:t>物流</a:t>
            </a:r>
          </a:p>
        </p:txBody>
      </p:sp>
      <p:sp>
        <p:nvSpPr>
          <p:cNvPr id="108" name="文本框 107"/>
          <p:cNvSpPr txBox="1"/>
          <p:nvPr/>
        </p:nvSpPr>
        <p:spPr>
          <a:xfrm>
            <a:off x="8966885" y="3135177"/>
            <a:ext cx="270057" cy="960071"/>
          </a:xfrm>
          <a:prstGeom prst="rect">
            <a:avLst/>
          </a:prstGeom>
          <a:noFill/>
        </p:spPr>
        <p:txBody>
          <a:bodyPr wrap="square" rtlCol="0">
            <a:spAutoFit/>
          </a:bodyPr>
          <a:lstStyle>
            <a:defPPr>
              <a:defRPr lang="zh-CN"/>
            </a:defPPr>
            <a:lvl1pPr algn="ctr">
              <a:lnSpc>
                <a:spcPct val="120000"/>
              </a:lnSpc>
              <a:defRPr sz="1400">
                <a:solidFill>
                  <a:schemeClr val="bg1"/>
                </a:solidFill>
              </a:defRPr>
            </a:lvl1pPr>
          </a:lstStyle>
          <a:p>
            <a:r>
              <a:rPr lang="zh-CN" altLang="en-US" sz="1200" dirty="0"/>
              <a:t>长租公寓</a:t>
            </a:r>
          </a:p>
        </p:txBody>
      </p:sp>
      <p:sp>
        <p:nvSpPr>
          <p:cNvPr id="109" name="文本框 108"/>
          <p:cNvSpPr txBox="1"/>
          <p:nvPr/>
        </p:nvSpPr>
        <p:spPr>
          <a:xfrm>
            <a:off x="9488942" y="3135177"/>
            <a:ext cx="270057" cy="1181670"/>
          </a:xfrm>
          <a:prstGeom prst="rect">
            <a:avLst/>
          </a:prstGeom>
          <a:noFill/>
        </p:spPr>
        <p:txBody>
          <a:bodyPr wrap="square" rtlCol="0">
            <a:spAutoFit/>
          </a:bodyPr>
          <a:lstStyle>
            <a:defPPr>
              <a:defRPr lang="zh-CN"/>
            </a:defPPr>
            <a:lvl1pPr algn="ctr">
              <a:lnSpc>
                <a:spcPct val="120000"/>
              </a:lnSpc>
              <a:defRPr sz="1400">
                <a:solidFill>
                  <a:schemeClr val="bg1"/>
                </a:solidFill>
              </a:defRPr>
            </a:lvl1pPr>
          </a:lstStyle>
          <a:p>
            <a:r>
              <a:rPr lang="zh-CN" altLang="en-US" sz="1200" dirty="0"/>
              <a:t>酒店与度假</a:t>
            </a:r>
          </a:p>
        </p:txBody>
      </p:sp>
      <p:sp>
        <p:nvSpPr>
          <p:cNvPr id="110" name="文本框 109"/>
          <p:cNvSpPr txBox="1"/>
          <p:nvPr/>
        </p:nvSpPr>
        <p:spPr>
          <a:xfrm>
            <a:off x="10010999" y="3135177"/>
            <a:ext cx="270057" cy="516873"/>
          </a:xfrm>
          <a:prstGeom prst="rect">
            <a:avLst/>
          </a:prstGeom>
          <a:noFill/>
        </p:spPr>
        <p:txBody>
          <a:bodyPr wrap="square" rtlCol="0">
            <a:spAutoFit/>
          </a:bodyPr>
          <a:lstStyle>
            <a:defPPr>
              <a:defRPr lang="zh-CN"/>
            </a:defPPr>
            <a:lvl1pPr algn="ctr">
              <a:lnSpc>
                <a:spcPct val="120000"/>
              </a:lnSpc>
              <a:defRPr sz="1400">
                <a:solidFill>
                  <a:schemeClr val="bg1"/>
                </a:solidFill>
              </a:defRPr>
            </a:lvl1pPr>
          </a:lstStyle>
          <a:p>
            <a:r>
              <a:rPr lang="zh-CN" altLang="en-US" sz="1200" dirty="0"/>
              <a:t>海外</a:t>
            </a:r>
          </a:p>
        </p:txBody>
      </p:sp>
      <p:sp>
        <p:nvSpPr>
          <p:cNvPr id="111" name="文本框 110"/>
          <p:cNvSpPr txBox="1"/>
          <p:nvPr/>
        </p:nvSpPr>
        <p:spPr>
          <a:xfrm>
            <a:off x="10533056" y="3135177"/>
            <a:ext cx="270057" cy="960071"/>
          </a:xfrm>
          <a:prstGeom prst="rect">
            <a:avLst/>
          </a:prstGeom>
          <a:noFill/>
        </p:spPr>
        <p:txBody>
          <a:bodyPr wrap="square" rtlCol="0">
            <a:spAutoFit/>
          </a:bodyPr>
          <a:lstStyle>
            <a:defPPr>
              <a:defRPr lang="zh-CN"/>
            </a:defPPr>
            <a:lvl1pPr algn="ctr">
              <a:lnSpc>
                <a:spcPct val="120000"/>
              </a:lnSpc>
              <a:defRPr sz="1400">
                <a:solidFill>
                  <a:schemeClr val="bg1"/>
                </a:solidFill>
              </a:defRPr>
            </a:lvl1pPr>
          </a:lstStyle>
          <a:p>
            <a:r>
              <a:rPr lang="zh-CN" altLang="en-US" sz="1200" dirty="0"/>
              <a:t>梅沙教育</a:t>
            </a:r>
          </a:p>
        </p:txBody>
      </p:sp>
      <p:sp>
        <p:nvSpPr>
          <p:cNvPr id="112" name="文本框 111"/>
          <p:cNvSpPr txBox="1"/>
          <p:nvPr/>
        </p:nvSpPr>
        <p:spPr>
          <a:xfrm>
            <a:off x="11055113" y="3135177"/>
            <a:ext cx="270057" cy="516873"/>
          </a:xfrm>
          <a:prstGeom prst="rect">
            <a:avLst/>
          </a:prstGeom>
          <a:noFill/>
        </p:spPr>
        <p:txBody>
          <a:bodyPr wrap="square" rtlCol="0">
            <a:spAutoFit/>
          </a:bodyPr>
          <a:lstStyle>
            <a:defPPr>
              <a:defRPr lang="zh-CN"/>
            </a:defPPr>
            <a:lvl1pPr algn="ctr">
              <a:lnSpc>
                <a:spcPct val="120000"/>
              </a:lnSpc>
              <a:defRPr sz="1400">
                <a:solidFill>
                  <a:schemeClr val="bg1"/>
                </a:solidFill>
              </a:defRPr>
            </a:lvl1pPr>
          </a:lstStyle>
          <a:p>
            <a:r>
              <a:rPr lang="zh-CN" altLang="en-US" sz="1200" dirty="0"/>
              <a:t>食品</a:t>
            </a:r>
          </a:p>
        </p:txBody>
      </p:sp>
      <p:sp>
        <p:nvSpPr>
          <p:cNvPr id="117" name="文本框 116"/>
          <p:cNvSpPr txBox="1"/>
          <p:nvPr/>
        </p:nvSpPr>
        <p:spPr>
          <a:xfrm>
            <a:off x="817014" y="5636464"/>
            <a:ext cx="1870031" cy="276999"/>
          </a:xfrm>
          <a:prstGeom prst="rect">
            <a:avLst/>
          </a:prstGeom>
          <a:noFill/>
        </p:spPr>
        <p:txBody>
          <a:bodyPr wrap="square" rtlCol="0">
            <a:spAutoFit/>
          </a:bodyPr>
          <a:lstStyle/>
          <a:p>
            <a:pPr algn="ctr"/>
            <a:r>
              <a:rPr lang="zh-CN" altLang="en-US" sz="1200" spc="120" dirty="0"/>
              <a:t>集团总部</a:t>
            </a:r>
          </a:p>
        </p:txBody>
      </p:sp>
      <p:sp>
        <p:nvSpPr>
          <p:cNvPr id="119" name="文本框 118"/>
          <p:cNvSpPr txBox="1"/>
          <p:nvPr/>
        </p:nvSpPr>
        <p:spPr>
          <a:xfrm>
            <a:off x="4745845" y="5636464"/>
            <a:ext cx="1870031" cy="276999"/>
          </a:xfrm>
          <a:prstGeom prst="rect">
            <a:avLst/>
          </a:prstGeom>
          <a:noFill/>
        </p:spPr>
        <p:txBody>
          <a:bodyPr wrap="square" rtlCol="0">
            <a:spAutoFit/>
          </a:bodyPr>
          <a:lstStyle/>
          <a:p>
            <a:pPr algn="ctr"/>
            <a:r>
              <a:rPr lang="zh-CN" altLang="en-US" sz="1200" spc="120" dirty="0"/>
              <a:t>事业集团</a:t>
            </a:r>
          </a:p>
        </p:txBody>
      </p:sp>
      <p:sp>
        <p:nvSpPr>
          <p:cNvPr id="121" name="文本框 120"/>
          <p:cNvSpPr txBox="1"/>
          <p:nvPr/>
        </p:nvSpPr>
        <p:spPr>
          <a:xfrm>
            <a:off x="8982507" y="5636464"/>
            <a:ext cx="1870031" cy="276999"/>
          </a:xfrm>
          <a:prstGeom prst="rect">
            <a:avLst/>
          </a:prstGeom>
          <a:noFill/>
        </p:spPr>
        <p:txBody>
          <a:bodyPr wrap="square" rtlCol="0">
            <a:spAutoFit/>
          </a:bodyPr>
          <a:lstStyle/>
          <a:p>
            <a:pPr algn="ctr"/>
            <a:r>
              <a:rPr lang="zh-CN" altLang="en-US" sz="1200" spc="120" dirty="0"/>
              <a:t>事业单元</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 name="等腰三角形 16"/>
          <p:cNvSpPr/>
          <p:nvPr/>
        </p:nvSpPr>
        <p:spPr>
          <a:xfrm flipH="1">
            <a:off x="4891960" y="6498528"/>
            <a:ext cx="2408081" cy="359472"/>
          </a:xfrm>
          <a:prstGeom prst="triangle">
            <a:avLst>
              <a:gd name="adj" fmla="val 50157"/>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îşlîḍe"/>
          <p:cNvSpPr/>
          <p:nvPr/>
        </p:nvSpPr>
        <p:spPr bwMode="auto">
          <a:xfrm>
            <a:off x="3585929" y="5385148"/>
            <a:ext cx="4251325" cy="552450"/>
          </a:xfrm>
          <a:custGeom>
            <a:avLst/>
            <a:gdLst>
              <a:gd name="T0" fmla="*/ 0 w 2678"/>
              <a:gd name="T1" fmla="*/ 296 h 348"/>
              <a:gd name="T2" fmla="*/ 414 w 2678"/>
              <a:gd name="T3" fmla="*/ 40 h 348"/>
              <a:gd name="T4" fmla="*/ 2609 w 2678"/>
              <a:gd name="T5" fmla="*/ 0 h 348"/>
              <a:gd name="T6" fmla="*/ 2678 w 2678"/>
              <a:gd name="T7" fmla="*/ 239 h 348"/>
              <a:gd name="T8" fmla="*/ 331 w 2678"/>
              <a:gd name="T9" fmla="*/ 348 h 348"/>
              <a:gd name="T10" fmla="*/ 0 w 2678"/>
              <a:gd name="T11" fmla="*/ 296 h 348"/>
            </a:gdLst>
            <a:ahLst/>
            <a:cxnLst>
              <a:cxn ang="0">
                <a:pos x="T0" y="T1"/>
              </a:cxn>
              <a:cxn ang="0">
                <a:pos x="T2" y="T3"/>
              </a:cxn>
              <a:cxn ang="0">
                <a:pos x="T4" y="T5"/>
              </a:cxn>
              <a:cxn ang="0">
                <a:pos x="T6" y="T7"/>
              </a:cxn>
              <a:cxn ang="0">
                <a:pos x="T8" y="T9"/>
              </a:cxn>
              <a:cxn ang="0">
                <a:pos x="T10" y="T11"/>
              </a:cxn>
            </a:cxnLst>
            <a:rect l="0" t="0" r="r" b="b"/>
            <a:pathLst>
              <a:path w="2678" h="348">
                <a:moveTo>
                  <a:pt x="0" y="296"/>
                </a:moveTo>
                <a:lnTo>
                  <a:pt x="414" y="40"/>
                </a:lnTo>
                <a:lnTo>
                  <a:pt x="2609" y="0"/>
                </a:lnTo>
                <a:lnTo>
                  <a:pt x="2678" y="239"/>
                </a:lnTo>
                <a:lnTo>
                  <a:pt x="331" y="348"/>
                </a:lnTo>
                <a:lnTo>
                  <a:pt x="0" y="296"/>
                </a:lnTo>
                <a:close/>
              </a:path>
            </a:pathLst>
          </a:custGeom>
          <a:solidFill>
            <a:srgbClr val="F4F4F4"/>
          </a:solidFill>
          <a:ln>
            <a:noFill/>
          </a:ln>
        </p:spPr>
        <p:txBody>
          <a:bodyPr wrap="square" lIns="91440" tIns="45720" rIns="91440" bIns="45720" anchor="ctr">
            <a:normAutofit/>
          </a:bodyPr>
          <a:lstStyle/>
          <a:p>
            <a:pPr algn="ctr"/>
            <a:endParaRPr/>
          </a:p>
        </p:txBody>
      </p:sp>
      <p:sp>
        <p:nvSpPr>
          <p:cNvPr id="171" name="ísļîḑé"/>
          <p:cNvSpPr/>
          <p:nvPr/>
        </p:nvSpPr>
        <p:spPr bwMode="auto">
          <a:xfrm>
            <a:off x="3585929" y="5764560"/>
            <a:ext cx="4251325" cy="346075"/>
          </a:xfrm>
          <a:custGeom>
            <a:avLst/>
            <a:gdLst>
              <a:gd name="T0" fmla="*/ 0 w 1132"/>
              <a:gd name="T1" fmla="*/ 24 h 92"/>
              <a:gd name="T2" fmla="*/ 0 w 1132"/>
              <a:gd name="T3" fmla="*/ 92 h 92"/>
              <a:gd name="T4" fmla="*/ 6 w 1132"/>
              <a:gd name="T5" fmla="*/ 92 h 92"/>
              <a:gd name="T6" fmla="*/ 76 w 1132"/>
              <a:gd name="T7" fmla="*/ 91 h 92"/>
              <a:gd name="T8" fmla="*/ 237 w 1132"/>
              <a:gd name="T9" fmla="*/ 87 h 92"/>
              <a:gd name="T10" fmla="*/ 524 w 1132"/>
              <a:gd name="T11" fmla="*/ 80 h 92"/>
              <a:gd name="T12" fmla="*/ 699 w 1132"/>
              <a:gd name="T13" fmla="*/ 69 h 92"/>
              <a:gd name="T14" fmla="*/ 858 w 1132"/>
              <a:gd name="T15" fmla="*/ 52 h 92"/>
              <a:gd name="T16" fmla="*/ 1002 w 1132"/>
              <a:gd name="T17" fmla="*/ 28 h 92"/>
              <a:gd name="T18" fmla="*/ 1132 w 1132"/>
              <a:gd name="T19" fmla="*/ 0 h 92"/>
              <a:gd name="T20" fmla="*/ 0 w 1132"/>
              <a:gd name="T21" fmla="*/ 2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2" h="92">
                <a:moveTo>
                  <a:pt x="0" y="24"/>
                </a:moveTo>
                <a:cubicBezTo>
                  <a:pt x="0" y="92"/>
                  <a:pt x="0" y="92"/>
                  <a:pt x="0" y="92"/>
                </a:cubicBezTo>
                <a:cubicBezTo>
                  <a:pt x="1" y="92"/>
                  <a:pt x="3" y="92"/>
                  <a:pt x="6" y="92"/>
                </a:cubicBezTo>
                <a:cubicBezTo>
                  <a:pt x="18" y="92"/>
                  <a:pt x="40" y="92"/>
                  <a:pt x="76" y="91"/>
                </a:cubicBezTo>
                <a:cubicBezTo>
                  <a:pt x="113" y="90"/>
                  <a:pt x="164" y="89"/>
                  <a:pt x="237" y="87"/>
                </a:cubicBezTo>
                <a:cubicBezTo>
                  <a:pt x="310" y="85"/>
                  <a:pt x="403" y="83"/>
                  <a:pt x="524" y="80"/>
                </a:cubicBezTo>
                <a:cubicBezTo>
                  <a:pt x="585" y="78"/>
                  <a:pt x="643" y="74"/>
                  <a:pt x="699" y="69"/>
                </a:cubicBezTo>
                <a:cubicBezTo>
                  <a:pt x="755" y="64"/>
                  <a:pt x="808" y="59"/>
                  <a:pt x="858" y="52"/>
                </a:cubicBezTo>
                <a:cubicBezTo>
                  <a:pt x="908" y="45"/>
                  <a:pt x="956" y="37"/>
                  <a:pt x="1002" y="28"/>
                </a:cubicBezTo>
                <a:cubicBezTo>
                  <a:pt x="1048" y="20"/>
                  <a:pt x="1091" y="10"/>
                  <a:pt x="1132" y="0"/>
                </a:cubicBezTo>
                <a:lnTo>
                  <a:pt x="0" y="24"/>
                </a:lnTo>
                <a:close/>
              </a:path>
            </a:pathLst>
          </a:custGeom>
          <a:solidFill>
            <a:srgbClr val="BFBFBF"/>
          </a:solidFill>
          <a:ln>
            <a:noFill/>
          </a:ln>
        </p:spPr>
        <p:txBody>
          <a:bodyPr wrap="square" lIns="91440" tIns="45720" rIns="91440" bIns="45720" anchor="ctr">
            <a:normAutofit lnSpcReduction="10000"/>
          </a:bodyPr>
          <a:lstStyle/>
          <a:p>
            <a:pPr algn="ctr"/>
            <a:endParaRPr/>
          </a:p>
        </p:txBody>
      </p:sp>
      <p:sp>
        <p:nvSpPr>
          <p:cNvPr id="167" name="ïṣļíḍé"/>
          <p:cNvSpPr/>
          <p:nvPr/>
        </p:nvSpPr>
        <p:spPr bwMode="auto">
          <a:xfrm>
            <a:off x="10177229" y="1268760"/>
            <a:ext cx="495300" cy="320675"/>
          </a:xfrm>
          <a:custGeom>
            <a:avLst/>
            <a:gdLst>
              <a:gd name="T0" fmla="*/ 132 w 132"/>
              <a:gd name="T1" fmla="*/ 0 h 85"/>
              <a:gd name="T2" fmla="*/ 22 w 132"/>
              <a:gd name="T3" fmla="*/ 42 h 85"/>
              <a:gd name="T4" fmla="*/ 0 w 132"/>
              <a:gd name="T5" fmla="*/ 85 h 85"/>
              <a:gd name="T6" fmla="*/ 107 w 132"/>
              <a:gd name="T7" fmla="*/ 54 h 85"/>
              <a:gd name="T8" fmla="*/ 132 w 132"/>
              <a:gd name="T9" fmla="*/ 0 h 85"/>
            </a:gdLst>
            <a:ahLst/>
            <a:cxnLst>
              <a:cxn ang="0">
                <a:pos x="T0" y="T1"/>
              </a:cxn>
              <a:cxn ang="0">
                <a:pos x="T2" y="T3"/>
              </a:cxn>
              <a:cxn ang="0">
                <a:pos x="T4" y="T5"/>
              </a:cxn>
              <a:cxn ang="0">
                <a:pos x="T6" y="T7"/>
              </a:cxn>
              <a:cxn ang="0">
                <a:pos x="T8" y="T9"/>
              </a:cxn>
            </a:cxnLst>
            <a:rect l="0" t="0" r="r" b="b"/>
            <a:pathLst>
              <a:path w="132" h="85">
                <a:moveTo>
                  <a:pt x="132" y="0"/>
                </a:moveTo>
                <a:cubicBezTo>
                  <a:pt x="22" y="42"/>
                  <a:pt x="22" y="42"/>
                  <a:pt x="22" y="42"/>
                </a:cubicBezTo>
                <a:cubicBezTo>
                  <a:pt x="22" y="42"/>
                  <a:pt x="7" y="74"/>
                  <a:pt x="0" y="85"/>
                </a:cubicBezTo>
                <a:cubicBezTo>
                  <a:pt x="82" y="69"/>
                  <a:pt x="107" y="54"/>
                  <a:pt x="107" y="54"/>
                </a:cubicBezTo>
                <a:lnTo>
                  <a:pt x="132" y="0"/>
                </a:lnTo>
                <a:close/>
              </a:path>
            </a:pathLst>
          </a:custGeom>
          <a:solidFill>
            <a:srgbClr val="FC4216"/>
          </a:solidFill>
          <a:ln>
            <a:noFill/>
          </a:ln>
        </p:spPr>
        <p:txBody>
          <a:bodyPr wrap="square" lIns="91440" tIns="45720" rIns="91440" bIns="45720" anchor="ctr">
            <a:normAutofit fontScale="92500" lnSpcReduction="20000"/>
          </a:bodyPr>
          <a:lstStyle/>
          <a:p>
            <a:pPr algn="ctr"/>
            <a:endParaRPr/>
          </a:p>
        </p:txBody>
      </p:sp>
      <p:sp>
        <p:nvSpPr>
          <p:cNvPr id="168" name="íS1iďè"/>
          <p:cNvSpPr/>
          <p:nvPr/>
        </p:nvSpPr>
        <p:spPr bwMode="auto">
          <a:xfrm>
            <a:off x="10177229" y="1460848"/>
            <a:ext cx="987425" cy="139700"/>
          </a:xfrm>
          <a:custGeom>
            <a:avLst/>
            <a:gdLst>
              <a:gd name="T0" fmla="*/ 622 w 622"/>
              <a:gd name="T1" fmla="*/ 0 h 88"/>
              <a:gd name="T2" fmla="*/ 307 w 622"/>
              <a:gd name="T3" fmla="*/ 88 h 88"/>
              <a:gd name="T4" fmla="*/ 0 w 622"/>
              <a:gd name="T5" fmla="*/ 81 h 88"/>
              <a:gd name="T6" fmla="*/ 253 w 622"/>
              <a:gd name="T7" fmla="*/ 0 h 88"/>
              <a:gd name="T8" fmla="*/ 622 w 622"/>
              <a:gd name="T9" fmla="*/ 0 h 88"/>
            </a:gdLst>
            <a:ahLst/>
            <a:cxnLst>
              <a:cxn ang="0">
                <a:pos x="T0" y="T1"/>
              </a:cxn>
              <a:cxn ang="0">
                <a:pos x="T2" y="T3"/>
              </a:cxn>
              <a:cxn ang="0">
                <a:pos x="T4" y="T5"/>
              </a:cxn>
              <a:cxn ang="0">
                <a:pos x="T6" y="T7"/>
              </a:cxn>
              <a:cxn ang="0">
                <a:pos x="T8" y="T9"/>
              </a:cxn>
            </a:cxnLst>
            <a:rect l="0" t="0" r="r" b="b"/>
            <a:pathLst>
              <a:path w="622" h="88">
                <a:moveTo>
                  <a:pt x="622" y="0"/>
                </a:moveTo>
                <a:lnTo>
                  <a:pt x="307" y="88"/>
                </a:lnTo>
                <a:lnTo>
                  <a:pt x="0" y="81"/>
                </a:lnTo>
                <a:lnTo>
                  <a:pt x="253" y="0"/>
                </a:lnTo>
                <a:lnTo>
                  <a:pt x="622" y="0"/>
                </a:lnTo>
                <a:close/>
              </a:path>
            </a:pathLst>
          </a:custGeom>
          <a:solidFill>
            <a:srgbClr val="FD6845"/>
          </a:solidFill>
          <a:ln>
            <a:noFill/>
          </a:ln>
        </p:spPr>
        <p:txBody>
          <a:bodyPr wrap="square" lIns="91440" tIns="45720" rIns="91440" bIns="45720" anchor="ctr">
            <a:normAutofit fontScale="25000" lnSpcReduction="20000"/>
          </a:bodyPr>
          <a:lstStyle/>
          <a:p>
            <a:pPr algn="ctr"/>
            <a:endParaRPr/>
          </a:p>
        </p:txBody>
      </p:sp>
      <p:sp>
        <p:nvSpPr>
          <p:cNvPr id="169" name="iṡľiďè"/>
          <p:cNvSpPr/>
          <p:nvPr/>
        </p:nvSpPr>
        <p:spPr bwMode="auto">
          <a:xfrm>
            <a:off x="10570929" y="1268760"/>
            <a:ext cx="600075" cy="192088"/>
          </a:xfrm>
          <a:custGeom>
            <a:avLst/>
            <a:gdLst>
              <a:gd name="T0" fmla="*/ 159 w 160"/>
              <a:gd name="T1" fmla="*/ 0 h 51"/>
              <a:gd name="T2" fmla="*/ 160 w 160"/>
              <a:gd name="T3" fmla="*/ 4 h 51"/>
              <a:gd name="T4" fmla="*/ 160 w 160"/>
              <a:gd name="T5" fmla="*/ 14 h 51"/>
              <a:gd name="T6" fmla="*/ 159 w 160"/>
              <a:gd name="T7" fmla="*/ 30 h 51"/>
              <a:gd name="T8" fmla="*/ 158 w 160"/>
              <a:gd name="T9" fmla="*/ 51 h 51"/>
              <a:gd name="T10" fmla="*/ 0 w 160"/>
              <a:gd name="T11" fmla="*/ 51 h 51"/>
              <a:gd name="T12" fmla="*/ 7 w 160"/>
              <a:gd name="T13" fmla="*/ 39 h 51"/>
              <a:gd name="T14" fmla="*/ 14 w 160"/>
              <a:gd name="T15" fmla="*/ 26 h 51"/>
              <a:gd name="T16" fmla="*/ 21 w 160"/>
              <a:gd name="T17" fmla="*/ 13 h 51"/>
              <a:gd name="T18" fmla="*/ 27 w 160"/>
              <a:gd name="T19" fmla="*/ 0 h 51"/>
              <a:gd name="T20" fmla="*/ 84 w 160"/>
              <a:gd name="T21" fmla="*/ 0 h 51"/>
              <a:gd name="T22" fmla="*/ 125 w 160"/>
              <a:gd name="T23" fmla="*/ 0 h 51"/>
              <a:gd name="T24" fmla="*/ 150 w 160"/>
              <a:gd name="T25" fmla="*/ 0 h 51"/>
              <a:gd name="T26" fmla="*/ 159 w 160"/>
              <a:gd name="T2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51">
                <a:moveTo>
                  <a:pt x="159" y="0"/>
                </a:moveTo>
                <a:cubicBezTo>
                  <a:pt x="159" y="0"/>
                  <a:pt x="159" y="1"/>
                  <a:pt x="160" y="4"/>
                </a:cubicBezTo>
                <a:cubicBezTo>
                  <a:pt x="160" y="6"/>
                  <a:pt x="160" y="9"/>
                  <a:pt x="160" y="14"/>
                </a:cubicBezTo>
                <a:cubicBezTo>
                  <a:pt x="160" y="18"/>
                  <a:pt x="160" y="24"/>
                  <a:pt x="159" y="30"/>
                </a:cubicBezTo>
                <a:cubicBezTo>
                  <a:pt x="159" y="36"/>
                  <a:pt x="159" y="43"/>
                  <a:pt x="158" y="51"/>
                </a:cubicBezTo>
                <a:cubicBezTo>
                  <a:pt x="0" y="51"/>
                  <a:pt x="0" y="51"/>
                  <a:pt x="0" y="51"/>
                </a:cubicBezTo>
                <a:cubicBezTo>
                  <a:pt x="3" y="47"/>
                  <a:pt x="5" y="43"/>
                  <a:pt x="7" y="39"/>
                </a:cubicBezTo>
                <a:cubicBezTo>
                  <a:pt x="10" y="34"/>
                  <a:pt x="12" y="30"/>
                  <a:pt x="14" y="26"/>
                </a:cubicBezTo>
                <a:cubicBezTo>
                  <a:pt x="17" y="22"/>
                  <a:pt x="19" y="17"/>
                  <a:pt x="21" y="13"/>
                </a:cubicBezTo>
                <a:cubicBezTo>
                  <a:pt x="23" y="8"/>
                  <a:pt x="25" y="4"/>
                  <a:pt x="27" y="0"/>
                </a:cubicBezTo>
                <a:cubicBezTo>
                  <a:pt x="49" y="0"/>
                  <a:pt x="68" y="0"/>
                  <a:pt x="84" y="0"/>
                </a:cubicBezTo>
                <a:cubicBezTo>
                  <a:pt x="101" y="0"/>
                  <a:pt x="114" y="0"/>
                  <a:pt x="125" y="0"/>
                </a:cubicBezTo>
                <a:cubicBezTo>
                  <a:pt x="136" y="0"/>
                  <a:pt x="144" y="0"/>
                  <a:pt x="150" y="0"/>
                </a:cubicBezTo>
                <a:cubicBezTo>
                  <a:pt x="156" y="0"/>
                  <a:pt x="159" y="0"/>
                  <a:pt x="159" y="0"/>
                </a:cubicBezTo>
                <a:close/>
              </a:path>
            </a:pathLst>
          </a:custGeom>
          <a:solidFill>
            <a:srgbClr val="FC4216"/>
          </a:solidFill>
          <a:ln>
            <a:noFill/>
          </a:ln>
        </p:spPr>
        <p:txBody>
          <a:bodyPr wrap="square" lIns="91440" tIns="45720" rIns="91440" bIns="45720" anchor="ctr">
            <a:normAutofit fontScale="40000" lnSpcReduction="20000"/>
          </a:bodyPr>
          <a:lstStyle/>
          <a:p>
            <a:pPr algn="ctr"/>
            <a:endParaRPr/>
          </a:p>
        </p:txBody>
      </p:sp>
      <p:sp>
        <p:nvSpPr>
          <p:cNvPr id="164" name="ïṧlïḓè"/>
          <p:cNvSpPr/>
          <p:nvPr/>
        </p:nvSpPr>
        <p:spPr bwMode="auto">
          <a:xfrm>
            <a:off x="9864492" y="1999010"/>
            <a:ext cx="638175" cy="357188"/>
          </a:xfrm>
          <a:custGeom>
            <a:avLst/>
            <a:gdLst>
              <a:gd name="T0" fmla="*/ 170 w 170"/>
              <a:gd name="T1" fmla="*/ 0 h 95"/>
              <a:gd name="T2" fmla="*/ 28 w 170"/>
              <a:gd name="T3" fmla="*/ 40 h 95"/>
              <a:gd name="T4" fmla="*/ 0 w 170"/>
              <a:gd name="T5" fmla="*/ 95 h 95"/>
              <a:gd name="T6" fmla="*/ 137 w 170"/>
              <a:gd name="T7" fmla="*/ 69 h 95"/>
              <a:gd name="T8" fmla="*/ 170 w 170"/>
              <a:gd name="T9" fmla="*/ 0 h 95"/>
            </a:gdLst>
            <a:ahLst/>
            <a:cxnLst>
              <a:cxn ang="0">
                <a:pos x="T0" y="T1"/>
              </a:cxn>
              <a:cxn ang="0">
                <a:pos x="T2" y="T3"/>
              </a:cxn>
              <a:cxn ang="0">
                <a:pos x="T4" y="T5"/>
              </a:cxn>
              <a:cxn ang="0">
                <a:pos x="T6" y="T7"/>
              </a:cxn>
              <a:cxn ang="0">
                <a:pos x="T8" y="T9"/>
              </a:cxn>
            </a:cxnLst>
            <a:rect l="0" t="0" r="r" b="b"/>
            <a:pathLst>
              <a:path w="170" h="95">
                <a:moveTo>
                  <a:pt x="170" y="0"/>
                </a:moveTo>
                <a:cubicBezTo>
                  <a:pt x="28" y="40"/>
                  <a:pt x="28" y="40"/>
                  <a:pt x="28" y="40"/>
                </a:cubicBezTo>
                <a:cubicBezTo>
                  <a:pt x="28" y="40"/>
                  <a:pt x="9" y="81"/>
                  <a:pt x="0" y="95"/>
                </a:cubicBezTo>
                <a:cubicBezTo>
                  <a:pt x="105" y="75"/>
                  <a:pt x="137" y="69"/>
                  <a:pt x="137" y="69"/>
                </a:cubicBezTo>
                <a:lnTo>
                  <a:pt x="170" y="0"/>
                </a:lnTo>
                <a:close/>
              </a:path>
            </a:pathLst>
          </a:custGeom>
          <a:solidFill>
            <a:srgbClr val="D9D9D9"/>
          </a:solidFill>
          <a:ln>
            <a:noFill/>
          </a:ln>
        </p:spPr>
        <p:txBody>
          <a:bodyPr wrap="square" lIns="91440" tIns="45720" rIns="91440" bIns="45720" anchor="ctr">
            <a:normAutofit lnSpcReduction="10000"/>
          </a:bodyPr>
          <a:lstStyle/>
          <a:p>
            <a:pPr algn="ctr"/>
            <a:endParaRPr/>
          </a:p>
        </p:txBody>
      </p:sp>
      <p:sp>
        <p:nvSpPr>
          <p:cNvPr id="165" name="ïṥḷïḍè"/>
          <p:cNvSpPr/>
          <p:nvPr/>
        </p:nvSpPr>
        <p:spPr bwMode="auto">
          <a:xfrm>
            <a:off x="9864492" y="2246660"/>
            <a:ext cx="1270000" cy="109538"/>
          </a:xfrm>
          <a:custGeom>
            <a:avLst/>
            <a:gdLst>
              <a:gd name="T0" fmla="*/ 800 w 800"/>
              <a:gd name="T1" fmla="*/ 0 h 69"/>
              <a:gd name="T2" fmla="*/ 395 w 800"/>
              <a:gd name="T3" fmla="*/ 69 h 69"/>
              <a:gd name="T4" fmla="*/ 0 w 800"/>
              <a:gd name="T5" fmla="*/ 69 h 69"/>
              <a:gd name="T6" fmla="*/ 324 w 800"/>
              <a:gd name="T7" fmla="*/ 0 h 69"/>
              <a:gd name="T8" fmla="*/ 800 w 800"/>
              <a:gd name="T9" fmla="*/ 0 h 69"/>
            </a:gdLst>
            <a:ahLst/>
            <a:cxnLst>
              <a:cxn ang="0">
                <a:pos x="T0" y="T1"/>
              </a:cxn>
              <a:cxn ang="0">
                <a:pos x="T2" y="T3"/>
              </a:cxn>
              <a:cxn ang="0">
                <a:pos x="T4" y="T5"/>
              </a:cxn>
              <a:cxn ang="0">
                <a:pos x="T6" y="T7"/>
              </a:cxn>
              <a:cxn ang="0">
                <a:pos x="T8" y="T9"/>
              </a:cxn>
            </a:cxnLst>
            <a:rect l="0" t="0" r="r" b="b"/>
            <a:pathLst>
              <a:path w="800" h="69">
                <a:moveTo>
                  <a:pt x="800" y="0"/>
                </a:moveTo>
                <a:lnTo>
                  <a:pt x="395" y="69"/>
                </a:lnTo>
                <a:lnTo>
                  <a:pt x="0" y="69"/>
                </a:lnTo>
                <a:lnTo>
                  <a:pt x="324" y="0"/>
                </a:lnTo>
                <a:lnTo>
                  <a:pt x="800" y="0"/>
                </a:lnTo>
                <a:close/>
              </a:path>
            </a:pathLst>
          </a:custGeom>
          <a:solidFill>
            <a:srgbClr val="F4F4F4"/>
          </a:solidFill>
          <a:ln>
            <a:noFill/>
          </a:ln>
        </p:spPr>
        <p:txBody>
          <a:bodyPr wrap="square" lIns="91440" tIns="45720" rIns="91440" bIns="45720" anchor="ctr">
            <a:normAutofit fontScale="25000" lnSpcReduction="20000"/>
          </a:bodyPr>
          <a:lstStyle/>
          <a:p>
            <a:pPr algn="ctr"/>
            <a:endParaRPr/>
          </a:p>
        </p:txBody>
      </p:sp>
      <p:sp>
        <p:nvSpPr>
          <p:cNvPr id="166" name="íslîḓè"/>
          <p:cNvSpPr/>
          <p:nvPr/>
        </p:nvSpPr>
        <p:spPr bwMode="auto">
          <a:xfrm>
            <a:off x="10372492" y="1999010"/>
            <a:ext cx="769938" cy="250825"/>
          </a:xfrm>
          <a:custGeom>
            <a:avLst/>
            <a:gdLst>
              <a:gd name="T0" fmla="*/ 205 w 205"/>
              <a:gd name="T1" fmla="*/ 0 h 67"/>
              <a:gd name="T2" fmla="*/ 205 w 205"/>
              <a:gd name="T3" fmla="*/ 5 h 67"/>
              <a:gd name="T4" fmla="*/ 205 w 205"/>
              <a:gd name="T5" fmla="*/ 18 h 67"/>
              <a:gd name="T6" fmla="*/ 205 w 205"/>
              <a:gd name="T7" fmla="*/ 39 h 67"/>
              <a:gd name="T8" fmla="*/ 203 w 205"/>
              <a:gd name="T9" fmla="*/ 66 h 67"/>
              <a:gd name="T10" fmla="*/ 0 w 205"/>
              <a:gd name="T11" fmla="*/ 67 h 67"/>
              <a:gd name="T12" fmla="*/ 9 w 205"/>
              <a:gd name="T13" fmla="*/ 50 h 67"/>
              <a:gd name="T14" fmla="*/ 18 w 205"/>
              <a:gd name="T15" fmla="*/ 34 h 67"/>
              <a:gd name="T16" fmla="*/ 27 w 205"/>
              <a:gd name="T17" fmla="*/ 17 h 67"/>
              <a:gd name="T18" fmla="*/ 35 w 205"/>
              <a:gd name="T19" fmla="*/ 0 h 67"/>
              <a:gd name="T20" fmla="*/ 109 w 205"/>
              <a:gd name="T21" fmla="*/ 0 h 67"/>
              <a:gd name="T22" fmla="*/ 161 w 205"/>
              <a:gd name="T23" fmla="*/ 0 h 67"/>
              <a:gd name="T24" fmla="*/ 193 w 205"/>
              <a:gd name="T25" fmla="*/ 0 h 67"/>
              <a:gd name="T26" fmla="*/ 205 w 205"/>
              <a:gd name="T27"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5" h="67">
                <a:moveTo>
                  <a:pt x="205" y="0"/>
                </a:moveTo>
                <a:cubicBezTo>
                  <a:pt x="205" y="0"/>
                  <a:pt x="205" y="2"/>
                  <a:pt x="205" y="5"/>
                </a:cubicBezTo>
                <a:cubicBezTo>
                  <a:pt x="205" y="8"/>
                  <a:pt x="205" y="13"/>
                  <a:pt x="205" y="18"/>
                </a:cubicBezTo>
                <a:cubicBezTo>
                  <a:pt x="205" y="24"/>
                  <a:pt x="205" y="31"/>
                  <a:pt x="205" y="39"/>
                </a:cubicBezTo>
                <a:cubicBezTo>
                  <a:pt x="204" y="47"/>
                  <a:pt x="204" y="56"/>
                  <a:pt x="203" y="66"/>
                </a:cubicBezTo>
                <a:cubicBezTo>
                  <a:pt x="0" y="67"/>
                  <a:pt x="0" y="67"/>
                  <a:pt x="0" y="67"/>
                </a:cubicBezTo>
                <a:cubicBezTo>
                  <a:pt x="3" y="61"/>
                  <a:pt x="6" y="56"/>
                  <a:pt x="9" y="50"/>
                </a:cubicBezTo>
                <a:cubicBezTo>
                  <a:pt x="13" y="45"/>
                  <a:pt x="16" y="39"/>
                  <a:pt x="18" y="34"/>
                </a:cubicBezTo>
                <a:cubicBezTo>
                  <a:pt x="21" y="28"/>
                  <a:pt x="24" y="23"/>
                  <a:pt x="27" y="17"/>
                </a:cubicBezTo>
                <a:cubicBezTo>
                  <a:pt x="30" y="11"/>
                  <a:pt x="32" y="6"/>
                  <a:pt x="35" y="0"/>
                </a:cubicBezTo>
                <a:cubicBezTo>
                  <a:pt x="63" y="0"/>
                  <a:pt x="88" y="0"/>
                  <a:pt x="109" y="0"/>
                </a:cubicBezTo>
                <a:cubicBezTo>
                  <a:pt x="129" y="0"/>
                  <a:pt x="147" y="0"/>
                  <a:pt x="161" y="0"/>
                </a:cubicBezTo>
                <a:cubicBezTo>
                  <a:pt x="175" y="0"/>
                  <a:pt x="185" y="0"/>
                  <a:pt x="193" y="0"/>
                </a:cubicBezTo>
                <a:cubicBezTo>
                  <a:pt x="200" y="0"/>
                  <a:pt x="204" y="0"/>
                  <a:pt x="205" y="0"/>
                </a:cubicBezTo>
                <a:close/>
              </a:path>
            </a:pathLst>
          </a:custGeom>
          <a:solidFill>
            <a:srgbClr val="BFBFBF"/>
          </a:solidFill>
          <a:ln>
            <a:noFill/>
          </a:ln>
        </p:spPr>
        <p:txBody>
          <a:bodyPr wrap="square" lIns="91440" tIns="45720" rIns="91440" bIns="45720" anchor="ctr">
            <a:normAutofit fontScale="62500" lnSpcReduction="20000"/>
          </a:bodyPr>
          <a:lstStyle/>
          <a:p>
            <a:pPr algn="ctr"/>
            <a:endParaRPr/>
          </a:p>
        </p:txBody>
      </p:sp>
      <p:grpSp>
        <p:nvGrpSpPr>
          <p:cNvPr id="38" name="组合 37"/>
          <p:cNvGrpSpPr/>
          <p:nvPr/>
        </p:nvGrpSpPr>
        <p:grpSpPr>
          <a:xfrm>
            <a:off x="5670317" y="4862016"/>
            <a:ext cx="3732213" cy="585788"/>
            <a:chOff x="5670317" y="4873973"/>
            <a:chExt cx="3732213" cy="585788"/>
          </a:xfrm>
        </p:grpSpPr>
        <p:sp>
          <p:nvSpPr>
            <p:cNvPr id="161" name="iSḷíḍé"/>
            <p:cNvSpPr/>
            <p:nvPr/>
          </p:nvSpPr>
          <p:spPr bwMode="auto">
            <a:xfrm>
              <a:off x="5670317" y="4907310"/>
              <a:ext cx="1077913" cy="552450"/>
            </a:xfrm>
            <a:custGeom>
              <a:avLst/>
              <a:gdLst>
                <a:gd name="T0" fmla="*/ 287 w 287"/>
                <a:gd name="T1" fmla="*/ 0 h 147"/>
                <a:gd name="T2" fmla="*/ 74 w 287"/>
                <a:gd name="T3" fmla="*/ 59 h 147"/>
                <a:gd name="T4" fmla="*/ 0 w 287"/>
                <a:gd name="T5" fmla="*/ 147 h 147"/>
                <a:gd name="T6" fmla="*/ 240 w 287"/>
                <a:gd name="T7" fmla="*/ 90 h 147"/>
                <a:gd name="T8" fmla="*/ 260 w 287"/>
                <a:gd name="T9" fmla="*/ 75 h 147"/>
                <a:gd name="T10" fmla="*/ 287 w 287"/>
                <a:gd name="T11" fmla="*/ 0 h 147"/>
              </a:gdLst>
              <a:ahLst/>
              <a:cxnLst>
                <a:cxn ang="0">
                  <a:pos x="T0" y="T1"/>
                </a:cxn>
                <a:cxn ang="0">
                  <a:pos x="T2" y="T3"/>
                </a:cxn>
                <a:cxn ang="0">
                  <a:pos x="T4" y="T5"/>
                </a:cxn>
                <a:cxn ang="0">
                  <a:pos x="T6" y="T7"/>
                </a:cxn>
                <a:cxn ang="0">
                  <a:pos x="T8" y="T9"/>
                </a:cxn>
                <a:cxn ang="0">
                  <a:pos x="T10" y="T11"/>
                </a:cxn>
              </a:cxnLst>
              <a:rect l="0" t="0" r="r" b="b"/>
              <a:pathLst>
                <a:path w="287" h="147">
                  <a:moveTo>
                    <a:pt x="287" y="0"/>
                  </a:moveTo>
                  <a:cubicBezTo>
                    <a:pt x="287" y="0"/>
                    <a:pt x="148" y="43"/>
                    <a:pt x="74" y="59"/>
                  </a:cubicBezTo>
                  <a:cubicBezTo>
                    <a:pt x="52" y="86"/>
                    <a:pt x="0" y="147"/>
                    <a:pt x="0" y="147"/>
                  </a:cubicBezTo>
                  <a:cubicBezTo>
                    <a:pt x="240" y="90"/>
                    <a:pt x="240" y="90"/>
                    <a:pt x="240" y="90"/>
                  </a:cubicBezTo>
                  <a:cubicBezTo>
                    <a:pt x="260" y="75"/>
                    <a:pt x="260" y="75"/>
                    <a:pt x="260" y="75"/>
                  </a:cubicBezTo>
                  <a:lnTo>
                    <a:pt x="287" y="0"/>
                  </a:lnTo>
                  <a:close/>
                </a:path>
              </a:pathLst>
            </a:custGeom>
            <a:solidFill>
              <a:srgbClr val="D9D9D9"/>
            </a:solidFill>
            <a:ln>
              <a:noFill/>
            </a:ln>
          </p:spPr>
          <p:txBody>
            <a:bodyPr wrap="square" lIns="91440" tIns="45720" rIns="91440" bIns="45720" anchor="ctr">
              <a:normAutofit/>
            </a:bodyPr>
            <a:lstStyle/>
            <a:p>
              <a:pPr algn="ctr"/>
              <a:endParaRPr/>
            </a:p>
          </p:txBody>
        </p:sp>
        <p:sp>
          <p:nvSpPr>
            <p:cNvPr id="162" name="íṥ1ïďe"/>
            <p:cNvSpPr/>
            <p:nvPr/>
          </p:nvSpPr>
          <p:spPr bwMode="auto">
            <a:xfrm>
              <a:off x="6638692" y="4873973"/>
              <a:ext cx="2763838" cy="327025"/>
            </a:xfrm>
            <a:custGeom>
              <a:avLst/>
              <a:gdLst>
                <a:gd name="T0" fmla="*/ 0 w 1741"/>
                <a:gd name="T1" fmla="*/ 206 h 206"/>
                <a:gd name="T2" fmla="*/ 69 w 1741"/>
                <a:gd name="T3" fmla="*/ 21 h 206"/>
                <a:gd name="T4" fmla="*/ 1500 w 1741"/>
                <a:gd name="T5" fmla="*/ 0 h 206"/>
                <a:gd name="T6" fmla="*/ 1741 w 1741"/>
                <a:gd name="T7" fmla="*/ 168 h 206"/>
                <a:gd name="T8" fmla="*/ 0 w 1741"/>
                <a:gd name="T9" fmla="*/ 206 h 206"/>
              </a:gdLst>
              <a:ahLst/>
              <a:cxnLst>
                <a:cxn ang="0">
                  <a:pos x="T0" y="T1"/>
                </a:cxn>
                <a:cxn ang="0">
                  <a:pos x="T2" y="T3"/>
                </a:cxn>
                <a:cxn ang="0">
                  <a:pos x="T4" y="T5"/>
                </a:cxn>
                <a:cxn ang="0">
                  <a:pos x="T6" y="T7"/>
                </a:cxn>
                <a:cxn ang="0">
                  <a:pos x="T8" y="T9"/>
                </a:cxn>
              </a:cxnLst>
              <a:rect l="0" t="0" r="r" b="b"/>
              <a:pathLst>
                <a:path w="1741" h="206">
                  <a:moveTo>
                    <a:pt x="0" y="206"/>
                  </a:moveTo>
                  <a:lnTo>
                    <a:pt x="69" y="21"/>
                  </a:lnTo>
                  <a:lnTo>
                    <a:pt x="1500" y="0"/>
                  </a:lnTo>
                  <a:lnTo>
                    <a:pt x="1741" y="168"/>
                  </a:lnTo>
                  <a:lnTo>
                    <a:pt x="0" y="206"/>
                  </a:lnTo>
                  <a:close/>
                </a:path>
              </a:pathLst>
            </a:custGeom>
            <a:solidFill>
              <a:srgbClr val="F4F4F4"/>
            </a:solidFill>
            <a:ln>
              <a:noFill/>
            </a:ln>
          </p:spPr>
          <p:txBody>
            <a:bodyPr wrap="square" lIns="91440" tIns="45720" rIns="91440" bIns="45720" anchor="ctr">
              <a:normAutofit fontScale="92500" lnSpcReduction="10000"/>
            </a:bodyPr>
            <a:lstStyle/>
            <a:p>
              <a:pPr algn="ctr"/>
              <a:endParaRPr/>
            </a:p>
          </p:txBody>
        </p:sp>
        <p:sp>
          <p:nvSpPr>
            <p:cNvPr id="163" name="íSlïḋê"/>
            <p:cNvSpPr/>
            <p:nvPr/>
          </p:nvSpPr>
          <p:spPr bwMode="auto">
            <a:xfrm>
              <a:off x="5670317" y="5140673"/>
              <a:ext cx="3732213" cy="319088"/>
            </a:xfrm>
            <a:custGeom>
              <a:avLst/>
              <a:gdLst>
                <a:gd name="T0" fmla="*/ 994 w 994"/>
                <a:gd name="T1" fmla="*/ 0 h 85"/>
                <a:gd name="T2" fmla="*/ 963 w 994"/>
                <a:gd name="T3" fmla="*/ 18 h 85"/>
                <a:gd name="T4" fmla="*/ 931 w 994"/>
                <a:gd name="T5" fmla="*/ 35 h 85"/>
                <a:gd name="T6" fmla="*/ 898 w 994"/>
                <a:gd name="T7" fmla="*/ 52 h 85"/>
                <a:gd name="T8" fmla="*/ 862 w 994"/>
                <a:gd name="T9" fmla="*/ 69 h 85"/>
                <a:gd name="T10" fmla="*/ 0 w 994"/>
                <a:gd name="T11" fmla="*/ 85 h 85"/>
                <a:gd name="T12" fmla="*/ 63 w 994"/>
                <a:gd name="T13" fmla="*/ 69 h 85"/>
                <a:gd name="T14" fmla="*/ 128 w 994"/>
                <a:gd name="T15" fmla="*/ 51 h 85"/>
                <a:gd name="T16" fmla="*/ 193 w 994"/>
                <a:gd name="T17" fmla="*/ 33 h 85"/>
                <a:gd name="T18" fmla="*/ 259 w 994"/>
                <a:gd name="T19" fmla="*/ 13 h 85"/>
                <a:gd name="T20" fmla="*/ 994 w 994"/>
                <a:gd name="T2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 h="85">
                  <a:moveTo>
                    <a:pt x="994" y="0"/>
                  </a:moveTo>
                  <a:cubicBezTo>
                    <a:pt x="984" y="6"/>
                    <a:pt x="974" y="12"/>
                    <a:pt x="963" y="18"/>
                  </a:cubicBezTo>
                  <a:cubicBezTo>
                    <a:pt x="953" y="24"/>
                    <a:pt x="942" y="30"/>
                    <a:pt x="931" y="35"/>
                  </a:cubicBezTo>
                  <a:cubicBezTo>
                    <a:pt x="920" y="41"/>
                    <a:pt x="909" y="47"/>
                    <a:pt x="898" y="52"/>
                  </a:cubicBezTo>
                  <a:cubicBezTo>
                    <a:pt x="886" y="58"/>
                    <a:pt x="874" y="63"/>
                    <a:pt x="862" y="69"/>
                  </a:cubicBezTo>
                  <a:cubicBezTo>
                    <a:pt x="0" y="85"/>
                    <a:pt x="0" y="85"/>
                    <a:pt x="0" y="85"/>
                  </a:cubicBezTo>
                  <a:cubicBezTo>
                    <a:pt x="21" y="80"/>
                    <a:pt x="42" y="74"/>
                    <a:pt x="63" y="69"/>
                  </a:cubicBezTo>
                  <a:cubicBezTo>
                    <a:pt x="85" y="63"/>
                    <a:pt x="106" y="57"/>
                    <a:pt x="128" y="51"/>
                  </a:cubicBezTo>
                  <a:cubicBezTo>
                    <a:pt x="150" y="45"/>
                    <a:pt x="171" y="39"/>
                    <a:pt x="193" y="33"/>
                  </a:cubicBezTo>
                  <a:cubicBezTo>
                    <a:pt x="215" y="26"/>
                    <a:pt x="237" y="20"/>
                    <a:pt x="259" y="13"/>
                  </a:cubicBezTo>
                  <a:lnTo>
                    <a:pt x="994" y="0"/>
                  </a:lnTo>
                  <a:close/>
                </a:path>
              </a:pathLst>
            </a:custGeom>
            <a:solidFill>
              <a:srgbClr val="BFBFBF"/>
            </a:solidFill>
            <a:ln>
              <a:noFill/>
            </a:ln>
          </p:spPr>
          <p:txBody>
            <a:bodyPr wrap="square" lIns="91440" tIns="45720" rIns="91440" bIns="45720" anchor="ctr">
              <a:normAutofit fontScale="92500" lnSpcReduction="20000"/>
            </a:bodyPr>
            <a:lstStyle/>
            <a:p>
              <a:pPr algn="ctr"/>
              <a:endParaRPr/>
            </a:p>
          </p:txBody>
        </p:sp>
      </p:grpSp>
      <p:sp>
        <p:nvSpPr>
          <p:cNvPr id="159" name="ïŝḷîḍè"/>
          <p:cNvSpPr/>
          <p:nvPr/>
        </p:nvSpPr>
        <p:spPr bwMode="auto">
          <a:xfrm>
            <a:off x="9418100" y="2799110"/>
            <a:ext cx="654050" cy="252413"/>
          </a:xfrm>
          <a:custGeom>
            <a:avLst/>
            <a:gdLst>
              <a:gd name="T0" fmla="*/ 174 w 174"/>
              <a:gd name="T1" fmla="*/ 0 h 67"/>
              <a:gd name="T2" fmla="*/ 50 w 174"/>
              <a:gd name="T3" fmla="*/ 12 h 67"/>
              <a:gd name="T4" fmla="*/ 0 w 174"/>
              <a:gd name="T5" fmla="*/ 67 h 67"/>
              <a:gd name="T6" fmla="*/ 113 w 174"/>
              <a:gd name="T7" fmla="*/ 67 h 67"/>
              <a:gd name="T8" fmla="*/ 174 w 174"/>
              <a:gd name="T9" fmla="*/ 0 h 67"/>
            </a:gdLst>
            <a:ahLst/>
            <a:cxnLst>
              <a:cxn ang="0">
                <a:pos x="T0" y="T1"/>
              </a:cxn>
              <a:cxn ang="0">
                <a:pos x="T2" y="T3"/>
              </a:cxn>
              <a:cxn ang="0">
                <a:pos x="T4" y="T5"/>
              </a:cxn>
              <a:cxn ang="0">
                <a:pos x="T6" y="T7"/>
              </a:cxn>
              <a:cxn ang="0">
                <a:pos x="T8" y="T9"/>
              </a:cxn>
            </a:cxnLst>
            <a:rect l="0" t="0" r="r" b="b"/>
            <a:pathLst>
              <a:path w="174" h="67">
                <a:moveTo>
                  <a:pt x="174" y="0"/>
                </a:moveTo>
                <a:cubicBezTo>
                  <a:pt x="50" y="12"/>
                  <a:pt x="50" y="12"/>
                  <a:pt x="50" y="12"/>
                </a:cubicBezTo>
                <a:cubicBezTo>
                  <a:pt x="50" y="12"/>
                  <a:pt x="14" y="57"/>
                  <a:pt x="0" y="67"/>
                </a:cubicBezTo>
                <a:cubicBezTo>
                  <a:pt x="22" y="67"/>
                  <a:pt x="113" y="67"/>
                  <a:pt x="113" y="67"/>
                </a:cubicBezTo>
                <a:cubicBezTo>
                  <a:pt x="113" y="67"/>
                  <a:pt x="170" y="18"/>
                  <a:pt x="174" y="0"/>
                </a:cubicBezTo>
                <a:close/>
              </a:path>
            </a:pathLst>
          </a:custGeom>
          <a:solidFill>
            <a:srgbClr val="D9D9D9"/>
          </a:solidFill>
          <a:ln>
            <a:noFill/>
          </a:ln>
        </p:spPr>
        <p:txBody>
          <a:bodyPr wrap="square" lIns="91440" tIns="45720" rIns="91440" bIns="45720" anchor="ctr">
            <a:normAutofit fontScale="62500" lnSpcReduction="20000"/>
          </a:bodyPr>
          <a:lstStyle/>
          <a:p>
            <a:pPr algn="ctr"/>
            <a:endParaRPr/>
          </a:p>
        </p:txBody>
      </p:sp>
      <p:sp>
        <p:nvSpPr>
          <p:cNvPr id="160" name="ïŝḻïďé"/>
          <p:cNvSpPr/>
          <p:nvPr/>
        </p:nvSpPr>
        <p:spPr bwMode="auto">
          <a:xfrm>
            <a:off x="9841962" y="2795935"/>
            <a:ext cx="1176338" cy="255588"/>
          </a:xfrm>
          <a:custGeom>
            <a:avLst/>
            <a:gdLst>
              <a:gd name="T0" fmla="*/ 313 w 313"/>
              <a:gd name="T1" fmla="*/ 0 h 68"/>
              <a:gd name="T2" fmla="*/ 309 w 313"/>
              <a:gd name="T3" fmla="*/ 16 h 68"/>
              <a:gd name="T4" fmla="*/ 304 w 313"/>
              <a:gd name="T5" fmla="*/ 32 h 68"/>
              <a:gd name="T6" fmla="*/ 299 w 313"/>
              <a:gd name="T7" fmla="*/ 49 h 68"/>
              <a:gd name="T8" fmla="*/ 293 w 313"/>
              <a:gd name="T9" fmla="*/ 66 h 68"/>
              <a:gd name="T10" fmla="*/ 0 w 313"/>
              <a:gd name="T11" fmla="*/ 68 h 68"/>
              <a:gd name="T12" fmla="*/ 16 w 313"/>
              <a:gd name="T13" fmla="*/ 51 h 68"/>
              <a:gd name="T14" fmla="*/ 31 w 313"/>
              <a:gd name="T15" fmla="*/ 35 h 68"/>
              <a:gd name="T16" fmla="*/ 46 w 313"/>
              <a:gd name="T17" fmla="*/ 18 h 68"/>
              <a:gd name="T18" fmla="*/ 61 w 313"/>
              <a:gd name="T19" fmla="*/ 1 h 68"/>
              <a:gd name="T20" fmla="*/ 313 w 313"/>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3" h="68">
                <a:moveTo>
                  <a:pt x="313" y="0"/>
                </a:moveTo>
                <a:cubicBezTo>
                  <a:pt x="312" y="5"/>
                  <a:pt x="310" y="11"/>
                  <a:pt x="309" y="16"/>
                </a:cubicBezTo>
                <a:cubicBezTo>
                  <a:pt x="307" y="21"/>
                  <a:pt x="306" y="27"/>
                  <a:pt x="304" y="32"/>
                </a:cubicBezTo>
                <a:cubicBezTo>
                  <a:pt x="303" y="38"/>
                  <a:pt x="301" y="43"/>
                  <a:pt x="299" y="49"/>
                </a:cubicBezTo>
                <a:cubicBezTo>
                  <a:pt x="297" y="55"/>
                  <a:pt x="295" y="60"/>
                  <a:pt x="293" y="66"/>
                </a:cubicBezTo>
                <a:cubicBezTo>
                  <a:pt x="0" y="68"/>
                  <a:pt x="0" y="68"/>
                  <a:pt x="0" y="68"/>
                </a:cubicBezTo>
                <a:cubicBezTo>
                  <a:pt x="5" y="62"/>
                  <a:pt x="10" y="57"/>
                  <a:pt x="16" y="51"/>
                </a:cubicBezTo>
                <a:cubicBezTo>
                  <a:pt x="21" y="46"/>
                  <a:pt x="26" y="40"/>
                  <a:pt x="31" y="35"/>
                </a:cubicBezTo>
                <a:cubicBezTo>
                  <a:pt x="36" y="29"/>
                  <a:pt x="41" y="24"/>
                  <a:pt x="46" y="18"/>
                </a:cubicBezTo>
                <a:cubicBezTo>
                  <a:pt x="51" y="13"/>
                  <a:pt x="56" y="7"/>
                  <a:pt x="61" y="1"/>
                </a:cubicBezTo>
                <a:lnTo>
                  <a:pt x="313" y="0"/>
                </a:lnTo>
                <a:close/>
              </a:path>
            </a:pathLst>
          </a:custGeom>
          <a:solidFill>
            <a:srgbClr val="BFBFBF"/>
          </a:solidFill>
          <a:ln>
            <a:noFill/>
          </a:ln>
        </p:spPr>
        <p:txBody>
          <a:bodyPr wrap="square" lIns="91440" tIns="45720" rIns="91440" bIns="45720" anchor="ctr">
            <a:normAutofit fontScale="70000" lnSpcReduction="20000"/>
          </a:bodyPr>
          <a:lstStyle/>
          <a:p>
            <a:pPr algn="ctr"/>
            <a:endParaRPr/>
          </a:p>
        </p:txBody>
      </p:sp>
      <p:sp>
        <p:nvSpPr>
          <p:cNvPr id="156" name="îṩľïḋê"/>
          <p:cNvSpPr/>
          <p:nvPr/>
        </p:nvSpPr>
        <p:spPr bwMode="auto">
          <a:xfrm>
            <a:off x="8626242" y="3436491"/>
            <a:ext cx="652463" cy="311150"/>
          </a:xfrm>
          <a:custGeom>
            <a:avLst/>
            <a:gdLst>
              <a:gd name="T0" fmla="*/ 0 w 174"/>
              <a:gd name="T1" fmla="*/ 55 h 83"/>
              <a:gd name="T2" fmla="*/ 80 w 174"/>
              <a:gd name="T3" fmla="*/ 0 h 83"/>
              <a:gd name="T4" fmla="*/ 174 w 174"/>
              <a:gd name="T5" fmla="*/ 16 h 83"/>
              <a:gd name="T6" fmla="*/ 97 w 174"/>
              <a:gd name="T7" fmla="*/ 76 h 83"/>
              <a:gd name="T8" fmla="*/ 77 w 174"/>
              <a:gd name="T9" fmla="*/ 83 h 83"/>
              <a:gd name="T10" fmla="*/ 0 w 174"/>
              <a:gd name="T11" fmla="*/ 55 h 83"/>
            </a:gdLst>
            <a:ahLst/>
            <a:cxnLst>
              <a:cxn ang="0">
                <a:pos x="T0" y="T1"/>
              </a:cxn>
              <a:cxn ang="0">
                <a:pos x="T2" y="T3"/>
              </a:cxn>
              <a:cxn ang="0">
                <a:pos x="T4" y="T5"/>
              </a:cxn>
              <a:cxn ang="0">
                <a:pos x="T6" y="T7"/>
              </a:cxn>
              <a:cxn ang="0">
                <a:pos x="T8" y="T9"/>
              </a:cxn>
              <a:cxn ang="0">
                <a:pos x="T10" y="T11"/>
              </a:cxn>
            </a:cxnLst>
            <a:rect l="0" t="0" r="r" b="b"/>
            <a:pathLst>
              <a:path w="174" h="83">
                <a:moveTo>
                  <a:pt x="0" y="55"/>
                </a:moveTo>
                <a:cubicBezTo>
                  <a:pt x="0" y="55"/>
                  <a:pt x="54" y="22"/>
                  <a:pt x="80" y="0"/>
                </a:cubicBezTo>
                <a:cubicBezTo>
                  <a:pt x="127" y="8"/>
                  <a:pt x="174" y="16"/>
                  <a:pt x="174" y="16"/>
                </a:cubicBezTo>
                <a:cubicBezTo>
                  <a:pt x="97" y="76"/>
                  <a:pt x="97" y="76"/>
                  <a:pt x="97" y="76"/>
                </a:cubicBezTo>
                <a:cubicBezTo>
                  <a:pt x="77" y="83"/>
                  <a:pt x="77" y="83"/>
                  <a:pt x="77" y="83"/>
                </a:cubicBezTo>
                <a:lnTo>
                  <a:pt x="0" y="55"/>
                </a:lnTo>
                <a:close/>
              </a:path>
            </a:pathLst>
          </a:custGeom>
          <a:solidFill>
            <a:srgbClr val="D9D9D9"/>
          </a:solidFill>
          <a:ln>
            <a:noFill/>
          </a:ln>
        </p:spPr>
        <p:txBody>
          <a:bodyPr wrap="square" lIns="91440" tIns="45720" rIns="91440" bIns="45720" anchor="ctr">
            <a:normAutofit fontScale="92500" lnSpcReduction="20000"/>
          </a:bodyPr>
          <a:lstStyle/>
          <a:p>
            <a:pPr algn="ctr"/>
            <a:endParaRPr/>
          </a:p>
        </p:txBody>
      </p:sp>
      <p:sp>
        <p:nvSpPr>
          <p:cNvPr id="157" name="îṡliḋe"/>
          <p:cNvSpPr/>
          <p:nvPr/>
        </p:nvSpPr>
        <p:spPr bwMode="auto">
          <a:xfrm>
            <a:off x="8926279" y="3423791"/>
            <a:ext cx="1712913" cy="76200"/>
          </a:xfrm>
          <a:custGeom>
            <a:avLst/>
            <a:gdLst>
              <a:gd name="T0" fmla="*/ 227 w 1079"/>
              <a:gd name="T1" fmla="*/ 48 h 48"/>
              <a:gd name="T2" fmla="*/ 0 w 1079"/>
              <a:gd name="T3" fmla="*/ 8 h 48"/>
              <a:gd name="T4" fmla="*/ 710 w 1079"/>
              <a:gd name="T5" fmla="*/ 0 h 48"/>
              <a:gd name="T6" fmla="*/ 1079 w 1079"/>
              <a:gd name="T7" fmla="*/ 38 h 48"/>
              <a:gd name="T8" fmla="*/ 227 w 1079"/>
              <a:gd name="T9" fmla="*/ 48 h 48"/>
            </a:gdLst>
            <a:ahLst/>
            <a:cxnLst>
              <a:cxn ang="0">
                <a:pos x="T0" y="T1"/>
              </a:cxn>
              <a:cxn ang="0">
                <a:pos x="T2" y="T3"/>
              </a:cxn>
              <a:cxn ang="0">
                <a:pos x="T4" y="T5"/>
              </a:cxn>
              <a:cxn ang="0">
                <a:pos x="T6" y="T7"/>
              </a:cxn>
              <a:cxn ang="0">
                <a:pos x="T8" y="T9"/>
              </a:cxn>
            </a:cxnLst>
            <a:rect l="0" t="0" r="r" b="b"/>
            <a:pathLst>
              <a:path w="1079" h="48">
                <a:moveTo>
                  <a:pt x="227" y="48"/>
                </a:moveTo>
                <a:lnTo>
                  <a:pt x="0" y="8"/>
                </a:lnTo>
                <a:lnTo>
                  <a:pt x="710" y="0"/>
                </a:lnTo>
                <a:lnTo>
                  <a:pt x="1079" y="38"/>
                </a:lnTo>
                <a:lnTo>
                  <a:pt x="227" y="48"/>
                </a:lnTo>
                <a:close/>
              </a:path>
            </a:pathLst>
          </a:custGeom>
          <a:solidFill>
            <a:srgbClr val="F4F4F4"/>
          </a:solidFill>
          <a:ln>
            <a:noFill/>
          </a:ln>
        </p:spPr>
        <p:txBody>
          <a:bodyPr wrap="square" lIns="91440" tIns="45720" rIns="91440" bIns="45720" anchor="ctr">
            <a:normAutofit fontScale="25000" lnSpcReduction="20000"/>
          </a:bodyPr>
          <a:lstStyle/>
          <a:p>
            <a:pPr algn="ctr"/>
            <a:endParaRPr/>
          </a:p>
        </p:txBody>
      </p:sp>
      <p:sp>
        <p:nvSpPr>
          <p:cNvPr id="158" name="îṡḷíďê"/>
          <p:cNvSpPr/>
          <p:nvPr/>
        </p:nvSpPr>
        <p:spPr bwMode="auto">
          <a:xfrm>
            <a:off x="8915167" y="3484116"/>
            <a:ext cx="1724025" cy="263525"/>
          </a:xfrm>
          <a:custGeom>
            <a:avLst/>
            <a:gdLst>
              <a:gd name="T0" fmla="*/ 459 w 459"/>
              <a:gd name="T1" fmla="*/ 0 h 70"/>
              <a:gd name="T2" fmla="*/ 450 w 459"/>
              <a:gd name="T3" fmla="*/ 16 h 70"/>
              <a:gd name="T4" fmla="*/ 440 w 459"/>
              <a:gd name="T5" fmla="*/ 33 h 70"/>
              <a:gd name="T6" fmla="*/ 430 w 459"/>
              <a:gd name="T7" fmla="*/ 49 h 70"/>
              <a:gd name="T8" fmla="*/ 419 w 459"/>
              <a:gd name="T9" fmla="*/ 66 h 70"/>
              <a:gd name="T10" fmla="*/ 0 w 459"/>
              <a:gd name="T11" fmla="*/ 70 h 70"/>
              <a:gd name="T12" fmla="*/ 25 w 459"/>
              <a:gd name="T13" fmla="*/ 54 h 70"/>
              <a:gd name="T14" fmla="*/ 49 w 459"/>
              <a:gd name="T15" fmla="*/ 37 h 70"/>
              <a:gd name="T16" fmla="*/ 73 w 459"/>
              <a:gd name="T17" fmla="*/ 20 h 70"/>
              <a:gd name="T18" fmla="*/ 97 w 459"/>
              <a:gd name="T19" fmla="*/ 3 h 70"/>
              <a:gd name="T20" fmla="*/ 459 w 459"/>
              <a:gd name="T21"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9" h="70">
                <a:moveTo>
                  <a:pt x="459" y="0"/>
                </a:moveTo>
                <a:cubicBezTo>
                  <a:pt x="456" y="6"/>
                  <a:pt x="453" y="11"/>
                  <a:pt x="450" y="16"/>
                </a:cubicBezTo>
                <a:cubicBezTo>
                  <a:pt x="447" y="22"/>
                  <a:pt x="444" y="27"/>
                  <a:pt x="440" y="33"/>
                </a:cubicBezTo>
                <a:cubicBezTo>
                  <a:pt x="437" y="38"/>
                  <a:pt x="433" y="44"/>
                  <a:pt x="430" y="49"/>
                </a:cubicBezTo>
                <a:cubicBezTo>
                  <a:pt x="426" y="55"/>
                  <a:pt x="423" y="60"/>
                  <a:pt x="419" y="66"/>
                </a:cubicBezTo>
                <a:cubicBezTo>
                  <a:pt x="0" y="70"/>
                  <a:pt x="0" y="70"/>
                  <a:pt x="0" y="70"/>
                </a:cubicBezTo>
                <a:cubicBezTo>
                  <a:pt x="8" y="65"/>
                  <a:pt x="16" y="59"/>
                  <a:pt x="25" y="54"/>
                </a:cubicBezTo>
                <a:cubicBezTo>
                  <a:pt x="33" y="48"/>
                  <a:pt x="41" y="43"/>
                  <a:pt x="49" y="37"/>
                </a:cubicBezTo>
                <a:cubicBezTo>
                  <a:pt x="57" y="32"/>
                  <a:pt x="65" y="26"/>
                  <a:pt x="73" y="20"/>
                </a:cubicBezTo>
                <a:cubicBezTo>
                  <a:pt x="81" y="15"/>
                  <a:pt x="89" y="9"/>
                  <a:pt x="97" y="3"/>
                </a:cubicBezTo>
                <a:lnTo>
                  <a:pt x="459" y="0"/>
                </a:lnTo>
                <a:close/>
              </a:path>
            </a:pathLst>
          </a:custGeom>
          <a:solidFill>
            <a:srgbClr val="BFBFBF"/>
          </a:solidFill>
          <a:ln>
            <a:noFill/>
          </a:ln>
        </p:spPr>
        <p:txBody>
          <a:bodyPr wrap="square" lIns="91440" tIns="45720" rIns="91440" bIns="45720" anchor="ctr">
            <a:normAutofit fontScale="70000" lnSpcReduction="20000"/>
          </a:bodyPr>
          <a:lstStyle/>
          <a:p>
            <a:pPr algn="ctr"/>
            <a:endParaRPr/>
          </a:p>
        </p:txBody>
      </p:sp>
      <p:sp>
        <p:nvSpPr>
          <p:cNvPr id="153" name="ï$ḷiḓé"/>
          <p:cNvSpPr/>
          <p:nvPr/>
        </p:nvSpPr>
        <p:spPr bwMode="auto">
          <a:xfrm>
            <a:off x="7570554" y="4190352"/>
            <a:ext cx="657225" cy="433388"/>
          </a:xfrm>
          <a:custGeom>
            <a:avLst/>
            <a:gdLst>
              <a:gd name="T0" fmla="*/ 175 w 175"/>
              <a:gd name="T1" fmla="*/ 45 h 115"/>
              <a:gd name="T2" fmla="*/ 127 w 175"/>
              <a:gd name="T3" fmla="*/ 0 h 115"/>
              <a:gd name="T4" fmla="*/ 0 w 175"/>
              <a:gd name="T5" fmla="*/ 57 h 115"/>
              <a:gd name="T6" fmla="*/ 20 w 175"/>
              <a:gd name="T7" fmla="*/ 115 h 115"/>
              <a:gd name="T8" fmla="*/ 141 w 175"/>
              <a:gd name="T9" fmla="*/ 68 h 115"/>
              <a:gd name="T10" fmla="*/ 175 w 175"/>
              <a:gd name="T11" fmla="*/ 45 h 115"/>
            </a:gdLst>
            <a:ahLst/>
            <a:cxnLst>
              <a:cxn ang="0">
                <a:pos x="T0" y="T1"/>
              </a:cxn>
              <a:cxn ang="0">
                <a:pos x="T2" y="T3"/>
              </a:cxn>
              <a:cxn ang="0">
                <a:pos x="T4" y="T5"/>
              </a:cxn>
              <a:cxn ang="0">
                <a:pos x="T6" y="T7"/>
              </a:cxn>
              <a:cxn ang="0">
                <a:pos x="T8" y="T9"/>
              </a:cxn>
              <a:cxn ang="0">
                <a:pos x="T10" y="T11"/>
              </a:cxn>
            </a:cxnLst>
            <a:rect l="0" t="0" r="r" b="b"/>
            <a:pathLst>
              <a:path w="175" h="115">
                <a:moveTo>
                  <a:pt x="175" y="45"/>
                </a:moveTo>
                <a:cubicBezTo>
                  <a:pt x="127" y="0"/>
                  <a:pt x="127" y="0"/>
                  <a:pt x="127" y="0"/>
                </a:cubicBezTo>
                <a:cubicBezTo>
                  <a:pt x="127" y="0"/>
                  <a:pt x="31" y="46"/>
                  <a:pt x="0" y="57"/>
                </a:cubicBezTo>
                <a:cubicBezTo>
                  <a:pt x="4" y="68"/>
                  <a:pt x="20" y="115"/>
                  <a:pt x="20" y="115"/>
                </a:cubicBezTo>
                <a:cubicBezTo>
                  <a:pt x="141" y="68"/>
                  <a:pt x="141" y="68"/>
                  <a:pt x="141" y="68"/>
                </a:cubicBezTo>
                <a:lnTo>
                  <a:pt x="175" y="45"/>
                </a:lnTo>
                <a:close/>
              </a:path>
            </a:pathLst>
          </a:custGeom>
          <a:solidFill>
            <a:srgbClr val="D9D9D9"/>
          </a:solidFill>
          <a:ln>
            <a:noFill/>
          </a:ln>
        </p:spPr>
        <p:txBody>
          <a:bodyPr wrap="square" lIns="91440" tIns="45720" rIns="91440" bIns="45720" anchor="ctr">
            <a:normAutofit/>
          </a:bodyPr>
          <a:lstStyle/>
          <a:p>
            <a:pPr algn="ctr"/>
            <a:endParaRPr/>
          </a:p>
        </p:txBody>
      </p:sp>
      <p:sp>
        <p:nvSpPr>
          <p:cNvPr id="154" name="îṩḻidè"/>
          <p:cNvSpPr/>
          <p:nvPr/>
        </p:nvSpPr>
        <p:spPr bwMode="auto">
          <a:xfrm>
            <a:off x="8046804" y="4176065"/>
            <a:ext cx="2103438" cy="195263"/>
          </a:xfrm>
          <a:custGeom>
            <a:avLst/>
            <a:gdLst>
              <a:gd name="T0" fmla="*/ 119 w 1325"/>
              <a:gd name="T1" fmla="*/ 123 h 123"/>
              <a:gd name="T2" fmla="*/ 0 w 1325"/>
              <a:gd name="T3" fmla="*/ 9 h 123"/>
              <a:gd name="T4" fmla="*/ 1003 w 1325"/>
              <a:gd name="T5" fmla="*/ 0 h 123"/>
              <a:gd name="T6" fmla="*/ 1325 w 1325"/>
              <a:gd name="T7" fmla="*/ 102 h 123"/>
              <a:gd name="T8" fmla="*/ 119 w 1325"/>
              <a:gd name="T9" fmla="*/ 123 h 123"/>
            </a:gdLst>
            <a:ahLst/>
            <a:cxnLst>
              <a:cxn ang="0">
                <a:pos x="T0" y="T1"/>
              </a:cxn>
              <a:cxn ang="0">
                <a:pos x="T2" y="T3"/>
              </a:cxn>
              <a:cxn ang="0">
                <a:pos x="T4" y="T5"/>
              </a:cxn>
              <a:cxn ang="0">
                <a:pos x="T6" y="T7"/>
              </a:cxn>
              <a:cxn ang="0">
                <a:pos x="T8" y="T9"/>
              </a:cxn>
            </a:cxnLst>
            <a:rect l="0" t="0" r="r" b="b"/>
            <a:pathLst>
              <a:path w="1325" h="123">
                <a:moveTo>
                  <a:pt x="119" y="123"/>
                </a:moveTo>
                <a:lnTo>
                  <a:pt x="0" y="9"/>
                </a:lnTo>
                <a:lnTo>
                  <a:pt x="1003" y="0"/>
                </a:lnTo>
                <a:lnTo>
                  <a:pt x="1325" y="102"/>
                </a:lnTo>
                <a:lnTo>
                  <a:pt x="119" y="123"/>
                </a:lnTo>
                <a:close/>
              </a:path>
            </a:pathLst>
          </a:custGeom>
          <a:solidFill>
            <a:srgbClr val="F4F4F4"/>
          </a:solidFill>
          <a:ln>
            <a:noFill/>
          </a:ln>
        </p:spPr>
        <p:txBody>
          <a:bodyPr wrap="square" lIns="91440" tIns="45720" rIns="91440" bIns="45720" anchor="ctr">
            <a:normAutofit fontScale="40000" lnSpcReduction="20000"/>
          </a:bodyPr>
          <a:lstStyle/>
          <a:p>
            <a:pPr algn="ctr"/>
            <a:endParaRPr/>
          </a:p>
        </p:txBody>
      </p:sp>
      <p:sp>
        <p:nvSpPr>
          <p:cNvPr id="155" name="î$ḻïḍé"/>
          <p:cNvSpPr/>
          <p:nvPr/>
        </p:nvSpPr>
        <p:spPr bwMode="auto">
          <a:xfrm>
            <a:off x="7645167" y="4337990"/>
            <a:ext cx="2505075" cy="285750"/>
          </a:xfrm>
          <a:custGeom>
            <a:avLst/>
            <a:gdLst>
              <a:gd name="T0" fmla="*/ 667 w 667"/>
              <a:gd name="T1" fmla="*/ 0 h 76"/>
              <a:gd name="T2" fmla="*/ 651 w 667"/>
              <a:gd name="T3" fmla="*/ 17 h 76"/>
              <a:gd name="T4" fmla="*/ 634 w 667"/>
              <a:gd name="T5" fmla="*/ 34 h 76"/>
              <a:gd name="T6" fmla="*/ 615 w 667"/>
              <a:gd name="T7" fmla="*/ 51 h 76"/>
              <a:gd name="T8" fmla="*/ 596 w 667"/>
              <a:gd name="T9" fmla="*/ 67 h 76"/>
              <a:gd name="T10" fmla="*/ 0 w 667"/>
              <a:gd name="T11" fmla="*/ 76 h 76"/>
              <a:gd name="T12" fmla="*/ 39 w 667"/>
              <a:gd name="T13" fmla="*/ 59 h 76"/>
              <a:gd name="T14" fmla="*/ 78 w 667"/>
              <a:gd name="T15" fmla="*/ 42 h 76"/>
              <a:gd name="T16" fmla="*/ 116 w 667"/>
              <a:gd name="T17" fmla="*/ 25 h 76"/>
              <a:gd name="T18" fmla="*/ 154 w 667"/>
              <a:gd name="T19" fmla="*/ 6 h 76"/>
              <a:gd name="T20" fmla="*/ 667 w 667"/>
              <a:gd name="T2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7" h="76">
                <a:moveTo>
                  <a:pt x="667" y="0"/>
                </a:moveTo>
                <a:cubicBezTo>
                  <a:pt x="662" y="6"/>
                  <a:pt x="656" y="11"/>
                  <a:pt x="651" y="17"/>
                </a:cubicBezTo>
                <a:cubicBezTo>
                  <a:pt x="645" y="22"/>
                  <a:pt x="639" y="28"/>
                  <a:pt x="634" y="34"/>
                </a:cubicBezTo>
                <a:cubicBezTo>
                  <a:pt x="628" y="39"/>
                  <a:pt x="622" y="45"/>
                  <a:pt x="615" y="51"/>
                </a:cubicBezTo>
                <a:cubicBezTo>
                  <a:pt x="609" y="56"/>
                  <a:pt x="603" y="62"/>
                  <a:pt x="596" y="67"/>
                </a:cubicBezTo>
                <a:cubicBezTo>
                  <a:pt x="0" y="76"/>
                  <a:pt x="0" y="76"/>
                  <a:pt x="0" y="76"/>
                </a:cubicBezTo>
                <a:cubicBezTo>
                  <a:pt x="13" y="70"/>
                  <a:pt x="26" y="65"/>
                  <a:pt x="39" y="59"/>
                </a:cubicBezTo>
                <a:cubicBezTo>
                  <a:pt x="52" y="54"/>
                  <a:pt x="65" y="48"/>
                  <a:pt x="78" y="42"/>
                </a:cubicBezTo>
                <a:cubicBezTo>
                  <a:pt x="91" y="36"/>
                  <a:pt x="104" y="31"/>
                  <a:pt x="116" y="25"/>
                </a:cubicBezTo>
                <a:cubicBezTo>
                  <a:pt x="129" y="19"/>
                  <a:pt x="141" y="12"/>
                  <a:pt x="154" y="6"/>
                </a:cubicBezTo>
                <a:lnTo>
                  <a:pt x="667" y="0"/>
                </a:lnTo>
                <a:close/>
              </a:path>
            </a:pathLst>
          </a:custGeom>
          <a:solidFill>
            <a:srgbClr val="BFBFBF"/>
          </a:solidFill>
          <a:ln>
            <a:noFill/>
          </a:ln>
        </p:spPr>
        <p:txBody>
          <a:bodyPr wrap="square" lIns="91440" tIns="45720" rIns="91440" bIns="45720" anchor="ctr">
            <a:normAutofit fontScale="85000" lnSpcReduction="20000"/>
          </a:bodyPr>
          <a:lstStyle/>
          <a:p>
            <a:pPr algn="ctr"/>
            <a:endParaRPr/>
          </a:p>
        </p:txBody>
      </p:sp>
      <p:sp>
        <p:nvSpPr>
          <p:cNvPr id="13" name="i$ḻíḍé"/>
          <p:cNvSpPr txBox="1"/>
          <p:nvPr/>
        </p:nvSpPr>
        <p:spPr>
          <a:xfrm>
            <a:off x="5064830" y="4548834"/>
            <a:ext cx="1537072" cy="337909"/>
          </a:xfrm>
          <a:prstGeom prst="rect">
            <a:avLst/>
          </a:prstGeom>
        </p:spPr>
        <p:txBody>
          <a:bodyPr vert="horz" wrap="square" lIns="91440" tIns="45720" rIns="91440" bIns="45720" anchor="ctr" anchorCtr="0">
            <a:noAutofit/>
          </a:bodyPr>
          <a:lstStyle>
            <a:defPPr>
              <a:defRPr lang="zh-CN"/>
            </a:defPPr>
            <a:lvl1pPr algn="r">
              <a:spcBef>
                <a:spcPct val="0"/>
              </a:spcBef>
              <a:defRPr sz="2400">
                <a:latin typeface="+mj-ea"/>
                <a:ea typeface="+mj-ea"/>
              </a:defRPr>
            </a:lvl1pPr>
          </a:lstStyle>
          <a:p>
            <a:r>
              <a:rPr lang="en-US" altLang="zh-CN" sz="1200" dirty="0"/>
              <a:t>2017</a:t>
            </a:r>
            <a:endParaRPr lang="zh-CN" altLang="en-US" sz="1200" dirty="0"/>
          </a:p>
        </p:txBody>
      </p:sp>
      <p:sp>
        <p:nvSpPr>
          <p:cNvPr id="14" name="íṡḷídé"/>
          <p:cNvSpPr txBox="1"/>
          <p:nvPr/>
        </p:nvSpPr>
        <p:spPr>
          <a:xfrm>
            <a:off x="6347215" y="3927978"/>
            <a:ext cx="1537072" cy="337909"/>
          </a:xfrm>
          <a:prstGeom prst="rect">
            <a:avLst/>
          </a:prstGeom>
        </p:spPr>
        <p:txBody>
          <a:bodyPr vert="horz" wrap="square" lIns="91440" tIns="45720" rIns="91440" bIns="45720" anchor="ctr" anchorCtr="0">
            <a:noAutofit/>
          </a:bodyPr>
          <a:lstStyle>
            <a:defPPr>
              <a:defRPr lang="zh-CN"/>
            </a:defPPr>
            <a:lvl1pPr algn="r">
              <a:spcBef>
                <a:spcPct val="0"/>
              </a:spcBef>
              <a:defRPr sz="2400">
                <a:latin typeface="+mj-ea"/>
                <a:ea typeface="+mj-ea"/>
              </a:defRPr>
            </a:lvl1pPr>
          </a:lstStyle>
          <a:p>
            <a:r>
              <a:rPr lang="en-US" altLang="zh-CN" sz="1200" dirty="0"/>
              <a:t>2018</a:t>
            </a:r>
            <a:endParaRPr lang="zh-CN" altLang="en-US" sz="1200" dirty="0"/>
          </a:p>
        </p:txBody>
      </p:sp>
      <p:sp>
        <p:nvSpPr>
          <p:cNvPr id="15" name="îṡ1îďê"/>
          <p:cNvSpPr txBox="1"/>
          <p:nvPr/>
        </p:nvSpPr>
        <p:spPr>
          <a:xfrm>
            <a:off x="7219331" y="3179430"/>
            <a:ext cx="1537072" cy="337909"/>
          </a:xfrm>
          <a:prstGeom prst="rect">
            <a:avLst/>
          </a:prstGeom>
        </p:spPr>
        <p:txBody>
          <a:bodyPr vert="horz" wrap="square" lIns="91440" tIns="45720" rIns="91440" bIns="45720" anchor="ctr" anchorCtr="0">
            <a:noAutofit/>
          </a:bodyPr>
          <a:lstStyle>
            <a:defPPr>
              <a:defRPr lang="zh-CN"/>
            </a:defPPr>
            <a:lvl1pPr algn="r">
              <a:spcBef>
                <a:spcPct val="0"/>
              </a:spcBef>
              <a:defRPr sz="2400">
                <a:latin typeface="+mj-ea"/>
                <a:ea typeface="+mj-ea"/>
              </a:defRPr>
            </a:lvl1pPr>
          </a:lstStyle>
          <a:p>
            <a:r>
              <a:rPr lang="en-US" altLang="zh-CN" sz="1200" dirty="0"/>
              <a:t>2019</a:t>
            </a:r>
            <a:endParaRPr lang="zh-CN" altLang="en-US" sz="1200" dirty="0"/>
          </a:p>
        </p:txBody>
      </p:sp>
      <p:sp>
        <p:nvSpPr>
          <p:cNvPr id="37" name="文本框 36"/>
          <p:cNvSpPr txBox="1"/>
          <p:nvPr/>
        </p:nvSpPr>
        <p:spPr>
          <a:xfrm>
            <a:off x="668547" y="3054439"/>
            <a:ext cx="3805620" cy="2511265"/>
          </a:xfrm>
          <a:prstGeom prst="rect">
            <a:avLst/>
          </a:prstGeom>
          <a:noFill/>
        </p:spPr>
        <p:txBody>
          <a:bodyPr wrap="square">
            <a:spAutoFit/>
          </a:bodyPr>
          <a:lstStyle/>
          <a:p>
            <a:pPr algn="l">
              <a:lnSpc>
                <a:spcPct val="120000"/>
              </a:lnSpc>
            </a:pPr>
            <a:r>
              <a:rPr lang="en-US" altLang="zh-CN" sz="1200" b="1" i="0" spc="120" dirty="0">
                <a:solidFill>
                  <a:srgbClr val="3C494D"/>
                </a:solidFill>
                <a:effectLst/>
                <a:latin typeface="+mn-ea"/>
              </a:rPr>
              <a:t>000002.SZ</a:t>
            </a:r>
          </a:p>
          <a:p>
            <a:pPr algn="l">
              <a:lnSpc>
                <a:spcPct val="120000"/>
              </a:lnSpc>
            </a:pPr>
            <a:r>
              <a:rPr lang="en-US" altLang="zh-CN" sz="1200" b="1" i="0" spc="120" dirty="0">
                <a:solidFill>
                  <a:srgbClr val="FF3600"/>
                </a:solidFill>
                <a:effectLst/>
                <a:latin typeface="+mn-ea"/>
              </a:rPr>
              <a:t>16.53</a:t>
            </a:r>
          </a:p>
          <a:p>
            <a:pPr algn="l">
              <a:lnSpc>
                <a:spcPct val="120000"/>
              </a:lnSpc>
            </a:pPr>
            <a:r>
              <a:rPr lang="en-US" altLang="zh-CN" sz="1200" b="0" i="0" spc="120" dirty="0">
                <a:solidFill>
                  <a:schemeClr val="bg2">
                    <a:lumMod val="75000"/>
                  </a:schemeClr>
                </a:solidFill>
                <a:effectLst/>
                <a:latin typeface="+mn-ea"/>
              </a:rPr>
              <a:t>RMB</a:t>
            </a:r>
            <a:endParaRPr lang="zh-CN" altLang="en-US" sz="1200" b="0" i="0" spc="120" dirty="0">
              <a:solidFill>
                <a:schemeClr val="bg2">
                  <a:lumMod val="75000"/>
                </a:schemeClr>
              </a:solidFill>
              <a:effectLst/>
              <a:latin typeface="+mn-ea"/>
            </a:endParaRPr>
          </a:p>
          <a:p>
            <a:pPr algn="just">
              <a:lnSpc>
                <a:spcPct val="120000"/>
              </a:lnSpc>
            </a:pPr>
            <a:r>
              <a:rPr lang="zh-CN" altLang="en-US" sz="1200" b="0" i="0" spc="120" dirty="0">
                <a:solidFill>
                  <a:schemeClr val="bg2">
                    <a:lumMod val="75000"/>
                  </a:schemeClr>
                </a:solidFill>
                <a:effectLst/>
                <a:latin typeface="+mn-ea"/>
              </a:rPr>
              <a:t>截至北京时间 </a:t>
            </a:r>
            <a:r>
              <a:rPr lang="en-US" altLang="zh-CN" sz="1200" b="0" i="0" spc="120" dirty="0">
                <a:solidFill>
                  <a:schemeClr val="bg2">
                    <a:lumMod val="75000"/>
                  </a:schemeClr>
                </a:solidFill>
                <a:effectLst/>
                <a:latin typeface="+mn-ea"/>
              </a:rPr>
              <a:t>2022/08/17 09:10:27</a:t>
            </a:r>
          </a:p>
          <a:p>
            <a:pPr algn="just">
              <a:lnSpc>
                <a:spcPct val="120000"/>
              </a:lnSpc>
            </a:pPr>
            <a:r>
              <a:rPr lang="zh-CN" altLang="en-US" sz="1200" b="0" i="0" spc="120" dirty="0">
                <a:solidFill>
                  <a:schemeClr val="bg2">
                    <a:lumMod val="75000"/>
                  </a:schemeClr>
                </a:solidFill>
                <a:effectLst/>
                <a:latin typeface="+mn-ea"/>
              </a:rPr>
              <a:t>深交所上市企业</a:t>
            </a:r>
            <a:endParaRPr lang="en-US" altLang="zh-CN" sz="1200" b="0" i="0" spc="120" dirty="0">
              <a:solidFill>
                <a:schemeClr val="bg2">
                  <a:lumMod val="75000"/>
                </a:schemeClr>
              </a:solidFill>
              <a:effectLst/>
              <a:latin typeface="+mn-ea"/>
            </a:endParaRPr>
          </a:p>
          <a:p>
            <a:pPr algn="just">
              <a:lnSpc>
                <a:spcPct val="120000"/>
              </a:lnSpc>
            </a:pPr>
            <a:endParaRPr lang="zh-CN" altLang="en-US" sz="1200" b="0" i="0" spc="120" dirty="0">
              <a:solidFill>
                <a:srgbClr val="AFB3B4"/>
              </a:solidFill>
              <a:effectLst/>
              <a:latin typeface="+mn-ea"/>
            </a:endParaRPr>
          </a:p>
          <a:p>
            <a:pPr algn="l">
              <a:lnSpc>
                <a:spcPct val="120000"/>
              </a:lnSpc>
            </a:pPr>
            <a:r>
              <a:rPr lang="en-US" altLang="zh-CN" sz="1200" b="1" i="0" spc="120" dirty="0">
                <a:solidFill>
                  <a:srgbClr val="3C494D"/>
                </a:solidFill>
                <a:effectLst/>
                <a:latin typeface="+mn-ea"/>
              </a:rPr>
              <a:t>02202.HK</a:t>
            </a:r>
          </a:p>
          <a:p>
            <a:pPr algn="l">
              <a:lnSpc>
                <a:spcPct val="120000"/>
              </a:lnSpc>
            </a:pPr>
            <a:r>
              <a:rPr lang="en-US" altLang="zh-CN" sz="1200" b="1" i="0" spc="120" dirty="0">
                <a:solidFill>
                  <a:srgbClr val="5DB456"/>
                </a:solidFill>
                <a:effectLst/>
                <a:latin typeface="+mn-ea"/>
              </a:rPr>
              <a:t>14.220</a:t>
            </a:r>
          </a:p>
          <a:p>
            <a:pPr algn="l">
              <a:lnSpc>
                <a:spcPct val="120000"/>
              </a:lnSpc>
            </a:pPr>
            <a:r>
              <a:rPr lang="en-US" altLang="zh-CN" sz="1200" b="0" i="0" spc="120" dirty="0">
                <a:solidFill>
                  <a:srgbClr val="9DA1A3"/>
                </a:solidFill>
                <a:effectLst/>
                <a:latin typeface="+mn-ea"/>
              </a:rPr>
              <a:t>HKD</a:t>
            </a:r>
            <a:endParaRPr lang="zh-CN" altLang="en-US" sz="1200" b="0" i="0" spc="120" dirty="0">
              <a:solidFill>
                <a:srgbClr val="000000"/>
              </a:solidFill>
              <a:effectLst/>
              <a:latin typeface="+mn-ea"/>
            </a:endParaRPr>
          </a:p>
          <a:p>
            <a:pPr algn="just">
              <a:lnSpc>
                <a:spcPct val="120000"/>
              </a:lnSpc>
            </a:pPr>
            <a:r>
              <a:rPr lang="zh-CN" altLang="en-US" sz="1200" b="0" i="0" spc="120" dirty="0">
                <a:solidFill>
                  <a:srgbClr val="AFB3B4"/>
                </a:solidFill>
                <a:effectLst/>
                <a:latin typeface="+mn-ea"/>
              </a:rPr>
              <a:t>截至香港时间 </a:t>
            </a:r>
            <a:r>
              <a:rPr lang="en-US" altLang="zh-CN" sz="1200" b="0" i="0" spc="120" dirty="0">
                <a:solidFill>
                  <a:srgbClr val="AFB3B4"/>
                </a:solidFill>
                <a:effectLst/>
                <a:latin typeface="+mn-ea"/>
              </a:rPr>
              <a:t>2022/08/16 16:08:53</a:t>
            </a:r>
          </a:p>
          <a:p>
            <a:pPr algn="just">
              <a:lnSpc>
                <a:spcPct val="120000"/>
              </a:lnSpc>
            </a:pPr>
            <a:r>
              <a:rPr lang="zh-CN" altLang="en-US" sz="1200" b="0" i="0" spc="120" dirty="0">
                <a:solidFill>
                  <a:srgbClr val="AFB3B4"/>
                </a:solidFill>
                <a:effectLst/>
                <a:latin typeface="+mn-ea"/>
              </a:rPr>
              <a:t>港交所上市企业</a:t>
            </a:r>
          </a:p>
        </p:txBody>
      </p:sp>
      <p:sp>
        <p:nvSpPr>
          <p:cNvPr id="18" name="ïṡḷíḑè"/>
          <p:cNvSpPr txBox="1"/>
          <p:nvPr/>
        </p:nvSpPr>
        <p:spPr>
          <a:xfrm>
            <a:off x="7844690" y="2494311"/>
            <a:ext cx="1537072" cy="337909"/>
          </a:xfrm>
          <a:prstGeom prst="rect">
            <a:avLst/>
          </a:prstGeom>
        </p:spPr>
        <p:txBody>
          <a:bodyPr vert="horz" wrap="square" lIns="91440" tIns="45720" rIns="91440" bIns="45720" anchor="ctr" anchorCtr="0">
            <a:noAutofit/>
          </a:bodyPr>
          <a:lstStyle>
            <a:defPPr>
              <a:defRPr lang="zh-CN"/>
            </a:defPPr>
            <a:lvl1pPr algn="r">
              <a:spcBef>
                <a:spcPct val="0"/>
              </a:spcBef>
              <a:defRPr sz="2400">
                <a:latin typeface="+mj-ea"/>
                <a:ea typeface="+mj-ea"/>
              </a:defRPr>
            </a:lvl1pPr>
          </a:lstStyle>
          <a:p>
            <a:r>
              <a:rPr lang="en-US" altLang="zh-CN" sz="1200" dirty="0"/>
              <a:t>2020</a:t>
            </a:r>
            <a:endParaRPr lang="zh-CN" altLang="en-US" sz="1200" dirty="0"/>
          </a:p>
        </p:txBody>
      </p:sp>
      <p:sp>
        <p:nvSpPr>
          <p:cNvPr id="19" name="iṩḷiḓe"/>
          <p:cNvSpPr txBox="1"/>
          <p:nvPr/>
        </p:nvSpPr>
        <p:spPr>
          <a:xfrm>
            <a:off x="8203455" y="1843550"/>
            <a:ext cx="1537072" cy="337909"/>
          </a:xfrm>
          <a:prstGeom prst="rect">
            <a:avLst/>
          </a:prstGeom>
        </p:spPr>
        <p:txBody>
          <a:bodyPr vert="horz" wrap="square" lIns="91440" tIns="45720" rIns="91440" bIns="45720" anchor="ctr" anchorCtr="0">
            <a:noAutofit/>
          </a:bodyPr>
          <a:lstStyle>
            <a:defPPr>
              <a:defRPr lang="zh-CN"/>
            </a:defPPr>
            <a:lvl1pPr algn="r">
              <a:spcBef>
                <a:spcPct val="0"/>
              </a:spcBef>
              <a:defRPr sz="2400">
                <a:latin typeface="+mj-ea"/>
                <a:ea typeface="+mj-ea"/>
              </a:defRPr>
            </a:lvl1pPr>
          </a:lstStyle>
          <a:p>
            <a:r>
              <a:rPr lang="en-US" altLang="zh-CN" sz="1200" dirty="0"/>
              <a:t>2021</a:t>
            </a:r>
            <a:endParaRPr lang="zh-CN" altLang="en-US" sz="1200" dirty="0"/>
          </a:p>
        </p:txBody>
      </p:sp>
      <p:sp>
        <p:nvSpPr>
          <p:cNvPr id="20" name="iṥ1ídè"/>
          <p:cNvSpPr txBox="1"/>
          <p:nvPr/>
        </p:nvSpPr>
        <p:spPr>
          <a:xfrm>
            <a:off x="8519368" y="1175879"/>
            <a:ext cx="1537072" cy="337909"/>
          </a:xfrm>
          <a:prstGeom prst="rect">
            <a:avLst/>
          </a:prstGeom>
        </p:spPr>
        <p:txBody>
          <a:bodyPr vert="horz" wrap="square" lIns="91440" tIns="45720" rIns="91440" bIns="45720" anchor="ctr" anchorCtr="0">
            <a:noAutofit/>
          </a:bodyPr>
          <a:lstStyle/>
          <a:p>
            <a:pPr algn="r">
              <a:spcBef>
                <a:spcPct val="0"/>
              </a:spcBef>
            </a:pPr>
            <a:r>
              <a:rPr lang="en-US" altLang="zh-CN" sz="1200" b="1" dirty="0">
                <a:solidFill>
                  <a:srgbClr val="FC4216"/>
                </a:solidFill>
              </a:rPr>
              <a:t>2022</a:t>
            </a:r>
            <a:endParaRPr lang="zh-CN" altLang="en-US" sz="1200" b="1" dirty="0">
              <a:solidFill>
                <a:srgbClr val="FC4216"/>
              </a:solidFill>
            </a:endParaRPr>
          </a:p>
        </p:txBody>
      </p:sp>
      <p:sp>
        <p:nvSpPr>
          <p:cNvPr id="26" name="íśḻïdé"/>
          <p:cNvSpPr txBox="1"/>
          <p:nvPr/>
        </p:nvSpPr>
        <p:spPr>
          <a:xfrm>
            <a:off x="673637" y="1801623"/>
            <a:ext cx="7281420" cy="738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a:lnSpc>
                <a:spcPct val="120000"/>
              </a:lnSpc>
              <a:defRPr kumimoji="1" sz="1400" spc="120">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200" dirty="0">
                <a:solidFill>
                  <a:schemeClr val="tx1"/>
                </a:solidFill>
              </a:rPr>
              <a:t>2016</a:t>
            </a:r>
            <a:r>
              <a:rPr lang="zh-CN" altLang="en-US" sz="1200" dirty="0">
                <a:solidFill>
                  <a:schemeClr val="tx1"/>
                </a:solidFill>
              </a:rPr>
              <a:t>年公司首次跻身</a:t>
            </a:r>
            <a:r>
              <a:rPr lang="en-US" altLang="zh-CN" sz="1200" dirty="0">
                <a:solidFill>
                  <a:schemeClr val="tx1"/>
                </a:solidFill>
              </a:rPr>
              <a:t>《</a:t>
            </a:r>
            <a:r>
              <a:rPr lang="zh-CN" altLang="en-US" sz="1200" dirty="0">
                <a:solidFill>
                  <a:schemeClr val="tx1"/>
                </a:solidFill>
              </a:rPr>
              <a:t>财富</a:t>
            </a:r>
            <a:r>
              <a:rPr lang="en-US" altLang="zh-CN" sz="1200" dirty="0">
                <a:solidFill>
                  <a:schemeClr val="tx1"/>
                </a:solidFill>
              </a:rPr>
              <a:t>》“</a:t>
            </a:r>
            <a:r>
              <a:rPr lang="zh-CN" altLang="en-US" sz="1200" dirty="0">
                <a:solidFill>
                  <a:schemeClr val="tx1"/>
                </a:solidFill>
              </a:rPr>
              <a:t>世界</a:t>
            </a:r>
            <a:r>
              <a:rPr lang="en-US" altLang="zh-CN" sz="1200" dirty="0">
                <a:solidFill>
                  <a:schemeClr val="tx1"/>
                </a:solidFill>
              </a:rPr>
              <a:t>500</a:t>
            </a:r>
            <a:r>
              <a:rPr lang="zh-CN" altLang="en-US" sz="1200" dirty="0">
                <a:solidFill>
                  <a:schemeClr val="tx1"/>
                </a:solidFill>
              </a:rPr>
              <a:t>强”，位列榜单第</a:t>
            </a:r>
            <a:r>
              <a:rPr lang="en-US" altLang="zh-CN" sz="1200" dirty="0">
                <a:solidFill>
                  <a:schemeClr val="tx1"/>
                </a:solidFill>
              </a:rPr>
              <a:t>356</a:t>
            </a:r>
            <a:r>
              <a:rPr lang="zh-CN" altLang="en-US" sz="1200" dirty="0">
                <a:solidFill>
                  <a:schemeClr val="tx1"/>
                </a:solidFill>
              </a:rPr>
              <a:t>位，</a:t>
            </a:r>
            <a:r>
              <a:rPr lang="en-US" altLang="zh-CN" sz="1200" dirty="0">
                <a:solidFill>
                  <a:schemeClr val="tx1"/>
                </a:solidFill>
              </a:rPr>
              <a:t>2017</a:t>
            </a:r>
            <a:r>
              <a:rPr lang="zh-CN" altLang="en-US" sz="1200" dirty="0">
                <a:solidFill>
                  <a:schemeClr val="tx1"/>
                </a:solidFill>
              </a:rPr>
              <a:t>年、</a:t>
            </a:r>
            <a:r>
              <a:rPr lang="en-US" altLang="zh-CN" sz="1200" dirty="0">
                <a:solidFill>
                  <a:schemeClr val="tx1"/>
                </a:solidFill>
              </a:rPr>
              <a:t>2018</a:t>
            </a:r>
            <a:r>
              <a:rPr lang="zh-CN" altLang="en-US" sz="1200" dirty="0">
                <a:solidFill>
                  <a:schemeClr val="tx1"/>
                </a:solidFill>
              </a:rPr>
              <a:t>、</a:t>
            </a:r>
            <a:r>
              <a:rPr lang="en-US" altLang="zh-CN" sz="1200" dirty="0">
                <a:solidFill>
                  <a:schemeClr val="tx1"/>
                </a:solidFill>
              </a:rPr>
              <a:t>2019</a:t>
            </a:r>
            <a:r>
              <a:rPr lang="zh-CN" altLang="en-US" sz="1200" dirty="0">
                <a:solidFill>
                  <a:schemeClr val="tx1"/>
                </a:solidFill>
              </a:rPr>
              <a:t>年、</a:t>
            </a:r>
            <a:r>
              <a:rPr lang="en-US" altLang="zh-CN" sz="1200" dirty="0">
                <a:solidFill>
                  <a:schemeClr val="tx1"/>
                </a:solidFill>
              </a:rPr>
              <a:t>2020</a:t>
            </a:r>
            <a:r>
              <a:rPr lang="zh-CN" altLang="en-US" sz="1200" dirty="0">
                <a:solidFill>
                  <a:schemeClr val="tx1"/>
                </a:solidFill>
              </a:rPr>
              <a:t>年、</a:t>
            </a:r>
            <a:r>
              <a:rPr lang="en-US" altLang="zh-CN" sz="1200" dirty="0">
                <a:solidFill>
                  <a:schemeClr val="tx1"/>
                </a:solidFill>
              </a:rPr>
              <a:t>2021</a:t>
            </a:r>
            <a:r>
              <a:rPr lang="zh-CN" altLang="en-US" sz="1200" dirty="0">
                <a:solidFill>
                  <a:schemeClr val="tx1"/>
                </a:solidFill>
              </a:rPr>
              <a:t>年和</a:t>
            </a:r>
            <a:r>
              <a:rPr lang="en-US" altLang="zh-CN" sz="1200" dirty="0">
                <a:solidFill>
                  <a:schemeClr val="tx1"/>
                </a:solidFill>
              </a:rPr>
              <a:t>2022</a:t>
            </a:r>
            <a:r>
              <a:rPr lang="zh-CN" altLang="en-US" sz="1200" dirty="0">
                <a:solidFill>
                  <a:schemeClr val="tx1"/>
                </a:solidFill>
              </a:rPr>
              <a:t>年接连上榜，分别位列榜单</a:t>
            </a:r>
            <a:r>
              <a:rPr lang="en-US" altLang="zh-CN" sz="1200" dirty="0">
                <a:solidFill>
                  <a:schemeClr val="tx1"/>
                </a:solidFill>
              </a:rPr>
              <a:t>307</a:t>
            </a:r>
            <a:r>
              <a:rPr lang="zh-CN" altLang="en-US" sz="1200" dirty="0">
                <a:solidFill>
                  <a:schemeClr val="tx1"/>
                </a:solidFill>
              </a:rPr>
              <a:t>位、第</a:t>
            </a:r>
            <a:r>
              <a:rPr lang="en-US" altLang="zh-CN" sz="1200" dirty="0">
                <a:solidFill>
                  <a:schemeClr val="tx1"/>
                </a:solidFill>
              </a:rPr>
              <a:t>332</a:t>
            </a:r>
            <a:r>
              <a:rPr lang="zh-CN" altLang="en-US" sz="1200" dirty="0">
                <a:solidFill>
                  <a:schemeClr val="tx1"/>
                </a:solidFill>
              </a:rPr>
              <a:t>位、第</a:t>
            </a:r>
            <a:r>
              <a:rPr lang="en-US" altLang="zh-CN" sz="1200" dirty="0">
                <a:solidFill>
                  <a:schemeClr val="tx1"/>
                </a:solidFill>
              </a:rPr>
              <a:t>254</a:t>
            </a:r>
            <a:r>
              <a:rPr lang="zh-CN" altLang="en-US" sz="1200" dirty="0">
                <a:solidFill>
                  <a:schemeClr val="tx1"/>
                </a:solidFill>
              </a:rPr>
              <a:t>位、第</a:t>
            </a:r>
            <a:r>
              <a:rPr lang="en-US" altLang="zh-CN" sz="1200" dirty="0">
                <a:solidFill>
                  <a:schemeClr val="tx1"/>
                </a:solidFill>
              </a:rPr>
              <a:t>208</a:t>
            </a:r>
            <a:r>
              <a:rPr lang="zh-CN" altLang="en-US" sz="1200" dirty="0">
                <a:solidFill>
                  <a:schemeClr val="tx1"/>
                </a:solidFill>
              </a:rPr>
              <a:t>位、第</a:t>
            </a:r>
            <a:r>
              <a:rPr lang="en-US" altLang="zh-CN" sz="1200" dirty="0">
                <a:solidFill>
                  <a:schemeClr val="tx1"/>
                </a:solidFill>
              </a:rPr>
              <a:t>160</a:t>
            </a:r>
            <a:r>
              <a:rPr lang="zh-CN" altLang="en-US" sz="1200" dirty="0">
                <a:solidFill>
                  <a:schemeClr val="tx1"/>
                </a:solidFill>
              </a:rPr>
              <a:t>位和</a:t>
            </a:r>
            <a:r>
              <a:rPr lang="en-US" altLang="zh-CN" sz="1200" dirty="0">
                <a:solidFill>
                  <a:schemeClr val="tx1"/>
                </a:solidFill>
              </a:rPr>
              <a:t>178</a:t>
            </a:r>
            <a:r>
              <a:rPr lang="zh-CN" altLang="en-US" sz="1200" dirty="0">
                <a:solidFill>
                  <a:schemeClr val="tx1"/>
                </a:solidFill>
              </a:rPr>
              <a:t>位。</a:t>
            </a:r>
            <a:endParaRPr lang="en-US" sz="1200" dirty="0">
              <a:solidFill>
                <a:schemeClr val="tx1"/>
              </a:solidFill>
            </a:endParaRPr>
          </a:p>
        </p:txBody>
      </p:sp>
      <p:sp>
        <p:nvSpPr>
          <p:cNvPr id="173" name="矩形 172"/>
          <p:cNvSpPr/>
          <p:nvPr/>
        </p:nvSpPr>
        <p:spPr>
          <a:xfrm>
            <a:off x="747759" y="1154614"/>
            <a:ext cx="1691047" cy="5489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2" name="文本框 171"/>
          <p:cNvSpPr txBox="1"/>
          <p:nvPr/>
        </p:nvSpPr>
        <p:spPr>
          <a:xfrm>
            <a:off x="668547" y="1229042"/>
            <a:ext cx="1849471" cy="400110"/>
          </a:xfrm>
          <a:prstGeom prst="rect">
            <a:avLst/>
          </a:prstGeom>
          <a:noFill/>
        </p:spPr>
        <p:txBody>
          <a:bodyPr wrap="square" rtlCol="0">
            <a:spAutoFit/>
          </a:bodyPr>
          <a:lstStyle/>
          <a:p>
            <a:pPr algn="ctr"/>
            <a:r>
              <a:rPr lang="zh-CN" altLang="en-US" sz="2000" b="1" dirty="0">
                <a:solidFill>
                  <a:schemeClr val="bg1"/>
                </a:solidFill>
                <a:latin typeface="+mj-ea"/>
                <a:ea typeface="+mj-ea"/>
              </a:rPr>
              <a:t>发展历程</a:t>
            </a:r>
          </a:p>
        </p:txBody>
      </p:sp>
      <p:sp>
        <p:nvSpPr>
          <p:cNvPr id="2" name="矩形 1"/>
          <p:cNvSpPr/>
          <p:nvPr/>
        </p:nvSpPr>
        <p:spPr>
          <a:xfrm>
            <a:off x="623888" y="2924943"/>
            <a:ext cx="2958679" cy="2940247"/>
          </a:xfrm>
          <a:prstGeom prst="rect">
            <a:avLst/>
          </a:prstGeom>
          <a:solidFill>
            <a:srgbClr val="FD6845">
              <a:alpha val="7000"/>
            </a:srgbClr>
          </a:solidFill>
          <a:ln w="0" cap="flat" cmpd="sng" algn="ctr">
            <a:noFill/>
            <a:prstDash val="solid"/>
            <a:miter lim="800000"/>
          </a:ln>
          <a:effectLst>
            <a:outerShdw blurRad="25400" sx="101000" sy="101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4" name="i$ḻíḍé"/>
          <p:cNvSpPr txBox="1"/>
          <p:nvPr/>
        </p:nvSpPr>
        <p:spPr>
          <a:xfrm>
            <a:off x="3421628" y="5253614"/>
            <a:ext cx="1537072" cy="337909"/>
          </a:xfrm>
          <a:prstGeom prst="rect">
            <a:avLst/>
          </a:prstGeom>
        </p:spPr>
        <p:txBody>
          <a:bodyPr vert="horz" wrap="square" lIns="91440" tIns="45720" rIns="91440" bIns="45720" anchor="ctr" anchorCtr="0">
            <a:noAutofit/>
          </a:bodyPr>
          <a:lstStyle/>
          <a:p>
            <a:pPr algn="r">
              <a:spcBef>
                <a:spcPct val="0"/>
              </a:spcBef>
            </a:pPr>
            <a:r>
              <a:rPr lang="en-US" altLang="zh-CN" sz="1200" dirty="0">
                <a:latin typeface="+mj-ea"/>
                <a:ea typeface="+mj-ea"/>
              </a:rPr>
              <a:t>2016</a:t>
            </a:r>
            <a:endParaRPr lang="zh-CN" altLang="en-US" sz="1200" dirty="0">
              <a:latin typeface="+mj-ea"/>
              <a:ea typeface="+mj-ea"/>
            </a:endParaRPr>
          </a:p>
        </p:txBody>
      </p:sp>
      <p:sp>
        <p:nvSpPr>
          <p:cNvPr id="28" name="i$ḻíḍé"/>
          <p:cNvSpPr txBox="1"/>
          <p:nvPr/>
        </p:nvSpPr>
        <p:spPr>
          <a:xfrm>
            <a:off x="4943055" y="5523745"/>
            <a:ext cx="1537072" cy="337909"/>
          </a:xfrm>
          <a:prstGeom prst="rect">
            <a:avLst/>
          </a:prstGeom>
        </p:spPr>
        <p:txBody>
          <a:bodyPr vert="horz" wrap="square" lIns="91440" tIns="45720" rIns="91440" bIns="45720" anchor="ctr" anchorCtr="0">
            <a:noAutofit/>
          </a:bodyPr>
          <a:lstStyle/>
          <a:p>
            <a:pPr algn="ctr">
              <a:spcBef>
                <a:spcPct val="0"/>
              </a:spcBef>
            </a:pPr>
            <a:r>
              <a:rPr lang="en-US" altLang="zh-CN" sz="1200" dirty="0">
                <a:solidFill>
                  <a:srgbClr val="FC4216"/>
                </a:solidFill>
                <a:latin typeface="+mn-ea"/>
              </a:rPr>
              <a:t>356</a:t>
            </a:r>
            <a:r>
              <a:rPr lang="zh-CN" altLang="en-US" sz="1200" dirty="0">
                <a:solidFill>
                  <a:srgbClr val="FC4216"/>
                </a:solidFill>
                <a:latin typeface="+mn-ea"/>
              </a:rPr>
              <a:t>位</a:t>
            </a:r>
          </a:p>
        </p:txBody>
      </p:sp>
      <p:sp>
        <p:nvSpPr>
          <p:cNvPr id="29" name="i$ḻíḍé"/>
          <p:cNvSpPr txBox="1"/>
          <p:nvPr/>
        </p:nvSpPr>
        <p:spPr>
          <a:xfrm>
            <a:off x="6767887" y="4766575"/>
            <a:ext cx="1537072" cy="337909"/>
          </a:xfrm>
          <a:prstGeom prst="rect">
            <a:avLst/>
          </a:prstGeom>
        </p:spPr>
        <p:txBody>
          <a:bodyPr vert="horz" wrap="square" lIns="91440" tIns="45720" rIns="91440" bIns="45720" anchor="ctr" anchorCtr="0">
            <a:noAutofit/>
          </a:bodyPr>
          <a:lstStyle>
            <a:defPPr>
              <a:defRPr lang="zh-CN"/>
            </a:defPPr>
            <a:lvl1pPr algn="ctr">
              <a:spcBef>
                <a:spcPct val="0"/>
              </a:spcBef>
              <a:defRPr sz="1400">
                <a:latin typeface="+mn-ea"/>
              </a:defRPr>
            </a:lvl1pPr>
          </a:lstStyle>
          <a:p>
            <a:r>
              <a:rPr lang="en-US" altLang="zh-CN" sz="1200" dirty="0">
                <a:solidFill>
                  <a:srgbClr val="FC4216"/>
                </a:solidFill>
              </a:rPr>
              <a:t>307</a:t>
            </a:r>
            <a:r>
              <a:rPr lang="zh-CN" altLang="en-US" sz="1200" dirty="0">
                <a:solidFill>
                  <a:srgbClr val="FC4216"/>
                </a:solidFill>
              </a:rPr>
              <a:t>位</a:t>
            </a:r>
          </a:p>
        </p:txBody>
      </p:sp>
      <p:sp>
        <p:nvSpPr>
          <p:cNvPr id="30" name="i$ḻíḍé"/>
          <p:cNvSpPr txBox="1"/>
          <p:nvPr/>
        </p:nvSpPr>
        <p:spPr>
          <a:xfrm>
            <a:off x="8091862" y="4009406"/>
            <a:ext cx="1537072" cy="337909"/>
          </a:xfrm>
          <a:prstGeom prst="rect">
            <a:avLst/>
          </a:prstGeom>
        </p:spPr>
        <p:txBody>
          <a:bodyPr vert="horz" wrap="square" lIns="91440" tIns="45720" rIns="91440" bIns="45720" anchor="ctr" anchorCtr="0">
            <a:noAutofit/>
          </a:bodyPr>
          <a:lstStyle>
            <a:defPPr>
              <a:defRPr lang="zh-CN"/>
            </a:defPPr>
            <a:lvl1pPr algn="ctr">
              <a:spcBef>
                <a:spcPct val="0"/>
              </a:spcBef>
              <a:defRPr sz="1400">
                <a:latin typeface="+mn-ea"/>
              </a:defRPr>
            </a:lvl1pPr>
          </a:lstStyle>
          <a:p>
            <a:r>
              <a:rPr lang="en-US" altLang="zh-CN" sz="1200" dirty="0">
                <a:solidFill>
                  <a:srgbClr val="FC4216"/>
                </a:solidFill>
              </a:rPr>
              <a:t>332</a:t>
            </a:r>
            <a:r>
              <a:rPr lang="zh-CN" altLang="en-US" sz="1200" dirty="0">
                <a:solidFill>
                  <a:srgbClr val="FC4216"/>
                </a:solidFill>
              </a:rPr>
              <a:t>位</a:t>
            </a:r>
          </a:p>
        </p:txBody>
      </p:sp>
      <p:sp>
        <p:nvSpPr>
          <p:cNvPr id="31" name="i$ḻíḍé"/>
          <p:cNvSpPr txBox="1"/>
          <p:nvPr/>
        </p:nvSpPr>
        <p:spPr>
          <a:xfrm>
            <a:off x="8864181" y="3252237"/>
            <a:ext cx="1537072" cy="337909"/>
          </a:xfrm>
          <a:prstGeom prst="rect">
            <a:avLst/>
          </a:prstGeom>
        </p:spPr>
        <p:txBody>
          <a:bodyPr vert="horz" wrap="square" lIns="91440" tIns="45720" rIns="91440" bIns="45720" anchor="ctr" anchorCtr="0">
            <a:noAutofit/>
          </a:bodyPr>
          <a:lstStyle>
            <a:defPPr>
              <a:defRPr lang="zh-CN"/>
            </a:defPPr>
            <a:lvl1pPr algn="ctr">
              <a:spcBef>
                <a:spcPct val="0"/>
              </a:spcBef>
              <a:defRPr sz="1400">
                <a:latin typeface="+mn-ea"/>
              </a:defRPr>
            </a:lvl1pPr>
          </a:lstStyle>
          <a:p>
            <a:r>
              <a:rPr lang="en-US" altLang="zh-CN" sz="1200" dirty="0">
                <a:solidFill>
                  <a:srgbClr val="FC4216"/>
                </a:solidFill>
              </a:rPr>
              <a:t>254</a:t>
            </a:r>
            <a:r>
              <a:rPr lang="zh-CN" altLang="en-US" sz="1200" dirty="0">
                <a:solidFill>
                  <a:srgbClr val="FC4216"/>
                </a:solidFill>
              </a:rPr>
              <a:t>位</a:t>
            </a:r>
          </a:p>
        </p:txBody>
      </p:sp>
      <p:sp>
        <p:nvSpPr>
          <p:cNvPr id="32" name="i$ḻíḍé"/>
          <p:cNvSpPr txBox="1"/>
          <p:nvPr/>
        </p:nvSpPr>
        <p:spPr>
          <a:xfrm>
            <a:off x="9449664" y="2495067"/>
            <a:ext cx="1537072" cy="337909"/>
          </a:xfrm>
          <a:prstGeom prst="rect">
            <a:avLst/>
          </a:prstGeom>
        </p:spPr>
        <p:txBody>
          <a:bodyPr vert="horz" wrap="square" lIns="91440" tIns="45720" rIns="91440" bIns="45720" anchor="ctr" anchorCtr="0">
            <a:noAutofit/>
          </a:bodyPr>
          <a:lstStyle>
            <a:defPPr>
              <a:defRPr lang="zh-CN"/>
            </a:defPPr>
            <a:lvl1pPr algn="ctr">
              <a:spcBef>
                <a:spcPct val="0"/>
              </a:spcBef>
              <a:defRPr sz="1400">
                <a:latin typeface="+mn-ea"/>
              </a:defRPr>
            </a:lvl1pPr>
          </a:lstStyle>
          <a:p>
            <a:r>
              <a:rPr lang="en-US" altLang="zh-CN" sz="1200" dirty="0">
                <a:solidFill>
                  <a:srgbClr val="FC4216"/>
                </a:solidFill>
              </a:rPr>
              <a:t>208</a:t>
            </a:r>
            <a:r>
              <a:rPr lang="zh-CN" altLang="en-US" sz="1200" dirty="0">
                <a:solidFill>
                  <a:srgbClr val="FC4216"/>
                </a:solidFill>
              </a:rPr>
              <a:t>位</a:t>
            </a:r>
          </a:p>
        </p:txBody>
      </p:sp>
      <p:sp>
        <p:nvSpPr>
          <p:cNvPr id="33" name="i$ḻíḍé"/>
          <p:cNvSpPr txBox="1"/>
          <p:nvPr/>
        </p:nvSpPr>
        <p:spPr>
          <a:xfrm>
            <a:off x="9988925" y="1737898"/>
            <a:ext cx="1537072" cy="337909"/>
          </a:xfrm>
          <a:prstGeom prst="rect">
            <a:avLst/>
          </a:prstGeom>
        </p:spPr>
        <p:txBody>
          <a:bodyPr vert="horz" wrap="square" lIns="91440" tIns="45720" rIns="91440" bIns="45720" anchor="ctr" anchorCtr="0">
            <a:noAutofit/>
          </a:bodyPr>
          <a:lstStyle>
            <a:defPPr>
              <a:defRPr lang="zh-CN"/>
            </a:defPPr>
            <a:lvl1pPr algn="ctr">
              <a:spcBef>
                <a:spcPct val="0"/>
              </a:spcBef>
              <a:defRPr sz="1400">
                <a:latin typeface="+mn-ea"/>
              </a:defRPr>
            </a:lvl1pPr>
          </a:lstStyle>
          <a:p>
            <a:r>
              <a:rPr lang="en-US" altLang="zh-CN" sz="1200" dirty="0">
                <a:solidFill>
                  <a:srgbClr val="FC4216"/>
                </a:solidFill>
              </a:rPr>
              <a:t>160</a:t>
            </a:r>
            <a:r>
              <a:rPr lang="zh-CN" altLang="en-US" sz="1200" dirty="0">
                <a:solidFill>
                  <a:srgbClr val="FC4216"/>
                </a:solidFill>
              </a:rPr>
              <a:t>位</a:t>
            </a:r>
          </a:p>
        </p:txBody>
      </p:sp>
      <p:sp>
        <p:nvSpPr>
          <p:cNvPr id="34" name="i$ḻíḍé"/>
          <p:cNvSpPr txBox="1"/>
          <p:nvPr/>
        </p:nvSpPr>
        <p:spPr>
          <a:xfrm>
            <a:off x="10159581" y="980728"/>
            <a:ext cx="1537072" cy="337909"/>
          </a:xfrm>
          <a:prstGeom prst="rect">
            <a:avLst/>
          </a:prstGeom>
        </p:spPr>
        <p:txBody>
          <a:bodyPr vert="horz" wrap="square" lIns="91440" tIns="45720" rIns="91440" bIns="45720" anchor="ctr" anchorCtr="0">
            <a:noAutofit/>
          </a:bodyPr>
          <a:lstStyle/>
          <a:p>
            <a:pPr algn="ctr">
              <a:spcBef>
                <a:spcPct val="0"/>
              </a:spcBef>
            </a:pPr>
            <a:r>
              <a:rPr lang="en-US" altLang="zh-CN" sz="1200" dirty="0">
                <a:solidFill>
                  <a:srgbClr val="FD6845"/>
                </a:solidFill>
                <a:latin typeface="+mn-ea"/>
              </a:rPr>
              <a:t>178</a:t>
            </a:r>
            <a:r>
              <a:rPr lang="zh-CN" altLang="en-US" sz="1200" dirty="0">
                <a:solidFill>
                  <a:srgbClr val="FD6845"/>
                </a:solidFill>
                <a:latin typeface="+mn-ea"/>
              </a:rPr>
              <a:t>位</a:t>
            </a:r>
          </a:p>
        </p:txBody>
      </p:sp>
      <p:cxnSp>
        <p:nvCxnSpPr>
          <p:cNvPr id="35" name="直接连接符 34"/>
          <p:cNvCxnSpPr/>
          <p:nvPr/>
        </p:nvCxnSpPr>
        <p:spPr>
          <a:xfrm>
            <a:off x="747759" y="2780928"/>
            <a:ext cx="720000" cy="0"/>
          </a:xfrm>
          <a:prstGeom prst="line">
            <a:avLst/>
          </a:prstGeom>
          <a:ln w="38100">
            <a:solidFill>
              <a:srgbClr val="FC4216">
                <a:alpha val="90000"/>
              </a:srgb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1" name="ïṥḷîďè"/>
          <p:cNvSpPr/>
          <p:nvPr/>
        </p:nvSpPr>
        <p:spPr>
          <a:xfrm>
            <a:off x="1824727" y="3284136"/>
            <a:ext cx="792000" cy="792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175" name="íṣlíḋê"/>
          <p:cNvCxnSpPr/>
          <p:nvPr/>
        </p:nvCxnSpPr>
        <p:spPr>
          <a:xfrm rot="16200000">
            <a:off x="2058507" y="3121916"/>
            <a:ext cx="324441" cy="0"/>
          </a:xfrm>
          <a:prstGeom prst="line">
            <a:avLst/>
          </a:prstGeom>
          <a:ln w="25400">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163" name="iṣļíḑè"/>
          <p:cNvSpPr/>
          <p:nvPr/>
        </p:nvSpPr>
        <p:spPr>
          <a:xfrm>
            <a:off x="4903601" y="3284136"/>
            <a:ext cx="792000" cy="792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180" name="î$ļîḍè"/>
          <p:cNvCxnSpPr/>
          <p:nvPr/>
        </p:nvCxnSpPr>
        <p:spPr>
          <a:xfrm rot="16200000">
            <a:off x="5137381" y="3121916"/>
            <a:ext cx="324441" cy="0"/>
          </a:xfrm>
          <a:prstGeom prst="line">
            <a:avLst/>
          </a:prstGeom>
          <a:ln w="25400">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165" name="íşľîḋe"/>
          <p:cNvSpPr/>
          <p:nvPr/>
        </p:nvSpPr>
        <p:spPr>
          <a:xfrm>
            <a:off x="8015552" y="3284136"/>
            <a:ext cx="792000" cy="792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185" name="í$ḻïďé"/>
          <p:cNvCxnSpPr/>
          <p:nvPr/>
        </p:nvCxnSpPr>
        <p:spPr>
          <a:xfrm rot="16200000">
            <a:off x="8249332" y="3111514"/>
            <a:ext cx="324441" cy="0"/>
          </a:xfrm>
          <a:prstGeom prst="line">
            <a:avLst/>
          </a:prstGeom>
          <a:ln w="25400">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162" name="íṩľiḓe"/>
          <p:cNvSpPr/>
          <p:nvPr/>
        </p:nvSpPr>
        <p:spPr>
          <a:xfrm>
            <a:off x="3359900" y="3284136"/>
            <a:ext cx="792000" cy="7920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193" name="ïṧḻiḋe"/>
          <p:cNvCxnSpPr/>
          <p:nvPr/>
        </p:nvCxnSpPr>
        <p:spPr>
          <a:xfrm rot="5400000" flipV="1">
            <a:off x="3593680" y="4215401"/>
            <a:ext cx="324441" cy="0"/>
          </a:xfrm>
          <a:prstGeom prst="line">
            <a:avLst/>
          </a:prstGeom>
          <a:ln w="25400">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164" name="îšļïḋè"/>
          <p:cNvSpPr/>
          <p:nvPr/>
        </p:nvSpPr>
        <p:spPr>
          <a:xfrm>
            <a:off x="6466493" y="3284136"/>
            <a:ext cx="792000" cy="7920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194" name="íşľide"/>
          <p:cNvCxnSpPr/>
          <p:nvPr/>
        </p:nvCxnSpPr>
        <p:spPr>
          <a:xfrm rot="5400000" flipV="1">
            <a:off x="6700273" y="4215401"/>
            <a:ext cx="324441" cy="0"/>
          </a:xfrm>
          <a:prstGeom prst="line">
            <a:avLst/>
          </a:prstGeom>
          <a:ln w="25400">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166" name="íṥļîḓè"/>
          <p:cNvSpPr/>
          <p:nvPr/>
        </p:nvSpPr>
        <p:spPr>
          <a:xfrm>
            <a:off x="9575273" y="3284136"/>
            <a:ext cx="792000" cy="7920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195" name="îṩḻíḍé"/>
          <p:cNvCxnSpPr/>
          <p:nvPr/>
        </p:nvCxnSpPr>
        <p:spPr>
          <a:xfrm rot="5400000" flipV="1">
            <a:off x="9809053" y="4204999"/>
            <a:ext cx="324441" cy="0"/>
          </a:xfrm>
          <a:prstGeom prst="line">
            <a:avLst/>
          </a:prstGeom>
          <a:ln w="25400">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176" name="íṩľíḋe"/>
          <p:cNvSpPr txBox="1"/>
          <p:nvPr/>
        </p:nvSpPr>
        <p:spPr>
          <a:xfrm>
            <a:off x="1343472" y="1381600"/>
            <a:ext cx="2232202" cy="364010"/>
          </a:xfrm>
          <a:prstGeom prst="rect">
            <a:avLst/>
          </a:prstGeom>
          <a:noFill/>
        </p:spPr>
        <p:txBody>
          <a:bodyPr wrap="none">
            <a:noAutofit/>
          </a:bodyPr>
          <a:lstStyle/>
          <a:p>
            <a:pPr eaLnBrk="1" fontAlgn="auto" hangingPunct="1">
              <a:defRPr/>
            </a:pPr>
            <a:r>
              <a:rPr lang="zh-CN" altLang="en-US" sz="2000" b="1" dirty="0">
                <a:latin typeface="+mj-ea"/>
                <a:ea typeface="+mj-ea"/>
              </a:rPr>
              <a:t>事业愿景</a:t>
            </a:r>
          </a:p>
        </p:txBody>
      </p:sp>
      <p:sp>
        <p:nvSpPr>
          <p:cNvPr id="177" name="ï$ľídé"/>
          <p:cNvSpPr txBox="1"/>
          <p:nvPr/>
        </p:nvSpPr>
        <p:spPr bwMode="auto">
          <a:xfrm>
            <a:off x="1343472" y="1916920"/>
            <a:ext cx="2232198" cy="7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20000"/>
              </a:lnSpc>
            </a:pPr>
            <a:r>
              <a:rPr lang="zh-CN" altLang="en-US" sz="1200" dirty="0">
                <a:solidFill>
                  <a:schemeClr val="bg2">
                    <a:lumMod val="25000"/>
                  </a:schemeClr>
                </a:solidFill>
              </a:rPr>
              <a:t>以人民的美好生活为己任以高质量发展领先领跑，做伟大新时代的好企业</a:t>
            </a:r>
            <a:endParaRPr lang="en-US" altLang="zh-CN" sz="1200" dirty="0">
              <a:solidFill>
                <a:schemeClr val="bg2">
                  <a:lumMod val="25000"/>
                </a:schemeClr>
              </a:solidFill>
            </a:endParaRPr>
          </a:p>
        </p:txBody>
      </p:sp>
      <p:cxnSp>
        <p:nvCxnSpPr>
          <p:cNvPr id="212" name="直接连接符 211"/>
          <p:cNvCxnSpPr/>
          <p:nvPr/>
        </p:nvCxnSpPr>
        <p:spPr>
          <a:xfrm>
            <a:off x="1487568" y="1844824"/>
            <a:ext cx="720000" cy="0"/>
          </a:xfrm>
          <a:prstGeom prst="line">
            <a:avLst/>
          </a:prstGeom>
          <a:ln w="38100">
            <a:solidFill>
              <a:srgbClr val="FC4216">
                <a:alpha val="90000"/>
              </a:srgbClr>
            </a:solidFill>
          </a:ln>
        </p:spPr>
        <p:style>
          <a:lnRef idx="1">
            <a:schemeClr val="accent1"/>
          </a:lnRef>
          <a:fillRef idx="0">
            <a:schemeClr val="accent1"/>
          </a:fillRef>
          <a:effectRef idx="0">
            <a:schemeClr val="accent1"/>
          </a:effectRef>
          <a:fontRef idx="minor">
            <a:schemeClr val="tx1"/>
          </a:fontRef>
        </p:style>
      </p:cxnSp>
      <p:sp>
        <p:nvSpPr>
          <p:cNvPr id="215" name="íṩľíḋe"/>
          <p:cNvSpPr txBox="1"/>
          <p:nvPr/>
        </p:nvSpPr>
        <p:spPr>
          <a:xfrm>
            <a:off x="7697884" y="1381600"/>
            <a:ext cx="2232202" cy="364010"/>
          </a:xfrm>
          <a:prstGeom prst="rect">
            <a:avLst/>
          </a:prstGeom>
          <a:noFill/>
        </p:spPr>
        <p:txBody>
          <a:bodyPr wrap="none">
            <a:noAutofit/>
          </a:bodyPr>
          <a:lstStyle/>
          <a:p>
            <a:pPr eaLnBrk="1" fontAlgn="auto" hangingPunct="1">
              <a:defRPr/>
            </a:pPr>
            <a:r>
              <a:rPr lang="zh-CN" altLang="en-US" sz="2000" b="1" dirty="0">
                <a:latin typeface="+mj-ea"/>
                <a:ea typeface="+mj-ea"/>
              </a:rPr>
              <a:t>事业使命</a:t>
            </a:r>
          </a:p>
        </p:txBody>
      </p:sp>
      <p:sp>
        <p:nvSpPr>
          <p:cNvPr id="216" name="ï$ľídé"/>
          <p:cNvSpPr txBox="1"/>
          <p:nvPr/>
        </p:nvSpPr>
        <p:spPr bwMode="auto">
          <a:xfrm>
            <a:off x="7697884" y="1916920"/>
            <a:ext cx="2232198" cy="7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20000"/>
              </a:lnSpc>
            </a:pPr>
            <a:r>
              <a:rPr lang="zh-CN" altLang="en-US" sz="1200" dirty="0">
                <a:solidFill>
                  <a:schemeClr val="bg2">
                    <a:lumMod val="25000"/>
                  </a:schemeClr>
                </a:solidFill>
              </a:rPr>
              <a:t>为最广大的利益相关方、创造更长远的真实价值</a:t>
            </a:r>
            <a:endParaRPr lang="en-US" altLang="zh-CN" sz="1200" dirty="0">
              <a:solidFill>
                <a:schemeClr val="bg2">
                  <a:lumMod val="25000"/>
                </a:schemeClr>
              </a:solidFill>
            </a:endParaRPr>
          </a:p>
        </p:txBody>
      </p:sp>
      <p:cxnSp>
        <p:nvCxnSpPr>
          <p:cNvPr id="217" name="直接连接符 216"/>
          <p:cNvCxnSpPr/>
          <p:nvPr/>
        </p:nvCxnSpPr>
        <p:spPr>
          <a:xfrm>
            <a:off x="7841980" y="1844824"/>
            <a:ext cx="720000" cy="0"/>
          </a:xfrm>
          <a:prstGeom prst="line">
            <a:avLst/>
          </a:prstGeom>
          <a:ln w="38100">
            <a:solidFill>
              <a:srgbClr val="FC4216">
                <a:alpha val="90000"/>
              </a:srgbClr>
            </a:solidFill>
          </a:ln>
        </p:spPr>
        <p:style>
          <a:lnRef idx="1">
            <a:schemeClr val="accent1"/>
          </a:lnRef>
          <a:fillRef idx="0">
            <a:schemeClr val="accent1"/>
          </a:fillRef>
          <a:effectRef idx="0">
            <a:schemeClr val="accent1"/>
          </a:effectRef>
          <a:fontRef idx="minor">
            <a:schemeClr val="tx1"/>
          </a:fontRef>
        </p:style>
      </p:cxnSp>
      <p:sp>
        <p:nvSpPr>
          <p:cNvPr id="219" name="íṩľíḋe"/>
          <p:cNvSpPr txBox="1"/>
          <p:nvPr/>
        </p:nvSpPr>
        <p:spPr>
          <a:xfrm>
            <a:off x="4520678" y="1381600"/>
            <a:ext cx="2232202" cy="364010"/>
          </a:xfrm>
          <a:prstGeom prst="rect">
            <a:avLst/>
          </a:prstGeom>
          <a:noFill/>
        </p:spPr>
        <p:txBody>
          <a:bodyPr wrap="none">
            <a:noAutofit/>
          </a:bodyPr>
          <a:lstStyle/>
          <a:p>
            <a:pPr eaLnBrk="1" fontAlgn="auto" hangingPunct="1">
              <a:defRPr/>
            </a:pPr>
            <a:r>
              <a:rPr lang="zh-CN" altLang="en-US" sz="2000" b="1" dirty="0">
                <a:latin typeface="+mj-ea"/>
                <a:ea typeface="+mj-ea"/>
              </a:rPr>
              <a:t>经营方针</a:t>
            </a:r>
          </a:p>
        </p:txBody>
      </p:sp>
      <p:sp>
        <p:nvSpPr>
          <p:cNvPr id="220" name="ï$ľídé"/>
          <p:cNvSpPr txBox="1"/>
          <p:nvPr/>
        </p:nvSpPr>
        <p:spPr bwMode="auto">
          <a:xfrm>
            <a:off x="4520678" y="1916920"/>
            <a:ext cx="2232198" cy="7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20000"/>
              </a:lnSpc>
            </a:pPr>
            <a:r>
              <a:rPr lang="zh-CN" altLang="en-US" sz="1200" dirty="0">
                <a:solidFill>
                  <a:schemeClr val="bg2">
                    <a:lumMod val="25000"/>
                  </a:schemeClr>
                </a:solidFill>
              </a:rPr>
              <a:t>创造真实价值、以客户为中心、以股东为优先、以奋斗者为本</a:t>
            </a:r>
            <a:endParaRPr lang="en-US" altLang="zh-CN" sz="1200" dirty="0">
              <a:solidFill>
                <a:schemeClr val="bg2">
                  <a:lumMod val="25000"/>
                </a:schemeClr>
              </a:solidFill>
            </a:endParaRPr>
          </a:p>
        </p:txBody>
      </p:sp>
      <p:cxnSp>
        <p:nvCxnSpPr>
          <p:cNvPr id="221" name="直接连接符 220"/>
          <p:cNvCxnSpPr/>
          <p:nvPr/>
        </p:nvCxnSpPr>
        <p:spPr>
          <a:xfrm>
            <a:off x="4664774" y="1844824"/>
            <a:ext cx="720000" cy="0"/>
          </a:xfrm>
          <a:prstGeom prst="line">
            <a:avLst/>
          </a:prstGeom>
          <a:ln w="38100">
            <a:solidFill>
              <a:srgbClr val="FC4216">
                <a:alpha val="90000"/>
              </a:srgbClr>
            </a:solidFill>
          </a:ln>
        </p:spPr>
        <p:style>
          <a:lnRef idx="1">
            <a:schemeClr val="accent1"/>
          </a:lnRef>
          <a:fillRef idx="0">
            <a:schemeClr val="accent1"/>
          </a:fillRef>
          <a:effectRef idx="0">
            <a:schemeClr val="accent1"/>
          </a:effectRef>
          <a:fontRef idx="minor">
            <a:schemeClr val="tx1"/>
          </a:fontRef>
        </p:style>
      </p:cxnSp>
      <p:sp>
        <p:nvSpPr>
          <p:cNvPr id="223" name="íṩľíḋe"/>
          <p:cNvSpPr txBox="1"/>
          <p:nvPr/>
        </p:nvSpPr>
        <p:spPr>
          <a:xfrm>
            <a:off x="6109281" y="4743918"/>
            <a:ext cx="2232202" cy="364010"/>
          </a:xfrm>
          <a:prstGeom prst="rect">
            <a:avLst/>
          </a:prstGeom>
          <a:noFill/>
        </p:spPr>
        <p:txBody>
          <a:bodyPr wrap="none">
            <a:noAutofit/>
          </a:bodyPr>
          <a:lstStyle/>
          <a:p>
            <a:pPr eaLnBrk="1" fontAlgn="auto" hangingPunct="1">
              <a:defRPr/>
            </a:pPr>
            <a:r>
              <a:rPr lang="zh-CN" altLang="en-US" sz="2000" b="1" dirty="0">
                <a:latin typeface="+mj-ea"/>
                <a:ea typeface="+mj-ea"/>
              </a:rPr>
              <a:t>核心价值观</a:t>
            </a:r>
          </a:p>
        </p:txBody>
      </p:sp>
      <p:sp>
        <p:nvSpPr>
          <p:cNvPr id="224" name="ï$ľídé"/>
          <p:cNvSpPr txBox="1"/>
          <p:nvPr/>
        </p:nvSpPr>
        <p:spPr bwMode="auto">
          <a:xfrm>
            <a:off x="6109281" y="5301296"/>
            <a:ext cx="2232198" cy="7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20000"/>
              </a:lnSpc>
            </a:pPr>
            <a:r>
              <a:rPr lang="zh-CN" altLang="en-US" sz="1200" dirty="0">
                <a:solidFill>
                  <a:schemeClr val="bg2">
                    <a:lumMod val="25000"/>
                  </a:schemeClr>
                </a:solidFill>
              </a:rPr>
              <a:t>大道当然，合伙奋斗</a:t>
            </a:r>
            <a:endParaRPr lang="en-US" altLang="zh-CN" sz="1200" dirty="0">
              <a:solidFill>
                <a:schemeClr val="bg2">
                  <a:lumMod val="25000"/>
                </a:schemeClr>
              </a:solidFill>
            </a:endParaRPr>
          </a:p>
        </p:txBody>
      </p:sp>
      <p:sp>
        <p:nvSpPr>
          <p:cNvPr id="2" name="矩形 1"/>
          <p:cNvSpPr/>
          <p:nvPr/>
        </p:nvSpPr>
        <p:spPr>
          <a:xfrm>
            <a:off x="623888" y="4502395"/>
            <a:ext cx="10944225" cy="1362795"/>
          </a:xfrm>
          <a:prstGeom prst="rect">
            <a:avLst/>
          </a:prstGeom>
          <a:solidFill>
            <a:srgbClr val="FD6845">
              <a:alpha val="7000"/>
            </a:srgbClr>
          </a:solidFill>
          <a:ln w="0" cap="flat" cmpd="sng" algn="ctr">
            <a:noFill/>
            <a:prstDash val="solid"/>
            <a:miter lim="800000"/>
          </a:ln>
          <a:effectLst>
            <a:outerShdw blurRad="25400" sx="101000" sy="101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25" name="直接连接符 224"/>
          <p:cNvCxnSpPr/>
          <p:nvPr/>
        </p:nvCxnSpPr>
        <p:spPr>
          <a:xfrm>
            <a:off x="6253377" y="5205961"/>
            <a:ext cx="720000" cy="0"/>
          </a:xfrm>
          <a:prstGeom prst="line">
            <a:avLst/>
          </a:prstGeom>
          <a:ln w="38100">
            <a:solidFill>
              <a:srgbClr val="FC4216">
                <a:alpha val="90000"/>
              </a:srgbClr>
            </a:solidFill>
          </a:ln>
        </p:spPr>
        <p:style>
          <a:lnRef idx="1">
            <a:schemeClr val="accent1"/>
          </a:lnRef>
          <a:fillRef idx="0">
            <a:schemeClr val="accent1"/>
          </a:fillRef>
          <a:effectRef idx="0">
            <a:schemeClr val="accent1"/>
          </a:effectRef>
          <a:fontRef idx="minor">
            <a:schemeClr val="tx1"/>
          </a:fontRef>
        </p:style>
      </p:cxnSp>
      <p:sp>
        <p:nvSpPr>
          <p:cNvPr id="227" name="íṩľíḋe"/>
          <p:cNvSpPr txBox="1"/>
          <p:nvPr/>
        </p:nvSpPr>
        <p:spPr>
          <a:xfrm>
            <a:off x="2932075" y="4743918"/>
            <a:ext cx="2232202" cy="364010"/>
          </a:xfrm>
          <a:prstGeom prst="rect">
            <a:avLst/>
          </a:prstGeom>
          <a:noFill/>
        </p:spPr>
        <p:txBody>
          <a:bodyPr wrap="none">
            <a:noAutofit/>
          </a:bodyPr>
          <a:lstStyle/>
          <a:p>
            <a:pPr eaLnBrk="1" fontAlgn="auto" hangingPunct="1">
              <a:defRPr/>
            </a:pPr>
            <a:r>
              <a:rPr lang="zh-CN" altLang="en-US" sz="2000" b="1" dirty="0">
                <a:latin typeface="+mj-ea"/>
                <a:ea typeface="+mj-ea"/>
              </a:rPr>
              <a:t>战略定位</a:t>
            </a:r>
          </a:p>
        </p:txBody>
      </p:sp>
      <p:sp>
        <p:nvSpPr>
          <p:cNvPr id="228" name="ï$ľídé"/>
          <p:cNvSpPr txBox="1"/>
          <p:nvPr/>
        </p:nvSpPr>
        <p:spPr bwMode="auto">
          <a:xfrm>
            <a:off x="2932075" y="5301296"/>
            <a:ext cx="2232198" cy="7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20000"/>
              </a:lnSpc>
            </a:pPr>
            <a:r>
              <a:rPr lang="zh-CN" altLang="en-US" sz="1200" dirty="0">
                <a:solidFill>
                  <a:schemeClr val="bg2">
                    <a:lumMod val="25000"/>
                  </a:schemeClr>
                </a:solidFill>
              </a:rPr>
              <a:t>城乡建设与生活服务商</a:t>
            </a:r>
            <a:endParaRPr lang="en-US" altLang="zh-CN" sz="1200" dirty="0">
              <a:solidFill>
                <a:schemeClr val="bg2">
                  <a:lumMod val="25000"/>
                </a:schemeClr>
              </a:solidFill>
            </a:endParaRPr>
          </a:p>
        </p:txBody>
      </p:sp>
      <p:cxnSp>
        <p:nvCxnSpPr>
          <p:cNvPr id="229" name="直接连接符 228"/>
          <p:cNvCxnSpPr/>
          <p:nvPr/>
        </p:nvCxnSpPr>
        <p:spPr>
          <a:xfrm>
            <a:off x="3076171" y="5205961"/>
            <a:ext cx="720000" cy="0"/>
          </a:xfrm>
          <a:prstGeom prst="line">
            <a:avLst/>
          </a:prstGeom>
          <a:ln w="38100">
            <a:solidFill>
              <a:srgbClr val="FC4216">
                <a:alpha val="90000"/>
              </a:srgbClr>
            </a:solidFill>
          </a:ln>
        </p:spPr>
        <p:style>
          <a:lnRef idx="1">
            <a:schemeClr val="accent1"/>
          </a:lnRef>
          <a:fillRef idx="0">
            <a:schemeClr val="accent1"/>
          </a:fillRef>
          <a:effectRef idx="0">
            <a:schemeClr val="accent1"/>
          </a:effectRef>
          <a:fontRef idx="minor">
            <a:schemeClr val="tx1"/>
          </a:fontRef>
        </p:style>
      </p:cxnSp>
      <p:sp>
        <p:nvSpPr>
          <p:cNvPr id="231" name="íṩľíḋe"/>
          <p:cNvSpPr txBox="1"/>
          <p:nvPr/>
        </p:nvSpPr>
        <p:spPr>
          <a:xfrm>
            <a:off x="9286485" y="4743918"/>
            <a:ext cx="2232202" cy="364010"/>
          </a:xfrm>
          <a:prstGeom prst="rect">
            <a:avLst/>
          </a:prstGeom>
          <a:noFill/>
        </p:spPr>
        <p:txBody>
          <a:bodyPr wrap="none">
            <a:noAutofit/>
          </a:bodyPr>
          <a:lstStyle/>
          <a:p>
            <a:pPr eaLnBrk="1" fontAlgn="auto" hangingPunct="1">
              <a:defRPr/>
            </a:pPr>
            <a:r>
              <a:rPr lang="zh-CN" altLang="en-US" sz="2000" b="1" dirty="0">
                <a:latin typeface="+mj-ea"/>
                <a:ea typeface="+mj-ea"/>
              </a:rPr>
              <a:t>制度安排</a:t>
            </a:r>
          </a:p>
        </p:txBody>
      </p:sp>
      <p:sp>
        <p:nvSpPr>
          <p:cNvPr id="232" name="ï$ľídé"/>
          <p:cNvSpPr txBox="1"/>
          <p:nvPr/>
        </p:nvSpPr>
        <p:spPr bwMode="auto">
          <a:xfrm>
            <a:off x="9286485" y="5301296"/>
            <a:ext cx="2232198" cy="7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20000"/>
              </a:lnSpc>
            </a:pPr>
            <a:r>
              <a:rPr lang="zh-CN" altLang="en-US" sz="1200" dirty="0">
                <a:solidFill>
                  <a:schemeClr val="bg2">
                    <a:lumMod val="25000"/>
                  </a:schemeClr>
                </a:solidFill>
              </a:rPr>
              <a:t>混合所有制、事业合伙人制度</a:t>
            </a:r>
            <a:endParaRPr lang="en-US" altLang="zh-CN" sz="1200" dirty="0">
              <a:solidFill>
                <a:schemeClr val="bg2">
                  <a:lumMod val="25000"/>
                </a:schemeClr>
              </a:solidFill>
            </a:endParaRPr>
          </a:p>
        </p:txBody>
      </p:sp>
      <p:cxnSp>
        <p:nvCxnSpPr>
          <p:cNvPr id="233" name="直接连接符 232"/>
          <p:cNvCxnSpPr/>
          <p:nvPr/>
        </p:nvCxnSpPr>
        <p:spPr>
          <a:xfrm>
            <a:off x="9430581" y="5205961"/>
            <a:ext cx="720000" cy="0"/>
          </a:xfrm>
          <a:prstGeom prst="line">
            <a:avLst/>
          </a:prstGeom>
          <a:ln w="38100">
            <a:solidFill>
              <a:srgbClr val="FC4216">
                <a:alpha val="90000"/>
              </a:srgb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637168" y="1319956"/>
            <a:ext cx="10944225" cy="1362795"/>
          </a:xfrm>
          <a:prstGeom prst="rect">
            <a:avLst/>
          </a:prstGeom>
          <a:solidFill>
            <a:srgbClr val="FD6845">
              <a:alpha val="7000"/>
            </a:srgbClr>
          </a:solidFill>
          <a:ln w="0" cap="flat" cmpd="sng" algn="ctr">
            <a:noFill/>
            <a:prstDash val="solid"/>
            <a:miter lim="800000"/>
          </a:ln>
          <a:effectLst>
            <a:outerShdw blurRad="25400" sx="101000" sy="101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10509248" y="1708966"/>
            <a:ext cx="1016001" cy="584775"/>
          </a:xfrm>
          <a:prstGeom prst="rect">
            <a:avLst/>
          </a:prstGeom>
          <a:noFill/>
        </p:spPr>
        <p:txBody>
          <a:bodyPr wrap="square" rtlCol="0">
            <a:spAutoFit/>
          </a:bodyPr>
          <a:lstStyle/>
          <a:p>
            <a:r>
              <a:rPr lang="en-US" altLang="zh-CN" sz="3200" b="1" dirty="0">
                <a:solidFill>
                  <a:srgbClr val="FF0000"/>
                </a:solidFill>
              </a:rPr>
              <a:t>&gt;&gt;&gt;</a:t>
            </a:r>
            <a:endParaRPr lang="zh-CN" altLang="en-US" sz="3200" b="1" dirty="0">
              <a:solidFill>
                <a:srgbClr val="FF0000"/>
              </a:solidFill>
            </a:endParaRPr>
          </a:p>
        </p:txBody>
      </p:sp>
      <p:sp>
        <p:nvSpPr>
          <p:cNvPr id="15" name="文本框 14"/>
          <p:cNvSpPr txBox="1"/>
          <p:nvPr/>
        </p:nvSpPr>
        <p:spPr>
          <a:xfrm>
            <a:off x="942542" y="4891405"/>
            <a:ext cx="1016001" cy="584775"/>
          </a:xfrm>
          <a:prstGeom prst="rect">
            <a:avLst/>
          </a:prstGeom>
          <a:noFill/>
        </p:spPr>
        <p:txBody>
          <a:bodyPr wrap="square" rtlCol="0">
            <a:spAutoFit/>
          </a:bodyPr>
          <a:lstStyle/>
          <a:p>
            <a:r>
              <a:rPr lang="en-US" altLang="zh-CN" sz="3200" b="1" dirty="0">
                <a:solidFill>
                  <a:srgbClr val="FF0000"/>
                </a:solidFill>
              </a:rPr>
              <a:t>&gt;&gt;&gt;</a:t>
            </a:r>
            <a:endParaRPr lang="zh-CN" altLang="en-US" sz="3200" b="1" dirty="0">
              <a:solidFill>
                <a:srgbClr val="FF0000"/>
              </a:solidFill>
            </a:endParaRPr>
          </a:p>
        </p:txBody>
      </p:sp>
      <p:grpSp>
        <p:nvGrpSpPr>
          <p:cNvPr id="16" name="组合 15"/>
          <p:cNvGrpSpPr/>
          <p:nvPr/>
        </p:nvGrpSpPr>
        <p:grpSpPr>
          <a:xfrm>
            <a:off x="2000048" y="3481711"/>
            <a:ext cx="441357" cy="457370"/>
            <a:chOff x="2000048" y="3481711"/>
            <a:chExt cx="441357" cy="457370"/>
          </a:xfrm>
        </p:grpSpPr>
        <p:sp>
          <p:nvSpPr>
            <p:cNvPr id="10" name="五边形 9"/>
            <p:cNvSpPr/>
            <p:nvPr/>
          </p:nvSpPr>
          <p:spPr>
            <a:xfrm flipV="1">
              <a:off x="2000048" y="3481711"/>
              <a:ext cx="441357" cy="457370"/>
            </a:xfrm>
            <a:prstGeom prst="pentagon">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边形 10"/>
            <p:cNvSpPr/>
            <p:nvPr/>
          </p:nvSpPr>
          <p:spPr>
            <a:xfrm flipV="1">
              <a:off x="2076025" y="3560445"/>
              <a:ext cx="289404" cy="299903"/>
            </a:xfrm>
            <a:prstGeom prst="pentagon">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nvSpPr>
          <p:spPr>
            <a:xfrm>
              <a:off x="2158583" y="3648253"/>
              <a:ext cx="124286" cy="124286"/>
            </a:xfrm>
            <a:prstGeom prst="diamond">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9750595" y="3451451"/>
            <a:ext cx="441357" cy="457370"/>
            <a:chOff x="2000048" y="3481711"/>
            <a:chExt cx="441357" cy="457370"/>
          </a:xfrm>
        </p:grpSpPr>
        <p:sp>
          <p:nvSpPr>
            <p:cNvPr id="18" name="五边形 17"/>
            <p:cNvSpPr/>
            <p:nvPr/>
          </p:nvSpPr>
          <p:spPr>
            <a:xfrm flipV="1">
              <a:off x="2000048" y="3481711"/>
              <a:ext cx="441357" cy="457370"/>
            </a:xfrm>
            <a:prstGeom prst="pentagon">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五边形 18"/>
            <p:cNvSpPr/>
            <p:nvPr/>
          </p:nvSpPr>
          <p:spPr>
            <a:xfrm flipV="1">
              <a:off x="2076025" y="3560445"/>
              <a:ext cx="289404" cy="299903"/>
            </a:xfrm>
            <a:prstGeom prst="pentagon">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p:nvSpPr>
          <p:spPr>
            <a:xfrm>
              <a:off x="2158583" y="3648253"/>
              <a:ext cx="124286" cy="124286"/>
            </a:xfrm>
            <a:prstGeom prst="diamond">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8190874" y="3451451"/>
            <a:ext cx="441357" cy="457370"/>
            <a:chOff x="2000048" y="3481711"/>
            <a:chExt cx="441357" cy="457370"/>
          </a:xfrm>
        </p:grpSpPr>
        <p:sp>
          <p:nvSpPr>
            <p:cNvPr id="22" name="五边形 21"/>
            <p:cNvSpPr/>
            <p:nvPr/>
          </p:nvSpPr>
          <p:spPr>
            <a:xfrm flipV="1">
              <a:off x="2000048" y="3481711"/>
              <a:ext cx="441357" cy="457370"/>
            </a:xfrm>
            <a:prstGeom prst="pentagon">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五边形 22"/>
            <p:cNvSpPr/>
            <p:nvPr/>
          </p:nvSpPr>
          <p:spPr>
            <a:xfrm flipV="1">
              <a:off x="2076025" y="3560445"/>
              <a:ext cx="289404" cy="299903"/>
            </a:xfrm>
            <a:prstGeom prst="pentagon">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2158583" y="3648253"/>
              <a:ext cx="124286" cy="124286"/>
            </a:xfrm>
            <a:prstGeom prst="diamond">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6641815" y="3451451"/>
            <a:ext cx="441357" cy="457370"/>
            <a:chOff x="2000048" y="3481711"/>
            <a:chExt cx="441357" cy="457370"/>
          </a:xfrm>
        </p:grpSpPr>
        <p:sp>
          <p:nvSpPr>
            <p:cNvPr id="26" name="五边形 25"/>
            <p:cNvSpPr/>
            <p:nvPr/>
          </p:nvSpPr>
          <p:spPr>
            <a:xfrm flipV="1">
              <a:off x="2000048" y="3481711"/>
              <a:ext cx="441357" cy="457370"/>
            </a:xfrm>
            <a:prstGeom prst="pentagon">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五边形 26"/>
            <p:cNvSpPr/>
            <p:nvPr/>
          </p:nvSpPr>
          <p:spPr>
            <a:xfrm flipV="1">
              <a:off x="2076025" y="3560445"/>
              <a:ext cx="289404" cy="299903"/>
            </a:xfrm>
            <a:prstGeom prst="pentagon">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p:nvSpPr>
          <p:spPr>
            <a:xfrm>
              <a:off x="2158583" y="3648253"/>
              <a:ext cx="124286" cy="124286"/>
            </a:xfrm>
            <a:prstGeom prst="diamond">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5078923" y="3451451"/>
            <a:ext cx="441357" cy="457370"/>
            <a:chOff x="2000048" y="3481711"/>
            <a:chExt cx="441357" cy="457370"/>
          </a:xfrm>
        </p:grpSpPr>
        <p:sp>
          <p:nvSpPr>
            <p:cNvPr id="30" name="五边形 29"/>
            <p:cNvSpPr/>
            <p:nvPr/>
          </p:nvSpPr>
          <p:spPr>
            <a:xfrm flipV="1">
              <a:off x="2000048" y="3481711"/>
              <a:ext cx="441357" cy="457370"/>
            </a:xfrm>
            <a:prstGeom prst="pentagon">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五边形 30"/>
            <p:cNvSpPr/>
            <p:nvPr/>
          </p:nvSpPr>
          <p:spPr>
            <a:xfrm flipV="1">
              <a:off x="2076025" y="3560445"/>
              <a:ext cx="289404" cy="299903"/>
            </a:xfrm>
            <a:prstGeom prst="pentagon">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p:nvSpPr>
          <p:spPr>
            <a:xfrm>
              <a:off x="2158583" y="3648253"/>
              <a:ext cx="124286" cy="124286"/>
            </a:xfrm>
            <a:prstGeom prst="diamond">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3535222" y="3451451"/>
            <a:ext cx="441357" cy="457370"/>
            <a:chOff x="2000048" y="3481711"/>
            <a:chExt cx="441357" cy="457370"/>
          </a:xfrm>
        </p:grpSpPr>
        <p:sp>
          <p:nvSpPr>
            <p:cNvPr id="34" name="五边形 33"/>
            <p:cNvSpPr/>
            <p:nvPr/>
          </p:nvSpPr>
          <p:spPr>
            <a:xfrm flipV="1">
              <a:off x="2000048" y="3481711"/>
              <a:ext cx="441357" cy="457370"/>
            </a:xfrm>
            <a:prstGeom prst="pentagon">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五边形 34"/>
            <p:cNvSpPr/>
            <p:nvPr/>
          </p:nvSpPr>
          <p:spPr>
            <a:xfrm flipV="1">
              <a:off x="2076025" y="3560445"/>
              <a:ext cx="289404" cy="299903"/>
            </a:xfrm>
            <a:prstGeom prst="pentagon">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菱形 35"/>
            <p:cNvSpPr/>
            <p:nvPr/>
          </p:nvSpPr>
          <p:spPr>
            <a:xfrm>
              <a:off x="2158583" y="3648253"/>
              <a:ext cx="124286" cy="124286"/>
            </a:xfrm>
            <a:prstGeom prst="diamond">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高楼大厦的城市&#10;&#10;描述已自动生成">
            <a:extLst>
              <a:ext uri="{FF2B5EF4-FFF2-40B4-BE49-F238E27FC236}">
                <a16:creationId xmlns:a16="http://schemas.microsoft.com/office/drawing/2014/main" id="{3D59D4DA-2121-3122-CE62-5A72BFDAB115}"/>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7813" b="7813"/>
          <a:stretch/>
        </p:blipFill>
        <p:spPr>
          <a:xfrm>
            <a:off x="0" y="-7948"/>
            <a:ext cx="12192000" cy="6858000"/>
          </a:xfrm>
          <a:prstGeom prst="rect">
            <a:avLst/>
          </a:prstGeom>
        </p:spPr>
      </p:pic>
      <p:sp>
        <p:nvSpPr>
          <p:cNvPr id="31" name="矩形 30"/>
          <p:cNvSpPr/>
          <p:nvPr/>
        </p:nvSpPr>
        <p:spPr>
          <a:xfrm>
            <a:off x="0" y="0"/>
            <a:ext cx="12192000" cy="6858000"/>
          </a:xfrm>
          <a:prstGeom prst="rect">
            <a:avLst/>
          </a:prstGeom>
          <a:solidFill>
            <a:schemeClr val="tx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p:cNvSpPr/>
          <p:nvPr/>
        </p:nvSpPr>
        <p:spPr>
          <a:xfrm>
            <a:off x="124116" y="3696427"/>
            <a:ext cx="3161573" cy="3161573"/>
          </a:xfrm>
          <a:custGeom>
            <a:avLst/>
            <a:gdLst>
              <a:gd name="connsiteX0" fmla="*/ 1580787 w 3161573"/>
              <a:gd name="connsiteY0" fmla="*/ 0 h 3161573"/>
              <a:gd name="connsiteX1" fmla="*/ 3161573 w 3161573"/>
              <a:gd name="connsiteY1" fmla="*/ 3161573 h 3161573"/>
              <a:gd name="connsiteX2" fmla="*/ 0 w 3161573"/>
              <a:gd name="connsiteY2" fmla="*/ 3161573 h 3161573"/>
            </a:gdLst>
            <a:ahLst/>
            <a:cxnLst>
              <a:cxn ang="0">
                <a:pos x="connsiteX0" y="connsiteY0"/>
              </a:cxn>
              <a:cxn ang="0">
                <a:pos x="connsiteX1" y="connsiteY1"/>
              </a:cxn>
              <a:cxn ang="0">
                <a:pos x="connsiteX2" y="connsiteY2"/>
              </a:cxn>
            </a:cxnLst>
            <a:rect l="l" t="t" r="r" b="b"/>
            <a:pathLst>
              <a:path w="3161573" h="3161573">
                <a:moveTo>
                  <a:pt x="1580787" y="0"/>
                </a:moveTo>
                <a:lnTo>
                  <a:pt x="3161573" y="3161573"/>
                </a:lnTo>
                <a:lnTo>
                  <a:pt x="0" y="3161573"/>
                </a:lnTo>
                <a:close/>
              </a:path>
            </a:pathLst>
          </a:custGeom>
          <a:solidFill>
            <a:schemeClr val="accent1">
              <a:hueOff val="0"/>
              <a:satOff val="0"/>
              <a:lumOff val="0"/>
              <a:alpha val="55000"/>
            </a:schemeClr>
          </a:solidFill>
          <a:ln w="63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4493" tIns="1491827" rIns="814493" bIns="13716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p:txBody>
      </p:sp>
      <p:sp>
        <p:nvSpPr>
          <p:cNvPr id="24" name="任意多边形: 形状 23"/>
          <p:cNvSpPr/>
          <p:nvPr/>
        </p:nvSpPr>
        <p:spPr>
          <a:xfrm flipV="1">
            <a:off x="1709386" y="3696427"/>
            <a:ext cx="3696427" cy="3161573"/>
          </a:xfrm>
          <a:custGeom>
            <a:avLst/>
            <a:gdLst>
              <a:gd name="connsiteX0" fmla="*/ 0 w 3696427"/>
              <a:gd name="connsiteY0" fmla="*/ 3161573 h 3161573"/>
              <a:gd name="connsiteX1" fmla="*/ 3696427 w 3696427"/>
              <a:gd name="connsiteY1" fmla="*/ 3161573 h 3161573"/>
              <a:gd name="connsiteX2" fmla="*/ 2115641 w 3696427"/>
              <a:gd name="connsiteY2" fmla="*/ 0 h 3161573"/>
              <a:gd name="connsiteX3" fmla="*/ 1580787 w 3696427"/>
              <a:gd name="connsiteY3" fmla="*/ 0 h 3161573"/>
            </a:gdLst>
            <a:ahLst/>
            <a:cxnLst>
              <a:cxn ang="0">
                <a:pos x="connsiteX0" y="connsiteY0"/>
              </a:cxn>
              <a:cxn ang="0">
                <a:pos x="connsiteX1" y="connsiteY1"/>
              </a:cxn>
              <a:cxn ang="0">
                <a:pos x="connsiteX2" y="connsiteY2"/>
              </a:cxn>
              <a:cxn ang="0">
                <a:pos x="connsiteX3" y="connsiteY3"/>
              </a:cxn>
            </a:cxnLst>
            <a:rect l="l" t="t" r="r" b="b"/>
            <a:pathLst>
              <a:path w="3696427" h="3161573">
                <a:moveTo>
                  <a:pt x="0" y="3161573"/>
                </a:moveTo>
                <a:lnTo>
                  <a:pt x="3696427" y="3161573"/>
                </a:lnTo>
                <a:lnTo>
                  <a:pt x="2115641" y="0"/>
                </a:lnTo>
                <a:lnTo>
                  <a:pt x="1580787" y="0"/>
                </a:lnTo>
                <a:close/>
              </a:path>
            </a:pathLst>
          </a:custGeom>
          <a:solidFill>
            <a:schemeClr val="accent1">
              <a:hueOff val="0"/>
              <a:satOff val="0"/>
              <a:lumOff val="0"/>
              <a:alpha val="90000"/>
            </a:schemeClr>
          </a:solidFill>
          <a:ln w="63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4493" tIns="1491827" rIns="814493" bIns="13716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p:txBody>
      </p:sp>
      <p:sp>
        <p:nvSpPr>
          <p:cNvPr id="27" name="任意多边形: 形状 26"/>
          <p:cNvSpPr/>
          <p:nvPr/>
        </p:nvSpPr>
        <p:spPr>
          <a:xfrm flipV="1">
            <a:off x="0" y="0"/>
            <a:ext cx="3557599" cy="3696427"/>
          </a:xfrm>
          <a:custGeom>
            <a:avLst/>
            <a:gdLst>
              <a:gd name="connsiteX0" fmla="*/ 0 w 3557599"/>
              <a:gd name="connsiteY0" fmla="*/ 3696427 h 3696427"/>
              <a:gd name="connsiteX1" fmla="*/ 3557599 w 3557599"/>
              <a:gd name="connsiteY1" fmla="*/ 3696427 h 3696427"/>
              <a:gd name="connsiteX2" fmla="*/ 1709386 w 3557599"/>
              <a:gd name="connsiteY2" fmla="*/ 0 h 3696427"/>
              <a:gd name="connsiteX3" fmla="*/ 0 w 3557599"/>
              <a:gd name="connsiteY3" fmla="*/ 3418771 h 3696427"/>
            </a:gdLst>
            <a:ahLst/>
            <a:cxnLst>
              <a:cxn ang="0">
                <a:pos x="connsiteX0" y="connsiteY0"/>
              </a:cxn>
              <a:cxn ang="0">
                <a:pos x="connsiteX1" y="connsiteY1"/>
              </a:cxn>
              <a:cxn ang="0">
                <a:pos x="connsiteX2" y="connsiteY2"/>
              </a:cxn>
              <a:cxn ang="0">
                <a:pos x="connsiteX3" y="connsiteY3"/>
              </a:cxn>
            </a:cxnLst>
            <a:rect l="l" t="t" r="r" b="b"/>
            <a:pathLst>
              <a:path w="3557599" h="3696427">
                <a:moveTo>
                  <a:pt x="0" y="3696427"/>
                </a:moveTo>
                <a:lnTo>
                  <a:pt x="3557599" y="3696427"/>
                </a:lnTo>
                <a:lnTo>
                  <a:pt x="1709386" y="0"/>
                </a:lnTo>
                <a:lnTo>
                  <a:pt x="0" y="3418771"/>
                </a:lnTo>
                <a:close/>
              </a:path>
            </a:pathLst>
          </a:custGeom>
          <a:noFill/>
          <a:ln w="63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4493" tIns="1491827" rIns="814493" bIns="13716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p:txBody>
      </p:sp>
      <p:sp>
        <p:nvSpPr>
          <p:cNvPr id="15" name="任意多边形: 形状 14"/>
          <p:cNvSpPr/>
          <p:nvPr/>
        </p:nvSpPr>
        <p:spPr>
          <a:xfrm flipV="1">
            <a:off x="1709386" y="0"/>
            <a:ext cx="3696427" cy="3696428"/>
          </a:xfrm>
          <a:custGeom>
            <a:avLst/>
            <a:gdLst>
              <a:gd name="connsiteX0" fmla="*/ 0 w 2709333"/>
              <a:gd name="connsiteY0" fmla="*/ 2709333 h 2709333"/>
              <a:gd name="connsiteX1" fmla="*/ 1354667 w 2709333"/>
              <a:gd name="connsiteY1" fmla="*/ 0 h 2709333"/>
              <a:gd name="connsiteX2" fmla="*/ 2709333 w 2709333"/>
              <a:gd name="connsiteY2" fmla="*/ 2709333 h 2709333"/>
              <a:gd name="connsiteX3" fmla="*/ 0 w 2709333"/>
              <a:gd name="connsiteY3" fmla="*/ 2709333 h 2709333"/>
            </a:gdLst>
            <a:ahLst/>
            <a:cxnLst>
              <a:cxn ang="0">
                <a:pos x="connsiteX0" y="connsiteY0"/>
              </a:cxn>
              <a:cxn ang="0">
                <a:pos x="connsiteX1" y="connsiteY1"/>
              </a:cxn>
              <a:cxn ang="0">
                <a:pos x="connsiteX2" y="connsiteY2"/>
              </a:cxn>
              <a:cxn ang="0">
                <a:pos x="connsiteX3" y="connsiteY3"/>
              </a:cxn>
            </a:cxnLst>
            <a:rect l="l" t="t" r="r" b="b"/>
            <a:pathLst>
              <a:path w="2709333" h="2709333">
                <a:moveTo>
                  <a:pt x="2709333" y="0"/>
                </a:moveTo>
                <a:lnTo>
                  <a:pt x="1354666" y="2709333"/>
                </a:lnTo>
                <a:lnTo>
                  <a:pt x="0" y="0"/>
                </a:lnTo>
                <a:lnTo>
                  <a:pt x="2709333" y="0"/>
                </a:lnTo>
                <a:close/>
              </a:path>
            </a:pathLst>
          </a:custGeom>
          <a:solidFill>
            <a:schemeClr val="accent1">
              <a:hueOff val="0"/>
              <a:satOff val="0"/>
              <a:lumOff val="0"/>
              <a:alpha val="55000"/>
            </a:schemeClr>
          </a:solidFill>
          <a:ln w="63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4493" tIns="137161" rIns="814493" bIns="1491827" numCol="1" spcCol="1270" anchor="ctr" anchorCtr="0">
            <a:noAutofit/>
          </a:bodyPr>
          <a:lstStyle/>
          <a:p>
            <a:pPr marL="0" lvl="0" indent="0" algn="ctr" defTabSz="1600200">
              <a:lnSpc>
                <a:spcPct val="90000"/>
              </a:lnSpc>
              <a:spcBef>
                <a:spcPct val="0"/>
              </a:spcBef>
              <a:spcAft>
                <a:spcPct val="35000"/>
              </a:spcAft>
              <a:buNone/>
            </a:pPr>
            <a:endParaRPr lang="zh-CN" altLang="en-US" sz="3600" kern="1200"/>
          </a:p>
        </p:txBody>
      </p:sp>
      <p:sp>
        <p:nvSpPr>
          <p:cNvPr id="18" name="文本框 17"/>
          <p:cNvSpPr txBox="1"/>
          <p:nvPr/>
        </p:nvSpPr>
        <p:spPr>
          <a:xfrm>
            <a:off x="2355438" y="1674673"/>
            <a:ext cx="2404323" cy="1446550"/>
          </a:xfrm>
          <a:prstGeom prst="rect">
            <a:avLst/>
          </a:prstGeom>
          <a:noFill/>
        </p:spPr>
        <p:txBody>
          <a:bodyPr wrap="square" rtlCol="0">
            <a:spAutoFit/>
          </a:bodyPr>
          <a:lstStyle/>
          <a:p>
            <a:pPr algn="ctr"/>
            <a:r>
              <a:rPr lang="en-US" altLang="zh-CN" sz="8800" b="1" dirty="0">
                <a:solidFill>
                  <a:schemeClr val="bg1"/>
                </a:solidFill>
                <a:latin typeface="+mj-ea"/>
                <a:ea typeface="+mj-ea"/>
              </a:rPr>
              <a:t>2</a:t>
            </a:r>
            <a:endParaRPr lang="zh-CN" altLang="en-US" sz="8800" b="1" dirty="0">
              <a:solidFill>
                <a:schemeClr val="bg1"/>
              </a:solidFill>
              <a:latin typeface="+mj-ea"/>
              <a:ea typeface="+mj-ea"/>
            </a:endParaRPr>
          </a:p>
        </p:txBody>
      </p:sp>
      <p:sp>
        <p:nvSpPr>
          <p:cNvPr id="21" name="矩形 20"/>
          <p:cNvSpPr/>
          <p:nvPr/>
        </p:nvSpPr>
        <p:spPr>
          <a:xfrm>
            <a:off x="11340427" y="0"/>
            <a:ext cx="307187" cy="576000"/>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63352" y="6396335"/>
            <a:ext cx="3696427" cy="307777"/>
          </a:xfrm>
          <a:prstGeom prst="rect">
            <a:avLst/>
          </a:prstGeom>
          <a:noFill/>
        </p:spPr>
        <p:txBody>
          <a:bodyPr wrap="square" rtlCol="0">
            <a:spAutoFit/>
          </a:bodyPr>
          <a:lstStyle>
            <a:defPPr>
              <a:defRPr lang="zh-CN"/>
            </a:defPPr>
            <a:lvl1pPr algn="dist">
              <a:defRPr sz="1400">
                <a:solidFill>
                  <a:schemeClr val="bg1"/>
                </a:solidFill>
              </a:defRPr>
            </a:lvl1pPr>
          </a:lstStyle>
          <a:p>
            <a:r>
              <a:rPr lang="en-US" altLang="zh-CN" dirty="0">
                <a:solidFill>
                  <a:schemeClr val="bg1">
                    <a:alpha val="35000"/>
                  </a:schemeClr>
                </a:solidFill>
              </a:rPr>
              <a:t>https://www.XXX-ppt.com</a:t>
            </a:r>
            <a:endParaRPr lang="zh-CN" altLang="en-US" dirty="0">
              <a:solidFill>
                <a:schemeClr val="bg1">
                  <a:alpha val="35000"/>
                </a:schemeClr>
              </a:solidFill>
            </a:endParaRPr>
          </a:p>
        </p:txBody>
      </p:sp>
      <p:sp>
        <p:nvSpPr>
          <p:cNvPr id="8" name="文本框 7">
            <a:extLst>
              <a:ext uri="{FF2B5EF4-FFF2-40B4-BE49-F238E27FC236}">
                <a16:creationId xmlns:a16="http://schemas.microsoft.com/office/drawing/2014/main" id="{40693582-5E69-3FA3-917E-429E7BEB7660}"/>
              </a:ext>
            </a:extLst>
          </p:cNvPr>
          <p:cNvSpPr txBox="1"/>
          <p:nvPr/>
        </p:nvSpPr>
        <p:spPr>
          <a:xfrm>
            <a:off x="7647407" y="2413337"/>
            <a:ext cx="3294013" cy="646331"/>
          </a:xfrm>
          <a:prstGeom prst="rect">
            <a:avLst/>
          </a:prstGeom>
          <a:noFill/>
        </p:spPr>
        <p:txBody>
          <a:bodyPr wrap="square" rtlCol="0">
            <a:spAutoFit/>
          </a:bodyPr>
          <a:lstStyle>
            <a:defPPr>
              <a:defRPr lang="zh-CN"/>
            </a:defPPr>
            <a:lvl1pPr algn="ctr">
              <a:defRPr sz="3600" b="1" spc="120">
                <a:solidFill>
                  <a:schemeClr val="bg1"/>
                </a:solidFill>
                <a:latin typeface="+mj-ea"/>
                <a:ea typeface="+mj-ea"/>
              </a:defRPr>
            </a:lvl1pPr>
          </a:lstStyle>
          <a:p>
            <a:r>
              <a:rPr lang="zh-CN" altLang="en-US" dirty="0"/>
              <a:t>宇宙对标策略</a:t>
            </a:r>
          </a:p>
        </p:txBody>
      </p:sp>
      <p:sp>
        <p:nvSpPr>
          <p:cNvPr id="9" name="文本框 8">
            <a:extLst>
              <a:ext uri="{FF2B5EF4-FFF2-40B4-BE49-F238E27FC236}">
                <a16:creationId xmlns:a16="http://schemas.microsoft.com/office/drawing/2014/main" id="{3076701E-E3F8-8365-161A-CD8BC800F6DB}"/>
              </a:ext>
            </a:extLst>
          </p:cNvPr>
          <p:cNvSpPr txBox="1"/>
          <p:nvPr/>
        </p:nvSpPr>
        <p:spPr>
          <a:xfrm>
            <a:off x="7032104" y="1720352"/>
            <a:ext cx="4524618" cy="400110"/>
          </a:xfrm>
          <a:prstGeom prst="rect">
            <a:avLst/>
          </a:prstGeom>
          <a:noFill/>
        </p:spPr>
        <p:txBody>
          <a:bodyPr wrap="square" rtlCol="0">
            <a:spAutoFit/>
          </a:bodyPr>
          <a:lstStyle/>
          <a:p>
            <a:pPr algn="dist"/>
            <a:r>
              <a:rPr lang="en-US" altLang="zh-CN" sz="2000" spc="120" dirty="0">
                <a:solidFill>
                  <a:schemeClr val="bg1">
                    <a:alpha val="40000"/>
                  </a:schemeClr>
                </a:solidFill>
                <a:latin typeface="+mn-ea"/>
              </a:rPr>
              <a:t>Universe benchmarking strategy</a:t>
            </a:r>
            <a:endParaRPr lang="zh-CN" altLang="en-US" sz="2000" spc="120" dirty="0">
              <a:solidFill>
                <a:schemeClr val="bg1">
                  <a:alpha val="40000"/>
                </a:schemeClr>
              </a:solidFill>
              <a:latin typeface="+mn-ea"/>
            </a:endParaRPr>
          </a:p>
        </p:txBody>
      </p:sp>
      <p:sp>
        <p:nvSpPr>
          <p:cNvPr id="10" name="文本框 9">
            <a:extLst>
              <a:ext uri="{FF2B5EF4-FFF2-40B4-BE49-F238E27FC236}">
                <a16:creationId xmlns:a16="http://schemas.microsoft.com/office/drawing/2014/main" id="{1F577C9E-1A16-B436-61E5-0A23734D54FF}"/>
              </a:ext>
            </a:extLst>
          </p:cNvPr>
          <p:cNvSpPr txBox="1"/>
          <p:nvPr/>
        </p:nvSpPr>
        <p:spPr>
          <a:xfrm>
            <a:off x="6384032" y="3461657"/>
            <a:ext cx="5480027" cy="1200329"/>
          </a:xfrm>
          <a:prstGeom prst="rect">
            <a:avLst/>
          </a:prstGeom>
          <a:noFill/>
        </p:spPr>
        <p:txBody>
          <a:bodyPr wrap="square" rtlCol="0">
            <a:spAutoFit/>
          </a:bodyPr>
          <a:lstStyle/>
          <a:p>
            <a:r>
              <a:rPr lang="en-US" altLang="zh-CN" sz="7200" b="1" dirty="0">
                <a:solidFill>
                  <a:schemeClr val="bg1">
                    <a:alpha val="20000"/>
                  </a:schemeClr>
                </a:solidFill>
                <a:latin typeface="+mj-ea"/>
                <a:ea typeface="+mj-ea"/>
              </a:rPr>
              <a:t>PART TWO</a:t>
            </a:r>
            <a:endParaRPr lang="zh-CN" altLang="en-US" sz="7200" b="1" dirty="0">
              <a:solidFill>
                <a:schemeClr val="bg1">
                  <a:alpha val="20000"/>
                </a:schemeClr>
              </a:solidFill>
              <a:latin typeface="+mj-ea"/>
              <a:ea typeface="+mj-ea"/>
            </a:endParaRPr>
          </a:p>
        </p:txBody>
      </p:sp>
    </p:spTree>
    <p:extLst>
      <p:ext uri="{BB962C8B-B14F-4D97-AF65-F5344CB8AC3E}">
        <p14:creationId xmlns:p14="http://schemas.microsoft.com/office/powerpoint/2010/main" val="26604341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矩形 1"/>
          <p:cNvSpPr/>
          <p:nvPr/>
        </p:nvSpPr>
        <p:spPr>
          <a:xfrm>
            <a:off x="713120" y="1028700"/>
            <a:ext cx="8193135" cy="432000"/>
          </a:xfrm>
          <a:prstGeom prst="rect">
            <a:avLst/>
          </a:prstGeom>
          <a:no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0" dirty="0">
                <a:ln>
                  <a:noFill/>
                </a:ln>
                <a:solidFill>
                  <a:schemeClr val="accent3"/>
                </a:solidFill>
                <a:effectLst/>
                <a:uLnTx/>
                <a:uFillTx/>
                <a:latin typeface="+mj-ea"/>
                <a:ea typeface="+mj-ea"/>
              </a:rPr>
              <a:t>新标杆精神之一</a:t>
            </a:r>
            <a:r>
              <a:rPr kumimoji="0" lang="zh-CN" altLang="en-US" sz="2000" b="1" i="0" u="none" strike="noStrike" kern="1200" cap="none" spc="0" normalizeH="0" baseline="0" noProof="0" dirty="0">
                <a:ln>
                  <a:noFill/>
                </a:ln>
                <a:solidFill>
                  <a:srgbClr val="000000"/>
                </a:solidFill>
                <a:effectLst/>
                <a:uLnTx/>
                <a:uFillTx/>
                <a:latin typeface="+mj-ea"/>
                <a:ea typeface="+mj-ea"/>
              </a:rPr>
              <a:t>：关注投资者利益</a:t>
            </a:r>
            <a:endParaRPr kumimoji="0" lang="en-US" altLang="zh-CN" sz="2000" b="1" i="0" u="none" strike="noStrike" kern="1200" cap="none" spc="0" normalizeH="0" baseline="0" noProof="0" dirty="0">
              <a:ln>
                <a:noFill/>
              </a:ln>
              <a:solidFill>
                <a:srgbClr val="000000"/>
              </a:solidFill>
              <a:effectLst/>
              <a:uLnTx/>
              <a:uFillTx/>
              <a:latin typeface="+mj-ea"/>
              <a:ea typeface="+mj-ea"/>
            </a:endParaRPr>
          </a:p>
        </p:txBody>
      </p:sp>
      <p:sp>
        <p:nvSpPr>
          <p:cNvPr id="3" name="ïSlíďê"/>
          <p:cNvSpPr txBox="1"/>
          <p:nvPr/>
        </p:nvSpPr>
        <p:spPr>
          <a:xfrm>
            <a:off x="708978" y="1412776"/>
            <a:ext cx="6987479" cy="295274"/>
          </a:xfrm>
          <a:prstGeom prst="rect">
            <a:avLst/>
          </a:prstGeom>
          <a:noFill/>
          <a:ln>
            <a:noFill/>
          </a:ln>
        </p:spPr>
        <p:txBody>
          <a:bodyPr wrap="square" lIns="91440" tIns="45720" rIns="91440" bIns="45720" anchor="ctr" anchorCtr="0">
            <a:spAutoFit/>
          </a:bodyPr>
          <a:lstStyle>
            <a:defPPr>
              <a:defRPr lang="zh-CN"/>
            </a:defPPr>
            <a:lvl1pPr marR="0" lvl="0" indent="0" defTabSz="913765" fontAlgn="auto">
              <a:lnSpc>
                <a:spcPct val="150000"/>
              </a:lnSpc>
              <a:spcBef>
                <a:spcPts val="0"/>
              </a:spcBef>
              <a:spcAft>
                <a:spcPts val="0"/>
              </a:spcAft>
              <a:buClrTx/>
              <a:buSzPct val="25000"/>
              <a:buFontTx/>
              <a:buNone/>
              <a:defRPr sz="800"/>
            </a:lvl1pPr>
          </a:lstStyle>
          <a:p>
            <a:pPr>
              <a:lnSpc>
                <a:spcPct val="120000"/>
              </a:lnSpc>
            </a:pPr>
            <a:r>
              <a:rPr lang="en-US" altLang="zh-CN" sz="1200" spc="120" dirty="0"/>
              <a:t>One of the new benchmarking spirit: focus on the interests of investors</a:t>
            </a:r>
          </a:p>
        </p:txBody>
      </p:sp>
      <p:graphicFrame>
        <p:nvGraphicFramePr>
          <p:cNvPr id="5" name="Chart 14_1"/>
          <p:cNvGraphicFramePr/>
          <p:nvPr/>
        </p:nvGraphicFramePr>
        <p:xfrm>
          <a:off x="996918" y="2227569"/>
          <a:ext cx="1436551" cy="1408144"/>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61_1_2"/>
          <p:cNvSpPr txBox="1"/>
          <p:nvPr/>
        </p:nvSpPr>
        <p:spPr>
          <a:xfrm>
            <a:off x="1145954" y="2741327"/>
            <a:ext cx="1138478" cy="402291"/>
          </a:xfrm>
          <a:prstGeom prst="rect">
            <a:avLst/>
          </a:prstGeom>
          <a:no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defTabSz="913765" fontAlgn="auto">
              <a:lnSpc>
                <a:spcPct val="100000"/>
              </a:lnSpc>
              <a:spcBef>
                <a:spcPts val="0"/>
              </a:spcBef>
              <a:spcAft>
                <a:spcPts val="0"/>
              </a:spcAft>
              <a:buClrTx/>
              <a:buSzPct val="25000"/>
              <a:buFontTx/>
              <a:buNone/>
              <a:defRPr kumimoji="0" sz="2000" b="1" i="0" u="none" strike="noStrike" cap="none" spc="0" normalizeH="0" baseline="0">
                <a:ln>
                  <a:noFill/>
                </a:ln>
                <a:solidFill>
                  <a:schemeClr val="accent3"/>
                </a:solidFill>
                <a:effectLst/>
                <a:uLnTx/>
                <a:uFillTx/>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n-US" altLang="zh-CN" dirty="0">
                <a:sym typeface="Arial" panose="020B0604020202020204" pitchFamily="34" charset="0"/>
              </a:rPr>
              <a:t>60%</a:t>
            </a:r>
            <a:endParaRPr lang="zh-CN" altLang="en-US" dirty="0">
              <a:sym typeface="Arial" panose="020B0604020202020204" pitchFamily="34" charset="0"/>
            </a:endParaRPr>
          </a:p>
        </p:txBody>
      </p:sp>
      <p:graphicFrame>
        <p:nvGraphicFramePr>
          <p:cNvPr id="12" name="Chart 14_1"/>
          <p:cNvGraphicFramePr/>
          <p:nvPr/>
        </p:nvGraphicFramePr>
        <p:xfrm>
          <a:off x="3077221" y="2207623"/>
          <a:ext cx="1436551" cy="1408144"/>
        </p:xfrm>
        <a:graphic>
          <a:graphicData uri="http://schemas.openxmlformats.org/drawingml/2006/chart">
            <c:chart xmlns:c="http://schemas.openxmlformats.org/drawingml/2006/chart" xmlns:r="http://schemas.openxmlformats.org/officeDocument/2006/relationships" r:id="rId4"/>
          </a:graphicData>
        </a:graphic>
      </p:graphicFrame>
      <p:sp>
        <p:nvSpPr>
          <p:cNvPr id="13" name="TextBox 61_1_2_1"/>
          <p:cNvSpPr txBox="1"/>
          <p:nvPr/>
        </p:nvSpPr>
        <p:spPr>
          <a:xfrm>
            <a:off x="3233423" y="2733689"/>
            <a:ext cx="1124147" cy="402291"/>
          </a:xfrm>
          <a:prstGeom prst="rect">
            <a:avLst/>
          </a:prstGeom>
          <a:no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3765" fontAlgn="auto">
              <a:lnSpc>
                <a:spcPct val="100000"/>
              </a:lnSpc>
              <a:spcBef>
                <a:spcPts val="0"/>
              </a:spcBef>
              <a:spcAft>
                <a:spcPts val="0"/>
              </a:spcAft>
              <a:buClrTx/>
              <a:buSzPct val="25000"/>
              <a:buFontTx/>
              <a:buNone/>
              <a:defRPr kumimoji="0" sz="2000" b="1" i="0" u="none" strike="noStrike" cap="none" spc="0" normalizeH="0" baseline="0">
                <a:ln>
                  <a:noFill/>
                </a:ln>
                <a:solidFill>
                  <a:schemeClr val="accent3"/>
                </a:solidFill>
                <a:effectLst/>
                <a:uLnTx/>
                <a:uFillTx/>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sym typeface="Arial" panose="020B0604020202020204" pitchFamily="34" charset="0"/>
              </a:rPr>
              <a:t>70%</a:t>
            </a:r>
            <a:endParaRPr lang="zh-CN" altLang="en-US" dirty="0">
              <a:sym typeface="Arial" panose="020B0604020202020204" pitchFamily="34" charset="0"/>
            </a:endParaRPr>
          </a:p>
        </p:txBody>
      </p:sp>
      <p:graphicFrame>
        <p:nvGraphicFramePr>
          <p:cNvPr id="27" name="Chart 14_1"/>
          <p:cNvGraphicFramePr/>
          <p:nvPr/>
        </p:nvGraphicFramePr>
        <p:xfrm>
          <a:off x="5157523" y="2207623"/>
          <a:ext cx="1436551" cy="1408144"/>
        </p:xfrm>
        <a:graphic>
          <a:graphicData uri="http://schemas.openxmlformats.org/drawingml/2006/chart">
            <c:chart xmlns:c="http://schemas.openxmlformats.org/drawingml/2006/chart" xmlns:r="http://schemas.openxmlformats.org/officeDocument/2006/relationships" r:id="rId5"/>
          </a:graphicData>
        </a:graphic>
      </p:graphicFrame>
      <p:sp>
        <p:nvSpPr>
          <p:cNvPr id="28" name="TextBox 61_1_2"/>
          <p:cNvSpPr txBox="1"/>
          <p:nvPr/>
        </p:nvSpPr>
        <p:spPr>
          <a:xfrm>
            <a:off x="5363895" y="2741327"/>
            <a:ext cx="1023807" cy="402291"/>
          </a:xfrm>
          <a:prstGeom prst="rect">
            <a:avLst/>
          </a:prstGeom>
          <a:no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3765" fontAlgn="auto">
              <a:lnSpc>
                <a:spcPct val="100000"/>
              </a:lnSpc>
              <a:spcBef>
                <a:spcPts val="0"/>
              </a:spcBef>
              <a:spcAft>
                <a:spcPts val="0"/>
              </a:spcAft>
              <a:buClrTx/>
              <a:buSzPct val="25000"/>
              <a:buFontTx/>
              <a:buNone/>
              <a:defRPr kumimoji="0" sz="2000" b="1" i="0" u="none" strike="noStrike" cap="none" spc="0" normalizeH="0" baseline="0">
                <a:ln>
                  <a:noFill/>
                </a:ln>
                <a:solidFill>
                  <a:schemeClr val="accent3"/>
                </a:solidFill>
                <a:effectLst/>
                <a:uLnTx/>
                <a:uFillTx/>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sym typeface="Arial" panose="020B0604020202020204" pitchFamily="34" charset="0"/>
              </a:rPr>
              <a:t>60%</a:t>
            </a:r>
            <a:endParaRPr lang="zh-CN" altLang="en-US" dirty="0">
              <a:sym typeface="Arial" panose="020B0604020202020204" pitchFamily="34" charset="0"/>
            </a:endParaRPr>
          </a:p>
        </p:txBody>
      </p:sp>
      <p:graphicFrame>
        <p:nvGraphicFramePr>
          <p:cNvPr id="29" name="表格 2"/>
          <p:cNvGraphicFramePr>
            <a:graphicFrameLocks noGrp="1"/>
          </p:cNvGraphicFramePr>
          <p:nvPr/>
        </p:nvGraphicFramePr>
        <p:xfrm>
          <a:off x="767408" y="4046479"/>
          <a:ext cx="6090964" cy="1686777"/>
        </p:xfrm>
        <a:graphic>
          <a:graphicData uri="http://schemas.openxmlformats.org/drawingml/2006/table">
            <a:tbl>
              <a:tblPr firstRow="1" bandRow="1">
                <a:tableStyleId>{5C22544A-7EE6-4342-B048-85BDC9FD1C3A}</a:tableStyleId>
              </a:tblPr>
              <a:tblGrid>
                <a:gridCol w="1994130">
                  <a:extLst>
                    <a:ext uri="{9D8B030D-6E8A-4147-A177-3AD203B41FA5}">
                      <a16:colId xmlns:a16="http://schemas.microsoft.com/office/drawing/2014/main" val="20000"/>
                    </a:ext>
                  </a:extLst>
                </a:gridCol>
                <a:gridCol w="2048417">
                  <a:extLst>
                    <a:ext uri="{9D8B030D-6E8A-4147-A177-3AD203B41FA5}">
                      <a16:colId xmlns:a16="http://schemas.microsoft.com/office/drawing/2014/main" val="20001"/>
                    </a:ext>
                  </a:extLst>
                </a:gridCol>
                <a:gridCol w="2048417">
                  <a:extLst>
                    <a:ext uri="{9D8B030D-6E8A-4147-A177-3AD203B41FA5}">
                      <a16:colId xmlns:a16="http://schemas.microsoft.com/office/drawing/2014/main" val="20002"/>
                    </a:ext>
                  </a:extLst>
                </a:gridCol>
              </a:tblGrid>
              <a:tr h="695013">
                <a:tc>
                  <a:txBody>
                    <a:bodyPr/>
                    <a:lstStyle/>
                    <a:p>
                      <a:pPr algn="ctr"/>
                      <a:r>
                        <a:rPr lang="en-US" altLang="zh-CN" sz="2000" dirty="0">
                          <a:solidFill>
                            <a:srgbClr val="FFFFFF"/>
                          </a:solidFill>
                        </a:rPr>
                        <a:t>2020</a:t>
                      </a:r>
                    </a:p>
                    <a:p>
                      <a:pPr algn="ctr"/>
                      <a:endParaRPr lang="zh-CN" altLang="en-US" sz="2000" dirty="0">
                        <a:solidFill>
                          <a:srgbClr val="FFFFFF"/>
                        </a:solidFill>
                      </a:endParaRPr>
                    </a:p>
                  </a:txBody>
                  <a:tcPr marT="2520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altLang="zh-CN" sz="2000" dirty="0">
                          <a:solidFill>
                            <a:srgbClr val="FFFFFF"/>
                          </a:solidFill>
                        </a:rPr>
                        <a:t>2021</a:t>
                      </a:r>
                    </a:p>
                    <a:p>
                      <a:pPr algn="ctr"/>
                      <a:endParaRPr lang="zh-CN" altLang="en-US" sz="2000" dirty="0">
                        <a:solidFill>
                          <a:srgbClr val="FFFFFF"/>
                        </a:solidFill>
                      </a:endParaRPr>
                    </a:p>
                  </a:txBody>
                  <a:tcPr marT="2520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r>
                        <a:rPr lang="en-US" altLang="zh-CN" sz="2000" dirty="0">
                          <a:solidFill>
                            <a:srgbClr val="FFFFFF"/>
                          </a:solidFill>
                        </a:rPr>
                        <a:t>2022</a:t>
                      </a:r>
                    </a:p>
                    <a:p>
                      <a:pPr algn="ctr"/>
                      <a:endParaRPr lang="zh-CN" altLang="en-US" sz="2000" dirty="0">
                        <a:solidFill>
                          <a:srgbClr val="FFFFFF"/>
                        </a:solidFill>
                      </a:endParaRPr>
                    </a:p>
                  </a:txBody>
                  <a:tcPr marT="2520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275059">
                <a:tc>
                  <a:txBody>
                    <a:bodyPr/>
                    <a:lstStyle/>
                    <a:p>
                      <a:pPr algn="ctr"/>
                      <a:r>
                        <a:rPr lang="en-US" altLang="zh-CN" sz="1200" dirty="0">
                          <a:ln>
                            <a:noFill/>
                          </a:ln>
                          <a:solidFill>
                            <a:schemeClr val="tx1">
                              <a:alpha val="80000"/>
                            </a:schemeClr>
                          </a:solidFill>
                        </a:rPr>
                        <a:t>20</a:t>
                      </a:r>
                      <a:endParaRPr lang="zh-CN" altLang="en-US" sz="1200" dirty="0">
                        <a:ln>
                          <a:noFill/>
                        </a:ln>
                        <a:solidFill>
                          <a:schemeClr val="tx1">
                            <a:alpha val="80000"/>
                          </a:schemeClr>
                        </a:solidFill>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alpha val="7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200" kern="1200" dirty="0">
                          <a:ln>
                            <a:noFill/>
                          </a:ln>
                          <a:solidFill>
                            <a:schemeClr val="tx1">
                              <a:alpha val="80000"/>
                            </a:schemeClr>
                          </a:solidFill>
                          <a:latin typeface="+mn-lt"/>
                          <a:ea typeface="+mn-ea"/>
                          <a:cs typeface="+mn-cs"/>
                        </a:rPr>
                        <a:t>20</a:t>
                      </a:r>
                      <a:endParaRPr lang="zh-CN" altLang="en-US" sz="1200" kern="1200" dirty="0">
                        <a:ln>
                          <a:noFill/>
                        </a:ln>
                        <a:solidFill>
                          <a:schemeClr val="tx1">
                            <a:alpha val="80000"/>
                          </a:schemeClr>
                        </a:solidFill>
                        <a:latin typeface="+mn-lt"/>
                        <a:ea typeface="+mn-ea"/>
                        <a:cs typeface="+mn-cs"/>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alpha val="7000"/>
                      </a:schemeClr>
                    </a:solidFill>
                  </a:tcPr>
                </a:tc>
                <a:tc>
                  <a:txBody>
                    <a:bodyPr/>
                    <a:lstStyle/>
                    <a:p>
                      <a:pPr algn="ctr"/>
                      <a:r>
                        <a:rPr lang="en-US" altLang="zh-CN" sz="1200" kern="1200" dirty="0">
                          <a:ln>
                            <a:noFill/>
                          </a:ln>
                          <a:solidFill>
                            <a:schemeClr val="tx1">
                              <a:alpha val="80000"/>
                            </a:schemeClr>
                          </a:solidFill>
                          <a:latin typeface="+mn-lt"/>
                          <a:ea typeface="+mn-ea"/>
                          <a:cs typeface="+mn-cs"/>
                        </a:rPr>
                        <a:t>20</a:t>
                      </a:r>
                      <a:endParaRPr lang="zh-CN" altLang="en-US" sz="1600" dirty="0">
                        <a:ln>
                          <a:solidFill>
                            <a:schemeClr val="accent2"/>
                          </a:solidFill>
                        </a:ln>
                        <a:solidFill>
                          <a:schemeClr val="bg1"/>
                        </a:solidFill>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alpha val="7000"/>
                      </a:schemeClr>
                    </a:solidFill>
                  </a:tcPr>
                </a:tc>
                <a:extLst>
                  <a:ext uri="{0D108BD9-81ED-4DB2-BD59-A6C34878D82A}">
                    <a16:rowId xmlns:a16="http://schemas.microsoft.com/office/drawing/2014/main" val="10001"/>
                  </a:ext>
                </a:extLst>
              </a:tr>
              <a:tr h="275059">
                <a:tc>
                  <a:txBody>
                    <a:bodyPr/>
                    <a:lstStyle/>
                    <a:p>
                      <a:pPr marL="0" algn="ctr" defTabSz="914400" rtl="0" eaLnBrk="1" latinLnBrk="0" hangingPunct="1"/>
                      <a:r>
                        <a:rPr lang="en-US" altLang="zh-CN" sz="1200" kern="1200" dirty="0">
                          <a:ln>
                            <a:noFill/>
                          </a:ln>
                          <a:solidFill>
                            <a:schemeClr val="tx1">
                              <a:alpha val="80000"/>
                            </a:schemeClr>
                          </a:solidFill>
                          <a:latin typeface="+mn-lt"/>
                          <a:ea typeface="+mn-ea"/>
                          <a:cs typeface="+mn-cs"/>
                        </a:rPr>
                        <a:t>50</a:t>
                      </a:r>
                      <a:endParaRPr lang="zh-CN" altLang="en-US" sz="1200" kern="1200" dirty="0">
                        <a:ln>
                          <a:noFill/>
                        </a:ln>
                        <a:solidFill>
                          <a:schemeClr val="tx1">
                            <a:alpha val="80000"/>
                          </a:schemeClr>
                        </a:solidFill>
                        <a:latin typeface="+mn-lt"/>
                        <a:ea typeface="+mn-ea"/>
                        <a:cs typeface="+mn-cs"/>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alpha val="7000"/>
                      </a:schemeClr>
                    </a:solidFill>
                  </a:tcPr>
                </a:tc>
                <a:tc>
                  <a:txBody>
                    <a:bodyPr/>
                    <a:lstStyle/>
                    <a:p>
                      <a:pPr marL="0" algn="ctr" defTabSz="914400" rtl="0" eaLnBrk="1" latinLnBrk="0" hangingPunct="1"/>
                      <a:r>
                        <a:rPr lang="en-US" altLang="zh-CN" sz="1200" kern="1200" dirty="0">
                          <a:ln>
                            <a:noFill/>
                          </a:ln>
                          <a:solidFill>
                            <a:schemeClr val="tx1">
                              <a:alpha val="80000"/>
                            </a:schemeClr>
                          </a:solidFill>
                          <a:latin typeface="+mn-lt"/>
                          <a:ea typeface="+mn-ea"/>
                          <a:cs typeface="+mn-cs"/>
                        </a:rPr>
                        <a:t>60</a:t>
                      </a:r>
                      <a:endParaRPr lang="zh-CN" altLang="en-US" sz="1200" kern="1200" dirty="0">
                        <a:ln>
                          <a:noFill/>
                        </a:ln>
                        <a:solidFill>
                          <a:schemeClr val="tx1">
                            <a:alpha val="80000"/>
                          </a:schemeClr>
                        </a:solidFill>
                        <a:latin typeface="+mn-lt"/>
                        <a:ea typeface="+mn-ea"/>
                        <a:cs typeface="+mn-cs"/>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alpha val="7000"/>
                      </a:schemeClr>
                    </a:solidFill>
                  </a:tcPr>
                </a:tc>
                <a:tc>
                  <a:txBody>
                    <a:bodyPr/>
                    <a:lstStyle/>
                    <a:p>
                      <a:pPr marL="0" algn="ctr" defTabSz="914400" rtl="0" eaLnBrk="1" latinLnBrk="0" hangingPunct="1"/>
                      <a:r>
                        <a:rPr lang="en-US" altLang="zh-CN" sz="1200" kern="1200" dirty="0">
                          <a:ln>
                            <a:noFill/>
                          </a:ln>
                          <a:solidFill>
                            <a:schemeClr val="tx1">
                              <a:alpha val="80000"/>
                            </a:schemeClr>
                          </a:solidFill>
                          <a:latin typeface="+mn-lt"/>
                          <a:ea typeface="+mn-ea"/>
                          <a:cs typeface="+mn-cs"/>
                        </a:rPr>
                        <a:t>30</a:t>
                      </a:r>
                      <a:endParaRPr lang="zh-CN" altLang="en-US" sz="1200" kern="1200" dirty="0">
                        <a:ln>
                          <a:noFill/>
                        </a:ln>
                        <a:solidFill>
                          <a:schemeClr val="tx1">
                            <a:alpha val="80000"/>
                          </a:schemeClr>
                        </a:solidFill>
                        <a:latin typeface="+mn-lt"/>
                        <a:ea typeface="+mn-ea"/>
                        <a:cs typeface="+mn-cs"/>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alpha val="7000"/>
                      </a:schemeClr>
                    </a:solidFill>
                  </a:tcPr>
                </a:tc>
                <a:extLst>
                  <a:ext uri="{0D108BD9-81ED-4DB2-BD59-A6C34878D82A}">
                    <a16:rowId xmlns:a16="http://schemas.microsoft.com/office/drawing/2014/main" val="10002"/>
                  </a:ext>
                </a:extLst>
              </a:tr>
              <a:tr h="275059">
                <a:tc>
                  <a:txBody>
                    <a:bodyPr/>
                    <a:lstStyle/>
                    <a:p>
                      <a:pPr marL="0" algn="ctr" defTabSz="914400" rtl="0" eaLnBrk="1" latinLnBrk="0" hangingPunct="1"/>
                      <a:r>
                        <a:rPr lang="en-US" altLang="zh-CN" sz="1200" kern="1200" dirty="0">
                          <a:ln>
                            <a:noFill/>
                          </a:ln>
                          <a:solidFill>
                            <a:schemeClr val="tx1">
                              <a:alpha val="80000"/>
                            </a:schemeClr>
                          </a:solidFill>
                          <a:latin typeface="+mn-lt"/>
                          <a:ea typeface="+mn-ea"/>
                          <a:cs typeface="+mn-cs"/>
                        </a:rPr>
                        <a:t>70</a:t>
                      </a:r>
                      <a:endParaRPr lang="zh-CN" altLang="en-US" sz="1200" kern="1200" dirty="0">
                        <a:ln>
                          <a:noFill/>
                        </a:ln>
                        <a:solidFill>
                          <a:schemeClr val="tx1">
                            <a:alpha val="80000"/>
                          </a:schemeClr>
                        </a:solidFill>
                        <a:latin typeface="+mn-lt"/>
                        <a:ea typeface="+mn-ea"/>
                        <a:cs typeface="+mn-cs"/>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alpha val="7000"/>
                      </a:schemeClr>
                    </a:solidFill>
                  </a:tcPr>
                </a:tc>
                <a:tc>
                  <a:txBody>
                    <a:bodyPr/>
                    <a:lstStyle/>
                    <a:p>
                      <a:pPr marL="0" algn="ctr" defTabSz="914400" rtl="0" eaLnBrk="1" latinLnBrk="0" hangingPunct="1"/>
                      <a:r>
                        <a:rPr lang="en-US" altLang="zh-CN" sz="1200" kern="1200" dirty="0">
                          <a:ln>
                            <a:noFill/>
                          </a:ln>
                          <a:solidFill>
                            <a:schemeClr val="tx1">
                              <a:alpha val="80000"/>
                            </a:schemeClr>
                          </a:solidFill>
                          <a:latin typeface="+mn-lt"/>
                          <a:ea typeface="+mn-ea"/>
                          <a:cs typeface="+mn-cs"/>
                        </a:rPr>
                        <a:t>20</a:t>
                      </a:r>
                      <a:endParaRPr lang="zh-CN" altLang="en-US" sz="1200" kern="1200" dirty="0">
                        <a:ln>
                          <a:noFill/>
                        </a:ln>
                        <a:solidFill>
                          <a:schemeClr val="tx1">
                            <a:alpha val="80000"/>
                          </a:schemeClr>
                        </a:solidFill>
                        <a:latin typeface="+mn-lt"/>
                        <a:ea typeface="+mn-ea"/>
                        <a:cs typeface="+mn-cs"/>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alpha val="7000"/>
                      </a:schemeClr>
                    </a:solidFill>
                  </a:tcPr>
                </a:tc>
                <a:tc>
                  <a:txBody>
                    <a:bodyPr/>
                    <a:lstStyle/>
                    <a:p>
                      <a:pPr marL="0" algn="ctr" defTabSz="914400" rtl="0" eaLnBrk="1" latinLnBrk="0" hangingPunct="1"/>
                      <a:r>
                        <a:rPr lang="en-US" altLang="zh-CN" sz="1200" kern="1200" dirty="0">
                          <a:ln>
                            <a:noFill/>
                          </a:ln>
                          <a:solidFill>
                            <a:schemeClr val="tx1">
                              <a:alpha val="80000"/>
                            </a:schemeClr>
                          </a:solidFill>
                          <a:latin typeface="+mn-lt"/>
                          <a:ea typeface="+mn-ea"/>
                          <a:cs typeface="+mn-cs"/>
                        </a:rPr>
                        <a:t>10</a:t>
                      </a:r>
                      <a:endParaRPr lang="zh-CN" altLang="en-US" sz="1200" kern="1200" dirty="0">
                        <a:ln>
                          <a:noFill/>
                        </a:ln>
                        <a:solidFill>
                          <a:schemeClr val="tx1">
                            <a:alpha val="80000"/>
                          </a:schemeClr>
                        </a:solidFill>
                        <a:latin typeface="+mn-lt"/>
                        <a:ea typeface="+mn-ea"/>
                        <a:cs typeface="+mn-cs"/>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alpha val="7000"/>
                      </a:schemeClr>
                    </a:solidFill>
                  </a:tcPr>
                </a:tc>
                <a:extLst>
                  <a:ext uri="{0D108BD9-81ED-4DB2-BD59-A6C34878D82A}">
                    <a16:rowId xmlns:a16="http://schemas.microsoft.com/office/drawing/2014/main" val="10003"/>
                  </a:ext>
                </a:extLst>
              </a:tr>
            </a:tbl>
          </a:graphicData>
        </a:graphic>
      </p:graphicFrame>
      <p:sp>
        <p:nvSpPr>
          <p:cNvPr id="31" name="Rectangle 1_1"/>
          <p:cNvSpPr/>
          <p:nvPr/>
        </p:nvSpPr>
        <p:spPr>
          <a:xfrm>
            <a:off x="7237825" y="2132856"/>
            <a:ext cx="4281075" cy="1018947"/>
          </a:xfrm>
          <a:prstGeom prst="roundRect">
            <a:avLst/>
          </a:prstGeom>
          <a:solidFill>
            <a:schemeClr val="accent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Rectangle 1_1"/>
          <p:cNvSpPr/>
          <p:nvPr/>
        </p:nvSpPr>
        <p:spPr>
          <a:xfrm>
            <a:off x="7237825" y="3411078"/>
            <a:ext cx="4281075" cy="1018947"/>
          </a:xfrm>
          <a:prstGeom prst="roundRect">
            <a:avLst/>
          </a:prstGeom>
          <a:solidFill>
            <a:schemeClr val="accent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Rectangle 1_1"/>
          <p:cNvSpPr/>
          <p:nvPr/>
        </p:nvSpPr>
        <p:spPr>
          <a:xfrm>
            <a:off x="7237825" y="4689300"/>
            <a:ext cx="4281075" cy="1018947"/>
          </a:xfrm>
          <a:prstGeom prst="roundRect">
            <a:avLst/>
          </a:prstGeom>
          <a:solidFill>
            <a:schemeClr val="accent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7417567" y="4850169"/>
            <a:ext cx="283032" cy="2830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FFFFFF"/>
              </a:solidFill>
            </a:endParaRPr>
          </a:p>
        </p:txBody>
      </p:sp>
      <p:grpSp>
        <p:nvGrpSpPr>
          <p:cNvPr id="64" name="组合 63"/>
          <p:cNvGrpSpPr/>
          <p:nvPr/>
        </p:nvGrpSpPr>
        <p:grpSpPr>
          <a:xfrm>
            <a:off x="7489605" y="2383893"/>
            <a:ext cx="3777515" cy="516873"/>
            <a:chOff x="7417567" y="2671925"/>
            <a:chExt cx="3777515" cy="516873"/>
          </a:xfrm>
        </p:grpSpPr>
        <p:sp>
          <p:nvSpPr>
            <p:cNvPr id="34" name="椭圆 33"/>
            <p:cNvSpPr/>
            <p:nvPr/>
          </p:nvSpPr>
          <p:spPr>
            <a:xfrm>
              <a:off x="7417567" y="2671925"/>
              <a:ext cx="283032" cy="2830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FFFFFF"/>
                </a:solidFill>
              </a:endParaRPr>
            </a:p>
          </p:txBody>
        </p:sp>
        <p:sp>
          <p:nvSpPr>
            <p:cNvPr id="61" name="íśḻïdé"/>
            <p:cNvSpPr txBox="1"/>
            <p:nvPr/>
          </p:nvSpPr>
          <p:spPr>
            <a:xfrm>
              <a:off x="7783923" y="2671925"/>
              <a:ext cx="3411159" cy="5168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a:lnSpc>
                  <a:spcPct val="120000"/>
                </a:lnSpc>
                <a:defRPr kumimoji="1" sz="1400" spc="120">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200" dirty="0">
                  <a:solidFill>
                    <a:schemeClr val="tx1"/>
                  </a:solidFill>
                </a:rPr>
                <a:t>第一，保持持续良好的增长性</a:t>
              </a:r>
              <a:r>
                <a:rPr lang="en-US" altLang="zh-CN" sz="1200" dirty="0">
                  <a:solidFill>
                    <a:schemeClr val="tx1"/>
                  </a:solidFill>
                </a:rPr>
                <a:t>,</a:t>
              </a:r>
              <a:r>
                <a:rPr lang="zh-CN" altLang="en-US" sz="1200" dirty="0">
                  <a:solidFill>
                    <a:schemeClr val="tx1"/>
                  </a:solidFill>
                </a:rPr>
                <a:t>给投资者长期稳定的回报</a:t>
              </a:r>
              <a:endParaRPr lang="en-US" sz="1200" dirty="0">
                <a:solidFill>
                  <a:schemeClr val="tx1"/>
                </a:solidFill>
              </a:endParaRPr>
            </a:p>
          </p:txBody>
        </p:sp>
      </p:grpSp>
      <p:grpSp>
        <p:nvGrpSpPr>
          <p:cNvPr id="66" name="组合 65"/>
          <p:cNvGrpSpPr/>
          <p:nvPr/>
        </p:nvGrpSpPr>
        <p:grpSpPr>
          <a:xfrm>
            <a:off x="7489605" y="3551315"/>
            <a:ext cx="3777514" cy="738472"/>
            <a:chOff x="7417567" y="3817638"/>
            <a:chExt cx="3777514" cy="738472"/>
          </a:xfrm>
        </p:grpSpPr>
        <p:sp>
          <p:nvSpPr>
            <p:cNvPr id="41" name="椭圆 40"/>
            <p:cNvSpPr/>
            <p:nvPr/>
          </p:nvSpPr>
          <p:spPr>
            <a:xfrm>
              <a:off x="7417567" y="3817638"/>
              <a:ext cx="283032" cy="2830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FFFFFF"/>
                </a:solidFill>
              </a:endParaRPr>
            </a:p>
          </p:txBody>
        </p:sp>
        <p:sp>
          <p:nvSpPr>
            <p:cNvPr id="63" name="íśḻïdé"/>
            <p:cNvSpPr txBox="1"/>
            <p:nvPr/>
          </p:nvSpPr>
          <p:spPr>
            <a:xfrm>
              <a:off x="7783922" y="3817638"/>
              <a:ext cx="3411159" cy="738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a:lnSpc>
                  <a:spcPct val="120000"/>
                </a:lnSpc>
                <a:defRPr kumimoji="1" sz="1400" spc="120">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200" dirty="0">
                  <a:solidFill>
                    <a:schemeClr val="tx1"/>
                  </a:solidFill>
                </a:rPr>
                <a:t>第二，在资本市场运作及公司融资策略制定时充分听取中小股东的意见，重视投资者关系必须更多从股东角度考虑成长问题。</a:t>
              </a:r>
              <a:endParaRPr lang="en-US" sz="1200" dirty="0">
                <a:solidFill>
                  <a:schemeClr val="tx1"/>
                </a:solidFill>
              </a:endParaRPr>
            </a:p>
          </p:txBody>
        </p:sp>
      </p:grpSp>
      <p:sp>
        <p:nvSpPr>
          <p:cNvPr id="65" name="íśḻïdé"/>
          <p:cNvSpPr txBox="1"/>
          <p:nvPr/>
        </p:nvSpPr>
        <p:spPr>
          <a:xfrm>
            <a:off x="7783921" y="4850169"/>
            <a:ext cx="3411159" cy="738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a:lnSpc>
                <a:spcPct val="120000"/>
              </a:lnSpc>
              <a:defRPr kumimoji="1" sz="1400" spc="120">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200" dirty="0">
                <a:solidFill>
                  <a:schemeClr val="tx1"/>
                </a:solidFill>
              </a:rPr>
              <a:t>第三，巩固和进一步拓宽强大的融资平台，确保公司跨地域经营的良好势头得到源源不断地资金支持。</a:t>
            </a:r>
            <a:endParaRPr lang="en-US" sz="1200" dirty="0">
              <a:solidFill>
                <a:schemeClr val="tx1"/>
              </a:solidFill>
            </a:endParaRPr>
          </a:p>
        </p:txBody>
      </p:sp>
      <p:sp>
        <p:nvSpPr>
          <p:cNvPr id="7" name="文本框 6"/>
          <p:cNvSpPr txBox="1"/>
          <p:nvPr/>
        </p:nvSpPr>
        <p:spPr>
          <a:xfrm>
            <a:off x="10272464" y="1098533"/>
            <a:ext cx="1016001" cy="584775"/>
          </a:xfrm>
          <a:prstGeom prst="rect">
            <a:avLst/>
          </a:prstGeom>
          <a:noFill/>
        </p:spPr>
        <p:txBody>
          <a:bodyPr wrap="square" rtlCol="0">
            <a:spAutoFit/>
          </a:bodyPr>
          <a:lstStyle/>
          <a:p>
            <a:r>
              <a:rPr lang="en-US" altLang="zh-CN" sz="3200" b="1" dirty="0">
                <a:solidFill>
                  <a:srgbClr val="FF0000"/>
                </a:solidFill>
              </a:rPr>
              <a:t>&gt;&gt;&gt;</a:t>
            </a:r>
            <a:endParaRPr lang="zh-CN" altLang="en-US" sz="3200" b="1" dirty="0">
              <a:solidFill>
                <a:srgbClr val="FF0000"/>
              </a:solidFill>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2U0MjdkNDg4MzA0ZWQ5YWI5N2ZlMmVmMDM2Yjg3MjgifQ=="/>
</p:tagLst>
</file>

<file path=ppt/tags/tag10.xml><?xml version="1.0" encoding="utf-8"?>
<p:tagLst xmlns:a="http://schemas.openxmlformats.org/drawingml/2006/main" xmlns:r="http://schemas.openxmlformats.org/officeDocument/2006/relationships" xmlns:p="http://schemas.openxmlformats.org/presentationml/2006/main">
  <p:tag name="ISLIDE.DIAGRAM" val="#541773;"/>
</p:tagLst>
</file>

<file path=ppt/tags/tag2.xml><?xml version="1.0" encoding="utf-8"?>
<p:tagLst xmlns:a="http://schemas.openxmlformats.org/drawingml/2006/main" xmlns:r="http://schemas.openxmlformats.org/officeDocument/2006/relationships" xmlns:p="http://schemas.openxmlformats.org/presentationml/2006/main">
  <p:tag name="ISLIDE.DIAGRAM" val="#4670;"/>
</p:tagLst>
</file>

<file path=ppt/tags/tag3.xml><?xml version="1.0" encoding="utf-8"?>
<p:tagLst xmlns:a="http://schemas.openxmlformats.org/drawingml/2006/main" xmlns:r="http://schemas.openxmlformats.org/officeDocument/2006/relationships" xmlns:p="http://schemas.openxmlformats.org/presentationml/2006/main">
  <p:tag name="ISLIDE.DIAGRAM" val="#1504;"/>
</p:tagLst>
</file>

<file path=ppt/tags/tag4.xml><?xml version="1.0" encoding="utf-8"?>
<p:tagLst xmlns:a="http://schemas.openxmlformats.org/drawingml/2006/main" xmlns:r="http://schemas.openxmlformats.org/officeDocument/2006/relationships" xmlns:p="http://schemas.openxmlformats.org/presentationml/2006/main">
  <p:tag name="ISLIDE.DIAGRAM" val="#541773;"/>
</p:tagLst>
</file>

<file path=ppt/tags/tag5.xml><?xml version="1.0" encoding="utf-8"?>
<p:tagLst xmlns:a="http://schemas.openxmlformats.org/drawingml/2006/main" xmlns:r="http://schemas.openxmlformats.org/officeDocument/2006/relationships" xmlns:p="http://schemas.openxmlformats.org/presentationml/2006/main">
  <p:tag name="ISLIDE.DIAGRAM" val="#541773;"/>
</p:tagLst>
</file>

<file path=ppt/tags/tag6.xml><?xml version="1.0" encoding="utf-8"?>
<p:tagLst xmlns:a="http://schemas.openxmlformats.org/drawingml/2006/main" xmlns:r="http://schemas.openxmlformats.org/officeDocument/2006/relationships" xmlns:p="http://schemas.openxmlformats.org/presentationml/2006/main">
  <p:tag name="ISLIDE.DIAGRAM" val="#541773;"/>
</p:tagLst>
</file>

<file path=ppt/tags/tag7.xml><?xml version="1.0" encoding="utf-8"?>
<p:tagLst xmlns:a="http://schemas.openxmlformats.org/drawingml/2006/main" xmlns:r="http://schemas.openxmlformats.org/officeDocument/2006/relationships" xmlns:p="http://schemas.openxmlformats.org/presentationml/2006/main">
  <p:tag name="ISLIDE.SMARTDIAGRAM" val="#798900;#884859;"/>
</p:tagLst>
</file>

<file path=ppt/tags/tag8.xml><?xml version="1.0" encoding="utf-8"?>
<p:tagLst xmlns:a="http://schemas.openxmlformats.org/drawingml/2006/main" xmlns:r="http://schemas.openxmlformats.org/officeDocument/2006/relationships" xmlns:p="http://schemas.openxmlformats.org/presentationml/2006/main">
  <p:tag name="ISLIDE.DIAGRAM" val="#541773;"/>
</p:tagLst>
</file>

<file path=ppt/tags/tag9.xml><?xml version="1.0" encoding="utf-8"?>
<p:tagLst xmlns:a="http://schemas.openxmlformats.org/drawingml/2006/main" xmlns:r="http://schemas.openxmlformats.org/officeDocument/2006/relationships" xmlns:p="http://schemas.openxmlformats.org/presentationml/2006/main">
  <p:tag name="ISLIDE.DIAGRAM" val="#541773;"/>
</p:tagLst>
</file>

<file path=ppt/theme/theme1.xml><?xml version="1.0" encoding="utf-8"?>
<a:theme xmlns:a="http://schemas.openxmlformats.org/drawingml/2006/main" name="Office 主题​​">
  <a:themeElements>
    <a:clrScheme name="自定义 37">
      <a:dk1>
        <a:sysClr val="windowText" lastClr="000000"/>
      </a:dk1>
      <a:lt1>
        <a:sysClr val="window" lastClr="FFFFFF"/>
      </a:lt1>
      <a:dk2>
        <a:srgbClr val="44546A"/>
      </a:dk2>
      <a:lt2>
        <a:srgbClr val="E7E6E6"/>
      </a:lt2>
      <a:accent1>
        <a:srgbClr val="D72B03"/>
      </a:accent1>
      <a:accent2>
        <a:srgbClr val="F95404"/>
      </a:accent2>
      <a:accent3>
        <a:srgbClr val="E96064"/>
      </a:accent3>
      <a:accent4>
        <a:srgbClr val="A5A5A5"/>
      </a:accent4>
      <a:accent5>
        <a:srgbClr val="9C9499"/>
      </a:accent5>
      <a:accent6>
        <a:srgbClr val="70AD47"/>
      </a:accent6>
      <a:hlink>
        <a:srgbClr val="0563C1"/>
      </a:hlink>
      <a:folHlink>
        <a:srgbClr val="954F72"/>
      </a:folHlink>
    </a:clrScheme>
    <a:fontScheme name="自定义 10">
      <a:majorFont>
        <a:latin typeface="思源黑体 CN Medium"/>
        <a:ea typeface="思源黑体 CN Medium"/>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TotalTime>
  <Words>1377</Words>
  <Application>Microsoft Office PowerPoint</Application>
  <PresentationFormat>宽屏</PresentationFormat>
  <Paragraphs>193</Paragraphs>
  <Slides>19</Slides>
  <Notes>10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19</vt:i4>
      </vt:variant>
    </vt:vector>
  </HeadingPairs>
  <TitlesOfParts>
    <vt:vector size="27" baseType="lpstr">
      <vt:lpstr>Arial</vt:lpstr>
      <vt:lpstr>OPPOSans H</vt:lpstr>
      <vt:lpstr>汉仪雅酷黑 45W</vt:lpstr>
      <vt:lpstr>思源黑体 CN Medium</vt:lpstr>
      <vt:lpstr>Wingdings</vt:lpstr>
      <vt:lpstr>思源黑体 CN Normal</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黑红色商务风企业宣传ppt模板</dc:title>
  <dc:creator>地球</dc:creator>
  <cp:keywords>P界达人</cp:keywords>
  <dc:description>www.51pptmoban.com</dc:description>
  <cp:lastModifiedBy>Power user</cp:lastModifiedBy>
  <cp:revision>19</cp:revision>
  <dcterms:created xsi:type="dcterms:W3CDTF">2022-08-04T01:11:00Z</dcterms:created>
  <dcterms:modified xsi:type="dcterms:W3CDTF">2023-01-31T10:50:02Z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D9F76304FBE94FA680135FC7B895D6C0</vt:lpwstr>
  </property>
  <property fmtid="{D5CDD505-2E9C-101B-9397-08002B2CF9AE}" pid="3" name="KSOProductBuildVer">
    <vt:lpwstr>2052-11.1.0.12313</vt:lpwstr>
  </property>
</Properties>
</file>