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60" r:id="rId4"/>
    <p:sldId id="267" r:id="rId5"/>
    <p:sldId id="1127" r:id="rId6"/>
    <p:sldId id="1128" r:id="rId7"/>
    <p:sldId id="261" r:id="rId8"/>
    <p:sldId id="268" r:id="rId9"/>
    <p:sldId id="259" r:id="rId10"/>
    <p:sldId id="266" r:id="rId11"/>
    <p:sldId id="257" r:id="rId12"/>
    <p:sldId id="1129" r:id="rId13"/>
    <p:sldId id="113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08F"/>
    <a:srgbClr val="F2D951"/>
    <a:srgbClr val="254FB9"/>
    <a:srgbClr val="1F4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087" autoAdjust="0"/>
  </p:normalViewPr>
  <p:slideViewPr>
    <p:cSldViewPr snapToGrid="0" showGuides="1">
      <p:cViewPr varScale="1">
        <p:scale>
          <a:sx n="84" d="100"/>
          <a:sy n="84" d="100"/>
        </p:scale>
        <p:origin x="252" y="60"/>
      </p:cViewPr>
      <p:guideLst>
        <p:guide orient="horz" pos="2160"/>
        <p:guide pos="3840"/>
        <p:guide pos="438"/>
        <p:guide pos="724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F4399"/>
            </a:solidFill>
          </c:spPr>
          <c:dPt>
            <c:idx val="0"/>
            <c:bubble3D val="0"/>
            <c:spPr>
              <a:solidFill>
                <a:srgbClr val="F2D95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744-4A7F-AF91-9059A143EC5F}"/>
              </c:ext>
            </c:extLst>
          </c:dPt>
          <c:dPt>
            <c:idx val="1"/>
            <c:bubble3D val="0"/>
            <c:spPr>
              <a:solidFill>
                <a:srgbClr val="1F439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B0D-40D5-9B0F-96A859C77C8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44-4A7F-AF91-9059A143EC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F439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地区1</c:v>
                </c:pt>
                <c:pt idx="1">
                  <c:v>地区2</c:v>
                </c:pt>
                <c:pt idx="2">
                  <c:v>地区3</c:v>
                </c:pt>
                <c:pt idx="3">
                  <c:v>地区4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62-4F37-90F4-E178D7D71E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0"/>
        <c:overlap val="-10"/>
        <c:axId val="2127288752"/>
        <c:axId val="2127290000"/>
      </c:barChart>
      <c:catAx>
        <c:axId val="212728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27290000"/>
        <c:crosses val="autoZero"/>
        <c:auto val="1"/>
        <c:lblAlgn val="ctr"/>
        <c:lblOffset val="100"/>
        <c:noMultiLvlLbl val="0"/>
      </c:catAx>
      <c:valAx>
        <c:axId val="2127290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2728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860644164922005E-2"/>
          <c:y val="6.9863703585275203E-2"/>
          <c:w val="0.8678194195009804"/>
          <c:h val="0.849796554618489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Volume</c:v>
                </c:pt>
              </c:strCache>
            </c:strRef>
          </c:tx>
          <c:spPr>
            <a:solidFill>
              <a:srgbClr val="20308F"/>
            </a:solidFill>
            <a:ln w="25400"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20308F"/>
              </a:solidFill>
              <a:ln w="254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037-4C5A-A934-298B59057415}"/>
              </c:ext>
            </c:extLst>
          </c:dPt>
          <c:cat>
            <c:strRef>
              <c:f>Sheet1!$A$2:$A$4</c:f>
              <c:strCache>
                <c:ptCount val="3"/>
                <c:pt idx="0">
                  <c:v>20XX/X/X</c:v>
                </c:pt>
                <c:pt idx="1">
                  <c:v>20XX/X/X</c:v>
                </c:pt>
                <c:pt idx="2">
                  <c:v>20XX/X/X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67</c:v>
                </c:pt>
                <c:pt idx="1">
                  <c:v>95</c:v>
                </c:pt>
                <c:pt idx="2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037-4C5A-A934-298B590574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-6"/>
        <c:axId val="968151960"/>
        <c:axId val="968152744"/>
      </c:barChart>
      <c:stockChart>
        <c:ser>
          <c:idx val="1"/>
          <c:order val="1"/>
          <c:tx>
            <c:strRef>
              <c:f>Sheet1!$C$1</c:f>
              <c:strCache>
                <c:ptCount val="1"/>
                <c:pt idx="0">
                  <c:v>Plate height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20XX/X/X</c:v>
                </c:pt>
                <c:pt idx="1">
                  <c:v>20XX/X/X</c:v>
                </c:pt>
                <c:pt idx="2">
                  <c:v>20XX/X/X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32</c:v>
                </c:pt>
                <c:pt idx="1">
                  <c:v>50</c:v>
                </c:pt>
                <c:pt idx="2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037-4C5A-A934-298B5905741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Low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none"/>
          </c:marker>
          <c:cat>
            <c:strRef>
              <c:f>Sheet1!$A$2:$A$4</c:f>
              <c:strCache>
                <c:ptCount val="3"/>
                <c:pt idx="0">
                  <c:v>20XX/X/X</c:v>
                </c:pt>
                <c:pt idx="1">
                  <c:v>20XX/X/X</c:v>
                </c:pt>
                <c:pt idx="2">
                  <c:v>20XX/X/X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11</c:v>
                </c:pt>
                <c:pt idx="1">
                  <c:v>12</c:v>
                </c:pt>
                <c:pt idx="2">
                  <c:v>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037-4C5A-A934-298B5905741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Closing</c:v>
                </c:pt>
              </c:strCache>
            </c:strRef>
          </c:tx>
          <c:spPr>
            <a:ln w="19050" cap="rnd">
              <a:solidFill>
                <a:srgbClr val="F2D95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rgbClr val="F2D951"/>
              </a:solidFill>
              <a:ln w="9525">
                <a:noFill/>
              </a:ln>
              <a:effectLst/>
            </c:spPr>
          </c:marker>
          <c:cat>
            <c:strRef>
              <c:f>Sheet1!$A$2:$A$4</c:f>
              <c:strCache>
                <c:ptCount val="3"/>
                <c:pt idx="0">
                  <c:v>20XX/X/X</c:v>
                </c:pt>
                <c:pt idx="1">
                  <c:v>20XX/X/X</c:v>
                </c:pt>
                <c:pt idx="2">
                  <c:v>20XX/X/X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45</c:v>
                </c:pt>
                <c:pt idx="1">
                  <c:v>58</c:v>
                </c:pt>
                <c:pt idx="2">
                  <c:v>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037-4C5A-A934-298B590574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>
          <c:spPr>
            <a:ln w="12700" cap="flat" cmpd="sng" algn="ctr">
              <a:solidFill>
                <a:schemeClr val="accent1">
                  <a:lumMod val="20000"/>
                  <a:lumOff val="80000"/>
                </a:schemeClr>
              </a:solidFill>
              <a:round/>
            </a:ln>
            <a:effectLst/>
          </c:spPr>
        </c:hiLowLines>
        <c:axId val="968153528"/>
        <c:axId val="968153136"/>
      </c:stockChart>
      <c:catAx>
        <c:axId val="9681519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68152744"/>
        <c:crosses val="autoZero"/>
        <c:auto val="1"/>
        <c:lblAlgn val="ctr"/>
        <c:lblOffset val="100"/>
        <c:noMultiLvlLbl val="0"/>
      </c:catAx>
      <c:valAx>
        <c:axId val="96815274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68151960"/>
        <c:crosses val="autoZero"/>
        <c:crossBetween val="between"/>
      </c:valAx>
      <c:valAx>
        <c:axId val="96815313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968153528"/>
        <c:crosses val="max"/>
        <c:crossBetween val="between"/>
      </c:valAx>
      <c:catAx>
        <c:axId val="96815352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96815313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NO.1</c:v>
                </c:pt>
              </c:strCache>
            </c:strRef>
          </c:tx>
          <c:spPr>
            <a:solidFill>
              <a:srgbClr val="20308F">
                <a:alpha val="5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0308F">
                  <a:alpha val="5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D7F-4113-A451-5287A722242C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7F-4113-A451-5287A722242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NO.2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50000"/>
                  <a:lumOff val="50000"/>
                  <a:alpha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D7F-4113-A451-5287A722242C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D7F-4113-A451-5287A72224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100"/>
        <c:axId val="1011300280"/>
        <c:axId val="1011306944"/>
      </c:barChart>
      <c:catAx>
        <c:axId val="10113002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1306944"/>
        <c:crosses val="autoZero"/>
        <c:auto val="1"/>
        <c:lblAlgn val="ctr"/>
        <c:lblOffset val="100"/>
        <c:noMultiLvlLbl val="0"/>
      </c:catAx>
      <c:valAx>
        <c:axId val="101130694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11300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NO.1</c:v>
                </c:pt>
              </c:strCache>
            </c:strRef>
          </c:tx>
          <c:spPr>
            <a:solidFill>
              <a:srgbClr val="20308F">
                <a:alpha val="6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0308F">
                  <a:alpha val="6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B7-4AE0-9099-3FF390D93C3B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B7-4AE0-9099-3FF390D93C3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NO.2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50000"/>
                  <a:lumOff val="50000"/>
                  <a:alpha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8B7-4AE0-9099-3FF390D93C3B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8B7-4AE0-9099-3FF390D93C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100"/>
        <c:axId val="1011304592"/>
        <c:axId val="1011305376"/>
      </c:barChart>
      <c:catAx>
        <c:axId val="1011304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1305376"/>
        <c:crosses val="autoZero"/>
        <c:auto val="1"/>
        <c:lblAlgn val="ctr"/>
        <c:lblOffset val="100"/>
        <c:noMultiLvlLbl val="0"/>
      </c:catAx>
      <c:valAx>
        <c:axId val="10113053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1130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NO.1</c:v>
                </c:pt>
              </c:strCache>
            </c:strRef>
          </c:tx>
          <c:spPr>
            <a:solidFill>
              <a:srgbClr val="20308F">
                <a:alpha val="7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0308F">
                  <a:alpha val="7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35-40B4-9093-182951991D27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35-40B4-9093-182951991D2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NO.2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50000"/>
                  <a:lumOff val="50000"/>
                  <a:alpha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235-40B4-9093-182951991D27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235-40B4-9093-182951991D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100"/>
        <c:axId val="1011301456"/>
        <c:axId val="1011304200"/>
      </c:barChart>
      <c:catAx>
        <c:axId val="10113014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1304200"/>
        <c:crosses val="autoZero"/>
        <c:auto val="1"/>
        <c:lblAlgn val="ctr"/>
        <c:lblOffset val="100"/>
        <c:noMultiLvlLbl val="0"/>
      </c:catAx>
      <c:valAx>
        <c:axId val="101130420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11301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NO.1</c:v>
                </c:pt>
              </c:strCache>
            </c:strRef>
          </c:tx>
          <c:spPr>
            <a:solidFill>
              <a:srgbClr val="20308F">
                <a:alpha val="80000"/>
              </a:srgb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0308F">
                  <a:alpha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FBC-4A99-BC1C-6B584ABB0172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FBC-4A99-BC1C-6B584ABB017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NO.2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50000"/>
                  <a:lumOff val="50000"/>
                  <a:alpha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FBC-4A99-BC1C-6B584ABB0172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FBC-4A99-BC1C-6B584ABB01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100"/>
        <c:axId val="1011303808"/>
        <c:axId val="1011306160"/>
      </c:barChart>
      <c:catAx>
        <c:axId val="1011303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1306160"/>
        <c:crosses val="autoZero"/>
        <c:auto val="1"/>
        <c:lblAlgn val="ctr"/>
        <c:lblOffset val="100"/>
        <c:noMultiLvlLbl val="0"/>
      </c:catAx>
      <c:valAx>
        <c:axId val="101130616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11303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NO.1</c:v>
                </c:pt>
              </c:strCache>
            </c:strRef>
          </c:tx>
          <c:spPr>
            <a:solidFill>
              <a:srgbClr val="20308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0308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896-4510-BD08-FA23C7A08518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96-4510-BD08-FA23C7A085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NO.2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50000"/>
                  <a:lumOff val="50000"/>
                  <a:alpha val="2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8896-4510-BD08-FA23C7A08518}"/>
              </c:ext>
            </c:extLst>
          </c:dPt>
          <c:cat>
            <c:strRef>
              <c:f>Sheet1!$A$2</c:f>
              <c:strCache>
                <c:ptCount val="1"/>
                <c:pt idx="0">
                  <c:v>NO.1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896-4510-BD08-FA23C7A085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100"/>
        <c:axId val="1011302632"/>
        <c:axId val="1011303024"/>
      </c:barChart>
      <c:catAx>
        <c:axId val="10113026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1303024"/>
        <c:crosses val="autoZero"/>
        <c:auto val="1"/>
        <c:lblAlgn val="ctr"/>
        <c:lblOffset val="100"/>
        <c:noMultiLvlLbl val="0"/>
      </c:catAx>
      <c:valAx>
        <c:axId val="101130302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11302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E6A684AD-3731-4179-96EB-F3DEF69CCBCD}" type="datetimeFigureOut">
              <a:rPr lang="zh-CN" altLang="en-US" smtClean="0"/>
              <a:pPr/>
              <a:t>2023/2/13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2136634-E970-42E5-B187-418BA53A98A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4649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136634-E970-42E5-B187-418BA53A98A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062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136634-E970-42E5-B187-418BA53A98AA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2010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9CB5FE-A189-9764-2788-86D342E24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46FC4C9-7528-5CAC-2FDC-F0B687EF72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BE8F34-0B0F-5175-8249-17B0B5F73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14CEC9-8BD1-9B7E-718B-C213130E5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A3AB24-42BD-0F2A-68F2-E3F7E033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11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BE9FC4-9226-11D6-9A75-ED991CA0E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146E325-ECF3-0FCC-B2C8-D0D87CCE60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A29EF0-5D7D-3EFA-C157-7D5B4AE64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A93AB1-93C9-94F4-F282-C9524A875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D39DD4-0893-6445-792F-FA4779759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464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6A39AA2-C8C1-A296-5781-7386EEA4CB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8C39485-E818-8376-20FC-8FBFEBC98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C1BAD3-F32F-1436-F281-3E6BC15E4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901A34-476A-81EE-D190-3724FF973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91046E-ECB0-5A36-384E-1B2C43807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08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052D5B-1743-BB59-A1F0-F2664735A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A91F0D-54DF-2E74-5181-21841F0960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FEDBFE-45CB-AA2C-8E12-BE4621B6F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2600D6-69FD-C49B-C670-79B47D0A8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FFB3B1-77BE-3CD6-7537-3E3088E72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06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16E2FF-31CB-309C-839C-3203112F9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A090A9-3A94-DB53-5254-303D73115F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5FC979-5E89-201B-6558-4BE7E3009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E7C834-33C9-4F35-E395-821F51B9B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47D698-1630-A2D6-E49E-CE7168E8E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755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62AF28-7042-0823-8244-C42F06F84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D4726A1-B22A-3E6D-EA12-9CF781C1B1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5B86C8F-2E13-DB48-D85B-FD0FFD3FE3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9C6A0E7-3305-2074-3DA5-888E45309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660DF5-E1A2-A916-19CB-D509D80AA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E186019-E942-64FA-E569-6C49BDDD3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3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6278AF-2561-F2C7-3CA5-25CA8ACDD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0C6BB6-7A61-CC18-D43E-8E463DCBD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ED97DF-74EA-224E-5DC9-05C3AA19D5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03A1B87-DA1E-18B5-FBD9-0D319F0783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E962CA3-7A0A-3820-3295-44670B75DD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5825226-A8B3-AE44-AC7C-524DB10AD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F0CA5BB-B915-E6E8-AE5C-CC6C06473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2B3BC16-F153-5780-E8C0-C8F8701FD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23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AE2059-955D-6524-F408-6D28AD16A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879DD11-EC55-BA4F-AC47-C9E0563E6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BFA21E9-4D01-3F3F-929F-885B13F56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81AE91A-D29E-96C0-78DE-31A82610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12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8E74632-7E6E-6F0C-4190-F11FE588E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5A72725-9A18-810D-0744-21DB380BE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011316-C3DB-AE04-E6BF-542EF01D3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207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8DF448-194F-B922-BFC6-7A77871BE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C32228-A0B7-33CC-2253-A9BB72BD71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1F9EBEA-CEDD-2A4D-E57A-7C62932430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9AAC71-3168-6080-D02A-2C57CCA82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0297157-800B-C086-C734-C8A891EF2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74212B-2B6E-67C1-67CB-3437E047E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18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E9F3FE-9821-DC71-1241-4BA8D42A6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5DCB376-AE78-0C0E-970C-1DA7C05EBD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B13E4F4-4529-F779-0D37-5F21F28E60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AE5D0F-D3F2-E9EA-E6E3-E90C844DA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6EFD483-C7C3-2B11-0D37-15FDCBA788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9A830C3-7E27-D97C-5A2E-DA9E50787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590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5F2848B-FBF6-F485-3538-538AC4E44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C4F2FA-A868-CA08-BDEC-18E9D17EB4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0A0193-563E-6E3C-A277-2961C514B2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B2345-377A-4D52-9867-26499623FE6E}" type="datetimeFigureOut">
              <a:rPr lang="zh-CN" altLang="en-US" smtClean="0"/>
              <a:t>2023/2/13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49911C-F390-591F-3AD5-DB591B2F8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8545C6-6380-0807-1E99-2851F5DF0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7FF6-566E-49DD-B323-7F7DFD797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1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Heavy" panose="020B0A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1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chart" Target="../charts/chart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microsoft.com/office/2007/relationships/hdphoto" Target="../media/hdphoto2.wdp"/><Relationship Id="rId7" Type="http://schemas.openxmlformats.org/officeDocument/2006/relationships/chart" Target="../charts/chart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11" Type="http://schemas.openxmlformats.org/officeDocument/2006/relationships/chart" Target="../charts/chart8.xml"/><Relationship Id="rId5" Type="http://schemas.openxmlformats.org/officeDocument/2006/relationships/image" Target="../media/image10.png"/><Relationship Id="rId10" Type="http://schemas.openxmlformats.org/officeDocument/2006/relationships/chart" Target="../charts/chart7.xml"/><Relationship Id="rId4" Type="http://schemas.openxmlformats.org/officeDocument/2006/relationships/image" Target="../media/image5.png"/><Relationship Id="rId9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23FF65-53F7-22E9-AF7D-9BC3BBAA1D4C}"/>
              </a:ext>
            </a:extLst>
          </p:cNvPr>
          <p:cNvSpPr/>
          <p:nvPr/>
        </p:nvSpPr>
        <p:spPr>
          <a:xfrm>
            <a:off x="0" y="0"/>
            <a:ext cx="12192000" cy="5573486"/>
          </a:xfrm>
          <a:custGeom>
            <a:avLst/>
            <a:gdLst>
              <a:gd name="connsiteX0" fmla="*/ 0 w 12192000"/>
              <a:gd name="connsiteY0" fmla="*/ 0 h 5391150"/>
              <a:gd name="connsiteX1" fmla="*/ 12192000 w 12192000"/>
              <a:gd name="connsiteY1" fmla="*/ 0 h 5391150"/>
              <a:gd name="connsiteX2" fmla="*/ 12192000 w 12192000"/>
              <a:gd name="connsiteY2" fmla="*/ 4014371 h 5391150"/>
              <a:gd name="connsiteX3" fmla="*/ 12081940 w 12192000"/>
              <a:gd name="connsiteY3" fmla="*/ 4077375 h 5391150"/>
              <a:gd name="connsiteX4" fmla="*/ 6096000 w 12192000"/>
              <a:gd name="connsiteY4" fmla="*/ 5391150 h 5391150"/>
              <a:gd name="connsiteX5" fmla="*/ 110060 w 12192000"/>
              <a:gd name="connsiteY5" fmla="*/ 4077375 h 5391150"/>
              <a:gd name="connsiteX6" fmla="*/ 0 w 12192000"/>
              <a:gd name="connsiteY6" fmla="*/ 4014371 h 539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391150">
                <a:moveTo>
                  <a:pt x="0" y="0"/>
                </a:moveTo>
                <a:lnTo>
                  <a:pt x="12192000" y="0"/>
                </a:lnTo>
                <a:lnTo>
                  <a:pt x="12192000" y="4014371"/>
                </a:lnTo>
                <a:lnTo>
                  <a:pt x="12081940" y="4077375"/>
                </a:lnTo>
                <a:cubicBezTo>
                  <a:pt x="10602653" y="4884455"/>
                  <a:pt x="8468655" y="5391150"/>
                  <a:pt x="6096000" y="5391150"/>
                </a:cubicBezTo>
                <a:cubicBezTo>
                  <a:pt x="3723345" y="5391150"/>
                  <a:pt x="1589347" y="4884455"/>
                  <a:pt x="110060" y="4077375"/>
                </a:cubicBezTo>
                <a:lnTo>
                  <a:pt x="0" y="4014371"/>
                </a:lnTo>
                <a:close/>
              </a:path>
            </a:pathLst>
          </a:custGeom>
          <a:solidFill>
            <a:srgbClr val="F2D95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E546E9C-D345-7D1F-FDD8-572F8166D5AF}"/>
              </a:ext>
            </a:extLst>
          </p:cNvPr>
          <p:cNvSpPr/>
          <p:nvPr/>
        </p:nvSpPr>
        <p:spPr>
          <a:xfrm>
            <a:off x="0" y="0"/>
            <a:ext cx="12192000" cy="5284470"/>
          </a:xfrm>
          <a:custGeom>
            <a:avLst/>
            <a:gdLst>
              <a:gd name="connsiteX0" fmla="*/ 0 w 12192000"/>
              <a:gd name="connsiteY0" fmla="*/ 0 h 5284470"/>
              <a:gd name="connsiteX1" fmla="*/ 12192000 w 12192000"/>
              <a:gd name="connsiteY1" fmla="*/ 0 h 5284470"/>
              <a:gd name="connsiteX2" fmla="*/ 12192000 w 12192000"/>
              <a:gd name="connsiteY2" fmla="*/ 3907691 h 5284470"/>
              <a:gd name="connsiteX3" fmla="*/ 12081940 w 12192000"/>
              <a:gd name="connsiteY3" fmla="*/ 3970695 h 5284470"/>
              <a:gd name="connsiteX4" fmla="*/ 6096000 w 12192000"/>
              <a:gd name="connsiteY4" fmla="*/ 5284470 h 5284470"/>
              <a:gd name="connsiteX5" fmla="*/ 110060 w 12192000"/>
              <a:gd name="connsiteY5" fmla="*/ 3970695 h 5284470"/>
              <a:gd name="connsiteX6" fmla="*/ 0 w 12192000"/>
              <a:gd name="connsiteY6" fmla="*/ 3907691 h 5284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284470">
                <a:moveTo>
                  <a:pt x="0" y="0"/>
                </a:moveTo>
                <a:lnTo>
                  <a:pt x="12192000" y="0"/>
                </a:lnTo>
                <a:lnTo>
                  <a:pt x="12192000" y="3907691"/>
                </a:lnTo>
                <a:lnTo>
                  <a:pt x="12081940" y="3970695"/>
                </a:lnTo>
                <a:cubicBezTo>
                  <a:pt x="10602653" y="4777775"/>
                  <a:pt x="8468655" y="5284470"/>
                  <a:pt x="6096000" y="5284470"/>
                </a:cubicBezTo>
                <a:cubicBezTo>
                  <a:pt x="3723345" y="5284470"/>
                  <a:pt x="1589347" y="4777775"/>
                  <a:pt x="110060" y="3970695"/>
                </a:cubicBezTo>
                <a:lnTo>
                  <a:pt x="0" y="3907691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C208FAC-6573-BDA1-82AF-35681D06B7A0}"/>
              </a:ext>
            </a:extLst>
          </p:cNvPr>
          <p:cNvSpPr/>
          <p:nvPr/>
        </p:nvSpPr>
        <p:spPr>
          <a:xfrm>
            <a:off x="0" y="0"/>
            <a:ext cx="12192000" cy="5284470"/>
          </a:xfrm>
          <a:custGeom>
            <a:avLst/>
            <a:gdLst>
              <a:gd name="connsiteX0" fmla="*/ 0 w 12192000"/>
              <a:gd name="connsiteY0" fmla="*/ 0 h 5284470"/>
              <a:gd name="connsiteX1" fmla="*/ 12192000 w 12192000"/>
              <a:gd name="connsiteY1" fmla="*/ 0 h 5284470"/>
              <a:gd name="connsiteX2" fmla="*/ 12192000 w 12192000"/>
              <a:gd name="connsiteY2" fmla="*/ 3907691 h 5284470"/>
              <a:gd name="connsiteX3" fmla="*/ 12081940 w 12192000"/>
              <a:gd name="connsiteY3" fmla="*/ 3970695 h 5284470"/>
              <a:gd name="connsiteX4" fmla="*/ 6096000 w 12192000"/>
              <a:gd name="connsiteY4" fmla="*/ 5284470 h 5284470"/>
              <a:gd name="connsiteX5" fmla="*/ 110060 w 12192000"/>
              <a:gd name="connsiteY5" fmla="*/ 3970695 h 5284470"/>
              <a:gd name="connsiteX6" fmla="*/ 0 w 12192000"/>
              <a:gd name="connsiteY6" fmla="*/ 3907691 h 5284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284470">
                <a:moveTo>
                  <a:pt x="0" y="0"/>
                </a:moveTo>
                <a:lnTo>
                  <a:pt x="12192000" y="0"/>
                </a:lnTo>
                <a:lnTo>
                  <a:pt x="12192000" y="3907691"/>
                </a:lnTo>
                <a:lnTo>
                  <a:pt x="12081940" y="3970695"/>
                </a:lnTo>
                <a:cubicBezTo>
                  <a:pt x="10602653" y="4777775"/>
                  <a:pt x="8468655" y="5284470"/>
                  <a:pt x="6096000" y="5284470"/>
                </a:cubicBezTo>
                <a:cubicBezTo>
                  <a:pt x="3723345" y="5284470"/>
                  <a:pt x="1589347" y="4777775"/>
                  <a:pt x="110060" y="3970695"/>
                </a:cubicBezTo>
                <a:lnTo>
                  <a:pt x="0" y="3907691"/>
                </a:lnTo>
                <a:close/>
              </a:path>
            </a:pathLst>
          </a:custGeom>
          <a:solidFill>
            <a:srgbClr val="0A3190">
              <a:alpha val="9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BF0A12-F184-282E-BFD7-53B225B3710A}"/>
              </a:ext>
            </a:extLst>
          </p:cNvPr>
          <p:cNvSpPr txBox="1"/>
          <p:nvPr/>
        </p:nvSpPr>
        <p:spPr>
          <a:xfrm>
            <a:off x="272257" y="1240035"/>
            <a:ext cx="11647487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5400" b="1" spc="3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奶粉行业</a:t>
            </a:r>
            <a:endParaRPr lang="en-US" altLang="zh-CN" sz="5400" b="1" spc="3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algn="ctr">
              <a:lnSpc>
                <a:spcPct val="90000"/>
              </a:lnSpc>
            </a:pPr>
            <a:r>
              <a:rPr lang="en-US" altLang="zh-CN" sz="5400" b="1" spc="3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20XX</a:t>
            </a:r>
            <a:r>
              <a:rPr lang="zh-CN" altLang="en-US" sz="5400" b="1" spc="3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年终总结汇报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82A1BAF-E013-6042-D9F9-3E304D0FB7C3}"/>
              </a:ext>
            </a:extLst>
          </p:cNvPr>
          <p:cNvSpPr txBox="1"/>
          <p:nvPr/>
        </p:nvSpPr>
        <p:spPr>
          <a:xfrm>
            <a:off x="2909207" y="2689257"/>
            <a:ext cx="637358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20XX YEAR-END SUMMARY REPORT OF MILK POWDER INDUSTRY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55" name="图片 54" descr="卡通人物&#10;&#10;低可信度描述已自动生成">
            <a:extLst>
              <a:ext uri="{FF2B5EF4-FFF2-40B4-BE49-F238E27FC236}">
                <a16:creationId xmlns:a16="http://schemas.microsoft.com/office/drawing/2014/main" id="{BC9A77EB-4D8E-8B43-E679-3D2A17709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838477">
            <a:off x="8423361" y="4049125"/>
            <a:ext cx="3452958" cy="3452958"/>
          </a:xfrm>
          <a:custGeom>
            <a:avLst/>
            <a:gdLst>
              <a:gd name="connsiteX0" fmla="*/ 0 w 3452958"/>
              <a:gd name="connsiteY0" fmla="*/ 0 h 3452958"/>
              <a:gd name="connsiteX1" fmla="*/ 3077332 w 3452958"/>
              <a:gd name="connsiteY1" fmla="*/ 0 h 3452958"/>
              <a:gd name="connsiteX2" fmla="*/ 3452958 w 3452958"/>
              <a:gd name="connsiteY2" fmla="*/ 634106 h 3452958"/>
              <a:gd name="connsiteX3" fmla="*/ 3452958 w 3452958"/>
              <a:gd name="connsiteY3" fmla="*/ 2008022 h 3452958"/>
              <a:gd name="connsiteX4" fmla="*/ 1013717 w 3452958"/>
              <a:gd name="connsiteY4" fmla="*/ 3452958 h 3452958"/>
              <a:gd name="connsiteX5" fmla="*/ 0 w 3452958"/>
              <a:gd name="connsiteY5" fmla="*/ 3452958 h 3452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52958" h="3452958">
                <a:moveTo>
                  <a:pt x="0" y="0"/>
                </a:moveTo>
                <a:lnTo>
                  <a:pt x="3077332" y="0"/>
                </a:lnTo>
                <a:lnTo>
                  <a:pt x="3452958" y="634106"/>
                </a:lnTo>
                <a:lnTo>
                  <a:pt x="3452958" y="2008022"/>
                </a:lnTo>
                <a:lnTo>
                  <a:pt x="1013717" y="3452958"/>
                </a:lnTo>
                <a:lnTo>
                  <a:pt x="0" y="3452958"/>
                </a:lnTo>
                <a:close/>
              </a:path>
            </a:pathLst>
          </a:custGeom>
        </p:spPr>
      </p:pic>
      <p:pic>
        <p:nvPicPr>
          <p:cNvPr id="14" name="图片 13" descr="卡通人物&#10;&#10;低可信度描述已自动生成">
            <a:extLst>
              <a:ext uri="{FF2B5EF4-FFF2-40B4-BE49-F238E27FC236}">
                <a16:creationId xmlns:a16="http://schemas.microsoft.com/office/drawing/2014/main" id="{4C9714C4-8DCF-CACD-ABE1-78A75C6402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4577" flipH="1">
            <a:off x="545797" y="4205952"/>
            <a:ext cx="2632243" cy="2632243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12CA9806-7E63-F641-E0CC-4644E0DF3167}"/>
              </a:ext>
            </a:extLst>
          </p:cNvPr>
          <p:cNvGrpSpPr/>
          <p:nvPr/>
        </p:nvGrpSpPr>
        <p:grpSpPr>
          <a:xfrm>
            <a:off x="2374730" y="4036571"/>
            <a:ext cx="7442540" cy="2493184"/>
            <a:chOff x="2059764" y="3943683"/>
            <a:chExt cx="8072472" cy="2704205"/>
          </a:xfrm>
        </p:grpSpPr>
        <p:pic>
          <p:nvPicPr>
            <p:cNvPr id="24" name="图片 23" descr="蓝色的标志&#10;&#10;描述已自动生成">
              <a:extLst>
                <a:ext uri="{FF2B5EF4-FFF2-40B4-BE49-F238E27FC236}">
                  <a16:creationId xmlns:a16="http://schemas.microsoft.com/office/drawing/2014/main" id="{F7D51290-3C1A-8D4B-BB47-C38BF1803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9764" y="4724400"/>
              <a:ext cx="1074772" cy="1431343"/>
            </a:xfrm>
            <a:prstGeom prst="rect">
              <a:avLst/>
            </a:prstGeom>
          </p:spPr>
        </p:pic>
        <p:pic>
          <p:nvPicPr>
            <p:cNvPr id="25" name="图片 24" descr="蓝色的标志&#10;&#10;描述已自动生成">
              <a:extLst>
                <a:ext uri="{FF2B5EF4-FFF2-40B4-BE49-F238E27FC236}">
                  <a16:creationId xmlns:a16="http://schemas.microsoft.com/office/drawing/2014/main" id="{405A7C92-0D67-4DC7-0CDB-84ED19123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7464" y="4724400"/>
              <a:ext cx="1074772" cy="1431343"/>
            </a:xfrm>
            <a:prstGeom prst="rect">
              <a:avLst/>
            </a:prstGeom>
          </p:spPr>
        </p:pic>
        <p:pic>
          <p:nvPicPr>
            <p:cNvPr id="26" name="图片 25" descr="蓝色的标志&#10;&#10;描述已自动生成">
              <a:extLst>
                <a:ext uri="{FF2B5EF4-FFF2-40B4-BE49-F238E27FC236}">
                  <a16:creationId xmlns:a16="http://schemas.microsoft.com/office/drawing/2014/main" id="{9C1045A6-5824-9411-86F1-3C184CED1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0653" y="4355726"/>
              <a:ext cx="1487495" cy="1980992"/>
            </a:xfrm>
            <a:prstGeom prst="rect">
              <a:avLst/>
            </a:prstGeom>
          </p:spPr>
        </p:pic>
        <p:pic>
          <p:nvPicPr>
            <p:cNvPr id="27" name="图片 26" descr="蓝色的标志&#10;&#10;描述已自动生成">
              <a:extLst>
                <a:ext uri="{FF2B5EF4-FFF2-40B4-BE49-F238E27FC236}">
                  <a16:creationId xmlns:a16="http://schemas.microsoft.com/office/drawing/2014/main" id="{7319B09C-901F-F148-0486-6D87AC40B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3853" y="4355726"/>
              <a:ext cx="1487495" cy="1980992"/>
            </a:xfrm>
            <a:prstGeom prst="rect">
              <a:avLst/>
            </a:prstGeom>
          </p:spPr>
        </p:pic>
        <p:pic>
          <p:nvPicPr>
            <p:cNvPr id="28" name="图片 27" descr="蓝色的标志&#10;&#10;描述已自动生成">
              <a:extLst>
                <a:ext uri="{FF2B5EF4-FFF2-40B4-BE49-F238E27FC236}">
                  <a16:creationId xmlns:a16="http://schemas.microsoft.com/office/drawing/2014/main" id="{4EC5D0E4-A185-3356-D3E9-A639A16CE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2690" y="4178299"/>
              <a:ext cx="1725621" cy="2298119"/>
            </a:xfrm>
            <a:prstGeom prst="rect">
              <a:avLst/>
            </a:prstGeom>
          </p:spPr>
        </p:pic>
        <p:pic>
          <p:nvPicPr>
            <p:cNvPr id="29" name="图片 28" descr="蓝色的标志&#10;&#10;描述已自动生成">
              <a:extLst>
                <a:ext uri="{FF2B5EF4-FFF2-40B4-BE49-F238E27FC236}">
                  <a16:creationId xmlns:a16="http://schemas.microsoft.com/office/drawing/2014/main" id="{8D445520-0EBF-7474-F476-2254471C1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3690" y="4178299"/>
              <a:ext cx="1725621" cy="2298119"/>
            </a:xfrm>
            <a:prstGeom prst="rect">
              <a:avLst/>
            </a:prstGeom>
          </p:spPr>
        </p:pic>
        <p:pic>
          <p:nvPicPr>
            <p:cNvPr id="30" name="图片 29" descr="蓝色的标志&#10;&#10;描述已自动生成">
              <a:extLst>
                <a:ext uri="{FF2B5EF4-FFF2-40B4-BE49-F238E27FC236}">
                  <a16:creationId xmlns:a16="http://schemas.microsoft.com/office/drawing/2014/main" id="{A5276A9F-ED99-B955-809B-5CCC007FC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0728" y="3943683"/>
              <a:ext cx="2030545" cy="2704205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8B0E144-8700-0DE0-A8B3-6FA77FC6FCE2}"/>
              </a:ext>
            </a:extLst>
          </p:cNvPr>
          <p:cNvGrpSpPr/>
          <p:nvPr/>
        </p:nvGrpSpPr>
        <p:grpSpPr>
          <a:xfrm>
            <a:off x="3743610" y="3318075"/>
            <a:ext cx="4704780" cy="369332"/>
            <a:chOff x="3537572" y="3244334"/>
            <a:chExt cx="4704780" cy="36933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56B645A-4170-EF6D-E2BF-853F920D61D9}"/>
                </a:ext>
              </a:extLst>
            </p:cNvPr>
            <p:cNvGrpSpPr/>
            <p:nvPr/>
          </p:nvGrpSpPr>
          <p:grpSpPr>
            <a:xfrm>
              <a:off x="3537572" y="3244334"/>
              <a:ext cx="1698742" cy="369332"/>
              <a:chOff x="3537572" y="3244334"/>
              <a:chExt cx="1698742" cy="369332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6EB74EA6-B467-270A-8E37-AB048693971D}"/>
                  </a:ext>
                </a:extLst>
              </p:cNvPr>
              <p:cNvSpPr/>
              <p:nvPr/>
            </p:nvSpPr>
            <p:spPr>
              <a:xfrm>
                <a:off x="3537572" y="3244334"/>
                <a:ext cx="1698742" cy="36933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ysClr val="window" lastClr="FFFFFF"/>
                  </a:gs>
                  <a:gs pos="54000">
                    <a:srgbClr val="F2D951"/>
                  </a:gs>
                  <a:gs pos="97000">
                    <a:srgbClr val="F2D951"/>
                  </a:gs>
                  <a:gs pos="3000">
                    <a:srgbClr val="F2D951"/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3630B26-5991-45D0-DD34-763604DC9509}"/>
                  </a:ext>
                </a:extLst>
              </p:cNvPr>
              <p:cNvSpPr txBox="1"/>
              <p:nvPr/>
            </p:nvSpPr>
            <p:spPr>
              <a:xfrm>
                <a:off x="3667836" y="3259723"/>
                <a:ext cx="14382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0308F"/>
                    </a:solidFill>
                    <a:effectLst/>
                    <a:uLnTx/>
                    <a:uFillTx/>
                    <a:latin typeface="+mn-ea"/>
                  </a:rPr>
                  <a:t>汇报人：</a:t>
                </a:r>
                <a:r>
                  <a:rPr kumimoji="0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0308F"/>
                    </a:solidFill>
                    <a:effectLst/>
                    <a:uLnTx/>
                    <a:uFillTx/>
                    <a:latin typeface="+mn-ea"/>
                  </a:rPr>
                  <a:t>XXX</a:t>
                </a:r>
                <a:endPara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0308F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B4151E8-57C7-EC60-0DD3-C5BCFDF1DCC4}"/>
                </a:ext>
              </a:extLst>
            </p:cNvPr>
            <p:cNvGrpSpPr/>
            <p:nvPr/>
          </p:nvGrpSpPr>
          <p:grpSpPr>
            <a:xfrm>
              <a:off x="5917605" y="3244334"/>
              <a:ext cx="2324747" cy="369332"/>
              <a:chOff x="3000233" y="3244334"/>
              <a:chExt cx="2324747" cy="369332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85F247B3-F003-72B9-57F0-5445B07B8C6E}"/>
                  </a:ext>
                </a:extLst>
              </p:cNvPr>
              <p:cNvSpPr/>
              <p:nvPr/>
            </p:nvSpPr>
            <p:spPr>
              <a:xfrm>
                <a:off x="3000233" y="3244334"/>
                <a:ext cx="2324747" cy="36933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ysClr val="window" lastClr="FFFFFF"/>
                  </a:gs>
                  <a:gs pos="54000">
                    <a:srgbClr val="F2D951"/>
                  </a:gs>
                  <a:gs pos="97000">
                    <a:srgbClr val="F2D951"/>
                  </a:gs>
                  <a:gs pos="3000">
                    <a:srgbClr val="F2D951"/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96E79E52-2794-D510-40A4-82B137F16BC9}"/>
                  </a:ext>
                </a:extLst>
              </p:cNvPr>
              <p:cNvSpPr txBox="1"/>
              <p:nvPr/>
            </p:nvSpPr>
            <p:spPr>
              <a:xfrm>
                <a:off x="3143737" y="3259723"/>
                <a:ext cx="203773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0308F"/>
                    </a:solidFill>
                    <a:effectLst/>
                    <a:uLnTx/>
                    <a:uFillTx/>
                    <a:latin typeface="+mn-ea"/>
                  </a:rPr>
                  <a:t>汇报时间：</a:t>
                </a:r>
                <a:r>
                  <a:rPr kumimoji="0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0308F"/>
                    </a:solidFill>
                    <a:effectLst/>
                    <a:uLnTx/>
                    <a:uFillTx/>
                    <a:latin typeface="+mn-ea"/>
                  </a:rPr>
                  <a:t>XXXX.XX</a:t>
                </a:r>
                <a:endPara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0308F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9C9BC412-6F29-DC23-4307-57D78BB26DE9}"/>
              </a:ext>
            </a:extLst>
          </p:cNvPr>
          <p:cNvSpPr txBox="1"/>
          <p:nvPr/>
        </p:nvSpPr>
        <p:spPr>
          <a:xfrm>
            <a:off x="5387024" y="532305"/>
            <a:ext cx="141795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 YOUR LOGO</a:t>
            </a: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6161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C5ECA326-8395-4E82-DE2E-3696E1F49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E5DE24BD-CEC2-CA6E-BEF4-88E1EA3AE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91702"/>
            <a:ext cx="12191999" cy="596629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1A33C4B7-E29A-F8B0-26A1-CAF6D09F4402}"/>
              </a:ext>
            </a:extLst>
          </p:cNvPr>
          <p:cNvSpPr/>
          <p:nvPr/>
        </p:nvSpPr>
        <p:spPr>
          <a:xfrm>
            <a:off x="698859" y="1858623"/>
            <a:ext cx="2592000" cy="425196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04087E8-D178-CED7-F3AD-0F88A57B389C}"/>
              </a:ext>
            </a:extLst>
          </p:cNvPr>
          <p:cNvSpPr/>
          <p:nvPr/>
        </p:nvSpPr>
        <p:spPr>
          <a:xfrm>
            <a:off x="698859" y="1858623"/>
            <a:ext cx="2592000" cy="425196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ïšļidê">
            <a:extLst>
              <a:ext uri="{FF2B5EF4-FFF2-40B4-BE49-F238E27FC236}">
                <a16:creationId xmlns:a16="http://schemas.microsoft.com/office/drawing/2014/main" id="{66064D98-3828-8AA6-18FF-91721E7E60FB}"/>
              </a:ext>
            </a:extLst>
          </p:cNvPr>
          <p:cNvSpPr/>
          <p:nvPr/>
        </p:nvSpPr>
        <p:spPr>
          <a:xfrm>
            <a:off x="808941" y="2742393"/>
            <a:ext cx="2428651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加强网点覆盖率</a:t>
            </a:r>
          </a:p>
        </p:txBody>
      </p:sp>
      <p:sp>
        <p:nvSpPr>
          <p:cNvPr id="15" name="îšļiḍê">
            <a:extLst>
              <a:ext uri="{FF2B5EF4-FFF2-40B4-BE49-F238E27FC236}">
                <a16:creationId xmlns:a16="http://schemas.microsoft.com/office/drawing/2014/main" id="{AD56D699-74BB-409C-B587-BFF619EF5039}"/>
              </a:ext>
            </a:extLst>
          </p:cNvPr>
          <p:cNvSpPr/>
          <p:nvPr/>
        </p:nvSpPr>
        <p:spPr>
          <a:xfrm>
            <a:off x="806859" y="3370915"/>
            <a:ext cx="2376000" cy="1989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目前覆盖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家经销网点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截止今年年底覆盖计划完成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家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达成率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100%</a:t>
            </a:r>
          </a:p>
        </p:txBody>
      </p:sp>
      <p:sp>
        <p:nvSpPr>
          <p:cNvPr id="16" name="ïṡḻíḋé">
            <a:extLst>
              <a:ext uri="{FF2B5EF4-FFF2-40B4-BE49-F238E27FC236}">
                <a16:creationId xmlns:a16="http://schemas.microsoft.com/office/drawing/2014/main" id="{6772D019-E068-9235-5531-507A01936A80}"/>
              </a:ext>
            </a:extLst>
          </p:cNvPr>
          <p:cNvSpPr txBox="1"/>
          <p:nvPr/>
        </p:nvSpPr>
        <p:spPr>
          <a:xfrm>
            <a:off x="869901" y="2215614"/>
            <a:ext cx="864000" cy="540000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defTabSz="914354">
              <a:defRPr sz="2000" b="1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3600" dirty="0">
                <a:solidFill>
                  <a:srgbClr val="20308F">
                    <a:alpha val="70000"/>
                  </a:srgbClr>
                </a:solidFill>
              </a:rPr>
              <a:t>01</a:t>
            </a:r>
            <a:endParaRPr lang="zh-CN" altLang="en-US" sz="3600" dirty="0">
              <a:solidFill>
                <a:srgbClr val="20308F">
                  <a:alpha val="70000"/>
                </a:srgbClr>
              </a:solidFill>
            </a:endParaRPr>
          </a:p>
        </p:txBody>
      </p:sp>
      <p:sp>
        <p:nvSpPr>
          <p:cNvPr id="26" name="直角三角形 25">
            <a:extLst>
              <a:ext uri="{FF2B5EF4-FFF2-40B4-BE49-F238E27FC236}">
                <a16:creationId xmlns:a16="http://schemas.microsoft.com/office/drawing/2014/main" id="{D440C4CF-1231-C94B-F647-B46BF1CB52B7}"/>
              </a:ext>
            </a:extLst>
          </p:cNvPr>
          <p:cNvSpPr/>
          <p:nvPr/>
        </p:nvSpPr>
        <p:spPr>
          <a:xfrm flipH="1">
            <a:off x="2721234" y="5540957"/>
            <a:ext cx="569626" cy="569626"/>
          </a:xfrm>
          <a:prstGeom prst="rtTriangle">
            <a:avLst/>
          </a:prstGeom>
          <a:solidFill>
            <a:srgbClr val="20308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420FBD0-7746-A185-B4B2-4ECBBEDD4881}"/>
              </a:ext>
            </a:extLst>
          </p:cNvPr>
          <p:cNvSpPr/>
          <p:nvPr/>
        </p:nvSpPr>
        <p:spPr>
          <a:xfrm>
            <a:off x="3427170" y="1858623"/>
            <a:ext cx="2592000" cy="425196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DE7B594-3DFD-6D30-8049-C8A9E45A1CE4}"/>
              </a:ext>
            </a:extLst>
          </p:cNvPr>
          <p:cNvSpPr/>
          <p:nvPr/>
        </p:nvSpPr>
        <p:spPr>
          <a:xfrm>
            <a:off x="3427170" y="1858623"/>
            <a:ext cx="2592000" cy="425196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ṡḻiḑè">
            <a:extLst>
              <a:ext uri="{FF2B5EF4-FFF2-40B4-BE49-F238E27FC236}">
                <a16:creationId xmlns:a16="http://schemas.microsoft.com/office/drawing/2014/main" id="{142F85B7-A8BF-C737-BA44-4ABE6B813371}"/>
              </a:ext>
            </a:extLst>
          </p:cNvPr>
          <p:cNvSpPr/>
          <p:nvPr/>
        </p:nvSpPr>
        <p:spPr>
          <a:xfrm>
            <a:off x="3535170" y="3370915"/>
            <a:ext cx="2376000" cy="1989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家经销网点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家回款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活跃率是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 %</a:t>
            </a:r>
          </a:p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保持后期网点开发进度，维护目前网点活跃数据</a:t>
            </a:r>
          </a:p>
        </p:txBody>
      </p:sp>
      <p:sp>
        <p:nvSpPr>
          <p:cNvPr id="18" name="iṡľídê">
            <a:extLst>
              <a:ext uri="{FF2B5EF4-FFF2-40B4-BE49-F238E27FC236}">
                <a16:creationId xmlns:a16="http://schemas.microsoft.com/office/drawing/2014/main" id="{B188981E-1515-67E4-5680-6C8CF9CD06F4}"/>
              </a:ext>
            </a:extLst>
          </p:cNvPr>
          <p:cNvSpPr txBox="1"/>
          <p:nvPr/>
        </p:nvSpPr>
        <p:spPr>
          <a:xfrm>
            <a:off x="3567685" y="2162449"/>
            <a:ext cx="864000" cy="646331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2000" b="1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3600" dirty="0">
                <a:solidFill>
                  <a:srgbClr val="20308F">
                    <a:alpha val="70000"/>
                  </a:srgbClr>
                </a:solidFill>
              </a:rPr>
              <a:t>02</a:t>
            </a:r>
            <a:endParaRPr lang="zh-CN" altLang="en-US" sz="3600" dirty="0">
              <a:solidFill>
                <a:srgbClr val="20308F">
                  <a:alpha val="70000"/>
                </a:srgbClr>
              </a:solidFill>
            </a:endParaRPr>
          </a:p>
        </p:txBody>
      </p:sp>
      <p:sp>
        <p:nvSpPr>
          <p:cNvPr id="19" name="îs1ïḓè">
            <a:extLst>
              <a:ext uri="{FF2B5EF4-FFF2-40B4-BE49-F238E27FC236}">
                <a16:creationId xmlns:a16="http://schemas.microsoft.com/office/drawing/2014/main" id="{60494793-0C49-AACE-55E4-08B7F02D69F9}"/>
              </a:ext>
            </a:extLst>
          </p:cNvPr>
          <p:cNvSpPr/>
          <p:nvPr/>
        </p:nvSpPr>
        <p:spPr>
          <a:xfrm>
            <a:off x="3506725" y="2742393"/>
            <a:ext cx="2428651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加强网点活跃率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7E12686-EC5F-2E30-55CF-CBDF0EAC34AB}"/>
              </a:ext>
            </a:extLst>
          </p:cNvPr>
          <p:cNvSpPr/>
          <p:nvPr/>
        </p:nvSpPr>
        <p:spPr>
          <a:xfrm>
            <a:off x="6155480" y="1858623"/>
            <a:ext cx="2592000" cy="425196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A5D9B03-CEFD-D723-E760-7D513EF30432}"/>
              </a:ext>
            </a:extLst>
          </p:cNvPr>
          <p:cNvSpPr/>
          <p:nvPr/>
        </p:nvSpPr>
        <p:spPr>
          <a:xfrm>
            <a:off x="6155480" y="1858623"/>
            <a:ext cx="2592000" cy="425196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îŝlîďé">
            <a:extLst>
              <a:ext uri="{FF2B5EF4-FFF2-40B4-BE49-F238E27FC236}">
                <a16:creationId xmlns:a16="http://schemas.microsoft.com/office/drawing/2014/main" id="{AF093665-81BD-B10A-066A-4B54E75ABA86}"/>
              </a:ext>
            </a:extLst>
          </p:cNvPr>
          <p:cNvSpPr/>
          <p:nvPr/>
        </p:nvSpPr>
        <p:spPr>
          <a:xfrm>
            <a:off x="6263480" y="3370915"/>
            <a:ext cx="2376000" cy="1989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经销商门店导购员管理</a:t>
            </a:r>
          </a:p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加强经销商对我司产品忠诚度</a:t>
            </a:r>
          </a:p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团队员工培养（内训）</a:t>
            </a:r>
          </a:p>
        </p:txBody>
      </p:sp>
      <p:sp>
        <p:nvSpPr>
          <p:cNvPr id="13" name="îṣľïḓê">
            <a:extLst>
              <a:ext uri="{FF2B5EF4-FFF2-40B4-BE49-F238E27FC236}">
                <a16:creationId xmlns:a16="http://schemas.microsoft.com/office/drawing/2014/main" id="{8D51AEE0-C2EC-3A94-0CE2-6459BDC3E982}"/>
              </a:ext>
            </a:extLst>
          </p:cNvPr>
          <p:cNvSpPr txBox="1"/>
          <p:nvPr/>
        </p:nvSpPr>
        <p:spPr>
          <a:xfrm>
            <a:off x="6285738" y="2162449"/>
            <a:ext cx="864000" cy="646331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2000" b="1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3600" dirty="0">
                <a:solidFill>
                  <a:srgbClr val="20308F">
                    <a:alpha val="70000"/>
                  </a:srgbClr>
                </a:solidFill>
              </a:rPr>
              <a:t>03</a:t>
            </a:r>
            <a:endParaRPr lang="zh-CN" altLang="en-US" sz="3600" dirty="0">
              <a:solidFill>
                <a:srgbClr val="20308F">
                  <a:alpha val="70000"/>
                </a:srgbClr>
              </a:solidFill>
            </a:endParaRPr>
          </a:p>
        </p:txBody>
      </p:sp>
      <p:sp>
        <p:nvSpPr>
          <p:cNvPr id="20" name="îṡḷîďê">
            <a:extLst>
              <a:ext uri="{FF2B5EF4-FFF2-40B4-BE49-F238E27FC236}">
                <a16:creationId xmlns:a16="http://schemas.microsoft.com/office/drawing/2014/main" id="{3B0BD60F-7F04-946B-89B3-EE77E08783BC}"/>
              </a:ext>
            </a:extLst>
          </p:cNvPr>
          <p:cNvSpPr/>
          <p:nvPr/>
        </p:nvSpPr>
        <p:spPr>
          <a:xfrm>
            <a:off x="6224778" y="2742393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发展新客资源</a:t>
            </a:r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D33CE35F-79D4-D5F2-2C83-1850C7315240}"/>
              </a:ext>
            </a:extLst>
          </p:cNvPr>
          <p:cNvSpPr/>
          <p:nvPr/>
        </p:nvSpPr>
        <p:spPr>
          <a:xfrm flipH="1">
            <a:off x="8177854" y="5540957"/>
            <a:ext cx="569626" cy="569626"/>
          </a:xfrm>
          <a:prstGeom prst="rtTriangle">
            <a:avLst/>
          </a:prstGeom>
          <a:solidFill>
            <a:srgbClr val="20308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569C1FB-DF32-E2B6-BAAA-3A187A7240AF}"/>
              </a:ext>
            </a:extLst>
          </p:cNvPr>
          <p:cNvSpPr/>
          <p:nvPr/>
        </p:nvSpPr>
        <p:spPr>
          <a:xfrm>
            <a:off x="8883791" y="1858623"/>
            <a:ext cx="2592000" cy="425196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52B5B2F-4EFD-9F7A-1A53-AD4FC3317514}"/>
              </a:ext>
            </a:extLst>
          </p:cNvPr>
          <p:cNvSpPr/>
          <p:nvPr/>
        </p:nvSpPr>
        <p:spPr>
          <a:xfrm>
            <a:off x="8883791" y="1858623"/>
            <a:ext cx="2592000" cy="425196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10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íṩḷïḋè">
            <a:extLst>
              <a:ext uri="{FF2B5EF4-FFF2-40B4-BE49-F238E27FC236}">
                <a16:creationId xmlns:a16="http://schemas.microsoft.com/office/drawing/2014/main" id="{2FC1E499-DADF-515F-3AC9-6C94F96482C7}"/>
              </a:ext>
            </a:extLst>
          </p:cNvPr>
          <p:cNvSpPr/>
          <p:nvPr/>
        </p:nvSpPr>
        <p:spPr>
          <a:xfrm>
            <a:off x="8987377" y="2742393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实施市场拓展</a:t>
            </a:r>
          </a:p>
        </p:txBody>
      </p:sp>
      <p:sp>
        <p:nvSpPr>
          <p:cNvPr id="22" name="ï$ľîḋe">
            <a:extLst>
              <a:ext uri="{FF2B5EF4-FFF2-40B4-BE49-F238E27FC236}">
                <a16:creationId xmlns:a16="http://schemas.microsoft.com/office/drawing/2014/main" id="{8D6E3169-532B-62AE-E725-60748F692018}"/>
              </a:ext>
            </a:extLst>
          </p:cNvPr>
          <p:cNvSpPr/>
          <p:nvPr/>
        </p:nvSpPr>
        <p:spPr>
          <a:xfrm>
            <a:off x="8991791" y="3370915"/>
            <a:ext cx="2376000" cy="1989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建立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XX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市场品牌运维部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联合医务做市场推广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R="0" lvl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选定有实力的经销商做产品推广活动</a:t>
            </a:r>
          </a:p>
        </p:txBody>
      </p:sp>
      <p:sp>
        <p:nvSpPr>
          <p:cNvPr id="23" name="îṡľiḓê">
            <a:extLst>
              <a:ext uri="{FF2B5EF4-FFF2-40B4-BE49-F238E27FC236}">
                <a16:creationId xmlns:a16="http://schemas.microsoft.com/office/drawing/2014/main" id="{A8EE47BE-789C-B720-B9B9-905C4E3579F5}"/>
              </a:ext>
            </a:extLst>
          </p:cNvPr>
          <p:cNvSpPr txBox="1"/>
          <p:nvPr/>
        </p:nvSpPr>
        <p:spPr>
          <a:xfrm>
            <a:off x="9048336" y="2162449"/>
            <a:ext cx="864000" cy="646331"/>
          </a:xfrm>
          <a:prstGeom prst="rect">
            <a:avLst/>
          </a:prstGeom>
          <a:noFill/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algn="ctr" defTabSz="914354">
              <a:defRPr sz="2000" b="1">
                <a:solidFill>
                  <a:srgbClr val="FFFFFF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en-US" altLang="zh-CN" sz="3600" dirty="0">
                <a:solidFill>
                  <a:srgbClr val="20308F">
                    <a:alpha val="70000"/>
                  </a:srgbClr>
                </a:solidFill>
              </a:rPr>
              <a:t>04</a:t>
            </a:r>
            <a:endParaRPr lang="zh-CN" altLang="en-US" sz="3600" dirty="0">
              <a:solidFill>
                <a:srgbClr val="20308F">
                  <a:alpha val="70000"/>
                </a:srgbClr>
              </a:solidFill>
            </a:endParaRPr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DE003C03-52A8-08BF-E415-F1085DFA6909}"/>
              </a:ext>
            </a:extLst>
          </p:cNvPr>
          <p:cNvSpPr/>
          <p:nvPr/>
        </p:nvSpPr>
        <p:spPr>
          <a:xfrm flipH="1">
            <a:off x="10906165" y="5540957"/>
            <a:ext cx="569626" cy="569626"/>
          </a:xfrm>
          <a:prstGeom prst="rtTriangle">
            <a:avLst/>
          </a:prstGeom>
          <a:solidFill>
            <a:srgbClr val="20308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47F13E5-2EB7-ACB2-9BCE-BC6A5662CDD1}"/>
              </a:ext>
            </a:extLst>
          </p:cNvPr>
          <p:cNvSpPr txBox="1"/>
          <p:nvPr/>
        </p:nvSpPr>
        <p:spPr>
          <a:xfrm>
            <a:off x="860423" y="508873"/>
            <a:ext cx="4622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区域市场销售分析</a:t>
            </a:r>
          </a:p>
        </p:txBody>
      </p:sp>
      <p:pic>
        <p:nvPicPr>
          <p:cNvPr id="35" name="图片 34" descr="杯子里有饮料&#10;&#10;描述已自动生成">
            <a:extLst>
              <a:ext uri="{FF2B5EF4-FFF2-40B4-BE49-F238E27FC236}">
                <a16:creationId xmlns:a16="http://schemas.microsoft.com/office/drawing/2014/main" id="{0B744D41-EA0D-60F5-31FC-C97AF267EB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20657"/>
            <a:ext cx="544513" cy="758843"/>
          </a:xfrm>
          <a:prstGeom prst="rect">
            <a:avLst/>
          </a:prstGeom>
        </p:spPr>
      </p:pic>
      <p:pic>
        <p:nvPicPr>
          <p:cNvPr id="49" name="图片 48" descr="蓝色的标志&#10;&#10;描述已自动生成">
            <a:extLst>
              <a:ext uri="{FF2B5EF4-FFF2-40B4-BE49-F238E27FC236}">
                <a16:creationId xmlns:a16="http://schemas.microsoft.com/office/drawing/2014/main" id="{85DD9A04-5FE3-3B28-D1DC-6DF6BD9511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8639" y="5313240"/>
            <a:ext cx="516937" cy="688437"/>
          </a:xfrm>
          <a:prstGeom prst="rect">
            <a:avLst/>
          </a:prstGeom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E93858DC-0E11-352B-3E24-5CED528D5F4A}"/>
              </a:ext>
            </a:extLst>
          </p:cNvPr>
          <p:cNvGrpSpPr/>
          <p:nvPr/>
        </p:nvGrpSpPr>
        <p:grpSpPr>
          <a:xfrm>
            <a:off x="5322651" y="5313240"/>
            <a:ext cx="696519" cy="797343"/>
            <a:chOff x="5322651" y="5067057"/>
            <a:chExt cx="696519" cy="797343"/>
          </a:xfrm>
        </p:grpSpPr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id="{3FA94331-7E65-889F-8453-C237144C6308}"/>
                </a:ext>
              </a:extLst>
            </p:cNvPr>
            <p:cNvSpPr/>
            <p:nvPr/>
          </p:nvSpPr>
          <p:spPr>
            <a:xfrm flipH="1">
              <a:off x="5449544" y="5294774"/>
              <a:ext cx="569626" cy="569626"/>
            </a:xfrm>
            <a:prstGeom prst="rtTriangle">
              <a:avLst/>
            </a:prstGeom>
            <a:solidFill>
              <a:srgbClr val="20308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 descr="蓝色的标志&#10;&#10;描述已自动生成">
              <a:extLst>
                <a:ext uri="{FF2B5EF4-FFF2-40B4-BE49-F238E27FC236}">
                  <a16:creationId xmlns:a16="http://schemas.microsoft.com/office/drawing/2014/main" id="{F2B11E0E-6AF5-2E87-F746-7D7D5B7F118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2651" y="5067057"/>
              <a:ext cx="516937" cy="688437"/>
            </a:xfrm>
            <a:prstGeom prst="rect">
              <a:avLst/>
            </a:prstGeom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D2CCF54-B7D5-D865-509B-53F1ACD1114F}"/>
              </a:ext>
            </a:extLst>
          </p:cNvPr>
          <p:cNvGrpSpPr/>
          <p:nvPr/>
        </p:nvGrpSpPr>
        <p:grpSpPr>
          <a:xfrm>
            <a:off x="8050961" y="5313240"/>
            <a:ext cx="696519" cy="797343"/>
            <a:chOff x="5322651" y="5067057"/>
            <a:chExt cx="696519" cy="797343"/>
          </a:xfrm>
        </p:grpSpPr>
        <p:sp>
          <p:nvSpPr>
            <p:cNvPr id="53" name="直角三角形 52">
              <a:extLst>
                <a:ext uri="{FF2B5EF4-FFF2-40B4-BE49-F238E27FC236}">
                  <a16:creationId xmlns:a16="http://schemas.microsoft.com/office/drawing/2014/main" id="{474C7CEA-80AC-2F46-7D12-886D6329F742}"/>
                </a:ext>
              </a:extLst>
            </p:cNvPr>
            <p:cNvSpPr/>
            <p:nvPr/>
          </p:nvSpPr>
          <p:spPr>
            <a:xfrm flipH="1">
              <a:off x="5449544" y="5294774"/>
              <a:ext cx="569626" cy="569626"/>
            </a:xfrm>
            <a:prstGeom prst="rtTriangle">
              <a:avLst/>
            </a:prstGeom>
            <a:solidFill>
              <a:srgbClr val="20308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" name="图片 53" descr="蓝色的标志&#10;&#10;描述已自动生成">
              <a:extLst>
                <a:ext uri="{FF2B5EF4-FFF2-40B4-BE49-F238E27FC236}">
                  <a16:creationId xmlns:a16="http://schemas.microsoft.com/office/drawing/2014/main" id="{15A92957-4FBE-22E8-0504-311702995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2651" y="5067057"/>
              <a:ext cx="516937" cy="688437"/>
            </a:xfrm>
            <a:prstGeom prst="rect">
              <a:avLst/>
            </a:prstGeom>
          </p:spPr>
        </p:pic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11C4E6E-7EB9-89E9-F6D4-313461E335A6}"/>
              </a:ext>
            </a:extLst>
          </p:cNvPr>
          <p:cNvGrpSpPr/>
          <p:nvPr/>
        </p:nvGrpSpPr>
        <p:grpSpPr>
          <a:xfrm>
            <a:off x="10779272" y="5313240"/>
            <a:ext cx="696519" cy="797343"/>
            <a:chOff x="5322651" y="5067057"/>
            <a:chExt cx="696519" cy="797343"/>
          </a:xfrm>
        </p:grpSpPr>
        <p:sp>
          <p:nvSpPr>
            <p:cNvPr id="56" name="直角三角形 55">
              <a:extLst>
                <a:ext uri="{FF2B5EF4-FFF2-40B4-BE49-F238E27FC236}">
                  <a16:creationId xmlns:a16="http://schemas.microsoft.com/office/drawing/2014/main" id="{C5CD913B-A826-410F-3E65-E5CEAB65737C}"/>
                </a:ext>
              </a:extLst>
            </p:cNvPr>
            <p:cNvSpPr/>
            <p:nvPr/>
          </p:nvSpPr>
          <p:spPr>
            <a:xfrm flipH="1">
              <a:off x="5449544" y="5294774"/>
              <a:ext cx="569626" cy="569626"/>
            </a:xfrm>
            <a:prstGeom prst="rtTriangle">
              <a:avLst/>
            </a:prstGeom>
            <a:solidFill>
              <a:srgbClr val="20308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7" name="图片 56" descr="蓝色的标志&#10;&#10;描述已自动生成">
              <a:extLst>
                <a:ext uri="{FF2B5EF4-FFF2-40B4-BE49-F238E27FC236}">
                  <a16:creationId xmlns:a16="http://schemas.microsoft.com/office/drawing/2014/main" id="{E122C34A-6B5B-49D1-6241-9E220AA23C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2651" y="5067057"/>
              <a:ext cx="516937" cy="688437"/>
            </a:xfrm>
            <a:prstGeom prst="rect">
              <a:avLst/>
            </a:prstGeom>
          </p:spPr>
        </p:pic>
      </p:grpSp>
      <p:sp>
        <p:nvSpPr>
          <p:cNvPr id="61" name="ïšļidê">
            <a:extLst>
              <a:ext uri="{FF2B5EF4-FFF2-40B4-BE49-F238E27FC236}">
                <a16:creationId xmlns:a16="http://schemas.microsoft.com/office/drawing/2014/main" id="{E5CEB8BF-0BE2-426E-1DA2-BB14F68102FB}"/>
              </a:ext>
            </a:extLst>
          </p:cNvPr>
          <p:cNvSpPr/>
          <p:nvPr/>
        </p:nvSpPr>
        <p:spPr>
          <a:xfrm>
            <a:off x="695325" y="1142948"/>
            <a:ext cx="10801350" cy="5857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030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由于母婴消费品群体的特殊性，需要社区递送服务、人性化服务、便利式营销等主动销售方式。</a:t>
            </a:r>
          </a:p>
        </p:txBody>
      </p:sp>
    </p:spTree>
    <p:extLst>
      <p:ext uri="{BB962C8B-B14F-4D97-AF65-F5344CB8AC3E}">
        <p14:creationId xmlns:p14="http://schemas.microsoft.com/office/powerpoint/2010/main" val="160846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23FF65-53F7-22E9-AF7D-9BC3BBAA1D4C}"/>
              </a:ext>
            </a:extLst>
          </p:cNvPr>
          <p:cNvSpPr/>
          <p:nvPr/>
        </p:nvSpPr>
        <p:spPr>
          <a:xfrm>
            <a:off x="0" y="0"/>
            <a:ext cx="12192000" cy="5573486"/>
          </a:xfrm>
          <a:custGeom>
            <a:avLst/>
            <a:gdLst>
              <a:gd name="connsiteX0" fmla="*/ 0 w 12192000"/>
              <a:gd name="connsiteY0" fmla="*/ 0 h 5391150"/>
              <a:gd name="connsiteX1" fmla="*/ 12192000 w 12192000"/>
              <a:gd name="connsiteY1" fmla="*/ 0 h 5391150"/>
              <a:gd name="connsiteX2" fmla="*/ 12192000 w 12192000"/>
              <a:gd name="connsiteY2" fmla="*/ 4014371 h 5391150"/>
              <a:gd name="connsiteX3" fmla="*/ 12081940 w 12192000"/>
              <a:gd name="connsiteY3" fmla="*/ 4077375 h 5391150"/>
              <a:gd name="connsiteX4" fmla="*/ 6096000 w 12192000"/>
              <a:gd name="connsiteY4" fmla="*/ 5391150 h 5391150"/>
              <a:gd name="connsiteX5" fmla="*/ 110060 w 12192000"/>
              <a:gd name="connsiteY5" fmla="*/ 4077375 h 5391150"/>
              <a:gd name="connsiteX6" fmla="*/ 0 w 12192000"/>
              <a:gd name="connsiteY6" fmla="*/ 4014371 h 539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391150">
                <a:moveTo>
                  <a:pt x="0" y="0"/>
                </a:moveTo>
                <a:lnTo>
                  <a:pt x="12192000" y="0"/>
                </a:lnTo>
                <a:lnTo>
                  <a:pt x="12192000" y="4014371"/>
                </a:lnTo>
                <a:lnTo>
                  <a:pt x="12081940" y="4077375"/>
                </a:lnTo>
                <a:cubicBezTo>
                  <a:pt x="10602653" y="4884455"/>
                  <a:pt x="8468655" y="5391150"/>
                  <a:pt x="6096000" y="5391150"/>
                </a:cubicBezTo>
                <a:cubicBezTo>
                  <a:pt x="3723345" y="5391150"/>
                  <a:pt x="1589347" y="4884455"/>
                  <a:pt x="110060" y="4077375"/>
                </a:cubicBezTo>
                <a:lnTo>
                  <a:pt x="0" y="4014371"/>
                </a:lnTo>
                <a:close/>
              </a:path>
            </a:pathLst>
          </a:custGeom>
          <a:solidFill>
            <a:srgbClr val="F2D95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E546E9C-D345-7D1F-FDD8-572F8166D5AF}"/>
              </a:ext>
            </a:extLst>
          </p:cNvPr>
          <p:cNvSpPr/>
          <p:nvPr/>
        </p:nvSpPr>
        <p:spPr>
          <a:xfrm>
            <a:off x="0" y="0"/>
            <a:ext cx="12192000" cy="5284470"/>
          </a:xfrm>
          <a:custGeom>
            <a:avLst/>
            <a:gdLst>
              <a:gd name="connsiteX0" fmla="*/ 0 w 12192000"/>
              <a:gd name="connsiteY0" fmla="*/ 0 h 5284470"/>
              <a:gd name="connsiteX1" fmla="*/ 12192000 w 12192000"/>
              <a:gd name="connsiteY1" fmla="*/ 0 h 5284470"/>
              <a:gd name="connsiteX2" fmla="*/ 12192000 w 12192000"/>
              <a:gd name="connsiteY2" fmla="*/ 3907691 h 5284470"/>
              <a:gd name="connsiteX3" fmla="*/ 12081940 w 12192000"/>
              <a:gd name="connsiteY3" fmla="*/ 3970695 h 5284470"/>
              <a:gd name="connsiteX4" fmla="*/ 6096000 w 12192000"/>
              <a:gd name="connsiteY4" fmla="*/ 5284470 h 5284470"/>
              <a:gd name="connsiteX5" fmla="*/ 110060 w 12192000"/>
              <a:gd name="connsiteY5" fmla="*/ 3970695 h 5284470"/>
              <a:gd name="connsiteX6" fmla="*/ 0 w 12192000"/>
              <a:gd name="connsiteY6" fmla="*/ 3907691 h 5284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284470">
                <a:moveTo>
                  <a:pt x="0" y="0"/>
                </a:moveTo>
                <a:lnTo>
                  <a:pt x="12192000" y="0"/>
                </a:lnTo>
                <a:lnTo>
                  <a:pt x="12192000" y="3907691"/>
                </a:lnTo>
                <a:lnTo>
                  <a:pt x="12081940" y="3970695"/>
                </a:lnTo>
                <a:cubicBezTo>
                  <a:pt x="10602653" y="4777775"/>
                  <a:pt x="8468655" y="5284470"/>
                  <a:pt x="6096000" y="5284470"/>
                </a:cubicBezTo>
                <a:cubicBezTo>
                  <a:pt x="3723345" y="5284470"/>
                  <a:pt x="1589347" y="4777775"/>
                  <a:pt x="110060" y="3970695"/>
                </a:cubicBezTo>
                <a:lnTo>
                  <a:pt x="0" y="3907691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C208FAC-6573-BDA1-82AF-35681D06B7A0}"/>
              </a:ext>
            </a:extLst>
          </p:cNvPr>
          <p:cNvSpPr/>
          <p:nvPr/>
        </p:nvSpPr>
        <p:spPr>
          <a:xfrm>
            <a:off x="0" y="0"/>
            <a:ext cx="12192000" cy="5284470"/>
          </a:xfrm>
          <a:custGeom>
            <a:avLst/>
            <a:gdLst>
              <a:gd name="connsiteX0" fmla="*/ 0 w 12192000"/>
              <a:gd name="connsiteY0" fmla="*/ 0 h 5284470"/>
              <a:gd name="connsiteX1" fmla="*/ 12192000 w 12192000"/>
              <a:gd name="connsiteY1" fmla="*/ 0 h 5284470"/>
              <a:gd name="connsiteX2" fmla="*/ 12192000 w 12192000"/>
              <a:gd name="connsiteY2" fmla="*/ 3907691 h 5284470"/>
              <a:gd name="connsiteX3" fmla="*/ 12081940 w 12192000"/>
              <a:gd name="connsiteY3" fmla="*/ 3970695 h 5284470"/>
              <a:gd name="connsiteX4" fmla="*/ 6096000 w 12192000"/>
              <a:gd name="connsiteY4" fmla="*/ 5284470 h 5284470"/>
              <a:gd name="connsiteX5" fmla="*/ 110060 w 12192000"/>
              <a:gd name="connsiteY5" fmla="*/ 3970695 h 5284470"/>
              <a:gd name="connsiteX6" fmla="*/ 0 w 12192000"/>
              <a:gd name="connsiteY6" fmla="*/ 3907691 h 5284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284470">
                <a:moveTo>
                  <a:pt x="0" y="0"/>
                </a:moveTo>
                <a:lnTo>
                  <a:pt x="12192000" y="0"/>
                </a:lnTo>
                <a:lnTo>
                  <a:pt x="12192000" y="3907691"/>
                </a:lnTo>
                <a:lnTo>
                  <a:pt x="12081940" y="3970695"/>
                </a:lnTo>
                <a:cubicBezTo>
                  <a:pt x="10602653" y="4777775"/>
                  <a:pt x="8468655" y="5284470"/>
                  <a:pt x="6096000" y="5284470"/>
                </a:cubicBezTo>
                <a:cubicBezTo>
                  <a:pt x="3723345" y="5284470"/>
                  <a:pt x="1589347" y="4777775"/>
                  <a:pt x="110060" y="3970695"/>
                </a:cubicBezTo>
                <a:lnTo>
                  <a:pt x="0" y="3907691"/>
                </a:lnTo>
                <a:close/>
              </a:path>
            </a:pathLst>
          </a:custGeom>
          <a:solidFill>
            <a:srgbClr val="0A3190">
              <a:alpha val="9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BF0A12-F184-282E-BFD7-53B225B3710A}"/>
              </a:ext>
            </a:extLst>
          </p:cNvPr>
          <p:cNvSpPr txBox="1"/>
          <p:nvPr/>
        </p:nvSpPr>
        <p:spPr>
          <a:xfrm>
            <a:off x="3695343" y="1417015"/>
            <a:ext cx="480131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谢谢您的观看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82A1BAF-E013-6042-D9F9-3E304D0FB7C3}"/>
              </a:ext>
            </a:extLst>
          </p:cNvPr>
          <p:cNvSpPr txBox="1"/>
          <p:nvPr/>
        </p:nvSpPr>
        <p:spPr>
          <a:xfrm>
            <a:off x="4023109" y="2394535"/>
            <a:ext cx="4145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+mn-ea"/>
              </a:rPr>
              <a:t>THANKS FOR YOUR LISTENING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3" name="图片 12" descr="卡通人物&#10;&#10;低可信度描述已自动生成">
            <a:extLst>
              <a:ext uri="{FF2B5EF4-FFF2-40B4-BE49-F238E27FC236}">
                <a16:creationId xmlns:a16="http://schemas.microsoft.com/office/drawing/2014/main" id="{F4C2A07E-C8B5-3A19-3D0C-2165798FF4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8477">
            <a:off x="8423361" y="4009369"/>
            <a:ext cx="3452958" cy="3452958"/>
          </a:xfrm>
          <a:prstGeom prst="rect">
            <a:avLst/>
          </a:prstGeom>
        </p:spPr>
      </p:pic>
      <p:pic>
        <p:nvPicPr>
          <p:cNvPr id="14" name="图片 13" descr="卡通人物&#10;&#10;低可信度描述已自动生成">
            <a:extLst>
              <a:ext uri="{FF2B5EF4-FFF2-40B4-BE49-F238E27FC236}">
                <a16:creationId xmlns:a16="http://schemas.microsoft.com/office/drawing/2014/main" id="{4C9714C4-8DCF-CACD-ABE1-78A75C6402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4577" flipH="1">
            <a:off x="545797" y="4166196"/>
            <a:ext cx="2632243" cy="2632243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12CA9806-7E63-F641-E0CC-4644E0DF3167}"/>
              </a:ext>
            </a:extLst>
          </p:cNvPr>
          <p:cNvGrpSpPr/>
          <p:nvPr/>
        </p:nvGrpSpPr>
        <p:grpSpPr>
          <a:xfrm>
            <a:off x="2374730" y="3996814"/>
            <a:ext cx="7442540" cy="2370222"/>
            <a:chOff x="2059764" y="3943683"/>
            <a:chExt cx="8072472" cy="2570836"/>
          </a:xfrm>
        </p:grpSpPr>
        <p:pic>
          <p:nvPicPr>
            <p:cNvPr id="24" name="图片 23" descr="蓝色的标志&#10;&#10;描述已自动生成">
              <a:extLst>
                <a:ext uri="{FF2B5EF4-FFF2-40B4-BE49-F238E27FC236}">
                  <a16:creationId xmlns:a16="http://schemas.microsoft.com/office/drawing/2014/main" id="{F7D51290-3C1A-8D4B-BB47-C38BF1803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9764" y="4724400"/>
              <a:ext cx="1074772" cy="1431343"/>
            </a:xfrm>
            <a:prstGeom prst="rect">
              <a:avLst/>
            </a:prstGeom>
          </p:spPr>
        </p:pic>
        <p:pic>
          <p:nvPicPr>
            <p:cNvPr id="25" name="图片 24" descr="蓝色的标志&#10;&#10;描述已自动生成">
              <a:extLst>
                <a:ext uri="{FF2B5EF4-FFF2-40B4-BE49-F238E27FC236}">
                  <a16:creationId xmlns:a16="http://schemas.microsoft.com/office/drawing/2014/main" id="{405A7C92-0D67-4DC7-0CDB-84ED191231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7464" y="4724400"/>
              <a:ext cx="1074772" cy="1431343"/>
            </a:xfrm>
            <a:prstGeom prst="rect">
              <a:avLst/>
            </a:prstGeom>
          </p:spPr>
        </p:pic>
        <p:pic>
          <p:nvPicPr>
            <p:cNvPr id="26" name="图片 25" descr="蓝色的标志&#10;&#10;描述已自动生成">
              <a:extLst>
                <a:ext uri="{FF2B5EF4-FFF2-40B4-BE49-F238E27FC236}">
                  <a16:creationId xmlns:a16="http://schemas.microsoft.com/office/drawing/2014/main" id="{9C1045A6-5824-9411-86F1-3C184CED1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0653" y="4355726"/>
              <a:ext cx="1487495" cy="1980992"/>
            </a:xfrm>
            <a:prstGeom prst="rect">
              <a:avLst/>
            </a:prstGeom>
          </p:spPr>
        </p:pic>
        <p:pic>
          <p:nvPicPr>
            <p:cNvPr id="27" name="图片 26" descr="蓝色的标志&#10;&#10;描述已自动生成">
              <a:extLst>
                <a:ext uri="{FF2B5EF4-FFF2-40B4-BE49-F238E27FC236}">
                  <a16:creationId xmlns:a16="http://schemas.microsoft.com/office/drawing/2014/main" id="{7319B09C-901F-F148-0486-6D87AC40B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3853" y="4355726"/>
              <a:ext cx="1487495" cy="1980992"/>
            </a:xfrm>
            <a:prstGeom prst="rect">
              <a:avLst/>
            </a:prstGeom>
          </p:spPr>
        </p:pic>
        <p:pic>
          <p:nvPicPr>
            <p:cNvPr id="28" name="图片 27" descr="蓝色的标志&#10;&#10;描述已自动生成">
              <a:extLst>
                <a:ext uri="{FF2B5EF4-FFF2-40B4-BE49-F238E27FC236}">
                  <a16:creationId xmlns:a16="http://schemas.microsoft.com/office/drawing/2014/main" id="{4EC5D0E4-A185-3356-D3E9-A639A16CE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2690" y="4178299"/>
              <a:ext cx="1725621" cy="2298119"/>
            </a:xfrm>
            <a:prstGeom prst="rect">
              <a:avLst/>
            </a:prstGeom>
          </p:spPr>
        </p:pic>
        <p:pic>
          <p:nvPicPr>
            <p:cNvPr id="29" name="图片 28" descr="蓝色的标志&#10;&#10;描述已自动生成">
              <a:extLst>
                <a:ext uri="{FF2B5EF4-FFF2-40B4-BE49-F238E27FC236}">
                  <a16:creationId xmlns:a16="http://schemas.microsoft.com/office/drawing/2014/main" id="{8D445520-0EBF-7474-F476-2254471C12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3690" y="4178299"/>
              <a:ext cx="1725621" cy="2298119"/>
            </a:xfrm>
            <a:prstGeom prst="rect">
              <a:avLst/>
            </a:prstGeom>
          </p:spPr>
        </p:pic>
        <p:pic>
          <p:nvPicPr>
            <p:cNvPr id="30" name="图片 29" descr="蓝色的标志&#10;&#10;描述已自动生成">
              <a:extLst>
                <a:ext uri="{FF2B5EF4-FFF2-40B4-BE49-F238E27FC236}">
                  <a16:creationId xmlns:a16="http://schemas.microsoft.com/office/drawing/2014/main" id="{A5276A9F-ED99-B955-809B-5CCC007FC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0800" y="3943683"/>
              <a:ext cx="1930400" cy="2570836"/>
            </a:xfrm>
            <a:prstGeom prst="rect">
              <a:avLst/>
            </a:prstGeom>
          </p:spPr>
        </p:pic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8B0E144-8700-0DE0-A8B3-6FA77FC6FCE2}"/>
              </a:ext>
            </a:extLst>
          </p:cNvPr>
          <p:cNvGrpSpPr/>
          <p:nvPr/>
        </p:nvGrpSpPr>
        <p:grpSpPr>
          <a:xfrm>
            <a:off x="3743610" y="3244334"/>
            <a:ext cx="4704780" cy="369332"/>
            <a:chOff x="3537572" y="3244334"/>
            <a:chExt cx="4704780" cy="369332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56B645A-4170-EF6D-E2BF-853F920D61D9}"/>
                </a:ext>
              </a:extLst>
            </p:cNvPr>
            <p:cNvGrpSpPr/>
            <p:nvPr/>
          </p:nvGrpSpPr>
          <p:grpSpPr>
            <a:xfrm>
              <a:off x="3537572" y="3244334"/>
              <a:ext cx="1698742" cy="369332"/>
              <a:chOff x="3537572" y="3244334"/>
              <a:chExt cx="1698742" cy="369332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6EB74EA6-B467-270A-8E37-AB048693971D}"/>
                  </a:ext>
                </a:extLst>
              </p:cNvPr>
              <p:cNvSpPr/>
              <p:nvPr/>
            </p:nvSpPr>
            <p:spPr>
              <a:xfrm>
                <a:off x="3537572" y="3244334"/>
                <a:ext cx="1698742" cy="36933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ysClr val="window" lastClr="FFFFFF"/>
                  </a:gs>
                  <a:gs pos="54000">
                    <a:srgbClr val="F2D951"/>
                  </a:gs>
                  <a:gs pos="97000">
                    <a:srgbClr val="F2D951"/>
                  </a:gs>
                  <a:gs pos="3000">
                    <a:srgbClr val="F2D951"/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3630B26-5991-45D0-DD34-763604DC9509}"/>
                  </a:ext>
                </a:extLst>
              </p:cNvPr>
              <p:cNvSpPr txBox="1"/>
              <p:nvPr/>
            </p:nvSpPr>
            <p:spPr>
              <a:xfrm>
                <a:off x="3667836" y="3259723"/>
                <a:ext cx="14382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0308F"/>
                    </a:solidFill>
                    <a:effectLst/>
                    <a:uLnTx/>
                    <a:uFillTx/>
                    <a:latin typeface="+mn-ea"/>
                  </a:rPr>
                  <a:t>汇报人：</a:t>
                </a:r>
                <a:r>
                  <a:rPr kumimoji="0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0308F"/>
                    </a:solidFill>
                    <a:effectLst/>
                    <a:uLnTx/>
                    <a:uFillTx/>
                    <a:latin typeface="+mn-ea"/>
                  </a:rPr>
                  <a:t>XXX</a:t>
                </a:r>
                <a:endPara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0308F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B4151E8-57C7-EC60-0DD3-C5BCFDF1DCC4}"/>
                </a:ext>
              </a:extLst>
            </p:cNvPr>
            <p:cNvGrpSpPr/>
            <p:nvPr/>
          </p:nvGrpSpPr>
          <p:grpSpPr>
            <a:xfrm>
              <a:off x="5917605" y="3244334"/>
              <a:ext cx="2324747" cy="369332"/>
              <a:chOff x="3000233" y="3244334"/>
              <a:chExt cx="2324747" cy="369332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85F247B3-F003-72B9-57F0-5445B07B8C6E}"/>
                  </a:ext>
                </a:extLst>
              </p:cNvPr>
              <p:cNvSpPr/>
              <p:nvPr/>
            </p:nvSpPr>
            <p:spPr>
              <a:xfrm>
                <a:off x="3000233" y="3244334"/>
                <a:ext cx="2324747" cy="369332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ysClr val="window" lastClr="FFFFFF"/>
                  </a:gs>
                  <a:gs pos="54000">
                    <a:srgbClr val="F2D951"/>
                  </a:gs>
                  <a:gs pos="97000">
                    <a:srgbClr val="F2D951"/>
                  </a:gs>
                  <a:gs pos="3000">
                    <a:srgbClr val="F2D951"/>
                  </a:gs>
                  <a:gs pos="100000">
                    <a:sysClr val="window" lastClr="FFFFFF"/>
                  </a:gs>
                </a:gsLst>
                <a:lin ang="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思源黑体 CN Regular" panose="020B0500000000000000" pitchFamily="34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96E79E52-2794-D510-40A4-82B137F16BC9}"/>
                  </a:ext>
                </a:extLst>
              </p:cNvPr>
              <p:cNvSpPr txBox="1"/>
              <p:nvPr/>
            </p:nvSpPr>
            <p:spPr>
              <a:xfrm>
                <a:off x="3143737" y="3259723"/>
                <a:ext cx="203773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0308F"/>
                    </a:solidFill>
                    <a:effectLst/>
                    <a:uLnTx/>
                    <a:uFillTx/>
                    <a:latin typeface="+mn-ea"/>
                  </a:rPr>
                  <a:t>汇报时间：</a:t>
                </a:r>
                <a:r>
                  <a:rPr kumimoji="0" lang="en-US" altLang="zh-CN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20308F"/>
                    </a:solidFill>
                    <a:effectLst/>
                    <a:uLnTx/>
                    <a:uFillTx/>
                    <a:latin typeface="+mn-ea"/>
                  </a:rPr>
                  <a:t>XXXX.XX</a:t>
                </a:r>
                <a:endPara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0308F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9C9BC412-6F29-DC23-4307-57D78BB26DE9}"/>
              </a:ext>
            </a:extLst>
          </p:cNvPr>
          <p:cNvSpPr txBox="1"/>
          <p:nvPr/>
        </p:nvSpPr>
        <p:spPr>
          <a:xfrm>
            <a:off x="5387024" y="532305"/>
            <a:ext cx="141795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n-ea"/>
              </a:rPr>
              <a:t> YOUR LOGO</a:t>
            </a:r>
            <a:endParaRPr lang="zh-CN" altLang="en-US" sz="16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497933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R 代码&#10;&#10;描述已自动生成">
            <a:extLst>
              <a:ext uri="{FF2B5EF4-FFF2-40B4-BE49-F238E27FC236}">
                <a16:creationId xmlns:a16="http://schemas.microsoft.com/office/drawing/2014/main" id="{B0E77866-B6A5-4915-F1BD-2E3F6DBED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1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3ABFEF7-F320-4701-2C07-5E5D0DCE0362}"/>
              </a:ext>
            </a:extLst>
          </p:cNvPr>
          <p:cNvSpPr/>
          <p:nvPr/>
        </p:nvSpPr>
        <p:spPr>
          <a:xfrm>
            <a:off x="658813" y="356838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halo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小辰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80FFEC2-DA42-86D7-36AD-20BED2B517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97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 descr="图片包含 小孩, 人, 室内, 桌子&#10;&#10;描述已自动生成">
            <a:extLst>
              <a:ext uri="{FF2B5EF4-FFF2-40B4-BE49-F238E27FC236}">
                <a16:creationId xmlns:a16="http://schemas.microsoft.com/office/drawing/2014/main" id="{1AD37518-6152-D5A7-624C-B1F435301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4" t="23216" r="18224" b="2321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DF4042E3-23E3-D342-885A-E87DEE5504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A3190">
              <a:alpha val="9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43" name="图片 42" descr="图片包含 游戏机&#10;&#10;描述已自动生成">
            <a:extLst>
              <a:ext uri="{FF2B5EF4-FFF2-40B4-BE49-F238E27FC236}">
                <a16:creationId xmlns:a16="http://schemas.microsoft.com/office/drawing/2014/main" id="{F899CCC5-39F2-661D-EF70-07335DED32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1702"/>
            <a:ext cx="12191999" cy="5966298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AABFC728-E4BF-8BEE-F792-960F8AD4D336}"/>
              </a:ext>
            </a:extLst>
          </p:cNvPr>
          <p:cNvSpPr txBox="1"/>
          <p:nvPr/>
        </p:nvSpPr>
        <p:spPr>
          <a:xfrm>
            <a:off x="875495" y="1569053"/>
            <a:ext cx="16559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3765">
              <a:buSzPct val="25000"/>
              <a:defRPr/>
            </a:pPr>
            <a:r>
              <a:rPr lang="en-US" altLang="zh-CN" sz="2000" b="1" dirty="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CONTENTS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0434FBB-DB27-CE9C-C590-B6FE7FEAD109}"/>
              </a:ext>
            </a:extLst>
          </p:cNvPr>
          <p:cNvSpPr txBox="1"/>
          <p:nvPr/>
        </p:nvSpPr>
        <p:spPr>
          <a:xfrm>
            <a:off x="794630" y="688607"/>
            <a:ext cx="208348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765">
              <a:buSzPct val="25000"/>
              <a:defRPr/>
            </a:pPr>
            <a:r>
              <a:rPr lang="zh-CN" altLang="en-US" sz="6000" b="1" spc="600" dirty="0">
                <a:solidFill>
                  <a:prstClr val="white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目录</a:t>
            </a:r>
            <a:endParaRPr lang="en-US" altLang="zh-CN" sz="6000" b="1" spc="600" dirty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6" name="圆角矩形 8">
            <a:extLst>
              <a:ext uri="{FF2B5EF4-FFF2-40B4-BE49-F238E27FC236}">
                <a16:creationId xmlns:a16="http://schemas.microsoft.com/office/drawing/2014/main" id="{16EE28E3-FB7C-8161-4698-951941B046A1}"/>
              </a:ext>
            </a:extLst>
          </p:cNvPr>
          <p:cNvSpPr/>
          <p:nvPr/>
        </p:nvSpPr>
        <p:spPr>
          <a:xfrm>
            <a:off x="8261710" y="764417"/>
            <a:ext cx="3029045" cy="1588242"/>
          </a:xfrm>
          <a:prstGeom prst="roundRect">
            <a:avLst>
              <a:gd name="adj" fmla="val 9669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7" name="圆角矩形 8">
            <a:extLst>
              <a:ext uri="{FF2B5EF4-FFF2-40B4-BE49-F238E27FC236}">
                <a16:creationId xmlns:a16="http://schemas.microsoft.com/office/drawing/2014/main" id="{15792FD6-E96A-DDFF-6578-A558CF67339A}"/>
              </a:ext>
            </a:extLst>
          </p:cNvPr>
          <p:cNvSpPr/>
          <p:nvPr/>
        </p:nvSpPr>
        <p:spPr>
          <a:xfrm>
            <a:off x="8261710" y="764417"/>
            <a:ext cx="3029045" cy="1588242"/>
          </a:xfrm>
          <a:prstGeom prst="roundRect">
            <a:avLst>
              <a:gd name="adj" fmla="val 9669"/>
            </a:avLst>
          </a:prstGeom>
          <a:solidFill>
            <a:sysClr val="window" lastClr="FFFFFF">
              <a:alpha val="90000"/>
            </a:sysClr>
          </a:solid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8" name="圆角矩形 9">
            <a:extLst>
              <a:ext uri="{FF2B5EF4-FFF2-40B4-BE49-F238E27FC236}">
                <a16:creationId xmlns:a16="http://schemas.microsoft.com/office/drawing/2014/main" id="{AD3373B7-A933-C6AD-0E3C-0BB165A4D8A2}"/>
              </a:ext>
            </a:extLst>
          </p:cNvPr>
          <p:cNvSpPr/>
          <p:nvPr/>
        </p:nvSpPr>
        <p:spPr>
          <a:xfrm>
            <a:off x="10598542" y="578290"/>
            <a:ext cx="387815" cy="387815"/>
          </a:xfrm>
          <a:prstGeom prst="roundRect">
            <a:avLst/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E1516B3-4B96-00CB-4283-5D973D535188}"/>
              </a:ext>
            </a:extLst>
          </p:cNvPr>
          <p:cNvSpPr txBox="1"/>
          <p:nvPr/>
        </p:nvSpPr>
        <p:spPr>
          <a:xfrm>
            <a:off x="8515006" y="884812"/>
            <a:ext cx="1065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2030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Part 02</a:t>
            </a:r>
            <a:endParaRPr lang="zh-CN" altLang="en-US" sz="2000" b="1" dirty="0">
              <a:solidFill>
                <a:srgbClr val="2030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26CA57D-09F3-A964-7DFD-1976DF677057}"/>
              </a:ext>
            </a:extLst>
          </p:cNvPr>
          <p:cNvSpPr txBox="1"/>
          <p:nvPr/>
        </p:nvSpPr>
        <p:spPr>
          <a:xfrm>
            <a:off x="8526157" y="1363428"/>
            <a:ext cx="251110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buSzPct val="25000"/>
              <a:defRPr sz="2400" b="1" i="0">
                <a:gradFill flip="none" rotWithShape="1">
                  <a:gsLst>
                    <a:gs pos="12000">
                      <a:srgbClr val="20308F"/>
                    </a:gs>
                    <a:gs pos="100000">
                      <a:srgbClr val="20308F">
                        <a:alpha val="80000"/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年度奶粉</a:t>
            </a:r>
            <a:endParaRPr lang="en-US" altLang="zh-CN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Regular" panose="020B0500000000000000" pitchFamily="34" charset="-122"/>
            </a:endParaRPr>
          </a:p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不同品类介绍</a:t>
            </a:r>
          </a:p>
        </p:txBody>
      </p:sp>
      <p:sp>
        <p:nvSpPr>
          <p:cNvPr id="51" name="圆角矩形 8">
            <a:extLst>
              <a:ext uri="{FF2B5EF4-FFF2-40B4-BE49-F238E27FC236}">
                <a16:creationId xmlns:a16="http://schemas.microsoft.com/office/drawing/2014/main" id="{CD66777F-140B-51AB-C107-BDA76C3A16FA}"/>
              </a:ext>
            </a:extLst>
          </p:cNvPr>
          <p:cNvSpPr/>
          <p:nvPr/>
        </p:nvSpPr>
        <p:spPr>
          <a:xfrm>
            <a:off x="4624098" y="764417"/>
            <a:ext cx="3029045" cy="1588242"/>
          </a:xfrm>
          <a:prstGeom prst="roundRect">
            <a:avLst>
              <a:gd name="adj" fmla="val 9669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2" name="圆角矩形 8">
            <a:extLst>
              <a:ext uri="{FF2B5EF4-FFF2-40B4-BE49-F238E27FC236}">
                <a16:creationId xmlns:a16="http://schemas.microsoft.com/office/drawing/2014/main" id="{85138911-6D93-15EF-D498-3BB009CC6F28}"/>
              </a:ext>
            </a:extLst>
          </p:cNvPr>
          <p:cNvSpPr/>
          <p:nvPr/>
        </p:nvSpPr>
        <p:spPr>
          <a:xfrm>
            <a:off x="4624098" y="764417"/>
            <a:ext cx="3029045" cy="1588242"/>
          </a:xfrm>
          <a:prstGeom prst="roundRect">
            <a:avLst>
              <a:gd name="adj" fmla="val 9669"/>
            </a:avLst>
          </a:prstGeom>
          <a:solidFill>
            <a:sysClr val="window" lastClr="FFFFFF">
              <a:alpha val="90000"/>
            </a:sysClr>
          </a:solid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3" name="圆角矩形 9">
            <a:extLst>
              <a:ext uri="{FF2B5EF4-FFF2-40B4-BE49-F238E27FC236}">
                <a16:creationId xmlns:a16="http://schemas.microsoft.com/office/drawing/2014/main" id="{3D63BD18-9F7C-8528-97E2-976BB6E5F856}"/>
              </a:ext>
            </a:extLst>
          </p:cNvPr>
          <p:cNvSpPr/>
          <p:nvPr/>
        </p:nvSpPr>
        <p:spPr>
          <a:xfrm>
            <a:off x="6960930" y="578290"/>
            <a:ext cx="387815" cy="387815"/>
          </a:xfrm>
          <a:prstGeom prst="roundRect">
            <a:avLst/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45B0B5D-7A1E-2C27-BCE1-0EA566CACF8E}"/>
              </a:ext>
            </a:extLst>
          </p:cNvPr>
          <p:cNvSpPr txBox="1"/>
          <p:nvPr/>
        </p:nvSpPr>
        <p:spPr>
          <a:xfrm>
            <a:off x="4877394" y="884812"/>
            <a:ext cx="1065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2030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Part 01</a:t>
            </a:r>
            <a:endParaRPr lang="zh-CN" altLang="en-US" sz="2000" b="1" dirty="0">
              <a:solidFill>
                <a:srgbClr val="2030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60B2EB6-573A-0B99-8135-477920A176D3}"/>
              </a:ext>
            </a:extLst>
          </p:cNvPr>
          <p:cNvSpPr txBox="1"/>
          <p:nvPr/>
        </p:nvSpPr>
        <p:spPr>
          <a:xfrm>
            <a:off x="4888545" y="1363428"/>
            <a:ext cx="251110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 i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</a:defRPr>
            </a:lvl1pPr>
          </a:lstStyle>
          <a:p>
            <a:pPr>
              <a:buSzPct val="25000"/>
            </a:pPr>
            <a:r>
              <a:rPr lang="zh-CN" altLang="en-US" sz="2400" dirty="0">
                <a:gradFill flip="none" rotWithShape="1">
                  <a:gsLst>
                    <a:gs pos="12000">
                      <a:srgbClr val="20308F"/>
                    </a:gs>
                    <a:gs pos="100000">
                      <a:srgbClr val="20308F">
                        <a:alpha val="80000"/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孕婴市场</a:t>
            </a:r>
            <a:endParaRPr lang="en-US" altLang="zh-CN" sz="2400" dirty="0">
              <a:gradFill flip="none" rotWithShape="1">
                <a:gsLst>
                  <a:gs pos="12000">
                    <a:srgbClr val="20308F"/>
                  </a:gs>
                  <a:gs pos="100000">
                    <a:srgbClr val="20308F">
                      <a:alpha val="80000"/>
                      <a:lumMod val="90000"/>
                      <a:lumOff val="1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Regular" panose="020B0500000000000000" pitchFamily="34" charset="-122"/>
            </a:endParaRPr>
          </a:p>
          <a:p>
            <a:pPr>
              <a:buSzPct val="25000"/>
            </a:pPr>
            <a:r>
              <a:rPr lang="zh-CN" altLang="en-US" sz="2400" dirty="0">
                <a:gradFill flip="none" rotWithShape="1">
                  <a:gsLst>
                    <a:gs pos="12000">
                      <a:srgbClr val="20308F"/>
                    </a:gs>
                    <a:gs pos="100000">
                      <a:srgbClr val="20308F">
                        <a:alpha val="80000"/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前景分析</a:t>
            </a:r>
          </a:p>
        </p:txBody>
      </p:sp>
      <p:sp>
        <p:nvSpPr>
          <p:cNvPr id="56" name="圆角矩形 8">
            <a:extLst>
              <a:ext uri="{FF2B5EF4-FFF2-40B4-BE49-F238E27FC236}">
                <a16:creationId xmlns:a16="http://schemas.microsoft.com/office/drawing/2014/main" id="{3F04EC84-9D6D-3E0E-A0AF-49F0844790E0}"/>
              </a:ext>
            </a:extLst>
          </p:cNvPr>
          <p:cNvSpPr/>
          <p:nvPr/>
        </p:nvSpPr>
        <p:spPr>
          <a:xfrm>
            <a:off x="8261710" y="2727942"/>
            <a:ext cx="3029045" cy="1588242"/>
          </a:xfrm>
          <a:prstGeom prst="roundRect">
            <a:avLst>
              <a:gd name="adj" fmla="val 9669"/>
            </a:avLst>
          </a:prstGeom>
          <a:blipFill dpi="0" rotWithShape="1">
            <a:blip r:embed="rId4"/>
            <a:srcRect/>
            <a:tile tx="0" ty="0" sx="100000" sy="100000" flip="none" algn="b"/>
          </a:blip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7" name="圆角矩形 8">
            <a:extLst>
              <a:ext uri="{FF2B5EF4-FFF2-40B4-BE49-F238E27FC236}">
                <a16:creationId xmlns:a16="http://schemas.microsoft.com/office/drawing/2014/main" id="{9EF05E6C-01DF-4BE9-3BB8-44AD3477803E}"/>
              </a:ext>
            </a:extLst>
          </p:cNvPr>
          <p:cNvSpPr/>
          <p:nvPr/>
        </p:nvSpPr>
        <p:spPr>
          <a:xfrm>
            <a:off x="8261710" y="2727942"/>
            <a:ext cx="3029045" cy="1588242"/>
          </a:xfrm>
          <a:prstGeom prst="roundRect">
            <a:avLst>
              <a:gd name="adj" fmla="val 9669"/>
            </a:avLst>
          </a:prstGeom>
          <a:solidFill>
            <a:sysClr val="window" lastClr="FFFFFF">
              <a:alpha val="90000"/>
            </a:sysClr>
          </a:solid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8" name="圆角矩形 9">
            <a:extLst>
              <a:ext uri="{FF2B5EF4-FFF2-40B4-BE49-F238E27FC236}">
                <a16:creationId xmlns:a16="http://schemas.microsoft.com/office/drawing/2014/main" id="{051F5141-006A-41EA-580E-7CE9408D7E5A}"/>
              </a:ext>
            </a:extLst>
          </p:cNvPr>
          <p:cNvSpPr/>
          <p:nvPr/>
        </p:nvSpPr>
        <p:spPr>
          <a:xfrm>
            <a:off x="10598542" y="2541815"/>
            <a:ext cx="387815" cy="387815"/>
          </a:xfrm>
          <a:prstGeom prst="roundRect">
            <a:avLst/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BCFE611-BAB4-FEFA-6168-4711EFF3D6CF}"/>
              </a:ext>
            </a:extLst>
          </p:cNvPr>
          <p:cNvSpPr txBox="1"/>
          <p:nvPr/>
        </p:nvSpPr>
        <p:spPr>
          <a:xfrm>
            <a:off x="8515006" y="2848337"/>
            <a:ext cx="1065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2030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Part 04</a:t>
            </a:r>
            <a:endParaRPr lang="zh-CN" altLang="en-US" sz="2000" b="1" dirty="0">
              <a:solidFill>
                <a:srgbClr val="2030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991B2C18-726B-7024-3B7A-BEA1BC174D8D}"/>
              </a:ext>
            </a:extLst>
          </p:cNvPr>
          <p:cNvSpPr txBox="1"/>
          <p:nvPr/>
        </p:nvSpPr>
        <p:spPr>
          <a:xfrm>
            <a:off x="8526157" y="3326953"/>
            <a:ext cx="251110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buSzPct val="25000"/>
              <a:defRPr sz="2400" b="1" i="0">
                <a:gradFill flip="none" rotWithShape="1">
                  <a:gsLst>
                    <a:gs pos="12000">
                      <a:srgbClr val="20308F"/>
                    </a:gs>
                    <a:gs pos="100000">
                      <a:srgbClr val="20308F">
                        <a:alpha val="80000"/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年度市场</a:t>
            </a:r>
            <a:endParaRPr lang="en-US" altLang="zh-CN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Regular" panose="020B0500000000000000" pitchFamily="34" charset="-122"/>
            </a:endParaRPr>
          </a:p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销售情况分析</a:t>
            </a:r>
          </a:p>
        </p:txBody>
      </p:sp>
      <p:sp>
        <p:nvSpPr>
          <p:cNvPr id="61" name="圆角矩形 8">
            <a:extLst>
              <a:ext uri="{FF2B5EF4-FFF2-40B4-BE49-F238E27FC236}">
                <a16:creationId xmlns:a16="http://schemas.microsoft.com/office/drawing/2014/main" id="{E2305E93-B408-D8E0-C30C-DA10F20899D9}"/>
              </a:ext>
            </a:extLst>
          </p:cNvPr>
          <p:cNvSpPr/>
          <p:nvPr/>
        </p:nvSpPr>
        <p:spPr>
          <a:xfrm>
            <a:off x="4624098" y="2727942"/>
            <a:ext cx="3029045" cy="1588242"/>
          </a:xfrm>
          <a:prstGeom prst="roundRect">
            <a:avLst>
              <a:gd name="adj" fmla="val 9669"/>
            </a:avLst>
          </a:prstGeom>
          <a:blipFill dpi="0" rotWithShape="1">
            <a:blip r:embed="rId4"/>
            <a:srcRect/>
            <a:tile tx="0" ty="0" sx="100000" sy="100000" flip="none" algn="ctr"/>
          </a:blip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2" name="圆角矩形 8">
            <a:extLst>
              <a:ext uri="{FF2B5EF4-FFF2-40B4-BE49-F238E27FC236}">
                <a16:creationId xmlns:a16="http://schemas.microsoft.com/office/drawing/2014/main" id="{30872626-87CB-C6EA-3391-9C7CF8D02CF3}"/>
              </a:ext>
            </a:extLst>
          </p:cNvPr>
          <p:cNvSpPr/>
          <p:nvPr/>
        </p:nvSpPr>
        <p:spPr>
          <a:xfrm>
            <a:off x="4624098" y="2727942"/>
            <a:ext cx="3029045" cy="1588242"/>
          </a:xfrm>
          <a:prstGeom prst="roundRect">
            <a:avLst>
              <a:gd name="adj" fmla="val 9669"/>
            </a:avLst>
          </a:prstGeom>
          <a:solidFill>
            <a:sysClr val="window" lastClr="FFFFFF">
              <a:alpha val="90000"/>
            </a:sysClr>
          </a:solid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3" name="圆角矩形 9">
            <a:extLst>
              <a:ext uri="{FF2B5EF4-FFF2-40B4-BE49-F238E27FC236}">
                <a16:creationId xmlns:a16="http://schemas.microsoft.com/office/drawing/2014/main" id="{24A929D8-0F0E-FB78-2D3D-36691FD28CF7}"/>
              </a:ext>
            </a:extLst>
          </p:cNvPr>
          <p:cNvSpPr/>
          <p:nvPr/>
        </p:nvSpPr>
        <p:spPr>
          <a:xfrm>
            <a:off x="6960930" y="2541815"/>
            <a:ext cx="387815" cy="387815"/>
          </a:xfrm>
          <a:prstGeom prst="roundRect">
            <a:avLst/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DE02638-07A5-C894-9D40-AF6575F00481}"/>
              </a:ext>
            </a:extLst>
          </p:cNvPr>
          <p:cNvSpPr txBox="1"/>
          <p:nvPr/>
        </p:nvSpPr>
        <p:spPr>
          <a:xfrm>
            <a:off x="4877394" y="2848337"/>
            <a:ext cx="1065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2030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Part 03</a:t>
            </a:r>
            <a:endParaRPr lang="zh-CN" altLang="en-US" sz="2000" b="1" dirty="0">
              <a:solidFill>
                <a:srgbClr val="2030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98CD92E1-9129-1D15-6AF3-FF9DCAACF281}"/>
              </a:ext>
            </a:extLst>
          </p:cNvPr>
          <p:cNvSpPr txBox="1"/>
          <p:nvPr/>
        </p:nvSpPr>
        <p:spPr>
          <a:xfrm>
            <a:off x="4888545" y="3326953"/>
            <a:ext cx="251110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buSzPct val="25000"/>
              <a:defRPr sz="2400" b="1" i="0">
                <a:gradFill flip="none" rotWithShape="1">
                  <a:gsLst>
                    <a:gs pos="12000">
                      <a:srgbClr val="20308F"/>
                    </a:gs>
                    <a:gs pos="100000">
                      <a:srgbClr val="20308F">
                        <a:alpha val="80000"/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不同区域</a:t>
            </a:r>
            <a:endParaRPr lang="en-US" altLang="zh-CN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Regular" panose="020B0500000000000000" pitchFamily="34" charset="-122"/>
            </a:endParaRPr>
          </a:p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经销商介绍</a:t>
            </a:r>
          </a:p>
        </p:txBody>
      </p:sp>
      <p:sp>
        <p:nvSpPr>
          <p:cNvPr id="66" name="圆角矩形 8">
            <a:extLst>
              <a:ext uri="{FF2B5EF4-FFF2-40B4-BE49-F238E27FC236}">
                <a16:creationId xmlns:a16="http://schemas.microsoft.com/office/drawing/2014/main" id="{A5C0082D-D594-BD60-23A6-8E61824A2FFD}"/>
              </a:ext>
            </a:extLst>
          </p:cNvPr>
          <p:cNvSpPr/>
          <p:nvPr/>
        </p:nvSpPr>
        <p:spPr>
          <a:xfrm>
            <a:off x="8261710" y="4691468"/>
            <a:ext cx="3029045" cy="1588242"/>
          </a:xfrm>
          <a:prstGeom prst="roundRect">
            <a:avLst>
              <a:gd name="adj" fmla="val 9669"/>
            </a:avLst>
          </a:prstGeom>
          <a:blipFill dpi="0" rotWithShape="1">
            <a:blip r:embed="rId4"/>
            <a:srcRect/>
            <a:tile tx="0" ty="0" sx="100000" sy="100000" flip="none" algn="r"/>
          </a:blip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7" name="圆角矩形 8">
            <a:extLst>
              <a:ext uri="{FF2B5EF4-FFF2-40B4-BE49-F238E27FC236}">
                <a16:creationId xmlns:a16="http://schemas.microsoft.com/office/drawing/2014/main" id="{97CCAFB3-C988-FFE2-6FB8-336B2B4A76A8}"/>
              </a:ext>
            </a:extLst>
          </p:cNvPr>
          <p:cNvSpPr/>
          <p:nvPr/>
        </p:nvSpPr>
        <p:spPr>
          <a:xfrm>
            <a:off x="8261710" y="4691468"/>
            <a:ext cx="3029045" cy="1588242"/>
          </a:xfrm>
          <a:prstGeom prst="roundRect">
            <a:avLst>
              <a:gd name="adj" fmla="val 9669"/>
            </a:avLst>
          </a:prstGeom>
          <a:solidFill>
            <a:sysClr val="window" lastClr="FFFFFF">
              <a:alpha val="90000"/>
            </a:sysClr>
          </a:solid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8" name="圆角矩形 9">
            <a:extLst>
              <a:ext uri="{FF2B5EF4-FFF2-40B4-BE49-F238E27FC236}">
                <a16:creationId xmlns:a16="http://schemas.microsoft.com/office/drawing/2014/main" id="{C70E72F6-183E-F9C9-E0D7-E44D83B8EEB9}"/>
              </a:ext>
            </a:extLst>
          </p:cNvPr>
          <p:cNvSpPr/>
          <p:nvPr/>
        </p:nvSpPr>
        <p:spPr>
          <a:xfrm>
            <a:off x="10598542" y="4505341"/>
            <a:ext cx="387815" cy="387815"/>
          </a:xfrm>
          <a:prstGeom prst="roundRect">
            <a:avLst/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C3B706E-D366-2A5B-104C-0CE744431118}"/>
              </a:ext>
            </a:extLst>
          </p:cNvPr>
          <p:cNvSpPr txBox="1"/>
          <p:nvPr/>
        </p:nvSpPr>
        <p:spPr>
          <a:xfrm>
            <a:off x="8515006" y="4811863"/>
            <a:ext cx="1065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2030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Part 06</a:t>
            </a:r>
            <a:endParaRPr lang="zh-CN" altLang="en-US" sz="2000" b="1" dirty="0">
              <a:solidFill>
                <a:srgbClr val="2030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1B5007D-5347-A4F8-49DE-0AD17643D02C}"/>
              </a:ext>
            </a:extLst>
          </p:cNvPr>
          <p:cNvSpPr txBox="1"/>
          <p:nvPr/>
        </p:nvSpPr>
        <p:spPr>
          <a:xfrm>
            <a:off x="8526157" y="5290479"/>
            <a:ext cx="251110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buSzPct val="25000"/>
              <a:defRPr sz="2400" b="1" i="0">
                <a:gradFill flip="none" rotWithShape="1">
                  <a:gsLst>
                    <a:gs pos="12000">
                      <a:srgbClr val="20308F"/>
                    </a:gs>
                    <a:gs pos="100000">
                      <a:srgbClr val="20308F">
                        <a:alpha val="80000"/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来年</a:t>
            </a:r>
            <a:endParaRPr lang="en-US" altLang="zh-CN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Regular" panose="020B0500000000000000" pitchFamily="34" charset="-122"/>
            </a:endParaRPr>
          </a:p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工作计划</a:t>
            </a:r>
          </a:p>
        </p:txBody>
      </p:sp>
      <p:sp>
        <p:nvSpPr>
          <p:cNvPr id="71" name="圆角矩形 8">
            <a:extLst>
              <a:ext uri="{FF2B5EF4-FFF2-40B4-BE49-F238E27FC236}">
                <a16:creationId xmlns:a16="http://schemas.microsoft.com/office/drawing/2014/main" id="{E94C1B5C-3F07-3C0A-8035-1A3ECA0CBB34}"/>
              </a:ext>
            </a:extLst>
          </p:cNvPr>
          <p:cNvSpPr/>
          <p:nvPr/>
        </p:nvSpPr>
        <p:spPr>
          <a:xfrm>
            <a:off x="4624098" y="4691468"/>
            <a:ext cx="3029045" cy="1588242"/>
          </a:xfrm>
          <a:prstGeom prst="roundRect">
            <a:avLst>
              <a:gd name="adj" fmla="val 9669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2" name="圆角矩形 8">
            <a:extLst>
              <a:ext uri="{FF2B5EF4-FFF2-40B4-BE49-F238E27FC236}">
                <a16:creationId xmlns:a16="http://schemas.microsoft.com/office/drawing/2014/main" id="{1394CBB0-92F6-7AA6-4345-C414296AF191}"/>
              </a:ext>
            </a:extLst>
          </p:cNvPr>
          <p:cNvSpPr/>
          <p:nvPr/>
        </p:nvSpPr>
        <p:spPr>
          <a:xfrm>
            <a:off x="4624098" y="4691468"/>
            <a:ext cx="3029045" cy="1588242"/>
          </a:xfrm>
          <a:prstGeom prst="roundRect">
            <a:avLst>
              <a:gd name="adj" fmla="val 9669"/>
            </a:avLst>
          </a:prstGeom>
          <a:solidFill>
            <a:sysClr val="window" lastClr="FFFFFF">
              <a:alpha val="90000"/>
            </a:sysClr>
          </a:solidFill>
          <a:ln w="19050" cap="rnd" cmpd="sng" algn="ctr">
            <a:noFill/>
            <a:prstDash val="solid"/>
            <a:round/>
            <a:headEnd/>
            <a:tailEnd/>
          </a:ln>
          <a:effectLst>
            <a:outerShdw blurRad="406400" dist="101600" algn="l" rotWithShape="0">
              <a:sysClr val="window" lastClr="FFFFFF">
                <a:lumMod val="65000"/>
                <a:alpha val="2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3" name="圆角矩形 9">
            <a:extLst>
              <a:ext uri="{FF2B5EF4-FFF2-40B4-BE49-F238E27FC236}">
                <a16:creationId xmlns:a16="http://schemas.microsoft.com/office/drawing/2014/main" id="{C6BFC6FC-76D4-5380-CBD5-72CA686FDBB5}"/>
              </a:ext>
            </a:extLst>
          </p:cNvPr>
          <p:cNvSpPr/>
          <p:nvPr/>
        </p:nvSpPr>
        <p:spPr>
          <a:xfrm>
            <a:off x="6960930" y="4505341"/>
            <a:ext cx="387815" cy="387815"/>
          </a:xfrm>
          <a:prstGeom prst="roundRect">
            <a:avLst/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E567F3D-3EAA-A0DB-8BC8-A763B0164C93}"/>
              </a:ext>
            </a:extLst>
          </p:cNvPr>
          <p:cNvSpPr txBox="1"/>
          <p:nvPr/>
        </p:nvSpPr>
        <p:spPr>
          <a:xfrm>
            <a:off x="4877394" y="4811863"/>
            <a:ext cx="1065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2030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思源黑体 CN Regular" panose="020B0500000000000000" pitchFamily="34" charset="-122"/>
              </a:rPr>
              <a:t>Part 05</a:t>
            </a:r>
            <a:endParaRPr lang="zh-CN" altLang="en-US" sz="2000" b="1" dirty="0">
              <a:solidFill>
                <a:srgbClr val="20308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4847E027-9C7F-7033-3403-F5A38AC63089}"/>
              </a:ext>
            </a:extLst>
          </p:cNvPr>
          <p:cNvSpPr txBox="1"/>
          <p:nvPr/>
        </p:nvSpPr>
        <p:spPr>
          <a:xfrm>
            <a:off x="4888545" y="5290479"/>
            <a:ext cx="2511103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buSzPct val="25000"/>
              <a:defRPr sz="2400" b="1" i="0">
                <a:gradFill flip="none" rotWithShape="1">
                  <a:gsLst>
                    <a:gs pos="12000">
                      <a:srgbClr val="20308F"/>
                    </a:gs>
                    <a:gs pos="100000">
                      <a:srgbClr val="20308F">
                        <a:alpha val="80000"/>
                        <a:lumMod val="90000"/>
                        <a:lumOff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本年度</a:t>
            </a:r>
            <a:endParaRPr lang="en-US" altLang="zh-CN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Regular" panose="020B0500000000000000" pitchFamily="34" charset="-122"/>
            </a:endParaRPr>
          </a:p>
          <a:p>
            <a:r>
              <a: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Regular" panose="020B0500000000000000" pitchFamily="34" charset="-122"/>
              </a:rPr>
              <a:t>问题与不足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0DB5995E-B00E-3DB8-EE01-DCFE090D5E70}"/>
              </a:ext>
            </a:extLst>
          </p:cNvPr>
          <p:cNvGrpSpPr/>
          <p:nvPr/>
        </p:nvGrpSpPr>
        <p:grpSpPr>
          <a:xfrm>
            <a:off x="-480852" y="3265294"/>
            <a:ext cx="4637342" cy="3181226"/>
            <a:chOff x="4390260" y="4149214"/>
            <a:chExt cx="3455124" cy="2370222"/>
          </a:xfrm>
        </p:grpSpPr>
        <p:pic>
          <p:nvPicPr>
            <p:cNvPr id="88" name="图片 87" descr="蓝色的标志&#10;&#10;描述已自动生成">
              <a:extLst>
                <a:ext uri="{FF2B5EF4-FFF2-40B4-BE49-F238E27FC236}">
                  <a16:creationId xmlns:a16="http://schemas.microsoft.com/office/drawing/2014/main" id="{E016CAF1-3893-67A9-715C-A1D62DA963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0260" y="4365522"/>
              <a:ext cx="1590963" cy="2118786"/>
            </a:xfrm>
            <a:prstGeom prst="rect">
              <a:avLst/>
            </a:prstGeom>
          </p:spPr>
        </p:pic>
        <p:pic>
          <p:nvPicPr>
            <p:cNvPr id="89" name="图片 88" descr="蓝色的标志&#10;&#10;描述已自动生成">
              <a:extLst>
                <a:ext uri="{FF2B5EF4-FFF2-40B4-BE49-F238E27FC236}">
                  <a16:creationId xmlns:a16="http://schemas.microsoft.com/office/drawing/2014/main" id="{4C36F65B-7AF5-EC77-5D5D-CA9DC96C9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4421" y="4365522"/>
              <a:ext cx="1590963" cy="2118786"/>
            </a:xfrm>
            <a:prstGeom prst="rect">
              <a:avLst/>
            </a:prstGeom>
          </p:spPr>
        </p:pic>
        <p:pic>
          <p:nvPicPr>
            <p:cNvPr id="90" name="图片 89" descr="蓝色的标志&#10;&#10;描述已自动生成">
              <a:extLst>
                <a:ext uri="{FF2B5EF4-FFF2-40B4-BE49-F238E27FC236}">
                  <a16:creationId xmlns:a16="http://schemas.microsoft.com/office/drawing/2014/main" id="{F1B782B7-234A-9B4C-9ADF-2896CD730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7941" y="4149214"/>
              <a:ext cx="1779762" cy="23702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481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0DF2170-309B-4AE6-048D-80BAC6C3A74C}"/>
              </a:ext>
            </a:extLst>
          </p:cNvPr>
          <p:cNvSpPr/>
          <p:nvPr/>
        </p:nvSpPr>
        <p:spPr>
          <a:xfrm>
            <a:off x="5635257" y="0"/>
            <a:ext cx="6556743" cy="6358271"/>
          </a:xfrm>
          <a:custGeom>
            <a:avLst/>
            <a:gdLst>
              <a:gd name="connsiteX0" fmla="*/ 114880 w 6556743"/>
              <a:gd name="connsiteY0" fmla="*/ 0 h 6358271"/>
              <a:gd name="connsiteX1" fmla="*/ 6556743 w 6556743"/>
              <a:gd name="connsiteY1" fmla="*/ 0 h 6358271"/>
              <a:gd name="connsiteX2" fmla="*/ 6556743 w 6556743"/>
              <a:gd name="connsiteY2" fmla="*/ 6197585 h 6358271"/>
              <a:gd name="connsiteX3" fmla="*/ 6323819 w 6556743"/>
              <a:gd name="connsiteY3" fmla="*/ 6251343 h 6358271"/>
              <a:gd name="connsiteX4" fmla="*/ 5263117 w 6556743"/>
              <a:gd name="connsiteY4" fmla="*/ 6358271 h 6358271"/>
              <a:gd name="connsiteX5" fmla="*/ 0 w 6556743"/>
              <a:gd name="connsiteY5" fmla="*/ 1095154 h 6358271"/>
              <a:gd name="connsiteX6" fmla="*/ 106928 w 6556743"/>
              <a:gd name="connsiteY6" fmla="*/ 34452 h 6358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56743" h="6358271">
                <a:moveTo>
                  <a:pt x="114880" y="0"/>
                </a:moveTo>
                <a:lnTo>
                  <a:pt x="6556743" y="0"/>
                </a:lnTo>
                <a:lnTo>
                  <a:pt x="6556743" y="6197585"/>
                </a:lnTo>
                <a:lnTo>
                  <a:pt x="6323819" y="6251343"/>
                </a:lnTo>
                <a:cubicBezTo>
                  <a:pt x="5981202" y="6321453"/>
                  <a:pt x="5626459" y="6358271"/>
                  <a:pt x="5263117" y="6358271"/>
                </a:cubicBezTo>
                <a:cubicBezTo>
                  <a:pt x="2356378" y="6358271"/>
                  <a:pt x="0" y="4001893"/>
                  <a:pt x="0" y="1095154"/>
                </a:cubicBezTo>
                <a:cubicBezTo>
                  <a:pt x="0" y="731812"/>
                  <a:pt x="36819" y="377069"/>
                  <a:pt x="106928" y="34452"/>
                </a:cubicBezTo>
                <a:close/>
              </a:path>
            </a:pathLst>
          </a:custGeom>
          <a:solidFill>
            <a:srgbClr val="F2D95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24" name="图片 23" descr="图片包含 游戏机&#10;&#10;描述已自动生成">
            <a:extLst>
              <a:ext uri="{FF2B5EF4-FFF2-40B4-BE49-F238E27FC236}">
                <a16:creationId xmlns:a16="http://schemas.microsoft.com/office/drawing/2014/main" id="{4BB904CD-14CB-EEF1-DEC6-98929565EB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1702"/>
            <a:ext cx="12191999" cy="5966298"/>
          </a:xfrm>
          <a:prstGeom prst="rect">
            <a:avLst/>
          </a:prstGeom>
        </p:spPr>
      </p:pic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36B6DC5-4CA7-D4AE-51B2-8E17091FB99B}"/>
              </a:ext>
            </a:extLst>
          </p:cNvPr>
          <p:cNvSpPr/>
          <p:nvPr/>
        </p:nvSpPr>
        <p:spPr>
          <a:xfrm>
            <a:off x="874713" y="2780821"/>
            <a:ext cx="2765634" cy="144000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83C25AB-FF70-CFD2-9D7A-86225D30F2CA}"/>
              </a:ext>
            </a:extLst>
          </p:cNvPr>
          <p:cNvSpPr/>
          <p:nvPr/>
        </p:nvSpPr>
        <p:spPr>
          <a:xfrm>
            <a:off x="874713" y="3643462"/>
            <a:ext cx="2765634" cy="144000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DC70F5A-D514-D5AD-A98B-CCCD29D6E467}"/>
              </a:ext>
            </a:extLst>
          </p:cNvPr>
          <p:cNvSpPr/>
          <p:nvPr/>
        </p:nvSpPr>
        <p:spPr>
          <a:xfrm>
            <a:off x="6096000" y="0"/>
            <a:ext cx="6096000" cy="6064308"/>
          </a:xfrm>
          <a:custGeom>
            <a:avLst/>
            <a:gdLst>
              <a:gd name="connsiteX0" fmla="*/ 122580 w 6096000"/>
              <a:gd name="connsiteY0" fmla="*/ 0 h 6064308"/>
              <a:gd name="connsiteX1" fmla="*/ 6096000 w 6096000"/>
              <a:gd name="connsiteY1" fmla="*/ 0 h 6064308"/>
              <a:gd name="connsiteX2" fmla="*/ 6096000 w 6096000"/>
              <a:gd name="connsiteY2" fmla="*/ 5933655 h 6064308"/>
              <a:gd name="connsiteX3" fmla="*/ 5909826 w 6096000"/>
              <a:gd name="connsiteY3" fmla="*/ 5975395 h 6064308"/>
              <a:gd name="connsiteX4" fmla="*/ 4969154 w 6096000"/>
              <a:gd name="connsiteY4" fmla="*/ 6064308 h 6064308"/>
              <a:gd name="connsiteX5" fmla="*/ 0 w 6096000"/>
              <a:gd name="connsiteY5" fmla="*/ 1095154 h 6064308"/>
              <a:gd name="connsiteX6" fmla="*/ 100955 w 6096000"/>
              <a:gd name="connsiteY6" fmla="*/ 93696 h 606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064308">
                <a:moveTo>
                  <a:pt x="122580" y="0"/>
                </a:moveTo>
                <a:lnTo>
                  <a:pt x="6096000" y="0"/>
                </a:lnTo>
                <a:lnTo>
                  <a:pt x="6096000" y="5933655"/>
                </a:lnTo>
                <a:lnTo>
                  <a:pt x="5909826" y="5975395"/>
                </a:lnTo>
                <a:cubicBezTo>
                  <a:pt x="5605234" y="6033756"/>
                  <a:pt x="5290762" y="6064308"/>
                  <a:pt x="4969154" y="6064308"/>
                </a:cubicBezTo>
                <a:cubicBezTo>
                  <a:pt x="2224765" y="6064308"/>
                  <a:pt x="0" y="3839542"/>
                  <a:pt x="0" y="1095154"/>
                </a:cubicBezTo>
                <a:cubicBezTo>
                  <a:pt x="0" y="752106"/>
                  <a:pt x="34761" y="417176"/>
                  <a:pt x="100955" y="93696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C522CB2-F366-481F-7290-BD3D892AB36F}"/>
              </a:ext>
            </a:extLst>
          </p:cNvPr>
          <p:cNvSpPr/>
          <p:nvPr/>
        </p:nvSpPr>
        <p:spPr>
          <a:xfrm>
            <a:off x="6096000" y="0"/>
            <a:ext cx="6096000" cy="6064308"/>
          </a:xfrm>
          <a:custGeom>
            <a:avLst/>
            <a:gdLst>
              <a:gd name="connsiteX0" fmla="*/ 122580 w 6096000"/>
              <a:gd name="connsiteY0" fmla="*/ 0 h 6064308"/>
              <a:gd name="connsiteX1" fmla="*/ 6096000 w 6096000"/>
              <a:gd name="connsiteY1" fmla="*/ 0 h 6064308"/>
              <a:gd name="connsiteX2" fmla="*/ 6096000 w 6096000"/>
              <a:gd name="connsiteY2" fmla="*/ 5933655 h 6064308"/>
              <a:gd name="connsiteX3" fmla="*/ 5909826 w 6096000"/>
              <a:gd name="connsiteY3" fmla="*/ 5975395 h 6064308"/>
              <a:gd name="connsiteX4" fmla="*/ 4969154 w 6096000"/>
              <a:gd name="connsiteY4" fmla="*/ 6064308 h 6064308"/>
              <a:gd name="connsiteX5" fmla="*/ 0 w 6096000"/>
              <a:gd name="connsiteY5" fmla="*/ 1095154 h 6064308"/>
              <a:gd name="connsiteX6" fmla="*/ 100955 w 6096000"/>
              <a:gd name="connsiteY6" fmla="*/ 93696 h 606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064308">
                <a:moveTo>
                  <a:pt x="122580" y="0"/>
                </a:moveTo>
                <a:lnTo>
                  <a:pt x="6096000" y="0"/>
                </a:lnTo>
                <a:lnTo>
                  <a:pt x="6096000" y="5933655"/>
                </a:lnTo>
                <a:lnTo>
                  <a:pt x="5909826" y="5975395"/>
                </a:lnTo>
                <a:cubicBezTo>
                  <a:pt x="5605234" y="6033756"/>
                  <a:pt x="5290762" y="6064308"/>
                  <a:pt x="4969154" y="6064308"/>
                </a:cubicBezTo>
                <a:cubicBezTo>
                  <a:pt x="2224765" y="6064308"/>
                  <a:pt x="0" y="3839542"/>
                  <a:pt x="0" y="1095154"/>
                </a:cubicBezTo>
                <a:cubicBezTo>
                  <a:pt x="0" y="752106"/>
                  <a:pt x="34761" y="417176"/>
                  <a:pt x="100955" y="93696"/>
                </a:cubicBezTo>
                <a:close/>
              </a:path>
            </a:pathLst>
          </a:custGeom>
          <a:solidFill>
            <a:srgbClr val="0A3190">
              <a:alpha val="9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5E311EA-F9DE-C4ED-9208-8EE8FE558977}"/>
              </a:ext>
            </a:extLst>
          </p:cNvPr>
          <p:cNvSpPr txBox="1"/>
          <p:nvPr/>
        </p:nvSpPr>
        <p:spPr>
          <a:xfrm>
            <a:off x="778123" y="638899"/>
            <a:ext cx="138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Regular"/>
                <a:ea typeface="思源黑体 CN Regular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LOGO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20308F"/>
              </a:solidFill>
              <a:effectLst/>
              <a:uLnTx/>
              <a:uFillTx/>
              <a:latin typeface="思源黑体 CN Regular"/>
              <a:ea typeface="思源黑体 CN Regular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3B000C7-5A34-642A-D2F4-6A1CEA4C54C2}"/>
              </a:ext>
            </a:extLst>
          </p:cNvPr>
          <p:cNvSpPr txBox="1"/>
          <p:nvPr/>
        </p:nvSpPr>
        <p:spPr>
          <a:xfrm>
            <a:off x="824423" y="3836892"/>
            <a:ext cx="55300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rgbClr val="20308F"/>
                </a:solidFill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MATERNITY AND BABY MARKET OUTLOOK ANALYSIS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0308F"/>
              </a:solidFill>
              <a:effectLst/>
              <a:uLnTx/>
              <a:uFillTx/>
              <a:latin typeface="思源黑体 CN Regular"/>
              <a:ea typeface="思源黑体 CN Regular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EB2BFBD-A9DF-1FD4-2089-4A272BBA172B}"/>
              </a:ext>
            </a:extLst>
          </p:cNvPr>
          <p:cNvCxnSpPr>
            <a:cxnSpLocks/>
          </p:cNvCxnSpPr>
          <p:nvPr/>
        </p:nvCxnSpPr>
        <p:spPr>
          <a:xfrm>
            <a:off x="890063" y="5941310"/>
            <a:ext cx="1116000" cy="0"/>
          </a:xfrm>
          <a:prstGeom prst="line">
            <a:avLst/>
          </a:prstGeom>
          <a:ln w="15875" cap="rnd">
            <a:solidFill>
              <a:srgbClr val="1F4399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7FEBB0D9-980E-107C-A61F-D2A322D84EAC}"/>
              </a:ext>
            </a:extLst>
          </p:cNvPr>
          <p:cNvSpPr txBox="1"/>
          <p:nvPr/>
        </p:nvSpPr>
        <p:spPr>
          <a:xfrm>
            <a:off x="766549" y="1436006"/>
            <a:ext cx="501569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PART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1F4399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 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1F4399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F11F914-95B6-84B5-86C3-D0A7A5C3D69C}"/>
              </a:ext>
            </a:extLst>
          </p:cNvPr>
          <p:cNvSpPr txBox="1"/>
          <p:nvPr/>
        </p:nvSpPr>
        <p:spPr>
          <a:xfrm>
            <a:off x="824422" y="4765424"/>
            <a:ext cx="5077613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单击此处添加您的文本或者复制您适合的内容粘贴到此处，单击此处添加您的文本。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20308F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75585C6-E6F5-B8E5-77D1-EC2C24EE6CCC}"/>
              </a:ext>
            </a:extLst>
          </p:cNvPr>
          <p:cNvSpPr txBox="1"/>
          <p:nvPr/>
        </p:nvSpPr>
        <p:spPr>
          <a:xfrm>
            <a:off x="766549" y="2130736"/>
            <a:ext cx="501569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孕婴市场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前景分析</a:t>
            </a:r>
          </a:p>
        </p:txBody>
      </p:sp>
    </p:spTree>
    <p:extLst>
      <p:ext uri="{BB962C8B-B14F-4D97-AF65-F5344CB8AC3E}">
        <p14:creationId xmlns:p14="http://schemas.microsoft.com/office/powerpoint/2010/main" val="2279212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2E245F67-B870-9006-08AF-A1A0E9D154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E1731CAB-01E1-EB50-C527-18A42A3D6C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91702"/>
            <a:ext cx="12191999" cy="59662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1FCF28C-96F0-817C-FA2A-33F0FA330658}"/>
              </a:ext>
            </a:extLst>
          </p:cNvPr>
          <p:cNvSpPr txBox="1"/>
          <p:nvPr/>
        </p:nvSpPr>
        <p:spPr>
          <a:xfrm>
            <a:off x="860423" y="508873"/>
            <a:ext cx="4622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孕婴童市场需求动向</a:t>
            </a:r>
          </a:p>
        </p:txBody>
      </p:sp>
      <p:pic>
        <p:nvPicPr>
          <p:cNvPr id="5" name="图片 4" descr="杯子里有饮料&#10;&#10;描述已自动生成">
            <a:extLst>
              <a:ext uri="{FF2B5EF4-FFF2-40B4-BE49-F238E27FC236}">
                <a16:creationId xmlns:a16="http://schemas.microsoft.com/office/drawing/2014/main" id="{A6CABA83-5648-ECCB-CA0A-A18A9F53CC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20657"/>
            <a:ext cx="544513" cy="758843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66CAF056-5688-2386-40D9-E26C19AE62C9}"/>
              </a:ext>
            </a:extLst>
          </p:cNvPr>
          <p:cNvSpPr/>
          <p:nvPr/>
        </p:nvSpPr>
        <p:spPr>
          <a:xfrm>
            <a:off x="695324" y="1449978"/>
            <a:ext cx="3341099" cy="2155372"/>
          </a:xfrm>
          <a:prstGeom prst="roundRect">
            <a:avLst>
              <a:gd name="adj" fmla="val 4306"/>
            </a:avLst>
          </a:prstGeom>
          <a:solidFill>
            <a:srgbClr val="20308F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2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BDB34383-A60E-EE6C-E9E9-58073F0CC4EB}"/>
              </a:ext>
            </a:extLst>
          </p:cNvPr>
          <p:cNvSpPr/>
          <p:nvPr/>
        </p:nvSpPr>
        <p:spPr>
          <a:xfrm flipV="1">
            <a:off x="846408" y="1639796"/>
            <a:ext cx="3038930" cy="594360"/>
          </a:xfrm>
          <a:prstGeom prst="round2SameRect">
            <a:avLst>
              <a:gd name="adj1" fmla="val 53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0308F"/>
              </a:solidFill>
            </a:endParaRPr>
          </a:p>
        </p:txBody>
      </p:sp>
      <p:sp>
        <p:nvSpPr>
          <p:cNvPr id="14" name="ïšļidê">
            <a:extLst>
              <a:ext uri="{FF2B5EF4-FFF2-40B4-BE49-F238E27FC236}">
                <a16:creationId xmlns:a16="http://schemas.microsoft.com/office/drawing/2014/main" id="{A61CC3EF-5841-61DF-79C3-2E51A143CB98}"/>
              </a:ext>
            </a:extLst>
          </p:cNvPr>
          <p:cNvSpPr/>
          <p:nvPr/>
        </p:nvSpPr>
        <p:spPr>
          <a:xfrm>
            <a:off x="1309444" y="1643256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生活水平提高</a:t>
            </a:r>
          </a:p>
        </p:txBody>
      </p:sp>
      <p:sp>
        <p:nvSpPr>
          <p:cNvPr id="15" name="ïšļidê">
            <a:extLst>
              <a:ext uri="{FF2B5EF4-FFF2-40B4-BE49-F238E27FC236}">
                <a16:creationId xmlns:a16="http://schemas.microsoft.com/office/drawing/2014/main" id="{D2081655-D3DE-085C-8184-85E24A4651D8}"/>
              </a:ext>
            </a:extLst>
          </p:cNvPr>
          <p:cNvSpPr/>
          <p:nvPr/>
        </p:nvSpPr>
        <p:spPr>
          <a:xfrm>
            <a:off x="871682" y="2247848"/>
            <a:ext cx="2988382" cy="1269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生活水平不断提高、中产阶级的迅速突起，城镇化进程的不断推进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57935791-FE21-F870-3D8D-122E794C3FF0}"/>
              </a:ext>
            </a:extLst>
          </p:cNvPr>
          <p:cNvSpPr/>
          <p:nvPr/>
        </p:nvSpPr>
        <p:spPr>
          <a:xfrm>
            <a:off x="4425451" y="1449978"/>
            <a:ext cx="3341099" cy="2155372"/>
          </a:xfrm>
          <a:prstGeom prst="roundRect">
            <a:avLst>
              <a:gd name="adj" fmla="val 4306"/>
            </a:avLst>
          </a:prstGeom>
          <a:solidFill>
            <a:srgbClr val="20308F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2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8" name="矩形: 圆顶角 27">
            <a:extLst>
              <a:ext uri="{FF2B5EF4-FFF2-40B4-BE49-F238E27FC236}">
                <a16:creationId xmlns:a16="http://schemas.microsoft.com/office/drawing/2014/main" id="{DB559F31-51A4-4171-C5E5-5DFA3A2C776B}"/>
              </a:ext>
            </a:extLst>
          </p:cNvPr>
          <p:cNvSpPr/>
          <p:nvPr/>
        </p:nvSpPr>
        <p:spPr>
          <a:xfrm flipV="1">
            <a:off x="4576535" y="1639796"/>
            <a:ext cx="3038930" cy="594360"/>
          </a:xfrm>
          <a:prstGeom prst="round2SameRect">
            <a:avLst>
              <a:gd name="adj1" fmla="val 53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0308F"/>
              </a:solidFill>
            </a:endParaRPr>
          </a:p>
        </p:txBody>
      </p:sp>
      <p:sp>
        <p:nvSpPr>
          <p:cNvPr id="29" name="ïšļidê">
            <a:extLst>
              <a:ext uri="{FF2B5EF4-FFF2-40B4-BE49-F238E27FC236}">
                <a16:creationId xmlns:a16="http://schemas.microsoft.com/office/drawing/2014/main" id="{0ED85960-76D6-18D7-CB85-EB33C227B660}"/>
              </a:ext>
            </a:extLst>
          </p:cNvPr>
          <p:cNvSpPr/>
          <p:nvPr/>
        </p:nvSpPr>
        <p:spPr>
          <a:xfrm>
            <a:off x="4881675" y="1643256"/>
            <a:ext cx="2428651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消费主体的转变</a:t>
            </a:r>
          </a:p>
        </p:txBody>
      </p:sp>
      <p:sp>
        <p:nvSpPr>
          <p:cNvPr id="30" name="ïšļidê">
            <a:extLst>
              <a:ext uri="{FF2B5EF4-FFF2-40B4-BE49-F238E27FC236}">
                <a16:creationId xmlns:a16="http://schemas.microsoft.com/office/drawing/2014/main" id="{8B4F13E2-F6DA-675A-ACD5-F6DEFCFB78CC}"/>
              </a:ext>
            </a:extLst>
          </p:cNvPr>
          <p:cNvSpPr/>
          <p:nvPr/>
        </p:nvSpPr>
        <p:spPr>
          <a:xfrm>
            <a:off x="4601809" y="2247848"/>
            <a:ext cx="2988382" cy="1269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80</a:t>
            </a: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年代女孩将成为消费主体</a:t>
            </a:r>
            <a:r>
              <a:rPr lang="en-US" altLang="zh-CN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――</a:t>
            </a: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她们更注重品牌和时尚，更注重产品质量</a:t>
            </a:r>
            <a:endParaRPr lang="en-US" altLang="zh-CN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16EF1BC-3243-B868-CE20-844527E2042F}"/>
              </a:ext>
            </a:extLst>
          </p:cNvPr>
          <p:cNvSpPr/>
          <p:nvPr/>
        </p:nvSpPr>
        <p:spPr>
          <a:xfrm>
            <a:off x="8155576" y="1449978"/>
            <a:ext cx="3341099" cy="2155372"/>
          </a:xfrm>
          <a:prstGeom prst="roundRect">
            <a:avLst>
              <a:gd name="adj" fmla="val 4306"/>
            </a:avLst>
          </a:prstGeom>
          <a:solidFill>
            <a:srgbClr val="20308F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2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3" name="矩形: 圆顶角 32">
            <a:extLst>
              <a:ext uri="{FF2B5EF4-FFF2-40B4-BE49-F238E27FC236}">
                <a16:creationId xmlns:a16="http://schemas.microsoft.com/office/drawing/2014/main" id="{A018ABA4-6C59-F3E2-C83E-393831F7B9A5}"/>
              </a:ext>
            </a:extLst>
          </p:cNvPr>
          <p:cNvSpPr/>
          <p:nvPr/>
        </p:nvSpPr>
        <p:spPr>
          <a:xfrm flipV="1">
            <a:off x="8306660" y="1639796"/>
            <a:ext cx="3038930" cy="594360"/>
          </a:xfrm>
          <a:prstGeom prst="round2SameRect">
            <a:avLst>
              <a:gd name="adj1" fmla="val 53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0308F"/>
              </a:solidFill>
            </a:endParaRPr>
          </a:p>
        </p:txBody>
      </p:sp>
      <p:sp>
        <p:nvSpPr>
          <p:cNvPr id="34" name="ïšļidê">
            <a:extLst>
              <a:ext uri="{FF2B5EF4-FFF2-40B4-BE49-F238E27FC236}">
                <a16:creationId xmlns:a16="http://schemas.microsoft.com/office/drawing/2014/main" id="{BA766578-7434-B58C-1E5E-A763355A7827}"/>
              </a:ext>
            </a:extLst>
          </p:cNvPr>
          <p:cNvSpPr/>
          <p:nvPr/>
        </p:nvSpPr>
        <p:spPr>
          <a:xfrm>
            <a:off x="8927591" y="1643256"/>
            <a:ext cx="1797068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关注下一代</a:t>
            </a:r>
          </a:p>
        </p:txBody>
      </p:sp>
      <p:sp>
        <p:nvSpPr>
          <p:cNvPr id="35" name="ïšļidê">
            <a:extLst>
              <a:ext uri="{FF2B5EF4-FFF2-40B4-BE49-F238E27FC236}">
                <a16:creationId xmlns:a16="http://schemas.microsoft.com/office/drawing/2014/main" id="{6E8C9F4D-D587-DDF7-D34F-0DD6CC7798CF}"/>
              </a:ext>
            </a:extLst>
          </p:cNvPr>
          <p:cNvSpPr/>
          <p:nvPr/>
        </p:nvSpPr>
        <p:spPr>
          <a:xfrm>
            <a:off x="8331934" y="2247848"/>
            <a:ext cx="2988382" cy="1269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人们更加关注健康，更加关注下一代，对下一代的投资开始于胎儿甚至更前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54F2D519-98EA-B44C-4DD1-637699BAFBF5}"/>
              </a:ext>
            </a:extLst>
          </p:cNvPr>
          <p:cNvSpPr/>
          <p:nvPr/>
        </p:nvSpPr>
        <p:spPr>
          <a:xfrm>
            <a:off x="695324" y="3951878"/>
            <a:ext cx="3341099" cy="2155372"/>
          </a:xfrm>
          <a:prstGeom prst="roundRect">
            <a:avLst>
              <a:gd name="adj" fmla="val 4306"/>
            </a:avLst>
          </a:prstGeom>
          <a:solidFill>
            <a:srgbClr val="20308F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2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8" name="矩形: 圆顶角 37">
            <a:extLst>
              <a:ext uri="{FF2B5EF4-FFF2-40B4-BE49-F238E27FC236}">
                <a16:creationId xmlns:a16="http://schemas.microsoft.com/office/drawing/2014/main" id="{41D99BDF-B1A2-1CD4-5EA1-B9F087F01917}"/>
              </a:ext>
            </a:extLst>
          </p:cNvPr>
          <p:cNvSpPr/>
          <p:nvPr/>
        </p:nvSpPr>
        <p:spPr>
          <a:xfrm flipV="1">
            <a:off x="846408" y="4141696"/>
            <a:ext cx="3038930" cy="594360"/>
          </a:xfrm>
          <a:prstGeom prst="round2SameRect">
            <a:avLst>
              <a:gd name="adj1" fmla="val 53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0308F"/>
              </a:solidFill>
            </a:endParaRPr>
          </a:p>
        </p:txBody>
      </p:sp>
      <p:sp>
        <p:nvSpPr>
          <p:cNvPr id="39" name="ïšļidê">
            <a:extLst>
              <a:ext uri="{FF2B5EF4-FFF2-40B4-BE49-F238E27FC236}">
                <a16:creationId xmlns:a16="http://schemas.microsoft.com/office/drawing/2014/main" id="{58671A47-BE7C-03B2-F4AA-B30C23D687AE}"/>
              </a:ext>
            </a:extLst>
          </p:cNvPr>
          <p:cNvSpPr/>
          <p:nvPr/>
        </p:nvSpPr>
        <p:spPr>
          <a:xfrm>
            <a:off x="1309444" y="4145156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高投资利润区</a:t>
            </a:r>
          </a:p>
        </p:txBody>
      </p:sp>
      <p:sp>
        <p:nvSpPr>
          <p:cNvPr id="40" name="ïšļidê">
            <a:extLst>
              <a:ext uri="{FF2B5EF4-FFF2-40B4-BE49-F238E27FC236}">
                <a16:creationId xmlns:a16="http://schemas.microsoft.com/office/drawing/2014/main" id="{8BF384DA-7C13-4D1C-BC31-3A723675ED73}"/>
              </a:ext>
            </a:extLst>
          </p:cNvPr>
          <p:cNvSpPr/>
          <p:nvPr/>
        </p:nvSpPr>
        <p:spPr>
          <a:xfrm>
            <a:off x="871682" y="4749748"/>
            <a:ext cx="2988382" cy="1269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孕婴童产品同时兼跨功能和文化两个价值区，成为高投资利润区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05B09C40-A6E3-E448-7302-9B541CDAD29D}"/>
              </a:ext>
            </a:extLst>
          </p:cNvPr>
          <p:cNvSpPr/>
          <p:nvPr/>
        </p:nvSpPr>
        <p:spPr>
          <a:xfrm>
            <a:off x="4425451" y="3951878"/>
            <a:ext cx="3341099" cy="2155372"/>
          </a:xfrm>
          <a:prstGeom prst="roundRect">
            <a:avLst>
              <a:gd name="adj" fmla="val 4306"/>
            </a:avLst>
          </a:prstGeom>
          <a:solidFill>
            <a:srgbClr val="20308F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2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3" name="矩形: 圆顶角 42">
            <a:extLst>
              <a:ext uri="{FF2B5EF4-FFF2-40B4-BE49-F238E27FC236}">
                <a16:creationId xmlns:a16="http://schemas.microsoft.com/office/drawing/2014/main" id="{39ABE7C0-A066-2603-2B01-F8647B1A4D3F}"/>
              </a:ext>
            </a:extLst>
          </p:cNvPr>
          <p:cNvSpPr/>
          <p:nvPr/>
        </p:nvSpPr>
        <p:spPr>
          <a:xfrm flipV="1">
            <a:off x="4576535" y="4141696"/>
            <a:ext cx="3038930" cy="594360"/>
          </a:xfrm>
          <a:prstGeom prst="round2SameRect">
            <a:avLst>
              <a:gd name="adj1" fmla="val 53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0308F"/>
              </a:solidFill>
            </a:endParaRPr>
          </a:p>
        </p:txBody>
      </p:sp>
      <p:sp>
        <p:nvSpPr>
          <p:cNvPr id="44" name="ïšļidê">
            <a:extLst>
              <a:ext uri="{FF2B5EF4-FFF2-40B4-BE49-F238E27FC236}">
                <a16:creationId xmlns:a16="http://schemas.microsoft.com/office/drawing/2014/main" id="{9198EBE6-870D-ED04-26B5-60118441E8A5}"/>
              </a:ext>
            </a:extLst>
          </p:cNvPr>
          <p:cNvSpPr/>
          <p:nvPr/>
        </p:nvSpPr>
        <p:spPr>
          <a:xfrm>
            <a:off x="5197466" y="4145156"/>
            <a:ext cx="1797068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功能化产品</a:t>
            </a:r>
          </a:p>
        </p:txBody>
      </p:sp>
      <p:sp>
        <p:nvSpPr>
          <p:cNvPr id="45" name="ïšļidê">
            <a:extLst>
              <a:ext uri="{FF2B5EF4-FFF2-40B4-BE49-F238E27FC236}">
                <a16:creationId xmlns:a16="http://schemas.microsoft.com/office/drawing/2014/main" id="{122A81C8-AAF1-4688-3A63-0A522CB02B4D}"/>
              </a:ext>
            </a:extLst>
          </p:cNvPr>
          <p:cNvSpPr/>
          <p:nvPr/>
        </p:nvSpPr>
        <p:spPr>
          <a:xfrm>
            <a:off x="4601809" y="4749748"/>
            <a:ext cx="2988382" cy="1269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功能运用会快速催热市场，知性消费的快速覆盖，对高性能产品的序曲增大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E4FDF097-D508-6F32-1425-7514EFCB0FE5}"/>
              </a:ext>
            </a:extLst>
          </p:cNvPr>
          <p:cNvSpPr/>
          <p:nvPr/>
        </p:nvSpPr>
        <p:spPr>
          <a:xfrm>
            <a:off x="8155576" y="3951878"/>
            <a:ext cx="3341099" cy="2155372"/>
          </a:xfrm>
          <a:prstGeom prst="roundRect">
            <a:avLst>
              <a:gd name="adj" fmla="val 4306"/>
            </a:avLst>
          </a:prstGeom>
          <a:solidFill>
            <a:srgbClr val="20308F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2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8" name="矩形: 圆顶角 47">
            <a:extLst>
              <a:ext uri="{FF2B5EF4-FFF2-40B4-BE49-F238E27FC236}">
                <a16:creationId xmlns:a16="http://schemas.microsoft.com/office/drawing/2014/main" id="{4A0D0AD8-C155-3CA7-7C32-E76C9D73F833}"/>
              </a:ext>
            </a:extLst>
          </p:cNvPr>
          <p:cNvSpPr/>
          <p:nvPr/>
        </p:nvSpPr>
        <p:spPr>
          <a:xfrm flipV="1">
            <a:off x="8306660" y="4141696"/>
            <a:ext cx="3038930" cy="594360"/>
          </a:xfrm>
          <a:prstGeom prst="round2SameRect">
            <a:avLst>
              <a:gd name="adj1" fmla="val 53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0308F"/>
              </a:solidFill>
            </a:endParaRPr>
          </a:p>
        </p:txBody>
      </p:sp>
      <p:sp>
        <p:nvSpPr>
          <p:cNvPr id="49" name="ïšļidê">
            <a:extLst>
              <a:ext uri="{FF2B5EF4-FFF2-40B4-BE49-F238E27FC236}">
                <a16:creationId xmlns:a16="http://schemas.microsoft.com/office/drawing/2014/main" id="{95866EC0-EFC4-88E1-B965-EB662E85CFF8}"/>
              </a:ext>
            </a:extLst>
          </p:cNvPr>
          <p:cNvSpPr/>
          <p:nvPr/>
        </p:nvSpPr>
        <p:spPr>
          <a:xfrm>
            <a:off x="8927591" y="4145156"/>
            <a:ext cx="1797068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新礼品市场</a:t>
            </a:r>
          </a:p>
        </p:txBody>
      </p:sp>
      <p:sp>
        <p:nvSpPr>
          <p:cNvPr id="50" name="ïšļidê">
            <a:extLst>
              <a:ext uri="{FF2B5EF4-FFF2-40B4-BE49-F238E27FC236}">
                <a16:creationId xmlns:a16="http://schemas.microsoft.com/office/drawing/2014/main" id="{4731DA9C-44BD-F73A-F3DC-83ED81065FAF}"/>
              </a:ext>
            </a:extLst>
          </p:cNvPr>
          <p:cNvSpPr/>
          <p:nvPr/>
        </p:nvSpPr>
        <p:spPr>
          <a:xfrm>
            <a:off x="8331934" y="4749748"/>
            <a:ext cx="2988382" cy="1269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孕婴童的消费将会成为消费的风向标并成就中国新的礼品市场</a:t>
            </a:r>
          </a:p>
        </p:txBody>
      </p:sp>
      <p:sp>
        <p:nvSpPr>
          <p:cNvPr id="6" name="圆角矩形 9">
            <a:extLst>
              <a:ext uri="{FF2B5EF4-FFF2-40B4-BE49-F238E27FC236}">
                <a16:creationId xmlns:a16="http://schemas.microsoft.com/office/drawing/2014/main" id="{86671604-750B-FF48-78EC-541529ADED0F}"/>
              </a:ext>
            </a:extLst>
          </p:cNvPr>
          <p:cNvSpPr/>
          <p:nvPr/>
        </p:nvSpPr>
        <p:spPr>
          <a:xfrm flipH="1">
            <a:off x="3749204" y="3242066"/>
            <a:ext cx="136134" cy="136134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8" name="圆角矩形 9">
            <a:extLst>
              <a:ext uri="{FF2B5EF4-FFF2-40B4-BE49-F238E27FC236}">
                <a16:creationId xmlns:a16="http://schemas.microsoft.com/office/drawing/2014/main" id="{E49CC49C-0F7D-B1D1-B6AE-7CFA18670C5B}"/>
              </a:ext>
            </a:extLst>
          </p:cNvPr>
          <p:cNvSpPr/>
          <p:nvPr/>
        </p:nvSpPr>
        <p:spPr>
          <a:xfrm flipH="1">
            <a:off x="7479331" y="3242066"/>
            <a:ext cx="136134" cy="136134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9" name="圆角矩形 9">
            <a:extLst>
              <a:ext uri="{FF2B5EF4-FFF2-40B4-BE49-F238E27FC236}">
                <a16:creationId xmlns:a16="http://schemas.microsoft.com/office/drawing/2014/main" id="{AC1711AC-A32D-0DA8-D8F6-268C18B7593F}"/>
              </a:ext>
            </a:extLst>
          </p:cNvPr>
          <p:cNvSpPr/>
          <p:nvPr/>
        </p:nvSpPr>
        <p:spPr>
          <a:xfrm flipH="1">
            <a:off x="11209456" y="3242066"/>
            <a:ext cx="136134" cy="136134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777448FC-9740-6791-9E98-FBE3381245D3}"/>
              </a:ext>
            </a:extLst>
          </p:cNvPr>
          <p:cNvSpPr/>
          <p:nvPr/>
        </p:nvSpPr>
        <p:spPr>
          <a:xfrm flipH="1">
            <a:off x="3749204" y="5718566"/>
            <a:ext cx="136134" cy="136134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1" name="圆角矩形 9">
            <a:extLst>
              <a:ext uri="{FF2B5EF4-FFF2-40B4-BE49-F238E27FC236}">
                <a16:creationId xmlns:a16="http://schemas.microsoft.com/office/drawing/2014/main" id="{ED1A9C24-56B6-793E-833C-B2393C983BC7}"/>
              </a:ext>
            </a:extLst>
          </p:cNvPr>
          <p:cNvSpPr/>
          <p:nvPr/>
        </p:nvSpPr>
        <p:spPr>
          <a:xfrm flipH="1">
            <a:off x="7479331" y="5718566"/>
            <a:ext cx="136134" cy="136134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2" name="圆角矩形 9">
            <a:extLst>
              <a:ext uri="{FF2B5EF4-FFF2-40B4-BE49-F238E27FC236}">
                <a16:creationId xmlns:a16="http://schemas.microsoft.com/office/drawing/2014/main" id="{1477F684-FD4E-C9A2-D7F4-B8C3866A0261}"/>
              </a:ext>
            </a:extLst>
          </p:cNvPr>
          <p:cNvSpPr/>
          <p:nvPr/>
        </p:nvSpPr>
        <p:spPr>
          <a:xfrm flipH="1">
            <a:off x="11209456" y="5718566"/>
            <a:ext cx="136134" cy="136134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4299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61EBA486-9F21-02F5-7F0F-6203D91DA2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E7977C73-2A71-F2D7-9D92-30762ECED3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702"/>
            <a:ext cx="12191999" cy="59662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9BB3668-715C-5520-21D9-ED47CDE2AB90}"/>
              </a:ext>
            </a:extLst>
          </p:cNvPr>
          <p:cNvSpPr txBox="1"/>
          <p:nvPr/>
        </p:nvSpPr>
        <p:spPr>
          <a:xfrm>
            <a:off x="860423" y="508873"/>
            <a:ext cx="4622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奶粉市场需求分析</a:t>
            </a:r>
          </a:p>
        </p:txBody>
      </p:sp>
      <p:pic>
        <p:nvPicPr>
          <p:cNvPr id="5" name="图片 4" descr="杯子里有饮料&#10;&#10;描述已自动生成">
            <a:extLst>
              <a:ext uri="{FF2B5EF4-FFF2-40B4-BE49-F238E27FC236}">
                <a16:creationId xmlns:a16="http://schemas.microsoft.com/office/drawing/2014/main" id="{517AE4A1-5E1C-9953-F06B-BF96B56095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20657"/>
            <a:ext cx="544513" cy="758843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12BB9F8D-2CAB-E151-6BF0-EF12E5F3F866}"/>
              </a:ext>
            </a:extLst>
          </p:cNvPr>
          <p:cNvSpPr/>
          <p:nvPr/>
        </p:nvSpPr>
        <p:spPr>
          <a:xfrm>
            <a:off x="815770" y="1283109"/>
            <a:ext cx="5159785" cy="5088194"/>
          </a:xfrm>
          <a:prstGeom prst="roundRect">
            <a:avLst>
              <a:gd name="adj" fmla="val 3637"/>
            </a:avLst>
          </a:prstGeom>
          <a:solidFill>
            <a:schemeClr val="bg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1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F456EAD-46D9-A7BF-0833-B9F6D41202E7}"/>
              </a:ext>
            </a:extLst>
          </p:cNvPr>
          <p:cNvSpPr/>
          <p:nvPr/>
        </p:nvSpPr>
        <p:spPr>
          <a:xfrm>
            <a:off x="6216445" y="1283109"/>
            <a:ext cx="5159785" cy="5088194"/>
          </a:xfrm>
          <a:prstGeom prst="roundRect">
            <a:avLst>
              <a:gd name="adj" fmla="val 3637"/>
            </a:avLst>
          </a:prstGeom>
          <a:solidFill>
            <a:schemeClr val="bg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1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6F8D12-D602-B662-2178-AB934A31C7B4}"/>
              </a:ext>
            </a:extLst>
          </p:cNvPr>
          <p:cNvSpPr txBox="1"/>
          <p:nvPr/>
        </p:nvSpPr>
        <p:spPr>
          <a:xfrm>
            <a:off x="975083" y="4611524"/>
            <a:ext cx="4841159" cy="16292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中国正处于经济高速开展时期，现国内天然的产品还是很短缺，而新西兰有明显优势的利益产品，新西兰出口中国的主要产品是乳制品，其中占新西兰出口到中国的五分之一。</a:t>
            </a: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338416F3-33B5-2DE8-4A36-6D3DEE1CFE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5760487"/>
              </p:ext>
            </p:extLst>
          </p:nvPr>
        </p:nvGraphicFramePr>
        <p:xfrm>
          <a:off x="1380868" y="1893530"/>
          <a:ext cx="4059084" cy="270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7ECF6CCA-16CC-01BE-09C0-43C49BA3088B}"/>
              </a:ext>
            </a:extLst>
          </p:cNvPr>
          <p:cNvSpPr txBox="1"/>
          <p:nvPr/>
        </p:nvSpPr>
        <p:spPr>
          <a:xfrm>
            <a:off x="2884922" y="3015726"/>
            <a:ext cx="1050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F4399"/>
                </a:solidFill>
              </a:rPr>
              <a:t>20%</a:t>
            </a:r>
            <a:endParaRPr lang="zh-CN" altLang="en-US" sz="2400" b="1" dirty="0">
              <a:solidFill>
                <a:srgbClr val="1F4399"/>
              </a:solidFill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6C8512A-35C8-298C-2DE9-76657257BB06}"/>
              </a:ext>
            </a:extLst>
          </p:cNvPr>
          <p:cNvSpPr/>
          <p:nvPr/>
        </p:nvSpPr>
        <p:spPr>
          <a:xfrm>
            <a:off x="1095060" y="1795783"/>
            <a:ext cx="1899951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ïšļidê">
            <a:extLst>
              <a:ext uri="{FF2B5EF4-FFF2-40B4-BE49-F238E27FC236}">
                <a16:creationId xmlns:a16="http://schemas.microsoft.com/office/drawing/2014/main" id="{C7BEF70B-D8CD-019C-1B97-7D40F5C908C9}"/>
              </a:ext>
            </a:extLst>
          </p:cNvPr>
          <p:cNvSpPr/>
          <p:nvPr/>
        </p:nvSpPr>
        <p:spPr>
          <a:xfrm>
            <a:off x="994966" y="1410966"/>
            <a:ext cx="206476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中国奶粉市场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453FF40-D44C-E8C5-80AF-E490ECC94F80}"/>
              </a:ext>
            </a:extLst>
          </p:cNvPr>
          <p:cNvSpPr/>
          <p:nvPr/>
        </p:nvSpPr>
        <p:spPr>
          <a:xfrm>
            <a:off x="6581460" y="1795783"/>
            <a:ext cx="1899951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ïšļidê">
            <a:extLst>
              <a:ext uri="{FF2B5EF4-FFF2-40B4-BE49-F238E27FC236}">
                <a16:creationId xmlns:a16="http://schemas.microsoft.com/office/drawing/2014/main" id="{417C23B8-BC86-D9F0-A1E5-A5453AFEF8DE}"/>
              </a:ext>
            </a:extLst>
          </p:cNvPr>
          <p:cNvSpPr/>
          <p:nvPr/>
        </p:nvSpPr>
        <p:spPr>
          <a:xfrm>
            <a:off x="6481366" y="1410966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奶粉销售现状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5E06603-FA33-2B4A-7DB2-D21CD8ECD69E}"/>
              </a:ext>
            </a:extLst>
          </p:cNvPr>
          <p:cNvSpPr txBox="1"/>
          <p:nvPr/>
        </p:nvSpPr>
        <p:spPr>
          <a:xfrm>
            <a:off x="6375758" y="4611524"/>
            <a:ext cx="4841159" cy="16292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随着中国宏观经济的持续增长以及城市化进程的开展，</a:t>
            </a:r>
            <a:r>
              <a:rPr lang="en-US" altLang="zh-CN" dirty="0"/>
              <a:t>xx——xx</a:t>
            </a:r>
            <a:r>
              <a:rPr lang="zh-CN" altLang="en-US" dirty="0"/>
              <a:t>年中国乳制品消费总量将到达</a:t>
            </a:r>
            <a:r>
              <a:rPr lang="en-US" altLang="zh-CN" dirty="0"/>
              <a:t>2501</a:t>
            </a:r>
            <a:r>
              <a:rPr lang="zh-CN" altLang="en-US" dirty="0"/>
              <a:t>万吨，年均增长率</a:t>
            </a:r>
            <a:r>
              <a:rPr lang="en-US" altLang="zh-CN" dirty="0"/>
              <a:t>7.83%</a:t>
            </a:r>
            <a:r>
              <a:rPr lang="zh-CN" altLang="en-US" dirty="0"/>
              <a:t>，人均消费量将到达</a:t>
            </a:r>
            <a:r>
              <a:rPr lang="en-US" altLang="zh-CN" dirty="0"/>
              <a:t>19.83</a:t>
            </a:r>
            <a:r>
              <a:rPr lang="zh-CN" altLang="en-US" dirty="0"/>
              <a:t>千克。</a:t>
            </a: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0DF14729-FE2A-B42E-3128-CE629E6F4D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46229948"/>
              </p:ext>
            </p:extLst>
          </p:nvPr>
        </p:nvGraphicFramePr>
        <p:xfrm>
          <a:off x="6443970" y="1902543"/>
          <a:ext cx="4704735" cy="2436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378647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72A11B01-434D-A4FA-AB5C-8874527A3A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4888E403-5F45-DF77-DF2A-81896B41FC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91702"/>
            <a:ext cx="12191999" cy="59662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ECC818F-370F-0ACC-65EC-8B0922FF4BF8}"/>
              </a:ext>
            </a:extLst>
          </p:cNvPr>
          <p:cNvSpPr txBox="1"/>
          <p:nvPr/>
        </p:nvSpPr>
        <p:spPr>
          <a:xfrm>
            <a:off x="860423" y="508873"/>
            <a:ext cx="4622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奶粉市场发展格局分析</a:t>
            </a:r>
          </a:p>
        </p:txBody>
      </p:sp>
      <p:pic>
        <p:nvPicPr>
          <p:cNvPr id="5" name="图片 4" descr="杯子里有饮料&#10;&#10;描述已自动生成">
            <a:extLst>
              <a:ext uri="{FF2B5EF4-FFF2-40B4-BE49-F238E27FC236}">
                <a16:creationId xmlns:a16="http://schemas.microsoft.com/office/drawing/2014/main" id="{F880BEB3-ECDF-5AF8-C7CC-8464D3ED09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20657"/>
            <a:ext cx="544513" cy="758843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4788D8DD-51A1-D536-75EA-EDA45A630106}"/>
              </a:ext>
            </a:extLst>
          </p:cNvPr>
          <p:cNvSpPr/>
          <p:nvPr/>
        </p:nvSpPr>
        <p:spPr>
          <a:xfrm>
            <a:off x="4392561" y="1283109"/>
            <a:ext cx="7030372" cy="5088194"/>
          </a:xfrm>
          <a:prstGeom prst="roundRect">
            <a:avLst>
              <a:gd name="adj" fmla="val 3637"/>
            </a:avLst>
          </a:prstGeom>
          <a:solidFill>
            <a:schemeClr val="bg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1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03138F6-E13D-3A5F-B3D2-F643983A4CDD}"/>
              </a:ext>
            </a:extLst>
          </p:cNvPr>
          <p:cNvSpPr/>
          <p:nvPr/>
        </p:nvSpPr>
        <p:spPr>
          <a:xfrm>
            <a:off x="769067" y="1283109"/>
            <a:ext cx="3355565" cy="5088194"/>
          </a:xfrm>
          <a:prstGeom prst="roundRect">
            <a:avLst>
              <a:gd name="adj" fmla="val 3637"/>
            </a:avLst>
          </a:prstGeom>
          <a:solidFill>
            <a:schemeClr val="bg1"/>
          </a:soli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F2D951">
                <a:alpha val="10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355D547E-E239-525F-D562-F21B6D02C6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73082715"/>
              </p:ext>
            </p:extLst>
          </p:nvPr>
        </p:nvGraphicFramePr>
        <p:xfrm>
          <a:off x="894417" y="1919234"/>
          <a:ext cx="3104865" cy="2652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50C072DA-2080-BA44-5CBC-D87C3CB045D8}"/>
              </a:ext>
            </a:extLst>
          </p:cNvPr>
          <p:cNvSpPr/>
          <p:nvPr/>
        </p:nvSpPr>
        <p:spPr>
          <a:xfrm>
            <a:off x="1095060" y="1795783"/>
            <a:ext cx="1899951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ïšļidê">
            <a:extLst>
              <a:ext uri="{FF2B5EF4-FFF2-40B4-BE49-F238E27FC236}">
                <a16:creationId xmlns:a16="http://schemas.microsoft.com/office/drawing/2014/main" id="{E066394D-898F-597B-6DE5-3924AE170613}"/>
              </a:ext>
            </a:extLst>
          </p:cNvPr>
          <p:cNvSpPr/>
          <p:nvPr/>
        </p:nvSpPr>
        <p:spPr>
          <a:xfrm>
            <a:off x="994966" y="1410966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奶粉产量变化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AEBCDC4-31A2-4D2B-8974-80A1E2544196}"/>
              </a:ext>
            </a:extLst>
          </p:cNvPr>
          <p:cNvSpPr txBox="1"/>
          <p:nvPr/>
        </p:nvSpPr>
        <p:spPr>
          <a:xfrm>
            <a:off x="1032680" y="4611524"/>
            <a:ext cx="2828339" cy="16292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zh-CN" altLang="en-US" dirty="0"/>
              <a:t>资料显⽰，</a:t>
            </a:r>
            <a:r>
              <a:rPr lang="en-US" altLang="zh-CN" dirty="0"/>
              <a:t>XX</a:t>
            </a:r>
            <a:r>
              <a:rPr lang="zh-CN" altLang="en-US" dirty="0"/>
              <a:t>上半年中国奶粉产量为</a:t>
            </a:r>
            <a:r>
              <a:rPr lang="en-US" altLang="zh-CN" dirty="0"/>
              <a:t>XX</a:t>
            </a:r>
            <a:r>
              <a:rPr lang="zh-CN" altLang="en-US" dirty="0"/>
              <a:t>万吨，同⽐下降</a:t>
            </a:r>
            <a:r>
              <a:rPr lang="en-US" altLang="zh-CN" dirty="0"/>
              <a:t>6.53%</a:t>
            </a:r>
            <a:r>
              <a:rPr lang="zh-CN" altLang="en-US" dirty="0"/>
              <a:t>，其中产量最多地区为</a:t>
            </a:r>
            <a:r>
              <a:rPr lang="en-US" altLang="zh-CN" dirty="0"/>
              <a:t>XXX</a:t>
            </a:r>
            <a:r>
              <a:rPr lang="zh-CN" altLang="en-US" dirty="0"/>
              <a:t>，</a:t>
            </a:r>
            <a:r>
              <a:rPr lang="en-US" altLang="zh-CN" dirty="0"/>
              <a:t>XX</a:t>
            </a:r>
            <a:r>
              <a:rPr lang="zh-CN" altLang="en-US" dirty="0"/>
              <a:t>吨。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8CE4AF9-9D31-4301-967B-53D4B9DEBC83}"/>
              </a:ext>
            </a:extLst>
          </p:cNvPr>
          <p:cNvSpPr/>
          <p:nvPr/>
        </p:nvSpPr>
        <p:spPr>
          <a:xfrm>
            <a:off x="4713471" y="1795783"/>
            <a:ext cx="1899951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ïšļidê">
            <a:extLst>
              <a:ext uri="{FF2B5EF4-FFF2-40B4-BE49-F238E27FC236}">
                <a16:creationId xmlns:a16="http://schemas.microsoft.com/office/drawing/2014/main" id="{BE5B57A0-3BF6-C4F4-C502-C9E98755A237}"/>
              </a:ext>
            </a:extLst>
          </p:cNvPr>
          <p:cNvSpPr/>
          <p:nvPr/>
        </p:nvSpPr>
        <p:spPr>
          <a:xfrm>
            <a:off x="4613377" y="1410966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奶粉销量变化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2062BD8-22A7-DE05-9E90-B6AF70C0626B}"/>
              </a:ext>
            </a:extLst>
          </p:cNvPr>
          <p:cNvSpPr txBox="1"/>
          <p:nvPr/>
        </p:nvSpPr>
        <p:spPr>
          <a:xfrm>
            <a:off x="4663259" y="4251425"/>
            <a:ext cx="6488976" cy="1989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销售⽅⾯，在五⼤奶粉品牌中，仅有</a:t>
            </a:r>
            <a:r>
              <a:rPr lang="en-US" altLang="zh-CN" dirty="0"/>
              <a:t>XXX</a:t>
            </a:r>
            <a:r>
              <a:rPr lang="zh-CN" altLang="en-US" dirty="0"/>
              <a:t>实现增长。数据显⽰，</a:t>
            </a:r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X⽉</a:t>
            </a:r>
            <a:r>
              <a:rPr lang="zh-CN" altLang="en-US" dirty="0"/>
              <a:t>，</a:t>
            </a:r>
            <a:r>
              <a:rPr lang="en-US" altLang="zh-CN" dirty="0"/>
              <a:t>XXX</a:t>
            </a:r>
            <a:r>
              <a:rPr lang="zh-CN" altLang="en-US" dirty="0"/>
              <a:t>销量为 </a:t>
            </a:r>
            <a:r>
              <a:rPr lang="en-US" altLang="zh-CN" dirty="0"/>
              <a:t>XXXX </a:t>
            </a:r>
            <a:r>
              <a:rPr lang="zh-CN" altLang="en-US" dirty="0"/>
              <a:t>万件，同降</a:t>
            </a:r>
            <a:r>
              <a:rPr lang="en-US" altLang="zh-CN" dirty="0"/>
              <a:t>13.35%</a:t>
            </a:r>
            <a:r>
              <a:rPr lang="zh-CN" altLang="en-US" dirty="0"/>
              <a:t>；</a:t>
            </a:r>
            <a:r>
              <a:rPr lang="en-US" altLang="zh-CN" dirty="0"/>
              <a:t>XXX</a:t>
            </a:r>
            <a:r>
              <a:rPr lang="zh-CN" altLang="en-US" dirty="0"/>
              <a:t>销量为</a:t>
            </a:r>
            <a:r>
              <a:rPr lang="en-US" altLang="zh-CN" dirty="0"/>
              <a:t>XXX </a:t>
            </a:r>
            <a:r>
              <a:rPr lang="zh-CN" altLang="en-US" dirty="0"/>
              <a:t>万件，同增</a:t>
            </a:r>
            <a:r>
              <a:rPr lang="en-US" altLang="zh-CN" dirty="0"/>
              <a:t>33.50%</a:t>
            </a:r>
            <a:r>
              <a:rPr lang="zh-CN" altLang="en-US" dirty="0"/>
              <a:t>；</a:t>
            </a:r>
            <a:r>
              <a:rPr lang="en-US" altLang="zh-CN" dirty="0"/>
              <a:t>XXX</a:t>
            </a:r>
            <a:r>
              <a:rPr lang="zh-CN" altLang="en-US" dirty="0"/>
              <a:t>销量为 </a:t>
            </a:r>
            <a:r>
              <a:rPr lang="en-US" altLang="zh-CN" dirty="0"/>
              <a:t>XXX </a:t>
            </a:r>
            <a:r>
              <a:rPr lang="zh-CN" altLang="en-US" dirty="0"/>
              <a:t>万件，同增 </a:t>
            </a:r>
            <a:r>
              <a:rPr lang="en-US" altLang="zh-CN" dirty="0"/>
              <a:t>22.98%</a:t>
            </a:r>
            <a:r>
              <a:rPr lang="zh-CN" altLang="en-US" dirty="0"/>
              <a:t>；</a:t>
            </a:r>
            <a:r>
              <a:rPr lang="en-US" altLang="zh-CN" dirty="0"/>
              <a:t>XXX</a:t>
            </a:r>
            <a:r>
              <a:rPr lang="zh-CN" altLang="en-US" dirty="0"/>
              <a:t>销量为 </a:t>
            </a:r>
            <a:r>
              <a:rPr lang="en-US" altLang="zh-CN" dirty="0"/>
              <a:t>XXX </a:t>
            </a:r>
            <a:r>
              <a:rPr lang="zh-CN" altLang="en-US" dirty="0"/>
              <a:t>万件，同降</a:t>
            </a:r>
            <a:r>
              <a:rPr lang="en-US" altLang="zh-CN" dirty="0"/>
              <a:t>52.52%</a:t>
            </a:r>
            <a:r>
              <a:rPr lang="zh-CN" altLang="en-US" dirty="0"/>
              <a:t>；</a:t>
            </a:r>
            <a:r>
              <a:rPr lang="en-US" altLang="zh-CN" dirty="0"/>
              <a:t>XXXXX</a:t>
            </a:r>
            <a:r>
              <a:rPr lang="zh-CN" altLang="en-US" dirty="0"/>
              <a:t>销量 </a:t>
            </a:r>
            <a:r>
              <a:rPr lang="en-US" altLang="zh-CN" dirty="0"/>
              <a:t>XXXX </a:t>
            </a:r>
            <a:r>
              <a:rPr lang="zh-CN" altLang="en-US" dirty="0"/>
              <a:t>万件，同降 </a:t>
            </a:r>
            <a:r>
              <a:rPr lang="en-US" altLang="zh-CN" dirty="0"/>
              <a:t>17.63%</a:t>
            </a:r>
            <a:r>
              <a:rPr lang="zh-CN" altLang="en-US" dirty="0"/>
              <a:t>。</a:t>
            </a:r>
          </a:p>
        </p:txBody>
      </p:sp>
      <p:graphicFrame>
        <p:nvGraphicFramePr>
          <p:cNvPr id="37" name="图表 36">
            <a:extLst>
              <a:ext uri="{FF2B5EF4-FFF2-40B4-BE49-F238E27FC236}">
                <a16:creationId xmlns:a16="http://schemas.microsoft.com/office/drawing/2014/main" id="{B8072C5F-C72D-298C-0620-F30089644A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9405140"/>
              </p:ext>
            </p:extLst>
          </p:nvPr>
        </p:nvGraphicFramePr>
        <p:xfrm>
          <a:off x="4772482" y="2008686"/>
          <a:ext cx="932139" cy="1910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2" name="文本框 41">
            <a:extLst>
              <a:ext uri="{FF2B5EF4-FFF2-40B4-BE49-F238E27FC236}">
                <a16:creationId xmlns:a16="http://schemas.microsoft.com/office/drawing/2014/main" id="{6F4EFC79-9ADE-FD95-D367-15D5560E8D6C}"/>
              </a:ext>
            </a:extLst>
          </p:cNvPr>
          <p:cNvSpPr txBox="1"/>
          <p:nvPr/>
        </p:nvSpPr>
        <p:spPr>
          <a:xfrm>
            <a:off x="4778439" y="3871295"/>
            <a:ext cx="920225" cy="39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1600" dirty="0"/>
              <a:t>13.35%</a:t>
            </a:r>
            <a:endParaRPr lang="zh-CN" altLang="en-US" sz="1600" dirty="0"/>
          </a:p>
        </p:txBody>
      </p:sp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065F14DA-E068-8F61-2D50-48A66F07AD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5986421"/>
              </p:ext>
            </p:extLst>
          </p:nvPr>
        </p:nvGraphicFramePr>
        <p:xfrm>
          <a:off x="6063601" y="2008686"/>
          <a:ext cx="933755" cy="1910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43" name="文本框 42">
            <a:extLst>
              <a:ext uri="{FF2B5EF4-FFF2-40B4-BE49-F238E27FC236}">
                <a16:creationId xmlns:a16="http://schemas.microsoft.com/office/drawing/2014/main" id="{20B7230E-FCE7-C3F8-DBE9-97366CF5C4FD}"/>
              </a:ext>
            </a:extLst>
          </p:cNvPr>
          <p:cNvSpPr txBox="1"/>
          <p:nvPr/>
        </p:nvSpPr>
        <p:spPr>
          <a:xfrm>
            <a:off x="6070366" y="3871295"/>
            <a:ext cx="920225" cy="39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1600" dirty="0"/>
              <a:t>33.50%</a:t>
            </a:r>
            <a:endParaRPr lang="zh-CN" altLang="en-US" sz="1600" dirty="0"/>
          </a:p>
        </p:txBody>
      </p:sp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id="{0F0B5F54-FDB7-C044-F30B-5F84B4D928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6910771"/>
              </p:ext>
            </p:extLst>
          </p:nvPr>
        </p:nvGraphicFramePr>
        <p:xfrm>
          <a:off x="7356336" y="2008686"/>
          <a:ext cx="948434" cy="1910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45" name="文本框 44">
            <a:extLst>
              <a:ext uri="{FF2B5EF4-FFF2-40B4-BE49-F238E27FC236}">
                <a16:creationId xmlns:a16="http://schemas.microsoft.com/office/drawing/2014/main" id="{2A3EF5C5-CD1F-5058-9368-F723B6535AC0}"/>
              </a:ext>
            </a:extLst>
          </p:cNvPr>
          <p:cNvSpPr txBox="1"/>
          <p:nvPr/>
        </p:nvSpPr>
        <p:spPr>
          <a:xfrm>
            <a:off x="7370441" y="3871295"/>
            <a:ext cx="920225" cy="39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1600" dirty="0"/>
              <a:t>22.98%</a:t>
            </a:r>
            <a:endParaRPr lang="zh-CN" altLang="en-US" sz="1600" dirty="0"/>
          </a:p>
        </p:txBody>
      </p:sp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31226AC6-AF12-5BF6-2464-68EEB9BA26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7026855"/>
              </p:ext>
            </p:extLst>
          </p:nvPr>
        </p:nvGraphicFramePr>
        <p:xfrm>
          <a:off x="8663750" y="2008686"/>
          <a:ext cx="954053" cy="1910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3EB4A633-4511-0996-45B7-FC9EF62223CA}"/>
              </a:ext>
            </a:extLst>
          </p:cNvPr>
          <p:cNvSpPr txBox="1"/>
          <p:nvPr/>
        </p:nvSpPr>
        <p:spPr>
          <a:xfrm>
            <a:off x="8680664" y="3871295"/>
            <a:ext cx="920225" cy="39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1600" dirty="0"/>
              <a:t>52.52%</a:t>
            </a:r>
            <a:endParaRPr lang="zh-CN" altLang="en-US" sz="1600" dirty="0"/>
          </a:p>
        </p:txBody>
      </p:sp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id="{3475EEEB-C583-6B55-2E3C-BCFABD020D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1501624"/>
              </p:ext>
            </p:extLst>
          </p:nvPr>
        </p:nvGraphicFramePr>
        <p:xfrm>
          <a:off x="9976784" y="2008686"/>
          <a:ext cx="926314" cy="1910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49" name="文本框 48">
            <a:extLst>
              <a:ext uri="{FF2B5EF4-FFF2-40B4-BE49-F238E27FC236}">
                <a16:creationId xmlns:a16="http://schemas.microsoft.com/office/drawing/2014/main" id="{DA1225D4-76CB-3CE3-A0B9-D9872981C76B}"/>
              </a:ext>
            </a:extLst>
          </p:cNvPr>
          <p:cNvSpPr txBox="1"/>
          <p:nvPr/>
        </p:nvSpPr>
        <p:spPr>
          <a:xfrm>
            <a:off x="9979829" y="3871295"/>
            <a:ext cx="920225" cy="39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altLang="zh-CN" sz="1600" dirty="0"/>
              <a:t>17.63%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3333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90DF2170-309B-4AE6-048D-80BAC6C3A74C}"/>
              </a:ext>
            </a:extLst>
          </p:cNvPr>
          <p:cNvSpPr/>
          <p:nvPr/>
        </p:nvSpPr>
        <p:spPr>
          <a:xfrm>
            <a:off x="5635257" y="0"/>
            <a:ext cx="6556743" cy="6358271"/>
          </a:xfrm>
          <a:custGeom>
            <a:avLst/>
            <a:gdLst>
              <a:gd name="connsiteX0" fmla="*/ 114880 w 6556743"/>
              <a:gd name="connsiteY0" fmla="*/ 0 h 6358271"/>
              <a:gd name="connsiteX1" fmla="*/ 6556743 w 6556743"/>
              <a:gd name="connsiteY1" fmla="*/ 0 h 6358271"/>
              <a:gd name="connsiteX2" fmla="*/ 6556743 w 6556743"/>
              <a:gd name="connsiteY2" fmla="*/ 6197585 h 6358271"/>
              <a:gd name="connsiteX3" fmla="*/ 6323819 w 6556743"/>
              <a:gd name="connsiteY3" fmla="*/ 6251343 h 6358271"/>
              <a:gd name="connsiteX4" fmla="*/ 5263117 w 6556743"/>
              <a:gd name="connsiteY4" fmla="*/ 6358271 h 6358271"/>
              <a:gd name="connsiteX5" fmla="*/ 0 w 6556743"/>
              <a:gd name="connsiteY5" fmla="*/ 1095154 h 6358271"/>
              <a:gd name="connsiteX6" fmla="*/ 106928 w 6556743"/>
              <a:gd name="connsiteY6" fmla="*/ 34452 h 6358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56743" h="6358271">
                <a:moveTo>
                  <a:pt x="114880" y="0"/>
                </a:moveTo>
                <a:lnTo>
                  <a:pt x="6556743" y="0"/>
                </a:lnTo>
                <a:lnTo>
                  <a:pt x="6556743" y="6197585"/>
                </a:lnTo>
                <a:lnTo>
                  <a:pt x="6323819" y="6251343"/>
                </a:lnTo>
                <a:cubicBezTo>
                  <a:pt x="5981202" y="6321453"/>
                  <a:pt x="5626459" y="6358271"/>
                  <a:pt x="5263117" y="6358271"/>
                </a:cubicBezTo>
                <a:cubicBezTo>
                  <a:pt x="2356378" y="6358271"/>
                  <a:pt x="0" y="4001893"/>
                  <a:pt x="0" y="1095154"/>
                </a:cubicBezTo>
                <a:cubicBezTo>
                  <a:pt x="0" y="731812"/>
                  <a:pt x="36819" y="377069"/>
                  <a:pt x="106928" y="34452"/>
                </a:cubicBezTo>
                <a:close/>
              </a:path>
            </a:pathLst>
          </a:custGeom>
          <a:solidFill>
            <a:srgbClr val="F2D95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pic>
        <p:nvPicPr>
          <p:cNvPr id="24" name="图片 23" descr="图片包含 游戏机&#10;&#10;描述已自动生成">
            <a:extLst>
              <a:ext uri="{FF2B5EF4-FFF2-40B4-BE49-F238E27FC236}">
                <a16:creationId xmlns:a16="http://schemas.microsoft.com/office/drawing/2014/main" id="{4BB904CD-14CB-EEF1-DEC6-98929565EB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702"/>
            <a:ext cx="12191999" cy="5966298"/>
          </a:xfrm>
          <a:prstGeom prst="rect">
            <a:avLst/>
          </a:prstGeom>
        </p:spPr>
      </p:pic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636B6DC5-4CA7-D4AE-51B2-8E17091FB99B}"/>
              </a:ext>
            </a:extLst>
          </p:cNvPr>
          <p:cNvSpPr/>
          <p:nvPr/>
        </p:nvSpPr>
        <p:spPr>
          <a:xfrm>
            <a:off x="874713" y="2780821"/>
            <a:ext cx="2765634" cy="144000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883C25AB-FF70-CFD2-9D7A-86225D30F2CA}"/>
              </a:ext>
            </a:extLst>
          </p:cNvPr>
          <p:cNvSpPr/>
          <p:nvPr/>
        </p:nvSpPr>
        <p:spPr>
          <a:xfrm>
            <a:off x="874713" y="3643462"/>
            <a:ext cx="4104000" cy="144000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DC70F5A-D514-D5AD-A98B-CCCD29D6E467}"/>
              </a:ext>
            </a:extLst>
          </p:cNvPr>
          <p:cNvSpPr/>
          <p:nvPr/>
        </p:nvSpPr>
        <p:spPr>
          <a:xfrm>
            <a:off x="6096000" y="0"/>
            <a:ext cx="6096000" cy="6064308"/>
          </a:xfrm>
          <a:custGeom>
            <a:avLst/>
            <a:gdLst>
              <a:gd name="connsiteX0" fmla="*/ 122580 w 6096000"/>
              <a:gd name="connsiteY0" fmla="*/ 0 h 6064308"/>
              <a:gd name="connsiteX1" fmla="*/ 6096000 w 6096000"/>
              <a:gd name="connsiteY1" fmla="*/ 0 h 6064308"/>
              <a:gd name="connsiteX2" fmla="*/ 6096000 w 6096000"/>
              <a:gd name="connsiteY2" fmla="*/ 5933655 h 6064308"/>
              <a:gd name="connsiteX3" fmla="*/ 5909826 w 6096000"/>
              <a:gd name="connsiteY3" fmla="*/ 5975395 h 6064308"/>
              <a:gd name="connsiteX4" fmla="*/ 4969154 w 6096000"/>
              <a:gd name="connsiteY4" fmla="*/ 6064308 h 6064308"/>
              <a:gd name="connsiteX5" fmla="*/ 0 w 6096000"/>
              <a:gd name="connsiteY5" fmla="*/ 1095154 h 6064308"/>
              <a:gd name="connsiteX6" fmla="*/ 100955 w 6096000"/>
              <a:gd name="connsiteY6" fmla="*/ 93696 h 606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064308">
                <a:moveTo>
                  <a:pt x="122580" y="0"/>
                </a:moveTo>
                <a:lnTo>
                  <a:pt x="6096000" y="0"/>
                </a:lnTo>
                <a:lnTo>
                  <a:pt x="6096000" y="5933655"/>
                </a:lnTo>
                <a:lnTo>
                  <a:pt x="5909826" y="5975395"/>
                </a:lnTo>
                <a:cubicBezTo>
                  <a:pt x="5605234" y="6033756"/>
                  <a:pt x="5290762" y="6064308"/>
                  <a:pt x="4969154" y="6064308"/>
                </a:cubicBezTo>
                <a:cubicBezTo>
                  <a:pt x="2224765" y="6064308"/>
                  <a:pt x="0" y="3839542"/>
                  <a:pt x="0" y="1095154"/>
                </a:cubicBezTo>
                <a:cubicBezTo>
                  <a:pt x="0" y="752106"/>
                  <a:pt x="34761" y="417176"/>
                  <a:pt x="100955" y="93696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C522CB2-F366-481F-7290-BD3D892AB36F}"/>
              </a:ext>
            </a:extLst>
          </p:cNvPr>
          <p:cNvSpPr/>
          <p:nvPr/>
        </p:nvSpPr>
        <p:spPr>
          <a:xfrm>
            <a:off x="6096000" y="0"/>
            <a:ext cx="6096000" cy="6064308"/>
          </a:xfrm>
          <a:custGeom>
            <a:avLst/>
            <a:gdLst>
              <a:gd name="connsiteX0" fmla="*/ 122580 w 6096000"/>
              <a:gd name="connsiteY0" fmla="*/ 0 h 6064308"/>
              <a:gd name="connsiteX1" fmla="*/ 6096000 w 6096000"/>
              <a:gd name="connsiteY1" fmla="*/ 0 h 6064308"/>
              <a:gd name="connsiteX2" fmla="*/ 6096000 w 6096000"/>
              <a:gd name="connsiteY2" fmla="*/ 5933655 h 6064308"/>
              <a:gd name="connsiteX3" fmla="*/ 5909826 w 6096000"/>
              <a:gd name="connsiteY3" fmla="*/ 5975395 h 6064308"/>
              <a:gd name="connsiteX4" fmla="*/ 4969154 w 6096000"/>
              <a:gd name="connsiteY4" fmla="*/ 6064308 h 6064308"/>
              <a:gd name="connsiteX5" fmla="*/ 0 w 6096000"/>
              <a:gd name="connsiteY5" fmla="*/ 1095154 h 6064308"/>
              <a:gd name="connsiteX6" fmla="*/ 100955 w 6096000"/>
              <a:gd name="connsiteY6" fmla="*/ 93696 h 606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064308">
                <a:moveTo>
                  <a:pt x="122580" y="0"/>
                </a:moveTo>
                <a:lnTo>
                  <a:pt x="6096000" y="0"/>
                </a:lnTo>
                <a:lnTo>
                  <a:pt x="6096000" y="5933655"/>
                </a:lnTo>
                <a:lnTo>
                  <a:pt x="5909826" y="5975395"/>
                </a:lnTo>
                <a:cubicBezTo>
                  <a:pt x="5605234" y="6033756"/>
                  <a:pt x="5290762" y="6064308"/>
                  <a:pt x="4969154" y="6064308"/>
                </a:cubicBezTo>
                <a:cubicBezTo>
                  <a:pt x="2224765" y="6064308"/>
                  <a:pt x="0" y="3839542"/>
                  <a:pt x="0" y="1095154"/>
                </a:cubicBezTo>
                <a:cubicBezTo>
                  <a:pt x="0" y="752106"/>
                  <a:pt x="34761" y="417176"/>
                  <a:pt x="100955" y="93696"/>
                </a:cubicBezTo>
                <a:close/>
              </a:path>
            </a:pathLst>
          </a:custGeom>
          <a:solidFill>
            <a:srgbClr val="0A3190">
              <a:alpha val="96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思源黑体 CN Regular" panose="020B05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5E311EA-F9DE-C4ED-9208-8EE8FE558977}"/>
              </a:ext>
            </a:extLst>
          </p:cNvPr>
          <p:cNvSpPr txBox="1"/>
          <p:nvPr/>
        </p:nvSpPr>
        <p:spPr>
          <a:xfrm>
            <a:off x="778123" y="638899"/>
            <a:ext cx="13815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Regular"/>
                <a:ea typeface="思源黑体 CN Regular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LOGO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20308F"/>
              </a:solidFill>
              <a:effectLst/>
              <a:uLnTx/>
              <a:uFillTx/>
              <a:latin typeface="思源黑体 CN Regular"/>
              <a:ea typeface="思源黑体 CN Regular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3B000C7-5A34-642A-D2F4-6A1CEA4C54C2}"/>
              </a:ext>
            </a:extLst>
          </p:cNvPr>
          <p:cNvSpPr txBox="1"/>
          <p:nvPr/>
        </p:nvSpPr>
        <p:spPr>
          <a:xfrm>
            <a:off x="824423" y="3836892"/>
            <a:ext cx="55300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400" dirty="0">
                <a:solidFill>
                  <a:srgbClr val="20308F"/>
                </a:solidFill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INTRODUCTION OF DIFFERENT CATEGORIES OF MILK POWDER</a:t>
            </a:r>
            <a:endParaRPr lang="zh-CN" altLang="en-US" sz="1400" dirty="0">
              <a:solidFill>
                <a:srgbClr val="20308F"/>
              </a:solidFill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EB2BFBD-A9DF-1FD4-2089-4A272BBA172B}"/>
              </a:ext>
            </a:extLst>
          </p:cNvPr>
          <p:cNvCxnSpPr>
            <a:cxnSpLocks/>
          </p:cNvCxnSpPr>
          <p:nvPr/>
        </p:nvCxnSpPr>
        <p:spPr>
          <a:xfrm>
            <a:off x="890063" y="5941310"/>
            <a:ext cx="1116000" cy="0"/>
          </a:xfrm>
          <a:prstGeom prst="line">
            <a:avLst/>
          </a:prstGeom>
          <a:ln w="15875" cap="rnd">
            <a:solidFill>
              <a:srgbClr val="1F4399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7FEBB0D9-980E-107C-A61F-D2A322D84EAC}"/>
              </a:ext>
            </a:extLst>
          </p:cNvPr>
          <p:cNvSpPr txBox="1"/>
          <p:nvPr/>
        </p:nvSpPr>
        <p:spPr>
          <a:xfrm>
            <a:off x="766549" y="1436006"/>
            <a:ext cx="501569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PART 02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20308F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R" panose="00020600040101010101" pitchFamily="18" charset="-122"/>
              <a:sym typeface="阿里巴巴普惠体 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F11F914-95B6-84B5-86C3-D0A7A5C3D69C}"/>
              </a:ext>
            </a:extLst>
          </p:cNvPr>
          <p:cNvSpPr txBox="1"/>
          <p:nvPr/>
        </p:nvSpPr>
        <p:spPr>
          <a:xfrm>
            <a:off x="824422" y="4765424"/>
            <a:ext cx="5077613" cy="706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Regular"/>
                <a:ea typeface="思源黑体 CN Regular"/>
                <a:cs typeface="+mn-cs"/>
              </a:rPr>
              <a:t>单击此处添加您的文本或者复制您适合的内容粘贴到此处，单击此处添加您的文本。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20308F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75585C6-E6F5-B8E5-77D1-EC2C24EE6CCC}"/>
              </a:ext>
            </a:extLst>
          </p:cNvPr>
          <p:cNvSpPr txBox="1"/>
          <p:nvPr/>
        </p:nvSpPr>
        <p:spPr>
          <a:xfrm>
            <a:off x="766549" y="2130736"/>
            <a:ext cx="501569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年度奶粉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20308F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阿里巴巴普惠体 R" panose="00020600040101010101" pitchFamily="18" charset="-122"/>
                <a:sym typeface="阿里巴巴普惠体 R" panose="00020600040101010101" pitchFamily="18" charset="-122"/>
              </a:rPr>
              <a:t>不同品类介绍</a:t>
            </a:r>
          </a:p>
        </p:txBody>
      </p:sp>
    </p:spTree>
    <p:extLst>
      <p:ext uri="{BB962C8B-B14F-4D97-AF65-F5344CB8AC3E}">
        <p14:creationId xmlns:p14="http://schemas.microsoft.com/office/powerpoint/2010/main" val="72678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CE48A48D-EEEE-7010-7E8E-5E18E0E89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6050F46D-F888-513F-22F1-FC9C4EA45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1702"/>
            <a:ext cx="12191999" cy="59662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F0C5B06-EB8F-3860-EB3C-F3F50AD76B11}"/>
              </a:ext>
            </a:extLst>
          </p:cNvPr>
          <p:cNvSpPr txBox="1"/>
          <p:nvPr/>
        </p:nvSpPr>
        <p:spPr>
          <a:xfrm>
            <a:off x="860423" y="508873"/>
            <a:ext cx="4622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奶粉发展现状</a:t>
            </a:r>
          </a:p>
        </p:txBody>
      </p:sp>
      <p:pic>
        <p:nvPicPr>
          <p:cNvPr id="5" name="图片 4" descr="杯子里有饮料&#10;&#10;描述已自动生成">
            <a:extLst>
              <a:ext uri="{FF2B5EF4-FFF2-40B4-BE49-F238E27FC236}">
                <a16:creationId xmlns:a16="http://schemas.microsoft.com/office/drawing/2014/main" id="{D662B59C-9831-3278-C8EC-A2246D0A4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20657"/>
            <a:ext cx="544513" cy="758843"/>
          </a:xfrm>
          <a:prstGeom prst="rect">
            <a:avLst/>
          </a:prstGeom>
        </p:spPr>
      </p:pic>
      <p:sp>
        <p:nvSpPr>
          <p:cNvPr id="6" name="ïšļidê">
            <a:extLst>
              <a:ext uri="{FF2B5EF4-FFF2-40B4-BE49-F238E27FC236}">
                <a16:creationId xmlns:a16="http://schemas.microsoft.com/office/drawing/2014/main" id="{648B23AF-5A2F-2246-0418-823B2390030C}"/>
              </a:ext>
            </a:extLst>
          </p:cNvPr>
          <p:cNvSpPr/>
          <p:nvPr/>
        </p:nvSpPr>
        <p:spPr>
          <a:xfrm>
            <a:off x="873991" y="1142948"/>
            <a:ext cx="10444018" cy="9858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0308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⽬前国产奶粉正在逐步⾼端化，从奶源质量、品牌营销形象等⽅⾯层层把关，并有效借助营销塑造⾼端的产品形象，打⼊⾼端奶粉消费市场。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5BB0655-9D00-8F21-CEBB-1CDB8EE27F33}"/>
              </a:ext>
            </a:extLst>
          </p:cNvPr>
          <p:cNvCxnSpPr>
            <a:cxnSpLocks/>
          </p:cNvCxnSpPr>
          <p:nvPr/>
        </p:nvCxnSpPr>
        <p:spPr>
          <a:xfrm>
            <a:off x="1047750" y="2423085"/>
            <a:ext cx="10096500" cy="0"/>
          </a:xfrm>
          <a:prstGeom prst="line">
            <a:avLst/>
          </a:prstGeom>
          <a:ln w="19050" cap="rnd">
            <a:solidFill>
              <a:srgbClr val="1F439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E7DFFEF1-C642-8243-35CC-019A64712735}"/>
              </a:ext>
            </a:extLst>
          </p:cNvPr>
          <p:cNvSpPr/>
          <p:nvPr/>
        </p:nvSpPr>
        <p:spPr>
          <a:xfrm>
            <a:off x="1003300" y="2346512"/>
            <a:ext cx="153147" cy="153147"/>
          </a:xfrm>
          <a:prstGeom prst="ellipse">
            <a:avLst/>
          </a:prstGeom>
          <a:solidFill>
            <a:schemeClr val="bg1"/>
          </a:solidFill>
          <a:ln w="31750">
            <a:solidFill>
              <a:srgbClr val="1F4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3F17F909-8BD1-3C99-6833-A0D3BFC90BF0}"/>
              </a:ext>
            </a:extLst>
          </p:cNvPr>
          <p:cNvSpPr/>
          <p:nvPr/>
        </p:nvSpPr>
        <p:spPr>
          <a:xfrm>
            <a:off x="1003300" y="2731625"/>
            <a:ext cx="3148314" cy="3505052"/>
          </a:xfrm>
          <a:prstGeom prst="roundRect">
            <a:avLst>
              <a:gd name="adj" fmla="val 34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ïšļidê">
            <a:extLst>
              <a:ext uri="{FF2B5EF4-FFF2-40B4-BE49-F238E27FC236}">
                <a16:creationId xmlns:a16="http://schemas.microsoft.com/office/drawing/2014/main" id="{02B07B4D-29ED-3628-59E8-745AC665A180}"/>
              </a:ext>
            </a:extLst>
          </p:cNvPr>
          <p:cNvSpPr/>
          <p:nvPr/>
        </p:nvSpPr>
        <p:spPr>
          <a:xfrm>
            <a:off x="1083457" y="3429000"/>
            <a:ext cx="2988000" cy="2709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与普通乳制品⽇常消费不同的是，奶粉是有更⾼技术壁垒，且功能属性极强的⾼⽑利产品。随着“三聚氰胺”事件的曝光，国内消费者对国产奶粉的消费信⼼降⾄“冰点”。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3455B1F-C8D2-AF1C-9766-D50058D93A94}"/>
              </a:ext>
            </a:extLst>
          </p:cNvPr>
          <p:cNvSpPr/>
          <p:nvPr/>
        </p:nvSpPr>
        <p:spPr>
          <a:xfrm>
            <a:off x="1183551" y="3226376"/>
            <a:ext cx="1899951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ïšļidê">
            <a:extLst>
              <a:ext uri="{FF2B5EF4-FFF2-40B4-BE49-F238E27FC236}">
                <a16:creationId xmlns:a16="http://schemas.microsoft.com/office/drawing/2014/main" id="{72760093-4AB2-1FDA-072A-6008AD76C791}"/>
              </a:ext>
            </a:extLst>
          </p:cNvPr>
          <p:cNvSpPr/>
          <p:nvPr/>
        </p:nvSpPr>
        <p:spPr>
          <a:xfrm>
            <a:off x="1083457" y="2841559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市场品类众多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A042494-C791-9A66-3827-17A8EB5571E2}"/>
              </a:ext>
            </a:extLst>
          </p:cNvPr>
          <p:cNvSpPr/>
          <p:nvPr/>
        </p:nvSpPr>
        <p:spPr>
          <a:xfrm>
            <a:off x="4509347" y="2346512"/>
            <a:ext cx="153147" cy="153147"/>
          </a:xfrm>
          <a:prstGeom prst="ellipse">
            <a:avLst/>
          </a:prstGeom>
          <a:solidFill>
            <a:schemeClr val="bg1"/>
          </a:solidFill>
          <a:ln w="31750">
            <a:solidFill>
              <a:srgbClr val="1F4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F0571DBC-DCE4-5B70-3DB2-6F6886AE0759}"/>
              </a:ext>
            </a:extLst>
          </p:cNvPr>
          <p:cNvSpPr/>
          <p:nvPr/>
        </p:nvSpPr>
        <p:spPr>
          <a:xfrm>
            <a:off x="4509347" y="2731625"/>
            <a:ext cx="3148314" cy="3505052"/>
          </a:xfrm>
          <a:prstGeom prst="roundRect">
            <a:avLst>
              <a:gd name="adj" fmla="val 34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ïšļidê">
            <a:extLst>
              <a:ext uri="{FF2B5EF4-FFF2-40B4-BE49-F238E27FC236}">
                <a16:creationId xmlns:a16="http://schemas.microsoft.com/office/drawing/2014/main" id="{F1061D33-4977-8203-D5EB-D1541373223F}"/>
              </a:ext>
            </a:extLst>
          </p:cNvPr>
          <p:cNvSpPr/>
          <p:nvPr/>
        </p:nvSpPr>
        <p:spPr>
          <a:xfrm>
            <a:off x="4589504" y="3429000"/>
            <a:ext cx="2988000" cy="2709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根据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AC Nielsen(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尼尔森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)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数据，外资品牌在⼀、⼆线城市市场份额较⾼，在三、四线城市，国产品牌的市场份额较⾼，可见外资品牌在国内扩张时主战场在⼀、⼆线城市。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C522C09-5B3D-8F29-0519-16C615A4BE1D}"/>
              </a:ext>
            </a:extLst>
          </p:cNvPr>
          <p:cNvSpPr/>
          <p:nvPr/>
        </p:nvSpPr>
        <p:spPr>
          <a:xfrm>
            <a:off x="4689598" y="3226376"/>
            <a:ext cx="1899951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ïšļidê">
            <a:extLst>
              <a:ext uri="{FF2B5EF4-FFF2-40B4-BE49-F238E27FC236}">
                <a16:creationId xmlns:a16="http://schemas.microsoft.com/office/drawing/2014/main" id="{7BB02D2B-E7DA-89AB-36E3-9B078CAEEBD8}"/>
              </a:ext>
            </a:extLst>
          </p:cNvPr>
          <p:cNvSpPr/>
          <p:nvPr/>
        </p:nvSpPr>
        <p:spPr>
          <a:xfrm>
            <a:off x="4589504" y="2841559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⼀、⼆线城市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3176D6B-8990-EBA2-6543-D18AEB0D2BE3}"/>
              </a:ext>
            </a:extLst>
          </p:cNvPr>
          <p:cNvSpPr/>
          <p:nvPr/>
        </p:nvSpPr>
        <p:spPr>
          <a:xfrm>
            <a:off x="8015393" y="2346512"/>
            <a:ext cx="153147" cy="153147"/>
          </a:xfrm>
          <a:prstGeom prst="ellipse">
            <a:avLst/>
          </a:prstGeom>
          <a:solidFill>
            <a:schemeClr val="bg1"/>
          </a:solidFill>
          <a:ln w="31750">
            <a:solidFill>
              <a:srgbClr val="1F4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思源黑体 CN Regular"/>
              <a:ea typeface="思源黑体 CN Regular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B6ABC7F3-1DA4-B141-4BB6-353083159C2A}"/>
              </a:ext>
            </a:extLst>
          </p:cNvPr>
          <p:cNvSpPr/>
          <p:nvPr/>
        </p:nvSpPr>
        <p:spPr>
          <a:xfrm>
            <a:off x="8015393" y="2731625"/>
            <a:ext cx="3148314" cy="3505052"/>
          </a:xfrm>
          <a:prstGeom prst="roundRect">
            <a:avLst>
              <a:gd name="adj" fmla="val 343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ïšļidê">
            <a:extLst>
              <a:ext uri="{FF2B5EF4-FFF2-40B4-BE49-F238E27FC236}">
                <a16:creationId xmlns:a16="http://schemas.microsoft.com/office/drawing/2014/main" id="{C01B0D43-A153-CE54-8DFC-890A35E993F8}"/>
              </a:ext>
            </a:extLst>
          </p:cNvPr>
          <p:cNvSpPr/>
          <p:nvPr/>
        </p:nvSpPr>
        <p:spPr>
          <a:xfrm>
            <a:off x="8095550" y="3429000"/>
            <a:ext cx="2988000" cy="27094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外资品牌未深⼊三、四线城市，主要原因是⽆稳定团队、⽆⾼渠道⽑利⽀撑，⽽同时三、四线城市杂牌较多，因此在外资品牌在三、四线城市没有形成较⾼认知度以及渠道基础。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1668C904-66E5-BE22-68D0-E1EC8004178C}"/>
              </a:ext>
            </a:extLst>
          </p:cNvPr>
          <p:cNvSpPr/>
          <p:nvPr/>
        </p:nvSpPr>
        <p:spPr>
          <a:xfrm>
            <a:off x="8195644" y="3226376"/>
            <a:ext cx="1899951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ïšļidê">
            <a:extLst>
              <a:ext uri="{FF2B5EF4-FFF2-40B4-BE49-F238E27FC236}">
                <a16:creationId xmlns:a16="http://schemas.microsoft.com/office/drawing/2014/main" id="{389A8C94-CAB4-AD90-11F9-6ECD24844D31}"/>
              </a:ext>
            </a:extLst>
          </p:cNvPr>
          <p:cNvSpPr/>
          <p:nvPr/>
        </p:nvSpPr>
        <p:spPr>
          <a:xfrm>
            <a:off x="8095550" y="2841559"/>
            <a:ext cx="2112859" cy="587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108000" rIns="108000" bIns="108000" rtlCol="0" anchor="b" anchorCtr="0">
            <a:spAutoFit/>
          </a:bodyPr>
          <a:lstStyle/>
          <a:p>
            <a:r>
              <a:rPr kumimoji="1" lang="zh-CN" altLang="en-US" sz="24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市场格局分析</a:t>
            </a:r>
          </a:p>
        </p:txBody>
      </p:sp>
    </p:spTree>
    <p:extLst>
      <p:ext uri="{BB962C8B-B14F-4D97-AF65-F5344CB8AC3E}">
        <p14:creationId xmlns:p14="http://schemas.microsoft.com/office/powerpoint/2010/main" val="980324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D28D519C-2247-4F32-188F-3FEC87820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id="{19A9B949-DE2B-A53F-2126-21A6B273C8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91702"/>
            <a:ext cx="12191999" cy="59662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438D34A-1C2C-922A-4345-D27532811920}"/>
              </a:ext>
            </a:extLst>
          </p:cNvPr>
          <p:cNvSpPr txBox="1"/>
          <p:nvPr/>
        </p:nvSpPr>
        <p:spPr>
          <a:xfrm>
            <a:off x="860423" y="508873"/>
            <a:ext cx="4622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0308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奶粉市场产品销售分析</a:t>
            </a:r>
          </a:p>
        </p:txBody>
      </p:sp>
      <p:pic>
        <p:nvPicPr>
          <p:cNvPr id="5" name="图片 4" descr="杯子里有饮料&#10;&#10;描述已自动生成">
            <a:extLst>
              <a:ext uri="{FF2B5EF4-FFF2-40B4-BE49-F238E27FC236}">
                <a16:creationId xmlns:a16="http://schemas.microsoft.com/office/drawing/2014/main" id="{F6437DBA-06E8-4BE0-AEF6-0416D20B2A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" y="320657"/>
            <a:ext cx="544513" cy="758843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7AA311F3-706F-0825-D688-405E66F2244B}"/>
              </a:ext>
            </a:extLst>
          </p:cNvPr>
          <p:cNvSpPr/>
          <p:nvPr/>
        </p:nvSpPr>
        <p:spPr>
          <a:xfrm>
            <a:off x="695325" y="1517624"/>
            <a:ext cx="3269342" cy="4791736"/>
          </a:xfrm>
          <a:prstGeom prst="roundRect">
            <a:avLst>
              <a:gd name="adj" fmla="val 4306"/>
            </a:avLst>
          </a:prstGeom>
          <a:solidFill>
            <a:srgbClr val="20308F"/>
          </a:solidFill>
          <a:ln w="15875">
            <a:noFill/>
          </a:ln>
          <a:effectLst>
            <a:outerShdw blurRad="190500" dist="25400" algn="l" rotWithShape="0">
              <a:srgbClr val="20308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10A29462-9B9A-4EFE-DC84-13E37814F99B}"/>
              </a:ext>
            </a:extLst>
          </p:cNvPr>
          <p:cNvSpPr/>
          <p:nvPr/>
        </p:nvSpPr>
        <p:spPr>
          <a:xfrm flipV="1">
            <a:off x="810531" y="2209799"/>
            <a:ext cx="3038930" cy="3990776"/>
          </a:xfrm>
          <a:prstGeom prst="round2SameRect">
            <a:avLst>
              <a:gd name="adj1" fmla="val 53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308F"/>
              </a:soli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83A5FF5-251F-CB46-19F0-7DF0696DF36B}"/>
              </a:ext>
            </a:extLst>
          </p:cNvPr>
          <p:cNvSpPr/>
          <p:nvPr/>
        </p:nvSpPr>
        <p:spPr>
          <a:xfrm>
            <a:off x="4461329" y="1517624"/>
            <a:ext cx="3269342" cy="4791736"/>
          </a:xfrm>
          <a:prstGeom prst="roundRect">
            <a:avLst>
              <a:gd name="adj" fmla="val 4306"/>
            </a:avLst>
          </a:prstGeom>
          <a:solidFill>
            <a:srgbClr val="20308F"/>
          </a:solidFill>
          <a:ln w="15875">
            <a:noFill/>
          </a:ln>
          <a:effectLst>
            <a:outerShdw blurRad="190500" dist="25400" algn="l" rotWithShape="0">
              <a:srgbClr val="20308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2B449C1B-7427-B630-B432-606BAC9BDAA8}"/>
              </a:ext>
            </a:extLst>
          </p:cNvPr>
          <p:cNvSpPr/>
          <p:nvPr/>
        </p:nvSpPr>
        <p:spPr>
          <a:xfrm flipV="1">
            <a:off x="4576535" y="2209799"/>
            <a:ext cx="3038930" cy="3990776"/>
          </a:xfrm>
          <a:prstGeom prst="round2SameRect">
            <a:avLst>
              <a:gd name="adj1" fmla="val 53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308F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14125CA-B96E-6DD4-E5ED-80ECFFA4C1C2}"/>
              </a:ext>
            </a:extLst>
          </p:cNvPr>
          <p:cNvSpPr/>
          <p:nvPr/>
        </p:nvSpPr>
        <p:spPr>
          <a:xfrm>
            <a:off x="8227333" y="1517624"/>
            <a:ext cx="3269342" cy="4791736"/>
          </a:xfrm>
          <a:prstGeom prst="roundRect">
            <a:avLst>
              <a:gd name="adj" fmla="val 4306"/>
            </a:avLst>
          </a:prstGeom>
          <a:solidFill>
            <a:srgbClr val="20308F"/>
          </a:solidFill>
          <a:ln w="15875">
            <a:noFill/>
          </a:ln>
          <a:effectLst>
            <a:outerShdw blurRad="190500" dist="25400" algn="l" rotWithShape="0">
              <a:srgbClr val="20308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6274820D-858B-0BB8-51A8-CB47CAE73C93}"/>
              </a:ext>
            </a:extLst>
          </p:cNvPr>
          <p:cNvSpPr/>
          <p:nvPr/>
        </p:nvSpPr>
        <p:spPr>
          <a:xfrm flipV="1">
            <a:off x="8342539" y="2209799"/>
            <a:ext cx="3038930" cy="3990776"/>
          </a:xfrm>
          <a:prstGeom prst="round2SameRect">
            <a:avLst>
              <a:gd name="adj1" fmla="val 5326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308F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05B415C-9A57-C49B-071E-DF3F13D0F94E}"/>
              </a:ext>
            </a:extLst>
          </p:cNvPr>
          <p:cNvSpPr txBox="1"/>
          <p:nvPr/>
        </p:nvSpPr>
        <p:spPr>
          <a:xfrm>
            <a:off x="933904" y="2310291"/>
            <a:ext cx="2792185" cy="37897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>
            <a:defPPr>
              <a:defRPr lang="zh-CN"/>
            </a:defPPr>
            <a:lvl1pPr marR="0"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析近几年的总体销售额、量，与行业标准相比较。从而分析企业的业绩状况并判断企业的业绩变化类型。依据行业销售淡旺季规律，与销售数据中的销售行程进行对比，分析淡旺季发展规律；可以为客户提供渠道压货规划及生产运做规划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F53C7CF-C6FC-506D-6913-A56F13140176}"/>
              </a:ext>
            </a:extLst>
          </p:cNvPr>
          <p:cNvSpPr txBox="1"/>
          <p:nvPr/>
        </p:nvSpPr>
        <p:spPr>
          <a:xfrm>
            <a:off x="4699908" y="2310291"/>
            <a:ext cx="2792185" cy="37897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>
            <a:defPPr>
              <a:defRPr lang="zh-CN"/>
            </a:defPPr>
            <a:lvl1pPr marR="0"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总体产品结构分析，了解整体产品结构分布和重点产品表现。从产品结构看主导产品和产品成长合理性，企业的利润源和销售量是否对应，分析企业销售产品区域以及各区域的表现，发现潜在市场，初步判断企业未来产品规划的调整方向。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97A7AF9-C65E-4423-CA1B-E301A10AD71A}"/>
              </a:ext>
            </a:extLst>
          </p:cNvPr>
          <p:cNvSpPr txBox="1"/>
          <p:nvPr/>
        </p:nvSpPr>
        <p:spPr>
          <a:xfrm>
            <a:off x="8465912" y="2310291"/>
            <a:ext cx="2792185" cy="37897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t" anchorCtr="0">
            <a:spAutoFit/>
          </a:bodyPr>
          <a:lstStyle>
            <a:defPPr>
              <a:defRPr lang="zh-CN"/>
            </a:defPPr>
            <a:lvl1pPr marR="0" lv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通过总体价格结构分析，了解企业的优势价位区间，提供价格结构调整的合理性建议。对增长或者下跌明显的区域予以重点分析，总结经验教训，以期避免潜在的威胁或者抓住机会。对重点区域的营销状况予以重点分析，解析该区域的发展走势和结构特点。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90895C8-7B10-9E23-4D55-E714CA9A7B81}"/>
              </a:ext>
            </a:extLst>
          </p:cNvPr>
          <p:cNvSpPr/>
          <p:nvPr/>
        </p:nvSpPr>
        <p:spPr>
          <a:xfrm>
            <a:off x="1483996" y="1974519"/>
            <a:ext cx="1692000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758FFD-BD02-1BE9-7F36-DE40278E9379}"/>
              </a:ext>
            </a:extLst>
          </p:cNvPr>
          <p:cNvSpPr txBox="1"/>
          <p:nvPr/>
        </p:nvSpPr>
        <p:spPr>
          <a:xfrm>
            <a:off x="1204976" y="1650405"/>
            <a:ext cx="22500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销售额分析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322E52A-D20C-79A0-656F-AC2716CED724}"/>
              </a:ext>
            </a:extLst>
          </p:cNvPr>
          <p:cNvSpPr/>
          <p:nvPr/>
        </p:nvSpPr>
        <p:spPr>
          <a:xfrm>
            <a:off x="5250000" y="1974519"/>
            <a:ext cx="1692000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CEEEC0A-B7C8-3360-6225-9BB812BF982F}"/>
              </a:ext>
            </a:extLst>
          </p:cNvPr>
          <p:cNvSpPr/>
          <p:nvPr/>
        </p:nvSpPr>
        <p:spPr>
          <a:xfrm>
            <a:off x="8908004" y="1974519"/>
            <a:ext cx="1908000" cy="84267"/>
          </a:xfrm>
          <a:prstGeom prst="roundRect">
            <a:avLst>
              <a:gd name="adj" fmla="val 50000"/>
            </a:avLst>
          </a:prstGeom>
          <a:solidFill>
            <a:srgbClr val="F2D9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3E987B-D5C2-AFA5-9591-ED112731CA30}"/>
              </a:ext>
            </a:extLst>
          </p:cNvPr>
          <p:cNvSpPr txBox="1"/>
          <p:nvPr/>
        </p:nvSpPr>
        <p:spPr>
          <a:xfrm>
            <a:off x="4970980" y="1650405"/>
            <a:ext cx="22500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产品线分析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9D780B4-CC8C-9043-8063-4ACB8AD2A06A}"/>
              </a:ext>
            </a:extLst>
          </p:cNvPr>
          <p:cNvSpPr txBox="1"/>
          <p:nvPr/>
        </p:nvSpPr>
        <p:spPr>
          <a:xfrm>
            <a:off x="8736984" y="1650405"/>
            <a:ext cx="22500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价格体系分析</a:t>
            </a:r>
          </a:p>
        </p:txBody>
      </p:sp>
    </p:spTree>
    <p:extLst>
      <p:ext uri="{BB962C8B-B14F-4D97-AF65-F5344CB8AC3E}">
        <p14:creationId xmlns:p14="http://schemas.microsoft.com/office/powerpoint/2010/main" val="2413101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0308F"/>
      </a:accent1>
      <a:accent2>
        <a:srgbClr val="F2D95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系列">
      <a:majorFont>
        <a:latin typeface="思源黑体 CN Medium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1079</Words>
  <Application>Microsoft Office PowerPoint</Application>
  <PresentationFormat>宽屏</PresentationFormat>
  <Paragraphs>115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OPPOSans H</vt:lpstr>
      <vt:lpstr>汉仪雅酷黑 45W</vt:lpstr>
      <vt:lpstr>思源黑体 CN Heavy</vt:lpstr>
      <vt:lpstr>思源黑体 CN 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蓝色商务风奶粉行业年终总结汇报ppt模板</dc:title>
  <dc:creator>halo小辰</dc:creator>
  <cp:keywords>P界达人</cp:keywords>
  <dc:description>www.51pptmoban.com</dc:description>
  <cp:lastModifiedBy>Power user</cp:lastModifiedBy>
  <cp:revision>58</cp:revision>
  <dcterms:created xsi:type="dcterms:W3CDTF">2022-11-30T02:29:43Z</dcterms:created>
  <dcterms:modified xsi:type="dcterms:W3CDTF">2023-02-13T11:59:01Z</dcterms:modified>
</cp:coreProperties>
</file>