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6" r:id="rId2"/>
    <p:sldId id="282" r:id="rId3"/>
    <p:sldId id="287" r:id="rId4"/>
    <p:sldId id="290" r:id="rId5"/>
    <p:sldId id="291" r:id="rId6"/>
    <p:sldId id="292" r:id="rId7"/>
    <p:sldId id="284" r:id="rId8"/>
    <p:sldId id="295" r:id="rId9"/>
    <p:sldId id="294" r:id="rId10"/>
    <p:sldId id="303" r:id="rId11"/>
    <p:sldId id="308" r:id="rId12"/>
    <p:sldId id="288" r:id="rId13"/>
    <p:sldId id="305" r:id="rId14"/>
    <p:sldId id="309" r:id="rId15"/>
    <p:sldId id="310" r:id="rId16"/>
    <p:sldId id="313" r:id="rId17"/>
    <p:sldId id="289" r:id="rId18"/>
    <p:sldId id="318" r:id="rId19"/>
    <p:sldId id="317" r:id="rId20"/>
    <p:sldId id="280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30"/>
    <a:srgbClr val="FF6C00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09" autoAdjust="0"/>
    <p:restoredTop sz="94453" autoAdjust="0"/>
  </p:normalViewPr>
  <p:slideViewPr>
    <p:cSldViewPr snapToGrid="0" showGuides="1">
      <p:cViewPr varScale="1">
        <p:scale>
          <a:sx n="84" d="100"/>
          <a:sy n="84" d="100"/>
        </p:scale>
        <p:origin x="174" y="9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0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F2BAB-64EF-3A74-DBBA-FF8BBE40A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99F133A-FA00-27E1-4A5B-34A12B43D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8A3559-800C-A719-3161-6F3599F30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CCFDF0-F067-8EED-8608-CA027AC19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26.xml"/><Relationship Id="rId18" Type="http://schemas.openxmlformats.org/officeDocument/2006/relationships/tags" Target="../tags/tag31.xml"/><Relationship Id="rId26" Type="http://schemas.openxmlformats.org/officeDocument/2006/relationships/tags" Target="../tags/tag39.xml"/><Relationship Id="rId21" Type="http://schemas.openxmlformats.org/officeDocument/2006/relationships/tags" Target="../tags/tag34.xml"/><Relationship Id="rId34" Type="http://schemas.openxmlformats.org/officeDocument/2006/relationships/tags" Target="../tags/tag47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5" Type="http://schemas.openxmlformats.org/officeDocument/2006/relationships/tags" Target="../tags/tag38.xml"/><Relationship Id="rId33" Type="http://schemas.openxmlformats.org/officeDocument/2006/relationships/tags" Target="../tags/tag46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tags" Target="../tags/tag33.xml"/><Relationship Id="rId29" Type="http://schemas.openxmlformats.org/officeDocument/2006/relationships/tags" Target="../tags/tag42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24" Type="http://schemas.openxmlformats.org/officeDocument/2006/relationships/tags" Target="../tags/tag37.xml"/><Relationship Id="rId32" Type="http://schemas.openxmlformats.org/officeDocument/2006/relationships/tags" Target="../tags/tag45.xml"/><Relationship Id="rId37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23" Type="http://schemas.openxmlformats.org/officeDocument/2006/relationships/tags" Target="../tags/tag36.xml"/><Relationship Id="rId28" Type="http://schemas.openxmlformats.org/officeDocument/2006/relationships/tags" Target="../tags/tag41.xml"/><Relationship Id="rId36" Type="http://schemas.openxmlformats.org/officeDocument/2006/relationships/tags" Target="../tags/tag49.xml"/><Relationship Id="rId10" Type="http://schemas.openxmlformats.org/officeDocument/2006/relationships/tags" Target="../tags/tag23.xml"/><Relationship Id="rId19" Type="http://schemas.openxmlformats.org/officeDocument/2006/relationships/tags" Target="../tags/tag32.xml"/><Relationship Id="rId31" Type="http://schemas.openxmlformats.org/officeDocument/2006/relationships/tags" Target="../tags/tag44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openxmlformats.org/officeDocument/2006/relationships/tags" Target="../tags/tag35.xml"/><Relationship Id="rId27" Type="http://schemas.openxmlformats.org/officeDocument/2006/relationships/tags" Target="../tags/tag40.xml"/><Relationship Id="rId30" Type="http://schemas.openxmlformats.org/officeDocument/2006/relationships/tags" Target="../tags/tag43.xml"/><Relationship Id="rId35" Type="http://schemas.openxmlformats.org/officeDocument/2006/relationships/tags" Target="../tags/tag48.xml"/><Relationship Id="rId8" Type="http://schemas.openxmlformats.org/officeDocument/2006/relationships/tags" Target="../tags/tag21.xml"/><Relationship Id="rId3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1CE2249-B01C-0672-B7B4-161DB84DEE12}"/>
              </a:ext>
            </a:extLst>
          </p:cNvPr>
          <p:cNvSpPr/>
          <p:nvPr/>
        </p:nvSpPr>
        <p:spPr>
          <a:xfrm>
            <a:off x="525286" y="578734"/>
            <a:ext cx="699313" cy="699313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BD4BF123-BCDB-07F9-116F-5FA66780CEAB}"/>
              </a:ext>
            </a:extLst>
          </p:cNvPr>
          <p:cNvSpPr/>
          <p:nvPr/>
        </p:nvSpPr>
        <p:spPr>
          <a:xfrm>
            <a:off x="4904509" y="0"/>
            <a:ext cx="728749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SHEJI-3">
            <a:extLst>
              <a:ext uri="{FF2B5EF4-FFF2-40B4-BE49-F238E27FC236}">
                <a16:creationId xmlns:a16="http://schemas.microsoft.com/office/drawing/2014/main" id="{757DC7D6-CF69-A1A7-0AD4-3E0D6E6DB4FF}"/>
              </a:ext>
            </a:extLst>
          </p:cNvPr>
          <p:cNvSpPr/>
          <p:nvPr/>
        </p:nvSpPr>
        <p:spPr>
          <a:xfrm>
            <a:off x="8691996" y="1436182"/>
            <a:ext cx="1400537" cy="2801074"/>
          </a:xfrm>
          <a:custGeom>
            <a:avLst/>
            <a:gdLst>
              <a:gd name="connsiteX0" fmla="*/ 0 w 1400537"/>
              <a:gd name="connsiteY0" fmla="*/ 0 h 2801074"/>
              <a:gd name="connsiteX1" fmla="*/ 1400537 w 1400537"/>
              <a:gd name="connsiteY1" fmla="*/ 1400537 h 2801074"/>
              <a:gd name="connsiteX2" fmla="*/ 0 w 1400537"/>
              <a:gd name="connsiteY2" fmla="*/ 2801074 h 28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0537" h="2801074">
                <a:moveTo>
                  <a:pt x="0" y="0"/>
                </a:moveTo>
                <a:cubicBezTo>
                  <a:pt x="773495" y="0"/>
                  <a:pt x="1400537" y="627042"/>
                  <a:pt x="1400537" y="1400537"/>
                </a:cubicBezTo>
                <a:cubicBezTo>
                  <a:pt x="1400537" y="2174032"/>
                  <a:pt x="773495" y="2801074"/>
                  <a:pt x="0" y="2801074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3619B332-D660-7BB1-EC0C-298F359F4037}"/>
              </a:ext>
            </a:extLst>
          </p:cNvPr>
          <p:cNvSpPr/>
          <p:nvPr/>
        </p:nvSpPr>
        <p:spPr>
          <a:xfrm>
            <a:off x="7622641" y="1436181"/>
            <a:ext cx="752355" cy="2801073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C0DE9FFE-B425-C339-8A05-CAAAA3CD33C7}"/>
              </a:ext>
            </a:extLst>
          </p:cNvPr>
          <p:cNvSpPr txBox="1"/>
          <p:nvPr/>
        </p:nvSpPr>
        <p:spPr>
          <a:xfrm>
            <a:off x="422941" y="4355688"/>
            <a:ext cx="6598617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000" b="0" i="0" spc="300" dirty="0"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项目总结汇报</a:t>
            </a:r>
            <a:endParaRPr lang="zh-CN" altLang="en-US" sz="8000" spc="300" dirty="0"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B02B11F-CEB5-CD9E-4AD1-43BA9E2503D2}"/>
              </a:ext>
            </a:extLst>
          </p:cNvPr>
          <p:cNvSpPr txBox="1"/>
          <p:nvPr/>
        </p:nvSpPr>
        <p:spPr>
          <a:xfrm>
            <a:off x="584987" y="5791440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  <a:endParaRPr lang="zh-CN" altLang="en-US" sz="28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EA24301B-12C5-2306-BC5D-4D2577E686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6310" y="731279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C06690CA-6434-5238-376A-B457FA05BDB7}"/>
              </a:ext>
            </a:extLst>
          </p:cNvPr>
          <p:cNvSpPr txBox="1"/>
          <p:nvPr/>
        </p:nvSpPr>
        <p:spPr>
          <a:xfrm>
            <a:off x="422941" y="3181017"/>
            <a:ext cx="4589145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000" b="0" i="0" dirty="0"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年终述职</a:t>
            </a:r>
            <a:endParaRPr lang="en-US" altLang="zh-CN" sz="8000" b="0" i="0" dirty="0"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0" name="iSHEJI-9">
            <a:extLst>
              <a:ext uri="{FF2B5EF4-FFF2-40B4-BE49-F238E27FC236}">
                <a16:creationId xmlns:a16="http://schemas.microsoft.com/office/drawing/2014/main" id="{ADBA445D-E501-63F6-FE5E-B89545637218}"/>
              </a:ext>
            </a:extLst>
          </p:cNvPr>
          <p:cNvCxnSpPr>
            <a:cxnSpLocks/>
          </p:cNvCxnSpPr>
          <p:nvPr/>
        </p:nvCxnSpPr>
        <p:spPr>
          <a:xfrm>
            <a:off x="11681460" y="0"/>
            <a:ext cx="0" cy="685800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264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iSHEJI-1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iSHEJI-2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116990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目标完成情况</a:t>
            </a:r>
          </a:p>
        </p:txBody>
      </p:sp>
      <p:sp>
        <p:nvSpPr>
          <p:cNvPr id="25" name="iSHEJI-3">
            <a:extLst>
              <a:ext uri="{FF2B5EF4-FFF2-40B4-BE49-F238E27FC236}">
                <a16:creationId xmlns:a16="http://schemas.microsoft.com/office/drawing/2014/main" id="{405FC652-AC46-F020-1798-EB52CA479D2A}"/>
              </a:ext>
            </a:extLst>
          </p:cNvPr>
          <p:cNvSpPr txBox="1"/>
          <p:nvPr/>
        </p:nvSpPr>
        <p:spPr>
          <a:xfrm>
            <a:off x="4562425" y="2956243"/>
            <a:ext cx="2136078" cy="4924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230,000</a:t>
            </a:r>
            <a:r>
              <a:rPr lang="zh-CN" altLang="en-US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27" name="iSHEJI-4">
            <a:extLst>
              <a:ext uri="{FF2B5EF4-FFF2-40B4-BE49-F238E27FC236}">
                <a16:creationId xmlns:a16="http://schemas.microsoft.com/office/drawing/2014/main" id="{1B52B375-8E6E-CE4E-263A-BC032F846E80}"/>
              </a:ext>
            </a:extLst>
          </p:cNvPr>
          <p:cNvSpPr txBox="1"/>
          <p:nvPr/>
        </p:nvSpPr>
        <p:spPr>
          <a:xfrm>
            <a:off x="4562425" y="3457337"/>
            <a:ext cx="1465518" cy="2462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销售额达到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6A6461C8-2B4F-9A2C-0042-929F587280E5}"/>
              </a:ext>
            </a:extLst>
          </p:cNvPr>
          <p:cNvSpPr/>
          <p:nvPr/>
        </p:nvSpPr>
        <p:spPr>
          <a:xfrm>
            <a:off x="4532631" y="1178560"/>
            <a:ext cx="3169920" cy="164592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sp>
        <p:nvSpPr>
          <p:cNvPr id="52" name="iSHEJI-6">
            <a:extLst>
              <a:ext uri="{FF2B5EF4-FFF2-40B4-BE49-F238E27FC236}">
                <a16:creationId xmlns:a16="http://schemas.microsoft.com/office/drawing/2014/main" id="{0A546A3C-5614-456B-46F7-2F13EB3E2988}"/>
              </a:ext>
            </a:extLst>
          </p:cNvPr>
          <p:cNvSpPr/>
          <p:nvPr/>
        </p:nvSpPr>
        <p:spPr>
          <a:xfrm>
            <a:off x="8136391" y="1178560"/>
            <a:ext cx="3169920" cy="164592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sp>
        <p:nvSpPr>
          <p:cNvPr id="55" name="iSHEJI-7">
            <a:extLst>
              <a:ext uri="{FF2B5EF4-FFF2-40B4-BE49-F238E27FC236}">
                <a16:creationId xmlns:a16="http://schemas.microsoft.com/office/drawing/2014/main" id="{088155F0-1753-07C7-C1E2-DB25F6506E7B}"/>
              </a:ext>
            </a:extLst>
          </p:cNvPr>
          <p:cNvSpPr/>
          <p:nvPr/>
        </p:nvSpPr>
        <p:spPr>
          <a:xfrm>
            <a:off x="4532631" y="3968273"/>
            <a:ext cx="3169920" cy="164592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sp>
        <p:nvSpPr>
          <p:cNvPr id="58" name="iSHEJI-8">
            <a:extLst>
              <a:ext uri="{FF2B5EF4-FFF2-40B4-BE49-F238E27FC236}">
                <a16:creationId xmlns:a16="http://schemas.microsoft.com/office/drawing/2014/main" id="{10D538B7-517F-D092-C636-728C9354A73A}"/>
              </a:ext>
            </a:extLst>
          </p:cNvPr>
          <p:cNvSpPr/>
          <p:nvPr/>
        </p:nvSpPr>
        <p:spPr>
          <a:xfrm>
            <a:off x="8136391" y="3968273"/>
            <a:ext cx="3169920" cy="164592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b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sp>
        <p:nvSpPr>
          <p:cNvPr id="59" name="iSHEJI-9">
            <a:extLst>
              <a:ext uri="{FF2B5EF4-FFF2-40B4-BE49-F238E27FC236}">
                <a16:creationId xmlns:a16="http://schemas.microsoft.com/office/drawing/2014/main" id="{38B4531D-B4B9-4960-9034-FE2C4914582D}"/>
              </a:ext>
            </a:extLst>
          </p:cNvPr>
          <p:cNvSpPr txBox="1"/>
          <p:nvPr/>
        </p:nvSpPr>
        <p:spPr>
          <a:xfrm>
            <a:off x="8166186" y="2972916"/>
            <a:ext cx="2136078" cy="4924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2,000</a:t>
            </a:r>
            <a:r>
              <a:rPr lang="zh-CN" altLang="en-US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人</a:t>
            </a:r>
          </a:p>
        </p:txBody>
      </p:sp>
      <p:sp>
        <p:nvSpPr>
          <p:cNvPr id="60" name="iSHEJI-10">
            <a:extLst>
              <a:ext uri="{FF2B5EF4-FFF2-40B4-BE49-F238E27FC236}">
                <a16:creationId xmlns:a16="http://schemas.microsoft.com/office/drawing/2014/main" id="{6F6249ED-EF82-DECA-1982-156F72A752AF}"/>
              </a:ext>
            </a:extLst>
          </p:cNvPr>
          <p:cNvSpPr txBox="1"/>
          <p:nvPr/>
        </p:nvSpPr>
        <p:spPr>
          <a:xfrm>
            <a:off x="8166186" y="3444012"/>
            <a:ext cx="1465518" cy="2462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拓客量达到</a:t>
            </a:r>
          </a:p>
        </p:txBody>
      </p:sp>
      <p:sp>
        <p:nvSpPr>
          <p:cNvPr id="61" name="iSHEJI-11">
            <a:extLst>
              <a:ext uri="{FF2B5EF4-FFF2-40B4-BE49-F238E27FC236}">
                <a16:creationId xmlns:a16="http://schemas.microsoft.com/office/drawing/2014/main" id="{27364780-278E-1FD7-5F42-04E7AD9A9EF4}"/>
              </a:ext>
            </a:extLst>
          </p:cNvPr>
          <p:cNvSpPr txBox="1"/>
          <p:nvPr/>
        </p:nvSpPr>
        <p:spPr>
          <a:xfrm>
            <a:off x="4562425" y="5739895"/>
            <a:ext cx="2136078" cy="4924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125,000</a:t>
            </a:r>
            <a:r>
              <a:rPr lang="zh-CN" altLang="en-US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62" name="iSHEJI-12">
            <a:extLst>
              <a:ext uri="{FF2B5EF4-FFF2-40B4-BE49-F238E27FC236}">
                <a16:creationId xmlns:a16="http://schemas.microsoft.com/office/drawing/2014/main" id="{F12D949F-BE84-74CC-90A6-7F8591D7163F}"/>
              </a:ext>
            </a:extLst>
          </p:cNvPr>
          <p:cNvSpPr txBox="1"/>
          <p:nvPr/>
        </p:nvSpPr>
        <p:spPr>
          <a:xfrm>
            <a:off x="4562425" y="6210992"/>
            <a:ext cx="1640777" cy="2462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新用户成交额达到</a:t>
            </a:r>
          </a:p>
        </p:txBody>
      </p:sp>
      <p:sp>
        <p:nvSpPr>
          <p:cNvPr id="63" name="iSHEJI-13">
            <a:extLst>
              <a:ext uri="{FF2B5EF4-FFF2-40B4-BE49-F238E27FC236}">
                <a16:creationId xmlns:a16="http://schemas.microsoft.com/office/drawing/2014/main" id="{0F18B1FA-D364-485D-F3DA-CCD69F0043F9}"/>
              </a:ext>
            </a:extLst>
          </p:cNvPr>
          <p:cNvSpPr txBox="1"/>
          <p:nvPr/>
        </p:nvSpPr>
        <p:spPr>
          <a:xfrm>
            <a:off x="8166186" y="5739895"/>
            <a:ext cx="2136078" cy="4924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40%</a:t>
            </a:r>
            <a:endParaRPr lang="zh-CN" altLang="en-US" sz="3200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4" name="iSHEJI-14">
            <a:extLst>
              <a:ext uri="{FF2B5EF4-FFF2-40B4-BE49-F238E27FC236}">
                <a16:creationId xmlns:a16="http://schemas.microsoft.com/office/drawing/2014/main" id="{5F9888AB-1E44-C4A2-6C67-E1D9CEFD05CD}"/>
              </a:ext>
            </a:extLst>
          </p:cNvPr>
          <p:cNvSpPr txBox="1"/>
          <p:nvPr/>
        </p:nvSpPr>
        <p:spPr>
          <a:xfrm>
            <a:off x="8166186" y="6210992"/>
            <a:ext cx="1640777" cy="2462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老客户复购率达到</a:t>
            </a:r>
          </a:p>
        </p:txBody>
      </p:sp>
      <p:sp>
        <p:nvSpPr>
          <p:cNvPr id="65" name="iSHEJI-15">
            <a:extLst>
              <a:ext uri="{FF2B5EF4-FFF2-40B4-BE49-F238E27FC236}">
                <a16:creationId xmlns:a16="http://schemas.microsoft.com/office/drawing/2014/main" id="{A254793D-B577-CD42-B136-C98754A34A39}"/>
              </a:ext>
            </a:extLst>
          </p:cNvPr>
          <p:cNvSpPr/>
          <p:nvPr/>
        </p:nvSpPr>
        <p:spPr>
          <a:xfrm>
            <a:off x="713761" y="1807446"/>
            <a:ext cx="3000988" cy="1004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项目</a:t>
            </a:r>
            <a:r>
              <a:rPr lang="en-US" altLang="zh-CN" sz="16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</a:t>
            </a:r>
            <a:r>
              <a:rPr lang="zh-CN" altLang="en-US" sz="16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大目标涵盖：销售额、拓客量、新用户成交额、老用户复购率，皆顺利完成，达到预期</a:t>
            </a:r>
          </a:p>
        </p:txBody>
      </p:sp>
      <p:sp>
        <p:nvSpPr>
          <p:cNvPr id="66" name="iSHEJI-16">
            <a:extLst>
              <a:ext uri="{FF2B5EF4-FFF2-40B4-BE49-F238E27FC236}">
                <a16:creationId xmlns:a16="http://schemas.microsoft.com/office/drawing/2014/main" id="{F1C32EFE-C379-1740-E85D-0EC80DCAAF6A}"/>
              </a:ext>
            </a:extLst>
          </p:cNvPr>
          <p:cNvSpPr/>
          <p:nvPr/>
        </p:nvSpPr>
        <p:spPr>
          <a:xfrm>
            <a:off x="713761" y="3020128"/>
            <a:ext cx="3000988" cy="948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50" dirty="0" err="1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Pellentesque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habitant morbi tristique senectus et netus et malesuada fames ac turpis egestas. Proin pharetra nonummy pede. Mauris et orci.</a:t>
            </a:r>
          </a:p>
          <a:p>
            <a:pPr>
              <a:lnSpc>
                <a:spcPct val="150000"/>
              </a:lnSpc>
              <a:buSzPct val="25000"/>
            </a:pP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7" name="iSHEJI-17">
            <a:extLst>
              <a:ext uri="{FF2B5EF4-FFF2-40B4-BE49-F238E27FC236}">
                <a16:creationId xmlns:a16="http://schemas.microsoft.com/office/drawing/2014/main" id="{333685E7-05E0-CB3E-18B2-54886559577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976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SHEJI-1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里程事件回顾</a:t>
            </a:r>
          </a:p>
        </p:txBody>
      </p:sp>
      <p:cxnSp>
        <p:nvCxnSpPr>
          <p:cNvPr id="13" name="iSHEJI-3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SHEJI-4">
            <a:extLst>
              <a:ext uri="{FF2B5EF4-FFF2-40B4-BE49-F238E27FC236}">
                <a16:creationId xmlns:a16="http://schemas.microsoft.com/office/drawing/2014/main" id="{E184EC71-F153-63B9-532F-DCE199092E51}"/>
              </a:ext>
            </a:extLst>
          </p:cNvPr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rgbClr val="6491C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iSHEJI-5">
            <a:extLst>
              <a:ext uri="{FF2B5EF4-FFF2-40B4-BE49-F238E27FC236}">
                <a16:creationId xmlns:a16="http://schemas.microsoft.com/office/drawing/2014/main" id="{65598C9D-B13D-30B4-9DA4-1D527C922690}"/>
              </a:ext>
            </a:extLst>
          </p:cNvPr>
          <p:cNvSpPr/>
          <p:nvPr/>
        </p:nvSpPr>
        <p:spPr>
          <a:xfrm>
            <a:off x="-440113" y="2350668"/>
            <a:ext cx="13072226" cy="5118508"/>
          </a:xfrm>
          <a:custGeom>
            <a:avLst/>
            <a:gdLst>
              <a:gd name="connsiteX0" fmla="*/ 12192000 w 12192000"/>
              <a:gd name="connsiteY0" fmla="*/ 0 h 4773849"/>
              <a:gd name="connsiteX1" fmla="*/ 12192000 w 12192000"/>
              <a:gd name="connsiteY1" fmla="*/ 4773849 h 4773849"/>
              <a:gd name="connsiteX2" fmla="*/ 0 w 12192000"/>
              <a:gd name="connsiteY2" fmla="*/ 4773849 h 4773849"/>
              <a:gd name="connsiteX3" fmla="*/ 0 w 12192000"/>
              <a:gd name="connsiteY3" fmla="*/ 1965053 h 4773849"/>
              <a:gd name="connsiteX4" fmla="*/ 417433 w 12192000"/>
              <a:gd name="connsiteY4" fmla="*/ 1913968 h 4773849"/>
              <a:gd name="connsiteX5" fmla="*/ 1828800 w 12192000"/>
              <a:gd name="connsiteY5" fmla="*/ 1817289 h 4773849"/>
              <a:gd name="connsiteX6" fmla="*/ 6004561 w 12192000"/>
              <a:gd name="connsiteY6" fmla="*/ 2457369 h 4773849"/>
              <a:gd name="connsiteX7" fmla="*/ 12186631 w 12192000"/>
              <a:gd name="connsiteY7" fmla="*/ 1285 h 47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773849">
                <a:moveTo>
                  <a:pt x="12192000" y="0"/>
                </a:moveTo>
                <a:lnTo>
                  <a:pt x="12192000" y="4773849"/>
                </a:lnTo>
                <a:lnTo>
                  <a:pt x="0" y="4773849"/>
                </a:lnTo>
                <a:lnTo>
                  <a:pt x="0" y="1965053"/>
                </a:lnTo>
                <a:lnTo>
                  <a:pt x="417433" y="1913968"/>
                </a:lnTo>
                <a:cubicBezTo>
                  <a:pt x="936943" y="1857294"/>
                  <a:pt x="1424940" y="1819829"/>
                  <a:pt x="1828800" y="1817289"/>
                </a:cubicBezTo>
                <a:cubicBezTo>
                  <a:pt x="3444241" y="1807129"/>
                  <a:pt x="4053841" y="2797729"/>
                  <a:pt x="6004561" y="2457369"/>
                </a:cubicBezTo>
                <a:cubicBezTo>
                  <a:pt x="7650481" y="2170191"/>
                  <a:pt x="9802713" y="609996"/>
                  <a:pt x="12186631" y="1285"/>
                </a:cubicBez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2"/>
            </a:solidFill>
          </a:ln>
          <a:effectLst>
            <a:outerShdw blurRad="381000" sx="102000" sy="102000" algn="ctr" rotWithShape="0">
              <a:srgbClr val="10502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0" name="iSHEJI-6">
            <a:extLst>
              <a:ext uri="{FF2B5EF4-FFF2-40B4-BE49-F238E27FC236}">
                <a16:creationId xmlns:a16="http://schemas.microsoft.com/office/drawing/2014/main" id="{F0427A35-EE6C-FCBC-79AA-FC87DFF67D9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184938" y="2213811"/>
            <a:ext cx="0" cy="183611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9E080448-A0A8-9608-CBFB-A58C03CE4E5C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3439596" y="1624085"/>
            <a:ext cx="0" cy="275418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iSHEJI-8">
            <a:extLst>
              <a:ext uri="{FF2B5EF4-FFF2-40B4-BE49-F238E27FC236}">
                <a16:creationId xmlns:a16="http://schemas.microsoft.com/office/drawing/2014/main" id="{A2C5F431-5414-69F5-6531-20D23743784D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5694254" y="3254640"/>
            <a:ext cx="0" cy="151400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iSHEJI-9">
            <a:extLst>
              <a:ext uri="{FF2B5EF4-FFF2-40B4-BE49-F238E27FC236}">
                <a16:creationId xmlns:a16="http://schemas.microsoft.com/office/drawing/2014/main" id="{6197FB5C-9452-A57A-FE2A-667547BA87B0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7948912" y="2213811"/>
            <a:ext cx="0" cy="169025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iSHEJI-10">
            <a:extLst>
              <a:ext uri="{FF2B5EF4-FFF2-40B4-BE49-F238E27FC236}">
                <a16:creationId xmlns:a16="http://schemas.microsoft.com/office/drawing/2014/main" id="{C8B3709D-C7A4-B5F3-B150-9C77A3959FE1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10203572" y="1387924"/>
            <a:ext cx="0" cy="151400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iSHEJI-11">
            <a:extLst>
              <a:ext uri="{FF2B5EF4-FFF2-40B4-BE49-F238E27FC236}">
                <a16:creationId xmlns:a16="http://schemas.microsoft.com/office/drawing/2014/main" id="{8223C3BF-4A0B-E69E-E066-BC0422E70FC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30260" y="3915462"/>
            <a:ext cx="909356" cy="909356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iSHEJI-12">
            <a:extLst>
              <a:ext uri="{FF2B5EF4-FFF2-40B4-BE49-F238E27FC236}">
                <a16:creationId xmlns:a16="http://schemas.microsoft.com/office/drawing/2014/main" id="{EB39F192-9BBF-170E-B490-D07263CDA21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45846" y="3971122"/>
            <a:ext cx="693770" cy="853696"/>
          </a:xfrm>
          <a:custGeom>
            <a:avLst/>
            <a:gdLst>
              <a:gd name="connsiteX0" fmla="*/ 452789 w 693770"/>
              <a:gd name="connsiteY0" fmla="*/ 0 h 853696"/>
              <a:gd name="connsiteX1" fmla="*/ 493307 w 693770"/>
              <a:gd name="connsiteY1" fmla="*/ 21992 h 853696"/>
              <a:gd name="connsiteX2" fmla="*/ 693770 w 693770"/>
              <a:gd name="connsiteY2" fmla="*/ 399018 h 853696"/>
              <a:gd name="connsiteX3" fmla="*/ 239092 w 693770"/>
              <a:gd name="connsiteY3" fmla="*/ 853696 h 853696"/>
              <a:gd name="connsiteX4" fmla="*/ 62111 w 693770"/>
              <a:gd name="connsiteY4" fmla="*/ 817965 h 853696"/>
              <a:gd name="connsiteX5" fmla="*/ 0 w 693770"/>
              <a:gd name="connsiteY5" fmla="*/ 784253 h 8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3770" h="853696">
                <a:moveTo>
                  <a:pt x="452789" y="0"/>
                </a:moveTo>
                <a:lnTo>
                  <a:pt x="493307" y="21992"/>
                </a:lnTo>
                <a:cubicBezTo>
                  <a:pt x="614252" y="103701"/>
                  <a:pt x="693770" y="242073"/>
                  <a:pt x="693770" y="399018"/>
                </a:cubicBezTo>
                <a:cubicBezTo>
                  <a:pt x="693770" y="650130"/>
                  <a:pt x="490204" y="853696"/>
                  <a:pt x="239092" y="853696"/>
                </a:cubicBezTo>
                <a:cubicBezTo>
                  <a:pt x="176314" y="853696"/>
                  <a:pt x="116508" y="840973"/>
                  <a:pt x="62111" y="817965"/>
                </a:cubicBezTo>
                <a:lnTo>
                  <a:pt x="0" y="7842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iSHEJI-13">
            <a:extLst>
              <a:ext uri="{FF2B5EF4-FFF2-40B4-BE49-F238E27FC236}">
                <a16:creationId xmlns:a16="http://schemas.microsoft.com/office/drawing/2014/main" id="{6621F0D3-2FCA-FD6E-72DD-A918C7E6DA07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730260" y="4198362"/>
            <a:ext cx="93024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2010</a:t>
            </a:r>
          </a:p>
        </p:txBody>
      </p:sp>
      <p:sp>
        <p:nvSpPr>
          <p:cNvPr id="67" name="iSHEJI-14">
            <a:extLst>
              <a:ext uri="{FF2B5EF4-FFF2-40B4-BE49-F238E27FC236}">
                <a16:creationId xmlns:a16="http://schemas.microsoft.com/office/drawing/2014/main" id="{672F36DE-57AC-93D5-9B4D-6BED49D7F7B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984918" y="4243805"/>
            <a:ext cx="909356" cy="909356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iSHEJI-15">
            <a:extLst>
              <a:ext uri="{FF2B5EF4-FFF2-40B4-BE49-F238E27FC236}">
                <a16:creationId xmlns:a16="http://schemas.microsoft.com/office/drawing/2014/main" id="{8C4FC87D-5E98-EC26-0107-C03C471D31B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200504" y="4299465"/>
            <a:ext cx="693770" cy="853696"/>
          </a:xfrm>
          <a:custGeom>
            <a:avLst/>
            <a:gdLst>
              <a:gd name="connsiteX0" fmla="*/ 452789 w 693770"/>
              <a:gd name="connsiteY0" fmla="*/ 0 h 853696"/>
              <a:gd name="connsiteX1" fmla="*/ 493307 w 693770"/>
              <a:gd name="connsiteY1" fmla="*/ 21992 h 853696"/>
              <a:gd name="connsiteX2" fmla="*/ 693770 w 693770"/>
              <a:gd name="connsiteY2" fmla="*/ 399018 h 853696"/>
              <a:gd name="connsiteX3" fmla="*/ 239092 w 693770"/>
              <a:gd name="connsiteY3" fmla="*/ 853696 h 853696"/>
              <a:gd name="connsiteX4" fmla="*/ 62111 w 693770"/>
              <a:gd name="connsiteY4" fmla="*/ 817965 h 853696"/>
              <a:gd name="connsiteX5" fmla="*/ 0 w 693770"/>
              <a:gd name="connsiteY5" fmla="*/ 784253 h 8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3770" h="853696">
                <a:moveTo>
                  <a:pt x="452789" y="0"/>
                </a:moveTo>
                <a:lnTo>
                  <a:pt x="493307" y="21992"/>
                </a:lnTo>
                <a:cubicBezTo>
                  <a:pt x="614252" y="103701"/>
                  <a:pt x="693770" y="242073"/>
                  <a:pt x="693770" y="399018"/>
                </a:cubicBezTo>
                <a:cubicBezTo>
                  <a:pt x="693770" y="650130"/>
                  <a:pt x="490204" y="853696"/>
                  <a:pt x="239092" y="853696"/>
                </a:cubicBezTo>
                <a:cubicBezTo>
                  <a:pt x="176314" y="853696"/>
                  <a:pt x="116508" y="840973"/>
                  <a:pt x="62111" y="817965"/>
                </a:cubicBezTo>
                <a:lnTo>
                  <a:pt x="0" y="7842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iSHEJI-16">
            <a:extLst>
              <a:ext uri="{FF2B5EF4-FFF2-40B4-BE49-F238E27FC236}">
                <a16:creationId xmlns:a16="http://schemas.microsoft.com/office/drawing/2014/main" id="{EAB23933-D4E9-05C7-18FA-EB905CD79A6C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2984918" y="4526705"/>
            <a:ext cx="93024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2013</a:t>
            </a:r>
          </a:p>
        </p:txBody>
      </p:sp>
      <p:sp>
        <p:nvSpPr>
          <p:cNvPr id="71" name="iSHEJI-17">
            <a:extLst>
              <a:ext uri="{FF2B5EF4-FFF2-40B4-BE49-F238E27FC236}">
                <a16:creationId xmlns:a16="http://schemas.microsoft.com/office/drawing/2014/main" id="{66A4F9F1-3A76-F89D-AF05-0417113B927A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239576" y="4634184"/>
            <a:ext cx="909356" cy="909356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iSHEJI-18">
            <a:extLst>
              <a:ext uri="{FF2B5EF4-FFF2-40B4-BE49-F238E27FC236}">
                <a16:creationId xmlns:a16="http://schemas.microsoft.com/office/drawing/2014/main" id="{E36F553A-12E7-F0C1-7480-B1AE3C0694A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455162" y="4689844"/>
            <a:ext cx="693770" cy="853696"/>
          </a:xfrm>
          <a:custGeom>
            <a:avLst/>
            <a:gdLst>
              <a:gd name="connsiteX0" fmla="*/ 452789 w 693770"/>
              <a:gd name="connsiteY0" fmla="*/ 0 h 853696"/>
              <a:gd name="connsiteX1" fmla="*/ 493307 w 693770"/>
              <a:gd name="connsiteY1" fmla="*/ 21992 h 853696"/>
              <a:gd name="connsiteX2" fmla="*/ 693770 w 693770"/>
              <a:gd name="connsiteY2" fmla="*/ 399018 h 853696"/>
              <a:gd name="connsiteX3" fmla="*/ 239092 w 693770"/>
              <a:gd name="connsiteY3" fmla="*/ 853696 h 853696"/>
              <a:gd name="connsiteX4" fmla="*/ 62111 w 693770"/>
              <a:gd name="connsiteY4" fmla="*/ 817965 h 853696"/>
              <a:gd name="connsiteX5" fmla="*/ 0 w 693770"/>
              <a:gd name="connsiteY5" fmla="*/ 784253 h 8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3770" h="853696">
                <a:moveTo>
                  <a:pt x="452789" y="0"/>
                </a:moveTo>
                <a:lnTo>
                  <a:pt x="493307" y="21992"/>
                </a:lnTo>
                <a:cubicBezTo>
                  <a:pt x="614252" y="103701"/>
                  <a:pt x="693770" y="242073"/>
                  <a:pt x="693770" y="399018"/>
                </a:cubicBezTo>
                <a:cubicBezTo>
                  <a:pt x="693770" y="650130"/>
                  <a:pt x="490204" y="853696"/>
                  <a:pt x="239092" y="853696"/>
                </a:cubicBezTo>
                <a:cubicBezTo>
                  <a:pt x="176314" y="853696"/>
                  <a:pt x="116508" y="840973"/>
                  <a:pt x="62111" y="817965"/>
                </a:cubicBezTo>
                <a:lnTo>
                  <a:pt x="0" y="7842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iSHEJI-19">
            <a:extLst>
              <a:ext uri="{FF2B5EF4-FFF2-40B4-BE49-F238E27FC236}">
                <a16:creationId xmlns:a16="http://schemas.microsoft.com/office/drawing/2014/main" id="{27E96BCB-2311-EEB4-4FBC-B5FB850B75F5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5239576" y="4917084"/>
            <a:ext cx="93024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2015</a:t>
            </a:r>
          </a:p>
        </p:txBody>
      </p:sp>
      <p:sp>
        <p:nvSpPr>
          <p:cNvPr id="75" name="iSHEJI-20">
            <a:extLst>
              <a:ext uri="{FF2B5EF4-FFF2-40B4-BE49-F238E27FC236}">
                <a16:creationId xmlns:a16="http://schemas.microsoft.com/office/drawing/2014/main" id="{FF2865E7-2AF3-61B5-689C-DAEB2931AC7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7494234" y="3769606"/>
            <a:ext cx="909356" cy="909356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iSHEJI-21">
            <a:extLst>
              <a:ext uri="{FF2B5EF4-FFF2-40B4-BE49-F238E27FC236}">
                <a16:creationId xmlns:a16="http://schemas.microsoft.com/office/drawing/2014/main" id="{38977C6C-C120-DCFD-7CC1-968CA28DCF03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7709820" y="3825266"/>
            <a:ext cx="693770" cy="853696"/>
          </a:xfrm>
          <a:custGeom>
            <a:avLst/>
            <a:gdLst>
              <a:gd name="connsiteX0" fmla="*/ 452789 w 693770"/>
              <a:gd name="connsiteY0" fmla="*/ 0 h 853696"/>
              <a:gd name="connsiteX1" fmla="*/ 493307 w 693770"/>
              <a:gd name="connsiteY1" fmla="*/ 21992 h 853696"/>
              <a:gd name="connsiteX2" fmla="*/ 693770 w 693770"/>
              <a:gd name="connsiteY2" fmla="*/ 399018 h 853696"/>
              <a:gd name="connsiteX3" fmla="*/ 239092 w 693770"/>
              <a:gd name="connsiteY3" fmla="*/ 853696 h 853696"/>
              <a:gd name="connsiteX4" fmla="*/ 62111 w 693770"/>
              <a:gd name="connsiteY4" fmla="*/ 817965 h 853696"/>
              <a:gd name="connsiteX5" fmla="*/ 0 w 693770"/>
              <a:gd name="connsiteY5" fmla="*/ 784253 h 8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3770" h="853696">
                <a:moveTo>
                  <a:pt x="452789" y="0"/>
                </a:moveTo>
                <a:lnTo>
                  <a:pt x="493307" y="21992"/>
                </a:lnTo>
                <a:cubicBezTo>
                  <a:pt x="614252" y="103701"/>
                  <a:pt x="693770" y="242073"/>
                  <a:pt x="693770" y="399018"/>
                </a:cubicBezTo>
                <a:cubicBezTo>
                  <a:pt x="693770" y="650130"/>
                  <a:pt x="490204" y="853696"/>
                  <a:pt x="239092" y="853696"/>
                </a:cubicBezTo>
                <a:cubicBezTo>
                  <a:pt x="176314" y="853696"/>
                  <a:pt x="116508" y="840973"/>
                  <a:pt x="62111" y="817965"/>
                </a:cubicBezTo>
                <a:lnTo>
                  <a:pt x="0" y="7842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iSHEJI-22">
            <a:extLst>
              <a:ext uri="{FF2B5EF4-FFF2-40B4-BE49-F238E27FC236}">
                <a16:creationId xmlns:a16="http://schemas.microsoft.com/office/drawing/2014/main" id="{754B44A5-4609-2708-7CC7-ABC080052E0D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7494234" y="4052506"/>
            <a:ext cx="93024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2019</a:t>
            </a:r>
          </a:p>
        </p:txBody>
      </p:sp>
      <p:sp>
        <p:nvSpPr>
          <p:cNvPr id="79" name="iSHEJI-23">
            <a:extLst>
              <a:ext uri="{FF2B5EF4-FFF2-40B4-BE49-F238E27FC236}">
                <a16:creationId xmlns:a16="http://schemas.microsoft.com/office/drawing/2014/main" id="{5E1E8A51-CD2C-9DB7-3BFF-9059694AE8AB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9748894" y="2767468"/>
            <a:ext cx="909356" cy="909356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iSHEJI-24">
            <a:extLst>
              <a:ext uri="{FF2B5EF4-FFF2-40B4-BE49-F238E27FC236}">
                <a16:creationId xmlns:a16="http://schemas.microsoft.com/office/drawing/2014/main" id="{E3703520-92E6-38DD-519D-569778D4EDB9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9964480" y="2823128"/>
            <a:ext cx="693770" cy="853696"/>
          </a:xfrm>
          <a:custGeom>
            <a:avLst/>
            <a:gdLst>
              <a:gd name="connsiteX0" fmla="*/ 452789 w 693770"/>
              <a:gd name="connsiteY0" fmla="*/ 0 h 853696"/>
              <a:gd name="connsiteX1" fmla="*/ 493307 w 693770"/>
              <a:gd name="connsiteY1" fmla="*/ 21992 h 853696"/>
              <a:gd name="connsiteX2" fmla="*/ 693770 w 693770"/>
              <a:gd name="connsiteY2" fmla="*/ 399018 h 853696"/>
              <a:gd name="connsiteX3" fmla="*/ 239092 w 693770"/>
              <a:gd name="connsiteY3" fmla="*/ 853696 h 853696"/>
              <a:gd name="connsiteX4" fmla="*/ 62111 w 693770"/>
              <a:gd name="connsiteY4" fmla="*/ 817965 h 853696"/>
              <a:gd name="connsiteX5" fmla="*/ 0 w 693770"/>
              <a:gd name="connsiteY5" fmla="*/ 784253 h 8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3770" h="853696">
                <a:moveTo>
                  <a:pt x="452789" y="0"/>
                </a:moveTo>
                <a:lnTo>
                  <a:pt x="493307" y="21992"/>
                </a:lnTo>
                <a:cubicBezTo>
                  <a:pt x="614252" y="103701"/>
                  <a:pt x="693770" y="242073"/>
                  <a:pt x="693770" y="399018"/>
                </a:cubicBezTo>
                <a:cubicBezTo>
                  <a:pt x="693770" y="650130"/>
                  <a:pt x="490204" y="853696"/>
                  <a:pt x="239092" y="853696"/>
                </a:cubicBezTo>
                <a:cubicBezTo>
                  <a:pt x="176314" y="853696"/>
                  <a:pt x="116508" y="840973"/>
                  <a:pt x="62111" y="817965"/>
                </a:cubicBezTo>
                <a:lnTo>
                  <a:pt x="0" y="7842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iSHEJI-25">
            <a:extLst>
              <a:ext uri="{FF2B5EF4-FFF2-40B4-BE49-F238E27FC236}">
                <a16:creationId xmlns:a16="http://schemas.microsoft.com/office/drawing/2014/main" id="{2C7E6AAA-A14E-348D-45CA-22878E7F8350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>
          <a:xfrm>
            <a:off x="9748894" y="3050368"/>
            <a:ext cx="93024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2022</a:t>
            </a:r>
          </a:p>
        </p:txBody>
      </p:sp>
      <p:sp>
        <p:nvSpPr>
          <p:cNvPr id="83" name="iSHEJI-26">
            <a:extLst>
              <a:ext uri="{FF2B5EF4-FFF2-40B4-BE49-F238E27FC236}">
                <a16:creationId xmlns:a16="http://schemas.microsoft.com/office/drawing/2014/main" id="{9EF290E5-5E78-DC04-AD1F-FB42CECA42E5}"/>
              </a:ext>
            </a:extLst>
          </p:cNvPr>
          <p:cNvSpPr txBox="1">
            <a:spLocks/>
          </p:cNvSpPr>
          <p:nvPr>
            <p:custDataLst>
              <p:tags r:id="rId22"/>
            </p:custDataLst>
          </p:nvPr>
        </p:nvSpPr>
        <p:spPr>
          <a:xfrm>
            <a:off x="1334373" y="1958179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01.</a:t>
            </a:r>
            <a:endParaRPr lang="zh-CN" altLang="en-US" sz="36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4" name="iSHEJI-27">
            <a:extLst>
              <a:ext uri="{FF2B5EF4-FFF2-40B4-BE49-F238E27FC236}">
                <a16:creationId xmlns:a16="http://schemas.microsoft.com/office/drawing/2014/main" id="{1718667E-29D1-42FE-4CCD-6053E16947FD}"/>
              </a:ext>
            </a:extLst>
          </p:cNvPr>
          <p:cNvSpPr txBox="1">
            <a:spLocks/>
          </p:cNvSpPr>
          <p:nvPr>
            <p:custDataLst>
              <p:tags r:id="rId23"/>
            </p:custDataLst>
          </p:nvPr>
        </p:nvSpPr>
        <p:spPr>
          <a:xfrm>
            <a:off x="1334374" y="2744343"/>
            <a:ext cx="1778573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产品提案</a:t>
            </a:r>
          </a:p>
        </p:txBody>
      </p:sp>
      <p:sp>
        <p:nvSpPr>
          <p:cNvPr id="86" name="iSHEJI-28">
            <a:extLst>
              <a:ext uri="{FF2B5EF4-FFF2-40B4-BE49-F238E27FC236}">
                <a16:creationId xmlns:a16="http://schemas.microsoft.com/office/drawing/2014/main" id="{D5E61609-85B8-E5F3-4C63-23EE3D577B28}"/>
              </a:ext>
            </a:extLst>
          </p:cNvPr>
          <p:cNvSpPr txBox="1">
            <a:spLocks/>
          </p:cNvSpPr>
          <p:nvPr>
            <p:custDataLst>
              <p:tags r:id="rId24"/>
            </p:custDataLst>
          </p:nvPr>
        </p:nvSpPr>
        <p:spPr>
          <a:xfrm>
            <a:off x="1334374" y="3072882"/>
            <a:ext cx="1778573" cy="2623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Product proposal</a:t>
            </a:r>
            <a:endParaRPr lang="zh-CN" alt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7" name="iSHEJI-29">
            <a:extLst>
              <a:ext uri="{FF2B5EF4-FFF2-40B4-BE49-F238E27FC236}">
                <a16:creationId xmlns:a16="http://schemas.microsoft.com/office/drawing/2014/main" id="{97BF0E2B-B06E-DCAE-BF11-0E452B371BA3}"/>
              </a:ext>
            </a:extLst>
          </p:cNvPr>
          <p:cNvSpPr txBox="1">
            <a:spLocks/>
          </p:cNvSpPr>
          <p:nvPr>
            <p:custDataLst>
              <p:tags r:id="rId25"/>
            </p:custDataLst>
          </p:nvPr>
        </p:nvSpPr>
        <p:spPr>
          <a:xfrm>
            <a:off x="3558092" y="1346542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02.</a:t>
            </a:r>
            <a:endParaRPr lang="zh-CN" altLang="en-US" sz="36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8" name="iSHEJI-30">
            <a:extLst>
              <a:ext uri="{FF2B5EF4-FFF2-40B4-BE49-F238E27FC236}">
                <a16:creationId xmlns:a16="http://schemas.microsoft.com/office/drawing/2014/main" id="{07FBFC2E-E7CF-EE51-B5C7-5C61FF58DA69}"/>
              </a:ext>
            </a:extLst>
          </p:cNvPr>
          <p:cNvSpPr txBox="1">
            <a:spLocks/>
          </p:cNvSpPr>
          <p:nvPr>
            <p:custDataLst>
              <p:tags r:id="rId26"/>
            </p:custDataLst>
          </p:nvPr>
        </p:nvSpPr>
        <p:spPr>
          <a:xfrm>
            <a:off x="3558093" y="2132706"/>
            <a:ext cx="1778573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架构搭建</a:t>
            </a:r>
          </a:p>
        </p:txBody>
      </p:sp>
      <p:sp>
        <p:nvSpPr>
          <p:cNvPr id="89" name="iSHEJI-31">
            <a:extLst>
              <a:ext uri="{FF2B5EF4-FFF2-40B4-BE49-F238E27FC236}">
                <a16:creationId xmlns:a16="http://schemas.microsoft.com/office/drawing/2014/main" id="{1F17DD8A-CB15-6D0D-65F7-59D302DF9847}"/>
              </a:ext>
            </a:extLst>
          </p:cNvPr>
          <p:cNvSpPr txBox="1">
            <a:spLocks/>
          </p:cNvSpPr>
          <p:nvPr>
            <p:custDataLst>
              <p:tags r:id="rId27"/>
            </p:custDataLst>
          </p:nvPr>
        </p:nvSpPr>
        <p:spPr>
          <a:xfrm>
            <a:off x="3558093" y="2461245"/>
            <a:ext cx="1935599" cy="2623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Architectural structures</a:t>
            </a:r>
            <a:endParaRPr lang="zh-CN" alt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0" name="iSHEJI-32">
            <a:extLst>
              <a:ext uri="{FF2B5EF4-FFF2-40B4-BE49-F238E27FC236}">
                <a16:creationId xmlns:a16="http://schemas.microsoft.com/office/drawing/2014/main" id="{71DE7758-522B-1D27-3762-4B5F54BF5B99}"/>
              </a:ext>
            </a:extLst>
          </p:cNvPr>
          <p:cNvSpPr txBox="1">
            <a:spLocks/>
          </p:cNvSpPr>
          <p:nvPr>
            <p:custDataLst>
              <p:tags r:id="rId28"/>
            </p:custDataLst>
          </p:nvPr>
        </p:nvSpPr>
        <p:spPr>
          <a:xfrm>
            <a:off x="5791899" y="3012636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03.</a:t>
            </a:r>
            <a:endParaRPr lang="zh-CN" altLang="en-US" sz="36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1" name="iSHEJI-33">
            <a:extLst>
              <a:ext uri="{FF2B5EF4-FFF2-40B4-BE49-F238E27FC236}">
                <a16:creationId xmlns:a16="http://schemas.microsoft.com/office/drawing/2014/main" id="{5745EF44-FBD4-D100-2256-D665A6387702}"/>
              </a:ext>
            </a:extLst>
          </p:cNvPr>
          <p:cNvSpPr txBox="1">
            <a:spLocks/>
          </p:cNvSpPr>
          <p:nvPr>
            <p:custDataLst>
              <p:tags r:id="rId29"/>
            </p:custDataLst>
          </p:nvPr>
        </p:nvSpPr>
        <p:spPr>
          <a:xfrm>
            <a:off x="5791900" y="3798800"/>
            <a:ext cx="1778573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组装模块</a:t>
            </a:r>
          </a:p>
        </p:txBody>
      </p:sp>
      <p:sp>
        <p:nvSpPr>
          <p:cNvPr id="92" name="iSHEJI-34">
            <a:extLst>
              <a:ext uri="{FF2B5EF4-FFF2-40B4-BE49-F238E27FC236}">
                <a16:creationId xmlns:a16="http://schemas.microsoft.com/office/drawing/2014/main" id="{6C1B5DEF-4E2B-9818-8415-ED09DDAACC97}"/>
              </a:ext>
            </a:extLst>
          </p:cNvPr>
          <p:cNvSpPr txBox="1">
            <a:spLocks/>
          </p:cNvSpPr>
          <p:nvPr>
            <p:custDataLst>
              <p:tags r:id="rId30"/>
            </p:custDataLst>
          </p:nvPr>
        </p:nvSpPr>
        <p:spPr>
          <a:xfrm>
            <a:off x="5791900" y="4127339"/>
            <a:ext cx="1778573" cy="2623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Assemble module</a:t>
            </a:r>
            <a:endParaRPr lang="zh-CN" alt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3" name="iSHEJI-35">
            <a:extLst>
              <a:ext uri="{FF2B5EF4-FFF2-40B4-BE49-F238E27FC236}">
                <a16:creationId xmlns:a16="http://schemas.microsoft.com/office/drawing/2014/main" id="{DB134C42-92F6-EAE8-43C5-923E33A64F11}"/>
              </a:ext>
            </a:extLst>
          </p:cNvPr>
          <p:cNvSpPr txBox="1">
            <a:spLocks/>
          </p:cNvSpPr>
          <p:nvPr>
            <p:custDataLst>
              <p:tags r:id="rId31"/>
            </p:custDataLst>
          </p:nvPr>
        </p:nvSpPr>
        <p:spPr>
          <a:xfrm>
            <a:off x="8036110" y="1978594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04.</a:t>
            </a:r>
            <a:endParaRPr lang="zh-CN" altLang="en-US" sz="36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4" name="iSHEJI-36">
            <a:extLst>
              <a:ext uri="{FF2B5EF4-FFF2-40B4-BE49-F238E27FC236}">
                <a16:creationId xmlns:a16="http://schemas.microsoft.com/office/drawing/2014/main" id="{0E9D26DF-5308-6A07-6CC7-54BA838BF877}"/>
              </a:ext>
            </a:extLst>
          </p:cNvPr>
          <p:cNvSpPr txBox="1">
            <a:spLocks/>
          </p:cNvSpPr>
          <p:nvPr>
            <p:custDataLst>
              <p:tags r:id="rId32"/>
            </p:custDataLst>
          </p:nvPr>
        </p:nvSpPr>
        <p:spPr>
          <a:xfrm>
            <a:off x="8036111" y="2764758"/>
            <a:ext cx="1778573" cy="3517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产品上线</a:t>
            </a:r>
          </a:p>
        </p:txBody>
      </p:sp>
      <p:sp>
        <p:nvSpPr>
          <p:cNvPr id="95" name="iSHEJI-37">
            <a:extLst>
              <a:ext uri="{FF2B5EF4-FFF2-40B4-BE49-F238E27FC236}">
                <a16:creationId xmlns:a16="http://schemas.microsoft.com/office/drawing/2014/main" id="{BC53D388-2846-0A76-8508-D0CE6E11FA97}"/>
              </a:ext>
            </a:extLst>
          </p:cNvPr>
          <p:cNvSpPr txBox="1">
            <a:spLocks/>
          </p:cNvSpPr>
          <p:nvPr>
            <p:custDataLst>
              <p:tags r:id="rId33"/>
            </p:custDataLst>
          </p:nvPr>
        </p:nvSpPr>
        <p:spPr>
          <a:xfrm>
            <a:off x="8036111" y="3093297"/>
            <a:ext cx="1778573" cy="2623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Product launch</a:t>
            </a:r>
            <a:endParaRPr lang="zh-CN" alt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6" name="iSHEJI-38">
            <a:extLst>
              <a:ext uri="{FF2B5EF4-FFF2-40B4-BE49-F238E27FC236}">
                <a16:creationId xmlns:a16="http://schemas.microsoft.com/office/drawing/2014/main" id="{67AFDDD7-41E2-5C71-E2E9-218FFEAEC912}"/>
              </a:ext>
            </a:extLst>
          </p:cNvPr>
          <p:cNvSpPr txBox="1">
            <a:spLocks/>
          </p:cNvSpPr>
          <p:nvPr>
            <p:custDataLst>
              <p:tags r:id="rId34"/>
            </p:custDataLst>
          </p:nvPr>
        </p:nvSpPr>
        <p:spPr>
          <a:xfrm>
            <a:off x="10314868" y="1128036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05.</a:t>
            </a:r>
            <a:endParaRPr lang="zh-CN" altLang="en-US" sz="36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7" name="iSHEJI-39">
            <a:extLst>
              <a:ext uri="{FF2B5EF4-FFF2-40B4-BE49-F238E27FC236}">
                <a16:creationId xmlns:a16="http://schemas.microsoft.com/office/drawing/2014/main" id="{C95918C6-7C19-1064-46AD-8879CD9ED880}"/>
              </a:ext>
            </a:extLst>
          </p:cNvPr>
          <p:cNvSpPr txBox="1">
            <a:spLocks/>
          </p:cNvSpPr>
          <p:nvPr>
            <p:custDataLst>
              <p:tags r:id="rId35"/>
            </p:custDataLst>
          </p:nvPr>
        </p:nvSpPr>
        <p:spPr>
          <a:xfrm>
            <a:off x="10314869" y="1914200"/>
            <a:ext cx="1778573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迭代优化</a:t>
            </a:r>
          </a:p>
        </p:txBody>
      </p:sp>
      <p:sp>
        <p:nvSpPr>
          <p:cNvPr id="98" name="iSHEJI-40">
            <a:extLst>
              <a:ext uri="{FF2B5EF4-FFF2-40B4-BE49-F238E27FC236}">
                <a16:creationId xmlns:a16="http://schemas.microsoft.com/office/drawing/2014/main" id="{E6828FB4-CC44-A514-5B1E-DE4CA1E58276}"/>
              </a:ext>
            </a:extLst>
          </p:cNvPr>
          <p:cNvSpPr txBox="1">
            <a:spLocks/>
          </p:cNvSpPr>
          <p:nvPr>
            <p:custDataLst>
              <p:tags r:id="rId36"/>
            </p:custDataLst>
          </p:nvPr>
        </p:nvSpPr>
        <p:spPr>
          <a:xfrm>
            <a:off x="10314869" y="2242739"/>
            <a:ext cx="1778573" cy="2623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Iterative optimal</a:t>
            </a:r>
            <a:endParaRPr lang="zh-CN" alt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37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0" y="0"/>
            <a:ext cx="8142137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F67EEFA6-2235-16F1-2F69-BBC9F0C907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6310" y="731279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748696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13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03</a:t>
            </a:r>
            <a:endParaRPr lang="zh-CN" altLang="en-US" sz="413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4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828452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000" b="0" i="0" spc="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发展规划</a:t>
            </a: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8299112" y="4160408"/>
            <a:ext cx="2473325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Development plan</a:t>
            </a:r>
          </a:p>
        </p:txBody>
      </p:sp>
      <p:cxnSp>
        <p:nvCxnSpPr>
          <p:cNvPr id="10" name="iSHEJI-6">
            <a:extLst>
              <a:ext uri="{FF2B5EF4-FFF2-40B4-BE49-F238E27FC236}">
                <a16:creationId xmlns:a16="http://schemas.microsoft.com/office/drawing/2014/main" id="{12D10324-1B1E-EB4C-7FEB-A3F1438E62A3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049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iSHEJI-1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2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3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项目工作亮点</a:t>
            </a:r>
          </a:p>
        </p:txBody>
      </p:sp>
      <p:sp>
        <p:nvSpPr>
          <p:cNvPr id="58" name="iSHEJI-4">
            <a:extLst>
              <a:ext uri="{FF2B5EF4-FFF2-40B4-BE49-F238E27FC236}">
                <a16:creationId xmlns:a16="http://schemas.microsoft.com/office/drawing/2014/main" id="{D5E35A07-D4C0-D7DE-200E-EAA799502E78}"/>
              </a:ext>
            </a:extLst>
          </p:cNvPr>
          <p:cNvSpPr txBox="1"/>
          <p:nvPr/>
        </p:nvSpPr>
        <p:spPr>
          <a:xfrm>
            <a:off x="2796148" y="2436987"/>
            <a:ext cx="5819776" cy="33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首次尝试投放线上广告，拉心率提高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20%</a:t>
            </a:r>
          </a:p>
        </p:txBody>
      </p:sp>
      <p:sp>
        <p:nvSpPr>
          <p:cNvPr id="69" name="iSHEJI-5">
            <a:extLst>
              <a:ext uri="{FF2B5EF4-FFF2-40B4-BE49-F238E27FC236}">
                <a16:creationId xmlns:a16="http://schemas.microsoft.com/office/drawing/2014/main" id="{3C163FE7-D00E-40B0-8556-AEC0A76A11A4}"/>
              </a:ext>
            </a:extLst>
          </p:cNvPr>
          <p:cNvSpPr txBox="1"/>
          <p:nvPr/>
        </p:nvSpPr>
        <p:spPr>
          <a:xfrm>
            <a:off x="1582538" y="2176136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01.</a:t>
            </a:r>
            <a:endParaRPr lang="zh-CN" altLang="en-US" sz="4800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73" name="iSHEJI-6">
            <a:extLst>
              <a:ext uri="{FF2B5EF4-FFF2-40B4-BE49-F238E27FC236}">
                <a16:creationId xmlns:a16="http://schemas.microsoft.com/office/drawing/2014/main" id="{0E1D5959-AA2A-3B09-16DB-1FC3B9D8E332}"/>
              </a:ext>
            </a:extLst>
          </p:cNvPr>
          <p:cNvCxnSpPr>
            <a:cxnSpLocks/>
          </p:cNvCxnSpPr>
          <p:nvPr/>
        </p:nvCxnSpPr>
        <p:spPr>
          <a:xfrm>
            <a:off x="1582537" y="2914800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iSHEJI-7">
            <a:extLst>
              <a:ext uri="{FF2B5EF4-FFF2-40B4-BE49-F238E27FC236}">
                <a16:creationId xmlns:a16="http://schemas.microsoft.com/office/drawing/2014/main" id="{57A0024B-BBC8-3051-20F3-03D2042E04E1}"/>
              </a:ext>
            </a:extLst>
          </p:cNvPr>
          <p:cNvSpPr txBox="1"/>
          <p:nvPr/>
        </p:nvSpPr>
        <p:spPr>
          <a:xfrm>
            <a:off x="2796148" y="3626799"/>
            <a:ext cx="5819776" cy="33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设置拉新奖励，老用户复购率提高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30%</a:t>
            </a:r>
          </a:p>
        </p:txBody>
      </p:sp>
      <p:sp>
        <p:nvSpPr>
          <p:cNvPr id="78" name="iSHEJI-8">
            <a:extLst>
              <a:ext uri="{FF2B5EF4-FFF2-40B4-BE49-F238E27FC236}">
                <a16:creationId xmlns:a16="http://schemas.microsoft.com/office/drawing/2014/main" id="{AE822547-3280-EA38-3EA2-696DB97A457E}"/>
              </a:ext>
            </a:extLst>
          </p:cNvPr>
          <p:cNvSpPr txBox="1"/>
          <p:nvPr/>
        </p:nvSpPr>
        <p:spPr>
          <a:xfrm>
            <a:off x="1582538" y="3365948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02.</a:t>
            </a:r>
            <a:endParaRPr lang="zh-CN" altLang="en-US" sz="4800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79" name="iSHEJI-9">
            <a:extLst>
              <a:ext uri="{FF2B5EF4-FFF2-40B4-BE49-F238E27FC236}">
                <a16:creationId xmlns:a16="http://schemas.microsoft.com/office/drawing/2014/main" id="{78E563F3-9BBE-2718-E17A-14134158702A}"/>
              </a:ext>
            </a:extLst>
          </p:cNvPr>
          <p:cNvCxnSpPr>
            <a:cxnSpLocks/>
          </p:cNvCxnSpPr>
          <p:nvPr/>
        </p:nvCxnSpPr>
        <p:spPr>
          <a:xfrm>
            <a:off x="1582537" y="4104612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iSHEJI-10">
            <a:extLst>
              <a:ext uri="{FF2B5EF4-FFF2-40B4-BE49-F238E27FC236}">
                <a16:creationId xmlns:a16="http://schemas.microsoft.com/office/drawing/2014/main" id="{550990A4-62DF-FB15-5B2D-C9A71C4E4D5A}"/>
              </a:ext>
            </a:extLst>
          </p:cNvPr>
          <p:cNvSpPr txBox="1"/>
          <p:nvPr/>
        </p:nvSpPr>
        <p:spPr>
          <a:xfrm>
            <a:off x="2796147" y="4816611"/>
            <a:ext cx="7271777" cy="33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与资深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KOL</a:t>
            </a: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合作，网红平台销售总额为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150000</a:t>
            </a: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元，占总完成目标的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24%</a:t>
            </a:r>
          </a:p>
        </p:txBody>
      </p:sp>
      <p:sp>
        <p:nvSpPr>
          <p:cNvPr id="81" name="iSHEJI-11">
            <a:extLst>
              <a:ext uri="{FF2B5EF4-FFF2-40B4-BE49-F238E27FC236}">
                <a16:creationId xmlns:a16="http://schemas.microsoft.com/office/drawing/2014/main" id="{35C5DC2D-15FD-0F8D-8C1D-8AE4DD63C8C8}"/>
              </a:ext>
            </a:extLst>
          </p:cNvPr>
          <p:cNvSpPr txBox="1"/>
          <p:nvPr/>
        </p:nvSpPr>
        <p:spPr>
          <a:xfrm>
            <a:off x="1582538" y="4555760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03.</a:t>
            </a:r>
            <a:endParaRPr lang="zh-CN" altLang="en-US" sz="4800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82" name="iSHEJI-12">
            <a:extLst>
              <a:ext uri="{FF2B5EF4-FFF2-40B4-BE49-F238E27FC236}">
                <a16:creationId xmlns:a16="http://schemas.microsoft.com/office/drawing/2014/main" id="{25554EF1-AE1C-01F0-D662-CBE04FE6EC57}"/>
              </a:ext>
            </a:extLst>
          </p:cNvPr>
          <p:cNvCxnSpPr>
            <a:cxnSpLocks/>
          </p:cNvCxnSpPr>
          <p:nvPr/>
        </p:nvCxnSpPr>
        <p:spPr>
          <a:xfrm>
            <a:off x="1582537" y="5294424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49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iSHEJI-1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2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3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成功经验总结</a:t>
            </a: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9F3451D3-53C4-C3EA-777D-E432E850B5D9}"/>
              </a:ext>
            </a:extLst>
          </p:cNvPr>
          <p:cNvSpPr txBox="1"/>
          <p:nvPr/>
        </p:nvSpPr>
        <p:spPr>
          <a:xfrm>
            <a:off x="1275402" y="2892888"/>
            <a:ext cx="1940237" cy="10754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针对用户的使用场景，进行不同平台的广告曝光</a:t>
            </a: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40DDE70F-3B0C-B212-6881-8CFA1D1EDC12}"/>
              </a:ext>
            </a:extLst>
          </p:cNvPr>
          <p:cNvSpPr txBox="1"/>
          <p:nvPr/>
        </p:nvSpPr>
        <p:spPr>
          <a:xfrm>
            <a:off x="1286574" y="2261735"/>
            <a:ext cx="189451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OPPOSans R" panose="00020600040101010101" pitchFamily="18" charset="-122"/>
              </a:rPr>
              <a:t>广告曝光</a:t>
            </a:r>
          </a:p>
        </p:txBody>
      </p:sp>
      <p:sp>
        <p:nvSpPr>
          <p:cNvPr id="57" name="iSHEJI-6">
            <a:extLst>
              <a:ext uri="{FF2B5EF4-FFF2-40B4-BE49-F238E27FC236}">
                <a16:creationId xmlns:a16="http://schemas.microsoft.com/office/drawing/2014/main" id="{423343D7-6F45-032D-B9D7-84CAE96C58BE}"/>
              </a:ext>
            </a:extLst>
          </p:cNvPr>
          <p:cNvSpPr/>
          <p:nvPr/>
        </p:nvSpPr>
        <p:spPr>
          <a:xfrm>
            <a:off x="1286574" y="4229586"/>
            <a:ext cx="443439" cy="443439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iSHEJI-7">
            <a:extLst>
              <a:ext uri="{FF2B5EF4-FFF2-40B4-BE49-F238E27FC236}">
                <a16:creationId xmlns:a16="http://schemas.microsoft.com/office/drawing/2014/main" id="{765ED616-5138-3A95-B0D9-95785CB4627B}"/>
              </a:ext>
            </a:extLst>
          </p:cNvPr>
          <p:cNvSpPr txBox="1"/>
          <p:nvPr/>
        </p:nvSpPr>
        <p:spPr>
          <a:xfrm>
            <a:off x="3977121" y="2892888"/>
            <a:ext cx="1894516" cy="10754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与各大合作商积极互动，对接沟通，积极做好资源置换</a:t>
            </a:r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57A3F12E-6BA4-1DFA-4931-ED536C246753}"/>
              </a:ext>
            </a:extLst>
          </p:cNvPr>
          <p:cNvSpPr txBox="1"/>
          <p:nvPr/>
        </p:nvSpPr>
        <p:spPr>
          <a:xfrm>
            <a:off x="3988292" y="2261735"/>
            <a:ext cx="189451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OPPOSans R" panose="00020600040101010101" pitchFamily="18" charset="-122"/>
              </a:rPr>
              <a:t>资源置换</a:t>
            </a:r>
          </a:p>
        </p:txBody>
      </p:sp>
      <p:sp>
        <p:nvSpPr>
          <p:cNvPr id="59" name="iSHEJI-9">
            <a:extLst>
              <a:ext uri="{FF2B5EF4-FFF2-40B4-BE49-F238E27FC236}">
                <a16:creationId xmlns:a16="http://schemas.microsoft.com/office/drawing/2014/main" id="{5629E834-28E8-196F-8DDF-7D2D47F26147}"/>
              </a:ext>
            </a:extLst>
          </p:cNvPr>
          <p:cNvSpPr/>
          <p:nvPr/>
        </p:nvSpPr>
        <p:spPr>
          <a:xfrm>
            <a:off x="3988292" y="4241550"/>
            <a:ext cx="443439" cy="402029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iSHEJI-10">
            <a:extLst>
              <a:ext uri="{FF2B5EF4-FFF2-40B4-BE49-F238E27FC236}">
                <a16:creationId xmlns:a16="http://schemas.microsoft.com/office/drawing/2014/main" id="{52F3CCF1-2374-128D-F60D-3AB7DEED983E}"/>
              </a:ext>
            </a:extLst>
          </p:cNvPr>
          <p:cNvSpPr txBox="1"/>
          <p:nvPr/>
        </p:nvSpPr>
        <p:spPr>
          <a:xfrm>
            <a:off x="6644289" y="2892888"/>
            <a:ext cx="1894516" cy="10754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深挖用户痛点，以不同组合优惠刺激用户购买</a:t>
            </a:r>
          </a:p>
        </p:txBody>
      </p:sp>
      <p:sp>
        <p:nvSpPr>
          <p:cNvPr id="42" name="iSHEJI-11">
            <a:extLst>
              <a:ext uri="{FF2B5EF4-FFF2-40B4-BE49-F238E27FC236}">
                <a16:creationId xmlns:a16="http://schemas.microsoft.com/office/drawing/2014/main" id="{D994A79A-EE5C-D83E-3CC1-ABCC563F3334}"/>
              </a:ext>
            </a:extLst>
          </p:cNvPr>
          <p:cNvSpPr txBox="1"/>
          <p:nvPr/>
        </p:nvSpPr>
        <p:spPr>
          <a:xfrm>
            <a:off x="6655460" y="2261735"/>
            <a:ext cx="189451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OPPOSans R" panose="00020600040101010101" pitchFamily="18" charset="-122"/>
              </a:rPr>
              <a:t>用户痛点</a:t>
            </a: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2037E171-4A77-61BC-829A-6573F72DA515}"/>
              </a:ext>
            </a:extLst>
          </p:cNvPr>
          <p:cNvSpPr/>
          <p:nvPr/>
        </p:nvSpPr>
        <p:spPr>
          <a:xfrm>
            <a:off x="6655460" y="4239186"/>
            <a:ext cx="443439" cy="410212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iSHEJI-13">
            <a:extLst>
              <a:ext uri="{FF2B5EF4-FFF2-40B4-BE49-F238E27FC236}">
                <a16:creationId xmlns:a16="http://schemas.microsoft.com/office/drawing/2014/main" id="{8AF54421-6AA7-23B2-1CFE-D5120C6C00ED}"/>
              </a:ext>
            </a:extLst>
          </p:cNvPr>
          <p:cNvSpPr txBox="1"/>
          <p:nvPr/>
        </p:nvSpPr>
        <p:spPr>
          <a:xfrm>
            <a:off x="9311458" y="2892888"/>
            <a:ext cx="1894516" cy="10754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定时对数据复盘，方便调整下一阶段的战略部署</a:t>
            </a:r>
          </a:p>
        </p:txBody>
      </p:sp>
      <p:sp>
        <p:nvSpPr>
          <p:cNvPr id="45" name="iSHEJI-14">
            <a:extLst>
              <a:ext uri="{FF2B5EF4-FFF2-40B4-BE49-F238E27FC236}">
                <a16:creationId xmlns:a16="http://schemas.microsoft.com/office/drawing/2014/main" id="{E02166E7-C13F-7001-0B27-B12752D4D04C}"/>
              </a:ext>
            </a:extLst>
          </p:cNvPr>
          <p:cNvSpPr txBox="1"/>
          <p:nvPr/>
        </p:nvSpPr>
        <p:spPr>
          <a:xfrm>
            <a:off x="9322629" y="2261735"/>
            <a:ext cx="189451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OPPOSans R" panose="00020600040101010101" pitchFamily="18" charset="-122"/>
              </a:rPr>
              <a:t>定时复盘</a:t>
            </a:r>
          </a:p>
        </p:txBody>
      </p:sp>
      <p:sp>
        <p:nvSpPr>
          <p:cNvPr id="61" name="iSHEJI-15">
            <a:extLst>
              <a:ext uri="{FF2B5EF4-FFF2-40B4-BE49-F238E27FC236}">
                <a16:creationId xmlns:a16="http://schemas.microsoft.com/office/drawing/2014/main" id="{9186324B-3EC2-761D-34C1-90B8B7BA47ED}"/>
              </a:ext>
            </a:extLst>
          </p:cNvPr>
          <p:cNvSpPr/>
          <p:nvPr/>
        </p:nvSpPr>
        <p:spPr>
          <a:xfrm>
            <a:off x="9322629" y="4245539"/>
            <a:ext cx="443439" cy="388224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4662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SHEJI-1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项目工作不足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E4C809CA-7A14-F76E-F321-83818E3AC471}"/>
              </a:ext>
            </a:extLst>
          </p:cNvPr>
          <p:cNvSpPr/>
          <p:nvPr/>
        </p:nvSpPr>
        <p:spPr>
          <a:xfrm>
            <a:off x="434340" y="1526560"/>
            <a:ext cx="11757660" cy="533144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iSHEJI-4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SHEJI-5">
            <a:extLst>
              <a:ext uri="{FF2B5EF4-FFF2-40B4-BE49-F238E27FC236}">
                <a16:creationId xmlns:a16="http://schemas.microsoft.com/office/drawing/2014/main" id="{C1BFA44E-44B7-310A-5804-A0C20E10462E}"/>
              </a:ext>
            </a:extLst>
          </p:cNvPr>
          <p:cNvSpPr/>
          <p:nvPr/>
        </p:nvSpPr>
        <p:spPr>
          <a:xfrm>
            <a:off x="1700857" y="1955569"/>
            <a:ext cx="2141220" cy="214122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8218FD8B-1BF6-716B-91E4-DA194798F134}"/>
              </a:ext>
            </a:extLst>
          </p:cNvPr>
          <p:cNvSpPr txBox="1"/>
          <p:nvPr/>
        </p:nvSpPr>
        <p:spPr>
          <a:xfrm>
            <a:off x="1700856" y="4226034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不足</a:t>
            </a:r>
            <a:r>
              <a:rPr kumimoji="0" lang="en-US" altLang="zh-CN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1</a:t>
            </a: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：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10DFA7D7-62D0-2454-6128-A85A4AD6E71B}"/>
              </a:ext>
            </a:extLst>
          </p:cNvPr>
          <p:cNvSpPr txBox="1"/>
          <p:nvPr/>
        </p:nvSpPr>
        <p:spPr>
          <a:xfrm>
            <a:off x="1700856" y="4711719"/>
            <a:ext cx="2469565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除项目组外的其他公司</a:t>
            </a: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成员对优惠信息不了解</a:t>
            </a:r>
            <a:endParaRPr kumimoji="0" lang="zh-CN" altLang="en-US" sz="160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51EE48E9-28C0-DBF0-4460-EFF5DCB3ECE8}"/>
              </a:ext>
            </a:extLst>
          </p:cNvPr>
          <p:cNvSpPr txBox="1"/>
          <p:nvPr/>
        </p:nvSpPr>
        <p:spPr>
          <a:xfrm>
            <a:off x="1700856" y="5425217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原因</a:t>
            </a:r>
          </a:p>
        </p:txBody>
      </p:sp>
      <p:sp>
        <p:nvSpPr>
          <p:cNvPr id="26" name="iSHEJI-9">
            <a:extLst>
              <a:ext uri="{FF2B5EF4-FFF2-40B4-BE49-F238E27FC236}">
                <a16:creationId xmlns:a16="http://schemas.microsoft.com/office/drawing/2014/main" id="{4941E0A2-1E63-6B6D-4A33-11AB1CCA0383}"/>
              </a:ext>
            </a:extLst>
          </p:cNvPr>
          <p:cNvSpPr txBox="1"/>
          <p:nvPr/>
        </p:nvSpPr>
        <p:spPr>
          <a:xfrm>
            <a:off x="1700856" y="5847076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没有及时进行活动信息同步</a:t>
            </a:r>
          </a:p>
        </p:txBody>
      </p:sp>
      <p:sp>
        <p:nvSpPr>
          <p:cNvPr id="27" name="iSHEJI-10">
            <a:extLst>
              <a:ext uri="{FF2B5EF4-FFF2-40B4-BE49-F238E27FC236}">
                <a16:creationId xmlns:a16="http://schemas.microsoft.com/office/drawing/2014/main" id="{75C83D3F-91FD-E60A-3CD4-2220B4A51851}"/>
              </a:ext>
            </a:extLst>
          </p:cNvPr>
          <p:cNvSpPr/>
          <p:nvPr/>
        </p:nvSpPr>
        <p:spPr>
          <a:xfrm>
            <a:off x="5123255" y="1955569"/>
            <a:ext cx="2141220" cy="214122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829EB064-061C-9328-2F21-2903596FCA0F}"/>
              </a:ext>
            </a:extLst>
          </p:cNvPr>
          <p:cNvSpPr txBox="1"/>
          <p:nvPr/>
        </p:nvSpPr>
        <p:spPr>
          <a:xfrm>
            <a:off x="5123254" y="4226034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不足</a:t>
            </a:r>
            <a:r>
              <a:rPr kumimoji="0" lang="en-US" altLang="zh-CN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2</a:t>
            </a: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：</a:t>
            </a: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335B26D4-D3F6-D24F-0C75-0C458D5F203A}"/>
              </a:ext>
            </a:extLst>
          </p:cNvPr>
          <p:cNvSpPr txBox="1"/>
          <p:nvPr/>
        </p:nvSpPr>
        <p:spPr>
          <a:xfrm>
            <a:off x="5123254" y="4711719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活动宣传成本超额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1%</a:t>
            </a:r>
          </a:p>
        </p:txBody>
      </p:sp>
      <p:sp>
        <p:nvSpPr>
          <p:cNvPr id="30" name="iSHEJI-13">
            <a:extLst>
              <a:ext uri="{FF2B5EF4-FFF2-40B4-BE49-F238E27FC236}">
                <a16:creationId xmlns:a16="http://schemas.microsoft.com/office/drawing/2014/main" id="{E410FAAC-923F-CF55-A82A-55F8EBAA41F8}"/>
              </a:ext>
            </a:extLst>
          </p:cNvPr>
          <p:cNvSpPr txBox="1"/>
          <p:nvPr/>
        </p:nvSpPr>
        <p:spPr>
          <a:xfrm>
            <a:off x="5123254" y="5105129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原因</a:t>
            </a:r>
          </a:p>
        </p:txBody>
      </p:sp>
      <p:sp>
        <p:nvSpPr>
          <p:cNvPr id="31" name="iSHEJI-14">
            <a:extLst>
              <a:ext uri="{FF2B5EF4-FFF2-40B4-BE49-F238E27FC236}">
                <a16:creationId xmlns:a16="http://schemas.microsoft.com/office/drawing/2014/main" id="{C0E52BEC-6858-97CC-6D55-49DCCA54D953}"/>
              </a:ext>
            </a:extLst>
          </p:cNvPr>
          <p:cNvSpPr txBox="1"/>
          <p:nvPr/>
        </p:nvSpPr>
        <p:spPr>
          <a:xfrm>
            <a:off x="5123254" y="5526988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前期没有提前对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KOL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询价</a:t>
            </a:r>
          </a:p>
        </p:txBody>
      </p:sp>
      <p:sp>
        <p:nvSpPr>
          <p:cNvPr id="32" name="iSHEJI-15">
            <a:extLst>
              <a:ext uri="{FF2B5EF4-FFF2-40B4-BE49-F238E27FC236}">
                <a16:creationId xmlns:a16="http://schemas.microsoft.com/office/drawing/2014/main" id="{2416B131-03E9-084A-3062-6FD36A6E3157}"/>
              </a:ext>
            </a:extLst>
          </p:cNvPr>
          <p:cNvSpPr/>
          <p:nvPr/>
        </p:nvSpPr>
        <p:spPr>
          <a:xfrm>
            <a:off x="8545653" y="1955569"/>
            <a:ext cx="2141220" cy="21412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iSHEJI-16">
            <a:extLst>
              <a:ext uri="{FF2B5EF4-FFF2-40B4-BE49-F238E27FC236}">
                <a16:creationId xmlns:a16="http://schemas.microsoft.com/office/drawing/2014/main" id="{2BAC9853-1790-167D-EA1F-3C1CCEB1A4F7}"/>
              </a:ext>
            </a:extLst>
          </p:cNvPr>
          <p:cNvSpPr txBox="1"/>
          <p:nvPr/>
        </p:nvSpPr>
        <p:spPr>
          <a:xfrm>
            <a:off x="8545652" y="4226034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不足</a:t>
            </a:r>
            <a:r>
              <a:rPr kumimoji="0" lang="en-US" altLang="zh-CN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</a:t>
            </a: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：</a:t>
            </a:r>
          </a:p>
        </p:txBody>
      </p:sp>
      <p:sp>
        <p:nvSpPr>
          <p:cNvPr id="34" name="iSHEJI-17">
            <a:extLst>
              <a:ext uri="{FF2B5EF4-FFF2-40B4-BE49-F238E27FC236}">
                <a16:creationId xmlns:a16="http://schemas.microsoft.com/office/drawing/2014/main" id="{8791D150-E1B9-2A08-FE22-FB6FF489DCD7}"/>
              </a:ext>
            </a:extLst>
          </p:cNvPr>
          <p:cNvSpPr txBox="1"/>
          <p:nvPr/>
        </p:nvSpPr>
        <p:spPr>
          <a:xfrm>
            <a:off x="8545652" y="4711719"/>
            <a:ext cx="2469565" cy="299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活动曝光量未达到预期效果</a:t>
            </a:r>
          </a:p>
        </p:txBody>
      </p:sp>
      <p:sp>
        <p:nvSpPr>
          <p:cNvPr id="35" name="iSHEJI-18">
            <a:extLst>
              <a:ext uri="{FF2B5EF4-FFF2-40B4-BE49-F238E27FC236}">
                <a16:creationId xmlns:a16="http://schemas.microsoft.com/office/drawing/2014/main" id="{5EF36F9A-C62E-DE75-4544-20D6A48D677E}"/>
              </a:ext>
            </a:extLst>
          </p:cNvPr>
          <p:cNvSpPr txBox="1"/>
          <p:nvPr/>
        </p:nvSpPr>
        <p:spPr>
          <a:xfrm>
            <a:off x="8545652" y="5105129"/>
            <a:ext cx="1126637" cy="4498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原因</a:t>
            </a:r>
          </a:p>
        </p:txBody>
      </p:sp>
      <p:sp>
        <p:nvSpPr>
          <p:cNvPr id="36" name="iSHEJI-19">
            <a:extLst>
              <a:ext uri="{FF2B5EF4-FFF2-40B4-BE49-F238E27FC236}">
                <a16:creationId xmlns:a16="http://schemas.microsoft.com/office/drawing/2014/main" id="{F7335544-BF14-9999-8358-F08196F8B062}"/>
              </a:ext>
            </a:extLst>
          </p:cNvPr>
          <p:cNvSpPr txBox="1"/>
          <p:nvPr/>
        </p:nvSpPr>
        <p:spPr>
          <a:xfrm>
            <a:off x="8545652" y="5526988"/>
            <a:ext cx="2469565" cy="6199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没有定时高频次地进行活动宣发</a:t>
            </a:r>
          </a:p>
        </p:txBody>
      </p:sp>
      <p:sp>
        <p:nvSpPr>
          <p:cNvPr id="45" name="iSHEJI-20">
            <a:extLst>
              <a:ext uri="{FF2B5EF4-FFF2-40B4-BE49-F238E27FC236}">
                <a16:creationId xmlns:a16="http://schemas.microsoft.com/office/drawing/2014/main" id="{AC7338C6-F304-CF75-A0C3-8941140C97DA}"/>
              </a:ext>
            </a:extLst>
          </p:cNvPr>
          <p:cNvSpPr/>
          <p:nvPr/>
        </p:nvSpPr>
        <p:spPr>
          <a:xfrm>
            <a:off x="1931527" y="2919887"/>
            <a:ext cx="895966" cy="89596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iSHEJI-21">
            <a:extLst>
              <a:ext uri="{FF2B5EF4-FFF2-40B4-BE49-F238E27FC236}">
                <a16:creationId xmlns:a16="http://schemas.microsoft.com/office/drawing/2014/main" id="{54644EDC-28FF-CD0C-91B7-5B928EDF810A}"/>
              </a:ext>
            </a:extLst>
          </p:cNvPr>
          <p:cNvSpPr/>
          <p:nvPr/>
        </p:nvSpPr>
        <p:spPr>
          <a:xfrm>
            <a:off x="5328651" y="3074759"/>
            <a:ext cx="895966" cy="741090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iSHEJI-22">
            <a:extLst>
              <a:ext uri="{FF2B5EF4-FFF2-40B4-BE49-F238E27FC236}">
                <a16:creationId xmlns:a16="http://schemas.microsoft.com/office/drawing/2014/main" id="{5160906E-02A2-3D8C-20FA-46E0074CDE77}"/>
              </a:ext>
            </a:extLst>
          </p:cNvPr>
          <p:cNvSpPr/>
          <p:nvPr/>
        </p:nvSpPr>
        <p:spPr>
          <a:xfrm>
            <a:off x="8781490" y="2919883"/>
            <a:ext cx="784536" cy="89596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834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E4C809CA-7A14-F76E-F321-83818E3AC471}"/>
              </a:ext>
            </a:extLst>
          </p:cNvPr>
          <p:cNvSpPr/>
          <p:nvPr/>
        </p:nvSpPr>
        <p:spPr>
          <a:xfrm>
            <a:off x="434340" y="0"/>
            <a:ext cx="11757660" cy="533144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iSHEJI-2">
            <a:extLst>
              <a:ext uri="{FF2B5EF4-FFF2-40B4-BE49-F238E27FC236}">
                <a16:creationId xmlns:a16="http://schemas.microsoft.com/office/drawing/2014/main" id="{6403E5CA-D25C-F57A-756E-083899C0E0BA}"/>
              </a:ext>
            </a:extLst>
          </p:cNvPr>
          <p:cNvSpPr/>
          <p:nvPr/>
        </p:nvSpPr>
        <p:spPr>
          <a:xfrm>
            <a:off x="1700857" y="1526560"/>
            <a:ext cx="1976131" cy="197613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iSHEJI-3">
            <a:extLst>
              <a:ext uri="{FF2B5EF4-FFF2-40B4-BE49-F238E27FC236}">
                <a16:creationId xmlns:a16="http://schemas.microsoft.com/office/drawing/2014/main" id="{7A5BDE40-FC5D-DC28-EFF5-2001095671DF}"/>
              </a:ext>
            </a:extLst>
          </p:cNvPr>
          <p:cNvSpPr/>
          <p:nvPr/>
        </p:nvSpPr>
        <p:spPr>
          <a:xfrm>
            <a:off x="5123255" y="1526560"/>
            <a:ext cx="1976131" cy="197613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iSHEJI-4">
            <a:extLst>
              <a:ext uri="{FF2B5EF4-FFF2-40B4-BE49-F238E27FC236}">
                <a16:creationId xmlns:a16="http://schemas.microsoft.com/office/drawing/2014/main" id="{6A4B9094-DA16-5889-81EC-5EF34EB3D23A}"/>
              </a:ext>
            </a:extLst>
          </p:cNvPr>
          <p:cNvSpPr/>
          <p:nvPr/>
        </p:nvSpPr>
        <p:spPr>
          <a:xfrm>
            <a:off x="8545653" y="1526560"/>
            <a:ext cx="1976131" cy="197613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iSHEJI-5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改进方案</a:t>
            </a:r>
          </a:p>
        </p:txBody>
      </p:sp>
      <p:cxnSp>
        <p:nvCxnSpPr>
          <p:cNvPr id="13" name="iSHEJI-7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SHEJI-8">
            <a:extLst>
              <a:ext uri="{FF2B5EF4-FFF2-40B4-BE49-F238E27FC236}">
                <a16:creationId xmlns:a16="http://schemas.microsoft.com/office/drawing/2014/main" id="{E70201E1-BED1-F86D-DD21-F67E49C12883}"/>
              </a:ext>
            </a:extLst>
          </p:cNvPr>
          <p:cNvSpPr txBox="1"/>
          <p:nvPr/>
        </p:nvSpPr>
        <p:spPr>
          <a:xfrm>
            <a:off x="1799050" y="1824450"/>
            <a:ext cx="1814083" cy="17768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96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01</a:t>
            </a:r>
            <a:endParaRPr kumimoji="0" lang="zh-CN" altLang="en-US" sz="960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2FD5F83A-B772-E883-9791-6B1846FD4D3B}"/>
              </a:ext>
            </a:extLst>
          </p:cNvPr>
          <p:cNvSpPr txBox="1"/>
          <p:nvPr/>
        </p:nvSpPr>
        <p:spPr>
          <a:xfrm>
            <a:off x="1700857" y="3676765"/>
            <a:ext cx="2469565" cy="13524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活动方案确认后，拉公司管理层信息同步群，让各部门主管及时同步活动信息，避免出现信息断层。</a:t>
            </a:r>
          </a:p>
        </p:txBody>
      </p:sp>
      <p:sp>
        <p:nvSpPr>
          <p:cNvPr id="37" name="iSHEJI-10">
            <a:extLst>
              <a:ext uri="{FF2B5EF4-FFF2-40B4-BE49-F238E27FC236}">
                <a16:creationId xmlns:a16="http://schemas.microsoft.com/office/drawing/2014/main" id="{F6CBD22B-F651-A700-849D-869831B97FFD}"/>
              </a:ext>
            </a:extLst>
          </p:cNvPr>
          <p:cNvSpPr txBox="1"/>
          <p:nvPr/>
        </p:nvSpPr>
        <p:spPr>
          <a:xfrm>
            <a:off x="5213370" y="1824450"/>
            <a:ext cx="1814083" cy="17768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96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02</a:t>
            </a:r>
            <a:endParaRPr kumimoji="0" lang="zh-CN" altLang="en-US" sz="960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8" name="iSHEJI-11">
            <a:extLst>
              <a:ext uri="{FF2B5EF4-FFF2-40B4-BE49-F238E27FC236}">
                <a16:creationId xmlns:a16="http://schemas.microsoft.com/office/drawing/2014/main" id="{FE793BEC-BBC6-7B54-0684-D2DD9A49B85E}"/>
              </a:ext>
            </a:extLst>
          </p:cNvPr>
          <p:cNvSpPr txBox="1"/>
          <p:nvPr/>
        </p:nvSpPr>
        <p:spPr>
          <a:xfrm>
            <a:off x="5123255" y="3676765"/>
            <a:ext cx="2469565" cy="10077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提前对宣传渠道及报价制作广告预算，并预留项目基金，确保费用不超额。</a:t>
            </a:r>
          </a:p>
        </p:txBody>
      </p:sp>
      <p:sp>
        <p:nvSpPr>
          <p:cNvPr id="39" name="iSHEJI-12">
            <a:extLst>
              <a:ext uri="{FF2B5EF4-FFF2-40B4-BE49-F238E27FC236}">
                <a16:creationId xmlns:a16="http://schemas.microsoft.com/office/drawing/2014/main" id="{2727167A-48A8-94CC-36E4-0D60F877E54D}"/>
              </a:ext>
            </a:extLst>
          </p:cNvPr>
          <p:cNvSpPr txBox="1"/>
          <p:nvPr/>
        </p:nvSpPr>
        <p:spPr>
          <a:xfrm>
            <a:off x="8626676" y="1824450"/>
            <a:ext cx="1814083" cy="17768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960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03</a:t>
            </a:r>
            <a:endParaRPr kumimoji="0" lang="zh-CN" altLang="en-US" sz="960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0" name="iSHEJI-13">
            <a:extLst>
              <a:ext uri="{FF2B5EF4-FFF2-40B4-BE49-F238E27FC236}">
                <a16:creationId xmlns:a16="http://schemas.microsoft.com/office/drawing/2014/main" id="{19CFBD65-3D1A-DCA0-2A44-BC2D7D7A46A1}"/>
              </a:ext>
            </a:extLst>
          </p:cNvPr>
          <p:cNvSpPr txBox="1"/>
          <p:nvPr/>
        </p:nvSpPr>
        <p:spPr>
          <a:xfrm>
            <a:off x="8545653" y="3676765"/>
            <a:ext cx="2469565" cy="10077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规划活动宣发表，为完成目标定时高频进行优惠广告宣发。</a:t>
            </a:r>
          </a:p>
        </p:txBody>
      </p:sp>
    </p:spTree>
    <p:extLst>
      <p:ext uri="{BB962C8B-B14F-4D97-AF65-F5344CB8AC3E}">
        <p14:creationId xmlns:p14="http://schemas.microsoft.com/office/powerpoint/2010/main" val="1170123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0" y="0"/>
            <a:ext cx="8142137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F67EEFA6-2235-16F1-2F69-BBC9F0C907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6310" y="731279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748696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13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04</a:t>
            </a:r>
            <a:endParaRPr lang="zh-CN" altLang="en-US" sz="413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4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828452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000" b="0" i="0" spc="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经验总结</a:t>
            </a: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8299112" y="4160408"/>
            <a:ext cx="2730500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Summary of experience</a:t>
            </a:r>
          </a:p>
        </p:txBody>
      </p:sp>
      <p:cxnSp>
        <p:nvCxnSpPr>
          <p:cNvPr id="10" name="iSHEJI-6">
            <a:extLst>
              <a:ext uri="{FF2B5EF4-FFF2-40B4-BE49-F238E27FC236}">
                <a16:creationId xmlns:a16="http://schemas.microsoft.com/office/drawing/2014/main" id="{BC7D96BC-FC15-263C-FE4D-77C5EE51BFFF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061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SHEJI-1">
            <a:extLst>
              <a:ext uri="{FF2B5EF4-FFF2-40B4-BE49-F238E27FC236}">
                <a16:creationId xmlns:a16="http://schemas.microsoft.com/office/drawing/2014/main" id="{EBE69FC5-F9AC-FC2A-E097-44FA32C702A5}"/>
              </a:ext>
            </a:extLst>
          </p:cNvPr>
          <p:cNvSpPr/>
          <p:nvPr/>
        </p:nvSpPr>
        <p:spPr>
          <a:xfrm>
            <a:off x="0" y="0"/>
            <a:ext cx="4049863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iSHEJI-2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3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4316362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下一年发展目标</a:t>
            </a:r>
          </a:p>
        </p:txBody>
      </p:sp>
      <p:cxnSp>
        <p:nvCxnSpPr>
          <p:cNvPr id="13" name="iSHEJI-4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iSHEJI-5">
            <a:extLst>
              <a:ext uri="{FF2B5EF4-FFF2-40B4-BE49-F238E27FC236}">
                <a16:creationId xmlns:a16="http://schemas.microsoft.com/office/drawing/2014/main" id="{96A4CF87-7DA0-6DCD-8039-D2243737798F}"/>
              </a:ext>
            </a:extLst>
          </p:cNvPr>
          <p:cNvSpPr txBox="1"/>
          <p:nvPr/>
        </p:nvSpPr>
        <p:spPr>
          <a:xfrm>
            <a:off x="5132275" y="1736217"/>
            <a:ext cx="2264537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100</a:t>
            </a:r>
            <a:r>
              <a:rPr lang="zh-CN" altLang="en-US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45" name="iSHEJI-6">
            <a:extLst>
              <a:ext uri="{FF2B5EF4-FFF2-40B4-BE49-F238E27FC236}">
                <a16:creationId xmlns:a16="http://schemas.microsoft.com/office/drawing/2014/main" id="{6B085FF6-8F02-A09B-2F0C-6AE77F6C4268}"/>
              </a:ext>
            </a:extLst>
          </p:cNvPr>
          <p:cNvSpPr txBox="1"/>
          <p:nvPr/>
        </p:nvSpPr>
        <p:spPr>
          <a:xfrm>
            <a:off x="7406726" y="2080270"/>
            <a:ext cx="1625842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总用户量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74C513DE-92C6-B969-6FF1-84FD8A79AF3C}"/>
              </a:ext>
            </a:extLst>
          </p:cNvPr>
          <p:cNvSpPr/>
          <p:nvPr/>
        </p:nvSpPr>
        <p:spPr>
          <a:xfrm rot="16200000">
            <a:off x="-868373" y="2821145"/>
            <a:ext cx="5478271" cy="19544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en-US" altLang="zh-CN" sz="6000" i="0" u="none" strike="noStrike" kern="1200" cap="none" spc="0" normalizeH="0" baseline="0" noProof="0" dirty="0">
                <a:ln w="6350">
                  <a:solidFill>
                    <a:schemeClr val="bg1">
                      <a:alpha val="60000"/>
                    </a:schemeClr>
                  </a:solidFill>
                </a:ln>
                <a:noFill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Three Goal for Next Year</a:t>
            </a:r>
            <a:endParaRPr kumimoji="0" lang="zh-CN" altLang="en-US" sz="6000" i="0" u="none" strike="noStrike" kern="1200" cap="none" spc="0" normalizeH="0" baseline="0" noProof="0" dirty="0">
              <a:ln w="6350">
                <a:solidFill>
                  <a:schemeClr val="bg1">
                    <a:alpha val="60000"/>
                  </a:schemeClr>
                </a:solidFill>
              </a:ln>
              <a:noFill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E5D92A91-7F40-63A8-EF89-D82D9187FE97}"/>
              </a:ext>
            </a:extLst>
          </p:cNvPr>
          <p:cNvSpPr txBox="1"/>
          <p:nvPr/>
        </p:nvSpPr>
        <p:spPr>
          <a:xfrm>
            <a:off x="5132275" y="3100105"/>
            <a:ext cx="2264537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26</a:t>
            </a:r>
            <a:r>
              <a:rPr lang="zh-CN" altLang="en-US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255F3EE7-5D30-11A1-F7D1-D51B4E49A78A}"/>
              </a:ext>
            </a:extLst>
          </p:cNvPr>
          <p:cNvSpPr txBox="1"/>
          <p:nvPr/>
        </p:nvSpPr>
        <p:spPr>
          <a:xfrm>
            <a:off x="7406726" y="3444158"/>
            <a:ext cx="1625842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新增用户</a:t>
            </a: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D62F477C-28C8-E71C-54F3-7BB1EC50D605}"/>
              </a:ext>
            </a:extLst>
          </p:cNvPr>
          <p:cNvSpPr txBox="1"/>
          <p:nvPr/>
        </p:nvSpPr>
        <p:spPr>
          <a:xfrm>
            <a:off x="5132275" y="4463993"/>
            <a:ext cx="2481706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1500</a:t>
            </a:r>
            <a:r>
              <a:rPr lang="zh-CN" altLang="en-US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D3492EDA-9181-6528-16C5-3FD81F635D72}"/>
              </a:ext>
            </a:extLst>
          </p:cNvPr>
          <p:cNvSpPr txBox="1"/>
          <p:nvPr/>
        </p:nvSpPr>
        <p:spPr>
          <a:xfrm>
            <a:off x="7406726" y="4808046"/>
            <a:ext cx="1625842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年销售额</a:t>
            </a:r>
          </a:p>
        </p:txBody>
      </p:sp>
      <p:cxnSp>
        <p:nvCxnSpPr>
          <p:cNvPr id="21" name="iSHEJI-12">
            <a:extLst>
              <a:ext uri="{FF2B5EF4-FFF2-40B4-BE49-F238E27FC236}">
                <a16:creationId xmlns:a16="http://schemas.microsoft.com/office/drawing/2014/main" id="{23977520-0EA2-14D5-41B7-42BF22AF3B72}"/>
              </a:ext>
            </a:extLst>
          </p:cNvPr>
          <p:cNvCxnSpPr>
            <a:cxnSpLocks/>
          </p:cNvCxnSpPr>
          <p:nvPr/>
        </p:nvCxnSpPr>
        <p:spPr>
          <a:xfrm>
            <a:off x="5132275" y="2659547"/>
            <a:ext cx="55452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iSHEJI-13">
            <a:extLst>
              <a:ext uri="{FF2B5EF4-FFF2-40B4-BE49-F238E27FC236}">
                <a16:creationId xmlns:a16="http://schemas.microsoft.com/office/drawing/2014/main" id="{3EB4D5F5-6336-FCB8-F727-D9DEAFB97C8C}"/>
              </a:ext>
            </a:extLst>
          </p:cNvPr>
          <p:cNvCxnSpPr>
            <a:cxnSpLocks/>
          </p:cNvCxnSpPr>
          <p:nvPr/>
        </p:nvCxnSpPr>
        <p:spPr>
          <a:xfrm>
            <a:off x="5132275" y="4023435"/>
            <a:ext cx="55452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iSHEJI-14">
            <a:extLst>
              <a:ext uri="{FF2B5EF4-FFF2-40B4-BE49-F238E27FC236}">
                <a16:creationId xmlns:a16="http://schemas.microsoft.com/office/drawing/2014/main" id="{E36667C7-F63F-7F1C-2A1F-E221F1A72265}"/>
              </a:ext>
            </a:extLst>
          </p:cNvPr>
          <p:cNvCxnSpPr>
            <a:cxnSpLocks/>
          </p:cNvCxnSpPr>
          <p:nvPr/>
        </p:nvCxnSpPr>
        <p:spPr>
          <a:xfrm>
            <a:off x="5132275" y="5387323"/>
            <a:ext cx="55452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iSHEJI-15">
            <a:extLst>
              <a:ext uri="{FF2B5EF4-FFF2-40B4-BE49-F238E27FC236}">
                <a16:creationId xmlns:a16="http://schemas.microsoft.com/office/drawing/2014/main" id="{C2E7AE1C-A6C3-9087-591B-003561C74B83}"/>
              </a:ext>
            </a:extLst>
          </p:cNvPr>
          <p:cNvSpPr txBox="1"/>
          <p:nvPr/>
        </p:nvSpPr>
        <p:spPr>
          <a:xfrm>
            <a:off x="4316362" y="6064318"/>
            <a:ext cx="5819776" cy="4068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050" dirty="0" err="1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Pellentesque</a:t>
            </a:r>
            <a:r>
              <a:rPr lang="en-US" altLang="zh-CN" sz="1050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 habitant morbi tristique senectus et netus et malesuada fames ac turpis egestas. Proin pharetra nonummy pede. Mauris et </a:t>
            </a:r>
            <a:r>
              <a:rPr lang="en-US" altLang="zh-CN" sz="1050" dirty="0" err="1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orci</a:t>
            </a:r>
            <a:r>
              <a:rPr lang="en-US" altLang="zh-CN" sz="1050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995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SHEJI-1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2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未来计划</a:t>
            </a:r>
          </a:p>
        </p:txBody>
      </p:sp>
      <p:cxnSp>
        <p:nvCxnSpPr>
          <p:cNvPr id="13" name="iSHEJI-3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4">
            <a:extLst>
              <a:ext uri="{FF2B5EF4-FFF2-40B4-BE49-F238E27FC236}">
                <a16:creationId xmlns:a16="http://schemas.microsoft.com/office/drawing/2014/main" id="{AE270353-CEF2-78AC-31E1-AE610951ED76}"/>
              </a:ext>
            </a:extLst>
          </p:cNvPr>
          <p:cNvSpPr/>
          <p:nvPr/>
        </p:nvSpPr>
        <p:spPr>
          <a:xfrm>
            <a:off x="1485900" y="2567940"/>
            <a:ext cx="10706099" cy="429006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4BC685CA-A510-07E0-65FE-A644AA2C1992}"/>
              </a:ext>
            </a:extLst>
          </p:cNvPr>
          <p:cNvSpPr txBox="1"/>
          <p:nvPr/>
        </p:nvSpPr>
        <p:spPr>
          <a:xfrm>
            <a:off x="1485900" y="1608624"/>
            <a:ext cx="8404860" cy="66306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20XX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年，致力于创造更美好的未来，用优质的产品和服务，提高用户使用体验。</a:t>
            </a:r>
          </a:p>
          <a:p>
            <a:pPr marL="0" marR="0" lvl="0" indent="0" defTabSz="913765" rtl="0" eaLnBrk="1" fontAlgn="auto" latinLnBrk="0" hangingPunct="1">
              <a:lnSpc>
                <a:spcPct val="14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提高产品再华南地区的使用占比，努力开创新的产品模式，实现全年总销售额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亿元的目标。</a:t>
            </a:r>
          </a:p>
        </p:txBody>
      </p:sp>
    </p:spTree>
    <p:extLst>
      <p:ext uri="{BB962C8B-B14F-4D97-AF65-F5344CB8AC3E}">
        <p14:creationId xmlns:p14="http://schemas.microsoft.com/office/powerpoint/2010/main" val="1398217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iSHEJI-1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HEJI-2">
            <a:extLst>
              <a:ext uri="{FF2B5EF4-FFF2-40B4-BE49-F238E27FC236}">
                <a16:creationId xmlns:a16="http://schemas.microsoft.com/office/drawing/2014/main" id="{644F3CE7-2703-8D38-17A5-7B7EA4257796}"/>
              </a:ext>
            </a:extLst>
          </p:cNvPr>
          <p:cNvSpPr txBox="1"/>
          <p:nvPr/>
        </p:nvSpPr>
        <p:spPr>
          <a:xfrm>
            <a:off x="514381" y="831484"/>
            <a:ext cx="3028919" cy="713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400" b="0" i="0" dirty="0"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CONTENTS</a:t>
            </a: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DA3478F0-20A9-E4CF-7780-0734375B68B0}"/>
              </a:ext>
            </a:extLst>
          </p:cNvPr>
          <p:cNvSpPr txBox="1"/>
          <p:nvPr/>
        </p:nvSpPr>
        <p:spPr>
          <a:xfrm>
            <a:off x="833755" y="4773545"/>
            <a:ext cx="2473325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Project introduction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30EBE0E6-3E2B-33A9-B87C-CF518F03A660}"/>
              </a:ext>
            </a:extLst>
          </p:cNvPr>
          <p:cNvSpPr txBox="1"/>
          <p:nvPr/>
        </p:nvSpPr>
        <p:spPr>
          <a:xfrm>
            <a:off x="833755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i="0" spc="0" dirty="0"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项目介绍</a:t>
            </a: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EF9E6D26-68AB-DE69-8DD7-5DE1EF0951CF}"/>
              </a:ext>
            </a:extLst>
          </p:cNvPr>
          <p:cNvSpPr/>
          <p:nvPr/>
        </p:nvSpPr>
        <p:spPr>
          <a:xfrm>
            <a:off x="918845" y="4174339"/>
            <a:ext cx="426719" cy="426719"/>
          </a:xfrm>
          <a:prstGeom prst="ellipse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iSHEJI-6">
            <a:extLst>
              <a:ext uri="{FF2B5EF4-FFF2-40B4-BE49-F238E27FC236}">
                <a16:creationId xmlns:a16="http://schemas.microsoft.com/office/drawing/2014/main" id="{BCDD17A9-E1CE-D6DC-1131-77815D05D5DF}"/>
              </a:ext>
            </a:extLst>
          </p:cNvPr>
          <p:cNvSpPr/>
          <p:nvPr/>
        </p:nvSpPr>
        <p:spPr>
          <a:xfrm>
            <a:off x="1014252" y="4278585"/>
            <a:ext cx="235904" cy="21822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0003BBD7-CA92-C167-FFF4-A20EC513F310}"/>
              </a:ext>
            </a:extLst>
          </p:cNvPr>
          <p:cNvSpPr txBox="1"/>
          <p:nvPr/>
        </p:nvSpPr>
        <p:spPr>
          <a:xfrm>
            <a:off x="3595052" y="4773545"/>
            <a:ext cx="2473325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Performance review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5" name="iSHEJI-8">
            <a:extLst>
              <a:ext uri="{FF2B5EF4-FFF2-40B4-BE49-F238E27FC236}">
                <a16:creationId xmlns:a16="http://schemas.microsoft.com/office/drawing/2014/main" id="{A4E376BA-AFA3-F96C-0763-29137DBF0479}"/>
              </a:ext>
            </a:extLst>
          </p:cNvPr>
          <p:cNvSpPr txBox="1"/>
          <p:nvPr/>
        </p:nvSpPr>
        <p:spPr>
          <a:xfrm>
            <a:off x="3595052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i="0" spc="0" dirty="0"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成果回顾</a:t>
            </a:r>
          </a:p>
        </p:txBody>
      </p:sp>
      <p:sp>
        <p:nvSpPr>
          <p:cNvPr id="36" name="iSHEJI-9">
            <a:extLst>
              <a:ext uri="{FF2B5EF4-FFF2-40B4-BE49-F238E27FC236}">
                <a16:creationId xmlns:a16="http://schemas.microsoft.com/office/drawing/2014/main" id="{4F6C4190-1A3A-81E5-E95E-88A4FB68E926}"/>
              </a:ext>
            </a:extLst>
          </p:cNvPr>
          <p:cNvSpPr/>
          <p:nvPr/>
        </p:nvSpPr>
        <p:spPr>
          <a:xfrm>
            <a:off x="3680142" y="4174339"/>
            <a:ext cx="426719" cy="426719"/>
          </a:xfrm>
          <a:prstGeom prst="ellipse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3EBADB3D-06F9-51BF-57F3-4069954D7F08}"/>
              </a:ext>
            </a:extLst>
          </p:cNvPr>
          <p:cNvSpPr/>
          <p:nvPr/>
        </p:nvSpPr>
        <p:spPr>
          <a:xfrm>
            <a:off x="3775549" y="4290135"/>
            <a:ext cx="235904" cy="195125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iSHEJI-11">
            <a:extLst>
              <a:ext uri="{FF2B5EF4-FFF2-40B4-BE49-F238E27FC236}">
                <a16:creationId xmlns:a16="http://schemas.microsoft.com/office/drawing/2014/main" id="{220BACEF-AF12-8551-12DB-61FC1FB16E54}"/>
              </a:ext>
            </a:extLst>
          </p:cNvPr>
          <p:cNvSpPr txBox="1"/>
          <p:nvPr/>
        </p:nvSpPr>
        <p:spPr>
          <a:xfrm>
            <a:off x="6356349" y="4773545"/>
            <a:ext cx="2473325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Development plan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9" name="iSHEJI-12">
            <a:extLst>
              <a:ext uri="{FF2B5EF4-FFF2-40B4-BE49-F238E27FC236}">
                <a16:creationId xmlns:a16="http://schemas.microsoft.com/office/drawing/2014/main" id="{8D081856-AFED-51C7-BC89-ACA98A9F10A1}"/>
              </a:ext>
            </a:extLst>
          </p:cNvPr>
          <p:cNvSpPr txBox="1"/>
          <p:nvPr/>
        </p:nvSpPr>
        <p:spPr>
          <a:xfrm>
            <a:off x="6356349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i="0" spc="0" dirty="0"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发展规划</a:t>
            </a:r>
          </a:p>
        </p:txBody>
      </p:sp>
      <p:sp>
        <p:nvSpPr>
          <p:cNvPr id="40" name="iSHEJI-13">
            <a:extLst>
              <a:ext uri="{FF2B5EF4-FFF2-40B4-BE49-F238E27FC236}">
                <a16:creationId xmlns:a16="http://schemas.microsoft.com/office/drawing/2014/main" id="{710CEBDF-5CB1-7BCE-8B75-BA8E185635DB}"/>
              </a:ext>
            </a:extLst>
          </p:cNvPr>
          <p:cNvSpPr/>
          <p:nvPr/>
        </p:nvSpPr>
        <p:spPr>
          <a:xfrm>
            <a:off x="6441439" y="4174339"/>
            <a:ext cx="426719" cy="426719"/>
          </a:xfrm>
          <a:prstGeom prst="ellipse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iSHEJI-14">
            <a:extLst>
              <a:ext uri="{FF2B5EF4-FFF2-40B4-BE49-F238E27FC236}">
                <a16:creationId xmlns:a16="http://schemas.microsoft.com/office/drawing/2014/main" id="{3F14CA0A-22A5-1E54-3472-22A7F77D9F79}"/>
              </a:ext>
            </a:extLst>
          </p:cNvPr>
          <p:cNvSpPr/>
          <p:nvPr/>
        </p:nvSpPr>
        <p:spPr>
          <a:xfrm>
            <a:off x="6536846" y="4284433"/>
            <a:ext cx="235904" cy="20653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iSHEJI-15">
            <a:extLst>
              <a:ext uri="{FF2B5EF4-FFF2-40B4-BE49-F238E27FC236}">
                <a16:creationId xmlns:a16="http://schemas.microsoft.com/office/drawing/2014/main" id="{0615C3F5-2A65-3429-4C8E-97AFE2982806}"/>
              </a:ext>
            </a:extLst>
          </p:cNvPr>
          <p:cNvSpPr txBox="1"/>
          <p:nvPr/>
        </p:nvSpPr>
        <p:spPr>
          <a:xfrm>
            <a:off x="9117646" y="4773545"/>
            <a:ext cx="2807654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Summary of experience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3" name="iSHEJI-16">
            <a:extLst>
              <a:ext uri="{FF2B5EF4-FFF2-40B4-BE49-F238E27FC236}">
                <a16:creationId xmlns:a16="http://schemas.microsoft.com/office/drawing/2014/main" id="{C9D2C527-FBBB-381F-5191-F1EE3918B225}"/>
              </a:ext>
            </a:extLst>
          </p:cNvPr>
          <p:cNvSpPr txBox="1"/>
          <p:nvPr/>
        </p:nvSpPr>
        <p:spPr>
          <a:xfrm>
            <a:off x="9117646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i="0" spc="0" dirty="0">
                <a:effectLst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经验总结</a:t>
            </a:r>
          </a:p>
        </p:txBody>
      </p:sp>
      <p:sp>
        <p:nvSpPr>
          <p:cNvPr id="44" name="iSHEJI-17">
            <a:extLst>
              <a:ext uri="{FF2B5EF4-FFF2-40B4-BE49-F238E27FC236}">
                <a16:creationId xmlns:a16="http://schemas.microsoft.com/office/drawing/2014/main" id="{B5EE2652-1A83-E1DE-E938-1F2748DB7D19}"/>
              </a:ext>
            </a:extLst>
          </p:cNvPr>
          <p:cNvSpPr/>
          <p:nvPr/>
        </p:nvSpPr>
        <p:spPr>
          <a:xfrm>
            <a:off x="9202736" y="4174339"/>
            <a:ext cx="426719" cy="426719"/>
          </a:xfrm>
          <a:prstGeom prst="ellipse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iSHEJI-18">
            <a:extLst>
              <a:ext uri="{FF2B5EF4-FFF2-40B4-BE49-F238E27FC236}">
                <a16:creationId xmlns:a16="http://schemas.microsoft.com/office/drawing/2014/main" id="{8564C026-1660-A72C-560D-E5A9DB64553B}"/>
              </a:ext>
            </a:extLst>
          </p:cNvPr>
          <p:cNvSpPr/>
          <p:nvPr/>
        </p:nvSpPr>
        <p:spPr>
          <a:xfrm>
            <a:off x="9298143" y="4269746"/>
            <a:ext cx="235904" cy="23590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724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1CE2249-B01C-0672-B7B4-161DB84DEE12}"/>
              </a:ext>
            </a:extLst>
          </p:cNvPr>
          <p:cNvSpPr/>
          <p:nvPr/>
        </p:nvSpPr>
        <p:spPr>
          <a:xfrm>
            <a:off x="525286" y="578734"/>
            <a:ext cx="699313" cy="699313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BD4BF123-BCDB-07F9-116F-5FA66780CEAB}"/>
              </a:ext>
            </a:extLst>
          </p:cNvPr>
          <p:cNvSpPr/>
          <p:nvPr/>
        </p:nvSpPr>
        <p:spPr>
          <a:xfrm>
            <a:off x="4904509" y="0"/>
            <a:ext cx="728749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SHEJI-3">
            <a:extLst>
              <a:ext uri="{FF2B5EF4-FFF2-40B4-BE49-F238E27FC236}">
                <a16:creationId xmlns:a16="http://schemas.microsoft.com/office/drawing/2014/main" id="{757DC7D6-CF69-A1A7-0AD4-3E0D6E6DB4FF}"/>
              </a:ext>
            </a:extLst>
          </p:cNvPr>
          <p:cNvSpPr/>
          <p:nvPr/>
        </p:nvSpPr>
        <p:spPr>
          <a:xfrm>
            <a:off x="8691996" y="1436182"/>
            <a:ext cx="1400537" cy="2801074"/>
          </a:xfrm>
          <a:custGeom>
            <a:avLst/>
            <a:gdLst>
              <a:gd name="connsiteX0" fmla="*/ 0 w 1400537"/>
              <a:gd name="connsiteY0" fmla="*/ 0 h 2801074"/>
              <a:gd name="connsiteX1" fmla="*/ 1400537 w 1400537"/>
              <a:gd name="connsiteY1" fmla="*/ 1400537 h 2801074"/>
              <a:gd name="connsiteX2" fmla="*/ 0 w 1400537"/>
              <a:gd name="connsiteY2" fmla="*/ 2801074 h 280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0537" h="2801074">
                <a:moveTo>
                  <a:pt x="0" y="0"/>
                </a:moveTo>
                <a:cubicBezTo>
                  <a:pt x="773495" y="0"/>
                  <a:pt x="1400537" y="627042"/>
                  <a:pt x="1400537" y="1400537"/>
                </a:cubicBezTo>
                <a:cubicBezTo>
                  <a:pt x="1400537" y="2174032"/>
                  <a:pt x="773495" y="2801074"/>
                  <a:pt x="0" y="2801074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3619B332-D660-7BB1-EC0C-298F359F4037}"/>
              </a:ext>
            </a:extLst>
          </p:cNvPr>
          <p:cNvSpPr/>
          <p:nvPr/>
        </p:nvSpPr>
        <p:spPr>
          <a:xfrm>
            <a:off x="7622641" y="1436181"/>
            <a:ext cx="752355" cy="2801073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C0DE9FFE-B425-C339-8A05-CAAAA3CD33C7}"/>
              </a:ext>
            </a:extLst>
          </p:cNvPr>
          <p:cNvSpPr txBox="1"/>
          <p:nvPr/>
        </p:nvSpPr>
        <p:spPr>
          <a:xfrm>
            <a:off x="422941" y="3429000"/>
            <a:ext cx="6598617" cy="122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8000" spc="300" dirty="0"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B02B11F-CEB5-CD9E-4AD1-43BA9E2503D2}"/>
              </a:ext>
            </a:extLst>
          </p:cNvPr>
          <p:cNvSpPr txBox="1"/>
          <p:nvPr/>
        </p:nvSpPr>
        <p:spPr>
          <a:xfrm>
            <a:off x="584987" y="5791440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i="0" spc="0" dirty="0"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  <a:endParaRPr lang="zh-CN" altLang="en-US" sz="2800" dirty="0"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EA24301B-12C5-2306-BC5D-4D2577E686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6310" y="731279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C06690CA-6434-5238-376A-B457FA05BDB7}"/>
              </a:ext>
            </a:extLst>
          </p:cNvPr>
          <p:cNvSpPr txBox="1"/>
          <p:nvPr/>
        </p:nvSpPr>
        <p:spPr>
          <a:xfrm>
            <a:off x="422941" y="4561150"/>
            <a:ext cx="9864059" cy="1024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600" b="0" i="0" dirty="0"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</a:t>
            </a:r>
            <a:r>
              <a:rPr lang="en-US" altLang="zh-CN" sz="6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you very much</a:t>
            </a:r>
            <a:endParaRPr lang="en-US" altLang="zh-CN" sz="6600" b="0" i="0" dirty="0"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0" name="iSHEJI-9">
            <a:extLst>
              <a:ext uri="{FF2B5EF4-FFF2-40B4-BE49-F238E27FC236}">
                <a16:creationId xmlns:a16="http://schemas.microsoft.com/office/drawing/2014/main" id="{ADBA445D-E501-63F6-FE5E-B89545637218}"/>
              </a:ext>
            </a:extLst>
          </p:cNvPr>
          <p:cNvCxnSpPr>
            <a:cxnSpLocks/>
          </p:cNvCxnSpPr>
          <p:nvPr/>
        </p:nvCxnSpPr>
        <p:spPr>
          <a:xfrm>
            <a:off x="11681460" y="0"/>
            <a:ext cx="0" cy="685800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951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831A72-71E6-5D6F-56D2-4746BF88A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535CAD9-D88C-DE4A-2CA1-A65DB413D89C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85108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0" y="0"/>
            <a:ext cx="8142137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F67EEFA6-2235-16F1-2F69-BBC9F0C907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6310" y="731279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748696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1300" b="0" i="0" spc="0" dirty="0">
                <a:solidFill>
                  <a:schemeClr val="bg1"/>
                </a:solidFill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01</a:t>
            </a:r>
            <a:endParaRPr lang="zh-CN" altLang="en-US" sz="41300" b="0" i="0" spc="0" dirty="0">
              <a:solidFill>
                <a:schemeClr val="bg1"/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4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828452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000" b="0" i="0" spc="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项目介绍</a:t>
            </a: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8299112" y="4160408"/>
            <a:ext cx="2473325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Project introduction</a:t>
            </a:r>
          </a:p>
        </p:txBody>
      </p:sp>
      <p:cxnSp>
        <p:nvCxnSpPr>
          <p:cNvPr id="11" name="iSHEJI-6">
            <a:extLst>
              <a:ext uri="{FF2B5EF4-FFF2-40B4-BE49-F238E27FC236}">
                <a16:creationId xmlns:a16="http://schemas.microsoft.com/office/drawing/2014/main" id="{E2C32EC4-870B-FFD6-8450-ABFD50A2FB50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854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89203F7E-3919-A244-D280-87EF7954DE8F}"/>
              </a:ext>
            </a:extLst>
          </p:cNvPr>
          <p:cNvSpPr/>
          <p:nvPr/>
        </p:nvSpPr>
        <p:spPr>
          <a:xfrm>
            <a:off x="1208398" y="2052084"/>
            <a:ext cx="2705100" cy="1075512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800" dirty="0">
                <a:ln w="1270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双十一</a:t>
            </a:r>
          </a:p>
        </p:txBody>
      </p:sp>
      <p:cxnSp>
        <p:nvCxnSpPr>
          <p:cNvPr id="13" name="iSHEJI-2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3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4">
            <a:extLst>
              <a:ext uri="{FF2B5EF4-FFF2-40B4-BE49-F238E27FC236}">
                <a16:creationId xmlns:a16="http://schemas.microsoft.com/office/drawing/2014/main" id="{4B0C6E12-2B59-B71D-07AB-8EB0E3EB80A4}"/>
              </a:ext>
            </a:extLst>
          </p:cNvPr>
          <p:cNvSpPr txBox="1"/>
          <p:nvPr/>
        </p:nvSpPr>
        <p:spPr>
          <a:xfrm>
            <a:off x="1256086" y="3635705"/>
            <a:ext cx="5114176" cy="7943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双十一项目作为每年</a:t>
            </a:r>
            <a:r>
              <a:rPr lang="en-US" altLang="zh-CN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Q4</a:t>
            </a:r>
            <a:r>
              <a:rPr lang="zh-CN" altLang="en-US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季度的重头戏，旨在推广爱设计主打的明星产品，让更多用户了解并使用推广。</a:t>
            </a:r>
          </a:p>
        </p:txBody>
      </p:sp>
      <p:sp>
        <p:nvSpPr>
          <p:cNvPr id="23" name="iSHEJI-5">
            <a:extLst>
              <a:ext uri="{FF2B5EF4-FFF2-40B4-BE49-F238E27FC236}">
                <a16:creationId xmlns:a16="http://schemas.microsoft.com/office/drawing/2014/main" id="{E2AD21B6-2C2B-E5E8-D702-43DCC00C592C}"/>
              </a:ext>
            </a:extLst>
          </p:cNvPr>
          <p:cNvSpPr txBox="1"/>
          <p:nvPr/>
        </p:nvSpPr>
        <p:spPr>
          <a:xfrm>
            <a:off x="1256086" y="4518867"/>
            <a:ext cx="5001839" cy="6721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urna</a:t>
            </a: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  <p:cxnSp>
        <p:nvCxnSpPr>
          <p:cNvPr id="24" name="iSHEJI-6">
            <a:extLst>
              <a:ext uri="{FF2B5EF4-FFF2-40B4-BE49-F238E27FC236}">
                <a16:creationId xmlns:a16="http://schemas.microsoft.com/office/drawing/2014/main" id="{7C8E9DE5-A38A-9495-5A21-0715F6A4EEEB}"/>
              </a:ext>
            </a:extLst>
          </p:cNvPr>
          <p:cNvCxnSpPr>
            <a:cxnSpLocks/>
          </p:cNvCxnSpPr>
          <p:nvPr/>
        </p:nvCxnSpPr>
        <p:spPr>
          <a:xfrm>
            <a:off x="1256086" y="3381650"/>
            <a:ext cx="388741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7">
            <a:extLst>
              <a:ext uri="{FF2B5EF4-FFF2-40B4-BE49-F238E27FC236}">
                <a16:creationId xmlns:a16="http://schemas.microsoft.com/office/drawing/2014/main" id="{1E282F78-CB92-AFA5-2650-645B29C02564}"/>
              </a:ext>
            </a:extLst>
          </p:cNvPr>
          <p:cNvSpPr/>
          <p:nvPr/>
        </p:nvSpPr>
        <p:spPr>
          <a:xfrm>
            <a:off x="713761" y="564158"/>
            <a:ext cx="3099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项目介绍</a:t>
            </a:r>
          </a:p>
        </p:txBody>
      </p:sp>
      <p:sp>
        <p:nvSpPr>
          <p:cNvPr id="5" name="iSHEJI-8">
            <a:extLst>
              <a:ext uri="{FF2B5EF4-FFF2-40B4-BE49-F238E27FC236}">
                <a16:creationId xmlns:a16="http://schemas.microsoft.com/office/drawing/2014/main" id="{507F1A11-5730-01F1-4798-4D076055B078}"/>
              </a:ext>
            </a:extLst>
          </p:cNvPr>
          <p:cNvSpPr/>
          <p:nvPr/>
        </p:nvSpPr>
        <p:spPr>
          <a:xfrm>
            <a:off x="6762750" y="2052084"/>
            <a:ext cx="4543425" cy="340573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387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4D4E6FAD-0133-1E05-F974-13A1D2C56966}"/>
              </a:ext>
            </a:extLst>
          </p:cNvPr>
          <p:cNvSpPr/>
          <p:nvPr/>
        </p:nvSpPr>
        <p:spPr>
          <a:xfrm>
            <a:off x="713761" y="1957387"/>
            <a:ext cx="10582890" cy="2943226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iSHEJI-2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3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iSHEJI-4">
            <a:extLst>
              <a:ext uri="{FF2B5EF4-FFF2-40B4-BE49-F238E27FC236}">
                <a16:creationId xmlns:a16="http://schemas.microsoft.com/office/drawing/2014/main" id="{1E282F78-CB92-AFA5-2650-645B29C02564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今年项目的总体目标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2" name="iSHEJI-5">
            <a:extLst>
              <a:ext uri="{FF2B5EF4-FFF2-40B4-BE49-F238E27FC236}">
                <a16:creationId xmlns:a16="http://schemas.microsoft.com/office/drawing/2014/main" id="{F616C106-E1CE-8D66-2F47-508A7F57B679}"/>
              </a:ext>
            </a:extLst>
          </p:cNvPr>
          <p:cNvSpPr txBox="1"/>
          <p:nvPr/>
        </p:nvSpPr>
        <p:spPr>
          <a:xfrm>
            <a:off x="1504521" y="3226117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10,000</a:t>
            </a:r>
            <a:r>
              <a:rPr lang="zh-CN" altLang="en-US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人</a:t>
            </a:r>
            <a:endParaRPr lang="zh-CN" altLang="en-US" sz="4000" dirty="0">
              <a:ln w="12700">
                <a:noFill/>
              </a:ln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55739ABE-E98D-C5B8-A9B9-B9EFC38319B8}"/>
              </a:ext>
            </a:extLst>
          </p:cNvPr>
          <p:cNvSpPr txBox="1"/>
          <p:nvPr/>
        </p:nvSpPr>
        <p:spPr>
          <a:xfrm>
            <a:off x="1504521" y="3751805"/>
            <a:ext cx="1819704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新用户注册</a:t>
            </a: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6C9A57BF-9AC9-B806-59CF-ED607A990C9E}"/>
              </a:ext>
            </a:extLst>
          </p:cNvPr>
          <p:cNvSpPr txBox="1"/>
          <p:nvPr/>
        </p:nvSpPr>
        <p:spPr>
          <a:xfrm>
            <a:off x="4736099" y="3226117"/>
            <a:ext cx="258318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30,0000</a:t>
            </a:r>
            <a:r>
              <a:rPr lang="zh-CN" altLang="en-US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A912D8E8-C3F7-5849-6F8B-27AE8F382D73}"/>
              </a:ext>
            </a:extLst>
          </p:cNvPr>
          <p:cNvSpPr txBox="1"/>
          <p:nvPr/>
        </p:nvSpPr>
        <p:spPr>
          <a:xfrm>
            <a:off x="4696095" y="3751805"/>
            <a:ext cx="1819704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用户购买总额达到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8BA51DA1-C05E-62D5-E60E-39D0FC6D52D0}"/>
              </a:ext>
            </a:extLst>
          </p:cNvPr>
          <p:cNvSpPr txBox="1"/>
          <p:nvPr/>
        </p:nvSpPr>
        <p:spPr>
          <a:xfrm>
            <a:off x="8286321" y="3226117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80%</a:t>
            </a:r>
          </a:p>
        </p:txBody>
      </p:sp>
      <p:sp>
        <p:nvSpPr>
          <p:cNvPr id="26" name="iSHEJI-10">
            <a:extLst>
              <a:ext uri="{FF2B5EF4-FFF2-40B4-BE49-F238E27FC236}">
                <a16:creationId xmlns:a16="http://schemas.microsoft.com/office/drawing/2014/main" id="{0F570244-706E-1478-9E0B-E7A3D6CECA24}"/>
              </a:ext>
            </a:extLst>
          </p:cNvPr>
          <p:cNvSpPr txBox="1"/>
          <p:nvPr/>
        </p:nvSpPr>
        <p:spPr>
          <a:xfrm>
            <a:off x="8217741" y="3751805"/>
            <a:ext cx="1819704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用户留存率增长</a:t>
            </a:r>
          </a:p>
        </p:txBody>
      </p:sp>
      <p:sp>
        <p:nvSpPr>
          <p:cNvPr id="4" name="iSHEJI-11">
            <a:extLst>
              <a:ext uri="{FF2B5EF4-FFF2-40B4-BE49-F238E27FC236}">
                <a16:creationId xmlns:a16="http://schemas.microsoft.com/office/drawing/2014/main" id="{A51214AD-7186-5B9A-BDD5-93EDF2AC5DA2}"/>
              </a:ext>
            </a:extLst>
          </p:cNvPr>
          <p:cNvSpPr/>
          <p:nvPr/>
        </p:nvSpPr>
        <p:spPr>
          <a:xfrm>
            <a:off x="1581150" y="2395537"/>
            <a:ext cx="523904" cy="523904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iSHEJI-12">
            <a:extLst>
              <a:ext uri="{FF2B5EF4-FFF2-40B4-BE49-F238E27FC236}">
                <a16:creationId xmlns:a16="http://schemas.microsoft.com/office/drawing/2014/main" id="{85DC8C3D-62C1-D2AF-6B3D-2EA173363317}"/>
              </a:ext>
            </a:extLst>
          </p:cNvPr>
          <p:cNvSpPr txBox="1"/>
          <p:nvPr/>
        </p:nvSpPr>
        <p:spPr>
          <a:xfrm>
            <a:off x="774795" y="5534040"/>
            <a:ext cx="10683779" cy="4413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urna</a:t>
            </a: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  <p:sp>
        <p:nvSpPr>
          <p:cNvPr id="33" name="iSHEJI-13">
            <a:extLst>
              <a:ext uri="{FF2B5EF4-FFF2-40B4-BE49-F238E27FC236}">
                <a16:creationId xmlns:a16="http://schemas.microsoft.com/office/drawing/2014/main" id="{1EFE01C0-B5FD-5A64-446A-C571ECF8E340}"/>
              </a:ext>
            </a:extLst>
          </p:cNvPr>
          <p:cNvSpPr/>
          <p:nvPr/>
        </p:nvSpPr>
        <p:spPr>
          <a:xfrm>
            <a:off x="4829174" y="2395537"/>
            <a:ext cx="523904" cy="523904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iSHEJI-14">
            <a:extLst>
              <a:ext uri="{FF2B5EF4-FFF2-40B4-BE49-F238E27FC236}">
                <a16:creationId xmlns:a16="http://schemas.microsoft.com/office/drawing/2014/main" id="{70938FF0-C597-109F-F7F7-A56D2D02C798}"/>
              </a:ext>
            </a:extLst>
          </p:cNvPr>
          <p:cNvSpPr/>
          <p:nvPr/>
        </p:nvSpPr>
        <p:spPr>
          <a:xfrm>
            <a:off x="8362949" y="2395537"/>
            <a:ext cx="523904" cy="523904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iSHEJI-15">
            <a:extLst>
              <a:ext uri="{FF2B5EF4-FFF2-40B4-BE49-F238E27FC236}">
                <a16:creationId xmlns:a16="http://schemas.microsoft.com/office/drawing/2014/main" id="{63B28014-F8C7-48F6-4A5C-CD5D0A93D96C}"/>
              </a:ext>
            </a:extLst>
          </p:cNvPr>
          <p:cNvSpPr/>
          <p:nvPr/>
        </p:nvSpPr>
        <p:spPr>
          <a:xfrm>
            <a:off x="1685954" y="2500342"/>
            <a:ext cx="314296" cy="314296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F6974A9D-088E-A68A-D741-76F719052507}"/>
              </a:ext>
            </a:extLst>
          </p:cNvPr>
          <p:cNvSpPr/>
          <p:nvPr/>
        </p:nvSpPr>
        <p:spPr>
          <a:xfrm>
            <a:off x="4939998" y="2500342"/>
            <a:ext cx="302255" cy="31429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iSHEJI-17">
            <a:extLst>
              <a:ext uri="{FF2B5EF4-FFF2-40B4-BE49-F238E27FC236}">
                <a16:creationId xmlns:a16="http://schemas.microsoft.com/office/drawing/2014/main" id="{577ED7F2-857D-E16A-C789-12EAAC0466F2}"/>
              </a:ext>
            </a:extLst>
          </p:cNvPr>
          <p:cNvSpPr/>
          <p:nvPr/>
        </p:nvSpPr>
        <p:spPr>
          <a:xfrm>
            <a:off x="8487297" y="2500342"/>
            <a:ext cx="275207" cy="31429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6236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1514A8B9-CF4D-22F9-FD26-F105EC9F7EA2}"/>
              </a:ext>
            </a:extLst>
          </p:cNvPr>
          <p:cNvSpPr/>
          <p:nvPr/>
        </p:nvSpPr>
        <p:spPr>
          <a:xfrm>
            <a:off x="957823" y="188760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iSHEJI-2">
            <a:extLst>
              <a:ext uri="{FF2B5EF4-FFF2-40B4-BE49-F238E27FC236}">
                <a16:creationId xmlns:a16="http://schemas.microsoft.com/office/drawing/2014/main" id="{47D3B49B-C380-021C-F166-D8B4E820EE79}"/>
              </a:ext>
            </a:extLst>
          </p:cNvPr>
          <p:cNvSpPr/>
          <p:nvPr/>
        </p:nvSpPr>
        <p:spPr>
          <a:xfrm>
            <a:off x="3639825" y="188760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iSHEJI-3">
            <a:extLst>
              <a:ext uri="{FF2B5EF4-FFF2-40B4-BE49-F238E27FC236}">
                <a16:creationId xmlns:a16="http://schemas.microsoft.com/office/drawing/2014/main" id="{07E5F3A7-8001-2B1C-D017-64E0914878A6}"/>
              </a:ext>
            </a:extLst>
          </p:cNvPr>
          <p:cNvSpPr/>
          <p:nvPr/>
        </p:nvSpPr>
        <p:spPr>
          <a:xfrm>
            <a:off x="6321827" y="188760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iSHEJI-4">
            <a:extLst>
              <a:ext uri="{FF2B5EF4-FFF2-40B4-BE49-F238E27FC236}">
                <a16:creationId xmlns:a16="http://schemas.microsoft.com/office/drawing/2014/main" id="{DC11F75B-B304-18CA-199B-07FCADAC37C9}"/>
              </a:ext>
            </a:extLst>
          </p:cNvPr>
          <p:cNvSpPr/>
          <p:nvPr/>
        </p:nvSpPr>
        <p:spPr>
          <a:xfrm>
            <a:off x="9003830" y="1887606"/>
            <a:ext cx="2218487" cy="2685848"/>
          </a:xfrm>
          <a:custGeom>
            <a:avLst/>
            <a:gdLst>
              <a:gd name="connsiteX0" fmla="*/ 0 w 2218487"/>
              <a:gd name="connsiteY0" fmla="*/ 0 h 2685848"/>
              <a:gd name="connsiteX1" fmla="*/ 2218487 w 2218487"/>
              <a:gd name="connsiteY1" fmla="*/ 0 h 2685848"/>
              <a:gd name="connsiteX2" fmla="*/ 2218487 w 2218487"/>
              <a:gd name="connsiteY2" fmla="*/ 2685848 h 2685848"/>
              <a:gd name="connsiteX3" fmla="*/ 0 w 2218487"/>
              <a:gd name="connsiteY3" fmla="*/ 2685848 h 2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85848">
                <a:moveTo>
                  <a:pt x="0" y="0"/>
                </a:moveTo>
                <a:lnTo>
                  <a:pt x="2218487" y="0"/>
                </a:lnTo>
                <a:lnTo>
                  <a:pt x="2218487" y="2685848"/>
                </a:lnTo>
                <a:lnTo>
                  <a:pt x="0" y="2685848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iSHEJI-5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6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iSHEJI-7">
            <a:extLst>
              <a:ext uri="{FF2B5EF4-FFF2-40B4-BE49-F238E27FC236}">
                <a16:creationId xmlns:a16="http://schemas.microsoft.com/office/drawing/2014/main" id="{1E282F78-CB92-AFA5-2650-645B29C02564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项目团队</a:t>
            </a: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83D4175E-F7A5-49BF-768A-C5023DBD6FF1}"/>
              </a:ext>
            </a:extLst>
          </p:cNvPr>
          <p:cNvSpPr txBox="1"/>
          <p:nvPr/>
        </p:nvSpPr>
        <p:spPr>
          <a:xfrm>
            <a:off x="957823" y="464704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项目统筹</a:t>
            </a:r>
          </a:p>
        </p:txBody>
      </p:sp>
      <p:sp>
        <p:nvSpPr>
          <p:cNvPr id="24" name="iSHEJI-9">
            <a:extLst>
              <a:ext uri="{FF2B5EF4-FFF2-40B4-BE49-F238E27FC236}">
                <a16:creationId xmlns:a16="http://schemas.microsoft.com/office/drawing/2014/main" id="{4CC1FE90-E4AE-B42C-0E5B-A2B2AECD2720}"/>
              </a:ext>
            </a:extLst>
          </p:cNvPr>
          <p:cNvSpPr txBox="1"/>
          <p:nvPr/>
        </p:nvSpPr>
        <p:spPr>
          <a:xfrm>
            <a:off x="957823" y="497987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爱小设</a:t>
            </a:r>
          </a:p>
        </p:txBody>
      </p:sp>
      <p:sp>
        <p:nvSpPr>
          <p:cNvPr id="27" name="iSHEJI-10">
            <a:extLst>
              <a:ext uri="{FF2B5EF4-FFF2-40B4-BE49-F238E27FC236}">
                <a16:creationId xmlns:a16="http://schemas.microsoft.com/office/drawing/2014/main" id="{537556F9-8ED8-AEDD-07B7-0A82C978ACB5}"/>
              </a:ext>
            </a:extLst>
          </p:cNvPr>
          <p:cNvSpPr txBox="1"/>
          <p:nvPr/>
        </p:nvSpPr>
        <p:spPr>
          <a:xfrm>
            <a:off x="3643779" y="464704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产品设计</a:t>
            </a: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3B257150-7781-47DC-7611-B79ED7386D4F}"/>
              </a:ext>
            </a:extLst>
          </p:cNvPr>
          <p:cNvSpPr txBox="1"/>
          <p:nvPr/>
        </p:nvSpPr>
        <p:spPr>
          <a:xfrm>
            <a:off x="3643779" y="497987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李小四</a:t>
            </a: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0174E196-CE81-E181-4F2B-CE41FDE13EEE}"/>
              </a:ext>
            </a:extLst>
          </p:cNvPr>
          <p:cNvSpPr txBox="1"/>
          <p:nvPr/>
        </p:nvSpPr>
        <p:spPr>
          <a:xfrm>
            <a:off x="6317874" y="464704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活动策划</a:t>
            </a:r>
          </a:p>
        </p:txBody>
      </p:sp>
      <p:sp>
        <p:nvSpPr>
          <p:cNvPr id="30" name="iSHEJI-13">
            <a:extLst>
              <a:ext uri="{FF2B5EF4-FFF2-40B4-BE49-F238E27FC236}">
                <a16:creationId xmlns:a16="http://schemas.microsoft.com/office/drawing/2014/main" id="{02950883-BF0C-3D7E-7B58-FFBAE2960D39}"/>
              </a:ext>
            </a:extLst>
          </p:cNvPr>
          <p:cNvSpPr txBox="1"/>
          <p:nvPr/>
        </p:nvSpPr>
        <p:spPr>
          <a:xfrm>
            <a:off x="6317874" y="497987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王小五</a:t>
            </a:r>
          </a:p>
        </p:txBody>
      </p:sp>
      <p:sp>
        <p:nvSpPr>
          <p:cNvPr id="31" name="iSHEJI-14">
            <a:extLst>
              <a:ext uri="{FF2B5EF4-FFF2-40B4-BE49-F238E27FC236}">
                <a16:creationId xmlns:a16="http://schemas.microsoft.com/office/drawing/2014/main" id="{AE424652-C903-9AB4-B81C-FC1FC357360C}"/>
              </a:ext>
            </a:extLst>
          </p:cNvPr>
          <p:cNvSpPr txBox="1"/>
          <p:nvPr/>
        </p:nvSpPr>
        <p:spPr>
          <a:xfrm>
            <a:off x="9003830" y="4647041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需求调研</a:t>
            </a:r>
          </a:p>
        </p:txBody>
      </p:sp>
      <p:sp>
        <p:nvSpPr>
          <p:cNvPr id="33" name="iSHEJI-15">
            <a:extLst>
              <a:ext uri="{FF2B5EF4-FFF2-40B4-BE49-F238E27FC236}">
                <a16:creationId xmlns:a16="http://schemas.microsoft.com/office/drawing/2014/main" id="{3CA4C0D1-94DE-1059-1816-C6EEF3F48E84}"/>
              </a:ext>
            </a:extLst>
          </p:cNvPr>
          <p:cNvSpPr txBox="1"/>
          <p:nvPr/>
        </p:nvSpPr>
        <p:spPr>
          <a:xfrm>
            <a:off x="9003830" y="4979873"/>
            <a:ext cx="1156727" cy="3788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赵小六</a:t>
            </a:r>
          </a:p>
        </p:txBody>
      </p:sp>
    </p:spTree>
    <p:extLst>
      <p:ext uri="{BB962C8B-B14F-4D97-AF65-F5344CB8AC3E}">
        <p14:creationId xmlns:p14="http://schemas.microsoft.com/office/powerpoint/2010/main" val="1999360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0" y="0"/>
            <a:ext cx="8142137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F67EEFA6-2235-16F1-2F69-BBC9F0C907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6310" y="731279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748696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413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02</a:t>
            </a:r>
            <a:endParaRPr lang="zh-CN" altLang="en-US" sz="413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4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828452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000" b="0" i="0" spc="0" dirty="0"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成果回顾</a:t>
            </a: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8299112" y="4160408"/>
            <a:ext cx="2473325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b="0" i="0" spc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Performance review</a:t>
            </a:r>
          </a:p>
        </p:txBody>
      </p:sp>
      <p:cxnSp>
        <p:nvCxnSpPr>
          <p:cNvPr id="13" name="iSHEJI-6">
            <a:extLst>
              <a:ext uri="{FF2B5EF4-FFF2-40B4-BE49-F238E27FC236}">
                <a16:creationId xmlns:a16="http://schemas.microsoft.com/office/drawing/2014/main" id="{93787D39-AEFF-5011-D89D-1503EF619C85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80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B693F58F-95CA-BBEF-C94F-5110323C01C2}"/>
              </a:ext>
            </a:extLst>
          </p:cNvPr>
          <p:cNvSpPr/>
          <p:nvPr/>
        </p:nvSpPr>
        <p:spPr>
          <a:xfrm>
            <a:off x="1289162" y="2471377"/>
            <a:ext cx="9829766" cy="3022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9ED681ED-FF23-C859-5D01-6208C49F07C5}"/>
              </a:ext>
            </a:extLst>
          </p:cNvPr>
          <p:cNvSpPr/>
          <p:nvPr/>
        </p:nvSpPr>
        <p:spPr>
          <a:xfrm>
            <a:off x="1289162" y="1828800"/>
            <a:ext cx="9829766" cy="302260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iSHEJI-3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4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iSHEJI-5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项目总销售额</a:t>
            </a:r>
          </a:p>
        </p:txBody>
      </p:sp>
      <p:sp>
        <p:nvSpPr>
          <p:cNvPr id="25" name="iSHEJI-6">
            <a:extLst>
              <a:ext uri="{FF2B5EF4-FFF2-40B4-BE49-F238E27FC236}">
                <a16:creationId xmlns:a16="http://schemas.microsoft.com/office/drawing/2014/main" id="{5505F42B-0EA1-5518-9C46-C11795F047C9}"/>
              </a:ext>
            </a:extLst>
          </p:cNvPr>
          <p:cNvSpPr txBox="1"/>
          <p:nvPr/>
        </p:nvSpPr>
        <p:spPr>
          <a:xfrm>
            <a:off x="1731736" y="2455243"/>
            <a:ext cx="8944619" cy="17697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en-US" altLang="zh-CN" sz="11500" dirty="0">
                <a:ln w="1270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3,000,000</a:t>
            </a:r>
            <a:r>
              <a:rPr lang="zh-CN" altLang="en-US" sz="11500" dirty="0">
                <a:ln w="12700">
                  <a:noFill/>
                </a:ln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B8F70828-2B3C-15F5-2C47-22BC58E97654}"/>
              </a:ext>
            </a:extLst>
          </p:cNvPr>
          <p:cNvSpPr txBox="1"/>
          <p:nvPr/>
        </p:nvSpPr>
        <p:spPr>
          <a:xfrm>
            <a:off x="4039965" y="4979955"/>
            <a:ext cx="432816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buSzPct val="25000"/>
            </a:pPr>
            <a:r>
              <a:rPr lang="zh-CN" altLang="en-US" sz="2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完成全年目标</a:t>
            </a:r>
            <a:r>
              <a:rPr lang="en-US" altLang="zh-CN" sz="2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120%</a:t>
            </a:r>
            <a:endParaRPr lang="zh-CN" altLang="en-US" sz="2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680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49FE659-8A65-DEBD-B753-94B6F76193C3}"/>
              </a:ext>
            </a:extLst>
          </p:cNvPr>
          <p:cNvSpPr/>
          <p:nvPr/>
        </p:nvSpPr>
        <p:spPr>
          <a:xfrm>
            <a:off x="0" y="-1"/>
            <a:ext cx="12192000" cy="1369819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iSHEJI-2">
            <a:extLst>
              <a:ext uri="{FF2B5EF4-FFF2-40B4-BE49-F238E27FC236}">
                <a16:creationId xmlns:a16="http://schemas.microsoft.com/office/drawing/2014/main" id="{8C20A078-1E70-F510-6CEC-E766FCC3F1BD}"/>
              </a:ext>
            </a:extLst>
          </p:cNvPr>
          <p:cNvCxnSpPr>
            <a:cxnSpLocks/>
          </p:cNvCxnSpPr>
          <p:nvPr/>
        </p:nvCxnSpPr>
        <p:spPr>
          <a:xfrm>
            <a:off x="43434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3">
            <a:extLst>
              <a:ext uri="{FF2B5EF4-FFF2-40B4-BE49-F238E27FC236}">
                <a16:creationId xmlns:a16="http://schemas.microsoft.com/office/drawing/2014/main" id="{A6A2C7FE-0FA2-8901-157D-3C669520AE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CDFB3B0B-74C4-4E70-D61A-7BD40EFB7072}"/>
              </a:ext>
            </a:extLst>
          </p:cNvPr>
          <p:cNvSpPr txBox="1">
            <a:spLocks/>
          </p:cNvSpPr>
          <p:nvPr/>
        </p:nvSpPr>
        <p:spPr>
          <a:xfrm>
            <a:off x="1020946" y="2013531"/>
            <a:ext cx="386843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28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全项目业绩完成</a:t>
            </a:r>
            <a:r>
              <a:rPr lang="en-US" altLang="zh-CN" sz="28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120%</a:t>
            </a:r>
            <a:endParaRPr lang="zh-CN" altLang="en-US" sz="2800" dirty="0">
              <a:ln w="12700">
                <a:noFill/>
              </a:ln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20" name="iSHEJI-5">
            <a:extLst>
              <a:ext uri="{FF2B5EF4-FFF2-40B4-BE49-F238E27FC236}">
                <a16:creationId xmlns:a16="http://schemas.microsoft.com/office/drawing/2014/main" id="{6B0EDF8A-C6D1-979D-E2B6-B656ED20264C}"/>
              </a:ext>
            </a:extLst>
          </p:cNvPr>
          <p:cNvCxnSpPr>
            <a:cxnSpLocks/>
          </p:cNvCxnSpPr>
          <p:nvPr/>
        </p:nvCxnSpPr>
        <p:spPr>
          <a:xfrm>
            <a:off x="1333920" y="2773219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iSHEJI-6">
            <a:extLst>
              <a:ext uri="{FF2B5EF4-FFF2-40B4-BE49-F238E27FC236}">
                <a16:creationId xmlns:a16="http://schemas.microsoft.com/office/drawing/2014/main" id="{5707CC63-ACD4-6EE7-0F57-58324E56D2D6}"/>
              </a:ext>
            </a:extLst>
          </p:cNvPr>
          <p:cNvCxnSpPr>
            <a:cxnSpLocks/>
          </p:cNvCxnSpPr>
          <p:nvPr/>
        </p:nvCxnSpPr>
        <p:spPr>
          <a:xfrm>
            <a:off x="1333920" y="3754292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iSHEJI-7">
            <a:extLst>
              <a:ext uri="{FF2B5EF4-FFF2-40B4-BE49-F238E27FC236}">
                <a16:creationId xmlns:a16="http://schemas.microsoft.com/office/drawing/2014/main" id="{73615BFC-0560-2040-280A-FB64184BC5B7}"/>
              </a:ext>
            </a:extLst>
          </p:cNvPr>
          <p:cNvCxnSpPr>
            <a:cxnSpLocks/>
          </p:cNvCxnSpPr>
          <p:nvPr/>
        </p:nvCxnSpPr>
        <p:spPr>
          <a:xfrm>
            <a:off x="1333920" y="4735365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iSHEJI-8">
            <a:extLst>
              <a:ext uri="{FF2B5EF4-FFF2-40B4-BE49-F238E27FC236}">
                <a16:creationId xmlns:a16="http://schemas.microsoft.com/office/drawing/2014/main" id="{7B05C8A4-0D53-EF91-E2D8-31031DC77FD8}"/>
              </a:ext>
            </a:extLst>
          </p:cNvPr>
          <p:cNvCxnSpPr>
            <a:cxnSpLocks/>
          </p:cNvCxnSpPr>
          <p:nvPr/>
        </p:nvCxnSpPr>
        <p:spPr>
          <a:xfrm>
            <a:off x="1333920" y="5716438"/>
            <a:ext cx="95241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SHEJI-9">
            <a:extLst>
              <a:ext uri="{FF2B5EF4-FFF2-40B4-BE49-F238E27FC236}">
                <a16:creationId xmlns:a16="http://schemas.microsoft.com/office/drawing/2014/main" id="{6B8E75A7-68A7-7956-420A-AA826E3FF3FC}"/>
              </a:ext>
            </a:extLst>
          </p:cNvPr>
          <p:cNvSpPr/>
          <p:nvPr/>
        </p:nvSpPr>
        <p:spPr>
          <a:xfrm>
            <a:off x="2837690" y="4180201"/>
            <a:ext cx="88900" cy="1545763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iSHEJI-10">
            <a:extLst>
              <a:ext uri="{FF2B5EF4-FFF2-40B4-BE49-F238E27FC236}">
                <a16:creationId xmlns:a16="http://schemas.microsoft.com/office/drawing/2014/main" id="{7E23B4DC-FCAB-7590-FA57-B95DE39E411E}"/>
              </a:ext>
            </a:extLst>
          </p:cNvPr>
          <p:cNvSpPr txBox="1">
            <a:spLocks/>
          </p:cNvSpPr>
          <p:nvPr/>
        </p:nvSpPr>
        <p:spPr>
          <a:xfrm>
            <a:off x="2401141" y="5755710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9</a:t>
            </a:r>
            <a:r>
              <a:rPr lang="zh-CN" altLang="en-US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月份</a:t>
            </a:r>
          </a:p>
        </p:txBody>
      </p:sp>
      <p:sp>
        <p:nvSpPr>
          <p:cNvPr id="37" name="iSHEJI-11">
            <a:extLst>
              <a:ext uri="{FF2B5EF4-FFF2-40B4-BE49-F238E27FC236}">
                <a16:creationId xmlns:a16="http://schemas.microsoft.com/office/drawing/2014/main" id="{72ED66D7-4AB1-5AC0-3EA5-CCE197683496}"/>
              </a:ext>
            </a:extLst>
          </p:cNvPr>
          <p:cNvSpPr txBox="1">
            <a:spLocks/>
          </p:cNvSpPr>
          <p:nvPr/>
        </p:nvSpPr>
        <p:spPr>
          <a:xfrm>
            <a:off x="2401141" y="3719816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2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9600</a:t>
            </a:r>
            <a:endParaRPr lang="zh-CN" altLang="en-US" sz="20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8" name="iSHEJI-12">
            <a:extLst>
              <a:ext uri="{FF2B5EF4-FFF2-40B4-BE49-F238E27FC236}">
                <a16:creationId xmlns:a16="http://schemas.microsoft.com/office/drawing/2014/main" id="{E30DEFD3-7CC4-FC97-2356-6AD8109FF234}"/>
              </a:ext>
            </a:extLst>
          </p:cNvPr>
          <p:cNvSpPr/>
          <p:nvPr/>
        </p:nvSpPr>
        <p:spPr>
          <a:xfrm>
            <a:off x="4980263" y="3544743"/>
            <a:ext cx="88900" cy="218122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iSHEJI-13">
            <a:extLst>
              <a:ext uri="{FF2B5EF4-FFF2-40B4-BE49-F238E27FC236}">
                <a16:creationId xmlns:a16="http://schemas.microsoft.com/office/drawing/2014/main" id="{213C4C51-398B-DF8B-96FE-8352E3B102DA}"/>
              </a:ext>
            </a:extLst>
          </p:cNvPr>
          <p:cNvSpPr txBox="1">
            <a:spLocks/>
          </p:cNvSpPr>
          <p:nvPr/>
        </p:nvSpPr>
        <p:spPr>
          <a:xfrm>
            <a:off x="4543714" y="5755710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月份</a:t>
            </a:r>
          </a:p>
        </p:txBody>
      </p:sp>
      <p:sp>
        <p:nvSpPr>
          <p:cNvPr id="40" name="iSHEJI-14">
            <a:extLst>
              <a:ext uri="{FF2B5EF4-FFF2-40B4-BE49-F238E27FC236}">
                <a16:creationId xmlns:a16="http://schemas.microsoft.com/office/drawing/2014/main" id="{96E52D83-663A-2452-FE6C-3971A3E6A3F0}"/>
              </a:ext>
            </a:extLst>
          </p:cNvPr>
          <p:cNvSpPr txBox="1">
            <a:spLocks/>
          </p:cNvSpPr>
          <p:nvPr/>
        </p:nvSpPr>
        <p:spPr>
          <a:xfrm>
            <a:off x="4543714" y="3024961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2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12600</a:t>
            </a:r>
            <a:endParaRPr lang="zh-CN" altLang="en-US" sz="20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15">
            <a:extLst>
              <a:ext uri="{FF2B5EF4-FFF2-40B4-BE49-F238E27FC236}">
                <a16:creationId xmlns:a16="http://schemas.microsoft.com/office/drawing/2014/main" id="{ACC1252F-1AEA-A29E-42BB-DDDF8CD241BE}"/>
              </a:ext>
            </a:extLst>
          </p:cNvPr>
          <p:cNvSpPr/>
          <p:nvPr/>
        </p:nvSpPr>
        <p:spPr>
          <a:xfrm>
            <a:off x="7122836" y="2854319"/>
            <a:ext cx="88900" cy="287164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iSHEJI-16">
            <a:extLst>
              <a:ext uri="{FF2B5EF4-FFF2-40B4-BE49-F238E27FC236}">
                <a16:creationId xmlns:a16="http://schemas.microsoft.com/office/drawing/2014/main" id="{95685E2F-3E24-7165-FFBA-E7B5CC883AB8}"/>
              </a:ext>
            </a:extLst>
          </p:cNvPr>
          <p:cNvSpPr txBox="1">
            <a:spLocks/>
          </p:cNvSpPr>
          <p:nvPr/>
        </p:nvSpPr>
        <p:spPr>
          <a:xfrm>
            <a:off x="6686287" y="5755710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11</a:t>
            </a:r>
            <a:r>
              <a:rPr lang="zh-CN" altLang="en-US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月份</a:t>
            </a:r>
          </a:p>
        </p:txBody>
      </p:sp>
      <p:sp>
        <p:nvSpPr>
          <p:cNvPr id="43" name="iSHEJI-17">
            <a:extLst>
              <a:ext uri="{FF2B5EF4-FFF2-40B4-BE49-F238E27FC236}">
                <a16:creationId xmlns:a16="http://schemas.microsoft.com/office/drawing/2014/main" id="{85010B8A-135F-F26B-F1BF-0BE13A681656}"/>
              </a:ext>
            </a:extLst>
          </p:cNvPr>
          <p:cNvSpPr txBox="1">
            <a:spLocks/>
          </p:cNvSpPr>
          <p:nvPr/>
        </p:nvSpPr>
        <p:spPr>
          <a:xfrm>
            <a:off x="6686287" y="2306528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2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16800</a:t>
            </a:r>
            <a:endParaRPr lang="zh-CN" altLang="en-US" sz="20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4" name="iSHEJI-18">
            <a:extLst>
              <a:ext uri="{FF2B5EF4-FFF2-40B4-BE49-F238E27FC236}">
                <a16:creationId xmlns:a16="http://schemas.microsoft.com/office/drawing/2014/main" id="{0996C000-4E9F-00DB-6645-707DC215CB5A}"/>
              </a:ext>
            </a:extLst>
          </p:cNvPr>
          <p:cNvSpPr/>
          <p:nvPr/>
        </p:nvSpPr>
        <p:spPr>
          <a:xfrm>
            <a:off x="9265410" y="4435253"/>
            <a:ext cx="88900" cy="1290711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iSHEJI-19">
            <a:extLst>
              <a:ext uri="{FF2B5EF4-FFF2-40B4-BE49-F238E27FC236}">
                <a16:creationId xmlns:a16="http://schemas.microsoft.com/office/drawing/2014/main" id="{4D41B278-CCB8-3808-C523-A7A209A7A3EE}"/>
              </a:ext>
            </a:extLst>
          </p:cNvPr>
          <p:cNvSpPr txBox="1">
            <a:spLocks/>
          </p:cNvSpPr>
          <p:nvPr/>
        </p:nvSpPr>
        <p:spPr>
          <a:xfrm>
            <a:off x="8828861" y="5755710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12</a:t>
            </a:r>
            <a:r>
              <a:rPr lang="zh-CN" altLang="en-US" sz="16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月份</a:t>
            </a: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144A2650-CEA7-8CCF-8B15-FD9FB5A920A4}"/>
              </a:ext>
            </a:extLst>
          </p:cNvPr>
          <p:cNvSpPr txBox="1">
            <a:spLocks/>
          </p:cNvSpPr>
          <p:nvPr/>
        </p:nvSpPr>
        <p:spPr>
          <a:xfrm>
            <a:off x="8828861" y="3966104"/>
            <a:ext cx="961998" cy="5381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2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7500</a:t>
            </a:r>
            <a:endParaRPr lang="zh-CN" altLang="en-US" sz="20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21">
            <a:extLst>
              <a:ext uri="{FF2B5EF4-FFF2-40B4-BE49-F238E27FC236}">
                <a16:creationId xmlns:a16="http://schemas.microsoft.com/office/drawing/2014/main" id="{FDACCEDD-7B96-A179-4926-8102547CFB09}"/>
              </a:ext>
            </a:extLst>
          </p:cNvPr>
          <p:cNvSpPr/>
          <p:nvPr/>
        </p:nvSpPr>
        <p:spPr>
          <a:xfrm>
            <a:off x="713761" y="564158"/>
            <a:ext cx="4115413" cy="495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项目总销售额</a:t>
            </a:r>
          </a:p>
        </p:txBody>
      </p:sp>
    </p:spTree>
    <p:extLst>
      <p:ext uri="{BB962C8B-B14F-4D97-AF65-F5344CB8AC3E}">
        <p14:creationId xmlns:p14="http://schemas.microsoft.com/office/powerpoint/2010/main" val="17098872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5;#888506;#888503;#888501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#888487;#888445;#888490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4;#888491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#888491;#88848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鲜红色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F5530"/>
      </a:accent1>
      <a:accent2>
        <a:srgbClr val="3F3F3F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</TotalTime>
  <Words>722</Words>
  <Application>Microsoft Office PowerPoint</Application>
  <PresentationFormat>宽屏</PresentationFormat>
  <Paragraphs>147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OPPOSans L</vt:lpstr>
      <vt:lpstr>阿里巴巴普惠体 2.0 35 Thin</vt:lpstr>
      <vt:lpstr>阿里巴巴普惠体 2.0 45 Light</vt:lpstr>
      <vt:lpstr>阿里巴巴普惠体 2.0 65 Medium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极简国际风项目总结汇报ppt模板</dc:title>
  <dc:creator>爱设计PPT</dc:creator>
  <cp:keywords>51PPT模板网</cp:keywords>
  <dc:description>www.51pptmoban.com</dc:description>
  <cp:lastModifiedBy>Power user</cp:lastModifiedBy>
  <cp:revision>517</cp:revision>
  <dcterms:created xsi:type="dcterms:W3CDTF">2021-08-04T08:06:46Z</dcterms:created>
  <dcterms:modified xsi:type="dcterms:W3CDTF">2023-02-13T12:24:00Z</dcterms:modified>
</cp:coreProperties>
</file>