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6" r:id="rId2"/>
    <p:sldId id="268" r:id="rId3"/>
    <p:sldId id="270" r:id="rId4"/>
    <p:sldId id="274" r:id="rId5"/>
    <p:sldId id="275" r:id="rId6"/>
    <p:sldId id="276" r:id="rId7"/>
    <p:sldId id="277" r:id="rId8"/>
    <p:sldId id="271" r:id="rId9"/>
    <p:sldId id="278" r:id="rId10"/>
    <p:sldId id="279" r:id="rId11"/>
    <p:sldId id="280" r:id="rId12"/>
    <p:sldId id="272" r:id="rId13"/>
    <p:sldId id="281" r:id="rId14"/>
    <p:sldId id="282" r:id="rId15"/>
    <p:sldId id="283" r:id="rId16"/>
    <p:sldId id="273" r:id="rId17"/>
    <p:sldId id="284" r:id="rId18"/>
    <p:sldId id="285" r:id="rId19"/>
    <p:sldId id="287" r:id="rId20"/>
    <p:sldId id="256" r:id="rId21"/>
    <p:sldId id="288" r:id="rId22"/>
    <p:sldId id="28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087" autoAdjust="0"/>
  </p:normalViewPr>
  <p:slideViewPr>
    <p:cSldViewPr snapToGrid="0" showGuides="1">
      <p:cViewPr>
        <p:scale>
          <a:sx n="66" d="100"/>
          <a:sy n="66" d="100"/>
        </p:scale>
        <p:origin x="918" y="47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007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F9E2CB-9DB1-B580-DE17-6D9A5DA67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536A6E5-035D-676D-FE72-F3AD0B6C8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340512-94EC-FF90-D2DC-16AC89807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93E6630-C98D-3965-9332-B479CAC24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486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6" Type="http://schemas.openxmlformats.org/officeDocument/2006/relationships/image" Target="../media/image3.png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image" Target="../media/image2.svg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CE39984-8808-0FC9-807A-43C3AC2D9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215"/>
            <a:ext cx="10290049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78EF7ED-CCC5-632B-46E9-F7BA342A62BB}"/>
              </a:ext>
            </a:extLst>
          </p:cNvPr>
          <p:cNvSpPr/>
          <p:nvPr/>
        </p:nvSpPr>
        <p:spPr>
          <a:xfrm>
            <a:off x="4860068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3A8C05B9-D2CD-6609-2B59-6CB211E98ABA}"/>
              </a:ext>
            </a:extLst>
          </p:cNvPr>
          <p:cNvSpPr/>
          <p:nvPr/>
        </p:nvSpPr>
        <p:spPr>
          <a:xfrm>
            <a:off x="7340945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0DF6C9BA-6349-8288-6DA5-2952D7CC5EE2}"/>
              </a:ext>
            </a:extLst>
          </p:cNvPr>
          <p:cNvSpPr txBox="1"/>
          <p:nvPr/>
        </p:nvSpPr>
        <p:spPr>
          <a:xfrm>
            <a:off x="503958" y="2400516"/>
            <a:ext cx="6049242" cy="11244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客户管理技巧培训</a:t>
            </a:r>
          </a:p>
        </p:txBody>
      </p:sp>
      <p:sp>
        <p:nvSpPr>
          <p:cNvPr id="17" name="iSHEJI-9">
            <a:extLst>
              <a:ext uri="{FF2B5EF4-FFF2-40B4-BE49-F238E27FC236}">
                <a16:creationId xmlns:a16="http://schemas.microsoft.com/office/drawing/2014/main" id="{34A09754-BD4A-1529-4A3F-92895AE3F750}"/>
              </a:ext>
            </a:extLst>
          </p:cNvPr>
          <p:cNvSpPr txBox="1"/>
          <p:nvPr/>
        </p:nvSpPr>
        <p:spPr>
          <a:xfrm>
            <a:off x="503958" y="3439215"/>
            <a:ext cx="5793106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Customer management skills training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015419-A624-00CF-6303-553C84B8F882}"/>
              </a:ext>
            </a:extLst>
          </p:cNvPr>
          <p:cNvSpPr txBox="1"/>
          <p:nvPr/>
        </p:nvSpPr>
        <p:spPr>
          <a:xfrm flipH="1">
            <a:off x="536327" y="4563690"/>
            <a:ext cx="1391263" cy="333912"/>
          </a:xfrm>
          <a:prstGeom prst="round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主讲人：爱小设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861049-28A0-6E19-8691-47A82B01A567}"/>
              </a:ext>
            </a:extLst>
          </p:cNvPr>
          <p:cNvSpPr txBox="1"/>
          <p:nvPr/>
        </p:nvSpPr>
        <p:spPr>
          <a:xfrm flipH="1">
            <a:off x="2103190" y="4563690"/>
            <a:ext cx="1391263" cy="333912"/>
          </a:xfrm>
          <a:prstGeom prst="round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202X.12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EE05046E-3E85-551A-898B-C4066F68918C}"/>
              </a:ext>
            </a:extLst>
          </p:cNvPr>
          <p:cNvSpPr txBox="1"/>
          <p:nvPr/>
        </p:nvSpPr>
        <p:spPr>
          <a:xfrm>
            <a:off x="503958" y="3869870"/>
            <a:ext cx="3667992" cy="337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企业培训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/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团队管理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/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营销技巧培训</a:t>
            </a: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F5EF8AA8-DCBC-2BC6-534E-D8DAF88DDBCE}"/>
              </a:ext>
            </a:extLst>
          </p:cNvPr>
          <p:cNvSpPr txBox="1"/>
          <p:nvPr/>
        </p:nvSpPr>
        <p:spPr>
          <a:xfrm>
            <a:off x="503958" y="1316973"/>
            <a:ext cx="1845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24" name="iSHEJI-8">
            <a:extLst>
              <a:ext uri="{FF2B5EF4-FFF2-40B4-BE49-F238E27FC236}">
                <a16:creationId xmlns:a16="http://schemas.microsoft.com/office/drawing/2014/main" id="{E9840E34-361A-66E2-4AB3-6316CBB79230}"/>
              </a:ext>
            </a:extLst>
          </p:cNvPr>
          <p:cNvCxnSpPr>
            <a:cxnSpLocks/>
          </p:cNvCxnSpPr>
          <p:nvPr/>
        </p:nvCxnSpPr>
        <p:spPr>
          <a:xfrm flipH="1">
            <a:off x="565515" y="2138175"/>
            <a:ext cx="267298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09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建立客户资料卡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F491DB63-AEAA-9FF2-263E-C8EF101EFD70}"/>
              </a:ext>
            </a:extLst>
          </p:cNvPr>
          <p:cNvSpPr/>
          <p:nvPr/>
        </p:nvSpPr>
        <p:spPr>
          <a:xfrm>
            <a:off x="6667502" y="1927044"/>
            <a:ext cx="4871358" cy="3162703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6">
            <a:extLst>
              <a:ext uri="{FF2B5EF4-FFF2-40B4-BE49-F238E27FC236}">
                <a16:creationId xmlns:a16="http://schemas.microsoft.com/office/drawing/2014/main" id="{FC0E0DF0-624E-0575-3E17-00292FD9EA31}"/>
              </a:ext>
            </a:extLst>
          </p:cNvPr>
          <p:cNvSpPr txBox="1"/>
          <p:nvPr/>
        </p:nvSpPr>
        <p:spPr>
          <a:xfrm>
            <a:off x="946871" y="3538735"/>
            <a:ext cx="4577629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搜集到潜在客户的名单后，必须登录并管理潜在客户的资料。建立客户资料卡（包括“公司”潜在客户卡、“个人”潜在客户卡两类）后，业务员通过“客户资料卡</a:t>
            </a:r>
            <a:r>
              <a:rPr lang="en-US" altLang="zh-CN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"</a:t>
            </a:r>
            <a:r>
              <a:rPr lang="zh-CN" altLang="en-US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决定何时、如何进行拜访或推销，从而提高拜访效率和效果。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4D079467-B426-B11B-ECDC-B6273934ABEC}"/>
              </a:ext>
            </a:extLst>
          </p:cNvPr>
          <p:cNvSpPr/>
          <p:nvPr/>
        </p:nvSpPr>
        <p:spPr>
          <a:xfrm>
            <a:off x="5957753" y="1927044"/>
            <a:ext cx="604157" cy="1985554"/>
          </a:xfrm>
          <a:prstGeom prst="rect">
            <a:avLst/>
          </a:pr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BDC49972-9EE9-A3B1-313D-EC9FC6A124EE}"/>
              </a:ext>
            </a:extLst>
          </p:cNvPr>
          <p:cNvSpPr txBox="1"/>
          <p:nvPr/>
        </p:nvSpPr>
        <p:spPr>
          <a:xfrm>
            <a:off x="946872" y="2536605"/>
            <a:ext cx="3030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潜在客户的资料登录：</a:t>
            </a: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16013F2C-4AA3-9C78-849B-3FA54C3CCE2D}"/>
              </a:ext>
            </a:extLst>
          </p:cNvPr>
          <p:cNvSpPr/>
          <p:nvPr/>
        </p:nvSpPr>
        <p:spPr>
          <a:xfrm>
            <a:off x="6667502" y="5178991"/>
            <a:ext cx="4871358" cy="684107"/>
          </a:xfrm>
          <a:prstGeom prst="rect">
            <a:avLst/>
          </a:pr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5" name="iSHEJI-11">
            <a:extLst>
              <a:ext uri="{FF2B5EF4-FFF2-40B4-BE49-F238E27FC236}">
                <a16:creationId xmlns:a16="http://schemas.microsoft.com/office/drawing/2014/main" id="{AFB980F8-E548-7011-AED9-8512602F3C73}"/>
              </a:ext>
            </a:extLst>
          </p:cNvPr>
          <p:cNvSpPr txBox="1"/>
          <p:nvPr/>
        </p:nvSpPr>
        <p:spPr>
          <a:xfrm rot="5400000">
            <a:off x="5420774" y="2809214"/>
            <a:ext cx="1678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iSHEJI</a:t>
            </a:r>
          </a:p>
        </p:txBody>
      </p:sp>
      <p:sp>
        <p:nvSpPr>
          <p:cNvPr id="18" name="iSHEJI-12">
            <a:extLst>
              <a:ext uri="{FF2B5EF4-FFF2-40B4-BE49-F238E27FC236}">
                <a16:creationId xmlns:a16="http://schemas.microsoft.com/office/drawing/2014/main" id="{0C7EAE90-B4EB-0CD9-1FEA-D846C66D4A1B}"/>
              </a:ext>
            </a:extLst>
          </p:cNvPr>
          <p:cNvSpPr txBox="1"/>
          <p:nvPr/>
        </p:nvSpPr>
        <p:spPr>
          <a:xfrm>
            <a:off x="8159137" y="5225903"/>
            <a:ext cx="188808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D3AF3D72-B358-235F-59C0-D10654B5D1A6}"/>
              </a:ext>
            </a:extLst>
          </p:cNvPr>
          <p:cNvSpPr txBox="1"/>
          <p:nvPr/>
        </p:nvSpPr>
        <p:spPr>
          <a:xfrm>
            <a:off x="946872" y="3117138"/>
            <a:ext cx="3030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建立客户资料卡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6676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定期开发补充新客户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" name="iSHEJI-6">
            <a:extLst>
              <a:ext uri="{FF2B5EF4-FFF2-40B4-BE49-F238E27FC236}">
                <a16:creationId xmlns:a16="http://schemas.microsoft.com/office/drawing/2014/main" id="{62B11BAB-93B9-7CF9-9ACF-8114284745DC}"/>
              </a:ext>
            </a:extLst>
          </p:cNvPr>
          <p:cNvSpPr txBox="1"/>
          <p:nvPr/>
        </p:nvSpPr>
        <p:spPr>
          <a:xfrm>
            <a:off x="946871" y="3538735"/>
            <a:ext cx="4577629" cy="1005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要保持这种数量，就必须定期开发、补充新的潜在客户。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优秀的销售人员常常拥有一定数量的“潜在客户”，这种数量会给他们带来自信和安心。</a:t>
            </a:r>
          </a:p>
        </p:txBody>
      </p:sp>
      <p:sp>
        <p:nvSpPr>
          <p:cNvPr id="7" name="iSHEJI-8">
            <a:extLst>
              <a:ext uri="{FF2B5EF4-FFF2-40B4-BE49-F238E27FC236}">
                <a16:creationId xmlns:a16="http://schemas.microsoft.com/office/drawing/2014/main" id="{CDDCA70B-35E6-9C63-5A3E-4E4674A49484}"/>
              </a:ext>
            </a:extLst>
          </p:cNvPr>
          <p:cNvSpPr txBox="1"/>
          <p:nvPr/>
        </p:nvSpPr>
        <p:spPr>
          <a:xfrm>
            <a:off x="946872" y="2536605"/>
            <a:ext cx="3030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</a:rPr>
              <a:t>潜在客户的数量：</a:t>
            </a:r>
          </a:p>
        </p:txBody>
      </p:sp>
      <p:sp>
        <p:nvSpPr>
          <p:cNvPr id="12" name="iSHEJI-8">
            <a:extLst>
              <a:ext uri="{FF2B5EF4-FFF2-40B4-BE49-F238E27FC236}">
                <a16:creationId xmlns:a16="http://schemas.microsoft.com/office/drawing/2014/main" id="{47CFEF2F-9FA8-A7BC-B7E2-F4022526F50C}"/>
              </a:ext>
            </a:extLst>
          </p:cNvPr>
          <p:cNvSpPr txBox="1"/>
          <p:nvPr/>
        </p:nvSpPr>
        <p:spPr>
          <a:xfrm>
            <a:off x="946872" y="3117138"/>
            <a:ext cx="303071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定期开发补充新客户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77FDC32-6E71-727E-7B40-4B23E939E792}"/>
              </a:ext>
            </a:extLst>
          </p:cNvPr>
          <p:cNvSpPr/>
          <p:nvPr/>
        </p:nvSpPr>
        <p:spPr>
          <a:xfrm>
            <a:off x="5950242" y="1943674"/>
            <a:ext cx="5353146" cy="304417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D9AB01C4-5AAD-D494-CD3C-02427CFC64BA}"/>
              </a:ext>
            </a:extLst>
          </p:cNvPr>
          <p:cNvSpPr txBox="1"/>
          <p:nvPr/>
        </p:nvSpPr>
        <p:spPr>
          <a:xfrm>
            <a:off x="5950242" y="5181986"/>
            <a:ext cx="38034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12">
            <a:extLst>
              <a:ext uri="{FF2B5EF4-FFF2-40B4-BE49-F238E27FC236}">
                <a16:creationId xmlns:a16="http://schemas.microsoft.com/office/drawing/2014/main" id="{F839B919-A92C-3710-40A5-067FF6F99782}"/>
              </a:ext>
            </a:extLst>
          </p:cNvPr>
          <p:cNvSpPr txBox="1"/>
          <p:nvPr/>
        </p:nvSpPr>
        <p:spPr>
          <a:xfrm>
            <a:off x="5950242" y="5522692"/>
            <a:ext cx="247209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www.iSHEJI.com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899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7F259AC-842D-70BE-12B7-BF335BA2967B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47B8C1-29F0-F181-72CC-FBE045E96627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B5E6729-23B5-75C8-04F5-C90BCACC48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00A96E-A438-80AC-2240-34C7871036D3}"/>
              </a:ext>
            </a:extLst>
          </p:cNvPr>
          <p:cNvSpPr/>
          <p:nvPr/>
        </p:nvSpPr>
        <p:spPr>
          <a:xfrm flipH="1">
            <a:off x="2246685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14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06069585-6C1B-069F-A8E8-36495C857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solidFill>
                    <a:schemeClr val="accent2"/>
                  </a:solidFill>
                </a:ln>
                <a:solidFill>
                  <a:schemeClr val="accent2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AA424F0-1BCE-D633-F4F0-33E1C2344377}"/>
              </a:ext>
            </a:extLst>
          </p:cNvPr>
          <p:cNvSpPr txBox="1"/>
          <p:nvPr/>
        </p:nvSpPr>
        <p:spPr>
          <a:xfrm>
            <a:off x="5387413" y="4057079"/>
            <a:ext cx="613148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Customer management and communication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A8B9F33-13C3-7F5A-5897-8DEDB2B7518A}"/>
              </a:ext>
            </a:extLst>
          </p:cNvPr>
          <p:cNvSpPr txBox="1"/>
          <p:nvPr/>
        </p:nvSpPr>
        <p:spPr>
          <a:xfrm>
            <a:off x="8099694" y="4501302"/>
            <a:ext cx="341920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客户管理与沟通办法</a:t>
            </a:r>
          </a:p>
        </p:txBody>
      </p:sp>
      <p:cxnSp>
        <p:nvCxnSpPr>
          <p:cNvPr id="7" name="iSHEJI-8">
            <a:extLst>
              <a:ext uri="{FF2B5EF4-FFF2-40B4-BE49-F238E27FC236}">
                <a16:creationId xmlns:a16="http://schemas.microsoft.com/office/drawing/2014/main" id="{98EE8E79-9E8B-D851-75B4-1B0F5429B7B9}"/>
              </a:ext>
            </a:extLst>
          </p:cNvPr>
          <p:cNvCxnSpPr>
            <a:cxnSpLocks/>
          </p:cNvCxnSpPr>
          <p:nvPr/>
        </p:nvCxnSpPr>
        <p:spPr>
          <a:xfrm flipH="1">
            <a:off x="5038725" y="3252600"/>
            <a:ext cx="635317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60225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426824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潜在客户的拜访推销方式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8B6FA4EC-5BD8-D78A-7EDC-BB8443BE5AF7}"/>
              </a:ext>
            </a:extLst>
          </p:cNvPr>
          <p:cNvSpPr/>
          <p:nvPr/>
        </p:nvSpPr>
        <p:spPr>
          <a:xfrm>
            <a:off x="2226081" y="185432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3" name="iSHEJI-7">
            <a:extLst>
              <a:ext uri="{FF2B5EF4-FFF2-40B4-BE49-F238E27FC236}">
                <a16:creationId xmlns:a16="http://schemas.microsoft.com/office/drawing/2014/main" id="{212FC0C3-3465-329B-07F6-1F45C4FA5B45}"/>
              </a:ext>
            </a:extLst>
          </p:cNvPr>
          <p:cNvSpPr/>
          <p:nvPr/>
        </p:nvSpPr>
        <p:spPr>
          <a:xfrm>
            <a:off x="2042557" y="207638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FE3F1CA3-F519-12B6-D225-27295A081448}"/>
              </a:ext>
            </a:extLst>
          </p:cNvPr>
          <p:cNvSpPr/>
          <p:nvPr/>
        </p:nvSpPr>
        <p:spPr>
          <a:xfrm>
            <a:off x="2226723" y="2191539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25710FE3-75F8-AE40-9EAA-372D9D92885A}"/>
              </a:ext>
            </a:extLst>
          </p:cNvPr>
          <p:cNvSpPr/>
          <p:nvPr/>
        </p:nvSpPr>
        <p:spPr>
          <a:xfrm>
            <a:off x="2435957" y="2084636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A6581522-487C-891A-3233-AEA45CF0921D}"/>
              </a:ext>
            </a:extLst>
          </p:cNvPr>
          <p:cNvSpPr txBox="1"/>
          <p:nvPr/>
        </p:nvSpPr>
        <p:spPr>
          <a:xfrm>
            <a:off x="3278174" y="2129960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邮寄广告资料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7" name="iSHEJI-12">
            <a:extLst>
              <a:ext uri="{FF2B5EF4-FFF2-40B4-BE49-F238E27FC236}">
                <a16:creationId xmlns:a16="http://schemas.microsoft.com/office/drawing/2014/main" id="{C206ED76-C9A6-82E9-F3FE-9639C58051F7}"/>
              </a:ext>
            </a:extLst>
          </p:cNvPr>
          <p:cNvSpPr/>
          <p:nvPr/>
        </p:nvSpPr>
        <p:spPr>
          <a:xfrm>
            <a:off x="2226081" y="352040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18" name="iSHEJI-13">
            <a:extLst>
              <a:ext uri="{FF2B5EF4-FFF2-40B4-BE49-F238E27FC236}">
                <a16:creationId xmlns:a16="http://schemas.microsoft.com/office/drawing/2014/main" id="{2C49E418-49E5-E6DF-16FE-013BB9BF1F33}"/>
              </a:ext>
            </a:extLst>
          </p:cNvPr>
          <p:cNvSpPr/>
          <p:nvPr/>
        </p:nvSpPr>
        <p:spPr>
          <a:xfrm>
            <a:off x="2042557" y="374247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4">
            <a:extLst>
              <a:ext uri="{FF2B5EF4-FFF2-40B4-BE49-F238E27FC236}">
                <a16:creationId xmlns:a16="http://schemas.microsoft.com/office/drawing/2014/main" id="{091AB88F-838A-C171-249B-CC109C41B814}"/>
              </a:ext>
            </a:extLst>
          </p:cNvPr>
          <p:cNvSpPr/>
          <p:nvPr/>
        </p:nvSpPr>
        <p:spPr>
          <a:xfrm>
            <a:off x="2226723" y="3857625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5">
            <a:extLst>
              <a:ext uri="{FF2B5EF4-FFF2-40B4-BE49-F238E27FC236}">
                <a16:creationId xmlns:a16="http://schemas.microsoft.com/office/drawing/2014/main" id="{714902FB-33B0-4CF4-9125-1385D81452FC}"/>
              </a:ext>
            </a:extLst>
          </p:cNvPr>
          <p:cNvSpPr/>
          <p:nvPr/>
        </p:nvSpPr>
        <p:spPr>
          <a:xfrm>
            <a:off x="2435987" y="3738770"/>
            <a:ext cx="415834" cy="41589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6">
            <a:extLst>
              <a:ext uri="{FF2B5EF4-FFF2-40B4-BE49-F238E27FC236}">
                <a16:creationId xmlns:a16="http://schemas.microsoft.com/office/drawing/2014/main" id="{FA009FE1-D027-4892-045B-D1F6C72E19E4}"/>
              </a:ext>
            </a:extLst>
          </p:cNvPr>
          <p:cNvSpPr txBox="1"/>
          <p:nvPr/>
        </p:nvSpPr>
        <p:spPr>
          <a:xfrm>
            <a:off x="3278174" y="3796046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邀请参观展览会</a:t>
            </a:r>
          </a:p>
        </p:txBody>
      </p:sp>
      <p:sp>
        <p:nvSpPr>
          <p:cNvPr id="23" name="iSHEJI-18">
            <a:extLst>
              <a:ext uri="{FF2B5EF4-FFF2-40B4-BE49-F238E27FC236}">
                <a16:creationId xmlns:a16="http://schemas.microsoft.com/office/drawing/2014/main" id="{46617065-171A-E559-DE8E-E5E721808748}"/>
              </a:ext>
            </a:extLst>
          </p:cNvPr>
          <p:cNvSpPr/>
          <p:nvPr/>
        </p:nvSpPr>
        <p:spPr>
          <a:xfrm>
            <a:off x="2226081" y="518649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24" name="iSHEJI-19">
            <a:extLst>
              <a:ext uri="{FF2B5EF4-FFF2-40B4-BE49-F238E27FC236}">
                <a16:creationId xmlns:a16="http://schemas.microsoft.com/office/drawing/2014/main" id="{C8D417DC-18A3-5326-4900-E929502F4AF6}"/>
              </a:ext>
            </a:extLst>
          </p:cNvPr>
          <p:cNvSpPr/>
          <p:nvPr/>
        </p:nvSpPr>
        <p:spPr>
          <a:xfrm>
            <a:off x="2042557" y="540855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0">
            <a:extLst>
              <a:ext uri="{FF2B5EF4-FFF2-40B4-BE49-F238E27FC236}">
                <a16:creationId xmlns:a16="http://schemas.microsoft.com/office/drawing/2014/main" id="{BE3ECBFE-216D-20F9-EF44-8AEB6315096B}"/>
              </a:ext>
            </a:extLst>
          </p:cNvPr>
          <p:cNvSpPr/>
          <p:nvPr/>
        </p:nvSpPr>
        <p:spPr>
          <a:xfrm>
            <a:off x="2226723" y="5523712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1">
            <a:extLst>
              <a:ext uri="{FF2B5EF4-FFF2-40B4-BE49-F238E27FC236}">
                <a16:creationId xmlns:a16="http://schemas.microsoft.com/office/drawing/2014/main" id="{3C8A0EC7-C6C8-F44F-92E8-944AEF5BA854}"/>
              </a:ext>
            </a:extLst>
          </p:cNvPr>
          <p:cNvSpPr/>
          <p:nvPr/>
        </p:nvSpPr>
        <p:spPr>
          <a:xfrm>
            <a:off x="2435957" y="5424276"/>
            <a:ext cx="415894" cy="3770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2">
            <a:extLst>
              <a:ext uri="{FF2B5EF4-FFF2-40B4-BE49-F238E27FC236}">
                <a16:creationId xmlns:a16="http://schemas.microsoft.com/office/drawing/2014/main" id="{17104FF6-885D-9480-4712-8FA16B9681E5}"/>
              </a:ext>
            </a:extLst>
          </p:cNvPr>
          <p:cNvSpPr txBox="1"/>
          <p:nvPr/>
        </p:nvSpPr>
        <p:spPr>
          <a:xfrm>
            <a:off x="3278173" y="5462133"/>
            <a:ext cx="22337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生日时送上小礼物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9" name="iSHEJI-24">
            <a:extLst>
              <a:ext uri="{FF2B5EF4-FFF2-40B4-BE49-F238E27FC236}">
                <a16:creationId xmlns:a16="http://schemas.microsoft.com/office/drawing/2014/main" id="{537B6FB0-E856-DB97-5304-AB8BC4AD8930}"/>
              </a:ext>
            </a:extLst>
          </p:cNvPr>
          <p:cNvSpPr/>
          <p:nvPr/>
        </p:nvSpPr>
        <p:spPr>
          <a:xfrm>
            <a:off x="6863593" y="185432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30" name="iSHEJI-25">
            <a:extLst>
              <a:ext uri="{FF2B5EF4-FFF2-40B4-BE49-F238E27FC236}">
                <a16:creationId xmlns:a16="http://schemas.microsoft.com/office/drawing/2014/main" id="{5478C27F-1B5B-DF1D-86EC-83A7CBB55EDA}"/>
              </a:ext>
            </a:extLst>
          </p:cNvPr>
          <p:cNvSpPr/>
          <p:nvPr/>
        </p:nvSpPr>
        <p:spPr>
          <a:xfrm>
            <a:off x="6680069" y="207638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6">
            <a:extLst>
              <a:ext uri="{FF2B5EF4-FFF2-40B4-BE49-F238E27FC236}">
                <a16:creationId xmlns:a16="http://schemas.microsoft.com/office/drawing/2014/main" id="{93DC22EE-6FB3-8EAE-CD76-C6F3C2BC9C7A}"/>
              </a:ext>
            </a:extLst>
          </p:cNvPr>
          <p:cNvSpPr/>
          <p:nvPr/>
        </p:nvSpPr>
        <p:spPr>
          <a:xfrm>
            <a:off x="6864235" y="2191539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7">
            <a:extLst>
              <a:ext uri="{FF2B5EF4-FFF2-40B4-BE49-F238E27FC236}">
                <a16:creationId xmlns:a16="http://schemas.microsoft.com/office/drawing/2014/main" id="{5BB91BF9-AE2E-9A09-79ED-BCB20D5CC7F6}"/>
              </a:ext>
            </a:extLst>
          </p:cNvPr>
          <p:cNvSpPr/>
          <p:nvPr/>
        </p:nvSpPr>
        <p:spPr>
          <a:xfrm>
            <a:off x="7081435" y="2072684"/>
            <a:ext cx="399962" cy="41589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8">
            <a:extLst>
              <a:ext uri="{FF2B5EF4-FFF2-40B4-BE49-F238E27FC236}">
                <a16:creationId xmlns:a16="http://schemas.microsoft.com/office/drawing/2014/main" id="{A8DA7EF9-39ED-7062-3132-7F4406CC1C32}"/>
              </a:ext>
            </a:extLst>
          </p:cNvPr>
          <p:cNvSpPr txBox="1"/>
          <p:nvPr/>
        </p:nvSpPr>
        <p:spPr>
          <a:xfrm>
            <a:off x="7915686" y="2129960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登门拜访</a:t>
            </a:r>
          </a:p>
        </p:txBody>
      </p:sp>
      <p:sp>
        <p:nvSpPr>
          <p:cNvPr id="35" name="iSHEJI-30">
            <a:extLst>
              <a:ext uri="{FF2B5EF4-FFF2-40B4-BE49-F238E27FC236}">
                <a16:creationId xmlns:a16="http://schemas.microsoft.com/office/drawing/2014/main" id="{380CC0F0-50C0-4A97-6E6B-BE2459FCED06}"/>
              </a:ext>
            </a:extLst>
          </p:cNvPr>
          <p:cNvSpPr/>
          <p:nvPr/>
        </p:nvSpPr>
        <p:spPr>
          <a:xfrm>
            <a:off x="6863593" y="352040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36" name="iSHEJI-31">
            <a:extLst>
              <a:ext uri="{FF2B5EF4-FFF2-40B4-BE49-F238E27FC236}">
                <a16:creationId xmlns:a16="http://schemas.microsoft.com/office/drawing/2014/main" id="{3D9B110C-BEA3-4953-7BD9-10F461A98180}"/>
              </a:ext>
            </a:extLst>
          </p:cNvPr>
          <p:cNvSpPr/>
          <p:nvPr/>
        </p:nvSpPr>
        <p:spPr>
          <a:xfrm>
            <a:off x="6680069" y="374247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32">
            <a:extLst>
              <a:ext uri="{FF2B5EF4-FFF2-40B4-BE49-F238E27FC236}">
                <a16:creationId xmlns:a16="http://schemas.microsoft.com/office/drawing/2014/main" id="{0B9633E5-1D44-841D-5167-37539788A8D7}"/>
              </a:ext>
            </a:extLst>
          </p:cNvPr>
          <p:cNvSpPr/>
          <p:nvPr/>
        </p:nvSpPr>
        <p:spPr>
          <a:xfrm>
            <a:off x="6864235" y="3857625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33">
            <a:extLst>
              <a:ext uri="{FF2B5EF4-FFF2-40B4-BE49-F238E27FC236}">
                <a16:creationId xmlns:a16="http://schemas.microsoft.com/office/drawing/2014/main" id="{48C268B2-249C-76A8-E91A-D77BCFDB2CE3}"/>
              </a:ext>
            </a:extLst>
          </p:cNvPr>
          <p:cNvSpPr/>
          <p:nvPr/>
        </p:nvSpPr>
        <p:spPr>
          <a:xfrm>
            <a:off x="7099330" y="3738769"/>
            <a:ext cx="364172" cy="4158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iSHEJI-34">
            <a:extLst>
              <a:ext uri="{FF2B5EF4-FFF2-40B4-BE49-F238E27FC236}">
                <a16:creationId xmlns:a16="http://schemas.microsoft.com/office/drawing/2014/main" id="{74B50C52-6EA6-A7F8-5265-5E805FBA42C3}"/>
              </a:ext>
            </a:extLst>
          </p:cNvPr>
          <p:cNvSpPr txBox="1"/>
          <p:nvPr/>
        </p:nvSpPr>
        <p:spPr>
          <a:xfrm>
            <a:off x="7915686" y="3796046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邮寄私人信函</a:t>
            </a:r>
          </a:p>
        </p:txBody>
      </p:sp>
      <p:sp>
        <p:nvSpPr>
          <p:cNvPr id="42" name="iSHEJI-36">
            <a:extLst>
              <a:ext uri="{FF2B5EF4-FFF2-40B4-BE49-F238E27FC236}">
                <a16:creationId xmlns:a16="http://schemas.microsoft.com/office/drawing/2014/main" id="{29BA4B02-C882-57D2-CD75-73DF2AAD2205}"/>
              </a:ext>
            </a:extLst>
          </p:cNvPr>
          <p:cNvSpPr/>
          <p:nvPr/>
        </p:nvSpPr>
        <p:spPr>
          <a:xfrm>
            <a:off x="6863593" y="518649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 useBgFill="1">
        <p:nvSpPr>
          <p:cNvPr id="43" name="iSHEJI-37">
            <a:extLst>
              <a:ext uri="{FF2B5EF4-FFF2-40B4-BE49-F238E27FC236}">
                <a16:creationId xmlns:a16="http://schemas.microsoft.com/office/drawing/2014/main" id="{5E486D5A-1DF8-038E-C48A-6C6F4985B658}"/>
              </a:ext>
            </a:extLst>
          </p:cNvPr>
          <p:cNvSpPr/>
          <p:nvPr/>
        </p:nvSpPr>
        <p:spPr>
          <a:xfrm>
            <a:off x="6680069" y="540855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38">
            <a:extLst>
              <a:ext uri="{FF2B5EF4-FFF2-40B4-BE49-F238E27FC236}">
                <a16:creationId xmlns:a16="http://schemas.microsoft.com/office/drawing/2014/main" id="{F72239E2-BE5F-C789-D21D-4692FE7DCBE2}"/>
              </a:ext>
            </a:extLst>
          </p:cNvPr>
          <p:cNvSpPr/>
          <p:nvPr/>
        </p:nvSpPr>
        <p:spPr>
          <a:xfrm>
            <a:off x="6864235" y="5523712"/>
            <a:ext cx="86722" cy="173442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2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39">
            <a:extLst>
              <a:ext uri="{FF2B5EF4-FFF2-40B4-BE49-F238E27FC236}">
                <a16:creationId xmlns:a16="http://schemas.microsoft.com/office/drawing/2014/main" id="{12B86B76-77CD-6276-7FC4-DA3462810789}"/>
              </a:ext>
            </a:extLst>
          </p:cNvPr>
          <p:cNvSpPr/>
          <p:nvPr/>
        </p:nvSpPr>
        <p:spPr>
          <a:xfrm>
            <a:off x="7073469" y="5411567"/>
            <a:ext cx="415894" cy="40247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40">
            <a:extLst>
              <a:ext uri="{FF2B5EF4-FFF2-40B4-BE49-F238E27FC236}">
                <a16:creationId xmlns:a16="http://schemas.microsoft.com/office/drawing/2014/main" id="{65E6DE23-9EEA-9648-D762-93F8F21E28F2}"/>
              </a:ext>
            </a:extLst>
          </p:cNvPr>
          <p:cNvSpPr txBox="1"/>
          <p:nvPr/>
        </p:nvSpPr>
        <p:spPr>
          <a:xfrm>
            <a:off x="7915685" y="5462133"/>
            <a:ext cx="223375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特别日子庆贺慰问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0793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客户卡管理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8DB025-B25F-E7B3-D143-A116B0934171}"/>
              </a:ext>
            </a:extLst>
          </p:cNvPr>
          <p:cNvSpPr/>
          <p:nvPr/>
        </p:nvSpPr>
        <p:spPr>
          <a:xfrm>
            <a:off x="0" y="1737362"/>
            <a:ext cx="12192000" cy="1508756"/>
          </a:xfrm>
          <a:prstGeom prst="rect">
            <a:avLst/>
          </a:pr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@稿定PPT实验室 出品-13-2">
            <a:extLst>
              <a:ext uri="{FF2B5EF4-FFF2-40B4-BE49-F238E27FC236}">
                <a16:creationId xmlns:a16="http://schemas.microsoft.com/office/drawing/2014/main" id="{82A88B14-50C8-D19A-ACDC-B3AF56E3104A}"/>
              </a:ext>
            </a:extLst>
          </p:cNvPr>
          <p:cNvSpPr txBox="1">
            <a:spLocks/>
          </p:cNvSpPr>
          <p:nvPr/>
        </p:nvSpPr>
        <p:spPr>
          <a:xfrm>
            <a:off x="1209312" y="3860488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将每一位潜在客户的资料填入资料卡，同时编号、分类、分级</a:t>
            </a:r>
          </a:p>
        </p:txBody>
      </p:sp>
      <p:sp>
        <p:nvSpPr>
          <p:cNvPr id="28" name="@稿定PPT实验室 出品-13-2">
            <a:extLst>
              <a:ext uri="{FF2B5EF4-FFF2-40B4-BE49-F238E27FC236}">
                <a16:creationId xmlns:a16="http://schemas.microsoft.com/office/drawing/2014/main" id="{2202AE3B-B88A-3DDD-6680-36244B53E1FA}"/>
              </a:ext>
            </a:extLst>
          </p:cNvPr>
          <p:cNvSpPr txBox="1">
            <a:spLocks/>
          </p:cNvSpPr>
          <p:nvPr/>
        </p:nvSpPr>
        <p:spPr>
          <a:xfrm>
            <a:off x="3777252" y="3860488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每周至少整理资料卡两次，按照变动情况重新分级、分类</a:t>
            </a:r>
          </a:p>
        </p:txBody>
      </p:sp>
      <p:sp>
        <p:nvSpPr>
          <p:cNvPr id="48" name="@稿定PPT实验室 出品-13-2">
            <a:extLst>
              <a:ext uri="{FF2B5EF4-FFF2-40B4-BE49-F238E27FC236}">
                <a16:creationId xmlns:a16="http://schemas.microsoft.com/office/drawing/2014/main" id="{E13C50FA-023F-C46E-EAB4-1F922143CAEF}"/>
              </a:ext>
            </a:extLst>
          </p:cNvPr>
          <p:cNvSpPr txBox="1">
            <a:spLocks/>
          </p:cNvSpPr>
          <p:nvPr/>
        </p:nvSpPr>
        <p:spPr>
          <a:xfrm>
            <a:off x="6345192" y="3860488"/>
            <a:ext cx="2128248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对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A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级客户的资料卡每天翻阅，对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B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级客户的资料卡每周翻阅，对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C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级客户的资料卡每月翻阅并依照发展情况提升为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B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A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</a:t>
            </a:r>
          </a:p>
        </p:txBody>
      </p:sp>
      <p:sp>
        <p:nvSpPr>
          <p:cNvPr id="52" name="@稿定PPT实验室 出品-13-2">
            <a:extLst>
              <a:ext uri="{FF2B5EF4-FFF2-40B4-BE49-F238E27FC236}">
                <a16:creationId xmlns:a16="http://schemas.microsoft.com/office/drawing/2014/main" id="{043F3270-1815-9095-936B-560CE4D4DD85}"/>
              </a:ext>
            </a:extLst>
          </p:cNvPr>
          <p:cNvSpPr txBox="1">
            <a:spLocks/>
          </p:cNvSpPr>
          <p:nvPr/>
        </p:nvSpPr>
        <p:spPr>
          <a:xfrm>
            <a:off x="8913132" y="3860488"/>
            <a:ext cx="2016217" cy="14227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同一客户有意添置新车时再另行建立新资料卡，视发展状况将其归入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B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级、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A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级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B9ED287B-05C9-082A-725B-B935BB3E1F0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31" t="28000" b="50000"/>
          <a:stretch>
            <a:fillRect/>
          </a:stretch>
        </p:blipFill>
        <p:spPr>
          <a:xfrm>
            <a:off x="0" y="1737362"/>
            <a:ext cx="10867406" cy="1508756"/>
          </a:xfrm>
          <a:custGeom>
            <a:avLst/>
            <a:gdLst>
              <a:gd name="connsiteX0" fmla="*/ 0 w 10867406"/>
              <a:gd name="connsiteY0" fmla="*/ 0 h 1508756"/>
              <a:gd name="connsiteX1" fmla="*/ 10867406 w 10867406"/>
              <a:gd name="connsiteY1" fmla="*/ 0 h 1508756"/>
              <a:gd name="connsiteX2" fmla="*/ 10867406 w 10867406"/>
              <a:gd name="connsiteY2" fmla="*/ 1508756 h 1508756"/>
              <a:gd name="connsiteX3" fmla="*/ 0 w 10867406"/>
              <a:gd name="connsiteY3" fmla="*/ 1508756 h 15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67406" h="1508756">
                <a:moveTo>
                  <a:pt x="0" y="0"/>
                </a:moveTo>
                <a:lnTo>
                  <a:pt x="10867406" y="0"/>
                </a:lnTo>
                <a:lnTo>
                  <a:pt x="10867406" y="1508756"/>
                </a:lnTo>
                <a:lnTo>
                  <a:pt x="0" y="1508756"/>
                </a:lnTo>
                <a:close/>
              </a:path>
            </a:pathLst>
          </a:custGeom>
        </p:spPr>
      </p:pic>
      <p:sp>
        <p:nvSpPr>
          <p:cNvPr id="12" name="@稿定PPT实验室 出品-13-1">
            <a:extLst>
              <a:ext uri="{FF2B5EF4-FFF2-40B4-BE49-F238E27FC236}">
                <a16:creationId xmlns:a16="http://schemas.microsoft.com/office/drawing/2014/main" id="{6D51613A-029B-A482-3571-19A67AC9A3CC}"/>
              </a:ext>
            </a:extLst>
          </p:cNvPr>
          <p:cNvSpPr txBox="1">
            <a:spLocks/>
          </p:cNvSpPr>
          <p:nvPr/>
        </p:nvSpPr>
        <p:spPr>
          <a:xfrm>
            <a:off x="1209312" y="3611883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Part One</a:t>
            </a:r>
          </a:p>
        </p:txBody>
      </p:sp>
      <p:sp>
        <p:nvSpPr>
          <p:cNvPr id="13" name="@稿定PPT实验室 出品-13-1">
            <a:extLst>
              <a:ext uri="{FF2B5EF4-FFF2-40B4-BE49-F238E27FC236}">
                <a16:creationId xmlns:a16="http://schemas.microsoft.com/office/drawing/2014/main" id="{DA5D38D9-6514-E3E1-81EA-645123B3F430}"/>
              </a:ext>
            </a:extLst>
          </p:cNvPr>
          <p:cNvSpPr txBox="1">
            <a:spLocks/>
          </p:cNvSpPr>
          <p:nvPr/>
        </p:nvSpPr>
        <p:spPr>
          <a:xfrm>
            <a:off x="1209312" y="20632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01.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@稿定PPT实验室 出品-13-1">
            <a:extLst>
              <a:ext uri="{FF2B5EF4-FFF2-40B4-BE49-F238E27FC236}">
                <a16:creationId xmlns:a16="http://schemas.microsoft.com/office/drawing/2014/main" id="{6B25CEC6-3558-B8DB-47D7-E291FC500F3B}"/>
              </a:ext>
            </a:extLst>
          </p:cNvPr>
          <p:cNvSpPr txBox="1">
            <a:spLocks/>
          </p:cNvSpPr>
          <p:nvPr/>
        </p:nvSpPr>
        <p:spPr>
          <a:xfrm>
            <a:off x="3777252" y="3611883"/>
            <a:ext cx="2016217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Part Two</a:t>
            </a:r>
          </a:p>
        </p:txBody>
      </p:sp>
      <p:sp>
        <p:nvSpPr>
          <p:cNvPr id="22" name="@稿定PPT实验室 出品-13-1">
            <a:extLst>
              <a:ext uri="{FF2B5EF4-FFF2-40B4-BE49-F238E27FC236}">
                <a16:creationId xmlns:a16="http://schemas.microsoft.com/office/drawing/2014/main" id="{B812A394-7BCD-6774-23CB-311DE8122415}"/>
              </a:ext>
            </a:extLst>
          </p:cNvPr>
          <p:cNvSpPr txBox="1">
            <a:spLocks/>
          </p:cNvSpPr>
          <p:nvPr/>
        </p:nvSpPr>
        <p:spPr>
          <a:xfrm>
            <a:off x="3777252" y="20632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02.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1" name="@稿定PPT实验室 出品-13-1">
            <a:extLst>
              <a:ext uri="{FF2B5EF4-FFF2-40B4-BE49-F238E27FC236}">
                <a16:creationId xmlns:a16="http://schemas.microsoft.com/office/drawing/2014/main" id="{BBE64E95-E8A5-FC4E-123F-5ACD1F1543A5}"/>
              </a:ext>
            </a:extLst>
          </p:cNvPr>
          <p:cNvSpPr txBox="1">
            <a:spLocks/>
          </p:cNvSpPr>
          <p:nvPr/>
        </p:nvSpPr>
        <p:spPr>
          <a:xfrm>
            <a:off x="6345192" y="3611883"/>
            <a:ext cx="241018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Part Three</a:t>
            </a:r>
          </a:p>
        </p:txBody>
      </p:sp>
      <p:sp>
        <p:nvSpPr>
          <p:cNvPr id="47" name="@稿定PPT实验室 出品-13-1">
            <a:extLst>
              <a:ext uri="{FF2B5EF4-FFF2-40B4-BE49-F238E27FC236}">
                <a16:creationId xmlns:a16="http://schemas.microsoft.com/office/drawing/2014/main" id="{CFC28ABB-9E82-28E5-E650-EC384C58298A}"/>
              </a:ext>
            </a:extLst>
          </p:cNvPr>
          <p:cNvSpPr txBox="1">
            <a:spLocks/>
          </p:cNvSpPr>
          <p:nvPr/>
        </p:nvSpPr>
        <p:spPr>
          <a:xfrm>
            <a:off x="6345192" y="20632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03.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0" name="@稿定PPT实验室 出品-13-1">
            <a:extLst>
              <a:ext uri="{FF2B5EF4-FFF2-40B4-BE49-F238E27FC236}">
                <a16:creationId xmlns:a16="http://schemas.microsoft.com/office/drawing/2014/main" id="{259CC314-59A5-DFC8-B948-E37A43E177B1}"/>
              </a:ext>
            </a:extLst>
          </p:cNvPr>
          <p:cNvSpPr txBox="1">
            <a:spLocks/>
          </p:cNvSpPr>
          <p:nvPr/>
        </p:nvSpPr>
        <p:spPr>
          <a:xfrm>
            <a:off x="8913132" y="3611883"/>
            <a:ext cx="2516868" cy="2486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Part Four</a:t>
            </a:r>
          </a:p>
        </p:txBody>
      </p:sp>
      <p:sp>
        <p:nvSpPr>
          <p:cNvPr id="51" name="@稿定PPT实验室 出品-13-1">
            <a:extLst>
              <a:ext uri="{FF2B5EF4-FFF2-40B4-BE49-F238E27FC236}">
                <a16:creationId xmlns:a16="http://schemas.microsoft.com/office/drawing/2014/main" id="{1926CEEB-3DEE-8459-3006-0D0338C1FF4A}"/>
              </a:ext>
            </a:extLst>
          </p:cNvPr>
          <p:cNvSpPr txBox="1">
            <a:spLocks/>
          </p:cNvSpPr>
          <p:nvPr/>
        </p:nvSpPr>
        <p:spPr>
          <a:xfrm>
            <a:off x="8913132" y="2063225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04.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754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潜在客户开发检核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8E9FDFC-CAB4-8DE1-BDF0-8995DAF1569E}"/>
              </a:ext>
            </a:extLst>
          </p:cNvPr>
          <p:cNvSpPr/>
          <p:nvPr/>
        </p:nvSpPr>
        <p:spPr>
          <a:xfrm>
            <a:off x="5148709" y="2461180"/>
            <a:ext cx="2202339" cy="2202340"/>
          </a:xfrm>
          <a:custGeom>
            <a:avLst/>
            <a:gdLst>
              <a:gd name="connsiteX0" fmla="*/ 1486993 w 1486992"/>
              <a:gd name="connsiteY0" fmla="*/ 743497 h 1486993"/>
              <a:gd name="connsiteX1" fmla="*/ 743496 w 1486992"/>
              <a:gd name="connsiteY1" fmla="*/ 1486993 h 1486993"/>
              <a:gd name="connsiteX2" fmla="*/ 0 w 1486992"/>
              <a:gd name="connsiteY2" fmla="*/ 743497 h 1486993"/>
              <a:gd name="connsiteX3" fmla="*/ 743496 w 1486992"/>
              <a:gd name="connsiteY3" fmla="*/ 0 h 1486993"/>
              <a:gd name="connsiteX4" fmla="*/ 1486993 w 1486992"/>
              <a:gd name="connsiteY4" fmla="*/ 743497 h 148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6992" h="1486993">
                <a:moveTo>
                  <a:pt x="1486993" y="743497"/>
                </a:moveTo>
                <a:cubicBezTo>
                  <a:pt x="1486993" y="1154119"/>
                  <a:pt x="1154118" y="1486993"/>
                  <a:pt x="743496" y="1486993"/>
                </a:cubicBezTo>
                <a:cubicBezTo>
                  <a:pt x="332875" y="1486993"/>
                  <a:pt x="0" y="1154119"/>
                  <a:pt x="0" y="743497"/>
                </a:cubicBezTo>
                <a:cubicBezTo>
                  <a:pt x="0" y="332875"/>
                  <a:pt x="332875" y="0"/>
                  <a:pt x="743496" y="0"/>
                </a:cubicBezTo>
                <a:cubicBezTo>
                  <a:pt x="1154118" y="0"/>
                  <a:pt x="1486993" y="332875"/>
                  <a:pt x="1486993" y="74349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@稿定PPT实验室 出品-13-1">
            <a:extLst>
              <a:ext uri="{FF2B5EF4-FFF2-40B4-BE49-F238E27FC236}">
                <a16:creationId xmlns:a16="http://schemas.microsoft.com/office/drawing/2014/main" id="{5F5E9BCA-5CD0-CE4D-5D90-4D02CF740F86}"/>
              </a:ext>
            </a:extLst>
          </p:cNvPr>
          <p:cNvSpPr txBox="1">
            <a:spLocks/>
          </p:cNvSpPr>
          <p:nvPr/>
        </p:nvSpPr>
        <p:spPr>
          <a:xfrm>
            <a:off x="2423980" y="3439918"/>
            <a:ext cx="214905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90000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是否已做好行销地图？</a:t>
            </a:r>
          </a:p>
        </p:txBody>
      </p:sp>
      <p:sp>
        <p:nvSpPr>
          <p:cNvPr id="10" name="@稿定PPT实验室 出品-13-1">
            <a:extLst>
              <a:ext uri="{FF2B5EF4-FFF2-40B4-BE49-F238E27FC236}">
                <a16:creationId xmlns:a16="http://schemas.microsoft.com/office/drawing/2014/main" id="{6BE4A6EF-943C-E130-C37E-62442D4BF53C}"/>
              </a:ext>
            </a:extLst>
          </p:cNvPr>
          <p:cNvSpPr txBox="1">
            <a:spLocks/>
          </p:cNvSpPr>
          <p:nvPr/>
        </p:nvSpPr>
        <p:spPr>
          <a:xfrm>
            <a:off x="7710346" y="2963051"/>
            <a:ext cx="3653199" cy="641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27778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发难度较大的客户群时，有没有对业务员进行特别训练或指导？</a:t>
            </a:r>
          </a:p>
        </p:txBody>
      </p:sp>
      <p:sp>
        <p:nvSpPr>
          <p:cNvPr id="11" name="@稿定PPT实验室 出品-13-1">
            <a:extLst>
              <a:ext uri="{FF2B5EF4-FFF2-40B4-BE49-F238E27FC236}">
                <a16:creationId xmlns:a16="http://schemas.microsoft.com/office/drawing/2014/main" id="{D982EAD2-DA53-C53B-9401-51BC34CF18D3}"/>
              </a:ext>
            </a:extLst>
          </p:cNvPr>
          <p:cNvSpPr txBox="1">
            <a:spLocks/>
          </p:cNvSpPr>
          <p:nvPr/>
        </p:nvSpPr>
        <p:spPr>
          <a:xfrm>
            <a:off x="6335509" y="1499131"/>
            <a:ext cx="4572791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18889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是否分配给每个业务员的重点开发地区或客户群？</a:t>
            </a:r>
          </a:p>
        </p:txBody>
      </p:sp>
      <p:sp>
        <p:nvSpPr>
          <p:cNvPr id="15" name="@稿定PPT实验室 出品-13-1">
            <a:extLst>
              <a:ext uri="{FF2B5EF4-FFF2-40B4-BE49-F238E27FC236}">
                <a16:creationId xmlns:a16="http://schemas.microsoft.com/office/drawing/2014/main" id="{F98DF4C0-3630-5DF8-6BED-6CC13438E968}"/>
              </a:ext>
            </a:extLst>
          </p:cNvPr>
          <p:cNvSpPr txBox="1">
            <a:spLocks/>
          </p:cNvSpPr>
          <p:nvPr/>
        </p:nvSpPr>
        <p:spPr>
          <a:xfrm>
            <a:off x="1103751" y="1869117"/>
            <a:ext cx="3377905" cy="641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10000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对商圈的收入水准、风格、习惯、意识是否已正确把握？</a:t>
            </a:r>
          </a:p>
        </p:txBody>
      </p:sp>
      <p:sp>
        <p:nvSpPr>
          <p:cNvPr id="17" name="@稿定PPT实验室 出品-13-1">
            <a:extLst>
              <a:ext uri="{FF2B5EF4-FFF2-40B4-BE49-F238E27FC236}">
                <a16:creationId xmlns:a16="http://schemas.microsoft.com/office/drawing/2014/main" id="{69939141-F3BB-7731-0741-23D1E8B88A88}"/>
              </a:ext>
            </a:extLst>
          </p:cNvPr>
          <p:cNvSpPr txBox="1">
            <a:spLocks/>
          </p:cNvSpPr>
          <p:nvPr/>
        </p:nvSpPr>
        <p:spPr>
          <a:xfrm>
            <a:off x="6142220" y="5659755"/>
            <a:ext cx="4359650" cy="64152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81111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是否已经将过去成交而目前不发生交易关系的客户整理出来？</a:t>
            </a:r>
          </a:p>
        </p:txBody>
      </p:sp>
      <p:sp>
        <p:nvSpPr>
          <p:cNvPr id="18" name="@稿定PPT实验室 出品-13-1">
            <a:extLst>
              <a:ext uri="{FF2B5EF4-FFF2-40B4-BE49-F238E27FC236}">
                <a16:creationId xmlns:a16="http://schemas.microsoft.com/office/drawing/2014/main" id="{72962932-B1D6-A7C4-B470-22331F2FA3CC}"/>
              </a:ext>
            </a:extLst>
          </p:cNvPr>
          <p:cNvSpPr txBox="1">
            <a:spLocks/>
          </p:cNvSpPr>
          <p:nvPr/>
        </p:nvSpPr>
        <p:spPr>
          <a:xfrm>
            <a:off x="378054" y="4085967"/>
            <a:ext cx="336092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bg1">
                    <a:alpha val="27778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是否已经将潜在客户进行市场细分？</a:t>
            </a:r>
          </a:p>
        </p:txBody>
      </p:sp>
      <p:sp>
        <p:nvSpPr>
          <p:cNvPr id="19" name="@稿定PPT实验室 出品-13-1">
            <a:extLst>
              <a:ext uri="{FF2B5EF4-FFF2-40B4-BE49-F238E27FC236}">
                <a16:creationId xmlns:a16="http://schemas.microsoft.com/office/drawing/2014/main" id="{A143C178-92C4-FF7C-40EA-25517C05F6DB}"/>
              </a:ext>
            </a:extLst>
          </p:cNvPr>
          <p:cNvSpPr txBox="1">
            <a:spLocks/>
          </p:cNvSpPr>
          <p:nvPr/>
        </p:nvSpPr>
        <p:spPr>
          <a:xfrm>
            <a:off x="6958759" y="4819119"/>
            <a:ext cx="3360920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1600" dirty="0">
                <a:solidFill>
                  <a:schemeClr val="bg1">
                    <a:alpha val="45556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是否建立了潜在客户层的开发方法？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45556"/>
                </a:schemeClr>
              </a:solidFill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0" name="@稿定PPT实验室 出品-13-1">
            <a:extLst>
              <a:ext uri="{FF2B5EF4-FFF2-40B4-BE49-F238E27FC236}">
                <a16:creationId xmlns:a16="http://schemas.microsoft.com/office/drawing/2014/main" id="{36634D81-4844-6CDB-171A-C896A516AD69}"/>
              </a:ext>
            </a:extLst>
          </p:cNvPr>
          <p:cNvSpPr txBox="1">
            <a:spLocks/>
          </p:cNvSpPr>
          <p:nvPr/>
        </p:nvSpPr>
        <p:spPr>
          <a:xfrm>
            <a:off x="9225366" y="4036938"/>
            <a:ext cx="255300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1600" dirty="0">
                <a:solidFill>
                  <a:schemeClr val="bg1">
                    <a:alpha val="36667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品建立了不同的开发方法？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36667"/>
                </a:schemeClr>
              </a:solidFill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1" name="@稿定PPT实验室 出品-13-1">
            <a:extLst>
              <a:ext uri="{FF2B5EF4-FFF2-40B4-BE49-F238E27FC236}">
                <a16:creationId xmlns:a16="http://schemas.microsoft.com/office/drawing/2014/main" id="{1A8E0295-4C4F-C746-847A-DE833F5E9BAC}"/>
              </a:ext>
            </a:extLst>
          </p:cNvPr>
          <p:cNvSpPr txBox="1">
            <a:spLocks/>
          </p:cNvSpPr>
          <p:nvPr/>
        </p:nvSpPr>
        <p:spPr>
          <a:xfrm>
            <a:off x="1787788" y="2719861"/>
            <a:ext cx="3360921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2222"/>
                  </a:schemeClr>
                </a:solidFill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有没有规定业务员每天的拜访数量？</a:t>
            </a:r>
          </a:p>
        </p:txBody>
      </p:sp>
      <p:sp>
        <p:nvSpPr>
          <p:cNvPr id="23" name="@稿定PPT实验室 出品-13-1">
            <a:extLst>
              <a:ext uri="{FF2B5EF4-FFF2-40B4-BE49-F238E27FC236}">
                <a16:creationId xmlns:a16="http://schemas.microsoft.com/office/drawing/2014/main" id="{F2724114-6D9A-C33B-F63D-72F45B674DA0}"/>
              </a:ext>
            </a:extLst>
          </p:cNvPr>
          <p:cNvSpPr txBox="1">
            <a:spLocks/>
          </p:cNvSpPr>
          <p:nvPr/>
        </p:nvSpPr>
        <p:spPr>
          <a:xfrm>
            <a:off x="2792703" y="4753064"/>
            <a:ext cx="255300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54444"/>
                  </a:schemeClr>
                </a:solidFill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Arial" panose="020B0604020202020204" pitchFamily="34" charset="0"/>
              </a:rPr>
              <a:t>是否已经做好客户资料卡？</a:t>
            </a:r>
          </a:p>
        </p:txBody>
      </p:sp>
      <p:sp>
        <p:nvSpPr>
          <p:cNvPr id="24" name="@稿定PPT实验室 出品-13-1">
            <a:extLst>
              <a:ext uri="{FF2B5EF4-FFF2-40B4-BE49-F238E27FC236}">
                <a16:creationId xmlns:a16="http://schemas.microsoft.com/office/drawing/2014/main" id="{9E5EAE0A-82D8-1F5F-3C25-562031BA23EF}"/>
              </a:ext>
            </a:extLst>
          </p:cNvPr>
          <p:cNvSpPr txBox="1">
            <a:spLocks/>
          </p:cNvSpPr>
          <p:nvPr/>
        </p:nvSpPr>
        <p:spPr>
          <a:xfrm>
            <a:off x="8361432" y="2274823"/>
            <a:ext cx="235102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bg1">
                    <a:alpha val="81111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否活用了所有的促销品？</a:t>
            </a:r>
          </a:p>
        </p:txBody>
      </p:sp>
      <p:sp>
        <p:nvSpPr>
          <p:cNvPr id="25" name="@稿定PPT实验室 出品-13-1">
            <a:extLst>
              <a:ext uri="{FF2B5EF4-FFF2-40B4-BE49-F238E27FC236}">
                <a16:creationId xmlns:a16="http://schemas.microsoft.com/office/drawing/2014/main" id="{9E689DA7-2A0E-A4EF-3B5D-16E2D33DD4E2}"/>
              </a:ext>
            </a:extLst>
          </p:cNvPr>
          <p:cNvSpPr txBox="1">
            <a:spLocks/>
          </p:cNvSpPr>
          <p:nvPr/>
        </p:nvSpPr>
        <p:spPr>
          <a:xfrm>
            <a:off x="1381707" y="5495451"/>
            <a:ext cx="3562898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algn="ctr" defTabSz="913765">
              <a:buSzPct val="25000"/>
              <a:defRPr/>
            </a:pPr>
            <a:r>
              <a:rPr lang="zh-CN" altLang="en-US" sz="1600" dirty="0">
                <a:solidFill>
                  <a:schemeClr val="bg1">
                    <a:alpha val="63333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是否已经给予业务员明确的开发目标？</a:t>
            </a:r>
          </a:p>
        </p:txBody>
      </p:sp>
      <p:sp>
        <p:nvSpPr>
          <p:cNvPr id="26" name="@稿定PPT实验室 出品-13-1">
            <a:extLst>
              <a:ext uri="{FF2B5EF4-FFF2-40B4-BE49-F238E27FC236}">
                <a16:creationId xmlns:a16="http://schemas.microsoft.com/office/drawing/2014/main" id="{A91B242A-40ED-38A2-F935-B9D053093650}"/>
              </a:ext>
            </a:extLst>
          </p:cNvPr>
          <p:cNvSpPr txBox="1">
            <a:spLocks/>
          </p:cNvSpPr>
          <p:nvPr/>
        </p:nvSpPr>
        <p:spPr>
          <a:xfrm>
            <a:off x="5508007" y="2934750"/>
            <a:ext cx="1543777" cy="110218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8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12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7" name="@稿定PPT实验室 出品-13-1">
            <a:extLst>
              <a:ext uri="{FF2B5EF4-FFF2-40B4-BE49-F238E27FC236}">
                <a16:creationId xmlns:a16="http://schemas.microsoft.com/office/drawing/2014/main" id="{CA73C90C-F6E0-849A-B2D2-35FB5BCD9511}"/>
              </a:ext>
            </a:extLst>
          </p:cNvPr>
          <p:cNvSpPr txBox="1">
            <a:spLocks/>
          </p:cNvSpPr>
          <p:nvPr/>
        </p:nvSpPr>
        <p:spPr>
          <a:xfrm>
            <a:off x="5912296" y="3913858"/>
            <a:ext cx="735201" cy="310854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64008" tIns="32004" rIns="64008" bIns="32004" anchor="ctr" anchorCtr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1600" dirty="0">
                <a:solidFill>
                  <a:schemeClr val="bg1">
                    <a:alpha val="9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大标准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90000"/>
                </a:schemeClr>
              </a:solidFill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239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B870FC2E-C7A8-E3AB-DB73-63644566C815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6EAAB129-A14F-C147-1F89-264EC5FC642B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B5E6729-23B5-75C8-04F5-C90BCACC48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00A96E-A438-80AC-2240-34C7871036D3}"/>
              </a:ext>
            </a:extLst>
          </p:cNvPr>
          <p:cNvSpPr/>
          <p:nvPr/>
        </p:nvSpPr>
        <p:spPr>
          <a:xfrm flipH="1">
            <a:off x="2246685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14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iSHEJI-3">
            <a:extLst>
              <a:ext uri="{FF2B5EF4-FFF2-40B4-BE49-F238E27FC236}">
                <a16:creationId xmlns:a16="http://schemas.microsoft.com/office/drawing/2014/main" id="{745EA7F8-17E8-EFF3-D0DB-AF4188B38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solidFill>
                    <a:schemeClr val="accent2"/>
                  </a:solidFill>
                </a:ln>
                <a:solidFill>
                  <a:schemeClr val="accent2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AA424F0-1BCE-D633-F4F0-33E1C2344377}"/>
              </a:ext>
            </a:extLst>
          </p:cNvPr>
          <p:cNvSpPr txBox="1"/>
          <p:nvPr/>
        </p:nvSpPr>
        <p:spPr>
          <a:xfrm>
            <a:off x="9265078" y="4057079"/>
            <a:ext cx="2253822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Coaching clients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A8B9F33-13C3-7F5A-5897-8DEDB2B7518A}"/>
              </a:ext>
            </a:extLst>
          </p:cNvPr>
          <p:cNvSpPr txBox="1"/>
          <p:nvPr/>
        </p:nvSpPr>
        <p:spPr>
          <a:xfrm>
            <a:off x="9806893" y="4501302"/>
            <a:ext cx="1712007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辅导客户</a:t>
            </a:r>
          </a:p>
        </p:txBody>
      </p:sp>
      <p:cxnSp>
        <p:nvCxnSpPr>
          <p:cNvPr id="7" name="iSHEJI-8">
            <a:extLst>
              <a:ext uri="{FF2B5EF4-FFF2-40B4-BE49-F238E27FC236}">
                <a16:creationId xmlns:a16="http://schemas.microsoft.com/office/drawing/2014/main" id="{98EE8E79-9E8B-D851-75B4-1B0F5429B7B9}"/>
              </a:ext>
            </a:extLst>
          </p:cNvPr>
          <p:cNvCxnSpPr>
            <a:cxnSpLocks/>
          </p:cNvCxnSpPr>
          <p:nvPr/>
        </p:nvCxnSpPr>
        <p:spPr>
          <a:xfrm flipH="1">
            <a:off x="5038725" y="3252600"/>
            <a:ext cx="635317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034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潜在客户开发检核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AB3514A-55E8-7838-8FEA-221047533BCF}"/>
              </a:ext>
            </a:extLst>
          </p:cNvPr>
          <p:cNvSpPr/>
          <p:nvPr/>
        </p:nvSpPr>
        <p:spPr>
          <a:xfrm>
            <a:off x="1756645" y="1854244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DD5F3B4-7551-8E9A-7C2A-150DA9476A20}"/>
              </a:ext>
            </a:extLst>
          </p:cNvPr>
          <p:cNvSpPr/>
          <p:nvPr/>
        </p:nvSpPr>
        <p:spPr>
          <a:xfrm>
            <a:off x="2563209" y="3730241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3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1E4C4EF6-81F5-D3E4-C0D5-67A179580913}"/>
              </a:ext>
            </a:extLst>
          </p:cNvPr>
          <p:cNvSpPr/>
          <p:nvPr/>
        </p:nvSpPr>
        <p:spPr>
          <a:xfrm>
            <a:off x="1756645" y="3730241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5">
            <a:extLst>
              <a:ext uri="{FF2B5EF4-FFF2-40B4-BE49-F238E27FC236}">
                <a16:creationId xmlns:a16="http://schemas.microsoft.com/office/drawing/2014/main" id="{2CD27643-1965-4C45-431C-0DBB87B63D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802" y="2021634"/>
            <a:ext cx="151323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35" name="Freeform 33">
            <a:extLst>
              <a:ext uri="{FF2B5EF4-FFF2-40B4-BE49-F238E27FC236}">
                <a16:creationId xmlns:a16="http://schemas.microsoft.com/office/drawing/2014/main" id="{890CBF2E-BE1E-C2A8-E9CD-14982324C226}"/>
              </a:ext>
            </a:extLst>
          </p:cNvPr>
          <p:cNvSpPr/>
          <p:nvPr/>
        </p:nvSpPr>
        <p:spPr>
          <a:xfrm>
            <a:off x="2003454" y="3875079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gaoding-14">
            <a:extLst>
              <a:ext uri="{FF2B5EF4-FFF2-40B4-BE49-F238E27FC236}">
                <a16:creationId xmlns:a16="http://schemas.microsoft.com/office/drawing/2014/main" id="{9A4D48C8-B795-143A-7591-730FA66024D8}"/>
              </a:ext>
            </a:extLst>
          </p:cNvPr>
          <p:cNvSpPr txBox="1"/>
          <p:nvPr/>
        </p:nvSpPr>
        <p:spPr>
          <a:xfrm>
            <a:off x="2755312" y="386555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@稿定PPT实验室 出品-13-2">
            <a:extLst>
              <a:ext uri="{FF2B5EF4-FFF2-40B4-BE49-F238E27FC236}">
                <a16:creationId xmlns:a16="http://schemas.microsoft.com/office/drawing/2014/main" id="{D20C3D81-9216-C8E1-8591-B723D0D79D62}"/>
              </a:ext>
            </a:extLst>
          </p:cNvPr>
          <p:cNvSpPr txBox="1">
            <a:spLocks/>
          </p:cNvSpPr>
          <p:nvPr/>
        </p:nvSpPr>
        <p:spPr>
          <a:xfrm>
            <a:off x="1703975" y="4503751"/>
            <a:ext cx="2401098" cy="19599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许多销售人员把主要精力用于“开发新客户”，他们满怀“老客户不要走，新客户不断来“这样的理想与希望，希望籍此扩大销量、增加业绩。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A1B5BAC-A51A-296F-CE4C-AF852DDFA1F5}"/>
              </a:ext>
            </a:extLst>
          </p:cNvPr>
          <p:cNvSpPr/>
          <p:nvPr/>
        </p:nvSpPr>
        <p:spPr>
          <a:xfrm>
            <a:off x="4948121" y="1854244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B03D54DF-4C88-4EA3-3528-E2F589B44302}"/>
              </a:ext>
            </a:extLst>
          </p:cNvPr>
          <p:cNvSpPr/>
          <p:nvPr/>
        </p:nvSpPr>
        <p:spPr>
          <a:xfrm>
            <a:off x="5754685" y="3730241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3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D6F3C2D9-5098-31F7-D496-D917192338A3}"/>
              </a:ext>
            </a:extLst>
          </p:cNvPr>
          <p:cNvSpPr/>
          <p:nvPr/>
        </p:nvSpPr>
        <p:spPr>
          <a:xfrm>
            <a:off x="4948121" y="3730241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5">
            <a:extLst>
              <a:ext uri="{FF2B5EF4-FFF2-40B4-BE49-F238E27FC236}">
                <a16:creationId xmlns:a16="http://schemas.microsoft.com/office/drawing/2014/main" id="{9875EE0B-11FD-8181-0B00-0C218CB27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278" y="2021634"/>
            <a:ext cx="151323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59" name="Freeform 33">
            <a:extLst>
              <a:ext uri="{FF2B5EF4-FFF2-40B4-BE49-F238E27FC236}">
                <a16:creationId xmlns:a16="http://schemas.microsoft.com/office/drawing/2014/main" id="{09DD7777-7969-3677-86EC-D70961804475}"/>
              </a:ext>
            </a:extLst>
          </p:cNvPr>
          <p:cNvSpPr/>
          <p:nvPr/>
        </p:nvSpPr>
        <p:spPr>
          <a:xfrm>
            <a:off x="5181904" y="3875079"/>
            <a:ext cx="338997" cy="338997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gaoding-14">
            <a:extLst>
              <a:ext uri="{FF2B5EF4-FFF2-40B4-BE49-F238E27FC236}">
                <a16:creationId xmlns:a16="http://schemas.microsoft.com/office/drawing/2014/main" id="{CE4C4CB3-59E0-84A5-875B-3C045ADB5784}"/>
              </a:ext>
            </a:extLst>
          </p:cNvPr>
          <p:cNvSpPr txBox="1"/>
          <p:nvPr/>
        </p:nvSpPr>
        <p:spPr>
          <a:xfrm>
            <a:off x="5946788" y="386555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9" name="@稿定PPT实验室 出品-13-2">
            <a:extLst>
              <a:ext uri="{FF2B5EF4-FFF2-40B4-BE49-F238E27FC236}">
                <a16:creationId xmlns:a16="http://schemas.microsoft.com/office/drawing/2014/main" id="{0B958C0E-2EB3-82FF-4F44-9A79792F5090}"/>
              </a:ext>
            </a:extLst>
          </p:cNvPr>
          <p:cNvSpPr txBox="1">
            <a:spLocks/>
          </p:cNvSpPr>
          <p:nvPr/>
        </p:nvSpPr>
        <p:spPr>
          <a:xfrm>
            <a:off x="4895451" y="4503751"/>
            <a:ext cx="2401098" cy="19599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一个人的精力总是有限的，如果把精力过多地消耗在新客户身上对老客户的关注就会减少。对老客户如果关注不够，很难使他们产生较高的忠诚度。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63AE4B6-4B55-B863-1A79-383328C5C046}"/>
              </a:ext>
            </a:extLst>
          </p:cNvPr>
          <p:cNvSpPr/>
          <p:nvPr/>
        </p:nvSpPr>
        <p:spPr>
          <a:xfrm>
            <a:off x="8139597" y="1854244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noFill/>
          <a:ln w="127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E27658EE-5ED8-7DE0-3B1F-4112C4A738FE}"/>
              </a:ext>
            </a:extLst>
          </p:cNvPr>
          <p:cNvSpPr/>
          <p:nvPr/>
        </p:nvSpPr>
        <p:spPr>
          <a:xfrm>
            <a:off x="8946161" y="3730241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3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04EE48F8-F25D-E188-AC5B-FB1A8207C939}"/>
              </a:ext>
            </a:extLst>
          </p:cNvPr>
          <p:cNvSpPr/>
          <p:nvPr/>
        </p:nvSpPr>
        <p:spPr>
          <a:xfrm>
            <a:off x="8139597" y="3730241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5">
            <a:extLst>
              <a:ext uri="{FF2B5EF4-FFF2-40B4-BE49-F238E27FC236}">
                <a16:creationId xmlns:a16="http://schemas.microsoft.com/office/drawing/2014/main" id="{268A9373-AB31-1E30-37CA-9B617B881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4754" y="2021928"/>
            <a:ext cx="1513235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bg1"/>
                  </a:solidFill>
                </a:ln>
                <a:solidFill>
                  <a:schemeClr val="bg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60" name="Freeform 33">
            <a:extLst>
              <a:ext uri="{FF2B5EF4-FFF2-40B4-BE49-F238E27FC236}">
                <a16:creationId xmlns:a16="http://schemas.microsoft.com/office/drawing/2014/main" id="{B0AAB8CA-E606-AB92-10D2-59092A4EAC16}"/>
              </a:ext>
            </a:extLst>
          </p:cNvPr>
          <p:cNvSpPr/>
          <p:nvPr/>
        </p:nvSpPr>
        <p:spPr>
          <a:xfrm>
            <a:off x="8379874" y="3875079"/>
            <a:ext cx="326010" cy="338997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gaoding-14">
            <a:extLst>
              <a:ext uri="{FF2B5EF4-FFF2-40B4-BE49-F238E27FC236}">
                <a16:creationId xmlns:a16="http://schemas.microsoft.com/office/drawing/2014/main" id="{E040D401-DF15-E75D-A316-703B05D54A77}"/>
              </a:ext>
            </a:extLst>
          </p:cNvPr>
          <p:cNvSpPr txBox="1"/>
          <p:nvPr/>
        </p:nvSpPr>
        <p:spPr>
          <a:xfrm>
            <a:off x="9138264" y="3865550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30%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7" name="@稿定PPT实验室 出品-13-2">
            <a:extLst>
              <a:ext uri="{FF2B5EF4-FFF2-40B4-BE49-F238E27FC236}">
                <a16:creationId xmlns:a16="http://schemas.microsoft.com/office/drawing/2014/main" id="{D3030A9D-3080-9DF9-2703-D901B6595FA2}"/>
              </a:ext>
            </a:extLst>
          </p:cNvPr>
          <p:cNvSpPr txBox="1">
            <a:spLocks/>
          </p:cNvSpPr>
          <p:nvPr/>
        </p:nvSpPr>
        <p:spPr>
          <a:xfrm>
            <a:off x="8086927" y="4503751"/>
            <a:ext cx="2401098" cy="195991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事实是，与老客户继续维持交易关系，远比开发新客户的成本要来得低。而开发新客户的成本往往要达到维系老客户成本的</a:t>
            </a:r>
            <a:r>
              <a:rPr lang="en-US" altLang="zh-CN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4-5</a:t>
            </a: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Arial" panose="020B0604020202020204" pitchFamily="34" charset="0"/>
              </a:rPr>
              <a:t>倍。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9067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82056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维系老客户的真正意义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554EE00D-B226-BB67-8616-081A3328D950}"/>
              </a:ext>
            </a:extLst>
          </p:cNvPr>
          <p:cNvSpPr>
            <a:spLocks noEditPoints="1"/>
          </p:cNvSpPr>
          <p:nvPr/>
        </p:nvSpPr>
        <p:spPr bwMode="auto">
          <a:xfrm>
            <a:off x="6582389" y="3911893"/>
            <a:ext cx="1525291" cy="1526411"/>
          </a:xfrm>
          <a:custGeom>
            <a:avLst/>
            <a:gdLst>
              <a:gd name="T0" fmla="*/ 68 w 568"/>
              <a:gd name="T1" fmla="*/ 160 h 568"/>
              <a:gd name="T2" fmla="*/ 409 w 568"/>
              <a:gd name="T3" fmla="*/ 68 h 568"/>
              <a:gd name="T4" fmla="*/ 500 w 568"/>
              <a:gd name="T5" fmla="*/ 409 h 568"/>
              <a:gd name="T6" fmla="*/ 160 w 568"/>
              <a:gd name="T7" fmla="*/ 500 h 568"/>
              <a:gd name="T8" fmla="*/ 68 w 568"/>
              <a:gd name="T9" fmla="*/ 160 h 568"/>
              <a:gd name="T10" fmla="*/ 444 w 568"/>
              <a:gd name="T11" fmla="*/ 377 h 568"/>
              <a:gd name="T12" fmla="*/ 377 w 568"/>
              <a:gd name="T13" fmla="*/ 124 h 568"/>
              <a:gd name="T14" fmla="*/ 124 w 568"/>
              <a:gd name="T15" fmla="*/ 192 h 568"/>
              <a:gd name="T16" fmla="*/ 192 w 568"/>
              <a:gd name="T17" fmla="*/ 444 h 568"/>
              <a:gd name="T18" fmla="*/ 444 w 568"/>
              <a:gd name="T19" fmla="*/ 377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568">
                <a:moveTo>
                  <a:pt x="68" y="160"/>
                </a:moveTo>
                <a:cubicBezTo>
                  <a:pt x="137" y="41"/>
                  <a:pt x="290" y="0"/>
                  <a:pt x="409" y="68"/>
                </a:cubicBezTo>
                <a:cubicBezTo>
                  <a:pt x="528" y="137"/>
                  <a:pt x="568" y="290"/>
                  <a:pt x="500" y="409"/>
                </a:cubicBezTo>
                <a:cubicBezTo>
                  <a:pt x="431" y="527"/>
                  <a:pt x="278" y="568"/>
                  <a:pt x="160" y="500"/>
                </a:cubicBezTo>
                <a:cubicBezTo>
                  <a:pt x="41" y="431"/>
                  <a:pt x="0" y="278"/>
                  <a:pt x="68" y="160"/>
                </a:cubicBezTo>
                <a:close/>
                <a:moveTo>
                  <a:pt x="444" y="377"/>
                </a:moveTo>
                <a:cubicBezTo>
                  <a:pt x="495" y="288"/>
                  <a:pt x="465" y="175"/>
                  <a:pt x="377" y="124"/>
                </a:cubicBezTo>
                <a:cubicBezTo>
                  <a:pt x="288" y="73"/>
                  <a:pt x="175" y="103"/>
                  <a:pt x="124" y="192"/>
                </a:cubicBezTo>
                <a:cubicBezTo>
                  <a:pt x="73" y="280"/>
                  <a:pt x="103" y="393"/>
                  <a:pt x="192" y="444"/>
                </a:cubicBezTo>
                <a:cubicBezTo>
                  <a:pt x="280" y="495"/>
                  <a:pt x="393" y="465"/>
                  <a:pt x="444" y="377"/>
                </a:cubicBezTo>
                <a:close/>
              </a:path>
            </a:pathLst>
          </a:custGeom>
          <a:solidFill>
            <a:schemeClr val="accent3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FF2FF8A-64F8-B6BF-5372-1DCDD451940C}"/>
              </a:ext>
            </a:extLst>
          </p:cNvPr>
          <p:cNvSpPr>
            <a:spLocks/>
          </p:cNvSpPr>
          <p:nvPr/>
        </p:nvSpPr>
        <p:spPr bwMode="auto">
          <a:xfrm>
            <a:off x="6434456" y="3158774"/>
            <a:ext cx="644410" cy="1185714"/>
          </a:xfrm>
          <a:custGeom>
            <a:avLst/>
            <a:gdLst>
              <a:gd name="T0" fmla="*/ 123 w 240"/>
              <a:gd name="T1" fmla="*/ 440 h 441"/>
              <a:gd name="T2" fmla="*/ 222 w 240"/>
              <a:gd name="T3" fmla="*/ 344 h 441"/>
              <a:gd name="T4" fmla="*/ 63 w 240"/>
              <a:gd name="T5" fmla="*/ 0 h 441"/>
              <a:gd name="T6" fmla="*/ 0 w 240"/>
              <a:gd name="T7" fmla="*/ 38 h 441"/>
              <a:gd name="T8" fmla="*/ 17 w 240"/>
              <a:gd name="T9" fmla="*/ 47 h 441"/>
              <a:gd name="T10" fmla="*/ 123 w 240"/>
              <a:gd name="T11" fmla="*/ 440 h 441"/>
              <a:gd name="T12" fmla="*/ 123 w 240"/>
              <a:gd name="T13" fmla="*/ 441 h 441"/>
              <a:gd name="T14" fmla="*/ 123 w 240"/>
              <a:gd name="T15" fmla="*/ 441 h 441"/>
              <a:gd name="T16" fmla="*/ 123 w 240"/>
              <a:gd name="T17" fmla="*/ 44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" h="441">
                <a:moveTo>
                  <a:pt x="123" y="440"/>
                </a:moveTo>
                <a:cubicBezTo>
                  <a:pt x="148" y="398"/>
                  <a:pt x="182" y="365"/>
                  <a:pt x="222" y="344"/>
                </a:cubicBezTo>
                <a:cubicBezTo>
                  <a:pt x="240" y="212"/>
                  <a:pt x="181" y="75"/>
                  <a:pt x="63" y="0"/>
                </a:cubicBezTo>
                <a:cubicBezTo>
                  <a:pt x="44" y="15"/>
                  <a:pt x="23" y="28"/>
                  <a:pt x="0" y="38"/>
                </a:cubicBezTo>
                <a:cubicBezTo>
                  <a:pt x="6" y="41"/>
                  <a:pt x="12" y="44"/>
                  <a:pt x="17" y="47"/>
                </a:cubicBezTo>
                <a:cubicBezTo>
                  <a:pt x="155" y="126"/>
                  <a:pt x="202" y="303"/>
                  <a:pt x="123" y="440"/>
                </a:cubicBezTo>
                <a:cubicBezTo>
                  <a:pt x="123" y="441"/>
                  <a:pt x="123" y="441"/>
                  <a:pt x="123" y="441"/>
                </a:cubicBezTo>
                <a:cubicBezTo>
                  <a:pt x="123" y="441"/>
                  <a:pt x="123" y="441"/>
                  <a:pt x="123" y="441"/>
                </a:cubicBezTo>
                <a:cubicBezTo>
                  <a:pt x="123" y="440"/>
                  <a:pt x="123" y="440"/>
                  <a:pt x="123" y="440"/>
                </a:cubicBezTo>
                <a:close/>
              </a:path>
            </a:pathLst>
          </a:custGeom>
          <a:gradFill flip="none" rotWithShape="1">
            <a:gsLst>
              <a:gs pos="22000">
                <a:schemeClr val="accent3">
                  <a:lumMod val="75000"/>
                  <a:lumOff val="25000"/>
                </a:schemeClr>
              </a:gs>
              <a:gs pos="51000">
                <a:schemeClr val="accent3">
                  <a:lumMod val="50000"/>
                  <a:lumOff val="50000"/>
                </a:schemeClr>
              </a:gs>
            </a:gsLst>
            <a:lin ang="150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E6331E46-81B3-5367-5383-1EB334BD805B}"/>
              </a:ext>
            </a:extLst>
          </p:cNvPr>
          <p:cNvSpPr>
            <a:spLocks noEditPoints="1"/>
          </p:cNvSpPr>
          <p:nvPr/>
        </p:nvSpPr>
        <p:spPr bwMode="auto">
          <a:xfrm>
            <a:off x="5421331" y="1840815"/>
            <a:ext cx="1338132" cy="1339252"/>
          </a:xfrm>
          <a:custGeom>
            <a:avLst/>
            <a:gdLst>
              <a:gd name="T0" fmla="*/ 249 w 498"/>
              <a:gd name="T1" fmla="*/ 498 h 498"/>
              <a:gd name="T2" fmla="*/ 0 w 498"/>
              <a:gd name="T3" fmla="*/ 249 h 498"/>
              <a:gd name="T4" fmla="*/ 249 w 498"/>
              <a:gd name="T5" fmla="*/ 0 h 498"/>
              <a:gd name="T6" fmla="*/ 498 w 498"/>
              <a:gd name="T7" fmla="*/ 249 h 498"/>
              <a:gd name="T8" fmla="*/ 249 w 498"/>
              <a:gd name="T9" fmla="*/ 498 h 498"/>
              <a:gd name="T10" fmla="*/ 249 w 498"/>
              <a:gd name="T11" fmla="*/ 64 h 498"/>
              <a:gd name="T12" fmla="*/ 64 w 498"/>
              <a:gd name="T13" fmla="*/ 249 h 498"/>
              <a:gd name="T14" fmla="*/ 249 w 498"/>
              <a:gd name="T15" fmla="*/ 434 h 498"/>
              <a:gd name="T16" fmla="*/ 434 w 498"/>
              <a:gd name="T17" fmla="*/ 249 h 498"/>
              <a:gd name="T18" fmla="*/ 249 w 498"/>
              <a:gd name="T19" fmla="*/ 64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8" h="498">
                <a:moveTo>
                  <a:pt x="249" y="498"/>
                </a:moveTo>
                <a:cubicBezTo>
                  <a:pt x="112" y="498"/>
                  <a:pt x="0" y="387"/>
                  <a:pt x="0" y="249"/>
                </a:cubicBezTo>
                <a:cubicBezTo>
                  <a:pt x="0" y="112"/>
                  <a:pt x="112" y="0"/>
                  <a:pt x="249" y="0"/>
                </a:cubicBezTo>
                <a:cubicBezTo>
                  <a:pt x="387" y="0"/>
                  <a:pt x="498" y="112"/>
                  <a:pt x="498" y="249"/>
                </a:cubicBezTo>
                <a:cubicBezTo>
                  <a:pt x="498" y="387"/>
                  <a:pt x="387" y="498"/>
                  <a:pt x="249" y="498"/>
                </a:cubicBezTo>
                <a:close/>
                <a:moveTo>
                  <a:pt x="249" y="64"/>
                </a:moveTo>
                <a:cubicBezTo>
                  <a:pt x="147" y="64"/>
                  <a:pt x="64" y="147"/>
                  <a:pt x="64" y="249"/>
                </a:cubicBezTo>
                <a:cubicBezTo>
                  <a:pt x="64" y="351"/>
                  <a:pt x="147" y="434"/>
                  <a:pt x="249" y="434"/>
                </a:cubicBezTo>
                <a:cubicBezTo>
                  <a:pt x="351" y="434"/>
                  <a:pt x="434" y="351"/>
                  <a:pt x="434" y="249"/>
                </a:cubicBezTo>
                <a:cubicBezTo>
                  <a:pt x="434" y="147"/>
                  <a:pt x="351" y="64"/>
                  <a:pt x="249" y="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4D338709-41BA-16DB-BD85-37EBFC90D4BB}"/>
              </a:ext>
            </a:extLst>
          </p:cNvPr>
          <p:cNvSpPr>
            <a:spLocks/>
          </p:cNvSpPr>
          <p:nvPr/>
        </p:nvSpPr>
        <p:spPr bwMode="auto">
          <a:xfrm>
            <a:off x="5150118" y="3080323"/>
            <a:ext cx="945882" cy="927950"/>
          </a:xfrm>
          <a:custGeom>
            <a:avLst/>
            <a:gdLst>
              <a:gd name="T0" fmla="*/ 350 w 352"/>
              <a:gd name="T1" fmla="*/ 37 h 345"/>
              <a:gd name="T2" fmla="*/ 218 w 352"/>
              <a:gd name="T3" fmla="*/ 0 h 345"/>
              <a:gd name="T4" fmla="*/ 0 w 352"/>
              <a:gd name="T5" fmla="*/ 310 h 345"/>
              <a:gd name="T6" fmla="*/ 64 w 352"/>
              <a:gd name="T7" fmla="*/ 345 h 345"/>
              <a:gd name="T8" fmla="*/ 63 w 352"/>
              <a:gd name="T9" fmla="*/ 325 h 345"/>
              <a:gd name="T10" fmla="*/ 351 w 352"/>
              <a:gd name="T11" fmla="*/ 37 h 345"/>
              <a:gd name="T12" fmla="*/ 352 w 352"/>
              <a:gd name="T13" fmla="*/ 37 h 345"/>
              <a:gd name="T14" fmla="*/ 352 w 352"/>
              <a:gd name="T15" fmla="*/ 37 h 345"/>
              <a:gd name="T16" fmla="*/ 350 w 352"/>
              <a:gd name="T17" fmla="*/ 37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2" h="345">
                <a:moveTo>
                  <a:pt x="350" y="37"/>
                </a:moveTo>
                <a:cubicBezTo>
                  <a:pt x="302" y="37"/>
                  <a:pt x="257" y="24"/>
                  <a:pt x="218" y="0"/>
                </a:cubicBezTo>
                <a:cubicBezTo>
                  <a:pt x="95" y="50"/>
                  <a:pt x="6" y="169"/>
                  <a:pt x="0" y="310"/>
                </a:cubicBezTo>
                <a:cubicBezTo>
                  <a:pt x="23" y="319"/>
                  <a:pt x="44" y="331"/>
                  <a:pt x="64" y="345"/>
                </a:cubicBezTo>
                <a:cubicBezTo>
                  <a:pt x="64" y="338"/>
                  <a:pt x="63" y="332"/>
                  <a:pt x="63" y="325"/>
                </a:cubicBezTo>
                <a:cubicBezTo>
                  <a:pt x="63" y="167"/>
                  <a:pt x="193" y="37"/>
                  <a:pt x="351" y="37"/>
                </a:cubicBezTo>
                <a:cubicBezTo>
                  <a:pt x="352" y="37"/>
                  <a:pt x="352" y="37"/>
                  <a:pt x="352" y="37"/>
                </a:cubicBezTo>
                <a:cubicBezTo>
                  <a:pt x="352" y="37"/>
                  <a:pt x="352" y="37"/>
                  <a:pt x="352" y="37"/>
                </a:cubicBezTo>
                <a:cubicBezTo>
                  <a:pt x="351" y="37"/>
                  <a:pt x="351" y="37"/>
                  <a:pt x="350" y="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20000">
                <a:schemeClr val="accent2">
                  <a:shade val="100000"/>
                  <a:satMod val="115000"/>
                </a:schemeClr>
              </a:gs>
            </a:gsLst>
            <a:lin ang="66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0B110F42-C4CD-C492-1FF3-78BBC0FC20AF}"/>
              </a:ext>
            </a:extLst>
          </p:cNvPr>
          <p:cNvSpPr>
            <a:spLocks noEditPoints="1"/>
          </p:cNvSpPr>
          <p:nvPr/>
        </p:nvSpPr>
        <p:spPr bwMode="auto">
          <a:xfrm>
            <a:off x="4084320" y="3916375"/>
            <a:ext cx="1525290" cy="1527532"/>
          </a:xfrm>
          <a:custGeom>
            <a:avLst/>
            <a:gdLst>
              <a:gd name="T0" fmla="*/ 500 w 568"/>
              <a:gd name="T1" fmla="*/ 159 h 568"/>
              <a:gd name="T2" fmla="*/ 408 w 568"/>
              <a:gd name="T3" fmla="*/ 500 h 568"/>
              <a:gd name="T4" fmla="*/ 68 w 568"/>
              <a:gd name="T5" fmla="*/ 408 h 568"/>
              <a:gd name="T6" fmla="*/ 159 w 568"/>
              <a:gd name="T7" fmla="*/ 68 h 568"/>
              <a:gd name="T8" fmla="*/ 500 w 568"/>
              <a:gd name="T9" fmla="*/ 159 h 568"/>
              <a:gd name="T10" fmla="*/ 124 w 568"/>
              <a:gd name="T11" fmla="*/ 376 h 568"/>
              <a:gd name="T12" fmla="*/ 376 w 568"/>
              <a:gd name="T13" fmla="*/ 444 h 568"/>
              <a:gd name="T14" fmla="*/ 444 w 568"/>
              <a:gd name="T15" fmla="*/ 191 h 568"/>
              <a:gd name="T16" fmla="*/ 191 w 568"/>
              <a:gd name="T17" fmla="*/ 124 h 568"/>
              <a:gd name="T18" fmla="*/ 124 w 568"/>
              <a:gd name="T19" fmla="*/ 376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568">
                <a:moveTo>
                  <a:pt x="500" y="159"/>
                </a:moveTo>
                <a:cubicBezTo>
                  <a:pt x="568" y="278"/>
                  <a:pt x="527" y="431"/>
                  <a:pt x="408" y="500"/>
                </a:cubicBezTo>
                <a:cubicBezTo>
                  <a:pt x="289" y="568"/>
                  <a:pt x="137" y="527"/>
                  <a:pt x="68" y="408"/>
                </a:cubicBezTo>
                <a:cubicBezTo>
                  <a:pt x="0" y="290"/>
                  <a:pt x="40" y="137"/>
                  <a:pt x="159" y="68"/>
                </a:cubicBezTo>
                <a:cubicBezTo>
                  <a:pt x="278" y="0"/>
                  <a:pt x="431" y="40"/>
                  <a:pt x="500" y="159"/>
                </a:cubicBezTo>
                <a:close/>
                <a:moveTo>
                  <a:pt x="124" y="376"/>
                </a:moveTo>
                <a:cubicBezTo>
                  <a:pt x="175" y="465"/>
                  <a:pt x="288" y="495"/>
                  <a:pt x="376" y="444"/>
                </a:cubicBezTo>
                <a:cubicBezTo>
                  <a:pt x="465" y="393"/>
                  <a:pt x="495" y="280"/>
                  <a:pt x="444" y="191"/>
                </a:cubicBezTo>
                <a:cubicBezTo>
                  <a:pt x="393" y="103"/>
                  <a:pt x="280" y="73"/>
                  <a:pt x="191" y="124"/>
                </a:cubicBezTo>
                <a:cubicBezTo>
                  <a:pt x="103" y="175"/>
                  <a:pt x="73" y="288"/>
                  <a:pt x="124" y="3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5437AF7B-CE10-AD93-9498-69BDB73CCEEC}"/>
              </a:ext>
            </a:extLst>
          </p:cNvPr>
          <p:cNvSpPr>
            <a:spLocks/>
          </p:cNvSpPr>
          <p:nvPr/>
        </p:nvSpPr>
        <p:spPr bwMode="auto">
          <a:xfrm>
            <a:off x="5424693" y="4341125"/>
            <a:ext cx="1106144" cy="629840"/>
          </a:xfrm>
          <a:custGeom>
            <a:avLst/>
            <a:gdLst>
              <a:gd name="T0" fmla="*/ 1 w 412"/>
              <a:gd name="T1" fmla="*/ 1 h 234"/>
              <a:gd name="T2" fmla="*/ 34 w 412"/>
              <a:gd name="T3" fmla="*/ 135 h 234"/>
              <a:gd name="T4" fmla="*/ 412 w 412"/>
              <a:gd name="T5" fmla="*/ 169 h 234"/>
              <a:gd name="T6" fmla="*/ 410 w 412"/>
              <a:gd name="T7" fmla="*/ 96 h 234"/>
              <a:gd name="T8" fmla="*/ 393 w 412"/>
              <a:gd name="T9" fmla="*/ 106 h 234"/>
              <a:gd name="T10" fmla="*/ 0 w 412"/>
              <a:gd name="T11" fmla="*/ 0 h 234"/>
              <a:gd name="T12" fmla="*/ 0 w 412"/>
              <a:gd name="T13" fmla="*/ 0 h 234"/>
              <a:gd name="T14" fmla="*/ 0 w 412"/>
              <a:gd name="T15" fmla="*/ 0 h 234"/>
              <a:gd name="T16" fmla="*/ 1 w 412"/>
              <a:gd name="T17" fmla="*/ 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2" h="234">
                <a:moveTo>
                  <a:pt x="1" y="1"/>
                </a:moveTo>
                <a:cubicBezTo>
                  <a:pt x="25" y="43"/>
                  <a:pt x="35" y="89"/>
                  <a:pt x="34" y="135"/>
                </a:cubicBezTo>
                <a:cubicBezTo>
                  <a:pt x="139" y="216"/>
                  <a:pt x="287" y="234"/>
                  <a:pt x="412" y="169"/>
                </a:cubicBezTo>
                <a:cubicBezTo>
                  <a:pt x="408" y="145"/>
                  <a:pt x="408" y="120"/>
                  <a:pt x="410" y="96"/>
                </a:cubicBezTo>
                <a:cubicBezTo>
                  <a:pt x="404" y="99"/>
                  <a:pt x="399" y="103"/>
                  <a:pt x="393" y="106"/>
                </a:cubicBezTo>
                <a:cubicBezTo>
                  <a:pt x="256" y="185"/>
                  <a:pt x="79" y="138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30000">
                <a:schemeClr val="bg1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2282BC28-E548-F554-31ED-38FC48CFEF7D}"/>
              </a:ext>
            </a:extLst>
          </p:cNvPr>
          <p:cNvSpPr txBox="1"/>
          <p:nvPr/>
        </p:nvSpPr>
        <p:spPr>
          <a:xfrm>
            <a:off x="5383362" y="3727227"/>
            <a:ext cx="142527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775EFAB5-F33E-C722-ED1C-27E50BACB79C}"/>
              </a:ext>
            </a:extLst>
          </p:cNvPr>
          <p:cNvSpPr/>
          <p:nvPr/>
        </p:nvSpPr>
        <p:spPr>
          <a:xfrm>
            <a:off x="4639018" y="4479103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9">
            <a:extLst>
              <a:ext uri="{FF2B5EF4-FFF2-40B4-BE49-F238E27FC236}">
                <a16:creationId xmlns:a16="http://schemas.microsoft.com/office/drawing/2014/main" id="{737430C4-BBC3-E759-73A1-D992B1F37F6A}"/>
              </a:ext>
            </a:extLst>
          </p:cNvPr>
          <p:cNvSpPr/>
          <p:nvPr/>
        </p:nvSpPr>
        <p:spPr>
          <a:xfrm>
            <a:off x="5882450" y="2325216"/>
            <a:ext cx="415894" cy="415894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2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9">
            <a:extLst>
              <a:ext uri="{FF2B5EF4-FFF2-40B4-BE49-F238E27FC236}">
                <a16:creationId xmlns:a16="http://schemas.microsoft.com/office/drawing/2014/main" id="{2CB18C3B-2042-79CB-B706-D1800DAB12AC}"/>
              </a:ext>
            </a:extLst>
          </p:cNvPr>
          <p:cNvSpPr/>
          <p:nvPr/>
        </p:nvSpPr>
        <p:spPr>
          <a:xfrm>
            <a:off x="7137117" y="4467151"/>
            <a:ext cx="415833" cy="41589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gaoding-18">
            <a:extLst>
              <a:ext uri="{FF2B5EF4-FFF2-40B4-BE49-F238E27FC236}">
                <a16:creationId xmlns:a16="http://schemas.microsoft.com/office/drawing/2014/main" id="{B170BFA3-306B-B630-FA28-86D54048D3B3}"/>
              </a:ext>
            </a:extLst>
          </p:cNvPr>
          <p:cNvSpPr txBox="1"/>
          <p:nvPr/>
        </p:nvSpPr>
        <p:spPr>
          <a:xfrm>
            <a:off x="817257" y="4970965"/>
            <a:ext cx="3179836" cy="6824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如果老客户是一个满意的客户，他们可能成为厂家的义务推销员。</a:t>
            </a:r>
          </a:p>
        </p:txBody>
      </p:sp>
      <p:sp>
        <p:nvSpPr>
          <p:cNvPr id="16" name="gaoding-20">
            <a:extLst>
              <a:ext uri="{FF2B5EF4-FFF2-40B4-BE49-F238E27FC236}">
                <a16:creationId xmlns:a16="http://schemas.microsoft.com/office/drawing/2014/main" id="{6CBD5156-383A-C85E-6C85-2329800801DE}"/>
              </a:ext>
            </a:extLst>
          </p:cNvPr>
          <p:cNvSpPr txBox="1"/>
          <p:nvPr/>
        </p:nvSpPr>
        <p:spPr>
          <a:xfrm>
            <a:off x="790736" y="4395953"/>
            <a:ext cx="681415" cy="655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18" name="gaoding-18">
            <a:extLst>
              <a:ext uri="{FF2B5EF4-FFF2-40B4-BE49-F238E27FC236}">
                <a16:creationId xmlns:a16="http://schemas.microsoft.com/office/drawing/2014/main" id="{98E31393-F1B7-3524-F07C-4337E2BE9571}"/>
              </a:ext>
            </a:extLst>
          </p:cNvPr>
          <p:cNvSpPr txBox="1"/>
          <p:nvPr/>
        </p:nvSpPr>
        <p:spPr>
          <a:xfrm>
            <a:off x="7417322" y="2419818"/>
            <a:ext cx="3179836" cy="35932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老客户代表着许多潜在的生意机会。</a:t>
            </a:r>
          </a:p>
        </p:txBody>
      </p:sp>
      <p:sp>
        <p:nvSpPr>
          <p:cNvPr id="19" name="gaoding-20">
            <a:extLst>
              <a:ext uri="{FF2B5EF4-FFF2-40B4-BE49-F238E27FC236}">
                <a16:creationId xmlns:a16="http://schemas.microsoft.com/office/drawing/2014/main" id="{5463D7CB-E506-4F43-8CC6-13D5AECF1A0D}"/>
              </a:ext>
            </a:extLst>
          </p:cNvPr>
          <p:cNvSpPr txBox="1"/>
          <p:nvPr/>
        </p:nvSpPr>
        <p:spPr>
          <a:xfrm>
            <a:off x="7390801" y="1844806"/>
            <a:ext cx="681415" cy="655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sp>
        <p:nvSpPr>
          <p:cNvPr id="21" name="gaoding-18">
            <a:extLst>
              <a:ext uri="{FF2B5EF4-FFF2-40B4-BE49-F238E27FC236}">
                <a16:creationId xmlns:a16="http://schemas.microsoft.com/office/drawing/2014/main" id="{4214B3D3-484D-03BD-8FB7-4F8F65987F58}"/>
              </a:ext>
            </a:extLst>
          </p:cNvPr>
          <p:cNvSpPr txBox="1"/>
          <p:nvPr/>
        </p:nvSpPr>
        <p:spPr>
          <a:xfrm>
            <a:off x="8496726" y="4757381"/>
            <a:ext cx="3179836" cy="6824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sp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老客户的忠实与支持程度，对厂家的获利能力具有直接而重大的影响。</a:t>
            </a:r>
          </a:p>
        </p:txBody>
      </p:sp>
      <p:sp>
        <p:nvSpPr>
          <p:cNvPr id="22" name="gaoding-20">
            <a:extLst>
              <a:ext uri="{FF2B5EF4-FFF2-40B4-BE49-F238E27FC236}">
                <a16:creationId xmlns:a16="http://schemas.microsoft.com/office/drawing/2014/main" id="{E084CAFE-7D84-7CB1-0E42-49B2F960E15D}"/>
              </a:ext>
            </a:extLst>
          </p:cNvPr>
          <p:cNvSpPr txBox="1"/>
          <p:nvPr/>
        </p:nvSpPr>
        <p:spPr>
          <a:xfrm>
            <a:off x="8470205" y="4182369"/>
            <a:ext cx="681415" cy="655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  <a:sym typeface="+mn-lt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D28BB0F-85FB-49BF-2203-671B8127345A}"/>
              </a:ext>
            </a:extLst>
          </p:cNvPr>
          <p:cNvCxnSpPr>
            <a:cxnSpLocks/>
          </p:cNvCxnSpPr>
          <p:nvPr/>
        </p:nvCxnSpPr>
        <p:spPr>
          <a:xfrm>
            <a:off x="1478280" y="4757381"/>
            <a:ext cx="25188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5975E4A-0780-0A1D-BCA6-42F9C887EF5F}"/>
              </a:ext>
            </a:extLst>
          </p:cNvPr>
          <p:cNvCxnSpPr>
            <a:cxnSpLocks/>
          </p:cNvCxnSpPr>
          <p:nvPr/>
        </p:nvCxnSpPr>
        <p:spPr>
          <a:xfrm>
            <a:off x="8107680" y="4527189"/>
            <a:ext cx="38904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97B6A5-62EA-AA2C-378C-217F2398DC5A}"/>
              </a:ext>
            </a:extLst>
          </p:cNvPr>
          <p:cNvCxnSpPr>
            <a:cxnSpLocks/>
          </p:cNvCxnSpPr>
          <p:nvPr/>
        </p:nvCxnSpPr>
        <p:spPr>
          <a:xfrm>
            <a:off x="6808638" y="2190389"/>
            <a:ext cx="6086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897756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82056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维系老客户的真正意义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049E097-06B7-46EE-4291-4E6FFAFD6B09}"/>
              </a:ext>
            </a:extLst>
          </p:cNvPr>
          <p:cNvCxnSpPr>
            <a:cxnSpLocks/>
          </p:cNvCxnSpPr>
          <p:nvPr/>
        </p:nvCxnSpPr>
        <p:spPr>
          <a:xfrm flipV="1">
            <a:off x="8942614" y="1494064"/>
            <a:ext cx="0" cy="45066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75D8404F-72BA-2801-99C2-4BF8FDFD18E7}"/>
              </a:ext>
            </a:extLst>
          </p:cNvPr>
          <p:cNvCxnSpPr>
            <a:cxnSpLocks/>
          </p:cNvCxnSpPr>
          <p:nvPr/>
        </p:nvCxnSpPr>
        <p:spPr>
          <a:xfrm rot="5400000" flipV="1">
            <a:off x="8942614" y="1494063"/>
            <a:ext cx="0" cy="450668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>
            <a:extLst>
              <a:ext uri="{FF2B5EF4-FFF2-40B4-BE49-F238E27FC236}">
                <a16:creationId xmlns:a16="http://schemas.microsoft.com/office/drawing/2014/main" id="{B243F860-700B-C91F-6414-71A4658DD8A9}"/>
              </a:ext>
            </a:extLst>
          </p:cNvPr>
          <p:cNvSpPr/>
          <p:nvPr/>
        </p:nvSpPr>
        <p:spPr>
          <a:xfrm>
            <a:off x="8181975" y="2986767"/>
            <a:ext cx="1521278" cy="1521278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D06721E-6564-3E77-6B14-24858056EDC4}"/>
              </a:ext>
            </a:extLst>
          </p:cNvPr>
          <p:cNvSpPr/>
          <p:nvPr/>
        </p:nvSpPr>
        <p:spPr>
          <a:xfrm>
            <a:off x="7615464" y="2420256"/>
            <a:ext cx="2654299" cy="2654299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  <a:alpha val="6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>
                  <a:lumMod val="100000"/>
                </a:schemeClr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EF2B66A-1046-A1CD-1E10-57F5D275BBA3}"/>
              </a:ext>
            </a:extLst>
          </p:cNvPr>
          <p:cNvSpPr/>
          <p:nvPr/>
        </p:nvSpPr>
        <p:spPr>
          <a:xfrm>
            <a:off x="7048954" y="1853746"/>
            <a:ext cx="3787321" cy="3787321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  <a:alpha val="40000"/>
              </a:schemeClr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>
                  <a:lumMod val="100000"/>
                </a:schemeClr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669FCA15-B291-F9B5-DD57-F48ECA05F4B1}"/>
              </a:ext>
            </a:extLst>
          </p:cNvPr>
          <p:cNvSpPr/>
          <p:nvPr/>
        </p:nvSpPr>
        <p:spPr>
          <a:xfrm>
            <a:off x="6482443" y="1287235"/>
            <a:ext cx="4920342" cy="4920342"/>
          </a:xfrm>
          <a:prstGeom prst="ellipse">
            <a:avLst/>
          </a:prstGeom>
          <a:noFill/>
          <a:ln>
            <a:solidFill>
              <a:schemeClr val="bg1">
                <a:lumMod val="75000"/>
                <a:alpha val="2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35" name="iSHEJI-8">
            <a:extLst>
              <a:ext uri="{FF2B5EF4-FFF2-40B4-BE49-F238E27FC236}">
                <a16:creationId xmlns:a16="http://schemas.microsoft.com/office/drawing/2014/main" id="{CF6C4230-43B8-78C0-FF65-62266EDABDB4}"/>
              </a:ext>
            </a:extLst>
          </p:cNvPr>
          <p:cNvSpPr txBox="1"/>
          <p:nvPr/>
        </p:nvSpPr>
        <p:spPr>
          <a:xfrm>
            <a:off x="8181973" y="1189250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内容丰富度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6" name="iSHEJI-8">
            <a:extLst>
              <a:ext uri="{FF2B5EF4-FFF2-40B4-BE49-F238E27FC236}">
                <a16:creationId xmlns:a16="http://schemas.microsoft.com/office/drawing/2014/main" id="{7E14E20E-1EA9-FA4E-489C-90C58917EC2E}"/>
              </a:ext>
            </a:extLst>
          </p:cNvPr>
          <p:cNvSpPr txBox="1"/>
          <p:nvPr/>
        </p:nvSpPr>
        <p:spPr>
          <a:xfrm>
            <a:off x="8181973" y="6124707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品牌营销</a:t>
            </a: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18DEC784-D8DC-6CEE-6BA5-AF658B1227C7}"/>
              </a:ext>
            </a:extLst>
          </p:cNvPr>
          <p:cNvSpPr txBox="1"/>
          <p:nvPr/>
        </p:nvSpPr>
        <p:spPr>
          <a:xfrm>
            <a:off x="5347832" y="3639683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资产管理</a:t>
            </a:r>
          </a:p>
        </p:txBody>
      </p:sp>
      <p:sp>
        <p:nvSpPr>
          <p:cNvPr id="39" name="iSHEJI-8">
            <a:extLst>
              <a:ext uri="{FF2B5EF4-FFF2-40B4-BE49-F238E27FC236}">
                <a16:creationId xmlns:a16="http://schemas.microsoft.com/office/drawing/2014/main" id="{D1A1BCDF-52D6-C8A3-7F9B-70DE55E52943}"/>
              </a:ext>
            </a:extLst>
          </p:cNvPr>
          <p:cNvSpPr txBox="1"/>
          <p:nvPr/>
        </p:nvSpPr>
        <p:spPr>
          <a:xfrm>
            <a:off x="10925400" y="3639683"/>
            <a:ext cx="152128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场景感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05610B4-2770-F908-4782-0C1BCEFFC256}"/>
              </a:ext>
            </a:extLst>
          </p:cNvPr>
          <p:cNvSpPr/>
          <p:nvPr/>
        </p:nvSpPr>
        <p:spPr>
          <a:xfrm>
            <a:off x="7296148" y="1751232"/>
            <a:ext cx="1771648" cy="1771648"/>
          </a:xfrm>
          <a:prstGeom prst="ellipse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品牌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453559C3-50D6-0C3B-DE1A-BF711A4F3331}"/>
              </a:ext>
            </a:extLst>
          </p:cNvPr>
          <p:cNvSpPr/>
          <p:nvPr/>
        </p:nvSpPr>
        <p:spPr>
          <a:xfrm>
            <a:off x="7484610" y="1939695"/>
            <a:ext cx="1394726" cy="13947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gaoding-4">
            <a:extLst>
              <a:ext uri="{FF2B5EF4-FFF2-40B4-BE49-F238E27FC236}">
                <a16:creationId xmlns:a16="http://schemas.microsoft.com/office/drawing/2014/main" id="{1D3176F8-92E2-B642-9C9C-F4EA8F142EB4}"/>
              </a:ext>
            </a:extLst>
          </p:cNvPr>
          <p:cNvSpPr txBox="1"/>
          <p:nvPr/>
        </p:nvSpPr>
        <p:spPr>
          <a:xfrm>
            <a:off x="7734414" y="2414986"/>
            <a:ext cx="852798" cy="42210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44" name="iSHEJI-11">
            <a:extLst>
              <a:ext uri="{FF2B5EF4-FFF2-40B4-BE49-F238E27FC236}">
                <a16:creationId xmlns:a16="http://schemas.microsoft.com/office/drawing/2014/main" id="{B822C510-4796-EAEC-24BD-2E524FDC4DE5}"/>
              </a:ext>
            </a:extLst>
          </p:cNvPr>
          <p:cNvSpPr txBox="1"/>
          <p:nvPr/>
        </p:nvSpPr>
        <p:spPr>
          <a:xfrm>
            <a:off x="757460" y="2179155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29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C0E1348D-5CFC-DCA6-F5CD-531F363F423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1">
            <a:extLst>
              <a:ext uri="{FF2B5EF4-FFF2-40B4-BE49-F238E27FC236}">
                <a16:creationId xmlns:a16="http://schemas.microsoft.com/office/drawing/2014/main" id="{7A4DF306-C035-54C1-1351-134FB0BAC3B9}"/>
              </a:ext>
            </a:extLst>
          </p:cNvPr>
          <p:cNvSpPr txBox="1"/>
          <p:nvPr/>
        </p:nvSpPr>
        <p:spPr>
          <a:xfrm rot="5400000">
            <a:off x="-6184813" y="3606583"/>
            <a:ext cx="12978802" cy="3468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>
                    <a:alpha val="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REPORT</a:t>
            </a:r>
            <a:endParaRPr kumimoji="0" lang="zh-CN" altLang="en-US" sz="23900" b="0" i="0" u="none" strike="noStrike" kern="1200" cap="none" spc="0" normalizeH="0" baseline="0" noProof="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>
                  <a:alpha val="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5B22F601-F970-F7C8-AABD-BD1D0E2306C1}"/>
              </a:ext>
            </a:extLst>
          </p:cNvPr>
          <p:cNvSpPr txBox="1"/>
          <p:nvPr/>
        </p:nvSpPr>
        <p:spPr>
          <a:xfrm>
            <a:off x="2790496" y="1229745"/>
            <a:ext cx="4961491" cy="939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CONTENTS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008BEB04-BA5F-0CE4-B426-7879595B284B}"/>
              </a:ext>
            </a:extLst>
          </p:cNvPr>
          <p:cNvSpPr txBox="1"/>
          <p:nvPr/>
        </p:nvSpPr>
        <p:spPr>
          <a:xfrm>
            <a:off x="2940592" y="3084549"/>
            <a:ext cx="2312671" cy="26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Develop new customers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B582A01A-2C63-9D30-BCC8-1B13E8F7F6AF}"/>
              </a:ext>
            </a:extLst>
          </p:cNvPr>
          <p:cNvSpPr txBox="1"/>
          <p:nvPr/>
        </p:nvSpPr>
        <p:spPr>
          <a:xfrm>
            <a:off x="2940593" y="3346352"/>
            <a:ext cx="270510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开发新客户</a:t>
            </a:r>
          </a:p>
        </p:txBody>
      </p:sp>
      <p:sp>
        <p:nvSpPr>
          <p:cNvPr id="7" name="iSHEJI-7">
            <a:extLst>
              <a:ext uri="{FF2B5EF4-FFF2-40B4-BE49-F238E27FC236}">
                <a16:creationId xmlns:a16="http://schemas.microsoft.com/office/drawing/2014/main" id="{68717E60-13C2-8B21-D166-7B03C22E9FCF}"/>
              </a:ext>
            </a:extLst>
          </p:cNvPr>
          <p:cNvSpPr txBox="1"/>
          <p:nvPr/>
        </p:nvSpPr>
        <p:spPr>
          <a:xfrm>
            <a:off x="6787120" y="3084549"/>
            <a:ext cx="3228643" cy="26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Get the relationship between development</a:t>
            </a: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55CEF4DA-C9FC-8364-8EBF-47A4872D8ECD}"/>
              </a:ext>
            </a:extLst>
          </p:cNvPr>
          <p:cNvSpPr txBox="1"/>
          <p:nvPr/>
        </p:nvSpPr>
        <p:spPr>
          <a:xfrm>
            <a:off x="6787121" y="3346352"/>
            <a:ext cx="3228642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正确处理开发与维系的关系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7063CF96-6BEE-CB63-8E1B-E34EC23AD6AD}"/>
              </a:ext>
            </a:extLst>
          </p:cNvPr>
          <p:cNvSpPr txBox="1"/>
          <p:nvPr/>
        </p:nvSpPr>
        <p:spPr>
          <a:xfrm>
            <a:off x="2940593" y="4700476"/>
            <a:ext cx="3468130" cy="26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Customer management and communication</a:t>
            </a: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D5A57F69-3961-254C-3C78-9C50C13CB8A8}"/>
              </a:ext>
            </a:extLst>
          </p:cNvPr>
          <p:cNvSpPr txBox="1"/>
          <p:nvPr/>
        </p:nvSpPr>
        <p:spPr>
          <a:xfrm>
            <a:off x="2940593" y="4962279"/>
            <a:ext cx="3182620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客户管理与沟通办法</a:t>
            </a: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11898595-EBBA-AFBA-B381-B31218D5266A}"/>
              </a:ext>
            </a:extLst>
          </p:cNvPr>
          <p:cNvSpPr txBox="1"/>
          <p:nvPr/>
        </p:nvSpPr>
        <p:spPr>
          <a:xfrm>
            <a:off x="6787120" y="4700476"/>
            <a:ext cx="1408733" cy="261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70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Coaching clients</a:t>
            </a: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BDF91BA9-5D36-D765-D8EA-19A8EFDFC7B3}"/>
              </a:ext>
            </a:extLst>
          </p:cNvPr>
          <p:cNvSpPr txBox="1"/>
          <p:nvPr/>
        </p:nvSpPr>
        <p:spPr>
          <a:xfrm>
            <a:off x="6787121" y="4962279"/>
            <a:ext cx="1408732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辅导客户</a:t>
            </a:r>
          </a:p>
        </p:txBody>
      </p:sp>
      <p:cxnSp>
        <p:nvCxnSpPr>
          <p:cNvPr id="31" name="iSHEJI-6">
            <a:extLst>
              <a:ext uri="{FF2B5EF4-FFF2-40B4-BE49-F238E27FC236}">
                <a16:creationId xmlns:a16="http://schemas.microsoft.com/office/drawing/2014/main" id="{B81A97B3-3A93-CA18-885A-68340252D02E}"/>
              </a:ext>
            </a:extLst>
          </p:cNvPr>
          <p:cNvCxnSpPr>
            <a:cxnSpLocks/>
          </p:cNvCxnSpPr>
          <p:nvPr/>
        </p:nvCxnSpPr>
        <p:spPr>
          <a:xfrm>
            <a:off x="3027906" y="2983938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iSHEJI-6">
            <a:extLst>
              <a:ext uri="{FF2B5EF4-FFF2-40B4-BE49-F238E27FC236}">
                <a16:creationId xmlns:a16="http://schemas.microsoft.com/office/drawing/2014/main" id="{8C5154A1-FE1E-0C61-6582-C99CC039C000}"/>
              </a:ext>
            </a:extLst>
          </p:cNvPr>
          <p:cNvCxnSpPr>
            <a:cxnSpLocks/>
          </p:cNvCxnSpPr>
          <p:nvPr/>
        </p:nvCxnSpPr>
        <p:spPr>
          <a:xfrm>
            <a:off x="6906486" y="2983938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iSHEJI-6">
            <a:extLst>
              <a:ext uri="{FF2B5EF4-FFF2-40B4-BE49-F238E27FC236}">
                <a16:creationId xmlns:a16="http://schemas.microsoft.com/office/drawing/2014/main" id="{297E216A-A5C0-0E0B-E326-7AF9E2BC287F}"/>
              </a:ext>
            </a:extLst>
          </p:cNvPr>
          <p:cNvCxnSpPr>
            <a:cxnSpLocks/>
          </p:cNvCxnSpPr>
          <p:nvPr/>
        </p:nvCxnSpPr>
        <p:spPr>
          <a:xfrm>
            <a:off x="3027906" y="4584138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iSHEJI-6">
            <a:extLst>
              <a:ext uri="{FF2B5EF4-FFF2-40B4-BE49-F238E27FC236}">
                <a16:creationId xmlns:a16="http://schemas.microsoft.com/office/drawing/2014/main" id="{60CFBF2B-1FED-02B5-BD32-F7F7F599ADFD}"/>
              </a:ext>
            </a:extLst>
          </p:cNvPr>
          <p:cNvCxnSpPr>
            <a:cxnSpLocks/>
          </p:cNvCxnSpPr>
          <p:nvPr/>
        </p:nvCxnSpPr>
        <p:spPr>
          <a:xfrm>
            <a:off x="6906486" y="4584138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9838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CE39984-8808-0FC9-807A-43C3AC2D93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215"/>
            <a:ext cx="10290049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78EF7ED-CCC5-632B-46E9-F7BA342A62BB}"/>
              </a:ext>
            </a:extLst>
          </p:cNvPr>
          <p:cNvSpPr/>
          <p:nvPr/>
        </p:nvSpPr>
        <p:spPr>
          <a:xfrm>
            <a:off x="4860068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9">
            <a:extLst>
              <a:ext uri="{FF2B5EF4-FFF2-40B4-BE49-F238E27FC236}">
                <a16:creationId xmlns:a16="http://schemas.microsoft.com/office/drawing/2014/main" id="{0DF6C9BA-6349-8288-6DA5-2952D7CC5EE2}"/>
              </a:ext>
            </a:extLst>
          </p:cNvPr>
          <p:cNvSpPr txBox="1"/>
          <p:nvPr/>
        </p:nvSpPr>
        <p:spPr>
          <a:xfrm>
            <a:off x="503958" y="2288196"/>
            <a:ext cx="6049242" cy="17991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7" name="iSHEJI-9">
            <a:extLst>
              <a:ext uri="{FF2B5EF4-FFF2-40B4-BE49-F238E27FC236}">
                <a16:creationId xmlns:a16="http://schemas.microsoft.com/office/drawing/2014/main" id="{34A09754-BD4A-1529-4A3F-92895AE3F750}"/>
              </a:ext>
            </a:extLst>
          </p:cNvPr>
          <p:cNvSpPr txBox="1"/>
          <p:nvPr/>
        </p:nvSpPr>
        <p:spPr>
          <a:xfrm>
            <a:off x="503958" y="3956153"/>
            <a:ext cx="5793106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spc="0" dirty="0">
                <a:solidFill>
                  <a:schemeClr val="bg1">
                    <a:alpha val="6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Thank you very much for your attention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design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7015419-A624-00CF-6303-553C84B8F882}"/>
              </a:ext>
            </a:extLst>
          </p:cNvPr>
          <p:cNvSpPr txBox="1"/>
          <p:nvPr/>
        </p:nvSpPr>
        <p:spPr>
          <a:xfrm flipH="1">
            <a:off x="536327" y="5080628"/>
            <a:ext cx="1391263" cy="333912"/>
          </a:xfrm>
          <a:prstGeom prst="round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主讲人：爱小设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861049-28A0-6E19-8691-47A82B01A567}"/>
              </a:ext>
            </a:extLst>
          </p:cNvPr>
          <p:cNvSpPr txBox="1"/>
          <p:nvPr/>
        </p:nvSpPr>
        <p:spPr>
          <a:xfrm flipH="1">
            <a:off x="2103190" y="5080628"/>
            <a:ext cx="1391263" cy="333912"/>
          </a:xfrm>
          <a:prstGeom prst="roundRect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  <a:latin typeface="微软雅黑"/>
                <a:ea typeface="微软雅黑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202X.12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EE05046E-3E85-551A-898B-C4066F68918C}"/>
              </a:ext>
            </a:extLst>
          </p:cNvPr>
          <p:cNvSpPr txBox="1"/>
          <p:nvPr/>
        </p:nvSpPr>
        <p:spPr>
          <a:xfrm>
            <a:off x="503958" y="4386808"/>
            <a:ext cx="3667992" cy="337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企业培训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/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团队管理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/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营销技巧培训</a:t>
            </a:r>
          </a:p>
        </p:txBody>
      </p:sp>
      <p:sp>
        <p:nvSpPr>
          <p:cNvPr id="23" name="gaoding-14">
            <a:extLst>
              <a:ext uri="{FF2B5EF4-FFF2-40B4-BE49-F238E27FC236}">
                <a16:creationId xmlns:a16="http://schemas.microsoft.com/office/drawing/2014/main" id="{F5EF8AA8-DCBC-2BC6-534E-D8DAF88DDBCE}"/>
              </a:ext>
            </a:extLst>
          </p:cNvPr>
          <p:cNvSpPr txBox="1"/>
          <p:nvPr/>
        </p:nvSpPr>
        <p:spPr>
          <a:xfrm>
            <a:off x="503958" y="1316973"/>
            <a:ext cx="184588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202X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24" name="iSHEJI-8">
            <a:extLst>
              <a:ext uri="{FF2B5EF4-FFF2-40B4-BE49-F238E27FC236}">
                <a16:creationId xmlns:a16="http://schemas.microsoft.com/office/drawing/2014/main" id="{E9840E34-361A-66E2-4AB3-6316CBB79230}"/>
              </a:ext>
            </a:extLst>
          </p:cNvPr>
          <p:cNvCxnSpPr>
            <a:cxnSpLocks/>
          </p:cNvCxnSpPr>
          <p:nvPr/>
        </p:nvCxnSpPr>
        <p:spPr>
          <a:xfrm flipH="1">
            <a:off x="565515" y="2138175"/>
            <a:ext cx="267298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A579F9-594D-2F5F-771D-B6F249B5D5BF}"/>
              </a:ext>
            </a:extLst>
          </p:cNvPr>
          <p:cNvSpPr/>
          <p:nvPr/>
        </p:nvSpPr>
        <p:spPr>
          <a:xfrm>
            <a:off x="7340945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1">
            <a:blip r:embed="rId6"/>
            <a:srcRect/>
            <a:tile tx="0" ty="0" sx="100000" sy="100000" flip="none" algn="ctr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C553AD3-3B75-F6A5-1EC4-FBB8975B39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DB990A0-A0C7-4914-0C47-2883C24B208C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22206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6F6C9A5-9956-D2DE-81E5-B27D3F393124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D78C099-7446-B0E5-728D-0922AFEA65B7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B5E6729-23B5-75C8-04F5-C90BCACC48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00A96E-A438-80AC-2240-34C7871036D3}"/>
              </a:ext>
            </a:extLst>
          </p:cNvPr>
          <p:cNvSpPr/>
          <p:nvPr/>
        </p:nvSpPr>
        <p:spPr>
          <a:xfrm flipH="1">
            <a:off x="2246685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AA424F0-1BCE-D633-F4F0-33E1C2344377}"/>
              </a:ext>
            </a:extLst>
          </p:cNvPr>
          <p:cNvSpPr txBox="1"/>
          <p:nvPr/>
        </p:nvSpPr>
        <p:spPr>
          <a:xfrm>
            <a:off x="8224729" y="4057079"/>
            <a:ext cx="3294171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Develop new customers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A8B9F33-13C3-7F5A-5897-8DEDB2B7518A}"/>
              </a:ext>
            </a:extLst>
          </p:cNvPr>
          <p:cNvSpPr txBox="1"/>
          <p:nvPr/>
        </p:nvSpPr>
        <p:spPr>
          <a:xfrm>
            <a:off x="9465454" y="4501302"/>
            <a:ext cx="205344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开发新客户</a:t>
            </a:r>
          </a:p>
        </p:txBody>
      </p:sp>
      <p:cxnSp>
        <p:nvCxnSpPr>
          <p:cNvPr id="7" name="iSHEJI-8">
            <a:extLst>
              <a:ext uri="{FF2B5EF4-FFF2-40B4-BE49-F238E27FC236}">
                <a16:creationId xmlns:a16="http://schemas.microsoft.com/office/drawing/2014/main" id="{98EE8E79-9E8B-D851-75B4-1B0F5429B7B9}"/>
              </a:ext>
            </a:extLst>
          </p:cNvPr>
          <p:cNvCxnSpPr>
            <a:cxnSpLocks/>
          </p:cNvCxnSpPr>
          <p:nvPr/>
        </p:nvCxnSpPr>
        <p:spPr>
          <a:xfrm flipH="1">
            <a:off x="5038725" y="3252600"/>
            <a:ext cx="635317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SHEJI-3">
            <a:extLst>
              <a:ext uri="{FF2B5EF4-FFF2-40B4-BE49-F238E27FC236}">
                <a16:creationId xmlns:a16="http://schemas.microsoft.com/office/drawing/2014/main" id="{CBB8E5A7-E431-1240-D719-98F523232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solidFill>
                    <a:schemeClr val="accent2"/>
                  </a:solidFill>
                </a:ln>
                <a:solidFill>
                  <a:schemeClr val="accent2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72742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95391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销售业绩与经销商数量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E8D3551-B37C-EECA-D604-3CC3F00F7F87}"/>
              </a:ext>
            </a:extLst>
          </p:cNvPr>
          <p:cNvSpPr/>
          <p:nvPr/>
        </p:nvSpPr>
        <p:spPr>
          <a:xfrm>
            <a:off x="2526810" y="2447361"/>
            <a:ext cx="1521278" cy="1521278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新开发</a:t>
            </a:r>
            <a:b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经销商</a:t>
            </a:r>
          </a:p>
        </p:txBody>
      </p:sp>
      <p:sp>
        <p:nvSpPr>
          <p:cNvPr id="14" name="加号 13">
            <a:extLst>
              <a:ext uri="{FF2B5EF4-FFF2-40B4-BE49-F238E27FC236}">
                <a16:creationId xmlns:a16="http://schemas.microsoft.com/office/drawing/2014/main" id="{DAA60EE2-9D3C-71AF-925A-9076405DE7E4}"/>
              </a:ext>
            </a:extLst>
          </p:cNvPr>
          <p:cNvSpPr/>
          <p:nvPr/>
        </p:nvSpPr>
        <p:spPr>
          <a:xfrm rot="18900000">
            <a:off x="4253238" y="3041993"/>
            <a:ext cx="332016" cy="332014"/>
          </a:xfrm>
          <a:prstGeom prst="mathPlus">
            <a:avLst>
              <a:gd name="adj1" fmla="val 6447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0393369-201E-499A-AB3B-829AE561E7BC}"/>
              </a:ext>
            </a:extLst>
          </p:cNvPr>
          <p:cNvSpPr/>
          <p:nvPr/>
        </p:nvSpPr>
        <p:spPr>
          <a:xfrm>
            <a:off x="4790404" y="2447361"/>
            <a:ext cx="1521278" cy="152127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经销商</a:t>
            </a:r>
            <a:br>
              <a:rPr lang="en-US" altLang="zh-CN" sz="200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lang="zh-CN" altLang="en-US" sz="200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平均销量</a:t>
            </a: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20787981-FF65-7C12-E80C-6F1270B67C1A}"/>
              </a:ext>
            </a:extLst>
          </p:cNvPr>
          <p:cNvSpPr txBox="1"/>
          <p:nvPr/>
        </p:nvSpPr>
        <p:spPr>
          <a:xfrm>
            <a:off x="1122588" y="1728284"/>
            <a:ext cx="7221312" cy="4498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spc="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在某种程度上，销售业绩与经销商的数量成正比关系：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52F1383-7678-0D16-9C2F-D7D75565E9A9}"/>
              </a:ext>
            </a:extLst>
          </p:cNvPr>
          <p:cNvSpPr/>
          <p:nvPr/>
        </p:nvSpPr>
        <p:spPr>
          <a:xfrm>
            <a:off x="1122588" y="2447361"/>
            <a:ext cx="1521278" cy="1521278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现有</a:t>
            </a:r>
            <a:b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经销商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15F8ABC2-0D19-7036-1D21-FB731B42517C}"/>
              </a:ext>
            </a:extLst>
          </p:cNvPr>
          <p:cNvSpPr/>
          <p:nvPr/>
        </p:nvSpPr>
        <p:spPr>
          <a:xfrm rot="5400000">
            <a:off x="2306333" y="3123330"/>
            <a:ext cx="566282" cy="169340"/>
          </a:xfrm>
          <a:custGeom>
            <a:avLst/>
            <a:gdLst>
              <a:gd name="connsiteX0" fmla="*/ 414078 w 828157"/>
              <a:gd name="connsiteY0" fmla="*/ 0 h 247650"/>
              <a:gd name="connsiteX1" fmla="*/ 710153 w 828157"/>
              <a:gd name="connsiteY1" fmla="*/ 59775 h 247650"/>
              <a:gd name="connsiteX2" fmla="*/ 828157 w 828157"/>
              <a:gd name="connsiteY2" fmla="*/ 123825 h 247650"/>
              <a:gd name="connsiteX3" fmla="*/ 710153 w 828157"/>
              <a:gd name="connsiteY3" fmla="*/ 187875 h 247650"/>
              <a:gd name="connsiteX4" fmla="*/ 414078 w 828157"/>
              <a:gd name="connsiteY4" fmla="*/ 247650 h 247650"/>
              <a:gd name="connsiteX5" fmla="*/ 118003 w 828157"/>
              <a:gd name="connsiteY5" fmla="*/ 187875 h 247650"/>
              <a:gd name="connsiteX6" fmla="*/ 0 w 828157"/>
              <a:gd name="connsiteY6" fmla="*/ 123825 h 247650"/>
              <a:gd name="connsiteX7" fmla="*/ 118003 w 828157"/>
              <a:gd name="connsiteY7" fmla="*/ 59775 h 247650"/>
              <a:gd name="connsiteX8" fmla="*/ 414078 w 828157"/>
              <a:gd name="connsiteY8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157" h="247650">
                <a:moveTo>
                  <a:pt x="414078" y="0"/>
                </a:moveTo>
                <a:cubicBezTo>
                  <a:pt x="519100" y="0"/>
                  <a:pt x="619152" y="21285"/>
                  <a:pt x="710153" y="59775"/>
                </a:cubicBezTo>
                <a:lnTo>
                  <a:pt x="828157" y="123825"/>
                </a:lnTo>
                <a:lnTo>
                  <a:pt x="710153" y="187875"/>
                </a:lnTo>
                <a:cubicBezTo>
                  <a:pt x="619152" y="226366"/>
                  <a:pt x="519100" y="247650"/>
                  <a:pt x="414078" y="247650"/>
                </a:cubicBezTo>
                <a:cubicBezTo>
                  <a:pt x="309056" y="247650"/>
                  <a:pt x="209005" y="226366"/>
                  <a:pt x="118003" y="187875"/>
                </a:cubicBezTo>
                <a:lnTo>
                  <a:pt x="0" y="123825"/>
                </a:lnTo>
                <a:lnTo>
                  <a:pt x="118003" y="59775"/>
                </a:lnTo>
                <a:cubicBezTo>
                  <a:pt x="209005" y="21285"/>
                  <a:pt x="309056" y="0"/>
                  <a:pt x="4140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8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22" name="加号 21">
            <a:extLst>
              <a:ext uri="{FF2B5EF4-FFF2-40B4-BE49-F238E27FC236}">
                <a16:creationId xmlns:a16="http://schemas.microsoft.com/office/drawing/2014/main" id="{525DF323-444E-219C-1CC3-5F4AE11535E8}"/>
              </a:ext>
            </a:extLst>
          </p:cNvPr>
          <p:cNvSpPr/>
          <p:nvPr/>
        </p:nvSpPr>
        <p:spPr>
          <a:xfrm>
            <a:off x="2499828" y="3118355"/>
            <a:ext cx="179292" cy="179290"/>
          </a:xfrm>
          <a:prstGeom prst="mathPlus">
            <a:avLst>
              <a:gd name="adj1" fmla="val 6447"/>
            </a:avLst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5" name="Rectangle 10">
            <a:extLst>
              <a:ext uri="{FF2B5EF4-FFF2-40B4-BE49-F238E27FC236}">
                <a16:creationId xmlns:a16="http://schemas.microsoft.com/office/drawing/2014/main" id="{D19734EA-B540-EB9F-94E1-8FF46831EACD}"/>
              </a:ext>
            </a:extLst>
          </p:cNvPr>
          <p:cNvSpPr/>
          <p:nvPr/>
        </p:nvSpPr>
        <p:spPr>
          <a:xfrm>
            <a:off x="1239671" y="4874585"/>
            <a:ext cx="2284523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确定专人来开发新的经销商</a:t>
            </a:r>
          </a:p>
        </p:txBody>
      </p:sp>
      <p:sp>
        <p:nvSpPr>
          <p:cNvPr id="26" name="Shape 2778">
            <a:extLst>
              <a:ext uri="{FF2B5EF4-FFF2-40B4-BE49-F238E27FC236}">
                <a16:creationId xmlns:a16="http://schemas.microsoft.com/office/drawing/2014/main" id="{31EC360B-FDE9-66E5-C59F-EBA964D94C57}"/>
              </a:ext>
            </a:extLst>
          </p:cNvPr>
          <p:cNvSpPr/>
          <p:nvPr/>
        </p:nvSpPr>
        <p:spPr>
          <a:xfrm>
            <a:off x="893532" y="4912277"/>
            <a:ext cx="279328" cy="27932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7" name="Rectangle 13">
            <a:extLst>
              <a:ext uri="{FF2B5EF4-FFF2-40B4-BE49-F238E27FC236}">
                <a16:creationId xmlns:a16="http://schemas.microsoft.com/office/drawing/2014/main" id="{1F7263E5-047C-D64C-F870-531D7F8405D6}"/>
              </a:ext>
            </a:extLst>
          </p:cNvPr>
          <p:cNvSpPr/>
          <p:nvPr/>
        </p:nvSpPr>
        <p:spPr>
          <a:xfrm>
            <a:off x="4292712" y="4874585"/>
            <a:ext cx="2134112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潜在客户进行市场调查</a:t>
            </a:r>
          </a:p>
        </p:txBody>
      </p:sp>
      <p:sp>
        <p:nvSpPr>
          <p:cNvPr id="28" name="Shape 2748">
            <a:extLst>
              <a:ext uri="{FF2B5EF4-FFF2-40B4-BE49-F238E27FC236}">
                <a16:creationId xmlns:a16="http://schemas.microsoft.com/office/drawing/2014/main" id="{C898A68C-52BC-9BD0-F743-8B4DD197F880}"/>
              </a:ext>
            </a:extLst>
          </p:cNvPr>
          <p:cNvSpPr/>
          <p:nvPr/>
        </p:nvSpPr>
        <p:spPr>
          <a:xfrm>
            <a:off x="3945299" y="4912277"/>
            <a:ext cx="279328" cy="27932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29" name="Rectangle 16">
            <a:extLst>
              <a:ext uri="{FF2B5EF4-FFF2-40B4-BE49-F238E27FC236}">
                <a16:creationId xmlns:a16="http://schemas.microsoft.com/office/drawing/2014/main" id="{9307A0D4-4161-F4E0-F8B5-389D453F80B1}"/>
              </a:ext>
            </a:extLst>
          </p:cNvPr>
          <p:cNvSpPr/>
          <p:nvPr/>
        </p:nvSpPr>
        <p:spPr>
          <a:xfrm>
            <a:off x="1242218" y="5545579"/>
            <a:ext cx="2048337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设定“新客户开发日”</a:t>
            </a:r>
          </a:p>
        </p:txBody>
      </p:sp>
      <p:sp>
        <p:nvSpPr>
          <p:cNvPr id="30" name="Shape 2774">
            <a:extLst>
              <a:ext uri="{FF2B5EF4-FFF2-40B4-BE49-F238E27FC236}">
                <a16:creationId xmlns:a16="http://schemas.microsoft.com/office/drawing/2014/main" id="{2F5978C8-A70C-3A4C-5986-FAEBB97A4F18}"/>
              </a:ext>
            </a:extLst>
          </p:cNvPr>
          <p:cNvSpPr/>
          <p:nvPr/>
        </p:nvSpPr>
        <p:spPr>
          <a:xfrm>
            <a:off x="904265" y="5583271"/>
            <a:ext cx="257863" cy="27932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31" name="Rectangle 19">
            <a:extLst>
              <a:ext uri="{FF2B5EF4-FFF2-40B4-BE49-F238E27FC236}">
                <a16:creationId xmlns:a16="http://schemas.microsoft.com/office/drawing/2014/main" id="{CF5D2F27-E4A4-D03F-47D9-F8146A3EC6B8}"/>
              </a:ext>
            </a:extLst>
          </p:cNvPr>
          <p:cNvSpPr/>
          <p:nvPr/>
        </p:nvSpPr>
        <p:spPr>
          <a:xfrm>
            <a:off x="4292712" y="5545579"/>
            <a:ext cx="2134112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设定开发新经销商的条件</a:t>
            </a:r>
          </a:p>
        </p:txBody>
      </p:sp>
      <p:sp>
        <p:nvSpPr>
          <p:cNvPr id="32" name="Shape 2784">
            <a:extLst>
              <a:ext uri="{FF2B5EF4-FFF2-40B4-BE49-F238E27FC236}">
                <a16:creationId xmlns:a16="http://schemas.microsoft.com/office/drawing/2014/main" id="{E6C0DB1F-0641-FAD1-4120-D5C767A7CA2E}"/>
              </a:ext>
            </a:extLst>
          </p:cNvPr>
          <p:cNvSpPr/>
          <p:nvPr/>
        </p:nvSpPr>
        <p:spPr>
          <a:xfrm>
            <a:off x="3945320" y="5583271"/>
            <a:ext cx="279287" cy="27932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2FF4936D-68A3-4EC1-28C1-A7C735B594B7}"/>
              </a:ext>
            </a:extLst>
          </p:cNvPr>
          <p:cNvSpPr/>
          <p:nvPr/>
        </p:nvSpPr>
        <p:spPr>
          <a:xfrm>
            <a:off x="7298130" y="4874585"/>
            <a:ext cx="2134112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主管的鼎力协助</a:t>
            </a:r>
          </a:p>
        </p:txBody>
      </p:sp>
      <p:sp>
        <p:nvSpPr>
          <p:cNvPr id="39" name="Shape 2748">
            <a:extLst>
              <a:ext uri="{FF2B5EF4-FFF2-40B4-BE49-F238E27FC236}">
                <a16:creationId xmlns:a16="http://schemas.microsoft.com/office/drawing/2014/main" id="{CD071735-62C7-0AC9-1AC5-B8E2C0798795}"/>
              </a:ext>
            </a:extLst>
          </p:cNvPr>
          <p:cNvSpPr/>
          <p:nvPr/>
        </p:nvSpPr>
        <p:spPr>
          <a:xfrm>
            <a:off x="6950717" y="4916783"/>
            <a:ext cx="279328" cy="270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  <p:sp>
        <p:nvSpPr>
          <p:cNvPr id="35" name="Rectangle 19">
            <a:extLst>
              <a:ext uri="{FF2B5EF4-FFF2-40B4-BE49-F238E27FC236}">
                <a16:creationId xmlns:a16="http://schemas.microsoft.com/office/drawing/2014/main" id="{EA2741BF-31BD-5B62-9BAC-16358DA3112B}"/>
              </a:ext>
            </a:extLst>
          </p:cNvPr>
          <p:cNvSpPr/>
          <p:nvPr/>
        </p:nvSpPr>
        <p:spPr>
          <a:xfrm>
            <a:off x="7298130" y="5545579"/>
            <a:ext cx="2134112" cy="354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相关部门的配合</a:t>
            </a:r>
          </a:p>
        </p:txBody>
      </p:sp>
      <p:sp>
        <p:nvSpPr>
          <p:cNvPr id="38" name="Shape 2784">
            <a:extLst>
              <a:ext uri="{FF2B5EF4-FFF2-40B4-BE49-F238E27FC236}">
                <a16:creationId xmlns:a16="http://schemas.microsoft.com/office/drawing/2014/main" id="{2C88119C-A17C-B096-5250-4DE72FCABB20}"/>
              </a:ext>
            </a:extLst>
          </p:cNvPr>
          <p:cNvSpPr/>
          <p:nvPr/>
        </p:nvSpPr>
        <p:spPr>
          <a:xfrm>
            <a:off x="6956068" y="5583271"/>
            <a:ext cx="268627" cy="279328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/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Source Sans Pro Light" charset="0"/>
              <a:ea typeface="Source Sans Pro Light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945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441174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开发新客户的一个重要原则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F8EE69DB-3B6B-BE4D-51FD-663819D17356}"/>
              </a:ext>
            </a:extLst>
          </p:cNvPr>
          <p:cNvSpPr/>
          <p:nvPr/>
        </p:nvSpPr>
        <p:spPr>
          <a:xfrm>
            <a:off x="1472647" y="2628855"/>
            <a:ext cx="2141220" cy="2141220"/>
          </a:xfrm>
          <a:prstGeom prst="rect">
            <a:avLst/>
          </a:pr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6">
            <a:extLst>
              <a:ext uri="{FF2B5EF4-FFF2-40B4-BE49-F238E27FC236}">
                <a16:creationId xmlns:a16="http://schemas.microsoft.com/office/drawing/2014/main" id="{E1BE1B01-178C-5991-5999-62CBC5DCDC85}"/>
              </a:ext>
            </a:extLst>
          </p:cNvPr>
          <p:cNvSpPr txBox="1"/>
          <p:nvPr/>
        </p:nvSpPr>
        <p:spPr>
          <a:xfrm>
            <a:off x="1493129" y="4931781"/>
            <a:ext cx="1900704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Money—</a:t>
            </a:r>
            <a:r>
              <a:rPr kumimoji="0" lang="zh-CN" altLang="en-US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金钱</a:t>
            </a:r>
            <a:endParaRPr kumimoji="0" lang="en-US" altLang="zh-CN" i="0" u="none" strike="noStrike" kern="1200" cap="none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iSHEJI-7">
            <a:extLst>
              <a:ext uri="{FF2B5EF4-FFF2-40B4-BE49-F238E27FC236}">
                <a16:creationId xmlns:a16="http://schemas.microsoft.com/office/drawing/2014/main" id="{C1668F24-4918-D0AE-866E-121A52E235FD}"/>
              </a:ext>
            </a:extLst>
          </p:cNvPr>
          <p:cNvSpPr txBox="1"/>
          <p:nvPr/>
        </p:nvSpPr>
        <p:spPr>
          <a:xfrm>
            <a:off x="1493129" y="5361483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所选择的对象必须有一定的购买能力</a:t>
            </a: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551ADA13-A334-DB2C-74DC-E41771C43905}"/>
              </a:ext>
            </a:extLst>
          </p:cNvPr>
          <p:cNvSpPr/>
          <p:nvPr/>
        </p:nvSpPr>
        <p:spPr>
          <a:xfrm>
            <a:off x="4915528" y="2628855"/>
            <a:ext cx="2141220" cy="2141220"/>
          </a:xfrm>
          <a:prstGeom prst="rect">
            <a:avLst/>
          </a:prstGeom>
          <a:noFill/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0BB0F15A-8944-4139-EB3A-CEA6D9488D0B}"/>
              </a:ext>
            </a:extLst>
          </p:cNvPr>
          <p:cNvSpPr txBox="1"/>
          <p:nvPr/>
        </p:nvSpPr>
        <p:spPr>
          <a:xfrm>
            <a:off x="4915527" y="4931781"/>
            <a:ext cx="1815307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Authority—</a:t>
            </a:r>
            <a:r>
              <a:rPr kumimoji="0" lang="zh-CN" altLang="en-US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权力</a:t>
            </a:r>
            <a:endParaRPr kumimoji="0" lang="en-US" altLang="zh-CN" i="0" u="none" strike="noStrike" kern="1200" cap="none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8D703FEF-25B6-3532-2CA6-E5278D3FBC4B}"/>
              </a:ext>
            </a:extLst>
          </p:cNvPr>
          <p:cNvSpPr txBox="1"/>
          <p:nvPr/>
        </p:nvSpPr>
        <p:spPr>
          <a:xfrm>
            <a:off x="4915527" y="5361483"/>
            <a:ext cx="2469565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该对象对购买行为有决定或反对的权力</a:t>
            </a:r>
          </a:p>
        </p:txBody>
      </p:sp>
      <p:sp>
        <p:nvSpPr>
          <p:cNvPr id="20" name="iSHEJI-15">
            <a:extLst>
              <a:ext uri="{FF2B5EF4-FFF2-40B4-BE49-F238E27FC236}">
                <a16:creationId xmlns:a16="http://schemas.microsoft.com/office/drawing/2014/main" id="{54F96BA3-AC7A-6D6E-8CD7-56822B8D5A31}"/>
              </a:ext>
            </a:extLst>
          </p:cNvPr>
          <p:cNvSpPr/>
          <p:nvPr/>
        </p:nvSpPr>
        <p:spPr>
          <a:xfrm>
            <a:off x="8337926" y="2628855"/>
            <a:ext cx="2141220" cy="2141220"/>
          </a:xfrm>
          <a:prstGeom prst="rect">
            <a:avLst/>
          </a:prstGeom>
          <a:noFill/>
          <a:ln w="412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6">
            <a:extLst>
              <a:ext uri="{FF2B5EF4-FFF2-40B4-BE49-F238E27FC236}">
                <a16:creationId xmlns:a16="http://schemas.microsoft.com/office/drawing/2014/main" id="{7C27F41C-79A2-3AF0-528F-F5770A0DEE79}"/>
              </a:ext>
            </a:extLst>
          </p:cNvPr>
          <p:cNvSpPr txBox="1"/>
          <p:nvPr/>
        </p:nvSpPr>
        <p:spPr>
          <a:xfrm>
            <a:off x="8337925" y="4931781"/>
            <a:ext cx="1815307" cy="33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Need—</a:t>
            </a:r>
            <a:r>
              <a:rPr kumimoji="0" lang="zh-CN" altLang="en-US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OPPOSans R" panose="00020600040101010101" pitchFamily="18" charset="-122"/>
              </a:rPr>
              <a:t>需求</a:t>
            </a:r>
            <a:endParaRPr kumimoji="0" lang="en-US" altLang="zh-CN" i="0" u="none" strike="noStrike" kern="1200" cap="none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" name="iSHEJI-17">
            <a:extLst>
              <a:ext uri="{FF2B5EF4-FFF2-40B4-BE49-F238E27FC236}">
                <a16:creationId xmlns:a16="http://schemas.microsoft.com/office/drawing/2014/main" id="{88B53B1F-DACD-112B-1249-DB81AD1A9C99}"/>
              </a:ext>
            </a:extLst>
          </p:cNvPr>
          <p:cNvSpPr txBox="1"/>
          <p:nvPr/>
        </p:nvSpPr>
        <p:spPr>
          <a:xfrm>
            <a:off x="8337926" y="5361483"/>
            <a:ext cx="2381428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该对象有这方面（产品、服务）的需求</a:t>
            </a:r>
          </a:p>
        </p:txBody>
      </p:sp>
      <p:sp>
        <p:nvSpPr>
          <p:cNvPr id="40" name="iSHEJI-20">
            <a:extLst>
              <a:ext uri="{FF2B5EF4-FFF2-40B4-BE49-F238E27FC236}">
                <a16:creationId xmlns:a16="http://schemas.microsoft.com/office/drawing/2014/main" id="{4EF8FDB3-8406-F8FA-B1E3-CDAAB71C108E}"/>
              </a:ext>
            </a:extLst>
          </p:cNvPr>
          <p:cNvSpPr/>
          <p:nvPr/>
        </p:nvSpPr>
        <p:spPr>
          <a:xfrm>
            <a:off x="1723800" y="3593173"/>
            <a:ext cx="895966" cy="89596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1" name="iSHEJI-21">
            <a:extLst>
              <a:ext uri="{FF2B5EF4-FFF2-40B4-BE49-F238E27FC236}">
                <a16:creationId xmlns:a16="http://schemas.microsoft.com/office/drawing/2014/main" id="{806AA87B-76F0-CCA7-E34F-DDEF74D6DCEB}"/>
              </a:ext>
            </a:extLst>
          </p:cNvPr>
          <p:cNvSpPr/>
          <p:nvPr/>
        </p:nvSpPr>
        <p:spPr>
          <a:xfrm>
            <a:off x="5120924" y="3748045"/>
            <a:ext cx="895966" cy="741090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22">
            <a:extLst>
              <a:ext uri="{FF2B5EF4-FFF2-40B4-BE49-F238E27FC236}">
                <a16:creationId xmlns:a16="http://schemas.microsoft.com/office/drawing/2014/main" id="{740E10FD-4BAD-D946-284A-512DC32F0794}"/>
              </a:ext>
            </a:extLst>
          </p:cNvPr>
          <p:cNvSpPr/>
          <p:nvPr/>
        </p:nvSpPr>
        <p:spPr>
          <a:xfrm>
            <a:off x="8573763" y="3593169"/>
            <a:ext cx="784536" cy="89596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7D9AF03B-1C5E-19CB-16D7-BEE5CAFC0F72}"/>
              </a:ext>
            </a:extLst>
          </p:cNvPr>
          <p:cNvSpPr txBox="1"/>
          <p:nvPr/>
        </p:nvSpPr>
        <p:spPr>
          <a:xfrm>
            <a:off x="1493129" y="1655589"/>
            <a:ext cx="9226225" cy="6199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开发新顾客（最终用户）是开发、深耕市场的重要手段，是销售人员的一项重要日常工作。怎样才能正确、有效地开发新顾客呢？按照通常的经验，在开发新顾客的过程中，可以参考下面的“</a:t>
            </a:r>
            <a:r>
              <a:rPr kumimoji="0" lang="en-US" altLang="zh-CN" sz="16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MAN"</a:t>
            </a: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原则：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8526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原则细分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EF55EE1-A925-66EC-FB70-88A6E2BB3155}"/>
              </a:ext>
            </a:extLst>
          </p:cNvPr>
          <p:cNvSpPr/>
          <p:nvPr/>
        </p:nvSpPr>
        <p:spPr>
          <a:xfrm>
            <a:off x="4389062" y="1899247"/>
            <a:ext cx="7612380" cy="12413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B8181027-D3A2-8AD2-403E-B91618DF3368}"/>
              </a:ext>
            </a:extLst>
          </p:cNvPr>
          <p:cNvSpPr/>
          <p:nvPr/>
        </p:nvSpPr>
        <p:spPr>
          <a:xfrm>
            <a:off x="7158718" y="1874864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图形 11">
            <a:extLst>
              <a:ext uri="{FF2B5EF4-FFF2-40B4-BE49-F238E27FC236}">
                <a16:creationId xmlns:a16="http://schemas.microsoft.com/office/drawing/2014/main" id="{B6D1A774-B84B-C78D-C9A7-73DE367BCBC9}"/>
              </a:ext>
            </a:extLst>
          </p:cNvPr>
          <p:cNvSpPr/>
          <p:nvPr/>
        </p:nvSpPr>
        <p:spPr>
          <a:xfrm>
            <a:off x="8917953" y="2426679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D570CECB-BB55-CF09-7843-8763AB98F314}"/>
              </a:ext>
            </a:extLst>
          </p:cNvPr>
          <p:cNvSpPr/>
          <p:nvPr/>
        </p:nvSpPr>
        <p:spPr>
          <a:xfrm>
            <a:off x="9574258" y="1874864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7">
            <a:extLst>
              <a:ext uri="{FF2B5EF4-FFF2-40B4-BE49-F238E27FC236}">
                <a16:creationId xmlns:a16="http://schemas.microsoft.com/office/drawing/2014/main" id="{EAC137A2-F2F8-B002-9C0F-ECB9DD91826F}"/>
              </a:ext>
            </a:extLst>
          </p:cNvPr>
          <p:cNvSpPr txBox="1"/>
          <p:nvPr/>
        </p:nvSpPr>
        <p:spPr>
          <a:xfrm>
            <a:off x="7409724" y="2336926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M-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有</a:t>
            </a:r>
          </a:p>
        </p:txBody>
      </p:sp>
      <p:sp>
        <p:nvSpPr>
          <p:cNvPr id="34" name="iSHEJI-7">
            <a:extLst>
              <a:ext uri="{FF2B5EF4-FFF2-40B4-BE49-F238E27FC236}">
                <a16:creationId xmlns:a16="http://schemas.microsoft.com/office/drawing/2014/main" id="{D5284A85-5BEA-18E4-8C64-F70FE4EE2862}"/>
              </a:ext>
            </a:extLst>
          </p:cNvPr>
          <p:cNvSpPr txBox="1"/>
          <p:nvPr/>
        </p:nvSpPr>
        <p:spPr>
          <a:xfrm>
            <a:off x="9819549" y="2336926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m-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无</a:t>
            </a:r>
          </a:p>
        </p:txBody>
      </p:sp>
      <p:sp>
        <p:nvSpPr>
          <p:cNvPr id="46" name="iSHEJI-7">
            <a:extLst>
              <a:ext uri="{FF2B5EF4-FFF2-40B4-BE49-F238E27FC236}">
                <a16:creationId xmlns:a16="http://schemas.microsoft.com/office/drawing/2014/main" id="{09B75F5A-F9E3-8710-1940-46A0A0F38138}"/>
              </a:ext>
            </a:extLst>
          </p:cNvPr>
          <p:cNvSpPr txBox="1"/>
          <p:nvPr/>
        </p:nvSpPr>
        <p:spPr>
          <a:xfrm>
            <a:off x="4706912" y="2279142"/>
            <a:ext cx="1716690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购买能力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2B5893AD-A93A-07E3-0476-16B28056040F}"/>
              </a:ext>
            </a:extLst>
          </p:cNvPr>
          <p:cNvSpPr/>
          <p:nvPr/>
        </p:nvSpPr>
        <p:spPr>
          <a:xfrm>
            <a:off x="4389062" y="3484108"/>
            <a:ext cx="7612380" cy="12413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508AB9DC-8765-63C9-DE3F-55AF10CD3C5B}"/>
              </a:ext>
            </a:extLst>
          </p:cNvPr>
          <p:cNvSpPr txBox="1"/>
          <p:nvPr/>
        </p:nvSpPr>
        <p:spPr>
          <a:xfrm>
            <a:off x="4706912" y="3864003"/>
            <a:ext cx="1716690" cy="4327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购买决定权</a:t>
            </a: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15866D72-656D-5D60-0C82-3173D06C4F67}"/>
              </a:ext>
            </a:extLst>
          </p:cNvPr>
          <p:cNvSpPr/>
          <p:nvPr/>
        </p:nvSpPr>
        <p:spPr>
          <a:xfrm>
            <a:off x="7158718" y="3476488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图形 11">
            <a:extLst>
              <a:ext uri="{FF2B5EF4-FFF2-40B4-BE49-F238E27FC236}">
                <a16:creationId xmlns:a16="http://schemas.microsoft.com/office/drawing/2014/main" id="{68023206-13D6-8735-3485-423526C0EAFD}"/>
              </a:ext>
            </a:extLst>
          </p:cNvPr>
          <p:cNvSpPr/>
          <p:nvPr/>
        </p:nvSpPr>
        <p:spPr>
          <a:xfrm>
            <a:off x="8917953" y="4028303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4C4403E3-1425-F786-E941-0E3432990E6F}"/>
              </a:ext>
            </a:extLst>
          </p:cNvPr>
          <p:cNvSpPr/>
          <p:nvPr/>
        </p:nvSpPr>
        <p:spPr>
          <a:xfrm>
            <a:off x="9574258" y="3476488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7">
            <a:extLst>
              <a:ext uri="{FF2B5EF4-FFF2-40B4-BE49-F238E27FC236}">
                <a16:creationId xmlns:a16="http://schemas.microsoft.com/office/drawing/2014/main" id="{3DCC2859-E338-C458-BF51-02FEA215B578}"/>
              </a:ext>
            </a:extLst>
          </p:cNvPr>
          <p:cNvSpPr txBox="1"/>
          <p:nvPr/>
        </p:nvSpPr>
        <p:spPr>
          <a:xfrm>
            <a:off x="7409724" y="3938550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A-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有</a:t>
            </a:r>
          </a:p>
        </p:txBody>
      </p:sp>
      <p:sp>
        <p:nvSpPr>
          <p:cNvPr id="53" name="iSHEJI-7">
            <a:extLst>
              <a:ext uri="{FF2B5EF4-FFF2-40B4-BE49-F238E27FC236}">
                <a16:creationId xmlns:a16="http://schemas.microsoft.com/office/drawing/2014/main" id="{1A4E165B-EC81-33A6-D71F-7933100B4405}"/>
              </a:ext>
            </a:extLst>
          </p:cNvPr>
          <p:cNvSpPr txBox="1"/>
          <p:nvPr/>
        </p:nvSpPr>
        <p:spPr>
          <a:xfrm>
            <a:off x="9819549" y="3938550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a-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无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A4D9967-80CB-E7E0-9080-564C98839915}"/>
              </a:ext>
            </a:extLst>
          </p:cNvPr>
          <p:cNvSpPr/>
          <p:nvPr/>
        </p:nvSpPr>
        <p:spPr>
          <a:xfrm>
            <a:off x="4389062" y="5061349"/>
            <a:ext cx="7612380" cy="124134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7">
            <a:extLst>
              <a:ext uri="{FF2B5EF4-FFF2-40B4-BE49-F238E27FC236}">
                <a16:creationId xmlns:a16="http://schemas.microsoft.com/office/drawing/2014/main" id="{A2300E9E-DFCE-7073-5080-BE0CEE38DFB1}"/>
              </a:ext>
            </a:extLst>
          </p:cNvPr>
          <p:cNvSpPr txBox="1"/>
          <p:nvPr/>
        </p:nvSpPr>
        <p:spPr>
          <a:xfrm>
            <a:off x="4706912" y="5441244"/>
            <a:ext cx="1716690" cy="43279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需求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F2B720CD-D146-890B-93DA-82B4E569E479}"/>
              </a:ext>
            </a:extLst>
          </p:cNvPr>
          <p:cNvSpPr/>
          <p:nvPr/>
        </p:nvSpPr>
        <p:spPr>
          <a:xfrm>
            <a:off x="7158718" y="5078112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图形 11">
            <a:extLst>
              <a:ext uri="{FF2B5EF4-FFF2-40B4-BE49-F238E27FC236}">
                <a16:creationId xmlns:a16="http://schemas.microsoft.com/office/drawing/2014/main" id="{11B62C4C-A449-CCC4-C6BB-5ADFBC149769}"/>
              </a:ext>
            </a:extLst>
          </p:cNvPr>
          <p:cNvSpPr/>
          <p:nvPr/>
        </p:nvSpPr>
        <p:spPr>
          <a:xfrm>
            <a:off x="8917953" y="5629927"/>
            <a:ext cx="128270" cy="128270"/>
          </a:xfrm>
          <a:custGeom>
            <a:avLst/>
            <a:gdLst>
              <a:gd name="connsiteX0" fmla="*/ 642937 w 1206499"/>
              <a:gd name="connsiteY0" fmla="*/ 563563 h 1206499"/>
              <a:gd name="connsiteX1" fmla="*/ 1166813 w 1206499"/>
              <a:gd name="connsiteY1" fmla="*/ 563563 h 1206499"/>
              <a:gd name="connsiteX2" fmla="*/ 1206500 w 1206499"/>
              <a:gd name="connsiteY2" fmla="*/ 603250 h 1206499"/>
              <a:gd name="connsiteX3" fmla="*/ 1166813 w 1206499"/>
              <a:gd name="connsiteY3" fmla="*/ 642937 h 1206499"/>
              <a:gd name="connsiteX4" fmla="*/ 642937 w 1206499"/>
              <a:gd name="connsiteY4" fmla="*/ 642937 h 1206499"/>
              <a:gd name="connsiteX5" fmla="*/ 642937 w 1206499"/>
              <a:gd name="connsiteY5" fmla="*/ 1166813 h 1206499"/>
              <a:gd name="connsiteX6" fmla="*/ 603250 w 1206499"/>
              <a:gd name="connsiteY6" fmla="*/ 1206500 h 1206499"/>
              <a:gd name="connsiteX7" fmla="*/ 563563 w 1206499"/>
              <a:gd name="connsiteY7" fmla="*/ 1166813 h 1206499"/>
              <a:gd name="connsiteX8" fmla="*/ 563563 w 1206499"/>
              <a:gd name="connsiteY8" fmla="*/ 642937 h 1206499"/>
              <a:gd name="connsiteX9" fmla="*/ 39687 w 1206499"/>
              <a:gd name="connsiteY9" fmla="*/ 642937 h 1206499"/>
              <a:gd name="connsiteX10" fmla="*/ 0 w 1206499"/>
              <a:gd name="connsiteY10" fmla="*/ 603250 h 1206499"/>
              <a:gd name="connsiteX11" fmla="*/ 39687 w 1206499"/>
              <a:gd name="connsiteY11" fmla="*/ 563563 h 1206499"/>
              <a:gd name="connsiteX12" fmla="*/ 563563 w 1206499"/>
              <a:gd name="connsiteY12" fmla="*/ 563563 h 1206499"/>
              <a:gd name="connsiteX13" fmla="*/ 563563 w 1206499"/>
              <a:gd name="connsiteY13" fmla="*/ 39687 h 1206499"/>
              <a:gd name="connsiteX14" fmla="*/ 603250 w 1206499"/>
              <a:gd name="connsiteY14" fmla="*/ 0 h 1206499"/>
              <a:gd name="connsiteX15" fmla="*/ 642937 w 1206499"/>
              <a:gd name="connsiteY15" fmla="*/ 39687 h 1206499"/>
              <a:gd name="connsiteX16" fmla="*/ 642937 w 1206499"/>
              <a:gd name="connsiteY16" fmla="*/ 563563 h 120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06499" h="1206499">
                <a:moveTo>
                  <a:pt x="642937" y="563563"/>
                </a:moveTo>
                <a:lnTo>
                  <a:pt x="1166813" y="563563"/>
                </a:lnTo>
                <a:cubicBezTo>
                  <a:pt x="1190625" y="563563"/>
                  <a:pt x="1206500" y="579438"/>
                  <a:pt x="1206500" y="603250"/>
                </a:cubicBezTo>
                <a:cubicBezTo>
                  <a:pt x="1206500" y="627063"/>
                  <a:pt x="1190625" y="642937"/>
                  <a:pt x="1166813" y="642937"/>
                </a:cubicBezTo>
                <a:lnTo>
                  <a:pt x="642937" y="642937"/>
                </a:lnTo>
                <a:lnTo>
                  <a:pt x="642937" y="1166813"/>
                </a:lnTo>
                <a:cubicBezTo>
                  <a:pt x="642937" y="1190625"/>
                  <a:pt x="627063" y="1206500"/>
                  <a:pt x="603250" y="1206500"/>
                </a:cubicBezTo>
                <a:cubicBezTo>
                  <a:pt x="579438" y="1206500"/>
                  <a:pt x="563563" y="1190625"/>
                  <a:pt x="563563" y="1166813"/>
                </a:cubicBezTo>
                <a:lnTo>
                  <a:pt x="563563" y="642937"/>
                </a:lnTo>
                <a:lnTo>
                  <a:pt x="39687" y="642937"/>
                </a:lnTo>
                <a:cubicBezTo>
                  <a:pt x="15875" y="642937"/>
                  <a:pt x="0" y="627063"/>
                  <a:pt x="0" y="603250"/>
                </a:cubicBezTo>
                <a:cubicBezTo>
                  <a:pt x="0" y="579438"/>
                  <a:pt x="15875" y="563563"/>
                  <a:pt x="39687" y="563563"/>
                </a:cubicBezTo>
                <a:lnTo>
                  <a:pt x="563563" y="563563"/>
                </a:lnTo>
                <a:lnTo>
                  <a:pt x="563563" y="39687"/>
                </a:lnTo>
                <a:cubicBezTo>
                  <a:pt x="563563" y="15875"/>
                  <a:pt x="579438" y="0"/>
                  <a:pt x="603250" y="0"/>
                </a:cubicBezTo>
                <a:cubicBezTo>
                  <a:pt x="627063" y="0"/>
                  <a:pt x="642937" y="15875"/>
                  <a:pt x="642937" y="39687"/>
                </a:cubicBezTo>
                <a:lnTo>
                  <a:pt x="642937" y="56356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175C1E9-3CD9-214C-D779-BBFD6E078027}"/>
              </a:ext>
            </a:extLst>
          </p:cNvPr>
          <p:cNvSpPr/>
          <p:nvPr/>
        </p:nvSpPr>
        <p:spPr>
          <a:xfrm>
            <a:off x="9574258" y="5078112"/>
            <a:ext cx="1231200" cy="12319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7">
            <a:extLst>
              <a:ext uri="{FF2B5EF4-FFF2-40B4-BE49-F238E27FC236}">
                <a16:creationId xmlns:a16="http://schemas.microsoft.com/office/drawing/2014/main" id="{39A22158-80B6-A594-CCFB-87B4FC6C4E49}"/>
              </a:ext>
            </a:extLst>
          </p:cNvPr>
          <p:cNvSpPr txBox="1"/>
          <p:nvPr/>
        </p:nvSpPr>
        <p:spPr>
          <a:xfrm>
            <a:off x="7409724" y="5540174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N-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有</a:t>
            </a:r>
          </a:p>
        </p:txBody>
      </p:sp>
      <p:sp>
        <p:nvSpPr>
          <p:cNvPr id="58" name="iSHEJI-7">
            <a:extLst>
              <a:ext uri="{FF2B5EF4-FFF2-40B4-BE49-F238E27FC236}">
                <a16:creationId xmlns:a16="http://schemas.microsoft.com/office/drawing/2014/main" id="{D62E0B1C-0FA4-D5C3-D220-5017A5C45E3B}"/>
              </a:ext>
            </a:extLst>
          </p:cNvPr>
          <p:cNvSpPr txBox="1"/>
          <p:nvPr/>
        </p:nvSpPr>
        <p:spPr>
          <a:xfrm>
            <a:off x="9819549" y="5540174"/>
            <a:ext cx="72918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n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-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无</a:t>
            </a:r>
          </a:p>
        </p:txBody>
      </p:sp>
      <p:cxnSp>
        <p:nvCxnSpPr>
          <p:cNvPr id="65" name="iSHEJI-6">
            <a:extLst>
              <a:ext uri="{FF2B5EF4-FFF2-40B4-BE49-F238E27FC236}">
                <a16:creationId xmlns:a16="http://schemas.microsoft.com/office/drawing/2014/main" id="{F4F42AC1-7573-D9DA-4223-4CD87ED6313E}"/>
              </a:ext>
            </a:extLst>
          </p:cNvPr>
          <p:cNvCxnSpPr>
            <a:cxnSpLocks/>
          </p:cNvCxnSpPr>
          <p:nvPr/>
        </p:nvCxnSpPr>
        <p:spPr>
          <a:xfrm>
            <a:off x="3601560" y="2519921"/>
            <a:ext cx="581820" cy="0"/>
          </a:xfrm>
          <a:prstGeom prst="line">
            <a:avLst/>
          </a:prstGeom>
          <a:ln w="127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iSHEJI-7">
            <a:extLst>
              <a:ext uri="{FF2B5EF4-FFF2-40B4-BE49-F238E27FC236}">
                <a16:creationId xmlns:a16="http://schemas.microsoft.com/office/drawing/2014/main" id="{B2AC47F6-0E0D-3CB3-E5CD-F6654AC3BF6B}"/>
              </a:ext>
            </a:extLst>
          </p:cNvPr>
          <p:cNvSpPr txBox="1"/>
          <p:nvPr/>
        </p:nvSpPr>
        <p:spPr>
          <a:xfrm>
            <a:off x="689035" y="3382372"/>
            <a:ext cx="2071905" cy="144481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6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新顾客应具备以上特征，但在实际操作中会碰到以下状况，应对具体状况进行具体分析：</a:t>
            </a:r>
          </a:p>
        </p:txBody>
      </p:sp>
      <p:cxnSp>
        <p:nvCxnSpPr>
          <p:cNvPr id="77" name="iSHEJI-6">
            <a:extLst>
              <a:ext uri="{FF2B5EF4-FFF2-40B4-BE49-F238E27FC236}">
                <a16:creationId xmlns:a16="http://schemas.microsoft.com/office/drawing/2014/main" id="{70A4AB1B-CEFF-97FA-7C79-068307055EF6}"/>
              </a:ext>
            </a:extLst>
          </p:cNvPr>
          <p:cNvCxnSpPr>
            <a:cxnSpLocks/>
          </p:cNvCxnSpPr>
          <p:nvPr/>
        </p:nvCxnSpPr>
        <p:spPr>
          <a:xfrm>
            <a:off x="3054350" y="4070480"/>
            <a:ext cx="1129030" cy="0"/>
          </a:xfrm>
          <a:prstGeom prst="line">
            <a:avLst/>
          </a:prstGeom>
          <a:ln w="127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iSHEJI-6">
            <a:extLst>
              <a:ext uri="{FF2B5EF4-FFF2-40B4-BE49-F238E27FC236}">
                <a16:creationId xmlns:a16="http://schemas.microsoft.com/office/drawing/2014/main" id="{036751C6-F91F-7688-0695-00FEBE7E2551}"/>
              </a:ext>
            </a:extLst>
          </p:cNvPr>
          <p:cNvCxnSpPr>
            <a:cxnSpLocks/>
          </p:cNvCxnSpPr>
          <p:nvPr/>
        </p:nvCxnSpPr>
        <p:spPr>
          <a:xfrm>
            <a:off x="3601560" y="5621039"/>
            <a:ext cx="581820" cy="0"/>
          </a:xfrm>
          <a:prstGeom prst="line">
            <a:avLst/>
          </a:prstGeom>
          <a:ln w="12700">
            <a:solidFill>
              <a:schemeClr val="accent2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iSHEJI-6">
            <a:extLst>
              <a:ext uri="{FF2B5EF4-FFF2-40B4-BE49-F238E27FC236}">
                <a16:creationId xmlns:a16="http://schemas.microsoft.com/office/drawing/2014/main" id="{74D902EE-F8F5-FF92-2CFB-00184F360255}"/>
              </a:ext>
            </a:extLst>
          </p:cNvPr>
          <p:cNvCxnSpPr>
            <a:cxnSpLocks/>
          </p:cNvCxnSpPr>
          <p:nvPr/>
        </p:nvCxnSpPr>
        <p:spPr>
          <a:xfrm flipV="1">
            <a:off x="3601560" y="2519921"/>
            <a:ext cx="0" cy="3110006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73418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将客户一一划分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F4DAA76-503C-BD04-5FAE-29D18996D542}"/>
              </a:ext>
            </a:extLst>
          </p:cNvPr>
          <p:cNvSpPr/>
          <p:nvPr/>
        </p:nvSpPr>
        <p:spPr>
          <a:xfrm>
            <a:off x="2186606" y="1675483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53BCA94A-0DC9-4040-7C83-424E37E1A070}"/>
              </a:ext>
            </a:extLst>
          </p:cNvPr>
          <p:cNvSpPr txBox="1"/>
          <p:nvPr/>
        </p:nvSpPr>
        <p:spPr>
          <a:xfrm>
            <a:off x="2269787" y="2047477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DDC0258-9AF0-45CA-24C8-94A6661B02B9}"/>
              </a:ext>
            </a:extLst>
          </p:cNvPr>
          <p:cNvCxnSpPr>
            <a:cxnSpLocks/>
          </p:cNvCxnSpPr>
          <p:nvPr/>
        </p:nvCxnSpPr>
        <p:spPr>
          <a:xfrm>
            <a:off x="3551446" y="2185976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SHEJI-6">
            <a:extLst>
              <a:ext uri="{FF2B5EF4-FFF2-40B4-BE49-F238E27FC236}">
                <a16:creationId xmlns:a16="http://schemas.microsoft.com/office/drawing/2014/main" id="{1908CDED-D53A-9F03-902C-170A3452B8B6}"/>
              </a:ext>
            </a:extLst>
          </p:cNvPr>
          <p:cNvSpPr txBox="1"/>
          <p:nvPr/>
        </p:nvSpPr>
        <p:spPr>
          <a:xfrm>
            <a:off x="1992860" y="2772599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有效顾客</a:t>
            </a:r>
          </a:p>
        </p:txBody>
      </p:sp>
      <p:sp>
        <p:nvSpPr>
          <p:cNvPr id="12" name="iSHEJI-7">
            <a:extLst>
              <a:ext uri="{FF2B5EF4-FFF2-40B4-BE49-F238E27FC236}">
                <a16:creationId xmlns:a16="http://schemas.microsoft.com/office/drawing/2014/main" id="{FB005C8E-8139-B6D8-8AD2-5F57FBEB5CC6}"/>
              </a:ext>
            </a:extLst>
          </p:cNvPr>
          <p:cNvSpPr txBox="1"/>
          <p:nvPr/>
        </p:nvSpPr>
        <p:spPr>
          <a:xfrm>
            <a:off x="1628644" y="3144592"/>
            <a:ext cx="2157479" cy="2623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是理想的推销对象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29BE9A1-CA07-5D4B-3282-8484839A5524}"/>
              </a:ext>
            </a:extLst>
          </p:cNvPr>
          <p:cNvSpPr/>
          <p:nvPr/>
        </p:nvSpPr>
        <p:spPr>
          <a:xfrm>
            <a:off x="4344084" y="1675483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8E881253-AFE1-ED9B-4337-091BCDCBC2BC}"/>
              </a:ext>
            </a:extLst>
          </p:cNvPr>
          <p:cNvSpPr txBox="1"/>
          <p:nvPr/>
        </p:nvSpPr>
        <p:spPr>
          <a:xfrm>
            <a:off x="4427265" y="2047477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E277D31-FF17-056D-0C5D-BB672D0F98CE}"/>
              </a:ext>
            </a:extLst>
          </p:cNvPr>
          <p:cNvCxnSpPr>
            <a:cxnSpLocks/>
          </p:cNvCxnSpPr>
          <p:nvPr/>
        </p:nvCxnSpPr>
        <p:spPr>
          <a:xfrm>
            <a:off x="5708924" y="2185976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SHEJI-6">
            <a:extLst>
              <a:ext uri="{FF2B5EF4-FFF2-40B4-BE49-F238E27FC236}">
                <a16:creationId xmlns:a16="http://schemas.microsoft.com/office/drawing/2014/main" id="{00B2A36C-ABA2-14F5-0948-9FD027961AAF}"/>
              </a:ext>
            </a:extLst>
          </p:cNvPr>
          <p:cNvSpPr txBox="1"/>
          <p:nvPr/>
        </p:nvSpPr>
        <p:spPr>
          <a:xfrm>
            <a:off x="4150338" y="2772599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BD167417-0F0F-A3EC-1FB4-2B626BE54395}"/>
              </a:ext>
            </a:extLst>
          </p:cNvPr>
          <p:cNvSpPr txBox="1"/>
          <p:nvPr/>
        </p:nvSpPr>
        <p:spPr>
          <a:xfrm>
            <a:off x="3786122" y="3144592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配上熟练的推销技术，有成功的希望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B2145D3-2CF5-DED2-F631-79CEBA5BD429}"/>
              </a:ext>
            </a:extLst>
          </p:cNvPr>
          <p:cNvSpPr/>
          <p:nvPr/>
        </p:nvSpPr>
        <p:spPr>
          <a:xfrm>
            <a:off x="6501562" y="1675483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CC51D90E-EAEE-BC70-0502-1FCD77C7294B}"/>
              </a:ext>
            </a:extLst>
          </p:cNvPr>
          <p:cNvSpPr txBox="1"/>
          <p:nvPr/>
        </p:nvSpPr>
        <p:spPr>
          <a:xfrm>
            <a:off x="6584743" y="2047477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72DC99B-4ECF-86C0-148A-4E7D5F8417C0}"/>
              </a:ext>
            </a:extLst>
          </p:cNvPr>
          <p:cNvCxnSpPr>
            <a:cxnSpLocks/>
          </p:cNvCxnSpPr>
          <p:nvPr/>
        </p:nvCxnSpPr>
        <p:spPr>
          <a:xfrm>
            <a:off x="7866402" y="2185976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HEJI-6">
            <a:extLst>
              <a:ext uri="{FF2B5EF4-FFF2-40B4-BE49-F238E27FC236}">
                <a16:creationId xmlns:a16="http://schemas.microsoft.com/office/drawing/2014/main" id="{A3476827-18C6-52C7-ED26-C80BCE625E13}"/>
              </a:ext>
            </a:extLst>
          </p:cNvPr>
          <p:cNvSpPr txBox="1"/>
          <p:nvPr/>
        </p:nvSpPr>
        <p:spPr>
          <a:xfrm>
            <a:off x="6307816" y="2772599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97B35FD4-2F62-9243-E6F7-B9CAB087BB36}"/>
              </a:ext>
            </a:extLst>
          </p:cNvPr>
          <p:cNvSpPr txBox="1"/>
          <p:nvPr/>
        </p:nvSpPr>
        <p:spPr>
          <a:xfrm>
            <a:off x="5943600" y="3144592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并设法找到具有</a:t>
            </a:r>
            <a:r>
              <a:rPr kumimoji="0" lang="en-US" altLang="zh-CN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之人（有决定权的人）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6223835-52D8-5503-88DB-6D4207266BD5}"/>
              </a:ext>
            </a:extLst>
          </p:cNvPr>
          <p:cNvSpPr/>
          <p:nvPr/>
        </p:nvSpPr>
        <p:spPr>
          <a:xfrm>
            <a:off x="8659040" y="1675483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7">
            <a:extLst>
              <a:ext uri="{FF2B5EF4-FFF2-40B4-BE49-F238E27FC236}">
                <a16:creationId xmlns:a16="http://schemas.microsoft.com/office/drawing/2014/main" id="{F39EA68E-6F64-5ECE-D7F3-3AD5D9B75D88}"/>
              </a:ext>
            </a:extLst>
          </p:cNvPr>
          <p:cNvSpPr txBox="1"/>
          <p:nvPr/>
        </p:nvSpPr>
        <p:spPr>
          <a:xfrm>
            <a:off x="8742221" y="2047477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B7478CA-3B35-D4AF-B5CD-2DE4ECE73F89}"/>
              </a:ext>
            </a:extLst>
          </p:cNvPr>
          <p:cNvCxnSpPr>
            <a:cxnSpLocks/>
          </p:cNvCxnSpPr>
          <p:nvPr/>
        </p:nvCxnSpPr>
        <p:spPr>
          <a:xfrm>
            <a:off x="10023880" y="2185976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iSHEJI-6">
            <a:extLst>
              <a:ext uri="{FF2B5EF4-FFF2-40B4-BE49-F238E27FC236}">
                <a16:creationId xmlns:a16="http://schemas.microsoft.com/office/drawing/2014/main" id="{CEB504F7-D5AF-8803-8649-711B5435B9ED}"/>
              </a:ext>
            </a:extLst>
          </p:cNvPr>
          <p:cNvSpPr txBox="1"/>
          <p:nvPr/>
        </p:nvSpPr>
        <p:spPr>
          <a:xfrm>
            <a:off x="8465294" y="2772599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33" name="iSHEJI-7">
            <a:extLst>
              <a:ext uri="{FF2B5EF4-FFF2-40B4-BE49-F238E27FC236}">
                <a16:creationId xmlns:a16="http://schemas.microsoft.com/office/drawing/2014/main" id="{70240D53-E6C9-30E8-3576-212A8AF917EE}"/>
              </a:ext>
            </a:extLst>
          </p:cNvPr>
          <p:cNvSpPr txBox="1"/>
          <p:nvPr/>
        </p:nvSpPr>
        <p:spPr>
          <a:xfrm>
            <a:off x="8101078" y="3144592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需调查其业务状况、信用条件等给予融资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845798A-6558-FD69-661E-6EEF2EFEE6CC}"/>
              </a:ext>
            </a:extLst>
          </p:cNvPr>
          <p:cNvSpPr/>
          <p:nvPr/>
        </p:nvSpPr>
        <p:spPr>
          <a:xfrm>
            <a:off x="2186606" y="4138592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7">
            <a:extLst>
              <a:ext uri="{FF2B5EF4-FFF2-40B4-BE49-F238E27FC236}">
                <a16:creationId xmlns:a16="http://schemas.microsoft.com/office/drawing/2014/main" id="{AAE6C9EF-E663-4354-2579-9452B107E521}"/>
              </a:ext>
            </a:extLst>
          </p:cNvPr>
          <p:cNvSpPr txBox="1"/>
          <p:nvPr/>
        </p:nvSpPr>
        <p:spPr>
          <a:xfrm>
            <a:off x="2269787" y="4510586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D3D6307-2C91-94B8-505D-13AB735BA5B6}"/>
              </a:ext>
            </a:extLst>
          </p:cNvPr>
          <p:cNvCxnSpPr>
            <a:cxnSpLocks/>
          </p:cNvCxnSpPr>
          <p:nvPr/>
        </p:nvCxnSpPr>
        <p:spPr>
          <a:xfrm>
            <a:off x="3551446" y="4649085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iSHEJI-6">
            <a:extLst>
              <a:ext uri="{FF2B5EF4-FFF2-40B4-BE49-F238E27FC236}">
                <a16:creationId xmlns:a16="http://schemas.microsoft.com/office/drawing/2014/main" id="{09A93B9F-D9A1-7A71-37BB-1EE41E48D249}"/>
              </a:ext>
            </a:extLst>
          </p:cNvPr>
          <p:cNvSpPr txBox="1"/>
          <p:nvPr/>
        </p:nvSpPr>
        <p:spPr>
          <a:xfrm>
            <a:off x="1992860" y="5235708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9DCB1E76-B559-E8F1-1564-481AC220F064}"/>
              </a:ext>
            </a:extLst>
          </p:cNvPr>
          <p:cNvSpPr txBox="1"/>
          <p:nvPr/>
        </p:nvSpPr>
        <p:spPr>
          <a:xfrm>
            <a:off x="1628644" y="5607701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应长期观察、培养，使之具备另一条件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1AEE66AC-6618-E6A6-A01C-9DF02A8A5EB8}"/>
              </a:ext>
            </a:extLst>
          </p:cNvPr>
          <p:cNvSpPr/>
          <p:nvPr/>
        </p:nvSpPr>
        <p:spPr>
          <a:xfrm>
            <a:off x="4344084" y="4138592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2" name="iSHEJI-7">
            <a:extLst>
              <a:ext uri="{FF2B5EF4-FFF2-40B4-BE49-F238E27FC236}">
                <a16:creationId xmlns:a16="http://schemas.microsoft.com/office/drawing/2014/main" id="{EA753F7D-5169-0D5C-3A1C-F1832C8A2683}"/>
              </a:ext>
            </a:extLst>
          </p:cNvPr>
          <p:cNvSpPr txBox="1"/>
          <p:nvPr/>
        </p:nvSpPr>
        <p:spPr>
          <a:xfrm>
            <a:off x="4427265" y="4510586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67EF1D5C-288F-8659-D52C-37583EDB89ED}"/>
              </a:ext>
            </a:extLst>
          </p:cNvPr>
          <p:cNvCxnSpPr>
            <a:cxnSpLocks/>
          </p:cNvCxnSpPr>
          <p:nvPr/>
        </p:nvCxnSpPr>
        <p:spPr>
          <a:xfrm>
            <a:off x="5708924" y="4649085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iSHEJI-6">
            <a:extLst>
              <a:ext uri="{FF2B5EF4-FFF2-40B4-BE49-F238E27FC236}">
                <a16:creationId xmlns:a16="http://schemas.microsoft.com/office/drawing/2014/main" id="{9A275E49-D28D-D86B-CC00-4D6506DA31C6}"/>
              </a:ext>
            </a:extLst>
          </p:cNvPr>
          <p:cNvSpPr txBox="1"/>
          <p:nvPr/>
        </p:nvSpPr>
        <p:spPr>
          <a:xfrm>
            <a:off x="4150338" y="5235708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45" name="iSHEJI-7">
            <a:extLst>
              <a:ext uri="{FF2B5EF4-FFF2-40B4-BE49-F238E27FC236}">
                <a16:creationId xmlns:a16="http://schemas.microsoft.com/office/drawing/2014/main" id="{303C1B6B-BF13-0D3F-B924-035071790E75}"/>
              </a:ext>
            </a:extLst>
          </p:cNvPr>
          <p:cNvSpPr txBox="1"/>
          <p:nvPr/>
        </p:nvSpPr>
        <p:spPr>
          <a:xfrm>
            <a:off x="3786122" y="5607701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应长期观察、培养，使之具备另一条件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25260907-18DB-5357-ABDA-7EAD35601A73}"/>
              </a:ext>
            </a:extLst>
          </p:cNvPr>
          <p:cNvSpPr/>
          <p:nvPr/>
        </p:nvSpPr>
        <p:spPr>
          <a:xfrm>
            <a:off x="6501562" y="4138592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0" name="iSHEJI-7">
            <a:extLst>
              <a:ext uri="{FF2B5EF4-FFF2-40B4-BE49-F238E27FC236}">
                <a16:creationId xmlns:a16="http://schemas.microsoft.com/office/drawing/2014/main" id="{09F1E6B5-A653-7499-2AA8-4B96207BE89A}"/>
              </a:ext>
            </a:extLst>
          </p:cNvPr>
          <p:cNvSpPr txBox="1"/>
          <p:nvPr/>
        </p:nvSpPr>
        <p:spPr>
          <a:xfrm>
            <a:off x="6584743" y="4510586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4B18E329-7BB2-6B44-80E9-20E0C11656B5}"/>
              </a:ext>
            </a:extLst>
          </p:cNvPr>
          <p:cNvCxnSpPr>
            <a:cxnSpLocks/>
          </p:cNvCxnSpPr>
          <p:nvPr/>
        </p:nvCxnSpPr>
        <p:spPr>
          <a:xfrm>
            <a:off x="7866402" y="4649085"/>
            <a:ext cx="342313" cy="0"/>
          </a:xfrm>
          <a:prstGeom prst="line">
            <a:avLst/>
          </a:prstGeom>
          <a:ln w="9525">
            <a:solidFill>
              <a:schemeClr val="bg1">
                <a:alpha val="5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iSHEJI-6">
            <a:extLst>
              <a:ext uri="{FF2B5EF4-FFF2-40B4-BE49-F238E27FC236}">
                <a16:creationId xmlns:a16="http://schemas.microsoft.com/office/drawing/2014/main" id="{F70DD3A4-2810-BE93-D689-E27465968CB7}"/>
              </a:ext>
            </a:extLst>
          </p:cNvPr>
          <p:cNvSpPr txBox="1"/>
          <p:nvPr/>
        </p:nvSpPr>
        <p:spPr>
          <a:xfrm>
            <a:off x="6307816" y="5235708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可以接触</a:t>
            </a:r>
          </a:p>
        </p:txBody>
      </p:sp>
      <p:sp>
        <p:nvSpPr>
          <p:cNvPr id="64" name="iSHEJI-7">
            <a:extLst>
              <a:ext uri="{FF2B5EF4-FFF2-40B4-BE49-F238E27FC236}">
                <a16:creationId xmlns:a16="http://schemas.microsoft.com/office/drawing/2014/main" id="{076163EA-6C78-AC89-ECBF-47C3388C2BA9}"/>
              </a:ext>
            </a:extLst>
          </p:cNvPr>
          <p:cNvSpPr txBox="1"/>
          <p:nvPr/>
        </p:nvSpPr>
        <p:spPr>
          <a:xfrm>
            <a:off x="5943600" y="5607701"/>
            <a:ext cx="2157479" cy="5424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OPPOSans R" panose="00020600040101010101" pitchFamily="18" charset="-122"/>
              </a:rPr>
              <a:t>应长期观察、培养，使之具备另一条件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4F8755AA-B1F1-73FD-83F4-B1726FC76CF0}"/>
              </a:ext>
            </a:extLst>
          </p:cNvPr>
          <p:cNvSpPr/>
          <p:nvPr/>
        </p:nvSpPr>
        <p:spPr>
          <a:xfrm>
            <a:off x="8659040" y="4138592"/>
            <a:ext cx="1020988" cy="1020986"/>
          </a:xfrm>
          <a:prstGeom prst="ellipse">
            <a:avLst/>
          </a:prstGeom>
          <a:noFill/>
          <a:ln w="158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7">
            <a:extLst>
              <a:ext uri="{FF2B5EF4-FFF2-40B4-BE49-F238E27FC236}">
                <a16:creationId xmlns:a16="http://schemas.microsoft.com/office/drawing/2014/main" id="{0EC75517-838E-3AAF-8ACB-3EA8301BD7B7}"/>
              </a:ext>
            </a:extLst>
          </p:cNvPr>
          <p:cNvSpPr txBox="1"/>
          <p:nvPr/>
        </p:nvSpPr>
        <p:spPr>
          <a:xfrm>
            <a:off x="8742221" y="4510586"/>
            <a:ext cx="85462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0" dirty="0" err="1">
                <a:solidFill>
                  <a:schemeClr val="bg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m+a+n</a:t>
            </a:r>
            <a:endParaRPr lang="en-US" altLang="zh-CN" sz="1800" spc="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69" name="iSHEJI-6">
            <a:extLst>
              <a:ext uri="{FF2B5EF4-FFF2-40B4-BE49-F238E27FC236}">
                <a16:creationId xmlns:a16="http://schemas.microsoft.com/office/drawing/2014/main" id="{838307FF-43C8-81D8-BEC0-44861CF8714F}"/>
              </a:ext>
            </a:extLst>
          </p:cNvPr>
          <p:cNvSpPr txBox="1"/>
          <p:nvPr/>
        </p:nvSpPr>
        <p:spPr>
          <a:xfrm>
            <a:off x="8465294" y="5235708"/>
            <a:ext cx="1429046" cy="37484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zh-CN" altLang="en-US" sz="2000" dirty="0">
                <a:solidFill>
                  <a:schemeClr val="accent2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OPPOSans R" panose="00020600040101010101" pitchFamily="18" charset="-122"/>
              </a:rPr>
              <a:t>应当放弃</a:t>
            </a:r>
            <a:endParaRPr kumimoji="0" lang="zh-CN" altLang="en-US" sz="2000" i="0" u="none" strike="noStrike" kern="1200" cap="none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  <a:sym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8802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C944236-8B6A-4061-D107-AC4A9CC5D150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blipFill dpi="0" rotWithShape="0">
            <a:blip r:embed="rId4"/>
            <a:srcRect/>
            <a:tile tx="0" ty="0" sx="100000" sy="100000" flip="none" algn="l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A7096C8-3749-D9D1-8EA4-6A45A70DDBF9}"/>
              </a:ext>
            </a:extLst>
          </p:cNvPr>
          <p:cNvSpPr/>
          <p:nvPr/>
        </p:nvSpPr>
        <p:spPr>
          <a:xfrm flipH="1">
            <a:off x="-514350" y="0"/>
            <a:ext cx="5319283" cy="6858000"/>
          </a:xfrm>
          <a:custGeom>
            <a:avLst/>
            <a:gdLst>
              <a:gd name="connsiteX0" fmla="*/ 264044 w 5319283"/>
              <a:gd name="connsiteY0" fmla="*/ 0 h 6858000"/>
              <a:gd name="connsiteX1" fmla="*/ 5319283 w 5319283"/>
              <a:gd name="connsiteY1" fmla="*/ 0 h 6858000"/>
              <a:gd name="connsiteX2" fmla="*/ 5319283 w 5319283"/>
              <a:gd name="connsiteY2" fmla="*/ 6858000 h 6858000"/>
              <a:gd name="connsiteX3" fmla="*/ 2468847 w 5319283"/>
              <a:gd name="connsiteY3" fmla="*/ 6858000 h 6858000"/>
              <a:gd name="connsiteX4" fmla="*/ 2259039 w 5319283"/>
              <a:gd name="connsiteY4" fmla="*/ 6627027 h 6858000"/>
              <a:gd name="connsiteX5" fmla="*/ 199863 w 5319283"/>
              <a:gd name="connsiteY5" fmla="*/ 169072 h 6858000"/>
              <a:gd name="connsiteX6" fmla="*/ 264044 w 531928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9283" h="6858000">
                <a:moveTo>
                  <a:pt x="264044" y="0"/>
                </a:moveTo>
                <a:lnTo>
                  <a:pt x="5319283" y="0"/>
                </a:lnTo>
                <a:lnTo>
                  <a:pt x="5319283" y="6858000"/>
                </a:lnTo>
                <a:lnTo>
                  <a:pt x="2468847" y="6858000"/>
                </a:lnTo>
                <a:lnTo>
                  <a:pt x="2259039" y="6627027"/>
                </a:lnTo>
                <a:cubicBezTo>
                  <a:pt x="373769" y="4483380"/>
                  <a:pt x="-401424" y="1937594"/>
                  <a:pt x="199863" y="169072"/>
                </a:cubicBezTo>
                <a:lnTo>
                  <a:pt x="264044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B5E6729-23B5-75C8-04F5-C90BCACC48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00A96E-A438-80AC-2240-34C7871036D3}"/>
              </a:ext>
            </a:extLst>
          </p:cNvPr>
          <p:cNvSpPr/>
          <p:nvPr/>
        </p:nvSpPr>
        <p:spPr>
          <a:xfrm flipH="1">
            <a:off x="2246685" y="0"/>
            <a:ext cx="4949723" cy="6858000"/>
          </a:xfrm>
          <a:custGeom>
            <a:avLst/>
            <a:gdLst>
              <a:gd name="connsiteX0" fmla="*/ 0 w 4949723"/>
              <a:gd name="connsiteY0" fmla="*/ 0 h 6858000"/>
              <a:gd name="connsiteX1" fmla="*/ 2744920 w 4949723"/>
              <a:gd name="connsiteY1" fmla="*/ 0 h 6858000"/>
              <a:gd name="connsiteX2" fmla="*/ 2680739 w 4949723"/>
              <a:gd name="connsiteY2" fmla="*/ 169072 h 6858000"/>
              <a:gd name="connsiteX3" fmla="*/ 4739915 w 4949723"/>
              <a:gd name="connsiteY3" fmla="*/ 6627027 h 6858000"/>
              <a:gd name="connsiteX4" fmla="*/ 4949723 w 4949723"/>
              <a:gd name="connsiteY4" fmla="*/ 6858000 h 6858000"/>
              <a:gd name="connsiteX5" fmla="*/ 2948607 w 4949723"/>
              <a:gd name="connsiteY5" fmla="*/ 6858000 h 6858000"/>
              <a:gd name="connsiteX6" fmla="*/ 2961377 w 4949723"/>
              <a:gd name="connsiteY6" fmla="*/ 6802775 h 6858000"/>
              <a:gd name="connsiteX7" fmla="*/ 286111 w 4949723"/>
              <a:gd name="connsiteY7" fmla="*/ 275610 h 6858000"/>
              <a:gd name="connsiteX8" fmla="*/ 25035 w 4949723"/>
              <a:gd name="connsiteY8" fmla="*/ 227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49723" h="6858000">
                <a:moveTo>
                  <a:pt x="0" y="0"/>
                </a:moveTo>
                <a:lnTo>
                  <a:pt x="2744920" y="0"/>
                </a:lnTo>
                <a:lnTo>
                  <a:pt x="2680739" y="169072"/>
                </a:lnTo>
                <a:cubicBezTo>
                  <a:pt x="2079452" y="1937594"/>
                  <a:pt x="2854645" y="4483380"/>
                  <a:pt x="4739915" y="6627027"/>
                </a:cubicBezTo>
                <a:lnTo>
                  <a:pt x="4949723" y="6858000"/>
                </a:lnTo>
                <a:lnTo>
                  <a:pt x="2948607" y="6858000"/>
                </a:lnTo>
                <a:lnTo>
                  <a:pt x="2961377" y="6802775"/>
                </a:lnTo>
                <a:cubicBezTo>
                  <a:pt x="3335101" y="4912899"/>
                  <a:pt x="2354544" y="2344044"/>
                  <a:pt x="286111" y="275610"/>
                </a:cubicBezTo>
                <a:cubicBezTo>
                  <a:pt x="199926" y="189425"/>
                  <a:pt x="112872" y="105129"/>
                  <a:pt x="25035" y="2274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143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4173E735-BB61-B8CE-24D2-A91B0DF48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300" y="918255"/>
            <a:ext cx="3148298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6096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800" b="0" i="0" u="none" strike="noStrike" kern="1200" cap="none" spc="0" normalizeH="0" baseline="0" noProof="0" dirty="0">
                <a:ln w="19050">
                  <a:solidFill>
                    <a:schemeClr val="accent2"/>
                  </a:solidFill>
                </a:ln>
                <a:solidFill>
                  <a:schemeClr val="accent2">
                    <a:alpha val="30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FAA424F0-1BCE-D633-F4F0-33E1C2344377}"/>
              </a:ext>
            </a:extLst>
          </p:cNvPr>
          <p:cNvSpPr txBox="1"/>
          <p:nvPr/>
        </p:nvSpPr>
        <p:spPr>
          <a:xfrm>
            <a:off x="5639084" y="4057079"/>
            <a:ext cx="587981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Get the relationship between development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A8B9F33-13C3-7F5A-5897-8DEDB2B7518A}"/>
              </a:ext>
            </a:extLst>
          </p:cNvPr>
          <p:cNvSpPr txBox="1"/>
          <p:nvPr/>
        </p:nvSpPr>
        <p:spPr>
          <a:xfrm>
            <a:off x="7075375" y="4501302"/>
            <a:ext cx="4443525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正确处理开发与维系的关系</a:t>
            </a:r>
          </a:p>
        </p:txBody>
      </p:sp>
      <p:cxnSp>
        <p:nvCxnSpPr>
          <p:cNvPr id="7" name="iSHEJI-8">
            <a:extLst>
              <a:ext uri="{FF2B5EF4-FFF2-40B4-BE49-F238E27FC236}">
                <a16:creationId xmlns:a16="http://schemas.microsoft.com/office/drawing/2014/main" id="{98EE8E79-9E8B-D851-75B4-1B0F5429B7B9}"/>
              </a:ext>
            </a:extLst>
          </p:cNvPr>
          <p:cNvCxnSpPr>
            <a:cxnSpLocks/>
          </p:cNvCxnSpPr>
          <p:nvPr/>
        </p:nvCxnSpPr>
        <p:spPr>
          <a:xfrm flipH="1">
            <a:off x="5038725" y="3252600"/>
            <a:ext cx="635317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636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4B1EEA65-3BE4-AAAA-E919-1AF9880FC975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t="15474" b="1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5" name="iSHEJI-6">
            <a:extLst>
              <a:ext uri="{FF2B5EF4-FFF2-40B4-BE49-F238E27FC236}">
                <a16:creationId xmlns:a16="http://schemas.microsoft.com/office/drawing/2014/main" id="{0C158AB8-4F80-A2CE-6CF0-D8D3B1E88A2A}"/>
              </a:ext>
            </a:extLst>
          </p:cNvPr>
          <p:cNvCxnSpPr>
            <a:cxnSpLocks/>
          </p:cNvCxnSpPr>
          <p:nvPr/>
        </p:nvCxnSpPr>
        <p:spPr>
          <a:xfrm>
            <a:off x="503781" y="478863"/>
            <a:ext cx="61880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HEJI-2">
            <a:extLst>
              <a:ext uri="{FF2B5EF4-FFF2-40B4-BE49-F238E27FC236}">
                <a16:creationId xmlns:a16="http://schemas.microsoft.com/office/drawing/2014/main" id="{1F0F08FF-3D7A-1306-7DC2-5FE30E19289E}"/>
              </a:ext>
            </a:extLst>
          </p:cNvPr>
          <p:cNvSpPr txBox="1"/>
          <p:nvPr/>
        </p:nvSpPr>
        <p:spPr>
          <a:xfrm>
            <a:off x="503781" y="604644"/>
            <a:ext cx="3473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寻找潜在客户方法</a:t>
            </a: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EABC0192-B32D-0D73-FDDE-6CF258BD32B9}"/>
              </a:ext>
            </a:extLst>
          </p:cNvPr>
          <p:cNvSpPr txBox="1"/>
          <p:nvPr/>
        </p:nvSpPr>
        <p:spPr>
          <a:xfrm>
            <a:off x="503781" y="1035531"/>
            <a:ext cx="309777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4" name="PA-椭圆 2">
            <a:extLst>
              <a:ext uri="{FF2B5EF4-FFF2-40B4-BE49-F238E27FC236}">
                <a16:creationId xmlns:a16="http://schemas.microsoft.com/office/drawing/2014/main" id="{8F08A09C-9D3D-BDC9-120F-12C9D4DB236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896301" y="2711814"/>
            <a:ext cx="1231200" cy="12319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PA-iSHEJI-7">
            <a:extLst>
              <a:ext uri="{FF2B5EF4-FFF2-40B4-BE49-F238E27FC236}">
                <a16:creationId xmlns:a16="http://schemas.microsoft.com/office/drawing/2014/main" id="{B5A589B1-7320-BF94-2AE7-61E05DC124A3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94152" y="3019988"/>
            <a:ext cx="835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统计</a:t>
            </a:r>
            <a:b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</a:b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资料</a:t>
            </a:r>
          </a:p>
        </p:txBody>
      </p:sp>
      <p:sp>
        <p:nvSpPr>
          <p:cNvPr id="13" name="PA-椭圆 5">
            <a:extLst>
              <a:ext uri="{FF2B5EF4-FFF2-40B4-BE49-F238E27FC236}">
                <a16:creationId xmlns:a16="http://schemas.microsoft.com/office/drawing/2014/main" id="{9C1271C5-F788-892C-7A22-D6122523D09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88351" y="2711814"/>
            <a:ext cx="1231200" cy="1231900"/>
          </a:xfrm>
          <a:prstGeom prst="ellipse">
            <a:avLst/>
          </a:prstGeom>
          <a:gradFill>
            <a:gsLst>
              <a:gs pos="0">
                <a:schemeClr val="accent2"/>
              </a:gs>
              <a:gs pos="99000">
                <a:schemeClr val="accent2">
                  <a:lumMod val="85000"/>
                </a:schemeClr>
              </a:gs>
            </a:gsLst>
            <a:lin ang="27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14" name="PA-iSHEJI-7">
            <a:extLst>
              <a:ext uri="{FF2B5EF4-FFF2-40B4-BE49-F238E27FC236}">
                <a16:creationId xmlns:a16="http://schemas.microsoft.com/office/drawing/2014/main" id="{8F3953F4-1E48-2608-1B95-FF00BB8B2BA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880487" y="3019988"/>
            <a:ext cx="835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报章</a:t>
            </a:r>
            <a:b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</a:b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类资料</a:t>
            </a:r>
          </a:p>
        </p:txBody>
      </p:sp>
      <p:sp>
        <p:nvSpPr>
          <p:cNvPr id="16" name="PA-椭圆 7">
            <a:extLst>
              <a:ext uri="{FF2B5EF4-FFF2-40B4-BE49-F238E27FC236}">
                <a16:creationId xmlns:a16="http://schemas.microsoft.com/office/drawing/2014/main" id="{A9D7BDC6-C768-1248-4253-75D8F97B911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480401" y="2711814"/>
            <a:ext cx="1231200" cy="12319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PA-iSHEJI-7">
            <a:extLst>
              <a:ext uri="{FF2B5EF4-FFF2-40B4-BE49-F238E27FC236}">
                <a16:creationId xmlns:a16="http://schemas.microsoft.com/office/drawing/2014/main" id="{11F24033-A578-AD60-01CC-06380AD63548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678252" y="3019988"/>
            <a:ext cx="835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资料</a:t>
            </a:r>
            <a:b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</a:b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分析法</a:t>
            </a:r>
          </a:p>
        </p:txBody>
      </p:sp>
      <p:sp>
        <p:nvSpPr>
          <p:cNvPr id="34" name="PA-椭圆 14">
            <a:extLst>
              <a:ext uri="{FF2B5EF4-FFF2-40B4-BE49-F238E27FC236}">
                <a16:creationId xmlns:a16="http://schemas.microsoft.com/office/drawing/2014/main" id="{ACE78BC6-438E-AE6D-582A-47AA8A1BB60C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272451" y="2711814"/>
            <a:ext cx="1231200" cy="12319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PA-iSHEJI-7">
            <a:extLst>
              <a:ext uri="{FF2B5EF4-FFF2-40B4-BE49-F238E27FC236}">
                <a16:creationId xmlns:a16="http://schemas.microsoft.com/office/drawing/2014/main" id="{AA0DAECF-E4AC-A069-2FF4-786C4FB8E77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470302" y="3019988"/>
            <a:ext cx="835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名录</a:t>
            </a:r>
            <a:br>
              <a:rPr lang="en-US" altLang="zh-CN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</a:br>
            <a:r>
              <a:rPr lang="zh-CN" altLang="en-US" sz="2000" spc="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类资料</a:t>
            </a:r>
          </a:p>
        </p:txBody>
      </p:sp>
      <p:sp>
        <p:nvSpPr>
          <p:cNvPr id="48" name="PA-椭圆 17">
            <a:extLst>
              <a:ext uri="{FF2B5EF4-FFF2-40B4-BE49-F238E27FC236}">
                <a16:creationId xmlns:a16="http://schemas.microsoft.com/office/drawing/2014/main" id="{64C50EAC-A99B-BBD5-8B71-6BC265F3C860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064500" y="2711814"/>
            <a:ext cx="1231200" cy="1231900"/>
          </a:xfrm>
          <a:prstGeom prst="ellipse">
            <a:avLst/>
          </a:prstGeom>
          <a:noFill/>
          <a:ln w="190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PA-iSHEJI-7">
            <a:extLst>
              <a:ext uri="{FF2B5EF4-FFF2-40B4-BE49-F238E27FC236}">
                <a16:creationId xmlns:a16="http://schemas.microsoft.com/office/drawing/2014/main" id="{DFBF4A6C-1A15-6603-1079-333A4C9807A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9262351" y="3019988"/>
            <a:ext cx="8354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一般性方法</a:t>
            </a:r>
          </a:p>
        </p:txBody>
      </p:sp>
      <p:sp>
        <p:nvSpPr>
          <p:cNvPr id="51" name="PA-右大括号 26">
            <a:extLst>
              <a:ext uri="{FF2B5EF4-FFF2-40B4-BE49-F238E27FC236}">
                <a16:creationId xmlns:a16="http://schemas.microsoft.com/office/drawing/2014/main" id="{970F3910-2C28-867A-02B8-970A2F772874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6200000">
            <a:off x="7693305" y="-416544"/>
            <a:ext cx="329848" cy="5245080"/>
          </a:xfrm>
          <a:prstGeom prst="rightBrace">
            <a:avLst>
              <a:gd name="adj1" fmla="val 65143"/>
              <a:gd name="adj2" fmla="val 49908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90BC3C4B-3B80-07C4-100E-63D32A0896CF}"/>
              </a:ext>
            </a:extLst>
          </p:cNvPr>
          <p:cNvCxnSpPr>
            <a:cxnSpLocks/>
          </p:cNvCxnSpPr>
          <p:nvPr/>
        </p:nvCxnSpPr>
        <p:spPr>
          <a:xfrm>
            <a:off x="1759131" y="4370614"/>
            <a:ext cx="8808720" cy="0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iSHEJI-11">
            <a:extLst>
              <a:ext uri="{FF2B5EF4-FFF2-40B4-BE49-F238E27FC236}">
                <a16:creationId xmlns:a16="http://schemas.microsoft.com/office/drawing/2014/main" id="{BA85338C-CBD8-FD5D-3A26-02417DD89EE2}"/>
              </a:ext>
            </a:extLst>
          </p:cNvPr>
          <p:cNvSpPr txBox="1"/>
          <p:nvPr/>
        </p:nvSpPr>
        <p:spPr>
          <a:xfrm>
            <a:off x="6885967" y="1517199"/>
            <a:ext cx="1944524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7D828741-4D83-3041-5165-450614E214C0}"/>
              </a:ext>
            </a:extLst>
          </p:cNvPr>
          <p:cNvSpPr txBox="1"/>
          <p:nvPr/>
        </p:nvSpPr>
        <p:spPr>
          <a:xfrm>
            <a:off x="6366608" y="1329007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6A31F9A4-4D83-C636-C790-43F89B3D9BB5}"/>
              </a:ext>
            </a:extLst>
          </p:cNvPr>
          <p:cNvSpPr txBox="1"/>
          <p:nvPr/>
        </p:nvSpPr>
        <p:spPr>
          <a:xfrm>
            <a:off x="1759131" y="4670313"/>
            <a:ext cx="2904309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主动访问</a:t>
            </a:r>
          </a:p>
        </p:txBody>
      </p:sp>
      <p:sp>
        <p:nvSpPr>
          <p:cNvPr id="56" name="iSHEJI-11">
            <a:extLst>
              <a:ext uri="{FF2B5EF4-FFF2-40B4-BE49-F238E27FC236}">
                <a16:creationId xmlns:a16="http://schemas.microsoft.com/office/drawing/2014/main" id="{AD7DDD06-1754-D94B-D4C5-41908D3E9AD7}"/>
              </a:ext>
            </a:extLst>
          </p:cNvPr>
          <p:cNvSpPr txBox="1"/>
          <p:nvPr/>
        </p:nvSpPr>
        <p:spPr>
          <a:xfrm>
            <a:off x="1759131" y="5097214"/>
            <a:ext cx="3635829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别人的介绍（顾客、亲威、朋友、长辈、校友等）；各种团体（社交团体、俱乐部等）</a:t>
            </a:r>
          </a:p>
        </p:txBody>
      </p:sp>
      <p:sp>
        <p:nvSpPr>
          <p:cNvPr id="57" name="iSHEJI-11">
            <a:extLst>
              <a:ext uri="{FF2B5EF4-FFF2-40B4-BE49-F238E27FC236}">
                <a16:creationId xmlns:a16="http://schemas.microsoft.com/office/drawing/2014/main" id="{42759B92-B870-55F3-5974-AB619D6AA1E4}"/>
              </a:ext>
            </a:extLst>
          </p:cNvPr>
          <p:cNvSpPr txBox="1"/>
          <p:nvPr/>
        </p:nvSpPr>
        <p:spPr>
          <a:xfrm>
            <a:off x="6018147" y="4670313"/>
            <a:ext cx="2904309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其他方面</a:t>
            </a:r>
          </a:p>
        </p:txBody>
      </p:sp>
      <p:sp>
        <p:nvSpPr>
          <p:cNvPr id="58" name="iSHEJI-11">
            <a:extLst>
              <a:ext uri="{FF2B5EF4-FFF2-40B4-BE49-F238E27FC236}">
                <a16:creationId xmlns:a16="http://schemas.microsoft.com/office/drawing/2014/main" id="{E3BC6255-793B-80E6-68A2-97FE4927AA6C}"/>
              </a:ext>
            </a:extLst>
          </p:cNvPr>
          <p:cNvSpPr txBox="1"/>
          <p:nvPr/>
        </p:nvSpPr>
        <p:spPr>
          <a:xfrm>
            <a:off x="6018147" y="5097214"/>
            <a:ext cx="3697353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邮寄宣传品，利用各种展览会和展示会，家庭，经常去风景区、娱乐场所等人口密集的地方走动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80673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#888492;#88848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#888492;#888488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#888492;#88848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8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深蓝底黄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273243"/>
      </a:accent1>
      <a:accent2>
        <a:srgbClr val="F3C51E"/>
      </a:accent2>
      <a:accent3>
        <a:srgbClr val="181F28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1360</Words>
  <Application>Microsoft Office PowerPoint</Application>
  <PresentationFormat>宽屏</PresentationFormat>
  <Paragraphs>195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OPPOSans L</vt:lpstr>
      <vt:lpstr>OPPOSans R</vt:lpstr>
      <vt:lpstr>阿里巴巴普惠体 2.0 35 Thin</vt:lpstr>
      <vt:lpstr>阿里巴巴普惠体 2.0 45 Light</vt:lpstr>
      <vt:lpstr>阿里巴巴普惠体 2.0 55 Regular</vt:lpstr>
      <vt:lpstr>阿里巴巴普惠体 2.0 65 Medium</vt:lpstr>
      <vt:lpstr>阿里巴巴普惠体 2.0 75 SemiBold</vt:lpstr>
      <vt:lpstr>阿里巴巴普惠体 2.0 95 ExtraBold</vt:lpstr>
      <vt:lpstr>等线</vt:lpstr>
      <vt:lpstr>Arial</vt:lpstr>
      <vt:lpstr>Source Sans Pro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客户管理营销技巧培训ppt模板</dc:title>
  <dc:creator>爱设计PPT</dc:creator>
  <cp:keywords>51PPT模板网</cp:keywords>
  <dc:description>www.51pptmoban.com</dc:description>
  <cp:lastModifiedBy>Power user</cp:lastModifiedBy>
  <cp:revision>242</cp:revision>
  <dcterms:created xsi:type="dcterms:W3CDTF">2021-08-04T08:06:46Z</dcterms:created>
  <dcterms:modified xsi:type="dcterms:W3CDTF">2023-02-13T12:08:32Z</dcterms:modified>
</cp:coreProperties>
</file>