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128" r:id="rId2"/>
    <p:sldId id="1129" r:id="rId3"/>
    <p:sldId id="1147" r:id="rId4"/>
    <p:sldId id="1133" r:id="rId5"/>
    <p:sldId id="1132" r:id="rId6"/>
    <p:sldId id="1149" r:id="rId7"/>
    <p:sldId id="1150" r:id="rId8"/>
    <p:sldId id="1146" r:id="rId9"/>
    <p:sldId id="1151" r:id="rId10"/>
    <p:sldId id="1145" r:id="rId11"/>
    <p:sldId id="1126" r:id="rId12"/>
    <p:sldId id="115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e Yin" initials="JY" lastIdx="1" clrIdx="0">
    <p:extLst>
      <p:ext uri="{19B8F6BF-5375-455C-9EA6-DF929625EA0E}">
        <p15:presenceInfo xmlns:p15="http://schemas.microsoft.com/office/powerpoint/2012/main" userId="8375937e9fcf1d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00F"/>
    <a:srgbClr val="FFFFFF"/>
    <a:srgbClr val="FFFE02"/>
    <a:srgbClr val="532F0C"/>
    <a:srgbClr val="FDFF07"/>
    <a:srgbClr val="F2F2F2"/>
    <a:srgbClr val="767171"/>
    <a:srgbClr val="B0B0B0"/>
    <a:srgbClr val="0751A0"/>
    <a:srgbClr val="EF3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 autoAdjust="0"/>
    <p:restoredTop sz="93272" autoAdjust="0"/>
  </p:normalViewPr>
  <p:slideViewPr>
    <p:cSldViewPr snapToGrid="0">
      <p:cViewPr>
        <p:scale>
          <a:sx n="66" d="100"/>
          <a:sy n="66" d="100"/>
        </p:scale>
        <p:origin x="930" y="54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23124"/>
    </p:cViewPr>
  </p:sorterViewPr>
  <p:notesViewPr>
    <p:cSldViewPr snapToGrid="0" showGuides="1">
      <p:cViewPr varScale="1">
        <p:scale>
          <a:sx n="69" d="100"/>
          <a:sy n="69" d="100"/>
        </p:scale>
        <p:origin x="1856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C-4E5A-8BBA-B475BB79EB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C-4E5A-8BBA-B475BB79E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100"/>
        <c:axId val="616856272"/>
        <c:axId val="616845456"/>
      </c:barChart>
      <c:catAx>
        <c:axId val="61685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16845456"/>
        <c:crosses val="autoZero"/>
        <c:auto val="1"/>
        <c:lblAlgn val="ctr"/>
        <c:lblOffset val="100"/>
        <c:noMultiLvlLbl val="0"/>
      </c:catAx>
      <c:valAx>
        <c:axId val="616845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685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C-4E5A-8BBA-B475BB79EB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C-4E5A-8BBA-B475BB79E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100"/>
        <c:axId val="616856272"/>
        <c:axId val="616845456"/>
      </c:barChart>
      <c:catAx>
        <c:axId val="61685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16845456"/>
        <c:crosses val="autoZero"/>
        <c:auto val="1"/>
        <c:lblAlgn val="ctr"/>
        <c:lblOffset val="100"/>
        <c:noMultiLvlLbl val="0"/>
      </c:catAx>
      <c:valAx>
        <c:axId val="616845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685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C-4E5A-8BBA-B475BB79EB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C-4E5A-8BBA-B475BB79E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100"/>
        <c:axId val="616856272"/>
        <c:axId val="616845456"/>
      </c:barChart>
      <c:catAx>
        <c:axId val="61685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16845456"/>
        <c:crosses val="autoZero"/>
        <c:auto val="1"/>
        <c:lblAlgn val="ctr"/>
        <c:lblOffset val="100"/>
        <c:noMultiLvlLbl val="0"/>
      </c:catAx>
      <c:valAx>
        <c:axId val="616845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685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6"/>
                </a:gs>
                <a:gs pos="100000">
                  <a:schemeClr val="accent6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3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23B-4EA3-95A3-C3C87095060B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C-4E5A-8BBA-B475BB79EBD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23B-4EA3-95A3-C3C87095060B}"/>
              </c:ext>
            </c:extLst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C-4E5A-8BBA-B475BB79EB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2"/>
        <c:overlap val="100"/>
        <c:axId val="616856272"/>
        <c:axId val="616845456"/>
      </c:barChart>
      <c:catAx>
        <c:axId val="616856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16845456"/>
        <c:crosses val="autoZero"/>
        <c:auto val="1"/>
        <c:lblAlgn val="ctr"/>
        <c:lblOffset val="100"/>
        <c:noMultiLvlLbl val="0"/>
      </c:catAx>
      <c:valAx>
        <c:axId val="6168454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16856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65C3063F-C8C2-BC36-2A68-81CCF1B73F6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54DC48D-AD6B-CB59-8BA4-7C343B8A8DF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FA13E-0F90-476A-9701-6E18F8DFDCBC}" type="datetimeFigureOut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2023/2/16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8DE8F92-8CD9-E5CD-F7EC-4E46B28F41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C2593FD-F651-B9C9-45CA-48D3AC9C9BD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91B64F-11C4-46CB-9671-92D27B1C23ED}" type="slidenum">
              <a:rPr lang="zh-CN" altLang="en-US" smtClean="0">
                <a:latin typeface="MiSans" panose="00000500000000000000" pitchFamily="2" charset="-122"/>
                <a:ea typeface="MiSans" panose="00000500000000000000" pitchFamily="2" charset="-122"/>
              </a:rPr>
              <a:t>‹#›</a:t>
            </a:fld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991917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95EACB93-9B86-444B-9679-DA8A7DB2604C}" type="datetimeFigureOut">
              <a:rPr lang="zh-CN" altLang="en-US" smtClean="0"/>
              <a:pPr/>
              <a:t>2023/2/16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fld id="{AF2152CD-C120-46CF-9792-D70496BBF15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642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" panose="00000500000000000000" pitchFamily="2" charset="-122"/>
        <a:ea typeface="MiSans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2152CD-C120-46CF-9792-D70496BBF15C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0839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317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728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770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0600704-A75B-BF3C-D48C-A510E6E3A4AF}"/>
              </a:ext>
            </a:extLst>
          </p:cNvPr>
          <p:cNvSpPr/>
          <p:nvPr userDrawn="1"/>
        </p:nvSpPr>
        <p:spPr>
          <a:xfrm>
            <a:off x="0" y="336884"/>
            <a:ext cx="12192000" cy="77206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254000" dist="165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937D7072-E8A6-6977-E372-53BB82CC9587}"/>
              </a:ext>
            </a:extLst>
          </p:cNvPr>
          <p:cNvSpPr/>
          <p:nvPr userDrawn="1"/>
        </p:nvSpPr>
        <p:spPr>
          <a:xfrm rot="5400000">
            <a:off x="231496" y="94440"/>
            <a:ext cx="772069" cy="1256954"/>
          </a:xfrm>
          <a:prstGeom prst="round2Same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ECB8A0A8-48BA-07AF-97BD-EEDDC2D3E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9687" y="507414"/>
            <a:ext cx="3930463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2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A65DFC1A-E105-DDB3-8547-6D32B2C3A9E9}"/>
              </a:ext>
            </a:extLst>
          </p:cNvPr>
          <p:cNvSpPr/>
          <p:nvPr userDrawn="1"/>
        </p:nvSpPr>
        <p:spPr>
          <a:xfrm>
            <a:off x="554557" y="423511"/>
            <a:ext cx="598814" cy="598814"/>
          </a:xfrm>
          <a:prstGeom prst="ellipse">
            <a:avLst/>
          </a:prstGeom>
          <a:solidFill>
            <a:srgbClr val="92000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>
            <a:extLst>
              <a:ext uri="{FF2B5EF4-FFF2-40B4-BE49-F238E27FC236}">
                <a16:creationId xmlns:a16="http://schemas.microsoft.com/office/drawing/2014/main" id="{49AC1F61-510E-51A8-F8BF-F5612992D0F1}"/>
              </a:ext>
            </a:extLst>
          </p:cNvPr>
          <p:cNvSpPr/>
          <p:nvPr userDrawn="1"/>
        </p:nvSpPr>
        <p:spPr>
          <a:xfrm rot="5400000">
            <a:off x="745582" y="594296"/>
            <a:ext cx="298404" cy="257244"/>
          </a:xfrm>
          <a:prstGeom prst="triangl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7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>
            <a:extLst>
              <a:ext uri="{FF2B5EF4-FFF2-40B4-BE49-F238E27FC236}">
                <a16:creationId xmlns:a16="http://schemas.microsoft.com/office/drawing/2014/main" id="{604C4492-F98B-F1D2-629F-86E9429CED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85936" y="3008885"/>
            <a:ext cx="5820128" cy="84023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None/>
              <a:defRPr sz="5400">
                <a:solidFill>
                  <a:schemeClr val="accent3"/>
                </a:solidFill>
                <a:latin typeface="+mj-ea"/>
                <a:ea typeface="+mj-ea"/>
              </a:defRPr>
            </a:lvl1pPr>
            <a:lvl2pPr marL="457200" indent="0">
              <a:buNone/>
              <a:defRPr/>
            </a:lvl2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90250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57" r:id="rId4"/>
    <p:sldLayoutId id="2147483655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59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AF528CC-7C03-38FC-8AB9-96BD6FD40B11}"/>
              </a:ext>
            </a:extLst>
          </p:cNvPr>
          <p:cNvGrpSpPr/>
          <p:nvPr/>
        </p:nvGrpSpPr>
        <p:grpSpPr>
          <a:xfrm>
            <a:off x="1032312" y="1979868"/>
            <a:ext cx="10125997" cy="2971427"/>
            <a:chOff x="-2933700" y="728663"/>
            <a:chExt cx="10125997" cy="2971427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3D65E4BD-03BA-91E7-F878-DDF0CE1CF6E0}"/>
                </a:ext>
              </a:extLst>
            </p:cNvPr>
            <p:cNvSpPr txBox="1"/>
            <p:nvPr/>
          </p:nvSpPr>
          <p:spPr>
            <a:xfrm>
              <a:off x="-2933700" y="1187966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执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1C75E8D-8A5A-FF02-4E04-B664E0B0C2D3}"/>
                </a:ext>
              </a:extLst>
            </p:cNvPr>
            <p:cNvSpPr txBox="1"/>
            <p:nvPr/>
          </p:nvSpPr>
          <p:spPr>
            <a:xfrm>
              <a:off x="-1661661" y="1634240"/>
              <a:ext cx="1943100" cy="13234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0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行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3F04987-88C9-C7C9-14C5-8F24BDC4D8B2}"/>
                </a:ext>
              </a:extLst>
            </p:cNvPr>
            <p:cNvSpPr txBox="1"/>
            <p:nvPr/>
          </p:nvSpPr>
          <p:spPr>
            <a:xfrm>
              <a:off x="-763301" y="1053212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力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B42493F-07CF-232C-5B60-50583F96DB6E}"/>
                </a:ext>
              </a:extLst>
            </p:cNvPr>
            <p:cNvSpPr txBox="1"/>
            <p:nvPr/>
          </p:nvSpPr>
          <p:spPr>
            <a:xfrm>
              <a:off x="491057" y="1187963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源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3F2134F-7D6B-60F5-E7E1-37572AF809A6}"/>
                </a:ext>
              </a:extLst>
            </p:cNvPr>
            <p:cNvSpPr txBox="1"/>
            <p:nvPr/>
          </p:nvSpPr>
          <p:spPr>
            <a:xfrm>
              <a:off x="1515111" y="1355355"/>
              <a:ext cx="1943100" cy="144655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8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自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3CB6E36-AC70-037A-17D2-AA950896CC69}"/>
                </a:ext>
              </a:extLst>
            </p:cNvPr>
            <p:cNvSpPr txBox="1"/>
            <p:nvPr/>
          </p:nvSpPr>
          <p:spPr>
            <a:xfrm>
              <a:off x="2632738" y="728663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责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2504223-FDA8-AF56-346C-7AAA2F629A95}"/>
                </a:ext>
              </a:extLst>
            </p:cNvPr>
            <p:cNvSpPr txBox="1"/>
            <p:nvPr/>
          </p:nvSpPr>
          <p:spPr>
            <a:xfrm>
              <a:off x="3996508" y="1170689"/>
              <a:ext cx="1943100" cy="156966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96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任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A29B63-E1B4-DC47-2222-93D86B0F4910}"/>
                </a:ext>
              </a:extLst>
            </p:cNvPr>
            <p:cNvSpPr txBox="1"/>
            <p:nvPr/>
          </p:nvSpPr>
          <p:spPr>
            <a:xfrm>
              <a:off x="5249197" y="1053212"/>
              <a:ext cx="1943100" cy="264687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66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心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012E91-BCCE-883C-A417-E187518B6268}"/>
              </a:ext>
            </a:extLst>
          </p:cNvPr>
          <p:cNvGrpSpPr/>
          <p:nvPr/>
        </p:nvGrpSpPr>
        <p:grpSpPr>
          <a:xfrm>
            <a:off x="3500761" y="1190095"/>
            <a:ext cx="5190478" cy="461665"/>
            <a:chOff x="3500761" y="684257"/>
            <a:chExt cx="5190478" cy="46166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2EC4405-AF10-7EF2-71BD-CCE0C9C6F65A}"/>
                </a:ext>
              </a:extLst>
            </p:cNvPr>
            <p:cNvSpPr txBox="1"/>
            <p:nvPr/>
          </p:nvSpPr>
          <p:spPr>
            <a:xfrm>
              <a:off x="4698936" y="684257"/>
              <a:ext cx="2792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20XX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年终总结汇报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193DBD4D-D2D5-602F-8FA6-2616F0D14EE1}"/>
                </a:ext>
              </a:extLst>
            </p:cNvPr>
            <p:cNvCxnSpPr>
              <a:cxnSpLocks/>
            </p:cNvCxnSpPr>
            <p:nvPr/>
          </p:nvCxnSpPr>
          <p:spPr>
            <a:xfrm>
              <a:off x="3500761" y="915089"/>
              <a:ext cx="1112400" cy="1"/>
            </a:xfrm>
            <a:prstGeom prst="line">
              <a:avLst/>
            </a:prstGeom>
            <a:ln w="190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F8435C5-0E15-A42C-372B-C934FECBCB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77462" y="915090"/>
              <a:ext cx="1113777" cy="0"/>
            </a:xfrm>
            <a:prstGeom prst="line">
              <a:avLst/>
            </a:prstGeom>
            <a:ln w="190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6832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23CC22-35A7-B379-FA69-E9FAE9F238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85936" y="2588770"/>
            <a:ext cx="5820128" cy="1344984"/>
          </a:xfrm>
        </p:spPr>
        <p:txBody>
          <a:bodyPr/>
          <a:lstStyle/>
          <a:p>
            <a:r>
              <a:rPr lang="zh-CN" altLang="en-US" sz="8800" dirty="0"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</a:rPr>
              <a:t>感谢观看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DCE6F4A-328F-003F-BC2F-5C023C5812AA}"/>
              </a:ext>
            </a:extLst>
          </p:cNvPr>
          <p:cNvGrpSpPr/>
          <p:nvPr/>
        </p:nvGrpSpPr>
        <p:grpSpPr>
          <a:xfrm>
            <a:off x="3500761" y="3683509"/>
            <a:ext cx="5190478" cy="461665"/>
            <a:chOff x="3500761" y="684257"/>
            <a:chExt cx="5190478" cy="46166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9A81B9A-98D1-8A37-420C-A096B3F0789F}"/>
                </a:ext>
              </a:extLst>
            </p:cNvPr>
            <p:cNvSpPr txBox="1"/>
            <p:nvPr/>
          </p:nvSpPr>
          <p:spPr>
            <a:xfrm>
              <a:off x="4698936" y="684257"/>
              <a:ext cx="279275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20XX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年终总结汇报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7F61A561-3F3C-CCBC-B297-CC92296EAF20}"/>
                </a:ext>
              </a:extLst>
            </p:cNvPr>
            <p:cNvCxnSpPr>
              <a:cxnSpLocks/>
            </p:cNvCxnSpPr>
            <p:nvPr/>
          </p:nvCxnSpPr>
          <p:spPr>
            <a:xfrm>
              <a:off x="3500761" y="915089"/>
              <a:ext cx="1112400" cy="1"/>
            </a:xfrm>
            <a:prstGeom prst="line">
              <a:avLst/>
            </a:prstGeom>
            <a:ln w="190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13C28D1-655C-BB6A-BC37-2D2D43D4D0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577462" y="915090"/>
              <a:ext cx="1113777" cy="0"/>
            </a:xfrm>
            <a:prstGeom prst="line">
              <a:avLst/>
            </a:prstGeom>
            <a:ln w="1905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44552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10525" y="691585"/>
            <a:ext cx="1801888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iSans" panose="00000500000000000000" pitchFamily="2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MiSans" panose="00000500000000000000" pitchFamily="2" charset="-122"/>
              <a:ea typeface="MiSans" panose="00000500000000000000" pitchFamily="2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殷杰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YIN JIE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Passion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爱生活，爱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307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Patient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   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70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Technique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：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技术爱好者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njdxyj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D6195E7-EDF5-4FE2-2333-C200C86F8EFA}"/>
              </a:ext>
            </a:extLst>
          </p:cNvPr>
          <p:cNvSpPr/>
          <p:nvPr/>
        </p:nvSpPr>
        <p:spPr>
          <a:xfrm>
            <a:off x="658813" y="3568382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殷杰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AD5C50F-D573-E7BA-D9DA-8BEF7AE4E2D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3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8BCC1B2D-67AD-0621-7C83-14ABE97A0D6B}"/>
              </a:ext>
            </a:extLst>
          </p:cNvPr>
          <p:cNvGrpSpPr/>
          <p:nvPr/>
        </p:nvGrpSpPr>
        <p:grpSpPr>
          <a:xfrm>
            <a:off x="4486343" y="1312161"/>
            <a:ext cx="6335626" cy="4171429"/>
            <a:chOff x="4486343" y="1312161"/>
            <a:chExt cx="6335626" cy="4171429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18C61A8-015B-7CFF-8292-C1CEDEE67237}"/>
                </a:ext>
              </a:extLst>
            </p:cNvPr>
            <p:cNvGrpSpPr/>
            <p:nvPr/>
          </p:nvGrpSpPr>
          <p:grpSpPr>
            <a:xfrm>
              <a:off x="4486343" y="1312161"/>
              <a:ext cx="2793284" cy="1669945"/>
              <a:chOff x="4623516" y="1155046"/>
              <a:chExt cx="2793284" cy="1669945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7E078390-9ED4-9544-1B53-16098206DB5B}"/>
                  </a:ext>
                </a:extLst>
              </p:cNvPr>
              <p:cNvSpPr/>
              <p:nvPr/>
            </p:nvSpPr>
            <p:spPr>
              <a:xfrm>
                <a:off x="4623516" y="1155046"/>
                <a:ext cx="2793284" cy="1669945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665EDBE-DF0F-5A1E-8D1F-8262DA5530DD}"/>
                  </a:ext>
                </a:extLst>
              </p:cNvPr>
              <p:cNvSpPr txBox="1"/>
              <p:nvPr/>
            </p:nvSpPr>
            <p:spPr>
              <a:xfrm>
                <a:off x="4766845" y="1949292"/>
                <a:ext cx="2478627" cy="787908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0000">
                          <a:schemeClr val="accent2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n-ea"/>
                    <a:cs typeface="+mn-cs"/>
                  </a:rPr>
                  <a:t>工作业绩</a:t>
                </a:r>
                <a:endParaRPr kumimoji="0" lang="en-US" sz="44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32841D8-FC55-A781-CE08-5454A798D2CC}"/>
                  </a:ext>
                </a:extLst>
              </p:cNvPr>
              <p:cNvSpPr txBox="1"/>
              <p:nvPr/>
            </p:nvSpPr>
            <p:spPr>
              <a:xfrm>
                <a:off x="4769115" y="1197556"/>
                <a:ext cx="942950" cy="849463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 w="7620">
                      <a:solidFill>
                        <a:schemeClr val="bg1">
                          <a:lumMod val="85000"/>
                        </a:schemeClr>
                      </a:solidFill>
                    </a:ln>
                    <a:noFill/>
                    <a:effectLst/>
                    <a:uLnTx/>
                    <a:uFillTx/>
                    <a:latin typeface="+mn-ea"/>
                    <a:cs typeface="+mn-cs"/>
                  </a:rPr>
                  <a:t>01</a:t>
                </a:r>
                <a:endParaRPr kumimoji="0" lang="en-US" sz="4800" b="0" i="0" u="none" strike="noStrike" kern="1200" cap="none" spc="0" normalizeH="0" baseline="0" noProof="0" dirty="0">
                  <a:ln w="7620">
                    <a:solidFill>
                      <a:schemeClr val="bg1">
                        <a:lumMod val="85000"/>
                      </a:schemeClr>
                    </a:solidFill>
                  </a:ln>
                  <a:noFill/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8EEE9E4-CF3E-32BD-6E2D-4913DA8B3163}"/>
                  </a:ext>
                </a:extLst>
              </p:cNvPr>
              <p:cNvSpPr txBox="1"/>
              <p:nvPr/>
            </p:nvSpPr>
            <p:spPr>
              <a:xfrm>
                <a:off x="5666628" y="1639165"/>
                <a:ext cx="1501437" cy="326243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ACHIEVEMENT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F78755D-0DC0-60F6-D5EA-85F816E74DCD}"/>
                </a:ext>
              </a:extLst>
            </p:cNvPr>
            <p:cNvGrpSpPr/>
            <p:nvPr/>
          </p:nvGrpSpPr>
          <p:grpSpPr>
            <a:xfrm>
              <a:off x="8028685" y="1312161"/>
              <a:ext cx="2793284" cy="1669945"/>
              <a:chOff x="8142985" y="1155046"/>
              <a:chExt cx="2793284" cy="1669945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56F2DC83-A597-7318-5C80-2BA6D9767DEB}"/>
                  </a:ext>
                </a:extLst>
              </p:cNvPr>
              <p:cNvSpPr/>
              <p:nvPr/>
            </p:nvSpPr>
            <p:spPr>
              <a:xfrm>
                <a:off x="8142985" y="1155046"/>
                <a:ext cx="2793284" cy="1669945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EDF31BA-819B-BA1D-747E-A84EDF1A5AB7}"/>
                  </a:ext>
                </a:extLst>
              </p:cNvPr>
              <p:cNvGrpSpPr/>
              <p:nvPr/>
            </p:nvGrpSpPr>
            <p:grpSpPr>
              <a:xfrm>
                <a:off x="8273605" y="1197556"/>
                <a:ext cx="2478627" cy="1539644"/>
                <a:chOff x="4766845" y="1197556"/>
                <a:chExt cx="2478627" cy="1539644"/>
              </a:xfrm>
            </p:grpSpPr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674A7EBC-5D10-C781-B11A-39A34FE0BBF7}"/>
                    </a:ext>
                  </a:extLst>
                </p:cNvPr>
                <p:cNvSpPr txBox="1"/>
                <p:nvPr/>
              </p:nvSpPr>
              <p:spPr>
                <a:xfrm>
                  <a:off x="4766845" y="1949292"/>
                  <a:ext cx="2478627" cy="78790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4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50000">
                            <a:schemeClr val="accent2"/>
                          </a:gs>
                          <a:gs pos="100000">
                            <a:prstClr val="white"/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n-ea"/>
                      <a:cs typeface="+mn-cs"/>
                    </a:rPr>
                    <a:t>亮点经验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C17EDDE0-71A8-2DE6-928D-79DECEACC4ED}"/>
                    </a:ext>
                  </a:extLst>
                </p:cNvPr>
                <p:cNvSpPr txBox="1"/>
                <p:nvPr/>
              </p:nvSpPr>
              <p:spPr>
                <a:xfrm>
                  <a:off x="4769115" y="1197556"/>
                  <a:ext cx="942950" cy="84946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4800" b="0" i="0" u="none" strike="noStrike" kern="1200" cap="none" spc="0" normalizeH="0" baseline="0" noProof="0" dirty="0">
                      <a:ln w="7620">
                        <a:solidFill>
                          <a:schemeClr val="bg1">
                            <a:lumMod val="85000"/>
                          </a:schemeClr>
                        </a:solidFill>
                      </a:ln>
                      <a:noFill/>
                      <a:effectLst/>
                      <a:uLnTx/>
                      <a:uFillTx/>
                      <a:latin typeface="+mn-ea"/>
                      <a:cs typeface="+mn-cs"/>
                    </a:rPr>
                    <a:t>02</a:t>
                  </a:r>
                  <a:endParaRPr kumimoji="0" lang="en-US" sz="4800" b="0" i="0" u="none" strike="noStrike" kern="1200" cap="none" spc="0" normalizeH="0" baseline="0" noProof="0" dirty="0">
                    <a:ln w="7620">
                      <a:solidFill>
                        <a:schemeClr val="bg1">
                          <a:lumMod val="85000"/>
                        </a:schemeClr>
                      </a:solidFill>
                    </a:ln>
                    <a:noFill/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113B8E97-2AB7-3554-4999-569E7D474CA6}"/>
                    </a:ext>
                  </a:extLst>
                </p:cNvPr>
                <p:cNvSpPr txBox="1"/>
                <p:nvPr/>
              </p:nvSpPr>
              <p:spPr>
                <a:xfrm>
                  <a:off x="5692609" y="1639165"/>
                  <a:ext cx="1281954" cy="32624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8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EXPERIENCE</a:t>
                  </a:r>
                </a:p>
              </p:txBody>
            </p: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644FB6D6-A6EF-B15E-1A7B-8BBCAE5FB4C2}"/>
                </a:ext>
              </a:extLst>
            </p:cNvPr>
            <p:cNvGrpSpPr/>
            <p:nvPr/>
          </p:nvGrpSpPr>
          <p:grpSpPr>
            <a:xfrm>
              <a:off x="4486343" y="3813645"/>
              <a:ext cx="2793284" cy="1669945"/>
              <a:chOff x="4600643" y="3656530"/>
              <a:chExt cx="2793284" cy="1669945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318DDE50-64E2-32FF-CCC9-C0FCB596747C}"/>
                  </a:ext>
                </a:extLst>
              </p:cNvPr>
              <p:cNvSpPr/>
              <p:nvPr/>
            </p:nvSpPr>
            <p:spPr>
              <a:xfrm>
                <a:off x="4600643" y="3656530"/>
                <a:ext cx="2793284" cy="1669945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69D70942-4C94-BA2E-DB91-BCDBBC3C4451}"/>
                  </a:ext>
                </a:extLst>
              </p:cNvPr>
              <p:cNvSpPr txBox="1"/>
              <p:nvPr/>
            </p:nvSpPr>
            <p:spPr>
              <a:xfrm>
                <a:off x="4766845" y="4408266"/>
                <a:ext cx="2478627" cy="787908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400" b="1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50000">
                          <a:schemeClr val="accent2"/>
                        </a:gs>
                        <a:gs pos="100000">
                          <a:prstClr val="white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+mn-ea"/>
                    <a:cs typeface="+mn-cs"/>
                  </a:rPr>
                  <a:t>问题分析</a:t>
                </a:r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054F3F3C-EBA9-4985-E3C9-E6F5ABE72E2C}"/>
                  </a:ext>
                </a:extLst>
              </p:cNvPr>
              <p:cNvSpPr txBox="1"/>
              <p:nvPr/>
            </p:nvSpPr>
            <p:spPr>
              <a:xfrm>
                <a:off x="4769115" y="3656530"/>
                <a:ext cx="942950" cy="849463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 w="7620">
                      <a:solidFill>
                        <a:schemeClr val="bg1">
                          <a:lumMod val="85000"/>
                        </a:schemeClr>
                      </a:solidFill>
                    </a:ln>
                    <a:noFill/>
                    <a:effectLst/>
                    <a:uLnTx/>
                    <a:uFillTx/>
                    <a:latin typeface="+mn-ea"/>
                    <a:cs typeface="+mn-cs"/>
                  </a:rPr>
                  <a:t>03</a:t>
                </a:r>
                <a:endParaRPr kumimoji="0" lang="en-US" sz="4800" b="0" i="0" u="none" strike="noStrike" kern="1200" cap="none" spc="0" normalizeH="0" baseline="0" noProof="0" dirty="0">
                  <a:ln w="7620">
                    <a:solidFill>
                      <a:schemeClr val="bg1">
                        <a:lumMod val="85000"/>
                      </a:schemeClr>
                    </a:solidFill>
                  </a:ln>
                  <a:noFill/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5307E406-2073-4241-B813-BC6BCF600736}"/>
                  </a:ext>
                </a:extLst>
              </p:cNvPr>
              <p:cNvSpPr txBox="1"/>
              <p:nvPr/>
            </p:nvSpPr>
            <p:spPr>
              <a:xfrm>
                <a:off x="5692577" y="4098139"/>
                <a:ext cx="1067665" cy="326243"/>
              </a:xfrm>
              <a:prstGeom prst="rect">
                <a:avLst/>
              </a:prstGeom>
              <a:noFill/>
              <a:effectLst/>
            </p:spPr>
            <p:txBody>
              <a:bodyPr wrap="none" lIns="109728" tIns="54864" rIns="109728" bIns="54864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>
                        <a:lumMod val="85000"/>
                      </a:scheme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ANALYSIS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C699B85-E107-DCD9-F817-BF81F82BAB6A}"/>
                </a:ext>
              </a:extLst>
            </p:cNvPr>
            <p:cNvGrpSpPr/>
            <p:nvPr/>
          </p:nvGrpSpPr>
          <p:grpSpPr>
            <a:xfrm>
              <a:off x="8028685" y="3813645"/>
              <a:ext cx="2793284" cy="1669945"/>
              <a:chOff x="8142985" y="3656530"/>
              <a:chExt cx="2793284" cy="1669945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23E5C6AB-2268-2D7E-B46A-337667AABE3B}"/>
                  </a:ext>
                </a:extLst>
              </p:cNvPr>
              <p:cNvSpPr/>
              <p:nvPr/>
            </p:nvSpPr>
            <p:spPr>
              <a:xfrm>
                <a:off x="8142985" y="3656530"/>
                <a:ext cx="2793284" cy="1669945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98924C23-F978-9F66-4B14-D7ACF2C85B88}"/>
                  </a:ext>
                </a:extLst>
              </p:cNvPr>
              <p:cNvGrpSpPr/>
              <p:nvPr/>
            </p:nvGrpSpPr>
            <p:grpSpPr>
              <a:xfrm>
                <a:off x="8286356" y="3656530"/>
                <a:ext cx="2478627" cy="1539644"/>
                <a:chOff x="4766845" y="1197556"/>
                <a:chExt cx="2478627" cy="1539644"/>
              </a:xfrm>
            </p:grpSpPr>
            <p:sp>
              <p:nvSpPr>
                <p:cNvPr id="29" name="文本框 28">
                  <a:extLst>
                    <a:ext uri="{FF2B5EF4-FFF2-40B4-BE49-F238E27FC236}">
                      <a16:creationId xmlns:a16="http://schemas.microsoft.com/office/drawing/2014/main" id="{24651DD2-9BFD-ABA4-AB7D-6AB328E85777}"/>
                    </a:ext>
                  </a:extLst>
                </p:cNvPr>
                <p:cNvSpPr txBox="1"/>
                <p:nvPr/>
              </p:nvSpPr>
              <p:spPr>
                <a:xfrm>
                  <a:off x="4766845" y="1949292"/>
                  <a:ext cx="2478627" cy="78790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4400" b="1" i="0" u="none" strike="noStrike" kern="1200" cap="none" spc="0" normalizeH="0" baseline="0" noProof="0" dirty="0">
                      <a:ln>
                        <a:noFill/>
                      </a:ln>
                      <a:gradFill>
                        <a:gsLst>
                          <a:gs pos="50000">
                            <a:schemeClr val="accent2"/>
                          </a:gs>
                          <a:gs pos="100000">
                            <a:prstClr val="white"/>
                          </a:gs>
                        </a:gsLst>
                        <a:lin ang="5400000" scaled="1"/>
                      </a:gradFill>
                      <a:effectLst/>
                      <a:uLnTx/>
                      <a:uFillTx/>
                      <a:latin typeface="+mn-ea"/>
                      <a:cs typeface="+mn-cs"/>
                    </a:rPr>
                    <a:t>未来展望</a:t>
                  </a: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1574415C-738B-0334-2D80-3804DF148EDC}"/>
                    </a:ext>
                  </a:extLst>
                </p:cNvPr>
                <p:cNvSpPr txBox="1"/>
                <p:nvPr/>
              </p:nvSpPr>
              <p:spPr>
                <a:xfrm>
                  <a:off x="4769115" y="1197556"/>
                  <a:ext cx="942950" cy="84946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4800" b="0" i="0" u="none" strike="noStrike" kern="1200" cap="none" spc="0" normalizeH="0" baseline="0" noProof="0" dirty="0">
                      <a:ln w="7620">
                        <a:solidFill>
                          <a:schemeClr val="bg1">
                            <a:lumMod val="85000"/>
                          </a:schemeClr>
                        </a:solidFill>
                      </a:ln>
                      <a:noFill/>
                      <a:effectLst/>
                      <a:uLnTx/>
                      <a:uFillTx/>
                      <a:latin typeface="+mn-ea"/>
                      <a:cs typeface="+mn-cs"/>
                    </a:rPr>
                    <a:t>04</a:t>
                  </a:r>
                  <a:endParaRPr kumimoji="0" lang="en-US" sz="4800" b="0" i="0" u="none" strike="noStrike" kern="1200" cap="none" spc="0" normalizeH="0" baseline="0" noProof="0" dirty="0">
                    <a:ln w="7620">
                      <a:solidFill>
                        <a:schemeClr val="bg1">
                          <a:lumMod val="85000"/>
                        </a:schemeClr>
                      </a:solidFill>
                    </a:ln>
                    <a:noFill/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0D2ECA92-EA74-2DB6-EE47-75F28DE8CB9E}"/>
                    </a:ext>
                  </a:extLst>
                </p:cNvPr>
                <p:cNvSpPr txBox="1"/>
                <p:nvPr/>
              </p:nvSpPr>
              <p:spPr>
                <a:xfrm>
                  <a:off x="5679859" y="1639165"/>
                  <a:ext cx="1439112" cy="326243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109728" tIns="54864" rIns="109728" bIns="54864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bg1">
                          <a:lumMod val="85000"/>
                        </a:schemeClr>
                      </a:solidFill>
                      <a:effectLst/>
                      <a:uLnTx/>
                      <a:uFillTx/>
                      <a:latin typeface="+mn-ea"/>
                      <a:cs typeface="+mn-cs"/>
                    </a:rPr>
                    <a:t>FUTURE PLAN</a:t>
                  </a:r>
                </a:p>
              </p:txBody>
            </p:sp>
          </p:grp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D4DB73-E015-C722-60FB-BFE1B993F504}"/>
              </a:ext>
            </a:extLst>
          </p:cNvPr>
          <p:cNvGrpSpPr/>
          <p:nvPr/>
        </p:nvGrpSpPr>
        <p:grpSpPr>
          <a:xfrm>
            <a:off x="813355" y="2644170"/>
            <a:ext cx="2793283" cy="1569660"/>
            <a:chOff x="463756" y="2644170"/>
            <a:chExt cx="2793283" cy="156966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0BCC762-ED20-BF8D-FED2-799A4DE14B18}"/>
                </a:ext>
              </a:extLst>
            </p:cNvPr>
            <p:cNvSpPr txBox="1"/>
            <p:nvPr/>
          </p:nvSpPr>
          <p:spPr>
            <a:xfrm>
              <a:off x="463756" y="2644170"/>
              <a:ext cx="2793283" cy="156966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96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目录</a:t>
              </a:r>
              <a:endParaRPr lang="zh-CN" altLang="en-US" dirty="0"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F097B84-FCAC-FA55-43EF-C5D99FED66FD}"/>
                </a:ext>
              </a:extLst>
            </p:cNvPr>
            <p:cNvSpPr txBox="1"/>
            <p:nvPr/>
          </p:nvSpPr>
          <p:spPr>
            <a:xfrm>
              <a:off x="952500" y="3813645"/>
              <a:ext cx="19976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b="1" dirty="0">
                  <a:solidFill>
                    <a:schemeClr val="bg1"/>
                  </a:solidFill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3959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17E639A-8AE8-1952-9D42-E6C39EE842DD}"/>
              </a:ext>
            </a:extLst>
          </p:cNvPr>
          <p:cNvSpPr/>
          <p:nvPr/>
        </p:nvSpPr>
        <p:spPr>
          <a:xfrm>
            <a:off x="4970544" y="1162281"/>
            <a:ext cx="2250912" cy="72066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alpha val="35000"/>
                </a:schemeClr>
              </a:gs>
            </a:gsLst>
            <a:lin ang="108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第一部分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D9ECA80-07C8-B741-FA9C-EFD3659F20E0}"/>
              </a:ext>
            </a:extLst>
          </p:cNvPr>
          <p:cNvGrpSpPr/>
          <p:nvPr/>
        </p:nvGrpSpPr>
        <p:grpSpPr>
          <a:xfrm>
            <a:off x="3146553" y="2196015"/>
            <a:ext cx="5898894" cy="2665345"/>
            <a:chOff x="2990623" y="1882947"/>
            <a:chExt cx="5898894" cy="266534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99CD5EE-8B9D-7C8F-42E6-0DE0D4740703}"/>
                </a:ext>
              </a:extLst>
            </p:cNvPr>
            <p:cNvSpPr txBox="1"/>
            <p:nvPr/>
          </p:nvSpPr>
          <p:spPr>
            <a:xfrm>
              <a:off x="2990623" y="1882947"/>
              <a:ext cx="2509085" cy="2665345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rPr>
                <a:t>工</a:t>
              </a:r>
              <a:endParaRPr kumimoji="0" lang="en-US" sz="1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262F503-88BA-5831-0C83-BFE3BCF18BF0}"/>
                </a:ext>
              </a:extLst>
            </p:cNvPr>
            <p:cNvSpPr txBox="1"/>
            <p:nvPr/>
          </p:nvSpPr>
          <p:spPr>
            <a:xfrm>
              <a:off x="4551270" y="1882947"/>
              <a:ext cx="1805366" cy="1880515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rPr>
                <a:t>作</a:t>
              </a:r>
              <a:endParaRPr kumimoji="0" 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760EF31-DEB4-C046-5FA8-A737D4146800}"/>
                </a:ext>
              </a:extLst>
            </p:cNvPr>
            <p:cNvSpPr txBox="1"/>
            <p:nvPr/>
          </p:nvSpPr>
          <p:spPr>
            <a:xfrm>
              <a:off x="5505961" y="2313834"/>
              <a:ext cx="2122761" cy="223445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rPr>
                <a:t>业</a:t>
              </a: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05B45F-83BB-BB75-DB3D-5311F7772B5E}"/>
                </a:ext>
              </a:extLst>
            </p:cNvPr>
            <p:cNvSpPr txBox="1"/>
            <p:nvPr/>
          </p:nvSpPr>
          <p:spPr>
            <a:xfrm>
              <a:off x="6766756" y="1922903"/>
              <a:ext cx="2122761" cy="2234458"/>
            </a:xfrm>
            <a:prstGeom prst="rect">
              <a:avLst/>
            </a:prstGeom>
            <a:noFill/>
            <a:effectLst/>
          </p:spPr>
          <p:txBody>
            <a:bodyPr wrap="none" lIns="109728" tIns="54864" rIns="109728" bIns="54864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8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rPr>
                <a:t>绩</a:t>
              </a:r>
              <a:endParaRPr kumimoji="0" lang="en-US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78551891-E3A3-4488-59D5-4786162FDD5F}"/>
              </a:ext>
            </a:extLst>
          </p:cNvPr>
          <p:cNvSpPr txBox="1"/>
          <p:nvPr/>
        </p:nvSpPr>
        <p:spPr>
          <a:xfrm>
            <a:off x="3047198" y="4199641"/>
            <a:ext cx="60976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ACHIEVEMENT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66C3427-31B2-4BA8-1C25-2B1188B14229}"/>
              </a:ext>
            </a:extLst>
          </p:cNvPr>
          <p:cNvCxnSpPr>
            <a:cxnSpLocks/>
          </p:cNvCxnSpPr>
          <p:nvPr/>
        </p:nvCxnSpPr>
        <p:spPr>
          <a:xfrm>
            <a:off x="3501450" y="4418685"/>
            <a:ext cx="1112400" cy="1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E8A422-51FE-FCD5-780A-A4914B871468}"/>
              </a:ext>
            </a:extLst>
          </p:cNvPr>
          <p:cNvCxnSpPr>
            <a:cxnSpLocks/>
          </p:cNvCxnSpPr>
          <p:nvPr/>
        </p:nvCxnSpPr>
        <p:spPr>
          <a:xfrm flipH="1">
            <a:off x="7578151" y="4418686"/>
            <a:ext cx="1113777" cy="0"/>
          </a:xfrm>
          <a:prstGeom prst="line">
            <a:avLst/>
          </a:prstGeom>
          <a:ln w="190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532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7BA2AC34-3FE6-7518-884D-56930B493AA3}"/>
              </a:ext>
            </a:extLst>
          </p:cNvPr>
          <p:cNvGrpSpPr/>
          <p:nvPr/>
        </p:nvGrpSpPr>
        <p:grpSpPr>
          <a:xfrm>
            <a:off x="1235285" y="3149071"/>
            <a:ext cx="9721426" cy="2352349"/>
            <a:chOff x="1453527" y="3151979"/>
            <a:chExt cx="9345969" cy="2261498"/>
          </a:xfrm>
        </p:grpSpPr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08E23CB5-DB36-FF4A-97B8-F2813D2C54DC}"/>
                </a:ext>
              </a:extLst>
            </p:cNvPr>
            <p:cNvSpPr/>
            <p:nvPr/>
          </p:nvSpPr>
          <p:spPr>
            <a:xfrm rot="21263144">
              <a:off x="3767137" y="3219205"/>
              <a:ext cx="4643120" cy="1057496"/>
            </a:xfrm>
            <a:prstGeom prst="arc">
              <a:avLst>
                <a:gd name="adj1" fmla="val 21155413"/>
                <a:gd name="adj2" fmla="val 11329767"/>
              </a:avLst>
            </a:prstGeom>
            <a:ln w="6350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5D5281AE-E051-F52C-C191-497122FC052F}"/>
                </a:ext>
              </a:extLst>
            </p:cNvPr>
            <p:cNvSpPr/>
            <p:nvPr/>
          </p:nvSpPr>
          <p:spPr>
            <a:xfrm rot="21263144">
              <a:off x="3210820" y="3152585"/>
              <a:ext cx="5780218" cy="1439603"/>
            </a:xfrm>
            <a:prstGeom prst="arc">
              <a:avLst>
                <a:gd name="adj1" fmla="val 20727681"/>
                <a:gd name="adj2" fmla="val 11745204"/>
              </a:avLst>
            </a:prstGeom>
            <a:ln w="6350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80A4B723-9621-62D6-2160-544417B2C286}"/>
                </a:ext>
              </a:extLst>
            </p:cNvPr>
            <p:cNvSpPr/>
            <p:nvPr/>
          </p:nvSpPr>
          <p:spPr>
            <a:xfrm rot="21263144">
              <a:off x="2433565" y="3151979"/>
              <a:ext cx="7365285" cy="1811633"/>
            </a:xfrm>
            <a:prstGeom prst="arc">
              <a:avLst>
                <a:gd name="adj1" fmla="val 20341631"/>
                <a:gd name="adj2" fmla="val 12142155"/>
              </a:avLst>
            </a:prstGeom>
            <a:ln w="6350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636F1CEE-3679-836F-8028-E64754CCFAA0}"/>
                </a:ext>
              </a:extLst>
            </p:cNvPr>
            <p:cNvSpPr/>
            <p:nvPr/>
          </p:nvSpPr>
          <p:spPr>
            <a:xfrm rot="21263144">
              <a:off x="1453527" y="3152051"/>
              <a:ext cx="9345969" cy="2261426"/>
            </a:xfrm>
            <a:prstGeom prst="arc">
              <a:avLst>
                <a:gd name="adj1" fmla="val 19977592"/>
                <a:gd name="adj2" fmla="val 12536989"/>
              </a:avLst>
            </a:prstGeom>
            <a:ln w="6350">
              <a:gradFill flip="none" rotWithShape="1">
                <a:gsLst>
                  <a:gs pos="0">
                    <a:schemeClr val="bg1">
                      <a:lumMod val="95000"/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D0520C45-BEAB-1965-D3A6-20DA7483D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年度数据回顾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EE9E3AFB-FA9C-A1DA-3557-F42F36004441}"/>
              </a:ext>
            </a:extLst>
          </p:cNvPr>
          <p:cNvSpPr/>
          <p:nvPr/>
        </p:nvSpPr>
        <p:spPr>
          <a:xfrm>
            <a:off x="4037679" y="1620442"/>
            <a:ext cx="4116642" cy="411664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 w="12700">
            <a:noFill/>
          </a:ln>
          <a:effectLst>
            <a:outerShdw blurRad="304800" dist="495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9F9B48E-7733-625F-B3F7-7C4DFE96B9DB}"/>
              </a:ext>
            </a:extLst>
          </p:cNvPr>
          <p:cNvSpPr/>
          <p:nvPr/>
        </p:nvSpPr>
        <p:spPr>
          <a:xfrm>
            <a:off x="5098770" y="2864608"/>
            <a:ext cx="1994460" cy="366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年度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A0A624-32D1-5AAB-7EBA-577409D340F5}"/>
              </a:ext>
            </a:extLst>
          </p:cNvPr>
          <p:cNvSpPr/>
          <p:nvPr/>
        </p:nvSpPr>
        <p:spPr>
          <a:xfrm>
            <a:off x="4914900" y="3395218"/>
            <a:ext cx="2362200" cy="366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目标：</a:t>
            </a: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10.5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亿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1A5751A-D46A-799B-BA52-51EDEBE6ADCD}"/>
              </a:ext>
            </a:extLst>
          </p:cNvPr>
          <p:cNvGrpSpPr/>
          <p:nvPr/>
        </p:nvGrpSpPr>
        <p:grpSpPr>
          <a:xfrm>
            <a:off x="2289491" y="2932328"/>
            <a:ext cx="1444264" cy="1444264"/>
            <a:chOff x="2289491" y="2932328"/>
            <a:chExt cx="1444264" cy="144426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3051997-0069-82CC-8E86-A3F716412AA9}"/>
                </a:ext>
              </a:extLst>
            </p:cNvPr>
            <p:cNvSpPr/>
            <p:nvPr/>
          </p:nvSpPr>
          <p:spPr>
            <a:xfrm>
              <a:off x="2289491" y="2932328"/>
              <a:ext cx="1444264" cy="1444264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60">
              <a:extLst>
                <a:ext uri="{FF2B5EF4-FFF2-40B4-BE49-F238E27FC236}">
                  <a16:creationId xmlns:a16="http://schemas.microsoft.com/office/drawing/2014/main" id="{C2CF6B24-13E5-AC6C-533D-BB5C48ADE5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341" y="3285128"/>
              <a:ext cx="125856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签约完成</a:t>
              </a:r>
              <a:endParaRPr lang="en-US" altLang="zh-CN" sz="14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</a:rPr>
                <a:t>90%</a:t>
              </a:r>
              <a:endParaRPr lang="zh-CN" altLang="en-US" sz="28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B6CFE82-8F5B-0C64-77D1-B2276CBFB2F5}"/>
              </a:ext>
            </a:extLst>
          </p:cNvPr>
          <p:cNvGrpSpPr/>
          <p:nvPr/>
        </p:nvGrpSpPr>
        <p:grpSpPr>
          <a:xfrm>
            <a:off x="948004" y="4478522"/>
            <a:ext cx="1269587" cy="1258562"/>
            <a:chOff x="1216083" y="4413481"/>
            <a:chExt cx="1269587" cy="1258562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2073DAF9-2CFA-C23D-5686-974F512F9FB1}"/>
                </a:ext>
              </a:extLst>
            </p:cNvPr>
            <p:cNvSpPr/>
            <p:nvPr/>
          </p:nvSpPr>
          <p:spPr>
            <a:xfrm>
              <a:off x="1216083" y="4413481"/>
              <a:ext cx="1258564" cy="1258562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60">
              <a:extLst>
                <a:ext uri="{FF2B5EF4-FFF2-40B4-BE49-F238E27FC236}">
                  <a16:creationId xmlns:a16="http://schemas.microsoft.com/office/drawing/2014/main" id="{5BEE8E8C-DC2C-4E22-BA53-0C1955B114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7106" y="4716944"/>
              <a:ext cx="125856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回款完成</a:t>
              </a:r>
              <a:endParaRPr lang="en-US" altLang="zh-CN" sz="14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</a:rPr>
                <a:t>95%</a:t>
              </a:r>
              <a:endParaRPr lang="zh-CN" altLang="en-US" sz="28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5324530-43B9-D22E-50C7-BCD8AC198FBB}"/>
              </a:ext>
            </a:extLst>
          </p:cNvPr>
          <p:cNvGrpSpPr/>
          <p:nvPr/>
        </p:nvGrpSpPr>
        <p:grpSpPr>
          <a:xfrm>
            <a:off x="7778270" y="3944438"/>
            <a:ext cx="1474117" cy="1474117"/>
            <a:chOff x="7778270" y="3944438"/>
            <a:chExt cx="1474117" cy="1474117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C73FB6A-B0BA-0DDD-F6C3-7E4196EA19C7}"/>
                </a:ext>
              </a:extLst>
            </p:cNvPr>
            <p:cNvSpPr/>
            <p:nvPr/>
          </p:nvSpPr>
          <p:spPr>
            <a:xfrm>
              <a:off x="7778270" y="3944438"/>
              <a:ext cx="1474117" cy="1474117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60">
              <a:extLst>
                <a:ext uri="{FF2B5EF4-FFF2-40B4-BE49-F238E27FC236}">
                  <a16:creationId xmlns:a16="http://schemas.microsoft.com/office/drawing/2014/main" id="{B450A34E-32B0-2C3E-856F-43C1A1531B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78270" y="4312164"/>
              <a:ext cx="1474117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项目完成</a:t>
              </a:r>
              <a:endParaRPr lang="en-US" altLang="zh-CN" sz="14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</a:rPr>
                <a:t>100%</a:t>
              </a:r>
              <a:endParaRPr lang="zh-CN" altLang="en-US" sz="28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AFDD43-4992-6A54-ABBE-7868420C5791}"/>
              </a:ext>
            </a:extLst>
          </p:cNvPr>
          <p:cNvGrpSpPr/>
          <p:nvPr/>
        </p:nvGrpSpPr>
        <p:grpSpPr>
          <a:xfrm>
            <a:off x="9189849" y="2343148"/>
            <a:ext cx="1395090" cy="1395088"/>
            <a:chOff x="9189849" y="2343148"/>
            <a:chExt cx="1395090" cy="139508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698FD0A-7729-FBBF-E4C1-67ABCDE5A235}"/>
                </a:ext>
              </a:extLst>
            </p:cNvPr>
            <p:cNvSpPr/>
            <p:nvPr/>
          </p:nvSpPr>
          <p:spPr>
            <a:xfrm>
              <a:off x="9189849" y="2343148"/>
              <a:ext cx="1395090" cy="1395088"/>
            </a:xfrm>
            <a:prstGeom prst="ellipse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60">
              <a:extLst>
                <a:ext uri="{FF2B5EF4-FFF2-40B4-BE49-F238E27FC236}">
                  <a16:creationId xmlns:a16="http://schemas.microsoft.com/office/drawing/2014/main" id="{99C5CEBC-2B48-05F3-BC2E-F46FF83F1D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80946" y="2704592"/>
              <a:ext cx="1258564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14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MiSans" panose="00000500000000000000" pitchFamily="2" charset="-122"/>
                  <a:ea typeface="MiSans" panose="00000500000000000000" pitchFamily="2" charset="-122"/>
                </a:rPr>
                <a:t>年度完成</a:t>
              </a:r>
              <a:endParaRPr lang="en-US" altLang="zh-CN" sz="14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MiSans" panose="00000500000000000000" pitchFamily="2" charset="-122"/>
                <a:ea typeface="MiSans" panose="00000500000000000000" pitchFamily="2" charset="-122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</a:rPr>
                <a:t>96%</a:t>
              </a:r>
              <a:endParaRPr lang="zh-CN" altLang="en-US" sz="28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endParaRPr>
            </a:p>
          </p:txBody>
        </p:sp>
      </p:grpSp>
      <p:sp>
        <p:nvSpPr>
          <p:cNvPr id="50" name="矩形 49">
            <a:extLst>
              <a:ext uri="{FF2B5EF4-FFF2-40B4-BE49-F238E27FC236}">
                <a16:creationId xmlns:a16="http://schemas.microsoft.com/office/drawing/2014/main" id="{F1054788-B243-357D-21EA-05E380342A24}"/>
              </a:ext>
            </a:extLst>
          </p:cNvPr>
          <p:cNvSpPr/>
          <p:nvPr/>
        </p:nvSpPr>
        <p:spPr>
          <a:xfrm>
            <a:off x="4914900" y="3760503"/>
            <a:ext cx="2362200" cy="366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完成：</a:t>
            </a:r>
            <a:r>
              <a:rPr lang="en-US" altLang="zh-CN" sz="2400" b="1" dirty="0">
                <a:solidFill>
                  <a:schemeClr val="bg1"/>
                </a:solidFill>
                <a:latin typeface="+mn-ea"/>
              </a:rPr>
              <a:t>10.5</a:t>
            </a: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亿</a:t>
            </a:r>
          </a:p>
        </p:txBody>
      </p:sp>
    </p:spTree>
    <p:extLst>
      <p:ext uri="{BB962C8B-B14F-4D97-AF65-F5344CB8AC3E}">
        <p14:creationId xmlns:p14="http://schemas.microsoft.com/office/powerpoint/2010/main" val="3907925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" name="图表 128">
            <a:extLst>
              <a:ext uri="{FF2B5EF4-FFF2-40B4-BE49-F238E27FC236}">
                <a16:creationId xmlns:a16="http://schemas.microsoft.com/office/drawing/2014/main" id="{41F166EA-E8E2-504C-27EB-33B98B60C1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291923"/>
              </p:ext>
            </p:extLst>
          </p:nvPr>
        </p:nvGraphicFramePr>
        <p:xfrm>
          <a:off x="8263406" y="1576502"/>
          <a:ext cx="403087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5" name="图表 124">
            <a:extLst>
              <a:ext uri="{FF2B5EF4-FFF2-40B4-BE49-F238E27FC236}">
                <a16:creationId xmlns:a16="http://schemas.microsoft.com/office/drawing/2014/main" id="{92055072-A0E3-C682-13A1-A59B7D16AB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5838168"/>
              </p:ext>
            </p:extLst>
          </p:nvPr>
        </p:nvGraphicFramePr>
        <p:xfrm>
          <a:off x="5471592" y="1576502"/>
          <a:ext cx="403087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2" name="图表 121">
            <a:extLst>
              <a:ext uri="{FF2B5EF4-FFF2-40B4-BE49-F238E27FC236}">
                <a16:creationId xmlns:a16="http://schemas.microsoft.com/office/drawing/2014/main" id="{E6C8473D-4C35-94BB-16E9-414CD0A0B9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4792868"/>
              </p:ext>
            </p:extLst>
          </p:nvPr>
        </p:nvGraphicFramePr>
        <p:xfrm>
          <a:off x="2650957" y="1576502"/>
          <a:ext cx="403087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9" name="图表 118">
            <a:extLst>
              <a:ext uri="{FF2B5EF4-FFF2-40B4-BE49-F238E27FC236}">
                <a16:creationId xmlns:a16="http://schemas.microsoft.com/office/drawing/2014/main" id="{BB660655-3639-9CA2-1FDF-4B2227689A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08075693"/>
              </p:ext>
            </p:extLst>
          </p:nvPr>
        </p:nvGraphicFramePr>
        <p:xfrm>
          <a:off x="-101599" y="1576502"/>
          <a:ext cx="403087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标题 4">
            <a:extLst>
              <a:ext uri="{FF2B5EF4-FFF2-40B4-BE49-F238E27FC236}">
                <a16:creationId xmlns:a16="http://schemas.microsoft.com/office/drawing/2014/main" id="{AAABBA8A-2D02-0280-1104-C4EC8A3C9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项目存量分析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64D3363-90ED-22F2-0DFD-1B60C92D6DFC}"/>
              </a:ext>
            </a:extLst>
          </p:cNvPr>
          <p:cNvGrpSpPr/>
          <p:nvPr/>
        </p:nvGrpSpPr>
        <p:grpSpPr>
          <a:xfrm>
            <a:off x="1267903" y="1272464"/>
            <a:ext cx="1314326" cy="1062937"/>
            <a:chOff x="1267903" y="1272464"/>
            <a:chExt cx="1314326" cy="1062937"/>
          </a:xfrm>
        </p:grpSpPr>
        <p:cxnSp>
          <p:nvCxnSpPr>
            <p:cNvPr id="33" name="LineShape">
              <a:extLst>
                <a:ext uri="{FF2B5EF4-FFF2-40B4-BE49-F238E27FC236}">
                  <a16:creationId xmlns:a16="http://schemas.microsoft.com/office/drawing/2014/main" id="{B867911F-E915-9435-8589-B536A4E735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318820" y="1749618"/>
              <a:ext cx="119538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34" name="CustomText1">
              <a:extLst>
                <a:ext uri="{FF2B5EF4-FFF2-40B4-BE49-F238E27FC236}">
                  <a16:creationId xmlns:a16="http://schemas.microsoft.com/office/drawing/2014/main" id="{123B790E-874E-F122-806C-C710345736A8}"/>
                </a:ext>
              </a:extLst>
            </p:cNvPr>
            <p:cNvSpPr/>
            <p:nvPr/>
          </p:nvSpPr>
          <p:spPr>
            <a:xfrm>
              <a:off x="1267903" y="1814479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交付：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276628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CustomText1">
              <a:extLst>
                <a:ext uri="{FF2B5EF4-FFF2-40B4-BE49-F238E27FC236}">
                  <a16:creationId xmlns:a16="http://schemas.microsoft.com/office/drawing/2014/main" id="{4044BD9B-0F13-1E0D-D09A-ED49CFCFA50D}"/>
                </a:ext>
              </a:extLst>
            </p:cNvPr>
            <p:cNvSpPr/>
            <p:nvPr/>
          </p:nvSpPr>
          <p:spPr>
            <a:xfrm>
              <a:off x="1267903" y="2128851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754285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6953448-F5AF-669B-59B7-D3A5A51B0EEE}"/>
                </a:ext>
              </a:extLst>
            </p:cNvPr>
            <p:cNvSpPr txBox="1"/>
            <p:nvPr/>
          </p:nvSpPr>
          <p:spPr>
            <a:xfrm>
              <a:off x="1335982" y="1272464"/>
              <a:ext cx="1178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项目一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39E8BC4-D6BF-0635-F6D6-55ECA8020894}"/>
              </a:ext>
            </a:extLst>
          </p:cNvPr>
          <p:cNvGrpSpPr/>
          <p:nvPr/>
        </p:nvGrpSpPr>
        <p:grpSpPr>
          <a:xfrm>
            <a:off x="4044557" y="1267097"/>
            <a:ext cx="1314326" cy="1062937"/>
            <a:chOff x="4044557" y="1267097"/>
            <a:chExt cx="1314326" cy="1062937"/>
          </a:xfrm>
        </p:grpSpPr>
        <p:cxnSp>
          <p:nvCxnSpPr>
            <p:cNvPr id="101" name="LineShape">
              <a:extLst>
                <a:ext uri="{FF2B5EF4-FFF2-40B4-BE49-F238E27FC236}">
                  <a16:creationId xmlns:a16="http://schemas.microsoft.com/office/drawing/2014/main" id="{3FB9FDA6-50D8-87CA-090E-F2FEB65EB3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95474" y="1744251"/>
              <a:ext cx="119538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02" name="CustomText1">
              <a:extLst>
                <a:ext uri="{FF2B5EF4-FFF2-40B4-BE49-F238E27FC236}">
                  <a16:creationId xmlns:a16="http://schemas.microsoft.com/office/drawing/2014/main" id="{F90EBA06-F9B3-6433-623C-1CE131D50346}"/>
                </a:ext>
              </a:extLst>
            </p:cNvPr>
            <p:cNvSpPr/>
            <p:nvPr/>
          </p:nvSpPr>
          <p:spPr>
            <a:xfrm>
              <a:off x="4044557" y="1809112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交付：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12445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3" name="CustomText1">
              <a:extLst>
                <a:ext uri="{FF2B5EF4-FFF2-40B4-BE49-F238E27FC236}">
                  <a16:creationId xmlns:a16="http://schemas.microsoft.com/office/drawing/2014/main" id="{97D304AF-1AE6-1886-A761-7FF3FEA8855D}"/>
                </a:ext>
              </a:extLst>
            </p:cNvPr>
            <p:cNvSpPr/>
            <p:nvPr/>
          </p:nvSpPr>
          <p:spPr>
            <a:xfrm>
              <a:off x="4044557" y="2123484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54345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6C9C65EB-E3E2-DA07-8CD4-18AE01CD22D1}"/>
                </a:ext>
              </a:extLst>
            </p:cNvPr>
            <p:cNvSpPr txBox="1"/>
            <p:nvPr/>
          </p:nvSpPr>
          <p:spPr>
            <a:xfrm>
              <a:off x="4112636" y="1267097"/>
              <a:ext cx="1178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项目二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4E10222-1D57-D45B-5366-61B67F7627BE}"/>
              </a:ext>
            </a:extLst>
          </p:cNvPr>
          <p:cNvGrpSpPr/>
          <p:nvPr/>
        </p:nvGrpSpPr>
        <p:grpSpPr>
          <a:xfrm>
            <a:off x="6833119" y="1267097"/>
            <a:ext cx="1314326" cy="1062937"/>
            <a:chOff x="6833119" y="1267097"/>
            <a:chExt cx="1314326" cy="1062937"/>
          </a:xfrm>
        </p:grpSpPr>
        <p:cxnSp>
          <p:nvCxnSpPr>
            <p:cNvPr id="109" name="LineShape">
              <a:extLst>
                <a:ext uri="{FF2B5EF4-FFF2-40B4-BE49-F238E27FC236}">
                  <a16:creationId xmlns:a16="http://schemas.microsoft.com/office/drawing/2014/main" id="{369A346F-DFB8-9D63-3E7A-C6DE8027F1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84036" y="1744251"/>
              <a:ext cx="119538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0" name="CustomText1">
              <a:extLst>
                <a:ext uri="{FF2B5EF4-FFF2-40B4-BE49-F238E27FC236}">
                  <a16:creationId xmlns:a16="http://schemas.microsoft.com/office/drawing/2014/main" id="{678C536C-3F2B-2BB0-232C-AA51F1ABA225}"/>
                </a:ext>
              </a:extLst>
            </p:cNvPr>
            <p:cNvSpPr/>
            <p:nvPr/>
          </p:nvSpPr>
          <p:spPr>
            <a:xfrm>
              <a:off x="6833119" y="1809112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交付：暂未交付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1" name="CustomText1">
              <a:extLst>
                <a:ext uri="{FF2B5EF4-FFF2-40B4-BE49-F238E27FC236}">
                  <a16:creationId xmlns:a16="http://schemas.microsoft.com/office/drawing/2014/main" id="{71DE3A91-47D2-884A-2770-112EA2F28C29}"/>
                </a:ext>
              </a:extLst>
            </p:cNvPr>
            <p:cNvSpPr/>
            <p:nvPr/>
          </p:nvSpPr>
          <p:spPr>
            <a:xfrm>
              <a:off x="6833119" y="2123484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105676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33C996C-0B3F-0ADA-346E-6F5ED995CF72}"/>
                </a:ext>
              </a:extLst>
            </p:cNvPr>
            <p:cNvSpPr txBox="1"/>
            <p:nvPr/>
          </p:nvSpPr>
          <p:spPr>
            <a:xfrm>
              <a:off x="6901198" y="1267097"/>
              <a:ext cx="1178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项目三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179E0A5-4CDC-0025-B81C-FB4149D1E407}"/>
              </a:ext>
            </a:extLst>
          </p:cNvPr>
          <p:cNvGrpSpPr/>
          <p:nvPr/>
        </p:nvGrpSpPr>
        <p:grpSpPr>
          <a:xfrm>
            <a:off x="9621681" y="1267097"/>
            <a:ext cx="1314326" cy="1062937"/>
            <a:chOff x="9621681" y="1267097"/>
            <a:chExt cx="1314326" cy="1062937"/>
          </a:xfrm>
        </p:grpSpPr>
        <p:cxnSp>
          <p:nvCxnSpPr>
            <p:cNvPr id="113" name="LineShape">
              <a:extLst>
                <a:ext uri="{FF2B5EF4-FFF2-40B4-BE49-F238E27FC236}">
                  <a16:creationId xmlns:a16="http://schemas.microsoft.com/office/drawing/2014/main" id="{9318B50D-8717-72F0-3BFE-2E76FB3E7C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672598" y="1744251"/>
              <a:ext cx="1195388" cy="0"/>
            </a:xfrm>
            <a:prstGeom prst="straightConnector1">
              <a:avLst/>
            </a:prstGeom>
            <a:noFill/>
            <a:ln w="12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14" name="CustomText1">
              <a:extLst>
                <a:ext uri="{FF2B5EF4-FFF2-40B4-BE49-F238E27FC236}">
                  <a16:creationId xmlns:a16="http://schemas.microsoft.com/office/drawing/2014/main" id="{8CDB2796-6E36-2433-DC8F-4598AD049EE6}"/>
                </a:ext>
              </a:extLst>
            </p:cNvPr>
            <p:cNvSpPr/>
            <p:nvPr/>
          </p:nvSpPr>
          <p:spPr>
            <a:xfrm>
              <a:off x="9621681" y="1809112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交付：暂未交付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5" name="CustomText1">
              <a:extLst>
                <a:ext uri="{FF2B5EF4-FFF2-40B4-BE49-F238E27FC236}">
                  <a16:creationId xmlns:a16="http://schemas.microsoft.com/office/drawing/2014/main" id="{50093EAB-AE52-D3DA-4C7E-68D30473595F}"/>
                </a:ext>
              </a:extLst>
            </p:cNvPr>
            <p:cNvSpPr/>
            <p:nvPr/>
          </p:nvSpPr>
          <p:spPr>
            <a:xfrm>
              <a:off x="9621681" y="2123484"/>
              <a:ext cx="1314326" cy="206550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在建：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334321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㎡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127215E6-CA9E-B8A8-85D3-BCE43DA367CE}"/>
                </a:ext>
              </a:extLst>
            </p:cNvPr>
            <p:cNvSpPr txBox="1"/>
            <p:nvPr/>
          </p:nvSpPr>
          <p:spPr>
            <a:xfrm>
              <a:off x="9689760" y="1267097"/>
              <a:ext cx="1178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项目四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127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F83379-4C5A-92CB-8C96-90214488D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城市公司大事记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3AB4F19-CA2A-3AB5-0DD2-88997036BB9F}"/>
              </a:ext>
            </a:extLst>
          </p:cNvPr>
          <p:cNvSpPr/>
          <p:nvPr/>
        </p:nvSpPr>
        <p:spPr>
          <a:xfrm>
            <a:off x="1853395" y="2861310"/>
            <a:ext cx="8558236" cy="2767330"/>
          </a:xfrm>
          <a:custGeom>
            <a:avLst/>
            <a:gdLst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50397 w 8590437"/>
              <a:gd name="connsiteY0" fmla="*/ 0 h 4016520"/>
              <a:gd name="connsiteX1" fmla="*/ 779937 w 8590437"/>
              <a:gd name="connsiteY1" fmla="*/ 556260 h 4016520"/>
              <a:gd name="connsiteX2" fmla="*/ 17937 w 8590437"/>
              <a:gd name="connsiteY2" fmla="*/ 1249680 h 4016520"/>
              <a:gd name="connsiteX3" fmla="*/ 231297 w 8590437"/>
              <a:gd name="connsiteY3" fmla="*/ 1760220 h 4016520"/>
              <a:gd name="connsiteX4" fmla="*/ 124617 w 8590437"/>
              <a:gd name="connsiteY4" fmla="*/ 2339340 h 4016520"/>
              <a:gd name="connsiteX5" fmla="*/ 353217 w 8590437"/>
              <a:gd name="connsiteY5" fmla="*/ 2804160 h 4016520"/>
              <a:gd name="connsiteX6" fmla="*/ 467517 w 8590437"/>
              <a:gd name="connsiteY6" fmla="*/ 3147060 h 4016520"/>
              <a:gd name="connsiteX7" fmla="*/ 901857 w 8590437"/>
              <a:gd name="connsiteY7" fmla="*/ 3352800 h 4016520"/>
              <a:gd name="connsiteX8" fmla="*/ 1816257 w 8590437"/>
              <a:gd name="connsiteY8" fmla="*/ 4015740 h 4016520"/>
              <a:gd name="connsiteX9" fmla="*/ 2578257 w 8590437"/>
              <a:gd name="connsiteY9" fmla="*/ 3208020 h 4016520"/>
              <a:gd name="connsiteX10" fmla="*/ 2936397 w 8590437"/>
              <a:gd name="connsiteY10" fmla="*/ 2948940 h 4016520"/>
              <a:gd name="connsiteX11" fmla="*/ 3157377 w 8590437"/>
              <a:gd name="connsiteY11" fmla="*/ 2628900 h 4016520"/>
              <a:gd name="connsiteX12" fmla="*/ 4376577 w 8590437"/>
              <a:gd name="connsiteY12" fmla="*/ 2301240 h 4016520"/>
              <a:gd name="connsiteX13" fmla="*/ 4955697 w 8590437"/>
              <a:gd name="connsiteY13" fmla="*/ 1798320 h 4016520"/>
              <a:gd name="connsiteX14" fmla="*/ 5641497 w 8590437"/>
              <a:gd name="connsiteY14" fmla="*/ 2186940 h 4016520"/>
              <a:gd name="connsiteX15" fmla="*/ 6007257 w 8590437"/>
              <a:gd name="connsiteY15" fmla="*/ 2453640 h 4016520"/>
              <a:gd name="connsiteX16" fmla="*/ 6190137 w 8590437"/>
              <a:gd name="connsiteY16" fmla="*/ 3093720 h 4016520"/>
              <a:gd name="connsiteX17" fmla="*/ 7020717 w 8590437"/>
              <a:gd name="connsiteY17" fmla="*/ 3063240 h 4016520"/>
              <a:gd name="connsiteX18" fmla="*/ 7767477 w 8590437"/>
              <a:gd name="connsiteY18" fmla="*/ 2362200 h 4016520"/>
              <a:gd name="connsiteX19" fmla="*/ 7881777 w 8590437"/>
              <a:gd name="connsiteY19" fmla="*/ 2781300 h 4016520"/>
              <a:gd name="connsiteX20" fmla="*/ 8590437 w 8590437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4100 w 8554140"/>
              <a:gd name="connsiteY0" fmla="*/ 0 h 4016520"/>
              <a:gd name="connsiteX1" fmla="*/ 743640 w 8554140"/>
              <a:gd name="connsiteY1" fmla="*/ 556260 h 4016520"/>
              <a:gd name="connsiteX2" fmla="*/ 19740 w 8554140"/>
              <a:gd name="connsiteY2" fmla="*/ 1249680 h 4016520"/>
              <a:gd name="connsiteX3" fmla="*/ 195000 w 8554140"/>
              <a:gd name="connsiteY3" fmla="*/ 1760220 h 4016520"/>
              <a:gd name="connsiteX4" fmla="*/ 88320 w 8554140"/>
              <a:gd name="connsiteY4" fmla="*/ 2339340 h 4016520"/>
              <a:gd name="connsiteX5" fmla="*/ 316920 w 8554140"/>
              <a:gd name="connsiteY5" fmla="*/ 2804160 h 4016520"/>
              <a:gd name="connsiteX6" fmla="*/ 431220 w 8554140"/>
              <a:gd name="connsiteY6" fmla="*/ 3147060 h 4016520"/>
              <a:gd name="connsiteX7" fmla="*/ 865560 w 8554140"/>
              <a:gd name="connsiteY7" fmla="*/ 3352800 h 4016520"/>
              <a:gd name="connsiteX8" fmla="*/ 1779960 w 8554140"/>
              <a:gd name="connsiteY8" fmla="*/ 4015740 h 4016520"/>
              <a:gd name="connsiteX9" fmla="*/ 2541960 w 8554140"/>
              <a:gd name="connsiteY9" fmla="*/ 3208020 h 4016520"/>
              <a:gd name="connsiteX10" fmla="*/ 2900100 w 8554140"/>
              <a:gd name="connsiteY10" fmla="*/ 2948940 h 4016520"/>
              <a:gd name="connsiteX11" fmla="*/ 3121080 w 8554140"/>
              <a:gd name="connsiteY11" fmla="*/ 2628900 h 4016520"/>
              <a:gd name="connsiteX12" fmla="*/ 4340280 w 8554140"/>
              <a:gd name="connsiteY12" fmla="*/ 2301240 h 4016520"/>
              <a:gd name="connsiteX13" fmla="*/ 4919400 w 8554140"/>
              <a:gd name="connsiteY13" fmla="*/ 1798320 h 4016520"/>
              <a:gd name="connsiteX14" fmla="*/ 5605200 w 8554140"/>
              <a:gd name="connsiteY14" fmla="*/ 2186940 h 4016520"/>
              <a:gd name="connsiteX15" fmla="*/ 5970960 w 8554140"/>
              <a:gd name="connsiteY15" fmla="*/ 2453640 h 4016520"/>
              <a:gd name="connsiteX16" fmla="*/ 6153840 w 8554140"/>
              <a:gd name="connsiteY16" fmla="*/ 3093720 h 4016520"/>
              <a:gd name="connsiteX17" fmla="*/ 6984420 w 8554140"/>
              <a:gd name="connsiteY17" fmla="*/ 3063240 h 4016520"/>
              <a:gd name="connsiteX18" fmla="*/ 7731180 w 8554140"/>
              <a:gd name="connsiteY18" fmla="*/ 2362200 h 4016520"/>
              <a:gd name="connsiteX19" fmla="*/ 7845480 w 8554140"/>
              <a:gd name="connsiteY19" fmla="*/ 2781300 h 4016520"/>
              <a:gd name="connsiteX20" fmla="*/ 8554140 w 8554140"/>
              <a:gd name="connsiteY20" fmla="*/ 3695700 h 4016520"/>
              <a:gd name="connsiteX0" fmla="*/ 611646 w 8551686"/>
              <a:gd name="connsiteY0" fmla="*/ 0 h 4016520"/>
              <a:gd name="connsiteX1" fmla="*/ 741186 w 8551686"/>
              <a:gd name="connsiteY1" fmla="*/ 556260 h 4016520"/>
              <a:gd name="connsiteX2" fmla="*/ 17286 w 8551686"/>
              <a:gd name="connsiteY2" fmla="*/ 1249680 h 4016520"/>
              <a:gd name="connsiteX3" fmla="*/ 192546 w 8551686"/>
              <a:gd name="connsiteY3" fmla="*/ 1760220 h 4016520"/>
              <a:gd name="connsiteX4" fmla="*/ 85866 w 8551686"/>
              <a:gd name="connsiteY4" fmla="*/ 2339340 h 4016520"/>
              <a:gd name="connsiteX5" fmla="*/ 314466 w 8551686"/>
              <a:gd name="connsiteY5" fmla="*/ 2804160 h 4016520"/>
              <a:gd name="connsiteX6" fmla="*/ 428766 w 8551686"/>
              <a:gd name="connsiteY6" fmla="*/ 3147060 h 4016520"/>
              <a:gd name="connsiteX7" fmla="*/ 863106 w 8551686"/>
              <a:gd name="connsiteY7" fmla="*/ 3352800 h 4016520"/>
              <a:gd name="connsiteX8" fmla="*/ 1777506 w 8551686"/>
              <a:gd name="connsiteY8" fmla="*/ 4015740 h 4016520"/>
              <a:gd name="connsiteX9" fmla="*/ 2539506 w 8551686"/>
              <a:gd name="connsiteY9" fmla="*/ 3208020 h 4016520"/>
              <a:gd name="connsiteX10" fmla="*/ 2897646 w 8551686"/>
              <a:gd name="connsiteY10" fmla="*/ 2948940 h 4016520"/>
              <a:gd name="connsiteX11" fmla="*/ 3118626 w 8551686"/>
              <a:gd name="connsiteY11" fmla="*/ 2628900 h 4016520"/>
              <a:gd name="connsiteX12" fmla="*/ 4337826 w 8551686"/>
              <a:gd name="connsiteY12" fmla="*/ 2301240 h 4016520"/>
              <a:gd name="connsiteX13" fmla="*/ 4916946 w 8551686"/>
              <a:gd name="connsiteY13" fmla="*/ 1798320 h 4016520"/>
              <a:gd name="connsiteX14" fmla="*/ 5602746 w 8551686"/>
              <a:gd name="connsiteY14" fmla="*/ 2186940 h 4016520"/>
              <a:gd name="connsiteX15" fmla="*/ 5968506 w 8551686"/>
              <a:gd name="connsiteY15" fmla="*/ 2453640 h 4016520"/>
              <a:gd name="connsiteX16" fmla="*/ 6151386 w 8551686"/>
              <a:gd name="connsiteY16" fmla="*/ 3093720 h 4016520"/>
              <a:gd name="connsiteX17" fmla="*/ 6981966 w 8551686"/>
              <a:gd name="connsiteY17" fmla="*/ 3063240 h 4016520"/>
              <a:gd name="connsiteX18" fmla="*/ 7728726 w 8551686"/>
              <a:gd name="connsiteY18" fmla="*/ 2362200 h 4016520"/>
              <a:gd name="connsiteX19" fmla="*/ 7843026 w 8551686"/>
              <a:gd name="connsiteY19" fmla="*/ 2781300 h 4016520"/>
              <a:gd name="connsiteX20" fmla="*/ 8551686 w 8551686"/>
              <a:gd name="connsiteY20" fmla="*/ 3695700 h 4016520"/>
              <a:gd name="connsiteX0" fmla="*/ 612061 w 8552101"/>
              <a:gd name="connsiteY0" fmla="*/ 0 h 4016520"/>
              <a:gd name="connsiteX1" fmla="*/ 741601 w 8552101"/>
              <a:gd name="connsiteY1" fmla="*/ 556260 h 4016520"/>
              <a:gd name="connsiteX2" fmla="*/ 17701 w 8552101"/>
              <a:gd name="connsiteY2" fmla="*/ 1249680 h 4016520"/>
              <a:gd name="connsiteX3" fmla="*/ 192961 w 8552101"/>
              <a:gd name="connsiteY3" fmla="*/ 1760220 h 4016520"/>
              <a:gd name="connsiteX4" fmla="*/ 86281 w 8552101"/>
              <a:gd name="connsiteY4" fmla="*/ 2339340 h 4016520"/>
              <a:gd name="connsiteX5" fmla="*/ 314881 w 8552101"/>
              <a:gd name="connsiteY5" fmla="*/ 2804160 h 4016520"/>
              <a:gd name="connsiteX6" fmla="*/ 429181 w 8552101"/>
              <a:gd name="connsiteY6" fmla="*/ 3147060 h 4016520"/>
              <a:gd name="connsiteX7" fmla="*/ 863521 w 8552101"/>
              <a:gd name="connsiteY7" fmla="*/ 3352800 h 4016520"/>
              <a:gd name="connsiteX8" fmla="*/ 1777921 w 8552101"/>
              <a:gd name="connsiteY8" fmla="*/ 4015740 h 4016520"/>
              <a:gd name="connsiteX9" fmla="*/ 2539921 w 8552101"/>
              <a:gd name="connsiteY9" fmla="*/ 3208020 h 4016520"/>
              <a:gd name="connsiteX10" fmla="*/ 2898061 w 8552101"/>
              <a:gd name="connsiteY10" fmla="*/ 2948940 h 4016520"/>
              <a:gd name="connsiteX11" fmla="*/ 3119041 w 8552101"/>
              <a:gd name="connsiteY11" fmla="*/ 2628900 h 4016520"/>
              <a:gd name="connsiteX12" fmla="*/ 4338241 w 8552101"/>
              <a:gd name="connsiteY12" fmla="*/ 2301240 h 4016520"/>
              <a:gd name="connsiteX13" fmla="*/ 4917361 w 8552101"/>
              <a:gd name="connsiteY13" fmla="*/ 1798320 h 4016520"/>
              <a:gd name="connsiteX14" fmla="*/ 5603161 w 8552101"/>
              <a:gd name="connsiteY14" fmla="*/ 2186940 h 4016520"/>
              <a:gd name="connsiteX15" fmla="*/ 5968921 w 8552101"/>
              <a:gd name="connsiteY15" fmla="*/ 2453640 h 4016520"/>
              <a:gd name="connsiteX16" fmla="*/ 6151801 w 8552101"/>
              <a:gd name="connsiteY16" fmla="*/ 3093720 h 4016520"/>
              <a:gd name="connsiteX17" fmla="*/ 6982381 w 8552101"/>
              <a:gd name="connsiteY17" fmla="*/ 3063240 h 4016520"/>
              <a:gd name="connsiteX18" fmla="*/ 7729141 w 8552101"/>
              <a:gd name="connsiteY18" fmla="*/ 2362200 h 4016520"/>
              <a:gd name="connsiteX19" fmla="*/ 7843441 w 8552101"/>
              <a:gd name="connsiteY19" fmla="*/ 2781300 h 4016520"/>
              <a:gd name="connsiteX20" fmla="*/ 8552101 w 8552101"/>
              <a:gd name="connsiteY20" fmla="*/ 3695700 h 4016520"/>
              <a:gd name="connsiteX0" fmla="*/ 615577 w 8555617"/>
              <a:gd name="connsiteY0" fmla="*/ 0 h 4016520"/>
              <a:gd name="connsiteX1" fmla="*/ 745117 w 8555617"/>
              <a:gd name="connsiteY1" fmla="*/ 556260 h 4016520"/>
              <a:gd name="connsiteX2" fmla="*/ 21217 w 8555617"/>
              <a:gd name="connsiteY2" fmla="*/ 1249680 h 4016520"/>
              <a:gd name="connsiteX3" fmla="*/ 196477 w 8555617"/>
              <a:gd name="connsiteY3" fmla="*/ 1760220 h 4016520"/>
              <a:gd name="connsiteX4" fmla="*/ 89797 w 8555617"/>
              <a:gd name="connsiteY4" fmla="*/ 2339340 h 4016520"/>
              <a:gd name="connsiteX5" fmla="*/ 318397 w 8555617"/>
              <a:gd name="connsiteY5" fmla="*/ 2804160 h 4016520"/>
              <a:gd name="connsiteX6" fmla="*/ 432697 w 8555617"/>
              <a:gd name="connsiteY6" fmla="*/ 3147060 h 4016520"/>
              <a:gd name="connsiteX7" fmla="*/ 867037 w 8555617"/>
              <a:gd name="connsiteY7" fmla="*/ 3352800 h 4016520"/>
              <a:gd name="connsiteX8" fmla="*/ 1781437 w 8555617"/>
              <a:gd name="connsiteY8" fmla="*/ 4015740 h 4016520"/>
              <a:gd name="connsiteX9" fmla="*/ 2543437 w 8555617"/>
              <a:gd name="connsiteY9" fmla="*/ 3208020 h 4016520"/>
              <a:gd name="connsiteX10" fmla="*/ 2901577 w 8555617"/>
              <a:gd name="connsiteY10" fmla="*/ 2948940 h 4016520"/>
              <a:gd name="connsiteX11" fmla="*/ 3122557 w 8555617"/>
              <a:gd name="connsiteY11" fmla="*/ 2628900 h 4016520"/>
              <a:gd name="connsiteX12" fmla="*/ 4341757 w 8555617"/>
              <a:gd name="connsiteY12" fmla="*/ 2301240 h 4016520"/>
              <a:gd name="connsiteX13" fmla="*/ 4920877 w 8555617"/>
              <a:gd name="connsiteY13" fmla="*/ 1798320 h 4016520"/>
              <a:gd name="connsiteX14" fmla="*/ 5606677 w 8555617"/>
              <a:gd name="connsiteY14" fmla="*/ 2186940 h 4016520"/>
              <a:gd name="connsiteX15" fmla="*/ 5972437 w 8555617"/>
              <a:gd name="connsiteY15" fmla="*/ 2453640 h 4016520"/>
              <a:gd name="connsiteX16" fmla="*/ 6155317 w 8555617"/>
              <a:gd name="connsiteY16" fmla="*/ 3093720 h 4016520"/>
              <a:gd name="connsiteX17" fmla="*/ 6985897 w 8555617"/>
              <a:gd name="connsiteY17" fmla="*/ 3063240 h 4016520"/>
              <a:gd name="connsiteX18" fmla="*/ 7732657 w 8555617"/>
              <a:gd name="connsiteY18" fmla="*/ 2362200 h 4016520"/>
              <a:gd name="connsiteX19" fmla="*/ 7846957 w 8555617"/>
              <a:gd name="connsiteY19" fmla="*/ 2781300 h 4016520"/>
              <a:gd name="connsiteX20" fmla="*/ 8555617 w 8555617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520"/>
              <a:gd name="connsiteX1" fmla="*/ 747736 w 8558236"/>
              <a:gd name="connsiteY1" fmla="*/ 556260 h 4016520"/>
              <a:gd name="connsiteX2" fmla="*/ 23836 w 8558236"/>
              <a:gd name="connsiteY2" fmla="*/ 1249680 h 4016520"/>
              <a:gd name="connsiteX3" fmla="*/ 199096 w 8558236"/>
              <a:gd name="connsiteY3" fmla="*/ 1760220 h 4016520"/>
              <a:gd name="connsiteX4" fmla="*/ 92416 w 8558236"/>
              <a:gd name="connsiteY4" fmla="*/ 2339340 h 4016520"/>
              <a:gd name="connsiteX5" fmla="*/ 321016 w 8558236"/>
              <a:gd name="connsiteY5" fmla="*/ 2804160 h 4016520"/>
              <a:gd name="connsiteX6" fmla="*/ 435316 w 8558236"/>
              <a:gd name="connsiteY6" fmla="*/ 3147060 h 4016520"/>
              <a:gd name="connsiteX7" fmla="*/ 869656 w 8558236"/>
              <a:gd name="connsiteY7" fmla="*/ 3352800 h 4016520"/>
              <a:gd name="connsiteX8" fmla="*/ 1784056 w 8558236"/>
              <a:gd name="connsiteY8" fmla="*/ 4015740 h 4016520"/>
              <a:gd name="connsiteX9" fmla="*/ 2546056 w 8558236"/>
              <a:gd name="connsiteY9" fmla="*/ 3208020 h 4016520"/>
              <a:gd name="connsiteX10" fmla="*/ 2904196 w 8558236"/>
              <a:gd name="connsiteY10" fmla="*/ 2948940 h 4016520"/>
              <a:gd name="connsiteX11" fmla="*/ 3125176 w 8558236"/>
              <a:gd name="connsiteY11" fmla="*/ 2628900 h 4016520"/>
              <a:gd name="connsiteX12" fmla="*/ 4344376 w 8558236"/>
              <a:gd name="connsiteY12" fmla="*/ 2301240 h 4016520"/>
              <a:gd name="connsiteX13" fmla="*/ 4923496 w 8558236"/>
              <a:gd name="connsiteY13" fmla="*/ 1798320 h 4016520"/>
              <a:gd name="connsiteX14" fmla="*/ 5609296 w 8558236"/>
              <a:gd name="connsiteY14" fmla="*/ 2186940 h 4016520"/>
              <a:gd name="connsiteX15" fmla="*/ 5975056 w 8558236"/>
              <a:gd name="connsiteY15" fmla="*/ 2453640 h 4016520"/>
              <a:gd name="connsiteX16" fmla="*/ 6157936 w 8558236"/>
              <a:gd name="connsiteY16" fmla="*/ 3093720 h 4016520"/>
              <a:gd name="connsiteX17" fmla="*/ 6988516 w 8558236"/>
              <a:gd name="connsiteY17" fmla="*/ 3063240 h 4016520"/>
              <a:gd name="connsiteX18" fmla="*/ 7735276 w 8558236"/>
              <a:gd name="connsiteY18" fmla="*/ 2362200 h 4016520"/>
              <a:gd name="connsiteX19" fmla="*/ 7849576 w 8558236"/>
              <a:gd name="connsiteY19" fmla="*/ 2781300 h 4016520"/>
              <a:gd name="connsiteX20" fmla="*/ 8558236 w 8558236"/>
              <a:gd name="connsiteY20" fmla="*/ 3695700 h 4016520"/>
              <a:gd name="connsiteX0" fmla="*/ 618196 w 8558236"/>
              <a:gd name="connsiteY0" fmla="*/ 0 h 4016490"/>
              <a:gd name="connsiteX1" fmla="*/ 747736 w 8558236"/>
              <a:gd name="connsiteY1" fmla="*/ 556260 h 4016490"/>
              <a:gd name="connsiteX2" fmla="*/ 23836 w 8558236"/>
              <a:gd name="connsiteY2" fmla="*/ 1249680 h 4016490"/>
              <a:gd name="connsiteX3" fmla="*/ 199096 w 8558236"/>
              <a:gd name="connsiteY3" fmla="*/ 1760220 h 4016490"/>
              <a:gd name="connsiteX4" fmla="*/ 92416 w 8558236"/>
              <a:gd name="connsiteY4" fmla="*/ 2339340 h 4016490"/>
              <a:gd name="connsiteX5" fmla="*/ 321016 w 8558236"/>
              <a:gd name="connsiteY5" fmla="*/ 2804160 h 4016490"/>
              <a:gd name="connsiteX6" fmla="*/ 435316 w 8558236"/>
              <a:gd name="connsiteY6" fmla="*/ 3147060 h 4016490"/>
              <a:gd name="connsiteX7" fmla="*/ 869656 w 8558236"/>
              <a:gd name="connsiteY7" fmla="*/ 3352800 h 4016490"/>
              <a:gd name="connsiteX8" fmla="*/ 1784056 w 8558236"/>
              <a:gd name="connsiteY8" fmla="*/ 4015740 h 4016490"/>
              <a:gd name="connsiteX9" fmla="*/ 2546056 w 8558236"/>
              <a:gd name="connsiteY9" fmla="*/ 3208020 h 4016490"/>
              <a:gd name="connsiteX10" fmla="*/ 2904196 w 8558236"/>
              <a:gd name="connsiteY10" fmla="*/ 2948940 h 4016490"/>
              <a:gd name="connsiteX11" fmla="*/ 3125176 w 8558236"/>
              <a:gd name="connsiteY11" fmla="*/ 2628900 h 4016490"/>
              <a:gd name="connsiteX12" fmla="*/ 4344376 w 8558236"/>
              <a:gd name="connsiteY12" fmla="*/ 2301240 h 4016490"/>
              <a:gd name="connsiteX13" fmla="*/ 4923496 w 8558236"/>
              <a:gd name="connsiteY13" fmla="*/ 1798320 h 4016490"/>
              <a:gd name="connsiteX14" fmla="*/ 5609296 w 8558236"/>
              <a:gd name="connsiteY14" fmla="*/ 2186940 h 4016490"/>
              <a:gd name="connsiteX15" fmla="*/ 5975056 w 8558236"/>
              <a:gd name="connsiteY15" fmla="*/ 2453640 h 4016490"/>
              <a:gd name="connsiteX16" fmla="*/ 6157936 w 8558236"/>
              <a:gd name="connsiteY16" fmla="*/ 3093720 h 4016490"/>
              <a:gd name="connsiteX17" fmla="*/ 6988516 w 8558236"/>
              <a:gd name="connsiteY17" fmla="*/ 3063240 h 4016490"/>
              <a:gd name="connsiteX18" fmla="*/ 7735276 w 8558236"/>
              <a:gd name="connsiteY18" fmla="*/ 2362200 h 4016490"/>
              <a:gd name="connsiteX19" fmla="*/ 7849576 w 8558236"/>
              <a:gd name="connsiteY19" fmla="*/ 2781300 h 4016490"/>
              <a:gd name="connsiteX20" fmla="*/ 8558236 w 8558236"/>
              <a:gd name="connsiteY20" fmla="*/ 3695700 h 401649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5056 w 8558236"/>
              <a:gd name="connsiteY15" fmla="*/ 2453640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157936 w 8558236"/>
              <a:gd name="connsiteY16" fmla="*/ 30937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618196 w 8558236"/>
              <a:gd name="connsiteY0" fmla="*/ 0 h 4017010"/>
              <a:gd name="connsiteX1" fmla="*/ 747736 w 8558236"/>
              <a:gd name="connsiteY1" fmla="*/ 556260 h 4017010"/>
              <a:gd name="connsiteX2" fmla="*/ 23836 w 8558236"/>
              <a:gd name="connsiteY2" fmla="*/ 1249680 h 4017010"/>
              <a:gd name="connsiteX3" fmla="*/ 199096 w 8558236"/>
              <a:gd name="connsiteY3" fmla="*/ 1760220 h 4017010"/>
              <a:gd name="connsiteX4" fmla="*/ 92416 w 8558236"/>
              <a:gd name="connsiteY4" fmla="*/ 2339340 h 4017010"/>
              <a:gd name="connsiteX5" fmla="*/ 321016 w 8558236"/>
              <a:gd name="connsiteY5" fmla="*/ 2804160 h 4017010"/>
              <a:gd name="connsiteX6" fmla="*/ 435316 w 8558236"/>
              <a:gd name="connsiteY6" fmla="*/ 3147060 h 4017010"/>
              <a:gd name="connsiteX7" fmla="*/ 869656 w 8558236"/>
              <a:gd name="connsiteY7" fmla="*/ 3352800 h 4017010"/>
              <a:gd name="connsiteX8" fmla="*/ 1784056 w 8558236"/>
              <a:gd name="connsiteY8" fmla="*/ 4015740 h 4017010"/>
              <a:gd name="connsiteX9" fmla="*/ 2546056 w 8558236"/>
              <a:gd name="connsiteY9" fmla="*/ 3208020 h 4017010"/>
              <a:gd name="connsiteX10" fmla="*/ 2904196 w 8558236"/>
              <a:gd name="connsiteY10" fmla="*/ 2948940 h 4017010"/>
              <a:gd name="connsiteX11" fmla="*/ 3125176 w 8558236"/>
              <a:gd name="connsiteY11" fmla="*/ 2628900 h 4017010"/>
              <a:gd name="connsiteX12" fmla="*/ 4344376 w 8558236"/>
              <a:gd name="connsiteY12" fmla="*/ 2301240 h 4017010"/>
              <a:gd name="connsiteX13" fmla="*/ 4923496 w 8558236"/>
              <a:gd name="connsiteY13" fmla="*/ 1798320 h 4017010"/>
              <a:gd name="connsiteX14" fmla="*/ 5609296 w 8558236"/>
              <a:gd name="connsiteY14" fmla="*/ 2186940 h 4017010"/>
              <a:gd name="connsiteX15" fmla="*/ 5970293 w 8558236"/>
              <a:gd name="connsiteY15" fmla="*/ 2467927 h 4017010"/>
              <a:gd name="connsiteX16" fmla="*/ 6281761 w 8558236"/>
              <a:gd name="connsiteY16" fmla="*/ 3169920 h 4017010"/>
              <a:gd name="connsiteX17" fmla="*/ 6988516 w 8558236"/>
              <a:gd name="connsiteY17" fmla="*/ 3063240 h 4017010"/>
              <a:gd name="connsiteX18" fmla="*/ 7735276 w 8558236"/>
              <a:gd name="connsiteY18" fmla="*/ 2362200 h 4017010"/>
              <a:gd name="connsiteX19" fmla="*/ 7849576 w 8558236"/>
              <a:gd name="connsiteY19" fmla="*/ 2781300 h 4017010"/>
              <a:gd name="connsiteX20" fmla="*/ 8558236 w 8558236"/>
              <a:gd name="connsiteY20" fmla="*/ 3695700 h 4017010"/>
              <a:gd name="connsiteX0" fmla="*/ 747736 w 8558236"/>
              <a:gd name="connsiteY0" fmla="*/ 0 h 3460750"/>
              <a:gd name="connsiteX1" fmla="*/ 23836 w 8558236"/>
              <a:gd name="connsiteY1" fmla="*/ 693420 h 3460750"/>
              <a:gd name="connsiteX2" fmla="*/ 199096 w 8558236"/>
              <a:gd name="connsiteY2" fmla="*/ 1203960 h 3460750"/>
              <a:gd name="connsiteX3" fmla="*/ 92416 w 8558236"/>
              <a:gd name="connsiteY3" fmla="*/ 1783080 h 3460750"/>
              <a:gd name="connsiteX4" fmla="*/ 321016 w 8558236"/>
              <a:gd name="connsiteY4" fmla="*/ 2247900 h 3460750"/>
              <a:gd name="connsiteX5" fmla="*/ 435316 w 8558236"/>
              <a:gd name="connsiteY5" fmla="*/ 2590800 h 3460750"/>
              <a:gd name="connsiteX6" fmla="*/ 869656 w 8558236"/>
              <a:gd name="connsiteY6" fmla="*/ 2796540 h 3460750"/>
              <a:gd name="connsiteX7" fmla="*/ 1784056 w 8558236"/>
              <a:gd name="connsiteY7" fmla="*/ 3459480 h 3460750"/>
              <a:gd name="connsiteX8" fmla="*/ 2546056 w 8558236"/>
              <a:gd name="connsiteY8" fmla="*/ 2651760 h 3460750"/>
              <a:gd name="connsiteX9" fmla="*/ 2904196 w 8558236"/>
              <a:gd name="connsiteY9" fmla="*/ 2392680 h 3460750"/>
              <a:gd name="connsiteX10" fmla="*/ 3125176 w 8558236"/>
              <a:gd name="connsiteY10" fmla="*/ 2072640 h 3460750"/>
              <a:gd name="connsiteX11" fmla="*/ 4344376 w 8558236"/>
              <a:gd name="connsiteY11" fmla="*/ 1744980 h 3460750"/>
              <a:gd name="connsiteX12" fmla="*/ 4923496 w 8558236"/>
              <a:gd name="connsiteY12" fmla="*/ 1242060 h 3460750"/>
              <a:gd name="connsiteX13" fmla="*/ 5609296 w 8558236"/>
              <a:gd name="connsiteY13" fmla="*/ 1630680 h 3460750"/>
              <a:gd name="connsiteX14" fmla="*/ 5970293 w 8558236"/>
              <a:gd name="connsiteY14" fmla="*/ 1911667 h 3460750"/>
              <a:gd name="connsiteX15" fmla="*/ 6281761 w 8558236"/>
              <a:gd name="connsiteY15" fmla="*/ 2613660 h 3460750"/>
              <a:gd name="connsiteX16" fmla="*/ 6988516 w 8558236"/>
              <a:gd name="connsiteY16" fmla="*/ 2506980 h 3460750"/>
              <a:gd name="connsiteX17" fmla="*/ 7735276 w 8558236"/>
              <a:gd name="connsiteY17" fmla="*/ 1805940 h 3460750"/>
              <a:gd name="connsiteX18" fmla="*/ 7849576 w 8558236"/>
              <a:gd name="connsiteY18" fmla="*/ 2225040 h 3460750"/>
              <a:gd name="connsiteX19" fmla="*/ 8558236 w 8558236"/>
              <a:gd name="connsiteY19" fmla="*/ 3139440 h 3460750"/>
              <a:gd name="connsiteX0" fmla="*/ 23836 w 8558236"/>
              <a:gd name="connsiteY0" fmla="*/ 0 h 2767330"/>
              <a:gd name="connsiteX1" fmla="*/ 199096 w 8558236"/>
              <a:gd name="connsiteY1" fmla="*/ 510540 h 2767330"/>
              <a:gd name="connsiteX2" fmla="*/ 92416 w 8558236"/>
              <a:gd name="connsiteY2" fmla="*/ 1089660 h 2767330"/>
              <a:gd name="connsiteX3" fmla="*/ 321016 w 8558236"/>
              <a:gd name="connsiteY3" fmla="*/ 1554480 h 2767330"/>
              <a:gd name="connsiteX4" fmla="*/ 435316 w 8558236"/>
              <a:gd name="connsiteY4" fmla="*/ 1897380 h 2767330"/>
              <a:gd name="connsiteX5" fmla="*/ 869656 w 8558236"/>
              <a:gd name="connsiteY5" fmla="*/ 2103120 h 2767330"/>
              <a:gd name="connsiteX6" fmla="*/ 1784056 w 8558236"/>
              <a:gd name="connsiteY6" fmla="*/ 2766060 h 2767330"/>
              <a:gd name="connsiteX7" fmla="*/ 2546056 w 8558236"/>
              <a:gd name="connsiteY7" fmla="*/ 1958340 h 2767330"/>
              <a:gd name="connsiteX8" fmla="*/ 2904196 w 8558236"/>
              <a:gd name="connsiteY8" fmla="*/ 1699260 h 2767330"/>
              <a:gd name="connsiteX9" fmla="*/ 3125176 w 8558236"/>
              <a:gd name="connsiteY9" fmla="*/ 1379220 h 2767330"/>
              <a:gd name="connsiteX10" fmla="*/ 4344376 w 8558236"/>
              <a:gd name="connsiteY10" fmla="*/ 1051560 h 2767330"/>
              <a:gd name="connsiteX11" fmla="*/ 4923496 w 8558236"/>
              <a:gd name="connsiteY11" fmla="*/ 548640 h 2767330"/>
              <a:gd name="connsiteX12" fmla="*/ 5609296 w 8558236"/>
              <a:gd name="connsiteY12" fmla="*/ 937260 h 2767330"/>
              <a:gd name="connsiteX13" fmla="*/ 5970293 w 8558236"/>
              <a:gd name="connsiteY13" fmla="*/ 1218247 h 2767330"/>
              <a:gd name="connsiteX14" fmla="*/ 6281761 w 8558236"/>
              <a:gd name="connsiteY14" fmla="*/ 1920240 h 2767330"/>
              <a:gd name="connsiteX15" fmla="*/ 6988516 w 8558236"/>
              <a:gd name="connsiteY15" fmla="*/ 1813560 h 2767330"/>
              <a:gd name="connsiteX16" fmla="*/ 7735276 w 8558236"/>
              <a:gd name="connsiteY16" fmla="*/ 1112520 h 2767330"/>
              <a:gd name="connsiteX17" fmla="*/ 7849576 w 8558236"/>
              <a:gd name="connsiteY17" fmla="*/ 1531620 h 2767330"/>
              <a:gd name="connsiteX18" fmla="*/ 8558236 w 8558236"/>
              <a:gd name="connsiteY18" fmla="*/ 2446020 h 27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558236" h="2767330">
                <a:moveTo>
                  <a:pt x="23836" y="0"/>
                </a:moveTo>
                <a:cubicBezTo>
                  <a:pt x="-59984" y="383540"/>
                  <a:pt x="96226" y="290830"/>
                  <a:pt x="199096" y="510540"/>
                </a:cubicBezTo>
                <a:cubicBezTo>
                  <a:pt x="301966" y="730250"/>
                  <a:pt x="110196" y="923290"/>
                  <a:pt x="92416" y="1089660"/>
                </a:cubicBezTo>
                <a:cubicBezTo>
                  <a:pt x="74636" y="1256030"/>
                  <a:pt x="263866" y="1419860"/>
                  <a:pt x="321016" y="1554480"/>
                </a:cubicBezTo>
                <a:cubicBezTo>
                  <a:pt x="378166" y="1689100"/>
                  <a:pt x="336256" y="1744980"/>
                  <a:pt x="435316" y="1897380"/>
                </a:cubicBezTo>
                <a:cubicBezTo>
                  <a:pt x="534376" y="2049780"/>
                  <a:pt x="682966" y="1981200"/>
                  <a:pt x="869656" y="2103120"/>
                </a:cubicBezTo>
                <a:cubicBezTo>
                  <a:pt x="1056346" y="2225040"/>
                  <a:pt x="1245576" y="2797810"/>
                  <a:pt x="1784056" y="2766060"/>
                </a:cubicBezTo>
                <a:cubicBezTo>
                  <a:pt x="2322536" y="2734310"/>
                  <a:pt x="2492716" y="2036127"/>
                  <a:pt x="2546056" y="1958340"/>
                </a:cubicBezTo>
                <a:cubicBezTo>
                  <a:pt x="2599396" y="1880553"/>
                  <a:pt x="2807676" y="1795780"/>
                  <a:pt x="2904196" y="1699260"/>
                </a:cubicBezTo>
                <a:cubicBezTo>
                  <a:pt x="3000716" y="1602740"/>
                  <a:pt x="3094696" y="1449070"/>
                  <a:pt x="3125176" y="1379220"/>
                </a:cubicBezTo>
                <a:cubicBezTo>
                  <a:pt x="3365206" y="1271270"/>
                  <a:pt x="4044656" y="1189990"/>
                  <a:pt x="4344376" y="1051560"/>
                </a:cubicBezTo>
                <a:cubicBezTo>
                  <a:pt x="4644096" y="913130"/>
                  <a:pt x="4712676" y="567690"/>
                  <a:pt x="4923496" y="548640"/>
                </a:cubicBezTo>
                <a:cubicBezTo>
                  <a:pt x="5291479" y="524827"/>
                  <a:pt x="5434830" y="825659"/>
                  <a:pt x="5609296" y="937260"/>
                </a:cubicBezTo>
                <a:cubicBezTo>
                  <a:pt x="5783762" y="1048861"/>
                  <a:pt x="5874091" y="1148079"/>
                  <a:pt x="5970293" y="1218247"/>
                </a:cubicBezTo>
                <a:cubicBezTo>
                  <a:pt x="6137933" y="1431290"/>
                  <a:pt x="6069194" y="1811496"/>
                  <a:pt x="6281761" y="1920240"/>
                </a:cubicBezTo>
                <a:cubicBezTo>
                  <a:pt x="6494328" y="2028984"/>
                  <a:pt x="6898664" y="1913255"/>
                  <a:pt x="6988516" y="1813560"/>
                </a:cubicBezTo>
                <a:cubicBezTo>
                  <a:pt x="7129168" y="1651953"/>
                  <a:pt x="7591766" y="1159510"/>
                  <a:pt x="7735276" y="1112520"/>
                </a:cubicBezTo>
                <a:cubicBezTo>
                  <a:pt x="7845448" y="1113155"/>
                  <a:pt x="7788616" y="1295083"/>
                  <a:pt x="7849576" y="1531620"/>
                </a:cubicBezTo>
                <a:cubicBezTo>
                  <a:pt x="8077223" y="2115820"/>
                  <a:pt x="8286774" y="2247583"/>
                  <a:pt x="8558236" y="2446020"/>
                </a:cubicBezTo>
              </a:path>
            </a:pathLst>
          </a:cu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3685934-1B9E-D074-819A-8DE60ABC4AE4}"/>
              </a:ext>
            </a:extLst>
          </p:cNvPr>
          <p:cNvSpPr/>
          <p:nvPr/>
        </p:nvSpPr>
        <p:spPr>
          <a:xfrm>
            <a:off x="2141233" y="4376738"/>
            <a:ext cx="76200" cy="76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7F7209B-2FFE-BB4F-34D3-C456AD9F65C9}"/>
              </a:ext>
            </a:extLst>
          </p:cNvPr>
          <p:cNvSpPr/>
          <p:nvPr/>
        </p:nvSpPr>
        <p:spPr>
          <a:xfrm>
            <a:off x="4300673" y="4930160"/>
            <a:ext cx="76200" cy="76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ADD5107-AEDB-8EC9-A651-0FCF9C6A775C}"/>
              </a:ext>
            </a:extLst>
          </p:cNvPr>
          <p:cNvSpPr/>
          <p:nvPr/>
        </p:nvSpPr>
        <p:spPr>
          <a:xfrm>
            <a:off x="6732283" y="3373438"/>
            <a:ext cx="76200" cy="76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2841C81-8009-E9E9-34A2-2E9D244B995B}"/>
              </a:ext>
            </a:extLst>
          </p:cNvPr>
          <p:cNvSpPr/>
          <p:nvPr/>
        </p:nvSpPr>
        <p:spPr>
          <a:xfrm>
            <a:off x="8012482" y="4678852"/>
            <a:ext cx="76200" cy="76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323C715-8773-D498-AA71-CE1BE8F330D3}"/>
              </a:ext>
            </a:extLst>
          </p:cNvPr>
          <p:cNvSpPr/>
          <p:nvPr/>
        </p:nvSpPr>
        <p:spPr>
          <a:xfrm>
            <a:off x="9584862" y="3944061"/>
            <a:ext cx="76200" cy="76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C5B5395-BBE8-C8AF-1D37-DF70B14838AB}"/>
              </a:ext>
            </a:extLst>
          </p:cNvPr>
          <p:cNvSpPr/>
          <p:nvPr/>
        </p:nvSpPr>
        <p:spPr>
          <a:xfrm>
            <a:off x="2123295" y="4358800"/>
            <a:ext cx="112076" cy="1120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2741C15-A6CA-052B-C6CC-2A2F5D1ECBC1}"/>
              </a:ext>
            </a:extLst>
          </p:cNvPr>
          <p:cNvSpPr/>
          <p:nvPr/>
        </p:nvSpPr>
        <p:spPr>
          <a:xfrm>
            <a:off x="4282735" y="4912222"/>
            <a:ext cx="112076" cy="1120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1D5C390-E404-3D45-2078-E98AD00AB4A4}"/>
              </a:ext>
            </a:extLst>
          </p:cNvPr>
          <p:cNvSpPr/>
          <p:nvPr/>
        </p:nvSpPr>
        <p:spPr>
          <a:xfrm>
            <a:off x="6714345" y="3355500"/>
            <a:ext cx="112076" cy="1120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0BF736F-792C-F281-2E4C-8B57E0E209B0}"/>
              </a:ext>
            </a:extLst>
          </p:cNvPr>
          <p:cNvSpPr/>
          <p:nvPr/>
        </p:nvSpPr>
        <p:spPr>
          <a:xfrm>
            <a:off x="7994544" y="4660914"/>
            <a:ext cx="112076" cy="1120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2E8C6DC-EFCD-94F9-96EF-2DD6ACF976BF}"/>
              </a:ext>
            </a:extLst>
          </p:cNvPr>
          <p:cNvSpPr/>
          <p:nvPr/>
        </p:nvSpPr>
        <p:spPr>
          <a:xfrm>
            <a:off x="9566924" y="3926123"/>
            <a:ext cx="112076" cy="1120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059817CF-C663-DDAE-0C9E-A93F90FA0F8E}"/>
              </a:ext>
            </a:extLst>
          </p:cNvPr>
          <p:cNvGrpSpPr/>
          <p:nvPr/>
        </p:nvGrpSpPr>
        <p:grpSpPr>
          <a:xfrm>
            <a:off x="434801" y="1341377"/>
            <a:ext cx="4015138" cy="2586191"/>
            <a:chOff x="-2780155" y="1187963"/>
            <a:chExt cx="4015138" cy="258619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1336A98-6681-8DA1-7F4B-C2BFB5F1AD42}"/>
                </a:ext>
              </a:extLst>
            </p:cNvPr>
            <p:cNvSpPr txBox="1"/>
            <p:nvPr/>
          </p:nvSpPr>
          <p:spPr>
            <a:xfrm>
              <a:off x="-2780155" y="1187963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大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210808B-2C24-EAC3-B018-DE4E65058FD2}"/>
                </a:ext>
              </a:extLst>
            </p:cNvPr>
            <p:cNvSpPr txBox="1"/>
            <p:nvPr/>
          </p:nvSpPr>
          <p:spPr>
            <a:xfrm>
              <a:off x="-1808605" y="1465373"/>
              <a:ext cx="1943100" cy="132343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0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事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BF7F17A-2816-04CF-96EB-2CE058BDC6C0}"/>
                </a:ext>
              </a:extLst>
            </p:cNvPr>
            <p:cNvSpPr txBox="1"/>
            <p:nvPr/>
          </p:nvSpPr>
          <p:spPr>
            <a:xfrm>
              <a:off x="-708117" y="1558163"/>
              <a:ext cx="1943100" cy="22159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13800" b="1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  <a:latin typeface="云峰飞云体" panose="02000500000000000000" pitchFamily="2" charset="-122"/>
                  <a:ea typeface="云峰飞云体" panose="02000500000000000000" pitchFamily="2" charset="-122"/>
                </a:rPr>
                <a:t>记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5418A8-E537-D5A2-9F94-F7CE94660F13}"/>
              </a:ext>
            </a:extLst>
          </p:cNvPr>
          <p:cNvGrpSpPr/>
          <p:nvPr/>
        </p:nvGrpSpPr>
        <p:grpSpPr>
          <a:xfrm>
            <a:off x="2235371" y="3730803"/>
            <a:ext cx="1943100" cy="1028343"/>
            <a:chOff x="5703570" y="2579853"/>
            <a:chExt cx="1943100" cy="102834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569B9D8-EFF5-5F85-4D64-D1B5E615C007}"/>
                </a:ext>
              </a:extLst>
            </p:cNvPr>
            <p:cNvSpPr txBox="1"/>
            <p:nvPr/>
          </p:nvSpPr>
          <p:spPr>
            <a:xfrm>
              <a:off x="5703570" y="2579853"/>
              <a:ext cx="13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保证交房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99C0212-F5CF-D016-0B63-435ABCC159BF}"/>
                </a:ext>
              </a:extLst>
            </p:cNvPr>
            <p:cNvSpPr txBox="1"/>
            <p:nvPr/>
          </p:nvSpPr>
          <p:spPr>
            <a:xfrm>
              <a:off x="5703570" y="2904477"/>
              <a:ext cx="1943100" cy="70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年保证交房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万平米，完成预定目标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7E9B04A-45FB-5B25-0DF2-2C0CF0A5E3CF}"/>
              </a:ext>
            </a:extLst>
          </p:cNvPr>
          <p:cNvGrpSpPr/>
          <p:nvPr/>
        </p:nvGrpSpPr>
        <p:grpSpPr>
          <a:xfrm>
            <a:off x="4416071" y="4772990"/>
            <a:ext cx="1943100" cy="1028343"/>
            <a:chOff x="5703570" y="2579853"/>
            <a:chExt cx="1943100" cy="102834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DC6AE0E-A657-0409-BFE6-23B564A2F495}"/>
                </a:ext>
              </a:extLst>
            </p:cNvPr>
            <p:cNvSpPr txBox="1"/>
            <p:nvPr/>
          </p:nvSpPr>
          <p:spPr>
            <a:xfrm>
              <a:off x="5703570" y="2579853"/>
              <a:ext cx="13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示范工程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AEE8D2D-0EF9-1865-C775-98F17278C5ED}"/>
                </a:ext>
              </a:extLst>
            </p:cNvPr>
            <p:cNvSpPr txBox="1"/>
            <p:nvPr/>
          </p:nvSpPr>
          <p:spPr>
            <a:xfrm>
              <a:off x="5703570" y="2904477"/>
              <a:ext cx="1943100" cy="70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月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地块获得省建筑施工标准化示范工地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DFE1FBB-3B4F-D523-8FE1-054C890C33AE}"/>
              </a:ext>
            </a:extLst>
          </p:cNvPr>
          <p:cNvGrpSpPr/>
          <p:nvPr/>
        </p:nvGrpSpPr>
        <p:grpSpPr>
          <a:xfrm>
            <a:off x="4780214" y="2436948"/>
            <a:ext cx="1943100" cy="1028343"/>
            <a:chOff x="4449939" y="2425295"/>
            <a:chExt cx="1943100" cy="102834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461EEAD5-5A01-5499-B7C1-EC15AC6A530D}"/>
                </a:ext>
              </a:extLst>
            </p:cNvPr>
            <p:cNvSpPr txBox="1"/>
            <p:nvPr/>
          </p:nvSpPr>
          <p:spPr>
            <a:xfrm>
              <a:off x="5007500" y="2425295"/>
              <a:ext cx="13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飞行巡检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2FFFE90-0003-A4C6-0E10-73E9F5AACDFA}"/>
                </a:ext>
              </a:extLst>
            </p:cNvPr>
            <p:cNvSpPr txBox="1"/>
            <p:nvPr/>
          </p:nvSpPr>
          <p:spPr>
            <a:xfrm>
              <a:off x="4449939" y="2749919"/>
              <a:ext cx="1943100" cy="70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城市公司在集团多次飞行巡检中获得第一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B898E3D-D6BF-E8F9-9104-DD1D2C6CA15D}"/>
              </a:ext>
            </a:extLst>
          </p:cNvPr>
          <p:cNvGrpSpPr/>
          <p:nvPr/>
        </p:nvGrpSpPr>
        <p:grpSpPr>
          <a:xfrm>
            <a:off x="7413851" y="4772990"/>
            <a:ext cx="1943100" cy="1028343"/>
            <a:chOff x="5703570" y="2579853"/>
            <a:chExt cx="1943100" cy="1028343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9CF105D-24B1-337F-5A2F-A79B3003995C}"/>
                </a:ext>
              </a:extLst>
            </p:cNvPr>
            <p:cNvSpPr txBox="1"/>
            <p:nvPr/>
          </p:nvSpPr>
          <p:spPr>
            <a:xfrm>
              <a:off x="5703570" y="2579853"/>
              <a:ext cx="13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销售长虹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7B2985C-FB68-27F7-7A3C-AE52524A67D3}"/>
                </a:ext>
              </a:extLst>
            </p:cNvPr>
            <p:cNvSpPr txBox="1"/>
            <p:nvPr/>
          </p:nvSpPr>
          <p:spPr>
            <a:xfrm>
              <a:off x="5703570" y="2904477"/>
              <a:ext cx="1943100" cy="70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持续热销，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20XX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年销售</a:t>
              </a:r>
              <a:r>
                <a:rPr lang="en-US" altLang="zh-CN" sz="1400" dirty="0">
                  <a:solidFill>
                    <a:schemeClr val="bg1"/>
                  </a:solidFill>
                  <a:latin typeface="+mn-ea"/>
                </a:rPr>
                <a:t>2800</a:t>
              </a: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套，名列榜首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CD8099C7-7498-8E51-EB3E-59E233778847}"/>
              </a:ext>
            </a:extLst>
          </p:cNvPr>
          <p:cNvGrpSpPr/>
          <p:nvPr/>
        </p:nvGrpSpPr>
        <p:grpSpPr>
          <a:xfrm>
            <a:off x="9737262" y="3601499"/>
            <a:ext cx="1759413" cy="1028343"/>
            <a:chOff x="5703570" y="2579853"/>
            <a:chExt cx="1759413" cy="102834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9B343CA-D034-CB5B-9BF5-6B8EEA2028A7}"/>
                </a:ext>
              </a:extLst>
            </p:cNvPr>
            <p:cNvSpPr txBox="1"/>
            <p:nvPr/>
          </p:nvSpPr>
          <p:spPr>
            <a:xfrm>
              <a:off x="5703570" y="2579853"/>
              <a:ext cx="13855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公开展示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394E69C-6196-AF44-48A8-7CEE37AD53A0}"/>
                </a:ext>
              </a:extLst>
            </p:cNvPr>
            <p:cNvSpPr txBox="1"/>
            <p:nvPr/>
          </p:nvSpPr>
          <p:spPr>
            <a:xfrm>
              <a:off x="5703570" y="2904477"/>
              <a:ext cx="1759413" cy="703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营销中心盛大公开，获得赞誉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4627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F3F9A0-D4C8-7A16-A3C2-ED5CF24DB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城市公司亮点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4E99627-74D5-E79D-11D2-57B21335F277}"/>
              </a:ext>
            </a:extLst>
          </p:cNvPr>
          <p:cNvSpPr/>
          <p:nvPr/>
        </p:nvSpPr>
        <p:spPr>
          <a:xfrm>
            <a:off x="8546620" y="1963506"/>
            <a:ext cx="2908914" cy="2419886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44000"/>
                </a:schemeClr>
              </a:gs>
              <a:gs pos="43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/>
                </a:gs>
                <a:gs pos="36000">
                  <a:schemeClr val="accent3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reflection blurRad="6350" stA="6000" endPos="17000" dir="5400000" sy="-100000" algn="bl" rotWithShape="0"/>
          </a:effectLst>
          <a:scene3d>
            <a:camera prst="perspectiveLeft">
              <a:rot lat="0" lon="21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70461C7-B18F-952F-2CD8-7CFB0205350B}"/>
              </a:ext>
            </a:extLst>
          </p:cNvPr>
          <p:cNvSpPr/>
          <p:nvPr/>
        </p:nvSpPr>
        <p:spPr>
          <a:xfrm>
            <a:off x="736466" y="1963506"/>
            <a:ext cx="2908914" cy="2419886"/>
          </a:xfrm>
          <a:prstGeom prst="rect">
            <a:avLst/>
          </a:prstGeom>
          <a:gradFill>
            <a:gsLst>
              <a:gs pos="0">
                <a:schemeClr val="accent2">
                  <a:alpha val="44000"/>
                </a:schemeClr>
              </a:gs>
              <a:gs pos="43000">
                <a:schemeClr val="accent2">
                  <a:alpha val="0"/>
                </a:schemeClr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3"/>
                </a:gs>
                <a:gs pos="3600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reflection blurRad="6350" stA="6000" endPos="17000" dir="5400000" sy="-100000" algn="bl" rotWithShape="0"/>
          </a:effectLst>
          <a:scene3d>
            <a:camera prst="perspectiveRight">
              <a:rot lat="0" lon="194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8FCF056-608D-1A12-A2C2-303157260BDE}"/>
              </a:ext>
            </a:extLst>
          </p:cNvPr>
          <p:cNvSpPr/>
          <p:nvPr/>
        </p:nvSpPr>
        <p:spPr>
          <a:xfrm>
            <a:off x="3476331" y="2378652"/>
            <a:ext cx="2383599" cy="1982883"/>
          </a:xfrm>
          <a:prstGeom prst="rect">
            <a:avLst/>
          </a:prstGeom>
          <a:gradFill>
            <a:gsLst>
              <a:gs pos="0">
                <a:schemeClr val="accent2">
                  <a:alpha val="44000"/>
                </a:schemeClr>
              </a:gs>
              <a:gs pos="43000">
                <a:schemeClr val="accent2">
                  <a:alpha val="0"/>
                </a:schemeClr>
              </a:gs>
            </a:gsLst>
            <a:lin ang="2700000" scaled="1"/>
          </a:gradFill>
          <a:ln>
            <a:gradFill flip="none" rotWithShape="1">
              <a:gsLst>
                <a:gs pos="0">
                  <a:schemeClr val="accent3"/>
                </a:gs>
                <a:gs pos="36000">
                  <a:schemeClr val="accent3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reflection blurRad="6350" stA="6000" endPos="17000" dir="5400000" sy="-100000" algn="bl" rotWithShape="0"/>
          </a:effectLst>
          <a:scene3d>
            <a:camera prst="perspectiveRight">
              <a:rot lat="0" lon="194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7032D15-756F-9ECC-9609-D537410C839A}"/>
              </a:ext>
            </a:extLst>
          </p:cNvPr>
          <p:cNvSpPr/>
          <p:nvPr/>
        </p:nvSpPr>
        <p:spPr>
          <a:xfrm>
            <a:off x="6325674" y="2378652"/>
            <a:ext cx="2383599" cy="1982883"/>
          </a:xfrm>
          <a:prstGeom prst="rect">
            <a:avLst/>
          </a:prstGeom>
          <a:gradFill flip="none" rotWithShape="1">
            <a:gsLst>
              <a:gs pos="0">
                <a:schemeClr val="accent2">
                  <a:alpha val="44000"/>
                </a:schemeClr>
              </a:gs>
              <a:gs pos="43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gradFill flip="none" rotWithShape="1">
              <a:gsLst>
                <a:gs pos="0">
                  <a:schemeClr val="accent3"/>
                </a:gs>
                <a:gs pos="36000">
                  <a:schemeClr val="accent3"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reflection blurRad="6350" stA="6000" endPos="17000" dir="5400000" sy="-100000" algn="bl" rotWithShape="0"/>
          </a:effectLst>
          <a:scene3d>
            <a:camera prst="perspectiveLeft">
              <a:rot lat="0" lon="21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BC3D71D-1CBE-F066-C45D-C4CC18B0B9F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9538" y="2573822"/>
            <a:ext cx="2395962" cy="1594419"/>
          </a:xfrm>
          <a:prstGeom prst="rect">
            <a:avLst/>
          </a:prstGeom>
          <a:ln>
            <a:solidFill>
              <a:schemeClr val="accent2"/>
            </a:solidFill>
          </a:ln>
          <a:effectLst>
            <a:reflection blurRad="6350" stA="10000" endPos="17000" dir="5400000" sy="-100000" algn="bl" rotWithShape="0"/>
          </a:effectLst>
          <a:scene3d>
            <a:camera prst="perspectiveRight">
              <a:rot lat="0" lon="19499996" rev="0"/>
            </a:camera>
            <a:lightRig rig="threePt" dir="t"/>
          </a:scene3d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38FCE92-D38F-D5E0-1ADB-309DC5C01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7339" y="2194007"/>
            <a:ext cx="2927057" cy="195887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2"/>
            </a:solidFill>
          </a:ln>
          <a:effectLst>
            <a:reflection blurRad="6350" stA="10000" endPos="17000" dir="5400000" sy="-100000" algn="bl" rotWithShape="0"/>
          </a:effectLst>
          <a:scene3d>
            <a:camera prst="perspectiveRight">
              <a:rot lat="0" lon="19499996" rev="0"/>
            </a:camera>
            <a:lightRig rig="threePt" dir="t"/>
          </a:scene3d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733FE95-2163-ED46-6888-B382939A39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7604" y="2199525"/>
            <a:ext cx="2927057" cy="1947842"/>
          </a:xfrm>
          <a:prstGeom prst="rect">
            <a:avLst/>
          </a:prstGeom>
          <a:ln>
            <a:solidFill>
              <a:schemeClr val="accent2"/>
            </a:solidFill>
          </a:ln>
          <a:effectLst>
            <a:reflection blurRad="6350" stA="13000" endPos="17000" dir="5400000" sy="-100000" algn="bl" rotWithShape="0"/>
          </a:effectLst>
          <a:scene3d>
            <a:camera prst="perspectiveLeft">
              <a:rot lat="0" lon="2100000" rev="0"/>
            </a:camera>
            <a:lightRig rig="threePt" dir="t"/>
          </a:scene3d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871AB6A-DFBB-EBE2-B22B-89B12D10C1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10727" y="2569306"/>
            <a:ext cx="2395962" cy="1603451"/>
          </a:xfrm>
          <a:prstGeom prst="rect">
            <a:avLst/>
          </a:prstGeom>
          <a:ln>
            <a:solidFill>
              <a:schemeClr val="accent2"/>
            </a:solidFill>
          </a:ln>
          <a:effectLst>
            <a:reflection blurRad="6350" stA="13000" endPos="17000" dir="5400000" sy="-100000" algn="bl" rotWithShape="0"/>
          </a:effectLst>
          <a:scene3d>
            <a:camera prst="perspectiveLeft">
              <a:rot lat="0" lon="2100000" rev="0"/>
            </a:camera>
            <a:lightRig rig="threePt" dir="t"/>
          </a:scene3d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A905CB8E-45B4-747C-A1CC-F5CC07F7CDE5}"/>
              </a:ext>
            </a:extLst>
          </p:cNvPr>
          <p:cNvGrpSpPr/>
          <p:nvPr/>
        </p:nvGrpSpPr>
        <p:grpSpPr>
          <a:xfrm>
            <a:off x="1454112" y="1703938"/>
            <a:ext cx="3362197" cy="540712"/>
            <a:chOff x="1524171" y="2098574"/>
            <a:chExt cx="3362197" cy="540712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59D9047F-9E4A-BEE9-21B2-14E445F15E0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14770" y="2299895"/>
              <a:ext cx="2371598" cy="33939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293A2DD0-3FB0-F628-BD8C-ECDC672204C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24171" y="2098574"/>
              <a:ext cx="1493309" cy="21370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94C95CF-9645-6EAC-2709-46A123C1B78C}"/>
              </a:ext>
            </a:extLst>
          </p:cNvPr>
          <p:cNvGrpSpPr/>
          <p:nvPr/>
        </p:nvGrpSpPr>
        <p:grpSpPr>
          <a:xfrm flipH="1">
            <a:off x="7375692" y="1703938"/>
            <a:ext cx="3362197" cy="540712"/>
            <a:chOff x="1524171" y="2098574"/>
            <a:chExt cx="3362197" cy="54071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764E64AC-7249-C6F2-7D33-755AB331B2C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514770" y="2299895"/>
              <a:ext cx="2371598" cy="339391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E719D51-3FB4-D9D0-6C31-8FBFC8146BC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524171" y="2098574"/>
              <a:ext cx="1493309" cy="21370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15926B1C-6765-1D11-7B0A-735FA4D68FBC}"/>
              </a:ext>
            </a:extLst>
          </p:cNvPr>
          <p:cNvSpPr txBox="1"/>
          <p:nvPr/>
        </p:nvSpPr>
        <p:spPr>
          <a:xfrm>
            <a:off x="931166" y="4514212"/>
            <a:ext cx="4757365" cy="842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投资完成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500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亿，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20XX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年完成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600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亿</a:t>
            </a:r>
            <a:endParaRPr lang="en-US" altLang="zh-CN" sz="2000" b="1" dirty="0">
              <a:gradFill>
                <a:gsLst>
                  <a:gs pos="50000">
                    <a:schemeClr val="accent2"/>
                  </a:gs>
                  <a:gs pos="100000">
                    <a:prstClr val="white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区域公司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年投资完成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37.2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亿，新增货值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70.4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亿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39490DB-5977-0E98-8757-38793E935311}"/>
              </a:ext>
            </a:extLst>
          </p:cNvPr>
          <p:cNvSpPr txBox="1"/>
          <p:nvPr/>
        </p:nvSpPr>
        <p:spPr>
          <a:xfrm>
            <a:off x="6503471" y="4514212"/>
            <a:ext cx="4757365" cy="842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投资完成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500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亿，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20XX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年完成</a:t>
            </a:r>
            <a:r>
              <a:rPr lang="en-US" altLang="zh-CN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600</a:t>
            </a:r>
            <a:r>
              <a:rPr lang="zh-CN" altLang="en-US" sz="2000" b="1" dirty="0">
                <a:gradFill>
                  <a:gsLst>
                    <a:gs pos="50000">
                      <a:schemeClr val="accent2"/>
                    </a:gs>
                    <a:gs pos="100000">
                      <a:prstClr val="white"/>
                    </a:gs>
                  </a:gsLst>
                  <a:lin ang="5400000" scaled="1"/>
                </a:gradFill>
                <a:latin typeface="+mn-ea"/>
              </a:rPr>
              <a:t>亿</a:t>
            </a:r>
            <a:endParaRPr lang="en-US" altLang="zh-CN" sz="2000" b="1" dirty="0">
              <a:gradFill>
                <a:gsLst>
                  <a:gs pos="50000">
                    <a:schemeClr val="accent2"/>
                  </a:gs>
                  <a:gs pos="100000">
                    <a:prstClr val="white"/>
                  </a:gs>
                </a:gsLst>
                <a:lin ang="5400000" scaled="1"/>
              </a:gra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区域公司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20XX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年投资完成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37.2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亿，新增货值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70.4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亿</a:t>
            </a:r>
          </a:p>
        </p:txBody>
      </p:sp>
    </p:spTree>
    <p:extLst>
      <p:ext uri="{BB962C8B-B14F-4D97-AF65-F5344CB8AC3E}">
        <p14:creationId xmlns:p14="http://schemas.microsoft.com/office/powerpoint/2010/main" val="1777218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0661F3-E55C-3D15-BFF1-6B1A8005A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后期经营计划</a:t>
            </a: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0D4BF933-A669-B3BA-AB7A-0EB69A81CFF3}"/>
              </a:ext>
            </a:extLst>
          </p:cNvPr>
          <p:cNvGrpSpPr/>
          <p:nvPr/>
        </p:nvGrpSpPr>
        <p:grpSpPr>
          <a:xfrm>
            <a:off x="1332254" y="1835349"/>
            <a:ext cx="2541245" cy="3587459"/>
            <a:chOff x="1332254" y="1835349"/>
            <a:chExt cx="2541245" cy="358745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BF2A4C94-B7B6-172C-320A-31BD3AA1D1E7}"/>
                </a:ext>
              </a:extLst>
            </p:cNvPr>
            <p:cNvSpPr/>
            <p:nvPr/>
          </p:nvSpPr>
          <p:spPr>
            <a:xfrm>
              <a:off x="1332254" y="1835350"/>
              <a:ext cx="2541245" cy="3587458"/>
            </a:xfrm>
            <a:prstGeom prst="roundRect">
              <a:avLst>
                <a:gd name="adj" fmla="val 559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8FBDCF0D-4563-29ED-B77A-4B73112EAF5A}"/>
                </a:ext>
              </a:extLst>
            </p:cNvPr>
            <p:cNvSpPr/>
            <p:nvPr/>
          </p:nvSpPr>
          <p:spPr>
            <a:xfrm>
              <a:off x="1332254" y="1835349"/>
              <a:ext cx="2541245" cy="733252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0E70A7A3-C205-2B63-3D52-992DEAD50A21}"/>
                </a:ext>
              </a:extLst>
            </p:cNvPr>
            <p:cNvSpPr txBox="1"/>
            <p:nvPr/>
          </p:nvSpPr>
          <p:spPr>
            <a:xfrm>
              <a:off x="2018675" y="2019007"/>
              <a:ext cx="116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</a:rPr>
                <a:t>树标准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FD5AC23-9D50-1DC7-B6A0-DD1026DFF9A8}"/>
                </a:ext>
              </a:extLst>
            </p:cNvPr>
            <p:cNvSpPr txBox="1"/>
            <p:nvPr/>
          </p:nvSpPr>
          <p:spPr>
            <a:xfrm>
              <a:off x="1876789" y="2880749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标准动作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121FA179-75C1-F620-C97E-F1B9850DBEF2}"/>
                </a:ext>
              </a:extLst>
            </p:cNvPr>
            <p:cNvSpPr txBox="1"/>
            <p:nvPr/>
          </p:nvSpPr>
          <p:spPr>
            <a:xfrm>
              <a:off x="1876789" y="3368630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提升竞争力</a:t>
              </a:r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F121D019-6FD9-7201-FA22-BD5B838C5664}"/>
                </a:ext>
              </a:extLst>
            </p:cNvPr>
            <p:cNvSpPr txBox="1"/>
            <p:nvPr/>
          </p:nvSpPr>
          <p:spPr>
            <a:xfrm>
              <a:off x="1876789" y="385651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扩大市场份额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416829FE-4F1A-C921-BFFD-4DEBB7D66F09}"/>
                </a:ext>
              </a:extLst>
            </p:cNvPr>
            <p:cNvSpPr txBox="1"/>
            <p:nvPr/>
          </p:nvSpPr>
          <p:spPr>
            <a:xfrm>
              <a:off x="1876789" y="434439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提升市场占比</a:t>
              </a:r>
            </a:p>
          </p:txBody>
        </p: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F52D9D42-9232-4656-7F54-2CB0BDA75425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321036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F2D36829-761A-13AB-2AAA-C19921379BF6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805753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0A9EAC38-2AEB-D58A-1C3B-522B70AA1B32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4290470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87B28272-319F-094B-B0AE-16D036277EFC}"/>
              </a:ext>
            </a:extLst>
          </p:cNvPr>
          <p:cNvGrpSpPr/>
          <p:nvPr/>
        </p:nvGrpSpPr>
        <p:grpSpPr>
          <a:xfrm>
            <a:off x="4825377" y="1835349"/>
            <a:ext cx="2541245" cy="3587459"/>
            <a:chOff x="1332254" y="1835349"/>
            <a:chExt cx="2541245" cy="3587459"/>
          </a:xfrm>
        </p:grpSpPr>
        <p:sp>
          <p:nvSpPr>
            <p:cNvPr id="198" name="矩形: 圆角 197">
              <a:extLst>
                <a:ext uri="{FF2B5EF4-FFF2-40B4-BE49-F238E27FC236}">
                  <a16:creationId xmlns:a16="http://schemas.microsoft.com/office/drawing/2014/main" id="{42E7C2E2-FA77-DE7C-9529-625213CDBB55}"/>
                </a:ext>
              </a:extLst>
            </p:cNvPr>
            <p:cNvSpPr/>
            <p:nvPr/>
          </p:nvSpPr>
          <p:spPr>
            <a:xfrm>
              <a:off x="1332254" y="1835350"/>
              <a:ext cx="2541245" cy="3587458"/>
            </a:xfrm>
            <a:prstGeom prst="roundRect">
              <a:avLst>
                <a:gd name="adj" fmla="val 559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: 圆顶角 198">
              <a:extLst>
                <a:ext uri="{FF2B5EF4-FFF2-40B4-BE49-F238E27FC236}">
                  <a16:creationId xmlns:a16="http://schemas.microsoft.com/office/drawing/2014/main" id="{78022885-B6A3-F1D5-47D4-67354D6FA8D5}"/>
                </a:ext>
              </a:extLst>
            </p:cNvPr>
            <p:cNvSpPr/>
            <p:nvPr/>
          </p:nvSpPr>
          <p:spPr>
            <a:xfrm>
              <a:off x="1332254" y="1835349"/>
              <a:ext cx="2541245" cy="733252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文本框 199">
              <a:extLst>
                <a:ext uri="{FF2B5EF4-FFF2-40B4-BE49-F238E27FC236}">
                  <a16:creationId xmlns:a16="http://schemas.microsoft.com/office/drawing/2014/main" id="{D7FA08A1-CA47-5BCF-B488-71E9AD2E8724}"/>
                </a:ext>
              </a:extLst>
            </p:cNvPr>
            <p:cNvSpPr txBox="1"/>
            <p:nvPr/>
          </p:nvSpPr>
          <p:spPr>
            <a:xfrm>
              <a:off x="2018675" y="2019007"/>
              <a:ext cx="116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</a:rPr>
                <a:t>强管控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64F97CCF-4AD2-B6F7-7918-6AEC0863FCDF}"/>
                </a:ext>
              </a:extLst>
            </p:cNvPr>
            <p:cNvSpPr txBox="1"/>
            <p:nvPr/>
          </p:nvSpPr>
          <p:spPr>
            <a:xfrm>
              <a:off x="1876789" y="2880749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全品类产品</a:t>
              </a:r>
            </a:p>
          </p:txBody>
        </p:sp>
        <p:sp>
          <p:nvSpPr>
            <p:cNvPr id="202" name="文本框 201">
              <a:extLst>
                <a:ext uri="{FF2B5EF4-FFF2-40B4-BE49-F238E27FC236}">
                  <a16:creationId xmlns:a16="http://schemas.microsoft.com/office/drawing/2014/main" id="{F40A5873-CA29-F434-DA72-8BE2F2DA900A}"/>
                </a:ext>
              </a:extLst>
            </p:cNvPr>
            <p:cNvSpPr txBox="1"/>
            <p:nvPr/>
          </p:nvSpPr>
          <p:spPr>
            <a:xfrm>
              <a:off x="1876789" y="3368630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全生命周期产品</a:t>
              </a:r>
            </a:p>
          </p:txBody>
        </p:sp>
        <p:sp>
          <p:nvSpPr>
            <p:cNvPr id="203" name="文本框 202">
              <a:extLst>
                <a:ext uri="{FF2B5EF4-FFF2-40B4-BE49-F238E27FC236}">
                  <a16:creationId xmlns:a16="http://schemas.microsoft.com/office/drawing/2014/main" id="{CB78A794-27D0-6328-5CF0-551226CBB414}"/>
                </a:ext>
              </a:extLst>
            </p:cNvPr>
            <p:cNvSpPr txBox="1"/>
            <p:nvPr/>
          </p:nvSpPr>
          <p:spPr>
            <a:xfrm>
              <a:off x="1876789" y="385651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人无我有</a:t>
              </a:r>
            </a:p>
          </p:txBody>
        </p:sp>
        <p:sp>
          <p:nvSpPr>
            <p:cNvPr id="204" name="文本框 203">
              <a:extLst>
                <a:ext uri="{FF2B5EF4-FFF2-40B4-BE49-F238E27FC236}">
                  <a16:creationId xmlns:a16="http://schemas.microsoft.com/office/drawing/2014/main" id="{248C64F0-170D-2BDB-50C1-9D6A609C1321}"/>
                </a:ext>
              </a:extLst>
            </p:cNvPr>
            <p:cNvSpPr txBox="1"/>
            <p:nvPr/>
          </p:nvSpPr>
          <p:spPr>
            <a:xfrm>
              <a:off x="1876789" y="434439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人有我优</a:t>
              </a:r>
            </a:p>
          </p:txBody>
        </p: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696380DF-F447-90B2-A989-1806F9CE44ED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321036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678A36D1-CDA0-2069-4879-33736EBC6A94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805753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28D7736F-F09F-DC0A-4239-26BE638DA9D8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4290470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0F7914EE-815E-6835-5BEF-827A9209BBE6}"/>
              </a:ext>
            </a:extLst>
          </p:cNvPr>
          <p:cNvGrpSpPr/>
          <p:nvPr/>
        </p:nvGrpSpPr>
        <p:grpSpPr>
          <a:xfrm>
            <a:off x="8318503" y="1835349"/>
            <a:ext cx="2541245" cy="3587459"/>
            <a:chOff x="1332254" y="1835349"/>
            <a:chExt cx="2541245" cy="3587459"/>
          </a:xfrm>
        </p:grpSpPr>
        <p:sp>
          <p:nvSpPr>
            <p:cNvPr id="209" name="矩形: 圆角 208">
              <a:extLst>
                <a:ext uri="{FF2B5EF4-FFF2-40B4-BE49-F238E27FC236}">
                  <a16:creationId xmlns:a16="http://schemas.microsoft.com/office/drawing/2014/main" id="{3FE0A6EF-27F2-62F5-4B03-00B1ED423B80}"/>
                </a:ext>
              </a:extLst>
            </p:cNvPr>
            <p:cNvSpPr/>
            <p:nvPr/>
          </p:nvSpPr>
          <p:spPr>
            <a:xfrm>
              <a:off x="1332254" y="1835350"/>
              <a:ext cx="2541245" cy="3587458"/>
            </a:xfrm>
            <a:prstGeom prst="roundRect">
              <a:avLst>
                <a:gd name="adj" fmla="val 5597"/>
              </a:avLst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30200" dist="1270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矩形: 圆顶角 209">
              <a:extLst>
                <a:ext uri="{FF2B5EF4-FFF2-40B4-BE49-F238E27FC236}">
                  <a16:creationId xmlns:a16="http://schemas.microsoft.com/office/drawing/2014/main" id="{5F186DBD-684C-1D7A-32B7-DB4A267ED0E1}"/>
                </a:ext>
              </a:extLst>
            </p:cNvPr>
            <p:cNvSpPr/>
            <p:nvPr/>
          </p:nvSpPr>
          <p:spPr>
            <a:xfrm>
              <a:off x="1332254" y="1835349"/>
              <a:ext cx="2541245" cy="733252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DA90DA65-B89E-EF80-9459-81B6B7CFB875}"/>
                </a:ext>
              </a:extLst>
            </p:cNvPr>
            <p:cNvSpPr txBox="1"/>
            <p:nvPr/>
          </p:nvSpPr>
          <p:spPr>
            <a:xfrm>
              <a:off x="2018675" y="2019007"/>
              <a:ext cx="1168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</a:rPr>
                <a:t>重交底</a:t>
              </a:r>
            </a:p>
          </p:txBody>
        </p:sp>
        <p:sp>
          <p:nvSpPr>
            <p:cNvPr id="212" name="文本框 211">
              <a:extLst>
                <a:ext uri="{FF2B5EF4-FFF2-40B4-BE49-F238E27FC236}">
                  <a16:creationId xmlns:a16="http://schemas.microsoft.com/office/drawing/2014/main" id="{7BC13A66-5F3F-E9D4-826D-01DF5CA177B3}"/>
                </a:ext>
              </a:extLst>
            </p:cNvPr>
            <p:cNvSpPr txBox="1"/>
            <p:nvPr/>
          </p:nvSpPr>
          <p:spPr>
            <a:xfrm>
              <a:off x="1876789" y="2880749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降维攻击</a:t>
              </a: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id="{E4A2748A-33F0-902B-6B2B-6B66283BD7AE}"/>
                </a:ext>
              </a:extLst>
            </p:cNvPr>
            <p:cNvSpPr txBox="1"/>
            <p:nvPr/>
          </p:nvSpPr>
          <p:spPr>
            <a:xfrm>
              <a:off x="1876789" y="3368630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幸福派落地</a:t>
              </a:r>
            </a:p>
          </p:txBody>
        </p:sp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B6BD93B3-9FE9-BABE-2A22-4CA5C2780F57}"/>
                </a:ext>
              </a:extLst>
            </p:cNvPr>
            <p:cNvSpPr txBox="1"/>
            <p:nvPr/>
          </p:nvSpPr>
          <p:spPr>
            <a:xfrm>
              <a:off x="1876789" y="385651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做品质标杆</a:t>
              </a: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BDD67DDD-FEBA-B65A-35C3-B712279ED017}"/>
                </a:ext>
              </a:extLst>
            </p:cNvPr>
            <p:cNvSpPr txBox="1"/>
            <p:nvPr/>
          </p:nvSpPr>
          <p:spPr>
            <a:xfrm>
              <a:off x="1876789" y="4344391"/>
              <a:ext cx="1452173" cy="288220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 hangingPunct="0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提升物业溢价</a:t>
              </a:r>
            </a:p>
          </p:txBody>
        </p:sp>
        <p:cxnSp>
          <p:nvCxnSpPr>
            <p:cNvPr id="216" name="直接连接符 215">
              <a:extLst>
                <a:ext uri="{FF2B5EF4-FFF2-40B4-BE49-F238E27FC236}">
                  <a16:creationId xmlns:a16="http://schemas.microsoft.com/office/drawing/2014/main" id="{B60D0721-9087-3389-9F85-0C463D9A513B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321036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>
              <a:extLst>
                <a:ext uri="{FF2B5EF4-FFF2-40B4-BE49-F238E27FC236}">
                  <a16:creationId xmlns:a16="http://schemas.microsoft.com/office/drawing/2014/main" id="{0EC8FDCB-1BAD-C33A-8F2F-B8507F495E23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3805753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2CA7596F-07AC-525C-1CC0-4FE2E606D969}"/>
                </a:ext>
              </a:extLst>
            </p:cNvPr>
            <p:cNvCxnSpPr>
              <a:cxnSpLocks/>
            </p:cNvCxnSpPr>
            <p:nvPr/>
          </p:nvCxnSpPr>
          <p:spPr>
            <a:xfrm>
              <a:off x="2163919" y="4290470"/>
              <a:ext cx="877913" cy="0"/>
            </a:xfrm>
            <a:prstGeom prst="line">
              <a:avLst/>
            </a:prstGeom>
            <a:ln w="19050">
              <a:solidFill>
                <a:schemeClr val="accent3">
                  <a:lumMod val="20000"/>
                  <a:lumOff val="8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5295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5D8E30-B0F5-76AB-D1A0-AFC299FE4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新年拓展计划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3446CA8-5F9C-AEAA-74FA-58968A14F824}"/>
              </a:ext>
            </a:extLst>
          </p:cNvPr>
          <p:cNvSpPr/>
          <p:nvPr/>
        </p:nvSpPr>
        <p:spPr>
          <a:xfrm>
            <a:off x="5159037" y="1931789"/>
            <a:ext cx="1873928" cy="187392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E045A88-1094-C2D8-983F-DC94F1DEDC80}"/>
              </a:ext>
            </a:extLst>
          </p:cNvPr>
          <p:cNvSpPr/>
          <p:nvPr/>
        </p:nvSpPr>
        <p:spPr>
          <a:xfrm>
            <a:off x="4786640" y="1559394"/>
            <a:ext cx="2618722" cy="2618716"/>
          </a:xfrm>
          <a:prstGeom prst="ellipse">
            <a:avLst/>
          </a:prstGeom>
          <a:noFill/>
          <a:ln>
            <a:gradFill>
              <a:gsLst>
                <a:gs pos="49000">
                  <a:schemeClr val="accent2">
                    <a:alpha val="40000"/>
                  </a:schemeClr>
                </a:gs>
                <a:gs pos="13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74CD360-979D-28D3-18D2-ADA117B7F2B6}"/>
              </a:ext>
            </a:extLst>
          </p:cNvPr>
          <p:cNvSpPr/>
          <p:nvPr/>
        </p:nvSpPr>
        <p:spPr>
          <a:xfrm>
            <a:off x="4030399" y="976404"/>
            <a:ext cx="4131204" cy="4131196"/>
          </a:xfrm>
          <a:prstGeom prst="ellipse">
            <a:avLst/>
          </a:prstGeom>
          <a:noFill/>
          <a:ln w="41275">
            <a:gradFill>
              <a:gsLst>
                <a:gs pos="49000">
                  <a:schemeClr val="accent2">
                    <a:alpha val="40000"/>
                  </a:schemeClr>
                </a:gs>
                <a:gs pos="13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EE0C2DA-0A5D-4D48-7ADF-914685C7C9D0}"/>
              </a:ext>
            </a:extLst>
          </p:cNvPr>
          <p:cNvSpPr/>
          <p:nvPr/>
        </p:nvSpPr>
        <p:spPr>
          <a:xfrm>
            <a:off x="3894402" y="3516608"/>
            <a:ext cx="689234" cy="689234"/>
          </a:xfrm>
          <a:prstGeom prst="ellipse">
            <a:avLst/>
          </a:prstGeom>
          <a:solidFill>
            <a:schemeClr val="accent2"/>
          </a:solidFill>
          <a:ln w="6032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B57AB31-D3BF-5C72-125D-81E1FBCE0E70}"/>
              </a:ext>
            </a:extLst>
          </p:cNvPr>
          <p:cNvSpPr/>
          <p:nvPr/>
        </p:nvSpPr>
        <p:spPr>
          <a:xfrm>
            <a:off x="7608364" y="3516608"/>
            <a:ext cx="689234" cy="689234"/>
          </a:xfrm>
          <a:prstGeom prst="ellipse">
            <a:avLst/>
          </a:prstGeom>
          <a:solidFill>
            <a:schemeClr val="accent2"/>
          </a:solidFill>
          <a:ln w="6032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5257937-CCD7-331C-1B8A-832BEE7D5AB1}"/>
              </a:ext>
            </a:extLst>
          </p:cNvPr>
          <p:cNvSpPr/>
          <p:nvPr/>
        </p:nvSpPr>
        <p:spPr>
          <a:xfrm>
            <a:off x="3894402" y="1635770"/>
            <a:ext cx="689234" cy="689234"/>
          </a:xfrm>
          <a:prstGeom prst="ellipse">
            <a:avLst/>
          </a:prstGeom>
          <a:solidFill>
            <a:schemeClr val="accent2"/>
          </a:solidFill>
          <a:ln w="6032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F5F5769-3EFB-6138-69BF-C4F2D3776362}"/>
              </a:ext>
            </a:extLst>
          </p:cNvPr>
          <p:cNvSpPr/>
          <p:nvPr/>
        </p:nvSpPr>
        <p:spPr>
          <a:xfrm>
            <a:off x="7608364" y="1635770"/>
            <a:ext cx="689234" cy="689234"/>
          </a:xfrm>
          <a:prstGeom prst="ellipse">
            <a:avLst/>
          </a:prstGeom>
          <a:solidFill>
            <a:schemeClr val="accent2"/>
          </a:solidFill>
          <a:ln w="6032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9BF41BE-F727-2F0B-7B0F-ADFB5DE91EDF}"/>
              </a:ext>
            </a:extLst>
          </p:cNvPr>
          <p:cNvSpPr/>
          <p:nvPr/>
        </p:nvSpPr>
        <p:spPr>
          <a:xfrm>
            <a:off x="5751383" y="4592426"/>
            <a:ext cx="689234" cy="689234"/>
          </a:xfrm>
          <a:prstGeom prst="ellipse">
            <a:avLst/>
          </a:prstGeom>
          <a:solidFill>
            <a:schemeClr val="accent2"/>
          </a:solidFill>
          <a:ln w="6032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方正兰亭细黑_GBK"/>
              <a:cs typeface="+mn-cs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4CAB7C9-70EA-9579-AD13-C61D2EE2FFC1}"/>
              </a:ext>
            </a:extLst>
          </p:cNvPr>
          <p:cNvGrpSpPr/>
          <p:nvPr/>
        </p:nvGrpSpPr>
        <p:grpSpPr>
          <a:xfrm>
            <a:off x="1254601" y="1666697"/>
            <a:ext cx="2707800" cy="834410"/>
            <a:chOff x="1254601" y="1839947"/>
            <a:chExt cx="2707800" cy="834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E066A11-7CCE-4A02-D139-ED19C245D38F}"/>
                </a:ext>
              </a:extLst>
            </p:cNvPr>
            <p:cNvSpPr txBox="1"/>
            <p:nvPr/>
          </p:nvSpPr>
          <p:spPr>
            <a:xfrm>
              <a:off x="1254601" y="1839947"/>
              <a:ext cx="2707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schemeClr val="bg1"/>
                      </a:gs>
                    </a:gsLst>
                    <a:lin ang="5400000" scaled="1"/>
                    <a:tileRect/>
                  </a:gradFill>
                  <a:latin typeface="+mn-ea"/>
                </a:rPr>
                <a:t>搭平台 强团队 明责任</a:t>
              </a:r>
              <a:endParaRPr lang="en-US" altLang="zh-CN" sz="2000" b="1" dirty="0">
                <a:gradFill flip="none" rotWithShape="1">
                  <a:gsLst>
                    <a:gs pos="5000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  <a:tileRect/>
                </a:gradFill>
                <a:latin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DED9C0F-EAAC-5343-B154-E45ADA7B7F8C}"/>
                </a:ext>
              </a:extLst>
            </p:cNvPr>
            <p:cNvSpPr txBox="1"/>
            <p:nvPr/>
          </p:nvSpPr>
          <p:spPr>
            <a:xfrm>
              <a:off x="1254601" y="2151137"/>
              <a:ext cx="2707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团队不强大，步子迈不开；团队不强大，步子迈不开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D649B56-9FD7-01F6-A356-B3174B1ECF32}"/>
              </a:ext>
            </a:extLst>
          </p:cNvPr>
          <p:cNvGrpSpPr/>
          <p:nvPr/>
        </p:nvGrpSpPr>
        <p:grpSpPr>
          <a:xfrm>
            <a:off x="1254601" y="3586875"/>
            <a:ext cx="2707800" cy="834410"/>
            <a:chOff x="1254601" y="1839947"/>
            <a:chExt cx="2707800" cy="83441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C141D22-E9E0-C525-91EE-20BA8BA67F25}"/>
                </a:ext>
              </a:extLst>
            </p:cNvPr>
            <p:cNvSpPr txBox="1"/>
            <p:nvPr/>
          </p:nvSpPr>
          <p:spPr>
            <a:xfrm>
              <a:off x="1254601" y="1839947"/>
              <a:ext cx="2707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2000" b="1" dirty="0">
                  <a:gradFill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</a:gradFill>
                  <a:latin typeface="+mn-ea"/>
                </a:rPr>
                <a:t>经营思维 降维谋局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A1E1598-228F-935C-A750-FE87D06CE91E}"/>
                </a:ext>
              </a:extLst>
            </p:cNvPr>
            <p:cNvSpPr txBox="1"/>
            <p:nvPr/>
          </p:nvSpPr>
          <p:spPr>
            <a:xfrm>
              <a:off x="1254601" y="2151137"/>
              <a:ext cx="2707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过程管控飞行巡检；过程管控 飞行巡检；过程管控飞行巡检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7A698D7-6D26-2C8C-7FAA-8ACC1A427596}"/>
              </a:ext>
            </a:extLst>
          </p:cNvPr>
          <p:cNvGrpSpPr/>
          <p:nvPr/>
        </p:nvGrpSpPr>
        <p:grpSpPr>
          <a:xfrm>
            <a:off x="4786640" y="5337121"/>
            <a:ext cx="2707800" cy="834410"/>
            <a:chOff x="1254601" y="1839947"/>
            <a:chExt cx="2707800" cy="8344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6787BCC-EAF4-405C-3F81-EC9CAABE0C8B}"/>
                </a:ext>
              </a:extLst>
            </p:cNvPr>
            <p:cNvSpPr txBox="1"/>
            <p:nvPr/>
          </p:nvSpPr>
          <p:spPr>
            <a:xfrm>
              <a:off x="1254601" y="1839947"/>
              <a:ext cx="2707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  <a:tileRect/>
                  </a:gradFill>
                  <a:latin typeface="+mn-ea"/>
                </a:rPr>
                <a:t>根据地打法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8D42C32-87EE-6444-1F94-EA176101234B}"/>
                </a:ext>
              </a:extLst>
            </p:cNvPr>
            <p:cNvSpPr txBox="1"/>
            <p:nvPr/>
          </p:nvSpPr>
          <p:spPr>
            <a:xfrm>
              <a:off x="1254601" y="2151137"/>
              <a:ext cx="2707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战略经营全局策略，战略经营全局策略；战略经营全局策略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AD369F7-90D7-741C-208A-45A7D72F52F0}"/>
              </a:ext>
            </a:extLst>
          </p:cNvPr>
          <p:cNvGrpSpPr/>
          <p:nvPr/>
        </p:nvGrpSpPr>
        <p:grpSpPr>
          <a:xfrm>
            <a:off x="8297598" y="1666697"/>
            <a:ext cx="2707800" cy="834410"/>
            <a:chOff x="1254601" y="1839947"/>
            <a:chExt cx="2707800" cy="83441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BA31C09-1CD2-716D-FAE1-DC5C0B7E77F5}"/>
                </a:ext>
              </a:extLst>
            </p:cNvPr>
            <p:cNvSpPr txBox="1"/>
            <p:nvPr/>
          </p:nvSpPr>
          <p:spPr>
            <a:xfrm>
              <a:off x="1254601" y="1839947"/>
              <a:ext cx="2707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  <a:tileRect/>
                  </a:gradFill>
                  <a:latin typeface="+mn-ea"/>
                </a:rPr>
                <a:t>提升运营力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1A70FC1-030B-1146-399E-32B2A3DB80D5}"/>
                </a:ext>
              </a:extLst>
            </p:cNvPr>
            <p:cNvSpPr txBox="1"/>
            <p:nvPr/>
          </p:nvSpPr>
          <p:spPr>
            <a:xfrm>
              <a:off x="1254601" y="2151137"/>
              <a:ext cx="2707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前置到位，实现快周转；前置到位，实现快周转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BFA5852-F4D3-E702-C18D-00F7998C07AD}"/>
              </a:ext>
            </a:extLst>
          </p:cNvPr>
          <p:cNvGrpSpPr/>
          <p:nvPr/>
        </p:nvGrpSpPr>
        <p:grpSpPr>
          <a:xfrm>
            <a:off x="8297598" y="3586875"/>
            <a:ext cx="2707800" cy="834410"/>
            <a:chOff x="1254601" y="1839947"/>
            <a:chExt cx="2707800" cy="8344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35B2F04-714C-ED12-2188-14937059447F}"/>
                </a:ext>
              </a:extLst>
            </p:cNvPr>
            <p:cNvSpPr txBox="1"/>
            <p:nvPr/>
          </p:nvSpPr>
          <p:spPr>
            <a:xfrm>
              <a:off x="1254601" y="1839947"/>
              <a:ext cx="270780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gradFill flip="none" rotWithShape="1">
                    <a:gsLst>
                      <a:gs pos="50000">
                        <a:schemeClr val="accent2"/>
                      </a:gs>
                      <a:gs pos="100000">
                        <a:prstClr val="white"/>
                      </a:gs>
                    </a:gsLst>
                    <a:lin ang="5400000" scaled="1"/>
                    <a:tileRect/>
                  </a:gradFill>
                  <a:latin typeface="+mn-ea"/>
                </a:rPr>
                <a:t>狠抓战略 执行高效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183AAD1-EBE3-D678-AE02-1BBCCE7E62C6}"/>
                </a:ext>
              </a:extLst>
            </p:cNvPr>
            <p:cNvSpPr txBox="1"/>
            <p:nvPr/>
          </p:nvSpPr>
          <p:spPr>
            <a:xfrm>
              <a:off x="1254601" y="2151137"/>
              <a:ext cx="27078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执行力源于责任心，执行力源于责任心，执行力源于责任心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8419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红金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90101"/>
      </a:accent1>
      <a:accent2>
        <a:srgbClr val="F2C175"/>
      </a:accent2>
      <a:accent3>
        <a:srgbClr val="B98387"/>
      </a:accent3>
      <a:accent4>
        <a:srgbClr val="9F6466"/>
      </a:accent4>
      <a:accent5>
        <a:srgbClr val="975256"/>
      </a:accent5>
      <a:accent6>
        <a:srgbClr val="F3DDC0"/>
      </a:accent6>
      <a:hlink>
        <a:srgbClr val="0563C1"/>
      </a:hlink>
      <a:folHlink>
        <a:srgbClr val="954F72"/>
      </a:folHlink>
    </a:clrScheme>
    <a:fontScheme name="小米可商用">
      <a:majorFont>
        <a:latin typeface="MiSans"/>
        <a:ea typeface="云峰飞云体"/>
        <a:cs typeface=""/>
      </a:majorFont>
      <a:minorFont>
        <a:latin typeface="MiSans"/>
        <a:ea typeface="Mi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2580</TotalTime>
  <Words>433</Words>
  <Application>Microsoft Office PowerPoint</Application>
  <PresentationFormat>宽屏</PresentationFormat>
  <Paragraphs>113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MiSans</vt:lpstr>
      <vt:lpstr>Arial</vt:lpstr>
      <vt:lpstr>云峰飞云体</vt:lpstr>
      <vt:lpstr>汉仪雅酷黑 45W</vt:lpstr>
      <vt:lpstr>Office 主题​​</vt:lpstr>
      <vt:lpstr>PowerPoint 演示文稿</vt:lpstr>
      <vt:lpstr>PowerPoint 演示文稿</vt:lpstr>
      <vt:lpstr>PowerPoint 演示文稿</vt:lpstr>
      <vt:lpstr>年度数据回顾</vt:lpstr>
      <vt:lpstr>项目存量分析</vt:lpstr>
      <vt:lpstr>城市公司大事记</vt:lpstr>
      <vt:lpstr>城市公司亮点</vt:lpstr>
      <vt:lpstr>后期经营计划</vt:lpstr>
      <vt:lpstr>新年拓展计划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红金色房地产工作总结汇报ppt模板</dc:title>
  <dc:creator>殷杰</dc:creator>
  <cp:keywords>P界达人</cp:keywords>
  <dc:description>www.51pptmoban.com</dc:description>
  <cp:lastModifiedBy>Power user</cp:lastModifiedBy>
  <cp:revision>73</cp:revision>
  <dcterms:created xsi:type="dcterms:W3CDTF">2022-04-26T12:09:56Z</dcterms:created>
  <dcterms:modified xsi:type="dcterms:W3CDTF">2023-02-16T07:32:26Z</dcterms:modified>
</cp:coreProperties>
</file>