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01" r:id="rId2"/>
    <p:sldId id="379" r:id="rId3"/>
    <p:sldId id="393" r:id="rId4"/>
    <p:sldId id="400" r:id="rId5"/>
    <p:sldId id="404" r:id="rId6"/>
    <p:sldId id="396" r:id="rId7"/>
    <p:sldId id="406" r:id="rId8"/>
    <p:sldId id="407" r:id="rId9"/>
    <p:sldId id="397" r:id="rId10"/>
    <p:sldId id="414" r:id="rId11"/>
    <p:sldId id="415" r:id="rId12"/>
    <p:sldId id="398" r:id="rId13"/>
    <p:sldId id="419" r:id="rId14"/>
    <p:sldId id="421" r:id="rId15"/>
    <p:sldId id="399" r:id="rId16"/>
    <p:sldId id="424" r:id="rId17"/>
    <p:sldId id="425" r:id="rId18"/>
    <p:sldId id="428" r:id="rId19"/>
    <p:sldId id="1130" r:id="rId20"/>
    <p:sldId id="1131" r:id="rId21"/>
  </p:sldIdLst>
  <p:sldSz cx="9144000" cy="5143500" type="screen16x9"/>
  <p:notesSz cx="6858000" cy="9144000"/>
  <p:custDataLst>
    <p:tags r:id="rId23"/>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AB74D5"/>
    <a:srgbClr val="EAC5FF"/>
    <a:srgbClr val="A568D2"/>
    <a:srgbClr val="9954CC"/>
    <a:srgbClr val="FFFFFF"/>
    <a:srgbClr val="EED56C"/>
    <a:srgbClr val="D43E01"/>
    <a:srgbClr val="E8EAE9"/>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06" autoAdjust="0"/>
    <p:restoredTop sz="95161" autoAdjust="0"/>
  </p:normalViewPr>
  <p:slideViewPr>
    <p:cSldViewPr>
      <p:cViewPr varScale="1">
        <p:scale>
          <a:sx n="112" d="100"/>
          <a:sy n="112" d="100"/>
        </p:scale>
        <p:origin x="126" y="240"/>
      </p:cViewPr>
      <p:guideLst>
        <p:guide orient="horz" pos="1620"/>
        <p:guide pos="2880"/>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1"/>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0B4A-4256-9968-7123CEE60D22}"/>
            </c:ext>
          </c:extLst>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7-0B4A-4256-9968-7123CEE60D22}"/>
            </c:ext>
          </c:extLst>
        </c:ser>
        <c:ser>
          <c:idx val="2"/>
          <c:order val="2"/>
          <c:tx>
            <c:strRef>
              <c:f>Sheet1!$D$1</c:f>
              <c:strCache>
                <c:ptCount val="1"/>
                <c:pt idx="0">
                  <c:v>列3</c:v>
                </c:pt>
              </c:strCache>
            </c:strRef>
          </c:tx>
          <c:spPr>
            <a:solidFill>
              <a:schemeClr val="accent1">
                <a:lumMod val="60000"/>
                <a:lumOff val="40000"/>
              </a:schemeClr>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8-0B4A-4256-9968-7123CEE60D22}"/>
            </c:ext>
          </c:extLst>
        </c:ser>
        <c:dLbls>
          <c:showLegendKey val="0"/>
          <c:showVal val="0"/>
          <c:showCatName val="0"/>
          <c:showSerName val="0"/>
          <c:showPercent val="0"/>
          <c:showBubbleSize val="0"/>
        </c:dLbls>
        <c:gapWidth val="150"/>
        <c:shape val="box"/>
        <c:axId val="43122048"/>
        <c:axId val="43373696"/>
        <c:axId val="0"/>
      </c:bar3DChart>
      <c:catAx>
        <c:axId val="43122048"/>
        <c:scaling>
          <c:orientation val="minMax"/>
        </c:scaling>
        <c:delete val="1"/>
        <c:axPos val="b"/>
        <c:numFmt formatCode="General" sourceLinked="1"/>
        <c:majorTickMark val="none"/>
        <c:minorTickMark val="none"/>
        <c:tickLblPos val="none"/>
        <c:crossAx val="43373696"/>
        <c:crosses val="autoZero"/>
        <c:auto val="1"/>
        <c:lblAlgn val="ctr"/>
        <c:lblOffset val="100"/>
        <c:noMultiLvlLbl val="0"/>
      </c:catAx>
      <c:valAx>
        <c:axId val="43373696"/>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one"/>
        <c:crossAx val="4312204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2023/2/19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673475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873883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554325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2933600" y="3963898"/>
            <a:ext cx="5145267" cy="214660"/>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4265268" y="3937804"/>
            <a:ext cx="3373346" cy="158584"/>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68562" tIns="34281" rIns="68562" bIns="34281" numCol="1" spcCol="0" rtlCol="0" fromWordArt="0" anchor="t" anchorCtr="0" forceAA="0" compatLnSpc="1">
            <a:prstTxWarp prst="textNoShape">
              <a:avLst/>
            </a:prstTxWarp>
            <a:noAutofit/>
          </a:bodyPr>
          <a:lstStyle/>
          <a:p>
            <a:pPr defTabSz="514196">
              <a:lnSpc>
                <a:spcPct val="130000"/>
              </a:lnSpc>
              <a:defRPr/>
            </a:pPr>
            <a:endParaRPr lang="en-US" altLang="zh-CN" sz="1799" spc="225"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80519" y="4220422"/>
            <a:ext cx="3767573" cy="197957"/>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349"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47200" y="2685553"/>
            <a:ext cx="1372804" cy="1372802"/>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180151" y="2631600"/>
            <a:ext cx="1506904" cy="1489544"/>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4265268" y="2635203"/>
            <a:ext cx="2240063" cy="399824"/>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050" spc="225"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595" rtl="0" eaLnBrk="1" fontAlgn="auto" latinLnBrk="0" hangingPunct="1">
                  <a:lnSpc>
                    <a:spcPct val="100000"/>
                  </a:lnSpc>
                  <a:spcBef>
                    <a:spcPts val="0"/>
                  </a:spcBef>
                  <a:spcAft>
                    <a:spcPts val="0"/>
                  </a:spcAft>
                  <a:buClrTx/>
                  <a:buSzTx/>
                  <a:buFontTx/>
                  <a:buNone/>
                  <a:tabLst/>
                  <a:defRPr/>
                </a:pPr>
                <a:endParaRPr kumimoji="0" lang="zh-CN" altLang="en-US" sz="1349"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2933601" y="3254283"/>
            <a:ext cx="5327561" cy="214659"/>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4265269" y="3207443"/>
            <a:ext cx="3587489" cy="159410"/>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68562" tIns="34281" rIns="68562" bIns="34281" numCol="1" spcCol="0" rtlCol="0" fromWordArt="0" anchor="t" anchorCtr="0" forceAA="0" compatLnSpc="1">
            <a:prstTxWarp prst="textNoShape">
              <a:avLst/>
            </a:prstTxWarp>
            <a:noAutofit/>
          </a:bodyPr>
          <a:lstStyle/>
          <a:p>
            <a:pPr defTabSz="514196">
              <a:lnSpc>
                <a:spcPct val="130000"/>
              </a:lnSpc>
              <a:defRPr/>
            </a:pPr>
            <a:endParaRPr lang="en-US" altLang="zh-CN" sz="1799" spc="225"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2933601" y="3607263"/>
            <a:ext cx="5245754" cy="214660"/>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4265269" y="3584825"/>
            <a:ext cx="3735883" cy="150985"/>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68562" tIns="34281" rIns="68562" bIns="34281" numCol="1" spcCol="0" rtlCol="0" fromWordArt="0" anchor="t" anchorCtr="0" forceAA="0" compatLnSpc="1">
            <a:prstTxWarp prst="textNoShape">
              <a:avLst/>
            </a:prstTxWarp>
            <a:noAutofit/>
          </a:bodyPr>
          <a:lstStyle/>
          <a:p>
            <a:pPr defTabSz="514196">
              <a:lnSpc>
                <a:spcPct val="130000"/>
              </a:lnSpc>
              <a:defRPr/>
            </a:pPr>
            <a:endParaRPr lang="en-US" altLang="zh-CN" sz="1799" spc="225"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4724606" y="3614278"/>
            <a:ext cx="518508" cy="167357"/>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68562" tIns="34281" rIns="68562" bIns="34281" numCol="1" spcCol="0" rtlCol="0" fromWordArt="0" anchor="t" anchorCtr="0" forceAA="0" compatLnSpc="1">
            <a:prstTxWarp prst="textNoShape">
              <a:avLst/>
            </a:prstTxWarp>
            <a:noAutofit/>
          </a:bodyPr>
          <a:lstStyle/>
          <a:p>
            <a:endParaRPr lang="zh-CN" altLang="en-US" sz="2099" dirty="0">
              <a:gradFill>
                <a:gsLst>
                  <a:gs pos="100000">
                    <a:srgbClr val="EFB282"/>
                  </a:gs>
                  <a:gs pos="0">
                    <a:srgbClr val="FFFED8"/>
                  </a:gs>
                  <a:gs pos="49000">
                    <a:srgbClr val="FDD093"/>
                  </a:gs>
                </a:gsLst>
                <a:lin ang="5400000" scaled="1"/>
              </a:gradFill>
              <a:latin typeface="+mn-ea"/>
              <a:ea typeface="+mn-ea"/>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361122" y="4479325"/>
            <a:ext cx="3767573" cy="54174"/>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277866" y="289197"/>
            <a:ext cx="933850" cy="4271293"/>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68562" tIns="34281" rIns="68562" bIns="34281" numCol="1" spcCol="0" rtlCol="0" fromWordArt="0" anchor="t" anchorCtr="0" forceAA="0" compatLnSpc="1">
            <a:prstTxWarp prst="textNoShape">
              <a:avLst/>
            </a:prstTxWarp>
            <a:noAutofit/>
          </a:bodyPr>
          <a:lstStyle/>
          <a:p>
            <a:endParaRPr lang="zh-CN" altLang="en-US" sz="10347" dirty="0">
              <a:ln>
                <a:solidFill>
                  <a:schemeClr val="bg1">
                    <a:alpha val="26000"/>
                  </a:schemeClr>
                </a:solidFill>
              </a:ln>
              <a:noFill/>
              <a:latin typeface="+mj-lt"/>
            </a:endParaRPr>
          </a:p>
        </p:txBody>
      </p:sp>
    </p:spTree>
    <p:extLst>
      <p:ext uri="{BB962C8B-B14F-4D97-AF65-F5344CB8AC3E}">
        <p14:creationId xmlns:p14="http://schemas.microsoft.com/office/powerpoint/2010/main" val="87321553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F91D2D-8FCC-C0D6-F79D-09343E0F3534}"/>
              </a:ext>
            </a:extLst>
          </p:cNvPr>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291768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cstate="screen">
            <a:extLst>
              <a:ext uri="{28A0092B-C50C-407E-A947-70E740481C1C}">
                <a14:useLocalDpi xmlns:a14="http://schemas.microsoft.com/office/drawing/2010/main"/>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58" r:id="rId4"/>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0" name="TextBox 59"/>
          <p:cNvSpPr txBox="1"/>
          <p:nvPr/>
        </p:nvSpPr>
        <p:spPr>
          <a:xfrm>
            <a:off x="4134394" y="2337830"/>
            <a:ext cx="2753061" cy="369332"/>
          </a:xfrm>
          <a:prstGeom prst="rect">
            <a:avLst/>
          </a:prstGeom>
          <a:noFill/>
        </p:spPr>
        <p:txBody>
          <a:bodyPr wrap="none" rtlCol="0">
            <a:spAutoFit/>
          </a:bodyPr>
          <a:lstStyle/>
          <a:p>
            <a:r>
              <a:rPr lang="en-US" altLang="zh-CN" dirty="0">
                <a:solidFill>
                  <a:srgbClr val="7030A0"/>
                </a:solidFill>
                <a:latin typeface="+mn-lt"/>
                <a:ea typeface="+mn-ea"/>
                <a:cs typeface="+mn-ea"/>
                <a:sym typeface="+mn-lt"/>
              </a:rPr>
              <a:t>BUSINESS POWERPOINT</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spc="-300" dirty="0">
                <a:solidFill>
                  <a:schemeClr val="accent1"/>
                </a:solidFill>
                <a:latin typeface="+mj-ea"/>
                <a:ea typeface="+mj-ea"/>
                <a:cs typeface="+mn-ea"/>
                <a:sym typeface="+mn-lt"/>
              </a:rPr>
              <a:t>202X</a:t>
            </a:r>
            <a:endParaRPr lang="zh-CN" altLang="en-US" sz="8000" spc="-300" dirty="0">
              <a:solidFill>
                <a:schemeClr val="accent1"/>
              </a:solidFill>
              <a:latin typeface="+mj-ea"/>
              <a:ea typeface="+mj-ea"/>
              <a:cs typeface="+mn-ea"/>
              <a:sym typeface="+mn-lt"/>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a:solidFill>
                  <a:schemeClr val="accent1"/>
                </a:solidFill>
                <a:latin typeface="+mj-ea"/>
                <a:ea typeface="+mj-ea"/>
                <a:cs typeface="+mn-ea"/>
                <a:sym typeface="+mn-lt"/>
              </a:rPr>
              <a:t>工作报告总结</a:t>
            </a: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13477743-F662-0876-9C47-53D655E3CCC0}"/>
              </a:ext>
            </a:extLst>
          </p:cNvPr>
          <p:cNvSpPr txBox="1"/>
          <p:nvPr/>
        </p:nvSpPr>
        <p:spPr>
          <a:xfrm>
            <a:off x="4134394" y="3074433"/>
            <a:ext cx="3721876" cy="514564"/>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mj-lt"/>
                <a:ea typeface="+mn-ea"/>
                <a:cs typeface="+mn-ea"/>
                <a:sym typeface="+mn-lt"/>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mj-lt"/>
              <a:ea typeface="+mn-ea"/>
              <a:cs typeface="+mn-ea"/>
              <a:sym typeface="+mn-lt"/>
            </a:endParaRPr>
          </a:p>
        </p:txBody>
      </p: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工作执行过程</a:t>
            </a:r>
          </a:p>
        </p:txBody>
      </p:sp>
      <p:sp>
        <p:nvSpPr>
          <p:cNvPr id="27" name="TextBox 26"/>
          <p:cNvSpPr txBox="1"/>
          <p:nvPr/>
        </p:nvSpPr>
        <p:spPr>
          <a:xfrm>
            <a:off x="904733" y="3435846"/>
            <a:ext cx="1409353" cy="135626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28" name="TextBox 27"/>
          <p:cNvSpPr txBox="1"/>
          <p:nvPr/>
        </p:nvSpPr>
        <p:spPr>
          <a:xfrm>
            <a:off x="2912509" y="3435846"/>
            <a:ext cx="1409353" cy="135626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29" name="TextBox 28"/>
          <p:cNvSpPr txBox="1"/>
          <p:nvPr/>
        </p:nvSpPr>
        <p:spPr>
          <a:xfrm>
            <a:off x="4907111" y="3443811"/>
            <a:ext cx="1409353" cy="135626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30" name="TextBox 29"/>
          <p:cNvSpPr txBox="1"/>
          <p:nvPr/>
        </p:nvSpPr>
        <p:spPr>
          <a:xfrm>
            <a:off x="6870379" y="3443811"/>
            <a:ext cx="1409353" cy="135626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latin typeface="+mn-lt"/>
                <a:ea typeface="+mn-ea"/>
                <a:cs typeface="+mn-ea"/>
                <a:sym typeface="+mn-lt"/>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accent1"/>
              </a:solidFill>
              <a:cs typeface="+mn-ea"/>
              <a:sym typeface="+mn-lt"/>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j-ea"/>
                  <a:ea typeface="+mj-ea"/>
                  <a:cs typeface="+mn-ea"/>
                  <a:sym typeface="+mn-lt"/>
                </a:rPr>
                <a:t>第一阶段</a:t>
              </a: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accent1"/>
                  </a:solidFill>
                  <a:latin typeface="+mj-ea"/>
                  <a:ea typeface="+mj-ea"/>
                  <a:cs typeface="+mn-ea"/>
                  <a:sym typeface="+mn-lt"/>
                </a:rPr>
                <a:t>第二阶段</a:t>
              </a: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j-ea"/>
                  <a:ea typeface="+mj-ea"/>
                  <a:cs typeface="+mn-ea"/>
                  <a:sym typeface="+mn-lt"/>
                </a:rPr>
                <a:t>第三阶段</a:t>
              </a: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accent1"/>
                  </a:solidFill>
                  <a:latin typeface="+mj-ea"/>
                  <a:ea typeface="+mj-ea"/>
                  <a:cs typeface="+mn-ea"/>
                  <a:sym typeface="+mn-lt"/>
                </a:rPr>
                <a:t>第四阶段</a:t>
              </a:r>
            </a:p>
          </p:txBody>
        </p:sp>
      </p:grpSp>
      <p:sp>
        <p:nvSpPr>
          <p:cNvPr id="52" name="椭圆 51"/>
          <p:cNvSpPr/>
          <p:nvPr/>
        </p:nvSpPr>
        <p:spPr>
          <a:xfrm>
            <a:off x="824277" y="1347614"/>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3" name="椭圆 52"/>
          <p:cNvSpPr/>
          <p:nvPr/>
        </p:nvSpPr>
        <p:spPr>
          <a:xfrm>
            <a:off x="2783180" y="1347614"/>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4" name="椭圆 53"/>
          <p:cNvSpPr/>
          <p:nvPr/>
        </p:nvSpPr>
        <p:spPr>
          <a:xfrm>
            <a:off x="4760524" y="1354159"/>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5" name="椭圆 54"/>
          <p:cNvSpPr/>
          <p:nvPr/>
        </p:nvSpPr>
        <p:spPr>
          <a:xfrm>
            <a:off x="6707078" y="1354159"/>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Tree>
    <p:extLst>
      <p:ext uri="{BB962C8B-B14F-4D97-AF65-F5344CB8AC3E}">
        <p14:creationId xmlns:p14="http://schemas.microsoft.com/office/powerpoint/2010/main" val="2332187771"/>
      </p:ext>
    </p:extLst>
  </p:cSld>
  <p:clrMapOvr>
    <a:masterClrMapping/>
  </p:clrMapOvr>
  <p:transition spd="slow">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工作存在问题</a:t>
            </a:r>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sp>
        <p:nvSpPr>
          <p:cNvPr id="9" name="TextBox 8"/>
          <p:cNvSpPr txBox="1"/>
          <p:nvPr/>
        </p:nvSpPr>
        <p:spPr>
          <a:xfrm>
            <a:off x="1043608" y="1450419"/>
            <a:ext cx="2092771"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0" name="TextBox 9"/>
          <p:cNvSpPr txBox="1"/>
          <p:nvPr/>
        </p:nvSpPr>
        <p:spPr>
          <a:xfrm>
            <a:off x="1585850" y="1131590"/>
            <a:ext cx="1008287" cy="287707"/>
          </a:xfrm>
          <a:prstGeom prst="rect">
            <a:avLst/>
          </a:prstGeom>
          <a:noFill/>
        </p:spPr>
        <p:txBody>
          <a:bodyPr wrap="square" lIns="91431" tIns="0" rIns="91431" bIns="0" rtlCol="0" anchor="t">
            <a:spAutoFit/>
          </a:bodyPr>
          <a:lstStyle/>
          <a:p>
            <a:pPr>
              <a:lnSpc>
                <a:spcPct val="150000"/>
              </a:lnSpc>
            </a:pPr>
            <a:r>
              <a:rPr lang="zh-CN" altLang="en-US" sz="1400" dirty="0">
                <a:solidFill>
                  <a:srgbClr val="7030A0"/>
                </a:solidFill>
                <a:latin typeface="+mj-ea"/>
                <a:ea typeface="+mj-ea"/>
                <a:cs typeface="+mn-ea"/>
                <a:sym typeface="+mn-lt"/>
              </a:rPr>
              <a:t>添加标题</a:t>
            </a:r>
          </a:p>
        </p:txBody>
      </p:sp>
      <p:sp>
        <p:nvSpPr>
          <p:cNvPr id="12" name="TextBox 11"/>
          <p:cNvSpPr txBox="1"/>
          <p:nvPr/>
        </p:nvSpPr>
        <p:spPr>
          <a:xfrm>
            <a:off x="2843808" y="3979823"/>
            <a:ext cx="2092771"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3" name="TextBox 12"/>
          <p:cNvSpPr txBox="1"/>
          <p:nvPr/>
        </p:nvSpPr>
        <p:spPr>
          <a:xfrm>
            <a:off x="3386050" y="3660994"/>
            <a:ext cx="1008287" cy="287707"/>
          </a:xfrm>
          <a:prstGeom prst="rect">
            <a:avLst/>
          </a:prstGeom>
          <a:noFill/>
        </p:spPr>
        <p:txBody>
          <a:bodyPr wrap="square" lIns="91431" tIns="0" rIns="91431" bIns="0" rtlCol="0" anchor="t">
            <a:spAutoFit/>
          </a:bodyPr>
          <a:lstStyle/>
          <a:p>
            <a:pPr>
              <a:lnSpc>
                <a:spcPct val="150000"/>
              </a:lnSpc>
            </a:pPr>
            <a:r>
              <a:rPr lang="zh-CN" altLang="en-US" sz="1400" dirty="0">
                <a:solidFill>
                  <a:srgbClr val="7030A0"/>
                </a:solidFill>
                <a:latin typeface="+mj-ea"/>
                <a:ea typeface="+mj-ea"/>
                <a:cs typeface="+mn-ea"/>
                <a:sym typeface="+mn-lt"/>
              </a:rPr>
              <a:t>添加标题</a:t>
            </a:r>
          </a:p>
        </p:txBody>
      </p:sp>
      <p:sp>
        <p:nvSpPr>
          <p:cNvPr id="15" name="TextBox 14"/>
          <p:cNvSpPr txBox="1"/>
          <p:nvPr/>
        </p:nvSpPr>
        <p:spPr>
          <a:xfrm>
            <a:off x="4572000" y="1450419"/>
            <a:ext cx="2092771"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6" name="TextBox 15"/>
          <p:cNvSpPr txBox="1"/>
          <p:nvPr/>
        </p:nvSpPr>
        <p:spPr>
          <a:xfrm>
            <a:off x="5114242" y="1131590"/>
            <a:ext cx="1008287" cy="287707"/>
          </a:xfrm>
          <a:prstGeom prst="rect">
            <a:avLst/>
          </a:prstGeom>
          <a:noFill/>
        </p:spPr>
        <p:txBody>
          <a:bodyPr wrap="square" lIns="91431" tIns="0" rIns="91431" bIns="0" rtlCol="0" anchor="t">
            <a:spAutoFit/>
          </a:bodyPr>
          <a:lstStyle/>
          <a:p>
            <a:pPr>
              <a:lnSpc>
                <a:spcPct val="150000"/>
              </a:lnSpc>
            </a:pPr>
            <a:r>
              <a:rPr lang="zh-CN" altLang="en-US" sz="1400" dirty="0">
                <a:solidFill>
                  <a:srgbClr val="7030A0"/>
                </a:solidFill>
                <a:latin typeface="+mj-ea"/>
                <a:ea typeface="+mj-ea"/>
                <a:cs typeface="+mn-ea"/>
                <a:sym typeface="+mn-lt"/>
              </a:rPr>
              <a:t>添加标题</a:t>
            </a:r>
          </a:p>
        </p:txBody>
      </p:sp>
      <p:sp>
        <p:nvSpPr>
          <p:cNvPr id="18" name="TextBox 17"/>
          <p:cNvSpPr txBox="1"/>
          <p:nvPr/>
        </p:nvSpPr>
        <p:spPr>
          <a:xfrm>
            <a:off x="6300192" y="3979824"/>
            <a:ext cx="2092771"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9" name="TextBox 18"/>
          <p:cNvSpPr txBox="1"/>
          <p:nvPr/>
        </p:nvSpPr>
        <p:spPr>
          <a:xfrm>
            <a:off x="6842434" y="3660995"/>
            <a:ext cx="1008287" cy="287707"/>
          </a:xfrm>
          <a:prstGeom prst="rect">
            <a:avLst/>
          </a:prstGeom>
          <a:noFill/>
        </p:spPr>
        <p:txBody>
          <a:bodyPr wrap="square" lIns="91431" tIns="0" rIns="91431" bIns="0" rtlCol="0" anchor="t">
            <a:spAutoFit/>
          </a:bodyPr>
          <a:lstStyle/>
          <a:p>
            <a:pPr>
              <a:lnSpc>
                <a:spcPct val="150000"/>
              </a:lnSpc>
            </a:pPr>
            <a:r>
              <a:rPr lang="zh-CN" altLang="en-US" sz="1400" dirty="0">
                <a:solidFill>
                  <a:srgbClr val="7030A0"/>
                </a:solidFill>
                <a:latin typeface="+mj-ea"/>
                <a:ea typeface="+mj-ea"/>
                <a:cs typeface="+mn-ea"/>
                <a:sym typeface="+mn-lt"/>
              </a:rPr>
              <a:t>添加标题</a:t>
            </a:r>
          </a:p>
        </p:txBody>
      </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椭圆 23"/>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2"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椭圆 30"/>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9"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椭圆 37"/>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 name="椭圆 4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3"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spTree>
    <p:extLst>
      <p:ext uri="{BB962C8B-B14F-4D97-AF65-F5344CB8AC3E}">
        <p14:creationId xmlns:p14="http://schemas.microsoft.com/office/powerpoint/2010/main" val="2332187771"/>
      </p:ext>
    </p:extLst>
  </p:cSld>
  <p:clrMapOvr>
    <a:masterClrMapping/>
  </p:clrMapOvr>
  <p:transition spd="slow">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39172" y="1347614"/>
            <a:ext cx="92578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957938"/>
            <a:ext cx="3440365" cy="1261884"/>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000" b="1" dirty="0">
                <a:solidFill>
                  <a:schemeClr val="bg1"/>
                </a:solidFill>
                <a:latin typeface="+mj-ea"/>
                <a:ea typeface="+mj-ea"/>
                <a:cs typeface="+mn-ea"/>
                <a:sym typeface="+mn-lt"/>
              </a:rPr>
              <a:t>第四部分</a:t>
            </a:r>
            <a:endParaRPr lang="en-US" altLang="zh-CN" sz="2000" b="1" dirty="0">
              <a:solidFill>
                <a:schemeClr val="bg1"/>
              </a:solidFill>
              <a:latin typeface="+mj-ea"/>
              <a:ea typeface="+mj-ea"/>
              <a:cs typeface="+mn-ea"/>
              <a:sym typeface="+mn-lt"/>
            </a:endParaRPr>
          </a:p>
          <a:p>
            <a:pPr marL="0" lvl="1"/>
            <a:endParaRPr lang="en-US" altLang="zh-CN" sz="2000" b="1" dirty="0">
              <a:solidFill>
                <a:schemeClr val="bg1"/>
              </a:solidFill>
              <a:latin typeface="+mj-ea"/>
              <a:ea typeface="+mj-ea"/>
              <a:cs typeface="+mn-ea"/>
              <a:sym typeface="+mn-lt"/>
            </a:endParaRPr>
          </a:p>
          <a:p>
            <a:pPr marL="0" lvl="1" algn="ctr"/>
            <a:r>
              <a:rPr lang="zh-CN" altLang="en-US" sz="3600" b="1" dirty="0">
                <a:solidFill>
                  <a:schemeClr val="bg1"/>
                </a:solidFill>
                <a:latin typeface="+mj-ea"/>
                <a:ea typeface="+mj-ea"/>
                <a:cs typeface="+mn-ea"/>
                <a:sym typeface="+mn-lt"/>
              </a:rPr>
              <a:t>工作不足及提高</a:t>
            </a:r>
            <a:endParaRPr lang="en-US" altLang="zh-CN" sz="3600" b="1" dirty="0">
              <a:solidFill>
                <a:schemeClr val="bg1"/>
              </a:solidFill>
              <a:latin typeface="+mj-ea"/>
              <a:ea typeface="+mj-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111425" y="3096317"/>
            <a:ext cx="1470338" cy="369332"/>
          </a:xfrm>
          <a:prstGeom prst="rect">
            <a:avLst/>
          </a:prstGeom>
          <a:noFill/>
        </p:spPr>
        <p:txBody>
          <a:bodyPr wrap="square" lIns="0" tIns="0" rIns="0" bIns="0" rtlCol="0">
            <a:spAutoFit/>
          </a:bodyPr>
          <a:lstStyle/>
          <a:p>
            <a:r>
              <a:rPr lang="en-US" altLang="zh-CN" sz="2400" b="1" dirty="0">
                <a:solidFill>
                  <a:schemeClr val="bg1"/>
                </a:solidFill>
                <a:latin typeface="+mn-lt"/>
                <a:ea typeface="+mn-ea"/>
                <a:cs typeface="+mn-ea"/>
                <a:sym typeface="+mn-lt"/>
              </a:rPr>
              <a:t>PART 04</a:t>
            </a:r>
            <a:endParaRPr lang="zh-CN" altLang="en-US" sz="2400" b="1" dirty="0">
              <a:solidFill>
                <a:schemeClr val="bg1"/>
              </a:solidFill>
              <a:latin typeface="+mn-lt"/>
              <a:ea typeface="+mn-ea"/>
              <a:cs typeface="+mn-ea"/>
              <a:sym typeface="+mn-lt"/>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工作努力方向</a:t>
            </a:r>
          </a:p>
        </p:txBody>
      </p:sp>
      <p:sp>
        <p:nvSpPr>
          <p:cNvPr id="3" name="椭圆 2"/>
          <p:cNvSpPr/>
          <p:nvPr/>
        </p:nvSpPr>
        <p:spPr>
          <a:xfrm>
            <a:off x="755576"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 name="组合 3"/>
          <p:cNvGrpSpPr/>
          <p:nvPr/>
        </p:nvGrpSpPr>
        <p:grpSpPr>
          <a:xfrm>
            <a:off x="2788781"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4716016"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1</a:t>
              </a:r>
              <a:endParaRPr lang="zh-CN" altLang="en-US" sz="2500" b="1" dirty="0">
                <a:solidFill>
                  <a:schemeClr val="accent1"/>
                </a:solidFill>
                <a:cs typeface="+mn-ea"/>
                <a:sym typeface="+mn-lt"/>
              </a:endParaRPr>
            </a:p>
          </p:txBody>
        </p:sp>
      </p:grpSp>
      <p:grpSp>
        <p:nvGrpSpPr>
          <p:cNvPr id="10" name="组合 9"/>
          <p:cNvGrpSpPr/>
          <p:nvPr/>
        </p:nvGrpSpPr>
        <p:grpSpPr>
          <a:xfrm>
            <a:off x="5261064"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2</a:t>
              </a:r>
              <a:endParaRPr lang="zh-CN" altLang="en-US" sz="2500" b="1" dirty="0">
                <a:solidFill>
                  <a:schemeClr val="accent1"/>
                </a:solidFill>
                <a:cs typeface="+mn-ea"/>
                <a:sym typeface="+mn-lt"/>
              </a:endParaRPr>
            </a:p>
          </p:txBody>
        </p:sp>
      </p:grpSp>
      <p:grpSp>
        <p:nvGrpSpPr>
          <p:cNvPr id="13" name="组合 12"/>
          <p:cNvGrpSpPr/>
          <p:nvPr/>
        </p:nvGrpSpPr>
        <p:grpSpPr>
          <a:xfrm>
            <a:off x="4716016"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3</a:t>
              </a:r>
              <a:endParaRPr lang="zh-CN" altLang="en-US" sz="2500" b="1" dirty="0">
                <a:solidFill>
                  <a:schemeClr val="accent1"/>
                </a:solidFill>
                <a:cs typeface="+mn-ea"/>
                <a:sym typeface="+mn-lt"/>
              </a:endParaRPr>
            </a:p>
          </p:txBody>
        </p:sp>
      </p:grpSp>
      <p:sp>
        <p:nvSpPr>
          <p:cNvPr id="16" name="TextBox 15"/>
          <p:cNvSpPr txBox="1"/>
          <p:nvPr/>
        </p:nvSpPr>
        <p:spPr>
          <a:xfrm>
            <a:off x="1210819"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n-lt"/>
                <a:ea typeface="+mn-ea"/>
                <a:cs typeface="+mn-ea"/>
                <a:sym typeface="+mn-lt"/>
              </a:rPr>
              <a:t>努力</a:t>
            </a:r>
            <a:endParaRPr lang="en-US" altLang="zh-CN" sz="2000" b="1" dirty="0">
              <a:solidFill>
                <a:schemeClr val="bg1"/>
              </a:solidFill>
              <a:latin typeface="+mn-lt"/>
              <a:ea typeface="+mn-ea"/>
              <a:cs typeface="+mn-ea"/>
              <a:sym typeface="+mn-lt"/>
            </a:endParaRPr>
          </a:p>
          <a:p>
            <a:pPr algn="ctr"/>
            <a:r>
              <a:rPr lang="zh-CN" altLang="en-US" sz="2000" b="1" dirty="0">
                <a:solidFill>
                  <a:schemeClr val="bg1"/>
                </a:solidFill>
                <a:latin typeface="+mn-lt"/>
                <a:ea typeface="+mn-ea"/>
                <a:cs typeface="+mn-ea"/>
                <a:sym typeface="+mn-lt"/>
              </a:rPr>
              <a:t>方向</a:t>
            </a:r>
          </a:p>
        </p:txBody>
      </p:sp>
      <p:sp>
        <p:nvSpPr>
          <p:cNvPr id="17" name="TextBox 16"/>
          <p:cNvSpPr txBox="1"/>
          <p:nvPr/>
        </p:nvSpPr>
        <p:spPr>
          <a:xfrm>
            <a:off x="5611772" y="1438817"/>
            <a:ext cx="2488620"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endParaRPr lang="en-US" altLang="zh-CN" sz="1200" dirty="0">
              <a:solidFill>
                <a:schemeClr val="tx1">
                  <a:lumMod val="75000"/>
                  <a:lumOff val="25000"/>
                </a:schemeClr>
              </a:solidFill>
              <a:latin typeface="+mn-lt"/>
              <a:ea typeface="+mn-ea"/>
              <a:cs typeface="+mn-ea"/>
              <a:sym typeface="+mn-lt"/>
            </a:endParaRPr>
          </a:p>
        </p:txBody>
      </p:sp>
      <p:sp>
        <p:nvSpPr>
          <p:cNvPr id="18" name="TextBox 17"/>
          <p:cNvSpPr txBox="1"/>
          <p:nvPr/>
        </p:nvSpPr>
        <p:spPr>
          <a:xfrm>
            <a:off x="6043820" y="2478885"/>
            <a:ext cx="2488620"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endParaRPr lang="en-US" altLang="zh-CN" sz="1200" dirty="0">
              <a:solidFill>
                <a:schemeClr val="tx1">
                  <a:lumMod val="75000"/>
                  <a:lumOff val="25000"/>
                </a:schemeClr>
              </a:solidFill>
              <a:latin typeface="+mn-lt"/>
              <a:ea typeface="+mn-ea"/>
              <a:cs typeface="+mn-ea"/>
              <a:sym typeface="+mn-lt"/>
            </a:endParaRPr>
          </a:p>
        </p:txBody>
      </p:sp>
      <p:sp>
        <p:nvSpPr>
          <p:cNvPr id="19" name="TextBox 18"/>
          <p:cNvSpPr txBox="1"/>
          <p:nvPr/>
        </p:nvSpPr>
        <p:spPr>
          <a:xfrm>
            <a:off x="5558416" y="3593199"/>
            <a:ext cx="2488620"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endParaRPr lang="en-US" altLang="zh-CN" sz="1200" dirty="0">
              <a:solidFill>
                <a:schemeClr val="tx1">
                  <a:lumMod val="75000"/>
                  <a:lumOff val="25000"/>
                </a:schemeClr>
              </a:solidFill>
              <a:latin typeface="+mn-lt"/>
              <a:ea typeface="+mn-ea"/>
              <a:cs typeface="+mn-ea"/>
              <a:sym typeface="+mn-lt"/>
            </a:endParaRPr>
          </a:p>
        </p:txBody>
      </p:sp>
      <p:sp>
        <p:nvSpPr>
          <p:cNvPr id="20" name="TextBox 19"/>
          <p:cNvSpPr txBox="1"/>
          <p:nvPr/>
        </p:nvSpPr>
        <p:spPr>
          <a:xfrm>
            <a:off x="3275855" y="2069425"/>
            <a:ext cx="1752111" cy="1400383"/>
          </a:xfrm>
          <a:prstGeom prst="rect">
            <a:avLst/>
          </a:prstGeom>
          <a:noFill/>
        </p:spPr>
        <p:txBody>
          <a:bodyPr wrap="square" lIns="0" tIns="0" rIns="0" bIns="0" rtlCol="0">
            <a:spAutoFit/>
          </a:bodyPr>
          <a:lstStyle/>
          <a:p>
            <a:pPr algn="just">
              <a:lnSpc>
                <a:spcPct val="130000"/>
              </a:lnSpc>
            </a:pPr>
            <a:r>
              <a:rPr lang="zh-CN" altLang="en-US" sz="1400" dirty="0">
                <a:latin typeface="+mn-lt"/>
                <a:ea typeface="+mn-ea"/>
                <a:cs typeface="+mn-ea"/>
                <a:sym typeface="+mn-lt"/>
              </a:rPr>
              <a:t>点击输入简要文字内容，文字内容需概括精炼，不用多余的文字修饰，言简意赅的说明分项内容</a:t>
            </a:r>
            <a:r>
              <a:rPr lang="en-US" altLang="zh-CN" sz="1400" dirty="0">
                <a:latin typeface="+mn-lt"/>
                <a:ea typeface="+mn-ea"/>
                <a:cs typeface="+mn-ea"/>
                <a:sym typeface="+mn-lt"/>
              </a:rPr>
              <a:t>……</a:t>
            </a:r>
          </a:p>
        </p:txBody>
      </p:sp>
      <p:sp>
        <p:nvSpPr>
          <p:cNvPr id="21" name="Half Frame 12"/>
          <p:cNvSpPr/>
          <p:nvPr/>
        </p:nvSpPr>
        <p:spPr>
          <a:xfrm rot="8097294">
            <a:off x="2212685"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sym typeface="+mn-lt"/>
            </a:endParaRPr>
          </a:p>
        </p:txBody>
      </p:sp>
    </p:spTree>
    <p:extLst>
      <p:ext uri="{BB962C8B-B14F-4D97-AF65-F5344CB8AC3E}">
        <p14:creationId xmlns:p14="http://schemas.microsoft.com/office/powerpoint/2010/main" val="2525365277"/>
      </p:ext>
    </p:extLst>
  </p:cSld>
  <p:clrMapOvr>
    <a:masterClrMapping/>
  </p:clrMapOvr>
  <p:transition spd="slow">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团队努力方向</a:t>
            </a:r>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extBox 3"/>
          <p:cNvSpPr txBox="1"/>
          <p:nvPr/>
        </p:nvSpPr>
        <p:spPr>
          <a:xfrm>
            <a:off x="1796496" y="1615992"/>
            <a:ext cx="723276" cy="307777"/>
          </a:xfrm>
          <a:prstGeom prst="rect">
            <a:avLst/>
          </a:prstGeom>
          <a:noFill/>
        </p:spPr>
        <p:txBody>
          <a:bodyPr wrap="none" rtlCol="0">
            <a:spAutoFit/>
          </a:bodyPr>
          <a:lstStyle/>
          <a:p>
            <a:pPr algn="r"/>
            <a:r>
              <a:rPr lang="zh-CN" altLang="en-US" sz="1400" b="1" dirty="0">
                <a:solidFill>
                  <a:srgbClr val="7030A0"/>
                </a:solidFill>
                <a:latin typeface="+mj-ea"/>
                <a:ea typeface="+mj-ea"/>
                <a:cs typeface="+mn-ea"/>
                <a:sym typeface="+mn-lt"/>
              </a:rPr>
              <a:t>方向一</a:t>
            </a:r>
          </a:p>
        </p:txBody>
      </p:sp>
      <p:cxnSp>
        <p:nvCxnSpPr>
          <p:cNvPr id="5" name="直接连接符 4"/>
          <p:cNvCxnSpPr/>
          <p:nvPr/>
        </p:nvCxnSpPr>
        <p:spPr>
          <a:xfrm flipV="1">
            <a:off x="2639023" y="1792279"/>
            <a:ext cx="1913927" cy="2123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635896" y="3179365"/>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4888236" y="3145626"/>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641678" y="235194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940152" y="1484231"/>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2573690" y="1472828"/>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36512" y="1895281"/>
            <a:ext cx="2556284" cy="552972"/>
          </a:xfrm>
          <a:prstGeom prst="rect">
            <a:avLst/>
          </a:prstGeom>
          <a:noFill/>
        </p:spPr>
        <p:txBody>
          <a:bodyPr wrap="square" rtlCol="0">
            <a:spAutoFit/>
          </a:bodyPr>
          <a:lstStyle/>
          <a:p>
            <a:pPr algn="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sp>
        <p:nvSpPr>
          <p:cNvPr id="18" name="TextBox 17"/>
          <p:cNvSpPr txBox="1"/>
          <p:nvPr/>
        </p:nvSpPr>
        <p:spPr>
          <a:xfrm>
            <a:off x="2084529" y="2746976"/>
            <a:ext cx="723275" cy="307777"/>
          </a:xfrm>
          <a:prstGeom prst="rect">
            <a:avLst/>
          </a:prstGeom>
          <a:noFill/>
        </p:spPr>
        <p:txBody>
          <a:bodyPr wrap="none" rtlCol="0">
            <a:spAutoFit/>
          </a:bodyPr>
          <a:lstStyle/>
          <a:p>
            <a:pPr algn="r"/>
            <a:r>
              <a:rPr lang="zh-CN" altLang="en-US" sz="1400" b="1" dirty="0">
                <a:solidFill>
                  <a:srgbClr val="AB74D5"/>
                </a:solidFill>
                <a:latin typeface="+mj-ea"/>
                <a:ea typeface="+mj-ea"/>
                <a:cs typeface="+mn-ea"/>
                <a:sym typeface="+mn-lt"/>
              </a:rPr>
              <a:t>方向二</a:t>
            </a:r>
          </a:p>
        </p:txBody>
      </p:sp>
      <p:sp>
        <p:nvSpPr>
          <p:cNvPr id="19" name="TextBox 18"/>
          <p:cNvSpPr txBox="1"/>
          <p:nvPr/>
        </p:nvSpPr>
        <p:spPr>
          <a:xfrm>
            <a:off x="251520" y="3026890"/>
            <a:ext cx="2556284" cy="552972"/>
          </a:xfrm>
          <a:prstGeom prst="rect">
            <a:avLst/>
          </a:prstGeom>
          <a:noFill/>
        </p:spPr>
        <p:txBody>
          <a:bodyPr wrap="square" rtlCol="0">
            <a:spAutoFit/>
          </a:bodyPr>
          <a:lstStyle/>
          <a:p>
            <a:pPr algn="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sp>
        <p:nvSpPr>
          <p:cNvPr id="20" name="TextBox 19"/>
          <p:cNvSpPr txBox="1"/>
          <p:nvPr/>
        </p:nvSpPr>
        <p:spPr>
          <a:xfrm>
            <a:off x="2876617" y="3704224"/>
            <a:ext cx="723275" cy="307777"/>
          </a:xfrm>
          <a:prstGeom prst="rect">
            <a:avLst/>
          </a:prstGeom>
          <a:noFill/>
        </p:spPr>
        <p:txBody>
          <a:bodyPr wrap="none" rtlCol="0">
            <a:spAutoFit/>
          </a:bodyPr>
          <a:lstStyle/>
          <a:p>
            <a:pPr algn="r"/>
            <a:r>
              <a:rPr lang="zh-CN" altLang="en-US" sz="1400" b="1" dirty="0">
                <a:solidFill>
                  <a:srgbClr val="7030A0"/>
                </a:solidFill>
                <a:latin typeface="+mj-ea"/>
                <a:ea typeface="+mj-ea"/>
                <a:cs typeface="+mn-ea"/>
                <a:sym typeface="+mn-lt"/>
              </a:rPr>
              <a:t>方向三</a:t>
            </a:r>
          </a:p>
        </p:txBody>
      </p:sp>
      <p:sp>
        <p:nvSpPr>
          <p:cNvPr id="21" name="TextBox 20"/>
          <p:cNvSpPr txBox="1"/>
          <p:nvPr/>
        </p:nvSpPr>
        <p:spPr>
          <a:xfrm>
            <a:off x="1043608" y="3983513"/>
            <a:ext cx="2556284" cy="552972"/>
          </a:xfrm>
          <a:prstGeom prst="rect">
            <a:avLst/>
          </a:prstGeom>
          <a:noFill/>
        </p:spPr>
        <p:txBody>
          <a:bodyPr wrap="square" rtlCol="0">
            <a:spAutoFit/>
          </a:bodyPr>
          <a:lstStyle/>
          <a:p>
            <a:pPr algn="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sp>
        <p:nvSpPr>
          <p:cNvPr id="22" name="TextBox 21"/>
          <p:cNvSpPr txBox="1"/>
          <p:nvPr/>
        </p:nvSpPr>
        <p:spPr>
          <a:xfrm>
            <a:off x="5400092" y="3704224"/>
            <a:ext cx="723275" cy="307777"/>
          </a:xfrm>
          <a:prstGeom prst="rect">
            <a:avLst/>
          </a:prstGeom>
          <a:noFill/>
        </p:spPr>
        <p:txBody>
          <a:bodyPr wrap="none" rtlCol="0">
            <a:spAutoFit/>
          </a:bodyPr>
          <a:lstStyle/>
          <a:p>
            <a:r>
              <a:rPr lang="zh-CN" altLang="en-US" sz="1400" b="1" dirty="0">
                <a:solidFill>
                  <a:srgbClr val="AB74D5"/>
                </a:solidFill>
                <a:latin typeface="+mj-ea"/>
                <a:ea typeface="+mj-ea"/>
                <a:cs typeface="+mn-ea"/>
                <a:sym typeface="+mn-lt"/>
              </a:rPr>
              <a:t>方向四</a:t>
            </a:r>
          </a:p>
        </p:txBody>
      </p:sp>
      <p:sp>
        <p:nvSpPr>
          <p:cNvPr id="23" name="TextBox 22"/>
          <p:cNvSpPr txBox="1"/>
          <p:nvPr/>
        </p:nvSpPr>
        <p:spPr>
          <a:xfrm>
            <a:off x="5400092" y="3983513"/>
            <a:ext cx="2556284" cy="552972"/>
          </a:xfrm>
          <a:prstGeom prst="rect">
            <a:avLst/>
          </a:prstGeom>
          <a:noFill/>
        </p:spPr>
        <p:txBody>
          <a:bodyPr wrap="square" rtlCol="0">
            <a:spAutoFit/>
          </a:bodyPr>
          <a:lstStyle/>
          <a:p>
            <a:pP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sp>
        <p:nvSpPr>
          <p:cNvPr id="24" name="TextBox 23"/>
          <p:cNvSpPr txBox="1"/>
          <p:nvPr/>
        </p:nvSpPr>
        <p:spPr>
          <a:xfrm>
            <a:off x="6264188" y="2746976"/>
            <a:ext cx="723275" cy="307777"/>
          </a:xfrm>
          <a:prstGeom prst="rect">
            <a:avLst/>
          </a:prstGeom>
          <a:noFill/>
        </p:spPr>
        <p:txBody>
          <a:bodyPr wrap="none" rtlCol="0">
            <a:spAutoFit/>
          </a:bodyPr>
          <a:lstStyle/>
          <a:p>
            <a:r>
              <a:rPr lang="zh-CN" altLang="en-US" sz="1400" b="1" dirty="0">
                <a:solidFill>
                  <a:srgbClr val="7030A0"/>
                </a:solidFill>
                <a:latin typeface="+mj-ea"/>
                <a:ea typeface="+mj-ea"/>
                <a:cs typeface="+mn-ea"/>
                <a:sym typeface="+mn-lt"/>
              </a:rPr>
              <a:t>方向五</a:t>
            </a:r>
          </a:p>
        </p:txBody>
      </p:sp>
      <p:sp>
        <p:nvSpPr>
          <p:cNvPr id="25" name="TextBox 24"/>
          <p:cNvSpPr txBox="1"/>
          <p:nvPr/>
        </p:nvSpPr>
        <p:spPr>
          <a:xfrm>
            <a:off x="6264188" y="3026890"/>
            <a:ext cx="2556284" cy="552972"/>
          </a:xfrm>
          <a:prstGeom prst="rect">
            <a:avLst/>
          </a:prstGeom>
          <a:noFill/>
        </p:spPr>
        <p:txBody>
          <a:bodyPr wrap="square" rtlCol="0">
            <a:spAutoFit/>
          </a:bodyPr>
          <a:lstStyle/>
          <a:p>
            <a:pP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sp>
        <p:nvSpPr>
          <p:cNvPr id="26" name="TextBox 25"/>
          <p:cNvSpPr txBox="1"/>
          <p:nvPr/>
        </p:nvSpPr>
        <p:spPr>
          <a:xfrm>
            <a:off x="6624228" y="1615992"/>
            <a:ext cx="723275" cy="307777"/>
          </a:xfrm>
          <a:prstGeom prst="rect">
            <a:avLst/>
          </a:prstGeom>
          <a:noFill/>
        </p:spPr>
        <p:txBody>
          <a:bodyPr wrap="none" rtlCol="0">
            <a:spAutoFit/>
          </a:bodyPr>
          <a:lstStyle/>
          <a:p>
            <a:r>
              <a:rPr lang="zh-CN" altLang="en-US" sz="1400" b="1" dirty="0">
                <a:solidFill>
                  <a:srgbClr val="AB74D5"/>
                </a:solidFill>
                <a:latin typeface="+mj-ea"/>
                <a:ea typeface="+mj-ea"/>
                <a:cs typeface="+mn-ea"/>
                <a:sym typeface="+mn-lt"/>
              </a:rPr>
              <a:t>方向六</a:t>
            </a:r>
          </a:p>
        </p:txBody>
      </p:sp>
      <p:sp>
        <p:nvSpPr>
          <p:cNvPr id="27" name="TextBox 26"/>
          <p:cNvSpPr txBox="1"/>
          <p:nvPr/>
        </p:nvSpPr>
        <p:spPr>
          <a:xfrm>
            <a:off x="6624228" y="1895281"/>
            <a:ext cx="2556284" cy="552972"/>
          </a:xfrm>
          <a:prstGeom prst="rect">
            <a:avLst/>
          </a:prstGeom>
          <a:noFill/>
        </p:spPr>
        <p:txBody>
          <a:bodyPr wrap="square" rtlCol="0">
            <a:spAutoFit/>
          </a:bodyPr>
          <a:lstStyle/>
          <a:p>
            <a:pPr>
              <a:lnSpc>
                <a:spcPct val="130000"/>
              </a:lnSpc>
              <a:defRPr/>
            </a:pPr>
            <a:r>
              <a:rPr lang="zh-CN" altLang="en-US" sz="1200" dirty="0">
                <a:solidFill>
                  <a:schemeClr val="tx1">
                    <a:lumMod val="75000"/>
                    <a:lumOff val="25000"/>
                  </a:schemeClr>
                </a:solidFill>
                <a:latin typeface="+mn-lt"/>
                <a:ea typeface="+mn-ea"/>
                <a:cs typeface="+mn-ea"/>
                <a:sym typeface="+mn-lt"/>
              </a:rPr>
              <a:t>点击输入简要文字内容，文字内容需概括精炼，不用多余的文字修饰</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rgbClr val="7030A0"/>
                  </a:solidFill>
                  <a:latin typeface="+mj-ea"/>
                  <a:ea typeface="+mj-ea"/>
                  <a:cs typeface="+mn-ea"/>
                  <a:sym typeface="+mn-lt"/>
                </a:rPr>
                <a:t>努力</a:t>
              </a:r>
              <a:endParaRPr lang="en-US" altLang="zh-CN" sz="1400" b="1" dirty="0">
                <a:solidFill>
                  <a:srgbClr val="7030A0"/>
                </a:solidFill>
                <a:latin typeface="+mj-ea"/>
                <a:ea typeface="+mj-ea"/>
                <a:cs typeface="+mn-ea"/>
                <a:sym typeface="+mn-lt"/>
              </a:endParaRPr>
            </a:p>
            <a:p>
              <a:pPr algn="ctr" fontAlgn="auto">
                <a:spcBef>
                  <a:spcPts val="0"/>
                </a:spcBef>
                <a:spcAft>
                  <a:spcPts val="0"/>
                </a:spcAft>
                <a:defRPr/>
              </a:pPr>
              <a:r>
                <a:rPr lang="zh-CN" altLang="en-US" sz="1400" b="1" dirty="0">
                  <a:solidFill>
                    <a:srgbClr val="7030A0"/>
                  </a:solidFill>
                  <a:latin typeface="+mj-ea"/>
                  <a:ea typeface="+mj-ea"/>
                  <a:cs typeface="+mn-ea"/>
                  <a:sym typeface="+mn-lt"/>
                </a:rPr>
                <a:t>方向</a:t>
              </a:r>
            </a:p>
          </p:txBody>
        </p:sp>
      </p:grpSp>
    </p:spTree>
    <p:extLst>
      <p:ext uri="{BB962C8B-B14F-4D97-AF65-F5344CB8AC3E}">
        <p14:creationId xmlns:p14="http://schemas.microsoft.com/office/powerpoint/2010/main" val="2525365277"/>
      </p:ext>
    </p:extLst>
  </p:cSld>
  <p:clrMapOvr>
    <a:masterClrMapping/>
  </p:clrMapOvr>
  <p:transition spd="slow">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957938"/>
            <a:ext cx="2976264" cy="1261884"/>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000" b="1" dirty="0">
                <a:solidFill>
                  <a:schemeClr val="bg1"/>
                </a:solidFill>
                <a:latin typeface="+mj-ea"/>
                <a:ea typeface="+mj-ea"/>
                <a:cs typeface="+mn-ea"/>
                <a:sym typeface="+mn-lt"/>
              </a:rPr>
              <a:t>第五部分</a:t>
            </a:r>
            <a:endParaRPr lang="en-US" altLang="zh-CN" sz="2000" b="1" dirty="0">
              <a:solidFill>
                <a:schemeClr val="bg1"/>
              </a:solidFill>
              <a:latin typeface="+mj-ea"/>
              <a:ea typeface="+mj-ea"/>
              <a:cs typeface="+mn-ea"/>
              <a:sym typeface="+mn-lt"/>
            </a:endParaRPr>
          </a:p>
          <a:p>
            <a:pPr marL="0" lvl="1"/>
            <a:endParaRPr lang="en-US" altLang="zh-CN" sz="2000" b="1" dirty="0">
              <a:solidFill>
                <a:schemeClr val="bg1"/>
              </a:solidFill>
              <a:latin typeface="+mj-ea"/>
              <a:ea typeface="+mj-ea"/>
              <a:cs typeface="+mn-ea"/>
              <a:sym typeface="+mn-lt"/>
            </a:endParaRPr>
          </a:p>
          <a:p>
            <a:pPr marL="0" lvl="1" algn="ctr"/>
            <a:r>
              <a:rPr lang="zh-CN" altLang="en-US" sz="3600" b="1" dirty="0">
                <a:solidFill>
                  <a:schemeClr val="bg1"/>
                </a:solidFill>
                <a:latin typeface="+mj-ea"/>
                <a:ea typeface="+mj-ea"/>
                <a:cs typeface="+mn-ea"/>
                <a:sym typeface="+mn-lt"/>
              </a:rPr>
              <a:t>明年工作计划</a:t>
            </a:r>
            <a:endParaRPr lang="en-US" altLang="zh-CN" sz="3600" b="1" dirty="0">
              <a:solidFill>
                <a:schemeClr val="bg1"/>
              </a:solidFill>
              <a:latin typeface="+mj-ea"/>
              <a:ea typeface="+mj-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18928" y="2992677"/>
            <a:ext cx="1101975" cy="307777"/>
          </a:xfrm>
          <a:prstGeom prst="rect">
            <a:avLst/>
          </a:prstGeom>
          <a:noFill/>
        </p:spPr>
        <p:txBody>
          <a:bodyPr wrap="square" lIns="0" tIns="0" rIns="0" bIns="0" rtlCol="0">
            <a:spAutoFit/>
          </a:bodyPr>
          <a:lstStyle/>
          <a:p>
            <a:r>
              <a:rPr lang="en-US" altLang="zh-CN" sz="2000" b="1" dirty="0">
                <a:solidFill>
                  <a:schemeClr val="bg1"/>
                </a:solidFill>
                <a:latin typeface="+mn-lt"/>
                <a:ea typeface="+mn-ea"/>
                <a:cs typeface="+mn-ea"/>
                <a:sym typeface="+mn-lt"/>
              </a:rPr>
              <a:t>PART 05</a:t>
            </a:r>
            <a:endParaRPr lang="zh-CN" altLang="en-US" sz="2000" b="1"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管理提升方针</a:t>
            </a:r>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TextBox 10"/>
          <p:cNvSpPr txBox="1"/>
          <p:nvPr/>
        </p:nvSpPr>
        <p:spPr>
          <a:xfrm>
            <a:off x="1966867" y="1793343"/>
            <a:ext cx="1908342" cy="79303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a:t>
            </a:r>
          </a:p>
        </p:txBody>
      </p:sp>
      <p:sp>
        <p:nvSpPr>
          <p:cNvPr id="12" name="TextBox 11"/>
          <p:cNvSpPr txBox="1"/>
          <p:nvPr/>
        </p:nvSpPr>
        <p:spPr>
          <a:xfrm>
            <a:off x="1970209" y="1446987"/>
            <a:ext cx="1395913" cy="310213"/>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7030A0"/>
                </a:solidFill>
                <a:effectLst/>
                <a:uLnTx/>
                <a:uFillTx/>
                <a:latin typeface="+mj-ea"/>
                <a:ea typeface="+mj-ea"/>
                <a:cs typeface="+mn-ea"/>
                <a:sym typeface="+mn-lt"/>
              </a:rPr>
              <a:t>方针一</a:t>
            </a: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TextBox 16"/>
          <p:cNvSpPr txBox="1"/>
          <p:nvPr/>
        </p:nvSpPr>
        <p:spPr>
          <a:xfrm>
            <a:off x="5167267" y="1793343"/>
            <a:ext cx="1908342" cy="79303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a:t>
            </a:r>
          </a:p>
        </p:txBody>
      </p:sp>
      <p:sp>
        <p:nvSpPr>
          <p:cNvPr id="18" name="TextBox 17"/>
          <p:cNvSpPr txBox="1"/>
          <p:nvPr/>
        </p:nvSpPr>
        <p:spPr>
          <a:xfrm>
            <a:off x="5170609" y="1446987"/>
            <a:ext cx="1395913" cy="310213"/>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7030A0"/>
                </a:solidFill>
                <a:effectLst/>
                <a:uLnTx/>
                <a:uFillTx/>
                <a:latin typeface="+mj-ea"/>
                <a:ea typeface="+mj-ea"/>
                <a:cs typeface="+mn-ea"/>
                <a:sym typeface="+mn-lt"/>
              </a:rPr>
              <a:t>方针二</a:t>
            </a:r>
          </a:p>
        </p:txBody>
      </p:sp>
      <p:sp>
        <p:nvSpPr>
          <p:cNvPr id="19" name="TextBox 18"/>
          <p:cNvSpPr txBox="1"/>
          <p:nvPr/>
        </p:nvSpPr>
        <p:spPr>
          <a:xfrm>
            <a:off x="3037009" y="3692663"/>
            <a:ext cx="1908342" cy="79303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a:t>
            </a:r>
          </a:p>
        </p:txBody>
      </p:sp>
      <p:sp>
        <p:nvSpPr>
          <p:cNvPr id="20" name="TextBox 19"/>
          <p:cNvSpPr txBox="1"/>
          <p:nvPr/>
        </p:nvSpPr>
        <p:spPr>
          <a:xfrm>
            <a:off x="3040351" y="3346307"/>
            <a:ext cx="1395913" cy="310213"/>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7030A0"/>
                </a:solidFill>
                <a:effectLst/>
                <a:uLnTx/>
                <a:uFillTx/>
                <a:latin typeface="+mj-ea"/>
                <a:ea typeface="+mj-ea"/>
                <a:cs typeface="+mn-ea"/>
                <a:sym typeface="+mn-lt"/>
              </a:rPr>
              <a:t>方针三</a:t>
            </a: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TextBox 24"/>
          <p:cNvSpPr txBox="1"/>
          <p:nvPr/>
        </p:nvSpPr>
        <p:spPr>
          <a:xfrm>
            <a:off x="6310267" y="3692663"/>
            <a:ext cx="1908342" cy="79303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a:t>
            </a:r>
          </a:p>
        </p:txBody>
      </p:sp>
      <p:sp>
        <p:nvSpPr>
          <p:cNvPr id="26" name="TextBox 25"/>
          <p:cNvSpPr txBox="1"/>
          <p:nvPr/>
        </p:nvSpPr>
        <p:spPr>
          <a:xfrm>
            <a:off x="6313609" y="3346307"/>
            <a:ext cx="1395913" cy="310213"/>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7030A0"/>
                </a:solidFill>
                <a:effectLst/>
                <a:uLnTx/>
                <a:uFillTx/>
                <a:latin typeface="+mj-ea"/>
                <a:ea typeface="+mj-ea"/>
                <a:cs typeface="+mn-ea"/>
                <a:sym typeface="+mn-lt"/>
              </a:rPr>
              <a:t>方针四</a:t>
            </a:r>
          </a:p>
        </p:txBody>
      </p:sp>
    </p:spTree>
    <p:extLst>
      <p:ext uri="{BB962C8B-B14F-4D97-AF65-F5344CB8AC3E}">
        <p14:creationId xmlns:p14="http://schemas.microsoft.com/office/powerpoint/2010/main" val="2891200499"/>
      </p:ext>
    </p:extLst>
  </p:cSld>
  <p:clrMapOvr>
    <a:masterClrMapping/>
  </p:clrMapOvr>
  <p:transition spd="slow">
    <p:pull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团队扩大计划</a:t>
            </a:r>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pic>
        <p:nvPicPr>
          <p:cNvPr id="24" name="Picture 77" descr="F:\Trabajos\Envato\Graphic River\Mica PPT\mountains.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9451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j-ea"/>
                <a:ea typeface="+mj-ea"/>
                <a:cs typeface="+mn-ea"/>
                <a:sym typeface="+mn-lt"/>
              </a:rPr>
              <a:t>创新务实</a:t>
            </a:r>
          </a:p>
        </p:txBody>
      </p:sp>
      <p:sp>
        <p:nvSpPr>
          <p:cNvPr id="26" name="文本框 37"/>
          <p:cNvSpPr>
            <a:spLocks noChangeArrowheads="1"/>
          </p:cNvSpPr>
          <p:nvPr/>
        </p:nvSpPr>
        <p:spPr bwMode="auto">
          <a:xfrm>
            <a:off x="2672625" y="19451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j-ea"/>
                <a:ea typeface="+mj-ea"/>
                <a:cs typeface="+mn-ea"/>
                <a:sym typeface="+mn-lt"/>
              </a:rPr>
              <a:t>超越自我</a:t>
            </a:r>
          </a:p>
        </p:txBody>
      </p:sp>
      <p:sp>
        <p:nvSpPr>
          <p:cNvPr id="27" name="文本框 37"/>
          <p:cNvSpPr>
            <a:spLocks noChangeArrowheads="1"/>
          </p:cNvSpPr>
          <p:nvPr/>
        </p:nvSpPr>
        <p:spPr bwMode="auto">
          <a:xfrm>
            <a:off x="4111133" y="19451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j-ea"/>
                <a:ea typeface="+mj-ea"/>
                <a:cs typeface="+mn-ea"/>
                <a:sym typeface="+mn-lt"/>
              </a:rPr>
              <a:t>追求卓越</a:t>
            </a:r>
          </a:p>
        </p:txBody>
      </p:sp>
      <p:sp>
        <p:nvSpPr>
          <p:cNvPr id="28" name="文本框 37"/>
          <p:cNvSpPr>
            <a:spLocks noChangeArrowheads="1"/>
          </p:cNvSpPr>
          <p:nvPr/>
        </p:nvSpPr>
        <p:spPr bwMode="auto">
          <a:xfrm>
            <a:off x="5583094" y="19451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j-ea"/>
                <a:ea typeface="+mj-ea"/>
                <a:cs typeface="+mn-ea"/>
                <a:sym typeface="+mn-lt"/>
              </a:rPr>
              <a:t>团结奋斗</a:t>
            </a:r>
          </a:p>
        </p:txBody>
      </p:sp>
      <p:sp>
        <p:nvSpPr>
          <p:cNvPr id="29" name="文本框 37"/>
          <p:cNvSpPr>
            <a:spLocks noChangeArrowheads="1"/>
          </p:cNvSpPr>
          <p:nvPr/>
        </p:nvSpPr>
        <p:spPr bwMode="auto">
          <a:xfrm>
            <a:off x="7077357" y="19451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j-ea"/>
                <a:ea typeface="+mj-ea"/>
                <a:cs typeface="+mn-ea"/>
                <a:sym typeface="+mn-lt"/>
              </a:rPr>
              <a:t>敢于创新</a:t>
            </a:r>
          </a:p>
        </p:txBody>
      </p:sp>
      <p:sp>
        <p:nvSpPr>
          <p:cNvPr id="35" name="文本1"/>
          <p:cNvSpPr>
            <a:spLocks noChangeArrowheads="1"/>
          </p:cNvSpPr>
          <p:nvPr/>
        </p:nvSpPr>
        <p:spPr bwMode="gray">
          <a:xfrm>
            <a:off x="1931986" y="3840210"/>
            <a:ext cx="5280028"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2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extLst>
      <p:ext uri="{BB962C8B-B14F-4D97-AF65-F5344CB8AC3E}">
        <p14:creationId xmlns:p14="http://schemas.microsoft.com/office/powerpoint/2010/main" val="2891200499"/>
      </p:ext>
    </p:extLst>
  </p:cSld>
  <p:clrMapOvr>
    <a:masterClrMapping/>
  </p:clrMapOvr>
  <p:transition spd="slow">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a:solidFill>
                  <a:schemeClr val="accent1"/>
                </a:solidFill>
                <a:latin typeface="+mj-ea"/>
                <a:ea typeface="+mj-ea"/>
                <a:cs typeface="+mn-ea"/>
                <a:sym typeface="+mn-lt"/>
              </a:rPr>
              <a:t>谢</a:t>
            </a: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a:solidFill>
                  <a:schemeClr val="accent1"/>
                </a:solidFill>
                <a:latin typeface="+mj-ea"/>
                <a:ea typeface="+mj-ea"/>
                <a:cs typeface="+mn-ea"/>
                <a:sym typeface="+mn-lt"/>
              </a:rPr>
              <a:t>谢</a:t>
            </a: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a:solidFill>
                  <a:schemeClr val="accent1"/>
                </a:solidFill>
                <a:latin typeface="+mj-ea"/>
                <a:ea typeface="+mj-ea"/>
                <a:cs typeface="+mn-ea"/>
                <a:sym typeface="+mn-lt"/>
              </a:rPr>
              <a:t>观</a:t>
            </a: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a:solidFill>
                  <a:schemeClr val="accent1"/>
                </a:solidFill>
                <a:latin typeface="+mj-ea"/>
                <a:ea typeface="+mj-ea"/>
                <a:cs typeface="+mn-ea"/>
                <a:sym typeface="+mn-lt"/>
              </a:rPr>
              <a:t>看</a:t>
            </a:r>
          </a:p>
        </p:txBody>
      </p:sp>
      <p:sp>
        <p:nvSpPr>
          <p:cNvPr id="41" name="椭圆 40"/>
          <p:cNvSpPr/>
          <p:nvPr/>
        </p:nvSpPr>
        <p:spPr>
          <a:xfrm>
            <a:off x="4598197" y="3288996"/>
            <a:ext cx="500908" cy="500908"/>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2" name="椭圆 41"/>
          <p:cNvSpPr/>
          <p:nvPr/>
        </p:nvSpPr>
        <p:spPr>
          <a:xfrm>
            <a:off x="5740527" y="3513307"/>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3" name="椭圆 42"/>
          <p:cNvSpPr/>
          <p:nvPr/>
        </p:nvSpPr>
        <p:spPr>
          <a:xfrm>
            <a:off x="2575410" y="351366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4" name="椭圆 43"/>
          <p:cNvSpPr/>
          <p:nvPr/>
        </p:nvSpPr>
        <p:spPr>
          <a:xfrm>
            <a:off x="2279076" y="363200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5" name="椭圆 44"/>
          <p:cNvSpPr/>
          <p:nvPr/>
        </p:nvSpPr>
        <p:spPr>
          <a:xfrm>
            <a:off x="6198665" y="351832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6" name="椭圆 45"/>
          <p:cNvSpPr/>
          <p:nvPr/>
        </p:nvSpPr>
        <p:spPr>
          <a:xfrm>
            <a:off x="3085391" y="351082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7" name="椭圆 46"/>
          <p:cNvSpPr/>
          <p:nvPr/>
        </p:nvSpPr>
        <p:spPr>
          <a:xfrm>
            <a:off x="6576425" y="36422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8" name="椭圆 47"/>
          <p:cNvSpPr/>
          <p:nvPr/>
        </p:nvSpPr>
        <p:spPr>
          <a:xfrm>
            <a:off x="3873480" y="354543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9" name="椭圆 48"/>
          <p:cNvSpPr/>
          <p:nvPr/>
        </p:nvSpPr>
        <p:spPr>
          <a:xfrm>
            <a:off x="6750128" y="3512025"/>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0" name="椭圆 49"/>
          <p:cNvSpPr/>
          <p:nvPr/>
        </p:nvSpPr>
        <p:spPr>
          <a:xfrm>
            <a:off x="4174703" y="3520080"/>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1" name="椭圆 50"/>
          <p:cNvSpPr/>
          <p:nvPr/>
        </p:nvSpPr>
        <p:spPr>
          <a:xfrm>
            <a:off x="7382889" y="356921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5923888" y="332952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椭圆 52"/>
          <p:cNvSpPr/>
          <p:nvPr/>
        </p:nvSpPr>
        <p:spPr>
          <a:xfrm>
            <a:off x="2093506" y="364251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椭圆 53"/>
          <p:cNvSpPr/>
          <p:nvPr/>
        </p:nvSpPr>
        <p:spPr>
          <a:xfrm>
            <a:off x="4529502" y="336561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椭圆 54"/>
          <p:cNvSpPr/>
          <p:nvPr/>
        </p:nvSpPr>
        <p:spPr>
          <a:xfrm>
            <a:off x="3229178" y="3457466"/>
            <a:ext cx="322151" cy="322151"/>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6" name="椭圆 55"/>
          <p:cNvSpPr/>
          <p:nvPr/>
        </p:nvSpPr>
        <p:spPr>
          <a:xfrm>
            <a:off x="5099105" y="351020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7" name="椭圆 56"/>
          <p:cNvSpPr/>
          <p:nvPr/>
        </p:nvSpPr>
        <p:spPr>
          <a:xfrm>
            <a:off x="1230014" y="351353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8" name="椭圆 57"/>
          <p:cNvSpPr/>
          <p:nvPr/>
        </p:nvSpPr>
        <p:spPr>
          <a:xfrm>
            <a:off x="944804" y="36447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9" name="椭圆 58"/>
          <p:cNvSpPr/>
          <p:nvPr/>
        </p:nvSpPr>
        <p:spPr>
          <a:xfrm>
            <a:off x="2795496" y="333026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0" name="椭圆 59"/>
          <p:cNvSpPr/>
          <p:nvPr/>
        </p:nvSpPr>
        <p:spPr>
          <a:xfrm>
            <a:off x="1713791" y="356659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1" name="椭圆 60"/>
          <p:cNvSpPr/>
          <p:nvPr/>
        </p:nvSpPr>
        <p:spPr>
          <a:xfrm>
            <a:off x="6216637" y="3372814"/>
            <a:ext cx="137389" cy="13738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2" name="椭圆 61"/>
          <p:cNvSpPr/>
          <p:nvPr/>
        </p:nvSpPr>
        <p:spPr>
          <a:xfrm>
            <a:off x="7753607" y="3504242"/>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72060421"/>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5453161" y="676515"/>
            <a:ext cx="45065" cy="8573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4271560" y="1011753"/>
            <a:ext cx="103646" cy="103646"/>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050" dirty="0">
                <a:solidFill>
                  <a:srgbClr val="0F6FC6"/>
                </a:solidFill>
                <a:latin typeface="Calibri" panose="020F0502020204030204"/>
                <a:ea typeface="微软雅黑 Ligh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050">
                <a:solidFill>
                  <a:srgbClr val="0F6FC6"/>
                </a:solidFill>
                <a:latin typeface="Calibri" panose="020F0502020204030204"/>
                <a:ea typeface="微软雅黑 Light"/>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80520" y="2008917"/>
            <a:ext cx="3767573" cy="197957"/>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361122" y="2260821"/>
            <a:ext cx="3767573" cy="54174"/>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4190481" y="492919"/>
            <a:ext cx="1262677" cy="415498"/>
          </a:xfrm>
          <a:prstGeom prst="rect">
            <a:avLst/>
          </a:prstGeom>
          <a:noFill/>
        </p:spPr>
        <p:txBody>
          <a:bodyPr wrap="square" rtlCol="0">
            <a:spAutoFit/>
          </a:bodyPr>
          <a:lstStyle/>
          <a:p>
            <a:r>
              <a:rPr lang="zh-CN" altLang="en-US" sz="2100" dirty="0">
                <a:gradFill>
                  <a:gsLst>
                    <a:gs pos="0">
                      <a:schemeClr val="bg1"/>
                    </a:gs>
                    <a:gs pos="100000">
                      <a:srgbClr val="00FFFF"/>
                    </a:gs>
                  </a:gsLst>
                  <a:lin ang="2700000" scaled="1"/>
                </a:gradFill>
                <a:latin typeface="思源黑体 CN Bold" panose="020B0800000000000000" pitchFamily="34" charset="-122"/>
                <a:ea typeface="思源黑体 CN Bold" panose="020B0800000000000000" pitchFamily="34" charset="-122"/>
              </a:rPr>
              <a:t>若谷老师</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5627044" y="640312"/>
            <a:ext cx="1749116" cy="346249"/>
          </a:xfrm>
          <a:prstGeom prst="rect">
            <a:avLst/>
          </a:prstGeom>
          <a:noFill/>
        </p:spPr>
        <p:txBody>
          <a:bodyPr wrap="square" rtlCol="0">
            <a:spAutoFit/>
          </a:bodyPr>
          <a:lstStyle/>
          <a:p>
            <a:r>
              <a:rPr lang="en-US" altLang="zh-CN" sz="825" spc="450" dirty="0">
                <a:solidFill>
                  <a:srgbClr val="FFFED8">
                    <a:alpha val="22000"/>
                  </a:srgbClr>
                </a:solidFill>
                <a:latin typeface="思源黑体 CN Light" panose="020B0300000000000000" pitchFamily="34" charset="-122"/>
                <a:ea typeface="思源黑体 CN Light" panose="020B0300000000000000" pitchFamily="34" charset="-122"/>
              </a:rPr>
              <a:t>RUO GU LAO SHI</a:t>
            </a:r>
            <a:endParaRPr lang="zh-CN" altLang="en-US" sz="825" spc="450" dirty="0">
              <a:solidFill>
                <a:srgbClr val="FFFED8">
                  <a:alpha val="22000"/>
                </a:srgbClr>
              </a:solidFill>
              <a:latin typeface="思源黑体 CN Light" panose="020B0300000000000000" pitchFamily="34" charset="-122"/>
              <a:ea typeface="思源黑体 CN Light" panose="020B03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4438961" y="920258"/>
            <a:ext cx="3913361" cy="1351460"/>
          </a:xfrm>
          <a:prstGeom prst="rect">
            <a:avLst/>
          </a:prstGeom>
          <a:noFill/>
        </p:spPr>
        <p:txBody>
          <a:bodyPr wrap="square" rtlCol="0">
            <a:spAutoFit/>
          </a:bodyPr>
          <a:lstStyle/>
          <a:p>
            <a:pPr>
              <a:lnSpc>
                <a:spcPct val="150000"/>
              </a:lnSpc>
            </a:pP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8</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年</a:t>
            </a: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PPT</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演示设计博主，稻壳儿、创客贴、夸克模板供稿设计师，分享有趣有料可变现的</a:t>
            </a: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PPT</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干货，定制作品</a:t>
            </a: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300</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份，</a:t>
            </a: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1</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对</a:t>
            </a:r>
            <a:r>
              <a:rPr lang="en-US" altLang="zh-CN"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1PPT</a:t>
            </a:r>
            <a:r>
              <a:rPr lang="zh-CN" altLang="en-US" sz="1400" b="1" spc="75"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教学服务。</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180151" y="464570"/>
            <a:ext cx="1506904" cy="1489544"/>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4" name="图片 3">
            <a:extLst>
              <a:ext uri="{FF2B5EF4-FFF2-40B4-BE49-F238E27FC236}">
                <a16:creationId xmlns:a16="http://schemas.microsoft.com/office/drawing/2014/main" id="{1AE7F98D-5E2C-5405-CF2F-D4A068E64F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37358" y="518689"/>
            <a:ext cx="1392489" cy="13819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13200298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accent1"/>
                </a:solidFill>
                <a:effectLst/>
                <a:uLnTx/>
                <a:uFillTx/>
                <a:latin typeface="+mn-lt"/>
                <a:ea typeface="+mn-ea"/>
                <a:cs typeface="+mn-ea"/>
                <a:sym typeface="+mn-lt"/>
              </a:rPr>
              <a:t>目 录</a:t>
            </a:r>
          </a:p>
        </p:txBody>
      </p:sp>
      <p:sp>
        <p:nvSpPr>
          <p:cNvPr id="22" name="Rectangle 4"/>
          <p:cNvSpPr txBox="1">
            <a:spLocks noChangeArrowheads="1"/>
          </p:cNvSpPr>
          <p:nvPr/>
        </p:nvSpPr>
        <p:spPr bwMode="auto">
          <a:xfrm>
            <a:off x="3923928" y="55552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kern="0" dirty="0">
                <a:solidFill>
                  <a:schemeClr val="accent1"/>
                </a:solidFill>
                <a:latin typeface="+mn-lt"/>
                <a:ea typeface="+mn-ea"/>
                <a:cs typeface="+mn-ea"/>
                <a:sym typeface="+mn-lt"/>
              </a:rPr>
              <a:t>CONTENTS</a:t>
            </a:r>
            <a:endParaRPr kumimoji="0" lang="zh-CN" altLang="en-US" sz="1200" i="0" u="none" strike="noStrike" kern="0" cap="none" spc="0" normalizeH="0" baseline="0" noProof="0" dirty="0">
              <a:ln>
                <a:noFill/>
              </a:ln>
              <a:solidFill>
                <a:schemeClr val="accent1"/>
              </a:solidFill>
              <a:effectLst/>
              <a:uLnTx/>
              <a:uFillTx/>
              <a:latin typeface="+mn-lt"/>
              <a:ea typeface="+mn-ea"/>
              <a:cs typeface="+mn-ea"/>
              <a:sym typeface="+mn-lt"/>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79" name="TextBox 78"/>
            <p:cNvSpPr txBox="1"/>
            <p:nvPr/>
          </p:nvSpPr>
          <p:spPr>
            <a:xfrm>
              <a:off x="9918251" y="3180762"/>
              <a:ext cx="1010287" cy="900625"/>
            </a:xfrm>
            <a:prstGeom prst="rect">
              <a:avLst/>
            </a:prstGeom>
            <a:noFill/>
          </p:spPr>
          <p:txBody>
            <a:bodyPr wrap="square" rtlCol="0">
              <a:spAutoFit/>
            </a:bodyPr>
            <a:lstStyle/>
            <a:p>
              <a:r>
                <a:rPr lang="en-US" altLang="zh-CN" sz="3200" dirty="0">
                  <a:solidFill>
                    <a:schemeClr val="bg1"/>
                  </a:solidFill>
                  <a:latin typeface="+mj-ea"/>
                  <a:ea typeface="+mj-ea"/>
                  <a:cs typeface="+mn-ea"/>
                  <a:sym typeface="+mn-lt"/>
                </a:rPr>
                <a:t>05</a:t>
              </a:r>
              <a:endParaRPr lang="zh-CN" altLang="en-US" sz="3200" dirty="0">
                <a:solidFill>
                  <a:schemeClr val="bg1"/>
                </a:solidFill>
                <a:latin typeface="+mj-ea"/>
                <a:ea typeface="+mj-ea"/>
                <a:cs typeface="+mn-ea"/>
                <a:sym typeface="+mn-lt"/>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6" name="TextBox 85"/>
            <p:cNvSpPr txBox="1"/>
            <p:nvPr/>
          </p:nvSpPr>
          <p:spPr>
            <a:xfrm>
              <a:off x="6259489" y="3110169"/>
              <a:ext cx="1010287" cy="900625"/>
            </a:xfrm>
            <a:prstGeom prst="rect">
              <a:avLst/>
            </a:prstGeom>
            <a:noFill/>
          </p:spPr>
          <p:txBody>
            <a:bodyPr wrap="square" rtlCol="0">
              <a:spAutoFit/>
            </a:bodyPr>
            <a:lstStyle/>
            <a:p>
              <a:r>
                <a:rPr lang="en-US" altLang="zh-CN" sz="3200" dirty="0">
                  <a:solidFill>
                    <a:schemeClr val="bg1"/>
                  </a:solidFill>
                  <a:latin typeface="+mj-ea"/>
                  <a:ea typeface="+mj-ea"/>
                  <a:cs typeface="+mn-ea"/>
                  <a:sym typeface="+mn-lt"/>
                </a:rPr>
                <a:t>03</a:t>
              </a:r>
              <a:endParaRPr lang="zh-CN" altLang="en-US" sz="3200" dirty="0">
                <a:solidFill>
                  <a:schemeClr val="bg1"/>
                </a:solidFill>
                <a:latin typeface="+mj-ea"/>
                <a:ea typeface="+mj-ea"/>
                <a:cs typeface="+mn-ea"/>
                <a:sym typeface="+mn-lt"/>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4" name="TextBox 93"/>
            <p:cNvSpPr txBox="1"/>
            <p:nvPr/>
          </p:nvSpPr>
          <p:spPr>
            <a:xfrm>
              <a:off x="2572099" y="3252554"/>
              <a:ext cx="1010287" cy="900625"/>
            </a:xfrm>
            <a:prstGeom prst="rect">
              <a:avLst/>
            </a:prstGeom>
            <a:noFill/>
          </p:spPr>
          <p:txBody>
            <a:bodyPr wrap="square" rtlCol="0">
              <a:spAutoFit/>
            </a:bodyPr>
            <a:lstStyle/>
            <a:p>
              <a:r>
                <a:rPr lang="en-US" altLang="zh-CN" sz="3200" dirty="0">
                  <a:solidFill>
                    <a:schemeClr val="bg1"/>
                  </a:solidFill>
                  <a:latin typeface="+mj-ea"/>
                  <a:ea typeface="+mj-ea"/>
                  <a:cs typeface="+mn-ea"/>
                  <a:sym typeface="+mn-lt"/>
                </a:rPr>
                <a:t>01</a:t>
              </a:r>
              <a:endParaRPr lang="zh-CN" altLang="en-US" sz="3200" dirty="0">
                <a:solidFill>
                  <a:schemeClr val="bg1"/>
                </a:solidFill>
                <a:latin typeface="+mj-ea"/>
                <a:ea typeface="+mj-ea"/>
                <a:cs typeface="+mn-ea"/>
                <a:sym typeface="+mn-lt"/>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9" name="TextBox 98"/>
            <p:cNvSpPr txBox="1"/>
            <p:nvPr/>
          </p:nvSpPr>
          <p:spPr>
            <a:xfrm>
              <a:off x="4382517" y="4183862"/>
              <a:ext cx="1010287" cy="900625"/>
            </a:xfrm>
            <a:prstGeom prst="rect">
              <a:avLst/>
            </a:prstGeom>
            <a:noFill/>
          </p:spPr>
          <p:txBody>
            <a:bodyPr wrap="square" rtlCol="0">
              <a:spAutoFit/>
            </a:bodyPr>
            <a:lstStyle/>
            <a:p>
              <a:r>
                <a:rPr lang="en-US" altLang="zh-CN" sz="3200" dirty="0">
                  <a:solidFill>
                    <a:schemeClr val="bg1"/>
                  </a:solidFill>
                  <a:latin typeface="+mj-ea"/>
                  <a:ea typeface="+mj-ea"/>
                  <a:cs typeface="+mn-ea"/>
                  <a:sym typeface="+mn-lt"/>
                </a:rPr>
                <a:t>02</a:t>
              </a:r>
              <a:endParaRPr lang="zh-CN" altLang="en-US" sz="3200" dirty="0">
                <a:solidFill>
                  <a:schemeClr val="bg1"/>
                </a:solidFill>
                <a:latin typeface="+mj-ea"/>
                <a:ea typeface="+mj-ea"/>
                <a:cs typeface="+mn-ea"/>
                <a:sym typeface="+mn-lt"/>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6" name="TextBox 105"/>
            <p:cNvSpPr txBox="1"/>
            <p:nvPr/>
          </p:nvSpPr>
          <p:spPr>
            <a:xfrm>
              <a:off x="8048903" y="4173377"/>
              <a:ext cx="1010287" cy="900625"/>
            </a:xfrm>
            <a:prstGeom prst="rect">
              <a:avLst/>
            </a:prstGeom>
            <a:noFill/>
          </p:spPr>
          <p:txBody>
            <a:bodyPr wrap="square" rtlCol="0">
              <a:spAutoFit/>
            </a:bodyPr>
            <a:lstStyle/>
            <a:p>
              <a:r>
                <a:rPr lang="en-US" altLang="zh-CN" sz="3200" dirty="0">
                  <a:solidFill>
                    <a:schemeClr val="bg1"/>
                  </a:solidFill>
                  <a:latin typeface="+mj-ea"/>
                  <a:ea typeface="+mj-ea"/>
                  <a:cs typeface="+mn-ea"/>
                  <a:sym typeface="+mn-lt"/>
                </a:rPr>
                <a:t>04</a:t>
              </a:r>
              <a:endParaRPr lang="zh-CN" altLang="en-US" sz="3200" dirty="0">
                <a:solidFill>
                  <a:schemeClr val="bg1"/>
                </a:solidFill>
                <a:latin typeface="+mj-ea"/>
                <a:ea typeface="+mj-ea"/>
                <a:cs typeface="+mn-ea"/>
                <a:sym typeface="+mn-lt"/>
              </a:endParaRPr>
            </a:p>
          </p:txBody>
        </p:sp>
      </p:grpSp>
      <p:sp>
        <p:nvSpPr>
          <p:cNvPr id="112" name="TextBox 111"/>
          <p:cNvSpPr txBox="1"/>
          <p:nvPr/>
        </p:nvSpPr>
        <p:spPr>
          <a:xfrm>
            <a:off x="1610067" y="3488881"/>
            <a:ext cx="1144210" cy="353943"/>
          </a:xfrm>
          <a:prstGeom prst="rect">
            <a:avLst/>
          </a:prstGeom>
          <a:noFill/>
        </p:spPr>
        <p:txBody>
          <a:bodyPr wrap="square" rtlCol="0">
            <a:spAutoFit/>
          </a:bodyPr>
          <a:lstStyle/>
          <a:p>
            <a:pPr algn="ctr"/>
            <a:r>
              <a:rPr lang="zh-CN" altLang="en-US" sz="1700" dirty="0">
                <a:solidFill>
                  <a:srgbClr val="7030A0"/>
                </a:solidFill>
                <a:latin typeface="+mj-ea"/>
                <a:ea typeface="+mj-ea"/>
                <a:cs typeface="+mn-ea"/>
                <a:sym typeface="+mn-lt"/>
              </a:rPr>
              <a:t>工作汇报</a:t>
            </a:r>
          </a:p>
        </p:txBody>
      </p:sp>
      <p:sp>
        <p:nvSpPr>
          <p:cNvPr id="113" name="TextBox 112"/>
          <p:cNvSpPr txBox="1"/>
          <p:nvPr/>
        </p:nvSpPr>
        <p:spPr>
          <a:xfrm>
            <a:off x="1547664" y="3744992"/>
            <a:ext cx="1269016" cy="246221"/>
          </a:xfrm>
          <a:prstGeom prst="rect">
            <a:avLst/>
          </a:prstGeom>
          <a:noFill/>
        </p:spPr>
        <p:txBody>
          <a:bodyPr wrap="square" rtlCol="0">
            <a:spAutoFit/>
          </a:bodyPr>
          <a:lstStyle/>
          <a:p>
            <a:pPr algn="ctr"/>
            <a:r>
              <a:rPr lang="en-US" altLang="zh-CN" sz="1000" dirty="0">
                <a:solidFill>
                  <a:srgbClr val="7030A0"/>
                </a:solidFill>
                <a:latin typeface="+mn-lt"/>
                <a:ea typeface="+mn-ea"/>
                <a:cs typeface="+mn-ea"/>
                <a:sym typeface="+mn-lt"/>
              </a:rPr>
              <a:t>WORKREPORT</a:t>
            </a:r>
            <a:endParaRPr lang="zh-CN" altLang="en-US" sz="1000" dirty="0">
              <a:solidFill>
                <a:srgbClr val="7030A0"/>
              </a:solidFill>
              <a:latin typeface="+mn-lt"/>
              <a:ea typeface="+mn-ea"/>
              <a:cs typeface="+mn-ea"/>
              <a:sym typeface="+mn-lt"/>
            </a:endParaRPr>
          </a:p>
        </p:txBody>
      </p:sp>
      <p:sp>
        <p:nvSpPr>
          <p:cNvPr id="115" name="TextBox 114"/>
          <p:cNvSpPr txBox="1"/>
          <p:nvPr/>
        </p:nvSpPr>
        <p:spPr>
          <a:xfrm>
            <a:off x="2851726" y="2062759"/>
            <a:ext cx="1144210" cy="353943"/>
          </a:xfrm>
          <a:prstGeom prst="rect">
            <a:avLst/>
          </a:prstGeom>
          <a:noFill/>
        </p:spPr>
        <p:txBody>
          <a:bodyPr wrap="square" rtlCol="0">
            <a:spAutoFit/>
          </a:bodyPr>
          <a:lstStyle/>
          <a:p>
            <a:pPr algn="ctr"/>
            <a:r>
              <a:rPr lang="zh-CN" altLang="en-US" sz="1700" dirty="0">
                <a:solidFill>
                  <a:srgbClr val="7030A0"/>
                </a:solidFill>
                <a:latin typeface="+mj-ea"/>
                <a:ea typeface="+mj-ea"/>
                <a:cs typeface="+mn-ea"/>
                <a:sym typeface="+mn-lt"/>
              </a:rPr>
              <a:t>完成情况</a:t>
            </a:r>
          </a:p>
        </p:txBody>
      </p:sp>
      <p:sp>
        <p:nvSpPr>
          <p:cNvPr id="116" name="TextBox 115"/>
          <p:cNvSpPr txBox="1"/>
          <p:nvPr/>
        </p:nvSpPr>
        <p:spPr>
          <a:xfrm>
            <a:off x="2859674" y="2309569"/>
            <a:ext cx="1128315" cy="246221"/>
          </a:xfrm>
          <a:prstGeom prst="rect">
            <a:avLst/>
          </a:prstGeom>
          <a:noFill/>
        </p:spPr>
        <p:txBody>
          <a:bodyPr wrap="square" rtlCol="0">
            <a:spAutoFit/>
          </a:bodyPr>
          <a:lstStyle/>
          <a:p>
            <a:pPr algn="ctr"/>
            <a:r>
              <a:rPr lang="en-US" altLang="zh-CN" sz="1000" dirty="0">
                <a:solidFill>
                  <a:srgbClr val="7030A0"/>
                </a:solidFill>
                <a:latin typeface="+mn-lt"/>
                <a:ea typeface="+mn-ea"/>
                <a:cs typeface="+mn-ea"/>
                <a:sym typeface="+mn-lt"/>
              </a:rPr>
              <a:t>WORKREPORT</a:t>
            </a:r>
            <a:endParaRPr lang="zh-CN" altLang="en-US" sz="1000" dirty="0">
              <a:solidFill>
                <a:srgbClr val="7030A0"/>
              </a:solidFill>
              <a:latin typeface="+mn-lt"/>
              <a:ea typeface="+mn-ea"/>
              <a:cs typeface="+mn-ea"/>
              <a:sym typeface="+mn-lt"/>
            </a:endParaRPr>
          </a:p>
        </p:txBody>
      </p:sp>
      <p:sp>
        <p:nvSpPr>
          <p:cNvPr id="118" name="TextBox 117"/>
          <p:cNvSpPr txBox="1"/>
          <p:nvPr/>
        </p:nvSpPr>
        <p:spPr>
          <a:xfrm>
            <a:off x="4076640" y="3521866"/>
            <a:ext cx="1144210" cy="353943"/>
          </a:xfrm>
          <a:prstGeom prst="rect">
            <a:avLst/>
          </a:prstGeom>
          <a:noFill/>
        </p:spPr>
        <p:txBody>
          <a:bodyPr wrap="square" rtlCol="0">
            <a:spAutoFit/>
          </a:bodyPr>
          <a:lstStyle/>
          <a:p>
            <a:pPr algn="ctr"/>
            <a:r>
              <a:rPr lang="zh-CN" altLang="en-US" sz="1700" dirty="0">
                <a:solidFill>
                  <a:srgbClr val="7030A0"/>
                </a:solidFill>
                <a:latin typeface="+mj-ea"/>
                <a:ea typeface="+mj-ea"/>
                <a:cs typeface="+mn-ea"/>
                <a:sym typeface="+mn-lt"/>
              </a:rPr>
              <a:t>成果展示</a:t>
            </a:r>
          </a:p>
        </p:txBody>
      </p:sp>
      <p:sp>
        <p:nvSpPr>
          <p:cNvPr id="119" name="TextBox 118"/>
          <p:cNvSpPr txBox="1"/>
          <p:nvPr/>
        </p:nvSpPr>
        <p:spPr>
          <a:xfrm>
            <a:off x="4084588" y="3788467"/>
            <a:ext cx="1128315" cy="246221"/>
          </a:xfrm>
          <a:prstGeom prst="rect">
            <a:avLst/>
          </a:prstGeom>
          <a:noFill/>
        </p:spPr>
        <p:txBody>
          <a:bodyPr wrap="square" rtlCol="0">
            <a:spAutoFit/>
          </a:bodyPr>
          <a:lstStyle/>
          <a:p>
            <a:pPr algn="ctr"/>
            <a:r>
              <a:rPr lang="en-US" altLang="zh-CN" sz="1000" dirty="0">
                <a:solidFill>
                  <a:srgbClr val="7030A0"/>
                </a:solidFill>
                <a:latin typeface="+mn-lt"/>
                <a:ea typeface="+mn-ea"/>
                <a:cs typeface="+mn-ea"/>
                <a:sym typeface="+mn-lt"/>
              </a:rPr>
              <a:t>WORKREPORT</a:t>
            </a:r>
            <a:endParaRPr lang="zh-CN" altLang="en-US" sz="1000" dirty="0">
              <a:solidFill>
                <a:srgbClr val="7030A0"/>
              </a:solidFill>
              <a:latin typeface="+mn-lt"/>
              <a:ea typeface="+mn-ea"/>
              <a:cs typeface="+mn-ea"/>
              <a:sym typeface="+mn-lt"/>
            </a:endParaRPr>
          </a:p>
        </p:txBody>
      </p:sp>
      <p:sp>
        <p:nvSpPr>
          <p:cNvPr id="121" name="TextBox 120"/>
          <p:cNvSpPr txBox="1"/>
          <p:nvPr/>
        </p:nvSpPr>
        <p:spPr>
          <a:xfrm>
            <a:off x="5249498" y="2062759"/>
            <a:ext cx="1144210" cy="353943"/>
          </a:xfrm>
          <a:prstGeom prst="rect">
            <a:avLst/>
          </a:prstGeom>
          <a:noFill/>
        </p:spPr>
        <p:txBody>
          <a:bodyPr wrap="square" rtlCol="0">
            <a:spAutoFit/>
          </a:bodyPr>
          <a:lstStyle/>
          <a:p>
            <a:pPr algn="ctr"/>
            <a:r>
              <a:rPr lang="zh-CN" altLang="en-US" sz="1700" dirty="0">
                <a:solidFill>
                  <a:srgbClr val="7030A0"/>
                </a:solidFill>
                <a:latin typeface="+mj-ea"/>
                <a:ea typeface="+mj-ea"/>
                <a:cs typeface="+mn-ea"/>
                <a:sym typeface="+mn-lt"/>
              </a:rPr>
              <a:t>工作不足</a:t>
            </a:r>
          </a:p>
        </p:txBody>
      </p:sp>
      <p:sp>
        <p:nvSpPr>
          <p:cNvPr id="122" name="TextBox 121"/>
          <p:cNvSpPr txBox="1"/>
          <p:nvPr/>
        </p:nvSpPr>
        <p:spPr>
          <a:xfrm>
            <a:off x="5257446" y="2309569"/>
            <a:ext cx="1128315" cy="246221"/>
          </a:xfrm>
          <a:prstGeom prst="rect">
            <a:avLst/>
          </a:prstGeom>
          <a:noFill/>
        </p:spPr>
        <p:txBody>
          <a:bodyPr wrap="square" rtlCol="0">
            <a:spAutoFit/>
          </a:bodyPr>
          <a:lstStyle/>
          <a:p>
            <a:pPr algn="ctr"/>
            <a:r>
              <a:rPr lang="en-US" altLang="zh-CN" sz="1000" dirty="0">
                <a:solidFill>
                  <a:srgbClr val="7030A0"/>
                </a:solidFill>
                <a:latin typeface="+mn-lt"/>
                <a:ea typeface="+mn-ea"/>
                <a:cs typeface="+mn-ea"/>
                <a:sym typeface="+mn-lt"/>
              </a:rPr>
              <a:t>WORKREPORT</a:t>
            </a:r>
            <a:endParaRPr lang="zh-CN" altLang="en-US" sz="1000" dirty="0">
              <a:solidFill>
                <a:srgbClr val="7030A0"/>
              </a:solidFill>
              <a:latin typeface="+mn-lt"/>
              <a:ea typeface="+mn-ea"/>
              <a:cs typeface="+mn-ea"/>
              <a:sym typeface="+mn-lt"/>
            </a:endParaRPr>
          </a:p>
        </p:txBody>
      </p:sp>
      <p:sp>
        <p:nvSpPr>
          <p:cNvPr id="124" name="TextBox 123"/>
          <p:cNvSpPr txBox="1"/>
          <p:nvPr/>
        </p:nvSpPr>
        <p:spPr>
          <a:xfrm>
            <a:off x="6521688" y="3521861"/>
            <a:ext cx="1144210" cy="353943"/>
          </a:xfrm>
          <a:prstGeom prst="rect">
            <a:avLst/>
          </a:prstGeom>
          <a:noFill/>
        </p:spPr>
        <p:txBody>
          <a:bodyPr wrap="square" rtlCol="0">
            <a:spAutoFit/>
          </a:bodyPr>
          <a:lstStyle/>
          <a:p>
            <a:pPr algn="ctr"/>
            <a:r>
              <a:rPr lang="zh-CN" altLang="en-US" sz="1700" dirty="0">
                <a:solidFill>
                  <a:srgbClr val="7030A0"/>
                </a:solidFill>
                <a:latin typeface="+mj-ea"/>
                <a:ea typeface="+mj-ea"/>
                <a:cs typeface="+mn-ea"/>
                <a:sym typeface="+mn-lt"/>
              </a:rPr>
              <a:t>明年计划</a:t>
            </a:r>
          </a:p>
        </p:txBody>
      </p:sp>
      <p:sp>
        <p:nvSpPr>
          <p:cNvPr id="125" name="TextBox 124"/>
          <p:cNvSpPr txBox="1"/>
          <p:nvPr/>
        </p:nvSpPr>
        <p:spPr>
          <a:xfrm>
            <a:off x="6529636" y="3755477"/>
            <a:ext cx="1128315" cy="246221"/>
          </a:xfrm>
          <a:prstGeom prst="rect">
            <a:avLst/>
          </a:prstGeom>
          <a:noFill/>
        </p:spPr>
        <p:txBody>
          <a:bodyPr wrap="square" rtlCol="0">
            <a:spAutoFit/>
          </a:bodyPr>
          <a:lstStyle/>
          <a:p>
            <a:pPr algn="ctr"/>
            <a:r>
              <a:rPr lang="en-US" altLang="zh-CN" sz="1000" dirty="0">
                <a:solidFill>
                  <a:srgbClr val="7030A0"/>
                </a:solidFill>
                <a:latin typeface="+mn-lt"/>
                <a:ea typeface="+mn-ea"/>
                <a:cs typeface="+mn-ea"/>
                <a:sym typeface="+mn-lt"/>
              </a:rPr>
              <a:t>WORKREPORT</a:t>
            </a:r>
            <a:endParaRPr lang="zh-CN" altLang="en-US" sz="1000" dirty="0">
              <a:solidFill>
                <a:srgbClr val="7030A0"/>
              </a:solidFill>
              <a:latin typeface="+mn-lt"/>
              <a:ea typeface="+mn-ea"/>
              <a:cs typeface="+mn-ea"/>
              <a:sym typeface="+mn-lt"/>
            </a:endParaRPr>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332220A-957C-0C19-DF49-4A67DE84B9EB}"/>
              </a:ext>
            </a:extLst>
          </p:cNvPr>
          <p:cNvSpPr/>
          <p:nvPr/>
        </p:nvSpPr>
        <p:spPr>
          <a:xfrm>
            <a:off x="658813" y="3568382"/>
            <a:ext cx="3700244"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若谷老师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D1CF93F-3C2A-ACF6-64DA-88F73209D1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8299364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55085" y="1347614"/>
            <a:ext cx="925417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923678"/>
            <a:ext cx="2979470" cy="1261884"/>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000" b="1" dirty="0">
                <a:solidFill>
                  <a:schemeClr val="bg1"/>
                </a:solidFill>
                <a:latin typeface="+mj-ea"/>
                <a:ea typeface="+mj-ea"/>
                <a:cs typeface="+mn-ea"/>
                <a:sym typeface="+mn-lt"/>
              </a:rPr>
              <a:t>第一部分</a:t>
            </a:r>
            <a:endParaRPr lang="en-US" altLang="zh-CN" sz="2000" b="1" dirty="0">
              <a:solidFill>
                <a:schemeClr val="bg1"/>
              </a:solidFill>
              <a:latin typeface="+mj-ea"/>
              <a:ea typeface="+mj-ea"/>
              <a:cs typeface="+mn-ea"/>
              <a:sym typeface="+mn-lt"/>
            </a:endParaRPr>
          </a:p>
          <a:p>
            <a:pPr marL="0" lvl="1"/>
            <a:endParaRPr lang="en-US" altLang="zh-CN" sz="2000" b="1" dirty="0">
              <a:solidFill>
                <a:schemeClr val="bg1"/>
              </a:solidFill>
              <a:latin typeface="+mn-lt"/>
              <a:ea typeface="+mn-ea"/>
              <a:cs typeface="+mn-ea"/>
              <a:sym typeface="+mn-lt"/>
            </a:endParaRPr>
          </a:p>
          <a:p>
            <a:pPr marL="0" lvl="1" algn="ctr"/>
            <a:r>
              <a:rPr lang="zh-CN" altLang="en-US" sz="3600" b="1" dirty="0">
                <a:solidFill>
                  <a:schemeClr val="bg1"/>
                </a:solidFill>
                <a:latin typeface="+mj-ea"/>
                <a:ea typeface="+mj-ea"/>
                <a:cs typeface="+mn-ea"/>
                <a:sym typeface="+mn-lt"/>
              </a:rPr>
              <a:t>年度工作概述</a:t>
            </a:r>
            <a:endParaRPr lang="en-US" altLang="zh-CN" sz="3600" b="1" dirty="0">
              <a:solidFill>
                <a:schemeClr val="bg1"/>
              </a:solidFill>
              <a:latin typeface="+mj-ea"/>
              <a:ea typeface="+mj-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121490" y="3107314"/>
            <a:ext cx="1277267" cy="369332"/>
          </a:xfrm>
          <a:prstGeom prst="rect">
            <a:avLst/>
          </a:prstGeom>
          <a:noFill/>
        </p:spPr>
        <p:txBody>
          <a:bodyPr wrap="square" lIns="0" tIns="0" rIns="0" bIns="0" rtlCol="0">
            <a:spAutoFit/>
          </a:bodyPr>
          <a:lstStyle/>
          <a:p>
            <a:r>
              <a:rPr lang="en-US" altLang="zh-CN" sz="2400" b="1" dirty="0">
                <a:solidFill>
                  <a:schemeClr val="bg1"/>
                </a:solidFill>
                <a:latin typeface="+mn-lt"/>
                <a:ea typeface="+mn-ea"/>
                <a:cs typeface="+mn-ea"/>
                <a:sym typeface="+mn-lt"/>
              </a:rPr>
              <a:t>PART 01</a:t>
            </a:r>
            <a:endParaRPr lang="zh-CN" altLang="en-US" sz="2400" b="1"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339502"/>
            <a:ext cx="1164425" cy="377030"/>
          </a:xfrm>
        </p:spPr>
        <p:txBody>
          <a:bodyPr/>
          <a:lstStyle/>
          <a:p>
            <a:pPr algn="l"/>
            <a:r>
              <a:rPr lang="zh-CN" altLang="en-US" dirty="0">
                <a:solidFill>
                  <a:srgbClr val="7030A0"/>
                </a:solidFill>
                <a:latin typeface="+mj-ea"/>
                <a:ea typeface="+mj-ea"/>
                <a:cs typeface="+mn-ea"/>
                <a:sym typeface="+mn-lt"/>
              </a:rPr>
              <a:t>工作回顾</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cs typeface="+mn-ea"/>
              <a:sym typeface="+mn-lt"/>
            </a:endParaRPr>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0" name="椭圆 99"/>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6</a:t>
              </a:r>
              <a:r>
                <a:rPr lang="zh-CN" altLang="en-US" sz="1400" dirty="0">
                  <a:solidFill>
                    <a:schemeClr val="bg1"/>
                  </a:solidFill>
                  <a:latin typeface="+mn-lt"/>
                  <a:ea typeface="+mn-ea"/>
                  <a:cs typeface="+mn-ea"/>
                  <a:sym typeface="+mn-lt"/>
                </a:rPr>
                <a:t>月</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7" name="椭圆 106"/>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7</a:t>
              </a:r>
              <a:r>
                <a:rPr lang="zh-CN" altLang="en-US" sz="1400" dirty="0">
                  <a:solidFill>
                    <a:schemeClr val="bg1"/>
                  </a:solidFill>
                  <a:latin typeface="+mn-lt"/>
                  <a:ea typeface="+mn-ea"/>
                  <a:cs typeface="+mn-ea"/>
                  <a:sym typeface="+mn-lt"/>
                </a:rPr>
                <a:t>月</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4" name="椭圆 113"/>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8</a:t>
              </a:r>
              <a:r>
                <a:rPr lang="zh-CN" altLang="en-US" sz="1400" dirty="0">
                  <a:solidFill>
                    <a:schemeClr val="bg1"/>
                  </a:solidFill>
                  <a:latin typeface="+mn-lt"/>
                  <a:ea typeface="+mn-ea"/>
                  <a:cs typeface="+mn-ea"/>
                  <a:sym typeface="+mn-lt"/>
                </a:rPr>
                <a:t>月</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1" name="椭圆 120"/>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9</a:t>
              </a:r>
              <a:r>
                <a:rPr lang="zh-CN" altLang="en-US" sz="1400" dirty="0">
                  <a:solidFill>
                    <a:schemeClr val="bg1"/>
                  </a:solidFill>
                  <a:latin typeface="+mn-lt"/>
                  <a:ea typeface="+mn-ea"/>
                  <a:cs typeface="+mn-ea"/>
                  <a:sym typeface="+mn-lt"/>
                </a:rPr>
                <a:t>月</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8" name="椭圆 127"/>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n-lt"/>
                  <a:ea typeface="+mn-ea"/>
                  <a:cs typeface="+mn-ea"/>
                  <a:sym typeface="+mn-lt"/>
                </a:rPr>
                <a:t>10</a:t>
              </a:r>
              <a:r>
                <a:rPr lang="zh-CN" altLang="en-US" sz="1200" dirty="0">
                  <a:solidFill>
                    <a:schemeClr val="bg1"/>
                  </a:solidFill>
                  <a:latin typeface="+mn-lt"/>
                  <a:ea typeface="+mn-ea"/>
                  <a:cs typeface="+mn-ea"/>
                  <a:sym typeface="+mn-lt"/>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5" name="椭圆 13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11</a:t>
              </a:r>
              <a:r>
                <a:rPr lang="zh-CN" altLang="en-US" sz="1400" dirty="0">
                  <a:solidFill>
                    <a:schemeClr val="bg1"/>
                  </a:solidFill>
                  <a:latin typeface="+mn-lt"/>
                  <a:ea typeface="+mn-ea"/>
                  <a:cs typeface="+mn-ea"/>
                  <a:sym typeface="+mn-lt"/>
                </a:rPr>
                <a:t>月</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42" name="椭圆 141"/>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12</a:t>
              </a:r>
              <a:r>
                <a:rPr lang="zh-CN" altLang="en-US" sz="1400" dirty="0">
                  <a:solidFill>
                    <a:schemeClr val="bg1"/>
                  </a:solidFill>
                  <a:latin typeface="+mn-lt"/>
                  <a:ea typeface="+mn-ea"/>
                  <a:cs typeface="+mn-ea"/>
                  <a:sym typeface="+mn-lt"/>
                </a:rPr>
                <a:t>月</a:t>
              </a:r>
            </a:p>
          </p:txBody>
        </p:sp>
      </p:grpSp>
      <p:sp>
        <p:nvSpPr>
          <p:cNvPr id="146" name="TextBox 145"/>
          <p:cNvSpPr txBox="1"/>
          <p:nvPr/>
        </p:nvSpPr>
        <p:spPr>
          <a:xfrm>
            <a:off x="653505" y="1426938"/>
            <a:ext cx="1623204"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a:t>
            </a:r>
          </a:p>
        </p:txBody>
      </p:sp>
      <p:cxnSp>
        <p:nvCxnSpPr>
          <p:cNvPr id="148" name="直接连接符 147"/>
          <p:cNvCxnSpPr/>
          <p:nvPr/>
        </p:nvCxnSpPr>
        <p:spPr>
          <a:xfrm flipV="1">
            <a:off x="1463728" y="2211710"/>
            <a:ext cx="0" cy="227556"/>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520654" y="1059582"/>
            <a:ext cx="1941598"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51" name="TextBox 150"/>
          <p:cNvSpPr txBox="1"/>
          <p:nvPr/>
        </p:nvSpPr>
        <p:spPr>
          <a:xfrm>
            <a:off x="2555776" y="1418605"/>
            <a:ext cx="1575314"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a:t>
            </a:r>
          </a:p>
        </p:txBody>
      </p:sp>
      <p:cxnSp>
        <p:nvCxnSpPr>
          <p:cNvPr id="153" name="直接连接符 152"/>
          <p:cNvCxnSpPr/>
          <p:nvPr/>
        </p:nvCxnSpPr>
        <p:spPr>
          <a:xfrm flipV="1">
            <a:off x="3376663" y="2099644"/>
            <a:ext cx="0" cy="25608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2655039" y="1059582"/>
            <a:ext cx="1361764"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56" name="TextBox 155"/>
          <p:cNvSpPr txBox="1"/>
          <p:nvPr/>
        </p:nvSpPr>
        <p:spPr>
          <a:xfrm>
            <a:off x="4499992" y="1351250"/>
            <a:ext cx="1639315"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a:t>
            </a:r>
          </a:p>
        </p:txBody>
      </p:sp>
      <p:cxnSp>
        <p:nvCxnSpPr>
          <p:cNvPr id="158" name="直接连接符 157"/>
          <p:cNvCxnSpPr/>
          <p:nvPr/>
        </p:nvCxnSpPr>
        <p:spPr>
          <a:xfrm flipV="1">
            <a:off x="5354228" y="2148913"/>
            <a:ext cx="0" cy="27882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4603287" y="1059582"/>
            <a:ext cx="1417089"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61" name="TextBox 160"/>
          <p:cNvSpPr txBox="1"/>
          <p:nvPr/>
        </p:nvSpPr>
        <p:spPr>
          <a:xfrm>
            <a:off x="6837777" y="1393181"/>
            <a:ext cx="1550647"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75000"/>
                    <a:lumOff val="25000"/>
                  </a:schemeClr>
                </a:solidFill>
                <a:latin typeface="+mn-lt"/>
                <a:ea typeface="+mn-ea"/>
                <a:cs typeface="+mn-ea"/>
                <a:sym typeface="+mn-lt"/>
              </a:rPr>
              <a:t>您的内容打在这里，或者通过您的内容打在这里</a:t>
            </a:r>
          </a:p>
        </p:txBody>
      </p:sp>
      <p:cxnSp>
        <p:nvCxnSpPr>
          <p:cNvPr id="163" name="直接连接符 162"/>
          <p:cNvCxnSpPr/>
          <p:nvPr/>
        </p:nvCxnSpPr>
        <p:spPr>
          <a:xfrm flipV="1">
            <a:off x="7645809" y="2148401"/>
            <a:ext cx="0" cy="135317"/>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6935485" y="1059582"/>
            <a:ext cx="1340441"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66" name="TextBox 165"/>
          <p:cNvSpPr txBox="1"/>
          <p:nvPr/>
        </p:nvSpPr>
        <p:spPr>
          <a:xfrm>
            <a:off x="1559925" y="4009105"/>
            <a:ext cx="1624546"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85000"/>
                    <a:lumOff val="15000"/>
                  </a:schemeClr>
                </a:solidFill>
                <a:latin typeface="+mn-lt"/>
                <a:ea typeface="+mn-ea"/>
                <a:cs typeface="+mn-ea"/>
                <a:sym typeface="+mn-lt"/>
              </a:rPr>
              <a:t>您的内容打在这里，或者通过您的内容打在这里</a:t>
            </a:r>
          </a:p>
        </p:txBody>
      </p:sp>
      <p:cxnSp>
        <p:nvCxnSpPr>
          <p:cNvPr id="168" name="直接连接符 167"/>
          <p:cNvCxnSpPr/>
          <p:nvPr/>
        </p:nvCxnSpPr>
        <p:spPr>
          <a:xfrm>
            <a:off x="2406466" y="3422332"/>
            <a:ext cx="0" cy="21747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1662290" y="3639806"/>
            <a:ext cx="1404322"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71" name="TextBox 170"/>
          <p:cNvSpPr txBox="1"/>
          <p:nvPr/>
        </p:nvSpPr>
        <p:spPr>
          <a:xfrm>
            <a:off x="3553012" y="4009105"/>
            <a:ext cx="1624546"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85000"/>
                    <a:lumOff val="15000"/>
                  </a:schemeClr>
                </a:solidFill>
                <a:latin typeface="+mn-lt"/>
                <a:ea typeface="+mn-ea"/>
                <a:cs typeface="+mn-ea"/>
                <a:sym typeface="+mn-lt"/>
              </a:rPr>
              <a:t>您的内容打在这里，或者通过您的内容打在这里</a:t>
            </a:r>
          </a:p>
        </p:txBody>
      </p:sp>
      <p:cxnSp>
        <p:nvCxnSpPr>
          <p:cNvPr id="173" name="直接连接符 172"/>
          <p:cNvCxnSpPr/>
          <p:nvPr/>
        </p:nvCxnSpPr>
        <p:spPr>
          <a:xfrm>
            <a:off x="4399553" y="3422332"/>
            <a:ext cx="0" cy="21747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3655377" y="3639806"/>
            <a:ext cx="1404322"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
        <p:nvSpPr>
          <p:cNvPr id="176" name="TextBox 175"/>
          <p:cNvSpPr txBox="1"/>
          <p:nvPr/>
        </p:nvSpPr>
        <p:spPr>
          <a:xfrm>
            <a:off x="5539742" y="4009105"/>
            <a:ext cx="1624546" cy="793028"/>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tx1">
                    <a:lumMod val="85000"/>
                    <a:lumOff val="15000"/>
                  </a:schemeClr>
                </a:solidFill>
                <a:latin typeface="+mn-lt"/>
                <a:ea typeface="+mn-ea"/>
                <a:cs typeface="+mn-ea"/>
                <a:sym typeface="+mn-lt"/>
              </a:rPr>
              <a:t>您的内容打在这里，或者通过您的内容打在这里</a:t>
            </a:r>
          </a:p>
        </p:txBody>
      </p:sp>
      <p:cxnSp>
        <p:nvCxnSpPr>
          <p:cNvPr id="178" name="直接连接符 177"/>
          <p:cNvCxnSpPr/>
          <p:nvPr/>
        </p:nvCxnSpPr>
        <p:spPr>
          <a:xfrm>
            <a:off x="6386283" y="3477961"/>
            <a:ext cx="0" cy="21747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5642107" y="3695435"/>
            <a:ext cx="1404322" cy="330860"/>
          </a:xfrm>
          <a:prstGeom prst="rect">
            <a:avLst/>
          </a:prstGeom>
          <a:noFill/>
        </p:spPr>
        <p:txBody>
          <a:bodyPr wrap="square" lIns="91431" tIns="0" rIns="91431" bIns="0" rtlCol="0" anchor="t">
            <a:spAutoFit/>
          </a:bodyPr>
          <a:lstStyle/>
          <a:p>
            <a:pPr algn="ctr">
              <a:lnSpc>
                <a:spcPct val="150000"/>
              </a:lnSpc>
            </a:pPr>
            <a:r>
              <a:rPr lang="zh-CN" altLang="en-US" sz="1600" dirty="0">
                <a:solidFill>
                  <a:srgbClr val="7030A0"/>
                </a:solidFill>
                <a:latin typeface="+mj-ea"/>
                <a:ea typeface="+mj-ea"/>
                <a:cs typeface="+mn-ea"/>
                <a:sym typeface="+mn-lt"/>
              </a:rPr>
              <a:t>添加标题</a:t>
            </a:r>
          </a:p>
        </p:txBody>
      </p:sp>
    </p:spTree>
    <p:extLst>
      <p:ext uri="{BB962C8B-B14F-4D97-AF65-F5344CB8AC3E}">
        <p14:creationId xmlns:p14="http://schemas.microsoft.com/office/powerpoint/2010/main" val="1272933389"/>
      </p:ext>
    </p:extLst>
  </p:cSld>
  <p:clrMapOvr>
    <a:masterClrMapping/>
  </p:clrMapOvr>
  <p:transition spd="slow">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339502"/>
            <a:ext cx="1677386" cy="377030"/>
          </a:xfrm>
        </p:spPr>
        <p:txBody>
          <a:bodyPr/>
          <a:lstStyle/>
          <a:p>
            <a:pPr algn="l"/>
            <a:r>
              <a:rPr lang="zh-CN" altLang="en-US" dirty="0">
                <a:solidFill>
                  <a:srgbClr val="7030A0"/>
                </a:solidFill>
                <a:latin typeface="+mj-ea"/>
                <a:ea typeface="+mj-ea"/>
                <a:cs typeface="+mn-ea"/>
                <a:sym typeface="+mn-lt"/>
              </a:rPr>
              <a:t>工作进度比例</a:t>
            </a:r>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 name="椭圆 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2" name="Chart 14"/>
          <p:cNvGraphicFramePr/>
          <p:nvPr>
            <p:extLst>
              <p:ext uri="{D42A27DB-BD31-4B8C-83A1-F6EECF244321}">
                <p14:modId xmlns:p14="http://schemas.microsoft.com/office/powerpoint/2010/main" val="3567723809"/>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85000"/>
                    <a:lumOff val="15000"/>
                  </a:schemeClr>
                </a:solidFill>
                <a:latin typeface="+mn-lt"/>
                <a:ea typeface="+mn-ea"/>
                <a:cs typeface="+mn-ea"/>
                <a:sym typeface="+mn-lt"/>
              </a:rPr>
              <a:t>添加标题</a:t>
            </a:r>
            <a:r>
              <a:rPr lang="en-US" sz="1000" dirty="0">
                <a:solidFill>
                  <a:schemeClr val="tx1">
                    <a:lumMod val="85000"/>
                    <a:lumOff val="15000"/>
                  </a:schemeClr>
                </a:solidFill>
                <a:latin typeface="+mn-lt"/>
                <a:ea typeface="+mn-ea"/>
                <a:cs typeface="+mn-ea"/>
                <a:sym typeface="+mn-lt"/>
              </a:rPr>
              <a:t> 1</a:t>
            </a: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85000"/>
                    <a:lumOff val="15000"/>
                  </a:schemeClr>
                </a:solidFill>
                <a:latin typeface="+mn-lt"/>
                <a:ea typeface="+mn-ea"/>
                <a:cs typeface="+mn-ea"/>
                <a:sym typeface="+mn-lt"/>
              </a:rPr>
              <a:t>添加标题</a:t>
            </a:r>
            <a:r>
              <a:rPr lang="en-US" sz="1000" dirty="0">
                <a:solidFill>
                  <a:schemeClr val="tx1">
                    <a:lumMod val="85000"/>
                    <a:lumOff val="15000"/>
                  </a:schemeClr>
                </a:solidFill>
                <a:latin typeface="+mn-lt"/>
                <a:ea typeface="+mn-ea"/>
                <a:cs typeface="+mn-ea"/>
                <a:sym typeface="+mn-lt"/>
              </a:rPr>
              <a:t> 2</a:t>
            </a: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85000"/>
                    <a:lumOff val="15000"/>
                  </a:schemeClr>
                </a:solidFill>
                <a:latin typeface="+mn-lt"/>
                <a:ea typeface="+mn-ea"/>
                <a:cs typeface="+mn-ea"/>
                <a:sym typeface="+mn-lt"/>
              </a:rPr>
              <a:t>添加标题</a:t>
            </a:r>
            <a:r>
              <a:rPr lang="en-US" sz="1000" dirty="0">
                <a:solidFill>
                  <a:schemeClr val="tx1">
                    <a:lumMod val="85000"/>
                    <a:lumOff val="15000"/>
                  </a:schemeClr>
                </a:solidFill>
                <a:latin typeface="+mn-lt"/>
                <a:ea typeface="+mn-ea"/>
                <a:cs typeface="+mn-ea"/>
                <a:sym typeface="+mn-lt"/>
              </a:rPr>
              <a:t> 3</a:t>
            </a: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1"/>
                </a:solidFill>
                <a:latin typeface="+mj-ea"/>
                <a:ea typeface="+mj-ea"/>
                <a:cs typeface="+mn-ea"/>
                <a:sym typeface="+mn-lt"/>
              </a:rPr>
              <a:t>填加标题</a:t>
            </a:r>
            <a:endParaRPr lang="en-US" altLang="zh-CN" sz="1400" b="1" dirty="0">
              <a:solidFill>
                <a:schemeClr val="accent1"/>
              </a:solidFill>
              <a:latin typeface="+mj-ea"/>
              <a:ea typeface="+mj-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j-ea"/>
                <a:ea typeface="+mj-ea"/>
                <a:cs typeface="+mn-ea"/>
                <a:sym typeface="+mn-lt"/>
              </a:rPr>
              <a:t>填加标题</a:t>
            </a:r>
            <a:endParaRPr lang="en-US" altLang="zh-CN" sz="1400" b="1" dirty="0">
              <a:solidFill>
                <a:schemeClr val="tx1">
                  <a:lumMod val="75000"/>
                  <a:lumOff val="25000"/>
                </a:schemeClr>
              </a:solidFill>
              <a:latin typeface="+mj-ea"/>
              <a:ea typeface="+mj-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1">
                    <a:lumMod val="60000"/>
                    <a:lumOff val="40000"/>
                  </a:schemeClr>
                </a:solidFill>
                <a:latin typeface="+mj-ea"/>
                <a:ea typeface="+mj-ea"/>
                <a:cs typeface="+mn-ea"/>
                <a:sym typeface="+mn-lt"/>
              </a:rPr>
              <a:t>填加标题</a:t>
            </a:r>
            <a:endParaRPr lang="en-US" altLang="zh-CN" sz="1400" b="1" dirty="0">
              <a:solidFill>
                <a:schemeClr val="accent1">
                  <a:lumMod val="60000"/>
                  <a:lumOff val="40000"/>
                </a:schemeClr>
              </a:solidFill>
              <a:latin typeface="+mj-ea"/>
              <a:ea typeface="+mj-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a:p>
            <a:r>
              <a:rPr lang="zh-CN" altLang="en-US" sz="1200" dirty="0">
                <a:solidFill>
                  <a:schemeClr val="tx1">
                    <a:lumMod val="85000"/>
                    <a:lumOff val="15000"/>
                  </a:schemeClr>
                </a:solidFill>
                <a:latin typeface="+mn-lt"/>
                <a:ea typeface="+mn-ea"/>
                <a:cs typeface="+mn-ea"/>
                <a:sym typeface="+mn-lt"/>
              </a:rPr>
              <a:t>单击此处添加文本单击此处添加文本</a:t>
            </a:r>
            <a:endParaRPr lang="en-US" altLang="zh-CN" sz="1200" dirty="0">
              <a:solidFill>
                <a:schemeClr val="tx1">
                  <a:lumMod val="85000"/>
                  <a:lumOff val="15000"/>
                </a:schemeClr>
              </a:solidFill>
              <a:latin typeface="+mn-lt"/>
              <a:ea typeface="+mn-ea"/>
              <a:cs typeface="+mn-ea"/>
              <a:sym typeface="+mn-lt"/>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35" name="椭圆 34"/>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5" name="椭圆 44"/>
              <p:cNvSpPr/>
              <p:nvPr/>
            </p:nvSpPr>
            <p:spPr>
              <a:xfrm>
                <a:off x="4237176" y="819597"/>
                <a:ext cx="669652" cy="669652"/>
              </a:xfrm>
              <a:prstGeom prst="ellipse">
                <a:avLst/>
              </a:prstGeom>
              <a:solidFill>
                <a:schemeClr val="accent1">
                  <a:lumMod val="60000"/>
                  <a:lumOff val="40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spTree>
    <p:extLst>
      <p:ext uri="{BB962C8B-B14F-4D97-AF65-F5344CB8AC3E}">
        <p14:creationId xmlns:p14="http://schemas.microsoft.com/office/powerpoint/2010/main" val="3255167156"/>
      </p:ext>
    </p:extLst>
  </p:cSld>
  <p:clrMapOvr>
    <a:masterClrMapping/>
  </p:clrMapOvr>
  <p:transition spd="slow">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923678"/>
            <a:ext cx="2976264" cy="1384995"/>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000" b="1" dirty="0">
                <a:solidFill>
                  <a:schemeClr val="bg1"/>
                </a:solidFill>
                <a:latin typeface="+mj-ea"/>
                <a:ea typeface="+mj-ea"/>
                <a:cs typeface="+mn-ea"/>
                <a:sym typeface="+mn-lt"/>
              </a:rPr>
              <a:t>第二部分</a:t>
            </a:r>
            <a:endParaRPr lang="en-US" altLang="zh-CN" sz="2000" b="1" dirty="0">
              <a:solidFill>
                <a:schemeClr val="bg1"/>
              </a:solidFill>
              <a:latin typeface="+mj-ea"/>
              <a:ea typeface="+mj-ea"/>
              <a:cs typeface="+mn-ea"/>
              <a:sym typeface="+mn-lt"/>
            </a:endParaRPr>
          </a:p>
          <a:p>
            <a:pPr marL="0" lvl="1"/>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j-ea"/>
                <a:ea typeface="+mj-ea"/>
                <a:cs typeface="+mn-ea"/>
                <a:sym typeface="+mn-lt"/>
              </a:rPr>
              <a:t>工作完成情况</a:t>
            </a:r>
            <a:endParaRPr lang="en-US" altLang="zh-CN" sz="3600" b="1" dirty="0">
              <a:solidFill>
                <a:schemeClr val="bg1"/>
              </a:solidFill>
              <a:latin typeface="+mj-ea"/>
              <a:ea typeface="+mj-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8690" y="3165004"/>
            <a:ext cx="1296143" cy="369332"/>
          </a:xfrm>
          <a:prstGeom prst="rect">
            <a:avLst/>
          </a:prstGeom>
          <a:noFill/>
        </p:spPr>
        <p:txBody>
          <a:bodyPr wrap="square" lIns="0" tIns="0" rIns="0" bIns="0" rtlCol="0">
            <a:spAutoFit/>
          </a:bodyPr>
          <a:lstStyle/>
          <a:p>
            <a:r>
              <a:rPr lang="en-US" altLang="zh-CN" sz="2400" b="1" dirty="0">
                <a:solidFill>
                  <a:schemeClr val="bg1"/>
                </a:solidFill>
                <a:latin typeface="+mn-lt"/>
                <a:ea typeface="+mn-ea"/>
                <a:cs typeface="+mn-ea"/>
                <a:sym typeface="+mn-lt"/>
              </a:rPr>
              <a:t>PART 02</a:t>
            </a:r>
            <a:endParaRPr lang="zh-CN" altLang="en-US" sz="2400" b="1" dirty="0">
              <a:solidFill>
                <a:schemeClr val="bg1"/>
              </a:solidFill>
              <a:latin typeface="+mn-lt"/>
              <a:ea typeface="+mn-ea"/>
              <a:cs typeface="+mn-ea"/>
              <a:sym typeface="+mn-lt"/>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工作完成概述</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cs typeface="+mn-ea"/>
              <a:sym typeface="+mn-lt"/>
            </a:endParaRPr>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n-lt"/>
                <a:ea typeface="+mn-ea"/>
                <a:cs typeface="+mn-ea"/>
                <a:sym typeface="+mn-lt"/>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cs typeface="+mn-ea"/>
                <a:sym typeface="+mn-lt"/>
              </a:endParaRPr>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Group 30"/>
          <p:cNvGrpSpPr/>
          <p:nvPr/>
        </p:nvGrpSpPr>
        <p:grpSpPr>
          <a:xfrm>
            <a:off x="4801394" y="3834127"/>
            <a:ext cx="317357" cy="278329"/>
            <a:chOff x="3175" y="-1587"/>
            <a:chExt cx="490538" cy="430212"/>
          </a:xfrm>
          <a:solidFill>
            <a:schemeClr val="accent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grpSp>
        <p:nvGrpSpPr>
          <p:cNvPr id="23" name="Group 18"/>
          <p:cNvGrpSpPr/>
          <p:nvPr/>
        </p:nvGrpSpPr>
        <p:grpSpPr>
          <a:xfrm>
            <a:off x="7429035" y="3182144"/>
            <a:ext cx="312268" cy="312268"/>
            <a:chOff x="6350" y="4763"/>
            <a:chExt cx="492125" cy="492125"/>
          </a:xfrm>
          <a:solidFill>
            <a:schemeClr val="accent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7" name="TextBox 26"/>
          <p:cNvSpPr txBox="1"/>
          <p:nvPr/>
        </p:nvSpPr>
        <p:spPr>
          <a:xfrm>
            <a:off x="229394" y="3303609"/>
            <a:ext cx="1915874" cy="76997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8" name="TextBox 27"/>
          <p:cNvSpPr txBox="1"/>
          <p:nvPr/>
        </p:nvSpPr>
        <p:spPr>
          <a:xfrm>
            <a:off x="2120662" y="3658278"/>
            <a:ext cx="1915874" cy="76997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9" name="TextBox 28"/>
          <p:cNvSpPr txBox="1"/>
          <p:nvPr/>
        </p:nvSpPr>
        <p:spPr>
          <a:xfrm>
            <a:off x="4024278" y="4215127"/>
            <a:ext cx="1915874" cy="76997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30" name="TextBox 29"/>
          <p:cNvSpPr txBox="1"/>
          <p:nvPr/>
        </p:nvSpPr>
        <p:spPr>
          <a:xfrm>
            <a:off x="6688574" y="3639528"/>
            <a:ext cx="1915874" cy="769973"/>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椭圆 32"/>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椭圆 35"/>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7" name="Picture 2" descr="C:\Users\Administrator\Desktop\微立体创业计划\001.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379153"/>
          </a:xfrm>
          <a:prstGeom prst="rect">
            <a:avLst/>
          </a:prstGeom>
        </p:spPr>
        <p:txBody>
          <a:bodyPr wrap="square" lIns="68589" tIns="34295" rIns="68589" bIns="34295">
            <a:spAutoFit/>
          </a:bodyPr>
          <a:lstStyle/>
          <a:p>
            <a:pPr>
              <a:lnSpc>
                <a:spcPct val="120000"/>
              </a:lnSpc>
            </a:pPr>
            <a:r>
              <a:rPr lang="zh-CN" altLang="en-US" b="0" dirty="0">
                <a:solidFill>
                  <a:srgbClr val="7030A0"/>
                </a:solidFill>
                <a:latin typeface="+mn-lt"/>
                <a:ea typeface="+mn-ea"/>
                <a:cs typeface="+mn-ea"/>
                <a:sym typeface="+mn-lt"/>
              </a:rPr>
              <a:t>完成概述</a:t>
            </a:r>
          </a:p>
        </p:txBody>
      </p:sp>
    </p:spTree>
    <p:extLst>
      <p:ext uri="{BB962C8B-B14F-4D97-AF65-F5344CB8AC3E}">
        <p14:creationId xmlns:p14="http://schemas.microsoft.com/office/powerpoint/2010/main" val="376948608"/>
      </p:ext>
    </p:extLst>
  </p:cSld>
  <p:clrMapOvr>
    <a:masterClrMapping/>
  </p:clrMapOvr>
  <p:transition spd="slow">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322512"/>
            <a:ext cx="1677386" cy="377030"/>
          </a:xfrm>
        </p:spPr>
        <p:txBody>
          <a:bodyPr/>
          <a:lstStyle/>
          <a:p>
            <a:pPr algn="l"/>
            <a:r>
              <a:rPr lang="zh-CN" altLang="en-US" dirty="0">
                <a:solidFill>
                  <a:srgbClr val="7030A0"/>
                </a:solidFill>
                <a:latin typeface="+mj-ea"/>
                <a:ea typeface="+mj-ea"/>
                <a:cs typeface="+mn-ea"/>
                <a:sym typeface="+mn-lt"/>
              </a:rPr>
              <a:t>重点任务完成</a:t>
            </a:r>
          </a:p>
        </p:txBody>
      </p:sp>
      <p:sp>
        <p:nvSpPr>
          <p:cNvPr id="3" name="Freeform 7"/>
          <p:cNvSpPr>
            <a:spLocks/>
          </p:cNvSpPr>
          <p:nvPr/>
        </p:nvSpPr>
        <p:spPr bwMode="auto">
          <a:xfrm>
            <a:off x="3568823"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4" name="组合 3"/>
          <p:cNvGrpSpPr/>
          <p:nvPr/>
        </p:nvGrpSpPr>
        <p:grpSpPr>
          <a:xfrm>
            <a:off x="3568664"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lumMod val="60000"/>
                <a:lumOff val="4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9" name="组合 8"/>
          <p:cNvGrpSpPr/>
          <p:nvPr/>
        </p:nvGrpSpPr>
        <p:grpSpPr>
          <a:xfrm>
            <a:off x="3062220"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lumMod val="60000"/>
                <a:lumOff val="40000"/>
              </a:schemeClr>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n-lt"/>
                <a:ea typeface="+mn-ea"/>
                <a:cs typeface="+mn-ea"/>
                <a:sym typeface="+mn-lt"/>
              </a:endParaRPr>
            </a:p>
          </p:txBody>
        </p:sp>
      </p:grpSp>
      <p:grpSp>
        <p:nvGrpSpPr>
          <p:cNvPr id="14" name="组合 13"/>
          <p:cNvGrpSpPr/>
          <p:nvPr/>
        </p:nvGrpSpPr>
        <p:grpSpPr>
          <a:xfrm>
            <a:off x="3710292"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1">
                <a:lumMod val="60000"/>
                <a:lumOff val="4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19" name="TextBox 18"/>
          <p:cNvSpPr txBox="1"/>
          <p:nvPr/>
        </p:nvSpPr>
        <p:spPr>
          <a:xfrm>
            <a:off x="2094973" y="1327789"/>
            <a:ext cx="1036867" cy="215444"/>
          </a:xfrm>
          <a:prstGeom prst="rect">
            <a:avLst/>
          </a:prstGeom>
          <a:noFill/>
        </p:spPr>
        <p:txBody>
          <a:bodyPr wrap="square" lIns="0" tIns="0" rIns="0" bIns="0" rtlCol="0">
            <a:spAutoFit/>
          </a:bodyPr>
          <a:lstStyle/>
          <a:p>
            <a:pPr algn="ctr"/>
            <a:r>
              <a:rPr lang="zh-CN" altLang="en-US" sz="1400" b="1" dirty="0">
                <a:solidFill>
                  <a:srgbClr val="7030A0"/>
                </a:solidFill>
                <a:latin typeface="+mj-ea"/>
                <a:ea typeface="+mj-ea"/>
                <a:cs typeface="+mn-ea"/>
                <a:sym typeface="+mn-lt"/>
              </a:rPr>
              <a:t>填加标题</a:t>
            </a:r>
          </a:p>
        </p:txBody>
      </p:sp>
      <p:sp>
        <p:nvSpPr>
          <p:cNvPr id="21" name="TextBox 20"/>
          <p:cNvSpPr txBox="1"/>
          <p:nvPr/>
        </p:nvSpPr>
        <p:spPr>
          <a:xfrm>
            <a:off x="1514978" y="2658381"/>
            <a:ext cx="1331318" cy="215444"/>
          </a:xfrm>
          <a:prstGeom prst="rect">
            <a:avLst/>
          </a:prstGeom>
          <a:noFill/>
        </p:spPr>
        <p:txBody>
          <a:bodyPr wrap="square" lIns="0" tIns="0" rIns="0" bIns="0" rtlCol="0">
            <a:spAutoFit/>
          </a:bodyPr>
          <a:lstStyle/>
          <a:p>
            <a:pPr algn="ctr"/>
            <a:r>
              <a:rPr lang="zh-CN" altLang="en-US" sz="1400" b="1" dirty="0">
                <a:solidFill>
                  <a:srgbClr val="7030A0"/>
                </a:solidFill>
                <a:latin typeface="+mj-ea"/>
                <a:ea typeface="+mj-ea"/>
                <a:cs typeface="+mn-ea"/>
                <a:sym typeface="+mn-lt"/>
              </a:rPr>
              <a:t>填加标题</a:t>
            </a:r>
          </a:p>
        </p:txBody>
      </p:sp>
      <p:sp>
        <p:nvSpPr>
          <p:cNvPr id="23" name="TextBox 22"/>
          <p:cNvSpPr txBox="1"/>
          <p:nvPr/>
        </p:nvSpPr>
        <p:spPr>
          <a:xfrm>
            <a:off x="2195736" y="4064093"/>
            <a:ext cx="1166506" cy="215444"/>
          </a:xfrm>
          <a:prstGeom prst="rect">
            <a:avLst/>
          </a:prstGeom>
          <a:noFill/>
        </p:spPr>
        <p:txBody>
          <a:bodyPr wrap="square" lIns="0" tIns="0" rIns="0" bIns="0" rtlCol="0">
            <a:spAutoFit/>
          </a:bodyPr>
          <a:lstStyle/>
          <a:p>
            <a:pPr algn="ctr"/>
            <a:r>
              <a:rPr lang="zh-CN" altLang="en-US" sz="1400" b="1" dirty="0">
                <a:solidFill>
                  <a:srgbClr val="7030A0"/>
                </a:solidFill>
                <a:latin typeface="+mj-ea"/>
                <a:ea typeface="+mj-ea"/>
                <a:cs typeface="+mn-ea"/>
                <a:sym typeface="+mn-lt"/>
              </a:rPr>
              <a:t>填加标题</a:t>
            </a:r>
          </a:p>
        </p:txBody>
      </p:sp>
      <p:sp>
        <p:nvSpPr>
          <p:cNvPr id="25" name="Line 39"/>
          <p:cNvSpPr>
            <a:spLocks noChangeShapeType="1"/>
          </p:cNvSpPr>
          <p:nvPr/>
        </p:nvSpPr>
        <p:spPr bwMode="auto">
          <a:xfrm>
            <a:off x="5023588"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sp>
        <p:nvSpPr>
          <p:cNvPr id="26" name="Line 40"/>
          <p:cNvSpPr>
            <a:spLocks noChangeShapeType="1"/>
          </p:cNvSpPr>
          <p:nvPr/>
        </p:nvSpPr>
        <p:spPr bwMode="auto">
          <a:xfrm>
            <a:off x="4550241"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sp>
        <p:nvSpPr>
          <p:cNvPr id="27" name="Line 41"/>
          <p:cNvSpPr>
            <a:spLocks noChangeShapeType="1"/>
          </p:cNvSpPr>
          <p:nvPr/>
        </p:nvSpPr>
        <p:spPr bwMode="auto">
          <a:xfrm flipV="1">
            <a:off x="4980318"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n-lt"/>
              <a:ea typeface="+mn-ea"/>
              <a:cs typeface="+mn-ea"/>
              <a:sym typeface="+mn-lt"/>
            </a:endParaRPr>
          </a:p>
        </p:txBody>
      </p:sp>
      <p:grpSp>
        <p:nvGrpSpPr>
          <p:cNvPr id="28" name="组合 27"/>
          <p:cNvGrpSpPr/>
          <p:nvPr/>
        </p:nvGrpSpPr>
        <p:grpSpPr>
          <a:xfrm>
            <a:off x="6107038"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mj-ea"/>
                  <a:ea typeface="+mj-ea"/>
                  <a:cs typeface="+mn-ea"/>
                  <a:sym typeface="+mn-lt"/>
                </a:rPr>
                <a:t>添加</a:t>
              </a:r>
              <a:endParaRPr lang="en-US" altLang="zh-CN" sz="2800" dirty="0">
                <a:solidFill>
                  <a:schemeClr val="bg1"/>
                </a:solidFill>
                <a:effectLst/>
                <a:latin typeface="+mj-ea"/>
                <a:ea typeface="+mj-ea"/>
                <a:cs typeface="+mn-ea"/>
                <a:sym typeface="+mn-lt"/>
              </a:endParaRPr>
            </a:p>
            <a:p>
              <a:r>
                <a:rPr lang="zh-CN" altLang="en-US" sz="2800" dirty="0">
                  <a:solidFill>
                    <a:schemeClr val="bg1"/>
                  </a:solidFill>
                  <a:effectLst/>
                  <a:latin typeface="+mj-ea"/>
                  <a:ea typeface="+mj-ea"/>
                  <a:cs typeface="+mn-ea"/>
                  <a:sym typeface="+mn-lt"/>
                </a:rPr>
                <a:t>文本</a:t>
              </a:r>
            </a:p>
          </p:txBody>
        </p:sp>
      </p:grpSp>
      <p:sp>
        <p:nvSpPr>
          <p:cNvPr id="34" name="TextBox 26">
            <a:extLst>
              <a:ext uri="{FF2B5EF4-FFF2-40B4-BE49-F238E27FC236}">
                <a16:creationId xmlns:a16="http://schemas.microsoft.com/office/drawing/2014/main" id="{AFE63630-A7B1-08E5-99C5-2F7A42ED2C42}"/>
              </a:ext>
            </a:extLst>
          </p:cNvPr>
          <p:cNvSpPr txBox="1"/>
          <p:nvPr/>
        </p:nvSpPr>
        <p:spPr>
          <a:xfrm>
            <a:off x="562327" y="1491630"/>
            <a:ext cx="2460911" cy="529907"/>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35" name="TextBox 26">
            <a:extLst>
              <a:ext uri="{FF2B5EF4-FFF2-40B4-BE49-F238E27FC236}">
                <a16:creationId xmlns:a16="http://schemas.microsoft.com/office/drawing/2014/main" id="{EBD2653D-5EB4-BF5D-2173-AE2F0CA75A20}"/>
              </a:ext>
            </a:extLst>
          </p:cNvPr>
          <p:cNvSpPr txBox="1"/>
          <p:nvPr/>
        </p:nvSpPr>
        <p:spPr>
          <a:xfrm>
            <a:off x="166873" y="2819503"/>
            <a:ext cx="2460911" cy="529907"/>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36" name="TextBox 26">
            <a:extLst>
              <a:ext uri="{FF2B5EF4-FFF2-40B4-BE49-F238E27FC236}">
                <a16:creationId xmlns:a16="http://schemas.microsoft.com/office/drawing/2014/main" id="{B58676F1-BE6E-19FD-F9E9-2E937AB876C7}"/>
              </a:ext>
            </a:extLst>
          </p:cNvPr>
          <p:cNvSpPr txBox="1"/>
          <p:nvPr/>
        </p:nvSpPr>
        <p:spPr>
          <a:xfrm>
            <a:off x="742937" y="4259663"/>
            <a:ext cx="2460911" cy="529907"/>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Tree>
    <p:extLst>
      <p:ext uri="{BB962C8B-B14F-4D97-AF65-F5344CB8AC3E}">
        <p14:creationId xmlns:p14="http://schemas.microsoft.com/office/powerpoint/2010/main" val="2631818441"/>
      </p:ext>
    </p:extLst>
  </p:cSld>
  <p:clrMapOvr>
    <a:masterClrMapping/>
  </p:clrMapOvr>
  <p:transition spd="slow">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457200" y="1347614"/>
            <a:ext cx="10058400" cy="2592288"/>
          </a:xfrm>
          <a:prstGeom prst="rect">
            <a:avLst/>
          </a:prstGeom>
          <a:solidFill>
            <a:schemeClr val="accent1">
              <a:lumMod val="60000"/>
              <a:lumOff val="4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957938"/>
            <a:ext cx="3440365" cy="1261884"/>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000" b="1" dirty="0">
                <a:solidFill>
                  <a:schemeClr val="bg1"/>
                </a:solidFill>
                <a:latin typeface="+mj-ea"/>
                <a:ea typeface="+mj-ea"/>
                <a:cs typeface="+mn-ea"/>
                <a:sym typeface="+mn-lt"/>
              </a:rPr>
              <a:t>第三部分</a:t>
            </a:r>
            <a:endParaRPr lang="en-US" altLang="zh-CN" sz="2000" b="1" dirty="0">
              <a:solidFill>
                <a:schemeClr val="bg1"/>
              </a:solidFill>
              <a:latin typeface="+mj-ea"/>
              <a:ea typeface="+mj-ea"/>
              <a:cs typeface="+mn-ea"/>
              <a:sym typeface="+mn-lt"/>
            </a:endParaRPr>
          </a:p>
          <a:p>
            <a:pPr marL="0" lvl="1"/>
            <a:endParaRPr lang="en-US" altLang="zh-CN" sz="2000" b="1" dirty="0">
              <a:solidFill>
                <a:schemeClr val="bg1"/>
              </a:solidFill>
              <a:latin typeface="+mj-ea"/>
              <a:ea typeface="+mj-ea"/>
              <a:cs typeface="+mn-ea"/>
              <a:sym typeface="+mn-lt"/>
            </a:endParaRPr>
          </a:p>
          <a:p>
            <a:pPr marL="0" lvl="1" algn="ctr"/>
            <a:r>
              <a:rPr lang="zh-CN" altLang="en-US" sz="3600" b="1" dirty="0">
                <a:solidFill>
                  <a:schemeClr val="bg1"/>
                </a:solidFill>
                <a:latin typeface="+mj-ea"/>
                <a:ea typeface="+mj-ea"/>
                <a:cs typeface="+mn-ea"/>
                <a:sym typeface="+mn-lt"/>
              </a:rPr>
              <a:t>成果展示及问题</a:t>
            </a:r>
            <a:endParaRPr lang="en-US" altLang="zh-CN" sz="3600" b="1" dirty="0">
              <a:solidFill>
                <a:schemeClr val="bg1"/>
              </a:solidFill>
              <a:latin typeface="+mj-ea"/>
              <a:ea typeface="+mj-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51720" y="3160921"/>
            <a:ext cx="1312018" cy="369332"/>
          </a:xfrm>
          <a:prstGeom prst="rect">
            <a:avLst/>
          </a:prstGeom>
          <a:noFill/>
        </p:spPr>
        <p:txBody>
          <a:bodyPr wrap="square" lIns="0" tIns="0" rIns="0" bIns="0" rtlCol="0">
            <a:spAutoFit/>
          </a:bodyPr>
          <a:lstStyle/>
          <a:p>
            <a:r>
              <a:rPr lang="en-US" altLang="zh-CN" sz="2400" b="1" dirty="0">
                <a:solidFill>
                  <a:schemeClr val="bg1"/>
                </a:solidFill>
                <a:latin typeface="+mn-lt"/>
                <a:ea typeface="+mn-ea"/>
                <a:cs typeface="+mn-ea"/>
                <a:sym typeface="+mn-lt"/>
              </a:rPr>
              <a:t>PART 03</a:t>
            </a:r>
            <a:endParaRPr lang="zh-CN" altLang="en-US" sz="2400" b="1" dirty="0">
              <a:solidFill>
                <a:schemeClr val="bg1"/>
              </a:solidFill>
              <a:latin typeface="+mn-lt"/>
              <a:ea typeface="+mn-ea"/>
              <a:cs typeface="+mn-ea"/>
              <a:sym typeface="+mn-lt"/>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7F7F7F"/>
      </a:dk2>
      <a:lt2>
        <a:srgbClr val="7F7F7F"/>
      </a:lt2>
      <a:accent1>
        <a:srgbClr val="7030A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2">
      <a:majorFont>
        <a:latin typeface="思源黑体 CN Light"/>
        <a:ea typeface="思源黑体 CN Bold"/>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8306</TotalTime>
  <Words>1134</Words>
  <Application>Microsoft Office PowerPoint</Application>
  <PresentationFormat>全屏显示(16:9)</PresentationFormat>
  <Paragraphs>187</Paragraphs>
  <Slides>20</Slides>
  <Notes>18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OPPOSans H</vt:lpstr>
      <vt:lpstr>汉仪雅酷黑 45W</vt:lpstr>
      <vt:lpstr>思源黑体 CN Bold</vt:lpstr>
      <vt:lpstr>思源黑体 CN Light</vt:lpstr>
      <vt:lpstr>微软雅黑</vt:lpstr>
      <vt:lpstr>Arial</vt:lpstr>
      <vt:lpstr>Calibri</vt:lpstr>
      <vt:lpstr>Segoe UI Light</vt:lpstr>
      <vt:lpstr>Office 主题​​</vt:lpstr>
      <vt:lpstr>PowerPoint 演示文稿</vt:lpstr>
      <vt:lpstr>PowerPoint 演示文稿</vt:lpstr>
      <vt:lpstr>PowerPoint 演示文稿</vt:lpstr>
      <vt:lpstr>工作回顾</vt:lpstr>
      <vt:lpstr>工作进度比例</vt:lpstr>
      <vt:lpstr>PowerPoint 演示文稿</vt:lpstr>
      <vt:lpstr>工作完成概述</vt:lpstr>
      <vt:lpstr>重点任务完成</vt:lpstr>
      <vt:lpstr>PowerPoint 演示文稿</vt:lpstr>
      <vt:lpstr>工作执行过程</vt:lpstr>
      <vt:lpstr>工作存在问题</vt:lpstr>
      <vt:lpstr>PowerPoint 演示文稿</vt:lpstr>
      <vt:lpstr>工作努力方向</vt:lpstr>
      <vt:lpstr>团队努力方向</vt:lpstr>
      <vt:lpstr>PowerPoint 演示文稿</vt:lpstr>
      <vt:lpstr>管理提升方针</vt:lpstr>
      <vt:lpstr>团队扩大计划</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微立体年度工作总结汇报ppt模板</dc:title>
  <dc:subject>工作汇报</dc:subject>
  <dc:creator>若谷老师</dc:creator>
  <cp:keywords>P界达人</cp:keywords>
  <dc:description>www.51pptmoban.com</dc:description>
  <cp:lastModifiedBy>Power user</cp:lastModifiedBy>
  <cp:revision>976</cp:revision>
  <dcterms:created xsi:type="dcterms:W3CDTF">2015-04-24T01:01:13Z</dcterms:created>
  <dcterms:modified xsi:type="dcterms:W3CDTF">2023-02-19T13:07:01Z</dcterms:modified>
  <cp:category>工作汇报</cp:category>
</cp:coreProperties>
</file>