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62" r:id="rId3"/>
    <p:sldId id="263" r:id="rId4"/>
    <p:sldId id="268" r:id="rId5"/>
    <p:sldId id="265" r:id="rId6"/>
    <p:sldId id="266" r:id="rId7"/>
    <p:sldId id="267" r:id="rId8"/>
    <p:sldId id="271" r:id="rId9"/>
    <p:sldId id="272" r:id="rId10"/>
    <p:sldId id="273" r:id="rId11"/>
    <p:sldId id="270" r:id="rId12"/>
    <p:sldId id="274" r:id="rId13"/>
    <p:sldId id="27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90" autoAdjust="0"/>
  </p:normalViewPr>
  <p:slideViewPr>
    <p:cSldViewPr snapToGrid="0" showGuides="1">
      <p:cViewPr>
        <p:scale>
          <a:sx n="50" d="100"/>
          <a:sy n="50" d="100"/>
        </p:scale>
        <p:origin x="1428" y="978"/>
      </p:cViewPr>
      <p:guideLst>
        <p:guide orient="horz" pos="2288"/>
        <p:guide pos="3840"/>
        <p:guide pos="778"/>
        <p:guide orient="horz" pos="392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54-4553-B0EA-D1CABCCBD9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54-4553-B0EA-D1CABCCBD9A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54-4553-B0EA-D1CABCCBD9A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54-4553-B0EA-D1CABCCBD9AC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0.00%</c:formatCode>
                <c:ptCount val="4"/>
                <c:pt idx="0">
                  <c:v>0.17</c:v>
                </c:pt>
                <c:pt idx="1">
                  <c:v>0.32</c:v>
                </c:pt>
                <c:pt idx="2">
                  <c:v>0.2</c:v>
                </c:pt>
                <c:pt idx="3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54-4553-B0EA-D1CABCCBD9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 flip="none" rotWithShape="1">
              <a:gsLst>
                <a:gs pos="57000">
                  <a:srgbClr val="95D8D1"/>
                </a:gs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dPt>
            <c:idx val="0"/>
            <c:bubble3D val="0"/>
            <c:spPr>
              <a:gradFill flip="none" rotWithShape="1">
                <a:gsLst>
                  <a:gs pos="57000">
                    <a:srgbClr val="95D8D1"/>
                  </a:gs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32-49CB-8659-8836F522E07A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57000">
                    <a:srgbClr val="95D8D1"/>
                  </a:gs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32-49CB-8659-8836F522E07A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57000">
                    <a:srgbClr val="95D8D1"/>
                  </a:gs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F32-49CB-8659-8836F522E07A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57000">
                    <a:srgbClr val="95D8D1"/>
                  </a:gs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F32-49CB-8659-8836F522E07A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0_);[Red]\(0\)</c:formatCode>
                <c:ptCount val="12"/>
                <c:pt idx="0">
                  <c:v>500</c:v>
                </c:pt>
                <c:pt idx="1">
                  <c:v>800</c:v>
                </c:pt>
                <c:pt idx="2">
                  <c:v>1000</c:v>
                </c:pt>
                <c:pt idx="3">
                  <c:v>1300</c:v>
                </c:pt>
                <c:pt idx="4">
                  <c:v>1200</c:v>
                </c:pt>
                <c:pt idx="5">
                  <c:v>4000</c:v>
                </c:pt>
                <c:pt idx="6">
                  <c:v>4200</c:v>
                </c:pt>
                <c:pt idx="7">
                  <c:v>7000</c:v>
                </c:pt>
                <c:pt idx="8">
                  <c:v>6325</c:v>
                </c:pt>
                <c:pt idx="9">
                  <c:v>7175</c:v>
                </c:pt>
                <c:pt idx="10">
                  <c:v>8025</c:v>
                </c:pt>
                <c:pt idx="11">
                  <c:v>8875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F32-49CB-8659-8836F522E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18639"/>
        <c:axId val="18520303"/>
      </c:areaChart>
      <c:catAx>
        <c:axId val="185186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20303"/>
        <c:crosses val="autoZero"/>
        <c:auto val="1"/>
        <c:lblAlgn val="ctr"/>
        <c:lblOffset val="100"/>
        <c:noMultiLvlLbl val="0"/>
      </c:catAx>
      <c:valAx>
        <c:axId val="18520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_);[Red]\(0\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18639"/>
        <c:crosses val="autoZero"/>
        <c:crossBetween val="midCat"/>
        <c:majorUnit val="1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1AB08-76C0-48C0-AE3D-7E93D4897191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98EF3-7C8B-484F-9760-F67483EA5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9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6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74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474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19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293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46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0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14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60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739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65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870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8EF3-7C8B-484F-9760-F67483EA59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929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0F8006-B96E-E4E0-3E6B-3B0CF1A5FE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5B4404-3585-39E6-8B67-AEC57A26D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706C4B-A977-46DA-654F-292BBA1E7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BD938-6C87-4D37-81AC-7D85B821A471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11D41E-DB64-1EF0-134C-FC8DDC154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087BA9-6F76-87E4-A750-C7208F885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95E44-B93B-4E2E-9F8B-724CF1CA24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9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0CF6D1-E9F1-8F7D-288F-EDF503DB2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BD938-6C87-4D37-81AC-7D85B821A471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1B2110-FB63-799D-A21D-E97B2BE18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BC5BF8-0454-B38B-8741-3FA10DBF5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95E44-B93B-4E2E-9F8B-724CF1CA24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7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AED06D6-A7F1-68CA-3424-E1854B363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737C8-C3BD-8A90-DD5B-4C933814F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2862D1-4116-7538-A53B-57BC9D4B40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BD938-6C87-4D37-81AC-7D85B821A471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6D1019-4254-0AFF-492E-C9ED62E91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6F041E-8203-55F1-5CDD-4758252CC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95E44-B93B-4E2E-9F8B-724CF1CA24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30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68" userDrawn="1">
          <p15:clr>
            <a:srgbClr val="F26B43"/>
          </p15:clr>
        </p15:guide>
        <p15:guide id="4" pos="6912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9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chart" Target="../charts/chart1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37061575-3EE3-C4D9-1B16-5CB4FE2FD9DF}"/>
              </a:ext>
            </a:extLst>
          </p:cNvPr>
          <p:cNvGrpSpPr/>
          <p:nvPr/>
        </p:nvGrpSpPr>
        <p:grpSpPr>
          <a:xfrm>
            <a:off x="1219200" y="1232238"/>
            <a:ext cx="5593405" cy="3720830"/>
            <a:chOff x="364050" y="1232238"/>
            <a:chExt cx="5593405" cy="37208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D424B7-7F0C-3E2F-59DF-BCAAC128DABE}"/>
                </a:ext>
              </a:extLst>
            </p:cNvPr>
            <p:cNvSpPr/>
            <p:nvPr/>
          </p:nvSpPr>
          <p:spPr>
            <a:xfrm>
              <a:off x="364050" y="1232238"/>
              <a:ext cx="5593405" cy="3720830"/>
            </a:xfrm>
            <a:prstGeom prst="rect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4B9F008-2A68-29CF-0E65-5B11A56EA026}"/>
                </a:ext>
              </a:extLst>
            </p:cNvPr>
            <p:cNvSpPr/>
            <p:nvPr/>
          </p:nvSpPr>
          <p:spPr>
            <a:xfrm>
              <a:off x="364050" y="1232238"/>
              <a:ext cx="5593405" cy="3720830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406EA1-869D-7C1E-56C8-210915CFEA5D}"/>
              </a:ext>
            </a:extLst>
          </p:cNvPr>
          <p:cNvGrpSpPr/>
          <p:nvPr/>
        </p:nvGrpSpPr>
        <p:grpSpPr>
          <a:xfrm>
            <a:off x="1560379" y="1589268"/>
            <a:ext cx="4911047" cy="1846659"/>
            <a:chOff x="900001" y="1589268"/>
            <a:chExt cx="4911047" cy="184665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DED9DA0-E7E4-D272-C6C5-AE07B179F1D0}"/>
                </a:ext>
              </a:extLst>
            </p:cNvPr>
            <p:cNvSpPr/>
            <p:nvPr/>
          </p:nvSpPr>
          <p:spPr>
            <a:xfrm>
              <a:off x="900001" y="3003868"/>
              <a:ext cx="4561726" cy="3595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F3045C-D313-8669-5638-1FA6C9FF0633}"/>
                </a:ext>
              </a:extLst>
            </p:cNvPr>
            <p:cNvSpPr txBox="1"/>
            <p:nvPr/>
          </p:nvSpPr>
          <p:spPr>
            <a:xfrm>
              <a:off x="900001" y="1589268"/>
              <a:ext cx="4911047" cy="18466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</a:p>
            <a:p>
              <a:r>
                <a:rPr lang="zh-CN" altLang="en-US" sz="6000" b="1" dirty="0">
                  <a:latin typeface="+mj-ea"/>
                  <a:ea typeface="+mj-ea"/>
                </a:rPr>
                <a:t>年度工作汇报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6425C4B-92EE-67A2-A23E-A69A05AF835C}"/>
              </a:ext>
            </a:extLst>
          </p:cNvPr>
          <p:cNvSpPr txBox="1"/>
          <p:nvPr/>
        </p:nvSpPr>
        <p:spPr>
          <a:xfrm>
            <a:off x="1560379" y="4104461"/>
            <a:ext cx="2013735" cy="37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汇报人：朴墨</a:t>
            </a:r>
          </a:p>
        </p:txBody>
      </p:sp>
    </p:spTree>
    <p:extLst>
      <p:ext uri="{BB962C8B-B14F-4D97-AF65-F5344CB8AC3E}">
        <p14:creationId xmlns:p14="http://schemas.microsoft.com/office/powerpoint/2010/main" val="2565816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DC430105-77BE-74C0-9419-97B6E78C891F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D14B335-3C0E-5775-69F8-048A057B7148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4E726C-E966-78B8-ECF3-A49A566CE4AE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8528F49-A121-053B-B1D5-083166E62AFD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7EB584-F395-FF46-41A2-527A6537A75E}"/>
              </a:ext>
            </a:extLst>
          </p:cNvPr>
          <p:cNvGrpSpPr/>
          <p:nvPr/>
        </p:nvGrpSpPr>
        <p:grpSpPr>
          <a:xfrm>
            <a:off x="-175263" y="-403095"/>
            <a:ext cx="1008027" cy="2505143"/>
            <a:chOff x="-175263" y="-403095"/>
            <a:chExt cx="1008027" cy="2505143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BA6571B-06BE-1CC7-7DE4-A83D934308A7}"/>
                </a:ext>
              </a:extLst>
            </p:cNvPr>
            <p:cNvSpPr/>
            <p:nvPr/>
          </p:nvSpPr>
          <p:spPr>
            <a:xfrm rot="18542698" flipH="1" flipV="1">
              <a:off x="-549391" y="-15213"/>
              <a:ext cx="1464975" cy="716719"/>
            </a:xfrm>
            <a:custGeom>
              <a:avLst/>
              <a:gdLst>
                <a:gd name="connsiteX0" fmla="*/ 581320 w 1464975"/>
                <a:gd name="connsiteY0" fmla="*/ 716719 h 716719"/>
                <a:gd name="connsiteX1" fmla="*/ 0 w 1464975"/>
                <a:gd name="connsiteY1" fmla="*/ 0 h 716719"/>
                <a:gd name="connsiteX2" fmla="*/ 1464975 w 1464975"/>
                <a:gd name="connsiteY2" fmla="*/ 0 h 7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975" h="716719">
                  <a:moveTo>
                    <a:pt x="581320" y="716719"/>
                  </a:moveTo>
                  <a:lnTo>
                    <a:pt x="0" y="0"/>
                  </a:lnTo>
                  <a:lnTo>
                    <a:pt x="1464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E8FEF3-C4B5-4AA7-8376-C184E0D51520}"/>
                </a:ext>
              </a:extLst>
            </p:cNvPr>
            <p:cNvSpPr/>
            <p:nvPr/>
          </p:nvSpPr>
          <p:spPr>
            <a:xfrm rot="18542698" flipH="1" flipV="1">
              <a:off x="-506403" y="424519"/>
              <a:ext cx="1915001" cy="391582"/>
            </a:xfrm>
            <a:custGeom>
              <a:avLst/>
              <a:gdLst>
                <a:gd name="connsiteX0" fmla="*/ 317606 w 1915001"/>
                <a:gd name="connsiteY0" fmla="*/ 391582 h 391582"/>
                <a:gd name="connsiteX1" fmla="*/ 0 w 1915001"/>
                <a:gd name="connsiteY1" fmla="*/ 0 h 391582"/>
                <a:gd name="connsiteX2" fmla="*/ 1915001 w 1915001"/>
                <a:gd name="connsiteY2" fmla="*/ 0 h 391582"/>
                <a:gd name="connsiteX3" fmla="*/ 1432212 w 1915001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5001" h="391582">
                  <a:moveTo>
                    <a:pt x="317606" y="391582"/>
                  </a:moveTo>
                  <a:lnTo>
                    <a:pt x="0" y="0"/>
                  </a:lnTo>
                  <a:lnTo>
                    <a:pt x="1915001" y="0"/>
                  </a:lnTo>
                  <a:lnTo>
                    <a:pt x="1432212" y="3915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35EE77E-B697-4033-D714-BA04905C4C89}"/>
                </a:ext>
              </a:extLst>
            </p:cNvPr>
            <p:cNvSpPr/>
            <p:nvPr/>
          </p:nvSpPr>
          <p:spPr>
            <a:xfrm rot="18542698" flipH="1" flipV="1">
              <a:off x="-615599" y="653686"/>
              <a:ext cx="2505143" cy="391582"/>
            </a:xfrm>
            <a:custGeom>
              <a:avLst/>
              <a:gdLst>
                <a:gd name="connsiteX0" fmla="*/ 317606 w 2505143"/>
                <a:gd name="connsiteY0" fmla="*/ 391582 h 391582"/>
                <a:gd name="connsiteX1" fmla="*/ 0 w 2505143"/>
                <a:gd name="connsiteY1" fmla="*/ 0 h 391582"/>
                <a:gd name="connsiteX2" fmla="*/ 2505143 w 2505143"/>
                <a:gd name="connsiteY2" fmla="*/ 0 h 391582"/>
                <a:gd name="connsiteX3" fmla="*/ 2022355 w 2505143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5143" h="391582">
                  <a:moveTo>
                    <a:pt x="317606" y="391582"/>
                  </a:moveTo>
                  <a:lnTo>
                    <a:pt x="0" y="0"/>
                  </a:lnTo>
                  <a:lnTo>
                    <a:pt x="2505143" y="0"/>
                  </a:lnTo>
                  <a:lnTo>
                    <a:pt x="2022355" y="3915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19B5E2-4DF1-02A9-D761-0CC1816DE8FE}"/>
              </a:ext>
            </a:extLst>
          </p:cNvPr>
          <p:cNvSpPr txBox="1"/>
          <p:nvPr/>
        </p:nvSpPr>
        <p:spPr>
          <a:xfrm>
            <a:off x="1219199" y="526631"/>
            <a:ext cx="25346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latin typeface="+mj-ea"/>
                <a:ea typeface="+mj-ea"/>
              </a:rPr>
              <a:t>工作成效展示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CA57E0B2-9C34-988B-9191-E6BB15A2D6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8031750"/>
              </p:ext>
            </p:extLst>
          </p:nvPr>
        </p:nvGraphicFramePr>
        <p:xfrm>
          <a:off x="1235076" y="2508726"/>
          <a:ext cx="9737724" cy="3625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8165D3CF-2588-B6A7-CF87-F03456418AAE}"/>
              </a:ext>
            </a:extLst>
          </p:cNvPr>
          <p:cNvSpPr txBox="1"/>
          <p:nvPr/>
        </p:nvSpPr>
        <p:spPr>
          <a:xfrm>
            <a:off x="1235076" y="1810625"/>
            <a:ext cx="8874124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b="1" dirty="0">
                <a:latin typeface="+mn-ea"/>
              </a:rPr>
              <a:t>以下是根据上一年度全年的运营数据分析整理所得，整体呈现上升的良好趋势。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0E5F2-5309-BC1C-B875-3BC1CA845171}"/>
              </a:ext>
            </a:extLst>
          </p:cNvPr>
          <p:cNvSpPr txBox="1"/>
          <p:nvPr/>
        </p:nvSpPr>
        <p:spPr>
          <a:xfrm>
            <a:off x="1235076" y="1285992"/>
            <a:ext cx="2717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数据展示</a:t>
            </a:r>
          </a:p>
        </p:txBody>
      </p:sp>
    </p:spTree>
    <p:extLst>
      <p:ext uri="{BB962C8B-B14F-4D97-AF65-F5344CB8AC3E}">
        <p14:creationId xmlns:p14="http://schemas.microsoft.com/office/powerpoint/2010/main" val="4003651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37061575-3EE3-C4D9-1B16-5CB4FE2FD9DF}"/>
              </a:ext>
            </a:extLst>
          </p:cNvPr>
          <p:cNvGrpSpPr/>
          <p:nvPr/>
        </p:nvGrpSpPr>
        <p:grpSpPr>
          <a:xfrm>
            <a:off x="1219200" y="1232238"/>
            <a:ext cx="5593405" cy="3720830"/>
            <a:chOff x="364050" y="1232238"/>
            <a:chExt cx="5593405" cy="37208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D424B7-7F0C-3E2F-59DF-BCAAC128DABE}"/>
                </a:ext>
              </a:extLst>
            </p:cNvPr>
            <p:cNvSpPr/>
            <p:nvPr/>
          </p:nvSpPr>
          <p:spPr>
            <a:xfrm>
              <a:off x="364050" y="1232238"/>
              <a:ext cx="5593405" cy="3720830"/>
            </a:xfrm>
            <a:prstGeom prst="rect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4B9F008-2A68-29CF-0E65-5B11A56EA026}"/>
                </a:ext>
              </a:extLst>
            </p:cNvPr>
            <p:cNvSpPr/>
            <p:nvPr/>
          </p:nvSpPr>
          <p:spPr>
            <a:xfrm>
              <a:off x="364050" y="1232238"/>
              <a:ext cx="5593405" cy="3720830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406EA1-869D-7C1E-56C8-210915CFEA5D}"/>
              </a:ext>
            </a:extLst>
          </p:cNvPr>
          <p:cNvGrpSpPr/>
          <p:nvPr/>
        </p:nvGrpSpPr>
        <p:grpSpPr>
          <a:xfrm>
            <a:off x="1560379" y="2197894"/>
            <a:ext cx="4911047" cy="1231106"/>
            <a:chOff x="900001" y="2197894"/>
            <a:chExt cx="4911047" cy="123110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DED9DA0-E7E4-D272-C6C5-AE07B179F1D0}"/>
                </a:ext>
              </a:extLst>
            </p:cNvPr>
            <p:cNvSpPr/>
            <p:nvPr/>
          </p:nvSpPr>
          <p:spPr>
            <a:xfrm>
              <a:off x="900001" y="3003868"/>
              <a:ext cx="4561726" cy="3595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F3045C-D313-8669-5638-1FA6C9FF0633}"/>
                </a:ext>
              </a:extLst>
            </p:cNvPr>
            <p:cNvSpPr txBox="1"/>
            <p:nvPr/>
          </p:nvSpPr>
          <p:spPr>
            <a:xfrm>
              <a:off x="900001" y="2197894"/>
              <a:ext cx="491104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THANKS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6425C4B-92EE-67A2-A23E-A69A05AF835C}"/>
              </a:ext>
            </a:extLst>
          </p:cNvPr>
          <p:cNvSpPr txBox="1"/>
          <p:nvPr/>
        </p:nvSpPr>
        <p:spPr>
          <a:xfrm>
            <a:off x="1560379" y="4104461"/>
            <a:ext cx="2013735" cy="37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汇报人：朴墨</a:t>
            </a:r>
          </a:p>
        </p:txBody>
      </p:sp>
    </p:spTree>
    <p:extLst>
      <p:ext uri="{BB962C8B-B14F-4D97-AF65-F5344CB8AC3E}">
        <p14:creationId xmlns:p14="http://schemas.microsoft.com/office/powerpoint/2010/main" val="3296935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C945D2-1C03-FDBD-8DF5-253A4BB76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97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5A51880-23AB-1409-2A75-72E4AC585C4F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朴墨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3BC7D7-1331-C7F6-72A2-FA872C7C92B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44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DF1319AC-4360-3B68-2CDF-CFE5CA8454A2}"/>
              </a:ext>
            </a:extLst>
          </p:cNvPr>
          <p:cNvSpPr/>
          <p:nvPr/>
        </p:nvSpPr>
        <p:spPr>
          <a:xfrm>
            <a:off x="0" y="3328052"/>
            <a:ext cx="12192000" cy="352994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1AF990-B3E3-7ADC-D762-AC75A844CD46}"/>
              </a:ext>
            </a:extLst>
          </p:cNvPr>
          <p:cNvGrpSpPr/>
          <p:nvPr/>
        </p:nvGrpSpPr>
        <p:grpSpPr>
          <a:xfrm>
            <a:off x="364051" y="0"/>
            <a:ext cx="3065178" cy="4475747"/>
            <a:chOff x="364050" y="0"/>
            <a:chExt cx="3437483" cy="495306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061575-3EE3-C4D9-1B16-5CB4FE2FD9DF}"/>
                </a:ext>
              </a:extLst>
            </p:cNvPr>
            <p:cNvGrpSpPr/>
            <p:nvPr/>
          </p:nvGrpSpPr>
          <p:grpSpPr>
            <a:xfrm>
              <a:off x="364050" y="0"/>
              <a:ext cx="3437483" cy="4953068"/>
              <a:chOff x="364050" y="1232238"/>
              <a:chExt cx="5593405" cy="3720830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65D424B7-7F0C-3E2F-59DF-BCAAC128DABE}"/>
                  </a:ext>
                </a:extLst>
              </p:cNvPr>
              <p:cNvSpPr/>
              <p:nvPr/>
            </p:nvSpPr>
            <p:spPr>
              <a:xfrm>
                <a:off x="364050" y="1232238"/>
                <a:ext cx="5593405" cy="3720830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E4B9F008-2A68-29CF-0E65-5B11A56EA026}"/>
                  </a:ext>
                </a:extLst>
              </p:cNvPr>
              <p:cNvSpPr/>
              <p:nvPr/>
            </p:nvSpPr>
            <p:spPr>
              <a:xfrm>
                <a:off x="364050" y="1232238"/>
                <a:ext cx="5593405" cy="3720830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>
                <a:noFill/>
              </a:ln>
              <a:effectLst>
                <a:outerShdw blurRad="254000" dist="127000" dir="2700000" algn="tl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7461B5-624F-3001-75B0-B3D47A8234C0}"/>
                </a:ext>
              </a:extLst>
            </p:cNvPr>
            <p:cNvSpPr/>
            <p:nvPr/>
          </p:nvSpPr>
          <p:spPr>
            <a:xfrm>
              <a:off x="1323067" y="0"/>
              <a:ext cx="121920" cy="49530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6BC889-6F3D-6E8E-D865-7EE8A9DA5F21}"/>
              </a:ext>
            </a:extLst>
          </p:cNvPr>
          <p:cNvSpPr txBox="1"/>
          <p:nvPr/>
        </p:nvSpPr>
        <p:spPr>
          <a:xfrm>
            <a:off x="1323559" y="3124772"/>
            <a:ext cx="165875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  <a:endParaRPr lang="en-US" altLang="zh-CN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4FDA43-8F55-54AE-34F6-D95BE7560B88}"/>
              </a:ext>
            </a:extLst>
          </p:cNvPr>
          <p:cNvSpPr txBox="1"/>
          <p:nvPr/>
        </p:nvSpPr>
        <p:spPr>
          <a:xfrm rot="5400000">
            <a:off x="503335" y="1861293"/>
            <a:ext cx="20960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b="1" dirty="0">
                <a:latin typeface="+mj-ea"/>
                <a:ea typeface="+mj-ea"/>
              </a:rPr>
              <a:t>CONTENTS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71B71C-4085-8304-37A3-43B99CBEA4E8}"/>
              </a:ext>
            </a:extLst>
          </p:cNvPr>
          <p:cNvGrpSpPr/>
          <p:nvPr/>
        </p:nvGrpSpPr>
        <p:grpSpPr>
          <a:xfrm>
            <a:off x="3675387" y="3990850"/>
            <a:ext cx="3525627" cy="726883"/>
            <a:chOff x="4534763" y="3748864"/>
            <a:chExt cx="3525627" cy="72688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7A8B6C3-076F-8B59-700F-86E44817F6FA}"/>
                </a:ext>
              </a:extLst>
            </p:cNvPr>
            <p:cNvSpPr/>
            <p:nvPr/>
          </p:nvSpPr>
          <p:spPr>
            <a:xfrm>
              <a:off x="4534763" y="3748864"/>
              <a:ext cx="726883" cy="7268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+mj-lt"/>
                </a:rPr>
                <a:t>01</a:t>
              </a:r>
              <a:endParaRPr lang="zh-CN" altLang="en-US" sz="3200" b="1" dirty="0">
                <a:latin typeface="+mj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A5426CD-A241-690B-F531-C67C0926179A}"/>
                </a:ext>
              </a:extLst>
            </p:cNvPr>
            <p:cNvSpPr txBox="1"/>
            <p:nvPr/>
          </p:nvSpPr>
          <p:spPr>
            <a:xfrm>
              <a:off x="5419252" y="3866083"/>
              <a:ext cx="2641138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年度工作梗概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C5857D1-763C-6F65-9E70-2F0316AF8B3D}"/>
              </a:ext>
            </a:extLst>
          </p:cNvPr>
          <p:cNvGrpSpPr/>
          <p:nvPr/>
        </p:nvGrpSpPr>
        <p:grpSpPr>
          <a:xfrm>
            <a:off x="7447173" y="3990850"/>
            <a:ext cx="3525627" cy="726883"/>
            <a:chOff x="4534763" y="3748864"/>
            <a:chExt cx="3525627" cy="72688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15D3D41-725B-1D66-3822-A3F56C6C9C34}"/>
                </a:ext>
              </a:extLst>
            </p:cNvPr>
            <p:cNvSpPr/>
            <p:nvPr/>
          </p:nvSpPr>
          <p:spPr>
            <a:xfrm>
              <a:off x="4534763" y="3748864"/>
              <a:ext cx="726883" cy="7268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+mj-lt"/>
                </a:rPr>
                <a:t>02</a:t>
              </a:r>
              <a:endParaRPr lang="zh-CN" altLang="en-US" sz="3200" b="1" dirty="0">
                <a:latin typeface="+mj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BA972B2-54D8-66F1-499E-5BF085B063F2}"/>
                </a:ext>
              </a:extLst>
            </p:cNvPr>
            <p:cNvSpPr txBox="1"/>
            <p:nvPr/>
          </p:nvSpPr>
          <p:spPr>
            <a:xfrm>
              <a:off x="5419252" y="3866083"/>
              <a:ext cx="2641138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工作成效展示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0D66BD2-64CE-34B3-7ED0-4FA6F094EF7A}"/>
              </a:ext>
            </a:extLst>
          </p:cNvPr>
          <p:cNvGrpSpPr/>
          <p:nvPr/>
        </p:nvGrpSpPr>
        <p:grpSpPr>
          <a:xfrm>
            <a:off x="3675387" y="5189730"/>
            <a:ext cx="3525627" cy="726883"/>
            <a:chOff x="4534763" y="3748864"/>
            <a:chExt cx="3525627" cy="72688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A960392-3B04-E777-334D-F273EF727935}"/>
                </a:ext>
              </a:extLst>
            </p:cNvPr>
            <p:cNvSpPr/>
            <p:nvPr/>
          </p:nvSpPr>
          <p:spPr>
            <a:xfrm>
              <a:off x="4534763" y="3748864"/>
              <a:ext cx="726883" cy="7268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+mj-lt"/>
                </a:rPr>
                <a:t>03</a:t>
              </a:r>
              <a:endParaRPr lang="zh-CN" altLang="en-US" sz="3200" b="1" dirty="0">
                <a:latin typeface="+mj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0F3D7F-FCF0-7C64-F3D5-342183AB38E8}"/>
                </a:ext>
              </a:extLst>
            </p:cNvPr>
            <p:cNvSpPr txBox="1"/>
            <p:nvPr/>
          </p:nvSpPr>
          <p:spPr>
            <a:xfrm>
              <a:off x="5419252" y="3866083"/>
              <a:ext cx="2641138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工作问题说明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A6A49A-5B12-F290-8897-EFBE936E9EAF}"/>
              </a:ext>
            </a:extLst>
          </p:cNvPr>
          <p:cNvGrpSpPr/>
          <p:nvPr/>
        </p:nvGrpSpPr>
        <p:grpSpPr>
          <a:xfrm>
            <a:off x="7447173" y="5189730"/>
            <a:ext cx="3525627" cy="726883"/>
            <a:chOff x="4534763" y="3748864"/>
            <a:chExt cx="3525627" cy="72688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AD38CAE-E5F0-3837-F5DF-291AF09FB318}"/>
                </a:ext>
              </a:extLst>
            </p:cNvPr>
            <p:cNvSpPr/>
            <p:nvPr/>
          </p:nvSpPr>
          <p:spPr>
            <a:xfrm>
              <a:off x="4534763" y="3748864"/>
              <a:ext cx="726883" cy="7268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+mj-lt"/>
                </a:rPr>
                <a:t>04</a:t>
              </a:r>
              <a:endParaRPr lang="zh-CN" altLang="en-US" sz="3200" b="1" dirty="0">
                <a:latin typeface="+mj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DCDF54C-28FD-1970-7F53-4E5ED04EB32D}"/>
                </a:ext>
              </a:extLst>
            </p:cNvPr>
            <p:cNvSpPr txBox="1"/>
            <p:nvPr/>
          </p:nvSpPr>
          <p:spPr>
            <a:xfrm>
              <a:off x="5419252" y="3866083"/>
              <a:ext cx="2641138" cy="49244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下年度计划表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846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B25C29-A915-3FE1-346E-9DFC7959CCFC}"/>
              </a:ext>
            </a:extLst>
          </p:cNvPr>
          <p:cNvGrpSpPr/>
          <p:nvPr/>
        </p:nvGrpSpPr>
        <p:grpSpPr>
          <a:xfrm>
            <a:off x="2958165" y="1687295"/>
            <a:ext cx="6275671" cy="3483409"/>
            <a:chOff x="4672960" y="1800860"/>
            <a:chExt cx="3437483" cy="447574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D424B7-7F0C-3E2F-59DF-BCAAC128DABE}"/>
                </a:ext>
              </a:extLst>
            </p:cNvPr>
            <p:cNvSpPr/>
            <p:nvPr/>
          </p:nvSpPr>
          <p:spPr>
            <a:xfrm>
              <a:off x="4672960" y="1800860"/>
              <a:ext cx="3437483" cy="4475747"/>
            </a:xfrm>
            <a:prstGeom prst="rect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4B9F008-2A68-29CF-0E65-5B11A56EA026}"/>
                </a:ext>
              </a:extLst>
            </p:cNvPr>
            <p:cNvSpPr/>
            <p:nvPr/>
          </p:nvSpPr>
          <p:spPr>
            <a:xfrm>
              <a:off x="4672960" y="1800860"/>
              <a:ext cx="3437483" cy="4475747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17461B5-624F-3001-75B0-B3D47A8234C0}"/>
              </a:ext>
            </a:extLst>
          </p:cNvPr>
          <p:cNvSpPr/>
          <p:nvPr/>
        </p:nvSpPr>
        <p:spPr>
          <a:xfrm>
            <a:off x="4744720" y="3365500"/>
            <a:ext cx="2702560" cy="12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CB4DD9-88E2-DB9F-58FE-DF6DFEBB6989}"/>
              </a:ext>
            </a:extLst>
          </p:cNvPr>
          <p:cNvSpPr txBox="1"/>
          <p:nvPr/>
        </p:nvSpPr>
        <p:spPr>
          <a:xfrm>
            <a:off x="5659120" y="2262212"/>
            <a:ext cx="87376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b="1" dirty="0">
                <a:latin typeface="+mj-ea"/>
                <a:ea typeface="+mj-ea"/>
              </a:rPr>
              <a:t>01</a:t>
            </a:r>
            <a:endParaRPr lang="zh-CN" altLang="en-US" sz="5400" b="1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44356B7-60E7-3AE5-BC5A-BBF0CC918B1D}"/>
              </a:ext>
            </a:extLst>
          </p:cNvPr>
          <p:cNvSpPr txBox="1"/>
          <p:nvPr/>
        </p:nvSpPr>
        <p:spPr>
          <a:xfrm>
            <a:off x="3901440" y="3764791"/>
            <a:ext cx="438912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1" dirty="0">
                <a:latin typeface="+mj-ea"/>
                <a:ea typeface="+mj-ea"/>
              </a:rPr>
              <a:t>年度工作梗概</a:t>
            </a:r>
          </a:p>
        </p:txBody>
      </p:sp>
    </p:spTree>
    <p:extLst>
      <p:ext uri="{BB962C8B-B14F-4D97-AF65-F5344CB8AC3E}">
        <p14:creationId xmlns:p14="http://schemas.microsoft.com/office/powerpoint/2010/main" val="1864464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E8C3819-ADB6-E089-E9DA-1FE660DA7F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19B5E2-4DF1-02A9-D761-0CC1816DE8FE}"/>
              </a:ext>
            </a:extLst>
          </p:cNvPr>
          <p:cNvSpPr txBox="1"/>
          <p:nvPr/>
        </p:nvSpPr>
        <p:spPr>
          <a:xfrm>
            <a:off x="1219199" y="526631"/>
            <a:ext cx="25346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latin typeface="+mj-ea"/>
                <a:ea typeface="+mj-ea"/>
              </a:rPr>
              <a:t>年度工作梗概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F05FF2-E363-6EEF-1F90-58A2FFA57B4F}"/>
              </a:ext>
            </a:extLst>
          </p:cNvPr>
          <p:cNvSpPr/>
          <p:nvPr/>
        </p:nvSpPr>
        <p:spPr>
          <a:xfrm>
            <a:off x="0" y="3595437"/>
            <a:ext cx="12192000" cy="7352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AF039F-F2E5-2650-507C-43D0FB91CDCD}"/>
              </a:ext>
            </a:extLst>
          </p:cNvPr>
          <p:cNvSpPr txBox="1"/>
          <p:nvPr/>
        </p:nvSpPr>
        <p:spPr>
          <a:xfrm>
            <a:off x="1219198" y="3712334"/>
            <a:ext cx="10042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n-ea"/>
              </a:rPr>
              <a:t>第一季度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425540-F5E9-9057-C5FD-B3F9DF7AD84F}"/>
              </a:ext>
            </a:extLst>
          </p:cNvPr>
          <p:cNvGrpSpPr/>
          <p:nvPr/>
        </p:nvGrpSpPr>
        <p:grpSpPr>
          <a:xfrm>
            <a:off x="1238449" y="1694046"/>
            <a:ext cx="2448029" cy="1974917"/>
            <a:chOff x="1238449" y="1694046"/>
            <a:chExt cx="2448029" cy="197491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6F33B88-0F33-453F-1CE8-020793FA732F}"/>
                </a:ext>
              </a:extLst>
            </p:cNvPr>
            <p:cNvSpPr/>
            <p:nvPr/>
          </p:nvSpPr>
          <p:spPr>
            <a:xfrm>
              <a:off x="1238449" y="1694046"/>
              <a:ext cx="2448029" cy="1443790"/>
            </a:xfrm>
            <a:prstGeom prst="rect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algn="tl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11D6019-5292-38B4-AE3E-B00961875EEF}"/>
                </a:ext>
              </a:extLst>
            </p:cNvPr>
            <p:cNvCxnSpPr/>
            <p:nvPr/>
          </p:nvCxnSpPr>
          <p:spPr>
            <a:xfrm>
              <a:off x="1238449" y="1694046"/>
              <a:ext cx="0" cy="1974917"/>
            </a:xfrm>
            <a:prstGeom prst="line">
              <a:avLst/>
            </a:prstGeom>
            <a:ln w="12700"/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CD8F71B-3E10-07C1-3D93-F1D47610A6EB}"/>
              </a:ext>
            </a:extLst>
          </p:cNvPr>
          <p:cNvGrpSpPr/>
          <p:nvPr/>
        </p:nvGrpSpPr>
        <p:grpSpPr>
          <a:xfrm>
            <a:off x="3667223" y="3632200"/>
            <a:ext cx="2448029" cy="1974917"/>
            <a:chOff x="3667223" y="3632200"/>
            <a:chExt cx="2448029" cy="197491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E006AE5-C10F-EA35-36F9-4A95F891CA1A}"/>
                </a:ext>
              </a:extLst>
            </p:cNvPr>
            <p:cNvSpPr/>
            <p:nvPr/>
          </p:nvSpPr>
          <p:spPr>
            <a:xfrm>
              <a:off x="3667223" y="4163327"/>
              <a:ext cx="2448029" cy="1443790"/>
            </a:xfrm>
            <a:prstGeom prst="rect">
              <a:avLst/>
            </a:prstGeom>
            <a:blipFill dpi="0"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algn="tl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9F3996C-26FB-F2E3-BA38-028F53593667}"/>
                </a:ext>
              </a:extLst>
            </p:cNvPr>
            <p:cNvCxnSpPr/>
            <p:nvPr/>
          </p:nvCxnSpPr>
          <p:spPr>
            <a:xfrm>
              <a:off x="3667223" y="3632200"/>
              <a:ext cx="0" cy="1974917"/>
            </a:xfrm>
            <a:prstGeom prst="line">
              <a:avLst/>
            </a:prstGeom>
            <a:ln w="12700">
              <a:solidFill>
                <a:schemeClr val="accent2"/>
              </a:solidFill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FE3F92C-76D9-98A0-F713-1382B1DD1DC5}"/>
              </a:ext>
            </a:extLst>
          </p:cNvPr>
          <p:cNvGrpSpPr/>
          <p:nvPr/>
        </p:nvGrpSpPr>
        <p:grpSpPr>
          <a:xfrm>
            <a:off x="6095997" y="1694046"/>
            <a:ext cx="2448029" cy="1974917"/>
            <a:chOff x="6095997" y="1694046"/>
            <a:chExt cx="2448029" cy="197491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39B68D0-108C-C79B-59A7-4AED72AE100D}"/>
                </a:ext>
              </a:extLst>
            </p:cNvPr>
            <p:cNvSpPr/>
            <p:nvPr/>
          </p:nvSpPr>
          <p:spPr>
            <a:xfrm>
              <a:off x="6095997" y="1694046"/>
              <a:ext cx="2448029" cy="1443790"/>
            </a:xfrm>
            <a:prstGeom prst="rect">
              <a:avLst/>
            </a:prstGeom>
            <a:blipFill dpi="0"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algn="tl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D60FBCB-2D94-C4C7-1B5C-205A3F1865DD}"/>
                </a:ext>
              </a:extLst>
            </p:cNvPr>
            <p:cNvCxnSpPr/>
            <p:nvPr/>
          </p:nvCxnSpPr>
          <p:spPr>
            <a:xfrm>
              <a:off x="6095998" y="1694046"/>
              <a:ext cx="0" cy="1974917"/>
            </a:xfrm>
            <a:prstGeom prst="line">
              <a:avLst/>
            </a:prstGeom>
            <a:ln w="12700">
              <a:solidFill>
                <a:schemeClr val="accent3"/>
              </a:solidFill>
            </a:ln>
            <a:effectLst>
              <a:outerShdw blurRad="254000" dist="127000" dir="2700000" algn="tl" rotWithShape="0">
                <a:schemeClr val="accent3">
                  <a:alpha val="3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CD3694-0B5A-B236-E018-D1BE8DD5757A}"/>
              </a:ext>
            </a:extLst>
          </p:cNvPr>
          <p:cNvGrpSpPr/>
          <p:nvPr/>
        </p:nvGrpSpPr>
        <p:grpSpPr>
          <a:xfrm>
            <a:off x="8524771" y="3668963"/>
            <a:ext cx="2448029" cy="1974917"/>
            <a:chOff x="8524771" y="3668963"/>
            <a:chExt cx="2448029" cy="197491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60495FE-8C3A-3A8B-9D80-672970731780}"/>
                </a:ext>
              </a:extLst>
            </p:cNvPr>
            <p:cNvSpPr/>
            <p:nvPr/>
          </p:nvSpPr>
          <p:spPr>
            <a:xfrm>
              <a:off x="8524771" y="4163327"/>
              <a:ext cx="2448029" cy="1443790"/>
            </a:xfrm>
            <a:prstGeom prst="rect">
              <a:avLst/>
            </a:prstGeom>
            <a:blipFill dpi="0"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algn="tl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1F0D4A8-D748-82C3-7CA5-AF34BDC47B1D}"/>
                </a:ext>
              </a:extLst>
            </p:cNvPr>
            <p:cNvCxnSpPr/>
            <p:nvPr/>
          </p:nvCxnSpPr>
          <p:spPr>
            <a:xfrm>
              <a:off x="8524771" y="3668963"/>
              <a:ext cx="0" cy="1974917"/>
            </a:xfrm>
            <a:prstGeom prst="line">
              <a:avLst/>
            </a:prstGeom>
            <a:ln w="12700">
              <a:solidFill>
                <a:schemeClr val="accent4"/>
              </a:solidFill>
            </a:ln>
            <a:effectLst>
              <a:outerShdw blurRad="254000" dist="127000" dir="2700000" algn="tl" rotWithShape="0">
                <a:schemeClr val="accent4">
                  <a:alpha val="3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3C182AC6-4213-3CFD-E28F-61CACB563F2E}"/>
              </a:ext>
            </a:extLst>
          </p:cNvPr>
          <p:cNvSpPr txBox="1"/>
          <p:nvPr/>
        </p:nvSpPr>
        <p:spPr>
          <a:xfrm>
            <a:off x="3667223" y="3290500"/>
            <a:ext cx="10042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n-ea"/>
              </a:rPr>
              <a:t>第二季度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7B86B84-36B3-5691-3DFD-F1453497B48E}"/>
              </a:ext>
            </a:extLst>
          </p:cNvPr>
          <p:cNvSpPr txBox="1"/>
          <p:nvPr/>
        </p:nvSpPr>
        <p:spPr>
          <a:xfrm>
            <a:off x="6076743" y="3712334"/>
            <a:ext cx="10042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n-ea"/>
              </a:rPr>
              <a:t>第三季度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50CF28D-1425-7913-3243-81023517A2A6}"/>
              </a:ext>
            </a:extLst>
          </p:cNvPr>
          <p:cNvSpPr txBox="1"/>
          <p:nvPr/>
        </p:nvSpPr>
        <p:spPr>
          <a:xfrm>
            <a:off x="8544026" y="3271846"/>
            <a:ext cx="10042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n-ea"/>
              </a:rPr>
              <a:t>第四季度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997EF6-00FF-CD6F-B891-B1F6691DA571}"/>
              </a:ext>
            </a:extLst>
          </p:cNvPr>
          <p:cNvGrpSpPr/>
          <p:nvPr/>
        </p:nvGrpSpPr>
        <p:grpSpPr>
          <a:xfrm>
            <a:off x="1420950" y="1862478"/>
            <a:ext cx="2015267" cy="1130086"/>
            <a:chOff x="1420950" y="1862478"/>
            <a:chExt cx="2015267" cy="113008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0EDAA8F-8277-07ED-30AB-9151D9598BE7}"/>
                </a:ext>
              </a:extLst>
            </p:cNvPr>
            <p:cNvSpPr txBox="1"/>
            <p:nvPr/>
          </p:nvSpPr>
          <p:spPr>
            <a:xfrm>
              <a:off x="1420950" y="1862478"/>
              <a:ext cx="1715948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800" dirty="0">
                  <a:latin typeface="+mj-ea"/>
                  <a:ea typeface="+mj-ea"/>
                </a:rPr>
                <a:t>年度结算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AEDC55E-4255-E62F-1C2B-334E6E708B71}"/>
                </a:ext>
              </a:extLst>
            </p:cNvPr>
            <p:cNvSpPr txBox="1"/>
            <p:nvPr/>
          </p:nvSpPr>
          <p:spPr>
            <a:xfrm>
              <a:off x="1420950" y="2343860"/>
              <a:ext cx="2015267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latin typeface="+mn-ea"/>
                </a:rPr>
                <a:t>对上一年度的公司各项数据进行结算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5DE046-5EAB-5A47-82BD-642A71ED2A07}"/>
              </a:ext>
            </a:extLst>
          </p:cNvPr>
          <p:cNvGrpSpPr/>
          <p:nvPr/>
        </p:nvGrpSpPr>
        <p:grpSpPr>
          <a:xfrm>
            <a:off x="6312379" y="1862478"/>
            <a:ext cx="2015267" cy="1130086"/>
            <a:chOff x="1420950" y="1862478"/>
            <a:chExt cx="2015267" cy="113008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7B89F49-AD47-D936-9146-040181854583}"/>
                </a:ext>
              </a:extLst>
            </p:cNvPr>
            <p:cNvSpPr txBox="1"/>
            <p:nvPr/>
          </p:nvSpPr>
          <p:spPr>
            <a:xfrm>
              <a:off x="1420950" y="1862478"/>
              <a:ext cx="148541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800" dirty="0">
                  <a:latin typeface="+mj-ea"/>
                  <a:ea typeface="+mj-ea"/>
                </a:rPr>
                <a:t>公布调配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4594EA1-57BE-2F30-ADA7-9D4930303372}"/>
                </a:ext>
              </a:extLst>
            </p:cNvPr>
            <p:cNvSpPr txBox="1"/>
            <p:nvPr/>
          </p:nvSpPr>
          <p:spPr>
            <a:xfrm>
              <a:off x="1420950" y="2343860"/>
              <a:ext cx="2015267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latin typeface="+mn-ea"/>
                </a:rPr>
                <a:t>将所有预期进行公布并调配到部门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182CF6-E3C8-D5C3-92FF-CA5434AA6A04}"/>
              </a:ext>
            </a:extLst>
          </p:cNvPr>
          <p:cNvGrpSpPr/>
          <p:nvPr/>
        </p:nvGrpSpPr>
        <p:grpSpPr>
          <a:xfrm>
            <a:off x="3866664" y="4265740"/>
            <a:ext cx="2015267" cy="1130086"/>
            <a:chOff x="1420950" y="1862478"/>
            <a:chExt cx="2015267" cy="113008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BF63095-769C-0ACB-7D51-ED70A0478C24}"/>
                </a:ext>
              </a:extLst>
            </p:cNvPr>
            <p:cNvSpPr txBox="1"/>
            <p:nvPr/>
          </p:nvSpPr>
          <p:spPr>
            <a:xfrm>
              <a:off x="1420950" y="1862478"/>
              <a:ext cx="155623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800" dirty="0">
                  <a:latin typeface="+mj-ea"/>
                  <a:ea typeface="+mj-ea"/>
                </a:rPr>
                <a:t>计划安排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13BBA82-53A5-CCD6-C3C4-B6CB2632820F}"/>
                </a:ext>
              </a:extLst>
            </p:cNvPr>
            <p:cNvSpPr txBox="1"/>
            <p:nvPr/>
          </p:nvSpPr>
          <p:spPr>
            <a:xfrm>
              <a:off x="1420950" y="2343860"/>
              <a:ext cx="2015267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latin typeface="+mn-ea"/>
                </a:rPr>
                <a:t>安排公司该年度的计划与决策执行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04D1F85-56EF-9A9B-FEE4-2D57EBCD3F24}"/>
              </a:ext>
            </a:extLst>
          </p:cNvPr>
          <p:cNvGrpSpPr/>
          <p:nvPr/>
        </p:nvGrpSpPr>
        <p:grpSpPr>
          <a:xfrm>
            <a:off x="8758093" y="4265740"/>
            <a:ext cx="2015267" cy="1130086"/>
            <a:chOff x="1420950" y="1862478"/>
            <a:chExt cx="2015267" cy="113008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C358665-2EC9-438D-D280-30B0CB1D3F75}"/>
                </a:ext>
              </a:extLst>
            </p:cNvPr>
            <p:cNvSpPr txBox="1"/>
            <p:nvPr/>
          </p:nvSpPr>
          <p:spPr>
            <a:xfrm>
              <a:off x="1420950" y="1862478"/>
              <a:ext cx="154775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800" dirty="0">
                  <a:latin typeface="+mj-ea"/>
                  <a:ea typeface="+mj-ea"/>
                </a:rPr>
                <a:t>监察考核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A2039D2-F056-26B3-AC92-FF59F18C04CB}"/>
                </a:ext>
              </a:extLst>
            </p:cNvPr>
            <p:cNvSpPr txBox="1"/>
            <p:nvPr/>
          </p:nvSpPr>
          <p:spPr>
            <a:xfrm>
              <a:off x="1420950" y="2343860"/>
              <a:ext cx="2015267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b="1" dirty="0">
                  <a:latin typeface="+mn-ea"/>
                </a:rPr>
                <a:t>对该年度的计划实施情况进行监督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00DB40C-67A0-698D-3D1C-B0690C9891AF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9AADF4F-B472-2BC7-E5CB-4D71EAA56245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197A13B-D5C9-B5F3-A826-3065102E7E89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530E3AC-28B6-485E-F59F-FC8CEAAC9D4C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F1B3D14-0E0D-EC5A-7F12-985633A40EC2}"/>
              </a:ext>
            </a:extLst>
          </p:cNvPr>
          <p:cNvGrpSpPr/>
          <p:nvPr/>
        </p:nvGrpSpPr>
        <p:grpSpPr>
          <a:xfrm>
            <a:off x="-175263" y="-403095"/>
            <a:ext cx="1008027" cy="2505143"/>
            <a:chOff x="-175263" y="-403095"/>
            <a:chExt cx="1008027" cy="2505143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71A5984-088D-1FFF-1C78-D4CDDD828507}"/>
                </a:ext>
              </a:extLst>
            </p:cNvPr>
            <p:cNvSpPr/>
            <p:nvPr/>
          </p:nvSpPr>
          <p:spPr>
            <a:xfrm rot="18542698" flipH="1" flipV="1">
              <a:off x="-549391" y="-15213"/>
              <a:ext cx="1464975" cy="716719"/>
            </a:xfrm>
            <a:custGeom>
              <a:avLst/>
              <a:gdLst>
                <a:gd name="connsiteX0" fmla="*/ 581320 w 1464975"/>
                <a:gd name="connsiteY0" fmla="*/ 716719 h 716719"/>
                <a:gd name="connsiteX1" fmla="*/ 0 w 1464975"/>
                <a:gd name="connsiteY1" fmla="*/ 0 h 716719"/>
                <a:gd name="connsiteX2" fmla="*/ 1464975 w 1464975"/>
                <a:gd name="connsiteY2" fmla="*/ 0 h 7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975" h="716719">
                  <a:moveTo>
                    <a:pt x="581320" y="716719"/>
                  </a:moveTo>
                  <a:lnTo>
                    <a:pt x="0" y="0"/>
                  </a:lnTo>
                  <a:lnTo>
                    <a:pt x="1464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D9C9EA0-5B82-69F9-A599-437DADC33622}"/>
                </a:ext>
              </a:extLst>
            </p:cNvPr>
            <p:cNvSpPr/>
            <p:nvPr/>
          </p:nvSpPr>
          <p:spPr>
            <a:xfrm rot="18542698" flipH="1" flipV="1">
              <a:off x="-506403" y="424519"/>
              <a:ext cx="1915001" cy="391582"/>
            </a:xfrm>
            <a:custGeom>
              <a:avLst/>
              <a:gdLst>
                <a:gd name="connsiteX0" fmla="*/ 317606 w 1915001"/>
                <a:gd name="connsiteY0" fmla="*/ 391582 h 391582"/>
                <a:gd name="connsiteX1" fmla="*/ 0 w 1915001"/>
                <a:gd name="connsiteY1" fmla="*/ 0 h 391582"/>
                <a:gd name="connsiteX2" fmla="*/ 1915001 w 1915001"/>
                <a:gd name="connsiteY2" fmla="*/ 0 h 391582"/>
                <a:gd name="connsiteX3" fmla="*/ 1432212 w 1915001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5001" h="391582">
                  <a:moveTo>
                    <a:pt x="317606" y="391582"/>
                  </a:moveTo>
                  <a:lnTo>
                    <a:pt x="0" y="0"/>
                  </a:lnTo>
                  <a:lnTo>
                    <a:pt x="1915001" y="0"/>
                  </a:lnTo>
                  <a:lnTo>
                    <a:pt x="1432212" y="3915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525D0B2-A6B5-BC91-0DED-09EB7865A363}"/>
                </a:ext>
              </a:extLst>
            </p:cNvPr>
            <p:cNvSpPr/>
            <p:nvPr/>
          </p:nvSpPr>
          <p:spPr>
            <a:xfrm rot="18542698" flipH="1" flipV="1">
              <a:off x="-615599" y="653686"/>
              <a:ext cx="2505143" cy="391582"/>
            </a:xfrm>
            <a:custGeom>
              <a:avLst/>
              <a:gdLst>
                <a:gd name="connsiteX0" fmla="*/ 317606 w 2505143"/>
                <a:gd name="connsiteY0" fmla="*/ 391582 h 391582"/>
                <a:gd name="connsiteX1" fmla="*/ 0 w 2505143"/>
                <a:gd name="connsiteY1" fmla="*/ 0 h 391582"/>
                <a:gd name="connsiteX2" fmla="*/ 2505143 w 2505143"/>
                <a:gd name="connsiteY2" fmla="*/ 0 h 391582"/>
                <a:gd name="connsiteX3" fmla="*/ 2022355 w 2505143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5143" h="391582">
                  <a:moveTo>
                    <a:pt x="317606" y="391582"/>
                  </a:moveTo>
                  <a:lnTo>
                    <a:pt x="0" y="0"/>
                  </a:lnTo>
                  <a:lnTo>
                    <a:pt x="2505143" y="0"/>
                  </a:lnTo>
                  <a:lnTo>
                    <a:pt x="2022355" y="3915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045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B25C29-A915-3FE1-346E-9DFC7959CCFC}"/>
              </a:ext>
            </a:extLst>
          </p:cNvPr>
          <p:cNvGrpSpPr/>
          <p:nvPr/>
        </p:nvGrpSpPr>
        <p:grpSpPr>
          <a:xfrm>
            <a:off x="2958165" y="1687295"/>
            <a:ext cx="6275671" cy="3483409"/>
            <a:chOff x="4672960" y="1800860"/>
            <a:chExt cx="3437483" cy="447574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D424B7-7F0C-3E2F-59DF-BCAAC128DABE}"/>
                </a:ext>
              </a:extLst>
            </p:cNvPr>
            <p:cNvSpPr/>
            <p:nvPr/>
          </p:nvSpPr>
          <p:spPr>
            <a:xfrm>
              <a:off x="4672960" y="1800860"/>
              <a:ext cx="3437483" cy="4475747"/>
            </a:xfrm>
            <a:prstGeom prst="rect">
              <a:avLst/>
            </a:prstGeom>
            <a:blipFill dpi="0"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4B9F008-2A68-29CF-0E65-5B11A56EA026}"/>
                </a:ext>
              </a:extLst>
            </p:cNvPr>
            <p:cNvSpPr/>
            <p:nvPr/>
          </p:nvSpPr>
          <p:spPr>
            <a:xfrm>
              <a:off x="4672960" y="1800860"/>
              <a:ext cx="3437483" cy="4475747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17461B5-624F-3001-75B0-B3D47A8234C0}"/>
              </a:ext>
            </a:extLst>
          </p:cNvPr>
          <p:cNvSpPr/>
          <p:nvPr/>
        </p:nvSpPr>
        <p:spPr>
          <a:xfrm>
            <a:off x="4744720" y="3365500"/>
            <a:ext cx="2702560" cy="12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CB4DD9-88E2-DB9F-58FE-DF6DFEBB6989}"/>
              </a:ext>
            </a:extLst>
          </p:cNvPr>
          <p:cNvSpPr txBox="1"/>
          <p:nvPr/>
        </p:nvSpPr>
        <p:spPr>
          <a:xfrm>
            <a:off x="5611528" y="2262212"/>
            <a:ext cx="96894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b="1" dirty="0">
                <a:latin typeface="+mj-ea"/>
                <a:ea typeface="+mj-ea"/>
              </a:rPr>
              <a:t>02</a:t>
            </a:r>
            <a:endParaRPr lang="zh-CN" altLang="en-US" sz="5400" b="1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44356B7-60E7-3AE5-BC5A-BBF0CC918B1D}"/>
              </a:ext>
            </a:extLst>
          </p:cNvPr>
          <p:cNvSpPr txBox="1"/>
          <p:nvPr/>
        </p:nvSpPr>
        <p:spPr>
          <a:xfrm>
            <a:off x="3901440" y="3764791"/>
            <a:ext cx="438912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1" dirty="0">
                <a:latin typeface="+mj-ea"/>
                <a:ea typeface="+mj-ea"/>
              </a:rPr>
              <a:t>工作成效展示</a:t>
            </a:r>
          </a:p>
        </p:txBody>
      </p:sp>
    </p:spTree>
    <p:extLst>
      <p:ext uri="{BB962C8B-B14F-4D97-AF65-F5344CB8AC3E}">
        <p14:creationId xmlns:p14="http://schemas.microsoft.com/office/powerpoint/2010/main" val="799632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4470D1F-7441-67B7-DA36-0805CC177550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ACC2D13-F0BE-A5A1-E0D6-F080A47589F5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9EB41D3-BFE3-25D6-40A9-E1E5F128A712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FEF3C64-9D45-13BB-7113-F7ED3F41E2CD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6B8C66-2514-786B-2B21-A02324BE4C4A}"/>
              </a:ext>
            </a:extLst>
          </p:cNvPr>
          <p:cNvGrpSpPr/>
          <p:nvPr/>
        </p:nvGrpSpPr>
        <p:grpSpPr>
          <a:xfrm>
            <a:off x="-175263" y="-403095"/>
            <a:ext cx="1008027" cy="2505143"/>
            <a:chOff x="-175263" y="-403095"/>
            <a:chExt cx="1008027" cy="250514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13DBE53-0AF7-16FE-8596-3EC33A752CDE}"/>
                </a:ext>
              </a:extLst>
            </p:cNvPr>
            <p:cNvSpPr/>
            <p:nvPr/>
          </p:nvSpPr>
          <p:spPr>
            <a:xfrm rot="18542698" flipH="1" flipV="1">
              <a:off x="-549391" y="-15213"/>
              <a:ext cx="1464975" cy="716719"/>
            </a:xfrm>
            <a:custGeom>
              <a:avLst/>
              <a:gdLst>
                <a:gd name="connsiteX0" fmla="*/ 581320 w 1464975"/>
                <a:gd name="connsiteY0" fmla="*/ 716719 h 716719"/>
                <a:gd name="connsiteX1" fmla="*/ 0 w 1464975"/>
                <a:gd name="connsiteY1" fmla="*/ 0 h 716719"/>
                <a:gd name="connsiteX2" fmla="*/ 1464975 w 1464975"/>
                <a:gd name="connsiteY2" fmla="*/ 0 h 7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975" h="716719">
                  <a:moveTo>
                    <a:pt x="581320" y="716719"/>
                  </a:moveTo>
                  <a:lnTo>
                    <a:pt x="0" y="0"/>
                  </a:lnTo>
                  <a:lnTo>
                    <a:pt x="1464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64D132A-13C0-6C6F-7DD1-99FC066B1F3E}"/>
                </a:ext>
              </a:extLst>
            </p:cNvPr>
            <p:cNvSpPr/>
            <p:nvPr/>
          </p:nvSpPr>
          <p:spPr>
            <a:xfrm rot="18542698" flipH="1" flipV="1">
              <a:off x="-506403" y="424519"/>
              <a:ext cx="1915001" cy="391582"/>
            </a:xfrm>
            <a:custGeom>
              <a:avLst/>
              <a:gdLst>
                <a:gd name="connsiteX0" fmla="*/ 317606 w 1915001"/>
                <a:gd name="connsiteY0" fmla="*/ 391582 h 391582"/>
                <a:gd name="connsiteX1" fmla="*/ 0 w 1915001"/>
                <a:gd name="connsiteY1" fmla="*/ 0 h 391582"/>
                <a:gd name="connsiteX2" fmla="*/ 1915001 w 1915001"/>
                <a:gd name="connsiteY2" fmla="*/ 0 h 391582"/>
                <a:gd name="connsiteX3" fmla="*/ 1432212 w 1915001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5001" h="391582">
                  <a:moveTo>
                    <a:pt x="317606" y="391582"/>
                  </a:moveTo>
                  <a:lnTo>
                    <a:pt x="0" y="0"/>
                  </a:lnTo>
                  <a:lnTo>
                    <a:pt x="1915001" y="0"/>
                  </a:lnTo>
                  <a:lnTo>
                    <a:pt x="1432212" y="3915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8C270BD-73E1-0362-3B65-3BD2955A7F88}"/>
                </a:ext>
              </a:extLst>
            </p:cNvPr>
            <p:cNvSpPr/>
            <p:nvPr/>
          </p:nvSpPr>
          <p:spPr>
            <a:xfrm rot="18542698" flipH="1" flipV="1">
              <a:off x="-615599" y="653686"/>
              <a:ext cx="2505143" cy="391582"/>
            </a:xfrm>
            <a:custGeom>
              <a:avLst/>
              <a:gdLst>
                <a:gd name="connsiteX0" fmla="*/ 317606 w 2505143"/>
                <a:gd name="connsiteY0" fmla="*/ 391582 h 391582"/>
                <a:gd name="connsiteX1" fmla="*/ 0 w 2505143"/>
                <a:gd name="connsiteY1" fmla="*/ 0 h 391582"/>
                <a:gd name="connsiteX2" fmla="*/ 2505143 w 2505143"/>
                <a:gd name="connsiteY2" fmla="*/ 0 h 391582"/>
                <a:gd name="connsiteX3" fmla="*/ 2022355 w 2505143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5143" h="391582">
                  <a:moveTo>
                    <a:pt x="317606" y="391582"/>
                  </a:moveTo>
                  <a:lnTo>
                    <a:pt x="0" y="0"/>
                  </a:lnTo>
                  <a:lnTo>
                    <a:pt x="2505143" y="0"/>
                  </a:lnTo>
                  <a:lnTo>
                    <a:pt x="2022355" y="3915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19B5E2-4DF1-02A9-D761-0CC1816DE8FE}"/>
              </a:ext>
            </a:extLst>
          </p:cNvPr>
          <p:cNvSpPr txBox="1"/>
          <p:nvPr/>
        </p:nvSpPr>
        <p:spPr>
          <a:xfrm>
            <a:off x="1219199" y="526631"/>
            <a:ext cx="25346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latin typeface="+mj-ea"/>
                <a:ea typeface="+mj-ea"/>
              </a:rPr>
              <a:t>工作成效展示</a:t>
            </a: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E02FBB42-1C28-6F3E-AB7F-10EA387155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3653" y="4003738"/>
            <a:ext cx="3195542" cy="2130362"/>
          </a:xfrm>
          <a:custGeom>
            <a:avLst/>
            <a:gdLst>
              <a:gd name="connsiteX0" fmla="*/ 0 w 3720526"/>
              <a:gd name="connsiteY0" fmla="*/ 0 h 2480351"/>
              <a:gd name="connsiteX1" fmla="*/ 3720526 w 3720526"/>
              <a:gd name="connsiteY1" fmla="*/ 0 h 2480351"/>
              <a:gd name="connsiteX2" fmla="*/ 3720526 w 3720526"/>
              <a:gd name="connsiteY2" fmla="*/ 2480351 h 2480351"/>
              <a:gd name="connsiteX3" fmla="*/ 0 w 3720526"/>
              <a:gd name="connsiteY3" fmla="*/ 2480351 h 2480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0526" h="2480351">
                <a:moveTo>
                  <a:pt x="0" y="0"/>
                </a:moveTo>
                <a:lnTo>
                  <a:pt x="3720526" y="0"/>
                </a:lnTo>
                <a:lnTo>
                  <a:pt x="3720526" y="2480351"/>
                </a:lnTo>
                <a:lnTo>
                  <a:pt x="0" y="2480351"/>
                </a:lnTo>
                <a:close/>
              </a:path>
            </a:pathLst>
          </a:custGeom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300E600D-5E5D-47F4-F218-CACB59BA66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5077" y="1369693"/>
            <a:ext cx="3195542" cy="2130362"/>
          </a:xfrm>
          <a:custGeom>
            <a:avLst/>
            <a:gdLst>
              <a:gd name="connsiteX0" fmla="*/ 0 w 3720526"/>
              <a:gd name="connsiteY0" fmla="*/ 0 h 2480351"/>
              <a:gd name="connsiteX1" fmla="*/ 3720526 w 3720526"/>
              <a:gd name="connsiteY1" fmla="*/ 0 h 2480351"/>
              <a:gd name="connsiteX2" fmla="*/ 3720526 w 3720526"/>
              <a:gd name="connsiteY2" fmla="*/ 2480351 h 2480351"/>
              <a:gd name="connsiteX3" fmla="*/ 0 w 3720526"/>
              <a:gd name="connsiteY3" fmla="*/ 2480351 h 2480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0526" h="2480351">
                <a:moveTo>
                  <a:pt x="0" y="0"/>
                </a:moveTo>
                <a:lnTo>
                  <a:pt x="3720526" y="0"/>
                </a:lnTo>
                <a:lnTo>
                  <a:pt x="3720526" y="2480351"/>
                </a:lnTo>
                <a:lnTo>
                  <a:pt x="0" y="2480351"/>
                </a:lnTo>
                <a:close/>
              </a:path>
            </a:pathLst>
          </a:custGeom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26FF14E0-3067-04B7-1160-BE123E938D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1382" y="4003740"/>
            <a:ext cx="3195542" cy="2130360"/>
          </a:xfrm>
          <a:custGeom>
            <a:avLst/>
            <a:gdLst>
              <a:gd name="connsiteX0" fmla="*/ 0 w 3720526"/>
              <a:gd name="connsiteY0" fmla="*/ 0 h 2480350"/>
              <a:gd name="connsiteX1" fmla="*/ 3720526 w 3720526"/>
              <a:gd name="connsiteY1" fmla="*/ 0 h 2480350"/>
              <a:gd name="connsiteX2" fmla="*/ 3720526 w 3720526"/>
              <a:gd name="connsiteY2" fmla="*/ 2480350 h 2480350"/>
              <a:gd name="connsiteX3" fmla="*/ 0 w 3720526"/>
              <a:gd name="connsiteY3" fmla="*/ 2480350 h 248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0526" h="2480350">
                <a:moveTo>
                  <a:pt x="0" y="0"/>
                </a:moveTo>
                <a:lnTo>
                  <a:pt x="3720526" y="0"/>
                </a:lnTo>
                <a:lnTo>
                  <a:pt x="3720526" y="2480350"/>
                </a:lnTo>
                <a:lnTo>
                  <a:pt x="0" y="2480350"/>
                </a:lnTo>
                <a:close/>
              </a:path>
            </a:pathLst>
          </a:cu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57794D80-F293-6183-0D22-8DA646DC13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72806" y="1369691"/>
            <a:ext cx="3195542" cy="2130360"/>
          </a:xfrm>
          <a:custGeom>
            <a:avLst/>
            <a:gdLst>
              <a:gd name="connsiteX0" fmla="*/ 0 w 3720526"/>
              <a:gd name="connsiteY0" fmla="*/ 0 h 2480350"/>
              <a:gd name="connsiteX1" fmla="*/ 3720526 w 3720526"/>
              <a:gd name="connsiteY1" fmla="*/ 0 h 2480350"/>
              <a:gd name="connsiteX2" fmla="*/ 3720526 w 3720526"/>
              <a:gd name="connsiteY2" fmla="*/ 2480350 h 2480350"/>
              <a:gd name="connsiteX3" fmla="*/ 0 w 3720526"/>
              <a:gd name="connsiteY3" fmla="*/ 2480350 h 248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0526" h="2480350">
                <a:moveTo>
                  <a:pt x="0" y="0"/>
                </a:moveTo>
                <a:lnTo>
                  <a:pt x="3720526" y="0"/>
                </a:lnTo>
                <a:lnTo>
                  <a:pt x="3720526" y="2480350"/>
                </a:lnTo>
                <a:lnTo>
                  <a:pt x="0" y="2480350"/>
                </a:lnTo>
                <a:close/>
              </a:path>
            </a:pathLst>
          </a:custGeom>
        </p:spPr>
      </p:pic>
      <p:sp>
        <p:nvSpPr>
          <p:cNvPr id="94" name="矩形 93">
            <a:extLst>
              <a:ext uri="{FF2B5EF4-FFF2-40B4-BE49-F238E27FC236}">
                <a16:creationId xmlns:a16="http://schemas.microsoft.com/office/drawing/2014/main" id="{BA7F2676-539B-3C7D-AAA6-7CA50FD3826C}"/>
              </a:ext>
            </a:extLst>
          </p:cNvPr>
          <p:cNvSpPr/>
          <p:nvPr/>
        </p:nvSpPr>
        <p:spPr>
          <a:xfrm>
            <a:off x="0" y="1369692"/>
            <a:ext cx="1926077" cy="2130360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76CD5B25-C2BE-E725-BE58-ED93BA1F4171}"/>
              </a:ext>
            </a:extLst>
          </p:cNvPr>
          <p:cNvSpPr/>
          <p:nvPr/>
        </p:nvSpPr>
        <p:spPr>
          <a:xfrm>
            <a:off x="9657347" y="1369691"/>
            <a:ext cx="2534653" cy="2130361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D4ECFF14-BEE7-9A57-0F30-6CEF4EE8D120}"/>
              </a:ext>
            </a:extLst>
          </p:cNvPr>
          <p:cNvSpPr/>
          <p:nvPr/>
        </p:nvSpPr>
        <p:spPr>
          <a:xfrm>
            <a:off x="0" y="4003739"/>
            <a:ext cx="2534653" cy="2130361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DB5F8FBC-4137-4407-9A32-EE60F02A0F82}"/>
              </a:ext>
            </a:extLst>
          </p:cNvPr>
          <p:cNvSpPr/>
          <p:nvPr/>
        </p:nvSpPr>
        <p:spPr>
          <a:xfrm>
            <a:off x="10265923" y="4030475"/>
            <a:ext cx="1926077" cy="2130360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8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DC430105-77BE-74C0-9419-97B6E78C891F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D14B335-3C0E-5775-69F8-048A057B7148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4E726C-E966-78B8-ECF3-A49A566CE4AE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8528F49-A121-053B-B1D5-083166E62AFD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7EB584-F395-FF46-41A2-527A6537A75E}"/>
              </a:ext>
            </a:extLst>
          </p:cNvPr>
          <p:cNvGrpSpPr/>
          <p:nvPr/>
        </p:nvGrpSpPr>
        <p:grpSpPr>
          <a:xfrm>
            <a:off x="-175263" y="-403095"/>
            <a:ext cx="1008027" cy="2505143"/>
            <a:chOff x="-175263" y="-403095"/>
            <a:chExt cx="1008027" cy="2505143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BA6571B-06BE-1CC7-7DE4-A83D934308A7}"/>
                </a:ext>
              </a:extLst>
            </p:cNvPr>
            <p:cNvSpPr/>
            <p:nvPr/>
          </p:nvSpPr>
          <p:spPr>
            <a:xfrm rot="18542698" flipH="1" flipV="1">
              <a:off x="-549391" y="-15213"/>
              <a:ext cx="1464975" cy="716719"/>
            </a:xfrm>
            <a:custGeom>
              <a:avLst/>
              <a:gdLst>
                <a:gd name="connsiteX0" fmla="*/ 581320 w 1464975"/>
                <a:gd name="connsiteY0" fmla="*/ 716719 h 716719"/>
                <a:gd name="connsiteX1" fmla="*/ 0 w 1464975"/>
                <a:gd name="connsiteY1" fmla="*/ 0 h 716719"/>
                <a:gd name="connsiteX2" fmla="*/ 1464975 w 1464975"/>
                <a:gd name="connsiteY2" fmla="*/ 0 h 7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975" h="716719">
                  <a:moveTo>
                    <a:pt x="581320" y="716719"/>
                  </a:moveTo>
                  <a:lnTo>
                    <a:pt x="0" y="0"/>
                  </a:lnTo>
                  <a:lnTo>
                    <a:pt x="1464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E8FEF3-C4B5-4AA7-8376-C184E0D51520}"/>
                </a:ext>
              </a:extLst>
            </p:cNvPr>
            <p:cNvSpPr/>
            <p:nvPr/>
          </p:nvSpPr>
          <p:spPr>
            <a:xfrm rot="18542698" flipH="1" flipV="1">
              <a:off x="-506403" y="424519"/>
              <a:ext cx="1915001" cy="391582"/>
            </a:xfrm>
            <a:custGeom>
              <a:avLst/>
              <a:gdLst>
                <a:gd name="connsiteX0" fmla="*/ 317606 w 1915001"/>
                <a:gd name="connsiteY0" fmla="*/ 391582 h 391582"/>
                <a:gd name="connsiteX1" fmla="*/ 0 w 1915001"/>
                <a:gd name="connsiteY1" fmla="*/ 0 h 391582"/>
                <a:gd name="connsiteX2" fmla="*/ 1915001 w 1915001"/>
                <a:gd name="connsiteY2" fmla="*/ 0 h 391582"/>
                <a:gd name="connsiteX3" fmla="*/ 1432212 w 1915001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5001" h="391582">
                  <a:moveTo>
                    <a:pt x="317606" y="391582"/>
                  </a:moveTo>
                  <a:lnTo>
                    <a:pt x="0" y="0"/>
                  </a:lnTo>
                  <a:lnTo>
                    <a:pt x="1915001" y="0"/>
                  </a:lnTo>
                  <a:lnTo>
                    <a:pt x="1432212" y="3915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35EE77E-B697-4033-D714-BA04905C4C89}"/>
                </a:ext>
              </a:extLst>
            </p:cNvPr>
            <p:cNvSpPr/>
            <p:nvPr/>
          </p:nvSpPr>
          <p:spPr>
            <a:xfrm rot="18542698" flipH="1" flipV="1">
              <a:off x="-615599" y="653686"/>
              <a:ext cx="2505143" cy="391582"/>
            </a:xfrm>
            <a:custGeom>
              <a:avLst/>
              <a:gdLst>
                <a:gd name="connsiteX0" fmla="*/ 317606 w 2505143"/>
                <a:gd name="connsiteY0" fmla="*/ 391582 h 391582"/>
                <a:gd name="connsiteX1" fmla="*/ 0 w 2505143"/>
                <a:gd name="connsiteY1" fmla="*/ 0 h 391582"/>
                <a:gd name="connsiteX2" fmla="*/ 2505143 w 2505143"/>
                <a:gd name="connsiteY2" fmla="*/ 0 h 391582"/>
                <a:gd name="connsiteX3" fmla="*/ 2022355 w 2505143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5143" h="391582">
                  <a:moveTo>
                    <a:pt x="317606" y="391582"/>
                  </a:moveTo>
                  <a:lnTo>
                    <a:pt x="0" y="0"/>
                  </a:lnTo>
                  <a:lnTo>
                    <a:pt x="2505143" y="0"/>
                  </a:lnTo>
                  <a:lnTo>
                    <a:pt x="2022355" y="3915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19B5E2-4DF1-02A9-D761-0CC1816DE8FE}"/>
              </a:ext>
            </a:extLst>
          </p:cNvPr>
          <p:cNvSpPr txBox="1"/>
          <p:nvPr/>
        </p:nvSpPr>
        <p:spPr>
          <a:xfrm>
            <a:off x="1219199" y="526631"/>
            <a:ext cx="25346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latin typeface="+mj-ea"/>
                <a:ea typeface="+mj-ea"/>
              </a:rPr>
              <a:t>工作成效展示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79791B-E724-EDFF-F4E4-3E9054D44684}"/>
              </a:ext>
            </a:extLst>
          </p:cNvPr>
          <p:cNvGrpSpPr/>
          <p:nvPr/>
        </p:nvGrpSpPr>
        <p:grpSpPr>
          <a:xfrm>
            <a:off x="1757263" y="1783578"/>
            <a:ext cx="2791328" cy="3914577"/>
            <a:chOff x="1757263" y="1783578"/>
            <a:chExt cx="2791328" cy="391457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8B2BF12-0E96-EAE0-6CF5-DF6271FC98FB}"/>
                </a:ext>
              </a:extLst>
            </p:cNvPr>
            <p:cNvGrpSpPr/>
            <p:nvPr/>
          </p:nvGrpSpPr>
          <p:grpSpPr>
            <a:xfrm>
              <a:off x="1757263" y="1783578"/>
              <a:ext cx="2791328" cy="3914577"/>
              <a:chOff x="2358188" y="1783578"/>
              <a:chExt cx="2791328" cy="3914577"/>
            </a:xfrm>
            <a:effectLst>
              <a:reflection blurRad="6350" stA="50000" endA="300" endPos="15000" dir="5400000" sy="-100000" algn="bl" rotWithShape="0"/>
            </a:effectLst>
          </p:grpSpPr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BA7F2676-539B-3C7D-AAA6-7CA50FD3826C}"/>
                  </a:ext>
                </a:extLst>
              </p:cNvPr>
              <p:cNvSpPr/>
              <p:nvPr/>
            </p:nvSpPr>
            <p:spPr>
              <a:xfrm>
                <a:off x="2358188" y="1783578"/>
                <a:ext cx="2791328" cy="39145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10800000" algn="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7D83F75-D67B-1B2C-D654-95AFF3319B67}"/>
                  </a:ext>
                </a:extLst>
              </p:cNvPr>
              <p:cNvSpPr/>
              <p:nvPr/>
            </p:nvSpPr>
            <p:spPr>
              <a:xfrm>
                <a:off x="2474042" y="1931543"/>
                <a:ext cx="2542458" cy="361864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659207E-930D-2C90-C58A-20157EF9277D}"/>
                </a:ext>
              </a:extLst>
            </p:cNvPr>
            <p:cNvGrpSpPr/>
            <p:nvPr/>
          </p:nvGrpSpPr>
          <p:grpSpPr>
            <a:xfrm>
              <a:off x="2061780" y="2133478"/>
              <a:ext cx="2182294" cy="3214776"/>
              <a:chOff x="2061780" y="2069432"/>
              <a:chExt cx="2182294" cy="321477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F407493-07DF-3A5D-8E45-8F31881027CA}"/>
                  </a:ext>
                </a:extLst>
              </p:cNvPr>
              <p:cNvSpPr txBox="1"/>
              <p:nvPr/>
            </p:nvSpPr>
            <p:spPr>
              <a:xfrm>
                <a:off x="2331011" y="2069432"/>
                <a:ext cx="16266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核算分析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97B1499-4C24-3F5F-60AD-8E1167B28659}"/>
                  </a:ext>
                </a:extLst>
              </p:cNvPr>
              <p:cNvSpPr txBox="1"/>
              <p:nvPr/>
            </p:nvSpPr>
            <p:spPr>
              <a:xfrm>
                <a:off x="2061780" y="2641112"/>
                <a:ext cx="2182294" cy="26430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在该年的年度核算过程中，使用了与以往不同的计算方式，通过引入大数据分析器及可编程模块，将汇总的数据自动完成基础分析，人工只需处理复杂数据的汇集。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C006298-18D6-D4C5-C6F8-57A79677F110}"/>
              </a:ext>
            </a:extLst>
          </p:cNvPr>
          <p:cNvGrpSpPr/>
          <p:nvPr/>
        </p:nvGrpSpPr>
        <p:grpSpPr>
          <a:xfrm>
            <a:off x="7643409" y="1783578"/>
            <a:ext cx="2791328" cy="3914577"/>
            <a:chOff x="7643409" y="1783578"/>
            <a:chExt cx="2791328" cy="39145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0DEC37A-29B1-C4B8-474D-AF4009E09A69}"/>
                </a:ext>
              </a:extLst>
            </p:cNvPr>
            <p:cNvGrpSpPr/>
            <p:nvPr/>
          </p:nvGrpSpPr>
          <p:grpSpPr>
            <a:xfrm>
              <a:off x="7643409" y="1783578"/>
              <a:ext cx="2791328" cy="3914577"/>
              <a:chOff x="7316647" y="1783578"/>
              <a:chExt cx="2791328" cy="3914577"/>
            </a:xfrm>
            <a:effectLst>
              <a:reflection blurRad="6350" stA="50000" endA="300" endPos="15000" dir="5400000" sy="-100000" algn="bl" rotWithShape="0"/>
            </a:effectLst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FEE1DCE-4895-E0B5-3058-CB975D761386}"/>
                  </a:ext>
                </a:extLst>
              </p:cNvPr>
              <p:cNvSpPr/>
              <p:nvPr/>
            </p:nvSpPr>
            <p:spPr>
              <a:xfrm>
                <a:off x="7316647" y="1783578"/>
                <a:ext cx="2791328" cy="39145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algn="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1C6F16B-5F65-5512-5D67-CCD604F29243}"/>
                  </a:ext>
                </a:extLst>
              </p:cNvPr>
              <p:cNvSpPr/>
              <p:nvPr/>
            </p:nvSpPr>
            <p:spPr>
              <a:xfrm>
                <a:off x="7441082" y="1931543"/>
                <a:ext cx="2542458" cy="361864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A9C913E-80D2-F11F-B002-6E3BBBCFE174}"/>
                </a:ext>
              </a:extLst>
            </p:cNvPr>
            <p:cNvGrpSpPr/>
            <p:nvPr/>
          </p:nvGrpSpPr>
          <p:grpSpPr>
            <a:xfrm>
              <a:off x="7947926" y="2133478"/>
              <a:ext cx="2182294" cy="3214776"/>
              <a:chOff x="2061780" y="2069432"/>
              <a:chExt cx="2182294" cy="321477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4B5608C-4B34-9FE6-3406-E2CC9FA9F85E}"/>
                  </a:ext>
                </a:extLst>
              </p:cNvPr>
              <p:cNvSpPr txBox="1"/>
              <p:nvPr/>
            </p:nvSpPr>
            <p:spPr>
              <a:xfrm>
                <a:off x="2331011" y="2069432"/>
                <a:ext cx="16266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计划准确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F4FCA10-3360-4615-3159-A98ECE62AFB1}"/>
                  </a:ext>
                </a:extLst>
              </p:cNvPr>
              <p:cNvSpPr txBox="1"/>
              <p:nvPr/>
            </p:nvSpPr>
            <p:spPr>
              <a:xfrm>
                <a:off x="2061780" y="2641112"/>
                <a:ext cx="2182294" cy="26430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+mn-ea"/>
                  </a:rPr>
                  <a:t>在年初制定全年度的整体运营计划时，有提前与其他部门沟通，获取其他部门的意见，针对性的改善以往各部门反应计划难执行的问题，更加准确可靠的制定该年的计划。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2DFF65-AECC-4AD9-3FCD-730F2C03E5F2}"/>
              </a:ext>
            </a:extLst>
          </p:cNvPr>
          <p:cNvGrpSpPr/>
          <p:nvPr/>
        </p:nvGrpSpPr>
        <p:grpSpPr>
          <a:xfrm>
            <a:off x="4525319" y="1538133"/>
            <a:ext cx="3141362" cy="4405468"/>
            <a:chOff x="4525319" y="1538133"/>
            <a:chExt cx="3141362" cy="440546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BC73EE2-E274-F5A9-39F1-5CE52CC1CB8C}"/>
                </a:ext>
              </a:extLst>
            </p:cNvPr>
            <p:cNvGrpSpPr/>
            <p:nvPr/>
          </p:nvGrpSpPr>
          <p:grpSpPr>
            <a:xfrm>
              <a:off x="4525319" y="1538133"/>
              <a:ext cx="3141362" cy="4405468"/>
              <a:chOff x="4525319" y="1538133"/>
              <a:chExt cx="3141362" cy="4405468"/>
            </a:xfrm>
            <a:effectLst>
              <a:reflection blurRad="6350" stA="50000" endA="300" endPos="15000" dir="5400000" sy="-100000" algn="bl" rotWithShape="0"/>
            </a:effectLst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51C124DC-296B-9719-0AE4-C4605ADE11C4}"/>
                  </a:ext>
                </a:extLst>
              </p:cNvPr>
              <p:cNvSpPr/>
              <p:nvPr/>
            </p:nvSpPr>
            <p:spPr>
              <a:xfrm>
                <a:off x="4525319" y="1538133"/>
                <a:ext cx="3141362" cy="440546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dist="127000" dir="4500000" sx="105000" sy="105000" algn="ct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B0A54B70-077E-05F9-F6F5-C343682AC3A2}"/>
                  </a:ext>
                </a:extLst>
              </p:cNvPr>
              <p:cNvSpPr/>
              <p:nvPr/>
            </p:nvSpPr>
            <p:spPr>
              <a:xfrm>
                <a:off x="4732447" y="1783578"/>
                <a:ext cx="2750378" cy="391457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536F4EB-4EB6-2AA5-A0A4-D234C820244F}"/>
                </a:ext>
              </a:extLst>
            </p:cNvPr>
            <p:cNvGrpSpPr/>
            <p:nvPr/>
          </p:nvGrpSpPr>
          <p:grpSpPr>
            <a:xfrm>
              <a:off x="4890632" y="1941169"/>
              <a:ext cx="2410736" cy="3516740"/>
              <a:chOff x="4890632" y="1941169"/>
              <a:chExt cx="2410736" cy="351674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659B5EB-DE00-2897-9B93-90CFE7336631}"/>
                  </a:ext>
                </a:extLst>
              </p:cNvPr>
              <p:cNvSpPr txBox="1"/>
              <p:nvPr/>
            </p:nvSpPr>
            <p:spPr>
              <a:xfrm>
                <a:off x="5282666" y="1941169"/>
                <a:ext cx="1626669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提效明显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E7CF4C5-1E21-599C-35C9-0C8823F0A074}"/>
                  </a:ext>
                </a:extLst>
              </p:cNvPr>
              <p:cNvSpPr txBox="1"/>
              <p:nvPr/>
            </p:nvSpPr>
            <p:spPr>
              <a:xfrm>
                <a:off x="4890632" y="2482414"/>
                <a:ext cx="2410736" cy="29754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根据公司的整体运营情况，核查员工的整体执行效率，对于效能较低的项目，在部门配合的情况下，酌情进行约谈或移除，在公司规模未扩大的情况下，实现了整体效能的提升，从而实现了产能的迭代升级。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017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8C79F1BE-BA4D-43C4-B489-C6DEB2A6EE38}"/>
              </a:ext>
            </a:extLst>
          </p:cNvPr>
          <p:cNvGrpSpPr/>
          <p:nvPr/>
        </p:nvGrpSpPr>
        <p:grpSpPr>
          <a:xfrm>
            <a:off x="0" y="-53633"/>
            <a:ext cx="6734030" cy="6970367"/>
            <a:chOff x="0" y="-53633"/>
            <a:chExt cx="6734030" cy="697036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11FA5F6-CA17-EAB2-11B8-AA44319F9E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279900" cy="6858000"/>
            </a:xfrm>
            <a:prstGeom prst="rect">
              <a:avLst/>
            </a:prstGeom>
          </p:spPr>
        </p:pic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CA9F159-D0C7-1633-8D52-9D01B47FBF12}"/>
                </a:ext>
              </a:extLst>
            </p:cNvPr>
            <p:cNvSpPr/>
            <p:nvPr/>
          </p:nvSpPr>
          <p:spPr>
            <a:xfrm rot="265004">
              <a:off x="3453402" y="-53633"/>
              <a:ext cx="1235867" cy="4072151"/>
            </a:xfrm>
            <a:custGeom>
              <a:avLst/>
              <a:gdLst>
                <a:gd name="connsiteX0" fmla="*/ 0 w 1235867"/>
                <a:gd name="connsiteY0" fmla="*/ 95458 h 4072151"/>
                <a:gd name="connsiteX1" fmla="*/ 1235867 w 1235867"/>
                <a:gd name="connsiteY1" fmla="*/ 0 h 4072151"/>
                <a:gd name="connsiteX2" fmla="*/ 1235867 w 1235867"/>
                <a:gd name="connsiteY2" fmla="*/ 4072151 h 4072151"/>
                <a:gd name="connsiteX3" fmla="*/ 0 w 1235867"/>
                <a:gd name="connsiteY3" fmla="*/ 4072151 h 40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5867" h="4072151">
                  <a:moveTo>
                    <a:pt x="0" y="95458"/>
                  </a:moveTo>
                  <a:lnTo>
                    <a:pt x="1235867" y="0"/>
                  </a:lnTo>
                  <a:lnTo>
                    <a:pt x="1235867" y="4072151"/>
                  </a:lnTo>
                  <a:lnTo>
                    <a:pt x="0" y="40721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1EC142F-64B6-996E-0B01-2A75C4554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8401" y="2692400"/>
              <a:ext cx="5295629" cy="3663950"/>
            </a:xfrm>
            <a:prstGeom prst="rect">
              <a:avLst/>
            </a:prstGeom>
          </p:spPr>
        </p:pic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C86825A-2620-4249-5D07-2E37F2373615}"/>
                </a:ext>
              </a:extLst>
            </p:cNvPr>
            <p:cNvSpPr/>
            <p:nvPr/>
          </p:nvSpPr>
          <p:spPr>
            <a:xfrm rot="265004" flipH="1" flipV="1">
              <a:off x="5144487" y="4299595"/>
              <a:ext cx="1424415" cy="2617139"/>
            </a:xfrm>
            <a:custGeom>
              <a:avLst/>
              <a:gdLst>
                <a:gd name="connsiteX0" fmla="*/ 1424415 w 1424415"/>
                <a:gd name="connsiteY0" fmla="*/ 2617139 h 2617139"/>
                <a:gd name="connsiteX1" fmla="*/ 0 w 1424415"/>
                <a:gd name="connsiteY1" fmla="*/ 2617139 h 2617139"/>
                <a:gd name="connsiteX2" fmla="*/ 0 w 1424415"/>
                <a:gd name="connsiteY2" fmla="*/ 110021 h 2617139"/>
                <a:gd name="connsiteX3" fmla="*/ 1424415 w 1424415"/>
                <a:gd name="connsiteY3" fmla="*/ 0 h 261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415" h="2617139">
                  <a:moveTo>
                    <a:pt x="1424415" y="2617139"/>
                  </a:moveTo>
                  <a:lnTo>
                    <a:pt x="0" y="2617139"/>
                  </a:lnTo>
                  <a:lnTo>
                    <a:pt x="0" y="110021"/>
                  </a:lnTo>
                  <a:lnTo>
                    <a:pt x="142441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1000">
                  <a:srgbClr val="A4DDD8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1507933-143B-9C09-ED49-07A5E4225835}"/>
                </a:ext>
              </a:extLst>
            </p:cNvPr>
            <p:cNvSpPr/>
            <p:nvPr/>
          </p:nvSpPr>
          <p:spPr>
            <a:xfrm rot="265004" flipH="1" flipV="1">
              <a:off x="4844529" y="5928047"/>
              <a:ext cx="90582" cy="934829"/>
            </a:xfrm>
            <a:custGeom>
              <a:avLst/>
              <a:gdLst>
                <a:gd name="connsiteX0" fmla="*/ 90582 w 90582"/>
                <a:gd name="connsiteY0" fmla="*/ 934829 h 934829"/>
                <a:gd name="connsiteX1" fmla="*/ 0 w 90582"/>
                <a:gd name="connsiteY1" fmla="*/ 934829 h 934829"/>
                <a:gd name="connsiteX2" fmla="*/ 0 w 90582"/>
                <a:gd name="connsiteY2" fmla="*/ 6996 h 934829"/>
                <a:gd name="connsiteX3" fmla="*/ 90582 w 90582"/>
                <a:gd name="connsiteY3" fmla="*/ 0 h 93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582" h="934829">
                  <a:moveTo>
                    <a:pt x="90582" y="934829"/>
                  </a:moveTo>
                  <a:lnTo>
                    <a:pt x="0" y="934829"/>
                  </a:lnTo>
                  <a:lnTo>
                    <a:pt x="0" y="6996"/>
                  </a:lnTo>
                  <a:lnTo>
                    <a:pt x="905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1000">
                  <a:srgbClr val="A4DDD8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3ECCDEBD-F31C-E525-9BC9-EC87661E9AC5}"/>
              </a:ext>
            </a:extLst>
          </p:cNvPr>
          <p:cNvSpPr txBox="1"/>
          <p:nvPr/>
        </p:nvSpPr>
        <p:spPr>
          <a:xfrm>
            <a:off x="7089838" y="1378983"/>
            <a:ext cx="2717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大数据分析器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08F9D86-7C72-2513-0088-D6CEB624C0EC}"/>
              </a:ext>
            </a:extLst>
          </p:cNvPr>
          <p:cNvSpPr txBox="1"/>
          <p:nvPr/>
        </p:nvSpPr>
        <p:spPr>
          <a:xfrm>
            <a:off x="7089838" y="2150965"/>
            <a:ext cx="3663761" cy="3564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zh-CN" altLang="en-US" b="1" dirty="0">
                <a:latin typeface="+mn-ea"/>
              </a:rPr>
              <a:t>根据每年的工作安排，为回顾上一年的整体运营情况、为当年的目标制定提供导向，每年的第一季度都需要完成对上一年的公司所有数据的核算。每年公司的基础数据都是上十亿条的。</a:t>
            </a:r>
            <a:endParaRPr lang="en-US" altLang="zh-CN" b="1" dirty="0">
              <a:latin typeface="+mn-ea"/>
            </a:endParaRPr>
          </a:p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zh-CN" altLang="en-US" b="1" dirty="0">
                <a:latin typeface="+mn-ea"/>
              </a:rPr>
              <a:t>为了提升整体的效能，我们引入了大数据分析器，该工具能够对数据库中的数据进行自动化的索引和清洗，然后按照我们制定的规则进行简易化的初期处理和分析，为后续工作减负。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95D1817-6B41-9385-903B-6FB00DB6895D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435F00B-1C2E-E3C5-AA88-9589CDC47E05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4823057-AF34-108A-2E55-D2EB86619A5E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36E5807-5EF7-4D09-793E-20F683718D15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7268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矩形 810">
            <a:extLst>
              <a:ext uri="{FF2B5EF4-FFF2-40B4-BE49-F238E27FC236}">
                <a16:creationId xmlns:a16="http://schemas.microsoft.com/office/drawing/2014/main" id="{44D00156-A907-3E20-4D6E-130358453C7F}"/>
              </a:ext>
            </a:extLst>
          </p:cNvPr>
          <p:cNvSpPr/>
          <p:nvPr/>
        </p:nvSpPr>
        <p:spPr>
          <a:xfrm>
            <a:off x="1230990" y="1428348"/>
            <a:ext cx="4153861" cy="447303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1145" t="-30038" r="-124401" b="-23282"/>
            </a:stretch>
          </a:blipFill>
          <a:ln>
            <a:noFill/>
          </a:ln>
          <a:effectLst>
            <a:outerShdw blurRad="254000" dist="1270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C430105-77BE-74C0-9419-97B6E78C891F}"/>
              </a:ext>
            </a:extLst>
          </p:cNvPr>
          <p:cNvGrpSpPr/>
          <p:nvPr/>
        </p:nvGrpSpPr>
        <p:grpSpPr>
          <a:xfrm>
            <a:off x="11357259" y="4750363"/>
            <a:ext cx="1010760" cy="2511433"/>
            <a:chOff x="11357259" y="4750363"/>
            <a:chExt cx="1010760" cy="251143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D14B335-3C0E-5775-69F8-048A057B7148}"/>
                </a:ext>
              </a:extLst>
            </p:cNvPr>
            <p:cNvSpPr/>
            <p:nvPr/>
          </p:nvSpPr>
          <p:spPr>
            <a:xfrm rot="18542698">
              <a:off x="11272488" y="6153482"/>
              <a:ext cx="1471265" cy="719796"/>
            </a:xfrm>
            <a:custGeom>
              <a:avLst/>
              <a:gdLst>
                <a:gd name="connsiteX0" fmla="*/ 1471265 w 1471265"/>
                <a:gd name="connsiteY0" fmla="*/ 0 h 719796"/>
                <a:gd name="connsiteX1" fmla="*/ 583815 w 1471265"/>
                <a:gd name="connsiteY1" fmla="*/ 719796 h 719796"/>
                <a:gd name="connsiteX2" fmla="*/ 0 w 1471265"/>
                <a:gd name="connsiteY2" fmla="*/ 0 h 71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1265" h="719796">
                  <a:moveTo>
                    <a:pt x="1471265" y="0"/>
                  </a:moveTo>
                  <a:lnTo>
                    <a:pt x="583815" y="71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4E726C-E966-78B8-ECF3-A49A566CE4AE}"/>
                </a:ext>
              </a:extLst>
            </p:cNvPr>
            <p:cNvSpPr/>
            <p:nvPr/>
          </p:nvSpPr>
          <p:spPr>
            <a:xfrm rot="18542698">
              <a:off x="10778277" y="6039457"/>
              <a:ext cx="1921290" cy="391582"/>
            </a:xfrm>
            <a:custGeom>
              <a:avLst/>
              <a:gdLst>
                <a:gd name="connsiteX0" fmla="*/ 1921290 w 1921290"/>
                <a:gd name="connsiteY0" fmla="*/ 0 h 391582"/>
                <a:gd name="connsiteX1" fmla="*/ 1438502 w 1921290"/>
                <a:gd name="connsiteY1" fmla="*/ 391582 h 391582"/>
                <a:gd name="connsiteX2" fmla="*/ 317606 w 1921290"/>
                <a:gd name="connsiteY2" fmla="*/ 391582 h 391582"/>
                <a:gd name="connsiteX3" fmla="*/ 0 w 1921290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290" h="391582">
                  <a:moveTo>
                    <a:pt x="1921290" y="0"/>
                  </a:moveTo>
                  <a:lnTo>
                    <a:pt x="1438502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8528F49-A121-053B-B1D5-083166E62AFD}"/>
                </a:ext>
              </a:extLst>
            </p:cNvPr>
            <p:cNvSpPr/>
            <p:nvPr/>
          </p:nvSpPr>
          <p:spPr>
            <a:xfrm rot="18542698">
              <a:off x="10297333" y="5810289"/>
              <a:ext cx="2511433" cy="391582"/>
            </a:xfrm>
            <a:custGeom>
              <a:avLst/>
              <a:gdLst>
                <a:gd name="connsiteX0" fmla="*/ 2511433 w 2511433"/>
                <a:gd name="connsiteY0" fmla="*/ 0 h 391582"/>
                <a:gd name="connsiteX1" fmla="*/ 2028644 w 2511433"/>
                <a:gd name="connsiteY1" fmla="*/ 391582 h 391582"/>
                <a:gd name="connsiteX2" fmla="*/ 317606 w 2511433"/>
                <a:gd name="connsiteY2" fmla="*/ 391582 h 391582"/>
                <a:gd name="connsiteX3" fmla="*/ 0 w 2511433"/>
                <a:gd name="connsiteY3" fmla="*/ 0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1433" h="391582">
                  <a:moveTo>
                    <a:pt x="2511433" y="0"/>
                  </a:moveTo>
                  <a:lnTo>
                    <a:pt x="2028644" y="391582"/>
                  </a:lnTo>
                  <a:lnTo>
                    <a:pt x="317606" y="391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7EB584-F395-FF46-41A2-527A6537A75E}"/>
              </a:ext>
            </a:extLst>
          </p:cNvPr>
          <p:cNvGrpSpPr/>
          <p:nvPr/>
        </p:nvGrpSpPr>
        <p:grpSpPr>
          <a:xfrm>
            <a:off x="-175263" y="-403095"/>
            <a:ext cx="1008027" cy="2505143"/>
            <a:chOff x="-175263" y="-403095"/>
            <a:chExt cx="1008027" cy="2505143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BA6571B-06BE-1CC7-7DE4-A83D934308A7}"/>
                </a:ext>
              </a:extLst>
            </p:cNvPr>
            <p:cNvSpPr/>
            <p:nvPr/>
          </p:nvSpPr>
          <p:spPr>
            <a:xfrm rot="18542698" flipH="1" flipV="1">
              <a:off x="-549391" y="-15213"/>
              <a:ext cx="1464975" cy="716719"/>
            </a:xfrm>
            <a:custGeom>
              <a:avLst/>
              <a:gdLst>
                <a:gd name="connsiteX0" fmla="*/ 581320 w 1464975"/>
                <a:gd name="connsiteY0" fmla="*/ 716719 h 716719"/>
                <a:gd name="connsiteX1" fmla="*/ 0 w 1464975"/>
                <a:gd name="connsiteY1" fmla="*/ 0 h 716719"/>
                <a:gd name="connsiteX2" fmla="*/ 1464975 w 1464975"/>
                <a:gd name="connsiteY2" fmla="*/ 0 h 71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975" h="716719">
                  <a:moveTo>
                    <a:pt x="581320" y="716719"/>
                  </a:moveTo>
                  <a:lnTo>
                    <a:pt x="0" y="0"/>
                  </a:lnTo>
                  <a:lnTo>
                    <a:pt x="1464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E8FEF3-C4B5-4AA7-8376-C184E0D51520}"/>
                </a:ext>
              </a:extLst>
            </p:cNvPr>
            <p:cNvSpPr/>
            <p:nvPr/>
          </p:nvSpPr>
          <p:spPr>
            <a:xfrm rot="18542698" flipH="1" flipV="1">
              <a:off x="-506403" y="424519"/>
              <a:ext cx="1915001" cy="391582"/>
            </a:xfrm>
            <a:custGeom>
              <a:avLst/>
              <a:gdLst>
                <a:gd name="connsiteX0" fmla="*/ 317606 w 1915001"/>
                <a:gd name="connsiteY0" fmla="*/ 391582 h 391582"/>
                <a:gd name="connsiteX1" fmla="*/ 0 w 1915001"/>
                <a:gd name="connsiteY1" fmla="*/ 0 h 391582"/>
                <a:gd name="connsiteX2" fmla="*/ 1915001 w 1915001"/>
                <a:gd name="connsiteY2" fmla="*/ 0 h 391582"/>
                <a:gd name="connsiteX3" fmla="*/ 1432212 w 1915001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5001" h="391582">
                  <a:moveTo>
                    <a:pt x="317606" y="391582"/>
                  </a:moveTo>
                  <a:lnTo>
                    <a:pt x="0" y="0"/>
                  </a:lnTo>
                  <a:lnTo>
                    <a:pt x="1915001" y="0"/>
                  </a:lnTo>
                  <a:lnTo>
                    <a:pt x="1432212" y="3915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54000" dist="127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35EE77E-B697-4033-D714-BA04905C4C89}"/>
                </a:ext>
              </a:extLst>
            </p:cNvPr>
            <p:cNvSpPr/>
            <p:nvPr/>
          </p:nvSpPr>
          <p:spPr>
            <a:xfrm rot="18542698" flipH="1" flipV="1">
              <a:off x="-615599" y="653686"/>
              <a:ext cx="2505143" cy="391582"/>
            </a:xfrm>
            <a:custGeom>
              <a:avLst/>
              <a:gdLst>
                <a:gd name="connsiteX0" fmla="*/ 317606 w 2505143"/>
                <a:gd name="connsiteY0" fmla="*/ 391582 h 391582"/>
                <a:gd name="connsiteX1" fmla="*/ 0 w 2505143"/>
                <a:gd name="connsiteY1" fmla="*/ 0 h 391582"/>
                <a:gd name="connsiteX2" fmla="*/ 2505143 w 2505143"/>
                <a:gd name="connsiteY2" fmla="*/ 0 h 391582"/>
                <a:gd name="connsiteX3" fmla="*/ 2022355 w 2505143"/>
                <a:gd name="connsiteY3" fmla="*/ 391582 h 39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5143" h="391582">
                  <a:moveTo>
                    <a:pt x="317606" y="391582"/>
                  </a:moveTo>
                  <a:lnTo>
                    <a:pt x="0" y="0"/>
                  </a:lnTo>
                  <a:lnTo>
                    <a:pt x="2505143" y="0"/>
                  </a:lnTo>
                  <a:lnTo>
                    <a:pt x="2022355" y="3915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0" dist="1270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19B5E2-4DF1-02A9-D761-0CC1816DE8FE}"/>
              </a:ext>
            </a:extLst>
          </p:cNvPr>
          <p:cNvSpPr txBox="1"/>
          <p:nvPr/>
        </p:nvSpPr>
        <p:spPr>
          <a:xfrm>
            <a:off x="1219199" y="526631"/>
            <a:ext cx="253465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b="1" dirty="0">
                <a:latin typeface="+mj-ea"/>
                <a:ea typeface="+mj-ea"/>
              </a:rPr>
              <a:t>工作成效展示</a:t>
            </a:r>
          </a:p>
        </p:txBody>
      </p:sp>
      <p:grpSp>
        <p:nvGrpSpPr>
          <p:cNvPr id="804" name="组合 803">
            <a:extLst>
              <a:ext uri="{FF2B5EF4-FFF2-40B4-BE49-F238E27FC236}">
                <a16:creationId xmlns:a16="http://schemas.microsoft.com/office/drawing/2014/main" id="{87EF2AF2-D88E-42DD-3C44-F59FBBEA7645}"/>
              </a:ext>
            </a:extLst>
          </p:cNvPr>
          <p:cNvGrpSpPr/>
          <p:nvPr/>
        </p:nvGrpSpPr>
        <p:grpSpPr>
          <a:xfrm>
            <a:off x="1079727" y="2098675"/>
            <a:ext cx="3476674" cy="3476674"/>
            <a:chOff x="1703126" y="1535573"/>
            <a:chExt cx="3476674" cy="3476674"/>
          </a:xfrm>
        </p:grpSpPr>
        <p:grpSp>
          <p:nvGrpSpPr>
            <p:cNvPr id="791" name="组合 790">
              <a:extLst>
                <a:ext uri="{FF2B5EF4-FFF2-40B4-BE49-F238E27FC236}">
                  <a16:creationId xmlns:a16="http://schemas.microsoft.com/office/drawing/2014/main" id="{21CB53FA-2E5B-6084-EE44-BFB6D885B02A}"/>
                </a:ext>
              </a:extLst>
            </p:cNvPr>
            <p:cNvGrpSpPr/>
            <p:nvPr/>
          </p:nvGrpSpPr>
          <p:grpSpPr>
            <a:xfrm>
              <a:off x="1703126" y="1535573"/>
              <a:ext cx="3476674" cy="3476674"/>
              <a:chOff x="1703126" y="1535573"/>
              <a:chExt cx="3476674" cy="3476674"/>
            </a:xfrm>
          </p:grpSpPr>
          <p:cxnSp>
            <p:nvCxnSpPr>
              <p:cNvPr id="676" name="直接连接符 675">
                <a:extLst>
                  <a:ext uri="{FF2B5EF4-FFF2-40B4-BE49-F238E27FC236}">
                    <a16:creationId xmlns:a16="http://schemas.microsoft.com/office/drawing/2014/main" id="{2067E93F-8D44-8601-7188-1B3A068C2BA5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03126" y="296149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直接连接符 676">
                <a:extLst>
                  <a:ext uri="{FF2B5EF4-FFF2-40B4-BE49-F238E27FC236}">
                    <a16:creationId xmlns:a16="http://schemas.microsoft.com/office/drawing/2014/main" id="{76B06ECB-4A18-C403-40CC-CBFE65970AEE}"/>
                  </a:ext>
                </a:extLst>
              </p:cNvPr>
              <p:cNvCxnSpPr>
                <a:cxnSpLocks/>
              </p:cNvCxnSpPr>
              <p:nvPr/>
            </p:nvCxnSpPr>
            <p:spPr>
              <a:xfrm rot="-5040000">
                <a:off x="1710937" y="2812441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直接连接符 677">
                <a:extLst>
                  <a:ext uri="{FF2B5EF4-FFF2-40B4-BE49-F238E27FC236}">
                    <a16:creationId xmlns:a16="http://schemas.microsoft.com/office/drawing/2014/main" id="{3FF3A3CC-F37B-F013-5AE3-4FA6363E4B99}"/>
                  </a:ext>
                </a:extLst>
              </p:cNvPr>
              <p:cNvCxnSpPr>
                <a:cxnSpLocks/>
              </p:cNvCxnSpPr>
              <p:nvPr/>
            </p:nvCxnSpPr>
            <p:spPr>
              <a:xfrm rot="-4680000">
                <a:off x="1734286" y="266502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直接连接符 678">
                <a:extLst>
                  <a:ext uri="{FF2B5EF4-FFF2-40B4-BE49-F238E27FC236}">
                    <a16:creationId xmlns:a16="http://schemas.microsoft.com/office/drawing/2014/main" id="{125BD51C-D7DE-B7E6-409C-C1F70F6AB15E}"/>
                  </a:ext>
                </a:extLst>
              </p:cNvPr>
              <p:cNvCxnSpPr>
                <a:cxnSpLocks/>
              </p:cNvCxnSpPr>
              <p:nvPr/>
            </p:nvCxnSpPr>
            <p:spPr>
              <a:xfrm rot="-4320000">
                <a:off x="1772915" y="252085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直接连接符 679">
                <a:extLst>
                  <a:ext uri="{FF2B5EF4-FFF2-40B4-BE49-F238E27FC236}">
                    <a16:creationId xmlns:a16="http://schemas.microsoft.com/office/drawing/2014/main" id="{9C8F1E8D-9F7D-84E7-CE70-7A5A1A361802}"/>
                  </a:ext>
                </a:extLst>
              </p:cNvPr>
              <p:cNvCxnSpPr>
                <a:cxnSpLocks/>
              </p:cNvCxnSpPr>
              <p:nvPr/>
            </p:nvCxnSpPr>
            <p:spPr>
              <a:xfrm rot="-3960000">
                <a:off x="1826403" y="238151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直接连接符 680">
                <a:extLst>
                  <a:ext uri="{FF2B5EF4-FFF2-40B4-BE49-F238E27FC236}">
                    <a16:creationId xmlns:a16="http://schemas.microsoft.com/office/drawing/2014/main" id="{A0E5A7CF-0698-7810-7860-45BEF13A9B2F}"/>
                  </a:ext>
                </a:extLst>
              </p:cNvPr>
              <p:cNvCxnSpPr>
                <a:cxnSpLocks/>
              </p:cNvCxnSpPr>
              <p:nvPr/>
            </p:nvCxnSpPr>
            <p:spPr>
              <a:xfrm rot="-3600000">
                <a:off x="1894163" y="2248532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7" name="直接连接符 736">
                <a:extLst>
                  <a:ext uri="{FF2B5EF4-FFF2-40B4-BE49-F238E27FC236}">
                    <a16:creationId xmlns:a16="http://schemas.microsoft.com/office/drawing/2014/main" id="{9FECDF13-1FDB-96D9-22FD-F629866FCF70}"/>
                  </a:ext>
                </a:extLst>
              </p:cNvPr>
              <p:cNvCxnSpPr>
                <a:cxnSpLocks/>
              </p:cNvCxnSpPr>
              <p:nvPr/>
            </p:nvCxnSpPr>
            <p:spPr>
              <a:xfrm rot="-3240000">
                <a:off x="1975452" y="212335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8" name="直接连接符 737">
                <a:extLst>
                  <a:ext uri="{FF2B5EF4-FFF2-40B4-BE49-F238E27FC236}">
                    <a16:creationId xmlns:a16="http://schemas.microsoft.com/office/drawing/2014/main" id="{B0A7EEDC-7707-B218-E0AC-515DE12E1893}"/>
                  </a:ext>
                </a:extLst>
              </p:cNvPr>
              <p:cNvCxnSpPr>
                <a:cxnSpLocks/>
              </p:cNvCxnSpPr>
              <p:nvPr/>
            </p:nvCxnSpPr>
            <p:spPr>
              <a:xfrm rot="-2880000">
                <a:off x="2069380" y="200736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9" name="直接连接符 738">
                <a:extLst>
                  <a:ext uri="{FF2B5EF4-FFF2-40B4-BE49-F238E27FC236}">
                    <a16:creationId xmlns:a16="http://schemas.microsoft.com/office/drawing/2014/main" id="{05DFF7F4-1022-6405-50CB-407259663E6D}"/>
                  </a:ext>
                </a:extLst>
              </p:cNvPr>
              <p:cNvCxnSpPr>
                <a:cxnSpLocks/>
              </p:cNvCxnSpPr>
              <p:nvPr/>
            </p:nvCxnSpPr>
            <p:spPr>
              <a:xfrm rot="-2520000">
                <a:off x="2174918" y="190182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0" name="直接连接符 739">
                <a:extLst>
                  <a:ext uri="{FF2B5EF4-FFF2-40B4-BE49-F238E27FC236}">
                    <a16:creationId xmlns:a16="http://schemas.microsoft.com/office/drawing/2014/main" id="{5D6381D7-A5B5-4E45-DDE7-E2C95AB975C1}"/>
                  </a:ext>
                </a:extLst>
              </p:cNvPr>
              <p:cNvCxnSpPr>
                <a:cxnSpLocks/>
              </p:cNvCxnSpPr>
              <p:nvPr/>
            </p:nvCxnSpPr>
            <p:spPr>
              <a:xfrm rot="-2160000">
                <a:off x="2290910" y="180789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1" name="直接连接符 740">
                <a:extLst>
                  <a:ext uri="{FF2B5EF4-FFF2-40B4-BE49-F238E27FC236}">
                    <a16:creationId xmlns:a16="http://schemas.microsoft.com/office/drawing/2014/main" id="{8BA83273-AD49-4971-DDF4-0D37522BF7E1}"/>
                  </a:ext>
                </a:extLst>
              </p:cNvPr>
              <p:cNvCxnSpPr>
                <a:cxnSpLocks/>
              </p:cNvCxnSpPr>
              <p:nvPr/>
            </p:nvCxnSpPr>
            <p:spPr>
              <a:xfrm rot="-1800000">
                <a:off x="2416085" y="172661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2" name="直接连接符 741">
                <a:extLst>
                  <a:ext uri="{FF2B5EF4-FFF2-40B4-BE49-F238E27FC236}">
                    <a16:creationId xmlns:a16="http://schemas.microsoft.com/office/drawing/2014/main" id="{BC20D1D3-B6A4-3DF3-17A0-4FC6089C18A2}"/>
                  </a:ext>
                </a:extLst>
              </p:cNvPr>
              <p:cNvCxnSpPr>
                <a:cxnSpLocks/>
              </p:cNvCxnSpPr>
              <p:nvPr/>
            </p:nvCxnSpPr>
            <p:spPr>
              <a:xfrm rot="-1440000">
                <a:off x="2549070" y="165885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3" name="直接连接符 742">
                <a:extLst>
                  <a:ext uri="{FF2B5EF4-FFF2-40B4-BE49-F238E27FC236}">
                    <a16:creationId xmlns:a16="http://schemas.microsoft.com/office/drawing/2014/main" id="{1EB91DFD-6769-3D69-D5A3-7B5DB49613BB}"/>
                  </a:ext>
                </a:extLst>
              </p:cNvPr>
              <p:cNvCxnSpPr>
                <a:cxnSpLocks/>
              </p:cNvCxnSpPr>
              <p:nvPr/>
            </p:nvCxnSpPr>
            <p:spPr>
              <a:xfrm rot="-1080000">
                <a:off x="2688410" y="1605362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4" name="直接连接符 743">
                <a:extLst>
                  <a:ext uri="{FF2B5EF4-FFF2-40B4-BE49-F238E27FC236}">
                    <a16:creationId xmlns:a16="http://schemas.microsoft.com/office/drawing/2014/main" id="{02199651-8977-D299-4544-98D9561B09C6}"/>
                  </a:ext>
                </a:extLst>
              </p:cNvPr>
              <p:cNvCxnSpPr>
                <a:cxnSpLocks/>
              </p:cNvCxnSpPr>
              <p:nvPr/>
            </p:nvCxnSpPr>
            <p:spPr>
              <a:xfrm rot="-720000">
                <a:off x="2832578" y="156673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5" name="直接连接符 744">
                <a:extLst>
                  <a:ext uri="{FF2B5EF4-FFF2-40B4-BE49-F238E27FC236}">
                    <a16:creationId xmlns:a16="http://schemas.microsoft.com/office/drawing/2014/main" id="{197C6C6F-0F1E-8A7F-7EE3-ED6C3A42355B}"/>
                  </a:ext>
                </a:extLst>
              </p:cNvPr>
              <p:cNvCxnSpPr>
                <a:cxnSpLocks/>
              </p:cNvCxnSpPr>
              <p:nvPr/>
            </p:nvCxnSpPr>
            <p:spPr>
              <a:xfrm rot="-360000">
                <a:off x="2979994" y="1543384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6" name="直接连接符 745">
                <a:extLst>
                  <a:ext uri="{FF2B5EF4-FFF2-40B4-BE49-F238E27FC236}">
                    <a16:creationId xmlns:a16="http://schemas.microsoft.com/office/drawing/2014/main" id="{A017EAD4-6B4C-32A4-B646-97AF63F1F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29043" y="153557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7" name="直接连接符 746">
                <a:extLst>
                  <a:ext uri="{FF2B5EF4-FFF2-40B4-BE49-F238E27FC236}">
                    <a16:creationId xmlns:a16="http://schemas.microsoft.com/office/drawing/2014/main" id="{4213E436-3A59-DE37-5795-A4ABF373F69D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">
                <a:off x="3278092" y="1543384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直接连接符 747">
                <a:extLst>
                  <a:ext uri="{FF2B5EF4-FFF2-40B4-BE49-F238E27FC236}">
                    <a16:creationId xmlns:a16="http://schemas.microsoft.com/office/drawing/2014/main" id="{05A293F5-E99D-1B1E-0221-B94A2AAF8772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">
                <a:off x="3425508" y="156673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9" name="直接连接符 748">
                <a:extLst>
                  <a:ext uri="{FF2B5EF4-FFF2-40B4-BE49-F238E27FC236}">
                    <a16:creationId xmlns:a16="http://schemas.microsoft.com/office/drawing/2014/main" id="{20DCC7ED-C35A-0EB0-5CC8-3FE21E871E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">
                <a:off x="3569676" y="1605362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直接连接符 749">
                <a:extLst>
                  <a:ext uri="{FF2B5EF4-FFF2-40B4-BE49-F238E27FC236}">
                    <a16:creationId xmlns:a16="http://schemas.microsoft.com/office/drawing/2014/main" id="{F65282DF-FDE1-AD0F-7CB7-AB78E4B84328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">
                <a:off x="3709015" y="165885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直接连接符 750">
                <a:extLst>
                  <a:ext uri="{FF2B5EF4-FFF2-40B4-BE49-F238E27FC236}">
                    <a16:creationId xmlns:a16="http://schemas.microsoft.com/office/drawing/2014/main" id="{68615BA2-C2B3-2511-80AB-FE2BAFE80368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3842002" y="172661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直接连接符 751">
                <a:extLst>
                  <a:ext uri="{FF2B5EF4-FFF2-40B4-BE49-F238E27FC236}">
                    <a16:creationId xmlns:a16="http://schemas.microsoft.com/office/drawing/2014/main" id="{9C0C34BC-7464-5492-A5D4-BE37D18A459C}"/>
                  </a:ext>
                </a:extLst>
              </p:cNvPr>
              <p:cNvCxnSpPr>
                <a:cxnSpLocks/>
              </p:cNvCxnSpPr>
              <p:nvPr/>
            </p:nvCxnSpPr>
            <p:spPr>
              <a:xfrm rot="2160000">
                <a:off x="3967176" y="180789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3" name="直接连接符 752">
                <a:extLst>
                  <a:ext uri="{FF2B5EF4-FFF2-40B4-BE49-F238E27FC236}">
                    <a16:creationId xmlns:a16="http://schemas.microsoft.com/office/drawing/2014/main" id="{7B445A5D-D95E-08D3-A4EC-B580A6675B39}"/>
                  </a:ext>
                </a:extLst>
              </p:cNvPr>
              <p:cNvCxnSpPr>
                <a:cxnSpLocks/>
              </p:cNvCxnSpPr>
              <p:nvPr/>
            </p:nvCxnSpPr>
            <p:spPr>
              <a:xfrm rot="2520000">
                <a:off x="4083167" y="190182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直接连接符 753">
                <a:extLst>
                  <a:ext uri="{FF2B5EF4-FFF2-40B4-BE49-F238E27FC236}">
                    <a16:creationId xmlns:a16="http://schemas.microsoft.com/office/drawing/2014/main" id="{3F2BEA2D-6200-3FDB-3640-F311EBC34601}"/>
                  </a:ext>
                </a:extLst>
              </p:cNvPr>
              <p:cNvCxnSpPr>
                <a:cxnSpLocks/>
              </p:cNvCxnSpPr>
              <p:nvPr/>
            </p:nvCxnSpPr>
            <p:spPr>
              <a:xfrm rot="2880000">
                <a:off x="4188706" y="200736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5" name="直接连接符 754">
                <a:extLst>
                  <a:ext uri="{FF2B5EF4-FFF2-40B4-BE49-F238E27FC236}">
                    <a16:creationId xmlns:a16="http://schemas.microsoft.com/office/drawing/2014/main" id="{51256EAA-44D8-E59B-9983-97EFC42BF675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>
                <a:off x="4282634" y="212335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直接连接符 755">
                <a:extLst>
                  <a:ext uri="{FF2B5EF4-FFF2-40B4-BE49-F238E27FC236}">
                    <a16:creationId xmlns:a16="http://schemas.microsoft.com/office/drawing/2014/main" id="{495E5E23-FBD4-D08D-04DF-E73608A2159A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>
                <a:off x="4363923" y="2248532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7" name="直接连接符 756">
                <a:extLst>
                  <a:ext uri="{FF2B5EF4-FFF2-40B4-BE49-F238E27FC236}">
                    <a16:creationId xmlns:a16="http://schemas.microsoft.com/office/drawing/2014/main" id="{CDC4F4F8-8667-18E5-FB9E-A6F7EC5E4E74}"/>
                  </a:ext>
                </a:extLst>
              </p:cNvPr>
              <p:cNvCxnSpPr>
                <a:cxnSpLocks/>
              </p:cNvCxnSpPr>
              <p:nvPr/>
            </p:nvCxnSpPr>
            <p:spPr>
              <a:xfrm rot="3960000">
                <a:off x="4431683" y="238151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8" name="直接连接符 757">
                <a:extLst>
                  <a:ext uri="{FF2B5EF4-FFF2-40B4-BE49-F238E27FC236}">
                    <a16:creationId xmlns:a16="http://schemas.microsoft.com/office/drawing/2014/main" id="{43B43957-F3ED-837C-57AF-985509C4E47F}"/>
                  </a:ext>
                </a:extLst>
              </p:cNvPr>
              <p:cNvCxnSpPr>
                <a:cxnSpLocks/>
              </p:cNvCxnSpPr>
              <p:nvPr/>
            </p:nvCxnSpPr>
            <p:spPr>
              <a:xfrm rot="4320000">
                <a:off x="4485170" y="252085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9" name="直接连接符 758">
                <a:extLst>
                  <a:ext uri="{FF2B5EF4-FFF2-40B4-BE49-F238E27FC236}">
                    <a16:creationId xmlns:a16="http://schemas.microsoft.com/office/drawing/2014/main" id="{E70223EC-9541-9AA3-70FF-9BE70C0EF575}"/>
                  </a:ext>
                </a:extLst>
              </p:cNvPr>
              <p:cNvCxnSpPr>
                <a:cxnSpLocks/>
              </p:cNvCxnSpPr>
              <p:nvPr/>
            </p:nvCxnSpPr>
            <p:spPr>
              <a:xfrm rot="4680000">
                <a:off x="4523800" y="266502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0" name="直接连接符 759">
                <a:extLst>
                  <a:ext uri="{FF2B5EF4-FFF2-40B4-BE49-F238E27FC236}">
                    <a16:creationId xmlns:a16="http://schemas.microsoft.com/office/drawing/2014/main" id="{12179E0F-1C03-0E06-00FD-174D4667B878}"/>
                  </a:ext>
                </a:extLst>
              </p:cNvPr>
              <p:cNvCxnSpPr>
                <a:cxnSpLocks/>
              </p:cNvCxnSpPr>
              <p:nvPr/>
            </p:nvCxnSpPr>
            <p:spPr>
              <a:xfrm rot="5040000">
                <a:off x="4547148" y="2812441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1" name="直接连接符 760">
                <a:extLst>
                  <a:ext uri="{FF2B5EF4-FFF2-40B4-BE49-F238E27FC236}">
                    <a16:creationId xmlns:a16="http://schemas.microsoft.com/office/drawing/2014/main" id="{189CBEF8-6D0C-02AB-12EC-BD2DB50BB30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554960" y="296149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直接连接符 761">
                <a:extLst>
                  <a:ext uri="{FF2B5EF4-FFF2-40B4-BE49-F238E27FC236}">
                    <a16:creationId xmlns:a16="http://schemas.microsoft.com/office/drawing/2014/main" id="{E5ECCD79-5962-43A3-C146-AFE773F0E2E9}"/>
                  </a:ext>
                </a:extLst>
              </p:cNvPr>
              <p:cNvCxnSpPr>
                <a:cxnSpLocks/>
              </p:cNvCxnSpPr>
              <p:nvPr/>
            </p:nvCxnSpPr>
            <p:spPr>
              <a:xfrm rot="5760000">
                <a:off x="4547148" y="311053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直接连接符 762">
                <a:extLst>
                  <a:ext uri="{FF2B5EF4-FFF2-40B4-BE49-F238E27FC236}">
                    <a16:creationId xmlns:a16="http://schemas.microsoft.com/office/drawing/2014/main" id="{03C3172A-A994-9AE2-D4E9-F83856BFCEA2}"/>
                  </a:ext>
                </a:extLst>
              </p:cNvPr>
              <p:cNvCxnSpPr>
                <a:cxnSpLocks/>
              </p:cNvCxnSpPr>
              <p:nvPr/>
            </p:nvCxnSpPr>
            <p:spPr>
              <a:xfrm rot="6120000">
                <a:off x="4523800" y="325795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直接连接符 763">
                <a:extLst>
                  <a:ext uri="{FF2B5EF4-FFF2-40B4-BE49-F238E27FC236}">
                    <a16:creationId xmlns:a16="http://schemas.microsoft.com/office/drawing/2014/main" id="{A953A8BB-FFC1-ADE3-7754-666386E8376A}"/>
                  </a:ext>
                </a:extLst>
              </p:cNvPr>
              <p:cNvCxnSpPr>
                <a:cxnSpLocks/>
              </p:cNvCxnSpPr>
              <p:nvPr/>
            </p:nvCxnSpPr>
            <p:spPr>
              <a:xfrm rot="6480000">
                <a:off x="4485170" y="340212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直接连接符 764">
                <a:extLst>
                  <a:ext uri="{FF2B5EF4-FFF2-40B4-BE49-F238E27FC236}">
                    <a16:creationId xmlns:a16="http://schemas.microsoft.com/office/drawing/2014/main" id="{5A6A53E6-3F9F-99CF-ED90-60E96E43E26A}"/>
                  </a:ext>
                </a:extLst>
              </p:cNvPr>
              <p:cNvCxnSpPr>
                <a:cxnSpLocks/>
              </p:cNvCxnSpPr>
              <p:nvPr/>
            </p:nvCxnSpPr>
            <p:spPr>
              <a:xfrm rot="6840000">
                <a:off x="4431683" y="354146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直接连接符 765">
                <a:extLst>
                  <a:ext uri="{FF2B5EF4-FFF2-40B4-BE49-F238E27FC236}">
                    <a16:creationId xmlns:a16="http://schemas.microsoft.com/office/drawing/2014/main" id="{131B445C-0B49-2950-EAC1-36DC48F71F46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4363923" y="367444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直接连接符 766">
                <a:extLst>
                  <a:ext uri="{FF2B5EF4-FFF2-40B4-BE49-F238E27FC236}">
                    <a16:creationId xmlns:a16="http://schemas.microsoft.com/office/drawing/2014/main" id="{06B989B7-AE3B-EB7E-84EE-8A0850E17213}"/>
                  </a:ext>
                </a:extLst>
              </p:cNvPr>
              <p:cNvCxnSpPr>
                <a:cxnSpLocks/>
              </p:cNvCxnSpPr>
              <p:nvPr/>
            </p:nvCxnSpPr>
            <p:spPr>
              <a:xfrm rot="7560000">
                <a:off x="4282634" y="379962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8" name="直接连接符 767">
                <a:extLst>
                  <a:ext uri="{FF2B5EF4-FFF2-40B4-BE49-F238E27FC236}">
                    <a16:creationId xmlns:a16="http://schemas.microsoft.com/office/drawing/2014/main" id="{E00A0BE1-01A1-942A-C24D-9E0E6085FDF5}"/>
                  </a:ext>
                </a:extLst>
              </p:cNvPr>
              <p:cNvCxnSpPr>
                <a:cxnSpLocks/>
              </p:cNvCxnSpPr>
              <p:nvPr/>
            </p:nvCxnSpPr>
            <p:spPr>
              <a:xfrm rot="7920000">
                <a:off x="4188706" y="3915614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9" name="直接连接符 768">
                <a:extLst>
                  <a:ext uri="{FF2B5EF4-FFF2-40B4-BE49-F238E27FC236}">
                    <a16:creationId xmlns:a16="http://schemas.microsoft.com/office/drawing/2014/main" id="{1DEC17EC-2D2A-1F8C-62D9-D6525587C300}"/>
                  </a:ext>
                </a:extLst>
              </p:cNvPr>
              <p:cNvCxnSpPr>
                <a:cxnSpLocks/>
              </p:cNvCxnSpPr>
              <p:nvPr/>
            </p:nvCxnSpPr>
            <p:spPr>
              <a:xfrm rot="8280000">
                <a:off x="4083167" y="402115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0" name="直接连接符 769">
                <a:extLst>
                  <a:ext uri="{FF2B5EF4-FFF2-40B4-BE49-F238E27FC236}">
                    <a16:creationId xmlns:a16="http://schemas.microsoft.com/office/drawing/2014/main" id="{791DDA26-B85F-CC4A-08ED-F373A59FACEE}"/>
                  </a:ext>
                </a:extLst>
              </p:cNvPr>
              <p:cNvCxnSpPr>
                <a:cxnSpLocks/>
              </p:cNvCxnSpPr>
              <p:nvPr/>
            </p:nvCxnSpPr>
            <p:spPr>
              <a:xfrm rot="8640000">
                <a:off x="3967176" y="4115081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1" name="直接连接符 770">
                <a:extLst>
                  <a:ext uri="{FF2B5EF4-FFF2-40B4-BE49-F238E27FC236}">
                    <a16:creationId xmlns:a16="http://schemas.microsoft.com/office/drawing/2014/main" id="{BBE8D5C5-AECB-9FD0-A4BA-0AFC2EE812C2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3842002" y="419637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2" name="直接连接符 771">
                <a:extLst>
                  <a:ext uri="{FF2B5EF4-FFF2-40B4-BE49-F238E27FC236}">
                    <a16:creationId xmlns:a16="http://schemas.microsoft.com/office/drawing/2014/main" id="{E7956D63-C751-B95A-E06E-651FF86801F7}"/>
                  </a:ext>
                </a:extLst>
              </p:cNvPr>
              <p:cNvCxnSpPr>
                <a:cxnSpLocks/>
              </p:cNvCxnSpPr>
              <p:nvPr/>
            </p:nvCxnSpPr>
            <p:spPr>
              <a:xfrm rot="9360000">
                <a:off x="3709015" y="426413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3" name="直接连接符 772">
                <a:extLst>
                  <a:ext uri="{FF2B5EF4-FFF2-40B4-BE49-F238E27FC236}">
                    <a16:creationId xmlns:a16="http://schemas.microsoft.com/office/drawing/2014/main" id="{7818A6A3-AEEE-FA63-0C12-10AEC5DDC4B3}"/>
                  </a:ext>
                </a:extLst>
              </p:cNvPr>
              <p:cNvCxnSpPr>
                <a:cxnSpLocks/>
              </p:cNvCxnSpPr>
              <p:nvPr/>
            </p:nvCxnSpPr>
            <p:spPr>
              <a:xfrm rot="9720000">
                <a:off x="3569676" y="431761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直接连接符 773">
                <a:extLst>
                  <a:ext uri="{FF2B5EF4-FFF2-40B4-BE49-F238E27FC236}">
                    <a16:creationId xmlns:a16="http://schemas.microsoft.com/office/drawing/2014/main" id="{552A2178-3B6E-D89C-D302-09E9626A7D89}"/>
                  </a:ext>
                </a:extLst>
              </p:cNvPr>
              <p:cNvCxnSpPr>
                <a:cxnSpLocks/>
              </p:cNvCxnSpPr>
              <p:nvPr/>
            </p:nvCxnSpPr>
            <p:spPr>
              <a:xfrm rot="10080000">
                <a:off x="3425508" y="435624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" name="直接连接符 774">
                <a:extLst>
                  <a:ext uri="{FF2B5EF4-FFF2-40B4-BE49-F238E27FC236}">
                    <a16:creationId xmlns:a16="http://schemas.microsoft.com/office/drawing/2014/main" id="{50BF3B0C-6C8F-4466-7996-D7EE8E2E1401}"/>
                  </a:ext>
                </a:extLst>
              </p:cNvPr>
              <p:cNvCxnSpPr>
                <a:cxnSpLocks/>
              </p:cNvCxnSpPr>
              <p:nvPr/>
            </p:nvCxnSpPr>
            <p:spPr>
              <a:xfrm rot="10440000">
                <a:off x="3278092" y="437959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直接连接符 775">
                <a:extLst>
                  <a:ext uri="{FF2B5EF4-FFF2-40B4-BE49-F238E27FC236}">
                    <a16:creationId xmlns:a16="http://schemas.microsoft.com/office/drawing/2014/main" id="{2FCDE237-5298-621C-4913-4877897A1A7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29043" y="438740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直接连接符 776">
                <a:extLst>
                  <a:ext uri="{FF2B5EF4-FFF2-40B4-BE49-F238E27FC236}">
                    <a16:creationId xmlns:a16="http://schemas.microsoft.com/office/drawing/2014/main" id="{20F6A673-16B5-4C04-09A4-371F7C263B29}"/>
                  </a:ext>
                </a:extLst>
              </p:cNvPr>
              <p:cNvCxnSpPr>
                <a:cxnSpLocks/>
              </p:cNvCxnSpPr>
              <p:nvPr/>
            </p:nvCxnSpPr>
            <p:spPr>
              <a:xfrm rot="11160000">
                <a:off x="2979994" y="437959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" name="直接连接符 777">
                <a:extLst>
                  <a:ext uri="{FF2B5EF4-FFF2-40B4-BE49-F238E27FC236}">
                    <a16:creationId xmlns:a16="http://schemas.microsoft.com/office/drawing/2014/main" id="{AE9206DF-ED70-D48B-1464-40BF11FAA578}"/>
                  </a:ext>
                </a:extLst>
              </p:cNvPr>
              <p:cNvCxnSpPr>
                <a:cxnSpLocks/>
              </p:cNvCxnSpPr>
              <p:nvPr/>
            </p:nvCxnSpPr>
            <p:spPr>
              <a:xfrm rot="11520000">
                <a:off x="2832578" y="435624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" name="直接连接符 778">
                <a:extLst>
                  <a:ext uri="{FF2B5EF4-FFF2-40B4-BE49-F238E27FC236}">
                    <a16:creationId xmlns:a16="http://schemas.microsoft.com/office/drawing/2014/main" id="{6C915EAD-04BA-2482-52F2-196A362D287A}"/>
                  </a:ext>
                </a:extLst>
              </p:cNvPr>
              <p:cNvCxnSpPr>
                <a:cxnSpLocks/>
              </p:cNvCxnSpPr>
              <p:nvPr/>
            </p:nvCxnSpPr>
            <p:spPr>
              <a:xfrm rot="11880000">
                <a:off x="2688410" y="4317617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" name="直接连接符 779">
                <a:extLst>
                  <a:ext uri="{FF2B5EF4-FFF2-40B4-BE49-F238E27FC236}">
                    <a16:creationId xmlns:a16="http://schemas.microsoft.com/office/drawing/2014/main" id="{6720922C-BE70-47F7-0A3D-8CBF8BD8C74A}"/>
                  </a:ext>
                </a:extLst>
              </p:cNvPr>
              <p:cNvCxnSpPr>
                <a:cxnSpLocks/>
              </p:cNvCxnSpPr>
              <p:nvPr/>
            </p:nvCxnSpPr>
            <p:spPr>
              <a:xfrm rot="12240000">
                <a:off x="2549070" y="426413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" name="直接连接符 780">
                <a:extLst>
                  <a:ext uri="{FF2B5EF4-FFF2-40B4-BE49-F238E27FC236}">
                    <a16:creationId xmlns:a16="http://schemas.microsoft.com/office/drawing/2014/main" id="{3759B465-3D0C-7023-0394-8F5D94C63D7F}"/>
                  </a:ext>
                </a:extLst>
              </p:cNvPr>
              <p:cNvCxnSpPr>
                <a:cxnSpLocks/>
              </p:cNvCxnSpPr>
              <p:nvPr/>
            </p:nvCxnSpPr>
            <p:spPr>
              <a:xfrm rot="12600000">
                <a:off x="2416085" y="4196370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" name="直接连接符 781">
                <a:extLst>
                  <a:ext uri="{FF2B5EF4-FFF2-40B4-BE49-F238E27FC236}">
                    <a16:creationId xmlns:a16="http://schemas.microsoft.com/office/drawing/2014/main" id="{419501E8-C51E-DB2D-2847-EC2D642EFA9F}"/>
                  </a:ext>
                </a:extLst>
              </p:cNvPr>
              <p:cNvCxnSpPr>
                <a:cxnSpLocks/>
              </p:cNvCxnSpPr>
              <p:nvPr/>
            </p:nvCxnSpPr>
            <p:spPr>
              <a:xfrm rot="12960000">
                <a:off x="2290910" y="4115081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" name="直接连接符 782">
                <a:extLst>
                  <a:ext uri="{FF2B5EF4-FFF2-40B4-BE49-F238E27FC236}">
                    <a16:creationId xmlns:a16="http://schemas.microsoft.com/office/drawing/2014/main" id="{0535D9D2-2796-033B-EA64-E5707C0FB7A4}"/>
                  </a:ext>
                </a:extLst>
              </p:cNvPr>
              <p:cNvCxnSpPr>
                <a:cxnSpLocks/>
              </p:cNvCxnSpPr>
              <p:nvPr/>
            </p:nvCxnSpPr>
            <p:spPr>
              <a:xfrm rot="13320000">
                <a:off x="2174918" y="402115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" name="直接连接符 783">
                <a:extLst>
                  <a:ext uri="{FF2B5EF4-FFF2-40B4-BE49-F238E27FC236}">
                    <a16:creationId xmlns:a16="http://schemas.microsoft.com/office/drawing/2014/main" id="{B504E7A3-D728-9D66-9C28-5F594F393722}"/>
                  </a:ext>
                </a:extLst>
              </p:cNvPr>
              <p:cNvCxnSpPr>
                <a:cxnSpLocks/>
              </p:cNvCxnSpPr>
              <p:nvPr/>
            </p:nvCxnSpPr>
            <p:spPr>
              <a:xfrm rot="13680000">
                <a:off x="2069380" y="3915614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" name="直接连接符 784">
                <a:extLst>
                  <a:ext uri="{FF2B5EF4-FFF2-40B4-BE49-F238E27FC236}">
                    <a16:creationId xmlns:a16="http://schemas.microsoft.com/office/drawing/2014/main" id="{127D563E-D86A-3E70-E5C0-4755DA675DD1}"/>
                  </a:ext>
                </a:extLst>
              </p:cNvPr>
              <p:cNvCxnSpPr>
                <a:cxnSpLocks/>
              </p:cNvCxnSpPr>
              <p:nvPr/>
            </p:nvCxnSpPr>
            <p:spPr>
              <a:xfrm rot="14040000">
                <a:off x="1975452" y="379962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6" name="直接连接符 785">
                <a:extLst>
                  <a:ext uri="{FF2B5EF4-FFF2-40B4-BE49-F238E27FC236}">
                    <a16:creationId xmlns:a16="http://schemas.microsoft.com/office/drawing/2014/main" id="{DCC3D269-FB67-C822-4320-47C708E0DF67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>
                <a:off x="1894163" y="367444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7" name="直接连接符 786">
                <a:extLst>
                  <a:ext uri="{FF2B5EF4-FFF2-40B4-BE49-F238E27FC236}">
                    <a16:creationId xmlns:a16="http://schemas.microsoft.com/office/drawing/2014/main" id="{1417166C-510A-BFA2-995A-6E0CE8D3CF17}"/>
                  </a:ext>
                </a:extLst>
              </p:cNvPr>
              <p:cNvCxnSpPr>
                <a:cxnSpLocks/>
              </p:cNvCxnSpPr>
              <p:nvPr/>
            </p:nvCxnSpPr>
            <p:spPr>
              <a:xfrm rot="14760000">
                <a:off x="1826403" y="354146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直接连接符 787">
                <a:extLst>
                  <a:ext uri="{FF2B5EF4-FFF2-40B4-BE49-F238E27FC236}">
                    <a16:creationId xmlns:a16="http://schemas.microsoft.com/office/drawing/2014/main" id="{0327F46C-EE57-69DA-7DC0-39728E27A37B}"/>
                  </a:ext>
                </a:extLst>
              </p:cNvPr>
              <p:cNvCxnSpPr>
                <a:cxnSpLocks/>
              </p:cNvCxnSpPr>
              <p:nvPr/>
            </p:nvCxnSpPr>
            <p:spPr>
              <a:xfrm rot="15120000">
                <a:off x="1772915" y="3402123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9" name="直接连接符 788">
                <a:extLst>
                  <a:ext uri="{FF2B5EF4-FFF2-40B4-BE49-F238E27FC236}">
                    <a16:creationId xmlns:a16="http://schemas.microsoft.com/office/drawing/2014/main" id="{199B8209-D408-87C1-707B-D19925CDAB14}"/>
                  </a:ext>
                </a:extLst>
              </p:cNvPr>
              <p:cNvCxnSpPr>
                <a:cxnSpLocks/>
              </p:cNvCxnSpPr>
              <p:nvPr/>
            </p:nvCxnSpPr>
            <p:spPr>
              <a:xfrm rot="15480000">
                <a:off x="1734286" y="3257955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0" name="直接连接符 789">
                <a:extLst>
                  <a:ext uri="{FF2B5EF4-FFF2-40B4-BE49-F238E27FC236}">
                    <a16:creationId xmlns:a16="http://schemas.microsoft.com/office/drawing/2014/main" id="{474858AB-C943-D583-3472-975EADFB4E1F}"/>
                  </a:ext>
                </a:extLst>
              </p:cNvPr>
              <p:cNvCxnSpPr>
                <a:cxnSpLocks/>
              </p:cNvCxnSpPr>
              <p:nvPr/>
            </p:nvCxnSpPr>
            <p:spPr>
              <a:xfrm rot="15840000">
                <a:off x="1710937" y="3110539"/>
                <a:ext cx="624840" cy="624840"/>
              </a:xfrm>
              <a:prstGeom prst="line">
                <a:avLst/>
              </a:prstGeom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3" name="组合 802">
              <a:extLst>
                <a:ext uri="{FF2B5EF4-FFF2-40B4-BE49-F238E27FC236}">
                  <a16:creationId xmlns:a16="http://schemas.microsoft.com/office/drawing/2014/main" id="{9A15855F-3829-C20E-9A06-91757ABA1A86}"/>
                </a:ext>
              </a:extLst>
            </p:cNvPr>
            <p:cNvGrpSpPr/>
            <p:nvPr/>
          </p:nvGrpSpPr>
          <p:grpSpPr>
            <a:xfrm>
              <a:off x="1851258" y="1945624"/>
              <a:ext cx="3180410" cy="2656573"/>
              <a:chOff x="1851258" y="1945624"/>
              <a:chExt cx="3180410" cy="2656573"/>
            </a:xfrm>
          </p:grpSpPr>
          <p:graphicFrame>
            <p:nvGraphicFramePr>
              <p:cNvPr id="2" name="图表 1">
                <a:extLst>
                  <a:ext uri="{FF2B5EF4-FFF2-40B4-BE49-F238E27FC236}">
                    <a16:creationId xmlns:a16="http://schemas.microsoft.com/office/drawing/2014/main" id="{2F0B906B-F17E-4706-7F2D-36AA22ECA3A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83738592"/>
                  </p:ext>
                </p:extLst>
              </p:nvPr>
            </p:nvGraphicFramePr>
            <p:xfrm>
              <a:off x="1851258" y="1945624"/>
              <a:ext cx="3180410" cy="265657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588B2C0B-0F5E-866D-8E22-527411261F73}"/>
                  </a:ext>
                </a:extLst>
              </p:cNvPr>
              <p:cNvSpPr/>
              <p:nvPr/>
            </p:nvSpPr>
            <p:spPr>
              <a:xfrm>
                <a:off x="3301820" y="2018649"/>
                <a:ext cx="1306619" cy="952318"/>
              </a:xfrm>
              <a:custGeom>
                <a:avLst/>
                <a:gdLst>
                  <a:gd name="connsiteX0" fmla="*/ -292 w 1562347"/>
                  <a:gd name="connsiteY0" fmla="*/ -306 h 1138704"/>
                  <a:gd name="connsiteX1" fmla="*/ 1562056 w 1562347"/>
                  <a:gd name="connsiteY1" fmla="*/ 923667 h 1138704"/>
                  <a:gd name="connsiteX2" fmla="*/ 1171464 w 1562347"/>
                  <a:gd name="connsiteY2" fmla="*/ 1138398 h 1138704"/>
                  <a:gd name="connsiteX3" fmla="*/ -292 w 1562347"/>
                  <a:gd name="connsiteY3" fmla="*/ 445416 h 113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347" h="1138704">
                    <a:moveTo>
                      <a:pt x="-292" y="-306"/>
                    </a:moveTo>
                    <a:cubicBezTo>
                      <a:pt x="650027" y="-306"/>
                      <a:pt x="1248759" y="353786"/>
                      <a:pt x="1562056" y="923667"/>
                    </a:cubicBezTo>
                    <a:lnTo>
                      <a:pt x="1171464" y="1138398"/>
                    </a:lnTo>
                    <a:cubicBezTo>
                      <a:pt x="936501" y="710983"/>
                      <a:pt x="487445" y="445416"/>
                      <a:pt x="-292" y="4454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6CC7BE"/>
                  </a:gs>
                  <a:gs pos="50000">
                    <a:srgbClr val="50C5BA"/>
                  </a:gs>
                  <a:gs pos="100000">
                    <a:srgbClr val="40B5AA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09" name="文本框 808">
            <a:extLst>
              <a:ext uri="{FF2B5EF4-FFF2-40B4-BE49-F238E27FC236}">
                <a16:creationId xmlns:a16="http://schemas.microsoft.com/office/drawing/2014/main" id="{9F8231F5-D11E-11ED-241F-83861296E9AF}"/>
              </a:ext>
            </a:extLst>
          </p:cNvPr>
          <p:cNvSpPr txBox="1"/>
          <p:nvPr/>
        </p:nvSpPr>
        <p:spPr>
          <a:xfrm>
            <a:off x="7249172" y="1492173"/>
            <a:ext cx="27178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效能提升明显</a:t>
            </a:r>
          </a:p>
        </p:txBody>
      </p:sp>
      <p:sp>
        <p:nvSpPr>
          <p:cNvPr id="810" name="文本框 809">
            <a:extLst>
              <a:ext uri="{FF2B5EF4-FFF2-40B4-BE49-F238E27FC236}">
                <a16:creationId xmlns:a16="http://schemas.microsoft.com/office/drawing/2014/main" id="{2A0BC373-0388-BF30-2674-44609AFA75E4}"/>
              </a:ext>
            </a:extLst>
          </p:cNvPr>
          <p:cNvSpPr txBox="1"/>
          <p:nvPr/>
        </p:nvSpPr>
        <p:spPr>
          <a:xfrm>
            <a:off x="6776192" y="2222315"/>
            <a:ext cx="3663761" cy="3231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b="1" dirty="0">
                <a:latin typeface="+mn-ea"/>
              </a:rPr>
              <a:t>在上一年度的核算中，有发现部分项目的整体效能达不到预期，比如原定于</a:t>
            </a:r>
            <a:r>
              <a:rPr lang="en-US" altLang="zh-CN" b="1" dirty="0">
                <a:latin typeface="+mn-ea"/>
              </a:rPr>
              <a:t>9</a:t>
            </a:r>
            <a:r>
              <a:rPr lang="zh-CN" altLang="en-US" b="1" dirty="0">
                <a:latin typeface="+mn-ea"/>
              </a:rPr>
              <a:t>月完成的进度，一直到了</a:t>
            </a:r>
            <a:r>
              <a:rPr lang="en-US" altLang="zh-CN" b="1" dirty="0">
                <a:latin typeface="+mn-ea"/>
              </a:rPr>
              <a:t>12</a:t>
            </a:r>
            <a:r>
              <a:rPr lang="zh-CN" altLang="en-US" b="1" dirty="0">
                <a:latin typeface="+mn-ea"/>
              </a:rPr>
              <a:t>月才完成，并且其中多次提醒却并无明显效果。</a:t>
            </a:r>
            <a:endParaRPr lang="en-US" altLang="zh-CN" b="1" dirty="0">
              <a:latin typeface="+mn-ea"/>
            </a:endParaRPr>
          </a:p>
          <a:p>
            <a:pPr algn="l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b="1" dirty="0">
                <a:latin typeface="+mn-ea"/>
              </a:rPr>
              <a:t>针对以上提到的情况，首先将整体项目成员的工作内容进行核查，确认是否真实存在问题阻碍进度，之后将有关事项向上提级，逐级反馈。</a:t>
            </a:r>
          </a:p>
        </p:txBody>
      </p:sp>
      <p:grpSp>
        <p:nvGrpSpPr>
          <p:cNvPr id="815" name="组合 814">
            <a:extLst>
              <a:ext uri="{FF2B5EF4-FFF2-40B4-BE49-F238E27FC236}">
                <a16:creationId xmlns:a16="http://schemas.microsoft.com/office/drawing/2014/main" id="{DB88743C-EF47-7304-B579-55EEBAF0F98C}"/>
              </a:ext>
            </a:extLst>
          </p:cNvPr>
          <p:cNvGrpSpPr/>
          <p:nvPr/>
        </p:nvGrpSpPr>
        <p:grpSpPr>
          <a:xfrm>
            <a:off x="4078008" y="1956453"/>
            <a:ext cx="2209678" cy="635836"/>
            <a:chOff x="3837990" y="1956453"/>
            <a:chExt cx="2209678" cy="635836"/>
          </a:xfrm>
        </p:grpSpPr>
        <p:sp>
          <p:nvSpPr>
            <p:cNvPr id="813" name="矩形 812">
              <a:extLst>
                <a:ext uri="{FF2B5EF4-FFF2-40B4-BE49-F238E27FC236}">
                  <a16:creationId xmlns:a16="http://schemas.microsoft.com/office/drawing/2014/main" id="{57D092CE-740A-EFE1-3C9C-22DE114A790D}"/>
                </a:ext>
              </a:extLst>
            </p:cNvPr>
            <p:cNvSpPr/>
            <p:nvPr/>
          </p:nvSpPr>
          <p:spPr>
            <a:xfrm>
              <a:off x="3837990" y="1956453"/>
              <a:ext cx="2209678" cy="635836"/>
            </a:xfrm>
            <a:prstGeom prst="rect">
              <a:avLst/>
            </a:prstGeom>
            <a:blipFill dpi="0"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0" dist="127000" dir="5400000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2" name="组合 811">
              <a:extLst>
                <a:ext uri="{FF2B5EF4-FFF2-40B4-BE49-F238E27FC236}">
                  <a16:creationId xmlns:a16="http://schemas.microsoft.com/office/drawing/2014/main" id="{27DBA423-DA15-D588-029C-4E1840B791F4}"/>
                </a:ext>
              </a:extLst>
            </p:cNvPr>
            <p:cNvGrpSpPr/>
            <p:nvPr/>
          </p:nvGrpSpPr>
          <p:grpSpPr>
            <a:xfrm>
              <a:off x="4029568" y="2027905"/>
              <a:ext cx="1826522" cy="492933"/>
              <a:chOff x="4430346" y="1886105"/>
              <a:chExt cx="1826522" cy="492933"/>
            </a:xfrm>
          </p:grpSpPr>
          <p:grpSp>
            <p:nvGrpSpPr>
              <p:cNvPr id="806" name="组合 805">
                <a:extLst>
                  <a:ext uri="{FF2B5EF4-FFF2-40B4-BE49-F238E27FC236}">
                    <a16:creationId xmlns:a16="http://schemas.microsoft.com/office/drawing/2014/main" id="{7EC2BB3F-3EC6-7BE0-F06D-313F2FCD2696}"/>
                  </a:ext>
                </a:extLst>
              </p:cNvPr>
              <p:cNvGrpSpPr/>
              <p:nvPr/>
            </p:nvGrpSpPr>
            <p:grpSpPr>
              <a:xfrm>
                <a:off x="4430346" y="2013493"/>
                <a:ext cx="1004235" cy="365545"/>
                <a:chOff x="4609696" y="1736384"/>
                <a:chExt cx="1004235" cy="365545"/>
              </a:xfrm>
            </p:grpSpPr>
            <p:grpSp>
              <p:nvGrpSpPr>
                <p:cNvPr id="798" name="组合 797">
                  <a:extLst>
                    <a:ext uri="{FF2B5EF4-FFF2-40B4-BE49-F238E27FC236}">
                      <a16:creationId xmlns:a16="http://schemas.microsoft.com/office/drawing/2014/main" id="{52F4A949-6A3E-0EBE-34B0-5ECEE178BBFF}"/>
                    </a:ext>
                  </a:extLst>
                </p:cNvPr>
                <p:cNvGrpSpPr/>
                <p:nvPr/>
              </p:nvGrpSpPr>
              <p:grpSpPr>
                <a:xfrm>
                  <a:off x="4650800" y="1760462"/>
                  <a:ext cx="914975" cy="300364"/>
                  <a:chOff x="4650800" y="1773023"/>
                  <a:chExt cx="914975" cy="288052"/>
                </a:xfrm>
              </p:grpSpPr>
              <p:cxnSp>
                <p:nvCxnSpPr>
                  <p:cNvPr id="793" name="直接连接符 792">
                    <a:extLst>
                      <a:ext uri="{FF2B5EF4-FFF2-40B4-BE49-F238E27FC236}">
                        <a16:creationId xmlns:a16="http://schemas.microsoft.com/office/drawing/2014/main" id="{ACE180B1-E3D5-70EC-6A2A-0482B199E2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031443" y="1773023"/>
                    <a:ext cx="534332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" name="直接连接符 793">
                    <a:extLst>
                      <a:ext uri="{FF2B5EF4-FFF2-40B4-BE49-F238E27FC236}">
                        <a16:creationId xmlns:a16="http://schemas.microsoft.com/office/drawing/2014/main" id="{C0EB57CC-56BB-7D4D-420C-563D7112AEE7}"/>
                      </a:ext>
                    </a:extLst>
                  </p:cNvPr>
                  <p:cNvCxnSpPr>
                    <a:cxnSpLocks/>
                    <a:stCxn id="797" idx="7"/>
                  </p:cNvCxnSpPr>
                  <p:nvPr/>
                </p:nvCxnSpPr>
                <p:spPr>
                  <a:xfrm flipV="1">
                    <a:off x="4650800" y="1773023"/>
                    <a:ext cx="380643" cy="28805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97" name="椭圆 796">
                  <a:extLst>
                    <a:ext uri="{FF2B5EF4-FFF2-40B4-BE49-F238E27FC236}">
                      <a16:creationId xmlns:a16="http://schemas.microsoft.com/office/drawing/2014/main" id="{840A7D41-AFA5-AAC2-5EA4-97D6F8D2E823}"/>
                    </a:ext>
                  </a:extLst>
                </p:cNvPr>
                <p:cNvSpPr/>
                <p:nvPr/>
              </p:nvSpPr>
              <p:spPr>
                <a:xfrm>
                  <a:off x="4609696" y="2053773"/>
                  <a:ext cx="48156" cy="4815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0" name="椭圆 799">
                  <a:extLst>
                    <a:ext uri="{FF2B5EF4-FFF2-40B4-BE49-F238E27FC236}">
                      <a16:creationId xmlns:a16="http://schemas.microsoft.com/office/drawing/2014/main" id="{637D736D-957F-5B9E-B9E1-121715B8E850}"/>
                    </a:ext>
                  </a:extLst>
                </p:cNvPr>
                <p:cNvSpPr/>
                <p:nvPr/>
              </p:nvSpPr>
              <p:spPr>
                <a:xfrm>
                  <a:off x="5565775" y="1736384"/>
                  <a:ext cx="48156" cy="4815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8" name="文本框 807">
                <a:extLst>
                  <a:ext uri="{FF2B5EF4-FFF2-40B4-BE49-F238E27FC236}">
                    <a16:creationId xmlns:a16="http://schemas.microsoft.com/office/drawing/2014/main" id="{16329014-C116-358A-98B8-9C4D5E738C67}"/>
                  </a:ext>
                </a:extLst>
              </p:cNvPr>
              <p:cNvSpPr txBox="1"/>
              <p:nvPr/>
            </p:nvSpPr>
            <p:spPr>
              <a:xfrm>
                <a:off x="5545614" y="1886105"/>
                <a:ext cx="711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altLang="zh-CN" sz="2400" dirty="0">
                    <a:latin typeface="+mj-ea"/>
                    <a:ea typeface="+mj-ea"/>
                  </a:rPr>
                  <a:t>17%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5B9F0A-C7E5-E32D-0BFE-0FDAC34825F3}"/>
              </a:ext>
            </a:extLst>
          </p:cNvPr>
          <p:cNvGrpSpPr/>
          <p:nvPr/>
        </p:nvGrpSpPr>
        <p:grpSpPr>
          <a:xfrm>
            <a:off x="4390893" y="3376232"/>
            <a:ext cx="854466" cy="246221"/>
            <a:chOff x="4304316" y="3038111"/>
            <a:chExt cx="854466" cy="24622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A7293BF-040D-8D8B-B710-F87DB83D24AC}"/>
                </a:ext>
              </a:extLst>
            </p:cNvPr>
            <p:cNvSpPr/>
            <p:nvPr/>
          </p:nvSpPr>
          <p:spPr>
            <a:xfrm>
              <a:off x="4304316" y="3098320"/>
              <a:ext cx="127441" cy="1274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4CEDDC8-3C9E-C442-6C94-1A37C00631A6}"/>
                </a:ext>
              </a:extLst>
            </p:cNvPr>
            <p:cNvSpPr txBox="1"/>
            <p:nvPr/>
          </p:nvSpPr>
          <p:spPr>
            <a:xfrm>
              <a:off x="4485971" y="3038111"/>
              <a:ext cx="67281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n-ea"/>
                </a:rPr>
                <a:t>示例一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996B104-3A17-0DDA-612A-95A587056EE7}"/>
              </a:ext>
            </a:extLst>
          </p:cNvPr>
          <p:cNvGrpSpPr/>
          <p:nvPr/>
        </p:nvGrpSpPr>
        <p:grpSpPr>
          <a:xfrm>
            <a:off x="4390893" y="3707273"/>
            <a:ext cx="854466" cy="246221"/>
            <a:chOff x="4304316" y="3038111"/>
            <a:chExt cx="854466" cy="24622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4C8E4F0-5F58-47B6-453C-44BC18250C9E}"/>
                </a:ext>
              </a:extLst>
            </p:cNvPr>
            <p:cNvSpPr/>
            <p:nvPr/>
          </p:nvSpPr>
          <p:spPr>
            <a:xfrm>
              <a:off x="4304316" y="3098320"/>
              <a:ext cx="127441" cy="1274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382624-4345-547F-B804-A8A89DEDDC82}"/>
                </a:ext>
              </a:extLst>
            </p:cNvPr>
            <p:cNvSpPr txBox="1"/>
            <p:nvPr/>
          </p:nvSpPr>
          <p:spPr>
            <a:xfrm>
              <a:off x="4485971" y="3038111"/>
              <a:ext cx="67281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n-ea"/>
                </a:rPr>
                <a:t>示例二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0157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41188b9-f20b-4de3-b50a-3a901fdab39d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墨蓝">
      <a:dk1>
        <a:sysClr val="windowText" lastClr="000000"/>
      </a:dk1>
      <a:lt1>
        <a:sysClr val="window" lastClr="FFFFFF"/>
      </a:lt1>
      <a:dk2>
        <a:srgbClr val="757070"/>
      </a:dk2>
      <a:lt2>
        <a:srgbClr val="F2F2F2"/>
      </a:lt2>
      <a:accent1>
        <a:srgbClr val="55C0B6"/>
      </a:accent1>
      <a:accent2>
        <a:srgbClr val="168D9B"/>
      </a:accent2>
      <a:accent3>
        <a:srgbClr val="07748C"/>
      </a:accent3>
      <a:accent4>
        <a:srgbClr val="055B7A"/>
      </a:accent4>
      <a:accent5>
        <a:srgbClr val="005A7E"/>
      </a:accent5>
      <a:accent6>
        <a:srgbClr val="16476C"/>
      </a:accent6>
      <a:hlink>
        <a:srgbClr val="C7F9CC"/>
      </a:hlink>
      <a:folHlink>
        <a:srgbClr val="80ED99"/>
      </a:folHlink>
    </a:clrScheme>
    <a:fontScheme name="OPPO Sans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3200" b="1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493</Words>
  <Application>Microsoft Office PowerPoint</Application>
  <PresentationFormat>宽屏</PresentationFormat>
  <Paragraphs>70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L</vt:lpstr>
      <vt:lpstr>OPPOSans H</vt:lpstr>
      <vt:lpstr>OPPOSans B</vt:lpstr>
      <vt:lpstr>Arial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大图背景卡片风墨绿工作汇报ppt模板</dc:title>
  <dc:creator>朴墨</dc:creator>
  <cp:keywords>P界达人</cp:keywords>
  <dc:description>www.51pptmoban.com</dc:description>
  <cp:lastModifiedBy>Power user</cp:lastModifiedBy>
  <cp:revision>8</cp:revision>
  <dcterms:created xsi:type="dcterms:W3CDTF">2022-11-30T16:06:03Z</dcterms:created>
  <dcterms:modified xsi:type="dcterms:W3CDTF">2023-02-20T03:11:39Z</dcterms:modified>
</cp:coreProperties>
</file>