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64" r:id="rId5"/>
    <p:sldId id="265" r:id="rId6"/>
    <p:sldId id="266" r:id="rId7"/>
    <p:sldId id="267" r:id="rId8"/>
    <p:sldId id="260" r:id="rId9"/>
    <p:sldId id="268" r:id="rId10"/>
    <p:sldId id="270" r:id="rId11"/>
    <p:sldId id="269" r:id="rId12"/>
    <p:sldId id="271" r:id="rId13"/>
    <p:sldId id="261" r:id="rId14"/>
    <p:sldId id="272" r:id="rId15"/>
    <p:sldId id="273" r:id="rId16"/>
    <p:sldId id="262" r:id="rId17"/>
    <p:sldId id="274" r:id="rId18"/>
    <p:sldId id="275" r:id="rId19"/>
    <p:sldId id="277" r:id="rId20"/>
    <p:sldId id="263" r:id="rId21"/>
    <p:sldId id="276" r:id="rId22"/>
    <p:sldId id="27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F00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5481" autoAdjust="0"/>
  </p:normalViewPr>
  <p:slideViewPr>
    <p:cSldViewPr snapToGrid="0" showGuides="1">
      <p:cViewPr>
        <p:scale>
          <a:sx n="50" d="100"/>
          <a:sy n="50" d="100"/>
        </p:scale>
        <p:origin x="1410" y="97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306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502504-78BE-0635-F423-CCAA67142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55AC0FF-5198-E1D6-3744-F93104F54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212AABE-8933-B5E7-A5C5-0DA81F5C0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5543482-FA49-3DF1-6438-E335B53A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063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image" Target="../media/image3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659AA2FD-303A-E7B5-6211-FFF4C47CD6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10819767" y="187055"/>
            <a:ext cx="2800324" cy="2232492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ECCAB56-6050-857D-9D00-0B06DA81DA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5815095" y="4113385"/>
            <a:ext cx="2214998" cy="1765854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269011F-8B2B-E659-8079-BCF8720D97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7258033" y="1152498"/>
            <a:ext cx="2628917" cy="1937496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CCA776E-77A0-EFED-80A7-21762D1046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6524625" y="5113020"/>
            <a:ext cx="2964163" cy="2363109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D9D492C-8DBC-DA7D-1E69-5DE39FA0C0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7781924" y="4213860"/>
            <a:ext cx="2858815" cy="2106929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146CEEA-C6C9-3748-51F6-CC29ABE2DF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9206865" y="3147682"/>
            <a:ext cx="2800324" cy="2232492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1CA0A60-CC6C-76CC-89C2-9B7619008F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10525108" y="4229100"/>
            <a:ext cx="2858815" cy="2106929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A46B2CB-BAE9-55EF-D4D9-77D213A4EB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8381289" y="2207067"/>
            <a:ext cx="2214998" cy="1765854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158415A-070E-1F79-A3ED-AC1FB4B3A4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6943100" y="3410273"/>
            <a:ext cx="2208520" cy="1627664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CC69687F-0D83-BF93-F39B-7F511F9A3D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4328800" y="4964296"/>
            <a:ext cx="2964163" cy="2184570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2AB568D-F7DA-C986-9CDF-AF387D600F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9715507" y="1307414"/>
            <a:ext cx="2208520" cy="1627664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sp>
        <p:nvSpPr>
          <p:cNvPr id="29" name="gaoding-14">
            <a:extLst>
              <a:ext uri="{FF2B5EF4-FFF2-40B4-BE49-F238E27FC236}">
                <a16:creationId xmlns:a16="http://schemas.microsoft.com/office/drawing/2014/main" id="{86ED0335-D7C0-AE59-4238-7D731B7B7964}"/>
              </a:ext>
            </a:extLst>
          </p:cNvPr>
          <p:cNvSpPr txBox="1"/>
          <p:nvPr/>
        </p:nvSpPr>
        <p:spPr>
          <a:xfrm>
            <a:off x="506602" y="1670636"/>
            <a:ext cx="6775598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用户激活项目</a:t>
            </a:r>
          </a:p>
        </p:txBody>
      </p:sp>
      <p:sp>
        <p:nvSpPr>
          <p:cNvPr id="30" name="gaoding-14">
            <a:extLst>
              <a:ext uri="{FF2B5EF4-FFF2-40B4-BE49-F238E27FC236}">
                <a16:creationId xmlns:a16="http://schemas.microsoft.com/office/drawing/2014/main" id="{A748CEF0-E7F6-0616-7120-4DE330F91BE0}"/>
              </a:ext>
            </a:extLst>
          </p:cNvPr>
          <p:cNvSpPr txBox="1"/>
          <p:nvPr/>
        </p:nvSpPr>
        <p:spPr>
          <a:xfrm>
            <a:off x="506602" y="4158297"/>
            <a:ext cx="51492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The user activates the project year-end report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gaoding-14">
            <a:extLst>
              <a:ext uri="{FF2B5EF4-FFF2-40B4-BE49-F238E27FC236}">
                <a16:creationId xmlns:a16="http://schemas.microsoft.com/office/drawing/2014/main" id="{1DA80CCA-04D3-E8E7-9046-4D85FC25F4C6}"/>
              </a:ext>
            </a:extLst>
          </p:cNvPr>
          <p:cNvSpPr txBox="1"/>
          <p:nvPr/>
        </p:nvSpPr>
        <p:spPr>
          <a:xfrm>
            <a:off x="506602" y="2804419"/>
            <a:ext cx="6775598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年终汇报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33FA7849-4C77-3779-4356-3D42906C7A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9469615" y="6183761"/>
            <a:ext cx="2214998" cy="1765854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70E36949-6AD9-CA01-906F-BC6C8CB407F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98406" y="5084888"/>
            <a:ext cx="703957" cy="414383"/>
          </a:xfrm>
          <a:custGeom>
            <a:avLst/>
            <a:gdLst>
              <a:gd name="connsiteX0" fmla="*/ 557507 w 703957"/>
              <a:gd name="connsiteY0" fmla="*/ 0 h 414383"/>
              <a:gd name="connsiteX1" fmla="*/ 670671 w 703957"/>
              <a:gd name="connsiteY1" fmla="*/ 0 h 414383"/>
              <a:gd name="connsiteX2" fmla="*/ 499261 w 703957"/>
              <a:gd name="connsiteY2" fmla="*/ 189718 h 414383"/>
              <a:gd name="connsiteX3" fmla="*/ 703957 w 703957"/>
              <a:gd name="connsiteY3" fmla="*/ 189718 h 414383"/>
              <a:gd name="connsiteX4" fmla="*/ 703957 w 703957"/>
              <a:gd name="connsiteY4" fmla="*/ 414383 h 414383"/>
              <a:gd name="connsiteX5" fmla="*/ 384429 w 703957"/>
              <a:gd name="connsiteY5" fmla="*/ 414383 h 414383"/>
              <a:gd name="connsiteX6" fmla="*/ 384429 w 703957"/>
              <a:gd name="connsiteY6" fmla="*/ 183061 h 414383"/>
              <a:gd name="connsiteX7" fmla="*/ 169750 w 703957"/>
              <a:gd name="connsiteY7" fmla="*/ 0 h 414383"/>
              <a:gd name="connsiteX8" fmla="*/ 282914 w 703957"/>
              <a:gd name="connsiteY8" fmla="*/ 0 h 414383"/>
              <a:gd name="connsiteX9" fmla="*/ 111500 w 703957"/>
              <a:gd name="connsiteY9" fmla="*/ 189718 h 414383"/>
              <a:gd name="connsiteX10" fmla="*/ 317861 w 703957"/>
              <a:gd name="connsiteY10" fmla="*/ 189718 h 414383"/>
              <a:gd name="connsiteX11" fmla="*/ 317861 w 703957"/>
              <a:gd name="connsiteY11" fmla="*/ 414383 h 414383"/>
              <a:gd name="connsiteX12" fmla="*/ 0 w 703957"/>
              <a:gd name="connsiteY12" fmla="*/ 414383 h 414383"/>
              <a:gd name="connsiteX13" fmla="*/ 0 w 703957"/>
              <a:gd name="connsiteY13" fmla="*/ 183061 h 41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03957" h="414383">
                <a:moveTo>
                  <a:pt x="557507" y="0"/>
                </a:moveTo>
                <a:lnTo>
                  <a:pt x="670671" y="0"/>
                </a:lnTo>
                <a:lnTo>
                  <a:pt x="499261" y="189718"/>
                </a:lnTo>
                <a:lnTo>
                  <a:pt x="703957" y="189718"/>
                </a:lnTo>
                <a:lnTo>
                  <a:pt x="703957" y="414383"/>
                </a:lnTo>
                <a:lnTo>
                  <a:pt x="384429" y="414383"/>
                </a:lnTo>
                <a:lnTo>
                  <a:pt x="384429" y="183061"/>
                </a:lnTo>
                <a:close/>
                <a:moveTo>
                  <a:pt x="169750" y="0"/>
                </a:moveTo>
                <a:lnTo>
                  <a:pt x="282914" y="0"/>
                </a:lnTo>
                <a:lnTo>
                  <a:pt x="111500" y="189718"/>
                </a:lnTo>
                <a:lnTo>
                  <a:pt x="317861" y="189718"/>
                </a:lnTo>
                <a:lnTo>
                  <a:pt x="317861" y="414383"/>
                </a:lnTo>
                <a:lnTo>
                  <a:pt x="0" y="414383"/>
                </a:lnTo>
                <a:lnTo>
                  <a:pt x="0" y="183061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站酷高端黑" panose="02010600030101010101" pitchFamily="2" charset="-122"/>
              <a:ea typeface="站酷高端黑" panose="02010600030101010101" pitchFamily="2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5" name="gaoding-14">
            <a:extLst>
              <a:ext uri="{FF2B5EF4-FFF2-40B4-BE49-F238E27FC236}">
                <a16:creationId xmlns:a16="http://schemas.microsoft.com/office/drawing/2014/main" id="{A553D5BE-4188-DDC8-BD98-485F698DBC5D}"/>
              </a:ext>
            </a:extLst>
          </p:cNvPr>
          <p:cNvSpPr txBox="1"/>
          <p:nvPr/>
        </p:nvSpPr>
        <p:spPr>
          <a:xfrm>
            <a:off x="598406" y="5698248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36" name="gaoding-14">
            <a:extLst>
              <a:ext uri="{FF2B5EF4-FFF2-40B4-BE49-F238E27FC236}">
                <a16:creationId xmlns:a16="http://schemas.microsoft.com/office/drawing/2014/main" id="{C85E77D8-8018-8D7A-7D37-0AD3791CC570}"/>
              </a:ext>
            </a:extLst>
          </p:cNvPr>
          <p:cNvSpPr txBox="1"/>
          <p:nvPr/>
        </p:nvSpPr>
        <p:spPr>
          <a:xfrm>
            <a:off x="2370055" y="5698248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388A874E-AC66-0E96-C936-3943A95B60F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98406" y="6305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9C8DAD6-1D8A-84C2-4A4A-7BFF3FE54C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6" name="Freeform 4">
            <a:extLst>
              <a:ext uri="{FF2B5EF4-FFF2-40B4-BE49-F238E27FC236}">
                <a16:creationId xmlns:a16="http://schemas.microsoft.com/office/drawing/2014/main" id="{46D1F013-8012-CB5B-9BF2-217C0C583991}"/>
              </a:ext>
            </a:extLst>
          </p:cNvPr>
          <p:cNvSpPr>
            <a:spLocks noEditPoints="1"/>
          </p:cNvSpPr>
          <p:nvPr/>
        </p:nvSpPr>
        <p:spPr bwMode="auto">
          <a:xfrm>
            <a:off x="2106709" y="2932744"/>
            <a:ext cx="2024832" cy="2410711"/>
          </a:xfrm>
          <a:custGeom>
            <a:avLst/>
            <a:gdLst>
              <a:gd name="T0" fmla="*/ 626 w 802"/>
              <a:gd name="T1" fmla="*/ 454 h 954"/>
              <a:gd name="T2" fmla="*/ 705 w 802"/>
              <a:gd name="T3" fmla="*/ 380 h 954"/>
              <a:gd name="T4" fmla="*/ 744 w 802"/>
              <a:gd name="T5" fmla="*/ 263 h 954"/>
              <a:gd name="T6" fmla="*/ 761 w 802"/>
              <a:gd name="T7" fmla="*/ 268 h 954"/>
              <a:gd name="T8" fmla="*/ 778 w 802"/>
              <a:gd name="T9" fmla="*/ 259 h 954"/>
              <a:gd name="T10" fmla="*/ 800 w 802"/>
              <a:gd name="T11" fmla="*/ 196 h 954"/>
              <a:gd name="T12" fmla="*/ 791 w 802"/>
              <a:gd name="T13" fmla="*/ 179 h 954"/>
              <a:gd name="T14" fmla="*/ 274 w 802"/>
              <a:gd name="T15" fmla="*/ 3 h 954"/>
              <a:gd name="T16" fmla="*/ 256 w 802"/>
              <a:gd name="T17" fmla="*/ 11 h 954"/>
              <a:gd name="T18" fmla="*/ 235 w 802"/>
              <a:gd name="T19" fmla="*/ 74 h 954"/>
              <a:gd name="T20" fmla="*/ 243 w 802"/>
              <a:gd name="T21" fmla="*/ 92 h 954"/>
              <a:gd name="T22" fmla="*/ 259 w 802"/>
              <a:gd name="T23" fmla="*/ 98 h 954"/>
              <a:gd name="T24" fmla="*/ 219 w 802"/>
              <a:gd name="T25" fmla="*/ 217 h 954"/>
              <a:gd name="T26" fmla="*/ 236 w 802"/>
              <a:gd name="T27" fmla="*/ 321 h 954"/>
              <a:gd name="T28" fmla="*/ 341 w 802"/>
              <a:gd name="T29" fmla="*/ 447 h 954"/>
              <a:gd name="T30" fmla="*/ 329 w 802"/>
              <a:gd name="T31" fmla="*/ 481 h 954"/>
              <a:gd name="T32" fmla="*/ 171 w 802"/>
              <a:gd name="T33" fmla="*/ 517 h 954"/>
              <a:gd name="T34" fmla="*/ 92 w 802"/>
              <a:gd name="T35" fmla="*/ 591 h 954"/>
              <a:gd name="T36" fmla="*/ 58 w 802"/>
              <a:gd name="T37" fmla="*/ 692 h 954"/>
              <a:gd name="T38" fmla="*/ 41 w 802"/>
              <a:gd name="T39" fmla="*/ 686 h 954"/>
              <a:gd name="T40" fmla="*/ 24 w 802"/>
              <a:gd name="T41" fmla="*/ 695 h 954"/>
              <a:gd name="T42" fmla="*/ 2 w 802"/>
              <a:gd name="T43" fmla="*/ 758 h 954"/>
              <a:gd name="T44" fmla="*/ 11 w 802"/>
              <a:gd name="T45" fmla="*/ 776 h 954"/>
              <a:gd name="T46" fmla="*/ 528 w 802"/>
              <a:gd name="T47" fmla="*/ 952 h 954"/>
              <a:gd name="T48" fmla="*/ 546 w 802"/>
              <a:gd name="T49" fmla="*/ 943 h 954"/>
              <a:gd name="T50" fmla="*/ 567 w 802"/>
              <a:gd name="T51" fmla="*/ 880 h 954"/>
              <a:gd name="T52" fmla="*/ 559 w 802"/>
              <a:gd name="T53" fmla="*/ 862 h 954"/>
              <a:gd name="T54" fmla="*/ 543 w 802"/>
              <a:gd name="T55" fmla="*/ 857 h 954"/>
              <a:gd name="T56" fmla="*/ 578 w 802"/>
              <a:gd name="T57" fmla="*/ 754 h 954"/>
              <a:gd name="T58" fmla="*/ 560 w 802"/>
              <a:gd name="T59" fmla="*/ 649 h 954"/>
              <a:gd name="T60" fmla="*/ 455 w 802"/>
              <a:gd name="T61" fmla="*/ 524 h 954"/>
              <a:gd name="T62" fmla="*/ 467 w 802"/>
              <a:gd name="T63" fmla="*/ 490 h 954"/>
              <a:gd name="T64" fmla="*/ 626 w 802"/>
              <a:gd name="T65" fmla="*/ 454 h 954"/>
              <a:gd name="T66" fmla="*/ 407 w 802"/>
              <a:gd name="T67" fmla="*/ 546 h 954"/>
              <a:gd name="T68" fmla="*/ 521 w 802"/>
              <a:gd name="T69" fmla="*/ 682 h 954"/>
              <a:gd name="T70" fmla="*/ 536 w 802"/>
              <a:gd name="T71" fmla="*/ 703 h 954"/>
              <a:gd name="T72" fmla="*/ 530 w 802"/>
              <a:gd name="T73" fmla="*/ 737 h 954"/>
              <a:gd name="T74" fmla="*/ 494 w 802"/>
              <a:gd name="T75" fmla="*/ 840 h 954"/>
              <a:gd name="T76" fmla="*/ 106 w 802"/>
              <a:gd name="T77" fmla="*/ 708 h 954"/>
              <a:gd name="T78" fmla="*/ 140 w 802"/>
              <a:gd name="T79" fmla="*/ 607 h 954"/>
              <a:gd name="T80" fmla="*/ 185 w 802"/>
              <a:gd name="T81" fmla="*/ 565 h 954"/>
              <a:gd name="T82" fmla="*/ 354 w 802"/>
              <a:gd name="T83" fmla="*/ 528 h 954"/>
              <a:gd name="T84" fmla="*/ 373 w 802"/>
              <a:gd name="T85" fmla="*/ 511 h 954"/>
              <a:gd name="T86" fmla="*/ 394 w 802"/>
              <a:gd name="T87" fmla="*/ 450 h 954"/>
              <a:gd name="T88" fmla="*/ 389 w 802"/>
              <a:gd name="T89" fmla="*/ 425 h 954"/>
              <a:gd name="T90" fmla="*/ 276 w 802"/>
              <a:gd name="T91" fmla="*/ 289 h 954"/>
              <a:gd name="T92" fmla="*/ 275 w 802"/>
              <a:gd name="T93" fmla="*/ 289 h 954"/>
              <a:gd name="T94" fmla="*/ 261 w 802"/>
              <a:gd name="T95" fmla="*/ 268 h 954"/>
              <a:gd name="T96" fmla="*/ 267 w 802"/>
              <a:gd name="T97" fmla="*/ 234 h 954"/>
              <a:gd name="T98" fmla="*/ 308 w 802"/>
              <a:gd name="T99" fmla="*/ 114 h 954"/>
              <a:gd name="T100" fmla="*/ 696 w 802"/>
              <a:gd name="T101" fmla="*/ 246 h 954"/>
              <a:gd name="T102" fmla="*/ 657 w 802"/>
              <a:gd name="T103" fmla="*/ 364 h 954"/>
              <a:gd name="T104" fmla="*/ 612 w 802"/>
              <a:gd name="T105" fmla="*/ 405 h 954"/>
              <a:gd name="T106" fmla="*/ 442 w 802"/>
              <a:gd name="T107" fmla="*/ 443 h 954"/>
              <a:gd name="T108" fmla="*/ 424 w 802"/>
              <a:gd name="T109" fmla="*/ 460 h 954"/>
              <a:gd name="T110" fmla="*/ 403 w 802"/>
              <a:gd name="T111" fmla="*/ 521 h 954"/>
              <a:gd name="T112" fmla="*/ 407 w 802"/>
              <a:gd name="T113" fmla="*/ 546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02" h="954">
                <a:moveTo>
                  <a:pt x="626" y="454"/>
                </a:moveTo>
                <a:cubicBezTo>
                  <a:pt x="644" y="449"/>
                  <a:pt x="685" y="437"/>
                  <a:pt x="705" y="380"/>
                </a:cubicBezTo>
                <a:cubicBezTo>
                  <a:pt x="744" y="263"/>
                  <a:pt x="744" y="263"/>
                  <a:pt x="744" y="263"/>
                </a:cubicBezTo>
                <a:cubicBezTo>
                  <a:pt x="761" y="268"/>
                  <a:pt x="761" y="268"/>
                  <a:pt x="761" y="268"/>
                </a:cubicBezTo>
                <a:cubicBezTo>
                  <a:pt x="768" y="271"/>
                  <a:pt x="776" y="267"/>
                  <a:pt x="778" y="259"/>
                </a:cubicBezTo>
                <a:cubicBezTo>
                  <a:pt x="800" y="196"/>
                  <a:pt x="800" y="196"/>
                  <a:pt x="800" y="196"/>
                </a:cubicBezTo>
                <a:cubicBezTo>
                  <a:pt x="802" y="189"/>
                  <a:pt x="798" y="181"/>
                  <a:pt x="791" y="179"/>
                </a:cubicBezTo>
                <a:cubicBezTo>
                  <a:pt x="274" y="3"/>
                  <a:pt x="274" y="3"/>
                  <a:pt x="274" y="3"/>
                </a:cubicBezTo>
                <a:cubicBezTo>
                  <a:pt x="267" y="0"/>
                  <a:pt x="259" y="4"/>
                  <a:pt x="256" y="11"/>
                </a:cubicBezTo>
                <a:cubicBezTo>
                  <a:pt x="235" y="74"/>
                  <a:pt x="235" y="74"/>
                  <a:pt x="235" y="74"/>
                </a:cubicBezTo>
                <a:cubicBezTo>
                  <a:pt x="232" y="82"/>
                  <a:pt x="236" y="90"/>
                  <a:pt x="243" y="92"/>
                </a:cubicBezTo>
                <a:cubicBezTo>
                  <a:pt x="259" y="98"/>
                  <a:pt x="259" y="98"/>
                  <a:pt x="259" y="98"/>
                </a:cubicBezTo>
                <a:cubicBezTo>
                  <a:pt x="219" y="217"/>
                  <a:pt x="219" y="217"/>
                  <a:pt x="219" y="217"/>
                </a:cubicBezTo>
                <a:cubicBezTo>
                  <a:pt x="200" y="274"/>
                  <a:pt x="212" y="293"/>
                  <a:pt x="236" y="321"/>
                </a:cubicBezTo>
                <a:cubicBezTo>
                  <a:pt x="341" y="447"/>
                  <a:pt x="341" y="447"/>
                  <a:pt x="341" y="447"/>
                </a:cubicBezTo>
                <a:cubicBezTo>
                  <a:pt x="329" y="481"/>
                  <a:pt x="329" y="481"/>
                  <a:pt x="329" y="481"/>
                </a:cubicBezTo>
                <a:cubicBezTo>
                  <a:pt x="289" y="490"/>
                  <a:pt x="185" y="513"/>
                  <a:pt x="171" y="517"/>
                </a:cubicBezTo>
                <a:cubicBezTo>
                  <a:pt x="153" y="522"/>
                  <a:pt x="111" y="534"/>
                  <a:pt x="92" y="591"/>
                </a:cubicBezTo>
                <a:cubicBezTo>
                  <a:pt x="58" y="692"/>
                  <a:pt x="58" y="692"/>
                  <a:pt x="58" y="692"/>
                </a:cubicBezTo>
                <a:cubicBezTo>
                  <a:pt x="41" y="686"/>
                  <a:pt x="41" y="686"/>
                  <a:pt x="41" y="686"/>
                </a:cubicBezTo>
                <a:cubicBezTo>
                  <a:pt x="34" y="684"/>
                  <a:pt x="26" y="688"/>
                  <a:pt x="24" y="695"/>
                </a:cubicBezTo>
                <a:cubicBezTo>
                  <a:pt x="2" y="758"/>
                  <a:pt x="2" y="758"/>
                  <a:pt x="2" y="758"/>
                </a:cubicBezTo>
                <a:cubicBezTo>
                  <a:pt x="0" y="765"/>
                  <a:pt x="4" y="773"/>
                  <a:pt x="11" y="776"/>
                </a:cubicBezTo>
                <a:cubicBezTo>
                  <a:pt x="528" y="952"/>
                  <a:pt x="528" y="952"/>
                  <a:pt x="528" y="952"/>
                </a:cubicBezTo>
                <a:cubicBezTo>
                  <a:pt x="535" y="954"/>
                  <a:pt x="543" y="950"/>
                  <a:pt x="546" y="943"/>
                </a:cubicBezTo>
                <a:cubicBezTo>
                  <a:pt x="567" y="880"/>
                  <a:pt x="567" y="880"/>
                  <a:pt x="567" y="880"/>
                </a:cubicBezTo>
                <a:cubicBezTo>
                  <a:pt x="570" y="873"/>
                  <a:pt x="566" y="865"/>
                  <a:pt x="559" y="862"/>
                </a:cubicBezTo>
                <a:cubicBezTo>
                  <a:pt x="543" y="857"/>
                  <a:pt x="543" y="857"/>
                  <a:pt x="543" y="857"/>
                </a:cubicBezTo>
                <a:cubicBezTo>
                  <a:pt x="578" y="754"/>
                  <a:pt x="578" y="754"/>
                  <a:pt x="578" y="754"/>
                </a:cubicBezTo>
                <a:cubicBezTo>
                  <a:pt x="597" y="697"/>
                  <a:pt x="584" y="678"/>
                  <a:pt x="560" y="649"/>
                </a:cubicBezTo>
                <a:cubicBezTo>
                  <a:pt x="455" y="524"/>
                  <a:pt x="455" y="524"/>
                  <a:pt x="455" y="524"/>
                </a:cubicBezTo>
                <a:cubicBezTo>
                  <a:pt x="467" y="490"/>
                  <a:pt x="467" y="490"/>
                  <a:pt x="467" y="490"/>
                </a:cubicBezTo>
                <a:cubicBezTo>
                  <a:pt x="507" y="481"/>
                  <a:pt x="612" y="458"/>
                  <a:pt x="626" y="454"/>
                </a:cubicBezTo>
                <a:close/>
                <a:moveTo>
                  <a:pt x="407" y="546"/>
                </a:moveTo>
                <a:cubicBezTo>
                  <a:pt x="521" y="682"/>
                  <a:pt x="521" y="682"/>
                  <a:pt x="521" y="682"/>
                </a:cubicBezTo>
                <a:cubicBezTo>
                  <a:pt x="530" y="692"/>
                  <a:pt x="534" y="698"/>
                  <a:pt x="536" y="703"/>
                </a:cubicBezTo>
                <a:cubicBezTo>
                  <a:pt x="537" y="709"/>
                  <a:pt x="535" y="721"/>
                  <a:pt x="530" y="737"/>
                </a:cubicBezTo>
                <a:cubicBezTo>
                  <a:pt x="494" y="840"/>
                  <a:pt x="494" y="840"/>
                  <a:pt x="494" y="840"/>
                </a:cubicBezTo>
                <a:cubicBezTo>
                  <a:pt x="106" y="708"/>
                  <a:pt x="106" y="708"/>
                  <a:pt x="106" y="708"/>
                </a:cubicBezTo>
                <a:cubicBezTo>
                  <a:pt x="140" y="607"/>
                  <a:pt x="140" y="607"/>
                  <a:pt x="140" y="607"/>
                </a:cubicBezTo>
                <a:cubicBezTo>
                  <a:pt x="151" y="575"/>
                  <a:pt x="170" y="570"/>
                  <a:pt x="185" y="565"/>
                </a:cubicBezTo>
                <a:cubicBezTo>
                  <a:pt x="196" y="562"/>
                  <a:pt x="292" y="541"/>
                  <a:pt x="354" y="528"/>
                </a:cubicBezTo>
                <a:cubicBezTo>
                  <a:pt x="363" y="526"/>
                  <a:pt x="370" y="519"/>
                  <a:pt x="373" y="511"/>
                </a:cubicBezTo>
                <a:cubicBezTo>
                  <a:pt x="394" y="450"/>
                  <a:pt x="394" y="450"/>
                  <a:pt x="394" y="450"/>
                </a:cubicBezTo>
                <a:cubicBezTo>
                  <a:pt x="397" y="441"/>
                  <a:pt x="395" y="432"/>
                  <a:pt x="389" y="425"/>
                </a:cubicBezTo>
                <a:cubicBezTo>
                  <a:pt x="276" y="289"/>
                  <a:pt x="276" y="289"/>
                  <a:pt x="276" y="289"/>
                </a:cubicBezTo>
                <a:cubicBezTo>
                  <a:pt x="275" y="289"/>
                  <a:pt x="275" y="289"/>
                  <a:pt x="275" y="289"/>
                </a:cubicBezTo>
                <a:cubicBezTo>
                  <a:pt x="267" y="278"/>
                  <a:pt x="262" y="273"/>
                  <a:pt x="261" y="268"/>
                </a:cubicBezTo>
                <a:cubicBezTo>
                  <a:pt x="259" y="261"/>
                  <a:pt x="261" y="250"/>
                  <a:pt x="267" y="234"/>
                </a:cubicBezTo>
                <a:cubicBezTo>
                  <a:pt x="308" y="114"/>
                  <a:pt x="308" y="114"/>
                  <a:pt x="308" y="114"/>
                </a:cubicBezTo>
                <a:cubicBezTo>
                  <a:pt x="696" y="246"/>
                  <a:pt x="696" y="246"/>
                  <a:pt x="696" y="246"/>
                </a:cubicBezTo>
                <a:cubicBezTo>
                  <a:pt x="657" y="364"/>
                  <a:pt x="657" y="364"/>
                  <a:pt x="657" y="364"/>
                </a:cubicBezTo>
                <a:cubicBezTo>
                  <a:pt x="646" y="396"/>
                  <a:pt x="626" y="401"/>
                  <a:pt x="612" y="405"/>
                </a:cubicBezTo>
                <a:cubicBezTo>
                  <a:pt x="600" y="409"/>
                  <a:pt x="504" y="430"/>
                  <a:pt x="442" y="443"/>
                </a:cubicBezTo>
                <a:cubicBezTo>
                  <a:pt x="434" y="445"/>
                  <a:pt x="426" y="451"/>
                  <a:pt x="424" y="460"/>
                </a:cubicBezTo>
                <a:cubicBezTo>
                  <a:pt x="403" y="521"/>
                  <a:pt x="403" y="521"/>
                  <a:pt x="403" y="521"/>
                </a:cubicBezTo>
                <a:cubicBezTo>
                  <a:pt x="400" y="530"/>
                  <a:pt x="402" y="539"/>
                  <a:pt x="407" y="5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952BF6DA-3731-1E3E-9478-A600D1D7D699}"/>
              </a:ext>
            </a:extLst>
          </p:cNvPr>
          <p:cNvSpPr>
            <a:spLocks/>
          </p:cNvSpPr>
          <p:nvPr/>
        </p:nvSpPr>
        <p:spPr bwMode="auto">
          <a:xfrm>
            <a:off x="2863945" y="3683757"/>
            <a:ext cx="788357" cy="331940"/>
          </a:xfrm>
          <a:custGeom>
            <a:avLst/>
            <a:gdLst>
              <a:gd name="T0" fmla="*/ 137 w 312"/>
              <a:gd name="T1" fmla="*/ 130 h 132"/>
              <a:gd name="T2" fmla="*/ 301 w 312"/>
              <a:gd name="T3" fmla="*/ 98 h 132"/>
              <a:gd name="T4" fmla="*/ 299 w 312"/>
              <a:gd name="T5" fmla="*/ 91 h 132"/>
              <a:gd name="T6" fmla="*/ 136 w 312"/>
              <a:gd name="T7" fmla="*/ 82 h 132"/>
              <a:gd name="T8" fmla="*/ 11 w 312"/>
              <a:gd name="T9" fmla="*/ 1 h 132"/>
              <a:gd name="T10" fmla="*/ 8 w 312"/>
              <a:gd name="T11" fmla="*/ 13 h 132"/>
              <a:gd name="T12" fmla="*/ 103 w 312"/>
              <a:gd name="T13" fmla="*/ 118 h 132"/>
              <a:gd name="T14" fmla="*/ 137 w 312"/>
              <a:gd name="T15" fmla="*/ 13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2" h="132">
                <a:moveTo>
                  <a:pt x="137" y="130"/>
                </a:moveTo>
                <a:cubicBezTo>
                  <a:pt x="160" y="127"/>
                  <a:pt x="301" y="98"/>
                  <a:pt x="301" y="98"/>
                </a:cubicBezTo>
                <a:cubicBezTo>
                  <a:pt x="301" y="98"/>
                  <a:pt x="312" y="94"/>
                  <a:pt x="299" y="91"/>
                </a:cubicBezTo>
                <a:cubicBezTo>
                  <a:pt x="265" y="86"/>
                  <a:pt x="204" y="99"/>
                  <a:pt x="136" y="82"/>
                </a:cubicBezTo>
                <a:cubicBezTo>
                  <a:pt x="69" y="64"/>
                  <a:pt x="55" y="5"/>
                  <a:pt x="11" y="1"/>
                </a:cubicBezTo>
                <a:cubicBezTo>
                  <a:pt x="1" y="0"/>
                  <a:pt x="0" y="3"/>
                  <a:pt x="8" y="13"/>
                </a:cubicBezTo>
                <a:cubicBezTo>
                  <a:pt x="17" y="23"/>
                  <a:pt x="93" y="107"/>
                  <a:pt x="103" y="118"/>
                </a:cubicBezTo>
                <a:cubicBezTo>
                  <a:pt x="114" y="130"/>
                  <a:pt x="121" y="132"/>
                  <a:pt x="137" y="13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5B92E644-9A9C-7526-19B4-980C740A8B65}"/>
              </a:ext>
            </a:extLst>
          </p:cNvPr>
          <p:cNvSpPr>
            <a:spLocks/>
          </p:cNvSpPr>
          <p:nvPr/>
        </p:nvSpPr>
        <p:spPr bwMode="auto">
          <a:xfrm>
            <a:off x="2498812" y="4602814"/>
            <a:ext cx="771760" cy="379657"/>
          </a:xfrm>
          <a:custGeom>
            <a:avLst/>
            <a:gdLst>
              <a:gd name="T0" fmla="*/ 22 w 306"/>
              <a:gd name="T1" fmla="*/ 34 h 150"/>
              <a:gd name="T2" fmla="*/ 25 w 306"/>
              <a:gd name="T3" fmla="*/ 54 h 150"/>
              <a:gd name="T4" fmla="*/ 279 w 306"/>
              <a:gd name="T5" fmla="*/ 141 h 150"/>
              <a:gd name="T6" fmla="*/ 290 w 306"/>
              <a:gd name="T7" fmla="*/ 121 h 150"/>
              <a:gd name="T8" fmla="*/ 180 w 306"/>
              <a:gd name="T9" fmla="*/ 21 h 150"/>
              <a:gd name="T10" fmla="*/ 22 w 306"/>
              <a:gd name="T11" fmla="*/ 3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" h="150">
                <a:moveTo>
                  <a:pt x="22" y="34"/>
                </a:moveTo>
                <a:cubicBezTo>
                  <a:pt x="8" y="40"/>
                  <a:pt x="0" y="46"/>
                  <a:pt x="25" y="54"/>
                </a:cubicBezTo>
                <a:cubicBezTo>
                  <a:pt x="46" y="61"/>
                  <a:pt x="253" y="132"/>
                  <a:pt x="279" y="141"/>
                </a:cubicBezTo>
                <a:cubicBezTo>
                  <a:pt x="306" y="150"/>
                  <a:pt x="298" y="137"/>
                  <a:pt x="290" y="121"/>
                </a:cubicBezTo>
                <a:cubicBezTo>
                  <a:pt x="274" y="91"/>
                  <a:pt x="240" y="42"/>
                  <a:pt x="180" y="21"/>
                </a:cubicBezTo>
                <a:cubicBezTo>
                  <a:pt x="116" y="0"/>
                  <a:pt x="54" y="19"/>
                  <a:pt x="22" y="3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638DE6FA-F09E-7D4B-FF06-2FD3EBECBFCF}"/>
              </a:ext>
            </a:extLst>
          </p:cNvPr>
          <p:cNvSpPr>
            <a:spLocks/>
          </p:cNvSpPr>
          <p:nvPr/>
        </p:nvSpPr>
        <p:spPr bwMode="auto">
          <a:xfrm>
            <a:off x="3117049" y="4065487"/>
            <a:ext cx="39418" cy="45642"/>
          </a:xfrm>
          <a:custGeom>
            <a:avLst/>
            <a:gdLst>
              <a:gd name="T0" fmla="*/ 11 w 16"/>
              <a:gd name="T1" fmla="*/ 1 h 18"/>
              <a:gd name="T2" fmla="*/ 1 w 16"/>
              <a:gd name="T3" fmla="*/ 7 h 18"/>
              <a:gd name="T4" fmla="*/ 5 w 16"/>
              <a:gd name="T5" fmla="*/ 17 h 18"/>
              <a:gd name="T6" fmla="*/ 14 w 16"/>
              <a:gd name="T7" fmla="*/ 11 h 18"/>
              <a:gd name="T8" fmla="*/ 11 w 16"/>
              <a:gd name="T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8">
                <a:moveTo>
                  <a:pt x="11" y="1"/>
                </a:moveTo>
                <a:cubicBezTo>
                  <a:pt x="7" y="0"/>
                  <a:pt x="3" y="2"/>
                  <a:pt x="1" y="7"/>
                </a:cubicBezTo>
                <a:cubicBezTo>
                  <a:pt x="0" y="11"/>
                  <a:pt x="2" y="16"/>
                  <a:pt x="5" y="17"/>
                </a:cubicBezTo>
                <a:cubicBezTo>
                  <a:pt x="9" y="18"/>
                  <a:pt x="13" y="16"/>
                  <a:pt x="14" y="11"/>
                </a:cubicBezTo>
                <a:cubicBezTo>
                  <a:pt x="16" y="7"/>
                  <a:pt x="14" y="2"/>
                  <a:pt x="11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3F49B3C5-67C5-FEEA-11EF-0E96500503CC}"/>
              </a:ext>
            </a:extLst>
          </p:cNvPr>
          <p:cNvSpPr>
            <a:spLocks/>
          </p:cNvSpPr>
          <p:nvPr/>
        </p:nvSpPr>
        <p:spPr bwMode="auto">
          <a:xfrm>
            <a:off x="3088005" y="4148472"/>
            <a:ext cx="41492" cy="47717"/>
          </a:xfrm>
          <a:custGeom>
            <a:avLst/>
            <a:gdLst>
              <a:gd name="T0" fmla="*/ 10 w 16"/>
              <a:gd name="T1" fmla="*/ 1 h 19"/>
              <a:gd name="T2" fmla="*/ 1 w 16"/>
              <a:gd name="T3" fmla="*/ 7 h 19"/>
              <a:gd name="T4" fmla="*/ 5 w 16"/>
              <a:gd name="T5" fmla="*/ 17 h 19"/>
              <a:gd name="T6" fmla="*/ 14 w 16"/>
              <a:gd name="T7" fmla="*/ 11 h 19"/>
              <a:gd name="T8" fmla="*/ 10 w 16"/>
              <a:gd name="T9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10" y="1"/>
                </a:moveTo>
                <a:cubicBezTo>
                  <a:pt x="7" y="0"/>
                  <a:pt x="3" y="3"/>
                  <a:pt x="1" y="7"/>
                </a:cubicBezTo>
                <a:cubicBezTo>
                  <a:pt x="0" y="12"/>
                  <a:pt x="1" y="16"/>
                  <a:pt x="5" y="17"/>
                </a:cubicBezTo>
                <a:cubicBezTo>
                  <a:pt x="8" y="19"/>
                  <a:pt x="12" y="16"/>
                  <a:pt x="14" y="11"/>
                </a:cubicBezTo>
                <a:cubicBezTo>
                  <a:pt x="16" y="7"/>
                  <a:pt x="14" y="2"/>
                  <a:pt x="10" y="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E8479CAD-F417-03D7-F925-85A1EADCDBAB}"/>
              </a:ext>
            </a:extLst>
          </p:cNvPr>
          <p:cNvSpPr>
            <a:spLocks/>
          </p:cNvSpPr>
          <p:nvPr/>
        </p:nvSpPr>
        <p:spPr bwMode="auto">
          <a:xfrm>
            <a:off x="3058960" y="4231457"/>
            <a:ext cx="39418" cy="47717"/>
          </a:xfrm>
          <a:custGeom>
            <a:avLst/>
            <a:gdLst>
              <a:gd name="T0" fmla="*/ 5 w 16"/>
              <a:gd name="T1" fmla="*/ 18 h 19"/>
              <a:gd name="T2" fmla="*/ 15 w 16"/>
              <a:gd name="T3" fmla="*/ 12 h 19"/>
              <a:gd name="T4" fmla="*/ 11 w 16"/>
              <a:gd name="T5" fmla="*/ 1 h 19"/>
              <a:gd name="T6" fmla="*/ 2 w 16"/>
              <a:gd name="T7" fmla="*/ 7 h 19"/>
              <a:gd name="T8" fmla="*/ 5 w 16"/>
              <a:gd name="T9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5" y="18"/>
                </a:moveTo>
                <a:cubicBezTo>
                  <a:pt x="9" y="19"/>
                  <a:pt x="13" y="16"/>
                  <a:pt x="15" y="12"/>
                </a:cubicBezTo>
                <a:cubicBezTo>
                  <a:pt x="16" y="7"/>
                  <a:pt x="15" y="2"/>
                  <a:pt x="11" y="1"/>
                </a:cubicBezTo>
                <a:cubicBezTo>
                  <a:pt x="8" y="0"/>
                  <a:pt x="3" y="3"/>
                  <a:pt x="2" y="7"/>
                </a:cubicBezTo>
                <a:cubicBezTo>
                  <a:pt x="0" y="12"/>
                  <a:pt x="2" y="16"/>
                  <a:pt x="5" y="1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4FDD8E4C-E89D-8710-0317-F202F04FC23D}"/>
              </a:ext>
            </a:extLst>
          </p:cNvPr>
          <p:cNvSpPr>
            <a:spLocks/>
          </p:cNvSpPr>
          <p:nvPr/>
        </p:nvSpPr>
        <p:spPr bwMode="auto">
          <a:xfrm>
            <a:off x="3029915" y="4314442"/>
            <a:ext cx="41492" cy="47717"/>
          </a:xfrm>
          <a:custGeom>
            <a:avLst/>
            <a:gdLst>
              <a:gd name="T0" fmla="*/ 5 w 16"/>
              <a:gd name="T1" fmla="*/ 18 h 19"/>
              <a:gd name="T2" fmla="*/ 14 w 16"/>
              <a:gd name="T3" fmla="*/ 12 h 19"/>
              <a:gd name="T4" fmla="*/ 11 w 16"/>
              <a:gd name="T5" fmla="*/ 1 h 19"/>
              <a:gd name="T6" fmla="*/ 2 w 16"/>
              <a:gd name="T7" fmla="*/ 7 h 19"/>
              <a:gd name="T8" fmla="*/ 5 w 16"/>
              <a:gd name="T9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5" y="18"/>
                </a:moveTo>
                <a:cubicBezTo>
                  <a:pt x="9" y="19"/>
                  <a:pt x="13" y="16"/>
                  <a:pt x="14" y="12"/>
                </a:cubicBezTo>
                <a:cubicBezTo>
                  <a:pt x="16" y="7"/>
                  <a:pt x="14" y="3"/>
                  <a:pt x="11" y="1"/>
                </a:cubicBezTo>
                <a:cubicBezTo>
                  <a:pt x="7" y="0"/>
                  <a:pt x="3" y="3"/>
                  <a:pt x="2" y="7"/>
                </a:cubicBezTo>
                <a:cubicBezTo>
                  <a:pt x="0" y="12"/>
                  <a:pt x="2" y="17"/>
                  <a:pt x="5" y="1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64C3C983-F8D8-3C12-03CC-2458094AD4A3}"/>
              </a:ext>
            </a:extLst>
          </p:cNvPr>
          <p:cNvSpPr>
            <a:spLocks/>
          </p:cNvSpPr>
          <p:nvPr/>
        </p:nvSpPr>
        <p:spPr bwMode="auto">
          <a:xfrm>
            <a:off x="3002946" y="4397427"/>
            <a:ext cx="41492" cy="47717"/>
          </a:xfrm>
          <a:custGeom>
            <a:avLst/>
            <a:gdLst>
              <a:gd name="T0" fmla="*/ 5 w 16"/>
              <a:gd name="T1" fmla="*/ 18 h 19"/>
              <a:gd name="T2" fmla="*/ 14 w 16"/>
              <a:gd name="T3" fmla="*/ 12 h 19"/>
              <a:gd name="T4" fmla="*/ 11 w 16"/>
              <a:gd name="T5" fmla="*/ 2 h 19"/>
              <a:gd name="T6" fmla="*/ 1 w 16"/>
              <a:gd name="T7" fmla="*/ 8 h 19"/>
              <a:gd name="T8" fmla="*/ 5 w 16"/>
              <a:gd name="T9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5" y="18"/>
                </a:moveTo>
                <a:cubicBezTo>
                  <a:pt x="8" y="19"/>
                  <a:pt x="13" y="16"/>
                  <a:pt x="14" y="12"/>
                </a:cubicBezTo>
                <a:cubicBezTo>
                  <a:pt x="16" y="7"/>
                  <a:pt x="14" y="3"/>
                  <a:pt x="11" y="2"/>
                </a:cubicBezTo>
                <a:cubicBezTo>
                  <a:pt x="7" y="0"/>
                  <a:pt x="3" y="3"/>
                  <a:pt x="1" y="8"/>
                </a:cubicBezTo>
                <a:cubicBezTo>
                  <a:pt x="0" y="12"/>
                  <a:pt x="1" y="17"/>
                  <a:pt x="5" y="1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91A8056D-026B-201C-0A75-A4870EB9C3DC}"/>
              </a:ext>
            </a:extLst>
          </p:cNvPr>
          <p:cNvSpPr>
            <a:spLocks/>
          </p:cNvSpPr>
          <p:nvPr/>
        </p:nvSpPr>
        <p:spPr bwMode="auto">
          <a:xfrm>
            <a:off x="2971826" y="4484561"/>
            <a:ext cx="41492" cy="45642"/>
          </a:xfrm>
          <a:custGeom>
            <a:avLst/>
            <a:gdLst>
              <a:gd name="T0" fmla="*/ 6 w 16"/>
              <a:gd name="T1" fmla="*/ 17 h 18"/>
              <a:gd name="T2" fmla="*/ 15 w 16"/>
              <a:gd name="T3" fmla="*/ 11 h 18"/>
              <a:gd name="T4" fmla="*/ 11 w 16"/>
              <a:gd name="T5" fmla="*/ 1 h 18"/>
              <a:gd name="T6" fmla="*/ 2 w 16"/>
              <a:gd name="T7" fmla="*/ 7 h 18"/>
              <a:gd name="T8" fmla="*/ 6 w 16"/>
              <a:gd name="T9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8">
                <a:moveTo>
                  <a:pt x="6" y="17"/>
                </a:moveTo>
                <a:cubicBezTo>
                  <a:pt x="9" y="18"/>
                  <a:pt x="13" y="16"/>
                  <a:pt x="15" y="11"/>
                </a:cubicBezTo>
                <a:cubicBezTo>
                  <a:pt x="16" y="7"/>
                  <a:pt x="15" y="2"/>
                  <a:pt x="11" y="1"/>
                </a:cubicBezTo>
                <a:cubicBezTo>
                  <a:pt x="8" y="0"/>
                  <a:pt x="4" y="2"/>
                  <a:pt x="2" y="7"/>
                </a:cubicBezTo>
                <a:cubicBezTo>
                  <a:pt x="0" y="11"/>
                  <a:pt x="2" y="16"/>
                  <a:pt x="6" y="1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E5B183DD-7F3E-355E-FDCC-5EC9693C5708}"/>
              </a:ext>
            </a:extLst>
          </p:cNvPr>
          <p:cNvSpPr>
            <a:spLocks/>
          </p:cNvSpPr>
          <p:nvPr/>
        </p:nvSpPr>
        <p:spPr bwMode="auto">
          <a:xfrm>
            <a:off x="2944856" y="4567546"/>
            <a:ext cx="41492" cy="47717"/>
          </a:xfrm>
          <a:custGeom>
            <a:avLst/>
            <a:gdLst>
              <a:gd name="T0" fmla="*/ 5 w 16"/>
              <a:gd name="T1" fmla="*/ 17 h 19"/>
              <a:gd name="T2" fmla="*/ 15 w 16"/>
              <a:gd name="T3" fmla="*/ 11 h 19"/>
              <a:gd name="T4" fmla="*/ 11 w 16"/>
              <a:gd name="T5" fmla="*/ 1 h 19"/>
              <a:gd name="T6" fmla="*/ 2 w 16"/>
              <a:gd name="T7" fmla="*/ 7 h 19"/>
              <a:gd name="T8" fmla="*/ 5 w 16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5" y="17"/>
                </a:moveTo>
                <a:cubicBezTo>
                  <a:pt x="9" y="19"/>
                  <a:pt x="13" y="16"/>
                  <a:pt x="15" y="11"/>
                </a:cubicBezTo>
                <a:cubicBezTo>
                  <a:pt x="16" y="7"/>
                  <a:pt x="15" y="2"/>
                  <a:pt x="11" y="1"/>
                </a:cubicBezTo>
                <a:cubicBezTo>
                  <a:pt x="7" y="0"/>
                  <a:pt x="3" y="2"/>
                  <a:pt x="2" y="7"/>
                </a:cubicBezTo>
                <a:cubicBezTo>
                  <a:pt x="0" y="11"/>
                  <a:pt x="2" y="16"/>
                  <a:pt x="5" y="1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A289AAD8-E655-53F4-88D9-ADAD44D94ABB}"/>
              </a:ext>
            </a:extLst>
          </p:cNvPr>
          <p:cNvSpPr>
            <a:spLocks/>
          </p:cNvSpPr>
          <p:nvPr/>
        </p:nvSpPr>
        <p:spPr bwMode="auto">
          <a:xfrm>
            <a:off x="1166904" y="1941074"/>
            <a:ext cx="2997830" cy="4116051"/>
          </a:xfrm>
          <a:custGeom>
            <a:avLst/>
            <a:gdLst>
              <a:gd name="T0" fmla="*/ 1086 w 1187"/>
              <a:gd name="T1" fmla="*/ 1423 h 1630"/>
              <a:gd name="T2" fmla="*/ 1052 w 1187"/>
              <a:gd name="T3" fmla="*/ 1441 h 1630"/>
              <a:gd name="T4" fmla="*/ 1046 w 1187"/>
              <a:gd name="T5" fmla="*/ 1444 h 1630"/>
              <a:gd name="T6" fmla="*/ 1041 w 1187"/>
              <a:gd name="T7" fmla="*/ 1446 h 1630"/>
              <a:gd name="T8" fmla="*/ 882 w 1187"/>
              <a:gd name="T9" fmla="*/ 1496 h 1630"/>
              <a:gd name="T10" fmla="*/ 880 w 1187"/>
              <a:gd name="T11" fmla="*/ 1497 h 1630"/>
              <a:gd name="T12" fmla="*/ 841 w 1187"/>
              <a:gd name="T13" fmla="*/ 1502 h 1630"/>
              <a:gd name="T14" fmla="*/ 841 w 1187"/>
              <a:gd name="T15" fmla="*/ 1502 h 1630"/>
              <a:gd name="T16" fmla="*/ 769 w 1187"/>
              <a:gd name="T17" fmla="*/ 1506 h 1630"/>
              <a:gd name="T18" fmla="*/ 160 w 1187"/>
              <a:gd name="T19" fmla="*/ 1076 h 1630"/>
              <a:gd name="T20" fmla="*/ 157 w 1187"/>
              <a:gd name="T21" fmla="*/ 1065 h 1630"/>
              <a:gd name="T22" fmla="*/ 124 w 1187"/>
              <a:gd name="T23" fmla="*/ 862 h 1630"/>
              <a:gd name="T24" fmla="*/ 157 w 1187"/>
              <a:gd name="T25" fmla="*/ 658 h 1630"/>
              <a:gd name="T26" fmla="*/ 158 w 1187"/>
              <a:gd name="T27" fmla="*/ 654 h 1630"/>
              <a:gd name="T28" fmla="*/ 162 w 1187"/>
              <a:gd name="T29" fmla="*/ 643 h 1630"/>
              <a:gd name="T30" fmla="*/ 164 w 1187"/>
              <a:gd name="T31" fmla="*/ 638 h 1630"/>
              <a:gd name="T32" fmla="*/ 614 w 1187"/>
              <a:gd name="T33" fmla="*/ 236 h 1630"/>
              <a:gd name="T34" fmla="*/ 614 w 1187"/>
              <a:gd name="T35" fmla="*/ 236 h 1630"/>
              <a:gd name="T36" fmla="*/ 623 w 1187"/>
              <a:gd name="T37" fmla="*/ 233 h 1630"/>
              <a:gd name="T38" fmla="*/ 624 w 1187"/>
              <a:gd name="T39" fmla="*/ 233 h 1630"/>
              <a:gd name="T40" fmla="*/ 765 w 1187"/>
              <a:gd name="T41" fmla="*/ 217 h 1630"/>
              <a:gd name="T42" fmla="*/ 766 w 1187"/>
              <a:gd name="T43" fmla="*/ 283 h 1630"/>
              <a:gd name="T44" fmla="*/ 795 w 1187"/>
              <a:gd name="T45" fmla="*/ 296 h 1630"/>
              <a:gd name="T46" fmla="*/ 935 w 1187"/>
              <a:gd name="T47" fmla="*/ 178 h 1630"/>
              <a:gd name="T48" fmla="*/ 934 w 1187"/>
              <a:gd name="T49" fmla="*/ 130 h 1630"/>
              <a:gd name="T50" fmla="*/ 792 w 1187"/>
              <a:gd name="T51" fmla="*/ 13 h 1630"/>
              <a:gd name="T52" fmla="*/ 764 w 1187"/>
              <a:gd name="T53" fmla="*/ 27 h 1630"/>
              <a:gd name="T54" fmla="*/ 764 w 1187"/>
              <a:gd name="T55" fmla="*/ 93 h 1630"/>
              <a:gd name="T56" fmla="*/ 225 w 1187"/>
              <a:gd name="T57" fmla="*/ 318 h 1630"/>
              <a:gd name="T58" fmla="*/ 185 w 1187"/>
              <a:gd name="T59" fmla="*/ 362 h 1630"/>
              <a:gd name="T60" fmla="*/ 184 w 1187"/>
              <a:gd name="T61" fmla="*/ 362 h 1630"/>
              <a:gd name="T62" fmla="*/ 183 w 1187"/>
              <a:gd name="T63" fmla="*/ 364 h 1630"/>
              <a:gd name="T64" fmla="*/ 1 w 1187"/>
              <a:gd name="T65" fmla="*/ 839 h 1630"/>
              <a:gd name="T66" fmla="*/ 0 w 1187"/>
              <a:gd name="T67" fmla="*/ 843 h 1630"/>
              <a:gd name="T68" fmla="*/ 0 w 1187"/>
              <a:gd name="T69" fmla="*/ 861 h 1630"/>
              <a:gd name="T70" fmla="*/ 1 w 1187"/>
              <a:gd name="T71" fmla="*/ 890 h 1630"/>
              <a:gd name="T72" fmla="*/ 1 w 1187"/>
              <a:gd name="T73" fmla="*/ 893 h 1630"/>
              <a:gd name="T74" fmla="*/ 160 w 1187"/>
              <a:gd name="T75" fmla="*/ 1331 h 1630"/>
              <a:gd name="T76" fmla="*/ 161 w 1187"/>
              <a:gd name="T77" fmla="*/ 1332 h 1630"/>
              <a:gd name="T78" fmla="*/ 191 w 1187"/>
              <a:gd name="T79" fmla="*/ 1368 h 1630"/>
              <a:gd name="T80" fmla="*/ 193 w 1187"/>
              <a:gd name="T81" fmla="*/ 1370 h 1630"/>
              <a:gd name="T82" fmla="*/ 225 w 1187"/>
              <a:gd name="T83" fmla="*/ 1405 h 1630"/>
              <a:gd name="T84" fmla="*/ 639 w 1187"/>
              <a:gd name="T85" fmla="*/ 1619 h 1630"/>
              <a:gd name="T86" fmla="*/ 640 w 1187"/>
              <a:gd name="T87" fmla="*/ 1619 h 1630"/>
              <a:gd name="T88" fmla="*/ 641 w 1187"/>
              <a:gd name="T89" fmla="*/ 1619 h 1630"/>
              <a:gd name="T90" fmla="*/ 769 w 1187"/>
              <a:gd name="T91" fmla="*/ 1630 h 1630"/>
              <a:gd name="T92" fmla="*/ 1093 w 1187"/>
              <a:gd name="T93" fmla="*/ 1558 h 1630"/>
              <a:gd name="T94" fmla="*/ 1099 w 1187"/>
              <a:gd name="T95" fmla="*/ 1555 h 1630"/>
              <a:gd name="T96" fmla="*/ 1106 w 1187"/>
              <a:gd name="T97" fmla="*/ 1552 h 1630"/>
              <a:gd name="T98" fmla="*/ 1147 w 1187"/>
              <a:gd name="T99" fmla="*/ 1530 h 1630"/>
              <a:gd name="T100" fmla="*/ 1171 w 1187"/>
              <a:gd name="T101" fmla="*/ 1446 h 1630"/>
              <a:gd name="T102" fmla="*/ 1086 w 1187"/>
              <a:gd name="T103" fmla="*/ 1423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87" h="1630">
                <a:moveTo>
                  <a:pt x="1086" y="1423"/>
                </a:moveTo>
                <a:cubicBezTo>
                  <a:pt x="1075" y="1429"/>
                  <a:pt x="1063" y="1435"/>
                  <a:pt x="1052" y="1441"/>
                </a:cubicBezTo>
                <a:cubicBezTo>
                  <a:pt x="1050" y="1442"/>
                  <a:pt x="1048" y="1443"/>
                  <a:pt x="1046" y="1444"/>
                </a:cubicBezTo>
                <a:cubicBezTo>
                  <a:pt x="1044" y="1445"/>
                  <a:pt x="1042" y="1445"/>
                  <a:pt x="1041" y="1446"/>
                </a:cubicBezTo>
                <a:cubicBezTo>
                  <a:pt x="990" y="1470"/>
                  <a:pt x="937" y="1487"/>
                  <a:pt x="882" y="1496"/>
                </a:cubicBezTo>
                <a:cubicBezTo>
                  <a:pt x="881" y="1496"/>
                  <a:pt x="881" y="1497"/>
                  <a:pt x="880" y="1497"/>
                </a:cubicBezTo>
                <a:cubicBezTo>
                  <a:pt x="867" y="1499"/>
                  <a:pt x="854" y="1501"/>
                  <a:pt x="841" y="1502"/>
                </a:cubicBezTo>
                <a:cubicBezTo>
                  <a:pt x="841" y="1502"/>
                  <a:pt x="841" y="1502"/>
                  <a:pt x="841" y="1502"/>
                </a:cubicBezTo>
                <a:cubicBezTo>
                  <a:pt x="817" y="1505"/>
                  <a:pt x="793" y="1506"/>
                  <a:pt x="769" y="1506"/>
                </a:cubicBezTo>
                <a:cubicBezTo>
                  <a:pt x="488" y="1506"/>
                  <a:pt x="249" y="1326"/>
                  <a:pt x="160" y="1076"/>
                </a:cubicBezTo>
                <a:cubicBezTo>
                  <a:pt x="159" y="1072"/>
                  <a:pt x="158" y="1068"/>
                  <a:pt x="157" y="1065"/>
                </a:cubicBezTo>
                <a:cubicBezTo>
                  <a:pt x="135" y="1001"/>
                  <a:pt x="124" y="932"/>
                  <a:pt x="124" y="862"/>
                </a:cubicBezTo>
                <a:cubicBezTo>
                  <a:pt x="124" y="791"/>
                  <a:pt x="135" y="722"/>
                  <a:pt x="157" y="658"/>
                </a:cubicBezTo>
                <a:cubicBezTo>
                  <a:pt x="157" y="657"/>
                  <a:pt x="158" y="655"/>
                  <a:pt x="158" y="654"/>
                </a:cubicBezTo>
                <a:cubicBezTo>
                  <a:pt x="159" y="650"/>
                  <a:pt x="161" y="647"/>
                  <a:pt x="162" y="643"/>
                </a:cubicBezTo>
                <a:cubicBezTo>
                  <a:pt x="163" y="641"/>
                  <a:pt x="163" y="639"/>
                  <a:pt x="164" y="638"/>
                </a:cubicBezTo>
                <a:cubicBezTo>
                  <a:pt x="238" y="440"/>
                  <a:pt x="406" y="287"/>
                  <a:pt x="614" y="236"/>
                </a:cubicBezTo>
                <a:cubicBezTo>
                  <a:pt x="614" y="236"/>
                  <a:pt x="614" y="236"/>
                  <a:pt x="614" y="236"/>
                </a:cubicBezTo>
                <a:cubicBezTo>
                  <a:pt x="617" y="235"/>
                  <a:pt x="620" y="234"/>
                  <a:pt x="623" y="233"/>
                </a:cubicBezTo>
                <a:cubicBezTo>
                  <a:pt x="624" y="233"/>
                  <a:pt x="624" y="233"/>
                  <a:pt x="624" y="233"/>
                </a:cubicBezTo>
                <a:cubicBezTo>
                  <a:pt x="670" y="223"/>
                  <a:pt x="717" y="217"/>
                  <a:pt x="765" y="217"/>
                </a:cubicBezTo>
                <a:cubicBezTo>
                  <a:pt x="766" y="283"/>
                  <a:pt x="766" y="283"/>
                  <a:pt x="766" y="283"/>
                </a:cubicBezTo>
                <a:cubicBezTo>
                  <a:pt x="766" y="304"/>
                  <a:pt x="779" y="310"/>
                  <a:pt x="795" y="296"/>
                </a:cubicBezTo>
                <a:cubicBezTo>
                  <a:pt x="935" y="178"/>
                  <a:pt x="935" y="178"/>
                  <a:pt x="935" y="178"/>
                </a:cubicBezTo>
                <a:cubicBezTo>
                  <a:pt x="950" y="164"/>
                  <a:pt x="950" y="143"/>
                  <a:pt x="934" y="130"/>
                </a:cubicBezTo>
                <a:cubicBezTo>
                  <a:pt x="792" y="13"/>
                  <a:pt x="792" y="13"/>
                  <a:pt x="792" y="13"/>
                </a:cubicBezTo>
                <a:cubicBezTo>
                  <a:pt x="776" y="0"/>
                  <a:pt x="763" y="7"/>
                  <a:pt x="764" y="27"/>
                </a:cubicBezTo>
                <a:cubicBezTo>
                  <a:pt x="764" y="93"/>
                  <a:pt x="764" y="93"/>
                  <a:pt x="764" y="93"/>
                </a:cubicBezTo>
                <a:cubicBezTo>
                  <a:pt x="561" y="94"/>
                  <a:pt x="369" y="174"/>
                  <a:pt x="225" y="318"/>
                </a:cubicBezTo>
                <a:cubicBezTo>
                  <a:pt x="211" y="332"/>
                  <a:pt x="197" y="347"/>
                  <a:pt x="185" y="362"/>
                </a:cubicBezTo>
                <a:cubicBezTo>
                  <a:pt x="184" y="362"/>
                  <a:pt x="184" y="362"/>
                  <a:pt x="184" y="362"/>
                </a:cubicBezTo>
                <a:cubicBezTo>
                  <a:pt x="184" y="363"/>
                  <a:pt x="183" y="364"/>
                  <a:pt x="183" y="364"/>
                </a:cubicBezTo>
                <a:cubicBezTo>
                  <a:pt x="70" y="497"/>
                  <a:pt x="6" y="663"/>
                  <a:pt x="1" y="839"/>
                </a:cubicBezTo>
                <a:cubicBezTo>
                  <a:pt x="0" y="840"/>
                  <a:pt x="0" y="842"/>
                  <a:pt x="0" y="843"/>
                </a:cubicBezTo>
                <a:cubicBezTo>
                  <a:pt x="0" y="849"/>
                  <a:pt x="0" y="855"/>
                  <a:pt x="0" y="861"/>
                </a:cubicBezTo>
                <a:cubicBezTo>
                  <a:pt x="0" y="871"/>
                  <a:pt x="0" y="880"/>
                  <a:pt x="1" y="890"/>
                </a:cubicBezTo>
                <a:cubicBezTo>
                  <a:pt x="1" y="891"/>
                  <a:pt x="1" y="892"/>
                  <a:pt x="1" y="893"/>
                </a:cubicBezTo>
                <a:cubicBezTo>
                  <a:pt x="7" y="1054"/>
                  <a:pt x="63" y="1205"/>
                  <a:pt x="160" y="1331"/>
                </a:cubicBezTo>
                <a:cubicBezTo>
                  <a:pt x="160" y="1331"/>
                  <a:pt x="161" y="1332"/>
                  <a:pt x="161" y="1332"/>
                </a:cubicBezTo>
                <a:cubicBezTo>
                  <a:pt x="171" y="1345"/>
                  <a:pt x="181" y="1357"/>
                  <a:pt x="191" y="1368"/>
                </a:cubicBezTo>
                <a:cubicBezTo>
                  <a:pt x="192" y="1369"/>
                  <a:pt x="192" y="1370"/>
                  <a:pt x="193" y="1370"/>
                </a:cubicBezTo>
                <a:cubicBezTo>
                  <a:pt x="203" y="1382"/>
                  <a:pt x="214" y="1394"/>
                  <a:pt x="225" y="1405"/>
                </a:cubicBezTo>
                <a:cubicBezTo>
                  <a:pt x="339" y="1519"/>
                  <a:pt x="483" y="1593"/>
                  <a:pt x="639" y="1619"/>
                </a:cubicBezTo>
                <a:cubicBezTo>
                  <a:pt x="639" y="1619"/>
                  <a:pt x="640" y="1619"/>
                  <a:pt x="640" y="1619"/>
                </a:cubicBezTo>
                <a:cubicBezTo>
                  <a:pt x="641" y="1619"/>
                  <a:pt x="641" y="1619"/>
                  <a:pt x="641" y="1619"/>
                </a:cubicBezTo>
                <a:cubicBezTo>
                  <a:pt x="683" y="1626"/>
                  <a:pt x="725" y="1630"/>
                  <a:pt x="769" y="1630"/>
                </a:cubicBezTo>
                <a:cubicBezTo>
                  <a:pt x="882" y="1630"/>
                  <a:pt x="991" y="1606"/>
                  <a:pt x="1093" y="1558"/>
                </a:cubicBezTo>
                <a:cubicBezTo>
                  <a:pt x="1095" y="1557"/>
                  <a:pt x="1097" y="1556"/>
                  <a:pt x="1099" y="1555"/>
                </a:cubicBezTo>
                <a:cubicBezTo>
                  <a:pt x="1101" y="1554"/>
                  <a:pt x="1104" y="1553"/>
                  <a:pt x="1106" y="1552"/>
                </a:cubicBezTo>
                <a:cubicBezTo>
                  <a:pt x="1120" y="1545"/>
                  <a:pt x="1134" y="1538"/>
                  <a:pt x="1147" y="1530"/>
                </a:cubicBezTo>
                <a:cubicBezTo>
                  <a:pt x="1177" y="1513"/>
                  <a:pt x="1187" y="1476"/>
                  <a:pt x="1171" y="1446"/>
                </a:cubicBezTo>
                <a:cubicBezTo>
                  <a:pt x="1154" y="1416"/>
                  <a:pt x="1116" y="1406"/>
                  <a:pt x="1086" y="14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5">
            <a:extLst>
              <a:ext uri="{FF2B5EF4-FFF2-40B4-BE49-F238E27FC236}">
                <a16:creationId xmlns:a16="http://schemas.microsoft.com/office/drawing/2014/main" id="{DE730675-D7F0-A461-D441-353B79D31626}"/>
              </a:ext>
            </a:extLst>
          </p:cNvPr>
          <p:cNvSpPr>
            <a:spLocks/>
          </p:cNvSpPr>
          <p:nvPr/>
        </p:nvSpPr>
        <p:spPr bwMode="auto">
          <a:xfrm>
            <a:off x="4349375" y="2858057"/>
            <a:ext cx="419074" cy="419074"/>
          </a:xfrm>
          <a:custGeom>
            <a:avLst/>
            <a:gdLst>
              <a:gd name="T0" fmla="*/ 44 w 166"/>
              <a:gd name="T1" fmla="*/ 139 h 166"/>
              <a:gd name="T2" fmla="*/ 95 w 166"/>
              <a:gd name="T3" fmla="*/ 166 h 166"/>
              <a:gd name="T4" fmla="*/ 130 w 166"/>
              <a:gd name="T5" fmla="*/ 156 h 166"/>
              <a:gd name="T6" fmla="*/ 146 w 166"/>
              <a:gd name="T7" fmla="*/ 70 h 166"/>
              <a:gd name="T8" fmla="*/ 119 w 166"/>
              <a:gd name="T9" fmla="*/ 32 h 166"/>
              <a:gd name="T10" fmla="*/ 33 w 166"/>
              <a:gd name="T11" fmla="*/ 20 h 166"/>
              <a:gd name="T12" fmla="*/ 21 w 166"/>
              <a:gd name="T13" fmla="*/ 107 h 166"/>
              <a:gd name="T14" fmla="*/ 44 w 166"/>
              <a:gd name="T15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6" h="166">
                <a:moveTo>
                  <a:pt x="44" y="139"/>
                </a:moveTo>
                <a:cubicBezTo>
                  <a:pt x="56" y="157"/>
                  <a:pt x="75" y="166"/>
                  <a:pt x="95" y="166"/>
                </a:cubicBezTo>
                <a:cubicBezTo>
                  <a:pt x="107" y="166"/>
                  <a:pt x="119" y="163"/>
                  <a:pt x="130" y="156"/>
                </a:cubicBezTo>
                <a:cubicBezTo>
                  <a:pt x="158" y="137"/>
                  <a:pt x="166" y="98"/>
                  <a:pt x="146" y="70"/>
                </a:cubicBezTo>
                <a:cubicBezTo>
                  <a:pt x="138" y="57"/>
                  <a:pt x="129" y="44"/>
                  <a:pt x="119" y="32"/>
                </a:cubicBezTo>
                <a:cubicBezTo>
                  <a:pt x="98" y="5"/>
                  <a:pt x="60" y="0"/>
                  <a:pt x="33" y="20"/>
                </a:cubicBezTo>
                <a:cubicBezTo>
                  <a:pt x="5" y="41"/>
                  <a:pt x="0" y="80"/>
                  <a:pt x="21" y="107"/>
                </a:cubicBezTo>
                <a:cubicBezTo>
                  <a:pt x="29" y="117"/>
                  <a:pt x="37" y="128"/>
                  <a:pt x="44" y="13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280B4180-11AD-D160-4113-2DE53F2056F8}"/>
              </a:ext>
            </a:extLst>
          </p:cNvPr>
          <p:cNvSpPr>
            <a:spLocks/>
          </p:cNvSpPr>
          <p:nvPr/>
        </p:nvSpPr>
        <p:spPr bwMode="auto">
          <a:xfrm>
            <a:off x="4633599" y="3395384"/>
            <a:ext cx="375507" cy="437746"/>
          </a:xfrm>
          <a:custGeom>
            <a:avLst/>
            <a:gdLst>
              <a:gd name="T0" fmla="*/ 10 w 149"/>
              <a:gd name="T1" fmla="*/ 88 h 173"/>
              <a:gd name="T2" fmla="*/ 21 w 149"/>
              <a:gd name="T3" fmla="*/ 126 h 173"/>
              <a:gd name="T4" fmla="*/ 81 w 149"/>
              <a:gd name="T5" fmla="*/ 173 h 173"/>
              <a:gd name="T6" fmla="*/ 96 w 149"/>
              <a:gd name="T7" fmla="*/ 171 h 173"/>
              <a:gd name="T8" fmla="*/ 141 w 149"/>
              <a:gd name="T9" fmla="*/ 96 h 173"/>
              <a:gd name="T10" fmla="*/ 128 w 149"/>
              <a:gd name="T11" fmla="*/ 51 h 173"/>
              <a:gd name="T12" fmla="*/ 50 w 149"/>
              <a:gd name="T13" fmla="*/ 11 h 173"/>
              <a:gd name="T14" fmla="*/ 10 w 149"/>
              <a:gd name="T15" fmla="*/ 88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" h="173">
                <a:moveTo>
                  <a:pt x="10" y="88"/>
                </a:moveTo>
                <a:cubicBezTo>
                  <a:pt x="14" y="101"/>
                  <a:pt x="18" y="113"/>
                  <a:pt x="21" y="126"/>
                </a:cubicBezTo>
                <a:cubicBezTo>
                  <a:pt x="28" y="154"/>
                  <a:pt x="53" y="173"/>
                  <a:pt x="81" y="173"/>
                </a:cubicBezTo>
                <a:cubicBezTo>
                  <a:pt x="86" y="173"/>
                  <a:pt x="91" y="172"/>
                  <a:pt x="96" y="171"/>
                </a:cubicBezTo>
                <a:cubicBezTo>
                  <a:pt x="129" y="162"/>
                  <a:pt x="149" y="129"/>
                  <a:pt x="141" y="96"/>
                </a:cubicBezTo>
                <a:cubicBezTo>
                  <a:pt x="137" y="80"/>
                  <a:pt x="133" y="65"/>
                  <a:pt x="128" y="51"/>
                </a:cubicBezTo>
                <a:cubicBezTo>
                  <a:pt x="118" y="18"/>
                  <a:pt x="83" y="0"/>
                  <a:pt x="50" y="11"/>
                </a:cubicBezTo>
                <a:cubicBezTo>
                  <a:pt x="18" y="21"/>
                  <a:pt x="0" y="56"/>
                  <a:pt x="10" y="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id="{C205CB8A-0AFE-7AB1-1C20-450EDE6961D9}"/>
              </a:ext>
            </a:extLst>
          </p:cNvPr>
          <p:cNvSpPr>
            <a:spLocks/>
          </p:cNvSpPr>
          <p:nvPr/>
        </p:nvSpPr>
        <p:spPr bwMode="auto">
          <a:xfrm>
            <a:off x="4210376" y="5111097"/>
            <a:ext cx="423223" cy="410775"/>
          </a:xfrm>
          <a:custGeom>
            <a:avLst/>
            <a:gdLst>
              <a:gd name="T0" fmla="*/ 138 w 167"/>
              <a:gd name="T1" fmla="*/ 22 h 163"/>
              <a:gd name="T2" fmla="*/ 51 w 167"/>
              <a:gd name="T3" fmla="*/ 29 h 163"/>
              <a:gd name="T4" fmla="*/ 24 w 167"/>
              <a:gd name="T5" fmla="*/ 58 h 163"/>
              <a:gd name="T6" fmla="*/ 25 w 167"/>
              <a:gd name="T7" fmla="*/ 145 h 163"/>
              <a:gd name="T8" fmla="*/ 68 w 167"/>
              <a:gd name="T9" fmla="*/ 163 h 163"/>
              <a:gd name="T10" fmla="*/ 113 w 167"/>
              <a:gd name="T11" fmla="*/ 144 h 163"/>
              <a:gd name="T12" fmla="*/ 144 w 167"/>
              <a:gd name="T13" fmla="*/ 110 h 163"/>
              <a:gd name="T14" fmla="*/ 138 w 167"/>
              <a:gd name="T15" fmla="*/ 2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63">
                <a:moveTo>
                  <a:pt x="138" y="22"/>
                </a:moveTo>
                <a:cubicBezTo>
                  <a:pt x="112" y="0"/>
                  <a:pt x="73" y="3"/>
                  <a:pt x="51" y="29"/>
                </a:cubicBezTo>
                <a:cubicBezTo>
                  <a:pt x="42" y="39"/>
                  <a:pt x="33" y="48"/>
                  <a:pt x="24" y="58"/>
                </a:cubicBezTo>
                <a:cubicBezTo>
                  <a:pt x="0" y="82"/>
                  <a:pt x="1" y="121"/>
                  <a:pt x="25" y="145"/>
                </a:cubicBezTo>
                <a:cubicBezTo>
                  <a:pt x="37" y="157"/>
                  <a:pt x="53" y="163"/>
                  <a:pt x="68" y="163"/>
                </a:cubicBezTo>
                <a:cubicBezTo>
                  <a:pt x="85" y="163"/>
                  <a:pt x="101" y="156"/>
                  <a:pt x="113" y="144"/>
                </a:cubicBezTo>
                <a:cubicBezTo>
                  <a:pt x="124" y="133"/>
                  <a:pt x="134" y="121"/>
                  <a:pt x="144" y="110"/>
                </a:cubicBezTo>
                <a:cubicBezTo>
                  <a:pt x="167" y="84"/>
                  <a:pt x="164" y="45"/>
                  <a:pt x="138" y="2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FF44051D-576C-E59A-5D21-2D436143B5A0}"/>
              </a:ext>
            </a:extLst>
          </p:cNvPr>
          <p:cNvSpPr>
            <a:spLocks/>
          </p:cNvSpPr>
          <p:nvPr/>
        </p:nvSpPr>
        <p:spPr bwMode="auto">
          <a:xfrm>
            <a:off x="4722807" y="4011547"/>
            <a:ext cx="329866" cy="425298"/>
          </a:xfrm>
          <a:custGeom>
            <a:avLst/>
            <a:gdLst>
              <a:gd name="T0" fmla="*/ 69 w 130"/>
              <a:gd name="T1" fmla="*/ 1 h 168"/>
              <a:gd name="T2" fmla="*/ 5 w 130"/>
              <a:gd name="T3" fmla="*/ 61 h 168"/>
              <a:gd name="T4" fmla="*/ 3 w 130"/>
              <a:gd name="T5" fmla="*/ 101 h 168"/>
              <a:gd name="T6" fmla="*/ 59 w 130"/>
              <a:gd name="T7" fmla="*/ 168 h 168"/>
              <a:gd name="T8" fmla="*/ 64 w 130"/>
              <a:gd name="T9" fmla="*/ 168 h 168"/>
              <a:gd name="T10" fmla="*/ 126 w 130"/>
              <a:gd name="T11" fmla="*/ 112 h 168"/>
              <a:gd name="T12" fmla="*/ 129 w 130"/>
              <a:gd name="T13" fmla="*/ 65 h 168"/>
              <a:gd name="T14" fmla="*/ 69 w 130"/>
              <a:gd name="T15" fmla="*/ 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168">
                <a:moveTo>
                  <a:pt x="69" y="1"/>
                </a:moveTo>
                <a:cubicBezTo>
                  <a:pt x="35" y="0"/>
                  <a:pt x="6" y="27"/>
                  <a:pt x="5" y="61"/>
                </a:cubicBezTo>
                <a:cubicBezTo>
                  <a:pt x="5" y="74"/>
                  <a:pt x="4" y="88"/>
                  <a:pt x="3" y="101"/>
                </a:cubicBezTo>
                <a:cubicBezTo>
                  <a:pt x="0" y="135"/>
                  <a:pt x="25" y="165"/>
                  <a:pt x="59" y="168"/>
                </a:cubicBezTo>
                <a:cubicBezTo>
                  <a:pt x="61" y="168"/>
                  <a:pt x="62" y="168"/>
                  <a:pt x="64" y="168"/>
                </a:cubicBezTo>
                <a:cubicBezTo>
                  <a:pt x="96" y="168"/>
                  <a:pt x="123" y="144"/>
                  <a:pt x="126" y="112"/>
                </a:cubicBezTo>
                <a:cubicBezTo>
                  <a:pt x="127" y="96"/>
                  <a:pt x="128" y="81"/>
                  <a:pt x="129" y="65"/>
                </a:cubicBezTo>
                <a:cubicBezTo>
                  <a:pt x="130" y="31"/>
                  <a:pt x="103" y="2"/>
                  <a:pt x="69" y="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9">
            <a:extLst>
              <a:ext uri="{FF2B5EF4-FFF2-40B4-BE49-F238E27FC236}">
                <a16:creationId xmlns:a16="http://schemas.microsoft.com/office/drawing/2014/main" id="{522C90CC-C772-5E0A-828B-ED41EBCEF795}"/>
              </a:ext>
            </a:extLst>
          </p:cNvPr>
          <p:cNvSpPr>
            <a:spLocks/>
          </p:cNvSpPr>
          <p:nvPr/>
        </p:nvSpPr>
        <p:spPr bwMode="auto">
          <a:xfrm>
            <a:off x="4548539" y="4590366"/>
            <a:ext cx="400403" cy="431521"/>
          </a:xfrm>
          <a:custGeom>
            <a:avLst/>
            <a:gdLst>
              <a:gd name="T0" fmla="*/ 110 w 158"/>
              <a:gd name="T1" fmla="*/ 12 h 171"/>
              <a:gd name="T2" fmla="*/ 30 w 158"/>
              <a:gd name="T3" fmla="*/ 47 h 171"/>
              <a:gd name="T4" fmla="*/ 15 w 158"/>
              <a:gd name="T5" fmla="*/ 83 h 171"/>
              <a:gd name="T6" fmla="*/ 45 w 158"/>
              <a:gd name="T7" fmla="*/ 165 h 171"/>
              <a:gd name="T8" fmla="*/ 71 w 158"/>
              <a:gd name="T9" fmla="*/ 171 h 171"/>
              <a:gd name="T10" fmla="*/ 127 w 158"/>
              <a:gd name="T11" fmla="*/ 135 h 171"/>
              <a:gd name="T12" fmla="*/ 145 w 158"/>
              <a:gd name="T13" fmla="*/ 92 h 171"/>
              <a:gd name="T14" fmla="*/ 110 w 158"/>
              <a:gd name="T15" fmla="*/ 12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8" h="171">
                <a:moveTo>
                  <a:pt x="110" y="12"/>
                </a:moveTo>
                <a:cubicBezTo>
                  <a:pt x="78" y="0"/>
                  <a:pt x="43" y="15"/>
                  <a:pt x="30" y="47"/>
                </a:cubicBezTo>
                <a:cubicBezTo>
                  <a:pt x="25" y="59"/>
                  <a:pt x="20" y="71"/>
                  <a:pt x="15" y="83"/>
                </a:cubicBezTo>
                <a:cubicBezTo>
                  <a:pt x="0" y="114"/>
                  <a:pt x="14" y="151"/>
                  <a:pt x="45" y="165"/>
                </a:cubicBezTo>
                <a:cubicBezTo>
                  <a:pt x="53" y="169"/>
                  <a:pt x="62" y="171"/>
                  <a:pt x="71" y="171"/>
                </a:cubicBezTo>
                <a:cubicBezTo>
                  <a:pt x="94" y="171"/>
                  <a:pt x="116" y="158"/>
                  <a:pt x="127" y="135"/>
                </a:cubicBezTo>
                <a:cubicBezTo>
                  <a:pt x="133" y="121"/>
                  <a:pt x="140" y="107"/>
                  <a:pt x="145" y="92"/>
                </a:cubicBezTo>
                <a:cubicBezTo>
                  <a:pt x="158" y="60"/>
                  <a:pt x="142" y="24"/>
                  <a:pt x="110" y="1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01D392BC-E938-CC31-F487-FE8A8C4213C0}"/>
              </a:ext>
            </a:extLst>
          </p:cNvPr>
          <p:cNvSpPr>
            <a:spLocks/>
          </p:cNvSpPr>
          <p:nvPr/>
        </p:nvSpPr>
        <p:spPr bwMode="auto">
          <a:xfrm>
            <a:off x="3903332" y="2443133"/>
            <a:ext cx="443969" cy="396254"/>
          </a:xfrm>
          <a:custGeom>
            <a:avLst/>
            <a:gdLst>
              <a:gd name="T0" fmla="*/ 156 w 176"/>
              <a:gd name="T1" fmla="*/ 132 h 157"/>
              <a:gd name="T2" fmla="*/ 143 w 176"/>
              <a:gd name="T3" fmla="*/ 45 h 157"/>
              <a:gd name="T4" fmla="*/ 105 w 176"/>
              <a:gd name="T5" fmla="*/ 19 h 157"/>
              <a:gd name="T6" fmla="*/ 19 w 176"/>
              <a:gd name="T7" fmla="*/ 37 h 157"/>
              <a:gd name="T8" fmla="*/ 37 w 176"/>
              <a:gd name="T9" fmla="*/ 122 h 157"/>
              <a:gd name="T10" fmla="*/ 69 w 176"/>
              <a:gd name="T11" fmla="*/ 145 h 157"/>
              <a:gd name="T12" fmla="*/ 106 w 176"/>
              <a:gd name="T13" fmla="*/ 157 h 157"/>
              <a:gd name="T14" fmla="*/ 156 w 176"/>
              <a:gd name="T15" fmla="*/ 13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" h="157">
                <a:moveTo>
                  <a:pt x="156" y="132"/>
                </a:moveTo>
                <a:cubicBezTo>
                  <a:pt x="176" y="104"/>
                  <a:pt x="170" y="66"/>
                  <a:pt x="143" y="45"/>
                </a:cubicBezTo>
                <a:cubicBezTo>
                  <a:pt x="130" y="36"/>
                  <a:pt x="118" y="27"/>
                  <a:pt x="105" y="19"/>
                </a:cubicBezTo>
                <a:cubicBezTo>
                  <a:pt x="76" y="0"/>
                  <a:pt x="38" y="8"/>
                  <a:pt x="19" y="37"/>
                </a:cubicBezTo>
                <a:cubicBezTo>
                  <a:pt x="0" y="65"/>
                  <a:pt x="9" y="104"/>
                  <a:pt x="37" y="122"/>
                </a:cubicBezTo>
                <a:cubicBezTo>
                  <a:pt x="48" y="129"/>
                  <a:pt x="59" y="137"/>
                  <a:pt x="69" y="145"/>
                </a:cubicBezTo>
                <a:cubicBezTo>
                  <a:pt x="81" y="153"/>
                  <a:pt x="93" y="157"/>
                  <a:pt x="106" y="157"/>
                </a:cubicBezTo>
                <a:cubicBezTo>
                  <a:pt x="125" y="157"/>
                  <a:pt x="144" y="148"/>
                  <a:pt x="156" y="13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iSHEJI-10">
            <a:extLst>
              <a:ext uri="{FF2B5EF4-FFF2-40B4-BE49-F238E27FC236}">
                <a16:creationId xmlns:a16="http://schemas.microsoft.com/office/drawing/2014/main" id="{790D131E-396E-4414-08F3-D5C08F0F89D7}"/>
              </a:ext>
            </a:extLst>
          </p:cNvPr>
          <p:cNvSpPr txBox="1"/>
          <p:nvPr/>
        </p:nvSpPr>
        <p:spPr>
          <a:xfrm>
            <a:off x="5915378" y="241412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9" name="iSHEJI-11">
            <a:extLst>
              <a:ext uri="{FF2B5EF4-FFF2-40B4-BE49-F238E27FC236}">
                <a16:creationId xmlns:a16="http://schemas.microsoft.com/office/drawing/2014/main" id="{526E6BC5-F1AA-AFA9-E91D-27C7E009597A}"/>
              </a:ext>
            </a:extLst>
          </p:cNvPr>
          <p:cNvSpPr txBox="1"/>
          <p:nvPr/>
        </p:nvSpPr>
        <p:spPr>
          <a:xfrm>
            <a:off x="5915377" y="2886742"/>
            <a:ext cx="5144091" cy="13924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30" name="iSHEJI-8">
            <a:extLst>
              <a:ext uri="{FF2B5EF4-FFF2-40B4-BE49-F238E27FC236}">
                <a16:creationId xmlns:a16="http://schemas.microsoft.com/office/drawing/2014/main" id="{FD684B6A-D79C-6769-029C-EB5A099ED66C}"/>
              </a:ext>
            </a:extLst>
          </p:cNvPr>
          <p:cNvSpPr txBox="1"/>
          <p:nvPr/>
        </p:nvSpPr>
        <p:spPr>
          <a:xfrm>
            <a:off x="5892895" y="1959327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grpSp>
        <p:nvGrpSpPr>
          <p:cNvPr id="31" name="Group 12">
            <a:extLst>
              <a:ext uri="{FF2B5EF4-FFF2-40B4-BE49-F238E27FC236}">
                <a16:creationId xmlns:a16="http://schemas.microsoft.com/office/drawing/2014/main" id="{AD8B7664-5877-9260-CA4E-EE1477DE8BA2}"/>
              </a:ext>
            </a:extLst>
          </p:cNvPr>
          <p:cNvGrpSpPr/>
          <p:nvPr/>
        </p:nvGrpSpPr>
        <p:grpSpPr>
          <a:xfrm>
            <a:off x="5915377" y="4647561"/>
            <a:ext cx="276224" cy="276224"/>
            <a:chOff x="1460006" y="1642203"/>
            <a:chExt cx="479425" cy="479425"/>
          </a:xfrm>
        </p:grpSpPr>
        <p:sp>
          <p:nvSpPr>
            <p:cNvPr id="32" name="Oval 8">
              <a:extLst>
                <a:ext uri="{FF2B5EF4-FFF2-40B4-BE49-F238E27FC236}">
                  <a16:creationId xmlns:a16="http://schemas.microsoft.com/office/drawing/2014/main" id="{D8E1C3DA-772E-247A-AEE3-89A4F8D24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4217DDA3-13CA-522A-4E5C-4002E24AC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15">
            <a:extLst>
              <a:ext uri="{FF2B5EF4-FFF2-40B4-BE49-F238E27FC236}">
                <a16:creationId xmlns:a16="http://schemas.microsoft.com/office/drawing/2014/main" id="{0761B3F3-1267-26C2-F5D2-9D2068B3BF7C}"/>
              </a:ext>
            </a:extLst>
          </p:cNvPr>
          <p:cNvGrpSpPr/>
          <p:nvPr/>
        </p:nvGrpSpPr>
        <p:grpSpPr>
          <a:xfrm>
            <a:off x="5915377" y="5101095"/>
            <a:ext cx="276224" cy="276224"/>
            <a:chOff x="1460006" y="1642203"/>
            <a:chExt cx="479425" cy="479425"/>
          </a:xfrm>
        </p:grpSpPr>
        <p:sp>
          <p:nvSpPr>
            <p:cNvPr id="35" name="Oval 8">
              <a:extLst>
                <a:ext uri="{FF2B5EF4-FFF2-40B4-BE49-F238E27FC236}">
                  <a16:creationId xmlns:a16="http://schemas.microsoft.com/office/drawing/2014/main" id="{0922402A-9AEC-E52F-552E-3909B73C3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AD35D3B7-7188-AC82-D194-0B8B1F2C6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Rectangle 18">
            <a:extLst>
              <a:ext uri="{FF2B5EF4-FFF2-40B4-BE49-F238E27FC236}">
                <a16:creationId xmlns:a16="http://schemas.microsoft.com/office/drawing/2014/main" id="{FA04703D-04CC-B24C-38EE-EE767ACCDD9D}"/>
              </a:ext>
            </a:extLst>
          </p:cNvPr>
          <p:cNvSpPr/>
          <p:nvPr/>
        </p:nvSpPr>
        <p:spPr>
          <a:xfrm>
            <a:off x="6258371" y="4619473"/>
            <a:ext cx="403187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通过海报、文章、视频、音频、直播等形式创造优质内容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Rectangle 19">
            <a:extLst>
              <a:ext uri="{FF2B5EF4-FFF2-40B4-BE49-F238E27FC236}">
                <a16:creationId xmlns:a16="http://schemas.microsoft.com/office/drawing/2014/main" id="{574249F0-33E6-EE3F-5419-892F9190C33A}"/>
              </a:ext>
            </a:extLst>
          </p:cNvPr>
          <p:cNvSpPr/>
          <p:nvPr/>
        </p:nvSpPr>
        <p:spPr>
          <a:xfrm>
            <a:off x="6258371" y="5073007"/>
            <a:ext cx="310854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基于全社交媒体平台进行全域流量整合营销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9" name="Group 20">
            <a:extLst>
              <a:ext uri="{FF2B5EF4-FFF2-40B4-BE49-F238E27FC236}">
                <a16:creationId xmlns:a16="http://schemas.microsoft.com/office/drawing/2014/main" id="{DDDFD50E-3B82-0618-119D-958D12F74D9B}"/>
              </a:ext>
            </a:extLst>
          </p:cNvPr>
          <p:cNvGrpSpPr/>
          <p:nvPr/>
        </p:nvGrpSpPr>
        <p:grpSpPr>
          <a:xfrm>
            <a:off x="5915377" y="5559538"/>
            <a:ext cx="276224" cy="276224"/>
            <a:chOff x="1460006" y="1642203"/>
            <a:chExt cx="479425" cy="479425"/>
          </a:xfrm>
        </p:grpSpPr>
        <p:sp>
          <p:nvSpPr>
            <p:cNvPr id="40" name="Oval 8">
              <a:extLst>
                <a:ext uri="{FF2B5EF4-FFF2-40B4-BE49-F238E27FC236}">
                  <a16:creationId xmlns:a16="http://schemas.microsoft.com/office/drawing/2014/main" id="{A84389C5-7210-5DA2-2199-347D940186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B500A602-2250-1823-D857-B225A0F60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Rectangle 23">
            <a:extLst>
              <a:ext uri="{FF2B5EF4-FFF2-40B4-BE49-F238E27FC236}">
                <a16:creationId xmlns:a16="http://schemas.microsoft.com/office/drawing/2014/main" id="{2D531927-EB7A-5B7D-F38D-1522C9972B19}"/>
              </a:ext>
            </a:extLst>
          </p:cNvPr>
          <p:cNvSpPr/>
          <p:nvPr/>
        </p:nvSpPr>
        <p:spPr>
          <a:xfrm>
            <a:off x="6258371" y="5526541"/>
            <a:ext cx="3262432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以优质内容作为营销输出核心，承载品牌内核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28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F4A9A7A-5EAD-FFA4-7689-96BB4F4149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88" name="iSHEJI-4">
            <a:extLst>
              <a:ext uri="{FF2B5EF4-FFF2-40B4-BE49-F238E27FC236}">
                <a16:creationId xmlns:a16="http://schemas.microsoft.com/office/drawing/2014/main" id="{D58E85D9-3D5D-82E9-12B9-5282A1BFB8A5}"/>
              </a:ext>
            </a:extLst>
          </p:cNvPr>
          <p:cNvSpPr/>
          <p:nvPr/>
        </p:nvSpPr>
        <p:spPr>
          <a:xfrm>
            <a:off x="957823" y="197177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9" name="iSHEJI-5">
            <a:extLst>
              <a:ext uri="{FF2B5EF4-FFF2-40B4-BE49-F238E27FC236}">
                <a16:creationId xmlns:a16="http://schemas.microsoft.com/office/drawing/2014/main" id="{92435049-7112-1305-B1A1-EAE1A17DEEA0}"/>
              </a:ext>
            </a:extLst>
          </p:cNvPr>
          <p:cNvSpPr/>
          <p:nvPr/>
        </p:nvSpPr>
        <p:spPr>
          <a:xfrm>
            <a:off x="3639825" y="197177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0" name="iSHEJI-6">
            <a:extLst>
              <a:ext uri="{FF2B5EF4-FFF2-40B4-BE49-F238E27FC236}">
                <a16:creationId xmlns:a16="http://schemas.microsoft.com/office/drawing/2014/main" id="{1E1B040F-B919-B384-FCC3-6D5DC3BFECAE}"/>
              </a:ext>
            </a:extLst>
          </p:cNvPr>
          <p:cNvSpPr/>
          <p:nvPr/>
        </p:nvSpPr>
        <p:spPr>
          <a:xfrm>
            <a:off x="6321827" y="197177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1" name="iSHEJI-7">
            <a:extLst>
              <a:ext uri="{FF2B5EF4-FFF2-40B4-BE49-F238E27FC236}">
                <a16:creationId xmlns:a16="http://schemas.microsoft.com/office/drawing/2014/main" id="{1AF98E26-71D4-C8C4-3CA1-B3737C46A4EC}"/>
              </a:ext>
            </a:extLst>
          </p:cNvPr>
          <p:cNvSpPr/>
          <p:nvPr/>
        </p:nvSpPr>
        <p:spPr>
          <a:xfrm>
            <a:off x="9003830" y="197177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" name="iSHEJI-8">
            <a:extLst>
              <a:ext uri="{FF2B5EF4-FFF2-40B4-BE49-F238E27FC236}">
                <a16:creationId xmlns:a16="http://schemas.microsoft.com/office/drawing/2014/main" id="{9416927E-B963-2033-6937-2EB5EB90155B}"/>
              </a:ext>
            </a:extLst>
          </p:cNvPr>
          <p:cNvSpPr txBox="1"/>
          <p:nvPr/>
        </p:nvSpPr>
        <p:spPr>
          <a:xfrm>
            <a:off x="957823" y="473121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项目统筹</a:t>
            </a:r>
          </a:p>
        </p:txBody>
      </p:sp>
      <p:sp>
        <p:nvSpPr>
          <p:cNvPr id="93" name="iSHEJI-9">
            <a:extLst>
              <a:ext uri="{FF2B5EF4-FFF2-40B4-BE49-F238E27FC236}">
                <a16:creationId xmlns:a16="http://schemas.microsoft.com/office/drawing/2014/main" id="{835DE9FE-B17E-2B4B-DF73-CDDD8DE8EC93}"/>
              </a:ext>
            </a:extLst>
          </p:cNvPr>
          <p:cNvSpPr txBox="1"/>
          <p:nvPr/>
        </p:nvSpPr>
        <p:spPr>
          <a:xfrm>
            <a:off x="957823" y="5064043"/>
            <a:ext cx="1156727" cy="3788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爱小设</a:t>
            </a:r>
          </a:p>
        </p:txBody>
      </p:sp>
      <p:sp>
        <p:nvSpPr>
          <p:cNvPr id="94" name="iSHEJI-10">
            <a:extLst>
              <a:ext uri="{FF2B5EF4-FFF2-40B4-BE49-F238E27FC236}">
                <a16:creationId xmlns:a16="http://schemas.microsoft.com/office/drawing/2014/main" id="{CB59941B-FEC8-6808-72C9-77594426E2AF}"/>
              </a:ext>
            </a:extLst>
          </p:cNvPr>
          <p:cNvSpPr txBox="1"/>
          <p:nvPr/>
        </p:nvSpPr>
        <p:spPr>
          <a:xfrm>
            <a:off x="3643779" y="473121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产品设计</a:t>
            </a:r>
          </a:p>
        </p:txBody>
      </p:sp>
      <p:sp>
        <p:nvSpPr>
          <p:cNvPr id="95" name="iSHEJI-11">
            <a:extLst>
              <a:ext uri="{FF2B5EF4-FFF2-40B4-BE49-F238E27FC236}">
                <a16:creationId xmlns:a16="http://schemas.microsoft.com/office/drawing/2014/main" id="{95BFF1B7-0FC3-8AE0-45B1-32830111C2D1}"/>
              </a:ext>
            </a:extLst>
          </p:cNvPr>
          <p:cNvSpPr txBox="1"/>
          <p:nvPr/>
        </p:nvSpPr>
        <p:spPr>
          <a:xfrm>
            <a:off x="3643779" y="5064043"/>
            <a:ext cx="1156727" cy="3788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李小四</a:t>
            </a:r>
          </a:p>
        </p:txBody>
      </p:sp>
      <p:sp>
        <p:nvSpPr>
          <p:cNvPr id="96" name="iSHEJI-12">
            <a:extLst>
              <a:ext uri="{FF2B5EF4-FFF2-40B4-BE49-F238E27FC236}">
                <a16:creationId xmlns:a16="http://schemas.microsoft.com/office/drawing/2014/main" id="{6C883FAA-D459-9CBC-ECF7-32E313188422}"/>
              </a:ext>
            </a:extLst>
          </p:cNvPr>
          <p:cNvSpPr txBox="1"/>
          <p:nvPr/>
        </p:nvSpPr>
        <p:spPr>
          <a:xfrm>
            <a:off x="6317874" y="473121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活动策划</a:t>
            </a:r>
          </a:p>
        </p:txBody>
      </p:sp>
      <p:sp>
        <p:nvSpPr>
          <p:cNvPr id="97" name="iSHEJI-13">
            <a:extLst>
              <a:ext uri="{FF2B5EF4-FFF2-40B4-BE49-F238E27FC236}">
                <a16:creationId xmlns:a16="http://schemas.microsoft.com/office/drawing/2014/main" id="{5ADF4EBA-F83A-1409-B2C1-4E5807BED2C6}"/>
              </a:ext>
            </a:extLst>
          </p:cNvPr>
          <p:cNvSpPr txBox="1"/>
          <p:nvPr/>
        </p:nvSpPr>
        <p:spPr>
          <a:xfrm>
            <a:off x="6317874" y="5064043"/>
            <a:ext cx="1156727" cy="3788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王小五</a:t>
            </a:r>
          </a:p>
        </p:txBody>
      </p:sp>
      <p:sp>
        <p:nvSpPr>
          <p:cNvPr id="98" name="iSHEJI-14">
            <a:extLst>
              <a:ext uri="{FF2B5EF4-FFF2-40B4-BE49-F238E27FC236}">
                <a16:creationId xmlns:a16="http://schemas.microsoft.com/office/drawing/2014/main" id="{2236DB70-1E88-3F32-1AA3-F1465004AACC}"/>
              </a:ext>
            </a:extLst>
          </p:cNvPr>
          <p:cNvSpPr txBox="1"/>
          <p:nvPr/>
        </p:nvSpPr>
        <p:spPr>
          <a:xfrm>
            <a:off x="9003830" y="473121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需求调研</a:t>
            </a:r>
          </a:p>
        </p:txBody>
      </p:sp>
      <p:sp>
        <p:nvSpPr>
          <p:cNvPr id="99" name="iSHEJI-15">
            <a:extLst>
              <a:ext uri="{FF2B5EF4-FFF2-40B4-BE49-F238E27FC236}">
                <a16:creationId xmlns:a16="http://schemas.microsoft.com/office/drawing/2014/main" id="{AC6F3AA4-3085-51A6-3BB1-B5FC265868DE}"/>
              </a:ext>
            </a:extLst>
          </p:cNvPr>
          <p:cNvSpPr txBox="1"/>
          <p:nvPr/>
        </p:nvSpPr>
        <p:spPr>
          <a:xfrm>
            <a:off x="9003830" y="5064043"/>
            <a:ext cx="1156727" cy="3788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赵小六</a:t>
            </a:r>
          </a:p>
        </p:txBody>
      </p:sp>
      <p:pic>
        <p:nvPicPr>
          <p:cNvPr id="100" name="iSHEJI-16">
            <a:extLst>
              <a:ext uri="{FF2B5EF4-FFF2-40B4-BE49-F238E27FC236}">
                <a16:creationId xmlns:a16="http://schemas.microsoft.com/office/drawing/2014/main" id="{3DEC909B-9F60-0A0A-268F-C22E5EEB47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94" t="6648" r="21799" b="48654"/>
          <a:stretch>
            <a:fillRect/>
          </a:stretch>
        </p:blipFill>
        <p:spPr>
          <a:xfrm>
            <a:off x="9003827" y="197177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</p:spPr>
      </p:pic>
      <p:pic>
        <p:nvPicPr>
          <p:cNvPr id="101" name="iSHEJI-17">
            <a:extLst>
              <a:ext uri="{FF2B5EF4-FFF2-40B4-BE49-F238E27FC236}">
                <a16:creationId xmlns:a16="http://schemas.microsoft.com/office/drawing/2014/main" id="{003FDEF4-E6E1-A6F1-AF1D-B501FB2469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4" r="22203" b="60836"/>
          <a:stretch>
            <a:fillRect/>
          </a:stretch>
        </p:blipFill>
        <p:spPr>
          <a:xfrm>
            <a:off x="957824" y="197177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</p:spPr>
      </p:pic>
      <p:pic>
        <p:nvPicPr>
          <p:cNvPr id="102" name="iSHEJI-18">
            <a:extLst>
              <a:ext uri="{FF2B5EF4-FFF2-40B4-BE49-F238E27FC236}">
                <a16:creationId xmlns:a16="http://schemas.microsoft.com/office/drawing/2014/main" id="{9EC76FC7-7133-B8E4-65CF-CB2F085B64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4" t="9763" r="33126" b="51073"/>
          <a:stretch>
            <a:fillRect/>
          </a:stretch>
        </p:blipFill>
        <p:spPr>
          <a:xfrm>
            <a:off x="3639825" y="197177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</p:spPr>
      </p:pic>
      <p:pic>
        <p:nvPicPr>
          <p:cNvPr id="103" name="iSHEJI-19">
            <a:extLst>
              <a:ext uri="{FF2B5EF4-FFF2-40B4-BE49-F238E27FC236}">
                <a16:creationId xmlns:a16="http://schemas.microsoft.com/office/drawing/2014/main" id="{7C8493FD-56DE-C160-B4F4-891D6709487B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4807" t="12371" r="8853" b="10408"/>
          <a:stretch>
            <a:fillRect/>
          </a:stretch>
        </p:blipFill>
        <p:spPr>
          <a:xfrm>
            <a:off x="6321826" y="197177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85546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A27E208-6612-87D6-91F9-CC96ED0A02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133" name="Freeform 1287">
            <a:extLst>
              <a:ext uri="{FF2B5EF4-FFF2-40B4-BE49-F238E27FC236}">
                <a16:creationId xmlns:a16="http://schemas.microsoft.com/office/drawing/2014/main" id="{7063DD57-4388-7A76-22A3-1A7D7407BBDE}"/>
              </a:ext>
            </a:extLst>
          </p:cNvPr>
          <p:cNvSpPr>
            <a:spLocks/>
          </p:cNvSpPr>
          <p:nvPr/>
        </p:nvSpPr>
        <p:spPr bwMode="auto">
          <a:xfrm>
            <a:off x="1455925" y="1979613"/>
            <a:ext cx="1821339" cy="1578610"/>
          </a:xfrm>
          <a:custGeom>
            <a:avLst/>
            <a:gdLst>
              <a:gd name="T0" fmla="*/ 520 w 522"/>
              <a:gd name="T1" fmla="*/ 403 h 452"/>
              <a:gd name="T2" fmla="*/ 520 w 522"/>
              <a:gd name="T3" fmla="*/ 414 h 452"/>
              <a:gd name="T4" fmla="*/ 511 w 522"/>
              <a:gd name="T5" fmla="*/ 419 h 452"/>
              <a:gd name="T6" fmla="*/ 396 w 522"/>
              <a:gd name="T7" fmla="*/ 419 h 452"/>
              <a:gd name="T8" fmla="*/ 396 w 522"/>
              <a:gd name="T9" fmla="*/ 380 h 452"/>
              <a:gd name="T10" fmla="*/ 288 w 522"/>
              <a:gd name="T11" fmla="*/ 442 h 452"/>
              <a:gd name="T12" fmla="*/ 234 w 522"/>
              <a:gd name="T13" fmla="*/ 442 h 452"/>
              <a:gd name="T14" fmla="*/ 126 w 522"/>
              <a:gd name="T15" fmla="*/ 380 h 452"/>
              <a:gd name="T16" fmla="*/ 126 w 522"/>
              <a:gd name="T17" fmla="*/ 419 h 452"/>
              <a:gd name="T18" fmla="*/ 11 w 522"/>
              <a:gd name="T19" fmla="*/ 419 h 452"/>
              <a:gd name="T20" fmla="*/ 2 w 522"/>
              <a:gd name="T21" fmla="*/ 414 h 452"/>
              <a:gd name="T22" fmla="*/ 2 w 522"/>
              <a:gd name="T23" fmla="*/ 403 h 452"/>
              <a:gd name="T24" fmla="*/ 35 w 522"/>
              <a:gd name="T25" fmla="*/ 353 h 452"/>
              <a:gd name="T26" fmla="*/ 35 w 522"/>
              <a:gd name="T27" fmla="*/ 341 h 452"/>
              <a:gd name="T28" fmla="*/ 2 w 522"/>
              <a:gd name="T29" fmla="*/ 291 h 452"/>
              <a:gd name="T30" fmla="*/ 2 w 522"/>
              <a:gd name="T31" fmla="*/ 280 h 452"/>
              <a:gd name="T32" fmla="*/ 11 w 522"/>
              <a:gd name="T33" fmla="*/ 274 h 452"/>
              <a:gd name="T34" fmla="*/ 60 w 522"/>
              <a:gd name="T35" fmla="*/ 274 h 452"/>
              <a:gd name="T36" fmla="*/ 60 w 522"/>
              <a:gd name="T37" fmla="*/ 141 h 452"/>
              <a:gd name="T38" fmla="*/ 87 w 522"/>
              <a:gd name="T39" fmla="*/ 95 h 452"/>
              <a:gd name="T40" fmla="*/ 234 w 522"/>
              <a:gd name="T41" fmla="*/ 10 h 452"/>
              <a:gd name="T42" fmla="*/ 288 w 522"/>
              <a:gd name="T43" fmla="*/ 10 h 452"/>
              <a:gd name="T44" fmla="*/ 435 w 522"/>
              <a:gd name="T45" fmla="*/ 95 h 452"/>
              <a:gd name="T46" fmla="*/ 462 w 522"/>
              <a:gd name="T47" fmla="*/ 141 h 452"/>
              <a:gd name="T48" fmla="*/ 462 w 522"/>
              <a:gd name="T49" fmla="*/ 274 h 452"/>
              <a:gd name="T50" fmla="*/ 511 w 522"/>
              <a:gd name="T51" fmla="*/ 274 h 452"/>
              <a:gd name="T52" fmla="*/ 521 w 522"/>
              <a:gd name="T53" fmla="*/ 280 h 452"/>
              <a:gd name="T54" fmla="*/ 520 w 522"/>
              <a:gd name="T55" fmla="*/ 291 h 452"/>
              <a:gd name="T56" fmla="*/ 487 w 522"/>
              <a:gd name="T57" fmla="*/ 341 h 452"/>
              <a:gd name="T58" fmla="*/ 487 w 522"/>
              <a:gd name="T59" fmla="*/ 353 h 452"/>
              <a:gd name="T60" fmla="*/ 520 w 522"/>
              <a:gd name="T61" fmla="*/ 403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2" h="452">
                <a:moveTo>
                  <a:pt x="520" y="403"/>
                </a:moveTo>
                <a:cubicBezTo>
                  <a:pt x="522" y="406"/>
                  <a:pt x="522" y="410"/>
                  <a:pt x="520" y="414"/>
                </a:cubicBezTo>
                <a:cubicBezTo>
                  <a:pt x="518" y="417"/>
                  <a:pt x="515" y="419"/>
                  <a:pt x="511" y="419"/>
                </a:cubicBezTo>
                <a:cubicBezTo>
                  <a:pt x="396" y="419"/>
                  <a:pt x="396" y="419"/>
                  <a:pt x="396" y="419"/>
                </a:cubicBezTo>
                <a:cubicBezTo>
                  <a:pt x="396" y="380"/>
                  <a:pt x="396" y="380"/>
                  <a:pt x="396" y="380"/>
                </a:cubicBezTo>
                <a:cubicBezTo>
                  <a:pt x="288" y="442"/>
                  <a:pt x="288" y="442"/>
                  <a:pt x="288" y="442"/>
                </a:cubicBezTo>
                <a:cubicBezTo>
                  <a:pt x="271" y="452"/>
                  <a:pt x="251" y="452"/>
                  <a:pt x="234" y="442"/>
                </a:cubicBezTo>
                <a:cubicBezTo>
                  <a:pt x="126" y="380"/>
                  <a:pt x="126" y="380"/>
                  <a:pt x="126" y="380"/>
                </a:cubicBezTo>
                <a:cubicBezTo>
                  <a:pt x="126" y="419"/>
                  <a:pt x="126" y="419"/>
                  <a:pt x="126" y="419"/>
                </a:cubicBezTo>
                <a:cubicBezTo>
                  <a:pt x="11" y="419"/>
                  <a:pt x="11" y="419"/>
                  <a:pt x="11" y="419"/>
                </a:cubicBezTo>
                <a:cubicBezTo>
                  <a:pt x="7" y="419"/>
                  <a:pt x="4" y="417"/>
                  <a:pt x="2" y="414"/>
                </a:cubicBezTo>
                <a:cubicBezTo>
                  <a:pt x="0" y="410"/>
                  <a:pt x="0" y="406"/>
                  <a:pt x="2" y="403"/>
                </a:cubicBezTo>
                <a:cubicBezTo>
                  <a:pt x="13" y="386"/>
                  <a:pt x="28" y="363"/>
                  <a:pt x="35" y="353"/>
                </a:cubicBezTo>
                <a:cubicBezTo>
                  <a:pt x="37" y="349"/>
                  <a:pt x="37" y="344"/>
                  <a:pt x="35" y="341"/>
                </a:cubicBezTo>
                <a:cubicBezTo>
                  <a:pt x="2" y="291"/>
                  <a:pt x="2" y="291"/>
                  <a:pt x="2" y="291"/>
                </a:cubicBezTo>
                <a:cubicBezTo>
                  <a:pt x="0" y="287"/>
                  <a:pt x="0" y="283"/>
                  <a:pt x="2" y="280"/>
                </a:cubicBezTo>
                <a:cubicBezTo>
                  <a:pt x="3" y="276"/>
                  <a:pt x="7" y="274"/>
                  <a:pt x="11" y="274"/>
                </a:cubicBezTo>
                <a:cubicBezTo>
                  <a:pt x="60" y="274"/>
                  <a:pt x="60" y="274"/>
                  <a:pt x="60" y="274"/>
                </a:cubicBezTo>
                <a:cubicBezTo>
                  <a:pt x="60" y="141"/>
                  <a:pt x="60" y="141"/>
                  <a:pt x="60" y="141"/>
                </a:cubicBezTo>
                <a:cubicBezTo>
                  <a:pt x="60" y="122"/>
                  <a:pt x="71" y="104"/>
                  <a:pt x="87" y="95"/>
                </a:cubicBezTo>
                <a:cubicBezTo>
                  <a:pt x="234" y="10"/>
                  <a:pt x="234" y="10"/>
                  <a:pt x="234" y="10"/>
                </a:cubicBezTo>
                <a:cubicBezTo>
                  <a:pt x="251" y="0"/>
                  <a:pt x="271" y="0"/>
                  <a:pt x="288" y="10"/>
                </a:cubicBezTo>
                <a:cubicBezTo>
                  <a:pt x="435" y="95"/>
                  <a:pt x="435" y="95"/>
                  <a:pt x="435" y="95"/>
                </a:cubicBezTo>
                <a:cubicBezTo>
                  <a:pt x="451" y="104"/>
                  <a:pt x="462" y="122"/>
                  <a:pt x="462" y="141"/>
                </a:cubicBezTo>
                <a:cubicBezTo>
                  <a:pt x="462" y="274"/>
                  <a:pt x="462" y="274"/>
                  <a:pt x="462" y="274"/>
                </a:cubicBezTo>
                <a:cubicBezTo>
                  <a:pt x="511" y="274"/>
                  <a:pt x="511" y="274"/>
                  <a:pt x="511" y="274"/>
                </a:cubicBezTo>
                <a:cubicBezTo>
                  <a:pt x="515" y="274"/>
                  <a:pt x="519" y="276"/>
                  <a:pt x="521" y="280"/>
                </a:cubicBezTo>
                <a:cubicBezTo>
                  <a:pt x="522" y="283"/>
                  <a:pt x="522" y="287"/>
                  <a:pt x="520" y="291"/>
                </a:cubicBezTo>
                <a:cubicBezTo>
                  <a:pt x="487" y="341"/>
                  <a:pt x="487" y="341"/>
                  <a:pt x="487" y="341"/>
                </a:cubicBezTo>
                <a:cubicBezTo>
                  <a:pt x="485" y="344"/>
                  <a:pt x="485" y="349"/>
                  <a:pt x="487" y="353"/>
                </a:cubicBezTo>
                <a:cubicBezTo>
                  <a:pt x="494" y="363"/>
                  <a:pt x="509" y="386"/>
                  <a:pt x="520" y="4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34" name="Freeform 1288">
            <a:extLst>
              <a:ext uri="{FF2B5EF4-FFF2-40B4-BE49-F238E27FC236}">
                <a16:creationId xmlns:a16="http://schemas.microsoft.com/office/drawing/2014/main" id="{64156113-DD29-0FE3-1F82-351C3E348FEF}"/>
              </a:ext>
            </a:extLst>
          </p:cNvPr>
          <p:cNvSpPr>
            <a:spLocks/>
          </p:cNvSpPr>
          <p:nvPr/>
        </p:nvSpPr>
        <p:spPr bwMode="auto">
          <a:xfrm>
            <a:off x="1455925" y="2936558"/>
            <a:ext cx="440055" cy="506413"/>
          </a:xfrm>
          <a:custGeom>
            <a:avLst/>
            <a:gdLst>
              <a:gd name="T0" fmla="*/ 126 w 126"/>
              <a:gd name="T1" fmla="*/ 145 h 145"/>
              <a:gd name="T2" fmla="*/ 11 w 126"/>
              <a:gd name="T3" fmla="*/ 145 h 145"/>
              <a:gd name="T4" fmla="*/ 2 w 126"/>
              <a:gd name="T5" fmla="*/ 140 h 145"/>
              <a:gd name="T6" fmla="*/ 2 w 126"/>
              <a:gd name="T7" fmla="*/ 129 h 145"/>
              <a:gd name="T8" fmla="*/ 35 w 126"/>
              <a:gd name="T9" fmla="*/ 79 h 145"/>
              <a:gd name="T10" fmla="*/ 35 w 126"/>
              <a:gd name="T11" fmla="*/ 67 h 145"/>
              <a:gd name="T12" fmla="*/ 2 w 126"/>
              <a:gd name="T13" fmla="*/ 17 h 145"/>
              <a:gd name="T14" fmla="*/ 2 w 126"/>
              <a:gd name="T15" fmla="*/ 6 h 145"/>
              <a:gd name="T16" fmla="*/ 11 w 126"/>
              <a:gd name="T17" fmla="*/ 0 h 145"/>
              <a:gd name="T18" fmla="*/ 60 w 126"/>
              <a:gd name="T19" fmla="*/ 0 h 145"/>
              <a:gd name="T20" fmla="*/ 60 w 126"/>
              <a:gd name="T21" fmla="*/ 37 h 145"/>
              <a:gd name="T22" fmla="*/ 70 w 126"/>
              <a:gd name="T23" fmla="*/ 68 h 145"/>
              <a:gd name="T24" fmla="*/ 72 w 126"/>
              <a:gd name="T25" fmla="*/ 69 h 145"/>
              <a:gd name="T26" fmla="*/ 126 w 126"/>
              <a:gd name="T27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145">
                <a:moveTo>
                  <a:pt x="126" y="145"/>
                </a:moveTo>
                <a:cubicBezTo>
                  <a:pt x="11" y="145"/>
                  <a:pt x="11" y="145"/>
                  <a:pt x="11" y="145"/>
                </a:cubicBezTo>
                <a:cubicBezTo>
                  <a:pt x="7" y="145"/>
                  <a:pt x="4" y="143"/>
                  <a:pt x="2" y="140"/>
                </a:cubicBezTo>
                <a:cubicBezTo>
                  <a:pt x="0" y="136"/>
                  <a:pt x="0" y="132"/>
                  <a:pt x="2" y="129"/>
                </a:cubicBezTo>
                <a:cubicBezTo>
                  <a:pt x="13" y="112"/>
                  <a:pt x="28" y="89"/>
                  <a:pt x="35" y="79"/>
                </a:cubicBezTo>
                <a:cubicBezTo>
                  <a:pt x="37" y="75"/>
                  <a:pt x="37" y="70"/>
                  <a:pt x="35" y="67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3"/>
                  <a:pt x="0" y="9"/>
                  <a:pt x="2" y="6"/>
                </a:cubicBezTo>
                <a:cubicBezTo>
                  <a:pt x="3" y="2"/>
                  <a:pt x="7" y="0"/>
                  <a:pt x="1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48"/>
                  <a:pt x="64" y="59"/>
                  <a:pt x="70" y="68"/>
                </a:cubicBezTo>
                <a:cubicBezTo>
                  <a:pt x="71" y="68"/>
                  <a:pt x="71" y="69"/>
                  <a:pt x="72" y="69"/>
                </a:cubicBezTo>
                <a:lnTo>
                  <a:pt x="126" y="14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35" name="Freeform 1289">
            <a:extLst>
              <a:ext uri="{FF2B5EF4-FFF2-40B4-BE49-F238E27FC236}">
                <a16:creationId xmlns:a16="http://schemas.microsoft.com/office/drawing/2014/main" id="{C21EC2C3-2A6E-A884-EF20-3D9AADB430E7}"/>
              </a:ext>
            </a:extLst>
          </p:cNvPr>
          <p:cNvSpPr>
            <a:spLocks/>
          </p:cNvSpPr>
          <p:nvPr/>
        </p:nvSpPr>
        <p:spPr bwMode="auto">
          <a:xfrm>
            <a:off x="1707385" y="3177540"/>
            <a:ext cx="188595" cy="265430"/>
          </a:xfrm>
          <a:custGeom>
            <a:avLst/>
            <a:gdLst>
              <a:gd name="T0" fmla="*/ 54 w 54"/>
              <a:gd name="T1" fmla="*/ 37 h 76"/>
              <a:gd name="T2" fmla="*/ 54 w 54"/>
              <a:gd name="T3" fmla="*/ 76 h 76"/>
              <a:gd name="T4" fmla="*/ 0 w 54"/>
              <a:gd name="T5" fmla="*/ 0 h 76"/>
              <a:gd name="T6" fmla="*/ 15 w 54"/>
              <a:gd name="T7" fmla="*/ 14 h 76"/>
              <a:gd name="T8" fmla="*/ 54 w 54"/>
              <a:gd name="T9" fmla="*/ 3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76">
                <a:moveTo>
                  <a:pt x="54" y="37"/>
                </a:moveTo>
                <a:cubicBezTo>
                  <a:pt x="54" y="76"/>
                  <a:pt x="54" y="76"/>
                  <a:pt x="54" y="76"/>
                </a:cubicBezTo>
                <a:cubicBezTo>
                  <a:pt x="0" y="0"/>
                  <a:pt x="0" y="0"/>
                  <a:pt x="0" y="0"/>
                </a:cubicBezTo>
                <a:cubicBezTo>
                  <a:pt x="4" y="6"/>
                  <a:pt x="9" y="11"/>
                  <a:pt x="15" y="14"/>
                </a:cubicBezTo>
                <a:lnTo>
                  <a:pt x="54" y="37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36" name="Freeform 1290">
            <a:extLst>
              <a:ext uri="{FF2B5EF4-FFF2-40B4-BE49-F238E27FC236}">
                <a16:creationId xmlns:a16="http://schemas.microsoft.com/office/drawing/2014/main" id="{AC4947BF-B6EF-C766-465E-D9509B1686E7}"/>
              </a:ext>
            </a:extLst>
          </p:cNvPr>
          <p:cNvSpPr>
            <a:spLocks/>
          </p:cNvSpPr>
          <p:nvPr/>
        </p:nvSpPr>
        <p:spPr bwMode="auto">
          <a:xfrm>
            <a:off x="2838955" y="2936558"/>
            <a:ext cx="438309" cy="506413"/>
          </a:xfrm>
          <a:custGeom>
            <a:avLst/>
            <a:gdLst>
              <a:gd name="T0" fmla="*/ 124 w 126"/>
              <a:gd name="T1" fmla="*/ 129 h 145"/>
              <a:gd name="T2" fmla="*/ 124 w 126"/>
              <a:gd name="T3" fmla="*/ 140 h 145"/>
              <a:gd name="T4" fmla="*/ 115 w 126"/>
              <a:gd name="T5" fmla="*/ 145 h 145"/>
              <a:gd name="T6" fmla="*/ 0 w 126"/>
              <a:gd name="T7" fmla="*/ 145 h 145"/>
              <a:gd name="T8" fmla="*/ 54 w 126"/>
              <a:gd name="T9" fmla="*/ 69 h 145"/>
              <a:gd name="T10" fmla="*/ 56 w 126"/>
              <a:gd name="T11" fmla="*/ 68 h 145"/>
              <a:gd name="T12" fmla="*/ 66 w 126"/>
              <a:gd name="T13" fmla="*/ 37 h 145"/>
              <a:gd name="T14" fmla="*/ 66 w 126"/>
              <a:gd name="T15" fmla="*/ 0 h 145"/>
              <a:gd name="T16" fmla="*/ 115 w 126"/>
              <a:gd name="T17" fmla="*/ 0 h 145"/>
              <a:gd name="T18" fmla="*/ 125 w 126"/>
              <a:gd name="T19" fmla="*/ 6 h 145"/>
              <a:gd name="T20" fmla="*/ 124 w 126"/>
              <a:gd name="T21" fmla="*/ 17 h 145"/>
              <a:gd name="T22" fmla="*/ 91 w 126"/>
              <a:gd name="T23" fmla="*/ 67 h 145"/>
              <a:gd name="T24" fmla="*/ 91 w 126"/>
              <a:gd name="T25" fmla="*/ 79 h 145"/>
              <a:gd name="T26" fmla="*/ 124 w 126"/>
              <a:gd name="T27" fmla="*/ 12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145">
                <a:moveTo>
                  <a:pt x="124" y="129"/>
                </a:moveTo>
                <a:cubicBezTo>
                  <a:pt x="126" y="132"/>
                  <a:pt x="126" y="136"/>
                  <a:pt x="124" y="140"/>
                </a:cubicBezTo>
                <a:cubicBezTo>
                  <a:pt x="122" y="143"/>
                  <a:pt x="119" y="145"/>
                  <a:pt x="115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54" y="69"/>
                  <a:pt x="54" y="69"/>
                  <a:pt x="54" y="69"/>
                </a:cubicBezTo>
                <a:cubicBezTo>
                  <a:pt x="55" y="69"/>
                  <a:pt x="55" y="68"/>
                  <a:pt x="56" y="68"/>
                </a:cubicBezTo>
                <a:cubicBezTo>
                  <a:pt x="62" y="59"/>
                  <a:pt x="66" y="48"/>
                  <a:pt x="66" y="37"/>
                </a:cubicBezTo>
                <a:cubicBezTo>
                  <a:pt x="66" y="0"/>
                  <a:pt x="66" y="0"/>
                  <a:pt x="6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9" y="0"/>
                  <a:pt x="123" y="2"/>
                  <a:pt x="125" y="6"/>
                </a:cubicBezTo>
                <a:cubicBezTo>
                  <a:pt x="126" y="9"/>
                  <a:pt x="126" y="13"/>
                  <a:pt x="124" y="17"/>
                </a:cubicBezTo>
                <a:cubicBezTo>
                  <a:pt x="91" y="67"/>
                  <a:pt x="91" y="67"/>
                  <a:pt x="91" y="67"/>
                </a:cubicBezTo>
                <a:cubicBezTo>
                  <a:pt x="89" y="70"/>
                  <a:pt x="89" y="75"/>
                  <a:pt x="91" y="79"/>
                </a:cubicBezTo>
                <a:cubicBezTo>
                  <a:pt x="98" y="89"/>
                  <a:pt x="113" y="112"/>
                  <a:pt x="124" y="129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37" name="Freeform 1291">
            <a:extLst>
              <a:ext uri="{FF2B5EF4-FFF2-40B4-BE49-F238E27FC236}">
                <a16:creationId xmlns:a16="http://schemas.microsoft.com/office/drawing/2014/main" id="{297C1C5B-70F9-6CD7-1995-638CFFBC2497}"/>
              </a:ext>
            </a:extLst>
          </p:cNvPr>
          <p:cNvSpPr>
            <a:spLocks/>
          </p:cNvSpPr>
          <p:nvPr/>
        </p:nvSpPr>
        <p:spPr bwMode="auto">
          <a:xfrm>
            <a:off x="2838955" y="3177540"/>
            <a:ext cx="188595" cy="265430"/>
          </a:xfrm>
          <a:custGeom>
            <a:avLst/>
            <a:gdLst>
              <a:gd name="T0" fmla="*/ 54 w 54"/>
              <a:gd name="T1" fmla="*/ 0 h 76"/>
              <a:gd name="T2" fmla="*/ 0 w 54"/>
              <a:gd name="T3" fmla="*/ 76 h 76"/>
              <a:gd name="T4" fmla="*/ 0 w 54"/>
              <a:gd name="T5" fmla="*/ 37 h 76"/>
              <a:gd name="T6" fmla="*/ 39 w 54"/>
              <a:gd name="T7" fmla="*/ 14 h 76"/>
              <a:gd name="T8" fmla="*/ 54 w 54"/>
              <a:gd name="T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76">
                <a:moveTo>
                  <a:pt x="54" y="0"/>
                </a:moveTo>
                <a:cubicBezTo>
                  <a:pt x="0" y="76"/>
                  <a:pt x="0" y="76"/>
                  <a:pt x="0" y="76"/>
                </a:cubicBezTo>
                <a:cubicBezTo>
                  <a:pt x="0" y="37"/>
                  <a:pt x="0" y="37"/>
                  <a:pt x="0" y="37"/>
                </a:cubicBezTo>
                <a:cubicBezTo>
                  <a:pt x="39" y="14"/>
                  <a:pt x="39" y="14"/>
                  <a:pt x="39" y="14"/>
                </a:cubicBezTo>
                <a:cubicBezTo>
                  <a:pt x="45" y="11"/>
                  <a:pt x="50" y="6"/>
                  <a:pt x="54" y="0"/>
                </a:cubicBez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38" name="TextBox 7">
            <a:extLst>
              <a:ext uri="{FF2B5EF4-FFF2-40B4-BE49-F238E27FC236}">
                <a16:creationId xmlns:a16="http://schemas.microsoft.com/office/drawing/2014/main" id="{F08665B9-51C5-A05E-3A11-252F2F4CCF8F}"/>
              </a:ext>
            </a:extLst>
          </p:cNvPr>
          <p:cNvSpPr txBox="1"/>
          <p:nvPr/>
        </p:nvSpPr>
        <p:spPr>
          <a:xfrm>
            <a:off x="1395680" y="4937531"/>
            <a:ext cx="1941830" cy="9450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139" name="Straight Connector 8">
            <a:extLst>
              <a:ext uri="{FF2B5EF4-FFF2-40B4-BE49-F238E27FC236}">
                <a16:creationId xmlns:a16="http://schemas.microsoft.com/office/drawing/2014/main" id="{2D2FAE9F-2676-F601-2973-CD6BF0506084}"/>
              </a:ext>
            </a:extLst>
          </p:cNvPr>
          <p:cNvCxnSpPr/>
          <p:nvPr/>
        </p:nvCxnSpPr>
        <p:spPr>
          <a:xfrm>
            <a:off x="2267594" y="4853709"/>
            <a:ext cx="198000" cy="0"/>
          </a:xfrm>
          <a:prstGeom prst="line">
            <a:avLst/>
          </a:prstGeom>
          <a:ln w="2794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9">
            <a:extLst>
              <a:ext uri="{FF2B5EF4-FFF2-40B4-BE49-F238E27FC236}">
                <a16:creationId xmlns:a16="http://schemas.microsoft.com/office/drawing/2014/main" id="{0637BC34-142E-4291-E63C-1163495C46DD}"/>
              </a:ext>
            </a:extLst>
          </p:cNvPr>
          <p:cNvSpPr txBox="1"/>
          <p:nvPr/>
        </p:nvSpPr>
        <p:spPr>
          <a:xfrm>
            <a:off x="1395680" y="4441384"/>
            <a:ext cx="1941830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内容智能流转</a:t>
            </a:r>
          </a:p>
        </p:txBody>
      </p:sp>
      <p:sp>
        <p:nvSpPr>
          <p:cNvPr id="141" name="Freeform 1244">
            <a:extLst>
              <a:ext uri="{FF2B5EF4-FFF2-40B4-BE49-F238E27FC236}">
                <a16:creationId xmlns:a16="http://schemas.microsoft.com/office/drawing/2014/main" id="{A41CE1A8-3646-DE55-2140-0F59A8A41EE9}"/>
              </a:ext>
            </a:extLst>
          </p:cNvPr>
          <p:cNvSpPr>
            <a:spLocks/>
          </p:cNvSpPr>
          <p:nvPr/>
        </p:nvSpPr>
        <p:spPr bwMode="auto">
          <a:xfrm>
            <a:off x="2036553" y="3725156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8 w 189"/>
              <a:gd name="T5" fmla="*/ 43 h 60"/>
              <a:gd name="T6" fmla="*/ 80 w 189"/>
              <a:gd name="T7" fmla="*/ 43 h 60"/>
              <a:gd name="T8" fmla="*/ 9 w 189"/>
              <a:gd name="T9" fmla="*/ 2 h 60"/>
              <a:gd name="T10" fmla="*/ 1 w 189"/>
              <a:gd name="T11" fmla="*/ 4 h 60"/>
              <a:gd name="T12" fmla="*/ 3 w 189"/>
              <a:gd name="T13" fmla="*/ 12 h 60"/>
              <a:gd name="T14" fmla="*/ 74 w 189"/>
              <a:gd name="T15" fmla="*/ 53 h 60"/>
              <a:gd name="T16" fmla="*/ 114 w 189"/>
              <a:gd name="T17" fmla="*/ 53 h 60"/>
              <a:gd name="T18" fmla="*/ 185 w 189"/>
              <a:gd name="T19" fmla="*/ 12 h 60"/>
              <a:gd name="T20" fmla="*/ 187 w 189"/>
              <a:gd name="T21" fmla="*/ 4 h 60"/>
              <a:gd name="T22" fmla="*/ 182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2"/>
                  <a:pt x="179" y="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99" y="48"/>
                  <a:pt x="89" y="48"/>
                  <a:pt x="80" y="43"/>
                </a:cubicBezTo>
                <a:cubicBezTo>
                  <a:pt x="9" y="2"/>
                  <a:pt x="9" y="2"/>
                  <a:pt x="9" y="2"/>
                </a:cubicBezTo>
                <a:cubicBezTo>
                  <a:pt x="7" y="0"/>
                  <a:pt x="3" y="1"/>
                  <a:pt x="1" y="4"/>
                </a:cubicBezTo>
                <a:cubicBezTo>
                  <a:pt x="0" y="7"/>
                  <a:pt x="1" y="11"/>
                  <a:pt x="3" y="12"/>
                </a:cubicBezTo>
                <a:cubicBezTo>
                  <a:pt x="74" y="53"/>
                  <a:pt x="74" y="53"/>
                  <a:pt x="74" y="53"/>
                </a:cubicBezTo>
                <a:cubicBezTo>
                  <a:pt x="86" y="60"/>
                  <a:pt x="102" y="60"/>
                  <a:pt x="114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7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42" name="Freeform 1245">
            <a:extLst>
              <a:ext uri="{FF2B5EF4-FFF2-40B4-BE49-F238E27FC236}">
                <a16:creationId xmlns:a16="http://schemas.microsoft.com/office/drawing/2014/main" id="{53957A3B-BEAF-997E-E9F1-3367F4064449}"/>
              </a:ext>
            </a:extLst>
          </p:cNvPr>
          <p:cNvSpPr>
            <a:spLocks/>
          </p:cNvSpPr>
          <p:nvPr/>
        </p:nvSpPr>
        <p:spPr bwMode="auto">
          <a:xfrm>
            <a:off x="2036553" y="3885811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1 h 60"/>
              <a:gd name="T4" fmla="*/ 108 w 189"/>
              <a:gd name="T5" fmla="*/ 42 h 60"/>
              <a:gd name="T6" fmla="*/ 80 w 189"/>
              <a:gd name="T7" fmla="*/ 42 h 60"/>
              <a:gd name="T8" fmla="*/ 9 w 189"/>
              <a:gd name="T9" fmla="*/ 1 h 60"/>
              <a:gd name="T10" fmla="*/ 1 w 189"/>
              <a:gd name="T11" fmla="*/ 4 h 60"/>
              <a:gd name="T12" fmla="*/ 3 w 189"/>
              <a:gd name="T13" fmla="*/ 12 h 60"/>
              <a:gd name="T14" fmla="*/ 74 w 189"/>
              <a:gd name="T15" fmla="*/ 53 h 60"/>
              <a:gd name="T16" fmla="*/ 114 w 189"/>
              <a:gd name="T17" fmla="*/ 53 h 60"/>
              <a:gd name="T18" fmla="*/ 185 w 189"/>
              <a:gd name="T19" fmla="*/ 12 h 60"/>
              <a:gd name="T20" fmla="*/ 187 w 189"/>
              <a:gd name="T21" fmla="*/ 4 h 60"/>
              <a:gd name="T22" fmla="*/ 182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1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99" y="47"/>
                  <a:pt x="89" y="47"/>
                  <a:pt x="80" y="42"/>
                </a:cubicBezTo>
                <a:cubicBezTo>
                  <a:pt x="9" y="1"/>
                  <a:pt x="9" y="1"/>
                  <a:pt x="9" y="1"/>
                </a:cubicBezTo>
                <a:cubicBezTo>
                  <a:pt x="7" y="0"/>
                  <a:pt x="3" y="1"/>
                  <a:pt x="1" y="4"/>
                </a:cubicBezTo>
                <a:cubicBezTo>
                  <a:pt x="0" y="7"/>
                  <a:pt x="1" y="10"/>
                  <a:pt x="3" y="12"/>
                </a:cubicBezTo>
                <a:cubicBezTo>
                  <a:pt x="74" y="53"/>
                  <a:pt x="74" y="53"/>
                  <a:pt x="74" y="53"/>
                </a:cubicBezTo>
                <a:cubicBezTo>
                  <a:pt x="86" y="60"/>
                  <a:pt x="102" y="60"/>
                  <a:pt x="114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0"/>
                  <a:pt x="189" y="7"/>
                  <a:pt x="187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43" name="Freeform 1246">
            <a:extLst>
              <a:ext uri="{FF2B5EF4-FFF2-40B4-BE49-F238E27FC236}">
                <a16:creationId xmlns:a16="http://schemas.microsoft.com/office/drawing/2014/main" id="{BE18D458-815D-C3C9-96BB-C66ABED1F6C6}"/>
              </a:ext>
            </a:extLst>
          </p:cNvPr>
          <p:cNvSpPr>
            <a:spLocks/>
          </p:cNvSpPr>
          <p:nvPr/>
        </p:nvSpPr>
        <p:spPr bwMode="auto">
          <a:xfrm>
            <a:off x="2036553" y="4042973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8 w 189"/>
              <a:gd name="T5" fmla="*/ 43 h 60"/>
              <a:gd name="T6" fmla="*/ 80 w 189"/>
              <a:gd name="T7" fmla="*/ 43 h 60"/>
              <a:gd name="T8" fmla="*/ 9 w 189"/>
              <a:gd name="T9" fmla="*/ 2 h 60"/>
              <a:gd name="T10" fmla="*/ 1 w 189"/>
              <a:gd name="T11" fmla="*/ 4 h 60"/>
              <a:gd name="T12" fmla="*/ 3 w 189"/>
              <a:gd name="T13" fmla="*/ 12 h 60"/>
              <a:gd name="T14" fmla="*/ 74 w 189"/>
              <a:gd name="T15" fmla="*/ 53 h 60"/>
              <a:gd name="T16" fmla="*/ 114 w 189"/>
              <a:gd name="T17" fmla="*/ 53 h 60"/>
              <a:gd name="T18" fmla="*/ 185 w 189"/>
              <a:gd name="T19" fmla="*/ 12 h 60"/>
              <a:gd name="T20" fmla="*/ 187 w 189"/>
              <a:gd name="T21" fmla="*/ 4 h 60"/>
              <a:gd name="T22" fmla="*/ 182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99" y="48"/>
                  <a:pt x="89" y="48"/>
                  <a:pt x="80" y="43"/>
                </a:cubicBezTo>
                <a:cubicBezTo>
                  <a:pt x="9" y="2"/>
                  <a:pt x="9" y="2"/>
                  <a:pt x="9" y="2"/>
                </a:cubicBezTo>
                <a:cubicBezTo>
                  <a:pt x="7" y="0"/>
                  <a:pt x="3" y="1"/>
                  <a:pt x="1" y="4"/>
                </a:cubicBezTo>
                <a:cubicBezTo>
                  <a:pt x="0" y="7"/>
                  <a:pt x="1" y="11"/>
                  <a:pt x="3" y="12"/>
                </a:cubicBezTo>
                <a:cubicBezTo>
                  <a:pt x="74" y="53"/>
                  <a:pt x="74" y="53"/>
                  <a:pt x="74" y="53"/>
                </a:cubicBezTo>
                <a:cubicBezTo>
                  <a:pt x="86" y="60"/>
                  <a:pt x="102" y="60"/>
                  <a:pt x="114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7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44" name="Freeform 1260">
            <a:extLst>
              <a:ext uri="{FF2B5EF4-FFF2-40B4-BE49-F238E27FC236}">
                <a16:creationId xmlns:a16="http://schemas.microsoft.com/office/drawing/2014/main" id="{8F1E23F7-28B5-BD5B-007B-029F4E209C8B}"/>
              </a:ext>
            </a:extLst>
          </p:cNvPr>
          <p:cNvSpPr>
            <a:spLocks noEditPoints="1"/>
          </p:cNvSpPr>
          <p:nvPr/>
        </p:nvSpPr>
        <p:spPr bwMode="auto">
          <a:xfrm>
            <a:off x="2128512" y="2345010"/>
            <a:ext cx="476164" cy="431698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145" name="TextBox 35">
            <a:extLst>
              <a:ext uri="{FF2B5EF4-FFF2-40B4-BE49-F238E27FC236}">
                <a16:creationId xmlns:a16="http://schemas.microsoft.com/office/drawing/2014/main" id="{D7B0CB20-5A7D-61E9-D4B5-A4D015339605}"/>
              </a:ext>
            </a:extLst>
          </p:cNvPr>
          <p:cNvSpPr txBox="1"/>
          <p:nvPr/>
        </p:nvSpPr>
        <p:spPr>
          <a:xfrm>
            <a:off x="1605606" y="2881413"/>
            <a:ext cx="15219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content</a:t>
            </a:r>
          </a:p>
        </p:txBody>
      </p:sp>
      <p:sp>
        <p:nvSpPr>
          <p:cNvPr id="146" name="Freeform 1292">
            <a:extLst>
              <a:ext uri="{FF2B5EF4-FFF2-40B4-BE49-F238E27FC236}">
                <a16:creationId xmlns:a16="http://schemas.microsoft.com/office/drawing/2014/main" id="{CB6B5713-227B-E407-0F79-3E42AD114030}"/>
              </a:ext>
            </a:extLst>
          </p:cNvPr>
          <p:cNvSpPr>
            <a:spLocks/>
          </p:cNvSpPr>
          <p:nvPr/>
        </p:nvSpPr>
        <p:spPr bwMode="auto">
          <a:xfrm>
            <a:off x="3899440" y="1979613"/>
            <a:ext cx="1826577" cy="1578610"/>
          </a:xfrm>
          <a:custGeom>
            <a:avLst/>
            <a:gdLst>
              <a:gd name="T0" fmla="*/ 520 w 523"/>
              <a:gd name="T1" fmla="*/ 403 h 452"/>
              <a:gd name="T2" fmla="*/ 521 w 523"/>
              <a:gd name="T3" fmla="*/ 414 h 452"/>
              <a:gd name="T4" fmla="*/ 511 w 523"/>
              <a:gd name="T5" fmla="*/ 419 h 452"/>
              <a:gd name="T6" fmla="*/ 396 w 523"/>
              <a:gd name="T7" fmla="*/ 419 h 452"/>
              <a:gd name="T8" fmla="*/ 396 w 523"/>
              <a:gd name="T9" fmla="*/ 380 h 452"/>
              <a:gd name="T10" fmla="*/ 289 w 523"/>
              <a:gd name="T11" fmla="*/ 442 h 452"/>
              <a:gd name="T12" fmla="*/ 235 w 523"/>
              <a:gd name="T13" fmla="*/ 442 h 452"/>
              <a:gd name="T14" fmla="*/ 127 w 523"/>
              <a:gd name="T15" fmla="*/ 380 h 452"/>
              <a:gd name="T16" fmla="*/ 127 w 523"/>
              <a:gd name="T17" fmla="*/ 419 h 452"/>
              <a:gd name="T18" fmla="*/ 12 w 523"/>
              <a:gd name="T19" fmla="*/ 419 h 452"/>
              <a:gd name="T20" fmla="*/ 2 w 523"/>
              <a:gd name="T21" fmla="*/ 414 h 452"/>
              <a:gd name="T22" fmla="*/ 3 w 523"/>
              <a:gd name="T23" fmla="*/ 403 h 452"/>
              <a:gd name="T24" fmla="*/ 35 w 523"/>
              <a:gd name="T25" fmla="*/ 353 h 452"/>
              <a:gd name="T26" fmla="*/ 35 w 523"/>
              <a:gd name="T27" fmla="*/ 341 h 452"/>
              <a:gd name="T28" fmla="*/ 3 w 523"/>
              <a:gd name="T29" fmla="*/ 291 h 452"/>
              <a:gd name="T30" fmla="*/ 2 w 523"/>
              <a:gd name="T31" fmla="*/ 280 h 452"/>
              <a:gd name="T32" fmla="*/ 12 w 523"/>
              <a:gd name="T33" fmla="*/ 274 h 452"/>
              <a:gd name="T34" fmla="*/ 61 w 523"/>
              <a:gd name="T35" fmla="*/ 274 h 452"/>
              <a:gd name="T36" fmla="*/ 61 w 523"/>
              <a:gd name="T37" fmla="*/ 141 h 452"/>
              <a:gd name="T38" fmla="*/ 88 w 523"/>
              <a:gd name="T39" fmla="*/ 95 h 452"/>
              <a:gd name="T40" fmla="*/ 235 w 523"/>
              <a:gd name="T41" fmla="*/ 10 h 452"/>
              <a:gd name="T42" fmla="*/ 289 w 523"/>
              <a:gd name="T43" fmla="*/ 10 h 452"/>
              <a:gd name="T44" fmla="*/ 435 w 523"/>
              <a:gd name="T45" fmla="*/ 95 h 452"/>
              <a:gd name="T46" fmla="*/ 462 w 523"/>
              <a:gd name="T47" fmla="*/ 141 h 452"/>
              <a:gd name="T48" fmla="*/ 462 w 523"/>
              <a:gd name="T49" fmla="*/ 274 h 452"/>
              <a:gd name="T50" fmla="*/ 512 w 523"/>
              <a:gd name="T51" fmla="*/ 274 h 452"/>
              <a:gd name="T52" fmla="*/ 521 w 523"/>
              <a:gd name="T53" fmla="*/ 280 h 452"/>
              <a:gd name="T54" fmla="*/ 521 w 523"/>
              <a:gd name="T55" fmla="*/ 291 h 452"/>
              <a:gd name="T56" fmla="*/ 488 w 523"/>
              <a:gd name="T57" fmla="*/ 341 h 452"/>
              <a:gd name="T58" fmla="*/ 488 w 523"/>
              <a:gd name="T59" fmla="*/ 353 h 452"/>
              <a:gd name="T60" fmla="*/ 520 w 523"/>
              <a:gd name="T61" fmla="*/ 403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3" h="452">
                <a:moveTo>
                  <a:pt x="520" y="403"/>
                </a:moveTo>
                <a:cubicBezTo>
                  <a:pt x="523" y="406"/>
                  <a:pt x="523" y="410"/>
                  <a:pt x="521" y="414"/>
                </a:cubicBezTo>
                <a:cubicBezTo>
                  <a:pt x="519" y="417"/>
                  <a:pt x="515" y="419"/>
                  <a:pt x="511" y="419"/>
                </a:cubicBezTo>
                <a:cubicBezTo>
                  <a:pt x="396" y="419"/>
                  <a:pt x="396" y="419"/>
                  <a:pt x="396" y="419"/>
                </a:cubicBezTo>
                <a:cubicBezTo>
                  <a:pt x="396" y="380"/>
                  <a:pt x="396" y="380"/>
                  <a:pt x="396" y="380"/>
                </a:cubicBezTo>
                <a:cubicBezTo>
                  <a:pt x="289" y="442"/>
                  <a:pt x="289" y="442"/>
                  <a:pt x="289" y="442"/>
                </a:cubicBezTo>
                <a:cubicBezTo>
                  <a:pt x="272" y="452"/>
                  <a:pt x="251" y="452"/>
                  <a:pt x="235" y="442"/>
                </a:cubicBezTo>
                <a:cubicBezTo>
                  <a:pt x="127" y="380"/>
                  <a:pt x="127" y="380"/>
                  <a:pt x="127" y="380"/>
                </a:cubicBezTo>
                <a:cubicBezTo>
                  <a:pt x="127" y="419"/>
                  <a:pt x="127" y="419"/>
                  <a:pt x="127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8" y="419"/>
                  <a:pt x="4" y="417"/>
                  <a:pt x="2" y="414"/>
                </a:cubicBezTo>
                <a:cubicBezTo>
                  <a:pt x="1" y="410"/>
                  <a:pt x="1" y="406"/>
                  <a:pt x="3" y="403"/>
                </a:cubicBezTo>
                <a:cubicBezTo>
                  <a:pt x="14" y="386"/>
                  <a:pt x="29" y="363"/>
                  <a:pt x="35" y="353"/>
                </a:cubicBezTo>
                <a:cubicBezTo>
                  <a:pt x="38" y="349"/>
                  <a:pt x="38" y="344"/>
                  <a:pt x="35" y="341"/>
                </a:cubicBezTo>
                <a:cubicBezTo>
                  <a:pt x="3" y="291"/>
                  <a:pt x="3" y="291"/>
                  <a:pt x="3" y="291"/>
                </a:cubicBezTo>
                <a:cubicBezTo>
                  <a:pt x="0" y="287"/>
                  <a:pt x="0" y="283"/>
                  <a:pt x="2" y="280"/>
                </a:cubicBezTo>
                <a:cubicBezTo>
                  <a:pt x="4" y="276"/>
                  <a:pt x="8" y="274"/>
                  <a:pt x="12" y="274"/>
                </a:cubicBezTo>
                <a:cubicBezTo>
                  <a:pt x="61" y="274"/>
                  <a:pt x="61" y="274"/>
                  <a:pt x="61" y="274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61" y="122"/>
                  <a:pt x="71" y="104"/>
                  <a:pt x="88" y="95"/>
                </a:cubicBezTo>
                <a:cubicBezTo>
                  <a:pt x="235" y="10"/>
                  <a:pt x="235" y="10"/>
                  <a:pt x="235" y="10"/>
                </a:cubicBezTo>
                <a:cubicBezTo>
                  <a:pt x="251" y="0"/>
                  <a:pt x="272" y="0"/>
                  <a:pt x="289" y="10"/>
                </a:cubicBezTo>
                <a:cubicBezTo>
                  <a:pt x="435" y="95"/>
                  <a:pt x="435" y="95"/>
                  <a:pt x="435" y="95"/>
                </a:cubicBezTo>
                <a:cubicBezTo>
                  <a:pt x="452" y="104"/>
                  <a:pt x="462" y="122"/>
                  <a:pt x="462" y="141"/>
                </a:cubicBezTo>
                <a:cubicBezTo>
                  <a:pt x="462" y="274"/>
                  <a:pt x="462" y="274"/>
                  <a:pt x="462" y="274"/>
                </a:cubicBezTo>
                <a:cubicBezTo>
                  <a:pt x="512" y="274"/>
                  <a:pt x="512" y="274"/>
                  <a:pt x="512" y="274"/>
                </a:cubicBezTo>
                <a:cubicBezTo>
                  <a:pt x="516" y="274"/>
                  <a:pt x="519" y="276"/>
                  <a:pt x="521" y="280"/>
                </a:cubicBezTo>
                <a:cubicBezTo>
                  <a:pt x="523" y="283"/>
                  <a:pt x="523" y="287"/>
                  <a:pt x="521" y="291"/>
                </a:cubicBezTo>
                <a:cubicBezTo>
                  <a:pt x="488" y="341"/>
                  <a:pt x="488" y="341"/>
                  <a:pt x="488" y="341"/>
                </a:cubicBezTo>
                <a:cubicBezTo>
                  <a:pt x="486" y="344"/>
                  <a:pt x="486" y="349"/>
                  <a:pt x="488" y="353"/>
                </a:cubicBezTo>
                <a:cubicBezTo>
                  <a:pt x="495" y="363"/>
                  <a:pt x="510" y="386"/>
                  <a:pt x="520" y="4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47" name="Freeform 1293">
            <a:extLst>
              <a:ext uri="{FF2B5EF4-FFF2-40B4-BE49-F238E27FC236}">
                <a16:creationId xmlns:a16="http://schemas.microsoft.com/office/drawing/2014/main" id="{1CD2887A-67B0-498F-5FB4-213A9430F21E}"/>
              </a:ext>
            </a:extLst>
          </p:cNvPr>
          <p:cNvSpPr>
            <a:spLocks/>
          </p:cNvSpPr>
          <p:nvPr/>
        </p:nvSpPr>
        <p:spPr bwMode="auto">
          <a:xfrm>
            <a:off x="3899440" y="2936558"/>
            <a:ext cx="443547" cy="506413"/>
          </a:xfrm>
          <a:custGeom>
            <a:avLst/>
            <a:gdLst>
              <a:gd name="T0" fmla="*/ 127 w 127"/>
              <a:gd name="T1" fmla="*/ 145 h 145"/>
              <a:gd name="T2" fmla="*/ 12 w 127"/>
              <a:gd name="T3" fmla="*/ 145 h 145"/>
              <a:gd name="T4" fmla="*/ 2 w 127"/>
              <a:gd name="T5" fmla="*/ 140 h 145"/>
              <a:gd name="T6" fmla="*/ 3 w 127"/>
              <a:gd name="T7" fmla="*/ 129 h 145"/>
              <a:gd name="T8" fmla="*/ 35 w 127"/>
              <a:gd name="T9" fmla="*/ 79 h 145"/>
              <a:gd name="T10" fmla="*/ 35 w 127"/>
              <a:gd name="T11" fmla="*/ 67 h 145"/>
              <a:gd name="T12" fmla="*/ 3 w 127"/>
              <a:gd name="T13" fmla="*/ 17 h 145"/>
              <a:gd name="T14" fmla="*/ 2 w 127"/>
              <a:gd name="T15" fmla="*/ 6 h 145"/>
              <a:gd name="T16" fmla="*/ 12 w 127"/>
              <a:gd name="T17" fmla="*/ 0 h 145"/>
              <a:gd name="T18" fmla="*/ 61 w 127"/>
              <a:gd name="T19" fmla="*/ 0 h 145"/>
              <a:gd name="T20" fmla="*/ 61 w 127"/>
              <a:gd name="T21" fmla="*/ 37 h 145"/>
              <a:gd name="T22" fmla="*/ 71 w 127"/>
              <a:gd name="T23" fmla="*/ 68 h 145"/>
              <a:gd name="T24" fmla="*/ 72 w 127"/>
              <a:gd name="T25" fmla="*/ 69 h 145"/>
              <a:gd name="T26" fmla="*/ 127 w 127"/>
              <a:gd name="T27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7" h="145">
                <a:moveTo>
                  <a:pt x="127" y="145"/>
                </a:moveTo>
                <a:cubicBezTo>
                  <a:pt x="12" y="145"/>
                  <a:pt x="12" y="145"/>
                  <a:pt x="12" y="145"/>
                </a:cubicBezTo>
                <a:cubicBezTo>
                  <a:pt x="8" y="145"/>
                  <a:pt x="4" y="143"/>
                  <a:pt x="2" y="140"/>
                </a:cubicBezTo>
                <a:cubicBezTo>
                  <a:pt x="1" y="136"/>
                  <a:pt x="1" y="132"/>
                  <a:pt x="3" y="129"/>
                </a:cubicBezTo>
                <a:cubicBezTo>
                  <a:pt x="14" y="112"/>
                  <a:pt x="29" y="89"/>
                  <a:pt x="35" y="79"/>
                </a:cubicBezTo>
                <a:cubicBezTo>
                  <a:pt x="38" y="75"/>
                  <a:pt x="38" y="70"/>
                  <a:pt x="35" y="67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13"/>
                  <a:pt x="0" y="9"/>
                  <a:pt x="2" y="6"/>
                </a:cubicBezTo>
                <a:cubicBezTo>
                  <a:pt x="4" y="2"/>
                  <a:pt x="8" y="0"/>
                  <a:pt x="12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48"/>
                  <a:pt x="65" y="59"/>
                  <a:pt x="71" y="68"/>
                </a:cubicBezTo>
                <a:cubicBezTo>
                  <a:pt x="71" y="68"/>
                  <a:pt x="72" y="69"/>
                  <a:pt x="72" y="69"/>
                </a:cubicBezTo>
                <a:lnTo>
                  <a:pt x="127" y="14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48" name="Freeform 1294">
            <a:extLst>
              <a:ext uri="{FF2B5EF4-FFF2-40B4-BE49-F238E27FC236}">
                <a16:creationId xmlns:a16="http://schemas.microsoft.com/office/drawing/2014/main" id="{4D3EBC55-C9FB-7604-D825-B024AFEA1166}"/>
              </a:ext>
            </a:extLst>
          </p:cNvPr>
          <p:cNvSpPr>
            <a:spLocks/>
          </p:cNvSpPr>
          <p:nvPr/>
        </p:nvSpPr>
        <p:spPr bwMode="auto">
          <a:xfrm>
            <a:off x="4150900" y="3177540"/>
            <a:ext cx="192088" cy="265430"/>
          </a:xfrm>
          <a:custGeom>
            <a:avLst/>
            <a:gdLst>
              <a:gd name="T0" fmla="*/ 55 w 55"/>
              <a:gd name="T1" fmla="*/ 37 h 76"/>
              <a:gd name="T2" fmla="*/ 55 w 55"/>
              <a:gd name="T3" fmla="*/ 76 h 76"/>
              <a:gd name="T4" fmla="*/ 0 w 55"/>
              <a:gd name="T5" fmla="*/ 0 h 76"/>
              <a:gd name="T6" fmla="*/ 16 w 55"/>
              <a:gd name="T7" fmla="*/ 14 h 76"/>
              <a:gd name="T8" fmla="*/ 55 w 55"/>
              <a:gd name="T9" fmla="*/ 3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76">
                <a:moveTo>
                  <a:pt x="55" y="37"/>
                </a:moveTo>
                <a:cubicBezTo>
                  <a:pt x="55" y="76"/>
                  <a:pt x="55" y="76"/>
                  <a:pt x="55" y="76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0" y="11"/>
                  <a:pt x="16" y="14"/>
                </a:cubicBezTo>
                <a:lnTo>
                  <a:pt x="55" y="37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49" name="Freeform 1295">
            <a:extLst>
              <a:ext uri="{FF2B5EF4-FFF2-40B4-BE49-F238E27FC236}">
                <a16:creationId xmlns:a16="http://schemas.microsoft.com/office/drawing/2014/main" id="{437B8AF9-D733-770E-CC58-4A773DB8F7FF}"/>
              </a:ext>
            </a:extLst>
          </p:cNvPr>
          <p:cNvSpPr>
            <a:spLocks/>
          </p:cNvSpPr>
          <p:nvPr/>
        </p:nvSpPr>
        <p:spPr bwMode="auto">
          <a:xfrm>
            <a:off x="5282470" y="2936558"/>
            <a:ext cx="443547" cy="506413"/>
          </a:xfrm>
          <a:custGeom>
            <a:avLst/>
            <a:gdLst>
              <a:gd name="T0" fmla="*/ 124 w 127"/>
              <a:gd name="T1" fmla="*/ 129 h 145"/>
              <a:gd name="T2" fmla="*/ 125 w 127"/>
              <a:gd name="T3" fmla="*/ 140 h 145"/>
              <a:gd name="T4" fmla="*/ 115 w 127"/>
              <a:gd name="T5" fmla="*/ 145 h 145"/>
              <a:gd name="T6" fmla="*/ 0 w 127"/>
              <a:gd name="T7" fmla="*/ 145 h 145"/>
              <a:gd name="T8" fmla="*/ 55 w 127"/>
              <a:gd name="T9" fmla="*/ 69 h 145"/>
              <a:gd name="T10" fmla="*/ 56 w 127"/>
              <a:gd name="T11" fmla="*/ 68 h 145"/>
              <a:gd name="T12" fmla="*/ 66 w 127"/>
              <a:gd name="T13" fmla="*/ 37 h 145"/>
              <a:gd name="T14" fmla="*/ 66 w 127"/>
              <a:gd name="T15" fmla="*/ 0 h 145"/>
              <a:gd name="T16" fmla="*/ 116 w 127"/>
              <a:gd name="T17" fmla="*/ 0 h 145"/>
              <a:gd name="T18" fmla="*/ 125 w 127"/>
              <a:gd name="T19" fmla="*/ 6 h 145"/>
              <a:gd name="T20" fmla="*/ 125 w 127"/>
              <a:gd name="T21" fmla="*/ 17 h 145"/>
              <a:gd name="T22" fmla="*/ 92 w 127"/>
              <a:gd name="T23" fmla="*/ 67 h 145"/>
              <a:gd name="T24" fmla="*/ 92 w 127"/>
              <a:gd name="T25" fmla="*/ 79 h 145"/>
              <a:gd name="T26" fmla="*/ 124 w 127"/>
              <a:gd name="T27" fmla="*/ 12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7" h="145">
                <a:moveTo>
                  <a:pt x="124" y="129"/>
                </a:moveTo>
                <a:cubicBezTo>
                  <a:pt x="127" y="132"/>
                  <a:pt x="127" y="136"/>
                  <a:pt x="125" y="140"/>
                </a:cubicBezTo>
                <a:cubicBezTo>
                  <a:pt x="123" y="143"/>
                  <a:pt x="119" y="145"/>
                  <a:pt x="115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69"/>
                  <a:pt x="56" y="68"/>
                  <a:pt x="56" y="68"/>
                </a:cubicBezTo>
                <a:cubicBezTo>
                  <a:pt x="63" y="59"/>
                  <a:pt x="66" y="48"/>
                  <a:pt x="66" y="37"/>
                </a:cubicBezTo>
                <a:cubicBezTo>
                  <a:pt x="66" y="0"/>
                  <a:pt x="66" y="0"/>
                  <a:pt x="6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0" y="0"/>
                  <a:pt x="123" y="2"/>
                  <a:pt x="125" y="6"/>
                </a:cubicBezTo>
                <a:cubicBezTo>
                  <a:pt x="127" y="9"/>
                  <a:pt x="127" y="13"/>
                  <a:pt x="125" y="17"/>
                </a:cubicBezTo>
                <a:cubicBezTo>
                  <a:pt x="92" y="67"/>
                  <a:pt x="92" y="67"/>
                  <a:pt x="92" y="67"/>
                </a:cubicBezTo>
                <a:cubicBezTo>
                  <a:pt x="90" y="70"/>
                  <a:pt x="90" y="75"/>
                  <a:pt x="92" y="79"/>
                </a:cubicBezTo>
                <a:cubicBezTo>
                  <a:pt x="99" y="89"/>
                  <a:pt x="114" y="112"/>
                  <a:pt x="124" y="129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50" name="Freeform 1296">
            <a:extLst>
              <a:ext uri="{FF2B5EF4-FFF2-40B4-BE49-F238E27FC236}">
                <a16:creationId xmlns:a16="http://schemas.microsoft.com/office/drawing/2014/main" id="{DDED6B5C-86E8-FDE0-C2F0-96659BEBA383}"/>
              </a:ext>
            </a:extLst>
          </p:cNvPr>
          <p:cNvSpPr>
            <a:spLocks/>
          </p:cNvSpPr>
          <p:nvPr/>
        </p:nvSpPr>
        <p:spPr bwMode="auto">
          <a:xfrm>
            <a:off x="5282470" y="3177540"/>
            <a:ext cx="192088" cy="265430"/>
          </a:xfrm>
          <a:custGeom>
            <a:avLst/>
            <a:gdLst>
              <a:gd name="T0" fmla="*/ 55 w 55"/>
              <a:gd name="T1" fmla="*/ 0 h 76"/>
              <a:gd name="T2" fmla="*/ 0 w 55"/>
              <a:gd name="T3" fmla="*/ 76 h 76"/>
              <a:gd name="T4" fmla="*/ 0 w 55"/>
              <a:gd name="T5" fmla="*/ 37 h 76"/>
              <a:gd name="T6" fmla="*/ 39 w 55"/>
              <a:gd name="T7" fmla="*/ 14 h 76"/>
              <a:gd name="T8" fmla="*/ 55 w 55"/>
              <a:gd name="T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76">
                <a:moveTo>
                  <a:pt x="55" y="0"/>
                </a:moveTo>
                <a:cubicBezTo>
                  <a:pt x="0" y="76"/>
                  <a:pt x="0" y="76"/>
                  <a:pt x="0" y="76"/>
                </a:cubicBezTo>
                <a:cubicBezTo>
                  <a:pt x="0" y="37"/>
                  <a:pt x="0" y="37"/>
                  <a:pt x="0" y="37"/>
                </a:cubicBezTo>
                <a:cubicBezTo>
                  <a:pt x="39" y="14"/>
                  <a:pt x="39" y="14"/>
                  <a:pt x="39" y="14"/>
                </a:cubicBezTo>
                <a:cubicBezTo>
                  <a:pt x="46" y="11"/>
                  <a:pt x="51" y="6"/>
                  <a:pt x="55" y="0"/>
                </a:cubicBez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51" name="TextBox 11">
            <a:extLst>
              <a:ext uri="{FF2B5EF4-FFF2-40B4-BE49-F238E27FC236}">
                <a16:creationId xmlns:a16="http://schemas.microsoft.com/office/drawing/2014/main" id="{41F2F70D-CEF1-B6D3-2B26-2C4B4890DF23}"/>
              </a:ext>
            </a:extLst>
          </p:cNvPr>
          <p:cNvSpPr txBox="1"/>
          <p:nvPr/>
        </p:nvSpPr>
        <p:spPr>
          <a:xfrm>
            <a:off x="3727223" y="4937531"/>
            <a:ext cx="2173920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基于全社交媒体平台进行全域流量整合营销，借助数据</a:t>
            </a:r>
            <a:r>
              <a:rPr lang="zh-CN" altLang="en-US"/>
              <a:t>中台</a:t>
            </a:r>
            <a:r>
              <a:rPr lang="en-US" altLang="zh-CN" dirty="0" err="1"/>
              <a:t>KolRank</a:t>
            </a:r>
            <a:r>
              <a:rPr lang="zh-CN" altLang="en-US" dirty="0"/>
              <a:t>提供标准化产品及服务</a:t>
            </a:r>
          </a:p>
        </p:txBody>
      </p: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7FA88C06-0D50-EA01-D36D-4281F37E7BDA}"/>
              </a:ext>
            </a:extLst>
          </p:cNvPr>
          <p:cNvCxnSpPr/>
          <p:nvPr/>
        </p:nvCxnSpPr>
        <p:spPr>
          <a:xfrm>
            <a:off x="4715183" y="4853709"/>
            <a:ext cx="198000" cy="0"/>
          </a:xfrm>
          <a:prstGeom prst="line">
            <a:avLst/>
          </a:prstGeom>
          <a:ln w="2794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3">
            <a:extLst>
              <a:ext uri="{FF2B5EF4-FFF2-40B4-BE49-F238E27FC236}">
                <a16:creationId xmlns:a16="http://schemas.microsoft.com/office/drawing/2014/main" id="{1A1ED951-6EEC-E4AF-27C2-4624FE785759}"/>
              </a:ext>
            </a:extLst>
          </p:cNvPr>
          <p:cNvSpPr txBox="1"/>
          <p:nvPr/>
        </p:nvSpPr>
        <p:spPr>
          <a:xfrm>
            <a:off x="3843268" y="4441384"/>
            <a:ext cx="1941830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数字资产管理</a:t>
            </a:r>
          </a:p>
        </p:txBody>
      </p:sp>
      <p:sp>
        <p:nvSpPr>
          <p:cNvPr id="154" name="Freeform 1247">
            <a:extLst>
              <a:ext uri="{FF2B5EF4-FFF2-40B4-BE49-F238E27FC236}">
                <a16:creationId xmlns:a16="http://schemas.microsoft.com/office/drawing/2014/main" id="{5B00C35D-2E56-65DC-D0D5-254D776B8581}"/>
              </a:ext>
            </a:extLst>
          </p:cNvPr>
          <p:cNvSpPr>
            <a:spLocks/>
          </p:cNvSpPr>
          <p:nvPr/>
        </p:nvSpPr>
        <p:spPr bwMode="auto">
          <a:xfrm>
            <a:off x="4484141" y="3725156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9 w 189"/>
              <a:gd name="T5" fmla="*/ 43 h 60"/>
              <a:gd name="T6" fmla="*/ 81 w 189"/>
              <a:gd name="T7" fmla="*/ 43 h 60"/>
              <a:gd name="T8" fmla="*/ 10 w 189"/>
              <a:gd name="T9" fmla="*/ 2 h 60"/>
              <a:gd name="T10" fmla="*/ 2 w 189"/>
              <a:gd name="T11" fmla="*/ 4 h 60"/>
              <a:gd name="T12" fmla="*/ 4 w 189"/>
              <a:gd name="T13" fmla="*/ 12 h 60"/>
              <a:gd name="T14" fmla="*/ 75 w 189"/>
              <a:gd name="T15" fmla="*/ 53 h 60"/>
              <a:gd name="T16" fmla="*/ 115 w 189"/>
              <a:gd name="T17" fmla="*/ 53 h 60"/>
              <a:gd name="T18" fmla="*/ 185 w 189"/>
              <a:gd name="T19" fmla="*/ 12 h 60"/>
              <a:gd name="T20" fmla="*/ 188 w 189"/>
              <a:gd name="T21" fmla="*/ 4 h 60"/>
              <a:gd name="T22" fmla="*/ 182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2"/>
                  <a:pt x="179" y="2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0" y="48"/>
                  <a:pt x="89" y="48"/>
                  <a:pt x="81" y="43"/>
                </a:cubicBezTo>
                <a:cubicBezTo>
                  <a:pt x="10" y="2"/>
                  <a:pt x="10" y="2"/>
                  <a:pt x="10" y="2"/>
                </a:cubicBez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7" y="60"/>
                  <a:pt x="102" y="60"/>
                  <a:pt x="115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8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2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55" name="Freeform 1248">
            <a:extLst>
              <a:ext uri="{FF2B5EF4-FFF2-40B4-BE49-F238E27FC236}">
                <a16:creationId xmlns:a16="http://schemas.microsoft.com/office/drawing/2014/main" id="{FB2FC7E4-69F2-8DA8-840A-4F88CD18D83B}"/>
              </a:ext>
            </a:extLst>
          </p:cNvPr>
          <p:cNvSpPr>
            <a:spLocks/>
          </p:cNvSpPr>
          <p:nvPr/>
        </p:nvSpPr>
        <p:spPr bwMode="auto">
          <a:xfrm>
            <a:off x="4484141" y="3885811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1 h 60"/>
              <a:gd name="T4" fmla="*/ 109 w 189"/>
              <a:gd name="T5" fmla="*/ 42 h 60"/>
              <a:gd name="T6" fmla="*/ 81 w 189"/>
              <a:gd name="T7" fmla="*/ 42 h 60"/>
              <a:gd name="T8" fmla="*/ 10 w 189"/>
              <a:gd name="T9" fmla="*/ 1 h 60"/>
              <a:gd name="T10" fmla="*/ 2 w 189"/>
              <a:gd name="T11" fmla="*/ 4 h 60"/>
              <a:gd name="T12" fmla="*/ 4 w 189"/>
              <a:gd name="T13" fmla="*/ 12 h 60"/>
              <a:gd name="T14" fmla="*/ 75 w 189"/>
              <a:gd name="T15" fmla="*/ 53 h 60"/>
              <a:gd name="T16" fmla="*/ 115 w 189"/>
              <a:gd name="T17" fmla="*/ 53 h 60"/>
              <a:gd name="T18" fmla="*/ 185 w 189"/>
              <a:gd name="T19" fmla="*/ 12 h 60"/>
              <a:gd name="T20" fmla="*/ 188 w 189"/>
              <a:gd name="T21" fmla="*/ 4 h 60"/>
              <a:gd name="T22" fmla="*/ 182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1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0" y="47"/>
                  <a:pt x="89" y="47"/>
                  <a:pt x="81" y="42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0"/>
                  <a:pt x="4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7" y="60"/>
                  <a:pt x="102" y="60"/>
                  <a:pt x="115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0"/>
                  <a:pt x="189" y="7"/>
                  <a:pt x="188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56" name="Freeform 1249">
            <a:extLst>
              <a:ext uri="{FF2B5EF4-FFF2-40B4-BE49-F238E27FC236}">
                <a16:creationId xmlns:a16="http://schemas.microsoft.com/office/drawing/2014/main" id="{65215F3D-1046-68A3-A40F-76BFCAEB6A38}"/>
              </a:ext>
            </a:extLst>
          </p:cNvPr>
          <p:cNvSpPr>
            <a:spLocks/>
          </p:cNvSpPr>
          <p:nvPr/>
        </p:nvSpPr>
        <p:spPr bwMode="auto">
          <a:xfrm>
            <a:off x="4484141" y="4042973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9 w 189"/>
              <a:gd name="T5" fmla="*/ 43 h 60"/>
              <a:gd name="T6" fmla="*/ 81 w 189"/>
              <a:gd name="T7" fmla="*/ 43 h 60"/>
              <a:gd name="T8" fmla="*/ 10 w 189"/>
              <a:gd name="T9" fmla="*/ 2 h 60"/>
              <a:gd name="T10" fmla="*/ 2 w 189"/>
              <a:gd name="T11" fmla="*/ 4 h 60"/>
              <a:gd name="T12" fmla="*/ 4 w 189"/>
              <a:gd name="T13" fmla="*/ 12 h 60"/>
              <a:gd name="T14" fmla="*/ 75 w 189"/>
              <a:gd name="T15" fmla="*/ 53 h 60"/>
              <a:gd name="T16" fmla="*/ 115 w 189"/>
              <a:gd name="T17" fmla="*/ 53 h 60"/>
              <a:gd name="T18" fmla="*/ 185 w 189"/>
              <a:gd name="T19" fmla="*/ 12 h 60"/>
              <a:gd name="T20" fmla="*/ 188 w 189"/>
              <a:gd name="T21" fmla="*/ 4 h 60"/>
              <a:gd name="T22" fmla="*/ 182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2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0" y="48"/>
                  <a:pt x="89" y="48"/>
                  <a:pt x="81" y="43"/>
                </a:cubicBezTo>
                <a:cubicBezTo>
                  <a:pt x="10" y="2"/>
                  <a:pt x="10" y="2"/>
                  <a:pt x="10" y="2"/>
                </a:cubicBez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7" y="60"/>
                  <a:pt x="102" y="60"/>
                  <a:pt x="115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8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2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57" name="Freeform 1261">
            <a:extLst>
              <a:ext uri="{FF2B5EF4-FFF2-40B4-BE49-F238E27FC236}">
                <a16:creationId xmlns:a16="http://schemas.microsoft.com/office/drawing/2014/main" id="{1F2F43D4-06B8-EE44-7270-F26A7CAEFB09}"/>
              </a:ext>
            </a:extLst>
          </p:cNvPr>
          <p:cNvSpPr>
            <a:spLocks noEditPoints="1"/>
          </p:cNvSpPr>
          <p:nvPr/>
        </p:nvSpPr>
        <p:spPr bwMode="auto">
          <a:xfrm>
            <a:off x="4598452" y="2357209"/>
            <a:ext cx="431462" cy="43152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158" name="TextBox 37">
            <a:extLst>
              <a:ext uri="{FF2B5EF4-FFF2-40B4-BE49-F238E27FC236}">
                <a16:creationId xmlns:a16="http://schemas.microsoft.com/office/drawing/2014/main" id="{81B19E6D-52A8-03D0-1975-DA2824E7B25A}"/>
              </a:ext>
            </a:extLst>
          </p:cNvPr>
          <p:cNvSpPr txBox="1"/>
          <p:nvPr/>
        </p:nvSpPr>
        <p:spPr>
          <a:xfrm>
            <a:off x="4053193" y="2881413"/>
            <a:ext cx="15219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Digital</a:t>
            </a:r>
          </a:p>
        </p:txBody>
      </p:sp>
      <p:sp>
        <p:nvSpPr>
          <p:cNvPr id="159" name="Freeform 1297">
            <a:extLst>
              <a:ext uri="{FF2B5EF4-FFF2-40B4-BE49-F238E27FC236}">
                <a16:creationId xmlns:a16="http://schemas.microsoft.com/office/drawing/2014/main" id="{DAF49C46-0669-4B70-EBAA-3BA8C36ADD88}"/>
              </a:ext>
            </a:extLst>
          </p:cNvPr>
          <p:cNvSpPr>
            <a:spLocks/>
          </p:cNvSpPr>
          <p:nvPr/>
        </p:nvSpPr>
        <p:spPr bwMode="auto">
          <a:xfrm>
            <a:off x="6348191" y="1979613"/>
            <a:ext cx="1826577" cy="1578610"/>
          </a:xfrm>
          <a:custGeom>
            <a:avLst/>
            <a:gdLst>
              <a:gd name="T0" fmla="*/ 520 w 523"/>
              <a:gd name="T1" fmla="*/ 403 h 452"/>
              <a:gd name="T2" fmla="*/ 521 w 523"/>
              <a:gd name="T3" fmla="*/ 414 h 452"/>
              <a:gd name="T4" fmla="*/ 511 w 523"/>
              <a:gd name="T5" fmla="*/ 419 h 452"/>
              <a:gd name="T6" fmla="*/ 396 w 523"/>
              <a:gd name="T7" fmla="*/ 419 h 452"/>
              <a:gd name="T8" fmla="*/ 396 w 523"/>
              <a:gd name="T9" fmla="*/ 380 h 452"/>
              <a:gd name="T10" fmla="*/ 288 w 523"/>
              <a:gd name="T11" fmla="*/ 442 h 452"/>
              <a:gd name="T12" fmla="*/ 234 w 523"/>
              <a:gd name="T13" fmla="*/ 442 h 452"/>
              <a:gd name="T14" fmla="*/ 127 w 523"/>
              <a:gd name="T15" fmla="*/ 380 h 452"/>
              <a:gd name="T16" fmla="*/ 127 w 523"/>
              <a:gd name="T17" fmla="*/ 419 h 452"/>
              <a:gd name="T18" fmla="*/ 12 w 523"/>
              <a:gd name="T19" fmla="*/ 419 h 452"/>
              <a:gd name="T20" fmla="*/ 2 w 523"/>
              <a:gd name="T21" fmla="*/ 414 h 452"/>
              <a:gd name="T22" fmla="*/ 3 w 523"/>
              <a:gd name="T23" fmla="*/ 403 h 452"/>
              <a:gd name="T24" fmla="*/ 35 w 523"/>
              <a:gd name="T25" fmla="*/ 353 h 452"/>
              <a:gd name="T26" fmla="*/ 35 w 523"/>
              <a:gd name="T27" fmla="*/ 341 h 452"/>
              <a:gd name="T28" fmla="*/ 2 w 523"/>
              <a:gd name="T29" fmla="*/ 291 h 452"/>
              <a:gd name="T30" fmla="*/ 2 w 523"/>
              <a:gd name="T31" fmla="*/ 280 h 452"/>
              <a:gd name="T32" fmla="*/ 11 w 523"/>
              <a:gd name="T33" fmla="*/ 274 h 452"/>
              <a:gd name="T34" fmla="*/ 61 w 523"/>
              <a:gd name="T35" fmla="*/ 274 h 452"/>
              <a:gd name="T36" fmla="*/ 61 w 523"/>
              <a:gd name="T37" fmla="*/ 141 h 452"/>
              <a:gd name="T38" fmla="*/ 88 w 523"/>
              <a:gd name="T39" fmla="*/ 95 h 452"/>
              <a:gd name="T40" fmla="*/ 234 w 523"/>
              <a:gd name="T41" fmla="*/ 10 h 452"/>
              <a:gd name="T42" fmla="*/ 288 w 523"/>
              <a:gd name="T43" fmla="*/ 10 h 452"/>
              <a:gd name="T44" fmla="*/ 435 w 523"/>
              <a:gd name="T45" fmla="*/ 95 h 452"/>
              <a:gd name="T46" fmla="*/ 462 w 523"/>
              <a:gd name="T47" fmla="*/ 141 h 452"/>
              <a:gd name="T48" fmla="*/ 462 w 523"/>
              <a:gd name="T49" fmla="*/ 274 h 452"/>
              <a:gd name="T50" fmla="*/ 511 w 523"/>
              <a:gd name="T51" fmla="*/ 274 h 452"/>
              <a:gd name="T52" fmla="*/ 521 w 523"/>
              <a:gd name="T53" fmla="*/ 280 h 452"/>
              <a:gd name="T54" fmla="*/ 520 w 523"/>
              <a:gd name="T55" fmla="*/ 291 h 452"/>
              <a:gd name="T56" fmla="*/ 488 w 523"/>
              <a:gd name="T57" fmla="*/ 341 h 452"/>
              <a:gd name="T58" fmla="*/ 488 w 523"/>
              <a:gd name="T59" fmla="*/ 353 h 452"/>
              <a:gd name="T60" fmla="*/ 520 w 523"/>
              <a:gd name="T61" fmla="*/ 403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3" h="452">
                <a:moveTo>
                  <a:pt x="520" y="403"/>
                </a:moveTo>
                <a:cubicBezTo>
                  <a:pt x="522" y="406"/>
                  <a:pt x="522" y="410"/>
                  <a:pt x="521" y="414"/>
                </a:cubicBezTo>
                <a:cubicBezTo>
                  <a:pt x="519" y="417"/>
                  <a:pt x="515" y="419"/>
                  <a:pt x="511" y="419"/>
                </a:cubicBezTo>
                <a:cubicBezTo>
                  <a:pt x="396" y="419"/>
                  <a:pt x="396" y="419"/>
                  <a:pt x="396" y="419"/>
                </a:cubicBezTo>
                <a:cubicBezTo>
                  <a:pt x="396" y="380"/>
                  <a:pt x="396" y="380"/>
                  <a:pt x="396" y="380"/>
                </a:cubicBezTo>
                <a:cubicBezTo>
                  <a:pt x="288" y="442"/>
                  <a:pt x="288" y="442"/>
                  <a:pt x="288" y="442"/>
                </a:cubicBezTo>
                <a:cubicBezTo>
                  <a:pt x="272" y="452"/>
                  <a:pt x="251" y="452"/>
                  <a:pt x="234" y="442"/>
                </a:cubicBezTo>
                <a:cubicBezTo>
                  <a:pt x="127" y="380"/>
                  <a:pt x="127" y="380"/>
                  <a:pt x="127" y="380"/>
                </a:cubicBezTo>
                <a:cubicBezTo>
                  <a:pt x="127" y="419"/>
                  <a:pt x="127" y="419"/>
                  <a:pt x="127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8" y="419"/>
                  <a:pt x="4" y="417"/>
                  <a:pt x="2" y="414"/>
                </a:cubicBezTo>
                <a:cubicBezTo>
                  <a:pt x="0" y="410"/>
                  <a:pt x="0" y="406"/>
                  <a:pt x="3" y="403"/>
                </a:cubicBezTo>
                <a:cubicBezTo>
                  <a:pt x="14" y="386"/>
                  <a:pt x="28" y="363"/>
                  <a:pt x="35" y="353"/>
                </a:cubicBezTo>
                <a:cubicBezTo>
                  <a:pt x="37" y="349"/>
                  <a:pt x="37" y="344"/>
                  <a:pt x="35" y="341"/>
                </a:cubicBezTo>
                <a:cubicBezTo>
                  <a:pt x="2" y="291"/>
                  <a:pt x="2" y="291"/>
                  <a:pt x="2" y="291"/>
                </a:cubicBezTo>
                <a:cubicBezTo>
                  <a:pt x="0" y="287"/>
                  <a:pt x="0" y="283"/>
                  <a:pt x="2" y="280"/>
                </a:cubicBezTo>
                <a:cubicBezTo>
                  <a:pt x="4" y="276"/>
                  <a:pt x="7" y="274"/>
                  <a:pt x="11" y="274"/>
                </a:cubicBezTo>
                <a:cubicBezTo>
                  <a:pt x="61" y="274"/>
                  <a:pt x="61" y="274"/>
                  <a:pt x="61" y="274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61" y="122"/>
                  <a:pt x="71" y="104"/>
                  <a:pt x="88" y="95"/>
                </a:cubicBezTo>
                <a:cubicBezTo>
                  <a:pt x="234" y="10"/>
                  <a:pt x="234" y="10"/>
                  <a:pt x="234" y="10"/>
                </a:cubicBezTo>
                <a:cubicBezTo>
                  <a:pt x="251" y="0"/>
                  <a:pt x="272" y="0"/>
                  <a:pt x="288" y="10"/>
                </a:cubicBezTo>
                <a:cubicBezTo>
                  <a:pt x="435" y="95"/>
                  <a:pt x="435" y="95"/>
                  <a:pt x="435" y="95"/>
                </a:cubicBezTo>
                <a:cubicBezTo>
                  <a:pt x="452" y="104"/>
                  <a:pt x="462" y="122"/>
                  <a:pt x="462" y="141"/>
                </a:cubicBezTo>
                <a:cubicBezTo>
                  <a:pt x="462" y="274"/>
                  <a:pt x="462" y="274"/>
                  <a:pt x="462" y="274"/>
                </a:cubicBezTo>
                <a:cubicBezTo>
                  <a:pt x="511" y="274"/>
                  <a:pt x="511" y="274"/>
                  <a:pt x="511" y="274"/>
                </a:cubicBezTo>
                <a:cubicBezTo>
                  <a:pt x="515" y="274"/>
                  <a:pt x="519" y="276"/>
                  <a:pt x="521" y="280"/>
                </a:cubicBezTo>
                <a:cubicBezTo>
                  <a:pt x="523" y="283"/>
                  <a:pt x="523" y="287"/>
                  <a:pt x="520" y="291"/>
                </a:cubicBezTo>
                <a:cubicBezTo>
                  <a:pt x="488" y="341"/>
                  <a:pt x="488" y="341"/>
                  <a:pt x="488" y="341"/>
                </a:cubicBezTo>
                <a:cubicBezTo>
                  <a:pt x="485" y="344"/>
                  <a:pt x="485" y="349"/>
                  <a:pt x="488" y="353"/>
                </a:cubicBezTo>
                <a:cubicBezTo>
                  <a:pt x="494" y="363"/>
                  <a:pt x="509" y="386"/>
                  <a:pt x="520" y="4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60" name="Freeform 1298">
            <a:extLst>
              <a:ext uri="{FF2B5EF4-FFF2-40B4-BE49-F238E27FC236}">
                <a16:creationId xmlns:a16="http://schemas.microsoft.com/office/drawing/2014/main" id="{A45B1FBE-D9B7-9B11-EF23-ABB869D51EE4}"/>
              </a:ext>
            </a:extLst>
          </p:cNvPr>
          <p:cNvSpPr>
            <a:spLocks/>
          </p:cNvSpPr>
          <p:nvPr/>
        </p:nvSpPr>
        <p:spPr bwMode="auto">
          <a:xfrm>
            <a:off x="6348191" y="2936558"/>
            <a:ext cx="443547" cy="506413"/>
          </a:xfrm>
          <a:custGeom>
            <a:avLst/>
            <a:gdLst>
              <a:gd name="T0" fmla="*/ 127 w 127"/>
              <a:gd name="T1" fmla="*/ 145 h 145"/>
              <a:gd name="T2" fmla="*/ 12 w 127"/>
              <a:gd name="T3" fmla="*/ 145 h 145"/>
              <a:gd name="T4" fmla="*/ 2 w 127"/>
              <a:gd name="T5" fmla="*/ 140 h 145"/>
              <a:gd name="T6" fmla="*/ 3 w 127"/>
              <a:gd name="T7" fmla="*/ 129 h 145"/>
              <a:gd name="T8" fmla="*/ 35 w 127"/>
              <a:gd name="T9" fmla="*/ 79 h 145"/>
              <a:gd name="T10" fmla="*/ 35 w 127"/>
              <a:gd name="T11" fmla="*/ 67 h 145"/>
              <a:gd name="T12" fmla="*/ 2 w 127"/>
              <a:gd name="T13" fmla="*/ 17 h 145"/>
              <a:gd name="T14" fmla="*/ 2 w 127"/>
              <a:gd name="T15" fmla="*/ 6 h 145"/>
              <a:gd name="T16" fmla="*/ 11 w 127"/>
              <a:gd name="T17" fmla="*/ 0 h 145"/>
              <a:gd name="T18" fmla="*/ 61 w 127"/>
              <a:gd name="T19" fmla="*/ 0 h 145"/>
              <a:gd name="T20" fmla="*/ 61 w 127"/>
              <a:gd name="T21" fmla="*/ 37 h 145"/>
              <a:gd name="T22" fmla="*/ 71 w 127"/>
              <a:gd name="T23" fmla="*/ 68 h 145"/>
              <a:gd name="T24" fmla="*/ 72 w 127"/>
              <a:gd name="T25" fmla="*/ 69 h 145"/>
              <a:gd name="T26" fmla="*/ 127 w 127"/>
              <a:gd name="T27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7" h="145">
                <a:moveTo>
                  <a:pt x="127" y="145"/>
                </a:moveTo>
                <a:cubicBezTo>
                  <a:pt x="12" y="145"/>
                  <a:pt x="12" y="145"/>
                  <a:pt x="12" y="145"/>
                </a:cubicBezTo>
                <a:cubicBezTo>
                  <a:pt x="8" y="145"/>
                  <a:pt x="4" y="143"/>
                  <a:pt x="2" y="140"/>
                </a:cubicBezTo>
                <a:cubicBezTo>
                  <a:pt x="0" y="136"/>
                  <a:pt x="0" y="132"/>
                  <a:pt x="3" y="129"/>
                </a:cubicBezTo>
                <a:cubicBezTo>
                  <a:pt x="14" y="112"/>
                  <a:pt x="28" y="89"/>
                  <a:pt x="35" y="79"/>
                </a:cubicBezTo>
                <a:cubicBezTo>
                  <a:pt x="37" y="75"/>
                  <a:pt x="37" y="70"/>
                  <a:pt x="35" y="67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3"/>
                  <a:pt x="0" y="9"/>
                  <a:pt x="2" y="6"/>
                </a:cubicBezTo>
                <a:cubicBezTo>
                  <a:pt x="4" y="2"/>
                  <a:pt x="7" y="0"/>
                  <a:pt x="1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48"/>
                  <a:pt x="64" y="59"/>
                  <a:pt x="71" y="68"/>
                </a:cubicBezTo>
                <a:cubicBezTo>
                  <a:pt x="71" y="68"/>
                  <a:pt x="72" y="69"/>
                  <a:pt x="72" y="69"/>
                </a:cubicBezTo>
                <a:lnTo>
                  <a:pt x="127" y="14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61" name="Freeform 1299">
            <a:extLst>
              <a:ext uri="{FF2B5EF4-FFF2-40B4-BE49-F238E27FC236}">
                <a16:creationId xmlns:a16="http://schemas.microsoft.com/office/drawing/2014/main" id="{70AFFF6F-E5C3-264B-A647-F2B14AD6B83B}"/>
              </a:ext>
            </a:extLst>
          </p:cNvPr>
          <p:cNvSpPr>
            <a:spLocks/>
          </p:cNvSpPr>
          <p:nvPr/>
        </p:nvSpPr>
        <p:spPr bwMode="auto">
          <a:xfrm>
            <a:off x="6599651" y="3177540"/>
            <a:ext cx="192088" cy="265430"/>
          </a:xfrm>
          <a:custGeom>
            <a:avLst/>
            <a:gdLst>
              <a:gd name="T0" fmla="*/ 55 w 55"/>
              <a:gd name="T1" fmla="*/ 37 h 76"/>
              <a:gd name="T2" fmla="*/ 55 w 55"/>
              <a:gd name="T3" fmla="*/ 76 h 76"/>
              <a:gd name="T4" fmla="*/ 0 w 55"/>
              <a:gd name="T5" fmla="*/ 0 h 76"/>
              <a:gd name="T6" fmla="*/ 16 w 55"/>
              <a:gd name="T7" fmla="*/ 14 h 76"/>
              <a:gd name="T8" fmla="*/ 55 w 55"/>
              <a:gd name="T9" fmla="*/ 3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76">
                <a:moveTo>
                  <a:pt x="55" y="37"/>
                </a:moveTo>
                <a:cubicBezTo>
                  <a:pt x="55" y="76"/>
                  <a:pt x="55" y="76"/>
                  <a:pt x="55" y="76"/>
                </a:cubicBezTo>
                <a:cubicBezTo>
                  <a:pt x="0" y="0"/>
                  <a:pt x="0" y="0"/>
                  <a:pt x="0" y="0"/>
                </a:cubicBezTo>
                <a:cubicBezTo>
                  <a:pt x="4" y="6"/>
                  <a:pt x="9" y="11"/>
                  <a:pt x="16" y="14"/>
                </a:cubicBezTo>
                <a:lnTo>
                  <a:pt x="55" y="37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62" name="Freeform 1300">
            <a:extLst>
              <a:ext uri="{FF2B5EF4-FFF2-40B4-BE49-F238E27FC236}">
                <a16:creationId xmlns:a16="http://schemas.microsoft.com/office/drawing/2014/main" id="{CD0F7C6C-7F75-BD5A-F71B-5A7DE2DBEED4}"/>
              </a:ext>
            </a:extLst>
          </p:cNvPr>
          <p:cNvSpPr>
            <a:spLocks/>
          </p:cNvSpPr>
          <p:nvPr/>
        </p:nvSpPr>
        <p:spPr bwMode="auto">
          <a:xfrm>
            <a:off x="7731221" y="2936558"/>
            <a:ext cx="443547" cy="506413"/>
          </a:xfrm>
          <a:custGeom>
            <a:avLst/>
            <a:gdLst>
              <a:gd name="T0" fmla="*/ 124 w 127"/>
              <a:gd name="T1" fmla="*/ 129 h 145"/>
              <a:gd name="T2" fmla="*/ 125 w 127"/>
              <a:gd name="T3" fmla="*/ 140 h 145"/>
              <a:gd name="T4" fmla="*/ 115 w 127"/>
              <a:gd name="T5" fmla="*/ 145 h 145"/>
              <a:gd name="T6" fmla="*/ 0 w 127"/>
              <a:gd name="T7" fmla="*/ 145 h 145"/>
              <a:gd name="T8" fmla="*/ 55 w 127"/>
              <a:gd name="T9" fmla="*/ 69 h 145"/>
              <a:gd name="T10" fmla="*/ 56 w 127"/>
              <a:gd name="T11" fmla="*/ 68 h 145"/>
              <a:gd name="T12" fmla="*/ 66 w 127"/>
              <a:gd name="T13" fmla="*/ 37 h 145"/>
              <a:gd name="T14" fmla="*/ 66 w 127"/>
              <a:gd name="T15" fmla="*/ 0 h 145"/>
              <a:gd name="T16" fmla="*/ 115 w 127"/>
              <a:gd name="T17" fmla="*/ 0 h 145"/>
              <a:gd name="T18" fmla="*/ 125 w 127"/>
              <a:gd name="T19" fmla="*/ 6 h 145"/>
              <a:gd name="T20" fmla="*/ 124 w 127"/>
              <a:gd name="T21" fmla="*/ 17 h 145"/>
              <a:gd name="T22" fmla="*/ 92 w 127"/>
              <a:gd name="T23" fmla="*/ 67 h 145"/>
              <a:gd name="T24" fmla="*/ 92 w 127"/>
              <a:gd name="T25" fmla="*/ 79 h 145"/>
              <a:gd name="T26" fmla="*/ 124 w 127"/>
              <a:gd name="T27" fmla="*/ 12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7" h="145">
                <a:moveTo>
                  <a:pt x="124" y="129"/>
                </a:moveTo>
                <a:cubicBezTo>
                  <a:pt x="126" y="132"/>
                  <a:pt x="126" y="136"/>
                  <a:pt x="125" y="140"/>
                </a:cubicBezTo>
                <a:cubicBezTo>
                  <a:pt x="123" y="143"/>
                  <a:pt x="119" y="145"/>
                  <a:pt x="115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69"/>
                  <a:pt x="56" y="68"/>
                  <a:pt x="56" y="68"/>
                </a:cubicBezTo>
                <a:cubicBezTo>
                  <a:pt x="62" y="59"/>
                  <a:pt x="66" y="48"/>
                  <a:pt x="66" y="37"/>
                </a:cubicBezTo>
                <a:cubicBezTo>
                  <a:pt x="66" y="0"/>
                  <a:pt x="66" y="0"/>
                  <a:pt x="6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9" y="0"/>
                  <a:pt x="123" y="2"/>
                  <a:pt x="125" y="6"/>
                </a:cubicBezTo>
                <a:cubicBezTo>
                  <a:pt x="127" y="9"/>
                  <a:pt x="127" y="13"/>
                  <a:pt x="124" y="17"/>
                </a:cubicBezTo>
                <a:cubicBezTo>
                  <a:pt x="92" y="67"/>
                  <a:pt x="92" y="67"/>
                  <a:pt x="92" y="67"/>
                </a:cubicBezTo>
                <a:cubicBezTo>
                  <a:pt x="89" y="70"/>
                  <a:pt x="89" y="75"/>
                  <a:pt x="92" y="79"/>
                </a:cubicBezTo>
                <a:cubicBezTo>
                  <a:pt x="98" y="89"/>
                  <a:pt x="113" y="112"/>
                  <a:pt x="124" y="129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63" name="Freeform 1301">
            <a:extLst>
              <a:ext uri="{FF2B5EF4-FFF2-40B4-BE49-F238E27FC236}">
                <a16:creationId xmlns:a16="http://schemas.microsoft.com/office/drawing/2014/main" id="{C97D3858-68B6-B909-C32F-4799D8F18FD5}"/>
              </a:ext>
            </a:extLst>
          </p:cNvPr>
          <p:cNvSpPr>
            <a:spLocks/>
          </p:cNvSpPr>
          <p:nvPr/>
        </p:nvSpPr>
        <p:spPr bwMode="auto">
          <a:xfrm>
            <a:off x="7731221" y="3177540"/>
            <a:ext cx="192088" cy="265430"/>
          </a:xfrm>
          <a:custGeom>
            <a:avLst/>
            <a:gdLst>
              <a:gd name="T0" fmla="*/ 55 w 55"/>
              <a:gd name="T1" fmla="*/ 0 h 76"/>
              <a:gd name="T2" fmla="*/ 0 w 55"/>
              <a:gd name="T3" fmla="*/ 76 h 76"/>
              <a:gd name="T4" fmla="*/ 0 w 55"/>
              <a:gd name="T5" fmla="*/ 37 h 76"/>
              <a:gd name="T6" fmla="*/ 39 w 55"/>
              <a:gd name="T7" fmla="*/ 14 h 76"/>
              <a:gd name="T8" fmla="*/ 55 w 55"/>
              <a:gd name="T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76">
                <a:moveTo>
                  <a:pt x="55" y="0"/>
                </a:moveTo>
                <a:cubicBezTo>
                  <a:pt x="0" y="76"/>
                  <a:pt x="0" y="76"/>
                  <a:pt x="0" y="76"/>
                </a:cubicBezTo>
                <a:cubicBezTo>
                  <a:pt x="0" y="37"/>
                  <a:pt x="0" y="37"/>
                  <a:pt x="0" y="37"/>
                </a:cubicBezTo>
                <a:cubicBezTo>
                  <a:pt x="39" y="14"/>
                  <a:pt x="39" y="14"/>
                  <a:pt x="39" y="14"/>
                </a:cubicBezTo>
                <a:cubicBezTo>
                  <a:pt x="45" y="11"/>
                  <a:pt x="51" y="6"/>
                  <a:pt x="55" y="0"/>
                </a:cubicBez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64" name="TextBox 15">
            <a:extLst>
              <a:ext uri="{FF2B5EF4-FFF2-40B4-BE49-F238E27FC236}">
                <a16:creationId xmlns:a16="http://schemas.microsoft.com/office/drawing/2014/main" id="{14FE24D0-4F54-DD67-93DF-7D0CD82DFF38}"/>
              </a:ext>
            </a:extLst>
          </p:cNvPr>
          <p:cNvSpPr txBox="1"/>
          <p:nvPr/>
        </p:nvSpPr>
        <p:spPr>
          <a:xfrm>
            <a:off x="6290856" y="4937531"/>
            <a:ext cx="1941830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以优质内容作为营销输出核心，承载品牌内核，引发用户的情感共鸣和价值观认同</a:t>
            </a:r>
          </a:p>
        </p:txBody>
      </p:sp>
      <p:cxnSp>
        <p:nvCxnSpPr>
          <p:cNvPr id="165" name="Straight Connector 16">
            <a:extLst>
              <a:ext uri="{FF2B5EF4-FFF2-40B4-BE49-F238E27FC236}">
                <a16:creationId xmlns:a16="http://schemas.microsoft.com/office/drawing/2014/main" id="{0A44F75B-4EBC-AE42-C436-B3FBBD161436}"/>
              </a:ext>
            </a:extLst>
          </p:cNvPr>
          <p:cNvCxnSpPr/>
          <p:nvPr/>
        </p:nvCxnSpPr>
        <p:spPr>
          <a:xfrm>
            <a:off x="7162771" y="4853709"/>
            <a:ext cx="198000" cy="0"/>
          </a:xfrm>
          <a:prstGeom prst="line">
            <a:avLst/>
          </a:prstGeom>
          <a:ln w="2794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7">
            <a:extLst>
              <a:ext uri="{FF2B5EF4-FFF2-40B4-BE49-F238E27FC236}">
                <a16:creationId xmlns:a16="http://schemas.microsoft.com/office/drawing/2014/main" id="{06817DE3-B90D-C42D-144F-8E0B87C57470}"/>
              </a:ext>
            </a:extLst>
          </p:cNvPr>
          <p:cNvSpPr txBox="1"/>
          <p:nvPr/>
        </p:nvSpPr>
        <p:spPr>
          <a:xfrm>
            <a:off x="6290856" y="4441384"/>
            <a:ext cx="1941830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品牌塑造传播</a:t>
            </a:r>
          </a:p>
        </p:txBody>
      </p:sp>
      <p:sp>
        <p:nvSpPr>
          <p:cNvPr id="167" name="Freeform 1250">
            <a:extLst>
              <a:ext uri="{FF2B5EF4-FFF2-40B4-BE49-F238E27FC236}">
                <a16:creationId xmlns:a16="http://schemas.microsoft.com/office/drawing/2014/main" id="{27678376-3A6B-372B-7996-843C5836C9D8}"/>
              </a:ext>
            </a:extLst>
          </p:cNvPr>
          <p:cNvSpPr>
            <a:spLocks/>
          </p:cNvSpPr>
          <p:nvPr/>
        </p:nvSpPr>
        <p:spPr bwMode="auto">
          <a:xfrm>
            <a:off x="6931730" y="3725156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8 w 189"/>
              <a:gd name="T5" fmla="*/ 43 h 60"/>
              <a:gd name="T6" fmla="*/ 80 w 189"/>
              <a:gd name="T7" fmla="*/ 43 h 60"/>
              <a:gd name="T8" fmla="*/ 10 w 189"/>
              <a:gd name="T9" fmla="*/ 2 h 60"/>
              <a:gd name="T10" fmla="*/ 1 w 189"/>
              <a:gd name="T11" fmla="*/ 4 h 60"/>
              <a:gd name="T12" fmla="*/ 4 w 189"/>
              <a:gd name="T13" fmla="*/ 12 h 60"/>
              <a:gd name="T14" fmla="*/ 74 w 189"/>
              <a:gd name="T15" fmla="*/ 53 h 60"/>
              <a:gd name="T16" fmla="*/ 114 w 189"/>
              <a:gd name="T17" fmla="*/ 53 h 60"/>
              <a:gd name="T18" fmla="*/ 185 w 189"/>
              <a:gd name="T19" fmla="*/ 12 h 60"/>
              <a:gd name="T20" fmla="*/ 187 w 189"/>
              <a:gd name="T21" fmla="*/ 4 h 60"/>
              <a:gd name="T22" fmla="*/ 182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2"/>
                  <a:pt x="179" y="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0" y="48"/>
                  <a:pt x="89" y="48"/>
                  <a:pt x="80" y="43"/>
                </a:cubicBezTo>
                <a:cubicBezTo>
                  <a:pt x="10" y="2"/>
                  <a:pt x="10" y="2"/>
                  <a:pt x="10" y="2"/>
                </a:cubicBezTo>
                <a:cubicBezTo>
                  <a:pt x="7" y="0"/>
                  <a:pt x="3" y="1"/>
                  <a:pt x="1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4" y="53"/>
                  <a:pt x="74" y="53"/>
                  <a:pt x="74" y="53"/>
                </a:cubicBezTo>
                <a:cubicBezTo>
                  <a:pt x="87" y="60"/>
                  <a:pt x="102" y="60"/>
                  <a:pt x="114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7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68" name="Freeform 1251">
            <a:extLst>
              <a:ext uri="{FF2B5EF4-FFF2-40B4-BE49-F238E27FC236}">
                <a16:creationId xmlns:a16="http://schemas.microsoft.com/office/drawing/2014/main" id="{947AB472-DD3A-749E-5F2D-E14C21A4ED4C}"/>
              </a:ext>
            </a:extLst>
          </p:cNvPr>
          <p:cNvSpPr>
            <a:spLocks/>
          </p:cNvSpPr>
          <p:nvPr/>
        </p:nvSpPr>
        <p:spPr bwMode="auto">
          <a:xfrm>
            <a:off x="6931730" y="3885811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1 h 60"/>
              <a:gd name="T4" fmla="*/ 108 w 189"/>
              <a:gd name="T5" fmla="*/ 42 h 60"/>
              <a:gd name="T6" fmla="*/ 80 w 189"/>
              <a:gd name="T7" fmla="*/ 42 h 60"/>
              <a:gd name="T8" fmla="*/ 10 w 189"/>
              <a:gd name="T9" fmla="*/ 1 h 60"/>
              <a:gd name="T10" fmla="*/ 1 w 189"/>
              <a:gd name="T11" fmla="*/ 4 h 60"/>
              <a:gd name="T12" fmla="*/ 4 w 189"/>
              <a:gd name="T13" fmla="*/ 12 h 60"/>
              <a:gd name="T14" fmla="*/ 74 w 189"/>
              <a:gd name="T15" fmla="*/ 53 h 60"/>
              <a:gd name="T16" fmla="*/ 114 w 189"/>
              <a:gd name="T17" fmla="*/ 53 h 60"/>
              <a:gd name="T18" fmla="*/ 185 w 189"/>
              <a:gd name="T19" fmla="*/ 12 h 60"/>
              <a:gd name="T20" fmla="*/ 187 w 189"/>
              <a:gd name="T21" fmla="*/ 4 h 60"/>
              <a:gd name="T22" fmla="*/ 182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1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00" y="47"/>
                  <a:pt x="89" y="47"/>
                  <a:pt x="80" y="42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0"/>
                  <a:pt x="3" y="1"/>
                  <a:pt x="1" y="4"/>
                </a:cubicBezTo>
                <a:cubicBezTo>
                  <a:pt x="0" y="7"/>
                  <a:pt x="1" y="10"/>
                  <a:pt x="4" y="12"/>
                </a:cubicBezTo>
                <a:cubicBezTo>
                  <a:pt x="74" y="53"/>
                  <a:pt x="74" y="53"/>
                  <a:pt x="74" y="53"/>
                </a:cubicBezTo>
                <a:cubicBezTo>
                  <a:pt x="87" y="60"/>
                  <a:pt x="102" y="60"/>
                  <a:pt x="114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0"/>
                  <a:pt x="189" y="7"/>
                  <a:pt x="187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69" name="Freeform 1252">
            <a:extLst>
              <a:ext uri="{FF2B5EF4-FFF2-40B4-BE49-F238E27FC236}">
                <a16:creationId xmlns:a16="http://schemas.microsoft.com/office/drawing/2014/main" id="{4548D424-F0A3-2127-B30C-661EAE144CBE}"/>
              </a:ext>
            </a:extLst>
          </p:cNvPr>
          <p:cNvSpPr>
            <a:spLocks/>
          </p:cNvSpPr>
          <p:nvPr/>
        </p:nvSpPr>
        <p:spPr bwMode="auto">
          <a:xfrm>
            <a:off x="6931730" y="4042973"/>
            <a:ext cx="660082" cy="209550"/>
          </a:xfrm>
          <a:custGeom>
            <a:avLst/>
            <a:gdLst>
              <a:gd name="T0" fmla="*/ 182 w 189"/>
              <a:gd name="T1" fmla="*/ 1 h 60"/>
              <a:gd name="T2" fmla="*/ 179 w 189"/>
              <a:gd name="T3" fmla="*/ 2 h 60"/>
              <a:gd name="T4" fmla="*/ 108 w 189"/>
              <a:gd name="T5" fmla="*/ 43 h 60"/>
              <a:gd name="T6" fmla="*/ 80 w 189"/>
              <a:gd name="T7" fmla="*/ 43 h 60"/>
              <a:gd name="T8" fmla="*/ 10 w 189"/>
              <a:gd name="T9" fmla="*/ 2 h 60"/>
              <a:gd name="T10" fmla="*/ 1 w 189"/>
              <a:gd name="T11" fmla="*/ 4 h 60"/>
              <a:gd name="T12" fmla="*/ 4 w 189"/>
              <a:gd name="T13" fmla="*/ 12 h 60"/>
              <a:gd name="T14" fmla="*/ 74 w 189"/>
              <a:gd name="T15" fmla="*/ 53 h 60"/>
              <a:gd name="T16" fmla="*/ 114 w 189"/>
              <a:gd name="T17" fmla="*/ 53 h 60"/>
              <a:gd name="T18" fmla="*/ 185 w 189"/>
              <a:gd name="T19" fmla="*/ 12 h 60"/>
              <a:gd name="T20" fmla="*/ 187 w 189"/>
              <a:gd name="T21" fmla="*/ 4 h 60"/>
              <a:gd name="T22" fmla="*/ 182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2" y="1"/>
                </a:moveTo>
                <a:cubicBezTo>
                  <a:pt x="181" y="1"/>
                  <a:pt x="180" y="1"/>
                  <a:pt x="179" y="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0" y="48"/>
                  <a:pt x="89" y="48"/>
                  <a:pt x="80" y="43"/>
                </a:cubicBezTo>
                <a:cubicBezTo>
                  <a:pt x="10" y="2"/>
                  <a:pt x="10" y="2"/>
                  <a:pt x="10" y="2"/>
                </a:cubicBezTo>
                <a:cubicBezTo>
                  <a:pt x="7" y="0"/>
                  <a:pt x="3" y="1"/>
                  <a:pt x="1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4" y="53"/>
                  <a:pt x="74" y="53"/>
                  <a:pt x="74" y="53"/>
                </a:cubicBezTo>
                <a:cubicBezTo>
                  <a:pt x="87" y="60"/>
                  <a:pt x="102" y="60"/>
                  <a:pt x="114" y="5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8" y="11"/>
                  <a:pt x="189" y="7"/>
                  <a:pt x="187" y="4"/>
                </a:cubicBezTo>
                <a:cubicBezTo>
                  <a:pt x="186" y="2"/>
                  <a:pt x="184" y="1"/>
                  <a:pt x="182" y="1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70" name="Freeform 1262">
            <a:extLst>
              <a:ext uri="{FF2B5EF4-FFF2-40B4-BE49-F238E27FC236}">
                <a16:creationId xmlns:a16="http://schemas.microsoft.com/office/drawing/2014/main" id="{749EC809-F5E0-4A83-7F9F-E75CE56DC685}"/>
              </a:ext>
            </a:extLst>
          </p:cNvPr>
          <p:cNvSpPr>
            <a:spLocks noEditPoints="1"/>
          </p:cNvSpPr>
          <p:nvPr/>
        </p:nvSpPr>
        <p:spPr bwMode="auto">
          <a:xfrm>
            <a:off x="7050473" y="2361506"/>
            <a:ext cx="422596" cy="40896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171" name="TextBox 39">
            <a:extLst>
              <a:ext uri="{FF2B5EF4-FFF2-40B4-BE49-F238E27FC236}">
                <a16:creationId xmlns:a16="http://schemas.microsoft.com/office/drawing/2014/main" id="{4F35023B-9CA3-E1E2-1D3E-E76A25E338DF}"/>
              </a:ext>
            </a:extLst>
          </p:cNvPr>
          <p:cNvSpPr txBox="1"/>
          <p:nvPr/>
        </p:nvSpPr>
        <p:spPr>
          <a:xfrm>
            <a:off x="6500783" y="2881413"/>
            <a:ext cx="15219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Brand</a:t>
            </a:r>
          </a:p>
        </p:txBody>
      </p:sp>
      <p:sp>
        <p:nvSpPr>
          <p:cNvPr id="172" name="Freeform 1302">
            <a:extLst>
              <a:ext uri="{FF2B5EF4-FFF2-40B4-BE49-F238E27FC236}">
                <a16:creationId xmlns:a16="http://schemas.microsoft.com/office/drawing/2014/main" id="{DFB1FE63-C939-4F9F-40D1-DBB457FE207C}"/>
              </a:ext>
            </a:extLst>
          </p:cNvPr>
          <p:cNvSpPr>
            <a:spLocks/>
          </p:cNvSpPr>
          <p:nvPr/>
        </p:nvSpPr>
        <p:spPr bwMode="auto">
          <a:xfrm>
            <a:off x="8798690" y="1979613"/>
            <a:ext cx="1821339" cy="1578610"/>
          </a:xfrm>
          <a:custGeom>
            <a:avLst/>
            <a:gdLst>
              <a:gd name="T0" fmla="*/ 520 w 522"/>
              <a:gd name="T1" fmla="*/ 403 h 452"/>
              <a:gd name="T2" fmla="*/ 520 w 522"/>
              <a:gd name="T3" fmla="*/ 414 h 452"/>
              <a:gd name="T4" fmla="*/ 511 w 522"/>
              <a:gd name="T5" fmla="*/ 419 h 452"/>
              <a:gd name="T6" fmla="*/ 396 w 522"/>
              <a:gd name="T7" fmla="*/ 419 h 452"/>
              <a:gd name="T8" fmla="*/ 396 w 522"/>
              <a:gd name="T9" fmla="*/ 380 h 452"/>
              <a:gd name="T10" fmla="*/ 288 w 522"/>
              <a:gd name="T11" fmla="*/ 442 h 452"/>
              <a:gd name="T12" fmla="*/ 234 w 522"/>
              <a:gd name="T13" fmla="*/ 442 h 452"/>
              <a:gd name="T14" fmla="*/ 126 w 522"/>
              <a:gd name="T15" fmla="*/ 380 h 452"/>
              <a:gd name="T16" fmla="*/ 126 w 522"/>
              <a:gd name="T17" fmla="*/ 419 h 452"/>
              <a:gd name="T18" fmla="*/ 11 w 522"/>
              <a:gd name="T19" fmla="*/ 419 h 452"/>
              <a:gd name="T20" fmla="*/ 2 w 522"/>
              <a:gd name="T21" fmla="*/ 414 h 452"/>
              <a:gd name="T22" fmla="*/ 2 w 522"/>
              <a:gd name="T23" fmla="*/ 403 h 452"/>
              <a:gd name="T24" fmla="*/ 35 w 522"/>
              <a:gd name="T25" fmla="*/ 353 h 452"/>
              <a:gd name="T26" fmla="*/ 35 w 522"/>
              <a:gd name="T27" fmla="*/ 341 h 452"/>
              <a:gd name="T28" fmla="*/ 2 w 522"/>
              <a:gd name="T29" fmla="*/ 291 h 452"/>
              <a:gd name="T30" fmla="*/ 1 w 522"/>
              <a:gd name="T31" fmla="*/ 280 h 452"/>
              <a:gd name="T32" fmla="*/ 11 w 522"/>
              <a:gd name="T33" fmla="*/ 274 h 452"/>
              <a:gd name="T34" fmla="*/ 60 w 522"/>
              <a:gd name="T35" fmla="*/ 274 h 452"/>
              <a:gd name="T36" fmla="*/ 60 w 522"/>
              <a:gd name="T37" fmla="*/ 141 h 452"/>
              <a:gd name="T38" fmla="*/ 87 w 522"/>
              <a:gd name="T39" fmla="*/ 95 h 452"/>
              <a:gd name="T40" fmla="*/ 234 w 522"/>
              <a:gd name="T41" fmla="*/ 10 h 452"/>
              <a:gd name="T42" fmla="*/ 288 w 522"/>
              <a:gd name="T43" fmla="*/ 10 h 452"/>
              <a:gd name="T44" fmla="*/ 435 w 522"/>
              <a:gd name="T45" fmla="*/ 95 h 452"/>
              <a:gd name="T46" fmla="*/ 462 w 522"/>
              <a:gd name="T47" fmla="*/ 141 h 452"/>
              <a:gd name="T48" fmla="*/ 462 w 522"/>
              <a:gd name="T49" fmla="*/ 274 h 452"/>
              <a:gd name="T50" fmla="*/ 511 w 522"/>
              <a:gd name="T51" fmla="*/ 274 h 452"/>
              <a:gd name="T52" fmla="*/ 520 w 522"/>
              <a:gd name="T53" fmla="*/ 280 h 452"/>
              <a:gd name="T54" fmla="*/ 520 w 522"/>
              <a:gd name="T55" fmla="*/ 291 h 452"/>
              <a:gd name="T56" fmla="*/ 487 w 522"/>
              <a:gd name="T57" fmla="*/ 341 h 452"/>
              <a:gd name="T58" fmla="*/ 487 w 522"/>
              <a:gd name="T59" fmla="*/ 353 h 452"/>
              <a:gd name="T60" fmla="*/ 520 w 522"/>
              <a:gd name="T61" fmla="*/ 403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2" h="452">
                <a:moveTo>
                  <a:pt x="520" y="403"/>
                </a:moveTo>
                <a:cubicBezTo>
                  <a:pt x="522" y="406"/>
                  <a:pt x="522" y="410"/>
                  <a:pt x="520" y="414"/>
                </a:cubicBezTo>
                <a:cubicBezTo>
                  <a:pt x="518" y="417"/>
                  <a:pt x="515" y="419"/>
                  <a:pt x="511" y="419"/>
                </a:cubicBezTo>
                <a:cubicBezTo>
                  <a:pt x="396" y="419"/>
                  <a:pt x="396" y="419"/>
                  <a:pt x="396" y="419"/>
                </a:cubicBezTo>
                <a:cubicBezTo>
                  <a:pt x="396" y="380"/>
                  <a:pt x="396" y="380"/>
                  <a:pt x="396" y="380"/>
                </a:cubicBezTo>
                <a:cubicBezTo>
                  <a:pt x="288" y="442"/>
                  <a:pt x="288" y="442"/>
                  <a:pt x="288" y="442"/>
                </a:cubicBezTo>
                <a:cubicBezTo>
                  <a:pt x="271" y="452"/>
                  <a:pt x="251" y="452"/>
                  <a:pt x="234" y="442"/>
                </a:cubicBezTo>
                <a:cubicBezTo>
                  <a:pt x="126" y="380"/>
                  <a:pt x="126" y="380"/>
                  <a:pt x="126" y="380"/>
                </a:cubicBezTo>
                <a:cubicBezTo>
                  <a:pt x="126" y="419"/>
                  <a:pt x="126" y="419"/>
                  <a:pt x="126" y="419"/>
                </a:cubicBezTo>
                <a:cubicBezTo>
                  <a:pt x="11" y="419"/>
                  <a:pt x="11" y="419"/>
                  <a:pt x="11" y="419"/>
                </a:cubicBezTo>
                <a:cubicBezTo>
                  <a:pt x="7" y="419"/>
                  <a:pt x="4" y="417"/>
                  <a:pt x="2" y="414"/>
                </a:cubicBezTo>
                <a:cubicBezTo>
                  <a:pt x="0" y="410"/>
                  <a:pt x="0" y="406"/>
                  <a:pt x="2" y="403"/>
                </a:cubicBezTo>
                <a:cubicBezTo>
                  <a:pt x="13" y="386"/>
                  <a:pt x="28" y="363"/>
                  <a:pt x="35" y="353"/>
                </a:cubicBezTo>
                <a:cubicBezTo>
                  <a:pt x="37" y="349"/>
                  <a:pt x="37" y="344"/>
                  <a:pt x="35" y="341"/>
                </a:cubicBezTo>
                <a:cubicBezTo>
                  <a:pt x="2" y="291"/>
                  <a:pt x="2" y="291"/>
                  <a:pt x="2" y="291"/>
                </a:cubicBezTo>
                <a:cubicBezTo>
                  <a:pt x="0" y="287"/>
                  <a:pt x="0" y="283"/>
                  <a:pt x="1" y="280"/>
                </a:cubicBezTo>
                <a:cubicBezTo>
                  <a:pt x="3" y="276"/>
                  <a:pt x="7" y="274"/>
                  <a:pt x="11" y="274"/>
                </a:cubicBezTo>
                <a:cubicBezTo>
                  <a:pt x="60" y="274"/>
                  <a:pt x="60" y="274"/>
                  <a:pt x="60" y="274"/>
                </a:cubicBezTo>
                <a:cubicBezTo>
                  <a:pt x="60" y="141"/>
                  <a:pt x="60" y="141"/>
                  <a:pt x="60" y="141"/>
                </a:cubicBezTo>
                <a:cubicBezTo>
                  <a:pt x="60" y="122"/>
                  <a:pt x="71" y="104"/>
                  <a:pt x="87" y="95"/>
                </a:cubicBezTo>
                <a:cubicBezTo>
                  <a:pt x="234" y="10"/>
                  <a:pt x="234" y="10"/>
                  <a:pt x="234" y="10"/>
                </a:cubicBezTo>
                <a:cubicBezTo>
                  <a:pt x="251" y="0"/>
                  <a:pt x="271" y="0"/>
                  <a:pt x="288" y="10"/>
                </a:cubicBezTo>
                <a:cubicBezTo>
                  <a:pt x="435" y="95"/>
                  <a:pt x="435" y="95"/>
                  <a:pt x="435" y="95"/>
                </a:cubicBezTo>
                <a:cubicBezTo>
                  <a:pt x="451" y="104"/>
                  <a:pt x="462" y="122"/>
                  <a:pt x="462" y="141"/>
                </a:cubicBezTo>
                <a:cubicBezTo>
                  <a:pt x="462" y="274"/>
                  <a:pt x="462" y="274"/>
                  <a:pt x="462" y="274"/>
                </a:cubicBezTo>
                <a:cubicBezTo>
                  <a:pt x="511" y="274"/>
                  <a:pt x="511" y="274"/>
                  <a:pt x="511" y="274"/>
                </a:cubicBezTo>
                <a:cubicBezTo>
                  <a:pt x="515" y="274"/>
                  <a:pt x="519" y="276"/>
                  <a:pt x="520" y="280"/>
                </a:cubicBezTo>
                <a:cubicBezTo>
                  <a:pt x="522" y="283"/>
                  <a:pt x="522" y="287"/>
                  <a:pt x="520" y="291"/>
                </a:cubicBezTo>
                <a:cubicBezTo>
                  <a:pt x="487" y="341"/>
                  <a:pt x="487" y="341"/>
                  <a:pt x="487" y="341"/>
                </a:cubicBezTo>
                <a:cubicBezTo>
                  <a:pt x="485" y="344"/>
                  <a:pt x="485" y="349"/>
                  <a:pt x="487" y="353"/>
                </a:cubicBezTo>
                <a:cubicBezTo>
                  <a:pt x="494" y="363"/>
                  <a:pt x="509" y="386"/>
                  <a:pt x="520" y="4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73" name="Freeform 1303">
            <a:extLst>
              <a:ext uri="{FF2B5EF4-FFF2-40B4-BE49-F238E27FC236}">
                <a16:creationId xmlns:a16="http://schemas.microsoft.com/office/drawing/2014/main" id="{F9FA4448-04BA-0D57-3EFC-F0DF9DE0A220}"/>
              </a:ext>
            </a:extLst>
          </p:cNvPr>
          <p:cNvSpPr>
            <a:spLocks/>
          </p:cNvSpPr>
          <p:nvPr/>
        </p:nvSpPr>
        <p:spPr bwMode="auto">
          <a:xfrm>
            <a:off x="8798690" y="2936558"/>
            <a:ext cx="438309" cy="506413"/>
          </a:xfrm>
          <a:custGeom>
            <a:avLst/>
            <a:gdLst>
              <a:gd name="T0" fmla="*/ 126 w 126"/>
              <a:gd name="T1" fmla="*/ 145 h 145"/>
              <a:gd name="T2" fmla="*/ 11 w 126"/>
              <a:gd name="T3" fmla="*/ 145 h 145"/>
              <a:gd name="T4" fmla="*/ 2 w 126"/>
              <a:gd name="T5" fmla="*/ 140 h 145"/>
              <a:gd name="T6" fmla="*/ 2 w 126"/>
              <a:gd name="T7" fmla="*/ 129 h 145"/>
              <a:gd name="T8" fmla="*/ 35 w 126"/>
              <a:gd name="T9" fmla="*/ 79 h 145"/>
              <a:gd name="T10" fmla="*/ 35 w 126"/>
              <a:gd name="T11" fmla="*/ 67 h 145"/>
              <a:gd name="T12" fmla="*/ 2 w 126"/>
              <a:gd name="T13" fmla="*/ 17 h 145"/>
              <a:gd name="T14" fmla="*/ 1 w 126"/>
              <a:gd name="T15" fmla="*/ 6 h 145"/>
              <a:gd name="T16" fmla="*/ 11 w 126"/>
              <a:gd name="T17" fmla="*/ 0 h 145"/>
              <a:gd name="T18" fmla="*/ 60 w 126"/>
              <a:gd name="T19" fmla="*/ 0 h 145"/>
              <a:gd name="T20" fmla="*/ 60 w 126"/>
              <a:gd name="T21" fmla="*/ 37 h 145"/>
              <a:gd name="T22" fmla="*/ 70 w 126"/>
              <a:gd name="T23" fmla="*/ 68 h 145"/>
              <a:gd name="T24" fmla="*/ 72 w 126"/>
              <a:gd name="T25" fmla="*/ 69 h 145"/>
              <a:gd name="T26" fmla="*/ 126 w 126"/>
              <a:gd name="T27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145">
                <a:moveTo>
                  <a:pt x="126" y="145"/>
                </a:moveTo>
                <a:cubicBezTo>
                  <a:pt x="11" y="145"/>
                  <a:pt x="11" y="145"/>
                  <a:pt x="11" y="145"/>
                </a:cubicBezTo>
                <a:cubicBezTo>
                  <a:pt x="7" y="145"/>
                  <a:pt x="4" y="143"/>
                  <a:pt x="2" y="140"/>
                </a:cubicBezTo>
                <a:cubicBezTo>
                  <a:pt x="0" y="136"/>
                  <a:pt x="0" y="132"/>
                  <a:pt x="2" y="129"/>
                </a:cubicBezTo>
                <a:cubicBezTo>
                  <a:pt x="13" y="112"/>
                  <a:pt x="28" y="89"/>
                  <a:pt x="35" y="79"/>
                </a:cubicBezTo>
                <a:cubicBezTo>
                  <a:pt x="37" y="75"/>
                  <a:pt x="37" y="70"/>
                  <a:pt x="35" y="67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3"/>
                  <a:pt x="0" y="9"/>
                  <a:pt x="1" y="6"/>
                </a:cubicBezTo>
                <a:cubicBezTo>
                  <a:pt x="3" y="2"/>
                  <a:pt x="7" y="0"/>
                  <a:pt x="1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48"/>
                  <a:pt x="64" y="59"/>
                  <a:pt x="70" y="68"/>
                </a:cubicBezTo>
                <a:cubicBezTo>
                  <a:pt x="71" y="68"/>
                  <a:pt x="71" y="69"/>
                  <a:pt x="72" y="69"/>
                </a:cubicBezTo>
                <a:lnTo>
                  <a:pt x="126" y="14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74" name="Freeform 1304">
            <a:extLst>
              <a:ext uri="{FF2B5EF4-FFF2-40B4-BE49-F238E27FC236}">
                <a16:creationId xmlns:a16="http://schemas.microsoft.com/office/drawing/2014/main" id="{D5289D63-6A1F-99EF-D242-106DEF4EEE84}"/>
              </a:ext>
            </a:extLst>
          </p:cNvPr>
          <p:cNvSpPr>
            <a:spLocks/>
          </p:cNvSpPr>
          <p:nvPr/>
        </p:nvSpPr>
        <p:spPr bwMode="auto">
          <a:xfrm>
            <a:off x="9048402" y="3177540"/>
            <a:ext cx="188595" cy="265430"/>
          </a:xfrm>
          <a:custGeom>
            <a:avLst/>
            <a:gdLst>
              <a:gd name="T0" fmla="*/ 54 w 54"/>
              <a:gd name="T1" fmla="*/ 37 h 76"/>
              <a:gd name="T2" fmla="*/ 54 w 54"/>
              <a:gd name="T3" fmla="*/ 76 h 76"/>
              <a:gd name="T4" fmla="*/ 0 w 54"/>
              <a:gd name="T5" fmla="*/ 0 h 76"/>
              <a:gd name="T6" fmla="*/ 15 w 54"/>
              <a:gd name="T7" fmla="*/ 14 h 76"/>
              <a:gd name="T8" fmla="*/ 54 w 54"/>
              <a:gd name="T9" fmla="*/ 3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76">
                <a:moveTo>
                  <a:pt x="54" y="37"/>
                </a:moveTo>
                <a:cubicBezTo>
                  <a:pt x="54" y="76"/>
                  <a:pt x="54" y="76"/>
                  <a:pt x="54" y="76"/>
                </a:cubicBezTo>
                <a:cubicBezTo>
                  <a:pt x="0" y="0"/>
                  <a:pt x="0" y="0"/>
                  <a:pt x="0" y="0"/>
                </a:cubicBezTo>
                <a:cubicBezTo>
                  <a:pt x="4" y="6"/>
                  <a:pt x="9" y="11"/>
                  <a:pt x="15" y="14"/>
                </a:cubicBezTo>
                <a:lnTo>
                  <a:pt x="54" y="37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75" name="Freeform 1305">
            <a:extLst>
              <a:ext uri="{FF2B5EF4-FFF2-40B4-BE49-F238E27FC236}">
                <a16:creationId xmlns:a16="http://schemas.microsoft.com/office/drawing/2014/main" id="{D6B686DF-329D-4AA5-132F-068BA99C95BE}"/>
              </a:ext>
            </a:extLst>
          </p:cNvPr>
          <p:cNvSpPr>
            <a:spLocks/>
          </p:cNvSpPr>
          <p:nvPr/>
        </p:nvSpPr>
        <p:spPr bwMode="auto">
          <a:xfrm>
            <a:off x="10179972" y="2936558"/>
            <a:ext cx="440055" cy="506413"/>
          </a:xfrm>
          <a:custGeom>
            <a:avLst/>
            <a:gdLst>
              <a:gd name="T0" fmla="*/ 124 w 126"/>
              <a:gd name="T1" fmla="*/ 129 h 145"/>
              <a:gd name="T2" fmla="*/ 124 w 126"/>
              <a:gd name="T3" fmla="*/ 140 h 145"/>
              <a:gd name="T4" fmla="*/ 115 w 126"/>
              <a:gd name="T5" fmla="*/ 145 h 145"/>
              <a:gd name="T6" fmla="*/ 0 w 126"/>
              <a:gd name="T7" fmla="*/ 145 h 145"/>
              <a:gd name="T8" fmla="*/ 54 w 126"/>
              <a:gd name="T9" fmla="*/ 69 h 145"/>
              <a:gd name="T10" fmla="*/ 56 w 126"/>
              <a:gd name="T11" fmla="*/ 68 h 145"/>
              <a:gd name="T12" fmla="*/ 66 w 126"/>
              <a:gd name="T13" fmla="*/ 37 h 145"/>
              <a:gd name="T14" fmla="*/ 66 w 126"/>
              <a:gd name="T15" fmla="*/ 0 h 145"/>
              <a:gd name="T16" fmla="*/ 115 w 126"/>
              <a:gd name="T17" fmla="*/ 0 h 145"/>
              <a:gd name="T18" fmla="*/ 124 w 126"/>
              <a:gd name="T19" fmla="*/ 6 h 145"/>
              <a:gd name="T20" fmla="*/ 124 w 126"/>
              <a:gd name="T21" fmla="*/ 17 h 145"/>
              <a:gd name="T22" fmla="*/ 91 w 126"/>
              <a:gd name="T23" fmla="*/ 67 h 145"/>
              <a:gd name="T24" fmla="*/ 91 w 126"/>
              <a:gd name="T25" fmla="*/ 79 h 145"/>
              <a:gd name="T26" fmla="*/ 124 w 126"/>
              <a:gd name="T27" fmla="*/ 12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6" h="145">
                <a:moveTo>
                  <a:pt x="124" y="129"/>
                </a:moveTo>
                <a:cubicBezTo>
                  <a:pt x="126" y="132"/>
                  <a:pt x="126" y="136"/>
                  <a:pt x="124" y="140"/>
                </a:cubicBezTo>
                <a:cubicBezTo>
                  <a:pt x="122" y="143"/>
                  <a:pt x="119" y="145"/>
                  <a:pt x="115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54" y="69"/>
                  <a:pt x="54" y="69"/>
                  <a:pt x="54" y="69"/>
                </a:cubicBezTo>
                <a:cubicBezTo>
                  <a:pt x="55" y="69"/>
                  <a:pt x="55" y="68"/>
                  <a:pt x="56" y="68"/>
                </a:cubicBezTo>
                <a:cubicBezTo>
                  <a:pt x="62" y="59"/>
                  <a:pt x="66" y="48"/>
                  <a:pt x="66" y="37"/>
                </a:cubicBezTo>
                <a:cubicBezTo>
                  <a:pt x="66" y="0"/>
                  <a:pt x="66" y="0"/>
                  <a:pt x="6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9" y="0"/>
                  <a:pt x="123" y="2"/>
                  <a:pt x="124" y="6"/>
                </a:cubicBezTo>
                <a:cubicBezTo>
                  <a:pt x="126" y="9"/>
                  <a:pt x="126" y="13"/>
                  <a:pt x="124" y="17"/>
                </a:cubicBezTo>
                <a:cubicBezTo>
                  <a:pt x="91" y="67"/>
                  <a:pt x="91" y="67"/>
                  <a:pt x="91" y="67"/>
                </a:cubicBezTo>
                <a:cubicBezTo>
                  <a:pt x="89" y="70"/>
                  <a:pt x="89" y="75"/>
                  <a:pt x="91" y="79"/>
                </a:cubicBezTo>
                <a:cubicBezTo>
                  <a:pt x="98" y="89"/>
                  <a:pt x="113" y="112"/>
                  <a:pt x="124" y="129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76" name="Freeform 1306">
            <a:extLst>
              <a:ext uri="{FF2B5EF4-FFF2-40B4-BE49-F238E27FC236}">
                <a16:creationId xmlns:a16="http://schemas.microsoft.com/office/drawing/2014/main" id="{C0AEB637-8919-EA3A-6FBA-C63F97ABE0F8}"/>
              </a:ext>
            </a:extLst>
          </p:cNvPr>
          <p:cNvSpPr>
            <a:spLocks/>
          </p:cNvSpPr>
          <p:nvPr/>
        </p:nvSpPr>
        <p:spPr bwMode="auto">
          <a:xfrm>
            <a:off x="10179972" y="3177540"/>
            <a:ext cx="188595" cy="265430"/>
          </a:xfrm>
          <a:custGeom>
            <a:avLst/>
            <a:gdLst>
              <a:gd name="T0" fmla="*/ 54 w 54"/>
              <a:gd name="T1" fmla="*/ 0 h 76"/>
              <a:gd name="T2" fmla="*/ 0 w 54"/>
              <a:gd name="T3" fmla="*/ 76 h 76"/>
              <a:gd name="T4" fmla="*/ 0 w 54"/>
              <a:gd name="T5" fmla="*/ 37 h 76"/>
              <a:gd name="T6" fmla="*/ 39 w 54"/>
              <a:gd name="T7" fmla="*/ 14 h 76"/>
              <a:gd name="T8" fmla="*/ 54 w 54"/>
              <a:gd name="T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76">
                <a:moveTo>
                  <a:pt x="54" y="0"/>
                </a:moveTo>
                <a:cubicBezTo>
                  <a:pt x="0" y="76"/>
                  <a:pt x="0" y="76"/>
                  <a:pt x="0" y="76"/>
                </a:cubicBezTo>
                <a:cubicBezTo>
                  <a:pt x="0" y="37"/>
                  <a:pt x="0" y="37"/>
                  <a:pt x="0" y="37"/>
                </a:cubicBezTo>
                <a:cubicBezTo>
                  <a:pt x="39" y="14"/>
                  <a:pt x="39" y="14"/>
                  <a:pt x="39" y="14"/>
                </a:cubicBezTo>
                <a:cubicBezTo>
                  <a:pt x="45" y="11"/>
                  <a:pt x="50" y="6"/>
                  <a:pt x="54" y="0"/>
                </a:cubicBez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77" name="TextBox 19">
            <a:extLst>
              <a:ext uri="{FF2B5EF4-FFF2-40B4-BE49-F238E27FC236}">
                <a16:creationId xmlns:a16="http://schemas.microsoft.com/office/drawing/2014/main" id="{77EA0C1F-0CA4-6006-0684-635CAEC1E2E1}"/>
              </a:ext>
            </a:extLst>
          </p:cNvPr>
          <p:cNvSpPr txBox="1"/>
          <p:nvPr/>
        </p:nvSpPr>
        <p:spPr>
          <a:xfrm>
            <a:off x="8622400" y="4937531"/>
            <a:ext cx="2173920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在不同流量平台开设个人账户，传递品牌声量，对平台用户种草、拉新以建立企业私域流量池</a:t>
            </a:r>
          </a:p>
        </p:txBody>
      </p:sp>
      <p:cxnSp>
        <p:nvCxnSpPr>
          <p:cNvPr id="178" name="Straight Connector 20">
            <a:extLst>
              <a:ext uri="{FF2B5EF4-FFF2-40B4-BE49-F238E27FC236}">
                <a16:creationId xmlns:a16="http://schemas.microsoft.com/office/drawing/2014/main" id="{450318C8-139A-D062-B6AE-21F19E1F8E1C}"/>
              </a:ext>
            </a:extLst>
          </p:cNvPr>
          <p:cNvCxnSpPr/>
          <p:nvPr/>
        </p:nvCxnSpPr>
        <p:spPr>
          <a:xfrm>
            <a:off x="9610360" y="4853709"/>
            <a:ext cx="198000" cy="0"/>
          </a:xfrm>
          <a:prstGeom prst="line">
            <a:avLst/>
          </a:prstGeom>
          <a:ln w="2794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21">
            <a:extLst>
              <a:ext uri="{FF2B5EF4-FFF2-40B4-BE49-F238E27FC236}">
                <a16:creationId xmlns:a16="http://schemas.microsoft.com/office/drawing/2014/main" id="{3CB0016E-8A54-1083-4B03-2D5EAD1D290E}"/>
              </a:ext>
            </a:extLst>
          </p:cNvPr>
          <p:cNvSpPr txBox="1"/>
          <p:nvPr/>
        </p:nvSpPr>
        <p:spPr>
          <a:xfrm>
            <a:off x="8738445" y="4441384"/>
            <a:ext cx="1941830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全员营销获客</a:t>
            </a:r>
          </a:p>
        </p:txBody>
      </p:sp>
      <p:sp>
        <p:nvSpPr>
          <p:cNvPr id="180" name="Freeform 1253">
            <a:extLst>
              <a:ext uri="{FF2B5EF4-FFF2-40B4-BE49-F238E27FC236}">
                <a16:creationId xmlns:a16="http://schemas.microsoft.com/office/drawing/2014/main" id="{63D883C4-C5B8-7743-A915-FB56157E142B}"/>
              </a:ext>
            </a:extLst>
          </p:cNvPr>
          <p:cNvSpPr>
            <a:spLocks/>
          </p:cNvSpPr>
          <p:nvPr/>
        </p:nvSpPr>
        <p:spPr bwMode="auto">
          <a:xfrm>
            <a:off x="9379318" y="3725156"/>
            <a:ext cx="660082" cy="209550"/>
          </a:xfrm>
          <a:custGeom>
            <a:avLst/>
            <a:gdLst>
              <a:gd name="T0" fmla="*/ 183 w 189"/>
              <a:gd name="T1" fmla="*/ 1 h 60"/>
              <a:gd name="T2" fmla="*/ 180 w 189"/>
              <a:gd name="T3" fmla="*/ 2 h 60"/>
              <a:gd name="T4" fmla="*/ 109 w 189"/>
              <a:gd name="T5" fmla="*/ 43 h 60"/>
              <a:gd name="T6" fmla="*/ 81 w 189"/>
              <a:gd name="T7" fmla="*/ 43 h 60"/>
              <a:gd name="T8" fmla="*/ 10 w 189"/>
              <a:gd name="T9" fmla="*/ 2 h 60"/>
              <a:gd name="T10" fmla="*/ 2 w 189"/>
              <a:gd name="T11" fmla="*/ 4 h 60"/>
              <a:gd name="T12" fmla="*/ 4 w 189"/>
              <a:gd name="T13" fmla="*/ 12 h 60"/>
              <a:gd name="T14" fmla="*/ 75 w 189"/>
              <a:gd name="T15" fmla="*/ 53 h 60"/>
              <a:gd name="T16" fmla="*/ 115 w 189"/>
              <a:gd name="T17" fmla="*/ 53 h 60"/>
              <a:gd name="T18" fmla="*/ 186 w 189"/>
              <a:gd name="T19" fmla="*/ 12 h 60"/>
              <a:gd name="T20" fmla="*/ 188 w 189"/>
              <a:gd name="T21" fmla="*/ 4 h 60"/>
              <a:gd name="T22" fmla="*/ 183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3" y="1"/>
                </a:moveTo>
                <a:cubicBezTo>
                  <a:pt x="182" y="1"/>
                  <a:pt x="181" y="2"/>
                  <a:pt x="180" y="2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0" y="48"/>
                  <a:pt x="90" y="48"/>
                  <a:pt x="81" y="43"/>
                </a:cubicBezTo>
                <a:cubicBezTo>
                  <a:pt x="10" y="2"/>
                  <a:pt x="10" y="2"/>
                  <a:pt x="10" y="2"/>
                </a:cubicBezTo>
                <a:cubicBezTo>
                  <a:pt x="7" y="0"/>
                  <a:pt x="4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7" y="60"/>
                  <a:pt x="103" y="60"/>
                  <a:pt x="115" y="53"/>
                </a:cubicBezTo>
                <a:cubicBezTo>
                  <a:pt x="186" y="12"/>
                  <a:pt x="186" y="12"/>
                  <a:pt x="186" y="12"/>
                </a:cubicBezTo>
                <a:cubicBezTo>
                  <a:pt x="188" y="11"/>
                  <a:pt x="189" y="7"/>
                  <a:pt x="188" y="4"/>
                </a:cubicBezTo>
                <a:cubicBezTo>
                  <a:pt x="187" y="2"/>
                  <a:pt x="185" y="1"/>
                  <a:pt x="183" y="1"/>
                </a:cubicBezTo>
                <a:close/>
              </a:path>
            </a:pathLst>
          </a:custGeom>
          <a:solidFill>
            <a:schemeClr val="accent4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81" name="Freeform 1254">
            <a:extLst>
              <a:ext uri="{FF2B5EF4-FFF2-40B4-BE49-F238E27FC236}">
                <a16:creationId xmlns:a16="http://schemas.microsoft.com/office/drawing/2014/main" id="{DE906DFB-036F-648F-0545-0E4981F03197}"/>
              </a:ext>
            </a:extLst>
          </p:cNvPr>
          <p:cNvSpPr>
            <a:spLocks/>
          </p:cNvSpPr>
          <p:nvPr/>
        </p:nvSpPr>
        <p:spPr bwMode="auto">
          <a:xfrm>
            <a:off x="9379318" y="3885811"/>
            <a:ext cx="660082" cy="209550"/>
          </a:xfrm>
          <a:custGeom>
            <a:avLst/>
            <a:gdLst>
              <a:gd name="T0" fmla="*/ 183 w 189"/>
              <a:gd name="T1" fmla="*/ 1 h 60"/>
              <a:gd name="T2" fmla="*/ 180 w 189"/>
              <a:gd name="T3" fmla="*/ 1 h 60"/>
              <a:gd name="T4" fmla="*/ 109 w 189"/>
              <a:gd name="T5" fmla="*/ 42 h 60"/>
              <a:gd name="T6" fmla="*/ 81 w 189"/>
              <a:gd name="T7" fmla="*/ 42 h 60"/>
              <a:gd name="T8" fmla="*/ 10 w 189"/>
              <a:gd name="T9" fmla="*/ 1 h 60"/>
              <a:gd name="T10" fmla="*/ 2 w 189"/>
              <a:gd name="T11" fmla="*/ 4 h 60"/>
              <a:gd name="T12" fmla="*/ 4 w 189"/>
              <a:gd name="T13" fmla="*/ 12 h 60"/>
              <a:gd name="T14" fmla="*/ 75 w 189"/>
              <a:gd name="T15" fmla="*/ 53 h 60"/>
              <a:gd name="T16" fmla="*/ 115 w 189"/>
              <a:gd name="T17" fmla="*/ 53 h 60"/>
              <a:gd name="T18" fmla="*/ 186 w 189"/>
              <a:gd name="T19" fmla="*/ 12 h 60"/>
              <a:gd name="T20" fmla="*/ 188 w 189"/>
              <a:gd name="T21" fmla="*/ 4 h 60"/>
              <a:gd name="T22" fmla="*/ 183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3" y="1"/>
                </a:moveTo>
                <a:cubicBezTo>
                  <a:pt x="182" y="1"/>
                  <a:pt x="181" y="1"/>
                  <a:pt x="180" y="1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0" y="47"/>
                  <a:pt x="90" y="47"/>
                  <a:pt x="81" y="42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0"/>
                  <a:pt x="4" y="1"/>
                  <a:pt x="2" y="4"/>
                </a:cubicBezTo>
                <a:cubicBezTo>
                  <a:pt x="0" y="7"/>
                  <a:pt x="1" y="10"/>
                  <a:pt x="4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7" y="60"/>
                  <a:pt x="103" y="60"/>
                  <a:pt x="115" y="53"/>
                </a:cubicBezTo>
                <a:cubicBezTo>
                  <a:pt x="186" y="12"/>
                  <a:pt x="186" y="12"/>
                  <a:pt x="186" y="12"/>
                </a:cubicBezTo>
                <a:cubicBezTo>
                  <a:pt x="188" y="10"/>
                  <a:pt x="189" y="7"/>
                  <a:pt x="188" y="4"/>
                </a:cubicBezTo>
                <a:cubicBezTo>
                  <a:pt x="187" y="2"/>
                  <a:pt x="185" y="1"/>
                  <a:pt x="183" y="1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82" name="Freeform 1255">
            <a:extLst>
              <a:ext uri="{FF2B5EF4-FFF2-40B4-BE49-F238E27FC236}">
                <a16:creationId xmlns:a16="http://schemas.microsoft.com/office/drawing/2014/main" id="{8AB93513-AA88-AD66-4561-9E548F762921}"/>
              </a:ext>
            </a:extLst>
          </p:cNvPr>
          <p:cNvSpPr>
            <a:spLocks/>
          </p:cNvSpPr>
          <p:nvPr/>
        </p:nvSpPr>
        <p:spPr bwMode="auto">
          <a:xfrm>
            <a:off x="9379318" y="4042973"/>
            <a:ext cx="660082" cy="209550"/>
          </a:xfrm>
          <a:custGeom>
            <a:avLst/>
            <a:gdLst>
              <a:gd name="T0" fmla="*/ 183 w 189"/>
              <a:gd name="T1" fmla="*/ 1 h 60"/>
              <a:gd name="T2" fmla="*/ 180 w 189"/>
              <a:gd name="T3" fmla="*/ 2 h 60"/>
              <a:gd name="T4" fmla="*/ 109 w 189"/>
              <a:gd name="T5" fmla="*/ 43 h 60"/>
              <a:gd name="T6" fmla="*/ 81 w 189"/>
              <a:gd name="T7" fmla="*/ 43 h 60"/>
              <a:gd name="T8" fmla="*/ 10 w 189"/>
              <a:gd name="T9" fmla="*/ 2 h 60"/>
              <a:gd name="T10" fmla="*/ 2 w 189"/>
              <a:gd name="T11" fmla="*/ 4 h 60"/>
              <a:gd name="T12" fmla="*/ 4 w 189"/>
              <a:gd name="T13" fmla="*/ 12 h 60"/>
              <a:gd name="T14" fmla="*/ 75 w 189"/>
              <a:gd name="T15" fmla="*/ 53 h 60"/>
              <a:gd name="T16" fmla="*/ 115 w 189"/>
              <a:gd name="T17" fmla="*/ 53 h 60"/>
              <a:gd name="T18" fmla="*/ 186 w 189"/>
              <a:gd name="T19" fmla="*/ 12 h 60"/>
              <a:gd name="T20" fmla="*/ 188 w 189"/>
              <a:gd name="T21" fmla="*/ 4 h 60"/>
              <a:gd name="T22" fmla="*/ 183 w 189"/>
              <a:gd name="T2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60">
                <a:moveTo>
                  <a:pt x="183" y="1"/>
                </a:moveTo>
                <a:cubicBezTo>
                  <a:pt x="182" y="1"/>
                  <a:pt x="181" y="1"/>
                  <a:pt x="180" y="2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0" y="48"/>
                  <a:pt x="90" y="48"/>
                  <a:pt x="81" y="43"/>
                </a:cubicBezTo>
                <a:cubicBezTo>
                  <a:pt x="10" y="2"/>
                  <a:pt x="10" y="2"/>
                  <a:pt x="10" y="2"/>
                </a:cubicBezTo>
                <a:cubicBezTo>
                  <a:pt x="7" y="0"/>
                  <a:pt x="4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7" y="60"/>
                  <a:pt x="103" y="60"/>
                  <a:pt x="115" y="53"/>
                </a:cubicBezTo>
                <a:cubicBezTo>
                  <a:pt x="186" y="12"/>
                  <a:pt x="186" y="12"/>
                  <a:pt x="186" y="12"/>
                </a:cubicBezTo>
                <a:cubicBezTo>
                  <a:pt x="188" y="11"/>
                  <a:pt x="189" y="7"/>
                  <a:pt x="188" y="4"/>
                </a:cubicBezTo>
                <a:cubicBezTo>
                  <a:pt x="187" y="2"/>
                  <a:pt x="185" y="1"/>
                  <a:pt x="183" y="1"/>
                </a:cubicBezTo>
                <a:close/>
              </a:path>
            </a:pathLst>
          </a:custGeom>
          <a:solidFill>
            <a:schemeClr val="accent4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83" name="Freeform 1263">
            <a:extLst>
              <a:ext uri="{FF2B5EF4-FFF2-40B4-BE49-F238E27FC236}">
                <a16:creationId xmlns:a16="http://schemas.microsoft.com/office/drawing/2014/main" id="{30ECB23F-E7A2-DB2B-2795-D3F14ABC602A}"/>
              </a:ext>
            </a:extLst>
          </p:cNvPr>
          <p:cNvSpPr>
            <a:spLocks noEditPoints="1"/>
          </p:cNvSpPr>
          <p:nvPr/>
        </p:nvSpPr>
        <p:spPr bwMode="auto">
          <a:xfrm>
            <a:off x="9468220" y="2349633"/>
            <a:ext cx="482280" cy="422228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184" name="TextBox 41">
            <a:extLst>
              <a:ext uri="{FF2B5EF4-FFF2-40B4-BE49-F238E27FC236}">
                <a16:creationId xmlns:a16="http://schemas.microsoft.com/office/drawing/2014/main" id="{55314784-F016-3303-16D3-1BE3C40259C3}"/>
              </a:ext>
            </a:extLst>
          </p:cNvPr>
          <p:cNvSpPr txBox="1"/>
          <p:nvPr/>
        </p:nvSpPr>
        <p:spPr>
          <a:xfrm>
            <a:off x="8948370" y="2881413"/>
            <a:ext cx="15219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3150804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83F2812-B9CC-D3EF-AAFB-0D5042415AE2}"/>
              </a:ext>
            </a:extLst>
          </p:cNvPr>
          <p:cNvSpPr/>
          <p:nvPr/>
        </p:nvSpPr>
        <p:spPr>
          <a:xfrm>
            <a:off x="0" y="0"/>
            <a:ext cx="12192000" cy="60706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8FA9763-3317-28B1-02F9-228C12B93751}"/>
              </a:ext>
            </a:extLst>
          </p:cNvPr>
          <p:cNvGrpSpPr/>
          <p:nvPr/>
        </p:nvGrpSpPr>
        <p:grpSpPr>
          <a:xfrm>
            <a:off x="5223956" y="0"/>
            <a:ext cx="9291291" cy="7762560"/>
            <a:chOff x="6684654" y="187055"/>
            <a:chExt cx="9291291" cy="776256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7659573A-7125-A452-C197-113D5D73F6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3175621" y="187055"/>
              <a:ext cx="2800324" cy="2232492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D5E9D32F-0DE5-A09F-5B86-F47E6C0C50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8170949" y="4113385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D3C6772-9635-972F-F69E-1A65BD4146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9613887" y="1152498"/>
              <a:ext cx="2628917" cy="1937496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33018BC-03E1-16E1-9192-89032086C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8880479" y="5113020"/>
              <a:ext cx="2964163" cy="2363109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3EEFFE97-47EE-AAE5-445E-8588E18A72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0137778" y="4213860"/>
              <a:ext cx="2858815" cy="2106929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91F6B01B-3874-2862-51F0-B1120D02C9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1562719" y="3147682"/>
              <a:ext cx="2800324" cy="2232492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D0FA459D-E4F6-A90C-2CB4-63988E45B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2880962" y="4229100"/>
              <a:ext cx="2858815" cy="2106929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17AD026C-7411-8B3B-D593-F1E82B96D1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0737143" y="2207067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053599DC-8C10-6950-D341-9D01A90280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9298954" y="3410273"/>
              <a:ext cx="2208520" cy="1627664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0811D6D-9766-2790-5F90-84A1C96796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6684654" y="4964296"/>
              <a:ext cx="2964163" cy="2184570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5B9A4ADF-C0AA-6B08-7F2B-DE1B3AAFC0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2071361" y="1307414"/>
              <a:ext cx="2208520" cy="1627664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51258AF5-7EFF-97B5-C468-43F0C2546B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1825469" y="6183761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</p:grpSp>
      <p:sp>
        <p:nvSpPr>
          <p:cNvPr id="62" name="iSHEJI-3">
            <a:extLst>
              <a:ext uri="{FF2B5EF4-FFF2-40B4-BE49-F238E27FC236}">
                <a16:creationId xmlns:a16="http://schemas.microsoft.com/office/drawing/2014/main" id="{727385B8-FFB5-9968-6286-C47F608382FF}"/>
              </a:ext>
            </a:extLst>
          </p:cNvPr>
          <p:cNvSpPr/>
          <p:nvPr/>
        </p:nvSpPr>
        <p:spPr>
          <a:xfrm>
            <a:off x="1264935" y="1824671"/>
            <a:ext cx="221499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3" name="iSHEJI-4">
            <a:extLst>
              <a:ext uri="{FF2B5EF4-FFF2-40B4-BE49-F238E27FC236}">
                <a16:creationId xmlns:a16="http://schemas.microsoft.com/office/drawing/2014/main" id="{BC5FCBF8-10A0-828C-A261-1B9ED795EE25}"/>
              </a:ext>
            </a:extLst>
          </p:cNvPr>
          <p:cNvSpPr txBox="1"/>
          <p:nvPr/>
        </p:nvSpPr>
        <p:spPr>
          <a:xfrm>
            <a:off x="1264935" y="3601337"/>
            <a:ext cx="297222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64" name="iSHEJI-5">
            <a:extLst>
              <a:ext uri="{FF2B5EF4-FFF2-40B4-BE49-F238E27FC236}">
                <a16:creationId xmlns:a16="http://schemas.microsoft.com/office/drawing/2014/main" id="{B01FD2D2-CB23-ECFB-20BE-BAB02E306925}"/>
              </a:ext>
            </a:extLst>
          </p:cNvPr>
          <p:cNvSpPr txBox="1"/>
          <p:nvPr/>
        </p:nvSpPr>
        <p:spPr>
          <a:xfrm>
            <a:off x="1264935" y="4155335"/>
            <a:ext cx="41489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65FF2370-B82E-2550-5154-F1EB7284FFA6}"/>
              </a:ext>
            </a:extLst>
          </p:cNvPr>
          <p:cNvSpPr/>
          <p:nvPr/>
        </p:nvSpPr>
        <p:spPr>
          <a:xfrm>
            <a:off x="0" y="6070600"/>
            <a:ext cx="12192000" cy="787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iSHEJI-4-1">
            <a:extLst>
              <a:ext uri="{FF2B5EF4-FFF2-40B4-BE49-F238E27FC236}">
                <a16:creationId xmlns:a16="http://schemas.microsoft.com/office/drawing/2014/main" id="{72F71DF3-618B-93A5-8DAC-6991C1664CAB}"/>
              </a:ext>
            </a:extLst>
          </p:cNvPr>
          <p:cNvSpPr/>
          <p:nvPr/>
        </p:nvSpPr>
        <p:spPr>
          <a:xfrm>
            <a:off x="11308430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iSHEJI-4-2">
            <a:extLst>
              <a:ext uri="{FF2B5EF4-FFF2-40B4-BE49-F238E27FC236}">
                <a16:creationId xmlns:a16="http://schemas.microsoft.com/office/drawing/2014/main" id="{CD813FD1-1936-6FAD-777B-CC5F34AC82BA}"/>
              </a:ext>
            </a:extLst>
          </p:cNvPr>
          <p:cNvSpPr/>
          <p:nvPr/>
        </p:nvSpPr>
        <p:spPr>
          <a:xfrm>
            <a:off x="11461214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iSHEJI-4-3">
            <a:extLst>
              <a:ext uri="{FF2B5EF4-FFF2-40B4-BE49-F238E27FC236}">
                <a16:creationId xmlns:a16="http://schemas.microsoft.com/office/drawing/2014/main" id="{B487F723-F689-AF8A-0208-C095A177C916}"/>
              </a:ext>
            </a:extLst>
          </p:cNvPr>
          <p:cNvSpPr/>
          <p:nvPr/>
        </p:nvSpPr>
        <p:spPr>
          <a:xfrm>
            <a:off x="11614002" y="6401415"/>
            <a:ext cx="100012" cy="1000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iSHEJI-4-4">
            <a:extLst>
              <a:ext uri="{FF2B5EF4-FFF2-40B4-BE49-F238E27FC236}">
                <a16:creationId xmlns:a16="http://schemas.microsoft.com/office/drawing/2014/main" id="{1970227D-73AA-BDBF-9955-4B33A6B02311}"/>
              </a:ext>
            </a:extLst>
          </p:cNvPr>
          <p:cNvSpPr/>
          <p:nvPr/>
        </p:nvSpPr>
        <p:spPr>
          <a:xfrm>
            <a:off x="11766786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iSHEJI-5">
            <a:extLst>
              <a:ext uri="{FF2B5EF4-FFF2-40B4-BE49-F238E27FC236}">
                <a16:creationId xmlns:a16="http://schemas.microsoft.com/office/drawing/2014/main" id="{A44BE8C3-34E7-12D7-48C3-45BBB7678F08}"/>
              </a:ext>
            </a:extLst>
          </p:cNvPr>
          <p:cNvSpPr txBox="1"/>
          <p:nvPr/>
        </p:nvSpPr>
        <p:spPr>
          <a:xfrm flipH="1">
            <a:off x="518636" y="6414113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71" name="iSHEJI-6">
            <a:extLst>
              <a:ext uri="{FF2B5EF4-FFF2-40B4-BE49-F238E27FC236}">
                <a16:creationId xmlns:a16="http://schemas.microsoft.com/office/drawing/2014/main" id="{8AA4A19A-C57B-6FA0-13CA-C087CF7F51C2}"/>
              </a:ext>
            </a:extLst>
          </p:cNvPr>
          <p:cNvCxnSpPr>
            <a:cxnSpLocks/>
          </p:cNvCxnSpPr>
          <p:nvPr/>
        </p:nvCxnSpPr>
        <p:spPr>
          <a:xfrm>
            <a:off x="518636" y="6341248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607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C480D01-5D6D-7E1E-A84B-92A97E210173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40" name="PA-椭圆 2">
            <a:extLst>
              <a:ext uri="{FF2B5EF4-FFF2-40B4-BE49-F238E27FC236}">
                <a16:creationId xmlns:a16="http://schemas.microsoft.com/office/drawing/2014/main" id="{0471504C-45C8-3275-44AA-502D6915EF7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96301" y="2711814"/>
            <a:ext cx="1231200" cy="12319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PA-iSHEJI-7">
            <a:extLst>
              <a:ext uri="{FF2B5EF4-FFF2-40B4-BE49-F238E27FC236}">
                <a16:creationId xmlns:a16="http://schemas.microsoft.com/office/drawing/2014/main" id="{B3A750CE-F5A8-BFBE-6B18-AB61047BFEC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47307" y="3089541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内容</a:t>
            </a:r>
          </a:p>
        </p:txBody>
      </p:sp>
      <p:sp>
        <p:nvSpPr>
          <p:cNvPr id="42" name="PA-iSHEJI-7">
            <a:extLst>
              <a:ext uri="{FF2B5EF4-FFF2-40B4-BE49-F238E27FC236}">
                <a16:creationId xmlns:a16="http://schemas.microsoft.com/office/drawing/2014/main" id="{0F90CEB9-EC8F-D8EB-1D4D-6A7CA2A0679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47307" y="3379395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3" name="PA-椭圆 5">
            <a:extLst>
              <a:ext uri="{FF2B5EF4-FFF2-40B4-BE49-F238E27FC236}">
                <a16:creationId xmlns:a16="http://schemas.microsoft.com/office/drawing/2014/main" id="{F16DF00D-8EF4-4434-3223-CA5F4223FF0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688351" y="2711814"/>
            <a:ext cx="1231200" cy="12319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PA-iSHEJI-7">
            <a:extLst>
              <a:ext uri="{FF2B5EF4-FFF2-40B4-BE49-F238E27FC236}">
                <a16:creationId xmlns:a16="http://schemas.microsoft.com/office/drawing/2014/main" id="{803E61A7-F65B-A282-AA76-D523CD5B3B1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33642" y="3089541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数字</a:t>
            </a:r>
          </a:p>
        </p:txBody>
      </p:sp>
      <p:sp>
        <p:nvSpPr>
          <p:cNvPr id="45" name="PA-iSHEJI-7">
            <a:extLst>
              <a:ext uri="{FF2B5EF4-FFF2-40B4-BE49-F238E27FC236}">
                <a16:creationId xmlns:a16="http://schemas.microsoft.com/office/drawing/2014/main" id="{CF7A9BEF-5C1A-E4E2-7B60-15563F84A1D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33642" y="3379395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6" name="PA-椭圆 7">
            <a:extLst>
              <a:ext uri="{FF2B5EF4-FFF2-40B4-BE49-F238E27FC236}">
                <a16:creationId xmlns:a16="http://schemas.microsoft.com/office/drawing/2014/main" id="{EF01B859-2762-7CC5-68D2-1B7C5634AED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480401" y="2711814"/>
            <a:ext cx="1231200" cy="12319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PA-iSHEJI-7">
            <a:extLst>
              <a:ext uri="{FF2B5EF4-FFF2-40B4-BE49-F238E27FC236}">
                <a16:creationId xmlns:a16="http://schemas.microsoft.com/office/drawing/2014/main" id="{E7FECDB3-9C1E-D700-19E8-8F7CE2817B1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731407" y="3089541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品牌</a:t>
            </a:r>
          </a:p>
        </p:txBody>
      </p:sp>
      <p:sp>
        <p:nvSpPr>
          <p:cNvPr id="48" name="PA-iSHEJI-7">
            <a:extLst>
              <a:ext uri="{FF2B5EF4-FFF2-40B4-BE49-F238E27FC236}">
                <a16:creationId xmlns:a16="http://schemas.microsoft.com/office/drawing/2014/main" id="{086A3999-C47A-6C05-0DAD-DA34E770C45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731407" y="3379395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9" name="PA-椭圆 14">
            <a:extLst>
              <a:ext uri="{FF2B5EF4-FFF2-40B4-BE49-F238E27FC236}">
                <a16:creationId xmlns:a16="http://schemas.microsoft.com/office/drawing/2014/main" id="{D415E03E-CBA8-90A9-EC25-39921986106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272451" y="2711814"/>
            <a:ext cx="1231200" cy="12319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PA-iSHEJI-7">
            <a:extLst>
              <a:ext uri="{FF2B5EF4-FFF2-40B4-BE49-F238E27FC236}">
                <a16:creationId xmlns:a16="http://schemas.microsoft.com/office/drawing/2014/main" id="{19F221A3-5F41-9629-2B56-4FB8EA1D0C41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523457" y="3089541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营销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1" name="PA-iSHEJI-7">
            <a:extLst>
              <a:ext uri="{FF2B5EF4-FFF2-40B4-BE49-F238E27FC236}">
                <a16:creationId xmlns:a16="http://schemas.microsoft.com/office/drawing/2014/main" id="{31AB733B-9E8E-993A-74EC-0875272C1A1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523457" y="3379395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marketing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2" name="PA-椭圆 17">
            <a:extLst>
              <a:ext uri="{FF2B5EF4-FFF2-40B4-BE49-F238E27FC236}">
                <a16:creationId xmlns:a16="http://schemas.microsoft.com/office/drawing/2014/main" id="{69D328AE-A59F-CB64-A89A-039B7C9B9657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064500" y="2711814"/>
            <a:ext cx="1231200" cy="12319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PA-iSHEJI-7">
            <a:extLst>
              <a:ext uri="{FF2B5EF4-FFF2-40B4-BE49-F238E27FC236}">
                <a16:creationId xmlns:a16="http://schemas.microsoft.com/office/drawing/2014/main" id="{F3A85399-6F84-BEE9-0073-066EBDEF2925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315506" y="3089541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流转</a:t>
            </a:r>
          </a:p>
        </p:txBody>
      </p:sp>
      <p:sp>
        <p:nvSpPr>
          <p:cNvPr id="54" name="PA-iSHEJI-7">
            <a:extLst>
              <a:ext uri="{FF2B5EF4-FFF2-40B4-BE49-F238E27FC236}">
                <a16:creationId xmlns:a16="http://schemas.microsoft.com/office/drawing/2014/main" id="{53EC1040-9CF6-D202-F667-EFDDD456995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9315506" y="3379395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flow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5" name="PA-右大括号 26">
            <a:extLst>
              <a:ext uri="{FF2B5EF4-FFF2-40B4-BE49-F238E27FC236}">
                <a16:creationId xmlns:a16="http://schemas.microsoft.com/office/drawing/2014/main" id="{0A5495B0-284E-BF52-3D2E-C35B77F02D5F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16200000">
            <a:off x="7693305" y="-416544"/>
            <a:ext cx="329848" cy="5245080"/>
          </a:xfrm>
          <a:prstGeom prst="rightBrace">
            <a:avLst>
              <a:gd name="adj1" fmla="val 65143"/>
              <a:gd name="adj2" fmla="val 49908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箭头连接符 55">
            <a:extLst>
              <a:ext uri="{FF2B5EF4-FFF2-40B4-BE49-F238E27FC236}">
                <a16:creationId xmlns:a16="http://schemas.microsoft.com/office/drawing/2014/main" id="{9C35BD10-B4B5-83DE-82C0-0A5DCAE9AFAC}"/>
              </a:ext>
            </a:extLst>
          </p:cNvPr>
          <p:cNvCxnSpPr>
            <a:cxnSpLocks/>
          </p:cNvCxnSpPr>
          <p:nvPr/>
        </p:nvCxnSpPr>
        <p:spPr>
          <a:xfrm>
            <a:off x="1759131" y="4370614"/>
            <a:ext cx="8808720" cy="0"/>
          </a:xfrm>
          <a:prstGeom prst="straightConnector1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iSHEJI-11">
            <a:extLst>
              <a:ext uri="{FF2B5EF4-FFF2-40B4-BE49-F238E27FC236}">
                <a16:creationId xmlns:a16="http://schemas.microsoft.com/office/drawing/2014/main" id="{4C807F26-C9A2-671E-8751-6CD02844CF0B}"/>
              </a:ext>
            </a:extLst>
          </p:cNvPr>
          <p:cNvSpPr txBox="1"/>
          <p:nvPr/>
        </p:nvSpPr>
        <p:spPr>
          <a:xfrm>
            <a:off x="6885967" y="1517199"/>
            <a:ext cx="1944524" cy="505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8" name="iSHEJI-11">
            <a:extLst>
              <a:ext uri="{FF2B5EF4-FFF2-40B4-BE49-F238E27FC236}">
                <a16:creationId xmlns:a16="http://schemas.microsoft.com/office/drawing/2014/main" id="{AEC18F70-B2DE-CBB6-4F36-800939C998CD}"/>
              </a:ext>
            </a:extLst>
          </p:cNvPr>
          <p:cNvSpPr txBox="1"/>
          <p:nvPr/>
        </p:nvSpPr>
        <p:spPr>
          <a:xfrm>
            <a:off x="6366608" y="1329007"/>
            <a:ext cx="29832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D9C2E74B-B793-C566-7F41-4E7C109ADC10}"/>
              </a:ext>
            </a:extLst>
          </p:cNvPr>
          <p:cNvSpPr txBox="1"/>
          <p:nvPr/>
        </p:nvSpPr>
        <p:spPr>
          <a:xfrm>
            <a:off x="3123111" y="4561213"/>
            <a:ext cx="6080760" cy="648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爱设计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isheji.com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是国内领先的在线设计与协作平台，</a:t>
            </a:r>
            <a:b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</a:b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并为众多先进企业提供内容中台解决方案</a:t>
            </a:r>
          </a:p>
        </p:txBody>
      </p:sp>
      <p:sp>
        <p:nvSpPr>
          <p:cNvPr id="60" name="iSHEJI-11">
            <a:extLst>
              <a:ext uri="{FF2B5EF4-FFF2-40B4-BE49-F238E27FC236}">
                <a16:creationId xmlns:a16="http://schemas.microsoft.com/office/drawing/2014/main" id="{6089BCBD-1BF7-3C43-8732-8F457F89887A}"/>
              </a:ext>
            </a:extLst>
          </p:cNvPr>
          <p:cNvSpPr txBox="1"/>
          <p:nvPr/>
        </p:nvSpPr>
        <p:spPr>
          <a:xfrm>
            <a:off x="1976959" y="5528993"/>
            <a:ext cx="8373064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</p:spTree>
    <p:extLst>
      <p:ext uri="{BB962C8B-B14F-4D97-AF65-F5344CB8AC3E}">
        <p14:creationId xmlns:p14="http://schemas.microsoft.com/office/powerpoint/2010/main" val="83127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0F82BB-3E0B-9FD9-FDC5-2AE86F17E5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6" name="Line 1187">
            <a:extLst>
              <a:ext uri="{FF2B5EF4-FFF2-40B4-BE49-F238E27FC236}">
                <a16:creationId xmlns:a16="http://schemas.microsoft.com/office/drawing/2014/main" id="{CF099786-B9FD-FA3F-0C32-7003226E987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48101" y="4035246"/>
            <a:ext cx="1276350" cy="0"/>
          </a:xfrm>
          <a:prstGeom prst="line">
            <a:avLst/>
          </a:prstGeom>
          <a:noFill/>
          <a:ln w="15240" cap="flat">
            <a:solidFill>
              <a:schemeClr val="bg1">
                <a:alpha val="5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8" name="Line 1188">
            <a:extLst>
              <a:ext uri="{FF2B5EF4-FFF2-40B4-BE49-F238E27FC236}">
                <a16:creationId xmlns:a16="http://schemas.microsoft.com/office/drawing/2014/main" id="{969BCE72-BEA1-DFE5-1DB2-2EF388ABC83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83680" y="2088336"/>
            <a:ext cx="636270" cy="1104900"/>
          </a:xfrm>
          <a:prstGeom prst="line">
            <a:avLst/>
          </a:prstGeom>
          <a:noFill/>
          <a:ln w="15240" cap="flat">
            <a:solidFill>
              <a:schemeClr val="bg1">
                <a:alpha val="5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9" name="Line 1189">
            <a:extLst>
              <a:ext uri="{FF2B5EF4-FFF2-40B4-BE49-F238E27FC236}">
                <a16:creationId xmlns:a16="http://schemas.microsoft.com/office/drawing/2014/main" id="{28C06E6C-9FB5-5B65-DAD2-4BCBF08C6181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3680" y="4877256"/>
            <a:ext cx="636270" cy="1104900"/>
          </a:xfrm>
          <a:prstGeom prst="line">
            <a:avLst/>
          </a:prstGeom>
          <a:noFill/>
          <a:ln w="15240" cap="flat">
            <a:solidFill>
              <a:schemeClr val="bg1">
                <a:alpha val="5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1" name="Freeform 1209">
            <a:extLst>
              <a:ext uri="{FF2B5EF4-FFF2-40B4-BE49-F238E27FC236}">
                <a16:creationId xmlns:a16="http://schemas.microsoft.com/office/drawing/2014/main" id="{C8A1D61D-BE5B-E78B-55B7-DCC87E73EA57}"/>
              </a:ext>
            </a:extLst>
          </p:cNvPr>
          <p:cNvSpPr>
            <a:spLocks/>
          </p:cNvSpPr>
          <p:nvPr/>
        </p:nvSpPr>
        <p:spPr bwMode="auto">
          <a:xfrm>
            <a:off x="7197091" y="2050236"/>
            <a:ext cx="1188720" cy="3970020"/>
          </a:xfrm>
          <a:custGeom>
            <a:avLst/>
            <a:gdLst>
              <a:gd name="T0" fmla="*/ 24 w 624"/>
              <a:gd name="T1" fmla="*/ 0 h 2084"/>
              <a:gd name="T2" fmla="*/ 0 w 624"/>
              <a:gd name="T3" fmla="*/ 40 h 2084"/>
              <a:gd name="T4" fmla="*/ 578 w 624"/>
              <a:gd name="T5" fmla="*/ 1042 h 2084"/>
              <a:gd name="T6" fmla="*/ 0 w 624"/>
              <a:gd name="T7" fmla="*/ 2044 h 2084"/>
              <a:gd name="T8" fmla="*/ 24 w 624"/>
              <a:gd name="T9" fmla="*/ 2084 h 2084"/>
              <a:gd name="T10" fmla="*/ 624 w 624"/>
              <a:gd name="T11" fmla="*/ 1042 h 2084"/>
              <a:gd name="T12" fmla="*/ 24 w 624"/>
              <a:gd name="T13" fmla="*/ 0 h 20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2084">
                <a:moveTo>
                  <a:pt x="24" y="0"/>
                </a:moveTo>
                <a:lnTo>
                  <a:pt x="0" y="40"/>
                </a:lnTo>
                <a:lnTo>
                  <a:pt x="578" y="1042"/>
                </a:lnTo>
                <a:lnTo>
                  <a:pt x="0" y="2044"/>
                </a:lnTo>
                <a:lnTo>
                  <a:pt x="24" y="2084"/>
                </a:lnTo>
                <a:lnTo>
                  <a:pt x="624" y="1042"/>
                </a:lnTo>
                <a:lnTo>
                  <a:pt x="2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2" name="Freeform 1210">
            <a:extLst>
              <a:ext uri="{FF2B5EF4-FFF2-40B4-BE49-F238E27FC236}">
                <a16:creationId xmlns:a16="http://schemas.microsoft.com/office/drawing/2014/main" id="{D68F92E1-F04E-2A92-BFFA-C6657E1BED75}"/>
              </a:ext>
            </a:extLst>
          </p:cNvPr>
          <p:cNvSpPr>
            <a:spLocks/>
          </p:cNvSpPr>
          <p:nvPr/>
        </p:nvSpPr>
        <p:spPr bwMode="auto">
          <a:xfrm>
            <a:off x="5078730" y="3155136"/>
            <a:ext cx="1524000" cy="880110"/>
          </a:xfrm>
          <a:custGeom>
            <a:avLst/>
            <a:gdLst>
              <a:gd name="T0" fmla="*/ 800 w 800"/>
              <a:gd name="T1" fmla="*/ 0 h 462"/>
              <a:gd name="T2" fmla="*/ 778 w 800"/>
              <a:gd name="T3" fmla="*/ 40 h 462"/>
              <a:gd name="T4" fmla="*/ 290 w 800"/>
              <a:gd name="T5" fmla="*/ 40 h 462"/>
              <a:gd name="T6" fmla="*/ 168 w 800"/>
              <a:gd name="T7" fmla="*/ 250 h 462"/>
              <a:gd name="T8" fmla="*/ 46 w 800"/>
              <a:gd name="T9" fmla="*/ 462 h 462"/>
              <a:gd name="T10" fmla="*/ 0 w 800"/>
              <a:gd name="T11" fmla="*/ 462 h 462"/>
              <a:gd name="T12" fmla="*/ 134 w 800"/>
              <a:gd name="T13" fmla="*/ 230 h 462"/>
              <a:gd name="T14" fmla="*/ 268 w 800"/>
              <a:gd name="T15" fmla="*/ 0 h 462"/>
              <a:gd name="T16" fmla="*/ 800 w 800"/>
              <a:gd name="T17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0" h="462">
                <a:moveTo>
                  <a:pt x="800" y="0"/>
                </a:moveTo>
                <a:lnTo>
                  <a:pt x="778" y="40"/>
                </a:lnTo>
                <a:lnTo>
                  <a:pt x="290" y="40"/>
                </a:lnTo>
                <a:lnTo>
                  <a:pt x="168" y="250"/>
                </a:lnTo>
                <a:lnTo>
                  <a:pt x="46" y="462"/>
                </a:lnTo>
                <a:lnTo>
                  <a:pt x="0" y="462"/>
                </a:lnTo>
                <a:lnTo>
                  <a:pt x="134" y="230"/>
                </a:lnTo>
                <a:lnTo>
                  <a:pt x="268" y="0"/>
                </a:lnTo>
                <a:lnTo>
                  <a:pt x="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3" name="Freeform 1211">
            <a:extLst>
              <a:ext uri="{FF2B5EF4-FFF2-40B4-BE49-F238E27FC236}">
                <a16:creationId xmlns:a16="http://schemas.microsoft.com/office/drawing/2014/main" id="{3ACB05C3-10D6-8300-2E64-3FFA50AE5FAC}"/>
              </a:ext>
            </a:extLst>
          </p:cNvPr>
          <p:cNvSpPr>
            <a:spLocks/>
          </p:cNvSpPr>
          <p:nvPr/>
        </p:nvSpPr>
        <p:spPr bwMode="auto">
          <a:xfrm>
            <a:off x="3806191" y="2050236"/>
            <a:ext cx="3436620" cy="1985010"/>
          </a:xfrm>
          <a:custGeom>
            <a:avLst/>
            <a:gdLst>
              <a:gd name="T0" fmla="*/ 1804 w 1804"/>
              <a:gd name="T1" fmla="*/ 0 h 1042"/>
              <a:gd name="T2" fmla="*/ 1780 w 1804"/>
              <a:gd name="T3" fmla="*/ 40 h 1042"/>
              <a:gd name="T4" fmla="*/ 624 w 1804"/>
              <a:gd name="T5" fmla="*/ 40 h 1042"/>
              <a:gd name="T6" fmla="*/ 334 w 1804"/>
              <a:gd name="T7" fmla="*/ 542 h 1042"/>
              <a:gd name="T8" fmla="*/ 46 w 1804"/>
              <a:gd name="T9" fmla="*/ 1042 h 1042"/>
              <a:gd name="T10" fmla="*/ 0 w 1804"/>
              <a:gd name="T11" fmla="*/ 1042 h 1042"/>
              <a:gd name="T12" fmla="*/ 300 w 1804"/>
              <a:gd name="T13" fmla="*/ 522 h 1042"/>
              <a:gd name="T14" fmla="*/ 600 w 1804"/>
              <a:gd name="T15" fmla="*/ 0 h 1042"/>
              <a:gd name="T16" fmla="*/ 1804 w 1804"/>
              <a:gd name="T17" fmla="*/ 0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4" h="1042">
                <a:moveTo>
                  <a:pt x="1804" y="0"/>
                </a:moveTo>
                <a:lnTo>
                  <a:pt x="1780" y="40"/>
                </a:lnTo>
                <a:lnTo>
                  <a:pt x="624" y="40"/>
                </a:lnTo>
                <a:lnTo>
                  <a:pt x="334" y="542"/>
                </a:lnTo>
                <a:lnTo>
                  <a:pt x="46" y="1042"/>
                </a:lnTo>
                <a:lnTo>
                  <a:pt x="0" y="1042"/>
                </a:lnTo>
                <a:lnTo>
                  <a:pt x="300" y="522"/>
                </a:lnTo>
                <a:lnTo>
                  <a:pt x="600" y="0"/>
                </a:lnTo>
                <a:lnTo>
                  <a:pt x="180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4" name="Freeform 1212">
            <a:extLst>
              <a:ext uri="{FF2B5EF4-FFF2-40B4-BE49-F238E27FC236}">
                <a16:creationId xmlns:a16="http://schemas.microsoft.com/office/drawing/2014/main" id="{EFDE0A8D-C19E-6260-3454-99F69ED0E1B9}"/>
              </a:ext>
            </a:extLst>
          </p:cNvPr>
          <p:cNvSpPr>
            <a:spLocks/>
          </p:cNvSpPr>
          <p:nvPr/>
        </p:nvSpPr>
        <p:spPr bwMode="auto">
          <a:xfrm>
            <a:off x="5078730" y="4035246"/>
            <a:ext cx="1524000" cy="880110"/>
          </a:xfrm>
          <a:custGeom>
            <a:avLst/>
            <a:gdLst>
              <a:gd name="T0" fmla="*/ 800 w 800"/>
              <a:gd name="T1" fmla="*/ 462 h 462"/>
              <a:gd name="T2" fmla="*/ 268 w 800"/>
              <a:gd name="T3" fmla="*/ 462 h 462"/>
              <a:gd name="T4" fmla="*/ 134 w 800"/>
              <a:gd name="T5" fmla="*/ 230 h 462"/>
              <a:gd name="T6" fmla="*/ 0 w 800"/>
              <a:gd name="T7" fmla="*/ 0 h 462"/>
              <a:gd name="T8" fmla="*/ 46 w 800"/>
              <a:gd name="T9" fmla="*/ 0 h 462"/>
              <a:gd name="T10" fmla="*/ 168 w 800"/>
              <a:gd name="T11" fmla="*/ 210 h 462"/>
              <a:gd name="T12" fmla="*/ 290 w 800"/>
              <a:gd name="T13" fmla="*/ 422 h 462"/>
              <a:gd name="T14" fmla="*/ 778 w 800"/>
              <a:gd name="T15" fmla="*/ 422 h 462"/>
              <a:gd name="T16" fmla="*/ 800 w 800"/>
              <a:gd name="T17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0" h="462">
                <a:moveTo>
                  <a:pt x="800" y="462"/>
                </a:moveTo>
                <a:lnTo>
                  <a:pt x="268" y="462"/>
                </a:lnTo>
                <a:lnTo>
                  <a:pt x="134" y="230"/>
                </a:lnTo>
                <a:lnTo>
                  <a:pt x="0" y="0"/>
                </a:lnTo>
                <a:lnTo>
                  <a:pt x="46" y="0"/>
                </a:lnTo>
                <a:lnTo>
                  <a:pt x="168" y="210"/>
                </a:lnTo>
                <a:lnTo>
                  <a:pt x="290" y="422"/>
                </a:lnTo>
                <a:lnTo>
                  <a:pt x="778" y="422"/>
                </a:lnTo>
                <a:lnTo>
                  <a:pt x="800" y="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7" name="Freeform 1213">
            <a:extLst>
              <a:ext uri="{FF2B5EF4-FFF2-40B4-BE49-F238E27FC236}">
                <a16:creationId xmlns:a16="http://schemas.microsoft.com/office/drawing/2014/main" id="{0B45519F-B20C-C54D-CCE8-EA30A4A5DDB3}"/>
              </a:ext>
            </a:extLst>
          </p:cNvPr>
          <p:cNvSpPr>
            <a:spLocks/>
          </p:cNvSpPr>
          <p:nvPr/>
        </p:nvSpPr>
        <p:spPr bwMode="auto">
          <a:xfrm>
            <a:off x="3806191" y="4035246"/>
            <a:ext cx="3436620" cy="1981200"/>
          </a:xfrm>
          <a:custGeom>
            <a:avLst/>
            <a:gdLst>
              <a:gd name="T0" fmla="*/ 1804 w 1804"/>
              <a:gd name="T1" fmla="*/ 1040 h 1040"/>
              <a:gd name="T2" fmla="*/ 600 w 1804"/>
              <a:gd name="T3" fmla="*/ 1040 h 1040"/>
              <a:gd name="T4" fmla="*/ 300 w 1804"/>
              <a:gd name="T5" fmla="*/ 520 h 1040"/>
              <a:gd name="T6" fmla="*/ 0 w 1804"/>
              <a:gd name="T7" fmla="*/ 0 h 1040"/>
              <a:gd name="T8" fmla="*/ 46 w 1804"/>
              <a:gd name="T9" fmla="*/ 0 h 1040"/>
              <a:gd name="T10" fmla="*/ 334 w 1804"/>
              <a:gd name="T11" fmla="*/ 500 h 1040"/>
              <a:gd name="T12" fmla="*/ 624 w 1804"/>
              <a:gd name="T13" fmla="*/ 1000 h 1040"/>
              <a:gd name="T14" fmla="*/ 1780 w 1804"/>
              <a:gd name="T15" fmla="*/ 1000 h 1040"/>
              <a:gd name="T16" fmla="*/ 1804 w 1804"/>
              <a:gd name="T17" fmla="*/ 1040 h 1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4" h="1040">
                <a:moveTo>
                  <a:pt x="1804" y="1040"/>
                </a:moveTo>
                <a:lnTo>
                  <a:pt x="600" y="1040"/>
                </a:lnTo>
                <a:lnTo>
                  <a:pt x="300" y="520"/>
                </a:lnTo>
                <a:lnTo>
                  <a:pt x="0" y="0"/>
                </a:lnTo>
                <a:lnTo>
                  <a:pt x="46" y="0"/>
                </a:lnTo>
                <a:lnTo>
                  <a:pt x="334" y="500"/>
                </a:lnTo>
                <a:lnTo>
                  <a:pt x="624" y="1000"/>
                </a:lnTo>
                <a:lnTo>
                  <a:pt x="1780" y="1000"/>
                </a:lnTo>
                <a:lnTo>
                  <a:pt x="1804" y="10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8" name="Freeform 1214">
            <a:extLst>
              <a:ext uri="{FF2B5EF4-FFF2-40B4-BE49-F238E27FC236}">
                <a16:creationId xmlns:a16="http://schemas.microsoft.com/office/drawing/2014/main" id="{4CF63966-7A2C-9378-D0FF-10093A3FB9A0}"/>
              </a:ext>
            </a:extLst>
          </p:cNvPr>
          <p:cNvSpPr>
            <a:spLocks/>
          </p:cNvSpPr>
          <p:nvPr/>
        </p:nvSpPr>
        <p:spPr bwMode="auto">
          <a:xfrm>
            <a:off x="6560820" y="3155136"/>
            <a:ext cx="552450" cy="1760220"/>
          </a:xfrm>
          <a:custGeom>
            <a:avLst/>
            <a:gdLst>
              <a:gd name="T0" fmla="*/ 0 w 290"/>
              <a:gd name="T1" fmla="*/ 40 h 924"/>
              <a:gd name="T2" fmla="*/ 244 w 290"/>
              <a:gd name="T3" fmla="*/ 462 h 924"/>
              <a:gd name="T4" fmla="*/ 0 w 290"/>
              <a:gd name="T5" fmla="*/ 884 h 924"/>
              <a:gd name="T6" fmla="*/ 22 w 290"/>
              <a:gd name="T7" fmla="*/ 924 h 924"/>
              <a:gd name="T8" fmla="*/ 290 w 290"/>
              <a:gd name="T9" fmla="*/ 462 h 924"/>
              <a:gd name="T10" fmla="*/ 22 w 290"/>
              <a:gd name="T11" fmla="*/ 0 h 924"/>
              <a:gd name="T12" fmla="*/ 0 w 290"/>
              <a:gd name="T13" fmla="*/ 40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0" h="924">
                <a:moveTo>
                  <a:pt x="0" y="40"/>
                </a:moveTo>
                <a:lnTo>
                  <a:pt x="244" y="462"/>
                </a:lnTo>
                <a:lnTo>
                  <a:pt x="0" y="884"/>
                </a:lnTo>
                <a:lnTo>
                  <a:pt x="22" y="924"/>
                </a:lnTo>
                <a:lnTo>
                  <a:pt x="290" y="462"/>
                </a:lnTo>
                <a:lnTo>
                  <a:pt x="22" y="0"/>
                </a:lnTo>
                <a:lnTo>
                  <a:pt x="0" y="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0" name="Line 1190">
            <a:extLst>
              <a:ext uri="{FF2B5EF4-FFF2-40B4-BE49-F238E27FC236}">
                <a16:creationId xmlns:a16="http://schemas.microsoft.com/office/drawing/2014/main" id="{5F94EF4E-20A3-C682-6F6B-92464ACA965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9715" y="5008927"/>
            <a:ext cx="2882265" cy="0"/>
          </a:xfrm>
          <a:prstGeom prst="line">
            <a:avLst/>
          </a:prstGeom>
          <a:noFill/>
          <a:ln w="3810" cap="flat">
            <a:solidFill>
              <a:schemeClr val="accent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1" name="Freeform 1191">
            <a:extLst>
              <a:ext uri="{FF2B5EF4-FFF2-40B4-BE49-F238E27FC236}">
                <a16:creationId xmlns:a16="http://schemas.microsoft.com/office/drawing/2014/main" id="{A5ADBC99-36CF-0B1E-CF3F-F59C7530B048}"/>
              </a:ext>
            </a:extLst>
          </p:cNvPr>
          <p:cNvSpPr>
            <a:spLocks/>
          </p:cNvSpPr>
          <p:nvPr/>
        </p:nvSpPr>
        <p:spPr bwMode="auto">
          <a:xfrm>
            <a:off x="1529715" y="2113796"/>
            <a:ext cx="2847975" cy="933450"/>
          </a:xfrm>
          <a:custGeom>
            <a:avLst/>
            <a:gdLst>
              <a:gd name="T0" fmla="*/ 0 w 1495"/>
              <a:gd name="T1" fmla="*/ 0 h 490"/>
              <a:gd name="T2" fmla="*/ 1207 w 1495"/>
              <a:gd name="T3" fmla="*/ 0 h 490"/>
              <a:gd name="T4" fmla="*/ 1495 w 1495"/>
              <a:gd name="T5" fmla="*/ 49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95" h="490">
                <a:moveTo>
                  <a:pt x="0" y="0"/>
                </a:moveTo>
                <a:lnTo>
                  <a:pt x="1207" y="0"/>
                </a:lnTo>
                <a:lnTo>
                  <a:pt x="1495" y="490"/>
                </a:lnTo>
              </a:path>
            </a:pathLst>
          </a:custGeom>
          <a:noFill/>
          <a:ln w="3810" cap="flat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2" name="Line 1192">
            <a:extLst>
              <a:ext uri="{FF2B5EF4-FFF2-40B4-BE49-F238E27FC236}">
                <a16:creationId xmlns:a16="http://schemas.microsoft.com/office/drawing/2014/main" id="{02AFB822-9383-3DAA-EC2F-76947F7B168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62951" y="4038257"/>
            <a:ext cx="2299335" cy="0"/>
          </a:xfrm>
          <a:prstGeom prst="line">
            <a:avLst/>
          </a:prstGeom>
          <a:noFill/>
          <a:ln w="3810" cap="flat">
            <a:solidFill>
              <a:schemeClr val="accent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87C3AE75-CD0F-E99D-76E3-F77422563374}"/>
              </a:ext>
            </a:extLst>
          </p:cNvPr>
          <p:cNvSpPr txBox="1"/>
          <p:nvPr/>
        </p:nvSpPr>
        <p:spPr>
          <a:xfrm>
            <a:off x="1343026" y="2231906"/>
            <a:ext cx="2237671" cy="9450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A4BF3627-F8FA-9A5A-E4D4-175678A84BCB}"/>
              </a:ext>
            </a:extLst>
          </p:cNvPr>
          <p:cNvSpPr txBox="1">
            <a:spLocks/>
          </p:cNvSpPr>
          <p:nvPr/>
        </p:nvSpPr>
        <p:spPr>
          <a:xfrm>
            <a:off x="1343026" y="1713743"/>
            <a:ext cx="2237671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/>
              <a:t>内容智能流转</a:t>
            </a:r>
          </a:p>
        </p:txBody>
      </p:sp>
      <p:sp>
        <p:nvSpPr>
          <p:cNvPr id="25" name="Line 23">
            <a:extLst>
              <a:ext uri="{FF2B5EF4-FFF2-40B4-BE49-F238E27FC236}">
                <a16:creationId xmlns:a16="http://schemas.microsoft.com/office/drawing/2014/main" id="{158F5C78-31C1-75DF-C954-43B99B9AA8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55874" y="2113796"/>
            <a:ext cx="217170" cy="0"/>
          </a:xfrm>
          <a:prstGeom prst="line">
            <a:avLst/>
          </a:prstGeom>
          <a:noFill/>
          <a:ln w="30480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6" name="TextBox 11">
            <a:extLst>
              <a:ext uri="{FF2B5EF4-FFF2-40B4-BE49-F238E27FC236}">
                <a16:creationId xmlns:a16="http://schemas.microsoft.com/office/drawing/2014/main" id="{808AB050-DFD3-F9A7-C349-0ACB378E3D06}"/>
              </a:ext>
            </a:extLst>
          </p:cNvPr>
          <p:cNvSpPr txBox="1">
            <a:spLocks/>
          </p:cNvSpPr>
          <p:nvPr/>
        </p:nvSpPr>
        <p:spPr>
          <a:xfrm flipH="1">
            <a:off x="8611303" y="4156368"/>
            <a:ext cx="2237671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以优质内容作为营销输出核心，承载品牌内核，引发用户的情感共鸣和价值观认同</a:t>
            </a: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3E14B1CB-6FFA-8535-4B58-ADAE1CCF9A07}"/>
              </a:ext>
            </a:extLst>
          </p:cNvPr>
          <p:cNvSpPr txBox="1">
            <a:spLocks/>
          </p:cNvSpPr>
          <p:nvPr/>
        </p:nvSpPr>
        <p:spPr>
          <a:xfrm flipH="1">
            <a:off x="8611303" y="3638203"/>
            <a:ext cx="2237671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品牌塑造传播</a:t>
            </a:r>
          </a:p>
        </p:txBody>
      </p:sp>
      <p:sp>
        <p:nvSpPr>
          <p:cNvPr id="28" name="Line 23">
            <a:extLst>
              <a:ext uri="{FF2B5EF4-FFF2-40B4-BE49-F238E27FC236}">
                <a16:creationId xmlns:a16="http://schemas.microsoft.com/office/drawing/2014/main" id="{3E70C977-58B5-6D7D-653E-B1C87B6CF2C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18955" y="4038257"/>
            <a:ext cx="217170" cy="0"/>
          </a:xfrm>
          <a:prstGeom prst="line">
            <a:avLst/>
          </a:prstGeom>
          <a:noFill/>
          <a:ln w="30480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5EC23960-2D97-4015-A903-5087899CD42E}"/>
              </a:ext>
            </a:extLst>
          </p:cNvPr>
          <p:cNvSpPr txBox="1"/>
          <p:nvPr/>
        </p:nvSpPr>
        <p:spPr>
          <a:xfrm>
            <a:off x="1343026" y="5127037"/>
            <a:ext cx="2237671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基于全社交媒体平台进行全域流量整合营销，借助数据</a:t>
            </a:r>
            <a:r>
              <a:rPr lang="zh-CN" altLang="en-US"/>
              <a:t>中台</a:t>
            </a:r>
            <a:r>
              <a:rPr lang="en-US" altLang="zh-CN" dirty="0" err="1"/>
              <a:t>KolRank</a:t>
            </a:r>
            <a:r>
              <a:rPr lang="zh-CN" altLang="en-US" dirty="0"/>
              <a:t>提供标准化产品及服务</a:t>
            </a:r>
          </a:p>
        </p:txBody>
      </p:sp>
      <p:sp>
        <p:nvSpPr>
          <p:cNvPr id="30" name="TextBox 18">
            <a:extLst>
              <a:ext uri="{FF2B5EF4-FFF2-40B4-BE49-F238E27FC236}">
                <a16:creationId xmlns:a16="http://schemas.microsoft.com/office/drawing/2014/main" id="{BAA09641-5702-956F-746A-F0065069365F}"/>
              </a:ext>
            </a:extLst>
          </p:cNvPr>
          <p:cNvSpPr txBox="1">
            <a:spLocks/>
          </p:cNvSpPr>
          <p:nvPr/>
        </p:nvSpPr>
        <p:spPr>
          <a:xfrm>
            <a:off x="1343026" y="4608873"/>
            <a:ext cx="2237671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/>
              <a:t>数字资产管理</a:t>
            </a:r>
          </a:p>
        </p:txBody>
      </p:sp>
      <p:sp>
        <p:nvSpPr>
          <p:cNvPr id="31" name="Line 23">
            <a:extLst>
              <a:ext uri="{FF2B5EF4-FFF2-40B4-BE49-F238E27FC236}">
                <a16:creationId xmlns:a16="http://schemas.microsoft.com/office/drawing/2014/main" id="{51799416-2FF5-8994-126D-98A1099807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55874" y="5008927"/>
            <a:ext cx="217170" cy="0"/>
          </a:xfrm>
          <a:prstGeom prst="line">
            <a:avLst/>
          </a:prstGeom>
          <a:noFill/>
          <a:ln w="30480" cap="rnd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2" name="TextBox 20">
            <a:extLst>
              <a:ext uri="{FF2B5EF4-FFF2-40B4-BE49-F238E27FC236}">
                <a16:creationId xmlns:a16="http://schemas.microsoft.com/office/drawing/2014/main" id="{4EBC655F-3444-87B8-E2AC-E387448745C7}"/>
              </a:ext>
            </a:extLst>
          </p:cNvPr>
          <p:cNvSpPr txBox="1">
            <a:spLocks/>
          </p:cNvSpPr>
          <p:nvPr/>
        </p:nvSpPr>
        <p:spPr>
          <a:xfrm>
            <a:off x="5275110" y="3862248"/>
            <a:ext cx="164177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err="1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lang="en-US" sz="2400" b="1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3" name="Freeform 1196">
            <a:extLst>
              <a:ext uri="{FF2B5EF4-FFF2-40B4-BE49-F238E27FC236}">
                <a16:creationId xmlns:a16="http://schemas.microsoft.com/office/drawing/2014/main" id="{7CF45437-505B-FA84-A3A2-A5E4B5FAEC5B}"/>
              </a:ext>
            </a:extLst>
          </p:cNvPr>
          <p:cNvSpPr>
            <a:spLocks/>
          </p:cNvSpPr>
          <p:nvPr/>
        </p:nvSpPr>
        <p:spPr bwMode="auto">
          <a:xfrm>
            <a:off x="4522470" y="2636976"/>
            <a:ext cx="1604010" cy="1398270"/>
          </a:xfrm>
          <a:custGeom>
            <a:avLst/>
            <a:gdLst>
              <a:gd name="T0" fmla="*/ 818 w 842"/>
              <a:gd name="T1" fmla="*/ 40 h 734"/>
              <a:gd name="T2" fmla="*/ 426 w 842"/>
              <a:gd name="T3" fmla="*/ 40 h 734"/>
              <a:gd name="T4" fmla="*/ 76 w 842"/>
              <a:gd name="T5" fmla="*/ 646 h 734"/>
              <a:gd name="T6" fmla="*/ 118 w 842"/>
              <a:gd name="T7" fmla="*/ 670 h 734"/>
              <a:gd name="T8" fmla="*/ 2 w 842"/>
              <a:gd name="T9" fmla="*/ 734 h 734"/>
              <a:gd name="T10" fmla="*/ 0 w 842"/>
              <a:gd name="T11" fmla="*/ 602 h 734"/>
              <a:gd name="T12" fmla="*/ 42 w 842"/>
              <a:gd name="T13" fmla="*/ 626 h 734"/>
              <a:gd name="T14" fmla="*/ 402 w 842"/>
              <a:gd name="T15" fmla="*/ 0 h 734"/>
              <a:gd name="T16" fmla="*/ 842 w 842"/>
              <a:gd name="T17" fmla="*/ 0 h 734"/>
              <a:gd name="T18" fmla="*/ 818 w 842"/>
              <a:gd name="T19" fmla="*/ 4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2" h="734">
                <a:moveTo>
                  <a:pt x="818" y="40"/>
                </a:moveTo>
                <a:lnTo>
                  <a:pt x="426" y="40"/>
                </a:lnTo>
                <a:lnTo>
                  <a:pt x="76" y="646"/>
                </a:lnTo>
                <a:lnTo>
                  <a:pt x="118" y="670"/>
                </a:lnTo>
                <a:lnTo>
                  <a:pt x="2" y="734"/>
                </a:lnTo>
                <a:lnTo>
                  <a:pt x="0" y="602"/>
                </a:lnTo>
                <a:lnTo>
                  <a:pt x="42" y="626"/>
                </a:lnTo>
                <a:lnTo>
                  <a:pt x="402" y="0"/>
                </a:lnTo>
                <a:lnTo>
                  <a:pt x="842" y="0"/>
                </a:lnTo>
                <a:lnTo>
                  <a:pt x="818" y="4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4" name="Freeform 1197">
            <a:extLst>
              <a:ext uri="{FF2B5EF4-FFF2-40B4-BE49-F238E27FC236}">
                <a16:creationId xmlns:a16="http://schemas.microsoft.com/office/drawing/2014/main" id="{0B00CBAE-3404-F6F3-C17C-14FAB5D1E605}"/>
              </a:ext>
            </a:extLst>
          </p:cNvPr>
          <p:cNvSpPr>
            <a:spLocks/>
          </p:cNvSpPr>
          <p:nvPr/>
        </p:nvSpPr>
        <p:spPr bwMode="auto">
          <a:xfrm>
            <a:off x="6080760" y="2636976"/>
            <a:ext cx="388620" cy="76200"/>
          </a:xfrm>
          <a:custGeom>
            <a:avLst/>
            <a:gdLst>
              <a:gd name="T0" fmla="*/ 204 w 204"/>
              <a:gd name="T1" fmla="*/ 0 h 40"/>
              <a:gd name="T2" fmla="*/ 182 w 204"/>
              <a:gd name="T3" fmla="*/ 40 h 40"/>
              <a:gd name="T4" fmla="*/ 0 w 204"/>
              <a:gd name="T5" fmla="*/ 40 h 40"/>
              <a:gd name="T6" fmla="*/ 24 w 204"/>
              <a:gd name="T7" fmla="*/ 0 h 40"/>
              <a:gd name="T8" fmla="*/ 204 w 204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" h="40">
                <a:moveTo>
                  <a:pt x="204" y="0"/>
                </a:moveTo>
                <a:lnTo>
                  <a:pt x="182" y="40"/>
                </a:lnTo>
                <a:lnTo>
                  <a:pt x="0" y="40"/>
                </a:lnTo>
                <a:lnTo>
                  <a:pt x="24" y="0"/>
                </a:lnTo>
                <a:lnTo>
                  <a:pt x="204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5" name="Freeform 1198">
            <a:extLst>
              <a:ext uri="{FF2B5EF4-FFF2-40B4-BE49-F238E27FC236}">
                <a16:creationId xmlns:a16="http://schemas.microsoft.com/office/drawing/2014/main" id="{2CE09EDD-89D5-6739-F34C-277A2BC003C3}"/>
              </a:ext>
            </a:extLst>
          </p:cNvPr>
          <p:cNvSpPr>
            <a:spLocks/>
          </p:cNvSpPr>
          <p:nvPr/>
        </p:nvSpPr>
        <p:spPr bwMode="auto">
          <a:xfrm>
            <a:off x="6427470" y="2636976"/>
            <a:ext cx="388620" cy="76200"/>
          </a:xfrm>
          <a:custGeom>
            <a:avLst/>
            <a:gdLst>
              <a:gd name="T0" fmla="*/ 204 w 204"/>
              <a:gd name="T1" fmla="*/ 0 h 40"/>
              <a:gd name="T2" fmla="*/ 182 w 204"/>
              <a:gd name="T3" fmla="*/ 40 h 40"/>
              <a:gd name="T4" fmla="*/ 0 w 204"/>
              <a:gd name="T5" fmla="*/ 40 h 40"/>
              <a:gd name="T6" fmla="*/ 22 w 204"/>
              <a:gd name="T7" fmla="*/ 0 h 40"/>
              <a:gd name="T8" fmla="*/ 204 w 204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" h="40">
                <a:moveTo>
                  <a:pt x="204" y="0"/>
                </a:moveTo>
                <a:lnTo>
                  <a:pt x="182" y="40"/>
                </a:lnTo>
                <a:lnTo>
                  <a:pt x="0" y="40"/>
                </a:lnTo>
                <a:lnTo>
                  <a:pt x="22" y="0"/>
                </a:lnTo>
                <a:lnTo>
                  <a:pt x="20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6" name="Freeform 1199">
            <a:extLst>
              <a:ext uri="{FF2B5EF4-FFF2-40B4-BE49-F238E27FC236}">
                <a16:creationId xmlns:a16="http://schemas.microsoft.com/office/drawing/2014/main" id="{AB39E21F-F182-71D7-B488-641EEABD8819}"/>
              </a:ext>
            </a:extLst>
          </p:cNvPr>
          <p:cNvSpPr>
            <a:spLocks/>
          </p:cNvSpPr>
          <p:nvPr/>
        </p:nvSpPr>
        <p:spPr bwMode="auto">
          <a:xfrm>
            <a:off x="4872990" y="4709616"/>
            <a:ext cx="2007870" cy="815340"/>
          </a:xfrm>
          <a:custGeom>
            <a:avLst/>
            <a:gdLst>
              <a:gd name="T0" fmla="*/ 46 w 1054"/>
              <a:gd name="T1" fmla="*/ 0 h 428"/>
              <a:gd name="T2" fmla="*/ 242 w 1054"/>
              <a:gd name="T3" fmla="*/ 340 h 428"/>
              <a:gd name="T4" fmla="*/ 940 w 1054"/>
              <a:gd name="T5" fmla="*/ 340 h 428"/>
              <a:gd name="T6" fmla="*/ 940 w 1054"/>
              <a:gd name="T7" fmla="*/ 292 h 428"/>
              <a:gd name="T8" fmla="*/ 1054 w 1054"/>
              <a:gd name="T9" fmla="*/ 360 h 428"/>
              <a:gd name="T10" fmla="*/ 940 w 1054"/>
              <a:gd name="T11" fmla="*/ 428 h 428"/>
              <a:gd name="T12" fmla="*/ 940 w 1054"/>
              <a:gd name="T13" fmla="*/ 380 h 428"/>
              <a:gd name="T14" fmla="*/ 218 w 1054"/>
              <a:gd name="T15" fmla="*/ 380 h 428"/>
              <a:gd name="T16" fmla="*/ 0 w 1054"/>
              <a:gd name="T17" fmla="*/ 0 h 428"/>
              <a:gd name="T18" fmla="*/ 46 w 1054"/>
              <a:gd name="T19" fmla="*/ 0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4" h="428">
                <a:moveTo>
                  <a:pt x="46" y="0"/>
                </a:moveTo>
                <a:lnTo>
                  <a:pt x="242" y="340"/>
                </a:lnTo>
                <a:lnTo>
                  <a:pt x="940" y="340"/>
                </a:lnTo>
                <a:lnTo>
                  <a:pt x="940" y="292"/>
                </a:lnTo>
                <a:lnTo>
                  <a:pt x="1054" y="360"/>
                </a:lnTo>
                <a:lnTo>
                  <a:pt x="940" y="428"/>
                </a:lnTo>
                <a:lnTo>
                  <a:pt x="940" y="380"/>
                </a:lnTo>
                <a:lnTo>
                  <a:pt x="218" y="380"/>
                </a:lnTo>
                <a:lnTo>
                  <a:pt x="0" y="0"/>
                </a:lnTo>
                <a:lnTo>
                  <a:pt x="46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7" name="Freeform 1200">
            <a:extLst>
              <a:ext uri="{FF2B5EF4-FFF2-40B4-BE49-F238E27FC236}">
                <a16:creationId xmlns:a16="http://schemas.microsoft.com/office/drawing/2014/main" id="{555786BD-E296-52E6-B137-A5AC9E19644C}"/>
              </a:ext>
            </a:extLst>
          </p:cNvPr>
          <p:cNvSpPr>
            <a:spLocks/>
          </p:cNvSpPr>
          <p:nvPr/>
        </p:nvSpPr>
        <p:spPr bwMode="auto">
          <a:xfrm>
            <a:off x="4697730" y="4408626"/>
            <a:ext cx="262890" cy="300990"/>
          </a:xfrm>
          <a:custGeom>
            <a:avLst/>
            <a:gdLst>
              <a:gd name="T0" fmla="*/ 0 w 138"/>
              <a:gd name="T1" fmla="*/ 0 h 158"/>
              <a:gd name="T2" fmla="*/ 46 w 138"/>
              <a:gd name="T3" fmla="*/ 0 h 158"/>
              <a:gd name="T4" fmla="*/ 138 w 138"/>
              <a:gd name="T5" fmla="*/ 158 h 158"/>
              <a:gd name="T6" fmla="*/ 92 w 138"/>
              <a:gd name="T7" fmla="*/ 158 h 158"/>
              <a:gd name="T8" fmla="*/ 0 w 138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58">
                <a:moveTo>
                  <a:pt x="0" y="0"/>
                </a:moveTo>
                <a:lnTo>
                  <a:pt x="46" y="0"/>
                </a:lnTo>
                <a:lnTo>
                  <a:pt x="138" y="158"/>
                </a:lnTo>
                <a:lnTo>
                  <a:pt x="92" y="15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8" name="Freeform 1201">
            <a:extLst>
              <a:ext uri="{FF2B5EF4-FFF2-40B4-BE49-F238E27FC236}">
                <a16:creationId xmlns:a16="http://schemas.microsoft.com/office/drawing/2014/main" id="{2229CA07-F969-E730-FA10-D4C799640379}"/>
              </a:ext>
            </a:extLst>
          </p:cNvPr>
          <p:cNvSpPr>
            <a:spLocks/>
          </p:cNvSpPr>
          <p:nvPr/>
        </p:nvSpPr>
        <p:spPr bwMode="auto">
          <a:xfrm>
            <a:off x="4526280" y="4107636"/>
            <a:ext cx="259080" cy="300990"/>
          </a:xfrm>
          <a:custGeom>
            <a:avLst/>
            <a:gdLst>
              <a:gd name="T0" fmla="*/ 0 w 136"/>
              <a:gd name="T1" fmla="*/ 0 h 158"/>
              <a:gd name="T2" fmla="*/ 46 w 136"/>
              <a:gd name="T3" fmla="*/ 0 h 158"/>
              <a:gd name="T4" fmla="*/ 136 w 136"/>
              <a:gd name="T5" fmla="*/ 158 h 158"/>
              <a:gd name="T6" fmla="*/ 90 w 136"/>
              <a:gd name="T7" fmla="*/ 158 h 158"/>
              <a:gd name="T8" fmla="*/ 0 w 136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158">
                <a:moveTo>
                  <a:pt x="0" y="0"/>
                </a:moveTo>
                <a:lnTo>
                  <a:pt x="46" y="0"/>
                </a:lnTo>
                <a:lnTo>
                  <a:pt x="136" y="158"/>
                </a:lnTo>
                <a:lnTo>
                  <a:pt x="90" y="15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9" name="Freeform 1202">
            <a:extLst>
              <a:ext uri="{FF2B5EF4-FFF2-40B4-BE49-F238E27FC236}">
                <a16:creationId xmlns:a16="http://schemas.microsoft.com/office/drawing/2014/main" id="{36C208EB-C50C-0282-41F7-7DD5F5302DDA}"/>
              </a:ext>
            </a:extLst>
          </p:cNvPr>
          <p:cNvSpPr>
            <a:spLocks/>
          </p:cNvSpPr>
          <p:nvPr/>
        </p:nvSpPr>
        <p:spPr bwMode="auto">
          <a:xfrm>
            <a:off x="7075170" y="4682946"/>
            <a:ext cx="217170" cy="373380"/>
          </a:xfrm>
          <a:custGeom>
            <a:avLst/>
            <a:gdLst>
              <a:gd name="T0" fmla="*/ 22 w 114"/>
              <a:gd name="T1" fmla="*/ 196 h 196"/>
              <a:gd name="T2" fmla="*/ 0 w 114"/>
              <a:gd name="T3" fmla="*/ 156 h 196"/>
              <a:gd name="T4" fmla="*/ 90 w 114"/>
              <a:gd name="T5" fmla="*/ 0 h 196"/>
              <a:gd name="T6" fmla="*/ 114 w 114"/>
              <a:gd name="T7" fmla="*/ 40 h 196"/>
              <a:gd name="T8" fmla="*/ 22 w 114"/>
              <a:gd name="T9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96">
                <a:moveTo>
                  <a:pt x="22" y="196"/>
                </a:moveTo>
                <a:lnTo>
                  <a:pt x="0" y="156"/>
                </a:lnTo>
                <a:lnTo>
                  <a:pt x="90" y="0"/>
                </a:lnTo>
                <a:lnTo>
                  <a:pt x="114" y="40"/>
                </a:lnTo>
                <a:lnTo>
                  <a:pt x="22" y="19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0" name="Freeform 1203">
            <a:extLst>
              <a:ext uri="{FF2B5EF4-FFF2-40B4-BE49-F238E27FC236}">
                <a16:creationId xmlns:a16="http://schemas.microsoft.com/office/drawing/2014/main" id="{E3330BBE-BBA8-F792-2C50-2EA7144FFB68}"/>
              </a:ext>
            </a:extLst>
          </p:cNvPr>
          <p:cNvSpPr>
            <a:spLocks/>
          </p:cNvSpPr>
          <p:nvPr/>
        </p:nvSpPr>
        <p:spPr bwMode="auto">
          <a:xfrm>
            <a:off x="6877051" y="2675076"/>
            <a:ext cx="830580" cy="2084070"/>
          </a:xfrm>
          <a:custGeom>
            <a:avLst/>
            <a:gdLst>
              <a:gd name="T0" fmla="*/ 194 w 436"/>
              <a:gd name="T1" fmla="*/ 1054 h 1094"/>
              <a:gd name="T2" fmla="*/ 390 w 436"/>
              <a:gd name="T3" fmla="*/ 714 h 1094"/>
              <a:gd name="T4" fmla="*/ 42 w 436"/>
              <a:gd name="T5" fmla="*/ 108 h 1094"/>
              <a:gd name="T6" fmla="*/ 0 w 436"/>
              <a:gd name="T7" fmla="*/ 132 h 1094"/>
              <a:gd name="T8" fmla="*/ 2 w 436"/>
              <a:gd name="T9" fmla="*/ 0 h 1094"/>
              <a:gd name="T10" fmla="*/ 118 w 436"/>
              <a:gd name="T11" fmla="*/ 64 h 1094"/>
              <a:gd name="T12" fmla="*/ 76 w 436"/>
              <a:gd name="T13" fmla="*/ 88 h 1094"/>
              <a:gd name="T14" fmla="*/ 436 w 436"/>
              <a:gd name="T15" fmla="*/ 714 h 1094"/>
              <a:gd name="T16" fmla="*/ 218 w 436"/>
              <a:gd name="T17" fmla="*/ 1094 h 1094"/>
              <a:gd name="T18" fmla="*/ 194 w 436"/>
              <a:gd name="T19" fmla="*/ 1054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" h="1094">
                <a:moveTo>
                  <a:pt x="194" y="1054"/>
                </a:moveTo>
                <a:lnTo>
                  <a:pt x="390" y="714"/>
                </a:lnTo>
                <a:lnTo>
                  <a:pt x="42" y="108"/>
                </a:lnTo>
                <a:lnTo>
                  <a:pt x="0" y="132"/>
                </a:lnTo>
                <a:lnTo>
                  <a:pt x="2" y="0"/>
                </a:lnTo>
                <a:lnTo>
                  <a:pt x="118" y="64"/>
                </a:lnTo>
                <a:lnTo>
                  <a:pt x="76" y="88"/>
                </a:lnTo>
                <a:lnTo>
                  <a:pt x="436" y="714"/>
                </a:lnTo>
                <a:lnTo>
                  <a:pt x="218" y="1094"/>
                </a:lnTo>
                <a:lnTo>
                  <a:pt x="194" y="1054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1" name="Freeform 1204">
            <a:extLst>
              <a:ext uri="{FF2B5EF4-FFF2-40B4-BE49-F238E27FC236}">
                <a16:creationId xmlns:a16="http://schemas.microsoft.com/office/drawing/2014/main" id="{CB568DA8-999F-230C-FF40-472185F465DE}"/>
              </a:ext>
            </a:extLst>
          </p:cNvPr>
          <p:cNvSpPr>
            <a:spLocks/>
          </p:cNvSpPr>
          <p:nvPr/>
        </p:nvSpPr>
        <p:spPr bwMode="auto">
          <a:xfrm>
            <a:off x="6899910" y="4980126"/>
            <a:ext cx="217170" cy="377190"/>
          </a:xfrm>
          <a:custGeom>
            <a:avLst/>
            <a:gdLst>
              <a:gd name="T0" fmla="*/ 24 w 114"/>
              <a:gd name="T1" fmla="*/ 198 h 198"/>
              <a:gd name="T2" fmla="*/ 0 w 114"/>
              <a:gd name="T3" fmla="*/ 158 h 198"/>
              <a:gd name="T4" fmla="*/ 92 w 114"/>
              <a:gd name="T5" fmla="*/ 0 h 198"/>
              <a:gd name="T6" fmla="*/ 114 w 114"/>
              <a:gd name="T7" fmla="*/ 40 h 198"/>
              <a:gd name="T8" fmla="*/ 24 w 114"/>
              <a:gd name="T9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98">
                <a:moveTo>
                  <a:pt x="24" y="198"/>
                </a:moveTo>
                <a:lnTo>
                  <a:pt x="0" y="158"/>
                </a:lnTo>
                <a:lnTo>
                  <a:pt x="92" y="0"/>
                </a:lnTo>
                <a:lnTo>
                  <a:pt x="114" y="40"/>
                </a:lnTo>
                <a:lnTo>
                  <a:pt x="24" y="19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2" name="Oval 1181">
            <a:extLst>
              <a:ext uri="{FF2B5EF4-FFF2-40B4-BE49-F238E27FC236}">
                <a16:creationId xmlns:a16="http://schemas.microsoft.com/office/drawing/2014/main" id="{99D26AE7-1E3A-9C0F-FBB1-E9DC7999B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271" y="2716986"/>
            <a:ext cx="693420" cy="6896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 dirty="0"/>
          </a:p>
        </p:txBody>
      </p:sp>
      <p:sp>
        <p:nvSpPr>
          <p:cNvPr id="43" name="Freeform 1182">
            <a:extLst>
              <a:ext uri="{FF2B5EF4-FFF2-40B4-BE49-F238E27FC236}">
                <a16:creationId xmlns:a16="http://schemas.microsoft.com/office/drawing/2014/main" id="{D02C5021-4D2B-2B96-3F9D-40378F15640E}"/>
              </a:ext>
            </a:extLst>
          </p:cNvPr>
          <p:cNvSpPr>
            <a:spLocks noEditPoints="1"/>
          </p:cNvSpPr>
          <p:nvPr/>
        </p:nvSpPr>
        <p:spPr bwMode="auto">
          <a:xfrm>
            <a:off x="4050030" y="2701746"/>
            <a:ext cx="723900" cy="720090"/>
          </a:xfrm>
          <a:custGeom>
            <a:avLst/>
            <a:gdLst>
              <a:gd name="T0" fmla="*/ 95 w 190"/>
              <a:gd name="T1" fmla="*/ 189 h 189"/>
              <a:gd name="T2" fmla="*/ 0 w 190"/>
              <a:gd name="T3" fmla="*/ 95 h 189"/>
              <a:gd name="T4" fmla="*/ 95 w 190"/>
              <a:gd name="T5" fmla="*/ 0 h 189"/>
              <a:gd name="T6" fmla="*/ 190 w 190"/>
              <a:gd name="T7" fmla="*/ 95 h 189"/>
              <a:gd name="T8" fmla="*/ 95 w 190"/>
              <a:gd name="T9" fmla="*/ 189 h 189"/>
              <a:gd name="T10" fmla="*/ 95 w 190"/>
              <a:gd name="T11" fmla="*/ 8 h 189"/>
              <a:gd name="T12" fmla="*/ 8 w 190"/>
              <a:gd name="T13" fmla="*/ 95 h 189"/>
              <a:gd name="T14" fmla="*/ 95 w 190"/>
              <a:gd name="T15" fmla="*/ 181 h 189"/>
              <a:gd name="T16" fmla="*/ 182 w 190"/>
              <a:gd name="T17" fmla="*/ 95 h 189"/>
              <a:gd name="T18" fmla="*/ 95 w 190"/>
              <a:gd name="T19" fmla="*/ 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0" h="189">
                <a:moveTo>
                  <a:pt x="95" y="189"/>
                </a:moveTo>
                <a:cubicBezTo>
                  <a:pt x="43" y="189"/>
                  <a:pt x="0" y="147"/>
                  <a:pt x="0" y="95"/>
                </a:cubicBezTo>
                <a:cubicBezTo>
                  <a:pt x="0" y="42"/>
                  <a:pt x="43" y="0"/>
                  <a:pt x="95" y="0"/>
                </a:cubicBezTo>
                <a:cubicBezTo>
                  <a:pt x="147" y="0"/>
                  <a:pt x="190" y="42"/>
                  <a:pt x="190" y="95"/>
                </a:cubicBezTo>
                <a:cubicBezTo>
                  <a:pt x="190" y="147"/>
                  <a:pt x="147" y="189"/>
                  <a:pt x="95" y="189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5"/>
                </a:cubicBezTo>
                <a:cubicBezTo>
                  <a:pt x="8" y="142"/>
                  <a:pt x="47" y="181"/>
                  <a:pt x="95" y="181"/>
                </a:cubicBezTo>
                <a:cubicBezTo>
                  <a:pt x="143" y="181"/>
                  <a:pt x="182" y="142"/>
                  <a:pt x="182" y="95"/>
                </a:cubicBezTo>
                <a:cubicBezTo>
                  <a:pt x="182" y="47"/>
                  <a:pt x="143" y="8"/>
                  <a:pt x="95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4" name="Freeform 1183">
            <a:extLst>
              <a:ext uri="{FF2B5EF4-FFF2-40B4-BE49-F238E27FC236}">
                <a16:creationId xmlns:a16="http://schemas.microsoft.com/office/drawing/2014/main" id="{F4D1A435-05F6-69BF-43E1-1C04FC6F4936}"/>
              </a:ext>
            </a:extLst>
          </p:cNvPr>
          <p:cNvSpPr>
            <a:spLocks noEditPoints="1"/>
          </p:cNvSpPr>
          <p:nvPr/>
        </p:nvSpPr>
        <p:spPr bwMode="auto">
          <a:xfrm>
            <a:off x="4234840" y="2896056"/>
            <a:ext cx="354280" cy="354330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45" name="Oval 1184">
            <a:extLst>
              <a:ext uri="{FF2B5EF4-FFF2-40B4-BE49-F238E27FC236}">
                <a16:creationId xmlns:a16="http://schemas.microsoft.com/office/drawing/2014/main" id="{8FE540BF-E158-BC16-10E3-889AD988B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271" y="4660086"/>
            <a:ext cx="689610" cy="6934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6" name="Freeform 1185">
            <a:extLst>
              <a:ext uri="{FF2B5EF4-FFF2-40B4-BE49-F238E27FC236}">
                <a16:creationId xmlns:a16="http://schemas.microsoft.com/office/drawing/2014/main" id="{DB5B41E7-2EC2-D1AB-0FFB-92D46F611EF3}"/>
              </a:ext>
            </a:extLst>
          </p:cNvPr>
          <p:cNvSpPr>
            <a:spLocks noEditPoints="1"/>
          </p:cNvSpPr>
          <p:nvPr/>
        </p:nvSpPr>
        <p:spPr bwMode="auto">
          <a:xfrm>
            <a:off x="4050030" y="4644846"/>
            <a:ext cx="720090" cy="723900"/>
          </a:xfrm>
          <a:custGeom>
            <a:avLst/>
            <a:gdLst>
              <a:gd name="T0" fmla="*/ 95 w 189"/>
              <a:gd name="T1" fmla="*/ 190 h 190"/>
              <a:gd name="T2" fmla="*/ 0 w 189"/>
              <a:gd name="T3" fmla="*/ 95 h 190"/>
              <a:gd name="T4" fmla="*/ 95 w 189"/>
              <a:gd name="T5" fmla="*/ 0 h 190"/>
              <a:gd name="T6" fmla="*/ 189 w 189"/>
              <a:gd name="T7" fmla="*/ 95 h 190"/>
              <a:gd name="T8" fmla="*/ 95 w 189"/>
              <a:gd name="T9" fmla="*/ 190 h 190"/>
              <a:gd name="T10" fmla="*/ 95 w 189"/>
              <a:gd name="T11" fmla="*/ 8 h 190"/>
              <a:gd name="T12" fmla="*/ 8 w 189"/>
              <a:gd name="T13" fmla="*/ 95 h 190"/>
              <a:gd name="T14" fmla="*/ 95 w 189"/>
              <a:gd name="T15" fmla="*/ 182 h 190"/>
              <a:gd name="T16" fmla="*/ 181 w 189"/>
              <a:gd name="T17" fmla="*/ 95 h 190"/>
              <a:gd name="T18" fmla="*/ 95 w 189"/>
              <a:gd name="T19" fmla="*/ 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9" h="190">
                <a:moveTo>
                  <a:pt x="95" y="190"/>
                </a:moveTo>
                <a:cubicBezTo>
                  <a:pt x="43" y="190"/>
                  <a:pt x="0" y="147"/>
                  <a:pt x="0" y="95"/>
                </a:cubicBezTo>
                <a:cubicBezTo>
                  <a:pt x="0" y="43"/>
                  <a:pt x="43" y="0"/>
                  <a:pt x="95" y="0"/>
                </a:cubicBezTo>
                <a:cubicBezTo>
                  <a:pt x="147" y="0"/>
                  <a:pt x="189" y="43"/>
                  <a:pt x="189" y="95"/>
                </a:cubicBezTo>
                <a:cubicBezTo>
                  <a:pt x="189" y="147"/>
                  <a:pt x="147" y="190"/>
                  <a:pt x="95" y="190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5"/>
                </a:cubicBezTo>
                <a:cubicBezTo>
                  <a:pt x="8" y="143"/>
                  <a:pt x="47" y="182"/>
                  <a:pt x="95" y="182"/>
                </a:cubicBezTo>
                <a:cubicBezTo>
                  <a:pt x="143" y="182"/>
                  <a:pt x="181" y="143"/>
                  <a:pt x="181" y="95"/>
                </a:cubicBezTo>
                <a:cubicBezTo>
                  <a:pt x="181" y="47"/>
                  <a:pt x="143" y="8"/>
                  <a:pt x="95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7" name="Freeform 1186">
            <a:extLst>
              <a:ext uri="{FF2B5EF4-FFF2-40B4-BE49-F238E27FC236}">
                <a16:creationId xmlns:a16="http://schemas.microsoft.com/office/drawing/2014/main" id="{FF5B6B07-064F-9BA4-D30D-0506B9237532}"/>
              </a:ext>
            </a:extLst>
          </p:cNvPr>
          <p:cNvSpPr>
            <a:spLocks noEditPoints="1"/>
          </p:cNvSpPr>
          <p:nvPr/>
        </p:nvSpPr>
        <p:spPr bwMode="auto">
          <a:xfrm>
            <a:off x="4252573" y="4846755"/>
            <a:ext cx="315006" cy="304842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48" name="Oval 1193">
            <a:extLst>
              <a:ext uri="{FF2B5EF4-FFF2-40B4-BE49-F238E27FC236}">
                <a16:creationId xmlns:a16="http://schemas.microsoft.com/office/drawing/2014/main" id="{8D063A03-8536-E081-2800-8B040CFBF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7191" y="3688536"/>
            <a:ext cx="689610" cy="6934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9" name="Freeform 1194">
            <a:extLst>
              <a:ext uri="{FF2B5EF4-FFF2-40B4-BE49-F238E27FC236}">
                <a16:creationId xmlns:a16="http://schemas.microsoft.com/office/drawing/2014/main" id="{B8B09611-B92F-273C-A0C1-90D9047BCCE8}"/>
              </a:ext>
            </a:extLst>
          </p:cNvPr>
          <p:cNvSpPr>
            <a:spLocks noEditPoints="1"/>
          </p:cNvSpPr>
          <p:nvPr/>
        </p:nvSpPr>
        <p:spPr bwMode="auto">
          <a:xfrm>
            <a:off x="7981951" y="3673296"/>
            <a:ext cx="720090" cy="723900"/>
          </a:xfrm>
          <a:custGeom>
            <a:avLst/>
            <a:gdLst>
              <a:gd name="T0" fmla="*/ 95 w 189"/>
              <a:gd name="T1" fmla="*/ 190 h 190"/>
              <a:gd name="T2" fmla="*/ 0 w 189"/>
              <a:gd name="T3" fmla="*/ 95 h 190"/>
              <a:gd name="T4" fmla="*/ 95 w 189"/>
              <a:gd name="T5" fmla="*/ 0 h 190"/>
              <a:gd name="T6" fmla="*/ 189 w 189"/>
              <a:gd name="T7" fmla="*/ 95 h 190"/>
              <a:gd name="T8" fmla="*/ 95 w 189"/>
              <a:gd name="T9" fmla="*/ 190 h 190"/>
              <a:gd name="T10" fmla="*/ 95 w 189"/>
              <a:gd name="T11" fmla="*/ 8 h 190"/>
              <a:gd name="T12" fmla="*/ 8 w 189"/>
              <a:gd name="T13" fmla="*/ 95 h 190"/>
              <a:gd name="T14" fmla="*/ 95 w 189"/>
              <a:gd name="T15" fmla="*/ 182 h 190"/>
              <a:gd name="T16" fmla="*/ 181 w 189"/>
              <a:gd name="T17" fmla="*/ 95 h 190"/>
              <a:gd name="T18" fmla="*/ 95 w 189"/>
              <a:gd name="T19" fmla="*/ 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9" h="190">
                <a:moveTo>
                  <a:pt x="95" y="190"/>
                </a:moveTo>
                <a:cubicBezTo>
                  <a:pt x="42" y="190"/>
                  <a:pt x="0" y="147"/>
                  <a:pt x="0" y="95"/>
                </a:cubicBezTo>
                <a:cubicBezTo>
                  <a:pt x="0" y="43"/>
                  <a:pt x="42" y="0"/>
                  <a:pt x="95" y="0"/>
                </a:cubicBezTo>
                <a:cubicBezTo>
                  <a:pt x="147" y="0"/>
                  <a:pt x="189" y="43"/>
                  <a:pt x="189" y="95"/>
                </a:cubicBezTo>
                <a:cubicBezTo>
                  <a:pt x="189" y="147"/>
                  <a:pt x="147" y="190"/>
                  <a:pt x="95" y="190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5"/>
                </a:cubicBezTo>
                <a:cubicBezTo>
                  <a:pt x="8" y="143"/>
                  <a:pt x="47" y="182"/>
                  <a:pt x="95" y="182"/>
                </a:cubicBezTo>
                <a:cubicBezTo>
                  <a:pt x="142" y="182"/>
                  <a:pt x="181" y="143"/>
                  <a:pt x="181" y="95"/>
                </a:cubicBezTo>
                <a:cubicBezTo>
                  <a:pt x="181" y="47"/>
                  <a:pt x="142" y="8"/>
                  <a:pt x="95" y="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0" name="Freeform 1195">
            <a:extLst>
              <a:ext uri="{FF2B5EF4-FFF2-40B4-BE49-F238E27FC236}">
                <a16:creationId xmlns:a16="http://schemas.microsoft.com/office/drawing/2014/main" id="{A966E276-D366-D1D4-9084-649B842FA7B0}"/>
              </a:ext>
            </a:extLst>
          </p:cNvPr>
          <p:cNvSpPr>
            <a:spLocks noEditPoints="1"/>
          </p:cNvSpPr>
          <p:nvPr/>
        </p:nvSpPr>
        <p:spPr bwMode="auto">
          <a:xfrm>
            <a:off x="8187021" y="3858479"/>
            <a:ext cx="328998" cy="342104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868925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83F2812-B9CC-D3EF-AAFB-0D5042415AE2}"/>
              </a:ext>
            </a:extLst>
          </p:cNvPr>
          <p:cNvSpPr/>
          <p:nvPr/>
        </p:nvSpPr>
        <p:spPr>
          <a:xfrm>
            <a:off x="0" y="0"/>
            <a:ext cx="12192000" cy="60706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8FA9763-3317-28B1-02F9-228C12B93751}"/>
              </a:ext>
            </a:extLst>
          </p:cNvPr>
          <p:cNvGrpSpPr/>
          <p:nvPr/>
        </p:nvGrpSpPr>
        <p:grpSpPr>
          <a:xfrm>
            <a:off x="5223956" y="0"/>
            <a:ext cx="9291291" cy="7762560"/>
            <a:chOff x="6684654" y="187055"/>
            <a:chExt cx="9291291" cy="776256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7659573A-7125-A452-C197-113D5D73F6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3175621" y="187055"/>
              <a:ext cx="2800324" cy="2232492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D5E9D32F-0DE5-A09F-5B86-F47E6C0C50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8170949" y="4113385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D3C6772-9635-972F-F69E-1A65BD4146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9613887" y="1152498"/>
              <a:ext cx="2628917" cy="1937496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33018BC-03E1-16E1-9192-89032086C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8880479" y="5113020"/>
              <a:ext cx="2964163" cy="2363109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3EEFFE97-47EE-AAE5-445E-8588E18A72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0137778" y="4213860"/>
              <a:ext cx="2858815" cy="2106929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91F6B01B-3874-2862-51F0-B1120D02C9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1562719" y="3147682"/>
              <a:ext cx="2800324" cy="2232492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D0FA459D-E4F6-A90C-2CB4-63988E45B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2880962" y="4229100"/>
              <a:ext cx="2858815" cy="2106929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17AD026C-7411-8B3B-D593-F1E82B96D1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0737143" y="2207067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053599DC-8C10-6950-D341-9D01A90280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9298954" y="3410273"/>
              <a:ext cx="2208520" cy="1627664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0811D6D-9766-2790-5F90-84A1C96796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6684654" y="4964296"/>
              <a:ext cx="2964163" cy="2184570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5B9A4ADF-C0AA-6B08-7F2B-DE1B3AAFC0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2071361" y="1307414"/>
              <a:ext cx="2208520" cy="1627664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51258AF5-7EFF-97B5-C468-43F0C2546B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1825469" y="6183761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</p:grpSp>
      <p:sp>
        <p:nvSpPr>
          <p:cNvPr id="62" name="iSHEJI-3">
            <a:extLst>
              <a:ext uri="{FF2B5EF4-FFF2-40B4-BE49-F238E27FC236}">
                <a16:creationId xmlns:a16="http://schemas.microsoft.com/office/drawing/2014/main" id="{727385B8-FFB5-9968-6286-C47F608382FF}"/>
              </a:ext>
            </a:extLst>
          </p:cNvPr>
          <p:cNvSpPr/>
          <p:nvPr/>
        </p:nvSpPr>
        <p:spPr>
          <a:xfrm>
            <a:off x="1264935" y="1824671"/>
            <a:ext cx="221499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3" name="iSHEJI-4">
            <a:extLst>
              <a:ext uri="{FF2B5EF4-FFF2-40B4-BE49-F238E27FC236}">
                <a16:creationId xmlns:a16="http://schemas.microsoft.com/office/drawing/2014/main" id="{BC5FCBF8-10A0-828C-A261-1B9ED795EE25}"/>
              </a:ext>
            </a:extLst>
          </p:cNvPr>
          <p:cNvSpPr txBox="1"/>
          <p:nvPr/>
        </p:nvSpPr>
        <p:spPr>
          <a:xfrm>
            <a:off x="1264935" y="3601337"/>
            <a:ext cx="297222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64" name="iSHEJI-5">
            <a:extLst>
              <a:ext uri="{FF2B5EF4-FFF2-40B4-BE49-F238E27FC236}">
                <a16:creationId xmlns:a16="http://schemas.microsoft.com/office/drawing/2014/main" id="{B01FD2D2-CB23-ECFB-20BE-BAB02E306925}"/>
              </a:ext>
            </a:extLst>
          </p:cNvPr>
          <p:cNvSpPr txBox="1"/>
          <p:nvPr/>
        </p:nvSpPr>
        <p:spPr>
          <a:xfrm>
            <a:off x="1264935" y="4155335"/>
            <a:ext cx="41489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65FF2370-B82E-2550-5154-F1EB7284FFA6}"/>
              </a:ext>
            </a:extLst>
          </p:cNvPr>
          <p:cNvSpPr/>
          <p:nvPr/>
        </p:nvSpPr>
        <p:spPr>
          <a:xfrm>
            <a:off x="0" y="6070600"/>
            <a:ext cx="12192000" cy="787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iSHEJI-4-1">
            <a:extLst>
              <a:ext uri="{FF2B5EF4-FFF2-40B4-BE49-F238E27FC236}">
                <a16:creationId xmlns:a16="http://schemas.microsoft.com/office/drawing/2014/main" id="{72F71DF3-618B-93A5-8DAC-6991C1664CAB}"/>
              </a:ext>
            </a:extLst>
          </p:cNvPr>
          <p:cNvSpPr/>
          <p:nvPr/>
        </p:nvSpPr>
        <p:spPr>
          <a:xfrm>
            <a:off x="11308430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iSHEJI-4-2">
            <a:extLst>
              <a:ext uri="{FF2B5EF4-FFF2-40B4-BE49-F238E27FC236}">
                <a16:creationId xmlns:a16="http://schemas.microsoft.com/office/drawing/2014/main" id="{CD813FD1-1936-6FAD-777B-CC5F34AC82BA}"/>
              </a:ext>
            </a:extLst>
          </p:cNvPr>
          <p:cNvSpPr/>
          <p:nvPr/>
        </p:nvSpPr>
        <p:spPr>
          <a:xfrm>
            <a:off x="11461214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iSHEJI-4-3">
            <a:extLst>
              <a:ext uri="{FF2B5EF4-FFF2-40B4-BE49-F238E27FC236}">
                <a16:creationId xmlns:a16="http://schemas.microsoft.com/office/drawing/2014/main" id="{B487F723-F689-AF8A-0208-C095A177C916}"/>
              </a:ext>
            </a:extLst>
          </p:cNvPr>
          <p:cNvSpPr/>
          <p:nvPr/>
        </p:nvSpPr>
        <p:spPr>
          <a:xfrm>
            <a:off x="11614002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iSHEJI-4-4">
            <a:extLst>
              <a:ext uri="{FF2B5EF4-FFF2-40B4-BE49-F238E27FC236}">
                <a16:creationId xmlns:a16="http://schemas.microsoft.com/office/drawing/2014/main" id="{1970227D-73AA-BDBF-9955-4B33A6B02311}"/>
              </a:ext>
            </a:extLst>
          </p:cNvPr>
          <p:cNvSpPr/>
          <p:nvPr/>
        </p:nvSpPr>
        <p:spPr>
          <a:xfrm>
            <a:off x="11766786" y="6401415"/>
            <a:ext cx="100012" cy="1000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iSHEJI-5">
            <a:extLst>
              <a:ext uri="{FF2B5EF4-FFF2-40B4-BE49-F238E27FC236}">
                <a16:creationId xmlns:a16="http://schemas.microsoft.com/office/drawing/2014/main" id="{A44BE8C3-34E7-12D7-48C3-45BBB7678F08}"/>
              </a:ext>
            </a:extLst>
          </p:cNvPr>
          <p:cNvSpPr txBox="1"/>
          <p:nvPr/>
        </p:nvSpPr>
        <p:spPr>
          <a:xfrm flipH="1">
            <a:off x="518636" y="6414113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71" name="iSHEJI-6">
            <a:extLst>
              <a:ext uri="{FF2B5EF4-FFF2-40B4-BE49-F238E27FC236}">
                <a16:creationId xmlns:a16="http://schemas.microsoft.com/office/drawing/2014/main" id="{8AA4A19A-C57B-6FA0-13CA-C087CF7F51C2}"/>
              </a:ext>
            </a:extLst>
          </p:cNvPr>
          <p:cNvCxnSpPr>
            <a:cxnSpLocks/>
          </p:cNvCxnSpPr>
          <p:nvPr/>
        </p:nvCxnSpPr>
        <p:spPr>
          <a:xfrm>
            <a:off x="518636" y="6341248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318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24F0434-0203-D8F4-91F0-4F2BC027FE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40" name="iSHEJI-9">
            <a:extLst>
              <a:ext uri="{FF2B5EF4-FFF2-40B4-BE49-F238E27FC236}">
                <a16:creationId xmlns:a16="http://schemas.microsoft.com/office/drawing/2014/main" id="{739576E8-CAAA-2D3E-4659-3519C190734E}"/>
              </a:ext>
            </a:extLst>
          </p:cNvPr>
          <p:cNvSpPr/>
          <p:nvPr/>
        </p:nvSpPr>
        <p:spPr>
          <a:xfrm>
            <a:off x="660400" y="5081987"/>
            <a:ext cx="3491800" cy="120128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iSHEJI-11">
            <a:extLst>
              <a:ext uri="{FF2B5EF4-FFF2-40B4-BE49-F238E27FC236}">
                <a16:creationId xmlns:a16="http://schemas.microsoft.com/office/drawing/2014/main" id="{601C816E-F377-901B-BC81-8DC1E9124672}"/>
              </a:ext>
            </a:extLst>
          </p:cNvPr>
          <p:cNvSpPr txBox="1"/>
          <p:nvPr/>
        </p:nvSpPr>
        <p:spPr>
          <a:xfrm>
            <a:off x="911160" y="5497962"/>
            <a:ext cx="2990280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400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Designed By </a:t>
            </a:r>
            <a:r>
              <a:rPr lang="en-US" altLang="zh-CN" sz="2400" dirty="0" err="1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lang="en-US" altLang="zh-CN" sz="24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2" name="iSHEJI-10">
            <a:extLst>
              <a:ext uri="{FF2B5EF4-FFF2-40B4-BE49-F238E27FC236}">
                <a16:creationId xmlns:a16="http://schemas.microsoft.com/office/drawing/2014/main" id="{893991DE-A333-090C-B6C3-09D09D00F189}"/>
              </a:ext>
            </a:extLst>
          </p:cNvPr>
          <p:cNvSpPr txBox="1"/>
          <p:nvPr/>
        </p:nvSpPr>
        <p:spPr>
          <a:xfrm>
            <a:off x="7394780" y="199695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3" name="iSHEJI-11">
            <a:extLst>
              <a:ext uri="{FF2B5EF4-FFF2-40B4-BE49-F238E27FC236}">
                <a16:creationId xmlns:a16="http://schemas.microsoft.com/office/drawing/2014/main" id="{FA5B071D-4652-B1AB-BBA7-FB7FA5CF80EF}"/>
              </a:ext>
            </a:extLst>
          </p:cNvPr>
          <p:cNvSpPr txBox="1"/>
          <p:nvPr/>
        </p:nvSpPr>
        <p:spPr>
          <a:xfrm>
            <a:off x="7394779" y="2469572"/>
            <a:ext cx="4393361" cy="3136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44" name="iSHEJI-8">
            <a:extLst>
              <a:ext uri="{FF2B5EF4-FFF2-40B4-BE49-F238E27FC236}">
                <a16:creationId xmlns:a16="http://schemas.microsoft.com/office/drawing/2014/main" id="{45192C07-0367-1FBF-9508-A32E1F0CC630}"/>
              </a:ext>
            </a:extLst>
          </p:cNvPr>
          <p:cNvSpPr txBox="1"/>
          <p:nvPr/>
        </p:nvSpPr>
        <p:spPr>
          <a:xfrm>
            <a:off x="7372297" y="1542157"/>
            <a:ext cx="407294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7D0A03C6-BB0D-C6EC-2598-531A30FD5C53}"/>
              </a:ext>
            </a:extLst>
          </p:cNvPr>
          <p:cNvSpPr/>
          <p:nvPr/>
        </p:nvSpPr>
        <p:spPr>
          <a:xfrm>
            <a:off x="660402" y="1603117"/>
            <a:ext cx="3491798" cy="333043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89588BFC-DA9E-0D2E-E729-4E8BE17FAB3E}"/>
              </a:ext>
            </a:extLst>
          </p:cNvPr>
          <p:cNvSpPr/>
          <p:nvPr/>
        </p:nvSpPr>
        <p:spPr>
          <a:xfrm>
            <a:off x="4343748" y="1603117"/>
            <a:ext cx="2674274" cy="225798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78DB4902-E701-D084-6A44-2484FF17BD56}"/>
              </a:ext>
            </a:extLst>
          </p:cNvPr>
          <p:cNvSpPr/>
          <p:nvPr/>
        </p:nvSpPr>
        <p:spPr>
          <a:xfrm>
            <a:off x="4343748" y="4025278"/>
            <a:ext cx="2674274" cy="2257989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223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8B3EF85-E8E6-A706-ADE9-7D5356AB64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2B89B1F-3A5A-C236-FC1C-D892B1DDAE47}"/>
              </a:ext>
            </a:extLst>
          </p:cNvPr>
          <p:cNvSpPr/>
          <p:nvPr/>
        </p:nvSpPr>
        <p:spPr>
          <a:xfrm flipV="1">
            <a:off x="2190817" y="4906702"/>
            <a:ext cx="1779973" cy="301841"/>
          </a:xfrm>
          <a:custGeom>
            <a:avLst/>
            <a:gdLst>
              <a:gd name="connsiteX0" fmla="*/ 1779973 w 1779973"/>
              <a:gd name="connsiteY0" fmla="*/ 301841 h 301841"/>
              <a:gd name="connsiteX1" fmla="*/ 1478132 w 1779973"/>
              <a:gd name="connsiteY1" fmla="*/ 0 h 301841"/>
              <a:gd name="connsiteX2" fmla="*/ 0 w 1779973"/>
              <a:gd name="connsiteY2" fmla="*/ 0 h 30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973" h="301841">
                <a:moveTo>
                  <a:pt x="1779973" y="301841"/>
                </a:moveTo>
                <a:lnTo>
                  <a:pt x="147813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E526D68-6294-05B9-4F13-A7596F2B6CE5}"/>
              </a:ext>
            </a:extLst>
          </p:cNvPr>
          <p:cNvSpPr/>
          <p:nvPr/>
        </p:nvSpPr>
        <p:spPr>
          <a:xfrm flipV="1">
            <a:off x="7872526" y="4933015"/>
            <a:ext cx="599242" cy="297402"/>
          </a:xfrm>
          <a:custGeom>
            <a:avLst/>
            <a:gdLst>
              <a:gd name="connsiteX0" fmla="*/ 0 w 599242"/>
              <a:gd name="connsiteY0" fmla="*/ 297402 h 297402"/>
              <a:gd name="connsiteX1" fmla="*/ 297402 w 599242"/>
              <a:gd name="connsiteY1" fmla="*/ 0 h 297402"/>
              <a:gd name="connsiteX2" fmla="*/ 599242 w 599242"/>
              <a:gd name="connsiteY2" fmla="*/ 0 h 29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42" h="297402">
                <a:moveTo>
                  <a:pt x="0" y="297402"/>
                </a:moveTo>
                <a:lnTo>
                  <a:pt x="297402" y="0"/>
                </a:lnTo>
                <a:lnTo>
                  <a:pt x="599242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D98B081-7BC6-DED0-523D-D2B37D4AB7A9}"/>
              </a:ext>
            </a:extLst>
          </p:cNvPr>
          <p:cNvSpPr/>
          <p:nvPr/>
        </p:nvSpPr>
        <p:spPr>
          <a:xfrm>
            <a:off x="7872526" y="2041706"/>
            <a:ext cx="599242" cy="297402"/>
          </a:xfrm>
          <a:custGeom>
            <a:avLst/>
            <a:gdLst>
              <a:gd name="connsiteX0" fmla="*/ 0 w 599242"/>
              <a:gd name="connsiteY0" fmla="*/ 297402 h 297402"/>
              <a:gd name="connsiteX1" fmla="*/ 297402 w 599242"/>
              <a:gd name="connsiteY1" fmla="*/ 0 h 297402"/>
              <a:gd name="connsiteX2" fmla="*/ 599242 w 599242"/>
              <a:gd name="connsiteY2" fmla="*/ 0 h 29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42" h="297402">
                <a:moveTo>
                  <a:pt x="0" y="297402"/>
                </a:moveTo>
                <a:lnTo>
                  <a:pt x="297402" y="0"/>
                </a:lnTo>
                <a:lnTo>
                  <a:pt x="599242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C3070A7-B1AE-E195-CBEA-75481016C5BC}"/>
              </a:ext>
            </a:extLst>
          </p:cNvPr>
          <p:cNvSpPr/>
          <p:nvPr/>
        </p:nvSpPr>
        <p:spPr>
          <a:xfrm>
            <a:off x="2190817" y="2050584"/>
            <a:ext cx="1779973" cy="301841"/>
          </a:xfrm>
          <a:custGeom>
            <a:avLst/>
            <a:gdLst>
              <a:gd name="connsiteX0" fmla="*/ 1779973 w 1779973"/>
              <a:gd name="connsiteY0" fmla="*/ 301841 h 301841"/>
              <a:gd name="connsiteX1" fmla="*/ 1478132 w 1779973"/>
              <a:gd name="connsiteY1" fmla="*/ 0 h 301841"/>
              <a:gd name="connsiteX2" fmla="*/ 0 w 1779973"/>
              <a:gd name="connsiteY2" fmla="*/ 0 h 30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973" h="301841">
                <a:moveTo>
                  <a:pt x="1779973" y="301841"/>
                </a:moveTo>
                <a:lnTo>
                  <a:pt x="147813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4873CE7-B0A0-2371-EAA6-DC58971A82D2}"/>
              </a:ext>
            </a:extLst>
          </p:cNvPr>
          <p:cNvSpPr/>
          <p:nvPr/>
        </p:nvSpPr>
        <p:spPr>
          <a:xfrm>
            <a:off x="3818282" y="1445104"/>
            <a:ext cx="4196396" cy="4196397"/>
          </a:xfrm>
          <a:custGeom>
            <a:avLst/>
            <a:gdLst>
              <a:gd name="connsiteX0" fmla="*/ 2109044 w 4196396"/>
              <a:gd name="connsiteY0" fmla="*/ 1211 h 4196397"/>
              <a:gd name="connsiteX1" fmla="*/ 2137620 w 4196396"/>
              <a:gd name="connsiteY1" fmla="*/ 23854 h 4196397"/>
              <a:gd name="connsiteX2" fmla="*/ 2197717 w 4196396"/>
              <a:gd name="connsiteY2" fmla="*/ 127469 h 4196397"/>
              <a:gd name="connsiteX3" fmla="*/ 2300207 w 4196396"/>
              <a:gd name="connsiteY3" fmla="*/ 132645 h 4196397"/>
              <a:gd name="connsiteX4" fmla="*/ 4063754 w 4196396"/>
              <a:gd name="connsiteY4" fmla="*/ 1896188 h 4196397"/>
              <a:gd name="connsiteX5" fmla="*/ 4068929 w 4196396"/>
              <a:gd name="connsiteY5" fmla="*/ 1998682 h 4196397"/>
              <a:gd name="connsiteX6" fmla="*/ 4172542 w 4196396"/>
              <a:gd name="connsiteY6" fmla="*/ 2058778 h 4196397"/>
              <a:gd name="connsiteX7" fmla="*/ 4172542 w 4196396"/>
              <a:gd name="connsiteY7" fmla="*/ 2136600 h 4196397"/>
              <a:gd name="connsiteX8" fmla="*/ 4068982 w 4196396"/>
              <a:gd name="connsiteY8" fmla="*/ 2196665 h 4196397"/>
              <a:gd name="connsiteX9" fmla="*/ 4063754 w 4196396"/>
              <a:gd name="connsiteY9" fmla="*/ 2300206 h 4196397"/>
              <a:gd name="connsiteX10" fmla="*/ 2300207 w 4196396"/>
              <a:gd name="connsiteY10" fmla="*/ 4063750 h 4196397"/>
              <a:gd name="connsiteX11" fmla="*/ 2197718 w 4196396"/>
              <a:gd name="connsiteY11" fmla="*/ 4068925 h 4196397"/>
              <a:gd name="connsiteX12" fmla="*/ 2137619 w 4196396"/>
              <a:gd name="connsiteY12" fmla="*/ 4172543 h 4196397"/>
              <a:gd name="connsiteX13" fmla="*/ 2059796 w 4196396"/>
              <a:gd name="connsiteY13" fmla="*/ 4172544 h 4196397"/>
              <a:gd name="connsiteX14" fmla="*/ 1999729 w 4196396"/>
              <a:gd name="connsiteY14" fmla="*/ 4068978 h 4196397"/>
              <a:gd name="connsiteX15" fmla="*/ 1896188 w 4196396"/>
              <a:gd name="connsiteY15" fmla="*/ 4063750 h 4196397"/>
              <a:gd name="connsiteX16" fmla="*/ 132641 w 4196396"/>
              <a:gd name="connsiteY16" fmla="*/ 2300206 h 4196397"/>
              <a:gd name="connsiteX17" fmla="*/ 127412 w 4196396"/>
              <a:gd name="connsiteY17" fmla="*/ 2196665 h 4196397"/>
              <a:gd name="connsiteX18" fmla="*/ 23853 w 4196396"/>
              <a:gd name="connsiteY18" fmla="*/ 2136600 h 4196397"/>
              <a:gd name="connsiteX19" fmla="*/ 23853 w 4196396"/>
              <a:gd name="connsiteY19" fmla="*/ 2058777 h 4196397"/>
              <a:gd name="connsiteX20" fmla="*/ 127465 w 4196396"/>
              <a:gd name="connsiteY20" fmla="*/ 1998683 h 4196397"/>
              <a:gd name="connsiteX21" fmla="*/ 132641 w 4196396"/>
              <a:gd name="connsiteY21" fmla="*/ 1896188 h 4196397"/>
              <a:gd name="connsiteX22" fmla="*/ 1896188 w 4196396"/>
              <a:gd name="connsiteY22" fmla="*/ 132645 h 4196397"/>
              <a:gd name="connsiteX23" fmla="*/ 1999731 w 4196396"/>
              <a:gd name="connsiteY23" fmla="*/ 127416 h 4196397"/>
              <a:gd name="connsiteX24" fmla="*/ 2059797 w 4196396"/>
              <a:gd name="connsiteY24" fmla="*/ 23854 h 4196397"/>
              <a:gd name="connsiteX25" fmla="*/ 2109044 w 4196396"/>
              <a:gd name="connsiteY25" fmla="*/ 1211 h 419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96396" h="4196397">
                <a:moveTo>
                  <a:pt x="2109044" y="1211"/>
                </a:moveTo>
                <a:cubicBezTo>
                  <a:pt x="2118164" y="3727"/>
                  <a:pt x="2127892" y="10436"/>
                  <a:pt x="2137620" y="23854"/>
                </a:cubicBezTo>
                <a:lnTo>
                  <a:pt x="2197717" y="127469"/>
                </a:lnTo>
                <a:lnTo>
                  <a:pt x="2300207" y="132645"/>
                </a:lnTo>
                <a:cubicBezTo>
                  <a:pt x="3230075" y="227078"/>
                  <a:pt x="3969320" y="966322"/>
                  <a:pt x="4063754" y="1896188"/>
                </a:cubicBezTo>
                <a:lnTo>
                  <a:pt x="4068929" y="1998682"/>
                </a:lnTo>
                <a:lnTo>
                  <a:pt x="4172542" y="2058778"/>
                </a:lnTo>
                <a:cubicBezTo>
                  <a:pt x="4226214" y="2097689"/>
                  <a:pt x="4172542" y="2136600"/>
                  <a:pt x="4172542" y="2136600"/>
                </a:cubicBezTo>
                <a:lnTo>
                  <a:pt x="4068982" y="2196665"/>
                </a:lnTo>
                <a:lnTo>
                  <a:pt x="4063754" y="2300206"/>
                </a:lnTo>
                <a:cubicBezTo>
                  <a:pt x="3969320" y="3230073"/>
                  <a:pt x="3230075" y="3969317"/>
                  <a:pt x="2300207" y="4063750"/>
                </a:cubicBezTo>
                <a:lnTo>
                  <a:pt x="2197718" y="4068925"/>
                </a:lnTo>
                <a:lnTo>
                  <a:pt x="2137619" y="4172543"/>
                </a:lnTo>
                <a:cubicBezTo>
                  <a:pt x="2098708" y="4226215"/>
                  <a:pt x="2059796" y="4172544"/>
                  <a:pt x="2059796" y="4172544"/>
                </a:cubicBezTo>
                <a:lnTo>
                  <a:pt x="1999729" y="4068978"/>
                </a:lnTo>
                <a:lnTo>
                  <a:pt x="1896188" y="4063750"/>
                </a:lnTo>
                <a:cubicBezTo>
                  <a:pt x="966320" y="3969317"/>
                  <a:pt x="227074" y="3230073"/>
                  <a:pt x="132641" y="2300206"/>
                </a:cubicBezTo>
                <a:lnTo>
                  <a:pt x="127412" y="2196665"/>
                </a:lnTo>
                <a:lnTo>
                  <a:pt x="23853" y="2136600"/>
                </a:lnTo>
                <a:cubicBezTo>
                  <a:pt x="23853" y="2136600"/>
                  <a:pt x="-29818" y="2097688"/>
                  <a:pt x="23853" y="2058777"/>
                </a:cubicBezTo>
                <a:lnTo>
                  <a:pt x="127465" y="1998683"/>
                </a:lnTo>
                <a:lnTo>
                  <a:pt x="132641" y="1896188"/>
                </a:lnTo>
                <a:cubicBezTo>
                  <a:pt x="227074" y="966322"/>
                  <a:pt x="966320" y="227078"/>
                  <a:pt x="1896188" y="132645"/>
                </a:cubicBezTo>
                <a:lnTo>
                  <a:pt x="1999731" y="127416"/>
                </a:lnTo>
                <a:lnTo>
                  <a:pt x="2059797" y="23854"/>
                </a:lnTo>
                <a:cubicBezTo>
                  <a:pt x="2059797" y="23854"/>
                  <a:pt x="2081685" y="-6336"/>
                  <a:pt x="2109044" y="121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3" name="爱设计-1-4">
            <a:extLst>
              <a:ext uri="{FF2B5EF4-FFF2-40B4-BE49-F238E27FC236}">
                <a16:creationId xmlns:a16="http://schemas.microsoft.com/office/drawing/2014/main" id="{DEA51B29-35B6-A684-B8B2-2E6380CD08B3}"/>
              </a:ext>
            </a:extLst>
          </p:cNvPr>
          <p:cNvSpPr/>
          <p:nvPr/>
        </p:nvSpPr>
        <p:spPr>
          <a:xfrm>
            <a:off x="4204926" y="1831755"/>
            <a:ext cx="3423105" cy="3423093"/>
          </a:xfrm>
          <a:prstGeom prst="ellipse">
            <a:avLst/>
          </a:prstGeom>
          <a:solidFill>
            <a:schemeClr val="tx2">
              <a:lumMod val="60000"/>
              <a:lumOff val="40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4" name="爱设计-1-4">
            <a:extLst>
              <a:ext uri="{FF2B5EF4-FFF2-40B4-BE49-F238E27FC236}">
                <a16:creationId xmlns:a16="http://schemas.microsoft.com/office/drawing/2014/main" id="{F0D47FAC-8454-2E53-8D86-C63FD2475FD2}"/>
              </a:ext>
            </a:extLst>
          </p:cNvPr>
          <p:cNvSpPr/>
          <p:nvPr/>
        </p:nvSpPr>
        <p:spPr>
          <a:xfrm>
            <a:off x="4474869" y="2101694"/>
            <a:ext cx="2883220" cy="288321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7" name="gaoding-20">
            <a:extLst>
              <a:ext uri="{FF2B5EF4-FFF2-40B4-BE49-F238E27FC236}">
                <a16:creationId xmlns:a16="http://schemas.microsoft.com/office/drawing/2014/main" id="{1EB67DBF-F0BB-DD7D-ED21-3AC3E0502C40}"/>
              </a:ext>
            </a:extLst>
          </p:cNvPr>
          <p:cNvSpPr txBox="1"/>
          <p:nvPr/>
        </p:nvSpPr>
        <p:spPr>
          <a:xfrm>
            <a:off x="1125544" y="1873185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智能流转</a:t>
            </a:r>
          </a:p>
        </p:txBody>
      </p:sp>
      <p:sp>
        <p:nvSpPr>
          <p:cNvPr id="18" name="gaoding-20">
            <a:extLst>
              <a:ext uri="{FF2B5EF4-FFF2-40B4-BE49-F238E27FC236}">
                <a16:creationId xmlns:a16="http://schemas.microsoft.com/office/drawing/2014/main" id="{09E2B0DD-3BB9-C7C3-E4F4-DFEECFE8B629}"/>
              </a:ext>
            </a:extLst>
          </p:cNvPr>
          <p:cNvSpPr txBox="1"/>
          <p:nvPr/>
        </p:nvSpPr>
        <p:spPr>
          <a:xfrm>
            <a:off x="1125544" y="2226132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Intelligent flow of content</a:t>
            </a:r>
          </a:p>
        </p:txBody>
      </p:sp>
      <p:sp>
        <p:nvSpPr>
          <p:cNvPr id="20" name="gaoding-14">
            <a:extLst>
              <a:ext uri="{FF2B5EF4-FFF2-40B4-BE49-F238E27FC236}">
                <a16:creationId xmlns:a16="http://schemas.microsoft.com/office/drawing/2014/main" id="{2C433DC6-7B4F-F2F4-E837-28FB51832198}"/>
              </a:ext>
            </a:extLst>
          </p:cNvPr>
          <p:cNvSpPr txBox="1"/>
          <p:nvPr/>
        </p:nvSpPr>
        <p:spPr>
          <a:xfrm>
            <a:off x="1125544" y="2478634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1" name="gaoding-15">
            <a:extLst>
              <a:ext uri="{FF2B5EF4-FFF2-40B4-BE49-F238E27FC236}">
                <a16:creationId xmlns:a16="http://schemas.microsoft.com/office/drawing/2014/main" id="{E301995E-E839-5290-8E33-6C9E1D62380E}"/>
              </a:ext>
            </a:extLst>
          </p:cNvPr>
          <p:cNvSpPr/>
          <p:nvPr/>
        </p:nvSpPr>
        <p:spPr bwMode="auto">
          <a:xfrm>
            <a:off x="4396479" y="2168739"/>
            <a:ext cx="359104" cy="33846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22" name="gaoding-20">
            <a:extLst>
              <a:ext uri="{FF2B5EF4-FFF2-40B4-BE49-F238E27FC236}">
                <a16:creationId xmlns:a16="http://schemas.microsoft.com/office/drawing/2014/main" id="{D5272BEB-70F3-96B0-89ED-0A5E72E3DB04}"/>
              </a:ext>
            </a:extLst>
          </p:cNvPr>
          <p:cNvSpPr txBox="1"/>
          <p:nvPr/>
        </p:nvSpPr>
        <p:spPr>
          <a:xfrm>
            <a:off x="4208095" y="2540117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23" name="gaoding-20">
            <a:extLst>
              <a:ext uri="{FF2B5EF4-FFF2-40B4-BE49-F238E27FC236}">
                <a16:creationId xmlns:a16="http://schemas.microsoft.com/office/drawing/2014/main" id="{9BA4730C-8C77-2926-5280-D7998856B45F}"/>
              </a:ext>
            </a:extLst>
          </p:cNvPr>
          <p:cNvSpPr txBox="1"/>
          <p:nvPr/>
        </p:nvSpPr>
        <p:spPr>
          <a:xfrm>
            <a:off x="1095706" y="5012163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塑造传播</a:t>
            </a:r>
          </a:p>
        </p:txBody>
      </p:sp>
      <p:sp>
        <p:nvSpPr>
          <p:cNvPr id="24" name="gaoding-20">
            <a:extLst>
              <a:ext uri="{FF2B5EF4-FFF2-40B4-BE49-F238E27FC236}">
                <a16:creationId xmlns:a16="http://schemas.microsoft.com/office/drawing/2014/main" id="{EB69B4D6-1FD8-DFE3-F37E-92E9503CBB73}"/>
              </a:ext>
            </a:extLst>
          </p:cNvPr>
          <p:cNvSpPr txBox="1"/>
          <p:nvPr/>
        </p:nvSpPr>
        <p:spPr>
          <a:xfrm>
            <a:off x="1095706" y="5365110"/>
            <a:ext cx="225718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Brand building and communication</a:t>
            </a:r>
          </a:p>
        </p:txBody>
      </p:sp>
      <p:sp>
        <p:nvSpPr>
          <p:cNvPr id="25" name="gaoding-14">
            <a:extLst>
              <a:ext uri="{FF2B5EF4-FFF2-40B4-BE49-F238E27FC236}">
                <a16:creationId xmlns:a16="http://schemas.microsoft.com/office/drawing/2014/main" id="{5CE5A216-248F-AE7E-F30A-0B09A48EE267}"/>
              </a:ext>
            </a:extLst>
          </p:cNvPr>
          <p:cNvSpPr txBox="1"/>
          <p:nvPr/>
        </p:nvSpPr>
        <p:spPr>
          <a:xfrm>
            <a:off x="1095706" y="5617612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26" name="gaoding-15">
            <a:extLst>
              <a:ext uri="{FF2B5EF4-FFF2-40B4-BE49-F238E27FC236}">
                <a16:creationId xmlns:a16="http://schemas.microsoft.com/office/drawing/2014/main" id="{F9ABBF71-6AAC-D275-017F-F6D374C87C02}"/>
              </a:ext>
            </a:extLst>
          </p:cNvPr>
          <p:cNvSpPr/>
          <p:nvPr/>
        </p:nvSpPr>
        <p:spPr bwMode="auto">
          <a:xfrm>
            <a:off x="4396479" y="4476508"/>
            <a:ext cx="359104" cy="33846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27" name="gaoding-20">
            <a:extLst>
              <a:ext uri="{FF2B5EF4-FFF2-40B4-BE49-F238E27FC236}">
                <a16:creationId xmlns:a16="http://schemas.microsoft.com/office/drawing/2014/main" id="{B5C18640-E052-1EF2-3D21-AD33A1EE147A}"/>
              </a:ext>
            </a:extLst>
          </p:cNvPr>
          <p:cNvSpPr txBox="1"/>
          <p:nvPr/>
        </p:nvSpPr>
        <p:spPr>
          <a:xfrm>
            <a:off x="4208095" y="4847886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28" name="gaoding-4">
            <a:extLst>
              <a:ext uri="{FF2B5EF4-FFF2-40B4-BE49-F238E27FC236}">
                <a16:creationId xmlns:a16="http://schemas.microsoft.com/office/drawing/2014/main" id="{564CCAE4-AD0E-CEE6-87DA-FB69E882FB5F}"/>
              </a:ext>
            </a:extLst>
          </p:cNvPr>
          <p:cNvSpPr txBox="1"/>
          <p:nvPr/>
        </p:nvSpPr>
        <p:spPr>
          <a:xfrm>
            <a:off x="5064482" y="3026375"/>
            <a:ext cx="1703993" cy="8442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29" name="iSHEJI-9">
            <a:extLst>
              <a:ext uri="{FF2B5EF4-FFF2-40B4-BE49-F238E27FC236}">
                <a16:creationId xmlns:a16="http://schemas.microsoft.com/office/drawing/2014/main" id="{BD7257B4-405F-68F9-3AB4-5C7BFECFC503}"/>
              </a:ext>
            </a:extLst>
          </p:cNvPr>
          <p:cNvSpPr txBox="1"/>
          <p:nvPr/>
        </p:nvSpPr>
        <p:spPr>
          <a:xfrm>
            <a:off x="4949821" y="3754040"/>
            <a:ext cx="1933314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www.iSHEJI.com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4A2235CD-6181-85B6-A20F-A8C4D5680E31}"/>
              </a:ext>
            </a:extLst>
          </p:cNvPr>
          <p:cNvSpPr/>
          <p:nvPr/>
        </p:nvSpPr>
        <p:spPr>
          <a:xfrm>
            <a:off x="3982822" y="1949055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75CF606-9154-B643-074A-E5741AECBA7A}"/>
              </a:ext>
            </a:extLst>
          </p:cNvPr>
          <p:cNvSpPr/>
          <p:nvPr/>
        </p:nvSpPr>
        <p:spPr>
          <a:xfrm flipH="1">
            <a:off x="6735905" y="1949055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gaoding-20">
            <a:extLst>
              <a:ext uri="{FF2B5EF4-FFF2-40B4-BE49-F238E27FC236}">
                <a16:creationId xmlns:a16="http://schemas.microsoft.com/office/drawing/2014/main" id="{29B58CE2-26CF-E528-3E3F-10EE15206CA9}"/>
              </a:ext>
            </a:extLst>
          </p:cNvPr>
          <p:cNvSpPr txBox="1"/>
          <p:nvPr/>
        </p:nvSpPr>
        <p:spPr>
          <a:xfrm flipH="1">
            <a:off x="8550649" y="1836800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资产管理</a:t>
            </a:r>
          </a:p>
        </p:txBody>
      </p:sp>
      <p:sp>
        <p:nvSpPr>
          <p:cNvPr id="33" name="gaoding-20">
            <a:extLst>
              <a:ext uri="{FF2B5EF4-FFF2-40B4-BE49-F238E27FC236}">
                <a16:creationId xmlns:a16="http://schemas.microsoft.com/office/drawing/2014/main" id="{55505DF3-7035-DBB9-DB82-95A5B2FD276D}"/>
              </a:ext>
            </a:extLst>
          </p:cNvPr>
          <p:cNvSpPr txBox="1"/>
          <p:nvPr/>
        </p:nvSpPr>
        <p:spPr>
          <a:xfrm flipH="1">
            <a:off x="8550649" y="2189747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Digital asset Management</a:t>
            </a:r>
          </a:p>
        </p:txBody>
      </p:sp>
      <p:sp>
        <p:nvSpPr>
          <p:cNvPr id="34" name="gaoding-14">
            <a:extLst>
              <a:ext uri="{FF2B5EF4-FFF2-40B4-BE49-F238E27FC236}">
                <a16:creationId xmlns:a16="http://schemas.microsoft.com/office/drawing/2014/main" id="{1AF299BF-2DCA-FA05-7805-B002FD93CD89}"/>
              </a:ext>
            </a:extLst>
          </p:cNvPr>
          <p:cNvSpPr txBox="1"/>
          <p:nvPr/>
        </p:nvSpPr>
        <p:spPr>
          <a:xfrm flipH="1">
            <a:off x="8550649" y="2442249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35" name="gaoding-15">
            <a:extLst>
              <a:ext uri="{FF2B5EF4-FFF2-40B4-BE49-F238E27FC236}">
                <a16:creationId xmlns:a16="http://schemas.microsoft.com/office/drawing/2014/main" id="{B8B754ED-3750-1DDA-205F-326A2CAAAF37}"/>
              </a:ext>
            </a:extLst>
          </p:cNvPr>
          <p:cNvSpPr/>
          <p:nvPr/>
        </p:nvSpPr>
        <p:spPr bwMode="auto">
          <a:xfrm>
            <a:off x="7142516" y="2164212"/>
            <a:ext cx="359104" cy="34751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36" name="gaoding-20">
            <a:extLst>
              <a:ext uri="{FF2B5EF4-FFF2-40B4-BE49-F238E27FC236}">
                <a16:creationId xmlns:a16="http://schemas.microsoft.com/office/drawing/2014/main" id="{C7F83751-92F0-8715-0AE4-1DC64066279F}"/>
              </a:ext>
            </a:extLst>
          </p:cNvPr>
          <p:cNvSpPr txBox="1"/>
          <p:nvPr/>
        </p:nvSpPr>
        <p:spPr>
          <a:xfrm flipH="1">
            <a:off x="6961178" y="2540117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数字</a:t>
            </a:r>
          </a:p>
        </p:txBody>
      </p:sp>
      <p:sp>
        <p:nvSpPr>
          <p:cNvPr id="37" name="gaoding-20">
            <a:extLst>
              <a:ext uri="{FF2B5EF4-FFF2-40B4-BE49-F238E27FC236}">
                <a16:creationId xmlns:a16="http://schemas.microsoft.com/office/drawing/2014/main" id="{4BA3CD21-CEB2-41A5-21CE-48026180D4E1}"/>
              </a:ext>
            </a:extLst>
          </p:cNvPr>
          <p:cNvSpPr txBox="1"/>
          <p:nvPr/>
        </p:nvSpPr>
        <p:spPr>
          <a:xfrm flipH="1">
            <a:off x="8550649" y="5058679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营销获客</a:t>
            </a:r>
          </a:p>
        </p:txBody>
      </p:sp>
      <p:sp>
        <p:nvSpPr>
          <p:cNvPr id="38" name="gaoding-20">
            <a:extLst>
              <a:ext uri="{FF2B5EF4-FFF2-40B4-BE49-F238E27FC236}">
                <a16:creationId xmlns:a16="http://schemas.microsoft.com/office/drawing/2014/main" id="{307E0808-96DE-3E5F-4F62-746029D9D382}"/>
              </a:ext>
            </a:extLst>
          </p:cNvPr>
          <p:cNvSpPr txBox="1"/>
          <p:nvPr/>
        </p:nvSpPr>
        <p:spPr>
          <a:xfrm flipH="1">
            <a:off x="8550648" y="5411626"/>
            <a:ext cx="195415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Full marketing to get customers</a:t>
            </a:r>
          </a:p>
        </p:txBody>
      </p:sp>
      <p:sp>
        <p:nvSpPr>
          <p:cNvPr id="39" name="gaoding-14">
            <a:extLst>
              <a:ext uri="{FF2B5EF4-FFF2-40B4-BE49-F238E27FC236}">
                <a16:creationId xmlns:a16="http://schemas.microsoft.com/office/drawing/2014/main" id="{96D4FAA2-23F2-AC00-D7E1-5F3A7199BB1D}"/>
              </a:ext>
            </a:extLst>
          </p:cNvPr>
          <p:cNvSpPr txBox="1"/>
          <p:nvPr/>
        </p:nvSpPr>
        <p:spPr>
          <a:xfrm flipH="1">
            <a:off x="8550649" y="5664128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987A07C4-2FD3-9D1A-0A62-69C5F67C4CEF}"/>
              </a:ext>
            </a:extLst>
          </p:cNvPr>
          <p:cNvSpPr/>
          <p:nvPr/>
        </p:nvSpPr>
        <p:spPr>
          <a:xfrm flipV="1">
            <a:off x="3982822" y="4208417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D98ABA24-2886-88D7-84BB-3CF6B2F15D00}"/>
              </a:ext>
            </a:extLst>
          </p:cNvPr>
          <p:cNvSpPr/>
          <p:nvPr/>
        </p:nvSpPr>
        <p:spPr>
          <a:xfrm flipH="1" flipV="1">
            <a:off x="6735905" y="4208417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F52AC756-342F-E9FD-DAC9-838567F22714}"/>
              </a:ext>
            </a:extLst>
          </p:cNvPr>
          <p:cNvSpPr/>
          <p:nvPr/>
        </p:nvSpPr>
        <p:spPr>
          <a:xfrm>
            <a:off x="3884295" y="2259541"/>
            <a:ext cx="189966" cy="189966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28C094CA-05F5-0E5C-33CD-C46C591B6F95}"/>
              </a:ext>
            </a:extLst>
          </p:cNvPr>
          <p:cNvSpPr/>
          <p:nvPr/>
        </p:nvSpPr>
        <p:spPr>
          <a:xfrm flipV="1">
            <a:off x="3884295" y="4822197"/>
            <a:ext cx="189966" cy="189966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39D10781-DE17-B34C-31A0-06DE81E71E4A}"/>
              </a:ext>
            </a:extLst>
          </p:cNvPr>
          <p:cNvSpPr/>
          <p:nvPr/>
        </p:nvSpPr>
        <p:spPr>
          <a:xfrm flipH="1">
            <a:off x="7758697" y="2259541"/>
            <a:ext cx="189966" cy="189966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E1A39B6E-914D-CCF9-9F62-C171063AF15A}"/>
              </a:ext>
            </a:extLst>
          </p:cNvPr>
          <p:cNvSpPr/>
          <p:nvPr/>
        </p:nvSpPr>
        <p:spPr>
          <a:xfrm flipH="1" flipV="1">
            <a:off x="7758697" y="4822197"/>
            <a:ext cx="189966" cy="189966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gaoding-15">
            <a:extLst>
              <a:ext uri="{FF2B5EF4-FFF2-40B4-BE49-F238E27FC236}">
                <a16:creationId xmlns:a16="http://schemas.microsoft.com/office/drawing/2014/main" id="{56DEAA8E-BFCE-1BDF-9039-D67D68D277DD}"/>
              </a:ext>
            </a:extLst>
          </p:cNvPr>
          <p:cNvSpPr/>
          <p:nvPr/>
        </p:nvSpPr>
        <p:spPr bwMode="auto">
          <a:xfrm>
            <a:off x="7142516" y="4466188"/>
            <a:ext cx="359104" cy="359104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49" name="gaoding-20">
            <a:extLst>
              <a:ext uri="{FF2B5EF4-FFF2-40B4-BE49-F238E27FC236}">
                <a16:creationId xmlns:a16="http://schemas.microsoft.com/office/drawing/2014/main" id="{5F9BBAE7-C543-454C-B148-872BCA6F3CC1}"/>
              </a:ext>
            </a:extLst>
          </p:cNvPr>
          <p:cNvSpPr txBox="1"/>
          <p:nvPr/>
        </p:nvSpPr>
        <p:spPr>
          <a:xfrm flipH="1">
            <a:off x="6961178" y="4847886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全员</a:t>
            </a:r>
          </a:p>
        </p:txBody>
      </p:sp>
      <p:sp>
        <p:nvSpPr>
          <p:cNvPr id="50" name="gaoding-15">
            <a:extLst>
              <a:ext uri="{FF2B5EF4-FFF2-40B4-BE49-F238E27FC236}">
                <a16:creationId xmlns:a16="http://schemas.microsoft.com/office/drawing/2014/main" id="{3D44A678-FD8A-BFE2-5295-EB6527D2C2A1}"/>
              </a:ext>
            </a:extLst>
          </p:cNvPr>
          <p:cNvSpPr/>
          <p:nvPr/>
        </p:nvSpPr>
        <p:spPr bwMode="auto">
          <a:xfrm>
            <a:off x="4359220" y="2168739"/>
            <a:ext cx="359104" cy="33846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51" name="gaoding-20">
            <a:extLst>
              <a:ext uri="{FF2B5EF4-FFF2-40B4-BE49-F238E27FC236}">
                <a16:creationId xmlns:a16="http://schemas.microsoft.com/office/drawing/2014/main" id="{4D0DE27C-F439-42DD-C14D-3DC9311CC341}"/>
              </a:ext>
            </a:extLst>
          </p:cNvPr>
          <p:cNvSpPr txBox="1"/>
          <p:nvPr/>
        </p:nvSpPr>
        <p:spPr>
          <a:xfrm flipH="1">
            <a:off x="4177882" y="2540117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52" name="gaoding-15">
            <a:extLst>
              <a:ext uri="{FF2B5EF4-FFF2-40B4-BE49-F238E27FC236}">
                <a16:creationId xmlns:a16="http://schemas.microsoft.com/office/drawing/2014/main" id="{0ACF797E-7A76-8ED6-B7F9-FBFAB926635B}"/>
              </a:ext>
            </a:extLst>
          </p:cNvPr>
          <p:cNvSpPr/>
          <p:nvPr/>
        </p:nvSpPr>
        <p:spPr bwMode="auto">
          <a:xfrm>
            <a:off x="4373018" y="4466188"/>
            <a:ext cx="331508" cy="35910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53" name="gaoding-20">
            <a:extLst>
              <a:ext uri="{FF2B5EF4-FFF2-40B4-BE49-F238E27FC236}">
                <a16:creationId xmlns:a16="http://schemas.microsoft.com/office/drawing/2014/main" id="{D8B93A65-35FE-B3AC-1439-BA5D6652759E}"/>
              </a:ext>
            </a:extLst>
          </p:cNvPr>
          <p:cNvSpPr txBox="1"/>
          <p:nvPr/>
        </p:nvSpPr>
        <p:spPr>
          <a:xfrm flipH="1">
            <a:off x="4177882" y="4847886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品牌</a:t>
            </a:r>
          </a:p>
        </p:txBody>
      </p:sp>
    </p:spTree>
    <p:extLst>
      <p:ext uri="{BB962C8B-B14F-4D97-AF65-F5344CB8AC3E}">
        <p14:creationId xmlns:p14="http://schemas.microsoft.com/office/powerpoint/2010/main" val="2270853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4B313FB3-A3C0-81E6-8EDA-DA47A5F2C9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5" name="Freeform 15">
            <a:extLst>
              <a:ext uri="{FF2B5EF4-FFF2-40B4-BE49-F238E27FC236}">
                <a16:creationId xmlns:a16="http://schemas.microsoft.com/office/drawing/2014/main" id="{074AE9EE-DC72-B6EA-4886-13098FBC7155}"/>
              </a:ext>
            </a:extLst>
          </p:cNvPr>
          <p:cNvSpPr>
            <a:spLocks/>
          </p:cNvSpPr>
          <p:nvPr/>
        </p:nvSpPr>
        <p:spPr bwMode="auto">
          <a:xfrm>
            <a:off x="1514475" y="4185692"/>
            <a:ext cx="3034665" cy="358140"/>
          </a:xfrm>
          <a:custGeom>
            <a:avLst/>
            <a:gdLst>
              <a:gd name="T0" fmla="*/ 0 w 1593"/>
              <a:gd name="T1" fmla="*/ 188 h 188"/>
              <a:gd name="T2" fmla="*/ 1403 w 1593"/>
              <a:gd name="T3" fmla="*/ 188 h 188"/>
              <a:gd name="T4" fmla="*/ 1593 w 1593"/>
              <a:gd name="T5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93" h="188">
                <a:moveTo>
                  <a:pt x="0" y="188"/>
                </a:moveTo>
                <a:lnTo>
                  <a:pt x="1403" y="188"/>
                </a:lnTo>
                <a:lnTo>
                  <a:pt x="1593" y="0"/>
                </a:lnTo>
              </a:path>
            </a:pathLst>
          </a:custGeom>
          <a:noFill/>
          <a:ln w="3810" cap="flat">
            <a:solidFill>
              <a:schemeClr val="accent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1DE5361C-B38E-D782-87B1-14AB79E1D3AA}"/>
              </a:ext>
            </a:extLst>
          </p:cNvPr>
          <p:cNvSpPr>
            <a:spLocks/>
          </p:cNvSpPr>
          <p:nvPr/>
        </p:nvSpPr>
        <p:spPr bwMode="auto">
          <a:xfrm>
            <a:off x="1514475" y="1800633"/>
            <a:ext cx="3541395" cy="384810"/>
          </a:xfrm>
          <a:custGeom>
            <a:avLst/>
            <a:gdLst>
              <a:gd name="T0" fmla="*/ 0 w 1859"/>
              <a:gd name="T1" fmla="*/ 0 h 202"/>
              <a:gd name="T2" fmla="*/ 1657 w 1859"/>
              <a:gd name="T3" fmla="*/ 0 h 202"/>
              <a:gd name="T4" fmla="*/ 1859 w 1859"/>
              <a:gd name="T5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59" h="202">
                <a:moveTo>
                  <a:pt x="0" y="0"/>
                </a:moveTo>
                <a:lnTo>
                  <a:pt x="1657" y="0"/>
                </a:lnTo>
                <a:lnTo>
                  <a:pt x="1859" y="202"/>
                </a:lnTo>
              </a:path>
            </a:pathLst>
          </a:custGeom>
          <a:noFill/>
          <a:ln w="3810" cap="flat">
            <a:solidFill>
              <a:schemeClr val="accent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604DE76B-86F8-8DF6-F9DE-34AD3F6B05FB}"/>
              </a:ext>
            </a:extLst>
          </p:cNvPr>
          <p:cNvSpPr>
            <a:spLocks/>
          </p:cNvSpPr>
          <p:nvPr/>
        </p:nvSpPr>
        <p:spPr bwMode="auto">
          <a:xfrm>
            <a:off x="7642860" y="4185692"/>
            <a:ext cx="3034665" cy="358140"/>
          </a:xfrm>
          <a:custGeom>
            <a:avLst/>
            <a:gdLst>
              <a:gd name="T0" fmla="*/ 1593 w 1593"/>
              <a:gd name="T1" fmla="*/ 188 h 188"/>
              <a:gd name="T2" fmla="*/ 190 w 1593"/>
              <a:gd name="T3" fmla="*/ 188 h 188"/>
              <a:gd name="T4" fmla="*/ 0 w 1593"/>
              <a:gd name="T5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93" h="188">
                <a:moveTo>
                  <a:pt x="1593" y="188"/>
                </a:moveTo>
                <a:lnTo>
                  <a:pt x="190" y="188"/>
                </a:lnTo>
                <a:lnTo>
                  <a:pt x="0" y="0"/>
                </a:lnTo>
              </a:path>
            </a:pathLst>
          </a:custGeom>
          <a:noFill/>
          <a:ln w="381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789DD295-0824-B268-4EDA-8BDF1FB847AD}"/>
              </a:ext>
            </a:extLst>
          </p:cNvPr>
          <p:cNvSpPr>
            <a:spLocks/>
          </p:cNvSpPr>
          <p:nvPr/>
        </p:nvSpPr>
        <p:spPr bwMode="auto">
          <a:xfrm>
            <a:off x="7136130" y="1800633"/>
            <a:ext cx="3541395" cy="384810"/>
          </a:xfrm>
          <a:custGeom>
            <a:avLst/>
            <a:gdLst>
              <a:gd name="T0" fmla="*/ 1859 w 1859"/>
              <a:gd name="T1" fmla="*/ 0 h 202"/>
              <a:gd name="T2" fmla="*/ 202 w 1859"/>
              <a:gd name="T3" fmla="*/ 0 h 202"/>
              <a:gd name="T4" fmla="*/ 0 w 1859"/>
              <a:gd name="T5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59" h="202">
                <a:moveTo>
                  <a:pt x="1859" y="0"/>
                </a:moveTo>
                <a:lnTo>
                  <a:pt x="202" y="0"/>
                </a:lnTo>
                <a:lnTo>
                  <a:pt x="0" y="202"/>
                </a:lnTo>
              </a:path>
            </a:pathLst>
          </a:custGeom>
          <a:noFill/>
          <a:ln w="3810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5767B9FE-0C39-DCAC-D0FB-6F62ADD62906}"/>
              </a:ext>
            </a:extLst>
          </p:cNvPr>
          <p:cNvSpPr txBox="1"/>
          <p:nvPr/>
        </p:nvSpPr>
        <p:spPr>
          <a:xfrm>
            <a:off x="1343025" y="1918743"/>
            <a:ext cx="2324736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27177FF3-3D9F-B5F3-F7AA-4E2DF80838B7}"/>
              </a:ext>
            </a:extLst>
          </p:cNvPr>
          <p:cNvSpPr txBox="1">
            <a:spLocks/>
          </p:cNvSpPr>
          <p:nvPr/>
        </p:nvSpPr>
        <p:spPr>
          <a:xfrm>
            <a:off x="1343025" y="1400579"/>
            <a:ext cx="2324736" cy="295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92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内容智能流转</a:t>
            </a:r>
          </a:p>
        </p:txBody>
      </p:sp>
      <p:sp>
        <p:nvSpPr>
          <p:cNvPr id="11" name="Line 23">
            <a:extLst>
              <a:ext uri="{FF2B5EF4-FFF2-40B4-BE49-F238E27FC236}">
                <a16:creationId xmlns:a16="http://schemas.microsoft.com/office/drawing/2014/main" id="{BA31F7B2-8C7C-E859-595C-FE062AD3C73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55874" y="1800633"/>
            <a:ext cx="217170" cy="0"/>
          </a:xfrm>
          <a:prstGeom prst="line">
            <a:avLst/>
          </a:prstGeom>
          <a:noFill/>
          <a:ln w="30480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1703C168-BEB6-D60C-FAFC-90474801D79B}"/>
              </a:ext>
            </a:extLst>
          </p:cNvPr>
          <p:cNvSpPr txBox="1"/>
          <p:nvPr/>
        </p:nvSpPr>
        <p:spPr>
          <a:xfrm>
            <a:off x="1343025" y="4661942"/>
            <a:ext cx="2324736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以优质内容作为营销输出核心，承载品牌内核，引发用户的情感共鸣和价值观认同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27C9552A-6764-012F-184B-3E55E3198502}"/>
              </a:ext>
            </a:extLst>
          </p:cNvPr>
          <p:cNvSpPr txBox="1">
            <a:spLocks/>
          </p:cNvSpPr>
          <p:nvPr/>
        </p:nvSpPr>
        <p:spPr>
          <a:xfrm>
            <a:off x="1343025" y="4143778"/>
            <a:ext cx="2324736" cy="295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92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品牌塑造传播</a:t>
            </a:r>
          </a:p>
        </p:txBody>
      </p:sp>
      <p:sp>
        <p:nvSpPr>
          <p:cNvPr id="14" name="Line 23">
            <a:extLst>
              <a:ext uri="{FF2B5EF4-FFF2-40B4-BE49-F238E27FC236}">
                <a16:creationId xmlns:a16="http://schemas.microsoft.com/office/drawing/2014/main" id="{A93A0DA6-F934-92D2-5ABA-CD3D5402435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55874" y="4543832"/>
            <a:ext cx="217170" cy="0"/>
          </a:xfrm>
          <a:prstGeom prst="line">
            <a:avLst/>
          </a:prstGeom>
          <a:noFill/>
          <a:ln w="30480" cap="rnd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EBFEDBEC-36AF-BE7F-A446-A24F6E563977}"/>
              </a:ext>
            </a:extLst>
          </p:cNvPr>
          <p:cNvSpPr txBox="1"/>
          <p:nvPr/>
        </p:nvSpPr>
        <p:spPr>
          <a:xfrm>
            <a:off x="3967845" y="6074183"/>
            <a:ext cx="4256312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D56EFE34-56D0-E10E-A173-22EF7AD5F915}"/>
              </a:ext>
            </a:extLst>
          </p:cNvPr>
          <p:cNvSpPr txBox="1">
            <a:spLocks/>
          </p:cNvSpPr>
          <p:nvPr/>
        </p:nvSpPr>
        <p:spPr>
          <a:xfrm>
            <a:off x="4454218" y="5556020"/>
            <a:ext cx="3283565" cy="295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92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内容智能流转</a:t>
            </a:r>
          </a:p>
        </p:txBody>
      </p:sp>
      <p:sp>
        <p:nvSpPr>
          <p:cNvPr id="17" name="Line 23">
            <a:extLst>
              <a:ext uri="{FF2B5EF4-FFF2-40B4-BE49-F238E27FC236}">
                <a16:creationId xmlns:a16="http://schemas.microsoft.com/office/drawing/2014/main" id="{4B35CEFA-3CE9-0A06-6673-FA5DC6DBB33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87414" y="5956073"/>
            <a:ext cx="217170" cy="0"/>
          </a:xfrm>
          <a:prstGeom prst="line">
            <a:avLst/>
          </a:prstGeom>
          <a:noFill/>
          <a:ln w="30480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160"/>
          </a:p>
        </p:txBody>
      </p:sp>
      <p:sp>
        <p:nvSpPr>
          <p:cNvPr id="18" name="Line 19">
            <a:extLst>
              <a:ext uri="{FF2B5EF4-FFF2-40B4-BE49-F238E27FC236}">
                <a16:creationId xmlns:a16="http://schemas.microsoft.com/office/drawing/2014/main" id="{382B0983-090D-84AD-1DCD-C70E51885B3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1" y="5249952"/>
            <a:ext cx="0" cy="274320"/>
          </a:xfrm>
          <a:prstGeom prst="line">
            <a:avLst/>
          </a:prstGeom>
          <a:noFill/>
          <a:ln w="3810" cap="flat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9" name="TextBox 28">
            <a:extLst>
              <a:ext uri="{FF2B5EF4-FFF2-40B4-BE49-F238E27FC236}">
                <a16:creationId xmlns:a16="http://schemas.microsoft.com/office/drawing/2014/main" id="{02E75AF4-F84C-AFD6-9C4B-7277453F5A07}"/>
              </a:ext>
            </a:extLst>
          </p:cNvPr>
          <p:cNvSpPr txBox="1"/>
          <p:nvPr/>
        </p:nvSpPr>
        <p:spPr>
          <a:xfrm>
            <a:off x="8378192" y="1918743"/>
            <a:ext cx="247078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基于全社交媒体平台进行全域流量整合营销，借助数据中台</a:t>
            </a:r>
            <a:r>
              <a:rPr lang="en-US" altLang="zh-CN" dirty="0" err="1"/>
              <a:t>KolRank</a:t>
            </a:r>
            <a:r>
              <a:rPr lang="zh-CN" altLang="en-US" dirty="0"/>
              <a:t>提供标准化产品及服务</a:t>
            </a:r>
          </a:p>
        </p:txBody>
      </p:sp>
      <p:sp>
        <p:nvSpPr>
          <p:cNvPr id="20" name="TextBox 29">
            <a:extLst>
              <a:ext uri="{FF2B5EF4-FFF2-40B4-BE49-F238E27FC236}">
                <a16:creationId xmlns:a16="http://schemas.microsoft.com/office/drawing/2014/main" id="{3C05DE52-655A-BDB1-45AB-6632C02E430B}"/>
              </a:ext>
            </a:extLst>
          </p:cNvPr>
          <p:cNvSpPr txBox="1">
            <a:spLocks/>
          </p:cNvSpPr>
          <p:nvPr/>
        </p:nvSpPr>
        <p:spPr>
          <a:xfrm>
            <a:off x="8524240" y="1400579"/>
            <a:ext cx="2324736" cy="295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92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数字资产管理</a:t>
            </a:r>
          </a:p>
        </p:txBody>
      </p:sp>
      <p:sp>
        <p:nvSpPr>
          <p:cNvPr id="21" name="Line 23">
            <a:extLst>
              <a:ext uri="{FF2B5EF4-FFF2-40B4-BE49-F238E27FC236}">
                <a16:creationId xmlns:a16="http://schemas.microsoft.com/office/drawing/2014/main" id="{6DD1511B-0526-CD90-C4DA-661990CE5D2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631806" y="1800633"/>
            <a:ext cx="217170" cy="0"/>
          </a:xfrm>
          <a:prstGeom prst="line">
            <a:avLst/>
          </a:prstGeom>
          <a:noFill/>
          <a:ln w="30480" cap="rnd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2160"/>
          </a:p>
        </p:txBody>
      </p:sp>
      <p:sp>
        <p:nvSpPr>
          <p:cNvPr id="22" name="TextBox 31">
            <a:extLst>
              <a:ext uri="{FF2B5EF4-FFF2-40B4-BE49-F238E27FC236}">
                <a16:creationId xmlns:a16="http://schemas.microsoft.com/office/drawing/2014/main" id="{36740914-DD1C-4868-0258-6135B31365FF}"/>
              </a:ext>
            </a:extLst>
          </p:cNvPr>
          <p:cNvSpPr txBox="1"/>
          <p:nvPr/>
        </p:nvSpPr>
        <p:spPr>
          <a:xfrm>
            <a:off x="8378192" y="4661942"/>
            <a:ext cx="247078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在不同流量平台开设个人账户，传递品牌声量，对平台用户种草、拉新以建立企业私域流量池</a:t>
            </a:r>
          </a:p>
        </p:txBody>
      </p:sp>
      <p:sp>
        <p:nvSpPr>
          <p:cNvPr id="23" name="TextBox 32">
            <a:extLst>
              <a:ext uri="{FF2B5EF4-FFF2-40B4-BE49-F238E27FC236}">
                <a16:creationId xmlns:a16="http://schemas.microsoft.com/office/drawing/2014/main" id="{766F824B-9C2A-93CD-A092-600D2B5AB87C}"/>
              </a:ext>
            </a:extLst>
          </p:cNvPr>
          <p:cNvSpPr txBox="1">
            <a:spLocks/>
          </p:cNvSpPr>
          <p:nvPr/>
        </p:nvSpPr>
        <p:spPr>
          <a:xfrm>
            <a:off x="8524240" y="4143778"/>
            <a:ext cx="2324736" cy="295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92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全员营销获客</a:t>
            </a:r>
          </a:p>
        </p:txBody>
      </p:sp>
      <p:sp>
        <p:nvSpPr>
          <p:cNvPr id="24" name="Line 23">
            <a:extLst>
              <a:ext uri="{FF2B5EF4-FFF2-40B4-BE49-F238E27FC236}">
                <a16:creationId xmlns:a16="http://schemas.microsoft.com/office/drawing/2014/main" id="{2FEE9816-D948-332D-F3BB-5810A7150E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631806" y="4543832"/>
            <a:ext cx="217170" cy="0"/>
          </a:xfrm>
          <a:prstGeom prst="line">
            <a:avLst/>
          </a:prstGeom>
          <a:noFill/>
          <a:ln w="30480" cap="rnd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2160"/>
          </a:p>
        </p:txBody>
      </p:sp>
      <p:sp>
        <p:nvSpPr>
          <p:cNvPr id="25" name="Freeform 292">
            <a:extLst>
              <a:ext uri="{FF2B5EF4-FFF2-40B4-BE49-F238E27FC236}">
                <a16:creationId xmlns:a16="http://schemas.microsoft.com/office/drawing/2014/main" id="{E425A340-B3CD-D228-C7A3-060E92C1EF1E}"/>
              </a:ext>
            </a:extLst>
          </p:cNvPr>
          <p:cNvSpPr>
            <a:spLocks/>
          </p:cNvSpPr>
          <p:nvPr/>
        </p:nvSpPr>
        <p:spPr bwMode="auto">
          <a:xfrm>
            <a:off x="4804410" y="3066822"/>
            <a:ext cx="697230" cy="1577340"/>
          </a:xfrm>
          <a:custGeom>
            <a:avLst/>
            <a:gdLst>
              <a:gd name="T0" fmla="*/ 144 w 183"/>
              <a:gd name="T1" fmla="*/ 414 h 414"/>
              <a:gd name="T2" fmla="*/ 138 w 183"/>
              <a:gd name="T3" fmla="*/ 413 h 414"/>
              <a:gd name="T4" fmla="*/ 124 w 183"/>
              <a:gd name="T5" fmla="*/ 389 h 414"/>
              <a:gd name="T6" fmla="*/ 120 w 183"/>
              <a:gd name="T7" fmla="*/ 196 h 414"/>
              <a:gd name="T8" fmla="*/ 10 w 183"/>
              <a:gd name="T9" fmla="*/ 38 h 414"/>
              <a:gd name="T10" fmla="*/ 7 w 183"/>
              <a:gd name="T11" fmla="*/ 10 h 414"/>
              <a:gd name="T12" fmla="*/ 35 w 183"/>
              <a:gd name="T13" fmla="*/ 6 h 414"/>
              <a:gd name="T14" fmla="*/ 158 w 183"/>
              <a:gd name="T15" fmla="*/ 184 h 414"/>
              <a:gd name="T16" fmla="*/ 163 w 183"/>
              <a:gd name="T17" fmla="*/ 399 h 414"/>
              <a:gd name="T18" fmla="*/ 144 w 183"/>
              <a:gd name="T19" fmla="*/ 41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3" h="414">
                <a:moveTo>
                  <a:pt x="144" y="414"/>
                </a:moveTo>
                <a:cubicBezTo>
                  <a:pt x="142" y="414"/>
                  <a:pt x="140" y="414"/>
                  <a:pt x="138" y="413"/>
                </a:cubicBezTo>
                <a:cubicBezTo>
                  <a:pt x="128" y="410"/>
                  <a:pt x="121" y="399"/>
                  <a:pt x="124" y="389"/>
                </a:cubicBezTo>
                <a:cubicBezTo>
                  <a:pt x="142" y="325"/>
                  <a:pt x="141" y="259"/>
                  <a:pt x="120" y="196"/>
                </a:cubicBezTo>
                <a:cubicBezTo>
                  <a:pt x="100" y="133"/>
                  <a:pt x="62" y="79"/>
                  <a:pt x="10" y="38"/>
                </a:cubicBezTo>
                <a:cubicBezTo>
                  <a:pt x="2" y="31"/>
                  <a:pt x="0" y="18"/>
                  <a:pt x="7" y="10"/>
                </a:cubicBezTo>
                <a:cubicBezTo>
                  <a:pt x="14" y="1"/>
                  <a:pt x="26" y="0"/>
                  <a:pt x="35" y="6"/>
                </a:cubicBezTo>
                <a:cubicBezTo>
                  <a:pt x="93" y="52"/>
                  <a:pt x="136" y="113"/>
                  <a:pt x="158" y="184"/>
                </a:cubicBezTo>
                <a:cubicBezTo>
                  <a:pt x="181" y="254"/>
                  <a:pt x="183" y="328"/>
                  <a:pt x="163" y="399"/>
                </a:cubicBezTo>
                <a:cubicBezTo>
                  <a:pt x="160" y="408"/>
                  <a:pt x="152" y="414"/>
                  <a:pt x="144" y="4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6" name="Freeform 293">
            <a:extLst>
              <a:ext uri="{FF2B5EF4-FFF2-40B4-BE49-F238E27FC236}">
                <a16:creationId xmlns:a16="http://schemas.microsoft.com/office/drawing/2014/main" id="{D31F4A3B-A14A-11F6-9C67-E9E4EA3930AA}"/>
              </a:ext>
            </a:extLst>
          </p:cNvPr>
          <p:cNvSpPr>
            <a:spLocks/>
          </p:cNvSpPr>
          <p:nvPr/>
        </p:nvSpPr>
        <p:spPr bwMode="auto">
          <a:xfrm>
            <a:off x="4812030" y="2190522"/>
            <a:ext cx="1371600" cy="1036320"/>
          </a:xfrm>
          <a:custGeom>
            <a:avLst/>
            <a:gdLst>
              <a:gd name="T0" fmla="*/ 21 w 360"/>
              <a:gd name="T1" fmla="*/ 272 h 272"/>
              <a:gd name="T2" fmla="*/ 1 w 360"/>
              <a:gd name="T3" fmla="*/ 253 h 272"/>
              <a:gd name="T4" fmla="*/ 20 w 360"/>
              <a:gd name="T5" fmla="*/ 232 h 272"/>
              <a:gd name="T6" fmla="*/ 202 w 360"/>
              <a:gd name="T7" fmla="*/ 169 h 272"/>
              <a:gd name="T8" fmla="*/ 318 w 360"/>
              <a:gd name="T9" fmla="*/ 15 h 272"/>
              <a:gd name="T10" fmla="*/ 344 w 360"/>
              <a:gd name="T11" fmla="*/ 4 h 272"/>
              <a:gd name="T12" fmla="*/ 356 w 360"/>
              <a:gd name="T13" fmla="*/ 29 h 272"/>
              <a:gd name="T14" fmla="*/ 225 w 360"/>
              <a:gd name="T15" fmla="*/ 201 h 272"/>
              <a:gd name="T16" fmla="*/ 22 w 360"/>
              <a:gd name="T17" fmla="*/ 272 h 272"/>
              <a:gd name="T18" fmla="*/ 21 w 360"/>
              <a:gd name="T19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" h="272">
                <a:moveTo>
                  <a:pt x="21" y="272"/>
                </a:moveTo>
                <a:cubicBezTo>
                  <a:pt x="10" y="272"/>
                  <a:pt x="1" y="264"/>
                  <a:pt x="1" y="253"/>
                </a:cubicBezTo>
                <a:cubicBezTo>
                  <a:pt x="0" y="242"/>
                  <a:pt x="9" y="233"/>
                  <a:pt x="20" y="232"/>
                </a:cubicBezTo>
                <a:cubicBezTo>
                  <a:pt x="86" y="230"/>
                  <a:pt x="149" y="208"/>
                  <a:pt x="202" y="169"/>
                </a:cubicBezTo>
                <a:cubicBezTo>
                  <a:pt x="255" y="130"/>
                  <a:pt x="295" y="77"/>
                  <a:pt x="318" y="15"/>
                </a:cubicBezTo>
                <a:cubicBezTo>
                  <a:pt x="322" y="5"/>
                  <a:pt x="334" y="0"/>
                  <a:pt x="344" y="4"/>
                </a:cubicBezTo>
                <a:cubicBezTo>
                  <a:pt x="354" y="8"/>
                  <a:pt x="360" y="19"/>
                  <a:pt x="356" y="29"/>
                </a:cubicBezTo>
                <a:cubicBezTo>
                  <a:pt x="330" y="98"/>
                  <a:pt x="285" y="158"/>
                  <a:pt x="225" y="201"/>
                </a:cubicBezTo>
                <a:cubicBezTo>
                  <a:pt x="166" y="245"/>
                  <a:pt x="95" y="269"/>
                  <a:pt x="22" y="272"/>
                </a:cubicBezTo>
                <a:cubicBezTo>
                  <a:pt x="21" y="272"/>
                  <a:pt x="21" y="272"/>
                  <a:pt x="21" y="2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7" name="Freeform 294">
            <a:extLst>
              <a:ext uri="{FF2B5EF4-FFF2-40B4-BE49-F238E27FC236}">
                <a16:creationId xmlns:a16="http://schemas.microsoft.com/office/drawing/2014/main" id="{BCCEED29-87C2-F472-E4A8-3F8055787B3A}"/>
              </a:ext>
            </a:extLst>
          </p:cNvPr>
          <p:cNvSpPr>
            <a:spLocks/>
          </p:cNvSpPr>
          <p:nvPr/>
        </p:nvSpPr>
        <p:spPr bwMode="auto">
          <a:xfrm>
            <a:off x="6008370" y="2190522"/>
            <a:ext cx="1371600" cy="1036320"/>
          </a:xfrm>
          <a:custGeom>
            <a:avLst/>
            <a:gdLst>
              <a:gd name="T0" fmla="*/ 339 w 360"/>
              <a:gd name="T1" fmla="*/ 272 h 272"/>
              <a:gd name="T2" fmla="*/ 338 w 360"/>
              <a:gd name="T3" fmla="*/ 272 h 272"/>
              <a:gd name="T4" fmla="*/ 135 w 360"/>
              <a:gd name="T5" fmla="*/ 201 h 272"/>
              <a:gd name="T6" fmla="*/ 4 w 360"/>
              <a:gd name="T7" fmla="*/ 29 h 272"/>
              <a:gd name="T8" fmla="*/ 16 w 360"/>
              <a:gd name="T9" fmla="*/ 4 h 272"/>
              <a:gd name="T10" fmla="*/ 42 w 360"/>
              <a:gd name="T11" fmla="*/ 15 h 272"/>
              <a:gd name="T12" fmla="*/ 158 w 360"/>
              <a:gd name="T13" fmla="*/ 169 h 272"/>
              <a:gd name="T14" fmla="*/ 340 w 360"/>
              <a:gd name="T15" fmla="*/ 232 h 272"/>
              <a:gd name="T16" fmla="*/ 359 w 360"/>
              <a:gd name="T17" fmla="*/ 253 h 272"/>
              <a:gd name="T18" fmla="*/ 339 w 360"/>
              <a:gd name="T19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" h="272">
                <a:moveTo>
                  <a:pt x="339" y="272"/>
                </a:moveTo>
                <a:cubicBezTo>
                  <a:pt x="339" y="272"/>
                  <a:pt x="339" y="272"/>
                  <a:pt x="338" y="272"/>
                </a:cubicBezTo>
                <a:cubicBezTo>
                  <a:pt x="265" y="269"/>
                  <a:pt x="194" y="245"/>
                  <a:pt x="135" y="201"/>
                </a:cubicBezTo>
                <a:cubicBezTo>
                  <a:pt x="75" y="158"/>
                  <a:pt x="30" y="98"/>
                  <a:pt x="4" y="29"/>
                </a:cubicBezTo>
                <a:cubicBezTo>
                  <a:pt x="0" y="19"/>
                  <a:pt x="6" y="8"/>
                  <a:pt x="16" y="4"/>
                </a:cubicBezTo>
                <a:cubicBezTo>
                  <a:pt x="26" y="0"/>
                  <a:pt x="38" y="5"/>
                  <a:pt x="42" y="15"/>
                </a:cubicBezTo>
                <a:cubicBezTo>
                  <a:pt x="65" y="77"/>
                  <a:pt x="105" y="130"/>
                  <a:pt x="158" y="169"/>
                </a:cubicBezTo>
                <a:cubicBezTo>
                  <a:pt x="211" y="208"/>
                  <a:pt x="274" y="230"/>
                  <a:pt x="340" y="232"/>
                </a:cubicBezTo>
                <a:cubicBezTo>
                  <a:pt x="351" y="233"/>
                  <a:pt x="360" y="242"/>
                  <a:pt x="359" y="253"/>
                </a:cubicBezTo>
                <a:cubicBezTo>
                  <a:pt x="359" y="264"/>
                  <a:pt x="350" y="272"/>
                  <a:pt x="339" y="2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8" name="Freeform 295">
            <a:extLst>
              <a:ext uri="{FF2B5EF4-FFF2-40B4-BE49-F238E27FC236}">
                <a16:creationId xmlns:a16="http://schemas.microsoft.com/office/drawing/2014/main" id="{0CB85931-3EE9-4CFA-A593-63D30D28E308}"/>
              </a:ext>
            </a:extLst>
          </p:cNvPr>
          <p:cNvSpPr>
            <a:spLocks/>
          </p:cNvSpPr>
          <p:nvPr/>
        </p:nvSpPr>
        <p:spPr bwMode="auto">
          <a:xfrm>
            <a:off x="6690360" y="3066822"/>
            <a:ext cx="697230" cy="1577340"/>
          </a:xfrm>
          <a:custGeom>
            <a:avLst/>
            <a:gdLst>
              <a:gd name="T0" fmla="*/ 39 w 183"/>
              <a:gd name="T1" fmla="*/ 414 h 414"/>
              <a:gd name="T2" fmla="*/ 20 w 183"/>
              <a:gd name="T3" fmla="*/ 399 h 414"/>
              <a:gd name="T4" fmla="*/ 25 w 183"/>
              <a:gd name="T5" fmla="*/ 184 h 414"/>
              <a:gd name="T6" fmla="*/ 148 w 183"/>
              <a:gd name="T7" fmla="*/ 6 h 414"/>
              <a:gd name="T8" fmla="*/ 176 w 183"/>
              <a:gd name="T9" fmla="*/ 10 h 414"/>
              <a:gd name="T10" fmla="*/ 173 w 183"/>
              <a:gd name="T11" fmla="*/ 38 h 414"/>
              <a:gd name="T12" fmla="*/ 63 w 183"/>
              <a:gd name="T13" fmla="*/ 196 h 414"/>
              <a:gd name="T14" fmla="*/ 59 w 183"/>
              <a:gd name="T15" fmla="*/ 389 h 414"/>
              <a:gd name="T16" fmla="*/ 45 w 183"/>
              <a:gd name="T17" fmla="*/ 413 h 414"/>
              <a:gd name="T18" fmla="*/ 39 w 183"/>
              <a:gd name="T19" fmla="*/ 41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3" h="414">
                <a:moveTo>
                  <a:pt x="39" y="414"/>
                </a:moveTo>
                <a:cubicBezTo>
                  <a:pt x="31" y="414"/>
                  <a:pt x="23" y="408"/>
                  <a:pt x="20" y="399"/>
                </a:cubicBezTo>
                <a:cubicBezTo>
                  <a:pt x="0" y="328"/>
                  <a:pt x="2" y="254"/>
                  <a:pt x="25" y="184"/>
                </a:cubicBezTo>
                <a:cubicBezTo>
                  <a:pt x="47" y="113"/>
                  <a:pt x="90" y="52"/>
                  <a:pt x="148" y="6"/>
                </a:cubicBezTo>
                <a:cubicBezTo>
                  <a:pt x="157" y="0"/>
                  <a:pt x="169" y="1"/>
                  <a:pt x="176" y="10"/>
                </a:cubicBezTo>
                <a:cubicBezTo>
                  <a:pt x="183" y="18"/>
                  <a:pt x="181" y="31"/>
                  <a:pt x="173" y="38"/>
                </a:cubicBezTo>
                <a:cubicBezTo>
                  <a:pt x="121" y="79"/>
                  <a:pt x="83" y="133"/>
                  <a:pt x="63" y="196"/>
                </a:cubicBezTo>
                <a:cubicBezTo>
                  <a:pt x="42" y="259"/>
                  <a:pt x="41" y="325"/>
                  <a:pt x="59" y="389"/>
                </a:cubicBezTo>
                <a:cubicBezTo>
                  <a:pt x="62" y="399"/>
                  <a:pt x="55" y="410"/>
                  <a:pt x="45" y="413"/>
                </a:cubicBezTo>
                <a:cubicBezTo>
                  <a:pt x="43" y="414"/>
                  <a:pt x="41" y="414"/>
                  <a:pt x="39" y="41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9" name="Freeform 296">
            <a:extLst>
              <a:ext uri="{FF2B5EF4-FFF2-40B4-BE49-F238E27FC236}">
                <a16:creationId xmlns:a16="http://schemas.microsoft.com/office/drawing/2014/main" id="{C1C9354A-1540-119E-9873-2A816FE19E64}"/>
              </a:ext>
            </a:extLst>
          </p:cNvPr>
          <p:cNvSpPr>
            <a:spLocks/>
          </p:cNvSpPr>
          <p:nvPr/>
        </p:nvSpPr>
        <p:spPr bwMode="auto">
          <a:xfrm>
            <a:off x="5265420" y="4266972"/>
            <a:ext cx="1661160" cy="388620"/>
          </a:xfrm>
          <a:custGeom>
            <a:avLst/>
            <a:gdLst>
              <a:gd name="T0" fmla="*/ 23 w 436"/>
              <a:gd name="T1" fmla="*/ 99 h 102"/>
              <a:gd name="T2" fmla="*/ 6 w 436"/>
              <a:gd name="T3" fmla="*/ 90 h 102"/>
              <a:gd name="T4" fmla="*/ 11 w 436"/>
              <a:gd name="T5" fmla="*/ 62 h 102"/>
              <a:gd name="T6" fmla="*/ 218 w 436"/>
              <a:gd name="T7" fmla="*/ 0 h 102"/>
              <a:gd name="T8" fmla="*/ 425 w 436"/>
              <a:gd name="T9" fmla="*/ 62 h 102"/>
              <a:gd name="T10" fmla="*/ 430 w 436"/>
              <a:gd name="T11" fmla="*/ 90 h 102"/>
              <a:gd name="T12" fmla="*/ 402 w 436"/>
              <a:gd name="T13" fmla="*/ 96 h 102"/>
              <a:gd name="T14" fmla="*/ 218 w 436"/>
              <a:gd name="T15" fmla="*/ 40 h 102"/>
              <a:gd name="T16" fmla="*/ 34 w 436"/>
              <a:gd name="T17" fmla="*/ 96 h 102"/>
              <a:gd name="T18" fmla="*/ 23 w 436"/>
              <a:gd name="T1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" h="102">
                <a:moveTo>
                  <a:pt x="23" y="99"/>
                </a:moveTo>
                <a:cubicBezTo>
                  <a:pt x="16" y="99"/>
                  <a:pt x="10" y="96"/>
                  <a:pt x="6" y="90"/>
                </a:cubicBezTo>
                <a:cubicBezTo>
                  <a:pt x="0" y="81"/>
                  <a:pt x="2" y="68"/>
                  <a:pt x="11" y="62"/>
                </a:cubicBezTo>
                <a:cubicBezTo>
                  <a:pt x="73" y="21"/>
                  <a:pt x="144" y="0"/>
                  <a:pt x="218" y="0"/>
                </a:cubicBezTo>
                <a:cubicBezTo>
                  <a:pt x="292" y="0"/>
                  <a:pt x="363" y="21"/>
                  <a:pt x="425" y="62"/>
                </a:cubicBezTo>
                <a:cubicBezTo>
                  <a:pt x="434" y="68"/>
                  <a:pt x="436" y="81"/>
                  <a:pt x="430" y="90"/>
                </a:cubicBezTo>
                <a:cubicBezTo>
                  <a:pt x="424" y="99"/>
                  <a:pt x="412" y="102"/>
                  <a:pt x="402" y="96"/>
                </a:cubicBezTo>
                <a:cubicBezTo>
                  <a:pt x="348" y="59"/>
                  <a:pt x="284" y="40"/>
                  <a:pt x="218" y="40"/>
                </a:cubicBezTo>
                <a:cubicBezTo>
                  <a:pt x="152" y="40"/>
                  <a:pt x="88" y="59"/>
                  <a:pt x="34" y="96"/>
                </a:cubicBezTo>
                <a:cubicBezTo>
                  <a:pt x="30" y="98"/>
                  <a:pt x="26" y="99"/>
                  <a:pt x="23" y="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0" name="Freeform 297">
            <a:extLst>
              <a:ext uri="{FF2B5EF4-FFF2-40B4-BE49-F238E27FC236}">
                <a16:creationId xmlns:a16="http://schemas.microsoft.com/office/drawing/2014/main" id="{0DA2801B-6D0A-83D5-C02B-E925309D11ED}"/>
              </a:ext>
            </a:extLst>
          </p:cNvPr>
          <p:cNvSpPr>
            <a:spLocks/>
          </p:cNvSpPr>
          <p:nvPr/>
        </p:nvSpPr>
        <p:spPr bwMode="auto">
          <a:xfrm>
            <a:off x="3897630" y="2769642"/>
            <a:ext cx="1097280" cy="2647950"/>
          </a:xfrm>
          <a:custGeom>
            <a:avLst/>
            <a:gdLst>
              <a:gd name="T0" fmla="*/ 234 w 288"/>
              <a:gd name="T1" fmla="*/ 695 h 695"/>
              <a:gd name="T2" fmla="*/ 229 w 288"/>
              <a:gd name="T3" fmla="*/ 694 h 695"/>
              <a:gd name="T4" fmla="*/ 215 w 288"/>
              <a:gd name="T5" fmla="*/ 669 h 695"/>
              <a:gd name="T6" fmla="*/ 208 w 288"/>
              <a:gd name="T7" fmla="*/ 323 h 695"/>
              <a:gd name="T8" fmla="*/ 10 w 288"/>
              <a:gd name="T9" fmla="*/ 38 h 695"/>
              <a:gd name="T10" fmla="*/ 7 w 288"/>
              <a:gd name="T11" fmla="*/ 10 h 695"/>
              <a:gd name="T12" fmla="*/ 35 w 288"/>
              <a:gd name="T13" fmla="*/ 7 h 695"/>
              <a:gd name="T14" fmla="*/ 246 w 288"/>
              <a:gd name="T15" fmla="*/ 311 h 695"/>
              <a:gd name="T16" fmla="*/ 253 w 288"/>
              <a:gd name="T17" fmla="*/ 680 h 695"/>
              <a:gd name="T18" fmla="*/ 234 w 288"/>
              <a:gd name="T1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695">
                <a:moveTo>
                  <a:pt x="234" y="695"/>
                </a:moveTo>
                <a:cubicBezTo>
                  <a:pt x="232" y="695"/>
                  <a:pt x="231" y="695"/>
                  <a:pt x="229" y="694"/>
                </a:cubicBezTo>
                <a:cubicBezTo>
                  <a:pt x="218" y="691"/>
                  <a:pt x="212" y="680"/>
                  <a:pt x="215" y="669"/>
                </a:cubicBezTo>
                <a:cubicBezTo>
                  <a:pt x="247" y="556"/>
                  <a:pt x="244" y="436"/>
                  <a:pt x="208" y="323"/>
                </a:cubicBezTo>
                <a:cubicBezTo>
                  <a:pt x="171" y="210"/>
                  <a:pt x="103" y="112"/>
                  <a:pt x="10" y="38"/>
                </a:cubicBezTo>
                <a:cubicBezTo>
                  <a:pt x="1" y="32"/>
                  <a:pt x="0" y="19"/>
                  <a:pt x="7" y="10"/>
                </a:cubicBezTo>
                <a:cubicBezTo>
                  <a:pt x="13" y="2"/>
                  <a:pt x="26" y="0"/>
                  <a:pt x="35" y="7"/>
                </a:cubicBezTo>
                <a:cubicBezTo>
                  <a:pt x="134" y="85"/>
                  <a:pt x="207" y="190"/>
                  <a:pt x="246" y="311"/>
                </a:cubicBezTo>
                <a:cubicBezTo>
                  <a:pt x="285" y="431"/>
                  <a:pt x="288" y="559"/>
                  <a:pt x="253" y="680"/>
                </a:cubicBezTo>
                <a:cubicBezTo>
                  <a:pt x="251" y="689"/>
                  <a:pt x="243" y="695"/>
                  <a:pt x="234" y="6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1" name="Freeform 298">
            <a:extLst>
              <a:ext uri="{FF2B5EF4-FFF2-40B4-BE49-F238E27FC236}">
                <a16:creationId xmlns:a16="http://schemas.microsoft.com/office/drawing/2014/main" id="{A0E9C7E1-20C3-6F01-ACBF-0B9B8959F29A}"/>
              </a:ext>
            </a:extLst>
          </p:cNvPr>
          <p:cNvSpPr>
            <a:spLocks/>
          </p:cNvSpPr>
          <p:nvPr/>
        </p:nvSpPr>
        <p:spPr bwMode="auto">
          <a:xfrm>
            <a:off x="3905251" y="1234212"/>
            <a:ext cx="2278380" cy="1699260"/>
          </a:xfrm>
          <a:custGeom>
            <a:avLst/>
            <a:gdLst>
              <a:gd name="T0" fmla="*/ 20 w 598"/>
              <a:gd name="T1" fmla="*/ 446 h 446"/>
              <a:gd name="T2" fmla="*/ 0 w 598"/>
              <a:gd name="T3" fmla="*/ 426 h 446"/>
              <a:gd name="T4" fmla="*/ 19 w 598"/>
              <a:gd name="T5" fmla="*/ 406 h 446"/>
              <a:gd name="T6" fmla="*/ 347 w 598"/>
              <a:gd name="T7" fmla="*/ 292 h 446"/>
              <a:gd name="T8" fmla="*/ 556 w 598"/>
              <a:gd name="T9" fmla="*/ 16 h 446"/>
              <a:gd name="T10" fmla="*/ 582 w 598"/>
              <a:gd name="T11" fmla="*/ 4 h 446"/>
              <a:gd name="T12" fmla="*/ 594 w 598"/>
              <a:gd name="T13" fmla="*/ 30 h 446"/>
              <a:gd name="T14" fmla="*/ 370 w 598"/>
              <a:gd name="T15" fmla="*/ 324 h 446"/>
              <a:gd name="T16" fmla="*/ 21 w 598"/>
              <a:gd name="T17" fmla="*/ 446 h 446"/>
              <a:gd name="T18" fmla="*/ 20 w 598"/>
              <a:gd name="T19" fmla="*/ 446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8" h="446">
                <a:moveTo>
                  <a:pt x="20" y="446"/>
                </a:moveTo>
                <a:cubicBezTo>
                  <a:pt x="10" y="446"/>
                  <a:pt x="1" y="437"/>
                  <a:pt x="0" y="426"/>
                </a:cubicBezTo>
                <a:cubicBezTo>
                  <a:pt x="0" y="415"/>
                  <a:pt x="8" y="406"/>
                  <a:pt x="19" y="406"/>
                </a:cubicBezTo>
                <a:cubicBezTo>
                  <a:pt x="138" y="401"/>
                  <a:pt x="251" y="362"/>
                  <a:pt x="347" y="292"/>
                </a:cubicBezTo>
                <a:cubicBezTo>
                  <a:pt x="443" y="222"/>
                  <a:pt x="515" y="127"/>
                  <a:pt x="556" y="16"/>
                </a:cubicBezTo>
                <a:cubicBezTo>
                  <a:pt x="560" y="5"/>
                  <a:pt x="572" y="0"/>
                  <a:pt x="582" y="4"/>
                </a:cubicBezTo>
                <a:cubicBezTo>
                  <a:pt x="592" y="8"/>
                  <a:pt x="598" y="19"/>
                  <a:pt x="594" y="30"/>
                </a:cubicBezTo>
                <a:cubicBezTo>
                  <a:pt x="550" y="148"/>
                  <a:pt x="473" y="250"/>
                  <a:pt x="370" y="324"/>
                </a:cubicBezTo>
                <a:cubicBezTo>
                  <a:pt x="268" y="399"/>
                  <a:pt x="147" y="441"/>
                  <a:pt x="21" y="446"/>
                </a:cubicBezTo>
                <a:cubicBezTo>
                  <a:pt x="21" y="446"/>
                  <a:pt x="20" y="446"/>
                  <a:pt x="20" y="44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2" name="Freeform 299">
            <a:extLst>
              <a:ext uri="{FF2B5EF4-FFF2-40B4-BE49-F238E27FC236}">
                <a16:creationId xmlns:a16="http://schemas.microsoft.com/office/drawing/2014/main" id="{098EF104-255C-0286-148A-EF485EB2481B}"/>
              </a:ext>
            </a:extLst>
          </p:cNvPr>
          <p:cNvSpPr>
            <a:spLocks/>
          </p:cNvSpPr>
          <p:nvPr/>
        </p:nvSpPr>
        <p:spPr bwMode="auto">
          <a:xfrm>
            <a:off x="6008370" y="1234212"/>
            <a:ext cx="2278380" cy="1699260"/>
          </a:xfrm>
          <a:custGeom>
            <a:avLst/>
            <a:gdLst>
              <a:gd name="T0" fmla="*/ 578 w 598"/>
              <a:gd name="T1" fmla="*/ 446 h 446"/>
              <a:gd name="T2" fmla="*/ 577 w 598"/>
              <a:gd name="T3" fmla="*/ 446 h 446"/>
              <a:gd name="T4" fmla="*/ 228 w 598"/>
              <a:gd name="T5" fmla="*/ 324 h 446"/>
              <a:gd name="T6" fmla="*/ 4 w 598"/>
              <a:gd name="T7" fmla="*/ 30 h 446"/>
              <a:gd name="T8" fmla="*/ 16 w 598"/>
              <a:gd name="T9" fmla="*/ 4 h 446"/>
              <a:gd name="T10" fmla="*/ 42 w 598"/>
              <a:gd name="T11" fmla="*/ 16 h 446"/>
              <a:gd name="T12" fmla="*/ 251 w 598"/>
              <a:gd name="T13" fmla="*/ 292 h 446"/>
              <a:gd name="T14" fmla="*/ 579 w 598"/>
              <a:gd name="T15" fmla="*/ 406 h 446"/>
              <a:gd name="T16" fmla="*/ 598 w 598"/>
              <a:gd name="T17" fmla="*/ 426 h 446"/>
              <a:gd name="T18" fmla="*/ 578 w 598"/>
              <a:gd name="T19" fmla="*/ 446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8" h="446">
                <a:moveTo>
                  <a:pt x="578" y="446"/>
                </a:moveTo>
                <a:cubicBezTo>
                  <a:pt x="578" y="446"/>
                  <a:pt x="577" y="446"/>
                  <a:pt x="577" y="446"/>
                </a:cubicBezTo>
                <a:cubicBezTo>
                  <a:pt x="451" y="441"/>
                  <a:pt x="330" y="399"/>
                  <a:pt x="228" y="324"/>
                </a:cubicBezTo>
                <a:cubicBezTo>
                  <a:pt x="125" y="250"/>
                  <a:pt x="48" y="148"/>
                  <a:pt x="4" y="30"/>
                </a:cubicBezTo>
                <a:cubicBezTo>
                  <a:pt x="0" y="19"/>
                  <a:pt x="6" y="8"/>
                  <a:pt x="16" y="4"/>
                </a:cubicBezTo>
                <a:cubicBezTo>
                  <a:pt x="26" y="0"/>
                  <a:pt x="38" y="5"/>
                  <a:pt x="42" y="16"/>
                </a:cubicBezTo>
                <a:cubicBezTo>
                  <a:pt x="83" y="127"/>
                  <a:pt x="155" y="222"/>
                  <a:pt x="251" y="292"/>
                </a:cubicBezTo>
                <a:cubicBezTo>
                  <a:pt x="347" y="362"/>
                  <a:pt x="460" y="401"/>
                  <a:pt x="579" y="406"/>
                </a:cubicBezTo>
                <a:cubicBezTo>
                  <a:pt x="590" y="406"/>
                  <a:pt x="598" y="415"/>
                  <a:pt x="598" y="426"/>
                </a:cubicBezTo>
                <a:cubicBezTo>
                  <a:pt x="597" y="437"/>
                  <a:pt x="588" y="446"/>
                  <a:pt x="578" y="4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3" name="Freeform 300">
            <a:extLst>
              <a:ext uri="{FF2B5EF4-FFF2-40B4-BE49-F238E27FC236}">
                <a16:creationId xmlns:a16="http://schemas.microsoft.com/office/drawing/2014/main" id="{4164D72B-05AF-6C2A-FB40-8242AB82BCDC}"/>
              </a:ext>
            </a:extLst>
          </p:cNvPr>
          <p:cNvSpPr>
            <a:spLocks/>
          </p:cNvSpPr>
          <p:nvPr/>
        </p:nvSpPr>
        <p:spPr bwMode="auto">
          <a:xfrm>
            <a:off x="7197091" y="2769642"/>
            <a:ext cx="1097280" cy="2647950"/>
          </a:xfrm>
          <a:custGeom>
            <a:avLst/>
            <a:gdLst>
              <a:gd name="T0" fmla="*/ 54 w 288"/>
              <a:gd name="T1" fmla="*/ 695 h 695"/>
              <a:gd name="T2" fmla="*/ 35 w 288"/>
              <a:gd name="T3" fmla="*/ 680 h 695"/>
              <a:gd name="T4" fmla="*/ 42 w 288"/>
              <a:gd name="T5" fmla="*/ 311 h 695"/>
              <a:gd name="T6" fmla="*/ 253 w 288"/>
              <a:gd name="T7" fmla="*/ 7 h 695"/>
              <a:gd name="T8" fmla="*/ 281 w 288"/>
              <a:gd name="T9" fmla="*/ 10 h 695"/>
              <a:gd name="T10" fmla="*/ 278 w 288"/>
              <a:gd name="T11" fmla="*/ 38 h 695"/>
              <a:gd name="T12" fmla="*/ 80 w 288"/>
              <a:gd name="T13" fmla="*/ 323 h 695"/>
              <a:gd name="T14" fmla="*/ 73 w 288"/>
              <a:gd name="T15" fmla="*/ 669 h 695"/>
              <a:gd name="T16" fmla="*/ 59 w 288"/>
              <a:gd name="T17" fmla="*/ 694 h 695"/>
              <a:gd name="T18" fmla="*/ 54 w 288"/>
              <a:gd name="T1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695">
                <a:moveTo>
                  <a:pt x="54" y="695"/>
                </a:moveTo>
                <a:cubicBezTo>
                  <a:pt x="45" y="695"/>
                  <a:pt x="37" y="689"/>
                  <a:pt x="35" y="680"/>
                </a:cubicBezTo>
                <a:cubicBezTo>
                  <a:pt x="0" y="559"/>
                  <a:pt x="3" y="431"/>
                  <a:pt x="42" y="311"/>
                </a:cubicBezTo>
                <a:cubicBezTo>
                  <a:pt x="81" y="190"/>
                  <a:pt x="154" y="85"/>
                  <a:pt x="253" y="7"/>
                </a:cubicBezTo>
                <a:cubicBezTo>
                  <a:pt x="262" y="0"/>
                  <a:pt x="275" y="2"/>
                  <a:pt x="281" y="10"/>
                </a:cubicBezTo>
                <a:cubicBezTo>
                  <a:pt x="288" y="19"/>
                  <a:pt x="287" y="32"/>
                  <a:pt x="278" y="38"/>
                </a:cubicBezTo>
                <a:cubicBezTo>
                  <a:pt x="185" y="112"/>
                  <a:pt x="117" y="210"/>
                  <a:pt x="80" y="323"/>
                </a:cubicBezTo>
                <a:cubicBezTo>
                  <a:pt x="44" y="436"/>
                  <a:pt x="41" y="556"/>
                  <a:pt x="73" y="669"/>
                </a:cubicBezTo>
                <a:cubicBezTo>
                  <a:pt x="76" y="680"/>
                  <a:pt x="70" y="691"/>
                  <a:pt x="59" y="694"/>
                </a:cubicBezTo>
                <a:cubicBezTo>
                  <a:pt x="57" y="695"/>
                  <a:pt x="56" y="695"/>
                  <a:pt x="54" y="69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4" name="Freeform 301">
            <a:extLst>
              <a:ext uri="{FF2B5EF4-FFF2-40B4-BE49-F238E27FC236}">
                <a16:creationId xmlns:a16="http://schemas.microsoft.com/office/drawing/2014/main" id="{A2751651-1F24-3A46-10D1-0239302F01DB}"/>
              </a:ext>
            </a:extLst>
          </p:cNvPr>
          <p:cNvSpPr>
            <a:spLocks/>
          </p:cNvSpPr>
          <p:nvPr/>
        </p:nvSpPr>
        <p:spPr bwMode="auto">
          <a:xfrm>
            <a:off x="4701540" y="4868952"/>
            <a:ext cx="2788920" cy="560070"/>
          </a:xfrm>
          <a:custGeom>
            <a:avLst/>
            <a:gdLst>
              <a:gd name="T0" fmla="*/ 23 w 732"/>
              <a:gd name="T1" fmla="*/ 144 h 147"/>
              <a:gd name="T2" fmla="*/ 6 w 732"/>
              <a:gd name="T3" fmla="*/ 135 h 147"/>
              <a:gd name="T4" fmla="*/ 12 w 732"/>
              <a:gd name="T5" fmla="*/ 107 h 147"/>
              <a:gd name="T6" fmla="*/ 366 w 732"/>
              <a:gd name="T7" fmla="*/ 0 h 147"/>
              <a:gd name="T8" fmla="*/ 720 w 732"/>
              <a:gd name="T9" fmla="*/ 107 h 147"/>
              <a:gd name="T10" fmla="*/ 726 w 732"/>
              <a:gd name="T11" fmla="*/ 135 h 147"/>
              <a:gd name="T12" fmla="*/ 698 w 732"/>
              <a:gd name="T13" fmla="*/ 141 h 147"/>
              <a:gd name="T14" fmla="*/ 366 w 732"/>
              <a:gd name="T15" fmla="*/ 40 h 147"/>
              <a:gd name="T16" fmla="*/ 34 w 732"/>
              <a:gd name="T17" fmla="*/ 141 h 147"/>
              <a:gd name="T18" fmla="*/ 23 w 732"/>
              <a:gd name="T19" fmla="*/ 14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2" h="147">
                <a:moveTo>
                  <a:pt x="23" y="144"/>
                </a:moveTo>
                <a:cubicBezTo>
                  <a:pt x="17" y="144"/>
                  <a:pt x="10" y="141"/>
                  <a:pt x="6" y="135"/>
                </a:cubicBezTo>
                <a:cubicBezTo>
                  <a:pt x="0" y="126"/>
                  <a:pt x="3" y="113"/>
                  <a:pt x="12" y="107"/>
                </a:cubicBezTo>
                <a:cubicBezTo>
                  <a:pt x="117" y="37"/>
                  <a:pt x="239" y="0"/>
                  <a:pt x="366" y="0"/>
                </a:cubicBezTo>
                <a:cubicBezTo>
                  <a:pt x="493" y="0"/>
                  <a:pt x="615" y="37"/>
                  <a:pt x="720" y="107"/>
                </a:cubicBezTo>
                <a:cubicBezTo>
                  <a:pt x="729" y="113"/>
                  <a:pt x="732" y="126"/>
                  <a:pt x="726" y="135"/>
                </a:cubicBezTo>
                <a:cubicBezTo>
                  <a:pt x="719" y="144"/>
                  <a:pt x="707" y="147"/>
                  <a:pt x="698" y="141"/>
                </a:cubicBezTo>
                <a:cubicBezTo>
                  <a:pt x="599" y="75"/>
                  <a:pt x="485" y="40"/>
                  <a:pt x="366" y="40"/>
                </a:cubicBezTo>
                <a:cubicBezTo>
                  <a:pt x="247" y="40"/>
                  <a:pt x="133" y="75"/>
                  <a:pt x="34" y="141"/>
                </a:cubicBezTo>
                <a:cubicBezTo>
                  <a:pt x="31" y="143"/>
                  <a:pt x="27" y="144"/>
                  <a:pt x="23" y="1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5" name="Oval 316">
            <a:extLst>
              <a:ext uri="{FF2B5EF4-FFF2-40B4-BE49-F238E27FC236}">
                <a16:creationId xmlns:a16="http://schemas.microsoft.com/office/drawing/2014/main" id="{18E26779-3CAB-B93F-E54D-91E68EACE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010" y="4644162"/>
            <a:ext cx="601980" cy="605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6" name="Freeform 303">
            <a:extLst>
              <a:ext uri="{FF2B5EF4-FFF2-40B4-BE49-F238E27FC236}">
                <a16:creationId xmlns:a16="http://schemas.microsoft.com/office/drawing/2014/main" id="{2686EBAB-3A8E-E915-0F12-48524CA41283}"/>
              </a:ext>
            </a:extLst>
          </p:cNvPr>
          <p:cNvSpPr>
            <a:spLocks noEditPoints="1"/>
          </p:cNvSpPr>
          <p:nvPr/>
        </p:nvSpPr>
        <p:spPr bwMode="auto">
          <a:xfrm>
            <a:off x="5942440" y="4802998"/>
            <a:ext cx="307124" cy="30716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37" name="Freeform 317">
            <a:extLst>
              <a:ext uri="{FF2B5EF4-FFF2-40B4-BE49-F238E27FC236}">
                <a16:creationId xmlns:a16="http://schemas.microsoft.com/office/drawing/2014/main" id="{3D59AD8E-67D9-58C5-2012-E457842D0FBB}"/>
              </a:ext>
            </a:extLst>
          </p:cNvPr>
          <p:cNvSpPr>
            <a:spLocks noEditPoints="1"/>
          </p:cNvSpPr>
          <p:nvPr/>
        </p:nvSpPr>
        <p:spPr bwMode="auto">
          <a:xfrm>
            <a:off x="5779770" y="4628922"/>
            <a:ext cx="632460" cy="636270"/>
          </a:xfrm>
          <a:custGeom>
            <a:avLst/>
            <a:gdLst>
              <a:gd name="T0" fmla="*/ 83 w 166"/>
              <a:gd name="T1" fmla="*/ 167 h 167"/>
              <a:gd name="T2" fmla="*/ 0 w 166"/>
              <a:gd name="T3" fmla="*/ 83 h 167"/>
              <a:gd name="T4" fmla="*/ 83 w 166"/>
              <a:gd name="T5" fmla="*/ 0 h 167"/>
              <a:gd name="T6" fmla="*/ 166 w 166"/>
              <a:gd name="T7" fmla="*/ 83 h 167"/>
              <a:gd name="T8" fmla="*/ 83 w 166"/>
              <a:gd name="T9" fmla="*/ 167 h 167"/>
              <a:gd name="T10" fmla="*/ 83 w 166"/>
              <a:gd name="T11" fmla="*/ 8 h 167"/>
              <a:gd name="T12" fmla="*/ 8 w 166"/>
              <a:gd name="T13" fmla="*/ 83 h 167"/>
              <a:gd name="T14" fmla="*/ 83 w 166"/>
              <a:gd name="T15" fmla="*/ 159 h 167"/>
              <a:gd name="T16" fmla="*/ 158 w 166"/>
              <a:gd name="T17" fmla="*/ 83 h 167"/>
              <a:gd name="T18" fmla="*/ 83 w 166"/>
              <a:gd name="T19" fmla="*/ 8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" h="167">
                <a:moveTo>
                  <a:pt x="83" y="167"/>
                </a:moveTo>
                <a:cubicBezTo>
                  <a:pt x="37" y="167"/>
                  <a:pt x="0" y="129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29" y="0"/>
                  <a:pt x="166" y="37"/>
                  <a:pt x="166" y="83"/>
                </a:cubicBezTo>
                <a:cubicBezTo>
                  <a:pt x="166" y="129"/>
                  <a:pt x="129" y="167"/>
                  <a:pt x="83" y="167"/>
                </a:cubicBezTo>
                <a:close/>
                <a:moveTo>
                  <a:pt x="83" y="8"/>
                </a:moveTo>
                <a:cubicBezTo>
                  <a:pt x="41" y="8"/>
                  <a:pt x="8" y="42"/>
                  <a:pt x="8" y="83"/>
                </a:cubicBezTo>
                <a:cubicBezTo>
                  <a:pt x="8" y="125"/>
                  <a:pt x="41" y="159"/>
                  <a:pt x="83" y="159"/>
                </a:cubicBezTo>
                <a:cubicBezTo>
                  <a:pt x="125" y="159"/>
                  <a:pt x="158" y="125"/>
                  <a:pt x="158" y="83"/>
                </a:cubicBezTo>
                <a:cubicBezTo>
                  <a:pt x="158" y="42"/>
                  <a:pt x="125" y="8"/>
                  <a:pt x="83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143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8" name="Oval 318">
            <a:extLst>
              <a:ext uri="{FF2B5EF4-FFF2-40B4-BE49-F238E27FC236}">
                <a16:creationId xmlns:a16="http://schemas.microsoft.com/office/drawing/2014/main" id="{A8984B35-3D29-7443-D8F8-14FCACF31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7701" y="3672612"/>
            <a:ext cx="605790" cy="605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9" name="Freeform 305">
            <a:extLst>
              <a:ext uri="{FF2B5EF4-FFF2-40B4-BE49-F238E27FC236}">
                <a16:creationId xmlns:a16="http://schemas.microsoft.com/office/drawing/2014/main" id="{8E104531-C8B2-F319-C32F-6E14079F6E4D}"/>
              </a:ext>
            </a:extLst>
          </p:cNvPr>
          <p:cNvSpPr>
            <a:spLocks noEditPoints="1"/>
          </p:cNvSpPr>
          <p:nvPr/>
        </p:nvSpPr>
        <p:spPr bwMode="auto">
          <a:xfrm>
            <a:off x="4580332" y="3801061"/>
            <a:ext cx="360526" cy="348892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40" name="Freeform 319">
            <a:extLst>
              <a:ext uri="{FF2B5EF4-FFF2-40B4-BE49-F238E27FC236}">
                <a16:creationId xmlns:a16="http://schemas.microsoft.com/office/drawing/2014/main" id="{C15EEF70-894B-B5D1-2D75-DDAF30A2D3ED}"/>
              </a:ext>
            </a:extLst>
          </p:cNvPr>
          <p:cNvSpPr>
            <a:spLocks noEditPoints="1"/>
          </p:cNvSpPr>
          <p:nvPr/>
        </p:nvSpPr>
        <p:spPr bwMode="auto">
          <a:xfrm>
            <a:off x="4442461" y="3657372"/>
            <a:ext cx="636270" cy="636270"/>
          </a:xfrm>
          <a:custGeom>
            <a:avLst/>
            <a:gdLst>
              <a:gd name="T0" fmla="*/ 84 w 167"/>
              <a:gd name="T1" fmla="*/ 167 h 167"/>
              <a:gd name="T2" fmla="*/ 0 w 167"/>
              <a:gd name="T3" fmla="*/ 84 h 167"/>
              <a:gd name="T4" fmla="*/ 84 w 167"/>
              <a:gd name="T5" fmla="*/ 0 h 167"/>
              <a:gd name="T6" fmla="*/ 167 w 167"/>
              <a:gd name="T7" fmla="*/ 84 h 167"/>
              <a:gd name="T8" fmla="*/ 84 w 167"/>
              <a:gd name="T9" fmla="*/ 167 h 167"/>
              <a:gd name="T10" fmla="*/ 84 w 167"/>
              <a:gd name="T11" fmla="*/ 8 h 167"/>
              <a:gd name="T12" fmla="*/ 8 w 167"/>
              <a:gd name="T13" fmla="*/ 84 h 167"/>
              <a:gd name="T14" fmla="*/ 84 w 167"/>
              <a:gd name="T15" fmla="*/ 159 h 167"/>
              <a:gd name="T16" fmla="*/ 159 w 167"/>
              <a:gd name="T17" fmla="*/ 84 h 167"/>
              <a:gd name="T18" fmla="*/ 84 w 167"/>
              <a:gd name="T19" fmla="*/ 8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7" h="167">
                <a:moveTo>
                  <a:pt x="84" y="167"/>
                </a:moveTo>
                <a:cubicBezTo>
                  <a:pt x="38" y="167"/>
                  <a:pt x="0" y="130"/>
                  <a:pt x="0" y="84"/>
                </a:cubicBezTo>
                <a:cubicBezTo>
                  <a:pt x="0" y="38"/>
                  <a:pt x="38" y="0"/>
                  <a:pt x="84" y="0"/>
                </a:cubicBezTo>
                <a:cubicBezTo>
                  <a:pt x="130" y="0"/>
                  <a:pt x="167" y="38"/>
                  <a:pt x="167" y="84"/>
                </a:cubicBezTo>
                <a:cubicBezTo>
                  <a:pt x="167" y="130"/>
                  <a:pt x="130" y="167"/>
                  <a:pt x="84" y="167"/>
                </a:cubicBezTo>
                <a:close/>
                <a:moveTo>
                  <a:pt x="84" y="8"/>
                </a:moveTo>
                <a:cubicBezTo>
                  <a:pt x="42" y="8"/>
                  <a:pt x="8" y="42"/>
                  <a:pt x="8" y="84"/>
                </a:cubicBezTo>
                <a:cubicBezTo>
                  <a:pt x="8" y="125"/>
                  <a:pt x="42" y="159"/>
                  <a:pt x="84" y="159"/>
                </a:cubicBezTo>
                <a:cubicBezTo>
                  <a:pt x="125" y="159"/>
                  <a:pt x="159" y="125"/>
                  <a:pt x="159" y="84"/>
                </a:cubicBezTo>
                <a:cubicBezTo>
                  <a:pt x="159" y="42"/>
                  <a:pt x="125" y="8"/>
                  <a:pt x="84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143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1" name="Oval 320">
            <a:extLst>
              <a:ext uri="{FF2B5EF4-FFF2-40B4-BE49-F238E27FC236}">
                <a16:creationId xmlns:a16="http://schemas.microsoft.com/office/drawing/2014/main" id="{C189A2A7-8E5E-848B-80FD-19AF03770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8240" y="2106702"/>
            <a:ext cx="605790" cy="6019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2" name="Freeform 307">
            <a:extLst>
              <a:ext uri="{FF2B5EF4-FFF2-40B4-BE49-F238E27FC236}">
                <a16:creationId xmlns:a16="http://schemas.microsoft.com/office/drawing/2014/main" id="{6D6317A5-08B8-18A5-104D-09A64FF875CC}"/>
              </a:ext>
            </a:extLst>
          </p:cNvPr>
          <p:cNvSpPr>
            <a:spLocks noEditPoints="1"/>
          </p:cNvSpPr>
          <p:nvPr/>
        </p:nvSpPr>
        <p:spPr bwMode="auto">
          <a:xfrm>
            <a:off x="5111101" y="2240052"/>
            <a:ext cx="320067" cy="346710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43" name="Freeform 321">
            <a:extLst>
              <a:ext uri="{FF2B5EF4-FFF2-40B4-BE49-F238E27FC236}">
                <a16:creationId xmlns:a16="http://schemas.microsoft.com/office/drawing/2014/main" id="{5F0B7C8F-285B-8E40-410F-9F7C6151F3CD}"/>
              </a:ext>
            </a:extLst>
          </p:cNvPr>
          <p:cNvSpPr>
            <a:spLocks noEditPoints="1"/>
          </p:cNvSpPr>
          <p:nvPr/>
        </p:nvSpPr>
        <p:spPr bwMode="auto">
          <a:xfrm>
            <a:off x="4953001" y="2091462"/>
            <a:ext cx="636270" cy="632460"/>
          </a:xfrm>
          <a:custGeom>
            <a:avLst/>
            <a:gdLst>
              <a:gd name="T0" fmla="*/ 84 w 167"/>
              <a:gd name="T1" fmla="*/ 166 h 166"/>
              <a:gd name="T2" fmla="*/ 0 w 167"/>
              <a:gd name="T3" fmla="*/ 83 h 166"/>
              <a:gd name="T4" fmla="*/ 84 w 167"/>
              <a:gd name="T5" fmla="*/ 0 h 166"/>
              <a:gd name="T6" fmla="*/ 167 w 167"/>
              <a:gd name="T7" fmla="*/ 83 h 166"/>
              <a:gd name="T8" fmla="*/ 84 w 167"/>
              <a:gd name="T9" fmla="*/ 166 h 166"/>
              <a:gd name="T10" fmla="*/ 84 w 167"/>
              <a:gd name="T11" fmla="*/ 8 h 166"/>
              <a:gd name="T12" fmla="*/ 8 w 167"/>
              <a:gd name="T13" fmla="*/ 83 h 166"/>
              <a:gd name="T14" fmla="*/ 84 w 167"/>
              <a:gd name="T15" fmla="*/ 158 h 166"/>
              <a:gd name="T16" fmla="*/ 159 w 167"/>
              <a:gd name="T17" fmla="*/ 83 h 166"/>
              <a:gd name="T18" fmla="*/ 84 w 167"/>
              <a:gd name="T19" fmla="*/ 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7" h="166">
                <a:moveTo>
                  <a:pt x="84" y="166"/>
                </a:moveTo>
                <a:cubicBezTo>
                  <a:pt x="38" y="166"/>
                  <a:pt x="0" y="129"/>
                  <a:pt x="0" y="83"/>
                </a:cubicBezTo>
                <a:cubicBezTo>
                  <a:pt x="0" y="37"/>
                  <a:pt x="38" y="0"/>
                  <a:pt x="84" y="0"/>
                </a:cubicBezTo>
                <a:cubicBezTo>
                  <a:pt x="130" y="0"/>
                  <a:pt x="167" y="37"/>
                  <a:pt x="167" y="83"/>
                </a:cubicBezTo>
                <a:cubicBezTo>
                  <a:pt x="167" y="129"/>
                  <a:pt x="130" y="166"/>
                  <a:pt x="84" y="166"/>
                </a:cubicBezTo>
                <a:close/>
                <a:moveTo>
                  <a:pt x="84" y="8"/>
                </a:moveTo>
                <a:cubicBezTo>
                  <a:pt x="42" y="8"/>
                  <a:pt x="8" y="41"/>
                  <a:pt x="8" y="83"/>
                </a:cubicBezTo>
                <a:cubicBezTo>
                  <a:pt x="8" y="125"/>
                  <a:pt x="42" y="158"/>
                  <a:pt x="84" y="158"/>
                </a:cubicBezTo>
                <a:cubicBezTo>
                  <a:pt x="125" y="158"/>
                  <a:pt x="159" y="125"/>
                  <a:pt x="159" y="83"/>
                </a:cubicBezTo>
                <a:cubicBezTo>
                  <a:pt x="159" y="41"/>
                  <a:pt x="125" y="8"/>
                  <a:pt x="84" y="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1143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4" name="Oval 322">
            <a:extLst>
              <a:ext uri="{FF2B5EF4-FFF2-40B4-BE49-F238E27FC236}">
                <a16:creationId xmlns:a16="http://schemas.microsoft.com/office/drawing/2014/main" id="{6101B04D-0D92-DBE1-700D-499F23D65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7970" y="2106702"/>
            <a:ext cx="605790" cy="6019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5" name="Freeform 309">
            <a:extLst>
              <a:ext uri="{FF2B5EF4-FFF2-40B4-BE49-F238E27FC236}">
                <a16:creationId xmlns:a16="http://schemas.microsoft.com/office/drawing/2014/main" id="{94CD3119-2A48-B30D-111D-9E45D626D786}"/>
              </a:ext>
            </a:extLst>
          </p:cNvPr>
          <p:cNvSpPr>
            <a:spLocks noEditPoints="1"/>
          </p:cNvSpPr>
          <p:nvPr/>
        </p:nvSpPr>
        <p:spPr bwMode="auto">
          <a:xfrm>
            <a:off x="6749416" y="2226070"/>
            <a:ext cx="339090" cy="339090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46" name="Freeform 323">
            <a:extLst>
              <a:ext uri="{FF2B5EF4-FFF2-40B4-BE49-F238E27FC236}">
                <a16:creationId xmlns:a16="http://schemas.microsoft.com/office/drawing/2014/main" id="{D872A976-8CF7-F2D0-1F01-B5C01EA0A4FB}"/>
              </a:ext>
            </a:extLst>
          </p:cNvPr>
          <p:cNvSpPr>
            <a:spLocks noEditPoints="1"/>
          </p:cNvSpPr>
          <p:nvPr/>
        </p:nvSpPr>
        <p:spPr bwMode="auto">
          <a:xfrm>
            <a:off x="6602730" y="2091462"/>
            <a:ext cx="636270" cy="632460"/>
          </a:xfrm>
          <a:custGeom>
            <a:avLst/>
            <a:gdLst>
              <a:gd name="T0" fmla="*/ 83 w 167"/>
              <a:gd name="T1" fmla="*/ 166 h 166"/>
              <a:gd name="T2" fmla="*/ 0 w 167"/>
              <a:gd name="T3" fmla="*/ 83 h 166"/>
              <a:gd name="T4" fmla="*/ 83 w 167"/>
              <a:gd name="T5" fmla="*/ 0 h 166"/>
              <a:gd name="T6" fmla="*/ 167 w 167"/>
              <a:gd name="T7" fmla="*/ 83 h 166"/>
              <a:gd name="T8" fmla="*/ 83 w 167"/>
              <a:gd name="T9" fmla="*/ 166 h 166"/>
              <a:gd name="T10" fmla="*/ 83 w 167"/>
              <a:gd name="T11" fmla="*/ 8 h 166"/>
              <a:gd name="T12" fmla="*/ 8 w 167"/>
              <a:gd name="T13" fmla="*/ 83 h 166"/>
              <a:gd name="T14" fmla="*/ 83 w 167"/>
              <a:gd name="T15" fmla="*/ 158 h 166"/>
              <a:gd name="T16" fmla="*/ 159 w 167"/>
              <a:gd name="T17" fmla="*/ 83 h 166"/>
              <a:gd name="T18" fmla="*/ 83 w 167"/>
              <a:gd name="T19" fmla="*/ 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7" h="166">
                <a:moveTo>
                  <a:pt x="83" y="166"/>
                </a:move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29" y="0"/>
                  <a:pt x="167" y="37"/>
                  <a:pt x="167" y="83"/>
                </a:cubicBezTo>
                <a:cubicBezTo>
                  <a:pt x="167" y="129"/>
                  <a:pt x="129" y="166"/>
                  <a:pt x="83" y="166"/>
                </a:cubicBezTo>
                <a:close/>
                <a:moveTo>
                  <a:pt x="83" y="8"/>
                </a:moveTo>
                <a:cubicBezTo>
                  <a:pt x="42" y="8"/>
                  <a:pt x="8" y="41"/>
                  <a:pt x="8" y="83"/>
                </a:cubicBezTo>
                <a:cubicBezTo>
                  <a:pt x="8" y="125"/>
                  <a:pt x="42" y="158"/>
                  <a:pt x="83" y="158"/>
                </a:cubicBezTo>
                <a:cubicBezTo>
                  <a:pt x="125" y="158"/>
                  <a:pt x="159" y="125"/>
                  <a:pt x="159" y="83"/>
                </a:cubicBezTo>
                <a:cubicBezTo>
                  <a:pt x="159" y="41"/>
                  <a:pt x="125" y="8"/>
                  <a:pt x="83" y="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7" name="Oval 324">
            <a:extLst>
              <a:ext uri="{FF2B5EF4-FFF2-40B4-BE49-F238E27FC236}">
                <a16:creationId xmlns:a16="http://schemas.microsoft.com/office/drawing/2014/main" id="{E656894F-3F89-2181-F8FC-3BE49EB59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8510" y="3672612"/>
            <a:ext cx="605790" cy="605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8" name="Freeform 311">
            <a:extLst>
              <a:ext uri="{FF2B5EF4-FFF2-40B4-BE49-F238E27FC236}">
                <a16:creationId xmlns:a16="http://schemas.microsoft.com/office/drawing/2014/main" id="{351CE622-FF73-B64E-401C-85DB5ABB4A0C}"/>
              </a:ext>
            </a:extLst>
          </p:cNvPr>
          <p:cNvSpPr>
            <a:spLocks noEditPoints="1"/>
          </p:cNvSpPr>
          <p:nvPr/>
        </p:nvSpPr>
        <p:spPr bwMode="auto">
          <a:xfrm>
            <a:off x="7267575" y="3822889"/>
            <a:ext cx="323850" cy="305236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49" name="Freeform 325">
            <a:extLst>
              <a:ext uri="{FF2B5EF4-FFF2-40B4-BE49-F238E27FC236}">
                <a16:creationId xmlns:a16="http://schemas.microsoft.com/office/drawing/2014/main" id="{07EC93CD-D17F-1F02-BED5-290FB7DBAE90}"/>
              </a:ext>
            </a:extLst>
          </p:cNvPr>
          <p:cNvSpPr>
            <a:spLocks noEditPoints="1"/>
          </p:cNvSpPr>
          <p:nvPr/>
        </p:nvSpPr>
        <p:spPr bwMode="auto">
          <a:xfrm>
            <a:off x="7113270" y="3657372"/>
            <a:ext cx="636270" cy="636270"/>
          </a:xfrm>
          <a:custGeom>
            <a:avLst/>
            <a:gdLst>
              <a:gd name="T0" fmla="*/ 83 w 167"/>
              <a:gd name="T1" fmla="*/ 167 h 167"/>
              <a:gd name="T2" fmla="*/ 0 w 167"/>
              <a:gd name="T3" fmla="*/ 84 h 167"/>
              <a:gd name="T4" fmla="*/ 83 w 167"/>
              <a:gd name="T5" fmla="*/ 0 h 167"/>
              <a:gd name="T6" fmla="*/ 167 w 167"/>
              <a:gd name="T7" fmla="*/ 84 h 167"/>
              <a:gd name="T8" fmla="*/ 83 w 167"/>
              <a:gd name="T9" fmla="*/ 167 h 167"/>
              <a:gd name="T10" fmla="*/ 83 w 167"/>
              <a:gd name="T11" fmla="*/ 8 h 167"/>
              <a:gd name="T12" fmla="*/ 8 w 167"/>
              <a:gd name="T13" fmla="*/ 84 h 167"/>
              <a:gd name="T14" fmla="*/ 83 w 167"/>
              <a:gd name="T15" fmla="*/ 159 h 167"/>
              <a:gd name="T16" fmla="*/ 159 w 167"/>
              <a:gd name="T17" fmla="*/ 84 h 167"/>
              <a:gd name="T18" fmla="*/ 83 w 167"/>
              <a:gd name="T19" fmla="*/ 8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7" h="167">
                <a:moveTo>
                  <a:pt x="83" y="167"/>
                </a:moveTo>
                <a:cubicBezTo>
                  <a:pt x="37" y="167"/>
                  <a:pt x="0" y="130"/>
                  <a:pt x="0" y="84"/>
                </a:cubicBezTo>
                <a:cubicBezTo>
                  <a:pt x="0" y="38"/>
                  <a:pt x="37" y="0"/>
                  <a:pt x="83" y="0"/>
                </a:cubicBezTo>
                <a:cubicBezTo>
                  <a:pt x="129" y="0"/>
                  <a:pt x="167" y="38"/>
                  <a:pt x="167" y="84"/>
                </a:cubicBezTo>
                <a:cubicBezTo>
                  <a:pt x="167" y="130"/>
                  <a:pt x="129" y="167"/>
                  <a:pt x="83" y="167"/>
                </a:cubicBezTo>
                <a:close/>
                <a:moveTo>
                  <a:pt x="83" y="8"/>
                </a:moveTo>
                <a:cubicBezTo>
                  <a:pt x="42" y="8"/>
                  <a:pt x="8" y="42"/>
                  <a:pt x="8" y="84"/>
                </a:cubicBezTo>
                <a:cubicBezTo>
                  <a:pt x="8" y="125"/>
                  <a:pt x="42" y="159"/>
                  <a:pt x="83" y="159"/>
                </a:cubicBezTo>
                <a:cubicBezTo>
                  <a:pt x="125" y="159"/>
                  <a:pt x="159" y="125"/>
                  <a:pt x="159" y="84"/>
                </a:cubicBezTo>
                <a:cubicBezTo>
                  <a:pt x="159" y="42"/>
                  <a:pt x="125" y="8"/>
                  <a:pt x="83" y="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34520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1F87995-FA43-EA34-345F-7814385064A9}"/>
              </a:ext>
            </a:extLst>
          </p:cNvPr>
          <p:cNvSpPr/>
          <p:nvPr/>
        </p:nvSpPr>
        <p:spPr>
          <a:xfrm>
            <a:off x="0" y="0"/>
            <a:ext cx="12192000" cy="26011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cxnSp>
        <p:nvCxnSpPr>
          <p:cNvPr id="4" name="iSHEJI-3">
            <a:extLst>
              <a:ext uri="{FF2B5EF4-FFF2-40B4-BE49-F238E27FC236}">
                <a16:creationId xmlns:a16="http://schemas.microsoft.com/office/drawing/2014/main" id="{4EC1B0C5-A571-93BC-4189-B9C0177134FF}"/>
              </a:ext>
            </a:extLst>
          </p:cNvPr>
          <p:cNvCxnSpPr>
            <a:cxnSpLocks/>
          </p:cNvCxnSpPr>
          <p:nvPr/>
        </p:nvCxnSpPr>
        <p:spPr>
          <a:xfrm flipH="1">
            <a:off x="2142190" y="2357309"/>
            <a:ext cx="45586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HEJI-17">
            <a:extLst>
              <a:ext uri="{FF2B5EF4-FFF2-40B4-BE49-F238E27FC236}">
                <a16:creationId xmlns:a16="http://schemas.microsoft.com/office/drawing/2014/main" id="{C800DD99-8E33-4510-BF87-6BBFA7A9817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54828228-09B8-69CB-DD22-C14FCA18E6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7086616" y="1174310"/>
            <a:ext cx="2214998" cy="1765854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6797939-B835-2596-849E-1E4B1EDC21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7146086" y="-883021"/>
            <a:ext cx="2628917" cy="1937496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488DF93B-10D1-5A4F-DDA0-CB0F5404B7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7911360" y="1884169"/>
            <a:ext cx="2964163" cy="2363109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ED928A2D-D976-D1A9-36C6-15ADE8B4C6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9274014" y="982599"/>
            <a:ext cx="2858815" cy="2106929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7C2A9E0F-8822-2C30-FCF8-4BC7D0723B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10478386" y="208607"/>
            <a:ext cx="2800324" cy="2232492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BA6EF6EF-5040-8117-FA17-D02334F03D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9555790" y="-744460"/>
            <a:ext cx="2214998" cy="1765854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898D120A-DD9E-E690-4731-E1CBA57C2B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8199614" y="129350"/>
            <a:ext cx="2208520" cy="1627664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4051DCB-EA2E-C8D0-C566-4724D43F21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5600321" y="2025221"/>
            <a:ext cx="2964163" cy="2184570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1169B178-CB6A-8172-6CAC-799CAA4A4FFC}"/>
              </a:ext>
            </a:extLst>
          </p:cNvPr>
          <p:cNvSpPr/>
          <p:nvPr/>
        </p:nvSpPr>
        <p:spPr>
          <a:xfrm>
            <a:off x="0" y="2589822"/>
            <a:ext cx="12192000" cy="42208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DE2A73D1-B228-B12B-66E6-69E3D2CA94D6}"/>
              </a:ext>
            </a:extLst>
          </p:cNvPr>
          <p:cNvSpPr/>
          <p:nvPr/>
        </p:nvSpPr>
        <p:spPr>
          <a:xfrm>
            <a:off x="2142190" y="1663164"/>
            <a:ext cx="2772710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Catalogue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74B13D9B-668E-4632-1F3F-FFBD833640B3}"/>
              </a:ext>
            </a:extLst>
          </p:cNvPr>
          <p:cNvSpPr/>
          <p:nvPr/>
        </p:nvSpPr>
        <p:spPr>
          <a:xfrm>
            <a:off x="2293819" y="320708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BB614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BB614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D1D1BE01-6D8F-3D6E-8FDA-38F38C03EE59}"/>
              </a:ext>
            </a:extLst>
          </p:cNvPr>
          <p:cNvSpPr txBox="1"/>
          <p:nvPr/>
        </p:nvSpPr>
        <p:spPr>
          <a:xfrm>
            <a:off x="2639014" y="328482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E91D580C-3376-85ED-6CDA-27F00E879C9D}"/>
              </a:ext>
            </a:extLst>
          </p:cNvPr>
          <p:cNvSpPr txBox="1"/>
          <p:nvPr/>
        </p:nvSpPr>
        <p:spPr>
          <a:xfrm>
            <a:off x="2669494" y="3693522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Steady growth of business</a:t>
            </a: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DC50C993-EBF6-F1FC-ADBF-0B71CE8DD989}"/>
              </a:ext>
            </a:extLst>
          </p:cNvPr>
          <p:cNvSpPr txBox="1"/>
          <p:nvPr/>
        </p:nvSpPr>
        <p:spPr>
          <a:xfrm>
            <a:off x="7718721" y="328482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CA387002-8A8E-7932-9AD2-C3BA103E47BE}"/>
              </a:ext>
            </a:extLst>
          </p:cNvPr>
          <p:cNvSpPr txBox="1"/>
          <p:nvPr/>
        </p:nvSpPr>
        <p:spPr>
          <a:xfrm>
            <a:off x="7749201" y="3693522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0EF90C43-5B00-49F8-5008-15684255FAA0}"/>
              </a:ext>
            </a:extLst>
          </p:cNvPr>
          <p:cNvSpPr txBox="1"/>
          <p:nvPr/>
        </p:nvSpPr>
        <p:spPr>
          <a:xfrm>
            <a:off x="2639014" y="469313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620DE349-967D-6D1F-C658-ACDC56A0A8CF}"/>
              </a:ext>
            </a:extLst>
          </p:cNvPr>
          <p:cNvSpPr txBox="1"/>
          <p:nvPr/>
        </p:nvSpPr>
        <p:spPr>
          <a:xfrm>
            <a:off x="2669494" y="5101831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Deficiencies in the work</a:t>
            </a:r>
          </a:p>
        </p:txBody>
      </p:sp>
      <p:sp>
        <p:nvSpPr>
          <p:cNvPr id="13" name="iSHEJI-11">
            <a:extLst>
              <a:ext uri="{FF2B5EF4-FFF2-40B4-BE49-F238E27FC236}">
                <a16:creationId xmlns:a16="http://schemas.microsoft.com/office/drawing/2014/main" id="{C30EB609-C95F-616E-E6C2-2A76B58B406E}"/>
              </a:ext>
            </a:extLst>
          </p:cNvPr>
          <p:cNvSpPr txBox="1"/>
          <p:nvPr/>
        </p:nvSpPr>
        <p:spPr>
          <a:xfrm>
            <a:off x="7718721" y="469313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7B8B82DC-720D-5D43-2607-ED1F42CFDAA5}"/>
              </a:ext>
            </a:extLst>
          </p:cNvPr>
          <p:cNvSpPr txBox="1"/>
          <p:nvPr/>
        </p:nvSpPr>
        <p:spPr>
          <a:xfrm>
            <a:off x="7749201" y="5101831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Future Work Plan</a:t>
            </a:r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D20A2187-0565-4722-A5C9-A5E9854B7E3F}"/>
              </a:ext>
            </a:extLst>
          </p:cNvPr>
          <p:cNvSpPr/>
          <p:nvPr/>
        </p:nvSpPr>
        <p:spPr>
          <a:xfrm>
            <a:off x="7346380" y="320708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BB614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BB614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CB3502FF-8A5D-E375-31E7-41B0CC1FD26C}"/>
              </a:ext>
            </a:extLst>
          </p:cNvPr>
          <p:cNvSpPr/>
          <p:nvPr/>
        </p:nvSpPr>
        <p:spPr>
          <a:xfrm>
            <a:off x="2240423" y="460204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BB614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BB614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15">
            <a:extLst>
              <a:ext uri="{FF2B5EF4-FFF2-40B4-BE49-F238E27FC236}">
                <a16:creationId xmlns:a16="http://schemas.microsoft.com/office/drawing/2014/main" id="{42017825-8F5F-5B0B-C578-103E9E3C75A4}"/>
              </a:ext>
            </a:extLst>
          </p:cNvPr>
          <p:cNvSpPr/>
          <p:nvPr/>
        </p:nvSpPr>
        <p:spPr>
          <a:xfrm>
            <a:off x="7346380" y="460204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BB614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BB614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16">
            <a:extLst>
              <a:ext uri="{FF2B5EF4-FFF2-40B4-BE49-F238E27FC236}">
                <a16:creationId xmlns:a16="http://schemas.microsoft.com/office/drawing/2014/main" id="{932D215C-2261-7A4D-61D0-DEBD2FE13EA8}"/>
              </a:ext>
            </a:extLst>
          </p:cNvPr>
          <p:cNvSpPr/>
          <p:nvPr/>
        </p:nvSpPr>
        <p:spPr>
          <a:xfrm>
            <a:off x="4796916" y="1838262"/>
            <a:ext cx="54100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748945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659AA2FD-303A-E7B5-6211-FFF4C47CD6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10819767" y="187055"/>
            <a:ext cx="2800324" cy="2232492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ECCAB56-6050-857D-9D00-0B06DA81DA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5815095" y="4113385"/>
            <a:ext cx="2214998" cy="1765854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269011F-8B2B-E659-8079-BCF8720D97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7258033" y="1152498"/>
            <a:ext cx="2628917" cy="1937496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CCA776E-77A0-EFED-80A7-21762D1046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6524625" y="5113020"/>
            <a:ext cx="2964163" cy="2363109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D9D492C-8DBC-DA7D-1E69-5DE39FA0C0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7781924" y="4213860"/>
            <a:ext cx="2858815" cy="2106929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146CEEA-C6C9-3748-51F6-CC29ABE2DFD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9206865" y="3147682"/>
            <a:ext cx="2800324" cy="2232492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1CA0A60-CC6C-76CC-89C2-9B7619008F7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10525108" y="4229100"/>
            <a:ext cx="2858815" cy="2106929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A46B2CB-BAE9-55EF-D4D9-77D213A4EB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8381289" y="2207067"/>
            <a:ext cx="2214998" cy="1765854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158415A-070E-1F79-A3ED-AC1FB4B3A41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6943100" y="3410273"/>
            <a:ext cx="2208520" cy="1627664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CC69687F-0D83-BF93-F39B-7F511F9A3D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4328800" y="4964296"/>
            <a:ext cx="2964163" cy="2184570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2AB568D-F7DA-C986-9CDF-AF387D600F7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53222" r="51129" b="18444"/>
          <a:stretch/>
        </p:blipFill>
        <p:spPr>
          <a:xfrm>
            <a:off x="9715507" y="1307414"/>
            <a:ext cx="2208520" cy="1627664"/>
          </a:xfrm>
          <a:prstGeom prst="rect">
            <a:avLst/>
          </a:prstGeom>
          <a:effectLst>
            <a:outerShdw blurRad="381000" dist="342900" dir="2700000" sx="90000" sy="90000" algn="tl" rotWithShape="0">
              <a:schemeClr val="accent2">
                <a:lumMod val="75000"/>
                <a:alpha val="50000"/>
              </a:schemeClr>
            </a:outerShdw>
          </a:effectLst>
        </p:spPr>
      </p:pic>
      <p:sp>
        <p:nvSpPr>
          <p:cNvPr id="29" name="gaoding-14">
            <a:extLst>
              <a:ext uri="{FF2B5EF4-FFF2-40B4-BE49-F238E27FC236}">
                <a16:creationId xmlns:a16="http://schemas.microsoft.com/office/drawing/2014/main" id="{86ED0335-D7C0-AE59-4238-7D731B7B7964}"/>
              </a:ext>
            </a:extLst>
          </p:cNvPr>
          <p:cNvSpPr txBox="1"/>
          <p:nvPr/>
        </p:nvSpPr>
        <p:spPr>
          <a:xfrm>
            <a:off x="506602" y="1993847"/>
            <a:ext cx="677559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30" name="gaoding-14">
            <a:extLst>
              <a:ext uri="{FF2B5EF4-FFF2-40B4-BE49-F238E27FC236}">
                <a16:creationId xmlns:a16="http://schemas.microsoft.com/office/drawing/2014/main" id="{A748CEF0-E7F6-0616-7120-4DE330F91BE0}"/>
              </a:ext>
            </a:extLst>
          </p:cNvPr>
          <p:cNvSpPr txBox="1"/>
          <p:nvPr/>
        </p:nvSpPr>
        <p:spPr>
          <a:xfrm>
            <a:off x="506602" y="3669596"/>
            <a:ext cx="51492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33FA7849-4C77-3779-4356-3D42906C7A6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26333" r="31839" b="37556"/>
          <a:stretch/>
        </p:blipFill>
        <p:spPr>
          <a:xfrm>
            <a:off x="9469615" y="6183761"/>
            <a:ext cx="2214998" cy="1765854"/>
          </a:xfrm>
          <a:prstGeom prst="rect">
            <a:avLst/>
          </a:prstGeom>
          <a:effectLst>
            <a:outerShdw blurRad="254000" dist="342900" dir="2700000" sx="90000" sy="90000" algn="tl" rotWithShape="0">
              <a:prstClr val="black">
                <a:alpha val="30000"/>
              </a:prstClr>
            </a:outerShdw>
          </a:effec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70E36949-6AD9-CA01-906F-BC6C8CB407F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98406" y="4596187"/>
            <a:ext cx="703957" cy="414383"/>
          </a:xfrm>
          <a:custGeom>
            <a:avLst/>
            <a:gdLst>
              <a:gd name="connsiteX0" fmla="*/ 557507 w 703957"/>
              <a:gd name="connsiteY0" fmla="*/ 0 h 414383"/>
              <a:gd name="connsiteX1" fmla="*/ 670671 w 703957"/>
              <a:gd name="connsiteY1" fmla="*/ 0 h 414383"/>
              <a:gd name="connsiteX2" fmla="*/ 499261 w 703957"/>
              <a:gd name="connsiteY2" fmla="*/ 189718 h 414383"/>
              <a:gd name="connsiteX3" fmla="*/ 703957 w 703957"/>
              <a:gd name="connsiteY3" fmla="*/ 189718 h 414383"/>
              <a:gd name="connsiteX4" fmla="*/ 703957 w 703957"/>
              <a:gd name="connsiteY4" fmla="*/ 414383 h 414383"/>
              <a:gd name="connsiteX5" fmla="*/ 384429 w 703957"/>
              <a:gd name="connsiteY5" fmla="*/ 414383 h 414383"/>
              <a:gd name="connsiteX6" fmla="*/ 384429 w 703957"/>
              <a:gd name="connsiteY6" fmla="*/ 183061 h 414383"/>
              <a:gd name="connsiteX7" fmla="*/ 169750 w 703957"/>
              <a:gd name="connsiteY7" fmla="*/ 0 h 414383"/>
              <a:gd name="connsiteX8" fmla="*/ 282914 w 703957"/>
              <a:gd name="connsiteY8" fmla="*/ 0 h 414383"/>
              <a:gd name="connsiteX9" fmla="*/ 111500 w 703957"/>
              <a:gd name="connsiteY9" fmla="*/ 189718 h 414383"/>
              <a:gd name="connsiteX10" fmla="*/ 317861 w 703957"/>
              <a:gd name="connsiteY10" fmla="*/ 189718 h 414383"/>
              <a:gd name="connsiteX11" fmla="*/ 317861 w 703957"/>
              <a:gd name="connsiteY11" fmla="*/ 414383 h 414383"/>
              <a:gd name="connsiteX12" fmla="*/ 0 w 703957"/>
              <a:gd name="connsiteY12" fmla="*/ 414383 h 414383"/>
              <a:gd name="connsiteX13" fmla="*/ 0 w 703957"/>
              <a:gd name="connsiteY13" fmla="*/ 183061 h 41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03957" h="414383">
                <a:moveTo>
                  <a:pt x="557507" y="0"/>
                </a:moveTo>
                <a:lnTo>
                  <a:pt x="670671" y="0"/>
                </a:lnTo>
                <a:lnTo>
                  <a:pt x="499261" y="189718"/>
                </a:lnTo>
                <a:lnTo>
                  <a:pt x="703957" y="189718"/>
                </a:lnTo>
                <a:lnTo>
                  <a:pt x="703957" y="414383"/>
                </a:lnTo>
                <a:lnTo>
                  <a:pt x="384429" y="414383"/>
                </a:lnTo>
                <a:lnTo>
                  <a:pt x="384429" y="183061"/>
                </a:lnTo>
                <a:close/>
                <a:moveTo>
                  <a:pt x="169750" y="0"/>
                </a:moveTo>
                <a:lnTo>
                  <a:pt x="282914" y="0"/>
                </a:lnTo>
                <a:lnTo>
                  <a:pt x="111500" y="189718"/>
                </a:lnTo>
                <a:lnTo>
                  <a:pt x="317861" y="189718"/>
                </a:lnTo>
                <a:lnTo>
                  <a:pt x="317861" y="414383"/>
                </a:lnTo>
                <a:lnTo>
                  <a:pt x="0" y="414383"/>
                </a:lnTo>
                <a:lnTo>
                  <a:pt x="0" y="183061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站酷高端黑" panose="02010600030101010101" pitchFamily="2" charset="-122"/>
              <a:ea typeface="站酷高端黑" panose="02010600030101010101" pitchFamily="2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5" name="gaoding-14">
            <a:extLst>
              <a:ext uri="{FF2B5EF4-FFF2-40B4-BE49-F238E27FC236}">
                <a16:creationId xmlns:a16="http://schemas.microsoft.com/office/drawing/2014/main" id="{A553D5BE-4188-DDC8-BD98-485F698DBC5D}"/>
              </a:ext>
            </a:extLst>
          </p:cNvPr>
          <p:cNvSpPr txBox="1"/>
          <p:nvPr/>
        </p:nvSpPr>
        <p:spPr>
          <a:xfrm>
            <a:off x="598406" y="5209547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36" name="gaoding-14">
            <a:extLst>
              <a:ext uri="{FF2B5EF4-FFF2-40B4-BE49-F238E27FC236}">
                <a16:creationId xmlns:a16="http://schemas.microsoft.com/office/drawing/2014/main" id="{C85E77D8-8018-8D7A-7D37-0AD3791CC570}"/>
              </a:ext>
            </a:extLst>
          </p:cNvPr>
          <p:cNvSpPr txBox="1"/>
          <p:nvPr/>
        </p:nvSpPr>
        <p:spPr>
          <a:xfrm>
            <a:off x="2370055" y="5209547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388A874E-AC66-0E96-C936-3943A95B60F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98406" y="6305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5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DD0C04A-A2E1-34A6-2662-D383269B9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1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1E137D2-3E0D-05D8-1CE7-C04A6A968969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13895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83F2812-B9CC-D3EF-AAFB-0D5042415AE2}"/>
              </a:ext>
            </a:extLst>
          </p:cNvPr>
          <p:cNvSpPr/>
          <p:nvPr/>
        </p:nvSpPr>
        <p:spPr>
          <a:xfrm>
            <a:off x="0" y="0"/>
            <a:ext cx="12192000" cy="60706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8FA9763-3317-28B1-02F9-228C12B93751}"/>
              </a:ext>
            </a:extLst>
          </p:cNvPr>
          <p:cNvGrpSpPr/>
          <p:nvPr/>
        </p:nvGrpSpPr>
        <p:grpSpPr>
          <a:xfrm>
            <a:off x="5223956" y="0"/>
            <a:ext cx="9291291" cy="7762560"/>
            <a:chOff x="6684654" y="187055"/>
            <a:chExt cx="9291291" cy="776256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7659573A-7125-A452-C197-113D5D73F6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3175621" y="187055"/>
              <a:ext cx="2800324" cy="2232492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D5E9D32F-0DE5-A09F-5B86-F47E6C0C50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8170949" y="4113385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D3C6772-9635-972F-F69E-1A65BD4146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9613887" y="1152498"/>
              <a:ext cx="2628917" cy="1937496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33018BC-03E1-16E1-9192-89032086C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8880479" y="5113020"/>
              <a:ext cx="2964163" cy="2363109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3EEFFE97-47EE-AAE5-445E-8588E18A72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0137778" y="4213860"/>
              <a:ext cx="2858815" cy="2106929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91F6B01B-3874-2862-51F0-B1120D02C9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1562719" y="3147682"/>
              <a:ext cx="2800324" cy="2232492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D0FA459D-E4F6-A90C-2CB4-63988E45B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2880962" y="4229100"/>
              <a:ext cx="2858815" cy="2106929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17AD026C-7411-8B3B-D593-F1E82B96D1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0737143" y="2207067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053599DC-8C10-6950-D341-9D01A90280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9298954" y="3410273"/>
              <a:ext cx="2208520" cy="1627664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0811D6D-9766-2790-5F90-84A1C96796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6684654" y="4964296"/>
              <a:ext cx="2964163" cy="2184570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5B9A4ADF-C0AA-6B08-7F2B-DE1B3AAFC0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2071361" y="1307414"/>
              <a:ext cx="2208520" cy="1627664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51258AF5-7EFF-97B5-C468-43F0C2546B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1825469" y="6183761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</p:grpSp>
      <p:sp>
        <p:nvSpPr>
          <p:cNvPr id="62" name="iSHEJI-3">
            <a:extLst>
              <a:ext uri="{FF2B5EF4-FFF2-40B4-BE49-F238E27FC236}">
                <a16:creationId xmlns:a16="http://schemas.microsoft.com/office/drawing/2014/main" id="{727385B8-FFB5-9968-6286-C47F608382FF}"/>
              </a:ext>
            </a:extLst>
          </p:cNvPr>
          <p:cNvSpPr/>
          <p:nvPr/>
        </p:nvSpPr>
        <p:spPr>
          <a:xfrm>
            <a:off x="1264935" y="1824671"/>
            <a:ext cx="221499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3" name="iSHEJI-4">
            <a:extLst>
              <a:ext uri="{FF2B5EF4-FFF2-40B4-BE49-F238E27FC236}">
                <a16:creationId xmlns:a16="http://schemas.microsoft.com/office/drawing/2014/main" id="{BC5FCBF8-10A0-828C-A261-1B9ED795EE25}"/>
              </a:ext>
            </a:extLst>
          </p:cNvPr>
          <p:cNvSpPr txBox="1"/>
          <p:nvPr/>
        </p:nvSpPr>
        <p:spPr>
          <a:xfrm>
            <a:off x="1264935" y="3601337"/>
            <a:ext cx="297222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64" name="iSHEJI-5">
            <a:extLst>
              <a:ext uri="{FF2B5EF4-FFF2-40B4-BE49-F238E27FC236}">
                <a16:creationId xmlns:a16="http://schemas.microsoft.com/office/drawing/2014/main" id="{B01FD2D2-CB23-ECFB-20BE-BAB02E306925}"/>
              </a:ext>
            </a:extLst>
          </p:cNvPr>
          <p:cNvSpPr txBox="1"/>
          <p:nvPr/>
        </p:nvSpPr>
        <p:spPr>
          <a:xfrm>
            <a:off x="1264935" y="4155335"/>
            <a:ext cx="41489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65FF2370-B82E-2550-5154-F1EB7284FFA6}"/>
              </a:ext>
            </a:extLst>
          </p:cNvPr>
          <p:cNvSpPr/>
          <p:nvPr/>
        </p:nvSpPr>
        <p:spPr>
          <a:xfrm>
            <a:off x="0" y="6070600"/>
            <a:ext cx="12192000" cy="787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iSHEJI-4-1">
            <a:extLst>
              <a:ext uri="{FF2B5EF4-FFF2-40B4-BE49-F238E27FC236}">
                <a16:creationId xmlns:a16="http://schemas.microsoft.com/office/drawing/2014/main" id="{72F71DF3-618B-93A5-8DAC-6991C1664CAB}"/>
              </a:ext>
            </a:extLst>
          </p:cNvPr>
          <p:cNvSpPr/>
          <p:nvPr/>
        </p:nvSpPr>
        <p:spPr>
          <a:xfrm>
            <a:off x="11308430" y="6401415"/>
            <a:ext cx="100012" cy="1000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iSHEJI-4-2">
            <a:extLst>
              <a:ext uri="{FF2B5EF4-FFF2-40B4-BE49-F238E27FC236}">
                <a16:creationId xmlns:a16="http://schemas.microsoft.com/office/drawing/2014/main" id="{CD813FD1-1936-6FAD-777B-CC5F34AC82BA}"/>
              </a:ext>
            </a:extLst>
          </p:cNvPr>
          <p:cNvSpPr/>
          <p:nvPr/>
        </p:nvSpPr>
        <p:spPr>
          <a:xfrm>
            <a:off x="11461214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iSHEJI-4-3">
            <a:extLst>
              <a:ext uri="{FF2B5EF4-FFF2-40B4-BE49-F238E27FC236}">
                <a16:creationId xmlns:a16="http://schemas.microsoft.com/office/drawing/2014/main" id="{B487F723-F689-AF8A-0208-C095A177C916}"/>
              </a:ext>
            </a:extLst>
          </p:cNvPr>
          <p:cNvSpPr/>
          <p:nvPr/>
        </p:nvSpPr>
        <p:spPr>
          <a:xfrm>
            <a:off x="11614002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iSHEJI-4-4">
            <a:extLst>
              <a:ext uri="{FF2B5EF4-FFF2-40B4-BE49-F238E27FC236}">
                <a16:creationId xmlns:a16="http://schemas.microsoft.com/office/drawing/2014/main" id="{1970227D-73AA-BDBF-9955-4B33A6B02311}"/>
              </a:ext>
            </a:extLst>
          </p:cNvPr>
          <p:cNvSpPr/>
          <p:nvPr/>
        </p:nvSpPr>
        <p:spPr>
          <a:xfrm>
            <a:off x="11766786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iSHEJI-5">
            <a:extLst>
              <a:ext uri="{FF2B5EF4-FFF2-40B4-BE49-F238E27FC236}">
                <a16:creationId xmlns:a16="http://schemas.microsoft.com/office/drawing/2014/main" id="{A44BE8C3-34E7-12D7-48C3-45BBB7678F08}"/>
              </a:ext>
            </a:extLst>
          </p:cNvPr>
          <p:cNvSpPr txBox="1"/>
          <p:nvPr/>
        </p:nvSpPr>
        <p:spPr>
          <a:xfrm flipH="1">
            <a:off x="518636" y="6414113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71" name="iSHEJI-6">
            <a:extLst>
              <a:ext uri="{FF2B5EF4-FFF2-40B4-BE49-F238E27FC236}">
                <a16:creationId xmlns:a16="http://schemas.microsoft.com/office/drawing/2014/main" id="{8AA4A19A-C57B-6FA0-13CA-C087CF7F51C2}"/>
              </a:ext>
            </a:extLst>
          </p:cNvPr>
          <p:cNvCxnSpPr>
            <a:cxnSpLocks/>
          </p:cNvCxnSpPr>
          <p:nvPr/>
        </p:nvCxnSpPr>
        <p:spPr>
          <a:xfrm>
            <a:off x="518636" y="6341248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987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67493A0-292B-BE16-70A0-FAEB4158E9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id="{486789CA-EAAC-F2A3-E153-941333B36FE5}"/>
              </a:ext>
            </a:extLst>
          </p:cNvPr>
          <p:cNvSpPr>
            <a:spLocks noChangeAspect="1"/>
          </p:cNvSpPr>
          <p:nvPr/>
        </p:nvSpPr>
        <p:spPr>
          <a:xfrm>
            <a:off x="4910526" y="3105307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342EC0E-2F8F-B8CC-64B0-FCBDC4E9AFB7}"/>
              </a:ext>
            </a:extLst>
          </p:cNvPr>
          <p:cNvSpPr>
            <a:spLocks noChangeAspect="1"/>
          </p:cNvSpPr>
          <p:nvPr/>
        </p:nvSpPr>
        <p:spPr>
          <a:xfrm>
            <a:off x="1419061" y="3105307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A66D602-E886-BE1C-8F35-50E96E3AFF87}"/>
              </a:ext>
            </a:extLst>
          </p:cNvPr>
          <p:cNvSpPr>
            <a:spLocks noChangeAspect="1"/>
          </p:cNvSpPr>
          <p:nvPr/>
        </p:nvSpPr>
        <p:spPr>
          <a:xfrm>
            <a:off x="62080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8F0B270-7DAC-B641-FF8A-8C822CFA0464}"/>
              </a:ext>
            </a:extLst>
          </p:cNvPr>
          <p:cNvSpPr>
            <a:spLocks noChangeAspect="1"/>
          </p:cNvSpPr>
          <p:nvPr/>
        </p:nvSpPr>
        <p:spPr>
          <a:xfrm>
            <a:off x="25504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D192B20-2A54-9A68-D2A3-B287685B590D}"/>
              </a:ext>
            </a:extLst>
          </p:cNvPr>
          <p:cNvSpPr>
            <a:spLocks noChangeAspect="1"/>
          </p:cNvSpPr>
          <p:nvPr/>
        </p:nvSpPr>
        <p:spPr>
          <a:xfrm>
            <a:off x="39728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478A983-13D7-39AF-0A67-4ECB0240E16D}"/>
              </a:ext>
            </a:extLst>
          </p:cNvPr>
          <p:cNvSpPr>
            <a:spLocks noChangeAspect="1"/>
          </p:cNvSpPr>
          <p:nvPr/>
        </p:nvSpPr>
        <p:spPr>
          <a:xfrm>
            <a:off x="79225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CC794DF-D433-A554-D722-E4927C1DE5AB}"/>
              </a:ext>
            </a:extLst>
          </p:cNvPr>
          <p:cNvSpPr>
            <a:spLocks noChangeAspect="1"/>
          </p:cNvSpPr>
          <p:nvPr/>
        </p:nvSpPr>
        <p:spPr>
          <a:xfrm>
            <a:off x="65128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C6177BCE-8C0C-5762-6418-8F5A28DD6186}"/>
              </a:ext>
            </a:extLst>
          </p:cNvPr>
          <p:cNvSpPr>
            <a:spLocks noChangeAspect="1"/>
          </p:cNvSpPr>
          <p:nvPr/>
        </p:nvSpPr>
        <p:spPr>
          <a:xfrm>
            <a:off x="9811863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61495867-7941-BA2C-7FA5-70ACF98A7BF0}"/>
              </a:ext>
            </a:extLst>
          </p:cNvPr>
          <p:cNvSpPr>
            <a:spLocks noChangeAspect="1"/>
          </p:cNvSpPr>
          <p:nvPr/>
        </p:nvSpPr>
        <p:spPr>
          <a:xfrm>
            <a:off x="81638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DE7991CD-CC3F-0CD5-D859-EA8B43EA8210}"/>
              </a:ext>
            </a:extLst>
          </p:cNvPr>
          <p:cNvSpPr>
            <a:spLocks noChangeAspect="1"/>
          </p:cNvSpPr>
          <p:nvPr/>
        </p:nvSpPr>
        <p:spPr>
          <a:xfrm>
            <a:off x="87734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056C52FE-9AD9-F477-DEF8-95518CFD4857}"/>
              </a:ext>
            </a:extLst>
          </p:cNvPr>
          <p:cNvSpPr>
            <a:spLocks noChangeAspect="1"/>
          </p:cNvSpPr>
          <p:nvPr/>
        </p:nvSpPr>
        <p:spPr>
          <a:xfrm>
            <a:off x="3747959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7206C10D-6912-D6CA-1BBA-FBBE246CB235}"/>
              </a:ext>
            </a:extLst>
          </p:cNvPr>
          <p:cNvSpPr>
            <a:spLocks noChangeAspect="1"/>
          </p:cNvSpPr>
          <p:nvPr/>
        </p:nvSpPr>
        <p:spPr>
          <a:xfrm>
            <a:off x="21440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7509688E-FF54-3273-F573-E4616FB15FF8}"/>
              </a:ext>
            </a:extLst>
          </p:cNvPr>
          <p:cNvSpPr>
            <a:spLocks noChangeAspect="1"/>
          </p:cNvSpPr>
          <p:nvPr/>
        </p:nvSpPr>
        <p:spPr>
          <a:xfrm>
            <a:off x="89131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A87F2E49-2463-CAE0-F8CC-65AAD5F785C1}"/>
              </a:ext>
            </a:extLst>
          </p:cNvPr>
          <p:cNvSpPr>
            <a:spLocks noChangeAspect="1"/>
          </p:cNvSpPr>
          <p:nvPr/>
        </p:nvSpPr>
        <p:spPr>
          <a:xfrm>
            <a:off x="58270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853B0050-67D1-8623-DBC7-C091C1873F3A}"/>
              </a:ext>
            </a:extLst>
          </p:cNvPr>
          <p:cNvSpPr>
            <a:spLocks noChangeAspect="1"/>
          </p:cNvSpPr>
          <p:nvPr/>
        </p:nvSpPr>
        <p:spPr>
          <a:xfrm>
            <a:off x="91671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3845EA3D-DC7A-A9B3-CFC7-47E889B700E0}"/>
              </a:ext>
            </a:extLst>
          </p:cNvPr>
          <p:cNvSpPr>
            <a:spLocks noChangeAspect="1"/>
          </p:cNvSpPr>
          <p:nvPr/>
        </p:nvSpPr>
        <p:spPr>
          <a:xfrm>
            <a:off x="19789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E2D58D7C-BDF7-0E5E-60C6-BD983A3772CC}"/>
              </a:ext>
            </a:extLst>
          </p:cNvPr>
          <p:cNvSpPr>
            <a:spLocks noChangeAspect="1"/>
          </p:cNvSpPr>
          <p:nvPr/>
        </p:nvSpPr>
        <p:spPr>
          <a:xfrm>
            <a:off x="35283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2781409-0CAF-8942-5D84-8EB8C5B589C7}"/>
              </a:ext>
            </a:extLst>
          </p:cNvPr>
          <p:cNvSpPr>
            <a:spLocks noChangeAspect="1"/>
          </p:cNvSpPr>
          <p:nvPr/>
        </p:nvSpPr>
        <p:spPr>
          <a:xfrm>
            <a:off x="46840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2C713B6E-8A6D-0C3E-CBE2-82598869E38B}"/>
              </a:ext>
            </a:extLst>
          </p:cNvPr>
          <p:cNvSpPr>
            <a:spLocks noChangeAspect="1"/>
          </p:cNvSpPr>
          <p:nvPr/>
        </p:nvSpPr>
        <p:spPr>
          <a:xfrm>
            <a:off x="96497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45AFB1C7-4A89-31A2-0A8B-E9CB752AB24A}"/>
              </a:ext>
            </a:extLst>
          </p:cNvPr>
          <p:cNvSpPr>
            <a:spLocks noChangeAspect="1"/>
          </p:cNvSpPr>
          <p:nvPr/>
        </p:nvSpPr>
        <p:spPr>
          <a:xfrm>
            <a:off x="71605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B4AC61A4-0A49-54BB-918C-7B363FED7870}"/>
              </a:ext>
            </a:extLst>
          </p:cNvPr>
          <p:cNvSpPr>
            <a:spLocks noChangeAspect="1"/>
          </p:cNvSpPr>
          <p:nvPr/>
        </p:nvSpPr>
        <p:spPr>
          <a:xfrm>
            <a:off x="76812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B72A5F6F-5A07-75F3-DD75-F2EF462051A9}"/>
              </a:ext>
            </a:extLst>
          </p:cNvPr>
          <p:cNvSpPr>
            <a:spLocks noChangeAspect="1"/>
          </p:cNvSpPr>
          <p:nvPr/>
        </p:nvSpPr>
        <p:spPr>
          <a:xfrm>
            <a:off x="54206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311C937-68FC-2F52-6FA3-9882659DFC69}"/>
              </a:ext>
            </a:extLst>
          </p:cNvPr>
          <p:cNvSpPr>
            <a:spLocks noChangeAspect="1"/>
          </p:cNvSpPr>
          <p:nvPr/>
        </p:nvSpPr>
        <p:spPr>
          <a:xfrm>
            <a:off x="6846000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4136C84B-C71C-243F-D171-1A52A02E685C}"/>
              </a:ext>
            </a:extLst>
          </p:cNvPr>
          <p:cNvSpPr>
            <a:spLocks noChangeAspect="1"/>
          </p:cNvSpPr>
          <p:nvPr/>
        </p:nvSpPr>
        <p:spPr>
          <a:xfrm>
            <a:off x="55476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240C9BCB-0D64-85F0-3FF1-29FEEAC8A5FF}"/>
              </a:ext>
            </a:extLst>
          </p:cNvPr>
          <p:cNvSpPr>
            <a:spLocks noChangeAspect="1"/>
          </p:cNvSpPr>
          <p:nvPr/>
        </p:nvSpPr>
        <p:spPr>
          <a:xfrm>
            <a:off x="3033074" y="3102924"/>
            <a:ext cx="472126" cy="472126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A25DF5E-C1F5-68FF-BBE9-B1D018F51232}"/>
              </a:ext>
            </a:extLst>
          </p:cNvPr>
          <p:cNvSpPr/>
          <p:nvPr/>
        </p:nvSpPr>
        <p:spPr>
          <a:xfrm>
            <a:off x="1044097" y="3102924"/>
            <a:ext cx="472126" cy="4721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E1F8EE30-2B3F-6DFA-9F98-AB8732665CF3}"/>
              </a:ext>
            </a:extLst>
          </p:cNvPr>
          <p:cNvSpPr/>
          <p:nvPr/>
        </p:nvSpPr>
        <p:spPr>
          <a:xfrm>
            <a:off x="3086257" y="3102924"/>
            <a:ext cx="472126" cy="47212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F07A1227-3AE1-F9A6-5AE3-4AB0EEB07ABC}"/>
              </a:ext>
            </a:extLst>
          </p:cNvPr>
          <p:cNvSpPr/>
          <p:nvPr/>
        </p:nvSpPr>
        <p:spPr>
          <a:xfrm>
            <a:off x="4191157" y="3102924"/>
            <a:ext cx="472126" cy="4721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4B2063C4-6622-9DD0-8672-5410AB41AC28}"/>
              </a:ext>
            </a:extLst>
          </p:cNvPr>
          <p:cNvSpPr/>
          <p:nvPr/>
        </p:nvSpPr>
        <p:spPr>
          <a:xfrm>
            <a:off x="5059994" y="3102924"/>
            <a:ext cx="472126" cy="47212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A759205B-D788-005F-3787-8DAE7431E7FB}"/>
              </a:ext>
            </a:extLst>
          </p:cNvPr>
          <p:cNvSpPr/>
          <p:nvPr/>
        </p:nvSpPr>
        <p:spPr>
          <a:xfrm>
            <a:off x="10215316" y="3102924"/>
            <a:ext cx="472126" cy="4721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iSHEJI-7">
            <a:extLst>
              <a:ext uri="{FF2B5EF4-FFF2-40B4-BE49-F238E27FC236}">
                <a16:creationId xmlns:a16="http://schemas.microsoft.com/office/drawing/2014/main" id="{48EE2C06-A814-324E-0875-F8BB81C052D7}"/>
              </a:ext>
            </a:extLst>
          </p:cNvPr>
          <p:cNvSpPr txBox="1"/>
          <p:nvPr/>
        </p:nvSpPr>
        <p:spPr>
          <a:xfrm>
            <a:off x="1122045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6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月</a:t>
            </a:r>
          </a:p>
        </p:txBody>
      </p:sp>
      <p:sp>
        <p:nvSpPr>
          <p:cNvPr id="75" name="iSHEJI-7">
            <a:extLst>
              <a:ext uri="{FF2B5EF4-FFF2-40B4-BE49-F238E27FC236}">
                <a16:creationId xmlns:a16="http://schemas.microsoft.com/office/drawing/2014/main" id="{4A3CC4AB-C013-6F60-10BD-B20919281D95}"/>
              </a:ext>
            </a:extLst>
          </p:cNvPr>
          <p:cNvSpPr txBox="1"/>
          <p:nvPr/>
        </p:nvSpPr>
        <p:spPr>
          <a:xfrm rot="18900000">
            <a:off x="1120270" y="2164000"/>
            <a:ext cx="120098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200 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76" name="iSHEJI-7">
            <a:extLst>
              <a:ext uri="{FF2B5EF4-FFF2-40B4-BE49-F238E27FC236}">
                <a16:creationId xmlns:a16="http://schemas.microsoft.com/office/drawing/2014/main" id="{39F3E04D-9F4E-F443-CACE-0B2B5F510006}"/>
              </a:ext>
            </a:extLst>
          </p:cNvPr>
          <p:cNvSpPr txBox="1"/>
          <p:nvPr/>
        </p:nvSpPr>
        <p:spPr>
          <a:xfrm>
            <a:off x="3164205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7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月</a:t>
            </a:r>
          </a:p>
        </p:txBody>
      </p:sp>
      <p:sp>
        <p:nvSpPr>
          <p:cNvPr id="77" name="iSHEJI-7">
            <a:extLst>
              <a:ext uri="{FF2B5EF4-FFF2-40B4-BE49-F238E27FC236}">
                <a16:creationId xmlns:a16="http://schemas.microsoft.com/office/drawing/2014/main" id="{054AE9ED-8CA1-97A2-465D-6447585A2FAC}"/>
              </a:ext>
            </a:extLst>
          </p:cNvPr>
          <p:cNvSpPr txBox="1"/>
          <p:nvPr/>
        </p:nvSpPr>
        <p:spPr>
          <a:xfrm>
            <a:off x="4269105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8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月</a:t>
            </a:r>
          </a:p>
        </p:txBody>
      </p:sp>
      <p:sp>
        <p:nvSpPr>
          <p:cNvPr id="78" name="iSHEJI-7">
            <a:extLst>
              <a:ext uri="{FF2B5EF4-FFF2-40B4-BE49-F238E27FC236}">
                <a16:creationId xmlns:a16="http://schemas.microsoft.com/office/drawing/2014/main" id="{9CD69962-F0F9-0C38-0299-00F768ECDFCA}"/>
              </a:ext>
            </a:extLst>
          </p:cNvPr>
          <p:cNvSpPr txBox="1"/>
          <p:nvPr/>
        </p:nvSpPr>
        <p:spPr>
          <a:xfrm>
            <a:off x="5137942" y="3669035"/>
            <a:ext cx="3162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9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月</a:t>
            </a:r>
          </a:p>
        </p:txBody>
      </p:sp>
      <p:sp>
        <p:nvSpPr>
          <p:cNvPr id="79" name="iSHEJI-7">
            <a:extLst>
              <a:ext uri="{FF2B5EF4-FFF2-40B4-BE49-F238E27FC236}">
                <a16:creationId xmlns:a16="http://schemas.microsoft.com/office/drawing/2014/main" id="{3867BB6F-EC57-3A4D-2CC1-E6B5A48FBF39}"/>
              </a:ext>
            </a:extLst>
          </p:cNvPr>
          <p:cNvSpPr txBox="1"/>
          <p:nvPr/>
        </p:nvSpPr>
        <p:spPr>
          <a:xfrm>
            <a:off x="10215316" y="3669035"/>
            <a:ext cx="47212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10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月</a:t>
            </a:r>
          </a:p>
        </p:txBody>
      </p:sp>
      <p:sp>
        <p:nvSpPr>
          <p:cNvPr id="80" name="iSHEJI-7">
            <a:extLst>
              <a:ext uri="{FF2B5EF4-FFF2-40B4-BE49-F238E27FC236}">
                <a16:creationId xmlns:a16="http://schemas.microsoft.com/office/drawing/2014/main" id="{FEE13C2D-7018-EF0C-9ACD-CA15D394FE92}"/>
              </a:ext>
            </a:extLst>
          </p:cNvPr>
          <p:cNvSpPr txBox="1"/>
          <p:nvPr/>
        </p:nvSpPr>
        <p:spPr>
          <a:xfrm rot="18900000">
            <a:off x="3069896" y="2164000"/>
            <a:ext cx="120098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300 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81" name="iSHEJI-7">
            <a:extLst>
              <a:ext uri="{FF2B5EF4-FFF2-40B4-BE49-F238E27FC236}">
                <a16:creationId xmlns:a16="http://schemas.microsoft.com/office/drawing/2014/main" id="{8628BE90-BBFA-5C2D-6702-C35454F98B14}"/>
              </a:ext>
            </a:extLst>
          </p:cNvPr>
          <p:cNvSpPr txBox="1"/>
          <p:nvPr/>
        </p:nvSpPr>
        <p:spPr>
          <a:xfrm rot="18900000">
            <a:off x="4183442" y="2164000"/>
            <a:ext cx="120098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500 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82" name="iSHEJI-7">
            <a:extLst>
              <a:ext uri="{FF2B5EF4-FFF2-40B4-BE49-F238E27FC236}">
                <a16:creationId xmlns:a16="http://schemas.microsoft.com/office/drawing/2014/main" id="{22BEF68C-0CDD-A89C-C85B-906AE7C63F73}"/>
              </a:ext>
            </a:extLst>
          </p:cNvPr>
          <p:cNvSpPr txBox="1"/>
          <p:nvPr/>
        </p:nvSpPr>
        <p:spPr>
          <a:xfrm rot="18900000">
            <a:off x="5140853" y="2164000"/>
            <a:ext cx="120098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600 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83" name="iSHEJI-7">
            <a:extLst>
              <a:ext uri="{FF2B5EF4-FFF2-40B4-BE49-F238E27FC236}">
                <a16:creationId xmlns:a16="http://schemas.microsoft.com/office/drawing/2014/main" id="{E91A8953-0011-0047-8445-00728564AF0F}"/>
              </a:ext>
            </a:extLst>
          </p:cNvPr>
          <p:cNvSpPr txBox="1"/>
          <p:nvPr/>
        </p:nvSpPr>
        <p:spPr>
          <a:xfrm rot="18900000">
            <a:off x="10176404" y="2074341"/>
            <a:ext cx="145457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1400 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BE965092-55F1-2A04-F5E5-4BD45B1F1BA7}"/>
              </a:ext>
            </a:extLst>
          </p:cNvPr>
          <p:cNvCxnSpPr>
            <a:cxnSpLocks/>
          </p:cNvCxnSpPr>
          <p:nvPr/>
        </p:nvCxnSpPr>
        <p:spPr>
          <a:xfrm>
            <a:off x="1332548" y="4401503"/>
            <a:ext cx="1956562" cy="0"/>
          </a:xfrm>
          <a:prstGeom prst="line">
            <a:avLst/>
          </a:prstGeom>
          <a:ln w="9525" cap="sq">
            <a:solidFill>
              <a:schemeClr val="tx1">
                <a:lumMod val="65000"/>
                <a:lumOff val="35000"/>
              </a:schemeClr>
            </a:solidFill>
            <a:bevel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椭圆 84">
            <a:extLst>
              <a:ext uri="{FF2B5EF4-FFF2-40B4-BE49-F238E27FC236}">
                <a16:creationId xmlns:a16="http://schemas.microsoft.com/office/drawing/2014/main" id="{BEE39193-5C1B-A694-E752-D7DA27E0285F}"/>
              </a:ext>
            </a:extLst>
          </p:cNvPr>
          <p:cNvSpPr/>
          <p:nvPr/>
        </p:nvSpPr>
        <p:spPr>
          <a:xfrm>
            <a:off x="1227773" y="4349115"/>
            <a:ext cx="104775" cy="1047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79596E66-F145-D93B-C407-1C50B7347535}"/>
              </a:ext>
            </a:extLst>
          </p:cNvPr>
          <p:cNvCxnSpPr>
            <a:cxnSpLocks/>
          </p:cNvCxnSpPr>
          <p:nvPr/>
        </p:nvCxnSpPr>
        <p:spPr>
          <a:xfrm>
            <a:off x="3585210" y="4401503"/>
            <a:ext cx="6914030" cy="0"/>
          </a:xfrm>
          <a:prstGeom prst="line">
            <a:avLst/>
          </a:prstGeom>
          <a:ln w="9525" cap="sq">
            <a:solidFill>
              <a:schemeClr val="tx1">
                <a:lumMod val="65000"/>
                <a:lumOff val="35000"/>
              </a:schemeClr>
            </a:solidFill>
            <a:bevel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>
            <a:extLst>
              <a:ext uri="{FF2B5EF4-FFF2-40B4-BE49-F238E27FC236}">
                <a16:creationId xmlns:a16="http://schemas.microsoft.com/office/drawing/2014/main" id="{8EB22532-300C-AA86-0C1C-C1A0673F72E9}"/>
              </a:ext>
            </a:extLst>
          </p:cNvPr>
          <p:cNvSpPr/>
          <p:nvPr/>
        </p:nvSpPr>
        <p:spPr>
          <a:xfrm>
            <a:off x="3480435" y="4349115"/>
            <a:ext cx="104775" cy="1047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iSHEJI-7">
            <a:extLst>
              <a:ext uri="{FF2B5EF4-FFF2-40B4-BE49-F238E27FC236}">
                <a16:creationId xmlns:a16="http://schemas.microsoft.com/office/drawing/2014/main" id="{BE672E01-9A3E-D054-5E0C-996A8195C073}"/>
              </a:ext>
            </a:extLst>
          </p:cNvPr>
          <p:cNvSpPr txBox="1"/>
          <p:nvPr/>
        </p:nvSpPr>
        <p:spPr>
          <a:xfrm>
            <a:off x="1438275" y="4672305"/>
            <a:ext cx="18556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内容阶段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89" name="iSHEJI-11">
            <a:extLst>
              <a:ext uri="{FF2B5EF4-FFF2-40B4-BE49-F238E27FC236}">
                <a16:creationId xmlns:a16="http://schemas.microsoft.com/office/drawing/2014/main" id="{FC7876A1-8B9C-B8D5-6EA0-51655BFD3172}"/>
              </a:ext>
            </a:extLst>
          </p:cNvPr>
          <p:cNvSpPr txBox="1"/>
          <p:nvPr/>
        </p:nvSpPr>
        <p:spPr>
          <a:xfrm>
            <a:off x="1438275" y="4969776"/>
            <a:ext cx="2004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90" name="iSHEJI-11">
            <a:extLst>
              <a:ext uri="{FF2B5EF4-FFF2-40B4-BE49-F238E27FC236}">
                <a16:creationId xmlns:a16="http://schemas.microsoft.com/office/drawing/2014/main" id="{A41421E7-86FE-2BBF-731A-FAAA1E9F962A}"/>
              </a:ext>
            </a:extLst>
          </p:cNvPr>
          <p:cNvSpPr txBox="1"/>
          <p:nvPr/>
        </p:nvSpPr>
        <p:spPr>
          <a:xfrm>
            <a:off x="1438275" y="5246265"/>
            <a:ext cx="2146935" cy="432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91" name="iSHEJI-7">
            <a:extLst>
              <a:ext uri="{FF2B5EF4-FFF2-40B4-BE49-F238E27FC236}">
                <a16:creationId xmlns:a16="http://schemas.microsoft.com/office/drawing/2014/main" id="{528EEA8E-202B-C95E-64D1-D08EE978CF78}"/>
              </a:ext>
            </a:extLst>
          </p:cNvPr>
          <p:cNvSpPr txBox="1"/>
          <p:nvPr/>
        </p:nvSpPr>
        <p:spPr>
          <a:xfrm>
            <a:off x="4294738" y="4672305"/>
            <a:ext cx="18556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全员营销获客</a:t>
            </a:r>
          </a:p>
        </p:txBody>
      </p:sp>
      <p:sp>
        <p:nvSpPr>
          <p:cNvPr id="92" name="iSHEJI-11">
            <a:extLst>
              <a:ext uri="{FF2B5EF4-FFF2-40B4-BE49-F238E27FC236}">
                <a16:creationId xmlns:a16="http://schemas.microsoft.com/office/drawing/2014/main" id="{FA066580-CA34-C7C8-98E8-20ED0D92D6CF}"/>
              </a:ext>
            </a:extLst>
          </p:cNvPr>
          <p:cNvSpPr txBox="1"/>
          <p:nvPr/>
        </p:nvSpPr>
        <p:spPr>
          <a:xfrm>
            <a:off x="4294738" y="4969776"/>
            <a:ext cx="2004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Full marketing to get customers</a:t>
            </a:r>
          </a:p>
        </p:txBody>
      </p:sp>
      <p:sp>
        <p:nvSpPr>
          <p:cNvPr id="93" name="iSHEJI-11">
            <a:extLst>
              <a:ext uri="{FF2B5EF4-FFF2-40B4-BE49-F238E27FC236}">
                <a16:creationId xmlns:a16="http://schemas.microsoft.com/office/drawing/2014/main" id="{CF8DAF8C-A956-4A09-0CF2-D5BC3074352F}"/>
              </a:ext>
            </a:extLst>
          </p:cNvPr>
          <p:cNvSpPr txBox="1"/>
          <p:nvPr/>
        </p:nvSpPr>
        <p:spPr>
          <a:xfrm>
            <a:off x="4294737" y="5246265"/>
            <a:ext cx="3239537" cy="432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2467699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0037582-3BD9-D9F7-33C8-E8C6074251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3203355F-10E9-4660-0332-C777975C3D34}"/>
              </a:ext>
            </a:extLst>
          </p:cNvPr>
          <p:cNvSpPr/>
          <p:nvPr/>
        </p:nvSpPr>
        <p:spPr>
          <a:xfrm>
            <a:off x="5052981" y="1715058"/>
            <a:ext cx="2100294" cy="601784"/>
          </a:xfrm>
          <a:prstGeom prst="roundRect">
            <a:avLst>
              <a:gd name="adj" fmla="val 19762"/>
            </a:avLst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7ECEB0C-81AC-1E12-3B31-ED8E9B3B617D}"/>
              </a:ext>
            </a:extLst>
          </p:cNvPr>
          <p:cNvSpPr/>
          <p:nvPr/>
        </p:nvSpPr>
        <p:spPr>
          <a:xfrm>
            <a:off x="97746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图形 7">
            <a:extLst>
              <a:ext uri="{FF2B5EF4-FFF2-40B4-BE49-F238E27FC236}">
                <a16:creationId xmlns:a16="http://schemas.microsoft.com/office/drawing/2014/main" id="{93684051-EDFF-5F0B-1AC9-203FCAD32EA1}"/>
              </a:ext>
            </a:extLst>
          </p:cNvPr>
          <p:cNvSpPr/>
          <p:nvPr/>
        </p:nvSpPr>
        <p:spPr>
          <a:xfrm flipH="1">
            <a:off x="210720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2DBA4E4F-E528-69DF-6703-5E38A0BFB14F}"/>
              </a:ext>
            </a:extLst>
          </p:cNvPr>
          <p:cNvSpPr txBox="1"/>
          <p:nvPr/>
        </p:nvSpPr>
        <p:spPr>
          <a:xfrm>
            <a:off x="104017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智能流转</a:t>
            </a:r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447DA198-4EED-18DA-7E4A-D174D72FAAF7}"/>
              </a:ext>
            </a:extLst>
          </p:cNvPr>
          <p:cNvSpPr txBox="1"/>
          <p:nvPr/>
        </p:nvSpPr>
        <p:spPr>
          <a:xfrm>
            <a:off x="111923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01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6F0558A-3AD0-AC80-79CD-5957476DF101}"/>
              </a:ext>
            </a:extLst>
          </p:cNvPr>
          <p:cNvSpPr/>
          <p:nvPr/>
        </p:nvSpPr>
        <p:spPr>
          <a:xfrm>
            <a:off x="281388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图形 7">
            <a:extLst>
              <a:ext uri="{FF2B5EF4-FFF2-40B4-BE49-F238E27FC236}">
                <a16:creationId xmlns:a16="http://schemas.microsoft.com/office/drawing/2014/main" id="{85BE7B19-A0FB-69EE-F92E-66661BEE8A50}"/>
              </a:ext>
            </a:extLst>
          </p:cNvPr>
          <p:cNvSpPr/>
          <p:nvPr/>
        </p:nvSpPr>
        <p:spPr>
          <a:xfrm flipH="1">
            <a:off x="394362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09C115E7-D694-C3AA-FF25-3263B37E19CE}"/>
              </a:ext>
            </a:extLst>
          </p:cNvPr>
          <p:cNvSpPr txBox="1"/>
          <p:nvPr/>
        </p:nvSpPr>
        <p:spPr>
          <a:xfrm>
            <a:off x="287659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资产管理</a:t>
            </a: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E807DC79-435A-E814-4E66-19485DEC8717}"/>
              </a:ext>
            </a:extLst>
          </p:cNvPr>
          <p:cNvSpPr txBox="1"/>
          <p:nvPr/>
        </p:nvSpPr>
        <p:spPr>
          <a:xfrm>
            <a:off x="295565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02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CDE37B3-58BB-E779-405E-8104054064CC}"/>
              </a:ext>
            </a:extLst>
          </p:cNvPr>
          <p:cNvSpPr/>
          <p:nvPr/>
        </p:nvSpPr>
        <p:spPr>
          <a:xfrm>
            <a:off x="465030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图形 7">
            <a:extLst>
              <a:ext uri="{FF2B5EF4-FFF2-40B4-BE49-F238E27FC236}">
                <a16:creationId xmlns:a16="http://schemas.microsoft.com/office/drawing/2014/main" id="{FCB975A5-734F-4AB3-9523-CB3D814376B2}"/>
              </a:ext>
            </a:extLst>
          </p:cNvPr>
          <p:cNvSpPr/>
          <p:nvPr/>
        </p:nvSpPr>
        <p:spPr>
          <a:xfrm flipH="1">
            <a:off x="578004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iSHEJI-7">
            <a:extLst>
              <a:ext uri="{FF2B5EF4-FFF2-40B4-BE49-F238E27FC236}">
                <a16:creationId xmlns:a16="http://schemas.microsoft.com/office/drawing/2014/main" id="{40144330-1FFC-2504-531F-2F7E0671EA48}"/>
              </a:ext>
            </a:extLst>
          </p:cNvPr>
          <p:cNvSpPr txBox="1"/>
          <p:nvPr/>
        </p:nvSpPr>
        <p:spPr>
          <a:xfrm>
            <a:off x="471301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品牌塑造</a:t>
            </a: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1B45A76C-87D4-8103-24CD-DECDD7582AF7}"/>
              </a:ext>
            </a:extLst>
          </p:cNvPr>
          <p:cNvSpPr txBox="1"/>
          <p:nvPr/>
        </p:nvSpPr>
        <p:spPr>
          <a:xfrm>
            <a:off x="479207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03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BFB3A95-5016-1F47-2222-AA7C1E0E5866}"/>
              </a:ext>
            </a:extLst>
          </p:cNvPr>
          <p:cNvSpPr/>
          <p:nvPr/>
        </p:nvSpPr>
        <p:spPr>
          <a:xfrm>
            <a:off x="648672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图形 7">
            <a:extLst>
              <a:ext uri="{FF2B5EF4-FFF2-40B4-BE49-F238E27FC236}">
                <a16:creationId xmlns:a16="http://schemas.microsoft.com/office/drawing/2014/main" id="{93BE036F-7F00-D549-5B91-0305CB128A98}"/>
              </a:ext>
            </a:extLst>
          </p:cNvPr>
          <p:cNvSpPr/>
          <p:nvPr/>
        </p:nvSpPr>
        <p:spPr>
          <a:xfrm flipH="1">
            <a:off x="761646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iSHEJI-7">
            <a:extLst>
              <a:ext uri="{FF2B5EF4-FFF2-40B4-BE49-F238E27FC236}">
                <a16:creationId xmlns:a16="http://schemas.microsoft.com/office/drawing/2014/main" id="{58F9B8F9-C512-C0EB-B75E-8B7273158E1A}"/>
              </a:ext>
            </a:extLst>
          </p:cNvPr>
          <p:cNvSpPr txBox="1"/>
          <p:nvPr/>
        </p:nvSpPr>
        <p:spPr>
          <a:xfrm>
            <a:off x="654943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全员营销</a:t>
            </a: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47FAE304-9F61-91AF-068E-EAD22CA8E0BC}"/>
              </a:ext>
            </a:extLst>
          </p:cNvPr>
          <p:cNvSpPr txBox="1"/>
          <p:nvPr/>
        </p:nvSpPr>
        <p:spPr>
          <a:xfrm>
            <a:off x="662849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04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D02973F-FBA4-723B-5FBB-BE90C103C1B7}"/>
              </a:ext>
            </a:extLst>
          </p:cNvPr>
          <p:cNvSpPr/>
          <p:nvPr/>
        </p:nvSpPr>
        <p:spPr>
          <a:xfrm>
            <a:off x="832314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图形 7">
            <a:extLst>
              <a:ext uri="{FF2B5EF4-FFF2-40B4-BE49-F238E27FC236}">
                <a16:creationId xmlns:a16="http://schemas.microsoft.com/office/drawing/2014/main" id="{8839304B-1C18-F8F9-DF46-03FFC8683A6B}"/>
              </a:ext>
            </a:extLst>
          </p:cNvPr>
          <p:cNvSpPr/>
          <p:nvPr/>
        </p:nvSpPr>
        <p:spPr>
          <a:xfrm flipH="1">
            <a:off x="945288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iSHEJI-7">
            <a:extLst>
              <a:ext uri="{FF2B5EF4-FFF2-40B4-BE49-F238E27FC236}">
                <a16:creationId xmlns:a16="http://schemas.microsoft.com/office/drawing/2014/main" id="{9C773C6E-5883-7E15-1D8A-F201783EBEDA}"/>
              </a:ext>
            </a:extLst>
          </p:cNvPr>
          <p:cNvSpPr txBox="1"/>
          <p:nvPr/>
        </p:nvSpPr>
        <p:spPr>
          <a:xfrm>
            <a:off x="838585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资产管理</a:t>
            </a:r>
          </a:p>
        </p:txBody>
      </p:sp>
      <p:sp>
        <p:nvSpPr>
          <p:cNvPr id="31" name="iSHEJI-7">
            <a:extLst>
              <a:ext uri="{FF2B5EF4-FFF2-40B4-BE49-F238E27FC236}">
                <a16:creationId xmlns:a16="http://schemas.microsoft.com/office/drawing/2014/main" id="{86826D08-EB4D-B1CC-D5E8-3894585ADB37}"/>
              </a:ext>
            </a:extLst>
          </p:cNvPr>
          <p:cNvSpPr txBox="1"/>
          <p:nvPr/>
        </p:nvSpPr>
        <p:spPr>
          <a:xfrm>
            <a:off x="846491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05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2808C228-D271-23A0-2714-287B8C5DB99D}"/>
              </a:ext>
            </a:extLst>
          </p:cNvPr>
          <p:cNvSpPr/>
          <p:nvPr/>
        </p:nvSpPr>
        <p:spPr>
          <a:xfrm>
            <a:off x="1015956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7">
            <a:extLst>
              <a:ext uri="{FF2B5EF4-FFF2-40B4-BE49-F238E27FC236}">
                <a16:creationId xmlns:a16="http://schemas.microsoft.com/office/drawing/2014/main" id="{A03AFA6B-A5E0-80DB-3A76-16E4343E1D70}"/>
              </a:ext>
            </a:extLst>
          </p:cNvPr>
          <p:cNvSpPr txBox="1"/>
          <p:nvPr/>
        </p:nvSpPr>
        <p:spPr>
          <a:xfrm>
            <a:off x="1022227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品牌塑造</a:t>
            </a:r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D071F3EA-BF48-3509-FDB1-3E01BD59567C}"/>
              </a:ext>
            </a:extLst>
          </p:cNvPr>
          <p:cNvSpPr txBox="1"/>
          <p:nvPr/>
        </p:nvSpPr>
        <p:spPr>
          <a:xfrm>
            <a:off x="1030133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06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9B11D40C-0125-8227-5B33-BE1AAE3B08E6}"/>
              </a:ext>
            </a:extLst>
          </p:cNvPr>
          <p:cNvCxnSpPr>
            <a:cxnSpLocks/>
          </p:cNvCxnSpPr>
          <p:nvPr/>
        </p:nvCxnSpPr>
        <p:spPr>
          <a:xfrm>
            <a:off x="1504950" y="2017739"/>
            <a:ext cx="348615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E1C86A5B-4DE9-7618-BEA7-F84BCEFF4054}"/>
              </a:ext>
            </a:extLst>
          </p:cNvPr>
          <p:cNvCxnSpPr>
            <a:cxnSpLocks/>
          </p:cNvCxnSpPr>
          <p:nvPr/>
        </p:nvCxnSpPr>
        <p:spPr>
          <a:xfrm rot="16200000" flipH="1">
            <a:off x="1213470" y="2306044"/>
            <a:ext cx="58296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4C80F58-6B58-F4D5-A4C7-C768142DA8FC}"/>
              </a:ext>
            </a:extLst>
          </p:cNvPr>
          <p:cNvCxnSpPr>
            <a:cxnSpLocks/>
          </p:cNvCxnSpPr>
          <p:nvPr/>
        </p:nvCxnSpPr>
        <p:spPr>
          <a:xfrm rot="16200000" flipH="1">
            <a:off x="10395570" y="2306044"/>
            <a:ext cx="58296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gaoding-4">
            <a:extLst>
              <a:ext uri="{FF2B5EF4-FFF2-40B4-BE49-F238E27FC236}">
                <a16:creationId xmlns:a16="http://schemas.microsoft.com/office/drawing/2014/main" id="{B9F65153-E063-13B4-1D25-6FBA2A193F4A}"/>
              </a:ext>
            </a:extLst>
          </p:cNvPr>
          <p:cNvSpPr txBox="1"/>
          <p:nvPr/>
        </p:nvSpPr>
        <p:spPr>
          <a:xfrm>
            <a:off x="5465133" y="1695622"/>
            <a:ext cx="1275990" cy="6331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39" name="iSHEJI-11">
            <a:extLst>
              <a:ext uri="{FF2B5EF4-FFF2-40B4-BE49-F238E27FC236}">
                <a16:creationId xmlns:a16="http://schemas.microsoft.com/office/drawing/2014/main" id="{944B147C-5400-0061-FAAC-3D4C653A8CFF}"/>
              </a:ext>
            </a:extLst>
          </p:cNvPr>
          <p:cNvSpPr txBox="1"/>
          <p:nvPr/>
        </p:nvSpPr>
        <p:spPr>
          <a:xfrm>
            <a:off x="3100357" y="2418864"/>
            <a:ext cx="600554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国内领先的在线设计与协作平台，并为众多先进企业提供内容中台解决方案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71B7E5A5-F191-67CC-59F2-ED6BF5A5FE00}"/>
              </a:ext>
            </a:extLst>
          </p:cNvPr>
          <p:cNvCxnSpPr>
            <a:cxnSpLocks/>
          </p:cNvCxnSpPr>
          <p:nvPr/>
        </p:nvCxnSpPr>
        <p:spPr>
          <a:xfrm>
            <a:off x="7203281" y="2017739"/>
            <a:ext cx="348376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C2C801C8-122A-C1FE-D0F6-9A85E1006AED}"/>
              </a:ext>
            </a:extLst>
          </p:cNvPr>
          <p:cNvCxnSpPr>
            <a:cxnSpLocks/>
          </p:cNvCxnSpPr>
          <p:nvPr/>
        </p:nvCxnSpPr>
        <p:spPr>
          <a:xfrm>
            <a:off x="1504950" y="5523662"/>
            <a:ext cx="367284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B1A3EB91-EE62-EB3F-9D9A-2CE818347FA4}"/>
              </a:ext>
            </a:extLst>
          </p:cNvPr>
          <p:cNvCxnSpPr>
            <a:cxnSpLocks/>
          </p:cNvCxnSpPr>
          <p:nvPr/>
        </p:nvCxnSpPr>
        <p:spPr>
          <a:xfrm flipV="1">
            <a:off x="1504950" y="5229659"/>
            <a:ext cx="1" cy="29717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4941C627-B881-EAD6-9F5C-CCD75F9417B7}"/>
              </a:ext>
            </a:extLst>
          </p:cNvPr>
          <p:cNvCxnSpPr>
            <a:cxnSpLocks/>
          </p:cNvCxnSpPr>
          <p:nvPr/>
        </p:nvCxnSpPr>
        <p:spPr>
          <a:xfrm flipV="1">
            <a:off x="5177790" y="5229659"/>
            <a:ext cx="1" cy="29717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iSHEJI-7">
            <a:extLst>
              <a:ext uri="{FF2B5EF4-FFF2-40B4-BE49-F238E27FC236}">
                <a16:creationId xmlns:a16="http://schemas.microsoft.com/office/drawing/2014/main" id="{1FAF30FB-0432-B592-22E1-E8A934F18CBE}"/>
              </a:ext>
            </a:extLst>
          </p:cNvPr>
          <p:cNvSpPr txBox="1"/>
          <p:nvPr/>
        </p:nvSpPr>
        <p:spPr>
          <a:xfrm>
            <a:off x="2413543" y="5175764"/>
            <a:ext cx="185565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内容层面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45" name="iSHEJI-11">
            <a:extLst>
              <a:ext uri="{FF2B5EF4-FFF2-40B4-BE49-F238E27FC236}">
                <a16:creationId xmlns:a16="http://schemas.microsoft.com/office/drawing/2014/main" id="{23E9F898-5CD1-5F43-9B51-DAAA016FB244}"/>
              </a:ext>
            </a:extLst>
          </p:cNvPr>
          <p:cNvSpPr txBox="1"/>
          <p:nvPr/>
        </p:nvSpPr>
        <p:spPr>
          <a:xfrm>
            <a:off x="2364652" y="5557440"/>
            <a:ext cx="2004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6559A4A3-27A9-48DF-C810-C6306486118F}"/>
              </a:ext>
            </a:extLst>
          </p:cNvPr>
          <p:cNvCxnSpPr>
            <a:cxnSpLocks/>
          </p:cNvCxnSpPr>
          <p:nvPr/>
        </p:nvCxnSpPr>
        <p:spPr>
          <a:xfrm>
            <a:off x="8850628" y="5523662"/>
            <a:ext cx="183642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D82AF27D-F14B-F26F-2214-3D1B77A513DA}"/>
              </a:ext>
            </a:extLst>
          </p:cNvPr>
          <p:cNvCxnSpPr>
            <a:cxnSpLocks/>
          </p:cNvCxnSpPr>
          <p:nvPr/>
        </p:nvCxnSpPr>
        <p:spPr>
          <a:xfrm flipV="1">
            <a:off x="8850628" y="5229659"/>
            <a:ext cx="1" cy="29717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43416910-D069-02AB-45B1-D5E88EC2EDA7}"/>
              </a:ext>
            </a:extLst>
          </p:cNvPr>
          <p:cNvCxnSpPr>
            <a:cxnSpLocks/>
          </p:cNvCxnSpPr>
          <p:nvPr/>
        </p:nvCxnSpPr>
        <p:spPr>
          <a:xfrm flipV="1">
            <a:off x="10687049" y="5229659"/>
            <a:ext cx="1" cy="29717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7">
            <a:extLst>
              <a:ext uri="{FF2B5EF4-FFF2-40B4-BE49-F238E27FC236}">
                <a16:creationId xmlns:a16="http://schemas.microsoft.com/office/drawing/2014/main" id="{1CA7CBE5-9BD3-310B-E094-9AA4BA501587}"/>
              </a:ext>
            </a:extLst>
          </p:cNvPr>
          <p:cNvSpPr txBox="1"/>
          <p:nvPr/>
        </p:nvSpPr>
        <p:spPr>
          <a:xfrm>
            <a:off x="9114425" y="5175764"/>
            <a:ext cx="1186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营销层面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50" name="iSHEJI-11">
            <a:extLst>
              <a:ext uri="{FF2B5EF4-FFF2-40B4-BE49-F238E27FC236}">
                <a16:creationId xmlns:a16="http://schemas.microsoft.com/office/drawing/2014/main" id="{F3AA5916-457E-B9D0-760B-F1175B45B64C}"/>
              </a:ext>
            </a:extLst>
          </p:cNvPr>
          <p:cNvSpPr txBox="1"/>
          <p:nvPr/>
        </p:nvSpPr>
        <p:spPr>
          <a:xfrm>
            <a:off x="8780052" y="5557440"/>
            <a:ext cx="2004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Full marketing to get customers</a:t>
            </a:r>
          </a:p>
        </p:txBody>
      </p:sp>
    </p:spTree>
    <p:extLst>
      <p:ext uri="{BB962C8B-B14F-4D97-AF65-F5344CB8AC3E}">
        <p14:creationId xmlns:p14="http://schemas.microsoft.com/office/powerpoint/2010/main" val="1825473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2EC6F44-C221-D90D-7079-8679B48B65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44802DF-9D7D-FDE8-72BC-B358E84FEFC4}"/>
              </a:ext>
            </a:extLst>
          </p:cNvPr>
          <p:cNvCxnSpPr>
            <a:cxnSpLocks/>
          </p:cNvCxnSpPr>
          <p:nvPr/>
        </p:nvCxnSpPr>
        <p:spPr>
          <a:xfrm flipH="1">
            <a:off x="4457700" y="3560982"/>
            <a:ext cx="319842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CB1639A-6C88-0DA4-D669-45DD2A728140}"/>
              </a:ext>
            </a:extLst>
          </p:cNvPr>
          <p:cNvCxnSpPr>
            <a:cxnSpLocks/>
          </p:cNvCxnSpPr>
          <p:nvPr/>
        </p:nvCxnSpPr>
        <p:spPr>
          <a:xfrm>
            <a:off x="6096000" y="2057400"/>
            <a:ext cx="0" cy="307340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E6270516-E1A8-685A-5082-2B7F5F4D66EE}"/>
              </a:ext>
            </a:extLst>
          </p:cNvPr>
          <p:cNvSpPr/>
          <p:nvPr/>
        </p:nvSpPr>
        <p:spPr>
          <a:xfrm>
            <a:off x="4699000" y="2163984"/>
            <a:ext cx="2794000" cy="2793996"/>
          </a:xfrm>
          <a:prstGeom prst="ellipse">
            <a:avLst/>
          </a:prstGeom>
          <a:noFill/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72CE437-DDD4-B75F-9470-89E1C6CFBE56}"/>
              </a:ext>
            </a:extLst>
          </p:cNvPr>
          <p:cNvSpPr/>
          <p:nvPr/>
        </p:nvSpPr>
        <p:spPr>
          <a:xfrm>
            <a:off x="4878166" y="2343150"/>
            <a:ext cx="2435668" cy="2435664"/>
          </a:xfrm>
          <a:prstGeom prst="ellipse">
            <a:avLst/>
          </a:prstGeom>
          <a:noFill/>
          <a:ln w="15875">
            <a:solidFill>
              <a:schemeClr val="accent1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图形 21">
            <a:extLst>
              <a:ext uri="{FF2B5EF4-FFF2-40B4-BE49-F238E27FC236}">
                <a16:creationId xmlns:a16="http://schemas.microsoft.com/office/drawing/2014/main" id="{DDBEFDCA-48CA-F663-D1E8-2EB79B152046}"/>
              </a:ext>
            </a:extLst>
          </p:cNvPr>
          <p:cNvSpPr/>
          <p:nvPr/>
        </p:nvSpPr>
        <p:spPr>
          <a:xfrm rot="13500000">
            <a:off x="5168756" y="2679232"/>
            <a:ext cx="133638" cy="6289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图形 21">
            <a:extLst>
              <a:ext uri="{FF2B5EF4-FFF2-40B4-BE49-F238E27FC236}">
                <a16:creationId xmlns:a16="http://schemas.microsoft.com/office/drawing/2014/main" id="{DC0B097A-D546-AC5A-DD08-429787FBE92B}"/>
              </a:ext>
            </a:extLst>
          </p:cNvPr>
          <p:cNvSpPr/>
          <p:nvPr/>
        </p:nvSpPr>
        <p:spPr>
          <a:xfrm rot="18900000">
            <a:off x="6866587" y="2679232"/>
            <a:ext cx="133638" cy="6289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形 21">
            <a:extLst>
              <a:ext uri="{FF2B5EF4-FFF2-40B4-BE49-F238E27FC236}">
                <a16:creationId xmlns:a16="http://schemas.microsoft.com/office/drawing/2014/main" id="{5A8E4C50-5F13-FC68-65CE-628D5C3D5CA6}"/>
              </a:ext>
            </a:extLst>
          </p:cNvPr>
          <p:cNvSpPr/>
          <p:nvPr/>
        </p:nvSpPr>
        <p:spPr>
          <a:xfrm rot="2700000" flipH="1">
            <a:off x="6901959" y="4379446"/>
            <a:ext cx="133638" cy="6289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21">
            <a:extLst>
              <a:ext uri="{FF2B5EF4-FFF2-40B4-BE49-F238E27FC236}">
                <a16:creationId xmlns:a16="http://schemas.microsoft.com/office/drawing/2014/main" id="{7DD226CF-ADFB-8055-07C8-F45A6C93E72D}"/>
              </a:ext>
            </a:extLst>
          </p:cNvPr>
          <p:cNvSpPr/>
          <p:nvPr/>
        </p:nvSpPr>
        <p:spPr>
          <a:xfrm rot="8100000" flipH="1">
            <a:off x="5168756" y="4379445"/>
            <a:ext cx="133638" cy="6289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15560BF2-FC1C-336B-01CA-5C67AA50F419}"/>
              </a:ext>
            </a:extLst>
          </p:cNvPr>
          <p:cNvSpPr txBox="1"/>
          <p:nvPr/>
        </p:nvSpPr>
        <p:spPr>
          <a:xfrm>
            <a:off x="5354211" y="1573048"/>
            <a:ext cx="148357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0" name="gaoding-14">
            <a:extLst>
              <a:ext uri="{FF2B5EF4-FFF2-40B4-BE49-F238E27FC236}">
                <a16:creationId xmlns:a16="http://schemas.microsoft.com/office/drawing/2014/main" id="{8A3C54C9-531D-B6EF-239A-ED4FAAF44883}"/>
              </a:ext>
            </a:extLst>
          </p:cNvPr>
          <p:cNvSpPr txBox="1"/>
          <p:nvPr/>
        </p:nvSpPr>
        <p:spPr>
          <a:xfrm>
            <a:off x="5328357" y="1872000"/>
            <a:ext cx="153528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1" name="iSHEJI-11">
            <a:extLst>
              <a:ext uri="{FF2B5EF4-FFF2-40B4-BE49-F238E27FC236}">
                <a16:creationId xmlns:a16="http://schemas.microsoft.com/office/drawing/2014/main" id="{95475179-7DDE-EB94-5BB5-5A319D0B2B50}"/>
              </a:ext>
            </a:extLst>
          </p:cNvPr>
          <p:cNvSpPr txBox="1"/>
          <p:nvPr/>
        </p:nvSpPr>
        <p:spPr>
          <a:xfrm>
            <a:off x="7622262" y="3430538"/>
            <a:ext cx="15731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2" name="gaoding-14">
            <a:extLst>
              <a:ext uri="{FF2B5EF4-FFF2-40B4-BE49-F238E27FC236}">
                <a16:creationId xmlns:a16="http://schemas.microsoft.com/office/drawing/2014/main" id="{3366A479-83A2-9C2D-6051-523A7EBD6AD1}"/>
              </a:ext>
            </a:extLst>
          </p:cNvPr>
          <p:cNvSpPr txBox="1"/>
          <p:nvPr/>
        </p:nvSpPr>
        <p:spPr>
          <a:xfrm>
            <a:off x="7656120" y="3729490"/>
            <a:ext cx="150540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 asset Management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3" name="iSHEJI-15">
            <a:extLst>
              <a:ext uri="{FF2B5EF4-FFF2-40B4-BE49-F238E27FC236}">
                <a16:creationId xmlns:a16="http://schemas.microsoft.com/office/drawing/2014/main" id="{E0B42C01-2556-F21E-3257-E4021ED6FAD8}"/>
              </a:ext>
            </a:extLst>
          </p:cNvPr>
          <p:cNvSpPr txBox="1"/>
          <p:nvPr/>
        </p:nvSpPr>
        <p:spPr>
          <a:xfrm>
            <a:off x="5334067" y="5191212"/>
            <a:ext cx="152386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4" name="gaoding-14">
            <a:extLst>
              <a:ext uri="{FF2B5EF4-FFF2-40B4-BE49-F238E27FC236}">
                <a16:creationId xmlns:a16="http://schemas.microsoft.com/office/drawing/2014/main" id="{778E3369-52D9-7FB8-E6FD-53F850A89C42}"/>
              </a:ext>
            </a:extLst>
          </p:cNvPr>
          <p:cNvSpPr txBox="1"/>
          <p:nvPr/>
        </p:nvSpPr>
        <p:spPr>
          <a:xfrm>
            <a:off x="5071001" y="5490164"/>
            <a:ext cx="204999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 building and communication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5" name="iSHEJI-19">
            <a:extLst>
              <a:ext uri="{FF2B5EF4-FFF2-40B4-BE49-F238E27FC236}">
                <a16:creationId xmlns:a16="http://schemas.microsoft.com/office/drawing/2014/main" id="{B971CFFB-ED09-E226-DF4A-E2144DB70380}"/>
              </a:ext>
            </a:extLst>
          </p:cNvPr>
          <p:cNvSpPr txBox="1"/>
          <p:nvPr/>
        </p:nvSpPr>
        <p:spPr>
          <a:xfrm>
            <a:off x="2869882" y="3430538"/>
            <a:ext cx="17159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26" name="gaoding-14">
            <a:extLst>
              <a:ext uri="{FF2B5EF4-FFF2-40B4-BE49-F238E27FC236}">
                <a16:creationId xmlns:a16="http://schemas.microsoft.com/office/drawing/2014/main" id="{CE13BDDE-71DE-B30F-2FFE-FF104836FF34}"/>
              </a:ext>
            </a:extLst>
          </p:cNvPr>
          <p:cNvSpPr txBox="1"/>
          <p:nvPr/>
        </p:nvSpPr>
        <p:spPr>
          <a:xfrm>
            <a:off x="2846331" y="3729490"/>
            <a:ext cx="176308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Full marketing to get customers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7" name="gaoding-4">
            <a:extLst>
              <a:ext uri="{FF2B5EF4-FFF2-40B4-BE49-F238E27FC236}">
                <a16:creationId xmlns:a16="http://schemas.microsoft.com/office/drawing/2014/main" id="{1C9B12EC-E15A-29F3-1277-26F00B45DF9F}"/>
              </a:ext>
            </a:extLst>
          </p:cNvPr>
          <p:cNvSpPr txBox="1"/>
          <p:nvPr/>
        </p:nvSpPr>
        <p:spPr>
          <a:xfrm>
            <a:off x="5244004" y="3078206"/>
            <a:ext cx="1703993" cy="8442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3323D19-0C16-A25C-853C-A367493A5EB7}"/>
              </a:ext>
            </a:extLst>
          </p:cNvPr>
          <p:cNvCxnSpPr>
            <a:cxnSpLocks/>
          </p:cNvCxnSpPr>
          <p:nvPr/>
        </p:nvCxnSpPr>
        <p:spPr>
          <a:xfrm>
            <a:off x="2621781" y="3078300"/>
            <a:ext cx="0" cy="965364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HEJI-19">
            <a:extLst>
              <a:ext uri="{FF2B5EF4-FFF2-40B4-BE49-F238E27FC236}">
                <a16:creationId xmlns:a16="http://schemas.microsoft.com/office/drawing/2014/main" id="{C6D55CFD-E519-7629-D537-B5415A21176D}"/>
              </a:ext>
            </a:extLst>
          </p:cNvPr>
          <p:cNvSpPr txBox="1"/>
          <p:nvPr/>
        </p:nvSpPr>
        <p:spPr>
          <a:xfrm>
            <a:off x="4192412" y="6201430"/>
            <a:ext cx="13400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输出优质内容</a:t>
            </a:r>
          </a:p>
        </p:txBody>
      </p:sp>
      <p:sp>
        <p:nvSpPr>
          <p:cNvPr id="30" name="iSHEJI-19">
            <a:extLst>
              <a:ext uri="{FF2B5EF4-FFF2-40B4-BE49-F238E27FC236}">
                <a16:creationId xmlns:a16="http://schemas.microsoft.com/office/drawing/2014/main" id="{5415143D-0CF6-6C7B-DD3C-0A9ABF6D93EF}"/>
              </a:ext>
            </a:extLst>
          </p:cNvPr>
          <p:cNvSpPr txBox="1"/>
          <p:nvPr/>
        </p:nvSpPr>
        <p:spPr>
          <a:xfrm>
            <a:off x="5425987" y="6201430"/>
            <a:ext cx="13400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承载品牌内核</a:t>
            </a:r>
          </a:p>
        </p:txBody>
      </p:sp>
      <p:sp>
        <p:nvSpPr>
          <p:cNvPr id="31" name="iSHEJI-19">
            <a:extLst>
              <a:ext uri="{FF2B5EF4-FFF2-40B4-BE49-F238E27FC236}">
                <a16:creationId xmlns:a16="http://schemas.microsoft.com/office/drawing/2014/main" id="{0750D17E-8777-0909-0C63-175D285690F9}"/>
              </a:ext>
            </a:extLst>
          </p:cNvPr>
          <p:cNvSpPr txBox="1"/>
          <p:nvPr/>
        </p:nvSpPr>
        <p:spPr>
          <a:xfrm>
            <a:off x="6659563" y="6201430"/>
            <a:ext cx="13400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引发用户共鸣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3BD5B258-3565-70D0-7CDB-A5E51FEA9DD5}"/>
              </a:ext>
            </a:extLst>
          </p:cNvPr>
          <p:cNvCxnSpPr>
            <a:cxnSpLocks/>
          </p:cNvCxnSpPr>
          <p:nvPr/>
        </p:nvCxnSpPr>
        <p:spPr>
          <a:xfrm flipH="1">
            <a:off x="2621781" y="3560982"/>
            <a:ext cx="315094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A74BEA3-A769-7725-AE26-599F88333276}"/>
              </a:ext>
            </a:extLst>
          </p:cNvPr>
          <p:cNvCxnSpPr>
            <a:cxnSpLocks/>
          </p:cNvCxnSpPr>
          <p:nvPr/>
        </p:nvCxnSpPr>
        <p:spPr>
          <a:xfrm flipH="1">
            <a:off x="2216150" y="3083188"/>
            <a:ext cx="408806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4D644659-D7E4-8CC2-202F-F9F1D6B9E18E}"/>
              </a:ext>
            </a:extLst>
          </p:cNvPr>
          <p:cNvCxnSpPr>
            <a:cxnSpLocks/>
          </p:cNvCxnSpPr>
          <p:nvPr/>
        </p:nvCxnSpPr>
        <p:spPr>
          <a:xfrm flipH="1">
            <a:off x="2216150" y="4043664"/>
            <a:ext cx="408806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F0BB03E6-FA92-8605-4BF8-E689406C8735}"/>
              </a:ext>
            </a:extLst>
          </p:cNvPr>
          <p:cNvCxnSpPr>
            <a:cxnSpLocks/>
          </p:cNvCxnSpPr>
          <p:nvPr/>
        </p:nvCxnSpPr>
        <p:spPr>
          <a:xfrm flipH="1">
            <a:off x="9510474" y="3078300"/>
            <a:ext cx="0" cy="965364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iSHEJI-19">
            <a:extLst>
              <a:ext uri="{FF2B5EF4-FFF2-40B4-BE49-F238E27FC236}">
                <a16:creationId xmlns:a16="http://schemas.microsoft.com/office/drawing/2014/main" id="{65AA66B0-AF8A-5BE0-DD46-C9003E89267B}"/>
              </a:ext>
            </a:extLst>
          </p:cNvPr>
          <p:cNvSpPr txBox="1"/>
          <p:nvPr/>
        </p:nvSpPr>
        <p:spPr>
          <a:xfrm flipH="1">
            <a:off x="10023817" y="2986688"/>
            <a:ext cx="145930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全域流量整合营销</a:t>
            </a:r>
          </a:p>
        </p:txBody>
      </p:sp>
      <p:sp>
        <p:nvSpPr>
          <p:cNvPr id="37" name="iSHEJI-19">
            <a:extLst>
              <a:ext uri="{FF2B5EF4-FFF2-40B4-BE49-F238E27FC236}">
                <a16:creationId xmlns:a16="http://schemas.microsoft.com/office/drawing/2014/main" id="{0BA2E028-3EA1-5786-A3B0-8B94344CB643}"/>
              </a:ext>
            </a:extLst>
          </p:cNvPr>
          <p:cNvSpPr txBox="1"/>
          <p:nvPr/>
        </p:nvSpPr>
        <p:spPr>
          <a:xfrm flipH="1">
            <a:off x="10023817" y="3935942"/>
            <a:ext cx="183699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B22BC570-F327-1558-C606-10D01C903480}"/>
              </a:ext>
            </a:extLst>
          </p:cNvPr>
          <p:cNvCxnSpPr>
            <a:cxnSpLocks/>
          </p:cNvCxnSpPr>
          <p:nvPr/>
        </p:nvCxnSpPr>
        <p:spPr>
          <a:xfrm>
            <a:off x="9195380" y="3560982"/>
            <a:ext cx="315094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31B7E32-8129-B3DD-E051-A9E60278DB45}"/>
              </a:ext>
            </a:extLst>
          </p:cNvPr>
          <p:cNvCxnSpPr>
            <a:cxnSpLocks/>
          </p:cNvCxnSpPr>
          <p:nvPr/>
        </p:nvCxnSpPr>
        <p:spPr>
          <a:xfrm>
            <a:off x="9507299" y="3083188"/>
            <a:ext cx="408806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3FB69C0-F537-74AE-5DA9-5A696227B316}"/>
              </a:ext>
            </a:extLst>
          </p:cNvPr>
          <p:cNvCxnSpPr>
            <a:cxnSpLocks/>
          </p:cNvCxnSpPr>
          <p:nvPr/>
        </p:nvCxnSpPr>
        <p:spPr>
          <a:xfrm>
            <a:off x="9507299" y="4043664"/>
            <a:ext cx="408806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0CE8016A-4510-08CD-058F-EE5BC751E365}"/>
              </a:ext>
            </a:extLst>
          </p:cNvPr>
          <p:cNvCxnSpPr>
            <a:cxnSpLocks/>
          </p:cNvCxnSpPr>
          <p:nvPr/>
        </p:nvCxnSpPr>
        <p:spPr>
          <a:xfrm>
            <a:off x="4862425" y="5883016"/>
            <a:ext cx="246715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66957F4D-C798-ACBC-2EFB-C10181127724}"/>
              </a:ext>
            </a:extLst>
          </p:cNvPr>
          <p:cNvCxnSpPr>
            <a:cxnSpLocks/>
          </p:cNvCxnSpPr>
          <p:nvPr/>
        </p:nvCxnSpPr>
        <p:spPr>
          <a:xfrm>
            <a:off x="6096001" y="5660231"/>
            <a:ext cx="0" cy="22278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E083D24-E66B-CA4A-0CD6-4E434550974A}"/>
              </a:ext>
            </a:extLst>
          </p:cNvPr>
          <p:cNvCxnSpPr>
            <a:cxnSpLocks/>
          </p:cNvCxnSpPr>
          <p:nvPr/>
        </p:nvCxnSpPr>
        <p:spPr>
          <a:xfrm rot="16200000" flipH="1">
            <a:off x="4735296" y="6006971"/>
            <a:ext cx="254259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5CB3251-FEDC-5329-B121-D040645DC72E}"/>
              </a:ext>
            </a:extLst>
          </p:cNvPr>
          <p:cNvCxnSpPr>
            <a:cxnSpLocks/>
          </p:cNvCxnSpPr>
          <p:nvPr/>
        </p:nvCxnSpPr>
        <p:spPr>
          <a:xfrm rot="16200000" flipH="1">
            <a:off x="7202447" y="6006971"/>
            <a:ext cx="254259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iSHEJI-19">
            <a:extLst>
              <a:ext uri="{FF2B5EF4-FFF2-40B4-BE49-F238E27FC236}">
                <a16:creationId xmlns:a16="http://schemas.microsoft.com/office/drawing/2014/main" id="{1DDC89C2-0F4C-1E19-E535-9A70954E6D06}"/>
              </a:ext>
            </a:extLst>
          </p:cNvPr>
          <p:cNvSpPr txBox="1"/>
          <p:nvPr/>
        </p:nvSpPr>
        <p:spPr>
          <a:xfrm>
            <a:off x="828158" y="2986688"/>
            <a:ext cx="13400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开设个人账户</a:t>
            </a: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D2362932-9ECC-8AD4-8DB3-33D723F9046F}"/>
              </a:ext>
            </a:extLst>
          </p:cNvPr>
          <p:cNvSpPr txBox="1"/>
          <p:nvPr/>
        </p:nvSpPr>
        <p:spPr>
          <a:xfrm>
            <a:off x="828158" y="3461315"/>
            <a:ext cx="13400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传递品牌声量</a:t>
            </a:r>
          </a:p>
        </p:txBody>
      </p:sp>
      <p:sp>
        <p:nvSpPr>
          <p:cNvPr id="47" name="iSHEJI-19">
            <a:extLst>
              <a:ext uri="{FF2B5EF4-FFF2-40B4-BE49-F238E27FC236}">
                <a16:creationId xmlns:a16="http://schemas.microsoft.com/office/drawing/2014/main" id="{AC852948-262E-75F1-81A9-9649343A60F9}"/>
              </a:ext>
            </a:extLst>
          </p:cNvPr>
          <p:cNvSpPr txBox="1"/>
          <p:nvPr/>
        </p:nvSpPr>
        <p:spPr>
          <a:xfrm>
            <a:off x="828158" y="3935942"/>
            <a:ext cx="13400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种草平台用户</a:t>
            </a:r>
          </a:p>
        </p:txBody>
      </p:sp>
      <p:sp>
        <p:nvSpPr>
          <p:cNvPr id="48" name="gaoding-14">
            <a:extLst>
              <a:ext uri="{FF2B5EF4-FFF2-40B4-BE49-F238E27FC236}">
                <a16:creationId xmlns:a16="http://schemas.microsoft.com/office/drawing/2014/main" id="{049913F0-FC9C-6D8E-BEE8-55835BD41076}"/>
              </a:ext>
            </a:extLst>
          </p:cNvPr>
          <p:cNvSpPr txBox="1"/>
          <p:nvPr/>
        </p:nvSpPr>
        <p:spPr>
          <a:xfrm rot="2700000">
            <a:off x="4001736" y="1895081"/>
            <a:ext cx="94591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" spc="0" dirty="0" err="1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60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9" name="gaoding-14">
            <a:extLst>
              <a:ext uri="{FF2B5EF4-FFF2-40B4-BE49-F238E27FC236}">
                <a16:creationId xmlns:a16="http://schemas.microsoft.com/office/drawing/2014/main" id="{7D26DDD0-E935-AE29-C862-11774D10F81C}"/>
              </a:ext>
            </a:extLst>
          </p:cNvPr>
          <p:cNvSpPr txBox="1"/>
          <p:nvPr/>
        </p:nvSpPr>
        <p:spPr>
          <a:xfrm rot="18900000">
            <a:off x="7216829" y="1895081"/>
            <a:ext cx="94591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endParaRPr kumimoji="0" lang="zh-CN" altLang="en-US" sz="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0" name="gaoding-14">
            <a:extLst>
              <a:ext uri="{FF2B5EF4-FFF2-40B4-BE49-F238E27FC236}">
                <a16:creationId xmlns:a16="http://schemas.microsoft.com/office/drawing/2014/main" id="{5A4E4122-0ADD-7F8B-1FAE-8AA15AF04352}"/>
              </a:ext>
            </a:extLst>
          </p:cNvPr>
          <p:cNvSpPr txBox="1"/>
          <p:nvPr/>
        </p:nvSpPr>
        <p:spPr>
          <a:xfrm rot="2700000">
            <a:off x="7248424" y="5116044"/>
            <a:ext cx="94591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" spc="0" dirty="0" err="1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60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1" name="gaoding-14">
            <a:extLst>
              <a:ext uri="{FF2B5EF4-FFF2-40B4-BE49-F238E27FC236}">
                <a16:creationId xmlns:a16="http://schemas.microsoft.com/office/drawing/2014/main" id="{39FE1FDA-97E6-7E97-AB76-3C9595C32E84}"/>
              </a:ext>
            </a:extLst>
          </p:cNvPr>
          <p:cNvSpPr txBox="1"/>
          <p:nvPr/>
        </p:nvSpPr>
        <p:spPr>
          <a:xfrm rot="18900000">
            <a:off x="3976659" y="5129849"/>
            <a:ext cx="94591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endParaRPr kumimoji="0" lang="zh-CN" altLang="en-US" sz="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1418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760335B-5340-457D-17C9-D52CD6978B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6" name="弧形 63">
            <a:extLst>
              <a:ext uri="{FF2B5EF4-FFF2-40B4-BE49-F238E27FC236}">
                <a16:creationId xmlns:a16="http://schemas.microsoft.com/office/drawing/2014/main" id="{212C55DD-E72D-5C83-EC48-001A3952ACFD}"/>
              </a:ext>
            </a:extLst>
          </p:cNvPr>
          <p:cNvSpPr/>
          <p:nvPr/>
        </p:nvSpPr>
        <p:spPr>
          <a:xfrm>
            <a:off x="3569820" y="3913945"/>
            <a:ext cx="2472840" cy="1249387"/>
          </a:xfrm>
          <a:custGeom>
            <a:avLst/>
            <a:gdLst>
              <a:gd name="connsiteX0" fmla="*/ 68 w 2472840"/>
              <a:gd name="connsiteY0" fmla="*/ 1249387 h 2472840"/>
              <a:gd name="connsiteX1" fmla="*/ 610739 w 2472840"/>
              <a:gd name="connsiteY1" fmla="*/ 169998 h 2472840"/>
              <a:gd name="connsiteX2" fmla="*/ 1850883 w 2472840"/>
              <a:gd name="connsiteY2" fmla="*/ 163495 h 2472840"/>
              <a:gd name="connsiteX3" fmla="*/ 2472840 w 2472840"/>
              <a:gd name="connsiteY3" fmla="*/ 1236421 h 2472840"/>
              <a:gd name="connsiteX4" fmla="*/ 1236420 w 2472840"/>
              <a:gd name="connsiteY4" fmla="*/ 1236420 h 2472840"/>
              <a:gd name="connsiteX5" fmla="*/ 68 w 2472840"/>
              <a:gd name="connsiteY5" fmla="*/ 1249387 h 2472840"/>
              <a:gd name="connsiteX0" fmla="*/ 68 w 2472840"/>
              <a:gd name="connsiteY0" fmla="*/ 1249387 h 2472840"/>
              <a:gd name="connsiteX1" fmla="*/ 610739 w 2472840"/>
              <a:gd name="connsiteY1" fmla="*/ 169998 h 2472840"/>
              <a:gd name="connsiteX2" fmla="*/ 1850883 w 2472840"/>
              <a:gd name="connsiteY2" fmla="*/ 163495 h 2472840"/>
              <a:gd name="connsiteX3" fmla="*/ 2472840 w 2472840"/>
              <a:gd name="connsiteY3" fmla="*/ 1236421 h 2472840"/>
              <a:gd name="connsiteX0" fmla="*/ 1236420 w 2472840"/>
              <a:gd name="connsiteY0" fmla="*/ 1236420 h 1327860"/>
              <a:gd name="connsiteX1" fmla="*/ 68 w 2472840"/>
              <a:gd name="connsiteY1" fmla="*/ 1249387 h 1327860"/>
              <a:gd name="connsiteX2" fmla="*/ 610739 w 2472840"/>
              <a:gd name="connsiteY2" fmla="*/ 169998 h 1327860"/>
              <a:gd name="connsiteX3" fmla="*/ 1850883 w 2472840"/>
              <a:gd name="connsiteY3" fmla="*/ 163495 h 1327860"/>
              <a:gd name="connsiteX4" fmla="*/ 2472840 w 2472840"/>
              <a:gd name="connsiteY4" fmla="*/ 1236421 h 1327860"/>
              <a:gd name="connsiteX5" fmla="*/ 1327860 w 2472840"/>
              <a:gd name="connsiteY5" fmla="*/ 1327860 h 1327860"/>
              <a:gd name="connsiteX0" fmla="*/ 68 w 2472840"/>
              <a:gd name="connsiteY0" fmla="*/ 1249387 h 1327860"/>
              <a:gd name="connsiteX1" fmla="*/ 610739 w 2472840"/>
              <a:gd name="connsiteY1" fmla="*/ 169998 h 1327860"/>
              <a:gd name="connsiteX2" fmla="*/ 1850883 w 2472840"/>
              <a:gd name="connsiteY2" fmla="*/ 163495 h 1327860"/>
              <a:gd name="connsiteX3" fmla="*/ 2472840 w 2472840"/>
              <a:gd name="connsiteY3" fmla="*/ 1236421 h 1327860"/>
              <a:gd name="connsiteX0" fmla="*/ 68 w 2472840"/>
              <a:gd name="connsiteY0" fmla="*/ 1249387 h 1327860"/>
              <a:gd name="connsiteX1" fmla="*/ 610739 w 2472840"/>
              <a:gd name="connsiteY1" fmla="*/ 169998 h 1327860"/>
              <a:gd name="connsiteX2" fmla="*/ 1850883 w 2472840"/>
              <a:gd name="connsiteY2" fmla="*/ 163495 h 1327860"/>
              <a:gd name="connsiteX3" fmla="*/ 2472840 w 2472840"/>
              <a:gd name="connsiteY3" fmla="*/ 1236421 h 1327860"/>
              <a:gd name="connsiteX4" fmla="*/ 1327860 w 2472840"/>
              <a:gd name="connsiteY4" fmla="*/ 1327860 h 1327860"/>
              <a:gd name="connsiteX0" fmla="*/ 68 w 2472840"/>
              <a:gd name="connsiteY0" fmla="*/ 1249387 h 1327860"/>
              <a:gd name="connsiteX1" fmla="*/ 610739 w 2472840"/>
              <a:gd name="connsiteY1" fmla="*/ 169998 h 1327860"/>
              <a:gd name="connsiteX2" fmla="*/ 1850883 w 2472840"/>
              <a:gd name="connsiteY2" fmla="*/ 163495 h 1327860"/>
              <a:gd name="connsiteX3" fmla="*/ 2472840 w 2472840"/>
              <a:gd name="connsiteY3" fmla="*/ 1236421 h 1327860"/>
              <a:gd name="connsiteX0" fmla="*/ 68 w 2472840"/>
              <a:gd name="connsiteY0" fmla="*/ 1249387 h 1249387"/>
              <a:gd name="connsiteX1" fmla="*/ 610739 w 2472840"/>
              <a:gd name="connsiteY1" fmla="*/ 169998 h 1249387"/>
              <a:gd name="connsiteX2" fmla="*/ 1850883 w 2472840"/>
              <a:gd name="connsiteY2" fmla="*/ 163495 h 1249387"/>
              <a:gd name="connsiteX3" fmla="*/ 2472840 w 2472840"/>
              <a:gd name="connsiteY3" fmla="*/ 1236421 h 1249387"/>
              <a:gd name="connsiteX0" fmla="*/ 68 w 2472840"/>
              <a:gd name="connsiteY0" fmla="*/ 1249387 h 1249387"/>
              <a:gd name="connsiteX1" fmla="*/ 610739 w 2472840"/>
              <a:gd name="connsiteY1" fmla="*/ 169998 h 1249387"/>
              <a:gd name="connsiteX2" fmla="*/ 1850883 w 2472840"/>
              <a:gd name="connsiteY2" fmla="*/ 163495 h 1249387"/>
              <a:gd name="connsiteX3" fmla="*/ 2472840 w 2472840"/>
              <a:gd name="connsiteY3" fmla="*/ 1236421 h 124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2840" h="1249387" stroke="0" extrusionOk="0">
                <a:moveTo>
                  <a:pt x="68" y="1249387"/>
                </a:moveTo>
                <a:cubicBezTo>
                  <a:pt x="-4581" y="806136"/>
                  <a:pt x="228410" y="394314"/>
                  <a:pt x="610739" y="169998"/>
                </a:cubicBezTo>
                <a:cubicBezTo>
                  <a:pt x="993067" y="-54318"/>
                  <a:pt x="1466224" y="-56799"/>
                  <a:pt x="1850883" y="163495"/>
                </a:cubicBezTo>
                <a:cubicBezTo>
                  <a:pt x="2235543" y="383789"/>
                  <a:pt x="2472840" y="793146"/>
                  <a:pt x="2472840" y="1236421"/>
                </a:cubicBezTo>
              </a:path>
              <a:path w="2472840" h="1249387" fill="none">
                <a:moveTo>
                  <a:pt x="68" y="1249387"/>
                </a:moveTo>
                <a:cubicBezTo>
                  <a:pt x="-4581" y="806136"/>
                  <a:pt x="228410" y="394314"/>
                  <a:pt x="610739" y="169998"/>
                </a:cubicBezTo>
                <a:cubicBezTo>
                  <a:pt x="993067" y="-54318"/>
                  <a:pt x="1466224" y="-56799"/>
                  <a:pt x="1850883" y="163495"/>
                </a:cubicBezTo>
                <a:cubicBezTo>
                  <a:pt x="2235543" y="383789"/>
                  <a:pt x="2472840" y="793146"/>
                  <a:pt x="2472840" y="1236421"/>
                </a:cubicBezTo>
              </a:path>
            </a:pathLst>
          </a:cu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64">
            <a:extLst>
              <a:ext uri="{FF2B5EF4-FFF2-40B4-BE49-F238E27FC236}">
                <a16:creationId xmlns:a16="http://schemas.microsoft.com/office/drawing/2014/main" id="{D54FA62E-A57F-4A2D-97C4-A680C7DFD1DE}"/>
              </a:ext>
            </a:extLst>
          </p:cNvPr>
          <p:cNvSpPr/>
          <p:nvPr/>
        </p:nvSpPr>
        <p:spPr>
          <a:xfrm>
            <a:off x="3569820" y="2784031"/>
            <a:ext cx="4932946" cy="2492338"/>
          </a:xfrm>
          <a:custGeom>
            <a:avLst/>
            <a:gdLst>
              <a:gd name="connsiteX0" fmla="*/ 136 w 4932944"/>
              <a:gd name="connsiteY0" fmla="*/ 2492338 h 4932944"/>
              <a:gd name="connsiteX1" fmla="*/ 1218333 w 4932944"/>
              <a:gd name="connsiteY1" fmla="*/ 339119 h 4932944"/>
              <a:gd name="connsiteX2" fmla="*/ 3692235 w 4932944"/>
              <a:gd name="connsiteY2" fmla="*/ 326147 h 4932944"/>
              <a:gd name="connsiteX3" fmla="*/ 4932946 w 4932944"/>
              <a:gd name="connsiteY3" fmla="*/ 2466473 h 4932944"/>
              <a:gd name="connsiteX4" fmla="*/ 2466472 w 4932944"/>
              <a:gd name="connsiteY4" fmla="*/ 2466472 h 4932944"/>
              <a:gd name="connsiteX5" fmla="*/ 136 w 4932944"/>
              <a:gd name="connsiteY5" fmla="*/ 2492338 h 4932944"/>
              <a:gd name="connsiteX0" fmla="*/ 136 w 4932944"/>
              <a:gd name="connsiteY0" fmla="*/ 2492338 h 4932944"/>
              <a:gd name="connsiteX1" fmla="*/ 1218333 w 4932944"/>
              <a:gd name="connsiteY1" fmla="*/ 339119 h 4932944"/>
              <a:gd name="connsiteX2" fmla="*/ 3692235 w 4932944"/>
              <a:gd name="connsiteY2" fmla="*/ 326147 h 4932944"/>
              <a:gd name="connsiteX3" fmla="*/ 4932946 w 4932944"/>
              <a:gd name="connsiteY3" fmla="*/ 2466473 h 4932944"/>
              <a:gd name="connsiteX0" fmla="*/ 2466472 w 4932946"/>
              <a:gd name="connsiteY0" fmla="*/ 2466472 h 2557912"/>
              <a:gd name="connsiteX1" fmla="*/ 136 w 4932946"/>
              <a:gd name="connsiteY1" fmla="*/ 2492338 h 2557912"/>
              <a:gd name="connsiteX2" fmla="*/ 1218333 w 4932946"/>
              <a:gd name="connsiteY2" fmla="*/ 339119 h 2557912"/>
              <a:gd name="connsiteX3" fmla="*/ 3692235 w 4932946"/>
              <a:gd name="connsiteY3" fmla="*/ 326147 h 2557912"/>
              <a:gd name="connsiteX4" fmla="*/ 4932946 w 4932946"/>
              <a:gd name="connsiteY4" fmla="*/ 2466473 h 2557912"/>
              <a:gd name="connsiteX5" fmla="*/ 2557912 w 4932946"/>
              <a:gd name="connsiteY5" fmla="*/ 2557912 h 2557912"/>
              <a:gd name="connsiteX0" fmla="*/ 136 w 4932946"/>
              <a:gd name="connsiteY0" fmla="*/ 2492338 h 2557912"/>
              <a:gd name="connsiteX1" fmla="*/ 1218333 w 4932946"/>
              <a:gd name="connsiteY1" fmla="*/ 339119 h 2557912"/>
              <a:gd name="connsiteX2" fmla="*/ 3692235 w 4932946"/>
              <a:gd name="connsiteY2" fmla="*/ 326147 h 2557912"/>
              <a:gd name="connsiteX3" fmla="*/ 4932946 w 4932946"/>
              <a:gd name="connsiteY3" fmla="*/ 2466473 h 2557912"/>
              <a:gd name="connsiteX0" fmla="*/ 136 w 4932946"/>
              <a:gd name="connsiteY0" fmla="*/ 2492338 h 2557912"/>
              <a:gd name="connsiteX1" fmla="*/ 1218333 w 4932946"/>
              <a:gd name="connsiteY1" fmla="*/ 339119 h 2557912"/>
              <a:gd name="connsiteX2" fmla="*/ 3692235 w 4932946"/>
              <a:gd name="connsiteY2" fmla="*/ 326147 h 2557912"/>
              <a:gd name="connsiteX3" fmla="*/ 4932946 w 4932946"/>
              <a:gd name="connsiteY3" fmla="*/ 2466473 h 2557912"/>
              <a:gd name="connsiteX4" fmla="*/ 2557912 w 4932946"/>
              <a:gd name="connsiteY4" fmla="*/ 2557912 h 2557912"/>
              <a:gd name="connsiteX0" fmla="*/ 136 w 4932946"/>
              <a:gd name="connsiteY0" fmla="*/ 2492338 h 2557912"/>
              <a:gd name="connsiteX1" fmla="*/ 1218333 w 4932946"/>
              <a:gd name="connsiteY1" fmla="*/ 339119 h 2557912"/>
              <a:gd name="connsiteX2" fmla="*/ 3692235 w 4932946"/>
              <a:gd name="connsiteY2" fmla="*/ 326147 h 2557912"/>
              <a:gd name="connsiteX3" fmla="*/ 4932946 w 4932946"/>
              <a:gd name="connsiteY3" fmla="*/ 2466473 h 2557912"/>
              <a:gd name="connsiteX0" fmla="*/ 136 w 4932946"/>
              <a:gd name="connsiteY0" fmla="*/ 2492338 h 2492338"/>
              <a:gd name="connsiteX1" fmla="*/ 1218333 w 4932946"/>
              <a:gd name="connsiteY1" fmla="*/ 339119 h 2492338"/>
              <a:gd name="connsiteX2" fmla="*/ 3692235 w 4932946"/>
              <a:gd name="connsiteY2" fmla="*/ 326147 h 2492338"/>
              <a:gd name="connsiteX3" fmla="*/ 4932946 w 4932946"/>
              <a:gd name="connsiteY3" fmla="*/ 2466473 h 2492338"/>
              <a:gd name="connsiteX0" fmla="*/ 136 w 4932946"/>
              <a:gd name="connsiteY0" fmla="*/ 2492338 h 2492338"/>
              <a:gd name="connsiteX1" fmla="*/ 1218333 w 4932946"/>
              <a:gd name="connsiteY1" fmla="*/ 339119 h 2492338"/>
              <a:gd name="connsiteX2" fmla="*/ 3692235 w 4932946"/>
              <a:gd name="connsiteY2" fmla="*/ 326147 h 2492338"/>
              <a:gd name="connsiteX3" fmla="*/ 4932946 w 4932946"/>
              <a:gd name="connsiteY3" fmla="*/ 2466473 h 249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2946" h="2492338" stroke="0" extrusionOk="0">
                <a:moveTo>
                  <a:pt x="136" y="2492338"/>
                </a:moveTo>
                <a:cubicBezTo>
                  <a:pt x="-9137" y="1608120"/>
                  <a:pt x="455645" y="786595"/>
                  <a:pt x="1218333" y="339119"/>
                </a:cubicBezTo>
                <a:cubicBezTo>
                  <a:pt x="1981021" y="-108358"/>
                  <a:pt x="2924896" y="-113307"/>
                  <a:pt x="3692235" y="326147"/>
                </a:cubicBezTo>
                <a:cubicBezTo>
                  <a:pt x="4459574" y="765601"/>
                  <a:pt x="4932946" y="1582206"/>
                  <a:pt x="4932946" y="2466473"/>
                </a:cubicBezTo>
              </a:path>
              <a:path w="4932946" h="2492338" fill="none">
                <a:moveTo>
                  <a:pt x="136" y="2492338"/>
                </a:moveTo>
                <a:cubicBezTo>
                  <a:pt x="-9137" y="1608120"/>
                  <a:pt x="455645" y="786595"/>
                  <a:pt x="1218333" y="339119"/>
                </a:cubicBezTo>
                <a:cubicBezTo>
                  <a:pt x="1981021" y="-108358"/>
                  <a:pt x="2924896" y="-113307"/>
                  <a:pt x="3692235" y="326147"/>
                </a:cubicBezTo>
                <a:cubicBezTo>
                  <a:pt x="4459574" y="765601"/>
                  <a:pt x="4932946" y="1582206"/>
                  <a:pt x="4932946" y="2466473"/>
                </a:cubicBezTo>
              </a:path>
            </a:pathLst>
          </a:cu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65">
            <a:extLst>
              <a:ext uri="{FF2B5EF4-FFF2-40B4-BE49-F238E27FC236}">
                <a16:creationId xmlns:a16="http://schemas.microsoft.com/office/drawing/2014/main" id="{5F193D6B-B026-A552-9A58-4B33CB90988A}"/>
              </a:ext>
            </a:extLst>
          </p:cNvPr>
          <p:cNvSpPr/>
          <p:nvPr/>
        </p:nvSpPr>
        <p:spPr>
          <a:xfrm>
            <a:off x="3569818" y="1568889"/>
            <a:ext cx="7363225" cy="3720222"/>
          </a:xfrm>
          <a:custGeom>
            <a:avLst/>
            <a:gdLst>
              <a:gd name="connsiteX0" fmla="*/ 202 w 7363223"/>
              <a:gd name="connsiteY0" fmla="*/ 3720221 h 7363223"/>
              <a:gd name="connsiteX1" fmla="*/ 1818559 w 7363223"/>
              <a:gd name="connsiteY1" fmla="*/ 506189 h 7363223"/>
              <a:gd name="connsiteX2" fmla="*/ 5511261 w 7363223"/>
              <a:gd name="connsiteY2" fmla="*/ 486826 h 7363223"/>
              <a:gd name="connsiteX3" fmla="*/ 7363224 w 7363223"/>
              <a:gd name="connsiteY3" fmla="*/ 3681611 h 7363223"/>
              <a:gd name="connsiteX4" fmla="*/ 3681612 w 7363223"/>
              <a:gd name="connsiteY4" fmla="*/ 3681612 h 7363223"/>
              <a:gd name="connsiteX5" fmla="*/ 202 w 7363223"/>
              <a:gd name="connsiteY5" fmla="*/ 3720221 h 7363223"/>
              <a:gd name="connsiteX0" fmla="*/ 202 w 7363223"/>
              <a:gd name="connsiteY0" fmla="*/ 3720221 h 7363223"/>
              <a:gd name="connsiteX1" fmla="*/ 1818559 w 7363223"/>
              <a:gd name="connsiteY1" fmla="*/ 506189 h 7363223"/>
              <a:gd name="connsiteX2" fmla="*/ 5511261 w 7363223"/>
              <a:gd name="connsiteY2" fmla="*/ 486826 h 7363223"/>
              <a:gd name="connsiteX3" fmla="*/ 7363224 w 7363223"/>
              <a:gd name="connsiteY3" fmla="*/ 3681611 h 7363223"/>
              <a:gd name="connsiteX0" fmla="*/ 3681613 w 7363225"/>
              <a:gd name="connsiteY0" fmla="*/ 3681613 h 3773053"/>
              <a:gd name="connsiteX1" fmla="*/ 203 w 7363225"/>
              <a:gd name="connsiteY1" fmla="*/ 3720222 h 3773053"/>
              <a:gd name="connsiteX2" fmla="*/ 1818560 w 7363225"/>
              <a:gd name="connsiteY2" fmla="*/ 506190 h 3773053"/>
              <a:gd name="connsiteX3" fmla="*/ 5511262 w 7363225"/>
              <a:gd name="connsiteY3" fmla="*/ 486827 h 3773053"/>
              <a:gd name="connsiteX4" fmla="*/ 7363225 w 7363225"/>
              <a:gd name="connsiteY4" fmla="*/ 3681612 h 3773053"/>
              <a:gd name="connsiteX5" fmla="*/ 3773053 w 7363225"/>
              <a:gd name="connsiteY5" fmla="*/ 3773053 h 3773053"/>
              <a:gd name="connsiteX0" fmla="*/ 203 w 7363225"/>
              <a:gd name="connsiteY0" fmla="*/ 3720222 h 3773053"/>
              <a:gd name="connsiteX1" fmla="*/ 1818560 w 7363225"/>
              <a:gd name="connsiteY1" fmla="*/ 506190 h 3773053"/>
              <a:gd name="connsiteX2" fmla="*/ 5511262 w 7363225"/>
              <a:gd name="connsiteY2" fmla="*/ 486827 h 3773053"/>
              <a:gd name="connsiteX3" fmla="*/ 7363225 w 7363225"/>
              <a:gd name="connsiteY3" fmla="*/ 3681612 h 3773053"/>
              <a:gd name="connsiteX0" fmla="*/ 203 w 7363225"/>
              <a:gd name="connsiteY0" fmla="*/ 3720222 h 3773053"/>
              <a:gd name="connsiteX1" fmla="*/ 1818560 w 7363225"/>
              <a:gd name="connsiteY1" fmla="*/ 506190 h 3773053"/>
              <a:gd name="connsiteX2" fmla="*/ 5511262 w 7363225"/>
              <a:gd name="connsiteY2" fmla="*/ 486827 h 3773053"/>
              <a:gd name="connsiteX3" fmla="*/ 7363225 w 7363225"/>
              <a:gd name="connsiteY3" fmla="*/ 3681612 h 3773053"/>
              <a:gd name="connsiteX4" fmla="*/ 3773053 w 7363225"/>
              <a:gd name="connsiteY4" fmla="*/ 3773053 h 3773053"/>
              <a:gd name="connsiteX0" fmla="*/ 203 w 7363225"/>
              <a:gd name="connsiteY0" fmla="*/ 3720222 h 3773053"/>
              <a:gd name="connsiteX1" fmla="*/ 1818560 w 7363225"/>
              <a:gd name="connsiteY1" fmla="*/ 506190 h 3773053"/>
              <a:gd name="connsiteX2" fmla="*/ 5511262 w 7363225"/>
              <a:gd name="connsiteY2" fmla="*/ 486827 h 3773053"/>
              <a:gd name="connsiteX3" fmla="*/ 7363225 w 7363225"/>
              <a:gd name="connsiteY3" fmla="*/ 3681612 h 3773053"/>
              <a:gd name="connsiteX0" fmla="*/ 203 w 7363225"/>
              <a:gd name="connsiteY0" fmla="*/ 3720222 h 3720222"/>
              <a:gd name="connsiteX1" fmla="*/ 1818560 w 7363225"/>
              <a:gd name="connsiteY1" fmla="*/ 506190 h 3720222"/>
              <a:gd name="connsiteX2" fmla="*/ 5511262 w 7363225"/>
              <a:gd name="connsiteY2" fmla="*/ 486827 h 3720222"/>
              <a:gd name="connsiteX3" fmla="*/ 7363225 w 7363225"/>
              <a:gd name="connsiteY3" fmla="*/ 3681612 h 3720222"/>
              <a:gd name="connsiteX0" fmla="*/ 203 w 7363225"/>
              <a:gd name="connsiteY0" fmla="*/ 3720222 h 3720222"/>
              <a:gd name="connsiteX1" fmla="*/ 1818560 w 7363225"/>
              <a:gd name="connsiteY1" fmla="*/ 506190 h 3720222"/>
              <a:gd name="connsiteX2" fmla="*/ 5511262 w 7363225"/>
              <a:gd name="connsiteY2" fmla="*/ 486827 h 3720222"/>
              <a:gd name="connsiteX3" fmla="*/ 7363225 w 7363225"/>
              <a:gd name="connsiteY3" fmla="*/ 3681612 h 3720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63225" h="3720222" stroke="0" extrusionOk="0">
                <a:moveTo>
                  <a:pt x="203" y="3720222"/>
                </a:moveTo>
                <a:cubicBezTo>
                  <a:pt x="-13639" y="2400382"/>
                  <a:pt x="680124" y="1174122"/>
                  <a:pt x="1818560" y="506190"/>
                </a:cubicBezTo>
                <a:cubicBezTo>
                  <a:pt x="2956996" y="-161742"/>
                  <a:pt x="4365884" y="-169130"/>
                  <a:pt x="5511262" y="486827"/>
                </a:cubicBezTo>
                <a:cubicBezTo>
                  <a:pt x="6656640" y="1142783"/>
                  <a:pt x="7363225" y="2361700"/>
                  <a:pt x="7363225" y="3681612"/>
                </a:cubicBezTo>
              </a:path>
              <a:path w="7363225" h="3720222" fill="none">
                <a:moveTo>
                  <a:pt x="203" y="3720222"/>
                </a:moveTo>
                <a:cubicBezTo>
                  <a:pt x="-13639" y="2400382"/>
                  <a:pt x="680124" y="1174122"/>
                  <a:pt x="1818560" y="506190"/>
                </a:cubicBezTo>
                <a:cubicBezTo>
                  <a:pt x="2956996" y="-161742"/>
                  <a:pt x="4365884" y="-169130"/>
                  <a:pt x="5511262" y="486827"/>
                </a:cubicBezTo>
                <a:cubicBezTo>
                  <a:pt x="6656640" y="1142783"/>
                  <a:pt x="7363225" y="2361700"/>
                  <a:pt x="7363225" y="3681612"/>
                </a:cubicBezTo>
              </a:path>
            </a:pathLst>
          </a:cu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2297B98-0EDC-7CA1-8382-9BE2F0476EC2}"/>
              </a:ext>
            </a:extLst>
          </p:cNvPr>
          <p:cNvCxnSpPr>
            <a:cxnSpLocks/>
          </p:cNvCxnSpPr>
          <p:nvPr/>
        </p:nvCxnSpPr>
        <p:spPr>
          <a:xfrm>
            <a:off x="1146810" y="5250504"/>
            <a:ext cx="978623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 21">
            <a:extLst>
              <a:ext uri="{FF2B5EF4-FFF2-40B4-BE49-F238E27FC236}">
                <a16:creationId xmlns:a16="http://schemas.microsoft.com/office/drawing/2014/main" id="{F1CCB237-826C-5AB9-3DE4-A5408A360234}"/>
              </a:ext>
            </a:extLst>
          </p:cNvPr>
          <p:cNvSpPr/>
          <p:nvPr/>
        </p:nvSpPr>
        <p:spPr>
          <a:xfrm rot="16200000">
            <a:off x="2273245" y="5205678"/>
            <a:ext cx="190500" cy="8965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B678E42-9F64-A18F-C760-BAC07F70DFC9}"/>
              </a:ext>
            </a:extLst>
          </p:cNvPr>
          <p:cNvSpPr/>
          <p:nvPr/>
        </p:nvSpPr>
        <p:spPr>
          <a:xfrm>
            <a:off x="1047752" y="5151446"/>
            <a:ext cx="198116" cy="19811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CB00F6FE-CB0A-6B11-3187-88B69A84D7DF}"/>
              </a:ext>
            </a:extLst>
          </p:cNvPr>
          <p:cNvSpPr txBox="1"/>
          <p:nvPr/>
        </p:nvSpPr>
        <p:spPr>
          <a:xfrm>
            <a:off x="405021" y="5538091"/>
            <a:ext cx="148357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7" name="gaoding-14">
            <a:extLst>
              <a:ext uri="{FF2B5EF4-FFF2-40B4-BE49-F238E27FC236}">
                <a16:creationId xmlns:a16="http://schemas.microsoft.com/office/drawing/2014/main" id="{54FBE5EE-8196-2EAF-474D-B1740B65B5FB}"/>
              </a:ext>
            </a:extLst>
          </p:cNvPr>
          <p:cNvSpPr txBox="1"/>
          <p:nvPr/>
        </p:nvSpPr>
        <p:spPr>
          <a:xfrm>
            <a:off x="379167" y="5837043"/>
            <a:ext cx="153528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图形 21">
            <a:extLst>
              <a:ext uri="{FF2B5EF4-FFF2-40B4-BE49-F238E27FC236}">
                <a16:creationId xmlns:a16="http://schemas.microsoft.com/office/drawing/2014/main" id="{BE02AFCC-773A-9C01-469A-BDF7F2414A60}"/>
              </a:ext>
            </a:extLst>
          </p:cNvPr>
          <p:cNvSpPr/>
          <p:nvPr/>
        </p:nvSpPr>
        <p:spPr>
          <a:xfrm rot="16200000">
            <a:off x="4716615" y="5205678"/>
            <a:ext cx="190500" cy="8965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6CFC265-4657-E795-7727-2C59F7AEC417}"/>
              </a:ext>
            </a:extLst>
          </p:cNvPr>
          <p:cNvSpPr/>
          <p:nvPr/>
        </p:nvSpPr>
        <p:spPr>
          <a:xfrm>
            <a:off x="3491122" y="5151446"/>
            <a:ext cx="198116" cy="19811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7A4A2116-7247-EBDD-F20C-B7F109A8D6AC}"/>
              </a:ext>
            </a:extLst>
          </p:cNvPr>
          <p:cNvSpPr txBox="1"/>
          <p:nvPr/>
        </p:nvSpPr>
        <p:spPr>
          <a:xfrm>
            <a:off x="2848391" y="5538091"/>
            <a:ext cx="148357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2" name="gaoding-14">
            <a:extLst>
              <a:ext uri="{FF2B5EF4-FFF2-40B4-BE49-F238E27FC236}">
                <a16:creationId xmlns:a16="http://schemas.microsoft.com/office/drawing/2014/main" id="{E0507AFF-D1AC-C64E-6A2C-D1B03217FF11}"/>
              </a:ext>
            </a:extLst>
          </p:cNvPr>
          <p:cNvSpPr txBox="1"/>
          <p:nvPr/>
        </p:nvSpPr>
        <p:spPr>
          <a:xfrm>
            <a:off x="2822537" y="5837043"/>
            <a:ext cx="153528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 asset Management</a:t>
            </a:r>
          </a:p>
        </p:txBody>
      </p:sp>
      <p:sp>
        <p:nvSpPr>
          <p:cNvPr id="23" name="图形 21">
            <a:extLst>
              <a:ext uri="{FF2B5EF4-FFF2-40B4-BE49-F238E27FC236}">
                <a16:creationId xmlns:a16="http://schemas.microsoft.com/office/drawing/2014/main" id="{42B7257F-5972-1F98-4A9C-FDBD0D560349}"/>
              </a:ext>
            </a:extLst>
          </p:cNvPr>
          <p:cNvSpPr/>
          <p:nvPr/>
        </p:nvSpPr>
        <p:spPr>
          <a:xfrm rot="16200000">
            <a:off x="7159985" y="5205678"/>
            <a:ext cx="190500" cy="8965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89B6CC5-99D2-51BE-8687-A1AA2912605D}"/>
              </a:ext>
            </a:extLst>
          </p:cNvPr>
          <p:cNvSpPr/>
          <p:nvPr/>
        </p:nvSpPr>
        <p:spPr>
          <a:xfrm>
            <a:off x="5934492" y="5151446"/>
            <a:ext cx="198116" cy="19811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iSHEJI-7">
            <a:extLst>
              <a:ext uri="{FF2B5EF4-FFF2-40B4-BE49-F238E27FC236}">
                <a16:creationId xmlns:a16="http://schemas.microsoft.com/office/drawing/2014/main" id="{F5971E13-EB6F-C8A3-9D68-DC4E3467BB34}"/>
              </a:ext>
            </a:extLst>
          </p:cNvPr>
          <p:cNvSpPr txBox="1"/>
          <p:nvPr/>
        </p:nvSpPr>
        <p:spPr>
          <a:xfrm>
            <a:off x="5291761" y="5538091"/>
            <a:ext cx="148357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6" name="gaoding-14">
            <a:extLst>
              <a:ext uri="{FF2B5EF4-FFF2-40B4-BE49-F238E27FC236}">
                <a16:creationId xmlns:a16="http://schemas.microsoft.com/office/drawing/2014/main" id="{2554A25D-6F02-CF6B-7B98-81EE2DA9DA2B}"/>
              </a:ext>
            </a:extLst>
          </p:cNvPr>
          <p:cNvSpPr txBox="1"/>
          <p:nvPr/>
        </p:nvSpPr>
        <p:spPr>
          <a:xfrm>
            <a:off x="5050350" y="5837043"/>
            <a:ext cx="19664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 building and communication</a:t>
            </a:r>
          </a:p>
        </p:txBody>
      </p:sp>
      <p:sp>
        <p:nvSpPr>
          <p:cNvPr id="27" name="图形 21">
            <a:extLst>
              <a:ext uri="{FF2B5EF4-FFF2-40B4-BE49-F238E27FC236}">
                <a16:creationId xmlns:a16="http://schemas.microsoft.com/office/drawing/2014/main" id="{AC3A6D3B-4057-6DD3-8AC9-B00D3A813BF9}"/>
              </a:ext>
            </a:extLst>
          </p:cNvPr>
          <p:cNvSpPr/>
          <p:nvPr/>
        </p:nvSpPr>
        <p:spPr>
          <a:xfrm rot="16200000">
            <a:off x="9603355" y="5205678"/>
            <a:ext cx="190500" cy="8965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CFEF278-FBFE-E8C0-DE38-CB7902CDFDA8}"/>
              </a:ext>
            </a:extLst>
          </p:cNvPr>
          <p:cNvSpPr/>
          <p:nvPr/>
        </p:nvSpPr>
        <p:spPr>
          <a:xfrm>
            <a:off x="8377862" y="5151446"/>
            <a:ext cx="198116" cy="19811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iSHEJI-7">
            <a:extLst>
              <a:ext uri="{FF2B5EF4-FFF2-40B4-BE49-F238E27FC236}">
                <a16:creationId xmlns:a16="http://schemas.microsoft.com/office/drawing/2014/main" id="{66200AA4-AC53-4B25-4C59-EDB126813981}"/>
              </a:ext>
            </a:extLst>
          </p:cNvPr>
          <p:cNvSpPr txBox="1"/>
          <p:nvPr/>
        </p:nvSpPr>
        <p:spPr>
          <a:xfrm>
            <a:off x="7735131" y="5538091"/>
            <a:ext cx="148357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30" name="gaoding-14">
            <a:extLst>
              <a:ext uri="{FF2B5EF4-FFF2-40B4-BE49-F238E27FC236}">
                <a16:creationId xmlns:a16="http://schemas.microsoft.com/office/drawing/2014/main" id="{76FF0D3C-B9A0-1416-CAA6-AD18941592C7}"/>
              </a:ext>
            </a:extLst>
          </p:cNvPr>
          <p:cNvSpPr txBox="1"/>
          <p:nvPr/>
        </p:nvSpPr>
        <p:spPr>
          <a:xfrm>
            <a:off x="7584377" y="5837043"/>
            <a:ext cx="178508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Full marketing to get customers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4FA9645-2DA2-DA2E-CFE4-1DE40B9AA213}"/>
              </a:ext>
            </a:extLst>
          </p:cNvPr>
          <p:cNvSpPr/>
          <p:nvPr/>
        </p:nvSpPr>
        <p:spPr>
          <a:xfrm>
            <a:off x="10821232" y="5151446"/>
            <a:ext cx="198116" cy="19811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iSHEJI-7">
            <a:extLst>
              <a:ext uri="{FF2B5EF4-FFF2-40B4-BE49-F238E27FC236}">
                <a16:creationId xmlns:a16="http://schemas.microsoft.com/office/drawing/2014/main" id="{518E591E-E13A-7990-1868-AC0E6F8D5EAA}"/>
              </a:ext>
            </a:extLst>
          </p:cNvPr>
          <p:cNvSpPr txBox="1"/>
          <p:nvPr/>
        </p:nvSpPr>
        <p:spPr>
          <a:xfrm>
            <a:off x="10178501" y="5538091"/>
            <a:ext cx="148357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3" name="gaoding-14">
            <a:extLst>
              <a:ext uri="{FF2B5EF4-FFF2-40B4-BE49-F238E27FC236}">
                <a16:creationId xmlns:a16="http://schemas.microsoft.com/office/drawing/2014/main" id="{0CB4CB8B-644A-6AAA-B9A8-E938B359D169}"/>
              </a:ext>
            </a:extLst>
          </p:cNvPr>
          <p:cNvSpPr txBox="1"/>
          <p:nvPr/>
        </p:nvSpPr>
        <p:spPr>
          <a:xfrm>
            <a:off x="10152647" y="5837043"/>
            <a:ext cx="153528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图形 21">
            <a:extLst>
              <a:ext uri="{FF2B5EF4-FFF2-40B4-BE49-F238E27FC236}">
                <a16:creationId xmlns:a16="http://schemas.microsoft.com/office/drawing/2014/main" id="{DE47CCF3-017E-3A3B-13A3-F27C25CD6F03}"/>
              </a:ext>
            </a:extLst>
          </p:cNvPr>
          <p:cNvSpPr/>
          <p:nvPr/>
        </p:nvSpPr>
        <p:spPr>
          <a:xfrm rot="5400000" flipH="1">
            <a:off x="4716615" y="3877191"/>
            <a:ext cx="190500" cy="8965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图形 21">
            <a:extLst>
              <a:ext uri="{FF2B5EF4-FFF2-40B4-BE49-F238E27FC236}">
                <a16:creationId xmlns:a16="http://schemas.microsoft.com/office/drawing/2014/main" id="{22E269ED-87BA-9088-4BDE-279EE8F23856}"/>
              </a:ext>
            </a:extLst>
          </p:cNvPr>
          <p:cNvSpPr/>
          <p:nvPr/>
        </p:nvSpPr>
        <p:spPr>
          <a:xfrm rot="5400000" flipH="1">
            <a:off x="5944676" y="2739205"/>
            <a:ext cx="190500" cy="8965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图形 21">
            <a:extLst>
              <a:ext uri="{FF2B5EF4-FFF2-40B4-BE49-F238E27FC236}">
                <a16:creationId xmlns:a16="http://schemas.microsoft.com/office/drawing/2014/main" id="{BB63D216-D276-ED8F-A058-E3F9AFADA142}"/>
              </a:ext>
            </a:extLst>
          </p:cNvPr>
          <p:cNvSpPr/>
          <p:nvPr/>
        </p:nvSpPr>
        <p:spPr>
          <a:xfrm rot="5400000" flipH="1">
            <a:off x="7156180" y="1518152"/>
            <a:ext cx="190500" cy="89652"/>
          </a:xfrm>
          <a:custGeom>
            <a:avLst/>
            <a:gdLst>
              <a:gd name="connsiteX0" fmla="*/ 1349375 w 1349375"/>
              <a:gd name="connsiteY0" fmla="*/ 1984 h 635039"/>
              <a:gd name="connsiteX1" fmla="*/ 751562 w 1349375"/>
              <a:gd name="connsiteY1" fmla="*/ 602972 h 635039"/>
              <a:gd name="connsiteX2" fmla="*/ 675680 w 1349375"/>
              <a:gd name="connsiteY2" fmla="*/ 635040 h 635039"/>
              <a:gd name="connsiteX3" fmla="*/ 599797 w 1349375"/>
              <a:gd name="connsiteY3" fmla="*/ 602972 h 635039"/>
              <a:gd name="connsiteX4" fmla="*/ 0 w 1349375"/>
              <a:gd name="connsiteY4" fmla="*/ 0 h 635039"/>
              <a:gd name="connsiteX5" fmla="*/ 675878 w 1349375"/>
              <a:gd name="connsiteY5" fmla="*/ 248602 h 635039"/>
              <a:gd name="connsiteX6" fmla="*/ 1349375 w 1349375"/>
              <a:gd name="connsiteY6" fmla="*/ 2024 h 63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375" h="635039">
                <a:moveTo>
                  <a:pt x="1349375" y="1984"/>
                </a:moveTo>
                <a:lnTo>
                  <a:pt x="751562" y="602972"/>
                </a:lnTo>
                <a:cubicBezTo>
                  <a:pt x="730290" y="624364"/>
                  <a:pt x="705009" y="635040"/>
                  <a:pt x="675680" y="635040"/>
                </a:cubicBezTo>
                <a:cubicBezTo>
                  <a:pt x="646351" y="635040"/>
                  <a:pt x="621070" y="624324"/>
                  <a:pt x="599797" y="602972"/>
                </a:cubicBezTo>
                <a:lnTo>
                  <a:pt x="0" y="0"/>
                </a:lnTo>
                <a:cubicBezTo>
                  <a:pt x="189508" y="156329"/>
                  <a:pt x="423148" y="248602"/>
                  <a:pt x="675878" y="248602"/>
                </a:cubicBezTo>
                <a:cubicBezTo>
                  <a:pt x="927576" y="248602"/>
                  <a:pt x="1160304" y="157123"/>
                  <a:pt x="1349375" y="202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gaoding-14">
            <a:extLst>
              <a:ext uri="{FF2B5EF4-FFF2-40B4-BE49-F238E27FC236}">
                <a16:creationId xmlns:a16="http://schemas.microsoft.com/office/drawing/2014/main" id="{D79936FF-B69E-050A-0A52-18D743C36CA1}"/>
              </a:ext>
            </a:extLst>
          </p:cNvPr>
          <p:cNvSpPr txBox="1"/>
          <p:nvPr/>
        </p:nvSpPr>
        <p:spPr>
          <a:xfrm>
            <a:off x="6823301" y="1790919"/>
            <a:ext cx="94591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spc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1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8" name="gaoding-14">
            <a:extLst>
              <a:ext uri="{FF2B5EF4-FFF2-40B4-BE49-F238E27FC236}">
                <a16:creationId xmlns:a16="http://schemas.microsoft.com/office/drawing/2014/main" id="{78127E04-B263-D94C-CCBC-B127837A529C}"/>
              </a:ext>
            </a:extLst>
          </p:cNvPr>
          <p:cNvSpPr txBox="1"/>
          <p:nvPr/>
        </p:nvSpPr>
        <p:spPr>
          <a:xfrm>
            <a:off x="4294084" y="4088911"/>
            <a:ext cx="94591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9" name="iSHEJI-11">
            <a:extLst>
              <a:ext uri="{FF2B5EF4-FFF2-40B4-BE49-F238E27FC236}">
                <a16:creationId xmlns:a16="http://schemas.microsoft.com/office/drawing/2014/main" id="{89F5CE2A-3D5B-3495-53E5-2AEE96ECE46E}"/>
              </a:ext>
            </a:extLst>
          </p:cNvPr>
          <p:cNvSpPr txBox="1"/>
          <p:nvPr/>
        </p:nvSpPr>
        <p:spPr>
          <a:xfrm>
            <a:off x="4548304" y="2974531"/>
            <a:ext cx="298324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</a:t>
            </a:r>
            <a:br>
              <a:rPr lang="en-US" altLang="zh-CN" sz="14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</a:b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在线设计与协作平台</a:t>
            </a:r>
          </a:p>
        </p:txBody>
      </p:sp>
      <p:sp>
        <p:nvSpPr>
          <p:cNvPr id="40" name="Rounded Rectangle 69">
            <a:extLst>
              <a:ext uri="{FF2B5EF4-FFF2-40B4-BE49-F238E27FC236}">
                <a16:creationId xmlns:a16="http://schemas.microsoft.com/office/drawing/2014/main" id="{D670BFD7-8175-A5CF-C24A-E989D25B1CB2}"/>
              </a:ext>
            </a:extLst>
          </p:cNvPr>
          <p:cNvSpPr/>
          <p:nvPr/>
        </p:nvSpPr>
        <p:spPr>
          <a:xfrm>
            <a:off x="642517" y="2142303"/>
            <a:ext cx="4360040" cy="717929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 is a leading online design and collaboration platform in China, and provides content solutions for many advanced enterprises</a:t>
            </a:r>
          </a:p>
        </p:txBody>
      </p:sp>
    </p:spTree>
    <p:extLst>
      <p:ext uri="{BB962C8B-B14F-4D97-AF65-F5344CB8AC3E}">
        <p14:creationId xmlns:p14="http://schemas.microsoft.com/office/powerpoint/2010/main" val="73164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83F2812-B9CC-D3EF-AAFB-0D5042415AE2}"/>
              </a:ext>
            </a:extLst>
          </p:cNvPr>
          <p:cNvSpPr/>
          <p:nvPr/>
        </p:nvSpPr>
        <p:spPr>
          <a:xfrm>
            <a:off x="0" y="0"/>
            <a:ext cx="12192000" cy="60706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8FA9763-3317-28B1-02F9-228C12B93751}"/>
              </a:ext>
            </a:extLst>
          </p:cNvPr>
          <p:cNvGrpSpPr/>
          <p:nvPr/>
        </p:nvGrpSpPr>
        <p:grpSpPr>
          <a:xfrm>
            <a:off x="5223956" y="0"/>
            <a:ext cx="9291291" cy="7762560"/>
            <a:chOff x="6684654" y="187055"/>
            <a:chExt cx="9291291" cy="776256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7659573A-7125-A452-C197-113D5D73F6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3175621" y="187055"/>
              <a:ext cx="2800324" cy="2232492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D5E9D32F-0DE5-A09F-5B86-F47E6C0C50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8170949" y="4113385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D3C6772-9635-972F-F69E-1A65BD4146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9613887" y="1152498"/>
              <a:ext cx="2628917" cy="1937496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33018BC-03E1-16E1-9192-89032086C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8880479" y="5113020"/>
              <a:ext cx="2964163" cy="2363109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3EEFFE97-47EE-AAE5-445E-8588E18A72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0137778" y="4213860"/>
              <a:ext cx="2858815" cy="2106929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91F6B01B-3874-2862-51F0-B1120D02C9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1562719" y="3147682"/>
              <a:ext cx="2800324" cy="2232492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D0FA459D-E4F6-A90C-2CB4-63988E45B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2880962" y="4229100"/>
              <a:ext cx="2858815" cy="2106929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17AD026C-7411-8B3B-D593-F1E82B96D1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0737143" y="2207067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053599DC-8C10-6950-D341-9D01A90280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9298954" y="3410273"/>
              <a:ext cx="2208520" cy="1627664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0811D6D-9766-2790-5F90-84A1C96796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6684654" y="4964296"/>
              <a:ext cx="2964163" cy="2184570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5B9A4ADF-C0AA-6B08-7F2B-DE1B3AAFC0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0" t="53222" r="51129" b="18444"/>
            <a:stretch/>
          </p:blipFill>
          <p:spPr>
            <a:xfrm>
              <a:off x="12071361" y="1307414"/>
              <a:ext cx="2208520" cy="1627664"/>
            </a:xfrm>
            <a:prstGeom prst="rect">
              <a:avLst/>
            </a:prstGeom>
            <a:effectLst>
              <a:outerShdw blurRad="381000" dist="342900" dir="2700000" sx="90000" sy="90000" algn="tl" rotWithShape="0">
                <a:schemeClr val="accent2">
                  <a:lumMod val="75000"/>
                  <a:alpha val="50000"/>
                </a:schemeClr>
              </a:outerShdw>
            </a:effectLst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51258AF5-7EFF-97B5-C468-43F0C2546B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33" t="26333" r="31839" b="37556"/>
            <a:stretch/>
          </p:blipFill>
          <p:spPr>
            <a:xfrm>
              <a:off x="11825469" y="6183761"/>
              <a:ext cx="2214998" cy="1765854"/>
            </a:xfrm>
            <a:prstGeom prst="rect">
              <a:avLst/>
            </a:prstGeom>
            <a:effectLst>
              <a:outerShdw blurRad="254000" dist="342900" dir="2700000" sx="90000" sy="90000" algn="tl" rotWithShape="0">
                <a:prstClr val="black">
                  <a:alpha val="30000"/>
                </a:prstClr>
              </a:outerShdw>
            </a:effectLst>
          </p:spPr>
        </p:pic>
      </p:grpSp>
      <p:sp>
        <p:nvSpPr>
          <p:cNvPr id="62" name="iSHEJI-3">
            <a:extLst>
              <a:ext uri="{FF2B5EF4-FFF2-40B4-BE49-F238E27FC236}">
                <a16:creationId xmlns:a16="http://schemas.microsoft.com/office/drawing/2014/main" id="{727385B8-FFB5-9968-6286-C47F608382FF}"/>
              </a:ext>
            </a:extLst>
          </p:cNvPr>
          <p:cNvSpPr/>
          <p:nvPr/>
        </p:nvSpPr>
        <p:spPr>
          <a:xfrm>
            <a:off x="1264935" y="1824671"/>
            <a:ext cx="221499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3" name="iSHEJI-4">
            <a:extLst>
              <a:ext uri="{FF2B5EF4-FFF2-40B4-BE49-F238E27FC236}">
                <a16:creationId xmlns:a16="http://schemas.microsoft.com/office/drawing/2014/main" id="{BC5FCBF8-10A0-828C-A261-1B9ED795EE25}"/>
              </a:ext>
            </a:extLst>
          </p:cNvPr>
          <p:cNvSpPr txBox="1"/>
          <p:nvPr/>
        </p:nvSpPr>
        <p:spPr>
          <a:xfrm>
            <a:off x="1264935" y="3601337"/>
            <a:ext cx="297222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64" name="iSHEJI-5">
            <a:extLst>
              <a:ext uri="{FF2B5EF4-FFF2-40B4-BE49-F238E27FC236}">
                <a16:creationId xmlns:a16="http://schemas.microsoft.com/office/drawing/2014/main" id="{B01FD2D2-CB23-ECFB-20BE-BAB02E306925}"/>
              </a:ext>
            </a:extLst>
          </p:cNvPr>
          <p:cNvSpPr txBox="1"/>
          <p:nvPr/>
        </p:nvSpPr>
        <p:spPr>
          <a:xfrm>
            <a:off x="1264935" y="4155335"/>
            <a:ext cx="41489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65FF2370-B82E-2550-5154-F1EB7284FFA6}"/>
              </a:ext>
            </a:extLst>
          </p:cNvPr>
          <p:cNvSpPr/>
          <p:nvPr/>
        </p:nvSpPr>
        <p:spPr>
          <a:xfrm>
            <a:off x="0" y="6070600"/>
            <a:ext cx="12192000" cy="787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iSHEJI-4-1">
            <a:extLst>
              <a:ext uri="{FF2B5EF4-FFF2-40B4-BE49-F238E27FC236}">
                <a16:creationId xmlns:a16="http://schemas.microsoft.com/office/drawing/2014/main" id="{72F71DF3-618B-93A5-8DAC-6991C1664CAB}"/>
              </a:ext>
            </a:extLst>
          </p:cNvPr>
          <p:cNvSpPr/>
          <p:nvPr/>
        </p:nvSpPr>
        <p:spPr>
          <a:xfrm>
            <a:off x="11308430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iSHEJI-4-2">
            <a:extLst>
              <a:ext uri="{FF2B5EF4-FFF2-40B4-BE49-F238E27FC236}">
                <a16:creationId xmlns:a16="http://schemas.microsoft.com/office/drawing/2014/main" id="{CD813FD1-1936-6FAD-777B-CC5F34AC82BA}"/>
              </a:ext>
            </a:extLst>
          </p:cNvPr>
          <p:cNvSpPr/>
          <p:nvPr/>
        </p:nvSpPr>
        <p:spPr>
          <a:xfrm>
            <a:off x="11461214" y="6401415"/>
            <a:ext cx="100012" cy="1000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iSHEJI-4-3">
            <a:extLst>
              <a:ext uri="{FF2B5EF4-FFF2-40B4-BE49-F238E27FC236}">
                <a16:creationId xmlns:a16="http://schemas.microsoft.com/office/drawing/2014/main" id="{B487F723-F689-AF8A-0208-C095A177C916}"/>
              </a:ext>
            </a:extLst>
          </p:cNvPr>
          <p:cNvSpPr/>
          <p:nvPr/>
        </p:nvSpPr>
        <p:spPr>
          <a:xfrm>
            <a:off x="11614002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iSHEJI-4-4">
            <a:extLst>
              <a:ext uri="{FF2B5EF4-FFF2-40B4-BE49-F238E27FC236}">
                <a16:creationId xmlns:a16="http://schemas.microsoft.com/office/drawing/2014/main" id="{1970227D-73AA-BDBF-9955-4B33A6B02311}"/>
              </a:ext>
            </a:extLst>
          </p:cNvPr>
          <p:cNvSpPr/>
          <p:nvPr/>
        </p:nvSpPr>
        <p:spPr>
          <a:xfrm>
            <a:off x="11766786" y="64014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iSHEJI-5">
            <a:extLst>
              <a:ext uri="{FF2B5EF4-FFF2-40B4-BE49-F238E27FC236}">
                <a16:creationId xmlns:a16="http://schemas.microsoft.com/office/drawing/2014/main" id="{A44BE8C3-34E7-12D7-48C3-45BBB7678F08}"/>
              </a:ext>
            </a:extLst>
          </p:cNvPr>
          <p:cNvSpPr txBox="1"/>
          <p:nvPr/>
        </p:nvSpPr>
        <p:spPr>
          <a:xfrm flipH="1">
            <a:off x="518636" y="6414113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71" name="iSHEJI-6">
            <a:extLst>
              <a:ext uri="{FF2B5EF4-FFF2-40B4-BE49-F238E27FC236}">
                <a16:creationId xmlns:a16="http://schemas.microsoft.com/office/drawing/2014/main" id="{8AA4A19A-C57B-6FA0-13CA-C087CF7F51C2}"/>
              </a:ext>
            </a:extLst>
          </p:cNvPr>
          <p:cNvCxnSpPr>
            <a:cxnSpLocks/>
          </p:cNvCxnSpPr>
          <p:nvPr/>
        </p:nvCxnSpPr>
        <p:spPr>
          <a:xfrm>
            <a:off x="518636" y="6341248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670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A93253-A919-C97B-CB8D-B94C9F36580E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E0E8A0D7-E4C2-2411-93C6-C00D1E55C7E7}"/>
              </a:ext>
            </a:extLst>
          </p:cNvPr>
          <p:cNvSpPr txBox="1"/>
          <p:nvPr/>
        </p:nvSpPr>
        <p:spPr>
          <a:xfrm>
            <a:off x="476000" y="2663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482EFC2-4F6B-92C0-B74C-96BF1BCA72B9}"/>
              </a:ext>
            </a:extLst>
          </p:cNvPr>
          <p:cNvSpPr txBox="1"/>
          <p:nvPr/>
        </p:nvSpPr>
        <p:spPr>
          <a:xfrm>
            <a:off x="476000" y="83774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A830920-6376-FA1C-691C-824F9599F2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1"/>
          <a:stretch/>
        </p:blipFill>
        <p:spPr>
          <a:xfrm>
            <a:off x="9283700" y="-446813"/>
            <a:ext cx="4462659" cy="1234212"/>
          </a:xfrm>
          <a:prstGeom prst="rect">
            <a:avLst/>
          </a:prstGeom>
        </p:spPr>
      </p:pic>
      <p:sp>
        <p:nvSpPr>
          <p:cNvPr id="6" name="TextBox 46">
            <a:extLst>
              <a:ext uri="{FF2B5EF4-FFF2-40B4-BE49-F238E27FC236}">
                <a16:creationId xmlns:a16="http://schemas.microsoft.com/office/drawing/2014/main" id="{DDBB878B-1366-144E-BC5E-0C4A5100AB1C}"/>
              </a:ext>
            </a:extLst>
          </p:cNvPr>
          <p:cNvSpPr txBox="1"/>
          <p:nvPr/>
        </p:nvSpPr>
        <p:spPr>
          <a:xfrm>
            <a:off x="1296350" y="4841427"/>
            <a:ext cx="1835962" cy="13826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8" name="TextBox 47">
            <a:extLst>
              <a:ext uri="{FF2B5EF4-FFF2-40B4-BE49-F238E27FC236}">
                <a16:creationId xmlns:a16="http://schemas.microsoft.com/office/drawing/2014/main" id="{1DC2A83B-47BC-6609-92EF-EB5B5F7F47EB}"/>
              </a:ext>
            </a:extLst>
          </p:cNvPr>
          <p:cNvSpPr txBox="1"/>
          <p:nvPr/>
        </p:nvSpPr>
        <p:spPr>
          <a:xfrm>
            <a:off x="1543704" y="4455872"/>
            <a:ext cx="158860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sz="1800" dirty="0"/>
              <a:t>内容智能流转</a:t>
            </a:r>
          </a:p>
        </p:txBody>
      </p:sp>
      <p:sp>
        <p:nvSpPr>
          <p:cNvPr id="9" name="Freeform 93">
            <a:extLst>
              <a:ext uri="{FF2B5EF4-FFF2-40B4-BE49-F238E27FC236}">
                <a16:creationId xmlns:a16="http://schemas.microsoft.com/office/drawing/2014/main" id="{A588912A-4DA5-71E9-D5B9-9F2790A769D0}"/>
              </a:ext>
            </a:extLst>
          </p:cNvPr>
          <p:cNvSpPr>
            <a:spLocks/>
          </p:cNvSpPr>
          <p:nvPr/>
        </p:nvSpPr>
        <p:spPr bwMode="auto">
          <a:xfrm>
            <a:off x="1917401" y="1763895"/>
            <a:ext cx="1905159" cy="423291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7 w 546"/>
              <a:gd name="T13" fmla="*/ 364 h 1212"/>
              <a:gd name="T14" fmla="*/ 273 w 546"/>
              <a:gd name="T15" fmla="*/ 34 h 1212"/>
              <a:gd name="T16" fmla="*/ 39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3" y="1212"/>
                  <a:pt x="408" y="1212"/>
                </a:cubicBezTo>
                <a:cubicBezTo>
                  <a:pt x="402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7" y="364"/>
                  <a:pt x="507" y="364"/>
                  <a:pt x="507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9" y="364"/>
                  <a:pt x="39" y="364"/>
                  <a:pt x="39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5" y="471"/>
                  <a:pt x="141" y="471"/>
                  <a:pt x="138" y="471"/>
                </a:cubicBezTo>
                <a:cubicBezTo>
                  <a:pt x="134" y="471"/>
                  <a:pt x="131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11" name="Oval 97">
            <a:extLst>
              <a:ext uri="{FF2B5EF4-FFF2-40B4-BE49-F238E27FC236}">
                <a16:creationId xmlns:a16="http://schemas.microsoft.com/office/drawing/2014/main" id="{DD900E4F-3B90-A5D5-2ACE-29BCD0A6E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2504" y="3408862"/>
            <a:ext cx="593725" cy="593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12" name="Freeform 98">
            <a:extLst>
              <a:ext uri="{FF2B5EF4-FFF2-40B4-BE49-F238E27FC236}">
                <a16:creationId xmlns:a16="http://schemas.microsoft.com/office/drawing/2014/main" id="{9950F29D-3FDB-ACDC-97DB-73AF6F15CB2F}"/>
              </a:ext>
            </a:extLst>
          </p:cNvPr>
          <p:cNvSpPr>
            <a:spLocks noEditPoints="1"/>
          </p:cNvSpPr>
          <p:nvPr/>
        </p:nvSpPr>
        <p:spPr bwMode="auto">
          <a:xfrm>
            <a:off x="2088534" y="3394892"/>
            <a:ext cx="621665" cy="621665"/>
          </a:xfrm>
          <a:custGeom>
            <a:avLst/>
            <a:gdLst>
              <a:gd name="T0" fmla="*/ 89 w 178"/>
              <a:gd name="T1" fmla="*/ 178 h 178"/>
              <a:gd name="T2" fmla="*/ 0 w 178"/>
              <a:gd name="T3" fmla="*/ 89 h 178"/>
              <a:gd name="T4" fmla="*/ 89 w 178"/>
              <a:gd name="T5" fmla="*/ 0 h 178"/>
              <a:gd name="T6" fmla="*/ 178 w 178"/>
              <a:gd name="T7" fmla="*/ 89 h 178"/>
              <a:gd name="T8" fmla="*/ 89 w 178"/>
              <a:gd name="T9" fmla="*/ 178 h 178"/>
              <a:gd name="T10" fmla="*/ 89 w 178"/>
              <a:gd name="T11" fmla="*/ 8 h 178"/>
              <a:gd name="T12" fmla="*/ 8 w 178"/>
              <a:gd name="T13" fmla="*/ 89 h 178"/>
              <a:gd name="T14" fmla="*/ 89 w 178"/>
              <a:gd name="T15" fmla="*/ 170 h 178"/>
              <a:gd name="T16" fmla="*/ 170 w 178"/>
              <a:gd name="T17" fmla="*/ 89 h 178"/>
              <a:gd name="T18" fmla="*/ 89 w 178"/>
              <a:gd name="T19" fmla="*/ 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78">
                <a:moveTo>
                  <a:pt x="89" y="178"/>
                </a:moveTo>
                <a:cubicBezTo>
                  <a:pt x="40" y="178"/>
                  <a:pt x="0" y="138"/>
                  <a:pt x="0" y="89"/>
                </a:cubicBezTo>
                <a:cubicBezTo>
                  <a:pt x="0" y="40"/>
                  <a:pt x="40" y="0"/>
                  <a:pt x="89" y="0"/>
                </a:cubicBezTo>
                <a:cubicBezTo>
                  <a:pt x="138" y="0"/>
                  <a:pt x="178" y="40"/>
                  <a:pt x="178" y="89"/>
                </a:cubicBezTo>
                <a:cubicBezTo>
                  <a:pt x="178" y="138"/>
                  <a:pt x="138" y="178"/>
                  <a:pt x="89" y="178"/>
                </a:cubicBezTo>
                <a:close/>
                <a:moveTo>
                  <a:pt x="89" y="8"/>
                </a:moveTo>
                <a:cubicBezTo>
                  <a:pt x="44" y="8"/>
                  <a:pt x="8" y="44"/>
                  <a:pt x="8" y="89"/>
                </a:cubicBezTo>
                <a:cubicBezTo>
                  <a:pt x="8" y="133"/>
                  <a:pt x="44" y="170"/>
                  <a:pt x="89" y="170"/>
                </a:cubicBezTo>
                <a:cubicBezTo>
                  <a:pt x="134" y="170"/>
                  <a:pt x="170" y="133"/>
                  <a:pt x="170" y="89"/>
                </a:cubicBezTo>
                <a:cubicBezTo>
                  <a:pt x="170" y="44"/>
                  <a:pt x="134" y="8"/>
                  <a:pt x="89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13" name="Freeform 99">
            <a:extLst>
              <a:ext uri="{FF2B5EF4-FFF2-40B4-BE49-F238E27FC236}">
                <a16:creationId xmlns:a16="http://schemas.microsoft.com/office/drawing/2014/main" id="{0C7D2ACA-1D63-F542-7E65-F5154BD259B5}"/>
              </a:ext>
            </a:extLst>
          </p:cNvPr>
          <p:cNvSpPr>
            <a:spLocks noEditPoints="1"/>
          </p:cNvSpPr>
          <p:nvPr/>
        </p:nvSpPr>
        <p:spPr bwMode="auto">
          <a:xfrm>
            <a:off x="2207278" y="3519778"/>
            <a:ext cx="380683" cy="368401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1980"/>
          </a:p>
        </p:txBody>
      </p:sp>
      <p:sp>
        <p:nvSpPr>
          <p:cNvPr id="14" name="Freeform 94">
            <a:extLst>
              <a:ext uri="{FF2B5EF4-FFF2-40B4-BE49-F238E27FC236}">
                <a16:creationId xmlns:a16="http://schemas.microsoft.com/office/drawing/2014/main" id="{CD6CC95F-9301-FF68-666A-4BF070E55C43}"/>
              </a:ext>
            </a:extLst>
          </p:cNvPr>
          <p:cNvSpPr>
            <a:spLocks/>
          </p:cNvSpPr>
          <p:nvPr/>
        </p:nvSpPr>
        <p:spPr bwMode="auto">
          <a:xfrm>
            <a:off x="4273352" y="1763895"/>
            <a:ext cx="1906905" cy="423291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7 w 546"/>
              <a:gd name="T13" fmla="*/ 364 h 1212"/>
              <a:gd name="T14" fmla="*/ 273 w 546"/>
              <a:gd name="T15" fmla="*/ 34 h 1212"/>
              <a:gd name="T16" fmla="*/ 39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3" y="1212"/>
                  <a:pt x="408" y="1212"/>
                </a:cubicBezTo>
                <a:cubicBezTo>
                  <a:pt x="402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7" y="364"/>
                  <a:pt x="507" y="364"/>
                  <a:pt x="507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9" y="364"/>
                  <a:pt x="39" y="364"/>
                  <a:pt x="39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5" y="471"/>
                  <a:pt x="142" y="471"/>
                  <a:pt x="138" y="471"/>
                </a:cubicBezTo>
                <a:cubicBezTo>
                  <a:pt x="135" y="471"/>
                  <a:pt x="131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17" name="Oval 101">
            <a:extLst>
              <a:ext uri="{FF2B5EF4-FFF2-40B4-BE49-F238E27FC236}">
                <a16:creationId xmlns:a16="http://schemas.microsoft.com/office/drawing/2014/main" id="{DE795B8C-0261-37CC-32D4-5A5BD2278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8455" y="3408862"/>
            <a:ext cx="593725" cy="593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18" name="Freeform 102">
            <a:extLst>
              <a:ext uri="{FF2B5EF4-FFF2-40B4-BE49-F238E27FC236}">
                <a16:creationId xmlns:a16="http://schemas.microsoft.com/office/drawing/2014/main" id="{9EBF9A2B-E1DB-2DB4-2ACE-B9C3A42A2218}"/>
              </a:ext>
            </a:extLst>
          </p:cNvPr>
          <p:cNvSpPr>
            <a:spLocks noEditPoints="1"/>
          </p:cNvSpPr>
          <p:nvPr/>
        </p:nvSpPr>
        <p:spPr bwMode="auto">
          <a:xfrm>
            <a:off x="4444485" y="3394892"/>
            <a:ext cx="621665" cy="621665"/>
          </a:xfrm>
          <a:custGeom>
            <a:avLst/>
            <a:gdLst>
              <a:gd name="T0" fmla="*/ 89 w 178"/>
              <a:gd name="T1" fmla="*/ 178 h 178"/>
              <a:gd name="T2" fmla="*/ 0 w 178"/>
              <a:gd name="T3" fmla="*/ 89 h 178"/>
              <a:gd name="T4" fmla="*/ 89 w 178"/>
              <a:gd name="T5" fmla="*/ 0 h 178"/>
              <a:gd name="T6" fmla="*/ 178 w 178"/>
              <a:gd name="T7" fmla="*/ 89 h 178"/>
              <a:gd name="T8" fmla="*/ 89 w 178"/>
              <a:gd name="T9" fmla="*/ 178 h 178"/>
              <a:gd name="T10" fmla="*/ 89 w 178"/>
              <a:gd name="T11" fmla="*/ 8 h 178"/>
              <a:gd name="T12" fmla="*/ 8 w 178"/>
              <a:gd name="T13" fmla="*/ 89 h 178"/>
              <a:gd name="T14" fmla="*/ 89 w 178"/>
              <a:gd name="T15" fmla="*/ 170 h 178"/>
              <a:gd name="T16" fmla="*/ 170 w 178"/>
              <a:gd name="T17" fmla="*/ 89 h 178"/>
              <a:gd name="T18" fmla="*/ 89 w 178"/>
              <a:gd name="T19" fmla="*/ 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78">
                <a:moveTo>
                  <a:pt x="89" y="178"/>
                </a:moveTo>
                <a:cubicBezTo>
                  <a:pt x="40" y="178"/>
                  <a:pt x="0" y="138"/>
                  <a:pt x="0" y="89"/>
                </a:cubicBezTo>
                <a:cubicBezTo>
                  <a:pt x="0" y="40"/>
                  <a:pt x="40" y="0"/>
                  <a:pt x="89" y="0"/>
                </a:cubicBezTo>
                <a:cubicBezTo>
                  <a:pt x="138" y="0"/>
                  <a:pt x="178" y="40"/>
                  <a:pt x="178" y="89"/>
                </a:cubicBezTo>
                <a:cubicBezTo>
                  <a:pt x="178" y="138"/>
                  <a:pt x="138" y="178"/>
                  <a:pt x="89" y="178"/>
                </a:cubicBezTo>
                <a:close/>
                <a:moveTo>
                  <a:pt x="89" y="8"/>
                </a:moveTo>
                <a:cubicBezTo>
                  <a:pt x="44" y="8"/>
                  <a:pt x="8" y="44"/>
                  <a:pt x="8" y="89"/>
                </a:cubicBezTo>
                <a:cubicBezTo>
                  <a:pt x="8" y="133"/>
                  <a:pt x="44" y="170"/>
                  <a:pt x="89" y="170"/>
                </a:cubicBezTo>
                <a:cubicBezTo>
                  <a:pt x="134" y="170"/>
                  <a:pt x="170" y="133"/>
                  <a:pt x="170" y="89"/>
                </a:cubicBezTo>
                <a:cubicBezTo>
                  <a:pt x="170" y="44"/>
                  <a:pt x="134" y="8"/>
                  <a:pt x="89" y="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20" name="Freeform 103">
            <a:extLst>
              <a:ext uri="{FF2B5EF4-FFF2-40B4-BE49-F238E27FC236}">
                <a16:creationId xmlns:a16="http://schemas.microsoft.com/office/drawing/2014/main" id="{BA3A784E-C5FD-1E9A-2DED-B9BA4444EDA6}"/>
              </a:ext>
            </a:extLst>
          </p:cNvPr>
          <p:cNvSpPr>
            <a:spLocks noEditPoints="1"/>
          </p:cNvSpPr>
          <p:nvPr/>
        </p:nvSpPr>
        <p:spPr bwMode="auto">
          <a:xfrm>
            <a:off x="4589274" y="3545069"/>
            <a:ext cx="332084" cy="359728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1980"/>
          </a:p>
        </p:txBody>
      </p:sp>
      <p:sp>
        <p:nvSpPr>
          <p:cNvPr id="21" name="TextBox 66">
            <a:extLst>
              <a:ext uri="{FF2B5EF4-FFF2-40B4-BE49-F238E27FC236}">
                <a16:creationId xmlns:a16="http://schemas.microsoft.com/office/drawing/2014/main" id="{D5BBF23A-E2EC-F001-4947-FB121EE95219}"/>
              </a:ext>
            </a:extLst>
          </p:cNvPr>
          <p:cNvSpPr txBox="1"/>
          <p:nvPr/>
        </p:nvSpPr>
        <p:spPr>
          <a:xfrm>
            <a:off x="3654045" y="4841427"/>
            <a:ext cx="183596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基于全社交媒体平台进行全域流量整合营销，借助数据</a:t>
            </a:r>
            <a:r>
              <a:rPr lang="zh-CN" altLang="en-US"/>
              <a:t>中台</a:t>
            </a:r>
            <a:r>
              <a:rPr lang="en-US" altLang="zh-CN" dirty="0" err="1"/>
              <a:t>KolRank</a:t>
            </a:r>
            <a:r>
              <a:rPr lang="zh-CN" altLang="en-US" dirty="0"/>
              <a:t>提供标准化产品及服务</a:t>
            </a:r>
          </a:p>
        </p:txBody>
      </p:sp>
      <p:sp>
        <p:nvSpPr>
          <p:cNvPr id="22" name="TextBox 67">
            <a:extLst>
              <a:ext uri="{FF2B5EF4-FFF2-40B4-BE49-F238E27FC236}">
                <a16:creationId xmlns:a16="http://schemas.microsoft.com/office/drawing/2014/main" id="{29606E8C-9E2C-4A1D-A694-B38C0181E0E3}"/>
              </a:ext>
            </a:extLst>
          </p:cNvPr>
          <p:cNvSpPr txBox="1"/>
          <p:nvPr/>
        </p:nvSpPr>
        <p:spPr>
          <a:xfrm>
            <a:off x="3901399" y="4455872"/>
            <a:ext cx="158860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sz="1800" dirty="0"/>
              <a:t>数字资产管理</a:t>
            </a:r>
          </a:p>
        </p:txBody>
      </p:sp>
      <p:sp>
        <p:nvSpPr>
          <p:cNvPr id="23" name="Freeform 95">
            <a:extLst>
              <a:ext uri="{FF2B5EF4-FFF2-40B4-BE49-F238E27FC236}">
                <a16:creationId xmlns:a16="http://schemas.microsoft.com/office/drawing/2014/main" id="{529B7462-243F-C373-A0E5-777EC5EBC102}"/>
              </a:ext>
            </a:extLst>
          </p:cNvPr>
          <p:cNvSpPr>
            <a:spLocks/>
          </p:cNvSpPr>
          <p:nvPr/>
        </p:nvSpPr>
        <p:spPr bwMode="auto">
          <a:xfrm>
            <a:off x="6631049" y="1763895"/>
            <a:ext cx="1906905" cy="423291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8 w 546"/>
              <a:gd name="T13" fmla="*/ 364 h 1212"/>
              <a:gd name="T14" fmla="*/ 273 w 546"/>
              <a:gd name="T15" fmla="*/ 34 h 1212"/>
              <a:gd name="T16" fmla="*/ 39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4" y="1212"/>
                  <a:pt x="408" y="1212"/>
                </a:cubicBezTo>
                <a:cubicBezTo>
                  <a:pt x="403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8" y="364"/>
                  <a:pt x="508" y="364"/>
                  <a:pt x="508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9" y="364"/>
                  <a:pt x="39" y="364"/>
                  <a:pt x="39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5" y="471"/>
                  <a:pt x="142" y="471"/>
                  <a:pt x="138" y="471"/>
                </a:cubicBezTo>
                <a:cubicBezTo>
                  <a:pt x="135" y="471"/>
                  <a:pt x="132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24" name="Oval 104">
            <a:extLst>
              <a:ext uri="{FF2B5EF4-FFF2-40B4-BE49-F238E27FC236}">
                <a16:creationId xmlns:a16="http://schemas.microsoft.com/office/drawing/2014/main" id="{B2911C0C-FEA9-6F27-BCD8-99E7508D6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6151" y="3408862"/>
            <a:ext cx="593725" cy="593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25" name="Freeform 105">
            <a:extLst>
              <a:ext uri="{FF2B5EF4-FFF2-40B4-BE49-F238E27FC236}">
                <a16:creationId xmlns:a16="http://schemas.microsoft.com/office/drawing/2014/main" id="{EA347540-8220-FF09-DF7E-4CB620782052}"/>
              </a:ext>
            </a:extLst>
          </p:cNvPr>
          <p:cNvSpPr>
            <a:spLocks noEditPoints="1"/>
          </p:cNvSpPr>
          <p:nvPr/>
        </p:nvSpPr>
        <p:spPr bwMode="auto">
          <a:xfrm>
            <a:off x="6802181" y="3394892"/>
            <a:ext cx="621665" cy="621665"/>
          </a:xfrm>
          <a:custGeom>
            <a:avLst/>
            <a:gdLst>
              <a:gd name="T0" fmla="*/ 89 w 178"/>
              <a:gd name="T1" fmla="*/ 178 h 178"/>
              <a:gd name="T2" fmla="*/ 0 w 178"/>
              <a:gd name="T3" fmla="*/ 89 h 178"/>
              <a:gd name="T4" fmla="*/ 89 w 178"/>
              <a:gd name="T5" fmla="*/ 0 h 178"/>
              <a:gd name="T6" fmla="*/ 178 w 178"/>
              <a:gd name="T7" fmla="*/ 89 h 178"/>
              <a:gd name="T8" fmla="*/ 89 w 178"/>
              <a:gd name="T9" fmla="*/ 178 h 178"/>
              <a:gd name="T10" fmla="*/ 89 w 178"/>
              <a:gd name="T11" fmla="*/ 8 h 178"/>
              <a:gd name="T12" fmla="*/ 8 w 178"/>
              <a:gd name="T13" fmla="*/ 89 h 178"/>
              <a:gd name="T14" fmla="*/ 89 w 178"/>
              <a:gd name="T15" fmla="*/ 170 h 178"/>
              <a:gd name="T16" fmla="*/ 170 w 178"/>
              <a:gd name="T17" fmla="*/ 89 h 178"/>
              <a:gd name="T18" fmla="*/ 89 w 178"/>
              <a:gd name="T19" fmla="*/ 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78">
                <a:moveTo>
                  <a:pt x="89" y="178"/>
                </a:moveTo>
                <a:cubicBezTo>
                  <a:pt x="40" y="178"/>
                  <a:pt x="0" y="138"/>
                  <a:pt x="0" y="89"/>
                </a:cubicBezTo>
                <a:cubicBezTo>
                  <a:pt x="0" y="40"/>
                  <a:pt x="40" y="0"/>
                  <a:pt x="89" y="0"/>
                </a:cubicBezTo>
                <a:cubicBezTo>
                  <a:pt x="139" y="0"/>
                  <a:pt x="178" y="40"/>
                  <a:pt x="178" y="89"/>
                </a:cubicBezTo>
                <a:cubicBezTo>
                  <a:pt x="178" y="138"/>
                  <a:pt x="139" y="178"/>
                  <a:pt x="89" y="178"/>
                </a:cubicBezTo>
                <a:close/>
                <a:moveTo>
                  <a:pt x="89" y="8"/>
                </a:moveTo>
                <a:cubicBezTo>
                  <a:pt x="45" y="8"/>
                  <a:pt x="8" y="44"/>
                  <a:pt x="8" y="89"/>
                </a:cubicBezTo>
                <a:cubicBezTo>
                  <a:pt x="8" y="133"/>
                  <a:pt x="45" y="170"/>
                  <a:pt x="89" y="170"/>
                </a:cubicBezTo>
                <a:cubicBezTo>
                  <a:pt x="134" y="170"/>
                  <a:pt x="170" y="133"/>
                  <a:pt x="170" y="89"/>
                </a:cubicBezTo>
                <a:cubicBezTo>
                  <a:pt x="170" y="44"/>
                  <a:pt x="134" y="8"/>
                  <a:pt x="89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26" name="Freeform 106">
            <a:extLst>
              <a:ext uri="{FF2B5EF4-FFF2-40B4-BE49-F238E27FC236}">
                <a16:creationId xmlns:a16="http://schemas.microsoft.com/office/drawing/2014/main" id="{FF412C86-F40A-F5BB-DC18-2C874FC9C81B}"/>
              </a:ext>
            </a:extLst>
          </p:cNvPr>
          <p:cNvSpPr>
            <a:spLocks noEditPoints="1"/>
          </p:cNvSpPr>
          <p:nvPr/>
        </p:nvSpPr>
        <p:spPr bwMode="auto">
          <a:xfrm>
            <a:off x="6945374" y="3557396"/>
            <a:ext cx="338772" cy="30713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1980"/>
          </a:p>
        </p:txBody>
      </p:sp>
      <p:sp>
        <p:nvSpPr>
          <p:cNvPr id="27" name="TextBox 69">
            <a:extLst>
              <a:ext uri="{FF2B5EF4-FFF2-40B4-BE49-F238E27FC236}">
                <a16:creationId xmlns:a16="http://schemas.microsoft.com/office/drawing/2014/main" id="{50DA6642-8034-39B0-2978-6F3C430CD3C1}"/>
              </a:ext>
            </a:extLst>
          </p:cNvPr>
          <p:cNvSpPr txBox="1"/>
          <p:nvPr/>
        </p:nvSpPr>
        <p:spPr>
          <a:xfrm>
            <a:off x="6011742" y="4841427"/>
            <a:ext cx="183596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以优质内容作为营销输出核心，承载品牌内核，引发用户的情感共鸣和价值观认同</a:t>
            </a:r>
          </a:p>
        </p:txBody>
      </p:sp>
      <p:sp>
        <p:nvSpPr>
          <p:cNvPr id="28" name="TextBox 70">
            <a:extLst>
              <a:ext uri="{FF2B5EF4-FFF2-40B4-BE49-F238E27FC236}">
                <a16:creationId xmlns:a16="http://schemas.microsoft.com/office/drawing/2014/main" id="{29EB56AA-8275-199D-3510-02CD2FC7946E}"/>
              </a:ext>
            </a:extLst>
          </p:cNvPr>
          <p:cNvSpPr txBox="1"/>
          <p:nvPr/>
        </p:nvSpPr>
        <p:spPr>
          <a:xfrm>
            <a:off x="6259096" y="4455872"/>
            <a:ext cx="158860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sz="1800" dirty="0"/>
              <a:t>品牌塑造传播</a:t>
            </a:r>
          </a:p>
        </p:txBody>
      </p:sp>
      <p:sp>
        <p:nvSpPr>
          <p:cNvPr id="29" name="Freeform 96">
            <a:extLst>
              <a:ext uri="{FF2B5EF4-FFF2-40B4-BE49-F238E27FC236}">
                <a16:creationId xmlns:a16="http://schemas.microsoft.com/office/drawing/2014/main" id="{FBB2D9A2-048E-0E19-0A2C-26BF011147C9}"/>
              </a:ext>
            </a:extLst>
          </p:cNvPr>
          <p:cNvSpPr>
            <a:spLocks/>
          </p:cNvSpPr>
          <p:nvPr/>
        </p:nvSpPr>
        <p:spPr bwMode="auto">
          <a:xfrm>
            <a:off x="8990492" y="1763895"/>
            <a:ext cx="1905159" cy="423291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7 w 546"/>
              <a:gd name="T13" fmla="*/ 364 h 1212"/>
              <a:gd name="T14" fmla="*/ 273 w 546"/>
              <a:gd name="T15" fmla="*/ 34 h 1212"/>
              <a:gd name="T16" fmla="*/ 38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3" y="1212"/>
                  <a:pt x="408" y="1212"/>
                </a:cubicBezTo>
                <a:cubicBezTo>
                  <a:pt x="402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7" y="364"/>
                  <a:pt x="507" y="364"/>
                  <a:pt x="507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8" y="364"/>
                  <a:pt x="38" y="364"/>
                  <a:pt x="38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4" y="471"/>
                  <a:pt x="141" y="471"/>
                  <a:pt x="138" y="471"/>
                </a:cubicBezTo>
                <a:cubicBezTo>
                  <a:pt x="134" y="471"/>
                  <a:pt x="131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30" name="Oval 107">
            <a:extLst>
              <a:ext uri="{FF2B5EF4-FFF2-40B4-BE49-F238E27FC236}">
                <a16:creationId xmlns:a16="http://schemas.microsoft.com/office/drawing/2014/main" id="{9F5C5648-17C7-3E01-5C36-EC64EDABB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3848" y="3408862"/>
            <a:ext cx="593725" cy="593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31" name="Freeform 108">
            <a:extLst>
              <a:ext uri="{FF2B5EF4-FFF2-40B4-BE49-F238E27FC236}">
                <a16:creationId xmlns:a16="http://schemas.microsoft.com/office/drawing/2014/main" id="{C03947F2-FDA7-FBC8-C802-F78E5D59039A}"/>
              </a:ext>
            </a:extLst>
          </p:cNvPr>
          <p:cNvSpPr>
            <a:spLocks noEditPoints="1"/>
          </p:cNvSpPr>
          <p:nvPr/>
        </p:nvSpPr>
        <p:spPr bwMode="auto">
          <a:xfrm>
            <a:off x="9159878" y="3394892"/>
            <a:ext cx="621665" cy="621665"/>
          </a:xfrm>
          <a:custGeom>
            <a:avLst/>
            <a:gdLst>
              <a:gd name="T0" fmla="*/ 89 w 178"/>
              <a:gd name="T1" fmla="*/ 178 h 178"/>
              <a:gd name="T2" fmla="*/ 0 w 178"/>
              <a:gd name="T3" fmla="*/ 89 h 178"/>
              <a:gd name="T4" fmla="*/ 89 w 178"/>
              <a:gd name="T5" fmla="*/ 0 h 178"/>
              <a:gd name="T6" fmla="*/ 178 w 178"/>
              <a:gd name="T7" fmla="*/ 89 h 178"/>
              <a:gd name="T8" fmla="*/ 89 w 178"/>
              <a:gd name="T9" fmla="*/ 178 h 178"/>
              <a:gd name="T10" fmla="*/ 89 w 178"/>
              <a:gd name="T11" fmla="*/ 8 h 178"/>
              <a:gd name="T12" fmla="*/ 8 w 178"/>
              <a:gd name="T13" fmla="*/ 89 h 178"/>
              <a:gd name="T14" fmla="*/ 89 w 178"/>
              <a:gd name="T15" fmla="*/ 170 h 178"/>
              <a:gd name="T16" fmla="*/ 170 w 178"/>
              <a:gd name="T17" fmla="*/ 89 h 178"/>
              <a:gd name="T18" fmla="*/ 89 w 178"/>
              <a:gd name="T19" fmla="*/ 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78">
                <a:moveTo>
                  <a:pt x="89" y="178"/>
                </a:moveTo>
                <a:cubicBezTo>
                  <a:pt x="40" y="178"/>
                  <a:pt x="0" y="138"/>
                  <a:pt x="0" y="89"/>
                </a:cubicBezTo>
                <a:cubicBezTo>
                  <a:pt x="0" y="40"/>
                  <a:pt x="40" y="0"/>
                  <a:pt x="89" y="0"/>
                </a:cubicBezTo>
                <a:cubicBezTo>
                  <a:pt x="138" y="0"/>
                  <a:pt x="178" y="40"/>
                  <a:pt x="178" y="89"/>
                </a:cubicBezTo>
                <a:cubicBezTo>
                  <a:pt x="178" y="138"/>
                  <a:pt x="138" y="178"/>
                  <a:pt x="89" y="178"/>
                </a:cubicBezTo>
                <a:close/>
                <a:moveTo>
                  <a:pt x="89" y="8"/>
                </a:moveTo>
                <a:cubicBezTo>
                  <a:pt x="44" y="8"/>
                  <a:pt x="8" y="44"/>
                  <a:pt x="8" y="89"/>
                </a:cubicBezTo>
                <a:cubicBezTo>
                  <a:pt x="8" y="133"/>
                  <a:pt x="44" y="170"/>
                  <a:pt x="89" y="170"/>
                </a:cubicBezTo>
                <a:cubicBezTo>
                  <a:pt x="133" y="170"/>
                  <a:pt x="170" y="133"/>
                  <a:pt x="170" y="89"/>
                </a:cubicBezTo>
                <a:cubicBezTo>
                  <a:pt x="170" y="44"/>
                  <a:pt x="133" y="8"/>
                  <a:pt x="89" y="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980"/>
          </a:p>
        </p:txBody>
      </p:sp>
      <p:sp>
        <p:nvSpPr>
          <p:cNvPr id="32" name="Freeform 109">
            <a:extLst>
              <a:ext uri="{FF2B5EF4-FFF2-40B4-BE49-F238E27FC236}">
                <a16:creationId xmlns:a16="http://schemas.microsoft.com/office/drawing/2014/main" id="{E0607F71-19D1-1AD2-575C-3DE5E5E5DA5B}"/>
              </a:ext>
            </a:extLst>
          </p:cNvPr>
          <p:cNvSpPr>
            <a:spLocks noEditPoints="1"/>
          </p:cNvSpPr>
          <p:nvPr/>
        </p:nvSpPr>
        <p:spPr bwMode="auto">
          <a:xfrm>
            <a:off x="9308336" y="3520622"/>
            <a:ext cx="356183" cy="356235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1980"/>
          </a:p>
        </p:txBody>
      </p:sp>
      <p:sp>
        <p:nvSpPr>
          <p:cNvPr id="33" name="TextBox 72">
            <a:extLst>
              <a:ext uri="{FF2B5EF4-FFF2-40B4-BE49-F238E27FC236}">
                <a16:creationId xmlns:a16="http://schemas.microsoft.com/office/drawing/2014/main" id="{B2D82F34-A6D5-AAEB-5F3C-34163EA33B33}"/>
              </a:ext>
            </a:extLst>
          </p:cNvPr>
          <p:cNvSpPr txBox="1"/>
          <p:nvPr/>
        </p:nvSpPr>
        <p:spPr>
          <a:xfrm>
            <a:off x="8369440" y="4841427"/>
            <a:ext cx="183596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在不同流量平台开设个人账户，传递品牌声量，对平台用户种草、拉新以建立企业私域流量池</a:t>
            </a:r>
          </a:p>
        </p:txBody>
      </p:sp>
      <p:sp>
        <p:nvSpPr>
          <p:cNvPr id="34" name="TextBox 73">
            <a:extLst>
              <a:ext uri="{FF2B5EF4-FFF2-40B4-BE49-F238E27FC236}">
                <a16:creationId xmlns:a16="http://schemas.microsoft.com/office/drawing/2014/main" id="{BE272305-DABA-8401-870C-860505CA602C}"/>
              </a:ext>
            </a:extLst>
          </p:cNvPr>
          <p:cNvSpPr txBox="1"/>
          <p:nvPr/>
        </p:nvSpPr>
        <p:spPr>
          <a:xfrm>
            <a:off x="8616794" y="4455872"/>
            <a:ext cx="158860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sz="1800" dirty="0"/>
              <a:t>全员营销获客</a:t>
            </a:r>
          </a:p>
        </p:txBody>
      </p:sp>
    </p:spTree>
    <p:extLst>
      <p:ext uri="{BB962C8B-B14F-4D97-AF65-F5344CB8AC3E}">
        <p14:creationId xmlns:p14="http://schemas.microsoft.com/office/powerpoint/2010/main" val="41870011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黄橙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FFBF00"/>
      </a:accent1>
      <a:accent2>
        <a:srgbClr val="FF9B00"/>
      </a:accent2>
      <a:accent3>
        <a:srgbClr val="636363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1367</Words>
  <Application>Microsoft Office PowerPoint</Application>
  <PresentationFormat>宽屏</PresentationFormat>
  <Paragraphs>228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OPPOSans L</vt:lpstr>
      <vt:lpstr>阿里巴巴普惠体 2.0 35 Thin</vt:lpstr>
      <vt:lpstr>阿里巴巴普惠体 2.0 45 Light</vt:lpstr>
      <vt:lpstr>阿里巴巴普惠体 2.0 55 Regular</vt:lpstr>
      <vt:lpstr>阿里巴巴普惠体 2.0 75 SemiBold</vt:lpstr>
      <vt:lpstr>阿里巴巴普惠体 2.0 95 ExtraBold</vt:lpstr>
      <vt:lpstr>等线</vt:lpstr>
      <vt:lpstr>微软雅黑</vt:lpstr>
      <vt:lpstr>站酷高端黑</vt:lpstr>
      <vt:lpstr>Arial</vt:lpstr>
      <vt:lpstr>Source Sans Pro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立体风大气国际范工作总结计划ppt模板</dc:title>
  <dc:creator>爱设计PPT</dc:creator>
  <cp:keywords>51PPT模板网</cp:keywords>
  <dc:description>www.51pptmoban.com</dc:description>
  <cp:lastModifiedBy>Power user</cp:lastModifiedBy>
  <cp:revision>103</cp:revision>
  <dcterms:created xsi:type="dcterms:W3CDTF">2021-08-04T08:06:46Z</dcterms:created>
  <dcterms:modified xsi:type="dcterms:W3CDTF">2023-02-20T03:35:16Z</dcterms:modified>
</cp:coreProperties>
</file>