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5" r:id="rId2"/>
    <p:sldId id="282" r:id="rId3"/>
    <p:sldId id="276" r:id="rId4"/>
    <p:sldId id="271" r:id="rId5"/>
    <p:sldId id="272" r:id="rId6"/>
    <p:sldId id="273" r:id="rId7"/>
    <p:sldId id="274" r:id="rId8"/>
    <p:sldId id="277" r:id="rId9"/>
    <p:sldId id="278" r:id="rId10"/>
    <p:sldId id="279" r:id="rId11"/>
    <p:sldId id="280" r:id="rId12"/>
    <p:sldId id="281" r:id="rId13"/>
    <p:sldId id="283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61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4" orient="horz" pos="3067" userDrawn="1">
          <p15:clr>
            <a:srgbClr val="A4A3A4"/>
          </p15:clr>
        </p15:guide>
        <p15:guide id="5" orient="horz" pos="3929" userDrawn="1">
          <p15:clr>
            <a:srgbClr val="A4A3A4"/>
          </p15:clr>
        </p15:guide>
        <p15:guide id="6" orient="horz" pos="3861" userDrawn="1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65FB"/>
    <a:srgbClr val="6DCFB3"/>
    <a:srgbClr val="70BD42"/>
    <a:srgbClr val="96D0B7"/>
    <a:srgbClr val="2D4C9F"/>
    <a:srgbClr val="CFD6DE"/>
    <a:srgbClr val="70C0B5"/>
    <a:srgbClr val="54A9B3"/>
    <a:srgbClr val="EEF1F8"/>
    <a:srgbClr val="A4D8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35" autoAdjust="0"/>
    <p:restoredTop sz="95387" autoAdjust="0"/>
  </p:normalViewPr>
  <p:slideViewPr>
    <p:cSldViewPr snapToGrid="0" showGuides="1">
      <p:cViewPr>
        <p:scale>
          <a:sx n="25" d="100"/>
          <a:sy n="25" d="100"/>
        </p:scale>
        <p:origin x="2262" y="1476"/>
      </p:cViewPr>
      <p:guideLst>
        <p:guide pos="461"/>
        <p:guide pos="7242"/>
        <p:guide orient="horz" pos="3067"/>
        <p:guide orient="horz" pos="3929"/>
        <p:guide orient="horz" pos="3861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gradFill>
                  <a:gsLst>
                    <a:gs pos="0">
                      <a:srgbClr val="3378D9"/>
                    </a:gs>
                    <a:gs pos="100000">
                      <a:srgbClr val="013292"/>
                    </a:gs>
                  </a:gsLst>
                  <a:lin ang="5400000" scaled="0"/>
                </a:gradFill>
                <a:latin typeface="+mj-ea"/>
                <a:ea typeface="+mj-ea"/>
                <a:cs typeface="+mn-cs"/>
              </a:defRPr>
            </a:pPr>
            <a:r>
              <a:rPr lang="en-US" altLang="zh-CN" sz="1400" dirty="0">
                <a:gradFill>
                  <a:gsLst>
                    <a:gs pos="0">
                      <a:srgbClr val="3378D9"/>
                    </a:gs>
                    <a:gs pos="100000">
                      <a:srgbClr val="013292"/>
                    </a:gs>
                  </a:gsLst>
                  <a:lin ang="5400000" scaled="0"/>
                </a:gradFill>
                <a:latin typeface="+mj-ea"/>
                <a:ea typeface="+mj-ea"/>
              </a:rPr>
              <a:t>2015-2017</a:t>
            </a:r>
            <a:r>
              <a:rPr lang="zh-CN" altLang="en-US" sz="1400" dirty="0">
                <a:gradFill>
                  <a:gsLst>
                    <a:gs pos="0">
                      <a:srgbClr val="3378D9"/>
                    </a:gs>
                    <a:gs pos="100000">
                      <a:srgbClr val="013292"/>
                    </a:gs>
                  </a:gsLst>
                  <a:lin ang="5400000" scaled="0"/>
                </a:gradFill>
                <a:latin typeface="+mj-ea"/>
                <a:ea typeface="+mj-ea"/>
              </a:rPr>
              <a:t>年中国移动医疗市场规模预测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gradFill>
                <a:gsLst>
                  <a:gs pos="0">
                    <a:srgbClr val="3378D9"/>
                  </a:gs>
                  <a:gs pos="100000">
                    <a:srgbClr val="013292"/>
                  </a:gs>
                </a:gsLst>
                <a:lin ang="5400000" scaled="0"/>
              </a:gra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市场规模</c:v>
                </c:pt>
              </c:strCache>
            </c:strRef>
          </c:tx>
          <c:spPr>
            <a:gradFill>
              <a:gsLst>
                <a:gs pos="0">
                  <a:srgbClr val="92D050"/>
                </a:gs>
                <a:gs pos="100000">
                  <a:srgbClr val="92D050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8.5</c:v>
                </c:pt>
                <c:pt idx="1">
                  <c:v>13.5</c:v>
                </c:pt>
                <c:pt idx="2">
                  <c:v>21.5</c:v>
                </c:pt>
                <c:pt idx="3">
                  <c:v>29.6</c:v>
                </c:pt>
                <c:pt idx="4">
                  <c:v>52.6</c:v>
                </c:pt>
                <c:pt idx="5">
                  <c:v>120.5</c:v>
                </c:pt>
                <c:pt idx="6">
                  <c:v>254.4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FE-4469-B82A-512D8AA62B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602753632"/>
        <c:axId val="60275196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增长率</c:v>
                </c:pt>
              </c:strCache>
            </c:strRef>
          </c:tx>
          <c:spPr>
            <a:ln w="28575" cap="rnd">
              <a:solidFill>
                <a:srgbClr val="3E72E0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9525">
                <a:gradFill>
                  <a:gsLst>
                    <a:gs pos="20000">
                      <a:srgbClr val="63B672"/>
                    </a:gs>
                    <a:gs pos="99000">
                      <a:srgbClr val="3E72E0"/>
                    </a:gs>
                  </a:gsLst>
                  <a:lin ang="5400000" scaled="1"/>
                </a:gradFill>
              </a:ln>
              <a:effectLst/>
            </c:spPr>
          </c:marker>
          <c:cat>
            <c:numRef>
              <c:f>Sheet1!$A$2:$A$8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Sheet1!$C$2:$C$8</c:f>
              <c:numCache>
                <c:formatCode>0.0%</c:formatCode>
                <c:ptCount val="7"/>
                <c:pt idx="0">
                  <c:v>0.36499999999999999</c:v>
                </c:pt>
                <c:pt idx="1">
                  <c:v>0.58823529411764708</c:v>
                </c:pt>
                <c:pt idx="2">
                  <c:v>0.59259259259259256</c:v>
                </c:pt>
                <c:pt idx="3">
                  <c:v>0.37674418604651172</c:v>
                </c:pt>
                <c:pt idx="4">
                  <c:v>0.77702702702702697</c:v>
                </c:pt>
                <c:pt idx="5">
                  <c:v>1.290874524714829</c:v>
                </c:pt>
                <c:pt idx="6">
                  <c:v>1.1112033195020747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F9FE-4469-B82A-512D8AA62B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92186752"/>
        <c:axId val="602752800"/>
      </c:lineChart>
      <c:catAx>
        <c:axId val="602753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rgbClr val="34404E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602751968"/>
        <c:crosses val="autoZero"/>
        <c:auto val="1"/>
        <c:lblAlgn val="ctr"/>
        <c:lblOffset val="100"/>
        <c:noMultiLvlLbl val="0"/>
      </c:catAx>
      <c:valAx>
        <c:axId val="602751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34404E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602753632"/>
        <c:crosses val="autoZero"/>
        <c:crossBetween val="between"/>
      </c:valAx>
      <c:valAx>
        <c:axId val="602752800"/>
        <c:scaling>
          <c:orientation val="minMax"/>
        </c:scaling>
        <c:delete val="0"/>
        <c:axPos val="r"/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34404E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592186752"/>
        <c:crosses val="max"/>
        <c:crossBetween val="between"/>
      </c:valAx>
      <c:catAx>
        <c:axId val="5921867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0275280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400" dirty="0">
                <a:gradFill>
                  <a:gsLst>
                    <a:gs pos="0">
                      <a:srgbClr val="3378D9"/>
                    </a:gs>
                    <a:gs pos="100000">
                      <a:srgbClr val="013292"/>
                    </a:gs>
                  </a:gsLst>
                  <a:lin ang="5400000" scaled="0"/>
                </a:gradFill>
                <a:latin typeface="+mj-ea"/>
                <a:ea typeface="+mj-ea"/>
              </a:rPr>
              <a:t>2010-2015</a:t>
            </a:r>
            <a:r>
              <a:rPr lang="zh-CN" altLang="en-US" sz="1400" dirty="0">
                <a:gradFill>
                  <a:gsLst>
                    <a:gs pos="0">
                      <a:srgbClr val="3378D9"/>
                    </a:gs>
                    <a:gs pos="100000">
                      <a:srgbClr val="013292"/>
                    </a:gs>
                  </a:gsLst>
                  <a:lin ang="5400000" scaled="0"/>
                </a:gradFill>
                <a:latin typeface="+mj-ea"/>
                <a:ea typeface="+mj-ea"/>
              </a:rPr>
              <a:t>年中国各级医疗机构床位数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2010年（万张）</c:v>
                </c:pt>
              </c:strCache>
            </c:strRef>
          </c:tx>
          <c:spPr>
            <a:gradFill flip="none" rotWithShape="1">
              <a:gsLst>
                <a:gs pos="0">
                  <a:srgbClr val="3378D9">
                    <a:alpha val="37000"/>
                  </a:srgbClr>
                </a:gs>
                <a:gs pos="100000">
                  <a:srgbClr val="3E72E0">
                    <a:alpha val="17000"/>
                  </a:srgb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三级医院</c:v>
                </c:pt>
                <c:pt idx="1">
                  <c:v>二级医院</c:v>
                </c:pt>
                <c:pt idx="2">
                  <c:v>一级医院</c:v>
                </c:pt>
                <c:pt idx="3">
                  <c:v>基层医疗机构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106.3</c:v>
                </c:pt>
                <c:pt idx="1">
                  <c:v>163.30000000000001</c:v>
                </c:pt>
                <c:pt idx="2">
                  <c:v>26.3</c:v>
                </c:pt>
                <c:pt idx="3">
                  <c:v>124.4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71-4B11-8FA3-A0D1672F904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2015年（万张）</c:v>
                </c:pt>
              </c:strCache>
            </c:strRef>
          </c:tx>
          <c:spPr>
            <a:gradFill>
              <a:gsLst>
                <a:gs pos="0">
                  <a:srgbClr val="68BF4B"/>
                </a:gs>
                <a:gs pos="100000">
                  <a:srgbClr val="68BF4B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三级医院</c:v>
                </c:pt>
                <c:pt idx="1">
                  <c:v>二级医院</c:v>
                </c:pt>
                <c:pt idx="2">
                  <c:v>一级医院</c:v>
                </c:pt>
                <c:pt idx="3">
                  <c:v>基层医疗机构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253.3</c:v>
                </c:pt>
                <c:pt idx="1">
                  <c:v>211.3</c:v>
                </c:pt>
                <c:pt idx="2">
                  <c:v>34.6</c:v>
                </c:pt>
                <c:pt idx="3">
                  <c:v>252.4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771-4B11-8FA3-A0D1672F90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466946096"/>
        <c:axId val="466948176"/>
      </c:barChart>
      <c:catAx>
        <c:axId val="466946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34404E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6948176"/>
        <c:crosses val="autoZero"/>
        <c:auto val="1"/>
        <c:lblAlgn val="ctr"/>
        <c:lblOffset val="100"/>
        <c:noMultiLvlLbl val="0"/>
      </c:catAx>
      <c:valAx>
        <c:axId val="466948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34404E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466946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34404E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62F763-BC98-4629-A3C6-58968D86E069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DC20CF-2362-48F8-B5C3-830303767E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004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C20CF-2362-48F8-B5C3-830303767EF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78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59D3CC-F9C5-6BEA-0572-9DD0382F55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C859C3C-BBA9-277C-DD93-E41446D3A1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77A7754-946D-2188-0940-E86D89169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9A1AF-C5F2-43A6-AB98-F7434780DA26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BB7791-4D07-CCDA-F20C-52029521FA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061712-D574-E2F6-CAE6-BE356808C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27ED3-44DF-48AA-872D-495980A8D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998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3D0D54-7088-14FE-C296-4D828A934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3518E32-D33F-9527-A293-7C2AB7FEEA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9A0FD0-B2D1-4A3B-39B4-B61EF7093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9A1AF-C5F2-43A6-AB98-F7434780DA26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80C992-CA18-F332-1B18-27ED92B74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3F7B74B-47BE-3917-4306-8F4D2228E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27ED3-44DF-48AA-872D-495980A8D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064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674149C-CF07-B784-4A8D-5C04806A3A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89463F9-0814-8012-0B80-4D8ACD4D8D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24A4E28-DA23-A4BF-CE3D-10138CCF9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9A1AF-C5F2-43A6-AB98-F7434780DA26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EB770A-8ACB-72B0-D60E-BCE8D0333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17ED04-551E-6D3C-E32D-6A2795EA7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27ED3-44DF-48AA-872D-495980A8D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379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6EDCD0-AF4D-2BCC-0D01-0EDD6DFF1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DDFB539-6FBE-4E3E-7444-DEBA452AE4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4A874E-FA2F-C4E5-9C58-21A3AE248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9A1AF-C5F2-43A6-AB98-F7434780DA26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746CDC-A1BC-4244-85FD-C3DEB6615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0B5E7CD-6C12-F87B-4E9E-DED69220E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27ED3-44DF-48AA-872D-495980A8D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693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8C3D76-B07F-69D5-E11F-D1A70FEF40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E6D26CD-88C6-8765-7954-891E72FDA0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D337E4F-8576-58C1-2381-5918158CF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9A1AF-C5F2-43A6-AB98-F7434780DA26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2CD5872-446F-B419-BC43-DBFF392A6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9512C1-734D-1572-3B7E-2B3182734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27ED3-44DF-48AA-872D-495980A8D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586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1F80B1-6283-3099-CF31-C79D25F87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BBE120-86F5-CD3D-FB69-8CFC290C5E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BDD3F33-6257-6BD3-3C2D-15673E38E0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7FD8FFC-5CEC-B70A-8039-C8EF1EE37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9A1AF-C5F2-43A6-AB98-F7434780DA26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618646-E8A6-52BA-6BDF-64837BD00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CD88091-C750-484F-BFF4-E1442BA73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27ED3-44DF-48AA-872D-495980A8D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921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8E8126-9C4E-99D7-4821-8A39CB1C0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8B50E3-CE34-D262-4565-9AA3F5486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013EC9D-0590-0D45-D61C-5FBFBD6A52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C497A9C-C1CE-FA0E-1E56-F2BC09F1B7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B096003-1B5D-6BE1-F7D3-F3637398BBE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BCEB733-8C8D-62BA-DB80-A50990614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9A1AF-C5F2-43A6-AB98-F7434780DA26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7EFD84F-B00C-2088-7370-404550F90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B8F6A4F-0F67-295C-E388-878810C54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27ED3-44DF-48AA-872D-495980A8D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015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957620-82AA-B4CC-09F1-943386331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E85903F-A764-2C38-83F1-1FDACFD52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9A1AF-C5F2-43A6-AB98-F7434780DA26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031BA29-4C28-9DED-40FD-7E3916EA5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D649071-F0CA-7826-C1BB-7ECF58E15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27ED3-44DF-48AA-872D-495980A8D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317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B8A01B8-F24E-1DE8-6AA2-86EEA8A0E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9A1AF-C5F2-43A6-AB98-F7434780DA26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78FDD03-058D-057C-25CB-09196E77D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7FE5C3C-2B47-ED5E-6D05-81AA2ECF1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27ED3-44DF-48AA-872D-495980A8D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146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52B07A-6C0A-3E10-C827-4FDB84C1B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FFC74B6-4C46-CA05-B6CB-987C19D34C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F8E2BAA-1B7F-B694-C3A3-CBEE41DEA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BD7509A-9A44-C4C3-3436-294123222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9A1AF-C5F2-43A6-AB98-F7434780DA26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1CBCA3A-3B1F-B022-FC52-EB0508582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4466EF9-AF25-0151-0A4D-4548CCF94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27ED3-44DF-48AA-872D-495980A8D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184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CBA1E5-2175-7A05-D71E-7D3CC6FAE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44A2909-8F9E-376D-3843-942B57EA66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2E765D7-FB65-5579-3DE1-F04EBFC0C8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03A8A1A-8170-2A62-145C-61F056FEE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9A1AF-C5F2-43A6-AB98-F7434780DA26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28FE2DA-EF78-20FC-9F18-F3DD34A6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3EDDC9-9B25-6501-D823-8FB1372E4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27ED3-44DF-48AA-872D-495980A8D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51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D9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8DB101A-B765-7439-2621-9D5F51631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D8C1EEE-E085-A601-4F51-523604A2E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87BE32A-F476-1232-5151-50D1C3D9AD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9A1AF-C5F2-43A6-AB98-F7434780DA26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961130-3C58-131D-C153-50510CCD4E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5C72F0-6059-6D2B-11BF-8B4C3C221D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27ED3-44DF-48AA-872D-495980A8D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21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image" Target="../media/image3.jpg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105716BA-1CF4-9616-37BD-D249A87EB4A5}"/>
              </a:ext>
            </a:extLst>
          </p:cNvPr>
          <p:cNvSpPr/>
          <p:nvPr/>
        </p:nvSpPr>
        <p:spPr>
          <a:xfrm flipH="1">
            <a:off x="-1" y="-1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1000">
                <a:srgbClr val="EEF1F8">
                  <a:alpha val="87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D516C6C-8025-471E-BB2F-F41BC3D3BF03}"/>
              </a:ext>
            </a:extLst>
          </p:cNvPr>
          <p:cNvSpPr/>
          <p:nvPr/>
        </p:nvSpPr>
        <p:spPr>
          <a:xfrm rot="1306628">
            <a:off x="2055085" y="-1439409"/>
            <a:ext cx="9838089" cy="9025942"/>
          </a:xfrm>
          <a:custGeom>
            <a:avLst/>
            <a:gdLst>
              <a:gd name="connsiteX0" fmla="*/ 405337 w 9838089"/>
              <a:gd name="connsiteY0" fmla="*/ 3006469 h 9025942"/>
              <a:gd name="connsiteX1" fmla="*/ 7930756 w 9838089"/>
              <a:gd name="connsiteY1" fmla="*/ 0 h 9025942"/>
              <a:gd name="connsiteX2" fmla="*/ 8041285 w 9838089"/>
              <a:gd name="connsiteY2" fmla="*/ 64390 h 9025942"/>
              <a:gd name="connsiteX3" fmla="*/ 9049463 w 9838089"/>
              <a:gd name="connsiteY3" fmla="*/ 940235 h 9025942"/>
              <a:gd name="connsiteX4" fmla="*/ 9178629 w 9838089"/>
              <a:gd name="connsiteY4" fmla="*/ 1110585 h 9025942"/>
              <a:gd name="connsiteX5" fmla="*/ 9793663 w 9838089"/>
              <a:gd name="connsiteY5" fmla="*/ 2650061 h 9025942"/>
              <a:gd name="connsiteX6" fmla="*/ 9801918 w 9838089"/>
              <a:gd name="connsiteY6" fmla="*/ 2698565 h 9025942"/>
              <a:gd name="connsiteX7" fmla="*/ 9838089 w 9838089"/>
              <a:gd name="connsiteY7" fmla="*/ 3248252 h 9025942"/>
              <a:gd name="connsiteX8" fmla="*/ 5252984 w 9838089"/>
              <a:gd name="connsiteY8" fmla="*/ 7330503 h 9025942"/>
              <a:gd name="connsiteX9" fmla="*/ 39785 w 9838089"/>
              <a:gd name="connsiteY9" fmla="*/ 5340959 h 9025942"/>
              <a:gd name="connsiteX10" fmla="*/ 363118 w 9838089"/>
              <a:gd name="connsiteY10" fmla="*/ 3170678 h 9025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38089" h="9025942">
                <a:moveTo>
                  <a:pt x="405337" y="3006469"/>
                </a:moveTo>
                <a:lnTo>
                  <a:pt x="7930756" y="0"/>
                </a:lnTo>
                <a:lnTo>
                  <a:pt x="8041285" y="64390"/>
                </a:lnTo>
                <a:cubicBezTo>
                  <a:pt x="8416461" y="295509"/>
                  <a:pt x="8762930" y="586411"/>
                  <a:pt x="9049463" y="940235"/>
                </a:cubicBezTo>
                <a:lnTo>
                  <a:pt x="9178629" y="1110585"/>
                </a:lnTo>
                <a:lnTo>
                  <a:pt x="9793663" y="2650061"/>
                </a:lnTo>
                <a:lnTo>
                  <a:pt x="9801918" y="2698565"/>
                </a:lnTo>
                <a:cubicBezTo>
                  <a:pt x="9825647" y="2874299"/>
                  <a:pt x="9838090" y="3057489"/>
                  <a:pt x="9838089" y="3248252"/>
                </a:cubicBezTo>
                <a:cubicBezTo>
                  <a:pt x="9838089" y="6300461"/>
                  <a:pt x="7514132" y="6185899"/>
                  <a:pt x="5252984" y="7330503"/>
                </a:cubicBezTo>
                <a:cubicBezTo>
                  <a:pt x="2991838" y="8475107"/>
                  <a:pt x="-405865" y="11343979"/>
                  <a:pt x="39785" y="5340959"/>
                </a:cubicBezTo>
                <a:cubicBezTo>
                  <a:pt x="102455" y="4496785"/>
                  <a:pt x="213684" y="3780065"/>
                  <a:pt x="363118" y="3170678"/>
                </a:cubicBezTo>
                <a:close/>
              </a:path>
            </a:pathLst>
          </a:custGeom>
          <a:gradFill flip="none" rotWithShape="1">
            <a:gsLst>
              <a:gs pos="0">
                <a:srgbClr val="3378D9"/>
              </a:gs>
              <a:gs pos="100000">
                <a:srgbClr val="63B67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9">
            <a:extLst>
              <a:ext uri="{FF2B5EF4-FFF2-40B4-BE49-F238E27FC236}">
                <a16:creationId xmlns:a16="http://schemas.microsoft.com/office/drawing/2014/main" id="{18D0F41E-ED22-5B9D-1C72-BDC59C02A85E}"/>
              </a:ext>
            </a:extLst>
          </p:cNvPr>
          <p:cNvSpPr/>
          <p:nvPr/>
        </p:nvSpPr>
        <p:spPr>
          <a:xfrm rot="12170042">
            <a:off x="-501992" y="-77513"/>
            <a:ext cx="5987058" cy="6714105"/>
          </a:xfrm>
          <a:custGeom>
            <a:avLst/>
            <a:gdLst>
              <a:gd name="connsiteX0" fmla="*/ 0 w 8055429"/>
              <a:gd name="connsiteY0" fmla="*/ 2721429 h 5442857"/>
              <a:gd name="connsiteX1" fmla="*/ 4027715 w 8055429"/>
              <a:gd name="connsiteY1" fmla="*/ 0 h 5442857"/>
              <a:gd name="connsiteX2" fmla="*/ 8055430 w 8055429"/>
              <a:gd name="connsiteY2" fmla="*/ 2721429 h 5442857"/>
              <a:gd name="connsiteX3" fmla="*/ 4027715 w 8055429"/>
              <a:gd name="connsiteY3" fmla="*/ 5442858 h 5442857"/>
              <a:gd name="connsiteX4" fmla="*/ 0 w 8055429"/>
              <a:gd name="connsiteY4" fmla="*/ 2721429 h 5442857"/>
              <a:gd name="connsiteX0" fmla="*/ 0 w 8055430"/>
              <a:gd name="connsiteY0" fmla="*/ 2721429 h 5442858"/>
              <a:gd name="connsiteX1" fmla="*/ 4027715 w 8055430"/>
              <a:gd name="connsiteY1" fmla="*/ 0 h 5442858"/>
              <a:gd name="connsiteX2" fmla="*/ 8055430 w 8055430"/>
              <a:gd name="connsiteY2" fmla="*/ 2721429 h 5442858"/>
              <a:gd name="connsiteX3" fmla="*/ 4027715 w 8055430"/>
              <a:gd name="connsiteY3" fmla="*/ 5442858 h 5442858"/>
              <a:gd name="connsiteX4" fmla="*/ 0 w 8055430"/>
              <a:gd name="connsiteY4" fmla="*/ 2721429 h 5442858"/>
              <a:gd name="connsiteX0" fmla="*/ 192 w 8055622"/>
              <a:gd name="connsiteY0" fmla="*/ 1879600 h 4601029"/>
              <a:gd name="connsiteX1" fmla="*/ 4158536 w 8055622"/>
              <a:gd name="connsiteY1" fmla="*/ 0 h 4601029"/>
              <a:gd name="connsiteX2" fmla="*/ 8055622 w 8055622"/>
              <a:gd name="connsiteY2" fmla="*/ 1879600 h 4601029"/>
              <a:gd name="connsiteX3" fmla="*/ 4027907 w 8055622"/>
              <a:gd name="connsiteY3" fmla="*/ 4601029 h 4601029"/>
              <a:gd name="connsiteX4" fmla="*/ 192 w 8055622"/>
              <a:gd name="connsiteY4" fmla="*/ 1879600 h 4601029"/>
              <a:gd name="connsiteX0" fmla="*/ 136 w 7924937"/>
              <a:gd name="connsiteY0" fmla="*/ 2940452 h 4649351"/>
              <a:gd name="connsiteX1" fmla="*/ 4027851 w 7924937"/>
              <a:gd name="connsiteY1" fmla="*/ 30337 h 4649351"/>
              <a:gd name="connsiteX2" fmla="*/ 7924937 w 7924937"/>
              <a:gd name="connsiteY2" fmla="*/ 1909937 h 4649351"/>
              <a:gd name="connsiteX3" fmla="*/ 3897222 w 7924937"/>
              <a:gd name="connsiteY3" fmla="*/ 4631366 h 4649351"/>
              <a:gd name="connsiteX4" fmla="*/ 136 w 7924937"/>
              <a:gd name="connsiteY4" fmla="*/ 2940452 h 4649351"/>
              <a:gd name="connsiteX0" fmla="*/ 16 w 7924817"/>
              <a:gd name="connsiteY0" fmla="*/ 2940452 h 4712816"/>
              <a:gd name="connsiteX1" fmla="*/ 4027731 w 7924817"/>
              <a:gd name="connsiteY1" fmla="*/ 30337 h 4712816"/>
              <a:gd name="connsiteX2" fmla="*/ 7924817 w 7924817"/>
              <a:gd name="connsiteY2" fmla="*/ 1909937 h 4712816"/>
              <a:gd name="connsiteX3" fmla="*/ 3897102 w 7924817"/>
              <a:gd name="connsiteY3" fmla="*/ 4631366 h 4712816"/>
              <a:gd name="connsiteX4" fmla="*/ 16 w 7924817"/>
              <a:gd name="connsiteY4" fmla="*/ 2940452 h 4712816"/>
              <a:gd name="connsiteX0" fmla="*/ 441 w 7925242"/>
              <a:gd name="connsiteY0" fmla="*/ 2940452 h 3190521"/>
              <a:gd name="connsiteX1" fmla="*/ 4028156 w 7925242"/>
              <a:gd name="connsiteY1" fmla="*/ 30337 h 3190521"/>
              <a:gd name="connsiteX2" fmla="*/ 7925242 w 7925242"/>
              <a:gd name="connsiteY2" fmla="*/ 1909937 h 3190521"/>
              <a:gd name="connsiteX3" fmla="*/ 3795927 w 7925242"/>
              <a:gd name="connsiteY3" fmla="*/ 2918680 h 3190521"/>
              <a:gd name="connsiteX4" fmla="*/ 441 w 7925242"/>
              <a:gd name="connsiteY4" fmla="*/ 2940452 h 3190521"/>
              <a:gd name="connsiteX0" fmla="*/ 551 w 7925352"/>
              <a:gd name="connsiteY0" fmla="*/ 2940452 h 3178973"/>
              <a:gd name="connsiteX1" fmla="*/ 4028266 w 7925352"/>
              <a:gd name="connsiteY1" fmla="*/ 30337 h 3178973"/>
              <a:gd name="connsiteX2" fmla="*/ 7925352 w 7925352"/>
              <a:gd name="connsiteY2" fmla="*/ 1909937 h 3178973"/>
              <a:gd name="connsiteX3" fmla="*/ 3796037 w 7925352"/>
              <a:gd name="connsiteY3" fmla="*/ 2918680 h 3178973"/>
              <a:gd name="connsiteX4" fmla="*/ 551 w 7925352"/>
              <a:gd name="connsiteY4" fmla="*/ 2940452 h 3178973"/>
              <a:gd name="connsiteX0" fmla="*/ 551 w 7925352"/>
              <a:gd name="connsiteY0" fmla="*/ 2940452 h 3321586"/>
              <a:gd name="connsiteX1" fmla="*/ 4028266 w 7925352"/>
              <a:gd name="connsiteY1" fmla="*/ 30337 h 3321586"/>
              <a:gd name="connsiteX2" fmla="*/ 7925352 w 7925352"/>
              <a:gd name="connsiteY2" fmla="*/ 1909937 h 3321586"/>
              <a:gd name="connsiteX3" fmla="*/ 3796037 w 7925352"/>
              <a:gd name="connsiteY3" fmla="*/ 2918680 h 3321586"/>
              <a:gd name="connsiteX4" fmla="*/ 551 w 7925352"/>
              <a:gd name="connsiteY4" fmla="*/ 2940452 h 3321586"/>
              <a:gd name="connsiteX0" fmla="*/ 269 w 7925070"/>
              <a:gd name="connsiteY0" fmla="*/ 2940452 h 4098538"/>
              <a:gd name="connsiteX1" fmla="*/ 4027984 w 7925070"/>
              <a:gd name="connsiteY1" fmla="*/ 30337 h 4098538"/>
              <a:gd name="connsiteX2" fmla="*/ 7925070 w 7925070"/>
              <a:gd name="connsiteY2" fmla="*/ 1909937 h 4098538"/>
              <a:gd name="connsiteX3" fmla="*/ 4216669 w 7925070"/>
              <a:gd name="connsiteY3" fmla="*/ 3920166 h 4098538"/>
              <a:gd name="connsiteX4" fmla="*/ 269 w 7925070"/>
              <a:gd name="connsiteY4" fmla="*/ 2940452 h 4098538"/>
              <a:gd name="connsiteX0" fmla="*/ 32178 w 7956979"/>
              <a:gd name="connsiteY0" fmla="*/ 2940452 h 4755053"/>
              <a:gd name="connsiteX1" fmla="*/ 4059893 w 7956979"/>
              <a:gd name="connsiteY1" fmla="*/ 30337 h 4755053"/>
              <a:gd name="connsiteX2" fmla="*/ 7956979 w 7956979"/>
              <a:gd name="connsiteY2" fmla="*/ 1909937 h 4755053"/>
              <a:gd name="connsiteX3" fmla="*/ 4248578 w 7956979"/>
              <a:gd name="connsiteY3" fmla="*/ 3920166 h 4755053"/>
              <a:gd name="connsiteX4" fmla="*/ 32178 w 7956979"/>
              <a:gd name="connsiteY4" fmla="*/ 2940452 h 4755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56979" h="4755053">
                <a:moveTo>
                  <a:pt x="32178" y="2940452"/>
                </a:moveTo>
                <a:cubicBezTo>
                  <a:pt x="392617" y="-15624"/>
                  <a:pt x="2739093" y="202090"/>
                  <a:pt x="4059893" y="30337"/>
                </a:cubicBezTo>
                <a:cubicBezTo>
                  <a:pt x="5380693" y="-141416"/>
                  <a:pt x="7956979" y="406933"/>
                  <a:pt x="7956979" y="1909937"/>
                </a:cubicBezTo>
                <a:cubicBezTo>
                  <a:pt x="7956979" y="3412941"/>
                  <a:pt x="6077378" y="3356527"/>
                  <a:pt x="4248578" y="3920166"/>
                </a:cubicBezTo>
                <a:cubicBezTo>
                  <a:pt x="2419778" y="4483805"/>
                  <a:pt x="-328261" y="5896528"/>
                  <a:pt x="32178" y="294045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533C2D-69C7-2E31-3D0F-0AB6C39CDF38}"/>
              </a:ext>
            </a:extLst>
          </p:cNvPr>
          <p:cNvSpPr txBox="1"/>
          <p:nvPr/>
        </p:nvSpPr>
        <p:spPr>
          <a:xfrm>
            <a:off x="1028872" y="1963887"/>
            <a:ext cx="428835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医疗产品</a:t>
            </a:r>
            <a:endParaRPr lang="en-US" altLang="zh-CN" sz="80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汇报介绍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812E9CE-72FA-5B81-361F-446C2454AD78}"/>
              </a:ext>
            </a:extLst>
          </p:cNvPr>
          <p:cNvSpPr txBox="1"/>
          <p:nvPr/>
        </p:nvSpPr>
        <p:spPr>
          <a:xfrm flipH="1">
            <a:off x="1258273" y="5309874"/>
            <a:ext cx="2697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汇报人：张某某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559B6332-FDE7-2B6C-17E1-44741E9F6CD5}"/>
              </a:ext>
            </a:extLst>
          </p:cNvPr>
          <p:cNvSpPr/>
          <p:nvPr/>
        </p:nvSpPr>
        <p:spPr>
          <a:xfrm rot="2979612">
            <a:off x="5576515" y="3051780"/>
            <a:ext cx="4633818" cy="5231252"/>
          </a:xfrm>
          <a:custGeom>
            <a:avLst/>
            <a:gdLst>
              <a:gd name="connsiteX0" fmla="*/ 734488 w 4633818"/>
              <a:gd name="connsiteY0" fmla="*/ 737347 h 5231252"/>
              <a:gd name="connsiteX1" fmla="*/ 2380112 w 4633818"/>
              <a:gd name="connsiteY1" fmla="*/ 33375 h 5231252"/>
              <a:gd name="connsiteX2" fmla="*/ 4598368 w 4633818"/>
              <a:gd name="connsiteY2" fmla="*/ 1529865 h 5231252"/>
              <a:gd name="connsiteX3" fmla="*/ 4633818 w 4633818"/>
              <a:gd name="connsiteY3" fmla="*/ 1726733 h 5231252"/>
              <a:gd name="connsiteX4" fmla="*/ 2380834 w 4633818"/>
              <a:gd name="connsiteY4" fmla="*/ 4379623 h 5231252"/>
              <a:gd name="connsiteX5" fmla="*/ 2283964 w 4633818"/>
              <a:gd name="connsiteY5" fmla="*/ 4438565 h 5231252"/>
              <a:gd name="connsiteX6" fmla="*/ 18865 w 4633818"/>
              <a:gd name="connsiteY6" fmla="*/ 3234926 h 5231252"/>
              <a:gd name="connsiteX7" fmla="*/ 734488 w 4633818"/>
              <a:gd name="connsiteY7" fmla="*/ 737347 h 523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3818" h="5231252">
                <a:moveTo>
                  <a:pt x="734488" y="737347"/>
                </a:moveTo>
                <a:cubicBezTo>
                  <a:pt x="1248626" y="106705"/>
                  <a:pt x="1920360" y="145566"/>
                  <a:pt x="2380112" y="33375"/>
                </a:cubicBezTo>
                <a:cubicBezTo>
                  <a:pt x="3057641" y="-131959"/>
                  <a:pt x="4298692" y="309248"/>
                  <a:pt x="4598368" y="1529865"/>
                </a:cubicBezTo>
                <a:lnTo>
                  <a:pt x="4633818" y="1726733"/>
                </a:lnTo>
                <a:lnTo>
                  <a:pt x="2380834" y="4379623"/>
                </a:lnTo>
                <a:lnTo>
                  <a:pt x="2283964" y="4438565"/>
                </a:lnTo>
                <a:cubicBezTo>
                  <a:pt x="1224334" y="5108340"/>
                  <a:pt x="-179236" y="6283784"/>
                  <a:pt x="18865" y="3234926"/>
                </a:cubicBezTo>
                <a:cubicBezTo>
                  <a:pt x="104708" y="1913754"/>
                  <a:pt x="382709" y="1168839"/>
                  <a:pt x="734488" y="737347"/>
                </a:cubicBezTo>
                <a:close/>
              </a:path>
            </a:pathLst>
          </a:custGeom>
          <a:solidFill>
            <a:srgbClr val="226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4" name="图片 13" descr="穿着白色衣服的人&#10;&#10;描述已自动生成">
            <a:extLst>
              <a:ext uri="{FF2B5EF4-FFF2-40B4-BE49-F238E27FC236}">
                <a16:creationId xmlns:a16="http://schemas.microsoft.com/office/drawing/2014/main" id="{AEC48398-7FBB-2382-2535-762B4D1B8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89" r="29347"/>
          <a:stretch/>
        </p:blipFill>
        <p:spPr>
          <a:xfrm>
            <a:off x="6907841" y="2208268"/>
            <a:ext cx="2919906" cy="4649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2813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EF6D9C02-9E33-CD37-FD04-43D2AD353D06}"/>
              </a:ext>
            </a:extLst>
          </p:cNvPr>
          <p:cNvGrpSpPr/>
          <p:nvPr/>
        </p:nvGrpSpPr>
        <p:grpSpPr>
          <a:xfrm>
            <a:off x="660400" y="1471065"/>
            <a:ext cx="5121414" cy="2181184"/>
            <a:chOff x="2778673" y="-1022108"/>
            <a:chExt cx="5761695" cy="2453876"/>
          </a:xfrm>
        </p:grpSpPr>
        <p:sp>
          <p:nvSpPr>
            <p:cNvPr id="26" name="矩形: 对角圆角 25">
              <a:extLst>
                <a:ext uri="{FF2B5EF4-FFF2-40B4-BE49-F238E27FC236}">
                  <a16:creationId xmlns:a16="http://schemas.microsoft.com/office/drawing/2014/main" id="{27F367A4-9517-FA33-438E-6B3EF690745B}"/>
                </a:ext>
              </a:extLst>
            </p:cNvPr>
            <p:cNvSpPr/>
            <p:nvPr/>
          </p:nvSpPr>
          <p:spPr>
            <a:xfrm>
              <a:off x="2778673" y="-1022108"/>
              <a:ext cx="5761695" cy="2453876"/>
            </a:xfrm>
            <a:prstGeom prst="round2DiagRect">
              <a:avLst>
                <a:gd name="adj1" fmla="val 7841"/>
                <a:gd name="adj2" fmla="val 0"/>
              </a:avLst>
            </a:prstGeom>
            <a:gradFill>
              <a:gsLst>
                <a:gs pos="58000">
                  <a:srgbClr val="FCFDFE"/>
                </a:gs>
                <a:gs pos="0">
                  <a:schemeClr val="bg1"/>
                </a:gs>
                <a:gs pos="100000">
                  <a:srgbClr val="EEF1F8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矩形: 单圆角 26">
              <a:extLst>
                <a:ext uri="{FF2B5EF4-FFF2-40B4-BE49-F238E27FC236}">
                  <a16:creationId xmlns:a16="http://schemas.microsoft.com/office/drawing/2014/main" id="{52DD8418-987B-E5B6-DADE-FACD116A5594}"/>
                </a:ext>
              </a:extLst>
            </p:cNvPr>
            <p:cNvSpPr/>
            <p:nvPr/>
          </p:nvSpPr>
          <p:spPr>
            <a:xfrm>
              <a:off x="2778673" y="-1022108"/>
              <a:ext cx="1202724" cy="2453876"/>
            </a:xfrm>
            <a:prstGeom prst="round1Rect">
              <a:avLst>
                <a:gd name="adj" fmla="val 9617"/>
              </a:avLst>
            </a:prstGeom>
            <a:gradFill>
              <a:gsLst>
                <a:gs pos="69008">
                  <a:srgbClr val="013292"/>
                </a:gs>
                <a:gs pos="0">
                  <a:srgbClr val="3378D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47BFB4F-B0CD-E3DF-2839-F580ED7911C5}"/>
              </a:ext>
            </a:extLst>
          </p:cNvPr>
          <p:cNvGrpSpPr/>
          <p:nvPr/>
        </p:nvGrpSpPr>
        <p:grpSpPr>
          <a:xfrm>
            <a:off x="6375261" y="1471065"/>
            <a:ext cx="5121414" cy="2181184"/>
            <a:chOff x="2778673" y="-1022108"/>
            <a:chExt cx="5761695" cy="2453876"/>
          </a:xfrm>
        </p:grpSpPr>
        <p:sp>
          <p:nvSpPr>
            <p:cNvPr id="30" name="矩形: 对角圆角 29">
              <a:extLst>
                <a:ext uri="{FF2B5EF4-FFF2-40B4-BE49-F238E27FC236}">
                  <a16:creationId xmlns:a16="http://schemas.microsoft.com/office/drawing/2014/main" id="{B12704E0-3129-8FA0-698B-17924C50CFEC}"/>
                </a:ext>
              </a:extLst>
            </p:cNvPr>
            <p:cNvSpPr/>
            <p:nvPr/>
          </p:nvSpPr>
          <p:spPr>
            <a:xfrm>
              <a:off x="2778673" y="-1022108"/>
              <a:ext cx="5761695" cy="2453876"/>
            </a:xfrm>
            <a:prstGeom prst="round2DiagRect">
              <a:avLst>
                <a:gd name="adj1" fmla="val 7841"/>
                <a:gd name="adj2" fmla="val 0"/>
              </a:avLst>
            </a:prstGeom>
            <a:gradFill>
              <a:gsLst>
                <a:gs pos="58000">
                  <a:srgbClr val="FCFDFE"/>
                </a:gs>
                <a:gs pos="0">
                  <a:schemeClr val="bg1"/>
                </a:gs>
                <a:gs pos="100000">
                  <a:srgbClr val="EEF1F8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矩形: 单圆角 30">
              <a:extLst>
                <a:ext uri="{FF2B5EF4-FFF2-40B4-BE49-F238E27FC236}">
                  <a16:creationId xmlns:a16="http://schemas.microsoft.com/office/drawing/2014/main" id="{B319C261-E34B-EDCF-43A0-554BF6778A0A}"/>
                </a:ext>
              </a:extLst>
            </p:cNvPr>
            <p:cNvSpPr/>
            <p:nvPr/>
          </p:nvSpPr>
          <p:spPr>
            <a:xfrm>
              <a:off x="2778673" y="-1022108"/>
              <a:ext cx="1202724" cy="2453876"/>
            </a:xfrm>
            <a:prstGeom prst="round1Rect">
              <a:avLst>
                <a:gd name="adj" fmla="val 9617"/>
              </a:avLst>
            </a:prstGeom>
            <a:gradFill>
              <a:gsLst>
                <a:gs pos="69008">
                  <a:srgbClr val="013292"/>
                </a:gs>
                <a:gs pos="0">
                  <a:srgbClr val="3378D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45352AE-A914-C085-1A9C-F8F3C04E8989}"/>
              </a:ext>
            </a:extLst>
          </p:cNvPr>
          <p:cNvGrpSpPr/>
          <p:nvPr/>
        </p:nvGrpSpPr>
        <p:grpSpPr>
          <a:xfrm>
            <a:off x="660400" y="3948154"/>
            <a:ext cx="5121414" cy="2181184"/>
            <a:chOff x="2778673" y="-1022108"/>
            <a:chExt cx="5761695" cy="2453876"/>
          </a:xfrm>
        </p:grpSpPr>
        <p:sp>
          <p:nvSpPr>
            <p:cNvPr id="33" name="矩形: 对角圆角 32">
              <a:extLst>
                <a:ext uri="{FF2B5EF4-FFF2-40B4-BE49-F238E27FC236}">
                  <a16:creationId xmlns:a16="http://schemas.microsoft.com/office/drawing/2014/main" id="{3A2E5432-594B-75C2-3E99-9B77A52BE036}"/>
                </a:ext>
              </a:extLst>
            </p:cNvPr>
            <p:cNvSpPr/>
            <p:nvPr/>
          </p:nvSpPr>
          <p:spPr>
            <a:xfrm>
              <a:off x="2778673" y="-1022108"/>
              <a:ext cx="5761695" cy="2453876"/>
            </a:xfrm>
            <a:prstGeom prst="round2DiagRect">
              <a:avLst>
                <a:gd name="adj1" fmla="val 7841"/>
                <a:gd name="adj2" fmla="val 0"/>
              </a:avLst>
            </a:prstGeom>
            <a:gradFill>
              <a:gsLst>
                <a:gs pos="58000">
                  <a:srgbClr val="FCFDFE"/>
                </a:gs>
                <a:gs pos="0">
                  <a:schemeClr val="bg1"/>
                </a:gs>
                <a:gs pos="100000">
                  <a:srgbClr val="EEF1F8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: 单圆角 33">
              <a:extLst>
                <a:ext uri="{FF2B5EF4-FFF2-40B4-BE49-F238E27FC236}">
                  <a16:creationId xmlns:a16="http://schemas.microsoft.com/office/drawing/2014/main" id="{CBE378C6-3B4F-8C25-F843-384EC89AB05D}"/>
                </a:ext>
              </a:extLst>
            </p:cNvPr>
            <p:cNvSpPr/>
            <p:nvPr/>
          </p:nvSpPr>
          <p:spPr>
            <a:xfrm>
              <a:off x="2778673" y="-1022108"/>
              <a:ext cx="1202724" cy="2453876"/>
            </a:xfrm>
            <a:prstGeom prst="round1Rect">
              <a:avLst>
                <a:gd name="adj" fmla="val 9617"/>
              </a:avLst>
            </a:prstGeom>
            <a:gradFill>
              <a:gsLst>
                <a:gs pos="69008">
                  <a:srgbClr val="013292"/>
                </a:gs>
                <a:gs pos="0">
                  <a:srgbClr val="3378D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3376FCB-7EB4-7B42-4F75-0A528ABD3F53}"/>
              </a:ext>
            </a:extLst>
          </p:cNvPr>
          <p:cNvGrpSpPr/>
          <p:nvPr/>
        </p:nvGrpSpPr>
        <p:grpSpPr>
          <a:xfrm>
            <a:off x="6375261" y="3948154"/>
            <a:ext cx="5121414" cy="2181184"/>
            <a:chOff x="2778673" y="-1022108"/>
            <a:chExt cx="5761695" cy="2453876"/>
          </a:xfrm>
        </p:grpSpPr>
        <p:sp>
          <p:nvSpPr>
            <p:cNvPr id="36" name="矩形: 对角圆角 35">
              <a:extLst>
                <a:ext uri="{FF2B5EF4-FFF2-40B4-BE49-F238E27FC236}">
                  <a16:creationId xmlns:a16="http://schemas.microsoft.com/office/drawing/2014/main" id="{B126A468-C811-F344-974B-FB183F11C974}"/>
                </a:ext>
              </a:extLst>
            </p:cNvPr>
            <p:cNvSpPr/>
            <p:nvPr/>
          </p:nvSpPr>
          <p:spPr>
            <a:xfrm>
              <a:off x="2778673" y="-1022108"/>
              <a:ext cx="5761695" cy="2453876"/>
            </a:xfrm>
            <a:prstGeom prst="round2DiagRect">
              <a:avLst>
                <a:gd name="adj1" fmla="val 7841"/>
                <a:gd name="adj2" fmla="val 0"/>
              </a:avLst>
            </a:prstGeom>
            <a:gradFill>
              <a:gsLst>
                <a:gs pos="58000">
                  <a:srgbClr val="FCFDFE"/>
                </a:gs>
                <a:gs pos="0">
                  <a:schemeClr val="bg1"/>
                </a:gs>
                <a:gs pos="100000">
                  <a:srgbClr val="EEF1F8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矩形: 单圆角 36">
              <a:extLst>
                <a:ext uri="{FF2B5EF4-FFF2-40B4-BE49-F238E27FC236}">
                  <a16:creationId xmlns:a16="http://schemas.microsoft.com/office/drawing/2014/main" id="{B645974D-CDA1-4871-9238-04E4261E62EB}"/>
                </a:ext>
              </a:extLst>
            </p:cNvPr>
            <p:cNvSpPr/>
            <p:nvPr/>
          </p:nvSpPr>
          <p:spPr>
            <a:xfrm>
              <a:off x="2778673" y="-1022108"/>
              <a:ext cx="1202724" cy="2453876"/>
            </a:xfrm>
            <a:prstGeom prst="round1Rect">
              <a:avLst>
                <a:gd name="adj" fmla="val 9617"/>
              </a:avLst>
            </a:prstGeom>
            <a:gradFill>
              <a:gsLst>
                <a:gs pos="69008">
                  <a:srgbClr val="013292"/>
                </a:gs>
                <a:gs pos="0">
                  <a:srgbClr val="3378D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639C054B-F874-4896-A582-CEAF60DA12FD}"/>
              </a:ext>
            </a:extLst>
          </p:cNvPr>
          <p:cNvSpPr/>
          <p:nvPr/>
        </p:nvSpPr>
        <p:spPr>
          <a:xfrm rot="5140974">
            <a:off x="25987" y="-59190"/>
            <a:ext cx="415239" cy="499531"/>
          </a:xfrm>
          <a:custGeom>
            <a:avLst/>
            <a:gdLst>
              <a:gd name="connsiteX0" fmla="*/ 0 w 415239"/>
              <a:gd name="connsiteY0" fmla="*/ 468363 h 499531"/>
              <a:gd name="connsiteX1" fmla="*/ 35357 w 415239"/>
              <a:gd name="connsiteY1" fmla="*/ 0 h 499531"/>
              <a:gd name="connsiteX2" fmla="*/ 89229 w 415239"/>
              <a:gd name="connsiteY2" fmla="*/ 20312 h 499531"/>
              <a:gd name="connsiteX3" fmla="*/ 415239 w 415239"/>
              <a:gd name="connsiteY3" fmla="*/ 463016 h 499531"/>
              <a:gd name="connsiteX4" fmla="*/ 412871 w 415239"/>
              <a:gd name="connsiteY4" fmla="*/ 499531 h 49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239" h="499531">
                <a:moveTo>
                  <a:pt x="0" y="468363"/>
                </a:moveTo>
                <a:lnTo>
                  <a:pt x="35357" y="0"/>
                </a:lnTo>
                <a:lnTo>
                  <a:pt x="89229" y="20312"/>
                </a:lnTo>
                <a:cubicBezTo>
                  <a:pt x="270753" y="106009"/>
                  <a:pt x="415239" y="250817"/>
                  <a:pt x="415239" y="463016"/>
                </a:cubicBezTo>
                <a:lnTo>
                  <a:pt x="412871" y="499531"/>
                </a:lnTo>
                <a:close/>
              </a:path>
            </a:pathLst>
          </a:custGeom>
          <a:gradFill flip="none" rotWithShape="1">
            <a:gsLst>
              <a:gs pos="0">
                <a:srgbClr val="3378D9"/>
              </a:gs>
              <a:gs pos="100000">
                <a:srgbClr val="63B67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EB4F501-B74B-7941-3717-754CD8B1F940}"/>
              </a:ext>
            </a:extLst>
          </p:cNvPr>
          <p:cNvSpPr txBox="1"/>
          <p:nvPr/>
        </p:nvSpPr>
        <p:spPr>
          <a:xfrm>
            <a:off x="574361" y="58219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25000">
                      <a:srgbClr val="013292"/>
                    </a:gs>
                    <a:gs pos="100000">
                      <a:srgbClr val="3E72E0"/>
                    </a:gs>
                  </a:gsLst>
                  <a:lin ang="5400000" scaled="1"/>
                  <a:tileRect/>
                </a:gradFill>
                <a:effectLst>
                  <a:outerShdw blurRad="114300" dist="50800" dir="5400000" algn="t" rotWithShape="0">
                    <a:prstClr val="black">
                      <a:alpha val="14000"/>
                    </a:prstClr>
                  </a:outerShdw>
                </a:effectLst>
                <a:latin typeface="+mj-ea"/>
                <a:ea typeface="+mj-ea"/>
              </a:rPr>
              <a:t>产品特点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0D58415-F311-E525-5125-26ABC4C46FBB}"/>
              </a:ext>
            </a:extLst>
          </p:cNvPr>
          <p:cNvSpPr txBox="1"/>
          <p:nvPr/>
        </p:nvSpPr>
        <p:spPr>
          <a:xfrm>
            <a:off x="891004" y="2007659"/>
            <a:ext cx="6078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1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FEE97D8-901F-9EA1-A3E7-98923EDB95C2}"/>
              </a:ext>
            </a:extLst>
          </p:cNvPr>
          <p:cNvSpPr txBox="1"/>
          <p:nvPr/>
        </p:nvSpPr>
        <p:spPr>
          <a:xfrm>
            <a:off x="6605865" y="2007659"/>
            <a:ext cx="6078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2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C111A43D-436B-2047-EF8C-13B9E49ABA1C}"/>
              </a:ext>
            </a:extLst>
          </p:cNvPr>
          <p:cNvSpPr txBox="1"/>
          <p:nvPr/>
        </p:nvSpPr>
        <p:spPr>
          <a:xfrm>
            <a:off x="891004" y="4413107"/>
            <a:ext cx="6078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3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172D855-586F-3FBE-A127-C5CA9E099D15}"/>
              </a:ext>
            </a:extLst>
          </p:cNvPr>
          <p:cNvSpPr txBox="1"/>
          <p:nvPr/>
        </p:nvSpPr>
        <p:spPr>
          <a:xfrm>
            <a:off x="6605865" y="4413107"/>
            <a:ext cx="6078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4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44" name="Rectangle 32">
            <a:extLst>
              <a:ext uri="{FF2B5EF4-FFF2-40B4-BE49-F238E27FC236}">
                <a16:creationId xmlns:a16="http://schemas.microsoft.com/office/drawing/2014/main" id="{F35A9F81-F170-1220-75A6-F7A0A5295467}"/>
              </a:ext>
            </a:extLst>
          </p:cNvPr>
          <p:cNvSpPr/>
          <p:nvPr/>
        </p:nvSpPr>
        <p:spPr>
          <a:xfrm>
            <a:off x="1960073" y="1922989"/>
            <a:ext cx="3388333" cy="1277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</p:txBody>
      </p:sp>
      <p:sp>
        <p:nvSpPr>
          <p:cNvPr id="45" name="Rectangle 32">
            <a:extLst>
              <a:ext uri="{FF2B5EF4-FFF2-40B4-BE49-F238E27FC236}">
                <a16:creationId xmlns:a16="http://schemas.microsoft.com/office/drawing/2014/main" id="{1889C5CE-83E5-CE02-7722-E42CD935CA9A}"/>
              </a:ext>
            </a:extLst>
          </p:cNvPr>
          <p:cNvSpPr/>
          <p:nvPr/>
        </p:nvSpPr>
        <p:spPr>
          <a:xfrm>
            <a:off x="7674934" y="1922989"/>
            <a:ext cx="3388333" cy="1277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</p:txBody>
      </p:sp>
      <p:sp>
        <p:nvSpPr>
          <p:cNvPr id="46" name="Rectangle 32">
            <a:extLst>
              <a:ext uri="{FF2B5EF4-FFF2-40B4-BE49-F238E27FC236}">
                <a16:creationId xmlns:a16="http://schemas.microsoft.com/office/drawing/2014/main" id="{EA159F46-24DF-A824-C696-9EBEBDBDFCAF}"/>
              </a:ext>
            </a:extLst>
          </p:cNvPr>
          <p:cNvSpPr/>
          <p:nvPr/>
        </p:nvSpPr>
        <p:spPr>
          <a:xfrm>
            <a:off x="1960073" y="4408442"/>
            <a:ext cx="3388333" cy="1277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</p:txBody>
      </p:sp>
      <p:sp>
        <p:nvSpPr>
          <p:cNvPr id="47" name="Rectangle 32">
            <a:extLst>
              <a:ext uri="{FF2B5EF4-FFF2-40B4-BE49-F238E27FC236}">
                <a16:creationId xmlns:a16="http://schemas.microsoft.com/office/drawing/2014/main" id="{F9398904-A78B-B3CE-1163-6F48C622BE54}"/>
              </a:ext>
            </a:extLst>
          </p:cNvPr>
          <p:cNvSpPr/>
          <p:nvPr/>
        </p:nvSpPr>
        <p:spPr>
          <a:xfrm>
            <a:off x="7674934" y="4408442"/>
            <a:ext cx="3388333" cy="1277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160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F34685CA-F180-A96B-4388-73639A22594F}"/>
              </a:ext>
            </a:extLst>
          </p:cNvPr>
          <p:cNvSpPr/>
          <p:nvPr/>
        </p:nvSpPr>
        <p:spPr>
          <a:xfrm>
            <a:off x="731837" y="1324968"/>
            <a:ext cx="6875539" cy="4809132"/>
          </a:xfrm>
          <a:prstGeom prst="roundRect">
            <a:avLst>
              <a:gd name="adj" fmla="val 3955"/>
            </a:avLst>
          </a:prstGeom>
          <a:gradFill flip="none" rotWithShape="1">
            <a:gsLst>
              <a:gs pos="46000">
                <a:srgbClr val="FDFDFE"/>
              </a:gs>
              <a:gs pos="0">
                <a:schemeClr val="bg1"/>
              </a:gs>
              <a:gs pos="100000">
                <a:srgbClr val="EEF1F8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152400" dist="88900" dir="5400000" rotWithShape="0">
              <a:srgbClr val="63B672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639C054B-F874-4896-A582-CEAF60DA12FD}"/>
              </a:ext>
            </a:extLst>
          </p:cNvPr>
          <p:cNvSpPr/>
          <p:nvPr/>
        </p:nvSpPr>
        <p:spPr>
          <a:xfrm rot="5140974">
            <a:off x="25987" y="-59190"/>
            <a:ext cx="415239" cy="499531"/>
          </a:xfrm>
          <a:custGeom>
            <a:avLst/>
            <a:gdLst>
              <a:gd name="connsiteX0" fmla="*/ 0 w 415239"/>
              <a:gd name="connsiteY0" fmla="*/ 468363 h 499531"/>
              <a:gd name="connsiteX1" fmla="*/ 35357 w 415239"/>
              <a:gd name="connsiteY1" fmla="*/ 0 h 499531"/>
              <a:gd name="connsiteX2" fmla="*/ 89229 w 415239"/>
              <a:gd name="connsiteY2" fmla="*/ 20312 h 499531"/>
              <a:gd name="connsiteX3" fmla="*/ 415239 w 415239"/>
              <a:gd name="connsiteY3" fmla="*/ 463016 h 499531"/>
              <a:gd name="connsiteX4" fmla="*/ 412871 w 415239"/>
              <a:gd name="connsiteY4" fmla="*/ 499531 h 49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239" h="499531">
                <a:moveTo>
                  <a:pt x="0" y="468363"/>
                </a:moveTo>
                <a:lnTo>
                  <a:pt x="35357" y="0"/>
                </a:lnTo>
                <a:lnTo>
                  <a:pt x="89229" y="20312"/>
                </a:lnTo>
                <a:cubicBezTo>
                  <a:pt x="270753" y="106009"/>
                  <a:pt x="415239" y="250817"/>
                  <a:pt x="415239" y="463016"/>
                </a:cubicBezTo>
                <a:lnTo>
                  <a:pt x="412871" y="499531"/>
                </a:lnTo>
                <a:close/>
              </a:path>
            </a:pathLst>
          </a:custGeom>
          <a:gradFill flip="none" rotWithShape="1">
            <a:gsLst>
              <a:gs pos="0">
                <a:srgbClr val="3378D9"/>
              </a:gs>
              <a:gs pos="100000">
                <a:srgbClr val="63B67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EB4F501-B74B-7941-3717-754CD8B1F940}"/>
              </a:ext>
            </a:extLst>
          </p:cNvPr>
          <p:cNvSpPr txBox="1"/>
          <p:nvPr/>
        </p:nvSpPr>
        <p:spPr>
          <a:xfrm>
            <a:off x="574361" y="58219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25000">
                      <a:srgbClr val="013292"/>
                    </a:gs>
                    <a:gs pos="100000">
                      <a:srgbClr val="3E72E0"/>
                    </a:gs>
                  </a:gsLst>
                  <a:lin ang="5400000" scaled="1"/>
                  <a:tileRect/>
                </a:gradFill>
                <a:effectLst>
                  <a:outerShdw blurRad="114300" dist="50800" dir="5400000" algn="t" rotWithShape="0">
                    <a:prstClr val="black">
                      <a:alpha val="14000"/>
                    </a:prstClr>
                  </a:outerShdw>
                </a:effectLst>
                <a:latin typeface="+mj-ea"/>
                <a:ea typeface="+mj-ea"/>
              </a:rPr>
              <a:t>产品未来规划</a:t>
            </a:r>
          </a:p>
        </p:txBody>
      </p:sp>
      <p:sp>
        <p:nvSpPr>
          <p:cNvPr id="2" name="Oval 3">
            <a:extLst>
              <a:ext uri="{FF2B5EF4-FFF2-40B4-BE49-F238E27FC236}">
                <a16:creationId xmlns:a16="http://schemas.microsoft.com/office/drawing/2014/main" id="{DD2E805D-E2B7-E295-0794-5DD186A8E6A8}"/>
              </a:ext>
            </a:extLst>
          </p:cNvPr>
          <p:cNvSpPr/>
          <p:nvPr/>
        </p:nvSpPr>
        <p:spPr>
          <a:xfrm rot="1800000">
            <a:off x="8286583" y="2004790"/>
            <a:ext cx="1732589" cy="3687139"/>
          </a:xfrm>
          <a:prstGeom prst="ellipse">
            <a:avLst/>
          </a:prstGeom>
          <a:solidFill>
            <a:srgbClr val="2265F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5">
            <a:extLst>
              <a:ext uri="{FF2B5EF4-FFF2-40B4-BE49-F238E27FC236}">
                <a16:creationId xmlns:a16="http://schemas.microsoft.com/office/drawing/2014/main" id="{12E0769E-5F1F-D109-E99A-F7739E079F1F}"/>
              </a:ext>
            </a:extLst>
          </p:cNvPr>
          <p:cNvSpPr/>
          <p:nvPr/>
        </p:nvSpPr>
        <p:spPr>
          <a:xfrm rot="19800000" flipV="1">
            <a:off x="9669874" y="2004790"/>
            <a:ext cx="1732589" cy="3687139"/>
          </a:xfrm>
          <a:prstGeom prst="ellipse">
            <a:avLst/>
          </a:prstGeom>
          <a:solidFill>
            <a:srgbClr val="70BD4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6">
            <a:extLst>
              <a:ext uri="{FF2B5EF4-FFF2-40B4-BE49-F238E27FC236}">
                <a16:creationId xmlns:a16="http://schemas.microsoft.com/office/drawing/2014/main" id="{4B8AA0BA-D67A-7BC6-869C-F9132F6962E2}"/>
              </a:ext>
            </a:extLst>
          </p:cNvPr>
          <p:cNvSpPr/>
          <p:nvPr/>
        </p:nvSpPr>
        <p:spPr>
          <a:xfrm rot="16200000" flipV="1">
            <a:off x="8979556" y="3216161"/>
            <a:ext cx="1732589" cy="3687139"/>
          </a:xfrm>
          <a:prstGeom prst="ellipse">
            <a:avLst/>
          </a:prstGeom>
          <a:solidFill>
            <a:srgbClr val="96D0B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F6B35C89-8162-9346-E9B9-51AF76061CA6}"/>
              </a:ext>
            </a:extLst>
          </p:cNvPr>
          <p:cNvSpPr txBox="1"/>
          <p:nvPr/>
        </p:nvSpPr>
        <p:spPr>
          <a:xfrm>
            <a:off x="10034859" y="3698289"/>
            <a:ext cx="1551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/>
                </a:solidFill>
                <a:latin typeface="+mj-lt"/>
              </a:rPr>
              <a:t>标题</a:t>
            </a:r>
            <a:r>
              <a:rPr lang="en-US" altLang="zh-CN" sz="1600" dirty="0">
                <a:solidFill>
                  <a:schemeClr val="bg2"/>
                </a:solidFill>
                <a:latin typeface="+mj-lt"/>
              </a:rPr>
              <a:t>2</a:t>
            </a:r>
            <a:endParaRPr lang="en-US" sz="1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3F2FDE4F-B1FE-15F1-8E04-3F663EC135D1}"/>
              </a:ext>
            </a:extLst>
          </p:cNvPr>
          <p:cNvSpPr txBox="1"/>
          <p:nvPr/>
        </p:nvSpPr>
        <p:spPr>
          <a:xfrm>
            <a:off x="8088346" y="3698289"/>
            <a:ext cx="1551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/>
                </a:solidFill>
                <a:latin typeface="+mj-lt"/>
              </a:rPr>
              <a:t>标题</a:t>
            </a:r>
            <a:r>
              <a:rPr lang="en-US" altLang="zh-CN" sz="1600" dirty="0">
                <a:solidFill>
                  <a:schemeClr val="bg2"/>
                </a:solidFill>
                <a:latin typeface="+mj-lt"/>
              </a:rPr>
              <a:t>1</a:t>
            </a:r>
            <a:endParaRPr lang="en-US" sz="1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8F6B470A-6070-E650-9996-7B32C4E73BFA}"/>
              </a:ext>
            </a:extLst>
          </p:cNvPr>
          <p:cNvSpPr txBox="1"/>
          <p:nvPr/>
        </p:nvSpPr>
        <p:spPr>
          <a:xfrm>
            <a:off x="9068994" y="5230200"/>
            <a:ext cx="1551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/>
                </a:solidFill>
                <a:latin typeface="+mj-lt"/>
              </a:rPr>
              <a:t>标题</a:t>
            </a:r>
            <a:r>
              <a:rPr lang="en-US" altLang="zh-CN" sz="1600" dirty="0">
                <a:solidFill>
                  <a:schemeClr val="bg2"/>
                </a:solidFill>
                <a:latin typeface="+mj-lt"/>
              </a:rPr>
              <a:t>3</a:t>
            </a:r>
            <a:endParaRPr lang="en-US" sz="1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Rectangle 24">
            <a:extLst>
              <a:ext uri="{FF2B5EF4-FFF2-40B4-BE49-F238E27FC236}">
                <a16:creationId xmlns:a16="http://schemas.microsoft.com/office/drawing/2014/main" id="{C007D050-3290-CF42-48FD-F3CB88EE014B}"/>
              </a:ext>
            </a:extLst>
          </p:cNvPr>
          <p:cNvSpPr/>
          <p:nvPr/>
        </p:nvSpPr>
        <p:spPr>
          <a:xfrm>
            <a:off x="3190846" y="1873310"/>
            <a:ext cx="1957523" cy="3712449"/>
          </a:xfrm>
          <a:prstGeom prst="rect">
            <a:avLst/>
          </a:prstGeom>
          <a:noFill/>
          <a:ln w="16573">
            <a:solidFill>
              <a:srgbClr val="70BD4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553" tIns="39776" rIns="79553" bIns="39776" rtlCol="0" anchor="ctr"/>
          <a:lstStyle/>
          <a:p>
            <a:pPr algn="ctr"/>
            <a:endParaRPr lang="en-ID" sz="1566"/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FCD1B50F-04FE-3256-B5F9-B29F8BBA4F78}"/>
              </a:ext>
            </a:extLst>
          </p:cNvPr>
          <p:cNvSpPr/>
          <p:nvPr/>
        </p:nvSpPr>
        <p:spPr>
          <a:xfrm>
            <a:off x="1142604" y="1873310"/>
            <a:ext cx="1957523" cy="3712449"/>
          </a:xfrm>
          <a:prstGeom prst="rect">
            <a:avLst/>
          </a:prstGeom>
          <a:noFill/>
          <a:ln w="16573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553" tIns="39776" rIns="79553" bIns="39776" rtlCol="0" anchor="ctr"/>
          <a:lstStyle/>
          <a:p>
            <a:pPr algn="ctr"/>
            <a:endParaRPr lang="en-ID" sz="1566"/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3C30BA8E-EA28-DD42-455D-E3BC99897204}"/>
              </a:ext>
            </a:extLst>
          </p:cNvPr>
          <p:cNvSpPr/>
          <p:nvPr/>
        </p:nvSpPr>
        <p:spPr>
          <a:xfrm>
            <a:off x="1142604" y="1873310"/>
            <a:ext cx="1957523" cy="422787"/>
          </a:xfrm>
          <a:prstGeom prst="rect">
            <a:avLst/>
          </a:prstGeom>
          <a:solidFill>
            <a:srgbClr val="2265F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553" tIns="39776" rIns="79553" bIns="39776" rtlCol="0" anchor="ctr"/>
          <a:lstStyle/>
          <a:p>
            <a:pPr algn="ctr"/>
            <a:endParaRPr lang="en-US" sz="1566"/>
          </a:p>
        </p:txBody>
      </p:sp>
      <p:sp>
        <p:nvSpPr>
          <p:cNvPr id="13" name="TextBox 22">
            <a:extLst>
              <a:ext uri="{FF2B5EF4-FFF2-40B4-BE49-F238E27FC236}">
                <a16:creationId xmlns:a16="http://schemas.microsoft.com/office/drawing/2014/main" id="{B208E533-217B-FC0B-D8AD-C50632D6D370}"/>
              </a:ext>
            </a:extLst>
          </p:cNvPr>
          <p:cNvSpPr txBox="1"/>
          <p:nvPr/>
        </p:nvSpPr>
        <p:spPr>
          <a:xfrm>
            <a:off x="1275166" y="2402989"/>
            <a:ext cx="1692398" cy="2167503"/>
          </a:xfrm>
          <a:prstGeom prst="rect">
            <a:avLst/>
          </a:prstGeom>
          <a:noFill/>
          <a:effectLst/>
        </p:spPr>
        <p:txBody>
          <a:bodyPr wrap="square" lIns="79553" tIns="39776" rIns="79553" bIns="39776" rtlCol="0">
            <a:spAutoFit/>
          </a:bodyPr>
          <a:lstStyle/>
          <a:p>
            <a:pPr marL="0" lvl="1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</p:txBody>
      </p:sp>
      <p:sp>
        <p:nvSpPr>
          <p:cNvPr id="14" name="TextBox 23">
            <a:extLst>
              <a:ext uri="{FF2B5EF4-FFF2-40B4-BE49-F238E27FC236}">
                <a16:creationId xmlns:a16="http://schemas.microsoft.com/office/drawing/2014/main" id="{19A11414-435E-C517-C033-90076CE2C79C}"/>
              </a:ext>
            </a:extLst>
          </p:cNvPr>
          <p:cNvSpPr txBox="1"/>
          <p:nvPr/>
        </p:nvSpPr>
        <p:spPr>
          <a:xfrm>
            <a:off x="1142604" y="1937426"/>
            <a:ext cx="1957523" cy="294555"/>
          </a:xfrm>
          <a:prstGeom prst="rect">
            <a:avLst/>
          </a:prstGeom>
          <a:noFill/>
          <a:effectLst/>
        </p:spPr>
        <p:txBody>
          <a:bodyPr wrap="square" lIns="79553" tIns="39776" rIns="79553" bIns="39776" rtlCol="0">
            <a:spAutoFit/>
          </a:bodyPr>
          <a:lstStyle/>
          <a:p>
            <a:pPr algn="ctr"/>
            <a:r>
              <a:rPr lang="zh-CN" altLang="en-US" sz="1392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r>
              <a:rPr lang="en-US" altLang="zh-CN" sz="1392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en-US" sz="1392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Rectangle 27">
            <a:extLst>
              <a:ext uri="{FF2B5EF4-FFF2-40B4-BE49-F238E27FC236}">
                <a16:creationId xmlns:a16="http://schemas.microsoft.com/office/drawing/2014/main" id="{EC8DB1CA-3481-4B3A-84B6-B9B5BF177F9D}"/>
              </a:ext>
            </a:extLst>
          </p:cNvPr>
          <p:cNvSpPr/>
          <p:nvPr/>
        </p:nvSpPr>
        <p:spPr>
          <a:xfrm>
            <a:off x="3190846" y="1873310"/>
            <a:ext cx="1957523" cy="422787"/>
          </a:xfrm>
          <a:prstGeom prst="rect">
            <a:avLst/>
          </a:prstGeom>
          <a:solidFill>
            <a:srgbClr val="70BD4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553" tIns="39776" rIns="79553" bIns="39776" rtlCol="0" anchor="ctr"/>
          <a:lstStyle/>
          <a:p>
            <a:pPr algn="ctr"/>
            <a:endParaRPr lang="en-US" sz="1566"/>
          </a:p>
        </p:txBody>
      </p:sp>
      <p:sp>
        <p:nvSpPr>
          <p:cNvPr id="18" name="TextBox 29">
            <a:extLst>
              <a:ext uri="{FF2B5EF4-FFF2-40B4-BE49-F238E27FC236}">
                <a16:creationId xmlns:a16="http://schemas.microsoft.com/office/drawing/2014/main" id="{335EAC52-772F-1327-C798-1E041F831595}"/>
              </a:ext>
            </a:extLst>
          </p:cNvPr>
          <p:cNvSpPr txBox="1"/>
          <p:nvPr/>
        </p:nvSpPr>
        <p:spPr>
          <a:xfrm>
            <a:off x="3190846" y="1905493"/>
            <a:ext cx="1957523" cy="294555"/>
          </a:xfrm>
          <a:prstGeom prst="rect">
            <a:avLst/>
          </a:prstGeom>
          <a:noFill/>
          <a:effectLst/>
        </p:spPr>
        <p:txBody>
          <a:bodyPr wrap="square" lIns="79553" tIns="39776" rIns="79553" bIns="39776" rtlCol="0">
            <a:spAutoFit/>
          </a:bodyPr>
          <a:lstStyle/>
          <a:p>
            <a:pPr algn="ctr"/>
            <a:r>
              <a:rPr lang="zh-CN" altLang="en-US" sz="1392" dirty="0">
                <a:solidFill>
                  <a:schemeClr val="bg1"/>
                </a:solidFill>
                <a:latin typeface="+mj-lt"/>
              </a:rPr>
              <a:t>标题</a:t>
            </a:r>
            <a:r>
              <a:rPr lang="en-US" altLang="zh-CN" sz="1392" dirty="0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sp>
        <p:nvSpPr>
          <p:cNvPr id="19" name="Rectangle 30">
            <a:extLst>
              <a:ext uri="{FF2B5EF4-FFF2-40B4-BE49-F238E27FC236}">
                <a16:creationId xmlns:a16="http://schemas.microsoft.com/office/drawing/2014/main" id="{AA2B399B-B729-47F9-A972-159C5494A15C}"/>
              </a:ext>
            </a:extLst>
          </p:cNvPr>
          <p:cNvSpPr/>
          <p:nvPr/>
        </p:nvSpPr>
        <p:spPr>
          <a:xfrm>
            <a:off x="5239086" y="1873310"/>
            <a:ext cx="1957523" cy="3712449"/>
          </a:xfrm>
          <a:prstGeom prst="rect">
            <a:avLst/>
          </a:prstGeom>
          <a:noFill/>
          <a:ln w="16573">
            <a:solidFill>
              <a:srgbClr val="6DCFB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553" tIns="39776" rIns="79553" bIns="39776" rtlCol="0" anchor="ctr"/>
          <a:lstStyle/>
          <a:p>
            <a:pPr algn="ctr"/>
            <a:endParaRPr lang="en-ID" sz="1566"/>
          </a:p>
        </p:txBody>
      </p:sp>
      <p:sp>
        <p:nvSpPr>
          <p:cNvPr id="20" name="Rectangle 31">
            <a:extLst>
              <a:ext uri="{FF2B5EF4-FFF2-40B4-BE49-F238E27FC236}">
                <a16:creationId xmlns:a16="http://schemas.microsoft.com/office/drawing/2014/main" id="{8872CB45-9DE8-148A-88CE-1DB49AB248C2}"/>
              </a:ext>
            </a:extLst>
          </p:cNvPr>
          <p:cNvSpPr/>
          <p:nvPr/>
        </p:nvSpPr>
        <p:spPr>
          <a:xfrm>
            <a:off x="5239086" y="1873310"/>
            <a:ext cx="1957523" cy="422787"/>
          </a:xfrm>
          <a:prstGeom prst="rect">
            <a:avLst/>
          </a:prstGeom>
          <a:solidFill>
            <a:srgbClr val="6DCFB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553" tIns="39776" rIns="79553" bIns="39776" rtlCol="0" anchor="ctr"/>
          <a:lstStyle/>
          <a:p>
            <a:pPr algn="ctr"/>
            <a:endParaRPr lang="en-US" sz="1566"/>
          </a:p>
        </p:txBody>
      </p:sp>
      <p:sp>
        <p:nvSpPr>
          <p:cNvPr id="22" name="TextBox 33">
            <a:extLst>
              <a:ext uri="{FF2B5EF4-FFF2-40B4-BE49-F238E27FC236}">
                <a16:creationId xmlns:a16="http://schemas.microsoft.com/office/drawing/2014/main" id="{85F77C30-4EF6-4F8B-839E-237B0B62D4A3}"/>
              </a:ext>
            </a:extLst>
          </p:cNvPr>
          <p:cNvSpPr txBox="1"/>
          <p:nvPr/>
        </p:nvSpPr>
        <p:spPr>
          <a:xfrm>
            <a:off x="5239086" y="1905493"/>
            <a:ext cx="1957523" cy="294555"/>
          </a:xfrm>
          <a:prstGeom prst="rect">
            <a:avLst/>
          </a:prstGeom>
          <a:noFill/>
          <a:effectLst/>
        </p:spPr>
        <p:txBody>
          <a:bodyPr wrap="square" lIns="79553" tIns="39776" rIns="79553" bIns="39776" rtlCol="0">
            <a:spAutoFit/>
          </a:bodyPr>
          <a:lstStyle/>
          <a:p>
            <a:pPr algn="ctr"/>
            <a:r>
              <a:rPr lang="zh-CN" altLang="en-US" sz="1392" dirty="0">
                <a:solidFill>
                  <a:schemeClr val="bg1"/>
                </a:solidFill>
                <a:latin typeface="+mj-lt"/>
              </a:rPr>
              <a:t>标题</a:t>
            </a:r>
            <a:r>
              <a:rPr lang="en-US" altLang="zh-CN" sz="1392" dirty="0">
                <a:solidFill>
                  <a:schemeClr val="bg1"/>
                </a:solidFill>
                <a:latin typeface="+mj-lt"/>
              </a:rPr>
              <a:t>3</a:t>
            </a:r>
            <a:endParaRPr lang="en-US" sz="1392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8" name="TextBox 22">
            <a:extLst>
              <a:ext uri="{FF2B5EF4-FFF2-40B4-BE49-F238E27FC236}">
                <a16:creationId xmlns:a16="http://schemas.microsoft.com/office/drawing/2014/main" id="{9D70D54B-462B-C399-583F-3CBCC87359C9}"/>
              </a:ext>
            </a:extLst>
          </p:cNvPr>
          <p:cNvSpPr txBox="1"/>
          <p:nvPr/>
        </p:nvSpPr>
        <p:spPr>
          <a:xfrm>
            <a:off x="3323408" y="2402989"/>
            <a:ext cx="1692398" cy="2167503"/>
          </a:xfrm>
          <a:prstGeom prst="rect">
            <a:avLst/>
          </a:prstGeom>
          <a:noFill/>
          <a:effectLst/>
        </p:spPr>
        <p:txBody>
          <a:bodyPr wrap="square" lIns="79553" tIns="39776" rIns="79553" bIns="39776" rtlCol="0">
            <a:spAutoFit/>
          </a:bodyPr>
          <a:lstStyle/>
          <a:p>
            <a:pPr marL="0" lvl="1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</p:txBody>
      </p:sp>
      <p:sp>
        <p:nvSpPr>
          <p:cNvPr id="49" name="TextBox 22">
            <a:extLst>
              <a:ext uri="{FF2B5EF4-FFF2-40B4-BE49-F238E27FC236}">
                <a16:creationId xmlns:a16="http://schemas.microsoft.com/office/drawing/2014/main" id="{17159A78-E689-8CA5-D532-3C835AE7E340}"/>
              </a:ext>
            </a:extLst>
          </p:cNvPr>
          <p:cNvSpPr txBox="1"/>
          <p:nvPr/>
        </p:nvSpPr>
        <p:spPr>
          <a:xfrm>
            <a:off x="5371648" y="2402989"/>
            <a:ext cx="1692398" cy="2167503"/>
          </a:xfrm>
          <a:prstGeom prst="rect">
            <a:avLst/>
          </a:prstGeom>
          <a:noFill/>
          <a:effectLst/>
        </p:spPr>
        <p:txBody>
          <a:bodyPr wrap="square" lIns="79553" tIns="39776" rIns="79553" bIns="39776" rtlCol="0">
            <a:spAutoFit/>
          </a:bodyPr>
          <a:lstStyle/>
          <a:p>
            <a:pPr marL="0" lvl="1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7453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QR 代码&#10;&#10;描述已自动生成">
            <a:extLst>
              <a:ext uri="{FF2B5EF4-FFF2-40B4-BE49-F238E27FC236}">
                <a16:creationId xmlns:a16="http://schemas.microsoft.com/office/drawing/2014/main" id="{79FF7354-4DC7-A9F4-5057-A5B411FC86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1030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D97910B-CC2B-D4AE-154A-6D3B56FE3415}"/>
              </a:ext>
            </a:extLst>
          </p:cNvPr>
          <p:cNvSpPr/>
          <p:nvPr/>
        </p:nvSpPr>
        <p:spPr>
          <a:xfrm>
            <a:off x="658813" y="356838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Elly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透明胶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AD81723-07E2-7D42-3C1E-DA33A4514AF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364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105716BA-1CF4-9616-37BD-D249A87EB4A5}"/>
              </a:ext>
            </a:extLst>
          </p:cNvPr>
          <p:cNvSpPr/>
          <p:nvPr/>
        </p:nvSpPr>
        <p:spPr>
          <a:xfrm flipH="1">
            <a:off x="-1" y="-1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1000">
                <a:srgbClr val="EEF1F8">
                  <a:alpha val="87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椭圆 9">
            <a:extLst>
              <a:ext uri="{FF2B5EF4-FFF2-40B4-BE49-F238E27FC236}">
                <a16:creationId xmlns:a16="http://schemas.microsoft.com/office/drawing/2014/main" id="{18D0F41E-ED22-5B9D-1C72-BDC59C02A85E}"/>
              </a:ext>
            </a:extLst>
          </p:cNvPr>
          <p:cNvSpPr/>
          <p:nvPr/>
        </p:nvSpPr>
        <p:spPr>
          <a:xfrm rot="12170042">
            <a:off x="449850" y="378441"/>
            <a:ext cx="2521435" cy="2827629"/>
          </a:xfrm>
          <a:custGeom>
            <a:avLst/>
            <a:gdLst>
              <a:gd name="connsiteX0" fmla="*/ 0 w 8055429"/>
              <a:gd name="connsiteY0" fmla="*/ 2721429 h 5442857"/>
              <a:gd name="connsiteX1" fmla="*/ 4027715 w 8055429"/>
              <a:gd name="connsiteY1" fmla="*/ 0 h 5442857"/>
              <a:gd name="connsiteX2" fmla="*/ 8055430 w 8055429"/>
              <a:gd name="connsiteY2" fmla="*/ 2721429 h 5442857"/>
              <a:gd name="connsiteX3" fmla="*/ 4027715 w 8055429"/>
              <a:gd name="connsiteY3" fmla="*/ 5442858 h 5442857"/>
              <a:gd name="connsiteX4" fmla="*/ 0 w 8055429"/>
              <a:gd name="connsiteY4" fmla="*/ 2721429 h 5442857"/>
              <a:gd name="connsiteX0" fmla="*/ 0 w 8055430"/>
              <a:gd name="connsiteY0" fmla="*/ 2721429 h 5442858"/>
              <a:gd name="connsiteX1" fmla="*/ 4027715 w 8055430"/>
              <a:gd name="connsiteY1" fmla="*/ 0 h 5442858"/>
              <a:gd name="connsiteX2" fmla="*/ 8055430 w 8055430"/>
              <a:gd name="connsiteY2" fmla="*/ 2721429 h 5442858"/>
              <a:gd name="connsiteX3" fmla="*/ 4027715 w 8055430"/>
              <a:gd name="connsiteY3" fmla="*/ 5442858 h 5442858"/>
              <a:gd name="connsiteX4" fmla="*/ 0 w 8055430"/>
              <a:gd name="connsiteY4" fmla="*/ 2721429 h 5442858"/>
              <a:gd name="connsiteX0" fmla="*/ 192 w 8055622"/>
              <a:gd name="connsiteY0" fmla="*/ 1879600 h 4601029"/>
              <a:gd name="connsiteX1" fmla="*/ 4158536 w 8055622"/>
              <a:gd name="connsiteY1" fmla="*/ 0 h 4601029"/>
              <a:gd name="connsiteX2" fmla="*/ 8055622 w 8055622"/>
              <a:gd name="connsiteY2" fmla="*/ 1879600 h 4601029"/>
              <a:gd name="connsiteX3" fmla="*/ 4027907 w 8055622"/>
              <a:gd name="connsiteY3" fmla="*/ 4601029 h 4601029"/>
              <a:gd name="connsiteX4" fmla="*/ 192 w 8055622"/>
              <a:gd name="connsiteY4" fmla="*/ 1879600 h 4601029"/>
              <a:gd name="connsiteX0" fmla="*/ 136 w 7924937"/>
              <a:gd name="connsiteY0" fmla="*/ 2940452 h 4649351"/>
              <a:gd name="connsiteX1" fmla="*/ 4027851 w 7924937"/>
              <a:gd name="connsiteY1" fmla="*/ 30337 h 4649351"/>
              <a:gd name="connsiteX2" fmla="*/ 7924937 w 7924937"/>
              <a:gd name="connsiteY2" fmla="*/ 1909937 h 4649351"/>
              <a:gd name="connsiteX3" fmla="*/ 3897222 w 7924937"/>
              <a:gd name="connsiteY3" fmla="*/ 4631366 h 4649351"/>
              <a:gd name="connsiteX4" fmla="*/ 136 w 7924937"/>
              <a:gd name="connsiteY4" fmla="*/ 2940452 h 4649351"/>
              <a:gd name="connsiteX0" fmla="*/ 16 w 7924817"/>
              <a:gd name="connsiteY0" fmla="*/ 2940452 h 4712816"/>
              <a:gd name="connsiteX1" fmla="*/ 4027731 w 7924817"/>
              <a:gd name="connsiteY1" fmla="*/ 30337 h 4712816"/>
              <a:gd name="connsiteX2" fmla="*/ 7924817 w 7924817"/>
              <a:gd name="connsiteY2" fmla="*/ 1909937 h 4712816"/>
              <a:gd name="connsiteX3" fmla="*/ 3897102 w 7924817"/>
              <a:gd name="connsiteY3" fmla="*/ 4631366 h 4712816"/>
              <a:gd name="connsiteX4" fmla="*/ 16 w 7924817"/>
              <a:gd name="connsiteY4" fmla="*/ 2940452 h 4712816"/>
              <a:gd name="connsiteX0" fmla="*/ 441 w 7925242"/>
              <a:gd name="connsiteY0" fmla="*/ 2940452 h 3190521"/>
              <a:gd name="connsiteX1" fmla="*/ 4028156 w 7925242"/>
              <a:gd name="connsiteY1" fmla="*/ 30337 h 3190521"/>
              <a:gd name="connsiteX2" fmla="*/ 7925242 w 7925242"/>
              <a:gd name="connsiteY2" fmla="*/ 1909937 h 3190521"/>
              <a:gd name="connsiteX3" fmla="*/ 3795927 w 7925242"/>
              <a:gd name="connsiteY3" fmla="*/ 2918680 h 3190521"/>
              <a:gd name="connsiteX4" fmla="*/ 441 w 7925242"/>
              <a:gd name="connsiteY4" fmla="*/ 2940452 h 3190521"/>
              <a:gd name="connsiteX0" fmla="*/ 551 w 7925352"/>
              <a:gd name="connsiteY0" fmla="*/ 2940452 h 3178973"/>
              <a:gd name="connsiteX1" fmla="*/ 4028266 w 7925352"/>
              <a:gd name="connsiteY1" fmla="*/ 30337 h 3178973"/>
              <a:gd name="connsiteX2" fmla="*/ 7925352 w 7925352"/>
              <a:gd name="connsiteY2" fmla="*/ 1909937 h 3178973"/>
              <a:gd name="connsiteX3" fmla="*/ 3796037 w 7925352"/>
              <a:gd name="connsiteY3" fmla="*/ 2918680 h 3178973"/>
              <a:gd name="connsiteX4" fmla="*/ 551 w 7925352"/>
              <a:gd name="connsiteY4" fmla="*/ 2940452 h 3178973"/>
              <a:gd name="connsiteX0" fmla="*/ 551 w 7925352"/>
              <a:gd name="connsiteY0" fmla="*/ 2940452 h 3321586"/>
              <a:gd name="connsiteX1" fmla="*/ 4028266 w 7925352"/>
              <a:gd name="connsiteY1" fmla="*/ 30337 h 3321586"/>
              <a:gd name="connsiteX2" fmla="*/ 7925352 w 7925352"/>
              <a:gd name="connsiteY2" fmla="*/ 1909937 h 3321586"/>
              <a:gd name="connsiteX3" fmla="*/ 3796037 w 7925352"/>
              <a:gd name="connsiteY3" fmla="*/ 2918680 h 3321586"/>
              <a:gd name="connsiteX4" fmla="*/ 551 w 7925352"/>
              <a:gd name="connsiteY4" fmla="*/ 2940452 h 3321586"/>
              <a:gd name="connsiteX0" fmla="*/ 269 w 7925070"/>
              <a:gd name="connsiteY0" fmla="*/ 2940452 h 4098538"/>
              <a:gd name="connsiteX1" fmla="*/ 4027984 w 7925070"/>
              <a:gd name="connsiteY1" fmla="*/ 30337 h 4098538"/>
              <a:gd name="connsiteX2" fmla="*/ 7925070 w 7925070"/>
              <a:gd name="connsiteY2" fmla="*/ 1909937 h 4098538"/>
              <a:gd name="connsiteX3" fmla="*/ 4216669 w 7925070"/>
              <a:gd name="connsiteY3" fmla="*/ 3920166 h 4098538"/>
              <a:gd name="connsiteX4" fmla="*/ 269 w 7925070"/>
              <a:gd name="connsiteY4" fmla="*/ 2940452 h 4098538"/>
              <a:gd name="connsiteX0" fmla="*/ 32178 w 7956979"/>
              <a:gd name="connsiteY0" fmla="*/ 2940452 h 4755053"/>
              <a:gd name="connsiteX1" fmla="*/ 4059893 w 7956979"/>
              <a:gd name="connsiteY1" fmla="*/ 30337 h 4755053"/>
              <a:gd name="connsiteX2" fmla="*/ 7956979 w 7956979"/>
              <a:gd name="connsiteY2" fmla="*/ 1909937 h 4755053"/>
              <a:gd name="connsiteX3" fmla="*/ 4248578 w 7956979"/>
              <a:gd name="connsiteY3" fmla="*/ 3920166 h 4755053"/>
              <a:gd name="connsiteX4" fmla="*/ 32178 w 7956979"/>
              <a:gd name="connsiteY4" fmla="*/ 2940452 h 4755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56979" h="4755053">
                <a:moveTo>
                  <a:pt x="32178" y="2940452"/>
                </a:moveTo>
                <a:cubicBezTo>
                  <a:pt x="392617" y="-15624"/>
                  <a:pt x="2739093" y="202090"/>
                  <a:pt x="4059893" y="30337"/>
                </a:cubicBezTo>
                <a:cubicBezTo>
                  <a:pt x="5380693" y="-141416"/>
                  <a:pt x="7956979" y="406933"/>
                  <a:pt x="7956979" y="1909937"/>
                </a:cubicBezTo>
                <a:cubicBezTo>
                  <a:pt x="7956979" y="3412941"/>
                  <a:pt x="6077378" y="3356527"/>
                  <a:pt x="4248578" y="3920166"/>
                </a:cubicBezTo>
                <a:cubicBezTo>
                  <a:pt x="2419778" y="4483805"/>
                  <a:pt x="-328261" y="5896528"/>
                  <a:pt x="32178" y="294045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533C2D-69C7-2E31-3D0F-0AB6C39CDF38}"/>
              </a:ext>
            </a:extLst>
          </p:cNvPr>
          <p:cNvSpPr txBox="1"/>
          <p:nvPr/>
        </p:nvSpPr>
        <p:spPr>
          <a:xfrm>
            <a:off x="1075765" y="1184655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DB68AA-46C1-C7E0-5294-1B10939F4760}"/>
              </a:ext>
            </a:extLst>
          </p:cNvPr>
          <p:cNvSpPr txBox="1"/>
          <p:nvPr/>
        </p:nvSpPr>
        <p:spPr>
          <a:xfrm>
            <a:off x="1075765" y="1909072"/>
            <a:ext cx="34002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+mn-ea"/>
              </a:rPr>
              <a:t>CON</a:t>
            </a:r>
            <a:r>
              <a:rPr lang="en-US" altLang="zh-CN" sz="4800" dirty="0">
                <a:solidFill>
                  <a:schemeClr val="accent1"/>
                </a:solidFill>
                <a:latin typeface="+mn-ea"/>
              </a:rPr>
              <a:t>TENTS</a:t>
            </a:r>
            <a:endParaRPr lang="zh-CN" altLang="en-US" sz="4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F5384D1-9F43-3766-9D0E-3D529931074B}"/>
              </a:ext>
            </a:extLst>
          </p:cNvPr>
          <p:cNvSpPr txBox="1"/>
          <p:nvPr/>
        </p:nvSpPr>
        <p:spPr>
          <a:xfrm>
            <a:off x="1172646" y="3508298"/>
            <a:ext cx="8114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accent1"/>
                </a:solidFill>
                <a:latin typeface="+mn-ea"/>
              </a:rPr>
              <a:t>01</a:t>
            </a:r>
            <a:endParaRPr lang="zh-CN" altLang="en-US" sz="4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382310B-EBE3-CA90-03C3-2C950C0788FA}"/>
              </a:ext>
            </a:extLst>
          </p:cNvPr>
          <p:cNvSpPr txBox="1"/>
          <p:nvPr/>
        </p:nvSpPr>
        <p:spPr>
          <a:xfrm>
            <a:off x="1172646" y="428883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ea typeface="+mj-ea"/>
              </a:rPr>
              <a:t>背景分析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E337E31-DD92-7060-288A-0670941FD03E}"/>
              </a:ext>
            </a:extLst>
          </p:cNvPr>
          <p:cNvSpPr txBox="1"/>
          <p:nvPr/>
        </p:nvSpPr>
        <p:spPr>
          <a:xfrm>
            <a:off x="1172646" y="4700034"/>
            <a:ext cx="17043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+mn-ea"/>
              </a:rPr>
              <a:t>Background analysis</a:t>
            </a:r>
            <a:endParaRPr lang="zh-CN" altLang="en-US" dirty="0">
              <a:latin typeface="+mn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320CEF3-2772-0E34-096A-8D2F83A250EF}"/>
              </a:ext>
            </a:extLst>
          </p:cNvPr>
          <p:cNvSpPr txBox="1"/>
          <p:nvPr/>
        </p:nvSpPr>
        <p:spPr>
          <a:xfrm>
            <a:off x="3969066" y="3508298"/>
            <a:ext cx="9380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accent1"/>
                </a:solidFill>
                <a:latin typeface="+mn-ea"/>
              </a:rPr>
              <a:t>02</a:t>
            </a:r>
            <a:endParaRPr lang="zh-CN" altLang="en-US" sz="4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1D9A645-206A-F8FA-D065-7F28B6B94884}"/>
              </a:ext>
            </a:extLst>
          </p:cNvPr>
          <p:cNvSpPr txBox="1"/>
          <p:nvPr/>
        </p:nvSpPr>
        <p:spPr>
          <a:xfrm>
            <a:off x="3969066" y="428883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ea typeface="+mj-ea"/>
              </a:rPr>
              <a:t>组织体系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FA8B82F-12A1-F734-8190-9A9CA1E7682A}"/>
              </a:ext>
            </a:extLst>
          </p:cNvPr>
          <p:cNvSpPr txBox="1"/>
          <p:nvPr/>
        </p:nvSpPr>
        <p:spPr>
          <a:xfrm>
            <a:off x="3969066" y="4700034"/>
            <a:ext cx="18453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+mn-ea"/>
              </a:rPr>
              <a:t>Organizational system</a:t>
            </a:r>
            <a:endParaRPr lang="zh-CN" altLang="en-US" dirty="0">
              <a:latin typeface="+mn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81FECF3-6498-1E29-AFC1-95AAA17C27E5}"/>
              </a:ext>
            </a:extLst>
          </p:cNvPr>
          <p:cNvSpPr txBox="1"/>
          <p:nvPr/>
        </p:nvSpPr>
        <p:spPr>
          <a:xfrm>
            <a:off x="6765486" y="3508298"/>
            <a:ext cx="9380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accent1"/>
                </a:solidFill>
                <a:latin typeface="+mn-ea"/>
              </a:rPr>
              <a:t>03</a:t>
            </a:r>
            <a:endParaRPr lang="zh-CN" altLang="en-US" sz="4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CFBB668-29E9-1AED-CBF4-1FC786AC4032}"/>
              </a:ext>
            </a:extLst>
          </p:cNvPr>
          <p:cNvSpPr txBox="1"/>
          <p:nvPr/>
        </p:nvSpPr>
        <p:spPr>
          <a:xfrm>
            <a:off x="6765486" y="428883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ea typeface="+mj-ea"/>
              </a:rPr>
              <a:t>诊疗服务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120A98D4-46BD-A617-97ED-FE4A2FA62699}"/>
              </a:ext>
            </a:extLst>
          </p:cNvPr>
          <p:cNvSpPr txBox="1"/>
          <p:nvPr/>
        </p:nvSpPr>
        <p:spPr>
          <a:xfrm>
            <a:off x="6765486" y="4700034"/>
            <a:ext cx="19239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+mn-ea"/>
              </a:rPr>
              <a:t>Diagnostic </a:t>
            </a:r>
            <a:r>
              <a:rPr lang="en-US" altLang="zh-CN" sz="1200" dirty="0" err="1">
                <a:latin typeface="+mn-ea"/>
              </a:rPr>
              <a:t>servicesYSIS</a:t>
            </a:r>
            <a:endParaRPr lang="zh-CN" altLang="en-US" dirty="0">
              <a:latin typeface="+mn-ea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59C51DE6-FC23-0496-3FD1-C09CFEC81B15}"/>
              </a:ext>
            </a:extLst>
          </p:cNvPr>
          <p:cNvSpPr txBox="1"/>
          <p:nvPr/>
        </p:nvSpPr>
        <p:spPr>
          <a:xfrm>
            <a:off x="9561905" y="3508298"/>
            <a:ext cx="9380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accent1"/>
                </a:solidFill>
                <a:latin typeface="+mn-ea"/>
              </a:rPr>
              <a:t>04</a:t>
            </a:r>
            <a:endParaRPr lang="zh-CN" altLang="en-US" sz="4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225683B-0623-B826-C203-A10A7204721E}"/>
              </a:ext>
            </a:extLst>
          </p:cNvPr>
          <p:cNvSpPr txBox="1"/>
          <p:nvPr/>
        </p:nvSpPr>
        <p:spPr>
          <a:xfrm>
            <a:off x="9561905" y="428883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ea typeface="+mj-ea"/>
              </a:rPr>
              <a:t>产品介绍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4F1496B1-E678-5CA1-F5F3-F27849B2F272}"/>
              </a:ext>
            </a:extLst>
          </p:cNvPr>
          <p:cNvSpPr txBox="1"/>
          <p:nvPr/>
        </p:nvSpPr>
        <p:spPr>
          <a:xfrm>
            <a:off x="9561905" y="4700034"/>
            <a:ext cx="168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+mn-ea"/>
              </a:rPr>
              <a:t>Product introduction</a:t>
            </a:r>
            <a:endParaRPr lang="zh-CN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65478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105716BA-1CF4-9616-37BD-D249A87EB4A5}"/>
              </a:ext>
            </a:extLst>
          </p:cNvPr>
          <p:cNvSpPr/>
          <p:nvPr/>
        </p:nvSpPr>
        <p:spPr>
          <a:xfrm flipH="1">
            <a:off x="-1" y="-1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1000">
                <a:srgbClr val="EEF1F8">
                  <a:alpha val="87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BAC33FB-4668-1C2D-BCEA-936111934113}"/>
              </a:ext>
            </a:extLst>
          </p:cNvPr>
          <p:cNvGrpSpPr/>
          <p:nvPr/>
        </p:nvGrpSpPr>
        <p:grpSpPr>
          <a:xfrm>
            <a:off x="2507267" y="2202062"/>
            <a:ext cx="7177467" cy="2453876"/>
            <a:chOff x="2588418" y="2745625"/>
            <a:chExt cx="7177467" cy="2453876"/>
          </a:xfrm>
        </p:grpSpPr>
        <p:sp>
          <p:nvSpPr>
            <p:cNvPr id="2" name="矩形: 对角圆角 1">
              <a:extLst>
                <a:ext uri="{FF2B5EF4-FFF2-40B4-BE49-F238E27FC236}">
                  <a16:creationId xmlns:a16="http://schemas.microsoft.com/office/drawing/2014/main" id="{C0A7026E-71FB-7310-F125-B3F2FEC64CE1}"/>
                </a:ext>
              </a:extLst>
            </p:cNvPr>
            <p:cNvSpPr/>
            <p:nvPr/>
          </p:nvSpPr>
          <p:spPr>
            <a:xfrm>
              <a:off x="2588418" y="2745625"/>
              <a:ext cx="5761695" cy="2453876"/>
            </a:xfrm>
            <a:prstGeom prst="round2DiagRect">
              <a:avLst>
                <a:gd name="adj1" fmla="val 7841"/>
                <a:gd name="adj2" fmla="val 0"/>
              </a:avLst>
            </a:prstGeom>
            <a:gradFill>
              <a:gsLst>
                <a:gs pos="58000">
                  <a:srgbClr val="FCFDFE"/>
                </a:gs>
                <a:gs pos="0">
                  <a:schemeClr val="bg1"/>
                </a:gs>
                <a:gs pos="100000">
                  <a:srgbClr val="EEF1F8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矩形: 单圆角 2">
              <a:extLst>
                <a:ext uri="{FF2B5EF4-FFF2-40B4-BE49-F238E27FC236}">
                  <a16:creationId xmlns:a16="http://schemas.microsoft.com/office/drawing/2014/main" id="{879CCC20-D474-DF62-D567-B467369285A7}"/>
                </a:ext>
              </a:extLst>
            </p:cNvPr>
            <p:cNvSpPr/>
            <p:nvPr/>
          </p:nvSpPr>
          <p:spPr>
            <a:xfrm>
              <a:off x="6763264" y="2745625"/>
              <a:ext cx="3002621" cy="2453876"/>
            </a:xfrm>
            <a:prstGeom prst="round1Rect">
              <a:avLst>
                <a:gd name="adj" fmla="val 9617"/>
              </a:avLst>
            </a:prstGeom>
            <a:gradFill>
              <a:gsLst>
                <a:gs pos="69008">
                  <a:srgbClr val="013292"/>
                </a:gs>
                <a:gs pos="0">
                  <a:srgbClr val="3378D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F5384D1-9F43-3766-9D0E-3D529931074B}"/>
              </a:ext>
            </a:extLst>
          </p:cNvPr>
          <p:cNvSpPr txBox="1"/>
          <p:nvPr/>
        </p:nvSpPr>
        <p:spPr>
          <a:xfrm>
            <a:off x="7353708" y="24979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</a:rPr>
              <a:t>01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382310B-EBE3-CA90-03C3-2C950C0788FA}"/>
              </a:ext>
            </a:extLst>
          </p:cNvPr>
          <p:cNvSpPr txBox="1"/>
          <p:nvPr/>
        </p:nvSpPr>
        <p:spPr>
          <a:xfrm>
            <a:off x="3273471" y="2843879"/>
            <a:ext cx="2661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70BD42"/>
                </a:solidFill>
                <a:latin typeface="+mj-ea"/>
                <a:ea typeface="+mj-ea"/>
              </a:rPr>
              <a:t>背景分析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E337E31-DD92-7060-288A-0670941FD03E}"/>
              </a:ext>
            </a:extLst>
          </p:cNvPr>
          <p:cNvSpPr txBox="1"/>
          <p:nvPr/>
        </p:nvSpPr>
        <p:spPr>
          <a:xfrm>
            <a:off x="3273471" y="3552454"/>
            <a:ext cx="2755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CFD6DE"/>
                </a:solidFill>
                <a:ea typeface="+mj-ea"/>
              </a:rPr>
              <a:t>Background analysis</a:t>
            </a:r>
            <a:endParaRPr lang="zh-CN" altLang="en-US" sz="3600" dirty="0">
              <a:solidFill>
                <a:srgbClr val="CFD6DE"/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69855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D6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ounded Rectangle 32+">
            <a:extLst>
              <a:ext uri="{FF2B5EF4-FFF2-40B4-BE49-F238E27FC236}">
                <a16:creationId xmlns:a16="http://schemas.microsoft.com/office/drawing/2014/main" id="{02BD700F-FF70-7F48-A9C0-AAD3580713EA}"/>
              </a:ext>
            </a:extLst>
          </p:cNvPr>
          <p:cNvSpPr/>
          <p:nvPr/>
        </p:nvSpPr>
        <p:spPr>
          <a:xfrm>
            <a:off x="6261252" y="3055297"/>
            <a:ext cx="5229225" cy="3182392"/>
          </a:xfrm>
          <a:prstGeom prst="roundRect">
            <a:avLst>
              <a:gd name="adj" fmla="val 3955"/>
            </a:avLst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13196" t="-95656" r="-119954" b="-19842"/>
            </a:stretch>
          </a:blipFill>
          <a:ln>
            <a:solidFill>
              <a:schemeClr val="bg1"/>
            </a:solidFill>
          </a:ln>
          <a:effectLst>
            <a:outerShdw blurRad="152400" dist="88900" dir="5400000" rotWithShape="0">
              <a:srgbClr val="2265FB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10D06539-0F2C-339F-9DE1-43D47E712BC9}"/>
              </a:ext>
            </a:extLst>
          </p:cNvPr>
          <p:cNvSpPr/>
          <p:nvPr/>
        </p:nvSpPr>
        <p:spPr>
          <a:xfrm rot="5140974">
            <a:off x="-1054758" y="-1137710"/>
            <a:ext cx="1785013" cy="1342667"/>
          </a:xfrm>
          <a:custGeom>
            <a:avLst/>
            <a:gdLst>
              <a:gd name="connsiteX0" fmla="*/ 0 w 8055429"/>
              <a:gd name="connsiteY0" fmla="*/ 2721429 h 5442857"/>
              <a:gd name="connsiteX1" fmla="*/ 4027715 w 8055429"/>
              <a:gd name="connsiteY1" fmla="*/ 0 h 5442857"/>
              <a:gd name="connsiteX2" fmla="*/ 8055430 w 8055429"/>
              <a:gd name="connsiteY2" fmla="*/ 2721429 h 5442857"/>
              <a:gd name="connsiteX3" fmla="*/ 4027715 w 8055429"/>
              <a:gd name="connsiteY3" fmla="*/ 5442858 h 5442857"/>
              <a:gd name="connsiteX4" fmla="*/ 0 w 8055429"/>
              <a:gd name="connsiteY4" fmla="*/ 2721429 h 5442857"/>
              <a:gd name="connsiteX0" fmla="*/ 0 w 8055430"/>
              <a:gd name="connsiteY0" fmla="*/ 2721429 h 5442858"/>
              <a:gd name="connsiteX1" fmla="*/ 4027715 w 8055430"/>
              <a:gd name="connsiteY1" fmla="*/ 0 h 5442858"/>
              <a:gd name="connsiteX2" fmla="*/ 8055430 w 8055430"/>
              <a:gd name="connsiteY2" fmla="*/ 2721429 h 5442858"/>
              <a:gd name="connsiteX3" fmla="*/ 4027715 w 8055430"/>
              <a:gd name="connsiteY3" fmla="*/ 5442858 h 5442858"/>
              <a:gd name="connsiteX4" fmla="*/ 0 w 8055430"/>
              <a:gd name="connsiteY4" fmla="*/ 2721429 h 5442858"/>
              <a:gd name="connsiteX0" fmla="*/ 192 w 8055622"/>
              <a:gd name="connsiteY0" fmla="*/ 1879600 h 4601029"/>
              <a:gd name="connsiteX1" fmla="*/ 4158536 w 8055622"/>
              <a:gd name="connsiteY1" fmla="*/ 0 h 4601029"/>
              <a:gd name="connsiteX2" fmla="*/ 8055622 w 8055622"/>
              <a:gd name="connsiteY2" fmla="*/ 1879600 h 4601029"/>
              <a:gd name="connsiteX3" fmla="*/ 4027907 w 8055622"/>
              <a:gd name="connsiteY3" fmla="*/ 4601029 h 4601029"/>
              <a:gd name="connsiteX4" fmla="*/ 192 w 8055622"/>
              <a:gd name="connsiteY4" fmla="*/ 1879600 h 4601029"/>
              <a:gd name="connsiteX0" fmla="*/ 136 w 7924937"/>
              <a:gd name="connsiteY0" fmla="*/ 2940452 h 4649351"/>
              <a:gd name="connsiteX1" fmla="*/ 4027851 w 7924937"/>
              <a:gd name="connsiteY1" fmla="*/ 30337 h 4649351"/>
              <a:gd name="connsiteX2" fmla="*/ 7924937 w 7924937"/>
              <a:gd name="connsiteY2" fmla="*/ 1909937 h 4649351"/>
              <a:gd name="connsiteX3" fmla="*/ 3897222 w 7924937"/>
              <a:gd name="connsiteY3" fmla="*/ 4631366 h 4649351"/>
              <a:gd name="connsiteX4" fmla="*/ 136 w 7924937"/>
              <a:gd name="connsiteY4" fmla="*/ 2940452 h 4649351"/>
              <a:gd name="connsiteX0" fmla="*/ 16 w 7924817"/>
              <a:gd name="connsiteY0" fmla="*/ 2940452 h 4712816"/>
              <a:gd name="connsiteX1" fmla="*/ 4027731 w 7924817"/>
              <a:gd name="connsiteY1" fmla="*/ 30337 h 4712816"/>
              <a:gd name="connsiteX2" fmla="*/ 7924817 w 7924817"/>
              <a:gd name="connsiteY2" fmla="*/ 1909937 h 4712816"/>
              <a:gd name="connsiteX3" fmla="*/ 3897102 w 7924817"/>
              <a:gd name="connsiteY3" fmla="*/ 4631366 h 4712816"/>
              <a:gd name="connsiteX4" fmla="*/ 16 w 7924817"/>
              <a:gd name="connsiteY4" fmla="*/ 2940452 h 4712816"/>
              <a:gd name="connsiteX0" fmla="*/ 441 w 7925242"/>
              <a:gd name="connsiteY0" fmla="*/ 2940452 h 3190521"/>
              <a:gd name="connsiteX1" fmla="*/ 4028156 w 7925242"/>
              <a:gd name="connsiteY1" fmla="*/ 30337 h 3190521"/>
              <a:gd name="connsiteX2" fmla="*/ 7925242 w 7925242"/>
              <a:gd name="connsiteY2" fmla="*/ 1909937 h 3190521"/>
              <a:gd name="connsiteX3" fmla="*/ 3795927 w 7925242"/>
              <a:gd name="connsiteY3" fmla="*/ 2918680 h 3190521"/>
              <a:gd name="connsiteX4" fmla="*/ 441 w 7925242"/>
              <a:gd name="connsiteY4" fmla="*/ 2940452 h 3190521"/>
              <a:gd name="connsiteX0" fmla="*/ 551 w 7925352"/>
              <a:gd name="connsiteY0" fmla="*/ 2940452 h 3178973"/>
              <a:gd name="connsiteX1" fmla="*/ 4028266 w 7925352"/>
              <a:gd name="connsiteY1" fmla="*/ 30337 h 3178973"/>
              <a:gd name="connsiteX2" fmla="*/ 7925352 w 7925352"/>
              <a:gd name="connsiteY2" fmla="*/ 1909937 h 3178973"/>
              <a:gd name="connsiteX3" fmla="*/ 3796037 w 7925352"/>
              <a:gd name="connsiteY3" fmla="*/ 2918680 h 3178973"/>
              <a:gd name="connsiteX4" fmla="*/ 551 w 7925352"/>
              <a:gd name="connsiteY4" fmla="*/ 2940452 h 3178973"/>
              <a:gd name="connsiteX0" fmla="*/ 551 w 7925352"/>
              <a:gd name="connsiteY0" fmla="*/ 2940452 h 3321586"/>
              <a:gd name="connsiteX1" fmla="*/ 4028266 w 7925352"/>
              <a:gd name="connsiteY1" fmla="*/ 30337 h 3321586"/>
              <a:gd name="connsiteX2" fmla="*/ 7925352 w 7925352"/>
              <a:gd name="connsiteY2" fmla="*/ 1909937 h 3321586"/>
              <a:gd name="connsiteX3" fmla="*/ 3796037 w 7925352"/>
              <a:gd name="connsiteY3" fmla="*/ 2918680 h 3321586"/>
              <a:gd name="connsiteX4" fmla="*/ 551 w 7925352"/>
              <a:gd name="connsiteY4" fmla="*/ 2940452 h 3321586"/>
              <a:gd name="connsiteX0" fmla="*/ 269 w 7925070"/>
              <a:gd name="connsiteY0" fmla="*/ 2940452 h 4098538"/>
              <a:gd name="connsiteX1" fmla="*/ 4027984 w 7925070"/>
              <a:gd name="connsiteY1" fmla="*/ 30337 h 4098538"/>
              <a:gd name="connsiteX2" fmla="*/ 7925070 w 7925070"/>
              <a:gd name="connsiteY2" fmla="*/ 1909937 h 4098538"/>
              <a:gd name="connsiteX3" fmla="*/ 4216669 w 7925070"/>
              <a:gd name="connsiteY3" fmla="*/ 3920166 h 4098538"/>
              <a:gd name="connsiteX4" fmla="*/ 269 w 7925070"/>
              <a:gd name="connsiteY4" fmla="*/ 2940452 h 4098538"/>
              <a:gd name="connsiteX0" fmla="*/ 32178 w 7956979"/>
              <a:gd name="connsiteY0" fmla="*/ 2940452 h 4755053"/>
              <a:gd name="connsiteX1" fmla="*/ 4059893 w 7956979"/>
              <a:gd name="connsiteY1" fmla="*/ 30337 h 4755053"/>
              <a:gd name="connsiteX2" fmla="*/ 7956979 w 7956979"/>
              <a:gd name="connsiteY2" fmla="*/ 1909937 h 4755053"/>
              <a:gd name="connsiteX3" fmla="*/ 4248578 w 7956979"/>
              <a:gd name="connsiteY3" fmla="*/ 3920166 h 4755053"/>
              <a:gd name="connsiteX4" fmla="*/ 32178 w 7956979"/>
              <a:gd name="connsiteY4" fmla="*/ 2940452 h 4755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56979" h="4755053">
                <a:moveTo>
                  <a:pt x="32178" y="2940452"/>
                </a:moveTo>
                <a:cubicBezTo>
                  <a:pt x="392617" y="-15624"/>
                  <a:pt x="2739093" y="202090"/>
                  <a:pt x="4059893" y="30337"/>
                </a:cubicBezTo>
                <a:cubicBezTo>
                  <a:pt x="5380693" y="-141416"/>
                  <a:pt x="7956979" y="406933"/>
                  <a:pt x="7956979" y="1909937"/>
                </a:cubicBezTo>
                <a:cubicBezTo>
                  <a:pt x="7956979" y="3412941"/>
                  <a:pt x="6077378" y="3356527"/>
                  <a:pt x="4248578" y="3920166"/>
                </a:cubicBezTo>
                <a:cubicBezTo>
                  <a:pt x="2419778" y="4483805"/>
                  <a:pt x="-328261" y="5896528"/>
                  <a:pt x="32178" y="2940452"/>
                </a:cubicBezTo>
                <a:close/>
              </a:path>
            </a:pathLst>
          </a:custGeom>
          <a:gradFill flip="none" rotWithShape="1">
            <a:gsLst>
              <a:gs pos="0">
                <a:srgbClr val="3378D9"/>
              </a:gs>
              <a:gs pos="100000">
                <a:srgbClr val="63B67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FBA680F-9B61-DAC7-59C3-F7E9461673B8}"/>
              </a:ext>
            </a:extLst>
          </p:cNvPr>
          <p:cNvSpPr/>
          <p:nvPr/>
        </p:nvSpPr>
        <p:spPr>
          <a:xfrm>
            <a:off x="3847863" y="599089"/>
            <a:ext cx="5410000" cy="489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200"/>
              </a:lnSpc>
            </a:pPr>
            <a:r>
              <a:rPr lang="zh-CN" altLang="en-US" sz="2400" dirty="0">
                <a:gradFill flip="none" rotWithShape="1">
                  <a:gsLst>
                    <a:gs pos="41000">
                      <a:srgbClr val="3E72E0"/>
                    </a:gs>
                    <a:gs pos="79000">
                      <a:srgbClr val="00B050"/>
                    </a:gs>
                  </a:gsLst>
                  <a:lin ang="13500000" scaled="1"/>
                  <a:tileRect/>
                </a:gradFill>
                <a:latin typeface="+mj-ea"/>
                <a:ea typeface="+mj-ea"/>
              </a:rPr>
              <a:t>了解医疗市场信息</a:t>
            </a:r>
            <a:endParaRPr lang="en-US" altLang="zh-CN" sz="2400" dirty="0">
              <a:gradFill flip="none" rotWithShape="1">
                <a:gsLst>
                  <a:gs pos="41000">
                    <a:srgbClr val="3E72E0"/>
                  </a:gs>
                  <a:gs pos="79000">
                    <a:srgbClr val="00B050"/>
                  </a:gs>
                </a:gsLst>
                <a:lin ang="135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5695085-3162-6CF4-B028-48FC87DDEF58}"/>
              </a:ext>
            </a:extLst>
          </p:cNvPr>
          <p:cNvSpPr txBox="1"/>
          <p:nvPr/>
        </p:nvSpPr>
        <p:spPr>
          <a:xfrm>
            <a:off x="574361" y="58219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25000">
                      <a:srgbClr val="013292"/>
                    </a:gs>
                    <a:gs pos="100000">
                      <a:srgbClr val="3E72E0"/>
                    </a:gs>
                  </a:gsLst>
                  <a:lin ang="5400000" scaled="1"/>
                  <a:tileRect/>
                </a:gradFill>
                <a:effectLst>
                  <a:outerShdw blurRad="114300" dist="50800" dir="5400000" algn="t" rotWithShape="0">
                    <a:prstClr val="black">
                      <a:alpha val="14000"/>
                    </a:prstClr>
                  </a:outerShdw>
                </a:effectLst>
                <a:latin typeface="+mj-ea"/>
                <a:ea typeface="+mj-ea"/>
              </a:rPr>
              <a:t>背景分析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80502D1-0212-E835-F592-D17E6F9CBEA0}"/>
              </a:ext>
            </a:extLst>
          </p:cNvPr>
          <p:cNvGrpSpPr/>
          <p:nvPr/>
        </p:nvGrpSpPr>
        <p:grpSpPr>
          <a:xfrm>
            <a:off x="3159772" y="622913"/>
            <a:ext cx="441781" cy="441781"/>
            <a:chOff x="3318689" y="610316"/>
            <a:chExt cx="441781" cy="441781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99620C11-00EA-8F8A-52E3-07F377FD7169}"/>
                </a:ext>
              </a:extLst>
            </p:cNvPr>
            <p:cNvGrpSpPr/>
            <p:nvPr/>
          </p:nvGrpSpPr>
          <p:grpSpPr>
            <a:xfrm>
              <a:off x="3318689" y="610316"/>
              <a:ext cx="441781" cy="441781"/>
              <a:chOff x="3361536" y="605736"/>
              <a:chExt cx="533936" cy="533936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CAA3CF97-B57B-1B10-1050-8D2ED536E99C}"/>
                  </a:ext>
                </a:extLst>
              </p:cNvPr>
              <p:cNvSpPr/>
              <p:nvPr/>
            </p:nvSpPr>
            <p:spPr>
              <a:xfrm>
                <a:off x="3361536" y="605736"/>
                <a:ext cx="533936" cy="533936"/>
              </a:xfrm>
              <a:prstGeom prst="ellipse">
                <a:avLst/>
              </a:prstGeom>
              <a:gradFill flip="none" rotWithShape="1">
                <a:gsLst>
                  <a:gs pos="61000">
                    <a:schemeClr val="bg1">
                      <a:alpha val="0"/>
                    </a:schemeClr>
                  </a:gs>
                  <a:gs pos="95000">
                    <a:schemeClr val="bg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Oval 18+">
                <a:extLst>
                  <a:ext uri="{FF2B5EF4-FFF2-40B4-BE49-F238E27FC236}">
                    <a16:creationId xmlns:a16="http://schemas.microsoft.com/office/drawing/2014/main" id="{DF8DC188-2F1B-D70D-B12A-C205E66AAB5E}"/>
                  </a:ext>
                </a:extLst>
              </p:cNvPr>
              <p:cNvSpPr/>
              <p:nvPr/>
            </p:nvSpPr>
            <p:spPr>
              <a:xfrm rot="10800000">
                <a:off x="3361536" y="605736"/>
                <a:ext cx="533936" cy="533936"/>
              </a:xfrm>
              <a:prstGeom prst="ellipse">
                <a:avLst/>
              </a:prstGeom>
              <a:gradFill flip="none" rotWithShape="1">
                <a:gsLst>
                  <a:gs pos="76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innerShdw blurRad="63500" dist="50800" dir="2700000">
                  <a:schemeClr val="bg1"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9096544-D403-EA04-8D32-EB5165056F0F}"/>
                </a:ext>
              </a:extLst>
            </p:cNvPr>
            <p:cNvSpPr txBox="1"/>
            <p:nvPr/>
          </p:nvSpPr>
          <p:spPr>
            <a:xfrm>
              <a:off x="3381523" y="631151"/>
              <a:ext cx="3161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41000">
                        <a:srgbClr val="3E72E0"/>
                      </a:gs>
                      <a:gs pos="79000">
                        <a:srgbClr val="00B050"/>
                      </a:gs>
                    </a:gsLst>
                    <a:lin ang="13500000" scaled="1"/>
                  </a:gradFill>
                  <a:latin typeface="+mj-lt"/>
                </a:rPr>
                <a:t>1</a:t>
              </a:r>
              <a:endParaRPr lang="zh-CN" altLang="en-US" sz="2000" dirty="0">
                <a:gradFill>
                  <a:gsLst>
                    <a:gs pos="41000">
                      <a:srgbClr val="3E72E0"/>
                    </a:gs>
                    <a:gs pos="79000">
                      <a:srgbClr val="00B050"/>
                    </a:gs>
                  </a:gsLst>
                  <a:lin ang="13500000" scaled="1"/>
                </a:gradFill>
                <a:latin typeface="+mj-lt"/>
              </a:endParaRP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89CC5093-A8B8-DCC1-F1E8-2B497F043C24}"/>
              </a:ext>
            </a:extLst>
          </p:cNvPr>
          <p:cNvCxnSpPr>
            <a:cxnSpLocks/>
          </p:cNvCxnSpPr>
          <p:nvPr/>
        </p:nvCxnSpPr>
        <p:spPr>
          <a:xfrm flipV="1">
            <a:off x="660400" y="1115398"/>
            <a:ext cx="10858500" cy="1515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332D05E0-D092-0374-7D5A-CF20610709C0}"/>
              </a:ext>
            </a:extLst>
          </p:cNvPr>
          <p:cNvSpPr/>
          <p:nvPr/>
        </p:nvSpPr>
        <p:spPr>
          <a:xfrm>
            <a:off x="703814" y="3039711"/>
            <a:ext cx="5229225" cy="3182392"/>
          </a:xfrm>
          <a:prstGeom prst="roundRect">
            <a:avLst>
              <a:gd name="adj" fmla="val 3955"/>
            </a:avLst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13196" t="-95656" r="-119954" b="-19842"/>
            </a:stretch>
          </a:blipFill>
          <a:ln>
            <a:solidFill>
              <a:schemeClr val="bg1"/>
            </a:solidFill>
          </a:ln>
          <a:effectLst>
            <a:outerShdw blurRad="152400" dist="88900" dir="5400000" rotWithShape="0">
              <a:srgbClr val="2265FB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B9046460-C9A1-6648-5D3F-7ED7B28E7333}"/>
              </a:ext>
            </a:extLst>
          </p:cNvPr>
          <p:cNvSpPr/>
          <p:nvPr/>
        </p:nvSpPr>
        <p:spPr>
          <a:xfrm>
            <a:off x="688975" y="3039711"/>
            <a:ext cx="5258903" cy="3182392"/>
          </a:xfrm>
          <a:prstGeom prst="roundRect">
            <a:avLst>
              <a:gd name="adj" fmla="val 3955"/>
            </a:avLst>
          </a:prstGeom>
          <a:gradFill flip="none" rotWithShape="1">
            <a:gsLst>
              <a:gs pos="46000">
                <a:srgbClr val="FDFDFE"/>
              </a:gs>
              <a:gs pos="0">
                <a:schemeClr val="bg1"/>
              </a:gs>
              <a:gs pos="100000">
                <a:srgbClr val="EEF1F8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152400" dist="88900" dir="5400000" rotWithShape="0">
              <a:srgbClr val="63B672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3" name="图表 42">
            <a:extLst>
              <a:ext uri="{FF2B5EF4-FFF2-40B4-BE49-F238E27FC236}">
                <a16:creationId xmlns:a16="http://schemas.microsoft.com/office/drawing/2014/main" id="{D0509AAA-FBD8-AE02-B43A-586D73C666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4683724"/>
              </p:ext>
            </p:extLst>
          </p:nvPr>
        </p:nvGraphicFramePr>
        <p:xfrm>
          <a:off x="997724" y="3039711"/>
          <a:ext cx="4641405" cy="3182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6" name="图片 35" descr="桌子上摆放着各种物品&#10;&#10;低可信度描述已自动生成">
            <a:extLst>
              <a:ext uri="{FF2B5EF4-FFF2-40B4-BE49-F238E27FC236}">
                <a16:creationId xmlns:a16="http://schemas.microsoft.com/office/drawing/2014/main" id="{2B8DDCAD-210E-F66A-B138-DD6BE8B444B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" t="30168" r="1071" b="50077"/>
          <a:stretch/>
        </p:blipFill>
        <p:spPr>
          <a:xfrm>
            <a:off x="711200" y="1301790"/>
            <a:ext cx="10814050" cy="1602173"/>
          </a:xfrm>
          <a:prstGeom prst="roundRect">
            <a:avLst>
              <a:gd name="adj" fmla="val 5777"/>
            </a:avLst>
          </a:prstGeom>
          <a:gradFill flip="none" rotWithShape="1">
            <a:gsLst>
              <a:gs pos="12000">
                <a:srgbClr val="3E72E0"/>
              </a:gs>
              <a:gs pos="100000">
                <a:srgbClr val="63B672"/>
              </a:gs>
            </a:gsLst>
            <a:lin ang="2700000" scaled="1"/>
            <a:tileRect/>
          </a:gradFill>
        </p:spPr>
      </p:pic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8495B48C-2E05-CAE5-9B14-67597DD51128}"/>
              </a:ext>
            </a:extLst>
          </p:cNvPr>
          <p:cNvSpPr/>
          <p:nvPr/>
        </p:nvSpPr>
        <p:spPr>
          <a:xfrm>
            <a:off x="688975" y="1302149"/>
            <a:ext cx="10858500" cy="1601454"/>
          </a:xfrm>
          <a:prstGeom prst="roundRect">
            <a:avLst>
              <a:gd name="adj" fmla="val 5890"/>
            </a:avLst>
          </a:prstGeom>
          <a:gradFill flip="none" rotWithShape="1">
            <a:gsLst>
              <a:gs pos="62000">
                <a:srgbClr val="FFFFFF">
                  <a:alpha val="87000"/>
                </a:srgb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F64941F0-C511-1046-42AB-F5664F3A944E}"/>
              </a:ext>
            </a:extLst>
          </p:cNvPr>
          <p:cNvSpPr txBox="1"/>
          <p:nvPr/>
        </p:nvSpPr>
        <p:spPr>
          <a:xfrm>
            <a:off x="4846137" y="1269656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2265FB">
                    <a:alpha val="52000"/>
                  </a:srgbClr>
                </a:solidFill>
                <a:latin typeface="+mj-ea"/>
                <a:ea typeface="+mj-ea"/>
                <a:cs typeface="Times New Roman" panose="02020603050405020304" pitchFamily="18" charset="0"/>
              </a:rPr>
              <a:t>“</a:t>
            </a:r>
            <a:endParaRPr lang="zh-CN" altLang="en-US" sz="6000" dirty="0">
              <a:solidFill>
                <a:srgbClr val="2265FB">
                  <a:alpha val="52000"/>
                </a:srgbClr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7" name="Rounded Rectangle 31+">
            <a:extLst>
              <a:ext uri="{FF2B5EF4-FFF2-40B4-BE49-F238E27FC236}">
                <a16:creationId xmlns:a16="http://schemas.microsoft.com/office/drawing/2014/main" id="{011CE837-1309-D4F1-7DEC-79E03B2203F8}"/>
              </a:ext>
            </a:extLst>
          </p:cNvPr>
          <p:cNvSpPr/>
          <p:nvPr/>
        </p:nvSpPr>
        <p:spPr>
          <a:xfrm>
            <a:off x="684086" y="1980594"/>
            <a:ext cx="4182111" cy="922273"/>
          </a:xfrm>
          <a:prstGeom prst="round1Rect">
            <a:avLst>
              <a:gd name="adj" fmla="val 17381"/>
            </a:avLst>
          </a:prstGeom>
          <a:gradFill flip="none" rotWithShape="1">
            <a:gsLst>
              <a:gs pos="12000">
                <a:srgbClr val="70BD42"/>
              </a:gs>
              <a:gs pos="100000">
                <a:srgbClr val="2265FB">
                  <a:lumMod val="80000"/>
                  <a:lumOff val="2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矩形: 对角圆角 44">
            <a:extLst>
              <a:ext uri="{FF2B5EF4-FFF2-40B4-BE49-F238E27FC236}">
                <a16:creationId xmlns:a16="http://schemas.microsoft.com/office/drawing/2014/main" id="{E427E556-A34D-29EC-6881-AB19A87F717B}"/>
              </a:ext>
            </a:extLst>
          </p:cNvPr>
          <p:cNvSpPr/>
          <p:nvPr/>
        </p:nvSpPr>
        <p:spPr>
          <a:xfrm>
            <a:off x="5753454" y="1579158"/>
            <a:ext cx="2185215" cy="312857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69008">
                <a:srgbClr val="013292"/>
              </a:gs>
              <a:gs pos="0">
                <a:srgbClr val="3378D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EF53118F-D092-D628-5335-4B0AD94ABD13}"/>
              </a:ext>
            </a:extLst>
          </p:cNvPr>
          <p:cNvSpPr/>
          <p:nvPr/>
        </p:nvSpPr>
        <p:spPr>
          <a:xfrm>
            <a:off x="5753454" y="1597087"/>
            <a:ext cx="2185214" cy="276999"/>
          </a:xfrm>
          <a:prstGeom prst="rect">
            <a:avLst/>
          </a:prstGeom>
        </p:spPr>
        <p:txBody>
          <a:bodyPr wrap="none" anchor="ctr" anchorCtr="1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</a:rPr>
              <a:t>国家医疗卫生改革政策、法规</a:t>
            </a:r>
          </a:p>
        </p:txBody>
      </p:sp>
      <p:sp>
        <p:nvSpPr>
          <p:cNvPr id="49" name="矩形: 对角圆角 48">
            <a:extLst>
              <a:ext uri="{FF2B5EF4-FFF2-40B4-BE49-F238E27FC236}">
                <a16:creationId xmlns:a16="http://schemas.microsoft.com/office/drawing/2014/main" id="{1E93AFD1-36A3-E463-3281-C84866735456}"/>
              </a:ext>
            </a:extLst>
          </p:cNvPr>
          <p:cNvSpPr/>
          <p:nvPr/>
        </p:nvSpPr>
        <p:spPr>
          <a:xfrm>
            <a:off x="8083457" y="1579158"/>
            <a:ext cx="1877437" cy="312857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69008">
                <a:srgbClr val="013292"/>
              </a:gs>
              <a:gs pos="0">
                <a:srgbClr val="3378D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3C6FCBBD-22C7-04B4-090F-BC9D006A1545}"/>
              </a:ext>
            </a:extLst>
          </p:cNvPr>
          <p:cNvSpPr/>
          <p:nvPr/>
        </p:nvSpPr>
        <p:spPr>
          <a:xfrm>
            <a:off x="8083457" y="1597087"/>
            <a:ext cx="1877437" cy="276999"/>
          </a:xfrm>
          <a:prstGeom prst="rect">
            <a:avLst/>
          </a:prstGeom>
        </p:spPr>
        <p:txBody>
          <a:bodyPr wrap="none" anchor="ctr" anchorCtr="1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</a:rPr>
              <a:t>本市医疗资源的配置情况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A1A9C31-A091-DFFD-2BF8-BE8F29979C3A}"/>
              </a:ext>
            </a:extLst>
          </p:cNvPr>
          <p:cNvGrpSpPr/>
          <p:nvPr/>
        </p:nvGrpSpPr>
        <p:grpSpPr>
          <a:xfrm>
            <a:off x="803013" y="1550920"/>
            <a:ext cx="3871520" cy="369332"/>
            <a:chOff x="983988" y="1650948"/>
            <a:chExt cx="3871520" cy="369332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0EEB2540-ECD8-B348-662E-060C0335ACAB}"/>
                </a:ext>
              </a:extLst>
            </p:cNvPr>
            <p:cNvSpPr/>
            <p:nvPr/>
          </p:nvSpPr>
          <p:spPr>
            <a:xfrm>
              <a:off x="2925772" y="1883109"/>
              <a:ext cx="1834629" cy="62860"/>
            </a:xfrm>
            <a:prstGeom prst="rect">
              <a:avLst/>
            </a:prstGeom>
            <a:solidFill>
              <a:srgbClr val="63B6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8C0A508A-0DDB-7E5E-12EA-05B8E260827A}"/>
                </a:ext>
              </a:extLst>
            </p:cNvPr>
            <p:cNvSpPr/>
            <p:nvPr/>
          </p:nvSpPr>
          <p:spPr>
            <a:xfrm>
              <a:off x="983988" y="1650948"/>
              <a:ext cx="387152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dirty="0">
                  <a:gradFill>
                    <a:gsLst>
                      <a:gs pos="12000">
                        <a:srgbClr val="2D4C9F"/>
                      </a:gs>
                      <a:gs pos="100000">
                        <a:srgbClr val="2265FB"/>
                      </a:gs>
                    </a:gsLst>
                    <a:lin ang="18900000" scaled="1"/>
                  </a:gradFill>
                  <a:latin typeface="+mj-ea"/>
                  <a:ea typeface="+mj-ea"/>
                </a:rPr>
                <a:t>了解医疗市场信息</a:t>
              </a:r>
              <a:endParaRPr lang="zh-CN" altLang="en-US" dirty="0">
                <a:gradFill>
                  <a:gsLst>
                    <a:gs pos="12000">
                      <a:srgbClr val="2D4C9F"/>
                    </a:gs>
                    <a:gs pos="100000">
                      <a:srgbClr val="2265FB"/>
                    </a:gs>
                  </a:gsLst>
                  <a:lin ang="18900000" scaled="1"/>
                </a:gradFill>
                <a:latin typeface="+mn-ea"/>
              </a:endParaRPr>
            </a:p>
          </p:txBody>
        </p:sp>
      </p:grpSp>
      <p:sp>
        <p:nvSpPr>
          <p:cNvPr id="52" name="矩形: 对角圆角 51">
            <a:extLst>
              <a:ext uri="{FF2B5EF4-FFF2-40B4-BE49-F238E27FC236}">
                <a16:creationId xmlns:a16="http://schemas.microsoft.com/office/drawing/2014/main" id="{CE36A171-13AB-9AE6-5B62-CD9A99F7C784}"/>
              </a:ext>
            </a:extLst>
          </p:cNvPr>
          <p:cNvSpPr/>
          <p:nvPr/>
        </p:nvSpPr>
        <p:spPr>
          <a:xfrm>
            <a:off x="6285369" y="2023941"/>
            <a:ext cx="1877437" cy="312857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69008">
                <a:srgbClr val="013292"/>
              </a:gs>
              <a:gs pos="0">
                <a:srgbClr val="3378D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CD1EFC2D-4723-98AC-CC5F-6911538BDA25}"/>
              </a:ext>
            </a:extLst>
          </p:cNvPr>
          <p:cNvSpPr/>
          <p:nvPr/>
        </p:nvSpPr>
        <p:spPr>
          <a:xfrm>
            <a:off x="6285369" y="2041870"/>
            <a:ext cx="1877437" cy="276999"/>
          </a:xfrm>
          <a:prstGeom prst="rect">
            <a:avLst/>
          </a:prstGeom>
        </p:spPr>
        <p:txBody>
          <a:bodyPr wrap="none" anchor="ctr" anchorCtr="1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</a:rPr>
              <a:t>医疗机构之间的竞争态势</a:t>
            </a:r>
          </a:p>
        </p:txBody>
      </p:sp>
      <p:sp>
        <p:nvSpPr>
          <p:cNvPr id="55" name="矩形: 对角圆角 54">
            <a:extLst>
              <a:ext uri="{FF2B5EF4-FFF2-40B4-BE49-F238E27FC236}">
                <a16:creationId xmlns:a16="http://schemas.microsoft.com/office/drawing/2014/main" id="{D0D19F6A-95B7-9254-2C95-EC2E57FDFC9B}"/>
              </a:ext>
            </a:extLst>
          </p:cNvPr>
          <p:cNvSpPr/>
          <p:nvPr/>
        </p:nvSpPr>
        <p:spPr>
          <a:xfrm>
            <a:off x="8289362" y="2023941"/>
            <a:ext cx="2342282" cy="312857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69008">
                <a:srgbClr val="013292"/>
              </a:gs>
              <a:gs pos="0">
                <a:srgbClr val="3378D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066B3721-9977-A871-16BA-587F4F785F8B}"/>
              </a:ext>
            </a:extLst>
          </p:cNvPr>
          <p:cNvSpPr/>
          <p:nvPr/>
        </p:nvSpPr>
        <p:spPr>
          <a:xfrm>
            <a:off x="8290952" y="2041870"/>
            <a:ext cx="2339102" cy="276999"/>
          </a:xfrm>
          <a:prstGeom prst="rect">
            <a:avLst/>
          </a:prstGeom>
        </p:spPr>
        <p:txBody>
          <a:bodyPr wrap="none" anchor="ctr" anchorCtr="1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</a:rPr>
              <a:t>周边医院的管理思路与经营状况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8D58973B-E3CC-F255-DB4E-7517848C3936}"/>
              </a:ext>
            </a:extLst>
          </p:cNvPr>
          <p:cNvSpPr/>
          <p:nvPr/>
        </p:nvSpPr>
        <p:spPr>
          <a:xfrm>
            <a:off x="803013" y="2212776"/>
            <a:ext cx="3871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定期提出综合分析报告，供领导决策</a:t>
            </a:r>
          </a:p>
        </p:txBody>
      </p:sp>
      <p:sp>
        <p:nvSpPr>
          <p:cNvPr id="58" name="矩形: 对角圆角 57">
            <a:extLst>
              <a:ext uri="{FF2B5EF4-FFF2-40B4-BE49-F238E27FC236}">
                <a16:creationId xmlns:a16="http://schemas.microsoft.com/office/drawing/2014/main" id="{63473DE7-45CB-EC5E-B330-67B2CEA3B680}"/>
              </a:ext>
            </a:extLst>
          </p:cNvPr>
          <p:cNvSpPr/>
          <p:nvPr/>
        </p:nvSpPr>
        <p:spPr>
          <a:xfrm>
            <a:off x="5506303" y="2469741"/>
            <a:ext cx="2967839" cy="310824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69008">
                <a:srgbClr val="013292"/>
              </a:gs>
              <a:gs pos="0">
                <a:srgbClr val="3378D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BAF5F399-09E3-D53E-A846-7368B89123F2}"/>
              </a:ext>
            </a:extLst>
          </p:cNvPr>
          <p:cNvSpPr/>
          <p:nvPr/>
        </p:nvSpPr>
        <p:spPr>
          <a:xfrm>
            <a:off x="5506302" y="2507950"/>
            <a:ext cx="2967839" cy="276999"/>
          </a:xfrm>
          <a:prstGeom prst="rect">
            <a:avLst/>
          </a:prstGeom>
        </p:spPr>
        <p:txBody>
          <a:bodyPr wrap="square" anchor="ctr" anchorCtr="1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</a:rPr>
              <a:t>病人需求的性质、结构、数量和变化趋势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48AEF512-3DE5-5E16-32B1-706B92BD02BE}"/>
              </a:ext>
            </a:extLst>
          </p:cNvPr>
          <p:cNvSpPr/>
          <p:nvPr/>
        </p:nvSpPr>
        <p:spPr>
          <a:xfrm>
            <a:off x="803013" y="2440487"/>
            <a:ext cx="3871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DAE02D28-68A7-4FF7-9BFA-87705317D687}"/>
              </a:ext>
            </a:extLst>
          </p:cNvPr>
          <p:cNvSpPr/>
          <p:nvPr/>
        </p:nvSpPr>
        <p:spPr>
          <a:xfrm>
            <a:off x="6261252" y="3055297"/>
            <a:ext cx="5229225" cy="3182392"/>
          </a:xfrm>
          <a:prstGeom prst="roundRect">
            <a:avLst>
              <a:gd name="adj" fmla="val 3955"/>
            </a:avLst>
          </a:prstGeom>
          <a:gradFill>
            <a:gsLst>
              <a:gs pos="46000">
                <a:srgbClr val="FDFDFE"/>
              </a:gs>
              <a:gs pos="0">
                <a:schemeClr val="bg1"/>
              </a:gs>
              <a:gs pos="100000">
                <a:srgbClr val="EEF1F8"/>
              </a:gs>
            </a:gsLst>
            <a:lin ang="2700000" scaled="1"/>
          </a:gradFill>
          <a:ln>
            <a:solidFill>
              <a:schemeClr val="bg1"/>
            </a:solidFill>
          </a:ln>
          <a:effectLst>
            <a:outerShdw blurRad="152400" dist="88900" dir="5400000" rotWithShape="0">
              <a:srgbClr val="63B672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7" name="图表 46">
            <a:extLst>
              <a:ext uri="{FF2B5EF4-FFF2-40B4-BE49-F238E27FC236}">
                <a16:creationId xmlns:a16="http://schemas.microsoft.com/office/drawing/2014/main" id="{38343505-2CBE-45E4-7897-084AB27BB0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7170729"/>
              </p:ext>
            </p:extLst>
          </p:nvPr>
        </p:nvGraphicFramePr>
        <p:xfrm>
          <a:off x="6454096" y="3067546"/>
          <a:ext cx="4843536" cy="31578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1" name="文本框 60">
            <a:extLst>
              <a:ext uri="{FF2B5EF4-FFF2-40B4-BE49-F238E27FC236}">
                <a16:creationId xmlns:a16="http://schemas.microsoft.com/office/drawing/2014/main" id="{24F106C6-E66A-C92E-D35F-D68EA34C0EA3}"/>
              </a:ext>
            </a:extLst>
          </p:cNvPr>
          <p:cNvSpPr txBox="1"/>
          <p:nvPr/>
        </p:nvSpPr>
        <p:spPr>
          <a:xfrm>
            <a:off x="10668856" y="2242821"/>
            <a:ext cx="5261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2265FB">
                    <a:alpha val="52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en-US" sz="6000" dirty="0">
              <a:solidFill>
                <a:srgbClr val="2265FB">
                  <a:alpha val="52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矩形: 对角圆角 69">
            <a:extLst>
              <a:ext uri="{FF2B5EF4-FFF2-40B4-BE49-F238E27FC236}">
                <a16:creationId xmlns:a16="http://schemas.microsoft.com/office/drawing/2014/main" id="{3B692DE9-DC4A-2F6D-EBC6-2F0870B45CBD}"/>
              </a:ext>
            </a:extLst>
          </p:cNvPr>
          <p:cNvSpPr/>
          <p:nvPr/>
        </p:nvSpPr>
        <p:spPr>
          <a:xfrm>
            <a:off x="8652048" y="2468725"/>
            <a:ext cx="1107996" cy="312857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69008">
                <a:srgbClr val="013292"/>
              </a:gs>
              <a:gs pos="0">
                <a:srgbClr val="3378D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0811534F-6F2E-B197-E199-43366F4AB148}"/>
              </a:ext>
            </a:extLst>
          </p:cNvPr>
          <p:cNvSpPr/>
          <p:nvPr/>
        </p:nvSpPr>
        <p:spPr>
          <a:xfrm>
            <a:off x="8652048" y="2486654"/>
            <a:ext cx="1107996" cy="276999"/>
          </a:xfrm>
          <a:prstGeom prst="rect">
            <a:avLst/>
          </a:prstGeom>
        </p:spPr>
        <p:txBody>
          <a:bodyPr wrap="none" anchor="ctr" anchorCtr="1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</a:rPr>
              <a:t>其他市场信息</a:t>
            </a:r>
          </a:p>
        </p:txBody>
      </p:sp>
    </p:spTree>
    <p:extLst>
      <p:ext uri="{BB962C8B-B14F-4D97-AF65-F5344CB8AC3E}">
        <p14:creationId xmlns:p14="http://schemas.microsoft.com/office/powerpoint/2010/main" val="1164510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D6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: 对角圆角 129">
            <a:extLst>
              <a:ext uri="{FF2B5EF4-FFF2-40B4-BE49-F238E27FC236}">
                <a16:creationId xmlns:a16="http://schemas.microsoft.com/office/drawing/2014/main" id="{05F971C8-F212-8F06-CBCE-0008339D0DEA}"/>
              </a:ext>
            </a:extLst>
          </p:cNvPr>
          <p:cNvSpPr/>
          <p:nvPr/>
        </p:nvSpPr>
        <p:spPr>
          <a:xfrm>
            <a:off x="660400" y="1322191"/>
            <a:ext cx="10836276" cy="1479955"/>
          </a:xfrm>
          <a:prstGeom prst="round2DiagRect">
            <a:avLst/>
          </a:prstGeom>
          <a:gradFill flip="none" rotWithShape="1">
            <a:gsLst>
              <a:gs pos="0">
                <a:srgbClr val="EEF1F8">
                  <a:alpha val="78000"/>
                </a:srgbClr>
              </a:gs>
              <a:gs pos="100000">
                <a:srgbClr val="EEF1F8">
                  <a:alpha val="87000"/>
                </a:srgb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152400" dist="88900" dir="5400000" rotWithShape="0">
              <a:srgbClr val="2265FB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矩形: 对角圆角 33">
            <a:extLst>
              <a:ext uri="{FF2B5EF4-FFF2-40B4-BE49-F238E27FC236}">
                <a16:creationId xmlns:a16="http://schemas.microsoft.com/office/drawing/2014/main" id="{2413FF48-6FC7-558F-8B4C-6DC29C99C00E}"/>
              </a:ext>
            </a:extLst>
          </p:cNvPr>
          <p:cNvSpPr/>
          <p:nvPr/>
        </p:nvSpPr>
        <p:spPr>
          <a:xfrm flipH="1">
            <a:off x="660398" y="3078762"/>
            <a:ext cx="10836274" cy="3149827"/>
          </a:xfrm>
          <a:prstGeom prst="round2Diag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6075" t="-97105" r="-6075" b="-20621"/>
            </a:stretch>
          </a:blipFill>
          <a:ln>
            <a:solidFill>
              <a:schemeClr val="bg1"/>
            </a:solidFill>
          </a:ln>
          <a:effectLst>
            <a:outerShdw blurRad="152400" dist="88900" dir="5400000" rotWithShape="0">
              <a:srgbClr val="2265FB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FBA680F-9B61-DAC7-59C3-F7E9461673B8}"/>
              </a:ext>
            </a:extLst>
          </p:cNvPr>
          <p:cNvSpPr/>
          <p:nvPr/>
        </p:nvSpPr>
        <p:spPr>
          <a:xfrm>
            <a:off x="3847863" y="599089"/>
            <a:ext cx="5410000" cy="489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200"/>
              </a:lnSpc>
            </a:pPr>
            <a:r>
              <a:rPr lang="zh-CN" altLang="en-US" sz="2400" dirty="0">
                <a:gradFill>
                  <a:gsLst>
                    <a:gs pos="41000">
                      <a:srgbClr val="3E72E0"/>
                    </a:gs>
                    <a:gs pos="79000">
                      <a:srgbClr val="00B050"/>
                    </a:gs>
                  </a:gsLst>
                  <a:lin ang="13500000" scaled="1"/>
                </a:gradFill>
                <a:latin typeface="+mj-ea"/>
                <a:ea typeface="+mj-ea"/>
              </a:rPr>
              <a:t>拓展医疗市场</a:t>
            </a:r>
            <a:endParaRPr lang="en-US" altLang="zh-CN" sz="2400" dirty="0">
              <a:gradFill>
                <a:gsLst>
                  <a:gs pos="41000">
                    <a:srgbClr val="3E72E0"/>
                  </a:gs>
                  <a:gs pos="79000">
                    <a:srgbClr val="00B050"/>
                  </a:gs>
                </a:gsLst>
                <a:lin ang="13500000" scaled="1"/>
              </a:gra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5695085-3162-6CF4-B028-48FC87DDEF58}"/>
              </a:ext>
            </a:extLst>
          </p:cNvPr>
          <p:cNvSpPr txBox="1"/>
          <p:nvPr/>
        </p:nvSpPr>
        <p:spPr>
          <a:xfrm>
            <a:off x="574361" y="58219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25000">
                      <a:srgbClr val="013292"/>
                    </a:gs>
                    <a:gs pos="100000">
                      <a:srgbClr val="3E72E0"/>
                    </a:gs>
                  </a:gsLst>
                  <a:lin ang="5400000" scaled="1"/>
                  <a:tileRect/>
                </a:gradFill>
                <a:effectLst>
                  <a:outerShdw blurRad="114300" dist="50800" dir="5400000" algn="t" rotWithShape="0">
                    <a:prstClr val="black">
                      <a:alpha val="14000"/>
                    </a:prstClr>
                  </a:outerShdw>
                </a:effectLst>
                <a:latin typeface="+mj-ea"/>
                <a:ea typeface="+mj-ea"/>
              </a:rPr>
              <a:t>背景分析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80502D1-0212-E835-F592-D17E6F9CBEA0}"/>
              </a:ext>
            </a:extLst>
          </p:cNvPr>
          <p:cNvGrpSpPr/>
          <p:nvPr/>
        </p:nvGrpSpPr>
        <p:grpSpPr>
          <a:xfrm>
            <a:off x="3159772" y="622913"/>
            <a:ext cx="441781" cy="441781"/>
            <a:chOff x="3318689" y="610316"/>
            <a:chExt cx="441781" cy="441781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99620C11-00EA-8F8A-52E3-07F377FD7169}"/>
                </a:ext>
              </a:extLst>
            </p:cNvPr>
            <p:cNvGrpSpPr/>
            <p:nvPr/>
          </p:nvGrpSpPr>
          <p:grpSpPr>
            <a:xfrm>
              <a:off x="3318689" y="610316"/>
              <a:ext cx="441781" cy="441781"/>
              <a:chOff x="3361536" y="605736"/>
              <a:chExt cx="533936" cy="533936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CAA3CF97-B57B-1B10-1050-8D2ED536E99C}"/>
                  </a:ext>
                </a:extLst>
              </p:cNvPr>
              <p:cNvSpPr/>
              <p:nvPr/>
            </p:nvSpPr>
            <p:spPr>
              <a:xfrm>
                <a:off x="3361536" y="605736"/>
                <a:ext cx="533936" cy="533936"/>
              </a:xfrm>
              <a:prstGeom prst="ellipse">
                <a:avLst/>
              </a:prstGeom>
              <a:gradFill flip="none" rotWithShape="1">
                <a:gsLst>
                  <a:gs pos="61000">
                    <a:schemeClr val="bg1">
                      <a:alpha val="0"/>
                    </a:schemeClr>
                  </a:gs>
                  <a:gs pos="95000">
                    <a:schemeClr val="bg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41000">
                        <a:srgbClr val="3E72E0"/>
                      </a:gs>
                      <a:gs pos="79000">
                        <a:srgbClr val="00B050"/>
                      </a:gs>
                    </a:gsLst>
                    <a:lin ang="13500000" scaled="1"/>
                  </a:gradFill>
                </a:endParaRPr>
              </a:p>
            </p:txBody>
          </p:sp>
          <p:sp>
            <p:nvSpPr>
              <p:cNvPr id="20" name="Oval 18+">
                <a:extLst>
                  <a:ext uri="{FF2B5EF4-FFF2-40B4-BE49-F238E27FC236}">
                    <a16:creationId xmlns:a16="http://schemas.microsoft.com/office/drawing/2014/main" id="{DF8DC188-2F1B-D70D-B12A-C205E66AAB5E}"/>
                  </a:ext>
                </a:extLst>
              </p:cNvPr>
              <p:cNvSpPr/>
              <p:nvPr/>
            </p:nvSpPr>
            <p:spPr>
              <a:xfrm rot="10800000">
                <a:off x="3361536" y="605736"/>
                <a:ext cx="533936" cy="533936"/>
              </a:xfrm>
              <a:prstGeom prst="ellipse">
                <a:avLst/>
              </a:prstGeom>
              <a:gradFill flip="none" rotWithShape="1">
                <a:gsLst>
                  <a:gs pos="76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innerShdw blurRad="63500" dist="50800" dir="2700000">
                  <a:schemeClr val="bg1"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41000">
                        <a:srgbClr val="3E72E0"/>
                      </a:gs>
                      <a:gs pos="79000">
                        <a:srgbClr val="00B050"/>
                      </a:gs>
                    </a:gsLst>
                    <a:lin ang="13500000" scaled="1"/>
                  </a:gradFill>
                </a:endParaRP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9096544-D403-EA04-8D32-EB5165056F0F}"/>
                </a:ext>
              </a:extLst>
            </p:cNvPr>
            <p:cNvSpPr txBox="1"/>
            <p:nvPr/>
          </p:nvSpPr>
          <p:spPr>
            <a:xfrm>
              <a:off x="3360684" y="631151"/>
              <a:ext cx="35779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41000">
                        <a:srgbClr val="3E72E0"/>
                      </a:gs>
                      <a:gs pos="79000">
                        <a:srgbClr val="00B050"/>
                      </a:gs>
                    </a:gsLst>
                    <a:lin ang="13500000" scaled="1"/>
                  </a:gradFill>
                  <a:latin typeface="+mj-lt"/>
                </a:rPr>
                <a:t>3</a:t>
              </a:r>
              <a:endParaRPr lang="zh-CN" altLang="en-US" sz="2000" dirty="0">
                <a:gradFill>
                  <a:gsLst>
                    <a:gs pos="41000">
                      <a:srgbClr val="3E72E0"/>
                    </a:gs>
                    <a:gs pos="79000">
                      <a:srgbClr val="00B050"/>
                    </a:gs>
                  </a:gsLst>
                  <a:lin ang="13500000" scaled="1"/>
                </a:gradFill>
                <a:latin typeface="+mj-lt"/>
              </a:endParaRPr>
            </a:p>
          </p:txBody>
        </p:sp>
      </p:grp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26A328D9-598E-6EA7-E6A9-BD8A3899AC0E}"/>
              </a:ext>
            </a:extLst>
          </p:cNvPr>
          <p:cNvCxnSpPr>
            <a:cxnSpLocks/>
          </p:cNvCxnSpPr>
          <p:nvPr/>
        </p:nvCxnSpPr>
        <p:spPr>
          <a:xfrm flipV="1">
            <a:off x="660400" y="1115398"/>
            <a:ext cx="10858500" cy="1515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39BF6FFC-6D72-4DFB-2A97-26D1C2504FA6}"/>
              </a:ext>
            </a:extLst>
          </p:cNvPr>
          <p:cNvSpPr/>
          <p:nvPr/>
        </p:nvSpPr>
        <p:spPr>
          <a:xfrm rot="5140974">
            <a:off x="25986" y="-59190"/>
            <a:ext cx="415239" cy="499530"/>
          </a:xfrm>
          <a:custGeom>
            <a:avLst/>
            <a:gdLst>
              <a:gd name="connsiteX0" fmla="*/ 0 w 415239"/>
              <a:gd name="connsiteY0" fmla="*/ 468362 h 499530"/>
              <a:gd name="connsiteX1" fmla="*/ 35357 w 415239"/>
              <a:gd name="connsiteY1" fmla="*/ 0 h 499530"/>
              <a:gd name="connsiteX2" fmla="*/ 89229 w 415239"/>
              <a:gd name="connsiteY2" fmla="*/ 20312 h 499530"/>
              <a:gd name="connsiteX3" fmla="*/ 415239 w 415239"/>
              <a:gd name="connsiteY3" fmla="*/ 463016 h 499530"/>
              <a:gd name="connsiteX4" fmla="*/ 412871 w 415239"/>
              <a:gd name="connsiteY4" fmla="*/ 499530 h 499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239" h="499530">
                <a:moveTo>
                  <a:pt x="0" y="468362"/>
                </a:moveTo>
                <a:lnTo>
                  <a:pt x="35357" y="0"/>
                </a:lnTo>
                <a:lnTo>
                  <a:pt x="89229" y="20312"/>
                </a:lnTo>
                <a:cubicBezTo>
                  <a:pt x="270753" y="106009"/>
                  <a:pt x="415239" y="250817"/>
                  <a:pt x="415239" y="463016"/>
                </a:cubicBezTo>
                <a:lnTo>
                  <a:pt x="412871" y="499530"/>
                </a:lnTo>
                <a:close/>
              </a:path>
            </a:pathLst>
          </a:custGeom>
          <a:gradFill flip="none" rotWithShape="1">
            <a:gsLst>
              <a:gs pos="0">
                <a:srgbClr val="3378D9"/>
              </a:gs>
              <a:gs pos="100000">
                <a:srgbClr val="63B67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矩形: 对角圆角 72">
            <a:extLst>
              <a:ext uri="{FF2B5EF4-FFF2-40B4-BE49-F238E27FC236}">
                <a16:creationId xmlns:a16="http://schemas.microsoft.com/office/drawing/2014/main" id="{D16C93C8-6F8A-10E9-5CD9-AF46C0BC0596}"/>
              </a:ext>
            </a:extLst>
          </p:cNvPr>
          <p:cNvSpPr/>
          <p:nvPr/>
        </p:nvSpPr>
        <p:spPr>
          <a:xfrm flipH="1">
            <a:off x="660398" y="3078762"/>
            <a:ext cx="10836275" cy="3149827"/>
          </a:xfrm>
          <a:prstGeom prst="round2DiagRect">
            <a:avLst/>
          </a:prstGeom>
          <a:gradFill flip="none" rotWithShape="1">
            <a:gsLst>
              <a:gs pos="0">
                <a:schemeClr val="bg1"/>
              </a:gs>
              <a:gs pos="71000">
                <a:srgbClr val="EEF1F8">
                  <a:alpha val="87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72065B0-CFB6-ECC4-F3E2-D4B211F1A28A}"/>
              </a:ext>
            </a:extLst>
          </p:cNvPr>
          <p:cNvSpPr txBox="1"/>
          <p:nvPr/>
        </p:nvSpPr>
        <p:spPr>
          <a:xfrm>
            <a:off x="4172397" y="3322036"/>
            <a:ext cx="3847207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rgbClr val="3E72E0"/>
                    </a:gs>
                    <a:gs pos="100000">
                      <a:srgbClr val="01329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成为医疗健康信息及服务的传递者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178277E7-932A-49BB-D2BE-9AA3F3DD5DA7}"/>
              </a:ext>
            </a:extLst>
          </p:cNvPr>
          <p:cNvGrpSpPr/>
          <p:nvPr/>
        </p:nvGrpSpPr>
        <p:grpSpPr>
          <a:xfrm>
            <a:off x="5185294" y="3937590"/>
            <a:ext cx="1821409" cy="2007463"/>
            <a:chOff x="5185296" y="3937590"/>
            <a:chExt cx="1821409" cy="2007463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B8D7F39D-9ADC-86DC-AA0E-3723FE8D9A45}"/>
                </a:ext>
              </a:extLst>
            </p:cNvPr>
            <p:cNvSpPr/>
            <p:nvPr/>
          </p:nvSpPr>
          <p:spPr>
            <a:xfrm>
              <a:off x="5185296" y="3937590"/>
              <a:ext cx="1821409" cy="2007463"/>
            </a:xfrm>
            <a:prstGeom prst="roundRect">
              <a:avLst>
                <a:gd name="adj" fmla="val 9148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88900" dir="5400000" rotWithShape="0">
                <a:srgbClr val="3378D9">
                  <a:alpha val="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07EBE6F5-2915-BB60-4085-27A518276288}"/>
                </a:ext>
              </a:extLst>
            </p:cNvPr>
            <p:cNvGrpSpPr/>
            <p:nvPr/>
          </p:nvGrpSpPr>
          <p:grpSpPr>
            <a:xfrm>
              <a:off x="5245100" y="4515140"/>
              <a:ext cx="1701800" cy="918243"/>
              <a:chOff x="5245100" y="4583227"/>
              <a:chExt cx="1701800" cy="918243"/>
            </a:xfrm>
          </p:grpSpPr>
          <p:sp>
            <p:nvSpPr>
              <p:cNvPr id="170" name="文本框 169">
                <a:extLst>
                  <a:ext uri="{FF2B5EF4-FFF2-40B4-BE49-F238E27FC236}">
                    <a16:creationId xmlns:a16="http://schemas.microsoft.com/office/drawing/2014/main" id="{4E2396EA-A674-24C6-440C-9A433A607E63}"/>
                  </a:ext>
                </a:extLst>
              </p:cNvPr>
              <p:cNvSpPr txBox="1"/>
              <p:nvPr/>
            </p:nvSpPr>
            <p:spPr>
              <a:xfrm>
                <a:off x="5245100" y="4583227"/>
                <a:ext cx="170180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zh-CN" altLang="zh-CN" sz="1400" dirty="0">
                    <a:solidFill>
                      <a:srgbClr val="34404E"/>
                    </a:solidFill>
                  </a:rPr>
                  <a:t>公共卫生服务</a:t>
                </a:r>
              </a:p>
            </p:txBody>
          </p:sp>
          <p:sp>
            <p:nvSpPr>
              <p:cNvPr id="171" name="文本框 170">
                <a:extLst>
                  <a:ext uri="{FF2B5EF4-FFF2-40B4-BE49-F238E27FC236}">
                    <a16:creationId xmlns:a16="http://schemas.microsoft.com/office/drawing/2014/main" id="{FA83207B-84A2-71DD-3DD0-9CF668CE47F1}"/>
                  </a:ext>
                </a:extLst>
              </p:cNvPr>
              <p:cNvSpPr txBox="1"/>
              <p:nvPr/>
            </p:nvSpPr>
            <p:spPr>
              <a:xfrm>
                <a:off x="5245100" y="4888460"/>
                <a:ext cx="170180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zh-CN" altLang="zh-CN" sz="1400">
                    <a:solidFill>
                      <a:srgbClr val="34404E"/>
                    </a:solidFill>
                  </a:rPr>
                  <a:t>家庭医生</a:t>
                </a:r>
                <a:endParaRPr lang="zh-CN" altLang="zh-CN" sz="1400" dirty="0">
                  <a:solidFill>
                    <a:srgbClr val="34404E"/>
                  </a:solidFill>
                </a:endParaRPr>
              </a:p>
            </p:txBody>
          </p:sp>
          <p:sp>
            <p:nvSpPr>
              <p:cNvPr id="172" name="文本框 171">
                <a:extLst>
                  <a:ext uri="{FF2B5EF4-FFF2-40B4-BE49-F238E27FC236}">
                    <a16:creationId xmlns:a16="http://schemas.microsoft.com/office/drawing/2014/main" id="{8FA448EF-7FEC-38E0-F81F-BBE6AC3ABF46}"/>
                  </a:ext>
                </a:extLst>
              </p:cNvPr>
              <p:cNvSpPr txBox="1"/>
              <p:nvPr/>
            </p:nvSpPr>
            <p:spPr>
              <a:xfrm>
                <a:off x="5245100" y="5193693"/>
                <a:ext cx="170180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zh-CN" altLang="zh-CN" sz="1400" dirty="0">
                    <a:solidFill>
                      <a:srgbClr val="34404E"/>
                    </a:solidFill>
                  </a:rPr>
                  <a:t>妇幼保健</a:t>
                </a: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85760898-A216-6FB0-0288-36CCACF530BC}"/>
                </a:ext>
              </a:extLst>
            </p:cNvPr>
            <p:cNvGrpSpPr/>
            <p:nvPr/>
          </p:nvGrpSpPr>
          <p:grpSpPr>
            <a:xfrm>
              <a:off x="5447581" y="4134328"/>
              <a:ext cx="1296839" cy="338554"/>
              <a:chOff x="5447581" y="4237201"/>
              <a:chExt cx="1296839" cy="338554"/>
            </a:xfrm>
          </p:grpSpPr>
          <p:sp>
            <p:nvSpPr>
              <p:cNvPr id="92" name="矩形: 对角圆角 91">
                <a:extLst>
                  <a:ext uri="{FF2B5EF4-FFF2-40B4-BE49-F238E27FC236}">
                    <a16:creationId xmlns:a16="http://schemas.microsoft.com/office/drawing/2014/main" id="{37E0A821-2F01-9722-5C56-45615894A152}"/>
                  </a:ext>
                </a:extLst>
              </p:cNvPr>
              <p:cNvSpPr/>
              <p:nvPr/>
            </p:nvSpPr>
            <p:spPr>
              <a:xfrm>
                <a:off x="5447581" y="4252590"/>
                <a:ext cx="1296839" cy="307776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0">
                    <a:srgbClr val="3E72E0"/>
                  </a:gs>
                  <a:gs pos="100000">
                    <a:srgbClr val="013292"/>
                  </a:gs>
                </a:gsLst>
                <a:lin ang="5400000" scaled="1"/>
              </a:gradFill>
              <a:ln>
                <a:noFill/>
              </a:ln>
              <a:effectLst>
                <a:outerShdw blurRad="50800" dist="38100" dir="5400000" algn="t" rotWithShape="0">
                  <a:srgbClr val="013292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07FF89F1-CC39-C521-816D-08755D04B813}"/>
                  </a:ext>
                </a:extLst>
              </p:cNvPr>
              <p:cNvSpPr txBox="1"/>
              <p:nvPr/>
            </p:nvSpPr>
            <p:spPr>
              <a:xfrm>
                <a:off x="5447581" y="4237201"/>
                <a:ext cx="1296839" cy="338554"/>
              </a:xfrm>
              <a:prstGeom prst="rect">
                <a:avLst/>
              </a:prstGeom>
              <a:noFill/>
            </p:spPr>
            <p:txBody>
              <a:bodyPr wrap="square" anchor="ctr" anchorCtr="0">
                <a:spAutoFit/>
              </a:bodyPr>
              <a:lstStyle/>
              <a:p>
                <a:pPr lvl="0" algn="ctr"/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找社区</a:t>
                </a:r>
                <a:endParaRPr lang="zh-CN" altLang="zh-CN" sz="1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389B481-48C4-33D9-44D0-E6B18E276160}"/>
              </a:ext>
            </a:extLst>
          </p:cNvPr>
          <p:cNvGrpSpPr/>
          <p:nvPr/>
        </p:nvGrpSpPr>
        <p:grpSpPr>
          <a:xfrm>
            <a:off x="7254394" y="3937590"/>
            <a:ext cx="1821409" cy="2007463"/>
            <a:chOff x="7254397" y="3937590"/>
            <a:chExt cx="1821409" cy="2007463"/>
          </a:xfrm>
        </p:grpSpPr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A727B7DB-414A-A64B-6644-EAE42A62B5AC}"/>
                </a:ext>
              </a:extLst>
            </p:cNvPr>
            <p:cNvSpPr/>
            <p:nvPr/>
          </p:nvSpPr>
          <p:spPr>
            <a:xfrm>
              <a:off x="7254397" y="3937590"/>
              <a:ext cx="1821409" cy="2007463"/>
            </a:xfrm>
            <a:prstGeom prst="roundRect">
              <a:avLst>
                <a:gd name="adj" fmla="val 9148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88900" dir="5400000" rotWithShape="0">
                <a:srgbClr val="3378D9">
                  <a:alpha val="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2B0CED78-4C03-7632-5006-2AD26F04E384}"/>
                </a:ext>
              </a:extLst>
            </p:cNvPr>
            <p:cNvGrpSpPr/>
            <p:nvPr/>
          </p:nvGrpSpPr>
          <p:grpSpPr>
            <a:xfrm>
              <a:off x="7475647" y="4515140"/>
              <a:ext cx="1378908" cy="1223475"/>
              <a:chOff x="7475647" y="4583227"/>
              <a:chExt cx="1378908" cy="1223475"/>
            </a:xfrm>
          </p:grpSpPr>
          <p:sp>
            <p:nvSpPr>
              <p:cNvPr id="173" name="文本框 172">
                <a:extLst>
                  <a:ext uri="{FF2B5EF4-FFF2-40B4-BE49-F238E27FC236}">
                    <a16:creationId xmlns:a16="http://schemas.microsoft.com/office/drawing/2014/main" id="{42710A87-7968-5C1D-3FE6-302A6A2F90CD}"/>
                  </a:ext>
                </a:extLst>
              </p:cNvPr>
              <p:cNvSpPr txBox="1"/>
              <p:nvPr/>
            </p:nvSpPr>
            <p:spPr>
              <a:xfrm>
                <a:off x="7475647" y="4583227"/>
                <a:ext cx="137890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zh-CN" altLang="zh-CN" sz="1400" dirty="0">
                    <a:solidFill>
                      <a:srgbClr val="34404E"/>
                    </a:solidFill>
                  </a:rPr>
                  <a:t>药品配送</a:t>
                </a:r>
              </a:p>
            </p:txBody>
          </p:sp>
          <p:sp>
            <p:nvSpPr>
              <p:cNvPr id="174" name="文本框 173">
                <a:extLst>
                  <a:ext uri="{FF2B5EF4-FFF2-40B4-BE49-F238E27FC236}">
                    <a16:creationId xmlns:a16="http://schemas.microsoft.com/office/drawing/2014/main" id="{62319A39-0EFC-6835-42D7-98801F6B3E2B}"/>
                  </a:ext>
                </a:extLst>
              </p:cNvPr>
              <p:cNvSpPr txBox="1"/>
              <p:nvPr/>
            </p:nvSpPr>
            <p:spPr>
              <a:xfrm>
                <a:off x="7475647" y="4888460"/>
                <a:ext cx="137890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zh-CN" altLang="zh-CN" sz="1400">
                    <a:solidFill>
                      <a:srgbClr val="34404E"/>
                    </a:solidFill>
                  </a:rPr>
                  <a:t>康复安排</a:t>
                </a:r>
                <a:endParaRPr lang="zh-CN" altLang="zh-CN" sz="1400" dirty="0">
                  <a:solidFill>
                    <a:srgbClr val="34404E"/>
                  </a:solidFill>
                </a:endParaRPr>
              </a:p>
            </p:txBody>
          </p:sp>
          <p:sp>
            <p:nvSpPr>
              <p:cNvPr id="175" name="文本框 174">
                <a:extLst>
                  <a:ext uri="{FF2B5EF4-FFF2-40B4-BE49-F238E27FC236}">
                    <a16:creationId xmlns:a16="http://schemas.microsoft.com/office/drawing/2014/main" id="{8D7CCAB7-333D-D8C0-175F-C06339268A69}"/>
                  </a:ext>
                </a:extLst>
              </p:cNvPr>
              <p:cNvSpPr txBox="1"/>
              <p:nvPr/>
            </p:nvSpPr>
            <p:spPr>
              <a:xfrm>
                <a:off x="7475647" y="5193693"/>
                <a:ext cx="137890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zh-CN" altLang="zh-CN" sz="1400">
                    <a:solidFill>
                      <a:srgbClr val="34404E"/>
                    </a:solidFill>
                  </a:rPr>
                  <a:t>报告送达</a:t>
                </a:r>
                <a:endParaRPr lang="zh-CN" altLang="zh-CN" sz="1400" dirty="0">
                  <a:solidFill>
                    <a:srgbClr val="34404E"/>
                  </a:solidFill>
                </a:endParaRPr>
              </a:p>
            </p:txBody>
          </p:sp>
          <p:sp>
            <p:nvSpPr>
              <p:cNvPr id="176" name="文本框 175">
                <a:extLst>
                  <a:ext uri="{FF2B5EF4-FFF2-40B4-BE49-F238E27FC236}">
                    <a16:creationId xmlns:a16="http://schemas.microsoft.com/office/drawing/2014/main" id="{A3B467F1-7E25-445D-C364-43F0E48F514B}"/>
                  </a:ext>
                </a:extLst>
              </p:cNvPr>
              <p:cNvSpPr txBox="1"/>
              <p:nvPr/>
            </p:nvSpPr>
            <p:spPr>
              <a:xfrm>
                <a:off x="7475647" y="5498925"/>
                <a:ext cx="137890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zh-CN" altLang="zh-CN" sz="1400" dirty="0">
                    <a:solidFill>
                      <a:srgbClr val="34404E"/>
                    </a:solidFill>
                  </a:rPr>
                  <a:t>提醒关怀</a:t>
                </a:r>
              </a:p>
            </p:txBody>
          </p:sp>
        </p:grpSp>
        <p:sp>
          <p:nvSpPr>
            <p:cNvPr id="96" name="矩形: 对角圆角 95">
              <a:extLst>
                <a:ext uri="{FF2B5EF4-FFF2-40B4-BE49-F238E27FC236}">
                  <a16:creationId xmlns:a16="http://schemas.microsoft.com/office/drawing/2014/main" id="{9528C953-8583-0A10-88A7-EF77BE9D82D7}"/>
                </a:ext>
              </a:extLst>
            </p:cNvPr>
            <p:cNvSpPr/>
            <p:nvPr/>
          </p:nvSpPr>
          <p:spPr>
            <a:xfrm>
              <a:off x="7516682" y="4149717"/>
              <a:ext cx="1296839" cy="307776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3E72E0"/>
                </a:gs>
                <a:gs pos="100000">
                  <a:srgbClr val="013292"/>
                </a:gs>
              </a:gsLst>
              <a:lin ang="5400000" scaled="1"/>
            </a:gradFill>
            <a:ln>
              <a:noFill/>
            </a:ln>
            <a:effectLst>
              <a:outerShdw blurRad="50800" dist="38100" dir="5400000" algn="t" rotWithShape="0">
                <a:srgbClr val="013292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371D76CF-E21A-4E09-9940-3D28486030A0}"/>
                </a:ext>
              </a:extLst>
            </p:cNvPr>
            <p:cNvSpPr txBox="1"/>
            <p:nvPr/>
          </p:nvSpPr>
          <p:spPr>
            <a:xfrm>
              <a:off x="7516682" y="4134328"/>
              <a:ext cx="1296839" cy="338554"/>
            </a:xfrm>
            <a:prstGeom prst="rect">
              <a:avLst/>
            </a:prstGeom>
            <a:noFill/>
          </p:spPr>
          <p:txBody>
            <a:bodyPr wrap="square" anchor="ctr" anchorCtr="0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平台服务</a:t>
              </a:r>
              <a:endParaRPr lang="zh-CN" altLang="zh-CN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3A7EFB80-3383-66FD-D444-8E74D9B1409A}"/>
              </a:ext>
            </a:extLst>
          </p:cNvPr>
          <p:cNvGrpSpPr/>
          <p:nvPr/>
        </p:nvGrpSpPr>
        <p:grpSpPr>
          <a:xfrm>
            <a:off x="3116194" y="3937590"/>
            <a:ext cx="1821409" cy="2007463"/>
            <a:chOff x="3116195" y="3937590"/>
            <a:chExt cx="1821409" cy="2007463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32434231-BBEC-E788-2F2A-545B4433A7CA}"/>
                </a:ext>
              </a:extLst>
            </p:cNvPr>
            <p:cNvSpPr/>
            <p:nvPr/>
          </p:nvSpPr>
          <p:spPr>
            <a:xfrm>
              <a:off x="3116195" y="3937590"/>
              <a:ext cx="1821409" cy="2007463"/>
            </a:xfrm>
            <a:prstGeom prst="roundRect">
              <a:avLst>
                <a:gd name="adj" fmla="val 9148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88900" dir="5400000" rotWithShape="0">
                <a:srgbClr val="3378D9">
                  <a:alpha val="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8" name="矩形: 对角圆角 87">
              <a:extLst>
                <a:ext uri="{FF2B5EF4-FFF2-40B4-BE49-F238E27FC236}">
                  <a16:creationId xmlns:a16="http://schemas.microsoft.com/office/drawing/2014/main" id="{7DDC220C-086E-77BB-4E3A-1AD6E4A5FB68}"/>
                </a:ext>
              </a:extLst>
            </p:cNvPr>
            <p:cNvSpPr/>
            <p:nvPr/>
          </p:nvSpPr>
          <p:spPr>
            <a:xfrm>
              <a:off x="3378480" y="4149717"/>
              <a:ext cx="1296839" cy="307776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3E72E0"/>
                </a:gs>
                <a:gs pos="100000">
                  <a:srgbClr val="013292"/>
                </a:gs>
              </a:gsLst>
              <a:lin ang="5400000" scaled="1"/>
            </a:gradFill>
            <a:ln>
              <a:noFill/>
            </a:ln>
            <a:effectLst>
              <a:outerShdw blurRad="50800" dist="38100" dir="5400000" algn="t" rotWithShape="0">
                <a:srgbClr val="013292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CEB8E552-D9AA-05FF-7B40-1B79DF2F24A9}"/>
                </a:ext>
              </a:extLst>
            </p:cNvPr>
            <p:cNvSpPr txBox="1"/>
            <p:nvPr/>
          </p:nvSpPr>
          <p:spPr>
            <a:xfrm>
              <a:off x="3378480" y="4134328"/>
              <a:ext cx="1296839" cy="338554"/>
            </a:xfrm>
            <a:prstGeom prst="rect">
              <a:avLst/>
            </a:prstGeom>
            <a:noFill/>
          </p:spPr>
          <p:txBody>
            <a:bodyPr wrap="square" anchor="ctr" anchorCtr="0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自诊</a:t>
              </a:r>
              <a:endParaRPr lang="zh-CN" altLang="zh-CN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BFD8EC57-A8E9-C3CC-44A8-45D9DB42F679}"/>
                </a:ext>
              </a:extLst>
            </p:cNvPr>
            <p:cNvGrpSpPr/>
            <p:nvPr/>
          </p:nvGrpSpPr>
          <p:grpSpPr>
            <a:xfrm>
              <a:off x="3378480" y="4515140"/>
              <a:ext cx="1296839" cy="646331"/>
              <a:chOff x="3378480" y="4549906"/>
              <a:chExt cx="1296839" cy="646331"/>
            </a:xfrm>
          </p:grpSpPr>
          <p:sp>
            <p:nvSpPr>
              <p:cNvPr id="168" name="文本框 167">
                <a:extLst>
                  <a:ext uri="{FF2B5EF4-FFF2-40B4-BE49-F238E27FC236}">
                    <a16:creationId xmlns:a16="http://schemas.microsoft.com/office/drawing/2014/main" id="{FE57D154-02D8-8E32-F41F-18D4507B6E1D}"/>
                  </a:ext>
                </a:extLst>
              </p:cNvPr>
              <p:cNvSpPr txBox="1"/>
              <p:nvPr/>
            </p:nvSpPr>
            <p:spPr>
              <a:xfrm>
                <a:off x="3378480" y="4549906"/>
                <a:ext cx="1296839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zh-CN" altLang="zh-CN" sz="1600" dirty="0">
                    <a:solidFill>
                      <a:srgbClr val="34404E"/>
                    </a:solidFill>
                  </a:rPr>
                  <a:t>智能测试</a:t>
                </a:r>
              </a:p>
            </p:txBody>
          </p:sp>
          <p:sp>
            <p:nvSpPr>
              <p:cNvPr id="169" name="文本框 168">
                <a:extLst>
                  <a:ext uri="{FF2B5EF4-FFF2-40B4-BE49-F238E27FC236}">
                    <a16:creationId xmlns:a16="http://schemas.microsoft.com/office/drawing/2014/main" id="{4153918B-A791-01A0-7440-A01777D8D265}"/>
                  </a:ext>
                </a:extLst>
              </p:cNvPr>
              <p:cNvSpPr txBox="1"/>
              <p:nvPr/>
            </p:nvSpPr>
            <p:spPr>
              <a:xfrm>
                <a:off x="3378480" y="4888460"/>
                <a:ext cx="129683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zh-CN" altLang="zh-CN" sz="1400" dirty="0">
                    <a:solidFill>
                      <a:srgbClr val="34404E"/>
                    </a:solidFill>
                  </a:rPr>
                  <a:t>合理用药</a:t>
                </a:r>
              </a:p>
            </p:txBody>
          </p:sp>
        </p:grpSp>
      </p:grpSp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6C21FEE4-7EE2-705C-6F27-6F331EDD0A8B}"/>
              </a:ext>
            </a:extLst>
          </p:cNvPr>
          <p:cNvSpPr/>
          <p:nvPr/>
        </p:nvSpPr>
        <p:spPr>
          <a:xfrm rot="5400000">
            <a:off x="2151675" y="4736840"/>
            <a:ext cx="1681347" cy="408963"/>
          </a:xfrm>
          <a:prstGeom prst="triangle">
            <a:avLst/>
          </a:prstGeom>
          <a:gradFill flip="none" rotWithShape="1">
            <a:gsLst>
              <a:gs pos="100000">
                <a:srgbClr val="3378D9"/>
              </a:gs>
              <a:gs pos="29000">
                <a:srgbClr val="3378D9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02E597B-1B2B-AB43-74B9-1F7007B2A1BA}"/>
              </a:ext>
            </a:extLst>
          </p:cNvPr>
          <p:cNvGrpSpPr/>
          <p:nvPr/>
        </p:nvGrpSpPr>
        <p:grpSpPr>
          <a:xfrm>
            <a:off x="1047094" y="3937590"/>
            <a:ext cx="1821409" cy="2007463"/>
            <a:chOff x="1047094" y="3937590"/>
            <a:chExt cx="1821409" cy="2007463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C47FCF53-1635-5FC2-507A-749E97112217}"/>
                </a:ext>
              </a:extLst>
            </p:cNvPr>
            <p:cNvSpPr/>
            <p:nvPr/>
          </p:nvSpPr>
          <p:spPr>
            <a:xfrm>
              <a:off x="1047094" y="3937590"/>
              <a:ext cx="1821409" cy="2007463"/>
            </a:xfrm>
            <a:prstGeom prst="roundRect">
              <a:avLst>
                <a:gd name="adj" fmla="val 9148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88900" dir="5400000" rotWithShape="0">
                <a:srgbClr val="3378D9">
                  <a:alpha val="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F66F4219-3BAE-0B1B-34C3-4A139AC7596B}"/>
                </a:ext>
              </a:extLst>
            </p:cNvPr>
            <p:cNvGrpSpPr/>
            <p:nvPr/>
          </p:nvGrpSpPr>
          <p:grpSpPr>
            <a:xfrm>
              <a:off x="1270146" y="4515140"/>
              <a:ext cx="1373209" cy="918243"/>
              <a:chOff x="1270146" y="4583227"/>
              <a:chExt cx="1373209" cy="918243"/>
            </a:xfrm>
          </p:grpSpPr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DED0FFE5-5211-3496-3278-97B6556B1859}"/>
                  </a:ext>
                </a:extLst>
              </p:cNvPr>
              <p:cNvSpPr txBox="1"/>
              <p:nvPr/>
            </p:nvSpPr>
            <p:spPr>
              <a:xfrm>
                <a:off x="1270146" y="4583227"/>
                <a:ext cx="137320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zh-CN" altLang="zh-CN" sz="1400" dirty="0">
                    <a:solidFill>
                      <a:srgbClr val="34404E"/>
                    </a:solidFill>
                  </a:rPr>
                  <a:t>支付</a:t>
                </a: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F73D379E-CEC2-C860-2378-E7060A62844F}"/>
                  </a:ext>
                </a:extLst>
              </p:cNvPr>
              <p:cNvSpPr txBox="1"/>
              <p:nvPr/>
            </p:nvSpPr>
            <p:spPr>
              <a:xfrm>
                <a:off x="1270146" y="4888460"/>
                <a:ext cx="137320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zh-CN" altLang="zh-CN" sz="1400" dirty="0">
                    <a:solidFill>
                      <a:srgbClr val="34404E"/>
                    </a:solidFill>
                  </a:rPr>
                  <a:t>个人健康空间</a:t>
                </a: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3FF76659-0044-A002-E521-B79E8166ED5C}"/>
                  </a:ext>
                </a:extLst>
              </p:cNvPr>
              <p:cNvSpPr txBox="1"/>
              <p:nvPr/>
            </p:nvSpPr>
            <p:spPr>
              <a:xfrm>
                <a:off x="1270146" y="5193693"/>
                <a:ext cx="137320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zh-CN" altLang="zh-CN" sz="1400" dirty="0">
                    <a:solidFill>
                      <a:srgbClr val="34404E"/>
                    </a:solidFill>
                  </a:rPr>
                  <a:t>查询消息</a:t>
                </a: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AFDDA570-32E5-2D72-249F-F8C93F777A16}"/>
                </a:ext>
              </a:extLst>
            </p:cNvPr>
            <p:cNvGrpSpPr/>
            <p:nvPr/>
          </p:nvGrpSpPr>
          <p:grpSpPr>
            <a:xfrm>
              <a:off x="1309379" y="4134328"/>
              <a:ext cx="1296839" cy="338554"/>
              <a:chOff x="1309379" y="4237201"/>
              <a:chExt cx="1296839" cy="338554"/>
            </a:xfrm>
          </p:grpSpPr>
          <p:sp>
            <p:nvSpPr>
              <p:cNvPr id="2" name="矩形: 对角圆角 1">
                <a:extLst>
                  <a:ext uri="{FF2B5EF4-FFF2-40B4-BE49-F238E27FC236}">
                    <a16:creationId xmlns:a16="http://schemas.microsoft.com/office/drawing/2014/main" id="{F95D6647-8931-1869-943C-E75639CDE5C6}"/>
                  </a:ext>
                </a:extLst>
              </p:cNvPr>
              <p:cNvSpPr/>
              <p:nvPr/>
            </p:nvSpPr>
            <p:spPr>
              <a:xfrm>
                <a:off x="1309379" y="4252590"/>
                <a:ext cx="1296839" cy="307776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0">
                    <a:srgbClr val="3E72E0"/>
                  </a:gs>
                  <a:gs pos="100000">
                    <a:srgbClr val="013292"/>
                  </a:gs>
                </a:gsLst>
                <a:lin ang="5400000" scaled="1"/>
              </a:gradFill>
              <a:ln>
                <a:noFill/>
              </a:ln>
              <a:effectLst>
                <a:outerShdw blurRad="50800" dist="38100" dir="5400000" algn="t" rotWithShape="0">
                  <a:srgbClr val="013292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1F5D4473-F4B7-1D31-A382-7FBB49E9D7F9}"/>
                  </a:ext>
                </a:extLst>
              </p:cNvPr>
              <p:cNvSpPr txBox="1"/>
              <p:nvPr/>
            </p:nvSpPr>
            <p:spPr>
              <a:xfrm>
                <a:off x="1309379" y="4237201"/>
                <a:ext cx="1296839" cy="338554"/>
              </a:xfrm>
              <a:prstGeom prst="rect">
                <a:avLst/>
              </a:prstGeom>
              <a:noFill/>
            </p:spPr>
            <p:txBody>
              <a:bodyPr wrap="square" anchor="ctr" anchorCtr="0">
                <a:spAutoFit/>
              </a:bodyPr>
              <a:lstStyle/>
              <a:p>
                <a:pPr lvl="0" algn="ctr"/>
                <a:r>
                  <a:rPr lang="zh-CN" altLang="zh-CN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基础服务</a:t>
                </a:r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D4ECA2D8-3186-E93B-C3B9-9E595D6B8078}"/>
              </a:ext>
            </a:extLst>
          </p:cNvPr>
          <p:cNvGrpSpPr/>
          <p:nvPr/>
        </p:nvGrpSpPr>
        <p:grpSpPr>
          <a:xfrm>
            <a:off x="9323497" y="3937590"/>
            <a:ext cx="1821409" cy="2007463"/>
            <a:chOff x="9323497" y="3937590"/>
            <a:chExt cx="1821409" cy="2007463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CDAB67F6-975E-3652-9A49-7F7063A95D26}"/>
                </a:ext>
              </a:extLst>
            </p:cNvPr>
            <p:cNvSpPr/>
            <p:nvPr/>
          </p:nvSpPr>
          <p:spPr>
            <a:xfrm>
              <a:off x="9323497" y="3937590"/>
              <a:ext cx="1821409" cy="2007463"/>
            </a:xfrm>
            <a:prstGeom prst="roundRect">
              <a:avLst>
                <a:gd name="adj" fmla="val 9148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88900" dir="5400000" rotWithShape="0">
                <a:srgbClr val="3378D9">
                  <a:alpha val="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A484E8C8-096B-FCC3-61AB-124D3AF0C380}"/>
                </a:ext>
              </a:extLst>
            </p:cNvPr>
            <p:cNvGrpSpPr/>
            <p:nvPr/>
          </p:nvGrpSpPr>
          <p:grpSpPr>
            <a:xfrm>
              <a:off x="9354273" y="4139178"/>
              <a:ext cx="1759857" cy="1604287"/>
              <a:chOff x="9354273" y="4237201"/>
              <a:chExt cx="1759857" cy="1604287"/>
            </a:xfrm>
          </p:grpSpPr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07BF9E92-8815-0FFB-85A2-608340EFE0B8}"/>
                  </a:ext>
                </a:extLst>
              </p:cNvPr>
              <p:cNvGrpSpPr/>
              <p:nvPr/>
            </p:nvGrpSpPr>
            <p:grpSpPr>
              <a:xfrm>
                <a:off x="9354273" y="4618013"/>
                <a:ext cx="1759857" cy="1223475"/>
                <a:chOff x="9353882" y="4583227"/>
                <a:chExt cx="1759857" cy="1223475"/>
              </a:xfrm>
            </p:grpSpPr>
            <p:sp>
              <p:nvSpPr>
                <p:cNvPr id="177" name="文本框 176">
                  <a:extLst>
                    <a:ext uri="{FF2B5EF4-FFF2-40B4-BE49-F238E27FC236}">
                      <a16:creationId xmlns:a16="http://schemas.microsoft.com/office/drawing/2014/main" id="{0224FEA1-43A5-9018-A399-46CDF37358FE}"/>
                    </a:ext>
                  </a:extLst>
                </p:cNvPr>
                <p:cNvSpPr txBox="1"/>
                <p:nvPr/>
              </p:nvSpPr>
              <p:spPr>
                <a:xfrm>
                  <a:off x="9353882" y="4583227"/>
                  <a:ext cx="1759857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lvl="0" algn="ctr"/>
                  <a:r>
                    <a:rPr lang="zh-CN" altLang="zh-CN" sz="1400" dirty="0">
                      <a:solidFill>
                        <a:srgbClr val="34404E"/>
                      </a:solidFill>
                    </a:rPr>
                    <a:t>找医院</a:t>
                  </a:r>
                </a:p>
              </p:txBody>
            </p:sp>
            <p:sp>
              <p:nvSpPr>
                <p:cNvPr id="178" name="文本框 177">
                  <a:extLst>
                    <a:ext uri="{FF2B5EF4-FFF2-40B4-BE49-F238E27FC236}">
                      <a16:creationId xmlns:a16="http://schemas.microsoft.com/office/drawing/2014/main" id="{8C9A9659-F69C-B1C3-69BE-29571DA2267E}"/>
                    </a:ext>
                  </a:extLst>
                </p:cNvPr>
                <p:cNvSpPr txBox="1"/>
                <p:nvPr/>
              </p:nvSpPr>
              <p:spPr>
                <a:xfrm>
                  <a:off x="9353882" y="4888460"/>
                  <a:ext cx="1759857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lvl="0" algn="ctr"/>
                  <a:r>
                    <a:rPr lang="zh-CN" altLang="zh-CN" sz="1400">
                      <a:solidFill>
                        <a:srgbClr val="34404E"/>
                      </a:solidFill>
                    </a:rPr>
                    <a:t>出院康复治疗</a:t>
                  </a:r>
                  <a:endParaRPr lang="zh-CN" altLang="zh-CN" sz="1400" dirty="0">
                    <a:solidFill>
                      <a:srgbClr val="34404E"/>
                    </a:solidFill>
                  </a:endParaRPr>
                </a:p>
              </p:txBody>
            </p:sp>
            <p:sp>
              <p:nvSpPr>
                <p:cNvPr id="179" name="文本框 178">
                  <a:extLst>
                    <a:ext uri="{FF2B5EF4-FFF2-40B4-BE49-F238E27FC236}">
                      <a16:creationId xmlns:a16="http://schemas.microsoft.com/office/drawing/2014/main" id="{22EEB0AD-27AC-4509-40AA-DD2664F3E0F6}"/>
                    </a:ext>
                  </a:extLst>
                </p:cNvPr>
                <p:cNvSpPr txBox="1"/>
                <p:nvPr/>
              </p:nvSpPr>
              <p:spPr>
                <a:xfrm>
                  <a:off x="9353882" y="5193693"/>
                  <a:ext cx="1759857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lvl="0" algn="ctr"/>
                  <a:r>
                    <a:rPr lang="zh-CN" altLang="zh-CN" sz="1400">
                      <a:solidFill>
                        <a:srgbClr val="34404E"/>
                      </a:solidFill>
                    </a:rPr>
                    <a:t>科室延伸服务</a:t>
                  </a:r>
                  <a:endParaRPr lang="zh-CN" altLang="zh-CN" sz="1400" dirty="0">
                    <a:solidFill>
                      <a:srgbClr val="34404E"/>
                    </a:solidFill>
                  </a:endParaRPr>
                </a:p>
              </p:txBody>
            </p:sp>
            <p:sp>
              <p:nvSpPr>
                <p:cNvPr id="180" name="文本框 179">
                  <a:extLst>
                    <a:ext uri="{FF2B5EF4-FFF2-40B4-BE49-F238E27FC236}">
                      <a16:creationId xmlns:a16="http://schemas.microsoft.com/office/drawing/2014/main" id="{94591946-234D-A73F-EF4F-E7587961A7F6}"/>
                    </a:ext>
                  </a:extLst>
                </p:cNvPr>
                <p:cNvSpPr txBox="1"/>
                <p:nvPr/>
              </p:nvSpPr>
              <p:spPr>
                <a:xfrm>
                  <a:off x="9353882" y="5498925"/>
                  <a:ext cx="1759857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lvl="0" algn="ctr"/>
                  <a:r>
                    <a:rPr lang="zh-CN" altLang="zh-CN" sz="1400">
                      <a:solidFill>
                        <a:srgbClr val="34404E"/>
                      </a:solidFill>
                    </a:rPr>
                    <a:t>移动</a:t>
                  </a:r>
                  <a:r>
                    <a:rPr lang="zh-CN" altLang="zh-CN" sz="1400" dirty="0">
                      <a:solidFill>
                        <a:srgbClr val="34404E"/>
                      </a:solidFill>
                    </a:rPr>
                    <a:t>挂号</a:t>
                  </a:r>
                </a:p>
              </p:txBody>
            </p:sp>
          </p:grp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EAB340FA-DD21-C4DF-A95C-DEB5F39772BB}"/>
                  </a:ext>
                </a:extLst>
              </p:cNvPr>
              <p:cNvGrpSpPr/>
              <p:nvPr/>
            </p:nvGrpSpPr>
            <p:grpSpPr>
              <a:xfrm>
                <a:off x="9585782" y="4237201"/>
                <a:ext cx="1296839" cy="338554"/>
                <a:chOff x="9585978" y="4237201"/>
                <a:chExt cx="1296839" cy="338554"/>
              </a:xfrm>
            </p:grpSpPr>
            <p:sp>
              <p:nvSpPr>
                <p:cNvPr id="105" name="矩形: 圆角 104">
                  <a:extLst>
                    <a:ext uri="{FF2B5EF4-FFF2-40B4-BE49-F238E27FC236}">
                      <a16:creationId xmlns:a16="http://schemas.microsoft.com/office/drawing/2014/main" id="{D019BA0E-21BD-A97F-94C5-64991DE4C01F}"/>
                    </a:ext>
                  </a:extLst>
                </p:cNvPr>
                <p:cNvSpPr/>
                <p:nvPr/>
              </p:nvSpPr>
              <p:spPr>
                <a:xfrm>
                  <a:off x="9585978" y="4252590"/>
                  <a:ext cx="1296839" cy="307776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3E72E0"/>
                    </a:gs>
                    <a:gs pos="100000">
                      <a:srgbClr val="013292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50800" dist="38100" dir="5400000" algn="t" rotWithShape="0">
                    <a:srgbClr val="013292">
                      <a:alpha val="1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106" name="文本框 105">
                  <a:extLst>
                    <a:ext uri="{FF2B5EF4-FFF2-40B4-BE49-F238E27FC236}">
                      <a16:creationId xmlns:a16="http://schemas.microsoft.com/office/drawing/2014/main" id="{7EC1DCC5-5374-C982-578C-08E4D6F95DBC}"/>
                    </a:ext>
                  </a:extLst>
                </p:cNvPr>
                <p:cNvSpPr txBox="1"/>
                <p:nvPr/>
              </p:nvSpPr>
              <p:spPr>
                <a:xfrm>
                  <a:off x="9585978" y="4237201"/>
                  <a:ext cx="1296839" cy="338554"/>
                </a:xfrm>
                <a:prstGeom prst="rect">
                  <a:avLst/>
                </a:prstGeom>
                <a:noFill/>
              </p:spPr>
              <p:txBody>
                <a:bodyPr wrap="square" anchor="ctr" anchorCtr="0">
                  <a:spAutoFit/>
                </a:bodyPr>
                <a:lstStyle/>
                <a:p>
                  <a:pPr lvl="0" algn="ctr"/>
                  <a:r>
                    <a:rPr lang="zh-CN" altLang="en-US" sz="16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预约挂号</a:t>
                  </a:r>
                  <a:endParaRPr lang="zh-CN" altLang="zh-CN" sz="16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C6F396E2-AF57-DECA-8615-BB8DB0D53539}"/>
                </a:ext>
              </a:extLst>
            </p:cNvPr>
            <p:cNvGrpSpPr/>
            <p:nvPr/>
          </p:nvGrpSpPr>
          <p:grpSpPr>
            <a:xfrm>
              <a:off x="9585391" y="4134328"/>
              <a:ext cx="1296839" cy="338554"/>
              <a:chOff x="9585978" y="4237201"/>
              <a:chExt cx="1296839" cy="338554"/>
            </a:xfrm>
          </p:grpSpPr>
          <p:sp>
            <p:nvSpPr>
              <p:cNvPr id="141" name="矩形: 圆角 140">
                <a:extLst>
                  <a:ext uri="{FF2B5EF4-FFF2-40B4-BE49-F238E27FC236}">
                    <a16:creationId xmlns:a16="http://schemas.microsoft.com/office/drawing/2014/main" id="{6FA79153-8DE3-587A-2732-CB68462F1BA2}"/>
                  </a:ext>
                </a:extLst>
              </p:cNvPr>
              <p:cNvSpPr/>
              <p:nvPr/>
            </p:nvSpPr>
            <p:spPr>
              <a:xfrm>
                <a:off x="9585978" y="4252590"/>
                <a:ext cx="1296839" cy="30777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3E72E0"/>
                  </a:gs>
                  <a:gs pos="100000">
                    <a:srgbClr val="013292"/>
                  </a:gs>
                </a:gsLst>
                <a:lin ang="5400000" scaled="1"/>
              </a:gradFill>
              <a:ln>
                <a:noFill/>
              </a:ln>
              <a:effectLst>
                <a:outerShdw blurRad="50800" dist="38100" dir="5400000" algn="t" rotWithShape="0">
                  <a:srgbClr val="013292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42" name="文本框 141">
                <a:extLst>
                  <a:ext uri="{FF2B5EF4-FFF2-40B4-BE49-F238E27FC236}">
                    <a16:creationId xmlns:a16="http://schemas.microsoft.com/office/drawing/2014/main" id="{CAE7AEE1-7A2D-F789-A57F-99E6FB51066F}"/>
                  </a:ext>
                </a:extLst>
              </p:cNvPr>
              <p:cNvSpPr txBox="1"/>
              <p:nvPr/>
            </p:nvSpPr>
            <p:spPr>
              <a:xfrm>
                <a:off x="9585978" y="4237201"/>
                <a:ext cx="1296839" cy="338554"/>
              </a:xfrm>
              <a:prstGeom prst="rect">
                <a:avLst/>
              </a:prstGeom>
              <a:noFill/>
            </p:spPr>
            <p:txBody>
              <a:bodyPr wrap="square" anchor="ctr" anchorCtr="0">
                <a:spAutoFit/>
              </a:bodyPr>
              <a:lstStyle/>
              <a:p>
                <a:pPr lvl="0" algn="ctr"/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预约挂号</a:t>
                </a:r>
                <a:endParaRPr lang="zh-CN" altLang="zh-CN" sz="1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55" name="等腰三角形 154">
            <a:extLst>
              <a:ext uri="{FF2B5EF4-FFF2-40B4-BE49-F238E27FC236}">
                <a16:creationId xmlns:a16="http://schemas.microsoft.com/office/drawing/2014/main" id="{522A01B6-1262-33A1-DD96-F5544323C736}"/>
              </a:ext>
            </a:extLst>
          </p:cNvPr>
          <p:cNvSpPr/>
          <p:nvPr/>
        </p:nvSpPr>
        <p:spPr>
          <a:xfrm rot="5400000">
            <a:off x="4220775" y="4736840"/>
            <a:ext cx="1681347" cy="408963"/>
          </a:xfrm>
          <a:prstGeom prst="triangle">
            <a:avLst/>
          </a:prstGeom>
          <a:gradFill flip="none" rotWithShape="1">
            <a:gsLst>
              <a:gs pos="100000">
                <a:srgbClr val="3378D9"/>
              </a:gs>
              <a:gs pos="29000">
                <a:srgbClr val="3378D9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等腰三角形 155">
            <a:extLst>
              <a:ext uri="{FF2B5EF4-FFF2-40B4-BE49-F238E27FC236}">
                <a16:creationId xmlns:a16="http://schemas.microsoft.com/office/drawing/2014/main" id="{F056DF0E-ECBA-ADBF-7235-4D5FE11C2128}"/>
              </a:ext>
            </a:extLst>
          </p:cNvPr>
          <p:cNvSpPr/>
          <p:nvPr/>
        </p:nvSpPr>
        <p:spPr>
          <a:xfrm rot="5400000">
            <a:off x="6289875" y="4736840"/>
            <a:ext cx="1681347" cy="408963"/>
          </a:xfrm>
          <a:prstGeom prst="triangle">
            <a:avLst/>
          </a:prstGeom>
          <a:gradFill flip="none" rotWithShape="1">
            <a:gsLst>
              <a:gs pos="100000">
                <a:srgbClr val="3378D9"/>
              </a:gs>
              <a:gs pos="29000">
                <a:srgbClr val="3378D9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等腰三角形 156">
            <a:extLst>
              <a:ext uri="{FF2B5EF4-FFF2-40B4-BE49-F238E27FC236}">
                <a16:creationId xmlns:a16="http://schemas.microsoft.com/office/drawing/2014/main" id="{8A90B2E0-9B39-4FA1-ECCD-A4E3F42B46E9}"/>
              </a:ext>
            </a:extLst>
          </p:cNvPr>
          <p:cNvSpPr/>
          <p:nvPr/>
        </p:nvSpPr>
        <p:spPr>
          <a:xfrm rot="5400000">
            <a:off x="8358975" y="4736840"/>
            <a:ext cx="1681347" cy="408963"/>
          </a:xfrm>
          <a:prstGeom prst="triangle">
            <a:avLst/>
          </a:prstGeom>
          <a:gradFill flip="none" rotWithShape="1">
            <a:gsLst>
              <a:gs pos="100000">
                <a:srgbClr val="3378D9"/>
              </a:gs>
              <a:gs pos="29000">
                <a:srgbClr val="3378D9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: 对角圆角 74">
            <a:extLst>
              <a:ext uri="{FF2B5EF4-FFF2-40B4-BE49-F238E27FC236}">
                <a16:creationId xmlns:a16="http://schemas.microsoft.com/office/drawing/2014/main" id="{BBC18EEC-EE5D-AFDD-074A-5EBA2278A1E3}"/>
              </a:ext>
            </a:extLst>
          </p:cNvPr>
          <p:cNvSpPr/>
          <p:nvPr/>
        </p:nvSpPr>
        <p:spPr>
          <a:xfrm>
            <a:off x="660400" y="1322191"/>
            <a:ext cx="10836276" cy="1479955"/>
          </a:xfrm>
          <a:prstGeom prst="round2DiagRect">
            <a:avLst/>
          </a:prstGeom>
          <a:gradFill>
            <a:gsLst>
              <a:gs pos="58000">
                <a:srgbClr val="FCFDFE"/>
              </a:gs>
              <a:gs pos="0">
                <a:schemeClr val="bg1"/>
              </a:gs>
              <a:gs pos="100000">
                <a:srgbClr val="EEF1F8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7B2B99AC-0988-F785-819C-E5B455466B2F}"/>
              </a:ext>
            </a:extLst>
          </p:cNvPr>
          <p:cNvSpPr/>
          <p:nvPr/>
        </p:nvSpPr>
        <p:spPr>
          <a:xfrm>
            <a:off x="1215975" y="1618938"/>
            <a:ext cx="9948190" cy="886461"/>
          </a:xfrm>
          <a:prstGeom prst="rect">
            <a:avLst/>
          </a:prstGeom>
        </p:spPr>
        <p:txBody>
          <a:bodyPr wrap="square" anchor="b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34404E"/>
                </a:solidFill>
                <a:latin typeface="+mn-ea"/>
              </a:rPr>
              <a:t>主要是通过基础服务、自诊、找社区、平台服务、预约挂号的形式进行服务推广。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34404E"/>
                </a:solidFill>
                <a:latin typeface="+mn-ea"/>
              </a:rPr>
              <a:t>医疗市场拓展部成立以后，这方面的功能将进一步扩展，并在实施过程中逐步专门化、规范化。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089D378-C90E-C0EE-01D4-11D7D6360D92}"/>
              </a:ext>
            </a:extLst>
          </p:cNvPr>
          <p:cNvGrpSpPr/>
          <p:nvPr/>
        </p:nvGrpSpPr>
        <p:grpSpPr>
          <a:xfrm>
            <a:off x="1027836" y="1624038"/>
            <a:ext cx="93309" cy="876261"/>
            <a:chOff x="858955" y="1497697"/>
            <a:chExt cx="93309" cy="876261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5172D0BC-4896-1352-F1D4-DA0EEEF65C3F}"/>
                </a:ext>
              </a:extLst>
            </p:cNvPr>
            <p:cNvCxnSpPr>
              <a:cxnSpLocks/>
              <a:endCxn id="123" idx="2"/>
            </p:cNvCxnSpPr>
            <p:nvPr/>
          </p:nvCxnSpPr>
          <p:spPr>
            <a:xfrm>
              <a:off x="899793" y="1497697"/>
              <a:ext cx="5817" cy="876261"/>
            </a:xfrm>
            <a:prstGeom prst="line">
              <a:avLst/>
            </a:prstGeom>
            <a:ln w="6350">
              <a:solidFill>
                <a:srgbClr val="63B6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id="{94A66431-F35D-46E1-89FB-8AB625ED034C}"/>
                </a:ext>
              </a:extLst>
            </p:cNvPr>
            <p:cNvSpPr/>
            <p:nvPr/>
          </p:nvSpPr>
          <p:spPr>
            <a:xfrm>
              <a:off x="858955" y="2086484"/>
              <a:ext cx="93309" cy="28747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8BF4B"/>
                </a:gs>
                <a:gs pos="45000">
                  <a:srgbClr val="80C774"/>
                </a:gs>
                <a:gs pos="100000">
                  <a:srgbClr val="9FD393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49035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椭圆 9">
            <a:extLst>
              <a:ext uri="{FF2B5EF4-FFF2-40B4-BE49-F238E27FC236}">
                <a16:creationId xmlns:a16="http://schemas.microsoft.com/office/drawing/2014/main" id="{49ECFEF6-AB60-123B-5622-B7372A1F30F1}"/>
              </a:ext>
            </a:extLst>
          </p:cNvPr>
          <p:cNvSpPr/>
          <p:nvPr/>
        </p:nvSpPr>
        <p:spPr>
          <a:xfrm rot="15394884">
            <a:off x="-1806025" y="4205210"/>
            <a:ext cx="4096638" cy="4223211"/>
          </a:xfrm>
          <a:prstGeom prst="ellipse">
            <a:avLst/>
          </a:prstGeom>
          <a:gradFill flip="none" rotWithShape="1">
            <a:gsLst>
              <a:gs pos="0">
                <a:srgbClr val="3378D9">
                  <a:alpha val="46000"/>
                </a:srgbClr>
              </a:gs>
              <a:gs pos="100000">
                <a:srgbClr val="63B672"/>
              </a:gs>
            </a:gsLst>
            <a:lin ang="2700000" scaled="1"/>
            <a:tileRect/>
          </a:gradFill>
          <a:ln>
            <a:noFill/>
          </a:ln>
          <a:effectLst>
            <a:softEdge rad="1193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5695085-3162-6CF4-B028-48FC87DDEF58}"/>
              </a:ext>
            </a:extLst>
          </p:cNvPr>
          <p:cNvSpPr txBox="1"/>
          <p:nvPr/>
        </p:nvSpPr>
        <p:spPr>
          <a:xfrm>
            <a:off x="574361" y="58219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25000">
                      <a:srgbClr val="013292"/>
                    </a:gs>
                    <a:gs pos="100000">
                      <a:srgbClr val="3E72E0"/>
                    </a:gs>
                  </a:gsLst>
                  <a:lin ang="5400000" scaled="1"/>
                  <a:tileRect/>
                </a:gradFill>
                <a:effectLst>
                  <a:outerShdw blurRad="114300" dist="50800" dir="5400000" algn="t" rotWithShape="0">
                    <a:prstClr val="black">
                      <a:alpha val="14000"/>
                    </a:prstClr>
                  </a:outerShdw>
                </a:effectLst>
                <a:latin typeface="+mj-ea"/>
                <a:ea typeface="+mj-ea"/>
              </a:rPr>
              <a:t>组织架构</a:t>
            </a:r>
          </a:p>
        </p:txBody>
      </p: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26A328D9-598E-6EA7-E6A9-BD8A3899AC0E}"/>
              </a:ext>
            </a:extLst>
          </p:cNvPr>
          <p:cNvCxnSpPr>
            <a:cxnSpLocks/>
          </p:cNvCxnSpPr>
          <p:nvPr/>
        </p:nvCxnSpPr>
        <p:spPr>
          <a:xfrm flipV="1">
            <a:off x="660400" y="1115398"/>
            <a:ext cx="10858500" cy="1515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65138E-5B56-4C80-3BC1-FA3D7DB6A922}"/>
              </a:ext>
            </a:extLst>
          </p:cNvPr>
          <p:cNvSpPr/>
          <p:nvPr/>
        </p:nvSpPr>
        <p:spPr>
          <a:xfrm rot="5140974">
            <a:off x="25987" y="-59190"/>
            <a:ext cx="415239" cy="499531"/>
          </a:xfrm>
          <a:custGeom>
            <a:avLst/>
            <a:gdLst>
              <a:gd name="connsiteX0" fmla="*/ 0 w 415239"/>
              <a:gd name="connsiteY0" fmla="*/ 468363 h 499531"/>
              <a:gd name="connsiteX1" fmla="*/ 35357 w 415239"/>
              <a:gd name="connsiteY1" fmla="*/ 0 h 499531"/>
              <a:gd name="connsiteX2" fmla="*/ 89229 w 415239"/>
              <a:gd name="connsiteY2" fmla="*/ 20312 h 499531"/>
              <a:gd name="connsiteX3" fmla="*/ 415239 w 415239"/>
              <a:gd name="connsiteY3" fmla="*/ 463016 h 499531"/>
              <a:gd name="connsiteX4" fmla="*/ 412871 w 415239"/>
              <a:gd name="connsiteY4" fmla="*/ 499531 h 49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239" h="499531">
                <a:moveTo>
                  <a:pt x="0" y="468363"/>
                </a:moveTo>
                <a:lnTo>
                  <a:pt x="35357" y="0"/>
                </a:lnTo>
                <a:lnTo>
                  <a:pt x="89229" y="20312"/>
                </a:lnTo>
                <a:cubicBezTo>
                  <a:pt x="270753" y="106009"/>
                  <a:pt x="415239" y="250817"/>
                  <a:pt x="415239" y="463016"/>
                </a:cubicBezTo>
                <a:lnTo>
                  <a:pt x="412871" y="499531"/>
                </a:lnTo>
                <a:close/>
              </a:path>
            </a:pathLst>
          </a:custGeom>
          <a:gradFill flip="none" rotWithShape="1">
            <a:gsLst>
              <a:gs pos="0">
                <a:srgbClr val="3378D9"/>
              </a:gs>
              <a:gs pos="100000">
                <a:srgbClr val="63B67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矩形: 对角圆角 43">
            <a:extLst>
              <a:ext uri="{FF2B5EF4-FFF2-40B4-BE49-F238E27FC236}">
                <a16:creationId xmlns:a16="http://schemas.microsoft.com/office/drawing/2014/main" id="{6DDD8078-9459-D809-58C1-858E03E1E30A}"/>
              </a:ext>
            </a:extLst>
          </p:cNvPr>
          <p:cNvSpPr/>
          <p:nvPr/>
        </p:nvSpPr>
        <p:spPr>
          <a:xfrm flipH="1">
            <a:off x="650875" y="1308722"/>
            <a:ext cx="10845800" cy="4921650"/>
          </a:xfrm>
          <a:prstGeom prst="round2DiagRect">
            <a:avLst>
              <a:gd name="adj1" fmla="val 10466"/>
              <a:gd name="adj2" fmla="val 0"/>
            </a:avLst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6206" t="-26591" r="-6206" b="-12753"/>
            </a:stretch>
          </a:blipFill>
          <a:ln>
            <a:solidFill>
              <a:schemeClr val="bg1"/>
            </a:solidFill>
          </a:ln>
          <a:effectLst>
            <a:outerShdw blurRad="152400" dist="88900" dir="5400000" rotWithShape="0">
              <a:srgbClr val="2265FB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0" name="矩形: 对角圆角 69">
            <a:extLst>
              <a:ext uri="{FF2B5EF4-FFF2-40B4-BE49-F238E27FC236}">
                <a16:creationId xmlns:a16="http://schemas.microsoft.com/office/drawing/2014/main" id="{1339BFD4-4859-9A8D-B79F-F53017F7317B}"/>
              </a:ext>
            </a:extLst>
          </p:cNvPr>
          <p:cNvSpPr/>
          <p:nvPr/>
        </p:nvSpPr>
        <p:spPr>
          <a:xfrm flipH="1">
            <a:off x="650875" y="1308722"/>
            <a:ext cx="10845800" cy="4921650"/>
          </a:xfrm>
          <a:prstGeom prst="round2DiagRect">
            <a:avLst>
              <a:gd name="adj1" fmla="val 10466"/>
              <a:gd name="adj2" fmla="val 0"/>
            </a:avLst>
          </a:prstGeom>
          <a:gradFill>
            <a:gsLst>
              <a:gs pos="0">
                <a:schemeClr val="bg1"/>
              </a:gs>
              <a:gs pos="100000">
                <a:srgbClr val="EEF1F8">
                  <a:alpha val="78000"/>
                </a:srgbClr>
              </a:gs>
            </a:gsLst>
            <a:lin ang="27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F7F6A872-736A-0DB2-B899-0814CA3B26EC}"/>
              </a:ext>
            </a:extLst>
          </p:cNvPr>
          <p:cNvSpPr/>
          <p:nvPr/>
        </p:nvSpPr>
        <p:spPr>
          <a:xfrm rot="1456158">
            <a:off x="10870235" y="5368720"/>
            <a:ext cx="763628" cy="950569"/>
          </a:xfrm>
          <a:custGeom>
            <a:avLst/>
            <a:gdLst>
              <a:gd name="connsiteX0" fmla="*/ 317060 w 763628"/>
              <a:gd name="connsiteY0" fmla="*/ 32008 h 950569"/>
              <a:gd name="connsiteX1" fmla="*/ 414505 w 763628"/>
              <a:gd name="connsiteY1" fmla="*/ 2127 h 950569"/>
              <a:gd name="connsiteX2" fmla="*/ 435863 w 763628"/>
              <a:gd name="connsiteY2" fmla="*/ 0 h 950569"/>
              <a:gd name="connsiteX3" fmla="*/ 763628 w 763628"/>
              <a:gd name="connsiteY3" fmla="*/ 726958 h 950569"/>
              <a:gd name="connsiteX4" fmla="*/ 267678 w 763628"/>
              <a:gd name="connsiteY4" fmla="*/ 950569 h 950569"/>
              <a:gd name="connsiteX5" fmla="*/ 228879 w 763628"/>
              <a:gd name="connsiteY5" fmla="*/ 929765 h 950569"/>
              <a:gd name="connsiteX6" fmla="*/ 0 w 763628"/>
              <a:gd name="connsiteY6" fmla="*/ 504527 h 950569"/>
              <a:gd name="connsiteX7" fmla="*/ 317060 w 763628"/>
              <a:gd name="connsiteY7" fmla="*/ 32008 h 950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3628" h="950569">
                <a:moveTo>
                  <a:pt x="317060" y="32008"/>
                </a:moveTo>
                <a:cubicBezTo>
                  <a:pt x="348113" y="19033"/>
                  <a:pt x="380711" y="8958"/>
                  <a:pt x="414505" y="2127"/>
                </a:cubicBezTo>
                <a:lnTo>
                  <a:pt x="435863" y="0"/>
                </a:lnTo>
                <a:lnTo>
                  <a:pt x="763628" y="726958"/>
                </a:lnTo>
                <a:lnTo>
                  <a:pt x="267678" y="950569"/>
                </a:lnTo>
                <a:lnTo>
                  <a:pt x="228879" y="929765"/>
                </a:lnTo>
                <a:cubicBezTo>
                  <a:pt x="90790" y="837607"/>
                  <a:pt x="0" y="681541"/>
                  <a:pt x="0" y="504527"/>
                </a:cubicBezTo>
                <a:cubicBezTo>
                  <a:pt x="0" y="292111"/>
                  <a:pt x="130737" y="109858"/>
                  <a:pt x="317060" y="32008"/>
                </a:cubicBezTo>
                <a:close/>
              </a:path>
            </a:pathLst>
          </a:custGeom>
          <a:gradFill flip="none" rotWithShape="1">
            <a:gsLst>
              <a:gs pos="0">
                <a:srgbClr val="3378D9"/>
              </a:gs>
              <a:gs pos="100000">
                <a:srgbClr val="63B67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7" name="右中括号 96">
            <a:extLst>
              <a:ext uri="{FF2B5EF4-FFF2-40B4-BE49-F238E27FC236}">
                <a16:creationId xmlns:a16="http://schemas.microsoft.com/office/drawing/2014/main" id="{597F7D33-830C-EB16-B7D8-F91CC2CE6681}"/>
              </a:ext>
            </a:extLst>
          </p:cNvPr>
          <p:cNvSpPr/>
          <p:nvPr/>
        </p:nvSpPr>
        <p:spPr>
          <a:xfrm rot="10800000">
            <a:off x="4687856" y="2023099"/>
            <a:ext cx="491707" cy="3412041"/>
          </a:xfrm>
          <a:prstGeom prst="rightBracket">
            <a:avLst>
              <a:gd name="adj" fmla="val 96046"/>
            </a:avLst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36337EB-E238-73F2-5358-9E50320D2F41}"/>
              </a:ext>
            </a:extLst>
          </p:cNvPr>
          <p:cNvGrpSpPr/>
          <p:nvPr/>
        </p:nvGrpSpPr>
        <p:grpSpPr>
          <a:xfrm>
            <a:off x="5395077" y="5010684"/>
            <a:ext cx="1734440" cy="663897"/>
            <a:chOff x="5349570" y="5082817"/>
            <a:chExt cx="1734440" cy="663897"/>
          </a:xfrm>
        </p:grpSpPr>
        <p:sp>
          <p:nvSpPr>
            <p:cNvPr id="105" name="圆角矩形 13">
              <a:extLst>
                <a:ext uri="{FF2B5EF4-FFF2-40B4-BE49-F238E27FC236}">
                  <a16:creationId xmlns:a16="http://schemas.microsoft.com/office/drawing/2014/main" id="{49196A8C-5E27-2596-7979-E497A71B9F86}"/>
                </a:ext>
              </a:extLst>
            </p:cNvPr>
            <p:cNvSpPr/>
            <p:nvPr/>
          </p:nvSpPr>
          <p:spPr>
            <a:xfrm>
              <a:off x="5349570" y="5082817"/>
              <a:ext cx="1734440" cy="6638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12000">
                  <a:srgbClr val="92D050"/>
                </a:gs>
                <a:gs pos="100000">
                  <a:srgbClr val="00B050"/>
                </a:gs>
              </a:gsLst>
              <a:lin ang="2700000" scaled="1"/>
            </a:gradFill>
            <a:ln w="12700" cap="rnd">
              <a:noFill/>
              <a:prstDash val="solid"/>
              <a:round/>
              <a:headEnd/>
              <a:tailEnd/>
            </a:ln>
            <a:effectLst>
              <a:outerShdw blurRad="254000" dist="127000" algn="ctr" rotWithShape="0">
                <a:schemeClr val="bg1">
                  <a:lumMod val="6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>
                <a:solidFill>
                  <a:schemeClr val="tx1"/>
                </a:solidFill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656FEA2B-626A-3A5A-0600-95A056A51962}"/>
                </a:ext>
              </a:extLst>
            </p:cNvPr>
            <p:cNvSpPr txBox="1"/>
            <p:nvPr/>
          </p:nvSpPr>
          <p:spPr>
            <a:xfrm>
              <a:off x="5610448" y="5163783"/>
              <a:ext cx="1267268" cy="5019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Autofit/>
            </a:bodyPr>
            <a:lstStyle/>
            <a:p>
              <a:pPr algn="ctr">
                <a:buSzPct val="25000"/>
              </a:pPr>
              <a:r>
                <a:rPr lang="zh-CN" altLang="en-US" b="1" dirty="0">
                  <a:solidFill>
                    <a:schemeClr val="bg1"/>
                  </a:solidFill>
                </a:rPr>
                <a:t>网络部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9172CD1-018F-B960-1D39-4C49DF0165AD}"/>
              </a:ext>
            </a:extLst>
          </p:cNvPr>
          <p:cNvGrpSpPr/>
          <p:nvPr/>
        </p:nvGrpSpPr>
        <p:grpSpPr>
          <a:xfrm>
            <a:off x="5395077" y="1772747"/>
            <a:ext cx="1734440" cy="663897"/>
            <a:chOff x="5376828" y="1844880"/>
            <a:chExt cx="1734440" cy="663897"/>
          </a:xfrm>
        </p:grpSpPr>
        <p:sp>
          <p:nvSpPr>
            <p:cNvPr id="93" name="圆角矩形 3">
              <a:extLst>
                <a:ext uri="{FF2B5EF4-FFF2-40B4-BE49-F238E27FC236}">
                  <a16:creationId xmlns:a16="http://schemas.microsoft.com/office/drawing/2014/main" id="{0B3D513F-8B25-8A84-6335-9030AA98E5DE}"/>
                </a:ext>
              </a:extLst>
            </p:cNvPr>
            <p:cNvSpPr/>
            <p:nvPr/>
          </p:nvSpPr>
          <p:spPr>
            <a:xfrm>
              <a:off x="5376828" y="1844880"/>
              <a:ext cx="1734440" cy="663897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2000">
                  <a:srgbClr val="00B0F0"/>
                </a:gs>
                <a:gs pos="100000">
                  <a:srgbClr val="2265FB">
                    <a:lumMod val="80000"/>
                    <a:lumOff val="20000"/>
                  </a:srgbClr>
                </a:gs>
              </a:gsLst>
              <a:lin ang="2700000" scaled="1"/>
              <a:tileRect/>
            </a:gradFill>
            <a:ln w="12700" cap="rnd">
              <a:noFill/>
              <a:prstDash val="solid"/>
              <a:round/>
              <a:headEnd/>
              <a:tailEnd/>
            </a:ln>
            <a:effectLst>
              <a:outerShdw blurRad="254000" dist="127000" algn="ctr" rotWithShape="0">
                <a:schemeClr val="bg1">
                  <a:lumMod val="6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>
                <a:solidFill>
                  <a:schemeClr val="tx1"/>
                </a:solidFill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2064E3AD-5861-020A-62FC-96C8133C6A3B}"/>
                </a:ext>
              </a:extLst>
            </p:cNvPr>
            <p:cNvSpPr txBox="1"/>
            <p:nvPr/>
          </p:nvSpPr>
          <p:spPr>
            <a:xfrm>
              <a:off x="5610413" y="1926986"/>
              <a:ext cx="1267268" cy="5019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Autofit/>
            </a:bodyPr>
            <a:lstStyle/>
            <a:p>
              <a:pPr algn="ctr">
                <a:buSzPct val="25000"/>
              </a:pPr>
              <a:r>
                <a:rPr lang="zh-CN" altLang="en-US" b="1" dirty="0">
                  <a:solidFill>
                    <a:schemeClr val="bg1"/>
                  </a:solidFill>
                </a:rPr>
                <a:t>企划部</a:t>
              </a:r>
            </a:p>
          </p:txBody>
        </p:sp>
      </p:grp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id="{3DCF6433-82E2-AFEF-BACD-0206AC3C7384}"/>
              </a:ext>
            </a:extLst>
          </p:cNvPr>
          <p:cNvCxnSpPr>
            <a:cxnSpLocks/>
          </p:cNvCxnSpPr>
          <p:nvPr/>
        </p:nvCxnSpPr>
        <p:spPr>
          <a:xfrm>
            <a:off x="3776465" y="3686358"/>
            <a:ext cx="1483935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EBB33120-A043-145D-65B8-5A2D2327EECB}"/>
              </a:ext>
            </a:extLst>
          </p:cNvPr>
          <p:cNvGrpSpPr/>
          <p:nvPr/>
        </p:nvGrpSpPr>
        <p:grpSpPr>
          <a:xfrm>
            <a:off x="5395077" y="3354411"/>
            <a:ext cx="1734440" cy="663897"/>
            <a:chOff x="5365620" y="3426544"/>
            <a:chExt cx="1734440" cy="663897"/>
          </a:xfrm>
        </p:grpSpPr>
        <p:sp>
          <p:nvSpPr>
            <p:cNvPr id="137" name="圆角矩形 3">
              <a:extLst>
                <a:ext uri="{FF2B5EF4-FFF2-40B4-BE49-F238E27FC236}">
                  <a16:creationId xmlns:a16="http://schemas.microsoft.com/office/drawing/2014/main" id="{E4E51506-ED31-8A5D-1E8F-6E6A2251A40F}"/>
                </a:ext>
              </a:extLst>
            </p:cNvPr>
            <p:cNvSpPr/>
            <p:nvPr/>
          </p:nvSpPr>
          <p:spPr>
            <a:xfrm>
              <a:off x="5365620" y="3426544"/>
              <a:ext cx="1734440" cy="6638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13000">
                  <a:srgbClr val="6DCFB3"/>
                </a:gs>
                <a:gs pos="100000">
                  <a:srgbClr val="54A9B3"/>
                </a:gs>
              </a:gsLst>
              <a:lin ang="2700000" scaled="1"/>
            </a:gradFill>
            <a:ln w="12700" cap="rnd">
              <a:noFill/>
              <a:prstDash val="solid"/>
              <a:round/>
              <a:headEnd/>
              <a:tailEnd/>
            </a:ln>
            <a:effectLst>
              <a:outerShdw blurRad="254000" dist="127000" algn="ctr" rotWithShape="0">
                <a:schemeClr val="bg1">
                  <a:lumMod val="6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>
                <a:solidFill>
                  <a:schemeClr val="tx1"/>
                </a:solidFill>
              </a:endParaRP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10F4DE4E-D089-203C-A720-7D2B15EE896A}"/>
                </a:ext>
              </a:extLst>
            </p:cNvPr>
            <p:cNvSpPr txBox="1"/>
            <p:nvPr/>
          </p:nvSpPr>
          <p:spPr>
            <a:xfrm>
              <a:off x="5610448" y="3507509"/>
              <a:ext cx="1267268" cy="5019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Autofit/>
            </a:bodyPr>
            <a:lstStyle/>
            <a:p>
              <a:pPr algn="ctr">
                <a:buSzPct val="25000"/>
              </a:pPr>
              <a:r>
                <a:rPr lang="zh-CN" altLang="en-US" b="1" dirty="0">
                  <a:solidFill>
                    <a:schemeClr val="bg1"/>
                  </a:solidFill>
                </a:rPr>
                <a:t>市场部</a:t>
              </a:r>
            </a:p>
          </p:txBody>
        </p:sp>
      </p:grpSp>
      <p:sp>
        <p:nvSpPr>
          <p:cNvPr id="92" name="右中括号 91">
            <a:extLst>
              <a:ext uri="{FF2B5EF4-FFF2-40B4-BE49-F238E27FC236}">
                <a16:creationId xmlns:a16="http://schemas.microsoft.com/office/drawing/2014/main" id="{028B50CE-F278-13BD-743C-E800B09404E1}"/>
              </a:ext>
            </a:extLst>
          </p:cNvPr>
          <p:cNvSpPr/>
          <p:nvPr/>
        </p:nvSpPr>
        <p:spPr>
          <a:xfrm rot="10800000">
            <a:off x="7584898" y="1800874"/>
            <a:ext cx="1130430" cy="635770"/>
          </a:xfrm>
          <a:prstGeom prst="rightBracket">
            <a:avLst>
              <a:gd name="adj" fmla="val 96046"/>
            </a:avLst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0" name="直接连接符 129">
            <a:extLst>
              <a:ext uri="{FF2B5EF4-FFF2-40B4-BE49-F238E27FC236}">
                <a16:creationId xmlns:a16="http://schemas.microsoft.com/office/drawing/2014/main" id="{CAE4CFBF-D8A5-BF5A-3B92-8140BBA7915A}"/>
              </a:ext>
            </a:extLst>
          </p:cNvPr>
          <p:cNvCxnSpPr>
            <a:cxnSpLocks/>
          </p:cNvCxnSpPr>
          <p:nvPr/>
        </p:nvCxnSpPr>
        <p:spPr>
          <a:xfrm flipV="1">
            <a:off x="7212586" y="2102002"/>
            <a:ext cx="361068" cy="2694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BD71175-139E-330B-00E6-FA250A6247A2}"/>
              </a:ext>
            </a:extLst>
          </p:cNvPr>
          <p:cNvGrpSpPr/>
          <p:nvPr/>
        </p:nvGrpSpPr>
        <p:grpSpPr>
          <a:xfrm>
            <a:off x="8802066" y="1539860"/>
            <a:ext cx="1490285" cy="483241"/>
            <a:chOff x="7879997" y="1426599"/>
            <a:chExt cx="1606454" cy="520910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180EA32-0D72-F567-27DD-D92EBB4BB722}"/>
                </a:ext>
              </a:extLst>
            </p:cNvPr>
            <p:cNvGrpSpPr/>
            <p:nvPr/>
          </p:nvGrpSpPr>
          <p:grpSpPr>
            <a:xfrm>
              <a:off x="7879997" y="1426599"/>
              <a:ext cx="1606454" cy="520910"/>
              <a:chOff x="7689081" y="1619485"/>
              <a:chExt cx="3561531" cy="1154866"/>
            </a:xfrm>
          </p:grpSpPr>
          <p:sp>
            <p:nvSpPr>
              <p:cNvPr id="88" name="任意多边形 41">
                <a:extLst>
                  <a:ext uri="{FF2B5EF4-FFF2-40B4-BE49-F238E27FC236}">
                    <a16:creationId xmlns:a16="http://schemas.microsoft.com/office/drawing/2014/main" id="{89274D0C-100C-1148-2EEF-DC3670B00485}"/>
                  </a:ext>
                </a:extLst>
              </p:cNvPr>
              <p:cNvSpPr/>
              <p:nvPr/>
            </p:nvSpPr>
            <p:spPr>
              <a:xfrm rot="5400000" flipV="1">
                <a:off x="7399327" y="1909239"/>
                <a:ext cx="1154866" cy="575357"/>
              </a:xfrm>
              <a:custGeom>
                <a:avLst/>
                <a:gdLst>
                  <a:gd name="connsiteX0" fmla="*/ 1403227 w 2806455"/>
                  <a:gd name="connsiteY0" fmla="*/ 0 h 1398182"/>
                  <a:gd name="connsiteX1" fmla="*/ 2799477 w 2806455"/>
                  <a:gd name="connsiteY1" fmla="*/ 1259997 h 1398182"/>
                  <a:gd name="connsiteX2" fmla="*/ 2806455 w 2806455"/>
                  <a:gd name="connsiteY2" fmla="*/ 1398182 h 1398182"/>
                  <a:gd name="connsiteX3" fmla="*/ 0 w 2806455"/>
                  <a:gd name="connsiteY3" fmla="*/ 1398182 h 1398182"/>
                  <a:gd name="connsiteX4" fmla="*/ 6977 w 2806455"/>
                  <a:gd name="connsiteY4" fmla="*/ 1259997 h 1398182"/>
                  <a:gd name="connsiteX5" fmla="*/ 1403227 w 2806455"/>
                  <a:gd name="connsiteY5" fmla="*/ 0 h 139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06455" h="1398182">
                    <a:moveTo>
                      <a:pt x="1403227" y="0"/>
                    </a:moveTo>
                    <a:cubicBezTo>
                      <a:pt x="2129911" y="0"/>
                      <a:pt x="2727604" y="552276"/>
                      <a:pt x="2799477" y="1259997"/>
                    </a:cubicBezTo>
                    <a:lnTo>
                      <a:pt x="2806455" y="1398182"/>
                    </a:lnTo>
                    <a:lnTo>
                      <a:pt x="0" y="1398182"/>
                    </a:lnTo>
                    <a:lnTo>
                      <a:pt x="6977" y="1259997"/>
                    </a:lnTo>
                    <a:cubicBezTo>
                      <a:pt x="78850" y="552276"/>
                      <a:pt x="676544" y="0"/>
                      <a:pt x="1403227" y="0"/>
                    </a:cubicBezTo>
                    <a:close/>
                  </a:path>
                </a:pathLst>
              </a:custGeom>
              <a:solidFill>
                <a:srgbClr val="3E72E0"/>
              </a:solidFill>
              <a:ln w="381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5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14354"/>
                <a:endParaRPr lang="zh-CN" altLang="en-US" sz="1400" b="1" dirty="0">
                  <a:solidFill>
                    <a:srgbClr val="34404E"/>
                  </a:solidFill>
                </a:endParaRPr>
              </a:p>
            </p:txBody>
          </p:sp>
          <p:sp>
            <p:nvSpPr>
              <p:cNvPr id="107" name="圆角矩形 19">
                <a:extLst>
                  <a:ext uri="{FF2B5EF4-FFF2-40B4-BE49-F238E27FC236}">
                    <a16:creationId xmlns:a16="http://schemas.microsoft.com/office/drawing/2014/main" id="{A57B965C-42F5-ED6B-1F04-FE4B5742D4EC}"/>
                  </a:ext>
                </a:extLst>
              </p:cNvPr>
              <p:cNvSpPr/>
              <p:nvPr/>
            </p:nvSpPr>
            <p:spPr>
              <a:xfrm>
                <a:off x="7854349" y="1771032"/>
                <a:ext cx="3396263" cy="851774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81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1400" b="1">
                  <a:solidFill>
                    <a:srgbClr val="34404E"/>
                  </a:solidFill>
                </a:endParaRPr>
              </a:p>
            </p:txBody>
          </p:sp>
        </p:grpSp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id="{7957496F-1A38-5457-6B1C-D00074DB974B}"/>
                </a:ext>
              </a:extLst>
            </p:cNvPr>
            <p:cNvSpPr txBox="1"/>
            <p:nvPr/>
          </p:nvSpPr>
          <p:spPr>
            <a:xfrm>
              <a:off x="8064646" y="1517777"/>
              <a:ext cx="127681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34404E"/>
                  </a:solidFill>
                </a:rPr>
                <a:t>品牌建设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DF0D682-9FBA-CEFF-748E-60B9901BC7FF}"/>
              </a:ext>
            </a:extLst>
          </p:cNvPr>
          <p:cNvGrpSpPr/>
          <p:nvPr/>
        </p:nvGrpSpPr>
        <p:grpSpPr>
          <a:xfrm>
            <a:off x="8802066" y="2087270"/>
            <a:ext cx="1490285" cy="483241"/>
            <a:chOff x="7879997" y="2016680"/>
            <a:chExt cx="1606454" cy="520910"/>
          </a:xfrm>
        </p:grpSpPr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F56032F5-23E2-CDA3-1049-C5F22D7B6579}"/>
                </a:ext>
              </a:extLst>
            </p:cNvPr>
            <p:cNvGrpSpPr/>
            <p:nvPr/>
          </p:nvGrpSpPr>
          <p:grpSpPr>
            <a:xfrm>
              <a:off x="7879997" y="2016680"/>
              <a:ext cx="1606454" cy="520910"/>
              <a:chOff x="7689081" y="1619485"/>
              <a:chExt cx="3561531" cy="1154866"/>
            </a:xfrm>
          </p:grpSpPr>
          <p:sp>
            <p:nvSpPr>
              <p:cNvPr id="140" name="任意多边形 41">
                <a:extLst>
                  <a:ext uri="{FF2B5EF4-FFF2-40B4-BE49-F238E27FC236}">
                    <a16:creationId xmlns:a16="http://schemas.microsoft.com/office/drawing/2014/main" id="{C9F7A59A-96F2-3935-6C20-D1DF77A20BB9}"/>
                  </a:ext>
                </a:extLst>
              </p:cNvPr>
              <p:cNvSpPr/>
              <p:nvPr/>
            </p:nvSpPr>
            <p:spPr>
              <a:xfrm rot="5400000" flipV="1">
                <a:off x="7399327" y="1909239"/>
                <a:ext cx="1154866" cy="575357"/>
              </a:xfrm>
              <a:custGeom>
                <a:avLst/>
                <a:gdLst>
                  <a:gd name="connsiteX0" fmla="*/ 1403227 w 2806455"/>
                  <a:gd name="connsiteY0" fmla="*/ 0 h 1398182"/>
                  <a:gd name="connsiteX1" fmla="*/ 2799477 w 2806455"/>
                  <a:gd name="connsiteY1" fmla="*/ 1259997 h 1398182"/>
                  <a:gd name="connsiteX2" fmla="*/ 2806455 w 2806455"/>
                  <a:gd name="connsiteY2" fmla="*/ 1398182 h 1398182"/>
                  <a:gd name="connsiteX3" fmla="*/ 0 w 2806455"/>
                  <a:gd name="connsiteY3" fmla="*/ 1398182 h 1398182"/>
                  <a:gd name="connsiteX4" fmla="*/ 6977 w 2806455"/>
                  <a:gd name="connsiteY4" fmla="*/ 1259997 h 1398182"/>
                  <a:gd name="connsiteX5" fmla="*/ 1403227 w 2806455"/>
                  <a:gd name="connsiteY5" fmla="*/ 0 h 139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06455" h="1398182">
                    <a:moveTo>
                      <a:pt x="1403227" y="0"/>
                    </a:moveTo>
                    <a:cubicBezTo>
                      <a:pt x="2129911" y="0"/>
                      <a:pt x="2727604" y="552276"/>
                      <a:pt x="2799477" y="1259997"/>
                    </a:cubicBezTo>
                    <a:lnTo>
                      <a:pt x="2806455" y="1398182"/>
                    </a:lnTo>
                    <a:lnTo>
                      <a:pt x="0" y="1398182"/>
                    </a:lnTo>
                    <a:lnTo>
                      <a:pt x="6977" y="1259997"/>
                    </a:lnTo>
                    <a:cubicBezTo>
                      <a:pt x="78850" y="552276"/>
                      <a:pt x="676544" y="0"/>
                      <a:pt x="1403227" y="0"/>
                    </a:cubicBezTo>
                    <a:close/>
                  </a:path>
                </a:pathLst>
              </a:custGeom>
              <a:solidFill>
                <a:srgbClr val="3E72E0"/>
              </a:solidFill>
              <a:ln w="381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5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14354"/>
                <a:endParaRPr lang="zh-CN" altLang="en-US" sz="1400" b="1" dirty="0">
                  <a:solidFill>
                    <a:srgbClr val="34404E"/>
                  </a:solidFill>
                </a:endParaRPr>
              </a:p>
            </p:txBody>
          </p:sp>
          <p:sp>
            <p:nvSpPr>
              <p:cNvPr id="141" name="圆角矩形 19">
                <a:extLst>
                  <a:ext uri="{FF2B5EF4-FFF2-40B4-BE49-F238E27FC236}">
                    <a16:creationId xmlns:a16="http://schemas.microsoft.com/office/drawing/2014/main" id="{BBB71111-2F77-3EC2-39E2-6F2169D57134}"/>
                  </a:ext>
                </a:extLst>
              </p:cNvPr>
              <p:cNvSpPr/>
              <p:nvPr/>
            </p:nvSpPr>
            <p:spPr>
              <a:xfrm>
                <a:off x="7854349" y="1771032"/>
                <a:ext cx="3396263" cy="851774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81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1400" b="1">
                  <a:solidFill>
                    <a:srgbClr val="34404E"/>
                  </a:solidFill>
                </a:endParaRPr>
              </a:p>
            </p:txBody>
          </p:sp>
        </p:grp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A0857466-9875-ADF1-0148-BD011D8F2257}"/>
                </a:ext>
              </a:extLst>
            </p:cNvPr>
            <p:cNvSpPr txBox="1"/>
            <p:nvPr/>
          </p:nvSpPr>
          <p:spPr>
            <a:xfrm>
              <a:off x="8064646" y="2107858"/>
              <a:ext cx="127681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34404E"/>
                  </a:solidFill>
                </a:rPr>
                <a:t>推广营销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9F0867B-94FF-F17C-1717-EEE474ADBB41}"/>
              </a:ext>
            </a:extLst>
          </p:cNvPr>
          <p:cNvGrpSpPr/>
          <p:nvPr/>
        </p:nvGrpSpPr>
        <p:grpSpPr>
          <a:xfrm>
            <a:off x="8802066" y="2634680"/>
            <a:ext cx="1490285" cy="483241"/>
            <a:chOff x="7879997" y="2606761"/>
            <a:chExt cx="1606454" cy="520910"/>
          </a:xfrm>
        </p:grpSpPr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4AB69C67-DE35-8463-1280-4177A8991F96}"/>
                </a:ext>
              </a:extLst>
            </p:cNvPr>
            <p:cNvGrpSpPr/>
            <p:nvPr/>
          </p:nvGrpSpPr>
          <p:grpSpPr>
            <a:xfrm>
              <a:off x="7879997" y="2606761"/>
              <a:ext cx="1606454" cy="520910"/>
              <a:chOff x="7689081" y="1619485"/>
              <a:chExt cx="3561531" cy="1154866"/>
            </a:xfrm>
          </p:grpSpPr>
          <p:sp>
            <p:nvSpPr>
              <p:cNvPr id="143" name="任意多边形 41">
                <a:extLst>
                  <a:ext uri="{FF2B5EF4-FFF2-40B4-BE49-F238E27FC236}">
                    <a16:creationId xmlns:a16="http://schemas.microsoft.com/office/drawing/2014/main" id="{70A188F0-42F7-CCF6-FD61-548642AE8A9D}"/>
                  </a:ext>
                </a:extLst>
              </p:cNvPr>
              <p:cNvSpPr/>
              <p:nvPr/>
            </p:nvSpPr>
            <p:spPr>
              <a:xfrm rot="5400000" flipV="1">
                <a:off x="7399327" y="1909239"/>
                <a:ext cx="1154866" cy="575357"/>
              </a:xfrm>
              <a:custGeom>
                <a:avLst/>
                <a:gdLst>
                  <a:gd name="connsiteX0" fmla="*/ 1403227 w 2806455"/>
                  <a:gd name="connsiteY0" fmla="*/ 0 h 1398182"/>
                  <a:gd name="connsiteX1" fmla="*/ 2799477 w 2806455"/>
                  <a:gd name="connsiteY1" fmla="*/ 1259997 h 1398182"/>
                  <a:gd name="connsiteX2" fmla="*/ 2806455 w 2806455"/>
                  <a:gd name="connsiteY2" fmla="*/ 1398182 h 1398182"/>
                  <a:gd name="connsiteX3" fmla="*/ 0 w 2806455"/>
                  <a:gd name="connsiteY3" fmla="*/ 1398182 h 1398182"/>
                  <a:gd name="connsiteX4" fmla="*/ 6977 w 2806455"/>
                  <a:gd name="connsiteY4" fmla="*/ 1259997 h 1398182"/>
                  <a:gd name="connsiteX5" fmla="*/ 1403227 w 2806455"/>
                  <a:gd name="connsiteY5" fmla="*/ 0 h 139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06455" h="1398182">
                    <a:moveTo>
                      <a:pt x="1403227" y="0"/>
                    </a:moveTo>
                    <a:cubicBezTo>
                      <a:pt x="2129911" y="0"/>
                      <a:pt x="2727604" y="552276"/>
                      <a:pt x="2799477" y="1259997"/>
                    </a:cubicBezTo>
                    <a:lnTo>
                      <a:pt x="2806455" y="1398182"/>
                    </a:lnTo>
                    <a:lnTo>
                      <a:pt x="0" y="1398182"/>
                    </a:lnTo>
                    <a:lnTo>
                      <a:pt x="6977" y="1259997"/>
                    </a:lnTo>
                    <a:cubicBezTo>
                      <a:pt x="78850" y="552276"/>
                      <a:pt x="676544" y="0"/>
                      <a:pt x="1403227" y="0"/>
                    </a:cubicBezTo>
                    <a:close/>
                  </a:path>
                </a:pathLst>
              </a:custGeom>
              <a:solidFill>
                <a:srgbClr val="52A8B3"/>
              </a:solidFill>
              <a:ln w="381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5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14354"/>
                <a:endParaRPr lang="zh-CN" altLang="en-US" sz="1400" b="1" dirty="0">
                  <a:solidFill>
                    <a:srgbClr val="34404E"/>
                  </a:solidFill>
                </a:endParaRPr>
              </a:p>
            </p:txBody>
          </p:sp>
          <p:sp>
            <p:nvSpPr>
              <p:cNvPr id="144" name="圆角矩形 19">
                <a:extLst>
                  <a:ext uri="{FF2B5EF4-FFF2-40B4-BE49-F238E27FC236}">
                    <a16:creationId xmlns:a16="http://schemas.microsoft.com/office/drawing/2014/main" id="{70903A7D-D308-3D83-77CB-C3E368B0C31A}"/>
                  </a:ext>
                </a:extLst>
              </p:cNvPr>
              <p:cNvSpPr/>
              <p:nvPr/>
            </p:nvSpPr>
            <p:spPr>
              <a:xfrm>
                <a:off x="7854349" y="1771032"/>
                <a:ext cx="3396263" cy="851774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81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1400" b="1" dirty="0">
                  <a:solidFill>
                    <a:srgbClr val="34404E"/>
                  </a:solidFill>
                </a:endParaRPr>
              </a:p>
            </p:txBody>
          </p:sp>
        </p:grpSp>
        <p:sp>
          <p:nvSpPr>
            <p:cNvPr id="164" name="文本框 163">
              <a:extLst>
                <a:ext uri="{FF2B5EF4-FFF2-40B4-BE49-F238E27FC236}">
                  <a16:creationId xmlns:a16="http://schemas.microsoft.com/office/drawing/2014/main" id="{C2B9C5F6-FE94-189B-CC47-CA9B11C8812D}"/>
                </a:ext>
              </a:extLst>
            </p:cNvPr>
            <p:cNvSpPr txBox="1"/>
            <p:nvPr/>
          </p:nvSpPr>
          <p:spPr>
            <a:xfrm>
              <a:off x="8064646" y="2697939"/>
              <a:ext cx="127681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34404E"/>
                  </a:solidFill>
                </a:rPr>
                <a:t>市场调研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59CCA3E-43B3-C3FB-15B8-67EBF5F9E4A8}"/>
              </a:ext>
            </a:extLst>
          </p:cNvPr>
          <p:cNvGrpSpPr/>
          <p:nvPr/>
        </p:nvGrpSpPr>
        <p:grpSpPr>
          <a:xfrm>
            <a:off x="8802066" y="3182090"/>
            <a:ext cx="1490285" cy="483241"/>
            <a:chOff x="7879997" y="3196842"/>
            <a:chExt cx="1606454" cy="520910"/>
          </a:xfrm>
        </p:grpSpPr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1B4D2891-7277-4AEB-2A07-63E41C8A56A2}"/>
                </a:ext>
              </a:extLst>
            </p:cNvPr>
            <p:cNvGrpSpPr/>
            <p:nvPr/>
          </p:nvGrpSpPr>
          <p:grpSpPr>
            <a:xfrm>
              <a:off x="7879997" y="3196842"/>
              <a:ext cx="1606454" cy="520910"/>
              <a:chOff x="7689081" y="1619485"/>
              <a:chExt cx="3561531" cy="1154866"/>
            </a:xfrm>
          </p:grpSpPr>
          <p:sp>
            <p:nvSpPr>
              <p:cNvPr id="146" name="任意多边形 41">
                <a:extLst>
                  <a:ext uri="{FF2B5EF4-FFF2-40B4-BE49-F238E27FC236}">
                    <a16:creationId xmlns:a16="http://schemas.microsoft.com/office/drawing/2014/main" id="{B924103D-F515-0A3F-FF09-99DA923DCA13}"/>
                  </a:ext>
                </a:extLst>
              </p:cNvPr>
              <p:cNvSpPr/>
              <p:nvPr/>
            </p:nvSpPr>
            <p:spPr>
              <a:xfrm rot="5400000" flipV="1">
                <a:off x="7399327" y="1909239"/>
                <a:ext cx="1154866" cy="575357"/>
              </a:xfrm>
              <a:custGeom>
                <a:avLst/>
                <a:gdLst>
                  <a:gd name="connsiteX0" fmla="*/ 1403227 w 2806455"/>
                  <a:gd name="connsiteY0" fmla="*/ 0 h 1398182"/>
                  <a:gd name="connsiteX1" fmla="*/ 2799477 w 2806455"/>
                  <a:gd name="connsiteY1" fmla="*/ 1259997 h 1398182"/>
                  <a:gd name="connsiteX2" fmla="*/ 2806455 w 2806455"/>
                  <a:gd name="connsiteY2" fmla="*/ 1398182 h 1398182"/>
                  <a:gd name="connsiteX3" fmla="*/ 0 w 2806455"/>
                  <a:gd name="connsiteY3" fmla="*/ 1398182 h 1398182"/>
                  <a:gd name="connsiteX4" fmla="*/ 6977 w 2806455"/>
                  <a:gd name="connsiteY4" fmla="*/ 1259997 h 1398182"/>
                  <a:gd name="connsiteX5" fmla="*/ 1403227 w 2806455"/>
                  <a:gd name="connsiteY5" fmla="*/ 0 h 139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06455" h="1398182">
                    <a:moveTo>
                      <a:pt x="1403227" y="0"/>
                    </a:moveTo>
                    <a:cubicBezTo>
                      <a:pt x="2129911" y="0"/>
                      <a:pt x="2727604" y="552276"/>
                      <a:pt x="2799477" y="1259997"/>
                    </a:cubicBezTo>
                    <a:lnTo>
                      <a:pt x="2806455" y="1398182"/>
                    </a:lnTo>
                    <a:lnTo>
                      <a:pt x="0" y="1398182"/>
                    </a:lnTo>
                    <a:lnTo>
                      <a:pt x="6977" y="1259997"/>
                    </a:lnTo>
                    <a:cubicBezTo>
                      <a:pt x="78850" y="552276"/>
                      <a:pt x="676544" y="0"/>
                      <a:pt x="1403227" y="0"/>
                    </a:cubicBezTo>
                    <a:close/>
                  </a:path>
                </a:pathLst>
              </a:custGeom>
              <a:solidFill>
                <a:srgbClr val="52A8B3"/>
              </a:solidFill>
              <a:ln w="381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5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14354"/>
                <a:endParaRPr lang="zh-CN" altLang="en-US" sz="1400" b="1" dirty="0">
                  <a:solidFill>
                    <a:srgbClr val="34404E"/>
                  </a:solidFill>
                </a:endParaRPr>
              </a:p>
            </p:txBody>
          </p:sp>
          <p:sp>
            <p:nvSpPr>
              <p:cNvPr id="147" name="圆角矩形 19">
                <a:extLst>
                  <a:ext uri="{FF2B5EF4-FFF2-40B4-BE49-F238E27FC236}">
                    <a16:creationId xmlns:a16="http://schemas.microsoft.com/office/drawing/2014/main" id="{492C39EE-5021-C753-8E13-82A3E734D1CC}"/>
                  </a:ext>
                </a:extLst>
              </p:cNvPr>
              <p:cNvSpPr/>
              <p:nvPr/>
            </p:nvSpPr>
            <p:spPr>
              <a:xfrm>
                <a:off x="7854349" y="1771032"/>
                <a:ext cx="3396263" cy="851774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81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1400" b="1">
                  <a:solidFill>
                    <a:srgbClr val="34404E"/>
                  </a:solidFill>
                </a:endParaRPr>
              </a:p>
            </p:txBody>
          </p:sp>
        </p:grp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33323868-434B-A2FC-9EAE-6433F43DDB37}"/>
                </a:ext>
              </a:extLst>
            </p:cNvPr>
            <p:cNvSpPr txBox="1"/>
            <p:nvPr/>
          </p:nvSpPr>
          <p:spPr>
            <a:xfrm>
              <a:off x="8064646" y="3288020"/>
              <a:ext cx="127681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34404E"/>
                  </a:solidFill>
                </a:rPr>
                <a:t>活动宣传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2853612-58B4-AA57-7DC6-8B3B0E1C5082}"/>
              </a:ext>
            </a:extLst>
          </p:cNvPr>
          <p:cNvGrpSpPr/>
          <p:nvPr/>
        </p:nvGrpSpPr>
        <p:grpSpPr>
          <a:xfrm>
            <a:off x="8802066" y="3729500"/>
            <a:ext cx="1490285" cy="483241"/>
            <a:chOff x="7879997" y="3786923"/>
            <a:chExt cx="1606454" cy="520910"/>
          </a:xfrm>
        </p:grpSpPr>
        <p:grpSp>
          <p:nvGrpSpPr>
            <p:cNvPr id="148" name="组合 147">
              <a:extLst>
                <a:ext uri="{FF2B5EF4-FFF2-40B4-BE49-F238E27FC236}">
                  <a16:creationId xmlns:a16="http://schemas.microsoft.com/office/drawing/2014/main" id="{BB4EADDB-FCD0-0B69-3E9D-5103FF6EF49D}"/>
                </a:ext>
              </a:extLst>
            </p:cNvPr>
            <p:cNvGrpSpPr/>
            <p:nvPr/>
          </p:nvGrpSpPr>
          <p:grpSpPr>
            <a:xfrm>
              <a:off x="7879997" y="3786923"/>
              <a:ext cx="1606454" cy="520910"/>
              <a:chOff x="7689081" y="1619485"/>
              <a:chExt cx="3561531" cy="1154866"/>
            </a:xfrm>
          </p:grpSpPr>
          <p:sp>
            <p:nvSpPr>
              <p:cNvPr id="149" name="任意多边形 41">
                <a:extLst>
                  <a:ext uri="{FF2B5EF4-FFF2-40B4-BE49-F238E27FC236}">
                    <a16:creationId xmlns:a16="http://schemas.microsoft.com/office/drawing/2014/main" id="{34CA267D-4249-9DE7-2CDD-DD92626D1D88}"/>
                  </a:ext>
                </a:extLst>
              </p:cNvPr>
              <p:cNvSpPr/>
              <p:nvPr/>
            </p:nvSpPr>
            <p:spPr>
              <a:xfrm rot="5400000" flipV="1">
                <a:off x="7399327" y="1909239"/>
                <a:ext cx="1154866" cy="575357"/>
              </a:xfrm>
              <a:custGeom>
                <a:avLst/>
                <a:gdLst>
                  <a:gd name="connsiteX0" fmla="*/ 1403227 w 2806455"/>
                  <a:gd name="connsiteY0" fmla="*/ 0 h 1398182"/>
                  <a:gd name="connsiteX1" fmla="*/ 2799477 w 2806455"/>
                  <a:gd name="connsiteY1" fmla="*/ 1259997 h 1398182"/>
                  <a:gd name="connsiteX2" fmla="*/ 2806455 w 2806455"/>
                  <a:gd name="connsiteY2" fmla="*/ 1398182 h 1398182"/>
                  <a:gd name="connsiteX3" fmla="*/ 0 w 2806455"/>
                  <a:gd name="connsiteY3" fmla="*/ 1398182 h 1398182"/>
                  <a:gd name="connsiteX4" fmla="*/ 6977 w 2806455"/>
                  <a:gd name="connsiteY4" fmla="*/ 1259997 h 1398182"/>
                  <a:gd name="connsiteX5" fmla="*/ 1403227 w 2806455"/>
                  <a:gd name="connsiteY5" fmla="*/ 0 h 139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06455" h="1398182">
                    <a:moveTo>
                      <a:pt x="1403227" y="0"/>
                    </a:moveTo>
                    <a:cubicBezTo>
                      <a:pt x="2129911" y="0"/>
                      <a:pt x="2727604" y="552276"/>
                      <a:pt x="2799477" y="1259997"/>
                    </a:cubicBezTo>
                    <a:lnTo>
                      <a:pt x="2806455" y="1398182"/>
                    </a:lnTo>
                    <a:lnTo>
                      <a:pt x="0" y="1398182"/>
                    </a:lnTo>
                    <a:lnTo>
                      <a:pt x="6977" y="1259997"/>
                    </a:lnTo>
                    <a:cubicBezTo>
                      <a:pt x="78850" y="552276"/>
                      <a:pt x="676544" y="0"/>
                      <a:pt x="1403227" y="0"/>
                    </a:cubicBezTo>
                    <a:close/>
                  </a:path>
                </a:pathLst>
              </a:custGeom>
              <a:solidFill>
                <a:srgbClr val="52A8B3"/>
              </a:solidFill>
              <a:ln w="381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5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14354"/>
                <a:endParaRPr lang="zh-CN" altLang="en-US" sz="1400" b="1" dirty="0">
                  <a:solidFill>
                    <a:srgbClr val="34404E"/>
                  </a:solidFill>
                </a:endParaRPr>
              </a:p>
            </p:txBody>
          </p:sp>
          <p:sp>
            <p:nvSpPr>
              <p:cNvPr id="150" name="圆角矩形 19">
                <a:extLst>
                  <a:ext uri="{FF2B5EF4-FFF2-40B4-BE49-F238E27FC236}">
                    <a16:creationId xmlns:a16="http://schemas.microsoft.com/office/drawing/2014/main" id="{7DE6757F-CA14-B580-4864-3F07ABC15860}"/>
                  </a:ext>
                </a:extLst>
              </p:cNvPr>
              <p:cNvSpPr/>
              <p:nvPr/>
            </p:nvSpPr>
            <p:spPr>
              <a:xfrm>
                <a:off x="7854349" y="1771032"/>
                <a:ext cx="3396263" cy="851774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81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1400" b="1">
                  <a:solidFill>
                    <a:srgbClr val="34404E"/>
                  </a:solidFill>
                </a:endParaRPr>
              </a:p>
            </p:txBody>
          </p:sp>
        </p:grp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6FED74FB-F3E3-F9F6-DE07-5F12B7401AD0}"/>
                </a:ext>
              </a:extLst>
            </p:cNvPr>
            <p:cNvSpPr txBox="1"/>
            <p:nvPr/>
          </p:nvSpPr>
          <p:spPr>
            <a:xfrm>
              <a:off x="8064646" y="3878101"/>
              <a:ext cx="127681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34404E"/>
                  </a:solidFill>
                </a:rPr>
                <a:t>媒体维护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025F929-0804-43BF-5402-CEA0D0F6405F}"/>
              </a:ext>
            </a:extLst>
          </p:cNvPr>
          <p:cNvGrpSpPr/>
          <p:nvPr/>
        </p:nvGrpSpPr>
        <p:grpSpPr>
          <a:xfrm>
            <a:off x="8802066" y="4824320"/>
            <a:ext cx="1490285" cy="483241"/>
            <a:chOff x="7879997" y="4967085"/>
            <a:chExt cx="1606454" cy="520910"/>
          </a:xfrm>
        </p:grpSpPr>
        <p:grpSp>
          <p:nvGrpSpPr>
            <p:cNvPr id="154" name="组合 153">
              <a:extLst>
                <a:ext uri="{FF2B5EF4-FFF2-40B4-BE49-F238E27FC236}">
                  <a16:creationId xmlns:a16="http://schemas.microsoft.com/office/drawing/2014/main" id="{A4323CF2-5C68-4281-7C1B-69A3302E885A}"/>
                </a:ext>
              </a:extLst>
            </p:cNvPr>
            <p:cNvGrpSpPr/>
            <p:nvPr/>
          </p:nvGrpSpPr>
          <p:grpSpPr>
            <a:xfrm>
              <a:off x="7879997" y="4967085"/>
              <a:ext cx="1606454" cy="520910"/>
              <a:chOff x="7689081" y="1619485"/>
              <a:chExt cx="3561531" cy="1154866"/>
            </a:xfrm>
          </p:grpSpPr>
          <p:sp>
            <p:nvSpPr>
              <p:cNvPr id="155" name="任意多边形 41">
                <a:extLst>
                  <a:ext uri="{FF2B5EF4-FFF2-40B4-BE49-F238E27FC236}">
                    <a16:creationId xmlns:a16="http://schemas.microsoft.com/office/drawing/2014/main" id="{B15944BE-9B65-BBA2-BCCF-A55ABAC056BE}"/>
                  </a:ext>
                </a:extLst>
              </p:cNvPr>
              <p:cNvSpPr/>
              <p:nvPr/>
            </p:nvSpPr>
            <p:spPr>
              <a:xfrm rot="5400000" flipV="1">
                <a:off x="7399327" y="1909239"/>
                <a:ext cx="1154866" cy="575357"/>
              </a:xfrm>
              <a:custGeom>
                <a:avLst/>
                <a:gdLst>
                  <a:gd name="connsiteX0" fmla="*/ 1403227 w 2806455"/>
                  <a:gd name="connsiteY0" fmla="*/ 0 h 1398182"/>
                  <a:gd name="connsiteX1" fmla="*/ 2799477 w 2806455"/>
                  <a:gd name="connsiteY1" fmla="*/ 1259997 h 1398182"/>
                  <a:gd name="connsiteX2" fmla="*/ 2806455 w 2806455"/>
                  <a:gd name="connsiteY2" fmla="*/ 1398182 h 1398182"/>
                  <a:gd name="connsiteX3" fmla="*/ 0 w 2806455"/>
                  <a:gd name="connsiteY3" fmla="*/ 1398182 h 1398182"/>
                  <a:gd name="connsiteX4" fmla="*/ 6977 w 2806455"/>
                  <a:gd name="connsiteY4" fmla="*/ 1259997 h 1398182"/>
                  <a:gd name="connsiteX5" fmla="*/ 1403227 w 2806455"/>
                  <a:gd name="connsiteY5" fmla="*/ 0 h 139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06455" h="1398182">
                    <a:moveTo>
                      <a:pt x="1403227" y="0"/>
                    </a:moveTo>
                    <a:cubicBezTo>
                      <a:pt x="2129911" y="0"/>
                      <a:pt x="2727604" y="552276"/>
                      <a:pt x="2799477" y="1259997"/>
                    </a:cubicBezTo>
                    <a:lnTo>
                      <a:pt x="2806455" y="1398182"/>
                    </a:lnTo>
                    <a:lnTo>
                      <a:pt x="0" y="1398182"/>
                    </a:lnTo>
                    <a:lnTo>
                      <a:pt x="6977" y="1259997"/>
                    </a:lnTo>
                    <a:cubicBezTo>
                      <a:pt x="78850" y="552276"/>
                      <a:pt x="676544" y="0"/>
                      <a:pt x="1403227" y="0"/>
                    </a:cubicBezTo>
                    <a:close/>
                  </a:path>
                </a:pathLst>
              </a:custGeom>
              <a:solidFill>
                <a:srgbClr val="63B672"/>
              </a:solidFill>
              <a:ln w="381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5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14354"/>
                <a:endParaRPr lang="zh-CN" altLang="en-US" sz="1400" b="1" dirty="0">
                  <a:solidFill>
                    <a:srgbClr val="34404E"/>
                  </a:solidFill>
                </a:endParaRPr>
              </a:p>
            </p:txBody>
          </p:sp>
          <p:sp>
            <p:nvSpPr>
              <p:cNvPr id="156" name="圆角矩形 19">
                <a:extLst>
                  <a:ext uri="{FF2B5EF4-FFF2-40B4-BE49-F238E27FC236}">
                    <a16:creationId xmlns:a16="http://schemas.microsoft.com/office/drawing/2014/main" id="{8F05FCFF-4F26-8A35-14A9-C39727DA5E6A}"/>
                  </a:ext>
                </a:extLst>
              </p:cNvPr>
              <p:cNvSpPr/>
              <p:nvPr/>
            </p:nvSpPr>
            <p:spPr>
              <a:xfrm>
                <a:off x="7854349" y="1771032"/>
                <a:ext cx="3396263" cy="851774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81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1400" b="1">
                  <a:solidFill>
                    <a:srgbClr val="34404E"/>
                  </a:solidFill>
                </a:endParaRPr>
              </a:p>
            </p:txBody>
          </p:sp>
        </p:grp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ECA86B32-9874-4DFA-B833-48A203E8BC40}"/>
                </a:ext>
              </a:extLst>
            </p:cNvPr>
            <p:cNvSpPr txBox="1"/>
            <p:nvPr/>
          </p:nvSpPr>
          <p:spPr>
            <a:xfrm>
              <a:off x="8064646" y="5058263"/>
              <a:ext cx="127681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34404E"/>
                  </a:solidFill>
                </a:rPr>
                <a:t>网络营销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959864C-50AC-5884-7F42-BA4F7D934E49}"/>
              </a:ext>
            </a:extLst>
          </p:cNvPr>
          <p:cNvGrpSpPr/>
          <p:nvPr/>
        </p:nvGrpSpPr>
        <p:grpSpPr>
          <a:xfrm>
            <a:off x="8802066" y="5371728"/>
            <a:ext cx="1490285" cy="483241"/>
            <a:chOff x="7879997" y="5557164"/>
            <a:chExt cx="1606454" cy="520910"/>
          </a:xfrm>
        </p:grpSpPr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id="{A714A89F-E32A-0337-3F5E-E0585475919E}"/>
                </a:ext>
              </a:extLst>
            </p:cNvPr>
            <p:cNvGrpSpPr/>
            <p:nvPr/>
          </p:nvGrpSpPr>
          <p:grpSpPr>
            <a:xfrm>
              <a:off x="7879997" y="5557164"/>
              <a:ext cx="1606454" cy="520910"/>
              <a:chOff x="7689081" y="1619485"/>
              <a:chExt cx="3561531" cy="1154866"/>
            </a:xfrm>
          </p:grpSpPr>
          <p:sp>
            <p:nvSpPr>
              <p:cNvPr id="158" name="任意多边形 41">
                <a:extLst>
                  <a:ext uri="{FF2B5EF4-FFF2-40B4-BE49-F238E27FC236}">
                    <a16:creationId xmlns:a16="http://schemas.microsoft.com/office/drawing/2014/main" id="{84D3EADB-3AC3-67FD-16D3-EC8EC2B4CB0C}"/>
                  </a:ext>
                </a:extLst>
              </p:cNvPr>
              <p:cNvSpPr/>
              <p:nvPr/>
            </p:nvSpPr>
            <p:spPr>
              <a:xfrm rot="5400000" flipV="1">
                <a:off x="7399327" y="1909239"/>
                <a:ext cx="1154866" cy="575357"/>
              </a:xfrm>
              <a:custGeom>
                <a:avLst/>
                <a:gdLst>
                  <a:gd name="connsiteX0" fmla="*/ 1403227 w 2806455"/>
                  <a:gd name="connsiteY0" fmla="*/ 0 h 1398182"/>
                  <a:gd name="connsiteX1" fmla="*/ 2799477 w 2806455"/>
                  <a:gd name="connsiteY1" fmla="*/ 1259997 h 1398182"/>
                  <a:gd name="connsiteX2" fmla="*/ 2806455 w 2806455"/>
                  <a:gd name="connsiteY2" fmla="*/ 1398182 h 1398182"/>
                  <a:gd name="connsiteX3" fmla="*/ 0 w 2806455"/>
                  <a:gd name="connsiteY3" fmla="*/ 1398182 h 1398182"/>
                  <a:gd name="connsiteX4" fmla="*/ 6977 w 2806455"/>
                  <a:gd name="connsiteY4" fmla="*/ 1259997 h 1398182"/>
                  <a:gd name="connsiteX5" fmla="*/ 1403227 w 2806455"/>
                  <a:gd name="connsiteY5" fmla="*/ 0 h 139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06455" h="1398182">
                    <a:moveTo>
                      <a:pt x="1403227" y="0"/>
                    </a:moveTo>
                    <a:cubicBezTo>
                      <a:pt x="2129911" y="0"/>
                      <a:pt x="2727604" y="552276"/>
                      <a:pt x="2799477" y="1259997"/>
                    </a:cubicBezTo>
                    <a:lnTo>
                      <a:pt x="2806455" y="1398182"/>
                    </a:lnTo>
                    <a:lnTo>
                      <a:pt x="0" y="1398182"/>
                    </a:lnTo>
                    <a:lnTo>
                      <a:pt x="6977" y="1259997"/>
                    </a:lnTo>
                    <a:cubicBezTo>
                      <a:pt x="78850" y="552276"/>
                      <a:pt x="676544" y="0"/>
                      <a:pt x="1403227" y="0"/>
                    </a:cubicBezTo>
                    <a:close/>
                  </a:path>
                </a:pathLst>
              </a:custGeom>
              <a:solidFill>
                <a:srgbClr val="63B672"/>
              </a:solidFill>
              <a:ln w="381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5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14354"/>
                <a:endParaRPr lang="zh-CN" altLang="en-US" sz="1400" b="1" dirty="0">
                  <a:solidFill>
                    <a:srgbClr val="34404E"/>
                  </a:solidFill>
                </a:endParaRPr>
              </a:p>
            </p:txBody>
          </p:sp>
          <p:sp>
            <p:nvSpPr>
              <p:cNvPr id="159" name="圆角矩形 19">
                <a:extLst>
                  <a:ext uri="{FF2B5EF4-FFF2-40B4-BE49-F238E27FC236}">
                    <a16:creationId xmlns:a16="http://schemas.microsoft.com/office/drawing/2014/main" id="{0219EAF2-B966-8D42-A51B-F39775A02373}"/>
                  </a:ext>
                </a:extLst>
              </p:cNvPr>
              <p:cNvSpPr/>
              <p:nvPr/>
            </p:nvSpPr>
            <p:spPr>
              <a:xfrm>
                <a:off x="7854349" y="1771032"/>
                <a:ext cx="3396263" cy="851774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81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1400" b="1">
                  <a:solidFill>
                    <a:srgbClr val="34404E"/>
                  </a:solidFill>
                </a:endParaRPr>
              </a:p>
            </p:txBody>
          </p:sp>
        </p:grp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id="{8938D17C-9C32-20D3-D4EC-1F3F627A0536}"/>
                </a:ext>
              </a:extLst>
            </p:cNvPr>
            <p:cNvSpPr txBox="1"/>
            <p:nvPr/>
          </p:nvSpPr>
          <p:spPr>
            <a:xfrm>
              <a:off x="8064646" y="5648342"/>
              <a:ext cx="127681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34404E"/>
                  </a:solidFill>
                </a:rPr>
                <a:t>网站维护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763C6CC-2364-3305-4B28-5EA4A692A8FD}"/>
              </a:ext>
            </a:extLst>
          </p:cNvPr>
          <p:cNvGrpSpPr/>
          <p:nvPr/>
        </p:nvGrpSpPr>
        <p:grpSpPr>
          <a:xfrm>
            <a:off x="8802066" y="4276910"/>
            <a:ext cx="1490285" cy="483241"/>
            <a:chOff x="7879997" y="4377004"/>
            <a:chExt cx="1606454" cy="520910"/>
          </a:xfrm>
        </p:grpSpPr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D3C7E26F-7F9C-A8A2-E83E-2BF720A7B35E}"/>
                </a:ext>
              </a:extLst>
            </p:cNvPr>
            <p:cNvGrpSpPr/>
            <p:nvPr/>
          </p:nvGrpSpPr>
          <p:grpSpPr>
            <a:xfrm>
              <a:off x="7879997" y="4377004"/>
              <a:ext cx="1606454" cy="520910"/>
              <a:chOff x="7689081" y="1619485"/>
              <a:chExt cx="3561531" cy="1154866"/>
            </a:xfrm>
          </p:grpSpPr>
          <p:sp>
            <p:nvSpPr>
              <p:cNvPr id="152" name="任意多边形 41">
                <a:extLst>
                  <a:ext uri="{FF2B5EF4-FFF2-40B4-BE49-F238E27FC236}">
                    <a16:creationId xmlns:a16="http://schemas.microsoft.com/office/drawing/2014/main" id="{0C33A99D-0DD8-34BE-D450-03ACD6C2254F}"/>
                  </a:ext>
                </a:extLst>
              </p:cNvPr>
              <p:cNvSpPr/>
              <p:nvPr/>
            </p:nvSpPr>
            <p:spPr>
              <a:xfrm rot="5400000" flipV="1">
                <a:off x="7399327" y="1909239"/>
                <a:ext cx="1154866" cy="575357"/>
              </a:xfrm>
              <a:custGeom>
                <a:avLst/>
                <a:gdLst>
                  <a:gd name="connsiteX0" fmla="*/ 1403227 w 2806455"/>
                  <a:gd name="connsiteY0" fmla="*/ 0 h 1398182"/>
                  <a:gd name="connsiteX1" fmla="*/ 2799477 w 2806455"/>
                  <a:gd name="connsiteY1" fmla="*/ 1259997 h 1398182"/>
                  <a:gd name="connsiteX2" fmla="*/ 2806455 w 2806455"/>
                  <a:gd name="connsiteY2" fmla="*/ 1398182 h 1398182"/>
                  <a:gd name="connsiteX3" fmla="*/ 0 w 2806455"/>
                  <a:gd name="connsiteY3" fmla="*/ 1398182 h 1398182"/>
                  <a:gd name="connsiteX4" fmla="*/ 6977 w 2806455"/>
                  <a:gd name="connsiteY4" fmla="*/ 1259997 h 1398182"/>
                  <a:gd name="connsiteX5" fmla="*/ 1403227 w 2806455"/>
                  <a:gd name="connsiteY5" fmla="*/ 0 h 139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06455" h="1398182">
                    <a:moveTo>
                      <a:pt x="1403227" y="0"/>
                    </a:moveTo>
                    <a:cubicBezTo>
                      <a:pt x="2129911" y="0"/>
                      <a:pt x="2727604" y="552276"/>
                      <a:pt x="2799477" y="1259997"/>
                    </a:cubicBezTo>
                    <a:lnTo>
                      <a:pt x="2806455" y="1398182"/>
                    </a:lnTo>
                    <a:lnTo>
                      <a:pt x="0" y="1398182"/>
                    </a:lnTo>
                    <a:lnTo>
                      <a:pt x="6977" y="1259997"/>
                    </a:lnTo>
                    <a:cubicBezTo>
                      <a:pt x="78850" y="552276"/>
                      <a:pt x="676544" y="0"/>
                      <a:pt x="1403227" y="0"/>
                    </a:cubicBezTo>
                    <a:close/>
                  </a:path>
                </a:pathLst>
              </a:custGeom>
              <a:solidFill>
                <a:srgbClr val="52A8B3"/>
              </a:solidFill>
              <a:ln w="381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5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14354"/>
                <a:endParaRPr lang="zh-CN" altLang="en-US" sz="1400" b="1" dirty="0">
                  <a:solidFill>
                    <a:srgbClr val="34404E"/>
                  </a:solidFill>
                </a:endParaRPr>
              </a:p>
            </p:txBody>
          </p:sp>
          <p:sp>
            <p:nvSpPr>
              <p:cNvPr id="153" name="圆角矩形 19">
                <a:extLst>
                  <a:ext uri="{FF2B5EF4-FFF2-40B4-BE49-F238E27FC236}">
                    <a16:creationId xmlns:a16="http://schemas.microsoft.com/office/drawing/2014/main" id="{31F2CC62-A7F3-481F-14E9-22EDD39C3608}"/>
                  </a:ext>
                </a:extLst>
              </p:cNvPr>
              <p:cNvSpPr/>
              <p:nvPr/>
            </p:nvSpPr>
            <p:spPr>
              <a:xfrm>
                <a:off x="7854349" y="1771032"/>
                <a:ext cx="3396263" cy="851774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381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1400" b="1">
                  <a:solidFill>
                    <a:srgbClr val="34404E"/>
                  </a:solidFill>
                </a:endParaRPr>
              </a:p>
            </p:txBody>
          </p:sp>
        </p:grpSp>
        <p:sp>
          <p:nvSpPr>
            <p:cNvPr id="183" name="文本框 182">
              <a:extLst>
                <a:ext uri="{FF2B5EF4-FFF2-40B4-BE49-F238E27FC236}">
                  <a16:creationId xmlns:a16="http://schemas.microsoft.com/office/drawing/2014/main" id="{293D62F0-94A9-BC5A-2DA8-354055FC721C}"/>
                </a:ext>
              </a:extLst>
            </p:cNvPr>
            <p:cNvSpPr txBox="1"/>
            <p:nvPr/>
          </p:nvSpPr>
          <p:spPr>
            <a:xfrm>
              <a:off x="8064646" y="4468182"/>
              <a:ext cx="127681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34404E"/>
                  </a:solidFill>
                </a:rPr>
                <a:t>市场拓展</a:t>
              </a:r>
            </a:p>
          </p:txBody>
        </p:sp>
      </p:grpSp>
      <p:sp>
        <p:nvSpPr>
          <p:cNvPr id="184" name="右中括号 183">
            <a:extLst>
              <a:ext uri="{FF2B5EF4-FFF2-40B4-BE49-F238E27FC236}">
                <a16:creationId xmlns:a16="http://schemas.microsoft.com/office/drawing/2014/main" id="{90ABA385-558E-4084-F481-7A3389BAEEEB}"/>
              </a:ext>
            </a:extLst>
          </p:cNvPr>
          <p:cNvSpPr/>
          <p:nvPr/>
        </p:nvSpPr>
        <p:spPr>
          <a:xfrm rot="10800000">
            <a:off x="7584898" y="2821015"/>
            <a:ext cx="1130430" cy="1707624"/>
          </a:xfrm>
          <a:prstGeom prst="rightBracket">
            <a:avLst>
              <a:gd name="adj" fmla="val 96046"/>
            </a:avLst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5" name="直接连接符 184">
            <a:extLst>
              <a:ext uri="{FF2B5EF4-FFF2-40B4-BE49-F238E27FC236}">
                <a16:creationId xmlns:a16="http://schemas.microsoft.com/office/drawing/2014/main" id="{441ACB23-751E-B74A-1C5F-0F8E01BCFFCB}"/>
              </a:ext>
            </a:extLst>
          </p:cNvPr>
          <p:cNvCxnSpPr>
            <a:cxnSpLocks/>
          </p:cNvCxnSpPr>
          <p:nvPr/>
        </p:nvCxnSpPr>
        <p:spPr>
          <a:xfrm flipV="1">
            <a:off x="7201378" y="3686358"/>
            <a:ext cx="372276" cy="1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右中括号 185">
            <a:extLst>
              <a:ext uri="{FF2B5EF4-FFF2-40B4-BE49-F238E27FC236}">
                <a16:creationId xmlns:a16="http://schemas.microsoft.com/office/drawing/2014/main" id="{C0C31201-9A5E-1F8C-5971-26B0BE95667B}"/>
              </a:ext>
            </a:extLst>
          </p:cNvPr>
          <p:cNvSpPr/>
          <p:nvPr/>
        </p:nvSpPr>
        <p:spPr>
          <a:xfrm rot="10800000">
            <a:off x="7557606" y="5024746"/>
            <a:ext cx="1130430" cy="635770"/>
          </a:xfrm>
          <a:prstGeom prst="rightBracket">
            <a:avLst>
              <a:gd name="adj" fmla="val 96046"/>
            </a:avLst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7" name="直接连接符 186">
            <a:extLst>
              <a:ext uri="{FF2B5EF4-FFF2-40B4-BE49-F238E27FC236}">
                <a16:creationId xmlns:a16="http://schemas.microsoft.com/office/drawing/2014/main" id="{66FDBD32-70D0-50B9-7F48-ED5D479D9B63}"/>
              </a:ext>
            </a:extLst>
          </p:cNvPr>
          <p:cNvCxnSpPr>
            <a:cxnSpLocks/>
          </p:cNvCxnSpPr>
          <p:nvPr/>
        </p:nvCxnSpPr>
        <p:spPr>
          <a:xfrm flipV="1">
            <a:off x="7185328" y="5342631"/>
            <a:ext cx="361033" cy="1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右中括号 187">
            <a:extLst>
              <a:ext uri="{FF2B5EF4-FFF2-40B4-BE49-F238E27FC236}">
                <a16:creationId xmlns:a16="http://schemas.microsoft.com/office/drawing/2014/main" id="{0C2159AE-EC2D-E542-45A1-877519B1602C}"/>
              </a:ext>
            </a:extLst>
          </p:cNvPr>
          <p:cNvSpPr/>
          <p:nvPr/>
        </p:nvSpPr>
        <p:spPr>
          <a:xfrm rot="10800000">
            <a:off x="7584898" y="3331347"/>
            <a:ext cx="1130430" cy="686959"/>
          </a:xfrm>
          <a:prstGeom prst="rightBracket">
            <a:avLst>
              <a:gd name="adj" fmla="val 96046"/>
            </a:avLst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圆角矩形 13">
            <a:extLst>
              <a:ext uri="{FF2B5EF4-FFF2-40B4-BE49-F238E27FC236}">
                <a16:creationId xmlns:a16="http://schemas.microsoft.com/office/drawing/2014/main" id="{3079247F-F659-10AA-B798-5DBFE64A3D74}"/>
              </a:ext>
            </a:extLst>
          </p:cNvPr>
          <p:cNvSpPr/>
          <p:nvPr/>
        </p:nvSpPr>
        <p:spPr>
          <a:xfrm>
            <a:off x="2057836" y="3354411"/>
            <a:ext cx="1734440" cy="663897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3378D9"/>
              </a:gs>
              <a:gs pos="100000">
                <a:srgbClr val="013292"/>
              </a:gs>
            </a:gsLst>
            <a:lin ang="2700000" scaled="1"/>
            <a:tileRect/>
          </a:gradFill>
          <a:ln w="381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bg1">
                <a:lumMod val="6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>
              <a:solidFill>
                <a:srgbClr val="3E72E0"/>
              </a:solidFill>
            </a:endParaRPr>
          </a:p>
        </p:txBody>
      </p:sp>
      <p:sp>
        <p:nvSpPr>
          <p:cNvPr id="192" name="文本框 191">
            <a:extLst>
              <a:ext uri="{FF2B5EF4-FFF2-40B4-BE49-F238E27FC236}">
                <a16:creationId xmlns:a16="http://schemas.microsoft.com/office/drawing/2014/main" id="{0CBA077D-A869-F6EC-B091-383AC220E54F}"/>
              </a:ext>
            </a:extLst>
          </p:cNvPr>
          <p:cNvSpPr txBox="1"/>
          <p:nvPr/>
        </p:nvSpPr>
        <p:spPr>
          <a:xfrm>
            <a:off x="2142019" y="3435376"/>
            <a:ext cx="1566074" cy="50196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/>
          <a:p>
            <a:pPr algn="ctr">
              <a:buSzPct val="25000"/>
            </a:pPr>
            <a:r>
              <a:rPr lang="zh-CN" altLang="en-US" b="1" dirty="0">
                <a:solidFill>
                  <a:schemeClr val="bg1"/>
                </a:solidFill>
              </a:rPr>
              <a:t>发展策划中心</a:t>
            </a:r>
          </a:p>
        </p:txBody>
      </p:sp>
    </p:spTree>
    <p:extLst>
      <p:ext uri="{BB962C8B-B14F-4D97-AF65-F5344CB8AC3E}">
        <p14:creationId xmlns:p14="http://schemas.microsoft.com/office/powerpoint/2010/main" val="1918367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6BA7CF0-AB34-CC74-4D80-89C472445FE9}"/>
              </a:ext>
            </a:extLst>
          </p:cNvPr>
          <p:cNvSpPr/>
          <p:nvPr/>
        </p:nvSpPr>
        <p:spPr>
          <a:xfrm rot="5140974">
            <a:off x="25987" y="-59190"/>
            <a:ext cx="415239" cy="499531"/>
          </a:xfrm>
          <a:custGeom>
            <a:avLst/>
            <a:gdLst>
              <a:gd name="connsiteX0" fmla="*/ 0 w 415239"/>
              <a:gd name="connsiteY0" fmla="*/ 468363 h 499531"/>
              <a:gd name="connsiteX1" fmla="*/ 35357 w 415239"/>
              <a:gd name="connsiteY1" fmla="*/ 0 h 499531"/>
              <a:gd name="connsiteX2" fmla="*/ 89229 w 415239"/>
              <a:gd name="connsiteY2" fmla="*/ 20312 h 499531"/>
              <a:gd name="connsiteX3" fmla="*/ 415239 w 415239"/>
              <a:gd name="connsiteY3" fmla="*/ 463016 h 499531"/>
              <a:gd name="connsiteX4" fmla="*/ 412871 w 415239"/>
              <a:gd name="connsiteY4" fmla="*/ 499531 h 49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239" h="499531">
                <a:moveTo>
                  <a:pt x="0" y="468363"/>
                </a:moveTo>
                <a:lnTo>
                  <a:pt x="35357" y="0"/>
                </a:lnTo>
                <a:lnTo>
                  <a:pt x="89229" y="20312"/>
                </a:lnTo>
                <a:cubicBezTo>
                  <a:pt x="270753" y="106009"/>
                  <a:pt x="415239" y="250817"/>
                  <a:pt x="415239" y="463016"/>
                </a:cubicBezTo>
                <a:lnTo>
                  <a:pt x="412871" y="499531"/>
                </a:lnTo>
                <a:close/>
              </a:path>
            </a:pathLst>
          </a:custGeom>
          <a:gradFill flip="none" rotWithShape="1">
            <a:gsLst>
              <a:gs pos="0">
                <a:srgbClr val="3378D9"/>
              </a:gs>
              <a:gs pos="100000">
                <a:srgbClr val="63B67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20A53D4A-7507-2460-2F14-42B9762CCEC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19098" y="1213472"/>
            <a:ext cx="10858500" cy="5012817"/>
          </a:xfrm>
          <a:prstGeom prst="roundRect">
            <a:avLst>
              <a:gd name="adj" fmla="val 2526"/>
            </a:avLst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5701" t="-24210" r="-6579" b="-12600"/>
            </a:stretch>
          </a:blipFill>
          <a:ln>
            <a:noFill/>
          </a:ln>
          <a:effectLst>
            <a:outerShdw blurRad="152400" dist="88900" dir="5400000" rotWithShape="0">
              <a:srgbClr val="2265FB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5" name="矩形: 圆角 94">
            <a:extLst>
              <a:ext uri="{FF2B5EF4-FFF2-40B4-BE49-F238E27FC236}">
                <a16:creationId xmlns:a16="http://schemas.microsoft.com/office/drawing/2014/main" id="{EF159F74-61A1-95E7-FD72-0A89A0544623}"/>
              </a:ext>
            </a:extLst>
          </p:cNvPr>
          <p:cNvSpPr/>
          <p:nvPr/>
        </p:nvSpPr>
        <p:spPr>
          <a:xfrm>
            <a:off x="619098" y="1213472"/>
            <a:ext cx="10858500" cy="5012817"/>
          </a:xfrm>
          <a:prstGeom prst="roundRect">
            <a:avLst>
              <a:gd name="adj" fmla="val 2526"/>
            </a:avLst>
          </a:prstGeom>
          <a:gradFill>
            <a:gsLst>
              <a:gs pos="63000">
                <a:srgbClr val="FFFFFF"/>
              </a:gs>
              <a:gs pos="40000">
                <a:srgbClr val="FFFFFF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  <a:effectLst>
            <a:outerShdw blurRad="152400" dist="88900" dir="5400000" rotWithShape="0">
              <a:srgbClr val="2265FB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5695085-3162-6CF4-B028-48FC87DDEF58}"/>
              </a:ext>
            </a:extLst>
          </p:cNvPr>
          <p:cNvSpPr txBox="1"/>
          <p:nvPr/>
        </p:nvSpPr>
        <p:spPr>
          <a:xfrm>
            <a:off x="574361" y="58219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25000">
                      <a:srgbClr val="013292"/>
                    </a:gs>
                    <a:gs pos="100000">
                      <a:srgbClr val="3E72E0"/>
                    </a:gs>
                  </a:gsLst>
                  <a:lin ang="5400000" scaled="1"/>
                  <a:tileRect/>
                </a:gradFill>
                <a:effectLst>
                  <a:outerShdw blurRad="114300" dist="50800" dir="5400000" algn="t" rotWithShape="0">
                    <a:prstClr val="black">
                      <a:alpha val="14000"/>
                    </a:prstClr>
                  </a:outerShdw>
                </a:effectLst>
                <a:latin typeface="+mj-ea"/>
                <a:ea typeface="+mj-ea"/>
              </a:rPr>
              <a:t>诊疗服务</a:t>
            </a:r>
          </a:p>
        </p:txBody>
      </p:sp>
      <p:sp>
        <p:nvSpPr>
          <p:cNvPr id="77" name="椭圆 9">
            <a:extLst>
              <a:ext uri="{FF2B5EF4-FFF2-40B4-BE49-F238E27FC236}">
                <a16:creationId xmlns:a16="http://schemas.microsoft.com/office/drawing/2014/main" id="{D5E25F50-0A73-8A32-150C-91C5E9DEEDC7}"/>
              </a:ext>
            </a:extLst>
          </p:cNvPr>
          <p:cNvSpPr/>
          <p:nvPr/>
        </p:nvSpPr>
        <p:spPr>
          <a:xfrm rot="1798129">
            <a:off x="4148134" y="2388376"/>
            <a:ext cx="3673186" cy="4119245"/>
          </a:xfrm>
          <a:custGeom>
            <a:avLst/>
            <a:gdLst>
              <a:gd name="connsiteX0" fmla="*/ 0 w 8055429"/>
              <a:gd name="connsiteY0" fmla="*/ 2721429 h 5442857"/>
              <a:gd name="connsiteX1" fmla="*/ 4027715 w 8055429"/>
              <a:gd name="connsiteY1" fmla="*/ 0 h 5442857"/>
              <a:gd name="connsiteX2" fmla="*/ 8055430 w 8055429"/>
              <a:gd name="connsiteY2" fmla="*/ 2721429 h 5442857"/>
              <a:gd name="connsiteX3" fmla="*/ 4027715 w 8055429"/>
              <a:gd name="connsiteY3" fmla="*/ 5442858 h 5442857"/>
              <a:gd name="connsiteX4" fmla="*/ 0 w 8055429"/>
              <a:gd name="connsiteY4" fmla="*/ 2721429 h 5442857"/>
              <a:gd name="connsiteX0" fmla="*/ 0 w 8055430"/>
              <a:gd name="connsiteY0" fmla="*/ 2721429 h 5442858"/>
              <a:gd name="connsiteX1" fmla="*/ 4027715 w 8055430"/>
              <a:gd name="connsiteY1" fmla="*/ 0 h 5442858"/>
              <a:gd name="connsiteX2" fmla="*/ 8055430 w 8055430"/>
              <a:gd name="connsiteY2" fmla="*/ 2721429 h 5442858"/>
              <a:gd name="connsiteX3" fmla="*/ 4027715 w 8055430"/>
              <a:gd name="connsiteY3" fmla="*/ 5442858 h 5442858"/>
              <a:gd name="connsiteX4" fmla="*/ 0 w 8055430"/>
              <a:gd name="connsiteY4" fmla="*/ 2721429 h 5442858"/>
              <a:gd name="connsiteX0" fmla="*/ 192 w 8055622"/>
              <a:gd name="connsiteY0" fmla="*/ 1879600 h 4601029"/>
              <a:gd name="connsiteX1" fmla="*/ 4158536 w 8055622"/>
              <a:gd name="connsiteY1" fmla="*/ 0 h 4601029"/>
              <a:gd name="connsiteX2" fmla="*/ 8055622 w 8055622"/>
              <a:gd name="connsiteY2" fmla="*/ 1879600 h 4601029"/>
              <a:gd name="connsiteX3" fmla="*/ 4027907 w 8055622"/>
              <a:gd name="connsiteY3" fmla="*/ 4601029 h 4601029"/>
              <a:gd name="connsiteX4" fmla="*/ 192 w 8055622"/>
              <a:gd name="connsiteY4" fmla="*/ 1879600 h 4601029"/>
              <a:gd name="connsiteX0" fmla="*/ 136 w 7924937"/>
              <a:gd name="connsiteY0" fmla="*/ 2940452 h 4649351"/>
              <a:gd name="connsiteX1" fmla="*/ 4027851 w 7924937"/>
              <a:gd name="connsiteY1" fmla="*/ 30337 h 4649351"/>
              <a:gd name="connsiteX2" fmla="*/ 7924937 w 7924937"/>
              <a:gd name="connsiteY2" fmla="*/ 1909937 h 4649351"/>
              <a:gd name="connsiteX3" fmla="*/ 3897222 w 7924937"/>
              <a:gd name="connsiteY3" fmla="*/ 4631366 h 4649351"/>
              <a:gd name="connsiteX4" fmla="*/ 136 w 7924937"/>
              <a:gd name="connsiteY4" fmla="*/ 2940452 h 4649351"/>
              <a:gd name="connsiteX0" fmla="*/ 16 w 7924817"/>
              <a:gd name="connsiteY0" fmla="*/ 2940452 h 4712816"/>
              <a:gd name="connsiteX1" fmla="*/ 4027731 w 7924817"/>
              <a:gd name="connsiteY1" fmla="*/ 30337 h 4712816"/>
              <a:gd name="connsiteX2" fmla="*/ 7924817 w 7924817"/>
              <a:gd name="connsiteY2" fmla="*/ 1909937 h 4712816"/>
              <a:gd name="connsiteX3" fmla="*/ 3897102 w 7924817"/>
              <a:gd name="connsiteY3" fmla="*/ 4631366 h 4712816"/>
              <a:gd name="connsiteX4" fmla="*/ 16 w 7924817"/>
              <a:gd name="connsiteY4" fmla="*/ 2940452 h 4712816"/>
              <a:gd name="connsiteX0" fmla="*/ 441 w 7925242"/>
              <a:gd name="connsiteY0" fmla="*/ 2940452 h 3190521"/>
              <a:gd name="connsiteX1" fmla="*/ 4028156 w 7925242"/>
              <a:gd name="connsiteY1" fmla="*/ 30337 h 3190521"/>
              <a:gd name="connsiteX2" fmla="*/ 7925242 w 7925242"/>
              <a:gd name="connsiteY2" fmla="*/ 1909937 h 3190521"/>
              <a:gd name="connsiteX3" fmla="*/ 3795927 w 7925242"/>
              <a:gd name="connsiteY3" fmla="*/ 2918680 h 3190521"/>
              <a:gd name="connsiteX4" fmla="*/ 441 w 7925242"/>
              <a:gd name="connsiteY4" fmla="*/ 2940452 h 3190521"/>
              <a:gd name="connsiteX0" fmla="*/ 551 w 7925352"/>
              <a:gd name="connsiteY0" fmla="*/ 2940452 h 3178973"/>
              <a:gd name="connsiteX1" fmla="*/ 4028266 w 7925352"/>
              <a:gd name="connsiteY1" fmla="*/ 30337 h 3178973"/>
              <a:gd name="connsiteX2" fmla="*/ 7925352 w 7925352"/>
              <a:gd name="connsiteY2" fmla="*/ 1909937 h 3178973"/>
              <a:gd name="connsiteX3" fmla="*/ 3796037 w 7925352"/>
              <a:gd name="connsiteY3" fmla="*/ 2918680 h 3178973"/>
              <a:gd name="connsiteX4" fmla="*/ 551 w 7925352"/>
              <a:gd name="connsiteY4" fmla="*/ 2940452 h 3178973"/>
              <a:gd name="connsiteX0" fmla="*/ 551 w 7925352"/>
              <a:gd name="connsiteY0" fmla="*/ 2940452 h 3321586"/>
              <a:gd name="connsiteX1" fmla="*/ 4028266 w 7925352"/>
              <a:gd name="connsiteY1" fmla="*/ 30337 h 3321586"/>
              <a:gd name="connsiteX2" fmla="*/ 7925352 w 7925352"/>
              <a:gd name="connsiteY2" fmla="*/ 1909937 h 3321586"/>
              <a:gd name="connsiteX3" fmla="*/ 3796037 w 7925352"/>
              <a:gd name="connsiteY3" fmla="*/ 2918680 h 3321586"/>
              <a:gd name="connsiteX4" fmla="*/ 551 w 7925352"/>
              <a:gd name="connsiteY4" fmla="*/ 2940452 h 3321586"/>
              <a:gd name="connsiteX0" fmla="*/ 269 w 7925070"/>
              <a:gd name="connsiteY0" fmla="*/ 2940452 h 4098538"/>
              <a:gd name="connsiteX1" fmla="*/ 4027984 w 7925070"/>
              <a:gd name="connsiteY1" fmla="*/ 30337 h 4098538"/>
              <a:gd name="connsiteX2" fmla="*/ 7925070 w 7925070"/>
              <a:gd name="connsiteY2" fmla="*/ 1909937 h 4098538"/>
              <a:gd name="connsiteX3" fmla="*/ 4216669 w 7925070"/>
              <a:gd name="connsiteY3" fmla="*/ 3920166 h 4098538"/>
              <a:gd name="connsiteX4" fmla="*/ 269 w 7925070"/>
              <a:gd name="connsiteY4" fmla="*/ 2940452 h 4098538"/>
              <a:gd name="connsiteX0" fmla="*/ 32178 w 7956979"/>
              <a:gd name="connsiteY0" fmla="*/ 2940452 h 4755053"/>
              <a:gd name="connsiteX1" fmla="*/ 4059893 w 7956979"/>
              <a:gd name="connsiteY1" fmla="*/ 30337 h 4755053"/>
              <a:gd name="connsiteX2" fmla="*/ 7956979 w 7956979"/>
              <a:gd name="connsiteY2" fmla="*/ 1909937 h 4755053"/>
              <a:gd name="connsiteX3" fmla="*/ 4248578 w 7956979"/>
              <a:gd name="connsiteY3" fmla="*/ 3920166 h 4755053"/>
              <a:gd name="connsiteX4" fmla="*/ 32178 w 7956979"/>
              <a:gd name="connsiteY4" fmla="*/ 2940452 h 4755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56979" h="4755053">
                <a:moveTo>
                  <a:pt x="32178" y="2940452"/>
                </a:moveTo>
                <a:cubicBezTo>
                  <a:pt x="392617" y="-15624"/>
                  <a:pt x="2739093" y="202090"/>
                  <a:pt x="4059893" y="30337"/>
                </a:cubicBezTo>
                <a:cubicBezTo>
                  <a:pt x="5380693" y="-141416"/>
                  <a:pt x="7956979" y="406933"/>
                  <a:pt x="7956979" y="1909937"/>
                </a:cubicBezTo>
                <a:cubicBezTo>
                  <a:pt x="7956979" y="3412941"/>
                  <a:pt x="6077378" y="3356527"/>
                  <a:pt x="4248578" y="3920166"/>
                </a:cubicBezTo>
                <a:cubicBezTo>
                  <a:pt x="2419778" y="4483805"/>
                  <a:pt x="-328261" y="5896528"/>
                  <a:pt x="32178" y="294045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1C88165A-BC06-8E57-5592-70831E96279A}"/>
              </a:ext>
            </a:extLst>
          </p:cNvPr>
          <p:cNvSpPr/>
          <p:nvPr/>
        </p:nvSpPr>
        <p:spPr>
          <a:xfrm>
            <a:off x="7934408" y="3460879"/>
            <a:ext cx="2842859" cy="1331903"/>
          </a:xfrm>
          <a:prstGeom prst="roundRect">
            <a:avLst>
              <a:gd name="adj" fmla="val 9148"/>
            </a:avLst>
          </a:prstGeom>
          <a:solidFill>
            <a:schemeClr val="bg1"/>
          </a:solidFill>
          <a:ln>
            <a:noFill/>
          </a:ln>
          <a:effectLst>
            <a:outerShdw blurRad="152400" dist="88900" dir="5400000" rotWithShape="0">
              <a:srgbClr val="63B672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7895E763-1023-9BE8-0398-43890284DBBF}"/>
              </a:ext>
            </a:extLst>
          </p:cNvPr>
          <p:cNvSpPr txBox="1"/>
          <p:nvPr/>
        </p:nvSpPr>
        <p:spPr>
          <a:xfrm>
            <a:off x="8133072" y="3817958"/>
            <a:ext cx="2445531" cy="797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34404E"/>
                </a:solidFill>
                <a:latin typeface="+mn-ea"/>
                <a:sym typeface="华文宋体" pitchFamily="2" charset="-122"/>
              </a:rPr>
              <a:t>规范预约流程→及时通知→及时进科，掌握流程进度，给病患最合理的安排。</a:t>
            </a:r>
          </a:p>
        </p:txBody>
      </p:sp>
      <p:sp>
        <p:nvSpPr>
          <p:cNvPr id="84" name="矩形: 圆角 83">
            <a:extLst>
              <a:ext uri="{FF2B5EF4-FFF2-40B4-BE49-F238E27FC236}">
                <a16:creationId xmlns:a16="http://schemas.microsoft.com/office/drawing/2014/main" id="{C8964ABA-AC0E-7537-B944-FBC4E090E904}"/>
              </a:ext>
            </a:extLst>
          </p:cNvPr>
          <p:cNvSpPr/>
          <p:nvPr/>
        </p:nvSpPr>
        <p:spPr>
          <a:xfrm>
            <a:off x="1509050" y="1792200"/>
            <a:ext cx="3174774" cy="1271899"/>
          </a:xfrm>
          <a:prstGeom prst="roundRect">
            <a:avLst>
              <a:gd name="adj" fmla="val 8837"/>
            </a:avLst>
          </a:prstGeom>
          <a:solidFill>
            <a:schemeClr val="bg1"/>
          </a:solidFill>
          <a:ln>
            <a:noFill/>
          </a:ln>
          <a:effectLst>
            <a:outerShdw blurRad="152400" dist="88900" dir="5400000" rotWithShape="0">
              <a:srgbClr val="63B672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57848B3-E158-10AB-DE76-C4E84A51925F}"/>
              </a:ext>
            </a:extLst>
          </p:cNvPr>
          <p:cNvSpPr txBox="1"/>
          <p:nvPr/>
        </p:nvSpPr>
        <p:spPr>
          <a:xfrm>
            <a:off x="1698427" y="2029546"/>
            <a:ext cx="2796781" cy="797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34404E"/>
                </a:solidFill>
                <a:latin typeface="+mn-ea"/>
                <a:sym typeface="华文宋体" pitchFamily="2" charset="-122"/>
              </a:rPr>
              <a:t>以诚信诊疗，诚信用药，诚信收费，诚信服务，廉洁行医为宗旨给患者提供服务。</a:t>
            </a:r>
            <a:endParaRPr lang="en-US" altLang="zh-CN" sz="1200" dirty="0">
              <a:solidFill>
                <a:srgbClr val="34404E"/>
              </a:solidFill>
              <a:latin typeface="+mn-ea"/>
              <a:sym typeface="华文宋体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315ED81-61D1-55DB-3C18-F46514D63775}"/>
              </a:ext>
            </a:extLst>
          </p:cNvPr>
          <p:cNvGrpSpPr/>
          <p:nvPr/>
        </p:nvGrpSpPr>
        <p:grpSpPr>
          <a:xfrm>
            <a:off x="677412" y="1507347"/>
            <a:ext cx="1981627" cy="416100"/>
            <a:chOff x="-23908" y="1800791"/>
            <a:chExt cx="1981627" cy="416100"/>
          </a:xfrm>
        </p:grpSpPr>
        <p:sp>
          <p:nvSpPr>
            <p:cNvPr id="121" name="矩形: 对角圆角 120">
              <a:extLst>
                <a:ext uri="{FF2B5EF4-FFF2-40B4-BE49-F238E27FC236}">
                  <a16:creationId xmlns:a16="http://schemas.microsoft.com/office/drawing/2014/main" id="{12E5CFA8-CC73-2DB6-440F-9CED4C19FE0C}"/>
                </a:ext>
              </a:extLst>
            </p:cNvPr>
            <p:cNvSpPr/>
            <p:nvPr/>
          </p:nvSpPr>
          <p:spPr>
            <a:xfrm>
              <a:off x="379086" y="1800791"/>
              <a:ext cx="1175638" cy="416100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69008">
                  <a:srgbClr val="013292"/>
                </a:gs>
                <a:gs pos="0">
                  <a:srgbClr val="3378D9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615" tIns="60808" rIns="121615" bIns="6080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FC294EF9-5C7C-CAA2-4143-9D83FF5194A8}"/>
                </a:ext>
              </a:extLst>
            </p:cNvPr>
            <p:cNvSpPr txBox="1"/>
            <p:nvPr/>
          </p:nvSpPr>
          <p:spPr>
            <a:xfrm>
              <a:off x="-23908" y="1824329"/>
              <a:ext cx="1981627" cy="369025"/>
            </a:xfrm>
            <a:prstGeom prst="rect">
              <a:avLst/>
            </a:prstGeom>
            <a:noFill/>
            <a:effectLst/>
          </p:spPr>
          <p:txBody>
            <a:bodyPr wrap="square" lIns="121615" tIns="60808" rIns="121615" bIns="60808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  <a:sym typeface="华文宋体" pitchFamily="2" charset="-122"/>
                </a:rPr>
                <a:t>诚信服务 </a:t>
              </a:r>
              <a:endParaRPr lang="en-US" altLang="zh-CN" sz="1600" dirty="0">
                <a:solidFill>
                  <a:schemeClr val="bg1"/>
                </a:solidFill>
                <a:latin typeface="+mj-ea"/>
                <a:ea typeface="+mj-ea"/>
                <a:sym typeface="华文宋体" pitchFamily="2" charset="-122"/>
              </a:endParaRPr>
            </a:p>
          </p:txBody>
        </p:sp>
      </p:grpSp>
      <p:sp>
        <p:nvSpPr>
          <p:cNvPr id="87" name="矩形: 圆角 86">
            <a:extLst>
              <a:ext uri="{FF2B5EF4-FFF2-40B4-BE49-F238E27FC236}">
                <a16:creationId xmlns:a16="http://schemas.microsoft.com/office/drawing/2014/main" id="{ABA4315F-CBFF-0E40-AC4B-400D9E31118B}"/>
              </a:ext>
            </a:extLst>
          </p:cNvPr>
          <p:cNvSpPr/>
          <p:nvPr/>
        </p:nvSpPr>
        <p:spPr>
          <a:xfrm>
            <a:off x="1281629" y="3388824"/>
            <a:ext cx="3089031" cy="1331903"/>
          </a:xfrm>
          <a:prstGeom prst="roundRect">
            <a:avLst>
              <a:gd name="adj" fmla="val 9148"/>
            </a:avLst>
          </a:prstGeom>
          <a:solidFill>
            <a:schemeClr val="bg1"/>
          </a:solidFill>
          <a:ln>
            <a:noFill/>
          </a:ln>
          <a:effectLst>
            <a:outerShdw blurRad="152400" dist="88900" dir="5400000" rotWithShape="0">
              <a:srgbClr val="63B672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57B682B7-4C9B-B764-C88B-92FA8220C001}"/>
              </a:ext>
            </a:extLst>
          </p:cNvPr>
          <p:cNvGrpSpPr/>
          <p:nvPr/>
        </p:nvGrpSpPr>
        <p:grpSpPr>
          <a:xfrm>
            <a:off x="598067" y="3199795"/>
            <a:ext cx="1981627" cy="416100"/>
            <a:chOff x="7989748" y="1778145"/>
            <a:chExt cx="1981627" cy="416100"/>
          </a:xfrm>
        </p:grpSpPr>
        <p:sp>
          <p:nvSpPr>
            <p:cNvPr id="124" name="矩形: 对角圆角 123">
              <a:extLst>
                <a:ext uri="{FF2B5EF4-FFF2-40B4-BE49-F238E27FC236}">
                  <a16:creationId xmlns:a16="http://schemas.microsoft.com/office/drawing/2014/main" id="{273B095A-47A6-68DF-4E45-2DC780FFC730}"/>
                </a:ext>
              </a:extLst>
            </p:cNvPr>
            <p:cNvSpPr/>
            <p:nvPr/>
          </p:nvSpPr>
          <p:spPr>
            <a:xfrm>
              <a:off x="8392742" y="1778145"/>
              <a:ext cx="1175638" cy="416100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69008">
                  <a:srgbClr val="013292"/>
                </a:gs>
                <a:gs pos="0">
                  <a:srgbClr val="3378D9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615" tIns="60808" rIns="121615" bIns="6080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787201C8-7B05-F115-0FAD-10A1E12D4B3D}"/>
                </a:ext>
              </a:extLst>
            </p:cNvPr>
            <p:cNvSpPr txBox="1"/>
            <p:nvPr/>
          </p:nvSpPr>
          <p:spPr>
            <a:xfrm>
              <a:off x="7989748" y="1801683"/>
              <a:ext cx="1981627" cy="369025"/>
            </a:xfrm>
            <a:prstGeom prst="rect">
              <a:avLst/>
            </a:prstGeom>
            <a:noFill/>
            <a:effectLst/>
          </p:spPr>
          <p:txBody>
            <a:bodyPr wrap="square" lIns="121615" tIns="60808" rIns="121615" bIns="60808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  <a:sym typeface="华文宋体" pitchFamily="2" charset="-122"/>
                </a:rPr>
                <a:t>技巧 </a:t>
              </a:r>
              <a:endParaRPr lang="en-US" altLang="zh-CN" sz="1600" dirty="0">
                <a:solidFill>
                  <a:schemeClr val="bg1"/>
                </a:solidFill>
                <a:latin typeface="+mj-ea"/>
                <a:ea typeface="+mj-ea"/>
                <a:sym typeface="华文宋体" pitchFamily="2" charset="-122"/>
              </a:endParaRPr>
            </a:p>
          </p:txBody>
        </p:sp>
      </p:grp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99B2E6A-7230-2876-12EF-703EE4BC96F0}"/>
              </a:ext>
            </a:extLst>
          </p:cNvPr>
          <p:cNvSpPr txBox="1"/>
          <p:nvPr/>
        </p:nvSpPr>
        <p:spPr>
          <a:xfrm>
            <a:off x="1440547" y="3817958"/>
            <a:ext cx="2771195" cy="797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34404E"/>
                </a:solidFill>
                <a:latin typeface="+mn-ea"/>
                <a:sym typeface="华文宋体" pitchFamily="2" charset="-122"/>
              </a:rPr>
              <a:t>有技巧的合理运用专业技能，针对不同病患不同的需求，创造性的提供相应的服务。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2106FAC-1A86-5FB5-48DC-8EEC257F576F}"/>
              </a:ext>
            </a:extLst>
          </p:cNvPr>
          <p:cNvGrpSpPr/>
          <p:nvPr/>
        </p:nvGrpSpPr>
        <p:grpSpPr>
          <a:xfrm>
            <a:off x="7261741" y="1507347"/>
            <a:ext cx="4064503" cy="1505108"/>
            <a:chOff x="7434126" y="1507347"/>
            <a:chExt cx="4064503" cy="1505108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BEA2E506-AA64-BC66-89F6-F8A938CF279D}"/>
                </a:ext>
              </a:extLst>
            </p:cNvPr>
            <p:cNvSpPr/>
            <p:nvPr/>
          </p:nvSpPr>
          <p:spPr>
            <a:xfrm>
              <a:off x="7434126" y="1740556"/>
              <a:ext cx="3581400" cy="1271899"/>
            </a:xfrm>
            <a:prstGeom prst="roundRect">
              <a:avLst>
                <a:gd name="adj" fmla="val 9148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88900" dir="5400000" rotWithShape="0">
                <a:srgbClr val="63B672">
                  <a:alpha val="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A134E9BF-1CB7-E508-03D3-7050171694B6}"/>
                </a:ext>
              </a:extLst>
            </p:cNvPr>
            <p:cNvSpPr txBox="1"/>
            <p:nvPr/>
          </p:nvSpPr>
          <p:spPr>
            <a:xfrm>
              <a:off x="7609824" y="2029546"/>
              <a:ext cx="3230005" cy="7972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34404E"/>
                  </a:solidFill>
                  <a:latin typeface="+mn-ea"/>
                  <a:sym typeface="华文宋体" pitchFamily="2" charset="-122"/>
                </a:rPr>
                <a:t>真诚热情，用情感与患者交流。在陪送过程中，必须时刻面带微笑，微笑要发自内心，要有亲和力。</a:t>
              </a:r>
              <a:endParaRPr lang="en-US" altLang="zh-CN" sz="1200" dirty="0">
                <a:solidFill>
                  <a:srgbClr val="34404E"/>
                </a:solidFill>
                <a:latin typeface="+mn-ea"/>
                <a:sym typeface="华文宋体" pitchFamily="2" charset="-122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F765A0E7-8769-77E4-5848-FF66C30341A9}"/>
                </a:ext>
              </a:extLst>
            </p:cNvPr>
            <p:cNvGrpSpPr/>
            <p:nvPr/>
          </p:nvGrpSpPr>
          <p:grpSpPr>
            <a:xfrm>
              <a:off x="9517002" y="1507347"/>
              <a:ext cx="1981627" cy="416100"/>
              <a:chOff x="6632682" y="1514531"/>
              <a:chExt cx="1981627" cy="416100"/>
            </a:xfrm>
          </p:grpSpPr>
          <p:sp>
            <p:nvSpPr>
              <p:cNvPr id="108" name="矩形: 对角圆角 107">
                <a:extLst>
                  <a:ext uri="{FF2B5EF4-FFF2-40B4-BE49-F238E27FC236}">
                    <a16:creationId xmlns:a16="http://schemas.microsoft.com/office/drawing/2014/main" id="{CAF73421-BB5D-A5BF-48E2-95BCE49A770D}"/>
                  </a:ext>
                </a:extLst>
              </p:cNvPr>
              <p:cNvSpPr/>
              <p:nvPr/>
            </p:nvSpPr>
            <p:spPr>
              <a:xfrm>
                <a:off x="7035676" y="1514531"/>
                <a:ext cx="1175638" cy="41610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69008">
                    <a:srgbClr val="013292"/>
                  </a:gs>
                  <a:gs pos="0">
                    <a:srgbClr val="3378D9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615" tIns="60808" rIns="121615" bIns="60808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D18608DD-76E6-C6CC-C82E-0CA1135BEC84}"/>
                  </a:ext>
                </a:extLst>
              </p:cNvPr>
              <p:cNvSpPr txBox="1"/>
              <p:nvPr/>
            </p:nvSpPr>
            <p:spPr>
              <a:xfrm>
                <a:off x="6632682" y="1538069"/>
                <a:ext cx="1981627" cy="369025"/>
              </a:xfrm>
              <a:prstGeom prst="rect">
                <a:avLst/>
              </a:prstGeom>
              <a:noFill/>
              <a:effectLst/>
            </p:spPr>
            <p:txBody>
              <a:bodyPr wrap="square" lIns="121615" tIns="60808" rIns="121615" bIns="60808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  <a:sym typeface="华文宋体" pitchFamily="2" charset="-122"/>
                  </a:rPr>
                  <a:t>微笑服务</a:t>
                </a:r>
                <a:endParaRPr lang="en-US" altLang="zh-CN" sz="1600" dirty="0">
                  <a:solidFill>
                    <a:schemeClr val="bg1"/>
                  </a:solidFill>
                  <a:latin typeface="+mj-ea"/>
                  <a:ea typeface="+mj-ea"/>
                  <a:sym typeface="华文宋体" pitchFamily="2" charset="-122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0DD991F-7D73-3303-CFFD-6A74E09C1EBC}"/>
              </a:ext>
            </a:extLst>
          </p:cNvPr>
          <p:cNvGrpSpPr/>
          <p:nvPr/>
        </p:nvGrpSpPr>
        <p:grpSpPr>
          <a:xfrm>
            <a:off x="9496731" y="3199795"/>
            <a:ext cx="1981627" cy="416100"/>
            <a:chOff x="7936608" y="3177593"/>
            <a:chExt cx="1981627" cy="416100"/>
          </a:xfrm>
        </p:grpSpPr>
        <p:sp>
          <p:nvSpPr>
            <p:cNvPr id="110" name="矩形: 对角圆角 109">
              <a:extLst>
                <a:ext uri="{FF2B5EF4-FFF2-40B4-BE49-F238E27FC236}">
                  <a16:creationId xmlns:a16="http://schemas.microsoft.com/office/drawing/2014/main" id="{1C3C8AAB-F685-2076-B39A-4D356F008906}"/>
                </a:ext>
              </a:extLst>
            </p:cNvPr>
            <p:cNvSpPr/>
            <p:nvPr/>
          </p:nvSpPr>
          <p:spPr>
            <a:xfrm>
              <a:off x="8339600" y="3177593"/>
              <a:ext cx="1175638" cy="416100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69008">
                  <a:srgbClr val="013292"/>
                </a:gs>
                <a:gs pos="0">
                  <a:srgbClr val="3378D9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615" tIns="60808" rIns="121615" bIns="6080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B71D5887-C5E6-8236-C8BF-00A4FE1D9FED}"/>
                </a:ext>
              </a:extLst>
            </p:cNvPr>
            <p:cNvSpPr txBox="1"/>
            <p:nvPr/>
          </p:nvSpPr>
          <p:spPr>
            <a:xfrm>
              <a:off x="7936608" y="3201131"/>
              <a:ext cx="1981627" cy="369025"/>
            </a:xfrm>
            <a:prstGeom prst="rect">
              <a:avLst/>
            </a:prstGeom>
            <a:noFill/>
            <a:effectLst/>
          </p:spPr>
          <p:txBody>
            <a:bodyPr wrap="square" lIns="121615" tIns="60808" rIns="121615" bIns="60808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  <a:sym typeface="华文宋体" pitchFamily="2" charset="-122"/>
                </a:rPr>
                <a:t>及时服务</a:t>
              </a:r>
              <a:endParaRPr lang="en-US" altLang="zh-CN" sz="1600" dirty="0">
                <a:solidFill>
                  <a:schemeClr val="bg1"/>
                </a:solidFill>
                <a:latin typeface="+mj-ea"/>
                <a:ea typeface="+mj-ea"/>
                <a:sym typeface="华文宋体" pitchFamily="2" charset="-122"/>
              </a:endParaRPr>
            </a:p>
          </p:txBody>
        </p:sp>
      </p:grpSp>
      <p:pic>
        <p:nvPicPr>
          <p:cNvPr id="7" name="图片 6" descr="穿着白色衣服的人&#10;&#10;描述已自动生成">
            <a:extLst>
              <a:ext uri="{FF2B5EF4-FFF2-40B4-BE49-F238E27FC236}">
                <a16:creationId xmlns:a16="http://schemas.microsoft.com/office/drawing/2014/main" id="{FFDF8C94-006A-5B7B-ACD8-D066B9A37B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89" r="29347"/>
          <a:stretch/>
        </p:blipFill>
        <p:spPr>
          <a:xfrm>
            <a:off x="4859522" y="1485900"/>
            <a:ext cx="2440429" cy="3886200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51C9F449-B379-770B-2DB0-668EDE12E746}"/>
              </a:ext>
            </a:extLst>
          </p:cNvPr>
          <p:cNvGrpSpPr/>
          <p:nvPr/>
        </p:nvGrpSpPr>
        <p:grpSpPr>
          <a:xfrm>
            <a:off x="3351218" y="5024141"/>
            <a:ext cx="5629757" cy="992609"/>
            <a:chOff x="5653447" y="4817534"/>
            <a:chExt cx="5629757" cy="992609"/>
          </a:xfrm>
        </p:grpSpPr>
        <p:sp>
          <p:nvSpPr>
            <p:cNvPr id="89" name="矩形: 圆角 88">
              <a:extLst>
                <a:ext uri="{FF2B5EF4-FFF2-40B4-BE49-F238E27FC236}">
                  <a16:creationId xmlns:a16="http://schemas.microsoft.com/office/drawing/2014/main" id="{A5369D1B-E286-5DCE-2A06-C89FBBE57EF5}"/>
                </a:ext>
              </a:extLst>
            </p:cNvPr>
            <p:cNvSpPr/>
            <p:nvPr/>
          </p:nvSpPr>
          <p:spPr>
            <a:xfrm>
              <a:off x="6220772" y="4933920"/>
              <a:ext cx="5017409" cy="876223"/>
            </a:xfrm>
            <a:prstGeom prst="roundRect">
              <a:avLst>
                <a:gd name="adj" fmla="val 9148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88900" dir="5400000" rotWithShape="0">
                <a:srgbClr val="63B672">
                  <a:alpha val="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047D417D-2E7B-ECA2-3C06-219A17E542B1}"/>
                </a:ext>
              </a:extLst>
            </p:cNvPr>
            <p:cNvGrpSpPr/>
            <p:nvPr/>
          </p:nvGrpSpPr>
          <p:grpSpPr>
            <a:xfrm>
              <a:off x="5653447" y="4817534"/>
              <a:ext cx="1981627" cy="416100"/>
              <a:chOff x="9649370" y="1999422"/>
              <a:chExt cx="1981627" cy="416100"/>
            </a:xfrm>
          </p:grpSpPr>
          <p:sp>
            <p:nvSpPr>
              <p:cNvPr id="115" name="矩形: 对角圆角 114">
                <a:extLst>
                  <a:ext uri="{FF2B5EF4-FFF2-40B4-BE49-F238E27FC236}">
                    <a16:creationId xmlns:a16="http://schemas.microsoft.com/office/drawing/2014/main" id="{6A56B2B9-FCF7-593B-12C9-5BC7AD81263F}"/>
                  </a:ext>
                </a:extLst>
              </p:cNvPr>
              <p:cNvSpPr/>
              <p:nvPr/>
            </p:nvSpPr>
            <p:spPr>
              <a:xfrm>
                <a:off x="10052364" y="1999422"/>
                <a:ext cx="1175638" cy="41610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69008">
                    <a:srgbClr val="013292"/>
                  </a:gs>
                  <a:gs pos="0">
                    <a:srgbClr val="3378D9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615" tIns="60808" rIns="121615" bIns="60808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文本框 115">
                <a:extLst>
                  <a:ext uri="{FF2B5EF4-FFF2-40B4-BE49-F238E27FC236}">
                    <a16:creationId xmlns:a16="http://schemas.microsoft.com/office/drawing/2014/main" id="{0C5C1C29-2854-2694-5E94-039BAF488772}"/>
                  </a:ext>
                </a:extLst>
              </p:cNvPr>
              <p:cNvSpPr txBox="1"/>
              <p:nvPr/>
            </p:nvSpPr>
            <p:spPr>
              <a:xfrm>
                <a:off x="9649370" y="2022960"/>
                <a:ext cx="1981627" cy="369025"/>
              </a:xfrm>
              <a:prstGeom prst="rect">
                <a:avLst/>
              </a:prstGeom>
              <a:noFill/>
              <a:effectLst/>
            </p:spPr>
            <p:txBody>
              <a:bodyPr wrap="square" lIns="121615" tIns="60808" rIns="121615" bIns="60808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sym typeface="华文宋体" pitchFamily="2" charset="-122"/>
                  </a:rPr>
                  <a:t>专业服务</a:t>
                </a:r>
                <a:endParaRPr lang="en-US" altLang="zh-CN" sz="1600" b="1" dirty="0">
                  <a:solidFill>
                    <a:schemeClr val="bg1"/>
                  </a:solidFill>
                  <a:sym typeface="华文宋体" pitchFamily="2" charset="-122"/>
                </a:endParaRPr>
              </a:p>
            </p:txBody>
          </p:sp>
        </p:grp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455CE1AD-8CFF-BD0E-9019-854815AC978B}"/>
                </a:ext>
              </a:extLst>
            </p:cNvPr>
            <p:cNvSpPr txBox="1"/>
            <p:nvPr/>
          </p:nvSpPr>
          <p:spPr>
            <a:xfrm>
              <a:off x="6417870" y="5327706"/>
              <a:ext cx="4865334" cy="3170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34404E"/>
                  </a:solidFill>
                  <a:latin typeface="+mn-ea"/>
                  <a:sym typeface="华文宋体" pitchFamily="2" charset="-122"/>
                </a:rPr>
                <a:t>从专业的角度制定路径，对搬运、固定、挽扶患者制定明确的标准。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8462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A64E833F-071F-9B72-49AC-65C294608D14}"/>
              </a:ext>
            </a:extLst>
          </p:cNvPr>
          <p:cNvSpPr/>
          <p:nvPr/>
        </p:nvSpPr>
        <p:spPr>
          <a:xfrm>
            <a:off x="619098" y="1213472"/>
            <a:ext cx="10858500" cy="5012817"/>
          </a:xfrm>
          <a:prstGeom prst="roundRect">
            <a:avLst>
              <a:gd name="adj" fmla="val 2526"/>
            </a:avLst>
          </a:prstGeom>
          <a:gradFill>
            <a:gsLst>
              <a:gs pos="63000">
                <a:srgbClr val="FFFFFF"/>
              </a:gs>
              <a:gs pos="40000">
                <a:srgbClr val="FFFFFF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  <a:effectLst>
            <a:outerShdw blurRad="152400" dist="88900" dir="5400000" rotWithShape="0">
              <a:srgbClr val="2265FB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Rectangle: Rounded Corners 5">
            <a:extLst>
              <a:ext uri="{FF2B5EF4-FFF2-40B4-BE49-F238E27FC236}">
                <a16:creationId xmlns:a16="http://schemas.microsoft.com/office/drawing/2014/main" id="{A5D46222-51C3-14EB-3C97-DA2ABC8CD39A}"/>
              </a:ext>
            </a:extLst>
          </p:cNvPr>
          <p:cNvSpPr/>
          <p:nvPr/>
        </p:nvSpPr>
        <p:spPr>
          <a:xfrm>
            <a:off x="6096276" y="3614738"/>
            <a:ext cx="4412720" cy="2362200"/>
          </a:xfrm>
          <a:prstGeom prst="roundRect">
            <a:avLst>
              <a:gd name="adj" fmla="val 0"/>
            </a:avLst>
          </a:prstGeom>
          <a:gradFill>
            <a:gsLst>
              <a:gs pos="99000">
                <a:schemeClr val="accent1">
                  <a:lumMod val="75000"/>
                  <a:alpha val="85000"/>
                </a:schemeClr>
              </a:gs>
              <a:gs pos="0">
                <a:schemeClr val="accent1">
                  <a:alpha val="8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" name="Freeform: Shape 22">
            <a:extLst>
              <a:ext uri="{FF2B5EF4-FFF2-40B4-BE49-F238E27FC236}">
                <a16:creationId xmlns:a16="http://schemas.microsoft.com/office/drawing/2014/main" id="{11F8863D-6851-D668-BD3C-F105A1D171FA}"/>
              </a:ext>
            </a:extLst>
          </p:cNvPr>
          <p:cNvSpPr/>
          <p:nvPr/>
        </p:nvSpPr>
        <p:spPr>
          <a:xfrm>
            <a:off x="3347847" y="1759968"/>
            <a:ext cx="1083038" cy="1347340"/>
          </a:xfrm>
          <a:custGeom>
            <a:avLst/>
            <a:gdLst>
              <a:gd name="connsiteX0" fmla="*/ 541452 w 1019795"/>
              <a:gd name="connsiteY0" fmla="*/ 0 h 1268664"/>
              <a:gd name="connsiteX1" fmla="*/ 769533 w 1019795"/>
              <a:gd name="connsiteY1" fmla="*/ 27358 h 1268664"/>
              <a:gd name="connsiteX2" fmla="*/ 967256 w 1019795"/>
              <a:gd name="connsiteY2" fmla="*/ 108557 h 1268664"/>
              <a:gd name="connsiteX3" fmla="*/ 879694 w 1019795"/>
              <a:gd name="connsiteY3" fmla="*/ 324252 h 1268664"/>
              <a:gd name="connsiteX4" fmla="*/ 707779 w 1019795"/>
              <a:gd name="connsiteY4" fmla="*/ 251558 h 1268664"/>
              <a:gd name="connsiteX5" fmla="*/ 539699 w 1019795"/>
              <a:gd name="connsiteY5" fmla="*/ 227619 h 1268664"/>
              <a:gd name="connsiteX6" fmla="*/ 359967 w 1019795"/>
              <a:gd name="connsiteY6" fmla="*/ 268908 h 1268664"/>
              <a:gd name="connsiteX7" fmla="*/ 306486 w 1019795"/>
              <a:gd name="connsiteY7" fmla="*/ 368175 h 1268664"/>
              <a:gd name="connsiteX8" fmla="*/ 380670 w 1019795"/>
              <a:gd name="connsiteY8" fmla="*/ 466009 h 1268664"/>
              <a:gd name="connsiteX9" fmla="*/ 557570 w 1019795"/>
              <a:gd name="connsiteY9" fmla="*/ 519514 h 1268664"/>
              <a:gd name="connsiteX10" fmla="*/ 768709 w 1019795"/>
              <a:gd name="connsiteY10" fmla="*/ 576147 h 1268664"/>
              <a:gd name="connsiteX11" fmla="*/ 945610 w 1019795"/>
              <a:gd name="connsiteY11" fmla="*/ 683369 h 1268664"/>
              <a:gd name="connsiteX12" fmla="*/ 1019794 w 1019795"/>
              <a:gd name="connsiteY12" fmla="*/ 888636 h 1268664"/>
              <a:gd name="connsiteX13" fmla="*/ 962770 w 1019795"/>
              <a:gd name="connsiteY13" fmla="*/ 1078245 h 1268664"/>
              <a:gd name="connsiteX14" fmla="*/ 790096 w 1019795"/>
              <a:gd name="connsiteY14" fmla="*/ 1215679 h 1268664"/>
              <a:gd name="connsiteX15" fmla="*/ 499369 w 1019795"/>
              <a:gd name="connsiteY15" fmla="*/ 1268664 h 1268664"/>
              <a:gd name="connsiteX16" fmla="*/ 217419 w 1019795"/>
              <a:gd name="connsiteY16" fmla="*/ 1229268 h 1268664"/>
              <a:gd name="connsiteX17" fmla="*/ 0 w 1019795"/>
              <a:gd name="connsiteY17" fmla="*/ 1126840 h 1268664"/>
              <a:gd name="connsiteX18" fmla="*/ 96337 w 1019795"/>
              <a:gd name="connsiteY18" fmla="*/ 913162 h 1268664"/>
              <a:gd name="connsiteX19" fmla="*/ 282241 w 1019795"/>
              <a:gd name="connsiteY19" fmla="*/ 1005351 h 1268664"/>
              <a:gd name="connsiteX20" fmla="*/ 501122 w 1019795"/>
              <a:gd name="connsiteY20" fmla="*/ 1041045 h 1268664"/>
              <a:gd name="connsiteX21" fmla="*/ 682609 w 1019795"/>
              <a:gd name="connsiteY21" fmla="*/ 1003600 h 1268664"/>
              <a:gd name="connsiteX22" fmla="*/ 737844 w 1019795"/>
              <a:gd name="connsiteY22" fmla="*/ 909658 h 1268664"/>
              <a:gd name="connsiteX23" fmla="*/ 663660 w 1019795"/>
              <a:gd name="connsiteY23" fmla="*/ 810455 h 1268664"/>
              <a:gd name="connsiteX24" fmla="*/ 486760 w 1019795"/>
              <a:gd name="connsiteY24" fmla="*/ 756118 h 1268664"/>
              <a:gd name="connsiteX25" fmla="*/ 275621 w 1019795"/>
              <a:gd name="connsiteY25" fmla="*/ 698639 h 1268664"/>
              <a:gd name="connsiteX26" fmla="*/ 98720 w 1019795"/>
              <a:gd name="connsiteY26" fmla="*/ 590012 h 1268664"/>
              <a:gd name="connsiteX27" fmla="*/ 24536 w 1019795"/>
              <a:gd name="connsiteY27" fmla="*/ 382230 h 1268664"/>
              <a:gd name="connsiteX28" fmla="*/ 152195 w 1019795"/>
              <a:gd name="connsiteY28" fmla="*/ 112782 h 1268664"/>
              <a:gd name="connsiteX29" fmla="*/ 541452 w 1019795"/>
              <a:gd name="connsiteY29" fmla="*/ 0 h 126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19795" h="1268664">
                <a:moveTo>
                  <a:pt x="541452" y="0"/>
                </a:moveTo>
                <a:cubicBezTo>
                  <a:pt x="619589" y="37"/>
                  <a:pt x="695616" y="9156"/>
                  <a:pt x="769533" y="27358"/>
                </a:cubicBezTo>
                <a:cubicBezTo>
                  <a:pt x="843450" y="45561"/>
                  <a:pt x="909358" y="72627"/>
                  <a:pt x="967256" y="108557"/>
                </a:cubicBezTo>
                <a:lnTo>
                  <a:pt x="879694" y="324252"/>
                </a:lnTo>
                <a:cubicBezTo>
                  <a:pt x="822522" y="291785"/>
                  <a:pt x="765217" y="267554"/>
                  <a:pt x="707779" y="251558"/>
                </a:cubicBezTo>
                <a:cubicBezTo>
                  <a:pt x="650341" y="235562"/>
                  <a:pt x="594314" y="227583"/>
                  <a:pt x="539699" y="227619"/>
                </a:cubicBezTo>
                <a:cubicBezTo>
                  <a:pt x="456335" y="228644"/>
                  <a:pt x="396425" y="242407"/>
                  <a:pt x="359967" y="268908"/>
                </a:cubicBezTo>
                <a:cubicBezTo>
                  <a:pt x="323509" y="295409"/>
                  <a:pt x="305682" y="328498"/>
                  <a:pt x="306486" y="368175"/>
                </a:cubicBezTo>
                <a:cubicBezTo>
                  <a:pt x="308388" y="412130"/>
                  <a:pt x="333116" y="444741"/>
                  <a:pt x="380670" y="466009"/>
                </a:cubicBezTo>
                <a:cubicBezTo>
                  <a:pt x="428223" y="487278"/>
                  <a:pt x="487190" y="505112"/>
                  <a:pt x="557570" y="519514"/>
                </a:cubicBezTo>
                <a:cubicBezTo>
                  <a:pt x="627950" y="533915"/>
                  <a:pt x="698329" y="552793"/>
                  <a:pt x="768709" y="576147"/>
                </a:cubicBezTo>
                <a:cubicBezTo>
                  <a:pt x="839089" y="599502"/>
                  <a:pt x="898056" y="635242"/>
                  <a:pt x="945610" y="683369"/>
                </a:cubicBezTo>
                <a:cubicBezTo>
                  <a:pt x="993164" y="731495"/>
                  <a:pt x="1017892" y="799918"/>
                  <a:pt x="1019794" y="888636"/>
                </a:cubicBezTo>
                <a:cubicBezTo>
                  <a:pt x="1019860" y="957845"/>
                  <a:pt x="1000852" y="1021048"/>
                  <a:pt x="962770" y="1078245"/>
                </a:cubicBezTo>
                <a:cubicBezTo>
                  <a:pt x="924687" y="1135442"/>
                  <a:pt x="867129" y="1181253"/>
                  <a:pt x="790096" y="1215679"/>
                </a:cubicBezTo>
                <a:cubicBezTo>
                  <a:pt x="713062" y="1250106"/>
                  <a:pt x="616153" y="1267767"/>
                  <a:pt x="499369" y="1268664"/>
                </a:cubicBezTo>
                <a:cubicBezTo>
                  <a:pt x="400196" y="1268007"/>
                  <a:pt x="306213" y="1254875"/>
                  <a:pt x="217419" y="1229268"/>
                </a:cubicBezTo>
                <a:cubicBezTo>
                  <a:pt x="128626" y="1203661"/>
                  <a:pt x="56153" y="1169518"/>
                  <a:pt x="0" y="1126840"/>
                </a:cubicBezTo>
                <a:lnTo>
                  <a:pt x="96337" y="913162"/>
                </a:lnTo>
                <a:cubicBezTo>
                  <a:pt x="149201" y="951446"/>
                  <a:pt x="211169" y="982176"/>
                  <a:pt x="282241" y="1005351"/>
                </a:cubicBezTo>
                <a:cubicBezTo>
                  <a:pt x="353313" y="1028527"/>
                  <a:pt x="426273" y="1040424"/>
                  <a:pt x="501122" y="1041045"/>
                </a:cubicBezTo>
                <a:cubicBezTo>
                  <a:pt x="584632" y="1040278"/>
                  <a:pt x="645127" y="1027797"/>
                  <a:pt x="682609" y="1003600"/>
                </a:cubicBezTo>
                <a:cubicBezTo>
                  <a:pt x="720090" y="979403"/>
                  <a:pt x="738502" y="948089"/>
                  <a:pt x="737844" y="909658"/>
                </a:cubicBezTo>
                <a:cubicBezTo>
                  <a:pt x="735942" y="865112"/>
                  <a:pt x="711214" y="832044"/>
                  <a:pt x="663660" y="810455"/>
                </a:cubicBezTo>
                <a:cubicBezTo>
                  <a:pt x="616106" y="788866"/>
                  <a:pt x="557139" y="770753"/>
                  <a:pt x="486760" y="756118"/>
                </a:cubicBezTo>
                <a:cubicBezTo>
                  <a:pt x="416380" y="741482"/>
                  <a:pt x="346000" y="722323"/>
                  <a:pt x="275621" y="698639"/>
                </a:cubicBezTo>
                <a:cubicBezTo>
                  <a:pt x="205241" y="674955"/>
                  <a:pt x="146274" y="638746"/>
                  <a:pt x="98720" y="590012"/>
                </a:cubicBezTo>
                <a:cubicBezTo>
                  <a:pt x="51166" y="541278"/>
                  <a:pt x="26438" y="472018"/>
                  <a:pt x="24536" y="382230"/>
                </a:cubicBezTo>
                <a:cubicBezTo>
                  <a:pt x="24274" y="274915"/>
                  <a:pt x="66827" y="185099"/>
                  <a:pt x="152195" y="112782"/>
                </a:cubicBezTo>
                <a:cubicBezTo>
                  <a:pt x="237563" y="40465"/>
                  <a:pt x="367315" y="2871"/>
                  <a:pt x="54145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21">
            <a:extLst>
              <a:ext uri="{FF2B5EF4-FFF2-40B4-BE49-F238E27FC236}">
                <a16:creationId xmlns:a16="http://schemas.microsoft.com/office/drawing/2014/main" id="{7B0C0D2F-5076-86E4-54AE-4A0F0E6C4929}"/>
              </a:ext>
            </a:extLst>
          </p:cNvPr>
          <p:cNvSpPr/>
          <p:nvPr/>
        </p:nvSpPr>
        <p:spPr>
          <a:xfrm>
            <a:off x="3176609" y="4122168"/>
            <a:ext cx="1425514" cy="1347340"/>
          </a:xfrm>
          <a:custGeom>
            <a:avLst/>
            <a:gdLst>
              <a:gd name="connsiteX0" fmla="*/ 671138 w 1342273"/>
              <a:gd name="connsiteY0" fmla="*/ 0 h 1268664"/>
              <a:gd name="connsiteX1" fmla="*/ 1016549 w 1342273"/>
              <a:gd name="connsiteY1" fmla="*/ 83036 h 1268664"/>
              <a:gd name="connsiteX2" fmla="*/ 1253981 w 1342273"/>
              <a:gd name="connsiteY2" fmla="*/ 307035 h 1268664"/>
              <a:gd name="connsiteX3" fmla="*/ 1342273 w 1342273"/>
              <a:gd name="connsiteY3" fmla="*/ 634334 h 1268664"/>
              <a:gd name="connsiteX4" fmla="*/ 1253981 w 1342273"/>
              <a:gd name="connsiteY4" fmla="*/ 961632 h 1268664"/>
              <a:gd name="connsiteX5" fmla="*/ 1016549 w 1342273"/>
              <a:gd name="connsiteY5" fmla="*/ 1185629 h 1268664"/>
              <a:gd name="connsiteX6" fmla="*/ 671138 w 1342273"/>
              <a:gd name="connsiteY6" fmla="*/ 1268664 h 1268664"/>
              <a:gd name="connsiteX7" fmla="*/ 324947 w 1342273"/>
              <a:gd name="connsiteY7" fmla="*/ 1185239 h 1268664"/>
              <a:gd name="connsiteX8" fmla="*/ 87903 w 1342273"/>
              <a:gd name="connsiteY8" fmla="*/ 960852 h 1268664"/>
              <a:gd name="connsiteX9" fmla="*/ 0 w 1342273"/>
              <a:gd name="connsiteY9" fmla="*/ 634334 h 1268664"/>
              <a:gd name="connsiteX10" fmla="*/ 87903 w 1342273"/>
              <a:gd name="connsiteY10" fmla="*/ 307814 h 1268664"/>
              <a:gd name="connsiteX11" fmla="*/ 324947 w 1342273"/>
              <a:gd name="connsiteY11" fmla="*/ 83426 h 1268664"/>
              <a:gd name="connsiteX12" fmla="*/ 671138 w 1342273"/>
              <a:gd name="connsiteY12" fmla="*/ 0 h 1268664"/>
              <a:gd name="connsiteX13" fmla="*/ 671138 w 1342273"/>
              <a:gd name="connsiteY13" fmla="*/ 241640 h 1268664"/>
              <a:gd name="connsiteX14" fmla="*/ 396995 w 1342273"/>
              <a:gd name="connsiteY14" fmla="*/ 350552 h 1268664"/>
              <a:gd name="connsiteX15" fmla="*/ 287207 w 1342273"/>
              <a:gd name="connsiteY15" fmla="*/ 634334 h 1268664"/>
              <a:gd name="connsiteX16" fmla="*/ 396995 w 1342273"/>
              <a:gd name="connsiteY16" fmla="*/ 918114 h 1268664"/>
              <a:gd name="connsiteX17" fmla="*/ 671138 w 1342273"/>
              <a:gd name="connsiteY17" fmla="*/ 1027024 h 1268664"/>
              <a:gd name="connsiteX18" fmla="*/ 945279 w 1342273"/>
              <a:gd name="connsiteY18" fmla="*/ 918114 h 1268664"/>
              <a:gd name="connsiteX19" fmla="*/ 1055065 w 1342273"/>
              <a:gd name="connsiteY19" fmla="*/ 634334 h 1268664"/>
              <a:gd name="connsiteX20" fmla="*/ 945279 w 1342273"/>
              <a:gd name="connsiteY20" fmla="*/ 350552 h 1268664"/>
              <a:gd name="connsiteX21" fmla="*/ 671138 w 1342273"/>
              <a:gd name="connsiteY21" fmla="*/ 241640 h 126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42273" h="1268664">
                <a:moveTo>
                  <a:pt x="671138" y="0"/>
                </a:moveTo>
                <a:cubicBezTo>
                  <a:pt x="800841" y="1047"/>
                  <a:pt x="915978" y="28725"/>
                  <a:pt x="1016549" y="83036"/>
                </a:cubicBezTo>
                <a:cubicBezTo>
                  <a:pt x="1117119" y="137347"/>
                  <a:pt x="1196263" y="212014"/>
                  <a:pt x="1253981" y="307035"/>
                </a:cubicBezTo>
                <a:cubicBezTo>
                  <a:pt x="1311699" y="402057"/>
                  <a:pt x="1341129" y="511156"/>
                  <a:pt x="1342273" y="634334"/>
                </a:cubicBezTo>
                <a:cubicBezTo>
                  <a:pt x="1341129" y="757511"/>
                  <a:pt x="1311699" y="866611"/>
                  <a:pt x="1253981" y="961632"/>
                </a:cubicBezTo>
                <a:cubicBezTo>
                  <a:pt x="1196263" y="1056653"/>
                  <a:pt x="1117119" y="1131318"/>
                  <a:pt x="1016549" y="1185629"/>
                </a:cubicBezTo>
                <a:cubicBezTo>
                  <a:pt x="915978" y="1239939"/>
                  <a:pt x="800841" y="1267618"/>
                  <a:pt x="671138" y="1268664"/>
                </a:cubicBezTo>
                <a:cubicBezTo>
                  <a:pt x="540883" y="1267585"/>
                  <a:pt x="425485" y="1239777"/>
                  <a:pt x="324947" y="1185239"/>
                </a:cubicBezTo>
                <a:cubicBezTo>
                  <a:pt x="224408" y="1130701"/>
                  <a:pt x="145393" y="1055906"/>
                  <a:pt x="87903" y="960852"/>
                </a:cubicBezTo>
                <a:cubicBezTo>
                  <a:pt x="30412" y="865799"/>
                  <a:pt x="1111" y="756960"/>
                  <a:pt x="0" y="634334"/>
                </a:cubicBezTo>
                <a:cubicBezTo>
                  <a:pt x="1111" y="511708"/>
                  <a:pt x="30412" y="402868"/>
                  <a:pt x="87903" y="307814"/>
                </a:cubicBezTo>
                <a:cubicBezTo>
                  <a:pt x="145393" y="212760"/>
                  <a:pt x="224408" y="137964"/>
                  <a:pt x="324947" y="83426"/>
                </a:cubicBezTo>
                <a:cubicBezTo>
                  <a:pt x="425485" y="28888"/>
                  <a:pt x="540883" y="1079"/>
                  <a:pt x="671138" y="0"/>
                </a:cubicBezTo>
                <a:close/>
                <a:moveTo>
                  <a:pt x="671138" y="241640"/>
                </a:moveTo>
                <a:cubicBezTo>
                  <a:pt x="559267" y="243430"/>
                  <a:pt x="467887" y="279734"/>
                  <a:pt x="396995" y="350552"/>
                </a:cubicBezTo>
                <a:cubicBezTo>
                  <a:pt x="326104" y="421370"/>
                  <a:pt x="289508" y="515964"/>
                  <a:pt x="287207" y="634334"/>
                </a:cubicBezTo>
                <a:cubicBezTo>
                  <a:pt x="289508" y="752703"/>
                  <a:pt x="326104" y="847297"/>
                  <a:pt x="396995" y="918114"/>
                </a:cubicBezTo>
                <a:cubicBezTo>
                  <a:pt x="467887" y="988931"/>
                  <a:pt x="559267" y="1025235"/>
                  <a:pt x="671138" y="1027024"/>
                </a:cubicBezTo>
                <a:cubicBezTo>
                  <a:pt x="783008" y="1025235"/>
                  <a:pt x="874388" y="988931"/>
                  <a:pt x="945279" y="918114"/>
                </a:cubicBezTo>
                <a:cubicBezTo>
                  <a:pt x="1016169" y="847297"/>
                  <a:pt x="1052765" y="752703"/>
                  <a:pt x="1055065" y="634334"/>
                </a:cubicBezTo>
                <a:cubicBezTo>
                  <a:pt x="1052765" y="515964"/>
                  <a:pt x="1016169" y="421370"/>
                  <a:pt x="945279" y="350552"/>
                </a:cubicBezTo>
                <a:cubicBezTo>
                  <a:pt x="874388" y="279734"/>
                  <a:pt x="783008" y="243430"/>
                  <a:pt x="671138" y="24164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20">
            <a:extLst>
              <a:ext uri="{FF2B5EF4-FFF2-40B4-BE49-F238E27FC236}">
                <a16:creationId xmlns:a16="http://schemas.microsoft.com/office/drawing/2014/main" id="{3FEABD5F-B90B-0B79-6B11-64B80CA6AEF6}"/>
              </a:ext>
            </a:extLst>
          </p:cNvPr>
          <p:cNvSpPr/>
          <p:nvPr/>
        </p:nvSpPr>
        <p:spPr>
          <a:xfrm>
            <a:off x="7261362" y="1782305"/>
            <a:ext cx="2082548" cy="1302668"/>
          </a:xfrm>
          <a:custGeom>
            <a:avLst/>
            <a:gdLst>
              <a:gd name="connsiteX0" fmla="*/ 0 w 1960940"/>
              <a:gd name="connsiteY0" fmla="*/ 0 h 1226601"/>
              <a:gd name="connsiteX1" fmla="*/ 294406 w 1960940"/>
              <a:gd name="connsiteY1" fmla="*/ 0 h 1226601"/>
              <a:gd name="connsiteX2" fmla="*/ 571287 w 1960940"/>
              <a:gd name="connsiteY2" fmla="*/ 862127 h 1226601"/>
              <a:gd name="connsiteX3" fmla="*/ 860435 w 1960940"/>
              <a:gd name="connsiteY3" fmla="*/ 0 h 1226601"/>
              <a:gd name="connsiteX4" fmla="*/ 1123296 w 1960940"/>
              <a:gd name="connsiteY4" fmla="*/ 0 h 1226601"/>
              <a:gd name="connsiteX5" fmla="*/ 1403682 w 1960940"/>
              <a:gd name="connsiteY5" fmla="*/ 869136 h 1226601"/>
              <a:gd name="connsiteX6" fmla="*/ 1689326 w 1960940"/>
              <a:gd name="connsiteY6" fmla="*/ 0 h 1226601"/>
              <a:gd name="connsiteX7" fmla="*/ 1960940 w 1960940"/>
              <a:gd name="connsiteY7" fmla="*/ 0 h 1226601"/>
              <a:gd name="connsiteX8" fmla="*/ 1559647 w 1960940"/>
              <a:gd name="connsiteY8" fmla="*/ 1226601 h 1226601"/>
              <a:gd name="connsiteX9" fmla="*/ 1254727 w 1960940"/>
              <a:gd name="connsiteY9" fmla="*/ 1226601 h 1226601"/>
              <a:gd name="connsiteX10" fmla="*/ 984856 w 1960940"/>
              <a:gd name="connsiteY10" fmla="*/ 396020 h 1226601"/>
              <a:gd name="connsiteX11" fmla="*/ 706222 w 1960940"/>
              <a:gd name="connsiteY11" fmla="*/ 1226601 h 1226601"/>
              <a:gd name="connsiteX12" fmla="*/ 403055 w 1960940"/>
              <a:gd name="connsiteY12" fmla="*/ 1226601 h 1226601"/>
              <a:gd name="connsiteX13" fmla="*/ 0 w 1960940"/>
              <a:gd name="connsiteY13" fmla="*/ 0 h 1226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60940" h="1226601">
                <a:moveTo>
                  <a:pt x="0" y="0"/>
                </a:moveTo>
                <a:lnTo>
                  <a:pt x="294406" y="0"/>
                </a:lnTo>
                <a:lnTo>
                  <a:pt x="571287" y="862127"/>
                </a:lnTo>
                <a:lnTo>
                  <a:pt x="860435" y="0"/>
                </a:lnTo>
                <a:lnTo>
                  <a:pt x="1123296" y="0"/>
                </a:lnTo>
                <a:lnTo>
                  <a:pt x="1403682" y="869136"/>
                </a:lnTo>
                <a:lnTo>
                  <a:pt x="1689326" y="0"/>
                </a:lnTo>
                <a:lnTo>
                  <a:pt x="1960940" y="0"/>
                </a:lnTo>
                <a:lnTo>
                  <a:pt x="1559647" y="1226601"/>
                </a:lnTo>
                <a:lnTo>
                  <a:pt x="1254727" y="1226601"/>
                </a:lnTo>
                <a:lnTo>
                  <a:pt x="984856" y="396020"/>
                </a:lnTo>
                <a:lnTo>
                  <a:pt x="706222" y="1226601"/>
                </a:lnTo>
                <a:lnTo>
                  <a:pt x="403055" y="122660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19">
            <a:extLst>
              <a:ext uri="{FF2B5EF4-FFF2-40B4-BE49-F238E27FC236}">
                <a16:creationId xmlns:a16="http://schemas.microsoft.com/office/drawing/2014/main" id="{8842689F-7E03-42A5-7AAA-9AC8961101C5}"/>
              </a:ext>
            </a:extLst>
          </p:cNvPr>
          <p:cNvSpPr/>
          <p:nvPr/>
        </p:nvSpPr>
        <p:spPr>
          <a:xfrm>
            <a:off x="7735060" y="4144505"/>
            <a:ext cx="1135152" cy="1302668"/>
          </a:xfrm>
          <a:custGeom>
            <a:avLst/>
            <a:gdLst>
              <a:gd name="connsiteX0" fmla="*/ 0 w 1068866"/>
              <a:gd name="connsiteY0" fmla="*/ 0 h 1226601"/>
              <a:gd name="connsiteX1" fmla="*/ 1068866 w 1068866"/>
              <a:gd name="connsiteY1" fmla="*/ 0 h 1226601"/>
              <a:gd name="connsiteX2" fmla="*/ 1068866 w 1068866"/>
              <a:gd name="connsiteY2" fmla="*/ 231124 h 1226601"/>
              <a:gd name="connsiteX3" fmla="*/ 676284 w 1068866"/>
              <a:gd name="connsiteY3" fmla="*/ 231124 h 1226601"/>
              <a:gd name="connsiteX4" fmla="*/ 676284 w 1068866"/>
              <a:gd name="connsiteY4" fmla="*/ 1226601 h 1226601"/>
              <a:gd name="connsiteX5" fmla="*/ 392581 w 1068866"/>
              <a:gd name="connsiteY5" fmla="*/ 1226601 h 1226601"/>
              <a:gd name="connsiteX6" fmla="*/ 392581 w 1068866"/>
              <a:gd name="connsiteY6" fmla="*/ 231124 h 1226601"/>
              <a:gd name="connsiteX7" fmla="*/ 0 w 1068866"/>
              <a:gd name="connsiteY7" fmla="*/ 231124 h 1226601"/>
              <a:gd name="connsiteX8" fmla="*/ 0 w 1068866"/>
              <a:gd name="connsiteY8" fmla="*/ 0 h 1226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8866" h="1226601">
                <a:moveTo>
                  <a:pt x="0" y="0"/>
                </a:moveTo>
                <a:lnTo>
                  <a:pt x="1068866" y="0"/>
                </a:lnTo>
                <a:lnTo>
                  <a:pt x="1068866" y="231124"/>
                </a:lnTo>
                <a:lnTo>
                  <a:pt x="676284" y="231124"/>
                </a:lnTo>
                <a:lnTo>
                  <a:pt x="676284" y="1226601"/>
                </a:lnTo>
                <a:lnTo>
                  <a:pt x="392581" y="1226601"/>
                </a:lnTo>
                <a:lnTo>
                  <a:pt x="392581" y="231124"/>
                </a:lnTo>
                <a:lnTo>
                  <a:pt x="0" y="23112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26">
            <a:extLst>
              <a:ext uri="{FF2B5EF4-FFF2-40B4-BE49-F238E27FC236}">
                <a16:creationId xmlns:a16="http://schemas.microsoft.com/office/drawing/2014/main" id="{75DFA296-581E-92E6-50E4-1546B3BBFC8C}"/>
              </a:ext>
            </a:extLst>
          </p:cNvPr>
          <p:cNvSpPr/>
          <p:nvPr/>
        </p:nvSpPr>
        <p:spPr>
          <a:xfrm>
            <a:off x="2105761" y="4600356"/>
            <a:ext cx="3388333" cy="1272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</p:txBody>
      </p:sp>
      <p:sp>
        <p:nvSpPr>
          <p:cNvPr id="11" name="Rectangle 27">
            <a:extLst>
              <a:ext uri="{FF2B5EF4-FFF2-40B4-BE49-F238E27FC236}">
                <a16:creationId xmlns:a16="http://schemas.microsoft.com/office/drawing/2014/main" id="{AD72B7EE-8922-483A-3E8D-8340358F920F}"/>
              </a:ext>
            </a:extLst>
          </p:cNvPr>
          <p:cNvSpPr/>
          <p:nvPr/>
        </p:nvSpPr>
        <p:spPr>
          <a:xfrm>
            <a:off x="2105763" y="4199053"/>
            <a:ext cx="35672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2265FB"/>
                </a:solidFill>
                <a:latin typeface="+mj-lt"/>
                <a:cs typeface="Poppins" panose="02000000000000000000" pitchFamily="2" charset="0"/>
              </a:rPr>
              <a:t>Opportunities</a:t>
            </a:r>
            <a:endParaRPr lang="id-ID" b="1" dirty="0">
              <a:solidFill>
                <a:srgbClr val="2265FB"/>
              </a:solidFill>
              <a:latin typeface="+mj-lt"/>
              <a:cs typeface="Poppins" panose="02000000000000000000" pitchFamily="2" charset="0"/>
            </a:endParaRPr>
          </a:p>
        </p:txBody>
      </p:sp>
      <p:sp>
        <p:nvSpPr>
          <p:cNvPr id="13" name="Rectangle 29">
            <a:extLst>
              <a:ext uri="{FF2B5EF4-FFF2-40B4-BE49-F238E27FC236}">
                <a16:creationId xmlns:a16="http://schemas.microsoft.com/office/drawing/2014/main" id="{3B340A88-19A5-FAD7-FCB1-DACABB5F1647}"/>
              </a:ext>
            </a:extLst>
          </p:cNvPr>
          <p:cNvSpPr/>
          <p:nvPr/>
        </p:nvSpPr>
        <p:spPr>
          <a:xfrm>
            <a:off x="6519032" y="4600356"/>
            <a:ext cx="3388333" cy="1272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</a:p>
        </p:txBody>
      </p:sp>
      <p:sp>
        <p:nvSpPr>
          <p:cNvPr id="14" name="Rectangle 30">
            <a:extLst>
              <a:ext uri="{FF2B5EF4-FFF2-40B4-BE49-F238E27FC236}">
                <a16:creationId xmlns:a16="http://schemas.microsoft.com/office/drawing/2014/main" id="{3A6E3C6E-4BBD-14B5-A8C7-CE8321A35710}"/>
              </a:ext>
            </a:extLst>
          </p:cNvPr>
          <p:cNvSpPr/>
          <p:nvPr/>
        </p:nvSpPr>
        <p:spPr>
          <a:xfrm>
            <a:off x="6519034" y="4199053"/>
            <a:ext cx="35672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j-lt"/>
                <a:cs typeface="Poppins" panose="02000000000000000000" pitchFamily="2" charset="0"/>
              </a:rPr>
              <a:t>Threats</a:t>
            </a:r>
            <a:endParaRPr lang="id-ID" b="1" dirty="0">
              <a:solidFill>
                <a:schemeClr val="bg1"/>
              </a:solidFill>
              <a:latin typeface="+mj-lt"/>
              <a:cs typeface="Poppins" panose="02000000000000000000" pitchFamily="2" charset="0"/>
            </a:endParaRPr>
          </a:p>
        </p:txBody>
      </p:sp>
      <p:sp>
        <p:nvSpPr>
          <p:cNvPr id="16" name="Rectangle 32">
            <a:extLst>
              <a:ext uri="{FF2B5EF4-FFF2-40B4-BE49-F238E27FC236}">
                <a16:creationId xmlns:a16="http://schemas.microsoft.com/office/drawing/2014/main" id="{9B8EA980-7B1A-4F2C-6CBB-F40BB128F0AA}"/>
              </a:ext>
            </a:extLst>
          </p:cNvPr>
          <p:cNvSpPr/>
          <p:nvPr/>
        </p:nvSpPr>
        <p:spPr>
          <a:xfrm>
            <a:off x="2105761" y="2238156"/>
            <a:ext cx="3388333" cy="1277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</p:txBody>
      </p:sp>
      <p:sp>
        <p:nvSpPr>
          <p:cNvPr id="17" name="Rectangle 33">
            <a:extLst>
              <a:ext uri="{FF2B5EF4-FFF2-40B4-BE49-F238E27FC236}">
                <a16:creationId xmlns:a16="http://schemas.microsoft.com/office/drawing/2014/main" id="{7ABE5251-E5A5-81A2-74F0-1A82F63CCE6D}"/>
              </a:ext>
            </a:extLst>
          </p:cNvPr>
          <p:cNvSpPr/>
          <p:nvPr/>
        </p:nvSpPr>
        <p:spPr>
          <a:xfrm>
            <a:off x="2105763" y="1836853"/>
            <a:ext cx="35672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2265FB"/>
                </a:solidFill>
                <a:latin typeface="+mj-lt"/>
                <a:cs typeface="Poppins" panose="02000000000000000000" pitchFamily="2" charset="0"/>
              </a:rPr>
              <a:t>Strength</a:t>
            </a:r>
            <a:endParaRPr lang="id-ID" b="1" dirty="0">
              <a:solidFill>
                <a:srgbClr val="2265FB"/>
              </a:solidFill>
              <a:latin typeface="+mj-lt"/>
              <a:cs typeface="Poppins" panose="02000000000000000000" pitchFamily="2" charset="0"/>
            </a:endParaRPr>
          </a:p>
        </p:txBody>
      </p:sp>
      <p:sp>
        <p:nvSpPr>
          <p:cNvPr id="19" name="Rectangle 35">
            <a:extLst>
              <a:ext uri="{FF2B5EF4-FFF2-40B4-BE49-F238E27FC236}">
                <a16:creationId xmlns:a16="http://schemas.microsoft.com/office/drawing/2014/main" id="{42274F59-94B1-CA55-F98F-8BDB2057A406}"/>
              </a:ext>
            </a:extLst>
          </p:cNvPr>
          <p:cNvSpPr/>
          <p:nvPr/>
        </p:nvSpPr>
        <p:spPr>
          <a:xfrm>
            <a:off x="6519032" y="2238156"/>
            <a:ext cx="3388333" cy="1272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</p:txBody>
      </p:sp>
      <p:sp>
        <p:nvSpPr>
          <p:cNvPr id="20" name="Rectangle 36">
            <a:extLst>
              <a:ext uri="{FF2B5EF4-FFF2-40B4-BE49-F238E27FC236}">
                <a16:creationId xmlns:a16="http://schemas.microsoft.com/office/drawing/2014/main" id="{625FC060-5543-10EC-F942-8E41C4689507}"/>
              </a:ext>
            </a:extLst>
          </p:cNvPr>
          <p:cNvSpPr/>
          <p:nvPr/>
        </p:nvSpPr>
        <p:spPr>
          <a:xfrm>
            <a:off x="6519034" y="1836853"/>
            <a:ext cx="35672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2265FB"/>
                </a:solidFill>
                <a:latin typeface="+mj-lt"/>
                <a:cs typeface="Poppins" panose="02000000000000000000" pitchFamily="2" charset="0"/>
              </a:rPr>
              <a:t>Weakness</a:t>
            </a:r>
            <a:endParaRPr lang="id-ID" b="1" dirty="0">
              <a:solidFill>
                <a:srgbClr val="2265FB"/>
              </a:solidFill>
              <a:latin typeface="+mj-lt"/>
              <a:cs typeface="Poppins" panose="02000000000000000000" pitchFamily="2" charset="0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F826C56E-BACF-3505-5F0F-2E6920FD3509}"/>
              </a:ext>
            </a:extLst>
          </p:cNvPr>
          <p:cNvSpPr/>
          <p:nvPr/>
        </p:nvSpPr>
        <p:spPr>
          <a:xfrm rot="5140974">
            <a:off x="25987" y="-59190"/>
            <a:ext cx="415239" cy="499531"/>
          </a:xfrm>
          <a:custGeom>
            <a:avLst/>
            <a:gdLst>
              <a:gd name="connsiteX0" fmla="*/ 0 w 415239"/>
              <a:gd name="connsiteY0" fmla="*/ 468363 h 499531"/>
              <a:gd name="connsiteX1" fmla="*/ 35357 w 415239"/>
              <a:gd name="connsiteY1" fmla="*/ 0 h 499531"/>
              <a:gd name="connsiteX2" fmla="*/ 89229 w 415239"/>
              <a:gd name="connsiteY2" fmla="*/ 20312 h 499531"/>
              <a:gd name="connsiteX3" fmla="*/ 415239 w 415239"/>
              <a:gd name="connsiteY3" fmla="*/ 463016 h 499531"/>
              <a:gd name="connsiteX4" fmla="*/ 412871 w 415239"/>
              <a:gd name="connsiteY4" fmla="*/ 499531 h 49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239" h="499531">
                <a:moveTo>
                  <a:pt x="0" y="468363"/>
                </a:moveTo>
                <a:lnTo>
                  <a:pt x="35357" y="0"/>
                </a:lnTo>
                <a:lnTo>
                  <a:pt x="89229" y="20312"/>
                </a:lnTo>
                <a:cubicBezTo>
                  <a:pt x="270753" y="106009"/>
                  <a:pt x="415239" y="250817"/>
                  <a:pt x="415239" y="463016"/>
                </a:cubicBezTo>
                <a:lnTo>
                  <a:pt x="412871" y="499531"/>
                </a:lnTo>
                <a:close/>
              </a:path>
            </a:pathLst>
          </a:custGeom>
          <a:gradFill flip="none" rotWithShape="1">
            <a:gsLst>
              <a:gs pos="0">
                <a:srgbClr val="3378D9"/>
              </a:gs>
              <a:gs pos="100000">
                <a:srgbClr val="63B67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890BFDE-EA41-9C18-9F0C-EEED95A2DFC4}"/>
              </a:ext>
            </a:extLst>
          </p:cNvPr>
          <p:cNvSpPr txBox="1"/>
          <p:nvPr/>
        </p:nvSpPr>
        <p:spPr>
          <a:xfrm>
            <a:off x="574361" y="58219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25000">
                      <a:srgbClr val="013292"/>
                    </a:gs>
                    <a:gs pos="100000">
                      <a:srgbClr val="3E72E0"/>
                    </a:gs>
                  </a:gsLst>
                  <a:lin ang="5400000" scaled="1"/>
                  <a:tileRect/>
                </a:gradFill>
                <a:effectLst>
                  <a:outerShdw blurRad="114300" dist="50800" dir="5400000" algn="t" rotWithShape="0">
                    <a:prstClr val="black">
                      <a:alpha val="14000"/>
                    </a:prstClr>
                  </a:outerShdw>
                </a:effectLst>
                <a:latin typeface="+mj-ea"/>
                <a:ea typeface="+mj-ea"/>
              </a:rPr>
              <a:t>产品优势分析</a:t>
            </a:r>
          </a:p>
        </p:txBody>
      </p:sp>
    </p:spTree>
    <p:extLst>
      <p:ext uri="{BB962C8B-B14F-4D97-AF65-F5344CB8AC3E}">
        <p14:creationId xmlns:p14="http://schemas.microsoft.com/office/powerpoint/2010/main" val="2492392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A527BFB7-B6B7-0BCD-4E22-4A592B486AB7}"/>
              </a:ext>
            </a:extLst>
          </p:cNvPr>
          <p:cNvSpPr/>
          <p:nvPr/>
        </p:nvSpPr>
        <p:spPr>
          <a:xfrm>
            <a:off x="688060" y="1243915"/>
            <a:ext cx="10830839" cy="4809132"/>
          </a:xfrm>
          <a:prstGeom prst="roundRect">
            <a:avLst>
              <a:gd name="adj" fmla="val 3955"/>
            </a:avLst>
          </a:prstGeom>
          <a:gradFill flip="none" rotWithShape="1">
            <a:gsLst>
              <a:gs pos="46000">
                <a:srgbClr val="FDFDFE"/>
              </a:gs>
              <a:gs pos="0">
                <a:schemeClr val="bg1"/>
              </a:gs>
              <a:gs pos="100000">
                <a:srgbClr val="EEF1F8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152400" dist="88900" dir="5400000" rotWithShape="0">
              <a:srgbClr val="63B672">
                <a:alpha val="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BF63421D-8527-383E-5ED8-6B292AE30728}"/>
              </a:ext>
            </a:extLst>
          </p:cNvPr>
          <p:cNvSpPr/>
          <p:nvPr/>
        </p:nvSpPr>
        <p:spPr>
          <a:xfrm rot="5140974">
            <a:off x="25987" y="-59190"/>
            <a:ext cx="415239" cy="499531"/>
          </a:xfrm>
          <a:custGeom>
            <a:avLst/>
            <a:gdLst>
              <a:gd name="connsiteX0" fmla="*/ 0 w 415239"/>
              <a:gd name="connsiteY0" fmla="*/ 468363 h 499531"/>
              <a:gd name="connsiteX1" fmla="*/ 35357 w 415239"/>
              <a:gd name="connsiteY1" fmla="*/ 0 h 499531"/>
              <a:gd name="connsiteX2" fmla="*/ 89229 w 415239"/>
              <a:gd name="connsiteY2" fmla="*/ 20312 h 499531"/>
              <a:gd name="connsiteX3" fmla="*/ 415239 w 415239"/>
              <a:gd name="connsiteY3" fmla="*/ 463016 h 499531"/>
              <a:gd name="connsiteX4" fmla="*/ 412871 w 415239"/>
              <a:gd name="connsiteY4" fmla="*/ 499531 h 49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239" h="499531">
                <a:moveTo>
                  <a:pt x="0" y="468363"/>
                </a:moveTo>
                <a:lnTo>
                  <a:pt x="35357" y="0"/>
                </a:lnTo>
                <a:lnTo>
                  <a:pt x="89229" y="20312"/>
                </a:lnTo>
                <a:cubicBezTo>
                  <a:pt x="270753" y="106009"/>
                  <a:pt x="415239" y="250817"/>
                  <a:pt x="415239" y="463016"/>
                </a:cubicBezTo>
                <a:lnTo>
                  <a:pt x="412871" y="499531"/>
                </a:lnTo>
                <a:close/>
              </a:path>
            </a:pathLst>
          </a:custGeom>
          <a:gradFill flip="none" rotWithShape="1">
            <a:gsLst>
              <a:gs pos="0">
                <a:srgbClr val="3378D9"/>
              </a:gs>
              <a:gs pos="100000">
                <a:srgbClr val="63B67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2CEF11B-0B25-C273-89C1-1C800998466D}"/>
              </a:ext>
            </a:extLst>
          </p:cNvPr>
          <p:cNvSpPr txBox="1"/>
          <p:nvPr/>
        </p:nvSpPr>
        <p:spPr>
          <a:xfrm>
            <a:off x="574361" y="58219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25000">
                      <a:srgbClr val="013292"/>
                    </a:gs>
                    <a:gs pos="100000">
                      <a:srgbClr val="3E72E0"/>
                    </a:gs>
                  </a:gsLst>
                  <a:lin ang="5400000" scaled="1"/>
                  <a:tileRect/>
                </a:gradFill>
                <a:effectLst>
                  <a:outerShdw blurRad="114300" dist="50800" dir="5400000" algn="t" rotWithShape="0">
                    <a:prstClr val="black">
                      <a:alpha val="14000"/>
                    </a:prstClr>
                  </a:outerShdw>
                </a:effectLst>
                <a:latin typeface="+mj-ea"/>
                <a:ea typeface="+mj-ea"/>
              </a:rPr>
              <a:t>产品市场分析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67320B0-A785-ED51-8E18-D92F7C5DEAD1}"/>
              </a:ext>
            </a:extLst>
          </p:cNvPr>
          <p:cNvGrpSpPr/>
          <p:nvPr/>
        </p:nvGrpSpPr>
        <p:grpSpPr>
          <a:xfrm>
            <a:off x="1337724" y="4232056"/>
            <a:ext cx="1709423" cy="388207"/>
            <a:chOff x="2065681" y="4131839"/>
            <a:chExt cx="1709423" cy="388207"/>
          </a:xfrm>
        </p:grpSpPr>
        <p:sp>
          <p:nvSpPr>
            <p:cNvPr id="5" name="Shape 1792">
              <a:extLst>
                <a:ext uri="{FF2B5EF4-FFF2-40B4-BE49-F238E27FC236}">
                  <a16:creationId xmlns:a16="http://schemas.microsoft.com/office/drawing/2014/main" id="{2E44D190-164F-21F8-BD16-66825DC99040}"/>
                </a:ext>
              </a:extLst>
            </p:cNvPr>
            <p:cNvSpPr/>
            <p:nvPr/>
          </p:nvSpPr>
          <p:spPr>
            <a:xfrm>
              <a:off x="2065681" y="4131839"/>
              <a:ext cx="1709423" cy="388207"/>
            </a:xfrm>
            <a:prstGeom prst="rect">
              <a:avLst/>
            </a:pr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17" name="Text Placeholder 41">
              <a:extLst>
                <a:ext uri="{FF2B5EF4-FFF2-40B4-BE49-F238E27FC236}">
                  <a16:creationId xmlns:a16="http://schemas.microsoft.com/office/drawing/2014/main" id="{A885EA93-599C-05A3-5F80-635FE8159EEF}"/>
                </a:ext>
              </a:extLst>
            </p:cNvPr>
            <p:cNvSpPr txBox="1">
              <a:spLocks/>
            </p:cNvSpPr>
            <p:nvPr/>
          </p:nvSpPr>
          <p:spPr>
            <a:xfrm>
              <a:off x="2087171" y="4176138"/>
              <a:ext cx="1682285" cy="285712"/>
            </a:xfrm>
            <a:prstGeom prst="rect">
              <a:avLst/>
            </a:prstGeom>
          </p:spPr>
          <p:txBody>
            <a:bodyPr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400" dirty="0">
                  <a:solidFill>
                    <a:schemeClr val="accent1"/>
                  </a:solidFill>
                </a:rPr>
                <a:t>标题</a:t>
              </a:r>
              <a:endParaRPr lang="en-GB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906AA98-DDC0-4C4C-FE16-E5AC09DD6438}"/>
              </a:ext>
            </a:extLst>
          </p:cNvPr>
          <p:cNvGrpSpPr/>
          <p:nvPr/>
        </p:nvGrpSpPr>
        <p:grpSpPr>
          <a:xfrm>
            <a:off x="1114949" y="1799188"/>
            <a:ext cx="2154973" cy="2154970"/>
            <a:chOff x="1507590" y="1655214"/>
            <a:chExt cx="2154973" cy="2154970"/>
          </a:xfrm>
        </p:grpSpPr>
        <p:sp>
          <p:nvSpPr>
            <p:cNvPr id="16" name="Text Placeholder 25">
              <a:extLst>
                <a:ext uri="{FF2B5EF4-FFF2-40B4-BE49-F238E27FC236}">
                  <a16:creationId xmlns:a16="http://schemas.microsoft.com/office/drawing/2014/main" id="{508D09C2-D988-9957-11A0-4F529E717054}"/>
                </a:ext>
              </a:extLst>
            </p:cNvPr>
            <p:cNvSpPr txBox="1">
              <a:spLocks/>
            </p:cNvSpPr>
            <p:nvPr/>
          </p:nvSpPr>
          <p:spPr>
            <a:xfrm>
              <a:off x="2046336" y="2381107"/>
              <a:ext cx="1077485" cy="703184"/>
            </a:xfrm>
            <a:prstGeom prst="rect">
              <a:avLst/>
            </a:prstGeom>
            <a:effectLst/>
          </p:spPr>
          <p:txBody>
            <a:bodyPr vert="horz" lIns="79553" tIns="39776" rIns="79553" bIns="39776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436" dirty="0"/>
                <a:t>55%</a:t>
              </a: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AEDBF798-295E-217F-A019-BC1CB2C7DF17}"/>
                </a:ext>
              </a:extLst>
            </p:cNvPr>
            <p:cNvSpPr/>
            <p:nvPr/>
          </p:nvSpPr>
          <p:spPr>
            <a:xfrm>
              <a:off x="1507592" y="1655214"/>
              <a:ext cx="2154970" cy="2154970"/>
            </a:xfrm>
            <a:prstGeom prst="ellipse">
              <a:avLst/>
            </a:prstGeom>
            <a:noFill/>
            <a:ln w="33147" cap="flat" cmpd="sng" algn="ctr">
              <a:solidFill>
                <a:schemeClr val="accent1">
                  <a:shade val="50000"/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9553" tIns="39776" rIns="79553" bIns="39776" rtlCol="0" anchor="ctr"/>
            <a:lstStyle/>
            <a:p>
              <a:pPr algn="ctr"/>
              <a:endParaRPr lang="zh-CN" altLang="en-US" sz="1566"/>
            </a:p>
          </p:txBody>
        </p:sp>
        <p:sp>
          <p:nvSpPr>
            <p:cNvPr id="33" name="弧形 32">
              <a:extLst>
                <a:ext uri="{FF2B5EF4-FFF2-40B4-BE49-F238E27FC236}">
                  <a16:creationId xmlns:a16="http://schemas.microsoft.com/office/drawing/2014/main" id="{8DBA615F-42E0-5FCA-A9FD-96E69423A769}"/>
                </a:ext>
              </a:extLst>
            </p:cNvPr>
            <p:cNvSpPr/>
            <p:nvPr/>
          </p:nvSpPr>
          <p:spPr>
            <a:xfrm>
              <a:off x="1507590" y="1655214"/>
              <a:ext cx="2154973" cy="2154969"/>
            </a:xfrm>
            <a:prstGeom prst="arc">
              <a:avLst>
                <a:gd name="adj1" fmla="val 16200000"/>
                <a:gd name="adj2" fmla="val 6479999"/>
              </a:avLst>
            </a:prstGeom>
            <a:ln w="66294">
              <a:solidFill>
                <a:srgbClr val="6DCFB3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79553" tIns="39776" rIns="79553" bIns="39776" rtlCol="0" anchor="ctr"/>
            <a:lstStyle/>
            <a:p>
              <a:pPr algn="ctr"/>
              <a:endParaRPr lang="zh-CN" altLang="en-US" sz="1566"/>
            </a:p>
          </p:txBody>
        </p:sp>
      </p:grpSp>
      <p:sp>
        <p:nvSpPr>
          <p:cNvPr id="51" name="Rectangle 32">
            <a:extLst>
              <a:ext uri="{FF2B5EF4-FFF2-40B4-BE49-F238E27FC236}">
                <a16:creationId xmlns:a16="http://schemas.microsoft.com/office/drawing/2014/main" id="{9934D7AF-747F-689C-AEF4-B596E96AAA2F}"/>
              </a:ext>
            </a:extLst>
          </p:cNvPr>
          <p:cNvSpPr/>
          <p:nvPr/>
        </p:nvSpPr>
        <p:spPr>
          <a:xfrm>
            <a:off x="1241623" y="4700569"/>
            <a:ext cx="1901625" cy="1037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4424A03-7C32-EB54-C164-0AFFBCE3FDB9}"/>
              </a:ext>
            </a:extLst>
          </p:cNvPr>
          <p:cNvGrpSpPr/>
          <p:nvPr/>
        </p:nvGrpSpPr>
        <p:grpSpPr>
          <a:xfrm>
            <a:off x="3945085" y="4225107"/>
            <a:ext cx="1709424" cy="388207"/>
            <a:chOff x="4230588" y="4131839"/>
            <a:chExt cx="1709424" cy="388207"/>
          </a:xfrm>
        </p:grpSpPr>
        <p:sp>
          <p:nvSpPr>
            <p:cNvPr id="8" name="Shape 1799">
              <a:extLst>
                <a:ext uri="{FF2B5EF4-FFF2-40B4-BE49-F238E27FC236}">
                  <a16:creationId xmlns:a16="http://schemas.microsoft.com/office/drawing/2014/main" id="{6CBD577E-FE06-2F6A-9439-D7A8118186D7}"/>
                </a:ext>
              </a:extLst>
            </p:cNvPr>
            <p:cNvSpPr/>
            <p:nvPr/>
          </p:nvSpPr>
          <p:spPr>
            <a:xfrm>
              <a:off x="4230588" y="4131839"/>
              <a:ext cx="1709424" cy="388207"/>
            </a:xfrm>
            <a:prstGeom prst="rect">
              <a:avLst/>
            </a:pr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19" name="Text Placeholder 41">
              <a:extLst>
                <a:ext uri="{FF2B5EF4-FFF2-40B4-BE49-F238E27FC236}">
                  <a16:creationId xmlns:a16="http://schemas.microsoft.com/office/drawing/2014/main" id="{DBA35CCF-4744-D95A-3992-9FA2E698B591}"/>
                </a:ext>
              </a:extLst>
            </p:cNvPr>
            <p:cNvSpPr txBox="1">
              <a:spLocks/>
            </p:cNvSpPr>
            <p:nvPr/>
          </p:nvSpPr>
          <p:spPr>
            <a:xfrm>
              <a:off x="4241938" y="4176138"/>
              <a:ext cx="1682285" cy="285712"/>
            </a:xfrm>
            <a:prstGeom prst="rect">
              <a:avLst/>
            </a:prstGeom>
          </p:spPr>
          <p:txBody>
            <a:bodyPr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400" dirty="0">
                  <a:solidFill>
                    <a:schemeClr val="accent1"/>
                  </a:solidFill>
                </a:rPr>
                <a:t>标题</a:t>
              </a:r>
              <a:endParaRPr lang="en-GB" altLang="zh-CN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EF0E47D-44E2-0493-8095-84A939A92525}"/>
              </a:ext>
            </a:extLst>
          </p:cNvPr>
          <p:cNvGrpSpPr/>
          <p:nvPr/>
        </p:nvGrpSpPr>
        <p:grpSpPr>
          <a:xfrm>
            <a:off x="3722311" y="1799188"/>
            <a:ext cx="2154972" cy="2154970"/>
            <a:chOff x="4100522" y="1743629"/>
            <a:chExt cx="2154972" cy="2154970"/>
          </a:xfrm>
        </p:grpSpPr>
        <p:sp>
          <p:nvSpPr>
            <p:cNvPr id="18" name="Text Placeholder 25">
              <a:extLst>
                <a:ext uri="{FF2B5EF4-FFF2-40B4-BE49-F238E27FC236}">
                  <a16:creationId xmlns:a16="http://schemas.microsoft.com/office/drawing/2014/main" id="{AB7F504A-1819-3AC5-2298-E43B708A5994}"/>
                </a:ext>
              </a:extLst>
            </p:cNvPr>
            <p:cNvSpPr txBox="1">
              <a:spLocks/>
            </p:cNvSpPr>
            <p:nvPr/>
          </p:nvSpPr>
          <p:spPr>
            <a:xfrm>
              <a:off x="4639266" y="2469523"/>
              <a:ext cx="1077485" cy="703184"/>
            </a:xfrm>
            <a:prstGeom prst="rect">
              <a:avLst/>
            </a:prstGeom>
            <a:effectLst/>
          </p:spPr>
          <p:txBody>
            <a:bodyPr vert="horz" lIns="79553" tIns="39776" rIns="79553" bIns="39776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436" dirty="0">
                  <a:solidFill>
                    <a:schemeClr val="accent2"/>
                  </a:solidFill>
                </a:rPr>
                <a:t>78%</a:t>
              </a: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21ACAA1A-7D65-D327-9356-6BE1369D3D57}"/>
                </a:ext>
              </a:extLst>
            </p:cNvPr>
            <p:cNvSpPr/>
            <p:nvPr/>
          </p:nvSpPr>
          <p:spPr>
            <a:xfrm>
              <a:off x="4100522" y="1743629"/>
              <a:ext cx="2154970" cy="2154970"/>
            </a:xfrm>
            <a:prstGeom prst="ellipse">
              <a:avLst/>
            </a:prstGeom>
            <a:noFill/>
            <a:ln w="33147" cap="flat" cmpd="sng" algn="ctr">
              <a:solidFill>
                <a:schemeClr val="accent1">
                  <a:shade val="50000"/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9553" tIns="39776" rIns="79553" bIns="39776" rtlCol="0" anchor="ctr"/>
            <a:lstStyle/>
            <a:p>
              <a:pPr algn="ctr"/>
              <a:endParaRPr lang="zh-CN" altLang="en-US" sz="1566"/>
            </a:p>
          </p:txBody>
        </p:sp>
        <p:sp>
          <p:nvSpPr>
            <p:cNvPr id="35" name="弧形 34">
              <a:extLst>
                <a:ext uri="{FF2B5EF4-FFF2-40B4-BE49-F238E27FC236}">
                  <a16:creationId xmlns:a16="http://schemas.microsoft.com/office/drawing/2014/main" id="{238B1227-0067-EA71-9A3D-DAB0AE2B4EAB}"/>
                </a:ext>
              </a:extLst>
            </p:cNvPr>
            <p:cNvSpPr/>
            <p:nvPr/>
          </p:nvSpPr>
          <p:spPr>
            <a:xfrm>
              <a:off x="4100525" y="1743629"/>
              <a:ext cx="2154969" cy="2154969"/>
            </a:xfrm>
            <a:prstGeom prst="arc">
              <a:avLst>
                <a:gd name="adj1" fmla="val 16200000"/>
                <a:gd name="adj2" fmla="val 11448003"/>
              </a:avLst>
            </a:prstGeom>
            <a:ln w="66294">
              <a:solidFill>
                <a:srgbClr val="2D4C9F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79553" tIns="39776" rIns="79553" bIns="39776" rtlCol="0" anchor="ctr"/>
            <a:lstStyle/>
            <a:p>
              <a:pPr algn="ctr"/>
              <a:endParaRPr lang="zh-CN" altLang="en-US" sz="1566"/>
            </a:p>
          </p:txBody>
        </p:sp>
      </p:grpSp>
      <p:sp>
        <p:nvSpPr>
          <p:cNvPr id="54" name="Rectangle 32">
            <a:extLst>
              <a:ext uri="{FF2B5EF4-FFF2-40B4-BE49-F238E27FC236}">
                <a16:creationId xmlns:a16="http://schemas.microsoft.com/office/drawing/2014/main" id="{19B3176C-AB72-0745-36EF-3AE72AF1EE96}"/>
              </a:ext>
            </a:extLst>
          </p:cNvPr>
          <p:cNvSpPr/>
          <p:nvPr/>
        </p:nvSpPr>
        <p:spPr>
          <a:xfrm>
            <a:off x="3848985" y="4700569"/>
            <a:ext cx="1901625" cy="1037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7DF20AE-A06D-79D3-E506-6DA7D7E01587}"/>
              </a:ext>
            </a:extLst>
          </p:cNvPr>
          <p:cNvGrpSpPr/>
          <p:nvPr/>
        </p:nvGrpSpPr>
        <p:grpSpPr>
          <a:xfrm>
            <a:off x="6552446" y="4232056"/>
            <a:ext cx="1709424" cy="388207"/>
            <a:chOff x="6395496" y="4131839"/>
            <a:chExt cx="1709424" cy="388207"/>
          </a:xfrm>
        </p:grpSpPr>
        <p:sp>
          <p:nvSpPr>
            <p:cNvPr id="11" name="Shape 1806">
              <a:extLst>
                <a:ext uri="{FF2B5EF4-FFF2-40B4-BE49-F238E27FC236}">
                  <a16:creationId xmlns:a16="http://schemas.microsoft.com/office/drawing/2014/main" id="{3202BB76-103B-5C36-65AF-788412C8EB2E}"/>
                </a:ext>
              </a:extLst>
            </p:cNvPr>
            <p:cNvSpPr/>
            <p:nvPr/>
          </p:nvSpPr>
          <p:spPr>
            <a:xfrm>
              <a:off x="6395496" y="4131839"/>
              <a:ext cx="1709424" cy="388207"/>
            </a:xfrm>
            <a:prstGeom prst="rect">
              <a:avLst/>
            </a:pr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21" name="Text Placeholder 41">
              <a:extLst>
                <a:ext uri="{FF2B5EF4-FFF2-40B4-BE49-F238E27FC236}">
                  <a16:creationId xmlns:a16="http://schemas.microsoft.com/office/drawing/2014/main" id="{4A88DFC5-9911-1B68-09D0-B995F7885099}"/>
                </a:ext>
              </a:extLst>
            </p:cNvPr>
            <p:cNvSpPr txBox="1">
              <a:spLocks/>
            </p:cNvSpPr>
            <p:nvPr/>
          </p:nvSpPr>
          <p:spPr>
            <a:xfrm>
              <a:off x="6412218" y="4176138"/>
              <a:ext cx="1682285" cy="285712"/>
            </a:xfrm>
            <a:prstGeom prst="rect">
              <a:avLst/>
            </a:prstGeom>
          </p:spPr>
          <p:txBody>
            <a:bodyPr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400" dirty="0">
                  <a:solidFill>
                    <a:schemeClr val="accent1"/>
                  </a:solidFill>
                </a:rPr>
                <a:t>标题</a:t>
              </a:r>
              <a:endParaRPr lang="en-GB" altLang="zh-CN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8499B1B-35B3-32E7-7F9B-3072B1E03347}"/>
              </a:ext>
            </a:extLst>
          </p:cNvPr>
          <p:cNvGrpSpPr/>
          <p:nvPr/>
        </p:nvGrpSpPr>
        <p:grpSpPr>
          <a:xfrm>
            <a:off x="6329672" y="1799188"/>
            <a:ext cx="2154972" cy="2154970"/>
            <a:chOff x="5968152" y="1742725"/>
            <a:chExt cx="2154972" cy="2154970"/>
          </a:xfrm>
        </p:grpSpPr>
        <p:sp>
          <p:nvSpPr>
            <p:cNvPr id="20" name="Text Placeholder 25">
              <a:extLst>
                <a:ext uri="{FF2B5EF4-FFF2-40B4-BE49-F238E27FC236}">
                  <a16:creationId xmlns:a16="http://schemas.microsoft.com/office/drawing/2014/main" id="{4B6F919F-AE0C-BF98-7E8C-568444057F5E}"/>
                </a:ext>
              </a:extLst>
            </p:cNvPr>
            <p:cNvSpPr txBox="1">
              <a:spLocks/>
            </p:cNvSpPr>
            <p:nvPr/>
          </p:nvSpPr>
          <p:spPr>
            <a:xfrm>
              <a:off x="6506897" y="2468620"/>
              <a:ext cx="1077485" cy="703184"/>
            </a:xfrm>
            <a:prstGeom prst="rect">
              <a:avLst/>
            </a:prstGeom>
            <a:effectLst/>
          </p:spPr>
          <p:txBody>
            <a:bodyPr vert="horz" lIns="79553" tIns="39776" rIns="79553" bIns="39776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436" dirty="0">
                  <a:solidFill>
                    <a:schemeClr val="accent3"/>
                  </a:solidFill>
                </a:rPr>
                <a:t>85%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F5A3A009-E5A6-7F27-AB85-2DAB5D59D8A9}"/>
                </a:ext>
              </a:extLst>
            </p:cNvPr>
            <p:cNvSpPr/>
            <p:nvPr/>
          </p:nvSpPr>
          <p:spPr>
            <a:xfrm>
              <a:off x="5968152" y="1742725"/>
              <a:ext cx="2154970" cy="2154970"/>
            </a:xfrm>
            <a:prstGeom prst="ellipse">
              <a:avLst/>
            </a:prstGeom>
            <a:noFill/>
            <a:ln w="33147" cap="flat" cmpd="sng" algn="ctr">
              <a:solidFill>
                <a:schemeClr val="accent1">
                  <a:shade val="50000"/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9553" tIns="39776" rIns="79553" bIns="39776" rtlCol="0" anchor="ctr"/>
            <a:lstStyle/>
            <a:p>
              <a:pPr algn="ctr"/>
              <a:endParaRPr lang="zh-CN" altLang="en-US" sz="1566"/>
            </a:p>
          </p:txBody>
        </p:sp>
        <p:sp>
          <p:nvSpPr>
            <p:cNvPr id="37" name="弧形 36">
              <a:extLst>
                <a:ext uri="{FF2B5EF4-FFF2-40B4-BE49-F238E27FC236}">
                  <a16:creationId xmlns:a16="http://schemas.microsoft.com/office/drawing/2014/main" id="{AF32790D-CF46-A6E1-0DAC-542870DC2BA3}"/>
                </a:ext>
              </a:extLst>
            </p:cNvPr>
            <p:cNvSpPr/>
            <p:nvPr/>
          </p:nvSpPr>
          <p:spPr>
            <a:xfrm>
              <a:off x="5968155" y="1742725"/>
              <a:ext cx="2154969" cy="2154969"/>
            </a:xfrm>
            <a:prstGeom prst="arc">
              <a:avLst>
                <a:gd name="adj1" fmla="val 16200000"/>
                <a:gd name="adj2" fmla="val 12960000"/>
              </a:avLst>
            </a:prstGeom>
            <a:ln w="66294">
              <a:solidFill>
                <a:srgbClr val="2265FB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79553" tIns="39776" rIns="79553" bIns="39776" rtlCol="0" anchor="ctr"/>
            <a:lstStyle/>
            <a:p>
              <a:pPr algn="ctr"/>
              <a:endParaRPr lang="zh-CN" altLang="en-US" sz="1566"/>
            </a:p>
          </p:txBody>
        </p:sp>
      </p:grpSp>
      <p:sp>
        <p:nvSpPr>
          <p:cNvPr id="55" name="Rectangle 32">
            <a:extLst>
              <a:ext uri="{FF2B5EF4-FFF2-40B4-BE49-F238E27FC236}">
                <a16:creationId xmlns:a16="http://schemas.microsoft.com/office/drawing/2014/main" id="{2A8867C5-13AB-54A8-BEA9-891F9368EAF7}"/>
              </a:ext>
            </a:extLst>
          </p:cNvPr>
          <p:cNvSpPr/>
          <p:nvPr/>
        </p:nvSpPr>
        <p:spPr>
          <a:xfrm>
            <a:off x="6456346" y="4700569"/>
            <a:ext cx="1901625" cy="1037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ED39316-62B3-7549-73AC-5F69C4F7147B}"/>
              </a:ext>
            </a:extLst>
          </p:cNvPr>
          <p:cNvGrpSpPr/>
          <p:nvPr/>
        </p:nvGrpSpPr>
        <p:grpSpPr>
          <a:xfrm>
            <a:off x="9159809" y="4232056"/>
            <a:ext cx="1709424" cy="388207"/>
            <a:chOff x="8560404" y="4131839"/>
            <a:chExt cx="1709424" cy="388207"/>
          </a:xfrm>
        </p:grpSpPr>
        <p:sp>
          <p:nvSpPr>
            <p:cNvPr id="14" name="Shape 1813">
              <a:extLst>
                <a:ext uri="{FF2B5EF4-FFF2-40B4-BE49-F238E27FC236}">
                  <a16:creationId xmlns:a16="http://schemas.microsoft.com/office/drawing/2014/main" id="{9D8FB1EC-221D-FEE5-45A3-B35869387736}"/>
                </a:ext>
              </a:extLst>
            </p:cNvPr>
            <p:cNvSpPr/>
            <p:nvPr/>
          </p:nvSpPr>
          <p:spPr>
            <a:xfrm>
              <a:off x="8560404" y="4131839"/>
              <a:ext cx="1709424" cy="388207"/>
            </a:xfrm>
            <a:prstGeom prst="rect">
              <a:avLst/>
            </a:pr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23" name="Text Placeholder 41">
              <a:extLst>
                <a:ext uri="{FF2B5EF4-FFF2-40B4-BE49-F238E27FC236}">
                  <a16:creationId xmlns:a16="http://schemas.microsoft.com/office/drawing/2014/main" id="{BB878F4B-DDB2-A18C-C5AE-699644BEB68D}"/>
                </a:ext>
              </a:extLst>
            </p:cNvPr>
            <p:cNvSpPr txBox="1">
              <a:spLocks/>
            </p:cNvSpPr>
            <p:nvPr/>
          </p:nvSpPr>
          <p:spPr>
            <a:xfrm>
              <a:off x="8581228" y="4176138"/>
              <a:ext cx="1682285" cy="285712"/>
            </a:xfrm>
            <a:prstGeom prst="rect">
              <a:avLst/>
            </a:prstGeom>
          </p:spPr>
          <p:txBody>
            <a:bodyPr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400" dirty="0">
                  <a:solidFill>
                    <a:schemeClr val="accent1"/>
                  </a:solidFill>
                </a:rPr>
                <a:t>标题</a:t>
              </a:r>
              <a:endParaRPr lang="en-GB" altLang="zh-CN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D9D35B5-FD02-BF45-B1BA-EF556D7C2149}"/>
              </a:ext>
            </a:extLst>
          </p:cNvPr>
          <p:cNvGrpSpPr/>
          <p:nvPr/>
        </p:nvGrpSpPr>
        <p:grpSpPr>
          <a:xfrm>
            <a:off x="8937033" y="1799187"/>
            <a:ext cx="2154977" cy="2154973"/>
            <a:chOff x="7784622" y="1742725"/>
            <a:chExt cx="2154977" cy="2154973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FA5D77CD-EE5B-0C57-182A-272B226D1B18}"/>
                </a:ext>
              </a:extLst>
            </p:cNvPr>
            <p:cNvSpPr/>
            <p:nvPr/>
          </p:nvSpPr>
          <p:spPr>
            <a:xfrm>
              <a:off x="7784622" y="1742725"/>
              <a:ext cx="2154972" cy="2154970"/>
            </a:xfrm>
            <a:prstGeom prst="ellipse">
              <a:avLst/>
            </a:prstGeom>
            <a:noFill/>
            <a:ln w="33147" cap="flat" cmpd="sng" algn="ctr">
              <a:solidFill>
                <a:schemeClr val="accent1">
                  <a:shade val="50000"/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9553" tIns="39776" rIns="79553" bIns="39776" rtlCol="0" anchor="ctr"/>
            <a:lstStyle/>
            <a:p>
              <a:pPr algn="ctr"/>
              <a:endParaRPr lang="zh-CN" altLang="en-US" sz="1566"/>
            </a:p>
          </p:txBody>
        </p:sp>
        <p:sp>
          <p:nvSpPr>
            <p:cNvPr id="22" name="Text Placeholder 25">
              <a:extLst>
                <a:ext uri="{FF2B5EF4-FFF2-40B4-BE49-F238E27FC236}">
                  <a16:creationId xmlns:a16="http://schemas.microsoft.com/office/drawing/2014/main" id="{C9408038-B017-880C-5C04-3E79FA03D5DE}"/>
                </a:ext>
              </a:extLst>
            </p:cNvPr>
            <p:cNvSpPr txBox="1">
              <a:spLocks/>
            </p:cNvSpPr>
            <p:nvPr/>
          </p:nvSpPr>
          <p:spPr>
            <a:xfrm>
              <a:off x="8323367" y="2468620"/>
              <a:ext cx="1077485" cy="703184"/>
            </a:xfrm>
            <a:prstGeom prst="rect">
              <a:avLst/>
            </a:prstGeom>
            <a:effectLst/>
          </p:spPr>
          <p:txBody>
            <a:bodyPr vert="horz" lIns="79553" tIns="39776" rIns="79553" bIns="39776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436" dirty="0">
                  <a:solidFill>
                    <a:schemeClr val="accent4"/>
                  </a:solidFill>
                </a:rPr>
                <a:t>90%</a:t>
              </a:r>
            </a:p>
          </p:txBody>
        </p:sp>
        <p:sp>
          <p:nvSpPr>
            <p:cNvPr id="39" name="弧形 38">
              <a:extLst>
                <a:ext uri="{FF2B5EF4-FFF2-40B4-BE49-F238E27FC236}">
                  <a16:creationId xmlns:a16="http://schemas.microsoft.com/office/drawing/2014/main" id="{B79BC6CB-3638-2434-F7E8-B5A10C65A9B8}"/>
                </a:ext>
              </a:extLst>
            </p:cNvPr>
            <p:cNvSpPr/>
            <p:nvPr/>
          </p:nvSpPr>
          <p:spPr>
            <a:xfrm>
              <a:off x="7784625" y="1742725"/>
              <a:ext cx="2154974" cy="2154973"/>
            </a:xfrm>
            <a:prstGeom prst="arc">
              <a:avLst>
                <a:gd name="adj1" fmla="val 16200000"/>
                <a:gd name="adj2" fmla="val 14040001"/>
              </a:avLst>
            </a:prstGeom>
            <a:ln w="66294">
              <a:solidFill>
                <a:srgbClr val="70BD4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79553" tIns="39776" rIns="79553" bIns="39776" rtlCol="0" anchor="ctr"/>
            <a:lstStyle/>
            <a:p>
              <a:pPr algn="ctr"/>
              <a:endParaRPr lang="zh-CN" altLang="en-US" sz="1566"/>
            </a:p>
          </p:txBody>
        </p:sp>
      </p:grpSp>
      <p:sp>
        <p:nvSpPr>
          <p:cNvPr id="56" name="Rectangle 32">
            <a:extLst>
              <a:ext uri="{FF2B5EF4-FFF2-40B4-BE49-F238E27FC236}">
                <a16:creationId xmlns:a16="http://schemas.microsoft.com/office/drawing/2014/main" id="{021B247B-54C7-63E7-E9D2-5657EF3CD1CE}"/>
              </a:ext>
            </a:extLst>
          </p:cNvPr>
          <p:cNvSpPr/>
          <p:nvPr/>
        </p:nvSpPr>
        <p:spPr>
          <a:xfrm>
            <a:off x="9063709" y="4700569"/>
            <a:ext cx="1901625" cy="1037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  <a:p>
            <a:pPr marL="0" lvl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anose="020B0306030504020204" pitchFamily="34" charset="0"/>
              </a:rPr>
              <a:t>请输入你的文字请输入你的文字请输入你的文字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1765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c47c1538-9010-4092-ad45-eeffa7028bf2&quot;,&quot;Name&quot;:&quot;自定义&quot;,&quot;Kind&quot;:&quot;Custo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7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</TotalTime>
  <Words>1382</Words>
  <Application>Microsoft Office PowerPoint</Application>
  <PresentationFormat>宽屏</PresentationFormat>
  <Paragraphs>181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Arial</vt:lpstr>
      <vt:lpstr>汉仪雅酷黑 45W</vt:lpstr>
      <vt:lpstr>OPPOSans H</vt:lpstr>
      <vt:lpstr>OPPOSans R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蓝绿色医疗风医疗产品汇报介绍ppt模板</dc:title>
  <dc:creator>Elly透明胶</dc:creator>
  <cp:keywords>P界达人</cp:keywords>
  <dc:description>www.51pptmoban.com</dc:description>
  <cp:lastModifiedBy>Power user</cp:lastModifiedBy>
  <cp:revision>54</cp:revision>
  <dcterms:created xsi:type="dcterms:W3CDTF">2022-06-26T08:57:40Z</dcterms:created>
  <dcterms:modified xsi:type="dcterms:W3CDTF">2023-02-21T07:30:20Z</dcterms:modified>
</cp:coreProperties>
</file>