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1" r:id="rId2"/>
    <p:sldId id="259" r:id="rId3"/>
    <p:sldId id="290" r:id="rId4"/>
    <p:sldId id="264" r:id="rId5"/>
    <p:sldId id="284" r:id="rId6"/>
    <p:sldId id="292" r:id="rId7"/>
    <p:sldId id="285" r:id="rId8"/>
    <p:sldId id="286" r:id="rId9"/>
    <p:sldId id="293" r:id="rId10"/>
    <p:sldId id="287" r:id="rId11"/>
    <p:sldId id="288" r:id="rId12"/>
    <p:sldId id="263" r:id="rId13"/>
    <p:sldId id="1127" r:id="rId14"/>
    <p:sldId id="112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DE9B"/>
    <a:srgbClr val="84451A"/>
    <a:srgbClr val="F7856C"/>
    <a:srgbClr val="F9E2C7"/>
    <a:srgbClr val="E8B082"/>
    <a:srgbClr val="E1955B"/>
    <a:srgbClr val="DF8F55"/>
    <a:srgbClr val="FEEACF"/>
    <a:srgbClr val="E5B688"/>
    <a:srgbClr val="E6B7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77" autoAdjust="0"/>
    <p:restoredTop sz="95387" autoAdjust="0"/>
  </p:normalViewPr>
  <p:slideViewPr>
    <p:cSldViewPr snapToGrid="0">
      <p:cViewPr varScale="1">
        <p:scale>
          <a:sx n="86" d="100"/>
          <a:sy n="86" d="100"/>
        </p:scale>
        <p:origin x="120" y="12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9"/>
            <c:spPr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</a:gradFill>
              <a:ln w="25400">
                <a:solidFill>
                  <a:srgbClr val="E6B789"/>
                </a:solidFill>
              </a:ln>
              <a:effectLst/>
              <a:sp3d contourW="25400">
                <a:contourClr>
                  <a:srgbClr val="E6B789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59B-4F40-9AB5-981B7A356BA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rgbClr val="E2965C"/>
                </a:solidFill>
              </a:ln>
              <a:effectLst/>
              <a:sp3d contourW="25400">
                <a:contourClr>
                  <a:srgbClr val="E2965C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59B-4F40-9AB5-981B7A356BA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59B-4F40-9AB5-981B7A356BA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59B-4F40-9AB5-981B7A356BAE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0.65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59B-4F40-9AB5-981B7A356B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8E3405E-4507-4D96-9E8F-1F52A41A84AB}" type="datetimeFigureOut">
              <a:rPr lang="zh-CN" altLang="en-US" smtClean="0"/>
              <a:pPr/>
              <a:t>2023/2/21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F36ED69-3056-4A32-B73A-A82F2FA050F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5865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6ED69-3056-4A32-B73A-A82F2FA050F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084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6ED69-3056-4A32-B73A-A82F2FA050F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176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6ED69-3056-4A32-B73A-A82F2FA050F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4485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6ED69-3056-4A32-B73A-A82F2FA050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164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6ED69-3056-4A32-B73A-A82F2FA050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298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6ED69-3056-4A32-B73A-A82F2FA050F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653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6ED69-3056-4A32-B73A-A82F2FA050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585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6ED69-3056-4A32-B73A-A82F2FA050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113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6ED69-3056-4A32-B73A-A82F2FA050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391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6ED69-3056-4A32-B73A-A82F2FA050F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27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6ED69-3056-4A32-B73A-A82F2FA050F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2688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6ED69-3056-4A32-B73A-A82F2FA050F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106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0BE7247-49CF-203C-75AF-72654B3B00E3}"/>
              </a:ext>
            </a:extLst>
          </p:cNvPr>
          <p:cNvSpPr/>
          <p:nvPr userDrawn="1"/>
        </p:nvSpPr>
        <p:spPr>
          <a:xfrm rot="5400000" flipH="1">
            <a:off x="2649067" y="-2649069"/>
            <a:ext cx="6893865" cy="12192000"/>
          </a:xfrm>
          <a:prstGeom prst="rect">
            <a:avLst/>
          </a:prstGeom>
          <a:solidFill>
            <a:srgbClr val="0903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62B5DBA-CA49-2722-B045-2252051D2B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19" y="445628"/>
            <a:ext cx="10802006" cy="6449917"/>
          </a:xfrm>
          <a:prstGeom prst="rect">
            <a:avLst/>
          </a:prstGeom>
        </p:spPr>
      </p:pic>
      <p:pic>
        <p:nvPicPr>
          <p:cNvPr id="3" name="Picture 2" descr="查看图片">
            <a:extLst>
              <a:ext uri="{FF2B5EF4-FFF2-40B4-BE49-F238E27FC236}">
                <a16:creationId xmlns:a16="http://schemas.microsoft.com/office/drawing/2014/main" id="{53EAD195-9FBA-85D3-3C52-220A0CF8DC4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68807" y="0"/>
            <a:ext cx="7723193" cy="243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A08261D5-A3DA-DBB9-5DA5-709A9076C88A}"/>
              </a:ext>
            </a:extLst>
          </p:cNvPr>
          <p:cNvSpPr/>
          <p:nvPr userDrawn="1"/>
        </p:nvSpPr>
        <p:spPr>
          <a:xfrm>
            <a:off x="-75472" y="-3"/>
            <a:ext cx="12267472" cy="6900272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FBC2F2A-12B1-26DF-C582-479CF12789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524" l="0" r="100000">
                        <a14:foregroundMark x1="15610" y1="58071" x2="13701" y2="73228"/>
                        <a14:foregroundMark x1="18405" y1="35335" x2="15815" y2="56201"/>
                        <a14:foregroundMark x1="13701" y1="73228" x2="3136" y2="78740"/>
                        <a14:foregroundMark x1="3136" y1="78740" x2="1500" y2="95965"/>
                        <a14:foregroundMark x1="1500" y1="95965" x2="2386" y2="98524"/>
                        <a14:foregroundMark x1="92979" y1="80020" x2="92502" y2="97244"/>
                        <a14:foregroundMark x1="58691" y1="74508" x2="58214" y2="40551"/>
                        <a14:backgroundMark x1="14451" y1="55906" x2="14928" y2="58366"/>
                        <a14:backgroundMark x1="14588" y1="58661" x2="15133" y2="60925"/>
                        <a14:backgroundMark x1="57055" y1="74508" x2="57055" y2="76575"/>
                        <a14:backgroundMark x1="57601" y1="76575" x2="57601" y2="780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2" y="2230701"/>
            <a:ext cx="6224091" cy="4252385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F73174EA-8624-AE1C-77C9-DCEF523630CD}"/>
              </a:ext>
            </a:extLst>
          </p:cNvPr>
          <p:cNvPicPr>
            <a:picLocks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" y="5647376"/>
            <a:ext cx="12153827" cy="124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F7393C3-5802-BA95-D4B7-8592C67481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364067"/>
            <a:ext cx="12192001" cy="649393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E600D75-E37E-3E86-CF4B-0B822D9B259E}"/>
              </a:ext>
            </a:extLst>
          </p:cNvPr>
          <p:cNvSpPr/>
          <p:nvPr userDrawn="1"/>
        </p:nvSpPr>
        <p:spPr>
          <a:xfrm rot="5400000" flipH="1">
            <a:off x="3479800" y="-3479800"/>
            <a:ext cx="5232401" cy="12192000"/>
          </a:xfrm>
          <a:prstGeom prst="rect">
            <a:avLst/>
          </a:prstGeom>
          <a:solidFill>
            <a:srgbClr val="0903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10" name="Picture 2" descr="查看图片">
            <a:extLst>
              <a:ext uri="{FF2B5EF4-FFF2-40B4-BE49-F238E27FC236}">
                <a16:creationId xmlns:a16="http://schemas.microsoft.com/office/drawing/2014/main" id="{64FC6525-77E9-2380-51C8-BDF705CB45F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6541" y="0"/>
            <a:ext cx="7655459" cy="243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B8725F13-0D9E-89F3-9EBF-2A03D106065C}"/>
              </a:ext>
            </a:extLst>
          </p:cNvPr>
          <p:cNvSpPr/>
          <p:nvPr userDrawn="1"/>
        </p:nvSpPr>
        <p:spPr>
          <a:xfrm>
            <a:off x="-35125" y="-11364"/>
            <a:ext cx="12227125" cy="6872042"/>
          </a:xfrm>
          <a:prstGeom prst="rect">
            <a:avLst/>
          </a:prstGeom>
          <a:solidFill>
            <a:schemeClr val="bg1">
              <a:alpha val="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B6F1CBF-EEBD-3959-4890-8D2F42710A39}"/>
              </a:ext>
            </a:extLst>
          </p:cNvPr>
          <p:cNvSpPr/>
          <p:nvPr userDrawn="1"/>
        </p:nvSpPr>
        <p:spPr>
          <a:xfrm rot="5400000" flipH="1">
            <a:off x="5458411" y="-5480064"/>
            <a:ext cx="1157902" cy="12074728"/>
          </a:xfrm>
          <a:prstGeom prst="rect">
            <a:avLst/>
          </a:prstGeom>
          <a:solidFill>
            <a:srgbClr val="0903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402E1FB-E560-681C-705A-5DCB82FA9DC4}"/>
              </a:ext>
            </a:extLst>
          </p:cNvPr>
          <p:cNvSpPr/>
          <p:nvPr userDrawn="1"/>
        </p:nvSpPr>
        <p:spPr>
          <a:xfrm>
            <a:off x="10694257" y="-21651"/>
            <a:ext cx="1507067" cy="6882329"/>
          </a:xfrm>
          <a:prstGeom prst="rect">
            <a:avLst/>
          </a:prstGeom>
          <a:solidFill>
            <a:srgbClr val="0903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602A659-BD8C-F188-FF08-BDD23DC265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96077"/>
            <a:ext cx="10766881" cy="6461923"/>
          </a:xfrm>
          <a:prstGeom prst="rect">
            <a:avLst/>
          </a:prstGeom>
        </p:spPr>
      </p:pic>
      <p:pic>
        <p:nvPicPr>
          <p:cNvPr id="10" name="Picture 2" descr="查看图片">
            <a:extLst>
              <a:ext uri="{FF2B5EF4-FFF2-40B4-BE49-F238E27FC236}">
                <a16:creationId xmlns:a16="http://schemas.microsoft.com/office/drawing/2014/main" id="{7D3F8503-9AA8-F436-E128-49A88A81048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68807" y="0"/>
            <a:ext cx="7723193" cy="243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5">
            <a:extLst>
              <a:ext uri="{FF2B5EF4-FFF2-40B4-BE49-F238E27FC236}">
                <a16:creationId xmlns:a16="http://schemas.microsoft.com/office/drawing/2014/main" id="{826BACCB-027F-E0E2-A472-083089C3DA8A}"/>
              </a:ext>
            </a:extLst>
          </p:cNvPr>
          <p:cNvPicPr>
            <a:picLocks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105" y="5684729"/>
            <a:ext cx="12239754" cy="124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396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135943-BBAA-FBDC-CF8E-F1956D4E5B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" y="20035"/>
            <a:ext cx="12188352" cy="6907012"/>
          </a:xfrm>
          <a:prstGeom prst="rect">
            <a:avLst/>
          </a:prstGeom>
        </p:spPr>
      </p:pic>
      <p:pic>
        <p:nvPicPr>
          <p:cNvPr id="5" name="Picture 2" descr="查看图片">
            <a:extLst>
              <a:ext uri="{FF2B5EF4-FFF2-40B4-BE49-F238E27FC236}">
                <a16:creationId xmlns:a16="http://schemas.microsoft.com/office/drawing/2014/main" id="{888DAFD2-D20C-4DEF-B47F-A30E2A5013C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171" y="311679"/>
            <a:ext cx="11515322" cy="632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查看图片">
            <a:extLst>
              <a:ext uri="{FF2B5EF4-FFF2-40B4-BE49-F238E27FC236}">
                <a16:creationId xmlns:a16="http://schemas.microsoft.com/office/drawing/2014/main" id="{784478C3-20FD-C3EA-51ED-E497A422D58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75666" y="283029"/>
            <a:ext cx="7655459" cy="243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DB647203-2FF6-13E9-4E36-3155BA79761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5936306"/>
            <a:ext cx="12192000" cy="99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52A8677-DDE5-F365-A428-22D6BC7917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539" y="5872938"/>
            <a:ext cx="54000" cy="77399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73DAAA2-EE1E-ED6A-8ADD-DC4481165B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39461" y="5625613"/>
            <a:ext cx="54000" cy="1021316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95E55622-C534-EED1-AF6C-00E33ADD3F92}"/>
              </a:ext>
            </a:extLst>
          </p:cNvPr>
          <p:cNvSpPr/>
          <p:nvPr userDrawn="1"/>
        </p:nvSpPr>
        <p:spPr>
          <a:xfrm rot="20090492">
            <a:off x="637952" y="470484"/>
            <a:ext cx="468000" cy="468000"/>
          </a:xfrm>
          <a:prstGeom prst="ellipse">
            <a:avLst/>
          </a:prstGeom>
          <a:gradFill flip="none" rotWithShape="1">
            <a:gsLst>
              <a:gs pos="80000">
                <a:srgbClr val="E8B082">
                  <a:alpha val="34000"/>
                </a:srgbClr>
              </a:gs>
              <a:gs pos="37000">
                <a:schemeClr val="bg2"/>
              </a:gs>
            </a:gsLst>
            <a:lin ang="2700000" scaled="1"/>
            <a:tileRect/>
          </a:gradFill>
          <a:ln w="254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1026" name="Picture 2" descr="查看图片">
            <a:extLst>
              <a:ext uri="{FF2B5EF4-FFF2-40B4-BE49-F238E27FC236}">
                <a16:creationId xmlns:a16="http://schemas.microsoft.com/office/drawing/2014/main" id="{B080E0A8-8E2C-703A-AADF-DC79CB5DB5E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96" y="583762"/>
            <a:ext cx="5048943" cy="99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B511FC1-C1F9-7381-62E6-0277AA5EA0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8100" y="-696686"/>
            <a:ext cx="12268200" cy="75546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B0EC3FE-A285-7474-5BB3-4627035747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539" l="0" r="99844">
                        <a14:foregroundMark x1="10342" y1="48699" x2="9020" y2="48699"/>
                        <a14:foregroundMark x1="3499" y1="56134" x2="1555" y2="59851"/>
                        <a14:foregroundMark x1="1555" y1="59851" x2="933" y2="59108"/>
                        <a14:foregroundMark x1="64463" y1="9665" x2="67574" y2="63941"/>
                        <a14:foregroundMark x1="64619" y1="10409" x2="67885" y2="28625"/>
                        <a14:foregroundMark x1="67885" y1="28625" x2="72784" y2="27881"/>
                        <a14:foregroundMark x1="72784" y1="27881" x2="77683" y2="18959"/>
                        <a14:foregroundMark x1="77683" y1="18959" x2="77683" y2="18959"/>
                        <a14:foregroundMark x1="77916" y1="20074" x2="88491" y2="38290"/>
                        <a14:foregroundMark x1="86781" y1="34201" x2="95723" y2="33829"/>
                        <a14:foregroundMark x1="96267" y1="36059" x2="97900" y2="36059"/>
                        <a14:foregroundMark x1="97045" y1="42007" x2="97123" y2="57249"/>
                        <a14:foregroundMark x1="96734" y1="51673" x2="99922" y2="72491"/>
                        <a14:foregroundMark x1="97201" y1="71375" x2="97745" y2="86617"/>
                        <a14:foregroundMark x1="96501" y1="66543" x2="97900" y2="80297"/>
                        <a14:foregroundMark x1="98367" y1="74349" x2="99300" y2="95911"/>
                        <a14:foregroundMark x1="99611" y1="73234" x2="99222" y2="95911"/>
                        <a14:foregroundMark x1="27838" y1="73234" x2="27605" y2="41636"/>
                        <a14:foregroundMark x1="24339" y1="70260" x2="22706" y2="45353"/>
                        <a14:foregroundMark x1="18740" y1="44238" x2="15630" y2="40149"/>
                        <a14:foregroundMark x1="27838" y1="43494" x2="35148" y2="43494"/>
                        <a14:foregroundMark x1="34681" y1="43866" x2="39969" y2="44981"/>
                        <a14:foregroundMark x1="35770" y1="61710" x2="49611" y2="42007"/>
                        <a14:foregroundMark x1="45879" y1="59108" x2="56376" y2="34201"/>
                        <a14:foregroundMark x1="54743" y1="24535" x2="59876" y2="19703"/>
                        <a14:foregroundMark x1="54588" y1="42751" x2="62908" y2="21190"/>
                        <a14:foregroundMark x1="14852" y1="42007" x2="21540" y2="38290"/>
                        <a14:foregroundMark x1="50467" y1="27881" x2="54666" y2="21933"/>
                        <a14:foregroundMark x1="67496" y1="19703" x2="73795" y2="19703"/>
                        <a14:foregroundMark x1="81337" y1="20818" x2="89036" y2="24907"/>
                        <a14:foregroundMark x1="91835" y1="30112" x2="98756" y2="24535"/>
                        <a14:foregroundMark x1="98678" y1="47584" x2="99611" y2="44981"/>
                        <a14:foregroundMark x1="1244" y1="39405" x2="2955" y2="39405"/>
                        <a14:foregroundMark x1="855" y1="78810" x2="92691" y2="84387"/>
                        <a14:foregroundMark x1="39191" y1="76580" x2="58476" y2="67286"/>
                        <a14:foregroundMark x1="58476" y1="67286" x2="59642" y2="67286"/>
                        <a14:foregroundMark x1="75428" y1="64312" x2="93157" y2="76952"/>
                        <a14:foregroundMark x1="311" y1="54275" x2="1400" y2="51673"/>
                        <a14:foregroundMark x1="43390" y1="34572" x2="46501" y2="32714"/>
                        <a14:foregroundMark x1="35614" y1="39405" x2="36314" y2="39033"/>
                        <a14:foregroundMark x1="46501" y1="32714" x2="47356" y2="29368"/>
                        <a14:foregroundMark x1="59098" y1="6691" x2="62830" y2="6320"/>
                        <a14:foregroundMark x1="62830" y1="6320" x2="63297" y2="6320"/>
                        <a14:foregroundMark x1="7932" y1="53903" x2="7932" y2="46097"/>
                        <a14:foregroundMark x1="6143" y1="52045" x2="5988" y2="46468"/>
                        <a14:foregroundMark x1="5988" y1="46468" x2="9253" y2="45353"/>
                        <a14:foregroundMark x1="6376" y1="46840" x2="6376" y2="57621"/>
                        <a14:foregroundMark x1="27838" y1="40149" x2="31104" y2="40149"/>
                        <a14:backgroundMark x1="9176" y1="46097" x2="18351" y2="34201"/>
                        <a14:backgroundMark x1="855" y1="56877" x2="5677" y2="50558"/>
                        <a14:backgroundMark x1="31182" y1="39405" x2="32193" y2="39777"/>
                        <a14:backgroundMark x1="18351" y1="34201" x2="28072" y2="37918"/>
                        <a14:backgroundMark x1="32193" y1="39777" x2="41369" y2="38662"/>
                        <a14:backgroundMark x1="61275" y1="0" x2="41369" y2="38290"/>
                        <a14:backgroundMark x1="22706" y1="0" x2="7776" y2="43123"/>
                        <a14:backgroundMark x1="35459" y1="0" x2="29471" y2="35688"/>
                        <a14:backgroundMark x1="56687" y1="7063" x2="31960" y2="34201"/>
                        <a14:backgroundMark x1="14308" y1="0" x2="11586" y2="25279"/>
                        <a14:backgroundMark x1="11586" y1="25651" x2="7698" y2="42751"/>
                        <a14:backgroundMark x1="4899" y1="49814" x2="3033" y2="53160"/>
                        <a14:backgroundMark x1="6221" y1="40892" x2="1244" y2="50929"/>
                        <a14:backgroundMark x1="43935" y1="26766" x2="4121" y2="38290"/>
                        <a14:backgroundMark x1="41602" y1="29740" x2="36159" y2="37918"/>
                        <a14:backgroundMark x1="35925" y1="32714" x2="33437" y2="37546"/>
                        <a14:backgroundMark x1="29549" y1="33457" x2="39036" y2="34944"/>
                        <a14:backgroundMark x1="39036" y1="34944" x2="43857" y2="31227"/>
                        <a14:backgroundMark x1="12519" y1="37546" x2="3110" y2="405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88971"/>
            <a:ext cx="12230100" cy="256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52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01AEF9-6083-B6B2-CAA6-E31A6B746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83E09E62-63FC-54A8-E7A1-FF160D5449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274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0171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FC4E11E1-FE75-40F3-0DA0-AB6839D882B7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E8F50166-8026-2795-B507-8B2EB19E1869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页面-上">
            <a:extLst>
              <a:ext uri="{FF2B5EF4-FFF2-40B4-BE49-F238E27FC236}">
                <a16:creationId xmlns:a16="http://schemas.microsoft.com/office/drawing/2014/main" id="{119F968F-FA6F-2350-ADEF-64A3138EED16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25400" cap="sq">
            <a:noFill/>
          </a:ln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8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AE7AB648-5D0F-1828-2D19-44C4D142E72F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25400" cap="sq">
            <a:noFill/>
          </a:ln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80000">
                      <a:srgbClr val="FF0000"/>
                    </a:gs>
                    <a:gs pos="0">
                      <a:schemeClr val="accent1"/>
                    </a:gs>
                  </a:gsLst>
                  <a:lin ang="54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58" r:id="rId3"/>
    <p:sldLayoutId id="2147483654" r:id="rId4"/>
    <p:sldLayoutId id="2147483657" r:id="rId5"/>
    <p:sldLayoutId id="2147483659" r:id="rId6"/>
    <p:sldLayoutId id="21474836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黑暗中的灯光&#10;&#10;描述已自动生成">
            <a:extLst>
              <a:ext uri="{FF2B5EF4-FFF2-40B4-BE49-F238E27FC236}">
                <a16:creationId xmlns:a16="http://schemas.microsoft.com/office/drawing/2014/main" id="{D5452FC6-2246-5DD1-2E9F-52FFD5F4B6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4768" y="2693458"/>
            <a:ext cx="5379815" cy="147108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D0267BE-FB6B-E313-F4BB-147436A170AC}"/>
              </a:ext>
            </a:extLst>
          </p:cNvPr>
          <p:cNvSpPr txBox="1"/>
          <p:nvPr/>
        </p:nvSpPr>
        <p:spPr>
          <a:xfrm>
            <a:off x="5444359" y="2082513"/>
            <a:ext cx="630620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黑金风公司年终</a:t>
            </a:r>
            <a:endParaRPr lang="en-US" altLang="zh-CN" sz="4800" b="1" kern="100" spc="75" dirty="0">
              <a:gradFill flip="none" rotWithShape="1">
                <a:gsLst>
                  <a:gs pos="700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  <a:p>
            <a:r>
              <a:rPr lang="zh-CN" altLang="en-US" sz="48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总结汇报</a:t>
            </a:r>
            <a:r>
              <a:rPr lang="en-US" altLang="zh-CN" sz="48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PPT</a:t>
            </a:r>
            <a:r>
              <a:rPr lang="zh-CN" altLang="en-US" sz="48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模板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A67CA99-83D8-AD30-B3F7-816C9B920E79}"/>
              </a:ext>
            </a:extLst>
          </p:cNvPr>
          <p:cNvSpPr txBox="1"/>
          <p:nvPr/>
        </p:nvSpPr>
        <p:spPr>
          <a:xfrm>
            <a:off x="5497292" y="4114725"/>
            <a:ext cx="1656335" cy="332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kern="100" spc="75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汇报人：</a:t>
            </a:r>
            <a:r>
              <a:rPr lang="en-US" altLang="zh-CN" sz="1400" kern="100" spc="75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XXX</a:t>
            </a:r>
            <a:endParaRPr lang="zh-CN" altLang="en-US" sz="1400" kern="100" spc="75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ECAC6AD-A9BC-2108-FF59-4704B4BC4E1C}"/>
              </a:ext>
            </a:extLst>
          </p:cNvPr>
          <p:cNvSpPr txBox="1"/>
          <p:nvPr/>
        </p:nvSpPr>
        <p:spPr>
          <a:xfrm>
            <a:off x="5476155" y="1568427"/>
            <a:ext cx="2083721" cy="6876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kern="100" spc="75" dirty="0">
                <a:gradFill flip="none" rotWithShape="1">
                  <a:gsLst>
                    <a:gs pos="7000">
                      <a:schemeClr val="accent1"/>
                    </a:gs>
                    <a:gs pos="76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20XX</a:t>
            </a:r>
            <a:r>
              <a:rPr lang="zh-CN" altLang="en-US" sz="4000" kern="100" spc="75" dirty="0">
                <a:gradFill flip="none" rotWithShape="1">
                  <a:gsLst>
                    <a:gs pos="7000">
                      <a:schemeClr val="accent1"/>
                    </a:gs>
                    <a:gs pos="76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年</a:t>
            </a:r>
            <a:endParaRPr lang="en-US" altLang="zh-CN" sz="4000" kern="100" spc="75" dirty="0">
              <a:gradFill flip="none" rotWithShape="1">
                <a:gsLst>
                  <a:gs pos="7000">
                    <a:schemeClr val="accent1"/>
                  </a:gs>
                  <a:gs pos="76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E127E0E-F365-1BB1-48FB-B004D59A7230}"/>
              </a:ext>
            </a:extLst>
          </p:cNvPr>
          <p:cNvSpPr/>
          <p:nvPr/>
        </p:nvSpPr>
        <p:spPr>
          <a:xfrm>
            <a:off x="5476155" y="4080325"/>
            <a:ext cx="1846156" cy="401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D4E7C7-02FE-2C44-3AAE-7238F0EE923D}"/>
              </a:ext>
            </a:extLst>
          </p:cNvPr>
          <p:cNvSpPr txBox="1"/>
          <p:nvPr/>
        </p:nvSpPr>
        <p:spPr>
          <a:xfrm>
            <a:off x="5381769" y="3594242"/>
            <a:ext cx="5474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gradFill>
                  <a:gsLst>
                    <a:gs pos="7000">
                      <a:schemeClr val="accent2"/>
                    </a:gs>
                    <a:gs pos="88000">
                      <a:srgbClr val="D77640"/>
                    </a:gs>
                  </a:gsLst>
                  <a:lin ang="5400000" scaled="1"/>
                </a:gradFill>
                <a:effectLst/>
                <a:latin typeface="+mj-lt"/>
                <a:ea typeface="微软雅黑" panose="020B0503020204020204" pitchFamily="34" charset="-122"/>
              </a:rPr>
              <a:t>The company's year-end summary report</a:t>
            </a:r>
          </a:p>
        </p:txBody>
      </p:sp>
    </p:spTree>
    <p:extLst>
      <p:ext uri="{BB962C8B-B14F-4D97-AF65-F5344CB8AC3E}">
        <p14:creationId xmlns:p14="http://schemas.microsoft.com/office/powerpoint/2010/main" val="622977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55A542-A516-A478-FBD6-E9BCDFDD569D}"/>
              </a:ext>
            </a:extLst>
          </p:cNvPr>
          <p:cNvSpPr txBox="1"/>
          <p:nvPr/>
        </p:nvSpPr>
        <p:spPr>
          <a:xfrm>
            <a:off x="824317" y="445381"/>
            <a:ext cx="4364371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kern="100" spc="75" dirty="0">
                <a:gradFill flip="none" rotWithShape="1">
                  <a:gsLst>
                    <a:gs pos="7000">
                      <a:schemeClr val="accent1"/>
                    </a:gs>
                    <a:gs pos="8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03.</a:t>
            </a:r>
            <a:r>
              <a:rPr lang="zh-CN" altLang="en-US" sz="2800" b="1" kern="100" spc="75" dirty="0">
                <a:gradFill flip="none" rotWithShape="1">
                  <a:gsLst>
                    <a:gs pos="7000">
                      <a:schemeClr val="accent1"/>
                    </a:gs>
                    <a:gs pos="8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探索新销售模式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816224CB-BF81-5D0C-5990-DC71D79BA9E9}"/>
              </a:ext>
            </a:extLst>
          </p:cNvPr>
          <p:cNvCxnSpPr>
            <a:cxnSpLocks/>
          </p:cNvCxnSpPr>
          <p:nvPr/>
        </p:nvCxnSpPr>
        <p:spPr>
          <a:xfrm>
            <a:off x="1115416" y="2245683"/>
            <a:ext cx="3240000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739E53E8-91B9-A833-CD1D-10AAB70DDFC7}"/>
              </a:ext>
            </a:extLst>
          </p:cNvPr>
          <p:cNvSpPr/>
          <p:nvPr/>
        </p:nvSpPr>
        <p:spPr>
          <a:xfrm>
            <a:off x="816442" y="1688806"/>
            <a:ext cx="4979351" cy="1845926"/>
          </a:xfrm>
          <a:prstGeom prst="rect">
            <a:avLst/>
          </a:prstGeom>
          <a:noFill/>
          <a:ln w="19050" cap="flat" cmpd="sng" algn="ctr">
            <a:gradFill flip="none" rotWithShape="1">
              <a:gsLst>
                <a:gs pos="48000">
                  <a:schemeClr val="bg1">
                    <a:alpha val="0"/>
                  </a:schemeClr>
                </a:gs>
                <a:gs pos="10000">
                  <a:schemeClr val="accent2"/>
                </a:gs>
                <a:gs pos="62000">
                  <a:schemeClr val="accent1">
                    <a:lumMod val="5000"/>
                    <a:lumOff val="95000"/>
                    <a:alpha val="3800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OPPOSans R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9C67BB-D620-77C2-D927-EB234831648F}"/>
              </a:ext>
            </a:extLst>
          </p:cNvPr>
          <p:cNvSpPr txBox="1"/>
          <p:nvPr/>
        </p:nvSpPr>
        <p:spPr>
          <a:xfrm>
            <a:off x="1058456" y="2538143"/>
            <a:ext cx="444236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点击这里，输入您的文本文字，更改文字的颜色或者大小属性。还可以设置合适的文字格式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A5EA5A-7D81-4C10-9B0B-5A617718DE01}"/>
              </a:ext>
            </a:extLst>
          </p:cNvPr>
          <p:cNvSpPr txBox="1"/>
          <p:nvPr/>
        </p:nvSpPr>
        <p:spPr>
          <a:xfrm>
            <a:off x="1058456" y="1835317"/>
            <a:ext cx="3296959" cy="43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01</a:t>
            </a:r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、打造完整的销售体系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C9EEB35-6455-DBEC-635D-149FB980A364}"/>
              </a:ext>
            </a:extLst>
          </p:cNvPr>
          <p:cNvCxnSpPr>
            <a:cxnSpLocks/>
          </p:cNvCxnSpPr>
          <p:nvPr/>
        </p:nvCxnSpPr>
        <p:spPr>
          <a:xfrm>
            <a:off x="6831949" y="2245683"/>
            <a:ext cx="3240000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C233D83A-5BA5-9614-73CC-07341C8B4053}"/>
              </a:ext>
            </a:extLst>
          </p:cNvPr>
          <p:cNvSpPr/>
          <p:nvPr/>
        </p:nvSpPr>
        <p:spPr>
          <a:xfrm>
            <a:off x="6532975" y="1688806"/>
            <a:ext cx="4979351" cy="1845926"/>
          </a:xfrm>
          <a:prstGeom prst="rect">
            <a:avLst/>
          </a:prstGeom>
          <a:noFill/>
          <a:ln w="19050" cap="flat" cmpd="sng" algn="ctr">
            <a:gradFill flip="none" rotWithShape="1">
              <a:gsLst>
                <a:gs pos="48000">
                  <a:schemeClr val="bg1">
                    <a:alpha val="0"/>
                  </a:schemeClr>
                </a:gs>
                <a:gs pos="10000">
                  <a:schemeClr val="accent2"/>
                </a:gs>
                <a:gs pos="62000">
                  <a:schemeClr val="accent1">
                    <a:lumMod val="5000"/>
                    <a:lumOff val="95000"/>
                    <a:alpha val="3800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OPPOSans R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64DF1B8-442C-D3A8-8B40-05E335DF6757}"/>
              </a:ext>
            </a:extLst>
          </p:cNvPr>
          <p:cNvSpPr txBox="1"/>
          <p:nvPr/>
        </p:nvSpPr>
        <p:spPr>
          <a:xfrm>
            <a:off x="6774989" y="2538143"/>
            <a:ext cx="444236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点击这里，输入您的文本文字，更改文字的颜色或者大小属性。还可以设置合适的文字格式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3316062-8CA9-609A-F874-F95130F76740}"/>
              </a:ext>
            </a:extLst>
          </p:cNvPr>
          <p:cNvSpPr txBox="1"/>
          <p:nvPr/>
        </p:nvSpPr>
        <p:spPr>
          <a:xfrm>
            <a:off x="6774989" y="1835317"/>
            <a:ext cx="3535659" cy="43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02</a:t>
            </a:r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、寻求转型，探索新模式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0AE33C7-2FD8-71B6-70C2-66A241DFA8BA}"/>
              </a:ext>
            </a:extLst>
          </p:cNvPr>
          <p:cNvCxnSpPr>
            <a:cxnSpLocks/>
          </p:cNvCxnSpPr>
          <p:nvPr/>
        </p:nvCxnSpPr>
        <p:spPr>
          <a:xfrm>
            <a:off x="6831949" y="4503341"/>
            <a:ext cx="3240000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C2DF4FDD-F661-DA63-E7B3-0488E60CFA59}"/>
              </a:ext>
            </a:extLst>
          </p:cNvPr>
          <p:cNvSpPr/>
          <p:nvPr/>
        </p:nvSpPr>
        <p:spPr>
          <a:xfrm>
            <a:off x="6532975" y="3946464"/>
            <a:ext cx="4979351" cy="1845926"/>
          </a:xfrm>
          <a:prstGeom prst="rect">
            <a:avLst/>
          </a:prstGeom>
          <a:noFill/>
          <a:ln w="19050" cap="flat" cmpd="sng" algn="ctr">
            <a:gradFill flip="none" rotWithShape="1">
              <a:gsLst>
                <a:gs pos="48000">
                  <a:schemeClr val="bg1">
                    <a:alpha val="0"/>
                  </a:schemeClr>
                </a:gs>
                <a:gs pos="10000">
                  <a:schemeClr val="accent2"/>
                </a:gs>
                <a:gs pos="62000">
                  <a:schemeClr val="accent1">
                    <a:lumMod val="5000"/>
                    <a:lumOff val="95000"/>
                    <a:alpha val="3800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OPPOSans R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B9692CC-EE02-8CEE-B781-3F7CBB7AB377}"/>
              </a:ext>
            </a:extLst>
          </p:cNvPr>
          <p:cNvSpPr txBox="1"/>
          <p:nvPr/>
        </p:nvSpPr>
        <p:spPr>
          <a:xfrm>
            <a:off x="6774989" y="4795801"/>
            <a:ext cx="444236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点击这里，输入您的文本文字，更改文字的颜色或者大小属性。还可以设置合适的文字格式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AEB5C87-1B31-417C-845C-6FBB2F3DD745}"/>
              </a:ext>
            </a:extLst>
          </p:cNvPr>
          <p:cNvSpPr txBox="1"/>
          <p:nvPr/>
        </p:nvSpPr>
        <p:spPr>
          <a:xfrm>
            <a:off x="6774989" y="4092975"/>
            <a:ext cx="3945563" cy="80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04</a:t>
            </a:r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、追求效益，高质量发展</a:t>
            </a:r>
          </a:p>
          <a:p>
            <a:pPr>
              <a:lnSpc>
                <a:spcPct val="120000"/>
              </a:lnSpc>
            </a:pPr>
            <a:endParaRPr lang="zh-CN" altLang="en-US" sz="2000" kern="100" spc="75" dirty="0">
              <a:gradFill flip="none" rotWithShape="1">
                <a:gsLst>
                  <a:gs pos="700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E6CB1C3-0F46-7CD2-59F6-E1133A3D0664}"/>
              </a:ext>
            </a:extLst>
          </p:cNvPr>
          <p:cNvCxnSpPr>
            <a:cxnSpLocks/>
          </p:cNvCxnSpPr>
          <p:nvPr/>
        </p:nvCxnSpPr>
        <p:spPr>
          <a:xfrm>
            <a:off x="1115416" y="4475066"/>
            <a:ext cx="3240000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id="{BCA1EB06-34D8-9B71-BEEC-B0C337605333}"/>
              </a:ext>
            </a:extLst>
          </p:cNvPr>
          <p:cNvSpPr/>
          <p:nvPr/>
        </p:nvSpPr>
        <p:spPr>
          <a:xfrm>
            <a:off x="816442" y="3918189"/>
            <a:ext cx="4979351" cy="1845926"/>
          </a:xfrm>
          <a:prstGeom prst="rect">
            <a:avLst/>
          </a:prstGeom>
          <a:noFill/>
          <a:ln w="19050" cap="flat" cmpd="sng" algn="ctr">
            <a:gradFill flip="none" rotWithShape="1">
              <a:gsLst>
                <a:gs pos="48000">
                  <a:schemeClr val="bg1">
                    <a:alpha val="0"/>
                  </a:schemeClr>
                </a:gs>
                <a:gs pos="10000">
                  <a:schemeClr val="accent2"/>
                </a:gs>
                <a:gs pos="62000">
                  <a:schemeClr val="accent1">
                    <a:lumMod val="5000"/>
                    <a:lumOff val="95000"/>
                    <a:alpha val="3800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OPPOSans R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33174B3-FF4D-E144-6581-C19E902C7D46}"/>
              </a:ext>
            </a:extLst>
          </p:cNvPr>
          <p:cNvSpPr txBox="1"/>
          <p:nvPr/>
        </p:nvSpPr>
        <p:spPr>
          <a:xfrm>
            <a:off x="1058456" y="4767526"/>
            <a:ext cx="444236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点击这里，输入您的文本文字，更改文字的颜色或者大小属性。还可以设置合适的文字格式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E6215F3-7B89-72FF-5049-673B2625E584}"/>
              </a:ext>
            </a:extLst>
          </p:cNvPr>
          <p:cNvSpPr txBox="1"/>
          <p:nvPr/>
        </p:nvSpPr>
        <p:spPr>
          <a:xfrm>
            <a:off x="1058456" y="4064700"/>
            <a:ext cx="3296959" cy="43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03</a:t>
            </a:r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、稳健经营，细化管理</a:t>
            </a:r>
          </a:p>
        </p:txBody>
      </p:sp>
    </p:spTree>
    <p:extLst>
      <p:ext uri="{BB962C8B-B14F-4D97-AF65-F5344CB8AC3E}">
        <p14:creationId xmlns:p14="http://schemas.microsoft.com/office/powerpoint/2010/main" val="3168860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55A542-A516-A478-FBD6-E9BCDFDD569D}"/>
              </a:ext>
            </a:extLst>
          </p:cNvPr>
          <p:cNvSpPr txBox="1"/>
          <p:nvPr/>
        </p:nvSpPr>
        <p:spPr>
          <a:xfrm>
            <a:off x="824317" y="445381"/>
            <a:ext cx="4364371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kern="100" spc="75" dirty="0">
                <a:gradFill flip="none" rotWithShape="1">
                  <a:gsLst>
                    <a:gs pos="7000">
                      <a:schemeClr val="accent1"/>
                    </a:gs>
                    <a:gs pos="8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03.</a:t>
            </a:r>
            <a:r>
              <a:rPr lang="zh-CN" altLang="en-US" sz="2800" b="1" kern="100" spc="75" dirty="0">
                <a:gradFill flip="none" rotWithShape="1">
                  <a:gsLst>
                    <a:gs pos="7000">
                      <a:schemeClr val="accent1"/>
                    </a:gs>
                    <a:gs pos="8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风险管理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8578BCA2-5ABF-EDAD-DE40-BA98C62C030B}"/>
              </a:ext>
            </a:extLst>
          </p:cNvPr>
          <p:cNvSpPr/>
          <p:nvPr/>
        </p:nvSpPr>
        <p:spPr>
          <a:xfrm>
            <a:off x="849236" y="1967379"/>
            <a:ext cx="2765310" cy="3868070"/>
          </a:xfrm>
          <a:prstGeom prst="roundRect">
            <a:avLst>
              <a:gd name="adj" fmla="val 7797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EDA1FE1-5ACB-306F-FDAF-8C40A1E7811E}"/>
              </a:ext>
            </a:extLst>
          </p:cNvPr>
          <p:cNvSpPr/>
          <p:nvPr/>
        </p:nvSpPr>
        <p:spPr>
          <a:xfrm>
            <a:off x="825743" y="3456233"/>
            <a:ext cx="352611" cy="8903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E23928DB-276F-1EA5-DBA3-85944161031E}"/>
              </a:ext>
            </a:extLst>
          </p:cNvPr>
          <p:cNvSpPr/>
          <p:nvPr/>
        </p:nvSpPr>
        <p:spPr>
          <a:xfrm rot="5400000">
            <a:off x="702941" y="3758686"/>
            <a:ext cx="595542" cy="302951"/>
          </a:xfrm>
          <a:prstGeom prst="triangle">
            <a:avLst>
              <a:gd name="adj" fmla="val 47360"/>
            </a:avLst>
          </a:prstGeom>
          <a:solidFill>
            <a:schemeClr val="accent2"/>
          </a:solidFill>
          <a:ln>
            <a:solidFill>
              <a:srgbClr val="E29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518AB12-05D3-3AF6-3DA5-6F7B6D5E1544}"/>
              </a:ext>
            </a:extLst>
          </p:cNvPr>
          <p:cNvSpPr txBox="1"/>
          <p:nvPr/>
        </p:nvSpPr>
        <p:spPr>
          <a:xfrm>
            <a:off x="1366348" y="3259477"/>
            <a:ext cx="1661391" cy="713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主动调整</a:t>
            </a:r>
            <a:endParaRPr lang="en-US" altLang="zh-CN" sz="2000" b="1" kern="100" spc="75" dirty="0">
              <a:gradFill flip="none" rotWithShape="1">
                <a:gsLst>
                  <a:gs pos="700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满足市场要求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C9E911B-92BA-CD82-8C58-149A35A2249A}"/>
              </a:ext>
            </a:extLst>
          </p:cNvPr>
          <p:cNvSpPr txBox="1"/>
          <p:nvPr/>
        </p:nvSpPr>
        <p:spPr>
          <a:xfrm>
            <a:off x="1201847" y="4351766"/>
            <a:ext cx="2045246" cy="1092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点击这里，输入您的文本文字，更改文字的颜色或者大小属性。还可以设置合适的文字格式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CF5E05B-D275-A378-F53E-4591E40B68E2}"/>
              </a:ext>
            </a:extLst>
          </p:cNvPr>
          <p:cNvGrpSpPr/>
          <p:nvPr/>
        </p:nvGrpSpPr>
        <p:grpSpPr>
          <a:xfrm>
            <a:off x="1940780" y="2362128"/>
            <a:ext cx="558728" cy="612000"/>
            <a:chOff x="10055504" y="3157539"/>
            <a:chExt cx="558728" cy="550863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22" name="Freeform 189">
              <a:extLst>
                <a:ext uri="{FF2B5EF4-FFF2-40B4-BE49-F238E27FC236}">
                  <a16:creationId xmlns:a16="http://schemas.microsoft.com/office/drawing/2014/main" id="{753B6A44-317C-B50D-4AF0-3F1042539F69}"/>
                </a:ext>
              </a:extLst>
            </p:cNvPr>
            <p:cNvSpPr/>
            <p:nvPr/>
          </p:nvSpPr>
          <p:spPr bwMode="auto">
            <a:xfrm>
              <a:off x="10268202" y="3335339"/>
              <a:ext cx="153967" cy="87313"/>
            </a:xfrm>
            <a:custGeom>
              <a:avLst/>
              <a:gdLst>
                <a:gd name="T0" fmla="*/ 0 w 53"/>
                <a:gd name="T1" fmla="*/ 16 h 30"/>
                <a:gd name="T2" fmla="*/ 4 w 53"/>
                <a:gd name="T3" fmla="*/ 20 h 30"/>
                <a:gd name="T4" fmla="*/ 39 w 53"/>
                <a:gd name="T5" fmla="*/ 20 h 30"/>
                <a:gd name="T6" fmla="*/ 35 w 53"/>
                <a:gd name="T7" fmla="*/ 24 h 30"/>
                <a:gd name="T8" fmla="*/ 34 w 53"/>
                <a:gd name="T9" fmla="*/ 29 h 30"/>
                <a:gd name="T10" fmla="*/ 37 w 53"/>
                <a:gd name="T11" fmla="*/ 30 h 30"/>
                <a:gd name="T12" fmla="*/ 40 w 53"/>
                <a:gd name="T13" fmla="*/ 29 h 30"/>
                <a:gd name="T14" fmla="*/ 51 w 53"/>
                <a:gd name="T15" fmla="*/ 18 h 30"/>
                <a:gd name="T16" fmla="*/ 53 w 53"/>
                <a:gd name="T17" fmla="*/ 16 h 30"/>
                <a:gd name="T18" fmla="*/ 51 w 53"/>
                <a:gd name="T19" fmla="*/ 13 h 30"/>
                <a:gd name="T20" fmla="*/ 40 w 53"/>
                <a:gd name="T21" fmla="*/ 2 h 30"/>
                <a:gd name="T22" fmla="*/ 34 w 53"/>
                <a:gd name="T23" fmla="*/ 2 h 30"/>
                <a:gd name="T24" fmla="*/ 35 w 53"/>
                <a:gd name="T25" fmla="*/ 8 h 30"/>
                <a:gd name="T26" fmla="*/ 39 w 53"/>
                <a:gd name="T27" fmla="*/ 12 h 30"/>
                <a:gd name="T28" fmla="*/ 4 w 53"/>
                <a:gd name="T29" fmla="*/ 12 h 30"/>
                <a:gd name="T30" fmla="*/ 0 w 53"/>
                <a:gd name="T3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30">
                  <a:moveTo>
                    <a:pt x="0" y="16"/>
                  </a:moveTo>
                  <a:cubicBezTo>
                    <a:pt x="0" y="18"/>
                    <a:pt x="2" y="20"/>
                    <a:pt x="4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3" y="25"/>
                    <a:pt x="33" y="28"/>
                    <a:pt x="34" y="29"/>
                  </a:cubicBezTo>
                  <a:cubicBezTo>
                    <a:pt x="35" y="30"/>
                    <a:pt x="36" y="30"/>
                    <a:pt x="37" y="30"/>
                  </a:cubicBezTo>
                  <a:cubicBezTo>
                    <a:pt x="38" y="30"/>
                    <a:pt x="39" y="30"/>
                    <a:pt x="40" y="29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2" y="18"/>
                    <a:pt x="53" y="17"/>
                    <a:pt x="53" y="16"/>
                  </a:cubicBezTo>
                  <a:cubicBezTo>
                    <a:pt x="53" y="14"/>
                    <a:pt x="52" y="13"/>
                    <a:pt x="51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0"/>
                    <a:pt x="36" y="0"/>
                    <a:pt x="34" y="2"/>
                  </a:cubicBezTo>
                  <a:cubicBezTo>
                    <a:pt x="33" y="3"/>
                    <a:pt x="33" y="6"/>
                    <a:pt x="35" y="8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3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90">
              <a:extLst>
                <a:ext uri="{FF2B5EF4-FFF2-40B4-BE49-F238E27FC236}">
                  <a16:creationId xmlns:a16="http://schemas.microsoft.com/office/drawing/2014/main" id="{D5E0052C-8323-3C2E-382E-406BFD6E8D8D}"/>
                </a:ext>
              </a:extLst>
            </p:cNvPr>
            <p:cNvSpPr/>
            <p:nvPr/>
          </p:nvSpPr>
          <p:spPr bwMode="auto">
            <a:xfrm>
              <a:off x="10268202" y="3440114"/>
              <a:ext cx="290475" cy="87313"/>
            </a:xfrm>
            <a:custGeom>
              <a:avLst/>
              <a:gdLst>
                <a:gd name="T0" fmla="*/ 82 w 100"/>
                <a:gd name="T1" fmla="*/ 1 h 30"/>
                <a:gd name="T2" fmla="*/ 82 w 100"/>
                <a:gd name="T3" fmla="*/ 7 h 30"/>
                <a:gd name="T4" fmla="*/ 86 w 100"/>
                <a:gd name="T5" fmla="*/ 11 h 30"/>
                <a:gd name="T6" fmla="*/ 4 w 100"/>
                <a:gd name="T7" fmla="*/ 11 h 30"/>
                <a:gd name="T8" fmla="*/ 0 w 100"/>
                <a:gd name="T9" fmla="*/ 15 h 30"/>
                <a:gd name="T10" fmla="*/ 4 w 100"/>
                <a:gd name="T11" fmla="*/ 19 h 30"/>
                <a:gd name="T12" fmla="*/ 86 w 100"/>
                <a:gd name="T13" fmla="*/ 19 h 30"/>
                <a:gd name="T14" fmla="*/ 82 w 100"/>
                <a:gd name="T15" fmla="*/ 23 h 30"/>
                <a:gd name="T16" fmla="*/ 82 w 100"/>
                <a:gd name="T17" fmla="*/ 29 h 30"/>
                <a:gd name="T18" fmla="*/ 85 w 100"/>
                <a:gd name="T19" fmla="*/ 30 h 30"/>
                <a:gd name="T20" fmla="*/ 87 w 100"/>
                <a:gd name="T21" fmla="*/ 29 h 30"/>
                <a:gd name="T22" fmla="*/ 99 w 100"/>
                <a:gd name="T23" fmla="*/ 18 h 30"/>
                <a:gd name="T24" fmla="*/ 100 w 100"/>
                <a:gd name="T25" fmla="*/ 15 h 30"/>
                <a:gd name="T26" fmla="*/ 99 w 100"/>
                <a:gd name="T27" fmla="*/ 12 h 30"/>
                <a:gd name="T28" fmla="*/ 87 w 100"/>
                <a:gd name="T29" fmla="*/ 1 h 30"/>
                <a:gd name="T30" fmla="*/ 82 w 100"/>
                <a:gd name="T3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30">
                  <a:moveTo>
                    <a:pt x="82" y="1"/>
                  </a:moveTo>
                  <a:cubicBezTo>
                    <a:pt x="80" y="3"/>
                    <a:pt x="80" y="6"/>
                    <a:pt x="82" y="7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3"/>
                    <a:pt x="0" y="15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0" y="25"/>
                    <a:pt x="80" y="27"/>
                    <a:pt x="82" y="29"/>
                  </a:cubicBezTo>
                  <a:cubicBezTo>
                    <a:pt x="83" y="30"/>
                    <a:pt x="84" y="30"/>
                    <a:pt x="85" y="30"/>
                  </a:cubicBezTo>
                  <a:cubicBezTo>
                    <a:pt x="86" y="30"/>
                    <a:pt x="87" y="30"/>
                    <a:pt x="87" y="29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7"/>
                    <a:pt x="100" y="16"/>
                    <a:pt x="100" y="15"/>
                  </a:cubicBezTo>
                  <a:cubicBezTo>
                    <a:pt x="100" y="14"/>
                    <a:pt x="99" y="13"/>
                    <a:pt x="99" y="12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6" y="0"/>
                    <a:pt x="83" y="0"/>
                    <a:pt x="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91">
              <a:extLst>
                <a:ext uri="{FF2B5EF4-FFF2-40B4-BE49-F238E27FC236}">
                  <a16:creationId xmlns:a16="http://schemas.microsoft.com/office/drawing/2014/main" id="{B21DE62C-4BA1-63CE-224E-660A66A0DBE6}"/>
                </a:ext>
              </a:extLst>
            </p:cNvPr>
            <p:cNvSpPr/>
            <p:nvPr/>
          </p:nvSpPr>
          <p:spPr bwMode="auto">
            <a:xfrm>
              <a:off x="10268202" y="3543302"/>
              <a:ext cx="346030" cy="90488"/>
            </a:xfrm>
            <a:custGeom>
              <a:avLst/>
              <a:gdLst>
                <a:gd name="T0" fmla="*/ 118 w 119"/>
                <a:gd name="T1" fmla="*/ 13 h 31"/>
                <a:gd name="T2" fmla="*/ 107 w 119"/>
                <a:gd name="T3" fmla="*/ 2 h 31"/>
                <a:gd name="T4" fmla="*/ 101 w 119"/>
                <a:gd name="T5" fmla="*/ 2 h 31"/>
                <a:gd name="T6" fmla="*/ 101 w 119"/>
                <a:gd name="T7" fmla="*/ 8 h 31"/>
                <a:gd name="T8" fmla="*/ 105 w 119"/>
                <a:gd name="T9" fmla="*/ 12 h 31"/>
                <a:gd name="T10" fmla="*/ 4 w 119"/>
                <a:gd name="T11" fmla="*/ 12 h 31"/>
                <a:gd name="T12" fmla="*/ 0 w 119"/>
                <a:gd name="T13" fmla="*/ 16 h 31"/>
                <a:gd name="T14" fmla="*/ 4 w 119"/>
                <a:gd name="T15" fmla="*/ 20 h 31"/>
                <a:gd name="T16" fmla="*/ 105 w 119"/>
                <a:gd name="T17" fmla="*/ 20 h 31"/>
                <a:gd name="T18" fmla="*/ 101 w 119"/>
                <a:gd name="T19" fmla="*/ 24 h 31"/>
                <a:gd name="T20" fmla="*/ 101 w 119"/>
                <a:gd name="T21" fmla="*/ 29 h 31"/>
                <a:gd name="T22" fmla="*/ 104 w 119"/>
                <a:gd name="T23" fmla="*/ 31 h 31"/>
                <a:gd name="T24" fmla="*/ 107 w 119"/>
                <a:gd name="T25" fmla="*/ 29 h 31"/>
                <a:gd name="T26" fmla="*/ 118 w 119"/>
                <a:gd name="T27" fmla="*/ 19 h 31"/>
                <a:gd name="T28" fmla="*/ 119 w 119"/>
                <a:gd name="T29" fmla="*/ 16 h 31"/>
                <a:gd name="T30" fmla="*/ 118 w 119"/>
                <a:gd name="T3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31">
                  <a:moveTo>
                    <a:pt x="118" y="13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5" y="0"/>
                    <a:pt x="103" y="0"/>
                    <a:pt x="101" y="2"/>
                  </a:cubicBezTo>
                  <a:cubicBezTo>
                    <a:pt x="99" y="4"/>
                    <a:pt x="100" y="6"/>
                    <a:pt x="101" y="8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3"/>
                    <a:pt x="0" y="16"/>
                  </a:cubicBezTo>
                  <a:cubicBezTo>
                    <a:pt x="0" y="18"/>
                    <a:pt x="2" y="20"/>
                    <a:pt x="4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5"/>
                    <a:pt x="99" y="28"/>
                    <a:pt x="101" y="29"/>
                  </a:cubicBezTo>
                  <a:cubicBezTo>
                    <a:pt x="102" y="30"/>
                    <a:pt x="103" y="31"/>
                    <a:pt x="104" y="31"/>
                  </a:cubicBezTo>
                  <a:cubicBezTo>
                    <a:pt x="105" y="31"/>
                    <a:pt x="106" y="30"/>
                    <a:pt x="107" y="2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9" y="18"/>
                    <a:pt x="119" y="17"/>
                    <a:pt x="119" y="16"/>
                  </a:cubicBezTo>
                  <a:cubicBezTo>
                    <a:pt x="119" y="15"/>
                    <a:pt x="119" y="14"/>
                    <a:pt x="11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92">
              <a:extLst>
                <a:ext uri="{FF2B5EF4-FFF2-40B4-BE49-F238E27FC236}">
                  <a16:creationId xmlns:a16="http://schemas.microsoft.com/office/drawing/2014/main" id="{AC7AD4BA-CA6D-CEB1-DEC8-C8D3C403F258}"/>
                </a:ext>
              </a:extLst>
            </p:cNvPr>
            <p:cNvSpPr/>
            <p:nvPr/>
          </p:nvSpPr>
          <p:spPr bwMode="auto">
            <a:xfrm>
              <a:off x="10165028" y="3321052"/>
              <a:ext cx="23809" cy="69850"/>
            </a:xfrm>
            <a:custGeom>
              <a:avLst/>
              <a:gdLst>
                <a:gd name="T0" fmla="*/ 15 w 15"/>
                <a:gd name="T1" fmla="*/ 44 h 44"/>
                <a:gd name="T2" fmla="*/ 15 w 15"/>
                <a:gd name="T3" fmla="*/ 0 h 44"/>
                <a:gd name="T4" fmla="*/ 11 w 15"/>
                <a:gd name="T5" fmla="*/ 0 h 44"/>
                <a:gd name="T6" fmla="*/ 0 w 15"/>
                <a:gd name="T7" fmla="*/ 6 h 44"/>
                <a:gd name="T8" fmla="*/ 2 w 15"/>
                <a:gd name="T9" fmla="*/ 9 h 44"/>
                <a:gd name="T10" fmla="*/ 10 w 15"/>
                <a:gd name="T11" fmla="*/ 6 h 44"/>
                <a:gd name="T12" fmla="*/ 10 w 15"/>
                <a:gd name="T13" fmla="*/ 6 h 44"/>
                <a:gd name="T14" fmla="*/ 10 w 15"/>
                <a:gd name="T15" fmla="*/ 44 h 44"/>
                <a:gd name="T16" fmla="*/ 15 w 15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4">
                  <a:moveTo>
                    <a:pt x="15" y="44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0" y="6"/>
                  </a:lnTo>
                  <a:lnTo>
                    <a:pt x="2" y="9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44"/>
                  </a:lnTo>
                  <a:lnTo>
                    <a:pt x="15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93">
              <a:extLst>
                <a:ext uri="{FF2B5EF4-FFF2-40B4-BE49-F238E27FC236}">
                  <a16:creationId xmlns:a16="http://schemas.microsoft.com/office/drawing/2014/main" id="{8C3919F0-201C-46D3-AD04-582DE28C2ABE}"/>
                </a:ext>
              </a:extLst>
            </p:cNvPr>
            <p:cNvSpPr/>
            <p:nvPr/>
          </p:nvSpPr>
          <p:spPr bwMode="auto">
            <a:xfrm>
              <a:off x="10160266" y="3421064"/>
              <a:ext cx="42857" cy="69850"/>
            </a:xfrm>
            <a:custGeom>
              <a:avLst/>
              <a:gdLst>
                <a:gd name="T0" fmla="*/ 15 w 15"/>
                <a:gd name="T1" fmla="*/ 22 h 24"/>
                <a:gd name="T2" fmla="*/ 5 w 15"/>
                <a:gd name="T3" fmla="*/ 22 h 24"/>
                <a:gd name="T4" fmla="*/ 5 w 15"/>
                <a:gd name="T5" fmla="*/ 22 h 24"/>
                <a:gd name="T6" fmla="*/ 7 w 15"/>
                <a:gd name="T7" fmla="*/ 20 h 24"/>
                <a:gd name="T8" fmla="*/ 15 w 15"/>
                <a:gd name="T9" fmla="*/ 7 h 24"/>
                <a:gd name="T10" fmla="*/ 8 w 15"/>
                <a:gd name="T11" fmla="*/ 0 h 24"/>
                <a:gd name="T12" fmla="*/ 1 w 15"/>
                <a:gd name="T13" fmla="*/ 3 h 24"/>
                <a:gd name="T14" fmla="*/ 2 w 15"/>
                <a:gd name="T15" fmla="*/ 5 h 24"/>
                <a:gd name="T16" fmla="*/ 7 w 15"/>
                <a:gd name="T17" fmla="*/ 3 h 24"/>
                <a:gd name="T18" fmla="*/ 12 w 15"/>
                <a:gd name="T19" fmla="*/ 7 h 24"/>
                <a:gd name="T20" fmla="*/ 3 w 15"/>
                <a:gd name="T21" fmla="*/ 20 h 24"/>
                <a:gd name="T22" fmla="*/ 0 w 15"/>
                <a:gd name="T23" fmla="*/ 22 h 24"/>
                <a:gd name="T24" fmla="*/ 0 w 15"/>
                <a:gd name="T25" fmla="*/ 24 h 24"/>
                <a:gd name="T26" fmla="*/ 15 w 15"/>
                <a:gd name="T27" fmla="*/ 24 h 24"/>
                <a:gd name="T28" fmla="*/ 15 w 15"/>
                <a:gd name="T2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4">
                  <a:moveTo>
                    <a:pt x="1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2" y="15"/>
                    <a:pt x="15" y="11"/>
                    <a:pt x="15" y="7"/>
                  </a:cubicBezTo>
                  <a:cubicBezTo>
                    <a:pt x="15" y="4"/>
                    <a:pt x="13" y="0"/>
                    <a:pt x="8" y="0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5" y="3"/>
                    <a:pt x="7" y="3"/>
                  </a:cubicBezTo>
                  <a:cubicBezTo>
                    <a:pt x="10" y="3"/>
                    <a:pt x="12" y="5"/>
                    <a:pt x="12" y="7"/>
                  </a:cubicBezTo>
                  <a:cubicBezTo>
                    <a:pt x="12" y="11"/>
                    <a:pt x="9" y="14"/>
                    <a:pt x="3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5" y="24"/>
                    <a:pt x="15" y="24"/>
                    <a:pt x="15" y="24"/>
                  </a:cubicBezTo>
                  <a:lnTo>
                    <a:pt x="15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94">
              <a:extLst>
                <a:ext uri="{FF2B5EF4-FFF2-40B4-BE49-F238E27FC236}">
                  <a16:creationId xmlns:a16="http://schemas.microsoft.com/office/drawing/2014/main" id="{FFD91360-9BDB-C136-6C0B-744BBBDC1D03}"/>
                </a:ext>
              </a:extLst>
            </p:cNvPr>
            <p:cNvSpPr/>
            <p:nvPr/>
          </p:nvSpPr>
          <p:spPr bwMode="auto">
            <a:xfrm>
              <a:off x="10160266" y="3527427"/>
              <a:ext cx="42857" cy="73025"/>
            </a:xfrm>
            <a:custGeom>
              <a:avLst/>
              <a:gdLst>
                <a:gd name="T0" fmla="*/ 6 w 15"/>
                <a:gd name="T1" fmla="*/ 23 h 25"/>
                <a:gd name="T2" fmla="*/ 1 w 15"/>
                <a:gd name="T3" fmla="*/ 21 h 25"/>
                <a:gd name="T4" fmla="*/ 0 w 15"/>
                <a:gd name="T5" fmla="*/ 24 h 25"/>
                <a:gd name="T6" fmla="*/ 6 w 15"/>
                <a:gd name="T7" fmla="*/ 25 h 25"/>
                <a:gd name="T8" fmla="*/ 15 w 15"/>
                <a:gd name="T9" fmla="*/ 18 h 25"/>
                <a:gd name="T10" fmla="*/ 10 w 15"/>
                <a:gd name="T11" fmla="*/ 12 h 25"/>
                <a:gd name="T12" fmla="*/ 10 w 15"/>
                <a:gd name="T13" fmla="*/ 12 h 25"/>
                <a:gd name="T14" fmla="*/ 14 w 15"/>
                <a:gd name="T15" fmla="*/ 6 h 25"/>
                <a:gd name="T16" fmla="*/ 7 w 15"/>
                <a:gd name="T17" fmla="*/ 0 h 25"/>
                <a:gd name="T18" fmla="*/ 1 w 15"/>
                <a:gd name="T19" fmla="*/ 2 h 25"/>
                <a:gd name="T20" fmla="*/ 2 w 15"/>
                <a:gd name="T21" fmla="*/ 5 h 25"/>
                <a:gd name="T22" fmla="*/ 7 w 15"/>
                <a:gd name="T23" fmla="*/ 3 h 25"/>
                <a:gd name="T24" fmla="*/ 11 w 15"/>
                <a:gd name="T25" fmla="*/ 7 h 25"/>
                <a:gd name="T26" fmla="*/ 5 w 15"/>
                <a:gd name="T27" fmla="*/ 11 h 25"/>
                <a:gd name="T28" fmla="*/ 4 w 15"/>
                <a:gd name="T29" fmla="*/ 11 h 25"/>
                <a:gd name="T30" fmla="*/ 4 w 15"/>
                <a:gd name="T31" fmla="*/ 13 h 25"/>
                <a:gd name="T32" fmla="*/ 5 w 15"/>
                <a:gd name="T33" fmla="*/ 13 h 25"/>
                <a:gd name="T34" fmla="*/ 12 w 15"/>
                <a:gd name="T35" fmla="*/ 18 h 25"/>
                <a:gd name="T36" fmla="*/ 6 w 15"/>
                <a:gd name="T3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25">
                  <a:moveTo>
                    <a:pt x="6" y="23"/>
                  </a:moveTo>
                  <a:cubicBezTo>
                    <a:pt x="4" y="23"/>
                    <a:pt x="2" y="22"/>
                    <a:pt x="1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4" y="25"/>
                    <a:pt x="6" y="25"/>
                  </a:cubicBezTo>
                  <a:cubicBezTo>
                    <a:pt x="12" y="25"/>
                    <a:pt x="15" y="22"/>
                    <a:pt x="15" y="18"/>
                  </a:cubicBezTo>
                  <a:cubicBezTo>
                    <a:pt x="15" y="15"/>
                    <a:pt x="13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1"/>
                    <a:pt x="14" y="9"/>
                    <a:pt x="14" y="6"/>
                  </a:cubicBezTo>
                  <a:cubicBezTo>
                    <a:pt x="14" y="3"/>
                    <a:pt x="12" y="0"/>
                    <a:pt x="7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5" y="3"/>
                    <a:pt x="7" y="3"/>
                  </a:cubicBezTo>
                  <a:cubicBezTo>
                    <a:pt x="10" y="3"/>
                    <a:pt x="11" y="5"/>
                    <a:pt x="11" y="7"/>
                  </a:cubicBezTo>
                  <a:cubicBezTo>
                    <a:pt x="11" y="10"/>
                    <a:pt x="8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9" y="13"/>
                    <a:pt x="12" y="15"/>
                    <a:pt x="12" y="18"/>
                  </a:cubicBezTo>
                  <a:cubicBezTo>
                    <a:pt x="12" y="20"/>
                    <a:pt x="10" y="2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95">
              <a:extLst>
                <a:ext uri="{FF2B5EF4-FFF2-40B4-BE49-F238E27FC236}">
                  <a16:creationId xmlns:a16="http://schemas.microsoft.com/office/drawing/2014/main" id="{C61AC0C8-B308-63F5-786C-8239EE3B0E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55504" y="3157539"/>
              <a:ext cx="471426" cy="550863"/>
            </a:xfrm>
            <a:custGeom>
              <a:avLst/>
              <a:gdLst>
                <a:gd name="T0" fmla="*/ 141 w 162"/>
                <a:gd name="T1" fmla="*/ 171 h 189"/>
                <a:gd name="T2" fmla="*/ 19 w 162"/>
                <a:gd name="T3" fmla="*/ 171 h 189"/>
                <a:gd name="T4" fmla="*/ 19 w 162"/>
                <a:gd name="T5" fmla="*/ 45 h 189"/>
                <a:gd name="T6" fmla="*/ 141 w 162"/>
                <a:gd name="T7" fmla="*/ 45 h 189"/>
                <a:gd name="T8" fmla="*/ 141 w 162"/>
                <a:gd name="T9" fmla="*/ 58 h 189"/>
                <a:gd name="T10" fmla="*/ 162 w 162"/>
                <a:gd name="T11" fmla="*/ 58 h 189"/>
                <a:gd name="T12" fmla="*/ 162 w 162"/>
                <a:gd name="T13" fmla="*/ 17 h 189"/>
                <a:gd name="T14" fmla="*/ 145 w 162"/>
                <a:gd name="T15" fmla="*/ 0 h 189"/>
                <a:gd name="T16" fmla="*/ 17 w 162"/>
                <a:gd name="T17" fmla="*/ 0 h 189"/>
                <a:gd name="T18" fmla="*/ 0 w 162"/>
                <a:gd name="T19" fmla="*/ 17 h 189"/>
                <a:gd name="T20" fmla="*/ 0 w 162"/>
                <a:gd name="T21" fmla="*/ 172 h 189"/>
                <a:gd name="T22" fmla="*/ 17 w 162"/>
                <a:gd name="T23" fmla="*/ 189 h 189"/>
                <a:gd name="T24" fmla="*/ 145 w 162"/>
                <a:gd name="T25" fmla="*/ 189 h 189"/>
                <a:gd name="T26" fmla="*/ 162 w 162"/>
                <a:gd name="T27" fmla="*/ 172 h 189"/>
                <a:gd name="T28" fmla="*/ 162 w 162"/>
                <a:gd name="T29" fmla="*/ 163 h 189"/>
                <a:gd name="T30" fmla="*/ 141 w 162"/>
                <a:gd name="T31" fmla="*/ 163 h 189"/>
                <a:gd name="T32" fmla="*/ 141 w 162"/>
                <a:gd name="T33" fmla="*/ 171 h 189"/>
                <a:gd name="T34" fmla="*/ 66 w 162"/>
                <a:gd name="T35" fmla="*/ 19 h 189"/>
                <a:gd name="T36" fmla="*/ 77 w 162"/>
                <a:gd name="T37" fmla="*/ 19 h 189"/>
                <a:gd name="T38" fmla="*/ 81 w 162"/>
                <a:gd name="T39" fmla="*/ 23 h 189"/>
                <a:gd name="T40" fmla="*/ 77 w 162"/>
                <a:gd name="T41" fmla="*/ 27 h 189"/>
                <a:gd name="T42" fmla="*/ 66 w 162"/>
                <a:gd name="T43" fmla="*/ 27 h 189"/>
                <a:gd name="T44" fmla="*/ 62 w 162"/>
                <a:gd name="T45" fmla="*/ 23 h 189"/>
                <a:gd name="T46" fmla="*/ 66 w 162"/>
                <a:gd name="T47" fmla="*/ 19 h 189"/>
                <a:gd name="T48" fmla="*/ 43 w 162"/>
                <a:gd name="T49" fmla="*/ 19 h 189"/>
                <a:gd name="T50" fmla="*/ 54 w 162"/>
                <a:gd name="T51" fmla="*/ 19 h 189"/>
                <a:gd name="T52" fmla="*/ 58 w 162"/>
                <a:gd name="T53" fmla="*/ 23 h 189"/>
                <a:gd name="T54" fmla="*/ 54 w 162"/>
                <a:gd name="T55" fmla="*/ 27 h 189"/>
                <a:gd name="T56" fmla="*/ 43 w 162"/>
                <a:gd name="T57" fmla="*/ 27 h 189"/>
                <a:gd name="T58" fmla="*/ 39 w 162"/>
                <a:gd name="T59" fmla="*/ 23 h 189"/>
                <a:gd name="T60" fmla="*/ 43 w 162"/>
                <a:gd name="T61" fmla="*/ 19 h 189"/>
                <a:gd name="T62" fmla="*/ 17 w 162"/>
                <a:gd name="T63" fmla="*/ 23 h 189"/>
                <a:gd name="T64" fmla="*/ 20 w 162"/>
                <a:gd name="T65" fmla="*/ 19 h 189"/>
                <a:gd name="T66" fmla="*/ 31 w 162"/>
                <a:gd name="T67" fmla="*/ 19 h 189"/>
                <a:gd name="T68" fmla="*/ 35 w 162"/>
                <a:gd name="T69" fmla="*/ 23 h 189"/>
                <a:gd name="T70" fmla="*/ 31 w 162"/>
                <a:gd name="T71" fmla="*/ 27 h 189"/>
                <a:gd name="T72" fmla="*/ 20 w 162"/>
                <a:gd name="T73" fmla="*/ 27 h 189"/>
                <a:gd name="T74" fmla="*/ 17 w 162"/>
                <a:gd name="T75" fmla="*/ 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2" h="189">
                  <a:moveTo>
                    <a:pt x="141" y="171"/>
                  </a:moveTo>
                  <a:cubicBezTo>
                    <a:pt x="19" y="171"/>
                    <a:pt x="19" y="171"/>
                    <a:pt x="19" y="171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62" y="8"/>
                    <a:pt x="154" y="0"/>
                    <a:pt x="14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81"/>
                    <a:pt x="8" y="189"/>
                    <a:pt x="17" y="189"/>
                  </a:cubicBezTo>
                  <a:cubicBezTo>
                    <a:pt x="145" y="189"/>
                    <a:pt x="145" y="189"/>
                    <a:pt x="145" y="189"/>
                  </a:cubicBezTo>
                  <a:cubicBezTo>
                    <a:pt x="154" y="189"/>
                    <a:pt x="162" y="181"/>
                    <a:pt x="162" y="172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41" y="163"/>
                    <a:pt x="141" y="163"/>
                    <a:pt x="141" y="163"/>
                  </a:cubicBezTo>
                  <a:lnTo>
                    <a:pt x="141" y="171"/>
                  </a:lnTo>
                  <a:close/>
                  <a:moveTo>
                    <a:pt x="66" y="19"/>
                  </a:moveTo>
                  <a:cubicBezTo>
                    <a:pt x="77" y="19"/>
                    <a:pt x="77" y="19"/>
                    <a:pt x="77" y="19"/>
                  </a:cubicBezTo>
                  <a:cubicBezTo>
                    <a:pt x="79" y="19"/>
                    <a:pt x="81" y="20"/>
                    <a:pt x="81" y="23"/>
                  </a:cubicBezTo>
                  <a:cubicBezTo>
                    <a:pt x="81" y="25"/>
                    <a:pt x="79" y="27"/>
                    <a:pt x="77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4" y="27"/>
                    <a:pt x="62" y="25"/>
                    <a:pt x="62" y="23"/>
                  </a:cubicBezTo>
                  <a:cubicBezTo>
                    <a:pt x="62" y="20"/>
                    <a:pt x="64" y="19"/>
                    <a:pt x="66" y="19"/>
                  </a:cubicBezTo>
                  <a:close/>
                  <a:moveTo>
                    <a:pt x="43" y="19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6" y="19"/>
                    <a:pt x="58" y="20"/>
                    <a:pt x="58" y="23"/>
                  </a:cubicBezTo>
                  <a:cubicBezTo>
                    <a:pt x="58" y="25"/>
                    <a:pt x="56" y="27"/>
                    <a:pt x="54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1" y="27"/>
                    <a:pt x="39" y="25"/>
                    <a:pt x="39" y="23"/>
                  </a:cubicBezTo>
                  <a:cubicBezTo>
                    <a:pt x="39" y="20"/>
                    <a:pt x="41" y="19"/>
                    <a:pt x="43" y="19"/>
                  </a:cubicBezTo>
                  <a:close/>
                  <a:moveTo>
                    <a:pt x="17" y="23"/>
                  </a:moveTo>
                  <a:cubicBezTo>
                    <a:pt x="17" y="20"/>
                    <a:pt x="18" y="19"/>
                    <a:pt x="20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3" y="19"/>
                    <a:pt x="35" y="20"/>
                    <a:pt x="35" y="23"/>
                  </a:cubicBezTo>
                  <a:cubicBezTo>
                    <a:pt x="35" y="25"/>
                    <a:pt x="33" y="27"/>
                    <a:pt x="31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7" y="25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358B51CF-855C-46DC-9C68-05B0CD41B708}"/>
              </a:ext>
            </a:extLst>
          </p:cNvPr>
          <p:cNvSpPr/>
          <p:nvPr/>
        </p:nvSpPr>
        <p:spPr>
          <a:xfrm>
            <a:off x="4575345" y="1967379"/>
            <a:ext cx="2765310" cy="3868070"/>
          </a:xfrm>
          <a:prstGeom prst="roundRect">
            <a:avLst>
              <a:gd name="adj" fmla="val 7797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53341D35-C213-A531-9C77-29FA98879681}"/>
              </a:ext>
            </a:extLst>
          </p:cNvPr>
          <p:cNvSpPr/>
          <p:nvPr/>
        </p:nvSpPr>
        <p:spPr>
          <a:xfrm>
            <a:off x="4551852" y="3456233"/>
            <a:ext cx="352611" cy="8903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74269A3F-E9F0-A296-E0B1-950077E4975C}"/>
              </a:ext>
            </a:extLst>
          </p:cNvPr>
          <p:cNvSpPr/>
          <p:nvPr/>
        </p:nvSpPr>
        <p:spPr>
          <a:xfrm rot="5400000">
            <a:off x="4429050" y="3758686"/>
            <a:ext cx="595542" cy="302951"/>
          </a:xfrm>
          <a:prstGeom prst="triangle">
            <a:avLst>
              <a:gd name="adj" fmla="val 47360"/>
            </a:avLst>
          </a:prstGeom>
          <a:solidFill>
            <a:schemeClr val="accent2"/>
          </a:solidFill>
          <a:ln>
            <a:solidFill>
              <a:srgbClr val="E29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B5CB13A-DA78-C1B5-1F78-A981FE2F2696}"/>
              </a:ext>
            </a:extLst>
          </p:cNvPr>
          <p:cNvSpPr txBox="1"/>
          <p:nvPr/>
        </p:nvSpPr>
        <p:spPr>
          <a:xfrm>
            <a:off x="5092457" y="3259477"/>
            <a:ext cx="1661391" cy="713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偿债高峰</a:t>
            </a:r>
            <a:endParaRPr lang="en-US" altLang="zh-CN" sz="2000" b="1" kern="100" spc="75" dirty="0">
              <a:gradFill flip="none" rotWithShape="1">
                <a:gsLst>
                  <a:gs pos="700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面临挑战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016DFC6-0CBF-DAD3-CF79-C12D32F4E97E}"/>
              </a:ext>
            </a:extLst>
          </p:cNvPr>
          <p:cNvSpPr txBox="1"/>
          <p:nvPr/>
        </p:nvSpPr>
        <p:spPr>
          <a:xfrm>
            <a:off x="4927956" y="4351766"/>
            <a:ext cx="2045246" cy="1092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点击这里，输入您的文本文字，更改文字的颜色或者大小属性。还可以设置合适的文字格式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EAF5329-1439-E7DB-7DF3-333495EB335B}"/>
              </a:ext>
            </a:extLst>
          </p:cNvPr>
          <p:cNvGrpSpPr/>
          <p:nvPr/>
        </p:nvGrpSpPr>
        <p:grpSpPr>
          <a:xfrm>
            <a:off x="5666889" y="2362128"/>
            <a:ext cx="558728" cy="612000"/>
            <a:chOff x="5666889" y="2362128"/>
            <a:chExt cx="558728" cy="612000"/>
          </a:xfrm>
          <a:gradFill>
            <a:gsLst>
              <a:gs pos="1000">
                <a:schemeClr val="accent2"/>
              </a:gs>
              <a:gs pos="99000">
                <a:schemeClr val="accent1"/>
              </a:gs>
            </a:gsLst>
            <a:lin ang="13500000" scaled="1"/>
          </a:gradFill>
        </p:grpSpPr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id="{2941738A-C8A9-99FB-0A8F-6A3335DA31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9221" y="2622139"/>
              <a:ext cx="136395" cy="116740"/>
            </a:xfrm>
            <a:custGeom>
              <a:avLst/>
              <a:gdLst>
                <a:gd name="T0" fmla="*/ 0 w 46"/>
                <a:gd name="T1" fmla="*/ 37 h 37"/>
                <a:gd name="T2" fmla="*/ 46 w 46"/>
                <a:gd name="T3" fmla="*/ 37 h 37"/>
                <a:gd name="T4" fmla="*/ 46 w 46"/>
                <a:gd name="T5" fmla="*/ 0 h 37"/>
                <a:gd name="T6" fmla="*/ 0 w 46"/>
                <a:gd name="T7" fmla="*/ 0 h 37"/>
                <a:gd name="T8" fmla="*/ 0 w 46"/>
                <a:gd name="T9" fmla="*/ 37 h 37"/>
                <a:gd name="T10" fmla="*/ 21 w 46"/>
                <a:gd name="T11" fmla="*/ 12 h 37"/>
                <a:gd name="T12" fmla="*/ 27 w 46"/>
                <a:gd name="T13" fmla="*/ 19 h 37"/>
                <a:gd name="T14" fmla="*/ 21 w 46"/>
                <a:gd name="T15" fmla="*/ 26 h 37"/>
                <a:gd name="T16" fmla="*/ 15 w 46"/>
                <a:gd name="T17" fmla="*/ 19 h 37"/>
                <a:gd name="T18" fmla="*/ 21 w 46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37">
                  <a:moveTo>
                    <a:pt x="0" y="37"/>
                  </a:moveTo>
                  <a:cubicBezTo>
                    <a:pt x="46" y="37"/>
                    <a:pt x="46" y="37"/>
                    <a:pt x="46" y="3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7"/>
                  </a:lnTo>
                  <a:close/>
                  <a:moveTo>
                    <a:pt x="21" y="12"/>
                  </a:moveTo>
                  <a:cubicBezTo>
                    <a:pt x="24" y="12"/>
                    <a:pt x="27" y="15"/>
                    <a:pt x="27" y="19"/>
                  </a:cubicBezTo>
                  <a:cubicBezTo>
                    <a:pt x="27" y="23"/>
                    <a:pt x="24" y="26"/>
                    <a:pt x="21" y="26"/>
                  </a:cubicBezTo>
                  <a:cubicBezTo>
                    <a:pt x="17" y="26"/>
                    <a:pt x="15" y="23"/>
                    <a:pt x="15" y="19"/>
                  </a:cubicBezTo>
                  <a:cubicBezTo>
                    <a:pt x="15" y="15"/>
                    <a:pt x="17" y="12"/>
                    <a:pt x="2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F7A4A6C4-7EA4-2928-38B0-4AE63C0205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9053" y="2362128"/>
              <a:ext cx="476564" cy="520023"/>
            </a:xfrm>
            <a:custGeom>
              <a:avLst/>
              <a:gdLst>
                <a:gd name="T0" fmla="*/ 113 w 162"/>
                <a:gd name="T1" fmla="*/ 76 h 164"/>
                <a:gd name="T2" fmla="*/ 162 w 162"/>
                <a:gd name="T3" fmla="*/ 76 h 164"/>
                <a:gd name="T4" fmla="*/ 162 w 162"/>
                <a:gd name="T5" fmla="*/ 48 h 164"/>
                <a:gd name="T6" fmla="*/ 151 w 162"/>
                <a:gd name="T7" fmla="*/ 36 h 164"/>
                <a:gd name="T8" fmla="*/ 141 w 162"/>
                <a:gd name="T9" fmla="*/ 36 h 164"/>
                <a:gd name="T10" fmla="*/ 137 w 162"/>
                <a:gd name="T11" fmla="*/ 13 h 164"/>
                <a:gd name="T12" fmla="*/ 130 w 162"/>
                <a:gd name="T13" fmla="*/ 2 h 164"/>
                <a:gd name="T14" fmla="*/ 121 w 162"/>
                <a:gd name="T15" fmla="*/ 1 h 164"/>
                <a:gd name="T16" fmla="*/ 9 w 162"/>
                <a:gd name="T17" fmla="*/ 36 h 164"/>
                <a:gd name="T18" fmla="*/ 2 w 162"/>
                <a:gd name="T19" fmla="*/ 42 h 164"/>
                <a:gd name="T20" fmla="*/ 2 w 162"/>
                <a:gd name="T21" fmla="*/ 42 h 164"/>
                <a:gd name="T22" fmla="*/ 0 w 162"/>
                <a:gd name="T23" fmla="*/ 48 h 164"/>
                <a:gd name="T24" fmla="*/ 0 w 162"/>
                <a:gd name="T25" fmla="*/ 105 h 164"/>
                <a:gd name="T26" fmla="*/ 15 w 162"/>
                <a:gd name="T27" fmla="*/ 103 h 164"/>
                <a:gd name="T28" fmla="*/ 65 w 162"/>
                <a:gd name="T29" fmla="*/ 152 h 164"/>
                <a:gd name="T30" fmla="*/ 63 w 162"/>
                <a:gd name="T31" fmla="*/ 164 h 164"/>
                <a:gd name="T32" fmla="*/ 151 w 162"/>
                <a:gd name="T33" fmla="*/ 164 h 164"/>
                <a:gd name="T34" fmla="*/ 162 w 162"/>
                <a:gd name="T35" fmla="*/ 152 h 164"/>
                <a:gd name="T36" fmla="*/ 162 w 162"/>
                <a:gd name="T37" fmla="*/ 126 h 164"/>
                <a:gd name="T38" fmla="*/ 113 w 162"/>
                <a:gd name="T39" fmla="*/ 126 h 164"/>
                <a:gd name="T40" fmla="*/ 109 w 162"/>
                <a:gd name="T41" fmla="*/ 123 h 164"/>
                <a:gd name="T42" fmla="*/ 109 w 162"/>
                <a:gd name="T43" fmla="*/ 79 h 164"/>
                <a:gd name="T44" fmla="*/ 113 w 162"/>
                <a:gd name="T45" fmla="*/ 76 h 164"/>
                <a:gd name="T46" fmla="*/ 30 w 162"/>
                <a:gd name="T47" fmla="*/ 36 h 164"/>
                <a:gd name="T48" fmla="*/ 123 w 162"/>
                <a:gd name="T49" fmla="*/ 8 h 164"/>
                <a:gd name="T50" fmla="*/ 127 w 162"/>
                <a:gd name="T51" fmla="*/ 8 h 164"/>
                <a:gd name="T52" fmla="*/ 130 w 162"/>
                <a:gd name="T53" fmla="*/ 14 h 164"/>
                <a:gd name="T54" fmla="*/ 134 w 162"/>
                <a:gd name="T55" fmla="*/ 36 h 164"/>
                <a:gd name="T56" fmla="*/ 30 w 162"/>
                <a:gd name="T57" fmla="*/ 3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2" h="164">
                  <a:moveTo>
                    <a:pt x="113" y="76"/>
                  </a:moveTo>
                  <a:cubicBezTo>
                    <a:pt x="162" y="76"/>
                    <a:pt x="162" y="76"/>
                    <a:pt x="162" y="7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2" y="42"/>
                    <a:pt x="157" y="36"/>
                    <a:pt x="151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8"/>
                    <a:pt x="134" y="4"/>
                    <a:pt x="130" y="2"/>
                  </a:cubicBezTo>
                  <a:cubicBezTo>
                    <a:pt x="127" y="1"/>
                    <a:pt x="124" y="0"/>
                    <a:pt x="121" y="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6" y="37"/>
                    <a:pt x="4" y="39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4"/>
                    <a:pt x="0" y="46"/>
                    <a:pt x="0" y="48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3"/>
                    <a:pt x="10" y="103"/>
                    <a:pt x="15" y="103"/>
                  </a:cubicBezTo>
                  <a:cubicBezTo>
                    <a:pt x="42" y="103"/>
                    <a:pt x="65" y="125"/>
                    <a:pt x="65" y="152"/>
                  </a:cubicBezTo>
                  <a:cubicBezTo>
                    <a:pt x="65" y="156"/>
                    <a:pt x="64" y="160"/>
                    <a:pt x="63" y="164"/>
                  </a:cubicBezTo>
                  <a:cubicBezTo>
                    <a:pt x="151" y="164"/>
                    <a:pt x="151" y="164"/>
                    <a:pt x="151" y="164"/>
                  </a:cubicBezTo>
                  <a:cubicBezTo>
                    <a:pt x="157" y="164"/>
                    <a:pt x="162" y="159"/>
                    <a:pt x="162" y="152"/>
                  </a:cubicBezTo>
                  <a:cubicBezTo>
                    <a:pt x="162" y="126"/>
                    <a:pt x="162" y="126"/>
                    <a:pt x="162" y="126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1" y="126"/>
                    <a:pt x="109" y="124"/>
                    <a:pt x="109" y="123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7"/>
                    <a:pt x="111" y="76"/>
                    <a:pt x="113" y="76"/>
                  </a:cubicBezTo>
                  <a:close/>
                  <a:moveTo>
                    <a:pt x="30" y="36"/>
                  </a:moveTo>
                  <a:cubicBezTo>
                    <a:pt x="123" y="8"/>
                    <a:pt x="123" y="8"/>
                    <a:pt x="123" y="8"/>
                  </a:cubicBezTo>
                  <a:cubicBezTo>
                    <a:pt x="124" y="7"/>
                    <a:pt x="125" y="7"/>
                    <a:pt x="127" y="8"/>
                  </a:cubicBezTo>
                  <a:cubicBezTo>
                    <a:pt x="128" y="9"/>
                    <a:pt x="130" y="11"/>
                    <a:pt x="130" y="14"/>
                  </a:cubicBezTo>
                  <a:cubicBezTo>
                    <a:pt x="134" y="36"/>
                    <a:pt x="134" y="36"/>
                    <a:pt x="134" y="36"/>
                  </a:cubicBezTo>
                  <a:lnTo>
                    <a:pt x="3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id="{5B877A63-3257-066C-2DA3-74D772BD89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6889" y="2714116"/>
              <a:ext cx="249786" cy="260012"/>
            </a:xfrm>
            <a:custGeom>
              <a:avLst/>
              <a:gdLst>
                <a:gd name="T0" fmla="*/ 43 w 85"/>
                <a:gd name="T1" fmla="*/ 0 h 82"/>
                <a:gd name="T2" fmla="*/ 0 w 85"/>
                <a:gd name="T3" fmla="*/ 41 h 82"/>
                <a:gd name="T4" fmla="*/ 43 w 85"/>
                <a:gd name="T5" fmla="*/ 82 h 82"/>
                <a:gd name="T6" fmla="*/ 82 w 85"/>
                <a:gd name="T7" fmla="*/ 55 h 82"/>
                <a:gd name="T8" fmla="*/ 85 w 85"/>
                <a:gd name="T9" fmla="*/ 41 h 82"/>
                <a:gd name="T10" fmla="*/ 43 w 85"/>
                <a:gd name="T11" fmla="*/ 0 h 82"/>
                <a:gd name="T12" fmla="*/ 57 w 85"/>
                <a:gd name="T13" fmla="*/ 49 h 82"/>
                <a:gd name="T14" fmla="*/ 57 w 85"/>
                <a:gd name="T15" fmla="*/ 55 h 82"/>
                <a:gd name="T16" fmla="*/ 54 w 85"/>
                <a:gd name="T17" fmla="*/ 56 h 82"/>
                <a:gd name="T18" fmla="*/ 51 w 85"/>
                <a:gd name="T19" fmla="*/ 55 h 82"/>
                <a:gd name="T20" fmla="*/ 43 w 85"/>
                <a:gd name="T21" fmla="*/ 46 h 82"/>
                <a:gd name="T22" fmla="*/ 34 w 85"/>
                <a:gd name="T23" fmla="*/ 55 h 82"/>
                <a:gd name="T24" fmla="*/ 31 w 85"/>
                <a:gd name="T25" fmla="*/ 56 h 82"/>
                <a:gd name="T26" fmla="*/ 28 w 85"/>
                <a:gd name="T27" fmla="*/ 55 h 82"/>
                <a:gd name="T28" fmla="*/ 28 w 85"/>
                <a:gd name="T29" fmla="*/ 49 h 82"/>
                <a:gd name="T30" fmla="*/ 37 w 85"/>
                <a:gd name="T31" fmla="*/ 41 h 82"/>
                <a:gd name="T32" fmla="*/ 28 w 85"/>
                <a:gd name="T33" fmla="*/ 32 h 82"/>
                <a:gd name="T34" fmla="*/ 28 w 85"/>
                <a:gd name="T35" fmla="*/ 26 h 82"/>
                <a:gd name="T36" fmla="*/ 34 w 85"/>
                <a:gd name="T37" fmla="*/ 26 h 82"/>
                <a:gd name="T38" fmla="*/ 43 w 85"/>
                <a:gd name="T39" fmla="*/ 35 h 82"/>
                <a:gd name="T40" fmla="*/ 51 w 85"/>
                <a:gd name="T41" fmla="*/ 26 h 82"/>
                <a:gd name="T42" fmla="*/ 57 w 85"/>
                <a:gd name="T43" fmla="*/ 26 h 82"/>
                <a:gd name="T44" fmla="*/ 57 w 85"/>
                <a:gd name="T45" fmla="*/ 32 h 82"/>
                <a:gd name="T46" fmla="*/ 48 w 85"/>
                <a:gd name="T47" fmla="*/ 41 h 82"/>
                <a:gd name="T48" fmla="*/ 57 w 85"/>
                <a:gd name="T49" fmla="*/ 4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82">
                  <a:moveTo>
                    <a:pt x="43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3"/>
                    <a:pt x="19" y="82"/>
                    <a:pt x="43" y="82"/>
                  </a:cubicBezTo>
                  <a:cubicBezTo>
                    <a:pt x="60" y="82"/>
                    <a:pt x="76" y="71"/>
                    <a:pt x="82" y="55"/>
                  </a:cubicBezTo>
                  <a:cubicBezTo>
                    <a:pt x="84" y="50"/>
                    <a:pt x="85" y="46"/>
                    <a:pt x="85" y="41"/>
                  </a:cubicBezTo>
                  <a:cubicBezTo>
                    <a:pt x="85" y="18"/>
                    <a:pt x="66" y="0"/>
                    <a:pt x="43" y="0"/>
                  </a:cubicBezTo>
                  <a:close/>
                  <a:moveTo>
                    <a:pt x="57" y="49"/>
                  </a:moveTo>
                  <a:cubicBezTo>
                    <a:pt x="59" y="51"/>
                    <a:pt x="59" y="53"/>
                    <a:pt x="57" y="55"/>
                  </a:cubicBezTo>
                  <a:cubicBezTo>
                    <a:pt x="56" y="56"/>
                    <a:pt x="55" y="56"/>
                    <a:pt x="54" y="56"/>
                  </a:cubicBezTo>
                  <a:cubicBezTo>
                    <a:pt x="53" y="56"/>
                    <a:pt x="52" y="56"/>
                    <a:pt x="51" y="5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3" y="56"/>
                    <a:pt x="32" y="56"/>
                    <a:pt x="31" y="56"/>
                  </a:cubicBezTo>
                  <a:cubicBezTo>
                    <a:pt x="30" y="56"/>
                    <a:pt x="29" y="56"/>
                    <a:pt x="28" y="55"/>
                  </a:cubicBezTo>
                  <a:cubicBezTo>
                    <a:pt x="27" y="53"/>
                    <a:pt x="27" y="51"/>
                    <a:pt x="28" y="49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0"/>
                    <a:pt x="27" y="28"/>
                    <a:pt x="28" y="26"/>
                  </a:cubicBezTo>
                  <a:cubicBezTo>
                    <a:pt x="30" y="25"/>
                    <a:pt x="32" y="25"/>
                    <a:pt x="34" y="2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3" y="25"/>
                    <a:pt x="55" y="25"/>
                    <a:pt x="57" y="26"/>
                  </a:cubicBezTo>
                  <a:cubicBezTo>
                    <a:pt x="59" y="28"/>
                    <a:pt x="59" y="30"/>
                    <a:pt x="57" y="32"/>
                  </a:cubicBezTo>
                  <a:cubicBezTo>
                    <a:pt x="48" y="41"/>
                    <a:pt x="48" y="41"/>
                    <a:pt x="48" y="41"/>
                  </a:cubicBezTo>
                  <a:lnTo>
                    <a:pt x="57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AAEC737F-6EEA-93D4-04E3-FF8754B4DB67}"/>
              </a:ext>
            </a:extLst>
          </p:cNvPr>
          <p:cNvSpPr/>
          <p:nvPr/>
        </p:nvSpPr>
        <p:spPr>
          <a:xfrm>
            <a:off x="8301454" y="1967379"/>
            <a:ext cx="2765310" cy="3868070"/>
          </a:xfrm>
          <a:prstGeom prst="roundRect">
            <a:avLst>
              <a:gd name="adj" fmla="val 7797"/>
            </a:avLst>
          </a:prstGeom>
          <a:solidFill>
            <a:schemeClr val="tx1"/>
          </a:solidFill>
          <a:ln w="381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13D0D061-BABA-FB68-A4E4-5D64D2E96743}"/>
              </a:ext>
            </a:extLst>
          </p:cNvPr>
          <p:cNvSpPr/>
          <p:nvPr/>
        </p:nvSpPr>
        <p:spPr>
          <a:xfrm>
            <a:off x="8277961" y="3456233"/>
            <a:ext cx="352611" cy="8903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等腰三角形 54">
            <a:extLst>
              <a:ext uri="{FF2B5EF4-FFF2-40B4-BE49-F238E27FC236}">
                <a16:creationId xmlns:a16="http://schemas.microsoft.com/office/drawing/2014/main" id="{0A092DBF-369C-B463-9F29-92CBDA28169F}"/>
              </a:ext>
            </a:extLst>
          </p:cNvPr>
          <p:cNvSpPr/>
          <p:nvPr/>
        </p:nvSpPr>
        <p:spPr>
          <a:xfrm rot="5400000">
            <a:off x="8155159" y="3758686"/>
            <a:ext cx="595542" cy="302951"/>
          </a:xfrm>
          <a:prstGeom prst="triangle">
            <a:avLst>
              <a:gd name="adj" fmla="val 47360"/>
            </a:avLst>
          </a:prstGeom>
          <a:solidFill>
            <a:schemeClr val="accent2"/>
          </a:solidFill>
          <a:ln>
            <a:solidFill>
              <a:srgbClr val="E29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3A02531-77C7-CB54-2C70-87F1B0EE991B}"/>
              </a:ext>
            </a:extLst>
          </p:cNvPr>
          <p:cNvSpPr txBox="1"/>
          <p:nvPr/>
        </p:nvSpPr>
        <p:spPr>
          <a:xfrm>
            <a:off x="8818566" y="3259477"/>
            <a:ext cx="1661391" cy="713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完善知道</a:t>
            </a:r>
            <a:endParaRPr lang="en-US" altLang="zh-CN" sz="2000" b="1" kern="100" spc="75" dirty="0">
              <a:gradFill flip="none" rotWithShape="1">
                <a:gsLst>
                  <a:gs pos="700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多渠道投资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152EFDA-5511-4AA8-7B25-729BC35FBB12}"/>
              </a:ext>
            </a:extLst>
          </p:cNvPr>
          <p:cNvSpPr txBox="1"/>
          <p:nvPr/>
        </p:nvSpPr>
        <p:spPr>
          <a:xfrm>
            <a:off x="8654065" y="4351766"/>
            <a:ext cx="2045246" cy="1092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点击这里，输入您的文本文字，更改文字的颜色或者大小属性。还可以设置合适的文字格式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9D05530-35E7-DE29-7211-DA24A14BF58A}"/>
              </a:ext>
            </a:extLst>
          </p:cNvPr>
          <p:cNvGrpSpPr/>
          <p:nvPr/>
        </p:nvGrpSpPr>
        <p:grpSpPr>
          <a:xfrm>
            <a:off x="9212449" y="2391243"/>
            <a:ext cx="624341" cy="604907"/>
            <a:chOff x="9212449" y="2391243"/>
            <a:chExt cx="624341" cy="604907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48" name="Freeform 172">
              <a:extLst>
                <a:ext uri="{FF2B5EF4-FFF2-40B4-BE49-F238E27FC236}">
                  <a16:creationId xmlns:a16="http://schemas.microsoft.com/office/drawing/2014/main" id="{90C860E8-8D27-1C0D-7C6A-289BCAC948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70921" y="2545677"/>
              <a:ext cx="292062" cy="276225"/>
            </a:xfrm>
            <a:custGeom>
              <a:avLst/>
              <a:gdLst>
                <a:gd name="T0" fmla="*/ 115 w 115"/>
                <a:gd name="T1" fmla="*/ 54 h 109"/>
                <a:gd name="T2" fmla="*/ 99 w 115"/>
                <a:gd name="T3" fmla="*/ 16 h 109"/>
                <a:gd name="T4" fmla="*/ 61 w 115"/>
                <a:gd name="T5" fmla="*/ 0 h 109"/>
                <a:gd name="T6" fmla="*/ 22 w 115"/>
                <a:gd name="T7" fmla="*/ 16 h 109"/>
                <a:gd name="T8" fmla="*/ 22 w 115"/>
                <a:gd name="T9" fmla="*/ 93 h 109"/>
                <a:gd name="T10" fmla="*/ 61 w 115"/>
                <a:gd name="T11" fmla="*/ 109 h 109"/>
                <a:gd name="T12" fmla="*/ 99 w 115"/>
                <a:gd name="T13" fmla="*/ 93 h 109"/>
                <a:gd name="T14" fmla="*/ 115 w 115"/>
                <a:gd name="T15" fmla="*/ 54 h 109"/>
                <a:gd name="T16" fmla="*/ 64 w 115"/>
                <a:gd name="T17" fmla="*/ 87 h 109"/>
                <a:gd name="T18" fmla="*/ 64 w 115"/>
                <a:gd name="T19" fmla="*/ 98 h 109"/>
                <a:gd name="T20" fmla="*/ 57 w 115"/>
                <a:gd name="T21" fmla="*/ 98 h 109"/>
                <a:gd name="T22" fmla="*/ 57 w 115"/>
                <a:gd name="T23" fmla="*/ 87 h 109"/>
                <a:gd name="T24" fmla="*/ 41 w 115"/>
                <a:gd name="T25" fmla="*/ 82 h 109"/>
                <a:gd name="T26" fmla="*/ 43 w 115"/>
                <a:gd name="T27" fmla="*/ 75 h 109"/>
                <a:gd name="T28" fmla="*/ 59 w 115"/>
                <a:gd name="T29" fmla="*/ 80 h 109"/>
                <a:gd name="T30" fmla="*/ 71 w 115"/>
                <a:gd name="T31" fmla="*/ 70 h 109"/>
                <a:gd name="T32" fmla="*/ 59 w 115"/>
                <a:gd name="T33" fmla="*/ 57 h 109"/>
                <a:gd name="T34" fmla="*/ 42 w 115"/>
                <a:gd name="T35" fmla="*/ 39 h 109"/>
                <a:gd name="T36" fmla="*/ 58 w 115"/>
                <a:gd name="T37" fmla="*/ 22 h 109"/>
                <a:gd name="T38" fmla="*/ 58 w 115"/>
                <a:gd name="T39" fmla="*/ 11 h 109"/>
                <a:gd name="T40" fmla="*/ 64 w 115"/>
                <a:gd name="T41" fmla="*/ 11 h 109"/>
                <a:gd name="T42" fmla="*/ 64 w 115"/>
                <a:gd name="T43" fmla="*/ 22 h 109"/>
                <a:gd name="T44" fmla="*/ 78 w 115"/>
                <a:gd name="T45" fmla="*/ 25 h 109"/>
                <a:gd name="T46" fmla="*/ 75 w 115"/>
                <a:gd name="T47" fmla="*/ 32 h 109"/>
                <a:gd name="T48" fmla="*/ 62 w 115"/>
                <a:gd name="T49" fmla="*/ 29 h 109"/>
                <a:gd name="T50" fmla="*/ 51 w 115"/>
                <a:gd name="T51" fmla="*/ 38 h 109"/>
                <a:gd name="T52" fmla="*/ 64 w 115"/>
                <a:gd name="T53" fmla="*/ 50 h 109"/>
                <a:gd name="T54" fmla="*/ 80 w 115"/>
                <a:gd name="T55" fmla="*/ 69 h 109"/>
                <a:gd name="T56" fmla="*/ 64 w 115"/>
                <a:gd name="T57" fmla="*/ 8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5" h="109">
                  <a:moveTo>
                    <a:pt x="115" y="54"/>
                  </a:moveTo>
                  <a:cubicBezTo>
                    <a:pt x="115" y="40"/>
                    <a:pt x="110" y="26"/>
                    <a:pt x="99" y="16"/>
                  </a:cubicBezTo>
                  <a:cubicBezTo>
                    <a:pt x="89" y="5"/>
                    <a:pt x="75" y="0"/>
                    <a:pt x="61" y="0"/>
                  </a:cubicBezTo>
                  <a:cubicBezTo>
                    <a:pt x="46" y="0"/>
                    <a:pt x="32" y="5"/>
                    <a:pt x="22" y="16"/>
                  </a:cubicBezTo>
                  <a:cubicBezTo>
                    <a:pt x="0" y="37"/>
                    <a:pt x="0" y="72"/>
                    <a:pt x="22" y="93"/>
                  </a:cubicBezTo>
                  <a:cubicBezTo>
                    <a:pt x="32" y="104"/>
                    <a:pt x="46" y="109"/>
                    <a:pt x="61" y="109"/>
                  </a:cubicBezTo>
                  <a:cubicBezTo>
                    <a:pt x="75" y="109"/>
                    <a:pt x="89" y="104"/>
                    <a:pt x="99" y="93"/>
                  </a:cubicBezTo>
                  <a:cubicBezTo>
                    <a:pt x="110" y="83"/>
                    <a:pt x="115" y="69"/>
                    <a:pt x="115" y="54"/>
                  </a:cubicBezTo>
                  <a:close/>
                  <a:moveTo>
                    <a:pt x="64" y="87"/>
                  </a:moveTo>
                  <a:cubicBezTo>
                    <a:pt x="64" y="98"/>
                    <a:pt x="64" y="98"/>
                    <a:pt x="64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1" y="87"/>
                    <a:pt x="45" y="85"/>
                    <a:pt x="41" y="82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7" y="78"/>
                    <a:pt x="53" y="80"/>
                    <a:pt x="59" y="80"/>
                  </a:cubicBezTo>
                  <a:cubicBezTo>
                    <a:pt x="66" y="80"/>
                    <a:pt x="71" y="76"/>
                    <a:pt x="71" y="70"/>
                  </a:cubicBezTo>
                  <a:cubicBezTo>
                    <a:pt x="71" y="64"/>
                    <a:pt x="67" y="60"/>
                    <a:pt x="59" y="57"/>
                  </a:cubicBezTo>
                  <a:cubicBezTo>
                    <a:pt x="48" y="53"/>
                    <a:pt x="42" y="48"/>
                    <a:pt x="42" y="39"/>
                  </a:cubicBezTo>
                  <a:cubicBezTo>
                    <a:pt x="42" y="30"/>
                    <a:pt x="48" y="24"/>
                    <a:pt x="58" y="22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71" y="22"/>
                    <a:pt x="75" y="23"/>
                    <a:pt x="78" y="2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3" y="31"/>
                    <a:pt x="69" y="29"/>
                    <a:pt x="62" y="29"/>
                  </a:cubicBezTo>
                  <a:cubicBezTo>
                    <a:pt x="54" y="29"/>
                    <a:pt x="51" y="33"/>
                    <a:pt x="51" y="38"/>
                  </a:cubicBezTo>
                  <a:cubicBezTo>
                    <a:pt x="51" y="43"/>
                    <a:pt x="55" y="46"/>
                    <a:pt x="64" y="50"/>
                  </a:cubicBezTo>
                  <a:cubicBezTo>
                    <a:pt x="75" y="54"/>
                    <a:pt x="80" y="59"/>
                    <a:pt x="80" y="69"/>
                  </a:cubicBezTo>
                  <a:cubicBezTo>
                    <a:pt x="80" y="77"/>
                    <a:pt x="74" y="85"/>
                    <a:pt x="64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73">
              <a:extLst>
                <a:ext uri="{FF2B5EF4-FFF2-40B4-BE49-F238E27FC236}">
                  <a16:creationId xmlns:a16="http://schemas.microsoft.com/office/drawing/2014/main" id="{A11F3F97-8182-B188-4679-4A5333E9C734}"/>
                </a:ext>
              </a:extLst>
            </p:cNvPr>
            <p:cNvSpPr/>
            <p:nvPr/>
          </p:nvSpPr>
          <p:spPr bwMode="auto">
            <a:xfrm rot="10800000">
              <a:off x="9645011" y="2391243"/>
              <a:ext cx="185713" cy="184150"/>
            </a:xfrm>
            <a:custGeom>
              <a:avLst/>
              <a:gdLst>
                <a:gd name="T0" fmla="*/ 21 w 73"/>
                <a:gd name="T1" fmla="*/ 52 h 73"/>
                <a:gd name="T2" fmla="*/ 35 w 73"/>
                <a:gd name="T3" fmla="*/ 73 h 73"/>
                <a:gd name="T4" fmla="*/ 60 w 73"/>
                <a:gd name="T5" fmla="*/ 48 h 73"/>
                <a:gd name="T6" fmla="*/ 71 w 73"/>
                <a:gd name="T7" fmla="*/ 59 h 73"/>
                <a:gd name="T8" fmla="*/ 72 w 73"/>
                <a:gd name="T9" fmla="*/ 59 h 73"/>
                <a:gd name="T10" fmla="*/ 73 w 73"/>
                <a:gd name="T11" fmla="*/ 58 h 73"/>
                <a:gd name="T12" fmla="*/ 73 w 73"/>
                <a:gd name="T13" fmla="*/ 1 h 73"/>
                <a:gd name="T14" fmla="*/ 72 w 73"/>
                <a:gd name="T15" fmla="*/ 0 h 73"/>
                <a:gd name="T16" fmla="*/ 15 w 73"/>
                <a:gd name="T17" fmla="*/ 0 h 73"/>
                <a:gd name="T18" fmla="*/ 14 w 73"/>
                <a:gd name="T19" fmla="*/ 1 h 73"/>
                <a:gd name="T20" fmla="*/ 14 w 73"/>
                <a:gd name="T21" fmla="*/ 2 h 73"/>
                <a:gd name="T22" fmla="*/ 25 w 73"/>
                <a:gd name="T23" fmla="*/ 13 h 73"/>
                <a:gd name="T24" fmla="*/ 0 w 73"/>
                <a:gd name="T25" fmla="*/ 38 h 73"/>
                <a:gd name="T26" fmla="*/ 21 w 73"/>
                <a:gd name="T27" fmla="*/ 5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3">
                  <a:moveTo>
                    <a:pt x="21" y="52"/>
                  </a:moveTo>
                  <a:cubicBezTo>
                    <a:pt x="27" y="58"/>
                    <a:pt x="32" y="65"/>
                    <a:pt x="35" y="73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1" y="59"/>
                    <a:pt x="72" y="59"/>
                    <a:pt x="72" y="59"/>
                  </a:cubicBezTo>
                  <a:cubicBezTo>
                    <a:pt x="72" y="59"/>
                    <a:pt x="73" y="59"/>
                    <a:pt x="73" y="58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1"/>
                    <a:pt x="72" y="0"/>
                    <a:pt x="7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8" y="41"/>
                    <a:pt x="15" y="46"/>
                    <a:pt x="21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74">
              <a:extLst>
                <a:ext uri="{FF2B5EF4-FFF2-40B4-BE49-F238E27FC236}">
                  <a16:creationId xmlns:a16="http://schemas.microsoft.com/office/drawing/2014/main" id="{FD9216EB-6C30-8DA3-6F94-57A86188C460}"/>
                </a:ext>
              </a:extLst>
            </p:cNvPr>
            <p:cNvSpPr/>
            <p:nvPr/>
          </p:nvSpPr>
          <p:spPr bwMode="auto">
            <a:xfrm rot="10199786">
              <a:off x="9651077" y="2805570"/>
              <a:ext cx="185713" cy="182563"/>
            </a:xfrm>
            <a:custGeom>
              <a:avLst/>
              <a:gdLst>
                <a:gd name="T0" fmla="*/ 72 w 73"/>
                <a:gd name="T1" fmla="*/ 14 h 72"/>
                <a:gd name="T2" fmla="*/ 71 w 73"/>
                <a:gd name="T3" fmla="*/ 14 h 72"/>
                <a:gd name="T4" fmla="*/ 60 w 73"/>
                <a:gd name="T5" fmla="*/ 25 h 72"/>
                <a:gd name="T6" fmla="*/ 35 w 73"/>
                <a:gd name="T7" fmla="*/ 0 h 72"/>
                <a:gd name="T8" fmla="*/ 21 w 73"/>
                <a:gd name="T9" fmla="*/ 21 h 72"/>
                <a:gd name="T10" fmla="*/ 0 w 73"/>
                <a:gd name="T11" fmla="*/ 35 h 72"/>
                <a:gd name="T12" fmla="*/ 25 w 73"/>
                <a:gd name="T13" fmla="*/ 60 h 72"/>
                <a:gd name="T14" fmla="*/ 14 w 73"/>
                <a:gd name="T15" fmla="*/ 71 h 72"/>
                <a:gd name="T16" fmla="*/ 14 w 73"/>
                <a:gd name="T17" fmla="*/ 72 h 72"/>
                <a:gd name="T18" fmla="*/ 15 w 73"/>
                <a:gd name="T19" fmla="*/ 72 h 72"/>
                <a:gd name="T20" fmla="*/ 72 w 73"/>
                <a:gd name="T21" fmla="*/ 72 h 72"/>
                <a:gd name="T22" fmla="*/ 73 w 73"/>
                <a:gd name="T23" fmla="*/ 71 h 72"/>
                <a:gd name="T24" fmla="*/ 73 w 73"/>
                <a:gd name="T25" fmla="*/ 15 h 72"/>
                <a:gd name="T26" fmla="*/ 72 w 73"/>
                <a:gd name="T27" fmla="*/ 1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2">
                  <a:moveTo>
                    <a:pt x="72" y="14"/>
                  </a:moveTo>
                  <a:cubicBezTo>
                    <a:pt x="72" y="14"/>
                    <a:pt x="71" y="14"/>
                    <a:pt x="71" y="14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2" y="8"/>
                    <a:pt x="27" y="15"/>
                    <a:pt x="21" y="21"/>
                  </a:cubicBezTo>
                  <a:cubicBezTo>
                    <a:pt x="15" y="27"/>
                    <a:pt x="8" y="32"/>
                    <a:pt x="0" y="3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2"/>
                  </a:cubicBezTo>
                  <a:cubicBezTo>
                    <a:pt x="14" y="72"/>
                    <a:pt x="14" y="72"/>
                    <a:pt x="15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3" y="72"/>
                    <a:pt x="73" y="71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4"/>
                    <a:pt x="72" y="14"/>
                    <a:pt x="72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75">
              <a:extLst>
                <a:ext uri="{FF2B5EF4-FFF2-40B4-BE49-F238E27FC236}">
                  <a16:creationId xmlns:a16="http://schemas.microsoft.com/office/drawing/2014/main" id="{A49F470B-2AF5-4A93-00A3-D01375FFE950}"/>
                </a:ext>
              </a:extLst>
            </p:cNvPr>
            <p:cNvSpPr/>
            <p:nvPr/>
          </p:nvSpPr>
          <p:spPr bwMode="auto">
            <a:xfrm rot="10433960">
              <a:off x="9212449" y="2400421"/>
              <a:ext cx="182539" cy="184150"/>
            </a:xfrm>
            <a:custGeom>
              <a:avLst/>
              <a:gdLst>
                <a:gd name="T0" fmla="*/ 0 w 72"/>
                <a:gd name="T1" fmla="*/ 59 h 73"/>
                <a:gd name="T2" fmla="*/ 1 w 72"/>
                <a:gd name="T3" fmla="*/ 59 h 73"/>
                <a:gd name="T4" fmla="*/ 12 w 72"/>
                <a:gd name="T5" fmla="*/ 48 h 73"/>
                <a:gd name="T6" fmla="*/ 37 w 72"/>
                <a:gd name="T7" fmla="*/ 73 h 73"/>
                <a:gd name="T8" fmla="*/ 51 w 72"/>
                <a:gd name="T9" fmla="*/ 52 h 73"/>
                <a:gd name="T10" fmla="*/ 72 w 72"/>
                <a:gd name="T11" fmla="*/ 38 h 73"/>
                <a:gd name="T12" fmla="*/ 47 w 72"/>
                <a:gd name="T13" fmla="*/ 13 h 73"/>
                <a:gd name="T14" fmla="*/ 58 w 72"/>
                <a:gd name="T15" fmla="*/ 2 h 73"/>
                <a:gd name="T16" fmla="*/ 58 w 72"/>
                <a:gd name="T17" fmla="*/ 1 h 73"/>
                <a:gd name="T18" fmla="*/ 57 w 72"/>
                <a:gd name="T19" fmla="*/ 0 h 73"/>
                <a:gd name="T20" fmla="*/ 1 w 72"/>
                <a:gd name="T21" fmla="*/ 0 h 73"/>
                <a:gd name="T22" fmla="*/ 0 w 72"/>
                <a:gd name="T23" fmla="*/ 1 h 73"/>
                <a:gd name="T24" fmla="*/ 0 w 72"/>
                <a:gd name="T25" fmla="*/ 58 h 73"/>
                <a:gd name="T26" fmla="*/ 0 w 72"/>
                <a:gd name="T27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3">
                  <a:moveTo>
                    <a:pt x="0" y="59"/>
                  </a:moveTo>
                  <a:cubicBezTo>
                    <a:pt x="1" y="59"/>
                    <a:pt x="1" y="59"/>
                    <a:pt x="1" y="5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0" y="65"/>
                    <a:pt x="45" y="58"/>
                    <a:pt x="51" y="52"/>
                  </a:cubicBezTo>
                  <a:cubicBezTo>
                    <a:pt x="57" y="46"/>
                    <a:pt x="64" y="41"/>
                    <a:pt x="72" y="38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76">
              <a:extLst>
                <a:ext uri="{FF2B5EF4-FFF2-40B4-BE49-F238E27FC236}">
                  <a16:creationId xmlns:a16="http://schemas.microsoft.com/office/drawing/2014/main" id="{A03DE3C0-16D0-66E1-2E3A-72A25C54DF3C}"/>
                </a:ext>
              </a:extLst>
            </p:cNvPr>
            <p:cNvSpPr/>
            <p:nvPr/>
          </p:nvSpPr>
          <p:spPr bwMode="auto">
            <a:xfrm rot="11063686">
              <a:off x="9230418" y="2813587"/>
              <a:ext cx="182539" cy="182563"/>
            </a:xfrm>
            <a:custGeom>
              <a:avLst/>
              <a:gdLst>
                <a:gd name="T0" fmla="*/ 51 w 72"/>
                <a:gd name="T1" fmla="*/ 21 h 72"/>
                <a:gd name="T2" fmla="*/ 37 w 72"/>
                <a:gd name="T3" fmla="*/ 0 h 72"/>
                <a:gd name="T4" fmla="*/ 12 w 72"/>
                <a:gd name="T5" fmla="*/ 25 h 72"/>
                <a:gd name="T6" fmla="*/ 1 w 72"/>
                <a:gd name="T7" fmla="*/ 14 h 72"/>
                <a:gd name="T8" fmla="*/ 0 w 72"/>
                <a:gd name="T9" fmla="*/ 14 h 72"/>
                <a:gd name="T10" fmla="*/ 0 w 72"/>
                <a:gd name="T11" fmla="*/ 15 h 72"/>
                <a:gd name="T12" fmla="*/ 0 w 72"/>
                <a:gd name="T13" fmla="*/ 71 h 72"/>
                <a:gd name="T14" fmla="*/ 1 w 72"/>
                <a:gd name="T15" fmla="*/ 72 h 72"/>
                <a:gd name="T16" fmla="*/ 57 w 72"/>
                <a:gd name="T17" fmla="*/ 72 h 72"/>
                <a:gd name="T18" fmla="*/ 58 w 72"/>
                <a:gd name="T19" fmla="*/ 72 h 72"/>
                <a:gd name="T20" fmla="*/ 58 w 72"/>
                <a:gd name="T21" fmla="*/ 71 h 72"/>
                <a:gd name="T22" fmla="*/ 47 w 72"/>
                <a:gd name="T23" fmla="*/ 60 h 72"/>
                <a:gd name="T24" fmla="*/ 72 w 72"/>
                <a:gd name="T25" fmla="*/ 35 h 72"/>
                <a:gd name="T26" fmla="*/ 51 w 72"/>
                <a:gd name="T27" fmla="*/ 2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2">
                  <a:moveTo>
                    <a:pt x="51" y="21"/>
                  </a:moveTo>
                  <a:cubicBezTo>
                    <a:pt x="45" y="15"/>
                    <a:pt x="40" y="8"/>
                    <a:pt x="37" y="0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1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4" y="32"/>
                    <a:pt x="57" y="27"/>
                    <a:pt x="51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4636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黑暗中的灯光&#10;&#10;描述已自动生成">
            <a:extLst>
              <a:ext uri="{FF2B5EF4-FFF2-40B4-BE49-F238E27FC236}">
                <a16:creationId xmlns:a16="http://schemas.microsoft.com/office/drawing/2014/main" id="{A882390A-688B-6077-1654-B66004D422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8659" y="3052405"/>
            <a:ext cx="6707536" cy="147108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AAF7D133-6099-EF84-34D9-3533D6093ACA}"/>
              </a:ext>
            </a:extLst>
          </p:cNvPr>
          <p:cNvSpPr txBox="1"/>
          <p:nvPr/>
        </p:nvSpPr>
        <p:spPr>
          <a:xfrm>
            <a:off x="2815805" y="1521084"/>
            <a:ext cx="6306207" cy="2122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长风破浪会有时</a:t>
            </a:r>
            <a:endParaRPr lang="en-US" altLang="zh-CN" sz="6000" b="1" kern="100" spc="75" dirty="0">
              <a:gradFill flip="none" rotWithShape="1">
                <a:gsLst>
                  <a:gs pos="700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6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直挂云帆济沧海</a:t>
            </a:r>
          </a:p>
        </p:txBody>
      </p:sp>
    </p:spTree>
    <p:extLst>
      <p:ext uri="{BB962C8B-B14F-4D97-AF65-F5344CB8AC3E}">
        <p14:creationId xmlns:p14="http://schemas.microsoft.com/office/powerpoint/2010/main" val="28755598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E4D5185-7A8B-3F93-F978-AE3E14EAE7C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056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2818198-45D1-F792-D353-D942D3A66452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木习习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6916943-06C0-913D-A7B9-ED8BFFABD9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990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 descr="黑暗中的灯光&#10;&#10;描述已自动生成">
            <a:extLst>
              <a:ext uri="{FF2B5EF4-FFF2-40B4-BE49-F238E27FC236}">
                <a16:creationId xmlns:a16="http://schemas.microsoft.com/office/drawing/2014/main" id="{D12DAFF6-424E-6A03-966D-2E61A4752A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5002" y="703870"/>
            <a:ext cx="3296904" cy="1471083"/>
          </a:xfrm>
          <a:prstGeom prst="rect">
            <a:avLst/>
          </a:prstGeom>
        </p:spPr>
      </p:pic>
      <p:sp>
        <p:nvSpPr>
          <p:cNvPr id="52" name="图文框 51">
            <a:extLst>
              <a:ext uri="{FF2B5EF4-FFF2-40B4-BE49-F238E27FC236}">
                <a16:creationId xmlns:a16="http://schemas.microsoft.com/office/drawing/2014/main" id="{CB440E1A-A9CE-6714-649F-3A11CA580F1E}"/>
              </a:ext>
            </a:extLst>
          </p:cNvPr>
          <p:cNvSpPr/>
          <p:nvPr/>
        </p:nvSpPr>
        <p:spPr>
          <a:xfrm>
            <a:off x="2039212" y="1760715"/>
            <a:ext cx="1923187" cy="3442656"/>
          </a:xfrm>
          <a:prstGeom prst="frame">
            <a:avLst>
              <a:gd name="adj1" fmla="val 1140"/>
            </a:avLst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7BAB1DB-ADA9-2BB4-F833-F9CC72F4D3A8}"/>
              </a:ext>
            </a:extLst>
          </p:cNvPr>
          <p:cNvSpPr txBox="1"/>
          <p:nvPr/>
        </p:nvSpPr>
        <p:spPr>
          <a:xfrm>
            <a:off x="5344273" y="444249"/>
            <a:ext cx="1676970" cy="917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BA296C5-3A74-DF22-FE96-7D698B27B13B}"/>
              </a:ext>
            </a:extLst>
          </p:cNvPr>
          <p:cNvSpPr txBox="1"/>
          <p:nvPr/>
        </p:nvSpPr>
        <p:spPr>
          <a:xfrm>
            <a:off x="2571340" y="2111468"/>
            <a:ext cx="858930" cy="777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kern="100" spc="75" dirty="0">
                <a:gradFill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</a:rPr>
              <a:t>01</a:t>
            </a:r>
            <a:endParaRPr lang="zh-CN" altLang="en-US" sz="4000" kern="100" spc="75" dirty="0">
              <a:gradFill>
                <a:gsLst>
                  <a:gs pos="7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C7C4EF-8484-3506-CA07-90004FFEFA34}"/>
              </a:ext>
            </a:extLst>
          </p:cNvPr>
          <p:cNvSpPr txBox="1"/>
          <p:nvPr/>
        </p:nvSpPr>
        <p:spPr>
          <a:xfrm>
            <a:off x="2514792" y="3812133"/>
            <a:ext cx="104567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年度回顾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16B14B9-203C-D57C-943B-067B5CEDD517}"/>
              </a:ext>
            </a:extLst>
          </p:cNvPr>
          <p:cNvGrpSpPr/>
          <p:nvPr/>
        </p:nvGrpSpPr>
        <p:grpSpPr>
          <a:xfrm>
            <a:off x="2774147" y="2989900"/>
            <a:ext cx="453316" cy="450252"/>
            <a:chOff x="7134335" y="2264567"/>
            <a:chExt cx="700436" cy="631082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0B31308-7F50-5E20-B671-22C69DA564EF}"/>
                </a:ext>
              </a:extLst>
            </p:cNvPr>
            <p:cNvSpPr/>
            <p:nvPr/>
          </p:nvSpPr>
          <p:spPr>
            <a:xfrm>
              <a:off x="7134335" y="2264567"/>
              <a:ext cx="350251" cy="631082"/>
            </a:xfrm>
            <a:custGeom>
              <a:avLst/>
              <a:gdLst>
                <a:gd name="connsiteX0" fmla="*/ 300387 w 350251"/>
                <a:gd name="connsiteY0" fmla="*/ 521640 h 631082"/>
                <a:gd name="connsiteX1" fmla="*/ 319437 w 350251"/>
                <a:gd name="connsiteY1" fmla="*/ 489731 h 631082"/>
                <a:gd name="connsiteX2" fmla="*/ 319437 w 350251"/>
                <a:gd name="connsiteY2" fmla="*/ 486588 h 631082"/>
                <a:gd name="connsiteX3" fmla="*/ 290862 w 350251"/>
                <a:gd name="connsiteY3" fmla="*/ 450965 h 631082"/>
                <a:gd name="connsiteX4" fmla="*/ 290862 w 350251"/>
                <a:gd name="connsiteY4" fmla="*/ 412007 h 631082"/>
                <a:gd name="connsiteX5" fmla="*/ 305625 w 350251"/>
                <a:gd name="connsiteY5" fmla="*/ 313328 h 631082"/>
                <a:gd name="connsiteX6" fmla="*/ 219900 w 350251"/>
                <a:gd name="connsiteY6" fmla="*/ 238843 h 631082"/>
                <a:gd name="connsiteX7" fmla="*/ 200850 w 350251"/>
                <a:gd name="connsiteY7" fmla="*/ 216554 h 631082"/>
                <a:gd name="connsiteX8" fmla="*/ 231521 w 350251"/>
                <a:gd name="connsiteY8" fmla="*/ 222746 h 631082"/>
                <a:gd name="connsiteX9" fmla="*/ 267430 w 350251"/>
                <a:gd name="connsiteY9" fmla="*/ 237319 h 631082"/>
                <a:gd name="connsiteX10" fmla="*/ 314007 w 350251"/>
                <a:gd name="connsiteY10" fmla="*/ 235985 h 631082"/>
                <a:gd name="connsiteX11" fmla="*/ 348583 w 350251"/>
                <a:gd name="connsiteY11" fmla="*/ 166643 h 631082"/>
                <a:gd name="connsiteX12" fmla="*/ 275241 w 350251"/>
                <a:gd name="connsiteY12" fmla="*/ 103493 h 631082"/>
                <a:gd name="connsiteX13" fmla="*/ 272669 w 350251"/>
                <a:gd name="connsiteY13" fmla="*/ 85490 h 631082"/>
                <a:gd name="connsiteX14" fmla="*/ 212280 w 350251"/>
                <a:gd name="connsiteY14" fmla="*/ 41485 h 631082"/>
                <a:gd name="connsiteX15" fmla="*/ 208375 w 350251"/>
                <a:gd name="connsiteY15" fmla="*/ 3385 h 631082"/>
                <a:gd name="connsiteX16" fmla="*/ 30639 w 350251"/>
                <a:gd name="connsiteY16" fmla="*/ 96920 h 631082"/>
                <a:gd name="connsiteX17" fmla="*/ 27972 w 350251"/>
                <a:gd name="connsiteY17" fmla="*/ 315995 h 631082"/>
                <a:gd name="connsiteX18" fmla="*/ 61881 w 350251"/>
                <a:gd name="connsiteY18" fmla="*/ 401720 h 631082"/>
                <a:gd name="connsiteX19" fmla="*/ 61881 w 350251"/>
                <a:gd name="connsiteY19" fmla="*/ 450965 h 631082"/>
                <a:gd name="connsiteX20" fmla="*/ 33306 w 350251"/>
                <a:gd name="connsiteY20" fmla="*/ 486588 h 631082"/>
                <a:gd name="connsiteX21" fmla="*/ 33306 w 350251"/>
                <a:gd name="connsiteY21" fmla="*/ 489731 h 631082"/>
                <a:gd name="connsiteX22" fmla="*/ 52356 w 350251"/>
                <a:gd name="connsiteY22" fmla="*/ 521640 h 631082"/>
                <a:gd name="connsiteX23" fmla="*/ 52356 w 350251"/>
                <a:gd name="connsiteY23" fmla="*/ 554882 h 631082"/>
                <a:gd name="connsiteX24" fmla="*/ 14256 w 350251"/>
                <a:gd name="connsiteY24" fmla="*/ 554882 h 631082"/>
                <a:gd name="connsiteX25" fmla="*/ 14256 w 350251"/>
                <a:gd name="connsiteY25" fmla="*/ 631082 h 631082"/>
                <a:gd name="connsiteX26" fmla="*/ 338106 w 350251"/>
                <a:gd name="connsiteY26" fmla="*/ 631082 h 631082"/>
                <a:gd name="connsiteX27" fmla="*/ 338106 w 350251"/>
                <a:gd name="connsiteY27" fmla="*/ 554882 h 631082"/>
                <a:gd name="connsiteX28" fmla="*/ 300006 w 350251"/>
                <a:gd name="connsiteY28" fmla="*/ 554882 h 63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50251" h="631082">
                  <a:moveTo>
                    <a:pt x="300387" y="521640"/>
                  </a:moveTo>
                  <a:cubicBezTo>
                    <a:pt x="312040" y="515232"/>
                    <a:pt x="319325" y="503030"/>
                    <a:pt x="319437" y="489731"/>
                  </a:cubicBezTo>
                  <a:lnTo>
                    <a:pt x="319437" y="486588"/>
                  </a:lnTo>
                  <a:cubicBezTo>
                    <a:pt x="319335" y="469520"/>
                    <a:pt x="307501" y="454767"/>
                    <a:pt x="290862" y="450965"/>
                  </a:cubicBezTo>
                  <a:lnTo>
                    <a:pt x="290862" y="412007"/>
                  </a:lnTo>
                  <a:cubicBezTo>
                    <a:pt x="315184" y="385078"/>
                    <a:pt x="321001" y="346196"/>
                    <a:pt x="305625" y="313328"/>
                  </a:cubicBezTo>
                  <a:cubicBezTo>
                    <a:pt x="294005" y="286849"/>
                    <a:pt x="239427" y="249606"/>
                    <a:pt x="219900" y="238843"/>
                  </a:cubicBezTo>
                  <a:cubicBezTo>
                    <a:pt x="211091" y="233929"/>
                    <a:pt x="204332" y="226022"/>
                    <a:pt x="200850" y="216554"/>
                  </a:cubicBezTo>
                  <a:cubicBezTo>
                    <a:pt x="209715" y="222914"/>
                    <a:pt x="220882" y="225169"/>
                    <a:pt x="231521" y="222746"/>
                  </a:cubicBezTo>
                  <a:cubicBezTo>
                    <a:pt x="248571" y="216554"/>
                    <a:pt x="263334" y="232271"/>
                    <a:pt x="267430" y="237319"/>
                  </a:cubicBezTo>
                  <a:cubicBezTo>
                    <a:pt x="278003" y="249035"/>
                    <a:pt x="296958" y="243224"/>
                    <a:pt x="314007" y="235985"/>
                  </a:cubicBezTo>
                  <a:cubicBezTo>
                    <a:pt x="340825" y="224316"/>
                    <a:pt x="355401" y="195084"/>
                    <a:pt x="348583" y="166643"/>
                  </a:cubicBezTo>
                  <a:cubicBezTo>
                    <a:pt x="348107" y="152070"/>
                    <a:pt x="275241" y="103493"/>
                    <a:pt x="275241" y="103493"/>
                  </a:cubicBezTo>
                  <a:lnTo>
                    <a:pt x="272669" y="85490"/>
                  </a:lnTo>
                  <a:cubicBezTo>
                    <a:pt x="272669" y="82347"/>
                    <a:pt x="261429" y="49867"/>
                    <a:pt x="212280" y="41485"/>
                  </a:cubicBezTo>
                  <a:cubicBezTo>
                    <a:pt x="212280" y="41485"/>
                    <a:pt x="221139" y="9671"/>
                    <a:pt x="208375" y="3385"/>
                  </a:cubicBezTo>
                  <a:cubicBezTo>
                    <a:pt x="181705" y="-8902"/>
                    <a:pt x="84550" y="10052"/>
                    <a:pt x="30639" y="96920"/>
                  </a:cubicBezTo>
                  <a:cubicBezTo>
                    <a:pt x="-9271" y="161214"/>
                    <a:pt x="-10224" y="239033"/>
                    <a:pt x="27972" y="315995"/>
                  </a:cubicBezTo>
                  <a:cubicBezTo>
                    <a:pt x="37497" y="335045"/>
                    <a:pt x="61881" y="373145"/>
                    <a:pt x="61881" y="401720"/>
                  </a:cubicBezTo>
                  <a:lnTo>
                    <a:pt x="61881" y="450965"/>
                  </a:lnTo>
                  <a:cubicBezTo>
                    <a:pt x="45241" y="454767"/>
                    <a:pt x="33408" y="469520"/>
                    <a:pt x="33306" y="486588"/>
                  </a:cubicBezTo>
                  <a:lnTo>
                    <a:pt x="33306" y="489731"/>
                  </a:lnTo>
                  <a:cubicBezTo>
                    <a:pt x="33417" y="503030"/>
                    <a:pt x="40702" y="515232"/>
                    <a:pt x="52356" y="521640"/>
                  </a:cubicBezTo>
                  <a:lnTo>
                    <a:pt x="52356" y="554882"/>
                  </a:lnTo>
                  <a:lnTo>
                    <a:pt x="14256" y="554882"/>
                  </a:lnTo>
                  <a:lnTo>
                    <a:pt x="14256" y="631082"/>
                  </a:lnTo>
                  <a:lnTo>
                    <a:pt x="338106" y="631082"/>
                  </a:lnTo>
                  <a:lnTo>
                    <a:pt x="338106" y="554882"/>
                  </a:lnTo>
                  <a:lnTo>
                    <a:pt x="300006" y="5548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a typeface="+mj-ea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C685D18-8CEF-F4C4-FB41-354535D7DAD2}"/>
                </a:ext>
              </a:extLst>
            </p:cNvPr>
            <p:cNvSpPr/>
            <p:nvPr/>
          </p:nvSpPr>
          <p:spPr>
            <a:xfrm>
              <a:off x="7510921" y="2514649"/>
              <a:ext cx="323850" cy="381000"/>
            </a:xfrm>
            <a:custGeom>
              <a:avLst/>
              <a:gdLst>
                <a:gd name="connsiteX0" fmla="*/ 285750 w 323850"/>
                <a:gd name="connsiteY0" fmla="*/ 304800 h 381000"/>
                <a:gd name="connsiteX1" fmla="*/ 285750 w 323850"/>
                <a:gd name="connsiteY1" fmla="*/ 271558 h 381000"/>
                <a:gd name="connsiteX2" fmla="*/ 304800 w 323850"/>
                <a:gd name="connsiteY2" fmla="*/ 239649 h 381000"/>
                <a:gd name="connsiteX3" fmla="*/ 304800 w 323850"/>
                <a:gd name="connsiteY3" fmla="*/ 236506 h 381000"/>
                <a:gd name="connsiteX4" fmla="*/ 268319 w 323850"/>
                <a:gd name="connsiteY4" fmla="*/ 200025 h 381000"/>
                <a:gd name="connsiteX5" fmla="*/ 257651 w 323850"/>
                <a:gd name="connsiteY5" fmla="*/ 200025 h 381000"/>
                <a:gd name="connsiteX6" fmla="*/ 247079 w 323850"/>
                <a:gd name="connsiteY6" fmla="*/ 0 h 381000"/>
                <a:gd name="connsiteX7" fmla="*/ 76772 w 323850"/>
                <a:gd name="connsiteY7" fmla="*/ 0 h 381000"/>
                <a:gd name="connsiteX8" fmla="*/ 66199 w 323850"/>
                <a:gd name="connsiteY8" fmla="*/ 200025 h 381000"/>
                <a:gd name="connsiteX9" fmla="*/ 55531 w 323850"/>
                <a:gd name="connsiteY9" fmla="*/ 200025 h 381000"/>
                <a:gd name="connsiteX10" fmla="*/ 19050 w 323850"/>
                <a:gd name="connsiteY10" fmla="*/ 236506 h 381000"/>
                <a:gd name="connsiteX11" fmla="*/ 19050 w 323850"/>
                <a:gd name="connsiteY11" fmla="*/ 239649 h 381000"/>
                <a:gd name="connsiteX12" fmla="*/ 38100 w 323850"/>
                <a:gd name="connsiteY12" fmla="*/ 271558 h 381000"/>
                <a:gd name="connsiteX13" fmla="*/ 38100 w 323850"/>
                <a:gd name="connsiteY13" fmla="*/ 304800 h 381000"/>
                <a:gd name="connsiteX14" fmla="*/ 0 w 323850"/>
                <a:gd name="connsiteY14" fmla="*/ 304800 h 381000"/>
                <a:gd name="connsiteX15" fmla="*/ 0 w 323850"/>
                <a:gd name="connsiteY15" fmla="*/ 381000 h 381000"/>
                <a:gd name="connsiteX16" fmla="*/ 323850 w 323850"/>
                <a:gd name="connsiteY16" fmla="*/ 381000 h 381000"/>
                <a:gd name="connsiteX17" fmla="*/ 323850 w 323850"/>
                <a:gd name="connsiteY17" fmla="*/ 3048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3850" h="381000">
                  <a:moveTo>
                    <a:pt x="285750" y="304800"/>
                  </a:moveTo>
                  <a:lnTo>
                    <a:pt x="285750" y="271558"/>
                  </a:lnTo>
                  <a:cubicBezTo>
                    <a:pt x="297404" y="265149"/>
                    <a:pt x="304689" y="252948"/>
                    <a:pt x="304800" y="239649"/>
                  </a:cubicBezTo>
                  <a:lnTo>
                    <a:pt x="304800" y="236506"/>
                  </a:lnTo>
                  <a:cubicBezTo>
                    <a:pt x="304748" y="216379"/>
                    <a:pt x="288446" y="200077"/>
                    <a:pt x="268319" y="200025"/>
                  </a:cubicBezTo>
                  <a:lnTo>
                    <a:pt x="257651" y="200025"/>
                  </a:lnTo>
                  <a:lnTo>
                    <a:pt x="247079" y="0"/>
                  </a:lnTo>
                  <a:lnTo>
                    <a:pt x="76772" y="0"/>
                  </a:lnTo>
                  <a:lnTo>
                    <a:pt x="66199" y="200025"/>
                  </a:lnTo>
                  <a:lnTo>
                    <a:pt x="55531" y="200025"/>
                  </a:lnTo>
                  <a:cubicBezTo>
                    <a:pt x="35404" y="200077"/>
                    <a:pt x="19102" y="216379"/>
                    <a:pt x="19050" y="236506"/>
                  </a:cubicBezTo>
                  <a:lnTo>
                    <a:pt x="19050" y="239649"/>
                  </a:lnTo>
                  <a:cubicBezTo>
                    <a:pt x="19161" y="252948"/>
                    <a:pt x="26446" y="265149"/>
                    <a:pt x="38100" y="271558"/>
                  </a:cubicBezTo>
                  <a:lnTo>
                    <a:pt x="38100" y="304800"/>
                  </a:lnTo>
                  <a:lnTo>
                    <a:pt x="0" y="304800"/>
                  </a:lnTo>
                  <a:lnTo>
                    <a:pt x="0" y="381000"/>
                  </a:lnTo>
                  <a:lnTo>
                    <a:pt x="323850" y="381000"/>
                  </a:lnTo>
                  <a:lnTo>
                    <a:pt x="32385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a typeface="+mj-ea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B03193A-200E-6D4F-1312-50D5F1836C7C}"/>
                </a:ext>
              </a:extLst>
            </p:cNvPr>
            <p:cNvSpPr/>
            <p:nvPr/>
          </p:nvSpPr>
          <p:spPr>
            <a:xfrm>
              <a:off x="7558546" y="2438449"/>
              <a:ext cx="228600" cy="57150"/>
            </a:xfrm>
            <a:custGeom>
              <a:avLst/>
              <a:gdLst>
                <a:gd name="connsiteX0" fmla="*/ 200025 w 228600"/>
                <a:gd name="connsiteY0" fmla="*/ 0 h 57150"/>
                <a:gd name="connsiteX1" fmla="*/ 228600 w 228600"/>
                <a:gd name="connsiteY1" fmla="*/ 28575 h 57150"/>
                <a:gd name="connsiteX2" fmla="*/ 228600 w 228600"/>
                <a:gd name="connsiteY2" fmla="*/ 28575 h 57150"/>
                <a:gd name="connsiteX3" fmla="*/ 200025 w 228600"/>
                <a:gd name="connsiteY3" fmla="*/ 57150 h 57150"/>
                <a:gd name="connsiteX4" fmla="*/ 28575 w 228600"/>
                <a:gd name="connsiteY4" fmla="*/ 57150 h 57150"/>
                <a:gd name="connsiteX5" fmla="*/ 0 w 228600"/>
                <a:gd name="connsiteY5" fmla="*/ 28575 h 57150"/>
                <a:gd name="connsiteX6" fmla="*/ 0 w 228600"/>
                <a:gd name="connsiteY6" fmla="*/ 28575 h 57150"/>
                <a:gd name="connsiteX7" fmla="*/ 28575 w 228600"/>
                <a:gd name="connsiteY7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600" h="57150">
                  <a:moveTo>
                    <a:pt x="200025" y="0"/>
                  </a:moveTo>
                  <a:cubicBezTo>
                    <a:pt x="215807" y="0"/>
                    <a:pt x="228600" y="12793"/>
                    <a:pt x="228600" y="28575"/>
                  </a:cubicBezTo>
                  <a:lnTo>
                    <a:pt x="228600" y="28575"/>
                  </a:lnTo>
                  <a:cubicBezTo>
                    <a:pt x="228600" y="44357"/>
                    <a:pt x="215807" y="57150"/>
                    <a:pt x="200025" y="57150"/>
                  </a:cubicBezTo>
                  <a:lnTo>
                    <a:pt x="28575" y="57150"/>
                  </a:lnTo>
                  <a:cubicBezTo>
                    <a:pt x="12793" y="57150"/>
                    <a:pt x="0" y="44357"/>
                    <a:pt x="0" y="28575"/>
                  </a:cubicBezTo>
                  <a:lnTo>
                    <a:pt x="0" y="28575"/>
                  </a:lnTo>
                  <a:cubicBezTo>
                    <a:pt x="0" y="12793"/>
                    <a:pt x="12793" y="0"/>
                    <a:pt x="285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a typeface="+mj-ea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DD4C17C-BFAD-210B-712D-3F8A0ED2EB08}"/>
                </a:ext>
              </a:extLst>
            </p:cNvPr>
            <p:cNvSpPr/>
            <p:nvPr/>
          </p:nvSpPr>
          <p:spPr>
            <a:xfrm>
              <a:off x="7558546" y="2276524"/>
              <a:ext cx="228600" cy="142875"/>
            </a:xfrm>
            <a:custGeom>
              <a:avLst/>
              <a:gdLst>
                <a:gd name="connsiteX0" fmla="*/ 228600 w 228600"/>
                <a:gd name="connsiteY0" fmla="*/ 0 h 142875"/>
                <a:gd name="connsiteX1" fmla="*/ 180975 w 228600"/>
                <a:gd name="connsiteY1" fmla="*/ 0 h 142875"/>
                <a:gd name="connsiteX2" fmla="*/ 180975 w 228600"/>
                <a:gd name="connsiteY2" fmla="*/ 38100 h 142875"/>
                <a:gd name="connsiteX3" fmla="*/ 161925 w 228600"/>
                <a:gd name="connsiteY3" fmla="*/ 38100 h 142875"/>
                <a:gd name="connsiteX4" fmla="*/ 161925 w 228600"/>
                <a:gd name="connsiteY4" fmla="*/ 0 h 142875"/>
                <a:gd name="connsiteX5" fmla="*/ 66675 w 228600"/>
                <a:gd name="connsiteY5" fmla="*/ 0 h 142875"/>
                <a:gd name="connsiteX6" fmla="*/ 66675 w 228600"/>
                <a:gd name="connsiteY6" fmla="*/ 38100 h 142875"/>
                <a:gd name="connsiteX7" fmla="*/ 47625 w 228600"/>
                <a:gd name="connsiteY7" fmla="*/ 38100 h 142875"/>
                <a:gd name="connsiteX8" fmla="*/ 47625 w 228600"/>
                <a:gd name="connsiteY8" fmla="*/ 0 h 142875"/>
                <a:gd name="connsiteX9" fmla="*/ 0 w 228600"/>
                <a:gd name="connsiteY9" fmla="*/ 0 h 142875"/>
                <a:gd name="connsiteX10" fmla="*/ 0 w 228600"/>
                <a:gd name="connsiteY10" fmla="*/ 114300 h 142875"/>
                <a:gd name="connsiteX11" fmla="*/ 22193 w 228600"/>
                <a:gd name="connsiteY11" fmla="*/ 114300 h 142875"/>
                <a:gd name="connsiteX12" fmla="*/ 26956 w 228600"/>
                <a:gd name="connsiteY12" fmla="*/ 142875 h 142875"/>
                <a:gd name="connsiteX13" fmla="*/ 114300 w 228600"/>
                <a:gd name="connsiteY13" fmla="*/ 142875 h 142875"/>
                <a:gd name="connsiteX14" fmla="*/ 201644 w 228600"/>
                <a:gd name="connsiteY14" fmla="*/ 142875 h 142875"/>
                <a:gd name="connsiteX15" fmla="*/ 206407 w 228600"/>
                <a:gd name="connsiteY15" fmla="*/ 114300 h 142875"/>
                <a:gd name="connsiteX16" fmla="*/ 228600 w 228600"/>
                <a:gd name="connsiteY16" fmla="*/ 114300 h 142875"/>
                <a:gd name="connsiteX17" fmla="*/ 228600 w 228600"/>
                <a:gd name="connsiteY17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8600" h="142875">
                  <a:moveTo>
                    <a:pt x="228600" y="0"/>
                  </a:moveTo>
                  <a:lnTo>
                    <a:pt x="180975" y="0"/>
                  </a:lnTo>
                  <a:lnTo>
                    <a:pt x="180975" y="38100"/>
                  </a:lnTo>
                  <a:lnTo>
                    <a:pt x="161925" y="38100"/>
                  </a:lnTo>
                  <a:lnTo>
                    <a:pt x="161925" y="0"/>
                  </a:lnTo>
                  <a:lnTo>
                    <a:pt x="66675" y="0"/>
                  </a:lnTo>
                  <a:lnTo>
                    <a:pt x="66675" y="38100"/>
                  </a:lnTo>
                  <a:lnTo>
                    <a:pt x="47625" y="38100"/>
                  </a:lnTo>
                  <a:lnTo>
                    <a:pt x="47625" y="0"/>
                  </a:lnTo>
                  <a:lnTo>
                    <a:pt x="0" y="0"/>
                  </a:lnTo>
                  <a:lnTo>
                    <a:pt x="0" y="114300"/>
                  </a:lnTo>
                  <a:lnTo>
                    <a:pt x="22193" y="114300"/>
                  </a:lnTo>
                  <a:lnTo>
                    <a:pt x="26956" y="142875"/>
                  </a:lnTo>
                  <a:lnTo>
                    <a:pt x="114300" y="142875"/>
                  </a:lnTo>
                  <a:lnTo>
                    <a:pt x="201644" y="142875"/>
                  </a:lnTo>
                  <a:lnTo>
                    <a:pt x="206407" y="114300"/>
                  </a:lnTo>
                  <a:lnTo>
                    <a:pt x="228600" y="114300"/>
                  </a:lnTo>
                  <a:lnTo>
                    <a:pt x="2286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a typeface="+mj-ea"/>
              </a:endParaRPr>
            </a:p>
          </p:txBody>
        </p:sp>
      </p:grpSp>
      <p:sp>
        <p:nvSpPr>
          <p:cNvPr id="63" name="图文框 62">
            <a:extLst>
              <a:ext uri="{FF2B5EF4-FFF2-40B4-BE49-F238E27FC236}">
                <a16:creationId xmlns:a16="http://schemas.microsoft.com/office/drawing/2014/main" id="{A44D1B3A-9813-FF09-90BF-E77753114A3F}"/>
              </a:ext>
            </a:extLst>
          </p:cNvPr>
          <p:cNvSpPr/>
          <p:nvPr/>
        </p:nvSpPr>
        <p:spPr>
          <a:xfrm>
            <a:off x="5170915" y="1767058"/>
            <a:ext cx="1923187" cy="3442656"/>
          </a:xfrm>
          <a:prstGeom prst="frame">
            <a:avLst>
              <a:gd name="adj1" fmla="val 1140"/>
            </a:avLst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EEEEE0F-A335-66F4-6A97-58B548C6B58A}"/>
              </a:ext>
            </a:extLst>
          </p:cNvPr>
          <p:cNvSpPr txBox="1"/>
          <p:nvPr/>
        </p:nvSpPr>
        <p:spPr>
          <a:xfrm>
            <a:off x="5703043" y="2117811"/>
            <a:ext cx="858930" cy="777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kern="100" spc="75" dirty="0">
                <a:gradFill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</a:rPr>
              <a:t>02</a:t>
            </a:r>
            <a:endParaRPr lang="zh-CN" altLang="en-US" sz="4000" kern="100" spc="75" dirty="0">
              <a:gradFill>
                <a:gsLst>
                  <a:gs pos="7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lt"/>
              <a:ea typeface="微软雅黑" panose="020B0503020204020204" pitchFamily="34" charset="-122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8BA328AB-14C7-1706-7FAE-9B11D5E06F87}"/>
              </a:ext>
            </a:extLst>
          </p:cNvPr>
          <p:cNvGrpSpPr/>
          <p:nvPr/>
        </p:nvGrpSpPr>
        <p:grpSpPr>
          <a:xfrm>
            <a:off x="5905708" y="2996243"/>
            <a:ext cx="453600" cy="450252"/>
            <a:chOff x="8716458" y="2222007"/>
            <a:chExt cx="657225" cy="666750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625A913-0C85-1BB9-A5E4-34BA52F3C440}"/>
                </a:ext>
              </a:extLst>
            </p:cNvPr>
            <p:cNvSpPr/>
            <p:nvPr/>
          </p:nvSpPr>
          <p:spPr>
            <a:xfrm>
              <a:off x="8716458" y="2222007"/>
              <a:ext cx="657225" cy="666750"/>
            </a:xfrm>
            <a:custGeom>
              <a:avLst/>
              <a:gdLst>
                <a:gd name="connsiteX0" fmla="*/ 57150 w 657225"/>
                <a:gd name="connsiteY0" fmla="*/ 0 h 666750"/>
                <a:gd name="connsiteX1" fmla="*/ 0 w 657225"/>
                <a:gd name="connsiteY1" fmla="*/ 0 h 666750"/>
                <a:gd name="connsiteX2" fmla="*/ 0 w 657225"/>
                <a:gd name="connsiteY2" fmla="*/ 666750 h 666750"/>
                <a:gd name="connsiteX3" fmla="*/ 657225 w 657225"/>
                <a:gd name="connsiteY3" fmla="*/ 666750 h 666750"/>
                <a:gd name="connsiteX4" fmla="*/ 657225 w 657225"/>
                <a:gd name="connsiteY4" fmla="*/ 609600 h 666750"/>
                <a:gd name="connsiteX5" fmla="*/ 57150 w 657225"/>
                <a:gd name="connsiteY5" fmla="*/ 609600 h 666750"/>
                <a:gd name="connsiteX6" fmla="*/ 57150 w 657225"/>
                <a:gd name="connsiteY6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225" h="666750">
                  <a:moveTo>
                    <a:pt x="57150" y="0"/>
                  </a:moveTo>
                  <a:lnTo>
                    <a:pt x="0" y="0"/>
                  </a:lnTo>
                  <a:lnTo>
                    <a:pt x="0" y="666750"/>
                  </a:lnTo>
                  <a:lnTo>
                    <a:pt x="657225" y="666750"/>
                  </a:lnTo>
                  <a:lnTo>
                    <a:pt x="657225" y="609600"/>
                  </a:lnTo>
                  <a:lnTo>
                    <a:pt x="57150" y="609600"/>
                  </a:lnTo>
                  <a:lnTo>
                    <a:pt x="571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78E9127-D1F2-5A99-7BAC-4C99462EBDBF}"/>
                </a:ext>
              </a:extLst>
            </p:cNvPr>
            <p:cNvSpPr/>
            <p:nvPr/>
          </p:nvSpPr>
          <p:spPr>
            <a:xfrm rot="10800000">
              <a:off x="9230808" y="2222007"/>
              <a:ext cx="142875" cy="552450"/>
            </a:xfrm>
            <a:custGeom>
              <a:avLst/>
              <a:gdLst>
                <a:gd name="connsiteX0" fmla="*/ 0 w 142875"/>
                <a:gd name="connsiteY0" fmla="*/ 0 h 552450"/>
                <a:gd name="connsiteX1" fmla="*/ 142875 w 142875"/>
                <a:gd name="connsiteY1" fmla="*/ 0 h 552450"/>
                <a:gd name="connsiteX2" fmla="*/ 142875 w 142875"/>
                <a:gd name="connsiteY2" fmla="*/ 552450 h 552450"/>
                <a:gd name="connsiteX3" fmla="*/ 0 w 142875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552450">
                  <a:moveTo>
                    <a:pt x="0" y="0"/>
                  </a:moveTo>
                  <a:lnTo>
                    <a:pt x="142875" y="0"/>
                  </a:lnTo>
                  <a:lnTo>
                    <a:pt x="142875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3D6D619-65E8-50F9-BCF9-9C628CB86426}"/>
                </a:ext>
              </a:extLst>
            </p:cNvPr>
            <p:cNvSpPr/>
            <p:nvPr/>
          </p:nvSpPr>
          <p:spPr>
            <a:xfrm rot="10800000">
              <a:off x="9030783" y="2412507"/>
              <a:ext cx="142875" cy="361950"/>
            </a:xfrm>
            <a:custGeom>
              <a:avLst/>
              <a:gdLst>
                <a:gd name="connsiteX0" fmla="*/ 0 w 142875"/>
                <a:gd name="connsiteY0" fmla="*/ 0 h 361950"/>
                <a:gd name="connsiteX1" fmla="*/ 142875 w 142875"/>
                <a:gd name="connsiteY1" fmla="*/ 0 h 361950"/>
                <a:gd name="connsiteX2" fmla="*/ 142875 w 142875"/>
                <a:gd name="connsiteY2" fmla="*/ 361950 h 361950"/>
                <a:gd name="connsiteX3" fmla="*/ 0 w 142875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36195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3B1B074-9BA1-1608-1023-8FEC2EDF7AD7}"/>
                </a:ext>
              </a:extLst>
            </p:cNvPr>
            <p:cNvSpPr/>
            <p:nvPr/>
          </p:nvSpPr>
          <p:spPr>
            <a:xfrm rot="10800000">
              <a:off x="8830758" y="2583957"/>
              <a:ext cx="142875" cy="190500"/>
            </a:xfrm>
            <a:custGeom>
              <a:avLst/>
              <a:gdLst>
                <a:gd name="connsiteX0" fmla="*/ 0 w 142875"/>
                <a:gd name="connsiteY0" fmla="*/ 0 h 190500"/>
                <a:gd name="connsiteX1" fmla="*/ 142875 w 142875"/>
                <a:gd name="connsiteY1" fmla="*/ 0 h 190500"/>
                <a:gd name="connsiteX2" fmla="*/ 142875 w 142875"/>
                <a:gd name="connsiteY2" fmla="*/ 190500 h 190500"/>
                <a:gd name="connsiteX3" fmla="*/ 0 w 142875"/>
                <a:gd name="connsiteY3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90500">
                  <a:moveTo>
                    <a:pt x="0" y="0"/>
                  </a:moveTo>
                  <a:lnTo>
                    <a:pt x="142875" y="0"/>
                  </a:lnTo>
                  <a:lnTo>
                    <a:pt x="142875" y="190500"/>
                  </a:lnTo>
                  <a:lnTo>
                    <a:pt x="0" y="190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2E785B7-DDC1-46D0-5B10-F06E008F1BF8}"/>
                </a:ext>
              </a:extLst>
            </p:cNvPr>
            <p:cNvSpPr/>
            <p:nvPr/>
          </p:nvSpPr>
          <p:spPr>
            <a:xfrm>
              <a:off x="8826852" y="2222007"/>
              <a:ext cx="308705" cy="308705"/>
            </a:xfrm>
            <a:custGeom>
              <a:avLst/>
              <a:gdLst>
                <a:gd name="connsiteX0" fmla="*/ 308705 w 308705"/>
                <a:gd name="connsiteY0" fmla="*/ 130874 h 308705"/>
                <a:gd name="connsiteX1" fmla="*/ 308705 w 308705"/>
                <a:gd name="connsiteY1" fmla="*/ 0 h 308705"/>
                <a:gd name="connsiteX2" fmla="*/ 177832 w 308705"/>
                <a:gd name="connsiteY2" fmla="*/ 0 h 308705"/>
                <a:gd name="connsiteX3" fmla="*/ 229838 w 308705"/>
                <a:gd name="connsiteY3" fmla="*/ 52006 h 308705"/>
                <a:gd name="connsiteX4" fmla="*/ 0 w 308705"/>
                <a:gd name="connsiteY4" fmla="*/ 281845 h 308705"/>
                <a:gd name="connsiteX5" fmla="*/ 26860 w 308705"/>
                <a:gd name="connsiteY5" fmla="*/ 308705 h 308705"/>
                <a:gd name="connsiteX6" fmla="*/ 256699 w 308705"/>
                <a:gd name="connsiteY6" fmla="*/ 78962 h 308705"/>
                <a:gd name="connsiteX7" fmla="*/ 308705 w 308705"/>
                <a:gd name="connsiteY7" fmla="*/ 130874 h 30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05" h="308705">
                  <a:moveTo>
                    <a:pt x="308705" y="130874"/>
                  </a:moveTo>
                  <a:lnTo>
                    <a:pt x="308705" y="0"/>
                  </a:lnTo>
                  <a:lnTo>
                    <a:pt x="177832" y="0"/>
                  </a:lnTo>
                  <a:lnTo>
                    <a:pt x="229838" y="52006"/>
                  </a:lnTo>
                  <a:lnTo>
                    <a:pt x="0" y="281845"/>
                  </a:lnTo>
                  <a:lnTo>
                    <a:pt x="26860" y="308705"/>
                  </a:lnTo>
                  <a:lnTo>
                    <a:pt x="256699" y="78962"/>
                  </a:lnTo>
                  <a:lnTo>
                    <a:pt x="308705" y="1308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AFBB2712-65E8-A648-5E97-C0480E5CDD0D}"/>
              </a:ext>
            </a:extLst>
          </p:cNvPr>
          <p:cNvGrpSpPr/>
          <p:nvPr/>
        </p:nvGrpSpPr>
        <p:grpSpPr>
          <a:xfrm>
            <a:off x="8782921" y="2973367"/>
            <a:ext cx="453600" cy="450000"/>
            <a:chOff x="8001516" y="2116381"/>
            <a:chExt cx="759619" cy="822292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E31FDBF-8341-94F0-7C9A-937A7C75C660}"/>
                </a:ext>
              </a:extLst>
            </p:cNvPr>
            <p:cNvSpPr/>
            <p:nvPr/>
          </p:nvSpPr>
          <p:spPr>
            <a:xfrm>
              <a:off x="8271930" y="2386700"/>
              <a:ext cx="218122" cy="216788"/>
            </a:xfrm>
            <a:custGeom>
              <a:avLst/>
              <a:gdLst>
                <a:gd name="connsiteX0" fmla="*/ 187547 w 218122"/>
                <a:gd name="connsiteY0" fmla="*/ 64675 h 216788"/>
                <a:gd name="connsiteX1" fmla="*/ 195644 w 218122"/>
                <a:gd name="connsiteY1" fmla="*/ 40672 h 216788"/>
                <a:gd name="connsiteX2" fmla="*/ 177355 w 218122"/>
                <a:gd name="connsiteY2" fmla="*/ 22384 h 216788"/>
                <a:gd name="connsiteX3" fmla="*/ 153353 w 218122"/>
                <a:gd name="connsiteY3" fmla="*/ 30480 h 216788"/>
                <a:gd name="connsiteX4" fmla="*/ 133541 w 218122"/>
                <a:gd name="connsiteY4" fmla="*/ 22384 h 216788"/>
                <a:gd name="connsiteX5" fmla="*/ 122301 w 218122"/>
                <a:gd name="connsiteY5" fmla="*/ 0 h 216788"/>
                <a:gd name="connsiteX6" fmla="*/ 96774 w 218122"/>
                <a:gd name="connsiteY6" fmla="*/ 0 h 216788"/>
                <a:gd name="connsiteX7" fmla="*/ 85439 w 218122"/>
                <a:gd name="connsiteY7" fmla="*/ 22479 h 216788"/>
                <a:gd name="connsiteX8" fmla="*/ 65532 w 218122"/>
                <a:gd name="connsiteY8" fmla="*/ 30575 h 216788"/>
                <a:gd name="connsiteX9" fmla="*/ 41529 w 218122"/>
                <a:gd name="connsiteY9" fmla="*/ 22479 h 216788"/>
                <a:gd name="connsiteX10" fmla="*/ 23241 w 218122"/>
                <a:gd name="connsiteY10" fmla="*/ 40767 h 216788"/>
                <a:gd name="connsiteX11" fmla="*/ 30861 w 218122"/>
                <a:gd name="connsiteY11" fmla="*/ 64770 h 216788"/>
                <a:gd name="connsiteX12" fmla="*/ 22479 w 218122"/>
                <a:gd name="connsiteY12" fmla="*/ 84582 h 216788"/>
                <a:gd name="connsiteX13" fmla="*/ 0 w 218122"/>
                <a:gd name="connsiteY13" fmla="*/ 95821 h 216788"/>
                <a:gd name="connsiteX14" fmla="*/ 0 w 218122"/>
                <a:gd name="connsiteY14" fmla="*/ 120968 h 216788"/>
                <a:gd name="connsiteX15" fmla="*/ 22479 w 218122"/>
                <a:gd name="connsiteY15" fmla="*/ 132302 h 216788"/>
                <a:gd name="connsiteX16" fmla="*/ 30575 w 218122"/>
                <a:gd name="connsiteY16" fmla="*/ 152114 h 216788"/>
                <a:gd name="connsiteX17" fmla="*/ 22479 w 218122"/>
                <a:gd name="connsiteY17" fmla="*/ 176117 h 216788"/>
                <a:gd name="connsiteX18" fmla="*/ 41529 w 218122"/>
                <a:gd name="connsiteY18" fmla="*/ 194405 h 216788"/>
                <a:gd name="connsiteX19" fmla="*/ 65532 w 218122"/>
                <a:gd name="connsiteY19" fmla="*/ 186214 h 216788"/>
                <a:gd name="connsiteX20" fmla="*/ 85344 w 218122"/>
                <a:gd name="connsiteY20" fmla="*/ 194405 h 216788"/>
                <a:gd name="connsiteX21" fmla="*/ 96583 w 218122"/>
                <a:gd name="connsiteY21" fmla="*/ 216789 h 216788"/>
                <a:gd name="connsiteX22" fmla="*/ 122111 w 218122"/>
                <a:gd name="connsiteY22" fmla="*/ 216789 h 216788"/>
                <a:gd name="connsiteX23" fmla="*/ 133445 w 218122"/>
                <a:gd name="connsiteY23" fmla="*/ 194786 h 216788"/>
                <a:gd name="connsiteX24" fmla="*/ 152972 w 218122"/>
                <a:gd name="connsiteY24" fmla="*/ 186880 h 216788"/>
                <a:gd name="connsiteX25" fmla="*/ 176879 w 218122"/>
                <a:gd name="connsiteY25" fmla="*/ 195072 h 216788"/>
                <a:gd name="connsiteX26" fmla="*/ 195167 w 218122"/>
                <a:gd name="connsiteY26" fmla="*/ 176689 h 216788"/>
                <a:gd name="connsiteX27" fmla="*/ 187071 w 218122"/>
                <a:gd name="connsiteY27" fmla="*/ 152781 h 216788"/>
                <a:gd name="connsiteX28" fmla="*/ 195739 w 218122"/>
                <a:gd name="connsiteY28" fmla="*/ 132874 h 216788"/>
                <a:gd name="connsiteX29" fmla="*/ 218123 w 218122"/>
                <a:gd name="connsiteY29" fmla="*/ 121634 h 216788"/>
                <a:gd name="connsiteX30" fmla="*/ 218123 w 218122"/>
                <a:gd name="connsiteY30" fmla="*/ 95821 h 216788"/>
                <a:gd name="connsiteX31" fmla="*/ 195644 w 218122"/>
                <a:gd name="connsiteY31" fmla="*/ 84487 h 216788"/>
                <a:gd name="connsiteX32" fmla="*/ 187547 w 218122"/>
                <a:gd name="connsiteY32" fmla="*/ 64675 h 216788"/>
                <a:gd name="connsiteX33" fmla="*/ 109442 w 218122"/>
                <a:gd name="connsiteY33" fmla="*/ 146875 h 216788"/>
                <a:gd name="connsiteX34" fmla="*/ 71342 w 218122"/>
                <a:gd name="connsiteY34" fmla="*/ 108775 h 216788"/>
                <a:gd name="connsiteX35" fmla="*/ 109442 w 218122"/>
                <a:gd name="connsiteY35" fmla="*/ 70675 h 216788"/>
                <a:gd name="connsiteX36" fmla="*/ 147542 w 218122"/>
                <a:gd name="connsiteY36" fmla="*/ 108775 h 216788"/>
                <a:gd name="connsiteX37" fmla="*/ 109442 w 218122"/>
                <a:gd name="connsiteY37" fmla="*/ 146875 h 21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18122" h="216788">
                  <a:moveTo>
                    <a:pt x="187547" y="64675"/>
                  </a:moveTo>
                  <a:lnTo>
                    <a:pt x="195644" y="40672"/>
                  </a:lnTo>
                  <a:lnTo>
                    <a:pt x="177355" y="22384"/>
                  </a:lnTo>
                  <a:lnTo>
                    <a:pt x="153353" y="30480"/>
                  </a:lnTo>
                  <a:cubicBezTo>
                    <a:pt x="147113" y="26964"/>
                    <a:pt x="140457" y="24244"/>
                    <a:pt x="133541" y="22384"/>
                  </a:cubicBezTo>
                  <a:lnTo>
                    <a:pt x="122301" y="0"/>
                  </a:lnTo>
                  <a:lnTo>
                    <a:pt x="96774" y="0"/>
                  </a:lnTo>
                  <a:lnTo>
                    <a:pt x="85439" y="22479"/>
                  </a:lnTo>
                  <a:cubicBezTo>
                    <a:pt x="78498" y="24356"/>
                    <a:pt x="71813" y="27075"/>
                    <a:pt x="65532" y="30575"/>
                  </a:cubicBezTo>
                  <a:lnTo>
                    <a:pt x="41529" y="22479"/>
                  </a:lnTo>
                  <a:lnTo>
                    <a:pt x="23241" y="40767"/>
                  </a:lnTo>
                  <a:lnTo>
                    <a:pt x="30861" y="64770"/>
                  </a:lnTo>
                  <a:cubicBezTo>
                    <a:pt x="27206" y="70976"/>
                    <a:pt x="24388" y="77637"/>
                    <a:pt x="22479" y="84582"/>
                  </a:cubicBezTo>
                  <a:lnTo>
                    <a:pt x="0" y="95821"/>
                  </a:lnTo>
                  <a:lnTo>
                    <a:pt x="0" y="120968"/>
                  </a:lnTo>
                  <a:lnTo>
                    <a:pt x="22479" y="132302"/>
                  </a:lnTo>
                  <a:cubicBezTo>
                    <a:pt x="24332" y="139221"/>
                    <a:pt x="27052" y="145878"/>
                    <a:pt x="30575" y="152114"/>
                  </a:cubicBezTo>
                  <a:lnTo>
                    <a:pt x="22479" y="176117"/>
                  </a:lnTo>
                  <a:lnTo>
                    <a:pt x="41529" y="194405"/>
                  </a:lnTo>
                  <a:lnTo>
                    <a:pt x="65532" y="186214"/>
                  </a:lnTo>
                  <a:cubicBezTo>
                    <a:pt x="71767" y="189763"/>
                    <a:pt x="78423" y="192515"/>
                    <a:pt x="85344" y="194405"/>
                  </a:cubicBezTo>
                  <a:lnTo>
                    <a:pt x="96583" y="216789"/>
                  </a:lnTo>
                  <a:lnTo>
                    <a:pt x="122111" y="216789"/>
                  </a:lnTo>
                  <a:lnTo>
                    <a:pt x="133445" y="194786"/>
                  </a:lnTo>
                  <a:cubicBezTo>
                    <a:pt x="140245" y="192937"/>
                    <a:pt x="146800" y="190283"/>
                    <a:pt x="152972" y="186880"/>
                  </a:cubicBezTo>
                  <a:lnTo>
                    <a:pt x="176879" y="195072"/>
                  </a:lnTo>
                  <a:lnTo>
                    <a:pt x="195167" y="176689"/>
                  </a:lnTo>
                  <a:lnTo>
                    <a:pt x="187071" y="152781"/>
                  </a:lnTo>
                  <a:cubicBezTo>
                    <a:pt x="190710" y="146497"/>
                    <a:pt x="193618" y="139818"/>
                    <a:pt x="195739" y="132874"/>
                  </a:cubicBezTo>
                  <a:lnTo>
                    <a:pt x="218123" y="121634"/>
                  </a:lnTo>
                  <a:lnTo>
                    <a:pt x="218123" y="95821"/>
                  </a:lnTo>
                  <a:lnTo>
                    <a:pt x="195644" y="84487"/>
                  </a:lnTo>
                  <a:cubicBezTo>
                    <a:pt x="193825" y="77556"/>
                    <a:pt x="191103" y="70896"/>
                    <a:pt x="187547" y="64675"/>
                  </a:cubicBezTo>
                  <a:close/>
                  <a:moveTo>
                    <a:pt x="109442" y="146875"/>
                  </a:moveTo>
                  <a:cubicBezTo>
                    <a:pt x="88401" y="146875"/>
                    <a:pt x="71342" y="129817"/>
                    <a:pt x="71342" y="108775"/>
                  </a:cubicBezTo>
                  <a:cubicBezTo>
                    <a:pt x="71342" y="87734"/>
                    <a:pt x="88401" y="70675"/>
                    <a:pt x="109442" y="70675"/>
                  </a:cubicBezTo>
                  <a:cubicBezTo>
                    <a:pt x="130356" y="70982"/>
                    <a:pt x="147236" y="87861"/>
                    <a:pt x="147542" y="108775"/>
                  </a:cubicBezTo>
                  <a:cubicBezTo>
                    <a:pt x="147542" y="129817"/>
                    <a:pt x="130484" y="146875"/>
                    <a:pt x="109442" y="1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47307C8-C233-E7DA-5EF6-2C86397274B9}"/>
                </a:ext>
              </a:extLst>
            </p:cNvPr>
            <p:cNvSpPr/>
            <p:nvPr/>
          </p:nvSpPr>
          <p:spPr>
            <a:xfrm>
              <a:off x="8273357" y="2790655"/>
              <a:ext cx="215744" cy="54959"/>
            </a:xfrm>
            <a:custGeom>
              <a:avLst/>
              <a:gdLst>
                <a:gd name="connsiteX0" fmla="*/ 189835 w 215744"/>
                <a:gd name="connsiteY0" fmla="*/ 0 h 54959"/>
                <a:gd name="connsiteX1" fmla="*/ 25910 w 215744"/>
                <a:gd name="connsiteY1" fmla="*/ 0 h 54959"/>
                <a:gd name="connsiteX2" fmla="*/ 48 w 215744"/>
                <a:gd name="connsiteY2" fmla="*/ 29098 h 54959"/>
                <a:gd name="connsiteX3" fmla="*/ 25910 w 215744"/>
                <a:gd name="connsiteY3" fmla="*/ 54959 h 54959"/>
                <a:gd name="connsiteX4" fmla="*/ 189835 w 215744"/>
                <a:gd name="connsiteY4" fmla="*/ 54959 h 54959"/>
                <a:gd name="connsiteX5" fmla="*/ 215696 w 215744"/>
                <a:gd name="connsiteY5" fmla="*/ 25861 h 54959"/>
                <a:gd name="connsiteX6" fmla="*/ 189835 w 215744"/>
                <a:gd name="connsiteY6" fmla="*/ 0 h 5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744" h="54959">
                  <a:moveTo>
                    <a:pt x="189835" y="0"/>
                  </a:moveTo>
                  <a:lnTo>
                    <a:pt x="25910" y="0"/>
                  </a:lnTo>
                  <a:cubicBezTo>
                    <a:pt x="10734" y="894"/>
                    <a:pt x="-845" y="13922"/>
                    <a:pt x="48" y="29098"/>
                  </a:cubicBezTo>
                  <a:cubicBezTo>
                    <a:pt x="869" y="43027"/>
                    <a:pt x="11981" y="54139"/>
                    <a:pt x="25910" y="54959"/>
                  </a:cubicBezTo>
                  <a:lnTo>
                    <a:pt x="189835" y="54959"/>
                  </a:lnTo>
                  <a:cubicBezTo>
                    <a:pt x="205011" y="54065"/>
                    <a:pt x="216590" y="41037"/>
                    <a:pt x="215696" y="25861"/>
                  </a:cubicBezTo>
                  <a:cubicBezTo>
                    <a:pt x="214875" y="11932"/>
                    <a:pt x="203763" y="820"/>
                    <a:pt x="1898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1EC01B05-7F58-BD58-3209-8E0245623E43}"/>
                </a:ext>
              </a:extLst>
            </p:cNvPr>
            <p:cNvSpPr/>
            <p:nvPr/>
          </p:nvSpPr>
          <p:spPr>
            <a:xfrm>
              <a:off x="8321746" y="2883714"/>
              <a:ext cx="118967" cy="54959"/>
            </a:xfrm>
            <a:custGeom>
              <a:avLst/>
              <a:gdLst>
                <a:gd name="connsiteX0" fmla="*/ 59531 w 118967"/>
                <a:gd name="connsiteY0" fmla="*/ 54959 h 54959"/>
                <a:gd name="connsiteX1" fmla="*/ 118967 w 118967"/>
                <a:gd name="connsiteY1" fmla="*/ 0 h 54959"/>
                <a:gd name="connsiteX2" fmla="*/ 0 w 118967"/>
                <a:gd name="connsiteY2" fmla="*/ 0 h 54959"/>
                <a:gd name="connsiteX3" fmla="*/ 59531 w 118967"/>
                <a:gd name="connsiteY3" fmla="*/ 54959 h 5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967" h="54959">
                  <a:moveTo>
                    <a:pt x="59531" y="54959"/>
                  </a:moveTo>
                  <a:cubicBezTo>
                    <a:pt x="90631" y="54910"/>
                    <a:pt x="116487" y="31001"/>
                    <a:pt x="118967" y="0"/>
                  </a:cubicBezTo>
                  <a:lnTo>
                    <a:pt x="0" y="0"/>
                  </a:lnTo>
                  <a:cubicBezTo>
                    <a:pt x="2527" y="31016"/>
                    <a:pt x="28413" y="54914"/>
                    <a:pt x="59531" y="54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AD10C956-2759-D41F-58FA-05ECF11963C5}"/>
                </a:ext>
              </a:extLst>
            </p:cNvPr>
            <p:cNvSpPr/>
            <p:nvPr/>
          </p:nvSpPr>
          <p:spPr>
            <a:xfrm>
              <a:off x="8142867" y="2258494"/>
              <a:ext cx="476249" cy="494061"/>
            </a:xfrm>
            <a:custGeom>
              <a:avLst/>
              <a:gdLst>
                <a:gd name="connsiteX0" fmla="*/ 476250 w 476249"/>
                <a:gd name="connsiteY0" fmla="*/ 243364 h 494061"/>
                <a:gd name="connsiteX1" fmla="*/ 476250 w 476249"/>
                <a:gd name="connsiteY1" fmla="*/ 235172 h 494061"/>
                <a:gd name="connsiteX2" fmla="*/ 238125 w 476249"/>
                <a:gd name="connsiteY2" fmla="*/ 0 h 494061"/>
                <a:gd name="connsiteX3" fmla="*/ 238125 w 476249"/>
                <a:gd name="connsiteY3" fmla="*/ 0 h 494061"/>
                <a:gd name="connsiteX4" fmla="*/ 0 w 476249"/>
                <a:gd name="connsiteY4" fmla="*/ 235172 h 494061"/>
                <a:gd name="connsiteX5" fmla="*/ 0 w 476249"/>
                <a:gd name="connsiteY5" fmla="*/ 243364 h 494061"/>
                <a:gd name="connsiteX6" fmla="*/ 16573 w 476249"/>
                <a:gd name="connsiteY6" fmla="*/ 325755 h 494061"/>
                <a:gd name="connsiteX7" fmla="*/ 57912 w 476249"/>
                <a:gd name="connsiteY7" fmla="*/ 393478 h 494061"/>
                <a:gd name="connsiteX8" fmla="*/ 113633 w 476249"/>
                <a:gd name="connsiteY8" fmla="*/ 483965 h 494061"/>
                <a:gd name="connsiteX9" fmla="*/ 130016 w 476249"/>
                <a:gd name="connsiteY9" fmla="*/ 494062 h 494061"/>
                <a:gd name="connsiteX10" fmla="*/ 346234 w 476249"/>
                <a:gd name="connsiteY10" fmla="*/ 494062 h 494061"/>
                <a:gd name="connsiteX11" fmla="*/ 362617 w 476249"/>
                <a:gd name="connsiteY11" fmla="*/ 483965 h 494061"/>
                <a:gd name="connsiteX12" fmla="*/ 418338 w 476249"/>
                <a:gd name="connsiteY12" fmla="*/ 393478 h 494061"/>
                <a:gd name="connsiteX13" fmla="*/ 459676 w 476249"/>
                <a:gd name="connsiteY13" fmla="*/ 325755 h 494061"/>
                <a:gd name="connsiteX14" fmla="*/ 476250 w 476249"/>
                <a:gd name="connsiteY14" fmla="*/ 243364 h 494061"/>
                <a:gd name="connsiteX15" fmla="*/ 421386 w 476249"/>
                <a:gd name="connsiteY15" fmla="*/ 242507 h 494061"/>
                <a:gd name="connsiteX16" fmla="*/ 408718 w 476249"/>
                <a:gd name="connsiteY16" fmla="*/ 306515 h 494061"/>
                <a:gd name="connsiteX17" fmla="*/ 377857 w 476249"/>
                <a:gd name="connsiteY17" fmla="*/ 356807 h 494061"/>
                <a:gd name="connsiteX18" fmla="*/ 323850 w 476249"/>
                <a:gd name="connsiteY18" fmla="*/ 438912 h 494061"/>
                <a:gd name="connsiteX19" fmla="*/ 152400 w 476249"/>
                <a:gd name="connsiteY19" fmla="*/ 438912 h 494061"/>
                <a:gd name="connsiteX20" fmla="*/ 98870 w 476249"/>
                <a:gd name="connsiteY20" fmla="*/ 356521 h 494061"/>
                <a:gd name="connsiteX21" fmla="*/ 68008 w 476249"/>
                <a:gd name="connsiteY21" fmla="*/ 306229 h 494061"/>
                <a:gd name="connsiteX22" fmla="*/ 54864 w 476249"/>
                <a:gd name="connsiteY22" fmla="*/ 242221 h 494061"/>
                <a:gd name="connsiteX23" fmla="*/ 54864 w 476249"/>
                <a:gd name="connsiteY23" fmla="*/ 235363 h 494061"/>
                <a:gd name="connsiteX24" fmla="*/ 237839 w 476249"/>
                <a:gd name="connsiteY24" fmla="*/ 54388 h 494061"/>
                <a:gd name="connsiteX25" fmla="*/ 237839 w 476249"/>
                <a:gd name="connsiteY25" fmla="*/ 54388 h 494061"/>
                <a:gd name="connsiteX26" fmla="*/ 420814 w 476249"/>
                <a:gd name="connsiteY26" fmla="*/ 235363 h 494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6249" h="494061">
                  <a:moveTo>
                    <a:pt x="476250" y="243364"/>
                  </a:moveTo>
                  <a:lnTo>
                    <a:pt x="476250" y="235172"/>
                  </a:lnTo>
                  <a:cubicBezTo>
                    <a:pt x="473823" y="105160"/>
                    <a:pt x="368157" y="804"/>
                    <a:pt x="238125" y="0"/>
                  </a:cubicBezTo>
                  <a:lnTo>
                    <a:pt x="238125" y="0"/>
                  </a:lnTo>
                  <a:cubicBezTo>
                    <a:pt x="108093" y="804"/>
                    <a:pt x="2427" y="105160"/>
                    <a:pt x="0" y="235172"/>
                  </a:cubicBezTo>
                  <a:lnTo>
                    <a:pt x="0" y="243364"/>
                  </a:lnTo>
                  <a:cubicBezTo>
                    <a:pt x="871" y="271562"/>
                    <a:pt x="6473" y="299414"/>
                    <a:pt x="16573" y="325755"/>
                  </a:cubicBezTo>
                  <a:cubicBezTo>
                    <a:pt x="26214" y="350609"/>
                    <a:pt x="40213" y="373543"/>
                    <a:pt x="57912" y="393478"/>
                  </a:cubicBezTo>
                  <a:cubicBezTo>
                    <a:pt x="79724" y="417195"/>
                    <a:pt x="103537" y="463391"/>
                    <a:pt x="113633" y="483965"/>
                  </a:cubicBezTo>
                  <a:cubicBezTo>
                    <a:pt x="116721" y="490180"/>
                    <a:pt x="123076" y="494096"/>
                    <a:pt x="130016" y="494062"/>
                  </a:cubicBezTo>
                  <a:lnTo>
                    <a:pt x="346234" y="494062"/>
                  </a:lnTo>
                  <a:cubicBezTo>
                    <a:pt x="353174" y="494096"/>
                    <a:pt x="359529" y="490180"/>
                    <a:pt x="362617" y="483965"/>
                  </a:cubicBezTo>
                  <a:cubicBezTo>
                    <a:pt x="372713" y="463391"/>
                    <a:pt x="396526" y="417290"/>
                    <a:pt x="418338" y="393478"/>
                  </a:cubicBezTo>
                  <a:cubicBezTo>
                    <a:pt x="436037" y="373543"/>
                    <a:pt x="450036" y="350609"/>
                    <a:pt x="459676" y="325755"/>
                  </a:cubicBezTo>
                  <a:cubicBezTo>
                    <a:pt x="469777" y="299414"/>
                    <a:pt x="475379" y="271562"/>
                    <a:pt x="476250" y="243364"/>
                  </a:cubicBezTo>
                  <a:close/>
                  <a:moveTo>
                    <a:pt x="421386" y="242507"/>
                  </a:moveTo>
                  <a:cubicBezTo>
                    <a:pt x="420709" y="264394"/>
                    <a:pt x="416429" y="286020"/>
                    <a:pt x="408718" y="306515"/>
                  </a:cubicBezTo>
                  <a:cubicBezTo>
                    <a:pt x="401485" y="324971"/>
                    <a:pt x="391037" y="341999"/>
                    <a:pt x="377857" y="356807"/>
                  </a:cubicBezTo>
                  <a:cubicBezTo>
                    <a:pt x="356714" y="381975"/>
                    <a:pt x="338588" y="409531"/>
                    <a:pt x="323850" y="438912"/>
                  </a:cubicBezTo>
                  <a:lnTo>
                    <a:pt x="152400" y="438912"/>
                  </a:lnTo>
                  <a:cubicBezTo>
                    <a:pt x="137831" y="409455"/>
                    <a:pt x="119864" y="381803"/>
                    <a:pt x="98870" y="356521"/>
                  </a:cubicBezTo>
                  <a:cubicBezTo>
                    <a:pt x="85690" y="341713"/>
                    <a:pt x="75241" y="324685"/>
                    <a:pt x="68008" y="306229"/>
                  </a:cubicBezTo>
                  <a:cubicBezTo>
                    <a:pt x="60135" y="285761"/>
                    <a:pt x="55694" y="264135"/>
                    <a:pt x="54864" y="242221"/>
                  </a:cubicBezTo>
                  <a:lnTo>
                    <a:pt x="54864" y="235363"/>
                  </a:lnTo>
                  <a:cubicBezTo>
                    <a:pt x="56570" y="135350"/>
                    <a:pt x="137813" y="54995"/>
                    <a:pt x="237839" y="54388"/>
                  </a:cubicBezTo>
                  <a:lnTo>
                    <a:pt x="237839" y="54388"/>
                  </a:lnTo>
                  <a:cubicBezTo>
                    <a:pt x="337865" y="54995"/>
                    <a:pt x="419109" y="135350"/>
                    <a:pt x="420814" y="235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057F283-13B8-8DDB-6229-5446169C9718}"/>
                </a:ext>
              </a:extLst>
            </p:cNvPr>
            <p:cNvSpPr/>
            <p:nvPr/>
          </p:nvSpPr>
          <p:spPr>
            <a:xfrm>
              <a:off x="8364037" y="2116381"/>
              <a:ext cx="38100" cy="104775"/>
            </a:xfrm>
            <a:custGeom>
              <a:avLst/>
              <a:gdLst>
                <a:gd name="connsiteX0" fmla="*/ 19050 w 38100"/>
                <a:gd name="connsiteY0" fmla="*/ 104775 h 104775"/>
                <a:gd name="connsiteX1" fmla="*/ 38100 w 38100"/>
                <a:gd name="connsiteY1" fmla="*/ 85725 h 104775"/>
                <a:gd name="connsiteX2" fmla="*/ 38100 w 38100"/>
                <a:gd name="connsiteY2" fmla="*/ 19050 h 104775"/>
                <a:gd name="connsiteX3" fmla="*/ 19050 w 38100"/>
                <a:gd name="connsiteY3" fmla="*/ 0 h 104775"/>
                <a:gd name="connsiteX4" fmla="*/ 0 w 38100"/>
                <a:gd name="connsiteY4" fmla="*/ 19050 h 104775"/>
                <a:gd name="connsiteX5" fmla="*/ 0 w 38100"/>
                <a:gd name="connsiteY5" fmla="*/ 85725 h 104775"/>
                <a:gd name="connsiteX6" fmla="*/ 19050 w 38100"/>
                <a:gd name="connsiteY6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04775">
                  <a:moveTo>
                    <a:pt x="19050" y="104775"/>
                  </a:moveTo>
                  <a:cubicBezTo>
                    <a:pt x="29571" y="104775"/>
                    <a:pt x="38100" y="96246"/>
                    <a:pt x="38100" y="85725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lnTo>
                    <a:pt x="0" y="85725"/>
                  </a:lnTo>
                  <a:cubicBezTo>
                    <a:pt x="0" y="96246"/>
                    <a:pt x="8529" y="104775"/>
                    <a:pt x="19050" y="104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323479C-6E79-4A89-2AEF-1DFFFC0A317E}"/>
                </a:ext>
              </a:extLst>
            </p:cNvPr>
            <p:cNvSpPr/>
            <p:nvPr/>
          </p:nvSpPr>
          <p:spPr>
            <a:xfrm>
              <a:off x="8104954" y="2225770"/>
              <a:ext cx="84504" cy="84649"/>
            </a:xfrm>
            <a:custGeom>
              <a:avLst/>
              <a:gdLst>
                <a:gd name="connsiteX0" fmla="*/ 52105 w 84504"/>
                <a:gd name="connsiteY0" fmla="*/ 79111 h 84649"/>
                <a:gd name="connsiteX1" fmla="*/ 78965 w 84504"/>
                <a:gd name="connsiteY1" fmla="*/ 79111 h 84649"/>
                <a:gd name="connsiteX2" fmla="*/ 78965 w 84504"/>
                <a:gd name="connsiteY2" fmla="*/ 52250 h 84649"/>
                <a:gd name="connsiteX3" fmla="*/ 31817 w 84504"/>
                <a:gd name="connsiteY3" fmla="*/ 4911 h 84649"/>
                <a:gd name="connsiteX4" fmla="*/ 4910 w 84504"/>
                <a:gd name="connsiteY4" fmla="*/ 6283 h 84649"/>
                <a:gd name="connsiteX5" fmla="*/ 4956 w 84504"/>
                <a:gd name="connsiteY5" fmla="*/ 31866 h 84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504" h="84649">
                  <a:moveTo>
                    <a:pt x="52105" y="79111"/>
                  </a:moveTo>
                  <a:cubicBezTo>
                    <a:pt x="59535" y="86496"/>
                    <a:pt x="71535" y="86496"/>
                    <a:pt x="78965" y="79111"/>
                  </a:cubicBezTo>
                  <a:cubicBezTo>
                    <a:pt x="86351" y="71680"/>
                    <a:pt x="86351" y="59680"/>
                    <a:pt x="78965" y="52250"/>
                  </a:cubicBezTo>
                  <a:lnTo>
                    <a:pt x="31817" y="4911"/>
                  </a:lnTo>
                  <a:cubicBezTo>
                    <a:pt x="24008" y="-2140"/>
                    <a:pt x="11962" y="-1525"/>
                    <a:pt x="4910" y="6283"/>
                  </a:cubicBezTo>
                  <a:cubicBezTo>
                    <a:pt x="-1654" y="13555"/>
                    <a:pt x="-1634" y="24619"/>
                    <a:pt x="4956" y="318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9CD5891-589B-9E77-3A49-FEF383ABDFE3}"/>
                </a:ext>
              </a:extLst>
            </p:cNvPr>
            <p:cNvSpPr/>
            <p:nvPr/>
          </p:nvSpPr>
          <p:spPr>
            <a:xfrm>
              <a:off x="8576525" y="2230712"/>
              <a:ext cx="83603" cy="83426"/>
            </a:xfrm>
            <a:custGeom>
              <a:avLst/>
              <a:gdLst>
                <a:gd name="connsiteX0" fmla="*/ 19446 w 83603"/>
                <a:gd name="connsiteY0" fmla="*/ 83407 h 83426"/>
                <a:gd name="connsiteX1" fmla="*/ 32971 w 83603"/>
                <a:gd name="connsiteY1" fmla="*/ 77787 h 83426"/>
                <a:gd name="connsiteX2" fmla="*/ 80025 w 83603"/>
                <a:gd name="connsiteY2" fmla="*/ 30162 h 83426"/>
                <a:gd name="connsiteX3" fmla="*/ 75664 w 83603"/>
                <a:gd name="connsiteY3" fmla="*/ 3577 h 83426"/>
                <a:gd name="connsiteX4" fmla="*/ 53164 w 83603"/>
                <a:gd name="connsiteY4" fmla="*/ 3778 h 83426"/>
                <a:gd name="connsiteX5" fmla="*/ 5539 w 83603"/>
                <a:gd name="connsiteY5" fmla="*/ 51403 h 83426"/>
                <a:gd name="connsiteX6" fmla="*/ 5539 w 83603"/>
                <a:gd name="connsiteY6" fmla="*/ 78264 h 83426"/>
                <a:gd name="connsiteX7" fmla="*/ 19446 w 83603"/>
                <a:gd name="connsiteY7" fmla="*/ 83407 h 8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603" h="83426">
                  <a:moveTo>
                    <a:pt x="19446" y="83407"/>
                  </a:moveTo>
                  <a:cubicBezTo>
                    <a:pt x="24523" y="83411"/>
                    <a:pt x="29392" y="81388"/>
                    <a:pt x="32971" y="77787"/>
                  </a:cubicBezTo>
                  <a:lnTo>
                    <a:pt x="80025" y="30162"/>
                  </a:lnTo>
                  <a:cubicBezTo>
                    <a:pt x="86162" y="21617"/>
                    <a:pt x="84210" y="9714"/>
                    <a:pt x="75664" y="3577"/>
                  </a:cubicBezTo>
                  <a:cubicBezTo>
                    <a:pt x="68922" y="-1265"/>
                    <a:pt x="59819" y="-1184"/>
                    <a:pt x="53164" y="3778"/>
                  </a:cubicBezTo>
                  <a:lnTo>
                    <a:pt x="5539" y="51403"/>
                  </a:lnTo>
                  <a:cubicBezTo>
                    <a:pt x="-1846" y="58834"/>
                    <a:pt x="-1846" y="70833"/>
                    <a:pt x="5539" y="78264"/>
                  </a:cubicBezTo>
                  <a:cubicBezTo>
                    <a:pt x="9290" y="81786"/>
                    <a:pt x="14306" y="83641"/>
                    <a:pt x="19446" y="834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05CF7A0-0B29-AD35-0887-C2F4EB916D65}"/>
                </a:ext>
              </a:extLst>
            </p:cNvPr>
            <p:cNvSpPr/>
            <p:nvPr/>
          </p:nvSpPr>
          <p:spPr>
            <a:xfrm>
              <a:off x="8001516" y="2473568"/>
              <a:ext cx="104775" cy="38100"/>
            </a:xfrm>
            <a:custGeom>
              <a:avLst/>
              <a:gdLst>
                <a:gd name="connsiteX0" fmla="*/ 85725 w 104775"/>
                <a:gd name="connsiteY0" fmla="*/ 0 h 38100"/>
                <a:gd name="connsiteX1" fmla="*/ 19050 w 104775"/>
                <a:gd name="connsiteY1" fmla="*/ 0 h 38100"/>
                <a:gd name="connsiteX2" fmla="*/ 0 w 104775"/>
                <a:gd name="connsiteY2" fmla="*/ 19050 h 38100"/>
                <a:gd name="connsiteX3" fmla="*/ 19050 w 104775"/>
                <a:gd name="connsiteY3" fmla="*/ 38100 h 38100"/>
                <a:gd name="connsiteX4" fmla="*/ 85725 w 104775"/>
                <a:gd name="connsiteY4" fmla="*/ 38100 h 38100"/>
                <a:gd name="connsiteX5" fmla="*/ 104775 w 104775"/>
                <a:gd name="connsiteY5" fmla="*/ 19050 h 38100"/>
                <a:gd name="connsiteX6" fmla="*/ 85725 w 104775"/>
                <a:gd name="connsiteY6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38100">
                  <a:moveTo>
                    <a:pt x="85725" y="0"/>
                  </a:move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cubicBezTo>
                    <a:pt x="0" y="29571"/>
                    <a:pt x="8529" y="38100"/>
                    <a:pt x="19050" y="38100"/>
                  </a:cubicBezTo>
                  <a:lnTo>
                    <a:pt x="85725" y="38100"/>
                  </a:lnTo>
                  <a:cubicBezTo>
                    <a:pt x="96246" y="38100"/>
                    <a:pt x="104775" y="29571"/>
                    <a:pt x="104775" y="19050"/>
                  </a:cubicBezTo>
                  <a:cubicBezTo>
                    <a:pt x="104775" y="8529"/>
                    <a:pt x="96246" y="0"/>
                    <a:pt x="857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A256CE6-EC54-813E-C1F9-E5A3EAFED073}"/>
                </a:ext>
              </a:extLst>
            </p:cNvPr>
            <p:cNvSpPr/>
            <p:nvPr/>
          </p:nvSpPr>
          <p:spPr>
            <a:xfrm>
              <a:off x="8103251" y="2675108"/>
              <a:ext cx="85249" cy="85725"/>
            </a:xfrm>
            <a:custGeom>
              <a:avLst/>
              <a:gdLst>
                <a:gd name="connsiteX0" fmla="*/ 53808 w 85249"/>
                <a:gd name="connsiteY0" fmla="*/ 4581 h 85725"/>
                <a:gd name="connsiteX1" fmla="*/ 6659 w 85249"/>
                <a:gd name="connsiteY1" fmla="*/ 52206 h 85725"/>
                <a:gd name="connsiteX2" fmla="*/ 4581 w 85249"/>
                <a:gd name="connsiteY2" fmla="*/ 79066 h 85725"/>
                <a:gd name="connsiteX3" fmla="*/ 31442 w 85249"/>
                <a:gd name="connsiteY3" fmla="*/ 81144 h 85725"/>
                <a:gd name="connsiteX4" fmla="*/ 33520 w 85249"/>
                <a:gd name="connsiteY4" fmla="*/ 79066 h 85725"/>
                <a:gd name="connsiteX5" fmla="*/ 80669 w 85249"/>
                <a:gd name="connsiteY5" fmla="*/ 31441 h 85725"/>
                <a:gd name="connsiteX6" fmla="*/ 78590 w 85249"/>
                <a:gd name="connsiteY6" fmla="*/ 4581 h 85725"/>
                <a:gd name="connsiteX7" fmla="*/ 53808 w 85249"/>
                <a:gd name="connsiteY7" fmla="*/ 4581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249" h="85725">
                  <a:moveTo>
                    <a:pt x="53808" y="4581"/>
                  </a:moveTo>
                  <a:lnTo>
                    <a:pt x="6659" y="52206"/>
                  </a:lnTo>
                  <a:cubicBezTo>
                    <a:pt x="-1332" y="59049"/>
                    <a:pt x="-2263" y="71075"/>
                    <a:pt x="4581" y="79066"/>
                  </a:cubicBezTo>
                  <a:cubicBezTo>
                    <a:pt x="11425" y="87058"/>
                    <a:pt x="23451" y="87987"/>
                    <a:pt x="31442" y="81144"/>
                  </a:cubicBezTo>
                  <a:cubicBezTo>
                    <a:pt x="32187" y="80506"/>
                    <a:pt x="32882" y="79811"/>
                    <a:pt x="33520" y="79066"/>
                  </a:cubicBezTo>
                  <a:lnTo>
                    <a:pt x="80669" y="31441"/>
                  </a:lnTo>
                  <a:cubicBezTo>
                    <a:pt x="87512" y="23450"/>
                    <a:pt x="86582" y="11424"/>
                    <a:pt x="78590" y="4581"/>
                  </a:cubicBezTo>
                  <a:cubicBezTo>
                    <a:pt x="71459" y="-1527"/>
                    <a:pt x="60941" y="-1527"/>
                    <a:pt x="53808" y="45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40400EB-9D37-46FB-818D-2EEBB84C4D53}"/>
                </a:ext>
              </a:extLst>
            </p:cNvPr>
            <p:cNvSpPr/>
            <p:nvPr/>
          </p:nvSpPr>
          <p:spPr>
            <a:xfrm>
              <a:off x="8576307" y="2669786"/>
              <a:ext cx="87546" cy="87626"/>
            </a:xfrm>
            <a:custGeom>
              <a:avLst/>
              <a:gdLst>
                <a:gd name="connsiteX0" fmla="*/ 33190 w 87546"/>
                <a:gd name="connsiteY0" fmla="*/ 6283 h 87626"/>
                <a:gd name="connsiteX1" fmla="*/ 6283 w 87546"/>
                <a:gd name="connsiteY1" fmla="*/ 4911 h 87626"/>
                <a:gd name="connsiteX2" fmla="*/ 4911 w 87546"/>
                <a:gd name="connsiteY2" fmla="*/ 31817 h 87626"/>
                <a:gd name="connsiteX3" fmla="*/ 6234 w 87546"/>
                <a:gd name="connsiteY3" fmla="*/ 33144 h 87626"/>
                <a:gd name="connsiteX4" fmla="*/ 53859 w 87546"/>
                <a:gd name="connsiteY4" fmla="*/ 80769 h 87626"/>
                <a:gd name="connsiteX5" fmla="*/ 80689 w 87546"/>
                <a:gd name="connsiteY5" fmla="*/ 83213 h 87626"/>
                <a:gd name="connsiteX6" fmla="*/ 83133 w 87546"/>
                <a:gd name="connsiteY6" fmla="*/ 56384 h 87626"/>
                <a:gd name="connsiteX7" fmla="*/ 80052 w 87546"/>
                <a:gd name="connsiteY7" fmla="*/ 53432 h 8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546" h="87626">
                  <a:moveTo>
                    <a:pt x="33190" y="6283"/>
                  </a:moveTo>
                  <a:cubicBezTo>
                    <a:pt x="26139" y="-1525"/>
                    <a:pt x="14093" y="-2140"/>
                    <a:pt x="6283" y="4911"/>
                  </a:cubicBezTo>
                  <a:cubicBezTo>
                    <a:pt x="-1525" y="11961"/>
                    <a:pt x="-2140" y="24007"/>
                    <a:pt x="4911" y="31817"/>
                  </a:cubicBezTo>
                  <a:cubicBezTo>
                    <a:pt x="5330" y="32280"/>
                    <a:pt x="5772" y="32724"/>
                    <a:pt x="6234" y="33144"/>
                  </a:cubicBezTo>
                  <a:lnTo>
                    <a:pt x="53859" y="80769"/>
                  </a:lnTo>
                  <a:cubicBezTo>
                    <a:pt x="60593" y="88853"/>
                    <a:pt x="72605" y="89947"/>
                    <a:pt x="80689" y="83213"/>
                  </a:cubicBezTo>
                  <a:cubicBezTo>
                    <a:pt x="88773" y="76480"/>
                    <a:pt x="89866" y="64468"/>
                    <a:pt x="83133" y="56384"/>
                  </a:cubicBezTo>
                  <a:cubicBezTo>
                    <a:pt x="82219" y="55288"/>
                    <a:pt x="81187" y="54298"/>
                    <a:pt x="80052" y="53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3148C47-F4F3-B420-5059-F0A9670E6819}"/>
                </a:ext>
              </a:extLst>
            </p:cNvPr>
            <p:cNvSpPr/>
            <p:nvPr/>
          </p:nvSpPr>
          <p:spPr>
            <a:xfrm>
              <a:off x="8656360" y="2472901"/>
              <a:ext cx="104775" cy="38100"/>
            </a:xfrm>
            <a:custGeom>
              <a:avLst/>
              <a:gdLst>
                <a:gd name="connsiteX0" fmla="*/ 85725 w 104775"/>
                <a:gd name="connsiteY0" fmla="*/ 0 h 38100"/>
                <a:gd name="connsiteX1" fmla="*/ 19050 w 104775"/>
                <a:gd name="connsiteY1" fmla="*/ 0 h 38100"/>
                <a:gd name="connsiteX2" fmla="*/ 0 w 104775"/>
                <a:gd name="connsiteY2" fmla="*/ 19050 h 38100"/>
                <a:gd name="connsiteX3" fmla="*/ 19050 w 104775"/>
                <a:gd name="connsiteY3" fmla="*/ 38100 h 38100"/>
                <a:gd name="connsiteX4" fmla="*/ 85725 w 104775"/>
                <a:gd name="connsiteY4" fmla="*/ 38100 h 38100"/>
                <a:gd name="connsiteX5" fmla="*/ 104775 w 104775"/>
                <a:gd name="connsiteY5" fmla="*/ 19050 h 38100"/>
                <a:gd name="connsiteX6" fmla="*/ 85725 w 104775"/>
                <a:gd name="connsiteY6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38100">
                  <a:moveTo>
                    <a:pt x="85725" y="0"/>
                  </a:move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cubicBezTo>
                    <a:pt x="0" y="29571"/>
                    <a:pt x="8529" y="38100"/>
                    <a:pt x="19050" y="38100"/>
                  </a:cubicBezTo>
                  <a:lnTo>
                    <a:pt x="85725" y="38100"/>
                  </a:lnTo>
                  <a:cubicBezTo>
                    <a:pt x="96246" y="38100"/>
                    <a:pt x="104775" y="29571"/>
                    <a:pt x="104775" y="19050"/>
                  </a:cubicBezTo>
                  <a:cubicBezTo>
                    <a:pt x="104775" y="8529"/>
                    <a:pt x="96246" y="0"/>
                    <a:pt x="857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</p:grpSp>
      <p:sp>
        <p:nvSpPr>
          <p:cNvPr id="95" name="图文框 94">
            <a:extLst>
              <a:ext uri="{FF2B5EF4-FFF2-40B4-BE49-F238E27FC236}">
                <a16:creationId xmlns:a16="http://schemas.microsoft.com/office/drawing/2014/main" id="{C6D56E6A-4CFD-FFE5-4D91-4E310AC9C476}"/>
              </a:ext>
            </a:extLst>
          </p:cNvPr>
          <p:cNvSpPr/>
          <p:nvPr/>
        </p:nvSpPr>
        <p:spPr>
          <a:xfrm>
            <a:off x="8048128" y="1760715"/>
            <a:ext cx="1923187" cy="3442656"/>
          </a:xfrm>
          <a:prstGeom prst="frame">
            <a:avLst>
              <a:gd name="adj1" fmla="val 1140"/>
            </a:avLst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B927D22B-40EA-CFA4-AF17-8678DD324E18}"/>
              </a:ext>
            </a:extLst>
          </p:cNvPr>
          <p:cNvSpPr txBox="1"/>
          <p:nvPr/>
        </p:nvSpPr>
        <p:spPr>
          <a:xfrm>
            <a:off x="8580256" y="2111468"/>
            <a:ext cx="858930" cy="777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kern="100" spc="75" dirty="0">
                <a:gradFill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</a:rPr>
              <a:t>03</a:t>
            </a:r>
            <a:endParaRPr lang="zh-CN" altLang="en-US" sz="4000" dirty="0">
              <a:gradFill>
                <a:gsLst>
                  <a:gs pos="7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DE858D85-9D60-03C5-BF67-D613E37FDEFC}"/>
              </a:ext>
            </a:extLst>
          </p:cNvPr>
          <p:cNvSpPr txBox="1"/>
          <p:nvPr/>
        </p:nvSpPr>
        <p:spPr>
          <a:xfrm>
            <a:off x="5646495" y="3774623"/>
            <a:ext cx="95230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8C2E7927-24FB-5CBF-5DCB-14F929CEBA0B}"/>
              </a:ext>
            </a:extLst>
          </p:cNvPr>
          <p:cNvSpPr txBox="1"/>
          <p:nvPr/>
        </p:nvSpPr>
        <p:spPr>
          <a:xfrm>
            <a:off x="8486882" y="3786618"/>
            <a:ext cx="104567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下年计划</a:t>
            </a:r>
          </a:p>
        </p:txBody>
      </p:sp>
    </p:spTree>
    <p:extLst>
      <p:ext uri="{BB962C8B-B14F-4D97-AF65-F5344CB8AC3E}">
        <p14:creationId xmlns:p14="http://schemas.microsoft.com/office/powerpoint/2010/main" val="1302696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中的灯光&#10;&#10;描述已自动生成">
            <a:extLst>
              <a:ext uri="{FF2B5EF4-FFF2-40B4-BE49-F238E27FC236}">
                <a16:creationId xmlns:a16="http://schemas.microsoft.com/office/drawing/2014/main" id="{03D9B62D-FAFB-FFDD-8F86-B16B7AA5CF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992" y="3707603"/>
            <a:ext cx="4949448" cy="147108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E0E31B5-1483-D56C-5F05-AA0CAC634CC2}"/>
              </a:ext>
            </a:extLst>
          </p:cNvPr>
          <p:cNvSpPr/>
          <p:nvPr/>
        </p:nvSpPr>
        <p:spPr>
          <a:xfrm>
            <a:off x="6013992" y="2964679"/>
            <a:ext cx="4949448" cy="1467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8000" b="1" kern="100" spc="75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年度回顾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E9FC3B-0957-7326-FF51-799CF9ECB66B}"/>
              </a:ext>
            </a:extLst>
          </p:cNvPr>
          <p:cNvSpPr txBox="1"/>
          <p:nvPr/>
        </p:nvSpPr>
        <p:spPr>
          <a:xfrm>
            <a:off x="6013992" y="2045945"/>
            <a:ext cx="1248656" cy="122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600" kern="100" spc="75" dirty="0">
                <a:gradFill flip="none" rotWithShape="1"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Arial" panose="020B0604020202020204" pitchFamily="34" charset="0"/>
              </a:rPr>
              <a:t>01</a:t>
            </a:r>
            <a:endParaRPr lang="zh-CN" altLang="en-US" sz="6600" kern="100" spc="75" dirty="0">
              <a:gradFill flip="none" rotWithShape="1">
                <a:gsLst>
                  <a:gs pos="7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lt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599C4E-B5DE-7930-FC6F-254AD3E6A569}"/>
              </a:ext>
            </a:extLst>
          </p:cNvPr>
          <p:cNvSpPr txBox="1"/>
          <p:nvPr/>
        </p:nvSpPr>
        <p:spPr>
          <a:xfrm>
            <a:off x="6096000" y="4543895"/>
            <a:ext cx="3172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00" spc="75" dirty="0">
                <a:gradFill flip="none" rotWithShape="1"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rPr>
              <a:t>Year in review</a:t>
            </a:r>
          </a:p>
        </p:txBody>
      </p:sp>
    </p:spTree>
    <p:extLst>
      <p:ext uri="{BB962C8B-B14F-4D97-AF65-F5344CB8AC3E}">
        <p14:creationId xmlns:p14="http://schemas.microsoft.com/office/powerpoint/2010/main" val="4227947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DD1A8CA9-975C-C08F-53A7-4206268AFD8E}"/>
              </a:ext>
            </a:extLst>
          </p:cNvPr>
          <p:cNvSpPr/>
          <p:nvPr/>
        </p:nvSpPr>
        <p:spPr>
          <a:xfrm flipH="1">
            <a:off x="8970487" y="4048364"/>
            <a:ext cx="3221513" cy="462022"/>
          </a:xfrm>
          <a:prstGeom prst="parallelogram">
            <a:avLst/>
          </a:prstGeom>
          <a:noFill/>
          <a:ln>
            <a:gradFill>
              <a:gsLst>
                <a:gs pos="0">
                  <a:schemeClr val="accent1"/>
                </a:gs>
                <a:gs pos="84000">
                  <a:schemeClr val="accent2">
                    <a:alpha val="0"/>
                  </a:schemeClr>
                </a:gs>
                <a:gs pos="46000">
                  <a:schemeClr val="accent2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55A542-A516-A478-FBD6-E9BCDFDD569D}"/>
              </a:ext>
            </a:extLst>
          </p:cNvPr>
          <p:cNvSpPr txBox="1"/>
          <p:nvPr/>
        </p:nvSpPr>
        <p:spPr>
          <a:xfrm>
            <a:off x="824317" y="445381"/>
            <a:ext cx="3713965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kern="100" spc="75" dirty="0">
                <a:gradFill flip="none" rotWithShape="1">
                  <a:gsLst>
                    <a:gs pos="7000">
                      <a:schemeClr val="accent1"/>
                    </a:gs>
                    <a:gs pos="8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01.</a:t>
            </a:r>
            <a:r>
              <a:rPr lang="zh-CN" altLang="en-US" sz="2800" b="1" kern="100" spc="75" dirty="0">
                <a:gradFill flip="none" rotWithShape="1">
                  <a:gsLst>
                    <a:gs pos="7000">
                      <a:schemeClr val="accent1"/>
                    </a:gs>
                    <a:gs pos="8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年度业绩规模</a:t>
            </a:r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id="{B55F9F90-D36F-35F9-C861-438690C01AAD}"/>
              </a:ext>
            </a:extLst>
          </p:cNvPr>
          <p:cNvSpPr/>
          <p:nvPr/>
        </p:nvSpPr>
        <p:spPr>
          <a:xfrm>
            <a:off x="4758133" y="2566048"/>
            <a:ext cx="2675734" cy="2390854"/>
          </a:xfrm>
          <a:prstGeom prst="hexagon">
            <a:avLst/>
          </a:prstGeom>
          <a:noFill/>
          <a:ln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2">
                    <a:alpha val="4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六边形 16">
            <a:extLst>
              <a:ext uri="{FF2B5EF4-FFF2-40B4-BE49-F238E27FC236}">
                <a16:creationId xmlns:a16="http://schemas.microsoft.com/office/drawing/2014/main" id="{8BD10589-CB93-9E5B-4BFE-08C2726820EC}"/>
              </a:ext>
            </a:extLst>
          </p:cNvPr>
          <p:cNvSpPr/>
          <p:nvPr/>
        </p:nvSpPr>
        <p:spPr>
          <a:xfrm>
            <a:off x="5025687" y="2797363"/>
            <a:ext cx="2157976" cy="1928224"/>
          </a:xfrm>
          <a:prstGeom prst="hexagon">
            <a:avLst/>
          </a:prstGeom>
          <a:noFill/>
          <a:ln>
            <a:gradFill>
              <a:gsLst>
                <a:gs pos="0">
                  <a:schemeClr val="accent1">
                    <a:lumMod val="100000"/>
                    <a:alpha val="60000"/>
                  </a:schemeClr>
                </a:gs>
                <a:gs pos="100000">
                  <a:schemeClr val="accent2">
                    <a:alpha val="43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六边形 17">
            <a:extLst>
              <a:ext uri="{FF2B5EF4-FFF2-40B4-BE49-F238E27FC236}">
                <a16:creationId xmlns:a16="http://schemas.microsoft.com/office/drawing/2014/main" id="{C74F41CC-F593-8BFB-E04F-C2AD43E41105}"/>
              </a:ext>
            </a:extLst>
          </p:cNvPr>
          <p:cNvSpPr/>
          <p:nvPr/>
        </p:nvSpPr>
        <p:spPr>
          <a:xfrm>
            <a:off x="4391663" y="2230843"/>
            <a:ext cx="3426024" cy="3061264"/>
          </a:xfrm>
          <a:prstGeom prst="hexagon">
            <a:avLst/>
          </a:prstGeom>
          <a:noFill/>
          <a:ln>
            <a:gradFill>
              <a:gsLst>
                <a:gs pos="0">
                  <a:schemeClr val="accent1">
                    <a:alpha val="60000"/>
                  </a:schemeClr>
                </a:gs>
                <a:gs pos="100000">
                  <a:schemeClr val="accent2">
                    <a:alpha val="33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679A3EAC-3840-1FE1-A2D5-F755CC3DE7D5}"/>
              </a:ext>
            </a:extLst>
          </p:cNvPr>
          <p:cNvSpPr/>
          <p:nvPr/>
        </p:nvSpPr>
        <p:spPr>
          <a:xfrm>
            <a:off x="0" y="2183745"/>
            <a:ext cx="3567110" cy="462022"/>
          </a:xfrm>
          <a:prstGeom prst="parallelogram">
            <a:avLst/>
          </a:prstGeom>
          <a:noFill/>
          <a:ln>
            <a:gradFill>
              <a:gsLst>
                <a:gs pos="0">
                  <a:schemeClr val="accent1"/>
                </a:gs>
                <a:gs pos="86000">
                  <a:schemeClr val="accent2">
                    <a:alpha val="0"/>
                  </a:schemeClr>
                </a:gs>
                <a:gs pos="46000">
                  <a:schemeClr val="accent2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297C4680-7E23-E695-1315-90AC46C2D0DC}"/>
              </a:ext>
            </a:extLst>
          </p:cNvPr>
          <p:cNvSpPr/>
          <p:nvPr/>
        </p:nvSpPr>
        <p:spPr>
          <a:xfrm flipH="1">
            <a:off x="7777524" y="2138846"/>
            <a:ext cx="4018410" cy="462022"/>
          </a:xfrm>
          <a:prstGeom prst="parallelogram">
            <a:avLst/>
          </a:prstGeom>
          <a:noFill/>
          <a:ln>
            <a:gradFill>
              <a:gsLst>
                <a:gs pos="0">
                  <a:schemeClr val="accent1"/>
                </a:gs>
                <a:gs pos="84000">
                  <a:schemeClr val="accent2">
                    <a:alpha val="0"/>
                  </a:schemeClr>
                </a:gs>
                <a:gs pos="46000">
                  <a:schemeClr val="accent2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FEA0833-3E32-EF26-34C8-7066C5336665}"/>
              </a:ext>
            </a:extLst>
          </p:cNvPr>
          <p:cNvSpPr txBox="1"/>
          <p:nvPr/>
        </p:nvSpPr>
        <p:spPr>
          <a:xfrm>
            <a:off x="5343320" y="3409348"/>
            <a:ext cx="1598078" cy="80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kern="100" spc="75" dirty="0">
                <a:solidFill>
                  <a:schemeClr val="bg1"/>
                </a:solidFill>
                <a:latin typeface="+mj-ea"/>
                <a:ea typeface="+mj-ea"/>
              </a:rPr>
              <a:t>20XX </a:t>
            </a:r>
            <a:r>
              <a:rPr lang="zh-CN" altLang="en-US" sz="2000" b="1" kern="100" spc="75" dirty="0">
                <a:solidFill>
                  <a:schemeClr val="bg1"/>
                </a:solidFill>
                <a:latin typeface="+mj-ea"/>
                <a:ea typeface="+mj-ea"/>
              </a:rPr>
              <a:t>年度</a:t>
            </a:r>
            <a:endParaRPr lang="en-US" altLang="zh-CN" sz="2000" b="1" kern="100" spc="75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kern="100" spc="75" dirty="0">
                <a:solidFill>
                  <a:schemeClr val="bg1"/>
                </a:solidFill>
                <a:latin typeface="+mj-ea"/>
                <a:ea typeface="+mj-ea"/>
              </a:rPr>
              <a:t>工作重点</a:t>
            </a:r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B383B445-7ABF-AA67-1767-A4DDC5269204}"/>
              </a:ext>
            </a:extLst>
          </p:cNvPr>
          <p:cNvSpPr/>
          <p:nvPr/>
        </p:nvSpPr>
        <p:spPr>
          <a:xfrm>
            <a:off x="-43137" y="3273395"/>
            <a:ext cx="1643612" cy="624915"/>
          </a:xfrm>
          <a:custGeom>
            <a:avLst/>
            <a:gdLst>
              <a:gd name="connsiteX0" fmla="*/ 0 w 1782183"/>
              <a:gd name="connsiteY0" fmla="*/ 613541 h 613541"/>
              <a:gd name="connsiteX1" fmla="*/ 305783 w 1782183"/>
              <a:gd name="connsiteY1" fmla="*/ 0 h 613541"/>
              <a:gd name="connsiteX2" fmla="*/ 1782183 w 1782183"/>
              <a:gd name="connsiteY2" fmla="*/ 0 h 613541"/>
              <a:gd name="connsiteX3" fmla="*/ 1476400 w 1782183"/>
              <a:gd name="connsiteY3" fmla="*/ 613541 h 613541"/>
              <a:gd name="connsiteX4" fmla="*/ 0 w 1782183"/>
              <a:gd name="connsiteY4" fmla="*/ 613541 h 613541"/>
              <a:gd name="connsiteX0" fmla="*/ 0 w 1518946"/>
              <a:gd name="connsiteY0" fmla="*/ 620469 h 620469"/>
              <a:gd name="connsiteX1" fmla="*/ 42546 w 1518946"/>
              <a:gd name="connsiteY1" fmla="*/ 0 h 620469"/>
              <a:gd name="connsiteX2" fmla="*/ 1518946 w 1518946"/>
              <a:gd name="connsiteY2" fmla="*/ 0 h 620469"/>
              <a:gd name="connsiteX3" fmla="*/ 1213163 w 1518946"/>
              <a:gd name="connsiteY3" fmla="*/ 613541 h 620469"/>
              <a:gd name="connsiteX4" fmla="*/ 0 w 1518946"/>
              <a:gd name="connsiteY4" fmla="*/ 620469 h 620469"/>
              <a:gd name="connsiteX0" fmla="*/ 5945 w 1476400"/>
              <a:gd name="connsiteY0" fmla="*/ 620469 h 620469"/>
              <a:gd name="connsiteX1" fmla="*/ 0 w 1476400"/>
              <a:gd name="connsiteY1" fmla="*/ 0 h 620469"/>
              <a:gd name="connsiteX2" fmla="*/ 1476400 w 1476400"/>
              <a:gd name="connsiteY2" fmla="*/ 0 h 620469"/>
              <a:gd name="connsiteX3" fmla="*/ 1170617 w 1476400"/>
              <a:gd name="connsiteY3" fmla="*/ 613541 h 620469"/>
              <a:gd name="connsiteX4" fmla="*/ 5945 w 1476400"/>
              <a:gd name="connsiteY4" fmla="*/ 620469 h 620469"/>
              <a:gd name="connsiteX0" fmla="*/ 146 w 1491383"/>
              <a:gd name="connsiteY0" fmla="*/ 620469 h 620469"/>
              <a:gd name="connsiteX1" fmla="*/ 14983 w 1491383"/>
              <a:gd name="connsiteY1" fmla="*/ 0 h 620469"/>
              <a:gd name="connsiteX2" fmla="*/ 1491383 w 1491383"/>
              <a:gd name="connsiteY2" fmla="*/ 0 h 620469"/>
              <a:gd name="connsiteX3" fmla="*/ 1185600 w 1491383"/>
              <a:gd name="connsiteY3" fmla="*/ 613541 h 620469"/>
              <a:gd name="connsiteX4" fmla="*/ 146 w 1491383"/>
              <a:gd name="connsiteY4" fmla="*/ 620469 h 62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383" h="620469">
                <a:moveTo>
                  <a:pt x="146" y="620469"/>
                </a:moveTo>
                <a:cubicBezTo>
                  <a:pt x="-1836" y="413646"/>
                  <a:pt x="16965" y="206823"/>
                  <a:pt x="14983" y="0"/>
                </a:cubicBezTo>
                <a:lnTo>
                  <a:pt x="1491383" y="0"/>
                </a:lnTo>
                <a:lnTo>
                  <a:pt x="1185600" y="613541"/>
                </a:lnTo>
                <a:lnTo>
                  <a:pt x="146" y="620469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4D8ECAB-C008-5DE7-4D13-32B12D8B3D00}"/>
              </a:ext>
            </a:extLst>
          </p:cNvPr>
          <p:cNvSpPr txBox="1"/>
          <p:nvPr/>
        </p:nvSpPr>
        <p:spPr>
          <a:xfrm>
            <a:off x="199529" y="3428579"/>
            <a:ext cx="1118879" cy="34355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kern="100" spc="75" dirty="0">
                <a:effectLst/>
                <a:latin typeface="+mj-ea"/>
                <a:ea typeface="+mj-ea"/>
                <a:cs typeface="微软雅黑" panose="020B0503020204020204" pitchFamily="34" charset="-122"/>
              </a:rPr>
              <a:t>重点汇总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44" name="平行四边形 34">
            <a:extLst>
              <a:ext uri="{FF2B5EF4-FFF2-40B4-BE49-F238E27FC236}">
                <a16:creationId xmlns:a16="http://schemas.microsoft.com/office/drawing/2014/main" id="{CB335F0E-14E1-1047-2F83-3FDAF5305EDB}"/>
              </a:ext>
            </a:extLst>
          </p:cNvPr>
          <p:cNvSpPr/>
          <p:nvPr/>
        </p:nvSpPr>
        <p:spPr>
          <a:xfrm flipH="1">
            <a:off x="10505350" y="3271077"/>
            <a:ext cx="1643612" cy="624915"/>
          </a:xfrm>
          <a:custGeom>
            <a:avLst/>
            <a:gdLst>
              <a:gd name="connsiteX0" fmla="*/ 0 w 1782183"/>
              <a:gd name="connsiteY0" fmla="*/ 613541 h 613541"/>
              <a:gd name="connsiteX1" fmla="*/ 305783 w 1782183"/>
              <a:gd name="connsiteY1" fmla="*/ 0 h 613541"/>
              <a:gd name="connsiteX2" fmla="*/ 1782183 w 1782183"/>
              <a:gd name="connsiteY2" fmla="*/ 0 h 613541"/>
              <a:gd name="connsiteX3" fmla="*/ 1476400 w 1782183"/>
              <a:gd name="connsiteY3" fmla="*/ 613541 h 613541"/>
              <a:gd name="connsiteX4" fmla="*/ 0 w 1782183"/>
              <a:gd name="connsiteY4" fmla="*/ 613541 h 613541"/>
              <a:gd name="connsiteX0" fmla="*/ 0 w 1518946"/>
              <a:gd name="connsiteY0" fmla="*/ 620469 h 620469"/>
              <a:gd name="connsiteX1" fmla="*/ 42546 w 1518946"/>
              <a:gd name="connsiteY1" fmla="*/ 0 h 620469"/>
              <a:gd name="connsiteX2" fmla="*/ 1518946 w 1518946"/>
              <a:gd name="connsiteY2" fmla="*/ 0 h 620469"/>
              <a:gd name="connsiteX3" fmla="*/ 1213163 w 1518946"/>
              <a:gd name="connsiteY3" fmla="*/ 613541 h 620469"/>
              <a:gd name="connsiteX4" fmla="*/ 0 w 1518946"/>
              <a:gd name="connsiteY4" fmla="*/ 620469 h 620469"/>
              <a:gd name="connsiteX0" fmla="*/ 5945 w 1476400"/>
              <a:gd name="connsiteY0" fmla="*/ 620469 h 620469"/>
              <a:gd name="connsiteX1" fmla="*/ 0 w 1476400"/>
              <a:gd name="connsiteY1" fmla="*/ 0 h 620469"/>
              <a:gd name="connsiteX2" fmla="*/ 1476400 w 1476400"/>
              <a:gd name="connsiteY2" fmla="*/ 0 h 620469"/>
              <a:gd name="connsiteX3" fmla="*/ 1170617 w 1476400"/>
              <a:gd name="connsiteY3" fmla="*/ 613541 h 620469"/>
              <a:gd name="connsiteX4" fmla="*/ 5945 w 1476400"/>
              <a:gd name="connsiteY4" fmla="*/ 620469 h 620469"/>
              <a:gd name="connsiteX0" fmla="*/ 146 w 1491383"/>
              <a:gd name="connsiteY0" fmla="*/ 620469 h 620469"/>
              <a:gd name="connsiteX1" fmla="*/ 14983 w 1491383"/>
              <a:gd name="connsiteY1" fmla="*/ 0 h 620469"/>
              <a:gd name="connsiteX2" fmla="*/ 1491383 w 1491383"/>
              <a:gd name="connsiteY2" fmla="*/ 0 h 620469"/>
              <a:gd name="connsiteX3" fmla="*/ 1185600 w 1491383"/>
              <a:gd name="connsiteY3" fmla="*/ 613541 h 620469"/>
              <a:gd name="connsiteX4" fmla="*/ 146 w 1491383"/>
              <a:gd name="connsiteY4" fmla="*/ 620469 h 62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383" h="620469">
                <a:moveTo>
                  <a:pt x="146" y="620469"/>
                </a:moveTo>
                <a:cubicBezTo>
                  <a:pt x="-1836" y="413646"/>
                  <a:pt x="16965" y="206823"/>
                  <a:pt x="14983" y="0"/>
                </a:cubicBezTo>
                <a:lnTo>
                  <a:pt x="1491383" y="0"/>
                </a:lnTo>
                <a:lnTo>
                  <a:pt x="1185600" y="613541"/>
                </a:lnTo>
                <a:lnTo>
                  <a:pt x="146" y="620469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A4A8DB6-6976-3392-5625-F144E824794F}"/>
              </a:ext>
            </a:extLst>
          </p:cNvPr>
          <p:cNvSpPr txBox="1"/>
          <p:nvPr/>
        </p:nvSpPr>
        <p:spPr>
          <a:xfrm>
            <a:off x="11030083" y="3404009"/>
            <a:ext cx="1118879" cy="34355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kern="100" spc="75" dirty="0">
                <a:latin typeface="+mj-ea"/>
                <a:ea typeface="+mj-ea"/>
              </a:rPr>
              <a:t>重点汇总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71E9648-B776-BCFF-35D7-8D4A88FE1431}"/>
              </a:ext>
            </a:extLst>
          </p:cNvPr>
          <p:cNvSpPr txBox="1"/>
          <p:nvPr/>
        </p:nvSpPr>
        <p:spPr>
          <a:xfrm>
            <a:off x="1833560" y="2183745"/>
            <a:ext cx="1906502" cy="436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kern="100" spc="75" dirty="0">
                <a:gradFill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  <a:cs typeface="微软雅黑" panose="020B0503020204020204" pitchFamily="34" charset="-122"/>
              </a:rPr>
              <a:t>重点关键词一</a:t>
            </a:r>
            <a:endParaRPr lang="zh-CN" altLang="en-US" sz="2000" kern="100" spc="75" dirty="0">
              <a:gradFill>
                <a:gsLst>
                  <a:gs pos="7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effectLst/>
              <a:latin typeface="+mj-ea"/>
              <a:ea typeface="+mj-ea"/>
              <a:cs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501380-9E92-EE7E-21E5-13B044C07F1F}"/>
              </a:ext>
            </a:extLst>
          </p:cNvPr>
          <p:cNvSpPr txBox="1"/>
          <p:nvPr/>
        </p:nvSpPr>
        <p:spPr>
          <a:xfrm>
            <a:off x="1833560" y="3077221"/>
            <a:ext cx="1906502" cy="436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kern="100" spc="75" dirty="0">
                <a:gradFill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重点关键词二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8F754C-E2F5-F0C9-82A8-3D3934D33E34}"/>
              </a:ext>
            </a:extLst>
          </p:cNvPr>
          <p:cNvSpPr txBox="1"/>
          <p:nvPr/>
        </p:nvSpPr>
        <p:spPr>
          <a:xfrm>
            <a:off x="880309" y="4227153"/>
            <a:ext cx="1906502" cy="436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kern="100" spc="75" dirty="0">
                <a:gradFill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重点关键词三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A0F0A2-E0A1-DF08-32F9-6A3298B45ADA}"/>
              </a:ext>
            </a:extLst>
          </p:cNvPr>
          <p:cNvSpPr txBox="1"/>
          <p:nvPr/>
        </p:nvSpPr>
        <p:spPr>
          <a:xfrm>
            <a:off x="2316688" y="5163115"/>
            <a:ext cx="1906502" cy="436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kern="100" spc="75" dirty="0">
                <a:gradFill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重点关键词四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09230E-746C-036A-3003-DFDF66F54B43}"/>
              </a:ext>
            </a:extLst>
          </p:cNvPr>
          <p:cNvSpPr txBox="1"/>
          <p:nvPr/>
        </p:nvSpPr>
        <p:spPr>
          <a:xfrm>
            <a:off x="8666025" y="5163115"/>
            <a:ext cx="1906502" cy="436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kern="100" spc="75" dirty="0">
                <a:gradFill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重点关键词四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0A5633-DC23-AF6E-A5D9-0C9E902E61A7}"/>
              </a:ext>
            </a:extLst>
          </p:cNvPr>
          <p:cNvSpPr txBox="1"/>
          <p:nvPr/>
        </p:nvSpPr>
        <p:spPr>
          <a:xfrm>
            <a:off x="9123581" y="4077989"/>
            <a:ext cx="1906502" cy="436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kern="100" spc="75" dirty="0">
                <a:gradFill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重点关键词三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81B65C-1D70-D8A5-816E-511B5C4BF102}"/>
              </a:ext>
            </a:extLst>
          </p:cNvPr>
          <p:cNvSpPr txBox="1"/>
          <p:nvPr/>
        </p:nvSpPr>
        <p:spPr>
          <a:xfrm>
            <a:off x="8325807" y="3107790"/>
            <a:ext cx="1906502" cy="436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kern="100" spc="75" dirty="0">
                <a:gradFill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重点关键词二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7004F9-E300-7501-4EE4-47C6925B07C3}"/>
              </a:ext>
            </a:extLst>
          </p:cNvPr>
          <p:cNvSpPr txBox="1"/>
          <p:nvPr/>
        </p:nvSpPr>
        <p:spPr>
          <a:xfrm>
            <a:off x="7945691" y="2183745"/>
            <a:ext cx="1906502" cy="436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kern="100" spc="75" dirty="0">
                <a:gradFill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重点关键词一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D1D98891-88DD-7C8F-A830-AEF81CE76D5A}"/>
              </a:ext>
            </a:extLst>
          </p:cNvPr>
          <p:cNvSpPr/>
          <p:nvPr/>
        </p:nvSpPr>
        <p:spPr>
          <a:xfrm>
            <a:off x="-166576" y="2769782"/>
            <a:ext cx="2093769" cy="107841"/>
          </a:xfrm>
          <a:prstGeom prst="parallelogram">
            <a:avLst/>
          </a:prstGeom>
          <a:gradFill>
            <a:gsLst>
              <a:gs pos="0">
                <a:schemeClr val="accent1">
                  <a:alpha val="51000"/>
                </a:schemeClr>
              </a:gs>
              <a:gs pos="84000">
                <a:schemeClr val="accent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9372985C-0A75-0517-B1F3-B4487FAB6900}"/>
              </a:ext>
            </a:extLst>
          </p:cNvPr>
          <p:cNvSpPr/>
          <p:nvPr/>
        </p:nvSpPr>
        <p:spPr>
          <a:xfrm>
            <a:off x="-291465" y="1943195"/>
            <a:ext cx="1549778" cy="113411"/>
          </a:xfrm>
          <a:prstGeom prst="parallelogram">
            <a:avLst/>
          </a:prstGeom>
          <a:gradFill>
            <a:gsLst>
              <a:gs pos="0">
                <a:schemeClr val="accent1">
                  <a:alpha val="51000"/>
                </a:schemeClr>
              </a:gs>
              <a:gs pos="84000">
                <a:schemeClr val="accent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5DFAEB4B-F502-7E68-3BA5-3680E4475527}"/>
              </a:ext>
            </a:extLst>
          </p:cNvPr>
          <p:cNvSpPr/>
          <p:nvPr/>
        </p:nvSpPr>
        <p:spPr>
          <a:xfrm>
            <a:off x="0" y="4894786"/>
            <a:ext cx="2360953" cy="45719"/>
          </a:xfrm>
          <a:prstGeom prst="parallelogram">
            <a:avLst/>
          </a:prstGeom>
          <a:gradFill>
            <a:gsLst>
              <a:gs pos="0">
                <a:srgbClr val="F2D2AD">
                  <a:alpha val="51000"/>
                </a:srgbClr>
              </a:gs>
              <a:gs pos="84000">
                <a:srgbClr val="E6B789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D1CE4939-0417-B857-6F4B-3878F4620FD7}"/>
              </a:ext>
            </a:extLst>
          </p:cNvPr>
          <p:cNvSpPr/>
          <p:nvPr/>
        </p:nvSpPr>
        <p:spPr>
          <a:xfrm>
            <a:off x="1136211" y="5784830"/>
            <a:ext cx="2360953" cy="45719"/>
          </a:xfrm>
          <a:prstGeom prst="parallelogram">
            <a:avLst/>
          </a:prstGeom>
          <a:gradFill>
            <a:gsLst>
              <a:gs pos="0">
                <a:schemeClr val="accent1">
                  <a:alpha val="51000"/>
                </a:schemeClr>
              </a:gs>
              <a:gs pos="84000">
                <a:schemeClr val="accent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C5C40312-432F-C7F4-E52A-E39AA3FDD105}"/>
              </a:ext>
            </a:extLst>
          </p:cNvPr>
          <p:cNvSpPr/>
          <p:nvPr/>
        </p:nvSpPr>
        <p:spPr>
          <a:xfrm>
            <a:off x="-263734" y="5891869"/>
            <a:ext cx="2360953" cy="45719"/>
          </a:xfrm>
          <a:prstGeom prst="parallelogram">
            <a:avLst/>
          </a:prstGeom>
          <a:gradFill>
            <a:gsLst>
              <a:gs pos="0">
                <a:schemeClr val="accent1">
                  <a:alpha val="51000"/>
                </a:schemeClr>
              </a:gs>
              <a:gs pos="84000">
                <a:schemeClr val="accent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52605373-423C-1858-CAB0-94432EF8E2A5}"/>
              </a:ext>
            </a:extLst>
          </p:cNvPr>
          <p:cNvSpPr/>
          <p:nvPr/>
        </p:nvSpPr>
        <p:spPr>
          <a:xfrm>
            <a:off x="803509" y="3833455"/>
            <a:ext cx="1293710" cy="79238"/>
          </a:xfrm>
          <a:prstGeom prst="parallelogram">
            <a:avLst/>
          </a:prstGeom>
          <a:gradFill>
            <a:gsLst>
              <a:gs pos="0">
                <a:schemeClr val="accent1">
                  <a:alpha val="51000"/>
                </a:schemeClr>
              </a:gs>
              <a:gs pos="84000">
                <a:schemeClr val="accent1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20C72EC9-FD4C-1B9D-FF7D-ACD79548CE39}"/>
              </a:ext>
            </a:extLst>
          </p:cNvPr>
          <p:cNvSpPr/>
          <p:nvPr/>
        </p:nvSpPr>
        <p:spPr>
          <a:xfrm flipH="1">
            <a:off x="10280271" y="1707990"/>
            <a:ext cx="2093769" cy="107841"/>
          </a:xfrm>
          <a:prstGeom prst="parallelogram">
            <a:avLst/>
          </a:prstGeom>
          <a:gradFill>
            <a:gsLst>
              <a:gs pos="0">
                <a:srgbClr val="F2D2AD">
                  <a:alpha val="51000"/>
                </a:srgbClr>
              </a:gs>
              <a:gs pos="84000">
                <a:srgbClr val="E6B789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6025BF4E-EE78-E9EA-34A8-8E4A3BB67D59}"/>
              </a:ext>
            </a:extLst>
          </p:cNvPr>
          <p:cNvSpPr/>
          <p:nvPr/>
        </p:nvSpPr>
        <p:spPr>
          <a:xfrm flipH="1">
            <a:off x="9123581" y="1940225"/>
            <a:ext cx="2093769" cy="107841"/>
          </a:xfrm>
          <a:prstGeom prst="parallelogram">
            <a:avLst/>
          </a:prstGeom>
          <a:gradFill>
            <a:gsLst>
              <a:gs pos="0">
                <a:srgbClr val="F2D2AD">
                  <a:alpha val="51000"/>
                </a:srgbClr>
              </a:gs>
              <a:gs pos="84000">
                <a:srgbClr val="E6B789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C6510C14-E57A-B66B-9F7E-EAA6CA498979}"/>
              </a:ext>
            </a:extLst>
          </p:cNvPr>
          <p:cNvSpPr/>
          <p:nvPr/>
        </p:nvSpPr>
        <p:spPr>
          <a:xfrm flipH="1">
            <a:off x="10895128" y="2784071"/>
            <a:ext cx="2093769" cy="107841"/>
          </a:xfrm>
          <a:prstGeom prst="parallelogram">
            <a:avLst/>
          </a:prstGeom>
          <a:gradFill>
            <a:gsLst>
              <a:gs pos="0">
                <a:srgbClr val="F2D2AD">
                  <a:alpha val="51000"/>
                </a:srgbClr>
              </a:gs>
              <a:gs pos="84000">
                <a:srgbClr val="E6B789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7DD1283A-DF8D-3307-8D71-76816163BCC8}"/>
              </a:ext>
            </a:extLst>
          </p:cNvPr>
          <p:cNvSpPr/>
          <p:nvPr/>
        </p:nvSpPr>
        <p:spPr>
          <a:xfrm flipH="1">
            <a:off x="8232173" y="2933443"/>
            <a:ext cx="2093769" cy="107841"/>
          </a:xfrm>
          <a:prstGeom prst="parallelogram">
            <a:avLst/>
          </a:prstGeom>
          <a:gradFill>
            <a:gsLst>
              <a:gs pos="0">
                <a:srgbClr val="F2D2AD">
                  <a:alpha val="51000"/>
                </a:srgbClr>
              </a:gs>
              <a:gs pos="84000">
                <a:srgbClr val="E6B789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A52099AD-F1D5-7DD2-0261-C88E4DF025A1}"/>
              </a:ext>
            </a:extLst>
          </p:cNvPr>
          <p:cNvSpPr/>
          <p:nvPr/>
        </p:nvSpPr>
        <p:spPr>
          <a:xfrm flipH="1">
            <a:off x="9958821" y="3637483"/>
            <a:ext cx="2093769" cy="107841"/>
          </a:xfrm>
          <a:prstGeom prst="parallelogram">
            <a:avLst/>
          </a:prstGeom>
          <a:gradFill>
            <a:gsLst>
              <a:gs pos="0">
                <a:srgbClr val="F2D2AD">
                  <a:alpha val="51000"/>
                </a:srgbClr>
              </a:gs>
              <a:gs pos="84000">
                <a:srgbClr val="E6B789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id="{6B7938BA-D94B-5CF2-F452-F6EB59C1BCA2}"/>
              </a:ext>
            </a:extLst>
          </p:cNvPr>
          <p:cNvSpPr/>
          <p:nvPr/>
        </p:nvSpPr>
        <p:spPr>
          <a:xfrm flipH="1">
            <a:off x="10749050" y="4617745"/>
            <a:ext cx="2093769" cy="107841"/>
          </a:xfrm>
          <a:prstGeom prst="parallelogram">
            <a:avLst/>
          </a:prstGeom>
          <a:gradFill>
            <a:gsLst>
              <a:gs pos="0">
                <a:srgbClr val="F2D2AD">
                  <a:alpha val="51000"/>
                </a:srgbClr>
              </a:gs>
              <a:gs pos="84000">
                <a:srgbClr val="E6B789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CBDCC8F8-2CD0-09A3-9712-853F7067DB47}"/>
              </a:ext>
            </a:extLst>
          </p:cNvPr>
          <p:cNvSpPr/>
          <p:nvPr/>
        </p:nvSpPr>
        <p:spPr>
          <a:xfrm flipH="1">
            <a:off x="8898942" y="4849061"/>
            <a:ext cx="2093769" cy="107841"/>
          </a:xfrm>
          <a:prstGeom prst="parallelogram">
            <a:avLst/>
          </a:prstGeom>
          <a:gradFill>
            <a:gsLst>
              <a:gs pos="0">
                <a:srgbClr val="F2D2AD">
                  <a:alpha val="51000"/>
                </a:srgbClr>
              </a:gs>
              <a:gs pos="84000">
                <a:srgbClr val="E6B789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B4FDEDAD-7959-05A8-4A5D-BA71EFAB167E}"/>
              </a:ext>
            </a:extLst>
          </p:cNvPr>
          <p:cNvSpPr/>
          <p:nvPr/>
        </p:nvSpPr>
        <p:spPr>
          <a:xfrm flipH="1">
            <a:off x="10505350" y="5650650"/>
            <a:ext cx="2093769" cy="107841"/>
          </a:xfrm>
          <a:prstGeom prst="parallelogram">
            <a:avLst/>
          </a:prstGeom>
          <a:gradFill>
            <a:gsLst>
              <a:gs pos="0">
                <a:srgbClr val="F2D2AD">
                  <a:alpha val="51000"/>
                </a:srgbClr>
              </a:gs>
              <a:gs pos="84000">
                <a:srgbClr val="E6B789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0" name="六边形 39">
            <a:extLst>
              <a:ext uri="{FF2B5EF4-FFF2-40B4-BE49-F238E27FC236}">
                <a16:creationId xmlns:a16="http://schemas.microsoft.com/office/drawing/2014/main" id="{698A3492-E407-4231-5B12-881DCB5D0ECC}"/>
              </a:ext>
            </a:extLst>
          </p:cNvPr>
          <p:cNvSpPr/>
          <p:nvPr/>
        </p:nvSpPr>
        <p:spPr>
          <a:xfrm>
            <a:off x="4557205" y="2365357"/>
            <a:ext cx="3088792" cy="2759934"/>
          </a:xfrm>
          <a:prstGeom prst="hexagon">
            <a:avLst/>
          </a:prstGeom>
          <a:noFill/>
          <a:ln>
            <a:gradFill>
              <a:gsLst>
                <a:gs pos="0">
                  <a:schemeClr val="accent1">
                    <a:alpha val="60000"/>
                  </a:schemeClr>
                </a:gs>
                <a:gs pos="99000">
                  <a:schemeClr val="accent2">
                    <a:alpha val="3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0897DE0F-5F6F-42A9-226E-E2028A44D13D}"/>
              </a:ext>
            </a:extLst>
          </p:cNvPr>
          <p:cNvSpPr/>
          <p:nvPr/>
        </p:nvSpPr>
        <p:spPr>
          <a:xfrm>
            <a:off x="135551" y="3078066"/>
            <a:ext cx="3567110" cy="462022"/>
          </a:xfrm>
          <a:prstGeom prst="parallelogram">
            <a:avLst/>
          </a:prstGeom>
          <a:noFill/>
          <a:ln>
            <a:gradFill>
              <a:gsLst>
                <a:gs pos="0">
                  <a:schemeClr val="accent1"/>
                </a:gs>
                <a:gs pos="86000">
                  <a:schemeClr val="accent2">
                    <a:alpha val="0"/>
                  </a:schemeClr>
                </a:gs>
                <a:gs pos="46000">
                  <a:schemeClr val="accent2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89A578D0-96C2-B278-3C8E-614EF819B1FB}"/>
              </a:ext>
            </a:extLst>
          </p:cNvPr>
          <p:cNvSpPr/>
          <p:nvPr/>
        </p:nvSpPr>
        <p:spPr>
          <a:xfrm>
            <a:off x="-538755" y="4247163"/>
            <a:ext cx="3567110" cy="462022"/>
          </a:xfrm>
          <a:prstGeom prst="parallelogram">
            <a:avLst/>
          </a:prstGeom>
          <a:noFill/>
          <a:ln>
            <a:gradFill>
              <a:gsLst>
                <a:gs pos="0">
                  <a:schemeClr val="accent1"/>
                </a:gs>
                <a:gs pos="86000">
                  <a:schemeClr val="accent2">
                    <a:alpha val="0"/>
                  </a:schemeClr>
                </a:gs>
                <a:gs pos="46000">
                  <a:schemeClr val="accent2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99FE2BC7-8FFE-9DAD-FEA2-95201BF31644}"/>
              </a:ext>
            </a:extLst>
          </p:cNvPr>
          <p:cNvSpPr/>
          <p:nvPr/>
        </p:nvSpPr>
        <p:spPr>
          <a:xfrm>
            <a:off x="647133" y="5153346"/>
            <a:ext cx="3567110" cy="462022"/>
          </a:xfrm>
          <a:prstGeom prst="parallelogram">
            <a:avLst/>
          </a:prstGeom>
          <a:noFill/>
          <a:ln>
            <a:gradFill>
              <a:gsLst>
                <a:gs pos="0">
                  <a:schemeClr val="accent1"/>
                </a:gs>
                <a:gs pos="86000">
                  <a:schemeClr val="accent2">
                    <a:alpha val="0"/>
                  </a:schemeClr>
                </a:gs>
                <a:gs pos="46000">
                  <a:schemeClr val="accent2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CDF7D3D7-CFD8-C2E3-FF38-114B6E454574}"/>
              </a:ext>
            </a:extLst>
          </p:cNvPr>
          <p:cNvSpPr/>
          <p:nvPr/>
        </p:nvSpPr>
        <p:spPr>
          <a:xfrm flipH="1">
            <a:off x="8227187" y="3134126"/>
            <a:ext cx="3221513" cy="462022"/>
          </a:xfrm>
          <a:prstGeom prst="parallelogram">
            <a:avLst/>
          </a:prstGeom>
          <a:noFill/>
          <a:ln>
            <a:gradFill>
              <a:gsLst>
                <a:gs pos="0">
                  <a:schemeClr val="accent1"/>
                </a:gs>
                <a:gs pos="84000">
                  <a:schemeClr val="accent2">
                    <a:alpha val="0"/>
                  </a:schemeClr>
                </a:gs>
                <a:gs pos="46000">
                  <a:schemeClr val="accent2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6" name="平行四边形 45">
            <a:extLst>
              <a:ext uri="{FF2B5EF4-FFF2-40B4-BE49-F238E27FC236}">
                <a16:creationId xmlns:a16="http://schemas.microsoft.com/office/drawing/2014/main" id="{FC4CC8A8-2804-6B98-29D6-43F3C5D38381}"/>
              </a:ext>
            </a:extLst>
          </p:cNvPr>
          <p:cNvSpPr/>
          <p:nvPr/>
        </p:nvSpPr>
        <p:spPr>
          <a:xfrm flipH="1">
            <a:off x="8478221" y="5124082"/>
            <a:ext cx="3221513" cy="462022"/>
          </a:xfrm>
          <a:prstGeom prst="parallelogram">
            <a:avLst/>
          </a:prstGeom>
          <a:noFill/>
          <a:ln>
            <a:gradFill>
              <a:gsLst>
                <a:gs pos="0">
                  <a:schemeClr val="accent1"/>
                </a:gs>
                <a:gs pos="84000">
                  <a:schemeClr val="accent2">
                    <a:alpha val="0"/>
                  </a:schemeClr>
                </a:gs>
                <a:gs pos="46000">
                  <a:schemeClr val="accent2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09118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55A542-A516-A478-FBD6-E9BCDFDD569D}"/>
              </a:ext>
            </a:extLst>
          </p:cNvPr>
          <p:cNvSpPr txBox="1"/>
          <p:nvPr/>
        </p:nvSpPr>
        <p:spPr>
          <a:xfrm>
            <a:off x="824317" y="445381"/>
            <a:ext cx="3713965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kern="100" spc="75" dirty="0">
                <a:gradFill flip="none" rotWithShape="1">
                  <a:gsLst>
                    <a:gs pos="7000">
                      <a:schemeClr val="accent1"/>
                    </a:gs>
                    <a:gs pos="8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01.</a:t>
            </a:r>
            <a:r>
              <a:rPr lang="zh-CN" altLang="en-US" sz="2800" b="1" kern="100" spc="75" dirty="0">
                <a:gradFill flip="none" rotWithShape="1">
                  <a:gsLst>
                    <a:gs pos="7000">
                      <a:schemeClr val="accent1"/>
                    </a:gs>
                    <a:gs pos="8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年度工作重点</a:t>
            </a:r>
          </a:p>
        </p:txBody>
      </p:sp>
      <p:sp>
        <p:nvSpPr>
          <p:cNvPr id="57" name="图形 62">
            <a:extLst>
              <a:ext uri="{FF2B5EF4-FFF2-40B4-BE49-F238E27FC236}">
                <a16:creationId xmlns:a16="http://schemas.microsoft.com/office/drawing/2014/main" id="{3345CB8E-80DB-CB97-0A3A-94809A4108FA}"/>
              </a:ext>
            </a:extLst>
          </p:cNvPr>
          <p:cNvSpPr/>
          <p:nvPr/>
        </p:nvSpPr>
        <p:spPr>
          <a:xfrm>
            <a:off x="9286968" y="3810171"/>
            <a:ext cx="576000" cy="576000"/>
          </a:xfrm>
          <a:custGeom>
            <a:avLst/>
            <a:gdLst>
              <a:gd name="connsiteX0" fmla="*/ 316302 w 657618"/>
              <a:gd name="connsiteY0" fmla="*/ 554785 h 786563"/>
              <a:gd name="connsiteX1" fmla="*/ 195777 w 657618"/>
              <a:gd name="connsiteY1" fmla="*/ 500680 h 786563"/>
              <a:gd name="connsiteX2" fmla="*/ 156088 w 657618"/>
              <a:gd name="connsiteY2" fmla="*/ 374030 h 786563"/>
              <a:gd name="connsiteX3" fmla="*/ 300557 w 657618"/>
              <a:gd name="connsiteY3" fmla="*/ 232848 h 786563"/>
              <a:gd name="connsiteX4" fmla="*/ 316314 w 657618"/>
              <a:gd name="connsiteY4" fmla="*/ 232101 h 786563"/>
              <a:gd name="connsiteX5" fmla="*/ 391812 w 657618"/>
              <a:gd name="connsiteY5" fmla="*/ 250875 h 786563"/>
              <a:gd name="connsiteX6" fmla="*/ 317836 w 657618"/>
              <a:gd name="connsiteY6" fmla="*/ 367041 h 786563"/>
              <a:gd name="connsiteX7" fmla="*/ 316985 w 657618"/>
              <a:gd name="connsiteY7" fmla="*/ 393075 h 786563"/>
              <a:gd name="connsiteX8" fmla="*/ 339396 w 657618"/>
              <a:gd name="connsiteY8" fmla="*/ 406344 h 786563"/>
              <a:gd name="connsiteX9" fmla="*/ 477147 w 657618"/>
              <a:gd name="connsiteY9" fmla="*/ 406344 h 786563"/>
              <a:gd name="connsiteX10" fmla="*/ 316302 w 657618"/>
              <a:gd name="connsiteY10" fmla="*/ 554785 h 786563"/>
              <a:gd name="connsiteX11" fmla="*/ 365146 w 657618"/>
              <a:gd name="connsiteY11" fmla="*/ 367879 h 786563"/>
              <a:gd name="connsiteX12" fmla="*/ 438902 w 657618"/>
              <a:gd name="connsiteY12" fmla="*/ 252100 h 786563"/>
              <a:gd name="connsiteX13" fmla="*/ 502498 w 657618"/>
              <a:gd name="connsiteY13" fmla="*/ 367879 h 786563"/>
              <a:gd name="connsiteX14" fmla="*/ 365146 w 657618"/>
              <a:gd name="connsiteY14" fmla="*/ 367879 h 786563"/>
              <a:gd name="connsiteX15" fmla="*/ 580252 w 657618"/>
              <a:gd name="connsiteY15" fmla="*/ 0 h 786563"/>
              <a:gd name="connsiteX16" fmla="*/ 77367 w 657618"/>
              <a:gd name="connsiteY16" fmla="*/ 0 h 786563"/>
              <a:gd name="connsiteX17" fmla="*/ 0 w 657618"/>
              <a:gd name="connsiteY17" fmla="*/ 77367 h 786563"/>
              <a:gd name="connsiteX18" fmla="*/ 0 w 657618"/>
              <a:gd name="connsiteY18" fmla="*/ 709196 h 786563"/>
              <a:gd name="connsiteX19" fmla="*/ 77367 w 657618"/>
              <a:gd name="connsiteY19" fmla="*/ 786563 h 786563"/>
              <a:gd name="connsiteX20" fmla="*/ 580252 w 657618"/>
              <a:gd name="connsiteY20" fmla="*/ 786563 h 786563"/>
              <a:gd name="connsiteX21" fmla="*/ 657618 w 657618"/>
              <a:gd name="connsiteY21" fmla="*/ 709196 h 786563"/>
              <a:gd name="connsiteX22" fmla="*/ 657618 w 657618"/>
              <a:gd name="connsiteY22" fmla="*/ 77367 h 786563"/>
              <a:gd name="connsiteX23" fmla="*/ 580252 w 657618"/>
              <a:gd name="connsiteY23" fmla="*/ 0 h 786563"/>
              <a:gd name="connsiteX24" fmla="*/ 328809 w 657618"/>
              <a:gd name="connsiteY24" fmla="*/ 763998 h 786563"/>
              <a:gd name="connsiteX25" fmla="*/ 306244 w 657618"/>
              <a:gd name="connsiteY25" fmla="*/ 741432 h 786563"/>
              <a:gd name="connsiteX26" fmla="*/ 328809 w 657618"/>
              <a:gd name="connsiteY26" fmla="*/ 718867 h 786563"/>
              <a:gd name="connsiteX27" fmla="*/ 351375 w 657618"/>
              <a:gd name="connsiteY27" fmla="*/ 741432 h 786563"/>
              <a:gd name="connsiteX28" fmla="*/ 328809 w 657618"/>
              <a:gd name="connsiteY28" fmla="*/ 763998 h 786563"/>
              <a:gd name="connsiteX29" fmla="*/ 567357 w 657618"/>
              <a:gd name="connsiteY29" fmla="*/ 696302 h 786563"/>
              <a:gd name="connsiteX30" fmla="*/ 90261 w 657618"/>
              <a:gd name="connsiteY30" fmla="*/ 696302 h 786563"/>
              <a:gd name="connsiteX31" fmla="*/ 90261 w 657618"/>
              <a:gd name="connsiteY31" fmla="*/ 90261 h 786563"/>
              <a:gd name="connsiteX32" fmla="*/ 567357 w 657618"/>
              <a:gd name="connsiteY32" fmla="*/ 90261 h 786563"/>
              <a:gd name="connsiteX33" fmla="*/ 567357 w 657618"/>
              <a:gd name="connsiteY33" fmla="*/ 696302 h 786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57618" h="786563">
                <a:moveTo>
                  <a:pt x="316302" y="554785"/>
                </a:moveTo>
                <a:cubicBezTo>
                  <a:pt x="270320" y="554785"/>
                  <a:pt x="226388" y="535069"/>
                  <a:pt x="195777" y="500680"/>
                </a:cubicBezTo>
                <a:cubicBezTo>
                  <a:pt x="164740" y="465826"/>
                  <a:pt x="150646" y="420850"/>
                  <a:pt x="156088" y="374030"/>
                </a:cubicBezTo>
                <a:cubicBezTo>
                  <a:pt x="164791" y="299294"/>
                  <a:pt x="225550" y="239928"/>
                  <a:pt x="300557" y="232848"/>
                </a:cubicBezTo>
                <a:cubicBezTo>
                  <a:pt x="305870" y="232358"/>
                  <a:pt x="311131" y="232101"/>
                  <a:pt x="316314" y="232101"/>
                </a:cubicBezTo>
                <a:cubicBezTo>
                  <a:pt x="342709" y="232101"/>
                  <a:pt x="368666" y="238574"/>
                  <a:pt x="391812" y="250875"/>
                </a:cubicBezTo>
                <a:lnTo>
                  <a:pt x="317836" y="367041"/>
                </a:lnTo>
                <a:cubicBezTo>
                  <a:pt x="312820" y="374907"/>
                  <a:pt x="312498" y="384887"/>
                  <a:pt x="316985" y="393075"/>
                </a:cubicBezTo>
                <a:cubicBezTo>
                  <a:pt x="321485" y="401263"/>
                  <a:pt x="330073" y="406344"/>
                  <a:pt x="339396" y="406344"/>
                </a:cubicBezTo>
                <a:lnTo>
                  <a:pt x="477147" y="406344"/>
                </a:lnTo>
                <a:cubicBezTo>
                  <a:pt x="470597" y="490119"/>
                  <a:pt x="401212" y="554785"/>
                  <a:pt x="316302" y="554785"/>
                </a:cubicBezTo>
                <a:close/>
                <a:moveTo>
                  <a:pt x="365146" y="367879"/>
                </a:moveTo>
                <a:lnTo>
                  <a:pt x="438902" y="252100"/>
                </a:lnTo>
                <a:cubicBezTo>
                  <a:pt x="475523" y="279810"/>
                  <a:pt x="498823" y="322259"/>
                  <a:pt x="502498" y="367879"/>
                </a:cubicBezTo>
                <a:lnTo>
                  <a:pt x="365146" y="367879"/>
                </a:lnTo>
                <a:close/>
                <a:moveTo>
                  <a:pt x="580252" y="0"/>
                </a:moveTo>
                <a:lnTo>
                  <a:pt x="77367" y="0"/>
                </a:lnTo>
                <a:cubicBezTo>
                  <a:pt x="34635" y="0"/>
                  <a:pt x="0" y="34635"/>
                  <a:pt x="0" y="77367"/>
                </a:cubicBezTo>
                <a:lnTo>
                  <a:pt x="0" y="709196"/>
                </a:lnTo>
                <a:cubicBezTo>
                  <a:pt x="0" y="751929"/>
                  <a:pt x="34635" y="786563"/>
                  <a:pt x="77367" y="786563"/>
                </a:cubicBezTo>
                <a:lnTo>
                  <a:pt x="580252" y="786563"/>
                </a:lnTo>
                <a:cubicBezTo>
                  <a:pt x="622984" y="786563"/>
                  <a:pt x="657618" y="751929"/>
                  <a:pt x="657618" y="709196"/>
                </a:cubicBezTo>
                <a:lnTo>
                  <a:pt x="657618" y="77367"/>
                </a:lnTo>
                <a:cubicBezTo>
                  <a:pt x="657618" y="34635"/>
                  <a:pt x="622984" y="0"/>
                  <a:pt x="580252" y="0"/>
                </a:cubicBezTo>
                <a:close/>
                <a:moveTo>
                  <a:pt x="328809" y="763998"/>
                </a:moveTo>
                <a:cubicBezTo>
                  <a:pt x="316353" y="763998"/>
                  <a:pt x="306244" y="753889"/>
                  <a:pt x="306244" y="741432"/>
                </a:cubicBezTo>
                <a:cubicBezTo>
                  <a:pt x="306244" y="728964"/>
                  <a:pt x="316353" y="718867"/>
                  <a:pt x="328809" y="718867"/>
                </a:cubicBezTo>
                <a:cubicBezTo>
                  <a:pt x="341265" y="718867"/>
                  <a:pt x="351375" y="728964"/>
                  <a:pt x="351375" y="741432"/>
                </a:cubicBezTo>
                <a:cubicBezTo>
                  <a:pt x="351375" y="753889"/>
                  <a:pt x="341265" y="763998"/>
                  <a:pt x="328809" y="763998"/>
                </a:cubicBezTo>
                <a:close/>
                <a:moveTo>
                  <a:pt x="567357" y="696302"/>
                </a:moveTo>
                <a:lnTo>
                  <a:pt x="90261" y="696302"/>
                </a:lnTo>
                <a:lnTo>
                  <a:pt x="90261" y="90261"/>
                </a:lnTo>
                <a:lnTo>
                  <a:pt x="567357" y="90261"/>
                </a:lnTo>
                <a:lnTo>
                  <a:pt x="567357" y="696302"/>
                </a:lnTo>
                <a:close/>
              </a:path>
            </a:pathLst>
          </a:custGeom>
          <a:solidFill>
            <a:schemeClr val="accent1"/>
          </a:solidFill>
          <a:ln w="1126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+mn-ea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0D7B0959-A045-F77A-7528-25352DE6BE37}"/>
              </a:ext>
            </a:extLst>
          </p:cNvPr>
          <p:cNvSpPr/>
          <p:nvPr/>
        </p:nvSpPr>
        <p:spPr>
          <a:xfrm>
            <a:off x="832740" y="1416138"/>
            <a:ext cx="2377210" cy="1129149"/>
          </a:xfrm>
          <a:prstGeom prst="roundRect">
            <a:avLst>
              <a:gd name="adj" fmla="val 14004"/>
            </a:avLst>
          </a:prstGeom>
          <a:noFill/>
          <a:ln w="25400" cap="sq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B5936D01-B87A-4DE5-831D-0032F69048AC}"/>
              </a:ext>
            </a:extLst>
          </p:cNvPr>
          <p:cNvSpPr/>
          <p:nvPr/>
        </p:nvSpPr>
        <p:spPr>
          <a:xfrm>
            <a:off x="1358091" y="1567330"/>
            <a:ext cx="1263786" cy="3100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309662">
              <a:lnSpc>
                <a:spcPct val="120000"/>
              </a:lnSpc>
            </a:pPr>
            <a:r>
              <a:rPr lang="zh-CN" altLang="en-US" kern="100" spc="75" dirty="0">
                <a:gradFill>
                  <a:gsLst>
                    <a:gs pos="0">
                      <a:schemeClr val="bg1"/>
                    </a:gs>
                    <a:gs pos="90000">
                      <a:schemeClr val="bg2"/>
                    </a:gs>
                  </a:gsLst>
                  <a:lin ang="5400000" scaled="1"/>
                </a:gradFill>
                <a:latin typeface="+mn-ea"/>
              </a:rPr>
              <a:t>总单数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C43BFDA-25C3-6DEB-E355-BEE6DC429019}"/>
              </a:ext>
            </a:extLst>
          </p:cNvPr>
          <p:cNvSpPr txBox="1"/>
          <p:nvPr/>
        </p:nvSpPr>
        <p:spPr>
          <a:xfrm>
            <a:off x="1563761" y="1987764"/>
            <a:ext cx="1263785" cy="342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100</a:t>
            </a:r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万单</a:t>
            </a: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019DE88B-A7C4-DE34-7DF0-287761DAEAB4}"/>
              </a:ext>
            </a:extLst>
          </p:cNvPr>
          <p:cNvSpPr/>
          <p:nvPr/>
        </p:nvSpPr>
        <p:spPr>
          <a:xfrm>
            <a:off x="3495940" y="1416138"/>
            <a:ext cx="2377210" cy="1129149"/>
          </a:xfrm>
          <a:prstGeom prst="roundRect">
            <a:avLst>
              <a:gd name="adj" fmla="val 14004"/>
            </a:avLst>
          </a:prstGeom>
          <a:noFill/>
          <a:ln w="25400" cap="sq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1E808791-F2DF-AC1E-7789-8C9A812D3C3E}"/>
              </a:ext>
            </a:extLst>
          </p:cNvPr>
          <p:cNvSpPr/>
          <p:nvPr/>
        </p:nvSpPr>
        <p:spPr>
          <a:xfrm>
            <a:off x="3789976" y="1579111"/>
            <a:ext cx="1789138" cy="3100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309662">
              <a:lnSpc>
                <a:spcPct val="120000"/>
              </a:lnSpc>
            </a:pPr>
            <a:r>
              <a:rPr lang="zh-CN" altLang="en-US" kern="100" spc="75" dirty="0">
                <a:gradFill>
                  <a:gsLst>
                    <a:gs pos="0">
                      <a:schemeClr val="bg1"/>
                    </a:gs>
                    <a:gs pos="90000">
                      <a:schemeClr val="bg2"/>
                    </a:gs>
                  </a:gsLst>
                  <a:lin ang="5400000" scaled="1"/>
                </a:gradFill>
                <a:latin typeface="+mn-ea"/>
              </a:rPr>
              <a:t>一次交易成功率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9930E71D-9B59-28CB-85B8-32EC3B420862}"/>
              </a:ext>
            </a:extLst>
          </p:cNvPr>
          <p:cNvSpPr txBox="1"/>
          <p:nvPr/>
        </p:nvSpPr>
        <p:spPr>
          <a:xfrm>
            <a:off x="4021292" y="1955083"/>
            <a:ext cx="1263785" cy="3445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309662">
              <a:lnSpc>
                <a:spcPct val="120000"/>
              </a:lnSpc>
            </a:pPr>
            <a:r>
              <a:rPr lang="en-US" altLang="zh-CN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70%</a:t>
            </a:r>
            <a:endParaRPr lang="zh-CN" altLang="en-US" sz="2000" b="1" kern="100" spc="75" dirty="0">
              <a:gradFill flip="none" rotWithShape="1">
                <a:gsLst>
                  <a:gs pos="700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C0407C69-CE88-BC86-1C28-C42263487DC6}"/>
              </a:ext>
            </a:extLst>
          </p:cNvPr>
          <p:cNvSpPr/>
          <p:nvPr/>
        </p:nvSpPr>
        <p:spPr>
          <a:xfrm>
            <a:off x="6155454" y="1416138"/>
            <a:ext cx="2377210" cy="1129149"/>
          </a:xfrm>
          <a:prstGeom prst="roundRect">
            <a:avLst>
              <a:gd name="adj" fmla="val 14004"/>
            </a:avLst>
          </a:prstGeom>
          <a:noFill/>
          <a:ln w="25400" cap="sq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9DB67C93-B47B-142C-9C32-436D53E47E99}"/>
              </a:ext>
            </a:extLst>
          </p:cNvPr>
          <p:cNvSpPr/>
          <p:nvPr/>
        </p:nvSpPr>
        <p:spPr>
          <a:xfrm>
            <a:off x="6449490" y="1579111"/>
            <a:ext cx="1789138" cy="3100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309662">
              <a:lnSpc>
                <a:spcPct val="120000"/>
              </a:lnSpc>
            </a:pPr>
            <a:r>
              <a:rPr lang="zh-CN" altLang="en-US" kern="100" spc="75" dirty="0">
                <a:gradFill>
                  <a:gsLst>
                    <a:gs pos="0">
                      <a:schemeClr val="bg1"/>
                    </a:gs>
                    <a:gs pos="90000">
                      <a:schemeClr val="bg2"/>
                    </a:gs>
                  </a:gsLst>
                  <a:lin ang="5400000" scaled="1"/>
                </a:gradFill>
                <a:latin typeface="+mn-ea"/>
              </a:rPr>
              <a:t>退货率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50120772-2F73-B562-D6B7-8DE9C46DED2F}"/>
              </a:ext>
            </a:extLst>
          </p:cNvPr>
          <p:cNvSpPr txBox="1"/>
          <p:nvPr/>
        </p:nvSpPr>
        <p:spPr>
          <a:xfrm>
            <a:off x="6749260" y="1965059"/>
            <a:ext cx="1263785" cy="3445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309662">
              <a:lnSpc>
                <a:spcPct val="120000"/>
              </a:lnSpc>
            </a:pPr>
            <a:r>
              <a:rPr lang="en-US" altLang="zh-CN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10%</a:t>
            </a:r>
            <a:endParaRPr lang="zh-CN" altLang="en-US" sz="2000" b="1" kern="100" spc="75" dirty="0">
              <a:gradFill flip="none" rotWithShape="1">
                <a:gsLst>
                  <a:gs pos="700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3D78C823-BD5E-7AE0-2185-32D2C549091E}"/>
              </a:ext>
            </a:extLst>
          </p:cNvPr>
          <p:cNvSpPr/>
          <p:nvPr/>
        </p:nvSpPr>
        <p:spPr>
          <a:xfrm>
            <a:off x="8744993" y="1416138"/>
            <a:ext cx="2377210" cy="1129149"/>
          </a:xfrm>
          <a:prstGeom prst="roundRect">
            <a:avLst>
              <a:gd name="adj" fmla="val 14004"/>
            </a:avLst>
          </a:prstGeom>
          <a:noFill/>
          <a:ln w="25400" cap="sq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7FA00848-AAE6-7859-E34D-7F5B6EEA5031}"/>
              </a:ext>
            </a:extLst>
          </p:cNvPr>
          <p:cNvSpPr/>
          <p:nvPr/>
        </p:nvSpPr>
        <p:spPr>
          <a:xfrm>
            <a:off x="9039029" y="1579111"/>
            <a:ext cx="1789138" cy="3100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309662">
              <a:lnSpc>
                <a:spcPct val="120000"/>
              </a:lnSpc>
            </a:pPr>
            <a:r>
              <a:rPr lang="zh-CN" altLang="en-US" kern="100" spc="75" dirty="0">
                <a:gradFill>
                  <a:gsLst>
                    <a:gs pos="0">
                      <a:schemeClr val="bg1"/>
                    </a:gs>
                    <a:gs pos="90000">
                      <a:schemeClr val="bg2"/>
                    </a:gs>
                  </a:gsLst>
                  <a:lin ang="5400000" scaled="1"/>
                </a:gradFill>
                <a:latin typeface="+mn-ea"/>
              </a:rPr>
              <a:t>迟发率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2D78780-3138-32AB-FA92-5CA7974420BD}"/>
              </a:ext>
            </a:extLst>
          </p:cNvPr>
          <p:cNvSpPr txBox="1"/>
          <p:nvPr/>
        </p:nvSpPr>
        <p:spPr>
          <a:xfrm>
            <a:off x="9338799" y="1965059"/>
            <a:ext cx="1263785" cy="3445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309662">
              <a:lnSpc>
                <a:spcPct val="120000"/>
              </a:lnSpc>
            </a:pPr>
            <a:r>
              <a:rPr lang="en-US" altLang="zh-CN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5%</a:t>
            </a:r>
            <a:endParaRPr lang="zh-CN" altLang="en-US" sz="2000" b="1" kern="100" spc="75" dirty="0">
              <a:gradFill flip="none" rotWithShape="1">
                <a:gsLst>
                  <a:gs pos="7000">
                    <a:schemeClr val="accent1"/>
                  </a:gs>
                  <a:gs pos="88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06ABE2E3-5046-71DC-919A-B6D98EB530A6}"/>
              </a:ext>
            </a:extLst>
          </p:cNvPr>
          <p:cNvSpPr/>
          <p:nvPr/>
        </p:nvSpPr>
        <p:spPr>
          <a:xfrm>
            <a:off x="1114299" y="3420715"/>
            <a:ext cx="1263786" cy="3100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309662">
              <a:lnSpc>
                <a:spcPct val="120000"/>
              </a:lnSpc>
            </a:pPr>
            <a:r>
              <a:rPr lang="zh-CN" altLang="en-US" kern="100" spc="75" dirty="0">
                <a:solidFill>
                  <a:schemeClr val="bg2"/>
                </a:solidFill>
                <a:latin typeface="+mn-ea"/>
                <a:sym typeface="+mn-lt"/>
              </a:rPr>
              <a:t>销售总额</a:t>
            </a:r>
            <a:endParaRPr lang="zh-CN" altLang="en-US" kern="100" spc="75" dirty="0">
              <a:solidFill>
                <a:schemeClr val="bg2"/>
              </a:solidFill>
              <a:latin typeface="+mn-ea"/>
            </a:endParaRPr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id="{50DE9C2C-F422-C716-376E-51B46506CC76}"/>
              </a:ext>
            </a:extLst>
          </p:cNvPr>
          <p:cNvSpPr/>
          <p:nvPr/>
        </p:nvSpPr>
        <p:spPr>
          <a:xfrm>
            <a:off x="1344868" y="3183100"/>
            <a:ext cx="2198534" cy="2198534"/>
          </a:xfrm>
          <a:prstGeom prst="arc">
            <a:avLst>
              <a:gd name="adj1" fmla="val 14912529"/>
              <a:gd name="adj2" fmla="val 11691867"/>
            </a:avLst>
          </a:prstGeom>
          <a:noFill/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9662">
              <a:lnSpc>
                <a:spcPct val="120000"/>
              </a:lnSpc>
            </a:pPr>
            <a:endParaRPr lang="zh-CN" altLang="en-US" sz="1219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672159E-0B0A-BFC8-F164-D3BB22E61FAB}"/>
              </a:ext>
            </a:extLst>
          </p:cNvPr>
          <p:cNvSpPr txBox="1"/>
          <p:nvPr/>
        </p:nvSpPr>
        <p:spPr>
          <a:xfrm>
            <a:off x="1782766" y="4609026"/>
            <a:ext cx="1426482" cy="505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kern="100" spc="75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n-ea"/>
              </a:rPr>
              <a:t>90102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F909897-648C-FEEE-11C7-AC5575D9B628}"/>
              </a:ext>
            </a:extLst>
          </p:cNvPr>
          <p:cNvSpPr txBox="1"/>
          <p:nvPr/>
        </p:nvSpPr>
        <p:spPr>
          <a:xfrm>
            <a:off x="2715012" y="4451373"/>
            <a:ext cx="827688" cy="401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spc="75" dirty="0">
                <a:gradFill flip="none" rotWithShape="1">
                  <a:gsLst>
                    <a:gs pos="7000">
                      <a:srgbClr val="F9DE9B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n-ea"/>
              </a:rPr>
              <a:t>亿元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1F107E6-BE17-423E-EEE1-70CE479F0B9B}"/>
              </a:ext>
            </a:extLst>
          </p:cNvPr>
          <p:cNvGrpSpPr/>
          <p:nvPr/>
        </p:nvGrpSpPr>
        <p:grpSpPr>
          <a:xfrm>
            <a:off x="1570316" y="5551927"/>
            <a:ext cx="1757392" cy="451788"/>
            <a:chOff x="7923229" y="6089520"/>
            <a:chExt cx="1757392" cy="45178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1F2598B-558C-3976-1BF4-7F7022B4365B}"/>
                </a:ext>
              </a:extLst>
            </p:cNvPr>
            <p:cNvSpPr txBox="1"/>
            <p:nvPr/>
          </p:nvSpPr>
          <p:spPr>
            <a:xfrm>
              <a:off x="7923229" y="6110934"/>
              <a:ext cx="1464871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kern="100" spc="75" dirty="0">
                  <a:gradFill flip="none" rotWithShape="1">
                    <a:gsLst>
                      <a:gs pos="7000">
                        <a:schemeClr val="accent1"/>
                      </a:gs>
                      <a:gs pos="88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同比</a:t>
              </a:r>
              <a:r>
                <a:rPr lang="en-US" altLang="zh-CN" sz="2000" b="1" kern="100" spc="75" dirty="0">
                  <a:gradFill flip="none" rotWithShape="1">
                    <a:gsLst>
                      <a:gs pos="7000">
                        <a:schemeClr val="accent1"/>
                      </a:gs>
                      <a:gs pos="88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3.0%</a:t>
              </a:r>
            </a:p>
          </p:txBody>
        </p:sp>
        <p:sp>
          <p:nvSpPr>
            <p:cNvPr id="51" name="箭头: 上 50">
              <a:extLst>
                <a:ext uri="{FF2B5EF4-FFF2-40B4-BE49-F238E27FC236}">
                  <a16:creationId xmlns:a16="http://schemas.microsoft.com/office/drawing/2014/main" id="{48E5D845-4702-EAC1-2E82-6729D3153D50}"/>
                </a:ext>
              </a:extLst>
            </p:cNvPr>
            <p:cNvSpPr/>
            <p:nvPr/>
          </p:nvSpPr>
          <p:spPr>
            <a:xfrm>
              <a:off x="9325547" y="6089520"/>
              <a:ext cx="355074" cy="416159"/>
            </a:xfrm>
            <a:prstGeom prst="upArrow">
              <a:avLst>
                <a:gd name="adj1" fmla="val 32239"/>
                <a:gd name="adj2" fmla="val 52960"/>
              </a:avLst>
            </a:prstGeom>
            <a:gradFill>
              <a:gsLst>
                <a:gs pos="0">
                  <a:schemeClr val="accent2"/>
                </a:gs>
                <a:gs pos="48000">
                  <a:schemeClr val="accent1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+mn-ea"/>
              </a:endParaRPr>
            </a:p>
          </p:txBody>
        </p:sp>
      </p:grpSp>
      <p:sp>
        <p:nvSpPr>
          <p:cNvPr id="34" name="图形 49">
            <a:extLst>
              <a:ext uri="{FF2B5EF4-FFF2-40B4-BE49-F238E27FC236}">
                <a16:creationId xmlns:a16="http://schemas.microsoft.com/office/drawing/2014/main" id="{43659AE4-9526-FC94-2D0E-75D24761799A}"/>
              </a:ext>
            </a:extLst>
          </p:cNvPr>
          <p:cNvSpPr/>
          <p:nvPr/>
        </p:nvSpPr>
        <p:spPr>
          <a:xfrm>
            <a:off x="2065562" y="3860320"/>
            <a:ext cx="650152" cy="555682"/>
          </a:xfrm>
          <a:custGeom>
            <a:avLst/>
            <a:gdLst>
              <a:gd name="connsiteX0" fmla="*/ 82987 w 1659747"/>
              <a:gd name="connsiteY0" fmla="*/ 0 h 1428750"/>
              <a:gd name="connsiteX1" fmla="*/ 1576761 w 1659747"/>
              <a:gd name="connsiteY1" fmla="*/ 0 h 1428750"/>
              <a:gd name="connsiteX2" fmla="*/ 1635433 w 1659747"/>
              <a:gd name="connsiteY2" fmla="*/ 23233 h 1428750"/>
              <a:gd name="connsiteX3" fmla="*/ 1659748 w 1659747"/>
              <a:gd name="connsiteY3" fmla="*/ 79389 h 1428750"/>
              <a:gd name="connsiteX4" fmla="*/ 1659748 w 1659747"/>
              <a:gd name="connsiteY4" fmla="*/ 1349361 h 1428750"/>
              <a:gd name="connsiteX5" fmla="*/ 1635433 w 1659747"/>
              <a:gd name="connsiteY5" fmla="*/ 1405517 h 1428750"/>
              <a:gd name="connsiteX6" fmla="*/ 1576761 w 1659747"/>
              <a:gd name="connsiteY6" fmla="*/ 1428750 h 1428750"/>
              <a:gd name="connsiteX7" fmla="*/ 82987 w 1659747"/>
              <a:gd name="connsiteY7" fmla="*/ 1428750 h 1428750"/>
              <a:gd name="connsiteX8" fmla="*/ 24315 w 1659747"/>
              <a:gd name="connsiteY8" fmla="*/ 1405517 h 1428750"/>
              <a:gd name="connsiteX9" fmla="*/ 0 w 1659747"/>
              <a:gd name="connsiteY9" fmla="*/ 1349361 h 1428750"/>
              <a:gd name="connsiteX10" fmla="*/ 0 w 1659747"/>
              <a:gd name="connsiteY10" fmla="*/ 79389 h 1428750"/>
              <a:gd name="connsiteX11" fmla="*/ 24315 w 1659747"/>
              <a:gd name="connsiteY11" fmla="*/ 23233 h 1428750"/>
              <a:gd name="connsiteX12" fmla="*/ 82987 w 1659747"/>
              <a:gd name="connsiteY12" fmla="*/ 0 h 1428750"/>
              <a:gd name="connsiteX13" fmla="*/ 165975 w 1659747"/>
              <a:gd name="connsiteY13" fmla="*/ 158736 h 1428750"/>
              <a:gd name="connsiteX14" fmla="*/ 165975 w 1659747"/>
              <a:gd name="connsiteY14" fmla="*/ 1270014 h 1428750"/>
              <a:gd name="connsiteX15" fmla="*/ 1493773 w 1659747"/>
              <a:gd name="connsiteY15" fmla="*/ 1270014 h 1428750"/>
              <a:gd name="connsiteX16" fmla="*/ 1493773 w 1659747"/>
              <a:gd name="connsiteY16" fmla="*/ 158736 h 1428750"/>
              <a:gd name="connsiteX17" fmla="*/ 165975 w 1659747"/>
              <a:gd name="connsiteY17" fmla="*/ 158736 h 1428750"/>
              <a:gd name="connsiteX18" fmla="*/ 912861 w 1659747"/>
              <a:gd name="connsiteY18" fmla="*/ 793764 h 1428750"/>
              <a:gd name="connsiteX19" fmla="*/ 1161824 w 1659747"/>
              <a:gd name="connsiteY19" fmla="*/ 793764 h 1428750"/>
              <a:gd name="connsiteX20" fmla="*/ 1161824 w 1659747"/>
              <a:gd name="connsiteY20" fmla="*/ 952500 h 1428750"/>
              <a:gd name="connsiteX21" fmla="*/ 912861 w 1659747"/>
              <a:gd name="connsiteY21" fmla="*/ 952500 h 1428750"/>
              <a:gd name="connsiteX22" fmla="*/ 912861 w 1659747"/>
              <a:gd name="connsiteY22" fmla="*/ 1111236 h 1428750"/>
              <a:gd name="connsiteX23" fmla="*/ 746887 w 1659747"/>
              <a:gd name="connsiteY23" fmla="*/ 1111236 h 1428750"/>
              <a:gd name="connsiteX24" fmla="*/ 746887 w 1659747"/>
              <a:gd name="connsiteY24" fmla="*/ 952500 h 1428750"/>
              <a:gd name="connsiteX25" fmla="*/ 497924 w 1659747"/>
              <a:gd name="connsiteY25" fmla="*/ 952500 h 1428750"/>
              <a:gd name="connsiteX26" fmla="*/ 497924 w 1659747"/>
              <a:gd name="connsiteY26" fmla="*/ 793764 h 1428750"/>
              <a:gd name="connsiteX27" fmla="*/ 746887 w 1659747"/>
              <a:gd name="connsiteY27" fmla="*/ 793764 h 1428750"/>
              <a:gd name="connsiteX28" fmla="*/ 746887 w 1659747"/>
              <a:gd name="connsiteY28" fmla="*/ 714375 h 1428750"/>
              <a:gd name="connsiteX29" fmla="*/ 497924 w 1659747"/>
              <a:gd name="connsiteY29" fmla="*/ 714375 h 1428750"/>
              <a:gd name="connsiteX30" fmla="*/ 497924 w 1659747"/>
              <a:gd name="connsiteY30" fmla="*/ 555639 h 1428750"/>
              <a:gd name="connsiteX31" fmla="*/ 712530 w 1659747"/>
              <a:gd name="connsiteY31" fmla="*/ 555639 h 1428750"/>
              <a:gd name="connsiteX32" fmla="*/ 536431 w 1659747"/>
              <a:gd name="connsiteY32" fmla="*/ 387212 h 1428750"/>
              <a:gd name="connsiteX33" fmla="*/ 653941 w 1659747"/>
              <a:gd name="connsiteY33" fmla="*/ 274900 h 1428750"/>
              <a:gd name="connsiteX34" fmla="*/ 829874 w 1659747"/>
              <a:gd name="connsiteY34" fmla="*/ 443368 h 1428750"/>
              <a:gd name="connsiteX35" fmla="*/ 1005890 w 1659747"/>
              <a:gd name="connsiteY35" fmla="*/ 274941 h 1428750"/>
              <a:gd name="connsiteX36" fmla="*/ 1123317 w 1659747"/>
              <a:gd name="connsiteY36" fmla="*/ 387253 h 1428750"/>
              <a:gd name="connsiteX37" fmla="*/ 947218 w 1659747"/>
              <a:gd name="connsiteY37" fmla="*/ 555639 h 1428750"/>
              <a:gd name="connsiteX38" fmla="*/ 1161824 w 1659747"/>
              <a:gd name="connsiteY38" fmla="*/ 555639 h 1428750"/>
              <a:gd name="connsiteX39" fmla="*/ 1161824 w 1659747"/>
              <a:gd name="connsiteY39" fmla="*/ 714375 h 1428750"/>
              <a:gd name="connsiteX40" fmla="*/ 912861 w 1659747"/>
              <a:gd name="connsiteY40" fmla="*/ 714375 h 1428750"/>
              <a:gd name="connsiteX41" fmla="*/ 912861 w 1659747"/>
              <a:gd name="connsiteY41" fmla="*/ 793764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659747" h="1428750">
                <a:moveTo>
                  <a:pt x="82987" y="0"/>
                </a:moveTo>
                <a:lnTo>
                  <a:pt x="1576761" y="0"/>
                </a:lnTo>
                <a:cubicBezTo>
                  <a:pt x="1598752" y="0"/>
                  <a:pt x="1619914" y="8365"/>
                  <a:pt x="1635433" y="23233"/>
                </a:cubicBezTo>
                <a:cubicBezTo>
                  <a:pt x="1650993" y="38141"/>
                  <a:pt x="1659748" y="58310"/>
                  <a:pt x="1659748" y="79389"/>
                </a:cubicBezTo>
                <a:lnTo>
                  <a:pt x="1659748" y="1349361"/>
                </a:lnTo>
                <a:cubicBezTo>
                  <a:pt x="1659748" y="1370440"/>
                  <a:pt x="1651034" y="1390609"/>
                  <a:pt x="1635433" y="1405517"/>
                </a:cubicBezTo>
                <a:cubicBezTo>
                  <a:pt x="1619873" y="1420426"/>
                  <a:pt x="1598752" y="1428750"/>
                  <a:pt x="1576761" y="1428750"/>
                </a:cubicBezTo>
                <a:lnTo>
                  <a:pt x="82987" y="1428750"/>
                </a:lnTo>
                <a:cubicBezTo>
                  <a:pt x="60996" y="1428750"/>
                  <a:pt x="39834" y="1420385"/>
                  <a:pt x="24315" y="1405517"/>
                </a:cubicBezTo>
                <a:cubicBezTo>
                  <a:pt x="8860" y="1390902"/>
                  <a:pt x="74" y="1370610"/>
                  <a:pt x="0" y="1349361"/>
                </a:cubicBezTo>
                <a:lnTo>
                  <a:pt x="0" y="79389"/>
                </a:lnTo>
                <a:cubicBezTo>
                  <a:pt x="0" y="58310"/>
                  <a:pt x="8714" y="38141"/>
                  <a:pt x="24315" y="23233"/>
                </a:cubicBezTo>
                <a:cubicBezTo>
                  <a:pt x="39875" y="8324"/>
                  <a:pt x="60996" y="0"/>
                  <a:pt x="82987" y="0"/>
                </a:cubicBezTo>
                <a:close/>
                <a:moveTo>
                  <a:pt x="165975" y="158736"/>
                </a:moveTo>
                <a:lnTo>
                  <a:pt x="165975" y="1270014"/>
                </a:lnTo>
                <a:lnTo>
                  <a:pt x="1493773" y="1270014"/>
                </a:lnTo>
                <a:lnTo>
                  <a:pt x="1493773" y="158736"/>
                </a:lnTo>
                <a:lnTo>
                  <a:pt x="165975" y="158736"/>
                </a:lnTo>
                <a:close/>
                <a:moveTo>
                  <a:pt x="912861" y="793764"/>
                </a:moveTo>
                <a:lnTo>
                  <a:pt x="1161824" y="793764"/>
                </a:lnTo>
                <a:lnTo>
                  <a:pt x="1161824" y="952500"/>
                </a:lnTo>
                <a:lnTo>
                  <a:pt x="912861" y="952500"/>
                </a:lnTo>
                <a:lnTo>
                  <a:pt x="912861" y="1111236"/>
                </a:lnTo>
                <a:lnTo>
                  <a:pt x="746887" y="1111236"/>
                </a:lnTo>
                <a:lnTo>
                  <a:pt x="746887" y="952500"/>
                </a:lnTo>
                <a:lnTo>
                  <a:pt x="497924" y="952500"/>
                </a:lnTo>
                <a:lnTo>
                  <a:pt x="497924" y="793764"/>
                </a:lnTo>
                <a:lnTo>
                  <a:pt x="746887" y="793764"/>
                </a:lnTo>
                <a:lnTo>
                  <a:pt x="746887" y="714375"/>
                </a:lnTo>
                <a:lnTo>
                  <a:pt x="497924" y="714375"/>
                </a:lnTo>
                <a:lnTo>
                  <a:pt x="497924" y="555639"/>
                </a:lnTo>
                <a:lnTo>
                  <a:pt x="712530" y="555639"/>
                </a:lnTo>
                <a:lnTo>
                  <a:pt x="536431" y="387212"/>
                </a:lnTo>
                <a:lnTo>
                  <a:pt x="653941" y="274900"/>
                </a:lnTo>
                <a:lnTo>
                  <a:pt x="829874" y="443368"/>
                </a:lnTo>
                <a:lnTo>
                  <a:pt x="1005890" y="274941"/>
                </a:lnTo>
                <a:lnTo>
                  <a:pt x="1123317" y="387253"/>
                </a:lnTo>
                <a:lnTo>
                  <a:pt x="947218" y="555639"/>
                </a:lnTo>
                <a:lnTo>
                  <a:pt x="1161824" y="555639"/>
                </a:lnTo>
                <a:lnTo>
                  <a:pt x="1161824" y="714375"/>
                </a:lnTo>
                <a:lnTo>
                  <a:pt x="912861" y="714375"/>
                </a:lnTo>
                <a:lnTo>
                  <a:pt x="912861" y="793764"/>
                </a:lnTo>
                <a:close/>
              </a:path>
            </a:pathLst>
          </a:custGeom>
          <a:solidFill>
            <a:schemeClr val="accent1"/>
          </a:solidFill>
          <a:ln w="1864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120000"/>
              </a:lnSpc>
            </a:pPr>
            <a:endParaRPr lang="zh-CN" altLang="en-US" dirty="0">
              <a:latin typeface="+mn-ea"/>
            </a:endParaRP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4701B2DD-CE7B-D81B-6650-152BD4466DFD}"/>
              </a:ext>
            </a:extLst>
          </p:cNvPr>
          <p:cNvSpPr/>
          <p:nvPr/>
        </p:nvSpPr>
        <p:spPr>
          <a:xfrm>
            <a:off x="832740" y="2772967"/>
            <a:ext cx="3114128" cy="3659363"/>
          </a:xfrm>
          <a:prstGeom prst="roundRect">
            <a:avLst>
              <a:gd name="adj" fmla="val 7254"/>
            </a:avLst>
          </a:prstGeom>
          <a:noFill/>
          <a:ln w="25400" cap="sq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" name="图形 77" descr="金条 纯色填充">
            <a:extLst>
              <a:ext uri="{FF2B5EF4-FFF2-40B4-BE49-F238E27FC236}">
                <a16:creationId xmlns:a16="http://schemas.microsoft.com/office/drawing/2014/main" id="{8028C22A-3038-BAC3-A1CE-EBFD58B8D028}"/>
              </a:ext>
            </a:extLst>
          </p:cNvPr>
          <p:cNvSpPr/>
          <p:nvPr/>
        </p:nvSpPr>
        <p:spPr>
          <a:xfrm>
            <a:off x="5740896" y="3890320"/>
            <a:ext cx="668774" cy="477696"/>
          </a:xfrm>
          <a:custGeom>
            <a:avLst/>
            <a:gdLst>
              <a:gd name="connsiteX0" fmla="*/ 501581 w 668774"/>
              <a:gd name="connsiteY0" fmla="*/ 429927 h 477696"/>
              <a:gd name="connsiteX1" fmla="*/ 511135 w 668774"/>
              <a:gd name="connsiteY1" fmla="*/ 366234 h 477696"/>
              <a:gd name="connsiteX2" fmla="*/ 604286 w 668774"/>
              <a:gd name="connsiteY2" fmla="*/ 366234 h 477696"/>
              <a:gd name="connsiteX3" fmla="*/ 613840 w 668774"/>
              <a:gd name="connsiteY3" fmla="*/ 429927 h 477696"/>
              <a:gd name="connsiteX4" fmla="*/ 501581 w 668774"/>
              <a:gd name="connsiteY4" fmla="*/ 429927 h 477696"/>
              <a:gd name="connsiteX5" fmla="*/ 382157 w 668774"/>
              <a:gd name="connsiteY5" fmla="*/ 270695 h 477696"/>
              <a:gd name="connsiteX6" fmla="*/ 391711 w 668774"/>
              <a:gd name="connsiteY6" fmla="*/ 207002 h 477696"/>
              <a:gd name="connsiteX7" fmla="*/ 484862 w 668774"/>
              <a:gd name="connsiteY7" fmla="*/ 207002 h 477696"/>
              <a:gd name="connsiteX8" fmla="*/ 494416 w 668774"/>
              <a:gd name="connsiteY8" fmla="*/ 270695 h 477696"/>
              <a:gd name="connsiteX9" fmla="*/ 382157 w 668774"/>
              <a:gd name="connsiteY9" fmla="*/ 270695 h 477696"/>
              <a:gd name="connsiteX10" fmla="*/ 302541 w 668774"/>
              <a:gd name="connsiteY10" fmla="*/ 159232 h 477696"/>
              <a:gd name="connsiteX11" fmla="*/ 350311 w 668774"/>
              <a:gd name="connsiteY11" fmla="*/ 159232 h 477696"/>
              <a:gd name="connsiteX12" fmla="*/ 326426 w 668774"/>
              <a:gd name="connsiteY12" fmla="*/ 318464 h 477696"/>
              <a:gd name="connsiteX13" fmla="*/ 302541 w 668774"/>
              <a:gd name="connsiteY13" fmla="*/ 159232 h 477696"/>
              <a:gd name="connsiteX14" fmla="*/ 278656 w 668774"/>
              <a:gd name="connsiteY14" fmla="*/ 429927 h 477696"/>
              <a:gd name="connsiteX15" fmla="*/ 288210 w 668774"/>
              <a:gd name="connsiteY15" fmla="*/ 366234 h 477696"/>
              <a:gd name="connsiteX16" fmla="*/ 381361 w 668774"/>
              <a:gd name="connsiteY16" fmla="*/ 366234 h 477696"/>
              <a:gd name="connsiteX17" fmla="*/ 390915 w 668774"/>
              <a:gd name="connsiteY17" fmla="*/ 429927 h 477696"/>
              <a:gd name="connsiteX18" fmla="*/ 278656 w 668774"/>
              <a:gd name="connsiteY18" fmla="*/ 429927 h 477696"/>
              <a:gd name="connsiteX19" fmla="*/ 159232 w 668774"/>
              <a:gd name="connsiteY19" fmla="*/ 270695 h 477696"/>
              <a:gd name="connsiteX20" fmla="*/ 168786 w 668774"/>
              <a:gd name="connsiteY20" fmla="*/ 207002 h 477696"/>
              <a:gd name="connsiteX21" fmla="*/ 261937 w 668774"/>
              <a:gd name="connsiteY21" fmla="*/ 207002 h 477696"/>
              <a:gd name="connsiteX22" fmla="*/ 271491 w 668774"/>
              <a:gd name="connsiteY22" fmla="*/ 270695 h 477696"/>
              <a:gd name="connsiteX23" fmla="*/ 159232 w 668774"/>
              <a:gd name="connsiteY23" fmla="*/ 270695 h 477696"/>
              <a:gd name="connsiteX24" fmla="*/ 280248 w 668774"/>
              <a:gd name="connsiteY24" fmla="*/ 47770 h 477696"/>
              <a:gd name="connsiteX25" fmla="*/ 373399 w 668774"/>
              <a:gd name="connsiteY25" fmla="*/ 47770 h 477696"/>
              <a:gd name="connsiteX26" fmla="*/ 382953 w 668774"/>
              <a:gd name="connsiteY26" fmla="*/ 111462 h 477696"/>
              <a:gd name="connsiteX27" fmla="*/ 270695 w 668774"/>
              <a:gd name="connsiteY27" fmla="*/ 111462 h 477696"/>
              <a:gd name="connsiteX28" fmla="*/ 280248 w 668774"/>
              <a:gd name="connsiteY28" fmla="*/ 47770 h 477696"/>
              <a:gd name="connsiteX29" fmla="*/ 55731 w 668774"/>
              <a:gd name="connsiteY29" fmla="*/ 429927 h 477696"/>
              <a:gd name="connsiteX30" fmla="*/ 65285 w 668774"/>
              <a:gd name="connsiteY30" fmla="*/ 366234 h 477696"/>
              <a:gd name="connsiteX31" fmla="*/ 158436 w 668774"/>
              <a:gd name="connsiteY31" fmla="*/ 366234 h 477696"/>
              <a:gd name="connsiteX32" fmla="*/ 167990 w 668774"/>
              <a:gd name="connsiteY32" fmla="*/ 429927 h 477696"/>
              <a:gd name="connsiteX33" fmla="*/ 55731 w 668774"/>
              <a:gd name="connsiteY33" fmla="*/ 429927 h 477696"/>
              <a:gd name="connsiteX34" fmla="*/ 644890 w 668774"/>
              <a:gd name="connsiteY34" fmla="*/ 318464 h 477696"/>
              <a:gd name="connsiteX35" fmla="*/ 549351 w 668774"/>
              <a:gd name="connsiteY35" fmla="*/ 318464 h 477696"/>
              <a:gd name="connsiteX36" fmla="*/ 525466 w 668774"/>
              <a:gd name="connsiteY36" fmla="*/ 159232 h 477696"/>
              <a:gd name="connsiteX37" fmla="*/ 437888 w 668774"/>
              <a:gd name="connsiteY37" fmla="*/ 159232 h 477696"/>
              <a:gd name="connsiteX38" fmla="*/ 414003 w 668774"/>
              <a:gd name="connsiteY38" fmla="*/ 0 h 477696"/>
              <a:gd name="connsiteX39" fmla="*/ 238848 w 668774"/>
              <a:gd name="connsiteY39" fmla="*/ 0 h 477696"/>
              <a:gd name="connsiteX40" fmla="*/ 214963 w 668774"/>
              <a:gd name="connsiteY40" fmla="*/ 159232 h 477696"/>
              <a:gd name="connsiteX41" fmla="*/ 127386 w 668774"/>
              <a:gd name="connsiteY41" fmla="*/ 159232 h 477696"/>
              <a:gd name="connsiteX42" fmla="*/ 103501 w 668774"/>
              <a:gd name="connsiteY42" fmla="*/ 318464 h 477696"/>
              <a:gd name="connsiteX43" fmla="*/ 23885 w 668774"/>
              <a:gd name="connsiteY43" fmla="*/ 318464 h 477696"/>
              <a:gd name="connsiteX44" fmla="*/ 0 w 668774"/>
              <a:gd name="connsiteY44" fmla="*/ 477696 h 477696"/>
              <a:gd name="connsiteX45" fmla="*/ 222925 w 668774"/>
              <a:gd name="connsiteY45" fmla="*/ 477696 h 477696"/>
              <a:gd name="connsiteX46" fmla="*/ 199040 w 668774"/>
              <a:gd name="connsiteY46" fmla="*/ 318464 h 477696"/>
              <a:gd name="connsiteX47" fmla="*/ 246810 w 668774"/>
              <a:gd name="connsiteY47" fmla="*/ 318464 h 477696"/>
              <a:gd name="connsiteX48" fmla="*/ 222925 w 668774"/>
              <a:gd name="connsiteY48" fmla="*/ 477696 h 477696"/>
              <a:gd name="connsiteX49" fmla="*/ 445850 w 668774"/>
              <a:gd name="connsiteY49" fmla="*/ 477696 h 477696"/>
              <a:gd name="connsiteX50" fmla="*/ 421965 w 668774"/>
              <a:gd name="connsiteY50" fmla="*/ 318464 h 477696"/>
              <a:gd name="connsiteX51" fmla="*/ 469735 w 668774"/>
              <a:gd name="connsiteY51" fmla="*/ 318464 h 477696"/>
              <a:gd name="connsiteX52" fmla="*/ 445850 w 668774"/>
              <a:gd name="connsiteY52" fmla="*/ 477696 h 477696"/>
              <a:gd name="connsiteX53" fmla="*/ 668775 w 668774"/>
              <a:gd name="connsiteY53" fmla="*/ 477696 h 477696"/>
              <a:gd name="connsiteX54" fmla="*/ 644890 w 668774"/>
              <a:gd name="connsiteY54" fmla="*/ 318464 h 47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68774" h="477696">
                <a:moveTo>
                  <a:pt x="501581" y="429927"/>
                </a:moveTo>
                <a:lnTo>
                  <a:pt x="511135" y="366234"/>
                </a:lnTo>
                <a:lnTo>
                  <a:pt x="604286" y="366234"/>
                </a:lnTo>
                <a:lnTo>
                  <a:pt x="613840" y="429927"/>
                </a:lnTo>
                <a:lnTo>
                  <a:pt x="501581" y="429927"/>
                </a:lnTo>
                <a:close/>
                <a:moveTo>
                  <a:pt x="382157" y="270695"/>
                </a:moveTo>
                <a:lnTo>
                  <a:pt x="391711" y="207002"/>
                </a:lnTo>
                <a:lnTo>
                  <a:pt x="484862" y="207002"/>
                </a:lnTo>
                <a:lnTo>
                  <a:pt x="494416" y="270695"/>
                </a:lnTo>
                <a:lnTo>
                  <a:pt x="382157" y="270695"/>
                </a:lnTo>
                <a:close/>
                <a:moveTo>
                  <a:pt x="302541" y="159232"/>
                </a:moveTo>
                <a:lnTo>
                  <a:pt x="350311" y="159232"/>
                </a:lnTo>
                <a:lnTo>
                  <a:pt x="326426" y="318464"/>
                </a:lnTo>
                <a:lnTo>
                  <a:pt x="302541" y="159232"/>
                </a:lnTo>
                <a:close/>
                <a:moveTo>
                  <a:pt x="278656" y="429927"/>
                </a:moveTo>
                <a:lnTo>
                  <a:pt x="288210" y="366234"/>
                </a:lnTo>
                <a:lnTo>
                  <a:pt x="381361" y="366234"/>
                </a:lnTo>
                <a:lnTo>
                  <a:pt x="390915" y="429927"/>
                </a:lnTo>
                <a:lnTo>
                  <a:pt x="278656" y="429927"/>
                </a:lnTo>
                <a:close/>
                <a:moveTo>
                  <a:pt x="159232" y="270695"/>
                </a:moveTo>
                <a:lnTo>
                  <a:pt x="168786" y="207002"/>
                </a:lnTo>
                <a:lnTo>
                  <a:pt x="261937" y="207002"/>
                </a:lnTo>
                <a:lnTo>
                  <a:pt x="271491" y="270695"/>
                </a:lnTo>
                <a:lnTo>
                  <a:pt x="159232" y="270695"/>
                </a:lnTo>
                <a:close/>
                <a:moveTo>
                  <a:pt x="280248" y="47770"/>
                </a:moveTo>
                <a:lnTo>
                  <a:pt x="373399" y="47770"/>
                </a:lnTo>
                <a:lnTo>
                  <a:pt x="382953" y="111462"/>
                </a:lnTo>
                <a:lnTo>
                  <a:pt x="270695" y="111462"/>
                </a:lnTo>
                <a:lnTo>
                  <a:pt x="280248" y="47770"/>
                </a:lnTo>
                <a:close/>
                <a:moveTo>
                  <a:pt x="55731" y="429927"/>
                </a:moveTo>
                <a:lnTo>
                  <a:pt x="65285" y="366234"/>
                </a:lnTo>
                <a:lnTo>
                  <a:pt x="158436" y="366234"/>
                </a:lnTo>
                <a:lnTo>
                  <a:pt x="167990" y="429927"/>
                </a:lnTo>
                <a:lnTo>
                  <a:pt x="55731" y="429927"/>
                </a:lnTo>
                <a:close/>
                <a:moveTo>
                  <a:pt x="644890" y="318464"/>
                </a:moveTo>
                <a:lnTo>
                  <a:pt x="549351" y="318464"/>
                </a:lnTo>
                <a:lnTo>
                  <a:pt x="525466" y="159232"/>
                </a:lnTo>
                <a:lnTo>
                  <a:pt x="437888" y="159232"/>
                </a:lnTo>
                <a:lnTo>
                  <a:pt x="414003" y="0"/>
                </a:lnTo>
                <a:lnTo>
                  <a:pt x="238848" y="0"/>
                </a:lnTo>
                <a:lnTo>
                  <a:pt x="214963" y="159232"/>
                </a:lnTo>
                <a:lnTo>
                  <a:pt x="127386" y="159232"/>
                </a:lnTo>
                <a:lnTo>
                  <a:pt x="103501" y="318464"/>
                </a:lnTo>
                <a:lnTo>
                  <a:pt x="23885" y="318464"/>
                </a:lnTo>
                <a:lnTo>
                  <a:pt x="0" y="477696"/>
                </a:lnTo>
                <a:lnTo>
                  <a:pt x="222925" y="477696"/>
                </a:lnTo>
                <a:lnTo>
                  <a:pt x="199040" y="318464"/>
                </a:lnTo>
                <a:lnTo>
                  <a:pt x="246810" y="318464"/>
                </a:lnTo>
                <a:lnTo>
                  <a:pt x="222925" y="477696"/>
                </a:lnTo>
                <a:lnTo>
                  <a:pt x="445850" y="477696"/>
                </a:lnTo>
                <a:lnTo>
                  <a:pt x="421965" y="318464"/>
                </a:lnTo>
                <a:lnTo>
                  <a:pt x="469735" y="318464"/>
                </a:lnTo>
                <a:lnTo>
                  <a:pt x="445850" y="477696"/>
                </a:lnTo>
                <a:lnTo>
                  <a:pt x="668775" y="477696"/>
                </a:lnTo>
                <a:lnTo>
                  <a:pt x="644890" y="318464"/>
                </a:lnTo>
                <a:close/>
              </a:path>
            </a:pathLst>
          </a:custGeom>
          <a:solidFill>
            <a:schemeClr val="accent1"/>
          </a:solidFill>
          <a:ln w="1553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ACBE630E-F043-B253-253B-BABBEDE7EDCC}"/>
              </a:ext>
            </a:extLst>
          </p:cNvPr>
          <p:cNvSpPr/>
          <p:nvPr/>
        </p:nvSpPr>
        <p:spPr>
          <a:xfrm>
            <a:off x="4692874" y="3420715"/>
            <a:ext cx="1263786" cy="3100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309662">
              <a:lnSpc>
                <a:spcPct val="120000"/>
              </a:lnSpc>
            </a:pPr>
            <a:r>
              <a:rPr lang="zh-CN" altLang="en-US" kern="100" spc="75" dirty="0">
                <a:solidFill>
                  <a:schemeClr val="bg2"/>
                </a:solidFill>
                <a:latin typeface="+mn-ea"/>
                <a:sym typeface="+mn-lt"/>
              </a:rPr>
              <a:t>销售利润</a:t>
            </a:r>
          </a:p>
        </p:txBody>
      </p:sp>
      <p:sp>
        <p:nvSpPr>
          <p:cNvPr id="92" name="弧形 91">
            <a:extLst>
              <a:ext uri="{FF2B5EF4-FFF2-40B4-BE49-F238E27FC236}">
                <a16:creationId xmlns:a16="http://schemas.microsoft.com/office/drawing/2014/main" id="{A75BB6E3-EF9F-818D-CEDE-64CFC1019847}"/>
              </a:ext>
            </a:extLst>
          </p:cNvPr>
          <p:cNvSpPr/>
          <p:nvPr/>
        </p:nvSpPr>
        <p:spPr>
          <a:xfrm>
            <a:off x="4923443" y="3183100"/>
            <a:ext cx="2198534" cy="2198534"/>
          </a:xfrm>
          <a:prstGeom prst="arc">
            <a:avLst>
              <a:gd name="adj1" fmla="val 14912529"/>
              <a:gd name="adj2" fmla="val 11691867"/>
            </a:avLst>
          </a:prstGeom>
          <a:noFill/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9662">
              <a:lnSpc>
                <a:spcPct val="120000"/>
              </a:lnSpc>
            </a:pPr>
            <a:endParaRPr lang="zh-CN" altLang="en-US" sz="1219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C412AB06-B764-BCD9-5FC5-AA8156B37B33}"/>
              </a:ext>
            </a:extLst>
          </p:cNvPr>
          <p:cNvSpPr txBox="1"/>
          <p:nvPr/>
        </p:nvSpPr>
        <p:spPr>
          <a:xfrm>
            <a:off x="5479801" y="4556464"/>
            <a:ext cx="1426482" cy="505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kern="100" spc="75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n-ea"/>
              </a:rPr>
              <a:t>56943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5EFD64EF-A48A-EC42-BF64-1D654C164890}"/>
              </a:ext>
            </a:extLst>
          </p:cNvPr>
          <p:cNvSpPr txBox="1"/>
          <p:nvPr/>
        </p:nvSpPr>
        <p:spPr>
          <a:xfrm>
            <a:off x="6412047" y="4398811"/>
            <a:ext cx="561563" cy="401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spc="75" dirty="0">
                <a:gradFill flip="none" rotWithShape="1">
                  <a:gsLst>
                    <a:gs pos="7000">
                      <a:srgbClr val="F9DE9B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n-ea"/>
              </a:rPr>
              <a:t>万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E3AFEB1F-ECFC-75E4-8ADB-2975239AD878}"/>
              </a:ext>
            </a:extLst>
          </p:cNvPr>
          <p:cNvGrpSpPr/>
          <p:nvPr/>
        </p:nvGrpSpPr>
        <p:grpSpPr>
          <a:xfrm>
            <a:off x="5148891" y="5551927"/>
            <a:ext cx="1757392" cy="451788"/>
            <a:chOff x="7923229" y="6089520"/>
            <a:chExt cx="1757392" cy="451788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8F9C8F39-51FD-F6B8-E063-8469A5B5C6AF}"/>
                </a:ext>
              </a:extLst>
            </p:cNvPr>
            <p:cNvSpPr txBox="1"/>
            <p:nvPr/>
          </p:nvSpPr>
          <p:spPr>
            <a:xfrm>
              <a:off x="7923229" y="6110934"/>
              <a:ext cx="1464871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kern="100" spc="75" dirty="0">
                  <a:gradFill flip="none" rotWithShape="1">
                    <a:gsLst>
                      <a:gs pos="7000">
                        <a:schemeClr val="accent1"/>
                      </a:gs>
                      <a:gs pos="88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同比</a:t>
              </a:r>
              <a:r>
                <a:rPr lang="en-US" altLang="zh-CN" sz="2000" b="1" kern="100" spc="75" dirty="0">
                  <a:gradFill flip="none" rotWithShape="1">
                    <a:gsLst>
                      <a:gs pos="7000">
                        <a:schemeClr val="accent1"/>
                      </a:gs>
                      <a:gs pos="88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5.6%</a:t>
              </a:r>
            </a:p>
          </p:txBody>
        </p:sp>
        <p:sp>
          <p:nvSpPr>
            <p:cNvPr id="99" name="箭头: 上 98">
              <a:extLst>
                <a:ext uri="{FF2B5EF4-FFF2-40B4-BE49-F238E27FC236}">
                  <a16:creationId xmlns:a16="http://schemas.microsoft.com/office/drawing/2014/main" id="{73640831-3BB6-5D2C-A7E0-A54FA4E43449}"/>
                </a:ext>
              </a:extLst>
            </p:cNvPr>
            <p:cNvSpPr/>
            <p:nvPr/>
          </p:nvSpPr>
          <p:spPr>
            <a:xfrm>
              <a:off x="9325547" y="6089520"/>
              <a:ext cx="355074" cy="416159"/>
            </a:xfrm>
            <a:prstGeom prst="upArrow">
              <a:avLst>
                <a:gd name="adj1" fmla="val 32239"/>
                <a:gd name="adj2" fmla="val 52960"/>
              </a:avLst>
            </a:prstGeom>
            <a:gradFill>
              <a:gsLst>
                <a:gs pos="0">
                  <a:schemeClr val="accent2"/>
                </a:gs>
                <a:gs pos="49000">
                  <a:schemeClr val="accent1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+mn-ea"/>
              </a:endParaRPr>
            </a:p>
          </p:txBody>
        </p:sp>
      </p:grp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38A693B0-A5A7-36A0-3CAA-4F30EC210DBB}"/>
              </a:ext>
            </a:extLst>
          </p:cNvPr>
          <p:cNvSpPr/>
          <p:nvPr/>
        </p:nvSpPr>
        <p:spPr>
          <a:xfrm>
            <a:off x="4411315" y="2772967"/>
            <a:ext cx="3114128" cy="3659363"/>
          </a:xfrm>
          <a:prstGeom prst="roundRect">
            <a:avLst>
              <a:gd name="adj" fmla="val 7254"/>
            </a:avLst>
          </a:prstGeom>
          <a:noFill/>
          <a:ln w="25400" cap="sq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8CB8808A-80CB-7DFA-6CBC-B606E8461CD4}"/>
              </a:ext>
            </a:extLst>
          </p:cNvPr>
          <p:cNvSpPr/>
          <p:nvPr/>
        </p:nvSpPr>
        <p:spPr>
          <a:xfrm>
            <a:off x="8245132" y="3420715"/>
            <a:ext cx="1263786" cy="3100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309662">
              <a:lnSpc>
                <a:spcPct val="120000"/>
              </a:lnSpc>
            </a:pPr>
            <a:r>
              <a:rPr lang="zh-CN" altLang="en-US" kern="100" spc="75" dirty="0">
                <a:solidFill>
                  <a:schemeClr val="bg2"/>
                </a:solidFill>
                <a:latin typeface="+mn-ea"/>
                <a:sym typeface="+mn-lt"/>
              </a:rPr>
              <a:t>市场份额</a:t>
            </a:r>
          </a:p>
        </p:txBody>
      </p:sp>
      <p:sp>
        <p:nvSpPr>
          <p:cNvPr id="106" name="弧形 105">
            <a:extLst>
              <a:ext uri="{FF2B5EF4-FFF2-40B4-BE49-F238E27FC236}">
                <a16:creationId xmlns:a16="http://schemas.microsoft.com/office/drawing/2014/main" id="{4461CBED-4C6D-6D8F-CA56-4722B8D4074E}"/>
              </a:ext>
            </a:extLst>
          </p:cNvPr>
          <p:cNvSpPr/>
          <p:nvPr/>
        </p:nvSpPr>
        <p:spPr>
          <a:xfrm>
            <a:off x="8475701" y="3183100"/>
            <a:ext cx="2198534" cy="2198534"/>
          </a:xfrm>
          <a:prstGeom prst="arc">
            <a:avLst>
              <a:gd name="adj1" fmla="val 14912529"/>
              <a:gd name="adj2" fmla="val 11691867"/>
            </a:avLst>
          </a:prstGeom>
          <a:noFill/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309662">
              <a:lnSpc>
                <a:spcPct val="120000"/>
              </a:lnSpc>
            </a:pPr>
            <a:endParaRPr lang="zh-CN" altLang="en-US" sz="1219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29C4B728-1395-A224-443A-79B209B5E2B2}"/>
              </a:ext>
            </a:extLst>
          </p:cNvPr>
          <p:cNvSpPr txBox="1"/>
          <p:nvPr/>
        </p:nvSpPr>
        <p:spPr>
          <a:xfrm>
            <a:off x="9103257" y="4556464"/>
            <a:ext cx="1263786" cy="505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kern="100" spc="75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n-ea"/>
              </a:rPr>
              <a:t>49.9%</a:t>
            </a: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94C576F7-9B18-3DD5-3CC8-C92E946E4005}"/>
              </a:ext>
            </a:extLst>
          </p:cNvPr>
          <p:cNvGrpSpPr/>
          <p:nvPr/>
        </p:nvGrpSpPr>
        <p:grpSpPr>
          <a:xfrm>
            <a:off x="8701149" y="5551927"/>
            <a:ext cx="1757392" cy="451788"/>
            <a:chOff x="7923229" y="6089520"/>
            <a:chExt cx="1757392" cy="451788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302079BC-C49E-3AE2-4E2C-1C67C34C5BF2}"/>
                </a:ext>
              </a:extLst>
            </p:cNvPr>
            <p:cNvSpPr txBox="1"/>
            <p:nvPr/>
          </p:nvSpPr>
          <p:spPr>
            <a:xfrm>
              <a:off x="7923229" y="6110934"/>
              <a:ext cx="1757392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kern="100" spc="75" dirty="0">
                  <a:gradFill flip="none" rotWithShape="1">
                    <a:gsLst>
                      <a:gs pos="7000">
                        <a:schemeClr val="accent1"/>
                      </a:gs>
                      <a:gs pos="88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同比</a:t>
              </a:r>
              <a:r>
                <a:rPr lang="en-US" altLang="zh-CN" sz="2000" b="1" kern="100" spc="75" dirty="0">
                  <a:gradFill flip="none" rotWithShape="1">
                    <a:gsLst>
                      <a:gs pos="7000">
                        <a:schemeClr val="accent1"/>
                      </a:gs>
                      <a:gs pos="88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86.6%</a:t>
              </a:r>
            </a:p>
          </p:txBody>
        </p:sp>
        <p:sp>
          <p:nvSpPr>
            <p:cNvPr id="112" name="箭头: 上 111">
              <a:extLst>
                <a:ext uri="{FF2B5EF4-FFF2-40B4-BE49-F238E27FC236}">
                  <a16:creationId xmlns:a16="http://schemas.microsoft.com/office/drawing/2014/main" id="{E97F81AD-2240-89E1-8E6A-F2D8E80BBB28}"/>
                </a:ext>
              </a:extLst>
            </p:cNvPr>
            <p:cNvSpPr/>
            <p:nvPr/>
          </p:nvSpPr>
          <p:spPr>
            <a:xfrm>
              <a:off x="9325547" y="6089520"/>
              <a:ext cx="355074" cy="416159"/>
            </a:xfrm>
            <a:prstGeom prst="upArrow">
              <a:avLst>
                <a:gd name="adj1" fmla="val 32239"/>
                <a:gd name="adj2" fmla="val 52960"/>
              </a:avLst>
            </a:prstGeom>
            <a:gradFill>
              <a:gsLst>
                <a:gs pos="0">
                  <a:schemeClr val="accent2"/>
                </a:gs>
                <a:gs pos="49000">
                  <a:schemeClr val="accent1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latin typeface="+mn-ea"/>
              </a:endParaRPr>
            </a:p>
          </p:txBody>
        </p:sp>
      </p:grpSp>
      <p:sp>
        <p:nvSpPr>
          <p:cNvPr id="110" name="矩形: 圆角 109">
            <a:extLst>
              <a:ext uri="{FF2B5EF4-FFF2-40B4-BE49-F238E27FC236}">
                <a16:creationId xmlns:a16="http://schemas.microsoft.com/office/drawing/2014/main" id="{333C0E57-7E46-B5A0-D747-03851C8A6889}"/>
              </a:ext>
            </a:extLst>
          </p:cNvPr>
          <p:cNvSpPr/>
          <p:nvPr/>
        </p:nvSpPr>
        <p:spPr>
          <a:xfrm>
            <a:off x="7963573" y="2772967"/>
            <a:ext cx="3114128" cy="3659363"/>
          </a:xfrm>
          <a:prstGeom prst="roundRect">
            <a:avLst>
              <a:gd name="adj" fmla="val 7254"/>
            </a:avLst>
          </a:prstGeom>
          <a:noFill/>
          <a:ln w="25400" cap="sq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60870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中的灯光&#10;&#10;描述已自动生成">
            <a:extLst>
              <a:ext uri="{FF2B5EF4-FFF2-40B4-BE49-F238E27FC236}">
                <a16:creationId xmlns:a16="http://schemas.microsoft.com/office/drawing/2014/main" id="{03D9B62D-FAFB-FFDD-8F86-B16B7AA5CF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992" y="3707603"/>
            <a:ext cx="4949448" cy="147108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E0E31B5-1483-D56C-5F05-AA0CAC634CC2}"/>
              </a:ext>
            </a:extLst>
          </p:cNvPr>
          <p:cNvSpPr/>
          <p:nvPr/>
        </p:nvSpPr>
        <p:spPr>
          <a:xfrm>
            <a:off x="6013992" y="2964679"/>
            <a:ext cx="4949448" cy="1467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8000" b="1" kern="100" spc="75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E9FC3B-0957-7326-FF51-799CF9ECB66B}"/>
              </a:ext>
            </a:extLst>
          </p:cNvPr>
          <p:cNvSpPr txBox="1"/>
          <p:nvPr/>
        </p:nvSpPr>
        <p:spPr>
          <a:xfrm>
            <a:off x="6013991" y="2091270"/>
            <a:ext cx="1954974" cy="122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600" kern="100" spc="75" dirty="0">
                <a:gradFill flip="none" rotWithShape="1"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599C4E-B5DE-7930-FC6F-254AD3E6A569}"/>
              </a:ext>
            </a:extLst>
          </p:cNvPr>
          <p:cNvSpPr txBox="1"/>
          <p:nvPr/>
        </p:nvSpPr>
        <p:spPr>
          <a:xfrm>
            <a:off x="6013991" y="4542177"/>
            <a:ext cx="5663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00" spc="75" dirty="0">
                <a:gradFill flip="none" rotWithShape="1"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rPr>
              <a:t>Presentation of achievements</a:t>
            </a:r>
          </a:p>
        </p:txBody>
      </p:sp>
    </p:spTree>
    <p:extLst>
      <p:ext uri="{BB962C8B-B14F-4D97-AF65-F5344CB8AC3E}">
        <p14:creationId xmlns:p14="http://schemas.microsoft.com/office/powerpoint/2010/main" val="893378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55A542-A516-A478-FBD6-E9BCDFDD569D}"/>
              </a:ext>
            </a:extLst>
          </p:cNvPr>
          <p:cNvSpPr txBox="1"/>
          <p:nvPr/>
        </p:nvSpPr>
        <p:spPr>
          <a:xfrm>
            <a:off x="824317" y="445381"/>
            <a:ext cx="3713965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kern="100" spc="75" dirty="0">
                <a:gradFill flip="none" rotWithShape="1">
                  <a:gsLst>
                    <a:gs pos="7000">
                      <a:schemeClr val="accent1"/>
                    </a:gs>
                    <a:gs pos="8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02.</a:t>
            </a:r>
            <a:r>
              <a:rPr lang="zh-CN" altLang="en-US" sz="2800" b="1" kern="100" spc="75" dirty="0">
                <a:gradFill flip="none" rotWithShape="1">
                  <a:gsLst>
                    <a:gs pos="7000">
                      <a:schemeClr val="accent1"/>
                    </a:gs>
                    <a:gs pos="8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销售成果展示</a:t>
            </a:r>
          </a:p>
        </p:txBody>
      </p:sp>
      <p:sp>
        <p:nvSpPr>
          <p:cNvPr id="2" name="矩形: 圆角 11">
            <a:extLst>
              <a:ext uri="{FF2B5EF4-FFF2-40B4-BE49-F238E27FC236}">
                <a16:creationId xmlns:a16="http://schemas.microsoft.com/office/drawing/2014/main" id="{66646FF1-8B51-E6B5-A899-88D5DB222287}"/>
              </a:ext>
            </a:extLst>
          </p:cNvPr>
          <p:cNvSpPr/>
          <p:nvPr/>
        </p:nvSpPr>
        <p:spPr>
          <a:xfrm rot="456579">
            <a:off x="982486" y="1550075"/>
            <a:ext cx="4004634" cy="4591331"/>
          </a:xfrm>
          <a:prstGeom prst="roundRect">
            <a:avLst>
              <a:gd name="adj" fmla="val 1717"/>
            </a:avLst>
          </a:prstGeom>
          <a:gradFill>
            <a:gsLst>
              <a:gs pos="80000">
                <a:schemeClr val="accent1"/>
              </a:gs>
              <a:gs pos="2000">
                <a:schemeClr val="accent2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: 圆角 24">
            <a:extLst>
              <a:ext uri="{FF2B5EF4-FFF2-40B4-BE49-F238E27FC236}">
                <a16:creationId xmlns:a16="http://schemas.microsoft.com/office/drawing/2014/main" id="{910CCDE9-C502-95DA-DDB4-8F7CD60ECA31}"/>
              </a:ext>
            </a:extLst>
          </p:cNvPr>
          <p:cNvSpPr/>
          <p:nvPr/>
        </p:nvSpPr>
        <p:spPr>
          <a:xfrm>
            <a:off x="911990" y="1538181"/>
            <a:ext cx="4121861" cy="4615120"/>
          </a:xfrm>
          <a:prstGeom prst="roundRect">
            <a:avLst>
              <a:gd name="adj" fmla="val 1717"/>
            </a:avLst>
          </a:prstGeom>
          <a:solidFill>
            <a:schemeClr val="tx1"/>
          </a:solidFill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79ECD52-78C5-44BA-66E7-CE08125373D9}"/>
              </a:ext>
            </a:extLst>
          </p:cNvPr>
          <p:cNvSpPr/>
          <p:nvPr/>
        </p:nvSpPr>
        <p:spPr>
          <a:xfrm>
            <a:off x="1345880" y="1894977"/>
            <a:ext cx="3254079" cy="641917"/>
          </a:xfrm>
          <a:prstGeom prst="roundRect">
            <a:avLst>
              <a:gd name="adj" fmla="val 29118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6C9CE4-5BA8-2832-6470-E549E09D5030}"/>
              </a:ext>
            </a:extLst>
          </p:cNvPr>
          <p:cNvSpPr txBox="1"/>
          <p:nvPr/>
        </p:nvSpPr>
        <p:spPr>
          <a:xfrm>
            <a:off x="1516054" y="2041062"/>
            <a:ext cx="2937496" cy="34381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kern="100" spc="75" dirty="0">
                <a:latin typeface="+mj-ea"/>
                <a:ea typeface="+mj-ea"/>
                <a:cs typeface="微软雅黑" panose="020B0503020204020204" pitchFamily="34" charset="-122"/>
              </a:rPr>
              <a:t>聚焦一二线城市强化深耕</a:t>
            </a:r>
            <a:endParaRPr lang="en-US" altLang="zh-CN" sz="2000" kern="100" spc="75" dirty="0">
              <a:latin typeface="+mj-ea"/>
              <a:ea typeface="+mj-ea"/>
              <a:cs typeface="微软雅黑" panose="020B0503020204020204" pitchFamily="34" charset="-122"/>
            </a:endParaRPr>
          </a:p>
        </p:txBody>
      </p:sp>
      <p:sp>
        <p:nvSpPr>
          <p:cNvPr id="7" name="文本框 24">
            <a:extLst>
              <a:ext uri="{FF2B5EF4-FFF2-40B4-BE49-F238E27FC236}">
                <a16:creationId xmlns:a16="http://schemas.microsoft.com/office/drawing/2014/main" id="{CD3047E1-B824-2F9B-2CE9-6513220CA5D6}"/>
              </a:ext>
            </a:extLst>
          </p:cNvPr>
          <p:cNvSpPr txBox="1"/>
          <p:nvPr/>
        </p:nvSpPr>
        <p:spPr>
          <a:xfrm>
            <a:off x="1229961" y="2696053"/>
            <a:ext cx="3509683" cy="850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点击这里，输入您的文本文字，更改文字的颜色或者大小属性。还可以设置合适的文字格式</a:t>
            </a:r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8" name="矩形: 圆角 24">
            <a:extLst>
              <a:ext uri="{FF2B5EF4-FFF2-40B4-BE49-F238E27FC236}">
                <a16:creationId xmlns:a16="http://schemas.microsoft.com/office/drawing/2014/main" id="{005FCC76-0D73-1867-5C68-74D3BDC8AAD6}"/>
              </a:ext>
            </a:extLst>
          </p:cNvPr>
          <p:cNvSpPr/>
          <p:nvPr/>
        </p:nvSpPr>
        <p:spPr>
          <a:xfrm>
            <a:off x="5707376" y="1538181"/>
            <a:ext cx="5372609" cy="4615120"/>
          </a:xfrm>
          <a:prstGeom prst="roundRect">
            <a:avLst>
              <a:gd name="adj" fmla="val 5360"/>
            </a:avLst>
          </a:prstGeom>
          <a:solidFill>
            <a:schemeClr val="tx1"/>
          </a:soli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443566-13B9-48AC-3518-74A3AA4286FC}"/>
              </a:ext>
            </a:extLst>
          </p:cNvPr>
          <p:cNvSpPr txBox="1"/>
          <p:nvPr/>
        </p:nvSpPr>
        <p:spPr>
          <a:xfrm>
            <a:off x="9385266" y="4944249"/>
            <a:ext cx="1296063" cy="742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i="0" u="none" strike="noStrike" dirty="0">
                <a:solidFill>
                  <a:schemeClr val="bg1"/>
                </a:solidFill>
                <a:effectLst/>
                <a:latin typeface="+mn-ea"/>
                <a:cs typeface="+mn-ea"/>
                <a:sym typeface="+mn-lt"/>
              </a:rPr>
              <a:t>长三角、粤港澳、京津冀三大城市群销售合计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3582571-095C-7D12-B8AE-0031F67AE78F}"/>
              </a:ext>
            </a:extLst>
          </p:cNvPr>
          <p:cNvSpPr txBox="1"/>
          <p:nvPr/>
        </p:nvSpPr>
        <p:spPr>
          <a:xfrm>
            <a:off x="9409644" y="5640132"/>
            <a:ext cx="922302" cy="33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＞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60%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FC8FAF3-ED08-DD57-8854-FFF57CB720D3}"/>
              </a:ext>
            </a:extLst>
          </p:cNvPr>
          <p:cNvSpPr txBox="1"/>
          <p:nvPr/>
        </p:nvSpPr>
        <p:spPr>
          <a:xfrm>
            <a:off x="8624964" y="2648085"/>
            <a:ext cx="1933575" cy="520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i="0" u="none" strike="noStrike" dirty="0">
                <a:solidFill>
                  <a:schemeClr val="bg1"/>
                </a:solidFill>
                <a:effectLst/>
                <a:latin typeface="+mn-ea"/>
                <a:cs typeface="+mn-ea"/>
                <a:sym typeface="+mn-lt"/>
              </a:rPr>
              <a:t>长三角、粤港澳、京津冀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外其他城市</a:t>
            </a:r>
            <a:r>
              <a:rPr lang="zh-CN" altLang="en-US" sz="1200" i="0" u="none" strike="noStrike" dirty="0">
                <a:solidFill>
                  <a:schemeClr val="bg1"/>
                </a:solidFill>
                <a:effectLst/>
                <a:latin typeface="+mn-ea"/>
                <a:cs typeface="+mn-ea"/>
                <a:sym typeface="+mn-lt"/>
              </a:rPr>
              <a:t>群销售合计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51DAB58-3EB2-6F1B-8B9E-D8DA244B8C7D}"/>
              </a:ext>
            </a:extLst>
          </p:cNvPr>
          <p:cNvSpPr txBox="1"/>
          <p:nvPr/>
        </p:nvSpPr>
        <p:spPr>
          <a:xfrm>
            <a:off x="9630995" y="3155755"/>
            <a:ext cx="922302" cy="33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＜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40%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文本框 24">
            <a:extLst>
              <a:ext uri="{FF2B5EF4-FFF2-40B4-BE49-F238E27FC236}">
                <a16:creationId xmlns:a16="http://schemas.microsoft.com/office/drawing/2014/main" id="{50C7F9A8-322F-E48E-7BA2-59D31AB35590}"/>
              </a:ext>
            </a:extLst>
          </p:cNvPr>
          <p:cNvSpPr txBox="1"/>
          <p:nvPr/>
        </p:nvSpPr>
        <p:spPr>
          <a:xfrm>
            <a:off x="7048500" y="1853141"/>
            <a:ext cx="2495176" cy="3627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各大城市群销售贡献占比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2DC7224-B54D-5425-667B-6D09E0AACF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0720942"/>
              </p:ext>
            </p:extLst>
          </p:nvPr>
        </p:nvGraphicFramePr>
        <p:xfrm>
          <a:off x="5899982" y="3097544"/>
          <a:ext cx="3873500" cy="270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75C3CA2-4B9C-0BDC-C67A-1C61D62188A8}"/>
              </a:ext>
            </a:extLst>
          </p:cNvPr>
          <p:cNvSpPr/>
          <p:nvPr/>
        </p:nvSpPr>
        <p:spPr>
          <a:xfrm>
            <a:off x="7048500" y="3143250"/>
            <a:ext cx="3371850" cy="371475"/>
          </a:xfrm>
          <a:custGeom>
            <a:avLst/>
            <a:gdLst>
              <a:gd name="connsiteX0" fmla="*/ 0 w 3371850"/>
              <a:gd name="connsiteY0" fmla="*/ 371475 h 371475"/>
              <a:gd name="connsiteX1" fmla="*/ 9525 w 3371850"/>
              <a:gd name="connsiteY1" fmla="*/ 47625 h 371475"/>
              <a:gd name="connsiteX2" fmla="*/ 3371850 w 3371850"/>
              <a:gd name="connsiteY2" fmla="*/ 0 h 371475"/>
              <a:gd name="connsiteX3" fmla="*/ 3362325 w 3371850"/>
              <a:gd name="connsiteY3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1850" h="371475">
                <a:moveTo>
                  <a:pt x="0" y="371475"/>
                </a:moveTo>
                <a:lnTo>
                  <a:pt x="9525" y="47625"/>
                </a:lnTo>
                <a:lnTo>
                  <a:pt x="3371850" y="0"/>
                </a:lnTo>
                <a:lnTo>
                  <a:pt x="3362325" y="0"/>
                </a:lnTo>
              </a:path>
            </a:pathLst>
          </a:cu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latin typeface="+mn-ea"/>
            </a:endParaRPr>
          </a:p>
        </p:txBody>
      </p:sp>
      <p:sp>
        <p:nvSpPr>
          <p:cNvPr id="18" name="文本框 24">
            <a:extLst>
              <a:ext uri="{FF2B5EF4-FFF2-40B4-BE49-F238E27FC236}">
                <a16:creationId xmlns:a16="http://schemas.microsoft.com/office/drawing/2014/main" id="{9EE62879-9E92-6111-2552-92E13D209244}"/>
              </a:ext>
            </a:extLst>
          </p:cNvPr>
          <p:cNvSpPr txBox="1"/>
          <p:nvPr/>
        </p:nvSpPr>
        <p:spPr>
          <a:xfrm>
            <a:off x="1229961" y="3636088"/>
            <a:ext cx="3509683" cy="850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点击这里，输入您的文本文字，更改文字的颜色或者大小属性。还可以设置合适的文字格式</a:t>
            </a:r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9" name="文本框 24">
            <a:extLst>
              <a:ext uri="{FF2B5EF4-FFF2-40B4-BE49-F238E27FC236}">
                <a16:creationId xmlns:a16="http://schemas.microsoft.com/office/drawing/2014/main" id="{E5EDE966-D3C9-B510-2FFF-C64EACCE3474}"/>
              </a:ext>
            </a:extLst>
          </p:cNvPr>
          <p:cNvSpPr txBox="1"/>
          <p:nvPr/>
        </p:nvSpPr>
        <p:spPr>
          <a:xfrm>
            <a:off x="1229961" y="4702308"/>
            <a:ext cx="3509683" cy="850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点击这里，输入您的文本文字，更改文字的颜色或者大小属性。还可以设置合适的文字格式</a:t>
            </a:r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BB74817-A45B-7785-C4CB-024381E25F30}"/>
              </a:ext>
            </a:extLst>
          </p:cNvPr>
          <p:cNvSpPr/>
          <p:nvPr/>
        </p:nvSpPr>
        <p:spPr>
          <a:xfrm>
            <a:off x="8208579" y="5412828"/>
            <a:ext cx="2249214" cy="283779"/>
          </a:xfrm>
          <a:custGeom>
            <a:avLst/>
            <a:gdLst>
              <a:gd name="connsiteX0" fmla="*/ 0 w 2249214"/>
              <a:gd name="connsiteY0" fmla="*/ 0 h 283779"/>
              <a:gd name="connsiteX1" fmla="*/ 0 w 2249214"/>
              <a:gd name="connsiteY1" fmla="*/ 283779 h 283779"/>
              <a:gd name="connsiteX2" fmla="*/ 2249214 w 2249214"/>
              <a:gd name="connsiteY2" fmla="*/ 252248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9214" h="283779">
                <a:moveTo>
                  <a:pt x="0" y="0"/>
                </a:moveTo>
                <a:lnTo>
                  <a:pt x="0" y="283779"/>
                </a:lnTo>
                <a:lnTo>
                  <a:pt x="2249214" y="252248"/>
                </a:lnTo>
              </a:path>
            </a:pathLst>
          </a:custGeom>
          <a:noFill/>
          <a:ln w="9525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46318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BC055126-9D33-FE21-668D-A85C076D122A}"/>
              </a:ext>
            </a:extLst>
          </p:cNvPr>
          <p:cNvSpPr/>
          <p:nvPr/>
        </p:nvSpPr>
        <p:spPr>
          <a:xfrm>
            <a:off x="1013315" y="1718196"/>
            <a:ext cx="10165370" cy="4503847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12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1"/>
            <a:tileRect/>
          </a:gradFill>
          <a:ln w="254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55A542-A516-A478-FBD6-E9BCDFDD569D}"/>
              </a:ext>
            </a:extLst>
          </p:cNvPr>
          <p:cNvSpPr txBox="1"/>
          <p:nvPr/>
        </p:nvSpPr>
        <p:spPr>
          <a:xfrm>
            <a:off x="824317" y="445381"/>
            <a:ext cx="3713965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kern="100" spc="75" dirty="0">
                <a:gradFill flip="none" rotWithShape="1">
                  <a:gsLst>
                    <a:gs pos="7000">
                      <a:schemeClr val="accent1"/>
                    </a:gs>
                    <a:gs pos="8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02.</a:t>
            </a:r>
            <a:r>
              <a:rPr lang="zh-CN" altLang="en-US" sz="2800" b="1" kern="100" spc="75" dirty="0">
                <a:gradFill flip="none" rotWithShape="1">
                  <a:gsLst>
                    <a:gs pos="7000">
                      <a:schemeClr val="accent1"/>
                    </a:gs>
                    <a:gs pos="86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重点项目展示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BF11F940-6A41-C60F-3F95-40C3E3D355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908" y="2556320"/>
            <a:ext cx="4289633" cy="3269736"/>
          </a:xfrm>
          <a:prstGeom prst="rect">
            <a:avLst/>
          </a:prstGeom>
        </p:spPr>
      </p:pic>
      <p:sp>
        <p:nvSpPr>
          <p:cNvPr id="21" name="矩形: 圆角 2">
            <a:extLst>
              <a:ext uri="{FF2B5EF4-FFF2-40B4-BE49-F238E27FC236}">
                <a16:creationId xmlns:a16="http://schemas.microsoft.com/office/drawing/2014/main" id="{8F9E6867-7B9F-E19B-25D9-2D288367F6F1}"/>
              </a:ext>
            </a:extLst>
          </p:cNvPr>
          <p:cNvSpPr/>
          <p:nvPr/>
        </p:nvSpPr>
        <p:spPr>
          <a:xfrm>
            <a:off x="1013315" y="1477700"/>
            <a:ext cx="2325308" cy="364897"/>
          </a:xfrm>
          <a:prstGeom prst="roundRect">
            <a:avLst>
              <a:gd name="adj" fmla="val 29118"/>
            </a:avLst>
          </a:prstGeom>
          <a:gradFill>
            <a:gsLst>
              <a:gs pos="7000">
                <a:schemeClr val="accent2"/>
              </a:gs>
              <a:gs pos="88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000" b="1" kern="100" spc="75" dirty="0">
                <a:solidFill>
                  <a:schemeClr val="tx1"/>
                </a:solidFill>
                <a:latin typeface="+mj-ea"/>
                <a:ea typeface="+mj-ea"/>
              </a:rPr>
              <a:t>XXX</a:t>
            </a:r>
            <a:r>
              <a:rPr lang="zh-CN" altLang="en-US" sz="2000" b="1" kern="100" spc="75" dirty="0">
                <a:solidFill>
                  <a:schemeClr val="tx1"/>
                </a:solidFill>
                <a:latin typeface="+mj-ea"/>
                <a:ea typeface="+mj-ea"/>
              </a:rPr>
              <a:t>项目落成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A157508-6CCA-B993-2AE3-0D73B210A16C}"/>
              </a:ext>
            </a:extLst>
          </p:cNvPr>
          <p:cNvSpPr/>
          <p:nvPr/>
        </p:nvSpPr>
        <p:spPr>
          <a:xfrm>
            <a:off x="2037629" y="2045145"/>
            <a:ext cx="2313454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投资规模全市前茅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9A091E8-9952-E497-1DE4-ED53FBCD7E27}"/>
              </a:ext>
            </a:extLst>
          </p:cNvPr>
          <p:cNvSpPr/>
          <p:nvPr/>
        </p:nvSpPr>
        <p:spPr>
          <a:xfrm>
            <a:off x="2037629" y="2416188"/>
            <a:ext cx="4391542" cy="629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点击这里，输入您的文本文字，更改文字的颜色或者大小属性。还可以设置合适的文字格式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0A2EFF9-63E5-6735-602C-8AE741BAF73F}"/>
              </a:ext>
            </a:extLst>
          </p:cNvPr>
          <p:cNvSpPr/>
          <p:nvPr/>
        </p:nvSpPr>
        <p:spPr>
          <a:xfrm>
            <a:off x="2034719" y="3402052"/>
            <a:ext cx="33778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全年商场货品总量同比增加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562FEEA-C48A-D23C-7679-2EF33C4EBA05}"/>
              </a:ext>
            </a:extLst>
          </p:cNvPr>
          <p:cNvSpPr/>
          <p:nvPr/>
        </p:nvSpPr>
        <p:spPr>
          <a:xfrm>
            <a:off x="2034719" y="4740650"/>
            <a:ext cx="28456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kern="100" spc="75" dirty="0">
                <a:gradFill flip="none" rotWithShape="1">
                  <a:gsLst>
                    <a:gs pos="7000">
                      <a:schemeClr val="accent1"/>
                    </a:gs>
                    <a:gs pos="88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布局聚焦重点城市商圈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C41BDD35-58A6-1C2B-D611-5B817A76DCEB}"/>
              </a:ext>
            </a:extLst>
          </p:cNvPr>
          <p:cNvSpPr/>
          <p:nvPr/>
        </p:nvSpPr>
        <p:spPr>
          <a:xfrm>
            <a:off x="2037629" y="3802162"/>
            <a:ext cx="4391542" cy="629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点击这里，输入您的文本文字，更改文字的颜色或者大小属性。还可以设置合适的文字格式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1946B048-82C7-18E6-3CD1-91F8C5018DC5}"/>
              </a:ext>
            </a:extLst>
          </p:cNvPr>
          <p:cNvSpPr/>
          <p:nvPr/>
        </p:nvSpPr>
        <p:spPr>
          <a:xfrm>
            <a:off x="2037629" y="5189626"/>
            <a:ext cx="4391542" cy="629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点击这里，输入您的文本文字，更改文字的颜色或者大小属性。还可以设置合适的文字格式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EED13660-7933-72B3-EF95-656FABE3126A}"/>
              </a:ext>
            </a:extLst>
          </p:cNvPr>
          <p:cNvSpPr/>
          <p:nvPr/>
        </p:nvSpPr>
        <p:spPr>
          <a:xfrm>
            <a:off x="6416909" y="1955864"/>
            <a:ext cx="1291696" cy="400110"/>
          </a:xfrm>
          <a:prstGeom prst="roundRect">
            <a:avLst>
              <a:gd name="adj" fmla="val 50000"/>
            </a:avLst>
          </a:prstGeom>
          <a:noFill/>
          <a:ln w="25400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特点一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ECCCFF8D-E647-B070-C775-3FC2171FED75}"/>
              </a:ext>
            </a:extLst>
          </p:cNvPr>
          <p:cNvSpPr/>
          <p:nvPr/>
        </p:nvSpPr>
        <p:spPr>
          <a:xfrm>
            <a:off x="7914918" y="1955864"/>
            <a:ext cx="1291696" cy="400110"/>
          </a:xfrm>
          <a:prstGeom prst="roundRect">
            <a:avLst>
              <a:gd name="adj" fmla="val 50000"/>
            </a:avLst>
          </a:prstGeom>
          <a:noFill/>
          <a:ln w="25400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特点二</a:t>
            </a: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8E61BE3D-8030-EC47-B42F-9DD4BC02A9D2}"/>
              </a:ext>
            </a:extLst>
          </p:cNvPr>
          <p:cNvSpPr/>
          <p:nvPr/>
        </p:nvSpPr>
        <p:spPr>
          <a:xfrm>
            <a:off x="9391940" y="1932577"/>
            <a:ext cx="1291695" cy="400110"/>
          </a:xfrm>
          <a:prstGeom prst="roundRect">
            <a:avLst>
              <a:gd name="adj" fmla="val 50000"/>
            </a:avLst>
          </a:prstGeom>
          <a:noFill/>
          <a:ln w="25400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特点三</a:t>
            </a:r>
          </a:p>
        </p:txBody>
      </p:sp>
      <p:sp>
        <p:nvSpPr>
          <p:cNvPr id="62" name="图形 60" descr="展台 纯色填充">
            <a:extLst>
              <a:ext uri="{FF2B5EF4-FFF2-40B4-BE49-F238E27FC236}">
                <a16:creationId xmlns:a16="http://schemas.microsoft.com/office/drawing/2014/main" id="{09F2EF20-2DFB-0827-AD48-56663947AA29}"/>
              </a:ext>
            </a:extLst>
          </p:cNvPr>
          <p:cNvSpPr/>
          <p:nvPr/>
        </p:nvSpPr>
        <p:spPr>
          <a:xfrm>
            <a:off x="1352240" y="3502120"/>
            <a:ext cx="468000" cy="468000"/>
          </a:xfrm>
          <a:custGeom>
            <a:avLst/>
            <a:gdLst>
              <a:gd name="connsiteX0" fmla="*/ 685800 w 685800"/>
              <a:gd name="connsiteY0" fmla="*/ 171450 h 695325"/>
              <a:gd name="connsiteX1" fmla="*/ 685800 w 685800"/>
              <a:gd name="connsiteY1" fmla="*/ 139827 h 695325"/>
              <a:gd name="connsiteX2" fmla="*/ 683228 w 685800"/>
              <a:gd name="connsiteY2" fmla="*/ 127444 h 695325"/>
              <a:gd name="connsiteX3" fmla="*/ 627221 w 685800"/>
              <a:gd name="connsiteY3" fmla="*/ 0 h 695325"/>
              <a:gd name="connsiteX4" fmla="*/ 58579 w 685800"/>
              <a:gd name="connsiteY4" fmla="*/ 0 h 695325"/>
              <a:gd name="connsiteX5" fmla="*/ 2572 w 685800"/>
              <a:gd name="connsiteY5" fmla="*/ 127444 h 695325"/>
              <a:gd name="connsiteX6" fmla="*/ 0 w 685800"/>
              <a:gd name="connsiteY6" fmla="*/ 139827 h 695325"/>
              <a:gd name="connsiteX7" fmla="*/ 0 w 685800"/>
              <a:gd name="connsiteY7" fmla="*/ 171450 h 695325"/>
              <a:gd name="connsiteX8" fmla="*/ 38100 w 685800"/>
              <a:gd name="connsiteY8" fmla="*/ 209550 h 695325"/>
              <a:gd name="connsiteX9" fmla="*/ 38100 w 685800"/>
              <a:gd name="connsiteY9" fmla="*/ 438150 h 695325"/>
              <a:gd name="connsiteX10" fmla="*/ 0 w 685800"/>
              <a:gd name="connsiteY10" fmla="*/ 438150 h 695325"/>
              <a:gd name="connsiteX11" fmla="*/ 0 w 685800"/>
              <a:gd name="connsiteY11" fmla="*/ 495300 h 695325"/>
              <a:gd name="connsiteX12" fmla="*/ 38100 w 685800"/>
              <a:gd name="connsiteY12" fmla="*/ 495300 h 695325"/>
              <a:gd name="connsiteX13" fmla="*/ 38100 w 685800"/>
              <a:gd name="connsiteY13" fmla="*/ 695325 h 695325"/>
              <a:gd name="connsiteX14" fmla="*/ 647700 w 685800"/>
              <a:gd name="connsiteY14" fmla="*/ 695325 h 695325"/>
              <a:gd name="connsiteX15" fmla="*/ 647700 w 685800"/>
              <a:gd name="connsiteY15" fmla="*/ 495300 h 695325"/>
              <a:gd name="connsiteX16" fmla="*/ 685800 w 685800"/>
              <a:gd name="connsiteY16" fmla="*/ 495300 h 695325"/>
              <a:gd name="connsiteX17" fmla="*/ 685800 w 685800"/>
              <a:gd name="connsiteY17" fmla="*/ 438150 h 695325"/>
              <a:gd name="connsiteX18" fmla="*/ 647700 w 685800"/>
              <a:gd name="connsiteY18" fmla="*/ 438150 h 695325"/>
              <a:gd name="connsiteX19" fmla="*/ 647700 w 685800"/>
              <a:gd name="connsiteY19" fmla="*/ 209550 h 695325"/>
              <a:gd name="connsiteX20" fmla="*/ 685800 w 685800"/>
              <a:gd name="connsiteY20" fmla="*/ 171450 h 695325"/>
              <a:gd name="connsiteX21" fmla="*/ 573405 w 685800"/>
              <a:gd name="connsiteY21" fmla="*/ 57150 h 695325"/>
              <a:gd name="connsiteX22" fmla="*/ 609600 w 685800"/>
              <a:gd name="connsiteY22" fmla="*/ 133350 h 695325"/>
              <a:gd name="connsiteX23" fmla="*/ 609600 w 685800"/>
              <a:gd name="connsiteY23" fmla="*/ 171450 h 695325"/>
              <a:gd name="connsiteX24" fmla="*/ 571500 w 685800"/>
              <a:gd name="connsiteY24" fmla="*/ 209550 h 695325"/>
              <a:gd name="connsiteX25" fmla="*/ 533400 w 685800"/>
              <a:gd name="connsiteY25" fmla="*/ 171450 h 695325"/>
              <a:gd name="connsiteX26" fmla="*/ 533400 w 685800"/>
              <a:gd name="connsiteY26" fmla="*/ 133350 h 695325"/>
              <a:gd name="connsiteX27" fmla="*/ 497205 w 685800"/>
              <a:gd name="connsiteY27" fmla="*/ 57150 h 695325"/>
              <a:gd name="connsiteX28" fmla="*/ 434340 w 685800"/>
              <a:gd name="connsiteY28" fmla="*/ 57150 h 695325"/>
              <a:gd name="connsiteX29" fmla="*/ 457200 w 685800"/>
              <a:gd name="connsiteY29" fmla="*/ 133350 h 695325"/>
              <a:gd name="connsiteX30" fmla="*/ 457200 w 685800"/>
              <a:gd name="connsiteY30" fmla="*/ 171450 h 695325"/>
              <a:gd name="connsiteX31" fmla="*/ 419100 w 685800"/>
              <a:gd name="connsiteY31" fmla="*/ 209550 h 695325"/>
              <a:gd name="connsiteX32" fmla="*/ 381000 w 685800"/>
              <a:gd name="connsiteY32" fmla="*/ 171450 h 695325"/>
              <a:gd name="connsiteX33" fmla="*/ 381000 w 685800"/>
              <a:gd name="connsiteY33" fmla="*/ 133350 h 695325"/>
              <a:gd name="connsiteX34" fmla="*/ 367665 w 685800"/>
              <a:gd name="connsiteY34" fmla="*/ 57150 h 695325"/>
              <a:gd name="connsiteX35" fmla="*/ 228600 w 685800"/>
              <a:gd name="connsiteY35" fmla="*/ 133350 h 695325"/>
              <a:gd name="connsiteX36" fmla="*/ 251460 w 685800"/>
              <a:gd name="connsiteY36" fmla="*/ 57150 h 695325"/>
              <a:gd name="connsiteX37" fmla="*/ 318135 w 685800"/>
              <a:gd name="connsiteY37" fmla="*/ 57150 h 695325"/>
              <a:gd name="connsiteX38" fmla="*/ 304800 w 685800"/>
              <a:gd name="connsiteY38" fmla="*/ 133350 h 695325"/>
              <a:gd name="connsiteX39" fmla="*/ 304800 w 685800"/>
              <a:gd name="connsiteY39" fmla="*/ 171450 h 695325"/>
              <a:gd name="connsiteX40" fmla="*/ 266700 w 685800"/>
              <a:gd name="connsiteY40" fmla="*/ 209550 h 695325"/>
              <a:gd name="connsiteX41" fmla="*/ 228600 w 685800"/>
              <a:gd name="connsiteY41" fmla="*/ 171450 h 695325"/>
              <a:gd name="connsiteX42" fmla="*/ 76200 w 685800"/>
              <a:gd name="connsiteY42" fmla="*/ 133350 h 695325"/>
              <a:gd name="connsiteX43" fmla="*/ 112395 w 685800"/>
              <a:gd name="connsiteY43" fmla="*/ 57150 h 695325"/>
              <a:gd name="connsiteX44" fmla="*/ 188595 w 685800"/>
              <a:gd name="connsiteY44" fmla="*/ 57150 h 695325"/>
              <a:gd name="connsiteX45" fmla="*/ 152400 w 685800"/>
              <a:gd name="connsiteY45" fmla="*/ 133350 h 695325"/>
              <a:gd name="connsiteX46" fmla="*/ 152400 w 685800"/>
              <a:gd name="connsiteY46" fmla="*/ 171450 h 695325"/>
              <a:gd name="connsiteX47" fmla="*/ 114300 w 685800"/>
              <a:gd name="connsiteY47" fmla="*/ 209550 h 695325"/>
              <a:gd name="connsiteX48" fmla="*/ 76200 w 685800"/>
              <a:gd name="connsiteY48" fmla="*/ 171450 h 695325"/>
              <a:gd name="connsiteX49" fmla="*/ 95250 w 685800"/>
              <a:gd name="connsiteY49" fmla="*/ 438150 h 695325"/>
              <a:gd name="connsiteX50" fmla="*/ 95250 w 685800"/>
              <a:gd name="connsiteY50" fmla="*/ 276225 h 695325"/>
              <a:gd name="connsiteX51" fmla="*/ 590550 w 685800"/>
              <a:gd name="connsiteY51" fmla="*/ 276225 h 695325"/>
              <a:gd name="connsiteX52" fmla="*/ 590550 w 685800"/>
              <a:gd name="connsiteY52" fmla="*/ 43815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85800" h="695325">
                <a:moveTo>
                  <a:pt x="685800" y="171450"/>
                </a:moveTo>
                <a:lnTo>
                  <a:pt x="685800" y="139827"/>
                </a:lnTo>
                <a:cubicBezTo>
                  <a:pt x="685813" y="135566"/>
                  <a:pt x="684936" y="131349"/>
                  <a:pt x="683228" y="127444"/>
                </a:cubicBezTo>
                <a:lnTo>
                  <a:pt x="627221" y="0"/>
                </a:lnTo>
                <a:lnTo>
                  <a:pt x="58579" y="0"/>
                </a:lnTo>
                <a:lnTo>
                  <a:pt x="2572" y="127444"/>
                </a:lnTo>
                <a:cubicBezTo>
                  <a:pt x="864" y="131349"/>
                  <a:pt x="-12" y="135566"/>
                  <a:pt x="0" y="139827"/>
                </a:cubicBezTo>
                <a:lnTo>
                  <a:pt x="0" y="171450"/>
                </a:lnTo>
                <a:cubicBezTo>
                  <a:pt x="0" y="192492"/>
                  <a:pt x="17058" y="209550"/>
                  <a:pt x="38100" y="209550"/>
                </a:cubicBezTo>
                <a:lnTo>
                  <a:pt x="38100" y="438150"/>
                </a:lnTo>
                <a:lnTo>
                  <a:pt x="0" y="438150"/>
                </a:lnTo>
                <a:lnTo>
                  <a:pt x="0" y="495300"/>
                </a:lnTo>
                <a:lnTo>
                  <a:pt x="38100" y="495300"/>
                </a:lnTo>
                <a:lnTo>
                  <a:pt x="38100" y="695325"/>
                </a:lnTo>
                <a:lnTo>
                  <a:pt x="647700" y="695325"/>
                </a:lnTo>
                <a:lnTo>
                  <a:pt x="647700" y="495300"/>
                </a:lnTo>
                <a:lnTo>
                  <a:pt x="685800" y="495300"/>
                </a:lnTo>
                <a:lnTo>
                  <a:pt x="685800" y="438150"/>
                </a:lnTo>
                <a:lnTo>
                  <a:pt x="647700" y="438150"/>
                </a:lnTo>
                <a:lnTo>
                  <a:pt x="647700" y="209550"/>
                </a:lnTo>
                <a:cubicBezTo>
                  <a:pt x="668742" y="209550"/>
                  <a:pt x="685800" y="192492"/>
                  <a:pt x="685800" y="171450"/>
                </a:cubicBezTo>
                <a:close/>
                <a:moveTo>
                  <a:pt x="573405" y="57150"/>
                </a:moveTo>
                <a:lnTo>
                  <a:pt x="609600" y="133350"/>
                </a:lnTo>
                <a:lnTo>
                  <a:pt x="609600" y="171450"/>
                </a:lnTo>
                <a:cubicBezTo>
                  <a:pt x="609600" y="192492"/>
                  <a:pt x="592542" y="209550"/>
                  <a:pt x="571500" y="209550"/>
                </a:cubicBezTo>
                <a:cubicBezTo>
                  <a:pt x="550458" y="209550"/>
                  <a:pt x="533400" y="192492"/>
                  <a:pt x="533400" y="171450"/>
                </a:cubicBezTo>
                <a:lnTo>
                  <a:pt x="533400" y="133350"/>
                </a:lnTo>
                <a:lnTo>
                  <a:pt x="497205" y="57150"/>
                </a:lnTo>
                <a:close/>
                <a:moveTo>
                  <a:pt x="434340" y="57150"/>
                </a:moveTo>
                <a:lnTo>
                  <a:pt x="457200" y="133350"/>
                </a:lnTo>
                <a:lnTo>
                  <a:pt x="457200" y="171450"/>
                </a:lnTo>
                <a:cubicBezTo>
                  <a:pt x="457200" y="192492"/>
                  <a:pt x="440142" y="209550"/>
                  <a:pt x="419100" y="209550"/>
                </a:cubicBezTo>
                <a:cubicBezTo>
                  <a:pt x="398058" y="209550"/>
                  <a:pt x="381000" y="192492"/>
                  <a:pt x="381000" y="171450"/>
                </a:cubicBezTo>
                <a:lnTo>
                  <a:pt x="381000" y="133350"/>
                </a:lnTo>
                <a:lnTo>
                  <a:pt x="367665" y="57150"/>
                </a:lnTo>
                <a:close/>
                <a:moveTo>
                  <a:pt x="228600" y="133350"/>
                </a:moveTo>
                <a:lnTo>
                  <a:pt x="251460" y="57150"/>
                </a:lnTo>
                <a:lnTo>
                  <a:pt x="318135" y="57150"/>
                </a:lnTo>
                <a:lnTo>
                  <a:pt x="304800" y="133350"/>
                </a:lnTo>
                <a:lnTo>
                  <a:pt x="304800" y="171450"/>
                </a:lnTo>
                <a:cubicBezTo>
                  <a:pt x="304800" y="192492"/>
                  <a:pt x="287742" y="209550"/>
                  <a:pt x="266700" y="209550"/>
                </a:cubicBezTo>
                <a:cubicBezTo>
                  <a:pt x="245658" y="209550"/>
                  <a:pt x="228600" y="192492"/>
                  <a:pt x="228600" y="171450"/>
                </a:cubicBezTo>
                <a:close/>
                <a:moveTo>
                  <a:pt x="76200" y="133350"/>
                </a:moveTo>
                <a:lnTo>
                  <a:pt x="112395" y="57150"/>
                </a:lnTo>
                <a:lnTo>
                  <a:pt x="188595" y="57150"/>
                </a:lnTo>
                <a:lnTo>
                  <a:pt x="152400" y="133350"/>
                </a:lnTo>
                <a:lnTo>
                  <a:pt x="152400" y="171450"/>
                </a:lnTo>
                <a:cubicBezTo>
                  <a:pt x="152400" y="192492"/>
                  <a:pt x="135342" y="209550"/>
                  <a:pt x="114300" y="209550"/>
                </a:cubicBezTo>
                <a:cubicBezTo>
                  <a:pt x="93258" y="209550"/>
                  <a:pt x="76200" y="192492"/>
                  <a:pt x="76200" y="171450"/>
                </a:cubicBezTo>
                <a:close/>
                <a:moveTo>
                  <a:pt x="95250" y="438150"/>
                </a:moveTo>
                <a:lnTo>
                  <a:pt x="95250" y="276225"/>
                </a:lnTo>
                <a:lnTo>
                  <a:pt x="590550" y="276225"/>
                </a:lnTo>
                <a:lnTo>
                  <a:pt x="590550" y="43815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00A9FCC-A9A5-0A99-C0E7-4C35C65BD883}"/>
              </a:ext>
            </a:extLst>
          </p:cNvPr>
          <p:cNvGrpSpPr/>
          <p:nvPr/>
        </p:nvGrpSpPr>
        <p:grpSpPr>
          <a:xfrm>
            <a:off x="1396903" y="4982639"/>
            <a:ext cx="468000" cy="468000"/>
            <a:chOff x="5715000" y="3133725"/>
            <a:chExt cx="762000" cy="590550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DCA02F7-B773-EFCC-9CE8-7A105692E7E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1DB0798-D347-10C1-175C-8BE0416A6943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C1045AF-9058-8DD5-E875-F256178CA6DB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C9FB59D-9A83-48A8-19BB-6EAB89A990BB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61B4A750-5A0A-243E-B2ED-B650919FA911}"/>
              </a:ext>
            </a:extLst>
          </p:cNvPr>
          <p:cNvGrpSpPr/>
          <p:nvPr/>
        </p:nvGrpSpPr>
        <p:grpSpPr>
          <a:xfrm>
            <a:off x="1383605" y="2237917"/>
            <a:ext cx="550868" cy="489692"/>
            <a:chOff x="5724525" y="3076575"/>
            <a:chExt cx="752475" cy="714375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8767A00-854D-8CAE-2CEF-6C7ED1B890FC}"/>
                </a:ext>
              </a:extLst>
            </p:cNvPr>
            <p:cNvSpPr/>
            <p:nvPr/>
          </p:nvSpPr>
          <p:spPr>
            <a:xfrm>
              <a:off x="6096000" y="3324225"/>
              <a:ext cx="219075" cy="219075"/>
            </a:xfrm>
            <a:custGeom>
              <a:avLst/>
              <a:gdLst>
                <a:gd name="connsiteX0" fmla="*/ 0 w 219075"/>
                <a:gd name="connsiteY0" fmla="*/ 219075 h 219075"/>
                <a:gd name="connsiteX1" fmla="*/ 219075 w 219075"/>
                <a:gd name="connsiteY1" fmla="*/ 219075 h 219075"/>
                <a:gd name="connsiteX2" fmla="*/ 219075 w 219075"/>
                <a:gd name="connsiteY2" fmla="*/ 65551 h 219075"/>
                <a:gd name="connsiteX3" fmla="*/ 102718 w 219075"/>
                <a:gd name="connsiteY3" fmla="*/ 0 h 219075"/>
                <a:gd name="connsiteX4" fmla="*/ 0 w 219075"/>
                <a:gd name="connsiteY4" fmla="*/ 0 h 219075"/>
                <a:gd name="connsiteX5" fmla="*/ 28575 w 219075"/>
                <a:gd name="connsiteY5" fmla="*/ 28575 h 219075"/>
                <a:gd name="connsiteX6" fmla="*/ 66675 w 219075"/>
                <a:gd name="connsiteY6" fmla="*/ 28575 h 219075"/>
                <a:gd name="connsiteX7" fmla="*/ 66675 w 219075"/>
                <a:gd name="connsiteY7" fmla="*/ 66675 h 219075"/>
                <a:gd name="connsiteX8" fmla="*/ 28575 w 219075"/>
                <a:gd name="connsiteY8" fmla="*/ 666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075" h="219075">
                  <a:moveTo>
                    <a:pt x="0" y="219075"/>
                  </a:moveTo>
                  <a:lnTo>
                    <a:pt x="219075" y="219075"/>
                  </a:lnTo>
                  <a:lnTo>
                    <a:pt x="219075" y="65551"/>
                  </a:lnTo>
                  <a:cubicBezTo>
                    <a:pt x="173016" y="60350"/>
                    <a:pt x="131033" y="36699"/>
                    <a:pt x="102718" y="0"/>
                  </a:cubicBezTo>
                  <a:lnTo>
                    <a:pt x="0" y="0"/>
                  </a:lnTo>
                  <a:close/>
                  <a:moveTo>
                    <a:pt x="28575" y="28575"/>
                  </a:moveTo>
                  <a:lnTo>
                    <a:pt x="66675" y="28575"/>
                  </a:lnTo>
                  <a:lnTo>
                    <a:pt x="66675" y="66675"/>
                  </a:lnTo>
                  <a:lnTo>
                    <a:pt x="28575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2F9C474-7F70-CE7F-7843-FF158F47A0F2}"/>
                </a:ext>
              </a:extLst>
            </p:cNvPr>
            <p:cNvSpPr/>
            <p:nvPr/>
          </p:nvSpPr>
          <p:spPr>
            <a:xfrm>
              <a:off x="5972175" y="3076575"/>
              <a:ext cx="219075" cy="219075"/>
            </a:xfrm>
            <a:custGeom>
              <a:avLst/>
              <a:gdLst>
                <a:gd name="connsiteX0" fmla="*/ 190500 w 219075"/>
                <a:gd name="connsiteY0" fmla="*/ 142875 h 219075"/>
                <a:gd name="connsiteX1" fmla="*/ 219075 w 219075"/>
                <a:gd name="connsiteY1" fmla="*/ 48311 h 219075"/>
                <a:gd name="connsiteX2" fmla="*/ 219075 w 219075"/>
                <a:gd name="connsiteY2" fmla="*/ 0 h 219075"/>
                <a:gd name="connsiteX3" fmla="*/ 0 w 219075"/>
                <a:gd name="connsiteY3" fmla="*/ 0 h 219075"/>
                <a:gd name="connsiteX4" fmla="*/ 0 w 219075"/>
                <a:gd name="connsiteY4" fmla="*/ 219075 h 219075"/>
                <a:gd name="connsiteX5" fmla="*/ 208598 w 219075"/>
                <a:gd name="connsiteY5" fmla="*/ 219075 h 219075"/>
                <a:gd name="connsiteX6" fmla="*/ 190500 w 219075"/>
                <a:gd name="connsiteY6" fmla="*/ 142875 h 219075"/>
                <a:gd name="connsiteX7" fmla="*/ 66675 w 219075"/>
                <a:gd name="connsiteY7" fmla="*/ 66675 h 219075"/>
                <a:gd name="connsiteX8" fmla="*/ 28575 w 219075"/>
                <a:gd name="connsiteY8" fmla="*/ 66675 h 219075"/>
                <a:gd name="connsiteX9" fmla="*/ 28575 w 219075"/>
                <a:gd name="connsiteY9" fmla="*/ 28575 h 219075"/>
                <a:gd name="connsiteX10" fmla="*/ 66675 w 219075"/>
                <a:gd name="connsiteY10" fmla="*/ 285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9075" h="219075">
                  <a:moveTo>
                    <a:pt x="190500" y="142875"/>
                  </a:moveTo>
                  <a:cubicBezTo>
                    <a:pt x="190475" y="109223"/>
                    <a:pt x="200418" y="76318"/>
                    <a:pt x="219075" y="48311"/>
                  </a:cubicBezTo>
                  <a:lnTo>
                    <a:pt x="219075" y="0"/>
                  </a:lnTo>
                  <a:lnTo>
                    <a:pt x="0" y="0"/>
                  </a:lnTo>
                  <a:lnTo>
                    <a:pt x="0" y="219075"/>
                  </a:lnTo>
                  <a:lnTo>
                    <a:pt x="208598" y="219075"/>
                  </a:lnTo>
                  <a:cubicBezTo>
                    <a:pt x="196719" y="195429"/>
                    <a:pt x="190522" y="169337"/>
                    <a:pt x="190500" y="142875"/>
                  </a:cubicBezTo>
                  <a:close/>
                  <a:moveTo>
                    <a:pt x="66675" y="66675"/>
                  </a:moveTo>
                  <a:lnTo>
                    <a:pt x="28575" y="66675"/>
                  </a:lnTo>
                  <a:lnTo>
                    <a:pt x="28575" y="28575"/>
                  </a:lnTo>
                  <a:lnTo>
                    <a:pt x="66675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249868D-8517-D01B-2406-B3E25AD626E2}"/>
                </a:ext>
              </a:extLst>
            </p:cNvPr>
            <p:cNvSpPr/>
            <p:nvPr/>
          </p:nvSpPr>
          <p:spPr>
            <a:xfrm>
              <a:off x="5848350" y="3324225"/>
              <a:ext cx="219075" cy="219075"/>
            </a:xfrm>
            <a:custGeom>
              <a:avLst/>
              <a:gdLst>
                <a:gd name="connsiteX0" fmla="*/ 219075 w 219075"/>
                <a:gd name="connsiteY0" fmla="*/ 0 h 219075"/>
                <a:gd name="connsiteX1" fmla="*/ 0 w 219075"/>
                <a:gd name="connsiteY1" fmla="*/ 0 h 219075"/>
                <a:gd name="connsiteX2" fmla="*/ 0 w 219075"/>
                <a:gd name="connsiteY2" fmla="*/ 219075 h 219075"/>
                <a:gd name="connsiteX3" fmla="*/ 219075 w 219075"/>
                <a:gd name="connsiteY3" fmla="*/ 219075 h 219075"/>
                <a:gd name="connsiteX4" fmla="*/ 66675 w 219075"/>
                <a:gd name="connsiteY4" fmla="*/ 66675 h 219075"/>
                <a:gd name="connsiteX5" fmla="*/ 28575 w 219075"/>
                <a:gd name="connsiteY5" fmla="*/ 66675 h 219075"/>
                <a:gd name="connsiteX6" fmla="*/ 28575 w 219075"/>
                <a:gd name="connsiteY6" fmla="*/ 28575 h 219075"/>
                <a:gd name="connsiteX7" fmla="*/ 66675 w 219075"/>
                <a:gd name="connsiteY7" fmla="*/ 285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075" h="219075">
                  <a:moveTo>
                    <a:pt x="219075" y="0"/>
                  </a:moveTo>
                  <a:lnTo>
                    <a:pt x="0" y="0"/>
                  </a:lnTo>
                  <a:lnTo>
                    <a:pt x="0" y="219075"/>
                  </a:lnTo>
                  <a:lnTo>
                    <a:pt x="219075" y="219075"/>
                  </a:lnTo>
                  <a:close/>
                  <a:moveTo>
                    <a:pt x="66675" y="66675"/>
                  </a:moveTo>
                  <a:lnTo>
                    <a:pt x="28575" y="66675"/>
                  </a:lnTo>
                  <a:lnTo>
                    <a:pt x="28575" y="28575"/>
                  </a:lnTo>
                  <a:lnTo>
                    <a:pt x="66675" y="285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097D6AF-DCC4-6B2E-4973-4EDC74FC6351}"/>
                </a:ext>
              </a:extLst>
            </p:cNvPr>
            <p:cNvSpPr/>
            <p:nvPr/>
          </p:nvSpPr>
          <p:spPr>
            <a:xfrm>
              <a:off x="6219825" y="3571875"/>
              <a:ext cx="209550" cy="219075"/>
            </a:xfrm>
            <a:custGeom>
              <a:avLst/>
              <a:gdLst>
                <a:gd name="connsiteX0" fmla="*/ 0 w 209550"/>
                <a:gd name="connsiteY0" fmla="*/ 219075 h 219075"/>
                <a:gd name="connsiteX1" fmla="*/ 209550 w 209550"/>
                <a:gd name="connsiteY1" fmla="*/ 219075 h 219075"/>
                <a:gd name="connsiteX2" fmla="*/ 209550 w 209550"/>
                <a:gd name="connsiteY2" fmla="*/ 0 h 219075"/>
                <a:gd name="connsiteX3" fmla="*/ 0 w 209550"/>
                <a:gd name="connsiteY3" fmla="*/ 0 h 219075"/>
                <a:gd name="connsiteX4" fmla="*/ 28575 w 209550"/>
                <a:gd name="connsiteY4" fmla="*/ 28575 h 219075"/>
                <a:gd name="connsiteX5" fmla="*/ 66675 w 209550"/>
                <a:gd name="connsiteY5" fmla="*/ 28575 h 219075"/>
                <a:gd name="connsiteX6" fmla="*/ 66675 w 209550"/>
                <a:gd name="connsiteY6" fmla="*/ 66675 h 219075"/>
                <a:gd name="connsiteX7" fmla="*/ 28575 w 209550"/>
                <a:gd name="connsiteY7" fmla="*/ 666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" h="219075">
                  <a:moveTo>
                    <a:pt x="0" y="219075"/>
                  </a:moveTo>
                  <a:lnTo>
                    <a:pt x="209550" y="219075"/>
                  </a:lnTo>
                  <a:lnTo>
                    <a:pt x="209550" y="0"/>
                  </a:lnTo>
                  <a:lnTo>
                    <a:pt x="0" y="0"/>
                  </a:lnTo>
                  <a:close/>
                  <a:moveTo>
                    <a:pt x="28575" y="28575"/>
                  </a:moveTo>
                  <a:lnTo>
                    <a:pt x="66675" y="28575"/>
                  </a:lnTo>
                  <a:lnTo>
                    <a:pt x="66675" y="66675"/>
                  </a:lnTo>
                  <a:lnTo>
                    <a:pt x="28575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89DD09A-3499-EDA4-5304-572E32513C1C}"/>
                </a:ext>
              </a:extLst>
            </p:cNvPr>
            <p:cNvSpPr/>
            <p:nvPr/>
          </p:nvSpPr>
          <p:spPr>
            <a:xfrm>
              <a:off x="5972175" y="3571875"/>
              <a:ext cx="219075" cy="219075"/>
            </a:xfrm>
            <a:custGeom>
              <a:avLst/>
              <a:gdLst>
                <a:gd name="connsiteX0" fmla="*/ 0 w 219075"/>
                <a:gd name="connsiteY0" fmla="*/ 219075 h 219075"/>
                <a:gd name="connsiteX1" fmla="*/ 219075 w 219075"/>
                <a:gd name="connsiteY1" fmla="*/ 219075 h 219075"/>
                <a:gd name="connsiteX2" fmla="*/ 219075 w 219075"/>
                <a:gd name="connsiteY2" fmla="*/ 0 h 219075"/>
                <a:gd name="connsiteX3" fmla="*/ 0 w 219075"/>
                <a:gd name="connsiteY3" fmla="*/ 0 h 219075"/>
                <a:gd name="connsiteX4" fmla="*/ 28575 w 219075"/>
                <a:gd name="connsiteY4" fmla="*/ 28575 h 219075"/>
                <a:gd name="connsiteX5" fmla="*/ 66675 w 219075"/>
                <a:gd name="connsiteY5" fmla="*/ 28575 h 219075"/>
                <a:gd name="connsiteX6" fmla="*/ 66675 w 219075"/>
                <a:gd name="connsiteY6" fmla="*/ 66675 h 219075"/>
                <a:gd name="connsiteX7" fmla="*/ 28575 w 219075"/>
                <a:gd name="connsiteY7" fmla="*/ 666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075" h="219075">
                  <a:moveTo>
                    <a:pt x="0" y="219075"/>
                  </a:moveTo>
                  <a:lnTo>
                    <a:pt x="219075" y="219075"/>
                  </a:lnTo>
                  <a:lnTo>
                    <a:pt x="219075" y="0"/>
                  </a:lnTo>
                  <a:lnTo>
                    <a:pt x="0" y="0"/>
                  </a:lnTo>
                  <a:close/>
                  <a:moveTo>
                    <a:pt x="28575" y="28575"/>
                  </a:moveTo>
                  <a:lnTo>
                    <a:pt x="66675" y="28575"/>
                  </a:lnTo>
                  <a:lnTo>
                    <a:pt x="66675" y="66675"/>
                  </a:lnTo>
                  <a:lnTo>
                    <a:pt x="28575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374528B-8E1B-E0B4-9164-E72E45EE5B0F}"/>
                </a:ext>
              </a:extLst>
            </p:cNvPr>
            <p:cNvSpPr/>
            <p:nvPr/>
          </p:nvSpPr>
          <p:spPr>
            <a:xfrm>
              <a:off x="5724525" y="3571875"/>
              <a:ext cx="219075" cy="219075"/>
            </a:xfrm>
            <a:custGeom>
              <a:avLst/>
              <a:gdLst>
                <a:gd name="connsiteX0" fmla="*/ 0 w 219075"/>
                <a:gd name="connsiteY0" fmla="*/ 219075 h 219075"/>
                <a:gd name="connsiteX1" fmla="*/ 219075 w 219075"/>
                <a:gd name="connsiteY1" fmla="*/ 219075 h 219075"/>
                <a:gd name="connsiteX2" fmla="*/ 219075 w 219075"/>
                <a:gd name="connsiteY2" fmla="*/ 0 h 219075"/>
                <a:gd name="connsiteX3" fmla="*/ 0 w 219075"/>
                <a:gd name="connsiteY3" fmla="*/ 0 h 219075"/>
                <a:gd name="connsiteX4" fmla="*/ 28575 w 219075"/>
                <a:gd name="connsiteY4" fmla="*/ 28575 h 219075"/>
                <a:gd name="connsiteX5" fmla="*/ 66675 w 219075"/>
                <a:gd name="connsiteY5" fmla="*/ 28575 h 219075"/>
                <a:gd name="connsiteX6" fmla="*/ 66675 w 219075"/>
                <a:gd name="connsiteY6" fmla="*/ 66675 h 219075"/>
                <a:gd name="connsiteX7" fmla="*/ 28575 w 219075"/>
                <a:gd name="connsiteY7" fmla="*/ 666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075" h="219075">
                  <a:moveTo>
                    <a:pt x="0" y="219075"/>
                  </a:moveTo>
                  <a:lnTo>
                    <a:pt x="219075" y="219075"/>
                  </a:lnTo>
                  <a:lnTo>
                    <a:pt x="219075" y="0"/>
                  </a:lnTo>
                  <a:lnTo>
                    <a:pt x="0" y="0"/>
                  </a:lnTo>
                  <a:close/>
                  <a:moveTo>
                    <a:pt x="28575" y="28575"/>
                  </a:moveTo>
                  <a:lnTo>
                    <a:pt x="66675" y="28575"/>
                  </a:lnTo>
                  <a:lnTo>
                    <a:pt x="66675" y="66675"/>
                  </a:lnTo>
                  <a:lnTo>
                    <a:pt x="28575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2DAC1F9-65CC-ED62-6211-DCA4A6DC5216}"/>
                </a:ext>
              </a:extLst>
            </p:cNvPr>
            <p:cNvSpPr/>
            <p:nvPr/>
          </p:nvSpPr>
          <p:spPr>
            <a:xfrm>
              <a:off x="6191250" y="3076575"/>
              <a:ext cx="285750" cy="285750"/>
            </a:xfrm>
            <a:custGeom>
              <a:avLst/>
              <a:gdLst>
                <a:gd name="connsiteX0" fmla="*/ 142875 w 285750"/>
                <a:gd name="connsiteY0" fmla="*/ 0 h 285750"/>
                <a:gd name="connsiteX1" fmla="*/ 0 w 285750"/>
                <a:gd name="connsiteY1" fmla="*/ 142875 h 285750"/>
                <a:gd name="connsiteX2" fmla="*/ 142875 w 285750"/>
                <a:gd name="connsiteY2" fmla="*/ 285750 h 285750"/>
                <a:gd name="connsiteX3" fmla="*/ 285750 w 285750"/>
                <a:gd name="connsiteY3" fmla="*/ 142875 h 285750"/>
                <a:gd name="connsiteX4" fmla="*/ 142875 w 285750"/>
                <a:gd name="connsiteY4" fmla="*/ 0 h 285750"/>
                <a:gd name="connsiteX5" fmla="*/ 114300 w 285750"/>
                <a:gd name="connsiteY5" fmla="*/ 210703 h 285750"/>
                <a:gd name="connsiteX6" fmla="*/ 47044 w 285750"/>
                <a:gd name="connsiteY6" fmla="*/ 143456 h 285750"/>
                <a:gd name="connsiteX7" fmla="*/ 67256 w 285750"/>
                <a:gd name="connsiteY7" fmla="*/ 123244 h 285750"/>
                <a:gd name="connsiteX8" fmla="*/ 114300 w 285750"/>
                <a:gd name="connsiteY8" fmla="*/ 170297 h 285750"/>
                <a:gd name="connsiteX9" fmla="*/ 208969 w 285750"/>
                <a:gd name="connsiteY9" fmla="*/ 75619 h 285750"/>
                <a:gd name="connsiteX10" fmla="*/ 229181 w 285750"/>
                <a:gd name="connsiteY10" fmla="*/ 95831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5750" h="285750">
                  <a:moveTo>
                    <a:pt x="142875" y="0"/>
                  </a:moveTo>
                  <a:cubicBezTo>
                    <a:pt x="63967" y="0"/>
                    <a:pt x="0" y="63967"/>
                    <a:pt x="0" y="142875"/>
                  </a:cubicBezTo>
                  <a:cubicBezTo>
                    <a:pt x="0" y="221783"/>
                    <a:pt x="63967" y="285750"/>
                    <a:pt x="142875" y="285750"/>
                  </a:cubicBezTo>
                  <a:cubicBezTo>
                    <a:pt x="221783" y="285750"/>
                    <a:pt x="285750" y="221783"/>
                    <a:pt x="285750" y="142875"/>
                  </a:cubicBezTo>
                  <a:cubicBezTo>
                    <a:pt x="285750" y="63967"/>
                    <a:pt x="221783" y="0"/>
                    <a:pt x="142875" y="0"/>
                  </a:cubicBezTo>
                  <a:close/>
                  <a:moveTo>
                    <a:pt x="114300" y="210703"/>
                  </a:moveTo>
                  <a:lnTo>
                    <a:pt x="47044" y="143456"/>
                  </a:lnTo>
                  <a:lnTo>
                    <a:pt x="67256" y="123244"/>
                  </a:lnTo>
                  <a:lnTo>
                    <a:pt x="114300" y="170297"/>
                  </a:lnTo>
                  <a:lnTo>
                    <a:pt x="208969" y="75619"/>
                  </a:lnTo>
                  <a:lnTo>
                    <a:pt x="229181" y="958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2714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中的灯光&#10;&#10;描述已自动生成">
            <a:extLst>
              <a:ext uri="{FF2B5EF4-FFF2-40B4-BE49-F238E27FC236}">
                <a16:creationId xmlns:a16="http://schemas.microsoft.com/office/drawing/2014/main" id="{03D9B62D-FAFB-FFDD-8F86-B16B7AA5CF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992" y="3707603"/>
            <a:ext cx="4949448" cy="147108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E0E31B5-1483-D56C-5F05-AA0CAC634CC2}"/>
              </a:ext>
            </a:extLst>
          </p:cNvPr>
          <p:cNvSpPr/>
          <p:nvPr/>
        </p:nvSpPr>
        <p:spPr>
          <a:xfrm>
            <a:off x="6013992" y="2964679"/>
            <a:ext cx="4949448" cy="1467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8000" b="1" kern="100" spc="75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下年计划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E9FC3B-0957-7326-FF51-799CF9ECB66B}"/>
              </a:ext>
            </a:extLst>
          </p:cNvPr>
          <p:cNvSpPr txBox="1"/>
          <p:nvPr/>
        </p:nvSpPr>
        <p:spPr>
          <a:xfrm>
            <a:off x="6013992" y="1951351"/>
            <a:ext cx="1954974" cy="122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600" kern="100" spc="75" dirty="0">
                <a:gradFill flip="none" rotWithShape="1"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599C4E-B5DE-7930-FC6F-254AD3E6A569}"/>
              </a:ext>
            </a:extLst>
          </p:cNvPr>
          <p:cNvSpPr txBox="1"/>
          <p:nvPr/>
        </p:nvSpPr>
        <p:spPr>
          <a:xfrm>
            <a:off x="6013991" y="4542177"/>
            <a:ext cx="5663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00" spc="75" dirty="0">
                <a:gradFill flip="none" rotWithShape="1">
                  <a:gsLst>
                    <a:gs pos="7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rPr>
              <a:t>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1048476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黑金">
      <a:dk1>
        <a:srgbClr val="000000"/>
      </a:dk1>
      <a:lt1>
        <a:srgbClr val="FFFFFF"/>
      </a:lt1>
      <a:dk2>
        <a:srgbClr val="BFBFBF"/>
      </a:dk2>
      <a:lt2>
        <a:srgbClr val="FFFFFF"/>
      </a:lt2>
      <a:accent1>
        <a:srgbClr val="FEEACF"/>
      </a:accent1>
      <a:accent2>
        <a:srgbClr val="DE8C53"/>
      </a:accent2>
      <a:accent3>
        <a:srgbClr val="FBFBA9"/>
      </a:accent3>
      <a:accent4>
        <a:srgbClr val="BBD0FF"/>
      </a:accent4>
      <a:accent5>
        <a:srgbClr val="D8E1FF"/>
      </a:accent5>
      <a:accent6>
        <a:srgbClr val="E7ECFF"/>
      </a:accent6>
      <a:hlink>
        <a:srgbClr val="4F7DE3"/>
      </a:hlink>
      <a:folHlink>
        <a:srgbClr val="BFBFBF"/>
      </a:folHlink>
    </a:clrScheme>
    <a:fontScheme name="O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80000">
              <a:schemeClr val="accent2"/>
            </a:gs>
            <a:gs pos="0">
              <a:schemeClr val="accent1"/>
            </a:gs>
          </a:gsLst>
          <a:lin ang="5400000" scaled="1"/>
          <a:tileRect/>
        </a:gradFill>
        <a:ln w="25400" cap="sq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2128</TotalTime>
  <Words>620</Words>
  <Application>Microsoft Office PowerPoint</Application>
  <PresentationFormat>宽屏</PresentationFormat>
  <Paragraphs>112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OPPOSans H</vt:lpstr>
      <vt:lpstr>汉仪雅酷黑 45W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黑金风公司年终总结汇报ppt模板</dc:title>
  <dc:creator>木习习</dc:creator>
  <cp:keywords>P界达人</cp:keywords>
  <dc:description>www.51pptmoban.com</dc:description>
  <cp:lastModifiedBy>Power user</cp:lastModifiedBy>
  <cp:revision>120</cp:revision>
  <dcterms:created xsi:type="dcterms:W3CDTF">2022-06-04T12:43:59Z</dcterms:created>
  <dcterms:modified xsi:type="dcterms:W3CDTF">2023-02-21T07:37:32Z</dcterms:modified>
</cp:coreProperties>
</file>