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479" r:id="rId3"/>
    <p:sldId id="487" r:id="rId4"/>
    <p:sldId id="258" r:id="rId5"/>
    <p:sldId id="482" r:id="rId6"/>
    <p:sldId id="481" r:id="rId7"/>
    <p:sldId id="483" r:id="rId8"/>
    <p:sldId id="484" r:id="rId9"/>
    <p:sldId id="485" r:id="rId10"/>
    <p:sldId id="257" r:id="rId11"/>
    <p:sldId id="486" r:id="rId12"/>
    <p:sldId id="48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88" autoAdjust="0"/>
  </p:normalViewPr>
  <p:slideViewPr>
    <p:cSldViewPr snapToGrid="0" showGuides="1">
      <p:cViewPr varScale="1">
        <p:scale>
          <a:sx n="85" d="100"/>
          <a:sy n="85" d="100"/>
        </p:scale>
        <p:origin x="96" y="240"/>
      </p:cViewPr>
      <p:guideLst>
        <p:guide orient="horz" pos="2160"/>
        <p:guide pos="3840"/>
        <p:guide pos="438"/>
        <p:guide pos="7242"/>
        <p:guide orient="horz" pos="3974"/>
        <p:guide orient="horz" pos="663"/>
      </p:guideLst>
    </p:cSldViewPr>
  </p:slideViewPr>
  <p:notesTextViewPr>
    <p:cViewPr>
      <p:scale>
        <a:sx n="25" d="100"/>
        <a:sy n="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335239727013143E-2"/>
          <c:y val="0.10004837643266028"/>
          <c:w val="0.90854066970473246"/>
          <c:h val="0.793760933851096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here</c:v>
                </c:pt>
              </c:strCache>
            </c:strRef>
          </c:tx>
          <c:spPr>
            <a:solidFill>
              <a:schemeClr val="accent1"/>
            </a:solidFill>
            <a:ln w="63500" cap="flat">
              <a:solidFill>
                <a:schemeClr val="accent3">
                  <a:lumMod val="20000"/>
                  <a:lumOff val="80000"/>
                </a:schemeClr>
              </a:solidFill>
              <a:miter lim="800000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63500" cap="flat">
                <a:noFill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22-460F-9D83-888D687362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63500" cap="flat">
                <a:noFill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2822-460F-9D83-888D6873628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63500" cap="flat">
                <a:noFill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2822-460F-9D83-888D6873628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63500" cap="flat">
                <a:noFill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2822-460F-9D83-888D68736282}"/>
              </c:ext>
            </c:extLst>
          </c:dPt>
          <c:cat>
            <c:strRef>
              <c:f>Sheet1!$A$2:$A$5</c:f>
              <c:strCache>
                <c:ptCount val="4"/>
                <c:pt idx="0">
                  <c:v>No.1</c:v>
                </c:pt>
                <c:pt idx="1">
                  <c:v>No.2</c:v>
                </c:pt>
                <c:pt idx="2">
                  <c:v>No.3</c:v>
                </c:pt>
                <c:pt idx="3">
                  <c:v>No.4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60</c:v>
                </c:pt>
                <c:pt idx="2">
                  <c:v>20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822-460F-9D83-888D68736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8"/>
        <c:axId val="1160960592"/>
        <c:axId val="1160955104"/>
      </c:barChart>
      <c:catAx>
        <c:axId val="1160960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  <a:alpha val="4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0955104"/>
        <c:crosses val="autoZero"/>
        <c:auto val="1"/>
        <c:lblAlgn val="ctr"/>
        <c:lblOffset val="100"/>
        <c:noMultiLvlLbl val="0"/>
      </c:catAx>
      <c:valAx>
        <c:axId val="1160955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60960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C3F0D71-B296-4A7F-969B-B98A9D679F50}" type="datetimeFigureOut">
              <a:rPr lang="zh-CN" altLang="en-US" smtClean="0"/>
              <a:pPr/>
              <a:t>2023/2/27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2C370849-9931-4CF0-BE8C-D035FB64750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9193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0849-9931-4CF0-BE8C-D035FB6475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568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0849-9931-4CF0-BE8C-D035FB6475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24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0849-9931-4CF0-BE8C-D035FB64750F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8506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DD6A09-E976-FF7E-31DF-407E349BF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B55F4F5-0820-7516-3D6D-19BFFF129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65754D-45BC-1DED-54AA-E921C871A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011F88-5FC1-CDFC-A502-2B058038F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8DD806-EEB7-559E-D6DE-F6607F21A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54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6073F7-DBBF-05CB-D8AB-A690C1C65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C4BD5F-AB9E-E335-1C2B-E101C6700D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91969A-7151-B5B2-FE9E-70511D3B3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877E70-D3EF-F09D-E1AD-ECB402E5A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448A70-09E1-0FB3-B10D-BEFC7D90E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20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E8D71A7-3886-9644-B993-704AA5DD33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6BBB294-2757-0AD0-8078-64DB88B26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89573A-2C43-FBD1-5616-1DBEE2C7B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0703C8-6416-AE86-8F96-770A42819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D29534-A3CA-ED2C-E967-B70BC3EBB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2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46C3F6-DCFD-87DC-E020-C591D93FF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3108C1-DBB1-29DA-3FF7-B42FF2C24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3180F6-E0F3-6E6D-3233-C56F1E503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7E09AA-42C0-F7FA-16CB-1CA711456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786ECD-81ED-E0CA-0508-7904AF5D4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793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1737CB-3C46-ED4E-1101-DEF685AA2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195B4D-E3C1-0FDF-19C4-BB40892275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DBF3E9-2C7D-75DE-17D1-11E710472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E8F23F-6127-053D-73EA-BEE4EDBCB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156B4D-0A5D-CCB8-842D-BEBEA2262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249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5D31D4-9F39-BC18-24E6-DBA8B6947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96FC58-ABC3-BC65-6645-FB40EAB0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D2525E2-2464-6F95-B076-EA608EAB7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2BF3C4-AF45-2873-3D12-5A5136463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0118D9-BAFC-E4CB-BE46-73E747571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D227B0-B1EB-39B2-22D6-3F22D843B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150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10FBD0-7E1B-295E-2DD6-C474D1D7C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76CAFA-7BA2-D787-B31E-C34FA92671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9D8AB95-971C-99C5-FDC8-63803B4916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FDB3A18-9704-0309-2B29-AD167940BD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CE7AFF1-5E29-8B14-2C5C-CD6D584587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B33CFAF-99A7-2660-5CFF-13E2FA83A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1CD5D89-1B5B-D294-D1BE-02919403B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EBF073-B8DE-9CFB-22C0-F992D9855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653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FB958E-D8C3-759C-FC20-E7FF3CC4C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6BBBBDC-5210-3ACB-6C01-54AFAA804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0977B17-DF56-6FB9-CAA7-D162D4193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ADFF3BB-724A-D387-C53A-248BE681F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32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D4B4C14-1A36-252E-0612-AFB6B546F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3B543B3-ED16-22DE-AECA-7ACBC5CC9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A76D96-733A-32FD-1B56-2ADD2CD03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942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3D9897-4F7E-E9F7-30AC-4449E436E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96959A-97A8-A4FC-B3A2-BAF61F809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4CA3F5-5D2F-1FB7-5EE3-76C4992783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A74BD1-1EF4-A90D-6CB5-99B3C4E56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7BA62BA-FE1E-6F14-9EC0-37C58027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0CB8AA-3987-5BE5-A379-1A7E15EAF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072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C8BA22-C4F5-FF7B-FBAD-CFF7F1BD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E5018DC-1872-3447-7452-0FFDFF9AD7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AA0A82-57BE-C65D-4403-437D8338FD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44611C-5F3A-0013-E7A1-C9BB824A3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F5AF3F-C566-BAE4-F1A9-D42C85385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4BD10C-3EA9-98CB-55BC-AD00E7F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023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A777029-ED70-7055-6A8A-2B721F3A9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8FC9B4-929E-9529-7562-EDE790623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6814BC-144C-E2B1-B61A-252C8D420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52788-6EAE-49D8-A582-D21C5A5384E7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05296D-CD94-68B0-681A-C2BAD8C42B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5BC7D2-54C0-A413-596D-1A27AC3D8F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09F88-9411-4BE4-AA2A-3420CB16B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62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背景图案&#10;&#10;描述已自动生成">
            <a:extLst>
              <a:ext uri="{FF2B5EF4-FFF2-40B4-BE49-F238E27FC236}">
                <a16:creationId xmlns:a16="http://schemas.microsoft.com/office/drawing/2014/main" id="{830C8C53-D168-7C46-AC26-F956399693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D8413D9-02C7-C878-A2CE-291BE9B0DBAF}"/>
              </a:ext>
            </a:extLst>
          </p:cNvPr>
          <p:cNvSpPr/>
          <p:nvPr/>
        </p:nvSpPr>
        <p:spPr>
          <a:xfrm flipH="1">
            <a:off x="5973314" y="0"/>
            <a:ext cx="6218686" cy="6858000"/>
          </a:xfrm>
          <a:custGeom>
            <a:avLst/>
            <a:gdLst>
              <a:gd name="connsiteX0" fmla="*/ 5701791 w 6218686"/>
              <a:gd name="connsiteY0" fmla="*/ 0 h 6858000"/>
              <a:gd name="connsiteX1" fmla="*/ 0 w 6218686"/>
              <a:gd name="connsiteY1" fmla="*/ 0 h 6858000"/>
              <a:gd name="connsiteX2" fmla="*/ 0 w 6218686"/>
              <a:gd name="connsiteY2" fmla="*/ 6858000 h 6858000"/>
              <a:gd name="connsiteX3" fmla="*/ 5701791 w 6218686"/>
              <a:gd name="connsiteY3" fmla="*/ 6858000 h 6858000"/>
              <a:gd name="connsiteX4" fmla="*/ 5818007 w 6218686"/>
              <a:gd name="connsiteY4" fmla="*/ 6458238 h 6858000"/>
              <a:gd name="connsiteX5" fmla="*/ 6218686 w 6218686"/>
              <a:gd name="connsiteY5" fmla="*/ 3429000 h 6858000"/>
              <a:gd name="connsiteX6" fmla="*/ 5818007 w 6218686"/>
              <a:gd name="connsiteY6" fmla="*/ 3997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18686" h="6858000">
                <a:moveTo>
                  <a:pt x="5701791" y="0"/>
                </a:moveTo>
                <a:lnTo>
                  <a:pt x="0" y="0"/>
                </a:lnTo>
                <a:lnTo>
                  <a:pt x="0" y="6858000"/>
                </a:lnTo>
                <a:lnTo>
                  <a:pt x="5701791" y="6858000"/>
                </a:lnTo>
                <a:lnTo>
                  <a:pt x="5818007" y="6458238"/>
                </a:lnTo>
                <a:cubicBezTo>
                  <a:pt x="6079283" y="5492737"/>
                  <a:pt x="6218686" y="4477148"/>
                  <a:pt x="6218686" y="3429000"/>
                </a:cubicBezTo>
                <a:cubicBezTo>
                  <a:pt x="6218686" y="2380852"/>
                  <a:pt x="6079283" y="1365263"/>
                  <a:pt x="5818007" y="399762"/>
                </a:cubicBezTo>
                <a:close/>
              </a:path>
            </a:pathLst>
          </a:custGeom>
          <a:solidFill>
            <a:srgbClr val="1295D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16" name="圆角矩形 47">
            <a:extLst>
              <a:ext uri="{FF2B5EF4-FFF2-40B4-BE49-F238E27FC236}">
                <a16:creationId xmlns:a16="http://schemas.microsoft.com/office/drawing/2014/main" id="{85AF271F-4494-4F88-F660-D09668D387DC}"/>
              </a:ext>
            </a:extLst>
          </p:cNvPr>
          <p:cNvSpPr/>
          <p:nvPr/>
        </p:nvSpPr>
        <p:spPr>
          <a:xfrm>
            <a:off x="467853" y="559442"/>
            <a:ext cx="11256295" cy="5739117"/>
          </a:xfrm>
          <a:prstGeom prst="roundRect">
            <a:avLst>
              <a:gd name="adj" fmla="val 3215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58800" dist="292100" dir="7200000" sx="95000" sy="95000" algn="t" rotWithShape="0">
              <a:srgbClr val="1295D8">
                <a:alpha val="34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08F6FED-C010-E009-875B-08CFEEC44394}"/>
              </a:ext>
            </a:extLst>
          </p:cNvPr>
          <p:cNvSpPr txBox="1"/>
          <p:nvPr/>
        </p:nvSpPr>
        <p:spPr>
          <a:xfrm>
            <a:off x="981632" y="5281867"/>
            <a:ext cx="209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accent2"/>
                </a:solidFill>
                <a:ea typeface="HarmonyOS Sans SC"/>
              </a:rPr>
              <a:t>导    师：</a:t>
            </a:r>
            <a:r>
              <a:rPr lang="en-US" altLang="zh-CN" b="1" kern="0" dirty="0">
                <a:solidFill>
                  <a:schemeClr val="accent2"/>
                </a:solidFill>
                <a:ea typeface="HarmonyOS Sans SC"/>
              </a:rPr>
              <a:t>XXX</a:t>
            </a:r>
            <a:endParaRPr lang="zh-CN" altLang="en-US" b="1" kern="0" dirty="0">
              <a:solidFill>
                <a:schemeClr val="accent2"/>
              </a:solidFill>
              <a:ea typeface="HarmonyOS Sans SC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DFEEB02-E0FD-9C6C-3AB7-B8938082A9C7}"/>
              </a:ext>
            </a:extLst>
          </p:cNvPr>
          <p:cNvSpPr txBox="1"/>
          <p:nvPr/>
        </p:nvSpPr>
        <p:spPr>
          <a:xfrm>
            <a:off x="981633" y="4838048"/>
            <a:ext cx="1696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accent2"/>
                </a:solidFill>
                <a:ea typeface="HarmonyOS Sans SC"/>
              </a:rPr>
              <a:t>答辩人：</a:t>
            </a:r>
            <a:r>
              <a:rPr lang="en-US" altLang="zh-CN" b="1" kern="0" dirty="0">
                <a:solidFill>
                  <a:schemeClr val="accent2"/>
                </a:solidFill>
                <a:ea typeface="HarmonyOS Sans SC"/>
              </a:rPr>
              <a:t>XXXX</a:t>
            </a:r>
            <a:endParaRPr lang="zh-CN" altLang="en-US" b="1" kern="0" dirty="0">
              <a:solidFill>
                <a:schemeClr val="accent2"/>
              </a:solidFill>
              <a:ea typeface="HarmonyOS Sans SC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9A9EAB1-DC0A-4752-7D71-1AE25EE677A1}"/>
              </a:ext>
            </a:extLst>
          </p:cNvPr>
          <p:cNvSpPr txBox="1"/>
          <p:nvPr/>
        </p:nvSpPr>
        <p:spPr>
          <a:xfrm>
            <a:off x="981633" y="5725686"/>
            <a:ext cx="243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accent2"/>
                </a:solidFill>
                <a:ea typeface="HarmonyOS Sans SC"/>
              </a:rPr>
              <a:t>专    业：</a:t>
            </a:r>
            <a:r>
              <a:rPr lang="en-US" altLang="zh-CN" b="1" kern="0" dirty="0">
                <a:solidFill>
                  <a:schemeClr val="accent2"/>
                </a:solidFill>
                <a:ea typeface="HarmonyOS Sans SC"/>
              </a:rPr>
              <a:t>XXXXX</a:t>
            </a:r>
            <a:endParaRPr lang="zh-CN" altLang="en-US" b="1" kern="0" dirty="0">
              <a:solidFill>
                <a:schemeClr val="accent2"/>
              </a:solidFill>
              <a:ea typeface="HarmonyOS Sans SC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949FDC6-118B-563E-5FB0-D91E7F70C25B}"/>
              </a:ext>
            </a:extLst>
          </p:cNvPr>
          <p:cNvSpPr txBox="1"/>
          <p:nvPr/>
        </p:nvSpPr>
        <p:spPr>
          <a:xfrm>
            <a:off x="991532" y="1639500"/>
            <a:ext cx="5116785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800" b="1" spc="300">
                <a:gradFill flip="none" rotWithShape="1">
                  <a:gsLst>
                    <a:gs pos="100000">
                      <a:srgbClr val="1295D8"/>
                    </a:gs>
                    <a:gs pos="0">
                      <a:srgbClr val="2D4464"/>
                    </a:gs>
                  </a:gsLst>
                  <a:lin ang="135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5400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2">
                        <a:lumMod val="50000"/>
                      </a:schemeClr>
                    </a:gs>
                  </a:gsLst>
                  <a:lin ang="135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湿地生态安全</a:t>
            </a:r>
            <a:endParaRPr lang="en-US" altLang="zh-CN" sz="5400" dirty="0">
              <a:gradFill flip="none" rotWithShape="1">
                <a:gsLst>
                  <a:gs pos="100000">
                    <a:schemeClr val="accent1"/>
                  </a:gs>
                  <a:gs pos="0">
                    <a:schemeClr val="accent2">
                      <a:lumMod val="50000"/>
                    </a:schemeClr>
                  </a:gs>
                </a:gsLst>
                <a:lin ang="13500000" scaled="1"/>
                <a:tileRect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2">
                        <a:lumMod val="50000"/>
                      </a:schemeClr>
                    </a:gs>
                  </a:gsLst>
                  <a:lin ang="135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评价与保护研究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27C3A3D-F9AA-120A-B07C-515463B1E558}"/>
              </a:ext>
            </a:extLst>
          </p:cNvPr>
          <p:cNvSpPr txBox="1"/>
          <p:nvPr/>
        </p:nvSpPr>
        <p:spPr>
          <a:xfrm>
            <a:off x="981632" y="3366585"/>
            <a:ext cx="6087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——</a:t>
            </a:r>
            <a:r>
              <a:rPr lang="zh-CN" altLang="en-US" sz="3600" spc="300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以</a:t>
            </a:r>
            <a:r>
              <a:rPr lang="en-US" altLang="zh-CN" sz="3600" spc="300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XXX</a:t>
            </a:r>
            <a:r>
              <a:rPr lang="zh-CN" altLang="en-US" sz="3600" spc="300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市为例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4AD4B00-07FB-56E8-70F8-3C6955BBBE3C}"/>
              </a:ext>
            </a:extLst>
          </p:cNvPr>
          <p:cNvSpPr/>
          <p:nvPr/>
        </p:nvSpPr>
        <p:spPr>
          <a:xfrm flipH="1">
            <a:off x="6314446" y="0"/>
            <a:ext cx="5877554" cy="6858000"/>
          </a:xfrm>
          <a:custGeom>
            <a:avLst/>
            <a:gdLst>
              <a:gd name="connsiteX0" fmla="*/ 5294043 w 5877554"/>
              <a:gd name="connsiteY0" fmla="*/ 0 h 6858000"/>
              <a:gd name="connsiteX1" fmla="*/ 0 w 5877554"/>
              <a:gd name="connsiteY1" fmla="*/ 0 h 6858000"/>
              <a:gd name="connsiteX2" fmla="*/ 0 w 5877554"/>
              <a:gd name="connsiteY2" fmla="*/ 6858000 h 6858000"/>
              <a:gd name="connsiteX3" fmla="*/ 5294043 w 5877554"/>
              <a:gd name="connsiteY3" fmla="*/ 6858000 h 6858000"/>
              <a:gd name="connsiteX4" fmla="*/ 5411716 w 5877554"/>
              <a:gd name="connsiteY4" fmla="*/ 6510227 h 6858000"/>
              <a:gd name="connsiteX5" fmla="*/ 5877554 w 5877554"/>
              <a:gd name="connsiteY5" fmla="*/ 3429000 h 6858000"/>
              <a:gd name="connsiteX6" fmla="*/ 5411716 w 5877554"/>
              <a:gd name="connsiteY6" fmla="*/ 3477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7554" h="6858000">
                <a:moveTo>
                  <a:pt x="5294043" y="0"/>
                </a:moveTo>
                <a:lnTo>
                  <a:pt x="0" y="0"/>
                </a:lnTo>
                <a:lnTo>
                  <a:pt x="0" y="6858000"/>
                </a:lnTo>
                <a:lnTo>
                  <a:pt x="5294043" y="6858000"/>
                </a:lnTo>
                <a:lnTo>
                  <a:pt x="5411716" y="6510227"/>
                </a:lnTo>
                <a:cubicBezTo>
                  <a:pt x="5714462" y="5536868"/>
                  <a:pt x="5877554" y="4501980"/>
                  <a:pt x="5877554" y="3429000"/>
                </a:cubicBezTo>
                <a:cubicBezTo>
                  <a:pt x="5877554" y="2356020"/>
                  <a:pt x="5714462" y="1321132"/>
                  <a:pt x="5411716" y="347773"/>
                </a:cubicBezTo>
                <a:close/>
              </a:path>
            </a:pathLst>
          </a:cu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8B62FE7-A791-81A2-74AA-D9C1C4BAC7E5}"/>
              </a:ext>
            </a:extLst>
          </p:cNvPr>
          <p:cNvSpPr/>
          <p:nvPr/>
        </p:nvSpPr>
        <p:spPr>
          <a:xfrm flipH="1">
            <a:off x="6314446" y="0"/>
            <a:ext cx="5877554" cy="6858000"/>
          </a:xfrm>
          <a:custGeom>
            <a:avLst/>
            <a:gdLst>
              <a:gd name="connsiteX0" fmla="*/ 5294043 w 5877554"/>
              <a:gd name="connsiteY0" fmla="*/ 0 h 6858000"/>
              <a:gd name="connsiteX1" fmla="*/ 0 w 5877554"/>
              <a:gd name="connsiteY1" fmla="*/ 0 h 6858000"/>
              <a:gd name="connsiteX2" fmla="*/ 0 w 5877554"/>
              <a:gd name="connsiteY2" fmla="*/ 6858000 h 6858000"/>
              <a:gd name="connsiteX3" fmla="*/ 5294043 w 5877554"/>
              <a:gd name="connsiteY3" fmla="*/ 6858000 h 6858000"/>
              <a:gd name="connsiteX4" fmla="*/ 5411716 w 5877554"/>
              <a:gd name="connsiteY4" fmla="*/ 6510227 h 6858000"/>
              <a:gd name="connsiteX5" fmla="*/ 5877554 w 5877554"/>
              <a:gd name="connsiteY5" fmla="*/ 3429000 h 6858000"/>
              <a:gd name="connsiteX6" fmla="*/ 5411716 w 5877554"/>
              <a:gd name="connsiteY6" fmla="*/ 3477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7554" h="6858000">
                <a:moveTo>
                  <a:pt x="5294043" y="0"/>
                </a:moveTo>
                <a:lnTo>
                  <a:pt x="0" y="0"/>
                </a:lnTo>
                <a:lnTo>
                  <a:pt x="0" y="6858000"/>
                </a:lnTo>
                <a:lnTo>
                  <a:pt x="5294043" y="6858000"/>
                </a:lnTo>
                <a:lnTo>
                  <a:pt x="5411716" y="6510227"/>
                </a:lnTo>
                <a:cubicBezTo>
                  <a:pt x="5714462" y="5536868"/>
                  <a:pt x="5877554" y="4501980"/>
                  <a:pt x="5877554" y="3429000"/>
                </a:cubicBezTo>
                <a:cubicBezTo>
                  <a:pt x="5877554" y="2356020"/>
                  <a:pt x="5714462" y="1321132"/>
                  <a:pt x="5411716" y="34777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5E658F6-C631-0541-F01C-020127B6A52F}"/>
              </a:ext>
            </a:extLst>
          </p:cNvPr>
          <p:cNvSpPr txBox="1"/>
          <p:nvPr/>
        </p:nvSpPr>
        <p:spPr>
          <a:xfrm>
            <a:off x="981633" y="1022793"/>
            <a:ext cx="1696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b="1" kern="0" dirty="0">
                <a:solidFill>
                  <a:schemeClr val="accent1"/>
                </a:solidFill>
                <a:ea typeface="HarmonyOS Sans SC"/>
              </a:rPr>
              <a:t>LOGO</a:t>
            </a:r>
            <a:endParaRPr lang="zh-CN" altLang="en-US" b="1" kern="0" dirty="0">
              <a:solidFill>
                <a:schemeClr val="accent1"/>
              </a:solidFill>
              <a:ea typeface="HarmonyOS Sans SC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E1D6772-8702-A09D-2B78-1FE3B8C05C3B}"/>
              </a:ext>
            </a:extLst>
          </p:cNvPr>
          <p:cNvSpPr txBox="1"/>
          <p:nvPr/>
        </p:nvSpPr>
        <p:spPr>
          <a:xfrm rot="16200000">
            <a:off x="8910933" y="3576933"/>
            <a:ext cx="1202994" cy="5359139"/>
          </a:xfrm>
          <a:prstGeom prst="rect">
            <a:avLst/>
          </a:prstGeom>
          <a:noFill/>
        </p:spPr>
        <p:txBody>
          <a:bodyPr vert="eaVert" wrap="square" lIns="108000" tIns="72000" rIns="108000" bIns="72000" rtlCol="0">
            <a:spAutoFit/>
          </a:bodyPr>
          <a:lstStyle/>
          <a:p>
            <a:pPr algn="dist">
              <a:defRPr/>
            </a:pPr>
            <a:r>
              <a:rPr lang="en-US" altLang="zh-CN" sz="3200" dirty="0">
                <a:ln w="15875">
                  <a:solidFill>
                    <a:prstClr val="white">
                      <a:alpha val="50000"/>
                    </a:prstClr>
                  </a:soli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WETLAND ECOLOGICAL SECURITY ASSESSMENT</a:t>
            </a:r>
          </a:p>
        </p:txBody>
      </p:sp>
    </p:spTree>
    <p:extLst>
      <p:ext uri="{BB962C8B-B14F-4D97-AF65-F5344CB8AC3E}">
        <p14:creationId xmlns:p14="http://schemas.microsoft.com/office/powerpoint/2010/main" val="1382620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背景图案&#10;&#10;描述已自动生成">
            <a:extLst>
              <a:ext uri="{FF2B5EF4-FFF2-40B4-BE49-F238E27FC236}">
                <a16:creationId xmlns:a16="http://schemas.microsoft.com/office/drawing/2014/main" id="{830C8C53-D168-7C46-AC26-F956399693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D8413D9-02C7-C878-A2CE-291BE9B0DBAF}"/>
              </a:ext>
            </a:extLst>
          </p:cNvPr>
          <p:cNvSpPr/>
          <p:nvPr/>
        </p:nvSpPr>
        <p:spPr>
          <a:xfrm>
            <a:off x="0" y="0"/>
            <a:ext cx="6218686" cy="6858000"/>
          </a:xfrm>
          <a:custGeom>
            <a:avLst/>
            <a:gdLst>
              <a:gd name="connsiteX0" fmla="*/ 5701791 w 6218686"/>
              <a:gd name="connsiteY0" fmla="*/ 0 h 6858000"/>
              <a:gd name="connsiteX1" fmla="*/ 0 w 6218686"/>
              <a:gd name="connsiteY1" fmla="*/ 0 h 6858000"/>
              <a:gd name="connsiteX2" fmla="*/ 0 w 6218686"/>
              <a:gd name="connsiteY2" fmla="*/ 6858000 h 6858000"/>
              <a:gd name="connsiteX3" fmla="*/ 5701791 w 6218686"/>
              <a:gd name="connsiteY3" fmla="*/ 6858000 h 6858000"/>
              <a:gd name="connsiteX4" fmla="*/ 5818007 w 6218686"/>
              <a:gd name="connsiteY4" fmla="*/ 6458238 h 6858000"/>
              <a:gd name="connsiteX5" fmla="*/ 6218686 w 6218686"/>
              <a:gd name="connsiteY5" fmla="*/ 3429000 h 6858000"/>
              <a:gd name="connsiteX6" fmla="*/ 5818007 w 6218686"/>
              <a:gd name="connsiteY6" fmla="*/ 3997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18686" h="6858000">
                <a:moveTo>
                  <a:pt x="5701791" y="0"/>
                </a:moveTo>
                <a:lnTo>
                  <a:pt x="0" y="0"/>
                </a:lnTo>
                <a:lnTo>
                  <a:pt x="0" y="6858000"/>
                </a:lnTo>
                <a:lnTo>
                  <a:pt x="5701791" y="6858000"/>
                </a:lnTo>
                <a:lnTo>
                  <a:pt x="5818007" y="6458238"/>
                </a:lnTo>
                <a:cubicBezTo>
                  <a:pt x="6079283" y="5492737"/>
                  <a:pt x="6218686" y="4477148"/>
                  <a:pt x="6218686" y="3429000"/>
                </a:cubicBezTo>
                <a:cubicBezTo>
                  <a:pt x="6218686" y="2380852"/>
                  <a:pt x="6079283" y="1365263"/>
                  <a:pt x="5818007" y="399762"/>
                </a:cubicBezTo>
                <a:close/>
              </a:path>
            </a:pathLst>
          </a:custGeom>
          <a:solidFill>
            <a:srgbClr val="1295D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16" name="圆角矩形 47">
            <a:extLst>
              <a:ext uri="{FF2B5EF4-FFF2-40B4-BE49-F238E27FC236}">
                <a16:creationId xmlns:a16="http://schemas.microsoft.com/office/drawing/2014/main" id="{85AF271F-4494-4F88-F660-D09668D387DC}"/>
              </a:ext>
            </a:extLst>
          </p:cNvPr>
          <p:cNvSpPr/>
          <p:nvPr/>
        </p:nvSpPr>
        <p:spPr>
          <a:xfrm flipH="1">
            <a:off x="467852" y="559442"/>
            <a:ext cx="11256295" cy="5739117"/>
          </a:xfrm>
          <a:prstGeom prst="roundRect">
            <a:avLst>
              <a:gd name="adj" fmla="val 3215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58800" dist="292100" dir="7200000" sx="95000" sy="95000" algn="t" rotWithShape="0">
              <a:srgbClr val="1295D8">
                <a:alpha val="34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08F6FED-C010-E009-875B-08CFEEC44394}"/>
              </a:ext>
            </a:extLst>
          </p:cNvPr>
          <p:cNvSpPr txBox="1"/>
          <p:nvPr/>
        </p:nvSpPr>
        <p:spPr>
          <a:xfrm flipH="1">
            <a:off x="9114345" y="5281867"/>
            <a:ext cx="209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b="1" kern="0" dirty="0">
                <a:solidFill>
                  <a:schemeClr val="accent2"/>
                </a:solidFill>
                <a:ea typeface="HarmonyOS Sans SC"/>
              </a:rPr>
              <a:t>导    师：</a:t>
            </a:r>
            <a:r>
              <a:rPr lang="en-US" altLang="zh-CN" b="1" kern="0" dirty="0">
                <a:solidFill>
                  <a:schemeClr val="accent2"/>
                </a:solidFill>
                <a:ea typeface="HarmonyOS Sans SC"/>
              </a:rPr>
              <a:t>XXX</a:t>
            </a:r>
            <a:endParaRPr lang="zh-CN" altLang="en-US" b="1" kern="0" dirty="0">
              <a:solidFill>
                <a:schemeClr val="accent2"/>
              </a:solidFill>
              <a:ea typeface="HarmonyOS Sans SC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DFEEB02-E0FD-9C6C-3AB7-B8938082A9C7}"/>
              </a:ext>
            </a:extLst>
          </p:cNvPr>
          <p:cNvSpPr txBox="1"/>
          <p:nvPr/>
        </p:nvSpPr>
        <p:spPr>
          <a:xfrm flipH="1">
            <a:off x="9513589" y="4838048"/>
            <a:ext cx="1696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b="1" kern="0" dirty="0">
                <a:solidFill>
                  <a:schemeClr val="accent2"/>
                </a:solidFill>
                <a:ea typeface="HarmonyOS Sans SC"/>
              </a:rPr>
              <a:t>答辩人：</a:t>
            </a:r>
            <a:r>
              <a:rPr lang="en-US" altLang="zh-CN" b="1" kern="0" dirty="0">
                <a:solidFill>
                  <a:schemeClr val="accent2"/>
                </a:solidFill>
                <a:ea typeface="HarmonyOS Sans SC"/>
              </a:rPr>
              <a:t>XXX</a:t>
            </a:r>
            <a:endParaRPr lang="zh-CN" altLang="en-US" b="1" kern="0" dirty="0">
              <a:solidFill>
                <a:schemeClr val="accent2"/>
              </a:solidFill>
              <a:ea typeface="HarmonyOS Sans SC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9A9EAB1-DC0A-4752-7D71-1AE25EE677A1}"/>
              </a:ext>
            </a:extLst>
          </p:cNvPr>
          <p:cNvSpPr txBox="1"/>
          <p:nvPr/>
        </p:nvSpPr>
        <p:spPr>
          <a:xfrm flipH="1">
            <a:off x="8775820" y="5725686"/>
            <a:ext cx="243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b="1" kern="0" dirty="0">
                <a:solidFill>
                  <a:schemeClr val="accent2"/>
                </a:solidFill>
                <a:ea typeface="HarmonyOS Sans SC"/>
              </a:rPr>
              <a:t>专    业：</a:t>
            </a:r>
            <a:r>
              <a:rPr lang="en-US" altLang="zh-CN" b="1" kern="0" dirty="0">
                <a:solidFill>
                  <a:schemeClr val="accent2"/>
                </a:solidFill>
                <a:ea typeface="HarmonyOS Sans SC"/>
              </a:rPr>
              <a:t>XXX</a:t>
            </a:r>
            <a:endParaRPr lang="zh-CN" altLang="en-US" b="1" kern="0" dirty="0">
              <a:solidFill>
                <a:schemeClr val="accent2"/>
              </a:solidFill>
              <a:ea typeface="HarmonyOS Sans SC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949FDC6-118B-563E-5FB0-D91E7F70C25B}"/>
              </a:ext>
            </a:extLst>
          </p:cNvPr>
          <p:cNvSpPr txBox="1"/>
          <p:nvPr/>
        </p:nvSpPr>
        <p:spPr>
          <a:xfrm flipH="1">
            <a:off x="6966064" y="1639500"/>
            <a:ext cx="4284528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5400" b="1" spc="300">
                <a:gradFill flip="none" rotWithShape="1">
                  <a:gsLst>
                    <a:gs pos="100000">
                      <a:srgbClr val="1295D8"/>
                    </a:gs>
                    <a:gs pos="0">
                      <a:srgbClr val="2D4464"/>
                    </a:gs>
                  </a:gsLst>
                  <a:lin ang="135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2">
                        <a:lumMod val="50000"/>
                      </a:schemeClr>
                    </a:gs>
                  </a:gsLst>
                  <a:lin ang="13500000" scaled="1"/>
                  <a:tileRect/>
                </a:gradFill>
              </a:rPr>
              <a:t>请各位老师批评指正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27C3A3D-F9AA-120A-B07C-515463B1E558}"/>
              </a:ext>
            </a:extLst>
          </p:cNvPr>
          <p:cNvSpPr txBox="1"/>
          <p:nvPr/>
        </p:nvSpPr>
        <p:spPr>
          <a:xfrm flipH="1">
            <a:off x="5191547" y="3228799"/>
            <a:ext cx="6087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>
                <a:solidFill>
                  <a:schemeClr val="accent1"/>
                </a:solidFill>
                <a:latin typeface="+mn-ea"/>
                <a:sym typeface="思源黑体 CN Heavy" panose="020B0A00000000000000" pitchFamily="34" charset="-122"/>
              </a:rPr>
              <a:t>PLEASE CRITICIZE AND CORRECT</a:t>
            </a:r>
            <a:endParaRPr lang="zh-CN" altLang="en-US" sz="1400" b="1" dirty="0">
              <a:solidFill>
                <a:schemeClr val="accent1"/>
              </a:solidFill>
              <a:latin typeface="+mn-ea"/>
              <a:sym typeface="思源黑体 CN Heavy" panose="020B0A00000000000000" pitchFamily="3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4AD4B00-07FB-56E8-70F8-3C6955BBBE3C}"/>
              </a:ext>
            </a:extLst>
          </p:cNvPr>
          <p:cNvSpPr/>
          <p:nvPr/>
        </p:nvSpPr>
        <p:spPr>
          <a:xfrm>
            <a:off x="0" y="0"/>
            <a:ext cx="5877554" cy="6858000"/>
          </a:xfrm>
          <a:custGeom>
            <a:avLst/>
            <a:gdLst>
              <a:gd name="connsiteX0" fmla="*/ 5294043 w 5877554"/>
              <a:gd name="connsiteY0" fmla="*/ 0 h 6858000"/>
              <a:gd name="connsiteX1" fmla="*/ 0 w 5877554"/>
              <a:gd name="connsiteY1" fmla="*/ 0 h 6858000"/>
              <a:gd name="connsiteX2" fmla="*/ 0 w 5877554"/>
              <a:gd name="connsiteY2" fmla="*/ 6858000 h 6858000"/>
              <a:gd name="connsiteX3" fmla="*/ 5294043 w 5877554"/>
              <a:gd name="connsiteY3" fmla="*/ 6858000 h 6858000"/>
              <a:gd name="connsiteX4" fmla="*/ 5411716 w 5877554"/>
              <a:gd name="connsiteY4" fmla="*/ 6510227 h 6858000"/>
              <a:gd name="connsiteX5" fmla="*/ 5877554 w 5877554"/>
              <a:gd name="connsiteY5" fmla="*/ 3429000 h 6858000"/>
              <a:gd name="connsiteX6" fmla="*/ 5411716 w 5877554"/>
              <a:gd name="connsiteY6" fmla="*/ 3477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7554" h="6858000">
                <a:moveTo>
                  <a:pt x="5294043" y="0"/>
                </a:moveTo>
                <a:lnTo>
                  <a:pt x="0" y="0"/>
                </a:lnTo>
                <a:lnTo>
                  <a:pt x="0" y="6858000"/>
                </a:lnTo>
                <a:lnTo>
                  <a:pt x="5294043" y="6858000"/>
                </a:lnTo>
                <a:lnTo>
                  <a:pt x="5411716" y="6510227"/>
                </a:lnTo>
                <a:cubicBezTo>
                  <a:pt x="5714462" y="5536868"/>
                  <a:pt x="5877554" y="4501980"/>
                  <a:pt x="5877554" y="3429000"/>
                </a:cubicBezTo>
                <a:cubicBezTo>
                  <a:pt x="5877554" y="2356020"/>
                  <a:pt x="5714462" y="1321132"/>
                  <a:pt x="5411716" y="347773"/>
                </a:cubicBezTo>
                <a:close/>
              </a:path>
            </a:pathLst>
          </a:custGeom>
          <a:blipFill dpi="0" rotWithShape="0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E1D6772-8702-A09D-2B78-1FE3B8C05C3B}"/>
              </a:ext>
            </a:extLst>
          </p:cNvPr>
          <p:cNvSpPr txBox="1"/>
          <p:nvPr/>
        </p:nvSpPr>
        <p:spPr>
          <a:xfrm rot="16200000">
            <a:off x="2078073" y="3576933"/>
            <a:ext cx="1202994" cy="5359139"/>
          </a:xfrm>
          <a:prstGeom prst="rect">
            <a:avLst/>
          </a:prstGeom>
          <a:noFill/>
        </p:spPr>
        <p:txBody>
          <a:bodyPr vert="eaVert" wrap="square" lIns="108000" tIns="72000" rIns="108000" bIns="72000" rtlCol="0">
            <a:spAutoFit/>
          </a:bodyPr>
          <a:lstStyle/>
          <a:p>
            <a:pPr algn="dist">
              <a:defRPr/>
            </a:pPr>
            <a:r>
              <a:rPr lang="en-US" altLang="zh-CN" sz="3200" dirty="0">
                <a:ln w="22225">
                  <a:solidFill>
                    <a:prstClr val="white">
                      <a:alpha val="50000"/>
                    </a:prstClr>
                  </a:soli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WETLAND ECOLOGICAL SECURITY ASSESSMENT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8B62FE7-A791-81A2-74AA-D9C1C4BAC7E5}"/>
              </a:ext>
            </a:extLst>
          </p:cNvPr>
          <p:cNvSpPr/>
          <p:nvPr/>
        </p:nvSpPr>
        <p:spPr>
          <a:xfrm>
            <a:off x="0" y="0"/>
            <a:ext cx="5877554" cy="6858000"/>
          </a:xfrm>
          <a:custGeom>
            <a:avLst/>
            <a:gdLst>
              <a:gd name="connsiteX0" fmla="*/ 5294043 w 5877554"/>
              <a:gd name="connsiteY0" fmla="*/ 0 h 6858000"/>
              <a:gd name="connsiteX1" fmla="*/ 0 w 5877554"/>
              <a:gd name="connsiteY1" fmla="*/ 0 h 6858000"/>
              <a:gd name="connsiteX2" fmla="*/ 0 w 5877554"/>
              <a:gd name="connsiteY2" fmla="*/ 6858000 h 6858000"/>
              <a:gd name="connsiteX3" fmla="*/ 5294043 w 5877554"/>
              <a:gd name="connsiteY3" fmla="*/ 6858000 h 6858000"/>
              <a:gd name="connsiteX4" fmla="*/ 5411716 w 5877554"/>
              <a:gd name="connsiteY4" fmla="*/ 6510227 h 6858000"/>
              <a:gd name="connsiteX5" fmla="*/ 5877554 w 5877554"/>
              <a:gd name="connsiteY5" fmla="*/ 3429000 h 6858000"/>
              <a:gd name="connsiteX6" fmla="*/ 5411716 w 5877554"/>
              <a:gd name="connsiteY6" fmla="*/ 3477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7554" h="6858000">
                <a:moveTo>
                  <a:pt x="5294043" y="0"/>
                </a:moveTo>
                <a:lnTo>
                  <a:pt x="0" y="0"/>
                </a:lnTo>
                <a:lnTo>
                  <a:pt x="0" y="6858000"/>
                </a:lnTo>
                <a:lnTo>
                  <a:pt x="5294043" y="6858000"/>
                </a:lnTo>
                <a:lnTo>
                  <a:pt x="5411716" y="6510227"/>
                </a:lnTo>
                <a:cubicBezTo>
                  <a:pt x="5714462" y="5536868"/>
                  <a:pt x="5877554" y="4501980"/>
                  <a:pt x="5877554" y="3429000"/>
                </a:cubicBezTo>
                <a:cubicBezTo>
                  <a:pt x="5877554" y="2356020"/>
                  <a:pt x="5714462" y="1321132"/>
                  <a:pt x="5411716" y="34777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5E658F6-C631-0541-F01C-020127B6A52F}"/>
              </a:ext>
            </a:extLst>
          </p:cNvPr>
          <p:cNvSpPr txBox="1"/>
          <p:nvPr/>
        </p:nvSpPr>
        <p:spPr>
          <a:xfrm flipH="1">
            <a:off x="9513589" y="1022793"/>
            <a:ext cx="1696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b="1" kern="0" dirty="0">
                <a:solidFill>
                  <a:schemeClr val="accent1"/>
                </a:solidFill>
                <a:ea typeface="HarmonyOS Sans SC"/>
              </a:rPr>
              <a:t>LOGO</a:t>
            </a:r>
            <a:endParaRPr lang="zh-CN" altLang="en-US" b="1" kern="0" dirty="0">
              <a:solidFill>
                <a:schemeClr val="accent1"/>
              </a:solidFill>
              <a:ea typeface="HarmonyOS Sans SC"/>
            </a:endParaRPr>
          </a:p>
        </p:txBody>
      </p:sp>
    </p:spTree>
    <p:extLst>
      <p:ext uri="{BB962C8B-B14F-4D97-AF65-F5344CB8AC3E}">
        <p14:creationId xmlns:p14="http://schemas.microsoft.com/office/powerpoint/2010/main" val="978014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R 代码&#10;&#10;描述已自动生成">
            <a:extLst>
              <a:ext uri="{FF2B5EF4-FFF2-40B4-BE49-F238E27FC236}">
                <a16:creationId xmlns:a16="http://schemas.microsoft.com/office/drawing/2014/main" id="{329D7F85-D18A-7FFA-776F-EFD62A8B6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78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657E7BF-50AA-EDE6-C595-F8EC51FC8C76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halo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小辰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62CD5E0-3351-E386-1BB1-C3084FD1EBC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423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CA7619D7-1D81-5C0E-A773-9CED7D4ECA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BBCD968-C0BD-644B-B0E0-4D08969B173B}"/>
              </a:ext>
            </a:extLst>
          </p:cNvPr>
          <p:cNvSpPr/>
          <p:nvPr/>
        </p:nvSpPr>
        <p:spPr>
          <a:xfrm flipH="1">
            <a:off x="5719536" y="0"/>
            <a:ext cx="6472464" cy="6858000"/>
          </a:xfrm>
          <a:custGeom>
            <a:avLst/>
            <a:gdLst>
              <a:gd name="connsiteX0" fmla="*/ 5936063 w 6472464"/>
              <a:gd name="connsiteY0" fmla="*/ 0 h 6858000"/>
              <a:gd name="connsiteX1" fmla="*/ 0 w 6472464"/>
              <a:gd name="connsiteY1" fmla="*/ 0 h 6858000"/>
              <a:gd name="connsiteX2" fmla="*/ 0 w 6472464"/>
              <a:gd name="connsiteY2" fmla="*/ 6858000 h 6858000"/>
              <a:gd name="connsiteX3" fmla="*/ 5936063 w 6472464"/>
              <a:gd name="connsiteY3" fmla="*/ 6858000 h 6858000"/>
              <a:gd name="connsiteX4" fmla="*/ 6056664 w 6472464"/>
              <a:gd name="connsiteY4" fmla="*/ 6458238 h 6858000"/>
              <a:gd name="connsiteX5" fmla="*/ 6472464 w 6472464"/>
              <a:gd name="connsiteY5" fmla="*/ 3429000 h 6858000"/>
              <a:gd name="connsiteX6" fmla="*/ 6056664 w 6472464"/>
              <a:gd name="connsiteY6" fmla="*/ 3997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72464" h="6858000">
                <a:moveTo>
                  <a:pt x="5936063" y="0"/>
                </a:moveTo>
                <a:lnTo>
                  <a:pt x="0" y="0"/>
                </a:lnTo>
                <a:lnTo>
                  <a:pt x="0" y="6858000"/>
                </a:lnTo>
                <a:lnTo>
                  <a:pt x="5936063" y="6858000"/>
                </a:lnTo>
                <a:lnTo>
                  <a:pt x="6056664" y="6458238"/>
                </a:lnTo>
                <a:cubicBezTo>
                  <a:pt x="6327800" y="5492737"/>
                  <a:pt x="6472464" y="4477148"/>
                  <a:pt x="6472464" y="3429000"/>
                </a:cubicBezTo>
                <a:cubicBezTo>
                  <a:pt x="6472464" y="2380852"/>
                  <a:pt x="6327800" y="1365263"/>
                  <a:pt x="6056664" y="399762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3B4BC4-6D29-BA95-B1E4-6D1755CD6688}"/>
              </a:ext>
            </a:extLst>
          </p:cNvPr>
          <p:cNvSpPr/>
          <p:nvPr/>
        </p:nvSpPr>
        <p:spPr>
          <a:xfrm flipH="1">
            <a:off x="6153150" y="0"/>
            <a:ext cx="6038850" cy="6858000"/>
          </a:xfrm>
          <a:custGeom>
            <a:avLst/>
            <a:gdLst>
              <a:gd name="connsiteX0" fmla="*/ 5379139 w 5962650"/>
              <a:gd name="connsiteY0" fmla="*/ 0 h 6858000"/>
              <a:gd name="connsiteX1" fmla="*/ 0 w 5962650"/>
              <a:gd name="connsiteY1" fmla="*/ 0 h 6858000"/>
              <a:gd name="connsiteX2" fmla="*/ 0 w 5962650"/>
              <a:gd name="connsiteY2" fmla="*/ 6858000 h 6858000"/>
              <a:gd name="connsiteX3" fmla="*/ 5379139 w 5962650"/>
              <a:gd name="connsiteY3" fmla="*/ 6858000 h 6858000"/>
              <a:gd name="connsiteX4" fmla="*/ 5496812 w 5962650"/>
              <a:gd name="connsiteY4" fmla="*/ 6510227 h 6858000"/>
              <a:gd name="connsiteX5" fmla="*/ 5962650 w 5962650"/>
              <a:gd name="connsiteY5" fmla="*/ 3429000 h 6858000"/>
              <a:gd name="connsiteX6" fmla="*/ 5496812 w 5962650"/>
              <a:gd name="connsiteY6" fmla="*/ 3477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2650" h="6858000">
                <a:moveTo>
                  <a:pt x="5379139" y="0"/>
                </a:moveTo>
                <a:lnTo>
                  <a:pt x="0" y="0"/>
                </a:lnTo>
                <a:lnTo>
                  <a:pt x="0" y="6858000"/>
                </a:lnTo>
                <a:lnTo>
                  <a:pt x="5379139" y="6858000"/>
                </a:lnTo>
                <a:lnTo>
                  <a:pt x="5496812" y="6510227"/>
                </a:lnTo>
                <a:cubicBezTo>
                  <a:pt x="5799558" y="5536868"/>
                  <a:pt x="5962650" y="4501980"/>
                  <a:pt x="5962650" y="3429000"/>
                </a:cubicBezTo>
                <a:cubicBezTo>
                  <a:pt x="5962650" y="2356020"/>
                  <a:pt x="5799558" y="1321132"/>
                  <a:pt x="5496812" y="34777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圆角矩形 47">
            <a:extLst>
              <a:ext uri="{FF2B5EF4-FFF2-40B4-BE49-F238E27FC236}">
                <a16:creationId xmlns:a16="http://schemas.microsoft.com/office/drawing/2014/main" id="{68801674-624B-5045-4B8C-C6113D028398}"/>
              </a:ext>
            </a:extLst>
          </p:cNvPr>
          <p:cNvSpPr/>
          <p:nvPr/>
        </p:nvSpPr>
        <p:spPr>
          <a:xfrm>
            <a:off x="833782" y="659314"/>
            <a:ext cx="10524436" cy="5539372"/>
          </a:xfrm>
          <a:prstGeom prst="roundRect">
            <a:avLst>
              <a:gd name="adj" fmla="val 321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58800" dist="292100" dir="7200000" sx="95000" sy="95000" algn="t" rotWithShape="0">
              <a:srgbClr val="1295D8">
                <a:alpha val="34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B2CC22-9A85-F890-CFF8-A9E33B9B2BE5}"/>
              </a:ext>
            </a:extLst>
          </p:cNvPr>
          <p:cNvSpPr txBox="1"/>
          <p:nvPr/>
        </p:nvSpPr>
        <p:spPr>
          <a:xfrm>
            <a:off x="2785730" y="1485379"/>
            <a:ext cx="1191801" cy="2616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en-US" altLang="zh-CN" sz="1700" dirty="0">
                <a:solidFill>
                  <a:srgbClr val="E7E6E6">
                    <a:lumMod val="90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B" panose="00020600040101010101" pitchFamily="18" charset="-122"/>
                <a:sym typeface="思源黑体 CN Heavy" panose="020B0A00000000000000" pitchFamily="34" charset="-122"/>
              </a:rPr>
              <a:t>CONTENTS</a:t>
            </a:r>
            <a:endParaRPr lang="zh-CN" altLang="en-US" sz="1700" dirty="0">
              <a:solidFill>
                <a:srgbClr val="E7E6E6">
                  <a:lumMod val="90000"/>
                </a:srgb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OPPOSans B" panose="00020600040101010101" pitchFamily="18" charset="-122"/>
              <a:sym typeface="思源黑体 CN Heavy" panose="020B0A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20EB16-5D3A-0391-B23E-D6D3264EAF9E}"/>
              </a:ext>
            </a:extLst>
          </p:cNvPr>
          <p:cNvSpPr txBox="1"/>
          <p:nvPr/>
        </p:nvSpPr>
        <p:spPr>
          <a:xfrm>
            <a:off x="1391270" y="1084783"/>
            <a:ext cx="1308050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zh-CN" altLang="en-US" sz="4800" b="1" spc="300" dirty="0"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lumMod val="50000"/>
                      </a:schemeClr>
                    </a:gs>
                  </a:gsLst>
                  <a:lin ang="135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B" panose="00020600040101010101" pitchFamily="18" charset="-122"/>
                <a:sym typeface="思源黑体 CN Heavy" panose="020B0A00000000000000" pitchFamily="34" charset="-122"/>
              </a:rPr>
              <a:t>目录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9C470C9-6560-FF28-9F86-5D7ADC5DE90F}"/>
              </a:ext>
            </a:extLst>
          </p:cNvPr>
          <p:cNvSpPr/>
          <p:nvPr/>
        </p:nvSpPr>
        <p:spPr>
          <a:xfrm flipH="1">
            <a:off x="6688962" y="659314"/>
            <a:ext cx="4669256" cy="5539372"/>
          </a:xfrm>
          <a:custGeom>
            <a:avLst/>
            <a:gdLst>
              <a:gd name="connsiteX0" fmla="*/ 4293987 w 4669256"/>
              <a:gd name="connsiteY0" fmla="*/ 0 h 5539372"/>
              <a:gd name="connsiteX1" fmla="*/ 178091 w 4669256"/>
              <a:gd name="connsiteY1" fmla="*/ 0 h 5539372"/>
              <a:gd name="connsiteX2" fmla="*/ 0 w 4669256"/>
              <a:gd name="connsiteY2" fmla="*/ 178091 h 5539372"/>
              <a:gd name="connsiteX3" fmla="*/ 0 w 4669256"/>
              <a:gd name="connsiteY3" fmla="*/ 5361281 h 5539372"/>
              <a:gd name="connsiteX4" fmla="*/ 178091 w 4669256"/>
              <a:gd name="connsiteY4" fmla="*/ 5539372 h 5539372"/>
              <a:gd name="connsiteX5" fmla="*/ 4293987 w 4669256"/>
              <a:gd name="connsiteY5" fmla="*/ 5539372 h 5539372"/>
              <a:gd name="connsiteX6" fmla="*/ 4310356 w 4669256"/>
              <a:gd name="connsiteY6" fmla="*/ 5483065 h 5539372"/>
              <a:gd name="connsiteX7" fmla="*/ 4669256 w 4669256"/>
              <a:gd name="connsiteY7" fmla="*/ 2769686 h 5539372"/>
              <a:gd name="connsiteX8" fmla="*/ 4310356 w 4669256"/>
              <a:gd name="connsiteY8" fmla="*/ 56307 h 5539372"/>
              <a:gd name="connsiteX9" fmla="*/ 4293987 w 4669256"/>
              <a:gd name="connsiteY9" fmla="*/ 0 h 5539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69256" h="5539372">
                <a:moveTo>
                  <a:pt x="4293987" y="0"/>
                </a:moveTo>
                <a:lnTo>
                  <a:pt x="178091" y="0"/>
                </a:lnTo>
                <a:cubicBezTo>
                  <a:pt x="79734" y="0"/>
                  <a:pt x="0" y="79734"/>
                  <a:pt x="0" y="178091"/>
                </a:cubicBezTo>
                <a:lnTo>
                  <a:pt x="0" y="5361281"/>
                </a:lnTo>
                <a:cubicBezTo>
                  <a:pt x="0" y="5459638"/>
                  <a:pt x="79734" y="5539372"/>
                  <a:pt x="178091" y="5539372"/>
                </a:cubicBezTo>
                <a:lnTo>
                  <a:pt x="4293987" y="5539372"/>
                </a:lnTo>
                <a:lnTo>
                  <a:pt x="4310356" y="5483065"/>
                </a:lnTo>
                <a:cubicBezTo>
                  <a:pt x="4544390" y="4618237"/>
                  <a:pt x="4669256" y="3708544"/>
                  <a:pt x="4669256" y="2769686"/>
                </a:cubicBezTo>
                <a:cubicBezTo>
                  <a:pt x="4669256" y="1830829"/>
                  <a:pt x="4544390" y="921135"/>
                  <a:pt x="4310356" y="56307"/>
                </a:cubicBezTo>
                <a:lnTo>
                  <a:pt x="4293987" y="0"/>
                </a:lnTo>
                <a:close/>
              </a:path>
            </a:pathLst>
          </a:custGeom>
          <a:blipFill dpi="0" rotWithShape="0">
            <a:blip r:embed="rId5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C3BC4C-2BDB-0E68-70A1-B8F8B0FCB204}"/>
              </a:ext>
            </a:extLst>
          </p:cNvPr>
          <p:cNvSpPr txBox="1"/>
          <p:nvPr/>
        </p:nvSpPr>
        <p:spPr>
          <a:xfrm rot="16200000">
            <a:off x="8967858" y="3510837"/>
            <a:ext cx="461665" cy="5986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normalizeH="0" baseline="0" noProof="0" dirty="0">
                <a:ln w="9525">
                  <a:solidFill>
                    <a:prstClr val="white">
                      <a:alpha val="50000"/>
                    </a:prstClr>
                  </a:solidFill>
                </a:ln>
                <a:noFill/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WETLAND ECOLOGICAL SECURITY ASSESSMENT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2F9516D-A546-C3C7-6D8D-A433F63B56E7}"/>
              </a:ext>
            </a:extLst>
          </p:cNvPr>
          <p:cNvSpPr/>
          <p:nvPr/>
        </p:nvSpPr>
        <p:spPr>
          <a:xfrm>
            <a:off x="1451058" y="2314757"/>
            <a:ext cx="503247" cy="503247"/>
          </a:xfrm>
          <a:prstGeom prst="roundRect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GB" sz="2400" b="1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525B979-0675-7A72-ECEF-DBBC1DBEBC24}"/>
              </a:ext>
            </a:extLst>
          </p:cNvPr>
          <p:cNvSpPr txBox="1"/>
          <p:nvPr/>
        </p:nvSpPr>
        <p:spPr>
          <a:xfrm>
            <a:off x="1531409" y="2335548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1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1BABADE-B98D-EDF7-FC42-34761AC6FC05}"/>
              </a:ext>
            </a:extLst>
          </p:cNvPr>
          <p:cNvSpPr txBox="1"/>
          <p:nvPr/>
        </p:nvSpPr>
        <p:spPr>
          <a:xfrm>
            <a:off x="2055964" y="227399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1" i="0" u="none" strike="noStrike" cap="none" spc="0" normalizeH="0" baseline="0">
                <a:ln>
                  <a:noFill/>
                </a:ln>
                <a:solidFill>
                  <a:srgbClr val="2F36C5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lumMod val="50000"/>
                      </a:schemeClr>
                    </a:gs>
                  </a:gsLst>
                  <a:lin ang="13500000" scaled="1"/>
                </a:gradFill>
              </a:rPr>
              <a:t>论文摘要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530882A-AFB9-DB6A-29B7-5B6BE432FA5C}"/>
              </a:ext>
            </a:extLst>
          </p:cNvPr>
          <p:cNvSpPr/>
          <p:nvPr/>
        </p:nvSpPr>
        <p:spPr>
          <a:xfrm>
            <a:off x="1451058" y="3281972"/>
            <a:ext cx="503247" cy="503247"/>
          </a:xfrm>
          <a:prstGeom prst="roundRect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GB" sz="2400" b="1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344A4F4-4AF2-BE13-AA43-14F3C5BD0765}"/>
              </a:ext>
            </a:extLst>
          </p:cNvPr>
          <p:cNvSpPr txBox="1"/>
          <p:nvPr/>
        </p:nvSpPr>
        <p:spPr>
          <a:xfrm>
            <a:off x="1531409" y="3302763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2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7571963-DBE5-323E-ECF9-8FFCD365F7AA}"/>
              </a:ext>
            </a:extLst>
          </p:cNvPr>
          <p:cNvSpPr txBox="1"/>
          <p:nvPr/>
        </p:nvSpPr>
        <p:spPr>
          <a:xfrm>
            <a:off x="2055964" y="324120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lumMod val="50000"/>
                      </a:schemeClr>
                    </a:gs>
                  </a:gsLst>
                  <a:lin ang="135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选题背景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C4627C9-9B20-CBE1-AB0E-1474CBF3FFAC}"/>
              </a:ext>
            </a:extLst>
          </p:cNvPr>
          <p:cNvSpPr/>
          <p:nvPr/>
        </p:nvSpPr>
        <p:spPr>
          <a:xfrm>
            <a:off x="1451058" y="4249187"/>
            <a:ext cx="503247" cy="503247"/>
          </a:xfrm>
          <a:prstGeom prst="roundRect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GB" sz="2400" b="1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653016C-7191-15EF-206C-E059122DA095}"/>
              </a:ext>
            </a:extLst>
          </p:cNvPr>
          <p:cNvSpPr txBox="1"/>
          <p:nvPr/>
        </p:nvSpPr>
        <p:spPr>
          <a:xfrm>
            <a:off x="1531409" y="4269978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3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EB3494C-B5ED-98D8-B53E-B331672F143C}"/>
              </a:ext>
            </a:extLst>
          </p:cNvPr>
          <p:cNvSpPr txBox="1"/>
          <p:nvPr/>
        </p:nvSpPr>
        <p:spPr>
          <a:xfrm>
            <a:off x="2055964" y="420842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lumMod val="50000"/>
                      </a:schemeClr>
                    </a:gs>
                  </a:gsLst>
                  <a:lin ang="135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研究方法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5949385-2DBF-0F8C-0052-4BA9EE78D7EB}"/>
              </a:ext>
            </a:extLst>
          </p:cNvPr>
          <p:cNvSpPr/>
          <p:nvPr/>
        </p:nvSpPr>
        <p:spPr>
          <a:xfrm>
            <a:off x="1451058" y="5216401"/>
            <a:ext cx="503247" cy="503247"/>
          </a:xfrm>
          <a:prstGeom prst="roundRect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GB" sz="2400" b="1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8DAF6AF-C2E8-2821-5B17-A7E3DEC13373}"/>
              </a:ext>
            </a:extLst>
          </p:cNvPr>
          <p:cNvSpPr txBox="1"/>
          <p:nvPr/>
        </p:nvSpPr>
        <p:spPr>
          <a:xfrm>
            <a:off x="1531409" y="5237192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4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33517DB-0A05-ACF2-86A5-46B816B2A5BC}"/>
              </a:ext>
            </a:extLst>
          </p:cNvPr>
          <p:cNvSpPr txBox="1"/>
          <p:nvPr/>
        </p:nvSpPr>
        <p:spPr>
          <a:xfrm>
            <a:off x="2055964" y="51756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1" i="0" u="none" strike="noStrike" cap="none" spc="0" normalizeH="0" baseline="0">
                <a:ln>
                  <a:noFill/>
                </a:ln>
                <a:solidFill>
                  <a:srgbClr val="2F36C5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lumMod val="50000"/>
                      </a:schemeClr>
                    </a:gs>
                  </a:gsLst>
                  <a:lin ang="13500000" scaled="1"/>
                </a:gradFill>
              </a:rPr>
              <a:t>研究成果</a:t>
            </a:r>
          </a:p>
        </p:txBody>
      </p:sp>
      <p:sp>
        <p:nvSpPr>
          <p:cNvPr id="27" name="TextBox 43_1">
            <a:extLst>
              <a:ext uri="{FF2B5EF4-FFF2-40B4-BE49-F238E27FC236}">
                <a16:creationId xmlns:a16="http://schemas.microsoft.com/office/drawing/2014/main" id="{122108AC-D802-D48C-42DB-2BB89ABC1528}"/>
              </a:ext>
            </a:extLst>
          </p:cNvPr>
          <p:cNvSpPr txBox="1"/>
          <p:nvPr/>
        </p:nvSpPr>
        <p:spPr>
          <a:xfrm>
            <a:off x="3854695" y="2527932"/>
            <a:ext cx="1869423" cy="261610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100" b="0" dirty="0">
                <a:solidFill>
                  <a:schemeClr val="accent1"/>
                </a:solidFill>
              </a:rPr>
              <a:t>ABSTRACT OF THE PAPER</a:t>
            </a:r>
            <a:endParaRPr lang="zh-CN" altLang="en-US" sz="1100" b="0" dirty="0">
              <a:solidFill>
                <a:schemeClr val="accent1"/>
              </a:solidFill>
            </a:endParaRPr>
          </a:p>
        </p:txBody>
      </p:sp>
      <p:sp>
        <p:nvSpPr>
          <p:cNvPr id="28" name="TextBox 43_1">
            <a:extLst>
              <a:ext uri="{FF2B5EF4-FFF2-40B4-BE49-F238E27FC236}">
                <a16:creationId xmlns:a16="http://schemas.microsoft.com/office/drawing/2014/main" id="{88088EE7-FC47-4902-FD10-0DC53D7EEF6E}"/>
              </a:ext>
            </a:extLst>
          </p:cNvPr>
          <p:cNvSpPr txBox="1"/>
          <p:nvPr/>
        </p:nvSpPr>
        <p:spPr>
          <a:xfrm>
            <a:off x="3854695" y="3499211"/>
            <a:ext cx="2210862" cy="261610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100" b="0" dirty="0">
                <a:solidFill>
                  <a:schemeClr val="accent1"/>
                </a:solidFill>
              </a:rPr>
              <a:t>BACKGROUND INTRODUCTION</a:t>
            </a:r>
            <a:endParaRPr lang="zh-CN" altLang="en-US" sz="1100" b="0" dirty="0">
              <a:solidFill>
                <a:schemeClr val="accent1"/>
              </a:solidFill>
            </a:endParaRPr>
          </a:p>
        </p:txBody>
      </p:sp>
      <p:sp>
        <p:nvSpPr>
          <p:cNvPr id="29" name="TextBox 43_1">
            <a:extLst>
              <a:ext uri="{FF2B5EF4-FFF2-40B4-BE49-F238E27FC236}">
                <a16:creationId xmlns:a16="http://schemas.microsoft.com/office/drawing/2014/main" id="{C64C16B9-E144-473A-1A48-82A53BBDC1A6}"/>
              </a:ext>
            </a:extLst>
          </p:cNvPr>
          <p:cNvSpPr txBox="1"/>
          <p:nvPr/>
        </p:nvSpPr>
        <p:spPr>
          <a:xfrm>
            <a:off x="3854695" y="4470490"/>
            <a:ext cx="1595309" cy="261610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100" b="0" dirty="0">
                <a:solidFill>
                  <a:schemeClr val="accent1"/>
                </a:solidFill>
              </a:rPr>
              <a:t>RESEARCH METHODS</a:t>
            </a:r>
            <a:endParaRPr lang="zh-CN" altLang="en-US" sz="1100" b="0" dirty="0">
              <a:solidFill>
                <a:schemeClr val="accent1"/>
              </a:solidFill>
            </a:endParaRPr>
          </a:p>
        </p:txBody>
      </p:sp>
      <p:sp>
        <p:nvSpPr>
          <p:cNvPr id="30" name="TextBox 43_1">
            <a:extLst>
              <a:ext uri="{FF2B5EF4-FFF2-40B4-BE49-F238E27FC236}">
                <a16:creationId xmlns:a16="http://schemas.microsoft.com/office/drawing/2014/main" id="{25F549A4-3472-9732-03DF-E0B5EA719E0B}"/>
              </a:ext>
            </a:extLst>
          </p:cNvPr>
          <p:cNvSpPr txBox="1"/>
          <p:nvPr/>
        </p:nvSpPr>
        <p:spPr>
          <a:xfrm>
            <a:off x="3854695" y="5441769"/>
            <a:ext cx="1531188" cy="261610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100" b="0" dirty="0">
                <a:solidFill>
                  <a:schemeClr val="accent1"/>
                </a:solidFill>
              </a:rPr>
              <a:t>RESEARCH RESULTS</a:t>
            </a:r>
            <a:endParaRPr lang="zh-CN" altLang="en-US" sz="1100" b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718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B56388D-5FD6-50FC-DDB4-4D3FA602C587}"/>
              </a:ext>
            </a:extLst>
          </p:cNvPr>
          <p:cNvSpPr/>
          <p:nvPr/>
        </p:nvSpPr>
        <p:spPr>
          <a:xfrm>
            <a:off x="1" y="0"/>
            <a:ext cx="10130970" cy="6858000"/>
          </a:xfrm>
          <a:custGeom>
            <a:avLst/>
            <a:gdLst>
              <a:gd name="connsiteX0" fmla="*/ 0 w 6322901"/>
              <a:gd name="connsiteY0" fmla="*/ 0 h 6858000"/>
              <a:gd name="connsiteX1" fmla="*/ 826347 w 6322901"/>
              <a:gd name="connsiteY1" fmla="*/ 0 h 6858000"/>
              <a:gd name="connsiteX2" fmla="*/ 5739390 w 6322901"/>
              <a:gd name="connsiteY2" fmla="*/ 0 h 6858000"/>
              <a:gd name="connsiteX3" fmla="*/ 5857063 w 6322901"/>
              <a:gd name="connsiteY3" fmla="*/ 347773 h 6858000"/>
              <a:gd name="connsiteX4" fmla="*/ 6322901 w 6322901"/>
              <a:gd name="connsiteY4" fmla="*/ 3429000 h 6858000"/>
              <a:gd name="connsiteX5" fmla="*/ 5857063 w 6322901"/>
              <a:gd name="connsiteY5" fmla="*/ 6510227 h 6858000"/>
              <a:gd name="connsiteX6" fmla="*/ 5739390 w 6322901"/>
              <a:gd name="connsiteY6" fmla="*/ 6858000 h 6858000"/>
              <a:gd name="connsiteX7" fmla="*/ 826347 w 6322901"/>
              <a:gd name="connsiteY7" fmla="*/ 6858000 h 6858000"/>
              <a:gd name="connsiteX8" fmla="*/ 0 w 6322901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22901" h="6858000">
                <a:moveTo>
                  <a:pt x="0" y="0"/>
                </a:moveTo>
                <a:lnTo>
                  <a:pt x="826347" y="0"/>
                </a:lnTo>
                <a:lnTo>
                  <a:pt x="5739390" y="0"/>
                </a:lnTo>
                <a:lnTo>
                  <a:pt x="5857063" y="347773"/>
                </a:lnTo>
                <a:cubicBezTo>
                  <a:pt x="6159809" y="1321132"/>
                  <a:pt x="6322901" y="2356020"/>
                  <a:pt x="6322901" y="3429000"/>
                </a:cubicBezTo>
                <a:cubicBezTo>
                  <a:pt x="6322901" y="4501980"/>
                  <a:pt x="6159809" y="5536868"/>
                  <a:pt x="5857063" y="6510227"/>
                </a:cubicBezTo>
                <a:lnTo>
                  <a:pt x="5739390" y="6858000"/>
                </a:lnTo>
                <a:lnTo>
                  <a:pt x="826347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67BD8B8-EB6C-D462-1FDA-4152B85A221A}"/>
              </a:ext>
            </a:extLst>
          </p:cNvPr>
          <p:cNvSpPr/>
          <p:nvPr/>
        </p:nvSpPr>
        <p:spPr>
          <a:xfrm flipH="1">
            <a:off x="5754868" y="0"/>
            <a:ext cx="6437132" cy="6858000"/>
          </a:xfrm>
          <a:custGeom>
            <a:avLst/>
            <a:gdLst>
              <a:gd name="connsiteX0" fmla="*/ 5920237 w 6437132"/>
              <a:gd name="connsiteY0" fmla="*/ 0 h 6858000"/>
              <a:gd name="connsiteX1" fmla="*/ 1307017 w 6437132"/>
              <a:gd name="connsiteY1" fmla="*/ 0 h 6858000"/>
              <a:gd name="connsiteX2" fmla="*/ 0 w 6437132"/>
              <a:gd name="connsiteY2" fmla="*/ 0 h 6858000"/>
              <a:gd name="connsiteX3" fmla="*/ 0 w 6437132"/>
              <a:gd name="connsiteY3" fmla="*/ 6858000 h 6858000"/>
              <a:gd name="connsiteX4" fmla="*/ 1307017 w 6437132"/>
              <a:gd name="connsiteY4" fmla="*/ 6858000 h 6858000"/>
              <a:gd name="connsiteX5" fmla="*/ 5920237 w 6437132"/>
              <a:gd name="connsiteY5" fmla="*/ 6858000 h 6858000"/>
              <a:gd name="connsiteX6" fmla="*/ 6036453 w 6437132"/>
              <a:gd name="connsiteY6" fmla="*/ 6458238 h 6858000"/>
              <a:gd name="connsiteX7" fmla="*/ 6437132 w 6437132"/>
              <a:gd name="connsiteY7" fmla="*/ 3429000 h 6858000"/>
              <a:gd name="connsiteX8" fmla="*/ 6036453 w 6437132"/>
              <a:gd name="connsiteY8" fmla="*/ 3997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37132" h="6858000">
                <a:moveTo>
                  <a:pt x="5920237" y="0"/>
                </a:moveTo>
                <a:lnTo>
                  <a:pt x="1307017" y="0"/>
                </a:lnTo>
                <a:lnTo>
                  <a:pt x="0" y="0"/>
                </a:lnTo>
                <a:lnTo>
                  <a:pt x="0" y="6858000"/>
                </a:lnTo>
                <a:lnTo>
                  <a:pt x="1307017" y="6858000"/>
                </a:lnTo>
                <a:lnTo>
                  <a:pt x="5920237" y="6858000"/>
                </a:lnTo>
                <a:lnTo>
                  <a:pt x="6036453" y="6458238"/>
                </a:lnTo>
                <a:cubicBezTo>
                  <a:pt x="6297729" y="5492737"/>
                  <a:pt x="6437132" y="4477148"/>
                  <a:pt x="6437132" y="3429000"/>
                </a:cubicBezTo>
                <a:cubicBezTo>
                  <a:pt x="6437132" y="2380852"/>
                  <a:pt x="6297729" y="1365263"/>
                  <a:pt x="6036453" y="399762"/>
                </a:cubicBezTo>
                <a:close/>
              </a:path>
            </a:pathLst>
          </a:custGeom>
          <a:solidFill>
            <a:srgbClr val="1295D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FCBC0DF-9CD1-D461-3B9A-16B8BC94E051}"/>
              </a:ext>
            </a:extLst>
          </p:cNvPr>
          <p:cNvSpPr/>
          <p:nvPr/>
        </p:nvSpPr>
        <p:spPr>
          <a:xfrm flipH="1">
            <a:off x="6096000" y="0"/>
            <a:ext cx="6096000" cy="6858000"/>
          </a:xfrm>
          <a:custGeom>
            <a:avLst/>
            <a:gdLst>
              <a:gd name="connsiteX0" fmla="*/ 5512489 w 6096000"/>
              <a:gd name="connsiteY0" fmla="*/ 0 h 6858000"/>
              <a:gd name="connsiteX1" fmla="*/ 1307017 w 6096000"/>
              <a:gd name="connsiteY1" fmla="*/ 0 h 6858000"/>
              <a:gd name="connsiteX2" fmla="*/ 0 w 6096000"/>
              <a:gd name="connsiteY2" fmla="*/ 0 h 6858000"/>
              <a:gd name="connsiteX3" fmla="*/ 0 w 6096000"/>
              <a:gd name="connsiteY3" fmla="*/ 6858000 h 6858000"/>
              <a:gd name="connsiteX4" fmla="*/ 1307017 w 6096000"/>
              <a:gd name="connsiteY4" fmla="*/ 6858000 h 6858000"/>
              <a:gd name="connsiteX5" fmla="*/ 5512489 w 6096000"/>
              <a:gd name="connsiteY5" fmla="*/ 6858000 h 6858000"/>
              <a:gd name="connsiteX6" fmla="*/ 5630162 w 6096000"/>
              <a:gd name="connsiteY6" fmla="*/ 6510227 h 6858000"/>
              <a:gd name="connsiteX7" fmla="*/ 6096000 w 6096000"/>
              <a:gd name="connsiteY7" fmla="*/ 3429000 h 6858000"/>
              <a:gd name="connsiteX8" fmla="*/ 5630162 w 6096000"/>
              <a:gd name="connsiteY8" fmla="*/ 3477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8000">
                <a:moveTo>
                  <a:pt x="5512489" y="0"/>
                </a:moveTo>
                <a:lnTo>
                  <a:pt x="1307017" y="0"/>
                </a:lnTo>
                <a:lnTo>
                  <a:pt x="0" y="0"/>
                </a:lnTo>
                <a:lnTo>
                  <a:pt x="0" y="6858000"/>
                </a:lnTo>
                <a:lnTo>
                  <a:pt x="1307017" y="6858000"/>
                </a:lnTo>
                <a:lnTo>
                  <a:pt x="5512489" y="6858000"/>
                </a:lnTo>
                <a:lnTo>
                  <a:pt x="5630162" y="6510227"/>
                </a:lnTo>
                <a:cubicBezTo>
                  <a:pt x="5932908" y="5536868"/>
                  <a:pt x="6096000" y="4501980"/>
                  <a:pt x="6096000" y="3429000"/>
                </a:cubicBezTo>
                <a:cubicBezTo>
                  <a:pt x="6096000" y="2356020"/>
                  <a:pt x="5932908" y="1321132"/>
                  <a:pt x="5630162" y="347773"/>
                </a:cubicBezTo>
                <a:close/>
              </a:path>
            </a:pathLst>
          </a:cu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79021BE-5DEE-FCB2-9BE7-B17CFC55C701}"/>
              </a:ext>
            </a:extLst>
          </p:cNvPr>
          <p:cNvSpPr/>
          <p:nvPr/>
        </p:nvSpPr>
        <p:spPr>
          <a:xfrm flipH="1">
            <a:off x="6096000" y="0"/>
            <a:ext cx="6096000" cy="6858000"/>
          </a:xfrm>
          <a:custGeom>
            <a:avLst/>
            <a:gdLst>
              <a:gd name="connsiteX0" fmla="*/ 5512489 w 6096000"/>
              <a:gd name="connsiteY0" fmla="*/ 0 h 6858000"/>
              <a:gd name="connsiteX1" fmla="*/ 1307017 w 6096000"/>
              <a:gd name="connsiteY1" fmla="*/ 0 h 6858000"/>
              <a:gd name="connsiteX2" fmla="*/ 0 w 6096000"/>
              <a:gd name="connsiteY2" fmla="*/ 0 h 6858000"/>
              <a:gd name="connsiteX3" fmla="*/ 0 w 6096000"/>
              <a:gd name="connsiteY3" fmla="*/ 6858000 h 6858000"/>
              <a:gd name="connsiteX4" fmla="*/ 1307017 w 6096000"/>
              <a:gd name="connsiteY4" fmla="*/ 6858000 h 6858000"/>
              <a:gd name="connsiteX5" fmla="*/ 5512489 w 6096000"/>
              <a:gd name="connsiteY5" fmla="*/ 6858000 h 6858000"/>
              <a:gd name="connsiteX6" fmla="*/ 5630162 w 6096000"/>
              <a:gd name="connsiteY6" fmla="*/ 6510227 h 6858000"/>
              <a:gd name="connsiteX7" fmla="*/ 6096000 w 6096000"/>
              <a:gd name="connsiteY7" fmla="*/ 3429000 h 6858000"/>
              <a:gd name="connsiteX8" fmla="*/ 5630162 w 6096000"/>
              <a:gd name="connsiteY8" fmla="*/ 3477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8000">
                <a:moveTo>
                  <a:pt x="5512489" y="0"/>
                </a:moveTo>
                <a:lnTo>
                  <a:pt x="1307017" y="0"/>
                </a:lnTo>
                <a:lnTo>
                  <a:pt x="0" y="0"/>
                </a:lnTo>
                <a:lnTo>
                  <a:pt x="0" y="6858000"/>
                </a:lnTo>
                <a:lnTo>
                  <a:pt x="1307017" y="6858000"/>
                </a:lnTo>
                <a:lnTo>
                  <a:pt x="5512489" y="6858000"/>
                </a:lnTo>
                <a:lnTo>
                  <a:pt x="5630162" y="6510227"/>
                </a:lnTo>
                <a:cubicBezTo>
                  <a:pt x="5932908" y="5536868"/>
                  <a:pt x="6096000" y="4501980"/>
                  <a:pt x="6096000" y="3429000"/>
                </a:cubicBezTo>
                <a:cubicBezTo>
                  <a:pt x="6096000" y="2356020"/>
                  <a:pt x="5932908" y="1321132"/>
                  <a:pt x="5630162" y="34777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HarmonyOS Sans SC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2B175AC-0D57-26A1-1312-D8E6D5786E91}"/>
              </a:ext>
            </a:extLst>
          </p:cNvPr>
          <p:cNvSpPr txBox="1"/>
          <p:nvPr/>
        </p:nvSpPr>
        <p:spPr>
          <a:xfrm>
            <a:off x="855180" y="3208001"/>
            <a:ext cx="53694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Regular"/>
                <a:ea typeface="思源黑体 CN Regular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ABSTRACT OF THE PAPER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7D97E3F-BA9B-5DC8-8A9B-C251F375A389}"/>
              </a:ext>
            </a:extLst>
          </p:cNvPr>
          <p:cNvSpPr txBox="1"/>
          <p:nvPr/>
        </p:nvSpPr>
        <p:spPr>
          <a:xfrm>
            <a:off x="815424" y="1640492"/>
            <a:ext cx="50156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PART 01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915C045-5284-94AC-0562-5440988E51FC}"/>
              </a:ext>
            </a:extLst>
          </p:cNvPr>
          <p:cNvSpPr txBox="1"/>
          <p:nvPr/>
        </p:nvSpPr>
        <p:spPr>
          <a:xfrm>
            <a:off x="855180" y="4533929"/>
            <a:ext cx="4631221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单击此处添加您的文本或者复制您适合的内容粘贴到此处，单击此处添加您的文本。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9D5BC42-1FCB-9F79-DC5D-28C257E8BEEF}"/>
              </a:ext>
            </a:extLst>
          </p:cNvPr>
          <p:cNvSpPr txBox="1"/>
          <p:nvPr/>
        </p:nvSpPr>
        <p:spPr>
          <a:xfrm>
            <a:off x="855180" y="2335222"/>
            <a:ext cx="5015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300">
                <a:solidFill>
                  <a:srgbClr val="2D446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sym typeface="阿里巴巴普惠体 R" panose="00020600040101010101" pitchFamily="18" charset="-122"/>
              </a:rPr>
              <a:t>论文摘要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E6011C0-36CA-E120-8630-6BBFD609F016}"/>
              </a:ext>
            </a:extLst>
          </p:cNvPr>
          <p:cNvSpPr/>
          <p:nvPr/>
        </p:nvSpPr>
        <p:spPr>
          <a:xfrm>
            <a:off x="954089" y="528869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LOGO</a:t>
            </a:r>
            <a:endParaRPr lang="zh-CN" altLang="en-US" sz="1200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FB1E0ED7-E7DD-48A7-203A-46FA7A7C8C70}"/>
              </a:ext>
            </a:extLst>
          </p:cNvPr>
          <p:cNvCxnSpPr>
            <a:cxnSpLocks/>
          </p:cNvCxnSpPr>
          <p:nvPr/>
        </p:nvCxnSpPr>
        <p:spPr>
          <a:xfrm>
            <a:off x="954089" y="5829300"/>
            <a:ext cx="1252082" cy="0"/>
          </a:xfrm>
          <a:prstGeom prst="straightConnector1">
            <a:avLst/>
          </a:prstGeom>
          <a:ln w="19050"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lgDashDotDot"/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786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B3595575-504D-BA41-44EA-BA8FD0782B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4DB9EAB3-3E05-5AB3-2FBB-1F092B3F8B91}"/>
              </a:ext>
            </a:extLst>
          </p:cNvPr>
          <p:cNvSpPr/>
          <p:nvPr/>
        </p:nvSpPr>
        <p:spPr>
          <a:xfrm>
            <a:off x="7683499" y="1386841"/>
            <a:ext cx="3813175" cy="4772659"/>
          </a:xfrm>
          <a:prstGeom prst="roundRect">
            <a:avLst>
              <a:gd name="adj" fmla="val 2532"/>
            </a:avLst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0" ty="0" sx="100000" sy="100000" flip="none" algn="ctr"/>
          </a:blipFill>
          <a:ln w="25400" cap="flat" cmpd="sng" algn="ctr">
            <a:solidFill>
              <a:srgbClr val="1295D8"/>
            </a:solidFill>
            <a:prstDash val="solid"/>
            <a:miter lim="800000"/>
          </a:ln>
          <a:effectLst>
            <a:outerShdw blurRad="101600" dist="63500" dir="5400000" algn="t" rotWithShape="0">
              <a:srgbClr val="1295D8">
                <a:alpha val="23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36C6E8-77DE-7EBA-0D04-4463127A5BED}"/>
              </a:ext>
            </a:extLst>
          </p:cNvPr>
          <p:cNvSpPr txBox="1"/>
          <p:nvPr/>
        </p:nvSpPr>
        <p:spPr>
          <a:xfrm>
            <a:off x="2639153" y="760125"/>
            <a:ext cx="2690024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ABSTRACT OF THE PAPER</a:t>
            </a:r>
            <a:endParaRPr lang="zh-CN" altLang="en-US" sz="13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CC1217-A557-3D33-0E4B-9A6C8C4BF87C}"/>
              </a:ext>
            </a:extLst>
          </p:cNvPr>
          <p:cNvSpPr txBox="1"/>
          <p:nvPr/>
        </p:nvSpPr>
        <p:spPr>
          <a:xfrm>
            <a:off x="744093" y="515431"/>
            <a:ext cx="19800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 spc="3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>
                <a:sym typeface="思源黑体 CN Heavy" panose="020B0A00000000000000" pitchFamily="34" charset="-122"/>
              </a:rPr>
              <a:t>论文摘要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D0DE98B-5870-916E-EF59-D7401DEF1D57}"/>
              </a:ext>
            </a:extLst>
          </p:cNvPr>
          <p:cNvSpPr/>
          <p:nvPr/>
        </p:nvSpPr>
        <p:spPr>
          <a:xfrm flipV="1">
            <a:off x="-314777" y="539521"/>
            <a:ext cx="1010102" cy="5211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72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9E6016E-616E-E75E-363D-188B8571A2AD}"/>
              </a:ext>
            </a:extLst>
          </p:cNvPr>
          <p:cNvSpPr/>
          <p:nvPr/>
        </p:nvSpPr>
        <p:spPr>
          <a:xfrm>
            <a:off x="10912475" y="508000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LOGO</a:t>
            </a:r>
            <a:endParaRPr lang="zh-CN" altLang="en-US" sz="1200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8E10B75-2909-ED0E-A51D-11CBBBD80DF8}"/>
              </a:ext>
            </a:extLst>
          </p:cNvPr>
          <p:cNvSpPr/>
          <p:nvPr/>
        </p:nvSpPr>
        <p:spPr>
          <a:xfrm>
            <a:off x="3074607" y="1386841"/>
            <a:ext cx="4316794" cy="1060173"/>
          </a:xfrm>
          <a:prstGeom prst="roundRect">
            <a:avLst>
              <a:gd name="adj" fmla="val 8194"/>
            </a:avLst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8A8B0CC-D823-5859-EBBD-303E89EC44CC}"/>
              </a:ext>
            </a:extLst>
          </p:cNvPr>
          <p:cNvSpPr/>
          <p:nvPr/>
        </p:nvSpPr>
        <p:spPr>
          <a:xfrm>
            <a:off x="3074607" y="2628358"/>
            <a:ext cx="4316794" cy="1060173"/>
          </a:xfrm>
          <a:prstGeom prst="roundRect">
            <a:avLst>
              <a:gd name="adj" fmla="val 8194"/>
            </a:avLst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9D13A4A-9633-5D57-32F6-57761A84504C}"/>
              </a:ext>
            </a:extLst>
          </p:cNvPr>
          <p:cNvSpPr/>
          <p:nvPr/>
        </p:nvSpPr>
        <p:spPr>
          <a:xfrm>
            <a:off x="3074607" y="3869875"/>
            <a:ext cx="4316794" cy="1060173"/>
          </a:xfrm>
          <a:prstGeom prst="roundRect">
            <a:avLst>
              <a:gd name="adj" fmla="val 8194"/>
            </a:avLst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D55EF74-55BD-02D7-25CD-0F6C8EABE398}"/>
              </a:ext>
            </a:extLst>
          </p:cNvPr>
          <p:cNvSpPr/>
          <p:nvPr/>
        </p:nvSpPr>
        <p:spPr>
          <a:xfrm>
            <a:off x="3074607" y="5111392"/>
            <a:ext cx="4316794" cy="1060173"/>
          </a:xfrm>
          <a:prstGeom prst="roundRect">
            <a:avLst>
              <a:gd name="adj" fmla="val 8194"/>
            </a:avLst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052C90F-CB9C-38D1-3E4E-EFD865206DDA}"/>
              </a:ext>
            </a:extLst>
          </p:cNvPr>
          <p:cNvSpPr/>
          <p:nvPr/>
        </p:nvSpPr>
        <p:spPr>
          <a:xfrm>
            <a:off x="695325" y="3343904"/>
            <a:ext cx="775666" cy="856767"/>
          </a:xfrm>
          <a:prstGeom prst="roundRect">
            <a:avLst>
              <a:gd name="adj" fmla="val 8194"/>
            </a:avLst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kern="0" dirty="0">
                <a:solidFill>
                  <a:schemeClr val="accen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论文框架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6587DA5-2362-130C-1A54-2A0581AAEAD6}"/>
              </a:ext>
            </a:extLst>
          </p:cNvPr>
          <p:cNvCxnSpPr>
            <a:cxnSpLocks/>
          </p:cNvCxnSpPr>
          <p:nvPr/>
        </p:nvCxnSpPr>
        <p:spPr>
          <a:xfrm>
            <a:off x="1470991" y="3772287"/>
            <a:ext cx="8482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53C1FEC-DD3F-2502-F0CD-BD21F38D31C9}"/>
              </a:ext>
            </a:extLst>
          </p:cNvPr>
          <p:cNvCxnSpPr>
            <a:cxnSpLocks/>
          </p:cNvCxnSpPr>
          <p:nvPr/>
        </p:nvCxnSpPr>
        <p:spPr>
          <a:xfrm>
            <a:off x="2320918" y="1916927"/>
            <a:ext cx="745267" cy="0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EFB800F-BB39-7E4B-24E5-CE6545ECC61E}"/>
              </a:ext>
            </a:extLst>
          </p:cNvPr>
          <p:cNvCxnSpPr>
            <a:cxnSpLocks/>
          </p:cNvCxnSpPr>
          <p:nvPr/>
        </p:nvCxnSpPr>
        <p:spPr>
          <a:xfrm>
            <a:off x="2320918" y="3158444"/>
            <a:ext cx="745267" cy="0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C57808B-8FEB-BBA6-7F97-888EBB5D196C}"/>
              </a:ext>
            </a:extLst>
          </p:cNvPr>
          <p:cNvCxnSpPr>
            <a:cxnSpLocks/>
          </p:cNvCxnSpPr>
          <p:nvPr/>
        </p:nvCxnSpPr>
        <p:spPr>
          <a:xfrm>
            <a:off x="2320918" y="4399961"/>
            <a:ext cx="745267" cy="0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87FF2D7-BB94-480D-CC33-0C64DF5466E5}"/>
              </a:ext>
            </a:extLst>
          </p:cNvPr>
          <p:cNvCxnSpPr>
            <a:cxnSpLocks/>
          </p:cNvCxnSpPr>
          <p:nvPr/>
        </p:nvCxnSpPr>
        <p:spPr>
          <a:xfrm>
            <a:off x="2320918" y="5641478"/>
            <a:ext cx="745267" cy="0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BDBFF75-C641-BA01-7E18-4EC18231137D}"/>
              </a:ext>
            </a:extLst>
          </p:cNvPr>
          <p:cNvCxnSpPr>
            <a:cxnSpLocks/>
          </p:cNvCxnSpPr>
          <p:nvPr/>
        </p:nvCxnSpPr>
        <p:spPr>
          <a:xfrm>
            <a:off x="2320918" y="1916365"/>
            <a:ext cx="0" cy="371184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D495157-BCDC-F0DD-FF0C-AA664D87D569}"/>
              </a:ext>
            </a:extLst>
          </p:cNvPr>
          <p:cNvSpPr/>
          <p:nvPr/>
        </p:nvSpPr>
        <p:spPr>
          <a:xfrm>
            <a:off x="7683499" y="1386841"/>
            <a:ext cx="3813175" cy="4772659"/>
          </a:xfrm>
          <a:prstGeom prst="roundRect">
            <a:avLst>
              <a:gd name="adj" fmla="val 2532"/>
            </a:avLst>
          </a:prstGeom>
          <a:solidFill>
            <a:sysClr val="window" lastClr="FFFFFF">
              <a:alpha val="90000"/>
            </a:sysClr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3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D3BD368-705A-D408-0C2B-27AB1F3D3795}"/>
              </a:ext>
            </a:extLst>
          </p:cNvPr>
          <p:cNvSpPr txBox="1"/>
          <p:nvPr/>
        </p:nvSpPr>
        <p:spPr>
          <a:xfrm>
            <a:off x="7861300" y="17780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论文摘要简述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EB276FE-30B7-5022-CF32-4E7F2D477825}"/>
              </a:ext>
            </a:extLst>
          </p:cNvPr>
          <p:cNvSpPr txBox="1"/>
          <p:nvPr/>
        </p:nvSpPr>
        <p:spPr>
          <a:xfrm>
            <a:off x="3177985" y="1549551"/>
            <a:ext cx="4110038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论文第一部分主要讲述了</a:t>
            </a:r>
            <a:r>
              <a:rPr lang="en-US" altLang="zh-CN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XX</a:t>
            </a: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内容，复制您适合的内容粘贴到此处。</a:t>
            </a:r>
            <a:endParaRPr kumimoji="0" lang="zh-CN" altLang="en-US" sz="1800" b="0" i="0" u="none" strike="noStrike" kern="0" cap="none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015FBAF-66FB-1F16-169F-5E52109E154A}"/>
              </a:ext>
            </a:extLst>
          </p:cNvPr>
          <p:cNvSpPr txBox="1"/>
          <p:nvPr/>
        </p:nvSpPr>
        <p:spPr>
          <a:xfrm>
            <a:off x="3177985" y="2791068"/>
            <a:ext cx="4110038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论文第二部分主要讲述了</a:t>
            </a:r>
            <a:r>
              <a:rPr lang="en-US" altLang="zh-CN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XX</a:t>
            </a: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内容，复制您适合的内容粘贴到此处。</a:t>
            </a:r>
            <a:endParaRPr kumimoji="0" lang="zh-CN" altLang="en-US" sz="1800" b="0" i="0" u="none" strike="noStrike" kern="0" cap="none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F1C51E4-720A-BFA9-36F4-5AE406FEC729}"/>
              </a:ext>
            </a:extLst>
          </p:cNvPr>
          <p:cNvSpPr txBox="1"/>
          <p:nvPr/>
        </p:nvSpPr>
        <p:spPr>
          <a:xfrm>
            <a:off x="3177985" y="4032585"/>
            <a:ext cx="4110038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论文第三部分主要讲述了</a:t>
            </a:r>
            <a:r>
              <a:rPr lang="en-US" altLang="zh-CN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XX</a:t>
            </a: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内容，复制您适合的内容粘贴到此处。</a:t>
            </a:r>
            <a:endParaRPr kumimoji="0" lang="zh-CN" altLang="en-US" sz="1800" b="0" i="0" u="none" strike="noStrike" kern="0" cap="none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98B7FD3-CA3E-99F0-03FF-328A0835E1ED}"/>
              </a:ext>
            </a:extLst>
          </p:cNvPr>
          <p:cNvSpPr txBox="1"/>
          <p:nvPr/>
        </p:nvSpPr>
        <p:spPr>
          <a:xfrm>
            <a:off x="3177985" y="5274102"/>
            <a:ext cx="4110038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论文第四部分主要讲述了</a:t>
            </a:r>
            <a:r>
              <a:rPr lang="en-US" altLang="zh-CN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XX</a:t>
            </a: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内容，复制您适合的内容粘贴到此处。</a:t>
            </a:r>
            <a:endParaRPr kumimoji="0" lang="zh-CN" altLang="en-US" sz="1800" b="0" i="0" u="none" strike="noStrike" kern="0" cap="none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4C249B5-B4CA-A969-7AF3-1A21AF6CA6CE}"/>
              </a:ext>
            </a:extLst>
          </p:cNvPr>
          <p:cNvSpPr txBox="1"/>
          <p:nvPr/>
        </p:nvSpPr>
        <p:spPr>
          <a:xfrm>
            <a:off x="7861300" y="2286029"/>
            <a:ext cx="3467100" cy="33939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/>
              <a:t>单击此处添加您的文本或者复制您适合的内容粘贴到此处，单击此处添加您的文本或者复制您适合的内容粘贴到此处，单击此处添加您的文本或者复制您适合的内容粘贴到此处，单击此处添加您的文本或者复制您适合的内容粘贴到此处，单击此处添加您的文本或者复制您适合的内容粘贴到此处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95122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6C8E2752-5824-F50E-1F7B-B5304DA110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C38B36A-7645-5533-EFDA-2586C86F42D0}"/>
              </a:ext>
            </a:extLst>
          </p:cNvPr>
          <p:cNvCxnSpPr>
            <a:cxnSpLocks/>
          </p:cNvCxnSpPr>
          <p:nvPr/>
        </p:nvCxnSpPr>
        <p:spPr>
          <a:xfrm>
            <a:off x="1320800" y="1219200"/>
            <a:ext cx="0" cy="5089525"/>
          </a:xfrm>
          <a:prstGeom prst="straightConnector1">
            <a:avLst/>
          </a:prstGeom>
          <a:ln w="25400" cap="rnd">
            <a:solidFill>
              <a:schemeClr val="accent1">
                <a:alpha val="60000"/>
              </a:schemeClr>
            </a:solidFill>
            <a:prstDash val="sysDash"/>
            <a:round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4B3FDB4-3640-1F3C-8D7B-B0BF8D76D888}"/>
              </a:ext>
            </a:extLst>
          </p:cNvPr>
          <p:cNvSpPr txBox="1"/>
          <p:nvPr/>
        </p:nvSpPr>
        <p:spPr>
          <a:xfrm>
            <a:off x="3545676" y="760125"/>
            <a:ext cx="2690024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REVIEW OF RESEARCH STATUS</a:t>
            </a:r>
            <a:endParaRPr lang="zh-CN" altLang="en-US" sz="13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EBD951-D80B-55C4-6A7B-DF40B95A504C}"/>
              </a:ext>
            </a:extLst>
          </p:cNvPr>
          <p:cNvSpPr txBox="1"/>
          <p:nvPr/>
        </p:nvSpPr>
        <p:spPr>
          <a:xfrm>
            <a:off x="744093" y="515431"/>
            <a:ext cx="29262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 spc="3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>
                <a:sym typeface="思源黑体 CN Heavy" panose="020B0A00000000000000" pitchFamily="34" charset="-122"/>
              </a:rPr>
              <a:t>研究现状综述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3C3E78D-D3D9-9434-F86B-174BA7EA28E6}"/>
              </a:ext>
            </a:extLst>
          </p:cNvPr>
          <p:cNvSpPr/>
          <p:nvPr/>
        </p:nvSpPr>
        <p:spPr>
          <a:xfrm flipV="1">
            <a:off x="-314777" y="539521"/>
            <a:ext cx="1010102" cy="5211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72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A6B972F-7658-9FB0-F0C5-62E29886918C}"/>
              </a:ext>
            </a:extLst>
          </p:cNvPr>
          <p:cNvSpPr/>
          <p:nvPr/>
        </p:nvSpPr>
        <p:spPr>
          <a:xfrm>
            <a:off x="10912475" y="508000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LOGO</a:t>
            </a:r>
            <a:endParaRPr lang="zh-CN" altLang="en-US" sz="1200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3ED9E40-F8BD-4270-47D9-7F86D4DC4E06}"/>
              </a:ext>
            </a:extLst>
          </p:cNvPr>
          <p:cNvSpPr/>
          <p:nvPr/>
        </p:nvSpPr>
        <p:spPr>
          <a:xfrm>
            <a:off x="798513" y="1422400"/>
            <a:ext cx="10594975" cy="9779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0473844-1252-CDC4-CE93-6273B2D02174}"/>
              </a:ext>
            </a:extLst>
          </p:cNvPr>
          <p:cNvSpPr/>
          <p:nvPr/>
        </p:nvSpPr>
        <p:spPr>
          <a:xfrm>
            <a:off x="798513" y="2603500"/>
            <a:ext cx="10594975" cy="9779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01C816D-3E11-AE00-BD57-002FC082481D}"/>
              </a:ext>
            </a:extLst>
          </p:cNvPr>
          <p:cNvSpPr/>
          <p:nvPr/>
        </p:nvSpPr>
        <p:spPr>
          <a:xfrm>
            <a:off x="798513" y="3784600"/>
            <a:ext cx="10594975" cy="9779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A7491B8-4B23-98E1-056A-A4D4C185DFF8}"/>
              </a:ext>
            </a:extLst>
          </p:cNvPr>
          <p:cNvSpPr/>
          <p:nvPr/>
        </p:nvSpPr>
        <p:spPr>
          <a:xfrm>
            <a:off x="798513" y="4965700"/>
            <a:ext cx="10594975" cy="9779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A32D836-193B-9D52-82B5-1DA6ADDA8BD7}"/>
              </a:ext>
            </a:extLst>
          </p:cNvPr>
          <p:cNvSpPr/>
          <p:nvPr/>
        </p:nvSpPr>
        <p:spPr>
          <a:xfrm>
            <a:off x="927100" y="1517650"/>
            <a:ext cx="787400" cy="787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36391B3-583C-F82F-4F37-E7BD4F365CFC}"/>
              </a:ext>
            </a:extLst>
          </p:cNvPr>
          <p:cNvSpPr/>
          <p:nvPr/>
        </p:nvSpPr>
        <p:spPr>
          <a:xfrm>
            <a:off x="927100" y="2698750"/>
            <a:ext cx="787400" cy="787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BECE951-2117-0DC6-24F5-73FFE3F1CE2F}"/>
              </a:ext>
            </a:extLst>
          </p:cNvPr>
          <p:cNvSpPr/>
          <p:nvPr/>
        </p:nvSpPr>
        <p:spPr>
          <a:xfrm>
            <a:off x="927100" y="3879850"/>
            <a:ext cx="787400" cy="787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B4BA304-1C4B-32D2-62D3-FF4D6CB6B69D}"/>
              </a:ext>
            </a:extLst>
          </p:cNvPr>
          <p:cNvSpPr/>
          <p:nvPr/>
        </p:nvSpPr>
        <p:spPr>
          <a:xfrm>
            <a:off x="927100" y="5060950"/>
            <a:ext cx="787400" cy="787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9CC8A34-29F7-73DD-D707-B7CB29EEB8A5}"/>
              </a:ext>
            </a:extLst>
          </p:cNvPr>
          <p:cNvSpPr txBox="1"/>
          <p:nvPr/>
        </p:nvSpPr>
        <p:spPr>
          <a:xfrm>
            <a:off x="1790700" y="1900749"/>
            <a:ext cx="9229916" cy="402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单击此处添加您的文本或者复制您适合的内容粘贴到此处，单击此处添加您的文本。</a:t>
            </a:r>
            <a:endParaRPr kumimoji="0" lang="zh-CN" altLang="en-US" sz="1800" b="0" i="0" u="none" strike="noStrike" kern="0" cap="none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0D09D1C-F0C0-4350-74F9-041E4DEB3D4F}"/>
              </a:ext>
            </a:extLst>
          </p:cNvPr>
          <p:cNvSpPr txBox="1"/>
          <p:nvPr/>
        </p:nvSpPr>
        <p:spPr>
          <a:xfrm>
            <a:off x="1790700" y="1519598"/>
            <a:ext cx="325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阶段研究特点简述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DEFF596-E9A4-CBC7-B10C-FBFC8F0BC3E8}"/>
              </a:ext>
            </a:extLst>
          </p:cNvPr>
          <p:cNvSpPr txBox="1"/>
          <p:nvPr/>
        </p:nvSpPr>
        <p:spPr>
          <a:xfrm>
            <a:off x="1790700" y="3081849"/>
            <a:ext cx="9229916" cy="402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单击此处添加您的文本或者复制您适合的内容粘贴到此处，单击此处添加您的文本。</a:t>
            </a:r>
            <a:endParaRPr kumimoji="0" lang="zh-CN" altLang="en-US" sz="1800" b="0" i="0" u="none" strike="noStrike" kern="0" cap="none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D696D14-90E4-C248-003D-F1494B02DA74}"/>
              </a:ext>
            </a:extLst>
          </p:cNvPr>
          <p:cNvSpPr txBox="1"/>
          <p:nvPr/>
        </p:nvSpPr>
        <p:spPr>
          <a:xfrm>
            <a:off x="1790700" y="2700698"/>
            <a:ext cx="325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阶段研究特点简述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B1D505A-8431-A341-1C5B-A0FB37105136}"/>
              </a:ext>
            </a:extLst>
          </p:cNvPr>
          <p:cNvSpPr txBox="1"/>
          <p:nvPr/>
        </p:nvSpPr>
        <p:spPr>
          <a:xfrm>
            <a:off x="1790700" y="4262949"/>
            <a:ext cx="9229916" cy="402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单击此处添加您的文本或者复制您适合的内容粘贴到此处，单击此处添加您的文本。</a:t>
            </a:r>
            <a:endParaRPr kumimoji="0" lang="zh-CN" altLang="en-US" sz="1800" b="0" i="0" u="none" strike="noStrike" kern="0" cap="none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EED1C7D-5A46-B530-0C06-49D32FF07549}"/>
              </a:ext>
            </a:extLst>
          </p:cNvPr>
          <p:cNvSpPr txBox="1"/>
          <p:nvPr/>
        </p:nvSpPr>
        <p:spPr>
          <a:xfrm>
            <a:off x="1790700" y="3881798"/>
            <a:ext cx="325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阶段研究特点简述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D754889-9973-759E-CC3B-54BC88EC3A33}"/>
              </a:ext>
            </a:extLst>
          </p:cNvPr>
          <p:cNvSpPr txBox="1"/>
          <p:nvPr/>
        </p:nvSpPr>
        <p:spPr>
          <a:xfrm>
            <a:off x="1790700" y="5444049"/>
            <a:ext cx="9229916" cy="402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单击此处添加您的文本或者复制您适合的内容粘贴到此处，单击此处添加您的文本。</a:t>
            </a:r>
            <a:endParaRPr kumimoji="0" lang="zh-CN" altLang="en-US" sz="1800" b="0" i="0" u="none" strike="noStrike" kern="0" cap="none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20E1C8A-5C9B-0DAC-6B04-A374E99D8433}"/>
              </a:ext>
            </a:extLst>
          </p:cNvPr>
          <p:cNvSpPr txBox="1"/>
          <p:nvPr/>
        </p:nvSpPr>
        <p:spPr>
          <a:xfrm>
            <a:off x="1790700" y="5062898"/>
            <a:ext cx="325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阶段研究特点简述</a:t>
            </a:r>
          </a:p>
        </p:txBody>
      </p:sp>
    </p:spTree>
    <p:extLst>
      <p:ext uri="{BB962C8B-B14F-4D97-AF65-F5344CB8AC3E}">
        <p14:creationId xmlns:p14="http://schemas.microsoft.com/office/powerpoint/2010/main" val="394247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806A43EC-4D25-5C7D-87C0-F948EE2C5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9836374-7CCC-C792-5368-360D59CA32A9}"/>
              </a:ext>
            </a:extLst>
          </p:cNvPr>
          <p:cNvSpPr txBox="1"/>
          <p:nvPr/>
        </p:nvSpPr>
        <p:spPr>
          <a:xfrm>
            <a:off x="2639153" y="760125"/>
            <a:ext cx="2690024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EVALUATION MODEL</a:t>
            </a:r>
            <a:endParaRPr lang="zh-CN" altLang="en-US" sz="13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7C8D0B-0E5A-E652-0F8E-B3496A8DED92}"/>
              </a:ext>
            </a:extLst>
          </p:cNvPr>
          <p:cNvSpPr txBox="1"/>
          <p:nvPr/>
        </p:nvSpPr>
        <p:spPr>
          <a:xfrm>
            <a:off x="744093" y="515431"/>
            <a:ext cx="19800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 spc="3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>
                <a:sym typeface="思源黑体 CN Heavy" panose="020B0A00000000000000" pitchFamily="34" charset="-122"/>
              </a:rPr>
              <a:t>评价模型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0B72BF2-EC2B-E41D-1C16-88283E426031}"/>
              </a:ext>
            </a:extLst>
          </p:cNvPr>
          <p:cNvSpPr/>
          <p:nvPr/>
        </p:nvSpPr>
        <p:spPr>
          <a:xfrm flipV="1">
            <a:off x="-314777" y="539521"/>
            <a:ext cx="1010102" cy="5211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72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46D3D0C-0AED-F4A5-3EEE-6AB8C33CC5BC}"/>
              </a:ext>
            </a:extLst>
          </p:cNvPr>
          <p:cNvSpPr/>
          <p:nvPr/>
        </p:nvSpPr>
        <p:spPr>
          <a:xfrm>
            <a:off x="10912475" y="508000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LOGO</a:t>
            </a:r>
            <a:endParaRPr lang="zh-CN" altLang="en-US" sz="12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17D68D-43CD-D0BE-4F63-A89443D7EA9F}"/>
              </a:ext>
            </a:extLst>
          </p:cNvPr>
          <p:cNvSpPr txBox="1"/>
          <p:nvPr/>
        </p:nvSpPr>
        <p:spPr>
          <a:xfrm>
            <a:off x="695324" y="5558811"/>
            <a:ext cx="10899775" cy="7289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本研究以经济合作开发组织（</a:t>
            </a:r>
            <a:r>
              <a:rPr kumimoji="0" lang="en-US" altLang="zh-CN" sz="1800" b="0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OECD</a:t>
            </a:r>
            <a:r>
              <a:rPr kumimoji="0" lang="zh-CN" altLang="en-US" sz="1800" b="0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）与联合国环境规划署（ </a:t>
            </a:r>
            <a:r>
              <a:rPr kumimoji="0" lang="en-US" altLang="zh-CN" sz="1800" b="0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UNEP</a:t>
            </a:r>
            <a:r>
              <a:rPr kumimoji="0" lang="zh-CN" altLang="en-US" sz="1800" b="0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 ）共同提出的</a:t>
            </a:r>
            <a:r>
              <a:rPr kumimoji="0" lang="en-US" altLang="zh-CN" sz="1800" b="1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P-S-R</a:t>
            </a:r>
            <a:r>
              <a:rPr kumimoji="0" lang="zh-CN" altLang="en-US" sz="1800" b="1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框架模型</a:t>
            </a:r>
            <a:r>
              <a:rPr kumimoji="0" lang="zh-CN" altLang="en-US" sz="1800" b="0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为参考，</a:t>
            </a:r>
            <a:r>
              <a:rPr kumimoji="0" lang="zh-CN" altLang="en-US" sz="1800" b="1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构建湿地生态安全评价模型框架</a:t>
            </a:r>
            <a:r>
              <a:rPr kumimoji="0" lang="zh-CN" altLang="en-US" sz="1800" b="0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BB62B1-1AD0-F065-8E6B-65D4911A5336}"/>
              </a:ext>
            </a:extLst>
          </p:cNvPr>
          <p:cNvGrpSpPr/>
          <p:nvPr/>
        </p:nvGrpSpPr>
        <p:grpSpPr>
          <a:xfrm>
            <a:off x="4631773" y="1864713"/>
            <a:ext cx="2928452" cy="2928452"/>
            <a:chOff x="4544060" y="2190605"/>
            <a:chExt cx="3103880" cy="310388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D3C8230-72D0-2DE6-EF28-FF968746B5FB}"/>
                </a:ext>
              </a:extLst>
            </p:cNvPr>
            <p:cNvSpPr/>
            <p:nvPr/>
          </p:nvSpPr>
          <p:spPr>
            <a:xfrm>
              <a:off x="4544060" y="2190605"/>
              <a:ext cx="3103880" cy="3103880"/>
            </a:xfrm>
            <a:prstGeom prst="ellipse">
              <a:avLst/>
            </a:prstGeom>
            <a:solidFill>
              <a:srgbClr val="B3E1F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CF19476-E50B-762D-20AB-762F99737B6F}"/>
                </a:ext>
              </a:extLst>
            </p:cNvPr>
            <p:cNvSpPr/>
            <p:nvPr/>
          </p:nvSpPr>
          <p:spPr>
            <a:xfrm>
              <a:off x="4742688" y="2354654"/>
              <a:ext cx="2706624" cy="2706624"/>
            </a:xfrm>
            <a:prstGeom prst="ellipse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59BB6B8-1202-4548-CC48-7907E62F3C83}"/>
                </a:ext>
              </a:extLst>
            </p:cNvPr>
            <p:cNvGrpSpPr/>
            <p:nvPr/>
          </p:nvGrpSpPr>
          <p:grpSpPr>
            <a:xfrm rot="5400000">
              <a:off x="4805461" y="2354502"/>
              <a:ext cx="2581079" cy="2633780"/>
              <a:chOff x="4927076" y="2080089"/>
              <a:chExt cx="2243862" cy="2289678"/>
            </a:xfrm>
            <a:solidFill>
              <a:schemeClr val="bg1">
                <a:alpha val="40000"/>
              </a:schemeClr>
            </a:solidFill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22257BCD-492E-CC46-267F-C05753354D9D}"/>
                  </a:ext>
                </a:extLst>
              </p:cNvPr>
              <p:cNvSpPr/>
              <p:nvPr/>
            </p:nvSpPr>
            <p:spPr>
              <a:xfrm rot="-5400000">
                <a:off x="5554663" y="2548128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F974C07-AC8A-6B0E-9407-103403D2333D}"/>
                  </a:ext>
                </a:extLst>
              </p:cNvPr>
              <p:cNvSpPr/>
              <p:nvPr/>
            </p:nvSpPr>
            <p:spPr>
              <a:xfrm rot="-1080000">
                <a:off x="5894713" y="2080089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CF450A7D-6187-4478-3445-0C6464FE2D90}"/>
                  </a:ext>
                </a:extLst>
              </p:cNvPr>
              <p:cNvSpPr/>
              <p:nvPr/>
            </p:nvSpPr>
            <p:spPr>
              <a:xfrm rot="3240000">
                <a:off x="6444925" y="2258864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06CF761A-B103-8AA9-C1A8-135C42CC9E31}"/>
                  </a:ext>
                </a:extLst>
              </p:cNvPr>
              <p:cNvSpPr/>
              <p:nvPr/>
            </p:nvSpPr>
            <p:spPr>
              <a:xfrm rot="7560000">
                <a:off x="6444925" y="2837392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2FA65CF9-7BBD-E719-11D9-0230EB3E5FEC}"/>
                  </a:ext>
                </a:extLst>
              </p:cNvPr>
              <p:cNvSpPr/>
              <p:nvPr/>
            </p:nvSpPr>
            <p:spPr>
              <a:xfrm rot="11880000">
                <a:off x="5894713" y="3016167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DFF9F7A0-FDF1-96A1-266E-F45AF36E5FD9}"/>
              </a:ext>
            </a:extLst>
          </p:cNvPr>
          <p:cNvSpPr/>
          <p:nvPr/>
        </p:nvSpPr>
        <p:spPr>
          <a:xfrm>
            <a:off x="5623559" y="2821920"/>
            <a:ext cx="944880" cy="944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A8005B1-B93F-76AE-DC4A-69A1C739907D}"/>
              </a:ext>
            </a:extLst>
          </p:cNvPr>
          <p:cNvSpPr/>
          <p:nvPr/>
        </p:nvSpPr>
        <p:spPr>
          <a:xfrm>
            <a:off x="5688039" y="3109694"/>
            <a:ext cx="815921" cy="36933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B3E1F9"/>
                    </a:gs>
                    <a:gs pos="63000">
                      <a:srgbClr val="1295D8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状态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B3E1F9"/>
                    </a:gs>
                    <a:gs pos="63000">
                      <a:srgbClr val="1295D8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S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B3E1F9"/>
                  </a:gs>
                  <a:gs pos="63000">
                    <a:srgbClr val="1295D8"/>
                  </a:gs>
                </a:gsLst>
                <a:lin ang="5400000" scaled="1"/>
                <a:tileRect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921E0E6-6ED0-F153-07BE-D4A58CF3D0B8}"/>
              </a:ext>
            </a:extLst>
          </p:cNvPr>
          <p:cNvSpPr txBox="1"/>
          <p:nvPr/>
        </p:nvSpPr>
        <p:spPr>
          <a:xfrm>
            <a:off x="6148718" y="2293079"/>
            <a:ext cx="888653" cy="591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环境和资源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E4A532-E2D6-9FAF-B355-5BC56C582781}"/>
              </a:ext>
            </a:extLst>
          </p:cNvPr>
          <p:cNvSpPr txBox="1"/>
          <p:nvPr/>
        </p:nvSpPr>
        <p:spPr>
          <a:xfrm>
            <a:off x="5299166" y="243475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生物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E2F0D34-0107-36FC-3CC7-8DA253604257}"/>
              </a:ext>
            </a:extLst>
          </p:cNvPr>
          <p:cNvSpPr txBox="1"/>
          <p:nvPr/>
        </p:nvSpPr>
        <p:spPr>
          <a:xfrm>
            <a:off x="4997396" y="343189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土地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0C73BA1-A319-83AF-1D78-C3A95F2ADE6F}"/>
              </a:ext>
            </a:extLst>
          </p:cNvPr>
          <p:cNvSpPr txBox="1"/>
          <p:nvPr/>
        </p:nvSpPr>
        <p:spPr>
          <a:xfrm>
            <a:off x="6749523" y="3431896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E3880E7-EBB1-07F9-7538-D2D8FC2B29ED}"/>
              </a:ext>
            </a:extLst>
          </p:cNvPr>
          <p:cNvSpPr txBox="1"/>
          <p:nvPr/>
        </p:nvSpPr>
        <p:spPr>
          <a:xfrm>
            <a:off x="5824419" y="410440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其他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83A7BD4-D8EA-46AF-DF96-99EA0474A77D}"/>
              </a:ext>
            </a:extLst>
          </p:cNvPr>
          <p:cNvGrpSpPr/>
          <p:nvPr/>
        </p:nvGrpSpPr>
        <p:grpSpPr>
          <a:xfrm>
            <a:off x="868691" y="1864713"/>
            <a:ext cx="2928452" cy="2928452"/>
            <a:chOff x="545465" y="2190605"/>
            <a:chExt cx="3103880" cy="310388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43744CF-6DF6-0361-8126-652D318C1920}"/>
                </a:ext>
              </a:extLst>
            </p:cNvPr>
            <p:cNvSpPr/>
            <p:nvPr/>
          </p:nvSpPr>
          <p:spPr>
            <a:xfrm>
              <a:off x="545465" y="2190605"/>
              <a:ext cx="3103880" cy="3103880"/>
            </a:xfrm>
            <a:prstGeom prst="ellipse">
              <a:avLst/>
            </a:prstGeom>
            <a:solidFill>
              <a:srgbClr val="B3E1F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14CB860-3FD3-E9C8-AEC1-DDA42476BF23}"/>
                </a:ext>
              </a:extLst>
            </p:cNvPr>
            <p:cNvSpPr/>
            <p:nvPr/>
          </p:nvSpPr>
          <p:spPr>
            <a:xfrm>
              <a:off x="744093" y="2354654"/>
              <a:ext cx="2706624" cy="2706624"/>
            </a:xfrm>
            <a:prstGeom prst="ellipse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65F4EA3-AAE3-A58C-2563-2849906825AC}"/>
                </a:ext>
              </a:extLst>
            </p:cNvPr>
            <p:cNvGrpSpPr/>
            <p:nvPr/>
          </p:nvGrpSpPr>
          <p:grpSpPr>
            <a:xfrm rot="5400000">
              <a:off x="798220" y="2354501"/>
              <a:ext cx="2581079" cy="2633780"/>
              <a:chOff x="4927076" y="2080089"/>
              <a:chExt cx="2243862" cy="2289678"/>
            </a:xfrm>
            <a:solidFill>
              <a:schemeClr val="bg1">
                <a:alpha val="40000"/>
              </a:schemeClr>
            </a:solidFill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54E2550-F2C6-74DD-CF35-C67BABA9FBC3}"/>
                  </a:ext>
                </a:extLst>
              </p:cNvPr>
              <p:cNvSpPr/>
              <p:nvPr/>
            </p:nvSpPr>
            <p:spPr>
              <a:xfrm rot="-5400000">
                <a:off x="5554663" y="2548128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C8051D1A-94D0-88B2-0C12-59538BC213B3}"/>
                  </a:ext>
                </a:extLst>
              </p:cNvPr>
              <p:cNvSpPr/>
              <p:nvPr/>
            </p:nvSpPr>
            <p:spPr>
              <a:xfrm rot="-1080000">
                <a:off x="5894713" y="2080089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735D2642-9E48-B4F8-3F41-BB232AFC6640}"/>
                  </a:ext>
                </a:extLst>
              </p:cNvPr>
              <p:cNvSpPr/>
              <p:nvPr/>
            </p:nvSpPr>
            <p:spPr>
              <a:xfrm rot="3240000">
                <a:off x="6444925" y="2258864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25E4E3D9-2FAE-A9CD-6685-64CE994BB4A5}"/>
                  </a:ext>
                </a:extLst>
              </p:cNvPr>
              <p:cNvSpPr/>
              <p:nvPr/>
            </p:nvSpPr>
            <p:spPr>
              <a:xfrm rot="7560000">
                <a:off x="6444925" y="2837392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A2D41AE-5016-21DA-3D73-C31D34D9643B}"/>
                  </a:ext>
                </a:extLst>
              </p:cNvPr>
              <p:cNvSpPr/>
              <p:nvPr/>
            </p:nvSpPr>
            <p:spPr>
              <a:xfrm rot="11880000">
                <a:off x="5894713" y="3016167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2F1D0981-971A-633D-F2AC-A0B320D1DC6A}"/>
              </a:ext>
            </a:extLst>
          </p:cNvPr>
          <p:cNvSpPr/>
          <p:nvPr/>
        </p:nvSpPr>
        <p:spPr>
          <a:xfrm>
            <a:off x="1860477" y="2821920"/>
            <a:ext cx="944880" cy="944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DE3EEBD-68E1-39D6-FBD2-BCA708849AEC}"/>
              </a:ext>
            </a:extLst>
          </p:cNvPr>
          <p:cNvSpPr/>
          <p:nvPr/>
        </p:nvSpPr>
        <p:spPr>
          <a:xfrm>
            <a:off x="1921489" y="3109694"/>
            <a:ext cx="822856" cy="36933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B3E1F9"/>
                    </a:gs>
                    <a:gs pos="63000">
                      <a:srgbClr val="1295D8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压力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B3E1F9"/>
                    </a:gs>
                    <a:gs pos="63000">
                      <a:srgbClr val="1295D8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P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B3E1F9"/>
                  </a:gs>
                  <a:gs pos="63000">
                    <a:srgbClr val="1295D8"/>
                  </a:gs>
                </a:gsLst>
                <a:lin ang="5400000" scaled="1"/>
                <a:tileRect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0118DCF-F2E5-EBB5-FC92-5C93781236D1}"/>
              </a:ext>
            </a:extLst>
          </p:cNvPr>
          <p:cNvSpPr txBox="1"/>
          <p:nvPr/>
        </p:nvSpPr>
        <p:spPr>
          <a:xfrm>
            <a:off x="2559466" y="2293079"/>
            <a:ext cx="543740" cy="591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人类活动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7EA3F27-5042-827B-8D3A-D745F2B5ED5A}"/>
              </a:ext>
            </a:extLst>
          </p:cNvPr>
          <p:cNvSpPr txBox="1"/>
          <p:nvPr/>
        </p:nvSpPr>
        <p:spPr>
          <a:xfrm>
            <a:off x="1548436" y="2422345"/>
            <a:ext cx="543739" cy="332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工业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CEE9147-E639-F080-6722-A576156FB634}"/>
              </a:ext>
            </a:extLst>
          </p:cNvPr>
          <p:cNvSpPr txBox="1"/>
          <p:nvPr/>
        </p:nvSpPr>
        <p:spPr>
          <a:xfrm>
            <a:off x="1148172" y="3419488"/>
            <a:ext cx="543739" cy="332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农业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F441E9B-D56E-C2B3-AC7D-8C6EF932595C}"/>
              </a:ext>
            </a:extLst>
          </p:cNvPr>
          <p:cNvSpPr txBox="1"/>
          <p:nvPr/>
        </p:nvSpPr>
        <p:spPr>
          <a:xfrm>
            <a:off x="2899059" y="3419488"/>
            <a:ext cx="543739" cy="332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运输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9B36278-6A11-F010-9208-600A7076CD62}"/>
              </a:ext>
            </a:extLst>
          </p:cNvPr>
          <p:cNvSpPr txBox="1"/>
          <p:nvPr/>
        </p:nvSpPr>
        <p:spPr>
          <a:xfrm>
            <a:off x="2052401" y="4091994"/>
            <a:ext cx="543739" cy="332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其他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A411F47-8D81-8EAA-20EE-BE71689CE332}"/>
              </a:ext>
            </a:extLst>
          </p:cNvPr>
          <p:cNvGrpSpPr/>
          <p:nvPr/>
        </p:nvGrpSpPr>
        <p:grpSpPr>
          <a:xfrm>
            <a:off x="8394857" y="1864713"/>
            <a:ext cx="2928452" cy="2928452"/>
            <a:chOff x="8542655" y="2190605"/>
            <a:chExt cx="3103880" cy="310388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066B90CC-CCC2-F1E6-593C-45C79A71B8EE}"/>
                </a:ext>
              </a:extLst>
            </p:cNvPr>
            <p:cNvSpPr/>
            <p:nvPr/>
          </p:nvSpPr>
          <p:spPr>
            <a:xfrm>
              <a:off x="8542655" y="2190605"/>
              <a:ext cx="3103880" cy="3103880"/>
            </a:xfrm>
            <a:prstGeom prst="ellipse">
              <a:avLst/>
            </a:prstGeom>
            <a:solidFill>
              <a:srgbClr val="B3E1F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3F41B023-5D32-7062-49C7-01BAE8EAAE9C}"/>
                </a:ext>
              </a:extLst>
            </p:cNvPr>
            <p:cNvSpPr/>
            <p:nvPr/>
          </p:nvSpPr>
          <p:spPr>
            <a:xfrm>
              <a:off x="8741283" y="2354654"/>
              <a:ext cx="2706624" cy="2706624"/>
            </a:xfrm>
            <a:prstGeom prst="ellipse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73F778D-A94D-593B-FBBF-425123A1028A}"/>
                </a:ext>
              </a:extLst>
            </p:cNvPr>
            <p:cNvGrpSpPr/>
            <p:nvPr/>
          </p:nvGrpSpPr>
          <p:grpSpPr>
            <a:xfrm rot="5400000">
              <a:off x="8804210" y="2354503"/>
              <a:ext cx="2581079" cy="2633780"/>
              <a:chOff x="4927076" y="2080089"/>
              <a:chExt cx="2243862" cy="2289678"/>
            </a:xfrm>
            <a:solidFill>
              <a:schemeClr val="bg1">
                <a:alpha val="40000"/>
              </a:schemeClr>
            </a:solidFill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9CCDDCF-15ED-74A9-52F1-026CCC46094B}"/>
                  </a:ext>
                </a:extLst>
              </p:cNvPr>
              <p:cNvSpPr/>
              <p:nvPr/>
            </p:nvSpPr>
            <p:spPr>
              <a:xfrm rot="-5400000">
                <a:off x="5554663" y="2548128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4D98A36-442F-51C6-0311-B654ED157F7C}"/>
                  </a:ext>
                </a:extLst>
              </p:cNvPr>
              <p:cNvSpPr/>
              <p:nvPr/>
            </p:nvSpPr>
            <p:spPr>
              <a:xfrm rot="-1080000">
                <a:off x="5894713" y="2080089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2881A59-31A5-063E-2106-BF31298F8050}"/>
                  </a:ext>
                </a:extLst>
              </p:cNvPr>
              <p:cNvSpPr/>
              <p:nvPr/>
            </p:nvSpPr>
            <p:spPr>
              <a:xfrm rot="3240000">
                <a:off x="6444925" y="2258864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D316536B-5E62-A4F1-D5DF-B39B812D504A}"/>
                  </a:ext>
                </a:extLst>
              </p:cNvPr>
              <p:cNvSpPr/>
              <p:nvPr/>
            </p:nvSpPr>
            <p:spPr>
              <a:xfrm rot="7560000">
                <a:off x="6444925" y="2837392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E73B9A78-3612-F806-C853-660D669AEAEE}"/>
                  </a:ext>
                </a:extLst>
              </p:cNvPr>
              <p:cNvSpPr/>
              <p:nvPr/>
            </p:nvSpPr>
            <p:spPr>
              <a:xfrm rot="11880000">
                <a:off x="5894713" y="3016167"/>
                <a:ext cx="98425" cy="1353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49" name="椭圆 48">
            <a:extLst>
              <a:ext uri="{FF2B5EF4-FFF2-40B4-BE49-F238E27FC236}">
                <a16:creationId xmlns:a16="http://schemas.microsoft.com/office/drawing/2014/main" id="{DE0D4DF9-C12B-028B-76E9-BE22450FC37F}"/>
              </a:ext>
            </a:extLst>
          </p:cNvPr>
          <p:cNvSpPr/>
          <p:nvPr/>
        </p:nvSpPr>
        <p:spPr>
          <a:xfrm>
            <a:off x="9386643" y="2821920"/>
            <a:ext cx="944880" cy="944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E4514940-D169-58AE-35E2-700DB2263109}"/>
              </a:ext>
            </a:extLst>
          </p:cNvPr>
          <p:cNvSpPr/>
          <p:nvPr/>
        </p:nvSpPr>
        <p:spPr>
          <a:xfrm>
            <a:off x="9440691" y="3109694"/>
            <a:ext cx="836784" cy="36933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B3E1F9"/>
                    </a:gs>
                    <a:gs pos="63000">
                      <a:srgbClr val="1295D8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响应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B3E1F9"/>
                    </a:gs>
                    <a:gs pos="63000">
                      <a:srgbClr val="1295D8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R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B3E1F9"/>
                  </a:gs>
                  <a:gs pos="63000">
                    <a:srgbClr val="1295D8"/>
                  </a:gs>
                </a:gsLst>
                <a:lin ang="5400000" scaled="1"/>
                <a:tileRect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EEE0741-128F-52FF-25EF-D805D38D9B47}"/>
              </a:ext>
            </a:extLst>
          </p:cNvPr>
          <p:cNvSpPr txBox="1"/>
          <p:nvPr/>
        </p:nvSpPr>
        <p:spPr>
          <a:xfrm>
            <a:off x="9035425" y="243475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机构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93C70BA-A866-563C-2127-546A52D5B23B}"/>
              </a:ext>
            </a:extLst>
          </p:cNvPr>
          <p:cNvSpPr txBox="1"/>
          <p:nvPr/>
        </p:nvSpPr>
        <p:spPr>
          <a:xfrm>
            <a:off x="10154718" y="2293079"/>
            <a:ext cx="618743" cy="591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管理部门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FC5DB72-54AF-E868-4F8E-B6E7CEBCB33D}"/>
              </a:ext>
            </a:extLst>
          </p:cNvPr>
          <p:cNvSpPr txBox="1"/>
          <p:nvPr/>
        </p:nvSpPr>
        <p:spPr>
          <a:xfrm>
            <a:off x="8697570" y="343189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家庭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BD5F0EC-05E4-D2C2-4EFA-B7D45189A8CA}"/>
              </a:ext>
            </a:extLst>
          </p:cNvPr>
          <p:cNvSpPr txBox="1"/>
          <p:nvPr/>
        </p:nvSpPr>
        <p:spPr>
          <a:xfrm>
            <a:off x="10537550" y="343189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企业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B62C13F-8278-2715-E58E-D3E293796991}"/>
              </a:ext>
            </a:extLst>
          </p:cNvPr>
          <p:cNvSpPr txBox="1"/>
          <p:nvPr/>
        </p:nvSpPr>
        <p:spPr>
          <a:xfrm>
            <a:off x="9650139" y="410440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国际</a:t>
            </a:r>
          </a:p>
        </p:txBody>
      </p:sp>
      <p:cxnSp>
        <p:nvCxnSpPr>
          <p:cNvPr id="56" name="直接箭头连接符 55">
            <a:extLst>
              <a:ext uri="{FF2B5EF4-FFF2-40B4-BE49-F238E27FC236}">
                <a16:creationId xmlns:a16="http://schemas.microsoft.com/office/drawing/2014/main" id="{D705D99D-ADA7-962D-8188-975795163C8E}"/>
              </a:ext>
            </a:extLst>
          </p:cNvPr>
          <p:cNvCxnSpPr>
            <a:cxnSpLocks/>
          </p:cNvCxnSpPr>
          <p:nvPr/>
        </p:nvCxnSpPr>
        <p:spPr>
          <a:xfrm>
            <a:off x="3944458" y="3122544"/>
            <a:ext cx="540000" cy="0"/>
          </a:xfrm>
          <a:prstGeom prst="straightConnector1">
            <a:avLst/>
          </a:prstGeom>
          <a:noFill/>
          <a:ln w="25400" cap="flat" cmpd="sng" algn="ctr">
            <a:gradFill flip="none" rotWithShape="1">
              <a:gsLst>
                <a:gs pos="0">
                  <a:srgbClr val="1295D8">
                    <a:alpha val="0"/>
                  </a:srgbClr>
                </a:gs>
                <a:gs pos="100000">
                  <a:srgbClr val="1295D8"/>
                </a:gs>
              </a:gsLst>
              <a:lin ang="0" scaled="1"/>
              <a:tileRect/>
            </a:gradFill>
            <a:prstDash val="solid"/>
            <a:miter lim="800000"/>
            <a:tailEnd type="triangle"/>
          </a:ln>
          <a:effectLst/>
        </p:spPr>
      </p:cxn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8F5FD05A-32D9-57AB-8D28-D31895A358F5}"/>
              </a:ext>
            </a:extLst>
          </p:cNvPr>
          <p:cNvCxnSpPr>
            <a:cxnSpLocks/>
          </p:cNvCxnSpPr>
          <p:nvPr/>
        </p:nvCxnSpPr>
        <p:spPr>
          <a:xfrm flipH="1">
            <a:off x="3944458" y="3466176"/>
            <a:ext cx="540000" cy="0"/>
          </a:xfrm>
          <a:prstGeom prst="straightConnector1">
            <a:avLst/>
          </a:prstGeom>
          <a:noFill/>
          <a:ln w="25400" cap="flat" cmpd="sng" algn="ctr">
            <a:gradFill flip="none" rotWithShape="1">
              <a:gsLst>
                <a:gs pos="0">
                  <a:srgbClr val="1295D8">
                    <a:alpha val="0"/>
                  </a:srgbClr>
                </a:gs>
                <a:gs pos="100000">
                  <a:srgbClr val="1295D8"/>
                </a:gs>
              </a:gsLst>
              <a:lin ang="0" scaled="1"/>
              <a:tileRect/>
            </a:gradFill>
            <a:prstDash val="solid"/>
            <a:miter lim="800000"/>
            <a:tailEnd type="triangle"/>
          </a:ln>
          <a:effectLst/>
        </p:spPr>
      </p:cxn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0ECC1396-0EED-135E-3B51-A5B06123F2A6}"/>
              </a:ext>
            </a:extLst>
          </p:cNvPr>
          <p:cNvCxnSpPr>
            <a:cxnSpLocks/>
          </p:cNvCxnSpPr>
          <p:nvPr/>
        </p:nvCxnSpPr>
        <p:spPr>
          <a:xfrm>
            <a:off x="7707540" y="3122544"/>
            <a:ext cx="540000" cy="0"/>
          </a:xfrm>
          <a:prstGeom prst="straightConnector1">
            <a:avLst/>
          </a:prstGeom>
          <a:noFill/>
          <a:ln w="25400" cap="flat" cmpd="sng" algn="ctr">
            <a:gradFill flip="none" rotWithShape="1">
              <a:gsLst>
                <a:gs pos="0">
                  <a:srgbClr val="1295D8">
                    <a:alpha val="0"/>
                  </a:srgbClr>
                </a:gs>
                <a:gs pos="100000">
                  <a:srgbClr val="1295D8"/>
                </a:gs>
              </a:gsLst>
              <a:lin ang="0" scaled="1"/>
              <a:tileRect/>
            </a:gradFill>
            <a:prstDash val="solid"/>
            <a:miter lim="800000"/>
            <a:tailEnd type="triangle"/>
          </a:ln>
          <a:effectLst/>
        </p:spPr>
      </p:cxnSp>
      <p:cxnSp>
        <p:nvCxnSpPr>
          <p:cNvPr id="59" name="直接箭头连接符 58">
            <a:extLst>
              <a:ext uri="{FF2B5EF4-FFF2-40B4-BE49-F238E27FC236}">
                <a16:creationId xmlns:a16="http://schemas.microsoft.com/office/drawing/2014/main" id="{2E0DEFCE-EE9F-1303-985A-5FF62A8F9E59}"/>
              </a:ext>
            </a:extLst>
          </p:cNvPr>
          <p:cNvCxnSpPr>
            <a:cxnSpLocks/>
          </p:cNvCxnSpPr>
          <p:nvPr/>
        </p:nvCxnSpPr>
        <p:spPr>
          <a:xfrm flipH="1">
            <a:off x="7707540" y="3466176"/>
            <a:ext cx="540000" cy="0"/>
          </a:xfrm>
          <a:prstGeom prst="straightConnector1">
            <a:avLst/>
          </a:prstGeom>
          <a:noFill/>
          <a:ln w="25400" cap="flat" cmpd="sng" algn="ctr">
            <a:gradFill flip="none" rotWithShape="1">
              <a:gsLst>
                <a:gs pos="0">
                  <a:srgbClr val="1295D8">
                    <a:alpha val="0"/>
                  </a:srgbClr>
                </a:gs>
                <a:gs pos="100000">
                  <a:srgbClr val="1295D8"/>
                </a:gs>
              </a:gsLst>
              <a:lin ang="0" scaled="1"/>
              <a:tileRect/>
            </a:gradFill>
            <a:prstDash val="solid"/>
            <a:miter lim="800000"/>
            <a:tailEnd type="triangle"/>
          </a:ln>
          <a:effectLst/>
        </p:spPr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C52AE8FD-83D1-048E-C74D-FDA1F27F03BA}"/>
              </a:ext>
            </a:extLst>
          </p:cNvPr>
          <p:cNvSpPr txBox="1"/>
          <p:nvPr/>
        </p:nvSpPr>
        <p:spPr>
          <a:xfrm>
            <a:off x="5574761" y="49036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响应的部门</a:t>
            </a:r>
          </a:p>
        </p:txBody>
      </p:sp>
      <p:cxnSp>
        <p:nvCxnSpPr>
          <p:cNvPr id="61" name="直接箭头连接符 60">
            <a:extLst>
              <a:ext uri="{FF2B5EF4-FFF2-40B4-BE49-F238E27FC236}">
                <a16:creationId xmlns:a16="http://schemas.microsoft.com/office/drawing/2014/main" id="{2E2D47CB-A558-F020-BEBA-24C55FDA848C}"/>
              </a:ext>
            </a:extLst>
          </p:cNvPr>
          <p:cNvCxnSpPr>
            <a:cxnSpLocks/>
          </p:cNvCxnSpPr>
          <p:nvPr/>
        </p:nvCxnSpPr>
        <p:spPr>
          <a:xfrm flipV="1">
            <a:off x="2332917" y="4914352"/>
            <a:ext cx="0" cy="327825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666B94C5-9FFD-937F-DE10-6876CFD6DA2C}"/>
              </a:ext>
            </a:extLst>
          </p:cNvPr>
          <p:cNvCxnSpPr>
            <a:cxnSpLocks/>
          </p:cNvCxnSpPr>
          <p:nvPr/>
        </p:nvCxnSpPr>
        <p:spPr>
          <a:xfrm flipV="1">
            <a:off x="9859083" y="4933004"/>
            <a:ext cx="0" cy="309173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82A3EB6F-EC3F-45DA-D292-509CB62E1CB7}"/>
              </a:ext>
            </a:extLst>
          </p:cNvPr>
          <p:cNvSpPr txBox="1"/>
          <p:nvPr/>
        </p:nvSpPr>
        <p:spPr>
          <a:xfrm>
            <a:off x="5882538" y="134388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信息</a:t>
            </a:r>
          </a:p>
        </p:txBody>
      </p: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95E30863-17B3-C25F-CA5B-D91A042F9F1A}"/>
              </a:ext>
            </a:extLst>
          </p:cNvPr>
          <p:cNvCxnSpPr>
            <a:cxnSpLocks/>
          </p:cNvCxnSpPr>
          <p:nvPr/>
        </p:nvCxnSpPr>
        <p:spPr>
          <a:xfrm>
            <a:off x="2332917" y="1343887"/>
            <a:ext cx="0" cy="327825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21AD3FBD-6515-5E7E-1155-DB41B631FD36}"/>
              </a:ext>
            </a:extLst>
          </p:cNvPr>
          <p:cNvCxnSpPr>
            <a:cxnSpLocks/>
          </p:cNvCxnSpPr>
          <p:nvPr/>
        </p:nvCxnSpPr>
        <p:spPr>
          <a:xfrm>
            <a:off x="2332917" y="1343887"/>
            <a:ext cx="7526166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94576571-5955-8A53-F291-13EABB71D2FE}"/>
              </a:ext>
            </a:extLst>
          </p:cNvPr>
          <p:cNvCxnSpPr>
            <a:cxnSpLocks/>
          </p:cNvCxnSpPr>
          <p:nvPr/>
        </p:nvCxnSpPr>
        <p:spPr>
          <a:xfrm>
            <a:off x="9859083" y="1343887"/>
            <a:ext cx="0" cy="309173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035DC0EE-52E1-BFBA-EA1C-07E76C0E8B8C}"/>
              </a:ext>
            </a:extLst>
          </p:cNvPr>
          <p:cNvCxnSpPr>
            <a:cxnSpLocks/>
          </p:cNvCxnSpPr>
          <p:nvPr/>
        </p:nvCxnSpPr>
        <p:spPr>
          <a:xfrm>
            <a:off x="2332917" y="5242177"/>
            <a:ext cx="7526166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0311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6C8E2752-5824-F50E-1F7B-B5304DA110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4B3FDB4-3640-1F3C-8D7B-B0BF8D76D888}"/>
              </a:ext>
            </a:extLst>
          </p:cNvPr>
          <p:cNvSpPr txBox="1"/>
          <p:nvPr/>
        </p:nvSpPr>
        <p:spPr>
          <a:xfrm>
            <a:off x="2639153" y="760125"/>
            <a:ext cx="2690024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EVALUATION MODEL</a:t>
            </a:r>
            <a:endParaRPr lang="zh-CN" altLang="en-US" sz="13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EBD951-D80B-55C4-6A7B-DF40B95A504C}"/>
              </a:ext>
            </a:extLst>
          </p:cNvPr>
          <p:cNvSpPr txBox="1"/>
          <p:nvPr/>
        </p:nvSpPr>
        <p:spPr>
          <a:xfrm>
            <a:off x="744093" y="515431"/>
            <a:ext cx="19800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 spc="3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>
                <a:sym typeface="思源黑体 CN Heavy" panose="020B0A00000000000000" pitchFamily="34" charset="-122"/>
              </a:rPr>
              <a:t>评价模型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3C3E78D-D3D9-9434-F86B-174BA7EA28E6}"/>
              </a:ext>
            </a:extLst>
          </p:cNvPr>
          <p:cNvSpPr/>
          <p:nvPr/>
        </p:nvSpPr>
        <p:spPr>
          <a:xfrm flipV="1">
            <a:off x="-314777" y="539521"/>
            <a:ext cx="1010102" cy="5211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72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A6B972F-7658-9FB0-F0C5-62E29886918C}"/>
              </a:ext>
            </a:extLst>
          </p:cNvPr>
          <p:cNvSpPr/>
          <p:nvPr/>
        </p:nvSpPr>
        <p:spPr>
          <a:xfrm>
            <a:off x="10912475" y="508000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LOGO</a:t>
            </a:r>
            <a:endParaRPr lang="zh-CN" altLang="en-US" sz="1200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3013273-1C52-B1F0-4562-E92A9DE76227}"/>
              </a:ext>
            </a:extLst>
          </p:cNvPr>
          <p:cNvSpPr/>
          <p:nvPr/>
        </p:nvSpPr>
        <p:spPr>
          <a:xfrm>
            <a:off x="739775" y="1386841"/>
            <a:ext cx="5184775" cy="1572259"/>
          </a:xfrm>
          <a:prstGeom prst="roundRect">
            <a:avLst>
              <a:gd name="adj" fmla="val 253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E002460-3EF1-FD91-84D4-E62F47155BB1}"/>
              </a:ext>
            </a:extLst>
          </p:cNvPr>
          <p:cNvSpPr/>
          <p:nvPr/>
        </p:nvSpPr>
        <p:spPr>
          <a:xfrm>
            <a:off x="739775" y="3202941"/>
            <a:ext cx="5184775" cy="2931159"/>
          </a:xfrm>
          <a:prstGeom prst="roundRect">
            <a:avLst>
              <a:gd name="adj" fmla="val 253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9C8FEDA-F8C5-B279-2361-9DC84029AA4C}"/>
              </a:ext>
            </a:extLst>
          </p:cNvPr>
          <p:cNvSpPr/>
          <p:nvPr/>
        </p:nvSpPr>
        <p:spPr>
          <a:xfrm>
            <a:off x="6267450" y="1386841"/>
            <a:ext cx="5184775" cy="4747259"/>
          </a:xfrm>
          <a:prstGeom prst="roundRect">
            <a:avLst>
              <a:gd name="adj" fmla="val 146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64FFBC-D369-4F24-0E51-F298166C2516}"/>
              </a:ext>
            </a:extLst>
          </p:cNvPr>
          <p:cNvSpPr txBox="1"/>
          <p:nvPr/>
        </p:nvSpPr>
        <p:spPr>
          <a:xfrm>
            <a:off x="862012" y="3395032"/>
            <a:ext cx="397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模型参数解释及分析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FDD92F-4FFE-F6AF-B5CE-2B831E78BE1E}"/>
              </a:ext>
            </a:extLst>
          </p:cNvPr>
          <p:cNvSpPr txBox="1"/>
          <p:nvPr/>
        </p:nvSpPr>
        <p:spPr>
          <a:xfrm>
            <a:off x="862012" y="3877661"/>
            <a:ext cx="4940300" cy="20643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/>
            <a:r>
              <a:rPr lang="zh-CN" altLang="en-US" dirty="0"/>
              <a:t>单击此处添加您的文本或者复制您适合的内容粘贴到此处，单击此处添加您的文本或者复制您适合的内容粘贴到此处，单击此处添加您的文本或者复制您适合的内容粘贴到此处，单击此处添加您的文本或者复制您适合的内容粘贴到此处。</a:t>
            </a:r>
            <a:endParaRPr lang="en-US" altLang="zh-CN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A314B0-501D-C77E-4C4A-7367987D770B}"/>
              </a:ext>
            </a:extLst>
          </p:cNvPr>
          <p:cNvSpPr txBox="1"/>
          <p:nvPr/>
        </p:nvSpPr>
        <p:spPr>
          <a:xfrm>
            <a:off x="862012" y="2040558"/>
            <a:ext cx="4940300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/>
            <a:r>
              <a:rPr lang="zh-CN" altLang="en-US" dirty="0"/>
              <a:t>单击此处添加您的文本或者复制您适合的内容粘贴到此处，单击此处添加您的文本。</a:t>
            </a:r>
            <a:endParaRPr lang="en-US" altLang="zh-CN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B49CAF2-5F05-21E7-5AA2-3FCBE4A96534}"/>
              </a:ext>
            </a:extLst>
          </p:cNvPr>
          <p:cNvSpPr txBox="1"/>
          <p:nvPr/>
        </p:nvSpPr>
        <p:spPr>
          <a:xfrm>
            <a:off x="6389687" y="4542459"/>
            <a:ext cx="4940300" cy="1399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/>
            <a:r>
              <a:rPr lang="zh-CN" altLang="en-US" dirty="0"/>
              <a:t>单击此处添加您的文本或者复制您适合的内容粘贴到此处，单击此处添加您的文本或者复制您适合的内容粘贴到此处，单击此处添加您的文本或者复制您适合的内容粘贴到此处。</a:t>
            </a: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5626BDCE-9AF0-6DEB-9917-B033217D05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0915107"/>
              </p:ext>
            </p:extLst>
          </p:nvPr>
        </p:nvGraphicFramePr>
        <p:xfrm>
          <a:off x="6350000" y="1676400"/>
          <a:ext cx="485043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6E72FF4C-7F6B-BF68-A31A-08F1B0AAB32E}"/>
              </a:ext>
            </a:extLst>
          </p:cNvPr>
          <p:cNvSpPr txBox="1"/>
          <p:nvPr/>
        </p:nvSpPr>
        <p:spPr>
          <a:xfrm>
            <a:off x="862012" y="1570629"/>
            <a:ext cx="397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相关模型方程建立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CDC4401-A992-A6BC-ABE7-ADCB6D34A29D}"/>
              </a:ext>
            </a:extLst>
          </p:cNvPr>
          <p:cNvSpPr txBox="1"/>
          <p:nvPr/>
        </p:nvSpPr>
        <p:spPr>
          <a:xfrm>
            <a:off x="6389687" y="1570629"/>
            <a:ext cx="397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实验结果分析</a:t>
            </a:r>
          </a:p>
        </p:txBody>
      </p:sp>
    </p:spTree>
    <p:extLst>
      <p:ext uri="{BB962C8B-B14F-4D97-AF65-F5344CB8AC3E}">
        <p14:creationId xmlns:p14="http://schemas.microsoft.com/office/powerpoint/2010/main" val="708954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6C8E2752-5824-F50E-1F7B-B5304DA110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4B3FDB4-3640-1F3C-8D7B-B0BF8D76D888}"/>
              </a:ext>
            </a:extLst>
          </p:cNvPr>
          <p:cNvSpPr txBox="1"/>
          <p:nvPr/>
        </p:nvSpPr>
        <p:spPr>
          <a:xfrm>
            <a:off x="3553552" y="760125"/>
            <a:ext cx="3025047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THE INNOVATION OF ARTICLE</a:t>
            </a:r>
            <a:endParaRPr lang="zh-CN" altLang="en-US" sz="13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EBD951-D80B-55C4-6A7B-DF40B95A504C}"/>
              </a:ext>
            </a:extLst>
          </p:cNvPr>
          <p:cNvSpPr txBox="1"/>
          <p:nvPr/>
        </p:nvSpPr>
        <p:spPr>
          <a:xfrm>
            <a:off x="744093" y="515431"/>
            <a:ext cx="30786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 spc="3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>
                <a:sym typeface="思源黑体 CN Heavy" panose="020B0A00000000000000" pitchFamily="34" charset="-122"/>
              </a:rPr>
              <a:t>本文的创新点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3C3E78D-D3D9-9434-F86B-174BA7EA28E6}"/>
              </a:ext>
            </a:extLst>
          </p:cNvPr>
          <p:cNvSpPr/>
          <p:nvPr/>
        </p:nvSpPr>
        <p:spPr>
          <a:xfrm flipV="1">
            <a:off x="-314777" y="539521"/>
            <a:ext cx="1010102" cy="5211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72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A6B972F-7658-9FB0-F0C5-62E29886918C}"/>
              </a:ext>
            </a:extLst>
          </p:cNvPr>
          <p:cNvSpPr/>
          <p:nvPr/>
        </p:nvSpPr>
        <p:spPr>
          <a:xfrm>
            <a:off x="10912475" y="508000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LOGO</a:t>
            </a:r>
            <a:endParaRPr lang="zh-CN" altLang="en-US" sz="1200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9A02610-FEED-310C-C3F2-FD6B5DDEF615}"/>
              </a:ext>
            </a:extLst>
          </p:cNvPr>
          <p:cNvSpPr/>
          <p:nvPr/>
        </p:nvSpPr>
        <p:spPr>
          <a:xfrm>
            <a:off x="923925" y="1386841"/>
            <a:ext cx="3041650" cy="4747259"/>
          </a:xfrm>
          <a:prstGeom prst="roundRect">
            <a:avLst>
              <a:gd name="adj" fmla="val 146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6F8B03-440C-0293-C678-9D823B29FB34}"/>
              </a:ext>
            </a:extLst>
          </p:cNvPr>
          <p:cNvSpPr txBox="1"/>
          <p:nvPr/>
        </p:nvSpPr>
        <p:spPr>
          <a:xfrm>
            <a:off x="1034256" y="2053229"/>
            <a:ext cx="203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研究角度较新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64BC5B-C586-E566-B731-173C234FAACC}"/>
              </a:ext>
            </a:extLst>
          </p:cNvPr>
          <p:cNvSpPr txBox="1"/>
          <p:nvPr/>
        </p:nvSpPr>
        <p:spPr>
          <a:xfrm>
            <a:off x="1034256" y="2531461"/>
            <a:ext cx="2820988" cy="33939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/>
            <a:r>
              <a:rPr lang="zh-CN" altLang="en-US" dirty="0"/>
              <a:t>单击此处添加您的文本或者复制您适合的内容粘贴到此处，单击此处添加您的文本或者复制您适合的内容粘贴到此处，单击此处添加您的文本或者复制您适合的内容粘贴到此处，单击此处添加您的文本或者复制您适合的内容粘贴到此处。</a:t>
            </a:r>
            <a:endParaRPr lang="en-US" altLang="zh-CN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BA62224-6653-A50E-3C51-B50CD6042D06}"/>
              </a:ext>
            </a:extLst>
          </p:cNvPr>
          <p:cNvSpPr txBox="1"/>
          <p:nvPr/>
        </p:nvSpPr>
        <p:spPr>
          <a:xfrm>
            <a:off x="1783556" y="1519829"/>
            <a:ext cx="2031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1">
                    <a:alpha val="50000"/>
                  </a:schemeClr>
                </a:solidFill>
                <a:latin typeface="+mn-ea"/>
              </a:rPr>
              <a:t>01</a:t>
            </a:r>
            <a:endParaRPr lang="zh-CN" altLang="en-US" sz="3600" b="1" dirty="0">
              <a:solidFill>
                <a:schemeClr val="accent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29083F5-198B-79C1-EED1-7525F646E6CB}"/>
              </a:ext>
            </a:extLst>
          </p:cNvPr>
          <p:cNvSpPr/>
          <p:nvPr/>
        </p:nvSpPr>
        <p:spPr>
          <a:xfrm>
            <a:off x="4575175" y="1386841"/>
            <a:ext cx="3041650" cy="4747259"/>
          </a:xfrm>
          <a:prstGeom prst="roundRect">
            <a:avLst>
              <a:gd name="adj" fmla="val 146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5B126AF-0300-E5B5-A2D8-115C4F546053}"/>
              </a:ext>
            </a:extLst>
          </p:cNvPr>
          <p:cNvSpPr txBox="1"/>
          <p:nvPr/>
        </p:nvSpPr>
        <p:spPr>
          <a:xfrm>
            <a:off x="4685506" y="2053229"/>
            <a:ext cx="2451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研究理论待完善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900045F-E42D-61A3-A50D-9C0920427CB0}"/>
              </a:ext>
            </a:extLst>
          </p:cNvPr>
          <p:cNvSpPr txBox="1"/>
          <p:nvPr/>
        </p:nvSpPr>
        <p:spPr>
          <a:xfrm>
            <a:off x="4685506" y="2531461"/>
            <a:ext cx="2820988" cy="33939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/>
            <a:r>
              <a:rPr lang="zh-CN" altLang="en-US" dirty="0"/>
              <a:t>单击此处添加您的文本或者复制您适合的内容粘贴到此处，单击此处添加您的文本或者复制您适合的内容粘贴到此处，单击此处添加您的文本或者复制您适合的内容粘贴到此处，单击此处添加您的文本或者复制您适合的内容粘贴到此处。</a:t>
            </a:r>
            <a:endParaRPr lang="en-US" altLang="zh-CN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A6AF999-3CDE-516F-775C-EF61B6BC99F7}"/>
              </a:ext>
            </a:extLst>
          </p:cNvPr>
          <p:cNvSpPr txBox="1"/>
          <p:nvPr/>
        </p:nvSpPr>
        <p:spPr>
          <a:xfrm>
            <a:off x="5434806" y="1519829"/>
            <a:ext cx="2031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1">
                    <a:alpha val="50000"/>
                  </a:schemeClr>
                </a:solidFill>
                <a:latin typeface="+mn-ea"/>
              </a:rPr>
              <a:t>02</a:t>
            </a:r>
            <a:endParaRPr lang="zh-CN" altLang="en-US" sz="3600" b="1" dirty="0">
              <a:solidFill>
                <a:schemeClr val="accent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E162F02-DA03-FD18-6C8D-8BA34C60D0DE}"/>
              </a:ext>
            </a:extLst>
          </p:cNvPr>
          <p:cNvSpPr/>
          <p:nvPr/>
        </p:nvSpPr>
        <p:spPr>
          <a:xfrm>
            <a:off x="8226425" y="1386841"/>
            <a:ext cx="3041650" cy="4747259"/>
          </a:xfrm>
          <a:prstGeom prst="roundRect">
            <a:avLst>
              <a:gd name="adj" fmla="val 146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63500" dir="5400000" algn="t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BD188A-E3E0-6C49-3E26-E5153549F9D9}"/>
              </a:ext>
            </a:extLst>
          </p:cNvPr>
          <p:cNvSpPr txBox="1"/>
          <p:nvPr/>
        </p:nvSpPr>
        <p:spPr>
          <a:xfrm>
            <a:off x="8336756" y="2053229"/>
            <a:ext cx="248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研究角度较丰富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7742724-D52E-C630-5ED9-8E9F85FA8EB0}"/>
              </a:ext>
            </a:extLst>
          </p:cNvPr>
          <p:cNvSpPr txBox="1"/>
          <p:nvPr/>
        </p:nvSpPr>
        <p:spPr>
          <a:xfrm>
            <a:off x="8336756" y="2531461"/>
            <a:ext cx="2820988" cy="33939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/>
            <a:r>
              <a:rPr lang="zh-CN" altLang="en-US" dirty="0"/>
              <a:t>单击此处添加您的文本或者复制您适合的内容粘贴到此处，单击此处添加您的文本或者复制您适合的内容粘贴到此处，单击此处添加您的文本或者复制您适合的内容粘贴到此处，单击此处添加您的文本或者复制您适合的内容粘贴到此处。</a:t>
            </a:r>
            <a:endParaRPr lang="en-US" altLang="zh-CN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13387F9-C64C-75C8-8D08-862FD41362A6}"/>
              </a:ext>
            </a:extLst>
          </p:cNvPr>
          <p:cNvSpPr txBox="1"/>
          <p:nvPr/>
        </p:nvSpPr>
        <p:spPr>
          <a:xfrm>
            <a:off x="9086056" y="1519829"/>
            <a:ext cx="2031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1">
                    <a:alpha val="50000"/>
                  </a:schemeClr>
                </a:solidFill>
                <a:latin typeface="+mn-ea"/>
              </a:rPr>
              <a:t>03</a:t>
            </a:r>
            <a:endParaRPr lang="zh-CN" altLang="en-US" sz="3600" b="1" dirty="0">
              <a:solidFill>
                <a:schemeClr val="accent1">
                  <a:alpha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3428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6C8E2752-5824-F50E-1F7B-B5304DA110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4B3FDB4-3640-1F3C-8D7B-B0BF8D76D888}"/>
              </a:ext>
            </a:extLst>
          </p:cNvPr>
          <p:cNvSpPr txBox="1"/>
          <p:nvPr/>
        </p:nvSpPr>
        <p:spPr>
          <a:xfrm>
            <a:off x="2639153" y="760125"/>
            <a:ext cx="2690024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CONCLUSION OF THE STUDY</a:t>
            </a:r>
            <a:endParaRPr lang="zh-CN" altLang="en-US" sz="13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EBD951-D80B-55C4-6A7B-DF40B95A504C}"/>
              </a:ext>
            </a:extLst>
          </p:cNvPr>
          <p:cNvSpPr txBox="1"/>
          <p:nvPr/>
        </p:nvSpPr>
        <p:spPr>
          <a:xfrm>
            <a:off x="744093" y="515431"/>
            <a:ext cx="19800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spc="300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研究结论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3C3E78D-D3D9-9434-F86B-174BA7EA28E6}"/>
              </a:ext>
            </a:extLst>
          </p:cNvPr>
          <p:cNvSpPr/>
          <p:nvPr/>
        </p:nvSpPr>
        <p:spPr>
          <a:xfrm flipV="1">
            <a:off x="-314777" y="539521"/>
            <a:ext cx="1010102" cy="5211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72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A6B972F-7658-9FB0-F0C5-62E29886918C}"/>
              </a:ext>
            </a:extLst>
          </p:cNvPr>
          <p:cNvSpPr/>
          <p:nvPr/>
        </p:nvSpPr>
        <p:spPr>
          <a:xfrm>
            <a:off x="10912475" y="508000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LOGO</a:t>
            </a:r>
            <a:endParaRPr lang="zh-CN" altLang="en-US" sz="1200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2A65E08-85C3-1512-75EC-4A8624D677F3}"/>
              </a:ext>
            </a:extLst>
          </p:cNvPr>
          <p:cNvSpPr/>
          <p:nvPr/>
        </p:nvSpPr>
        <p:spPr>
          <a:xfrm>
            <a:off x="752476" y="1386841"/>
            <a:ext cx="3648074" cy="4921884"/>
          </a:xfrm>
          <a:prstGeom prst="roundRect">
            <a:avLst>
              <a:gd name="adj" fmla="val 2855"/>
            </a:avLst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-76200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630206D-6094-9B7B-F4E5-6A4D8D7F7A98}"/>
              </a:ext>
            </a:extLst>
          </p:cNvPr>
          <p:cNvSpPr/>
          <p:nvPr/>
        </p:nvSpPr>
        <p:spPr>
          <a:xfrm>
            <a:off x="752476" y="1386841"/>
            <a:ext cx="3648074" cy="4921884"/>
          </a:xfrm>
          <a:prstGeom prst="roundRect">
            <a:avLst>
              <a:gd name="adj" fmla="val 2855"/>
            </a:avLst>
          </a:prstGeom>
          <a:solidFill>
            <a:schemeClr val="accent1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7E0F9C1-EF78-B7B4-F3E9-5C01506D079C}"/>
              </a:ext>
            </a:extLst>
          </p:cNvPr>
          <p:cNvSpPr/>
          <p:nvPr/>
        </p:nvSpPr>
        <p:spPr>
          <a:xfrm>
            <a:off x="4705350" y="1381828"/>
            <a:ext cx="6734175" cy="1454150"/>
          </a:xfrm>
          <a:custGeom>
            <a:avLst/>
            <a:gdLst>
              <a:gd name="connsiteX0" fmla="*/ 727075 w 6734175"/>
              <a:gd name="connsiteY0" fmla="*/ 0 h 1454150"/>
              <a:gd name="connsiteX1" fmla="*/ 1748081 w 6734175"/>
              <a:gd name="connsiteY1" fmla="*/ 0 h 1454150"/>
              <a:gd name="connsiteX2" fmla="*/ 6007100 w 6734175"/>
              <a:gd name="connsiteY2" fmla="*/ 0 h 1454150"/>
              <a:gd name="connsiteX3" fmla="*/ 6670658 w 6734175"/>
              <a:gd name="connsiteY3" fmla="*/ 0 h 1454150"/>
              <a:gd name="connsiteX4" fmla="*/ 6734175 w 6734175"/>
              <a:gd name="connsiteY4" fmla="*/ 63517 h 1454150"/>
              <a:gd name="connsiteX5" fmla="*/ 6734175 w 6734175"/>
              <a:gd name="connsiteY5" fmla="*/ 727075 h 1454150"/>
              <a:gd name="connsiteX6" fmla="*/ 6734175 w 6734175"/>
              <a:gd name="connsiteY6" fmla="*/ 1390633 h 1454150"/>
              <a:gd name="connsiteX7" fmla="*/ 6670658 w 6734175"/>
              <a:gd name="connsiteY7" fmla="*/ 1454150 h 1454150"/>
              <a:gd name="connsiteX8" fmla="*/ 6007100 w 6734175"/>
              <a:gd name="connsiteY8" fmla="*/ 1454150 h 1454150"/>
              <a:gd name="connsiteX9" fmla="*/ 1748081 w 6734175"/>
              <a:gd name="connsiteY9" fmla="*/ 1454150 h 1454150"/>
              <a:gd name="connsiteX10" fmla="*/ 727075 w 6734175"/>
              <a:gd name="connsiteY10" fmla="*/ 1454150 h 1454150"/>
              <a:gd name="connsiteX11" fmla="*/ 0 w 6734175"/>
              <a:gd name="connsiteY11" fmla="*/ 727075 h 1454150"/>
              <a:gd name="connsiteX12" fmla="*/ 727075 w 6734175"/>
              <a:gd name="connsiteY12" fmla="*/ 0 h 145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4175" h="1454150">
                <a:moveTo>
                  <a:pt x="727075" y="0"/>
                </a:moveTo>
                <a:lnTo>
                  <a:pt x="1748081" y="0"/>
                </a:lnTo>
                <a:lnTo>
                  <a:pt x="6007100" y="0"/>
                </a:lnTo>
                <a:lnTo>
                  <a:pt x="6670658" y="0"/>
                </a:lnTo>
                <a:cubicBezTo>
                  <a:pt x="6705737" y="0"/>
                  <a:pt x="6734175" y="28438"/>
                  <a:pt x="6734175" y="63517"/>
                </a:cubicBezTo>
                <a:lnTo>
                  <a:pt x="6734175" y="727075"/>
                </a:lnTo>
                <a:lnTo>
                  <a:pt x="6734175" y="1390633"/>
                </a:lnTo>
                <a:cubicBezTo>
                  <a:pt x="6734175" y="1425712"/>
                  <a:pt x="6705737" y="1454150"/>
                  <a:pt x="6670658" y="1454150"/>
                </a:cubicBezTo>
                <a:lnTo>
                  <a:pt x="6007100" y="1454150"/>
                </a:lnTo>
                <a:lnTo>
                  <a:pt x="1748081" y="1454150"/>
                </a:lnTo>
                <a:lnTo>
                  <a:pt x="727075" y="1454150"/>
                </a:lnTo>
                <a:cubicBezTo>
                  <a:pt x="325523" y="1454150"/>
                  <a:pt x="0" y="1128627"/>
                  <a:pt x="0" y="727075"/>
                </a:cubicBezTo>
                <a:cubicBezTo>
                  <a:pt x="0" y="325523"/>
                  <a:pt x="325523" y="0"/>
                  <a:pt x="7270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0958D44-A715-660E-5A2F-7E24CF82693D}"/>
              </a:ext>
            </a:extLst>
          </p:cNvPr>
          <p:cNvSpPr/>
          <p:nvPr/>
        </p:nvSpPr>
        <p:spPr>
          <a:xfrm>
            <a:off x="4928809" y="1656671"/>
            <a:ext cx="904465" cy="904465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3421C2B-5BAE-689B-E7DC-273D6239135B}"/>
              </a:ext>
            </a:extLst>
          </p:cNvPr>
          <p:cNvSpPr/>
          <p:nvPr/>
        </p:nvSpPr>
        <p:spPr>
          <a:xfrm>
            <a:off x="4705350" y="3118202"/>
            <a:ext cx="6734175" cy="1454150"/>
          </a:xfrm>
          <a:custGeom>
            <a:avLst/>
            <a:gdLst>
              <a:gd name="connsiteX0" fmla="*/ 727075 w 6734175"/>
              <a:gd name="connsiteY0" fmla="*/ 0 h 1454150"/>
              <a:gd name="connsiteX1" fmla="*/ 1748081 w 6734175"/>
              <a:gd name="connsiteY1" fmla="*/ 0 h 1454150"/>
              <a:gd name="connsiteX2" fmla="*/ 6007100 w 6734175"/>
              <a:gd name="connsiteY2" fmla="*/ 0 h 1454150"/>
              <a:gd name="connsiteX3" fmla="*/ 6670658 w 6734175"/>
              <a:gd name="connsiteY3" fmla="*/ 0 h 1454150"/>
              <a:gd name="connsiteX4" fmla="*/ 6734175 w 6734175"/>
              <a:gd name="connsiteY4" fmla="*/ 63517 h 1454150"/>
              <a:gd name="connsiteX5" fmla="*/ 6734175 w 6734175"/>
              <a:gd name="connsiteY5" fmla="*/ 727075 h 1454150"/>
              <a:gd name="connsiteX6" fmla="*/ 6734175 w 6734175"/>
              <a:gd name="connsiteY6" fmla="*/ 1390633 h 1454150"/>
              <a:gd name="connsiteX7" fmla="*/ 6670658 w 6734175"/>
              <a:gd name="connsiteY7" fmla="*/ 1454150 h 1454150"/>
              <a:gd name="connsiteX8" fmla="*/ 6007100 w 6734175"/>
              <a:gd name="connsiteY8" fmla="*/ 1454150 h 1454150"/>
              <a:gd name="connsiteX9" fmla="*/ 1748081 w 6734175"/>
              <a:gd name="connsiteY9" fmla="*/ 1454150 h 1454150"/>
              <a:gd name="connsiteX10" fmla="*/ 727075 w 6734175"/>
              <a:gd name="connsiteY10" fmla="*/ 1454150 h 1454150"/>
              <a:gd name="connsiteX11" fmla="*/ 0 w 6734175"/>
              <a:gd name="connsiteY11" fmla="*/ 727075 h 1454150"/>
              <a:gd name="connsiteX12" fmla="*/ 727075 w 6734175"/>
              <a:gd name="connsiteY12" fmla="*/ 0 h 145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4175" h="1454150">
                <a:moveTo>
                  <a:pt x="727075" y="0"/>
                </a:moveTo>
                <a:lnTo>
                  <a:pt x="1748081" y="0"/>
                </a:lnTo>
                <a:lnTo>
                  <a:pt x="6007100" y="0"/>
                </a:lnTo>
                <a:lnTo>
                  <a:pt x="6670658" y="0"/>
                </a:lnTo>
                <a:cubicBezTo>
                  <a:pt x="6705737" y="0"/>
                  <a:pt x="6734175" y="28438"/>
                  <a:pt x="6734175" y="63517"/>
                </a:cubicBezTo>
                <a:lnTo>
                  <a:pt x="6734175" y="727075"/>
                </a:lnTo>
                <a:lnTo>
                  <a:pt x="6734175" y="1390633"/>
                </a:lnTo>
                <a:cubicBezTo>
                  <a:pt x="6734175" y="1425712"/>
                  <a:pt x="6705737" y="1454150"/>
                  <a:pt x="6670658" y="1454150"/>
                </a:cubicBezTo>
                <a:lnTo>
                  <a:pt x="6007100" y="1454150"/>
                </a:lnTo>
                <a:lnTo>
                  <a:pt x="1748081" y="1454150"/>
                </a:lnTo>
                <a:lnTo>
                  <a:pt x="727075" y="1454150"/>
                </a:lnTo>
                <a:cubicBezTo>
                  <a:pt x="325523" y="1454150"/>
                  <a:pt x="0" y="1128627"/>
                  <a:pt x="0" y="727075"/>
                </a:cubicBezTo>
                <a:cubicBezTo>
                  <a:pt x="0" y="325523"/>
                  <a:pt x="325523" y="0"/>
                  <a:pt x="7270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2F3E046D-AC65-65B3-31C6-FF90708D5D99}"/>
              </a:ext>
            </a:extLst>
          </p:cNvPr>
          <p:cNvSpPr/>
          <p:nvPr/>
        </p:nvSpPr>
        <p:spPr>
          <a:xfrm>
            <a:off x="4928809" y="3393045"/>
            <a:ext cx="904465" cy="904465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D6EF711-AEE9-CBAD-454C-4BB8D0D3DF65}"/>
              </a:ext>
            </a:extLst>
          </p:cNvPr>
          <p:cNvSpPr/>
          <p:nvPr/>
        </p:nvSpPr>
        <p:spPr>
          <a:xfrm>
            <a:off x="4705350" y="4854575"/>
            <a:ext cx="6734175" cy="1454150"/>
          </a:xfrm>
          <a:custGeom>
            <a:avLst/>
            <a:gdLst>
              <a:gd name="connsiteX0" fmla="*/ 727075 w 6734175"/>
              <a:gd name="connsiteY0" fmla="*/ 0 h 1454150"/>
              <a:gd name="connsiteX1" fmla="*/ 1748081 w 6734175"/>
              <a:gd name="connsiteY1" fmla="*/ 0 h 1454150"/>
              <a:gd name="connsiteX2" fmla="*/ 6007100 w 6734175"/>
              <a:gd name="connsiteY2" fmla="*/ 0 h 1454150"/>
              <a:gd name="connsiteX3" fmla="*/ 6670658 w 6734175"/>
              <a:gd name="connsiteY3" fmla="*/ 0 h 1454150"/>
              <a:gd name="connsiteX4" fmla="*/ 6734175 w 6734175"/>
              <a:gd name="connsiteY4" fmla="*/ 63517 h 1454150"/>
              <a:gd name="connsiteX5" fmla="*/ 6734175 w 6734175"/>
              <a:gd name="connsiteY5" fmla="*/ 727075 h 1454150"/>
              <a:gd name="connsiteX6" fmla="*/ 6734175 w 6734175"/>
              <a:gd name="connsiteY6" fmla="*/ 1390633 h 1454150"/>
              <a:gd name="connsiteX7" fmla="*/ 6670658 w 6734175"/>
              <a:gd name="connsiteY7" fmla="*/ 1454150 h 1454150"/>
              <a:gd name="connsiteX8" fmla="*/ 6007100 w 6734175"/>
              <a:gd name="connsiteY8" fmla="*/ 1454150 h 1454150"/>
              <a:gd name="connsiteX9" fmla="*/ 1748081 w 6734175"/>
              <a:gd name="connsiteY9" fmla="*/ 1454150 h 1454150"/>
              <a:gd name="connsiteX10" fmla="*/ 727075 w 6734175"/>
              <a:gd name="connsiteY10" fmla="*/ 1454150 h 1454150"/>
              <a:gd name="connsiteX11" fmla="*/ 0 w 6734175"/>
              <a:gd name="connsiteY11" fmla="*/ 727075 h 1454150"/>
              <a:gd name="connsiteX12" fmla="*/ 727075 w 6734175"/>
              <a:gd name="connsiteY12" fmla="*/ 0 h 145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4175" h="1454150">
                <a:moveTo>
                  <a:pt x="727075" y="0"/>
                </a:moveTo>
                <a:lnTo>
                  <a:pt x="1748081" y="0"/>
                </a:lnTo>
                <a:lnTo>
                  <a:pt x="6007100" y="0"/>
                </a:lnTo>
                <a:lnTo>
                  <a:pt x="6670658" y="0"/>
                </a:lnTo>
                <a:cubicBezTo>
                  <a:pt x="6705737" y="0"/>
                  <a:pt x="6734175" y="28438"/>
                  <a:pt x="6734175" y="63517"/>
                </a:cubicBezTo>
                <a:lnTo>
                  <a:pt x="6734175" y="727075"/>
                </a:lnTo>
                <a:lnTo>
                  <a:pt x="6734175" y="1390633"/>
                </a:lnTo>
                <a:cubicBezTo>
                  <a:pt x="6734175" y="1425712"/>
                  <a:pt x="6705737" y="1454150"/>
                  <a:pt x="6670658" y="1454150"/>
                </a:cubicBezTo>
                <a:lnTo>
                  <a:pt x="6007100" y="1454150"/>
                </a:lnTo>
                <a:lnTo>
                  <a:pt x="1748081" y="1454150"/>
                </a:lnTo>
                <a:lnTo>
                  <a:pt x="727075" y="1454150"/>
                </a:lnTo>
                <a:cubicBezTo>
                  <a:pt x="325523" y="1454150"/>
                  <a:pt x="0" y="1128627"/>
                  <a:pt x="0" y="727075"/>
                </a:cubicBezTo>
                <a:cubicBezTo>
                  <a:pt x="0" y="325523"/>
                  <a:pt x="325523" y="0"/>
                  <a:pt x="7270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DD7243E-E245-3A6A-D328-C69015C9AA5B}"/>
              </a:ext>
            </a:extLst>
          </p:cNvPr>
          <p:cNvSpPr/>
          <p:nvPr/>
        </p:nvSpPr>
        <p:spPr>
          <a:xfrm>
            <a:off x="4928809" y="5129418"/>
            <a:ext cx="904465" cy="904465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EB5AE46-0842-7EDE-4AFC-517C29F871A2}"/>
              </a:ext>
            </a:extLst>
          </p:cNvPr>
          <p:cNvSpPr txBox="1"/>
          <p:nvPr/>
        </p:nvSpPr>
        <p:spPr>
          <a:xfrm>
            <a:off x="5902097" y="1976491"/>
            <a:ext cx="534284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/>
            <a:r>
              <a:rPr lang="zh-CN" altLang="en-US" dirty="0"/>
              <a:t>单击此处添加您的文本或者复制您适合的内容粘贴到此处，单击此处添加您的文本。</a:t>
            </a:r>
            <a:endParaRPr lang="en-US" altLang="zh-CN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B28C154-AB32-C092-922D-5DB2B98CA0D5}"/>
              </a:ext>
            </a:extLst>
          </p:cNvPr>
          <p:cNvSpPr txBox="1"/>
          <p:nvPr/>
        </p:nvSpPr>
        <p:spPr>
          <a:xfrm>
            <a:off x="5902097" y="1506562"/>
            <a:ext cx="3950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结论</a:t>
            </a:r>
            <a:r>
              <a:rPr lang="en-US" altLang="zh-CN" dirty="0"/>
              <a:t>1</a:t>
            </a:r>
            <a:r>
              <a:rPr lang="zh-CN" altLang="en-US" dirty="0"/>
              <a:t>：通过</a:t>
            </a:r>
            <a:r>
              <a:rPr lang="en-US" altLang="zh-CN" dirty="0"/>
              <a:t>XX</a:t>
            </a:r>
            <a:r>
              <a:rPr lang="zh-CN" altLang="en-US" dirty="0"/>
              <a:t>证明了</a:t>
            </a:r>
            <a:r>
              <a:rPr lang="en-US" altLang="zh-CN" dirty="0"/>
              <a:t>XX</a:t>
            </a:r>
            <a:r>
              <a:rPr lang="zh-CN" altLang="en-US" dirty="0"/>
              <a:t>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E60EC24-916E-6DED-6387-FDF36D23A064}"/>
              </a:ext>
            </a:extLst>
          </p:cNvPr>
          <p:cNvSpPr txBox="1"/>
          <p:nvPr/>
        </p:nvSpPr>
        <p:spPr>
          <a:xfrm>
            <a:off x="5902097" y="3712865"/>
            <a:ext cx="534284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/>
            <a:r>
              <a:rPr lang="zh-CN" altLang="en-US" dirty="0"/>
              <a:t>单击此处添加您的文本或者复制您适合的内容粘贴到此处，单击此处添加您的文本。</a:t>
            </a:r>
            <a:endParaRPr lang="en-US" altLang="zh-CN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E6AEE39-9ECF-27A1-5924-A08873D80B86}"/>
              </a:ext>
            </a:extLst>
          </p:cNvPr>
          <p:cNvSpPr txBox="1"/>
          <p:nvPr/>
        </p:nvSpPr>
        <p:spPr>
          <a:xfrm>
            <a:off x="5902097" y="3242936"/>
            <a:ext cx="3950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结论</a:t>
            </a:r>
            <a:r>
              <a:rPr lang="en-US" altLang="zh-CN" dirty="0"/>
              <a:t>2</a:t>
            </a:r>
            <a:r>
              <a:rPr lang="zh-CN" altLang="en-US" dirty="0"/>
              <a:t>：通过</a:t>
            </a:r>
            <a:r>
              <a:rPr lang="en-US" altLang="zh-CN" dirty="0"/>
              <a:t>XX</a:t>
            </a:r>
            <a:r>
              <a:rPr lang="zh-CN" altLang="en-US" dirty="0"/>
              <a:t>印证了</a:t>
            </a:r>
            <a:r>
              <a:rPr lang="en-US" altLang="zh-CN" dirty="0"/>
              <a:t>XX</a:t>
            </a:r>
            <a:r>
              <a:rPr lang="zh-CN" altLang="en-US" dirty="0"/>
              <a:t>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E0CC2EF-4D53-1020-7742-06C5381AB6AB}"/>
              </a:ext>
            </a:extLst>
          </p:cNvPr>
          <p:cNvSpPr txBox="1"/>
          <p:nvPr/>
        </p:nvSpPr>
        <p:spPr>
          <a:xfrm>
            <a:off x="5902097" y="5449238"/>
            <a:ext cx="534284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er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/>
            <a:r>
              <a:rPr lang="zh-CN" altLang="en-US" dirty="0"/>
              <a:t>单击此处添加您的文本或者复制您适合的内容粘贴到此处，单击此处添加您的文本。</a:t>
            </a:r>
            <a:endParaRPr lang="en-US" altLang="zh-CN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4B55660-B350-572C-0174-E5D85A6A2338}"/>
              </a:ext>
            </a:extLst>
          </p:cNvPr>
          <p:cNvSpPr txBox="1"/>
          <p:nvPr/>
        </p:nvSpPr>
        <p:spPr>
          <a:xfrm>
            <a:off x="5902097" y="4979309"/>
            <a:ext cx="3950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结论</a:t>
            </a:r>
            <a:r>
              <a:rPr lang="en-US" altLang="zh-CN" dirty="0"/>
              <a:t>3</a:t>
            </a:r>
            <a:r>
              <a:rPr lang="zh-CN" altLang="en-US" dirty="0"/>
              <a:t>：通过</a:t>
            </a:r>
            <a:r>
              <a:rPr lang="en-US" altLang="zh-CN" dirty="0"/>
              <a:t>XX</a:t>
            </a:r>
            <a:r>
              <a:rPr lang="zh-CN" altLang="en-US" dirty="0"/>
              <a:t>证明了</a:t>
            </a:r>
            <a:r>
              <a:rPr lang="en-US" altLang="zh-CN" dirty="0"/>
              <a:t>XX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89275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95D8"/>
      </a:accent1>
      <a:accent2>
        <a:srgbClr val="0D71A3"/>
      </a:accent2>
      <a:accent3>
        <a:srgbClr val="BBE6FB"/>
      </a:accent3>
      <a:accent4>
        <a:srgbClr val="DFF3FD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系列">
      <a:majorFont>
        <a:latin typeface="思源黑体 CN Medium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965</Words>
  <Application>Microsoft Office PowerPoint</Application>
  <PresentationFormat>宽屏</PresentationFormat>
  <Paragraphs>124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OPPOSans H</vt:lpstr>
      <vt:lpstr>汉仪雅酷黑 45W</vt:lpstr>
      <vt:lpstr>思源黑体 CN Heavy</vt:lpstr>
      <vt:lpstr>思源黑体 CN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简约蓝几何风湿地生态毕业答辩ppt模板</dc:title>
  <dc:creator>halo小辰</dc:creator>
  <cp:keywords>P界达人</cp:keywords>
  <dc:description>www.51pptmoban.com</dc:description>
  <cp:lastModifiedBy>Power user</cp:lastModifiedBy>
  <cp:revision>67</cp:revision>
  <dcterms:created xsi:type="dcterms:W3CDTF">2022-11-30T01:26:00Z</dcterms:created>
  <dcterms:modified xsi:type="dcterms:W3CDTF">2023-02-27T08:10:06Z</dcterms:modified>
</cp:coreProperties>
</file>