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41" r:id="rId2"/>
    <p:sldId id="302" r:id="rId3"/>
    <p:sldId id="343" r:id="rId4"/>
    <p:sldId id="418" r:id="rId5"/>
    <p:sldId id="347" r:id="rId6"/>
    <p:sldId id="348" r:id="rId7"/>
    <p:sldId id="421" r:id="rId8"/>
    <p:sldId id="382" r:id="rId9"/>
    <p:sldId id="422" r:id="rId10"/>
    <p:sldId id="412" r:id="rId11"/>
    <p:sldId id="410" r:id="rId12"/>
    <p:sldId id="416" r:id="rId13"/>
    <p:sldId id="423" r:id="rId14"/>
    <p:sldId id="424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38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orient="horz" pos="346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7" orient="horz" pos="10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3190"/>
    <a:srgbClr val="FB5105"/>
    <a:srgbClr val="F65E0A"/>
    <a:srgbClr val="F78009"/>
    <a:srgbClr val="ECEDF0"/>
    <a:srgbClr val="EAECEF"/>
    <a:srgbClr val="2956C9"/>
    <a:srgbClr val="EDEEEF"/>
    <a:srgbClr val="ECECEE"/>
    <a:srgbClr val="234F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35" autoAdjust="0"/>
    <p:restoredTop sz="94474" autoAdjust="0"/>
  </p:normalViewPr>
  <p:slideViewPr>
    <p:cSldViewPr showGuides="1">
      <p:cViewPr varScale="1">
        <p:scale>
          <a:sx n="75" d="100"/>
          <a:sy n="75" d="100"/>
        </p:scale>
        <p:origin x="234" y="66"/>
      </p:cViewPr>
      <p:guideLst>
        <p:guide pos="438"/>
        <p:guide pos="7242"/>
        <p:guide orient="horz" pos="346"/>
        <p:guide pos="3840"/>
        <p:guide orient="horz" pos="1026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B9-4558-B77E-C27B57B1B220}"/>
              </c:ext>
            </c:extLst>
          </c:dPt>
          <c:dPt>
            <c:idx val="1"/>
            <c:bubble3D val="0"/>
            <c:spPr>
              <a:solidFill>
                <a:schemeClr val="accent2">
                  <a:shade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B9-4558-B77E-C27B57B1B220}"/>
              </c:ext>
            </c:extLst>
          </c:dPt>
          <c:dPt>
            <c:idx val="2"/>
            <c:bubble3D val="0"/>
            <c:spPr>
              <a:solidFill>
                <a:schemeClr val="accent2">
                  <a:tint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DB9-4558-B77E-C27B57B1B220}"/>
              </c:ext>
            </c:extLst>
          </c:dPt>
          <c:dPt>
            <c:idx val="3"/>
            <c:bubble3D val="0"/>
            <c:spPr>
              <a:solidFill>
                <a:schemeClr val="accent2">
                  <a:tint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DB9-4558-B77E-C27B57B1B220}"/>
              </c:ext>
            </c:extLst>
          </c:dPt>
          <c:cat>
            <c:strRef>
              <c:f>Sheet1!$A$2:$A$5</c:f>
              <c:strCache>
                <c:ptCount val="4"/>
                <c:pt idx="0">
                  <c:v>渠道A</c:v>
                </c:pt>
                <c:pt idx="1">
                  <c:v>渠道B</c:v>
                </c:pt>
                <c:pt idx="2">
                  <c:v>渠道C</c:v>
                </c:pt>
                <c:pt idx="3">
                  <c:v>渠道D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DB9-4558-B77E-C27B57B1B220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shade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4DB9-4558-B77E-C27B57B1B220}"/>
              </c:ext>
            </c:extLst>
          </c:dPt>
          <c:dPt>
            <c:idx val="1"/>
            <c:bubble3D val="0"/>
            <c:spPr>
              <a:solidFill>
                <a:schemeClr val="accent2">
                  <a:shade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4DB9-4558-B77E-C27B57B1B220}"/>
              </c:ext>
            </c:extLst>
          </c:dPt>
          <c:dPt>
            <c:idx val="2"/>
            <c:bubble3D val="0"/>
            <c:spPr>
              <a:solidFill>
                <a:schemeClr val="accent2">
                  <a:tint val="86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4DB9-4558-B77E-C27B57B1B220}"/>
              </c:ext>
            </c:extLst>
          </c:dPt>
          <c:dPt>
            <c:idx val="3"/>
            <c:bubble3D val="0"/>
            <c:spPr>
              <a:solidFill>
                <a:schemeClr val="accent2">
                  <a:tint val="58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0-4DB9-4558-B77E-C27B57B1B220}"/>
              </c:ext>
            </c:extLst>
          </c:dPt>
          <c:cat>
            <c:strRef>
              <c:f>Sheet1!$A$2:$A$5</c:f>
              <c:strCache>
                <c:ptCount val="4"/>
                <c:pt idx="0">
                  <c:v>渠道A</c:v>
                </c:pt>
                <c:pt idx="1">
                  <c:v>渠道B</c:v>
                </c:pt>
                <c:pt idx="2">
                  <c:v>渠道C</c:v>
                </c:pt>
                <c:pt idx="3">
                  <c:v>渠道D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4DB9-4558-B77E-C27B57B1B2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产品A2</c:v>
                </c:pt>
              </c:strCache>
            </c:strRef>
          </c:tx>
          <c:spPr>
            <a:noFill/>
            <a:ln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23</c:v>
                </c:pt>
                <c:pt idx="1">
                  <c:v>22</c:v>
                </c:pt>
                <c:pt idx="2">
                  <c:v>28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6D-4BAD-BB2F-D82B499E1A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046694368"/>
        <c:axId val="104669469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  <a:tailEnd type="none"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22</c:v>
                </c:pt>
                <c:pt idx="2">
                  <c:v>28</c:v>
                </c:pt>
                <c:pt idx="3">
                  <c:v>12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F66D-4BAD-BB2F-D82B499E1A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46694368"/>
        <c:axId val="1046694696"/>
      </c:lineChart>
      <c:catAx>
        <c:axId val="1046694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696"/>
        <c:crosses val="autoZero"/>
        <c:auto val="1"/>
        <c:lblAlgn val="ctr"/>
        <c:lblOffset val="100"/>
        <c:noMultiLvlLbl val="0"/>
      </c:catAx>
      <c:valAx>
        <c:axId val="104669469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3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产品A2</c:v>
                </c:pt>
              </c:strCache>
            </c:strRef>
          </c:tx>
          <c:spPr>
            <a:noFill/>
            <a:ln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</c:v>
                </c:pt>
                <c:pt idx="1">
                  <c:v>55</c:v>
                </c:pt>
                <c:pt idx="2">
                  <c:v>45</c:v>
                </c:pt>
                <c:pt idx="3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DF-4A0D-8CA3-229472CF2E0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046694368"/>
        <c:axId val="104669469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ln w="25400" cap="rnd">
              <a:solidFill>
                <a:schemeClr val="accent1">
                  <a:lumMod val="75000"/>
                </a:schemeClr>
              </a:solidFill>
              <a:round/>
              <a:tailEnd type="none"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55</c:v>
                </c:pt>
                <c:pt idx="2">
                  <c:v>45</c:v>
                </c:pt>
                <c:pt idx="3">
                  <c:v>70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48DF-4A0D-8CA3-229472CF2E0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46694368"/>
        <c:axId val="1046694696"/>
      </c:lineChart>
      <c:catAx>
        <c:axId val="1046694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696"/>
        <c:crosses val="autoZero"/>
        <c:auto val="1"/>
        <c:lblAlgn val="ctr"/>
        <c:lblOffset val="100"/>
        <c:noMultiLvlLbl val="0"/>
      </c:catAx>
      <c:valAx>
        <c:axId val="104669469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3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产品A2</c:v>
                </c:pt>
              </c:strCache>
            </c:strRef>
          </c:tx>
          <c:spPr>
            <a:noFill/>
            <a:ln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44</c:v>
                </c:pt>
                <c:pt idx="1">
                  <c:v>32</c:v>
                </c:pt>
                <c:pt idx="2">
                  <c:v>50</c:v>
                </c:pt>
                <c:pt idx="3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BF-4A97-872F-A0A71F5C722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046694368"/>
        <c:axId val="104669469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ln w="25400" cap="rnd">
              <a:solidFill>
                <a:schemeClr val="accent1">
                  <a:lumMod val="60000"/>
                  <a:lumOff val="40000"/>
                </a:schemeClr>
              </a:solidFill>
              <a:round/>
              <a:tailEnd type="none"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44</c:v>
                </c:pt>
                <c:pt idx="1">
                  <c:v>32</c:v>
                </c:pt>
                <c:pt idx="2">
                  <c:v>50</c:v>
                </c:pt>
                <c:pt idx="3">
                  <c:v>29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1EBF-4A97-872F-A0A71F5C722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46694368"/>
        <c:axId val="1046694696"/>
      </c:lineChart>
      <c:catAx>
        <c:axId val="1046694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696"/>
        <c:crosses val="autoZero"/>
        <c:auto val="1"/>
        <c:lblAlgn val="ctr"/>
        <c:lblOffset val="100"/>
        <c:noMultiLvlLbl val="0"/>
      </c:catAx>
      <c:valAx>
        <c:axId val="104669469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3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产品A2</c:v>
                </c:pt>
              </c:strCache>
            </c:strRef>
          </c:tx>
          <c:spPr>
            <a:noFill/>
            <a:ln>
              <a:noFill/>
            </a:ln>
            <a:effectLst/>
          </c:spPr>
          <c:dLbls>
            <c:delete val="1"/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40</c:v>
                </c:pt>
                <c:pt idx="1">
                  <c:v>23</c:v>
                </c:pt>
                <c:pt idx="2">
                  <c:v>28</c:v>
                </c:pt>
                <c:pt idx="3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42-4A8D-97D8-D0B8DA27AF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1046694368"/>
        <c:axId val="1046694696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产品A</c:v>
                </c:pt>
              </c:strCache>
            </c:strRef>
          </c:tx>
          <c:spPr>
            <a:ln w="25400" cap="rnd">
              <a:solidFill>
                <a:schemeClr val="accent1">
                  <a:lumMod val="40000"/>
                  <a:lumOff val="60000"/>
                </a:schemeClr>
              </a:solidFill>
              <a:round/>
              <a:tailEnd type="none"/>
            </a:ln>
            <a:effectLst>
              <a:outerShdw blurRad="50800" dist="38100" dir="2700000" algn="tl" rotWithShape="0">
                <a:schemeClr val="accent1">
                  <a:alpha val="40000"/>
                </a:schemeClr>
              </a:outerShdw>
            </a:effectLst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P1季度</c:v>
                </c:pt>
                <c:pt idx="1">
                  <c:v>P2季度</c:v>
                </c:pt>
                <c:pt idx="2">
                  <c:v>P3季度</c:v>
                </c:pt>
                <c:pt idx="3">
                  <c:v>P4季度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23</c:v>
                </c:pt>
                <c:pt idx="2">
                  <c:v>28</c:v>
                </c:pt>
                <c:pt idx="3">
                  <c:v>45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5042-4A8D-97D8-D0B8DA27AF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46694368"/>
        <c:axId val="1046694696"/>
      </c:lineChart>
      <c:catAx>
        <c:axId val="10466943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696"/>
        <c:crosses val="autoZero"/>
        <c:auto val="1"/>
        <c:lblAlgn val="ctr"/>
        <c:lblOffset val="100"/>
        <c:noMultiLvlLbl val="0"/>
      </c:catAx>
      <c:valAx>
        <c:axId val="104669469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3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046694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800"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F08-4EB9-B412-5657D3F2B967}"/>
              </c:ext>
            </c:extLst>
          </c:dPt>
          <c:dPt>
            <c:idx val="1"/>
            <c:bubble3D val="0"/>
            <c:explosion val="16"/>
            <c:spPr>
              <a:solidFill>
                <a:schemeClr val="accent2">
                  <a:shade val="86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F08-4EB9-B412-5657D3F2B967}"/>
              </c:ext>
            </c:extLst>
          </c:dPt>
          <c:dPt>
            <c:idx val="2"/>
            <c:bubble3D val="0"/>
            <c:explosion val="7"/>
            <c:spPr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F08-4EB9-B412-5657D3F2B967}"/>
              </c:ext>
            </c:extLst>
          </c:dPt>
          <c:dPt>
            <c:idx val="3"/>
            <c:bubble3D val="0"/>
            <c:explosion val="34"/>
            <c:spPr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F08-4EB9-B412-5657D3F2B967}"/>
              </c:ext>
            </c:extLst>
          </c:dPt>
          <c:dLbls>
            <c:dLbl>
              <c:idx val="0"/>
              <c:layout>
                <c:manualLayout>
                  <c:x val="8.0735346498650273E-2"/>
                  <c:y val="2.4637888331625026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219890017945942"/>
                      <c:h val="0.3366951651869942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EF08-4EB9-B412-5657D3F2B967}"/>
                </c:ext>
              </c:extLst>
            </c:dLbl>
            <c:dLbl>
              <c:idx val="1"/>
              <c:layout>
                <c:manualLayout>
                  <c:x val="7.6304506263409469E-2"/>
                  <c:y val="-4.506436245332619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F08-4EB9-B412-5657D3F2B967}"/>
                </c:ext>
              </c:extLst>
            </c:dLbl>
            <c:dLbl>
              <c:idx val="2"/>
              <c:layout>
                <c:manualLayout>
                  <c:x val="6.6504453625287879E-3"/>
                  <c:y val="0.26120804933660585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389770100368931"/>
                      <c:h val="0.4059949288652195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F08-4EB9-B412-5657D3F2B967}"/>
                </c:ext>
              </c:extLst>
            </c:dLbl>
            <c:dLbl>
              <c:idx val="3"/>
              <c:layout>
                <c:manualLayout>
                  <c:x val="-7.7767612076852705E-2"/>
                  <c:y val="-6.4377660647608852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F08-4EB9-B412-5657D3F2B96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渠道A</c:v>
                </c:pt>
                <c:pt idx="1">
                  <c:v>渠道B</c:v>
                </c:pt>
                <c:pt idx="2">
                  <c:v>渠道C</c:v>
                </c:pt>
                <c:pt idx="3">
                  <c:v>渠道D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</c:v>
                </c:pt>
                <c:pt idx="1">
                  <c:v>35</c:v>
                </c:pt>
                <c:pt idx="2">
                  <c:v>31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F08-4EB9-B412-5657D3F2B9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585C2DB6-9264-4A2C-AB4F-FAEB0490FA78}" type="datetimeFigureOut">
              <a:rPr lang="zh-CN" altLang="en-US" smtClean="0"/>
              <a:t>2023/3/1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93B714CB-B076-4519-AF5F-0E08CC7F5C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 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B714CB-B076-4519-AF5F-0E08CC7F5CD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864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gradFill flip="none" rotWithShape="1">
          <a:gsLst>
            <a:gs pos="0">
              <a:schemeClr val="accent1">
                <a:lumMod val="85000"/>
                <a:lumOff val="15000"/>
              </a:schemeClr>
            </a:gs>
            <a:gs pos="100000">
              <a:schemeClr val="accent1">
                <a:lumMod val="9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0" r="50000" b="29463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63" name="矩形 162"/>
          <p:cNvSpPr/>
          <p:nvPr userDrawn="1"/>
        </p:nvSpPr>
        <p:spPr>
          <a:xfrm>
            <a:off x="-17100" y="0"/>
            <a:ext cx="12192000" cy="6858000"/>
          </a:xfrm>
          <a:prstGeom prst="rect">
            <a:avLst/>
          </a:prstGeom>
          <a:gradFill>
            <a:gsLst>
              <a:gs pos="9000">
                <a:schemeClr val="accent1">
                  <a:lumMod val="90000"/>
                  <a:lumOff val="10000"/>
                </a:schemeClr>
              </a:gs>
              <a:gs pos="95000">
                <a:schemeClr val="accent1">
                  <a:alpha val="55000"/>
                  <a:lumMod val="54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7" name="组合 166"/>
          <p:cNvGrpSpPr/>
          <p:nvPr userDrawn="1"/>
        </p:nvGrpSpPr>
        <p:grpSpPr>
          <a:xfrm>
            <a:off x="705383" y="455894"/>
            <a:ext cx="396000" cy="300738"/>
            <a:chOff x="705383" y="544794"/>
            <a:chExt cx="396000" cy="300738"/>
          </a:xfrm>
        </p:grpSpPr>
        <p:sp>
          <p:nvSpPr>
            <p:cNvPr id="168" name="矩形 167"/>
            <p:cNvSpPr/>
            <p:nvPr/>
          </p:nvSpPr>
          <p:spPr>
            <a:xfrm>
              <a:off x="705383" y="544794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705383" y="659163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705383" y="773532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1" name="组合 170"/>
          <p:cNvGrpSpPr/>
          <p:nvPr userDrawn="1"/>
        </p:nvGrpSpPr>
        <p:grpSpPr>
          <a:xfrm>
            <a:off x="725376" y="5902500"/>
            <a:ext cx="1448471" cy="361178"/>
            <a:chOff x="8517547" y="-94646"/>
            <a:chExt cx="1448471" cy="361178"/>
          </a:xfr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60000"/>
                </a:schemeClr>
              </a:gs>
            </a:gsLst>
            <a:lin ang="0" scaled="1"/>
          </a:gradFill>
        </p:grpSpPr>
        <p:sp>
          <p:nvSpPr>
            <p:cNvPr id="172" name="椭圆 171"/>
            <p:cNvSpPr/>
            <p:nvPr/>
          </p:nvSpPr>
          <p:spPr>
            <a:xfrm>
              <a:off x="851754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868901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886048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903195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920342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937489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851754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868901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886048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903195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920342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937489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851754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868901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886048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903195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920342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937489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956602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973749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990896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956602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973749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990896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956602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973749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990896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9" name="组合 198"/>
          <p:cNvGrpSpPr/>
          <p:nvPr userDrawn="1"/>
        </p:nvGrpSpPr>
        <p:grpSpPr>
          <a:xfrm>
            <a:off x="11084840" y="6007987"/>
            <a:ext cx="396000" cy="300738"/>
            <a:chOff x="705383" y="544794"/>
            <a:chExt cx="396000" cy="300738"/>
          </a:xfrm>
        </p:grpSpPr>
        <p:sp>
          <p:nvSpPr>
            <p:cNvPr id="200" name="矩形 199"/>
            <p:cNvSpPr/>
            <p:nvPr/>
          </p:nvSpPr>
          <p:spPr>
            <a:xfrm>
              <a:off x="705383" y="544794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1" name="矩形 200"/>
            <p:cNvSpPr/>
            <p:nvPr/>
          </p:nvSpPr>
          <p:spPr>
            <a:xfrm>
              <a:off x="705383" y="659163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2" name="矩形 201"/>
            <p:cNvSpPr/>
            <p:nvPr/>
          </p:nvSpPr>
          <p:spPr>
            <a:xfrm>
              <a:off x="705383" y="773532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blipFill dpi="0" rotWithShape="1">
          <a:blip r:embed="rId2">
            <a:alphaModFix amt="6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>
            <a:spLocks noChangeAspect="1"/>
          </p:cNvSpPr>
          <p:nvPr userDrawn="1"/>
        </p:nvSpPr>
        <p:spPr>
          <a:xfrm>
            <a:off x="0" y="0"/>
            <a:ext cx="12192000" cy="4011927"/>
          </a:xfrm>
          <a:prstGeom prst="rect">
            <a:avLst/>
          </a:prstGeom>
          <a:blipFill dpi="0" rotWithShape="1">
            <a:blip r:embed="rId3">
              <a:alphaModFix/>
            </a:blip>
            <a:srcRect/>
            <a:stretch>
              <a:fillRect t="-15767" b="-86028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48562F9-B4EA-A977-80DB-CE034B53A4B3}"/>
              </a:ext>
            </a:extLst>
          </p:cNvPr>
          <p:cNvSpPr/>
          <p:nvPr userDrawn="1"/>
        </p:nvSpPr>
        <p:spPr>
          <a:xfrm>
            <a:off x="0" y="-1"/>
            <a:ext cx="12192000" cy="4011927"/>
          </a:xfrm>
          <a:prstGeom prst="rect">
            <a:avLst/>
          </a:prstGeom>
          <a:gradFill>
            <a:gsLst>
              <a:gs pos="9000">
                <a:schemeClr val="accent1">
                  <a:lumMod val="90000"/>
                  <a:lumOff val="10000"/>
                </a:schemeClr>
              </a:gs>
              <a:gs pos="95000">
                <a:schemeClr val="accent1">
                  <a:lumMod val="54000"/>
                  <a:alpha val="90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695324" y="2213517"/>
            <a:ext cx="185300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OPPOSans R" panose="00020600040101010101" pitchFamily="18" charset="-122"/>
                <a:cs typeface="Segoe UI Light" panose="020B0502040204020203" pitchFamily="34" charset="0"/>
              </a:rPr>
              <a:t>CONTENTS</a:t>
            </a:r>
            <a:endParaRPr kumimoji="0" lang="zh-CN" altLang="en-US" sz="2800" b="0" i="0" u="none" strike="noStrike" kern="1200" cap="none" spc="-4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OPPOSans R" panose="00020600040101010101" pitchFamily="18" charset="-122"/>
              <a:cs typeface="Segoe UI Light" panose="020B0502040204020203" pitchFamily="34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9F4C34-E63C-8113-08F8-315C7554EE00}"/>
              </a:ext>
            </a:extLst>
          </p:cNvPr>
          <p:cNvSpPr txBox="1"/>
          <p:nvPr userDrawn="1"/>
        </p:nvSpPr>
        <p:spPr>
          <a:xfrm>
            <a:off x="663524" y="1105520"/>
            <a:ext cx="185300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1200" cap="none" spc="-4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OPPOSans R" panose="00020600040101010101" pitchFamily="18" charset="-122"/>
                <a:cs typeface="Segoe UI Light" panose="020B0502040204020203" pitchFamily="34" charset="0"/>
              </a:rPr>
              <a:t>目录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bg>
      <p:bgPr>
        <a:gradFill flip="none" rotWithShape="1">
          <a:gsLst>
            <a:gs pos="0">
              <a:schemeClr val="accent1">
                <a:lumMod val="85000"/>
                <a:lumOff val="15000"/>
              </a:schemeClr>
            </a:gs>
            <a:gs pos="100000">
              <a:schemeClr val="accent1">
                <a:lumMod val="9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矩形 161"/>
          <p:cNvSpPr>
            <a:spLocks noChangeAspect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20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 t="-9259" b="-925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3" name="矩形 162"/>
          <p:cNvSpPr/>
          <p:nvPr userDrawn="1"/>
        </p:nvSpPr>
        <p:spPr>
          <a:xfrm>
            <a:off x="0" y="0"/>
            <a:ext cx="8951599" cy="6858000"/>
          </a:xfrm>
          <a:prstGeom prst="rect">
            <a:avLst/>
          </a:prstGeom>
          <a:gradFill flip="none" rotWithShape="1">
            <a:gsLst>
              <a:gs pos="50000">
                <a:schemeClr val="accent1">
                  <a:alpha val="60000"/>
                </a:schemeClr>
              </a:gs>
              <a:gs pos="0">
                <a:schemeClr val="accent2"/>
              </a:gs>
              <a:gs pos="100000">
                <a:schemeClr val="accent1">
                  <a:alpha val="0"/>
                </a:scheme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1" name="组合 170"/>
          <p:cNvGrpSpPr/>
          <p:nvPr userDrawn="1"/>
        </p:nvGrpSpPr>
        <p:grpSpPr>
          <a:xfrm>
            <a:off x="725376" y="5902500"/>
            <a:ext cx="1448471" cy="361178"/>
            <a:chOff x="8517547" y="-94646"/>
            <a:chExt cx="1448471" cy="361178"/>
          </a:xfr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60000"/>
                </a:schemeClr>
              </a:gs>
            </a:gsLst>
            <a:lin ang="0" scaled="1"/>
          </a:gradFill>
        </p:grpSpPr>
        <p:sp>
          <p:nvSpPr>
            <p:cNvPr id="172" name="椭圆 171"/>
            <p:cNvSpPr/>
            <p:nvPr/>
          </p:nvSpPr>
          <p:spPr>
            <a:xfrm>
              <a:off x="851754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868901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886048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903195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920342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937489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851754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868901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886048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903195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920342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937489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851754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868901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886048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903195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920342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937489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956602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973749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990896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956602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973749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990896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956602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973749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990896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9" name="组合 198"/>
          <p:cNvGrpSpPr/>
          <p:nvPr userDrawn="1"/>
        </p:nvGrpSpPr>
        <p:grpSpPr>
          <a:xfrm>
            <a:off x="11084840" y="6007987"/>
            <a:ext cx="396000" cy="300738"/>
            <a:chOff x="705383" y="544794"/>
            <a:chExt cx="396000" cy="300738"/>
          </a:xfrm>
        </p:grpSpPr>
        <p:sp>
          <p:nvSpPr>
            <p:cNvPr id="200" name="矩形 199"/>
            <p:cNvSpPr/>
            <p:nvPr/>
          </p:nvSpPr>
          <p:spPr>
            <a:xfrm>
              <a:off x="705383" y="544794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1" name="矩形 200"/>
            <p:cNvSpPr/>
            <p:nvPr/>
          </p:nvSpPr>
          <p:spPr>
            <a:xfrm>
              <a:off x="705383" y="659163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2" name="矩形 201"/>
            <p:cNvSpPr/>
            <p:nvPr/>
          </p:nvSpPr>
          <p:spPr>
            <a:xfrm>
              <a:off x="705383" y="773532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4" name="椭圆 43"/>
          <p:cNvSpPr/>
          <p:nvPr/>
        </p:nvSpPr>
        <p:spPr>
          <a:xfrm>
            <a:off x="15161" y="855129"/>
            <a:ext cx="5144839" cy="5147742"/>
          </a:xfrm>
          <a:prstGeom prst="ellipse">
            <a:avLst/>
          </a:prstGeom>
          <a:gradFill flip="none" rotWithShape="1">
            <a:gsLst>
              <a:gs pos="59000">
                <a:schemeClr val="bg1">
                  <a:alpha val="0"/>
                </a:schemeClr>
              </a:gs>
              <a:gs pos="98000">
                <a:schemeClr val="bg1">
                  <a:alpha val="1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椭圆 44"/>
          <p:cNvSpPr/>
          <p:nvPr/>
        </p:nvSpPr>
        <p:spPr>
          <a:xfrm>
            <a:off x="334158" y="1177028"/>
            <a:ext cx="4503945" cy="4503945"/>
          </a:xfrm>
          <a:prstGeom prst="ellipse">
            <a:avLst/>
          </a:prstGeom>
          <a:gradFill flip="none" rotWithShape="1">
            <a:gsLst>
              <a:gs pos="59000">
                <a:schemeClr val="bg1">
                  <a:alpha val="0"/>
                </a:schemeClr>
              </a:gs>
              <a:gs pos="98000">
                <a:schemeClr val="bg1">
                  <a:alpha val="1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>
              <a:gsLst>
                <a:gs pos="20000">
                  <a:schemeClr val="bg1">
                    <a:alpha val="0"/>
                  </a:schemeClr>
                </a:gs>
                <a:gs pos="50000">
                  <a:schemeClr val="bg1"/>
                </a:gs>
                <a:gs pos="8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椭圆 45"/>
          <p:cNvSpPr/>
          <p:nvPr/>
        </p:nvSpPr>
        <p:spPr>
          <a:xfrm>
            <a:off x="659941" y="1502811"/>
            <a:ext cx="3852380" cy="3852380"/>
          </a:xfrm>
          <a:prstGeom prst="ellipse">
            <a:avLst/>
          </a:prstGeom>
          <a:gradFill flip="none" rotWithShape="1">
            <a:gsLst>
              <a:gs pos="38000">
                <a:schemeClr val="bg1">
                  <a:alpha val="0"/>
                </a:schemeClr>
              </a:gs>
              <a:gs pos="100000">
                <a:schemeClr val="bg1">
                  <a:alpha val="1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gradFill>
              <a:gsLst>
                <a:gs pos="20000">
                  <a:schemeClr val="bg1">
                    <a:alpha val="0"/>
                  </a:schemeClr>
                </a:gs>
                <a:gs pos="50000">
                  <a:schemeClr val="bg1"/>
                </a:gs>
                <a:gs pos="8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lt"/>
            </a:endParaRPr>
          </a:p>
        </p:txBody>
      </p:sp>
      <p:pic>
        <p:nvPicPr>
          <p:cNvPr id="171" name="图片 170"/>
          <p:cNvPicPr>
            <a:picLocks noChangeAspect="1"/>
          </p:cNvPicPr>
          <p:nvPr userDrawn="1"/>
        </p:nvPicPr>
        <p:blipFill>
          <a:blip r:embed="rId2"/>
          <a:srcRect l="5261" r="5261" b="39578"/>
          <a:stretch>
            <a:fillRect/>
          </a:stretch>
        </p:blipFill>
        <p:spPr>
          <a:xfrm>
            <a:off x="0" y="2622015"/>
            <a:ext cx="12192000" cy="4235985"/>
          </a:xfrm>
          <a:custGeom>
            <a:avLst/>
            <a:gdLst>
              <a:gd name="connsiteX0" fmla="*/ 0 w 12192000"/>
              <a:gd name="connsiteY0" fmla="*/ 0 h 4015203"/>
              <a:gd name="connsiteX1" fmla="*/ 12192000 w 12192000"/>
              <a:gd name="connsiteY1" fmla="*/ 0 h 4015203"/>
              <a:gd name="connsiteX2" fmla="*/ 12192000 w 12192000"/>
              <a:gd name="connsiteY2" fmla="*/ 4015203 h 4015203"/>
              <a:gd name="connsiteX3" fmla="*/ 0 w 12192000"/>
              <a:gd name="connsiteY3" fmla="*/ 4015203 h 4015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015203">
                <a:moveTo>
                  <a:pt x="0" y="0"/>
                </a:moveTo>
                <a:lnTo>
                  <a:pt x="12192000" y="0"/>
                </a:lnTo>
                <a:lnTo>
                  <a:pt x="12192000" y="4015203"/>
                </a:lnTo>
                <a:lnTo>
                  <a:pt x="0" y="4015203"/>
                </a:lnTo>
                <a:close/>
              </a:path>
            </a:pathLst>
          </a:custGeom>
        </p:spPr>
      </p:pic>
      <p:sp>
        <p:nvSpPr>
          <p:cNvPr id="173" name="矩形 172"/>
          <p:cNvSpPr>
            <a:spLocks noChangeAspect="1"/>
          </p:cNvSpPr>
          <p:nvPr userDrawn="1"/>
        </p:nvSpPr>
        <p:spPr>
          <a:xfrm>
            <a:off x="0" y="0"/>
            <a:ext cx="12221210" cy="6867524"/>
          </a:xfrm>
          <a:prstGeom prst="rect">
            <a:avLst/>
          </a:prstGeom>
          <a:blipFill dpi="0" rotWithShape="1">
            <a:blip r:embed="rId3">
              <a:alphaModFix amt="5000"/>
            </a:blip>
            <a:srcRect/>
            <a:stretch>
              <a:fillRect t="-41" b="1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dk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latin typeface="+mn-lt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816072" y="386740"/>
            <a:ext cx="4408488" cy="3651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82" name="矩形 181"/>
          <p:cNvSpPr/>
          <p:nvPr/>
        </p:nvSpPr>
        <p:spPr>
          <a:xfrm flipH="1">
            <a:off x="372000" y="418933"/>
            <a:ext cx="252000" cy="7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lt"/>
            </a:endParaRPr>
          </a:p>
        </p:txBody>
      </p:sp>
      <p:sp>
        <p:nvSpPr>
          <p:cNvPr id="183" name="矩形 182"/>
          <p:cNvSpPr/>
          <p:nvPr/>
        </p:nvSpPr>
        <p:spPr>
          <a:xfrm flipH="1">
            <a:off x="264000" y="533302"/>
            <a:ext cx="360000" cy="7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lt"/>
            </a:endParaRPr>
          </a:p>
        </p:txBody>
      </p:sp>
      <p:sp>
        <p:nvSpPr>
          <p:cNvPr id="184" name="矩形 183"/>
          <p:cNvSpPr/>
          <p:nvPr/>
        </p:nvSpPr>
        <p:spPr>
          <a:xfrm flipH="1">
            <a:off x="156000" y="647671"/>
            <a:ext cx="468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l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4770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页">
    <p:bg>
      <p:bgPr>
        <a:gradFill flip="none" rotWithShape="1">
          <a:gsLst>
            <a:gs pos="0">
              <a:schemeClr val="accent1">
                <a:lumMod val="85000"/>
                <a:lumOff val="15000"/>
              </a:schemeClr>
            </a:gs>
            <a:gs pos="100000">
              <a:schemeClr val="accent1">
                <a:lumMod val="9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0" r="50000" b="29463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63" name="矩形 162"/>
          <p:cNvSpPr/>
          <p:nvPr userDrawn="1"/>
        </p:nvSpPr>
        <p:spPr>
          <a:xfrm>
            <a:off x="-17100" y="0"/>
            <a:ext cx="12192000" cy="6858000"/>
          </a:xfrm>
          <a:prstGeom prst="rect">
            <a:avLst/>
          </a:prstGeom>
          <a:gradFill>
            <a:gsLst>
              <a:gs pos="9000">
                <a:schemeClr val="accent1">
                  <a:lumMod val="90000"/>
                  <a:lumOff val="10000"/>
                </a:schemeClr>
              </a:gs>
              <a:gs pos="95000">
                <a:schemeClr val="accent1">
                  <a:alpha val="55000"/>
                  <a:lumMod val="54000"/>
                </a:scheme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7" name="组合 166"/>
          <p:cNvGrpSpPr/>
          <p:nvPr userDrawn="1"/>
        </p:nvGrpSpPr>
        <p:grpSpPr>
          <a:xfrm>
            <a:off x="705383" y="455894"/>
            <a:ext cx="396000" cy="300738"/>
            <a:chOff x="705383" y="544794"/>
            <a:chExt cx="396000" cy="300738"/>
          </a:xfrm>
        </p:grpSpPr>
        <p:sp>
          <p:nvSpPr>
            <p:cNvPr id="168" name="矩形 167"/>
            <p:cNvSpPr/>
            <p:nvPr/>
          </p:nvSpPr>
          <p:spPr>
            <a:xfrm>
              <a:off x="705383" y="544794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9" name="矩形 168"/>
            <p:cNvSpPr/>
            <p:nvPr/>
          </p:nvSpPr>
          <p:spPr>
            <a:xfrm>
              <a:off x="705383" y="659163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705383" y="773532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71" name="组合 170"/>
          <p:cNvGrpSpPr/>
          <p:nvPr userDrawn="1"/>
        </p:nvGrpSpPr>
        <p:grpSpPr>
          <a:xfrm>
            <a:off x="725376" y="5902500"/>
            <a:ext cx="1448471" cy="361178"/>
            <a:chOff x="8517547" y="-94646"/>
            <a:chExt cx="1448471" cy="361178"/>
          </a:xfr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alpha val="60000"/>
                </a:schemeClr>
              </a:gs>
            </a:gsLst>
            <a:lin ang="0" scaled="1"/>
          </a:gradFill>
        </p:grpSpPr>
        <p:sp>
          <p:nvSpPr>
            <p:cNvPr id="172" name="椭圆 171"/>
            <p:cNvSpPr/>
            <p:nvPr/>
          </p:nvSpPr>
          <p:spPr>
            <a:xfrm>
              <a:off x="851754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868901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8860487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903195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920342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937489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851754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868901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8860487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903195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920342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937489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851754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868901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8860487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903195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920342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937489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956602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973749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9908968" y="-94646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956602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973749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9908968" y="57418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956602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973749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9908968" y="209482"/>
              <a:ext cx="57050" cy="570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9" name="组合 198"/>
          <p:cNvGrpSpPr/>
          <p:nvPr userDrawn="1"/>
        </p:nvGrpSpPr>
        <p:grpSpPr>
          <a:xfrm>
            <a:off x="11084840" y="6007987"/>
            <a:ext cx="396000" cy="300738"/>
            <a:chOff x="705383" y="544794"/>
            <a:chExt cx="396000" cy="300738"/>
          </a:xfrm>
        </p:grpSpPr>
        <p:sp>
          <p:nvSpPr>
            <p:cNvPr id="200" name="矩形 199"/>
            <p:cNvSpPr/>
            <p:nvPr/>
          </p:nvSpPr>
          <p:spPr>
            <a:xfrm>
              <a:off x="705383" y="544794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1" name="矩形 200"/>
            <p:cNvSpPr/>
            <p:nvPr/>
          </p:nvSpPr>
          <p:spPr>
            <a:xfrm>
              <a:off x="705383" y="659163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2" name="矩形 201"/>
            <p:cNvSpPr/>
            <p:nvPr/>
          </p:nvSpPr>
          <p:spPr>
            <a:xfrm>
              <a:off x="705383" y="773532"/>
              <a:ext cx="396000" cy="7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32864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326131B7-1137-6332-5AE4-55A185DF88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B480661A-8C77-5679-5F38-FFD0860CE6AE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C1EBEFA2-2117-863A-C8CC-CEB18AC14658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9DDF0208-A7E8-0E15-136B-796F51351E92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6A5CD009-62EC-EFBC-0239-A1B32DD08287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CE0C2630-234B-0491-ED5B-C352357A8D89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BDED9CBB-8F39-3923-173E-22FA5B4D9B5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FE6190A4-6F67-E258-99DB-BF7E3E00AA94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8844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面-上"/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页面-下"/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页面-上"/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页面-下"/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73" r:id="rId5"/>
    <p:sldLayoutId id="2147483674" r:id="rId6"/>
    <p:sldLayoutId id="214748367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56236" y="1884183"/>
            <a:ext cx="8481350" cy="2398257"/>
          </a:xfrm>
          <a:prstGeom prst="rect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8A884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9" name="直角三角形 8"/>
          <p:cNvSpPr/>
          <p:nvPr/>
        </p:nvSpPr>
        <p:spPr>
          <a:xfrm rot="5400000">
            <a:off x="1940441" y="1822098"/>
            <a:ext cx="381374" cy="529795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8A884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0" name="直角三角形 9"/>
          <p:cNvSpPr/>
          <p:nvPr/>
        </p:nvSpPr>
        <p:spPr>
          <a:xfrm rot="16200000">
            <a:off x="9880179" y="3822387"/>
            <a:ext cx="381374" cy="529795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C8A884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54414" y="2313095"/>
            <a:ext cx="8481350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latin typeface="+mj-ea"/>
                <a:ea typeface="+mj-ea"/>
                <a:sym typeface="思源宋体 Heavy" panose="02020900000000000000" pitchFamily="18" charset="-122"/>
              </a:rPr>
              <a:t>固本强基</a:t>
            </a:r>
            <a:r>
              <a:rPr lang="en-US" altLang="zh-CN" sz="6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latin typeface="+mj-ea"/>
                <a:ea typeface="+mj-ea"/>
                <a:sym typeface="思源宋体 Heavy" panose="02020900000000000000" pitchFamily="18" charset="-122"/>
              </a:rPr>
              <a:t>·</a:t>
            </a:r>
            <a:r>
              <a:rPr lang="zh-CN" altLang="en-US" sz="6600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latin typeface="+mj-ea"/>
                <a:ea typeface="+mj-ea"/>
                <a:sym typeface="思源宋体 Heavy" panose="02020900000000000000" pitchFamily="18" charset="-122"/>
              </a:rPr>
              <a:t>突破国有</a:t>
            </a:r>
          </a:p>
        </p:txBody>
      </p:sp>
      <p:cxnSp>
        <p:nvCxnSpPr>
          <p:cNvPr id="27" name="直接连接符 26"/>
          <p:cNvCxnSpPr>
            <a:cxnSpLocks/>
          </p:cNvCxnSpPr>
          <p:nvPr/>
        </p:nvCxnSpPr>
        <p:spPr>
          <a:xfrm>
            <a:off x="7644000" y="3751389"/>
            <a:ext cx="1908000" cy="0"/>
          </a:xfrm>
          <a:prstGeom prst="line">
            <a:avLst/>
          </a:prstGeom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cxnSpLocks/>
          </p:cNvCxnSpPr>
          <p:nvPr/>
        </p:nvCxnSpPr>
        <p:spPr>
          <a:xfrm flipH="1">
            <a:off x="2568000" y="3751389"/>
            <a:ext cx="1908000" cy="0"/>
          </a:xfrm>
          <a:prstGeom prst="line">
            <a:avLst/>
          </a:prstGeom>
          <a:ln w="15875">
            <a:gradFill>
              <a:gsLst>
                <a:gs pos="0">
                  <a:schemeClr val="bg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8D77ABE3-2443-CEE2-8E3E-691D95FD0AB1}"/>
              </a:ext>
            </a:extLst>
          </p:cNvPr>
          <p:cNvSpPr txBox="1"/>
          <p:nvPr/>
        </p:nvSpPr>
        <p:spPr>
          <a:xfrm>
            <a:off x="4669592" y="3598361"/>
            <a:ext cx="2852818" cy="37728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</a:rPr>
              <a:t>深蓝色年中工作总结汇报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Box 23">
            <a:extLst>
              <a:ext uri="{FF2B5EF4-FFF2-40B4-BE49-F238E27FC236}">
                <a16:creationId xmlns:a16="http://schemas.microsoft.com/office/drawing/2014/main" id="{43819F93-2C69-C2E5-6ED7-3DB67AAC8912}"/>
              </a:ext>
            </a:extLst>
          </p:cNvPr>
          <p:cNvSpPr txBox="1"/>
          <p:nvPr/>
        </p:nvSpPr>
        <p:spPr>
          <a:xfrm>
            <a:off x="5011347" y="4701602"/>
            <a:ext cx="2169306" cy="398749"/>
          </a:xfrm>
          <a:prstGeom prst="rect">
            <a:avLst/>
          </a:prstGeom>
        </p:spPr>
        <p:txBody>
          <a:bodyPr wrap="square" rtlCol="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b="1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20XX</a:t>
            </a:r>
            <a:r>
              <a:rPr lang="zh-CN" altLang="en-US" b="1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年</a:t>
            </a:r>
            <a:r>
              <a:rPr lang="en-US" altLang="zh-CN" b="1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XX</a:t>
            </a:r>
            <a:r>
              <a:rPr lang="zh-CN" altLang="en-US" b="1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月</a:t>
            </a:r>
            <a:r>
              <a:rPr lang="en-US" altLang="zh-CN" b="1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XX</a:t>
            </a:r>
            <a:r>
              <a:rPr lang="zh-CN" altLang="en-US" b="1" dirty="0">
                <a:solidFill>
                  <a:srgbClr val="FFFFFF"/>
                </a:solidFill>
                <a:latin typeface="OPPOSans R" panose="00020600040101010101" pitchFamily="18" charset="-122"/>
                <a:ea typeface="OPPOSans R" panose="00020600040101010101" pitchFamily="18" charset="-122"/>
              </a:rPr>
              <a:t>日</a:t>
            </a:r>
            <a:endParaRPr lang="en-US" b="1" dirty="0">
              <a:solidFill>
                <a:srgbClr val="FFFFFF"/>
              </a:solidFill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机遇</a:t>
            </a: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5D93936C-6478-26CE-D4F8-1C80601C488D}"/>
              </a:ext>
            </a:extLst>
          </p:cNvPr>
          <p:cNvSpPr/>
          <p:nvPr/>
        </p:nvSpPr>
        <p:spPr>
          <a:xfrm>
            <a:off x="711820" y="1448297"/>
            <a:ext cx="10728325" cy="1962331"/>
          </a:xfrm>
          <a:prstGeom prst="roundRect">
            <a:avLst>
              <a:gd name="adj" fmla="val 1209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>
                  <a:lumMod val="60000"/>
                  <a:lumOff val="40000"/>
                  <a:alpha val="30000"/>
                </a:schemeClr>
              </a:gs>
            </a:gsLst>
            <a:lin ang="0" scaled="1"/>
            <a:tileRect/>
          </a:gradFill>
          <a:ln>
            <a:noFill/>
          </a:ln>
          <a:effectLst>
            <a:outerShdw blurRad="241300" dist="25400" dir="1260000" algn="ctr" rotWithShape="0">
              <a:schemeClr val="accent1">
                <a:alpha val="3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4D945D3-DBDB-43E5-77EE-700613430C29}"/>
              </a:ext>
            </a:extLst>
          </p:cNvPr>
          <p:cNvGrpSpPr/>
          <p:nvPr/>
        </p:nvGrpSpPr>
        <p:grpSpPr>
          <a:xfrm>
            <a:off x="4808457" y="2161914"/>
            <a:ext cx="2583543" cy="3643086"/>
            <a:chOff x="4808457" y="2161914"/>
            <a:chExt cx="2583543" cy="3643086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0AC3DCFD-DA0F-AEA2-7D8D-A4098062B519}"/>
                </a:ext>
              </a:extLst>
            </p:cNvPr>
            <p:cNvSpPr/>
            <p:nvPr/>
          </p:nvSpPr>
          <p:spPr>
            <a:xfrm>
              <a:off x="4808457" y="2161914"/>
              <a:ext cx="2583543" cy="3643086"/>
            </a:xfrm>
            <a:prstGeom prst="roundRect">
              <a:avLst>
                <a:gd name="adj" fmla="val 8802"/>
              </a:avLst>
            </a:prstGeom>
            <a:solidFill>
              <a:schemeClr val="bg1">
                <a:alpha val="95000"/>
              </a:schemeClr>
            </a:solidFill>
            <a:ln w="19050">
              <a:solidFill>
                <a:schemeClr val="bg1"/>
              </a:solidFill>
            </a:ln>
            <a:effectLst>
              <a:outerShdw blurRad="698500" dist="228600" dir="5400000" algn="t" rotWithShape="0">
                <a:schemeClr val="accent2">
                  <a:alpha val="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5" name="文本框 9">
              <a:extLst>
                <a:ext uri="{FF2B5EF4-FFF2-40B4-BE49-F238E27FC236}">
                  <a16:creationId xmlns:a16="http://schemas.microsoft.com/office/drawing/2014/main" id="{9E5A4150-2F68-72B2-F955-143048D583FB}"/>
                </a:ext>
              </a:extLst>
            </p:cNvPr>
            <p:cNvSpPr txBox="1"/>
            <p:nvPr/>
          </p:nvSpPr>
          <p:spPr>
            <a:xfrm>
              <a:off x="5076291" y="3645000"/>
              <a:ext cx="2047875" cy="34605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98558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保险优势凸显</a:t>
              </a:r>
            </a:p>
          </p:txBody>
        </p:sp>
        <p:sp>
          <p:nvSpPr>
            <p:cNvPr id="46" name="文本框 10">
              <a:extLst>
                <a:ext uri="{FF2B5EF4-FFF2-40B4-BE49-F238E27FC236}">
                  <a16:creationId xmlns:a16="http://schemas.microsoft.com/office/drawing/2014/main" id="{06D6D1D6-D777-143D-5AE0-DF806612F735}"/>
                </a:ext>
              </a:extLst>
            </p:cNvPr>
            <p:cNvSpPr txBox="1"/>
            <p:nvPr/>
          </p:nvSpPr>
          <p:spPr>
            <a:xfrm>
              <a:off x="5009887" y="4077000"/>
              <a:ext cx="2180683" cy="1728000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“资管新规”过渡期平稳“收官”， “保本”理财、不合规的短期理财产品“谢幕”，自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2022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年起，银行理财迈向净值化发展新征程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12B2A6A-8571-2811-10CF-1698E00983D7}"/>
                </a:ext>
              </a:extLst>
            </p:cNvPr>
            <p:cNvGrpSpPr/>
            <p:nvPr/>
          </p:nvGrpSpPr>
          <p:grpSpPr>
            <a:xfrm>
              <a:off x="5637628" y="2425892"/>
              <a:ext cx="925200" cy="925200"/>
              <a:chOff x="5348513" y="2012224"/>
              <a:chExt cx="1378857" cy="1378857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F18842A1-48D2-4695-EB22-4EE433FFA2E7}"/>
                  </a:ext>
                </a:extLst>
              </p:cNvPr>
              <p:cNvSpPr/>
              <p:nvPr/>
            </p:nvSpPr>
            <p:spPr>
              <a:xfrm>
                <a:off x="5348513" y="2012224"/>
                <a:ext cx="1378857" cy="13788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93700" sx="102000" sy="102000" algn="ctr" rotWithShape="0">
                  <a:schemeClr val="accent1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A354F211-44A0-6E39-DDFD-500360DB3793}"/>
                  </a:ext>
                </a:extLst>
              </p:cNvPr>
              <p:cNvGrpSpPr/>
              <p:nvPr/>
            </p:nvGrpSpPr>
            <p:grpSpPr>
              <a:xfrm>
                <a:off x="6371728" y="2074211"/>
                <a:ext cx="319357" cy="318997"/>
                <a:chOff x="2714129" y="2979358"/>
                <a:chExt cx="319357" cy="318997"/>
              </a:xfrm>
            </p:grpSpPr>
            <p:sp>
              <p:nvSpPr>
                <p:cNvPr id="67" name="椭圆 66">
                  <a:extLst>
                    <a:ext uri="{FF2B5EF4-FFF2-40B4-BE49-F238E27FC236}">
                      <a16:creationId xmlns:a16="http://schemas.microsoft.com/office/drawing/2014/main" id="{83A6DDE6-80AB-64FC-B0C7-C2E29911AF00}"/>
                    </a:ext>
                  </a:extLst>
                </p:cNvPr>
                <p:cNvSpPr/>
                <p:nvPr/>
              </p:nvSpPr>
              <p:spPr>
                <a:xfrm>
                  <a:off x="2714129" y="2979358"/>
                  <a:ext cx="318997" cy="318997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check-mark_2431">
                  <a:extLst>
                    <a:ext uri="{FF2B5EF4-FFF2-40B4-BE49-F238E27FC236}">
                      <a16:creationId xmlns:a16="http://schemas.microsoft.com/office/drawing/2014/main" id="{7FEA4155-A1A0-FC0A-F2F3-55704C01C5D5}"/>
                    </a:ext>
                  </a:extLst>
                </p:cNvPr>
                <p:cNvSpPr/>
                <p:nvPr/>
              </p:nvSpPr>
              <p:spPr>
                <a:xfrm>
                  <a:off x="2714129" y="2979358"/>
                  <a:ext cx="319357" cy="318997"/>
                </a:xfrm>
                <a:custGeom>
                  <a:avLst/>
                  <a:gdLst>
                    <a:gd name="T0" fmla="*/ 213 w 427"/>
                    <a:gd name="T1" fmla="*/ 0 h 427"/>
                    <a:gd name="T2" fmla="*/ 0 w 427"/>
                    <a:gd name="T3" fmla="*/ 213 h 427"/>
                    <a:gd name="T4" fmla="*/ 213 w 427"/>
                    <a:gd name="T5" fmla="*/ 427 h 427"/>
                    <a:gd name="T6" fmla="*/ 427 w 427"/>
                    <a:gd name="T7" fmla="*/ 213 h 427"/>
                    <a:gd name="T8" fmla="*/ 213 w 427"/>
                    <a:gd name="T9" fmla="*/ 0 h 427"/>
                    <a:gd name="T10" fmla="*/ 180 w 427"/>
                    <a:gd name="T11" fmla="*/ 312 h 427"/>
                    <a:gd name="T12" fmla="*/ 82 w 427"/>
                    <a:gd name="T13" fmla="*/ 214 h 427"/>
                    <a:gd name="T14" fmla="*/ 120 w 427"/>
                    <a:gd name="T15" fmla="*/ 176 h 427"/>
                    <a:gd name="T16" fmla="*/ 180 w 427"/>
                    <a:gd name="T17" fmla="*/ 236 h 427"/>
                    <a:gd name="T18" fmla="*/ 308 w 427"/>
                    <a:gd name="T19" fmla="*/ 108 h 427"/>
                    <a:gd name="T20" fmla="*/ 346 w 427"/>
                    <a:gd name="T21" fmla="*/ 146 h 427"/>
                    <a:gd name="T22" fmla="*/ 180 w 427"/>
                    <a:gd name="T23" fmla="*/ 312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27" h="427">
                      <a:moveTo>
                        <a:pt x="213" y="0"/>
                      </a:moveTo>
                      <a:cubicBezTo>
                        <a:pt x="96" y="0"/>
                        <a:pt x="0" y="96"/>
                        <a:pt x="0" y="213"/>
                      </a:cubicBezTo>
                      <a:cubicBezTo>
                        <a:pt x="0" y="331"/>
                        <a:pt x="96" y="427"/>
                        <a:pt x="213" y="427"/>
                      </a:cubicBezTo>
                      <a:cubicBezTo>
                        <a:pt x="331" y="427"/>
                        <a:pt x="427" y="331"/>
                        <a:pt x="427" y="213"/>
                      </a:cubicBezTo>
                      <a:cubicBezTo>
                        <a:pt x="427" y="96"/>
                        <a:pt x="331" y="0"/>
                        <a:pt x="213" y="0"/>
                      </a:cubicBezTo>
                      <a:close/>
                      <a:moveTo>
                        <a:pt x="180" y="312"/>
                      </a:moveTo>
                      <a:lnTo>
                        <a:pt x="82" y="214"/>
                      </a:lnTo>
                      <a:lnTo>
                        <a:pt x="120" y="176"/>
                      </a:lnTo>
                      <a:lnTo>
                        <a:pt x="180" y="236"/>
                      </a:lnTo>
                      <a:lnTo>
                        <a:pt x="308" y="108"/>
                      </a:lnTo>
                      <a:lnTo>
                        <a:pt x="346" y="146"/>
                      </a:lnTo>
                      <a:lnTo>
                        <a:pt x="180" y="312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7" name="journalist-with-placeholder_21567">
                <a:extLst>
                  <a:ext uri="{FF2B5EF4-FFF2-40B4-BE49-F238E27FC236}">
                    <a16:creationId xmlns:a16="http://schemas.microsoft.com/office/drawing/2014/main" id="{3147B17C-D564-7606-778B-FE82B539A267}"/>
                  </a:ext>
                </a:extLst>
              </p:cNvPr>
              <p:cNvSpPr/>
              <p:nvPr/>
            </p:nvSpPr>
            <p:spPr>
              <a:xfrm>
                <a:off x="5627094" y="2200051"/>
                <a:ext cx="749429" cy="918307"/>
              </a:xfrm>
              <a:custGeom>
                <a:avLst/>
                <a:gdLst>
                  <a:gd name="connsiteX0" fmla="*/ 146458 w 495087"/>
                  <a:gd name="connsiteY0" fmla="*/ 391638 h 606651"/>
                  <a:gd name="connsiteX1" fmla="*/ 145536 w 495087"/>
                  <a:gd name="connsiteY1" fmla="*/ 400729 h 606651"/>
                  <a:gd name="connsiteX2" fmla="*/ 116325 w 495087"/>
                  <a:gd name="connsiteY2" fmla="*/ 489968 h 606651"/>
                  <a:gd name="connsiteX3" fmla="*/ 164203 w 495087"/>
                  <a:gd name="connsiteY3" fmla="*/ 458150 h 606651"/>
                  <a:gd name="connsiteX4" fmla="*/ 247515 w 495087"/>
                  <a:gd name="connsiteY4" fmla="*/ 562291 h 606651"/>
                  <a:gd name="connsiteX5" fmla="*/ 330884 w 495087"/>
                  <a:gd name="connsiteY5" fmla="*/ 458150 h 606651"/>
                  <a:gd name="connsiteX6" fmla="*/ 378762 w 495087"/>
                  <a:gd name="connsiteY6" fmla="*/ 489968 h 606651"/>
                  <a:gd name="connsiteX7" fmla="*/ 349551 w 495087"/>
                  <a:gd name="connsiteY7" fmla="*/ 400729 h 606651"/>
                  <a:gd name="connsiteX8" fmla="*/ 348629 w 495087"/>
                  <a:gd name="connsiteY8" fmla="*/ 391638 h 606651"/>
                  <a:gd name="connsiteX9" fmla="*/ 436492 w 495087"/>
                  <a:gd name="connsiteY9" fmla="*/ 421500 h 606651"/>
                  <a:gd name="connsiteX10" fmla="*/ 448361 w 495087"/>
                  <a:gd name="connsiteY10" fmla="*/ 428461 h 606651"/>
                  <a:gd name="connsiteX11" fmla="*/ 489671 w 495087"/>
                  <a:gd name="connsiteY11" fmla="*/ 484732 h 606651"/>
                  <a:gd name="connsiteX12" fmla="*/ 492667 w 495087"/>
                  <a:gd name="connsiteY12" fmla="*/ 500785 h 606651"/>
                  <a:gd name="connsiteX13" fmla="*/ 494165 w 495087"/>
                  <a:gd name="connsiteY13" fmla="*/ 513673 h 606651"/>
                  <a:gd name="connsiteX14" fmla="*/ 495087 w 495087"/>
                  <a:gd name="connsiteY14" fmla="*/ 536457 h 606651"/>
                  <a:gd name="connsiteX15" fmla="*/ 494741 w 495087"/>
                  <a:gd name="connsiteY15" fmla="*/ 549460 h 606651"/>
                  <a:gd name="connsiteX16" fmla="*/ 480856 w 495087"/>
                  <a:gd name="connsiteY16" fmla="*/ 587262 h 606651"/>
                  <a:gd name="connsiteX17" fmla="*/ 433554 w 495087"/>
                  <a:gd name="connsiteY17" fmla="*/ 606651 h 606651"/>
                  <a:gd name="connsiteX18" fmla="*/ 247515 w 495087"/>
                  <a:gd name="connsiteY18" fmla="*/ 606594 h 606651"/>
                  <a:gd name="connsiteX19" fmla="*/ 61533 w 495087"/>
                  <a:gd name="connsiteY19" fmla="*/ 606651 h 606651"/>
                  <a:gd name="connsiteX20" fmla="*/ 14231 w 495087"/>
                  <a:gd name="connsiteY20" fmla="*/ 587262 h 606651"/>
                  <a:gd name="connsiteX21" fmla="*/ 346 w 495087"/>
                  <a:gd name="connsiteY21" fmla="*/ 549460 h 606651"/>
                  <a:gd name="connsiteX22" fmla="*/ 0 w 495087"/>
                  <a:gd name="connsiteY22" fmla="*/ 536457 h 606651"/>
                  <a:gd name="connsiteX23" fmla="*/ 922 w 495087"/>
                  <a:gd name="connsiteY23" fmla="*/ 513673 h 606651"/>
                  <a:gd name="connsiteX24" fmla="*/ 2420 w 495087"/>
                  <a:gd name="connsiteY24" fmla="*/ 500785 h 606651"/>
                  <a:gd name="connsiteX25" fmla="*/ 5416 w 495087"/>
                  <a:gd name="connsiteY25" fmla="*/ 484732 h 606651"/>
                  <a:gd name="connsiteX26" fmla="*/ 46726 w 495087"/>
                  <a:gd name="connsiteY26" fmla="*/ 428461 h 606651"/>
                  <a:gd name="connsiteX27" fmla="*/ 58595 w 495087"/>
                  <a:gd name="connsiteY27" fmla="*/ 421500 h 606651"/>
                  <a:gd name="connsiteX28" fmla="*/ 146458 w 495087"/>
                  <a:gd name="connsiteY28" fmla="*/ 391638 h 606651"/>
                  <a:gd name="connsiteX29" fmla="*/ 247341 w 495087"/>
                  <a:gd name="connsiteY29" fmla="*/ 0 h 606651"/>
                  <a:gd name="connsiteX30" fmla="*/ 247514 w 495087"/>
                  <a:gd name="connsiteY30" fmla="*/ 0 h 606651"/>
                  <a:gd name="connsiteX31" fmla="*/ 247745 w 495087"/>
                  <a:gd name="connsiteY31" fmla="*/ 0 h 606651"/>
                  <a:gd name="connsiteX32" fmla="*/ 414430 w 495087"/>
                  <a:gd name="connsiteY32" fmla="*/ 171035 h 606651"/>
                  <a:gd name="connsiteX33" fmla="*/ 399392 w 495087"/>
                  <a:gd name="connsiteY33" fmla="*/ 241451 h 606651"/>
                  <a:gd name="connsiteX34" fmla="*/ 393457 w 495087"/>
                  <a:gd name="connsiteY34" fmla="*/ 261241 h 606651"/>
                  <a:gd name="connsiteX35" fmla="*/ 390346 w 495087"/>
                  <a:gd name="connsiteY35" fmla="*/ 280916 h 606651"/>
                  <a:gd name="connsiteX36" fmla="*/ 390807 w 495087"/>
                  <a:gd name="connsiteY36" fmla="*/ 287014 h 606651"/>
                  <a:gd name="connsiteX37" fmla="*/ 406940 w 495087"/>
                  <a:gd name="connsiteY37" fmla="*/ 316009 h 606651"/>
                  <a:gd name="connsiteX38" fmla="*/ 327659 w 495087"/>
                  <a:gd name="connsiteY38" fmla="*/ 350987 h 606651"/>
                  <a:gd name="connsiteX39" fmla="*/ 301501 w 495087"/>
                  <a:gd name="connsiteY39" fmla="*/ 355014 h 606651"/>
                  <a:gd name="connsiteX40" fmla="*/ 292571 w 495087"/>
                  <a:gd name="connsiteY40" fmla="*/ 356682 h 606651"/>
                  <a:gd name="connsiteX41" fmla="*/ 307090 w 495087"/>
                  <a:gd name="connsiteY41" fmla="*/ 398967 h 606651"/>
                  <a:gd name="connsiteX42" fmla="*/ 247745 w 495087"/>
                  <a:gd name="connsiteY42" fmla="*/ 498262 h 606651"/>
                  <a:gd name="connsiteX43" fmla="*/ 247341 w 495087"/>
                  <a:gd name="connsiteY43" fmla="*/ 498262 h 606651"/>
                  <a:gd name="connsiteX44" fmla="*/ 187996 w 495087"/>
                  <a:gd name="connsiteY44" fmla="*/ 398967 h 606651"/>
                  <a:gd name="connsiteX45" fmla="*/ 202515 w 495087"/>
                  <a:gd name="connsiteY45" fmla="*/ 356682 h 606651"/>
                  <a:gd name="connsiteX46" fmla="*/ 193585 w 495087"/>
                  <a:gd name="connsiteY46" fmla="*/ 355014 h 606651"/>
                  <a:gd name="connsiteX47" fmla="*/ 167427 w 495087"/>
                  <a:gd name="connsiteY47" fmla="*/ 350987 h 606651"/>
                  <a:gd name="connsiteX48" fmla="*/ 88146 w 495087"/>
                  <a:gd name="connsiteY48" fmla="*/ 316009 h 606651"/>
                  <a:gd name="connsiteX49" fmla="*/ 104221 w 495087"/>
                  <a:gd name="connsiteY49" fmla="*/ 287014 h 606651"/>
                  <a:gd name="connsiteX50" fmla="*/ 104740 w 495087"/>
                  <a:gd name="connsiteY50" fmla="*/ 280916 h 606651"/>
                  <a:gd name="connsiteX51" fmla="*/ 101629 w 495087"/>
                  <a:gd name="connsiteY51" fmla="*/ 261241 h 606651"/>
                  <a:gd name="connsiteX52" fmla="*/ 95694 w 495087"/>
                  <a:gd name="connsiteY52" fmla="*/ 241451 h 606651"/>
                  <a:gd name="connsiteX53" fmla="*/ 80656 w 495087"/>
                  <a:gd name="connsiteY53" fmla="*/ 171035 h 606651"/>
                  <a:gd name="connsiteX54" fmla="*/ 247341 w 495087"/>
                  <a:gd name="connsiteY54" fmla="*/ 0 h 6066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95087" h="606651">
                    <a:moveTo>
                      <a:pt x="146458" y="391638"/>
                    </a:moveTo>
                    <a:cubicBezTo>
                      <a:pt x="145997" y="394400"/>
                      <a:pt x="145651" y="397449"/>
                      <a:pt x="145536" y="400729"/>
                    </a:cubicBezTo>
                    <a:cubicBezTo>
                      <a:pt x="134301" y="408554"/>
                      <a:pt x="101287" y="436919"/>
                      <a:pt x="116325" y="489968"/>
                    </a:cubicBezTo>
                    <a:cubicBezTo>
                      <a:pt x="116325" y="489968"/>
                      <a:pt x="140005" y="461775"/>
                      <a:pt x="164203" y="458150"/>
                    </a:cubicBezTo>
                    <a:cubicBezTo>
                      <a:pt x="187192" y="498253"/>
                      <a:pt x="226428" y="549000"/>
                      <a:pt x="247515" y="562291"/>
                    </a:cubicBezTo>
                    <a:cubicBezTo>
                      <a:pt x="268659" y="549000"/>
                      <a:pt x="307838" y="498253"/>
                      <a:pt x="330884" y="458150"/>
                    </a:cubicBezTo>
                    <a:cubicBezTo>
                      <a:pt x="355082" y="461775"/>
                      <a:pt x="378762" y="489968"/>
                      <a:pt x="378762" y="489968"/>
                    </a:cubicBezTo>
                    <a:cubicBezTo>
                      <a:pt x="393742" y="436919"/>
                      <a:pt x="360728" y="408554"/>
                      <a:pt x="349551" y="400729"/>
                    </a:cubicBezTo>
                    <a:cubicBezTo>
                      <a:pt x="349436" y="397449"/>
                      <a:pt x="349090" y="394400"/>
                      <a:pt x="348629" y="391638"/>
                    </a:cubicBezTo>
                    <a:cubicBezTo>
                      <a:pt x="350703" y="392271"/>
                      <a:pt x="431134" y="418680"/>
                      <a:pt x="436492" y="421500"/>
                    </a:cubicBezTo>
                    <a:cubicBezTo>
                      <a:pt x="440525" y="423628"/>
                      <a:pt x="444501" y="425872"/>
                      <a:pt x="448361" y="428461"/>
                    </a:cubicBezTo>
                    <a:cubicBezTo>
                      <a:pt x="468872" y="442385"/>
                      <a:pt x="484083" y="460279"/>
                      <a:pt x="489671" y="484732"/>
                    </a:cubicBezTo>
                    <a:cubicBezTo>
                      <a:pt x="490132" y="486861"/>
                      <a:pt x="492667" y="500785"/>
                      <a:pt x="492667" y="500785"/>
                    </a:cubicBezTo>
                    <a:cubicBezTo>
                      <a:pt x="493301" y="505042"/>
                      <a:pt x="493819" y="509357"/>
                      <a:pt x="494165" y="513673"/>
                    </a:cubicBezTo>
                    <a:cubicBezTo>
                      <a:pt x="494165" y="513845"/>
                      <a:pt x="495087" y="536342"/>
                      <a:pt x="495087" y="536457"/>
                    </a:cubicBezTo>
                    <a:cubicBezTo>
                      <a:pt x="495087" y="536457"/>
                      <a:pt x="494857" y="546986"/>
                      <a:pt x="494741" y="549460"/>
                    </a:cubicBezTo>
                    <a:cubicBezTo>
                      <a:pt x="493992" y="563442"/>
                      <a:pt x="491054" y="576445"/>
                      <a:pt x="480856" y="587262"/>
                    </a:cubicBezTo>
                    <a:cubicBezTo>
                      <a:pt x="467893" y="601013"/>
                      <a:pt x="452106" y="606651"/>
                      <a:pt x="433554" y="606651"/>
                    </a:cubicBezTo>
                    <a:cubicBezTo>
                      <a:pt x="371560" y="606594"/>
                      <a:pt x="309566" y="606594"/>
                      <a:pt x="247515" y="606594"/>
                    </a:cubicBezTo>
                    <a:cubicBezTo>
                      <a:pt x="185521" y="606594"/>
                      <a:pt x="123527" y="606594"/>
                      <a:pt x="61533" y="606651"/>
                    </a:cubicBezTo>
                    <a:cubicBezTo>
                      <a:pt x="42981" y="606651"/>
                      <a:pt x="27194" y="601013"/>
                      <a:pt x="14231" y="587262"/>
                    </a:cubicBezTo>
                    <a:cubicBezTo>
                      <a:pt x="4033" y="576445"/>
                      <a:pt x="1095" y="563442"/>
                      <a:pt x="346" y="549460"/>
                    </a:cubicBezTo>
                    <a:cubicBezTo>
                      <a:pt x="230" y="546986"/>
                      <a:pt x="0" y="536457"/>
                      <a:pt x="0" y="536457"/>
                    </a:cubicBezTo>
                    <a:cubicBezTo>
                      <a:pt x="0" y="536342"/>
                      <a:pt x="864" y="513845"/>
                      <a:pt x="922" y="513673"/>
                    </a:cubicBezTo>
                    <a:cubicBezTo>
                      <a:pt x="1268" y="509357"/>
                      <a:pt x="1786" y="505042"/>
                      <a:pt x="2420" y="500785"/>
                    </a:cubicBezTo>
                    <a:cubicBezTo>
                      <a:pt x="2420" y="500785"/>
                      <a:pt x="4897" y="486861"/>
                      <a:pt x="5416" y="484732"/>
                    </a:cubicBezTo>
                    <a:cubicBezTo>
                      <a:pt x="11004" y="460279"/>
                      <a:pt x="26215" y="442385"/>
                      <a:pt x="46726" y="428461"/>
                    </a:cubicBezTo>
                    <a:cubicBezTo>
                      <a:pt x="50586" y="425872"/>
                      <a:pt x="54562" y="423628"/>
                      <a:pt x="58595" y="421500"/>
                    </a:cubicBezTo>
                    <a:cubicBezTo>
                      <a:pt x="63953" y="418680"/>
                      <a:pt x="144384" y="392271"/>
                      <a:pt x="146458" y="391638"/>
                    </a:cubicBezTo>
                    <a:close/>
                    <a:moveTo>
                      <a:pt x="247341" y="0"/>
                    </a:moveTo>
                    <a:cubicBezTo>
                      <a:pt x="247399" y="0"/>
                      <a:pt x="247457" y="0"/>
                      <a:pt x="247514" y="0"/>
                    </a:cubicBezTo>
                    <a:cubicBezTo>
                      <a:pt x="247629" y="0"/>
                      <a:pt x="247687" y="0"/>
                      <a:pt x="247745" y="0"/>
                    </a:cubicBezTo>
                    <a:cubicBezTo>
                      <a:pt x="340104" y="1726"/>
                      <a:pt x="414430" y="77607"/>
                      <a:pt x="414430" y="171035"/>
                    </a:cubicBezTo>
                    <a:cubicBezTo>
                      <a:pt x="414430" y="196118"/>
                      <a:pt x="409072" y="219993"/>
                      <a:pt x="399392" y="241451"/>
                    </a:cubicBezTo>
                    <a:cubicBezTo>
                      <a:pt x="397375" y="248067"/>
                      <a:pt x="395301" y="254625"/>
                      <a:pt x="393457" y="261241"/>
                    </a:cubicBezTo>
                    <a:cubicBezTo>
                      <a:pt x="391499" y="268202"/>
                      <a:pt x="390289" y="274703"/>
                      <a:pt x="390346" y="280916"/>
                    </a:cubicBezTo>
                    <a:cubicBezTo>
                      <a:pt x="390346" y="282987"/>
                      <a:pt x="390519" y="285058"/>
                      <a:pt x="390807" y="287014"/>
                    </a:cubicBezTo>
                    <a:cubicBezTo>
                      <a:pt x="392593" y="292882"/>
                      <a:pt x="404981" y="312672"/>
                      <a:pt x="406940" y="316009"/>
                    </a:cubicBezTo>
                    <a:cubicBezTo>
                      <a:pt x="385103" y="339539"/>
                      <a:pt x="356179" y="345004"/>
                      <a:pt x="327659" y="350987"/>
                    </a:cubicBezTo>
                    <a:cubicBezTo>
                      <a:pt x="319247" y="352770"/>
                      <a:pt x="310605" y="353806"/>
                      <a:pt x="301501" y="355014"/>
                    </a:cubicBezTo>
                    <a:cubicBezTo>
                      <a:pt x="298563" y="355532"/>
                      <a:pt x="295567" y="356107"/>
                      <a:pt x="292571" y="356682"/>
                    </a:cubicBezTo>
                    <a:lnTo>
                      <a:pt x="307090" y="398967"/>
                    </a:lnTo>
                    <a:cubicBezTo>
                      <a:pt x="307090" y="398967"/>
                      <a:pt x="307493" y="460696"/>
                      <a:pt x="247745" y="498262"/>
                    </a:cubicBezTo>
                    <a:lnTo>
                      <a:pt x="247341" y="498262"/>
                    </a:lnTo>
                    <a:cubicBezTo>
                      <a:pt x="187593" y="460696"/>
                      <a:pt x="187996" y="398967"/>
                      <a:pt x="187996" y="398967"/>
                    </a:cubicBezTo>
                    <a:lnTo>
                      <a:pt x="202515" y="356682"/>
                    </a:lnTo>
                    <a:cubicBezTo>
                      <a:pt x="199519" y="356107"/>
                      <a:pt x="196523" y="355532"/>
                      <a:pt x="193585" y="355014"/>
                    </a:cubicBezTo>
                    <a:cubicBezTo>
                      <a:pt x="184481" y="353806"/>
                      <a:pt x="175839" y="352770"/>
                      <a:pt x="167427" y="350987"/>
                    </a:cubicBezTo>
                    <a:cubicBezTo>
                      <a:pt x="138907" y="345004"/>
                      <a:pt x="109983" y="339539"/>
                      <a:pt x="88146" y="316009"/>
                    </a:cubicBezTo>
                    <a:cubicBezTo>
                      <a:pt x="90105" y="312672"/>
                      <a:pt x="102493" y="292882"/>
                      <a:pt x="104221" y="287014"/>
                    </a:cubicBezTo>
                    <a:cubicBezTo>
                      <a:pt x="104567" y="285058"/>
                      <a:pt x="104740" y="282987"/>
                      <a:pt x="104740" y="280916"/>
                    </a:cubicBezTo>
                    <a:cubicBezTo>
                      <a:pt x="104797" y="274703"/>
                      <a:pt x="103530" y="268202"/>
                      <a:pt x="101629" y="261241"/>
                    </a:cubicBezTo>
                    <a:cubicBezTo>
                      <a:pt x="99785" y="254625"/>
                      <a:pt x="97711" y="248067"/>
                      <a:pt x="95694" y="241451"/>
                    </a:cubicBezTo>
                    <a:cubicBezTo>
                      <a:pt x="86014" y="219993"/>
                      <a:pt x="80656" y="196118"/>
                      <a:pt x="80656" y="171035"/>
                    </a:cubicBezTo>
                    <a:cubicBezTo>
                      <a:pt x="80656" y="77607"/>
                      <a:pt x="154982" y="1726"/>
                      <a:pt x="2473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48" name="chat_319360">
                <a:extLst>
                  <a:ext uri="{FF2B5EF4-FFF2-40B4-BE49-F238E27FC236}">
                    <a16:creationId xmlns:a16="http://schemas.microsoft.com/office/drawing/2014/main" id="{9FC6F1BB-3A13-686D-1012-F9E6D0E20D70}"/>
                  </a:ext>
                </a:extLst>
              </p:cNvPr>
              <p:cNvSpPr/>
              <p:nvPr/>
            </p:nvSpPr>
            <p:spPr>
              <a:xfrm>
                <a:off x="6202679" y="2600432"/>
                <a:ext cx="466455" cy="407459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647" h="530793">
                    <a:moveTo>
                      <a:pt x="151948" y="328544"/>
                    </a:moveTo>
                    <a:cubicBezTo>
                      <a:pt x="137974" y="328544"/>
                      <a:pt x="126582" y="339918"/>
                      <a:pt x="126582" y="353869"/>
                    </a:cubicBezTo>
                    <a:cubicBezTo>
                      <a:pt x="126582" y="367820"/>
                      <a:pt x="137974" y="379106"/>
                      <a:pt x="151948" y="379106"/>
                    </a:cubicBezTo>
                    <a:lnTo>
                      <a:pt x="303791" y="379106"/>
                    </a:lnTo>
                    <a:cubicBezTo>
                      <a:pt x="317765" y="379106"/>
                      <a:pt x="329158" y="367820"/>
                      <a:pt x="329158" y="353869"/>
                    </a:cubicBezTo>
                    <a:cubicBezTo>
                      <a:pt x="329158" y="339918"/>
                      <a:pt x="317765" y="328544"/>
                      <a:pt x="303791" y="328544"/>
                    </a:cubicBezTo>
                    <a:close/>
                    <a:moveTo>
                      <a:pt x="151948" y="227508"/>
                    </a:moveTo>
                    <a:cubicBezTo>
                      <a:pt x="137974" y="227508"/>
                      <a:pt x="126582" y="238793"/>
                      <a:pt x="126582" y="252744"/>
                    </a:cubicBezTo>
                    <a:cubicBezTo>
                      <a:pt x="126582" y="266696"/>
                      <a:pt x="137974" y="278070"/>
                      <a:pt x="151948" y="278070"/>
                    </a:cubicBezTo>
                    <a:lnTo>
                      <a:pt x="253147" y="278070"/>
                    </a:lnTo>
                    <a:cubicBezTo>
                      <a:pt x="267121" y="278070"/>
                      <a:pt x="278514" y="266696"/>
                      <a:pt x="278514" y="252744"/>
                    </a:cubicBezTo>
                    <a:cubicBezTo>
                      <a:pt x="278514" y="238793"/>
                      <a:pt x="267121" y="227508"/>
                      <a:pt x="253147" y="227508"/>
                    </a:cubicBezTo>
                    <a:close/>
                    <a:moveTo>
                      <a:pt x="227870" y="126383"/>
                    </a:moveTo>
                    <a:cubicBezTo>
                      <a:pt x="359864" y="126383"/>
                      <a:pt x="455723" y="200760"/>
                      <a:pt x="455723" y="303307"/>
                    </a:cubicBezTo>
                    <a:cubicBezTo>
                      <a:pt x="455723" y="405853"/>
                      <a:pt x="359864" y="480231"/>
                      <a:pt x="227870" y="480231"/>
                    </a:cubicBezTo>
                    <a:lnTo>
                      <a:pt x="157021" y="480231"/>
                    </a:lnTo>
                    <a:cubicBezTo>
                      <a:pt x="137173" y="488673"/>
                      <a:pt x="61608" y="520218"/>
                      <a:pt x="33304" y="529549"/>
                    </a:cubicBezTo>
                    <a:cubicBezTo>
                      <a:pt x="30634" y="530349"/>
                      <a:pt x="27964" y="530793"/>
                      <a:pt x="25294" y="530793"/>
                    </a:cubicBezTo>
                    <a:cubicBezTo>
                      <a:pt x="16749" y="530793"/>
                      <a:pt x="8472" y="526350"/>
                      <a:pt x="3754" y="518797"/>
                    </a:cubicBezTo>
                    <a:cubicBezTo>
                      <a:pt x="-2387" y="508755"/>
                      <a:pt x="-874" y="495959"/>
                      <a:pt x="7404" y="487606"/>
                    </a:cubicBezTo>
                    <a:cubicBezTo>
                      <a:pt x="35885" y="459259"/>
                      <a:pt x="37932" y="420338"/>
                      <a:pt x="37487" y="405054"/>
                    </a:cubicBezTo>
                    <a:cubicBezTo>
                      <a:pt x="12299" y="373508"/>
                      <a:pt x="16" y="340184"/>
                      <a:pt x="16" y="303307"/>
                    </a:cubicBezTo>
                    <a:cubicBezTo>
                      <a:pt x="16" y="200760"/>
                      <a:pt x="95875" y="126383"/>
                      <a:pt x="227870" y="126383"/>
                    </a:cubicBezTo>
                    <a:close/>
                    <a:moveTo>
                      <a:pt x="379780" y="0"/>
                    </a:moveTo>
                    <a:cubicBezTo>
                      <a:pt x="511782" y="0"/>
                      <a:pt x="607647" y="74377"/>
                      <a:pt x="607647" y="176924"/>
                    </a:cubicBezTo>
                    <a:cubicBezTo>
                      <a:pt x="607647" y="213713"/>
                      <a:pt x="595363" y="247125"/>
                      <a:pt x="570173" y="278671"/>
                    </a:cubicBezTo>
                    <a:cubicBezTo>
                      <a:pt x="569728" y="293955"/>
                      <a:pt x="571775" y="332876"/>
                      <a:pt x="600170" y="361223"/>
                    </a:cubicBezTo>
                    <a:cubicBezTo>
                      <a:pt x="608537" y="369487"/>
                      <a:pt x="610050" y="382372"/>
                      <a:pt x="603819" y="392325"/>
                    </a:cubicBezTo>
                    <a:cubicBezTo>
                      <a:pt x="599191" y="399967"/>
                      <a:pt x="590913" y="404410"/>
                      <a:pt x="582279" y="404410"/>
                    </a:cubicBezTo>
                    <a:cubicBezTo>
                      <a:pt x="579697" y="404410"/>
                      <a:pt x="577027" y="403966"/>
                      <a:pt x="574357" y="403077"/>
                    </a:cubicBezTo>
                    <a:cubicBezTo>
                      <a:pt x="557356" y="397479"/>
                      <a:pt x="523532" y="383972"/>
                      <a:pt x="494781" y="372153"/>
                    </a:cubicBezTo>
                    <a:cubicBezTo>
                      <a:pt x="502347" y="350649"/>
                      <a:pt x="506353" y="327633"/>
                      <a:pt x="506353" y="303285"/>
                    </a:cubicBezTo>
                    <a:cubicBezTo>
                      <a:pt x="506353" y="171503"/>
                      <a:pt x="389215" y="75799"/>
                      <a:pt x="227839" y="75799"/>
                    </a:cubicBezTo>
                    <a:cubicBezTo>
                      <a:pt x="214220" y="75799"/>
                      <a:pt x="201136" y="76688"/>
                      <a:pt x="188140" y="78021"/>
                    </a:cubicBezTo>
                    <a:cubicBezTo>
                      <a:pt x="228106" y="29946"/>
                      <a:pt x="297801" y="0"/>
                      <a:pt x="379780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schemeClr val="accent2"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C41A218-9BD3-D9CA-6EBD-E315C38C7640}"/>
              </a:ext>
            </a:extLst>
          </p:cNvPr>
          <p:cNvGrpSpPr/>
          <p:nvPr/>
        </p:nvGrpSpPr>
        <p:grpSpPr>
          <a:xfrm>
            <a:off x="8264457" y="2161914"/>
            <a:ext cx="2583543" cy="3643086"/>
            <a:chOff x="8264457" y="2161914"/>
            <a:chExt cx="2583543" cy="3643086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FB54A1BD-9E30-105C-1749-02747B90B8BB}"/>
                </a:ext>
              </a:extLst>
            </p:cNvPr>
            <p:cNvSpPr/>
            <p:nvPr/>
          </p:nvSpPr>
          <p:spPr>
            <a:xfrm>
              <a:off x="8264457" y="2161914"/>
              <a:ext cx="2583543" cy="3643086"/>
            </a:xfrm>
            <a:prstGeom prst="roundRect">
              <a:avLst>
                <a:gd name="adj" fmla="val 8802"/>
              </a:avLst>
            </a:prstGeom>
            <a:solidFill>
              <a:schemeClr val="bg1">
                <a:alpha val="95000"/>
              </a:schemeClr>
            </a:solidFill>
            <a:ln w="19050">
              <a:solidFill>
                <a:schemeClr val="bg1"/>
              </a:solidFill>
            </a:ln>
            <a:effectLst>
              <a:outerShdw blurRad="698500" dist="228600" dir="5400000" algn="t" rotWithShape="0">
                <a:schemeClr val="accent2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2" name="文本框 18">
              <a:extLst>
                <a:ext uri="{FF2B5EF4-FFF2-40B4-BE49-F238E27FC236}">
                  <a16:creationId xmlns:a16="http://schemas.microsoft.com/office/drawing/2014/main" id="{E07F6292-FB1B-A7C3-A522-E888DE1F73E2}"/>
                </a:ext>
              </a:extLst>
            </p:cNvPr>
            <p:cNvSpPr txBox="1"/>
            <p:nvPr/>
          </p:nvSpPr>
          <p:spPr>
            <a:xfrm>
              <a:off x="8532291" y="3645000"/>
              <a:ext cx="2047875" cy="34605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98558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渠道重视度提升</a:t>
              </a:r>
            </a:p>
          </p:txBody>
        </p:sp>
        <p:sp>
          <p:nvSpPr>
            <p:cNvPr id="53" name="文本框 19">
              <a:extLst>
                <a:ext uri="{FF2B5EF4-FFF2-40B4-BE49-F238E27FC236}">
                  <a16:creationId xmlns:a16="http://schemas.microsoft.com/office/drawing/2014/main" id="{17C9BEE0-DCBE-DF7C-62E9-C36EE8167D36}"/>
                </a:ext>
              </a:extLst>
            </p:cNvPr>
            <p:cNvSpPr txBox="1"/>
            <p:nvPr/>
          </p:nvSpPr>
          <p:spPr>
            <a:xfrm>
              <a:off x="8399167" y="4077000"/>
              <a:ext cx="2314122" cy="1728000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基金业绩低迷，也给银行代销基金业务带来不小压力。银行内部也不再重点推荐基金，而是建议客户配置保险作为“安全垫”以应对波动行情。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365179E-AE8A-EEDB-9AD9-FD3113908301}"/>
                </a:ext>
              </a:extLst>
            </p:cNvPr>
            <p:cNvGrpSpPr/>
            <p:nvPr/>
          </p:nvGrpSpPr>
          <p:grpSpPr>
            <a:xfrm>
              <a:off x="9093628" y="2425892"/>
              <a:ext cx="925200" cy="925200"/>
              <a:chOff x="8920388" y="2012224"/>
              <a:chExt cx="1378857" cy="1378857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6F5F7F39-D857-961E-5467-C8A53DB577C2}"/>
                  </a:ext>
                </a:extLst>
              </p:cNvPr>
              <p:cNvSpPr/>
              <p:nvPr/>
            </p:nvSpPr>
            <p:spPr>
              <a:xfrm>
                <a:off x="8920388" y="2012224"/>
                <a:ext cx="1378857" cy="13788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93700" sx="102000" sy="102000" algn="ctr" rotWithShape="0">
                  <a:schemeClr val="accent1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>
                  <a:cs typeface="+mn-ea"/>
                  <a:sym typeface="+mn-lt"/>
                </a:endParaRPr>
              </a:p>
            </p:txBody>
          </p: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664C8B78-8BC9-215A-71AD-888149412033}"/>
                  </a:ext>
                </a:extLst>
              </p:cNvPr>
              <p:cNvGrpSpPr/>
              <p:nvPr/>
            </p:nvGrpSpPr>
            <p:grpSpPr>
              <a:xfrm>
                <a:off x="9943603" y="2074211"/>
                <a:ext cx="319357" cy="318997"/>
                <a:chOff x="2714129" y="2979358"/>
                <a:chExt cx="319357" cy="318997"/>
              </a:xfrm>
            </p:grpSpPr>
            <p:sp>
              <p:nvSpPr>
                <p:cNvPr id="65" name="椭圆 64">
                  <a:extLst>
                    <a:ext uri="{FF2B5EF4-FFF2-40B4-BE49-F238E27FC236}">
                      <a16:creationId xmlns:a16="http://schemas.microsoft.com/office/drawing/2014/main" id="{1CF2EF6F-F03F-6404-6C2D-21D6451F89C9}"/>
                    </a:ext>
                  </a:extLst>
                </p:cNvPr>
                <p:cNvSpPr/>
                <p:nvPr/>
              </p:nvSpPr>
              <p:spPr>
                <a:xfrm>
                  <a:off x="2714129" y="2979358"/>
                  <a:ext cx="318997" cy="318997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check-mark_2431">
                  <a:extLst>
                    <a:ext uri="{FF2B5EF4-FFF2-40B4-BE49-F238E27FC236}">
                      <a16:creationId xmlns:a16="http://schemas.microsoft.com/office/drawing/2014/main" id="{63D7156A-01E7-2A8A-C824-9149857DD7DE}"/>
                    </a:ext>
                  </a:extLst>
                </p:cNvPr>
                <p:cNvSpPr/>
                <p:nvPr/>
              </p:nvSpPr>
              <p:spPr>
                <a:xfrm>
                  <a:off x="2714129" y="2979358"/>
                  <a:ext cx="319357" cy="318997"/>
                </a:xfrm>
                <a:custGeom>
                  <a:avLst/>
                  <a:gdLst>
                    <a:gd name="T0" fmla="*/ 213 w 427"/>
                    <a:gd name="T1" fmla="*/ 0 h 427"/>
                    <a:gd name="T2" fmla="*/ 0 w 427"/>
                    <a:gd name="T3" fmla="*/ 213 h 427"/>
                    <a:gd name="T4" fmla="*/ 213 w 427"/>
                    <a:gd name="T5" fmla="*/ 427 h 427"/>
                    <a:gd name="T6" fmla="*/ 427 w 427"/>
                    <a:gd name="T7" fmla="*/ 213 h 427"/>
                    <a:gd name="T8" fmla="*/ 213 w 427"/>
                    <a:gd name="T9" fmla="*/ 0 h 427"/>
                    <a:gd name="T10" fmla="*/ 180 w 427"/>
                    <a:gd name="T11" fmla="*/ 312 h 427"/>
                    <a:gd name="T12" fmla="*/ 82 w 427"/>
                    <a:gd name="T13" fmla="*/ 214 h 427"/>
                    <a:gd name="T14" fmla="*/ 120 w 427"/>
                    <a:gd name="T15" fmla="*/ 176 h 427"/>
                    <a:gd name="T16" fmla="*/ 180 w 427"/>
                    <a:gd name="T17" fmla="*/ 236 h 427"/>
                    <a:gd name="T18" fmla="*/ 308 w 427"/>
                    <a:gd name="T19" fmla="*/ 108 h 427"/>
                    <a:gd name="T20" fmla="*/ 346 w 427"/>
                    <a:gd name="T21" fmla="*/ 146 h 427"/>
                    <a:gd name="T22" fmla="*/ 180 w 427"/>
                    <a:gd name="T23" fmla="*/ 312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27" h="427">
                      <a:moveTo>
                        <a:pt x="213" y="0"/>
                      </a:moveTo>
                      <a:cubicBezTo>
                        <a:pt x="96" y="0"/>
                        <a:pt x="0" y="96"/>
                        <a:pt x="0" y="213"/>
                      </a:cubicBezTo>
                      <a:cubicBezTo>
                        <a:pt x="0" y="331"/>
                        <a:pt x="96" y="427"/>
                        <a:pt x="213" y="427"/>
                      </a:cubicBezTo>
                      <a:cubicBezTo>
                        <a:pt x="331" y="427"/>
                        <a:pt x="427" y="331"/>
                        <a:pt x="427" y="213"/>
                      </a:cubicBezTo>
                      <a:cubicBezTo>
                        <a:pt x="427" y="96"/>
                        <a:pt x="331" y="0"/>
                        <a:pt x="213" y="0"/>
                      </a:cubicBezTo>
                      <a:close/>
                      <a:moveTo>
                        <a:pt x="180" y="312"/>
                      </a:moveTo>
                      <a:lnTo>
                        <a:pt x="82" y="214"/>
                      </a:lnTo>
                      <a:lnTo>
                        <a:pt x="120" y="176"/>
                      </a:lnTo>
                      <a:lnTo>
                        <a:pt x="180" y="236"/>
                      </a:lnTo>
                      <a:lnTo>
                        <a:pt x="308" y="108"/>
                      </a:lnTo>
                      <a:lnTo>
                        <a:pt x="346" y="146"/>
                      </a:lnTo>
                      <a:lnTo>
                        <a:pt x="180" y="312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4" name="objects-in-folder_81256">
                <a:extLst>
                  <a:ext uri="{FF2B5EF4-FFF2-40B4-BE49-F238E27FC236}">
                    <a16:creationId xmlns:a16="http://schemas.microsoft.com/office/drawing/2014/main" id="{301275D3-888F-300A-0048-9D525D2C57FF}"/>
                  </a:ext>
                </a:extLst>
              </p:cNvPr>
              <p:cNvSpPr/>
              <p:nvPr/>
            </p:nvSpPr>
            <p:spPr>
              <a:xfrm>
                <a:off x="9116984" y="2342757"/>
                <a:ext cx="921664" cy="768743"/>
              </a:xfrm>
              <a:custGeom>
                <a:avLst/>
                <a:gdLst>
                  <a:gd name="connsiteX0" fmla="*/ 28404 w 606599"/>
                  <a:gd name="connsiteY0" fmla="*/ 220235 h 505954"/>
                  <a:gd name="connsiteX1" fmla="*/ 578196 w 606599"/>
                  <a:gd name="connsiteY1" fmla="*/ 220235 h 505954"/>
                  <a:gd name="connsiteX2" fmla="*/ 599672 w 606599"/>
                  <a:gd name="connsiteY2" fmla="*/ 230044 h 505954"/>
                  <a:gd name="connsiteX3" fmla="*/ 606316 w 606599"/>
                  <a:gd name="connsiteY3" fmla="*/ 252644 h 505954"/>
                  <a:gd name="connsiteX4" fmla="*/ 573092 w 606599"/>
                  <a:gd name="connsiteY4" fmla="*/ 481719 h 505954"/>
                  <a:gd name="connsiteX5" fmla="*/ 544972 w 606599"/>
                  <a:gd name="connsiteY5" fmla="*/ 505954 h 505954"/>
                  <a:gd name="connsiteX6" fmla="*/ 61628 w 606599"/>
                  <a:gd name="connsiteY6" fmla="*/ 505954 h 505954"/>
                  <a:gd name="connsiteX7" fmla="*/ 33508 w 606599"/>
                  <a:gd name="connsiteY7" fmla="*/ 481719 h 505954"/>
                  <a:gd name="connsiteX8" fmla="*/ 284 w 606599"/>
                  <a:gd name="connsiteY8" fmla="*/ 252644 h 505954"/>
                  <a:gd name="connsiteX9" fmla="*/ 6929 w 606599"/>
                  <a:gd name="connsiteY9" fmla="*/ 230044 h 505954"/>
                  <a:gd name="connsiteX10" fmla="*/ 28404 w 606599"/>
                  <a:gd name="connsiteY10" fmla="*/ 220235 h 505954"/>
                  <a:gd name="connsiteX11" fmla="*/ 112249 w 606599"/>
                  <a:gd name="connsiteY11" fmla="*/ 67743 h 505954"/>
                  <a:gd name="connsiteX12" fmla="*/ 116102 w 606599"/>
                  <a:gd name="connsiteY12" fmla="*/ 68512 h 505954"/>
                  <a:gd name="connsiteX13" fmla="*/ 310367 w 606599"/>
                  <a:gd name="connsiteY13" fmla="*/ 151676 h 505954"/>
                  <a:gd name="connsiteX14" fmla="*/ 315568 w 606599"/>
                  <a:gd name="connsiteY14" fmla="*/ 156963 h 505954"/>
                  <a:gd name="connsiteX15" fmla="*/ 315472 w 606599"/>
                  <a:gd name="connsiteY15" fmla="*/ 164463 h 505954"/>
                  <a:gd name="connsiteX16" fmla="*/ 309211 w 606599"/>
                  <a:gd name="connsiteY16" fmla="*/ 178884 h 505954"/>
                  <a:gd name="connsiteX17" fmla="*/ 58121 w 606599"/>
                  <a:gd name="connsiteY17" fmla="*/ 178884 h 505954"/>
                  <a:gd name="connsiteX18" fmla="*/ 103292 w 606599"/>
                  <a:gd name="connsiteY18" fmla="*/ 73608 h 505954"/>
                  <a:gd name="connsiteX19" fmla="*/ 112249 w 606599"/>
                  <a:gd name="connsiteY19" fmla="*/ 67743 h 505954"/>
                  <a:gd name="connsiteX20" fmla="*/ 496166 w 606599"/>
                  <a:gd name="connsiteY20" fmla="*/ 48408 h 505954"/>
                  <a:gd name="connsiteX21" fmla="*/ 505123 w 606599"/>
                  <a:gd name="connsiteY21" fmla="*/ 54369 h 505954"/>
                  <a:gd name="connsiteX22" fmla="*/ 557229 w 606599"/>
                  <a:gd name="connsiteY22" fmla="*/ 178883 h 505954"/>
                  <a:gd name="connsiteX23" fmla="*/ 489424 w 606599"/>
                  <a:gd name="connsiteY23" fmla="*/ 178883 h 505954"/>
                  <a:gd name="connsiteX24" fmla="*/ 493566 w 606599"/>
                  <a:gd name="connsiteY24" fmla="*/ 155615 h 505954"/>
                  <a:gd name="connsiteX25" fmla="*/ 478252 w 606599"/>
                  <a:gd name="connsiteY25" fmla="*/ 128501 h 505954"/>
                  <a:gd name="connsiteX26" fmla="*/ 416804 w 606599"/>
                  <a:gd name="connsiteY26" fmla="*/ 80618 h 505954"/>
                  <a:gd name="connsiteX27" fmla="*/ 492410 w 606599"/>
                  <a:gd name="connsiteY27" fmla="*/ 49177 h 505954"/>
                  <a:gd name="connsiteX28" fmla="*/ 496166 w 606599"/>
                  <a:gd name="connsiteY28" fmla="*/ 48408 h 505954"/>
                  <a:gd name="connsiteX29" fmla="*/ 286487 w 606599"/>
                  <a:gd name="connsiteY29" fmla="*/ 20958 h 505954"/>
                  <a:gd name="connsiteX30" fmla="*/ 292460 w 606599"/>
                  <a:gd name="connsiteY30" fmla="*/ 22978 h 505954"/>
                  <a:gd name="connsiteX31" fmla="*/ 459005 w 606599"/>
                  <a:gd name="connsiteY31" fmla="*/ 152819 h 505954"/>
                  <a:gd name="connsiteX32" fmla="*/ 462665 w 606599"/>
                  <a:gd name="connsiteY32" fmla="*/ 159359 h 505954"/>
                  <a:gd name="connsiteX33" fmla="*/ 460739 w 606599"/>
                  <a:gd name="connsiteY33" fmla="*/ 166572 h 505954"/>
                  <a:gd name="connsiteX34" fmla="*/ 451010 w 606599"/>
                  <a:gd name="connsiteY34" fmla="*/ 178883 h 505954"/>
                  <a:gd name="connsiteX35" fmla="*/ 343030 w 606599"/>
                  <a:gd name="connsiteY35" fmla="*/ 178883 h 505954"/>
                  <a:gd name="connsiteX36" fmla="*/ 343993 w 606599"/>
                  <a:gd name="connsiteY36" fmla="*/ 176671 h 505954"/>
                  <a:gd name="connsiteX37" fmla="*/ 344475 w 606599"/>
                  <a:gd name="connsiteY37" fmla="*/ 145509 h 505954"/>
                  <a:gd name="connsiteX38" fmla="*/ 322513 w 606599"/>
                  <a:gd name="connsiteY38" fmla="*/ 123100 h 505954"/>
                  <a:gd name="connsiteX39" fmla="*/ 232064 w 606599"/>
                  <a:gd name="connsiteY39" fmla="*/ 84340 h 505954"/>
                  <a:gd name="connsiteX40" fmla="*/ 278781 w 606599"/>
                  <a:gd name="connsiteY40" fmla="*/ 24709 h 505954"/>
                  <a:gd name="connsiteX41" fmla="*/ 286487 w 606599"/>
                  <a:gd name="connsiteY41" fmla="*/ 20958 h 505954"/>
                  <a:gd name="connsiteX42" fmla="*/ 313356 w 606599"/>
                  <a:gd name="connsiteY42" fmla="*/ 0 h 505954"/>
                  <a:gd name="connsiteX43" fmla="*/ 552129 w 606599"/>
                  <a:gd name="connsiteY43" fmla="*/ 0 h 505954"/>
                  <a:gd name="connsiteX44" fmla="*/ 580446 w 606599"/>
                  <a:gd name="connsiteY44" fmla="*/ 28280 h 505954"/>
                  <a:gd name="connsiteX45" fmla="*/ 580446 w 606599"/>
                  <a:gd name="connsiteY45" fmla="*/ 153903 h 505954"/>
                  <a:gd name="connsiteX46" fmla="*/ 533828 w 606599"/>
                  <a:gd name="connsiteY46" fmla="*/ 42420 h 505954"/>
                  <a:gd name="connsiteX47" fmla="*/ 496168 w 606599"/>
                  <a:gd name="connsiteY47" fmla="*/ 17314 h 505954"/>
                  <a:gd name="connsiteX48" fmla="*/ 480372 w 606599"/>
                  <a:gd name="connsiteY48" fmla="*/ 20488 h 505954"/>
                  <a:gd name="connsiteX49" fmla="*/ 388677 w 606599"/>
                  <a:gd name="connsiteY49" fmla="*/ 58676 h 505954"/>
                  <a:gd name="connsiteX50" fmla="*/ 54492 w 606599"/>
                  <a:gd name="connsiteY50" fmla="*/ 0 h 505954"/>
                  <a:gd name="connsiteX51" fmla="*/ 259796 w 606599"/>
                  <a:gd name="connsiteY51" fmla="*/ 0 h 505954"/>
                  <a:gd name="connsiteX52" fmla="*/ 254307 w 606599"/>
                  <a:gd name="connsiteY52" fmla="*/ 5579 h 505954"/>
                  <a:gd name="connsiteX53" fmla="*/ 202596 w 606599"/>
                  <a:gd name="connsiteY53" fmla="*/ 71763 h 505954"/>
                  <a:gd name="connsiteX54" fmla="*/ 128351 w 606599"/>
                  <a:gd name="connsiteY54" fmla="*/ 40018 h 505954"/>
                  <a:gd name="connsiteX55" fmla="*/ 112270 w 606599"/>
                  <a:gd name="connsiteY55" fmla="*/ 36651 h 505954"/>
                  <a:gd name="connsiteX56" fmla="*/ 74810 w 606599"/>
                  <a:gd name="connsiteY56" fmla="*/ 61470 h 505954"/>
                  <a:gd name="connsiteX57" fmla="*/ 26084 w 606599"/>
                  <a:gd name="connsiteY57" fmla="*/ 174791 h 505954"/>
                  <a:gd name="connsiteX58" fmla="*/ 26084 w 606599"/>
                  <a:gd name="connsiteY58" fmla="*/ 28282 h 505954"/>
                  <a:gd name="connsiteX59" fmla="*/ 54492 w 606599"/>
                  <a:gd name="connsiteY59" fmla="*/ 0 h 505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6599" h="505954">
                    <a:moveTo>
                      <a:pt x="28404" y="220235"/>
                    </a:moveTo>
                    <a:lnTo>
                      <a:pt x="578196" y="220235"/>
                    </a:lnTo>
                    <a:cubicBezTo>
                      <a:pt x="586478" y="220235"/>
                      <a:pt x="594279" y="223793"/>
                      <a:pt x="599672" y="230044"/>
                    </a:cubicBezTo>
                    <a:cubicBezTo>
                      <a:pt x="605064" y="236295"/>
                      <a:pt x="607472" y="244566"/>
                      <a:pt x="606316" y="252644"/>
                    </a:cubicBezTo>
                    <a:lnTo>
                      <a:pt x="573092" y="481719"/>
                    </a:lnTo>
                    <a:cubicBezTo>
                      <a:pt x="571070" y="495664"/>
                      <a:pt x="559032" y="505954"/>
                      <a:pt x="544972" y="505954"/>
                    </a:cubicBezTo>
                    <a:lnTo>
                      <a:pt x="61628" y="505954"/>
                    </a:lnTo>
                    <a:cubicBezTo>
                      <a:pt x="47472" y="505954"/>
                      <a:pt x="35530" y="495664"/>
                      <a:pt x="33508" y="481719"/>
                    </a:cubicBezTo>
                    <a:lnTo>
                      <a:pt x="284" y="252644"/>
                    </a:lnTo>
                    <a:cubicBezTo>
                      <a:pt x="-872" y="244566"/>
                      <a:pt x="1536" y="236295"/>
                      <a:pt x="6929" y="230044"/>
                    </a:cubicBezTo>
                    <a:cubicBezTo>
                      <a:pt x="12322" y="223793"/>
                      <a:pt x="20122" y="220235"/>
                      <a:pt x="28404" y="220235"/>
                    </a:cubicBezTo>
                    <a:close/>
                    <a:moveTo>
                      <a:pt x="112249" y="67743"/>
                    </a:moveTo>
                    <a:cubicBezTo>
                      <a:pt x="113598" y="67743"/>
                      <a:pt x="114850" y="68031"/>
                      <a:pt x="116102" y="68512"/>
                    </a:cubicBezTo>
                    <a:lnTo>
                      <a:pt x="310367" y="151676"/>
                    </a:lnTo>
                    <a:cubicBezTo>
                      <a:pt x="312678" y="152637"/>
                      <a:pt x="314605" y="154560"/>
                      <a:pt x="315568" y="156963"/>
                    </a:cubicBezTo>
                    <a:cubicBezTo>
                      <a:pt x="316531" y="159367"/>
                      <a:pt x="316435" y="162059"/>
                      <a:pt x="315472" y="164463"/>
                    </a:cubicBezTo>
                    <a:lnTo>
                      <a:pt x="309211" y="178884"/>
                    </a:lnTo>
                    <a:lnTo>
                      <a:pt x="58121" y="178884"/>
                    </a:lnTo>
                    <a:lnTo>
                      <a:pt x="103292" y="73608"/>
                    </a:lnTo>
                    <a:cubicBezTo>
                      <a:pt x="104930" y="69954"/>
                      <a:pt x="108493" y="67743"/>
                      <a:pt x="112249" y="67743"/>
                    </a:cubicBezTo>
                    <a:close/>
                    <a:moveTo>
                      <a:pt x="496166" y="48408"/>
                    </a:moveTo>
                    <a:cubicBezTo>
                      <a:pt x="499923" y="48408"/>
                      <a:pt x="503582" y="50619"/>
                      <a:pt x="505123" y="54369"/>
                    </a:cubicBezTo>
                    <a:lnTo>
                      <a:pt x="557229" y="178883"/>
                    </a:lnTo>
                    <a:lnTo>
                      <a:pt x="489424" y="178883"/>
                    </a:lnTo>
                    <a:cubicBezTo>
                      <a:pt x="492988" y="171768"/>
                      <a:pt x="494529" y="163595"/>
                      <a:pt x="493566" y="155615"/>
                    </a:cubicBezTo>
                    <a:cubicBezTo>
                      <a:pt x="492217" y="144846"/>
                      <a:pt x="486824" y="135231"/>
                      <a:pt x="478252" y="128501"/>
                    </a:cubicBezTo>
                    <a:lnTo>
                      <a:pt x="416804" y="80618"/>
                    </a:lnTo>
                    <a:lnTo>
                      <a:pt x="492410" y="49177"/>
                    </a:lnTo>
                    <a:cubicBezTo>
                      <a:pt x="493566" y="48600"/>
                      <a:pt x="494914" y="48408"/>
                      <a:pt x="496166" y="48408"/>
                    </a:cubicBezTo>
                    <a:close/>
                    <a:moveTo>
                      <a:pt x="286487" y="20958"/>
                    </a:moveTo>
                    <a:cubicBezTo>
                      <a:pt x="288510" y="20958"/>
                      <a:pt x="290629" y="21631"/>
                      <a:pt x="292460" y="22978"/>
                    </a:cubicBezTo>
                    <a:lnTo>
                      <a:pt x="459005" y="152819"/>
                    </a:lnTo>
                    <a:cubicBezTo>
                      <a:pt x="461028" y="154454"/>
                      <a:pt x="462376" y="156762"/>
                      <a:pt x="462665" y="159359"/>
                    </a:cubicBezTo>
                    <a:cubicBezTo>
                      <a:pt x="462954" y="161956"/>
                      <a:pt x="462280" y="164456"/>
                      <a:pt x="460739" y="166572"/>
                    </a:cubicBezTo>
                    <a:lnTo>
                      <a:pt x="451010" y="178883"/>
                    </a:lnTo>
                    <a:lnTo>
                      <a:pt x="343030" y="178883"/>
                    </a:lnTo>
                    <a:lnTo>
                      <a:pt x="343993" y="176671"/>
                    </a:lnTo>
                    <a:cubicBezTo>
                      <a:pt x="348328" y="166668"/>
                      <a:pt x="348424" y="155608"/>
                      <a:pt x="344475" y="145509"/>
                    </a:cubicBezTo>
                    <a:cubicBezTo>
                      <a:pt x="340429" y="135410"/>
                      <a:pt x="332434" y="127331"/>
                      <a:pt x="322513" y="123100"/>
                    </a:cubicBezTo>
                    <a:lnTo>
                      <a:pt x="232064" y="84340"/>
                    </a:lnTo>
                    <a:lnTo>
                      <a:pt x="278781" y="24709"/>
                    </a:lnTo>
                    <a:cubicBezTo>
                      <a:pt x="280708" y="22208"/>
                      <a:pt x="283598" y="20958"/>
                      <a:pt x="286487" y="20958"/>
                    </a:cubicBezTo>
                    <a:close/>
                    <a:moveTo>
                      <a:pt x="313356" y="0"/>
                    </a:moveTo>
                    <a:lnTo>
                      <a:pt x="552129" y="0"/>
                    </a:lnTo>
                    <a:cubicBezTo>
                      <a:pt x="567732" y="0"/>
                      <a:pt x="580446" y="12601"/>
                      <a:pt x="580446" y="28280"/>
                    </a:cubicBezTo>
                    <a:lnTo>
                      <a:pt x="580446" y="153903"/>
                    </a:lnTo>
                    <a:lnTo>
                      <a:pt x="533828" y="42420"/>
                    </a:lnTo>
                    <a:cubicBezTo>
                      <a:pt x="527471" y="27125"/>
                      <a:pt x="512638" y="17314"/>
                      <a:pt x="496168" y="17314"/>
                    </a:cubicBezTo>
                    <a:cubicBezTo>
                      <a:pt x="490678" y="17314"/>
                      <a:pt x="485380" y="18372"/>
                      <a:pt x="480372" y="20488"/>
                    </a:cubicBezTo>
                    <a:lnTo>
                      <a:pt x="388677" y="58676"/>
                    </a:lnTo>
                    <a:close/>
                    <a:moveTo>
                      <a:pt x="54492" y="0"/>
                    </a:moveTo>
                    <a:lnTo>
                      <a:pt x="259796" y="0"/>
                    </a:lnTo>
                    <a:cubicBezTo>
                      <a:pt x="257870" y="1635"/>
                      <a:pt x="255944" y="3463"/>
                      <a:pt x="254307" y="5579"/>
                    </a:cubicBezTo>
                    <a:lnTo>
                      <a:pt x="202596" y="71763"/>
                    </a:lnTo>
                    <a:lnTo>
                      <a:pt x="128351" y="40018"/>
                    </a:lnTo>
                    <a:cubicBezTo>
                      <a:pt x="123247" y="37806"/>
                      <a:pt x="117855" y="36651"/>
                      <a:pt x="112270" y="36651"/>
                    </a:cubicBezTo>
                    <a:cubicBezTo>
                      <a:pt x="95899" y="36651"/>
                      <a:pt x="81166" y="46367"/>
                      <a:pt x="74810" y="61470"/>
                    </a:cubicBezTo>
                    <a:lnTo>
                      <a:pt x="26084" y="174791"/>
                    </a:lnTo>
                    <a:lnTo>
                      <a:pt x="26084" y="28282"/>
                    </a:lnTo>
                    <a:cubicBezTo>
                      <a:pt x="26084" y="12602"/>
                      <a:pt x="38795" y="0"/>
                      <a:pt x="544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55" name="iconfont-1127-844299">
                <a:extLst>
                  <a:ext uri="{FF2B5EF4-FFF2-40B4-BE49-F238E27FC236}">
                    <a16:creationId xmlns:a16="http://schemas.microsoft.com/office/drawing/2014/main" id="{5AF5196B-45E3-F7F5-8516-2A1DC68EF6C2}"/>
                  </a:ext>
                </a:extLst>
              </p:cNvPr>
              <p:cNvSpPr/>
              <p:nvPr/>
            </p:nvSpPr>
            <p:spPr>
              <a:xfrm>
                <a:off x="9642965" y="2602980"/>
                <a:ext cx="480171" cy="402679"/>
              </a:xfrm>
              <a:custGeom>
                <a:avLst/>
                <a:gdLst>
                  <a:gd name="T0" fmla="*/ 11922 w 12161"/>
                  <a:gd name="T1" fmla="*/ 192 h 10195"/>
                  <a:gd name="T2" fmla="*/ 11389 w 12161"/>
                  <a:gd name="T3" fmla="*/ 0 h 10195"/>
                  <a:gd name="T4" fmla="*/ 773 w 12161"/>
                  <a:gd name="T5" fmla="*/ 0 h 10195"/>
                  <a:gd name="T6" fmla="*/ 239 w 12161"/>
                  <a:gd name="T7" fmla="*/ 192 h 10195"/>
                  <a:gd name="T8" fmla="*/ 0 w 12161"/>
                  <a:gd name="T9" fmla="*/ 687 h 10195"/>
                  <a:gd name="T10" fmla="*/ 0 w 12161"/>
                  <a:gd name="T11" fmla="*/ 7914 h 10195"/>
                  <a:gd name="T12" fmla="*/ 239 w 12161"/>
                  <a:gd name="T13" fmla="*/ 8410 h 10195"/>
                  <a:gd name="T14" fmla="*/ 773 w 12161"/>
                  <a:gd name="T15" fmla="*/ 8602 h 10195"/>
                  <a:gd name="T16" fmla="*/ 4160 w 12161"/>
                  <a:gd name="T17" fmla="*/ 8602 h 10195"/>
                  <a:gd name="T18" fmla="*/ 5511 w 12161"/>
                  <a:gd name="T19" fmla="*/ 9951 h 10195"/>
                  <a:gd name="T20" fmla="*/ 6082 w 12161"/>
                  <a:gd name="T21" fmla="*/ 10195 h 10195"/>
                  <a:gd name="T22" fmla="*/ 6643 w 12161"/>
                  <a:gd name="T23" fmla="*/ 9961 h 10195"/>
                  <a:gd name="T24" fmla="*/ 8001 w 12161"/>
                  <a:gd name="T25" fmla="*/ 8602 h 10195"/>
                  <a:gd name="T26" fmla="*/ 11389 w 12161"/>
                  <a:gd name="T27" fmla="*/ 8602 h 10195"/>
                  <a:gd name="T28" fmla="*/ 11922 w 12161"/>
                  <a:gd name="T29" fmla="*/ 8410 h 10195"/>
                  <a:gd name="T30" fmla="*/ 12161 w 12161"/>
                  <a:gd name="T31" fmla="*/ 7914 h 10195"/>
                  <a:gd name="T32" fmla="*/ 12161 w 12161"/>
                  <a:gd name="T33" fmla="*/ 687 h 10195"/>
                  <a:gd name="T34" fmla="*/ 11922 w 12161"/>
                  <a:gd name="T35" fmla="*/ 192 h 10195"/>
                  <a:gd name="T36" fmla="*/ 2977 w 12161"/>
                  <a:gd name="T37" fmla="*/ 5086 h 10195"/>
                  <a:gd name="T38" fmla="*/ 2067 w 12161"/>
                  <a:gd name="T39" fmla="*/ 4176 h 10195"/>
                  <a:gd name="T40" fmla="*/ 2977 w 12161"/>
                  <a:gd name="T41" fmla="*/ 3267 h 10195"/>
                  <a:gd name="T42" fmla="*/ 3886 w 12161"/>
                  <a:gd name="T43" fmla="*/ 4176 h 10195"/>
                  <a:gd name="T44" fmla="*/ 2977 w 12161"/>
                  <a:gd name="T45" fmla="*/ 5086 h 10195"/>
                  <a:gd name="T46" fmla="*/ 6081 w 12161"/>
                  <a:gd name="T47" fmla="*/ 5086 h 10195"/>
                  <a:gd name="T48" fmla="*/ 5171 w 12161"/>
                  <a:gd name="T49" fmla="*/ 4176 h 10195"/>
                  <a:gd name="T50" fmla="*/ 6081 w 12161"/>
                  <a:gd name="T51" fmla="*/ 3267 h 10195"/>
                  <a:gd name="T52" fmla="*/ 6990 w 12161"/>
                  <a:gd name="T53" fmla="*/ 4176 h 10195"/>
                  <a:gd name="T54" fmla="*/ 6081 w 12161"/>
                  <a:gd name="T55" fmla="*/ 5086 h 10195"/>
                  <a:gd name="T56" fmla="*/ 9185 w 12161"/>
                  <a:gd name="T57" fmla="*/ 5086 h 10195"/>
                  <a:gd name="T58" fmla="*/ 8276 w 12161"/>
                  <a:gd name="T59" fmla="*/ 4176 h 10195"/>
                  <a:gd name="T60" fmla="*/ 9185 w 12161"/>
                  <a:gd name="T61" fmla="*/ 3267 h 10195"/>
                  <a:gd name="T62" fmla="*/ 10095 w 12161"/>
                  <a:gd name="T63" fmla="*/ 4176 h 10195"/>
                  <a:gd name="T64" fmla="*/ 9185 w 12161"/>
                  <a:gd name="T65" fmla="*/ 5086 h 10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161" h="10195">
                    <a:moveTo>
                      <a:pt x="11922" y="192"/>
                    </a:moveTo>
                    <a:cubicBezTo>
                      <a:pt x="11775" y="66"/>
                      <a:pt x="11583" y="0"/>
                      <a:pt x="11389" y="0"/>
                    </a:cubicBezTo>
                    <a:lnTo>
                      <a:pt x="773" y="0"/>
                    </a:lnTo>
                    <a:cubicBezTo>
                      <a:pt x="579" y="0"/>
                      <a:pt x="386" y="66"/>
                      <a:pt x="239" y="192"/>
                    </a:cubicBezTo>
                    <a:cubicBezTo>
                      <a:pt x="91" y="318"/>
                      <a:pt x="0" y="492"/>
                      <a:pt x="0" y="687"/>
                    </a:cubicBezTo>
                    <a:lnTo>
                      <a:pt x="0" y="7914"/>
                    </a:lnTo>
                    <a:cubicBezTo>
                      <a:pt x="0" y="8109"/>
                      <a:pt x="91" y="8284"/>
                      <a:pt x="239" y="8410"/>
                    </a:cubicBezTo>
                    <a:cubicBezTo>
                      <a:pt x="386" y="8535"/>
                      <a:pt x="579" y="8602"/>
                      <a:pt x="773" y="8602"/>
                    </a:cubicBezTo>
                    <a:lnTo>
                      <a:pt x="4160" y="8602"/>
                    </a:lnTo>
                    <a:lnTo>
                      <a:pt x="5511" y="9951"/>
                    </a:lnTo>
                    <a:cubicBezTo>
                      <a:pt x="5665" y="10102"/>
                      <a:pt x="5866" y="10195"/>
                      <a:pt x="6082" y="10195"/>
                    </a:cubicBezTo>
                    <a:cubicBezTo>
                      <a:pt x="6296" y="10195"/>
                      <a:pt x="6488" y="10105"/>
                      <a:pt x="6643" y="9961"/>
                    </a:cubicBezTo>
                    <a:lnTo>
                      <a:pt x="8001" y="8602"/>
                    </a:lnTo>
                    <a:lnTo>
                      <a:pt x="11389" y="8602"/>
                    </a:lnTo>
                    <a:cubicBezTo>
                      <a:pt x="11583" y="8602"/>
                      <a:pt x="11775" y="8535"/>
                      <a:pt x="11922" y="8410"/>
                    </a:cubicBezTo>
                    <a:cubicBezTo>
                      <a:pt x="12070" y="8284"/>
                      <a:pt x="12161" y="8110"/>
                      <a:pt x="12161" y="7914"/>
                    </a:cubicBezTo>
                    <a:lnTo>
                      <a:pt x="12161" y="687"/>
                    </a:lnTo>
                    <a:cubicBezTo>
                      <a:pt x="12161" y="492"/>
                      <a:pt x="12070" y="318"/>
                      <a:pt x="11922" y="192"/>
                    </a:cubicBezTo>
                    <a:close/>
                    <a:moveTo>
                      <a:pt x="2977" y="5086"/>
                    </a:moveTo>
                    <a:cubicBezTo>
                      <a:pt x="2474" y="5086"/>
                      <a:pt x="2067" y="4679"/>
                      <a:pt x="2067" y="4176"/>
                    </a:cubicBezTo>
                    <a:cubicBezTo>
                      <a:pt x="2067" y="3674"/>
                      <a:pt x="2474" y="3267"/>
                      <a:pt x="2977" y="3267"/>
                    </a:cubicBezTo>
                    <a:cubicBezTo>
                      <a:pt x="3479" y="3267"/>
                      <a:pt x="3886" y="3674"/>
                      <a:pt x="3886" y="4176"/>
                    </a:cubicBezTo>
                    <a:cubicBezTo>
                      <a:pt x="3886" y="4679"/>
                      <a:pt x="3479" y="5086"/>
                      <a:pt x="2977" y="5086"/>
                    </a:cubicBezTo>
                    <a:close/>
                    <a:moveTo>
                      <a:pt x="6081" y="5086"/>
                    </a:moveTo>
                    <a:cubicBezTo>
                      <a:pt x="5578" y="5086"/>
                      <a:pt x="5171" y="4679"/>
                      <a:pt x="5171" y="4176"/>
                    </a:cubicBezTo>
                    <a:cubicBezTo>
                      <a:pt x="5171" y="3674"/>
                      <a:pt x="5578" y="3267"/>
                      <a:pt x="6081" y="3267"/>
                    </a:cubicBezTo>
                    <a:cubicBezTo>
                      <a:pt x="6583" y="3267"/>
                      <a:pt x="6990" y="3674"/>
                      <a:pt x="6990" y="4176"/>
                    </a:cubicBezTo>
                    <a:cubicBezTo>
                      <a:pt x="6990" y="4679"/>
                      <a:pt x="6583" y="5086"/>
                      <a:pt x="6081" y="5086"/>
                    </a:cubicBezTo>
                    <a:close/>
                    <a:moveTo>
                      <a:pt x="9185" y="5086"/>
                    </a:moveTo>
                    <a:cubicBezTo>
                      <a:pt x="8683" y="5086"/>
                      <a:pt x="8276" y="4679"/>
                      <a:pt x="8276" y="4176"/>
                    </a:cubicBezTo>
                    <a:cubicBezTo>
                      <a:pt x="8276" y="3674"/>
                      <a:pt x="8683" y="3267"/>
                      <a:pt x="9185" y="3267"/>
                    </a:cubicBezTo>
                    <a:cubicBezTo>
                      <a:pt x="9688" y="3267"/>
                      <a:pt x="10095" y="3674"/>
                      <a:pt x="10095" y="4176"/>
                    </a:cubicBezTo>
                    <a:cubicBezTo>
                      <a:pt x="10095" y="4679"/>
                      <a:pt x="9688" y="5086"/>
                      <a:pt x="9185" y="508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schemeClr val="accent2">
                    <a:alpha val="17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657E4F2-E636-AD37-D67C-871D76772FB2}"/>
              </a:ext>
            </a:extLst>
          </p:cNvPr>
          <p:cNvGrpSpPr/>
          <p:nvPr/>
        </p:nvGrpSpPr>
        <p:grpSpPr>
          <a:xfrm>
            <a:off x="1352457" y="2161914"/>
            <a:ext cx="2583543" cy="3643086"/>
            <a:chOff x="1352457" y="2161914"/>
            <a:chExt cx="2583543" cy="3643086"/>
          </a:xfrm>
        </p:grpSpPr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5C490F1C-6538-5A8A-26A4-76A1A31ED6EE}"/>
                </a:ext>
              </a:extLst>
            </p:cNvPr>
            <p:cNvSpPr/>
            <p:nvPr/>
          </p:nvSpPr>
          <p:spPr>
            <a:xfrm>
              <a:off x="1352457" y="2161914"/>
              <a:ext cx="2583543" cy="3643086"/>
            </a:xfrm>
            <a:prstGeom prst="roundRect">
              <a:avLst>
                <a:gd name="adj" fmla="val 8802"/>
              </a:avLst>
            </a:prstGeom>
            <a:solidFill>
              <a:schemeClr val="bg1">
                <a:alpha val="95000"/>
              </a:schemeClr>
            </a:solidFill>
            <a:ln w="19050">
              <a:solidFill>
                <a:schemeClr val="bg1"/>
              </a:solidFill>
            </a:ln>
            <a:effectLst>
              <a:outerShdw blurRad="698500" dist="228600" dir="5400000" algn="t" rotWithShape="0">
                <a:schemeClr val="accent2">
                  <a:alpha val="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9" name="文本框 27">
              <a:extLst>
                <a:ext uri="{FF2B5EF4-FFF2-40B4-BE49-F238E27FC236}">
                  <a16:creationId xmlns:a16="http://schemas.microsoft.com/office/drawing/2014/main" id="{67E38850-6A9B-E2BC-035A-8B9BE4E88272}"/>
                </a:ext>
              </a:extLst>
            </p:cNvPr>
            <p:cNvSpPr txBox="1"/>
            <p:nvPr/>
          </p:nvSpPr>
          <p:spPr>
            <a:xfrm>
              <a:off x="1620291" y="3645000"/>
              <a:ext cx="2047875" cy="34605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98558">
                        <a:schemeClr val="accent2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  <a:cs typeface="+mn-ea"/>
                  <a:sym typeface="+mn-lt"/>
                </a:rPr>
                <a:t>经济发展环境</a:t>
              </a:r>
            </a:p>
          </p:txBody>
        </p:sp>
        <p:sp>
          <p:nvSpPr>
            <p:cNvPr id="60" name="文本框 28">
              <a:extLst>
                <a:ext uri="{FF2B5EF4-FFF2-40B4-BE49-F238E27FC236}">
                  <a16:creationId xmlns:a16="http://schemas.microsoft.com/office/drawing/2014/main" id="{FD1B7AE1-B238-E1FB-A13C-93435C0719E4}"/>
                </a:ext>
              </a:extLst>
            </p:cNvPr>
            <p:cNvSpPr txBox="1"/>
            <p:nvPr/>
          </p:nvSpPr>
          <p:spPr>
            <a:xfrm>
              <a:off x="1557924" y="4005000"/>
              <a:ext cx="2172609" cy="1625533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全国稳住经济大盘电视电话会议：扎实推动稳经济各项政策落地见效，保市场主体，保就业、保民生，确保经济运行在合理区间</a:t>
              </a: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8EE0978-A8DD-19CF-80DB-8E09994EE52F}"/>
                </a:ext>
              </a:extLst>
            </p:cNvPr>
            <p:cNvGrpSpPr/>
            <p:nvPr/>
          </p:nvGrpSpPr>
          <p:grpSpPr>
            <a:xfrm>
              <a:off x="2182294" y="2425892"/>
              <a:ext cx="923868" cy="923868"/>
              <a:chOff x="1776638" y="2012224"/>
              <a:chExt cx="1378857" cy="1378857"/>
            </a:xfrm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2EABB6D1-2E37-5637-D59E-20463DA72BB0}"/>
                  </a:ext>
                </a:extLst>
              </p:cNvPr>
              <p:cNvSpPr/>
              <p:nvPr/>
            </p:nvSpPr>
            <p:spPr>
              <a:xfrm>
                <a:off x="1776638" y="2012224"/>
                <a:ext cx="1378857" cy="1378857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93700" sx="102000" sy="102000" algn="ctr" rotWithShape="0">
                  <a:schemeClr val="accent1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1600" dirty="0">
                  <a:cs typeface="+mn-ea"/>
                  <a:sym typeface="+mn-lt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C2BC0B68-2082-FDA1-9AF5-E11D57FE6B69}"/>
                  </a:ext>
                </a:extLst>
              </p:cNvPr>
              <p:cNvGrpSpPr/>
              <p:nvPr/>
            </p:nvGrpSpPr>
            <p:grpSpPr>
              <a:xfrm>
                <a:off x="2799853" y="2074211"/>
                <a:ext cx="319357" cy="318997"/>
                <a:chOff x="2714129" y="2979358"/>
                <a:chExt cx="319357" cy="318997"/>
              </a:xfrm>
            </p:grpSpPr>
            <p:sp>
              <p:nvSpPr>
                <p:cNvPr id="63" name="椭圆 62">
                  <a:extLst>
                    <a:ext uri="{FF2B5EF4-FFF2-40B4-BE49-F238E27FC236}">
                      <a16:creationId xmlns:a16="http://schemas.microsoft.com/office/drawing/2014/main" id="{63AE9C93-DF9B-303B-BA34-D3C9F4B04059}"/>
                    </a:ext>
                  </a:extLst>
                </p:cNvPr>
                <p:cNvSpPr/>
                <p:nvPr/>
              </p:nvSpPr>
              <p:spPr>
                <a:xfrm>
                  <a:off x="2714129" y="2979358"/>
                  <a:ext cx="318997" cy="318997"/>
                </a:xfrm>
                <a:prstGeom prst="ellipse">
                  <a:avLst/>
                </a:prstGeom>
                <a:solidFill>
                  <a:schemeClr val="bg1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check-mark_2431">
                  <a:extLst>
                    <a:ext uri="{FF2B5EF4-FFF2-40B4-BE49-F238E27FC236}">
                      <a16:creationId xmlns:a16="http://schemas.microsoft.com/office/drawing/2014/main" id="{4D85882F-2927-F413-3E06-92E6B8688CDF}"/>
                    </a:ext>
                  </a:extLst>
                </p:cNvPr>
                <p:cNvSpPr/>
                <p:nvPr/>
              </p:nvSpPr>
              <p:spPr>
                <a:xfrm>
                  <a:off x="2714129" y="2979358"/>
                  <a:ext cx="319357" cy="318997"/>
                </a:xfrm>
                <a:custGeom>
                  <a:avLst/>
                  <a:gdLst>
                    <a:gd name="T0" fmla="*/ 213 w 427"/>
                    <a:gd name="T1" fmla="*/ 0 h 427"/>
                    <a:gd name="T2" fmla="*/ 0 w 427"/>
                    <a:gd name="T3" fmla="*/ 213 h 427"/>
                    <a:gd name="T4" fmla="*/ 213 w 427"/>
                    <a:gd name="T5" fmla="*/ 427 h 427"/>
                    <a:gd name="T6" fmla="*/ 427 w 427"/>
                    <a:gd name="T7" fmla="*/ 213 h 427"/>
                    <a:gd name="T8" fmla="*/ 213 w 427"/>
                    <a:gd name="T9" fmla="*/ 0 h 427"/>
                    <a:gd name="T10" fmla="*/ 180 w 427"/>
                    <a:gd name="T11" fmla="*/ 312 h 427"/>
                    <a:gd name="T12" fmla="*/ 82 w 427"/>
                    <a:gd name="T13" fmla="*/ 214 h 427"/>
                    <a:gd name="T14" fmla="*/ 120 w 427"/>
                    <a:gd name="T15" fmla="*/ 176 h 427"/>
                    <a:gd name="T16" fmla="*/ 180 w 427"/>
                    <a:gd name="T17" fmla="*/ 236 h 427"/>
                    <a:gd name="T18" fmla="*/ 308 w 427"/>
                    <a:gd name="T19" fmla="*/ 108 h 427"/>
                    <a:gd name="T20" fmla="*/ 346 w 427"/>
                    <a:gd name="T21" fmla="*/ 146 h 427"/>
                    <a:gd name="T22" fmla="*/ 180 w 427"/>
                    <a:gd name="T23" fmla="*/ 312 h 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27" h="427">
                      <a:moveTo>
                        <a:pt x="213" y="0"/>
                      </a:moveTo>
                      <a:cubicBezTo>
                        <a:pt x="96" y="0"/>
                        <a:pt x="0" y="96"/>
                        <a:pt x="0" y="213"/>
                      </a:cubicBezTo>
                      <a:cubicBezTo>
                        <a:pt x="0" y="331"/>
                        <a:pt x="96" y="427"/>
                        <a:pt x="213" y="427"/>
                      </a:cubicBezTo>
                      <a:cubicBezTo>
                        <a:pt x="331" y="427"/>
                        <a:pt x="427" y="331"/>
                        <a:pt x="427" y="213"/>
                      </a:cubicBezTo>
                      <a:cubicBezTo>
                        <a:pt x="427" y="96"/>
                        <a:pt x="331" y="0"/>
                        <a:pt x="213" y="0"/>
                      </a:cubicBezTo>
                      <a:close/>
                      <a:moveTo>
                        <a:pt x="180" y="312"/>
                      </a:moveTo>
                      <a:lnTo>
                        <a:pt x="82" y="214"/>
                      </a:lnTo>
                      <a:lnTo>
                        <a:pt x="120" y="176"/>
                      </a:lnTo>
                      <a:lnTo>
                        <a:pt x="180" y="236"/>
                      </a:lnTo>
                      <a:lnTo>
                        <a:pt x="308" y="108"/>
                      </a:lnTo>
                      <a:lnTo>
                        <a:pt x="346" y="146"/>
                      </a:lnTo>
                      <a:lnTo>
                        <a:pt x="180" y="312"/>
                      </a:ln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1" name="storage-floppy-disk_72481">
                <a:extLst>
                  <a:ext uri="{FF2B5EF4-FFF2-40B4-BE49-F238E27FC236}">
                    <a16:creationId xmlns:a16="http://schemas.microsoft.com/office/drawing/2014/main" id="{D92FE2BF-2679-5E61-46D8-1D706C2A7471}"/>
                  </a:ext>
                </a:extLst>
              </p:cNvPr>
              <p:cNvSpPr/>
              <p:nvPr/>
            </p:nvSpPr>
            <p:spPr>
              <a:xfrm>
                <a:off x="2054831" y="2343390"/>
                <a:ext cx="738480" cy="743836"/>
              </a:xfrm>
              <a:custGeom>
                <a:avLst/>
                <a:gdLst>
                  <a:gd name="connsiteX0" fmla="*/ 179883 w 603475"/>
                  <a:gd name="connsiteY0" fmla="*/ 518162 h 607851"/>
                  <a:gd name="connsiteX1" fmla="*/ 423662 w 603475"/>
                  <a:gd name="connsiteY1" fmla="*/ 518162 h 607851"/>
                  <a:gd name="connsiteX2" fmla="*/ 444773 w 603475"/>
                  <a:gd name="connsiteY2" fmla="*/ 539155 h 607851"/>
                  <a:gd name="connsiteX3" fmla="*/ 423662 w 603475"/>
                  <a:gd name="connsiteY3" fmla="*/ 560148 h 607851"/>
                  <a:gd name="connsiteX4" fmla="*/ 179883 w 603475"/>
                  <a:gd name="connsiteY4" fmla="*/ 560148 h 607851"/>
                  <a:gd name="connsiteX5" fmla="*/ 158772 w 603475"/>
                  <a:gd name="connsiteY5" fmla="*/ 539155 h 607851"/>
                  <a:gd name="connsiteX6" fmla="*/ 179883 w 603475"/>
                  <a:gd name="connsiteY6" fmla="*/ 518162 h 607851"/>
                  <a:gd name="connsiteX7" fmla="*/ 179883 w 603475"/>
                  <a:gd name="connsiteY7" fmla="*/ 434966 h 607851"/>
                  <a:gd name="connsiteX8" fmla="*/ 423662 w 603475"/>
                  <a:gd name="connsiteY8" fmla="*/ 434966 h 607851"/>
                  <a:gd name="connsiteX9" fmla="*/ 444773 w 603475"/>
                  <a:gd name="connsiteY9" fmla="*/ 455959 h 607851"/>
                  <a:gd name="connsiteX10" fmla="*/ 423662 w 603475"/>
                  <a:gd name="connsiteY10" fmla="*/ 476952 h 607851"/>
                  <a:gd name="connsiteX11" fmla="*/ 179883 w 603475"/>
                  <a:gd name="connsiteY11" fmla="*/ 476952 h 607851"/>
                  <a:gd name="connsiteX12" fmla="*/ 158772 w 603475"/>
                  <a:gd name="connsiteY12" fmla="*/ 455959 h 607851"/>
                  <a:gd name="connsiteX13" fmla="*/ 179883 w 603475"/>
                  <a:gd name="connsiteY13" fmla="*/ 434966 h 607851"/>
                  <a:gd name="connsiteX14" fmla="*/ 96899 w 603475"/>
                  <a:gd name="connsiteY14" fmla="*/ 80227 h 607851"/>
                  <a:gd name="connsiteX15" fmla="*/ 96899 w 603475"/>
                  <a:gd name="connsiteY15" fmla="*/ 257145 h 607851"/>
                  <a:gd name="connsiteX16" fmla="*/ 162692 w 603475"/>
                  <a:gd name="connsiteY16" fmla="*/ 257145 h 607851"/>
                  <a:gd name="connsiteX17" fmla="*/ 162692 w 603475"/>
                  <a:gd name="connsiteY17" fmla="*/ 80227 h 607851"/>
                  <a:gd name="connsiteX18" fmla="*/ 17530 w 603475"/>
                  <a:gd name="connsiteY18" fmla="*/ 0 h 607851"/>
                  <a:gd name="connsiteX19" fmla="*/ 466742 w 603475"/>
                  <a:gd name="connsiteY19" fmla="*/ 0 h 607851"/>
                  <a:gd name="connsiteX20" fmla="*/ 479125 w 603475"/>
                  <a:gd name="connsiteY20" fmla="*/ 5065 h 607851"/>
                  <a:gd name="connsiteX21" fmla="*/ 505159 w 603475"/>
                  <a:gd name="connsiteY21" fmla="*/ 30914 h 607851"/>
                  <a:gd name="connsiteX22" fmla="*/ 598328 w 603475"/>
                  <a:gd name="connsiteY22" fmla="*/ 123656 h 607851"/>
                  <a:gd name="connsiteX23" fmla="*/ 603475 w 603475"/>
                  <a:gd name="connsiteY23" fmla="*/ 136022 h 607851"/>
                  <a:gd name="connsiteX24" fmla="*/ 603475 w 603475"/>
                  <a:gd name="connsiteY24" fmla="*/ 590345 h 607851"/>
                  <a:gd name="connsiteX25" fmla="*/ 585945 w 603475"/>
                  <a:gd name="connsiteY25" fmla="*/ 607851 h 607851"/>
                  <a:gd name="connsiteX26" fmla="*/ 487107 w 603475"/>
                  <a:gd name="connsiteY26" fmla="*/ 607851 h 607851"/>
                  <a:gd name="connsiteX27" fmla="*/ 487107 w 603475"/>
                  <a:gd name="connsiteY27" fmla="*/ 391975 h 607851"/>
                  <a:gd name="connsiteX28" fmla="*/ 469577 w 603475"/>
                  <a:gd name="connsiteY28" fmla="*/ 374469 h 607851"/>
                  <a:gd name="connsiteX29" fmla="*/ 133898 w 603475"/>
                  <a:gd name="connsiteY29" fmla="*/ 374469 h 607851"/>
                  <a:gd name="connsiteX30" fmla="*/ 116368 w 603475"/>
                  <a:gd name="connsiteY30" fmla="*/ 391975 h 607851"/>
                  <a:gd name="connsiteX31" fmla="*/ 116368 w 603475"/>
                  <a:gd name="connsiteY31" fmla="*/ 607851 h 607851"/>
                  <a:gd name="connsiteX32" fmla="*/ 17530 w 603475"/>
                  <a:gd name="connsiteY32" fmla="*/ 607851 h 607851"/>
                  <a:gd name="connsiteX33" fmla="*/ 0 w 603475"/>
                  <a:gd name="connsiteY33" fmla="*/ 590345 h 607851"/>
                  <a:gd name="connsiteX34" fmla="*/ 0 w 603475"/>
                  <a:gd name="connsiteY34" fmla="*/ 17506 h 607851"/>
                  <a:gd name="connsiteX35" fmla="*/ 17530 w 603475"/>
                  <a:gd name="connsiteY35" fmla="*/ 0 h 607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603475" h="607851">
                    <a:moveTo>
                      <a:pt x="179883" y="518162"/>
                    </a:moveTo>
                    <a:lnTo>
                      <a:pt x="423662" y="518162"/>
                    </a:lnTo>
                    <a:cubicBezTo>
                      <a:pt x="435299" y="518162"/>
                      <a:pt x="444773" y="527542"/>
                      <a:pt x="444773" y="539155"/>
                    </a:cubicBezTo>
                    <a:cubicBezTo>
                      <a:pt x="444773" y="550768"/>
                      <a:pt x="435299" y="560148"/>
                      <a:pt x="423662" y="560148"/>
                    </a:cubicBezTo>
                    <a:lnTo>
                      <a:pt x="179883" y="560148"/>
                    </a:lnTo>
                    <a:cubicBezTo>
                      <a:pt x="168246" y="560148"/>
                      <a:pt x="158772" y="550768"/>
                      <a:pt x="158772" y="539155"/>
                    </a:cubicBezTo>
                    <a:cubicBezTo>
                      <a:pt x="158772" y="527542"/>
                      <a:pt x="168246" y="518162"/>
                      <a:pt x="179883" y="518162"/>
                    </a:cubicBezTo>
                    <a:close/>
                    <a:moveTo>
                      <a:pt x="179883" y="434966"/>
                    </a:moveTo>
                    <a:lnTo>
                      <a:pt x="423662" y="434966"/>
                    </a:lnTo>
                    <a:cubicBezTo>
                      <a:pt x="435299" y="434966"/>
                      <a:pt x="444773" y="444346"/>
                      <a:pt x="444773" y="455959"/>
                    </a:cubicBezTo>
                    <a:cubicBezTo>
                      <a:pt x="444773" y="467572"/>
                      <a:pt x="435299" y="476952"/>
                      <a:pt x="423662" y="476952"/>
                    </a:cubicBezTo>
                    <a:lnTo>
                      <a:pt x="179883" y="476952"/>
                    </a:lnTo>
                    <a:cubicBezTo>
                      <a:pt x="168246" y="476952"/>
                      <a:pt x="158772" y="467572"/>
                      <a:pt x="158772" y="455959"/>
                    </a:cubicBezTo>
                    <a:cubicBezTo>
                      <a:pt x="158772" y="444346"/>
                      <a:pt x="168246" y="434966"/>
                      <a:pt x="179883" y="434966"/>
                    </a:cubicBezTo>
                    <a:close/>
                    <a:moveTo>
                      <a:pt x="96899" y="80227"/>
                    </a:moveTo>
                    <a:lnTo>
                      <a:pt x="96899" y="257145"/>
                    </a:lnTo>
                    <a:lnTo>
                      <a:pt x="162692" y="257145"/>
                    </a:lnTo>
                    <a:lnTo>
                      <a:pt x="162692" y="80227"/>
                    </a:lnTo>
                    <a:close/>
                    <a:moveTo>
                      <a:pt x="17530" y="0"/>
                    </a:moveTo>
                    <a:lnTo>
                      <a:pt x="466742" y="0"/>
                    </a:lnTo>
                    <a:cubicBezTo>
                      <a:pt x="471367" y="0"/>
                      <a:pt x="475843" y="1862"/>
                      <a:pt x="479125" y="5065"/>
                    </a:cubicBezTo>
                    <a:lnTo>
                      <a:pt x="505159" y="30914"/>
                    </a:lnTo>
                    <a:cubicBezTo>
                      <a:pt x="535743" y="61232"/>
                      <a:pt x="567371" y="92593"/>
                      <a:pt x="598328" y="123656"/>
                    </a:cubicBezTo>
                    <a:cubicBezTo>
                      <a:pt x="601610" y="126934"/>
                      <a:pt x="603475" y="131329"/>
                      <a:pt x="603475" y="136022"/>
                    </a:cubicBezTo>
                    <a:lnTo>
                      <a:pt x="603475" y="590345"/>
                    </a:lnTo>
                    <a:cubicBezTo>
                      <a:pt x="603475" y="600029"/>
                      <a:pt x="595568" y="607851"/>
                      <a:pt x="585945" y="607851"/>
                    </a:cubicBezTo>
                    <a:lnTo>
                      <a:pt x="487107" y="607851"/>
                    </a:lnTo>
                    <a:lnTo>
                      <a:pt x="487107" y="391975"/>
                    </a:lnTo>
                    <a:cubicBezTo>
                      <a:pt x="487107" y="382291"/>
                      <a:pt x="479274" y="374469"/>
                      <a:pt x="469577" y="374469"/>
                    </a:cubicBezTo>
                    <a:lnTo>
                      <a:pt x="133898" y="374469"/>
                    </a:lnTo>
                    <a:cubicBezTo>
                      <a:pt x="124201" y="374469"/>
                      <a:pt x="116368" y="382291"/>
                      <a:pt x="116368" y="391975"/>
                    </a:cubicBezTo>
                    <a:lnTo>
                      <a:pt x="116368" y="607851"/>
                    </a:lnTo>
                    <a:lnTo>
                      <a:pt x="17530" y="607851"/>
                    </a:lnTo>
                    <a:cubicBezTo>
                      <a:pt x="7907" y="607851"/>
                      <a:pt x="0" y="600029"/>
                      <a:pt x="0" y="590345"/>
                    </a:cubicBezTo>
                    <a:lnTo>
                      <a:pt x="0" y="17506"/>
                    </a:lnTo>
                    <a:cubicBezTo>
                      <a:pt x="0" y="7822"/>
                      <a:pt x="7907" y="0"/>
                      <a:pt x="1753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62" name="school-pen_73977">
                <a:extLst>
                  <a:ext uri="{FF2B5EF4-FFF2-40B4-BE49-F238E27FC236}">
                    <a16:creationId xmlns:a16="http://schemas.microsoft.com/office/drawing/2014/main" id="{2D503A4C-56D0-2FA8-D577-6BA6849E0740}"/>
                  </a:ext>
                </a:extLst>
              </p:cNvPr>
              <p:cNvSpPr/>
              <p:nvPr/>
            </p:nvSpPr>
            <p:spPr>
              <a:xfrm>
                <a:off x="2424869" y="2589124"/>
                <a:ext cx="609685" cy="603737"/>
              </a:xfrm>
              <a:custGeom>
                <a:avLst/>
                <a:gdLst>
                  <a:gd name="T0" fmla="*/ 2096 w 2448"/>
                  <a:gd name="T1" fmla="*/ 37 h 2428"/>
                  <a:gd name="T2" fmla="*/ 2259 w 2448"/>
                  <a:gd name="T3" fmla="*/ 1 h 2428"/>
                  <a:gd name="T4" fmla="*/ 2386 w 2448"/>
                  <a:gd name="T5" fmla="*/ 48 h 2428"/>
                  <a:gd name="T6" fmla="*/ 2397 w 2448"/>
                  <a:gd name="T7" fmla="*/ 338 h 2428"/>
                  <a:gd name="T8" fmla="*/ 2096 w 2448"/>
                  <a:gd name="T9" fmla="*/ 37 h 2428"/>
                  <a:gd name="T10" fmla="*/ 977 w 2448"/>
                  <a:gd name="T11" fmla="*/ 636 h 2428"/>
                  <a:gd name="T12" fmla="*/ 1014 w 2448"/>
                  <a:gd name="T13" fmla="*/ 624 h 2428"/>
                  <a:gd name="T14" fmla="*/ 1704 w 2448"/>
                  <a:gd name="T15" fmla="*/ 162 h 2428"/>
                  <a:gd name="T16" fmla="*/ 1746 w 2448"/>
                  <a:gd name="T17" fmla="*/ 228 h 2428"/>
                  <a:gd name="T18" fmla="*/ 1127 w 2448"/>
                  <a:gd name="T19" fmla="*/ 733 h 2428"/>
                  <a:gd name="T20" fmla="*/ 1701 w 2448"/>
                  <a:gd name="T21" fmla="*/ 1306 h 2428"/>
                  <a:gd name="T22" fmla="*/ 2339 w 2448"/>
                  <a:gd name="T23" fmla="*/ 468 h 2428"/>
                  <a:gd name="T24" fmla="*/ 1986 w 2448"/>
                  <a:gd name="T25" fmla="*/ 116 h 2428"/>
                  <a:gd name="T26" fmla="*/ 1971 w 2448"/>
                  <a:gd name="T27" fmla="*/ 93 h 2428"/>
                  <a:gd name="T28" fmla="*/ 1859 w 2448"/>
                  <a:gd name="T29" fmla="*/ 156 h 2428"/>
                  <a:gd name="T30" fmla="*/ 1779 w 2448"/>
                  <a:gd name="T31" fmla="*/ 33 h 2428"/>
                  <a:gd name="T32" fmla="*/ 1736 w 2448"/>
                  <a:gd name="T33" fmla="*/ 4 h 2428"/>
                  <a:gd name="T34" fmla="*/ 1686 w 2448"/>
                  <a:gd name="T35" fmla="*/ 13 h 2428"/>
                  <a:gd name="T36" fmla="*/ 939 w 2448"/>
                  <a:gd name="T37" fmla="*/ 513 h 2428"/>
                  <a:gd name="T38" fmla="*/ 921 w 2448"/>
                  <a:gd name="T39" fmla="*/ 606 h 2428"/>
                  <a:gd name="T40" fmla="*/ 977 w 2448"/>
                  <a:gd name="T41" fmla="*/ 636 h 2428"/>
                  <a:gd name="T42" fmla="*/ 1031 w 2448"/>
                  <a:gd name="T43" fmla="*/ 825 h 2428"/>
                  <a:gd name="T44" fmla="*/ 978 w 2448"/>
                  <a:gd name="T45" fmla="*/ 877 h 2428"/>
                  <a:gd name="T46" fmla="*/ 282 w 2448"/>
                  <a:gd name="T47" fmla="*/ 1718 h 2428"/>
                  <a:gd name="T48" fmla="*/ 112 w 2448"/>
                  <a:gd name="T49" fmla="*/ 2228 h 2428"/>
                  <a:gd name="T50" fmla="*/ 26 w 2448"/>
                  <a:gd name="T51" fmla="*/ 2314 h 2428"/>
                  <a:gd name="T52" fmla="*/ 26 w 2448"/>
                  <a:gd name="T53" fmla="*/ 2408 h 2428"/>
                  <a:gd name="T54" fmla="*/ 73 w 2448"/>
                  <a:gd name="T55" fmla="*/ 2428 h 2428"/>
                  <a:gd name="T56" fmla="*/ 120 w 2448"/>
                  <a:gd name="T57" fmla="*/ 2408 h 2428"/>
                  <a:gd name="T58" fmla="*/ 207 w 2448"/>
                  <a:gd name="T59" fmla="*/ 2321 h 2428"/>
                  <a:gd name="T60" fmla="*/ 275 w 2448"/>
                  <a:gd name="T61" fmla="*/ 2332 h 2428"/>
                  <a:gd name="T62" fmla="*/ 1556 w 2448"/>
                  <a:gd name="T63" fmla="*/ 1456 h 2428"/>
                  <a:gd name="T64" fmla="*/ 1609 w 2448"/>
                  <a:gd name="T65" fmla="*/ 1403 h 2428"/>
                  <a:gd name="T66" fmla="*/ 1031 w 2448"/>
                  <a:gd name="T67" fmla="*/ 825 h 24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448" h="2428">
                    <a:moveTo>
                      <a:pt x="2096" y="37"/>
                    </a:moveTo>
                    <a:cubicBezTo>
                      <a:pt x="2159" y="13"/>
                      <a:pt x="2214" y="1"/>
                      <a:pt x="2259" y="1"/>
                    </a:cubicBezTo>
                    <a:cubicBezTo>
                      <a:pt x="2312" y="1"/>
                      <a:pt x="2355" y="17"/>
                      <a:pt x="2386" y="48"/>
                    </a:cubicBezTo>
                    <a:cubicBezTo>
                      <a:pt x="2448" y="110"/>
                      <a:pt x="2444" y="213"/>
                      <a:pt x="2397" y="338"/>
                    </a:cubicBezTo>
                    <a:lnTo>
                      <a:pt x="2096" y="37"/>
                    </a:lnTo>
                    <a:close/>
                    <a:moveTo>
                      <a:pt x="977" y="636"/>
                    </a:moveTo>
                    <a:cubicBezTo>
                      <a:pt x="989" y="636"/>
                      <a:pt x="1002" y="632"/>
                      <a:pt x="1014" y="624"/>
                    </a:cubicBezTo>
                    <a:lnTo>
                      <a:pt x="1704" y="162"/>
                    </a:lnTo>
                    <a:lnTo>
                      <a:pt x="1746" y="228"/>
                    </a:lnTo>
                    <a:cubicBezTo>
                      <a:pt x="1559" y="354"/>
                      <a:pt x="1346" y="526"/>
                      <a:pt x="1127" y="733"/>
                    </a:cubicBezTo>
                    <a:lnTo>
                      <a:pt x="1701" y="1306"/>
                    </a:lnTo>
                    <a:cubicBezTo>
                      <a:pt x="1930" y="1061"/>
                      <a:pt x="2200" y="735"/>
                      <a:pt x="2339" y="468"/>
                    </a:cubicBezTo>
                    <a:lnTo>
                      <a:pt x="1986" y="116"/>
                    </a:lnTo>
                    <a:cubicBezTo>
                      <a:pt x="1980" y="109"/>
                      <a:pt x="1975" y="101"/>
                      <a:pt x="1971" y="93"/>
                    </a:cubicBezTo>
                    <a:cubicBezTo>
                      <a:pt x="1935" y="112"/>
                      <a:pt x="1898" y="133"/>
                      <a:pt x="1859" y="156"/>
                    </a:cubicBezTo>
                    <a:lnTo>
                      <a:pt x="1779" y="33"/>
                    </a:lnTo>
                    <a:cubicBezTo>
                      <a:pt x="1769" y="18"/>
                      <a:pt x="1754" y="7"/>
                      <a:pt x="1736" y="4"/>
                    </a:cubicBezTo>
                    <a:cubicBezTo>
                      <a:pt x="1719" y="0"/>
                      <a:pt x="1700" y="4"/>
                      <a:pt x="1686" y="13"/>
                    </a:cubicBezTo>
                    <a:lnTo>
                      <a:pt x="939" y="513"/>
                    </a:lnTo>
                    <a:cubicBezTo>
                      <a:pt x="909" y="534"/>
                      <a:pt x="901" y="575"/>
                      <a:pt x="921" y="606"/>
                    </a:cubicBezTo>
                    <a:cubicBezTo>
                      <a:pt x="934" y="625"/>
                      <a:pt x="955" y="636"/>
                      <a:pt x="977" y="636"/>
                    </a:cubicBezTo>
                    <a:close/>
                    <a:moveTo>
                      <a:pt x="1031" y="825"/>
                    </a:moveTo>
                    <a:cubicBezTo>
                      <a:pt x="1013" y="842"/>
                      <a:pt x="996" y="860"/>
                      <a:pt x="978" y="877"/>
                    </a:cubicBezTo>
                    <a:cubicBezTo>
                      <a:pt x="688" y="1167"/>
                      <a:pt x="441" y="1465"/>
                      <a:pt x="282" y="1718"/>
                    </a:cubicBezTo>
                    <a:cubicBezTo>
                      <a:pt x="131" y="1956"/>
                      <a:pt x="75" y="2124"/>
                      <a:pt x="112" y="2228"/>
                    </a:cubicBezTo>
                    <a:lnTo>
                      <a:pt x="26" y="2314"/>
                    </a:lnTo>
                    <a:cubicBezTo>
                      <a:pt x="0" y="2340"/>
                      <a:pt x="0" y="2382"/>
                      <a:pt x="26" y="2408"/>
                    </a:cubicBezTo>
                    <a:cubicBezTo>
                      <a:pt x="39" y="2421"/>
                      <a:pt x="56" y="2428"/>
                      <a:pt x="73" y="2428"/>
                    </a:cubicBezTo>
                    <a:cubicBezTo>
                      <a:pt x="90" y="2428"/>
                      <a:pt x="107" y="2421"/>
                      <a:pt x="120" y="2408"/>
                    </a:cubicBezTo>
                    <a:lnTo>
                      <a:pt x="207" y="2321"/>
                    </a:lnTo>
                    <a:cubicBezTo>
                      <a:pt x="227" y="2329"/>
                      <a:pt x="250" y="2332"/>
                      <a:pt x="275" y="2332"/>
                    </a:cubicBezTo>
                    <a:cubicBezTo>
                      <a:pt x="517" y="2332"/>
                      <a:pt x="1032" y="1980"/>
                      <a:pt x="1556" y="1456"/>
                    </a:cubicBezTo>
                    <a:cubicBezTo>
                      <a:pt x="1573" y="1439"/>
                      <a:pt x="1591" y="1421"/>
                      <a:pt x="1609" y="1403"/>
                    </a:cubicBezTo>
                    <a:lnTo>
                      <a:pt x="1031" y="825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28600" sx="102000" sy="102000" algn="ctr" rotWithShape="0">
                  <a:schemeClr val="accent2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333688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打造六个专业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D2E7F5B-C724-6F49-22E8-7FE5B9FB0453}"/>
              </a:ext>
            </a:extLst>
          </p:cNvPr>
          <p:cNvGrpSpPr/>
          <p:nvPr/>
        </p:nvGrpSpPr>
        <p:grpSpPr>
          <a:xfrm>
            <a:off x="3676891" y="1542331"/>
            <a:ext cx="4838218" cy="4838212"/>
            <a:chOff x="3676891" y="1542331"/>
            <a:chExt cx="4838218" cy="4838212"/>
          </a:xfrm>
        </p:grpSpPr>
        <p:sp>
          <p:nvSpPr>
            <p:cNvPr id="359" name="椭圆 358">
              <a:extLst>
                <a:ext uri="{FF2B5EF4-FFF2-40B4-BE49-F238E27FC236}">
                  <a16:creationId xmlns:a16="http://schemas.microsoft.com/office/drawing/2014/main" id="{298336A3-8184-AB84-08DD-FCE6BFFCEE5E}"/>
                </a:ext>
              </a:extLst>
            </p:cNvPr>
            <p:cNvSpPr/>
            <p:nvPr/>
          </p:nvSpPr>
          <p:spPr>
            <a:xfrm>
              <a:off x="3676891" y="1542331"/>
              <a:ext cx="4838218" cy="483821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901700">
                <a:schemeClr val="accent1"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>
              <a:extLst>
                <a:ext uri="{FF2B5EF4-FFF2-40B4-BE49-F238E27FC236}">
                  <a16:creationId xmlns:a16="http://schemas.microsoft.com/office/drawing/2014/main" id="{0EF27D46-E431-0F5E-032A-EFD3B7A267B7}"/>
                </a:ext>
              </a:extLst>
            </p:cNvPr>
            <p:cNvSpPr/>
            <p:nvPr/>
          </p:nvSpPr>
          <p:spPr>
            <a:xfrm>
              <a:off x="4776006" y="2641444"/>
              <a:ext cx="2639988" cy="2639986"/>
            </a:xfrm>
            <a:prstGeom prst="ellipse">
              <a:avLst/>
            </a:prstGeom>
            <a:gradFill flip="none" rotWithShape="1">
              <a:gsLst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5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椭圆 365">
              <a:extLst>
                <a:ext uri="{FF2B5EF4-FFF2-40B4-BE49-F238E27FC236}">
                  <a16:creationId xmlns:a16="http://schemas.microsoft.com/office/drawing/2014/main" id="{CA6131D7-5620-3801-E47B-A56F7B2EC746}"/>
                </a:ext>
              </a:extLst>
            </p:cNvPr>
            <p:cNvSpPr/>
            <p:nvPr/>
          </p:nvSpPr>
          <p:spPr>
            <a:xfrm>
              <a:off x="5308922" y="3174358"/>
              <a:ext cx="1574157" cy="1574157"/>
            </a:xfrm>
            <a:prstGeom prst="ellipse">
              <a:avLst/>
            </a:prstGeom>
            <a:gradFill flip="none" rotWithShape="1">
              <a:gsLst>
                <a:gs pos="25000">
                  <a:schemeClr val="accent1">
                    <a:alpha val="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文本框 384">
              <a:extLst>
                <a:ext uri="{FF2B5EF4-FFF2-40B4-BE49-F238E27FC236}">
                  <a16:creationId xmlns:a16="http://schemas.microsoft.com/office/drawing/2014/main" id="{3D871720-36F2-D33A-D384-9DA744A2FFC6}"/>
                </a:ext>
              </a:extLst>
            </p:cNvPr>
            <p:cNvSpPr txBox="1"/>
            <p:nvPr/>
          </p:nvSpPr>
          <p:spPr>
            <a:xfrm>
              <a:off x="5388114" y="4728740"/>
              <a:ext cx="1415772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no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六个专业</a:t>
              </a:r>
            </a:p>
          </p:txBody>
        </p:sp>
        <p:grpSp>
          <p:nvGrpSpPr>
            <p:cNvPr id="386" name="Group 112">
              <a:extLst>
                <a:ext uri="{FF2B5EF4-FFF2-40B4-BE49-F238E27FC236}">
                  <a16:creationId xmlns:a16="http://schemas.microsoft.com/office/drawing/2014/main" id="{231746CA-BF7F-B3E0-996A-52FDC3C56729}"/>
                </a:ext>
              </a:extLst>
            </p:cNvPr>
            <p:cNvGrpSpPr/>
            <p:nvPr/>
          </p:nvGrpSpPr>
          <p:grpSpPr>
            <a:xfrm>
              <a:off x="4866609" y="2247447"/>
              <a:ext cx="359779" cy="337063"/>
              <a:chOff x="5368132" y="3540125"/>
              <a:chExt cx="465138" cy="435769"/>
            </a:xfrm>
            <a:solidFill>
              <a:schemeClr val="accent1"/>
            </a:solidFill>
          </p:grpSpPr>
          <p:sp>
            <p:nvSpPr>
              <p:cNvPr id="387" name="AutoShape 110">
                <a:extLst>
                  <a:ext uri="{FF2B5EF4-FFF2-40B4-BE49-F238E27FC236}">
                    <a16:creationId xmlns:a16="http://schemas.microsoft.com/office/drawing/2014/main" id="{E251CF83-211D-7345-7AB0-DA9C08016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  <p:sp>
            <p:nvSpPr>
              <p:cNvPr id="388" name="AutoShape 111">
                <a:extLst>
                  <a:ext uri="{FF2B5EF4-FFF2-40B4-BE49-F238E27FC236}">
                    <a16:creationId xmlns:a16="http://schemas.microsoft.com/office/drawing/2014/main" id="{8E50AD65-A206-A724-DAB4-06091E0E7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</p:grpSp>
        <p:grpSp>
          <p:nvGrpSpPr>
            <p:cNvPr id="389" name="Group 112">
              <a:extLst>
                <a:ext uri="{FF2B5EF4-FFF2-40B4-BE49-F238E27FC236}">
                  <a16:creationId xmlns:a16="http://schemas.microsoft.com/office/drawing/2014/main" id="{304D4868-BE48-1952-7EB3-DE1ABAACA949}"/>
                </a:ext>
              </a:extLst>
            </p:cNvPr>
            <p:cNvGrpSpPr/>
            <p:nvPr/>
          </p:nvGrpSpPr>
          <p:grpSpPr>
            <a:xfrm>
              <a:off x="6979496" y="2247447"/>
              <a:ext cx="359779" cy="337063"/>
              <a:chOff x="5368132" y="3540125"/>
              <a:chExt cx="465138" cy="435769"/>
            </a:xfrm>
            <a:solidFill>
              <a:schemeClr val="accent1"/>
            </a:solidFill>
          </p:grpSpPr>
          <p:sp>
            <p:nvSpPr>
              <p:cNvPr id="390" name="AutoShape 110">
                <a:extLst>
                  <a:ext uri="{FF2B5EF4-FFF2-40B4-BE49-F238E27FC236}">
                    <a16:creationId xmlns:a16="http://schemas.microsoft.com/office/drawing/2014/main" id="{02C124FC-34C9-DB14-4EAA-64BDA87DC8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  <p:sp>
            <p:nvSpPr>
              <p:cNvPr id="391" name="AutoShape 111">
                <a:extLst>
                  <a:ext uri="{FF2B5EF4-FFF2-40B4-BE49-F238E27FC236}">
                    <a16:creationId xmlns:a16="http://schemas.microsoft.com/office/drawing/2014/main" id="{B13EBD07-D8F3-03E0-78A5-39CAB7ED3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</p:grpSp>
        <p:grpSp>
          <p:nvGrpSpPr>
            <p:cNvPr id="392" name="Group 112">
              <a:extLst>
                <a:ext uri="{FF2B5EF4-FFF2-40B4-BE49-F238E27FC236}">
                  <a16:creationId xmlns:a16="http://schemas.microsoft.com/office/drawing/2014/main" id="{DF45DC35-27DD-F6AA-59FD-B2B48304DF2A}"/>
                </a:ext>
              </a:extLst>
            </p:cNvPr>
            <p:cNvGrpSpPr/>
            <p:nvPr/>
          </p:nvGrpSpPr>
          <p:grpSpPr>
            <a:xfrm>
              <a:off x="4273291" y="3756028"/>
              <a:ext cx="359779" cy="337063"/>
              <a:chOff x="5368132" y="3540125"/>
              <a:chExt cx="465138" cy="435769"/>
            </a:xfrm>
            <a:solidFill>
              <a:schemeClr val="accent1"/>
            </a:solidFill>
          </p:grpSpPr>
          <p:sp>
            <p:nvSpPr>
              <p:cNvPr id="393" name="AutoShape 110">
                <a:extLst>
                  <a:ext uri="{FF2B5EF4-FFF2-40B4-BE49-F238E27FC236}">
                    <a16:creationId xmlns:a16="http://schemas.microsoft.com/office/drawing/2014/main" id="{A583ECF4-80F9-8D7A-26A4-E0964ED97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  <p:sp>
            <p:nvSpPr>
              <p:cNvPr id="394" name="AutoShape 111">
                <a:extLst>
                  <a:ext uri="{FF2B5EF4-FFF2-40B4-BE49-F238E27FC236}">
                    <a16:creationId xmlns:a16="http://schemas.microsoft.com/office/drawing/2014/main" id="{5D14EDBF-0A88-5551-F0C8-4593B647E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</p:grpSp>
        <p:grpSp>
          <p:nvGrpSpPr>
            <p:cNvPr id="395" name="Group 112">
              <a:extLst>
                <a:ext uri="{FF2B5EF4-FFF2-40B4-BE49-F238E27FC236}">
                  <a16:creationId xmlns:a16="http://schemas.microsoft.com/office/drawing/2014/main" id="{B398E33D-912E-3234-1D78-B4CC54782D62}"/>
                </a:ext>
              </a:extLst>
            </p:cNvPr>
            <p:cNvGrpSpPr/>
            <p:nvPr/>
          </p:nvGrpSpPr>
          <p:grpSpPr>
            <a:xfrm>
              <a:off x="4863972" y="5266999"/>
              <a:ext cx="359779" cy="337063"/>
              <a:chOff x="5368132" y="3540125"/>
              <a:chExt cx="465138" cy="435769"/>
            </a:xfrm>
            <a:solidFill>
              <a:schemeClr val="accent1"/>
            </a:solidFill>
          </p:grpSpPr>
          <p:sp>
            <p:nvSpPr>
              <p:cNvPr id="396" name="AutoShape 110">
                <a:extLst>
                  <a:ext uri="{FF2B5EF4-FFF2-40B4-BE49-F238E27FC236}">
                    <a16:creationId xmlns:a16="http://schemas.microsoft.com/office/drawing/2014/main" id="{D306C42C-D8D1-D43C-CDA1-5A760588C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  <p:sp>
            <p:nvSpPr>
              <p:cNvPr id="397" name="AutoShape 111">
                <a:extLst>
                  <a:ext uri="{FF2B5EF4-FFF2-40B4-BE49-F238E27FC236}">
                    <a16:creationId xmlns:a16="http://schemas.microsoft.com/office/drawing/2014/main" id="{EDEDBC5D-B01D-C378-0551-2A33D16E8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</p:grpSp>
        <p:grpSp>
          <p:nvGrpSpPr>
            <p:cNvPr id="398" name="Group 112">
              <a:extLst>
                <a:ext uri="{FF2B5EF4-FFF2-40B4-BE49-F238E27FC236}">
                  <a16:creationId xmlns:a16="http://schemas.microsoft.com/office/drawing/2014/main" id="{EB6A8F29-33A8-250B-E643-75D834157F8D}"/>
                </a:ext>
              </a:extLst>
            </p:cNvPr>
            <p:cNvGrpSpPr/>
            <p:nvPr/>
          </p:nvGrpSpPr>
          <p:grpSpPr>
            <a:xfrm>
              <a:off x="6913279" y="5266999"/>
              <a:ext cx="359779" cy="337063"/>
              <a:chOff x="5368132" y="3540125"/>
              <a:chExt cx="465138" cy="435769"/>
            </a:xfrm>
            <a:solidFill>
              <a:schemeClr val="accent1"/>
            </a:solidFill>
          </p:grpSpPr>
          <p:sp>
            <p:nvSpPr>
              <p:cNvPr id="399" name="AutoShape 110">
                <a:extLst>
                  <a:ext uri="{FF2B5EF4-FFF2-40B4-BE49-F238E27FC236}">
                    <a16:creationId xmlns:a16="http://schemas.microsoft.com/office/drawing/2014/main" id="{E6E47112-B637-2632-5AA5-0BF4BDF5B4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  <p:sp>
            <p:nvSpPr>
              <p:cNvPr id="400" name="AutoShape 111">
                <a:extLst>
                  <a:ext uri="{FF2B5EF4-FFF2-40B4-BE49-F238E27FC236}">
                    <a16:creationId xmlns:a16="http://schemas.microsoft.com/office/drawing/2014/main" id="{D65572AF-B621-48D9-B5DF-7AE1865E7F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</p:grpSp>
        <p:grpSp>
          <p:nvGrpSpPr>
            <p:cNvPr id="401" name="Group 112">
              <a:extLst>
                <a:ext uri="{FF2B5EF4-FFF2-40B4-BE49-F238E27FC236}">
                  <a16:creationId xmlns:a16="http://schemas.microsoft.com/office/drawing/2014/main" id="{8B8344CC-FB50-88E9-55D4-B1E62F26D639}"/>
                </a:ext>
              </a:extLst>
            </p:cNvPr>
            <p:cNvGrpSpPr/>
            <p:nvPr/>
          </p:nvGrpSpPr>
          <p:grpSpPr>
            <a:xfrm>
              <a:off x="7492643" y="3756028"/>
              <a:ext cx="359779" cy="337063"/>
              <a:chOff x="5368132" y="3540125"/>
              <a:chExt cx="465138" cy="435769"/>
            </a:xfrm>
            <a:solidFill>
              <a:schemeClr val="accent1"/>
            </a:solidFill>
          </p:grpSpPr>
          <p:sp>
            <p:nvSpPr>
              <p:cNvPr id="402" name="AutoShape 110">
                <a:extLst>
                  <a:ext uri="{FF2B5EF4-FFF2-40B4-BE49-F238E27FC236}">
                    <a16:creationId xmlns:a16="http://schemas.microsoft.com/office/drawing/2014/main" id="{44F3B31C-B54F-2FF1-B87F-3BE5FB84CF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  <p:sp>
            <p:nvSpPr>
              <p:cNvPr id="403" name="AutoShape 111">
                <a:extLst>
                  <a:ext uri="{FF2B5EF4-FFF2-40B4-BE49-F238E27FC236}">
                    <a16:creationId xmlns:a16="http://schemas.microsoft.com/office/drawing/2014/main" id="{266E779C-FA09-1ED8-6310-484ED86148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</p:grpSp>
        <p:pic>
          <p:nvPicPr>
            <p:cNvPr id="377" name="图片 376" descr="图标&#10;&#10;描述已自动生成">
              <a:extLst>
                <a:ext uri="{FF2B5EF4-FFF2-40B4-BE49-F238E27FC236}">
                  <a16:creationId xmlns:a16="http://schemas.microsoft.com/office/drawing/2014/main" id="{46BD3BA2-2BA3-3E60-5496-EAD6C20FC6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00624" y="3366060"/>
              <a:ext cx="1190751" cy="1190751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B5DB3D8-0CC5-582E-771B-D2EA157A07A9}"/>
              </a:ext>
            </a:extLst>
          </p:cNvPr>
          <p:cNvGrpSpPr/>
          <p:nvPr/>
        </p:nvGrpSpPr>
        <p:grpSpPr>
          <a:xfrm>
            <a:off x="830749" y="5085000"/>
            <a:ext cx="3879785" cy="705899"/>
            <a:chOff x="830749" y="5085000"/>
            <a:chExt cx="3879785" cy="705899"/>
          </a:xfrm>
        </p:grpSpPr>
        <p:sp>
          <p:nvSpPr>
            <p:cNvPr id="378" name="文本框 377">
              <a:extLst>
                <a:ext uri="{FF2B5EF4-FFF2-40B4-BE49-F238E27FC236}">
                  <a16:creationId xmlns:a16="http://schemas.microsoft.com/office/drawing/2014/main" id="{4B8EEB91-0C48-C007-6769-8777CF29D7A4}"/>
                </a:ext>
              </a:extLst>
            </p:cNvPr>
            <p:cNvSpPr txBox="1"/>
            <p:nvPr/>
          </p:nvSpPr>
          <p:spPr>
            <a:xfrm>
              <a:off x="830749" y="5085000"/>
              <a:ext cx="2483622" cy="705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494949"/>
                  </a:solidFill>
                  <a:effectLst/>
                </a:rPr>
                <a:t>正规的市政污水厂都有比较高度的自动化控制</a:t>
              </a:r>
            </a:p>
          </p:txBody>
        </p:sp>
        <p:sp>
          <p:nvSpPr>
            <p:cNvPr id="376" name="矩形: 圆角 375">
              <a:extLst>
                <a:ext uri="{FF2B5EF4-FFF2-40B4-BE49-F238E27FC236}">
                  <a16:creationId xmlns:a16="http://schemas.microsoft.com/office/drawing/2014/main" id="{04D66375-2E25-90E1-FB01-98DC2B7033F3}"/>
                </a:ext>
              </a:extLst>
            </p:cNvPr>
            <p:cNvSpPr/>
            <p:nvPr/>
          </p:nvSpPr>
          <p:spPr>
            <a:xfrm flipH="1">
              <a:off x="3391020" y="5210530"/>
              <a:ext cx="1319514" cy="45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2540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沟通能力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DA3D0F4-A1E0-ACB5-C0E5-03F9329128AC}"/>
              </a:ext>
            </a:extLst>
          </p:cNvPr>
          <p:cNvGrpSpPr/>
          <p:nvPr/>
        </p:nvGrpSpPr>
        <p:grpSpPr>
          <a:xfrm>
            <a:off x="912000" y="2075101"/>
            <a:ext cx="3798534" cy="705899"/>
            <a:chOff x="912000" y="2075101"/>
            <a:chExt cx="3798534" cy="705899"/>
          </a:xfrm>
        </p:grpSpPr>
        <p:sp>
          <p:nvSpPr>
            <p:cNvPr id="379" name="文本框 378">
              <a:extLst>
                <a:ext uri="{FF2B5EF4-FFF2-40B4-BE49-F238E27FC236}">
                  <a16:creationId xmlns:a16="http://schemas.microsoft.com/office/drawing/2014/main" id="{9B47D109-06B3-B3AE-7FC0-85160AD2BF10}"/>
                </a:ext>
              </a:extLst>
            </p:cNvPr>
            <p:cNvSpPr txBox="1"/>
            <p:nvPr/>
          </p:nvSpPr>
          <p:spPr>
            <a:xfrm>
              <a:off x="912000" y="2075101"/>
              <a:ext cx="2413548" cy="705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494949"/>
                  </a:solidFill>
                  <a:effectLst/>
                </a:rPr>
                <a:t>基金、信托、税法、实时政策、保险等</a:t>
              </a:r>
            </a:p>
          </p:txBody>
        </p:sp>
        <p:sp useBgFill="1">
          <p:nvSpPr>
            <p:cNvPr id="374" name="矩形: 圆角 373">
              <a:extLst>
                <a:ext uri="{FF2B5EF4-FFF2-40B4-BE49-F238E27FC236}">
                  <a16:creationId xmlns:a16="http://schemas.microsoft.com/office/drawing/2014/main" id="{AFECD3C6-6243-CA1F-5728-C8DD6801A740}"/>
                </a:ext>
              </a:extLst>
            </p:cNvPr>
            <p:cNvSpPr/>
            <p:nvPr/>
          </p:nvSpPr>
          <p:spPr>
            <a:xfrm flipH="1">
              <a:off x="3391020" y="2190513"/>
              <a:ext cx="1319514" cy="45093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2540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知识储备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CC4946F-08BA-E070-5DB3-4E0EA3572603}"/>
              </a:ext>
            </a:extLst>
          </p:cNvPr>
          <p:cNvGrpSpPr/>
          <p:nvPr/>
        </p:nvGrpSpPr>
        <p:grpSpPr>
          <a:xfrm>
            <a:off x="373479" y="3587101"/>
            <a:ext cx="3777467" cy="705899"/>
            <a:chOff x="373479" y="3587101"/>
            <a:chExt cx="3777467" cy="705899"/>
          </a:xfrm>
        </p:grpSpPr>
        <p:sp>
          <p:nvSpPr>
            <p:cNvPr id="380" name="文本框 379">
              <a:extLst>
                <a:ext uri="{FF2B5EF4-FFF2-40B4-BE49-F238E27FC236}">
                  <a16:creationId xmlns:a16="http://schemas.microsoft.com/office/drawing/2014/main" id="{F81856C4-CDC5-79D6-16B7-062E212CF1BA}"/>
                </a:ext>
              </a:extLst>
            </p:cNvPr>
            <p:cNvSpPr txBox="1"/>
            <p:nvPr/>
          </p:nvSpPr>
          <p:spPr>
            <a:xfrm>
              <a:off x="373479" y="3587101"/>
              <a:ext cx="2390651" cy="705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494949"/>
                  </a:solidFill>
                </a:rPr>
                <a:t>合规销售话术销售逻辑</a:t>
              </a:r>
              <a:endParaRPr lang="en-US" altLang="zh-CN" sz="1600" dirty="0">
                <a:solidFill>
                  <a:srgbClr val="494949"/>
                </a:solidFill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494949"/>
                  </a:solidFill>
                </a:rPr>
                <a:t>高客开拓等</a:t>
              </a:r>
            </a:p>
          </p:txBody>
        </p:sp>
        <p:sp>
          <p:nvSpPr>
            <p:cNvPr id="375" name="矩形: 圆角 374">
              <a:extLst>
                <a:ext uri="{FF2B5EF4-FFF2-40B4-BE49-F238E27FC236}">
                  <a16:creationId xmlns:a16="http://schemas.microsoft.com/office/drawing/2014/main" id="{FAC60517-594C-37DD-D0CF-706A58814A10}"/>
                </a:ext>
              </a:extLst>
            </p:cNvPr>
            <p:cNvSpPr/>
            <p:nvPr/>
          </p:nvSpPr>
          <p:spPr>
            <a:xfrm flipH="1">
              <a:off x="2831432" y="3699559"/>
              <a:ext cx="1319514" cy="45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2540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销售能力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C265D19-FDCE-BB8B-4A75-02AD1F9A1817}"/>
              </a:ext>
            </a:extLst>
          </p:cNvPr>
          <p:cNvGrpSpPr/>
          <p:nvPr/>
        </p:nvGrpSpPr>
        <p:grpSpPr>
          <a:xfrm>
            <a:off x="7415994" y="5085000"/>
            <a:ext cx="3995684" cy="705899"/>
            <a:chOff x="7415994" y="5085000"/>
            <a:chExt cx="3995684" cy="705899"/>
          </a:xfrm>
        </p:grpSpPr>
        <p:sp>
          <p:nvSpPr>
            <p:cNvPr id="382" name="文本框 381">
              <a:extLst>
                <a:ext uri="{FF2B5EF4-FFF2-40B4-BE49-F238E27FC236}">
                  <a16:creationId xmlns:a16="http://schemas.microsoft.com/office/drawing/2014/main" id="{4971C999-7561-3014-1AC3-6EB7308664D3}"/>
                </a:ext>
              </a:extLst>
            </p:cNvPr>
            <p:cNvSpPr txBox="1"/>
            <p:nvPr/>
          </p:nvSpPr>
          <p:spPr>
            <a:xfrm flipH="1">
              <a:off x="8800980" y="5085000"/>
              <a:ext cx="2610698" cy="705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494949"/>
                  </a:solidFill>
                  <a:effectLst/>
                </a:rPr>
                <a:t>正规的市政污水厂都有比较高度的自动化控制</a:t>
              </a:r>
            </a:p>
          </p:txBody>
        </p:sp>
        <p:sp>
          <p:nvSpPr>
            <p:cNvPr id="373" name="矩形: 圆角 372">
              <a:extLst>
                <a:ext uri="{FF2B5EF4-FFF2-40B4-BE49-F238E27FC236}">
                  <a16:creationId xmlns:a16="http://schemas.microsoft.com/office/drawing/2014/main" id="{8A0346D7-6419-5915-30DB-B53F08635DA6}"/>
                </a:ext>
              </a:extLst>
            </p:cNvPr>
            <p:cNvSpPr/>
            <p:nvPr/>
          </p:nvSpPr>
          <p:spPr>
            <a:xfrm>
              <a:off x="7415994" y="5210530"/>
              <a:ext cx="1319514" cy="45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2540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个人技能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81663E6-0E96-9A95-8E07-6C6FFC3FC14A}"/>
              </a:ext>
            </a:extLst>
          </p:cNvPr>
          <p:cNvGrpSpPr/>
          <p:nvPr/>
        </p:nvGrpSpPr>
        <p:grpSpPr>
          <a:xfrm>
            <a:off x="7415994" y="2075101"/>
            <a:ext cx="3995684" cy="705899"/>
            <a:chOff x="7415994" y="2075101"/>
            <a:chExt cx="3995684" cy="705899"/>
          </a:xfrm>
        </p:grpSpPr>
        <p:sp>
          <p:nvSpPr>
            <p:cNvPr id="383" name="文本框 382">
              <a:extLst>
                <a:ext uri="{FF2B5EF4-FFF2-40B4-BE49-F238E27FC236}">
                  <a16:creationId xmlns:a16="http://schemas.microsoft.com/office/drawing/2014/main" id="{7BED95A9-F7A8-0941-017D-3D9E699B31EF}"/>
                </a:ext>
              </a:extLst>
            </p:cNvPr>
            <p:cNvSpPr txBox="1"/>
            <p:nvPr/>
          </p:nvSpPr>
          <p:spPr>
            <a:xfrm flipH="1">
              <a:off x="8800980" y="2075101"/>
              <a:ext cx="2610698" cy="705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494949"/>
                  </a:solidFill>
                  <a:effectLst/>
                </a:rPr>
                <a:t>银行网点分析、市场趋势分析、业务经营分析</a:t>
              </a:r>
            </a:p>
          </p:txBody>
        </p:sp>
        <p:sp useBgFill="1">
          <p:nvSpPr>
            <p:cNvPr id="369" name="矩形: 圆角 368">
              <a:extLst>
                <a:ext uri="{FF2B5EF4-FFF2-40B4-BE49-F238E27FC236}">
                  <a16:creationId xmlns:a16="http://schemas.microsoft.com/office/drawing/2014/main" id="{A2BAAF69-66AB-FA28-F98B-477D8147E503}"/>
                </a:ext>
              </a:extLst>
            </p:cNvPr>
            <p:cNvSpPr/>
            <p:nvPr/>
          </p:nvSpPr>
          <p:spPr>
            <a:xfrm>
              <a:off x="7415994" y="2190513"/>
              <a:ext cx="1319514" cy="45093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2540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分析能力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3A682DE-1611-528E-C021-7F148BE0D14A}"/>
              </a:ext>
            </a:extLst>
          </p:cNvPr>
          <p:cNvGrpSpPr/>
          <p:nvPr/>
        </p:nvGrpSpPr>
        <p:grpSpPr>
          <a:xfrm>
            <a:off x="7975582" y="3587101"/>
            <a:ext cx="3592418" cy="705899"/>
            <a:chOff x="7975582" y="3587101"/>
            <a:chExt cx="3592418" cy="705899"/>
          </a:xfrm>
        </p:grpSpPr>
        <p:sp>
          <p:nvSpPr>
            <p:cNvPr id="384" name="文本框 383">
              <a:extLst>
                <a:ext uri="{FF2B5EF4-FFF2-40B4-BE49-F238E27FC236}">
                  <a16:creationId xmlns:a16="http://schemas.microsoft.com/office/drawing/2014/main" id="{5FDA7667-6B58-6B54-700D-34643BCF65A0}"/>
                </a:ext>
              </a:extLst>
            </p:cNvPr>
            <p:cNvSpPr txBox="1"/>
            <p:nvPr/>
          </p:nvSpPr>
          <p:spPr>
            <a:xfrm flipH="1">
              <a:off x="9341596" y="3587101"/>
              <a:ext cx="2226404" cy="7058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494949"/>
                  </a:solidFill>
                  <a:effectLst/>
                </a:rPr>
                <a:t>网点关系的打造、升级</a:t>
              </a:r>
              <a:endParaRPr lang="en-US" altLang="zh-CN" sz="1600" dirty="0">
                <a:solidFill>
                  <a:srgbClr val="494949"/>
                </a:solidFill>
                <a:effectLst/>
              </a:endParaRPr>
            </a:p>
            <a:p>
              <a:pPr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494949"/>
                  </a:solidFill>
                  <a:effectLst/>
                </a:rPr>
                <a:t>主动寻觅机会进行营销</a:t>
              </a:r>
            </a:p>
          </p:txBody>
        </p:sp>
        <p:sp>
          <p:nvSpPr>
            <p:cNvPr id="370" name="矩形: 圆角 369">
              <a:extLst>
                <a:ext uri="{FF2B5EF4-FFF2-40B4-BE49-F238E27FC236}">
                  <a16:creationId xmlns:a16="http://schemas.microsoft.com/office/drawing/2014/main" id="{6F7A10EF-1468-81CE-831F-E00FF8BF173D}"/>
                </a:ext>
              </a:extLst>
            </p:cNvPr>
            <p:cNvSpPr/>
            <p:nvPr/>
          </p:nvSpPr>
          <p:spPr>
            <a:xfrm>
              <a:off x="7975582" y="3699559"/>
              <a:ext cx="1319514" cy="450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innerShdw blurRad="254000">
                <a:schemeClr val="accent1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  <a:latin typeface="+mj-ea"/>
                  <a:ea typeface="+mj-ea"/>
                </a:rPr>
                <a:t>经营程度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80374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27A3426-A587-95D7-3F6E-3CD8408C3BD5}"/>
              </a:ext>
            </a:extLst>
          </p:cNvPr>
          <p:cNvGrpSpPr/>
          <p:nvPr/>
        </p:nvGrpSpPr>
        <p:grpSpPr>
          <a:xfrm>
            <a:off x="1854415" y="1884183"/>
            <a:ext cx="8483171" cy="2398257"/>
            <a:chOff x="1854415" y="1884183"/>
            <a:chExt cx="8483171" cy="2398257"/>
          </a:xfrm>
        </p:grpSpPr>
        <p:grpSp>
          <p:nvGrpSpPr>
            <p:cNvPr id="5" name="组合 4"/>
            <p:cNvGrpSpPr/>
            <p:nvPr/>
          </p:nvGrpSpPr>
          <p:grpSpPr>
            <a:xfrm>
              <a:off x="1854415" y="1884183"/>
              <a:ext cx="8483171" cy="2398257"/>
              <a:chOff x="1853504" y="1884182"/>
              <a:chExt cx="8483171" cy="2599933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55325" y="1884182"/>
                <a:ext cx="8481350" cy="2599933"/>
              </a:xfrm>
              <a:prstGeom prst="rect">
                <a:avLst/>
              </a:prstGeom>
              <a:noFill/>
              <a:ln w="222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8A884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" name="直角三角形 8"/>
              <p:cNvSpPr/>
              <p:nvPr/>
            </p:nvSpPr>
            <p:spPr>
              <a:xfrm rot="5400000">
                <a:off x="1923495" y="1839152"/>
                <a:ext cx="413445" cy="529795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8A884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" name="直角三角形 9"/>
              <p:cNvSpPr/>
              <p:nvPr/>
            </p:nvSpPr>
            <p:spPr>
              <a:xfrm rot="16200000">
                <a:off x="9863233" y="4007651"/>
                <a:ext cx="413445" cy="529795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C8A884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53504" y="2404414"/>
                <a:ext cx="8481350" cy="1201170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66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chemeClr val="accent1">
                          <a:lumMod val="75000"/>
                          <a:alpha val="43000"/>
                        </a:schemeClr>
                      </a:outerShdw>
                    </a:effectLst>
                    <a:latin typeface="+mj-ea"/>
                    <a:ea typeface="+mj-ea"/>
                    <a:sym typeface="思源宋体 Heavy" panose="02020900000000000000" pitchFamily="18" charset="-122"/>
                  </a:rPr>
                  <a:t>心态归零</a:t>
                </a:r>
                <a:r>
                  <a:rPr lang="en-US" altLang="zh-CN" sz="66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chemeClr val="accent1">
                          <a:lumMod val="75000"/>
                          <a:alpha val="43000"/>
                        </a:schemeClr>
                      </a:outerShdw>
                    </a:effectLst>
                    <a:latin typeface="+mj-ea"/>
                    <a:ea typeface="+mj-ea"/>
                    <a:sym typeface="思源宋体 Heavy" panose="02020900000000000000" pitchFamily="18" charset="-122"/>
                  </a:rPr>
                  <a:t>·</a:t>
                </a:r>
                <a:r>
                  <a:rPr lang="zh-CN" altLang="en-US" sz="6600" dirty="0">
                    <a:gradFill flip="none" rotWithShape="1">
                      <a:gsLst>
                        <a:gs pos="0">
                          <a:schemeClr val="bg1"/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  <a:tileRect/>
                    </a:gradFill>
                    <a:effectLst>
                      <a:outerShdw blurRad="38100" dist="38100" dir="2700000" algn="tl">
                        <a:schemeClr val="accent1">
                          <a:lumMod val="75000"/>
                          <a:alpha val="43000"/>
                        </a:schemeClr>
                      </a:outerShdw>
                    </a:effectLst>
                    <a:latin typeface="+mj-ea"/>
                    <a:ea typeface="+mj-ea"/>
                    <a:sym typeface="思源宋体 Heavy" panose="02020900000000000000" pitchFamily="18" charset="-122"/>
                  </a:rPr>
                  <a:t>再踏征程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E0E47522-C93B-1E8D-6A77-9DB645B828AA}"/>
                </a:ext>
              </a:extLst>
            </p:cNvPr>
            <p:cNvCxnSpPr>
              <a:cxnSpLocks/>
            </p:cNvCxnSpPr>
            <p:nvPr/>
          </p:nvCxnSpPr>
          <p:spPr>
            <a:xfrm>
              <a:off x="7536000" y="3751389"/>
              <a:ext cx="2102400" cy="0"/>
            </a:xfrm>
            <a:prstGeom prst="line">
              <a:avLst/>
            </a:prstGeom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2FFEB457-0CC6-B3A5-7D1A-BD51F38BC8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68000" y="3751389"/>
              <a:ext cx="2101592" cy="0"/>
            </a:xfrm>
            <a:prstGeom prst="line">
              <a:avLst/>
            </a:prstGeom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9AEB1DF-E44E-FF15-A698-7CFED265A599}"/>
                </a:ext>
              </a:extLst>
            </p:cNvPr>
            <p:cNvSpPr txBox="1"/>
            <p:nvPr/>
          </p:nvSpPr>
          <p:spPr>
            <a:xfrm>
              <a:off x="4669592" y="3598362"/>
              <a:ext cx="2864586" cy="3813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</a:rPr>
                <a:t>天行健</a:t>
              </a:r>
              <a:r>
                <a:rPr lang="en-US" altLang="zh-CN" sz="2000" dirty="0">
                  <a:solidFill>
                    <a:schemeClr val="bg1"/>
                  </a:solidFill>
                </a:rPr>
                <a:t>-</a:t>
              </a:r>
              <a:r>
                <a:rPr lang="zh-CN" altLang="en-US" sz="2000" dirty="0">
                  <a:solidFill>
                    <a:schemeClr val="bg1"/>
                  </a:solidFill>
                </a:rPr>
                <a:t>君子以自强不息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84515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631EFAA5-4FF6-BB7C-A779-EADD99FC7D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670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7F111B1-375A-369E-C1C9-AC7516D50075}"/>
              </a:ext>
            </a:extLst>
          </p:cNvPr>
          <p:cNvSpPr/>
          <p:nvPr/>
        </p:nvSpPr>
        <p:spPr>
          <a:xfrm>
            <a:off x="658813" y="3568382"/>
            <a:ext cx="407034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小张伟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5BCDBAE-1D14-7512-F18F-C5256B18F88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64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923C5F0-187A-30C8-0D85-4BF462525817}"/>
              </a:ext>
            </a:extLst>
          </p:cNvPr>
          <p:cNvGrpSpPr/>
          <p:nvPr/>
        </p:nvGrpSpPr>
        <p:grpSpPr>
          <a:xfrm>
            <a:off x="3685939" y="3141000"/>
            <a:ext cx="2211456" cy="2836800"/>
            <a:chOff x="3685939" y="3141000"/>
            <a:chExt cx="2211456" cy="2836800"/>
          </a:xfrm>
        </p:grpSpPr>
        <p:sp>
          <p:nvSpPr>
            <p:cNvPr id="54" name="圆角矩形 8"/>
            <p:cNvSpPr/>
            <p:nvPr/>
          </p:nvSpPr>
          <p:spPr>
            <a:xfrm>
              <a:off x="3702731" y="3141000"/>
              <a:ext cx="2194414" cy="2836800"/>
            </a:xfrm>
            <a:prstGeom prst="roundRect">
              <a:avLst>
                <a:gd name="adj" fmla="val 9636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3702731" y="4838650"/>
              <a:ext cx="2194414" cy="6208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auto">
                <a:lnSpc>
                  <a:spcPct val="130000"/>
                </a:lnSpc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+mn-lt"/>
                </a:rPr>
                <a:t>反思改进</a:t>
              </a:r>
            </a:p>
          </p:txBody>
        </p:sp>
        <p:sp>
          <p:nvSpPr>
            <p:cNvPr id="56" name="文本框 9"/>
            <p:cNvSpPr txBox="1"/>
            <p:nvPr/>
          </p:nvSpPr>
          <p:spPr>
            <a:xfrm flipH="1">
              <a:off x="3685939" y="5351001"/>
              <a:ext cx="2211456" cy="3454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sym typeface="+mn-lt"/>
                </a:rPr>
                <a:t>RETHINK</a:t>
              </a:r>
              <a:endParaRPr lang="en-US" altLang="zh-CN" sz="144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sym typeface="+mn-lt"/>
              </a:endParaRPr>
            </a:p>
          </p:txBody>
        </p:sp>
        <p:sp>
          <p:nvSpPr>
            <p:cNvPr id="57" name="PA_矩形 29"/>
            <p:cNvSpPr/>
            <p:nvPr>
              <p:custDataLst>
                <p:tags r:id="rId4"/>
              </p:custDataLst>
            </p:nvPr>
          </p:nvSpPr>
          <p:spPr>
            <a:xfrm>
              <a:off x="3702731" y="4490182"/>
              <a:ext cx="2194414" cy="599595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pPr algn="ctr"/>
              <a:r>
                <a:rPr lang="en-US" altLang="zh-CN" sz="2800" dirty="0">
                  <a:gradFill flip="none" rotWithShape="1">
                    <a:gsLst>
                      <a:gs pos="27000">
                        <a:schemeClr val="accent1"/>
                      </a:gs>
                      <a:gs pos="69000">
                        <a:schemeClr val="bg1"/>
                      </a:gs>
                    </a:gsLst>
                    <a:lin ang="8100000" scaled="1"/>
                    <a:tileRect/>
                  </a:gradFill>
                  <a:ea typeface="OPPOSans R" panose="00020600040101010101" pitchFamily="18" charset="-122"/>
                  <a:cs typeface="Open Sans" panose="020B0606030504020204" pitchFamily="34" charset="0"/>
                </a:rPr>
                <a:t>02</a:t>
              </a:r>
              <a:endParaRPr lang="zh-CN" altLang="en-US" sz="2800" dirty="0">
                <a:gradFill flip="none" rotWithShape="1">
                  <a:gsLst>
                    <a:gs pos="27000">
                      <a:schemeClr val="accent1"/>
                    </a:gs>
                    <a:gs pos="69000">
                      <a:schemeClr val="bg1"/>
                    </a:gs>
                  </a:gsLst>
                  <a:lin ang="8100000" scaled="1"/>
                  <a:tileRect/>
                </a:gradFill>
                <a:ea typeface="OPPOSans R" panose="00020600040101010101" pitchFamily="18" charset="-122"/>
                <a:cs typeface="Open Sans" panose="020B0606030504020204" pitchFamily="34" charset="0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>
              <a:off x="4570162" y="5774936"/>
              <a:ext cx="459554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椭圆 116"/>
            <p:cNvSpPr/>
            <p:nvPr/>
          </p:nvSpPr>
          <p:spPr>
            <a:xfrm>
              <a:off x="4323463" y="3379543"/>
              <a:ext cx="907610" cy="907610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>
                <a:solidFill>
                  <a:prstClr val="white"/>
                </a:solidFill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18" name="任意多边形: 形状 117"/>
            <p:cNvSpPr/>
            <p:nvPr/>
          </p:nvSpPr>
          <p:spPr>
            <a:xfrm>
              <a:off x="4518387" y="3588052"/>
              <a:ext cx="517763" cy="490594"/>
            </a:xfrm>
            <a:custGeom>
              <a:avLst/>
              <a:gdLst>
                <a:gd name="connsiteX0" fmla="*/ 252894 w 368371"/>
                <a:gd name="connsiteY0" fmla="*/ 117229 h 349041"/>
                <a:gd name="connsiteX1" fmla="*/ 307904 w 368371"/>
                <a:gd name="connsiteY1" fmla="*/ 117229 h 349041"/>
                <a:gd name="connsiteX2" fmla="*/ 318123 w 368371"/>
                <a:gd name="connsiteY2" fmla="*/ 128776 h 349041"/>
                <a:gd name="connsiteX3" fmla="*/ 307904 w 368371"/>
                <a:gd name="connsiteY3" fmla="*/ 140322 h 349041"/>
                <a:gd name="connsiteX4" fmla="*/ 252894 w 368371"/>
                <a:gd name="connsiteY4" fmla="*/ 140322 h 349041"/>
                <a:gd name="connsiteX5" fmla="*/ 242685 w 368371"/>
                <a:gd name="connsiteY5" fmla="*/ 128776 h 349041"/>
                <a:gd name="connsiteX6" fmla="*/ 252894 w 368371"/>
                <a:gd name="connsiteY6" fmla="*/ 117229 h 349041"/>
                <a:gd name="connsiteX7" fmla="*/ 124419 w 368371"/>
                <a:gd name="connsiteY7" fmla="*/ 75444 h 349041"/>
                <a:gd name="connsiteX8" fmla="*/ 173182 w 368371"/>
                <a:gd name="connsiteY8" fmla="*/ 105624 h 349041"/>
                <a:gd name="connsiteX9" fmla="*/ 156160 w 368371"/>
                <a:gd name="connsiteY9" fmla="*/ 210209 h 349041"/>
                <a:gd name="connsiteX10" fmla="*/ 215723 w 368371"/>
                <a:gd name="connsiteY10" fmla="*/ 272821 h 349041"/>
                <a:gd name="connsiteX11" fmla="*/ 242992 w 368371"/>
                <a:gd name="connsiteY11" fmla="*/ 175463 h 349041"/>
                <a:gd name="connsiteX12" fmla="*/ 254433 w 368371"/>
                <a:gd name="connsiteY12" fmla="*/ 168881 h 349041"/>
                <a:gd name="connsiteX13" fmla="*/ 262612 w 368371"/>
                <a:gd name="connsiteY13" fmla="*/ 178090 h 349041"/>
                <a:gd name="connsiteX14" fmla="*/ 224460 w 368371"/>
                <a:gd name="connsiteY14" fmla="*/ 314303 h 349041"/>
                <a:gd name="connsiteX15" fmla="*/ 224094 w 368371"/>
                <a:gd name="connsiteY15" fmla="*/ 315591 h 349041"/>
                <a:gd name="connsiteX16" fmla="*/ 223382 w 368371"/>
                <a:gd name="connsiteY16" fmla="*/ 318151 h 349041"/>
                <a:gd name="connsiteX17" fmla="*/ 214395 w 368371"/>
                <a:gd name="connsiteY17" fmla="*/ 324733 h 349041"/>
                <a:gd name="connsiteX18" fmla="*/ 211941 w 368371"/>
                <a:gd name="connsiteY18" fmla="*/ 324733 h 349041"/>
                <a:gd name="connsiteX19" fmla="*/ 208015 w 368371"/>
                <a:gd name="connsiteY19" fmla="*/ 323328 h 349041"/>
                <a:gd name="connsiteX20" fmla="*/ 199778 w 368371"/>
                <a:gd name="connsiteY20" fmla="*/ 311599 h 349041"/>
                <a:gd name="connsiteX21" fmla="*/ 25019 w 368371"/>
                <a:gd name="connsiteY21" fmla="*/ 311599 h 349041"/>
                <a:gd name="connsiteX22" fmla="*/ 12509 w 368371"/>
                <a:gd name="connsiteY22" fmla="*/ 324108 h 349041"/>
                <a:gd name="connsiteX23" fmla="*/ 0 w 368371"/>
                <a:gd name="connsiteY23" fmla="*/ 311599 h 349041"/>
                <a:gd name="connsiteX24" fmla="*/ 68598 w 368371"/>
                <a:gd name="connsiteY24" fmla="*/ 210209 h 349041"/>
                <a:gd name="connsiteX25" fmla="*/ 51576 w 368371"/>
                <a:gd name="connsiteY25" fmla="*/ 193187 h 349041"/>
                <a:gd name="connsiteX26" fmla="*/ 68598 w 368371"/>
                <a:gd name="connsiteY26" fmla="*/ 88593 h 349041"/>
                <a:gd name="connsiteX27" fmla="*/ 124419 w 368371"/>
                <a:gd name="connsiteY27" fmla="*/ 75444 h 349041"/>
                <a:gd name="connsiteX28" fmla="*/ 198085 w 368371"/>
                <a:gd name="connsiteY28" fmla="*/ 61824 h 349041"/>
                <a:gd name="connsiteX29" fmla="*/ 307905 w 368371"/>
                <a:gd name="connsiteY29" fmla="*/ 61824 h 349041"/>
                <a:gd name="connsiteX30" fmla="*/ 318124 w 368371"/>
                <a:gd name="connsiteY30" fmla="*/ 73371 h 349041"/>
                <a:gd name="connsiteX31" fmla="*/ 307905 w 368371"/>
                <a:gd name="connsiteY31" fmla="*/ 84917 h 349041"/>
                <a:gd name="connsiteX32" fmla="*/ 198085 w 368371"/>
                <a:gd name="connsiteY32" fmla="*/ 84917 h 349041"/>
                <a:gd name="connsiteX33" fmla="*/ 187867 w 368371"/>
                <a:gd name="connsiteY33" fmla="*/ 73371 h 349041"/>
                <a:gd name="connsiteX34" fmla="*/ 198085 w 368371"/>
                <a:gd name="connsiteY34" fmla="*/ 61824 h 349041"/>
                <a:gd name="connsiteX35" fmla="*/ 81165 w 368371"/>
                <a:gd name="connsiteY35" fmla="*/ 0 h 349041"/>
                <a:gd name="connsiteX36" fmla="*/ 305932 w 368371"/>
                <a:gd name="connsiteY36" fmla="*/ 0 h 349041"/>
                <a:gd name="connsiteX37" fmla="*/ 368371 w 368371"/>
                <a:gd name="connsiteY37" fmla="*/ 66452 h 349041"/>
                <a:gd name="connsiteX38" fmla="*/ 368371 w 368371"/>
                <a:gd name="connsiteY38" fmla="*/ 282540 h 349041"/>
                <a:gd name="connsiteX39" fmla="*/ 305932 w 368371"/>
                <a:gd name="connsiteY39" fmla="*/ 348990 h 349041"/>
                <a:gd name="connsiteX40" fmla="*/ 255983 w 368371"/>
                <a:gd name="connsiteY40" fmla="*/ 348990 h 349041"/>
                <a:gd name="connsiteX41" fmla="*/ 253789 w 368371"/>
                <a:gd name="connsiteY41" fmla="*/ 348990 h 349041"/>
                <a:gd name="connsiteX42" fmla="*/ 242425 w 368371"/>
                <a:gd name="connsiteY42" fmla="*/ 335433 h 349041"/>
                <a:gd name="connsiteX43" fmla="*/ 255983 w 368371"/>
                <a:gd name="connsiteY43" fmla="*/ 324069 h 349041"/>
                <a:gd name="connsiteX44" fmla="*/ 305932 w 368371"/>
                <a:gd name="connsiteY44" fmla="*/ 324069 h 349041"/>
                <a:gd name="connsiteX45" fmla="*/ 343401 w 368371"/>
                <a:gd name="connsiteY45" fmla="*/ 282540 h 349041"/>
                <a:gd name="connsiteX46" fmla="*/ 343401 w 368371"/>
                <a:gd name="connsiteY46" fmla="*/ 66452 h 349041"/>
                <a:gd name="connsiteX47" fmla="*/ 305932 w 368371"/>
                <a:gd name="connsiteY47" fmla="*/ 24932 h 349041"/>
                <a:gd name="connsiteX48" fmla="*/ 81165 w 368371"/>
                <a:gd name="connsiteY48" fmla="*/ 24932 h 349041"/>
                <a:gd name="connsiteX49" fmla="*/ 43697 w 368371"/>
                <a:gd name="connsiteY49" fmla="*/ 66452 h 349041"/>
                <a:gd name="connsiteX50" fmla="*/ 43697 w 368371"/>
                <a:gd name="connsiteY50" fmla="*/ 87255 h 349041"/>
                <a:gd name="connsiteX51" fmla="*/ 31986 w 368371"/>
                <a:gd name="connsiteY51" fmla="*/ 98966 h 349041"/>
                <a:gd name="connsiteX52" fmla="*/ 18726 w 368371"/>
                <a:gd name="connsiteY52" fmla="*/ 87255 h 349041"/>
                <a:gd name="connsiteX53" fmla="*/ 18726 w 368371"/>
                <a:gd name="connsiteY53" fmla="*/ 66452 h 349041"/>
                <a:gd name="connsiteX54" fmla="*/ 81165 w 368371"/>
                <a:gd name="connsiteY54" fmla="*/ 0 h 349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68371" h="349041">
                  <a:moveTo>
                    <a:pt x="252894" y="117229"/>
                  </a:moveTo>
                  <a:lnTo>
                    <a:pt x="307904" y="117229"/>
                  </a:lnTo>
                  <a:cubicBezTo>
                    <a:pt x="313553" y="117229"/>
                    <a:pt x="318123" y="122406"/>
                    <a:pt x="318123" y="128776"/>
                  </a:cubicBezTo>
                  <a:cubicBezTo>
                    <a:pt x="318123" y="135146"/>
                    <a:pt x="313553" y="140322"/>
                    <a:pt x="307904" y="140322"/>
                  </a:cubicBezTo>
                  <a:lnTo>
                    <a:pt x="252894" y="140322"/>
                  </a:lnTo>
                  <a:cubicBezTo>
                    <a:pt x="247255" y="140322"/>
                    <a:pt x="242685" y="135146"/>
                    <a:pt x="242685" y="128776"/>
                  </a:cubicBezTo>
                  <a:cubicBezTo>
                    <a:pt x="242685" y="122406"/>
                    <a:pt x="247255" y="117229"/>
                    <a:pt x="252894" y="117229"/>
                  </a:cubicBezTo>
                  <a:close/>
                  <a:moveTo>
                    <a:pt x="124419" y="75444"/>
                  </a:moveTo>
                  <a:cubicBezTo>
                    <a:pt x="143346" y="78526"/>
                    <a:pt x="161097" y="88829"/>
                    <a:pt x="173182" y="105624"/>
                  </a:cubicBezTo>
                  <a:cubicBezTo>
                    <a:pt x="197364" y="139206"/>
                    <a:pt x="189742" y="186028"/>
                    <a:pt x="156160" y="210209"/>
                  </a:cubicBezTo>
                  <a:cubicBezTo>
                    <a:pt x="182602" y="223430"/>
                    <a:pt x="204176" y="247264"/>
                    <a:pt x="215723" y="272821"/>
                  </a:cubicBezTo>
                  <a:lnTo>
                    <a:pt x="242992" y="175463"/>
                  </a:lnTo>
                  <a:cubicBezTo>
                    <a:pt x="243849" y="170854"/>
                    <a:pt x="250353" y="168881"/>
                    <a:pt x="254433" y="168881"/>
                  </a:cubicBezTo>
                  <a:cubicBezTo>
                    <a:pt x="260158" y="169535"/>
                    <a:pt x="262612" y="174799"/>
                    <a:pt x="262612" y="178090"/>
                  </a:cubicBezTo>
                  <a:lnTo>
                    <a:pt x="224460" y="314303"/>
                  </a:lnTo>
                  <a:cubicBezTo>
                    <a:pt x="224363" y="314736"/>
                    <a:pt x="224239" y="315168"/>
                    <a:pt x="224094" y="315591"/>
                  </a:cubicBezTo>
                  <a:lnTo>
                    <a:pt x="223382" y="318151"/>
                  </a:lnTo>
                  <a:cubicBezTo>
                    <a:pt x="222564" y="320778"/>
                    <a:pt x="218475" y="324733"/>
                    <a:pt x="214395" y="324733"/>
                  </a:cubicBezTo>
                  <a:lnTo>
                    <a:pt x="211941" y="324733"/>
                  </a:lnTo>
                  <a:cubicBezTo>
                    <a:pt x="210536" y="324579"/>
                    <a:pt x="209199" y="324098"/>
                    <a:pt x="208015" y="323328"/>
                  </a:cubicBezTo>
                  <a:cubicBezTo>
                    <a:pt x="203079" y="321538"/>
                    <a:pt x="199788" y="316853"/>
                    <a:pt x="199778" y="311599"/>
                  </a:cubicBezTo>
                  <a:lnTo>
                    <a:pt x="25019" y="311599"/>
                  </a:lnTo>
                  <a:cubicBezTo>
                    <a:pt x="25019" y="318508"/>
                    <a:pt x="19419" y="324108"/>
                    <a:pt x="12509" y="324108"/>
                  </a:cubicBezTo>
                  <a:cubicBezTo>
                    <a:pt x="5600" y="324108"/>
                    <a:pt x="0" y="318508"/>
                    <a:pt x="0" y="311599"/>
                  </a:cubicBezTo>
                  <a:cubicBezTo>
                    <a:pt x="0" y="273956"/>
                    <a:pt x="28829" y="230088"/>
                    <a:pt x="68598" y="210209"/>
                  </a:cubicBezTo>
                  <a:cubicBezTo>
                    <a:pt x="62045" y="205484"/>
                    <a:pt x="56291" y="199740"/>
                    <a:pt x="51576" y="193187"/>
                  </a:cubicBezTo>
                  <a:cubicBezTo>
                    <a:pt x="27396" y="159596"/>
                    <a:pt x="35016" y="112774"/>
                    <a:pt x="68598" y="88593"/>
                  </a:cubicBezTo>
                  <a:cubicBezTo>
                    <a:pt x="85389" y="76503"/>
                    <a:pt x="105492" y="72363"/>
                    <a:pt x="124419" y="75444"/>
                  </a:cubicBezTo>
                  <a:close/>
                  <a:moveTo>
                    <a:pt x="198085" y="61824"/>
                  </a:moveTo>
                  <a:lnTo>
                    <a:pt x="307905" y="61824"/>
                  </a:lnTo>
                  <a:cubicBezTo>
                    <a:pt x="313553" y="61824"/>
                    <a:pt x="318124" y="66991"/>
                    <a:pt x="318124" y="73371"/>
                  </a:cubicBezTo>
                  <a:cubicBezTo>
                    <a:pt x="318124" y="79750"/>
                    <a:pt x="313553" y="84917"/>
                    <a:pt x="307905" y="84917"/>
                  </a:cubicBezTo>
                  <a:lnTo>
                    <a:pt x="198085" y="84917"/>
                  </a:lnTo>
                  <a:cubicBezTo>
                    <a:pt x="192447" y="84917"/>
                    <a:pt x="187867" y="79741"/>
                    <a:pt x="187867" y="73371"/>
                  </a:cubicBezTo>
                  <a:cubicBezTo>
                    <a:pt x="187867" y="67001"/>
                    <a:pt x="192447" y="61824"/>
                    <a:pt x="198085" y="61824"/>
                  </a:cubicBezTo>
                  <a:close/>
                  <a:moveTo>
                    <a:pt x="81165" y="0"/>
                  </a:moveTo>
                  <a:lnTo>
                    <a:pt x="305932" y="0"/>
                  </a:lnTo>
                  <a:cubicBezTo>
                    <a:pt x="340351" y="0"/>
                    <a:pt x="368371" y="29820"/>
                    <a:pt x="368371" y="66452"/>
                  </a:cubicBezTo>
                  <a:lnTo>
                    <a:pt x="368371" y="282540"/>
                  </a:lnTo>
                  <a:cubicBezTo>
                    <a:pt x="368371" y="319162"/>
                    <a:pt x="340351" y="348990"/>
                    <a:pt x="305932" y="348990"/>
                  </a:cubicBezTo>
                  <a:lnTo>
                    <a:pt x="255983" y="348990"/>
                  </a:lnTo>
                  <a:cubicBezTo>
                    <a:pt x="255251" y="349058"/>
                    <a:pt x="254520" y="349058"/>
                    <a:pt x="253789" y="348990"/>
                  </a:cubicBezTo>
                  <a:cubicBezTo>
                    <a:pt x="246909" y="348385"/>
                    <a:pt x="241819" y="342313"/>
                    <a:pt x="242425" y="335433"/>
                  </a:cubicBezTo>
                  <a:cubicBezTo>
                    <a:pt x="243032" y="328553"/>
                    <a:pt x="249103" y="323463"/>
                    <a:pt x="255983" y="324069"/>
                  </a:cubicBezTo>
                  <a:lnTo>
                    <a:pt x="305932" y="324069"/>
                  </a:lnTo>
                  <a:cubicBezTo>
                    <a:pt x="326591" y="324069"/>
                    <a:pt x="343401" y="305421"/>
                    <a:pt x="343401" y="282540"/>
                  </a:cubicBezTo>
                  <a:lnTo>
                    <a:pt x="343401" y="66452"/>
                  </a:lnTo>
                  <a:cubicBezTo>
                    <a:pt x="343401" y="43580"/>
                    <a:pt x="326591" y="24932"/>
                    <a:pt x="305932" y="24932"/>
                  </a:cubicBezTo>
                  <a:lnTo>
                    <a:pt x="81165" y="24932"/>
                  </a:lnTo>
                  <a:cubicBezTo>
                    <a:pt x="60506" y="24932"/>
                    <a:pt x="43697" y="43580"/>
                    <a:pt x="43697" y="66452"/>
                  </a:cubicBezTo>
                  <a:lnTo>
                    <a:pt x="43697" y="87255"/>
                  </a:lnTo>
                  <a:cubicBezTo>
                    <a:pt x="43302" y="93558"/>
                    <a:pt x="38289" y="98571"/>
                    <a:pt x="31986" y="98966"/>
                  </a:cubicBezTo>
                  <a:cubicBezTo>
                    <a:pt x="25097" y="99389"/>
                    <a:pt x="19159" y="94154"/>
                    <a:pt x="18726" y="87255"/>
                  </a:cubicBezTo>
                  <a:lnTo>
                    <a:pt x="18726" y="66452"/>
                  </a:lnTo>
                  <a:cubicBezTo>
                    <a:pt x="18726" y="29830"/>
                    <a:pt x="46718" y="0"/>
                    <a:pt x="8116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18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6EC3494F-F2DE-5964-3CA8-DB935FF057E2}"/>
              </a:ext>
            </a:extLst>
          </p:cNvPr>
          <p:cNvGrpSpPr/>
          <p:nvPr/>
        </p:nvGrpSpPr>
        <p:grpSpPr>
          <a:xfrm>
            <a:off x="6295334" y="3141000"/>
            <a:ext cx="2210728" cy="2836800"/>
            <a:chOff x="6295334" y="3141000"/>
            <a:chExt cx="2210728" cy="2836800"/>
          </a:xfrm>
        </p:grpSpPr>
        <p:sp>
          <p:nvSpPr>
            <p:cNvPr id="60" name="圆角矩形 8"/>
            <p:cNvSpPr/>
            <p:nvPr/>
          </p:nvSpPr>
          <p:spPr>
            <a:xfrm>
              <a:off x="6303423" y="3141000"/>
              <a:ext cx="2202389" cy="2836800"/>
            </a:xfrm>
            <a:prstGeom prst="roundRect">
              <a:avLst>
                <a:gd name="adj" fmla="val 9636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6303423" y="4838650"/>
              <a:ext cx="2202389" cy="6208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auto">
                <a:lnSpc>
                  <a:spcPct val="130000"/>
                </a:lnSpc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+mn-lt"/>
                </a:rPr>
                <a:t>机遇挑战</a:t>
              </a:r>
            </a:p>
          </p:txBody>
        </p:sp>
        <p:sp>
          <p:nvSpPr>
            <p:cNvPr id="62" name="文本框 9"/>
            <p:cNvSpPr txBox="1"/>
            <p:nvPr/>
          </p:nvSpPr>
          <p:spPr>
            <a:xfrm flipH="1">
              <a:off x="6295334" y="5351001"/>
              <a:ext cx="2210728" cy="3454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sym typeface="+mn-lt"/>
                </a:rPr>
                <a:t>OPPORTUNITY</a:t>
              </a:r>
            </a:p>
          </p:txBody>
        </p:sp>
        <p:sp>
          <p:nvSpPr>
            <p:cNvPr id="63" name="PA_矩形 29"/>
            <p:cNvSpPr/>
            <p:nvPr>
              <p:custDataLst>
                <p:tags r:id="rId3"/>
              </p:custDataLst>
            </p:nvPr>
          </p:nvSpPr>
          <p:spPr>
            <a:xfrm>
              <a:off x="6303423" y="4490182"/>
              <a:ext cx="2202389" cy="599595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pPr algn="ctr"/>
              <a:r>
                <a:rPr lang="en-US" altLang="zh-CN" sz="2800" dirty="0">
                  <a:gradFill flip="none" rotWithShape="1">
                    <a:gsLst>
                      <a:gs pos="27000">
                        <a:schemeClr val="accent1"/>
                      </a:gs>
                      <a:gs pos="69000">
                        <a:schemeClr val="bg1"/>
                      </a:gs>
                    </a:gsLst>
                    <a:lin ang="8100000" scaled="1"/>
                    <a:tileRect/>
                  </a:gradFill>
                  <a:ea typeface="OPPOSans R" panose="00020600040101010101" pitchFamily="18" charset="-122"/>
                  <a:cs typeface="Open Sans" panose="020B0606030504020204" pitchFamily="34" charset="0"/>
                </a:rPr>
                <a:t>03</a:t>
              </a:r>
              <a:endParaRPr lang="zh-CN" altLang="en-US" sz="2800" dirty="0">
                <a:gradFill flip="none" rotWithShape="1">
                  <a:gsLst>
                    <a:gs pos="27000">
                      <a:schemeClr val="accent1"/>
                    </a:gs>
                    <a:gs pos="69000">
                      <a:schemeClr val="bg1"/>
                    </a:gs>
                  </a:gsLst>
                  <a:lin ang="8100000" scaled="1"/>
                  <a:tileRect/>
                </a:gradFill>
                <a:ea typeface="OPPOSans R" panose="00020600040101010101" pitchFamily="18" charset="-122"/>
                <a:cs typeface="Open Sans" panose="020B0606030504020204" pitchFamily="34" charset="0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7174005" y="5774936"/>
              <a:ext cx="461224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椭圆 119"/>
            <p:cNvSpPr/>
            <p:nvPr/>
          </p:nvSpPr>
          <p:spPr>
            <a:xfrm>
              <a:off x="6933994" y="3379543"/>
              <a:ext cx="910908" cy="907610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>
                <a:solidFill>
                  <a:prstClr val="white"/>
                </a:solidFill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21" name="任意多边形: 形状 120"/>
            <p:cNvSpPr/>
            <p:nvPr/>
          </p:nvSpPr>
          <p:spPr>
            <a:xfrm>
              <a:off x="7129489" y="3605871"/>
              <a:ext cx="519918" cy="491694"/>
            </a:xfrm>
            <a:custGeom>
              <a:avLst/>
              <a:gdLst>
                <a:gd name="connsiteX0" fmla="*/ 175624 w 601711"/>
                <a:gd name="connsiteY0" fmla="*/ 342313 h 607639"/>
                <a:gd name="connsiteX1" fmla="*/ 192950 w 601711"/>
                <a:gd name="connsiteY1" fmla="*/ 359711 h 607639"/>
                <a:gd name="connsiteX2" fmla="*/ 192950 w 601711"/>
                <a:gd name="connsiteY2" fmla="*/ 360540 h 607639"/>
                <a:gd name="connsiteX3" fmla="*/ 205575 w 601711"/>
                <a:gd name="connsiteY3" fmla="*/ 362841 h 607639"/>
                <a:gd name="connsiteX4" fmla="*/ 219307 w 601711"/>
                <a:gd name="connsiteY4" fmla="*/ 386223 h 607639"/>
                <a:gd name="connsiteX5" fmla="*/ 210275 w 601711"/>
                <a:gd name="connsiteY5" fmla="*/ 398374 h 607639"/>
                <a:gd name="connsiteX6" fmla="*/ 195899 w 601711"/>
                <a:gd name="connsiteY6" fmla="*/ 399939 h 607639"/>
                <a:gd name="connsiteX7" fmla="*/ 179771 w 601711"/>
                <a:gd name="connsiteY7" fmla="*/ 397546 h 607639"/>
                <a:gd name="connsiteX8" fmla="*/ 170094 w 601711"/>
                <a:gd name="connsiteY8" fmla="*/ 401320 h 607639"/>
                <a:gd name="connsiteX9" fmla="*/ 189355 w 601711"/>
                <a:gd name="connsiteY9" fmla="*/ 411538 h 607639"/>
                <a:gd name="connsiteX10" fmla="*/ 227785 w 601711"/>
                <a:gd name="connsiteY10" fmla="*/ 456092 h 607639"/>
                <a:gd name="connsiteX11" fmla="*/ 191936 w 601711"/>
                <a:gd name="connsiteY11" fmla="*/ 499266 h 607639"/>
                <a:gd name="connsiteX12" fmla="*/ 191936 w 601711"/>
                <a:gd name="connsiteY12" fmla="*/ 503869 h 607639"/>
                <a:gd name="connsiteX13" fmla="*/ 174610 w 601711"/>
                <a:gd name="connsiteY13" fmla="*/ 521267 h 607639"/>
                <a:gd name="connsiteX14" fmla="*/ 157192 w 601711"/>
                <a:gd name="connsiteY14" fmla="*/ 503869 h 607639"/>
                <a:gd name="connsiteX15" fmla="*/ 157192 w 601711"/>
                <a:gd name="connsiteY15" fmla="*/ 501567 h 607639"/>
                <a:gd name="connsiteX16" fmla="*/ 138853 w 601711"/>
                <a:gd name="connsiteY16" fmla="*/ 497701 h 607639"/>
                <a:gd name="connsiteX17" fmla="*/ 125767 w 601711"/>
                <a:gd name="connsiteY17" fmla="*/ 474227 h 607639"/>
                <a:gd name="connsiteX18" fmla="*/ 135259 w 601711"/>
                <a:gd name="connsiteY18" fmla="*/ 461248 h 607639"/>
                <a:gd name="connsiteX19" fmla="*/ 149728 w 601711"/>
                <a:gd name="connsiteY19" fmla="*/ 460143 h 607639"/>
                <a:gd name="connsiteX20" fmla="*/ 170002 w 601711"/>
                <a:gd name="connsiteY20" fmla="*/ 463825 h 607639"/>
                <a:gd name="connsiteX21" fmla="*/ 181706 w 601711"/>
                <a:gd name="connsiteY21" fmla="*/ 458946 h 607639"/>
                <a:gd name="connsiteX22" fmla="*/ 165579 w 601711"/>
                <a:gd name="connsiteY22" fmla="*/ 448544 h 607639"/>
                <a:gd name="connsiteX23" fmla="*/ 124200 w 601711"/>
                <a:gd name="connsiteY23" fmla="*/ 404726 h 607639"/>
                <a:gd name="connsiteX24" fmla="*/ 158206 w 601711"/>
                <a:gd name="connsiteY24" fmla="*/ 363025 h 607639"/>
                <a:gd name="connsiteX25" fmla="*/ 158206 w 601711"/>
                <a:gd name="connsiteY25" fmla="*/ 359711 h 607639"/>
                <a:gd name="connsiteX26" fmla="*/ 175624 w 601711"/>
                <a:gd name="connsiteY26" fmla="*/ 342313 h 607639"/>
                <a:gd name="connsiteX27" fmla="*/ 175980 w 601711"/>
                <a:gd name="connsiteY27" fmla="*/ 316286 h 607639"/>
                <a:gd name="connsiteX28" fmla="*/ 60288 w 601711"/>
                <a:gd name="connsiteY28" fmla="*/ 431815 h 607639"/>
                <a:gd name="connsiteX29" fmla="*/ 175980 w 601711"/>
                <a:gd name="connsiteY29" fmla="*/ 547343 h 607639"/>
                <a:gd name="connsiteX30" fmla="*/ 291671 w 601711"/>
                <a:gd name="connsiteY30" fmla="*/ 431815 h 607639"/>
                <a:gd name="connsiteX31" fmla="*/ 175980 w 601711"/>
                <a:gd name="connsiteY31" fmla="*/ 316286 h 607639"/>
                <a:gd name="connsiteX32" fmla="*/ 175980 w 601711"/>
                <a:gd name="connsiteY32" fmla="*/ 256082 h 607639"/>
                <a:gd name="connsiteX33" fmla="*/ 352051 w 601711"/>
                <a:gd name="connsiteY33" fmla="*/ 431815 h 607639"/>
                <a:gd name="connsiteX34" fmla="*/ 175980 w 601711"/>
                <a:gd name="connsiteY34" fmla="*/ 607639 h 607639"/>
                <a:gd name="connsiteX35" fmla="*/ 0 w 601711"/>
                <a:gd name="connsiteY35" fmla="*/ 431815 h 607639"/>
                <a:gd name="connsiteX36" fmla="*/ 175980 w 601711"/>
                <a:gd name="connsiteY36" fmla="*/ 256082 h 607639"/>
                <a:gd name="connsiteX37" fmla="*/ 224697 w 601711"/>
                <a:gd name="connsiteY37" fmla="*/ 186030 h 607639"/>
                <a:gd name="connsiteX38" fmla="*/ 382969 w 601711"/>
                <a:gd name="connsiteY38" fmla="*/ 232699 h 607639"/>
                <a:gd name="connsiteX39" fmla="*/ 541241 w 601711"/>
                <a:gd name="connsiteY39" fmla="*/ 186030 h 607639"/>
                <a:gd name="connsiteX40" fmla="*/ 382969 w 601711"/>
                <a:gd name="connsiteY40" fmla="*/ 212632 h 607639"/>
                <a:gd name="connsiteX41" fmla="*/ 224697 w 601711"/>
                <a:gd name="connsiteY41" fmla="*/ 186030 h 607639"/>
                <a:gd name="connsiteX42" fmla="*/ 382969 w 601711"/>
                <a:gd name="connsiteY42" fmla="*/ 60292 h 607639"/>
                <a:gd name="connsiteX43" fmla="*/ 224513 w 601711"/>
                <a:gd name="connsiteY43" fmla="*/ 106316 h 607639"/>
                <a:gd name="connsiteX44" fmla="*/ 382969 w 601711"/>
                <a:gd name="connsiteY44" fmla="*/ 152341 h 607639"/>
                <a:gd name="connsiteX45" fmla="*/ 541334 w 601711"/>
                <a:gd name="connsiteY45" fmla="*/ 106316 h 607639"/>
                <a:gd name="connsiteX46" fmla="*/ 382969 w 601711"/>
                <a:gd name="connsiteY46" fmla="*/ 60292 h 607639"/>
                <a:gd name="connsiteX47" fmla="*/ 382969 w 601711"/>
                <a:gd name="connsiteY47" fmla="*/ 0 h 607639"/>
                <a:gd name="connsiteX48" fmla="*/ 601711 w 601711"/>
                <a:gd name="connsiteY48" fmla="*/ 106316 h 607639"/>
                <a:gd name="connsiteX49" fmla="*/ 590281 w 601711"/>
                <a:gd name="connsiteY49" fmla="*/ 146357 h 607639"/>
                <a:gd name="connsiteX50" fmla="*/ 601711 w 601711"/>
                <a:gd name="connsiteY50" fmla="*/ 186675 h 607639"/>
                <a:gd name="connsiteX51" fmla="*/ 590373 w 601711"/>
                <a:gd name="connsiteY51" fmla="*/ 226716 h 607639"/>
                <a:gd name="connsiteX52" fmla="*/ 601711 w 601711"/>
                <a:gd name="connsiteY52" fmla="*/ 267033 h 607639"/>
                <a:gd name="connsiteX53" fmla="*/ 590281 w 601711"/>
                <a:gd name="connsiteY53" fmla="*/ 307074 h 607639"/>
                <a:gd name="connsiteX54" fmla="*/ 601711 w 601711"/>
                <a:gd name="connsiteY54" fmla="*/ 347392 h 607639"/>
                <a:gd name="connsiteX55" fmla="*/ 391173 w 601711"/>
                <a:gd name="connsiteY55" fmla="*/ 453524 h 607639"/>
                <a:gd name="connsiteX56" fmla="*/ 392279 w 601711"/>
                <a:gd name="connsiteY56" fmla="*/ 431801 h 607639"/>
                <a:gd name="connsiteX57" fmla="*/ 388684 w 601711"/>
                <a:gd name="connsiteY57" fmla="*/ 393324 h 607639"/>
                <a:gd name="connsiteX58" fmla="*/ 541057 w 601711"/>
                <a:gd name="connsiteY58" fmla="*/ 346840 h 607639"/>
                <a:gd name="connsiteX59" fmla="*/ 383983 w 601711"/>
                <a:gd name="connsiteY59" fmla="*/ 373258 h 607639"/>
                <a:gd name="connsiteX60" fmla="*/ 355961 w 601711"/>
                <a:gd name="connsiteY60" fmla="*/ 312321 h 607639"/>
                <a:gd name="connsiteX61" fmla="*/ 382969 w 601711"/>
                <a:gd name="connsiteY61" fmla="*/ 313058 h 607639"/>
                <a:gd name="connsiteX62" fmla="*/ 541241 w 601711"/>
                <a:gd name="connsiteY62" fmla="*/ 266389 h 607639"/>
                <a:gd name="connsiteX63" fmla="*/ 382969 w 601711"/>
                <a:gd name="connsiteY63" fmla="*/ 292991 h 607639"/>
                <a:gd name="connsiteX64" fmla="*/ 339922 w 601711"/>
                <a:gd name="connsiteY64" fmla="*/ 291334 h 607639"/>
                <a:gd name="connsiteX65" fmla="*/ 176026 w 601711"/>
                <a:gd name="connsiteY65" fmla="*/ 215854 h 607639"/>
                <a:gd name="connsiteX66" fmla="*/ 170219 w 601711"/>
                <a:gd name="connsiteY66" fmla="*/ 216130 h 607639"/>
                <a:gd name="connsiteX67" fmla="*/ 164135 w 601711"/>
                <a:gd name="connsiteY67" fmla="*/ 186675 h 607639"/>
                <a:gd name="connsiteX68" fmla="*/ 175566 w 601711"/>
                <a:gd name="connsiteY68" fmla="*/ 146357 h 607639"/>
                <a:gd name="connsiteX69" fmla="*/ 164135 w 601711"/>
                <a:gd name="connsiteY69" fmla="*/ 106316 h 607639"/>
                <a:gd name="connsiteX70" fmla="*/ 382969 w 601711"/>
                <a:gd name="connsiteY70" fmla="*/ 0 h 607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01711" h="607639">
                  <a:moveTo>
                    <a:pt x="175624" y="342313"/>
                  </a:moveTo>
                  <a:cubicBezTo>
                    <a:pt x="185208" y="342313"/>
                    <a:pt x="192950" y="350138"/>
                    <a:pt x="192950" y="359711"/>
                  </a:cubicBezTo>
                  <a:lnTo>
                    <a:pt x="192950" y="360540"/>
                  </a:lnTo>
                  <a:cubicBezTo>
                    <a:pt x="197465" y="361092"/>
                    <a:pt x="201612" y="361829"/>
                    <a:pt x="205575" y="362841"/>
                  </a:cubicBezTo>
                  <a:cubicBezTo>
                    <a:pt x="215713" y="365511"/>
                    <a:pt x="221887" y="376005"/>
                    <a:pt x="219307" y="386223"/>
                  </a:cubicBezTo>
                  <a:cubicBezTo>
                    <a:pt x="217832" y="391838"/>
                    <a:pt x="214607" y="395981"/>
                    <a:pt x="210275" y="398374"/>
                  </a:cubicBezTo>
                  <a:cubicBezTo>
                    <a:pt x="205944" y="400860"/>
                    <a:pt x="200691" y="401412"/>
                    <a:pt x="195899" y="399939"/>
                  </a:cubicBezTo>
                  <a:cubicBezTo>
                    <a:pt x="190738" y="398374"/>
                    <a:pt x="185393" y="397546"/>
                    <a:pt x="179771" y="397546"/>
                  </a:cubicBezTo>
                  <a:cubicBezTo>
                    <a:pt x="178204" y="397546"/>
                    <a:pt x="170094" y="397730"/>
                    <a:pt x="170094" y="401320"/>
                  </a:cubicBezTo>
                  <a:cubicBezTo>
                    <a:pt x="170094" y="402425"/>
                    <a:pt x="172583" y="405186"/>
                    <a:pt x="189355" y="411538"/>
                  </a:cubicBezTo>
                  <a:cubicBezTo>
                    <a:pt x="215897" y="420836"/>
                    <a:pt x="227785" y="434644"/>
                    <a:pt x="227785" y="456092"/>
                  </a:cubicBezTo>
                  <a:cubicBezTo>
                    <a:pt x="227785" y="476805"/>
                    <a:pt x="213869" y="493282"/>
                    <a:pt x="191936" y="499266"/>
                  </a:cubicBezTo>
                  <a:lnTo>
                    <a:pt x="191936" y="503869"/>
                  </a:lnTo>
                  <a:cubicBezTo>
                    <a:pt x="191936" y="513442"/>
                    <a:pt x="184195" y="521267"/>
                    <a:pt x="174610" y="521267"/>
                  </a:cubicBezTo>
                  <a:cubicBezTo>
                    <a:pt x="165026" y="521267"/>
                    <a:pt x="157192" y="513442"/>
                    <a:pt x="157192" y="503869"/>
                  </a:cubicBezTo>
                  <a:lnTo>
                    <a:pt x="157192" y="501567"/>
                  </a:lnTo>
                  <a:cubicBezTo>
                    <a:pt x="150833" y="500831"/>
                    <a:pt x="144567" y="499542"/>
                    <a:pt x="138853" y="497701"/>
                  </a:cubicBezTo>
                  <a:cubicBezTo>
                    <a:pt x="128992" y="494479"/>
                    <a:pt x="123278" y="484261"/>
                    <a:pt x="125767" y="474227"/>
                  </a:cubicBezTo>
                  <a:cubicBezTo>
                    <a:pt x="127425" y="467783"/>
                    <a:pt x="130743" y="463549"/>
                    <a:pt x="135259" y="461248"/>
                  </a:cubicBezTo>
                  <a:cubicBezTo>
                    <a:pt x="139590" y="458854"/>
                    <a:pt x="145028" y="458486"/>
                    <a:pt x="149728" y="460143"/>
                  </a:cubicBezTo>
                  <a:cubicBezTo>
                    <a:pt x="156547" y="462628"/>
                    <a:pt x="163275" y="463825"/>
                    <a:pt x="170002" y="463825"/>
                  </a:cubicBezTo>
                  <a:cubicBezTo>
                    <a:pt x="174334" y="463825"/>
                    <a:pt x="181706" y="462812"/>
                    <a:pt x="181706" y="458946"/>
                  </a:cubicBezTo>
                  <a:cubicBezTo>
                    <a:pt x="181706" y="457473"/>
                    <a:pt x="181706" y="454067"/>
                    <a:pt x="165579" y="448544"/>
                  </a:cubicBezTo>
                  <a:cubicBezTo>
                    <a:pt x="147792" y="442653"/>
                    <a:pt x="124200" y="431606"/>
                    <a:pt x="124200" y="404726"/>
                  </a:cubicBezTo>
                  <a:cubicBezTo>
                    <a:pt x="124200" y="384750"/>
                    <a:pt x="137102" y="369285"/>
                    <a:pt x="158206" y="363025"/>
                  </a:cubicBezTo>
                  <a:lnTo>
                    <a:pt x="158206" y="359711"/>
                  </a:lnTo>
                  <a:cubicBezTo>
                    <a:pt x="158206" y="350138"/>
                    <a:pt x="165947" y="342313"/>
                    <a:pt x="175624" y="342313"/>
                  </a:cubicBezTo>
                  <a:close/>
                  <a:moveTo>
                    <a:pt x="175980" y="316286"/>
                  </a:moveTo>
                  <a:cubicBezTo>
                    <a:pt x="112188" y="316286"/>
                    <a:pt x="60288" y="368113"/>
                    <a:pt x="60288" y="431815"/>
                  </a:cubicBezTo>
                  <a:cubicBezTo>
                    <a:pt x="60288" y="495516"/>
                    <a:pt x="112188" y="547343"/>
                    <a:pt x="175980" y="547343"/>
                  </a:cubicBezTo>
                  <a:cubicBezTo>
                    <a:pt x="239771" y="547343"/>
                    <a:pt x="291671" y="495516"/>
                    <a:pt x="291671" y="431815"/>
                  </a:cubicBezTo>
                  <a:cubicBezTo>
                    <a:pt x="291671" y="368113"/>
                    <a:pt x="239771" y="316286"/>
                    <a:pt x="175980" y="316286"/>
                  </a:cubicBezTo>
                  <a:close/>
                  <a:moveTo>
                    <a:pt x="175980" y="256082"/>
                  </a:moveTo>
                  <a:cubicBezTo>
                    <a:pt x="273049" y="256082"/>
                    <a:pt x="352051" y="334881"/>
                    <a:pt x="352051" y="431815"/>
                  </a:cubicBezTo>
                  <a:cubicBezTo>
                    <a:pt x="352051" y="528748"/>
                    <a:pt x="273049" y="607639"/>
                    <a:pt x="175980" y="607639"/>
                  </a:cubicBezTo>
                  <a:cubicBezTo>
                    <a:pt x="78909" y="607639"/>
                    <a:pt x="0" y="528748"/>
                    <a:pt x="0" y="431815"/>
                  </a:cubicBezTo>
                  <a:cubicBezTo>
                    <a:pt x="0" y="334881"/>
                    <a:pt x="78909" y="256082"/>
                    <a:pt x="175980" y="256082"/>
                  </a:cubicBezTo>
                  <a:close/>
                  <a:moveTo>
                    <a:pt x="224697" y="186030"/>
                  </a:moveTo>
                  <a:cubicBezTo>
                    <a:pt x="223222" y="194683"/>
                    <a:pt x="264611" y="232699"/>
                    <a:pt x="382969" y="232699"/>
                  </a:cubicBezTo>
                  <a:cubicBezTo>
                    <a:pt x="483445" y="232699"/>
                    <a:pt x="541426" y="202599"/>
                    <a:pt x="541241" y="186030"/>
                  </a:cubicBezTo>
                  <a:cubicBezTo>
                    <a:pt x="494599" y="206373"/>
                    <a:pt x="421777" y="212632"/>
                    <a:pt x="382969" y="212632"/>
                  </a:cubicBezTo>
                  <a:cubicBezTo>
                    <a:pt x="344070" y="212632"/>
                    <a:pt x="250600" y="199746"/>
                    <a:pt x="224697" y="186030"/>
                  </a:cubicBezTo>
                  <a:close/>
                  <a:moveTo>
                    <a:pt x="382969" y="60292"/>
                  </a:moveTo>
                  <a:cubicBezTo>
                    <a:pt x="295399" y="60292"/>
                    <a:pt x="224513" y="80911"/>
                    <a:pt x="224513" y="106316"/>
                  </a:cubicBezTo>
                  <a:cubicBezTo>
                    <a:pt x="224513" y="131722"/>
                    <a:pt x="295399" y="152341"/>
                    <a:pt x="382969" y="152341"/>
                  </a:cubicBezTo>
                  <a:cubicBezTo>
                    <a:pt x="470448" y="152341"/>
                    <a:pt x="541334" y="131722"/>
                    <a:pt x="541334" y="106316"/>
                  </a:cubicBezTo>
                  <a:cubicBezTo>
                    <a:pt x="541334" y="80911"/>
                    <a:pt x="470448" y="60292"/>
                    <a:pt x="382969" y="60292"/>
                  </a:cubicBezTo>
                  <a:close/>
                  <a:moveTo>
                    <a:pt x="382969" y="0"/>
                  </a:moveTo>
                  <a:cubicBezTo>
                    <a:pt x="448693" y="0"/>
                    <a:pt x="601711" y="10309"/>
                    <a:pt x="601711" y="106316"/>
                  </a:cubicBezTo>
                  <a:cubicBezTo>
                    <a:pt x="601711" y="121872"/>
                    <a:pt x="597379" y="135035"/>
                    <a:pt x="590281" y="146357"/>
                  </a:cubicBezTo>
                  <a:cubicBezTo>
                    <a:pt x="597471" y="157771"/>
                    <a:pt x="601711" y="171026"/>
                    <a:pt x="601711" y="186675"/>
                  </a:cubicBezTo>
                  <a:cubicBezTo>
                    <a:pt x="601711" y="202231"/>
                    <a:pt x="597379" y="215302"/>
                    <a:pt x="590373" y="226716"/>
                  </a:cubicBezTo>
                  <a:cubicBezTo>
                    <a:pt x="597471" y="238038"/>
                    <a:pt x="601711" y="251385"/>
                    <a:pt x="601711" y="267033"/>
                  </a:cubicBezTo>
                  <a:cubicBezTo>
                    <a:pt x="601711" y="282589"/>
                    <a:pt x="597379" y="295660"/>
                    <a:pt x="590281" y="307074"/>
                  </a:cubicBezTo>
                  <a:cubicBezTo>
                    <a:pt x="597471" y="318488"/>
                    <a:pt x="601711" y="331743"/>
                    <a:pt x="601711" y="347392"/>
                  </a:cubicBezTo>
                  <a:cubicBezTo>
                    <a:pt x="601711" y="439533"/>
                    <a:pt x="460584" y="452696"/>
                    <a:pt x="391173" y="453524"/>
                  </a:cubicBezTo>
                  <a:cubicBezTo>
                    <a:pt x="391911" y="446436"/>
                    <a:pt x="392279" y="439164"/>
                    <a:pt x="392279" y="431801"/>
                  </a:cubicBezTo>
                  <a:cubicBezTo>
                    <a:pt x="392279" y="418638"/>
                    <a:pt x="390897" y="405843"/>
                    <a:pt x="388684" y="393324"/>
                  </a:cubicBezTo>
                  <a:cubicBezTo>
                    <a:pt x="473305" y="392404"/>
                    <a:pt x="540873" y="371601"/>
                    <a:pt x="541057" y="346840"/>
                  </a:cubicBezTo>
                  <a:cubicBezTo>
                    <a:pt x="491280" y="369300"/>
                    <a:pt x="423067" y="373258"/>
                    <a:pt x="383983" y="373258"/>
                  </a:cubicBezTo>
                  <a:cubicBezTo>
                    <a:pt x="377807" y="351350"/>
                    <a:pt x="368405" y="330823"/>
                    <a:pt x="355961" y="312321"/>
                  </a:cubicBezTo>
                  <a:cubicBezTo>
                    <a:pt x="364810" y="312781"/>
                    <a:pt x="373751" y="313058"/>
                    <a:pt x="382969" y="313058"/>
                  </a:cubicBezTo>
                  <a:cubicBezTo>
                    <a:pt x="470448" y="313058"/>
                    <a:pt x="541241" y="291794"/>
                    <a:pt x="541241" y="266389"/>
                  </a:cubicBezTo>
                  <a:cubicBezTo>
                    <a:pt x="491004" y="289217"/>
                    <a:pt x="421777" y="292991"/>
                    <a:pt x="382969" y="292991"/>
                  </a:cubicBezTo>
                  <a:cubicBezTo>
                    <a:pt x="371078" y="292991"/>
                    <a:pt x="356145" y="292531"/>
                    <a:pt x="339922" y="291334"/>
                  </a:cubicBezTo>
                  <a:cubicBezTo>
                    <a:pt x="300284" y="245218"/>
                    <a:pt x="241566" y="215854"/>
                    <a:pt x="176026" y="215854"/>
                  </a:cubicBezTo>
                  <a:cubicBezTo>
                    <a:pt x="174091" y="215854"/>
                    <a:pt x="172155" y="216130"/>
                    <a:pt x="170219" y="216130"/>
                  </a:cubicBezTo>
                  <a:cubicBezTo>
                    <a:pt x="166440" y="207386"/>
                    <a:pt x="164135" y="197629"/>
                    <a:pt x="164135" y="186675"/>
                  </a:cubicBezTo>
                  <a:cubicBezTo>
                    <a:pt x="164135" y="171026"/>
                    <a:pt x="168376" y="157771"/>
                    <a:pt x="175566" y="146357"/>
                  </a:cubicBezTo>
                  <a:cubicBezTo>
                    <a:pt x="168560" y="135035"/>
                    <a:pt x="164135" y="121872"/>
                    <a:pt x="164135" y="106316"/>
                  </a:cubicBezTo>
                  <a:cubicBezTo>
                    <a:pt x="164135" y="10309"/>
                    <a:pt x="317153" y="0"/>
                    <a:pt x="38296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8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354DBC6-5E6E-80FD-860D-321E1041D413}"/>
              </a:ext>
            </a:extLst>
          </p:cNvPr>
          <p:cNvGrpSpPr/>
          <p:nvPr/>
        </p:nvGrpSpPr>
        <p:grpSpPr>
          <a:xfrm>
            <a:off x="1077935" y="3141000"/>
            <a:ext cx="2210065" cy="2836800"/>
            <a:chOff x="1077935" y="3141000"/>
            <a:chExt cx="2210065" cy="2836800"/>
          </a:xfrm>
        </p:grpSpPr>
        <p:sp>
          <p:nvSpPr>
            <p:cNvPr id="32" name="圆角矩形 8"/>
            <p:cNvSpPr/>
            <p:nvPr/>
          </p:nvSpPr>
          <p:spPr>
            <a:xfrm>
              <a:off x="1077935" y="3141000"/>
              <a:ext cx="2209758" cy="2836800"/>
            </a:xfrm>
            <a:prstGeom prst="roundRect">
              <a:avLst>
                <a:gd name="adj" fmla="val 9636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77935" y="4832577"/>
              <a:ext cx="2209758" cy="6186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auto">
                <a:lnSpc>
                  <a:spcPct val="130000"/>
                </a:lnSpc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+mn-lt"/>
                </a:rPr>
                <a:t>工作成果</a:t>
              </a:r>
            </a:p>
          </p:txBody>
        </p:sp>
        <p:sp>
          <p:nvSpPr>
            <p:cNvPr id="34" name="文本框 9"/>
            <p:cNvSpPr txBox="1"/>
            <p:nvPr/>
          </p:nvSpPr>
          <p:spPr>
            <a:xfrm flipH="1">
              <a:off x="1081599" y="5343093"/>
              <a:ext cx="2206401" cy="3454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sym typeface="+mn-lt"/>
                </a:rPr>
                <a:t>ACHIEVEMENT</a:t>
              </a:r>
              <a:endParaRPr lang="en-US" altLang="zh-CN" sz="144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sym typeface="+mn-lt"/>
              </a:endParaRPr>
            </a:p>
          </p:txBody>
        </p:sp>
        <p:sp>
          <p:nvSpPr>
            <p:cNvPr id="35" name="PA_矩形 29"/>
            <p:cNvSpPr/>
            <p:nvPr>
              <p:custDataLst>
                <p:tags r:id="rId2"/>
              </p:custDataLst>
            </p:nvPr>
          </p:nvSpPr>
          <p:spPr>
            <a:xfrm>
              <a:off x="1077935" y="4485355"/>
              <a:ext cx="2209758" cy="597451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pPr algn="ctr"/>
              <a:r>
                <a:rPr lang="en-US" altLang="zh-CN" sz="2800" dirty="0">
                  <a:gradFill flip="none" rotWithShape="1">
                    <a:gsLst>
                      <a:gs pos="27000">
                        <a:schemeClr val="accent1"/>
                      </a:gs>
                      <a:gs pos="69000">
                        <a:schemeClr val="bg1"/>
                      </a:gs>
                    </a:gsLst>
                    <a:lin ang="8100000" scaled="1"/>
                    <a:tileRect/>
                  </a:gradFill>
                  <a:ea typeface="OPPOSans R" panose="00020600040101010101" pitchFamily="18" charset="-122"/>
                  <a:cs typeface="Open Sans" panose="020B0606030504020204" pitchFamily="34" charset="0"/>
                </a:rPr>
                <a:t>01</a:t>
              </a:r>
              <a:endParaRPr lang="zh-CN" altLang="en-US" sz="2800" dirty="0">
                <a:gradFill flip="none" rotWithShape="1">
                  <a:gsLst>
                    <a:gs pos="27000">
                      <a:schemeClr val="accent1"/>
                    </a:gs>
                    <a:gs pos="69000">
                      <a:schemeClr val="bg1"/>
                    </a:gs>
                  </a:gsLst>
                  <a:lin ang="8100000" scaled="1"/>
                  <a:tileRect/>
                </a:gradFill>
                <a:ea typeface="OPPOSans R" panose="00020600040101010101" pitchFamily="18" charset="-122"/>
                <a:cs typeface="Open Sans" panose="020B0606030504020204" pitchFamily="34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951431" y="5775661"/>
              <a:ext cx="462768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椭圆 125"/>
            <p:cNvSpPr/>
            <p:nvPr/>
          </p:nvSpPr>
          <p:spPr>
            <a:xfrm>
              <a:off x="1695397" y="3378690"/>
              <a:ext cx="913956" cy="904363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>
                <a:solidFill>
                  <a:prstClr val="white"/>
                </a:solidFill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127" name="iconfont-11145-7055654"/>
            <p:cNvSpPr/>
            <p:nvPr/>
          </p:nvSpPr>
          <p:spPr>
            <a:xfrm>
              <a:off x="1891546" y="3593651"/>
              <a:ext cx="521657" cy="489934"/>
            </a:xfrm>
            <a:custGeom>
              <a:avLst/>
              <a:gdLst>
                <a:gd name="T0" fmla="*/ 2025 w 11200"/>
                <a:gd name="T1" fmla="*/ 2888 h 11200"/>
                <a:gd name="T2" fmla="*/ 1538 w 11200"/>
                <a:gd name="T3" fmla="*/ 2888 h 11200"/>
                <a:gd name="T4" fmla="*/ 1138 w 11200"/>
                <a:gd name="T5" fmla="*/ 2488 h 11200"/>
                <a:gd name="T6" fmla="*/ 1538 w 11200"/>
                <a:gd name="T7" fmla="*/ 2088 h 11200"/>
                <a:gd name="T8" fmla="*/ 1700 w 11200"/>
                <a:gd name="T9" fmla="*/ 2088 h 11200"/>
                <a:gd name="T10" fmla="*/ 1700 w 11200"/>
                <a:gd name="T11" fmla="*/ 2084 h 11200"/>
                <a:gd name="T12" fmla="*/ 2088 w 11200"/>
                <a:gd name="T13" fmla="*/ 1494 h 11200"/>
                <a:gd name="T14" fmla="*/ 2087 w 11200"/>
                <a:gd name="T15" fmla="*/ 1484 h 11200"/>
                <a:gd name="T16" fmla="*/ 2087 w 11200"/>
                <a:gd name="T17" fmla="*/ 1481 h 11200"/>
                <a:gd name="T18" fmla="*/ 2063 w 11200"/>
                <a:gd name="T19" fmla="*/ 1317 h 11200"/>
                <a:gd name="T20" fmla="*/ 1444 w 11200"/>
                <a:gd name="T21" fmla="*/ 850 h 11200"/>
                <a:gd name="T22" fmla="*/ 804 w 11200"/>
                <a:gd name="T23" fmla="*/ 1425 h 11200"/>
                <a:gd name="T24" fmla="*/ 800 w 11200"/>
                <a:gd name="T25" fmla="*/ 1425 h 11200"/>
                <a:gd name="T26" fmla="*/ 800 w 11200"/>
                <a:gd name="T27" fmla="*/ 10475 h 11200"/>
                <a:gd name="T28" fmla="*/ 9088 w 11200"/>
                <a:gd name="T29" fmla="*/ 10475 h 11200"/>
                <a:gd name="T30" fmla="*/ 9088 w 11200"/>
                <a:gd name="T31" fmla="*/ 2888 h 11200"/>
                <a:gd name="T32" fmla="*/ 2688 w 11200"/>
                <a:gd name="T33" fmla="*/ 2888 h 11200"/>
                <a:gd name="T34" fmla="*/ 2688 w 11200"/>
                <a:gd name="T35" fmla="*/ 2963 h 11200"/>
                <a:gd name="T36" fmla="*/ 2688 w 11200"/>
                <a:gd name="T37" fmla="*/ 2888 h 11200"/>
                <a:gd name="T38" fmla="*/ 2025 w 11200"/>
                <a:gd name="T39" fmla="*/ 2888 h 11200"/>
                <a:gd name="T40" fmla="*/ 2025 w 11200"/>
                <a:gd name="T41" fmla="*/ 2088 h 11200"/>
                <a:gd name="T42" fmla="*/ 2025 w 11200"/>
                <a:gd name="T43" fmla="*/ 2088 h 11200"/>
                <a:gd name="T44" fmla="*/ 9888 w 11200"/>
                <a:gd name="T45" fmla="*/ 2088 h 11200"/>
                <a:gd name="T46" fmla="*/ 10488 w 11200"/>
                <a:gd name="T47" fmla="*/ 1488 h 11200"/>
                <a:gd name="T48" fmla="*/ 9888 w 11200"/>
                <a:gd name="T49" fmla="*/ 888 h 11200"/>
                <a:gd name="T50" fmla="*/ 2753 w 11200"/>
                <a:gd name="T51" fmla="*/ 888 h 11200"/>
                <a:gd name="T52" fmla="*/ 2454 w 11200"/>
                <a:gd name="T53" fmla="*/ 475 h 11200"/>
                <a:gd name="T54" fmla="*/ 2888 w 11200"/>
                <a:gd name="T55" fmla="*/ 1488 h 11200"/>
                <a:gd name="T56" fmla="*/ 2753 w 11200"/>
                <a:gd name="T57" fmla="*/ 2088 h 11200"/>
                <a:gd name="T58" fmla="*/ 2025 w 11200"/>
                <a:gd name="T59" fmla="*/ 2088 h 11200"/>
                <a:gd name="T60" fmla="*/ 9800 w 11200"/>
                <a:gd name="T61" fmla="*/ 11200 h 11200"/>
                <a:gd name="T62" fmla="*/ 0 w 11200"/>
                <a:gd name="T63" fmla="*/ 11200 h 11200"/>
                <a:gd name="T64" fmla="*/ 0 w 11200"/>
                <a:gd name="T65" fmla="*/ 1250 h 11200"/>
                <a:gd name="T66" fmla="*/ 1250 w 11200"/>
                <a:gd name="T67" fmla="*/ 0 h 11200"/>
                <a:gd name="T68" fmla="*/ 9800 w 11200"/>
                <a:gd name="T69" fmla="*/ 0 h 11200"/>
                <a:gd name="T70" fmla="*/ 11200 w 11200"/>
                <a:gd name="T71" fmla="*/ 1400 h 11200"/>
                <a:gd name="T72" fmla="*/ 9800 w 11200"/>
                <a:gd name="T73" fmla="*/ 2800 h 11200"/>
                <a:gd name="T74" fmla="*/ 9800 w 11200"/>
                <a:gd name="T75" fmla="*/ 11200 h 11200"/>
                <a:gd name="T76" fmla="*/ 2100 w 11200"/>
                <a:gd name="T77" fmla="*/ 4163 h 11200"/>
                <a:gd name="T78" fmla="*/ 7738 w 11200"/>
                <a:gd name="T79" fmla="*/ 4163 h 11200"/>
                <a:gd name="T80" fmla="*/ 8138 w 11200"/>
                <a:gd name="T81" fmla="*/ 4563 h 11200"/>
                <a:gd name="T82" fmla="*/ 7738 w 11200"/>
                <a:gd name="T83" fmla="*/ 4963 h 11200"/>
                <a:gd name="T84" fmla="*/ 2100 w 11200"/>
                <a:gd name="T85" fmla="*/ 4963 h 11200"/>
                <a:gd name="T86" fmla="*/ 1700 w 11200"/>
                <a:gd name="T87" fmla="*/ 4563 h 11200"/>
                <a:gd name="T88" fmla="*/ 2100 w 11200"/>
                <a:gd name="T89" fmla="*/ 4163 h 11200"/>
                <a:gd name="T90" fmla="*/ 2100 w 11200"/>
                <a:gd name="T91" fmla="*/ 6175 h 11200"/>
                <a:gd name="T92" fmla="*/ 7738 w 11200"/>
                <a:gd name="T93" fmla="*/ 6175 h 11200"/>
                <a:gd name="T94" fmla="*/ 8138 w 11200"/>
                <a:gd name="T95" fmla="*/ 6575 h 11200"/>
                <a:gd name="T96" fmla="*/ 7738 w 11200"/>
                <a:gd name="T97" fmla="*/ 6975 h 11200"/>
                <a:gd name="T98" fmla="*/ 2100 w 11200"/>
                <a:gd name="T99" fmla="*/ 6975 h 11200"/>
                <a:gd name="T100" fmla="*/ 1700 w 11200"/>
                <a:gd name="T101" fmla="*/ 6575 h 11200"/>
                <a:gd name="T102" fmla="*/ 2100 w 11200"/>
                <a:gd name="T103" fmla="*/ 6175 h 11200"/>
                <a:gd name="T104" fmla="*/ 2100 w 11200"/>
                <a:gd name="T105" fmla="*/ 8188 h 11200"/>
                <a:gd name="T106" fmla="*/ 7738 w 11200"/>
                <a:gd name="T107" fmla="*/ 8188 h 11200"/>
                <a:gd name="T108" fmla="*/ 8138 w 11200"/>
                <a:gd name="T109" fmla="*/ 8588 h 11200"/>
                <a:gd name="T110" fmla="*/ 7738 w 11200"/>
                <a:gd name="T111" fmla="*/ 8988 h 11200"/>
                <a:gd name="T112" fmla="*/ 2100 w 11200"/>
                <a:gd name="T113" fmla="*/ 8988 h 11200"/>
                <a:gd name="T114" fmla="*/ 1700 w 11200"/>
                <a:gd name="T115" fmla="*/ 8588 h 11200"/>
                <a:gd name="T116" fmla="*/ 2100 w 11200"/>
                <a:gd name="T117" fmla="*/ 8188 h 1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200" h="11200">
                  <a:moveTo>
                    <a:pt x="2025" y="2888"/>
                  </a:moveTo>
                  <a:lnTo>
                    <a:pt x="1538" y="2888"/>
                  </a:lnTo>
                  <a:cubicBezTo>
                    <a:pt x="1317" y="2888"/>
                    <a:pt x="1138" y="2708"/>
                    <a:pt x="1138" y="2488"/>
                  </a:cubicBezTo>
                  <a:cubicBezTo>
                    <a:pt x="1138" y="2267"/>
                    <a:pt x="1317" y="2088"/>
                    <a:pt x="1538" y="2088"/>
                  </a:cubicBezTo>
                  <a:lnTo>
                    <a:pt x="1700" y="2088"/>
                  </a:lnTo>
                  <a:lnTo>
                    <a:pt x="1700" y="2084"/>
                  </a:lnTo>
                  <a:cubicBezTo>
                    <a:pt x="1928" y="1985"/>
                    <a:pt x="2088" y="1758"/>
                    <a:pt x="2088" y="1494"/>
                  </a:cubicBezTo>
                  <a:cubicBezTo>
                    <a:pt x="2088" y="1491"/>
                    <a:pt x="2087" y="1487"/>
                    <a:pt x="2087" y="1484"/>
                  </a:cubicBezTo>
                  <a:lnTo>
                    <a:pt x="2087" y="1481"/>
                  </a:lnTo>
                  <a:cubicBezTo>
                    <a:pt x="2087" y="1426"/>
                    <a:pt x="2079" y="1371"/>
                    <a:pt x="2063" y="1317"/>
                  </a:cubicBezTo>
                  <a:cubicBezTo>
                    <a:pt x="1986" y="1048"/>
                    <a:pt x="1738" y="850"/>
                    <a:pt x="1444" y="850"/>
                  </a:cubicBezTo>
                  <a:cubicBezTo>
                    <a:pt x="1111" y="850"/>
                    <a:pt x="838" y="1102"/>
                    <a:pt x="804" y="1425"/>
                  </a:cubicBezTo>
                  <a:lnTo>
                    <a:pt x="800" y="1425"/>
                  </a:lnTo>
                  <a:lnTo>
                    <a:pt x="800" y="10475"/>
                  </a:lnTo>
                  <a:lnTo>
                    <a:pt x="9088" y="10475"/>
                  </a:lnTo>
                  <a:lnTo>
                    <a:pt x="9088" y="2888"/>
                  </a:lnTo>
                  <a:lnTo>
                    <a:pt x="2688" y="2888"/>
                  </a:lnTo>
                  <a:lnTo>
                    <a:pt x="2688" y="2963"/>
                  </a:lnTo>
                  <a:lnTo>
                    <a:pt x="2688" y="2888"/>
                  </a:lnTo>
                  <a:lnTo>
                    <a:pt x="2025" y="2888"/>
                  </a:lnTo>
                  <a:close/>
                  <a:moveTo>
                    <a:pt x="2025" y="2088"/>
                  </a:moveTo>
                  <a:lnTo>
                    <a:pt x="2025" y="2088"/>
                  </a:lnTo>
                  <a:lnTo>
                    <a:pt x="9888" y="2088"/>
                  </a:lnTo>
                  <a:cubicBezTo>
                    <a:pt x="10219" y="2088"/>
                    <a:pt x="10488" y="1819"/>
                    <a:pt x="10488" y="1488"/>
                  </a:cubicBezTo>
                  <a:cubicBezTo>
                    <a:pt x="10488" y="1156"/>
                    <a:pt x="10219" y="888"/>
                    <a:pt x="9888" y="888"/>
                  </a:cubicBezTo>
                  <a:lnTo>
                    <a:pt x="2753" y="888"/>
                  </a:lnTo>
                  <a:cubicBezTo>
                    <a:pt x="2679" y="733"/>
                    <a:pt x="2578" y="593"/>
                    <a:pt x="2454" y="475"/>
                  </a:cubicBezTo>
                  <a:cubicBezTo>
                    <a:pt x="2721" y="730"/>
                    <a:pt x="2888" y="1089"/>
                    <a:pt x="2888" y="1488"/>
                  </a:cubicBezTo>
                  <a:cubicBezTo>
                    <a:pt x="2888" y="1702"/>
                    <a:pt x="2839" y="1906"/>
                    <a:pt x="2753" y="2088"/>
                  </a:cubicBezTo>
                  <a:lnTo>
                    <a:pt x="2025" y="2088"/>
                  </a:lnTo>
                  <a:close/>
                  <a:moveTo>
                    <a:pt x="9800" y="11200"/>
                  </a:moveTo>
                  <a:lnTo>
                    <a:pt x="0" y="11200"/>
                  </a:lnTo>
                  <a:lnTo>
                    <a:pt x="0" y="1250"/>
                  </a:lnTo>
                  <a:cubicBezTo>
                    <a:pt x="0" y="560"/>
                    <a:pt x="560" y="0"/>
                    <a:pt x="1250" y="0"/>
                  </a:cubicBezTo>
                  <a:lnTo>
                    <a:pt x="9800" y="0"/>
                  </a:lnTo>
                  <a:cubicBezTo>
                    <a:pt x="10573" y="0"/>
                    <a:pt x="11200" y="627"/>
                    <a:pt x="11200" y="1400"/>
                  </a:cubicBezTo>
                  <a:cubicBezTo>
                    <a:pt x="11200" y="2173"/>
                    <a:pt x="10573" y="2800"/>
                    <a:pt x="9800" y="2800"/>
                  </a:cubicBezTo>
                  <a:lnTo>
                    <a:pt x="9800" y="11200"/>
                  </a:lnTo>
                  <a:close/>
                  <a:moveTo>
                    <a:pt x="2100" y="4163"/>
                  </a:moveTo>
                  <a:lnTo>
                    <a:pt x="7738" y="4163"/>
                  </a:lnTo>
                  <a:cubicBezTo>
                    <a:pt x="7958" y="4163"/>
                    <a:pt x="8138" y="4342"/>
                    <a:pt x="8138" y="4563"/>
                  </a:cubicBezTo>
                  <a:cubicBezTo>
                    <a:pt x="8138" y="4783"/>
                    <a:pt x="7958" y="4963"/>
                    <a:pt x="7738" y="4963"/>
                  </a:cubicBezTo>
                  <a:lnTo>
                    <a:pt x="2100" y="4963"/>
                  </a:lnTo>
                  <a:cubicBezTo>
                    <a:pt x="1879" y="4963"/>
                    <a:pt x="1700" y="4783"/>
                    <a:pt x="1700" y="4563"/>
                  </a:cubicBezTo>
                  <a:cubicBezTo>
                    <a:pt x="1700" y="4342"/>
                    <a:pt x="1879" y="4163"/>
                    <a:pt x="2100" y="4163"/>
                  </a:cubicBezTo>
                  <a:close/>
                  <a:moveTo>
                    <a:pt x="2100" y="6175"/>
                  </a:moveTo>
                  <a:lnTo>
                    <a:pt x="7738" y="6175"/>
                  </a:lnTo>
                  <a:cubicBezTo>
                    <a:pt x="7958" y="6175"/>
                    <a:pt x="8138" y="6354"/>
                    <a:pt x="8138" y="6575"/>
                  </a:cubicBezTo>
                  <a:cubicBezTo>
                    <a:pt x="8138" y="6796"/>
                    <a:pt x="7958" y="6975"/>
                    <a:pt x="7738" y="6975"/>
                  </a:cubicBezTo>
                  <a:lnTo>
                    <a:pt x="2100" y="6975"/>
                  </a:lnTo>
                  <a:cubicBezTo>
                    <a:pt x="1879" y="6975"/>
                    <a:pt x="1700" y="6796"/>
                    <a:pt x="1700" y="6575"/>
                  </a:cubicBezTo>
                  <a:cubicBezTo>
                    <a:pt x="1700" y="6354"/>
                    <a:pt x="1879" y="6175"/>
                    <a:pt x="2100" y="6175"/>
                  </a:cubicBezTo>
                  <a:close/>
                  <a:moveTo>
                    <a:pt x="2100" y="8188"/>
                  </a:moveTo>
                  <a:lnTo>
                    <a:pt x="7738" y="8188"/>
                  </a:lnTo>
                  <a:cubicBezTo>
                    <a:pt x="7958" y="8188"/>
                    <a:pt x="8138" y="8367"/>
                    <a:pt x="8138" y="8588"/>
                  </a:cubicBezTo>
                  <a:cubicBezTo>
                    <a:pt x="8138" y="8808"/>
                    <a:pt x="7958" y="8988"/>
                    <a:pt x="7738" y="8988"/>
                  </a:cubicBezTo>
                  <a:lnTo>
                    <a:pt x="2100" y="8988"/>
                  </a:lnTo>
                  <a:cubicBezTo>
                    <a:pt x="1879" y="8988"/>
                    <a:pt x="1700" y="8808"/>
                    <a:pt x="1700" y="8588"/>
                  </a:cubicBezTo>
                  <a:cubicBezTo>
                    <a:pt x="1700" y="8367"/>
                    <a:pt x="1879" y="8188"/>
                    <a:pt x="2100" y="818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118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93240F7-C274-6F18-8AEA-DA7458A7C549}"/>
              </a:ext>
            </a:extLst>
          </p:cNvPr>
          <p:cNvGrpSpPr/>
          <p:nvPr/>
        </p:nvGrpSpPr>
        <p:grpSpPr>
          <a:xfrm>
            <a:off x="8904000" y="3141000"/>
            <a:ext cx="2210728" cy="2836800"/>
            <a:chOff x="8904000" y="3141000"/>
            <a:chExt cx="2210728" cy="2836800"/>
          </a:xfrm>
        </p:grpSpPr>
        <p:sp>
          <p:nvSpPr>
            <p:cNvPr id="37" name="圆角矩形 8">
              <a:extLst>
                <a:ext uri="{FF2B5EF4-FFF2-40B4-BE49-F238E27FC236}">
                  <a16:creationId xmlns:a16="http://schemas.microsoft.com/office/drawing/2014/main" id="{C2559070-4353-1149-1341-C81B7190125F}"/>
                </a:ext>
              </a:extLst>
            </p:cNvPr>
            <p:cNvSpPr/>
            <p:nvPr/>
          </p:nvSpPr>
          <p:spPr>
            <a:xfrm>
              <a:off x="8912089" y="3141000"/>
              <a:ext cx="2202389" cy="2836800"/>
            </a:xfrm>
            <a:prstGeom prst="roundRect">
              <a:avLst>
                <a:gd name="adj" fmla="val 9636"/>
              </a:avLst>
            </a:prstGeom>
            <a:solidFill>
              <a:schemeClr val="bg1">
                <a:alpha val="95000"/>
              </a:schemeClr>
            </a:solidFill>
            <a:ln>
              <a:noFill/>
            </a:ln>
            <a:effectLst>
              <a:outerShdw blurRad="190500"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D0438BC-8045-B1FB-5F3A-4FAC466FD7AC}"/>
                </a:ext>
              </a:extLst>
            </p:cNvPr>
            <p:cNvSpPr txBox="1"/>
            <p:nvPr/>
          </p:nvSpPr>
          <p:spPr>
            <a:xfrm>
              <a:off x="8912089" y="4838650"/>
              <a:ext cx="2202389" cy="62083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auto">
                <a:lnSpc>
                  <a:spcPct val="130000"/>
                </a:lnSpc>
                <a:defRPr/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  <a:sym typeface="+mn-lt"/>
                </a:rPr>
                <a:t>规划展望</a:t>
              </a:r>
            </a:p>
          </p:txBody>
        </p:sp>
        <p:sp>
          <p:nvSpPr>
            <p:cNvPr id="39" name="文本框 9">
              <a:extLst>
                <a:ext uri="{FF2B5EF4-FFF2-40B4-BE49-F238E27FC236}">
                  <a16:creationId xmlns:a16="http://schemas.microsoft.com/office/drawing/2014/main" id="{13D8B892-5939-7008-4C94-743203BE400A}"/>
                </a:ext>
              </a:extLst>
            </p:cNvPr>
            <p:cNvSpPr txBox="1"/>
            <p:nvPr/>
          </p:nvSpPr>
          <p:spPr>
            <a:xfrm flipH="1">
              <a:off x="8904000" y="5351001"/>
              <a:ext cx="2210728" cy="408963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+mj-ea"/>
                  <a:sym typeface="+mn-lt"/>
                </a:rPr>
                <a:t>PLANNING</a:t>
              </a:r>
              <a:endParaRPr lang="en-US" altLang="zh-CN" sz="1440" dirty="0">
                <a:solidFill>
                  <a:schemeClr val="tx1">
                    <a:lumMod val="65000"/>
                    <a:lumOff val="35000"/>
                  </a:schemeClr>
                </a:solidFill>
                <a:ea typeface="+mj-ea"/>
                <a:sym typeface="+mn-lt"/>
              </a:endParaRPr>
            </a:p>
          </p:txBody>
        </p:sp>
        <p:sp>
          <p:nvSpPr>
            <p:cNvPr id="40" name="PA_矩形 29">
              <a:extLst>
                <a:ext uri="{FF2B5EF4-FFF2-40B4-BE49-F238E27FC236}">
                  <a16:creationId xmlns:a16="http://schemas.microsoft.com/office/drawing/2014/main" id="{F4D8C397-CDCA-AE36-E6BC-7E89A6B3F843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8912089" y="4490182"/>
              <a:ext cx="2202389" cy="599595"/>
            </a:xfrm>
            <a:prstGeom prst="rect">
              <a:avLst/>
            </a:prstGeom>
            <a:ln>
              <a:noFill/>
            </a:ln>
            <a:effectLst/>
          </p:spPr>
          <p:txBody>
            <a:bodyPr wrap="square">
              <a:noAutofit/>
            </a:bodyPr>
            <a:lstStyle/>
            <a:p>
              <a:pPr algn="ctr"/>
              <a:r>
                <a:rPr lang="en-US" altLang="zh-CN" sz="2800" dirty="0">
                  <a:gradFill flip="none" rotWithShape="1">
                    <a:gsLst>
                      <a:gs pos="27000">
                        <a:schemeClr val="accent1"/>
                      </a:gs>
                      <a:gs pos="69000">
                        <a:schemeClr val="bg1"/>
                      </a:gs>
                    </a:gsLst>
                    <a:lin ang="8100000" scaled="1"/>
                    <a:tileRect/>
                  </a:gradFill>
                  <a:ea typeface="OPPOSans R" panose="00020600040101010101" pitchFamily="18" charset="-122"/>
                  <a:cs typeface="Open Sans" panose="020B0606030504020204" pitchFamily="34" charset="0"/>
                </a:rPr>
                <a:t>04</a:t>
              </a:r>
              <a:endParaRPr lang="zh-CN" altLang="en-US" sz="2800" dirty="0">
                <a:gradFill flip="none" rotWithShape="1">
                  <a:gsLst>
                    <a:gs pos="27000">
                      <a:schemeClr val="accent1"/>
                    </a:gs>
                    <a:gs pos="69000">
                      <a:schemeClr val="bg1"/>
                    </a:gs>
                  </a:gsLst>
                  <a:lin ang="8100000" scaled="1"/>
                  <a:tileRect/>
                </a:gradFill>
                <a:ea typeface="OPPOSans R" panose="00020600040101010101" pitchFamily="18" charset="-122"/>
                <a:cs typeface="Open Sans" panose="020B0606030504020204" pitchFamily="34" charset="0"/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CA1A1DD5-25FF-1CD5-37C7-737AEB0BF03C}"/>
                </a:ext>
              </a:extLst>
            </p:cNvPr>
            <p:cNvCxnSpPr/>
            <p:nvPr/>
          </p:nvCxnSpPr>
          <p:spPr>
            <a:xfrm>
              <a:off x="9782671" y="5774936"/>
              <a:ext cx="461224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163BB3B8-B027-B832-BAE4-6D2A8EFE98CD}"/>
                </a:ext>
              </a:extLst>
            </p:cNvPr>
            <p:cNvSpPr/>
            <p:nvPr/>
          </p:nvSpPr>
          <p:spPr>
            <a:xfrm>
              <a:off x="9550244" y="3379543"/>
              <a:ext cx="910908" cy="907610"/>
            </a:xfrm>
            <a:prstGeom prst="ellipse">
              <a:avLst/>
            </a:prstGeom>
            <a:gradFill>
              <a:gsLst>
                <a:gs pos="17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 dirty="0">
                <a:solidFill>
                  <a:prstClr val="white"/>
                </a:solidFill>
                <a:ea typeface="OPPOSans H" panose="00020600040101010101" pitchFamily="18" charset="-122"/>
                <a:cs typeface="OPPOSans H" panose="00020600040101010101" pitchFamily="18" charset="-122"/>
                <a:sym typeface="OPPOSans H" panose="00020600040101010101" pitchFamily="18" charset="-122"/>
              </a:endParaRPr>
            </a:p>
          </p:txBody>
        </p:sp>
        <p:sp>
          <p:nvSpPr>
            <p:cNvPr id="44" name="Freeform 229">
              <a:extLst>
                <a:ext uri="{FF2B5EF4-FFF2-40B4-BE49-F238E27FC236}">
                  <a16:creationId xmlns:a16="http://schemas.microsoft.com/office/drawing/2014/main" id="{8E6CDA38-8372-FABE-0EE8-C5F238586BFC}"/>
                </a:ext>
              </a:extLst>
            </p:cNvPr>
            <p:cNvSpPr/>
            <p:nvPr/>
          </p:nvSpPr>
          <p:spPr>
            <a:xfrm>
              <a:off x="9751073" y="3579726"/>
              <a:ext cx="509248" cy="507244"/>
            </a:xfrm>
            <a:custGeom>
              <a:avLst/>
              <a:gdLst>
                <a:gd name="connsiteX0" fmla="*/ 366248 w 455927"/>
                <a:gd name="connsiteY0" fmla="*/ -282 h 455784"/>
                <a:gd name="connsiteX1" fmla="*/ 88312 w 455927"/>
                <a:gd name="connsiteY1" fmla="*/ -282 h 455784"/>
                <a:gd name="connsiteX2" fmla="*/ -725 w 455927"/>
                <a:gd name="connsiteY2" fmla="*/ 88612 h 455784"/>
                <a:gd name="connsiteX3" fmla="*/ -725 w 455927"/>
                <a:gd name="connsiteY3" fmla="*/ 88672 h 455784"/>
                <a:gd name="connsiteX4" fmla="*/ -725 w 455927"/>
                <a:gd name="connsiteY4" fmla="*/ 366549 h 455784"/>
                <a:gd name="connsiteX5" fmla="*/ 88312 w 455927"/>
                <a:gd name="connsiteY5" fmla="*/ 455503 h 455784"/>
                <a:gd name="connsiteX6" fmla="*/ 366248 w 455927"/>
                <a:gd name="connsiteY6" fmla="*/ 455503 h 455784"/>
                <a:gd name="connsiteX7" fmla="*/ 455202 w 455927"/>
                <a:gd name="connsiteY7" fmla="*/ 366549 h 455784"/>
                <a:gd name="connsiteX8" fmla="*/ 455202 w 455927"/>
                <a:gd name="connsiteY8" fmla="*/ 88612 h 455784"/>
                <a:gd name="connsiteX9" fmla="*/ 366248 w 455927"/>
                <a:gd name="connsiteY9" fmla="*/ -282 h 455784"/>
                <a:gd name="connsiteX10" fmla="*/ 166106 w 455927"/>
                <a:gd name="connsiteY10" fmla="*/ 222963 h 455784"/>
                <a:gd name="connsiteX11" fmla="*/ 294580 w 455927"/>
                <a:gd name="connsiteY11" fmla="*/ 94453 h 455784"/>
                <a:gd name="connsiteX12" fmla="*/ 306333 w 455927"/>
                <a:gd name="connsiteY12" fmla="*/ 94440 h 455784"/>
                <a:gd name="connsiteX13" fmla="*/ 306345 w 455927"/>
                <a:gd name="connsiteY13" fmla="*/ 94453 h 455784"/>
                <a:gd name="connsiteX14" fmla="*/ 306689 w 455927"/>
                <a:gd name="connsiteY14" fmla="*/ 94750 h 455784"/>
                <a:gd name="connsiteX15" fmla="*/ 322810 w 455927"/>
                <a:gd name="connsiteY15" fmla="*/ 78569 h 455784"/>
                <a:gd name="connsiteX16" fmla="*/ 334528 w 455927"/>
                <a:gd name="connsiteY16" fmla="*/ 78569 h 455784"/>
                <a:gd name="connsiteX17" fmla="*/ 364931 w 455927"/>
                <a:gd name="connsiteY17" fmla="*/ 109008 h 455784"/>
                <a:gd name="connsiteX18" fmla="*/ 365002 w 455927"/>
                <a:gd name="connsiteY18" fmla="*/ 120658 h 455784"/>
                <a:gd name="connsiteX19" fmla="*/ 364931 w 455927"/>
                <a:gd name="connsiteY19" fmla="*/ 120725 h 455784"/>
                <a:gd name="connsiteX20" fmla="*/ 348643 w 455927"/>
                <a:gd name="connsiteY20" fmla="*/ 136751 h 455784"/>
                <a:gd name="connsiteX21" fmla="*/ 349308 w 455927"/>
                <a:gd name="connsiteY21" fmla="*/ 137416 h 455784"/>
                <a:gd name="connsiteX22" fmla="*/ 349308 w 455927"/>
                <a:gd name="connsiteY22" fmla="*/ 149169 h 455784"/>
                <a:gd name="connsiteX23" fmla="*/ 220774 w 455927"/>
                <a:gd name="connsiteY23" fmla="*/ 277619 h 455784"/>
                <a:gd name="connsiteX24" fmla="*/ 209176 w 455927"/>
                <a:gd name="connsiteY24" fmla="*/ 277747 h 455784"/>
                <a:gd name="connsiteX25" fmla="*/ 209045 w 455927"/>
                <a:gd name="connsiteY25" fmla="*/ 277619 h 455784"/>
                <a:gd name="connsiteX26" fmla="*/ 166106 w 455927"/>
                <a:gd name="connsiteY26" fmla="*/ 234775 h 455784"/>
                <a:gd name="connsiteX27" fmla="*/ 166106 w 455927"/>
                <a:gd name="connsiteY27" fmla="*/ 223022 h 455784"/>
                <a:gd name="connsiteX28" fmla="*/ 166106 w 455927"/>
                <a:gd name="connsiteY28" fmla="*/ 223022 h 455784"/>
                <a:gd name="connsiteX29" fmla="*/ 104374 w 455927"/>
                <a:gd name="connsiteY29" fmla="*/ 339126 h 455784"/>
                <a:gd name="connsiteX30" fmla="*/ 145402 w 455927"/>
                <a:gd name="connsiteY30" fmla="*/ 254956 h 455784"/>
                <a:gd name="connsiteX31" fmla="*/ 154899 w 455927"/>
                <a:gd name="connsiteY31" fmla="*/ 253401 h 455784"/>
                <a:gd name="connsiteX32" fmla="*/ 192615 w 455927"/>
                <a:gd name="connsiteY32" fmla="*/ 291153 h 455784"/>
                <a:gd name="connsiteX33" fmla="*/ 191119 w 455927"/>
                <a:gd name="connsiteY33" fmla="*/ 300769 h 455784"/>
                <a:gd name="connsiteX34" fmla="*/ 108018 w 455927"/>
                <a:gd name="connsiteY34" fmla="*/ 342770 h 455784"/>
                <a:gd name="connsiteX35" fmla="*/ 104291 w 455927"/>
                <a:gd name="connsiteY35" fmla="*/ 339102 h 455784"/>
                <a:gd name="connsiteX36" fmla="*/ 370772 w 455927"/>
                <a:gd name="connsiteY36" fmla="*/ 379002 h 455784"/>
                <a:gd name="connsiteX37" fmla="*/ 83955 w 455927"/>
                <a:gd name="connsiteY37" fmla="*/ 379002 h 455784"/>
                <a:gd name="connsiteX38" fmla="*/ 71407 w 455927"/>
                <a:gd name="connsiteY38" fmla="*/ 366454 h 455784"/>
                <a:gd name="connsiteX39" fmla="*/ 83955 w 455927"/>
                <a:gd name="connsiteY39" fmla="*/ 353906 h 455784"/>
                <a:gd name="connsiteX40" fmla="*/ 370760 w 455927"/>
                <a:gd name="connsiteY40" fmla="*/ 353906 h 455784"/>
                <a:gd name="connsiteX41" fmla="*/ 383308 w 455927"/>
                <a:gd name="connsiteY41" fmla="*/ 366454 h 455784"/>
                <a:gd name="connsiteX42" fmla="*/ 370760 w 455927"/>
                <a:gd name="connsiteY42" fmla="*/ 379002 h 45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455927" h="455784">
                  <a:moveTo>
                    <a:pt x="366248" y="-282"/>
                  </a:moveTo>
                  <a:lnTo>
                    <a:pt x="88312" y="-282"/>
                  </a:lnTo>
                  <a:cubicBezTo>
                    <a:pt x="39175" y="-321"/>
                    <a:pt x="-689" y="39478"/>
                    <a:pt x="-725" y="88612"/>
                  </a:cubicBezTo>
                  <a:cubicBezTo>
                    <a:pt x="-725" y="88632"/>
                    <a:pt x="-725" y="88651"/>
                    <a:pt x="-725" y="88672"/>
                  </a:cubicBezTo>
                  <a:lnTo>
                    <a:pt x="-725" y="366549"/>
                  </a:lnTo>
                  <a:cubicBezTo>
                    <a:pt x="-677" y="415690"/>
                    <a:pt x="39175" y="455503"/>
                    <a:pt x="88312" y="455503"/>
                  </a:cubicBezTo>
                  <a:lnTo>
                    <a:pt x="366248" y="455503"/>
                  </a:lnTo>
                  <a:cubicBezTo>
                    <a:pt x="415373" y="455503"/>
                    <a:pt x="455202" y="415677"/>
                    <a:pt x="455202" y="366549"/>
                  </a:cubicBezTo>
                  <a:lnTo>
                    <a:pt x="455202" y="88612"/>
                  </a:lnTo>
                  <a:cubicBezTo>
                    <a:pt x="455166" y="39510"/>
                    <a:pt x="415349" y="-275"/>
                    <a:pt x="366248" y="-282"/>
                  </a:cubicBezTo>
                  <a:close/>
                  <a:moveTo>
                    <a:pt x="166106" y="222963"/>
                  </a:moveTo>
                  <a:lnTo>
                    <a:pt x="294580" y="94453"/>
                  </a:lnTo>
                  <a:cubicBezTo>
                    <a:pt x="297821" y="91204"/>
                    <a:pt x="303080" y="91199"/>
                    <a:pt x="306333" y="94440"/>
                  </a:cubicBezTo>
                  <a:cubicBezTo>
                    <a:pt x="306333" y="94445"/>
                    <a:pt x="306345" y="94448"/>
                    <a:pt x="306345" y="94453"/>
                  </a:cubicBezTo>
                  <a:lnTo>
                    <a:pt x="306689" y="94750"/>
                  </a:lnTo>
                  <a:lnTo>
                    <a:pt x="322810" y="78569"/>
                  </a:lnTo>
                  <a:cubicBezTo>
                    <a:pt x="326051" y="75347"/>
                    <a:pt x="331287" y="75347"/>
                    <a:pt x="334528" y="78569"/>
                  </a:cubicBezTo>
                  <a:lnTo>
                    <a:pt x="364931" y="109008"/>
                  </a:lnTo>
                  <a:cubicBezTo>
                    <a:pt x="368172" y="112207"/>
                    <a:pt x="368195" y="117423"/>
                    <a:pt x="365002" y="120658"/>
                  </a:cubicBezTo>
                  <a:cubicBezTo>
                    <a:pt x="364978" y="120681"/>
                    <a:pt x="364954" y="120703"/>
                    <a:pt x="364931" y="120725"/>
                  </a:cubicBezTo>
                  <a:lnTo>
                    <a:pt x="348643" y="136751"/>
                  </a:lnTo>
                  <a:lnTo>
                    <a:pt x="349308" y="137416"/>
                  </a:lnTo>
                  <a:cubicBezTo>
                    <a:pt x="352501" y="140683"/>
                    <a:pt x="352501" y="145902"/>
                    <a:pt x="349308" y="149169"/>
                  </a:cubicBezTo>
                  <a:lnTo>
                    <a:pt x="220774" y="277619"/>
                  </a:lnTo>
                  <a:cubicBezTo>
                    <a:pt x="217605" y="280858"/>
                    <a:pt x="212417" y="280916"/>
                    <a:pt x="209176" y="277747"/>
                  </a:cubicBezTo>
                  <a:cubicBezTo>
                    <a:pt x="209128" y="277706"/>
                    <a:pt x="209093" y="277663"/>
                    <a:pt x="209045" y="277619"/>
                  </a:cubicBezTo>
                  <a:lnTo>
                    <a:pt x="166106" y="234775"/>
                  </a:lnTo>
                  <a:cubicBezTo>
                    <a:pt x="162865" y="231529"/>
                    <a:pt x="162865" y="226268"/>
                    <a:pt x="166106" y="223022"/>
                  </a:cubicBezTo>
                  <a:cubicBezTo>
                    <a:pt x="166106" y="223022"/>
                    <a:pt x="166106" y="223022"/>
                    <a:pt x="166106" y="223022"/>
                  </a:cubicBezTo>
                  <a:close/>
                  <a:moveTo>
                    <a:pt x="104374" y="339126"/>
                  </a:moveTo>
                  <a:lnTo>
                    <a:pt x="145402" y="254956"/>
                  </a:lnTo>
                  <a:cubicBezTo>
                    <a:pt x="147396" y="250861"/>
                    <a:pt x="151682" y="250208"/>
                    <a:pt x="154899" y="253401"/>
                  </a:cubicBezTo>
                  <a:lnTo>
                    <a:pt x="192615" y="291153"/>
                  </a:lnTo>
                  <a:cubicBezTo>
                    <a:pt x="195868" y="294382"/>
                    <a:pt x="195203" y="298703"/>
                    <a:pt x="191119" y="300769"/>
                  </a:cubicBezTo>
                  <a:lnTo>
                    <a:pt x="108018" y="342770"/>
                  </a:lnTo>
                  <a:cubicBezTo>
                    <a:pt x="103947" y="344895"/>
                    <a:pt x="102296" y="343221"/>
                    <a:pt x="104291" y="339102"/>
                  </a:cubicBezTo>
                  <a:close/>
                  <a:moveTo>
                    <a:pt x="370772" y="379002"/>
                  </a:moveTo>
                  <a:lnTo>
                    <a:pt x="83955" y="379002"/>
                  </a:lnTo>
                  <a:cubicBezTo>
                    <a:pt x="77022" y="379002"/>
                    <a:pt x="71407" y="373385"/>
                    <a:pt x="71407" y="366454"/>
                  </a:cubicBezTo>
                  <a:cubicBezTo>
                    <a:pt x="71407" y="359523"/>
                    <a:pt x="77022" y="353906"/>
                    <a:pt x="83955" y="353906"/>
                  </a:cubicBezTo>
                  <a:lnTo>
                    <a:pt x="370760" y="353906"/>
                  </a:lnTo>
                  <a:cubicBezTo>
                    <a:pt x="377693" y="353906"/>
                    <a:pt x="383308" y="359523"/>
                    <a:pt x="383308" y="366454"/>
                  </a:cubicBezTo>
                  <a:cubicBezTo>
                    <a:pt x="383308" y="373385"/>
                    <a:pt x="377693" y="379002"/>
                    <a:pt x="370760" y="37900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6890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59522" y="2717633"/>
            <a:ext cx="3164658" cy="9233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54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latin typeface="+mj-ea"/>
                <a:ea typeface="+mj-ea"/>
              </a:rPr>
              <a:t>工作成果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66530" y="3530600"/>
            <a:ext cx="344947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dist"/>
            <a:r>
              <a:rPr lang="en-US" altLang="zh-CN" sz="3200" b="1" dirty="0">
                <a:ln w="12700">
                  <a:gradFill>
                    <a:gsLst>
                      <a:gs pos="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rPr>
              <a:t>ACHIEVEMENT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0D6D0B-8F10-3025-CED4-9A3D8DEEC09A}"/>
              </a:ext>
            </a:extLst>
          </p:cNvPr>
          <p:cNvSpPr txBox="1"/>
          <p:nvPr/>
        </p:nvSpPr>
        <p:spPr>
          <a:xfrm>
            <a:off x="1344000" y="2502190"/>
            <a:ext cx="2230278" cy="186204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defRPr sz="11500" i="1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latin typeface="+mj-lt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dirty="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 hidden="1"/>
          <p:cNvPicPr>
            <a:picLocks noChangeAspect="1" noChangeArrowheads="1"/>
          </p:cNvPicPr>
          <p:nvPr/>
        </p:nvPicPr>
        <p:blipFill>
          <a:blip r:embed="rId2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34015" y="-9178"/>
            <a:ext cx="9856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任务达成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61549F29-49EE-0D15-9B78-B3DBF748B515}"/>
              </a:ext>
            </a:extLst>
          </p:cNvPr>
          <p:cNvGrpSpPr/>
          <p:nvPr/>
        </p:nvGrpSpPr>
        <p:grpSpPr>
          <a:xfrm>
            <a:off x="666476" y="2135614"/>
            <a:ext cx="2333524" cy="3741386"/>
            <a:chOff x="673660" y="2184213"/>
            <a:chExt cx="2542340" cy="407618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B6D12C8-117D-5440-E4F9-E10D9B59D815}"/>
                </a:ext>
              </a:extLst>
            </p:cNvPr>
            <p:cNvGrpSpPr/>
            <p:nvPr/>
          </p:nvGrpSpPr>
          <p:grpSpPr>
            <a:xfrm>
              <a:off x="673660" y="2184213"/>
              <a:ext cx="2542340" cy="2542340"/>
              <a:chOff x="836560" y="2398660"/>
              <a:chExt cx="2542340" cy="2542340"/>
            </a:xfrm>
            <a:effectLst>
              <a:outerShdw blurRad="1270000" dist="1701800" dir="5400000" algn="t" rotWithShape="0">
                <a:schemeClr val="accent1">
                  <a:alpha val="40000"/>
                </a:schemeClr>
              </a:outerShdw>
            </a:effectLst>
          </p:grpSpPr>
          <p:sp>
            <p:nvSpPr>
              <p:cNvPr id="158" name="椭圆 157">
                <a:extLst>
                  <a:ext uri="{FF2B5EF4-FFF2-40B4-BE49-F238E27FC236}">
                    <a16:creationId xmlns:a16="http://schemas.microsoft.com/office/drawing/2014/main" id="{14465E33-EC10-C521-2076-2D61D69BE3CB}"/>
                  </a:ext>
                </a:extLst>
              </p:cNvPr>
              <p:cNvSpPr/>
              <p:nvPr/>
            </p:nvSpPr>
            <p:spPr>
              <a:xfrm>
                <a:off x="1084800" y="2655682"/>
                <a:ext cx="2044162" cy="2044162"/>
              </a:xfrm>
              <a:prstGeom prst="ellipse">
                <a:avLst/>
              </a:prstGeom>
              <a:noFill/>
              <a:ln w="139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159" name="组合 158">
                <a:extLst>
                  <a:ext uri="{FF2B5EF4-FFF2-40B4-BE49-F238E27FC236}">
                    <a16:creationId xmlns:a16="http://schemas.microsoft.com/office/drawing/2014/main" id="{1CC21CCD-BAB1-7008-7105-DB209873DCE4}"/>
                  </a:ext>
                </a:extLst>
              </p:cNvPr>
              <p:cNvGrpSpPr/>
              <p:nvPr/>
            </p:nvGrpSpPr>
            <p:grpSpPr>
              <a:xfrm>
                <a:off x="836560" y="2398660"/>
                <a:ext cx="2542340" cy="2542340"/>
                <a:chOff x="287771" y="1849871"/>
                <a:chExt cx="3639917" cy="3639917"/>
              </a:xfrm>
            </p:grpSpPr>
            <p:sp>
              <p:nvSpPr>
                <p:cNvPr id="160" name="椭圆 159">
                  <a:extLst>
                    <a:ext uri="{FF2B5EF4-FFF2-40B4-BE49-F238E27FC236}">
                      <a16:creationId xmlns:a16="http://schemas.microsoft.com/office/drawing/2014/main" id="{D2317312-17DE-6300-A3BB-1424FB1780B7}"/>
                    </a:ext>
                  </a:extLst>
                </p:cNvPr>
                <p:cNvSpPr/>
                <p:nvPr/>
              </p:nvSpPr>
              <p:spPr>
                <a:xfrm>
                  <a:off x="287771" y="1849871"/>
                  <a:ext cx="3639917" cy="3639917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1" name="弧形 160">
                  <a:extLst>
                    <a:ext uri="{FF2B5EF4-FFF2-40B4-BE49-F238E27FC236}">
                      <a16:creationId xmlns:a16="http://schemas.microsoft.com/office/drawing/2014/main" id="{FA5598BF-91FA-8C58-6C63-089F303E7C90}"/>
                    </a:ext>
                  </a:extLst>
                </p:cNvPr>
                <p:cNvSpPr/>
                <p:nvPr/>
              </p:nvSpPr>
              <p:spPr>
                <a:xfrm>
                  <a:off x="644329" y="2206429"/>
                  <a:ext cx="2926800" cy="2926800"/>
                </a:xfrm>
                <a:prstGeom prst="arc">
                  <a:avLst>
                    <a:gd name="adj1" fmla="val 16475979"/>
                    <a:gd name="adj2" fmla="val 8276571"/>
                  </a:avLst>
                </a:prstGeom>
                <a:ln w="254000" cap="rnd">
                  <a:gradFill>
                    <a:gsLst>
                      <a:gs pos="0">
                        <a:schemeClr val="accent1"/>
                      </a:gs>
                      <a:gs pos="40000">
                        <a:schemeClr val="accent2"/>
                      </a:gs>
                      <a:gs pos="80000">
                        <a:schemeClr val="accent3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162" name="组合 161">
                <a:extLst>
                  <a:ext uri="{FF2B5EF4-FFF2-40B4-BE49-F238E27FC236}">
                    <a16:creationId xmlns:a16="http://schemas.microsoft.com/office/drawing/2014/main" id="{061D3F2B-CA3E-5E1A-BD78-45C7FB322BD5}"/>
                  </a:ext>
                </a:extLst>
              </p:cNvPr>
              <p:cNvGrpSpPr/>
              <p:nvPr/>
            </p:nvGrpSpPr>
            <p:grpSpPr>
              <a:xfrm>
                <a:off x="1454635" y="3025517"/>
                <a:ext cx="1304490" cy="1304490"/>
                <a:chOff x="1173046" y="2743928"/>
                <a:chExt cx="1867668" cy="1867668"/>
              </a:xfrm>
            </p:grpSpPr>
            <p:sp>
              <p:nvSpPr>
                <p:cNvPr id="163" name="椭圆 162">
                  <a:extLst>
                    <a:ext uri="{FF2B5EF4-FFF2-40B4-BE49-F238E27FC236}">
                      <a16:creationId xmlns:a16="http://schemas.microsoft.com/office/drawing/2014/main" id="{D2AFBDCD-DD25-DFB3-EA65-B5BD74D1C0CA}"/>
                    </a:ext>
                  </a:extLst>
                </p:cNvPr>
                <p:cNvSpPr/>
                <p:nvPr/>
              </p:nvSpPr>
              <p:spPr>
                <a:xfrm>
                  <a:off x="1173046" y="2743928"/>
                  <a:ext cx="1867668" cy="1867668"/>
                </a:xfrm>
                <a:prstGeom prst="ellipse">
                  <a:avLst/>
                </a:prstGeom>
                <a:gradFill flip="none" rotWithShape="1">
                  <a:gsLst>
                    <a:gs pos="7000">
                      <a:schemeClr val="accent1"/>
                    </a:gs>
                    <a:gs pos="63000">
                      <a:schemeClr val="accent2"/>
                    </a:gs>
                    <a:gs pos="96000">
                      <a:schemeClr val="accent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164" name="文本框 163">
                  <a:extLst>
                    <a:ext uri="{FF2B5EF4-FFF2-40B4-BE49-F238E27FC236}">
                      <a16:creationId xmlns:a16="http://schemas.microsoft.com/office/drawing/2014/main" id="{ACFB7BE8-E883-D184-2BDD-6A651750620F}"/>
                    </a:ext>
                  </a:extLst>
                </p:cNvPr>
                <p:cNvSpPr txBox="1"/>
                <p:nvPr/>
              </p:nvSpPr>
              <p:spPr>
                <a:xfrm>
                  <a:off x="1312398" y="3323818"/>
                  <a:ext cx="1588963" cy="816140"/>
                </a:xfrm>
                <a:prstGeom prst="rect">
                  <a:avLst/>
                </a:prstGeom>
                <a:noFill/>
              </p:spPr>
              <p:txBody>
                <a:bodyPr wrap="square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j-lt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67%</a:t>
                  </a:r>
                  <a:endPara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</p:grpSp>
        </p:grpSp>
        <p:sp>
          <p:nvSpPr>
            <p:cNvPr id="196" name="矩形: 圆角 195">
              <a:extLst>
                <a:ext uri="{FF2B5EF4-FFF2-40B4-BE49-F238E27FC236}">
                  <a16:creationId xmlns:a16="http://schemas.microsoft.com/office/drawing/2014/main" id="{FD2A3EF8-33FA-2127-E51C-54FE3C79FD18}"/>
                </a:ext>
              </a:extLst>
            </p:cNvPr>
            <p:cNvSpPr/>
            <p:nvPr/>
          </p:nvSpPr>
          <p:spPr>
            <a:xfrm>
              <a:off x="1043980" y="4460400"/>
              <a:ext cx="1800000" cy="1800000"/>
            </a:xfrm>
            <a:prstGeom prst="roundRect">
              <a:avLst>
                <a:gd name="adj" fmla="val 5918"/>
              </a:avLst>
            </a:prstGeom>
            <a:gradFill flip="none" rotWithShape="1">
              <a:gsLst>
                <a:gs pos="0">
                  <a:schemeClr val="accent1"/>
                </a:gs>
                <a:gs pos="79000">
                  <a:schemeClr val="accent2">
                    <a:alpha val="49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scene3d>
              <a:camera prst="orthographicFront">
                <a:rot lat="18954000" lon="17040000" rev="4806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195" name="文本框 194">
              <a:extLst>
                <a:ext uri="{FF2B5EF4-FFF2-40B4-BE49-F238E27FC236}">
                  <a16:creationId xmlns:a16="http://schemas.microsoft.com/office/drawing/2014/main" id="{DB218916-8A75-D3C9-6037-677094149857}"/>
                </a:ext>
              </a:extLst>
            </p:cNvPr>
            <p:cNvSpPr txBox="1"/>
            <p:nvPr/>
          </p:nvSpPr>
          <p:spPr>
            <a:xfrm>
              <a:off x="1275717" y="5017788"/>
              <a:ext cx="1336526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半年营收</a:t>
              </a:r>
            </a:p>
          </p:txBody>
        </p:sp>
      </p:grpSp>
      <p:grpSp>
        <p:nvGrpSpPr>
          <p:cNvPr id="208" name="组合 207">
            <a:extLst>
              <a:ext uri="{FF2B5EF4-FFF2-40B4-BE49-F238E27FC236}">
                <a16:creationId xmlns:a16="http://schemas.microsoft.com/office/drawing/2014/main" id="{158CCAB9-193F-3154-A357-4297B4C07D2B}"/>
              </a:ext>
            </a:extLst>
          </p:cNvPr>
          <p:cNvGrpSpPr/>
          <p:nvPr/>
        </p:nvGrpSpPr>
        <p:grpSpPr>
          <a:xfrm>
            <a:off x="9235200" y="3000600"/>
            <a:ext cx="2332800" cy="3740400"/>
            <a:chOff x="673660" y="2184213"/>
            <a:chExt cx="2542340" cy="4076187"/>
          </a:xfrm>
        </p:grpSpPr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9B996900-AAA0-BA11-4FCF-DD7ACE5E54A5}"/>
                </a:ext>
              </a:extLst>
            </p:cNvPr>
            <p:cNvGrpSpPr/>
            <p:nvPr/>
          </p:nvGrpSpPr>
          <p:grpSpPr>
            <a:xfrm>
              <a:off x="673660" y="2184213"/>
              <a:ext cx="2542340" cy="2542340"/>
              <a:chOff x="836560" y="2398660"/>
              <a:chExt cx="2542340" cy="2542340"/>
            </a:xfrm>
            <a:effectLst>
              <a:outerShdw blurRad="1270000" dist="1701800" dir="5400000" algn="t" rotWithShape="0">
                <a:schemeClr val="accent1">
                  <a:alpha val="40000"/>
                </a:schemeClr>
              </a:outerShdw>
            </a:effectLst>
          </p:grpSpPr>
          <p:sp>
            <p:nvSpPr>
              <p:cNvPr id="212" name="椭圆 211">
                <a:extLst>
                  <a:ext uri="{FF2B5EF4-FFF2-40B4-BE49-F238E27FC236}">
                    <a16:creationId xmlns:a16="http://schemas.microsoft.com/office/drawing/2014/main" id="{53C28E36-7C92-3675-7CAE-2A95766F8F01}"/>
                  </a:ext>
                </a:extLst>
              </p:cNvPr>
              <p:cNvSpPr/>
              <p:nvPr/>
            </p:nvSpPr>
            <p:spPr>
              <a:xfrm>
                <a:off x="1084800" y="2655682"/>
                <a:ext cx="2044162" cy="2044162"/>
              </a:xfrm>
              <a:prstGeom prst="ellipse">
                <a:avLst/>
              </a:prstGeom>
              <a:noFill/>
              <a:ln w="139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213" name="组合 212">
                <a:extLst>
                  <a:ext uri="{FF2B5EF4-FFF2-40B4-BE49-F238E27FC236}">
                    <a16:creationId xmlns:a16="http://schemas.microsoft.com/office/drawing/2014/main" id="{EB91D1B8-22F3-8FFD-8623-EE6CAA80B855}"/>
                  </a:ext>
                </a:extLst>
              </p:cNvPr>
              <p:cNvGrpSpPr/>
              <p:nvPr/>
            </p:nvGrpSpPr>
            <p:grpSpPr>
              <a:xfrm>
                <a:off x="836560" y="2398660"/>
                <a:ext cx="2542340" cy="2542340"/>
                <a:chOff x="287771" y="1849871"/>
                <a:chExt cx="3639917" cy="3639917"/>
              </a:xfrm>
            </p:grpSpPr>
            <p:sp>
              <p:nvSpPr>
                <p:cNvPr id="217" name="椭圆 216">
                  <a:extLst>
                    <a:ext uri="{FF2B5EF4-FFF2-40B4-BE49-F238E27FC236}">
                      <a16:creationId xmlns:a16="http://schemas.microsoft.com/office/drawing/2014/main" id="{C53AF9D4-985C-4541-B3B9-682CC3495E3F}"/>
                    </a:ext>
                  </a:extLst>
                </p:cNvPr>
                <p:cNvSpPr/>
                <p:nvPr/>
              </p:nvSpPr>
              <p:spPr>
                <a:xfrm>
                  <a:off x="287771" y="1849871"/>
                  <a:ext cx="3639917" cy="3639917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8" name="弧形 217">
                  <a:extLst>
                    <a:ext uri="{FF2B5EF4-FFF2-40B4-BE49-F238E27FC236}">
                      <a16:creationId xmlns:a16="http://schemas.microsoft.com/office/drawing/2014/main" id="{101F4158-05C8-4A0A-F447-80E5F87769B1}"/>
                    </a:ext>
                  </a:extLst>
                </p:cNvPr>
                <p:cNvSpPr/>
                <p:nvPr/>
              </p:nvSpPr>
              <p:spPr>
                <a:xfrm>
                  <a:off x="644329" y="2206429"/>
                  <a:ext cx="2926800" cy="2926800"/>
                </a:xfrm>
                <a:prstGeom prst="arc">
                  <a:avLst>
                    <a:gd name="adj1" fmla="val 16475979"/>
                    <a:gd name="adj2" fmla="val 1180926"/>
                  </a:avLst>
                </a:prstGeom>
                <a:ln w="254000" cap="rnd">
                  <a:gradFill>
                    <a:gsLst>
                      <a:gs pos="0">
                        <a:schemeClr val="accent1"/>
                      </a:gs>
                      <a:gs pos="40000">
                        <a:schemeClr val="accent2"/>
                      </a:gs>
                      <a:gs pos="80000">
                        <a:schemeClr val="accent3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214" name="组合 213">
                <a:extLst>
                  <a:ext uri="{FF2B5EF4-FFF2-40B4-BE49-F238E27FC236}">
                    <a16:creationId xmlns:a16="http://schemas.microsoft.com/office/drawing/2014/main" id="{BD3B0E5E-9F4D-168E-60D4-1F33835FFEFA}"/>
                  </a:ext>
                </a:extLst>
              </p:cNvPr>
              <p:cNvGrpSpPr/>
              <p:nvPr/>
            </p:nvGrpSpPr>
            <p:grpSpPr>
              <a:xfrm>
                <a:off x="1454635" y="3025517"/>
                <a:ext cx="1304490" cy="1304490"/>
                <a:chOff x="1173046" y="2743928"/>
                <a:chExt cx="1867668" cy="1867668"/>
              </a:xfrm>
            </p:grpSpPr>
            <p:sp>
              <p:nvSpPr>
                <p:cNvPr id="215" name="椭圆 214">
                  <a:extLst>
                    <a:ext uri="{FF2B5EF4-FFF2-40B4-BE49-F238E27FC236}">
                      <a16:creationId xmlns:a16="http://schemas.microsoft.com/office/drawing/2014/main" id="{CBDF44CA-10E7-A96C-3FD3-EB60386F9110}"/>
                    </a:ext>
                  </a:extLst>
                </p:cNvPr>
                <p:cNvSpPr/>
                <p:nvPr/>
              </p:nvSpPr>
              <p:spPr>
                <a:xfrm>
                  <a:off x="1173046" y="2743928"/>
                  <a:ext cx="1867668" cy="1867668"/>
                </a:xfrm>
                <a:prstGeom prst="ellipse">
                  <a:avLst/>
                </a:prstGeom>
                <a:gradFill flip="none" rotWithShape="1">
                  <a:gsLst>
                    <a:gs pos="7000">
                      <a:schemeClr val="accent1"/>
                    </a:gs>
                    <a:gs pos="63000">
                      <a:schemeClr val="accent2"/>
                    </a:gs>
                    <a:gs pos="96000">
                      <a:schemeClr val="accent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16" name="文本框 215">
                  <a:extLst>
                    <a:ext uri="{FF2B5EF4-FFF2-40B4-BE49-F238E27FC236}">
                      <a16:creationId xmlns:a16="http://schemas.microsoft.com/office/drawing/2014/main" id="{8F438131-404B-152C-FE66-F02C25A85CFB}"/>
                    </a:ext>
                  </a:extLst>
                </p:cNvPr>
                <p:cNvSpPr txBox="1"/>
                <p:nvPr/>
              </p:nvSpPr>
              <p:spPr>
                <a:xfrm>
                  <a:off x="1312399" y="3323818"/>
                  <a:ext cx="1588963" cy="816356"/>
                </a:xfrm>
                <a:prstGeom prst="rect">
                  <a:avLst/>
                </a:prstGeom>
                <a:noFill/>
              </p:spPr>
              <p:txBody>
                <a:bodyPr wrap="square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j-lt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30%</a:t>
                  </a:r>
                  <a:endPara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</p:grpSp>
        </p:grpSp>
        <p:sp>
          <p:nvSpPr>
            <p:cNvPr id="210" name="矩形: 圆角 209">
              <a:extLst>
                <a:ext uri="{FF2B5EF4-FFF2-40B4-BE49-F238E27FC236}">
                  <a16:creationId xmlns:a16="http://schemas.microsoft.com/office/drawing/2014/main" id="{EEAF0896-CC88-B672-4011-D2BD4DDAB8E6}"/>
                </a:ext>
              </a:extLst>
            </p:cNvPr>
            <p:cNvSpPr/>
            <p:nvPr/>
          </p:nvSpPr>
          <p:spPr>
            <a:xfrm>
              <a:off x="1043980" y="4460400"/>
              <a:ext cx="1800000" cy="1800000"/>
            </a:xfrm>
            <a:prstGeom prst="roundRect">
              <a:avLst>
                <a:gd name="adj" fmla="val 5918"/>
              </a:avLst>
            </a:prstGeom>
            <a:gradFill flip="none" rotWithShape="1">
              <a:gsLst>
                <a:gs pos="0">
                  <a:schemeClr val="accent1"/>
                </a:gs>
                <a:gs pos="79000">
                  <a:schemeClr val="accent2">
                    <a:alpha val="49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scene3d>
              <a:camera prst="orthographicFront">
                <a:rot lat="18954000" lon="17040000" rev="4806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211" name="文本框 210">
              <a:extLst>
                <a:ext uri="{FF2B5EF4-FFF2-40B4-BE49-F238E27FC236}">
                  <a16:creationId xmlns:a16="http://schemas.microsoft.com/office/drawing/2014/main" id="{6438860D-6F59-BCFF-C564-64B3DBA4FA41}"/>
                </a:ext>
              </a:extLst>
            </p:cNvPr>
            <p:cNvSpPr txBox="1"/>
            <p:nvPr/>
          </p:nvSpPr>
          <p:spPr>
            <a:xfrm>
              <a:off x="1275717" y="5017788"/>
              <a:ext cx="1336526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同比增长</a:t>
              </a:r>
            </a:p>
          </p:txBody>
        </p:sp>
      </p:grpSp>
      <p:grpSp>
        <p:nvGrpSpPr>
          <p:cNvPr id="219" name="组合 218">
            <a:extLst>
              <a:ext uri="{FF2B5EF4-FFF2-40B4-BE49-F238E27FC236}">
                <a16:creationId xmlns:a16="http://schemas.microsoft.com/office/drawing/2014/main" id="{09E6D3FB-4DDE-0933-9B83-3D156DF8F13F}"/>
              </a:ext>
            </a:extLst>
          </p:cNvPr>
          <p:cNvGrpSpPr/>
          <p:nvPr/>
        </p:nvGrpSpPr>
        <p:grpSpPr>
          <a:xfrm>
            <a:off x="6379200" y="2135614"/>
            <a:ext cx="2332800" cy="3740400"/>
            <a:chOff x="673660" y="2184213"/>
            <a:chExt cx="2542340" cy="4076187"/>
          </a:xfrm>
        </p:grpSpPr>
        <p:grpSp>
          <p:nvGrpSpPr>
            <p:cNvPr id="220" name="组合 219">
              <a:extLst>
                <a:ext uri="{FF2B5EF4-FFF2-40B4-BE49-F238E27FC236}">
                  <a16:creationId xmlns:a16="http://schemas.microsoft.com/office/drawing/2014/main" id="{FAE3FD31-0195-A956-496D-433481B491EC}"/>
                </a:ext>
              </a:extLst>
            </p:cNvPr>
            <p:cNvGrpSpPr/>
            <p:nvPr/>
          </p:nvGrpSpPr>
          <p:grpSpPr>
            <a:xfrm>
              <a:off x="673660" y="2184213"/>
              <a:ext cx="2542340" cy="2542340"/>
              <a:chOff x="836560" y="2398660"/>
              <a:chExt cx="2542340" cy="2542340"/>
            </a:xfrm>
            <a:effectLst>
              <a:outerShdw blurRad="1270000" dist="1701800" dir="5400000" algn="t" rotWithShape="0">
                <a:schemeClr val="accent1">
                  <a:alpha val="40000"/>
                </a:schemeClr>
              </a:outerShdw>
            </a:effectLst>
          </p:grpSpPr>
          <p:sp>
            <p:nvSpPr>
              <p:cNvPr id="223" name="椭圆 222">
                <a:extLst>
                  <a:ext uri="{FF2B5EF4-FFF2-40B4-BE49-F238E27FC236}">
                    <a16:creationId xmlns:a16="http://schemas.microsoft.com/office/drawing/2014/main" id="{BD55955E-93D0-1FD4-D9E4-490C79332091}"/>
                  </a:ext>
                </a:extLst>
              </p:cNvPr>
              <p:cNvSpPr/>
              <p:nvPr/>
            </p:nvSpPr>
            <p:spPr>
              <a:xfrm>
                <a:off x="1084800" y="2655682"/>
                <a:ext cx="2044162" cy="2044162"/>
              </a:xfrm>
              <a:prstGeom prst="ellipse">
                <a:avLst/>
              </a:prstGeom>
              <a:noFill/>
              <a:ln w="139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224" name="组合 223">
                <a:extLst>
                  <a:ext uri="{FF2B5EF4-FFF2-40B4-BE49-F238E27FC236}">
                    <a16:creationId xmlns:a16="http://schemas.microsoft.com/office/drawing/2014/main" id="{B9914D42-5004-CC15-380A-9F5F80FF7F62}"/>
                  </a:ext>
                </a:extLst>
              </p:cNvPr>
              <p:cNvGrpSpPr/>
              <p:nvPr/>
            </p:nvGrpSpPr>
            <p:grpSpPr>
              <a:xfrm>
                <a:off x="836560" y="2398660"/>
                <a:ext cx="2542340" cy="2542340"/>
                <a:chOff x="287771" y="1849871"/>
                <a:chExt cx="3639917" cy="3639917"/>
              </a:xfrm>
            </p:grpSpPr>
            <p:sp>
              <p:nvSpPr>
                <p:cNvPr id="228" name="椭圆 227">
                  <a:extLst>
                    <a:ext uri="{FF2B5EF4-FFF2-40B4-BE49-F238E27FC236}">
                      <a16:creationId xmlns:a16="http://schemas.microsoft.com/office/drawing/2014/main" id="{064FE561-DC05-5CC4-87CD-938C086CA634}"/>
                    </a:ext>
                  </a:extLst>
                </p:cNvPr>
                <p:cNvSpPr/>
                <p:nvPr/>
              </p:nvSpPr>
              <p:spPr>
                <a:xfrm>
                  <a:off x="287771" y="1849871"/>
                  <a:ext cx="3639917" cy="3639917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29" name="弧形 228">
                  <a:extLst>
                    <a:ext uri="{FF2B5EF4-FFF2-40B4-BE49-F238E27FC236}">
                      <a16:creationId xmlns:a16="http://schemas.microsoft.com/office/drawing/2014/main" id="{491F1F27-565D-EA06-969C-B0A77E62D385}"/>
                    </a:ext>
                  </a:extLst>
                </p:cNvPr>
                <p:cNvSpPr/>
                <p:nvPr/>
              </p:nvSpPr>
              <p:spPr>
                <a:xfrm>
                  <a:off x="644329" y="2206429"/>
                  <a:ext cx="2926800" cy="2926800"/>
                </a:xfrm>
                <a:prstGeom prst="arc">
                  <a:avLst>
                    <a:gd name="adj1" fmla="val 16475979"/>
                    <a:gd name="adj2" fmla="val 10816515"/>
                  </a:avLst>
                </a:prstGeom>
                <a:ln w="254000" cap="rnd">
                  <a:gradFill>
                    <a:gsLst>
                      <a:gs pos="0">
                        <a:schemeClr val="accent1"/>
                      </a:gs>
                      <a:gs pos="40000">
                        <a:schemeClr val="accent2"/>
                      </a:gs>
                      <a:gs pos="80000">
                        <a:schemeClr val="accent3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225" name="组合 224">
                <a:extLst>
                  <a:ext uri="{FF2B5EF4-FFF2-40B4-BE49-F238E27FC236}">
                    <a16:creationId xmlns:a16="http://schemas.microsoft.com/office/drawing/2014/main" id="{ACB09FDA-7E15-01B6-C401-E48A871B2FB4}"/>
                  </a:ext>
                </a:extLst>
              </p:cNvPr>
              <p:cNvGrpSpPr/>
              <p:nvPr/>
            </p:nvGrpSpPr>
            <p:grpSpPr>
              <a:xfrm>
                <a:off x="1454635" y="3025517"/>
                <a:ext cx="1304490" cy="1304490"/>
                <a:chOff x="1173046" y="2743928"/>
                <a:chExt cx="1867668" cy="1867668"/>
              </a:xfrm>
            </p:grpSpPr>
            <p:sp>
              <p:nvSpPr>
                <p:cNvPr id="226" name="椭圆 225">
                  <a:extLst>
                    <a:ext uri="{FF2B5EF4-FFF2-40B4-BE49-F238E27FC236}">
                      <a16:creationId xmlns:a16="http://schemas.microsoft.com/office/drawing/2014/main" id="{108DBD7C-F281-59C1-CB5C-C19B5E387A9D}"/>
                    </a:ext>
                  </a:extLst>
                </p:cNvPr>
                <p:cNvSpPr/>
                <p:nvPr/>
              </p:nvSpPr>
              <p:spPr>
                <a:xfrm>
                  <a:off x="1173046" y="2743928"/>
                  <a:ext cx="1867668" cy="1867668"/>
                </a:xfrm>
                <a:prstGeom prst="ellipse">
                  <a:avLst/>
                </a:prstGeom>
                <a:gradFill flip="none" rotWithShape="1">
                  <a:gsLst>
                    <a:gs pos="7000">
                      <a:schemeClr val="accent1"/>
                    </a:gs>
                    <a:gs pos="63000">
                      <a:schemeClr val="accent2"/>
                    </a:gs>
                    <a:gs pos="96000">
                      <a:schemeClr val="accent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27" name="文本框 226">
                  <a:extLst>
                    <a:ext uri="{FF2B5EF4-FFF2-40B4-BE49-F238E27FC236}">
                      <a16:creationId xmlns:a16="http://schemas.microsoft.com/office/drawing/2014/main" id="{9C2371DD-5C65-F7E3-E22C-2660B12B31CB}"/>
                    </a:ext>
                  </a:extLst>
                </p:cNvPr>
                <p:cNvSpPr txBox="1"/>
                <p:nvPr/>
              </p:nvSpPr>
              <p:spPr>
                <a:xfrm>
                  <a:off x="1312399" y="3323818"/>
                  <a:ext cx="1588963" cy="816356"/>
                </a:xfrm>
                <a:prstGeom prst="rect">
                  <a:avLst/>
                </a:prstGeom>
                <a:noFill/>
              </p:spPr>
              <p:txBody>
                <a:bodyPr wrap="square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US" altLang="zh-CN" sz="2800" dirty="0">
                      <a:solidFill>
                        <a:prstClr val="white"/>
                      </a:solidFill>
                      <a:latin typeface="+mj-lt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7</a:t>
                  </a:r>
                  <a:r>
                    <a:rPr kumimoji="0" lang="en-US" altLang="zh-CN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j-lt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8%</a:t>
                  </a:r>
                  <a:endPara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</p:grpSp>
        </p:grpSp>
        <p:sp>
          <p:nvSpPr>
            <p:cNvPr id="221" name="矩形: 圆角 220">
              <a:extLst>
                <a:ext uri="{FF2B5EF4-FFF2-40B4-BE49-F238E27FC236}">
                  <a16:creationId xmlns:a16="http://schemas.microsoft.com/office/drawing/2014/main" id="{6030BD35-41C9-0C39-A03C-1CE1200DABE1}"/>
                </a:ext>
              </a:extLst>
            </p:cNvPr>
            <p:cNvSpPr/>
            <p:nvPr/>
          </p:nvSpPr>
          <p:spPr>
            <a:xfrm>
              <a:off x="1043980" y="4460400"/>
              <a:ext cx="1800000" cy="1800000"/>
            </a:xfrm>
            <a:prstGeom prst="roundRect">
              <a:avLst>
                <a:gd name="adj" fmla="val 5918"/>
              </a:avLst>
            </a:prstGeom>
            <a:gradFill flip="none" rotWithShape="1">
              <a:gsLst>
                <a:gs pos="0">
                  <a:schemeClr val="accent1"/>
                </a:gs>
                <a:gs pos="79000">
                  <a:schemeClr val="accent2">
                    <a:alpha val="49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scene3d>
              <a:camera prst="orthographicFront">
                <a:rot lat="18954000" lon="17040000" rev="4806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222" name="文本框 221">
              <a:extLst>
                <a:ext uri="{FF2B5EF4-FFF2-40B4-BE49-F238E27FC236}">
                  <a16:creationId xmlns:a16="http://schemas.microsoft.com/office/drawing/2014/main" id="{59A31E9A-CDEA-65AD-0E5B-0A765C02AD7F}"/>
                </a:ext>
              </a:extLst>
            </p:cNvPr>
            <p:cNvSpPr txBox="1"/>
            <p:nvPr/>
          </p:nvSpPr>
          <p:spPr>
            <a:xfrm>
              <a:off x="1275717" y="5017788"/>
              <a:ext cx="1336526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完成进度</a:t>
              </a:r>
            </a:p>
          </p:txBody>
        </p:sp>
      </p:grpSp>
      <p:grpSp>
        <p:nvGrpSpPr>
          <p:cNvPr id="230" name="组合 229">
            <a:extLst>
              <a:ext uri="{FF2B5EF4-FFF2-40B4-BE49-F238E27FC236}">
                <a16:creationId xmlns:a16="http://schemas.microsoft.com/office/drawing/2014/main" id="{C2261CD1-DF1D-9F8E-F3CE-26329613FEEC}"/>
              </a:ext>
            </a:extLst>
          </p:cNvPr>
          <p:cNvGrpSpPr/>
          <p:nvPr/>
        </p:nvGrpSpPr>
        <p:grpSpPr>
          <a:xfrm>
            <a:off x="3523200" y="3000600"/>
            <a:ext cx="2332800" cy="3740400"/>
            <a:chOff x="673660" y="2184213"/>
            <a:chExt cx="2542340" cy="4076187"/>
          </a:xfrm>
        </p:grpSpPr>
        <p:grpSp>
          <p:nvGrpSpPr>
            <p:cNvPr id="231" name="组合 230">
              <a:extLst>
                <a:ext uri="{FF2B5EF4-FFF2-40B4-BE49-F238E27FC236}">
                  <a16:creationId xmlns:a16="http://schemas.microsoft.com/office/drawing/2014/main" id="{AAA28AA4-1C42-A8CB-2D39-C6359099A9EF}"/>
                </a:ext>
              </a:extLst>
            </p:cNvPr>
            <p:cNvGrpSpPr/>
            <p:nvPr/>
          </p:nvGrpSpPr>
          <p:grpSpPr>
            <a:xfrm>
              <a:off x="673660" y="2184213"/>
              <a:ext cx="2542340" cy="2542340"/>
              <a:chOff x="836560" y="2398660"/>
              <a:chExt cx="2542340" cy="2542340"/>
            </a:xfrm>
            <a:effectLst>
              <a:outerShdw blurRad="1270000" dist="1701800" dir="5400000" algn="t" rotWithShape="0">
                <a:schemeClr val="accent1">
                  <a:alpha val="40000"/>
                </a:schemeClr>
              </a:outerShdw>
            </a:effectLst>
          </p:grpSpPr>
          <p:sp>
            <p:nvSpPr>
              <p:cNvPr id="234" name="椭圆 233">
                <a:extLst>
                  <a:ext uri="{FF2B5EF4-FFF2-40B4-BE49-F238E27FC236}">
                    <a16:creationId xmlns:a16="http://schemas.microsoft.com/office/drawing/2014/main" id="{E21D284A-B0B7-3E37-4AA5-711D544D557B}"/>
                  </a:ext>
                </a:extLst>
              </p:cNvPr>
              <p:cNvSpPr/>
              <p:nvPr/>
            </p:nvSpPr>
            <p:spPr>
              <a:xfrm>
                <a:off x="1084800" y="2655682"/>
                <a:ext cx="2044162" cy="2044162"/>
              </a:xfrm>
              <a:prstGeom prst="ellipse">
                <a:avLst/>
              </a:prstGeom>
              <a:noFill/>
              <a:ln w="139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思源黑体 CN Regular"/>
                  <a:cs typeface="+mn-cs"/>
                </a:endParaRPr>
              </a:p>
            </p:txBody>
          </p:sp>
          <p:grpSp>
            <p:nvGrpSpPr>
              <p:cNvPr id="235" name="组合 234">
                <a:extLst>
                  <a:ext uri="{FF2B5EF4-FFF2-40B4-BE49-F238E27FC236}">
                    <a16:creationId xmlns:a16="http://schemas.microsoft.com/office/drawing/2014/main" id="{2C0EE94B-A97E-A365-6371-DC2F7F50F2FD}"/>
                  </a:ext>
                </a:extLst>
              </p:cNvPr>
              <p:cNvGrpSpPr/>
              <p:nvPr/>
            </p:nvGrpSpPr>
            <p:grpSpPr>
              <a:xfrm>
                <a:off x="836560" y="2398660"/>
                <a:ext cx="2542340" cy="2542340"/>
                <a:chOff x="287771" y="1849871"/>
                <a:chExt cx="3639917" cy="3639917"/>
              </a:xfrm>
            </p:grpSpPr>
            <p:sp>
              <p:nvSpPr>
                <p:cNvPr id="239" name="椭圆 238">
                  <a:extLst>
                    <a:ext uri="{FF2B5EF4-FFF2-40B4-BE49-F238E27FC236}">
                      <a16:creationId xmlns:a16="http://schemas.microsoft.com/office/drawing/2014/main" id="{35FF90E0-354B-60AD-2051-CA6A961EFA33}"/>
                    </a:ext>
                  </a:extLst>
                </p:cNvPr>
                <p:cNvSpPr/>
                <p:nvPr/>
              </p:nvSpPr>
              <p:spPr>
                <a:xfrm>
                  <a:off x="287771" y="1849871"/>
                  <a:ext cx="3639917" cy="3639917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40" name="弧形 239">
                  <a:extLst>
                    <a:ext uri="{FF2B5EF4-FFF2-40B4-BE49-F238E27FC236}">
                      <a16:creationId xmlns:a16="http://schemas.microsoft.com/office/drawing/2014/main" id="{1372550F-81C5-0C53-6D0D-ADC7E9880ADC}"/>
                    </a:ext>
                  </a:extLst>
                </p:cNvPr>
                <p:cNvSpPr/>
                <p:nvPr/>
              </p:nvSpPr>
              <p:spPr>
                <a:xfrm>
                  <a:off x="644329" y="2206429"/>
                  <a:ext cx="2926800" cy="2926800"/>
                </a:xfrm>
                <a:prstGeom prst="arc">
                  <a:avLst>
                    <a:gd name="adj1" fmla="val 16475979"/>
                    <a:gd name="adj2" fmla="val 6998406"/>
                  </a:avLst>
                </a:prstGeom>
                <a:ln w="254000" cap="rnd">
                  <a:gradFill>
                    <a:gsLst>
                      <a:gs pos="0">
                        <a:schemeClr val="accent1"/>
                      </a:gs>
                      <a:gs pos="40000">
                        <a:schemeClr val="accent2"/>
                      </a:gs>
                      <a:gs pos="80000">
                        <a:schemeClr val="accent3"/>
                      </a:gs>
                      <a:gs pos="100000">
                        <a:schemeClr val="accent1"/>
                      </a:gs>
                    </a:gsLst>
                    <a:lin ang="5400000" scaled="1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</p:grpSp>
          <p:grpSp>
            <p:nvGrpSpPr>
              <p:cNvPr id="236" name="组合 235">
                <a:extLst>
                  <a:ext uri="{FF2B5EF4-FFF2-40B4-BE49-F238E27FC236}">
                    <a16:creationId xmlns:a16="http://schemas.microsoft.com/office/drawing/2014/main" id="{281CAC9E-14BF-7243-3A8B-F028847A909E}"/>
                  </a:ext>
                </a:extLst>
              </p:cNvPr>
              <p:cNvGrpSpPr/>
              <p:nvPr/>
            </p:nvGrpSpPr>
            <p:grpSpPr>
              <a:xfrm>
                <a:off x="1454635" y="3025517"/>
                <a:ext cx="1304490" cy="1304490"/>
                <a:chOff x="1173046" y="2743928"/>
                <a:chExt cx="1867668" cy="1867668"/>
              </a:xfrm>
            </p:grpSpPr>
            <p:sp>
              <p:nvSpPr>
                <p:cNvPr id="237" name="椭圆 236">
                  <a:extLst>
                    <a:ext uri="{FF2B5EF4-FFF2-40B4-BE49-F238E27FC236}">
                      <a16:creationId xmlns:a16="http://schemas.microsoft.com/office/drawing/2014/main" id="{39E34276-66D9-85B0-85B3-E5CA2B4221EE}"/>
                    </a:ext>
                  </a:extLst>
                </p:cNvPr>
                <p:cNvSpPr/>
                <p:nvPr/>
              </p:nvSpPr>
              <p:spPr>
                <a:xfrm>
                  <a:off x="1173046" y="2743928"/>
                  <a:ext cx="1867668" cy="1867668"/>
                </a:xfrm>
                <a:prstGeom prst="ellipse">
                  <a:avLst/>
                </a:prstGeom>
                <a:gradFill flip="none" rotWithShape="1">
                  <a:gsLst>
                    <a:gs pos="7000">
                      <a:schemeClr val="accent1"/>
                    </a:gs>
                    <a:gs pos="63000">
                      <a:schemeClr val="accent2"/>
                    </a:gs>
                    <a:gs pos="96000">
                      <a:schemeClr val="accent3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思源黑体 CN Regular"/>
                    <a:cs typeface="+mn-cs"/>
                  </a:endParaRPr>
                </a:p>
              </p:txBody>
            </p:sp>
            <p:sp>
              <p:nvSpPr>
                <p:cNvPr id="238" name="文本框 237">
                  <a:extLst>
                    <a:ext uri="{FF2B5EF4-FFF2-40B4-BE49-F238E27FC236}">
                      <a16:creationId xmlns:a16="http://schemas.microsoft.com/office/drawing/2014/main" id="{DF32EAA9-5B41-32EE-DFA2-971674C5C2F2}"/>
                    </a:ext>
                  </a:extLst>
                </p:cNvPr>
                <p:cNvSpPr txBox="1"/>
                <p:nvPr/>
              </p:nvSpPr>
              <p:spPr>
                <a:xfrm>
                  <a:off x="1312398" y="3323818"/>
                  <a:ext cx="1588963" cy="749106"/>
                </a:xfrm>
                <a:prstGeom prst="rect">
                  <a:avLst/>
                </a:prstGeom>
                <a:noFill/>
              </p:spPr>
              <p:txBody>
                <a:bodyPr wrap="square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+mj-lt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60%</a:t>
                  </a:r>
                  <a:endPara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j-lt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</p:grpSp>
        </p:grpSp>
        <p:sp>
          <p:nvSpPr>
            <p:cNvPr id="232" name="矩形: 圆角 231">
              <a:extLst>
                <a:ext uri="{FF2B5EF4-FFF2-40B4-BE49-F238E27FC236}">
                  <a16:creationId xmlns:a16="http://schemas.microsoft.com/office/drawing/2014/main" id="{593F00F5-73F2-AD1F-929B-C612CC3A5D35}"/>
                </a:ext>
              </a:extLst>
            </p:cNvPr>
            <p:cNvSpPr/>
            <p:nvPr/>
          </p:nvSpPr>
          <p:spPr>
            <a:xfrm>
              <a:off x="1043980" y="4460400"/>
              <a:ext cx="1800000" cy="1800000"/>
            </a:xfrm>
            <a:prstGeom prst="roundRect">
              <a:avLst>
                <a:gd name="adj" fmla="val 5918"/>
              </a:avLst>
            </a:prstGeom>
            <a:gradFill flip="none" rotWithShape="1">
              <a:gsLst>
                <a:gs pos="0">
                  <a:schemeClr val="accent1"/>
                </a:gs>
                <a:gs pos="79000">
                  <a:schemeClr val="accent2">
                    <a:alpha val="49000"/>
                  </a:schemeClr>
                </a:gs>
              </a:gsLst>
              <a:lin ang="18900000" scaled="0"/>
              <a:tileRect/>
            </a:gradFill>
            <a:ln w="25400">
              <a:noFill/>
            </a:ln>
            <a:scene3d>
              <a:camera prst="orthographicFront">
                <a:rot lat="18954000" lon="17040000" rev="4806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R" panose="00020600040101010101" pitchFamily="18" charset="-122"/>
                <a:ea typeface="思源黑体 CN Regular"/>
                <a:cs typeface="+mn-cs"/>
              </a:endParaRPr>
            </a:p>
          </p:txBody>
        </p:sp>
        <p:sp>
          <p:nvSpPr>
            <p:cNvPr id="233" name="文本框 232">
              <a:extLst>
                <a:ext uri="{FF2B5EF4-FFF2-40B4-BE49-F238E27FC236}">
                  <a16:creationId xmlns:a16="http://schemas.microsoft.com/office/drawing/2014/main" id="{0F009F2E-7D38-EC6C-3201-CF780B429F9E}"/>
                </a:ext>
              </a:extLst>
            </p:cNvPr>
            <p:cNvSpPr txBox="1"/>
            <p:nvPr/>
          </p:nvSpPr>
          <p:spPr>
            <a:xfrm>
              <a:off x="1275717" y="5017788"/>
              <a:ext cx="1336526" cy="42171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+mn-lt"/>
                </a:rPr>
                <a:t>时间进度</a:t>
              </a: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424DDE79-D2D1-E433-EC1E-0DD79C28313B}"/>
              </a:ext>
            </a:extLst>
          </p:cNvPr>
          <p:cNvSpPr txBox="1"/>
          <p:nvPr/>
        </p:nvSpPr>
        <p:spPr>
          <a:xfrm>
            <a:off x="666475" y="1197000"/>
            <a:ext cx="10830199" cy="78951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/>
              <a:t>上半年，分公司标保达成</a:t>
            </a:r>
            <a:r>
              <a:rPr lang="en-US" altLang="zh-CN" dirty="0"/>
              <a:t>13749.1</a:t>
            </a:r>
            <a:r>
              <a:rPr lang="zh-CN" altLang="en-US" dirty="0"/>
              <a:t>万，年度达成率</a:t>
            </a:r>
            <a:r>
              <a:rPr lang="en-US" altLang="zh-CN" dirty="0"/>
              <a:t>67%</a:t>
            </a:r>
            <a:r>
              <a:rPr lang="zh-CN" altLang="en-US" dirty="0"/>
              <a:t>，同比提升</a:t>
            </a:r>
            <a:r>
              <a:rPr lang="en-US" altLang="zh-CN" dirty="0"/>
              <a:t>30%</a:t>
            </a:r>
            <a:r>
              <a:rPr lang="zh-CN" altLang="en-US" dirty="0"/>
              <a:t>，标保规模系统排名第</a:t>
            </a:r>
            <a:r>
              <a:rPr lang="en-US" altLang="zh-CN" dirty="0"/>
              <a:t>3</a:t>
            </a:r>
            <a:r>
              <a:rPr lang="zh-CN" altLang="en-US" dirty="0"/>
              <a:t>；价值达成</a:t>
            </a:r>
            <a:r>
              <a:rPr lang="en-US" altLang="zh-CN" dirty="0"/>
              <a:t>4808.8</a:t>
            </a:r>
            <a:r>
              <a:rPr lang="zh-CN" altLang="en-US" dirty="0"/>
              <a:t>万，半年度营收</a:t>
            </a:r>
            <a:r>
              <a:rPr lang="en-US" altLang="zh-CN" dirty="0"/>
              <a:t>67%</a:t>
            </a:r>
            <a:r>
              <a:rPr lang="zh-CN" altLang="en-US" dirty="0"/>
              <a:t>，时间进度</a:t>
            </a:r>
            <a:r>
              <a:rPr lang="en-US" altLang="zh-CN" dirty="0"/>
              <a:t>60%</a:t>
            </a:r>
            <a:r>
              <a:rPr lang="zh-CN" altLang="en-US" dirty="0"/>
              <a:t>，价值规模系统排名第</a:t>
            </a:r>
            <a:r>
              <a:rPr lang="en-US" altLang="zh-CN" dirty="0"/>
              <a:t>3</a:t>
            </a:r>
            <a:r>
              <a:rPr lang="zh-CN" altLang="en-US" dirty="0"/>
              <a:t>，完成进度</a:t>
            </a:r>
            <a:r>
              <a:rPr lang="en-US" altLang="zh-CN" dirty="0"/>
              <a:t>78%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0963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 hidden="1"/>
          <p:cNvPicPr>
            <a:picLocks noChangeAspect="1" noChangeArrowheads="1"/>
          </p:cNvPicPr>
          <p:nvPr/>
        </p:nvPicPr>
        <p:blipFill>
          <a:blip r:embed="rId2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34015" y="-9178"/>
            <a:ext cx="9856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管理效果</a:t>
            </a:r>
          </a:p>
        </p:txBody>
      </p:sp>
      <p:sp>
        <p:nvSpPr>
          <p:cNvPr id="173" name="文本框 172">
            <a:extLst>
              <a:ext uri="{FF2B5EF4-FFF2-40B4-BE49-F238E27FC236}">
                <a16:creationId xmlns:a16="http://schemas.microsoft.com/office/drawing/2014/main" id="{21C37809-1164-64FE-7DD7-7026370190CC}"/>
              </a:ext>
            </a:extLst>
          </p:cNvPr>
          <p:cNvSpPr txBox="1"/>
          <p:nvPr/>
        </p:nvSpPr>
        <p:spPr>
          <a:xfrm>
            <a:off x="695325" y="1197000"/>
            <a:ext cx="10801350" cy="150970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+mn-ea"/>
              </a:rPr>
              <a:t>2022</a:t>
            </a:r>
            <a:r>
              <a:rPr lang="zh-CN" altLang="en-US" sz="1600" dirty="0">
                <a:latin typeface="+mn-ea"/>
              </a:rPr>
              <a:t>年上半年，分公司通过</a:t>
            </a:r>
            <a:r>
              <a:rPr lang="en-US" altLang="zh-CN" sz="1600" dirty="0">
                <a:latin typeface="+mn-ea"/>
              </a:rPr>
              <a:t>3</a:t>
            </a:r>
            <a:r>
              <a:rPr lang="zh-CN" altLang="en-US" sz="1600" dirty="0">
                <a:latin typeface="+mn-ea"/>
              </a:rPr>
              <a:t>个月的基础管理运作，对绩效面谈进行点对点追踪，对</a:t>
            </a:r>
            <a:r>
              <a:rPr lang="en-US" altLang="zh-CN" sz="1600" dirty="0">
                <a:latin typeface="+mn-ea"/>
              </a:rPr>
              <a:t>1</a:t>
            </a:r>
            <a:r>
              <a:rPr lang="zh-CN" altLang="en-US" sz="1600" dirty="0">
                <a:latin typeface="+mn-ea"/>
              </a:rPr>
              <a:t>日至少</a:t>
            </a:r>
            <a:r>
              <a:rPr lang="en-US" altLang="zh-CN" sz="1600" dirty="0">
                <a:latin typeface="+mn-ea"/>
              </a:rPr>
              <a:t>2</a:t>
            </a:r>
            <a:r>
              <a:rPr lang="zh-CN" altLang="en-US" sz="1600" dirty="0">
                <a:latin typeface="+mn-ea"/>
              </a:rPr>
              <a:t>访进行逐一跟进，团队已初步养成绩效面谈及</a:t>
            </a:r>
            <a:r>
              <a:rPr lang="en-US" altLang="zh-CN" sz="1600" dirty="0">
                <a:latin typeface="+mn-ea"/>
              </a:rPr>
              <a:t>1</a:t>
            </a:r>
            <a:r>
              <a:rPr lang="zh-CN" altLang="en-US" sz="1600" dirty="0">
                <a:latin typeface="+mn-ea"/>
              </a:rPr>
              <a:t>日至少</a:t>
            </a:r>
            <a:r>
              <a:rPr lang="en-US" altLang="zh-CN" sz="1600" dirty="0">
                <a:latin typeface="+mn-ea"/>
              </a:rPr>
              <a:t>2</a:t>
            </a:r>
            <a:r>
              <a:rPr lang="zh-CN" altLang="en-US" sz="1600" dirty="0">
                <a:latin typeface="+mn-ea"/>
              </a:rPr>
              <a:t>访工作习惯</a:t>
            </a: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+mn-ea"/>
              </a:rPr>
              <a:t>团队月度目标计划达成率、</a:t>
            </a:r>
            <a:r>
              <a:rPr lang="en-US" altLang="zh-CN" sz="1600" dirty="0">
                <a:latin typeface="+mn-ea"/>
              </a:rPr>
              <a:t>1</a:t>
            </a:r>
            <a:r>
              <a:rPr lang="zh-CN" altLang="en-US" sz="1600" dirty="0">
                <a:latin typeface="+mn-ea"/>
              </a:rPr>
              <a:t>日至少</a:t>
            </a:r>
            <a:r>
              <a:rPr lang="en-US" altLang="zh-CN" sz="1600" dirty="0">
                <a:latin typeface="+mn-ea"/>
              </a:rPr>
              <a:t>2</a:t>
            </a:r>
            <a:r>
              <a:rPr lang="zh-CN" altLang="en-US" sz="1600" dirty="0">
                <a:latin typeface="+mn-ea"/>
              </a:rPr>
              <a:t>访达标率不断提升，二季度，分公司月平台连续保持稳定（月均平台标提升</a:t>
            </a:r>
            <a:r>
              <a:rPr lang="en-US" altLang="zh-CN" sz="1600" dirty="0">
                <a:latin typeface="+mn-ea"/>
              </a:rPr>
              <a:t>900</a:t>
            </a:r>
            <a:r>
              <a:rPr lang="zh-CN" altLang="en-US" sz="1600" dirty="0">
                <a:latin typeface="+mn-ea"/>
              </a:rPr>
              <a:t>万左右），累计</a:t>
            </a:r>
            <a:r>
              <a:rPr lang="en-US" altLang="zh-CN" sz="1600" dirty="0">
                <a:latin typeface="+mn-ea"/>
              </a:rPr>
              <a:t>96</a:t>
            </a:r>
            <a:r>
              <a:rPr lang="zh-CN" altLang="en-US" sz="1600" dirty="0">
                <a:latin typeface="+mn-ea"/>
              </a:rPr>
              <a:t>个网点业绩得到连续提升，基础管理带动业绩提升初见效果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0B79581-FF02-2292-4007-4ED85C123433}"/>
              </a:ext>
            </a:extLst>
          </p:cNvPr>
          <p:cNvGrpSpPr/>
          <p:nvPr/>
        </p:nvGrpSpPr>
        <p:grpSpPr>
          <a:xfrm>
            <a:off x="696000" y="2997000"/>
            <a:ext cx="2648807" cy="3528000"/>
            <a:chOff x="696000" y="2997000"/>
            <a:chExt cx="2648807" cy="35280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2F65C445-51D0-A62C-80F4-8CDEF88C7A3A}"/>
                </a:ext>
              </a:extLst>
            </p:cNvPr>
            <p:cNvSpPr/>
            <p:nvPr/>
          </p:nvSpPr>
          <p:spPr>
            <a:xfrm>
              <a:off x="696001" y="2997000"/>
              <a:ext cx="2648806" cy="3505291"/>
            </a:xfrm>
            <a:prstGeom prst="roundRect">
              <a:avLst>
                <a:gd name="adj" fmla="val 10913"/>
              </a:avLst>
            </a:prstGeom>
            <a:solidFill>
              <a:schemeClr val="bg1">
                <a:alpha val="57000"/>
              </a:schemeClr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E281451-EAB0-DC1C-2795-1638D68A6CF1}"/>
                </a:ext>
              </a:extLst>
            </p:cNvPr>
            <p:cNvGrpSpPr/>
            <p:nvPr/>
          </p:nvGrpSpPr>
          <p:grpSpPr>
            <a:xfrm>
              <a:off x="696000" y="3429001"/>
              <a:ext cx="2648807" cy="3095999"/>
              <a:chOff x="816071" y="3429001"/>
              <a:chExt cx="2648807" cy="3095999"/>
            </a:xfrm>
          </p:grpSpPr>
          <p:grpSp>
            <p:nvGrpSpPr>
              <p:cNvPr id="174" name="组合 173">
                <a:extLst>
                  <a:ext uri="{FF2B5EF4-FFF2-40B4-BE49-F238E27FC236}">
                    <a16:creationId xmlns:a16="http://schemas.microsoft.com/office/drawing/2014/main" id="{6C0844BF-CCDD-D519-0DE5-3DA1014831BC}"/>
                  </a:ext>
                </a:extLst>
              </p:cNvPr>
              <p:cNvGrpSpPr/>
              <p:nvPr/>
            </p:nvGrpSpPr>
            <p:grpSpPr>
              <a:xfrm rot="21431792">
                <a:off x="2985131" y="3438486"/>
                <a:ext cx="403218" cy="627571"/>
                <a:chOff x="3130557" y="3135765"/>
                <a:chExt cx="219739" cy="342003"/>
              </a:xfrm>
              <a:gradFill>
                <a:gsLst>
                  <a:gs pos="7000">
                    <a:schemeClr val="accent1"/>
                  </a:gs>
                  <a:gs pos="63000">
                    <a:schemeClr val="accent2"/>
                  </a:gs>
                  <a:gs pos="96000">
                    <a:schemeClr val="accent3"/>
                  </a:gs>
                </a:gsLst>
                <a:path path="circle">
                  <a:fillToRect r="100000" b="100000"/>
                </a:path>
              </a:gradFill>
            </p:grpSpPr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A924F825-8B29-D282-024A-012909B58B33}"/>
                    </a:ext>
                  </a:extLst>
                </p:cNvPr>
                <p:cNvSpPr/>
                <p:nvPr/>
              </p:nvSpPr>
              <p:spPr>
                <a:xfrm>
                  <a:off x="3130557" y="3178683"/>
                  <a:ext cx="156210" cy="299085"/>
                </a:xfrm>
                <a:custGeom>
                  <a:avLst/>
                  <a:gdLst>
                    <a:gd name="connsiteX0" fmla="*/ 0 w 156210"/>
                    <a:gd name="connsiteY0" fmla="*/ 125730 h 299085"/>
                    <a:gd name="connsiteX1" fmla="*/ 47625 w 156210"/>
                    <a:gd name="connsiteY1" fmla="*/ 106680 h 299085"/>
                    <a:gd name="connsiteX2" fmla="*/ 72390 w 156210"/>
                    <a:gd name="connsiteY2" fmla="*/ 299085 h 299085"/>
                    <a:gd name="connsiteX3" fmla="*/ 108585 w 156210"/>
                    <a:gd name="connsiteY3" fmla="*/ 114300 h 299085"/>
                    <a:gd name="connsiteX4" fmla="*/ 156210 w 156210"/>
                    <a:gd name="connsiteY4" fmla="*/ 135255 h 299085"/>
                    <a:gd name="connsiteX5" fmla="*/ 81915 w 156210"/>
                    <a:gd name="connsiteY5" fmla="*/ 0 h 299085"/>
                    <a:gd name="connsiteX6" fmla="*/ 0 w 156210"/>
                    <a:gd name="connsiteY6" fmla="*/ 125730 h 29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210" h="299085">
                      <a:moveTo>
                        <a:pt x="0" y="125730"/>
                      </a:moveTo>
                      <a:lnTo>
                        <a:pt x="47625" y="106680"/>
                      </a:lnTo>
                      <a:lnTo>
                        <a:pt x="72390" y="299085"/>
                      </a:lnTo>
                      <a:lnTo>
                        <a:pt x="108585" y="114300"/>
                      </a:lnTo>
                      <a:lnTo>
                        <a:pt x="156210" y="135255"/>
                      </a:lnTo>
                      <a:lnTo>
                        <a:pt x="81915" y="0"/>
                      </a:lnTo>
                      <a:lnTo>
                        <a:pt x="0" y="125730"/>
                      </a:lnTo>
                      <a:close/>
                    </a:path>
                  </a:pathLst>
                </a:custGeom>
                <a:grpFill/>
                <a:ln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F1B5B85F-A385-E185-9FC2-5E28F613FA38}"/>
                    </a:ext>
                  </a:extLst>
                </p:cNvPr>
                <p:cNvSpPr/>
                <p:nvPr/>
              </p:nvSpPr>
              <p:spPr>
                <a:xfrm>
                  <a:off x="3272630" y="3135765"/>
                  <a:ext cx="77666" cy="148702"/>
                </a:xfrm>
                <a:custGeom>
                  <a:avLst/>
                  <a:gdLst>
                    <a:gd name="connsiteX0" fmla="*/ 0 w 156210"/>
                    <a:gd name="connsiteY0" fmla="*/ 125730 h 299085"/>
                    <a:gd name="connsiteX1" fmla="*/ 47625 w 156210"/>
                    <a:gd name="connsiteY1" fmla="*/ 106680 h 299085"/>
                    <a:gd name="connsiteX2" fmla="*/ 72390 w 156210"/>
                    <a:gd name="connsiteY2" fmla="*/ 299085 h 299085"/>
                    <a:gd name="connsiteX3" fmla="*/ 108585 w 156210"/>
                    <a:gd name="connsiteY3" fmla="*/ 114300 h 299085"/>
                    <a:gd name="connsiteX4" fmla="*/ 156210 w 156210"/>
                    <a:gd name="connsiteY4" fmla="*/ 135255 h 299085"/>
                    <a:gd name="connsiteX5" fmla="*/ 81915 w 156210"/>
                    <a:gd name="connsiteY5" fmla="*/ 0 h 299085"/>
                    <a:gd name="connsiteX6" fmla="*/ 0 w 156210"/>
                    <a:gd name="connsiteY6" fmla="*/ 125730 h 29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210" h="299085">
                      <a:moveTo>
                        <a:pt x="0" y="125730"/>
                      </a:moveTo>
                      <a:lnTo>
                        <a:pt x="47625" y="106680"/>
                      </a:lnTo>
                      <a:lnTo>
                        <a:pt x="72390" y="299085"/>
                      </a:lnTo>
                      <a:lnTo>
                        <a:pt x="108585" y="114300"/>
                      </a:lnTo>
                      <a:lnTo>
                        <a:pt x="156210" y="135255"/>
                      </a:lnTo>
                      <a:lnTo>
                        <a:pt x="81915" y="0"/>
                      </a:lnTo>
                      <a:lnTo>
                        <a:pt x="0" y="125730"/>
                      </a:lnTo>
                      <a:close/>
                    </a:path>
                  </a:pathLst>
                </a:custGeom>
                <a:grpFill/>
                <a:ln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</p:grp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11B66632-1983-1A01-55EC-1B1A8BA89EDA}"/>
                  </a:ext>
                </a:extLst>
              </p:cNvPr>
              <p:cNvSpPr/>
              <p:nvPr/>
            </p:nvSpPr>
            <p:spPr>
              <a:xfrm>
                <a:off x="1208713" y="3429001"/>
                <a:ext cx="1863524" cy="1863524"/>
              </a:xfrm>
              <a:prstGeom prst="ellipse">
                <a:avLst/>
              </a:prstGeom>
              <a:gradFill flip="none" rotWithShape="1">
                <a:gsLst>
                  <a:gs pos="7000">
                    <a:schemeClr val="accent1"/>
                  </a:gs>
                  <a:gs pos="63000">
                    <a:schemeClr val="accent2"/>
                  </a:gs>
                  <a:gs pos="96000">
                    <a:schemeClr val="accent3"/>
                  </a:gs>
                </a:gsLst>
                <a:lin ang="165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汉仪旗黑-55S"/>
                  <a:cs typeface="+mn-cs"/>
                </a:endParaRPr>
              </a:p>
            </p:txBody>
          </p:sp>
          <p:sp>
            <p:nvSpPr>
              <p:cNvPr id="178" name="文本框 177">
                <a:extLst>
                  <a:ext uri="{FF2B5EF4-FFF2-40B4-BE49-F238E27FC236}">
                    <a16:creationId xmlns:a16="http://schemas.microsoft.com/office/drawing/2014/main" id="{D1066009-6AB7-12E7-884F-EE93C5D4F7C9}"/>
                  </a:ext>
                </a:extLst>
              </p:cNvPr>
              <p:cNvSpPr txBox="1"/>
              <p:nvPr/>
            </p:nvSpPr>
            <p:spPr>
              <a:xfrm>
                <a:off x="1464071" y="3945264"/>
                <a:ext cx="1213794" cy="830997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汉仪旗黑-55S"/>
                    <a:cs typeface="OPPOSans R" panose="00020600040101010101" pitchFamily="18" charset="-122"/>
                  </a:rPr>
                  <a:t>105</a:t>
                </a:r>
                <a:endPara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汉仪旗黑-55S"/>
                  <a:cs typeface="OPPOSans R" panose="00020600040101010101" pitchFamily="18" charset="-122"/>
                </a:endParaRPr>
              </a:p>
            </p:txBody>
          </p:sp>
          <p:grpSp>
            <p:nvGrpSpPr>
              <p:cNvPr id="179" name="组合 178">
                <a:extLst>
                  <a:ext uri="{FF2B5EF4-FFF2-40B4-BE49-F238E27FC236}">
                    <a16:creationId xmlns:a16="http://schemas.microsoft.com/office/drawing/2014/main" id="{77B1688B-9B55-1DAD-B6ED-6EF0FF3B19A6}"/>
                  </a:ext>
                </a:extLst>
              </p:cNvPr>
              <p:cNvGrpSpPr/>
              <p:nvPr/>
            </p:nvGrpSpPr>
            <p:grpSpPr>
              <a:xfrm>
                <a:off x="2579763" y="4343945"/>
                <a:ext cx="309701" cy="276999"/>
                <a:chOff x="2794642" y="2398290"/>
                <a:chExt cx="309701" cy="276999"/>
              </a:xfrm>
            </p:grpSpPr>
            <p:sp>
              <p:nvSpPr>
                <p:cNvPr id="180" name="椭圆 179">
                  <a:extLst>
                    <a:ext uri="{FF2B5EF4-FFF2-40B4-BE49-F238E27FC236}">
                      <a16:creationId xmlns:a16="http://schemas.microsoft.com/office/drawing/2014/main" id="{611EE379-D032-0AFF-B628-3B035A7FB387}"/>
                    </a:ext>
                  </a:extLst>
                </p:cNvPr>
                <p:cNvSpPr/>
                <p:nvPr/>
              </p:nvSpPr>
              <p:spPr>
                <a:xfrm>
                  <a:off x="2824401" y="2411698"/>
                  <a:ext cx="250184" cy="25018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ea typeface="阿里巴巴普惠体 B" panose="00020600040101010101" pitchFamily="18" charset="-122"/>
                  </a:endParaRPr>
                </a:p>
              </p:txBody>
            </p:sp>
            <p:sp>
              <p:nvSpPr>
                <p:cNvPr id="181" name="文本框 180">
                  <a:extLst>
                    <a:ext uri="{FF2B5EF4-FFF2-40B4-BE49-F238E27FC236}">
                      <a16:creationId xmlns:a16="http://schemas.microsoft.com/office/drawing/2014/main" id="{D2A43364-4AC5-98D0-3097-B72BE0480401}"/>
                    </a:ext>
                  </a:extLst>
                </p:cNvPr>
                <p:cNvSpPr txBox="1"/>
                <p:nvPr/>
              </p:nvSpPr>
              <p:spPr>
                <a:xfrm>
                  <a:off x="2794642" y="2398290"/>
                  <a:ext cx="30970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汉仪旗黑-55S"/>
                      <a:cs typeface="+mn-cs"/>
                    </a:rPr>
                    <a:t>%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汉仪旗黑-55S"/>
                    <a:cs typeface="+mn-cs"/>
                  </a:endParaRPr>
                </a:p>
              </p:txBody>
            </p:sp>
          </p:grp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E1CF11B4-7DD2-B5E7-FB0B-74050D9A2C2C}"/>
                  </a:ext>
                </a:extLst>
              </p:cNvPr>
              <p:cNvSpPr/>
              <p:nvPr/>
            </p:nvSpPr>
            <p:spPr>
              <a:xfrm>
                <a:off x="816071" y="5915400"/>
                <a:ext cx="2648807" cy="609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alpha val="18000"/>
                    </a:schemeClr>
                  </a:gs>
                  <a:gs pos="98558">
                    <a:schemeClr val="accent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1E070DB-7D39-560D-7C65-0DD063A9242A}"/>
                </a:ext>
              </a:extLst>
            </p:cNvPr>
            <p:cNvSpPr txBox="1"/>
            <p:nvPr/>
          </p:nvSpPr>
          <p:spPr>
            <a:xfrm>
              <a:off x="985635" y="5596216"/>
              <a:ext cx="2069539" cy="4001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dirty="0"/>
                <a:t>月度目标达成率</a:t>
              </a:r>
              <a:endParaRPr lang="en-US" sz="2000" dirty="0"/>
            </a:p>
          </p:txBody>
        </p:sp>
      </p:grpSp>
      <p:grpSp>
        <p:nvGrpSpPr>
          <p:cNvPr id="245" name="组合 244">
            <a:extLst>
              <a:ext uri="{FF2B5EF4-FFF2-40B4-BE49-F238E27FC236}">
                <a16:creationId xmlns:a16="http://schemas.microsoft.com/office/drawing/2014/main" id="{36E986FF-82A5-71E3-3F11-ED7F638FDC2A}"/>
              </a:ext>
            </a:extLst>
          </p:cNvPr>
          <p:cNvGrpSpPr/>
          <p:nvPr/>
        </p:nvGrpSpPr>
        <p:grpSpPr>
          <a:xfrm>
            <a:off x="4771596" y="2997000"/>
            <a:ext cx="2648807" cy="3528000"/>
            <a:chOff x="696000" y="2997000"/>
            <a:chExt cx="2648807" cy="3528000"/>
          </a:xfrm>
        </p:grpSpPr>
        <p:sp>
          <p:nvSpPr>
            <p:cNvPr id="246" name="矩形: 圆角 245">
              <a:extLst>
                <a:ext uri="{FF2B5EF4-FFF2-40B4-BE49-F238E27FC236}">
                  <a16:creationId xmlns:a16="http://schemas.microsoft.com/office/drawing/2014/main" id="{1074EE1D-1308-EA8F-A663-7690C2033E36}"/>
                </a:ext>
              </a:extLst>
            </p:cNvPr>
            <p:cNvSpPr/>
            <p:nvPr/>
          </p:nvSpPr>
          <p:spPr>
            <a:xfrm>
              <a:off x="696001" y="2997000"/>
              <a:ext cx="2648806" cy="3505291"/>
            </a:xfrm>
            <a:prstGeom prst="roundRect">
              <a:avLst>
                <a:gd name="adj" fmla="val 10913"/>
              </a:avLst>
            </a:prstGeom>
            <a:solidFill>
              <a:schemeClr val="bg1">
                <a:alpha val="57000"/>
              </a:schemeClr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id="{233CC4AF-1CA1-6EDA-E8CB-FD9E2C15E5DB}"/>
                </a:ext>
              </a:extLst>
            </p:cNvPr>
            <p:cNvGrpSpPr/>
            <p:nvPr/>
          </p:nvGrpSpPr>
          <p:grpSpPr>
            <a:xfrm>
              <a:off x="696000" y="3429001"/>
              <a:ext cx="2648807" cy="3095999"/>
              <a:chOff x="816071" y="3429001"/>
              <a:chExt cx="2648807" cy="3095999"/>
            </a:xfrm>
          </p:grpSpPr>
          <p:grpSp>
            <p:nvGrpSpPr>
              <p:cNvPr id="249" name="组合 248">
                <a:extLst>
                  <a:ext uri="{FF2B5EF4-FFF2-40B4-BE49-F238E27FC236}">
                    <a16:creationId xmlns:a16="http://schemas.microsoft.com/office/drawing/2014/main" id="{A36EEA1F-8B6B-B80D-6CCF-03D19597DB8B}"/>
                  </a:ext>
                </a:extLst>
              </p:cNvPr>
              <p:cNvGrpSpPr/>
              <p:nvPr/>
            </p:nvGrpSpPr>
            <p:grpSpPr>
              <a:xfrm rot="21431792">
                <a:off x="2985131" y="3438486"/>
                <a:ext cx="403218" cy="627571"/>
                <a:chOff x="3130557" y="3135765"/>
                <a:chExt cx="219739" cy="342003"/>
              </a:xfrm>
              <a:gradFill>
                <a:gsLst>
                  <a:gs pos="7000">
                    <a:schemeClr val="accent1"/>
                  </a:gs>
                  <a:gs pos="63000">
                    <a:schemeClr val="accent2"/>
                  </a:gs>
                  <a:gs pos="96000">
                    <a:schemeClr val="accent3"/>
                  </a:gs>
                </a:gsLst>
                <a:path path="circle">
                  <a:fillToRect r="100000" b="100000"/>
                </a:path>
              </a:gradFill>
            </p:grpSpPr>
            <p:sp>
              <p:nvSpPr>
                <p:cNvPr id="256" name="任意多边形: 形状 255">
                  <a:extLst>
                    <a:ext uri="{FF2B5EF4-FFF2-40B4-BE49-F238E27FC236}">
                      <a16:creationId xmlns:a16="http://schemas.microsoft.com/office/drawing/2014/main" id="{3D137B95-0812-DAC1-C837-6CE83A194FF7}"/>
                    </a:ext>
                  </a:extLst>
                </p:cNvPr>
                <p:cNvSpPr/>
                <p:nvPr/>
              </p:nvSpPr>
              <p:spPr>
                <a:xfrm>
                  <a:off x="3130557" y="3178683"/>
                  <a:ext cx="156210" cy="299085"/>
                </a:xfrm>
                <a:custGeom>
                  <a:avLst/>
                  <a:gdLst>
                    <a:gd name="connsiteX0" fmla="*/ 0 w 156210"/>
                    <a:gd name="connsiteY0" fmla="*/ 125730 h 299085"/>
                    <a:gd name="connsiteX1" fmla="*/ 47625 w 156210"/>
                    <a:gd name="connsiteY1" fmla="*/ 106680 h 299085"/>
                    <a:gd name="connsiteX2" fmla="*/ 72390 w 156210"/>
                    <a:gd name="connsiteY2" fmla="*/ 299085 h 299085"/>
                    <a:gd name="connsiteX3" fmla="*/ 108585 w 156210"/>
                    <a:gd name="connsiteY3" fmla="*/ 114300 h 299085"/>
                    <a:gd name="connsiteX4" fmla="*/ 156210 w 156210"/>
                    <a:gd name="connsiteY4" fmla="*/ 135255 h 299085"/>
                    <a:gd name="connsiteX5" fmla="*/ 81915 w 156210"/>
                    <a:gd name="connsiteY5" fmla="*/ 0 h 299085"/>
                    <a:gd name="connsiteX6" fmla="*/ 0 w 156210"/>
                    <a:gd name="connsiteY6" fmla="*/ 125730 h 29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210" h="299085">
                      <a:moveTo>
                        <a:pt x="0" y="125730"/>
                      </a:moveTo>
                      <a:lnTo>
                        <a:pt x="47625" y="106680"/>
                      </a:lnTo>
                      <a:lnTo>
                        <a:pt x="72390" y="299085"/>
                      </a:lnTo>
                      <a:lnTo>
                        <a:pt x="108585" y="114300"/>
                      </a:lnTo>
                      <a:lnTo>
                        <a:pt x="156210" y="135255"/>
                      </a:lnTo>
                      <a:lnTo>
                        <a:pt x="81915" y="0"/>
                      </a:lnTo>
                      <a:lnTo>
                        <a:pt x="0" y="125730"/>
                      </a:lnTo>
                      <a:close/>
                    </a:path>
                  </a:pathLst>
                </a:custGeom>
                <a:grpFill/>
                <a:ln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57" name="任意多边形: 形状 256">
                  <a:extLst>
                    <a:ext uri="{FF2B5EF4-FFF2-40B4-BE49-F238E27FC236}">
                      <a16:creationId xmlns:a16="http://schemas.microsoft.com/office/drawing/2014/main" id="{0861F2A7-4A6D-9631-7547-52A2E1D66CFA}"/>
                    </a:ext>
                  </a:extLst>
                </p:cNvPr>
                <p:cNvSpPr/>
                <p:nvPr/>
              </p:nvSpPr>
              <p:spPr>
                <a:xfrm>
                  <a:off x="3272630" y="3135765"/>
                  <a:ext cx="77666" cy="148702"/>
                </a:xfrm>
                <a:custGeom>
                  <a:avLst/>
                  <a:gdLst>
                    <a:gd name="connsiteX0" fmla="*/ 0 w 156210"/>
                    <a:gd name="connsiteY0" fmla="*/ 125730 h 299085"/>
                    <a:gd name="connsiteX1" fmla="*/ 47625 w 156210"/>
                    <a:gd name="connsiteY1" fmla="*/ 106680 h 299085"/>
                    <a:gd name="connsiteX2" fmla="*/ 72390 w 156210"/>
                    <a:gd name="connsiteY2" fmla="*/ 299085 h 299085"/>
                    <a:gd name="connsiteX3" fmla="*/ 108585 w 156210"/>
                    <a:gd name="connsiteY3" fmla="*/ 114300 h 299085"/>
                    <a:gd name="connsiteX4" fmla="*/ 156210 w 156210"/>
                    <a:gd name="connsiteY4" fmla="*/ 135255 h 299085"/>
                    <a:gd name="connsiteX5" fmla="*/ 81915 w 156210"/>
                    <a:gd name="connsiteY5" fmla="*/ 0 h 299085"/>
                    <a:gd name="connsiteX6" fmla="*/ 0 w 156210"/>
                    <a:gd name="connsiteY6" fmla="*/ 125730 h 29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210" h="299085">
                      <a:moveTo>
                        <a:pt x="0" y="125730"/>
                      </a:moveTo>
                      <a:lnTo>
                        <a:pt x="47625" y="106680"/>
                      </a:lnTo>
                      <a:lnTo>
                        <a:pt x="72390" y="299085"/>
                      </a:lnTo>
                      <a:lnTo>
                        <a:pt x="108585" y="114300"/>
                      </a:lnTo>
                      <a:lnTo>
                        <a:pt x="156210" y="135255"/>
                      </a:lnTo>
                      <a:lnTo>
                        <a:pt x="81915" y="0"/>
                      </a:lnTo>
                      <a:lnTo>
                        <a:pt x="0" y="125730"/>
                      </a:lnTo>
                      <a:close/>
                    </a:path>
                  </a:pathLst>
                </a:custGeom>
                <a:grpFill/>
                <a:ln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</p:grp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CF1B28D0-F46E-D86B-0960-C4FA9235E2F3}"/>
                  </a:ext>
                </a:extLst>
              </p:cNvPr>
              <p:cNvSpPr/>
              <p:nvPr/>
            </p:nvSpPr>
            <p:spPr>
              <a:xfrm>
                <a:off x="1212951" y="3429001"/>
                <a:ext cx="1863524" cy="1863524"/>
              </a:xfrm>
              <a:prstGeom prst="ellipse">
                <a:avLst/>
              </a:prstGeom>
              <a:gradFill>
                <a:gsLst>
                  <a:gs pos="7000">
                    <a:schemeClr val="accent1"/>
                  </a:gs>
                  <a:gs pos="63000">
                    <a:schemeClr val="accent2"/>
                  </a:gs>
                  <a:gs pos="96000">
                    <a:schemeClr val="accent3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汉仪旗黑-55S"/>
                  <a:cs typeface="+mn-cs"/>
                </a:endParaRPr>
              </a:p>
            </p:txBody>
          </p:sp>
          <p:sp>
            <p:nvSpPr>
              <p:cNvPr id="251" name="文本框 250">
                <a:extLst>
                  <a:ext uri="{FF2B5EF4-FFF2-40B4-BE49-F238E27FC236}">
                    <a16:creationId xmlns:a16="http://schemas.microsoft.com/office/drawing/2014/main" id="{7CCDDACC-3E27-1A3F-8054-15B1D156BEC0}"/>
                  </a:ext>
                </a:extLst>
              </p:cNvPr>
              <p:cNvSpPr txBox="1"/>
              <p:nvPr/>
            </p:nvSpPr>
            <p:spPr>
              <a:xfrm>
                <a:off x="1636475" y="3945264"/>
                <a:ext cx="870752" cy="830997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汉仪旗黑-55S"/>
                    <a:cs typeface="OPPOSans R" panose="00020600040101010101" pitchFamily="18" charset="-122"/>
                  </a:rPr>
                  <a:t>45</a:t>
                </a:r>
                <a:endPara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汉仪旗黑-55S"/>
                  <a:cs typeface="OPPOSans R" panose="00020600040101010101" pitchFamily="18" charset="-122"/>
                </a:endParaRPr>
              </a:p>
            </p:txBody>
          </p:sp>
          <p:grpSp>
            <p:nvGrpSpPr>
              <p:cNvPr id="252" name="组合 251">
                <a:extLst>
                  <a:ext uri="{FF2B5EF4-FFF2-40B4-BE49-F238E27FC236}">
                    <a16:creationId xmlns:a16="http://schemas.microsoft.com/office/drawing/2014/main" id="{6B99D012-32AE-9D36-80CE-AE0FB795965C}"/>
                  </a:ext>
                </a:extLst>
              </p:cNvPr>
              <p:cNvGrpSpPr/>
              <p:nvPr/>
            </p:nvGrpSpPr>
            <p:grpSpPr>
              <a:xfrm>
                <a:off x="2579763" y="4343945"/>
                <a:ext cx="309701" cy="276999"/>
                <a:chOff x="2794642" y="2398290"/>
                <a:chExt cx="309701" cy="276999"/>
              </a:xfrm>
            </p:grpSpPr>
            <p:sp>
              <p:nvSpPr>
                <p:cNvPr id="254" name="椭圆 253">
                  <a:extLst>
                    <a:ext uri="{FF2B5EF4-FFF2-40B4-BE49-F238E27FC236}">
                      <a16:creationId xmlns:a16="http://schemas.microsoft.com/office/drawing/2014/main" id="{CD38905E-4208-BEF4-017F-F57DE656370E}"/>
                    </a:ext>
                  </a:extLst>
                </p:cNvPr>
                <p:cNvSpPr/>
                <p:nvPr/>
              </p:nvSpPr>
              <p:spPr>
                <a:xfrm>
                  <a:off x="2824401" y="2411698"/>
                  <a:ext cx="250184" cy="25018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ea typeface="阿里巴巴普惠体 B" panose="00020600040101010101" pitchFamily="18" charset="-122"/>
                  </a:endParaRPr>
                </a:p>
              </p:txBody>
            </p:sp>
            <p:sp>
              <p:nvSpPr>
                <p:cNvPr id="255" name="文本框 254">
                  <a:extLst>
                    <a:ext uri="{FF2B5EF4-FFF2-40B4-BE49-F238E27FC236}">
                      <a16:creationId xmlns:a16="http://schemas.microsoft.com/office/drawing/2014/main" id="{5CB4432C-89DF-3ACD-3D01-ABFC9A87FD46}"/>
                    </a:ext>
                  </a:extLst>
                </p:cNvPr>
                <p:cNvSpPr txBox="1"/>
                <p:nvPr/>
              </p:nvSpPr>
              <p:spPr>
                <a:xfrm>
                  <a:off x="2794642" y="2398290"/>
                  <a:ext cx="30970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1"/>
                      </a:solidFill>
                      <a:effectLst/>
                      <a:uLnTx/>
                      <a:uFillTx/>
                      <a:latin typeface="OPPOSans R" panose="00020600040101010101" pitchFamily="18" charset="-122"/>
                      <a:ea typeface="汉仪旗黑-55S"/>
                      <a:cs typeface="+mn-cs"/>
                    </a:rPr>
                    <a:t>%</a:t>
                  </a:r>
                  <a:endPara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汉仪旗黑-55S"/>
                    <a:cs typeface="+mn-cs"/>
                  </a:endParaRPr>
                </a:p>
              </p:txBody>
            </p:sp>
          </p:grpSp>
          <p:sp>
            <p:nvSpPr>
              <p:cNvPr id="253" name="椭圆 252">
                <a:extLst>
                  <a:ext uri="{FF2B5EF4-FFF2-40B4-BE49-F238E27FC236}">
                    <a16:creationId xmlns:a16="http://schemas.microsoft.com/office/drawing/2014/main" id="{6E21576F-B5B0-8A32-EF3D-17D0B463AFD9}"/>
                  </a:ext>
                </a:extLst>
              </p:cNvPr>
              <p:cNvSpPr/>
              <p:nvPr/>
            </p:nvSpPr>
            <p:spPr>
              <a:xfrm>
                <a:off x="816071" y="5915400"/>
                <a:ext cx="2648807" cy="609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alpha val="18000"/>
                    </a:schemeClr>
                  </a:gs>
                  <a:gs pos="98558">
                    <a:schemeClr val="accent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48" name="文本框 247">
              <a:extLst>
                <a:ext uri="{FF2B5EF4-FFF2-40B4-BE49-F238E27FC236}">
                  <a16:creationId xmlns:a16="http://schemas.microsoft.com/office/drawing/2014/main" id="{28C6B1A2-AE6F-6350-0DD0-35EA52748D5B}"/>
                </a:ext>
              </a:extLst>
            </p:cNvPr>
            <p:cNvSpPr txBox="1"/>
            <p:nvPr/>
          </p:nvSpPr>
          <p:spPr>
            <a:xfrm>
              <a:off x="985635" y="5596216"/>
              <a:ext cx="2069539" cy="4001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dirty="0"/>
                <a:t>月度拜访达标率</a:t>
              </a:r>
              <a:endParaRPr lang="en-US" sz="2000" dirty="0"/>
            </a:p>
          </p:txBody>
        </p:sp>
      </p:grp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CE562495-32E2-8414-FC8F-C2895D16CD5B}"/>
              </a:ext>
            </a:extLst>
          </p:cNvPr>
          <p:cNvGrpSpPr/>
          <p:nvPr/>
        </p:nvGrpSpPr>
        <p:grpSpPr>
          <a:xfrm>
            <a:off x="8847192" y="2997000"/>
            <a:ext cx="2648807" cy="3528000"/>
            <a:chOff x="696000" y="2997000"/>
            <a:chExt cx="2648807" cy="3528000"/>
          </a:xfrm>
        </p:grpSpPr>
        <p:sp>
          <p:nvSpPr>
            <p:cNvPr id="272" name="矩形: 圆角 271">
              <a:extLst>
                <a:ext uri="{FF2B5EF4-FFF2-40B4-BE49-F238E27FC236}">
                  <a16:creationId xmlns:a16="http://schemas.microsoft.com/office/drawing/2014/main" id="{34CCD6BC-562D-0E5E-7A4F-FEA973645136}"/>
                </a:ext>
              </a:extLst>
            </p:cNvPr>
            <p:cNvSpPr/>
            <p:nvPr/>
          </p:nvSpPr>
          <p:spPr>
            <a:xfrm>
              <a:off x="696001" y="2997000"/>
              <a:ext cx="2648806" cy="3505291"/>
            </a:xfrm>
            <a:prstGeom prst="roundRect">
              <a:avLst>
                <a:gd name="adj" fmla="val 10913"/>
              </a:avLst>
            </a:prstGeom>
            <a:solidFill>
              <a:schemeClr val="bg1">
                <a:alpha val="57000"/>
              </a:schemeClr>
            </a:solidFill>
            <a:ln w="12700" cap="flat" cmpd="sng" algn="ctr">
              <a:solidFill>
                <a:schemeClr val="accent1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73" name="组合 272">
              <a:extLst>
                <a:ext uri="{FF2B5EF4-FFF2-40B4-BE49-F238E27FC236}">
                  <a16:creationId xmlns:a16="http://schemas.microsoft.com/office/drawing/2014/main" id="{07B00759-7677-FAA7-A4D7-44EA6330FF2F}"/>
                </a:ext>
              </a:extLst>
            </p:cNvPr>
            <p:cNvGrpSpPr/>
            <p:nvPr/>
          </p:nvGrpSpPr>
          <p:grpSpPr>
            <a:xfrm>
              <a:off x="696000" y="3429001"/>
              <a:ext cx="2648807" cy="3095999"/>
              <a:chOff x="816071" y="3429001"/>
              <a:chExt cx="2648807" cy="3095999"/>
            </a:xfrm>
          </p:grpSpPr>
          <p:grpSp>
            <p:nvGrpSpPr>
              <p:cNvPr id="275" name="组合 274">
                <a:extLst>
                  <a:ext uri="{FF2B5EF4-FFF2-40B4-BE49-F238E27FC236}">
                    <a16:creationId xmlns:a16="http://schemas.microsoft.com/office/drawing/2014/main" id="{B4BDE18F-79B3-5F3F-2DA2-C3B337E6D851}"/>
                  </a:ext>
                </a:extLst>
              </p:cNvPr>
              <p:cNvGrpSpPr/>
              <p:nvPr/>
            </p:nvGrpSpPr>
            <p:grpSpPr>
              <a:xfrm rot="21431792">
                <a:off x="2985131" y="3438486"/>
                <a:ext cx="403218" cy="627571"/>
                <a:chOff x="3130557" y="3135765"/>
                <a:chExt cx="219739" cy="342003"/>
              </a:xfrm>
              <a:gradFill>
                <a:gsLst>
                  <a:gs pos="7000">
                    <a:schemeClr val="accent1"/>
                  </a:gs>
                  <a:gs pos="63000">
                    <a:schemeClr val="accent2"/>
                  </a:gs>
                  <a:gs pos="96000">
                    <a:schemeClr val="accent3"/>
                  </a:gs>
                </a:gsLst>
                <a:path path="circle">
                  <a:fillToRect r="100000" b="100000"/>
                </a:path>
              </a:gradFill>
            </p:grpSpPr>
            <p:sp>
              <p:nvSpPr>
                <p:cNvPr id="282" name="任意多边形: 形状 281">
                  <a:extLst>
                    <a:ext uri="{FF2B5EF4-FFF2-40B4-BE49-F238E27FC236}">
                      <a16:creationId xmlns:a16="http://schemas.microsoft.com/office/drawing/2014/main" id="{3F3BC35F-49E9-6976-F38D-645F861E0532}"/>
                    </a:ext>
                  </a:extLst>
                </p:cNvPr>
                <p:cNvSpPr/>
                <p:nvPr/>
              </p:nvSpPr>
              <p:spPr>
                <a:xfrm>
                  <a:off x="3130557" y="3178683"/>
                  <a:ext cx="156210" cy="299085"/>
                </a:xfrm>
                <a:custGeom>
                  <a:avLst/>
                  <a:gdLst>
                    <a:gd name="connsiteX0" fmla="*/ 0 w 156210"/>
                    <a:gd name="connsiteY0" fmla="*/ 125730 h 299085"/>
                    <a:gd name="connsiteX1" fmla="*/ 47625 w 156210"/>
                    <a:gd name="connsiteY1" fmla="*/ 106680 h 299085"/>
                    <a:gd name="connsiteX2" fmla="*/ 72390 w 156210"/>
                    <a:gd name="connsiteY2" fmla="*/ 299085 h 299085"/>
                    <a:gd name="connsiteX3" fmla="*/ 108585 w 156210"/>
                    <a:gd name="connsiteY3" fmla="*/ 114300 h 299085"/>
                    <a:gd name="connsiteX4" fmla="*/ 156210 w 156210"/>
                    <a:gd name="connsiteY4" fmla="*/ 135255 h 299085"/>
                    <a:gd name="connsiteX5" fmla="*/ 81915 w 156210"/>
                    <a:gd name="connsiteY5" fmla="*/ 0 h 299085"/>
                    <a:gd name="connsiteX6" fmla="*/ 0 w 156210"/>
                    <a:gd name="connsiteY6" fmla="*/ 125730 h 29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210" h="299085">
                      <a:moveTo>
                        <a:pt x="0" y="125730"/>
                      </a:moveTo>
                      <a:lnTo>
                        <a:pt x="47625" y="106680"/>
                      </a:lnTo>
                      <a:lnTo>
                        <a:pt x="72390" y="299085"/>
                      </a:lnTo>
                      <a:lnTo>
                        <a:pt x="108585" y="114300"/>
                      </a:lnTo>
                      <a:lnTo>
                        <a:pt x="156210" y="135255"/>
                      </a:lnTo>
                      <a:lnTo>
                        <a:pt x="81915" y="0"/>
                      </a:lnTo>
                      <a:lnTo>
                        <a:pt x="0" y="125730"/>
                      </a:lnTo>
                      <a:close/>
                    </a:path>
                  </a:pathLst>
                </a:custGeom>
                <a:grpFill/>
                <a:ln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3" name="任意多边形: 形状 282">
                  <a:extLst>
                    <a:ext uri="{FF2B5EF4-FFF2-40B4-BE49-F238E27FC236}">
                      <a16:creationId xmlns:a16="http://schemas.microsoft.com/office/drawing/2014/main" id="{A221AEC3-7082-876C-AE59-B55A4C0A1D49}"/>
                    </a:ext>
                  </a:extLst>
                </p:cNvPr>
                <p:cNvSpPr/>
                <p:nvPr/>
              </p:nvSpPr>
              <p:spPr>
                <a:xfrm>
                  <a:off x="3272630" y="3135765"/>
                  <a:ext cx="77666" cy="148702"/>
                </a:xfrm>
                <a:custGeom>
                  <a:avLst/>
                  <a:gdLst>
                    <a:gd name="connsiteX0" fmla="*/ 0 w 156210"/>
                    <a:gd name="connsiteY0" fmla="*/ 125730 h 299085"/>
                    <a:gd name="connsiteX1" fmla="*/ 47625 w 156210"/>
                    <a:gd name="connsiteY1" fmla="*/ 106680 h 299085"/>
                    <a:gd name="connsiteX2" fmla="*/ 72390 w 156210"/>
                    <a:gd name="connsiteY2" fmla="*/ 299085 h 299085"/>
                    <a:gd name="connsiteX3" fmla="*/ 108585 w 156210"/>
                    <a:gd name="connsiteY3" fmla="*/ 114300 h 299085"/>
                    <a:gd name="connsiteX4" fmla="*/ 156210 w 156210"/>
                    <a:gd name="connsiteY4" fmla="*/ 135255 h 299085"/>
                    <a:gd name="connsiteX5" fmla="*/ 81915 w 156210"/>
                    <a:gd name="connsiteY5" fmla="*/ 0 h 299085"/>
                    <a:gd name="connsiteX6" fmla="*/ 0 w 156210"/>
                    <a:gd name="connsiteY6" fmla="*/ 125730 h 299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6210" h="299085">
                      <a:moveTo>
                        <a:pt x="0" y="125730"/>
                      </a:moveTo>
                      <a:lnTo>
                        <a:pt x="47625" y="106680"/>
                      </a:lnTo>
                      <a:lnTo>
                        <a:pt x="72390" y="299085"/>
                      </a:lnTo>
                      <a:lnTo>
                        <a:pt x="108585" y="114300"/>
                      </a:lnTo>
                      <a:lnTo>
                        <a:pt x="156210" y="135255"/>
                      </a:lnTo>
                      <a:lnTo>
                        <a:pt x="81915" y="0"/>
                      </a:lnTo>
                      <a:lnTo>
                        <a:pt x="0" y="125730"/>
                      </a:lnTo>
                      <a:close/>
                    </a:path>
                  </a:pathLst>
                </a:custGeom>
                <a:grpFill/>
                <a:ln cap="rnd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OPPOSans R" panose="00020600040101010101" pitchFamily="18" charset="-122"/>
                    <a:cs typeface="+mn-cs"/>
                  </a:endParaRPr>
                </a:p>
              </p:txBody>
            </p:sp>
          </p:grpSp>
          <p:sp>
            <p:nvSpPr>
              <p:cNvPr id="276" name="椭圆 275">
                <a:extLst>
                  <a:ext uri="{FF2B5EF4-FFF2-40B4-BE49-F238E27FC236}">
                    <a16:creationId xmlns:a16="http://schemas.microsoft.com/office/drawing/2014/main" id="{FED9ADE5-559E-D377-3B35-1B6DD4108301}"/>
                  </a:ext>
                </a:extLst>
              </p:cNvPr>
              <p:cNvSpPr/>
              <p:nvPr/>
            </p:nvSpPr>
            <p:spPr>
              <a:xfrm>
                <a:off x="1212951" y="3429001"/>
                <a:ext cx="1863524" cy="1863524"/>
              </a:xfrm>
              <a:prstGeom prst="ellipse">
                <a:avLst/>
              </a:prstGeom>
              <a:gradFill>
                <a:gsLst>
                  <a:gs pos="7000">
                    <a:schemeClr val="accent1"/>
                  </a:gs>
                  <a:gs pos="63000">
                    <a:schemeClr val="accent2"/>
                  </a:gs>
                  <a:gs pos="96000">
                    <a:schemeClr val="accent3"/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汉仪旗黑-55S"/>
                  <a:cs typeface="+mn-cs"/>
                </a:endParaRPr>
              </a:p>
            </p:txBody>
          </p:sp>
          <p:sp>
            <p:nvSpPr>
              <p:cNvPr id="277" name="文本框 276">
                <a:extLst>
                  <a:ext uri="{FF2B5EF4-FFF2-40B4-BE49-F238E27FC236}">
                    <a16:creationId xmlns:a16="http://schemas.microsoft.com/office/drawing/2014/main" id="{EE5648B3-C19F-2C70-375B-D7E283E3F723}"/>
                  </a:ext>
                </a:extLst>
              </p:cNvPr>
              <p:cNvSpPr txBox="1"/>
              <p:nvPr/>
            </p:nvSpPr>
            <p:spPr>
              <a:xfrm>
                <a:off x="1448879" y="3945264"/>
                <a:ext cx="1213794" cy="830997"/>
              </a:xfrm>
              <a:prstGeom prst="rect">
                <a:avLst/>
              </a:prstGeom>
              <a:noFill/>
            </p:spPr>
            <p:txBody>
              <a:bodyPr wrap="none" rtlCol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4800" dirty="0">
                    <a:solidFill>
                      <a:prstClr val="white"/>
                    </a:solidFill>
                    <a:latin typeface="OPPOSans R" panose="00020600040101010101" pitchFamily="18" charset="-122"/>
                    <a:ea typeface="汉仪旗黑-55S"/>
                    <a:cs typeface="OPPOSans R" panose="00020600040101010101" pitchFamily="18" charset="-122"/>
                  </a:rPr>
                  <a:t>9</a:t>
                </a:r>
                <a:r>
                  <a:rPr kumimoji="0" lang="en-US" altLang="zh-CN" sz="4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R" panose="00020600040101010101" pitchFamily="18" charset="-122"/>
                    <a:ea typeface="汉仪旗黑-55S"/>
                    <a:cs typeface="OPPOSans R" panose="00020600040101010101" pitchFamily="18" charset="-122"/>
                  </a:rPr>
                  <a:t>00</a:t>
                </a:r>
                <a:endParaRPr kumimoji="0" lang="zh-CN" altLang="en-US" sz="4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R" panose="00020600040101010101" pitchFamily="18" charset="-122"/>
                  <a:ea typeface="汉仪旗黑-55S"/>
                  <a:cs typeface="OPPOSans R" panose="00020600040101010101" pitchFamily="18" charset="-122"/>
                </a:endParaRPr>
              </a:p>
            </p:txBody>
          </p:sp>
          <p:grpSp>
            <p:nvGrpSpPr>
              <p:cNvPr id="278" name="组合 277">
                <a:extLst>
                  <a:ext uri="{FF2B5EF4-FFF2-40B4-BE49-F238E27FC236}">
                    <a16:creationId xmlns:a16="http://schemas.microsoft.com/office/drawing/2014/main" id="{B3654266-F051-472F-1399-0363372E16F8}"/>
                  </a:ext>
                </a:extLst>
              </p:cNvPr>
              <p:cNvGrpSpPr/>
              <p:nvPr/>
            </p:nvGrpSpPr>
            <p:grpSpPr>
              <a:xfrm>
                <a:off x="2588580" y="4343945"/>
                <a:ext cx="292067" cy="276999"/>
                <a:chOff x="2803459" y="2398290"/>
                <a:chExt cx="292067" cy="276999"/>
              </a:xfrm>
            </p:grpSpPr>
            <p:sp>
              <p:nvSpPr>
                <p:cNvPr id="280" name="椭圆 279">
                  <a:extLst>
                    <a:ext uri="{FF2B5EF4-FFF2-40B4-BE49-F238E27FC236}">
                      <a16:creationId xmlns:a16="http://schemas.microsoft.com/office/drawing/2014/main" id="{CD001802-D5CC-AF88-4681-F8B225903697}"/>
                    </a:ext>
                  </a:extLst>
                </p:cNvPr>
                <p:cNvSpPr/>
                <p:nvPr/>
              </p:nvSpPr>
              <p:spPr>
                <a:xfrm>
                  <a:off x="2824401" y="2411698"/>
                  <a:ext cx="250184" cy="25018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dirty="0">
                    <a:ea typeface="阿里巴巴普惠体 B" panose="00020600040101010101" pitchFamily="18" charset="-122"/>
                  </a:endParaRPr>
                </a:p>
              </p:txBody>
            </p:sp>
            <p:sp>
              <p:nvSpPr>
                <p:cNvPr id="281" name="文本框 280">
                  <a:extLst>
                    <a:ext uri="{FF2B5EF4-FFF2-40B4-BE49-F238E27FC236}">
                      <a16:creationId xmlns:a16="http://schemas.microsoft.com/office/drawing/2014/main" id="{862A4993-83BF-217B-605A-E687BCF09E86}"/>
                    </a:ext>
                  </a:extLst>
                </p:cNvPr>
                <p:cNvSpPr txBox="1"/>
                <p:nvPr/>
              </p:nvSpPr>
              <p:spPr>
                <a:xfrm>
                  <a:off x="2803459" y="2398290"/>
                  <a:ext cx="292067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>
                    <a:defRPr/>
                  </a:pPr>
                  <a:r>
                    <a:rPr lang="zh-CN" altLang="en-US" sz="1200" dirty="0">
                      <a:solidFill>
                        <a:schemeClr val="accent1"/>
                      </a:solidFill>
                      <a:latin typeface="OPPOSans R" panose="00020600040101010101" pitchFamily="18" charset="-122"/>
                    </a:rPr>
                    <a:t>万</a:t>
                  </a:r>
                </a:p>
              </p:txBody>
            </p:sp>
          </p:grpSp>
          <p:sp>
            <p:nvSpPr>
              <p:cNvPr id="279" name="椭圆 278">
                <a:extLst>
                  <a:ext uri="{FF2B5EF4-FFF2-40B4-BE49-F238E27FC236}">
                    <a16:creationId xmlns:a16="http://schemas.microsoft.com/office/drawing/2014/main" id="{6C9AF44E-8EF9-8AF0-07AF-4A45704B84A7}"/>
                  </a:ext>
                </a:extLst>
              </p:cNvPr>
              <p:cNvSpPr/>
              <p:nvPr/>
            </p:nvSpPr>
            <p:spPr>
              <a:xfrm>
                <a:off x="816071" y="5915400"/>
                <a:ext cx="2648807" cy="6096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alpha val="18000"/>
                    </a:schemeClr>
                  </a:gs>
                  <a:gs pos="98558">
                    <a:schemeClr val="accent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74" name="文本框 273">
              <a:extLst>
                <a:ext uri="{FF2B5EF4-FFF2-40B4-BE49-F238E27FC236}">
                  <a16:creationId xmlns:a16="http://schemas.microsoft.com/office/drawing/2014/main" id="{2A46D5BA-F539-BD47-934F-847A265C955C}"/>
                </a:ext>
              </a:extLst>
            </p:cNvPr>
            <p:cNvSpPr txBox="1"/>
            <p:nvPr/>
          </p:nvSpPr>
          <p:spPr>
            <a:xfrm>
              <a:off x="985635" y="5596216"/>
              <a:ext cx="2069539" cy="4001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dirty="0"/>
                <a:t>月平台标保提升</a:t>
              </a:r>
              <a:endParaRPr lang="en-US" sz="2000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渠道经营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64EA19E-18A9-C3AA-7582-F195E9168701}"/>
              </a:ext>
            </a:extLst>
          </p:cNvPr>
          <p:cNvGrpSpPr/>
          <p:nvPr/>
        </p:nvGrpSpPr>
        <p:grpSpPr>
          <a:xfrm>
            <a:off x="8269551" y="3683597"/>
            <a:ext cx="3276000" cy="1980000"/>
            <a:chOff x="8269551" y="3683597"/>
            <a:chExt cx="3276000" cy="1980000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98D9B70-121A-5707-8E1C-298B61937E55}"/>
                </a:ext>
              </a:extLst>
            </p:cNvPr>
            <p:cNvSpPr/>
            <p:nvPr/>
          </p:nvSpPr>
          <p:spPr>
            <a:xfrm>
              <a:off x="8269551" y="3683597"/>
              <a:ext cx="3276000" cy="1980000"/>
            </a:xfrm>
            <a:prstGeom prst="roundRect">
              <a:avLst>
                <a:gd name="adj" fmla="val 1051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outerShdw blurRad="2667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/>
              <a:endParaRPr dirty="0"/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26B8276F-CDF2-6154-1868-B84C65EB8F32}"/>
                </a:ext>
              </a:extLst>
            </p:cNvPr>
            <p:cNvGrpSpPr/>
            <p:nvPr/>
          </p:nvGrpSpPr>
          <p:grpSpPr>
            <a:xfrm>
              <a:off x="8531053" y="3959842"/>
              <a:ext cx="2881782" cy="1348782"/>
              <a:chOff x="8531053" y="3986123"/>
              <a:chExt cx="2881782" cy="1348782"/>
            </a:xfrm>
          </p:grpSpPr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1B84ACEE-51D6-B2C8-8A48-24FFF41464C8}"/>
                  </a:ext>
                </a:extLst>
              </p:cNvPr>
              <p:cNvSpPr/>
              <p:nvPr/>
            </p:nvSpPr>
            <p:spPr>
              <a:xfrm>
                <a:off x="8531053" y="4758272"/>
                <a:ext cx="2881782" cy="576633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lt"/>
                  </a:rPr>
                  <a:t>渠道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lt"/>
                  </a:rPr>
                  <a:t>D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sym typeface="+mn-lt"/>
                  </a:rPr>
                  <a:t>是公司固定的基础业务，整体的业绩保持平稳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CB745087-1E83-E811-834B-C8E1D75EAD53}"/>
                  </a:ext>
                </a:extLst>
              </p:cNvPr>
              <p:cNvSpPr/>
              <p:nvPr/>
            </p:nvSpPr>
            <p:spPr>
              <a:xfrm>
                <a:off x="8531053" y="4557774"/>
                <a:ext cx="639762" cy="45719"/>
              </a:xfrm>
              <a:prstGeom prst="rect">
                <a:avLst/>
              </a:prstGeom>
              <a:solidFill>
                <a:schemeClr val="accent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2" name="íṩļíḑè">
                <a:extLst>
                  <a:ext uri="{FF2B5EF4-FFF2-40B4-BE49-F238E27FC236}">
                    <a16:creationId xmlns:a16="http://schemas.microsoft.com/office/drawing/2014/main" id="{6538A24D-AC03-66FE-8609-39EF566E7FD1}"/>
                  </a:ext>
                </a:extLst>
              </p:cNvPr>
              <p:cNvSpPr txBox="1"/>
              <p:nvPr/>
            </p:nvSpPr>
            <p:spPr bwMode="auto">
              <a:xfrm>
                <a:off x="8531053" y="3986123"/>
                <a:ext cx="1440262" cy="42171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t" anchorCtr="0">
                <a:no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defRPr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阿里巴巴普惠体"/>
                  </a:defRPr>
                </a:lvl1pPr>
              </a:lstStyle>
              <a:p>
                <a:pPr algn="l"/>
                <a:r>
                  <a:rPr lang="zh-CN" altLang="en-US" dirty="0">
                    <a:latin typeface="+mn-ea"/>
                    <a:ea typeface="+mn-ea"/>
                  </a:rPr>
                  <a:t>渠道</a:t>
                </a:r>
                <a:r>
                  <a:rPr lang="en-US" altLang="zh-CN" dirty="0">
                    <a:latin typeface="+mn-ea"/>
                    <a:ea typeface="+mn-ea"/>
                  </a:rPr>
                  <a:t>D</a:t>
                </a:r>
                <a:r>
                  <a:rPr lang="zh-CN" altLang="en-US" dirty="0">
                    <a:latin typeface="+mn-ea"/>
                    <a:ea typeface="+mn-ea"/>
                  </a:rPr>
                  <a:t>分析</a:t>
                </a:r>
                <a:endParaRPr lang="en-US" altLang="zh-CN" dirty="0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EEB52E7-9521-07B4-3592-52F66FB1A244}"/>
              </a:ext>
            </a:extLst>
          </p:cNvPr>
          <p:cNvGrpSpPr/>
          <p:nvPr/>
        </p:nvGrpSpPr>
        <p:grpSpPr>
          <a:xfrm>
            <a:off x="4852586" y="3683597"/>
            <a:ext cx="3276000" cy="1980000"/>
            <a:chOff x="4852586" y="3683597"/>
            <a:chExt cx="3276000" cy="198000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29E48826-C8EE-02BC-5A0A-BD77F4D346A1}"/>
                </a:ext>
              </a:extLst>
            </p:cNvPr>
            <p:cNvSpPr/>
            <p:nvPr/>
          </p:nvSpPr>
          <p:spPr>
            <a:xfrm>
              <a:off x="4852586" y="3683597"/>
              <a:ext cx="3276000" cy="1980000"/>
            </a:xfrm>
            <a:prstGeom prst="roundRect">
              <a:avLst>
                <a:gd name="adj" fmla="val 1051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outerShdw blurRad="2667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/>
              <a:endParaRPr dirty="0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96A7A05-1807-E38F-74C2-8F0D4320B32C}"/>
                </a:ext>
              </a:extLst>
            </p:cNvPr>
            <p:cNvGrpSpPr/>
            <p:nvPr/>
          </p:nvGrpSpPr>
          <p:grpSpPr>
            <a:xfrm>
              <a:off x="5088000" y="3959842"/>
              <a:ext cx="2881782" cy="1413158"/>
              <a:chOff x="5088000" y="3986123"/>
              <a:chExt cx="2881782" cy="1413158"/>
            </a:xfrm>
          </p:grpSpPr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16A08B79-77E2-F256-66A3-F611405DF3C7}"/>
                  </a:ext>
                </a:extLst>
              </p:cNvPr>
              <p:cNvSpPr/>
              <p:nvPr/>
            </p:nvSpPr>
            <p:spPr>
              <a:xfrm>
                <a:off x="5088000" y="4758272"/>
                <a:ext cx="2881782" cy="641009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阿里巴巴普惠体"/>
                  </a:rPr>
                  <a:t>招行、交行、浦发均同比提升，尤其招行、交行同比提升巨大</a:t>
                </a:r>
                <a:endPara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阿里巴巴普惠体 Light" panose="00020600040101010101" pitchFamily="18" charset="-122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9093EDA5-BD37-8673-EFDA-6375BE6C7667}"/>
                  </a:ext>
                </a:extLst>
              </p:cNvPr>
              <p:cNvSpPr/>
              <p:nvPr/>
            </p:nvSpPr>
            <p:spPr>
              <a:xfrm>
                <a:off x="5088000" y="4557774"/>
                <a:ext cx="639762" cy="45719"/>
              </a:xfrm>
              <a:prstGeom prst="rect">
                <a:avLst/>
              </a:prstGeom>
              <a:solidFill>
                <a:schemeClr val="accent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3" name="íṩļíḑè">
                <a:extLst>
                  <a:ext uri="{FF2B5EF4-FFF2-40B4-BE49-F238E27FC236}">
                    <a16:creationId xmlns:a16="http://schemas.microsoft.com/office/drawing/2014/main" id="{6FD1E835-55C4-41E3-658B-3DB8B88201AD}"/>
                  </a:ext>
                </a:extLst>
              </p:cNvPr>
              <p:cNvSpPr txBox="1"/>
              <p:nvPr/>
            </p:nvSpPr>
            <p:spPr bwMode="auto">
              <a:xfrm>
                <a:off x="5088000" y="3986123"/>
                <a:ext cx="1440262" cy="42171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t" anchorCtr="0">
                <a:no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defRPr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阿里巴巴普惠体"/>
                  </a:defRPr>
                </a:lvl1pPr>
              </a:lstStyle>
              <a:p>
                <a:pPr algn="l"/>
                <a:r>
                  <a:rPr lang="zh-CN" altLang="en-US" dirty="0">
                    <a:latin typeface="+mn-ea"/>
                    <a:ea typeface="+mn-ea"/>
                  </a:rPr>
                  <a:t>渠道</a:t>
                </a:r>
                <a:r>
                  <a:rPr lang="en-US" altLang="zh-CN" dirty="0">
                    <a:latin typeface="+mn-ea"/>
                    <a:ea typeface="+mn-ea"/>
                  </a:rPr>
                  <a:t>C</a:t>
                </a:r>
                <a:r>
                  <a:rPr lang="zh-CN" altLang="en-US" dirty="0">
                    <a:latin typeface="+mn-ea"/>
                    <a:ea typeface="+mn-ea"/>
                  </a:rPr>
                  <a:t>分析</a:t>
                </a:r>
                <a:endParaRPr lang="en-US" altLang="zh-CN" dirty="0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E13DCA6-E438-35DF-93DF-D095914AA392}"/>
              </a:ext>
            </a:extLst>
          </p:cNvPr>
          <p:cNvGrpSpPr/>
          <p:nvPr/>
        </p:nvGrpSpPr>
        <p:grpSpPr>
          <a:xfrm>
            <a:off x="8269551" y="1609688"/>
            <a:ext cx="3276000" cy="1980000"/>
            <a:chOff x="8269551" y="1609688"/>
            <a:chExt cx="3276000" cy="198000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A997C991-8A04-4EAF-01F6-1F819DACBE48}"/>
                </a:ext>
              </a:extLst>
            </p:cNvPr>
            <p:cNvSpPr/>
            <p:nvPr/>
          </p:nvSpPr>
          <p:spPr>
            <a:xfrm>
              <a:off x="8269551" y="1609688"/>
              <a:ext cx="3276000" cy="1980000"/>
            </a:xfrm>
            <a:prstGeom prst="roundRect">
              <a:avLst>
                <a:gd name="adj" fmla="val 1051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outerShdw blurRad="2667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/>
              <a:endParaRPr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D92493A-FA0B-9FD0-71A8-2D5316D5C279}"/>
                </a:ext>
              </a:extLst>
            </p:cNvPr>
            <p:cNvGrpSpPr/>
            <p:nvPr/>
          </p:nvGrpSpPr>
          <p:grpSpPr>
            <a:xfrm>
              <a:off x="8531053" y="1900390"/>
              <a:ext cx="2881782" cy="1384610"/>
              <a:chOff x="8531053" y="1745674"/>
              <a:chExt cx="2881782" cy="1384610"/>
            </a:xfrm>
          </p:grpSpPr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8E2D7CB1-2B25-D154-CC62-F9E1B59234AE}"/>
                  </a:ext>
                </a:extLst>
              </p:cNvPr>
              <p:cNvSpPr/>
              <p:nvPr/>
            </p:nvSpPr>
            <p:spPr>
              <a:xfrm>
                <a:off x="8531053" y="2553651"/>
                <a:ext cx="2881782" cy="576633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阿里巴巴普惠体"/>
                  </a:rPr>
                  <a:t>非邮渠道仅建行略有下降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阿里巴巴普惠体"/>
                  </a:rPr>
                  <a:t>,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阿里巴巴普惠体"/>
                  </a:rPr>
                  <a:t>标保同比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阿里巴巴普惠体"/>
                  </a:rPr>
                  <a:t>-5.4% 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阿里巴巴普惠体"/>
                  </a:rPr>
                  <a:t>、贡献度同比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阿里巴巴普惠体"/>
                  </a:rPr>
                  <a:t>-0.8pt</a:t>
                </a:r>
                <a:endPara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Light" panose="00020600040101010101" pitchFamily="18" charset="-122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33C3DAD9-804F-635E-EF49-1E9D18DD32DB}"/>
                  </a:ext>
                </a:extLst>
              </p:cNvPr>
              <p:cNvSpPr/>
              <p:nvPr/>
            </p:nvSpPr>
            <p:spPr>
              <a:xfrm>
                <a:off x="8531053" y="2319749"/>
                <a:ext cx="639762" cy="45719"/>
              </a:xfrm>
              <a:prstGeom prst="rect">
                <a:avLst/>
              </a:prstGeom>
              <a:solidFill>
                <a:schemeClr val="accent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1" name="íṩļíḑè">
                <a:extLst>
                  <a:ext uri="{FF2B5EF4-FFF2-40B4-BE49-F238E27FC236}">
                    <a16:creationId xmlns:a16="http://schemas.microsoft.com/office/drawing/2014/main" id="{208F7031-C038-AB75-0C66-AB524091A0A6}"/>
                  </a:ext>
                </a:extLst>
              </p:cNvPr>
              <p:cNvSpPr txBox="1"/>
              <p:nvPr/>
            </p:nvSpPr>
            <p:spPr bwMode="auto">
              <a:xfrm>
                <a:off x="8531053" y="1745674"/>
                <a:ext cx="1440261" cy="42171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t" anchorCtr="0">
                <a:noAutofit/>
              </a:bodyPr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spcBef>
                    <a:spcPct val="0"/>
                  </a:spcBef>
                  <a:defRPr sz="20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阿里巴巴普惠体"/>
                  </a:defRPr>
                </a:lvl1pPr>
              </a:lstStyle>
              <a:p>
                <a:pPr algn="l"/>
                <a:r>
                  <a:rPr lang="zh-CN" altLang="en-US" dirty="0">
                    <a:latin typeface="+mn-ea"/>
                    <a:ea typeface="+mn-ea"/>
                  </a:rPr>
                  <a:t>渠道</a:t>
                </a:r>
                <a:r>
                  <a:rPr lang="en-US" altLang="zh-CN" dirty="0">
                    <a:latin typeface="+mn-ea"/>
                    <a:ea typeface="+mn-ea"/>
                  </a:rPr>
                  <a:t>B</a:t>
                </a:r>
                <a:r>
                  <a:rPr lang="zh-CN" altLang="en-US" dirty="0">
                    <a:latin typeface="+mn-ea"/>
                    <a:ea typeface="+mn-ea"/>
                  </a:rPr>
                  <a:t>分析</a:t>
                </a:r>
                <a:endParaRPr lang="en-US" altLang="zh-CN" dirty="0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51F8B25-894C-3B19-CC74-DAFDF1B99154}"/>
              </a:ext>
            </a:extLst>
          </p:cNvPr>
          <p:cNvGrpSpPr/>
          <p:nvPr/>
        </p:nvGrpSpPr>
        <p:grpSpPr>
          <a:xfrm>
            <a:off x="4852586" y="1609688"/>
            <a:ext cx="3276000" cy="1980000"/>
            <a:chOff x="4852586" y="1609688"/>
            <a:chExt cx="3276000" cy="1980000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C7C00E8-72A1-92EE-9B6B-292A9E70E35C}"/>
                </a:ext>
              </a:extLst>
            </p:cNvPr>
            <p:cNvSpPr/>
            <p:nvPr/>
          </p:nvSpPr>
          <p:spPr>
            <a:xfrm>
              <a:off x="4852586" y="1609688"/>
              <a:ext cx="3276000" cy="1980000"/>
            </a:xfrm>
            <a:prstGeom prst="roundRect">
              <a:avLst>
                <a:gd name="adj" fmla="val 10510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outerShdw blurRad="2667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/>
              <a:endParaRPr dirty="0"/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8DD048CB-6F08-47C7-F6D3-D74F3A5554AA}"/>
                </a:ext>
              </a:extLst>
            </p:cNvPr>
            <p:cNvGrpSpPr/>
            <p:nvPr/>
          </p:nvGrpSpPr>
          <p:grpSpPr>
            <a:xfrm>
              <a:off x="5088000" y="1900390"/>
              <a:ext cx="2881782" cy="1384610"/>
              <a:chOff x="5088000" y="1900390"/>
              <a:chExt cx="2881782" cy="1384610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2AFF7B68-4697-2D68-3E53-2504147A77D0}"/>
                  </a:ext>
                </a:extLst>
              </p:cNvPr>
              <p:cNvSpPr/>
              <p:nvPr/>
            </p:nvSpPr>
            <p:spPr>
              <a:xfrm>
                <a:off x="5088000" y="2708367"/>
                <a:ext cx="2881782" cy="576633"/>
              </a:xfrm>
              <a:prstGeom prst="rect">
                <a:avLst/>
              </a:prstGeom>
            </p:spPr>
            <p:txBody>
              <a:bodyPr wrap="square" lIns="0" tIns="0" rIns="0" bIns="0">
                <a:no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阿里巴巴普惠体"/>
                  </a:rPr>
                  <a:t>在整体标保正增长的基础上，非邮整体贡献同比提升</a:t>
                </a: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阿里巴巴普惠体"/>
                  </a:rPr>
                  <a:t>36pt</a:t>
                </a:r>
                <a:endPara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阿里巴巴普惠体 Light" panose="00020600040101010101" pitchFamily="18" charset="-122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8B2E1CE2-38DA-20CF-8D15-CE8CD3FE4DA5}"/>
                  </a:ext>
                </a:extLst>
              </p:cNvPr>
              <p:cNvSpPr/>
              <p:nvPr/>
            </p:nvSpPr>
            <p:spPr>
              <a:xfrm>
                <a:off x="5088000" y="2474465"/>
                <a:ext cx="639762" cy="45719"/>
              </a:xfrm>
              <a:prstGeom prst="rect">
                <a:avLst/>
              </a:prstGeom>
              <a:solidFill>
                <a:schemeClr val="accent2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íṩļíḑè">
                <a:extLst>
                  <a:ext uri="{FF2B5EF4-FFF2-40B4-BE49-F238E27FC236}">
                    <a16:creationId xmlns:a16="http://schemas.microsoft.com/office/drawing/2014/main" id="{2A12A06F-9FEE-8BA1-75DA-50AFE8672536}"/>
                  </a:ext>
                </a:extLst>
              </p:cNvPr>
              <p:cNvSpPr txBox="1"/>
              <p:nvPr/>
            </p:nvSpPr>
            <p:spPr bwMode="auto">
              <a:xfrm>
                <a:off x="5088000" y="1900390"/>
                <a:ext cx="1440261" cy="42171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阿里巴巴普惠体"/>
                  </a:rPr>
                  <a:t>渠道</a:t>
                </a:r>
                <a:r>
                  <a:rPr lang="en-US" altLang="zh-CN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阿里巴巴普惠体"/>
                  </a:rPr>
                  <a:t>A</a:t>
                </a:r>
                <a:r>
                  <a:rPr lang="zh-CN" altLang="en-US" sz="20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阿里巴巴普惠体"/>
                  </a:rPr>
                  <a:t>分析</a:t>
                </a:r>
                <a:endPara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+mn-ea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3EF7D02-DBF3-6870-2ED5-B27E750D2797}"/>
              </a:ext>
            </a:extLst>
          </p:cNvPr>
          <p:cNvGrpSpPr/>
          <p:nvPr/>
        </p:nvGrpSpPr>
        <p:grpSpPr>
          <a:xfrm>
            <a:off x="817837" y="1609688"/>
            <a:ext cx="3893785" cy="4053909"/>
            <a:chOff x="536020" y="1556410"/>
            <a:chExt cx="3893785" cy="4053909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9008CE9C-4545-1033-14B7-21E0FD5886E2}"/>
                </a:ext>
              </a:extLst>
            </p:cNvPr>
            <p:cNvSpPr/>
            <p:nvPr/>
          </p:nvSpPr>
          <p:spPr>
            <a:xfrm>
              <a:off x="536020" y="1556410"/>
              <a:ext cx="3893785" cy="4053909"/>
            </a:xfrm>
            <a:prstGeom prst="roundRect">
              <a:avLst>
                <a:gd name="adj" fmla="val 5944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>
              <a:outerShdw blurRad="266700" dist="38100" dir="2700000" algn="tl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/>
              <a:endParaRPr dirty="0"/>
            </a:p>
          </p:txBody>
        </p:sp>
        <p:graphicFrame>
          <p:nvGraphicFramePr>
            <p:cNvPr id="35" name="图表 34">
              <a:extLst>
                <a:ext uri="{FF2B5EF4-FFF2-40B4-BE49-F238E27FC236}">
                  <a16:creationId xmlns:a16="http://schemas.microsoft.com/office/drawing/2014/main" id="{5FE1806D-30BD-7779-A656-FF0F61B4594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984808637"/>
                </p:ext>
              </p:extLst>
            </p:nvPr>
          </p:nvGraphicFramePr>
          <p:xfrm>
            <a:off x="574575" y="2122367"/>
            <a:ext cx="3816675" cy="31973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6AA7FF5-F707-79F8-54CB-6068F0BAF703}"/>
                </a:ext>
              </a:extLst>
            </p:cNvPr>
            <p:cNvSpPr txBox="1"/>
            <p:nvPr/>
          </p:nvSpPr>
          <p:spPr>
            <a:xfrm>
              <a:off x="574575" y="1763803"/>
              <a:ext cx="3816675" cy="378886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 rtl="0">
                <a:defRPr sz="1862" b="0" i="0" u="none" strike="noStrike" kern="1200" spc="0" baseline="0">
                  <a:solidFill>
                    <a:srgbClr val="000000">
                      <a:lumMod val="75000"/>
                      <a:lumOff val="25000"/>
                    </a:srgbClr>
                  </a:solidFill>
                  <a:latin typeface="+mn-ea"/>
                  <a:ea typeface="+mn-ea"/>
                  <a:cs typeface="+mn-cs"/>
                </a:defRPr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n-ea"/>
                </a:rPr>
                <a:t>- 20XX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n-ea"/>
                </a:rPr>
                <a:t>年四项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渠道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n-ea"/>
                </a:rPr>
                <a:t>业绩占比图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n-ea"/>
                </a:rPr>
                <a:t>-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61E3CD6-450C-DC74-0174-86650FBACAFF}"/>
              </a:ext>
            </a:extLst>
          </p:cNvPr>
          <p:cNvSpPr txBox="1"/>
          <p:nvPr/>
        </p:nvSpPr>
        <p:spPr>
          <a:xfrm>
            <a:off x="624000" y="985884"/>
            <a:ext cx="114458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51PPT模板网，幻灯片演示模板及素材免费下载！51PPT模板网 官网唯一网址：www.51pptmoban.com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2B23C9F-67A5-E3E3-D360-D3CB59D111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渠道合作</a:t>
            </a:r>
            <a:endParaRPr lang="en-US" dirty="0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242202F9-069D-CCFB-60E6-27A964F1BB77}"/>
              </a:ext>
            </a:extLst>
          </p:cNvPr>
          <p:cNvSpPr/>
          <p:nvPr/>
        </p:nvSpPr>
        <p:spPr>
          <a:xfrm>
            <a:off x="0" y="4323522"/>
            <a:ext cx="12192000" cy="25344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6711ADE-643D-9C56-F7BC-63BE0A1D1392}"/>
              </a:ext>
            </a:extLst>
          </p:cNvPr>
          <p:cNvGrpSpPr/>
          <p:nvPr/>
        </p:nvGrpSpPr>
        <p:grpSpPr>
          <a:xfrm>
            <a:off x="3499002" y="1807029"/>
            <a:ext cx="2534783" cy="4018772"/>
            <a:chOff x="3499002" y="1807029"/>
            <a:chExt cx="2534783" cy="4018772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02CEFF5C-5D32-6406-9BBD-8A5FDCDA8506}"/>
                </a:ext>
              </a:extLst>
            </p:cNvPr>
            <p:cNvSpPr/>
            <p:nvPr/>
          </p:nvSpPr>
          <p:spPr>
            <a:xfrm>
              <a:off x="3499002" y="1807029"/>
              <a:ext cx="2534783" cy="4018772"/>
            </a:xfrm>
            <a:prstGeom prst="roundRect">
              <a:avLst>
                <a:gd name="adj" fmla="val 5501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64000">
                  <a:schemeClr val="bg1"/>
                </a:gs>
              </a:gsLst>
              <a:lin ang="54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234A1CF-C9E2-2E78-ADC5-E687FE05C98F}"/>
                </a:ext>
              </a:extLst>
            </p:cNvPr>
            <p:cNvSpPr txBox="1"/>
            <p:nvPr/>
          </p:nvSpPr>
          <p:spPr>
            <a:xfrm>
              <a:off x="3519898" y="3031693"/>
              <a:ext cx="2492990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夺宝奇兵、产能飞跃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CF69F8D-2EE7-3FA6-CC49-301E39B4E940}"/>
                </a:ext>
              </a:extLst>
            </p:cNvPr>
            <p:cNvSpPr txBox="1"/>
            <p:nvPr/>
          </p:nvSpPr>
          <p:spPr>
            <a:xfrm>
              <a:off x="3628167" y="3586811"/>
              <a:ext cx="2276453" cy="19924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494949"/>
                  </a:solidFill>
                </a:rPr>
                <a:t>分对分联合开展夺宝奇兵、产能飞跃项目；通过一对一高频辅导，落后穿刺督导，点对点细致追踪，项目期间累计实现标保</a:t>
              </a:r>
              <a:r>
                <a:rPr lang="en-US" altLang="zh-CN" sz="1600" dirty="0">
                  <a:solidFill>
                    <a:srgbClr val="494949"/>
                  </a:solidFill>
                </a:rPr>
                <a:t>290</a:t>
              </a:r>
              <a:r>
                <a:rPr lang="zh-CN" altLang="en-US" sz="1600" dirty="0">
                  <a:solidFill>
                    <a:srgbClr val="494949"/>
                  </a:solidFill>
                </a:rPr>
                <a:t>万</a:t>
              </a:r>
            </a:p>
          </p:txBody>
        </p: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id="{7E00A958-600D-B14E-ECFF-FF4DA9BC632F}"/>
                </a:ext>
              </a:extLst>
            </p:cNvPr>
            <p:cNvGrpSpPr/>
            <p:nvPr/>
          </p:nvGrpSpPr>
          <p:grpSpPr>
            <a:xfrm>
              <a:off x="4336915" y="1989000"/>
              <a:ext cx="864000" cy="864000"/>
              <a:chOff x="4336915" y="1845000"/>
              <a:chExt cx="864000" cy="864000"/>
            </a:xfrm>
          </p:grpSpPr>
          <p:sp>
            <p:nvSpPr>
              <p:cNvPr id="70" name="Freeform 126">
                <a:extLst>
                  <a:ext uri="{FF2B5EF4-FFF2-40B4-BE49-F238E27FC236}">
                    <a16:creationId xmlns:a16="http://schemas.microsoft.com/office/drawing/2014/main" id="{79DDE1A2-7358-37C5-862D-3A6EB8ADAEC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90687" y="1990445"/>
                <a:ext cx="556457" cy="573110"/>
              </a:xfrm>
              <a:custGeom>
                <a:avLst/>
                <a:gdLst>
                  <a:gd name="T0" fmla="*/ 69 w 120"/>
                  <a:gd name="T1" fmla="*/ 64 h 110"/>
                  <a:gd name="T2" fmla="*/ 73 w 120"/>
                  <a:gd name="T3" fmla="*/ 77 h 110"/>
                  <a:gd name="T4" fmla="*/ 61 w 120"/>
                  <a:gd name="T5" fmla="*/ 87 h 110"/>
                  <a:gd name="T6" fmla="*/ 48 w 120"/>
                  <a:gd name="T7" fmla="*/ 93 h 110"/>
                  <a:gd name="T8" fmla="*/ 33 w 120"/>
                  <a:gd name="T9" fmla="*/ 93 h 110"/>
                  <a:gd name="T10" fmla="*/ 19 w 120"/>
                  <a:gd name="T11" fmla="*/ 87 h 110"/>
                  <a:gd name="T12" fmla="*/ 7 w 120"/>
                  <a:gd name="T13" fmla="*/ 77 h 110"/>
                  <a:gd name="T14" fmla="*/ 11 w 120"/>
                  <a:gd name="T15" fmla="*/ 64 h 110"/>
                  <a:gd name="T16" fmla="*/ 0 w 120"/>
                  <a:gd name="T17" fmla="*/ 49 h 110"/>
                  <a:gd name="T18" fmla="*/ 13 w 120"/>
                  <a:gd name="T19" fmla="*/ 41 h 110"/>
                  <a:gd name="T20" fmla="*/ 8 w 120"/>
                  <a:gd name="T21" fmla="*/ 31 h 110"/>
                  <a:gd name="T22" fmla="*/ 26 w 120"/>
                  <a:gd name="T23" fmla="*/ 28 h 110"/>
                  <a:gd name="T24" fmla="*/ 34 w 120"/>
                  <a:gd name="T25" fmla="*/ 15 h 110"/>
                  <a:gd name="T26" fmla="*/ 49 w 120"/>
                  <a:gd name="T27" fmla="*/ 26 h 110"/>
                  <a:gd name="T28" fmla="*/ 63 w 120"/>
                  <a:gd name="T29" fmla="*/ 22 h 110"/>
                  <a:gd name="T30" fmla="*/ 72 w 120"/>
                  <a:gd name="T31" fmla="*/ 34 h 110"/>
                  <a:gd name="T32" fmla="*/ 79 w 120"/>
                  <a:gd name="T33" fmla="*/ 47 h 110"/>
                  <a:gd name="T34" fmla="*/ 40 w 120"/>
                  <a:gd name="T35" fmla="*/ 39 h 110"/>
                  <a:gd name="T36" fmla="*/ 56 w 120"/>
                  <a:gd name="T37" fmla="*/ 55 h 110"/>
                  <a:gd name="T38" fmla="*/ 111 w 120"/>
                  <a:gd name="T39" fmla="*/ 29 h 110"/>
                  <a:gd name="T40" fmla="*/ 112 w 120"/>
                  <a:gd name="T41" fmla="*/ 42 h 110"/>
                  <a:gd name="T42" fmla="*/ 96 w 120"/>
                  <a:gd name="T43" fmla="*/ 39 h 110"/>
                  <a:gd name="T44" fmla="*/ 80 w 120"/>
                  <a:gd name="T45" fmla="*/ 42 h 110"/>
                  <a:gd name="T46" fmla="*/ 81 w 120"/>
                  <a:gd name="T47" fmla="*/ 29 h 110"/>
                  <a:gd name="T48" fmla="*/ 81 w 120"/>
                  <a:gd name="T49" fmla="*/ 17 h 110"/>
                  <a:gd name="T50" fmla="*/ 80 w 120"/>
                  <a:gd name="T51" fmla="*/ 4 h 110"/>
                  <a:gd name="T52" fmla="*/ 96 w 120"/>
                  <a:gd name="T53" fmla="*/ 7 h 110"/>
                  <a:gd name="T54" fmla="*/ 104 w 120"/>
                  <a:gd name="T55" fmla="*/ 0 h 110"/>
                  <a:gd name="T56" fmla="*/ 109 w 120"/>
                  <a:gd name="T57" fmla="*/ 13 h 110"/>
                  <a:gd name="T58" fmla="*/ 120 w 120"/>
                  <a:gd name="T59" fmla="*/ 27 h 110"/>
                  <a:gd name="T60" fmla="*/ 109 w 120"/>
                  <a:gd name="T61" fmla="*/ 97 h 110"/>
                  <a:gd name="T62" fmla="*/ 104 w 120"/>
                  <a:gd name="T63" fmla="*/ 110 h 110"/>
                  <a:gd name="T64" fmla="*/ 94 w 120"/>
                  <a:gd name="T65" fmla="*/ 103 h 110"/>
                  <a:gd name="T66" fmla="*/ 80 w 120"/>
                  <a:gd name="T67" fmla="*/ 105 h 110"/>
                  <a:gd name="T68" fmla="*/ 72 w 120"/>
                  <a:gd name="T69" fmla="*/ 91 h 110"/>
                  <a:gd name="T70" fmla="*/ 83 w 120"/>
                  <a:gd name="T71" fmla="*/ 77 h 110"/>
                  <a:gd name="T72" fmla="*/ 88 w 120"/>
                  <a:gd name="T73" fmla="*/ 64 h 110"/>
                  <a:gd name="T74" fmla="*/ 98 w 120"/>
                  <a:gd name="T75" fmla="*/ 71 h 110"/>
                  <a:gd name="T76" fmla="*/ 112 w 120"/>
                  <a:gd name="T77" fmla="*/ 68 h 110"/>
                  <a:gd name="T78" fmla="*/ 111 w 120"/>
                  <a:gd name="T79" fmla="*/ 81 h 110"/>
                  <a:gd name="T80" fmla="*/ 96 w 120"/>
                  <a:gd name="T81" fmla="*/ 15 h 110"/>
                  <a:gd name="T82" fmla="*/ 104 w 120"/>
                  <a:gd name="T83" fmla="*/ 23 h 110"/>
                  <a:gd name="T84" fmla="*/ 88 w 120"/>
                  <a:gd name="T85" fmla="*/ 87 h 110"/>
                  <a:gd name="T86" fmla="*/ 96 w 120"/>
                  <a:gd name="T87" fmla="*/ 7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0" h="110">
                    <a:moveTo>
                      <a:pt x="80" y="61"/>
                    </a:moveTo>
                    <a:cubicBezTo>
                      <a:pt x="80" y="62"/>
                      <a:pt x="80" y="63"/>
                      <a:pt x="79" y="63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69" y="66"/>
                      <a:pt x="68" y="67"/>
                      <a:pt x="67" y="69"/>
                    </a:cubicBezTo>
                    <a:cubicBezTo>
                      <a:pt x="69" y="71"/>
                      <a:pt x="71" y="74"/>
                      <a:pt x="73" y="76"/>
                    </a:cubicBezTo>
                    <a:cubicBezTo>
                      <a:pt x="73" y="77"/>
                      <a:pt x="73" y="77"/>
                      <a:pt x="73" y="77"/>
                    </a:cubicBezTo>
                    <a:cubicBezTo>
                      <a:pt x="73" y="78"/>
                      <a:pt x="73" y="78"/>
                      <a:pt x="73" y="79"/>
                    </a:cubicBezTo>
                    <a:cubicBezTo>
                      <a:pt x="71" y="80"/>
                      <a:pt x="64" y="88"/>
                      <a:pt x="63" y="88"/>
                    </a:cubicBezTo>
                    <a:cubicBezTo>
                      <a:pt x="62" y="88"/>
                      <a:pt x="62" y="88"/>
                      <a:pt x="61" y="87"/>
                    </a:cubicBezTo>
                    <a:cubicBezTo>
                      <a:pt x="54" y="82"/>
                      <a:pt x="54" y="82"/>
                      <a:pt x="54" y="82"/>
                    </a:cubicBezTo>
                    <a:cubicBezTo>
                      <a:pt x="53" y="83"/>
                      <a:pt x="51" y="83"/>
                      <a:pt x="49" y="84"/>
                    </a:cubicBezTo>
                    <a:cubicBezTo>
                      <a:pt x="49" y="87"/>
                      <a:pt x="49" y="90"/>
                      <a:pt x="48" y="93"/>
                    </a:cubicBezTo>
                    <a:cubicBezTo>
                      <a:pt x="48" y="94"/>
                      <a:pt x="47" y="95"/>
                      <a:pt x="46" y="95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4" y="95"/>
                      <a:pt x="33" y="94"/>
                      <a:pt x="33" y="93"/>
                    </a:cubicBezTo>
                    <a:cubicBezTo>
                      <a:pt x="31" y="84"/>
                      <a:pt x="31" y="84"/>
                      <a:pt x="31" y="84"/>
                    </a:cubicBezTo>
                    <a:cubicBezTo>
                      <a:pt x="29" y="83"/>
                      <a:pt x="28" y="83"/>
                      <a:pt x="26" y="82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8"/>
                      <a:pt x="18" y="88"/>
                      <a:pt x="18" y="88"/>
                    </a:cubicBezTo>
                    <a:cubicBezTo>
                      <a:pt x="17" y="88"/>
                      <a:pt x="17" y="88"/>
                      <a:pt x="16" y="87"/>
                    </a:cubicBezTo>
                    <a:cubicBezTo>
                      <a:pt x="15" y="86"/>
                      <a:pt x="7" y="79"/>
                      <a:pt x="7" y="77"/>
                    </a:cubicBezTo>
                    <a:cubicBezTo>
                      <a:pt x="7" y="77"/>
                      <a:pt x="8" y="77"/>
                      <a:pt x="8" y="76"/>
                    </a:cubicBezTo>
                    <a:cubicBezTo>
                      <a:pt x="10" y="74"/>
                      <a:pt x="12" y="72"/>
                      <a:pt x="13" y="69"/>
                    </a:cubicBezTo>
                    <a:cubicBezTo>
                      <a:pt x="13" y="67"/>
                      <a:pt x="12" y="66"/>
                      <a:pt x="11" y="64"/>
                    </a:cubicBezTo>
                    <a:cubicBezTo>
                      <a:pt x="2" y="62"/>
                      <a:pt x="2" y="62"/>
                      <a:pt x="2" y="62"/>
                    </a:cubicBezTo>
                    <a:cubicBezTo>
                      <a:pt x="1" y="62"/>
                      <a:pt x="0" y="62"/>
                      <a:pt x="0" y="61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8"/>
                      <a:pt x="1" y="47"/>
                      <a:pt x="2" y="47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2" y="44"/>
                      <a:pt x="13" y="43"/>
                      <a:pt x="13" y="41"/>
                    </a:cubicBezTo>
                    <a:cubicBezTo>
                      <a:pt x="12" y="38"/>
                      <a:pt x="10" y="36"/>
                      <a:pt x="8" y="34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7" y="32"/>
                      <a:pt x="7" y="32"/>
                      <a:pt x="8" y="31"/>
                    </a:cubicBezTo>
                    <a:cubicBezTo>
                      <a:pt x="9" y="30"/>
                      <a:pt x="16" y="22"/>
                      <a:pt x="18" y="22"/>
                    </a:cubicBezTo>
                    <a:cubicBezTo>
                      <a:pt x="18" y="22"/>
                      <a:pt x="19" y="22"/>
                      <a:pt x="19" y="23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8" y="27"/>
                      <a:pt x="29" y="27"/>
                      <a:pt x="31" y="26"/>
                    </a:cubicBezTo>
                    <a:cubicBezTo>
                      <a:pt x="31" y="23"/>
                      <a:pt x="32" y="20"/>
                      <a:pt x="33" y="17"/>
                    </a:cubicBezTo>
                    <a:cubicBezTo>
                      <a:pt x="33" y="16"/>
                      <a:pt x="34" y="15"/>
                      <a:pt x="34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7" y="15"/>
                      <a:pt x="48" y="16"/>
                      <a:pt x="48" y="1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1" y="27"/>
                      <a:pt x="53" y="27"/>
                      <a:pt x="54" y="28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2" y="22"/>
                      <a:pt x="62" y="22"/>
                      <a:pt x="63" y="22"/>
                    </a:cubicBezTo>
                    <a:cubicBezTo>
                      <a:pt x="63" y="22"/>
                      <a:pt x="64" y="22"/>
                      <a:pt x="64" y="23"/>
                    </a:cubicBezTo>
                    <a:cubicBezTo>
                      <a:pt x="66" y="24"/>
                      <a:pt x="73" y="31"/>
                      <a:pt x="73" y="33"/>
                    </a:cubicBezTo>
                    <a:cubicBezTo>
                      <a:pt x="73" y="33"/>
                      <a:pt x="73" y="33"/>
                      <a:pt x="72" y="34"/>
                    </a:cubicBezTo>
                    <a:cubicBezTo>
                      <a:pt x="71" y="36"/>
                      <a:pt x="69" y="38"/>
                      <a:pt x="67" y="41"/>
                    </a:cubicBezTo>
                    <a:cubicBezTo>
                      <a:pt x="68" y="43"/>
                      <a:pt x="69" y="44"/>
                      <a:pt x="69" y="46"/>
                    </a:cubicBezTo>
                    <a:cubicBezTo>
                      <a:pt x="79" y="47"/>
                      <a:pt x="79" y="47"/>
                      <a:pt x="79" y="47"/>
                    </a:cubicBezTo>
                    <a:cubicBezTo>
                      <a:pt x="80" y="48"/>
                      <a:pt x="80" y="48"/>
                      <a:pt x="80" y="49"/>
                    </a:cubicBezTo>
                    <a:lnTo>
                      <a:pt x="80" y="61"/>
                    </a:lnTo>
                    <a:close/>
                    <a:moveTo>
                      <a:pt x="40" y="39"/>
                    </a:moveTo>
                    <a:cubicBezTo>
                      <a:pt x="31" y="39"/>
                      <a:pt x="24" y="46"/>
                      <a:pt x="24" y="55"/>
                    </a:cubicBezTo>
                    <a:cubicBezTo>
                      <a:pt x="24" y="64"/>
                      <a:pt x="31" y="71"/>
                      <a:pt x="40" y="71"/>
                    </a:cubicBezTo>
                    <a:cubicBezTo>
                      <a:pt x="49" y="71"/>
                      <a:pt x="56" y="64"/>
                      <a:pt x="56" y="55"/>
                    </a:cubicBezTo>
                    <a:cubicBezTo>
                      <a:pt x="56" y="46"/>
                      <a:pt x="49" y="39"/>
                      <a:pt x="40" y="39"/>
                    </a:cubicBezTo>
                    <a:close/>
                    <a:moveTo>
                      <a:pt x="120" y="27"/>
                    </a:moveTo>
                    <a:cubicBezTo>
                      <a:pt x="120" y="28"/>
                      <a:pt x="112" y="29"/>
                      <a:pt x="111" y="29"/>
                    </a:cubicBezTo>
                    <a:cubicBezTo>
                      <a:pt x="110" y="31"/>
                      <a:pt x="110" y="32"/>
                      <a:pt x="109" y="33"/>
                    </a:cubicBezTo>
                    <a:cubicBezTo>
                      <a:pt x="110" y="34"/>
                      <a:pt x="112" y="40"/>
                      <a:pt x="112" y="41"/>
                    </a:cubicBezTo>
                    <a:cubicBezTo>
                      <a:pt x="112" y="41"/>
                      <a:pt x="112" y="41"/>
                      <a:pt x="112" y="42"/>
                    </a:cubicBezTo>
                    <a:cubicBezTo>
                      <a:pt x="111" y="42"/>
                      <a:pt x="104" y="46"/>
                      <a:pt x="104" y="46"/>
                    </a:cubicBezTo>
                    <a:cubicBezTo>
                      <a:pt x="103" y="46"/>
                      <a:pt x="99" y="40"/>
                      <a:pt x="98" y="39"/>
                    </a:cubicBezTo>
                    <a:cubicBezTo>
                      <a:pt x="97" y="39"/>
                      <a:pt x="97" y="39"/>
                      <a:pt x="96" y="39"/>
                    </a:cubicBezTo>
                    <a:cubicBezTo>
                      <a:pt x="96" y="39"/>
                      <a:pt x="95" y="39"/>
                      <a:pt x="94" y="39"/>
                    </a:cubicBezTo>
                    <a:cubicBezTo>
                      <a:pt x="94" y="40"/>
                      <a:pt x="89" y="46"/>
                      <a:pt x="88" y="46"/>
                    </a:cubicBezTo>
                    <a:cubicBezTo>
                      <a:pt x="88" y="46"/>
                      <a:pt x="81" y="42"/>
                      <a:pt x="80" y="42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80" y="40"/>
                      <a:pt x="83" y="34"/>
                      <a:pt x="83" y="33"/>
                    </a:cubicBezTo>
                    <a:cubicBezTo>
                      <a:pt x="83" y="32"/>
                      <a:pt x="82" y="31"/>
                      <a:pt x="81" y="29"/>
                    </a:cubicBezTo>
                    <a:cubicBezTo>
                      <a:pt x="80" y="29"/>
                      <a:pt x="72" y="28"/>
                      <a:pt x="72" y="27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8"/>
                      <a:pt x="80" y="17"/>
                      <a:pt x="81" y="17"/>
                    </a:cubicBezTo>
                    <a:cubicBezTo>
                      <a:pt x="82" y="16"/>
                      <a:pt x="83" y="14"/>
                      <a:pt x="83" y="13"/>
                    </a:cubicBezTo>
                    <a:cubicBezTo>
                      <a:pt x="83" y="12"/>
                      <a:pt x="80" y="6"/>
                      <a:pt x="80" y="5"/>
                    </a:cubicBezTo>
                    <a:cubicBezTo>
                      <a:pt x="80" y="5"/>
                      <a:pt x="80" y="5"/>
                      <a:pt x="80" y="4"/>
                    </a:cubicBezTo>
                    <a:cubicBezTo>
                      <a:pt x="81" y="4"/>
                      <a:pt x="88" y="0"/>
                      <a:pt x="88" y="0"/>
                    </a:cubicBezTo>
                    <a:cubicBezTo>
                      <a:pt x="89" y="0"/>
                      <a:pt x="94" y="6"/>
                      <a:pt x="94" y="7"/>
                    </a:cubicBezTo>
                    <a:cubicBezTo>
                      <a:pt x="95" y="7"/>
                      <a:pt x="96" y="7"/>
                      <a:pt x="96" y="7"/>
                    </a:cubicBezTo>
                    <a:cubicBezTo>
                      <a:pt x="97" y="7"/>
                      <a:pt x="97" y="7"/>
                      <a:pt x="98" y="7"/>
                    </a:cubicBezTo>
                    <a:cubicBezTo>
                      <a:pt x="100" y="5"/>
                      <a:pt x="102" y="2"/>
                      <a:pt x="104" y="0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4" y="0"/>
                      <a:pt x="111" y="4"/>
                      <a:pt x="112" y="4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6"/>
                      <a:pt x="110" y="12"/>
                      <a:pt x="109" y="13"/>
                    </a:cubicBezTo>
                    <a:cubicBezTo>
                      <a:pt x="110" y="14"/>
                      <a:pt x="110" y="16"/>
                      <a:pt x="111" y="17"/>
                    </a:cubicBezTo>
                    <a:cubicBezTo>
                      <a:pt x="112" y="17"/>
                      <a:pt x="120" y="18"/>
                      <a:pt x="120" y="19"/>
                    </a:cubicBezTo>
                    <a:lnTo>
                      <a:pt x="120" y="27"/>
                    </a:lnTo>
                    <a:close/>
                    <a:moveTo>
                      <a:pt x="120" y="91"/>
                    </a:moveTo>
                    <a:cubicBezTo>
                      <a:pt x="120" y="92"/>
                      <a:pt x="112" y="93"/>
                      <a:pt x="111" y="93"/>
                    </a:cubicBezTo>
                    <a:cubicBezTo>
                      <a:pt x="110" y="94"/>
                      <a:pt x="110" y="96"/>
                      <a:pt x="109" y="97"/>
                    </a:cubicBezTo>
                    <a:cubicBezTo>
                      <a:pt x="110" y="98"/>
                      <a:pt x="112" y="104"/>
                      <a:pt x="112" y="105"/>
                    </a:cubicBezTo>
                    <a:cubicBezTo>
                      <a:pt x="112" y="105"/>
                      <a:pt x="112" y="105"/>
                      <a:pt x="112" y="106"/>
                    </a:cubicBezTo>
                    <a:cubicBezTo>
                      <a:pt x="111" y="106"/>
                      <a:pt x="104" y="110"/>
                      <a:pt x="104" y="110"/>
                    </a:cubicBezTo>
                    <a:cubicBezTo>
                      <a:pt x="103" y="110"/>
                      <a:pt x="99" y="104"/>
                      <a:pt x="98" y="103"/>
                    </a:cubicBezTo>
                    <a:cubicBezTo>
                      <a:pt x="97" y="103"/>
                      <a:pt x="97" y="103"/>
                      <a:pt x="96" y="103"/>
                    </a:cubicBezTo>
                    <a:cubicBezTo>
                      <a:pt x="96" y="103"/>
                      <a:pt x="95" y="103"/>
                      <a:pt x="94" y="103"/>
                    </a:cubicBezTo>
                    <a:cubicBezTo>
                      <a:pt x="94" y="104"/>
                      <a:pt x="89" y="110"/>
                      <a:pt x="88" y="110"/>
                    </a:cubicBezTo>
                    <a:cubicBezTo>
                      <a:pt x="88" y="110"/>
                      <a:pt x="81" y="106"/>
                      <a:pt x="80" y="106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80" y="104"/>
                      <a:pt x="83" y="98"/>
                      <a:pt x="83" y="97"/>
                    </a:cubicBezTo>
                    <a:cubicBezTo>
                      <a:pt x="83" y="96"/>
                      <a:pt x="82" y="94"/>
                      <a:pt x="81" y="93"/>
                    </a:cubicBezTo>
                    <a:cubicBezTo>
                      <a:pt x="80" y="93"/>
                      <a:pt x="72" y="92"/>
                      <a:pt x="72" y="91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2" y="82"/>
                      <a:pt x="80" y="81"/>
                      <a:pt x="81" y="81"/>
                    </a:cubicBezTo>
                    <a:cubicBezTo>
                      <a:pt x="82" y="80"/>
                      <a:pt x="83" y="78"/>
                      <a:pt x="83" y="77"/>
                    </a:cubicBezTo>
                    <a:cubicBezTo>
                      <a:pt x="83" y="76"/>
                      <a:pt x="80" y="70"/>
                      <a:pt x="80" y="69"/>
                    </a:cubicBezTo>
                    <a:cubicBezTo>
                      <a:pt x="80" y="69"/>
                      <a:pt x="80" y="68"/>
                      <a:pt x="80" y="68"/>
                    </a:cubicBezTo>
                    <a:cubicBezTo>
                      <a:pt x="81" y="68"/>
                      <a:pt x="88" y="64"/>
                      <a:pt x="88" y="64"/>
                    </a:cubicBezTo>
                    <a:cubicBezTo>
                      <a:pt x="89" y="64"/>
                      <a:pt x="94" y="70"/>
                      <a:pt x="94" y="71"/>
                    </a:cubicBezTo>
                    <a:cubicBezTo>
                      <a:pt x="95" y="71"/>
                      <a:pt x="96" y="71"/>
                      <a:pt x="96" y="71"/>
                    </a:cubicBezTo>
                    <a:cubicBezTo>
                      <a:pt x="97" y="71"/>
                      <a:pt x="97" y="71"/>
                      <a:pt x="98" y="71"/>
                    </a:cubicBezTo>
                    <a:cubicBezTo>
                      <a:pt x="100" y="69"/>
                      <a:pt x="102" y="66"/>
                      <a:pt x="104" y="64"/>
                    </a:cubicBez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64"/>
                      <a:pt x="111" y="68"/>
                      <a:pt x="112" y="68"/>
                    </a:cubicBezTo>
                    <a:cubicBezTo>
                      <a:pt x="112" y="68"/>
                      <a:pt x="112" y="69"/>
                      <a:pt x="112" y="69"/>
                    </a:cubicBezTo>
                    <a:cubicBezTo>
                      <a:pt x="112" y="70"/>
                      <a:pt x="110" y="76"/>
                      <a:pt x="109" y="77"/>
                    </a:cubicBezTo>
                    <a:cubicBezTo>
                      <a:pt x="110" y="78"/>
                      <a:pt x="110" y="80"/>
                      <a:pt x="111" y="81"/>
                    </a:cubicBezTo>
                    <a:cubicBezTo>
                      <a:pt x="112" y="81"/>
                      <a:pt x="120" y="82"/>
                      <a:pt x="120" y="83"/>
                    </a:cubicBezTo>
                    <a:lnTo>
                      <a:pt x="120" y="91"/>
                    </a:lnTo>
                    <a:close/>
                    <a:moveTo>
                      <a:pt x="96" y="15"/>
                    </a:moveTo>
                    <a:cubicBezTo>
                      <a:pt x="92" y="15"/>
                      <a:pt x="88" y="19"/>
                      <a:pt x="88" y="23"/>
                    </a:cubicBezTo>
                    <a:cubicBezTo>
                      <a:pt x="88" y="27"/>
                      <a:pt x="92" y="31"/>
                      <a:pt x="96" y="31"/>
                    </a:cubicBezTo>
                    <a:cubicBezTo>
                      <a:pt x="101" y="31"/>
                      <a:pt x="104" y="27"/>
                      <a:pt x="104" y="23"/>
                    </a:cubicBezTo>
                    <a:cubicBezTo>
                      <a:pt x="104" y="19"/>
                      <a:pt x="101" y="15"/>
                      <a:pt x="96" y="15"/>
                    </a:cubicBezTo>
                    <a:close/>
                    <a:moveTo>
                      <a:pt x="96" y="79"/>
                    </a:moveTo>
                    <a:cubicBezTo>
                      <a:pt x="92" y="79"/>
                      <a:pt x="88" y="83"/>
                      <a:pt x="88" y="87"/>
                    </a:cubicBezTo>
                    <a:cubicBezTo>
                      <a:pt x="88" y="91"/>
                      <a:pt x="92" y="95"/>
                      <a:pt x="96" y="95"/>
                    </a:cubicBezTo>
                    <a:cubicBezTo>
                      <a:pt x="101" y="95"/>
                      <a:pt x="104" y="91"/>
                      <a:pt x="104" y="87"/>
                    </a:cubicBezTo>
                    <a:cubicBezTo>
                      <a:pt x="104" y="83"/>
                      <a:pt x="101" y="79"/>
                      <a:pt x="96" y="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14F796A9-BFE3-B2D3-FDC3-A046661BFB7C}"/>
                  </a:ext>
                </a:extLst>
              </p:cNvPr>
              <p:cNvSpPr/>
              <p:nvPr/>
            </p:nvSpPr>
            <p:spPr>
              <a:xfrm>
                <a:off x="4336915" y="1845000"/>
                <a:ext cx="864000" cy="864000"/>
              </a:xfrm>
              <a:prstGeom prst="ellipse">
                <a:avLst/>
              </a:prstGeom>
              <a:noFill/>
              <a:ln w="50800" cap="flat" cmpd="sng" algn="ctr">
                <a:solidFill>
                  <a:schemeClr val="accent1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4AAAF2D0-1AC3-F2AB-07D2-594F08F9FA28}"/>
              </a:ext>
            </a:extLst>
          </p:cNvPr>
          <p:cNvGrpSpPr/>
          <p:nvPr/>
        </p:nvGrpSpPr>
        <p:grpSpPr>
          <a:xfrm>
            <a:off x="8817429" y="1807029"/>
            <a:ext cx="2534783" cy="4018772"/>
            <a:chOff x="8817429" y="1807029"/>
            <a:chExt cx="2534783" cy="4018772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CD2A7B9C-B5C2-95D5-A727-C84B34D2BFBB}"/>
                </a:ext>
              </a:extLst>
            </p:cNvPr>
            <p:cNvSpPr/>
            <p:nvPr/>
          </p:nvSpPr>
          <p:spPr>
            <a:xfrm>
              <a:off x="8817429" y="1807029"/>
              <a:ext cx="2534783" cy="4018772"/>
            </a:xfrm>
            <a:prstGeom prst="roundRect">
              <a:avLst>
                <a:gd name="adj" fmla="val 5472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64000">
                  <a:schemeClr val="bg1"/>
                </a:gs>
              </a:gsLst>
              <a:lin ang="54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6793AE3-0CD4-68FF-1D3D-0D95BCF764C6}"/>
                </a:ext>
              </a:extLst>
            </p:cNvPr>
            <p:cNvSpPr txBox="1"/>
            <p:nvPr/>
          </p:nvSpPr>
          <p:spPr>
            <a:xfrm>
              <a:off x="9351286" y="3031693"/>
              <a:ext cx="146706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数智化营销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6DECE5F4-6E93-FEAC-CB62-81578AF2166E}"/>
                </a:ext>
              </a:extLst>
            </p:cNvPr>
            <p:cNvSpPr txBox="1"/>
            <p:nvPr/>
          </p:nvSpPr>
          <p:spPr>
            <a:xfrm>
              <a:off x="8946594" y="3586811"/>
              <a:ext cx="2276453" cy="16723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>
                  <a:solidFill>
                    <a:srgbClr val="494949"/>
                  </a:solidFill>
                </a:rPr>
                <a:t>与邮储联合开展数智化营销活动；活动期间，通过高频沙龙支持、培训辅导，参与活动网点平均销量超百万</a:t>
              </a:r>
            </a:p>
          </p:txBody>
        </p: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47E65F5B-C0E5-E80D-50F9-AC6056D63760}"/>
                </a:ext>
              </a:extLst>
            </p:cNvPr>
            <p:cNvGrpSpPr/>
            <p:nvPr/>
          </p:nvGrpSpPr>
          <p:grpSpPr>
            <a:xfrm>
              <a:off x="9652820" y="1989000"/>
              <a:ext cx="864000" cy="864000"/>
              <a:chOff x="9652820" y="1845000"/>
              <a:chExt cx="864000" cy="864000"/>
            </a:xfrm>
          </p:grpSpPr>
          <p:sp>
            <p:nvSpPr>
              <p:cNvPr id="73" name="椭圆 72">
                <a:extLst>
                  <a:ext uri="{FF2B5EF4-FFF2-40B4-BE49-F238E27FC236}">
                    <a16:creationId xmlns:a16="http://schemas.microsoft.com/office/drawing/2014/main" id="{27A4F1CC-6FAC-A97D-2AAC-BB1D7504ABB6}"/>
                  </a:ext>
                </a:extLst>
              </p:cNvPr>
              <p:cNvSpPr/>
              <p:nvPr/>
            </p:nvSpPr>
            <p:spPr>
              <a:xfrm>
                <a:off x="9652820" y="1845000"/>
                <a:ext cx="864000" cy="864000"/>
              </a:xfrm>
              <a:prstGeom prst="ellipse">
                <a:avLst/>
              </a:prstGeom>
              <a:noFill/>
              <a:ln w="50800" cap="flat" cmpd="sng" algn="ctr">
                <a:solidFill>
                  <a:schemeClr val="accent1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5" name="AutoShape 4">
                <a:extLst>
                  <a:ext uri="{FF2B5EF4-FFF2-40B4-BE49-F238E27FC236}">
                    <a16:creationId xmlns:a16="http://schemas.microsoft.com/office/drawing/2014/main" id="{5132455D-1D21-1428-B785-DD4035644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14820" y="2007000"/>
                <a:ext cx="540000" cy="5400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28" y="17466"/>
                    </a:moveTo>
                    <a:cubicBezTo>
                      <a:pt x="16669" y="16923"/>
                      <a:pt x="15846" y="16465"/>
                      <a:pt x="14963" y="16121"/>
                    </a:cubicBezTo>
                    <a:cubicBezTo>
                      <a:pt x="15595" y="14609"/>
                      <a:pt x="15967" y="12928"/>
                      <a:pt x="16010" y="11148"/>
                    </a:cubicBezTo>
                    <a:lnTo>
                      <a:pt x="20188" y="11148"/>
                    </a:lnTo>
                    <a:cubicBezTo>
                      <a:pt x="20097" y="13612"/>
                      <a:pt x="19065" y="15838"/>
                      <a:pt x="17428" y="17466"/>
                    </a:cubicBezTo>
                    <a:moveTo>
                      <a:pt x="1411" y="11148"/>
                    </a:moveTo>
                    <a:lnTo>
                      <a:pt x="5589" y="11148"/>
                    </a:lnTo>
                    <a:cubicBezTo>
                      <a:pt x="5632" y="12928"/>
                      <a:pt x="6004" y="14609"/>
                      <a:pt x="6636" y="16121"/>
                    </a:cubicBezTo>
                    <a:cubicBezTo>
                      <a:pt x="5753" y="16465"/>
                      <a:pt x="4931" y="16923"/>
                      <a:pt x="4171" y="17466"/>
                    </a:cubicBezTo>
                    <a:cubicBezTo>
                      <a:pt x="2534" y="15838"/>
                      <a:pt x="1502" y="13612"/>
                      <a:pt x="1411" y="11148"/>
                    </a:cubicBezTo>
                    <a:moveTo>
                      <a:pt x="3785" y="4553"/>
                    </a:moveTo>
                    <a:cubicBezTo>
                      <a:pt x="4579" y="5170"/>
                      <a:pt x="5448" y="5691"/>
                      <a:pt x="6388" y="6084"/>
                    </a:cubicBezTo>
                    <a:cubicBezTo>
                      <a:pt x="5901" y="7433"/>
                      <a:pt x="5627" y="8908"/>
                      <a:pt x="5589" y="10451"/>
                    </a:cubicBezTo>
                    <a:lnTo>
                      <a:pt x="1411" y="10451"/>
                    </a:lnTo>
                    <a:cubicBezTo>
                      <a:pt x="1494" y="8190"/>
                      <a:pt x="2376" y="6135"/>
                      <a:pt x="3785" y="4553"/>
                    </a:cubicBezTo>
                    <a:moveTo>
                      <a:pt x="11148" y="10451"/>
                    </a:moveTo>
                    <a:lnTo>
                      <a:pt x="11148" y="6950"/>
                    </a:lnTo>
                    <a:cubicBezTo>
                      <a:pt x="12339" y="6913"/>
                      <a:pt x="13484" y="6696"/>
                      <a:pt x="14558" y="6324"/>
                    </a:cubicBezTo>
                    <a:cubicBezTo>
                      <a:pt x="15018" y="7598"/>
                      <a:pt x="15276" y="8992"/>
                      <a:pt x="15314" y="10451"/>
                    </a:cubicBezTo>
                    <a:cubicBezTo>
                      <a:pt x="15314" y="10451"/>
                      <a:pt x="11148" y="10451"/>
                      <a:pt x="11148" y="10451"/>
                    </a:cubicBezTo>
                    <a:close/>
                    <a:moveTo>
                      <a:pt x="14311" y="15882"/>
                    </a:moveTo>
                    <a:cubicBezTo>
                      <a:pt x="13309" y="15559"/>
                      <a:pt x="12247" y="15380"/>
                      <a:pt x="11148" y="15346"/>
                    </a:cubicBezTo>
                    <a:lnTo>
                      <a:pt x="11148" y="11148"/>
                    </a:lnTo>
                    <a:lnTo>
                      <a:pt x="15314" y="11148"/>
                    </a:lnTo>
                    <a:cubicBezTo>
                      <a:pt x="15270" y="12844"/>
                      <a:pt x="14914" y="14445"/>
                      <a:pt x="14311" y="15882"/>
                    </a:cubicBezTo>
                    <a:moveTo>
                      <a:pt x="14683" y="16757"/>
                    </a:moveTo>
                    <a:cubicBezTo>
                      <a:pt x="15476" y="17063"/>
                      <a:pt x="16218" y="17466"/>
                      <a:pt x="16904" y="17941"/>
                    </a:cubicBezTo>
                    <a:cubicBezTo>
                      <a:pt x="15632" y="19031"/>
                      <a:pt x="14067" y="19781"/>
                      <a:pt x="12344" y="20068"/>
                    </a:cubicBezTo>
                    <a:cubicBezTo>
                      <a:pt x="13280" y="19136"/>
                      <a:pt x="14076" y="18017"/>
                      <a:pt x="14683" y="16757"/>
                    </a:cubicBezTo>
                    <a:moveTo>
                      <a:pt x="11148" y="20188"/>
                    </a:moveTo>
                    <a:lnTo>
                      <a:pt x="11148" y="16043"/>
                    </a:lnTo>
                    <a:cubicBezTo>
                      <a:pt x="12146" y="16075"/>
                      <a:pt x="13113" y="16231"/>
                      <a:pt x="14025" y="16516"/>
                    </a:cubicBezTo>
                    <a:cubicBezTo>
                      <a:pt x="13314" y="17970"/>
                      <a:pt x="12343" y="19223"/>
                      <a:pt x="11185" y="20186"/>
                    </a:cubicBezTo>
                    <a:cubicBezTo>
                      <a:pt x="11185" y="20186"/>
                      <a:pt x="11148" y="20188"/>
                      <a:pt x="11148" y="20188"/>
                    </a:cubicBezTo>
                    <a:close/>
                    <a:moveTo>
                      <a:pt x="9255" y="20068"/>
                    </a:moveTo>
                    <a:cubicBezTo>
                      <a:pt x="7532" y="19781"/>
                      <a:pt x="5967" y="19031"/>
                      <a:pt x="4695" y="17941"/>
                    </a:cubicBezTo>
                    <a:cubicBezTo>
                      <a:pt x="5381" y="17466"/>
                      <a:pt x="6123" y="17063"/>
                      <a:pt x="6916" y="16757"/>
                    </a:cubicBezTo>
                    <a:cubicBezTo>
                      <a:pt x="7523" y="18017"/>
                      <a:pt x="8319" y="19136"/>
                      <a:pt x="9255" y="20068"/>
                    </a:cubicBezTo>
                    <a:moveTo>
                      <a:pt x="10451" y="11148"/>
                    </a:moveTo>
                    <a:lnTo>
                      <a:pt x="10451" y="15346"/>
                    </a:lnTo>
                    <a:cubicBezTo>
                      <a:pt x="9352" y="15380"/>
                      <a:pt x="8290" y="15559"/>
                      <a:pt x="7288" y="15882"/>
                    </a:cubicBezTo>
                    <a:cubicBezTo>
                      <a:pt x="6685" y="14445"/>
                      <a:pt x="6329" y="12844"/>
                      <a:pt x="6285" y="11148"/>
                    </a:cubicBezTo>
                    <a:cubicBezTo>
                      <a:pt x="6285" y="11148"/>
                      <a:pt x="10451" y="11148"/>
                      <a:pt x="10451" y="11148"/>
                    </a:cubicBezTo>
                    <a:close/>
                    <a:moveTo>
                      <a:pt x="7041" y="6324"/>
                    </a:moveTo>
                    <a:cubicBezTo>
                      <a:pt x="8115" y="6696"/>
                      <a:pt x="9260" y="6913"/>
                      <a:pt x="10451" y="6950"/>
                    </a:cubicBezTo>
                    <a:lnTo>
                      <a:pt x="10451" y="10451"/>
                    </a:lnTo>
                    <a:lnTo>
                      <a:pt x="6285" y="10451"/>
                    </a:lnTo>
                    <a:cubicBezTo>
                      <a:pt x="6324" y="8992"/>
                      <a:pt x="6581" y="7598"/>
                      <a:pt x="7041" y="6324"/>
                    </a:cubicBezTo>
                    <a:moveTo>
                      <a:pt x="6651" y="5442"/>
                    </a:moveTo>
                    <a:cubicBezTo>
                      <a:pt x="5790" y="5084"/>
                      <a:pt x="4993" y="4609"/>
                      <a:pt x="4263" y="4050"/>
                    </a:cubicBezTo>
                    <a:cubicBezTo>
                      <a:pt x="5606" y="2749"/>
                      <a:pt x="7332" y="1851"/>
                      <a:pt x="9255" y="1531"/>
                    </a:cubicBezTo>
                    <a:cubicBezTo>
                      <a:pt x="8175" y="2610"/>
                      <a:pt x="7286" y="3939"/>
                      <a:pt x="6651" y="5442"/>
                    </a:cubicBezTo>
                    <a:moveTo>
                      <a:pt x="10451" y="1411"/>
                    </a:moveTo>
                    <a:lnTo>
                      <a:pt x="10451" y="6253"/>
                    </a:lnTo>
                    <a:cubicBezTo>
                      <a:pt x="9352" y="6217"/>
                      <a:pt x="8296" y="6021"/>
                      <a:pt x="7303" y="5681"/>
                    </a:cubicBezTo>
                    <a:cubicBezTo>
                      <a:pt x="8029" y="3972"/>
                      <a:pt x="9101" y="2507"/>
                      <a:pt x="10415" y="1413"/>
                    </a:cubicBezTo>
                    <a:cubicBezTo>
                      <a:pt x="10427" y="1412"/>
                      <a:pt x="10439" y="1411"/>
                      <a:pt x="10451" y="1411"/>
                    </a:cubicBezTo>
                    <a:moveTo>
                      <a:pt x="12344" y="1531"/>
                    </a:moveTo>
                    <a:cubicBezTo>
                      <a:pt x="14267" y="1851"/>
                      <a:pt x="15993" y="2749"/>
                      <a:pt x="17336" y="4050"/>
                    </a:cubicBezTo>
                    <a:cubicBezTo>
                      <a:pt x="16606" y="4609"/>
                      <a:pt x="15809" y="5084"/>
                      <a:pt x="14948" y="5442"/>
                    </a:cubicBezTo>
                    <a:cubicBezTo>
                      <a:pt x="14313" y="3939"/>
                      <a:pt x="13424" y="2610"/>
                      <a:pt x="12344" y="1531"/>
                    </a:cubicBezTo>
                    <a:moveTo>
                      <a:pt x="11184" y="1413"/>
                    </a:moveTo>
                    <a:cubicBezTo>
                      <a:pt x="12498" y="2507"/>
                      <a:pt x="13570" y="3972"/>
                      <a:pt x="14296" y="5681"/>
                    </a:cubicBezTo>
                    <a:cubicBezTo>
                      <a:pt x="13303" y="6021"/>
                      <a:pt x="12247" y="6217"/>
                      <a:pt x="11148" y="6253"/>
                    </a:cubicBezTo>
                    <a:lnTo>
                      <a:pt x="11148" y="1411"/>
                    </a:lnTo>
                    <a:cubicBezTo>
                      <a:pt x="11160" y="1411"/>
                      <a:pt x="11172" y="1412"/>
                      <a:pt x="11184" y="1413"/>
                    </a:cubicBezTo>
                    <a:moveTo>
                      <a:pt x="10414" y="20186"/>
                    </a:moveTo>
                    <a:cubicBezTo>
                      <a:pt x="9256" y="19223"/>
                      <a:pt x="8285" y="17970"/>
                      <a:pt x="7574" y="16516"/>
                    </a:cubicBezTo>
                    <a:cubicBezTo>
                      <a:pt x="8486" y="16231"/>
                      <a:pt x="9453" y="16075"/>
                      <a:pt x="10451" y="16043"/>
                    </a:cubicBezTo>
                    <a:lnTo>
                      <a:pt x="10451" y="20188"/>
                    </a:lnTo>
                    <a:cubicBezTo>
                      <a:pt x="10451" y="20188"/>
                      <a:pt x="10414" y="20186"/>
                      <a:pt x="10414" y="20186"/>
                    </a:cubicBezTo>
                    <a:close/>
                    <a:moveTo>
                      <a:pt x="20188" y="10451"/>
                    </a:moveTo>
                    <a:lnTo>
                      <a:pt x="16010" y="10451"/>
                    </a:lnTo>
                    <a:cubicBezTo>
                      <a:pt x="15972" y="8908"/>
                      <a:pt x="15698" y="7433"/>
                      <a:pt x="15211" y="6084"/>
                    </a:cubicBezTo>
                    <a:cubicBezTo>
                      <a:pt x="16151" y="5691"/>
                      <a:pt x="17020" y="5170"/>
                      <a:pt x="17814" y="4553"/>
                    </a:cubicBezTo>
                    <a:cubicBezTo>
                      <a:pt x="19223" y="6135"/>
                      <a:pt x="20105" y="8190"/>
                      <a:pt x="20188" y="10451"/>
                    </a:cubicBezTo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ubicBezTo>
                      <a:pt x="21600" y="4835"/>
                      <a:pt x="16764" y="0"/>
                      <a:pt x="10800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3A22AE7-381A-9321-F5EB-32E56740C5E6}"/>
              </a:ext>
            </a:extLst>
          </p:cNvPr>
          <p:cNvGrpSpPr/>
          <p:nvPr/>
        </p:nvGrpSpPr>
        <p:grpSpPr>
          <a:xfrm>
            <a:off x="6158216" y="1807029"/>
            <a:ext cx="2534783" cy="4018772"/>
            <a:chOff x="6158216" y="1807029"/>
            <a:chExt cx="2534783" cy="4018772"/>
          </a:xfrm>
        </p:grpSpPr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03298F2D-6140-2C98-B6EE-36993D08CF80}"/>
                </a:ext>
              </a:extLst>
            </p:cNvPr>
            <p:cNvSpPr/>
            <p:nvPr/>
          </p:nvSpPr>
          <p:spPr>
            <a:xfrm>
              <a:off x="6158216" y="1807029"/>
              <a:ext cx="2534783" cy="4018772"/>
            </a:xfrm>
            <a:prstGeom prst="roundRect">
              <a:avLst>
                <a:gd name="adj" fmla="val 5501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64000">
                  <a:schemeClr val="bg1"/>
                </a:gs>
              </a:gsLst>
              <a:lin ang="54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1D1F7F3-B6B5-C6F3-8B6F-83FCB7CB8E54}"/>
                </a:ext>
              </a:extLst>
            </p:cNvPr>
            <p:cNvSpPr txBox="1"/>
            <p:nvPr/>
          </p:nvSpPr>
          <p:spPr>
            <a:xfrm>
              <a:off x="6563833" y="3031693"/>
              <a:ext cx="172354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技能提升训练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80D508A7-7A69-1282-EF87-D471BFDF5D65}"/>
                </a:ext>
              </a:extLst>
            </p:cNvPr>
            <p:cNvSpPr txBox="1"/>
            <p:nvPr/>
          </p:nvSpPr>
          <p:spPr>
            <a:xfrm>
              <a:off x="6287381" y="3586811"/>
              <a:ext cx="2276453" cy="19924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494949"/>
                  </a:solidFill>
                </a:rPr>
                <a:t>分对分联合开展技能提升培训，斥巨资外聘专业讲师带来实操性高客开拓培训课程；高质量的培训支撑，获渠道一致好评</a:t>
              </a:r>
            </a:p>
          </p:txBody>
        </p:sp>
        <p:grpSp>
          <p:nvGrpSpPr>
            <p:cNvPr id="93" name="组合 92">
              <a:extLst>
                <a:ext uri="{FF2B5EF4-FFF2-40B4-BE49-F238E27FC236}">
                  <a16:creationId xmlns:a16="http://schemas.microsoft.com/office/drawing/2014/main" id="{54A9B63D-15F3-3358-C5DA-CE19E3355270}"/>
                </a:ext>
              </a:extLst>
            </p:cNvPr>
            <p:cNvGrpSpPr/>
            <p:nvPr/>
          </p:nvGrpSpPr>
          <p:grpSpPr>
            <a:xfrm>
              <a:off x="6993607" y="1989000"/>
              <a:ext cx="864000" cy="864000"/>
              <a:chOff x="6993607" y="1845000"/>
              <a:chExt cx="864000" cy="864000"/>
            </a:xfrm>
          </p:grpSpPr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617956EF-EE69-80B2-BB71-DCEA42F97DF6}"/>
                  </a:ext>
                </a:extLst>
              </p:cNvPr>
              <p:cNvSpPr/>
              <p:nvPr/>
            </p:nvSpPr>
            <p:spPr>
              <a:xfrm>
                <a:off x="6993607" y="1845000"/>
                <a:ext cx="864000" cy="864000"/>
              </a:xfrm>
              <a:prstGeom prst="ellipse">
                <a:avLst/>
              </a:prstGeom>
              <a:noFill/>
              <a:ln w="50800" cap="flat" cmpd="sng" algn="ctr">
                <a:solidFill>
                  <a:schemeClr val="accent1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AutoShape 59">
                <a:extLst>
                  <a:ext uri="{FF2B5EF4-FFF2-40B4-BE49-F238E27FC236}">
                    <a16:creationId xmlns:a16="http://schemas.microsoft.com/office/drawing/2014/main" id="{C71CD379-A3C4-5517-8779-85F7FF8E5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4000" y="2007000"/>
                <a:ext cx="504000" cy="540000"/>
              </a:xfrm>
              <a:custGeom>
                <a:avLst/>
                <a:gdLst>
                  <a:gd name="T0" fmla="+- 0 10794 23"/>
                  <a:gd name="T1" fmla="*/ T0 w 21543"/>
                  <a:gd name="T2" fmla="*/ 10800 h 21600"/>
                  <a:gd name="T3" fmla="+- 0 10794 23"/>
                  <a:gd name="T4" fmla="*/ T3 w 21543"/>
                  <a:gd name="T5" fmla="*/ 10800 h 21600"/>
                  <a:gd name="T6" fmla="+- 0 10794 23"/>
                  <a:gd name="T7" fmla="*/ T6 w 21543"/>
                  <a:gd name="T8" fmla="*/ 10800 h 21600"/>
                  <a:gd name="T9" fmla="+- 0 10794 23"/>
                  <a:gd name="T10" fmla="*/ T9 w 21543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43" h="21600">
                    <a:moveTo>
                      <a:pt x="16976" y="19986"/>
                    </a:moveTo>
                    <a:lnTo>
                      <a:pt x="11226" y="17680"/>
                    </a:lnTo>
                    <a:cubicBezTo>
                      <a:pt x="11088" y="17626"/>
                      <a:pt x="10946" y="17608"/>
                      <a:pt x="10806" y="17600"/>
                    </a:cubicBezTo>
                    <a:lnTo>
                      <a:pt x="19660" y="3837"/>
                    </a:lnTo>
                    <a:cubicBezTo>
                      <a:pt x="19660" y="3837"/>
                      <a:pt x="16976" y="19986"/>
                      <a:pt x="16976" y="19986"/>
                    </a:cubicBezTo>
                    <a:close/>
                    <a:moveTo>
                      <a:pt x="6859" y="16244"/>
                    </a:moveTo>
                    <a:cubicBezTo>
                      <a:pt x="6858" y="16242"/>
                      <a:pt x="6855" y="16240"/>
                      <a:pt x="6854" y="16238"/>
                    </a:cubicBezTo>
                    <a:lnTo>
                      <a:pt x="19606" y="2552"/>
                    </a:lnTo>
                    <a:lnTo>
                      <a:pt x="8735" y="19536"/>
                    </a:lnTo>
                    <a:cubicBezTo>
                      <a:pt x="8735" y="19536"/>
                      <a:pt x="6859" y="16244"/>
                      <a:pt x="6859" y="16244"/>
                    </a:cubicBezTo>
                    <a:close/>
                    <a:moveTo>
                      <a:pt x="2111" y="14024"/>
                    </a:moveTo>
                    <a:lnTo>
                      <a:pt x="17712" y="3595"/>
                    </a:lnTo>
                    <a:lnTo>
                      <a:pt x="6369" y="15770"/>
                    </a:lnTo>
                    <a:cubicBezTo>
                      <a:pt x="6309" y="15734"/>
                      <a:pt x="6256" y="15687"/>
                      <a:pt x="6190" y="15660"/>
                    </a:cubicBezTo>
                    <a:cubicBezTo>
                      <a:pt x="6190" y="15660"/>
                      <a:pt x="2111" y="14024"/>
                      <a:pt x="2111" y="14024"/>
                    </a:cubicBezTo>
                    <a:close/>
                    <a:moveTo>
                      <a:pt x="21234" y="108"/>
                    </a:moveTo>
                    <a:cubicBezTo>
                      <a:pt x="21123" y="35"/>
                      <a:pt x="20996" y="0"/>
                      <a:pt x="20868" y="0"/>
                    </a:cubicBezTo>
                    <a:cubicBezTo>
                      <a:pt x="20738" y="0"/>
                      <a:pt x="20608" y="36"/>
                      <a:pt x="20495" y="113"/>
                    </a:cubicBezTo>
                    <a:lnTo>
                      <a:pt x="299" y="13613"/>
                    </a:lnTo>
                    <a:cubicBezTo>
                      <a:pt x="91" y="13751"/>
                      <a:pt x="-23" y="13995"/>
                      <a:pt x="3" y="14244"/>
                    </a:cubicBezTo>
                    <a:cubicBezTo>
                      <a:pt x="28" y="14494"/>
                      <a:pt x="190" y="14708"/>
                      <a:pt x="422" y="14801"/>
                    </a:cubicBezTo>
                    <a:lnTo>
                      <a:pt x="5689" y="16914"/>
                    </a:lnTo>
                    <a:lnTo>
                      <a:pt x="8166" y="21259"/>
                    </a:lnTo>
                    <a:cubicBezTo>
                      <a:pt x="8284" y="21468"/>
                      <a:pt x="8505" y="21597"/>
                      <a:pt x="8743" y="21599"/>
                    </a:cubicBezTo>
                    <a:lnTo>
                      <a:pt x="8751" y="21599"/>
                    </a:lnTo>
                    <a:cubicBezTo>
                      <a:pt x="8987" y="21599"/>
                      <a:pt x="9206" y="21474"/>
                      <a:pt x="9328" y="21271"/>
                    </a:cubicBezTo>
                    <a:lnTo>
                      <a:pt x="10726" y="18934"/>
                    </a:lnTo>
                    <a:lnTo>
                      <a:pt x="17253" y="21551"/>
                    </a:lnTo>
                    <a:cubicBezTo>
                      <a:pt x="17332" y="21584"/>
                      <a:pt x="17418" y="21599"/>
                      <a:pt x="17502" y="21599"/>
                    </a:cubicBezTo>
                    <a:cubicBezTo>
                      <a:pt x="17617" y="21599"/>
                      <a:pt x="17731" y="21571"/>
                      <a:pt x="17832" y="21512"/>
                    </a:cubicBezTo>
                    <a:cubicBezTo>
                      <a:pt x="18010" y="21412"/>
                      <a:pt x="18133" y="21238"/>
                      <a:pt x="18167" y="21035"/>
                    </a:cubicBezTo>
                    <a:lnTo>
                      <a:pt x="21533" y="785"/>
                    </a:lnTo>
                    <a:cubicBezTo>
                      <a:pt x="21576" y="520"/>
                      <a:pt x="21459" y="254"/>
                      <a:pt x="21234" y="10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/>
                <a:ext uri="{AF507438-7753-43e0-B8FC-AC1667EBCBE1}"/>
              </a:extLst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OPPOSans R" panose="00020600040101010101" pitchFamily="18" charset="-122"/>
                  <a:sym typeface="Gill Sans" charset="0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F4D1A83-E6AB-D776-59A5-70BC37478A9B}"/>
              </a:ext>
            </a:extLst>
          </p:cNvPr>
          <p:cNvGrpSpPr/>
          <p:nvPr/>
        </p:nvGrpSpPr>
        <p:grpSpPr>
          <a:xfrm>
            <a:off x="839788" y="1807029"/>
            <a:ext cx="2534783" cy="4018772"/>
            <a:chOff x="839788" y="1807029"/>
            <a:chExt cx="2534783" cy="4018772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2B969DF1-6C4B-B357-8CA2-5BE1467F6BA9}"/>
                </a:ext>
              </a:extLst>
            </p:cNvPr>
            <p:cNvSpPr/>
            <p:nvPr/>
          </p:nvSpPr>
          <p:spPr>
            <a:xfrm>
              <a:off x="839788" y="1807029"/>
              <a:ext cx="2534783" cy="4018772"/>
            </a:xfrm>
            <a:prstGeom prst="roundRect">
              <a:avLst>
                <a:gd name="adj" fmla="val 5523"/>
              </a:avLst>
            </a:prstGeom>
            <a:gradFill>
              <a:gsLst>
                <a:gs pos="0">
                  <a:schemeClr val="bg1">
                    <a:alpha val="0"/>
                  </a:schemeClr>
                </a:gs>
                <a:gs pos="64000">
                  <a:schemeClr val="bg1"/>
                </a:gs>
              </a:gsLst>
              <a:lin ang="5400000" scaled="1"/>
            </a:gra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DBFDDA2-3117-9C8D-6928-425EEDC981B5}"/>
                </a:ext>
              </a:extLst>
            </p:cNvPr>
            <p:cNvSpPr txBox="1"/>
            <p:nvPr/>
          </p:nvSpPr>
          <p:spPr>
            <a:xfrm>
              <a:off x="1245405" y="3031693"/>
              <a:ext cx="172354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noAutofit/>
            </a:bodyPr>
            <a:lstStyle/>
            <a:p>
              <a:pPr algn="ctr"/>
              <a:r>
                <a:rPr lang="zh-CN" altLang="en-US" sz="2000" dirty="0">
                  <a:latin typeface="+mn-ea"/>
                </a:rPr>
                <a:t>重疾专项推动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2434634B-2676-F62C-2056-56A20691FEE7}"/>
                </a:ext>
              </a:extLst>
            </p:cNvPr>
            <p:cNvSpPr txBox="1"/>
            <p:nvPr/>
          </p:nvSpPr>
          <p:spPr>
            <a:xfrm>
              <a:off x="968953" y="3586811"/>
              <a:ext cx="2276453" cy="19924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no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494949"/>
                  </a:solidFill>
                  <a:effectLst/>
                </a:rPr>
                <a:t>分批次、分层级、针对开展重疾技能提升培训；</a:t>
              </a:r>
            </a:p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494949"/>
                  </a:solidFill>
                  <a:effectLst/>
                </a:rPr>
                <a:t>结合后续持续跟进追踪，截至</a:t>
              </a:r>
              <a:r>
                <a:rPr lang="en-US" altLang="zh-CN" sz="1600" dirty="0">
                  <a:solidFill>
                    <a:srgbClr val="494949"/>
                  </a:solidFill>
                  <a:effectLst/>
                </a:rPr>
                <a:t>6</a:t>
              </a:r>
              <a:r>
                <a:rPr lang="zh-CN" altLang="en-US" sz="1600" dirty="0">
                  <a:solidFill>
                    <a:srgbClr val="494949"/>
                  </a:solidFill>
                  <a:effectLst/>
                </a:rPr>
                <a:t>月底，招行重疾项目已累计销售</a:t>
              </a:r>
              <a:r>
                <a:rPr lang="en-US" altLang="zh-CN" sz="1600" dirty="0">
                  <a:solidFill>
                    <a:srgbClr val="494949"/>
                  </a:solidFill>
                  <a:effectLst/>
                </a:rPr>
                <a:t>22</a:t>
              </a:r>
              <a:r>
                <a:rPr lang="zh-CN" altLang="en-US" sz="1600" dirty="0">
                  <a:solidFill>
                    <a:srgbClr val="494949"/>
                  </a:solidFill>
                  <a:effectLst/>
                </a:rPr>
                <a:t>件重疾保单</a:t>
              </a: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D2F08584-B8B9-DE82-C506-E89941D79E5B}"/>
                </a:ext>
              </a:extLst>
            </p:cNvPr>
            <p:cNvGrpSpPr/>
            <p:nvPr/>
          </p:nvGrpSpPr>
          <p:grpSpPr>
            <a:xfrm>
              <a:off x="1675179" y="1989000"/>
              <a:ext cx="864000" cy="864000"/>
              <a:chOff x="1675179" y="1942168"/>
              <a:chExt cx="864000" cy="864000"/>
            </a:xfrm>
          </p:grpSpPr>
          <p:sp>
            <p:nvSpPr>
              <p:cNvPr id="74" name="椭圆 73">
                <a:extLst>
                  <a:ext uri="{FF2B5EF4-FFF2-40B4-BE49-F238E27FC236}">
                    <a16:creationId xmlns:a16="http://schemas.microsoft.com/office/drawing/2014/main" id="{43E3A310-BADD-385F-5D6D-B792EE68B89B}"/>
                  </a:ext>
                </a:extLst>
              </p:cNvPr>
              <p:cNvSpPr/>
              <p:nvPr/>
            </p:nvSpPr>
            <p:spPr>
              <a:xfrm>
                <a:off x="1675179" y="1942168"/>
                <a:ext cx="864000" cy="864000"/>
              </a:xfrm>
              <a:prstGeom prst="ellipse">
                <a:avLst/>
              </a:prstGeom>
              <a:noFill/>
              <a:ln w="50800" cap="flat" cmpd="sng" algn="ctr">
                <a:solidFill>
                  <a:schemeClr val="accent1"/>
                </a:solidFill>
                <a:prstDash val="solid"/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id="{DD249776-B7A8-552F-264C-F8532861E4DD}"/>
                  </a:ext>
                </a:extLst>
              </p:cNvPr>
              <p:cNvGrpSpPr/>
              <p:nvPr/>
            </p:nvGrpSpPr>
            <p:grpSpPr>
              <a:xfrm>
                <a:off x="1837179" y="2122168"/>
                <a:ext cx="540000" cy="504000"/>
                <a:chOff x="1837180" y="2169000"/>
                <a:chExt cx="540000" cy="504000"/>
              </a:xfrm>
            </p:grpSpPr>
            <p:sp>
              <p:nvSpPr>
                <p:cNvPr id="77" name="AutoShape 84">
                  <a:extLst>
                    <a:ext uri="{FF2B5EF4-FFF2-40B4-BE49-F238E27FC236}">
                      <a16:creationId xmlns:a16="http://schemas.microsoft.com/office/drawing/2014/main" id="{3655B4A5-8B75-E775-54D4-D35BEAE506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37180" y="2169000"/>
                  <a:ext cx="540000" cy="50400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249" y="18900"/>
                      </a:moveTo>
                      <a:cubicBezTo>
                        <a:pt x="20249" y="19643"/>
                        <a:pt x="19644" y="20249"/>
                        <a:pt x="18899" y="20249"/>
                      </a:cubicBezTo>
                      <a:lnTo>
                        <a:pt x="2699" y="20249"/>
                      </a:lnTo>
                      <a:cubicBezTo>
                        <a:pt x="1955" y="20249"/>
                        <a:pt x="1349" y="19643"/>
                        <a:pt x="1349" y="18900"/>
                      </a:cubicBezTo>
                      <a:lnTo>
                        <a:pt x="1349" y="5400"/>
                      </a:lnTo>
                      <a:cubicBezTo>
                        <a:pt x="1349" y="5027"/>
                        <a:pt x="1652" y="4725"/>
                        <a:pt x="2024" y="4725"/>
                      </a:cubicBezTo>
                      <a:lnTo>
                        <a:pt x="2699" y="4725"/>
                      </a:lnTo>
                      <a:lnTo>
                        <a:pt x="2699" y="18225"/>
                      </a:lnTo>
                      <a:cubicBezTo>
                        <a:pt x="2699" y="18598"/>
                        <a:pt x="3001" y="18900"/>
                        <a:pt x="3374" y="18900"/>
                      </a:cubicBezTo>
                      <a:cubicBezTo>
                        <a:pt x="3748" y="18900"/>
                        <a:pt x="4049" y="18598"/>
                        <a:pt x="4049" y="18225"/>
                      </a:cubicBezTo>
                      <a:lnTo>
                        <a:pt x="4049" y="2025"/>
                      </a:lnTo>
                      <a:cubicBezTo>
                        <a:pt x="4049" y="1652"/>
                        <a:pt x="4352" y="1350"/>
                        <a:pt x="4724" y="1350"/>
                      </a:cubicBezTo>
                      <a:lnTo>
                        <a:pt x="19575" y="1350"/>
                      </a:lnTo>
                      <a:cubicBezTo>
                        <a:pt x="19947" y="1350"/>
                        <a:pt x="20249" y="1652"/>
                        <a:pt x="20249" y="2025"/>
                      </a:cubicBezTo>
                      <a:cubicBezTo>
                        <a:pt x="20249" y="2025"/>
                        <a:pt x="20249" y="18900"/>
                        <a:pt x="20249" y="18900"/>
                      </a:cubicBezTo>
                      <a:close/>
                      <a:moveTo>
                        <a:pt x="19575" y="0"/>
                      </a:moveTo>
                      <a:lnTo>
                        <a:pt x="4724" y="0"/>
                      </a:lnTo>
                      <a:cubicBezTo>
                        <a:pt x="3606" y="0"/>
                        <a:pt x="2699" y="905"/>
                        <a:pt x="2699" y="2025"/>
                      </a:cubicBezTo>
                      <a:lnTo>
                        <a:pt x="2699" y="3375"/>
                      </a:lnTo>
                      <a:lnTo>
                        <a:pt x="2024" y="3375"/>
                      </a:lnTo>
                      <a:cubicBezTo>
                        <a:pt x="906" y="3375"/>
                        <a:pt x="0" y="4280"/>
                        <a:pt x="0" y="5400"/>
                      </a:cubicBezTo>
                      <a:lnTo>
                        <a:pt x="0" y="18900"/>
                      </a:lnTo>
                      <a:cubicBezTo>
                        <a:pt x="0" y="20391"/>
                        <a:pt x="1208" y="21599"/>
                        <a:pt x="2699" y="21599"/>
                      </a:cubicBezTo>
                      <a:lnTo>
                        <a:pt x="18899" y="21599"/>
                      </a:lnTo>
                      <a:cubicBezTo>
                        <a:pt x="20391" y="21599"/>
                        <a:pt x="21600" y="20391"/>
                        <a:pt x="21600" y="18900"/>
                      </a:cubicBezTo>
                      <a:lnTo>
                        <a:pt x="21600" y="2025"/>
                      </a:lnTo>
                      <a:cubicBezTo>
                        <a:pt x="21600" y="905"/>
                        <a:pt x="20693" y="0"/>
                        <a:pt x="19575" y="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78" name="AutoShape 85">
                  <a:extLst>
                    <a:ext uri="{FF2B5EF4-FFF2-40B4-BE49-F238E27FC236}">
                      <a16:creationId xmlns:a16="http://schemas.microsoft.com/office/drawing/2014/main" id="{A26C5D60-3522-0E66-A00F-2E49EB31BA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58325" y="2358558"/>
                  <a:ext cx="149869" cy="1561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200" y="21599"/>
                      </a:moveTo>
                      <a:lnTo>
                        <a:pt x="20400" y="21599"/>
                      </a:lnTo>
                      <a:cubicBezTo>
                        <a:pt x="21062" y="21599"/>
                        <a:pt x="21600" y="16748"/>
                        <a:pt x="21600" y="10800"/>
                      </a:cubicBezTo>
                      <a:cubicBezTo>
                        <a:pt x="21600" y="4830"/>
                        <a:pt x="21062" y="0"/>
                        <a:pt x="20400" y="0"/>
                      </a:cubicBezTo>
                      <a:lnTo>
                        <a:pt x="1200" y="0"/>
                      </a:lnTo>
                      <a:cubicBezTo>
                        <a:pt x="537" y="0"/>
                        <a:pt x="0" y="4830"/>
                        <a:pt x="0" y="10800"/>
                      </a:cubicBezTo>
                      <a:cubicBezTo>
                        <a:pt x="0" y="16748"/>
                        <a:pt x="537" y="21599"/>
                        <a:pt x="1200" y="21599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79" name="AutoShape 86">
                  <a:extLst>
                    <a:ext uri="{FF2B5EF4-FFF2-40B4-BE49-F238E27FC236}">
                      <a16:creationId xmlns:a16="http://schemas.microsoft.com/office/drawing/2014/main" id="{D652C365-A0A2-EDEB-56CC-6389625CE4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58325" y="2309496"/>
                  <a:ext cx="149869" cy="1784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200" y="21599"/>
                      </a:moveTo>
                      <a:lnTo>
                        <a:pt x="20400" y="21599"/>
                      </a:lnTo>
                      <a:cubicBezTo>
                        <a:pt x="21062" y="21599"/>
                        <a:pt x="21600" y="16748"/>
                        <a:pt x="21600" y="10800"/>
                      </a:cubicBezTo>
                      <a:cubicBezTo>
                        <a:pt x="21600" y="4830"/>
                        <a:pt x="21062" y="0"/>
                        <a:pt x="20400" y="0"/>
                      </a:cubicBezTo>
                      <a:lnTo>
                        <a:pt x="1200" y="0"/>
                      </a:lnTo>
                      <a:cubicBezTo>
                        <a:pt x="537" y="0"/>
                        <a:pt x="0" y="4830"/>
                        <a:pt x="0" y="10800"/>
                      </a:cubicBezTo>
                      <a:cubicBezTo>
                        <a:pt x="0" y="16748"/>
                        <a:pt x="537" y="21599"/>
                        <a:pt x="1200" y="21599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80" name="AutoShape 87">
                  <a:extLst>
                    <a:ext uri="{FF2B5EF4-FFF2-40B4-BE49-F238E27FC236}">
                      <a16:creationId xmlns:a16="http://schemas.microsoft.com/office/drawing/2014/main" id="{2EDB4760-1179-7BC4-B6CC-20DD5EB2AB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58325" y="2262664"/>
                  <a:ext cx="149869" cy="1784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200" y="21599"/>
                      </a:moveTo>
                      <a:lnTo>
                        <a:pt x="20400" y="21599"/>
                      </a:lnTo>
                      <a:cubicBezTo>
                        <a:pt x="21062" y="21599"/>
                        <a:pt x="21600" y="16748"/>
                        <a:pt x="21600" y="10800"/>
                      </a:cubicBezTo>
                      <a:cubicBezTo>
                        <a:pt x="21600" y="4830"/>
                        <a:pt x="21062" y="0"/>
                        <a:pt x="20400" y="0"/>
                      </a:cubicBezTo>
                      <a:lnTo>
                        <a:pt x="1200" y="0"/>
                      </a:lnTo>
                      <a:cubicBezTo>
                        <a:pt x="537" y="0"/>
                        <a:pt x="0" y="4830"/>
                        <a:pt x="0" y="10800"/>
                      </a:cubicBezTo>
                      <a:cubicBezTo>
                        <a:pt x="0" y="16748"/>
                        <a:pt x="537" y="21599"/>
                        <a:pt x="1200" y="21599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81" name="AutoShape 88">
                  <a:extLst>
                    <a:ext uri="{FF2B5EF4-FFF2-40B4-BE49-F238E27FC236}">
                      <a16:creationId xmlns:a16="http://schemas.microsoft.com/office/drawing/2014/main" id="{B3DCD7E9-5384-CAF6-4B02-1B822B1AD1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72774" y="2594948"/>
                  <a:ext cx="149869" cy="1561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82" name="AutoShape 89">
                  <a:extLst>
                    <a:ext uri="{FF2B5EF4-FFF2-40B4-BE49-F238E27FC236}">
                      <a16:creationId xmlns:a16="http://schemas.microsoft.com/office/drawing/2014/main" id="{894B6451-48E8-0DF7-9823-193B72E73D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72774" y="2548115"/>
                  <a:ext cx="149869" cy="1561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83" name="AutoShape 90">
                  <a:extLst>
                    <a:ext uri="{FF2B5EF4-FFF2-40B4-BE49-F238E27FC236}">
                      <a16:creationId xmlns:a16="http://schemas.microsoft.com/office/drawing/2014/main" id="{875AB474-17D8-344B-CB9D-1E7502F2DD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72774" y="2501284"/>
                  <a:ext cx="149869" cy="133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84" name="AutoShape 91">
                  <a:extLst>
                    <a:ext uri="{FF2B5EF4-FFF2-40B4-BE49-F238E27FC236}">
                      <a16:creationId xmlns:a16="http://schemas.microsoft.com/office/drawing/2014/main" id="{CD9FC1C2-DD34-9FAB-837B-83C3EC7CEF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58325" y="2594948"/>
                  <a:ext cx="149869" cy="1561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85" name="AutoShape 92">
                  <a:extLst>
                    <a:ext uri="{FF2B5EF4-FFF2-40B4-BE49-F238E27FC236}">
                      <a16:creationId xmlns:a16="http://schemas.microsoft.com/office/drawing/2014/main" id="{BF371008-9949-9764-6E30-63FB52AFE3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58325" y="2548115"/>
                  <a:ext cx="149869" cy="1561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86" name="AutoShape 93">
                  <a:extLst>
                    <a:ext uri="{FF2B5EF4-FFF2-40B4-BE49-F238E27FC236}">
                      <a16:creationId xmlns:a16="http://schemas.microsoft.com/office/drawing/2014/main" id="{74EFDCDA-7CDB-AFC0-A528-47374DF19F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58325" y="2501284"/>
                  <a:ext cx="149869" cy="1338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400" y="0"/>
                      </a:moveTo>
                      <a:lnTo>
                        <a:pt x="1200" y="0"/>
                      </a:lnTo>
                      <a:cubicBezTo>
                        <a:pt x="537" y="0"/>
                        <a:pt x="0" y="4851"/>
                        <a:pt x="0" y="10800"/>
                      </a:cubicBezTo>
                      <a:cubicBezTo>
                        <a:pt x="0" y="16790"/>
                        <a:pt x="537" y="21599"/>
                        <a:pt x="1200" y="21599"/>
                      </a:cubicBezTo>
                      <a:lnTo>
                        <a:pt x="20400" y="21599"/>
                      </a:lnTo>
                      <a:cubicBezTo>
                        <a:pt x="21062" y="21599"/>
                        <a:pt x="21600" y="16790"/>
                        <a:pt x="21600" y="10800"/>
                      </a:cubicBezTo>
                      <a:cubicBezTo>
                        <a:pt x="21600" y="4851"/>
                        <a:pt x="21062" y="0"/>
                        <a:pt x="20400" y="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87" name="AutoShape 94">
                  <a:extLst>
                    <a:ext uri="{FF2B5EF4-FFF2-40B4-BE49-F238E27FC236}">
                      <a16:creationId xmlns:a16="http://schemas.microsoft.com/office/drawing/2014/main" id="{3F79A862-1133-A306-8DEA-791D76F55E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72774" y="2405389"/>
                  <a:ext cx="335420" cy="15611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060" y="0"/>
                      </a:moveTo>
                      <a:lnTo>
                        <a:pt x="540" y="0"/>
                      </a:lnTo>
                      <a:cubicBezTo>
                        <a:pt x="242" y="0"/>
                        <a:pt x="0" y="4851"/>
                        <a:pt x="0" y="10800"/>
                      </a:cubicBezTo>
                      <a:cubicBezTo>
                        <a:pt x="0" y="16769"/>
                        <a:pt x="242" y="21599"/>
                        <a:pt x="540" y="21599"/>
                      </a:cubicBezTo>
                      <a:lnTo>
                        <a:pt x="21060" y="21599"/>
                      </a:lnTo>
                      <a:cubicBezTo>
                        <a:pt x="21357" y="21599"/>
                        <a:pt x="21600" y="16769"/>
                        <a:pt x="21600" y="10800"/>
                      </a:cubicBezTo>
                      <a:cubicBezTo>
                        <a:pt x="21600" y="4851"/>
                        <a:pt x="21357" y="0"/>
                        <a:pt x="21060" y="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88" name="AutoShape 95">
                  <a:extLst>
                    <a:ext uri="{FF2B5EF4-FFF2-40B4-BE49-F238E27FC236}">
                      <a16:creationId xmlns:a16="http://schemas.microsoft.com/office/drawing/2014/main" id="{FAA57D29-71AE-AE12-F7DA-B57DEDB55A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72774" y="2452222"/>
                  <a:ext cx="335420" cy="1561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060" y="0"/>
                      </a:moveTo>
                      <a:lnTo>
                        <a:pt x="540" y="0"/>
                      </a:lnTo>
                      <a:cubicBezTo>
                        <a:pt x="242" y="0"/>
                        <a:pt x="0" y="4851"/>
                        <a:pt x="0" y="10800"/>
                      </a:cubicBezTo>
                      <a:cubicBezTo>
                        <a:pt x="0" y="16790"/>
                        <a:pt x="242" y="21599"/>
                        <a:pt x="540" y="21599"/>
                      </a:cubicBezTo>
                      <a:lnTo>
                        <a:pt x="21060" y="21599"/>
                      </a:lnTo>
                      <a:cubicBezTo>
                        <a:pt x="21357" y="21599"/>
                        <a:pt x="21600" y="16790"/>
                        <a:pt x="21600" y="10800"/>
                      </a:cubicBezTo>
                      <a:cubicBezTo>
                        <a:pt x="21600" y="4851"/>
                        <a:pt x="21357" y="0"/>
                        <a:pt x="21060" y="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  <p:sp>
              <p:nvSpPr>
                <p:cNvPr id="89" name="AutoShape 96">
                  <a:extLst>
                    <a:ext uri="{FF2B5EF4-FFF2-40B4-BE49-F238E27FC236}">
                      <a16:creationId xmlns:a16="http://schemas.microsoft.com/office/drawing/2014/main" id="{8B454993-D9D6-9774-90DD-A8C7145FA4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72774" y="2231442"/>
                  <a:ext cx="149869" cy="142726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4799" y="4792"/>
                      </a:moveTo>
                      <a:lnTo>
                        <a:pt x="16800" y="4792"/>
                      </a:lnTo>
                      <a:lnTo>
                        <a:pt x="16800" y="16797"/>
                      </a:lnTo>
                      <a:lnTo>
                        <a:pt x="4799" y="16797"/>
                      </a:lnTo>
                      <a:cubicBezTo>
                        <a:pt x="4799" y="16797"/>
                        <a:pt x="4799" y="4792"/>
                        <a:pt x="4799" y="4792"/>
                      </a:cubicBezTo>
                      <a:close/>
                      <a:moveTo>
                        <a:pt x="2399" y="21600"/>
                      </a:moveTo>
                      <a:lnTo>
                        <a:pt x="19199" y="21600"/>
                      </a:lnTo>
                      <a:cubicBezTo>
                        <a:pt x="20527" y="21600"/>
                        <a:pt x="21600" y="20523"/>
                        <a:pt x="21600" y="19198"/>
                      </a:cubicBezTo>
                      <a:lnTo>
                        <a:pt x="21600" y="2401"/>
                      </a:lnTo>
                      <a:cubicBezTo>
                        <a:pt x="21600" y="1076"/>
                        <a:pt x="20527" y="0"/>
                        <a:pt x="19199" y="0"/>
                      </a:cubicBezTo>
                      <a:lnTo>
                        <a:pt x="2399" y="0"/>
                      </a:lnTo>
                      <a:cubicBezTo>
                        <a:pt x="1072" y="0"/>
                        <a:pt x="0" y="1076"/>
                        <a:pt x="0" y="2401"/>
                      </a:cubicBezTo>
                      <a:lnTo>
                        <a:pt x="0" y="19198"/>
                      </a:lnTo>
                      <a:cubicBezTo>
                        <a:pt x="0" y="20523"/>
                        <a:pt x="1072" y="21600"/>
                        <a:pt x="2399" y="21600"/>
                      </a:cubicBez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latin typeface="OPPOSans R" panose="00020600040101010101" pitchFamily="18" charset="-122"/>
                    <a:sym typeface="Gill Sans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27518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44000" y="2502190"/>
            <a:ext cx="2230278" cy="186204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algn="ctr">
              <a:defRPr sz="11500" i="1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chemeClr val="accent1">
                      <a:lumMod val="75000"/>
                      <a:alpha val="43000"/>
                    </a:schemeClr>
                  </a:outerShdw>
                </a:effectLst>
                <a:latin typeface="+mj-lt"/>
              </a:defRPr>
            </a:lvl1pPr>
          </a:lstStyle>
          <a:p>
            <a:r>
              <a:rPr lang="en-US" altLang="zh-CN" dirty="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</a:rPr>
              <a:t>02</a:t>
            </a:r>
            <a:endParaRPr lang="zh-CN" altLang="en-US" dirty="0">
              <a:gradFill flip="none" rotWithShape="1">
                <a:gsLst>
                  <a:gs pos="0">
                    <a:schemeClr val="bg1"/>
                  </a:gs>
                  <a:gs pos="100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7DC86F0-2C83-6E73-565A-1F1EE656AB24}"/>
              </a:ext>
            </a:extLst>
          </p:cNvPr>
          <p:cNvGrpSpPr/>
          <p:nvPr/>
        </p:nvGrpSpPr>
        <p:grpSpPr>
          <a:xfrm>
            <a:off x="5160000" y="2730333"/>
            <a:ext cx="4467678" cy="1396532"/>
            <a:chOff x="3850822" y="2730333"/>
            <a:chExt cx="4467678" cy="1396532"/>
          </a:xfrm>
        </p:grpSpPr>
        <p:sp>
          <p:nvSpPr>
            <p:cNvPr id="2" name="文本框 1"/>
            <p:cNvSpPr txBox="1"/>
            <p:nvPr/>
          </p:nvSpPr>
          <p:spPr>
            <a:xfrm>
              <a:off x="3850822" y="2730333"/>
              <a:ext cx="4467678" cy="9220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defRPr sz="5400"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</a:gradFill>
                  <a:effectLst>
                    <a:outerShdw blurRad="38100" dist="38100" dir="2700000" algn="tl">
                      <a:schemeClr val="accent1">
                        <a:lumMod val="75000"/>
                        <a:alpha val="43000"/>
                      </a:schemeClr>
                    </a:outerShdw>
                  </a:effectLst>
                  <a:latin typeface="+mj-ea"/>
                  <a:ea typeface="+mj-ea"/>
                </a:defRPr>
              </a:lvl1pPr>
            </a:lstStyle>
            <a:p>
              <a:r>
                <a:rPr lang="zh-CN" altLang="en-US" dirty="0"/>
                <a:t>反思改进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878944" y="3543300"/>
              <a:ext cx="3513055" cy="5835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l"/>
              <a:r>
                <a:rPr lang="en-US" altLang="zh-CN" sz="3200" b="1" dirty="0">
                  <a:ln w="12700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  <a:alpha val="0"/>
                          </a:schemeClr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</a:ln>
                  <a:noFill/>
                  <a:latin typeface="+mj-lt"/>
                  <a:ea typeface="+mj-ea"/>
                </a:rPr>
                <a:t>RETHINK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CF74313-9916-9012-66C3-A715B84D79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6072" y="386740"/>
            <a:ext cx="4889070" cy="378260"/>
          </a:xfrm>
        </p:spPr>
        <p:txBody>
          <a:bodyPr>
            <a:noAutofit/>
          </a:bodyPr>
          <a:lstStyle/>
          <a:p>
            <a:r>
              <a:rPr lang="zh-CN" altLang="en-US" dirty="0"/>
              <a:t>中支渠道多元发展亟待提升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AED6D17-EAA6-9DAD-19B7-B90A5316DC12}"/>
              </a:ext>
            </a:extLst>
          </p:cNvPr>
          <p:cNvGrpSpPr/>
          <p:nvPr/>
        </p:nvGrpSpPr>
        <p:grpSpPr>
          <a:xfrm>
            <a:off x="5460108" y="2126909"/>
            <a:ext cx="5891892" cy="3789930"/>
            <a:chOff x="883285" y="2126909"/>
            <a:chExt cx="5891892" cy="3789930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A6CA63C2-CECF-CD63-CDAE-A7ABFA9FB1A3}"/>
                </a:ext>
              </a:extLst>
            </p:cNvPr>
            <p:cNvSpPr/>
            <p:nvPr/>
          </p:nvSpPr>
          <p:spPr>
            <a:xfrm>
              <a:off x="883285" y="2126909"/>
              <a:ext cx="2851150" cy="1801473"/>
            </a:xfrm>
            <a:prstGeom prst="roundRect">
              <a:avLst>
                <a:gd name="adj" fmla="val 8216"/>
              </a:avLst>
            </a:prstGeom>
            <a:solidFill>
              <a:schemeClr val="bg1"/>
            </a:solidFill>
            <a:ln>
              <a:noFill/>
            </a:ln>
            <a:effectLst>
              <a:outerShdw blurRad="292100" dist="38100" dir="2700000" algn="tl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CEF7A28B-8753-79FD-1255-F8A00E9E643A}"/>
                </a:ext>
              </a:extLst>
            </p:cNvPr>
            <p:cNvSpPr/>
            <p:nvPr/>
          </p:nvSpPr>
          <p:spPr>
            <a:xfrm>
              <a:off x="883285" y="4108109"/>
              <a:ext cx="2851150" cy="1801473"/>
            </a:xfrm>
            <a:prstGeom prst="roundRect">
              <a:avLst>
                <a:gd name="adj" fmla="val 8216"/>
              </a:avLst>
            </a:prstGeom>
            <a:solidFill>
              <a:schemeClr val="bg1"/>
            </a:solidFill>
            <a:ln>
              <a:noFill/>
            </a:ln>
            <a:effectLst>
              <a:outerShdw blurRad="292100" dist="38100" dir="2700000" algn="tl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D956E59-FA2A-0280-32B8-88094B71181D}"/>
                </a:ext>
              </a:extLst>
            </p:cNvPr>
            <p:cNvSpPr/>
            <p:nvPr/>
          </p:nvSpPr>
          <p:spPr>
            <a:xfrm>
              <a:off x="3924027" y="2126909"/>
              <a:ext cx="2851150" cy="1801473"/>
            </a:xfrm>
            <a:prstGeom prst="roundRect">
              <a:avLst>
                <a:gd name="adj" fmla="val 8216"/>
              </a:avLst>
            </a:prstGeom>
            <a:solidFill>
              <a:schemeClr val="bg1"/>
            </a:solidFill>
            <a:ln>
              <a:noFill/>
            </a:ln>
            <a:effectLst>
              <a:outerShdw blurRad="292100" dist="38100" dir="2700000" algn="tl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F111F3A8-66DF-8598-40B8-81C7EDF45C94}"/>
                </a:ext>
              </a:extLst>
            </p:cNvPr>
            <p:cNvSpPr/>
            <p:nvPr/>
          </p:nvSpPr>
          <p:spPr>
            <a:xfrm>
              <a:off x="3924027" y="4115366"/>
              <a:ext cx="2851150" cy="1801473"/>
            </a:xfrm>
            <a:prstGeom prst="roundRect">
              <a:avLst>
                <a:gd name="adj" fmla="val 8216"/>
              </a:avLst>
            </a:prstGeom>
            <a:solidFill>
              <a:schemeClr val="bg1"/>
            </a:solidFill>
            <a:ln>
              <a:noFill/>
            </a:ln>
            <a:effectLst>
              <a:outerShdw blurRad="292100" dist="38100" dir="2700000" algn="tl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aphicFrame>
          <p:nvGraphicFramePr>
            <p:cNvPr id="8" name="图表 7">
              <a:extLst>
                <a:ext uri="{FF2B5EF4-FFF2-40B4-BE49-F238E27FC236}">
                  <a16:creationId xmlns:a16="http://schemas.microsoft.com/office/drawing/2014/main" id="{CB62D370-92AC-4559-0CF4-6A8F7FD4089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4870421"/>
                </p:ext>
              </p:extLst>
            </p:nvPr>
          </p:nvGraphicFramePr>
          <p:xfrm>
            <a:off x="990328" y="2189865"/>
            <a:ext cx="2637064" cy="14335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D77561E-D5BD-C155-040E-1A8992D4BA49}"/>
                </a:ext>
              </a:extLst>
            </p:cNvPr>
            <p:cNvSpPr txBox="1"/>
            <p:nvPr/>
          </p:nvSpPr>
          <p:spPr>
            <a:xfrm>
              <a:off x="1926349" y="3620519"/>
              <a:ext cx="711080" cy="2769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渠道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A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11" name="图表 10">
              <a:extLst>
                <a:ext uri="{FF2B5EF4-FFF2-40B4-BE49-F238E27FC236}">
                  <a16:creationId xmlns:a16="http://schemas.microsoft.com/office/drawing/2014/main" id="{B79C1FC5-264D-4A2E-5EB6-805A2A024CA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70525318"/>
                </p:ext>
              </p:extLst>
            </p:nvPr>
          </p:nvGraphicFramePr>
          <p:xfrm>
            <a:off x="4031070" y="2189865"/>
            <a:ext cx="2637064" cy="14335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03A6B99-48E7-DE1F-EC51-068D86C6B1BE}"/>
                </a:ext>
              </a:extLst>
            </p:cNvPr>
            <p:cNvSpPr txBox="1"/>
            <p:nvPr/>
          </p:nvSpPr>
          <p:spPr>
            <a:xfrm>
              <a:off x="4994062" y="3620519"/>
              <a:ext cx="711080" cy="2769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渠道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B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id="{CB16FCB2-37A6-733A-EF35-1654A53BB07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477470194"/>
                </p:ext>
              </p:extLst>
            </p:nvPr>
          </p:nvGraphicFramePr>
          <p:xfrm>
            <a:off x="990328" y="4193925"/>
            <a:ext cx="2637064" cy="14335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FD78E66-24C4-C002-BBD6-321B43865C8F}"/>
                </a:ext>
              </a:extLst>
            </p:cNvPr>
            <p:cNvSpPr txBox="1"/>
            <p:nvPr/>
          </p:nvSpPr>
          <p:spPr>
            <a:xfrm>
              <a:off x="1926349" y="5624579"/>
              <a:ext cx="711080" cy="2769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渠道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C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15" name="图表 14">
              <a:extLst>
                <a:ext uri="{FF2B5EF4-FFF2-40B4-BE49-F238E27FC236}">
                  <a16:creationId xmlns:a16="http://schemas.microsoft.com/office/drawing/2014/main" id="{DB690A77-A107-22E8-C150-BEA97CFF692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70112693"/>
                </p:ext>
              </p:extLst>
            </p:nvPr>
          </p:nvGraphicFramePr>
          <p:xfrm>
            <a:off x="4031070" y="4193925"/>
            <a:ext cx="2637064" cy="14335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2064817-633C-A13E-3F47-A2A6F5E1A97A}"/>
                </a:ext>
              </a:extLst>
            </p:cNvPr>
            <p:cNvSpPr txBox="1"/>
            <p:nvPr/>
          </p:nvSpPr>
          <p:spPr>
            <a:xfrm>
              <a:off x="4994062" y="5624579"/>
              <a:ext cx="711080" cy="27699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/>
                  </a:solidFill>
                  <a:cs typeface="+mn-ea"/>
                  <a:sym typeface="+mn-lt"/>
                </a:rPr>
                <a:t>渠道</a:t>
              </a:r>
              <a:r>
                <a:rPr lang="en-US" altLang="zh-CN" sz="1200" dirty="0">
                  <a:solidFill>
                    <a:schemeClr val="accent1"/>
                  </a:solidFill>
                  <a:cs typeface="+mn-ea"/>
                  <a:sym typeface="+mn-lt"/>
                </a:rPr>
                <a:t>D</a:t>
              </a:r>
              <a:endParaRPr lang="zh-CN" altLang="en-US" sz="1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9BB9637-2F26-7238-3699-3E515F4DBA71}"/>
              </a:ext>
            </a:extLst>
          </p:cNvPr>
          <p:cNvGrpSpPr/>
          <p:nvPr/>
        </p:nvGrpSpPr>
        <p:grpSpPr>
          <a:xfrm>
            <a:off x="950609" y="2126909"/>
            <a:ext cx="4300220" cy="3763281"/>
            <a:chOff x="7023100" y="2126909"/>
            <a:chExt cx="4300220" cy="3763281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7165B9BC-B268-72FC-F1F0-74BCD85AEA46}"/>
                </a:ext>
              </a:extLst>
            </p:cNvPr>
            <p:cNvSpPr/>
            <p:nvPr/>
          </p:nvSpPr>
          <p:spPr>
            <a:xfrm>
              <a:off x="7023100" y="2126909"/>
              <a:ext cx="4300220" cy="3763281"/>
            </a:xfrm>
            <a:prstGeom prst="roundRect">
              <a:avLst>
                <a:gd name="adj" fmla="val 3559"/>
              </a:avLst>
            </a:prstGeom>
            <a:solidFill>
              <a:schemeClr val="bg1"/>
            </a:solidFill>
            <a:ln>
              <a:noFill/>
            </a:ln>
            <a:effectLst>
              <a:outerShdw blurRad="292100" dist="38100" dir="2700000" algn="tl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DC64BC8-30A8-A82F-A038-ED225FA64187}"/>
                </a:ext>
              </a:extLst>
            </p:cNvPr>
            <p:cNvSpPr txBox="1"/>
            <p:nvPr/>
          </p:nvSpPr>
          <p:spPr>
            <a:xfrm>
              <a:off x="10063842" y="2476356"/>
              <a:ext cx="104167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单位：万元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A649ECD-2F4B-C5D6-B10B-F178CD0EFB30}"/>
                </a:ext>
              </a:extLst>
            </p:cNvPr>
            <p:cNvSpPr txBox="1"/>
            <p:nvPr/>
          </p:nvSpPr>
          <p:spPr>
            <a:xfrm>
              <a:off x="7249523" y="2492759"/>
              <a:ext cx="140262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no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总保费占比（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%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）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0DA1590-2C93-2156-203A-759E11E2A52D}"/>
                </a:ext>
              </a:extLst>
            </p:cNvPr>
            <p:cNvSpPr/>
            <p:nvPr/>
          </p:nvSpPr>
          <p:spPr>
            <a:xfrm>
              <a:off x="7379017" y="3785302"/>
              <a:ext cx="3641407" cy="140684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15000"/>
                  </a:schemeClr>
                </a:gs>
                <a:gs pos="99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aphicFrame>
          <p:nvGraphicFramePr>
            <p:cNvPr id="19" name="图表 18">
              <a:extLst>
                <a:ext uri="{FF2B5EF4-FFF2-40B4-BE49-F238E27FC236}">
                  <a16:creationId xmlns:a16="http://schemas.microsoft.com/office/drawing/2014/main" id="{425BEB2E-2290-8EB5-0931-E059DCE6664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16396874"/>
                </p:ext>
              </p:extLst>
            </p:nvPr>
          </p:nvGraphicFramePr>
          <p:xfrm>
            <a:off x="7503160" y="3323340"/>
            <a:ext cx="3225799" cy="197273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F44AB0A1-A6FB-DF41-3A9A-CA4A9595D421}"/>
              </a:ext>
            </a:extLst>
          </p:cNvPr>
          <p:cNvSpPr txBox="1"/>
          <p:nvPr/>
        </p:nvSpPr>
        <p:spPr>
          <a:xfrm>
            <a:off x="624000" y="1065158"/>
            <a:ext cx="114458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51PPT模板网，幻灯片演示模板及素材免费下载！51PPT模板网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0994115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777114;"/>
  <p:tag name="ISLIDE.ICON" val="#33071;#33071;#171188;#781330;#781330;#781326;#781321;#373748;#373748;#373748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777114;"/>
  <p:tag name="ISLIDE.ICON" val="#33071;#33071;#171188;#781330;#781330;#781326;#781321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PICTURE" val="#777114;"/>
  <p:tag name="ISLIDE.ICON" val="#33071;#33071;#171188;#781330;#781330;#781326;#781321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年中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C3190"/>
      </a:accent1>
      <a:accent2>
        <a:srgbClr val="124DE4"/>
      </a:accent2>
      <a:accent3>
        <a:srgbClr val="189EF4"/>
      </a:accent3>
      <a:accent4>
        <a:srgbClr val="EBDAE2"/>
      </a:accent4>
      <a:accent5>
        <a:srgbClr val="FFF2CC"/>
      </a:accent5>
      <a:accent6>
        <a:srgbClr val="70AD47"/>
      </a:accent6>
      <a:hlink>
        <a:srgbClr val="0563C1"/>
      </a:hlink>
      <a:folHlink>
        <a:srgbClr val="954F72"/>
      </a:folHlink>
    </a:clrScheme>
    <a:fontScheme name="年中">
      <a:majorFont>
        <a:latin typeface="OPPOSans H"/>
        <a:ea typeface="OPPOSans H"/>
        <a:cs typeface=""/>
      </a:majorFont>
      <a:minorFont>
        <a:latin typeface="Arial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2363</TotalTime>
  <Words>802</Words>
  <Application>Microsoft Office PowerPoint</Application>
  <PresentationFormat>宽屏</PresentationFormat>
  <Paragraphs>102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MiSans Heavy</vt:lpstr>
      <vt:lpstr>OPPOSans H</vt:lpstr>
      <vt:lpstr>OPPOSans R</vt:lpstr>
      <vt:lpstr>阿里巴巴普惠体 2.0 115 Black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深蓝色年中工作总结汇报ppt模板</dc:title>
  <dc:creator>小张伟</dc:creator>
  <cp:keywords>P界达人</cp:keywords>
  <dc:description>51PPT模板网 官方唯一网址：www.51pptmoban.com</dc:description>
  <cp:lastModifiedBy>Power user</cp:lastModifiedBy>
  <cp:revision>370</cp:revision>
  <dcterms:created xsi:type="dcterms:W3CDTF">2021-06-17T08:09:00Z</dcterms:created>
  <dcterms:modified xsi:type="dcterms:W3CDTF">2023-03-01T09:01:30Z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2052-11.8.2.9068</vt:lpwstr>
  </property>
</Properties>
</file>