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06" r:id="rId2"/>
    <p:sldId id="308" r:id="rId3"/>
    <p:sldId id="309" r:id="rId4"/>
    <p:sldId id="307" r:id="rId5"/>
    <p:sldId id="310" r:id="rId6"/>
    <p:sldId id="324" r:id="rId7"/>
    <p:sldId id="313" r:id="rId8"/>
    <p:sldId id="319" r:id="rId9"/>
    <p:sldId id="316" r:id="rId10"/>
    <p:sldId id="320" r:id="rId11"/>
    <p:sldId id="318" r:id="rId12"/>
    <p:sldId id="325" r:id="rId13"/>
    <p:sldId id="326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929" autoAdjust="0"/>
  </p:normalViewPr>
  <p:slideViewPr>
    <p:cSldViewPr snapToGrid="0" showGuides="1">
      <p:cViewPr>
        <p:scale>
          <a:sx n="50" d="100"/>
          <a:sy n="50" d="100"/>
        </p:scale>
        <p:origin x="1428" y="81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354755027942389"/>
          <c:y val="4.5928248700316039E-2"/>
          <c:w val="0.71068197356281815"/>
          <c:h val="0.82161790392941314"/>
        </c:manualLayout>
      </c:layout>
      <c:barChart>
        <c:barDir val="bar"/>
        <c:grouping val="clustered"/>
        <c:varyColors val="0"/>
        <c:ser>
          <c:idx val="0"/>
          <c:order val="0"/>
          <c:spPr>
            <a:gradFill>
              <a:gsLst>
                <a:gs pos="79000">
                  <a:schemeClr val="accent1"/>
                </a:gs>
                <a:gs pos="2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 w="1270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68000">
                    <a:schemeClr val="accent1"/>
                  </a:gs>
                  <a:gs pos="27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869-455A-BC47-0F8E0CEBDE39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68000">
                    <a:schemeClr val="accent1"/>
                  </a:gs>
                  <a:gs pos="27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869-455A-BC47-0F8E0CEBDE39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79000">
                    <a:srgbClr val="FB8A2E"/>
                  </a:gs>
                  <a:gs pos="21000">
                    <a:schemeClr val="accent2"/>
                  </a:gs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869-455A-BC47-0F8E0CEBDE39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68000">
                    <a:schemeClr val="accent1"/>
                  </a:gs>
                  <a:gs pos="27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9869-455A-BC47-0F8E0CEBDE39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68000">
                    <a:schemeClr val="accent1"/>
                  </a:gs>
                  <a:gs pos="27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869-455A-BC47-0F8E0CEBDE39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800" b="0" i="0" u="none" strike="noStrike" kern="1200" baseline="0">
                      <a:solidFill>
                        <a:schemeClr val="bg2">
                          <a:lumMod val="25000"/>
                        </a:schemeClr>
                      </a:solidFill>
                      <a:latin typeface="+mj-lt"/>
                      <a:ea typeface="思源黑体 CN Regular" panose="020B0500000000000000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9869-455A-BC47-0F8E0CEBDE39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sz="1800" b="0" i="0" u="none" strike="noStrike" kern="1200" baseline="0">
                      <a:solidFill>
                        <a:schemeClr val="bg2">
                          <a:lumMod val="25000"/>
                        </a:schemeClr>
                      </a:solidFill>
                      <a:latin typeface="+mj-lt"/>
                      <a:ea typeface="思源黑体 CN Regular" panose="020B0500000000000000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8836497244335581E-2"/>
                      <c:h val="8.97688497324359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869-455A-BC47-0F8E0CEBDE39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sz="2000" b="0" i="0" u="none" strike="noStrike" kern="1200" baseline="0">
                        <a:solidFill>
                          <a:schemeClr val="accent2"/>
                        </a:solidFill>
                        <a:latin typeface="+mj-lt"/>
                        <a:ea typeface="思源黑体 CN Regular" panose="020B0500000000000000" pitchFamily="34" charset="-122"/>
                        <a:cs typeface="+mn-cs"/>
                      </a:defRPr>
                    </a:pPr>
                    <a:fld id="{E7895FD6-23D9-4021-804B-0954AC8C1D8A}" type="VALUE">
                      <a:rPr lang="en-US" altLang="zh-CN" sz="2000" b="0" i="0" u="none" strike="noStrike" kern="1200" baseline="0">
                        <a:solidFill>
                          <a:schemeClr val="accent2"/>
                        </a:solidFill>
                        <a:latin typeface="+mj-lt"/>
                        <a:ea typeface="思源黑体 CN Regular" panose="020B0500000000000000" pitchFamily="34" charset="-122"/>
                        <a:cs typeface="+mn-cs"/>
                      </a:rPr>
                      <a:pPr>
                        <a:defRPr lang="en-US" sz="2000">
                          <a:solidFill>
                            <a:schemeClr val="accent2"/>
                          </a:solidFill>
                          <a:latin typeface="+mj-lt"/>
                          <a:ea typeface="思源黑体 CN Regular" panose="020B0500000000000000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sz="2000" b="0" i="0" u="none" strike="noStrike" kern="1200" baseline="0">
                      <a:solidFill>
                        <a:schemeClr val="accent2"/>
                      </a:solidFill>
                      <a:latin typeface="+mj-lt"/>
                      <a:ea typeface="思源黑体 CN Regular" panose="020B0500000000000000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2299446392622558E-2"/>
                      <c:h val="0.1231712124235748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9869-455A-BC47-0F8E0CEBDE39}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en-US" sz="1800" b="0" i="0" u="none" strike="noStrike" kern="1200" baseline="0">
                        <a:solidFill>
                          <a:schemeClr val="bg2">
                            <a:lumMod val="25000"/>
                          </a:schemeClr>
                        </a:solidFill>
                        <a:latin typeface="+mj-lt"/>
                        <a:ea typeface="思源黑体 CN Regular" panose="020B0500000000000000" pitchFamily="34" charset="-122"/>
                        <a:cs typeface="+mn-cs"/>
                      </a:defRPr>
                    </a:pPr>
                    <a:fld id="{A5D1EA8F-C77E-499F-8514-E3447A82447D}" type="VALUE">
                      <a:rPr lang="en-US" altLang="zh-CN" sz="1800" b="0" i="0" u="none" strike="noStrike" kern="1200" baseline="0">
                        <a:solidFill>
                          <a:schemeClr val="bg2">
                            <a:lumMod val="25000"/>
                          </a:schemeClr>
                        </a:solidFill>
                        <a:latin typeface="+mj-lt"/>
                        <a:ea typeface="思源黑体 CN Regular" panose="020B0500000000000000" pitchFamily="34" charset="-122"/>
                        <a:cs typeface="+mn-cs"/>
                      </a:rPr>
                      <a:pPr>
                        <a:defRPr lang="en-US" sz="180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j-lt"/>
                          <a:ea typeface="思源黑体 CN Regular" panose="020B0500000000000000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800" b="0" i="0" u="none" strike="noStrike" kern="1200" baseline="0">
                      <a:solidFill>
                        <a:schemeClr val="bg2">
                          <a:lumMod val="25000"/>
                        </a:schemeClr>
                      </a:solidFill>
                      <a:latin typeface="+mj-lt"/>
                      <a:ea typeface="思源黑体 CN Regular" panose="020B0500000000000000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9869-455A-BC47-0F8E0CEBDE39}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en-US" sz="2000" b="0" i="0" u="none" strike="noStrike" kern="1200" baseline="0">
                        <a:solidFill>
                          <a:schemeClr val="bg2">
                            <a:lumMod val="25000"/>
                          </a:schemeClr>
                        </a:solidFill>
                        <a:latin typeface="+mj-lt"/>
                        <a:ea typeface="思源黑体 CN Regular" panose="020B0500000000000000" pitchFamily="34" charset="-122"/>
                        <a:cs typeface="+mn-cs"/>
                      </a:defRPr>
                    </a:pPr>
                    <a:fld id="{86EEF762-85A5-4405-B708-FAB79A4D8233}" type="VALUE">
                      <a:rPr lang="en-US" altLang="zh-CN" sz="1800">
                        <a:solidFill>
                          <a:schemeClr val="bg2">
                            <a:lumMod val="25000"/>
                          </a:schemeClr>
                        </a:solidFill>
                      </a:rPr>
                      <a:pPr>
                        <a:defRPr lang="en-US" sz="200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j-lt"/>
                          <a:ea typeface="思源黑体 CN Regular" panose="020B0500000000000000" pitchFamily="34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2000" b="0" i="0" u="none" strike="noStrike" kern="1200" baseline="0">
                      <a:solidFill>
                        <a:schemeClr val="bg2">
                          <a:lumMod val="25000"/>
                        </a:schemeClr>
                      </a:solidFill>
                      <a:latin typeface="+mj-lt"/>
                      <a:ea typeface="思源黑体 CN Regular" panose="020B0500000000000000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9869-455A-BC47-0F8E0CEBDE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2000" b="0" i="0" u="none" strike="noStrike" kern="1200" baseline="0">
                    <a:solidFill>
                      <a:schemeClr val="accent2"/>
                    </a:solidFill>
                    <a:latin typeface="+mj-lt"/>
                    <a:ea typeface="思源黑体 CN Regular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Sheet1!$B$2:$B$6</c:f>
              <c:numCache>
                <c:formatCode>General</c:formatCode>
                <c:ptCount val="5"/>
                <c:pt idx="0">
                  <c:v>12.5</c:v>
                </c:pt>
                <c:pt idx="1">
                  <c:v>27.9</c:v>
                </c:pt>
                <c:pt idx="2">
                  <c:v>36.4</c:v>
                </c:pt>
                <c:pt idx="3">
                  <c:v>16.5</c:v>
                </c:pt>
                <c:pt idx="4">
                  <c:v>6.7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初级工（国家职业资格五级）</c:v>
                      </c:pt>
                      <c:pt idx="1">
                        <c:v>中级工（国家职业资格四级）</c:v>
                      </c:pt>
                      <c:pt idx="2">
                        <c:v>高级工（国家职业资格三级）</c:v>
                      </c:pt>
                      <c:pt idx="3">
                        <c:v>技师（国家职业资格二级）</c:v>
                      </c:pt>
                      <c:pt idx="4">
                        <c:v>高级技师（国家职业资格一级）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9869-455A-BC47-0F8E0CEBDE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464818248"/>
        <c:axId val="1464814640"/>
      </c:barChart>
      <c:catAx>
        <c:axId val="1464818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defRPr>
            </a:pPr>
            <a:endParaRPr lang="zh-CN"/>
          </a:p>
        </c:txPr>
        <c:crossAx val="1464814640"/>
        <c:crosses val="autoZero"/>
        <c:auto val="1"/>
        <c:lblAlgn val="ctr"/>
        <c:lblOffset val="100"/>
        <c:noMultiLvlLbl val="0"/>
      </c:catAx>
      <c:valAx>
        <c:axId val="14648146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64818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7CE44-88E0-4D35-892A-FFE9C14265D1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210E0-14E8-473F-B4A0-A43F586CA6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773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D210E0-14E8-473F-B4A0-A43F586CA66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866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980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躺在地上&#10;&#10;中度可信度描述已自动生成">
            <a:extLst>
              <a:ext uri="{FF2B5EF4-FFF2-40B4-BE49-F238E27FC236}">
                <a16:creationId xmlns:a16="http://schemas.microsoft.com/office/drawing/2014/main" id="{5ABD2EE2-5751-4099-9A89-6331FECD23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695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躺在地上&#10;&#10;中度可信度描述已自动生成">
            <a:extLst>
              <a:ext uri="{FF2B5EF4-FFF2-40B4-BE49-F238E27FC236}">
                <a16:creationId xmlns:a16="http://schemas.microsoft.com/office/drawing/2014/main" id="{94BAB053-4E7E-4D2B-B70C-C7C9DB3AC6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3286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躺在地上&#10;&#10;中度可信度描述已自动生成">
            <a:extLst>
              <a:ext uri="{FF2B5EF4-FFF2-40B4-BE49-F238E27FC236}">
                <a16:creationId xmlns:a16="http://schemas.microsoft.com/office/drawing/2014/main" id="{C0B054EA-FAFB-4F39-9238-6637B2E6BE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C9D3255E-6B6F-4385-86D7-C3786ACDD0AA}"/>
              </a:ext>
            </a:extLst>
          </p:cNvPr>
          <p:cNvGrpSpPr/>
          <p:nvPr userDrawn="1"/>
        </p:nvGrpSpPr>
        <p:grpSpPr>
          <a:xfrm>
            <a:off x="226702" y="396261"/>
            <a:ext cx="5247571" cy="675351"/>
            <a:chOff x="149929" y="449020"/>
            <a:chExt cx="5247571" cy="675351"/>
          </a:xfrm>
        </p:grpSpPr>
        <p:sp>
          <p:nvSpPr>
            <p:cNvPr id="15" name="Freeform 1031">
              <a:extLst>
                <a:ext uri="{FF2B5EF4-FFF2-40B4-BE49-F238E27FC236}">
                  <a16:creationId xmlns:a16="http://schemas.microsoft.com/office/drawing/2014/main" id="{7A7039C3-B9ED-4A5E-9022-C6CCD29A8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025" y="579757"/>
              <a:ext cx="402673" cy="526684"/>
            </a:xfrm>
            <a:custGeom>
              <a:avLst/>
              <a:gdLst>
                <a:gd name="T0" fmla="*/ 162 w 539"/>
                <a:gd name="T1" fmla="*/ 705 h 705"/>
                <a:gd name="T2" fmla="*/ 0 w 539"/>
                <a:gd name="T3" fmla="*/ 705 h 705"/>
                <a:gd name="T4" fmla="*/ 375 w 539"/>
                <a:gd name="T5" fmla="*/ 0 h 705"/>
                <a:gd name="T6" fmla="*/ 539 w 539"/>
                <a:gd name="T7" fmla="*/ 0 h 705"/>
                <a:gd name="T8" fmla="*/ 162 w 539"/>
                <a:gd name="T9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705">
                  <a:moveTo>
                    <a:pt x="162" y="705"/>
                  </a:moveTo>
                  <a:lnTo>
                    <a:pt x="0" y="705"/>
                  </a:lnTo>
                  <a:lnTo>
                    <a:pt x="375" y="0"/>
                  </a:lnTo>
                  <a:lnTo>
                    <a:pt x="539" y="0"/>
                  </a:lnTo>
                  <a:lnTo>
                    <a:pt x="162" y="70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6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16" name="Freeform 1034">
              <a:extLst>
                <a:ext uri="{FF2B5EF4-FFF2-40B4-BE49-F238E27FC236}">
                  <a16:creationId xmlns:a16="http://schemas.microsoft.com/office/drawing/2014/main" id="{442D0BEC-73B6-4362-9D7C-638476150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929" y="636533"/>
              <a:ext cx="252509" cy="330205"/>
            </a:xfrm>
            <a:custGeom>
              <a:avLst/>
              <a:gdLst>
                <a:gd name="T0" fmla="*/ 102 w 338"/>
                <a:gd name="T1" fmla="*/ 442 h 442"/>
                <a:gd name="T2" fmla="*/ 0 w 338"/>
                <a:gd name="T3" fmla="*/ 442 h 442"/>
                <a:gd name="T4" fmla="*/ 235 w 338"/>
                <a:gd name="T5" fmla="*/ 0 h 442"/>
                <a:gd name="T6" fmla="*/ 338 w 338"/>
                <a:gd name="T7" fmla="*/ 0 h 442"/>
                <a:gd name="T8" fmla="*/ 102 w 338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442">
                  <a:moveTo>
                    <a:pt x="102" y="442"/>
                  </a:moveTo>
                  <a:lnTo>
                    <a:pt x="0" y="442"/>
                  </a:lnTo>
                  <a:lnTo>
                    <a:pt x="235" y="0"/>
                  </a:lnTo>
                  <a:lnTo>
                    <a:pt x="338" y="0"/>
                  </a:lnTo>
                  <a:lnTo>
                    <a:pt x="102" y="44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6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17" name="Freeform 1032">
              <a:extLst>
                <a:ext uri="{FF2B5EF4-FFF2-40B4-BE49-F238E27FC236}">
                  <a16:creationId xmlns:a16="http://schemas.microsoft.com/office/drawing/2014/main" id="{B3C3CF87-79EA-48B0-A592-F750E9F1E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902" y="793418"/>
              <a:ext cx="252509" cy="330953"/>
            </a:xfrm>
            <a:custGeom>
              <a:avLst/>
              <a:gdLst>
                <a:gd name="T0" fmla="*/ 102 w 338"/>
                <a:gd name="T1" fmla="*/ 443 h 443"/>
                <a:gd name="T2" fmla="*/ 0 w 338"/>
                <a:gd name="T3" fmla="*/ 443 h 443"/>
                <a:gd name="T4" fmla="*/ 235 w 338"/>
                <a:gd name="T5" fmla="*/ 0 h 443"/>
                <a:gd name="T6" fmla="*/ 338 w 338"/>
                <a:gd name="T7" fmla="*/ 0 h 443"/>
                <a:gd name="T8" fmla="*/ 102 w 338"/>
                <a:gd name="T9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443">
                  <a:moveTo>
                    <a:pt x="102" y="443"/>
                  </a:moveTo>
                  <a:lnTo>
                    <a:pt x="0" y="443"/>
                  </a:lnTo>
                  <a:lnTo>
                    <a:pt x="235" y="0"/>
                  </a:lnTo>
                  <a:lnTo>
                    <a:pt x="338" y="0"/>
                  </a:lnTo>
                  <a:lnTo>
                    <a:pt x="102" y="4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6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18" name="Freeform 1033">
              <a:extLst>
                <a:ext uri="{FF2B5EF4-FFF2-40B4-BE49-F238E27FC236}">
                  <a16:creationId xmlns:a16="http://schemas.microsoft.com/office/drawing/2014/main" id="{17119BA7-7447-4DD9-9FDF-33CA38BE0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02" y="449020"/>
              <a:ext cx="252509" cy="330205"/>
            </a:xfrm>
            <a:custGeom>
              <a:avLst/>
              <a:gdLst>
                <a:gd name="T0" fmla="*/ 103 w 338"/>
                <a:gd name="T1" fmla="*/ 442 h 442"/>
                <a:gd name="T2" fmla="*/ 0 w 338"/>
                <a:gd name="T3" fmla="*/ 442 h 442"/>
                <a:gd name="T4" fmla="*/ 236 w 338"/>
                <a:gd name="T5" fmla="*/ 0 h 442"/>
                <a:gd name="T6" fmla="*/ 338 w 338"/>
                <a:gd name="T7" fmla="*/ 0 h 442"/>
                <a:gd name="T8" fmla="*/ 103 w 338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442">
                  <a:moveTo>
                    <a:pt x="103" y="442"/>
                  </a:moveTo>
                  <a:lnTo>
                    <a:pt x="0" y="442"/>
                  </a:lnTo>
                  <a:lnTo>
                    <a:pt x="236" y="0"/>
                  </a:lnTo>
                  <a:lnTo>
                    <a:pt x="338" y="0"/>
                  </a:lnTo>
                  <a:lnTo>
                    <a:pt x="103" y="442"/>
                  </a:lnTo>
                  <a:close/>
                </a:path>
              </a:pathLst>
            </a:custGeom>
            <a:solidFill>
              <a:schemeClr val="accent1">
                <a:alpha val="7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19" name="Freeform 1029">
              <a:extLst>
                <a:ext uri="{FF2B5EF4-FFF2-40B4-BE49-F238E27FC236}">
                  <a16:creationId xmlns:a16="http://schemas.microsoft.com/office/drawing/2014/main" id="{85A31EB0-44E7-4460-BC71-7F2F373BB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865" y="460220"/>
              <a:ext cx="5030635" cy="598750"/>
            </a:xfrm>
            <a:prstGeom prst="parallelogram">
              <a:avLst>
                <a:gd name="adj" fmla="val 53329"/>
              </a:avLst>
            </a:prstGeom>
            <a:gradFill flip="none" rotWithShape="1"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20" name="Freeform 1030">
              <a:extLst>
                <a:ext uri="{FF2B5EF4-FFF2-40B4-BE49-F238E27FC236}">
                  <a16:creationId xmlns:a16="http://schemas.microsoft.com/office/drawing/2014/main" id="{9A58062C-6C99-485B-89DA-721FAC318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431" y="460220"/>
              <a:ext cx="457769" cy="598750"/>
            </a:xfrm>
            <a:custGeom>
              <a:avLst/>
              <a:gdLst>
                <a:gd name="T0" fmla="*/ 161 w 539"/>
                <a:gd name="T1" fmla="*/ 705 h 705"/>
                <a:gd name="T2" fmla="*/ 0 w 539"/>
                <a:gd name="T3" fmla="*/ 705 h 705"/>
                <a:gd name="T4" fmla="*/ 377 w 539"/>
                <a:gd name="T5" fmla="*/ 0 h 705"/>
                <a:gd name="T6" fmla="*/ 539 w 539"/>
                <a:gd name="T7" fmla="*/ 0 h 705"/>
                <a:gd name="T8" fmla="*/ 161 w 539"/>
                <a:gd name="T9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705">
                  <a:moveTo>
                    <a:pt x="161" y="705"/>
                  </a:moveTo>
                  <a:lnTo>
                    <a:pt x="0" y="705"/>
                  </a:lnTo>
                  <a:lnTo>
                    <a:pt x="377" y="0"/>
                  </a:lnTo>
                  <a:lnTo>
                    <a:pt x="539" y="0"/>
                  </a:lnTo>
                  <a:lnTo>
                    <a:pt x="161" y="705"/>
                  </a:lnTo>
                  <a:close/>
                </a:path>
              </a:pathLst>
            </a:custGeom>
            <a:gradFill flip="none" rotWithShape="1">
              <a:gsLst>
                <a:gs pos="26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sp>
        <p:nvSpPr>
          <p:cNvPr id="7" name="标题 6">
            <a:extLst>
              <a:ext uri="{FF2B5EF4-FFF2-40B4-BE49-F238E27FC236}">
                <a16:creationId xmlns:a16="http://schemas.microsoft.com/office/drawing/2014/main" id="{072FDB01-87A3-448F-8FFA-9053C6A12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353" y="374506"/>
            <a:ext cx="10515600" cy="705535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1854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551">
          <p15:clr>
            <a:srgbClr val="FBAE40"/>
          </p15:clr>
        </p15:guide>
        <p15:guide id="4" pos="7129">
          <p15:clr>
            <a:srgbClr val="FBAE40"/>
          </p15:clr>
        </p15:guide>
        <p15:guide id="5" orient="horz" pos="799">
          <p15:clr>
            <a:srgbClr val="FBAE40"/>
          </p15:clr>
        </p15:guide>
        <p15:guide id="6" orient="horz" pos="314">
          <p15:clr>
            <a:srgbClr val="FBAE40"/>
          </p15:clr>
        </p15:guide>
        <p15:guide id="7" orient="horz" pos="399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D648785-13B3-3E59-F974-E94A9FC87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E31F1-8E6F-4EEB-9A1B-AFB6FFA528A5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1501CEF-2D72-21A6-40F7-9895B63D8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CB0CC8-0C40-B398-3F53-8214EEC78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4C6D-40FF-4B93-957E-6ECC2E570556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8905B68C-7D07-3DD5-D02F-89CEE39747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88AE1456-F625-C09C-6CEE-7F2E37383278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73FEC52E-CA66-9E8C-4FCA-6B5DF803B1DF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4C5ACD06-DAAD-9963-497E-D6462065BA22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20473CAF-878E-A1CC-8148-E4F85B192D03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83D2827C-DE37-B779-7DF1-CB37F48B06EE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218000FE-4EEE-5C78-B50F-3461DCA68FAE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5A9A5645-94CF-18C0-A94E-07E01C0E917C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5581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0781DD-6706-4959-81E8-7286FF552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16721B4-701D-443A-88EA-C1325FB005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9ED55B-35F5-4A57-A62F-CB9417175F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E31F1-8E6F-4EEB-9A1B-AFB6FFA528A5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97BFC3-293E-4486-BB70-F4F8262EC3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34B476-AA7A-4EC8-B7B1-8DF8C7AFB9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14C6D-40FF-4B93-957E-6ECC2E570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2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sv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21.svg"/><Relationship Id="rId15" Type="http://schemas.openxmlformats.org/officeDocument/2006/relationships/image" Target="../media/image3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Relationship Id="rId1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10" Type="http://schemas.openxmlformats.org/officeDocument/2006/relationships/image" Target="../media/image40.sv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svg"/><Relationship Id="rId7" Type="http://schemas.openxmlformats.org/officeDocument/2006/relationships/image" Target="../media/image45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image" Target="../media/image43.png"/><Relationship Id="rId9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microsoft.com/office/2007/relationships/hdphoto" Target="../media/hdphoto3.wdp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48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5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CE4FFD3-DA3D-4EDC-82B9-E70F0CD5D0C4}"/>
              </a:ext>
            </a:extLst>
          </p:cNvPr>
          <p:cNvGrpSpPr/>
          <p:nvPr/>
        </p:nvGrpSpPr>
        <p:grpSpPr>
          <a:xfrm>
            <a:off x="-7053" y="0"/>
            <a:ext cx="12199053" cy="6858000"/>
            <a:chOff x="-7053" y="0"/>
            <a:chExt cx="12199053" cy="685800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F12FBDFE-810F-4568-8DEC-BAC7062356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66873" y="0"/>
              <a:ext cx="10525127" cy="6858000"/>
            </a:xfrm>
            <a:custGeom>
              <a:avLst/>
              <a:gdLst>
                <a:gd name="connsiteX0" fmla="*/ 0 w 10525127"/>
                <a:gd name="connsiteY0" fmla="*/ 0 h 6858000"/>
                <a:gd name="connsiteX1" fmla="*/ 10525127 w 10525127"/>
                <a:gd name="connsiteY1" fmla="*/ 0 h 6858000"/>
                <a:gd name="connsiteX2" fmla="*/ 10525127 w 10525127"/>
                <a:gd name="connsiteY2" fmla="*/ 6858000 h 6858000"/>
                <a:gd name="connsiteX3" fmla="*/ 0 w 1052512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25127" h="6858000">
                  <a:moveTo>
                    <a:pt x="0" y="0"/>
                  </a:moveTo>
                  <a:lnTo>
                    <a:pt x="10525127" y="0"/>
                  </a:lnTo>
                  <a:lnTo>
                    <a:pt x="10525127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D21D49AC-1C35-4483-B4E9-CC2315D9C3C0}"/>
                </a:ext>
              </a:extLst>
            </p:cNvPr>
            <p:cNvSpPr/>
            <p:nvPr/>
          </p:nvSpPr>
          <p:spPr>
            <a:xfrm>
              <a:off x="-7053" y="0"/>
              <a:ext cx="12192000" cy="6858000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alpha val="80000"/>
                  </a:schemeClr>
                </a:gs>
                <a:gs pos="29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906FD0B-6F72-AE43-60A1-2098AD6B96F6}"/>
              </a:ext>
            </a:extLst>
          </p:cNvPr>
          <p:cNvSpPr/>
          <p:nvPr/>
        </p:nvSpPr>
        <p:spPr>
          <a:xfrm>
            <a:off x="1666873" y="3973006"/>
            <a:ext cx="6040582" cy="5155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37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4E9712A-F185-4D34-90A9-FBB76C6BBA57}"/>
              </a:ext>
            </a:extLst>
          </p:cNvPr>
          <p:cNvGrpSpPr/>
          <p:nvPr/>
        </p:nvGrpSpPr>
        <p:grpSpPr>
          <a:xfrm>
            <a:off x="1773369" y="5284550"/>
            <a:ext cx="2224591" cy="246221"/>
            <a:chOff x="1773369" y="5284550"/>
            <a:chExt cx="2224591" cy="24622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2C7105B-0F76-4815-9F0E-D31615E88F4B}"/>
                </a:ext>
              </a:extLst>
            </p:cNvPr>
            <p:cNvSpPr txBox="1"/>
            <p:nvPr/>
          </p:nvSpPr>
          <p:spPr>
            <a:xfrm>
              <a:off x="2016355" y="5284550"/>
              <a:ext cx="1981605" cy="24622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汇报人：</a:t>
              </a: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SUMMER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6" name="Freeform 2">
              <a:extLst>
                <a:ext uri="{FF2B5EF4-FFF2-40B4-BE49-F238E27FC236}">
                  <a16:creationId xmlns:a16="http://schemas.microsoft.com/office/drawing/2014/main" id="{459436C3-8DD7-470A-8292-D468828865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3369" y="5307679"/>
              <a:ext cx="180000" cy="161503"/>
            </a:xfrm>
            <a:custGeom>
              <a:avLst/>
              <a:gdLst>
                <a:gd name="connsiteX0" fmla="*/ 608160 w 617809"/>
                <a:gd name="connsiteY0" fmla="*/ 313163 h 554325"/>
                <a:gd name="connsiteX1" fmla="*/ 489710 w 617809"/>
                <a:gd name="connsiteY1" fmla="*/ 518325 h 554325"/>
                <a:gd name="connsiteX2" fmla="*/ 427356 w 617809"/>
                <a:gd name="connsiteY2" fmla="*/ 554325 h 554325"/>
                <a:gd name="connsiteX3" fmla="*/ 190454 w 617809"/>
                <a:gd name="connsiteY3" fmla="*/ 554325 h 554325"/>
                <a:gd name="connsiteX4" fmla="*/ 128100 w 617809"/>
                <a:gd name="connsiteY4" fmla="*/ 518325 h 554325"/>
                <a:gd name="connsiteX5" fmla="*/ 9650 w 617809"/>
                <a:gd name="connsiteY5" fmla="*/ 313163 h 554325"/>
                <a:gd name="connsiteX6" fmla="*/ 9650 w 617809"/>
                <a:gd name="connsiteY6" fmla="*/ 241163 h 554325"/>
                <a:gd name="connsiteX7" fmla="*/ 128100 w 617809"/>
                <a:gd name="connsiteY7" fmla="*/ 36000 h 554325"/>
                <a:gd name="connsiteX8" fmla="*/ 190454 w 617809"/>
                <a:gd name="connsiteY8" fmla="*/ 0 h 554325"/>
                <a:gd name="connsiteX9" fmla="*/ 427356 w 617809"/>
                <a:gd name="connsiteY9" fmla="*/ 0 h 554325"/>
                <a:gd name="connsiteX10" fmla="*/ 489710 w 617809"/>
                <a:gd name="connsiteY10" fmla="*/ 36000 h 554325"/>
                <a:gd name="connsiteX11" fmla="*/ 608161 w 617809"/>
                <a:gd name="connsiteY11" fmla="*/ 241163 h 554325"/>
                <a:gd name="connsiteX12" fmla="*/ 608160 w 617809"/>
                <a:gd name="connsiteY12" fmla="*/ 313163 h 55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809" h="554325">
                  <a:moveTo>
                    <a:pt x="608160" y="313163"/>
                  </a:moveTo>
                  <a:lnTo>
                    <a:pt x="489710" y="518325"/>
                  </a:lnTo>
                  <a:cubicBezTo>
                    <a:pt x="476844" y="540609"/>
                    <a:pt x="453087" y="554325"/>
                    <a:pt x="427356" y="554325"/>
                  </a:cubicBezTo>
                  <a:lnTo>
                    <a:pt x="190454" y="554325"/>
                  </a:lnTo>
                  <a:cubicBezTo>
                    <a:pt x="164723" y="554325"/>
                    <a:pt x="140966" y="540609"/>
                    <a:pt x="128100" y="518325"/>
                  </a:cubicBezTo>
                  <a:lnTo>
                    <a:pt x="9650" y="313163"/>
                  </a:lnTo>
                  <a:cubicBezTo>
                    <a:pt x="-3216" y="290879"/>
                    <a:pt x="-3216" y="263447"/>
                    <a:pt x="9650" y="241163"/>
                  </a:cubicBezTo>
                  <a:lnTo>
                    <a:pt x="128100" y="36000"/>
                  </a:lnTo>
                  <a:cubicBezTo>
                    <a:pt x="140966" y="13716"/>
                    <a:pt x="164723" y="0"/>
                    <a:pt x="190454" y="0"/>
                  </a:cubicBezTo>
                  <a:lnTo>
                    <a:pt x="427356" y="0"/>
                  </a:lnTo>
                  <a:cubicBezTo>
                    <a:pt x="453087" y="0"/>
                    <a:pt x="476844" y="13716"/>
                    <a:pt x="489710" y="36000"/>
                  </a:cubicBezTo>
                  <a:lnTo>
                    <a:pt x="608161" y="241163"/>
                  </a:lnTo>
                  <a:cubicBezTo>
                    <a:pt x="621026" y="263447"/>
                    <a:pt x="621026" y="290879"/>
                    <a:pt x="608160" y="31316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28600" dist="38100" dir="2700000" algn="tl" rotWithShape="0">
                <a:schemeClr val="accent2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Regular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C0522C8-573B-429B-ACE3-6FE28E87069B}"/>
              </a:ext>
            </a:extLst>
          </p:cNvPr>
          <p:cNvGrpSpPr/>
          <p:nvPr/>
        </p:nvGrpSpPr>
        <p:grpSpPr>
          <a:xfrm>
            <a:off x="1774825" y="789004"/>
            <a:ext cx="1706675" cy="481025"/>
            <a:chOff x="1721312" y="258409"/>
            <a:chExt cx="1706675" cy="48102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4C08552-07C3-4DC5-9301-93986B4AC352}"/>
                </a:ext>
              </a:extLst>
            </p:cNvPr>
            <p:cNvSpPr txBox="1"/>
            <p:nvPr/>
          </p:nvSpPr>
          <p:spPr>
            <a:xfrm>
              <a:off x="2337945" y="360421"/>
              <a:ext cx="1090042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&amp;&amp;&amp;&amp;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集团</a:t>
              </a:r>
            </a:p>
          </p:txBody>
        </p:sp>
        <p:sp>
          <p:nvSpPr>
            <p:cNvPr id="40" name="Freeform 2">
              <a:extLst>
                <a:ext uri="{FF2B5EF4-FFF2-40B4-BE49-F238E27FC236}">
                  <a16:creationId xmlns:a16="http://schemas.microsoft.com/office/drawing/2014/main" id="{78DF09E2-7061-4335-9B8B-D909DB1C56B9}"/>
                </a:ext>
              </a:extLst>
            </p:cNvPr>
            <p:cNvSpPr/>
            <p:nvPr/>
          </p:nvSpPr>
          <p:spPr>
            <a:xfrm>
              <a:off x="1721312" y="258409"/>
              <a:ext cx="536114" cy="481025"/>
            </a:xfrm>
            <a:custGeom>
              <a:avLst/>
              <a:gdLst>
                <a:gd name="connsiteX0" fmla="*/ 608160 w 617809"/>
                <a:gd name="connsiteY0" fmla="*/ 313163 h 554325"/>
                <a:gd name="connsiteX1" fmla="*/ 489710 w 617809"/>
                <a:gd name="connsiteY1" fmla="*/ 518325 h 554325"/>
                <a:gd name="connsiteX2" fmla="*/ 427356 w 617809"/>
                <a:gd name="connsiteY2" fmla="*/ 554325 h 554325"/>
                <a:gd name="connsiteX3" fmla="*/ 190454 w 617809"/>
                <a:gd name="connsiteY3" fmla="*/ 554325 h 554325"/>
                <a:gd name="connsiteX4" fmla="*/ 128100 w 617809"/>
                <a:gd name="connsiteY4" fmla="*/ 518325 h 554325"/>
                <a:gd name="connsiteX5" fmla="*/ 9650 w 617809"/>
                <a:gd name="connsiteY5" fmla="*/ 313163 h 554325"/>
                <a:gd name="connsiteX6" fmla="*/ 9650 w 617809"/>
                <a:gd name="connsiteY6" fmla="*/ 241163 h 554325"/>
                <a:gd name="connsiteX7" fmla="*/ 128100 w 617809"/>
                <a:gd name="connsiteY7" fmla="*/ 36000 h 554325"/>
                <a:gd name="connsiteX8" fmla="*/ 190454 w 617809"/>
                <a:gd name="connsiteY8" fmla="*/ 0 h 554325"/>
                <a:gd name="connsiteX9" fmla="*/ 427356 w 617809"/>
                <a:gd name="connsiteY9" fmla="*/ 0 h 554325"/>
                <a:gd name="connsiteX10" fmla="*/ 489710 w 617809"/>
                <a:gd name="connsiteY10" fmla="*/ 36000 h 554325"/>
                <a:gd name="connsiteX11" fmla="*/ 608161 w 617809"/>
                <a:gd name="connsiteY11" fmla="*/ 241163 h 554325"/>
                <a:gd name="connsiteX12" fmla="*/ 608160 w 617809"/>
                <a:gd name="connsiteY12" fmla="*/ 313163 h 55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809" h="554325">
                  <a:moveTo>
                    <a:pt x="608160" y="313163"/>
                  </a:moveTo>
                  <a:lnTo>
                    <a:pt x="489710" y="518325"/>
                  </a:lnTo>
                  <a:cubicBezTo>
                    <a:pt x="476844" y="540609"/>
                    <a:pt x="453087" y="554325"/>
                    <a:pt x="427356" y="554325"/>
                  </a:cubicBezTo>
                  <a:lnTo>
                    <a:pt x="190454" y="554325"/>
                  </a:lnTo>
                  <a:cubicBezTo>
                    <a:pt x="164723" y="554325"/>
                    <a:pt x="140966" y="540609"/>
                    <a:pt x="128100" y="518325"/>
                  </a:cubicBezTo>
                  <a:lnTo>
                    <a:pt x="9650" y="313163"/>
                  </a:lnTo>
                  <a:cubicBezTo>
                    <a:pt x="-3216" y="290879"/>
                    <a:pt x="-3216" y="263447"/>
                    <a:pt x="9650" y="241163"/>
                  </a:cubicBezTo>
                  <a:lnTo>
                    <a:pt x="128100" y="36000"/>
                  </a:lnTo>
                  <a:cubicBezTo>
                    <a:pt x="140966" y="13716"/>
                    <a:pt x="164723" y="0"/>
                    <a:pt x="190454" y="0"/>
                  </a:cubicBezTo>
                  <a:lnTo>
                    <a:pt x="427356" y="0"/>
                  </a:lnTo>
                  <a:cubicBezTo>
                    <a:pt x="453087" y="0"/>
                    <a:pt x="476844" y="13716"/>
                    <a:pt x="489710" y="36000"/>
                  </a:cubicBezTo>
                  <a:lnTo>
                    <a:pt x="608161" y="241163"/>
                  </a:lnTo>
                  <a:cubicBezTo>
                    <a:pt x="621026" y="263447"/>
                    <a:pt x="621026" y="290879"/>
                    <a:pt x="608160" y="31316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28600" dist="38100" dir="2700000" algn="tl" rotWithShape="0">
                <a:schemeClr val="accent2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/>
                  <a:ea typeface="思源黑体 CN Regular"/>
                  <a:cs typeface="+mn-cs"/>
                </a:rPr>
                <a:t>HR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D67568A5-4027-45B2-B422-FB9E351AF787}"/>
                </a:ext>
              </a:extLst>
            </p:cNvPr>
            <p:cNvCxnSpPr>
              <a:cxnSpLocks/>
            </p:cNvCxnSpPr>
            <p:nvPr/>
          </p:nvCxnSpPr>
          <p:spPr>
            <a:xfrm>
              <a:off x="1863369" y="258409"/>
              <a:ext cx="252000" cy="0"/>
            </a:xfrm>
            <a:prstGeom prst="line">
              <a:avLst/>
            </a:prstGeom>
            <a:ln w="2222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D846C3D4-9E35-400E-8B08-44A2E2886BDC}"/>
              </a:ext>
            </a:extLst>
          </p:cNvPr>
          <p:cNvSpPr txBox="1"/>
          <p:nvPr/>
        </p:nvSpPr>
        <p:spPr>
          <a:xfrm>
            <a:off x="1763503" y="2059031"/>
            <a:ext cx="2946319" cy="1477328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>
                <a:ln>
                  <a:gradFill>
                    <a:gsLst>
                      <a:gs pos="0">
                        <a:prstClr val="white"/>
                      </a:gs>
                      <a:gs pos="78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solidFill>
                  <a:schemeClr val="accent1"/>
                </a:solidFill>
                <a:effectLst/>
                <a:uLnTx/>
                <a:uFillTx/>
                <a:latin typeface="思源黑体 CN Bold"/>
                <a:ea typeface="思源黑体 CN Regular"/>
                <a:cs typeface="+mn-cs"/>
              </a:rPr>
              <a:t>202X</a:t>
            </a:r>
            <a:endParaRPr kumimoji="0" lang="zh-CN" altLang="en-US" sz="9600" b="0" i="0" u="none" strike="noStrike" kern="1200" cap="none" spc="0" normalizeH="0" baseline="0" noProof="0">
              <a:ln>
                <a:gradFill>
                  <a:gsLst>
                    <a:gs pos="0">
                      <a:prstClr val="white"/>
                    </a:gs>
                    <a:gs pos="78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solidFill>
                <a:schemeClr val="accent1"/>
              </a:solidFill>
              <a:effectLst/>
              <a:uLnTx/>
              <a:uFillTx/>
              <a:latin typeface="思源黑体 CN Bold"/>
              <a:ea typeface="思源黑体 CN Regular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3666062-00EC-47AA-B1A4-1752E672A1CF}"/>
              </a:ext>
            </a:extLst>
          </p:cNvPr>
          <p:cNvSpPr txBox="1"/>
          <p:nvPr/>
        </p:nvSpPr>
        <p:spPr>
          <a:xfrm>
            <a:off x="1678898" y="2772592"/>
            <a:ext cx="6155531" cy="1231106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人</a:t>
            </a:r>
            <a:r>
              <a:rPr lang="zh-CN" altLang="en-US" sz="8000">
                <a:solidFill>
                  <a:schemeClr val="bg1"/>
                </a:solidFill>
                <a:latin typeface="+mj-ea"/>
                <a:ea typeface="+mj-ea"/>
              </a:rPr>
              <a:t>力资源规划</a:t>
            </a:r>
            <a:endParaRPr kumimoji="0" lang="zh-CN" altLang="en-US" sz="8000" b="0" i="0" u="none" strike="noStrike" kern="1200" cap="none" spc="0" normalizeH="0" baseline="0" noProof="0"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FD7360-0FAD-DE26-C39F-A2BFF2D79087}"/>
              </a:ext>
            </a:extLst>
          </p:cNvPr>
          <p:cNvSpPr txBox="1"/>
          <p:nvPr/>
        </p:nvSpPr>
        <p:spPr>
          <a:xfrm>
            <a:off x="2223958" y="4022496"/>
            <a:ext cx="49264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accent1"/>
                </a:solidFill>
                <a:latin typeface="+mj-lt"/>
              </a:rPr>
              <a:t>HUMAN RESOURCES PLANNING</a:t>
            </a:r>
            <a:endParaRPr lang="zh-CN" altLang="en-US" sz="240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41009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E17E0A87-29DE-46CE-B276-EDABB9D208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C7737BBF-2EA3-4768-A0AD-2620C84F21B8}"/>
              </a:ext>
            </a:extLst>
          </p:cNvPr>
          <p:cNvSpPr/>
          <p:nvPr/>
        </p:nvSpPr>
        <p:spPr>
          <a:xfrm>
            <a:off x="1" y="2175164"/>
            <a:ext cx="12192000" cy="4852654"/>
          </a:xfrm>
          <a:prstGeom prst="round2SameRect">
            <a:avLst>
              <a:gd name="adj1" fmla="val 10240"/>
              <a:gd name="adj2" fmla="val 0"/>
            </a:avLst>
          </a:prstGeom>
          <a:gradFill flip="none" rotWithShape="1">
            <a:gsLst>
              <a:gs pos="16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2032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30C85F12-F4FB-4962-A85F-013986F45463}"/>
              </a:ext>
            </a:extLst>
          </p:cNvPr>
          <p:cNvSpPr/>
          <p:nvPr/>
        </p:nvSpPr>
        <p:spPr>
          <a:xfrm>
            <a:off x="7355700" y="1268414"/>
            <a:ext cx="3960000" cy="5145616"/>
          </a:xfrm>
          <a:prstGeom prst="round2SameRect">
            <a:avLst>
              <a:gd name="adj1" fmla="val 9503"/>
              <a:gd name="adj2" fmla="val 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93700" dist="635000" dir="5400000" sx="84000" sy="84000" algn="c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CA3D8E0-D61D-4B10-9A3B-8265F28693E5}"/>
              </a:ext>
            </a:extLst>
          </p:cNvPr>
          <p:cNvSpPr/>
          <p:nvPr/>
        </p:nvSpPr>
        <p:spPr>
          <a:xfrm>
            <a:off x="7355700" y="6350000"/>
            <a:ext cx="3960000" cy="260381"/>
          </a:xfrm>
          <a:prstGeom prst="rect">
            <a:avLst/>
          </a:prstGeom>
          <a:gradFill>
            <a:gsLst>
              <a:gs pos="45000">
                <a:schemeClr val="accent1"/>
              </a:gs>
              <a:gs pos="55000">
                <a:schemeClr val="bg1"/>
              </a:gs>
              <a:gs pos="65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C077EF6-880D-4FEB-B68F-CE8D3C6E6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518" y="375091"/>
            <a:ext cx="10515600" cy="705535"/>
          </a:xfrm>
        </p:spPr>
        <p:txBody>
          <a:bodyPr>
            <a:normAutofit/>
          </a:bodyPr>
          <a:lstStyle/>
          <a:p>
            <a:r>
              <a:rPr lang="zh-CN" altLang="en-US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</a:gradFill>
              </a:rPr>
              <a:t>工作岗位写实与作业测时的比较</a:t>
            </a:r>
            <a:endParaRPr lang="en-US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</a:gradFill>
            </a:endParaRPr>
          </a:p>
        </p:txBody>
      </p:sp>
      <p:sp>
        <p:nvSpPr>
          <p:cNvPr id="10" name="矩形: 圆顶角 9">
            <a:extLst>
              <a:ext uri="{FF2B5EF4-FFF2-40B4-BE49-F238E27FC236}">
                <a16:creationId xmlns:a16="http://schemas.microsoft.com/office/drawing/2014/main" id="{926FD332-8443-4ED1-96CC-BB598BEBE11E}"/>
              </a:ext>
            </a:extLst>
          </p:cNvPr>
          <p:cNvSpPr/>
          <p:nvPr/>
        </p:nvSpPr>
        <p:spPr>
          <a:xfrm>
            <a:off x="892131" y="1268414"/>
            <a:ext cx="3960000" cy="5145616"/>
          </a:xfrm>
          <a:prstGeom prst="round2SameRect">
            <a:avLst>
              <a:gd name="adj1" fmla="val 8848"/>
              <a:gd name="adj2" fmla="val 0"/>
            </a:avLst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393700" dist="635000" dir="5400000" sx="84000" sy="84000" algn="c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EF68C7E-D76F-4753-B172-A6C67AA6A0DB}"/>
              </a:ext>
            </a:extLst>
          </p:cNvPr>
          <p:cNvSpPr/>
          <p:nvPr/>
        </p:nvSpPr>
        <p:spPr>
          <a:xfrm>
            <a:off x="889001" y="6351181"/>
            <a:ext cx="3960000" cy="259200"/>
          </a:xfrm>
          <a:prstGeom prst="rect">
            <a:avLst/>
          </a:prstGeom>
          <a:gradFill>
            <a:gsLst>
              <a:gs pos="35000">
                <a:schemeClr val="accent2"/>
              </a:gs>
              <a:gs pos="48000">
                <a:schemeClr val="bg1"/>
              </a:gs>
              <a:gs pos="60000">
                <a:schemeClr val="accent2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A17D45A-21BC-448E-A712-6C7929BF6889}"/>
              </a:ext>
            </a:extLst>
          </p:cNvPr>
          <p:cNvCxnSpPr/>
          <p:nvPr/>
        </p:nvCxnSpPr>
        <p:spPr>
          <a:xfrm>
            <a:off x="1421856" y="2340040"/>
            <a:ext cx="609600" cy="0"/>
          </a:xfrm>
          <a:prstGeom prst="line">
            <a:avLst/>
          </a:prstGeom>
          <a:ln w="381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C56012A9-61DC-444D-B1AF-40DCF082894A}"/>
              </a:ext>
            </a:extLst>
          </p:cNvPr>
          <p:cNvCxnSpPr/>
          <p:nvPr/>
        </p:nvCxnSpPr>
        <p:spPr>
          <a:xfrm>
            <a:off x="7832725" y="2340040"/>
            <a:ext cx="609600" cy="0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BEBB0A19-6B2F-446F-9548-B555F62065E1}"/>
              </a:ext>
            </a:extLst>
          </p:cNvPr>
          <p:cNvSpPr txBox="1"/>
          <p:nvPr/>
        </p:nvSpPr>
        <p:spPr>
          <a:xfrm>
            <a:off x="1335003" y="149649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+mj-ea"/>
                <a:ea typeface="+mj-ea"/>
              </a:rPr>
              <a:t>工作岗位写实</a:t>
            </a:r>
            <a:endParaRPr lang="en-US" sz="32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634080-BCD6-4209-9520-558E48A4920A}"/>
              </a:ext>
            </a:extLst>
          </p:cNvPr>
          <p:cNvSpPr txBox="1"/>
          <p:nvPr/>
        </p:nvSpPr>
        <p:spPr>
          <a:xfrm>
            <a:off x="7742845" y="14964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  <a:latin typeface="+mj-ea"/>
                <a:ea typeface="+mj-ea"/>
              </a:rPr>
              <a:t>作业测时</a:t>
            </a:r>
            <a:endParaRPr lang="en-US" sz="32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1EB5FFE-F85C-48F9-B8D7-720338BA48F5}"/>
              </a:ext>
            </a:extLst>
          </p:cNvPr>
          <p:cNvGrpSpPr/>
          <p:nvPr/>
        </p:nvGrpSpPr>
        <p:grpSpPr>
          <a:xfrm>
            <a:off x="5068035" y="2756660"/>
            <a:ext cx="2055931" cy="659296"/>
            <a:chOff x="876299" y="2624206"/>
            <a:chExt cx="2055931" cy="65929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E993F4BB-A309-4163-90D6-4C64AEA35CA7}"/>
                </a:ext>
              </a:extLst>
            </p:cNvPr>
            <p:cNvSpPr/>
            <p:nvPr/>
          </p:nvSpPr>
          <p:spPr>
            <a:xfrm>
              <a:off x="876299" y="2624206"/>
              <a:ext cx="2055931" cy="6592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8" name="Rectangle 7">
              <a:extLst>
                <a:ext uri="{FF2B5EF4-FFF2-40B4-BE49-F238E27FC236}">
                  <a16:creationId xmlns:a16="http://schemas.microsoft.com/office/drawing/2014/main" id="{EF11161A-9E44-41B5-B92E-A7853652A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1302" y="2824406"/>
              <a:ext cx="10259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err="1">
                  <a:ln>
                    <a:noFill/>
                  </a:ln>
                  <a:solidFill>
                    <a:srgbClr val="1D78FA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研究范围</a:t>
              </a:r>
              <a:endParaRPr kumimoji="0" lang="en-US" alt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F7700FF6-C15D-418C-B6FF-A2482E256917}"/>
              </a:ext>
            </a:extLst>
          </p:cNvPr>
          <p:cNvGrpSpPr/>
          <p:nvPr/>
        </p:nvGrpSpPr>
        <p:grpSpPr>
          <a:xfrm>
            <a:off x="1101499" y="2682875"/>
            <a:ext cx="2363242" cy="278587"/>
            <a:chOff x="3261043" y="2682875"/>
            <a:chExt cx="2363242" cy="278587"/>
          </a:xfrm>
        </p:grpSpPr>
        <p:sp>
          <p:nvSpPr>
            <p:cNvPr id="29" name="Rectangle 8">
              <a:extLst>
                <a:ext uri="{FF2B5EF4-FFF2-40B4-BE49-F238E27FC236}">
                  <a16:creationId xmlns:a16="http://schemas.microsoft.com/office/drawing/2014/main" id="{1D8C7953-6463-447E-BB7A-A9054F1A56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1043" y="2682875"/>
              <a:ext cx="7854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Regular" panose="020B0500000000000000" pitchFamily="34" charset="-122"/>
                </a:rPr>
                <a:t>•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30" name="Rectangle 9">
              <a:extLst>
                <a:ext uri="{FF2B5EF4-FFF2-40B4-BE49-F238E27FC236}">
                  <a16:creationId xmlns:a16="http://schemas.microsoft.com/office/drawing/2014/main" id="{93FA01E7-8C3F-48E2-A782-4B3B33205B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6793" y="2684463"/>
              <a:ext cx="207749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Bold" panose="020B0800000000000000" pitchFamily="34" charset="-122"/>
                </a:rPr>
                <a:t>以整个工作日为对象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23EFB44-DE47-4970-BE9E-7AC144FBCF2B}"/>
              </a:ext>
            </a:extLst>
          </p:cNvPr>
          <p:cNvGrpSpPr/>
          <p:nvPr/>
        </p:nvGrpSpPr>
        <p:grpSpPr>
          <a:xfrm>
            <a:off x="1101499" y="3036888"/>
            <a:ext cx="1204615" cy="278586"/>
            <a:chOff x="3261043" y="3036888"/>
            <a:chExt cx="1204615" cy="278586"/>
          </a:xfrm>
        </p:grpSpPr>
        <p:sp>
          <p:nvSpPr>
            <p:cNvPr id="31" name="Rectangle 10">
              <a:extLst>
                <a:ext uri="{FF2B5EF4-FFF2-40B4-BE49-F238E27FC236}">
                  <a16:creationId xmlns:a16="http://schemas.microsoft.com/office/drawing/2014/main" id="{1D099638-FE58-4C3B-ADB2-DBC8486B0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1043" y="3036888"/>
              <a:ext cx="8015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>
                  <a:solidFill>
                    <a:srgbClr val="3B3838"/>
                  </a:solidFill>
                  <a:latin typeface="思源黑体 CN Regular" panose="020B0500000000000000" pitchFamily="34" charset="-122"/>
                </a:rPr>
                <a:t>•</a:t>
              </a:r>
            </a:p>
          </p:txBody>
        </p:sp>
        <p:sp>
          <p:nvSpPr>
            <p:cNvPr id="32" name="Rectangle 11">
              <a:extLst>
                <a:ext uri="{FF2B5EF4-FFF2-40B4-BE49-F238E27FC236}">
                  <a16:creationId xmlns:a16="http://schemas.microsoft.com/office/drawing/2014/main" id="{B8314D9C-EE72-46E0-B70C-2DA6DF029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6793" y="3038475"/>
              <a:ext cx="4616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FB8A2E"/>
                  </a:solidFill>
                  <a:effectLst/>
                  <a:latin typeface="思源黑体 CN Bold" panose="020B0800000000000000" pitchFamily="34" charset="-122"/>
                </a:rPr>
                <a:t>总体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33" name="Rectangle 12">
              <a:extLst>
                <a:ext uri="{FF2B5EF4-FFF2-40B4-BE49-F238E27FC236}">
                  <a16:creationId xmlns:a16="http://schemas.microsoft.com/office/drawing/2014/main" id="{DB775498-3827-43BA-8857-670B29906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3993" y="3038475"/>
              <a:ext cx="4616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Bold" panose="020B0800000000000000" pitchFamily="34" charset="-122"/>
                </a:rPr>
                <a:t>观察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B81A263-0785-417C-A76D-2306FFAF4DE1}"/>
              </a:ext>
            </a:extLst>
          </p:cNvPr>
          <p:cNvGrpSpPr/>
          <p:nvPr/>
        </p:nvGrpSpPr>
        <p:grpSpPr>
          <a:xfrm>
            <a:off x="7517130" y="2667000"/>
            <a:ext cx="2595662" cy="298272"/>
            <a:chOff x="7364730" y="2667000"/>
            <a:chExt cx="2595662" cy="298272"/>
          </a:xfrm>
        </p:grpSpPr>
        <p:sp>
          <p:nvSpPr>
            <p:cNvPr id="34" name="Rectangle 13">
              <a:extLst>
                <a:ext uri="{FF2B5EF4-FFF2-40B4-BE49-F238E27FC236}">
                  <a16:creationId xmlns:a16="http://schemas.microsoft.com/office/drawing/2014/main" id="{53C95D1D-9F4A-490A-8525-787F0E652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4730" y="2688273"/>
              <a:ext cx="7854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Regular" panose="020B0500000000000000" pitchFamily="34" charset="-122"/>
                </a:rPr>
                <a:t>•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35" name="Rectangle 14">
              <a:extLst>
                <a:ext uri="{FF2B5EF4-FFF2-40B4-BE49-F238E27FC236}">
                  <a16:creationId xmlns:a16="http://schemas.microsoft.com/office/drawing/2014/main" id="{9DF73BD3-7018-4461-B514-7D5A224ED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2068" y="2667000"/>
              <a:ext cx="23083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Bold" panose="020B0800000000000000" pitchFamily="34" charset="-122"/>
                </a:rPr>
                <a:t>研究工作日中的一部分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2A27CC4-9DC4-48EC-A70C-41E051F3EBD4}"/>
              </a:ext>
            </a:extLst>
          </p:cNvPr>
          <p:cNvGrpSpPr/>
          <p:nvPr/>
        </p:nvGrpSpPr>
        <p:grpSpPr>
          <a:xfrm>
            <a:off x="7517130" y="3025775"/>
            <a:ext cx="3498900" cy="296684"/>
            <a:chOff x="7364730" y="3025775"/>
            <a:chExt cx="3498900" cy="296684"/>
          </a:xfrm>
        </p:grpSpPr>
        <p:sp>
          <p:nvSpPr>
            <p:cNvPr id="36" name="Rectangle 15">
              <a:extLst>
                <a:ext uri="{FF2B5EF4-FFF2-40B4-BE49-F238E27FC236}">
                  <a16:creationId xmlns:a16="http://schemas.microsoft.com/office/drawing/2014/main" id="{5CD458D8-C78C-49CB-88CB-83054B8608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4730" y="3045460"/>
              <a:ext cx="7854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Regular" panose="020B0500000000000000" pitchFamily="34" charset="-122"/>
                </a:rPr>
                <a:t>•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37" name="Rectangle 16">
              <a:extLst>
                <a:ext uri="{FF2B5EF4-FFF2-40B4-BE49-F238E27FC236}">
                  <a16:creationId xmlns:a16="http://schemas.microsoft.com/office/drawing/2014/main" id="{931CD0EE-A31B-46AF-AA4D-C9B1D13E6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2068" y="3025775"/>
              <a:ext cx="4616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Bold" panose="020B0800000000000000" pitchFamily="34" charset="-122"/>
                </a:rPr>
                <a:t>观察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38" name="Rectangle 17">
              <a:extLst>
                <a:ext uri="{FF2B5EF4-FFF2-40B4-BE49-F238E27FC236}">
                  <a16:creationId xmlns:a16="http://schemas.microsoft.com/office/drawing/2014/main" id="{D594298D-0F07-4855-B61A-EC67AD399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9268" y="3025775"/>
              <a:ext cx="161582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1D78FA"/>
                  </a:solidFill>
                  <a:effectLst/>
                  <a:latin typeface="思源黑体 CN Bold" panose="020B0800000000000000" pitchFamily="34" charset="-122"/>
                </a:rPr>
                <a:t>某一工序或作业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39" name="Rectangle 18">
              <a:extLst>
                <a:ext uri="{FF2B5EF4-FFF2-40B4-BE49-F238E27FC236}">
                  <a16:creationId xmlns:a16="http://schemas.microsoft.com/office/drawing/2014/main" id="{21E2F600-85AD-4BC4-8BFE-38C8594F0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9468" y="3025775"/>
              <a:ext cx="115416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Bold" panose="020B0800000000000000" pitchFamily="34" charset="-122"/>
                </a:rPr>
                <a:t>的活动情况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E40EFC0-D79E-4928-9DBB-F00625F6A7B6}"/>
              </a:ext>
            </a:extLst>
          </p:cNvPr>
          <p:cNvGrpSpPr/>
          <p:nvPr/>
        </p:nvGrpSpPr>
        <p:grpSpPr>
          <a:xfrm>
            <a:off x="5068035" y="4211366"/>
            <a:ext cx="2055931" cy="659296"/>
            <a:chOff x="876299" y="3869331"/>
            <a:chExt cx="2055931" cy="659296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DE6F1CE0-20BB-4C58-A7EC-88EE8FFC2D1A}"/>
                </a:ext>
              </a:extLst>
            </p:cNvPr>
            <p:cNvSpPr/>
            <p:nvPr/>
          </p:nvSpPr>
          <p:spPr>
            <a:xfrm>
              <a:off x="876299" y="3869331"/>
              <a:ext cx="2055931" cy="6592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40" name="Rectangle 19">
              <a:extLst>
                <a:ext uri="{FF2B5EF4-FFF2-40B4-BE49-F238E27FC236}">
                  <a16:creationId xmlns:a16="http://schemas.microsoft.com/office/drawing/2014/main" id="{93EB4D42-ABC6-4CA9-8484-A298083880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822" y="4048392"/>
              <a:ext cx="1538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000">
                  <a:solidFill>
                    <a:srgbClr val="1D78F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观测的精细度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5D32355-E233-418C-B9EE-A82E6EA817ED}"/>
              </a:ext>
            </a:extLst>
          </p:cNvPr>
          <p:cNvGrpSpPr/>
          <p:nvPr/>
        </p:nvGrpSpPr>
        <p:grpSpPr>
          <a:xfrm>
            <a:off x="1101499" y="3744913"/>
            <a:ext cx="3055739" cy="991374"/>
            <a:chOff x="3261043" y="3744913"/>
            <a:chExt cx="3055739" cy="991374"/>
          </a:xfrm>
        </p:grpSpPr>
        <p:sp>
          <p:nvSpPr>
            <p:cNvPr id="41" name="Rectangle 20">
              <a:extLst>
                <a:ext uri="{FF2B5EF4-FFF2-40B4-BE49-F238E27FC236}">
                  <a16:creationId xmlns:a16="http://schemas.microsoft.com/office/drawing/2014/main" id="{1BCADCDB-07CF-42B6-8FB7-CBED7F84B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1043" y="3744913"/>
              <a:ext cx="7854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Regular" panose="020B0500000000000000" pitchFamily="34" charset="-122"/>
                </a:rPr>
                <a:t>•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42" name="Rectangle 21">
              <a:extLst>
                <a:ext uri="{FF2B5EF4-FFF2-40B4-BE49-F238E27FC236}">
                  <a16:creationId xmlns:a16="http://schemas.microsoft.com/office/drawing/2014/main" id="{2436B153-D7FD-4D9E-99B1-37919ED41B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6793" y="3748088"/>
              <a:ext cx="276998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Bold" panose="020B0800000000000000" pitchFamily="34" charset="-122"/>
                </a:rPr>
                <a:t>侧重于研究各类活动的内容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43" name="Rectangle 22">
              <a:extLst>
                <a:ext uri="{FF2B5EF4-FFF2-40B4-BE49-F238E27FC236}">
                  <a16:creationId xmlns:a16="http://schemas.microsoft.com/office/drawing/2014/main" id="{28310421-E400-4ADD-B653-D7D579D33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2980" y="4105275"/>
              <a:ext cx="161582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Bold" panose="020B0800000000000000" pitchFamily="34" charset="-122"/>
                </a:rPr>
                <a:t>及其结构比例</a:t>
              </a:r>
              <a:r>
                <a:rPr kumimoji="0" lang="zh-CN" altLang="en-US" sz="1800" b="0" i="0" u="none" strike="noStrike" cap="none" normalizeH="0" baseline="0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Bold" panose="020B0800000000000000" pitchFamily="34" charset="-122"/>
                </a:rPr>
                <a:t>，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45" name="Rectangle 24">
              <a:extLst>
                <a:ext uri="{FF2B5EF4-FFF2-40B4-BE49-F238E27FC236}">
                  <a16:creationId xmlns:a16="http://schemas.microsoft.com/office/drawing/2014/main" id="{1A73A8F5-47E3-47BD-9C35-AF791EC1B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2980" y="4459288"/>
              <a:ext cx="4616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Bold" panose="020B0800000000000000" pitchFamily="34" charset="-122"/>
                </a:rPr>
                <a:t>较为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46" name="Rectangle 25">
              <a:extLst>
                <a:ext uri="{FF2B5EF4-FFF2-40B4-BE49-F238E27FC236}">
                  <a16:creationId xmlns:a16="http://schemas.microsoft.com/office/drawing/2014/main" id="{6CE8E818-D34A-4030-B211-50F7E86974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0180" y="4459288"/>
              <a:ext cx="4616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FB8A2E"/>
                  </a:solidFill>
                  <a:effectLst/>
                  <a:latin typeface="思源黑体 CN Bold" panose="020B0800000000000000" pitchFamily="34" charset="-122"/>
                </a:rPr>
                <a:t>粗略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70845A8-E17C-49D1-823B-A4E71C528131}"/>
              </a:ext>
            </a:extLst>
          </p:cNvPr>
          <p:cNvGrpSpPr/>
          <p:nvPr/>
        </p:nvGrpSpPr>
        <p:grpSpPr>
          <a:xfrm>
            <a:off x="7517130" y="3748088"/>
            <a:ext cx="3031927" cy="988199"/>
            <a:chOff x="7364730" y="3748088"/>
            <a:chExt cx="3031927" cy="988199"/>
          </a:xfrm>
        </p:grpSpPr>
        <p:sp>
          <p:nvSpPr>
            <p:cNvPr id="47" name="Rectangle 26">
              <a:extLst>
                <a:ext uri="{FF2B5EF4-FFF2-40B4-BE49-F238E27FC236}">
                  <a16:creationId xmlns:a16="http://schemas.microsoft.com/office/drawing/2014/main" id="{6DAC72FA-1950-4856-9C32-997C64559F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4730" y="3767773"/>
              <a:ext cx="7854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Regular" panose="020B0500000000000000" pitchFamily="34" charset="-122"/>
                </a:rPr>
                <a:t>•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48" name="Rectangle 27">
              <a:extLst>
                <a:ext uri="{FF2B5EF4-FFF2-40B4-BE49-F238E27FC236}">
                  <a16:creationId xmlns:a16="http://schemas.microsoft.com/office/drawing/2014/main" id="{C0B0EB76-03A6-41E6-9D44-E5423D3588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2068" y="3748088"/>
              <a:ext cx="253915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Bold" panose="020B0800000000000000" pitchFamily="34" charset="-122"/>
                </a:rPr>
                <a:t>仅研究工序中作业活动的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70D2CA19-3E4F-49CE-A110-7E533C5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6668" y="4105275"/>
              <a:ext cx="276998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Bold" panose="020B0800000000000000" pitchFamily="34" charset="-122"/>
                </a:rPr>
                <a:t>内容及其工时消耗的情况</a:t>
              </a: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Bold" panose="020B0800000000000000" pitchFamily="34" charset="-122"/>
                </a:rPr>
                <a:t>，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50" name="Rectangle 29">
              <a:extLst>
                <a:ext uri="{FF2B5EF4-FFF2-40B4-BE49-F238E27FC236}">
                  <a16:creationId xmlns:a16="http://schemas.microsoft.com/office/drawing/2014/main" id="{9B9BE3C0-27AC-469F-ADDD-60D00FAE80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6668" y="4459288"/>
              <a:ext cx="4616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Bold" panose="020B0800000000000000" pitchFamily="34" charset="-122"/>
                </a:rPr>
                <a:t>较为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51" name="Rectangle 30">
              <a:extLst>
                <a:ext uri="{FF2B5EF4-FFF2-40B4-BE49-F238E27FC236}">
                  <a16:creationId xmlns:a16="http://schemas.microsoft.com/office/drawing/2014/main" id="{67F95DE7-87A3-493C-9561-B96AA8E67D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3868" y="4459288"/>
              <a:ext cx="4616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1D78FA"/>
                  </a:solidFill>
                  <a:effectLst/>
                  <a:latin typeface="思源黑体 CN Bold" panose="020B0800000000000000" pitchFamily="34" charset="-122"/>
                </a:rPr>
                <a:t>精细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4BF3719C-EA08-4144-92A1-15432248715F}"/>
              </a:ext>
            </a:extLst>
          </p:cNvPr>
          <p:cNvGrpSpPr/>
          <p:nvPr/>
        </p:nvGrpSpPr>
        <p:grpSpPr>
          <a:xfrm>
            <a:off x="5068035" y="5676251"/>
            <a:ext cx="2055931" cy="659296"/>
            <a:chOff x="876299" y="5293517"/>
            <a:chExt cx="2055931" cy="65929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5016857-6DAA-45EE-8F6F-2DE1F9617654}"/>
                </a:ext>
              </a:extLst>
            </p:cNvPr>
            <p:cNvSpPr/>
            <p:nvPr/>
          </p:nvSpPr>
          <p:spPr>
            <a:xfrm>
              <a:off x="876299" y="5293517"/>
              <a:ext cx="2055931" cy="659296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52" name="Rectangle 31">
              <a:extLst>
                <a:ext uri="{FF2B5EF4-FFF2-40B4-BE49-F238E27FC236}">
                  <a16:creationId xmlns:a16="http://schemas.microsoft.com/office/drawing/2014/main" id="{804C8E9D-A87D-4F91-97E7-982736B9C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1302" y="5469276"/>
              <a:ext cx="10259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000">
                  <a:solidFill>
                    <a:srgbClr val="1D78F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具体作用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0DD25DDF-56C9-4E3A-81C7-09499E700F15}"/>
              </a:ext>
            </a:extLst>
          </p:cNvPr>
          <p:cNvGrpSpPr/>
          <p:nvPr/>
        </p:nvGrpSpPr>
        <p:grpSpPr>
          <a:xfrm>
            <a:off x="1101499" y="5165725"/>
            <a:ext cx="3082726" cy="637362"/>
            <a:chOff x="3261043" y="5165725"/>
            <a:chExt cx="3082726" cy="637362"/>
          </a:xfrm>
        </p:grpSpPr>
        <p:sp>
          <p:nvSpPr>
            <p:cNvPr id="53" name="Rectangle 32">
              <a:extLst>
                <a:ext uri="{FF2B5EF4-FFF2-40B4-BE49-F238E27FC236}">
                  <a16:creationId xmlns:a16="http://schemas.microsoft.com/office/drawing/2014/main" id="{8C9E1A41-35A4-4F65-89DE-D37614B1B1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1043" y="5165725"/>
              <a:ext cx="7854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Regular" panose="020B0500000000000000" pitchFamily="34" charset="-122"/>
                </a:rPr>
                <a:t>•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54" name="Rectangle 33">
              <a:extLst>
                <a:ext uri="{FF2B5EF4-FFF2-40B4-BE49-F238E27FC236}">
                  <a16:creationId xmlns:a16="http://schemas.microsoft.com/office/drawing/2014/main" id="{3CE194CC-987F-494F-8E8A-FD4FD09A13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6793" y="5168900"/>
              <a:ext cx="276998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Bold" panose="020B0800000000000000" pitchFamily="34" charset="-122"/>
                </a:rPr>
                <a:t>掌握与岗位工作活动有关的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55" name="Rectangle 34">
              <a:extLst>
                <a:ext uri="{FF2B5EF4-FFF2-40B4-BE49-F238E27FC236}">
                  <a16:creationId xmlns:a16="http://schemas.microsoft.com/office/drawing/2014/main" id="{8BD2EFCC-B179-4BAA-A0F5-F93F4DF98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3780" y="5526088"/>
              <a:ext cx="276998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Bold" panose="020B0800000000000000" pitchFamily="34" charset="-122"/>
                </a:rPr>
                <a:t>主客观多方面的数据和资料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6DC018D9-ADD3-4E4A-8869-C0D14E5C5AEB}"/>
              </a:ext>
            </a:extLst>
          </p:cNvPr>
          <p:cNvGrpSpPr/>
          <p:nvPr/>
        </p:nvGrpSpPr>
        <p:grpSpPr>
          <a:xfrm>
            <a:off x="1101499" y="5881688"/>
            <a:ext cx="3517404" cy="278586"/>
            <a:chOff x="3261043" y="5881688"/>
            <a:chExt cx="3517404" cy="278586"/>
          </a:xfrm>
        </p:grpSpPr>
        <p:sp>
          <p:nvSpPr>
            <p:cNvPr id="56" name="Rectangle 35">
              <a:extLst>
                <a:ext uri="{FF2B5EF4-FFF2-40B4-BE49-F238E27FC236}">
                  <a16:creationId xmlns:a16="http://schemas.microsoft.com/office/drawing/2014/main" id="{0EF6542A-C1A9-4F92-9775-3833C63EA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1043" y="5881688"/>
              <a:ext cx="7854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Regular" panose="020B0500000000000000" pitchFamily="34" charset="-122"/>
                </a:rPr>
                <a:t>•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57" name="Rectangle 36">
              <a:extLst>
                <a:ext uri="{FF2B5EF4-FFF2-40B4-BE49-F238E27FC236}">
                  <a16:creationId xmlns:a16="http://schemas.microsoft.com/office/drawing/2014/main" id="{D6AFBFCF-2032-4C40-8681-0193336AB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6793" y="5883275"/>
              <a:ext cx="32316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3B3838"/>
                  </a:solidFill>
                  <a:effectLst/>
                  <a:latin typeface="思源黑体 CN Bold" panose="020B0800000000000000" pitchFamily="34" charset="-122"/>
                </a:rPr>
                <a:t>为岗位分析与岗位设计提供依据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A45268F-97B4-4749-A6F5-F5684A761F24}"/>
              </a:ext>
            </a:extLst>
          </p:cNvPr>
          <p:cNvGrpSpPr/>
          <p:nvPr/>
        </p:nvGrpSpPr>
        <p:grpSpPr>
          <a:xfrm>
            <a:off x="7517130" y="5154613"/>
            <a:ext cx="3518992" cy="989786"/>
            <a:chOff x="7364730" y="5154613"/>
            <a:chExt cx="3518992" cy="989786"/>
          </a:xfrm>
        </p:grpSpPr>
        <p:sp>
          <p:nvSpPr>
            <p:cNvPr id="58" name="Rectangle 37">
              <a:extLst>
                <a:ext uri="{FF2B5EF4-FFF2-40B4-BE49-F238E27FC236}">
                  <a16:creationId xmlns:a16="http://schemas.microsoft.com/office/drawing/2014/main" id="{7D1390A3-F5FA-4ACB-9735-50E2A1098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4730" y="5174298"/>
              <a:ext cx="7854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Regular" panose="020B0500000000000000" pitchFamily="34" charset="-122"/>
                </a:rPr>
                <a:t>•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59" name="Rectangle 38">
              <a:extLst>
                <a:ext uri="{FF2B5EF4-FFF2-40B4-BE49-F238E27FC236}">
                  <a16:creationId xmlns:a16="http://schemas.microsoft.com/office/drawing/2014/main" id="{BC73833F-F54D-431D-BA1C-EC80F39745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2068" y="5154613"/>
              <a:ext cx="32316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Bold" panose="020B0800000000000000" pitchFamily="34" charset="-122"/>
                </a:rPr>
                <a:t>为了改进工序作业活动的内容</a:t>
              </a: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Bold" panose="020B0800000000000000" pitchFamily="34" charset="-122"/>
                </a:rPr>
                <a:t>，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60" name="Rectangle 39">
              <a:extLst>
                <a:ext uri="{FF2B5EF4-FFF2-40B4-BE49-F238E27FC236}">
                  <a16:creationId xmlns:a16="http://schemas.microsoft.com/office/drawing/2014/main" id="{B3280AFF-D542-4E92-A40B-6C0BD0E06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5080" y="5511800"/>
              <a:ext cx="32316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Bold" panose="020B0800000000000000" pitchFamily="34" charset="-122"/>
                </a:rPr>
                <a:t>使操作方法合理化，</a:t>
              </a:r>
              <a:r>
                <a:rPr kumimoji="0" lang="en-US" altLang="en-US" sz="18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Bold" panose="020B0800000000000000" pitchFamily="34" charset="-122"/>
                </a:rPr>
                <a:t>节约工时，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  <p:sp>
          <p:nvSpPr>
            <p:cNvPr id="61" name="Rectangle 40">
              <a:extLst>
                <a:ext uri="{FF2B5EF4-FFF2-40B4-BE49-F238E27FC236}">
                  <a16:creationId xmlns:a16="http://schemas.microsoft.com/office/drawing/2014/main" id="{F9700B89-7403-4167-AE73-9CFA8A0510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6668" y="5867400"/>
              <a:ext cx="207749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0" u="none" strike="noStrike" cap="none" normalizeH="0" baseline="0" err="1">
                  <a:ln>
                    <a:noFill/>
                  </a:ln>
                  <a:solidFill>
                    <a:srgbClr val="404040"/>
                  </a:solidFill>
                  <a:effectLst/>
                  <a:latin typeface="思源黑体 CN Bold" panose="020B0800000000000000" pitchFamily="34" charset="-122"/>
                </a:rPr>
                <a:t>确定先进的劳动定额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Regular" panose="020B0500000000000000" pitchFamily="34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382DC74-46B8-2D14-FA88-E9B085EBB894}"/>
              </a:ext>
            </a:extLst>
          </p:cNvPr>
          <p:cNvSpPr/>
          <p:nvPr/>
        </p:nvSpPr>
        <p:spPr>
          <a:xfrm>
            <a:off x="4316736" y="3429000"/>
            <a:ext cx="529725" cy="682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8FCA7CC-A042-06A7-5109-E5B1290BBE31}"/>
              </a:ext>
            </a:extLst>
          </p:cNvPr>
          <p:cNvSpPr/>
          <p:nvPr/>
        </p:nvSpPr>
        <p:spPr>
          <a:xfrm>
            <a:off x="4327209" y="4830528"/>
            <a:ext cx="529725" cy="682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B1A48F9-33DE-F692-B9D0-31781DFD9DA8}"/>
              </a:ext>
            </a:extLst>
          </p:cNvPr>
          <p:cNvSpPr/>
          <p:nvPr/>
        </p:nvSpPr>
        <p:spPr>
          <a:xfrm>
            <a:off x="7338399" y="3429000"/>
            <a:ext cx="529725" cy="68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D04F295-325C-ADD4-A540-AEDF58E7C441}"/>
              </a:ext>
            </a:extLst>
          </p:cNvPr>
          <p:cNvSpPr/>
          <p:nvPr/>
        </p:nvSpPr>
        <p:spPr>
          <a:xfrm>
            <a:off x="7336172" y="4830528"/>
            <a:ext cx="529725" cy="682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452BFAC-FBE2-F5D6-F30C-459D631578E1}"/>
              </a:ext>
            </a:extLst>
          </p:cNvPr>
          <p:cNvSpPr txBox="1"/>
          <p:nvPr/>
        </p:nvSpPr>
        <p:spPr>
          <a:xfrm>
            <a:off x="5326558" y="1540705"/>
            <a:ext cx="14467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>
                <a:ln>
                  <a:solidFill>
                    <a:schemeClr val="accent2"/>
                  </a:solidFill>
                </a:ln>
                <a:gradFill flip="none" rotWithShape="1">
                  <a:gsLst>
                    <a:gs pos="48000">
                      <a:schemeClr val="accent1"/>
                    </a:gs>
                    <a:gs pos="50000">
                      <a:schemeClr val="accent2"/>
                    </a:gs>
                  </a:gsLst>
                  <a:lin ang="5400000" scaled="1"/>
                  <a:tileRect/>
                </a:gradFill>
                <a:latin typeface="+mj-lt"/>
              </a:rPr>
              <a:t>VS</a:t>
            </a:r>
            <a:endParaRPr lang="zh-CN" altLang="en-US" sz="8000">
              <a:ln>
                <a:solidFill>
                  <a:schemeClr val="accent2"/>
                </a:solidFill>
              </a:ln>
              <a:gradFill flip="none" rotWithShape="1">
                <a:gsLst>
                  <a:gs pos="48000">
                    <a:schemeClr val="accent1"/>
                  </a:gs>
                  <a:gs pos="50000">
                    <a:schemeClr val="accent2"/>
                  </a:gs>
                </a:gsLst>
                <a:lin ang="5400000" scaled="1"/>
                <a:tileRect/>
              </a:gra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6565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F12FBDFE-810F-4568-8DEC-BAC70623568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66873" y="0"/>
            <a:ext cx="10525127" cy="6858000"/>
          </a:xfrm>
          <a:custGeom>
            <a:avLst/>
            <a:gdLst>
              <a:gd name="connsiteX0" fmla="*/ 0 w 10525127"/>
              <a:gd name="connsiteY0" fmla="*/ 0 h 6858000"/>
              <a:gd name="connsiteX1" fmla="*/ 10525127 w 10525127"/>
              <a:gd name="connsiteY1" fmla="*/ 0 h 6858000"/>
              <a:gd name="connsiteX2" fmla="*/ 10525127 w 10525127"/>
              <a:gd name="connsiteY2" fmla="*/ 6858000 h 6858000"/>
              <a:gd name="connsiteX3" fmla="*/ 0 w 1052512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25127" h="6858000">
                <a:moveTo>
                  <a:pt x="0" y="0"/>
                </a:moveTo>
                <a:lnTo>
                  <a:pt x="10525127" y="0"/>
                </a:lnTo>
                <a:lnTo>
                  <a:pt x="1052512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id="{D21D49AC-1C35-4483-B4E9-CC2315D9C3C0}"/>
              </a:ext>
            </a:extLst>
          </p:cNvPr>
          <p:cNvSpPr/>
          <p:nvPr/>
        </p:nvSpPr>
        <p:spPr>
          <a:xfrm>
            <a:off x="-7053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accent1">
                  <a:alpha val="80000"/>
                </a:schemeClr>
              </a:gs>
              <a:gs pos="29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0E15590-2768-47E4-B910-D316A8080769}"/>
              </a:ext>
            </a:extLst>
          </p:cNvPr>
          <p:cNvGrpSpPr/>
          <p:nvPr/>
        </p:nvGrpSpPr>
        <p:grpSpPr>
          <a:xfrm>
            <a:off x="263131" y="1948768"/>
            <a:ext cx="9387883" cy="2494437"/>
            <a:chOff x="263131" y="1745568"/>
            <a:chExt cx="9387883" cy="249443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346334E-0207-4DE0-A66D-2607034C8690}"/>
                </a:ext>
              </a:extLst>
            </p:cNvPr>
            <p:cNvSpPr txBox="1"/>
            <p:nvPr/>
          </p:nvSpPr>
          <p:spPr>
            <a:xfrm>
              <a:off x="2289236" y="3778340"/>
              <a:ext cx="45096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30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114300" dir="2700000" algn="tl" rotWithShape="0">
                      <a:srgbClr val="1D78FA">
                        <a:lumMod val="50000"/>
                        <a:alpha val="25000"/>
                      </a:srgbClr>
                    </a:outerShdw>
                  </a:effectLst>
                  <a:uLnTx/>
                  <a:uFillTx/>
                  <a:latin typeface="思源黑体 CN Regular"/>
                  <a:ea typeface="思源黑体 CN Regular"/>
                  <a:cs typeface="+mn-cs"/>
                </a:rPr>
                <a:t>THANKS FOR WATCHING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0C1118C-A93D-4BBF-99E2-CBBE7544EDE3}"/>
                </a:ext>
              </a:extLst>
            </p:cNvPr>
            <p:cNvGrpSpPr/>
            <p:nvPr/>
          </p:nvGrpSpPr>
          <p:grpSpPr>
            <a:xfrm>
              <a:off x="263131" y="1745568"/>
              <a:ext cx="9387883" cy="1926654"/>
              <a:chOff x="263131" y="2418668"/>
              <a:chExt cx="9387883" cy="1926654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FC76FCF3-6D0C-400F-B82A-75B242EE7808}"/>
                  </a:ext>
                </a:extLst>
              </p:cNvPr>
              <p:cNvSpPr/>
              <p:nvPr/>
            </p:nvSpPr>
            <p:spPr>
              <a:xfrm>
                <a:off x="263131" y="2418668"/>
                <a:ext cx="9387883" cy="1926654"/>
              </a:xfrm>
              <a:prstGeom prst="rect">
                <a:avLst/>
              </a:prstGeom>
              <a:gradFill>
                <a:gsLst>
                  <a:gs pos="24000">
                    <a:srgbClr val="FFFFFF"/>
                  </a:gs>
                  <a:gs pos="8000">
                    <a:schemeClr val="bg1">
                      <a:alpha val="0"/>
                    </a:schemeClr>
                  </a:gs>
                  <a:gs pos="72000">
                    <a:schemeClr val="bg1"/>
                  </a:gs>
                  <a:gs pos="93000">
                    <a:schemeClr val="bg1">
                      <a:alpha val="0"/>
                    </a:schemeClr>
                  </a:gs>
                </a:gsLst>
                <a:lin ang="0" scaled="1"/>
              </a:gradFill>
              <a:ln w="25400">
                <a:gradFill flip="none" rotWithShape="1">
                  <a:gsLst>
                    <a:gs pos="35000">
                      <a:srgbClr val="FB8A2E"/>
                    </a:gs>
                    <a:gs pos="22000">
                      <a:schemeClr val="accent2">
                        <a:alpha val="0"/>
                      </a:schemeClr>
                    </a:gs>
                    <a:gs pos="61000">
                      <a:schemeClr val="accent2"/>
                    </a:gs>
                    <a:gs pos="95000">
                      <a:schemeClr val="accent2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F8B9FA8C-1CFA-411D-AF94-C74323C0E8B1}"/>
                  </a:ext>
                </a:extLst>
              </p:cNvPr>
              <p:cNvSpPr txBox="1"/>
              <p:nvPr/>
            </p:nvSpPr>
            <p:spPr>
              <a:xfrm>
                <a:off x="2289236" y="2720276"/>
                <a:ext cx="4442242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0" b="0" i="0" u="none" strike="noStrike" kern="1200" cap="none" spc="300" normalizeH="0" baseline="0" noProof="0">
                    <a:ln>
                      <a:noFill/>
                    </a:ln>
                    <a:solidFill>
                      <a:srgbClr val="1D78FA"/>
                    </a:solidFill>
                    <a:effectLst>
                      <a:outerShdw blurRad="50800" dist="114300" dir="2700000" algn="tl" rotWithShape="0">
                        <a:srgbClr val="1D78FA">
                          <a:lumMod val="50000"/>
                          <a:alpha val="25000"/>
                        </a:srgbClr>
                      </a:outerShdw>
                    </a:effectLst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rPr>
                  <a:t>感谢观看</a:t>
                </a:r>
                <a:endParaRPr kumimoji="0" lang="en-US" sz="8000" b="0" i="0" u="none" strike="noStrike" kern="1200" cap="none" spc="300" normalizeH="0" baseline="0" noProof="0">
                  <a:ln>
                    <a:noFill/>
                  </a:ln>
                  <a:solidFill>
                    <a:srgbClr val="1D78FA"/>
                  </a:solidFill>
                  <a:effectLst>
                    <a:outerShdw blurRad="50800" dist="114300" dir="2700000" algn="tl" rotWithShape="0">
                      <a:srgbClr val="1D78FA">
                        <a:lumMod val="50000"/>
                        <a:alpha val="25000"/>
                      </a:srgbClr>
                    </a:outerShdw>
                  </a:effectLst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19" name="六边形 44">
            <a:extLst>
              <a:ext uri="{FF2B5EF4-FFF2-40B4-BE49-F238E27FC236}">
                <a16:creationId xmlns:a16="http://schemas.microsoft.com/office/drawing/2014/main" id="{4E971AE0-7A06-4948-A144-1F9EBC84CFEC}"/>
              </a:ext>
            </a:extLst>
          </p:cNvPr>
          <p:cNvSpPr/>
          <p:nvPr/>
        </p:nvSpPr>
        <p:spPr>
          <a:xfrm rot="5400000">
            <a:off x="1545887" y="1062799"/>
            <a:ext cx="4927720" cy="4079238"/>
          </a:xfrm>
          <a:custGeom>
            <a:avLst/>
            <a:gdLst>
              <a:gd name="connsiteX0" fmla="*/ 0 w 5224353"/>
              <a:gd name="connsiteY0" fmla="*/ 2251876 h 4503752"/>
              <a:gd name="connsiteX1" fmla="*/ 1125938 w 5224353"/>
              <a:gd name="connsiteY1" fmla="*/ 1 h 4503752"/>
              <a:gd name="connsiteX2" fmla="*/ 4098415 w 5224353"/>
              <a:gd name="connsiteY2" fmla="*/ 1 h 4503752"/>
              <a:gd name="connsiteX3" fmla="*/ 5224353 w 5224353"/>
              <a:gd name="connsiteY3" fmla="*/ 2251876 h 4503752"/>
              <a:gd name="connsiteX4" fmla="*/ 4098415 w 5224353"/>
              <a:gd name="connsiteY4" fmla="*/ 4503751 h 4503752"/>
              <a:gd name="connsiteX5" fmla="*/ 1125938 w 5224353"/>
              <a:gd name="connsiteY5" fmla="*/ 4503751 h 4503752"/>
              <a:gd name="connsiteX6" fmla="*/ 0 w 5224353"/>
              <a:gd name="connsiteY6" fmla="*/ 2251876 h 4503752"/>
              <a:gd name="connsiteX0" fmla="*/ 4098415 w 5224353"/>
              <a:gd name="connsiteY0" fmla="*/ 0 h 4503750"/>
              <a:gd name="connsiteX1" fmla="*/ 5224353 w 5224353"/>
              <a:gd name="connsiteY1" fmla="*/ 2251875 h 4503750"/>
              <a:gd name="connsiteX2" fmla="*/ 4098415 w 5224353"/>
              <a:gd name="connsiteY2" fmla="*/ 4503750 h 4503750"/>
              <a:gd name="connsiteX3" fmla="*/ 1125938 w 5224353"/>
              <a:gd name="connsiteY3" fmla="*/ 4503750 h 4503750"/>
              <a:gd name="connsiteX4" fmla="*/ 0 w 5224353"/>
              <a:gd name="connsiteY4" fmla="*/ 2251875 h 4503750"/>
              <a:gd name="connsiteX5" fmla="*/ 1125938 w 5224353"/>
              <a:gd name="connsiteY5" fmla="*/ 0 h 4503750"/>
              <a:gd name="connsiteX6" fmla="*/ 4189855 w 5224353"/>
              <a:gd name="connsiteY6" fmla="*/ 91440 h 4503750"/>
              <a:gd name="connsiteX0" fmla="*/ 4098415 w 5224353"/>
              <a:gd name="connsiteY0" fmla="*/ 0 h 4503750"/>
              <a:gd name="connsiteX1" fmla="*/ 5224353 w 5224353"/>
              <a:gd name="connsiteY1" fmla="*/ 2251875 h 4503750"/>
              <a:gd name="connsiteX2" fmla="*/ 4098415 w 5224353"/>
              <a:gd name="connsiteY2" fmla="*/ 4503750 h 4503750"/>
              <a:gd name="connsiteX3" fmla="*/ 1125938 w 5224353"/>
              <a:gd name="connsiteY3" fmla="*/ 4503750 h 4503750"/>
              <a:gd name="connsiteX4" fmla="*/ 0 w 5224353"/>
              <a:gd name="connsiteY4" fmla="*/ 2251875 h 4503750"/>
              <a:gd name="connsiteX5" fmla="*/ 1125938 w 5224353"/>
              <a:gd name="connsiteY5" fmla="*/ 0 h 450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24353" h="4503750">
                <a:moveTo>
                  <a:pt x="4098415" y="0"/>
                </a:moveTo>
                <a:lnTo>
                  <a:pt x="5224353" y="2251875"/>
                </a:lnTo>
                <a:lnTo>
                  <a:pt x="4098415" y="4503750"/>
                </a:lnTo>
                <a:lnTo>
                  <a:pt x="1125938" y="4503750"/>
                </a:lnTo>
                <a:lnTo>
                  <a:pt x="0" y="2251875"/>
                </a:lnTo>
                <a:lnTo>
                  <a:pt x="1125938" y="0"/>
                </a:lnTo>
              </a:path>
            </a:pathLst>
          </a:custGeom>
          <a:noFill/>
          <a:ln w="12700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177800" dist="88900" dir="2700000" algn="tl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4032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6604F442-301A-8A26-8D96-EE594A9E33F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"/>
            <a:ext cx="12192000" cy="68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119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E9BD0A1-AFAE-4934-DB8F-0A2900BEB673}"/>
              </a:ext>
            </a:extLst>
          </p:cNvPr>
          <p:cNvSpPr/>
          <p:nvPr/>
        </p:nvSpPr>
        <p:spPr>
          <a:xfrm>
            <a:off x="658813" y="356838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SUMMER^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夏天里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^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2AC334E-750E-F6BD-10D4-EC68E02543C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660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>
            <a:extLst>
              <a:ext uri="{FF2B5EF4-FFF2-40B4-BE49-F238E27FC236}">
                <a16:creationId xmlns:a16="http://schemas.microsoft.com/office/drawing/2014/main" id="{E34B3790-8633-4DA6-8D3A-57EF5D4550B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3AC45394-A78B-4546-BF53-41C0B1FBC67F}"/>
              </a:ext>
            </a:extLst>
          </p:cNvPr>
          <p:cNvSpPr/>
          <p:nvPr/>
        </p:nvSpPr>
        <p:spPr>
          <a:xfrm>
            <a:off x="0" y="-1847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95000"/>
                </a:schemeClr>
              </a:gs>
              <a:gs pos="100000">
                <a:schemeClr val="accent1">
                  <a:lumMod val="75000"/>
                  <a:alpha val="95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0F48D00-2922-F8FF-0D13-1FCCF6C22C97}"/>
              </a:ext>
            </a:extLst>
          </p:cNvPr>
          <p:cNvSpPr txBox="1"/>
          <p:nvPr/>
        </p:nvSpPr>
        <p:spPr>
          <a:xfrm rot="16200000">
            <a:off x="-2664846" y="2644170"/>
            <a:ext cx="67596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>
                <a:ln>
                  <a:solidFill>
                    <a:schemeClr val="accent2"/>
                  </a:solidFill>
                </a:ln>
                <a:noFill/>
                <a:latin typeface="+mj-lt"/>
              </a:rPr>
              <a:t>CONTENTS</a:t>
            </a:r>
            <a:endParaRPr lang="zh-CN" altLang="en-US" sz="9600">
              <a:ln>
                <a:solidFill>
                  <a:schemeClr val="accent2"/>
                </a:solidFill>
              </a:ln>
              <a:noFill/>
              <a:latin typeface="+mj-lt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BE432FF0-B47C-42EC-852E-3BF78BE9B1D1}"/>
              </a:ext>
            </a:extLst>
          </p:cNvPr>
          <p:cNvSpPr/>
          <p:nvPr/>
        </p:nvSpPr>
        <p:spPr>
          <a:xfrm>
            <a:off x="6453500" y="4587389"/>
            <a:ext cx="4522123" cy="162000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16000">
                  <a:schemeClr val="accent1">
                    <a:alpha val="0"/>
                  </a:schemeClr>
                </a:gs>
                <a:gs pos="48000">
                  <a:schemeClr val="bg1"/>
                </a:gs>
                <a:gs pos="78000">
                  <a:schemeClr val="accent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  <a:effectLst>
            <a:outerShdw blurRad="165100" dist="76200" dir="5400000" algn="t" rotWithShape="0">
              <a:schemeClr val="accent1">
                <a:lumMod val="50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8D57A5F-E8C7-49AB-A7ED-83F2CA9F8033}"/>
              </a:ext>
            </a:extLst>
          </p:cNvPr>
          <p:cNvSpPr txBox="1"/>
          <p:nvPr/>
        </p:nvSpPr>
        <p:spPr>
          <a:xfrm>
            <a:off x="6792234" y="5595677"/>
            <a:ext cx="340218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人力资源费用预算与核算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D8DCC41-ED5F-449E-9B84-25FC68E1BBCD}"/>
              </a:ext>
            </a:extLst>
          </p:cNvPr>
          <p:cNvSpPr txBox="1"/>
          <p:nvPr/>
        </p:nvSpPr>
        <p:spPr>
          <a:xfrm>
            <a:off x="10098337" y="4439081"/>
            <a:ext cx="15906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Regular"/>
              </a:defRPr>
            </a:lvl1pPr>
          </a:lstStyle>
          <a:p>
            <a:r>
              <a:rPr lang="en-US"/>
              <a:t>05</a:t>
            </a: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61A6E493-E0F4-4D33-9911-2579268D1E0C}"/>
              </a:ext>
            </a:extLst>
          </p:cNvPr>
          <p:cNvSpPr/>
          <p:nvPr/>
        </p:nvSpPr>
        <p:spPr>
          <a:xfrm>
            <a:off x="6453500" y="914400"/>
            <a:ext cx="4509673" cy="162000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16000">
                  <a:schemeClr val="accent1">
                    <a:alpha val="0"/>
                  </a:schemeClr>
                </a:gs>
                <a:gs pos="48000">
                  <a:schemeClr val="bg1"/>
                </a:gs>
                <a:gs pos="78000">
                  <a:schemeClr val="accent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  <a:effectLst>
            <a:outerShdw blurRad="165100" dist="76200" dir="5400000" algn="t" rotWithShape="0">
              <a:schemeClr val="accent1">
                <a:lumMod val="50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ECD0A97F-D99B-45F6-832A-BE435D8CF567}"/>
              </a:ext>
            </a:extLst>
          </p:cNvPr>
          <p:cNvSpPr txBox="1"/>
          <p:nvPr/>
        </p:nvSpPr>
        <p:spPr>
          <a:xfrm>
            <a:off x="6791302" y="1922688"/>
            <a:ext cx="185062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工作岗位调查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E685C7A-99E1-4E4D-86FB-EE434171C6BF}"/>
              </a:ext>
            </a:extLst>
          </p:cNvPr>
          <p:cNvSpPr txBox="1"/>
          <p:nvPr/>
        </p:nvSpPr>
        <p:spPr>
          <a:xfrm>
            <a:off x="10098337" y="774321"/>
            <a:ext cx="17602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Regular"/>
              </a:defRPr>
            </a:lvl1pPr>
          </a:lstStyle>
          <a:p>
            <a:r>
              <a:rPr lang="en-US"/>
              <a:t>03</a:t>
            </a: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84BB26DA-79C3-405A-8545-909CA4B0A83B}"/>
              </a:ext>
            </a:extLst>
          </p:cNvPr>
          <p:cNvSpPr/>
          <p:nvPr/>
        </p:nvSpPr>
        <p:spPr>
          <a:xfrm>
            <a:off x="6451600" y="2772761"/>
            <a:ext cx="5040001" cy="162000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16000">
                  <a:schemeClr val="accent1">
                    <a:alpha val="0"/>
                  </a:schemeClr>
                </a:gs>
                <a:gs pos="48000">
                  <a:schemeClr val="bg1"/>
                </a:gs>
                <a:gs pos="78000">
                  <a:schemeClr val="accent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  <a:effectLst>
            <a:outerShdw blurRad="165100" dist="76200" dir="5400000" algn="t" rotWithShape="0">
              <a:schemeClr val="accent1">
                <a:lumMod val="50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AC0198D-2EB5-4900-9A9F-CB20127055BD}"/>
              </a:ext>
            </a:extLst>
          </p:cNvPr>
          <p:cNvSpPr txBox="1"/>
          <p:nvPr/>
        </p:nvSpPr>
        <p:spPr>
          <a:xfrm>
            <a:off x="6829126" y="3781049"/>
            <a:ext cx="275767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企业劳动定额管理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6F56372-CE13-4092-9550-93D9555C957C}"/>
              </a:ext>
            </a:extLst>
          </p:cNvPr>
          <p:cNvSpPr txBox="1"/>
          <p:nvPr/>
        </p:nvSpPr>
        <p:spPr>
          <a:xfrm>
            <a:off x="10098337" y="2629461"/>
            <a:ext cx="15531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Regular"/>
              </a:defRPr>
            </a:lvl1pPr>
          </a:lstStyle>
          <a:p>
            <a:r>
              <a:rPr lang="en-US"/>
              <a:t>04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CF844C0C-A5CE-4A92-9A15-F163958CB4C1}"/>
              </a:ext>
            </a:extLst>
          </p:cNvPr>
          <p:cNvSpPr/>
          <p:nvPr/>
        </p:nvSpPr>
        <p:spPr>
          <a:xfrm>
            <a:off x="876300" y="939800"/>
            <a:ext cx="5040000" cy="162000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16000">
                  <a:schemeClr val="accent1">
                    <a:alpha val="0"/>
                  </a:schemeClr>
                </a:gs>
                <a:gs pos="48000">
                  <a:schemeClr val="bg1"/>
                </a:gs>
                <a:gs pos="78000">
                  <a:schemeClr val="accent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  <a:effectLst>
            <a:outerShdw blurRad="165100" dist="76200" dir="5400000" algn="t" rotWithShape="0">
              <a:schemeClr val="accent1">
                <a:lumMod val="50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EF620779-9D99-4BB0-B274-DC8A5F3DD29B}"/>
              </a:ext>
            </a:extLst>
          </p:cNvPr>
          <p:cNvSpPr/>
          <p:nvPr/>
        </p:nvSpPr>
        <p:spPr>
          <a:xfrm>
            <a:off x="876300" y="2748800"/>
            <a:ext cx="4484966" cy="162000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16000">
                  <a:schemeClr val="accent1">
                    <a:alpha val="0"/>
                  </a:schemeClr>
                </a:gs>
                <a:gs pos="48000">
                  <a:schemeClr val="bg1"/>
                </a:gs>
                <a:gs pos="78000">
                  <a:schemeClr val="accent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  <a:effectLst>
            <a:outerShdw blurRad="165100" dist="76200" dir="5400000" algn="t" rotWithShape="0">
              <a:schemeClr val="accent1">
                <a:lumMod val="50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3E74D65C-26AC-4A72-9FA1-A5EE6CA5341F}"/>
              </a:ext>
            </a:extLst>
          </p:cNvPr>
          <p:cNvSpPr txBox="1"/>
          <p:nvPr/>
        </p:nvSpPr>
        <p:spPr>
          <a:xfrm>
            <a:off x="1224951" y="3757088"/>
            <a:ext cx="429447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人力资源规划信息的采集与处理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EBD04A59-B299-4FE8-A0C5-190083EADB96}"/>
              </a:ext>
            </a:extLst>
          </p:cNvPr>
          <p:cNvSpPr txBox="1"/>
          <p:nvPr/>
        </p:nvSpPr>
        <p:spPr>
          <a:xfrm>
            <a:off x="4535355" y="2580043"/>
            <a:ext cx="1382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latin typeface="Facon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Regular"/>
                <a:cs typeface="+mn-cs"/>
              </a:rPr>
              <a:t>01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57990947-27B3-4790-87F3-BED14F21544C}"/>
              </a:ext>
            </a:extLst>
          </p:cNvPr>
          <p:cNvSpPr/>
          <p:nvPr/>
        </p:nvSpPr>
        <p:spPr>
          <a:xfrm>
            <a:off x="876303" y="4577600"/>
            <a:ext cx="5040001" cy="162000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>
                  <a:lumMod val="50000"/>
                  <a:alpha val="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16000">
                  <a:schemeClr val="accent1">
                    <a:alpha val="0"/>
                  </a:schemeClr>
                </a:gs>
                <a:gs pos="48000">
                  <a:schemeClr val="bg1"/>
                </a:gs>
                <a:gs pos="78000">
                  <a:schemeClr val="accent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  <a:effectLst>
            <a:outerShdw blurRad="165100" dist="76200" dir="5400000" algn="t" rotWithShape="0">
              <a:schemeClr val="accent1">
                <a:lumMod val="50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54FB495-1EBE-4B11-B905-8A93BB6C64BC}"/>
              </a:ext>
            </a:extLst>
          </p:cNvPr>
          <p:cNvSpPr txBox="1"/>
          <p:nvPr/>
        </p:nvSpPr>
        <p:spPr>
          <a:xfrm>
            <a:off x="1241129" y="5585888"/>
            <a:ext cx="310238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企业员工与工时统计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517430A1-2C9C-42AF-801D-5E1C39A41A64}"/>
              </a:ext>
            </a:extLst>
          </p:cNvPr>
          <p:cNvSpPr txBox="1"/>
          <p:nvPr/>
        </p:nvSpPr>
        <p:spPr>
          <a:xfrm>
            <a:off x="4535355" y="4442373"/>
            <a:ext cx="15531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Regular"/>
              </a:defRPr>
            </a:lvl1pPr>
          </a:lstStyle>
          <a:p>
            <a:r>
              <a:rPr lang="en-US"/>
              <a:t>02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4F8FE7C-A870-4F1B-9520-03DE304E1B01}"/>
              </a:ext>
            </a:extLst>
          </p:cNvPr>
          <p:cNvGrpSpPr/>
          <p:nvPr/>
        </p:nvGrpSpPr>
        <p:grpSpPr>
          <a:xfrm>
            <a:off x="1116699" y="1195802"/>
            <a:ext cx="1949252" cy="1107996"/>
            <a:chOff x="4096463" y="1176422"/>
            <a:chExt cx="1949252" cy="1107996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1E64B63B-CBDC-4E29-8F3D-CAA17F0DCB98}"/>
                </a:ext>
              </a:extLst>
            </p:cNvPr>
            <p:cNvSpPr txBox="1"/>
            <p:nvPr/>
          </p:nvSpPr>
          <p:spPr>
            <a:xfrm>
              <a:off x="4096463" y="1176422"/>
              <a:ext cx="923330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目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F96BF1A6-70B5-463F-9FD4-0ED25319CF77}"/>
                </a:ext>
              </a:extLst>
            </p:cNvPr>
            <p:cNvSpPr txBox="1"/>
            <p:nvPr/>
          </p:nvSpPr>
          <p:spPr>
            <a:xfrm>
              <a:off x="5122385" y="1176422"/>
              <a:ext cx="923330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录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8F9A18C-EEC7-ABF8-E40B-F1E92D97F632}"/>
              </a:ext>
            </a:extLst>
          </p:cNvPr>
          <p:cNvGrpSpPr/>
          <p:nvPr/>
        </p:nvGrpSpPr>
        <p:grpSpPr>
          <a:xfrm>
            <a:off x="1201605" y="2760565"/>
            <a:ext cx="900000" cy="899119"/>
            <a:chOff x="6110406" y="-495465"/>
            <a:chExt cx="900000" cy="899119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01400AC-7C44-C9FD-50EF-DBCCA5B8F1C8}"/>
                </a:ext>
              </a:extLst>
            </p:cNvPr>
            <p:cNvSpPr/>
            <p:nvPr/>
          </p:nvSpPr>
          <p:spPr>
            <a:xfrm rot="19741494">
              <a:off x="6118505" y="-495256"/>
              <a:ext cx="891901" cy="898701"/>
            </a:xfrm>
            <a:prstGeom prst="ellipse">
              <a:avLst/>
            </a:prstGeom>
            <a:gradFill flip="none" rotWithShape="1">
              <a:gsLst>
                <a:gs pos="53000">
                  <a:schemeClr val="accent2">
                    <a:alpha val="0"/>
                  </a:schemeClr>
                </a:gs>
                <a:gs pos="100000">
                  <a:schemeClr val="accent2">
                    <a:lumMod val="72000"/>
                    <a:lumOff val="2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1F855FD-D9B4-A0E6-1EC1-575BBBCC69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10406" y="-495465"/>
              <a:ext cx="892314" cy="899119"/>
              <a:chOff x="3955374" y="1754722"/>
              <a:chExt cx="4281250" cy="4281258"/>
            </a:xfrm>
          </p:grpSpPr>
          <p:sp>
            <p:nvSpPr>
              <p:cNvPr id="15" name="弧形 14">
                <a:extLst>
                  <a:ext uri="{FF2B5EF4-FFF2-40B4-BE49-F238E27FC236}">
                    <a16:creationId xmlns:a16="http://schemas.microsoft.com/office/drawing/2014/main" id="{B8A27CEC-6E0C-3B30-5306-27816C65604C}"/>
                  </a:ext>
                </a:extLst>
              </p:cNvPr>
              <p:cNvSpPr/>
              <p:nvPr/>
            </p:nvSpPr>
            <p:spPr>
              <a:xfrm rot="18364987">
                <a:off x="3955370" y="1754726"/>
                <a:ext cx="4281258" cy="4281250"/>
              </a:xfrm>
              <a:prstGeom prst="arc">
                <a:avLst/>
              </a:prstGeom>
              <a:noFill/>
              <a:ln w="12700" cap="rnd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汉仪旗黑X1-55W"/>
                  <a:cs typeface="+mn-cs"/>
                </a:endParaRPr>
              </a:p>
            </p:txBody>
          </p:sp>
          <p:sp>
            <p:nvSpPr>
              <p:cNvPr id="16" name="弧形 15">
                <a:extLst>
                  <a:ext uri="{FF2B5EF4-FFF2-40B4-BE49-F238E27FC236}">
                    <a16:creationId xmlns:a16="http://schemas.microsoft.com/office/drawing/2014/main" id="{4A6BA59B-90BF-F346-F0BB-E89AE6B0E1AA}"/>
                  </a:ext>
                </a:extLst>
              </p:cNvPr>
              <p:cNvSpPr/>
              <p:nvPr/>
            </p:nvSpPr>
            <p:spPr>
              <a:xfrm rot="7564987">
                <a:off x="3955370" y="1754726"/>
                <a:ext cx="4281258" cy="4281250"/>
              </a:xfrm>
              <a:prstGeom prst="arc">
                <a:avLst/>
              </a:prstGeom>
              <a:noFill/>
              <a:ln w="12700" cap="rnd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汉仪旗黑X1-55W"/>
                  <a:cs typeface="+mn-cs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677D8AE-BC39-EF6F-1770-181FF62BB8C6}"/>
              </a:ext>
            </a:extLst>
          </p:cNvPr>
          <p:cNvGrpSpPr/>
          <p:nvPr/>
        </p:nvGrpSpPr>
        <p:grpSpPr>
          <a:xfrm>
            <a:off x="1284313" y="2848420"/>
            <a:ext cx="713993" cy="719439"/>
            <a:chOff x="7182158" y="507035"/>
            <a:chExt cx="713993" cy="71943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1EEC1A5-4710-BC40-33C2-3B5EDF140126}"/>
                </a:ext>
              </a:extLst>
            </p:cNvPr>
            <p:cNvSpPr/>
            <p:nvPr/>
          </p:nvSpPr>
          <p:spPr>
            <a:xfrm>
              <a:off x="7182158" y="507035"/>
              <a:ext cx="713993" cy="719439"/>
            </a:xfrm>
            <a:prstGeom prst="ellipse">
              <a:avLst/>
            </a:prstGeom>
            <a:gradFill>
              <a:gsLst>
                <a:gs pos="30000">
                  <a:schemeClr val="accent2">
                    <a:lumMod val="75000"/>
                    <a:lumOff val="25000"/>
                  </a:schemeClr>
                </a:gs>
                <a:gs pos="83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254000" dir="3000000" sx="88000" sy="88000" algn="t" rotWithShape="0">
                <a:schemeClr val="accent2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2" name="Oval 41+">
              <a:extLst>
                <a:ext uri="{FF2B5EF4-FFF2-40B4-BE49-F238E27FC236}">
                  <a16:creationId xmlns:a16="http://schemas.microsoft.com/office/drawing/2014/main" id="{1E62DFF0-D169-DF07-3660-279764D8919B}"/>
                </a:ext>
              </a:extLst>
            </p:cNvPr>
            <p:cNvSpPr/>
            <p:nvPr/>
          </p:nvSpPr>
          <p:spPr>
            <a:xfrm>
              <a:off x="7182158" y="507035"/>
              <a:ext cx="713993" cy="719439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5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pic>
        <p:nvPicPr>
          <p:cNvPr id="21" name="图形 20" descr="剪贴板徽章 轮廓">
            <a:extLst>
              <a:ext uri="{FF2B5EF4-FFF2-40B4-BE49-F238E27FC236}">
                <a16:creationId xmlns:a16="http://schemas.microsoft.com/office/drawing/2014/main" id="{FB57C6E0-6AC9-931E-7DB3-0611692F16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77790" y="2933049"/>
            <a:ext cx="504000" cy="504000"/>
          </a:xfrm>
          <a:prstGeom prst="rect">
            <a:avLst/>
          </a:prstGeom>
        </p:spPr>
      </p:pic>
      <p:grpSp>
        <p:nvGrpSpPr>
          <p:cNvPr id="77" name="组合 76">
            <a:extLst>
              <a:ext uri="{FF2B5EF4-FFF2-40B4-BE49-F238E27FC236}">
                <a16:creationId xmlns:a16="http://schemas.microsoft.com/office/drawing/2014/main" id="{4ED41E0B-350F-B767-8773-1FE4526A8BAB}"/>
              </a:ext>
            </a:extLst>
          </p:cNvPr>
          <p:cNvGrpSpPr/>
          <p:nvPr/>
        </p:nvGrpSpPr>
        <p:grpSpPr>
          <a:xfrm>
            <a:off x="6800657" y="4623785"/>
            <a:ext cx="900000" cy="899119"/>
            <a:chOff x="6800657" y="4623785"/>
            <a:chExt cx="900000" cy="89911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723E360B-6400-0A88-1514-4BF6F681030F}"/>
                </a:ext>
              </a:extLst>
            </p:cNvPr>
            <p:cNvGrpSpPr/>
            <p:nvPr/>
          </p:nvGrpSpPr>
          <p:grpSpPr>
            <a:xfrm>
              <a:off x="6800657" y="4623785"/>
              <a:ext cx="900000" cy="899119"/>
              <a:chOff x="6110406" y="-495465"/>
              <a:chExt cx="900000" cy="899119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DA18134-6FE0-5100-F525-77246ECAB225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D988BA3A-0CA4-8E4B-ECCE-E3D22659ABA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42" name="弧形 41">
                  <a:extLst>
                    <a:ext uri="{FF2B5EF4-FFF2-40B4-BE49-F238E27FC236}">
                      <a16:creationId xmlns:a16="http://schemas.microsoft.com/office/drawing/2014/main" id="{9380F871-E3C9-F17C-6B60-26D977CD4D50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43" name="弧形 42">
                  <a:extLst>
                    <a:ext uri="{FF2B5EF4-FFF2-40B4-BE49-F238E27FC236}">
                      <a16:creationId xmlns:a16="http://schemas.microsoft.com/office/drawing/2014/main" id="{3CBA3EC6-A83F-8D6B-AD77-454169D49AD3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5E803046-CA78-D5FB-F961-EDFC5F3C7775}"/>
                </a:ext>
              </a:extLst>
            </p:cNvPr>
            <p:cNvGrpSpPr/>
            <p:nvPr/>
          </p:nvGrpSpPr>
          <p:grpSpPr>
            <a:xfrm>
              <a:off x="6883365" y="4711640"/>
              <a:ext cx="713993" cy="719439"/>
              <a:chOff x="7182158" y="507035"/>
              <a:chExt cx="713993" cy="719439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8B65B2CC-5EB9-94CE-7E81-D5FE479D38CF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46" name="Oval 41+">
                <a:extLst>
                  <a:ext uri="{FF2B5EF4-FFF2-40B4-BE49-F238E27FC236}">
                    <a16:creationId xmlns:a16="http://schemas.microsoft.com/office/drawing/2014/main" id="{501085EC-465F-2C77-5DFE-43A2E1C05F1E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19" name="图形 18" descr="剪贴板 轮廓">
              <a:extLst>
                <a:ext uri="{FF2B5EF4-FFF2-40B4-BE49-F238E27FC236}">
                  <a16:creationId xmlns:a16="http://schemas.microsoft.com/office/drawing/2014/main" id="{9BC34C4C-4050-D635-2571-B9FE3141A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92562" y="4788750"/>
              <a:ext cx="504000" cy="504000"/>
            </a:xfrm>
            <a:prstGeom prst="rect">
              <a:avLst/>
            </a:prstGeom>
          </p:spPr>
        </p:pic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99366DE4-275C-5436-6826-087135D45A66}"/>
              </a:ext>
            </a:extLst>
          </p:cNvPr>
          <p:cNvGrpSpPr/>
          <p:nvPr/>
        </p:nvGrpSpPr>
        <p:grpSpPr>
          <a:xfrm>
            <a:off x="6800657" y="2801271"/>
            <a:ext cx="900000" cy="899119"/>
            <a:chOff x="6800657" y="2801271"/>
            <a:chExt cx="900000" cy="899119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B1264B1C-1197-ED3D-4A2B-98C18D20D2EF}"/>
                </a:ext>
              </a:extLst>
            </p:cNvPr>
            <p:cNvGrpSpPr/>
            <p:nvPr/>
          </p:nvGrpSpPr>
          <p:grpSpPr>
            <a:xfrm>
              <a:off x="6800657" y="2801271"/>
              <a:ext cx="900000" cy="899119"/>
              <a:chOff x="6110406" y="-495465"/>
              <a:chExt cx="900000" cy="899119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35520128-B966-7611-72DE-5529DB09E7EA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6AD57FE2-EDCA-D018-747E-D3CB51461EC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53" name="弧形 52">
                  <a:extLst>
                    <a:ext uri="{FF2B5EF4-FFF2-40B4-BE49-F238E27FC236}">
                      <a16:creationId xmlns:a16="http://schemas.microsoft.com/office/drawing/2014/main" id="{7ACC0A48-0059-FDD5-8E1B-52AC91F56D04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54" name="弧形 53">
                  <a:extLst>
                    <a:ext uri="{FF2B5EF4-FFF2-40B4-BE49-F238E27FC236}">
                      <a16:creationId xmlns:a16="http://schemas.microsoft.com/office/drawing/2014/main" id="{A111682E-1585-6A96-6F98-9A3B783A4F01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1560C32-5D52-D9DA-71C5-D6933E757152}"/>
                </a:ext>
              </a:extLst>
            </p:cNvPr>
            <p:cNvGrpSpPr/>
            <p:nvPr/>
          </p:nvGrpSpPr>
          <p:grpSpPr>
            <a:xfrm>
              <a:off x="6883365" y="2889126"/>
              <a:ext cx="713993" cy="719439"/>
              <a:chOff x="7182158" y="507035"/>
              <a:chExt cx="713993" cy="719439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BD80CFA7-7655-9EDC-EBFD-6488E84247F8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58" name="Oval 41+">
                <a:extLst>
                  <a:ext uri="{FF2B5EF4-FFF2-40B4-BE49-F238E27FC236}">
                    <a16:creationId xmlns:a16="http://schemas.microsoft.com/office/drawing/2014/main" id="{2EA2A504-7F51-3D0C-D0B8-8C3AB8B457E0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26" name="图形 25" descr="日程表 轮廓">
              <a:extLst>
                <a:ext uri="{FF2B5EF4-FFF2-40B4-BE49-F238E27FC236}">
                  <a16:creationId xmlns:a16="http://schemas.microsoft.com/office/drawing/2014/main" id="{0F27DFAA-0038-FD5F-5046-B945A777FEC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003136" y="3003490"/>
              <a:ext cx="504000" cy="504000"/>
            </a:xfrm>
            <a:prstGeom prst="rect">
              <a:avLst/>
            </a:prstGeom>
          </p:spPr>
        </p:pic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EC8C833A-47D3-09EA-7681-482DA9D173BD}"/>
              </a:ext>
            </a:extLst>
          </p:cNvPr>
          <p:cNvGrpSpPr/>
          <p:nvPr/>
        </p:nvGrpSpPr>
        <p:grpSpPr>
          <a:xfrm>
            <a:off x="6800657" y="948148"/>
            <a:ext cx="900000" cy="899119"/>
            <a:chOff x="6800657" y="948148"/>
            <a:chExt cx="900000" cy="899119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DBCBCB75-9863-376B-FB93-462983A9375E}"/>
                </a:ext>
              </a:extLst>
            </p:cNvPr>
            <p:cNvGrpSpPr/>
            <p:nvPr/>
          </p:nvGrpSpPr>
          <p:grpSpPr>
            <a:xfrm>
              <a:off x="6800657" y="948148"/>
              <a:ext cx="900000" cy="899119"/>
              <a:chOff x="6110406" y="-495465"/>
              <a:chExt cx="900000" cy="899119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771415B3-F1E4-3017-E04C-D09094A195F4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47675D96-32CF-63B8-B292-6836CBB7DDF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66" name="弧形 65">
                  <a:extLst>
                    <a:ext uri="{FF2B5EF4-FFF2-40B4-BE49-F238E27FC236}">
                      <a16:creationId xmlns:a16="http://schemas.microsoft.com/office/drawing/2014/main" id="{62E5DDAE-3413-7773-16CA-295FC8C8D636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68" name="弧形 67">
                  <a:extLst>
                    <a:ext uri="{FF2B5EF4-FFF2-40B4-BE49-F238E27FC236}">
                      <a16:creationId xmlns:a16="http://schemas.microsoft.com/office/drawing/2014/main" id="{6602F184-81D0-2A96-064F-A7036E17F3D3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E65EAD18-7412-FEFD-6A9F-1598D60EA852}"/>
                </a:ext>
              </a:extLst>
            </p:cNvPr>
            <p:cNvGrpSpPr/>
            <p:nvPr/>
          </p:nvGrpSpPr>
          <p:grpSpPr>
            <a:xfrm>
              <a:off x="6883365" y="1036003"/>
              <a:ext cx="713993" cy="719439"/>
              <a:chOff x="7182158" y="507035"/>
              <a:chExt cx="713993" cy="719439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268E364A-43D6-3A2A-CA67-3A27135747B4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73" name="Oval 41+">
                <a:extLst>
                  <a:ext uri="{FF2B5EF4-FFF2-40B4-BE49-F238E27FC236}">
                    <a16:creationId xmlns:a16="http://schemas.microsoft.com/office/drawing/2014/main" id="{8068BBDC-07CE-4ABF-9FBE-E6DAF6BD9FB1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24" name="图形 23" descr="选中的剪贴板 轮廓">
              <a:extLst>
                <a:ext uri="{FF2B5EF4-FFF2-40B4-BE49-F238E27FC236}">
                  <a16:creationId xmlns:a16="http://schemas.microsoft.com/office/drawing/2014/main" id="{2CE7D23A-4BC3-FA63-E0B8-E3069CB9E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994814" y="1118623"/>
              <a:ext cx="504000" cy="504000"/>
            </a:xfrm>
            <a:prstGeom prst="rect">
              <a:avLst/>
            </a:prstGeom>
          </p:spPr>
        </p:pic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ABFCA6A-001E-ADAB-84EF-2FD7022D99FA}"/>
              </a:ext>
            </a:extLst>
          </p:cNvPr>
          <p:cNvGrpSpPr/>
          <p:nvPr/>
        </p:nvGrpSpPr>
        <p:grpSpPr>
          <a:xfrm>
            <a:off x="1201605" y="4623785"/>
            <a:ext cx="900000" cy="899119"/>
            <a:chOff x="1201605" y="4623785"/>
            <a:chExt cx="900000" cy="89911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E64F3698-4742-049C-416B-BAB5D5891A9A}"/>
                </a:ext>
              </a:extLst>
            </p:cNvPr>
            <p:cNvGrpSpPr/>
            <p:nvPr/>
          </p:nvGrpSpPr>
          <p:grpSpPr>
            <a:xfrm>
              <a:off x="1201605" y="4623785"/>
              <a:ext cx="900000" cy="899119"/>
              <a:chOff x="6110406" y="-495465"/>
              <a:chExt cx="900000" cy="899119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BE40DE32-CA6C-183B-5479-EDCCD93FFE1E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3D12D8DF-A9B0-4A1C-2FA3-440A88CB0E9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32" name="弧形 31">
                  <a:extLst>
                    <a:ext uri="{FF2B5EF4-FFF2-40B4-BE49-F238E27FC236}">
                      <a16:creationId xmlns:a16="http://schemas.microsoft.com/office/drawing/2014/main" id="{B1AA115B-C4D5-FB09-6D53-B8AD8E86A3E5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33" name="弧形 32">
                  <a:extLst>
                    <a:ext uri="{FF2B5EF4-FFF2-40B4-BE49-F238E27FC236}">
                      <a16:creationId xmlns:a16="http://schemas.microsoft.com/office/drawing/2014/main" id="{5866BC67-5227-CEB6-B5C7-81C716589928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2200B38-9ED7-4B32-2434-BDC8024220F2}"/>
                </a:ext>
              </a:extLst>
            </p:cNvPr>
            <p:cNvGrpSpPr/>
            <p:nvPr/>
          </p:nvGrpSpPr>
          <p:grpSpPr>
            <a:xfrm>
              <a:off x="1284313" y="4711640"/>
              <a:ext cx="713993" cy="719439"/>
              <a:chOff x="7182158" y="507035"/>
              <a:chExt cx="713993" cy="719439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BB7E552B-2621-9A35-1C92-A9435FB1BCB3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36" name="Oval 41+">
                <a:extLst>
                  <a:ext uri="{FF2B5EF4-FFF2-40B4-BE49-F238E27FC236}">
                    <a16:creationId xmlns:a16="http://schemas.microsoft.com/office/drawing/2014/main" id="{3F93B9D3-A7A3-A7EA-4410-B759BAB52ADF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28" name="图形 27" descr="雇员徽章 轮廓">
              <a:extLst>
                <a:ext uri="{FF2B5EF4-FFF2-40B4-BE49-F238E27FC236}">
                  <a16:creationId xmlns:a16="http://schemas.microsoft.com/office/drawing/2014/main" id="{529563E1-F974-8502-AED8-87A03129E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395762" y="4782450"/>
              <a:ext cx="504000" cy="50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9381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3B901163-8260-4147-A357-865A9BBC892C}"/>
              </a:ext>
            </a:extLst>
          </p:cNvPr>
          <p:cNvSpPr/>
          <p:nvPr/>
        </p:nvSpPr>
        <p:spPr>
          <a:xfrm>
            <a:off x="0" y="1726702"/>
            <a:ext cx="12192000" cy="3404597"/>
          </a:xfrm>
          <a:prstGeom prst="roundRect">
            <a:avLst>
              <a:gd name="adj" fmla="val 0"/>
            </a:avLst>
          </a:prstGeom>
          <a:gradFill flip="none" rotWithShape="1">
            <a:gsLst>
              <a:gs pos="50000">
                <a:schemeClr val="accent1"/>
              </a:gs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15900" dist="254000" dir="5400000" sx="98000" sy="98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E1A1042-B838-4025-BB60-D6AFA0FAE8DE}"/>
              </a:ext>
            </a:extLst>
          </p:cNvPr>
          <p:cNvGrpSpPr/>
          <p:nvPr/>
        </p:nvGrpSpPr>
        <p:grpSpPr>
          <a:xfrm>
            <a:off x="2834468" y="664356"/>
            <a:ext cx="4500001" cy="6103963"/>
            <a:chOff x="3558662" y="680977"/>
            <a:chExt cx="4500001" cy="6103963"/>
          </a:xfrm>
        </p:grpSpPr>
        <p:sp>
          <p:nvSpPr>
            <p:cNvPr id="24" name="六边形 44">
              <a:extLst>
                <a:ext uri="{FF2B5EF4-FFF2-40B4-BE49-F238E27FC236}">
                  <a16:creationId xmlns:a16="http://schemas.microsoft.com/office/drawing/2014/main" id="{72B53321-4834-49A7-B3CC-ECD758135678}"/>
                </a:ext>
              </a:extLst>
            </p:cNvPr>
            <p:cNvSpPr/>
            <p:nvPr/>
          </p:nvSpPr>
          <p:spPr>
            <a:xfrm>
              <a:off x="3558662" y="680977"/>
              <a:ext cx="4500001" cy="5403711"/>
            </a:xfrm>
            <a:custGeom>
              <a:avLst/>
              <a:gdLst/>
              <a:ahLst/>
              <a:cxnLst/>
              <a:rect l="0" t="0" r="0" b="0"/>
              <a:pathLst>
                <a:path w="4500001" h="5403711">
                  <a:moveTo>
                    <a:pt x="4500000" y="4248303"/>
                  </a:moveTo>
                  <a:lnTo>
                    <a:pt x="2333130" y="5376570"/>
                  </a:lnTo>
                  <a:cubicBezTo>
                    <a:pt x="2281007" y="5403710"/>
                    <a:pt x="2218993" y="5403710"/>
                    <a:pt x="2166870" y="5376570"/>
                  </a:cubicBezTo>
                  <a:lnTo>
                    <a:pt x="96870" y="4298742"/>
                  </a:lnTo>
                  <a:cubicBezTo>
                    <a:pt x="37295" y="4267722"/>
                    <a:pt x="0" y="4206255"/>
                    <a:pt x="0" y="4139089"/>
                  </a:cubicBezTo>
                  <a:lnTo>
                    <a:pt x="0" y="1264622"/>
                  </a:lnTo>
                  <a:cubicBezTo>
                    <a:pt x="0" y="1197455"/>
                    <a:pt x="37295" y="1135988"/>
                    <a:pt x="96870" y="1104968"/>
                  </a:cubicBezTo>
                  <a:lnTo>
                    <a:pt x="2166870" y="27140"/>
                  </a:lnTo>
                  <a:cubicBezTo>
                    <a:pt x="2218993" y="0"/>
                    <a:pt x="2281007" y="0"/>
                    <a:pt x="2333130" y="27140"/>
                  </a:cubicBezTo>
                  <a:lnTo>
                    <a:pt x="4500000" y="1155407"/>
                  </a:lnTo>
                </a:path>
              </a:pathLst>
            </a:custGeom>
            <a:noFill/>
            <a:ln w="12700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scene3d>
              <a:camera prst="perspectiveLeft"/>
              <a:lightRig rig="contrasting" dir="t"/>
            </a:scene3d>
            <a:sp3d extrusionH="444500">
              <a:extrusionClr>
                <a:schemeClr val="accent2">
                  <a:lumMod val="20000"/>
                  <a:lumOff val="80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7F7FB1DE-946B-4019-A351-9A9CB52E7D7B}"/>
                </a:ext>
              </a:extLst>
            </p:cNvPr>
            <p:cNvSpPr/>
            <p:nvPr/>
          </p:nvSpPr>
          <p:spPr>
            <a:xfrm rot="1110789">
              <a:off x="5002735" y="6214708"/>
              <a:ext cx="1543780" cy="570232"/>
            </a:xfrm>
            <a:prstGeom prst="ellipse">
              <a:avLst/>
            </a:prstGeom>
            <a:solidFill>
              <a:schemeClr val="accent2">
                <a:lumMod val="50000"/>
                <a:alpha val="50000"/>
              </a:schemeClr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6959168E-561A-4FCB-B331-A42C0F3C671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000"/>
          <a:stretch>
            <a:fillRect/>
          </a:stretch>
        </p:blipFill>
        <p:spPr>
          <a:xfrm>
            <a:off x="6096000" y="1726702"/>
            <a:ext cx="6096000" cy="3407664"/>
          </a:xfrm>
          <a:custGeom>
            <a:avLst/>
            <a:gdLst>
              <a:gd name="connsiteX0" fmla="*/ 0 w 6096000"/>
              <a:gd name="connsiteY0" fmla="*/ 0 h 3407664"/>
              <a:gd name="connsiteX1" fmla="*/ 6096000 w 6096000"/>
              <a:gd name="connsiteY1" fmla="*/ 0 h 3407664"/>
              <a:gd name="connsiteX2" fmla="*/ 6096000 w 6096000"/>
              <a:gd name="connsiteY2" fmla="*/ 3407664 h 3407664"/>
              <a:gd name="connsiteX3" fmla="*/ 0 w 6096000"/>
              <a:gd name="connsiteY3" fmla="*/ 3407664 h 3407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07664">
                <a:moveTo>
                  <a:pt x="0" y="0"/>
                </a:moveTo>
                <a:lnTo>
                  <a:pt x="6096000" y="0"/>
                </a:lnTo>
                <a:lnTo>
                  <a:pt x="6096000" y="3407664"/>
                </a:lnTo>
                <a:lnTo>
                  <a:pt x="0" y="3407664"/>
                </a:lnTo>
                <a:close/>
              </a:path>
            </a:pathLst>
          </a:custGeom>
          <a:solidFill>
            <a:schemeClr val="bg1"/>
          </a:solidFill>
        </p:spPr>
      </p:pic>
      <p:pic>
        <p:nvPicPr>
          <p:cNvPr id="9" name="图片 8" descr="153a1ed388a28f77f36fdd61ee765cade529f01c298ac9-R8lqlN">
            <a:extLst>
              <a:ext uri="{FF2B5EF4-FFF2-40B4-BE49-F238E27FC236}">
                <a16:creationId xmlns:a16="http://schemas.microsoft.com/office/drawing/2014/main" id="{7A5B83EA-92A7-40C1-952C-508EF6EBA5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alphaModFix amt="3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8497357" y="-1096249"/>
            <a:ext cx="2598394" cy="479089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7B500BA-BB72-4726-A812-7671232F787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9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24" y="1723635"/>
            <a:ext cx="5115304" cy="3407664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4F92E756-BCE0-4271-932B-FC22CA4212CA}"/>
              </a:ext>
            </a:extLst>
          </p:cNvPr>
          <p:cNvSpPr txBox="1"/>
          <p:nvPr/>
        </p:nvSpPr>
        <p:spPr>
          <a:xfrm>
            <a:off x="3553830" y="2874963"/>
            <a:ext cx="1382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latin typeface="Facon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chemeClr val="accent2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思源黑体 CN Regular"/>
                <a:cs typeface="+mn-cs"/>
              </a:rPr>
              <a:t>01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A04118-5195-B1F8-EA9F-0B174F057B9A}"/>
              </a:ext>
            </a:extLst>
          </p:cNvPr>
          <p:cNvSpPr txBox="1"/>
          <p:nvPr/>
        </p:nvSpPr>
        <p:spPr>
          <a:xfrm>
            <a:off x="5115925" y="2725135"/>
            <a:ext cx="3385542" cy="677108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>
                <a:gradFill>
                  <a:gsLst>
                    <a:gs pos="50000">
                      <a:schemeClr val="bg1"/>
                    </a:gs>
                    <a:gs pos="85000">
                      <a:schemeClr val="accent2"/>
                    </a:gs>
                  </a:gsLst>
                  <a:lin ang="5400000" scaled="0"/>
                </a:gradFill>
                <a:effectLst/>
                <a:uLnTx/>
                <a:uFillTx/>
                <a:latin typeface="+mj-ea"/>
                <a:ea typeface="+mj-ea"/>
              </a:rPr>
              <a:t>人</a:t>
            </a:r>
            <a:r>
              <a:rPr lang="zh-CN" altLang="en-US" sz="4400">
                <a:gradFill>
                  <a:gsLst>
                    <a:gs pos="50000">
                      <a:schemeClr val="bg1"/>
                    </a:gs>
                    <a:gs pos="85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力资源规划</a:t>
            </a:r>
            <a:endParaRPr kumimoji="0" lang="zh-CN" altLang="en-US" sz="4400" b="0" i="0" u="none" strike="noStrike" kern="1200" cap="none" spc="0" normalizeH="0" baseline="0" noProof="0">
              <a:gradFill>
                <a:gsLst>
                  <a:gs pos="50000">
                    <a:schemeClr val="bg1"/>
                  </a:gs>
                  <a:gs pos="85000">
                    <a:schemeClr val="accent2"/>
                  </a:gs>
                </a:gsLst>
                <a:lin ang="5400000" scaled="0"/>
              </a:gra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2B1FF2-4C52-E9D7-7547-4071E249F71E}"/>
              </a:ext>
            </a:extLst>
          </p:cNvPr>
          <p:cNvSpPr txBox="1"/>
          <p:nvPr/>
        </p:nvSpPr>
        <p:spPr>
          <a:xfrm>
            <a:off x="5174152" y="3582499"/>
            <a:ext cx="4514056" cy="677108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>
              <a:defRPr/>
            </a:pPr>
            <a:r>
              <a:rPr lang="zh-CN" altLang="en-US" sz="4400">
                <a:gradFill>
                  <a:gsLst>
                    <a:gs pos="50000">
                      <a:schemeClr val="bg1"/>
                    </a:gs>
                    <a:gs pos="85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信息的采集与处理</a:t>
            </a:r>
          </a:p>
        </p:txBody>
      </p:sp>
    </p:spTree>
    <p:extLst>
      <p:ext uri="{BB962C8B-B14F-4D97-AF65-F5344CB8AC3E}">
        <p14:creationId xmlns:p14="http://schemas.microsoft.com/office/powerpoint/2010/main" val="3910570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矩形 417">
            <a:extLst>
              <a:ext uri="{FF2B5EF4-FFF2-40B4-BE49-F238E27FC236}">
                <a16:creationId xmlns:a16="http://schemas.microsoft.com/office/drawing/2014/main" id="{CDED0903-9022-4874-BD8E-11AB966148CE}"/>
              </a:ext>
            </a:extLst>
          </p:cNvPr>
          <p:cNvSpPr/>
          <p:nvPr/>
        </p:nvSpPr>
        <p:spPr>
          <a:xfrm>
            <a:off x="0" y="0"/>
            <a:ext cx="12279941" cy="6858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19" name="Rectangle 417+">
            <a:extLst>
              <a:ext uri="{FF2B5EF4-FFF2-40B4-BE49-F238E27FC236}">
                <a16:creationId xmlns:a16="http://schemas.microsoft.com/office/drawing/2014/main" id="{45C98634-A772-4EED-BB39-7D9B38A46D2F}"/>
              </a:ext>
            </a:extLst>
          </p:cNvPr>
          <p:cNvSpPr/>
          <p:nvPr/>
        </p:nvSpPr>
        <p:spPr>
          <a:xfrm>
            <a:off x="0" y="0"/>
            <a:ext cx="1227994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600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8" name="Freeform 49">
            <a:extLst>
              <a:ext uri="{FF2B5EF4-FFF2-40B4-BE49-F238E27FC236}">
                <a16:creationId xmlns:a16="http://schemas.microsoft.com/office/drawing/2014/main" id="{1280AB07-442E-4247-9DCA-C673F6F6B727}"/>
              </a:ext>
            </a:extLst>
          </p:cNvPr>
          <p:cNvSpPr/>
          <p:nvPr/>
        </p:nvSpPr>
        <p:spPr>
          <a:xfrm>
            <a:off x="876300" y="1263142"/>
            <a:ext cx="2202292" cy="2828943"/>
          </a:xfrm>
          <a:custGeom>
            <a:avLst/>
            <a:gdLst>
              <a:gd name="connsiteX0" fmla="*/ 180000 w 2202292"/>
              <a:gd name="connsiteY0" fmla="*/ 0 h 2828943"/>
              <a:gd name="connsiteX1" fmla="*/ 2022292 w 2202292"/>
              <a:gd name="connsiteY1" fmla="*/ 0 h 2828943"/>
              <a:gd name="connsiteX2" fmla="*/ 2202292 w 2202292"/>
              <a:gd name="connsiteY2" fmla="*/ 180000 h 2828943"/>
              <a:gd name="connsiteX3" fmla="*/ 2202292 w 2202292"/>
              <a:gd name="connsiteY3" fmla="*/ 2171845 h 2828943"/>
              <a:gd name="connsiteX4" fmla="*/ 2105077 w 2202292"/>
              <a:gd name="connsiteY4" fmla="*/ 2331678 h 2828943"/>
              <a:gd name="connsiteX5" fmla="*/ 1183931 w 2202292"/>
              <a:gd name="connsiteY5" fmla="*/ 2808780 h 2828943"/>
              <a:gd name="connsiteX6" fmla="*/ 1018361 w 2202292"/>
              <a:gd name="connsiteY6" fmla="*/ 2808780 h 2828943"/>
              <a:gd name="connsiteX7" fmla="*/ 97215 w 2202292"/>
              <a:gd name="connsiteY7" fmla="*/ 2331678 h 2828943"/>
              <a:gd name="connsiteX8" fmla="*/ 0 w 2202292"/>
              <a:gd name="connsiteY8" fmla="*/ 2171845 h 2828943"/>
              <a:gd name="connsiteX9" fmla="*/ 0 w 2202292"/>
              <a:gd name="connsiteY9" fmla="*/ 180000 h 2828943"/>
              <a:gd name="connsiteX10" fmla="*/ 180000 w 2202292"/>
              <a:gd name="connsiteY10" fmla="*/ 0 h 282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02292" h="2828943">
                <a:moveTo>
                  <a:pt x="180000" y="0"/>
                </a:moveTo>
                <a:lnTo>
                  <a:pt x="2022292" y="0"/>
                </a:lnTo>
                <a:cubicBezTo>
                  <a:pt x="2121652" y="0"/>
                  <a:pt x="2202292" y="80640"/>
                  <a:pt x="2202292" y="180000"/>
                </a:cubicBezTo>
                <a:lnTo>
                  <a:pt x="2202292" y="2171845"/>
                </a:lnTo>
                <a:cubicBezTo>
                  <a:pt x="2202292" y="2239066"/>
                  <a:pt x="2164767" y="2300762"/>
                  <a:pt x="2105077" y="2331678"/>
                </a:cubicBezTo>
                <a:lnTo>
                  <a:pt x="1183931" y="2808780"/>
                </a:lnTo>
                <a:cubicBezTo>
                  <a:pt x="1132025" y="2835664"/>
                  <a:pt x="1070267" y="2835664"/>
                  <a:pt x="1018361" y="2808780"/>
                </a:cubicBezTo>
                <a:lnTo>
                  <a:pt x="97215" y="2331678"/>
                </a:lnTo>
                <a:cubicBezTo>
                  <a:pt x="37525" y="2300762"/>
                  <a:pt x="0" y="2239066"/>
                  <a:pt x="0" y="2171845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gradFill flip="none" rotWithShape="1">
            <a:gsLst>
              <a:gs pos="25000">
                <a:schemeClr val="accent1">
                  <a:lumMod val="5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  <a:gs pos="75000">
                <a:schemeClr val="accent1"/>
              </a:gs>
            </a:gsLst>
            <a:lin ang="5400000" scaled="1"/>
            <a:tileRect/>
          </a:gradFill>
          <a:ln w="12700">
            <a:gradFill flip="none" rotWithShape="1">
              <a:gsLst>
                <a:gs pos="53000">
                  <a:schemeClr val="accent2"/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190500" dist="127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0" name="Freeform 49">
            <a:extLst>
              <a:ext uri="{FF2B5EF4-FFF2-40B4-BE49-F238E27FC236}">
                <a16:creationId xmlns:a16="http://schemas.microsoft.com/office/drawing/2014/main" id="{E1E0AA9D-5F2E-4E6D-AFA7-B41D50648EBD}"/>
              </a:ext>
            </a:extLst>
          </p:cNvPr>
          <p:cNvSpPr/>
          <p:nvPr/>
        </p:nvSpPr>
        <p:spPr>
          <a:xfrm>
            <a:off x="3622003" y="1269999"/>
            <a:ext cx="2202292" cy="2828943"/>
          </a:xfrm>
          <a:custGeom>
            <a:avLst/>
            <a:gdLst>
              <a:gd name="connsiteX0" fmla="*/ 180000 w 2202292"/>
              <a:gd name="connsiteY0" fmla="*/ 0 h 2828943"/>
              <a:gd name="connsiteX1" fmla="*/ 2022292 w 2202292"/>
              <a:gd name="connsiteY1" fmla="*/ 0 h 2828943"/>
              <a:gd name="connsiteX2" fmla="*/ 2202292 w 2202292"/>
              <a:gd name="connsiteY2" fmla="*/ 180000 h 2828943"/>
              <a:gd name="connsiteX3" fmla="*/ 2202292 w 2202292"/>
              <a:gd name="connsiteY3" fmla="*/ 2171845 h 2828943"/>
              <a:gd name="connsiteX4" fmla="*/ 2105076 w 2202292"/>
              <a:gd name="connsiteY4" fmla="*/ 2331678 h 2828943"/>
              <a:gd name="connsiteX5" fmla="*/ 1183931 w 2202292"/>
              <a:gd name="connsiteY5" fmla="*/ 2808780 h 2828943"/>
              <a:gd name="connsiteX6" fmla="*/ 1018361 w 2202292"/>
              <a:gd name="connsiteY6" fmla="*/ 2808780 h 2828943"/>
              <a:gd name="connsiteX7" fmla="*/ 97215 w 2202292"/>
              <a:gd name="connsiteY7" fmla="*/ 2331678 h 2828943"/>
              <a:gd name="connsiteX8" fmla="*/ 0 w 2202292"/>
              <a:gd name="connsiteY8" fmla="*/ 2171845 h 2828943"/>
              <a:gd name="connsiteX9" fmla="*/ 0 w 2202292"/>
              <a:gd name="connsiteY9" fmla="*/ 180000 h 2828943"/>
              <a:gd name="connsiteX10" fmla="*/ 180000 w 2202292"/>
              <a:gd name="connsiteY10" fmla="*/ 0 h 282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02292" h="2828943">
                <a:moveTo>
                  <a:pt x="180000" y="0"/>
                </a:moveTo>
                <a:lnTo>
                  <a:pt x="2022292" y="0"/>
                </a:lnTo>
                <a:cubicBezTo>
                  <a:pt x="2121652" y="0"/>
                  <a:pt x="2202292" y="80640"/>
                  <a:pt x="2202292" y="180000"/>
                </a:cubicBezTo>
                <a:lnTo>
                  <a:pt x="2202292" y="2171845"/>
                </a:lnTo>
                <a:cubicBezTo>
                  <a:pt x="2202292" y="2239066"/>
                  <a:pt x="2164767" y="2300762"/>
                  <a:pt x="2105076" y="2331678"/>
                </a:cubicBezTo>
                <a:lnTo>
                  <a:pt x="1183931" y="2808780"/>
                </a:lnTo>
                <a:cubicBezTo>
                  <a:pt x="1132025" y="2835665"/>
                  <a:pt x="1070267" y="2835665"/>
                  <a:pt x="1018361" y="2808780"/>
                </a:cubicBezTo>
                <a:lnTo>
                  <a:pt x="97215" y="2331678"/>
                </a:lnTo>
                <a:cubicBezTo>
                  <a:pt x="37525" y="2300762"/>
                  <a:pt x="0" y="2239066"/>
                  <a:pt x="0" y="2171845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gradFill flip="none" rotWithShape="1">
            <a:gsLst>
              <a:gs pos="25000">
                <a:schemeClr val="accent1">
                  <a:lumMod val="5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  <a:gs pos="75000">
                <a:schemeClr val="accent1"/>
              </a:gs>
            </a:gsLst>
            <a:lin ang="5400000" scaled="1"/>
            <a:tileRect/>
          </a:gradFill>
          <a:ln w="12700">
            <a:gradFill flip="none" rotWithShape="1">
              <a:gsLst>
                <a:gs pos="53000">
                  <a:schemeClr val="accent2"/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190500" dist="127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思源黑体 CN Regular"/>
              <a:ea typeface="思源黑体 CN Regular"/>
            </a:endParaRPr>
          </a:p>
        </p:txBody>
      </p:sp>
      <p:sp>
        <p:nvSpPr>
          <p:cNvPr id="22" name="Freeform 49">
            <a:extLst>
              <a:ext uri="{FF2B5EF4-FFF2-40B4-BE49-F238E27FC236}">
                <a16:creationId xmlns:a16="http://schemas.microsoft.com/office/drawing/2014/main" id="{38A5D9B9-52D5-46FD-88C1-86DD40FE304B}"/>
              </a:ext>
            </a:extLst>
          </p:cNvPr>
          <p:cNvSpPr/>
          <p:nvPr/>
        </p:nvSpPr>
        <p:spPr>
          <a:xfrm>
            <a:off x="6367706" y="1269999"/>
            <a:ext cx="2202292" cy="2828943"/>
          </a:xfrm>
          <a:custGeom>
            <a:avLst/>
            <a:gdLst>
              <a:gd name="connsiteX0" fmla="*/ 180000 w 2202292"/>
              <a:gd name="connsiteY0" fmla="*/ 0 h 2828943"/>
              <a:gd name="connsiteX1" fmla="*/ 2022292 w 2202292"/>
              <a:gd name="connsiteY1" fmla="*/ 0 h 2828943"/>
              <a:gd name="connsiteX2" fmla="*/ 2202292 w 2202292"/>
              <a:gd name="connsiteY2" fmla="*/ 180000 h 2828943"/>
              <a:gd name="connsiteX3" fmla="*/ 2202292 w 2202292"/>
              <a:gd name="connsiteY3" fmla="*/ 2171845 h 2828943"/>
              <a:gd name="connsiteX4" fmla="*/ 2105077 w 2202292"/>
              <a:gd name="connsiteY4" fmla="*/ 2331678 h 2828943"/>
              <a:gd name="connsiteX5" fmla="*/ 1183931 w 2202292"/>
              <a:gd name="connsiteY5" fmla="*/ 2808780 h 2828943"/>
              <a:gd name="connsiteX6" fmla="*/ 1018361 w 2202292"/>
              <a:gd name="connsiteY6" fmla="*/ 2808780 h 2828943"/>
              <a:gd name="connsiteX7" fmla="*/ 97215 w 2202292"/>
              <a:gd name="connsiteY7" fmla="*/ 2331678 h 2828943"/>
              <a:gd name="connsiteX8" fmla="*/ 0 w 2202292"/>
              <a:gd name="connsiteY8" fmla="*/ 2171845 h 2828943"/>
              <a:gd name="connsiteX9" fmla="*/ 0 w 2202292"/>
              <a:gd name="connsiteY9" fmla="*/ 180000 h 2828943"/>
              <a:gd name="connsiteX10" fmla="*/ 180000 w 2202292"/>
              <a:gd name="connsiteY10" fmla="*/ 0 h 282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02292" h="2828943">
                <a:moveTo>
                  <a:pt x="180000" y="0"/>
                </a:moveTo>
                <a:lnTo>
                  <a:pt x="2022292" y="0"/>
                </a:lnTo>
                <a:cubicBezTo>
                  <a:pt x="2121652" y="0"/>
                  <a:pt x="2202292" y="80640"/>
                  <a:pt x="2202292" y="180000"/>
                </a:cubicBezTo>
                <a:lnTo>
                  <a:pt x="2202292" y="2171845"/>
                </a:lnTo>
                <a:cubicBezTo>
                  <a:pt x="2202292" y="2239066"/>
                  <a:pt x="2164767" y="2300762"/>
                  <a:pt x="2105077" y="2331678"/>
                </a:cubicBezTo>
                <a:lnTo>
                  <a:pt x="1183931" y="2808780"/>
                </a:lnTo>
                <a:cubicBezTo>
                  <a:pt x="1132025" y="2835665"/>
                  <a:pt x="1070267" y="2835665"/>
                  <a:pt x="1018361" y="2808780"/>
                </a:cubicBezTo>
                <a:lnTo>
                  <a:pt x="97215" y="2331678"/>
                </a:lnTo>
                <a:cubicBezTo>
                  <a:pt x="37525" y="2300762"/>
                  <a:pt x="0" y="2239066"/>
                  <a:pt x="0" y="2171845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gradFill flip="none" rotWithShape="1">
            <a:gsLst>
              <a:gs pos="25000">
                <a:schemeClr val="accent1">
                  <a:lumMod val="5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  <a:gs pos="75000">
                <a:schemeClr val="accent1"/>
              </a:gs>
            </a:gsLst>
            <a:lin ang="5400000" scaled="1"/>
            <a:tileRect/>
          </a:gradFill>
          <a:ln w="12700">
            <a:gradFill flip="none" rotWithShape="1">
              <a:gsLst>
                <a:gs pos="53000">
                  <a:schemeClr val="accent2"/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190500" dist="127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思源黑体 CN Regular"/>
              <a:ea typeface="思源黑体 CN Regular"/>
            </a:endParaRPr>
          </a:p>
        </p:txBody>
      </p:sp>
      <p:sp>
        <p:nvSpPr>
          <p:cNvPr id="23" name="Freeform 49">
            <a:extLst>
              <a:ext uri="{FF2B5EF4-FFF2-40B4-BE49-F238E27FC236}">
                <a16:creationId xmlns:a16="http://schemas.microsoft.com/office/drawing/2014/main" id="{3EC34FEB-5642-4AD9-A0D8-3EA49B1BED8B}"/>
              </a:ext>
            </a:extLst>
          </p:cNvPr>
          <p:cNvSpPr/>
          <p:nvPr/>
        </p:nvSpPr>
        <p:spPr>
          <a:xfrm>
            <a:off x="9113408" y="1269999"/>
            <a:ext cx="2202292" cy="2828943"/>
          </a:xfrm>
          <a:custGeom>
            <a:avLst/>
            <a:gdLst>
              <a:gd name="connsiteX0" fmla="*/ 180000 w 2202292"/>
              <a:gd name="connsiteY0" fmla="*/ 0 h 2828943"/>
              <a:gd name="connsiteX1" fmla="*/ 2022292 w 2202292"/>
              <a:gd name="connsiteY1" fmla="*/ 0 h 2828943"/>
              <a:gd name="connsiteX2" fmla="*/ 2202292 w 2202292"/>
              <a:gd name="connsiteY2" fmla="*/ 180000 h 2828943"/>
              <a:gd name="connsiteX3" fmla="*/ 2202292 w 2202292"/>
              <a:gd name="connsiteY3" fmla="*/ 2171845 h 2828943"/>
              <a:gd name="connsiteX4" fmla="*/ 2105077 w 2202292"/>
              <a:gd name="connsiteY4" fmla="*/ 2331678 h 2828943"/>
              <a:gd name="connsiteX5" fmla="*/ 1183931 w 2202292"/>
              <a:gd name="connsiteY5" fmla="*/ 2808780 h 2828943"/>
              <a:gd name="connsiteX6" fmla="*/ 1018361 w 2202292"/>
              <a:gd name="connsiteY6" fmla="*/ 2808780 h 2828943"/>
              <a:gd name="connsiteX7" fmla="*/ 97215 w 2202292"/>
              <a:gd name="connsiteY7" fmla="*/ 2331678 h 2828943"/>
              <a:gd name="connsiteX8" fmla="*/ 0 w 2202292"/>
              <a:gd name="connsiteY8" fmla="*/ 2171845 h 2828943"/>
              <a:gd name="connsiteX9" fmla="*/ 0 w 2202292"/>
              <a:gd name="connsiteY9" fmla="*/ 180000 h 2828943"/>
              <a:gd name="connsiteX10" fmla="*/ 180000 w 2202292"/>
              <a:gd name="connsiteY10" fmla="*/ 0 h 282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02292" h="2828943">
                <a:moveTo>
                  <a:pt x="180000" y="0"/>
                </a:moveTo>
                <a:lnTo>
                  <a:pt x="2022292" y="0"/>
                </a:lnTo>
                <a:cubicBezTo>
                  <a:pt x="2121652" y="0"/>
                  <a:pt x="2202292" y="80640"/>
                  <a:pt x="2202292" y="180000"/>
                </a:cubicBezTo>
                <a:lnTo>
                  <a:pt x="2202292" y="2171845"/>
                </a:lnTo>
                <a:cubicBezTo>
                  <a:pt x="2202292" y="2239066"/>
                  <a:pt x="2164767" y="2300762"/>
                  <a:pt x="2105077" y="2331678"/>
                </a:cubicBezTo>
                <a:lnTo>
                  <a:pt x="1183931" y="2808780"/>
                </a:lnTo>
                <a:cubicBezTo>
                  <a:pt x="1132025" y="2835665"/>
                  <a:pt x="1070267" y="2835665"/>
                  <a:pt x="1018361" y="2808780"/>
                </a:cubicBezTo>
                <a:lnTo>
                  <a:pt x="97215" y="2331678"/>
                </a:lnTo>
                <a:cubicBezTo>
                  <a:pt x="37525" y="2300762"/>
                  <a:pt x="0" y="2239066"/>
                  <a:pt x="0" y="2171845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gradFill flip="none" rotWithShape="1">
            <a:gsLst>
              <a:gs pos="25000">
                <a:schemeClr val="accent1">
                  <a:lumMod val="5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  <a:gs pos="75000">
                <a:schemeClr val="accent1"/>
              </a:gs>
            </a:gsLst>
            <a:lin ang="5400000" scaled="1"/>
            <a:tileRect/>
          </a:gradFill>
          <a:ln w="12700">
            <a:gradFill flip="none" rotWithShape="1">
              <a:gsLst>
                <a:gs pos="53000">
                  <a:schemeClr val="accent2"/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190500" dist="127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思源黑体 CN Regular"/>
              <a:ea typeface="思源黑体 CN Regular"/>
            </a:endParaRPr>
          </a:p>
        </p:txBody>
      </p:sp>
      <p:sp>
        <p:nvSpPr>
          <p:cNvPr id="27" name="Freeform 49">
            <a:extLst>
              <a:ext uri="{FF2B5EF4-FFF2-40B4-BE49-F238E27FC236}">
                <a16:creationId xmlns:a16="http://schemas.microsoft.com/office/drawing/2014/main" id="{F8DDB6D5-7B2A-4ED7-9D95-26EC2772F49B}"/>
              </a:ext>
            </a:extLst>
          </p:cNvPr>
          <p:cNvSpPr/>
          <p:nvPr/>
        </p:nvSpPr>
        <p:spPr>
          <a:xfrm>
            <a:off x="7762892" y="3521056"/>
            <a:ext cx="2202292" cy="2828944"/>
          </a:xfrm>
          <a:custGeom>
            <a:avLst/>
            <a:gdLst>
              <a:gd name="connsiteX0" fmla="*/ 180000 w 2202292"/>
              <a:gd name="connsiteY0" fmla="*/ 2828944 h 2828944"/>
              <a:gd name="connsiteX1" fmla="*/ 2022292 w 2202292"/>
              <a:gd name="connsiteY1" fmla="*/ 2828944 h 2828944"/>
              <a:gd name="connsiteX2" fmla="*/ 2202292 w 2202292"/>
              <a:gd name="connsiteY2" fmla="*/ 2648944 h 2828944"/>
              <a:gd name="connsiteX3" fmla="*/ 2202292 w 2202292"/>
              <a:gd name="connsiteY3" fmla="*/ 657099 h 2828944"/>
              <a:gd name="connsiteX4" fmla="*/ 2105077 w 2202292"/>
              <a:gd name="connsiteY4" fmla="*/ 497266 h 2828944"/>
              <a:gd name="connsiteX5" fmla="*/ 1183931 w 2202292"/>
              <a:gd name="connsiteY5" fmla="*/ 20164 h 2828944"/>
              <a:gd name="connsiteX6" fmla="*/ 1018361 w 2202292"/>
              <a:gd name="connsiteY6" fmla="*/ 20164 h 2828944"/>
              <a:gd name="connsiteX7" fmla="*/ 97215 w 2202292"/>
              <a:gd name="connsiteY7" fmla="*/ 497266 h 2828944"/>
              <a:gd name="connsiteX8" fmla="*/ 0 w 2202292"/>
              <a:gd name="connsiteY8" fmla="*/ 657099 h 2828944"/>
              <a:gd name="connsiteX9" fmla="*/ 0 w 2202292"/>
              <a:gd name="connsiteY9" fmla="*/ 2648944 h 2828944"/>
              <a:gd name="connsiteX10" fmla="*/ 180000 w 2202292"/>
              <a:gd name="connsiteY10" fmla="*/ 2828944 h 282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02292" h="2828944">
                <a:moveTo>
                  <a:pt x="180000" y="2828944"/>
                </a:moveTo>
                <a:lnTo>
                  <a:pt x="2022292" y="2828944"/>
                </a:lnTo>
                <a:cubicBezTo>
                  <a:pt x="2121652" y="2828944"/>
                  <a:pt x="2202292" y="2748304"/>
                  <a:pt x="2202292" y="2648944"/>
                </a:cubicBezTo>
                <a:lnTo>
                  <a:pt x="2202292" y="657099"/>
                </a:lnTo>
                <a:cubicBezTo>
                  <a:pt x="2202292" y="589878"/>
                  <a:pt x="2164767" y="528182"/>
                  <a:pt x="2105077" y="497266"/>
                </a:cubicBezTo>
                <a:lnTo>
                  <a:pt x="1183931" y="20164"/>
                </a:lnTo>
                <a:cubicBezTo>
                  <a:pt x="1132025" y="-6721"/>
                  <a:pt x="1070267" y="-6721"/>
                  <a:pt x="1018361" y="20164"/>
                </a:cubicBezTo>
                <a:lnTo>
                  <a:pt x="97215" y="497266"/>
                </a:lnTo>
                <a:cubicBezTo>
                  <a:pt x="37525" y="528182"/>
                  <a:pt x="0" y="589878"/>
                  <a:pt x="0" y="657099"/>
                </a:cubicBezTo>
                <a:lnTo>
                  <a:pt x="0" y="2648944"/>
                </a:lnTo>
                <a:cubicBezTo>
                  <a:pt x="0" y="2748304"/>
                  <a:pt x="80640" y="2828944"/>
                  <a:pt x="180000" y="2828944"/>
                </a:cubicBezTo>
              </a:path>
            </a:pathLst>
          </a:custGeom>
          <a:gradFill flip="none" rotWithShape="1">
            <a:gsLst>
              <a:gs pos="25000">
                <a:schemeClr val="accent1">
                  <a:lumMod val="5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  <a:gs pos="75000">
                <a:schemeClr val="accent1"/>
              </a:gs>
            </a:gsLst>
            <a:lin ang="16200000" scaled="1"/>
            <a:tileRect/>
          </a:gradFill>
          <a:ln w="12700">
            <a:gradFill flip="none" rotWithShape="1">
              <a:gsLst>
                <a:gs pos="53000">
                  <a:schemeClr val="accent2"/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190500" dist="127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思源黑体 CN Regular"/>
              <a:ea typeface="思源黑体 CN Regular"/>
            </a:endParaRPr>
          </a:p>
        </p:txBody>
      </p:sp>
      <p:sp>
        <p:nvSpPr>
          <p:cNvPr id="26" name="Freeform 49">
            <a:extLst>
              <a:ext uri="{FF2B5EF4-FFF2-40B4-BE49-F238E27FC236}">
                <a16:creationId xmlns:a16="http://schemas.microsoft.com/office/drawing/2014/main" id="{3B28F3C6-0E9E-4326-B1D5-985FF249E95F}"/>
              </a:ext>
            </a:extLst>
          </p:cNvPr>
          <p:cNvSpPr/>
          <p:nvPr/>
        </p:nvSpPr>
        <p:spPr>
          <a:xfrm>
            <a:off x="4994854" y="3521056"/>
            <a:ext cx="2202292" cy="2828944"/>
          </a:xfrm>
          <a:custGeom>
            <a:avLst/>
            <a:gdLst>
              <a:gd name="connsiteX0" fmla="*/ 180000 w 2202292"/>
              <a:gd name="connsiteY0" fmla="*/ 2828944 h 2828944"/>
              <a:gd name="connsiteX1" fmla="*/ 2022292 w 2202292"/>
              <a:gd name="connsiteY1" fmla="*/ 2828944 h 2828944"/>
              <a:gd name="connsiteX2" fmla="*/ 2202292 w 2202292"/>
              <a:gd name="connsiteY2" fmla="*/ 2648944 h 2828944"/>
              <a:gd name="connsiteX3" fmla="*/ 2202292 w 2202292"/>
              <a:gd name="connsiteY3" fmla="*/ 657099 h 2828944"/>
              <a:gd name="connsiteX4" fmla="*/ 2105077 w 2202292"/>
              <a:gd name="connsiteY4" fmla="*/ 497266 h 2828944"/>
              <a:gd name="connsiteX5" fmla="*/ 1183931 w 2202292"/>
              <a:gd name="connsiteY5" fmla="*/ 20164 h 2828944"/>
              <a:gd name="connsiteX6" fmla="*/ 1018361 w 2202292"/>
              <a:gd name="connsiteY6" fmla="*/ 20164 h 2828944"/>
              <a:gd name="connsiteX7" fmla="*/ 97215 w 2202292"/>
              <a:gd name="connsiteY7" fmla="*/ 497266 h 2828944"/>
              <a:gd name="connsiteX8" fmla="*/ 0 w 2202292"/>
              <a:gd name="connsiteY8" fmla="*/ 657099 h 2828944"/>
              <a:gd name="connsiteX9" fmla="*/ 0 w 2202292"/>
              <a:gd name="connsiteY9" fmla="*/ 2648944 h 2828944"/>
              <a:gd name="connsiteX10" fmla="*/ 180000 w 2202292"/>
              <a:gd name="connsiteY10" fmla="*/ 2828944 h 282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02292" h="2828944">
                <a:moveTo>
                  <a:pt x="180000" y="2828944"/>
                </a:moveTo>
                <a:lnTo>
                  <a:pt x="2022292" y="2828944"/>
                </a:lnTo>
                <a:cubicBezTo>
                  <a:pt x="2121652" y="2828944"/>
                  <a:pt x="2202292" y="2748304"/>
                  <a:pt x="2202292" y="2648944"/>
                </a:cubicBezTo>
                <a:lnTo>
                  <a:pt x="2202292" y="657099"/>
                </a:lnTo>
                <a:cubicBezTo>
                  <a:pt x="2202292" y="589878"/>
                  <a:pt x="2164767" y="528182"/>
                  <a:pt x="2105077" y="497266"/>
                </a:cubicBezTo>
                <a:lnTo>
                  <a:pt x="1183931" y="20164"/>
                </a:lnTo>
                <a:cubicBezTo>
                  <a:pt x="1132025" y="-6721"/>
                  <a:pt x="1070267" y="-6721"/>
                  <a:pt x="1018361" y="20164"/>
                </a:cubicBezTo>
                <a:lnTo>
                  <a:pt x="97215" y="497266"/>
                </a:lnTo>
                <a:cubicBezTo>
                  <a:pt x="37525" y="528182"/>
                  <a:pt x="0" y="589878"/>
                  <a:pt x="0" y="657099"/>
                </a:cubicBezTo>
                <a:lnTo>
                  <a:pt x="0" y="2648944"/>
                </a:lnTo>
                <a:cubicBezTo>
                  <a:pt x="0" y="2748304"/>
                  <a:pt x="80640" y="2828944"/>
                  <a:pt x="180000" y="2828944"/>
                </a:cubicBezTo>
              </a:path>
            </a:pathLst>
          </a:custGeom>
          <a:gradFill flip="none" rotWithShape="1">
            <a:gsLst>
              <a:gs pos="25000">
                <a:schemeClr val="accent1">
                  <a:lumMod val="5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  <a:gs pos="75000">
                <a:schemeClr val="accent1"/>
              </a:gs>
            </a:gsLst>
            <a:lin ang="16200000" scaled="1"/>
            <a:tileRect/>
          </a:gradFill>
          <a:ln w="12700">
            <a:gradFill flip="none" rotWithShape="1">
              <a:gsLst>
                <a:gs pos="53000">
                  <a:schemeClr val="accent2"/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190500" dist="127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思源黑体 CN Regular"/>
              <a:ea typeface="思源黑体 CN Regular"/>
            </a:endParaRPr>
          </a:p>
        </p:txBody>
      </p:sp>
      <p:sp>
        <p:nvSpPr>
          <p:cNvPr id="25" name="Freeform 49">
            <a:extLst>
              <a:ext uri="{FF2B5EF4-FFF2-40B4-BE49-F238E27FC236}">
                <a16:creationId xmlns:a16="http://schemas.microsoft.com/office/drawing/2014/main" id="{2D1E9C23-3779-411C-84DB-0D7753774DB4}"/>
              </a:ext>
            </a:extLst>
          </p:cNvPr>
          <p:cNvSpPr/>
          <p:nvPr/>
        </p:nvSpPr>
        <p:spPr>
          <a:xfrm>
            <a:off x="2250369" y="3521056"/>
            <a:ext cx="2202292" cy="2828944"/>
          </a:xfrm>
          <a:custGeom>
            <a:avLst/>
            <a:gdLst>
              <a:gd name="connsiteX0" fmla="*/ 180000 w 2202292"/>
              <a:gd name="connsiteY0" fmla="*/ 2828944 h 2828944"/>
              <a:gd name="connsiteX1" fmla="*/ 2022292 w 2202292"/>
              <a:gd name="connsiteY1" fmla="*/ 2828944 h 2828944"/>
              <a:gd name="connsiteX2" fmla="*/ 2202292 w 2202292"/>
              <a:gd name="connsiteY2" fmla="*/ 2648944 h 2828944"/>
              <a:gd name="connsiteX3" fmla="*/ 2202292 w 2202292"/>
              <a:gd name="connsiteY3" fmla="*/ 657099 h 2828944"/>
              <a:gd name="connsiteX4" fmla="*/ 2105077 w 2202292"/>
              <a:gd name="connsiteY4" fmla="*/ 497266 h 2828944"/>
              <a:gd name="connsiteX5" fmla="*/ 1183931 w 2202292"/>
              <a:gd name="connsiteY5" fmla="*/ 20164 h 2828944"/>
              <a:gd name="connsiteX6" fmla="*/ 1018361 w 2202292"/>
              <a:gd name="connsiteY6" fmla="*/ 20164 h 2828944"/>
              <a:gd name="connsiteX7" fmla="*/ 97215 w 2202292"/>
              <a:gd name="connsiteY7" fmla="*/ 497266 h 2828944"/>
              <a:gd name="connsiteX8" fmla="*/ 0 w 2202292"/>
              <a:gd name="connsiteY8" fmla="*/ 657099 h 2828944"/>
              <a:gd name="connsiteX9" fmla="*/ 0 w 2202292"/>
              <a:gd name="connsiteY9" fmla="*/ 2648944 h 2828944"/>
              <a:gd name="connsiteX10" fmla="*/ 180000 w 2202292"/>
              <a:gd name="connsiteY10" fmla="*/ 2828944 h 282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02292" h="2828944">
                <a:moveTo>
                  <a:pt x="180000" y="2828944"/>
                </a:moveTo>
                <a:lnTo>
                  <a:pt x="2022292" y="2828944"/>
                </a:lnTo>
                <a:cubicBezTo>
                  <a:pt x="2121652" y="2828944"/>
                  <a:pt x="2202292" y="2748304"/>
                  <a:pt x="2202292" y="2648944"/>
                </a:cubicBezTo>
                <a:lnTo>
                  <a:pt x="2202292" y="657099"/>
                </a:lnTo>
                <a:cubicBezTo>
                  <a:pt x="2202292" y="589878"/>
                  <a:pt x="2164767" y="528182"/>
                  <a:pt x="2105077" y="497266"/>
                </a:cubicBezTo>
                <a:lnTo>
                  <a:pt x="1183931" y="20164"/>
                </a:lnTo>
                <a:cubicBezTo>
                  <a:pt x="1132025" y="-6721"/>
                  <a:pt x="1070267" y="-6721"/>
                  <a:pt x="1018361" y="20164"/>
                </a:cubicBezTo>
                <a:lnTo>
                  <a:pt x="97215" y="497266"/>
                </a:lnTo>
                <a:cubicBezTo>
                  <a:pt x="37525" y="528182"/>
                  <a:pt x="0" y="589878"/>
                  <a:pt x="0" y="657099"/>
                </a:cubicBezTo>
                <a:lnTo>
                  <a:pt x="0" y="2648944"/>
                </a:lnTo>
                <a:cubicBezTo>
                  <a:pt x="0" y="2748304"/>
                  <a:pt x="80640" y="2828944"/>
                  <a:pt x="180000" y="2828944"/>
                </a:cubicBezTo>
              </a:path>
            </a:pathLst>
          </a:custGeom>
          <a:gradFill flip="none" rotWithShape="1">
            <a:gsLst>
              <a:gs pos="25000">
                <a:schemeClr val="accent1">
                  <a:lumMod val="5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  <a:gs pos="75000">
                <a:schemeClr val="accent1"/>
              </a:gs>
            </a:gsLst>
            <a:lin ang="16200000" scaled="1"/>
            <a:tileRect/>
          </a:gradFill>
          <a:ln w="12700">
            <a:gradFill flip="none" rotWithShape="1">
              <a:gsLst>
                <a:gs pos="53000">
                  <a:schemeClr val="accent2"/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190500" dist="1270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思源黑体 CN Regular"/>
              <a:ea typeface="思源黑体 CN Regular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C077EF6-880D-4FEB-B68F-CE8D3C6E6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818" y="584641"/>
            <a:ext cx="10515600" cy="705535"/>
          </a:xfrm>
        </p:spPr>
        <p:txBody>
          <a:bodyPr>
            <a:normAutofit fontScale="90000"/>
          </a:bodyPr>
          <a:lstStyle/>
          <a:p>
            <a:r>
              <a:rPr lang="zh-CN" altLang="en-US" sz="360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</a:gradFill>
              </a:rPr>
              <a:t>企业人力资源信息的七大特点</a:t>
            </a:r>
            <a:br>
              <a:rPr lang="zh-CN" altLang="en-US"/>
            </a:br>
            <a:endParaRPr 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653D0BC-3149-4426-8F16-3E94B42E1F04}"/>
              </a:ext>
            </a:extLst>
          </p:cNvPr>
          <p:cNvGrpSpPr/>
          <p:nvPr/>
        </p:nvGrpSpPr>
        <p:grpSpPr>
          <a:xfrm>
            <a:off x="2598275" y="4457423"/>
            <a:ext cx="1506481" cy="1753613"/>
            <a:chOff x="2598275" y="4457423"/>
            <a:chExt cx="1506481" cy="1753613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F76A7D0-72E9-40D7-8942-735446E2F8F8}"/>
                </a:ext>
              </a:extLst>
            </p:cNvPr>
            <p:cNvSpPr/>
            <p:nvPr/>
          </p:nvSpPr>
          <p:spPr>
            <a:xfrm>
              <a:off x="2598275" y="4457423"/>
              <a:ext cx="1506481" cy="535405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algn="ctr" defTabSz="8890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新陈代谢性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1BB061D2-917E-40BE-9804-F2F14B3C5CB5}"/>
                </a:ext>
              </a:extLst>
            </p:cNvPr>
            <p:cNvGrpSpPr/>
            <p:nvPr/>
          </p:nvGrpSpPr>
          <p:grpSpPr>
            <a:xfrm>
              <a:off x="2623233" y="4860062"/>
              <a:ext cx="1456565" cy="1350974"/>
              <a:chOff x="2623233" y="4709750"/>
              <a:chExt cx="1456565" cy="1350974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4B8F1406-91E3-4BA0-82A1-053D3882D57D}"/>
                  </a:ext>
                </a:extLst>
              </p:cNvPr>
              <p:cNvSpPr/>
              <p:nvPr/>
            </p:nvSpPr>
            <p:spPr>
              <a:xfrm>
                <a:off x="2623233" y="5275729"/>
                <a:ext cx="1456565" cy="784995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0" marR="0" lvl="0" indent="0" defTabSz="8890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企业应及时完成 自身的更新与完善</a:t>
                </a: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E2A252C2-C671-448A-B55C-CEC31D1A06FD}"/>
                  </a:ext>
                </a:extLst>
              </p:cNvPr>
              <p:cNvSpPr/>
              <p:nvPr/>
            </p:nvSpPr>
            <p:spPr>
              <a:xfrm>
                <a:off x="2653863" y="4709750"/>
                <a:ext cx="969754" cy="784995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0" marR="0" lvl="0" indent="0" defTabSz="8890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科技进步、经济发展，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174B65B-8601-4E71-B9B8-35C4890CAB31}"/>
                </a:ext>
              </a:extLst>
            </p:cNvPr>
            <p:cNvCxnSpPr>
              <a:cxnSpLocks/>
            </p:cNvCxnSpPr>
            <p:nvPr/>
          </p:nvCxnSpPr>
          <p:spPr>
            <a:xfrm>
              <a:off x="3135615" y="4940662"/>
              <a:ext cx="431800" cy="0"/>
            </a:xfrm>
            <a:prstGeom prst="line">
              <a:avLst/>
            </a:prstGeom>
            <a:ln w="9525" cap="rnd">
              <a:gradFill flip="none" rotWithShape="1">
                <a:gsLst>
                  <a:gs pos="50000">
                    <a:srgbClr val="FAFCFF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6C14CBC-06C1-48B2-A974-5D41480376EF}"/>
              </a:ext>
            </a:extLst>
          </p:cNvPr>
          <p:cNvGrpSpPr/>
          <p:nvPr/>
        </p:nvGrpSpPr>
        <p:grpSpPr>
          <a:xfrm>
            <a:off x="5377513" y="4469949"/>
            <a:ext cx="1436975" cy="1741087"/>
            <a:chOff x="5377513" y="4469949"/>
            <a:chExt cx="1436975" cy="1741087"/>
          </a:xfrm>
        </p:grpSpPr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53E17BC-8704-4C7D-9544-69C88A3531C8}"/>
                </a:ext>
              </a:extLst>
            </p:cNvPr>
            <p:cNvSpPr/>
            <p:nvPr/>
          </p:nvSpPr>
          <p:spPr>
            <a:xfrm>
              <a:off x="5377513" y="4469949"/>
              <a:ext cx="1436975" cy="535405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algn="ctr" defTabSz="8890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浓缩性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61F3CC26-0A48-40EC-AFFE-87C7E8DF4D4F}"/>
                </a:ext>
              </a:extLst>
            </p:cNvPr>
            <p:cNvGrpSpPr/>
            <p:nvPr/>
          </p:nvGrpSpPr>
          <p:grpSpPr>
            <a:xfrm>
              <a:off x="5567987" y="4860062"/>
              <a:ext cx="1194923" cy="1350974"/>
              <a:chOff x="5567987" y="4709750"/>
              <a:chExt cx="1194923" cy="1350974"/>
            </a:xfrm>
          </p:grpSpPr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6845E014-0477-4800-8B84-DC33752B80D2}"/>
                  </a:ext>
                </a:extLst>
              </p:cNvPr>
              <p:cNvSpPr/>
              <p:nvPr/>
            </p:nvSpPr>
            <p:spPr>
              <a:xfrm>
                <a:off x="5574574" y="5275729"/>
                <a:ext cx="1188336" cy="784995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0" marR="0" lvl="0" indent="0" defTabSz="8890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形成有规律的方法和程序</a:t>
                </a: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4374551F-EBB0-4BB0-982E-C4B2D05ACC0C}"/>
                  </a:ext>
                </a:extLst>
              </p:cNvPr>
              <p:cNvSpPr/>
              <p:nvPr/>
            </p:nvSpPr>
            <p:spPr>
              <a:xfrm>
                <a:off x="5567987" y="4709750"/>
                <a:ext cx="939034" cy="784995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0" marR="0" lvl="0" indent="0" defTabSz="8890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去粗取精、去伪存真，</a:t>
                </a:r>
              </a:p>
            </p:txBody>
          </p:sp>
        </p:grp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2B48B0DE-A394-4D3C-B007-FA74A8937EA0}"/>
                </a:ext>
              </a:extLst>
            </p:cNvPr>
            <p:cNvCxnSpPr>
              <a:cxnSpLocks/>
            </p:cNvCxnSpPr>
            <p:nvPr/>
          </p:nvCxnSpPr>
          <p:spPr>
            <a:xfrm>
              <a:off x="5880100" y="4953188"/>
              <a:ext cx="431800" cy="0"/>
            </a:xfrm>
            <a:prstGeom prst="line">
              <a:avLst/>
            </a:prstGeom>
            <a:ln w="9525" cap="rnd">
              <a:gradFill flip="none" rotWithShape="1">
                <a:gsLst>
                  <a:gs pos="50000">
                    <a:srgbClr val="FAFCFF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EBB25B8-0A27-478A-BD24-B6C94CB8BA4D}"/>
              </a:ext>
            </a:extLst>
          </p:cNvPr>
          <p:cNvGrpSpPr/>
          <p:nvPr/>
        </p:nvGrpSpPr>
        <p:grpSpPr>
          <a:xfrm>
            <a:off x="8116092" y="4469949"/>
            <a:ext cx="1488977" cy="1741087"/>
            <a:chOff x="8116092" y="4469949"/>
            <a:chExt cx="1488977" cy="1741087"/>
          </a:xfrm>
        </p:grpSpPr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B82ED26D-01E7-4D67-A784-D523C55B0F38}"/>
                </a:ext>
              </a:extLst>
            </p:cNvPr>
            <p:cNvSpPr/>
            <p:nvPr/>
          </p:nvSpPr>
          <p:spPr>
            <a:xfrm>
              <a:off x="8266578" y="4469949"/>
              <a:ext cx="1194921" cy="535405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algn="ctr" defTabSz="8890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替代性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7D2E6F0D-443F-4981-A041-29639283FC0A}"/>
                </a:ext>
              </a:extLst>
            </p:cNvPr>
            <p:cNvGrpSpPr/>
            <p:nvPr/>
          </p:nvGrpSpPr>
          <p:grpSpPr>
            <a:xfrm>
              <a:off x="8116092" y="4860062"/>
              <a:ext cx="1488977" cy="1350974"/>
              <a:chOff x="8217692" y="4709750"/>
              <a:chExt cx="1488977" cy="1350974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38C8E887-9A29-4F43-B8F8-C81B88192618}"/>
                  </a:ext>
                </a:extLst>
              </p:cNvPr>
              <p:cNvSpPr/>
              <p:nvPr/>
            </p:nvSpPr>
            <p:spPr>
              <a:xfrm>
                <a:off x="8218012" y="5275729"/>
                <a:ext cx="1094237" cy="784995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0" marR="0" lvl="0" indent="0" defTabSz="8890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扩大经营， 提高经济效益</a:t>
                </a: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C67AF2A6-8180-4221-BA9F-4EDE6671B79B}"/>
                  </a:ext>
                </a:extLst>
              </p:cNvPr>
              <p:cNvSpPr/>
              <p:nvPr/>
            </p:nvSpPr>
            <p:spPr>
              <a:xfrm>
                <a:off x="8217692" y="4709750"/>
                <a:ext cx="1488977" cy="784995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0" marR="0" lvl="0" indent="0" defTabSz="8890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能减少人力、财力、物力的消耗，</a:t>
                </a:r>
              </a:p>
            </p:txBody>
          </p:sp>
        </p:grpSp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63DE86FF-96EA-4D01-A08B-CD1ABF3D940A}"/>
                </a:ext>
              </a:extLst>
            </p:cNvPr>
            <p:cNvCxnSpPr>
              <a:cxnSpLocks/>
            </p:cNvCxnSpPr>
            <p:nvPr/>
          </p:nvCxnSpPr>
          <p:spPr>
            <a:xfrm>
              <a:off x="8648138" y="4953188"/>
              <a:ext cx="431800" cy="0"/>
            </a:xfrm>
            <a:prstGeom prst="line">
              <a:avLst/>
            </a:prstGeom>
            <a:ln w="9525" cap="rnd">
              <a:gradFill flip="none" rotWithShape="1">
                <a:gsLst>
                  <a:gs pos="50000">
                    <a:srgbClr val="FAFCFF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5DB72BE-4AB6-4A0E-94E0-EF36FE70F681}"/>
              </a:ext>
            </a:extLst>
          </p:cNvPr>
          <p:cNvGrpSpPr/>
          <p:nvPr/>
        </p:nvGrpSpPr>
        <p:grpSpPr>
          <a:xfrm>
            <a:off x="1309004" y="1395088"/>
            <a:ext cx="1460225" cy="1741087"/>
            <a:chOff x="1309004" y="1395088"/>
            <a:chExt cx="1460225" cy="1741087"/>
          </a:xfrm>
        </p:grpSpPr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85298E0-A25F-428A-B408-B47EF5D79D64}"/>
                </a:ext>
              </a:extLst>
            </p:cNvPr>
            <p:cNvSpPr/>
            <p:nvPr/>
          </p:nvSpPr>
          <p:spPr>
            <a:xfrm>
              <a:off x="1357571" y="1395088"/>
              <a:ext cx="1239750" cy="535405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algn="ctr" defTabSz="8890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社会性</a:t>
              </a: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C7B2879C-78C6-4E5D-9253-ED13FE0E324C}"/>
                </a:ext>
              </a:extLst>
            </p:cNvPr>
            <p:cNvSpPr/>
            <p:nvPr/>
          </p:nvSpPr>
          <p:spPr>
            <a:xfrm>
              <a:off x="1312664" y="2351180"/>
              <a:ext cx="1456565" cy="784995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defTabSz="8890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企业应捕捉信息、及时运用</a:t>
              </a: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1C56CA8-8A48-4256-AE31-7FD252AE417F}"/>
                </a:ext>
              </a:extLst>
            </p:cNvPr>
            <p:cNvSpPr/>
            <p:nvPr/>
          </p:nvSpPr>
          <p:spPr>
            <a:xfrm>
              <a:off x="1309004" y="1785201"/>
              <a:ext cx="1138500" cy="784995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defTabSz="8890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信息来源广泛，收集难，</a:t>
              </a:r>
            </a:p>
          </p:txBody>
        </p:sp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92CA7087-DD65-40E9-AB5A-8EAFD1F51788}"/>
                </a:ext>
              </a:extLst>
            </p:cNvPr>
            <p:cNvCxnSpPr>
              <a:cxnSpLocks/>
            </p:cNvCxnSpPr>
            <p:nvPr/>
          </p:nvCxnSpPr>
          <p:spPr>
            <a:xfrm>
              <a:off x="1761546" y="1879249"/>
              <a:ext cx="431800" cy="0"/>
            </a:xfrm>
            <a:prstGeom prst="line">
              <a:avLst/>
            </a:prstGeom>
            <a:ln w="9525" cap="rnd">
              <a:gradFill flip="none" rotWithShape="1">
                <a:gsLst>
                  <a:gs pos="50000">
                    <a:srgbClr val="FAFCFF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BE2D714-50B0-4C37-ADA8-9B4231519C81}"/>
              </a:ext>
            </a:extLst>
          </p:cNvPr>
          <p:cNvGrpSpPr/>
          <p:nvPr/>
        </p:nvGrpSpPr>
        <p:grpSpPr>
          <a:xfrm>
            <a:off x="3952200" y="1395088"/>
            <a:ext cx="1560383" cy="1741087"/>
            <a:chOff x="3952200" y="1395088"/>
            <a:chExt cx="1560383" cy="1741087"/>
          </a:xfrm>
        </p:grpSpPr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DF136879-8BCC-4852-B286-EA7761054B40}"/>
                </a:ext>
              </a:extLst>
            </p:cNvPr>
            <p:cNvSpPr/>
            <p:nvPr/>
          </p:nvSpPr>
          <p:spPr>
            <a:xfrm>
              <a:off x="4112146" y="1395088"/>
              <a:ext cx="1222007" cy="535405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algn="ctr" defTabSz="8890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流动性</a:t>
              </a: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07144088-14DB-422B-A92F-E3402490488C}"/>
                </a:ext>
              </a:extLst>
            </p:cNvPr>
            <p:cNvSpPr/>
            <p:nvPr/>
          </p:nvSpPr>
          <p:spPr>
            <a:xfrm>
              <a:off x="3952200" y="2351180"/>
              <a:ext cx="1560383" cy="784995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algn="ctr" defTabSz="8890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应发现和掌握信息流动的内容和过程</a:t>
              </a: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2FE9D7BF-9DE2-4CD5-AA23-06DD197F0F57}"/>
                </a:ext>
              </a:extLst>
            </p:cNvPr>
            <p:cNvSpPr/>
            <p:nvPr/>
          </p:nvSpPr>
          <p:spPr>
            <a:xfrm>
              <a:off x="4009916" y="1785201"/>
              <a:ext cx="1343350" cy="784995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defTabSz="8890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rPr>
                <a:t>信息内部流动及与外部信息交流，</a:t>
              </a:r>
            </a:p>
          </p:txBody>
        </p: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id="{98BFE5A7-443E-4553-9A38-89C28285BAA8}"/>
                </a:ext>
              </a:extLst>
            </p:cNvPr>
            <p:cNvCxnSpPr>
              <a:cxnSpLocks/>
            </p:cNvCxnSpPr>
            <p:nvPr/>
          </p:nvCxnSpPr>
          <p:spPr>
            <a:xfrm>
              <a:off x="4507249" y="1869624"/>
              <a:ext cx="431800" cy="0"/>
            </a:xfrm>
            <a:prstGeom prst="line">
              <a:avLst/>
            </a:prstGeom>
            <a:ln w="9525" cap="rnd">
              <a:gradFill flip="none" rotWithShape="1">
                <a:gsLst>
                  <a:gs pos="50000">
                    <a:srgbClr val="FAFCFF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A269812-72A6-42AB-AC6C-0E14F3198880}"/>
              </a:ext>
            </a:extLst>
          </p:cNvPr>
          <p:cNvGrpSpPr/>
          <p:nvPr/>
        </p:nvGrpSpPr>
        <p:grpSpPr>
          <a:xfrm>
            <a:off x="9308758" y="1395088"/>
            <a:ext cx="1816214" cy="1741087"/>
            <a:chOff x="9308758" y="1395088"/>
            <a:chExt cx="1816214" cy="1741087"/>
          </a:xfrm>
        </p:grpSpPr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0C3E05DD-679E-4748-9FEE-4C5BA8279986}"/>
                </a:ext>
              </a:extLst>
            </p:cNvPr>
            <p:cNvSpPr/>
            <p:nvPr/>
          </p:nvSpPr>
          <p:spPr>
            <a:xfrm>
              <a:off x="9308758" y="1395088"/>
              <a:ext cx="1811593" cy="535405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algn="ctr" defTabSz="8890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连续性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994A2F7-73EB-4E09-AA6D-8C52AA0B79AB}"/>
                </a:ext>
              </a:extLst>
            </p:cNvPr>
            <p:cNvGrpSpPr/>
            <p:nvPr/>
          </p:nvGrpSpPr>
          <p:grpSpPr>
            <a:xfrm>
              <a:off x="9313379" y="1785201"/>
              <a:ext cx="1811593" cy="1350974"/>
              <a:chOff x="9313379" y="1735097"/>
              <a:chExt cx="1811593" cy="1350974"/>
            </a:xfrm>
          </p:grpSpPr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D3BDCEC6-4395-4870-941E-F6C5AA453CB3}"/>
                  </a:ext>
                </a:extLst>
              </p:cNvPr>
              <p:cNvSpPr/>
              <p:nvPr/>
            </p:nvSpPr>
            <p:spPr>
              <a:xfrm>
                <a:off x="9313379" y="2301076"/>
                <a:ext cx="1811593" cy="784995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0" marR="0" lvl="0" indent="0" defTabSz="8890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人力资源信息也始终 处于连续的运动变化中</a:t>
                </a: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23593C9A-EEF6-46B5-AF3F-A15D65860C4F}"/>
                  </a:ext>
                </a:extLst>
              </p:cNvPr>
              <p:cNvSpPr/>
              <p:nvPr/>
            </p:nvSpPr>
            <p:spPr>
              <a:xfrm>
                <a:off x="9326954" y="1735097"/>
                <a:ext cx="1464403" cy="784995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0" marR="0" lvl="0" indent="0" defTabSz="8890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企业生产经营活动是发展变化的，</a:t>
                </a:r>
              </a:p>
            </p:txBody>
          </p:sp>
        </p:grp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3058E3BE-F2CC-4BCE-AB8A-C31F639CB72C}"/>
                </a:ext>
              </a:extLst>
            </p:cNvPr>
            <p:cNvCxnSpPr>
              <a:cxnSpLocks/>
            </p:cNvCxnSpPr>
            <p:nvPr/>
          </p:nvCxnSpPr>
          <p:spPr>
            <a:xfrm>
              <a:off x="9998654" y="1869624"/>
              <a:ext cx="431800" cy="0"/>
            </a:xfrm>
            <a:prstGeom prst="line">
              <a:avLst/>
            </a:prstGeom>
            <a:ln w="9525" cap="rnd">
              <a:gradFill flip="none" rotWithShape="1">
                <a:gsLst>
                  <a:gs pos="50000">
                    <a:srgbClr val="FAFCFF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27C13C6-A917-43F4-8F8D-FCAEB1036DDA}"/>
              </a:ext>
            </a:extLst>
          </p:cNvPr>
          <p:cNvGrpSpPr/>
          <p:nvPr/>
        </p:nvGrpSpPr>
        <p:grpSpPr>
          <a:xfrm>
            <a:off x="6771259" y="1395528"/>
            <a:ext cx="1395186" cy="1612761"/>
            <a:chOff x="6771259" y="1395528"/>
            <a:chExt cx="1395186" cy="1612761"/>
          </a:xfrm>
        </p:grpSpPr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384EA0B-1ECD-42F5-913A-7CD786FF6214}"/>
                </a:ext>
              </a:extLst>
            </p:cNvPr>
            <p:cNvSpPr/>
            <p:nvPr/>
          </p:nvSpPr>
          <p:spPr>
            <a:xfrm>
              <a:off x="6771259" y="1395528"/>
              <a:ext cx="1395186" cy="535405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algn="ctr" defTabSz="8890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不规则性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2E60794-0359-462F-9839-B2ADDB9E2E11}"/>
                </a:ext>
              </a:extLst>
            </p:cNvPr>
            <p:cNvGrpSpPr/>
            <p:nvPr/>
          </p:nvGrpSpPr>
          <p:grpSpPr>
            <a:xfrm>
              <a:off x="6927270" y="1798256"/>
              <a:ext cx="1235564" cy="1210033"/>
              <a:chOff x="1353410" y="4668417"/>
              <a:chExt cx="1235564" cy="1210033"/>
            </a:xfrm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50737165-1501-4452-9833-F3234A7C1F2E}"/>
                  </a:ext>
                </a:extLst>
              </p:cNvPr>
              <p:cNvSpPr/>
              <p:nvPr/>
            </p:nvSpPr>
            <p:spPr>
              <a:xfrm>
                <a:off x="1353410" y="4668417"/>
                <a:ext cx="1235564" cy="784995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0" marR="0" lvl="0" indent="0" defTabSz="8890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越靠前的信息越有价值，</a:t>
                </a: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E6CB1B59-5C91-44EF-87FB-47F5F44E5A77}"/>
                  </a:ext>
                </a:extLst>
              </p:cNvPr>
              <p:cNvSpPr/>
              <p:nvPr/>
            </p:nvSpPr>
            <p:spPr>
              <a:xfrm>
                <a:off x="1353410" y="5093455"/>
                <a:ext cx="1235564" cy="784995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0" marR="0" lvl="0" indent="0" defTabSz="8890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但准确性较低</a:t>
                </a:r>
              </a:p>
            </p:txBody>
          </p:sp>
        </p:grp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DC11C94F-C442-4637-98D8-5525BC314210}"/>
                </a:ext>
              </a:extLst>
            </p:cNvPr>
            <p:cNvCxnSpPr>
              <a:cxnSpLocks/>
            </p:cNvCxnSpPr>
            <p:nvPr/>
          </p:nvCxnSpPr>
          <p:spPr>
            <a:xfrm>
              <a:off x="7252952" y="1865462"/>
              <a:ext cx="431800" cy="0"/>
            </a:xfrm>
            <a:prstGeom prst="line">
              <a:avLst/>
            </a:prstGeom>
            <a:ln w="9525" cap="rnd">
              <a:gradFill flip="none" rotWithShape="1">
                <a:gsLst>
                  <a:gs pos="50000">
                    <a:srgbClr val="FAFCFF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BF0F7A7-9CB5-0E36-1107-43ABD52C41D4}"/>
              </a:ext>
            </a:extLst>
          </p:cNvPr>
          <p:cNvGrpSpPr/>
          <p:nvPr/>
        </p:nvGrpSpPr>
        <p:grpSpPr>
          <a:xfrm>
            <a:off x="9758355" y="3167025"/>
            <a:ext cx="900000" cy="899119"/>
            <a:chOff x="9097511" y="1270000"/>
            <a:chExt cx="900000" cy="89911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804268A-1975-3083-5A00-EE26268E4725}"/>
                </a:ext>
              </a:extLst>
            </p:cNvPr>
            <p:cNvGrpSpPr/>
            <p:nvPr/>
          </p:nvGrpSpPr>
          <p:grpSpPr>
            <a:xfrm>
              <a:off x="9097511" y="1270000"/>
              <a:ext cx="900000" cy="899119"/>
              <a:chOff x="6110406" y="-495465"/>
              <a:chExt cx="900000" cy="899119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8D9EED70-7EB7-C969-7E11-009CAAFA1800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FA50444C-5F0F-5FBE-B8B1-6CDA03168EB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24" name="弧形 23">
                  <a:extLst>
                    <a:ext uri="{FF2B5EF4-FFF2-40B4-BE49-F238E27FC236}">
                      <a16:creationId xmlns:a16="http://schemas.microsoft.com/office/drawing/2014/main" id="{72F07395-C2CD-7867-4D14-43C7E237F3B6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28" name="弧形 27">
                  <a:extLst>
                    <a:ext uri="{FF2B5EF4-FFF2-40B4-BE49-F238E27FC236}">
                      <a16:creationId xmlns:a16="http://schemas.microsoft.com/office/drawing/2014/main" id="{E30F66EF-9486-840C-C83E-06AE8D23571A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736794A-B1AE-CD48-F6AA-61F5373B0690}"/>
                </a:ext>
              </a:extLst>
            </p:cNvPr>
            <p:cNvGrpSpPr/>
            <p:nvPr/>
          </p:nvGrpSpPr>
          <p:grpSpPr>
            <a:xfrm>
              <a:off x="9180218" y="1357855"/>
              <a:ext cx="713993" cy="719439"/>
              <a:chOff x="7182158" y="507035"/>
              <a:chExt cx="713993" cy="719439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602EF9C4-29DB-93EE-15E3-6EE88E893A1A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16" name="Oval 41+">
                <a:extLst>
                  <a:ext uri="{FF2B5EF4-FFF2-40B4-BE49-F238E27FC236}">
                    <a16:creationId xmlns:a16="http://schemas.microsoft.com/office/drawing/2014/main" id="{73D37A33-DFCC-523A-BC66-CB15CB13D710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12" name="图形 11" descr="光圈 轮廓">
              <a:extLst>
                <a:ext uri="{FF2B5EF4-FFF2-40B4-BE49-F238E27FC236}">
                  <a16:creationId xmlns:a16="http://schemas.microsoft.com/office/drawing/2014/main" id="{0615099E-677D-5083-3D2E-4EDC5652A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303214" y="1483574"/>
              <a:ext cx="468000" cy="468000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DB659F5-5E30-076C-2C9D-47DC569CD16F}"/>
              </a:ext>
            </a:extLst>
          </p:cNvPr>
          <p:cNvGrpSpPr/>
          <p:nvPr/>
        </p:nvGrpSpPr>
        <p:grpSpPr>
          <a:xfrm>
            <a:off x="1550532" y="3145704"/>
            <a:ext cx="900000" cy="899119"/>
            <a:chOff x="876295" y="1270001"/>
            <a:chExt cx="900000" cy="899119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68BBAB59-8E5A-1194-20E5-8FA9F56B3B30}"/>
                </a:ext>
              </a:extLst>
            </p:cNvPr>
            <p:cNvGrpSpPr/>
            <p:nvPr/>
          </p:nvGrpSpPr>
          <p:grpSpPr>
            <a:xfrm>
              <a:off x="876295" y="1270001"/>
              <a:ext cx="900000" cy="899119"/>
              <a:chOff x="6110406" y="-495465"/>
              <a:chExt cx="900000" cy="899119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788610E5-BDF4-D369-91C9-DB2055C174EC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F205BE1A-43F3-2682-BFBD-D363DA35539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48" name="弧形 47">
                  <a:extLst>
                    <a:ext uri="{FF2B5EF4-FFF2-40B4-BE49-F238E27FC236}">
                      <a16:creationId xmlns:a16="http://schemas.microsoft.com/office/drawing/2014/main" id="{0EC2E2C2-49A3-BA74-825A-531A506C3D82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49" name="弧形 48">
                  <a:extLst>
                    <a:ext uri="{FF2B5EF4-FFF2-40B4-BE49-F238E27FC236}">
                      <a16:creationId xmlns:a16="http://schemas.microsoft.com/office/drawing/2014/main" id="{3744E77A-047F-4E68-B67F-39EE61AD4787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C5D7BCB-FD51-FDEB-CE93-28CCF9539EDE}"/>
                </a:ext>
              </a:extLst>
            </p:cNvPr>
            <p:cNvGrpSpPr/>
            <p:nvPr/>
          </p:nvGrpSpPr>
          <p:grpSpPr>
            <a:xfrm>
              <a:off x="959003" y="1357856"/>
              <a:ext cx="713993" cy="719439"/>
              <a:chOff x="7182158" y="507035"/>
              <a:chExt cx="713993" cy="719439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839142C5-82A9-307D-4C28-70355F86E6E6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35" name="Oval 41+">
                <a:extLst>
                  <a:ext uri="{FF2B5EF4-FFF2-40B4-BE49-F238E27FC236}">
                    <a16:creationId xmlns:a16="http://schemas.microsoft.com/office/drawing/2014/main" id="{F0F1717D-0A71-B4F7-264A-D1A87118EEDA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32" name="图形 31" descr="原子 轮廓">
              <a:extLst>
                <a:ext uri="{FF2B5EF4-FFF2-40B4-BE49-F238E27FC236}">
                  <a16:creationId xmlns:a16="http://schemas.microsoft.com/office/drawing/2014/main" id="{8DD97CEC-1499-09BB-783E-FC86AAA89C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81999" y="1483575"/>
              <a:ext cx="468000" cy="468000"/>
            </a:xfrm>
            <a:prstGeom prst="rect">
              <a:avLst/>
            </a:prstGeom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971737E-ACD5-4592-36F8-07F747D5014E}"/>
              </a:ext>
            </a:extLst>
          </p:cNvPr>
          <p:cNvGrpSpPr/>
          <p:nvPr/>
        </p:nvGrpSpPr>
        <p:grpSpPr>
          <a:xfrm>
            <a:off x="2918502" y="3570519"/>
            <a:ext cx="900000" cy="899119"/>
            <a:chOff x="2801369" y="3512574"/>
            <a:chExt cx="900000" cy="899119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5895F388-5CE5-48FB-7C9F-4FEB7A47CE55}"/>
                </a:ext>
              </a:extLst>
            </p:cNvPr>
            <p:cNvGrpSpPr/>
            <p:nvPr/>
          </p:nvGrpSpPr>
          <p:grpSpPr>
            <a:xfrm>
              <a:off x="2801369" y="3512574"/>
              <a:ext cx="900000" cy="899119"/>
              <a:chOff x="6110406" y="-495465"/>
              <a:chExt cx="900000" cy="899119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BD567500-5EE5-04F0-83D5-B4F41E021E27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7D904F24-496A-8803-4622-0660D81C4F0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58" name="弧形 57">
                  <a:extLst>
                    <a:ext uri="{FF2B5EF4-FFF2-40B4-BE49-F238E27FC236}">
                      <a16:creationId xmlns:a16="http://schemas.microsoft.com/office/drawing/2014/main" id="{4EB3CAF1-7DE8-8C25-6B96-4D8864D2D2CB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59" name="弧形 58">
                  <a:extLst>
                    <a:ext uri="{FF2B5EF4-FFF2-40B4-BE49-F238E27FC236}">
                      <a16:creationId xmlns:a16="http://schemas.microsoft.com/office/drawing/2014/main" id="{78C25C91-1ABB-35C3-F8BC-B55C7BCEC807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BA7A397C-7B74-5AAA-1B4D-ACB522394D47}"/>
                </a:ext>
              </a:extLst>
            </p:cNvPr>
            <p:cNvGrpSpPr/>
            <p:nvPr/>
          </p:nvGrpSpPr>
          <p:grpSpPr>
            <a:xfrm>
              <a:off x="2884077" y="3600429"/>
              <a:ext cx="713993" cy="719439"/>
              <a:chOff x="7182158" y="507035"/>
              <a:chExt cx="713993" cy="719439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FBD626A7-3E57-AD7C-8C73-2451517CDADB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55" name="Oval 41+">
                <a:extLst>
                  <a:ext uri="{FF2B5EF4-FFF2-40B4-BE49-F238E27FC236}">
                    <a16:creationId xmlns:a16="http://schemas.microsoft.com/office/drawing/2014/main" id="{17D9EEC8-56D3-7556-D70D-41E14119642B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53" name="图形 52" descr="盲文 轮廓">
              <a:extLst>
                <a:ext uri="{FF2B5EF4-FFF2-40B4-BE49-F238E27FC236}">
                  <a16:creationId xmlns:a16="http://schemas.microsoft.com/office/drawing/2014/main" id="{4F9D8588-BE35-E9C9-4245-27D9981DAAE0}"/>
                </a:ext>
              </a:extLst>
            </p:cNvPr>
            <p:cNvPicPr>
              <a:picLocks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025073" y="3708148"/>
              <a:ext cx="432000" cy="504000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A0203B2-348E-D4AE-39C0-DE4347DDE810}"/>
              </a:ext>
            </a:extLst>
          </p:cNvPr>
          <p:cNvGrpSpPr/>
          <p:nvPr/>
        </p:nvGrpSpPr>
        <p:grpSpPr>
          <a:xfrm>
            <a:off x="7022413" y="3156766"/>
            <a:ext cx="900000" cy="899119"/>
            <a:chOff x="6357108" y="1270000"/>
            <a:chExt cx="900000" cy="899119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F6376E32-E9CE-1237-57A2-AD5798CCED40}"/>
                </a:ext>
              </a:extLst>
            </p:cNvPr>
            <p:cNvGrpSpPr/>
            <p:nvPr/>
          </p:nvGrpSpPr>
          <p:grpSpPr>
            <a:xfrm>
              <a:off x="6357108" y="1270000"/>
              <a:ext cx="900000" cy="899119"/>
              <a:chOff x="6110406" y="-495465"/>
              <a:chExt cx="900000" cy="899119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E5D545CC-A84A-BBA7-A49D-BA5FC95707A8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36F29494-A013-F1FF-56DC-AE62481F83E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68" name="弧形 67">
                  <a:extLst>
                    <a:ext uri="{FF2B5EF4-FFF2-40B4-BE49-F238E27FC236}">
                      <a16:creationId xmlns:a16="http://schemas.microsoft.com/office/drawing/2014/main" id="{4FE74C8A-43CA-908D-531B-3E9BD60419CB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69" name="弧形 68">
                  <a:extLst>
                    <a:ext uri="{FF2B5EF4-FFF2-40B4-BE49-F238E27FC236}">
                      <a16:creationId xmlns:a16="http://schemas.microsoft.com/office/drawing/2014/main" id="{B02F8AF6-DE51-BC22-D38E-E1B29871CE55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88D2548E-631F-3694-DDD2-E24310426F21}"/>
                </a:ext>
              </a:extLst>
            </p:cNvPr>
            <p:cNvGrpSpPr/>
            <p:nvPr/>
          </p:nvGrpSpPr>
          <p:grpSpPr>
            <a:xfrm>
              <a:off x="6439816" y="1357855"/>
              <a:ext cx="713993" cy="719439"/>
              <a:chOff x="7182158" y="507035"/>
              <a:chExt cx="713993" cy="719439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27FC3D6C-6452-BF82-1AE9-A54AD8EFE0C6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65" name="Oval 41+">
                <a:extLst>
                  <a:ext uri="{FF2B5EF4-FFF2-40B4-BE49-F238E27FC236}">
                    <a16:creationId xmlns:a16="http://schemas.microsoft.com/office/drawing/2014/main" id="{8C1AEE0C-42D6-1EF2-802B-CB9C7593BE33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63" name="图形 62" descr="迷宫 轮廓">
              <a:extLst>
                <a:ext uri="{FF2B5EF4-FFF2-40B4-BE49-F238E27FC236}">
                  <a16:creationId xmlns:a16="http://schemas.microsoft.com/office/drawing/2014/main" id="{7AA6A830-9570-72EE-9C0C-4CD383B95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562812" y="1483574"/>
              <a:ext cx="468000" cy="468000"/>
            </a:xfrm>
            <a:prstGeom prst="rect">
              <a:avLst/>
            </a:prstGeom>
          </p:spPr>
        </p:pic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78F2513-091A-DC6A-2A2F-FDB0FD8C1A4C}"/>
              </a:ext>
            </a:extLst>
          </p:cNvPr>
          <p:cNvGrpSpPr/>
          <p:nvPr/>
        </p:nvGrpSpPr>
        <p:grpSpPr>
          <a:xfrm>
            <a:off x="8390383" y="3556862"/>
            <a:ext cx="900000" cy="899119"/>
            <a:chOff x="8278040" y="3512574"/>
            <a:chExt cx="900000" cy="899119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BC6E6555-737F-E5E7-6D7C-95BA633C2DC6}"/>
                </a:ext>
              </a:extLst>
            </p:cNvPr>
            <p:cNvGrpSpPr/>
            <p:nvPr/>
          </p:nvGrpSpPr>
          <p:grpSpPr>
            <a:xfrm>
              <a:off x="8278040" y="3512574"/>
              <a:ext cx="900000" cy="899119"/>
              <a:chOff x="6110406" y="-495465"/>
              <a:chExt cx="900000" cy="899119"/>
            </a:xfrm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F01E2E5B-4716-E295-30AF-5C2D50F04B34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80611382-5A75-D4F9-1C21-DBF405D5DAB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78" name="弧形 77">
                  <a:extLst>
                    <a:ext uri="{FF2B5EF4-FFF2-40B4-BE49-F238E27FC236}">
                      <a16:creationId xmlns:a16="http://schemas.microsoft.com/office/drawing/2014/main" id="{9B53E9D9-FB42-C355-AB2D-A4F9B8CC5FDD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79" name="弧形 78">
                  <a:extLst>
                    <a:ext uri="{FF2B5EF4-FFF2-40B4-BE49-F238E27FC236}">
                      <a16:creationId xmlns:a16="http://schemas.microsoft.com/office/drawing/2014/main" id="{838B1B30-731D-729D-87B6-90439186A328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80BBD126-733D-34A9-F0D3-99B262C35D81}"/>
                </a:ext>
              </a:extLst>
            </p:cNvPr>
            <p:cNvGrpSpPr/>
            <p:nvPr/>
          </p:nvGrpSpPr>
          <p:grpSpPr>
            <a:xfrm>
              <a:off x="8360747" y="3600429"/>
              <a:ext cx="713993" cy="719439"/>
              <a:chOff x="7182158" y="507035"/>
              <a:chExt cx="713993" cy="719439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31C9E82D-04D2-3C34-748B-BC3AF3CF5A73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75" name="Oval 41+">
                <a:extLst>
                  <a:ext uri="{FF2B5EF4-FFF2-40B4-BE49-F238E27FC236}">
                    <a16:creationId xmlns:a16="http://schemas.microsoft.com/office/drawing/2014/main" id="{891FAB46-2BD6-2FC6-5B8F-ACC864497F77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73" name="图形 72" descr="国际象棋棋子 轮廓">
              <a:extLst>
                <a:ext uri="{FF2B5EF4-FFF2-40B4-BE49-F238E27FC236}">
                  <a16:creationId xmlns:a16="http://schemas.microsoft.com/office/drawing/2014/main" id="{2924603A-A2C2-B2A1-F852-8A77FA4FCA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501743" y="3744148"/>
              <a:ext cx="432000" cy="432000"/>
            </a:xfrm>
            <a:prstGeom prst="rect">
              <a:avLst/>
            </a:prstGeom>
          </p:spPr>
        </p:pic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775F5402-0159-7CD9-54F8-656C4D74A4EB}"/>
              </a:ext>
            </a:extLst>
          </p:cNvPr>
          <p:cNvGrpSpPr/>
          <p:nvPr/>
        </p:nvGrpSpPr>
        <p:grpSpPr>
          <a:xfrm>
            <a:off x="5654442" y="3557947"/>
            <a:ext cx="900000" cy="899119"/>
            <a:chOff x="5539705" y="3512574"/>
            <a:chExt cx="900000" cy="899119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BBD4D13B-24D8-0C62-14A4-26CEFE28275C}"/>
                </a:ext>
              </a:extLst>
            </p:cNvPr>
            <p:cNvGrpSpPr/>
            <p:nvPr/>
          </p:nvGrpSpPr>
          <p:grpSpPr>
            <a:xfrm>
              <a:off x="5539705" y="3512574"/>
              <a:ext cx="900000" cy="899119"/>
              <a:chOff x="6110406" y="-495465"/>
              <a:chExt cx="900000" cy="899119"/>
            </a:xfrm>
          </p:grpSpPr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04D29035-6EE9-0451-896A-FB5E950A4620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60DF0966-62A2-832E-6E6B-EC8C0E7D09C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90" name="弧形 89">
                  <a:extLst>
                    <a:ext uri="{FF2B5EF4-FFF2-40B4-BE49-F238E27FC236}">
                      <a16:creationId xmlns:a16="http://schemas.microsoft.com/office/drawing/2014/main" id="{244FE1D1-01FA-A385-A832-2D1238DADA98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91" name="弧形 90">
                  <a:extLst>
                    <a:ext uri="{FF2B5EF4-FFF2-40B4-BE49-F238E27FC236}">
                      <a16:creationId xmlns:a16="http://schemas.microsoft.com/office/drawing/2014/main" id="{7EDF1CA5-CC38-4B24-3F6F-1FECB1E7BDD0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8CB751AC-E51C-C63F-2110-D92D08BB7DF2}"/>
                </a:ext>
              </a:extLst>
            </p:cNvPr>
            <p:cNvGrpSpPr/>
            <p:nvPr/>
          </p:nvGrpSpPr>
          <p:grpSpPr>
            <a:xfrm>
              <a:off x="5622413" y="3600429"/>
              <a:ext cx="713993" cy="719439"/>
              <a:chOff x="7182158" y="507035"/>
              <a:chExt cx="713993" cy="719439"/>
            </a:xfrm>
          </p:grpSpPr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A56E1254-7A01-1D3A-124B-DCF3F341EE9B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86" name="Oval 41+">
                <a:extLst>
                  <a:ext uri="{FF2B5EF4-FFF2-40B4-BE49-F238E27FC236}">
                    <a16:creationId xmlns:a16="http://schemas.microsoft.com/office/drawing/2014/main" id="{59C89BDE-0E8E-7815-7905-05471A965C29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84" name="图形 83" descr="菱形 轮廓">
              <a:extLst>
                <a:ext uri="{FF2B5EF4-FFF2-40B4-BE49-F238E27FC236}">
                  <a16:creationId xmlns:a16="http://schemas.microsoft.com/office/drawing/2014/main" id="{F6DA8C23-4984-1FF7-5478-D911B2F9F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763409" y="3744148"/>
              <a:ext cx="432000" cy="432000"/>
            </a:xfrm>
            <a:prstGeom prst="rect">
              <a:avLst/>
            </a:prstGeom>
          </p:spPr>
        </p:pic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ED702ED6-F06D-FC3E-A8FA-D5AF1F478C81}"/>
              </a:ext>
            </a:extLst>
          </p:cNvPr>
          <p:cNvGrpSpPr/>
          <p:nvPr/>
        </p:nvGrpSpPr>
        <p:grpSpPr>
          <a:xfrm>
            <a:off x="4286472" y="3174968"/>
            <a:ext cx="900000" cy="899119"/>
            <a:chOff x="3616704" y="1270000"/>
            <a:chExt cx="900000" cy="899119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DE8E2479-6F3C-1ACB-D0F2-39780CEED934}"/>
                </a:ext>
              </a:extLst>
            </p:cNvPr>
            <p:cNvGrpSpPr/>
            <p:nvPr/>
          </p:nvGrpSpPr>
          <p:grpSpPr>
            <a:xfrm>
              <a:off x="3616704" y="1270000"/>
              <a:ext cx="900000" cy="899119"/>
              <a:chOff x="6110406" y="-495465"/>
              <a:chExt cx="900000" cy="899119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AAE157E1-6AD7-99AE-790F-D89E9E593577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B5901B3C-A1E8-48C4-F073-565BEEA6464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100" name="弧形 99">
                  <a:extLst>
                    <a:ext uri="{FF2B5EF4-FFF2-40B4-BE49-F238E27FC236}">
                      <a16:creationId xmlns:a16="http://schemas.microsoft.com/office/drawing/2014/main" id="{A76CD56A-A278-0CFD-E1A4-0E1350F07EC9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101" name="弧形 100">
                  <a:extLst>
                    <a:ext uri="{FF2B5EF4-FFF2-40B4-BE49-F238E27FC236}">
                      <a16:creationId xmlns:a16="http://schemas.microsoft.com/office/drawing/2014/main" id="{3DA54E1C-9A28-D997-324B-24959799933E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8951914D-84A8-CAA5-5B1B-EAA19DE00455}"/>
                </a:ext>
              </a:extLst>
            </p:cNvPr>
            <p:cNvGrpSpPr/>
            <p:nvPr/>
          </p:nvGrpSpPr>
          <p:grpSpPr>
            <a:xfrm>
              <a:off x="3699411" y="1357855"/>
              <a:ext cx="713993" cy="719439"/>
              <a:chOff x="7182158" y="507035"/>
              <a:chExt cx="713993" cy="719439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F428D2CB-90B1-18D3-7B74-A510892862CC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97" name="Oval 41+">
                <a:extLst>
                  <a:ext uri="{FF2B5EF4-FFF2-40B4-BE49-F238E27FC236}">
                    <a16:creationId xmlns:a16="http://schemas.microsoft.com/office/drawing/2014/main" id="{D0A0EFE5-A284-6309-C0B0-E15AD59F0EE7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95" name="图形 94" descr="处理器 轮廓">
              <a:extLst>
                <a:ext uri="{FF2B5EF4-FFF2-40B4-BE49-F238E27FC236}">
                  <a16:creationId xmlns:a16="http://schemas.microsoft.com/office/drawing/2014/main" id="{84FE096E-4D83-46BE-5D88-D3A340DA8E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822407" y="1483574"/>
              <a:ext cx="468000" cy="4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4714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5FBE9C30-E527-454E-9909-B98B8DA2CE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400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34628E9-F604-F7C7-2F4F-FE08093CBDA9}"/>
              </a:ext>
            </a:extLst>
          </p:cNvPr>
          <p:cNvSpPr/>
          <p:nvPr/>
        </p:nvSpPr>
        <p:spPr>
          <a:xfrm>
            <a:off x="6096000" y="4368962"/>
            <a:ext cx="6096000" cy="247211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6A104BE-B78E-461E-9445-13A3842A4FF1}"/>
              </a:ext>
            </a:extLst>
          </p:cNvPr>
          <p:cNvSpPr/>
          <p:nvPr/>
        </p:nvSpPr>
        <p:spPr>
          <a:xfrm>
            <a:off x="0" y="4890190"/>
            <a:ext cx="6096000" cy="196780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C077EF6-880D-4FEB-B68F-CE8D3C6E6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396546"/>
            <a:ext cx="10515600" cy="705535"/>
          </a:xfrm>
        </p:spPr>
        <p:txBody>
          <a:bodyPr lIns="0" tIns="45720" rIns="91440" bIns="45720">
            <a:normAutofit/>
          </a:bodyPr>
          <a:lstStyle/>
          <a:p>
            <a:r>
              <a:rPr lang="zh-CN" altLang="en-US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</a:gradFill>
              </a:rPr>
              <a:t>人力资源信息采集的程序</a:t>
            </a:r>
            <a:endParaRPr lang="en-US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</a:gradFill>
            </a:endParaRPr>
          </a:p>
        </p:txBody>
      </p:sp>
      <p:pic>
        <p:nvPicPr>
          <p:cNvPr id="134" name="图片 133" descr="建筑外的招牌&#10;&#10;低可信度描述已自动生成">
            <a:extLst>
              <a:ext uri="{FF2B5EF4-FFF2-40B4-BE49-F238E27FC236}">
                <a16:creationId xmlns:a16="http://schemas.microsoft.com/office/drawing/2014/main" id="{5EEFFFC2-A2AC-43E8-92C2-611E9BC7F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483900" y="1401480"/>
            <a:ext cx="4320000" cy="4320000"/>
          </a:xfrm>
          <a:custGeom>
            <a:avLst/>
            <a:gdLst>
              <a:gd name="connsiteX0" fmla="*/ 4144738 w 4320000"/>
              <a:gd name="connsiteY0" fmla="*/ 0 h 4320000"/>
              <a:gd name="connsiteX1" fmla="*/ 175262 w 4320000"/>
              <a:gd name="connsiteY1" fmla="*/ 0 h 4320000"/>
              <a:gd name="connsiteX2" fmla="*/ 0 w 4320000"/>
              <a:gd name="connsiteY2" fmla="*/ 175262 h 4320000"/>
              <a:gd name="connsiteX3" fmla="*/ 0 w 4320000"/>
              <a:gd name="connsiteY3" fmla="*/ 4144738 h 4320000"/>
              <a:gd name="connsiteX4" fmla="*/ 175262 w 4320000"/>
              <a:gd name="connsiteY4" fmla="*/ 4320000 h 4320000"/>
              <a:gd name="connsiteX5" fmla="*/ 4144738 w 4320000"/>
              <a:gd name="connsiteY5" fmla="*/ 4320000 h 4320000"/>
              <a:gd name="connsiteX6" fmla="*/ 4320000 w 4320000"/>
              <a:gd name="connsiteY6" fmla="*/ 4144738 h 4320000"/>
              <a:gd name="connsiteX7" fmla="*/ 4320000 w 4320000"/>
              <a:gd name="connsiteY7" fmla="*/ 175262 h 4320000"/>
              <a:gd name="connsiteX8" fmla="*/ 4144738 w 4320000"/>
              <a:gd name="connsiteY8" fmla="*/ 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20000" h="4320000">
                <a:moveTo>
                  <a:pt x="4144738" y="0"/>
                </a:moveTo>
                <a:lnTo>
                  <a:pt x="175262" y="0"/>
                </a:lnTo>
                <a:cubicBezTo>
                  <a:pt x="78467" y="0"/>
                  <a:pt x="0" y="78467"/>
                  <a:pt x="0" y="175262"/>
                </a:cubicBezTo>
                <a:lnTo>
                  <a:pt x="0" y="4144738"/>
                </a:lnTo>
                <a:cubicBezTo>
                  <a:pt x="0" y="4241533"/>
                  <a:pt x="78467" y="4320000"/>
                  <a:pt x="175262" y="4320000"/>
                </a:cubicBezTo>
                <a:lnTo>
                  <a:pt x="4144738" y="4320000"/>
                </a:lnTo>
                <a:cubicBezTo>
                  <a:pt x="4241533" y="4320000"/>
                  <a:pt x="4320000" y="4241533"/>
                  <a:pt x="4320000" y="4144738"/>
                </a:cubicBezTo>
                <a:lnTo>
                  <a:pt x="4320000" y="175262"/>
                </a:lnTo>
                <a:cubicBezTo>
                  <a:pt x="4320000" y="78467"/>
                  <a:pt x="4241533" y="0"/>
                  <a:pt x="4144738" y="0"/>
                </a:cubicBezTo>
                <a:close/>
              </a:path>
            </a:pathLst>
          </a:custGeom>
        </p:spPr>
      </p:pic>
      <p:sp>
        <p:nvSpPr>
          <p:cNvPr id="118" name="Rounded Rectangle 47++">
            <a:extLst>
              <a:ext uri="{FF2B5EF4-FFF2-40B4-BE49-F238E27FC236}">
                <a16:creationId xmlns:a16="http://schemas.microsoft.com/office/drawing/2014/main" id="{AF0076C3-0436-4430-AF0B-BA19364C7195}"/>
              </a:ext>
            </a:extLst>
          </p:cNvPr>
          <p:cNvSpPr>
            <a:spLocks/>
          </p:cNvSpPr>
          <p:nvPr/>
        </p:nvSpPr>
        <p:spPr>
          <a:xfrm>
            <a:off x="1483900" y="1401480"/>
            <a:ext cx="4320000" cy="4320000"/>
          </a:xfrm>
          <a:prstGeom prst="roundRect">
            <a:avLst>
              <a:gd name="adj" fmla="val 4057"/>
            </a:avLst>
          </a:prstGeom>
          <a:gradFill flip="none" rotWithShape="1">
            <a:gsLst>
              <a:gs pos="21000">
                <a:schemeClr val="accent1"/>
              </a:gs>
              <a:gs pos="100000">
                <a:schemeClr val="accent1">
                  <a:alpha val="50000"/>
                </a:schemeClr>
              </a:gs>
            </a:gsLst>
            <a:lin ang="18900000" scaled="1"/>
            <a:tileRect/>
          </a:gradFill>
          <a:ln w="15875"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5000">
                  <a:schemeClr val="accent2">
                    <a:lumMod val="20000"/>
                    <a:lumOff val="8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205748CF-55CE-406A-A0E7-7BCA75C8994F}"/>
              </a:ext>
            </a:extLst>
          </p:cNvPr>
          <p:cNvSpPr/>
          <p:nvPr/>
        </p:nvSpPr>
        <p:spPr>
          <a:xfrm>
            <a:off x="2982180" y="3232280"/>
            <a:ext cx="1323440" cy="522725"/>
          </a:xfrm>
          <a:custGeom>
            <a:avLst/>
            <a:gdLst>
              <a:gd name="connsiteX0" fmla="*/ 0 w 1648874"/>
              <a:gd name="connsiteY0" fmla="*/ 0 h 604842"/>
              <a:gd name="connsiteX1" fmla="*/ 1648874 w 1648874"/>
              <a:gd name="connsiteY1" fmla="*/ 0 h 604842"/>
              <a:gd name="connsiteX2" fmla="*/ 1648874 w 1648874"/>
              <a:gd name="connsiteY2" fmla="*/ 604842 h 604842"/>
              <a:gd name="connsiteX3" fmla="*/ 0 w 1648874"/>
              <a:gd name="connsiteY3" fmla="*/ 604842 h 604842"/>
              <a:gd name="connsiteX4" fmla="*/ 0 w 1648874"/>
              <a:gd name="connsiteY4" fmla="*/ 0 h 604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874" h="604842">
                <a:moveTo>
                  <a:pt x="0" y="0"/>
                </a:moveTo>
                <a:lnTo>
                  <a:pt x="1648874" y="0"/>
                </a:lnTo>
                <a:lnTo>
                  <a:pt x="1648874" y="604842"/>
                </a:lnTo>
                <a:lnTo>
                  <a:pt x="0" y="604842"/>
                </a:ln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alpha val="80000"/>
              <a:hueOff val="0"/>
              <a:satOff val="0"/>
              <a:lumOff val="0"/>
              <a:alphaOff val="0"/>
            </a:schemeClr>
          </a:fillRef>
          <a:effectRef idx="1">
            <a:schemeClr val="accent5">
              <a:alpha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875" tIns="15875" rIns="15875" bIns="15875" numCol="1" spcCol="1270" anchor="ctr" anchorCtr="0">
            <a:noAutofit/>
          </a:bodyPr>
          <a:lstStyle/>
          <a:p>
            <a:pPr marL="0" marR="0" lvl="0" indent="0" algn="ctr" defTabSz="1111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Regular"/>
                <a:cs typeface="+mn-cs"/>
              </a:rPr>
              <a:t>调研准备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5B1A9A0B-E705-48C2-AD51-11894C41DA60}"/>
              </a:ext>
            </a:extLst>
          </p:cNvPr>
          <p:cNvSpPr txBox="1"/>
          <p:nvPr/>
        </p:nvSpPr>
        <p:spPr>
          <a:xfrm>
            <a:off x="3014910" y="3968972"/>
            <a:ext cx="1323439" cy="1026563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初步情况分析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非正式调研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锁定调研目标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4C9B539-B1C5-4C69-A54F-110F1412E1C3}"/>
              </a:ext>
            </a:extLst>
          </p:cNvPr>
          <p:cNvCxnSpPr>
            <a:cxnSpLocks/>
          </p:cNvCxnSpPr>
          <p:nvPr/>
        </p:nvCxnSpPr>
        <p:spPr>
          <a:xfrm flipH="1">
            <a:off x="3019990" y="3864824"/>
            <a:ext cx="1224000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2CA63DA9-8822-4AE1-9119-63A7575EFC5E}"/>
              </a:ext>
            </a:extLst>
          </p:cNvPr>
          <p:cNvSpPr/>
          <p:nvPr/>
        </p:nvSpPr>
        <p:spPr>
          <a:xfrm>
            <a:off x="1770254" y="5213480"/>
            <a:ext cx="3747293" cy="1321439"/>
          </a:xfrm>
          <a:custGeom>
            <a:avLst/>
            <a:gdLst>
              <a:gd name="connsiteX0" fmla="*/ 0 w 1648874"/>
              <a:gd name="connsiteY0" fmla="*/ 0 h 604842"/>
              <a:gd name="connsiteX1" fmla="*/ 1648874 w 1648874"/>
              <a:gd name="connsiteY1" fmla="*/ 0 h 604842"/>
              <a:gd name="connsiteX2" fmla="*/ 1648874 w 1648874"/>
              <a:gd name="connsiteY2" fmla="*/ 604842 h 604842"/>
              <a:gd name="connsiteX3" fmla="*/ 0 w 1648874"/>
              <a:gd name="connsiteY3" fmla="*/ 604842 h 604842"/>
              <a:gd name="connsiteX4" fmla="*/ 0 w 1648874"/>
              <a:gd name="connsiteY4" fmla="*/ 0 h 604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874" h="604842">
                <a:moveTo>
                  <a:pt x="0" y="0"/>
                </a:moveTo>
                <a:lnTo>
                  <a:pt x="1648874" y="0"/>
                </a:lnTo>
                <a:lnTo>
                  <a:pt x="1648874" y="604842"/>
                </a:lnTo>
                <a:lnTo>
                  <a:pt x="0" y="604842"/>
                </a:ln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alpha val="80000"/>
              <a:hueOff val="0"/>
              <a:satOff val="0"/>
              <a:lumOff val="0"/>
              <a:alphaOff val="0"/>
            </a:schemeClr>
          </a:fillRef>
          <a:effectRef idx="1">
            <a:schemeClr val="accent5">
              <a:alpha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875" tIns="15875" rIns="15875" bIns="15875" numCol="1" spcCol="1270" anchor="ctr" anchorCtr="0">
            <a:noAutofit/>
          </a:bodyPr>
          <a:lstStyle/>
          <a:p>
            <a:pPr marL="0" marR="0" lvl="0" indent="0" algn="ctr" defTabSz="1111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>
                <a:ln w="12700">
                  <a:gradFill>
                    <a:gsLst>
                      <a:gs pos="0">
                        <a:srgbClr val="1D78FA">
                          <a:lumMod val="5000"/>
                          <a:lumOff val="95000"/>
                        </a:srgbClr>
                      </a:gs>
                      <a:gs pos="74000">
                        <a:srgbClr val="1D78FA">
                          <a:lumMod val="45000"/>
                          <a:lumOff val="55000"/>
                        </a:srgbClr>
                      </a:gs>
                      <a:gs pos="83000">
                        <a:srgbClr val="1D78FA">
                          <a:lumMod val="45000"/>
                          <a:lumOff val="55000"/>
                        </a:srgbClr>
                      </a:gs>
                      <a:gs pos="100000">
                        <a:srgbClr val="1D78FA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思源黑体 CN Bold"/>
                <a:ea typeface="思源黑体 CN Regular"/>
                <a:cs typeface="+mn-cs"/>
              </a:rPr>
              <a:t>STEP  01</a:t>
            </a:r>
            <a:endParaRPr kumimoji="0" lang="zh-CN" altLang="en-US" sz="6000" b="1" i="0" u="none" strike="noStrike" kern="1200" cap="none" spc="0" normalizeH="0" baseline="0" noProof="0">
              <a:ln w="12700">
                <a:gradFill>
                  <a:gsLst>
                    <a:gs pos="0">
                      <a:srgbClr val="1D78FA">
                        <a:lumMod val="5000"/>
                        <a:lumOff val="95000"/>
                      </a:srgbClr>
                    </a:gs>
                    <a:gs pos="74000">
                      <a:srgbClr val="1D78FA">
                        <a:lumMod val="45000"/>
                        <a:lumOff val="55000"/>
                      </a:srgbClr>
                    </a:gs>
                    <a:gs pos="83000">
                      <a:srgbClr val="1D78FA">
                        <a:lumMod val="45000"/>
                        <a:lumOff val="55000"/>
                      </a:srgbClr>
                    </a:gs>
                    <a:gs pos="100000">
                      <a:srgbClr val="1D78FA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</a:ln>
              <a:noFill/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思源黑体 CN Bold"/>
              <a:ea typeface="思源黑体 CN Regular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723EE9-CC1F-4A0D-B797-310608274F57}"/>
              </a:ext>
            </a:extLst>
          </p:cNvPr>
          <p:cNvGrpSpPr/>
          <p:nvPr/>
        </p:nvGrpSpPr>
        <p:grpSpPr>
          <a:xfrm>
            <a:off x="6388100" y="1401480"/>
            <a:ext cx="4320000" cy="4320000"/>
            <a:chOff x="6388100" y="1401480"/>
            <a:chExt cx="4320000" cy="4320000"/>
          </a:xfrm>
        </p:grpSpPr>
        <p:pic>
          <p:nvPicPr>
            <p:cNvPr id="130" name="图片 129" descr="电脑游戏的截图&#10;&#10;中度可信度描述已自动生成">
              <a:extLst>
                <a:ext uri="{FF2B5EF4-FFF2-40B4-BE49-F238E27FC236}">
                  <a16:creationId xmlns:a16="http://schemas.microsoft.com/office/drawing/2014/main" id="{58E76E6B-47E4-49F0-8B88-9CBCFA797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388100" y="1401480"/>
              <a:ext cx="4320000" cy="4320000"/>
            </a:xfrm>
            <a:custGeom>
              <a:avLst/>
              <a:gdLst>
                <a:gd name="connsiteX0" fmla="*/ 175262 w 4320000"/>
                <a:gd name="connsiteY0" fmla="*/ 0 h 4320000"/>
                <a:gd name="connsiteX1" fmla="*/ 4144738 w 4320000"/>
                <a:gd name="connsiteY1" fmla="*/ 0 h 4320000"/>
                <a:gd name="connsiteX2" fmla="*/ 4320000 w 4320000"/>
                <a:gd name="connsiteY2" fmla="*/ 175262 h 4320000"/>
                <a:gd name="connsiteX3" fmla="*/ 4320000 w 4320000"/>
                <a:gd name="connsiteY3" fmla="*/ 4144738 h 4320000"/>
                <a:gd name="connsiteX4" fmla="*/ 4144738 w 4320000"/>
                <a:gd name="connsiteY4" fmla="*/ 4320000 h 4320000"/>
                <a:gd name="connsiteX5" fmla="*/ 175262 w 4320000"/>
                <a:gd name="connsiteY5" fmla="*/ 4320000 h 4320000"/>
                <a:gd name="connsiteX6" fmla="*/ 0 w 4320000"/>
                <a:gd name="connsiteY6" fmla="*/ 4144738 h 4320000"/>
                <a:gd name="connsiteX7" fmla="*/ 0 w 4320000"/>
                <a:gd name="connsiteY7" fmla="*/ 175262 h 4320000"/>
                <a:gd name="connsiteX8" fmla="*/ 175262 w 4320000"/>
                <a:gd name="connsiteY8" fmla="*/ 0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20000" h="4320000">
                  <a:moveTo>
                    <a:pt x="175262" y="0"/>
                  </a:moveTo>
                  <a:lnTo>
                    <a:pt x="4144738" y="0"/>
                  </a:lnTo>
                  <a:cubicBezTo>
                    <a:pt x="4241533" y="0"/>
                    <a:pt x="4320000" y="78467"/>
                    <a:pt x="4320000" y="175262"/>
                  </a:cubicBezTo>
                  <a:lnTo>
                    <a:pt x="4320000" y="4144738"/>
                  </a:lnTo>
                  <a:cubicBezTo>
                    <a:pt x="4320000" y="4241533"/>
                    <a:pt x="4241533" y="4320000"/>
                    <a:pt x="4144738" y="4320000"/>
                  </a:cubicBezTo>
                  <a:lnTo>
                    <a:pt x="175262" y="4320000"/>
                  </a:lnTo>
                  <a:cubicBezTo>
                    <a:pt x="78467" y="4320000"/>
                    <a:pt x="0" y="4241533"/>
                    <a:pt x="0" y="4144738"/>
                  </a:cubicBezTo>
                  <a:lnTo>
                    <a:pt x="0" y="175262"/>
                  </a:lnTo>
                  <a:cubicBezTo>
                    <a:pt x="0" y="78467"/>
                    <a:pt x="78467" y="0"/>
                    <a:pt x="175262" y="0"/>
                  </a:cubicBezTo>
                  <a:close/>
                </a:path>
              </a:pathLst>
            </a:custGeom>
          </p:spPr>
        </p:pic>
        <p:sp>
          <p:nvSpPr>
            <p:cNvPr id="131" name="Rounded Rectangle 47+++">
              <a:extLst>
                <a:ext uri="{FF2B5EF4-FFF2-40B4-BE49-F238E27FC236}">
                  <a16:creationId xmlns:a16="http://schemas.microsoft.com/office/drawing/2014/main" id="{F14FF07E-4F48-4926-894E-286D94CCE33A}"/>
                </a:ext>
              </a:extLst>
            </p:cNvPr>
            <p:cNvSpPr>
              <a:spLocks/>
            </p:cNvSpPr>
            <p:nvPr/>
          </p:nvSpPr>
          <p:spPr>
            <a:xfrm>
              <a:off x="6388100" y="1401480"/>
              <a:ext cx="4320000" cy="4320000"/>
            </a:xfrm>
            <a:prstGeom prst="roundRect">
              <a:avLst>
                <a:gd name="adj" fmla="val 4057"/>
              </a:avLst>
            </a:prstGeom>
            <a:gradFill flip="none" rotWithShape="1">
              <a:gsLst>
                <a:gs pos="23000">
                  <a:schemeClr val="accent1"/>
                </a:gs>
                <a:gs pos="100000">
                  <a:schemeClr val="accent1">
                    <a:alpha val="70000"/>
                  </a:schemeClr>
                </a:gs>
              </a:gsLst>
              <a:lin ang="18900000" scaled="1"/>
              <a:tileRect/>
            </a:gradFill>
            <a:ln w="15875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500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144D6050-F310-4330-91B2-0297F93583CE}"/>
              </a:ext>
            </a:extLst>
          </p:cNvPr>
          <p:cNvSpPr/>
          <p:nvPr/>
        </p:nvSpPr>
        <p:spPr>
          <a:xfrm>
            <a:off x="7695944" y="3232280"/>
            <a:ext cx="1704313" cy="522725"/>
          </a:xfrm>
          <a:custGeom>
            <a:avLst/>
            <a:gdLst>
              <a:gd name="connsiteX0" fmla="*/ 0 w 1648874"/>
              <a:gd name="connsiteY0" fmla="*/ 0 h 604842"/>
              <a:gd name="connsiteX1" fmla="*/ 1648874 w 1648874"/>
              <a:gd name="connsiteY1" fmla="*/ 0 h 604842"/>
              <a:gd name="connsiteX2" fmla="*/ 1648874 w 1648874"/>
              <a:gd name="connsiteY2" fmla="*/ 604842 h 604842"/>
              <a:gd name="connsiteX3" fmla="*/ 0 w 1648874"/>
              <a:gd name="connsiteY3" fmla="*/ 604842 h 604842"/>
              <a:gd name="connsiteX4" fmla="*/ 0 w 1648874"/>
              <a:gd name="connsiteY4" fmla="*/ 0 h 604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874" h="604842">
                <a:moveTo>
                  <a:pt x="0" y="0"/>
                </a:moveTo>
                <a:lnTo>
                  <a:pt x="1648874" y="0"/>
                </a:lnTo>
                <a:lnTo>
                  <a:pt x="1648874" y="604842"/>
                </a:lnTo>
                <a:lnTo>
                  <a:pt x="0" y="604842"/>
                </a:ln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alpha val="80000"/>
              <a:hueOff val="0"/>
              <a:satOff val="0"/>
              <a:lumOff val="0"/>
              <a:alphaOff val="0"/>
            </a:schemeClr>
          </a:fillRef>
          <a:effectRef idx="1">
            <a:schemeClr val="accent5">
              <a:alpha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875" tIns="15875" rIns="15875" bIns="15875" numCol="1" spcCol="1270" anchor="ctr" anchorCtr="0">
            <a:noAutofit/>
          </a:bodyPr>
          <a:lstStyle/>
          <a:p>
            <a:pPr marL="0" marR="0" lvl="0" indent="0" algn="ctr" defTabSz="1111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Regular"/>
                <a:cs typeface="+mn-cs"/>
              </a:rPr>
              <a:t>正式调研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45D4D5BF-AAE7-4F50-BB25-4FCC7A22C145}"/>
              </a:ext>
            </a:extLst>
          </p:cNvPr>
          <p:cNvSpPr txBox="1"/>
          <p:nvPr/>
        </p:nvSpPr>
        <p:spPr>
          <a:xfrm>
            <a:off x="6809740" y="3956227"/>
            <a:ext cx="3785652" cy="1026563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相关信息的来源（原始资料、二手资料）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选择抽样方法、设计调查问卷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实地调查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4FF2476C-854D-4645-9C3C-C35E0C0A2BA4}"/>
              </a:ext>
            </a:extLst>
          </p:cNvPr>
          <p:cNvCxnSpPr>
            <a:cxnSpLocks/>
          </p:cNvCxnSpPr>
          <p:nvPr/>
        </p:nvCxnSpPr>
        <p:spPr>
          <a:xfrm flipH="1">
            <a:off x="6823910" y="3852079"/>
            <a:ext cx="3525435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11B5CD5E-F8FF-4308-976B-A996F8A3822F}"/>
              </a:ext>
            </a:extLst>
          </p:cNvPr>
          <p:cNvSpPr/>
          <p:nvPr/>
        </p:nvSpPr>
        <p:spPr>
          <a:xfrm>
            <a:off x="6619095" y="5213480"/>
            <a:ext cx="3858011" cy="1321439"/>
          </a:xfrm>
          <a:custGeom>
            <a:avLst/>
            <a:gdLst>
              <a:gd name="connsiteX0" fmla="*/ 0 w 1648874"/>
              <a:gd name="connsiteY0" fmla="*/ 0 h 604842"/>
              <a:gd name="connsiteX1" fmla="*/ 1648874 w 1648874"/>
              <a:gd name="connsiteY1" fmla="*/ 0 h 604842"/>
              <a:gd name="connsiteX2" fmla="*/ 1648874 w 1648874"/>
              <a:gd name="connsiteY2" fmla="*/ 604842 h 604842"/>
              <a:gd name="connsiteX3" fmla="*/ 0 w 1648874"/>
              <a:gd name="connsiteY3" fmla="*/ 604842 h 604842"/>
              <a:gd name="connsiteX4" fmla="*/ 0 w 1648874"/>
              <a:gd name="connsiteY4" fmla="*/ 0 h 604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874" h="604842">
                <a:moveTo>
                  <a:pt x="0" y="0"/>
                </a:moveTo>
                <a:lnTo>
                  <a:pt x="1648874" y="0"/>
                </a:lnTo>
                <a:lnTo>
                  <a:pt x="1648874" y="604842"/>
                </a:lnTo>
                <a:lnTo>
                  <a:pt x="0" y="604842"/>
                </a:ln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5">
              <a:alpha val="80000"/>
              <a:hueOff val="0"/>
              <a:satOff val="0"/>
              <a:lumOff val="0"/>
              <a:alphaOff val="0"/>
            </a:schemeClr>
          </a:fillRef>
          <a:effectRef idx="1">
            <a:schemeClr val="accent5">
              <a:alpha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5875" tIns="15875" rIns="15875" bIns="15875" numCol="1" spcCol="1270" anchor="ctr" anchorCtr="0">
            <a:noAutofit/>
          </a:bodyPr>
          <a:lstStyle/>
          <a:p>
            <a:pPr marL="0" marR="0" lvl="0" indent="0" algn="ctr" defTabSz="1111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>
                <a:ln w="12700">
                  <a:gradFill>
                    <a:gsLst>
                      <a:gs pos="0">
                        <a:srgbClr val="1D78FA">
                          <a:lumMod val="5000"/>
                          <a:lumOff val="95000"/>
                        </a:srgbClr>
                      </a:gs>
                      <a:gs pos="74000">
                        <a:srgbClr val="1D78FA">
                          <a:lumMod val="45000"/>
                          <a:lumOff val="55000"/>
                        </a:srgbClr>
                      </a:gs>
                      <a:gs pos="83000">
                        <a:srgbClr val="1D78FA">
                          <a:lumMod val="45000"/>
                          <a:lumOff val="55000"/>
                        </a:srgbClr>
                      </a:gs>
                      <a:gs pos="100000">
                        <a:srgbClr val="1D78FA">
                          <a:lumMod val="30000"/>
                          <a:lumOff val="7000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思源黑体 CN Bold"/>
                <a:ea typeface="思源黑体 CN Regular"/>
                <a:cs typeface="+mn-cs"/>
              </a:rPr>
              <a:t>STEP  02</a:t>
            </a:r>
            <a:endParaRPr kumimoji="0" lang="zh-CN" altLang="en-US" sz="6000" b="1" i="0" u="none" strike="noStrike" kern="1200" cap="none" spc="0" normalizeH="0" baseline="0" noProof="0">
              <a:ln w="12700">
                <a:gradFill>
                  <a:gsLst>
                    <a:gs pos="0">
                      <a:srgbClr val="1D78FA">
                        <a:lumMod val="5000"/>
                        <a:lumOff val="95000"/>
                      </a:srgbClr>
                    </a:gs>
                    <a:gs pos="74000">
                      <a:srgbClr val="1D78FA">
                        <a:lumMod val="45000"/>
                        <a:lumOff val="55000"/>
                      </a:srgbClr>
                    </a:gs>
                    <a:gs pos="83000">
                      <a:srgbClr val="1D78FA">
                        <a:lumMod val="45000"/>
                        <a:lumOff val="55000"/>
                      </a:srgbClr>
                    </a:gs>
                    <a:gs pos="100000">
                      <a:srgbClr val="1D78FA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</a:ln>
              <a:noFill/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思源黑体 CN Bold"/>
              <a:ea typeface="思源黑体 CN Regular"/>
              <a:cs typeface="+mn-cs"/>
            </a:endParaRPr>
          </a:p>
        </p:txBody>
      </p:sp>
      <p:pic>
        <p:nvPicPr>
          <p:cNvPr id="37" name="图片 36" descr="图层 12">
            <a:extLst>
              <a:ext uri="{FF2B5EF4-FFF2-40B4-BE49-F238E27FC236}">
                <a16:creationId xmlns:a16="http://schemas.microsoft.com/office/drawing/2014/main" id="{AC1B3B71-9151-4BDB-9095-B04813C961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18817" flipH="1" flipV="1">
            <a:off x="10049649" y="-1147610"/>
            <a:ext cx="2800801" cy="2316572"/>
          </a:xfrm>
          <a:prstGeom prst="rect">
            <a:avLst/>
          </a:prstGeom>
        </p:spPr>
      </p:pic>
      <p:pic>
        <p:nvPicPr>
          <p:cNvPr id="5" name="图形 4" descr="方向 纯色填充">
            <a:extLst>
              <a:ext uri="{FF2B5EF4-FFF2-40B4-BE49-F238E27FC236}">
                <a16:creationId xmlns:a16="http://schemas.microsoft.com/office/drawing/2014/main" id="{C044D7BA-0B59-0C71-9FC9-F0541B2F97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579954">
            <a:off x="5577695" y="5385543"/>
            <a:ext cx="914400" cy="914400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E43EC968-7A45-4402-C81B-1D3E75168AE1}"/>
              </a:ext>
            </a:extLst>
          </p:cNvPr>
          <p:cNvGrpSpPr/>
          <p:nvPr/>
        </p:nvGrpSpPr>
        <p:grpSpPr>
          <a:xfrm>
            <a:off x="8098100" y="2097016"/>
            <a:ext cx="900000" cy="899119"/>
            <a:chOff x="8098100" y="2097016"/>
            <a:chExt cx="900000" cy="89911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E8BC9FC-54FF-8D45-7844-F989013D928F}"/>
                </a:ext>
              </a:extLst>
            </p:cNvPr>
            <p:cNvGrpSpPr/>
            <p:nvPr/>
          </p:nvGrpSpPr>
          <p:grpSpPr>
            <a:xfrm>
              <a:off x="8098100" y="2097016"/>
              <a:ext cx="900000" cy="899119"/>
              <a:chOff x="6110406" y="-495465"/>
              <a:chExt cx="900000" cy="899119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192ADFC-85B9-0C01-2B46-666FD52347D9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37D1D69D-6C04-0567-B6A1-50306BB4E7C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32" name="弧形 31">
                  <a:extLst>
                    <a:ext uri="{FF2B5EF4-FFF2-40B4-BE49-F238E27FC236}">
                      <a16:creationId xmlns:a16="http://schemas.microsoft.com/office/drawing/2014/main" id="{EC99221E-A9FE-C32F-1E77-A3D6A22A35A6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33" name="弧形 32">
                  <a:extLst>
                    <a:ext uri="{FF2B5EF4-FFF2-40B4-BE49-F238E27FC236}">
                      <a16:creationId xmlns:a16="http://schemas.microsoft.com/office/drawing/2014/main" id="{52DFE847-FFA6-14FF-E11A-995451193D50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3FBBB36-7D1C-9C2A-34BF-69B0FD8B98F4}"/>
                </a:ext>
              </a:extLst>
            </p:cNvPr>
            <p:cNvGrpSpPr/>
            <p:nvPr/>
          </p:nvGrpSpPr>
          <p:grpSpPr>
            <a:xfrm>
              <a:off x="8180808" y="2184871"/>
              <a:ext cx="713993" cy="719439"/>
              <a:chOff x="7182158" y="507035"/>
              <a:chExt cx="713993" cy="719439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1E12BB24-1F41-9BCE-3A21-E20FA81A4A31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22" name="Oval 41+">
                <a:extLst>
                  <a:ext uri="{FF2B5EF4-FFF2-40B4-BE49-F238E27FC236}">
                    <a16:creationId xmlns:a16="http://schemas.microsoft.com/office/drawing/2014/main" id="{1C591B50-5380-5E33-039B-C5C8A02D4E94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35" name="图形 34" descr="条形图 轮廓">
              <a:extLst>
                <a:ext uri="{FF2B5EF4-FFF2-40B4-BE49-F238E27FC236}">
                  <a16:creationId xmlns:a16="http://schemas.microsoft.com/office/drawing/2014/main" id="{4ABCCBB4-9B62-B2A6-E0D3-2A1435EFED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74285" y="2292590"/>
              <a:ext cx="504000" cy="504000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E382E50-8E6B-3B41-5452-BC56AE5800C3}"/>
              </a:ext>
            </a:extLst>
          </p:cNvPr>
          <p:cNvGrpSpPr/>
          <p:nvPr/>
        </p:nvGrpSpPr>
        <p:grpSpPr>
          <a:xfrm>
            <a:off x="3193900" y="2097016"/>
            <a:ext cx="900000" cy="899119"/>
            <a:chOff x="3193900" y="2097016"/>
            <a:chExt cx="900000" cy="89911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DD4A1C8-3851-E130-74EA-81EBD095138C}"/>
                </a:ext>
              </a:extLst>
            </p:cNvPr>
            <p:cNvGrpSpPr/>
            <p:nvPr/>
          </p:nvGrpSpPr>
          <p:grpSpPr>
            <a:xfrm>
              <a:off x="3193900" y="2097016"/>
              <a:ext cx="900000" cy="899119"/>
              <a:chOff x="6110406" y="-495465"/>
              <a:chExt cx="900000" cy="899119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3986CFAA-5DE7-8464-022F-0E786CD891FD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64209FB9-23DC-9EE2-F858-CEBEDAB7C18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15" name="弧形 14">
                  <a:extLst>
                    <a:ext uri="{FF2B5EF4-FFF2-40B4-BE49-F238E27FC236}">
                      <a16:creationId xmlns:a16="http://schemas.microsoft.com/office/drawing/2014/main" id="{B4FAAD5B-8121-8294-5EDE-992181E6FDFB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16" name="弧形 15">
                  <a:extLst>
                    <a:ext uri="{FF2B5EF4-FFF2-40B4-BE49-F238E27FC236}">
                      <a16:creationId xmlns:a16="http://schemas.microsoft.com/office/drawing/2014/main" id="{AA9B8A1D-A42C-39CF-BFF7-7BA44E0B4E24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3B5125B-7123-890A-C7B5-B8ECFEE55176}"/>
                </a:ext>
              </a:extLst>
            </p:cNvPr>
            <p:cNvGrpSpPr/>
            <p:nvPr/>
          </p:nvGrpSpPr>
          <p:grpSpPr>
            <a:xfrm>
              <a:off x="3276608" y="2184871"/>
              <a:ext cx="713993" cy="719439"/>
              <a:chOff x="7182158" y="507035"/>
              <a:chExt cx="713993" cy="719439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12B7D136-19EA-9582-6AFE-944C94902BB5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12" name="Oval 41+">
                <a:extLst>
                  <a:ext uri="{FF2B5EF4-FFF2-40B4-BE49-F238E27FC236}">
                    <a16:creationId xmlns:a16="http://schemas.microsoft.com/office/drawing/2014/main" id="{857FD334-68D4-32BD-C783-2D0354906CAA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39" name="图形 38" descr="灯泡和齿轮 轮廓">
              <a:extLst>
                <a:ext uri="{FF2B5EF4-FFF2-40B4-BE49-F238E27FC236}">
                  <a16:creationId xmlns:a16="http://schemas.microsoft.com/office/drawing/2014/main" id="{3C7D297C-8449-0C58-861D-15CF7C6BA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70085" y="2309850"/>
              <a:ext cx="504000" cy="50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5366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>
            <a:extLst>
              <a:ext uri="{FF2B5EF4-FFF2-40B4-BE49-F238E27FC236}">
                <a16:creationId xmlns:a16="http://schemas.microsoft.com/office/drawing/2014/main" id="{28D3EC3D-1CC0-4C5D-B792-84178E9D79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2D35324-4A01-4F48-9AA2-1FE871C10041}"/>
              </a:ext>
            </a:extLst>
          </p:cNvPr>
          <p:cNvSpPr/>
          <p:nvPr/>
        </p:nvSpPr>
        <p:spPr>
          <a:xfrm>
            <a:off x="0" y="1717466"/>
            <a:ext cx="12192000" cy="1808744"/>
          </a:xfrm>
          <a:prstGeom prst="rect">
            <a:avLst/>
          </a:prstGeom>
          <a:gradFill flip="none" rotWithShape="1">
            <a:gsLst>
              <a:gs pos="33000">
                <a:schemeClr val="accent1">
                  <a:lumMod val="60000"/>
                  <a:lumOff val="40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190500" dist="139700" dir="2700000" algn="tl" rotWithShape="0">
              <a:schemeClr val="bg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D7DF0BB-16DE-44A2-98C3-1F46787BF395}"/>
              </a:ext>
            </a:extLst>
          </p:cNvPr>
          <p:cNvGrpSpPr/>
          <p:nvPr/>
        </p:nvGrpSpPr>
        <p:grpSpPr>
          <a:xfrm>
            <a:off x="3966870" y="1218809"/>
            <a:ext cx="4258262" cy="1565932"/>
            <a:chOff x="3966870" y="1218809"/>
            <a:chExt cx="4258262" cy="1565932"/>
          </a:xfrm>
        </p:grpSpPr>
        <p:sp>
          <p:nvSpPr>
            <p:cNvPr id="11" name="左中括号 10">
              <a:extLst>
                <a:ext uri="{FF2B5EF4-FFF2-40B4-BE49-F238E27FC236}">
                  <a16:creationId xmlns:a16="http://schemas.microsoft.com/office/drawing/2014/main" id="{5E0C5067-6A35-4F3B-9DA5-85B70863B17E}"/>
                </a:ext>
              </a:extLst>
            </p:cNvPr>
            <p:cNvSpPr/>
            <p:nvPr/>
          </p:nvSpPr>
          <p:spPr>
            <a:xfrm rot="5400000">
              <a:off x="5777283" y="336893"/>
              <a:ext cx="637435" cy="4258262"/>
            </a:xfrm>
            <a:prstGeom prst="leftBracket">
              <a:avLst>
                <a:gd name="adj" fmla="val 81378"/>
              </a:avLst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3+">
              <a:extLst>
                <a:ext uri="{FF2B5EF4-FFF2-40B4-BE49-F238E27FC236}">
                  <a16:creationId xmlns:a16="http://schemas.microsoft.com/office/drawing/2014/main" id="{AA1E6312-A7EF-4B77-B938-8C36C939F6C4}"/>
                </a:ext>
              </a:extLst>
            </p:cNvPr>
            <p:cNvSpPr/>
            <p:nvPr/>
          </p:nvSpPr>
          <p:spPr>
            <a:xfrm>
              <a:off x="4561509" y="1218809"/>
              <a:ext cx="3068983" cy="1129370"/>
            </a:xfrm>
            <a:prstGeom prst="roundRect">
              <a:avLst>
                <a:gd name="adj" fmla="val 49798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rgbClr val="61A1FC"/>
                </a:gs>
                <a:gs pos="65000">
                  <a:schemeClr val="accent1"/>
                </a:gs>
                <a:gs pos="32000">
                  <a:schemeClr val="accent1"/>
                </a:gs>
              </a:gsLst>
              <a:lin ang="13500000" scaled="1"/>
              <a:tileRect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A16C6CD-F383-45F6-986A-C856B3ED66F9}"/>
                </a:ext>
              </a:extLst>
            </p:cNvPr>
            <p:cNvSpPr/>
            <p:nvPr/>
          </p:nvSpPr>
          <p:spPr>
            <a:xfrm>
              <a:off x="4168969" y="1350940"/>
              <a:ext cx="3854062" cy="912309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7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5875" tIns="15875" rIns="15875" bIns="15875" numCol="1" spcCol="1270" anchor="ctr" anchorCtr="1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340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调查研究法</a:t>
              </a:r>
              <a:endParaRPr lang="zh-CN" altLang="en-US" sz="3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CC077EF6-880D-4FEB-B68F-CE8D3C6E6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618" y="584641"/>
            <a:ext cx="10515600" cy="705535"/>
          </a:xfrm>
        </p:spPr>
        <p:txBody>
          <a:bodyPr>
            <a:normAutofit fontScale="90000"/>
          </a:bodyPr>
          <a:lstStyle/>
          <a:p>
            <a:r>
              <a:rPr lang="zh-CN" altLang="en-US" sz="360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</a:gradFill>
              </a:rPr>
              <a:t>企业人力资源信</a:t>
            </a:r>
            <a:r>
              <a:rPr lang="zh-CN" altLang="en-US" sz="3600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</a:gradFill>
              </a:rPr>
              <a:t>息采集的</a:t>
            </a:r>
            <a:r>
              <a:rPr lang="zh-CN" altLang="en-US" sz="360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</a:gradFill>
              </a:rPr>
              <a:t>方法</a:t>
            </a:r>
            <a:br>
              <a:rPr lang="zh-CN" altLang="en-US" dirty="0"/>
            </a:br>
            <a:endParaRPr lang="en-US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4C71F2-98BE-413F-BAE4-9916B130613C}"/>
              </a:ext>
            </a:extLst>
          </p:cNvPr>
          <p:cNvGrpSpPr/>
          <p:nvPr/>
        </p:nvGrpSpPr>
        <p:grpSpPr>
          <a:xfrm>
            <a:off x="2553983" y="2231406"/>
            <a:ext cx="1728000" cy="756000"/>
            <a:chOff x="2553983" y="2231406"/>
            <a:chExt cx="1728000" cy="756000"/>
          </a:xfrm>
          <a:effectLst>
            <a:outerShdw blurRad="190500" dist="38100" dir="2700000" algn="tl" rotWithShape="0">
              <a:schemeClr val="bg1">
                <a:lumMod val="50000"/>
                <a:alpha val="30000"/>
              </a:schemeClr>
            </a:outerShdw>
          </a:effectLst>
        </p:grpSpPr>
        <p:sp>
          <p:nvSpPr>
            <p:cNvPr id="61" name="Rounded Rectangle 3+">
              <a:extLst>
                <a:ext uri="{FF2B5EF4-FFF2-40B4-BE49-F238E27FC236}">
                  <a16:creationId xmlns:a16="http://schemas.microsoft.com/office/drawing/2014/main" id="{FBB3249A-0D4E-457A-9B06-BA27AC7FDA04}"/>
                </a:ext>
              </a:extLst>
            </p:cNvPr>
            <p:cNvSpPr/>
            <p:nvPr/>
          </p:nvSpPr>
          <p:spPr>
            <a:xfrm>
              <a:off x="2553983" y="2231406"/>
              <a:ext cx="1728000" cy="756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9714730-8286-423A-A514-469B36F1986E}"/>
                </a:ext>
              </a:extLst>
            </p:cNvPr>
            <p:cNvSpPr/>
            <p:nvPr/>
          </p:nvSpPr>
          <p:spPr>
            <a:xfrm>
              <a:off x="2626324" y="2336988"/>
              <a:ext cx="1583319" cy="637434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7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5875" tIns="15875" rIns="15875" bIns="15875" numCol="1" spcCol="1270" anchor="ctr" anchorCtr="1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600" dirty="0">
                  <a:solidFill>
                    <a:schemeClr val="accent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询问法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112E436-8561-D8DA-4CFE-AB2962E56287}"/>
              </a:ext>
            </a:extLst>
          </p:cNvPr>
          <p:cNvGrpSpPr/>
          <p:nvPr/>
        </p:nvGrpSpPr>
        <p:grpSpPr>
          <a:xfrm>
            <a:off x="874713" y="2971410"/>
            <a:ext cx="4968000" cy="3380701"/>
            <a:chOff x="874713" y="2971410"/>
            <a:chExt cx="4968000" cy="33807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F1E3033-592E-4B3B-A06A-EA990451F162}"/>
                </a:ext>
              </a:extLst>
            </p:cNvPr>
            <p:cNvGrpSpPr/>
            <p:nvPr/>
          </p:nvGrpSpPr>
          <p:grpSpPr>
            <a:xfrm>
              <a:off x="874713" y="2971410"/>
              <a:ext cx="4968000" cy="3367867"/>
              <a:chOff x="893258" y="2971289"/>
              <a:chExt cx="5075402" cy="3367867"/>
            </a:xfrm>
          </p:grpSpPr>
          <p:pic>
            <p:nvPicPr>
              <p:cNvPr id="37" name="图形 13">
                <a:extLst>
                  <a:ext uri="{FF2B5EF4-FFF2-40B4-BE49-F238E27FC236}">
                    <a16:creationId xmlns:a16="http://schemas.microsoft.com/office/drawing/2014/main" id="{EED8013D-6A13-4047-A2C6-40EC7604D5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rot="16200000">
                <a:off x="2377470" y="1487077"/>
                <a:ext cx="2106977" cy="5075402"/>
              </a:xfrm>
              <a:prstGeom prst="rect">
                <a:avLst/>
              </a:prstGeom>
            </p:spPr>
          </p:pic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8A8C17ED-E324-4EA2-BFF6-C517F75FB70A}"/>
                  </a:ext>
                </a:extLst>
              </p:cNvPr>
              <p:cNvSpPr/>
              <p:nvPr/>
            </p:nvSpPr>
            <p:spPr>
              <a:xfrm rot="16200000">
                <a:off x="2020251" y="2555818"/>
                <a:ext cx="2828693" cy="4737984"/>
              </a:xfrm>
              <a:prstGeom prst="roundRect">
                <a:avLst>
                  <a:gd name="adj" fmla="val 7797"/>
                </a:avLst>
              </a:prstGeom>
              <a:solidFill>
                <a:schemeClr val="bg1"/>
              </a:solidFill>
              <a:ln w="38100">
                <a:noFill/>
              </a:ln>
              <a:effectLst>
                <a:outerShdw blurRad="1905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  <p:pic>
          <p:nvPicPr>
            <p:cNvPr id="80" name="图片 79" descr="房间里有桌子和椅子&#10;&#10;描述已自动生成">
              <a:extLst>
                <a:ext uri="{FF2B5EF4-FFF2-40B4-BE49-F238E27FC236}">
                  <a16:creationId xmlns:a16="http://schemas.microsoft.com/office/drawing/2014/main" id="{511A2E03-08E2-42FE-91D5-5662F7FE2097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4">
              <a:lum bright="70000" contrast="-70000"/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15842" y="3509933"/>
              <a:ext cx="4629004" cy="2842178"/>
            </a:xfrm>
            <a:custGeom>
              <a:avLst/>
              <a:gdLst>
                <a:gd name="connsiteX0" fmla="*/ 220553 w 4700909"/>
                <a:gd name="connsiteY0" fmla="*/ 0 h 2828693"/>
                <a:gd name="connsiteX1" fmla="*/ 4480356 w 4700909"/>
                <a:gd name="connsiteY1" fmla="*/ 0 h 2828693"/>
                <a:gd name="connsiteX2" fmla="*/ 4700909 w 4700909"/>
                <a:gd name="connsiteY2" fmla="*/ 220553 h 2828693"/>
                <a:gd name="connsiteX3" fmla="*/ 4700909 w 4700909"/>
                <a:gd name="connsiteY3" fmla="*/ 2608140 h 2828693"/>
                <a:gd name="connsiteX4" fmla="*/ 4480356 w 4700909"/>
                <a:gd name="connsiteY4" fmla="*/ 2828693 h 2828693"/>
                <a:gd name="connsiteX5" fmla="*/ 220553 w 4700909"/>
                <a:gd name="connsiteY5" fmla="*/ 2828693 h 2828693"/>
                <a:gd name="connsiteX6" fmla="*/ 0 w 4700909"/>
                <a:gd name="connsiteY6" fmla="*/ 2608140 h 2828693"/>
                <a:gd name="connsiteX7" fmla="*/ 0 w 4700909"/>
                <a:gd name="connsiteY7" fmla="*/ 220553 h 2828693"/>
                <a:gd name="connsiteX8" fmla="*/ 220553 w 4700909"/>
                <a:gd name="connsiteY8" fmla="*/ 0 h 2828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00909" h="2828693">
                  <a:moveTo>
                    <a:pt x="220553" y="0"/>
                  </a:moveTo>
                  <a:lnTo>
                    <a:pt x="4480356" y="0"/>
                  </a:lnTo>
                  <a:cubicBezTo>
                    <a:pt x="4602164" y="0"/>
                    <a:pt x="4700909" y="98745"/>
                    <a:pt x="4700909" y="220553"/>
                  </a:cubicBezTo>
                  <a:lnTo>
                    <a:pt x="4700909" y="2608140"/>
                  </a:lnTo>
                  <a:cubicBezTo>
                    <a:pt x="4700909" y="2729948"/>
                    <a:pt x="4602164" y="2828693"/>
                    <a:pt x="4480356" y="2828693"/>
                  </a:cubicBezTo>
                  <a:lnTo>
                    <a:pt x="220553" y="2828693"/>
                  </a:lnTo>
                  <a:cubicBezTo>
                    <a:pt x="98745" y="2828693"/>
                    <a:pt x="0" y="2729948"/>
                    <a:pt x="0" y="2608140"/>
                  </a:cubicBezTo>
                  <a:lnTo>
                    <a:pt x="0" y="220553"/>
                  </a:lnTo>
                  <a:cubicBezTo>
                    <a:pt x="0" y="98745"/>
                    <a:pt x="98745" y="0"/>
                    <a:pt x="220553" y="0"/>
                  </a:cubicBezTo>
                  <a:close/>
                </a:path>
              </a:pathLst>
            </a:cu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326C2C1-837A-4E53-B4C0-6FAE319355E2}"/>
                </a:ext>
              </a:extLst>
            </p:cNvPr>
            <p:cNvGrpSpPr/>
            <p:nvPr/>
          </p:nvGrpSpPr>
          <p:grpSpPr>
            <a:xfrm>
              <a:off x="2390135" y="3948476"/>
              <a:ext cx="2055697" cy="2026155"/>
              <a:chOff x="2390134" y="3790013"/>
              <a:chExt cx="2055697" cy="2026155"/>
            </a:xfrm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E4BFA9D0-FB14-4235-8436-72A485347766}"/>
                  </a:ext>
                </a:extLst>
              </p:cNvPr>
              <p:cNvSpPr/>
              <p:nvPr/>
            </p:nvSpPr>
            <p:spPr>
              <a:xfrm>
                <a:off x="2390134" y="5477181"/>
                <a:ext cx="2055697" cy="338987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285750" indent="-28575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>
                    <a:solidFill>
                      <a:schemeClr val="bg2">
                        <a:lumMod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问卷</a:t>
                </a:r>
                <a:r>
                  <a:rPr lang="zh-CN" altLang="en-US">
                    <a:solidFill>
                      <a:schemeClr val="bg2">
                        <a:lumMod val="25000"/>
                      </a:schemeClr>
                    </a:solidFill>
                  </a:rPr>
                  <a:t>调</a:t>
                </a: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</a:rPr>
                  <a:t>查询问法</a:t>
                </a: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09084E01-3C02-4E53-89CB-F4567E9BDEC7}"/>
                  </a:ext>
                </a:extLst>
              </p:cNvPr>
              <p:cNvSpPr/>
              <p:nvPr/>
            </p:nvSpPr>
            <p:spPr>
              <a:xfrm>
                <a:off x="2390134" y="5055389"/>
                <a:ext cx="2055697" cy="338987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285750" indent="-28575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>
                    <a:solidFill>
                      <a:schemeClr val="bg2">
                        <a:lumMod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函件</a:t>
                </a:r>
                <a:r>
                  <a:rPr lang="zh-CN" altLang="en-US">
                    <a:solidFill>
                      <a:schemeClr val="bg2">
                        <a:lumMod val="25000"/>
                      </a:schemeClr>
                    </a:solidFill>
                  </a:rPr>
                  <a:t>调</a:t>
                </a: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</a:rPr>
                  <a:t>查询问法</a:t>
                </a: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C159E19-74DA-42A3-814F-3609765D9B99}"/>
                  </a:ext>
                </a:extLst>
              </p:cNvPr>
              <p:cNvSpPr/>
              <p:nvPr/>
            </p:nvSpPr>
            <p:spPr>
              <a:xfrm>
                <a:off x="2390134" y="4633597"/>
                <a:ext cx="2055697" cy="338987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285750" indent="-28575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>
                    <a:solidFill>
                      <a:schemeClr val="bg2">
                        <a:lumMod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会议</a:t>
                </a:r>
                <a:r>
                  <a:rPr lang="zh-CN" altLang="en-US">
                    <a:solidFill>
                      <a:schemeClr val="bg2">
                        <a:lumMod val="25000"/>
                      </a:schemeClr>
                    </a:solidFill>
                  </a:rPr>
                  <a:t>调</a:t>
                </a: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</a:rPr>
                  <a:t>查询问法</a:t>
                </a: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E0BE653-B4C0-4028-B2FB-EDA9AC4C2AB2}"/>
                  </a:ext>
                </a:extLst>
              </p:cNvPr>
              <p:cNvSpPr/>
              <p:nvPr/>
            </p:nvSpPr>
            <p:spPr>
              <a:xfrm>
                <a:off x="2390134" y="4211805"/>
                <a:ext cx="2055697" cy="338987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285750" indent="-28575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>
                    <a:solidFill>
                      <a:schemeClr val="bg2">
                        <a:lumMod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电话</a:t>
                </a:r>
                <a:r>
                  <a:rPr lang="zh-CN" altLang="en-US">
                    <a:solidFill>
                      <a:schemeClr val="bg2">
                        <a:lumMod val="25000"/>
                      </a:schemeClr>
                    </a:solidFill>
                  </a:rPr>
                  <a:t>调</a:t>
                </a: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</a:rPr>
                  <a:t>查询问法</a:t>
                </a: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57D9374-DAD6-44EC-B029-A6E2A1376523}"/>
                  </a:ext>
                </a:extLst>
              </p:cNvPr>
              <p:cNvSpPr/>
              <p:nvPr/>
            </p:nvSpPr>
            <p:spPr>
              <a:xfrm>
                <a:off x="2390134" y="3790013"/>
                <a:ext cx="2055697" cy="338987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285750" indent="-28575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>
                    <a:solidFill>
                      <a:schemeClr val="bg2">
                        <a:lumMod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当面</a:t>
                </a:r>
                <a:r>
                  <a:rPr lang="zh-CN" altLang="en-US">
                    <a:solidFill>
                      <a:schemeClr val="bg2">
                        <a:lumMod val="25000"/>
                      </a:schemeClr>
                    </a:solidFill>
                  </a:rPr>
                  <a:t>调</a:t>
                </a: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</a:rPr>
                  <a:t>查询问法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F602B8C-8D21-D78F-C25B-2EB315B896C4}"/>
              </a:ext>
            </a:extLst>
          </p:cNvPr>
          <p:cNvGrpSpPr/>
          <p:nvPr/>
        </p:nvGrpSpPr>
        <p:grpSpPr>
          <a:xfrm>
            <a:off x="6292687" y="3016051"/>
            <a:ext cx="4968000" cy="3336356"/>
            <a:chOff x="6292687" y="3016051"/>
            <a:chExt cx="4968000" cy="333635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0ACE564-0722-495E-86B8-DFD193CF36FD}"/>
                </a:ext>
              </a:extLst>
            </p:cNvPr>
            <p:cNvGrpSpPr/>
            <p:nvPr/>
          </p:nvGrpSpPr>
          <p:grpSpPr>
            <a:xfrm>
              <a:off x="6292687" y="3016051"/>
              <a:ext cx="4968000" cy="3336356"/>
              <a:chOff x="6292687" y="2730558"/>
              <a:chExt cx="4968000" cy="3621851"/>
            </a:xfrm>
            <a:effectLst>
              <a:outerShdw blurRad="203200" dist="139700" dir="2700000" algn="tl" rotWithShape="0">
                <a:schemeClr val="bg1">
                  <a:lumMod val="50000"/>
                  <a:alpha val="27000"/>
                </a:schemeClr>
              </a:outerShdw>
            </a:effectLst>
          </p:grpSpPr>
          <p:pic>
            <p:nvPicPr>
              <p:cNvPr id="43" name="图形 13">
                <a:extLst>
                  <a:ext uri="{FF2B5EF4-FFF2-40B4-BE49-F238E27FC236}">
                    <a16:creationId xmlns:a16="http://schemas.microsoft.com/office/drawing/2014/main" id="{CA427786-AA09-4BE2-B8C4-2040DA2F2D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16200000">
                <a:off x="7652847" y="1370398"/>
                <a:ext cx="2247680" cy="4968000"/>
              </a:xfrm>
              <a:prstGeom prst="rect">
                <a:avLst/>
              </a:prstGeom>
            </p:spPr>
          </p:pic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9657B61C-FB73-44E2-9A9B-4AB740B3D016}"/>
                  </a:ext>
                </a:extLst>
              </p:cNvPr>
              <p:cNvSpPr/>
              <p:nvPr/>
            </p:nvSpPr>
            <p:spPr>
              <a:xfrm rot="16200000">
                <a:off x="7236251" y="2460540"/>
                <a:ext cx="3082829" cy="4700909"/>
              </a:xfrm>
              <a:prstGeom prst="roundRect">
                <a:avLst>
                  <a:gd name="adj" fmla="val 7797"/>
                </a:avLst>
              </a:prstGeom>
              <a:solidFill>
                <a:schemeClr val="bg1"/>
              </a:solidFill>
              <a:ln w="38100">
                <a:noFill/>
              </a:ln>
              <a:effectLst>
                <a:outerShdw blurRad="1905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  <p:pic>
          <p:nvPicPr>
            <p:cNvPr id="83" name="图片 82" descr="桌子上放着笔记本电脑的人&#10;&#10;中度可信度描述已自动生成">
              <a:extLst>
                <a:ext uri="{FF2B5EF4-FFF2-40B4-BE49-F238E27FC236}">
                  <a16:creationId xmlns:a16="http://schemas.microsoft.com/office/drawing/2014/main" id="{168A44D3-1BB1-4B68-AF0D-FAA922437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lum bright="70000" contrast="-70000"/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36836" y="3521307"/>
              <a:ext cx="4666520" cy="2808000"/>
            </a:xfrm>
            <a:custGeom>
              <a:avLst/>
              <a:gdLst>
                <a:gd name="connsiteX0" fmla="*/ 220553 w 4700909"/>
                <a:gd name="connsiteY0" fmla="*/ 0 h 2828693"/>
                <a:gd name="connsiteX1" fmla="*/ 4480356 w 4700909"/>
                <a:gd name="connsiteY1" fmla="*/ 0 h 2828693"/>
                <a:gd name="connsiteX2" fmla="*/ 4700909 w 4700909"/>
                <a:gd name="connsiteY2" fmla="*/ 220553 h 2828693"/>
                <a:gd name="connsiteX3" fmla="*/ 4700909 w 4700909"/>
                <a:gd name="connsiteY3" fmla="*/ 2608140 h 2828693"/>
                <a:gd name="connsiteX4" fmla="*/ 4480356 w 4700909"/>
                <a:gd name="connsiteY4" fmla="*/ 2828693 h 2828693"/>
                <a:gd name="connsiteX5" fmla="*/ 220553 w 4700909"/>
                <a:gd name="connsiteY5" fmla="*/ 2828693 h 2828693"/>
                <a:gd name="connsiteX6" fmla="*/ 0 w 4700909"/>
                <a:gd name="connsiteY6" fmla="*/ 2608140 h 2828693"/>
                <a:gd name="connsiteX7" fmla="*/ 0 w 4700909"/>
                <a:gd name="connsiteY7" fmla="*/ 220553 h 2828693"/>
                <a:gd name="connsiteX8" fmla="*/ 220553 w 4700909"/>
                <a:gd name="connsiteY8" fmla="*/ 0 h 2828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00909" h="2828693">
                  <a:moveTo>
                    <a:pt x="220553" y="0"/>
                  </a:moveTo>
                  <a:lnTo>
                    <a:pt x="4480356" y="0"/>
                  </a:lnTo>
                  <a:cubicBezTo>
                    <a:pt x="4602164" y="0"/>
                    <a:pt x="4700909" y="98745"/>
                    <a:pt x="4700909" y="220553"/>
                  </a:cubicBezTo>
                  <a:lnTo>
                    <a:pt x="4700909" y="2608140"/>
                  </a:lnTo>
                  <a:cubicBezTo>
                    <a:pt x="4700909" y="2729948"/>
                    <a:pt x="4602164" y="2828693"/>
                    <a:pt x="4480356" y="2828693"/>
                  </a:cubicBezTo>
                  <a:lnTo>
                    <a:pt x="220553" y="2828693"/>
                  </a:lnTo>
                  <a:cubicBezTo>
                    <a:pt x="98745" y="2828693"/>
                    <a:pt x="0" y="2729948"/>
                    <a:pt x="0" y="2608140"/>
                  </a:cubicBezTo>
                  <a:lnTo>
                    <a:pt x="0" y="220553"/>
                  </a:lnTo>
                  <a:cubicBezTo>
                    <a:pt x="0" y="98745"/>
                    <a:pt x="98745" y="0"/>
                    <a:pt x="220553" y="0"/>
                  </a:cubicBezTo>
                  <a:close/>
                </a:path>
              </a:pathLst>
            </a:custGeom>
          </p:spPr>
        </p:pic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C8ACEA0-586F-4DA0-91CF-E6B74E78B180}"/>
                </a:ext>
              </a:extLst>
            </p:cNvPr>
            <p:cNvGrpSpPr/>
            <p:nvPr/>
          </p:nvGrpSpPr>
          <p:grpSpPr>
            <a:xfrm>
              <a:off x="7952089" y="4218302"/>
              <a:ext cx="1654998" cy="1501181"/>
              <a:chOff x="8768347" y="3226368"/>
              <a:chExt cx="1654998" cy="1501181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AE47700-595F-4DF7-A0DF-E08E78224624}"/>
                  </a:ext>
                </a:extLst>
              </p:cNvPr>
              <p:cNvSpPr/>
              <p:nvPr/>
            </p:nvSpPr>
            <p:spPr>
              <a:xfrm>
                <a:off x="8768347" y="4090115"/>
                <a:ext cx="1654998" cy="637434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285750" indent="-28575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</a:rPr>
                  <a:t>行为记</a:t>
                </a:r>
                <a:r>
                  <a:rPr lang="zh-CN" altLang="en-US">
                    <a:solidFill>
                      <a:schemeClr val="bg2">
                        <a:lumMod val="25000"/>
                      </a:schemeClr>
                    </a:solidFill>
                  </a:rPr>
                  <a:t>录法</a:t>
                </a:r>
                <a:endParaRPr lang="en-US" altLang="zh-CN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6682AB5-11F4-4399-937B-5A54F12F1425}"/>
                  </a:ext>
                </a:extLst>
              </p:cNvPr>
              <p:cNvSpPr/>
              <p:nvPr/>
            </p:nvSpPr>
            <p:spPr>
              <a:xfrm>
                <a:off x="8868405" y="3226368"/>
                <a:ext cx="1454882" cy="839824"/>
              </a:xfrm>
              <a:custGeom>
                <a:avLst/>
                <a:gdLst>
                  <a:gd name="connsiteX0" fmla="*/ 0 w 2090784"/>
                  <a:gd name="connsiteY0" fmla="*/ 0 h 637434"/>
                  <a:gd name="connsiteX1" fmla="*/ 2090784 w 2090784"/>
                  <a:gd name="connsiteY1" fmla="*/ 0 h 637434"/>
                  <a:gd name="connsiteX2" fmla="*/ 2090784 w 2090784"/>
                  <a:gd name="connsiteY2" fmla="*/ 637434 h 637434"/>
                  <a:gd name="connsiteX3" fmla="*/ 0 w 2090784"/>
                  <a:gd name="connsiteY3" fmla="*/ 637434 h 637434"/>
                  <a:gd name="connsiteX4" fmla="*/ 0 w 2090784"/>
                  <a:gd name="connsiteY4" fmla="*/ 0 h 63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0784" h="637434">
                    <a:moveTo>
                      <a:pt x="0" y="0"/>
                    </a:moveTo>
                    <a:lnTo>
                      <a:pt x="2090784" y="0"/>
                    </a:lnTo>
                    <a:lnTo>
                      <a:pt x="2090784" y="637434"/>
                    </a:lnTo>
                    <a:lnTo>
                      <a:pt x="0" y="63743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marL="285750" lvl="0" indent="-28575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kern="1200" dirty="0">
                    <a:solidFill>
                      <a:schemeClr val="bg2">
                        <a:lumMod val="25000"/>
                      </a:schemeClr>
                    </a:solidFill>
                  </a:rPr>
                  <a:t>直接观察法</a:t>
                </a:r>
                <a:endParaRPr lang="en-US" altLang="zh-CN" kern="12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29B4B4E-7DE3-46C0-BF94-E36141EB2916}"/>
              </a:ext>
            </a:extLst>
          </p:cNvPr>
          <p:cNvGrpSpPr/>
          <p:nvPr/>
        </p:nvGrpSpPr>
        <p:grpSpPr>
          <a:xfrm>
            <a:off x="7915588" y="2231406"/>
            <a:ext cx="1728000" cy="756000"/>
            <a:chOff x="7915588" y="2231406"/>
            <a:chExt cx="1728000" cy="756000"/>
          </a:xfrm>
          <a:effectLst>
            <a:outerShdw blurRad="190500" dist="38100" dir="2700000" algn="tl" rotWithShape="0">
              <a:schemeClr val="bg1">
                <a:lumMod val="50000"/>
                <a:alpha val="30000"/>
              </a:schemeClr>
            </a:outerShdw>
          </a:effectLst>
        </p:grpSpPr>
        <p:sp>
          <p:nvSpPr>
            <p:cNvPr id="63" name="Rounded Rectangle 3+">
              <a:extLst>
                <a:ext uri="{FF2B5EF4-FFF2-40B4-BE49-F238E27FC236}">
                  <a16:creationId xmlns:a16="http://schemas.microsoft.com/office/drawing/2014/main" id="{2AEB01BE-BFD6-4C76-9BAE-E4E8B79D147C}"/>
                </a:ext>
              </a:extLst>
            </p:cNvPr>
            <p:cNvSpPr/>
            <p:nvPr/>
          </p:nvSpPr>
          <p:spPr>
            <a:xfrm>
              <a:off x="7915588" y="2231406"/>
              <a:ext cx="1728000" cy="756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D9F42D6-8BD6-43BB-A61B-395000E62C6D}"/>
                </a:ext>
              </a:extLst>
            </p:cNvPr>
            <p:cNvSpPr/>
            <p:nvPr/>
          </p:nvSpPr>
          <p:spPr>
            <a:xfrm>
              <a:off x="7987928" y="2336988"/>
              <a:ext cx="1583319" cy="637434"/>
            </a:xfrm>
            <a:custGeom>
              <a:avLst/>
              <a:gdLst>
                <a:gd name="connsiteX0" fmla="*/ 0 w 2090784"/>
                <a:gd name="connsiteY0" fmla="*/ 0 h 637434"/>
                <a:gd name="connsiteX1" fmla="*/ 2090784 w 2090784"/>
                <a:gd name="connsiteY1" fmla="*/ 0 h 637434"/>
                <a:gd name="connsiteX2" fmla="*/ 2090784 w 2090784"/>
                <a:gd name="connsiteY2" fmla="*/ 637434 h 637434"/>
                <a:gd name="connsiteX3" fmla="*/ 0 w 2090784"/>
                <a:gd name="connsiteY3" fmla="*/ 637434 h 637434"/>
                <a:gd name="connsiteX4" fmla="*/ 0 w 2090784"/>
                <a:gd name="connsiteY4" fmla="*/ 0 h 6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0784" h="637434">
                  <a:moveTo>
                    <a:pt x="0" y="0"/>
                  </a:moveTo>
                  <a:lnTo>
                    <a:pt x="2090784" y="0"/>
                  </a:lnTo>
                  <a:lnTo>
                    <a:pt x="2090784" y="637434"/>
                  </a:lnTo>
                  <a:lnTo>
                    <a:pt x="0" y="63743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alpha val="7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alpha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5875" tIns="15875" rIns="15875" bIns="15875" numCol="1" spcCol="1270" anchor="ctr" anchorCtr="1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600">
                  <a:solidFill>
                    <a:schemeClr val="accent2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观察法</a:t>
              </a:r>
              <a:endParaRPr lang="zh-CN" altLang="en-US" sz="2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64" name="图片 63" descr="图片包含 鸟, 线, 刀, 群&#10;&#10;描述已自动生成">
            <a:extLst>
              <a:ext uri="{FF2B5EF4-FFF2-40B4-BE49-F238E27FC236}">
                <a16:creationId xmlns:a16="http://schemas.microsoft.com/office/drawing/2014/main" id="{1EBBF49D-8614-4624-82F3-13CE8E72F9B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 flipH="1">
            <a:off x="1828" y="-15777"/>
            <a:ext cx="6397812" cy="4907688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61013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CCF759D-2A05-4729-90C8-3FE04BE9BF84}"/>
              </a:ext>
            </a:extLst>
          </p:cNvPr>
          <p:cNvGrpSpPr/>
          <p:nvPr/>
        </p:nvGrpSpPr>
        <p:grpSpPr>
          <a:xfrm>
            <a:off x="0" y="1268412"/>
            <a:ext cx="12192000" cy="5589587"/>
            <a:chOff x="0" y="1268412"/>
            <a:chExt cx="12192000" cy="5589587"/>
          </a:xfrm>
        </p:grpSpPr>
        <p:pic>
          <p:nvPicPr>
            <p:cNvPr id="314" name="图片 313" descr="图片包含 人, 建筑, 室内, 男人&#10;&#10;描述已自动生成">
              <a:extLst>
                <a:ext uri="{FF2B5EF4-FFF2-40B4-BE49-F238E27FC236}">
                  <a16:creationId xmlns:a16="http://schemas.microsoft.com/office/drawing/2014/main" id="{E965CA02-5BD0-46F7-BF30-2770696364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268412"/>
              <a:ext cx="12192000" cy="5589587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D817AB66-3714-46A7-8E3D-4CC85EE62CFF}"/>
                </a:ext>
              </a:extLst>
            </p:cNvPr>
            <p:cNvSpPr/>
            <p:nvPr/>
          </p:nvSpPr>
          <p:spPr>
            <a:xfrm>
              <a:off x="0" y="1268412"/>
              <a:ext cx="12192000" cy="4049397"/>
            </a:xfrm>
            <a:custGeom>
              <a:avLst/>
              <a:gdLst>
                <a:gd name="connsiteX0" fmla="*/ 0 w 12192000"/>
                <a:gd name="connsiteY0" fmla="*/ 0 h 4458632"/>
                <a:gd name="connsiteX1" fmla="*/ 12192000 w 12192000"/>
                <a:gd name="connsiteY1" fmla="*/ 0 h 4458632"/>
                <a:gd name="connsiteX2" fmla="*/ 12192000 w 12192000"/>
                <a:gd name="connsiteY2" fmla="*/ 4458632 h 4458632"/>
                <a:gd name="connsiteX3" fmla="*/ 0 w 12192000"/>
                <a:gd name="connsiteY3" fmla="*/ 4458632 h 445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4458632">
                  <a:moveTo>
                    <a:pt x="0" y="0"/>
                  </a:moveTo>
                  <a:lnTo>
                    <a:pt x="12192000" y="0"/>
                  </a:lnTo>
                  <a:lnTo>
                    <a:pt x="12192000" y="4458632"/>
                  </a:lnTo>
                  <a:lnTo>
                    <a:pt x="0" y="44586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9000">
                  <a:schemeClr val="accent1">
                    <a:alpha val="94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CC077EF6-880D-4FEB-B68F-CE8D3C6E6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618" y="584641"/>
            <a:ext cx="10515600" cy="705535"/>
          </a:xfrm>
          <a:ln w="12700">
            <a:noFill/>
          </a:ln>
        </p:spPr>
        <p:txBody>
          <a:bodyPr>
            <a:normAutofit fontScale="90000"/>
          </a:bodyPr>
          <a:lstStyle/>
          <a:p>
            <a:r>
              <a:rPr lang="zh-CN" altLang="en-US" sz="360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</a:gradFill>
              </a:rPr>
              <a:t>员工职业资格结构统计</a:t>
            </a:r>
            <a:br>
              <a:rPr lang="zh-CN" altLang="en-US"/>
            </a:br>
            <a:endParaRPr 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FBD6C2C-5A3F-4454-8FC8-818B29789CEF}"/>
              </a:ext>
            </a:extLst>
          </p:cNvPr>
          <p:cNvSpPr txBox="1"/>
          <p:nvPr/>
        </p:nvSpPr>
        <p:spPr>
          <a:xfrm>
            <a:off x="2889518" y="2053961"/>
            <a:ext cx="920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CF86E10-F366-4D1F-B242-9B942FDC6688}"/>
              </a:ext>
            </a:extLst>
          </p:cNvPr>
          <p:cNvSpPr txBox="1"/>
          <p:nvPr/>
        </p:nvSpPr>
        <p:spPr>
          <a:xfrm>
            <a:off x="766206" y="1540190"/>
            <a:ext cx="2583378" cy="45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职业资格结构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B723808-02C4-447F-91A7-24A057935867}"/>
              </a:ext>
            </a:extLst>
          </p:cNvPr>
          <p:cNvSpPr txBox="1"/>
          <p:nvPr/>
        </p:nvSpPr>
        <p:spPr>
          <a:xfrm>
            <a:off x="766206" y="2013752"/>
            <a:ext cx="6876059" cy="386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以技术工人为例，计算其平均技术等级，是分析员工技术素质的通行方法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91C1C63-D2CE-49D2-806F-14B27B89973C}"/>
              </a:ext>
            </a:extLst>
          </p:cNvPr>
          <p:cNvGrpSpPr/>
          <p:nvPr/>
        </p:nvGrpSpPr>
        <p:grpSpPr>
          <a:xfrm>
            <a:off x="874713" y="2618511"/>
            <a:ext cx="10460505" cy="3726728"/>
            <a:chOff x="874713" y="2618511"/>
            <a:chExt cx="10460505" cy="3726728"/>
          </a:xfrm>
        </p:grpSpPr>
        <p:sp>
          <p:nvSpPr>
            <p:cNvPr id="308" name="矩形: 圆角 307">
              <a:extLst>
                <a:ext uri="{FF2B5EF4-FFF2-40B4-BE49-F238E27FC236}">
                  <a16:creationId xmlns:a16="http://schemas.microsoft.com/office/drawing/2014/main" id="{9D024F2F-FCE0-4486-BD55-3337573B4D2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74713" y="2618511"/>
              <a:ext cx="10460505" cy="3726728"/>
            </a:xfrm>
            <a:prstGeom prst="roundRect">
              <a:avLst>
                <a:gd name="adj" fmla="val 5134"/>
              </a:avLst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1"/>
                  </a:gs>
                  <a:gs pos="71000">
                    <a:schemeClr val="bg1"/>
                  </a:gs>
                  <a:gs pos="38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</a:ln>
            <a:effectLst>
              <a:outerShdw blurRad="342900" dist="254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8F7E010-3F8A-4725-98E3-B674B8C60916}"/>
                </a:ext>
              </a:extLst>
            </p:cNvPr>
            <p:cNvGrpSpPr/>
            <p:nvPr/>
          </p:nvGrpSpPr>
          <p:grpSpPr>
            <a:xfrm>
              <a:off x="1091193" y="3228545"/>
              <a:ext cx="10038458" cy="3041701"/>
              <a:chOff x="1091193" y="3228545"/>
              <a:chExt cx="10038458" cy="3041701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36853749-F7A0-4955-867F-255A090C381D}"/>
                  </a:ext>
                </a:extLst>
              </p:cNvPr>
              <p:cNvGrpSpPr/>
              <p:nvPr/>
            </p:nvGrpSpPr>
            <p:grpSpPr>
              <a:xfrm>
                <a:off x="1091193" y="3228545"/>
                <a:ext cx="10038458" cy="3041701"/>
                <a:chOff x="1091193" y="3228545"/>
                <a:chExt cx="10038458" cy="3041701"/>
              </a:xfrm>
            </p:grpSpPr>
            <p:graphicFrame>
              <p:nvGraphicFramePr>
                <p:cNvPr id="296" name="图表 295">
                  <a:extLst>
                    <a:ext uri="{FF2B5EF4-FFF2-40B4-BE49-F238E27FC236}">
                      <a16:creationId xmlns:a16="http://schemas.microsoft.com/office/drawing/2014/main" id="{4C8E10D7-CD01-4A64-B567-E491D254CB85}"/>
                    </a:ext>
                  </a:extLst>
                </p:cNvPr>
                <p:cNvGraphicFramePr/>
                <p:nvPr>
                  <p:custDataLst>
                    <p:tags r:id="rId5"/>
                  </p:custDataLst>
                  <p:extLst>
                    <p:ext uri="{D42A27DB-BD31-4B8C-83A1-F6EECF244321}">
                      <p14:modId xmlns:p14="http://schemas.microsoft.com/office/powerpoint/2010/main" val="4188118294"/>
                    </p:ext>
                  </p:extLst>
                </p:nvPr>
              </p:nvGraphicFramePr>
              <p:xfrm>
                <a:off x="1091193" y="3228545"/>
                <a:ext cx="10038458" cy="304170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14"/>
                </a:graphicData>
              </a:graphic>
            </p:graphicFrame>
            <p:grpSp>
              <p:nvGrpSpPr>
                <p:cNvPr id="4" name="组合 3">
                  <a:extLst>
                    <a:ext uri="{FF2B5EF4-FFF2-40B4-BE49-F238E27FC236}">
                      <a16:creationId xmlns:a16="http://schemas.microsoft.com/office/drawing/2014/main" id="{4CDB5B6A-D4B6-4BF9-831B-62EACBB955C2}"/>
                    </a:ext>
                  </a:extLst>
                </p:cNvPr>
                <p:cNvGrpSpPr/>
                <p:nvPr/>
              </p:nvGrpSpPr>
              <p:grpSpPr>
                <a:xfrm>
                  <a:off x="3395230" y="3465208"/>
                  <a:ext cx="800219" cy="2358431"/>
                  <a:chOff x="3395230" y="3465208"/>
                  <a:chExt cx="800219" cy="2358431"/>
                </a:xfrm>
              </p:grpSpPr>
              <p:sp>
                <p:nvSpPr>
                  <p:cNvPr id="66" name="文本框 65">
                    <a:extLst>
                      <a:ext uri="{FF2B5EF4-FFF2-40B4-BE49-F238E27FC236}">
                        <a16:creationId xmlns:a16="http://schemas.microsoft.com/office/drawing/2014/main" id="{0FF9CA70-61B9-4649-8F0C-1FB9A6971DCB}"/>
                      </a:ext>
                    </a:extLst>
                  </p:cNvPr>
                  <p:cNvSpPr txBox="1"/>
                  <p:nvPr>
                    <p:custDataLst>
                      <p:tags r:id="rId6"/>
                    </p:custDataLst>
                  </p:nvPr>
                </p:nvSpPr>
                <p:spPr>
                  <a:xfrm>
                    <a:off x="3395230" y="3465208"/>
                    <a:ext cx="800219" cy="369332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91440" tIns="45720" rIns="91440" bIns="4572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rPr>
                      <a:t>126</a:t>
                    </a:r>
                    <a:r>
                      <a: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rPr>
                      <a:t>人</a:t>
                    </a:r>
                    <a:endParaRPr kumimoji="0" lang="en-US" altLang="zh-C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7" name="文本框 16">
                    <a:extLst>
                      <a:ext uri="{FF2B5EF4-FFF2-40B4-BE49-F238E27FC236}">
                        <a16:creationId xmlns:a16="http://schemas.microsoft.com/office/drawing/2014/main" id="{B5E7E5E5-9A73-490E-B62E-092F49E843EA}"/>
                      </a:ext>
                    </a:extLst>
                  </p:cNvPr>
                  <p:cNvSpPr txBox="1"/>
                  <p:nvPr>
                    <p:custDataLst>
                      <p:tags r:id="rId7"/>
                    </p:custDataLst>
                  </p:nvPr>
                </p:nvSpPr>
                <p:spPr>
                  <a:xfrm>
                    <a:off x="3395230" y="5454307"/>
                    <a:ext cx="800219" cy="369332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91440" tIns="45720" rIns="91440" bIns="4572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rPr>
                      <a:t>234</a:t>
                    </a:r>
                    <a:r>
                      <a: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rPr>
                      <a:t>人</a:t>
                    </a:r>
                    <a:endParaRPr kumimoji="0" lang="en-US" altLang="zh-C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8" name="文本框 17">
                    <a:extLst>
                      <a:ext uri="{FF2B5EF4-FFF2-40B4-BE49-F238E27FC236}">
                        <a16:creationId xmlns:a16="http://schemas.microsoft.com/office/drawing/2014/main" id="{381A9616-736C-48A8-874A-54773D9AA5F2}"/>
                      </a:ext>
                    </a:extLst>
                  </p:cNvPr>
                  <p:cNvSpPr txBox="1"/>
                  <p:nvPr>
                    <p:custDataLst>
                      <p:tags r:id="rId8"/>
                    </p:custDataLst>
                  </p:nvPr>
                </p:nvSpPr>
                <p:spPr>
                  <a:xfrm>
                    <a:off x="3395230" y="4959957"/>
                    <a:ext cx="800219" cy="369332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91440" tIns="45720" rIns="91440" bIns="4572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rPr>
                      <a:t>521</a:t>
                    </a:r>
                    <a:r>
                      <a: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rPr>
                      <a:t>人</a:t>
                    </a:r>
                    <a:endParaRPr kumimoji="0" lang="en-US" altLang="zh-C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19" name="文本框 18">
                    <a:extLst>
                      <a:ext uri="{FF2B5EF4-FFF2-40B4-BE49-F238E27FC236}">
                        <a16:creationId xmlns:a16="http://schemas.microsoft.com/office/drawing/2014/main" id="{2982FDFA-5AC2-4E32-A760-875C195D742E}"/>
                      </a:ext>
                    </a:extLst>
                  </p:cNvPr>
                  <p:cNvSpPr txBox="1"/>
                  <p:nvPr>
                    <p:custDataLst>
                      <p:tags r:id="rId9"/>
                    </p:custDataLst>
                  </p:nvPr>
                </p:nvSpPr>
                <p:spPr>
                  <a:xfrm>
                    <a:off x="3395230" y="4458633"/>
                    <a:ext cx="800219" cy="369332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91440" tIns="45720" rIns="91440" bIns="4572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rPr>
                      <a:t>680</a:t>
                    </a:r>
                    <a:r>
                      <a: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rPr>
                      <a:t>人</a:t>
                    </a:r>
                    <a:endParaRPr kumimoji="0" lang="en-US" altLang="zh-C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0" name="文本框 19">
                    <a:extLst>
                      <a:ext uri="{FF2B5EF4-FFF2-40B4-BE49-F238E27FC236}">
                        <a16:creationId xmlns:a16="http://schemas.microsoft.com/office/drawing/2014/main" id="{64840696-574F-4515-A7ED-5C79B08F532E}"/>
                      </a:ext>
                    </a:extLst>
                  </p:cNvPr>
                  <p:cNvSpPr txBox="1"/>
                  <p:nvPr>
                    <p:custDataLst>
                      <p:tags r:id="rId10"/>
                    </p:custDataLst>
                  </p:nvPr>
                </p:nvSpPr>
                <p:spPr>
                  <a:xfrm>
                    <a:off x="3395230" y="3952037"/>
                    <a:ext cx="800219" cy="369332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91440" tIns="45720" rIns="91440" bIns="4572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rPr>
                      <a:t>309</a:t>
                    </a:r>
                    <a:r>
                      <a: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Regular"/>
                        <a:ea typeface="思源黑体 CN Regular"/>
                        <a:cs typeface="+mn-cs"/>
                      </a:rPr>
                      <a:t>人</a:t>
                    </a:r>
                    <a:endParaRPr kumimoji="0" lang="en-US" altLang="zh-CN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黑体 CN Regular"/>
                      <a:ea typeface="思源黑体 CN Regular"/>
                      <a:cs typeface="+mn-cs"/>
                    </a:endParaRPr>
                  </a:p>
                </p:txBody>
              </p:sp>
            </p:grpSp>
          </p:grp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DA53A81B-EEBF-4B06-8994-3BE1E36F3932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145479" y="6062871"/>
                <a:ext cx="133350" cy="133350"/>
              </a:xfrm>
              <a:custGeom>
                <a:avLst/>
                <a:gdLst>
                  <a:gd name="connsiteX0" fmla="*/ 0 w 133350"/>
                  <a:gd name="connsiteY0" fmla="*/ 0 h 133350"/>
                  <a:gd name="connsiteX1" fmla="*/ 133350 w 133350"/>
                  <a:gd name="connsiteY1" fmla="*/ 0 h 133350"/>
                  <a:gd name="connsiteX2" fmla="*/ 133350 w 133350"/>
                  <a:gd name="connsiteY2" fmla="*/ 133350 h 133350"/>
                  <a:gd name="connsiteX3" fmla="*/ 0 w 133350"/>
                  <a:gd name="connsiteY3" fmla="*/ 13335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" h="133350">
                    <a:moveTo>
                      <a:pt x="0" y="0"/>
                    </a:moveTo>
                    <a:lnTo>
                      <a:pt x="133350" y="0"/>
                    </a:lnTo>
                    <a:lnTo>
                      <a:pt x="133350" y="133350"/>
                    </a:lnTo>
                    <a:lnTo>
                      <a:pt x="0" y="13335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cxnSp>
          <p:nvCxnSpPr>
            <p:cNvPr id="305" name="直接连接符 304">
              <a:extLst>
                <a:ext uri="{FF2B5EF4-FFF2-40B4-BE49-F238E27FC236}">
                  <a16:creationId xmlns:a16="http://schemas.microsoft.com/office/drawing/2014/main" id="{898BE4F5-8E15-4FC7-8DC3-1218B81C1B00}"/>
                </a:ext>
              </a:extLst>
            </p:cNvPr>
            <p:cNvCxnSpPr>
              <a:cxnSpLocks/>
            </p:cNvCxnSpPr>
            <p:nvPr>
              <p:custDataLst>
                <p:tags r:id="rId2"/>
              </p:custDataLst>
            </p:nvPr>
          </p:nvCxnSpPr>
          <p:spPr>
            <a:xfrm>
              <a:off x="883662" y="3327944"/>
              <a:ext cx="10440000" cy="0"/>
            </a:xfrm>
            <a:prstGeom prst="line">
              <a:avLst/>
            </a:prstGeom>
            <a:ln w="6350">
              <a:solidFill>
                <a:schemeClr val="accent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6" name="文本框 305">
              <a:extLst>
                <a:ext uri="{FF2B5EF4-FFF2-40B4-BE49-F238E27FC236}">
                  <a16:creationId xmlns:a16="http://schemas.microsoft.com/office/drawing/2014/main" id="{845951C5-0B2E-405B-B235-71CD9BD766F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131647" y="2835743"/>
              <a:ext cx="4472239" cy="36331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rgbClr val="FB8A2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1870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B8A2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名技术工人的技术等级占比（</a:t>
              </a: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rgbClr val="FB8A2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%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B8A2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3044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矩形 525">
            <a:extLst>
              <a:ext uri="{FF2B5EF4-FFF2-40B4-BE49-F238E27FC236}">
                <a16:creationId xmlns:a16="http://schemas.microsoft.com/office/drawing/2014/main" id="{56B78085-8F2C-4D22-9330-A7EAB69457C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400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C077EF6-880D-4FEB-B68F-CE8D3C6E6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618" y="584641"/>
            <a:ext cx="10515600" cy="705535"/>
          </a:xfrm>
        </p:spPr>
        <p:txBody>
          <a:bodyPr>
            <a:normAutofit fontScale="90000"/>
          </a:bodyPr>
          <a:lstStyle/>
          <a:p>
            <a:r>
              <a:rPr lang="zh-CN" altLang="en-US" sz="360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</a:gradFill>
              </a:rPr>
              <a:t>工作时间的构成</a:t>
            </a:r>
            <a:br>
              <a:rPr lang="zh-CN" altLang="en-US"/>
            </a:br>
            <a:endParaRPr 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58FE400-29B1-42E1-AB9A-6708C16B61EB}"/>
              </a:ext>
            </a:extLst>
          </p:cNvPr>
          <p:cNvGrpSpPr/>
          <p:nvPr/>
        </p:nvGrpSpPr>
        <p:grpSpPr>
          <a:xfrm>
            <a:off x="4749524" y="2456594"/>
            <a:ext cx="2735152" cy="2735152"/>
            <a:chOff x="4728424" y="2141648"/>
            <a:chExt cx="2735152" cy="2735152"/>
          </a:xfrm>
        </p:grpSpPr>
        <p:sp>
          <p:nvSpPr>
            <p:cNvPr id="304" name="Oval 43++">
              <a:extLst>
                <a:ext uri="{FF2B5EF4-FFF2-40B4-BE49-F238E27FC236}">
                  <a16:creationId xmlns:a16="http://schemas.microsoft.com/office/drawing/2014/main" id="{AC129C2F-2950-4B68-8109-96B65399E2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28424" y="2141648"/>
              <a:ext cx="2735152" cy="2735152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  <a:effectLst>
              <a:outerShdw blurRad="215900" dist="177800" dir="2700000" algn="tl" rotWithShape="0">
                <a:schemeClr val="accent1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03" name="Oval 43+">
              <a:extLst>
                <a:ext uri="{FF2B5EF4-FFF2-40B4-BE49-F238E27FC236}">
                  <a16:creationId xmlns:a16="http://schemas.microsoft.com/office/drawing/2014/main" id="{3418175E-2556-4B9D-966F-BE283EC354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6" y="2295500"/>
              <a:ext cx="2427448" cy="242744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</a:ln>
            <a:effectLst>
              <a:outerShdw blurRad="215900" dist="177800" dir="2700000" algn="tl" rotWithShape="0">
                <a:schemeClr val="accent1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680CAC75-2086-4B87-81AD-A9C70D9065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26877" y="2440101"/>
              <a:ext cx="2138246" cy="213824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pic>
        <p:nvPicPr>
          <p:cNvPr id="84" name="图片 83" descr="夜晚钟表&#10;&#10;描述已自动生成">
            <a:extLst>
              <a:ext uri="{FF2B5EF4-FFF2-40B4-BE49-F238E27FC236}">
                <a16:creationId xmlns:a16="http://schemas.microsoft.com/office/drawing/2014/main" id="{00C3AB49-E0E3-41F3-913D-70F4DE7F71D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4704" y="604030"/>
            <a:ext cx="3853338" cy="513778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86976C6-E094-4AF2-824B-9B579506FE98}"/>
              </a:ext>
            </a:extLst>
          </p:cNvPr>
          <p:cNvGrpSpPr/>
          <p:nvPr/>
        </p:nvGrpSpPr>
        <p:grpSpPr>
          <a:xfrm>
            <a:off x="5048046" y="3849441"/>
            <a:ext cx="2120682" cy="724524"/>
            <a:chOff x="5048046" y="3849441"/>
            <a:chExt cx="2120682" cy="724524"/>
          </a:xfrm>
        </p:grpSpPr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94B1D0BA-7E65-4416-A12B-25698DC3B4F7}"/>
                </a:ext>
              </a:extLst>
            </p:cNvPr>
            <p:cNvSpPr/>
            <p:nvPr/>
          </p:nvSpPr>
          <p:spPr>
            <a:xfrm>
              <a:off x="5056133" y="3876241"/>
              <a:ext cx="2112595" cy="697724"/>
            </a:xfrm>
            <a:prstGeom prst="roundRect">
              <a:avLst/>
            </a:prstGeom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437" name="文本框 436">
              <a:extLst>
                <a:ext uri="{FF2B5EF4-FFF2-40B4-BE49-F238E27FC236}">
                  <a16:creationId xmlns:a16="http://schemas.microsoft.com/office/drawing/2014/main" id="{174E3A53-631A-456B-86D8-4440C85F872A}"/>
                </a:ext>
              </a:extLst>
            </p:cNvPr>
            <p:cNvSpPr txBox="1"/>
            <p:nvPr/>
          </p:nvSpPr>
          <p:spPr>
            <a:xfrm>
              <a:off x="5048046" y="3849441"/>
              <a:ext cx="2095909" cy="60600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30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工作时间</a:t>
              </a:r>
            </a:p>
          </p:txBody>
        </p:sp>
      </p:grpSp>
      <p:grpSp>
        <p:nvGrpSpPr>
          <p:cNvPr id="515" name="组合 514">
            <a:extLst>
              <a:ext uri="{FF2B5EF4-FFF2-40B4-BE49-F238E27FC236}">
                <a16:creationId xmlns:a16="http://schemas.microsoft.com/office/drawing/2014/main" id="{989A6DFA-9B71-4BCF-B323-E53CE85F069F}"/>
              </a:ext>
            </a:extLst>
          </p:cNvPr>
          <p:cNvGrpSpPr/>
          <p:nvPr/>
        </p:nvGrpSpPr>
        <p:grpSpPr>
          <a:xfrm>
            <a:off x="7434424" y="3342476"/>
            <a:ext cx="3881276" cy="1219306"/>
            <a:chOff x="7434424" y="3342476"/>
            <a:chExt cx="3881276" cy="121930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435EF1C-FA26-4D1C-8B44-BD39D8BB0C28}"/>
                </a:ext>
              </a:extLst>
            </p:cNvPr>
            <p:cNvGrpSpPr/>
            <p:nvPr/>
          </p:nvGrpSpPr>
          <p:grpSpPr>
            <a:xfrm>
              <a:off x="7434424" y="3772332"/>
              <a:ext cx="731714" cy="103909"/>
              <a:chOff x="7434424" y="3772332"/>
              <a:chExt cx="731714" cy="103909"/>
            </a:xfrm>
          </p:grpSpPr>
          <p:cxnSp>
            <p:nvCxnSpPr>
              <p:cNvPr id="366" name="Straight Connector 326+">
                <a:extLst>
                  <a:ext uri="{FF2B5EF4-FFF2-40B4-BE49-F238E27FC236}">
                    <a16:creationId xmlns:a16="http://schemas.microsoft.com/office/drawing/2014/main" id="{384D4DA6-E0D8-42F2-843B-D22D229C14A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82138" y="3824288"/>
                <a:ext cx="684000" cy="0"/>
              </a:xfrm>
              <a:prstGeom prst="line">
                <a:avLst/>
              </a:prstGeom>
              <a:ln w="9525">
                <a:solidFill>
                  <a:schemeClr val="accent2"/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1" name="圆: 空心 320">
                <a:extLst>
                  <a:ext uri="{FF2B5EF4-FFF2-40B4-BE49-F238E27FC236}">
                    <a16:creationId xmlns:a16="http://schemas.microsoft.com/office/drawing/2014/main" id="{6607AF35-749B-4450-8EA2-0CF21547FB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34424" y="3772332"/>
                <a:ext cx="103909" cy="103909"/>
              </a:xfrm>
              <a:prstGeom prst="don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B853F002-3E3C-4FE3-AE13-DA1F39EB195C}"/>
                </a:ext>
              </a:extLst>
            </p:cNvPr>
            <p:cNvGrpSpPr/>
            <p:nvPr/>
          </p:nvGrpSpPr>
          <p:grpSpPr>
            <a:xfrm>
              <a:off x="7923058" y="3342476"/>
              <a:ext cx="3392642" cy="1219306"/>
              <a:chOff x="7923058" y="3342476"/>
              <a:chExt cx="3392642" cy="1219306"/>
            </a:xfrm>
            <a:scene3d>
              <a:camera prst="perspectiveLeft"/>
              <a:lightRig rig="threePt" dir="t"/>
            </a:scene3d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BAC23B94-FE46-461C-A247-35A79B0C9A9A}"/>
                  </a:ext>
                </a:extLst>
              </p:cNvPr>
              <p:cNvGrpSpPr/>
              <p:nvPr/>
            </p:nvGrpSpPr>
            <p:grpSpPr>
              <a:xfrm>
                <a:off x="7971931" y="3418067"/>
                <a:ext cx="3343769" cy="792000"/>
                <a:chOff x="7971931" y="3418067"/>
                <a:chExt cx="3343769" cy="792000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AEBF9DA7-0CAC-4BD1-92CC-2B1D1C21CC7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10401171" y="3418067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4" name="矩形: 圆角 73">
                  <a:extLst>
                    <a:ext uri="{FF2B5EF4-FFF2-40B4-BE49-F238E27FC236}">
                      <a16:creationId xmlns:a16="http://schemas.microsoft.com/office/drawing/2014/main" id="{A8E819C0-A7CB-4EA4-BA59-5496632A9C0D}"/>
                    </a:ext>
                  </a:extLst>
                </p:cNvPr>
                <p:cNvSpPr/>
                <p:nvPr/>
              </p:nvSpPr>
              <p:spPr>
                <a:xfrm flipH="1">
                  <a:off x="7971931" y="3418067"/>
                  <a:ext cx="3071661" cy="792000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  <a:effectLst>
                  <a:outerShdw blurRad="228600" dist="1524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C3E763B6-FE23-4D93-B0A3-8E21B69D6BA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10339196" y="3418067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6" name="文本框 75">
                  <a:extLst>
                    <a:ext uri="{FF2B5EF4-FFF2-40B4-BE49-F238E27FC236}">
                      <a16:creationId xmlns:a16="http://schemas.microsoft.com/office/drawing/2014/main" id="{67E029AC-4F12-4FB9-A893-BB136398E22B}"/>
                    </a:ext>
                  </a:extLst>
                </p:cNvPr>
                <p:cNvSpPr txBox="1"/>
                <p:nvPr/>
              </p:nvSpPr>
              <p:spPr>
                <a:xfrm flipH="1">
                  <a:off x="8830326" y="3604297"/>
                  <a:ext cx="2275240" cy="422552"/>
                </a:xfrm>
                <a:prstGeom prst="rect">
                  <a:avLst/>
                </a:prstGeom>
                <a:noFill/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effectLst/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制度内实际工作时间</a:t>
                  </a:r>
                </a:p>
              </p:txBody>
            </p:sp>
          </p:grp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55FEE0EF-2278-4599-89CA-FF7A12A3140E}"/>
                  </a:ext>
                </a:extLst>
              </p:cNvPr>
              <p:cNvGrpSpPr/>
              <p:nvPr/>
            </p:nvGrpSpPr>
            <p:grpSpPr>
              <a:xfrm>
                <a:off x="7923058" y="3342476"/>
                <a:ext cx="1213209" cy="1219306"/>
                <a:chOff x="7916708" y="3348826"/>
                <a:chExt cx="1213209" cy="1219306"/>
              </a:xfrm>
            </p:grpSpPr>
            <p:pic>
              <p:nvPicPr>
                <p:cNvPr id="71" name="Picture 212++++++">
                  <a:extLst>
                    <a:ext uri="{FF2B5EF4-FFF2-40B4-BE49-F238E27FC236}">
                      <a16:creationId xmlns:a16="http://schemas.microsoft.com/office/drawing/2014/main" id="{4C632023-D6B2-4BD9-B260-A444F1435D0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916708" y="3348826"/>
                  <a:ext cx="1213209" cy="1219306"/>
                </a:xfrm>
                <a:prstGeom prst="rect">
                  <a:avLst/>
                </a:prstGeom>
              </p:spPr>
            </p:pic>
            <p:sp>
              <p:nvSpPr>
                <p:cNvPr id="72" name="文本框 71">
                  <a:extLst>
                    <a:ext uri="{FF2B5EF4-FFF2-40B4-BE49-F238E27FC236}">
                      <a16:creationId xmlns:a16="http://schemas.microsoft.com/office/drawing/2014/main" id="{21A72381-2AC0-43E6-A686-31C0D5829FD4}"/>
                    </a:ext>
                  </a:extLst>
                </p:cNvPr>
                <p:cNvSpPr txBox="1"/>
                <p:nvPr/>
              </p:nvSpPr>
              <p:spPr>
                <a:xfrm>
                  <a:off x="8030996" y="3547071"/>
                  <a:ext cx="66877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>
                    <a:defRPr sz="3200">
                      <a:ln>
                        <a:solidFill>
                          <a:schemeClr val="bg1"/>
                        </a:solidFill>
                      </a:ln>
                      <a:noFill/>
                      <a:latin typeface="+mj-lt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>
                      <a:ea typeface="思源黑体 CN Bold" panose="020B0800000000000000" pitchFamily="34" charset="-122"/>
                    </a:rPr>
                    <a:t>08</a:t>
                  </a:r>
                  <a:endParaRPr lang="en-US" dirty="0"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A7CB9BC-023A-43AF-BE91-FBDC0E37515A}"/>
              </a:ext>
            </a:extLst>
          </p:cNvPr>
          <p:cNvGrpSpPr/>
          <p:nvPr/>
        </p:nvGrpSpPr>
        <p:grpSpPr>
          <a:xfrm>
            <a:off x="1143558" y="4389499"/>
            <a:ext cx="3916838" cy="1219306"/>
            <a:chOff x="1143558" y="4389499"/>
            <a:chExt cx="3916838" cy="121930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98B5E9E-4542-4C23-A4A2-A803EE173B69}"/>
                </a:ext>
              </a:extLst>
            </p:cNvPr>
            <p:cNvGrpSpPr/>
            <p:nvPr/>
          </p:nvGrpSpPr>
          <p:grpSpPr>
            <a:xfrm>
              <a:off x="3101454" y="4578196"/>
              <a:ext cx="1958942" cy="307934"/>
              <a:chOff x="3101454" y="4578196"/>
              <a:chExt cx="1958942" cy="307934"/>
            </a:xfrm>
          </p:grpSpPr>
          <p:sp>
            <p:nvSpPr>
              <p:cNvPr id="369" name="Freeform 56+++">
                <a:extLst>
                  <a:ext uri="{FF2B5EF4-FFF2-40B4-BE49-F238E27FC236}">
                    <a16:creationId xmlns:a16="http://schemas.microsoft.com/office/drawing/2014/main" id="{A7CE24C5-DBEC-4730-B64C-0927863FCEE1}"/>
                  </a:ext>
                </a:extLst>
              </p:cNvPr>
              <p:cNvSpPr/>
              <p:nvPr/>
            </p:nvSpPr>
            <p:spPr>
              <a:xfrm flipV="1">
                <a:off x="3101454" y="4623662"/>
                <a:ext cx="1913468" cy="262468"/>
              </a:xfrm>
              <a:custGeom>
                <a:avLst/>
                <a:gdLst/>
                <a:ahLst/>
                <a:cxnLst/>
                <a:rect l="0" t="0" r="0" b="0"/>
                <a:pathLst>
                  <a:path w="1913468" h="262468">
                    <a:moveTo>
                      <a:pt x="0" y="0"/>
                    </a:moveTo>
                    <a:lnTo>
                      <a:pt x="1498632" y="0"/>
                    </a:lnTo>
                    <a:cubicBezTo>
                      <a:pt x="1537135" y="0"/>
                      <a:pt x="1574547" y="12312"/>
                      <a:pt x="1605526" y="35177"/>
                    </a:cubicBezTo>
                    <a:lnTo>
                      <a:pt x="1913467" y="262467"/>
                    </a:lnTo>
                  </a:path>
                </a:pathLst>
              </a:custGeom>
              <a:noFill/>
              <a:ln w="9525">
                <a:solidFill>
                  <a:schemeClr val="accent2"/>
                </a:solidFill>
                <a:prstDash val="sysDot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5" name="圆: 空心 324">
                <a:extLst>
                  <a:ext uri="{FF2B5EF4-FFF2-40B4-BE49-F238E27FC236}">
                    <a16:creationId xmlns:a16="http://schemas.microsoft.com/office/drawing/2014/main" id="{0958C80C-094C-4ECE-A5D3-6EB65E2B514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56487" y="4578196"/>
                <a:ext cx="103909" cy="103909"/>
              </a:xfrm>
              <a:prstGeom prst="don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  <a:scene3d>
                <a:camera prst="perspectiveRight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01B99930-27E9-4360-8303-C729BD922979}"/>
                </a:ext>
              </a:extLst>
            </p:cNvPr>
            <p:cNvGrpSpPr/>
            <p:nvPr/>
          </p:nvGrpSpPr>
          <p:grpSpPr>
            <a:xfrm>
              <a:off x="1143558" y="4389499"/>
              <a:ext cx="3709930" cy="1219306"/>
              <a:chOff x="1143558" y="4389499"/>
              <a:chExt cx="3709930" cy="1219306"/>
            </a:xfrm>
            <a:scene3d>
              <a:camera prst="perspectiveRight"/>
              <a:lightRig rig="threePt" dir="t"/>
            </a:scene3d>
          </p:grpSpPr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0D28E632-B891-47A7-91E5-EC97B8809B84}"/>
                  </a:ext>
                </a:extLst>
              </p:cNvPr>
              <p:cNvGrpSpPr/>
              <p:nvPr/>
            </p:nvGrpSpPr>
            <p:grpSpPr>
              <a:xfrm>
                <a:off x="1143558" y="4463287"/>
                <a:ext cx="3343769" cy="792000"/>
                <a:chOff x="1143558" y="4463287"/>
                <a:chExt cx="3343769" cy="792000"/>
              </a:xfrm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98405471-C8D2-474F-8614-F6F1D61922D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143558" y="4463287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矩形: 圆角 82">
                  <a:extLst>
                    <a:ext uri="{FF2B5EF4-FFF2-40B4-BE49-F238E27FC236}">
                      <a16:creationId xmlns:a16="http://schemas.microsoft.com/office/drawing/2014/main" id="{D3B483DA-01F2-48F6-BCBF-D30E7B60EE74}"/>
                    </a:ext>
                  </a:extLst>
                </p:cNvPr>
                <p:cNvSpPr/>
                <p:nvPr/>
              </p:nvSpPr>
              <p:spPr>
                <a:xfrm>
                  <a:off x="1415666" y="4463287"/>
                  <a:ext cx="3071661" cy="792000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  <a:effectLst>
                  <a:outerShdw blurRad="228600" dist="1524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9A6E2816-357B-4216-8B9D-48C3327FE61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205533" y="4463287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文本框 85">
                  <a:extLst>
                    <a:ext uri="{FF2B5EF4-FFF2-40B4-BE49-F238E27FC236}">
                      <a16:creationId xmlns:a16="http://schemas.microsoft.com/office/drawing/2014/main" id="{9A25D98C-27BC-4616-A63C-CF49C9F25CD9}"/>
                    </a:ext>
                  </a:extLst>
                </p:cNvPr>
                <p:cNvSpPr txBox="1"/>
                <p:nvPr/>
              </p:nvSpPr>
              <p:spPr>
                <a:xfrm>
                  <a:off x="1533022" y="4649517"/>
                  <a:ext cx="2095909" cy="421701"/>
                </a:xfrm>
                <a:prstGeom prst="rect">
                  <a:avLst/>
                </a:prstGeom>
                <a:noFill/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effectLst/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缺勤时间</a:t>
                  </a: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C67D2747-E300-4996-8941-6CFF3C74BDC5}"/>
                  </a:ext>
                </a:extLst>
              </p:cNvPr>
              <p:cNvGrpSpPr/>
              <p:nvPr/>
            </p:nvGrpSpPr>
            <p:grpSpPr>
              <a:xfrm>
                <a:off x="3640279" y="4389499"/>
                <a:ext cx="1213209" cy="1219306"/>
                <a:chOff x="3633929" y="4389499"/>
                <a:chExt cx="1213209" cy="1219306"/>
              </a:xfrm>
            </p:grpSpPr>
            <p:pic>
              <p:nvPicPr>
                <p:cNvPr id="80" name="Picture 212++">
                  <a:extLst>
                    <a:ext uri="{FF2B5EF4-FFF2-40B4-BE49-F238E27FC236}">
                      <a16:creationId xmlns:a16="http://schemas.microsoft.com/office/drawing/2014/main" id="{ACABA171-FD89-4020-A8C8-DA371CCFD0F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633929" y="4389499"/>
                  <a:ext cx="1213209" cy="1219306"/>
                </a:xfrm>
                <a:prstGeom prst="rect">
                  <a:avLst/>
                </a:prstGeom>
              </p:spPr>
            </p:pic>
            <p:sp>
              <p:nvSpPr>
                <p:cNvPr id="81" name="文本框 80">
                  <a:extLst>
                    <a:ext uri="{FF2B5EF4-FFF2-40B4-BE49-F238E27FC236}">
                      <a16:creationId xmlns:a16="http://schemas.microsoft.com/office/drawing/2014/main" id="{23C83FE0-F0EA-4469-A62F-02DEFC547D99}"/>
                    </a:ext>
                  </a:extLst>
                </p:cNvPr>
                <p:cNvSpPr txBox="1"/>
                <p:nvPr/>
              </p:nvSpPr>
              <p:spPr>
                <a:xfrm>
                  <a:off x="3748695" y="4569126"/>
                  <a:ext cx="66877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>
                    <a:defRPr sz="3200">
                      <a:ln>
                        <a:solidFill>
                          <a:schemeClr val="bg1"/>
                        </a:solidFill>
                      </a:ln>
                      <a:noFill/>
                      <a:latin typeface="+mj-lt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>
                      <a:ea typeface="思源黑体 CN Bold" panose="020B0800000000000000" pitchFamily="34" charset="-122"/>
                    </a:rPr>
                    <a:t>04</a:t>
                  </a:r>
                  <a:endParaRPr lang="en-US" dirty="0"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CF30542-6189-48A1-A58B-68EDAFA9CBEE}"/>
              </a:ext>
            </a:extLst>
          </p:cNvPr>
          <p:cNvGrpSpPr/>
          <p:nvPr/>
        </p:nvGrpSpPr>
        <p:grpSpPr>
          <a:xfrm>
            <a:off x="876300" y="3344279"/>
            <a:ext cx="3927541" cy="1219306"/>
            <a:chOff x="876300" y="3344279"/>
            <a:chExt cx="3927541" cy="1219306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01B33091-5EAC-43A4-8ADA-80698422A620}"/>
                </a:ext>
              </a:extLst>
            </p:cNvPr>
            <p:cNvGrpSpPr/>
            <p:nvPr/>
          </p:nvGrpSpPr>
          <p:grpSpPr>
            <a:xfrm>
              <a:off x="4062986" y="3772332"/>
              <a:ext cx="740855" cy="103909"/>
              <a:chOff x="4062986" y="3772332"/>
              <a:chExt cx="740855" cy="103909"/>
            </a:xfrm>
          </p:grpSpPr>
          <p:cxnSp>
            <p:nvCxnSpPr>
              <p:cNvPr id="327" name="直接连接符 326">
                <a:extLst>
                  <a:ext uri="{FF2B5EF4-FFF2-40B4-BE49-F238E27FC236}">
                    <a16:creationId xmlns:a16="http://schemas.microsoft.com/office/drawing/2014/main" id="{FDB97D6B-2999-4347-9053-22E7A9BC54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2986" y="3824288"/>
                <a:ext cx="684000" cy="0"/>
              </a:xfrm>
              <a:prstGeom prst="line">
                <a:avLst/>
              </a:prstGeom>
              <a:ln w="9525">
                <a:solidFill>
                  <a:schemeClr val="accent2"/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6" name="圆: 空心 315">
                <a:extLst>
                  <a:ext uri="{FF2B5EF4-FFF2-40B4-BE49-F238E27FC236}">
                    <a16:creationId xmlns:a16="http://schemas.microsoft.com/office/drawing/2014/main" id="{05E87E77-D28E-4CA9-A83E-8BA0DE294F3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99932" y="3772332"/>
                <a:ext cx="103909" cy="103909"/>
              </a:xfrm>
              <a:prstGeom prst="don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  <a:scene3d>
                <a:camera prst="perspectiveRight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428D4A2C-53B0-4052-9B9B-483FB4ABDC8C}"/>
                </a:ext>
              </a:extLst>
            </p:cNvPr>
            <p:cNvGrpSpPr/>
            <p:nvPr/>
          </p:nvGrpSpPr>
          <p:grpSpPr>
            <a:xfrm>
              <a:off x="876300" y="3344279"/>
              <a:ext cx="3707814" cy="1219306"/>
              <a:chOff x="876300" y="3344279"/>
              <a:chExt cx="3707814" cy="1219306"/>
            </a:xfrm>
            <a:scene3d>
              <a:camera prst="perspectiveRight"/>
              <a:lightRig rig="threePt" dir="t"/>
            </a:scene3d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A7B92225-53E8-4393-93A9-F5CEDC920AC6}"/>
                  </a:ext>
                </a:extLst>
              </p:cNvPr>
              <p:cNvGrpSpPr/>
              <p:nvPr/>
            </p:nvGrpSpPr>
            <p:grpSpPr>
              <a:xfrm>
                <a:off x="876300" y="3418067"/>
                <a:ext cx="3343769" cy="792000"/>
                <a:chOff x="876300" y="3418067"/>
                <a:chExt cx="3343769" cy="792000"/>
              </a:xfrm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2131437E-5440-4944-AF5C-A796E3BE5FD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76300" y="3418067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4" name="矩形: 圆角 93">
                  <a:extLst>
                    <a:ext uri="{FF2B5EF4-FFF2-40B4-BE49-F238E27FC236}">
                      <a16:creationId xmlns:a16="http://schemas.microsoft.com/office/drawing/2014/main" id="{37ACE02E-B641-4F8D-8EDA-14709AD878E8}"/>
                    </a:ext>
                  </a:extLst>
                </p:cNvPr>
                <p:cNvSpPr/>
                <p:nvPr/>
              </p:nvSpPr>
              <p:spPr>
                <a:xfrm>
                  <a:off x="1148408" y="3418067"/>
                  <a:ext cx="3071661" cy="792000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  <a:effectLst>
                  <a:outerShdw blurRad="228600" dist="1524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0F67F7D2-6393-4A5B-93A3-5ECC63F67E7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38275" y="3418067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87D81C1D-05A3-4058-977D-BBBD029BA4ED}"/>
                  </a:ext>
                </a:extLst>
              </p:cNvPr>
              <p:cNvSpPr txBox="1"/>
              <p:nvPr/>
            </p:nvSpPr>
            <p:spPr>
              <a:xfrm>
                <a:off x="1265764" y="3604297"/>
                <a:ext cx="2095909" cy="421701"/>
              </a:xfrm>
              <a:prstGeom prst="rect">
                <a:avLst/>
              </a:prstGeom>
              <a:noFill/>
              <a:effectLst>
                <a:reflection blurRad="6350" stA="52000" endA="300" endPos="35000" dir="5400000" sy="-100000" algn="bl" rotWithShape="0"/>
              </a:effectLst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effectLst/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制度工作时间</a:t>
                </a:r>
              </a:p>
            </p:txBody>
          </p: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03C48CE4-AC0E-4CE9-93F5-85218FCC2B1E}"/>
                  </a:ext>
                </a:extLst>
              </p:cNvPr>
              <p:cNvGrpSpPr/>
              <p:nvPr/>
            </p:nvGrpSpPr>
            <p:grpSpPr>
              <a:xfrm>
                <a:off x="3370905" y="3344279"/>
                <a:ext cx="1213209" cy="1219306"/>
                <a:chOff x="3358205" y="3344279"/>
                <a:chExt cx="1213209" cy="1219306"/>
              </a:xfrm>
            </p:grpSpPr>
            <p:pic>
              <p:nvPicPr>
                <p:cNvPr id="91" name="Picture 212++++++++">
                  <a:extLst>
                    <a:ext uri="{FF2B5EF4-FFF2-40B4-BE49-F238E27FC236}">
                      <a16:creationId xmlns:a16="http://schemas.microsoft.com/office/drawing/2014/main" id="{2DF964E3-A90F-42C4-94AF-7E62378D8A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358205" y="3344279"/>
                  <a:ext cx="1213209" cy="1219306"/>
                </a:xfrm>
                <a:prstGeom prst="rect">
                  <a:avLst/>
                </a:prstGeom>
              </p:spPr>
            </p:pic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id="{FECDF511-9A61-4341-A3B2-8733F449D809}"/>
                    </a:ext>
                  </a:extLst>
                </p:cNvPr>
                <p:cNvSpPr txBox="1"/>
                <p:nvPr/>
              </p:nvSpPr>
              <p:spPr>
                <a:xfrm>
                  <a:off x="3484252" y="3534181"/>
                  <a:ext cx="66877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>
                    <a:defRPr sz="3200">
                      <a:ln>
                        <a:solidFill>
                          <a:schemeClr val="bg1"/>
                        </a:solidFill>
                      </a:ln>
                      <a:noFill/>
                      <a:latin typeface="+mj-lt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>
                      <a:ea typeface="思源黑体 CN Bold" panose="020B0800000000000000" pitchFamily="34" charset="-122"/>
                    </a:rPr>
                    <a:t>03</a:t>
                  </a:r>
                  <a:endParaRPr lang="en-US" dirty="0"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FAED908-8E1E-4BE6-BC35-A5703F51B146}"/>
              </a:ext>
            </a:extLst>
          </p:cNvPr>
          <p:cNvGrpSpPr/>
          <p:nvPr/>
        </p:nvGrpSpPr>
        <p:grpSpPr>
          <a:xfrm>
            <a:off x="1143558" y="2297125"/>
            <a:ext cx="3916839" cy="1219306"/>
            <a:chOff x="1143558" y="2297125"/>
            <a:chExt cx="3916839" cy="121930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E3F9BAA-357A-4FD6-99A6-A040A00A3B91}"/>
                </a:ext>
              </a:extLst>
            </p:cNvPr>
            <p:cNvGrpSpPr/>
            <p:nvPr/>
          </p:nvGrpSpPr>
          <p:grpSpPr>
            <a:xfrm>
              <a:off x="3103032" y="2768599"/>
              <a:ext cx="1957365" cy="306960"/>
              <a:chOff x="3103032" y="2768599"/>
              <a:chExt cx="1957365" cy="306960"/>
            </a:xfrm>
          </p:grpSpPr>
          <p:sp>
            <p:nvSpPr>
              <p:cNvPr id="68" name="Freeform 56">
                <a:extLst>
                  <a:ext uri="{FF2B5EF4-FFF2-40B4-BE49-F238E27FC236}">
                    <a16:creationId xmlns:a16="http://schemas.microsoft.com/office/drawing/2014/main" id="{A321F34F-68B7-4D73-B913-9889BBF8F2F5}"/>
                  </a:ext>
                </a:extLst>
              </p:cNvPr>
              <p:cNvSpPr/>
              <p:nvPr/>
            </p:nvSpPr>
            <p:spPr>
              <a:xfrm>
                <a:off x="3103032" y="2768599"/>
                <a:ext cx="1913468" cy="262468"/>
              </a:xfrm>
              <a:custGeom>
                <a:avLst/>
                <a:gdLst/>
                <a:ahLst/>
                <a:cxnLst/>
                <a:rect l="0" t="0" r="0" b="0"/>
                <a:pathLst>
                  <a:path w="1913468" h="262468">
                    <a:moveTo>
                      <a:pt x="0" y="0"/>
                    </a:moveTo>
                    <a:lnTo>
                      <a:pt x="1498632" y="0"/>
                    </a:lnTo>
                    <a:cubicBezTo>
                      <a:pt x="1537135" y="0"/>
                      <a:pt x="1574547" y="12312"/>
                      <a:pt x="1605526" y="35177"/>
                    </a:cubicBezTo>
                    <a:lnTo>
                      <a:pt x="1913467" y="262467"/>
                    </a:lnTo>
                  </a:path>
                </a:pathLst>
              </a:custGeom>
              <a:noFill/>
              <a:ln w="9525">
                <a:solidFill>
                  <a:schemeClr val="accent2"/>
                </a:solidFill>
                <a:prstDash val="sysDot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7" name="圆: 空心 316">
                <a:extLst>
                  <a:ext uri="{FF2B5EF4-FFF2-40B4-BE49-F238E27FC236}">
                    <a16:creationId xmlns:a16="http://schemas.microsoft.com/office/drawing/2014/main" id="{283C97DB-263D-4D51-AEFD-2FCE8D0F0A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56488" y="2971650"/>
                <a:ext cx="103909" cy="103909"/>
              </a:xfrm>
              <a:prstGeom prst="don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  <a:scene3d>
                <a:camera prst="perspectiveRight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85295CBB-47A9-45B1-879F-42E4E4F5C035}"/>
                </a:ext>
              </a:extLst>
            </p:cNvPr>
            <p:cNvGrpSpPr/>
            <p:nvPr/>
          </p:nvGrpSpPr>
          <p:grpSpPr>
            <a:xfrm>
              <a:off x="1143558" y="2297125"/>
              <a:ext cx="3702369" cy="1219306"/>
              <a:chOff x="1143558" y="2297125"/>
              <a:chExt cx="3702369" cy="1219306"/>
            </a:xfrm>
            <a:scene3d>
              <a:camera prst="perspectiveRight"/>
              <a:lightRig rig="threePt" dir="t"/>
            </a:scene3d>
          </p:grpSpPr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CC800835-76AA-4D65-8F7F-12D2F472DB7B}"/>
                  </a:ext>
                </a:extLst>
              </p:cNvPr>
              <p:cNvGrpSpPr/>
              <p:nvPr/>
            </p:nvGrpSpPr>
            <p:grpSpPr>
              <a:xfrm>
                <a:off x="1143558" y="2372847"/>
                <a:ext cx="3343769" cy="792000"/>
                <a:chOff x="1143558" y="2372847"/>
                <a:chExt cx="3343769" cy="792000"/>
              </a:xfrm>
            </p:grpSpPr>
            <p:grpSp>
              <p:nvGrpSpPr>
                <p:cNvPr id="102" name="组合 101">
                  <a:extLst>
                    <a:ext uri="{FF2B5EF4-FFF2-40B4-BE49-F238E27FC236}">
                      <a16:creationId xmlns:a16="http://schemas.microsoft.com/office/drawing/2014/main" id="{C6D09A5D-8DCB-483E-AAB6-AF69ABF2BD82}"/>
                    </a:ext>
                  </a:extLst>
                </p:cNvPr>
                <p:cNvGrpSpPr/>
                <p:nvPr/>
              </p:nvGrpSpPr>
              <p:grpSpPr>
                <a:xfrm>
                  <a:off x="1143558" y="2372847"/>
                  <a:ext cx="3343769" cy="792000"/>
                  <a:chOff x="1143558" y="2372847"/>
                  <a:chExt cx="3343769" cy="792000"/>
                </a:xfrm>
              </p:grpSpPr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id="{EDFCA645-C168-40A4-8942-BBA351C64A6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143558" y="2372847"/>
                    <a:ext cx="914529" cy="792000"/>
                  </a:xfrm>
                  <a:custGeom>
                    <a:avLst/>
                    <a:gdLst>
                      <a:gd name="connsiteX0" fmla="*/ 2540000 w 2540000"/>
                      <a:gd name="connsiteY0" fmla="*/ 1099852 h 2199704"/>
                      <a:gd name="connsiteX1" fmla="*/ 1905000 w 2540000"/>
                      <a:gd name="connsiteY1" fmla="*/ 2199704 h 2199704"/>
                      <a:gd name="connsiteX2" fmla="*/ 635000 w 2540000"/>
                      <a:gd name="connsiteY2" fmla="*/ 2199704 h 2199704"/>
                      <a:gd name="connsiteX3" fmla="*/ 0 w 2540000"/>
                      <a:gd name="connsiteY3" fmla="*/ 1099852 h 2199704"/>
                      <a:gd name="connsiteX4" fmla="*/ 635000 w 2540000"/>
                      <a:gd name="connsiteY4" fmla="*/ 0 h 2199704"/>
                      <a:gd name="connsiteX5" fmla="*/ 1905000 w 2540000"/>
                      <a:gd name="connsiteY5" fmla="*/ 0 h 2199704"/>
                      <a:gd name="connsiteX6" fmla="*/ 2540000 w 2540000"/>
                      <a:gd name="connsiteY6" fmla="*/ 1099852 h 2199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000" h="2199704">
                        <a:moveTo>
                          <a:pt x="2540000" y="1099852"/>
                        </a:moveTo>
                        <a:lnTo>
                          <a:pt x="1905000" y="2199704"/>
                        </a:lnTo>
                        <a:lnTo>
                          <a:pt x="635000" y="2199704"/>
                        </a:lnTo>
                        <a:lnTo>
                          <a:pt x="0" y="1099852"/>
                        </a:lnTo>
                        <a:lnTo>
                          <a:pt x="635000" y="0"/>
                        </a:lnTo>
                        <a:lnTo>
                          <a:pt x="1905000" y="0"/>
                        </a:lnTo>
                        <a:lnTo>
                          <a:pt x="2540000" y="1099852"/>
                        </a:lnTo>
                        <a:close/>
                      </a:path>
                    </a:pathLst>
                  </a:custGeom>
                  <a:noFill/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" name="矩形: 圆角 104">
                    <a:extLst>
                      <a:ext uri="{FF2B5EF4-FFF2-40B4-BE49-F238E27FC236}">
                        <a16:creationId xmlns:a16="http://schemas.microsoft.com/office/drawing/2014/main" id="{CFDB0D32-549C-43C3-91C1-B4B3C1AB459C}"/>
                      </a:ext>
                    </a:extLst>
                  </p:cNvPr>
                  <p:cNvSpPr/>
                  <p:nvPr/>
                </p:nvSpPr>
                <p:spPr>
                  <a:xfrm>
                    <a:off x="1415666" y="2372847"/>
                    <a:ext cx="3071661" cy="792000"/>
                  </a:xfrm>
                  <a:prstGeom prst="roundRect">
                    <a:avLst>
                      <a:gd name="adj" fmla="val 50000"/>
                    </a:avLst>
                  </a:prstGeom>
                  <a:ln>
                    <a:noFill/>
                  </a:ln>
                  <a:effectLst>
                    <a:outerShdw blurRad="228600" dist="152400" dir="5400000" algn="t" rotWithShape="0">
                      <a:schemeClr val="accent1">
                        <a:lumMod val="50000"/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id="{891920F6-B4ED-4D89-84CF-BE843D8123A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205533" y="2372847"/>
                    <a:ext cx="914529" cy="792000"/>
                  </a:xfrm>
                  <a:custGeom>
                    <a:avLst/>
                    <a:gdLst>
                      <a:gd name="connsiteX0" fmla="*/ 2540000 w 2540000"/>
                      <a:gd name="connsiteY0" fmla="*/ 1099852 h 2199704"/>
                      <a:gd name="connsiteX1" fmla="*/ 1905000 w 2540000"/>
                      <a:gd name="connsiteY1" fmla="*/ 2199704 h 2199704"/>
                      <a:gd name="connsiteX2" fmla="*/ 635000 w 2540000"/>
                      <a:gd name="connsiteY2" fmla="*/ 2199704 h 2199704"/>
                      <a:gd name="connsiteX3" fmla="*/ 0 w 2540000"/>
                      <a:gd name="connsiteY3" fmla="*/ 1099852 h 2199704"/>
                      <a:gd name="connsiteX4" fmla="*/ 635000 w 2540000"/>
                      <a:gd name="connsiteY4" fmla="*/ 0 h 2199704"/>
                      <a:gd name="connsiteX5" fmla="*/ 1905000 w 2540000"/>
                      <a:gd name="connsiteY5" fmla="*/ 0 h 2199704"/>
                      <a:gd name="connsiteX6" fmla="*/ 2540000 w 2540000"/>
                      <a:gd name="connsiteY6" fmla="*/ 1099852 h 2199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000" h="2199704">
                        <a:moveTo>
                          <a:pt x="2540000" y="1099852"/>
                        </a:moveTo>
                        <a:lnTo>
                          <a:pt x="1905000" y="2199704"/>
                        </a:lnTo>
                        <a:lnTo>
                          <a:pt x="635000" y="2199704"/>
                        </a:lnTo>
                        <a:lnTo>
                          <a:pt x="0" y="1099852"/>
                        </a:lnTo>
                        <a:lnTo>
                          <a:pt x="635000" y="0"/>
                        </a:lnTo>
                        <a:lnTo>
                          <a:pt x="1905000" y="0"/>
                        </a:lnTo>
                        <a:lnTo>
                          <a:pt x="2540000" y="1099852"/>
                        </a:ln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03" name="文本框 102">
                  <a:extLst>
                    <a:ext uri="{FF2B5EF4-FFF2-40B4-BE49-F238E27FC236}">
                      <a16:creationId xmlns:a16="http://schemas.microsoft.com/office/drawing/2014/main" id="{2D325AF3-7E8F-45AD-831A-975F99DB27DE}"/>
                    </a:ext>
                  </a:extLst>
                </p:cNvPr>
                <p:cNvSpPr txBox="1"/>
                <p:nvPr/>
              </p:nvSpPr>
              <p:spPr>
                <a:xfrm>
                  <a:off x="1533022" y="2559077"/>
                  <a:ext cx="2095909" cy="421701"/>
                </a:xfrm>
                <a:prstGeom prst="rect">
                  <a:avLst/>
                </a:prstGeom>
                <a:noFill/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effectLst/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制度公休时间</a:t>
                  </a:r>
                </a:p>
              </p:txBody>
            </p:sp>
          </p:grp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2C937BB4-03FF-40FB-8A7D-31FC8E4BB8A8}"/>
                  </a:ext>
                </a:extLst>
              </p:cNvPr>
              <p:cNvGrpSpPr/>
              <p:nvPr/>
            </p:nvGrpSpPr>
            <p:grpSpPr>
              <a:xfrm>
                <a:off x="3632718" y="2297125"/>
                <a:ext cx="1213209" cy="1219306"/>
                <a:chOff x="3632718" y="2297125"/>
                <a:chExt cx="1213209" cy="1219306"/>
              </a:xfrm>
            </p:grpSpPr>
            <p:pic>
              <p:nvPicPr>
                <p:cNvPr id="99" name="图片 98">
                  <a:extLst>
                    <a:ext uri="{FF2B5EF4-FFF2-40B4-BE49-F238E27FC236}">
                      <a16:creationId xmlns:a16="http://schemas.microsoft.com/office/drawing/2014/main" id="{B67E61F8-C7BA-49A3-9208-84F0313FC6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632718" y="2297125"/>
                  <a:ext cx="1213209" cy="1219306"/>
                </a:xfrm>
                <a:prstGeom prst="rect">
                  <a:avLst/>
                </a:prstGeom>
              </p:spPr>
            </p:pic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id="{44F963E3-B8B9-4FD2-807B-3C73DE10202E}"/>
                    </a:ext>
                  </a:extLst>
                </p:cNvPr>
                <p:cNvSpPr txBox="1"/>
                <p:nvPr/>
              </p:nvSpPr>
              <p:spPr>
                <a:xfrm>
                  <a:off x="3752352" y="2481943"/>
                  <a:ext cx="66877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>
                    <a:defRPr sz="3200">
                      <a:ln>
                        <a:solidFill>
                          <a:schemeClr val="bg1"/>
                        </a:solidFill>
                      </a:ln>
                      <a:noFill/>
                      <a:latin typeface="+mj-lt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>
                      <a:ea typeface="思源黑体 CN Bold" panose="020B0800000000000000" pitchFamily="34" charset="-122"/>
                    </a:rPr>
                    <a:t>02</a:t>
                  </a:r>
                  <a:endParaRPr lang="en-US" dirty="0"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  <p:grpSp>
        <p:nvGrpSpPr>
          <p:cNvPr id="512" name="组合 511">
            <a:extLst>
              <a:ext uri="{FF2B5EF4-FFF2-40B4-BE49-F238E27FC236}">
                <a16:creationId xmlns:a16="http://schemas.microsoft.com/office/drawing/2014/main" id="{4BBC5E98-4B09-4CF2-9A34-3EE791E789BF}"/>
              </a:ext>
            </a:extLst>
          </p:cNvPr>
          <p:cNvGrpSpPr/>
          <p:nvPr/>
        </p:nvGrpSpPr>
        <p:grpSpPr>
          <a:xfrm>
            <a:off x="1969058" y="5070783"/>
            <a:ext cx="3777137" cy="1583050"/>
            <a:chOff x="1969058" y="5070783"/>
            <a:chExt cx="3777137" cy="158305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00470B6-2E00-4F6C-9149-7730F63A0A4E}"/>
                </a:ext>
              </a:extLst>
            </p:cNvPr>
            <p:cNvGrpSpPr/>
            <p:nvPr/>
          </p:nvGrpSpPr>
          <p:grpSpPr>
            <a:xfrm>
              <a:off x="3109105" y="5070783"/>
              <a:ext cx="2637090" cy="840402"/>
              <a:chOff x="3109105" y="5070783"/>
              <a:chExt cx="2637090" cy="840402"/>
            </a:xfrm>
          </p:grpSpPr>
          <p:sp>
            <p:nvSpPr>
              <p:cNvPr id="359" name="Freeform 54+++">
                <a:extLst>
                  <a:ext uri="{FF2B5EF4-FFF2-40B4-BE49-F238E27FC236}">
                    <a16:creationId xmlns:a16="http://schemas.microsoft.com/office/drawing/2014/main" id="{D67DEA94-4C44-4BD7-8974-530B699672E9}"/>
                  </a:ext>
                </a:extLst>
              </p:cNvPr>
              <p:cNvSpPr/>
              <p:nvPr/>
            </p:nvSpPr>
            <p:spPr>
              <a:xfrm flipV="1">
                <a:off x="3109105" y="5115317"/>
                <a:ext cx="2582334" cy="795868"/>
              </a:xfrm>
              <a:custGeom>
                <a:avLst/>
                <a:gdLst/>
                <a:ahLst/>
                <a:cxnLst/>
                <a:rect l="0" t="0" r="0" b="0"/>
                <a:pathLst>
                  <a:path w="2582334" h="795868">
                    <a:moveTo>
                      <a:pt x="0" y="0"/>
                    </a:moveTo>
                    <a:lnTo>
                      <a:pt x="2196835" y="0"/>
                    </a:lnTo>
                    <a:cubicBezTo>
                      <a:pt x="2275208" y="0"/>
                      <a:pt x="2344485" y="50610"/>
                      <a:pt x="2368314" y="125273"/>
                    </a:cubicBezTo>
                    <a:lnTo>
                      <a:pt x="2582333" y="795867"/>
                    </a:lnTo>
                  </a:path>
                </a:pathLst>
              </a:custGeom>
              <a:noFill/>
              <a:ln w="9525">
                <a:solidFill>
                  <a:schemeClr val="accent2"/>
                </a:solidFill>
                <a:prstDash val="sysDot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4" name="圆: 空心 323">
                <a:extLst>
                  <a:ext uri="{FF2B5EF4-FFF2-40B4-BE49-F238E27FC236}">
                    <a16:creationId xmlns:a16="http://schemas.microsoft.com/office/drawing/2014/main" id="{0DEB9892-8D42-4BA0-BB31-89200EC696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42286" y="5070783"/>
                <a:ext cx="103909" cy="103909"/>
              </a:xfrm>
              <a:prstGeom prst="don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281CFD49-5D4E-4554-BD01-17ECB6DD8453}"/>
                </a:ext>
              </a:extLst>
            </p:cNvPr>
            <p:cNvGrpSpPr/>
            <p:nvPr/>
          </p:nvGrpSpPr>
          <p:grpSpPr>
            <a:xfrm>
              <a:off x="1969058" y="5434527"/>
              <a:ext cx="3707724" cy="1219306"/>
              <a:chOff x="1969058" y="5434527"/>
              <a:chExt cx="3707724" cy="1219306"/>
            </a:xfrm>
            <a:scene3d>
              <a:camera prst="perspectiveRight"/>
              <a:lightRig rig="threePt" dir="t"/>
            </a:scene3d>
          </p:grpSpPr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8D4614FE-E909-41EA-9D7C-BC9A0D43F53D}"/>
                  </a:ext>
                </a:extLst>
              </p:cNvPr>
              <p:cNvGrpSpPr/>
              <p:nvPr/>
            </p:nvGrpSpPr>
            <p:grpSpPr>
              <a:xfrm>
                <a:off x="1969058" y="5508508"/>
                <a:ext cx="3343769" cy="792000"/>
                <a:chOff x="1969058" y="5508508"/>
                <a:chExt cx="3343769" cy="792000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87835CDA-4DE9-4F69-AEE9-1E5B1353F93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969058" y="5508508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3" name="矩形: 圆角 112">
                  <a:extLst>
                    <a:ext uri="{FF2B5EF4-FFF2-40B4-BE49-F238E27FC236}">
                      <a16:creationId xmlns:a16="http://schemas.microsoft.com/office/drawing/2014/main" id="{94AAD626-6443-4D0F-92FD-FB67845444B7}"/>
                    </a:ext>
                  </a:extLst>
                </p:cNvPr>
                <p:cNvSpPr/>
                <p:nvPr/>
              </p:nvSpPr>
              <p:spPr>
                <a:xfrm>
                  <a:off x="2241166" y="5508508"/>
                  <a:ext cx="3071661" cy="792000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  <a:effectLst>
                  <a:outerShdw blurRad="228600" dist="1524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9D2AD5D7-4434-49A6-A32A-6FE1EDF0D7C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031033" y="5508508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文本框 114">
                  <a:extLst>
                    <a:ext uri="{FF2B5EF4-FFF2-40B4-BE49-F238E27FC236}">
                      <a16:creationId xmlns:a16="http://schemas.microsoft.com/office/drawing/2014/main" id="{ACD4A6FC-647B-4E05-8A11-D1573D436FF1}"/>
                    </a:ext>
                  </a:extLst>
                </p:cNvPr>
                <p:cNvSpPr txBox="1"/>
                <p:nvPr/>
              </p:nvSpPr>
              <p:spPr>
                <a:xfrm>
                  <a:off x="2203594" y="5694738"/>
                  <a:ext cx="2250838" cy="422552"/>
                </a:xfrm>
                <a:prstGeom prst="rect">
                  <a:avLst/>
                </a:prstGeom>
                <a:noFill/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effectLst/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出勤时间</a:t>
                  </a:r>
                </a:p>
              </p:txBody>
            </p:sp>
          </p:grpSp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4F9D2379-798A-495E-8440-4AE97B3216E6}"/>
                  </a:ext>
                </a:extLst>
              </p:cNvPr>
              <p:cNvGrpSpPr/>
              <p:nvPr/>
            </p:nvGrpSpPr>
            <p:grpSpPr>
              <a:xfrm>
                <a:off x="4463573" y="5434527"/>
                <a:ext cx="1213209" cy="1219306"/>
                <a:chOff x="4450873" y="5434527"/>
                <a:chExt cx="1213209" cy="1219306"/>
              </a:xfrm>
            </p:grpSpPr>
            <p:pic>
              <p:nvPicPr>
                <p:cNvPr id="110" name="Picture 212+++">
                  <a:extLst>
                    <a:ext uri="{FF2B5EF4-FFF2-40B4-BE49-F238E27FC236}">
                      <a16:creationId xmlns:a16="http://schemas.microsoft.com/office/drawing/2014/main" id="{A79171CB-01B5-4597-B2DF-C4EDE09360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450873" y="5434527"/>
                  <a:ext cx="1213209" cy="1219306"/>
                </a:xfrm>
                <a:prstGeom prst="rect">
                  <a:avLst/>
                </a:prstGeom>
              </p:spPr>
            </p:pic>
            <p:sp>
              <p:nvSpPr>
                <p:cNvPr id="111" name="文本框 110">
                  <a:extLst>
                    <a:ext uri="{FF2B5EF4-FFF2-40B4-BE49-F238E27FC236}">
                      <a16:creationId xmlns:a16="http://schemas.microsoft.com/office/drawing/2014/main" id="{51D8F29A-C97A-49F6-812E-5D15EDD452B7}"/>
                    </a:ext>
                  </a:extLst>
                </p:cNvPr>
                <p:cNvSpPr txBox="1"/>
                <p:nvPr/>
              </p:nvSpPr>
              <p:spPr>
                <a:xfrm>
                  <a:off x="4571221" y="5630859"/>
                  <a:ext cx="66877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>
                    <a:defRPr sz="3200">
                      <a:ln>
                        <a:solidFill>
                          <a:schemeClr val="bg1"/>
                        </a:solidFill>
                      </a:ln>
                      <a:noFill/>
                      <a:latin typeface="+mj-lt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>
                      <a:ea typeface="思源黑体 CN Bold" panose="020B0800000000000000" pitchFamily="34" charset="-122"/>
                    </a:rPr>
                    <a:t>05</a:t>
                  </a:r>
                  <a:endParaRPr lang="en-US" dirty="0"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  <p:grpSp>
        <p:nvGrpSpPr>
          <p:cNvPr id="514" name="组合 513">
            <a:extLst>
              <a:ext uri="{FF2B5EF4-FFF2-40B4-BE49-F238E27FC236}">
                <a16:creationId xmlns:a16="http://schemas.microsoft.com/office/drawing/2014/main" id="{D6131B10-E116-4B46-937B-853B1E33B4A2}"/>
              </a:ext>
            </a:extLst>
          </p:cNvPr>
          <p:cNvGrpSpPr/>
          <p:nvPr/>
        </p:nvGrpSpPr>
        <p:grpSpPr>
          <a:xfrm>
            <a:off x="7168728" y="2297125"/>
            <a:ext cx="3883941" cy="1219306"/>
            <a:chOff x="7168728" y="2297125"/>
            <a:chExt cx="3883941" cy="121930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D89B5E29-CD81-43CA-BF0D-690D2AD78DD7}"/>
                </a:ext>
              </a:extLst>
            </p:cNvPr>
            <p:cNvGrpSpPr/>
            <p:nvPr/>
          </p:nvGrpSpPr>
          <p:grpSpPr>
            <a:xfrm>
              <a:off x="7168728" y="2770408"/>
              <a:ext cx="1961189" cy="300920"/>
              <a:chOff x="7168728" y="2770408"/>
              <a:chExt cx="1961189" cy="300920"/>
            </a:xfrm>
          </p:grpSpPr>
          <p:sp>
            <p:nvSpPr>
              <p:cNvPr id="367" name="Freeform 56+">
                <a:extLst>
                  <a:ext uri="{FF2B5EF4-FFF2-40B4-BE49-F238E27FC236}">
                    <a16:creationId xmlns:a16="http://schemas.microsoft.com/office/drawing/2014/main" id="{42D55E0B-1B94-44F2-8950-D56B1DB89E57}"/>
                  </a:ext>
                </a:extLst>
              </p:cNvPr>
              <p:cNvSpPr/>
              <p:nvPr/>
            </p:nvSpPr>
            <p:spPr>
              <a:xfrm flipH="1">
                <a:off x="7216449" y="2770408"/>
                <a:ext cx="1913468" cy="262468"/>
              </a:xfrm>
              <a:custGeom>
                <a:avLst/>
                <a:gdLst/>
                <a:ahLst/>
                <a:cxnLst/>
                <a:rect l="0" t="0" r="0" b="0"/>
                <a:pathLst>
                  <a:path w="1913468" h="262468">
                    <a:moveTo>
                      <a:pt x="0" y="0"/>
                    </a:moveTo>
                    <a:lnTo>
                      <a:pt x="1498632" y="0"/>
                    </a:lnTo>
                    <a:cubicBezTo>
                      <a:pt x="1537135" y="0"/>
                      <a:pt x="1574547" y="12312"/>
                      <a:pt x="1605526" y="35177"/>
                    </a:cubicBezTo>
                    <a:lnTo>
                      <a:pt x="1913467" y="262467"/>
                    </a:lnTo>
                  </a:path>
                </a:pathLst>
              </a:custGeom>
              <a:noFill/>
              <a:ln w="9525">
                <a:solidFill>
                  <a:schemeClr val="accent2"/>
                </a:solidFill>
                <a:prstDash val="sysDot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0" name="圆: 空心 319">
                <a:extLst>
                  <a:ext uri="{FF2B5EF4-FFF2-40B4-BE49-F238E27FC236}">
                    <a16:creationId xmlns:a16="http://schemas.microsoft.com/office/drawing/2014/main" id="{36F51F98-E9E1-4033-BD12-BD24262A09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68728" y="2967419"/>
                <a:ext cx="103909" cy="103909"/>
              </a:xfrm>
              <a:prstGeom prst="don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5EEC894E-2C61-4133-91C0-C9A1F35C2F39}"/>
                </a:ext>
              </a:extLst>
            </p:cNvPr>
            <p:cNvGrpSpPr/>
            <p:nvPr/>
          </p:nvGrpSpPr>
          <p:grpSpPr>
            <a:xfrm>
              <a:off x="7664653" y="2297125"/>
              <a:ext cx="3388016" cy="1219306"/>
              <a:chOff x="7664653" y="2297125"/>
              <a:chExt cx="3388016" cy="1219306"/>
            </a:xfrm>
            <a:scene3d>
              <a:camera prst="perspectiveLeft"/>
              <a:lightRig rig="threePt" dir="t"/>
            </a:scene3d>
          </p:grpSpPr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id="{9E621005-D475-4065-8B17-104B283725B3}"/>
                  </a:ext>
                </a:extLst>
              </p:cNvPr>
              <p:cNvGrpSpPr/>
              <p:nvPr/>
            </p:nvGrpSpPr>
            <p:grpSpPr>
              <a:xfrm>
                <a:off x="7708900" y="2372847"/>
                <a:ext cx="3343769" cy="792000"/>
                <a:chOff x="7708900" y="2372847"/>
                <a:chExt cx="3343769" cy="792000"/>
              </a:xfrm>
            </p:grpSpPr>
            <p:grpSp>
              <p:nvGrpSpPr>
                <p:cNvPr id="121" name="Group 35+">
                  <a:extLst>
                    <a:ext uri="{FF2B5EF4-FFF2-40B4-BE49-F238E27FC236}">
                      <a16:creationId xmlns:a16="http://schemas.microsoft.com/office/drawing/2014/main" id="{150504B9-3A9C-4029-B31E-ECDE8AFDF9C3}"/>
                    </a:ext>
                  </a:extLst>
                </p:cNvPr>
                <p:cNvGrpSpPr/>
                <p:nvPr/>
              </p:nvGrpSpPr>
              <p:grpSpPr>
                <a:xfrm flipH="1">
                  <a:off x="7708900" y="2372847"/>
                  <a:ext cx="3343769" cy="792000"/>
                  <a:chOff x="1143558" y="2372847"/>
                  <a:chExt cx="3343769" cy="792000"/>
                </a:xfrm>
              </p:grpSpPr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C60FB42B-338B-496C-9D30-04251A3352A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143558" y="2372847"/>
                    <a:ext cx="914529" cy="792000"/>
                  </a:xfrm>
                  <a:custGeom>
                    <a:avLst/>
                    <a:gdLst>
                      <a:gd name="connsiteX0" fmla="*/ 2540000 w 2540000"/>
                      <a:gd name="connsiteY0" fmla="*/ 1099852 h 2199704"/>
                      <a:gd name="connsiteX1" fmla="*/ 1905000 w 2540000"/>
                      <a:gd name="connsiteY1" fmla="*/ 2199704 h 2199704"/>
                      <a:gd name="connsiteX2" fmla="*/ 635000 w 2540000"/>
                      <a:gd name="connsiteY2" fmla="*/ 2199704 h 2199704"/>
                      <a:gd name="connsiteX3" fmla="*/ 0 w 2540000"/>
                      <a:gd name="connsiteY3" fmla="*/ 1099852 h 2199704"/>
                      <a:gd name="connsiteX4" fmla="*/ 635000 w 2540000"/>
                      <a:gd name="connsiteY4" fmla="*/ 0 h 2199704"/>
                      <a:gd name="connsiteX5" fmla="*/ 1905000 w 2540000"/>
                      <a:gd name="connsiteY5" fmla="*/ 0 h 2199704"/>
                      <a:gd name="connsiteX6" fmla="*/ 2540000 w 2540000"/>
                      <a:gd name="connsiteY6" fmla="*/ 1099852 h 2199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000" h="2199704">
                        <a:moveTo>
                          <a:pt x="2540000" y="1099852"/>
                        </a:moveTo>
                        <a:lnTo>
                          <a:pt x="1905000" y="2199704"/>
                        </a:lnTo>
                        <a:lnTo>
                          <a:pt x="635000" y="2199704"/>
                        </a:lnTo>
                        <a:lnTo>
                          <a:pt x="0" y="1099852"/>
                        </a:lnTo>
                        <a:lnTo>
                          <a:pt x="635000" y="0"/>
                        </a:lnTo>
                        <a:lnTo>
                          <a:pt x="1905000" y="0"/>
                        </a:lnTo>
                        <a:lnTo>
                          <a:pt x="2540000" y="1099852"/>
                        </a:lnTo>
                        <a:close/>
                      </a:path>
                    </a:pathLst>
                  </a:custGeom>
                  <a:noFill/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" name="矩形: 圆角 123">
                    <a:extLst>
                      <a:ext uri="{FF2B5EF4-FFF2-40B4-BE49-F238E27FC236}">
                        <a16:creationId xmlns:a16="http://schemas.microsoft.com/office/drawing/2014/main" id="{01411A95-EF16-4AB0-A3A3-580DD34BD0CD}"/>
                      </a:ext>
                    </a:extLst>
                  </p:cNvPr>
                  <p:cNvSpPr/>
                  <p:nvPr/>
                </p:nvSpPr>
                <p:spPr>
                  <a:xfrm>
                    <a:off x="1415666" y="2372847"/>
                    <a:ext cx="3071661" cy="792000"/>
                  </a:xfrm>
                  <a:prstGeom prst="roundRect">
                    <a:avLst>
                      <a:gd name="adj" fmla="val 50000"/>
                    </a:avLst>
                  </a:prstGeom>
                  <a:ln>
                    <a:noFill/>
                  </a:ln>
                  <a:effectLst>
                    <a:outerShdw blurRad="228600" dist="152400" dir="5400000" algn="t" rotWithShape="0">
                      <a:schemeClr val="accent1">
                        <a:lumMod val="50000"/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F00E7550-390A-45D6-9C36-5D5C86FE7C4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205533" y="2372847"/>
                    <a:ext cx="914529" cy="792000"/>
                  </a:xfrm>
                  <a:custGeom>
                    <a:avLst/>
                    <a:gdLst>
                      <a:gd name="connsiteX0" fmla="*/ 2540000 w 2540000"/>
                      <a:gd name="connsiteY0" fmla="*/ 1099852 h 2199704"/>
                      <a:gd name="connsiteX1" fmla="*/ 1905000 w 2540000"/>
                      <a:gd name="connsiteY1" fmla="*/ 2199704 h 2199704"/>
                      <a:gd name="connsiteX2" fmla="*/ 635000 w 2540000"/>
                      <a:gd name="connsiteY2" fmla="*/ 2199704 h 2199704"/>
                      <a:gd name="connsiteX3" fmla="*/ 0 w 2540000"/>
                      <a:gd name="connsiteY3" fmla="*/ 1099852 h 2199704"/>
                      <a:gd name="connsiteX4" fmla="*/ 635000 w 2540000"/>
                      <a:gd name="connsiteY4" fmla="*/ 0 h 2199704"/>
                      <a:gd name="connsiteX5" fmla="*/ 1905000 w 2540000"/>
                      <a:gd name="connsiteY5" fmla="*/ 0 h 2199704"/>
                      <a:gd name="connsiteX6" fmla="*/ 2540000 w 2540000"/>
                      <a:gd name="connsiteY6" fmla="*/ 1099852 h 2199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40000" h="2199704">
                        <a:moveTo>
                          <a:pt x="2540000" y="1099852"/>
                        </a:moveTo>
                        <a:lnTo>
                          <a:pt x="1905000" y="2199704"/>
                        </a:lnTo>
                        <a:lnTo>
                          <a:pt x="635000" y="2199704"/>
                        </a:lnTo>
                        <a:lnTo>
                          <a:pt x="0" y="1099852"/>
                        </a:lnTo>
                        <a:lnTo>
                          <a:pt x="635000" y="0"/>
                        </a:lnTo>
                        <a:lnTo>
                          <a:pt x="1905000" y="0"/>
                        </a:lnTo>
                        <a:lnTo>
                          <a:pt x="2540000" y="1099852"/>
                        </a:ln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id="{EB98B5BA-BFD9-45C2-9647-7EB66BE1F024}"/>
                    </a:ext>
                  </a:extLst>
                </p:cNvPr>
                <p:cNvSpPr txBox="1"/>
                <p:nvPr/>
              </p:nvSpPr>
              <p:spPr>
                <a:xfrm flipH="1">
                  <a:off x="8563069" y="2559077"/>
                  <a:ext cx="2095909" cy="421701"/>
                </a:xfrm>
                <a:prstGeom prst="rect">
                  <a:avLst/>
                </a:prstGeom>
                <a:noFill/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effectLst/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非生产时间</a:t>
                  </a:r>
                </a:p>
              </p:txBody>
            </p:sp>
          </p:grp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8862C344-5B99-41C9-9BB9-5EB509723BBF}"/>
                  </a:ext>
                </a:extLst>
              </p:cNvPr>
              <p:cNvGrpSpPr/>
              <p:nvPr/>
            </p:nvGrpSpPr>
            <p:grpSpPr>
              <a:xfrm>
                <a:off x="7664653" y="2297125"/>
                <a:ext cx="1213209" cy="1219306"/>
                <a:chOff x="7664653" y="2297125"/>
                <a:chExt cx="1213209" cy="1219306"/>
              </a:xfrm>
            </p:grpSpPr>
            <p:pic>
              <p:nvPicPr>
                <p:cNvPr id="119" name="Picture 212+++++++">
                  <a:extLst>
                    <a:ext uri="{FF2B5EF4-FFF2-40B4-BE49-F238E27FC236}">
                      <a16:creationId xmlns:a16="http://schemas.microsoft.com/office/drawing/2014/main" id="{189771B1-5297-4F65-BCDA-C5BCAAF6AA3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664653" y="2297125"/>
                  <a:ext cx="1213209" cy="1219306"/>
                </a:xfrm>
                <a:prstGeom prst="rect">
                  <a:avLst/>
                </a:prstGeom>
              </p:spPr>
            </p:pic>
            <p:sp>
              <p:nvSpPr>
                <p:cNvPr id="120" name="文本框 119">
                  <a:extLst>
                    <a:ext uri="{FF2B5EF4-FFF2-40B4-BE49-F238E27FC236}">
                      <a16:creationId xmlns:a16="http://schemas.microsoft.com/office/drawing/2014/main" id="{7343DCAD-7583-4132-820C-AA1F4A1DDDF1}"/>
                    </a:ext>
                  </a:extLst>
                </p:cNvPr>
                <p:cNvSpPr txBox="1"/>
                <p:nvPr/>
              </p:nvSpPr>
              <p:spPr>
                <a:xfrm>
                  <a:off x="7784952" y="2488847"/>
                  <a:ext cx="66877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>
                    <a:defRPr sz="3200">
                      <a:ln>
                        <a:solidFill>
                          <a:schemeClr val="bg1"/>
                        </a:solidFill>
                      </a:ln>
                      <a:noFill/>
                      <a:latin typeface="+mj-lt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>
                      <a:ea typeface="思源黑体 CN Bold" panose="020B0800000000000000" pitchFamily="34" charset="-122"/>
                    </a:rPr>
                    <a:t>07</a:t>
                  </a:r>
                  <a:endParaRPr lang="en-US" dirty="0"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  <p:grpSp>
        <p:nvGrpSpPr>
          <p:cNvPr id="513" name="组合 512">
            <a:extLst>
              <a:ext uri="{FF2B5EF4-FFF2-40B4-BE49-F238E27FC236}">
                <a16:creationId xmlns:a16="http://schemas.microsoft.com/office/drawing/2014/main" id="{F8C2917B-D47D-4DB5-92AC-2D9AE55267C1}"/>
              </a:ext>
            </a:extLst>
          </p:cNvPr>
          <p:cNvGrpSpPr/>
          <p:nvPr/>
        </p:nvGrpSpPr>
        <p:grpSpPr>
          <a:xfrm>
            <a:off x="6481389" y="1250453"/>
            <a:ext cx="3741553" cy="1327339"/>
            <a:chOff x="6481389" y="1250453"/>
            <a:chExt cx="3741553" cy="1327339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EBF1AD9-F9F3-479D-96CA-ECE4BE4269F1}"/>
                </a:ext>
              </a:extLst>
            </p:cNvPr>
            <p:cNvGrpSpPr/>
            <p:nvPr/>
          </p:nvGrpSpPr>
          <p:grpSpPr>
            <a:xfrm>
              <a:off x="6481389" y="1727200"/>
              <a:ext cx="2641107" cy="850592"/>
              <a:chOff x="6481389" y="1727200"/>
              <a:chExt cx="2641107" cy="850592"/>
            </a:xfrm>
          </p:grpSpPr>
          <p:sp>
            <p:nvSpPr>
              <p:cNvPr id="357" name="Freeform 54+">
                <a:extLst>
                  <a:ext uri="{FF2B5EF4-FFF2-40B4-BE49-F238E27FC236}">
                    <a16:creationId xmlns:a16="http://schemas.microsoft.com/office/drawing/2014/main" id="{771A9BAF-5632-40FC-A24C-C625BB8F9EE3}"/>
                  </a:ext>
                </a:extLst>
              </p:cNvPr>
              <p:cNvSpPr/>
              <p:nvPr/>
            </p:nvSpPr>
            <p:spPr>
              <a:xfrm flipH="1">
                <a:off x="6540162" y="1727200"/>
                <a:ext cx="2582334" cy="795868"/>
              </a:xfrm>
              <a:custGeom>
                <a:avLst/>
                <a:gdLst/>
                <a:ahLst/>
                <a:cxnLst/>
                <a:rect l="0" t="0" r="0" b="0"/>
                <a:pathLst>
                  <a:path w="2582334" h="795868">
                    <a:moveTo>
                      <a:pt x="0" y="0"/>
                    </a:moveTo>
                    <a:lnTo>
                      <a:pt x="2196835" y="0"/>
                    </a:lnTo>
                    <a:cubicBezTo>
                      <a:pt x="2275208" y="0"/>
                      <a:pt x="2344485" y="50610"/>
                      <a:pt x="2368314" y="125273"/>
                    </a:cubicBezTo>
                    <a:lnTo>
                      <a:pt x="2582333" y="795867"/>
                    </a:lnTo>
                  </a:path>
                </a:pathLst>
              </a:custGeom>
              <a:noFill/>
              <a:ln w="9525">
                <a:solidFill>
                  <a:schemeClr val="accent2"/>
                </a:solidFill>
                <a:prstDash val="sysDot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9" name="圆: 空心 318">
                <a:extLst>
                  <a:ext uri="{FF2B5EF4-FFF2-40B4-BE49-F238E27FC236}">
                    <a16:creationId xmlns:a16="http://schemas.microsoft.com/office/drawing/2014/main" id="{B050687C-6956-4AB1-859F-2E00366E21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81389" y="2473883"/>
                <a:ext cx="103909" cy="103909"/>
              </a:xfrm>
              <a:prstGeom prst="don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BC2A2146-5A6F-4C65-9692-CDDC5FB5B88E}"/>
                </a:ext>
              </a:extLst>
            </p:cNvPr>
            <p:cNvGrpSpPr/>
            <p:nvPr/>
          </p:nvGrpSpPr>
          <p:grpSpPr>
            <a:xfrm>
              <a:off x="6831839" y="1250453"/>
              <a:ext cx="3391103" cy="1219306"/>
              <a:chOff x="6831839" y="1250453"/>
              <a:chExt cx="3391103" cy="1219306"/>
            </a:xfrm>
            <a:scene3d>
              <a:camera prst="perspectiveLeft"/>
              <a:lightRig rig="threePt" dir="t"/>
            </a:scene3d>
          </p:grpSpPr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id="{8910B971-198B-4976-BAE3-527F3F433B78}"/>
                  </a:ext>
                </a:extLst>
              </p:cNvPr>
              <p:cNvGrpSpPr/>
              <p:nvPr/>
            </p:nvGrpSpPr>
            <p:grpSpPr>
              <a:xfrm>
                <a:off x="6879173" y="1327627"/>
                <a:ext cx="3343769" cy="792000"/>
                <a:chOff x="6879173" y="1327627"/>
                <a:chExt cx="3343769" cy="792000"/>
              </a:xfrm>
            </p:grpSpPr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3C24AB19-17E7-4E31-A99D-C842F5B3AC5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9308413" y="1327627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2" name="矩形: 圆角 131">
                  <a:extLst>
                    <a:ext uri="{FF2B5EF4-FFF2-40B4-BE49-F238E27FC236}">
                      <a16:creationId xmlns:a16="http://schemas.microsoft.com/office/drawing/2014/main" id="{51679DD1-9B6D-45D2-8DAA-EA0D574B5B29}"/>
                    </a:ext>
                  </a:extLst>
                </p:cNvPr>
                <p:cNvSpPr/>
                <p:nvPr/>
              </p:nvSpPr>
              <p:spPr>
                <a:xfrm flipH="1">
                  <a:off x="6879173" y="1327627"/>
                  <a:ext cx="3071661" cy="792000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  <a:effectLst>
                  <a:outerShdw blurRad="228600" dist="1524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F3B1349B-AA24-4BFE-91CF-922DE76FFA6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9246438" y="1327627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4" name="文本框 133">
                  <a:extLst>
                    <a:ext uri="{FF2B5EF4-FFF2-40B4-BE49-F238E27FC236}">
                      <a16:creationId xmlns:a16="http://schemas.microsoft.com/office/drawing/2014/main" id="{C3154DA6-3F3D-454B-AFD2-CCC08EB44ABB}"/>
                    </a:ext>
                  </a:extLst>
                </p:cNvPr>
                <p:cNvSpPr txBox="1"/>
                <p:nvPr/>
              </p:nvSpPr>
              <p:spPr>
                <a:xfrm flipH="1">
                  <a:off x="7737569" y="1513857"/>
                  <a:ext cx="2095909" cy="421701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effectLst/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停工时间</a:t>
                  </a:r>
                </a:p>
              </p:txBody>
            </p:sp>
          </p:grpSp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id="{4D316A45-357E-4235-A947-4D644C48FCBA}"/>
                  </a:ext>
                </a:extLst>
              </p:cNvPr>
              <p:cNvGrpSpPr/>
              <p:nvPr/>
            </p:nvGrpSpPr>
            <p:grpSpPr>
              <a:xfrm>
                <a:off x="6831839" y="1250453"/>
                <a:ext cx="1213209" cy="1219306"/>
                <a:chOff x="6831839" y="1250453"/>
                <a:chExt cx="1213209" cy="1219306"/>
              </a:xfrm>
            </p:grpSpPr>
            <p:pic>
              <p:nvPicPr>
                <p:cNvPr id="129" name="Picture 212+">
                  <a:extLst>
                    <a:ext uri="{FF2B5EF4-FFF2-40B4-BE49-F238E27FC236}">
                      <a16:creationId xmlns:a16="http://schemas.microsoft.com/office/drawing/2014/main" id="{E31A1D60-C343-4863-97B9-829EAC06814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831839" y="1250453"/>
                  <a:ext cx="1213209" cy="1219306"/>
                </a:xfrm>
                <a:prstGeom prst="rect">
                  <a:avLst/>
                </a:prstGeom>
              </p:spPr>
            </p:pic>
            <p:sp>
              <p:nvSpPr>
                <p:cNvPr id="130" name="文本框 129">
                  <a:extLst>
                    <a:ext uri="{FF2B5EF4-FFF2-40B4-BE49-F238E27FC236}">
                      <a16:creationId xmlns:a16="http://schemas.microsoft.com/office/drawing/2014/main" id="{82705312-4A0D-4235-9B56-6E0894655868}"/>
                    </a:ext>
                  </a:extLst>
                </p:cNvPr>
                <p:cNvSpPr txBox="1"/>
                <p:nvPr/>
              </p:nvSpPr>
              <p:spPr>
                <a:xfrm>
                  <a:off x="6933163" y="1436058"/>
                  <a:ext cx="66877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>
                    <a:defRPr sz="3200">
                      <a:ln>
                        <a:solidFill>
                          <a:schemeClr val="bg1"/>
                        </a:solidFill>
                      </a:ln>
                      <a:noFill/>
                      <a:latin typeface="+mj-lt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>
                      <a:ea typeface="思源黑体 CN Bold" panose="020B0800000000000000" pitchFamily="34" charset="-122"/>
                    </a:rPr>
                    <a:t>06</a:t>
                  </a:r>
                  <a:endParaRPr lang="en-US" dirty="0"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  <p:grpSp>
        <p:nvGrpSpPr>
          <p:cNvPr id="516" name="组合 515">
            <a:extLst>
              <a:ext uri="{FF2B5EF4-FFF2-40B4-BE49-F238E27FC236}">
                <a16:creationId xmlns:a16="http://schemas.microsoft.com/office/drawing/2014/main" id="{491BD8FE-AAB1-4001-AC06-2F456450D570}"/>
              </a:ext>
            </a:extLst>
          </p:cNvPr>
          <p:cNvGrpSpPr/>
          <p:nvPr/>
        </p:nvGrpSpPr>
        <p:grpSpPr>
          <a:xfrm>
            <a:off x="7168728" y="4397324"/>
            <a:ext cx="3879714" cy="1219306"/>
            <a:chOff x="7168728" y="4397324"/>
            <a:chExt cx="3879714" cy="121930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730859AD-C334-47C7-ACA0-844C4189A553}"/>
                </a:ext>
              </a:extLst>
            </p:cNvPr>
            <p:cNvGrpSpPr/>
            <p:nvPr/>
          </p:nvGrpSpPr>
          <p:grpSpPr>
            <a:xfrm>
              <a:off x="7168728" y="4578196"/>
              <a:ext cx="1952723" cy="307934"/>
              <a:chOff x="7168728" y="4578196"/>
              <a:chExt cx="1952723" cy="307934"/>
            </a:xfrm>
          </p:grpSpPr>
          <p:sp>
            <p:nvSpPr>
              <p:cNvPr id="368" name="Freeform 56++">
                <a:extLst>
                  <a:ext uri="{FF2B5EF4-FFF2-40B4-BE49-F238E27FC236}">
                    <a16:creationId xmlns:a16="http://schemas.microsoft.com/office/drawing/2014/main" id="{DD3C86B7-5D57-40C2-8F41-55550BACFB68}"/>
                  </a:ext>
                </a:extLst>
              </p:cNvPr>
              <p:cNvSpPr/>
              <p:nvPr/>
            </p:nvSpPr>
            <p:spPr>
              <a:xfrm flipH="1" flipV="1">
                <a:off x="7207983" y="4623662"/>
                <a:ext cx="1913468" cy="262468"/>
              </a:xfrm>
              <a:custGeom>
                <a:avLst/>
                <a:gdLst/>
                <a:ahLst/>
                <a:cxnLst/>
                <a:rect l="0" t="0" r="0" b="0"/>
                <a:pathLst>
                  <a:path w="1913468" h="262468">
                    <a:moveTo>
                      <a:pt x="0" y="0"/>
                    </a:moveTo>
                    <a:lnTo>
                      <a:pt x="1498632" y="0"/>
                    </a:lnTo>
                    <a:cubicBezTo>
                      <a:pt x="1537135" y="0"/>
                      <a:pt x="1574547" y="12312"/>
                      <a:pt x="1605526" y="35177"/>
                    </a:cubicBezTo>
                    <a:lnTo>
                      <a:pt x="1913467" y="262467"/>
                    </a:lnTo>
                  </a:path>
                </a:pathLst>
              </a:custGeom>
              <a:noFill/>
              <a:ln w="9525">
                <a:solidFill>
                  <a:schemeClr val="accent2"/>
                </a:solidFill>
                <a:prstDash val="sysDot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2" name="圆: 空心 321">
                <a:extLst>
                  <a:ext uri="{FF2B5EF4-FFF2-40B4-BE49-F238E27FC236}">
                    <a16:creationId xmlns:a16="http://schemas.microsoft.com/office/drawing/2014/main" id="{82CF18CE-0EBE-4104-A235-277D955E898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68728" y="4578196"/>
                <a:ext cx="103909" cy="103909"/>
              </a:xfrm>
              <a:prstGeom prst="don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0D837162-A621-412F-ADBD-C32062C0146D}"/>
                </a:ext>
              </a:extLst>
            </p:cNvPr>
            <p:cNvGrpSpPr/>
            <p:nvPr/>
          </p:nvGrpSpPr>
          <p:grpSpPr>
            <a:xfrm>
              <a:off x="7658598" y="4397324"/>
              <a:ext cx="3389844" cy="1219306"/>
              <a:chOff x="7658598" y="4397324"/>
              <a:chExt cx="3389844" cy="1219306"/>
            </a:xfrm>
            <a:scene3d>
              <a:camera prst="perspectiveLeft"/>
              <a:lightRig rig="threePt" dir="t"/>
            </a:scene3d>
          </p:grpSpPr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601FC7BC-2780-4D11-9363-ACB528C36B03}"/>
                  </a:ext>
                </a:extLst>
              </p:cNvPr>
              <p:cNvGrpSpPr/>
              <p:nvPr/>
            </p:nvGrpSpPr>
            <p:grpSpPr>
              <a:xfrm>
                <a:off x="7704673" y="4463287"/>
                <a:ext cx="3343769" cy="792000"/>
                <a:chOff x="7704673" y="4463287"/>
                <a:chExt cx="3343769" cy="792000"/>
              </a:xfrm>
            </p:grpSpPr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332AD4C7-A775-4201-BC96-D95820A100E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10133913" y="4463287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1" name="矩形: 圆角 140">
                  <a:extLst>
                    <a:ext uri="{FF2B5EF4-FFF2-40B4-BE49-F238E27FC236}">
                      <a16:creationId xmlns:a16="http://schemas.microsoft.com/office/drawing/2014/main" id="{C557CBFD-7B83-4CE3-A86E-B498044ABE84}"/>
                    </a:ext>
                  </a:extLst>
                </p:cNvPr>
                <p:cNvSpPr/>
                <p:nvPr/>
              </p:nvSpPr>
              <p:spPr>
                <a:xfrm flipH="1">
                  <a:off x="7704673" y="4463287"/>
                  <a:ext cx="3071661" cy="792000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  <a:effectLst>
                  <a:outerShdw blurRad="228600" dist="1524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6EF836E2-9960-4933-AF70-0CA6BD92141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10071938" y="4463287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3" name="文本框 142">
                  <a:extLst>
                    <a:ext uri="{FF2B5EF4-FFF2-40B4-BE49-F238E27FC236}">
                      <a16:creationId xmlns:a16="http://schemas.microsoft.com/office/drawing/2014/main" id="{66F00F5F-A868-43E3-A977-33F245FA9892}"/>
                    </a:ext>
                  </a:extLst>
                </p:cNvPr>
                <p:cNvSpPr txBox="1"/>
                <p:nvPr/>
              </p:nvSpPr>
              <p:spPr>
                <a:xfrm flipH="1">
                  <a:off x="8563069" y="4649517"/>
                  <a:ext cx="2095909" cy="421701"/>
                </a:xfrm>
                <a:prstGeom prst="rect">
                  <a:avLst/>
                </a:prstGeom>
                <a:noFill/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effectLst/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加班时间</a:t>
                  </a:r>
                </a:p>
              </p:txBody>
            </p:sp>
          </p:grpSp>
          <p:grpSp>
            <p:nvGrpSpPr>
              <p:cNvPr id="137" name="组合 136">
                <a:extLst>
                  <a:ext uri="{FF2B5EF4-FFF2-40B4-BE49-F238E27FC236}">
                    <a16:creationId xmlns:a16="http://schemas.microsoft.com/office/drawing/2014/main" id="{54C07B78-D595-46C5-9388-60D4DD01E4B7}"/>
                  </a:ext>
                </a:extLst>
              </p:cNvPr>
              <p:cNvGrpSpPr/>
              <p:nvPr/>
            </p:nvGrpSpPr>
            <p:grpSpPr>
              <a:xfrm>
                <a:off x="7658598" y="4397324"/>
                <a:ext cx="1213209" cy="1219306"/>
                <a:chOff x="7658598" y="4397324"/>
                <a:chExt cx="1213209" cy="1219306"/>
              </a:xfrm>
            </p:grpSpPr>
            <p:pic>
              <p:nvPicPr>
                <p:cNvPr id="138" name="Picture 212+++++">
                  <a:extLst>
                    <a:ext uri="{FF2B5EF4-FFF2-40B4-BE49-F238E27FC236}">
                      <a16:creationId xmlns:a16="http://schemas.microsoft.com/office/drawing/2014/main" id="{491B773E-16FF-4517-9C74-90C371C9C89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658598" y="4397324"/>
                  <a:ext cx="1213209" cy="1219306"/>
                </a:xfrm>
                <a:prstGeom prst="rect">
                  <a:avLst/>
                </a:prstGeom>
              </p:spPr>
            </p:pic>
            <p:sp>
              <p:nvSpPr>
                <p:cNvPr id="139" name="文本框 138">
                  <a:extLst>
                    <a:ext uri="{FF2B5EF4-FFF2-40B4-BE49-F238E27FC236}">
                      <a16:creationId xmlns:a16="http://schemas.microsoft.com/office/drawing/2014/main" id="{C3DB5A89-12B3-4ACB-BBF3-4CA77F7A50C2}"/>
                    </a:ext>
                  </a:extLst>
                </p:cNvPr>
                <p:cNvSpPr txBox="1"/>
                <p:nvPr/>
              </p:nvSpPr>
              <p:spPr>
                <a:xfrm>
                  <a:off x="7774638" y="4577440"/>
                  <a:ext cx="66877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>
                    <a:defRPr sz="3200">
                      <a:ln>
                        <a:solidFill>
                          <a:schemeClr val="bg1"/>
                        </a:solidFill>
                      </a:ln>
                      <a:noFill/>
                      <a:latin typeface="+mj-lt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>
                      <a:ea typeface="思源黑体 CN Bold" panose="020B0800000000000000" pitchFamily="34" charset="-122"/>
                    </a:rPr>
                    <a:t>09</a:t>
                  </a:r>
                  <a:endParaRPr lang="en-US" dirty="0"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ABF0035-C9EF-4F05-B892-D66A415EE6C8}"/>
              </a:ext>
            </a:extLst>
          </p:cNvPr>
          <p:cNvGrpSpPr/>
          <p:nvPr/>
        </p:nvGrpSpPr>
        <p:grpSpPr>
          <a:xfrm>
            <a:off x="1969058" y="1250453"/>
            <a:ext cx="3770210" cy="1327340"/>
            <a:chOff x="1969058" y="1250453"/>
            <a:chExt cx="3770210" cy="132734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A9B061B-E320-49CC-A500-16C235892050}"/>
                </a:ext>
              </a:extLst>
            </p:cNvPr>
            <p:cNvGrpSpPr/>
            <p:nvPr/>
          </p:nvGrpSpPr>
          <p:grpSpPr>
            <a:xfrm>
              <a:off x="3107267" y="1727200"/>
              <a:ext cx="2632001" cy="850593"/>
              <a:chOff x="3107267" y="1727200"/>
              <a:chExt cx="2632001" cy="850593"/>
            </a:xfrm>
          </p:grpSpPr>
          <p:sp>
            <p:nvSpPr>
              <p:cNvPr id="56" name="Freeform 54">
                <a:extLst>
                  <a:ext uri="{FF2B5EF4-FFF2-40B4-BE49-F238E27FC236}">
                    <a16:creationId xmlns:a16="http://schemas.microsoft.com/office/drawing/2014/main" id="{261719CA-F681-4D17-A0F1-FBD832525651}"/>
                  </a:ext>
                </a:extLst>
              </p:cNvPr>
              <p:cNvSpPr/>
              <p:nvPr/>
            </p:nvSpPr>
            <p:spPr>
              <a:xfrm>
                <a:off x="3107267" y="1727200"/>
                <a:ext cx="2582334" cy="795868"/>
              </a:xfrm>
              <a:custGeom>
                <a:avLst/>
                <a:gdLst/>
                <a:ahLst/>
                <a:cxnLst/>
                <a:rect l="0" t="0" r="0" b="0"/>
                <a:pathLst>
                  <a:path w="2582334" h="795868">
                    <a:moveTo>
                      <a:pt x="0" y="0"/>
                    </a:moveTo>
                    <a:lnTo>
                      <a:pt x="2196835" y="0"/>
                    </a:lnTo>
                    <a:cubicBezTo>
                      <a:pt x="2275208" y="0"/>
                      <a:pt x="2344485" y="50610"/>
                      <a:pt x="2368314" y="125273"/>
                    </a:cubicBezTo>
                    <a:lnTo>
                      <a:pt x="2582333" y="795867"/>
                    </a:lnTo>
                  </a:path>
                </a:pathLst>
              </a:custGeom>
              <a:noFill/>
              <a:ln w="9525">
                <a:solidFill>
                  <a:schemeClr val="accent2"/>
                </a:solidFill>
                <a:prstDash val="sysDot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8" name="圆: 空心 317">
                <a:extLst>
                  <a:ext uri="{FF2B5EF4-FFF2-40B4-BE49-F238E27FC236}">
                    <a16:creationId xmlns:a16="http://schemas.microsoft.com/office/drawing/2014/main" id="{CC25CB3A-5719-439D-BCCD-E7EDBB08E27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5359" y="2473884"/>
                <a:ext cx="103909" cy="103909"/>
              </a:xfrm>
              <a:prstGeom prst="don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4B345642-6AA6-4208-AFDB-6A6ECEB52417}"/>
                </a:ext>
              </a:extLst>
            </p:cNvPr>
            <p:cNvGrpSpPr/>
            <p:nvPr/>
          </p:nvGrpSpPr>
          <p:grpSpPr>
            <a:xfrm>
              <a:off x="1969058" y="1250453"/>
              <a:ext cx="3705517" cy="1219306"/>
              <a:chOff x="1969058" y="1250453"/>
              <a:chExt cx="3705517" cy="1219306"/>
            </a:xfrm>
            <a:scene3d>
              <a:camera prst="perspectiveRight"/>
              <a:lightRig rig="threePt" dir="t"/>
            </a:scene3d>
          </p:grpSpPr>
          <p:grpSp>
            <p:nvGrpSpPr>
              <p:cNvPr id="145" name="组合 144">
                <a:extLst>
                  <a:ext uri="{FF2B5EF4-FFF2-40B4-BE49-F238E27FC236}">
                    <a16:creationId xmlns:a16="http://schemas.microsoft.com/office/drawing/2014/main" id="{D8572922-7D2C-45A3-A8E5-0E4972EA562B}"/>
                  </a:ext>
                </a:extLst>
              </p:cNvPr>
              <p:cNvGrpSpPr/>
              <p:nvPr/>
            </p:nvGrpSpPr>
            <p:grpSpPr>
              <a:xfrm>
                <a:off x="1969058" y="1326040"/>
                <a:ext cx="3343769" cy="792000"/>
                <a:chOff x="1969058" y="1326040"/>
                <a:chExt cx="3343769" cy="792000"/>
              </a:xfrm>
            </p:grpSpPr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D6C6CFE4-1298-4846-843F-A644E1EB1D9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969058" y="1326040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50" name="矩形: 圆角 149">
                  <a:extLst>
                    <a:ext uri="{FF2B5EF4-FFF2-40B4-BE49-F238E27FC236}">
                      <a16:creationId xmlns:a16="http://schemas.microsoft.com/office/drawing/2014/main" id="{9EC18E98-CAA9-4F40-9F00-8D7B1CC9ADC9}"/>
                    </a:ext>
                  </a:extLst>
                </p:cNvPr>
                <p:cNvSpPr/>
                <p:nvPr/>
              </p:nvSpPr>
              <p:spPr>
                <a:xfrm>
                  <a:off x="2241166" y="1326040"/>
                  <a:ext cx="3071661" cy="792000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  <a:effectLst>
                  <a:outerShdw blurRad="228600" dist="1524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9A2D9FBB-3D0C-4B1F-A24C-88A5B4FBEAC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031033" y="1326040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52" name="文本框 151">
                  <a:extLst>
                    <a:ext uri="{FF2B5EF4-FFF2-40B4-BE49-F238E27FC236}">
                      <a16:creationId xmlns:a16="http://schemas.microsoft.com/office/drawing/2014/main" id="{3DF84330-5488-47A4-9CB8-846DA37541FF}"/>
                    </a:ext>
                  </a:extLst>
                </p:cNvPr>
                <p:cNvSpPr txBox="1"/>
                <p:nvPr/>
              </p:nvSpPr>
              <p:spPr>
                <a:xfrm>
                  <a:off x="2358522" y="1512270"/>
                  <a:ext cx="2095909" cy="421701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effectLst/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日历时间</a:t>
                  </a:r>
                </a:p>
              </p:txBody>
            </p:sp>
          </p:grpSp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id="{79E00D99-AA8E-454C-94F1-274D18FB8697}"/>
                  </a:ext>
                </a:extLst>
              </p:cNvPr>
              <p:cNvGrpSpPr/>
              <p:nvPr/>
            </p:nvGrpSpPr>
            <p:grpSpPr>
              <a:xfrm>
                <a:off x="4461366" y="1250453"/>
                <a:ext cx="1213209" cy="1219306"/>
                <a:chOff x="4467716" y="1250453"/>
                <a:chExt cx="1213209" cy="1219306"/>
              </a:xfrm>
            </p:grpSpPr>
            <p:pic>
              <p:nvPicPr>
                <p:cNvPr id="147" name="图片 146">
                  <a:extLst>
                    <a:ext uri="{FF2B5EF4-FFF2-40B4-BE49-F238E27FC236}">
                      <a16:creationId xmlns:a16="http://schemas.microsoft.com/office/drawing/2014/main" id="{459B0C8A-C19C-4666-A651-79966BC45B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467716" y="1250453"/>
                  <a:ext cx="1213209" cy="1219306"/>
                </a:xfrm>
                <a:prstGeom prst="rect">
                  <a:avLst/>
                </a:prstGeom>
              </p:spPr>
            </p:pic>
            <p:sp>
              <p:nvSpPr>
                <p:cNvPr id="148" name="文本框 147">
                  <a:extLst>
                    <a:ext uri="{FF2B5EF4-FFF2-40B4-BE49-F238E27FC236}">
                      <a16:creationId xmlns:a16="http://schemas.microsoft.com/office/drawing/2014/main" id="{D82EE8F2-2A7E-4753-A1B5-0F9D1792E183}"/>
                    </a:ext>
                  </a:extLst>
                </p:cNvPr>
                <p:cNvSpPr txBox="1"/>
                <p:nvPr/>
              </p:nvSpPr>
              <p:spPr>
                <a:xfrm>
                  <a:off x="4591804" y="1437535"/>
                  <a:ext cx="66877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ln>
                        <a:solidFill>
                          <a:schemeClr val="bg1"/>
                        </a:solidFill>
                      </a:ln>
                      <a:noFill/>
                      <a:latin typeface="+mj-lt"/>
                      <a:ea typeface="思源黑体 CN Bold" panose="020B0800000000000000" pitchFamily="34" charset="-122"/>
                    </a:rPr>
                    <a:t>01</a:t>
                  </a:r>
                  <a:endParaRPr lang="en-US" sz="3200" dirty="0">
                    <a:ln>
                      <a:solidFill>
                        <a:schemeClr val="bg1"/>
                      </a:solidFill>
                    </a:ln>
                    <a:noFill/>
                    <a:latin typeface="+mj-lt"/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  <p:grpSp>
        <p:nvGrpSpPr>
          <p:cNvPr id="517" name="组合 516">
            <a:extLst>
              <a:ext uri="{FF2B5EF4-FFF2-40B4-BE49-F238E27FC236}">
                <a16:creationId xmlns:a16="http://schemas.microsoft.com/office/drawing/2014/main" id="{B5A3EBC0-4854-4757-9731-1FD95E7918B2}"/>
              </a:ext>
            </a:extLst>
          </p:cNvPr>
          <p:cNvGrpSpPr/>
          <p:nvPr/>
        </p:nvGrpSpPr>
        <p:grpSpPr>
          <a:xfrm>
            <a:off x="6479676" y="5070783"/>
            <a:ext cx="3743266" cy="1583050"/>
            <a:chOff x="6479676" y="5070783"/>
            <a:chExt cx="3743266" cy="158305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972DBF7-5AEE-443C-8A19-E187DB979D9C}"/>
                </a:ext>
              </a:extLst>
            </p:cNvPr>
            <p:cNvGrpSpPr/>
            <p:nvPr/>
          </p:nvGrpSpPr>
          <p:grpSpPr>
            <a:xfrm>
              <a:off x="6479676" y="5070783"/>
              <a:ext cx="2642820" cy="840402"/>
              <a:chOff x="6479676" y="5070783"/>
              <a:chExt cx="2642820" cy="840402"/>
            </a:xfrm>
          </p:grpSpPr>
          <p:sp>
            <p:nvSpPr>
              <p:cNvPr id="358" name="Freeform 54++">
                <a:extLst>
                  <a:ext uri="{FF2B5EF4-FFF2-40B4-BE49-F238E27FC236}">
                    <a16:creationId xmlns:a16="http://schemas.microsoft.com/office/drawing/2014/main" id="{902C25F2-8323-4137-A020-74D30F40E861}"/>
                  </a:ext>
                </a:extLst>
              </p:cNvPr>
              <p:cNvSpPr/>
              <p:nvPr/>
            </p:nvSpPr>
            <p:spPr>
              <a:xfrm flipH="1" flipV="1">
                <a:off x="6540162" y="5115317"/>
                <a:ext cx="2582334" cy="795868"/>
              </a:xfrm>
              <a:custGeom>
                <a:avLst/>
                <a:gdLst/>
                <a:ahLst/>
                <a:cxnLst/>
                <a:rect l="0" t="0" r="0" b="0"/>
                <a:pathLst>
                  <a:path w="2582334" h="795868">
                    <a:moveTo>
                      <a:pt x="0" y="0"/>
                    </a:moveTo>
                    <a:lnTo>
                      <a:pt x="2196835" y="0"/>
                    </a:lnTo>
                    <a:cubicBezTo>
                      <a:pt x="2275208" y="0"/>
                      <a:pt x="2344485" y="50610"/>
                      <a:pt x="2368314" y="125273"/>
                    </a:cubicBezTo>
                    <a:lnTo>
                      <a:pt x="2582333" y="795867"/>
                    </a:lnTo>
                  </a:path>
                </a:pathLst>
              </a:custGeom>
              <a:noFill/>
              <a:ln w="9525">
                <a:solidFill>
                  <a:schemeClr val="accent2"/>
                </a:solidFill>
                <a:prstDash val="sysDot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23" name="圆: 空心 322">
                <a:extLst>
                  <a:ext uri="{FF2B5EF4-FFF2-40B4-BE49-F238E27FC236}">
                    <a16:creationId xmlns:a16="http://schemas.microsoft.com/office/drawing/2014/main" id="{57DB3060-0EB7-4A8B-A865-3170481290A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79676" y="5070783"/>
                <a:ext cx="103909" cy="103909"/>
              </a:xfrm>
              <a:prstGeom prst="don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62979139-DBE8-479F-B9CF-F30EA02CD913}"/>
                </a:ext>
              </a:extLst>
            </p:cNvPr>
            <p:cNvGrpSpPr/>
            <p:nvPr/>
          </p:nvGrpSpPr>
          <p:grpSpPr>
            <a:xfrm>
              <a:off x="6828817" y="5434527"/>
              <a:ext cx="3394125" cy="1219306"/>
              <a:chOff x="6828817" y="5434527"/>
              <a:chExt cx="3394125" cy="1219306"/>
            </a:xfrm>
            <a:scene3d>
              <a:camera prst="perspectiveLeft"/>
              <a:lightRig rig="threePt" dir="t"/>
            </a:scene3d>
          </p:grpSpPr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id="{73EB24F5-63A2-41E2-A3EA-CB0A463CDE6A}"/>
                  </a:ext>
                </a:extLst>
              </p:cNvPr>
              <p:cNvGrpSpPr/>
              <p:nvPr/>
            </p:nvGrpSpPr>
            <p:grpSpPr>
              <a:xfrm>
                <a:off x="6879173" y="5508508"/>
                <a:ext cx="3343769" cy="792000"/>
                <a:chOff x="6879173" y="5508508"/>
                <a:chExt cx="3343769" cy="792000"/>
              </a:xfrm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392364C6-35AD-49EA-B3D5-33EB8F07BCE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9308413" y="5508508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noFill/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77" name="矩形: 圆角 176">
                  <a:extLst>
                    <a:ext uri="{FF2B5EF4-FFF2-40B4-BE49-F238E27FC236}">
                      <a16:creationId xmlns:a16="http://schemas.microsoft.com/office/drawing/2014/main" id="{A7D15C98-9F27-4855-959F-E5235CAD8495}"/>
                    </a:ext>
                  </a:extLst>
                </p:cNvPr>
                <p:cNvSpPr/>
                <p:nvPr/>
              </p:nvSpPr>
              <p:spPr>
                <a:xfrm flipH="1">
                  <a:off x="6879173" y="5508508"/>
                  <a:ext cx="3071661" cy="792000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  <a:effectLst>
                  <a:outerShdw blurRad="228600" dist="1524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4E52724A-04A8-457C-B8DB-3190C6C158C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9246438" y="5508508"/>
                  <a:ext cx="914529" cy="79200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79" name="文本框 178">
                  <a:extLst>
                    <a:ext uri="{FF2B5EF4-FFF2-40B4-BE49-F238E27FC236}">
                      <a16:creationId xmlns:a16="http://schemas.microsoft.com/office/drawing/2014/main" id="{BFDEF20D-4B6D-4EB6-936D-F763980EF7DC}"/>
                    </a:ext>
                  </a:extLst>
                </p:cNvPr>
                <p:cNvSpPr txBox="1"/>
                <p:nvPr/>
              </p:nvSpPr>
              <p:spPr>
                <a:xfrm flipH="1">
                  <a:off x="7737568" y="5694738"/>
                  <a:ext cx="2250838" cy="422552"/>
                </a:xfrm>
                <a:prstGeom prst="rect">
                  <a:avLst/>
                </a:prstGeom>
                <a:noFill/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effectLst/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全部实际工作时间</a:t>
                  </a:r>
                </a:p>
              </p:txBody>
            </p:sp>
          </p:grpSp>
          <p:grpSp>
            <p:nvGrpSpPr>
              <p:cNvPr id="173" name="组合 172">
                <a:extLst>
                  <a:ext uri="{FF2B5EF4-FFF2-40B4-BE49-F238E27FC236}">
                    <a16:creationId xmlns:a16="http://schemas.microsoft.com/office/drawing/2014/main" id="{3AB1684D-3EEA-4EEE-8AD1-2A41DAEE9C7B}"/>
                  </a:ext>
                </a:extLst>
              </p:cNvPr>
              <p:cNvGrpSpPr/>
              <p:nvPr/>
            </p:nvGrpSpPr>
            <p:grpSpPr>
              <a:xfrm>
                <a:off x="6828817" y="5434527"/>
                <a:ext cx="1213209" cy="1219306"/>
                <a:chOff x="6841517" y="5434527"/>
                <a:chExt cx="1213209" cy="1219306"/>
              </a:xfrm>
            </p:grpSpPr>
            <p:pic>
              <p:nvPicPr>
                <p:cNvPr id="174" name="Picture 212++++">
                  <a:extLst>
                    <a:ext uri="{FF2B5EF4-FFF2-40B4-BE49-F238E27FC236}">
                      <a16:creationId xmlns:a16="http://schemas.microsoft.com/office/drawing/2014/main" id="{CB1EEEB6-AE75-4CCE-84D1-E05E2321F3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841517" y="5434527"/>
                  <a:ext cx="1213209" cy="1219306"/>
                </a:xfrm>
                <a:prstGeom prst="rect">
                  <a:avLst/>
                </a:prstGeom>
              </p:spPr>
            </p:pic>
            <p:sp>
              <p:nvSpPr>
                <p:cNvPr id="175" name="文本框 174">
                  <a:extLst>
                    <a:ext uri="{FF2B5EF4-FFF2-40B4-BE49-F238E27FC236}">
                      <a16:creationId xmlns:a16="http://schemas.microsoft.com/office/drawing/2014/main" id="{0B217CF4-3759-4361-B827-D162E63EF6B8}"/>
                    </a:ext>
                  </a:extLst>
                </p:cNvPr>
                <p:cNvSpPr txBox="1"/>
                <p:nvPr/>
              </p:nvSpPr>
              <p:spPr>
                <a:xfrm>
                  <a:off x="6955952" y="5621894"/>
                  <a:ext cx="66877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>
                    <a:defRPr sz="3200">
                      <a:ln>
                        <a:solidFill>
                          <a:schemeClr val="bg1"/>
                        </a:solidFill>
                      </a:ln>
                      <a:noFill/>
                      <a:latin typeface="+mj-lt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>
                      <a:ea typeface="思源黑体 CN Bold" panose="020B0800000000000000" pitchFamily="34" charset="-122"/>
                    </a:rPr>
                    <a:t>10</a:t>
                  </a:r>
                  <a:endParaRPr lang="en-US" dirty="0">
                    <a:ea typeface="思源黑体 CN Bold" panose="020B0800000000000000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60108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>
            <a:extLst>
              <a:ext uri="{FF2B5EF4-FFF2-40B4-BE49-F238E27FC236}">
                <a16:creationId xmlns:a16="http://schemas.microsoft.com/office/drawing/2014/main" id="{0A02CB92-ACBF-4D5B-B609-EFB17D35ABC0}"/>
              </a:ext>
            </a:extLst>
          </p:cNvPr>
          <p:cNvSpPr/>
          <p:nvPr/>
        </p:nvSpPr>
        <p:spPr>
          <a:xfrm>
            <a:off x="-6346" y="-5759"/>
            <a:ext cx="12198346" cy="6858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C077EF6-880D-4FEB-B68F-CE8D3C6E6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518" y="394141"/>
            <a:ext cx="10515600" cy="705535"/>
          </a:xfrm>
        </p:spPr>
        <p:txBody>
          <a:bodyPr>
            <a:normAutofit/>
          </a:bodyPr>
          <a:lstStyle/>
          <a:p>
            <a:r>
              <a:rPr lang="zh-CN" altLang="en-US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</a:gradFill>
              </a:rPr>
              <a:t>工作岗位调查的方式</a:t>
            </a:r>
            <a:endParaRPr lang="en-US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</a:gradFill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E6F93620-0BF7-4A25-AAC1-53025D5FD48E}"/>
              </a:ext>
            </a:extLst>
          </p:cNvPr>
          <p:cNvSpPr/>
          <p:nvPr/>
        </p:nvSpPr>
        <p:spPr>
          <a:xfrm>
            <a:off x="876300" y="4002482"/>
            <a:ext cx="5056436" cy="2199704"/>
          </a:xfrm>
          <a:prstGeom prst="roundRect">
            <a:avLst>
              <a:gd name="adj" fmla="val 10432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75000">
                <a:schemeClr val="accent1"/>
              </a:gs>
              <a:gs pos="18000">
                <a:schemeClr val="accent1"/>
              </a:gs>
              <a:gs pos="98000">
                <a:schemeClr val="accent1">
                  <a:lumMod val="50000"/>
                </a:schemeClr>
              </a:gs>
            </a:gsLst>
            <a:lin ang="0" scaled="1"/>
            <a:tileRect/>
          </a:gradFill>
          <a:ln w="15875">
            <a:gradFill flip="none" rotWithShape="1">
              <a:gsLst>
                <a:gs pos="40000">
                  <a:schemeClr val="bg1"/>
                </a:gs>
                <a:gs pos="0">
                  <a:schemeClr val="accent2"/>
                </a:gs>
                <a:gs pos="78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190500" dist="1905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346D5840-FE73-4BD6-85B5-5D47927701AD}"/>
              </a:ext>
            </a:extLst>
          </p:cNvPr>
          <p:cNvSpPr txBox="1"/>
          <p:nvPr/>
        </p:nvSpPr>
        <p:spPr>
          <a:xfrm>
            <a:off x="1249312" y="5361600"/>
            <a:ext cx="1538962" cy="533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现 测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EBC22AD-5E29-44E4-8C3E-F98F9D4C3FE6}"/>
              </a:ext>
            </a:extLst>
          </p:cNvPr>
          <p:cNvSpPr txBox="1"/>
          <p:nvPr/>
        </p:nvSpPr>
        <p:spPr>
          <a:xfrm>
            <a:off x="2648954" y="4228729"/>
            <a:ext cx="2871571" cy="1747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 panose="020B0500000000000000" pitchFamily="34" charset="-122"/>
                <a:cs typeface="+mn-cs"/>
              </a:rPr>
              <a:t>对调查的工作事项要多问：做什么、如何做、为什么这样做、什么时候做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 panose="020B0500000000000000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 panose="020B0500000000000000" pitchFamily="34" charset="-122"/>
                <a:cs typeface="+mn-cs"/>
              </a:rPr>
              <a:t>调查者的记录不要干扰到员工的正常工作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 panose="020B0500000000000000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 panose="020B0500000000000000" pitchFamily="34" charset="-122"/>
                <a:cs typeface="+mn-cs"/>
              </a:rPr>
              <a:t>选择多处场地对同类岗位进行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6FE96ECC-B6F1-42E5-AAD3-651969797928}"/>
              </a:ext>
            </a:extLst>
          </p:cNvPr>
          <p:cNvSpPr/>
          <p:nvPr/>
        </p:nvSpPr>
        <p:spPr>
          <a:xfrm>
            <a:off x="6256020" y="4002482"/>
            <a:ext cx="5074920" cy="2199704"/>
          </a:xfrm>
          <a:prstGeom prst="roundRect">
            <a:avLst>
              <a:gd name="adj" fmla="val 10432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75000">
                <a:schemeClr val="accent1"/>
              </a:gs>
              <a:gs pos="18000">
                <a:schemeClr val="accent1"/>
              </a:gs>
              <a:gs pos="98000">
                <a:schemeClr val="accent1">
                  <a:lumMod val="50000"/>
                </a:schemeClr>
              </a:gs>
            </a:gsLst>
            <a:lin ang="0" scaled="1"/>
            <a:tileRect/>
          </a:gradFill>
          <a:ln w="15875">
            <a:gradFill flip="none" rotWithShape="1">
              <a:gsLst>
                <a:gs pos="40000">
                  <a:schemeClr val="bg1"/>
                </a:gs>
                <a:gs pos="0">
                  <a:schemeClr val="accent2"/>
                </a:gs>
                <a:gs pos="78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190500" dist="1905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2356638-A306-4023-B762-ECE99CAD4360}"/>
              </a:ext>
            </a:extLst>
          </p:cNvPr>
          <p:cNvSpPr txBox="1"/>
          <p:nvPr/>
        </p:nvSpPr>
        <p:spPr>
          <a:xfrm>
            <a:off x="6579304" y="5360398"/>
            <a:ext cx="1516753" cy="533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书面调查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4C5594F-56B8-433F-8331-6D07A697C3A6}"/>
              </a:ext>
            </a:extLst>
          </p:cNvPr>
          <p:cNvSpPr txBox="1"/>
          <p:nvPr/>
        </p:nvSpPr>
        <p:spPr>
          <a:xfrm>
            <a:off x="8049744" y="4368831"/>
            <a:ext cx="2957912" cy="1467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 panose="020B0500000000000000" pitchFamily="34" charset="-122"/>
                <a:cs typeface="+mn-cs"/>
              </a:rPr>
              <a:t>观察，可掌握全面的情况，消除员工个体特征对调查结果的影响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 panose="020B0500000000000000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 panose="020B0500000000000000" pitchFamily="34" charset="-122"/>
                <a:cs typeface="+mn-cs"/>
              </a:rPr>
              <a:t>调查前由专人编制调查表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 panose="020B0500000000000000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 panose="020B0500000000000000" pitchFamily="34" charset="-122"/>
                <a:cs typeface="+mn-cs"/>
              </a:rPr>
              <a:t>被调查人应逐一认真填写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 panose="020B0500000000000000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 panose="020B0500000000000000" pitchFamily="34" charset="-122"/>
                <a:cs typeface="+mn-cs"/>
              </a:rPr>
              <a:t>应结合其他调查方式使用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779F625-2348-47E3-867F-910183EA5EA8}"/>
              </a:ext>
            </a:extLst>
          </p:cNvPr>
          <p:cNvGrpSpPr/>
          <p:nvPr/>
        </p:nvGrpSpPr>
        <p:grpSpPr>
          <a:xfrm>
            <a:off x="0" y="1386014"/>
            <a:ext cx="12192000" cy="2299560"/>
            <a:chOff x="0" y="1386014"/>
            <a:chExt cx="12192000" cy="2299560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005DFCA-BCF0-4038-8485-77EB87EF3A03}"/>
                </a:ext>
              </a:extLst>
            </p:cNvPr>
            <p:cNvSpPr/>
            <p:nvPr/>
          </p:nvSpPr>
          <p:spPr>
            <a:xfrm>
              <a:off x="0" y="1436612"/>
              <a:ext cx="12192000" cy="2199704"/>
            </a:xfrm>
            <a:custGeom>
              <a:avLst/>
              <a:gdLst>
                <a:gd name="connsiteX0" fmla="*/ 0 w 12192000"/>
                <a:gd name="connsiteY0" fmla="*/ 0 h 2199704"/>
                <a:gd name="connsiteX1" fmla="*/ 12192000 w 12192000"/>
                <a:gd name="connsiteY1" fmla="*/ 0 h 2199704"/>
                <a:gd name="connsiteX2" fmla="*/ 12192000 w 12192000"/>
                <a:gd name="connsiteY2" fmla="*/ 2199704 h 2199704"/>
                <a:gd name="connsiteX3" fmla="*/ 0 w 12192000"/>
                <a:gd name="connsiteY3" fmla="*/ 2199704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199704">
                  <a:moveTo>
                    <a:pt x="0" y="0"/>
                  </a:moveTo>
                  <a:lnTo>
                    <a:pt x="12192000" y="0"/>
                  </a:lnTo>
                  <a:lnTo>
                    <a:pt x="12192000" y="2199704"/>
                  </a:lnTo>
                  <a:lnTo>
                    <a:pt x="0" y="21997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75000">
                  <a:schemeClr val="accent1"/>
                </a:gs>
                <a:gs pos="18000">
                  <a:schemeClr val="accent1"/>
                </a:gs>
                <a:gs pos="9800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  <a:ln w="15875">
              <a:gradFill flip="none" rotWithShape="1">
                <a:gsLst>
                  <a:gs pos="40000">
                    <a:schemeClr val="bg1"/>
                  </a:gs>
                  <a:gs pos="140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78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outerShdw blurRad="190500" dist="1905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C7ADE74E-013F-4B0F-B379-584EC0526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40662" y="1386014"/>
              <a:ext cx="4410447" cy="2299560"/>
            </a:xfrm>
            <a:prstGeom prst="rect">
              <a:avLst/>
            </a:prstGeom>
          </p:spPr>
        </p:pic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44E52D18-F5CB-4E52-AA63-6FE6AED48864}"/>
              </a:ext>
            </a:extLst>
          </p:cNvPr>
          <p:cNvSpPr txBox="1"/>
          <p:nvPr/>
        </p:nvSpPr>
        <p:spPr>
          <a:xfrm>
            <a:off x="2648954" y="1662189"/>
            <a:ext cx="3140792" cy="1747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 panose="020B0500000000000000" pitchFamily="34" charset="-122"/>
                <a:cs typeface="+mn-cs"/>
              </a:rPr>
              <a:t>尊重被调查者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 panose="020B0500000000000000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 panose="020B0500000000000000" pitchFamily="34" charset="-122"/>
                <a:cs typeface="+mn-cs"/>
              </a:rPr>
              <a:t>根据调查目的，布置面谈环境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 panose="020B0500000000000000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 panose="020B0500000000000000" pitchFamily="34" charset="-122"/>
                <a:cs typeface="+mn-cs"/>
              </a:rPr>
              <a:t>允许被调查者充分发挥自己的观点，调查者视情况做记录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 panose="020B0500000000000000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 panose="020B0500000000000000" pitchFamily="34" charset="-122"/>
                <a:cs typeface="+mn-cs"/>
              </a:rPr>
              <a:t>对重大原则的问题，应引而不发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 panose="020B0500000000000000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 panose="020B0500000000000000" pitchFamily="34" charset="-122"/>
                <a:cs typeface="+mn-cs"/>
              </a:rPr>
              <a:t>面谈中，应采取启发式提问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7486EF3-B59C-4C20-8B27-EACBDFD16BEC}"/>
              </a:ext>
            </a:extLst>
          </p:cNvPr>
          <p:cNvSpPr txBox="1"/>
          <p:nvPr/>
        </p:nvSpPr>
        <p:spPr>
          <a:xfrm>
            <a:off x="1249312" y="2793795"/>
            <a:ext cx="1117600" cy="531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面 谈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F2A2AA6-77A7-E4BD-F1C4-1E51E72F115C}"/>
              </a:ext>
            </a:extLst>
          </p:cNvPr>
          <p:cNvGrpSpPr/>
          <p:nvPr/>
        </p:nvGrpSpPr>
        <p:grpSpPr>
          <a:xfrm>
            <a:off x="1249312" y="1726208"/>
            <a:ext cx="900000" cy="899119"/>
            <a:chOff x="1249312" y="1726208"/>
            <a:chExt cx="900000" cy="89911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BD76AAB-D267-DFEF-4B2D-5AB3C17B6F3E}"/>
                </a:ext>
              </a:extLst>
            </p:cNvPr>
            <p:cNvGrpSpPr/>
            <p:nvPr/>
          </p:nvGrpSpPr>
          <p:grpSpPr>
            <a:xfrm>
              <a:off x="1249312" y="1726208"/>
              <a:ext cx="900000" cy="899119"/>
              <a:chOff x="6110406" y="-495465"/>
              <a:chExt cx="900000" cy="899119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3677AAD4-2F21-8C87-03EF-55CFE873F927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424F023-6B02-34CD-B5B7-492A1E0434C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16" name="弧形 15">
                  <a:extLst>
                    <a:ext uri="{FF2B5EF4-FFF2-40B4-BE49-F238E27FC236}">
                      <a16:creationId xmlns:a16="http://schemas.microsoft.com/office/drawing/2014/main" id="{D3E6F80E-2EB0-BB3E-EE70-5157CDEF2FE4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17" name="弧形 16">
                  <a:extLst>
                    <a:ext uri="{FF2B5EF4-FFF2-40B4-BE49-F238E27FC236}">
                      <a16:creationId xmlns:a16="http://schemas.microsoft.com/office/drawing/2014/main" id="{1869585D-A61B-5AFD-4743-F2784C9E1D8D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829F6D5-6851-204B-EAD7-11E314F88793}"/>
                </a:ext>
              </a:extLst>
            </p:cNvPr>
            <p:cNvGrpSpPr/>
            <p:nvPr/>
          </p:nvGrpSpPr>
          <p:grpSpPr>
            <a:xfrm>
              <a:off x="1332020" y="1814063"/>
              <a:ext cx="713993" cy="719439"/>
              <a:chOff x="7182158" y="507035"/>
              <a:chExt cx="713993" cy="719439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28F6DAC1-7DE1-2431-DEAE-59628F301730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13" name="Oval 41+">
                <a:extLst>
                  <a:ext uri="{FF2B5EF4-FFF2-40B4-BE49-F238E27FC236}">
                    <a16:creationId xmlns:a16="http://schemas.microsoft.com/office/drawing/2014/main" id="{89FD27D5-B7AE-875A-B19B-39504A10BFBE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43" name="图形 42" descr="会议室 轮廓">
              <a:extLst>
                <a:ext uri="{FF2B5EF4-FFF2-40B4-BE49-F238E27FC236}">
                  <a16:creationId xmlns:a16="http://schemas.microsoft.com/office/drawing/2014/main" id="{1AAE3D85-4F6A-6434-0DC5-031B7BA371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01016" y="1896546"/>
              <a:ext cx="576000" cy="576000"/>
            </a:xfrm>
            <a:prstGeom prst="rect">
              <a:avLst/>
            </a:prstGeom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602765A-71F8-79B1-DAC4-AE1B12F8E4AB}"/>
              </a:ext>
            </a:extLst>
          </p:cNvPr>
          <p:cNvGrpSpPr/>
          <p:nvPr/>
        </p:nvGrpSpPr>
        <p:grpSpPr>
          <a:xfrm>
            <a:off x="6703390" y="4319627"/>
            <a:ext cx="900000" cy="899119"/>
            <a:chOff x="6703390" y="4319627"/>
            <a:chExt cx="900000" cy="89911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F615B0E-5157-23EF-D141-A16986423344}"/>
                </a:ext>
              </a:extLst>
            </p:cNvPr>
            <p:cNvGrpSpPr/>
            <p:nvPr/>
          </p:nvGrpSpPr>
          <p:grpSpPr>
            <a:xfrm>
              <a:off x="6703390" y="4319627"/>
              <a:ext cx="900000" cy="899119"/>
              <a:chOff x="6110406" y="-495465"/>
              <a:chExt cx="900000" cy="899119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33BC8A04-347F-A4AF-F8BF-DEC8AD5FBC8F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0642CA3B-F806-E0F3-E85A-9574196206B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40" name="弧形 39">
                  <a:extLst>
                    <a:ext uri="{FF2B5EF4-FFF2-40B4-BE49-F238E27FC236}">
                      <a16:creationId xmlns:a16="http://schemas.microsoft.com/office/drawing/2014/main" id="{C832AACC-EC7C-2D1C-BDDE-DD6B01AAB4A0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41" name="弧形 40">
                  <a:extLst>
                    <a:ext uri="{FF2B5EF4-FFF2-40B4-BE49-F238E27FC236}">
                      <a16:creationId xmlns:a16="http://schemas.microsoft.com/office/drawing/2014/main" id="{A7188753-3495-E4BD-513F-1F1DF733364A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BE43949B-5BCE-1AF7-472F-F82B4C2DD29E}"/>
                </a:ext>
              </a:extLst>
            </p:cNvPr>
            <p:cNvGrpSpPr/>
            <p:nvPr/>
          </p:nvGrpSpPr>
          <p:grpSpPr>
            <a:xfrm>
              <a:off x="6786098" y="4407482"/>
              <a:ext cx="713993" cy="719439"/>
              <a:chOff x="7182158" y="507035"/>
              <a:chExt cx="713993" cy="719439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5EE06FD3-98D0-ED1C-70CE-BD117303AEB2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34" name="Oval 41+">
                <a:extLst>
                  <a:ext uri="{FF2B5EF4-FFF2-40B4-BE49-F238E27FC236}">
                    <a16:creationId xmlns:a16="http://schemas.microsoft.com/office/drawing/2014/main" id="{13EC7140-76E8-C57D-9127-CAED34D24E0B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45" name="图形 44" descr="部分选中的剪贴板 轮廓">
              <a:extLst>
                <a:ext uri="{FF2B5EF4-FFF2-40B4-BE49-F238E27FC236}">
                  <a16:creationId xmlns:a16="http://schemas.microsoft.com/office/drawing/2014/main" id="{195B42C7-361E-4990-D640-2493BD267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879575" y="4525107"/>
              <a:ext cx="504000" cy="504000"/>
            </a:xfrm>
            <a:prstGeom prst="rect">
              <a:avLst/>
            </a:prstGeom>
          </p:spPr>
        </p:pic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6784D2A-606E-C9F8-54A1-56CB1A0BFE1C}"/>
              </a:ext>
            </a:extLst>
          </p:cNvPr>
          <p:cNvGrpSpPr/>
          <p:nvPr/>
        </p:nvGrpSpPr>
        <p:grpSpPr>
          <a:xfrm>
            <a:off x="1249312" y="4319627"/>
            <a:ext cx="900000" cy="899119"/>
            <a:chOff x="1249312" y="4319627"/>
            <a:chExt cx="900000" cy="899119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7315AE4-A5A0-210C-D9F6-160A530675A7}"/>
                </a:ext>
              </a:extLst>
            </p:cNvPr>
            <p:cNvGrpSpPr/>
            <p:nvPr/>
          </p:nvGrpSpPr>
          <p:grpSpPr>
            <a:xfrm>
              <a:off x="1249312" y="4319627"/>
              <a:ext cx="900000" cy="899119"/>
              <a:chOff x="6110406" y="-495465"/>
              <a:chExt cx="900000" cy="899119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57426D62-2E44-663B-20DF-51A0A811B368}"/>
                  </a:ext>
                </a:extLst>
              </p:cNvPr>
              <p:cNvSpPr/>
              <p:nvPr/>
            </p:nvSpPr>
            <p:spPr>
              <a:xfrm rot="19741494">
                <a:off x="6118505" y="-495256"/>
                <a:ext cx="891901" cy="898701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2">
                      <a:alpha val="0"/>
                    </a:schemeClr>
                  </a:gs>
                  <a:gs pos="100000">
                    <a:schemeClr val="accent2">
                      <a:lumMod val="72000"/>
                      <a:lumOff val="2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4E9FB155-6714-E727-31D2-FEBBED3280D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0406" y="-495465"/>
                <a:ext cx="892314" cy="899119"/>
                <a:chOff x="3955374" y="1754722"/>
                <a:chExt cx="4281250" cy="4281258"/>
              </a:xfrm>
            </p:grpSpPr>
            <p:sp>
              <p:nvSpPr>
                <p:cNvPr id="26" name="弧形 25">
                  <a:extLst>
                    <a:ext uri="{FF2B5EF4-FFF2-40B4-BE49-F238E27FC236}">
                      <a16:creationId xmlns:a16="http://schemas.microsoft.com/office/drawing/2014/main" id="{D2C5C67F-ABC4-5648-FB32-3E48C5015219}"/>
                    </a:ext>
                  </a:extLst>
                </p:cNvPr>
                <p:cNvSpPr/>
                <p:nvPr/>
              </p:nvSpPr>
              <p:spPr>
                <a:xfrm rot="183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27" name="弧形 26">
                  <a:extLst>
                    <a:ext uri="{FF2B5EF4-FFF2-40B4-BE49-F238E27FC236}">
                      <a16:creationId xmlns:a16="http://schemas.microsoft.com/office/drawing/2014/main" id="{1E73BE39-8D12-CD95-098A-8E27DEBFD676}"/>
                    </a:ext>
                  </a:extLst>
                </p:cNvPr>
                <p:cNvSpPr/>
                <p:nvPr/>
              </p:nvSpPr>
              <p:spPr>
                <a:xfrm rot="7564987">
                  <a:off x="3955370" y="1754726"/>
                  <a:ext cx="4281258" cy="4281250"/>
                </a:xfrm>
                <a:prstGeom prst="arc">
                  <a:avLst/>
                </a:prstGeom>
                <a:noFill/>
                <a:ln w="1270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汉仪旗黑X1-55W"/>
                    <a:cs typeface="+mn-cs"/>
                  </a:endParaRPr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794647D-A564-F37C-B4F9-918C4C1EF6D7}"/>
                </a:ext>
              </a:extLst>
            </p:cNvPr>
            <p:cNvGrpSpPr/>
            <p:nvPr/>
          </p:nvGrpSpPr>
          <p:grpSpPr>
            <a:xfrm>
              <a:off x="1332020" y="4407482"/>
              <a:ext cx="713993" cy="719439"/>
              <a:chOff x="7182158" y="507035"/>
              <a:chExt cx="713993" cy="719439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E6CA206F-665D-A420-6C27-5FEBC46EF01C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>
                <a:gsLst>
                  <a:gs pos="30000">
                    <a:schemeClr val="accent2">
                      <a:lumMod val="75000"/>
                      <a:lumOff val="25000"/>
                    </a:schemeClr>
                  </a:gs>
                  <a:gs pos="83000">
                    <a:schemeClr val="accent2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254000" dir="3000000" sx="88000" sy="88000" algn="t" rotWithShape="0">
                  <a:schemeClr val="accent2">
                    <a:lumMod val="50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23" name="Oval 41+">
                <a:extLst>
                  <a:ext uri="{FF2B5EF4-FFF2-40B4-BE49-F238E27FC236}">
                    <a16:creationId xmlns:a16="http://schemas.microsoft.com/office/drawing/2014/main" id="{382D30B4-D85E-053D-BC42-E308EBB59C07}"/>
                  </a:ext>
                </a:extLst>
              </p:cNvPr>
              <p:cNvSpPr/>
              <p:nvPr/>
            </p:nvSpPr>
            <p:spPr>
              <a:xfrm>
                <a:off x="7182158" y="507035"/>
                <a:ext cx="713993" cy="71943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pic>
          <p:nvPicPr>
            <p:cNvPr id="47" name="图形 46" descr="集体讨论 轮廓">
              <a:extLst>
                <a:ext uri="{FF2B5EF4-FFF2-40B4-BE49-F238E27FC236}">
                  <a16:creationId xmlns:a16="http://schemas.microsoft.com/office/drawing/2014/main" id="{FED39B49-D3D3-D507-ED28-D90C1F8FA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409133" y="4489107"/>
              <a:ext cx="540000" cy="540000"/>
            </a:xfrm>
            <a:prstGeom prst="rect">
              <a:avLst/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005B5C16-3275-9C6F-1F52-2AF392C16407}"/>
              </a:ext>
            </a:extLst>
          </p:cNvPr>
          <p:cNvSpPr txBox="1"/>
          <p:nvPr/>
        </p:nvSpPr>
        <p:spPr>
          <a:xfrm>
            <a:off x="6117890" y="2583966"/>
            <a:ext cx="6298602" cy="880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3427666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Wide&quot;,&quot;Name&quot;:&quot;宽&quot;,&quot;Kind&quot;:&quot;System&quot;,&quot;OldGuidesSetting&quot;:{&quot;HeaderHeight&quot;:15.0,&quot;FooterHeight&quot;:9.0,&quot;SideMargin&quot;:5.5,&quot;TopMargin&quot;:0.0,&quot;BottomMargin&quot;:0.0,&quot;IntervalMargin&quot;:2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0.041"/>
  <p:tag name="LEFT" val="60.37937"/>
  <p:tag name="WIDTH" val="10.5"/>
  <p:tag name="HEIGHT" val="1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6.791"/>
  <p:tag name="LEFT" val="69.56142"/>
  <p:tag name="WIDTH" val="816.5"/>
  <p:tag name="HEIGHT" val="239.504"/>
  <p:tag name="LINEWEIGHT" val="-2.147484E+09"/>
  <p:tag name="SHAPEGLOW" val="0"/>
  <p:tag name="SOFTEDGE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2.851"/>
  <p:tag name="LEFT" val="267.3409"/>
  <p:tag name="WIDTH" val="63.00937"/>
  <p:tag name="HEIGHT" val="29.0812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9.473"/>
  <p:tag name="LEFT" val="267.3409"/>
  <p:tag name="WIDTH" val="63.00937"/>
  <p:tag name="HEIGHT" val="29.0812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0.5478"/>
  <p:tag name="LEFT" val="267.3409"/>
  <p:tag name="WIDTH" val="63.00937"/>
  <p:tag name="HEIGHT" val="29.0812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1.0735"/>
  <p:tag name="LEFT" val="267.3409"/>
  <p:tag name="WIDTH" val="63.00937"/>
  <p:tag name="HEIGHT" val="29.0812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1.184"/>
  <p:tag name="LEFT" val="267.3409"/>
  <p:tag name="WIDTH" val="63.00937"/>
  <p:tag name="HEIGHT" val="29.0812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15.8485"/>
  <p:tag name="LEFT" val="40.43181"/>
  <p:tag name="WIDTH" val="871.6363"/>
  <p:tag name="HEIGHT" val="307.6363"/>
  <p:tag name="SHADOWBLUR" val="21"/>
  <p:tag name="SHADOWOFFSETX" val="12.02081"/>
  <p:tag name="SHADOWOFFSETY" val="12.02082"/>
  <p:tag name="SHADOWSIZE" val="100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6.1186"/>
  <p:tag name="LEFT" val="60.2159"/>
  <p:tag name="WIDTH" val="822.0472"/>
  <p:tag name="HEIGHT" val="0"/>
  <p:tag name="LINEWEIGHT" val="0.5"/>
  <p:tag name="SHAPEREFLECTION" val="-2.147484E+09"/>
  <p:tag name="SHAPEGLOW" val="0"/>
  <p:tag name="SOFTEDGE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7.7676"/>
  <p:tag name="LEFT" val="60.2159"/>
  <p:tag name="WIDTH" val="349.6313"/>
  <p:tag name="HEIGHT" val="24.23441"/>
  <p:tag name="SHAPEREFLECTION" val="-2.147484E+09"/>
  <p:tag name="SHAPEGLOW" val="0"/>
  <p:tag name="SOFTEDGE" val="0"/>
  <p:tag name="FONTSIZE" val="20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1_Office 主题​​">
  <a:themeElements>
    <a:clrScheme name="08-蓝黄色-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1D78FA"/>
      </a:accent1>
      <a:accent2>
        <a:srgbClr val="FB8A2E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自定义 27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587</Words>
  <Application>Microsoft Office PowerPoint</Application>
  <PresentationFormat>宽屏</PresentationFormat>
  <Paragraphs>162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MiSans Heavy</vt:lpstr>
      <vt:lpstr>OPPOSans H</vt:lpstr>
      <vt:lpstr>阿里巴巴普惠体 2.0 115 Black</vt:lpstr>
      <vt:lpstr>等线</vt:lpstr>
      <vt:lpstr>汉仪雅酷黑 45W</vt:lpstr>
      <vt:lpstr>思源黑体 CN Bold</vt:lpstr>
      <vt:lpstr>思源黑体 CN Regular</vt:lpstr>
      <vt:lpstr>Arial</vt:lpstr>
      <vt:lpstr>1_Office 主题​​</vt:lpstr>
      <vt:lpstr>PowerPoint 演示文稿</vt:lpstr>
      <vt:lpstr>PowerPoint 演示文稿</vt:lpstr>
      <vt:lpstr>PowerPoint 演示文稿</vt:lpstr>
      <vt:lpstr>企业人力资源信息的七大特点 </vt:lpstr>
      <vt:lpstr>人力资源信息采集的程序</vt:lpstr>
      <vt:lpstr>企业人力资源信息采集的方法 </vt:lpstr>
      <vt:lpstr>员工职业资格结构统计 </vt:lpstr>
      <vt:lpstr>工作时间的构成 </vt:lpstr>
      <vt:lpstr>工作岗位调查的方式</vt:lpstr>
      <vt:lpstr>工作岗位写实与作业测时的比较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人力资源规划集团HR内训ppt模板</dc:title>
  <dc:creator>SUMMER^夏天里^</dc:creator>
  <cp:keywords>P界达人</cp:keywords>
  <dc:description>51PPT模板网 官方唯一网址：www.51pptmoban.com</dc:description>
  <cp:lastModifiedBy>Power user</cp:lastModifiedBy>
  <cp:revision>2</cp:revision>
  <dcterms:created xsi:type="dcterms:W3CDTF">2022-11-30T22:10:16Z</dcterms:created>
  <dcterms:modified xsi:type="dcterms:W3CDTF">2023-03-02T04:24:25Z</dcterms:modified>
</cp:coreProperties>
</file>