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5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56" r:id="rId2"/>
    <p:sldId id="357" r:id="rId3"/>
    <p:sldId id="358" r:id="rId4"/>
    <p:sldId id="378" r:id="rId5"/>
    <p:sldId id="362" r:id="rId6"/>
    <p:sldId id="366" r:id="rId7"/>
    <p:sldId id="364" r:id="rId8"/>
    <p:sldId id="367" r:id="rId9"/>
    <p:sldId id="368" r:id="rId10"/>
    <p:sldId id="380" r:id="rId11"/>
    <p:sldId id="371" r:id="rId12"/>
    <p:sldId id="379" r:id="rId13"/>
    <p:sldId id="377" r:id="rId14"/>
    <p:sldId id="381" r:id="rId15"/>
    <p:sldId id="382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121A"/>
    <a:srgbClr val="040203"/>
    <a:srgbClr val="333333"/>
    <a:srgbClr val="07101C"/>
    <a:srgbClr val="F4CE78"/>
    <a:srgbClr val="0A1524"/>
    <a:srgbClr val="845D28"/>
    <a:srgbClr val="967436"/>
    <a:srgbClr val="08121F"/>
    <a:srgbClr val="060F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58" autoAdjust="0"/>
    <p:restoredTop sz="95527" autoAdjust="0"/>
  </p:normalViewPr>
  <p:slideViewPr>
    <p:cSldViewPr snapToGrid="0">
      <p:cViewPr>
        <p:scale>
          <a:sx n="25" d="100"/>
          <a:sy n="25" d="100"/>
        </p:scale>
        <p:origin x="2316" y="1542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I~1\AppData\Local\Temp\wps.IL3560\Chart2%20in%20Wp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'[Chart2 in Wps.xlsx]Sheet1'!$B$11</c:f>
              <c:strCache>
                <c:ptCount val="1"/>
                <c:pt idx="0">
                  <c:v>时长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'[Chart2 in Wps.xlsx]Sheet1'!$C$10:$K$10</c:f>
              <c:strCache>
                <c:ptCount val="9"/>
                <c:pt idx="0">
                  <c:v>4月</c:v>
                </c:pt>
                <c:pt idx="1">
                  <c:v>5月</c:v>
                </c:pt>
                <c:pt idx="2">
                  <c:v>6月</c:v>
                </c:pt>
                <c:pt idx="3">
                  <c:v>7月</c:v>
                </c:pt>
                <c:pt idx="4">
                  <c:v>8月</c:v>
                </c:pt>
                <c:pt idx="5">
                  <c:v>9月</c:v>
                </c:pt>
                <c:pt idx="6">
                  <c:v>10月</c:v>
                </c:pt>
                <c:pt idx="7">
                  <c:v>11月</c:v>
                </c:pt>
                <c:pt idx="8">
                  <c:v>12月</c:v>
                </c:pt>
              </c:strCache>
            </c:strRef>
          </c:cat>
          <c:val>
            <c:numRef>
              <c:f>'[Chart2 in Wps.xlsx]Sheet1'!$C$11:$K$11</c:f>
              <c:numCache>
                <c:formatCode>General</c:formatCode>
                <c:ptCount val="9"/>
                <c:pt idx="0">
                  <c:v>36</c:v>
                </c:pt>
                <c:pt idx="1">
                  <c:v>35</c:v>
                </c:pt>
                <c:pt idx="2">
                  <c:v>30</c:v>
                </c:pt>
                <c:pt idx="3">
                  <c:v>31</c:v>
                </c:pt>
                <c:pt idx="4">
                  <c:v>42</c:v>
                </c:pt>
                <c:pt idx="5">
                  <c:v>20</c:v>
                </c:pt>
                <c:pt idx="6">
                  <c:v>26</c:v>
                </c:pt>
                <c:pt idx="7">
                  <c:v>47</c:v>
                </c:pt>
                <c:pt idx="8">
                  <c:v>84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8E0-4A96-B4B0-74279ECED4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66235616"/>
        <c:axId val="132024026"/>
      </c:lineChart>
      <c:catAx>
        <c:axId val="56623561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defRPr>
            </a:pPr>
            <a:endParaRPr lang="zh-CN"/>
          </a:p>
        </c:txPr>
        <c:crossAx val="132024026"/>
        <c:crosses val="autoZero"/>
        <c:auto val="1"/>
        <c:lblAlgn val="ctr"/>
        <c:lblOffset val="100"/>
        <c:noMultiLvlLbl val="0"/>
      </c:catAx>
      <c:valAx>
        <c:axId val="13202402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defRPr>
            </a:pPr>
            <a:endParaRPr lang="zh-CN"/>
          </a:p>
        </c:txPr>
        <c:crossAx val="5662356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zh-CN" sz="1200">
          <a:solidFill>
            <a:schemeClr val="bg1"/>
          </a:solidFill>
          <a:latin typeface="HarmonyOS Sans SC Light" panose="00000400000000000000" pitchFamily="2" charset="-122"/>
          <a:ea typeface="阿里巴巴普惠体 2.0 55 Regular" panose="00020600040101010101" pitchFamily="18" charset="-122"/>
          <a:cs typeface="阿里巴巴普惠体 2.0 55 Regular" panose="00020600040101010101" pitchFamily="18" charset="-122"/>
          <a:sym typeface="HarmonyOS Sans SC Light" panose="00000400000000000000" pitchFamily="2" charset="-122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gradFill>
              <a:gsLst>
                <a:gs pos="100000">
                  <a:srgbClr val="121933"/>
                </a:gs>
                <a:gs pos="0">
                  <a:srgbClr val="F0E4B7"/>
                </a:gs>
              </a:gsLst>
              <a:lin ang="5400000" scaled="1"/>
            </a:gradFill>
            <a:ln w="19050">
              <a:noFill/>
            </a:ln>
          </c:spPr>
          <c:explosion val="2"/>
          <c:dPt>
            <c:idx val="0"/>
            <c:bubble3D val="0"/>
            <c:spPr>
              <a:gradFill>
                <a:gsLst>
                  <a:gs pos="100000">
                    <a:srgbClr val="121933"/>
                  </a:gs>
                  <a:gs pos="0">
                    <a:schemeClr val="accent1"/>
                  </a:gs>
                </a:gsLst>
                <a:lin ang="54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580-408F-B523-21818EC6DEAB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rgbClr val="121933"/>
                  </a:gs>
                  <a:gs pos="0">
                    <a:schemeClr val="accent1"/>
                  </a:gs>
                </a:gsLst>
                <a:lin ang="54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580-408F-B523-21818EC6DEAB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rgbClr val="121933"/>
                  </a:gs>
                  <a:gs pos="0">
                    <a:schemeClr val="accent1"/>
                  </a:gs>
                </a:gsLst>
                <a:lin ang="54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580-408F-B523-21818EC6DEAB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rgbClr val="121933"/>
                  </a:gs>
                  <a:gs pos="0">
                    <a:schemeClr val="accent1"/>
                  </a:gs>
                </a:gsLst>
                <a:lin ang="54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8580-408F-B523-21818EC6DEAB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rgbClr val="121933"/>
                  </a:gs>
                  <a:gs pos="0">
                    <a:schemeClr val="accent1"/>
                  </a:gs>
                </a:gsLst>
                <a:lin ang="54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8580-408F-B523-21818EC6DEAB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rgbClr val="121933"/>
                  </a:gs>
                  <a:gs pos="0">
                    <a:schemeClr val="accent1"/>
                  </a:gs>
                </a:gsLst>
                <a:lin ang="54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8580-408F-B523-21818EC6DEAB}"/>
              </c:ext>
            </c:extLst>
          </c:dPt>
          <c:cat>
            <c:strRef>
              <c:f>Sheet1!$A$2:$A$7</c:f>
              <c:strCache>
                <c:ptCount val="6"/>
                <c:pt idx="0">
                  <c:v>购物</c:v>
                </c:pt>
                <c:pt idx="1">
                  <c:v>景点门票</c:v>
                </c:pt>
                <c:pt idx="2">
                  <c:v>饮食</c:v>
                </c:pt>
                <c:pt idx="3">
                  <c:v>酒店</c:v>
                </c:pt>
                <c:pt idx="4">
                  <c:v>机票</c:v>
                </c:pt>
                <c:pt idx="5">
                  <c:v>其他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18</c:v>
                </c:pt>
                <c:pt idx="1">
                  <c:v>16</c:v>
                </c:pt>
                <c:pt idx="2">
                  <c:v>16</c:v>
                </c:pt>
                <c:pt idx="3">
                  <c:v>17</c:v>
                </c:pt>
                <c:pt idx="4">
                  <c:v>14</c:v>
                </c:pt>
                <c:pt idx="5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8580-408F-B523-21818EC6DE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1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HarmonyOS Sans SC Light" panose="00000400000000000000" pitchFamily="2" charset="-122"/>
          <a:ea typeface="阿里巴巴普惠体 2.0 55 Regular" panose="00020600040101010101" pitchFamily="18" charset="-122"/>
          <a:cs typeface="阿里巴巴普惠体 2.0 55 Regular" panose="00020600040101010101" pitchFamily="18" charset="-122"/>
          <a:sym typeface="HarmonyOS Sans SC Light" panose="00000400000000000000" pitchFamily="2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2023/3/12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C39826-9A06-4C24-9126-A98C9322B18F}" type="datetimeFigureOut">
              <a:rPr lang="zh-CN" altLang="en-US" smtClean="0"/>
              <a:t>2023/3/12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87336A-65FF-4E91-B7D7-FBF97AE5AF9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87336A-65FF-4E91-B7D7-FBF97AE5AF90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87336A-65FF-4E91-B7D7-FBF97AE5AF90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87336A-65FF-4E91-B7D7-FBF97AE5AF90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787336A-65FF-4E91-B7D7-FBF97AE5AF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787336A-65FF-4E91-B7D7-FBF97AE5AF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787336A-65FF-4E91-B7D7-FBF97AE5AF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官方唯一网址：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87336A-65FF-4E91-B7D7-FBF97AE5AF90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4.xml"/><Relationship Id="rId7" Type="http://schemas.openxmlformats.org/officeDocument/2006/relationships/hyperlink" Target="http://www.51pptmoban.com/" TargetMode="Externa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92107" y="0"/>
            <a:ext cx="12284107" cy="6858000"/>
          </a:xfrm>
          <a:prstGeom prst="rect">
            <a:avLst/>
          </a:prstGeom>
          <a:solidFill>
            <a:srgbClr val="0B1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ransition>
    <p:random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92107" y="0"/>
            <a:ext cx="12284107" cy="6858000"/>
          </a:xfrm>
          <a:prstGeom prst="rect">
            <a:avLst/>
          </a:prstGeom>
          <a:solidFill>
            <a:srgbClr val="040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250" y="626459"/>
            <a:ext cx="10610849" cy="538115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4" y="4419600"/>
            <a:ext cx="12191999" cy="243563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92107" y="5517742"/>
            <a:ext cx="12284107" cy="1352550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-92107" y="0"/>
            <a:ext cx="12284107" cy="6858000"/>
          </a:xfrm>
          <a:prstGeom prst="rect">
            <a:avLst/>
          </a:prstGeom>
          <a:solidFill>
            <a:srgbClr val="040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图片 7" descr="图片包含 亮, 黑暗, 电脑, 大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-427053" y="332104"/>
            <a:ext cx="6858000" cy="6188106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DF546DC-1E18-9585-AE7E-784F66B2C9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A871D-CEC9-409E-96F7-2EF9EAF9C6F7}" type="datetimeFigureOut">
              <a:rPr lang="zh-CN" altLang="en-US" smtClean="0"/>
              <a:t>2023/3/12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B5C2A06-0FDD-FA79-6F50-F166CD331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A198681-4C96-416F-62B8-427102D3E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7AE39-EB35-40A0-B35D-F44A94A4D030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>
            <a:hlinkClick r:id="rId7"/>
            <a:extLst>
              <a:ext uri="{FF2B5EF4-FFF2-40B4-BE49-F238E27FC236}">
                <a16:creationId xmlns:a16="http://schemas.microsoft.com/office/drawing/2014/main" id="{8A65B231-A139-59D5-66C1-32BA0077344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149545"/>
            <a:ext cx="3779649" cy="1016000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331478FC-3928-6090-DED2-CDBC2AA2F93C}"/>
              </a:ext>
            </a:extLst>
          </p:cNvPr>
          <p:cNvGrpSpPr/>
          <p:nvPr userDrawn="1"/>
        </p:nvGrpSpPr>
        <p:grpSpPr>
          <a:xfrm>
            <a:off x="2319" y="7301378"/>
            <a:ext cx="8760681" cy="1254347"/>
            <a:chOff x="2319" y="7301378"/>
            <a:chExt cx="8760681" cy="1254347"/>
          </a:xfrm>
        </p:grpSpPr>
        <p:grpSp>
          <p:nvGrpSpPr>
            <p:cNvPr id="8" name="组合 7" descr="51PPT模板网 &#10;唯一官网网址：www.51pptmoban.com">
              <a:extLst>
                <a:ext uri="{FF2B5EF4-FFF2-40B4-BE49-F238E27FC236}">
                  <a16:creationId xmlns:a16="http://schemas.microsoft.com/office/drawing/2014/main" id="{D8DE83BE-54A9-FA84-573D-C257095225C6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1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10" name="TextBox 56">
                <a:hlinkClick r:id="rId7"/>
                <a:extLst>
                  <a:ext uri="{FF2B5EF4-FFF2-40B4-BE49-F238E27FC236}">
                    <a16:creationId xmlns:a16="http://schemas.microsoft.com/office/drawing/2014/main" id="{B351C803-C620-17C5-023C-F20C06D34A0F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1" name="TextBox 35">
                <a:extLst>
                  <a:ext uri="{FF2B5EF4-FFF2-40B4-BE49-F238E27FC236}">
                    <a16:creationId xmlns:a16="http://schemas.microsoft.com/office/drawing/2014/main" id="{D4DAD447-5EB6-0029-9BF4-EE6C60E5837D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12" name="TextBox 59">
                <a:extLst>
                  <a:ext uri="{FF2B5EF4-FFF2-40B4-BE49-F238E27FC236}">
                    <a16:creationId xmlns:a16="http://schemas.microsoft.com/office/drawing/2014/main" id="{C88C693D-B31F-5EA6-A956-4A2B27707F32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3" name="TextBox 62">
                <a:extLst>
                  <a:ext uri="{FF2B5EF4-FFF2-40B4-BE49-F238E27FC236}">
                    <a16:creationId xmlns:a16="http://schemas.microsoft.com/office/drawing/2014/main" id="{CD6D58E2-71D9-17B9-FBD5-5CF53319269A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9" name="TextBox 2">
              <a:extLst>
                <a:ext uri="{FF2B5EF4-FFF2-40B4-BE49-F238E27FC236}">
                  <a16:creationId xmlns:a16="http://schemas.microsoft.com/office/drawing/2014/main" id="{AA04EADA-EE52-8040-3FD4-E25FE53EBEF2}"/>
                </a:ext>
              </a:extLst>
            </p:cNvPr>
            <p:cNvSpPr txBox="1"/>
            <p:nvPr userDrawn="1">
              <p:custDataLst>
                <p:tags r:id="rId1"/>
              </p:custDataLst>
            </p:nvPr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34190017"/>
      </p:ext>
    </p:extLst>
  </p:cSld>
  <p:clrMapOvr>
    <a:masterClrMapping/>
  </p:clrMapOvr>
  <p:transition>
    <p:random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AA871D-CEC9-409E-96F7-2EF9EAF9C6F7}" type="datetimeFigureOut">
              <a:rPr lang="zh-CN" altLang="en-US" smtClean="0"/>
              <a:t>2023/3/12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37AE39-EB35-40A0-B35D-F44A94A4D030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991" b="2439"/>
          <a:stretch>
            <a:fillRect/>
          </a:stretch>
        </p:blipFill>
        <p:spPr>
          <a:xfrm>
            <a:off x="-76200" y="0"/>
            <a:ext cx="12268200" cy="6858000"/>
          </a:xfrm>
          <a:prstGeom prst="rect">
            <a:avLst/>
          </a:prstGeom>
        </p:spPr>
      </p:pic>
      <p:pic>
        <p:nvPicPr>
          <p:cNvPr id="8" name="图片 7" descr="背景图案&#10;&#10;描述已自动生成"/>
          <p:cNvPicPr>
            <a:picLocks noChangeAspect="1"/>
          </p:cNvPicPr>
          <p:nvPr userDrawn="1"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200000">
            <a:off x="2622518" y="-2686017"/>
            <a:ext cx="6883468" cy="12255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>
    <p:random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8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4" Type="http://schemas.openxmlformats.org/officeDocument/2006/relationships/notesSlide" Target="../notesSlides/notesSlide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13.xml"/><Relationship Id="rId7" Type="http://schemas.openxmlformats.org/officeDocument/2006/relationships/image" Target="../media/image9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.xml"/><Relationship Id="rId9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svg"/><Relationship Id="rId7" Type="http://schemas.openxmlformats.org/officeDocument/2006/relationships/image" Target="../media/image17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22.xml"/><Relationship Id="rId3" Type="http://schemas.openxmlformats.org/officeDocument/2006/relationships/tags" Target="../tags/tag17.xml"/><Relationship Id="rId7" Type="http://schemas.openxmlformats.org/officeDocument/2006/relationships/tags" Target="../tags/tag2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10" Type="http://schemas.openxmlformats.org/officeDocument/2006/relationships/image" Target="../media/image18.png"/><Relationship Id="rId4" Type="http://schemas.openxmlformats.org/officeDocument/2006/relationships/tags" Target="../tags/tag18.xml"/><Relationship Id="rId9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5" Type="http://schemas.openxmlformats.org/officeDocument/2006/relationships/image" Target="../media/image18.png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/>
          <p:cNvSpPr txBox="1"/>
          <p:nvPr/>
        </p:nvSpPr>
        <p:spPr>
          <a:xfrm>
            <a:off x="2312670" y="4090035"/>
            <a:ext cx="78028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0">
                      <a:srgbClr val="E6AF6E"/>
                    </a:gs>
                    <a:gs pos="100000">
                      <a:srgbClr val="F9F7C0"/>
                    </a:gs>
                  </a:gsLst>
                  <a:lin ang="810000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黑金色年终述职汇报</a:t>
            </a:r>
            <a:r>
              <a:rPr lang="en-US" altLang="zh-CN" sz="4000" dirty="0">
                <a:gradFill>
                  <a:gsLst>
                    <a:gs pos="0">
                      <a:srgbClr val="E6AF6E"/>
                    </a:gs>
                    <a:gs pos="100000">
                      <a:srgbClr val="F9F7C0"/>
                    </a:gs>
                  </a:gsLst>
                  <a:lin ang="810000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PPT</a:t>
            </a:r>
            <a:r>
              <a:rPr lang="zh-CN" altLang="en-US" sz="4000" dirty="0">
                <a:gradFill>
                  <a:gsLst>
                    <a:gs pos="0">
                      <a:srgbClr val="E6AF6E"/>
                    </a:gs>
                    <a:gs pos="100000">
                      <a:srgbClr val="F9F7C0"/>
                    </a:gs>
                  </a:gsLst>
                  <a:lin ang="810000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12304" y="546537"/>
            <a:ext cx="1919605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6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latin typeface="阿里妈妈东方大楷" pitchFamily="2" charset="-122"/>
                <a:ea typeface="阿里妈妈东方大楷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匠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838101" y="766774"/>
            <a:ext cx="176276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latin typeface="阿里妈妈东方大楷" pitchFamily="2" charset="-122"/>
                <a:ea typeface="阿里妈妈东方大楷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心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039203" y="740104"/>
            <a:ext cx="149415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latin typeface="阿里妈妈东方大楷" pitchFamily="2" charset="-122"/>
                <a:ea typeface="阿里妈妈东方大楷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前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257768" y="740104"/>
            <a:ext cx="149415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latin typeface="阿里妈妈东方大楷" pitchFamily="2" charset="-122"/>
                <a:ea typeface="阿里妈妈东方大楷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行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008916" y="1917076"/>
            <a:ext cx="191960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latin typeface="阿里妈妈东方大楷" pitchFamily="2" charset="-122"/>
                <a:ea typeface="阿里妈妈东方大楷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无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297965" y="2431727"/>
            <a:ext cx="191960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latin typeface="阿里妈妈东方大楷" pitchFamily="2" charset="-122"/>
                <a:ea typeface="阿里妈妈东方大楷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畏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487638" y="2052649"/>
            <a:ext cx="191960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latin typeface="阿里妈妈东方大楷" pitchFamily="2" charset="-122"/>
                <a:ea typeface="阿里妈妈东方大楷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生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7859873" y="2052649"/>
            <a:ext cx="191960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latin typeface="阿里妈妈东方大楷" pitchFamily="2" charset="-122"/>
                <a:ea typeface="阿里妈妈东方大楷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长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4658203" y="4851589"/>
            <a:ext cx="3093720" cy="465008"/>
            <a:chOff x="9347" y="8591"/>
            <a:chExt cx="3500" cy="526"/>
          </a:xfrm>
        </p:grpSpPr>
        <p:sp>
          <p:nvSpPr>
            <p:cNvPr id="19" name="矩形: 圆角 18"/>
            <p:cNvSpPr/>
            <p:nvPr>
              <p:custDataLst>
                <p:tags r:id="rId3"/>
              </p:custDataLst>
            </p:nvPr>
          </p:nvSpPr>
          <p:spPr>
            <a:xfrm>
              <a:off x="9347" y="8591"/>
              <a:ext cx="3500" cy="480"/>
            </a:xfrm>
            <a:prstGeom prst="roundRect">
              <a:avLst>
                <a:gd name="adj" fmla="val 50000"/>
              </a:avLst>
            </a:prstGeom>
            <a:noFill/>
            <a:ln w="28575">
              <a:gradFill>
                <a:gsLst>
                  <a:gs pos="0">
                    <a:srgbClr val="F9F7C0"/>
                  </a:gs>
                  <a:gs pos="100000">
                    <a:srgbClr val="B3863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0065" y="8596"/>
              <a:ext cx="2543" cy="5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gradFill>
                    <a:gsLst>
                      <a:gs pos="0">
                        <a:srgbClr val="E6AF6E"/>
                      </a:gs>
                      <a:gs pos="100000">
                        <a:srgbClr val="F9F7C0"/>
                      </a:gs>
                    </a:gsLst>
                    <a:lin ang="81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XX</a:t>
              </a:r>
              <a:r>
                <a:rPr lang="zh-CN" altLang="en-US" sz="2400" dirty="0">
                  <a:gradFill>
                    <a:gsLst>
                      <a:gs pos="0">
                        <a:srgbClr val="E6AF6E"/>
                      </a:gs>
                      <a:gs pos="100000">
                        <a:srgbClr val="F9F7C0"/>
                      </a:gs>
                    </a:gsLst>
                    <a:lin ang="81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部门</a:t>
              </a:r>
              <a:r>
                <a:rPr lang="en-US" altLang="zh-CN" sz="2400" dirty="0">
                  <a:gradFill>
                    <a:gsLst>
                      <a:gs pos="0">
                        <a:srgbClr val="E6AF6E"/>
                      </a:gs>
                      <a:gs pos="100000">
                        <a:srgbClr val="F9F7C0"/>
                      </a:gs>
                    </a:gsLst>
                    <a:lin ang="81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-XX</a:t>
              </a:r>
            </a:p>
          </p:txBody>
        </p:sp>
        <p:sp>
          <p:nvSpPr>
            <p:cNvPr id="21" name="scan_99640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 bwMode="auto">
            <a:xfrm>
              <a:off x="9586" y="8682"/>
              <a:ext cx="351" cy="349"/>
            </a:xfrm>
            <a:custGeom>
              <a:avLst/>
              <a:gdLst>
                <a:gd name="T0" fmla="*/ 378 w 388"/>
                <a:gd name="T1" fmla="*/ 340 h 386"/>
                <a:gd name="T2" fmla="*/ 296 w 388"/>
                <a:gd name="T3" fmla="*/ 259 h 386"/>
                <a:gd name="T4" fmla="*/ 327 w 388"/>
                <a:gd name="T5" fmla="*/ 164 h 386"/>
                <a:gd name="T6" fmla="*/ 279 w 388"/>
                <a:gd name="T7" fmla="*/ 48 h 386"/>
                <a:gd name="T8" fmla="*/ 164 w 388"/>
                <a:gd name="T9" fmla="*/ 0 h 386"/>
                <a:gd name="T10" fmla="*/ 48 w 388"/>
                <a:gd name="T11" fmla="*/ 48 h 386"/>
                <a:gd name="T12" fmla="*/ 0 w 388"/>
                <a:gd name="T13" fmla="*/ 164 h 386"/>
                <a:gd name="T14" fmla="*/ 48 w 388"/>
                <a:gd name="T15" fmla="*/ 279 h 386"/>
                <a:gd name="T16" fmla="*/ 164 w 388"/>
                <a:gd name="T17" fmla="*/ 327 h 386"/>
                <a:gd name="T18" fmla="*/ 259 w 388"/>
                <a:gd name="T19" fmla="*/ 296 h 386"/>
                <a:gd name="T20" fmla="*/ 340 w 388"/>
                <a:gd name="T21" fmla="*/ 378 h 386"/>
                <a:gd name="T22" fmla="*/ 359 w 388"/>
                <a:gd name="T23" fmla="*/ 386 h 386"/>
                <a:gd name="T24" fmla="*/ 378 w 388"/>
                <a:gd name="T25" fmla="*/ 378 h 386"/>
                <a:gd name="T26" fmla="*/ 378 w 388"/>
                <a:gd name="T27" fmla="*/ 340 h 386"/>
                <a:gd name="T28" fmla="*/ 86 w 388"/>
                <a:gd name="T29" fmla="*/ 241 h 386"/>
                <a:gd name="T30" fmla="*/ 53 w 388"/>
                <a:gd name="T31" fmla="*/ 164 h 386"/>
                <a:gd name="T32" fmla="*/ 86 w 388"/>
                <a:gd name="T33" fmla="*/ 86 h 386"/>
                <a:gd name="T34" fmla="*/ 164 w 388"/>
                <a:gd name="T35" fmla="*/ 53 h 386"/>
                <a:gd name="T36" fmla="*/ 241 w 388"/>
                <a:gd name="T37" fmla="*/ 86 h 386"/>
                <a:gd name="T38" fmla="*/ 274 w 388"/>
                <a:gd name="T39" fmla="*/ 164 h 386"/>
                <a:gd name="T40" fmla="*/ 241 w 388"/>
                <a:gd name="T41" fmla="*/ 241 h 386"/>
                <a:gd name="T42" fmla="*/ 164 w 388"/>
                <a:gd name="T43" fmla="*/ 274 h 386"/>
                <a:gd name="T44" fmla="*/ 86 w 388"/>
                <a:gd name="T45" fmla="*/ 241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8" h="386">
                  <a:moveTo>
                    <a:pt x="378" y="340"/>
                  </a:moveTo>
                  <a:lnTo>
                    <a:pt x="296" y="259"/>
                  </a:lnTo>
                  <a:cubicBezTo>
                    <a:pt x="316" y="231"/>
                    <a:pt x="327" y="198"/>
                    <a:pt x="327" y="164"/>
                  </a:cubicBezTo>
                  <a:cubicBezTo>
                    <a:pt x="327" y="120"/>
                    <a:pt x="310" y="79"/>
                    <a:pt x="279" y="48"/>
                  </a:cubicBezTo>
                  <a:cubicBezTo>
                    <a:pt x="248" y="17"/>
                    <a:pt x="207" y="0"/>
                    <a:pt x="164" y="0"/>
                  </a:cubicBezTo>
                  <a:cubicBezTo>
                    <a:pt x="120" y="0"/>
                    <a:pt x="79" y="17"/>
                    <a:pt x="48" y="48"/>
                  </a:cubicBezTo>
                  <a:cubicBezTo>
                    <a:pt x="17" y="79"/>
                    <a:pt x="0" y="120"/>
                    <a:pt x="0" y="164"/>
                  </a:cubicBezTo>
                  <a:cubicBezTo>
                    <a:pt x="0" y="207"/>
                    <a:pt x="17" y="248"/>
                    <a:pt x="48" y="279"/>
                  </a:cubicBezTo>
                  <a:cubicBezTo>
                    <a:pt x="79" y="310"/>
                    <a:pt x="120" y="327"/>
                    <a:pt x="164" y="327"/>
                  </a:cubicBezTo>
                  <a:cubicBezTo>
                    <a:pt x="198" y="327"/>
                    <a:pt x="231" y="316"/>
                    <a:pt x="259" y="296"/>
                  </a:cubicBezTo>
                  <a:lnTo>
                    <a:pt x="340" y="378"/>
                  </a:lnTo>
                  <a:cubicBezTo>
                    <a:pt x="345" y="383"/>
                    <a:pt x="352" y="386"/>
                    <a:pt x="359" y="386"/>
                  </a:cubicBezTo>
                  <a:cubicBezTo>
                    <a:pt x="366" y="386"/>
                    <a:pt x="373" y="383"/>
                    <a:pt x="378" y="378"/>
                  </a:cubicBezTo>
                  <a:cubicBezTo>
                    <a:pt x="388" y="368"/>
                    <a:pt x="388" y="351"/>
                    <a:pt x="378" y="340"/>
                  </a:cubicBezTo>
                  <a:close/>
                  <a:moveTo>
                    <a:pt x="86" y="241"/>
                  </a:moveTo>
                  <a:cubicBezTo>
                    <a:pt x="65" y="221"/>
                    <a:pt x="53" y="193"/>
                    <a:pt x="53" y="164"/>
                  </a:cubicBezTo>
                  <a:cubicBezTo>
                    <a:pt x="53" y="134"/>
                    <a:pt x="65" y="106"/>
                    <a:pt x="86" y="86"/>
                  </a:cubicBezTo>
                  <a:cubicBezTo>
                    <a:pt x="106" y="65"/>
                    <a:pt x="134" y="53"/>
                    <a:pt x="164" y="53"/>
                  </a:cubicBezTo>
                  <a:cubicBezTo>
                    <a:pt x="193" y="53"/>
                    <a:pt x="221" y="65"/>
                    <a:pt x="241" y="86"/>
                  </a:cubicBezTo>
                  <a:cubicBezTo>
                    <a:pt x="262" y="106"/>
                    <a:pt x="274" y="134"/>
                    <a:pt x="274" y="164"/>
                  </a:cubicBezTo>
                  <a:cubicBezTo>
                    <a:pt x="274" y="193"/>
                    <a:pt x="262" y="221"/>
                    <a:pt x="241" y="241"/>
                  </a:cubicBezTo>
                  <a:cubicBezTo>
                    <a:pt x="221" y="262"/>
                    <a:pt x="193" y="274"/>
                    <a:pt x="164" y="274"/>
                  </a:cubicBezTo>
                  <a:cubicBezTo>
                    <a:pt x="134" y="274"/>
                    <a:pt x="106" y="262"/>
                    <a:pt x="86" y="24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pic>
        <p:nvPicPr>
          <p:cNvPr id="4" name="图片 3" descr="2a1acc94eb9bf298a81f8066e1ffbd6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060000">
            <a:off x="7054693" y="2478099"/>
            <a:ext cx="1151255" cy="109283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52"/>
          <p:cNvSpPr/>
          <p:nvPr/>
        </p:nvSpPr>
        <p:spPr bwMode="auto">
          <a:xfrm>
            <a:off x="1523656" y="2721391"/>
            <a:ext cx="2316205" cy="2446655"/>
          </a:xfrm>
          <a:custGeom>
            <a:avLst/>
            <a:gdLst>
              <a:gd name="T0" fmla="*/ 0 w 124"/>
              <a:gd name="T1" fmla="*/ 62 h 124"/>
              <a:gd name="T2" fmla="*/ 124 w 124"/>
              <a:gd name="T3" fmla="*/ 62 h 124"/>
              <a:gd name="T4" fmla="*/ 116 w 124"/>
              <a:gd name="T5" fmla="*/ 60 h 124"/>
              <a:gd name="T6" fmla="*/ 87 w 124"/>
              <a:gd name="T7" fmla="*/ 35 h 124"/>
              <a:gd name="T8" fmla="*/ 116 w 124"/>
              <a:gd name="T9" fmla="*/ 60 h 124"/>
              <a:gd name="T10" fmla="*/ 43 w 124"/>
              <a:gd name="T11" fmla="*/ 95 h 124"/>
              <a:gd name="T12" fmla="*/ 60 w 124"/>
              <a:gd name="T13" fmla="*/ 116 h 124"/>
              <a:gd name="T14" fmla="*/ 64 w 124"/>
              <a:gd name="T15" fmla="*/ 8 h 124"/>
              <a:gd name="T16" fmla="*/ 64 w 124"/>
              <a:gd name="T17" fmla="*/ 36 h 124"/>
              <a:gd name="T18" fmla="*/ 64 w 124"/>
              <a:gd name="T19" fmla="*/ 8 h 124"/>
              <a:gd name="T20" fmla="*/ 100 w 124"/>
              <a:gd name="T21" fmla="*/ 23 h 124"/>
              <a:gd name="T22" fmla="*/ 71 w 124"/>
              <a:gd name="T23" fmla="*/ 9 h 124"/>
              <a:gd name="T24" fmla="*/ 60 w 124"/>
              <a:gd name="T25" fmla="*/ 36 h 124"/>
              <a:gd name="T26" fmla="*/ 60 w 124"/>
              <a:gd name="T27" fmla="*/ 8 h 124"/>
              <a:gd name="T28" fmla="*/ 38 w 124"/>
              <a:gd name="T29" fmla="*/ 31 h 124"/>
              <a:gd name="T30" fmla="*/ 53 w 124"/>
              <a:gd name="T31" fmla="*/ 9 h 124"/>
              <a:gd name="T32" fmla="*/ 40 w 124"/>
              <a:gd name="T33" fmla="*/ 36 h 124"/>
              <a:gd name="T34" fmla="*/ 60 w 124"/>
              <a:gd name="T35" fmla="*/ 60 h 124"/>
              <a:gd name="T36" fmla="*/ 40 w 124"/>
              <a:gd name="T37" fmla="*/ 36 h 124"/>
              <a:gd name="T38" fmla="*/ 60 w 124"/>
              <a:gd name="T39" fmla="*/ 88 h 124"/>
              <a:gd name="T40" fmla="*/ 36 w 124"/>
              <a:gd name="T41" fmla="*/ 64 h 124"/>
              <a:gd name="T42" fmla="*/ 53 w 124"/>
              <a:gd name="T43" fmla="*/ 115 h 124"/>
              <a:gd name="T44" fmla="*/ 40 w 124"/>
              <a:gd name="T45" fmla="*/ 96 h 124"/>
              <a:gd name="T46" fmla="*/ 64 w 124"/>
              <a:gd name="T47" fmla="*/ 116 h 124"/>
              <a:gd name="T48" fmla="*/ 81 w 124"/>
              <a:gd name="T49" fmla="*/ 95 h 124"/>
              <a:gd name="T50" fmla="*/ 64 w 124"/>
              <a:gd name="T51" fmla="*/ 116 h 124"/>
              <a:gd name="T52" fmla="*/ 97 w 124"/>
              <a:gd name="T53" fmla="*/ 103 h 124"/>
              <a:gd name="T54" fmla="*/ 84 w 124"/>
              <a:gd name="T55" fmla="*/ 96 h 124"/>
              <a:gd name="T56" fmla="*/ 64 w 124"/>
              <a:gd name="T57" fmla="*/ 88 h 124"/>
              <a:gd name="T58" fmla="*/ 88 w 124"/>
              <a:gd name="T59" fmla="*/ 64 h 124"/>
              <a:gd name="T60" fmla="*/ 64 w 124"/>
              <a:gd name="T61" fmla="*/ 60 h 124"/>
              <a:gd name="T62" fmla="*/ 84 w 124"/>
              <a:gd name="T63" fmla="*/ 36 h 124"/>
              <a:gd name="T64" fmla="*/ 64 w 124"/>
              <a:gd name="T65" fmla="*/ 60 h 124"/>
              <a:gd name="T66" fmla="*/ 37 w 124"/>
              <a:gd name="T67" fmla="*/ 35 h 124"/>
              <a:gd name="T68" fmla="*/ 8 w 124"/>
              <a:gd name="T69" fmla="*/ 60 h 124"/>
              <a:gd name="T70" fmla="*/ 8 w 124"/>
              <a:gd name="T71" fmla="*/ 64 h 124"/>
              <a:gd name="T72" fmla="*/ 38 w 124"/>
              <a:gd name="T73" fmla="*/ 93 h 124"/>
              <a:gd name="T74" fmla="*/ 8 w 124"/>
              <a:gd name="T75" fmla="*/ 64 h 124"/>
              <a:gd name="T76" fmla="*/ 86 w 124"/>
              <a:gd name="T77" fmla="*/ 93 h 124"/>
              <a:gd name="T78" fmla="*/ 116 w 124"/>
              <a:gd name="T79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4" h="124">
                <a:moveTo>
                  <a:pt x="62" y="0"/>
                </a:moveTo>
                <a:cubicBezTo>
                  <a:pt x="28" y="0"/>
                  <a:pt x="0" y="28"/>
                  <a:pt x="0" y="62"/>
                </a:cubicBezTo>
                <a:cubicBezTo>
                  <a:pt x="0" y="96"/>
                  <a:pt x="28" y="124"/>
                  <a:pt x="62" y="124"/>
                </a:cubicBezTo>
                <a:cubicBezTo>
                  <a:pt x="96" y="124"/>
                  <a:pt x="124" y="96"/>
                  <a:pt x="124" y="62"/>
                </a:cubicBezTo>
                <a:cubicBezTo>
                  <a:pt x="124" y="28"/>
                  <a:pt x="96" y="0"/>
                  <a:pt x="62" y="0"/>
                </a:cubicBezTo>
                <a:close/>
                <a:moveTo>
                  <a:pt x="116" y="60"/>
                </a:moveTo>
                <a:cubicBezTo>
                  <a:pt x="92" y="60"/>
                  <a:pt x="92" y="60"/>
                  <a:pt x="92" y="60"/>
                </a:cubicBezTo>
                <a:cubicBezTo>
                  <a:pt x="92" y="51"/>
                  <a:pt x="90" y="43"/>
                  <a:pt x="87" y="35"/>
                </a:cubicBezTo>
                <a:cubicBezTo>
                  <a:pt x="93" y="33"/>
                  <a:pt x="98" y="30"/>
                  <a:pt x="102" y="26"/>
                </a:cubicBezTo>
                <a:cubicBezTo>
                  <a:pt x="110" y="35"/>
                  <a:pt x="115" y="47"/>
                  <a:pt x="116" y="60"/>
                </a:cubicBezTo>
                <a:close/>
                <a:moveTo>
                  <a:pt x="60" y="116"/>
                </a:moveTo>
                <a:cubicBezTo>
                  <a:pt x="53" y="110"/>
                  <a:pt x="48" y="103"/>
                  <a:pt x="43" y="95"/>
                </a:cubicBezTo>
                <a:cubicBezTo>
                  <a:pt x="49" y="93"/>
                  <a:pt x="54" y="92"/>
                  <a:pt x="60" y="92"/>
                </a:cubicBezTo>
                <a:cubicBezTo>
                  <a:pt x="60" y="116"/>
                  <a:pt x="60" y="116"/>
                  <a:pt x="60" y="116"/>
                </a:cubicBezTo>
                <a:cubicBezTo>
                  <a:pt x="60" y="116"/>
                  <a:pt x="60" y="116"/>
                  <a:pt x="60" y="116"/>
                </a:cubicBezTo>
                <a:close/>
                <a:moveTo>
                  <a:pt x="64" y="8"/>
                </a:moveTo>
                <a:cubicBezTo>
                  <a:pt x="72" y="14"/>
                  <a:pt x="78" y="23"/>
                  <a:pt x="82" y="33"/>
                </a:cubicBezTo>
                <a:cubicBezTo>
                  <a:pt x="76" y="35"/>
                  <a:pt x="70" y="36"/>
                  <a:pt x="64" y="36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8"/>
                  <a:pt x="64" y="8"/>
                  <a:pt x="64" y="8"/>
                </a:cubicBezTo>
                <a:close/>
                <a:moveTo>
                  <a:pt x="71" y="9"/>
                </a:moveTo>
                <a:cubicBezTo>
                  <a:pt x="82" y="11"/>
                  <a:pt x="92" y="16"/>
                  <a:pt x="100" y="23"/>
                </a:cubicBezTo>
                <a:cubicBezTo>
                  <a:pt x="95" y="26"/>
                  <a:pt x="91" y="29"/>
                  <a:pt x="86" y="31"/>
                </a:cubicBezTo>
                <a:cubicBezTo>
                  <a:pt x="82" y="23"/>
                  <a:pt x="77" y="15"/>
                  <a:pt x="71" y="9"/>
                </a:cubicBezTo>
                <a:close/>
                <a:moveTo>
                  <a:pt x="60" y="8"/>
                </a:moveTo>
                <a:cubicBezTo>
                  <a:pt x="60" y="36"/>
                  <a:pt x="60" y="36"/>
                  <a:pt x="60" y="36"/>
                </a:cubicBezTo>
                <a:cubicBezTo>
                  <a:pt x="54" y="36"/>
                  <a:pt x="48" y="35"/>
                  <a:pt x="42" y="33"/>
                </a:cubicBezTo>
                <a:cubicBezTo>
                  <a:pt x="46" y="23"/>
                  <a:pt x="52" y="14"/>
                  <a:pt x="60" y="8"/>
                </a:cubicBezTo>
                <a:cubicBezTo>
                  <a:pt x="60" y="8"/>
                  <a:pt x="60" y="8"/>
                  <a:pt x="60" y="8"/>
                </a:cubicBezTo>
                <a:close/>
                <a:moveTo>
                  <a:pt x="38" y="31"/>
                </a:moveTo>
                <a:cubicBezTo>
                  <a:pt x="33" y="29"/>
                  <a:pt x="29" y="26"/>
                  <a:pt x="24" y="23"/>
                </a:cubicBezTo>
                <a:cubicBezTo>
                  <a:pt x="32" y="16"/>
                  <a:pt x="42" y="11"/>
                  <a:pt x="53" y="9"/>
                </a:cubicBezTo>
                <a:cubicBezTo>
                  <a:pt x="47" y="15"/>
                  <a:pt x="42" y="23"/>
                  <a:pt x="38" y="31"/>
                </a:cubicBezTo>
                <a:close/>
                <a:moveTo>
                  <a:pt x="40" y="36"/>
                </a:moveTo>
                <a:cubicBezTo>
                  <a:pt x="47" y="38"/>
                  <a:pt x="53" y="40"/>
                  <a:pt x="60" y="40"/>
                </a:cubicBezTo>
                <a:cubicBezTo>
                  <a:pt x="60" y="60"/>
                  <a:pt x="60" y="60"/>
                  <a:pt x="60" y="60"/>
                </a:cubicBezTo>
                <a:cubicBezTo>
                  <a:pt x="36" y="60"/>
                  <a:pt x="36" y="60"/>
                  <a:pt x="36" y="60"/>
                </a:cubicBezTo>
                <a:cubicBezTo>
                  <a:pt x="36" y="52"/>
                  <a:pt x="38" y="44"/>
                  <a:pt x="40" y="36"/>
                </a:cubicBezTo>
                <a:close/>
                <a:moveTo>
                  <a:pt x="60" y="64"/>
                </a:moveTo>
                <a:cubicBezTo>
                  <a:pt x="60" y="88"/>
                  <a:pt x="60" y="88"/>
                  <a:pt x="60" y="88"/>
                </a:cubicBezTo>
                <a:cubicBezTo>
                  <a:pt x="54" y="88"/>
                  <a:pt x="48" y="89"/>
                  <a:pt x="42" y="91"/>
                </a:cubicBezTo>
                <a:cubicBezTo>
                  <a:pt x="38" y="83"/>
                  <a:pt x="36" y="74"/>
                  <a:pt x="36" y="64"/>
                </a:cubicBezTo>
                <a:lnTo>
                  <a:pt x="60" y="64"/>
                </a:lnTo>
                <a:close/>
                <a:moveTo>
                  <a:pt x="53" y="115"/>
                </a:moveTo>
                <a:cubicBezTo>
                  <a:pt x="43" y="114"/>
                  <a:pt x="34" y="109"/>
                  <a:pt x="27" y="103"/>
                </a:cubicBezTo>
                <a:cubicBezTo>
                  <a:pt x="31" y="100"/>
                  <a:pt x="35" y="98"/>
                  <a:pt x="40" y="96"/>
                </a:cubicBezTo>
                <a:cubicBezTo>
                  <a:pt x="43" y="103"/>
                  <a:pt x="48" y="110"/>
                  <a:pt x="53" y="115"/>
                </a:cubicBezTo>
                <a:close/>
                <a:moveTo>
                  <a:pt x="64" y="116"/>
                </a:moveTo>
                <a:cubicBezTo>
                  <a:pt x="64" y="92"/>
                  <a:pt x="64" y="92"/>
                  <a:pt x="64" y="92"/>
                </a:cubicBezTo>
                <a:cubicBezTo>
                  <a:pt x="70" y="92"/>
                  <a:pt x="75" y="93"/>
                  <a:pt x="81" y="95"/>
                </a:cubicBezTo>
                <a:cubicBezTo>
                  <a:pt x="76" y="103"/>
                  <a:pt x="71" y="110"/>
                  <a:pt x="64" y="116"/>
                </a:cubicBezTo>
                <a:cubicBezTo>
                  <a:pt x="64" y="116"/>
                  <a:pt x="64" y="116"/>
                  <a:pt x="64" y="116"/>
                </a:cubicBezTo>
                <a:close/>
                <a:moveTo>
                  <a:pt x="84" y="96"/>
                </a:moveTo>
                <a:cubicBezTo>
                  <a:pt x="89" y="98"/>
                  <a:pt x="93" y="100"/>
                  <a:pt x="97" y="103"/>
                </a:cubicBezTo>
                <a:cubicBezTo>
                  <a:pt x="90" y="109"/>
                  <a:pt x="81" y="114"/>
                  <a:pt x="71" y="115"/>
                </a:cubicBezTo>
                <a:cubicBezTo>
                  <a:pt x="76" y="110"/>
                  <a:pt x="81" y="103"/>
                  <a:pt x="84" y="96"/>
                </a:cubicBezTo>
                <a:close/>
                <a:moveTo>
                  <a:pt x="82" y="91"/>
                </a:moveTo>
                <a:cubicBezTo>
                  <a:pt x="76" y="89"/>
                  <a:pt x="70" y="88"/>
                  <a:pt x="64" y="88"/>
                </a:cubicBezTo>
                <a:cubicBezTo>
                  <a:pt x="64" y="64"/>
                  <a:pt x="64" y="64"/>
                  <a:pt x="64" y="64"/>
                </a:cubicBezTo>
                <a:cubicBezTo>
                  <a:pt x="88" y="64"/>
                  <a:pt x="88" y="64"/>
                  <a:pt x="88" y="64"/>
                </a:cubicBezTo>
                <a:cubicBezTo>
                  <a:pt x="88" y="74"/>
                  <a:pt x="86" y="83"/>
                  <a:pt x="82" y="91"/>
                </a:cubicBezTo>
                <a:close/>
                <a:moveTo>
                  <a:pt x="64" y="60"/>
                </a:moveTo>
                <a:cubicBezTo>
                  <a:pt x="64" y="40"/>
                  <a:pt x="64" y="40"/>
                  <a:pt x="64" y="40"/>
                </a:cubicBezTo>
                <a:cubicBezTo>
                  <a:pt x="71" y="40"/>
                  <a:pt x="77" y="38"/>
                  <a:pt x="84" y="36"/>
                </a:cubicBezTo>
                <a:cubicBezTo>
                  <a:pt x="86" y="44"/>
                  <a:pt x="88" y="52"/>
                  <a:pt x="88" y="60"/>
                </a:cubicBezTo>
                <a:lnTo>
                  <a:pt x="64" y="60"/>
                </a:lnTo>
                <a:close/>
                <a:moveTo>
                  <a:pt x="22" y="26"/>
                </a:moveTo>
                <a:cubicBezTo>
                  <a:pt x="26" y="30"/>
                  <a:pt x="31" y="33"/>
                  <a:pt x="37" y="35"/>
                </a:cubicBezTo>
                <a:cubicBezTo>
                  <a:pt x="34" y="43"/>
                  <a:pt x="32" y="51"/>
                  <a:pt x="32" y="60"/>
                </a:cubicBezTo>
                <a:cubicBezTo>
                  <a:pt x="8" y="60"/>
                  <a:pt x="8" y="60"/>
                  <a:pt x="8" y="60"/>
                </a:cubicBezTo>
                <a:cubicBezTo>
                  <a:pt x="9" y="47"/>
                  <a:pt x="14" y="35"/>
                  <a:pt x="22" y="26"/>
                </a:cubicBezTo>
                <a:close/>
                <a:moveTo>
                  <a:pt x="8" y="64"/>
                </a:moveTo>
                <a:cubicBezTo>
                  <a:pt x="32" y="64"/>
                  <a:pt x="32" y="64"/>
                  <a:pt x="32" y="64"/>
                </a:cubicBezTo>
                <a:cubicBezTo>
                  <a:pt x="32" y="74"/>
                  <a:pt x="34" y="84"/>
                  <a:pt x="38" y="93"/>
                </a:cubicBezTo>
                <a:cubicBezTo>
                  <a:pt x="33" y="95"/>
                  <a:pt x="28" y="97"/>
                  <a:pt x="24" y="100"/>
                </a:cubicBezTo>
                <a:cubicBezTo>
                  <a:pt x="15" y="91"/>
                  <a:pt x="9" y="78"/>
                  <a:pt x="8" y="64"/>
                </a:cubicBezTo>
                <a:close/>
                <a:moveTo>
                  <a:pt x="100" y="100"/>
                </a:moveTo>
                <a:cubicBezTo>
                  <a:pt x="96" y="97"/>
                  <a:pt x="91" y="95"/>
                  <a:pt x="86" y="93"/>
                </a:cubicBezTo>
                <a:cubicBezTo>
                  <a:pt x="90" y="84"/>
                  <a:pt x="92" y="74"/>
                  <a:pt x="92" y="64"/>
                </a:cubicBezTo>
                <a:cubicBezTo>
                  <a:pt x="116" y="64"/>
                  <a:pt x="116" y="64"/>
                  <a:pt x="116" y="64"/>
                </a:cubicBezTo>
                <a:cubicBezTo>
                  <a:pt x="115" y="78"/>
                  <a:pt x="109" y="91"/>
                  <a:pt x="100" y="100"/>
                </a:cubicBezTo>
                <a:close/>
              </a:path>
            </a:pathLst>
          </a:custGeom>
          <a:gradFill>
            <a:gsLst>
              <a:gs pos="0">
                <a:srgbClr val="ECB75E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2400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弧形 4"/>
          <p:cNvSpPr/>
          <p:nvPr/>
        </p:nvSpPr>
        <p:spPr>
          <a:xfrm>
            <a:off x="967240" y="2153740"/>
            <a:ext cx="3485947" cy="3485947"/>
          </a:xfrm>
          <a:prstGeom prst="arc">
            <a:avLst>
              <a:gd name="adj1" fmla="val 14824614"/>
              <a:gd name="adj2" fmla="val 6822227"/>
            </a:avLst>
          </a:prstGeom>
          <a:ln w="53975" cap="rnd">
            <a:gradFill>
              <a:gsLst>
                <a:gs pos="0">
                  <a:srgbClr val="ECB75E"/>
                </a:gs>
                <a:gs pos="100000">
                  <a:srgbClr val="F8DFA1"/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>
                <a:solidFill>
                  <a:schemeClr val="tx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313833" y="5165055"/>
            <a:ext cx="519113" cy="519113"/>
            <a:chOff x="3095427" y="5130979"/>
            <a:chExt cx="519113" cy="519113"/>
          </a:xfrm>
        </p:grpSpPr>
        <p:sp>
          <p:nvSpPr>
            <p:cNvPr id="30" name="椭圆 29"/>
            <p:cNvSpPr/>
            <p:nvPr/>
          </p:nvSpPr>
          <p:spPr>
            <a:xfrm>
              <a:off x="3095427" y="5130979"/>
              <a:ext cx="519113" cy="519113"/>
            </a:xfrm>
            <a:prstGeom prst="ellipse">
              <a:avLst/>
            </a:prstGeom>
            <a:gradFill flip="none" rotWithShape="1">
              <a:gsLst>
                <a:gs pos="0">
                  <a:srgbClr val="F8DFA1"/>
                </a:gs>
                <a:gs pos="100000">
                  <a:srgbClr val="ECB75E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31" name="Google Shape;982;p32"/>
            <p:cNvGrpSpPr/>
            <p:nvPr/>
          </p:nvGrpSpPr>
          <p:grpSpPr>
            <a:xfrm>
              <a:off x="3280731" y="5279188"/>
              <a:ext cx="215798" cy="214054"/>
              <a:chOff x="-31166825" y="1939525"/>
              <a:chExt cx="293800" cy="291425"/>
            </a:xfrm>
            <a:solidFill>
              <a:srgbClr val="2B2B2B"/>
            </a:solidFill>
          </p:grpSpPr>
          <p:sp>
            <p:nvSpPr>
              <p:cNvPr id="32" name="Google Shape;983;p32"/>
              <p:cNvSpPr/>
              <p:nvPr/>
            </p:nvSpPr>
            <p:spPr>
              <a:xfrm>
                <a:off x="-31166825" y="1939525"/>
                <a:ext cx="224500" cy="291425"/>
              </a:xfrm>
              <a:custGeom>
                <a:avLst/>
                <a:gdLst/>
                <a:ahLst/>
                <a:cxnLst/>
                <a:rect l="l" t="t" r="r" b="b"/>
                <a:pathLst>
                  <a:path w="8980" h="11657" extrusionOk="0">
                    <a:moveTo>
                      <a:pt x="5892" y="662"/>
                    </a:moveTo>
                    <a:cubicBezTo>
                      <a:pt x="6081" y="662"/>
                      <a:pt x="6239" y="819"/>
                      <a:pt x="6239" y="1040"/>
                    </a:cubicBezTo>
                    <a:lnTo>
                      <a:pt x="6239" y="1386"/>
                    </a:lnTo>
                    <a:lnTo>
                      <a:pt x="2805" y="1386"/>
                    </a:lnTo>
                    <a:lnTo>
                      <a:pt x="2805" y="1040"/>
                    </a:lnTo>
                    <a:cubicBezTo>
                      <a:pt x="2805" y="819"/>
                      <a:pt x="2962" y="662"/>
                      <a:pt x="3120" y="662"/>
                    </a:cubicBezTo>
                    <a:close/>
                    <a:moveTo>
                      <a:pt x="8035" y="1323"/>
                    </a:moveTo>
                    <a:cubicBezTo>
                      <a:pt x="8255" y="1323"/>
                      <a:pt x="8413" y="1512"/>
                      <a:pt x="8413" y="1701"/>
                    </a:cubicBezTo>
                    <a:lnTo>
                      <a:pt x="8413" y="10617"/>
                    </a:lnTo>
                    <a:cubicBezTo>
                      <a:pt x="8413" y="10838"/>
                      <a:pt x="8255" y="10995"/>
                      <a:pt x="8035" y="10995"/>
                    </a:cubicBezTo>
                    <a:lnTo>
                      <a:pt x="1166" y="10995"/>
                    </a:lnTo>
                    <a:cubicBezTo>
                      <a:pt x="946" y="10995"/>
                      <a:pt x="788" y="10838"/>
                      <a:pt x="788" y="10617"/>
                    </a:cubicBezTo>
                    <a:lnTo>
                      <a:pt x="788" y="1701"/>
                    </a:lnTo>
                    <a:lnTo>
                      <a:pt x="757" y="1701"/>
                    </a:lnTo>
                    <a:cubicBezTo>
                      <a:pt x="757" y="1512"/>
                      <a:pt x="914" y="1323"/>
                      <a:pt x="1103" y="1323"/>
                    </a:cubicBezTo>
                    <a:lnTo>
                      <a:pt x="2143" y="1323"/>
                    </a:lnTo>
                    <a:lnTo>
                      <a:pt x="2143" y="1701"/>
                    </a:lnTo>
                    <a:cubicBezTo>
                      <a:pt x="2143" y="1890"/>
                      <a:pt x="2301" y="2048"/>
                      <a:pt x="2490" y="2048"/>
                    </a:cubicBezTo>
                    <a:lnTo>
                      <a:pt x="6617" y="2048"/>
                    </a:lnTo>
                    <a:cubicBezTo>
                      <a:pt x="6837" y="2048"/>
                      <a:pt x="6995" y="1890"/>
                      <a:pt x="6995" y="1701"/>
                    </a:cubicBezTo>
                    <a:lnTo>
                      <a:pt x="6995" y="1323"/>
                    </a:lnTo>
                    <a:close/>
                    <a:moveTo>
                      <a:pt x="3120" y="0"/>
                    </a:moveTo>
                    <a:cubicBezTo>
                      <a:pt x="2679" y="0"/>
                      <a:pt x="2301" y="284"/>
                      <a:pt x="2143" y="662"/>
                    </a:cubicBezTo>
                    <a:lnTo>
                      <a:pt x="1040" y="662"/>
                    </a:lnTo>
                    <a:cubicBezTo>
                      <a:pt x="473" y="662"/>
                      <a:pt x="1" y="1134"/>
                      <a:pt x="1" y="1701"/>
                    </a:cubicBezTo>
                    <a:lnTo>
                      <a:pt x="1" y="10649"/>
                    </a:lnTo>
                    <a:cubicBezTo>
                      <a:pt x="64" y="11216"/>
                      <a:pt x="536" y="11657"/>
                      <a:pt x="1072" y="11657"/>
                    </a:cubicBezTo>
                    <a:lnTo>
                      <a:pt x="7971" y="11657"/>
                    </a:lnTo>
                    <a:cubicBezTo>
                      <a:pt x="8507" y="11657"/>
                      <a:pt x="8980" y="11184"/>
                      <a:pt x="8980" y="10649"/>
                    </a:cubicBezTo>
                    <a:lnTo>
                      <a:pt x="8980" y="1701"/>
                    </a:lnTo>
                    <a:cubicBezTo>
                      <a:pt x="8980" y="1134"/>
                      <a:pt x="8507" y="662"/>
                      <a:pt x="7971" y="662"/>
                    </a:cubicBezTo>
                    <a:lnTo>
                      <a:pt x="6869" y="662"/>
                    </a:lnTo>
                    <a:cubicBezTo>
                      <a:pt x="6711" y="284"/>
                      <a:pt x="6365" y="0"/>
                      <a:pt x="58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3" name="Google Shape;984;p32"/>
              <p:cNvSpPr/>
              <p:nvPr/>
            </p:nvSpPr>
            <p:spPr>
              <a:xfrm>
                <a:off x="-31131375" y="2145075"/>
                <a:ext cx="52800" cy="52800"/>
              </a:xfrm>
              <a:custGeom>
                <a:avLst/>
                <a:gdLst/>
                <a:ahLst/>
                <a:cxnLst/>
                <a:rect l="l" t="t" r="r" b="b"/>
                <a:pathLst>
                  <a:path w="2112" h="2112" extrusionOk="0">
                    <a:moveTo>
                      <a:pt x="1355" y="726"/>
                    </a:moveTo>
                    <a:lnTo>
                      <a:pt x="1355" y="1387"/>
                    </a:lnTo>
                    <a:lnTo>
                      <a:pt x="694" y="1387"/>
                    </a:lnTo>
                    <a:lnTo>
                      <a:pt x="694" y="726"/>
                    </a:lnTo>
                    <a:close/>
                    <a:moveTo>
                      <a:pt x="379" y="1"/>
                    </a:moveTo>
                    <a:cubicBezTo>
                      <a:pt x="158" y="1"/>
                      <a:pt x="0" y="158"/>
                      <a:pt x="0" y="379"/>
                    </a:cubicBezTo>
                    <a:lnTo>
                      <a:pt x="0" y="1734"/>
                    </a:lnTo>
                    <a:cubicBezTo>
                      <a:pt x="0" y="1954"/>
                      <a:pt x="158" y="2112"/>
                      <a:pt x="379" y="2112"/>
                    </a:cubicBezTo>
                    <a:lnTo>
                      <a:pt x="1733" y="2112"/>
                    </a:lnTo>
                    <a:cubicBezTo>
                      <a:pt x="1954" y="2112"/>
                      <a:pt x="2111" y="1954"/>
                      <a:pt x="2111" y="1734"/>
                    </a:cubicBezTo>
                    <a:lnTo>
                      <a:pt x="2111" y="379"/>
                    </a:lnTo>
                    <a:cubicBezTo>
                      <a:pt x="2111" y="158"/>
                      <a:pt x="1954" y="1"/>
                      <a:pt x="173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4" name="Google Shape;985;p32"/>
              <p:cNvSpPr/>
              <p:nvPr/>
            </p:nvSpPr>
            <p:spPr>
              <a:xfrm>
                <a:off x="-31131375" y="2076550"/>
                <a:ext cx="52800" cy="52025"/>
              </a:xfrm>
              <a:custGeom>
                <a:avLst/>
                <a:gdLst/>
                <a:ahLst/>
                <a:cxnLst/>
                <a:rect l="l" t="t" r="r" b="b"/>
                <a:pathLst>
                  <a:path w="2112" h="2081" extrusionOk="0">
                    <a:moveTo>
                      <a:pt x="1355" y="694"/>
                    </a:moveTo>
                    <a:lnTo>
                      <a:pt x="1355" y="1356"/>
                    </a:lnTo>
                    <a:lnTo>
                      <a:pt x="694" y="1356"/>
                    </a:lnTo>
                    <a:lnTo>
                      <a:pt x="694" y="694"/>
                    </a:lnTo>
                    <a:close/>
                    <a:moveTo>
                      <a:pt x="379" y="1"/>
                    </a:moveTo>
                    <a:cubicBezTo>
                      <a:pt x="158" y="1"/>
                      <a:pt x="0" y="159"/>
                      <a:pt x="0" y="348"/>
                    </a:cubicBezTo>
                    <a:lnTo>
                      <a:pt x="0" y="1734"/>
                    </a:lnTo>
                    <a:cubicBezTo>
                      <a:pt x="0" y="1923"/>
                      <a:pt x="158" y="2080"/>
                      <a:pt x="379" y="2080"/>
                    </a:cubicBezTo>
                    <a:lnTo>
                      <a:pt x="1733" y="2080"/>
                    </a:lnTo>
                    <a:cubicBezTo>
                      <a:pt x="1954" y="2080"/>
                      <a:pt x="2111" y="1923"/>
                      <a:pt x="2111" y="1734"/>
                    </a:cubicBezTo>
                    <a:lnTo>
                      <a:pt x="2111" y="348"/>
                    </a:lnTo>
                    <a:cubicBezTo>
                      <a:pt x="2111" y="159"/>
                      <a:pt x="1954" y="1"/>
                      <a:pt x="173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5" name="Google Shape;986;p32"/>
              <p:cNvSpPr/>
              <p:nvPr/>
            </p:nvSpPr>
            <p:spPr>
              <a:xfrm>
                <a:off x="-31131375" y="2007250"/>
                <a:ext cx="52800" cy="52800"/>
              </a:xfrm>
              <a:custGeom>
                <a:avLst/>
                <a:gdLst/>
                <a:ahLst/>
                <a:cxnLst/>
                <a:rect l="l" t="t" r="r" b="b"/>
                <a:pathLst>
                  <a:path w="2112" h="2112" extrusionOk="0">
                    <a:moveTo>
                      <a:pt x="1355" y="725"/>
                    </a:moveTo>
                    <a:lnTo>
                      <a:pt x="1355" y="1387"/>
                    </a:lnTo>
                    <a:lnTo>
                      <a:pt x="694" y="1387"/>
                    </a:lnTo>
                    <a:lnTo>
                      <a:pt x="694" y="725"/>
                    </a:lnTo>
                    <a:close/>
                    <a:moveTo>
                      <a:pt x="379" y="1"/>
                    </a:moveTo>
                    <a:cubicBezTo>
                      <a:pt x="158" y="1"/>
                      <a:pt x="0" y="158"/>
                      <a:pt x="0" y="379"/>
                    </a:cubicBezTo>
                    <a:lnTo>
                      <a:pt x="0" y="1733"/>
                    </a:lnTo>
                    <a:cubicBezTo>
                      <a:pt x="0" y="1954"/>
                      <a:pt x="158" y="2111"/>
                      <a:pt x="379" y="2111"/>
                    </a:cubicBezTo>
                    <a:lnTo>
                      <a:pt x="1733" y="2111"/>
                    </a:lnTo>
                    <a:cubicBezTo>
                      <a:pt x="1954" y="2111"/>
                      <a:pt x="2111" y="1954"/>
                      <a:pt x="2111" y="1733"/>
                    </a:cubicBezTo>
                    <a:lnTo>
                      <a:pt x="2111" y="379"/>
                    </a:lnTo>
                    <a:cubicBezTo>
                      <a:pt x="2111" y="158"/>
                      <a:pt x="1954" y="1"/>
                      <a:pt x="173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6" name="Google Shape;987;p32"/>
              <p:cNvSpPr/>
              <p:nvPr/>
            </p:nvSpPr>
            <p:spPr>
              <a:xfrm>
                <a:off x="-31062075" y="2007250"/>
                <a:ext cx="85875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3435" h="726" extrusionOk="0">
                    <a:moveTo>
                      <a:pt x="347" y="1"/>
                    </a:moveTo>
                    <a:cubicBezTo>
                      <a:pt x="158" y="1"/>
                      <a:pt x="1" y="158"/>
                      <a:pt x="1" y="379"/>
                    </a:cubicBezTo>
                    <a:cubicBezTo>
                      <a:pt x="1" y="568"/>
                      <a:pt x="158" y="725"/>
                      <a:pt x="347" y="725"/>
                    </a:cubicBezTo>
                    <a:lnTo>
                      <a:pt x="3057" y="725"/>
                    </a:lnTo>
                    <a:cubicBezTo>
                      <a:pt x="3277" y="725"/>
                      <a:pt x="3435" y="568"/>
                      <a:pt x="3435" y="379"/>
                    </a:cubicBezTo>
                    <a:cubicBezTo>
                      <a:pt x="3435" y="158"/>
                      <a:pt x="3277" y="1"/>
                      <a:pt x="305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7" name="Google Shape;988;p32"/>
              <p:cNvSpPr/>
              <p:nvPr/>
            </p:nvSpPr>
            <p:spPr>
              <a:xfrm>
                <a:off x="-31062075" y="2041900"/>
                <a:ext cx="52025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2081" h="726" extrusionOk="0">
                    <a:moveTo>
                      <a:pt x="347" y="1"/>
                    </a:moveTo>
                    <a:cubicBezTo>
                      <a:pt x="158" y="1"/>
                      <a:pt x="1" y="158"/>
                      <a:pt x="1" y="347"/>
                    </a:cubicBezTo>
                    <a:cubicBezTo>
                      <a:pt x="1" y="568"/>
                      <a:pt x="158" y="725"/>
                      <a:pt x="347" y="725"/>
                    </a:cubicBezTo>
                    <a:lnTo>
                      <a:pt x="1734" y="725"/>
                    </a:lnTo>
                    <a:cubicBezTo>
                      <a:pt x="1923" y="725"/>
                      <a:pt x="2080" y="568"/>
                      <a:pt x="2080" y="347"/>
                    </a:cubicBezTo>
                    <a:cubicBezTo>
                      <a:pt x="2080" y="158"/>
                      <a:pt x="1923" y="1"/>
                      <a:pt x="173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8" name="Google Shape;989;p32"/>
              <p:cNvSpPr/>
              <p:nvPr/>
            </p:nvSpPr>
            <p:spPr>
              <a:xfrm>
                <a:off x="-31062075" y="2076550"/>
                <a:ext cx="85875" cy="17375"/>
              </a:xfrm>
              <a:custGeom>
                <a:avLst/>
                <a:gdLst/>
                <a:ahLst/>
                <a:cxnLst/>
                <a:rect l="l" t="t" r="r" b="b"/>
                <a:pathLst>
                  <a:path w="3435" h="695" extrusionOk="0">
                    <a:moveTo>
                      <a:pt x="347" y="1"/>
                    </a:moveTo>
                    <a:cubicBezTo>
                      <a:pt x="158" y="1"/>
                      <a:pt x="1" y="159"/>
                      <a:pt x="1" y="348"/>
                    </a:cubicBezTo>
                    <a:cubicBezTo>
                      <a:pt x="1" y="537"/>
                      <a:pt x="158" y="694"/>
                      <a:pt x="347" y="694"/>
                    </a:cubicBezTo>
                    <a:lnTo>
                      <a:pt x="3057" y="694"/>
                    </a:lnTo>
                    <a:cubicBezTo>
                      <a:pt x="3277" y="694"/>
                      <a:pt x="3435" y="537"/>
                      <a:pt x="3435" y="348"/>
                    </a:cubicBezTo>
                    <a:cubicBezTo>
                      <a:pt x="3435" y="159"/>
                      <a:pt x="3277" y="1"/>
                      <a:pt x="305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9" name="Google Shape;990;p32"/>
              <p:cNvSpPr/>
              <p:nvPr/>
            </p:nvSpPr>
            <p:spPr>
              <a:xfrm>
                <a:off x="-31062075" y="2110425"/>
                <a:ext cx="52025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2081" h="726" extrusionOk="0">
                    <a:moveTo>
                      <a:pt x="347" y="1"/>
                    </a:moveTo>
                    <a:cubicBezTo>
                      <a:pt x="158" y="1"/>
                      <a:pt x="1" y="190"/>
                      <a:pt x="1" y="379"/>
                    </a:cubicBezTo>
                    <a:cubicBezTo>
                      <a:pt x="1" y="568"/>
                      <a:pt x="158" y="725"/>
                      <a:pt x="347" y="725"/>
                    </a:cubicBezTo>
                    <a:lnTo>
                      <a:pt x="1734" y="725"/>
                    </a:lnTo>
                    <a:cubicBezTo>
                      <a:pt x="1923" y="725"/>
                      <a:pt x="2080" y="568"/>
                      <a:pt x="2080" y="379"/>
                    </a:cubicBezTo>
                    <a:cubicBezTo>
                      <a:pt x="2080" y="190"/>
                      <a:pt x="1923" y="1"/>
                      <a:pt x="173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0" name="Google Shape;991;p32"/>
              <p:cNvSpPr/>
              <p:nvPr/>
            </p:nvSpPr>
            <p:spPr>
              <a:xfrm>
                <a:off x="-31062075" y="2145075"/>
                <a:ext cx="85875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3435" h="726" extrusionOk="0">
                    <a:moveTo>
                      <a:pt x="347" y="1"/>
                    </a:moveTo>
                    <a:cubicBezTo>
                      <a:pt x="158" y="1"/>
                      <a:pt x="1" y="158"/>
                      <a:pt x="1" y="379"/>
                    </a:cubicBezTo>
                    <a:cubicBezTo>
                      <a:pt x="1" y="568"/>
                      <a:pt x="158" y="726"/>
                      <a:pt x="347" y="726"/>
                    </a:cubicBezTo>
                    <a:lnTo>
                      <a:pt x="3057" y="726"/>
                    </a:lnTo>
                    <a:cubicBezTo>
                      <a:pt x="3277" y="726"/>
                      <a:pt x="3435" y="568"/>
                      <a:pt x="3435" y="379"/>
                    </a:cubicBezTo>
                    <a:cubicBezTo>
                      <a:pt x="3435" y="158"/>
                      <a:pt x="3277" y="1"/>
                      <a:pt x="305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1" name="Google Shape;992;p32"/>
              <p:cNvSpPr/>
              <p:nvPr/>
            </p:nvSpPr>
            <p:spPr>
              <a:xfrm>
                <a:off x="-31062075" y="2179750"/>
                <a:ext cx="52025" cy="18125"/>
              </a:xfrm>
              <a:custGeom>
                <a:avLst/>
                <a:gdLst/>
                <a:ahLst/>
                <a:cxnLst/>
                <a:rect l="l" t="t" r="r" b="b"/>
                <a:pathLst>
                  <a:path w="2081" h="725" extrusionOk="0">
                    <a:moveTo>
                      <a:pt x="347" y="0"/>
                    </a:moveTo>
                    <a:cubicBezTo>
                      <a:pt x="158" y="0"/>
                      <a:pt x="1" y="158"/>
                      <a:pt x="1" y="347"/>
                    </a:cubicBezTo>
                    <a:cubicBezTo>
                      <a:pt x="1" y="567"/>
                      <a:pt x="158" y="725"/>
                      <a:pt x="347" y="725"/>
                    </a:cubicBezTo>
                    <a:lnTo>
                      <a:pt x="1734" y="725"/>
                    </a:lnTo>
                    <a:cubicBezTo>
                      <a:pt x="1923" y="725"/>
                      <a:pt x="2080" y="567"/>
                      <a:pt x="2080" y="347"/>
                    </a:cubicBezTo>
                    <a:cubicBezTo>
                      <a:pt x="2080" y="158"/>
                      <a:pt x="1923" y="0"/>
                      <a:pt x="173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2" name="Google Shape;993;p32"/>
              <p:cNvSpPr/>
              <p:nvPr/>
            </p:nvSpPr>
            <p:spPr>
              <a:xfrm>
                <a:off x="-30924225" y="1974175"/>
                <a:ext cx="51200" cy="240250"/>
              </a:xfrm>
              <a:custGeom>
                <a:avLst/>
                <a:gdLst/>
                <a:ahLst/>
                <a:cxnLst/>
                <a:rect l="l" t="t" r="r" b="b"/>
                <a:pathLst>
                  <a:path w="2048" h="9610" extrusionOk="0">
                    <a:moveTo>
                      <a:pt x="1008" y="662"/>
                    </a:moveTo>
                    <a:cubicBezTo>
                      <a:pt x="1229" y="662"/>
                      <a:pt x="1386" y="819"/>
                      <a:pt x="1386" y="1009"/>
                    </a:cubicBezTo>
                    <a:lnTo>
                      <a:pt x="1386" y="2080"/>
                    </a:lnTo>
                    <a:lnTo>
                      <a:pt x="725" y="2080"/>
                    </a:lnTo>
                    <a:lnTo>
                      <a:pt x="725" y="1009"/>
                    </a:lnTo>
                    <a:lnTo>
                      <a:pt x="662" y="1009"/>
                    </a:lnTo>
                    <a:cubicBezTo>
                      <a:pt x="662" y="819"/>
                      <a:pt x="819" y="662"/>
                      <a:pt x="1008" y="662"/>
                    </a:cubicBezTo>
                    <a:close/>
                    <a:moveTo>
                      <a:pt x="1323" y="2741"/>
                    </a:moveTo>
                    <a:lnTo>
                      <a:pt x="1323" y="6900"/>
                    </a:lnTo>
                    <a:lnTo>
                      <a:pt x="662" y="6900"/>
                    </a:lnTo>
                    <a:lnTo>
                      <a:pt x="662" y="2741"/>
                    </a:lnTo>
                    <a:close/>
                    <a:moveTo>
                      <a:pt x="1260" y="7562"/>
                    </a:moveTo>
                    <a:lnTo>
                      <a:pt x="1008" y="8192"/>
                    </a:lnTo>
                    <a:lnTo>
                      <a:pt x="819" y="7562"/>
                    </a:lnTo>
                    <a:close/>
                    <a:moveTo>
                      <a:pt x="1008" y="0"/>
                    </a:moveTo>
                    <a:cubicBezTo>
                      <a:pt x="473" y="0"/>
                      <a:pt x="0" y="473"/>
                      <a:pt x="0" y="1009"/>
                    </a:cubicBezTo>
                    <a:lnTo>
                      <a:pt x="0" y="7215"/>
                    </a:lnTo>
                    <a:lnTo>
                      <a:pt x="0" y="7309"/>
                    </a:lnTo>
                    <a:lnTo>
                      <a:pt x="662" y="9357"/>
                    </a:lnTo>
                    <a:cubicBezTo>
                      <a:pt x="693" y="9515"/>
                      <a:pt x="819" y="9609"/>
                      <a:pt x="977" y="9609"/>
                    </a:cubicBezTo>
                    <a:cubicBezTo>
                      <a:pt x="1134" y="9609"/>
                      <a:pt x="1260" y="9515"/>
                      <a:pt x="1292" y="9357"/>
                    </a:cubicBezTo>
                    <a:lnTo>
                      <a:pt x="1954" y="7309"/>
                    </a:lnTo>
                    <a:lnTo>
                      <a:pt x="1954" y="7215"/>
                    </a:lnTo>
                    <a:lnTo>
                      <a:pt x="1954" y="1009"/>
                    </a:lnTo>
                    <a:cubicBezTo>
                      <a:pt x="2048" y="441"/>
                      <a:pt x="1576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075236" y="4273750"/>
            <a:ext cx="519113" cy="519113"/>
            <a:chOff x="3856830" y="4239674"/>
            <a:chExt cx="519113" cy="519113"/>
          </a:xfrm>
        </p:grpSpPr>
        <p:sp>
          <p:nvSpPr>
            <p:cNvPr id="28" name="椭圆 27"/>
            <p:cNvSpPr/>
            <p:nvPr/>
          </p:nvSpPr>
          <p:spPr>
            <a:xfrm>
              <a:off x="3856830" y="4239674"/>
              <a:ext cx="519113" cy="519113"/>
            </a:xfrm>
            <a:prstGeom prst="ellipse">
              <a:avLst/>
            </a:prstGeom>
            <a:gradFill flip="none" rotWithShape="1">
              <a:gsLst>
                <a:gs pos="0">
                  <a:srgbClr val="F8DFA1"/>
                </a:gs>
                <a:gs pos="100000">
                  <a:srgbClr val="ECB75E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9" name="Google Shape;973;p32"/>
            <p:cNvSpPr/>
            <p:nvPr/>
          </p:nvSpPr>
          <p:spPr>
            <a:xfrm>
              <a:off x="4043405" y="4397893"/>
              <a:ext cx="212680" cy="211572"/>
            </a:xfrm>
            <a:custGeom>
              <a:avLst/>
              <a:gdLst/>
              <a:ahLst/>
              <a:cxnLst/>
              <a:rect l="l" t="t" r="r" b="b"/>
              <a:pathLst>
                <a:path w="11909" h="11847" extrusionOk="0">
                  <a:moveTo>
                    <a:pt x="3560" y="2647"/>
                  </a:moveTo>
                  <a:lnTo>
                    <a:pt x="3560" y="3561"/>
                  </a:lnTo>
                  <a:lnTo>
                    <a:pt x="2615" y="3561"/>
                  </a:lnTo>
                  <a:lnTo>
                    <a:pt x="3560" y="2647"/>
                  </a:lnTo>
                  <a:close/>
                  <a:moveTo>
                    <a:pt x="6616" y="4222"/>
                  </a:moveTo>
                  <a:cubicBezTo>
                    <a:pt x="7971" y="4285"/>
                    <a:pt x="9074" y="5325"/>
                    <a:pt x="9074" y="6680"/>
                  </a:cubicBezTo>
                  <a:cubicBezTo>
                    <a:pt x="9074" y="8003"/>
                    <a:pt x="7971" y="9106"/>
                    <a:pt x="6616" y="9106"/>
                  </a:cubicBezTo>
                  <a:cubicBezTo>
                    <a:pt x="5293" y="9106"/>
                    <a:pt x="4190" y="8003"/>
                    <a:pt x="4190" y="6680"/>
                  </a:cubicBezTo>
                  <a:cubicBezTo>
                    <a:pt x="4190" y="5325"/>
                    <a:pt x="5293" y="4222"/>
                    <a:pt x="6616" y="4222"/>
                  </a:cubicBezTo>
                  <a:close/>
                  <a:moveTo>
                    <a:pt x="7687" y="757"/>
                  </a:moveTo>
                  <a:lnTo>
                    <a:pt x="7687" y="1513"/>
                  </a:lnTo>
                  <a:lnTo>
                    <a:pt x="3875" y="1513"/>
                  </a:lnTo>
                  <a:cubicBezTo>
                    <a:pt x="3781" y="1513"/>
                    <a:pt x="3655" y="1544"/>
                    <a:pt x="3623" y="1639"/>
                  </a:cubicBezTo>
                  <a:lnTo>
                    <a:pt x="1512" y="3718"/>
                  </a:lnTo>
                  <a:cubicBezTo>
                    <a:pt x="1418" y="3813"/>
                    <a:pt x="1386" y="3876"/>
                    <a:pt x="1386" y="3939"/>
                  </a:cubicBezTo>
                  <a:lnTo>
                    <a:pt x="1386" y="9862"/>
                  </a:lnTo>
                  <a:lnTo>
                    <a:pt x="662" y="9862"/>
                  </a:lnTo>
                  <a:lnTo>
                    <a:pt x="662" y="757"/>
                  </a:lnTo>
                  <a:close/>
                  <a:moveTo>
                    <a:pt x="8380" y="2175"/>
                  </a:moveTo>
                  <a:lnTo>
                    <a:pt x="8380" y="4128"/>
                  </a:lnTo>
                  <a:cubicBezTo>
                    <a:pt x="7876" y="3813"/>
                    <a:pt x="7278" y="3592"/>
                    <a:pt x="6648" y="3592"/>
                  </a:cubicBezTo>
                  <a:cubicBezTo>
                    <a:pt x="4915" y="3592"/>
                    <a:pt x="3560" y="5010"/>
                    <a:pt x="3560" y="6711"/>
                  </a:cubicBezTo>
                  <a:cubicBezTo>
                    <a:pt x="3560" y="8444"/>
                    <a:pt x="4946" y="9830"/>
                    <a:pt x="6648" y="9830"/>
                  </a:cubicBezTo>
                  <a:cubicBezTo>
                    <a:pt x="7120" y="9830"/>
                    <a:pt x="7593" y="9704"/>
                    <a:pt x="8002" y="9515"/>
                  </a:cubicBezTo>
                  <a:lnTo>
                    <a:pt x="8380" y="9893"/>
                  </a:lnTo>
                  <a:lnTo>
                    <a:pt x="8380" y="10492"/>
                  </a:lnTo>
                  <a:lnTo>
                    <a:pt x="2079" y="10492"/>
                  </a:lnTo>
                  <a:lnTo>
                    <a:pt x="2079" y="4285"/>
                  </a:lnTo>
                  <a:lnTo>
                    <a:pt x="3875" y="4285"/>
                  </a:lnTo>
                  <a:cubicBezTo>
                    <a:pt x="4064" y="4285"/>
                    <a:pt x="4222" y="4128"/>
                    <a:pt x="4222" y="3907"/>
                  </a:cubicBezTo>
                  <a:lnTo>
                    <a:pt x="4222" y="2175"/>
                  </a:lnTo>
                  <a:close/>
                  <a:moveTo>
                    <a:pt x="9074" y="8633"/>
                  </a:moveTo>
                  <a:lnTo>
                    <a:pt x="11027" y="10618"/>
                  </a:lnTo>
                  <a:cubicBezTo>
                    <a:pt x="11153" y="10744"/>
                    <a:pt x="11153" y="10964"/>
                    <a:pt x="11027" y="11090"/>
                  </a:cubicBezTo>
                  <a:cubicBezTo>
                    <a:pt x="10964" y="11153"/>
                    <a:pt x="10877" y="11185"/>
                    <a:pt x="10791" y="11185"/>
                  </a:cubicBezTo>
                  <a:cubicBezTo>
                    <a:pt x="10704" y="11185"/>
                    <a:pt x="10617" y="11153"/>
                    <a:pt x="10554" y="11090"/>
                  </a:cubicBezTo>
                  <a:lnTo>
                    <a:pt x="8601" y="9106"/>
                  </a:lnTo>
                  <a:cubicBezTo>
                    <a:pt x="8790" y="9011"/>
                    <a:pt x="8948" y="8791"/>
                    <a:pt x="9074" y="8633"/>
                  </a:cubicBezTo>
                  <a:close/>
                  <a:moveTo>
                    <a:pt x="347" y="1"/>
                  </a:moveTo>
                  <a:cubicBezTo>
                    <a:pt x="158" y="1"/>
                    <a:pt x="0" y="190"/>
                    <a:pt x="0" y="379"/>
                  </a:cubicBezTo>
                  <a:lnTo>
                    <a:pt x="0" y="10145"/>
                  </a:lnTo>
                  <a:cubicBezTo>
                    <a:pt x="0" y="10334"/>
                    <a:pt x="158" y="10492"/>
                    <a:pt x="347" y="10492"/>
                  </a:cubicBezTo>
                  <a:lnTo>
                    <a:pt x="1386" y="10492"/>
                  </a:lnTo>
                  <a:lnTo>
                    <a:pt x="1386" y="10838"/>
                  </a:lnTo>
                  <a:cubicBezTo>
                    <a:pt x="1386" y="11059"/>
                    <a:pt x="1544" y="11216"/>
                    <a:pt x="1733" y="11216"/>
                  </a:cubicBezTo>
                  <a:lnTo>
                    <a:pt x="8695" y="11216"/>
                  </a:lnTo>
                  <a:cubicBezTo>
                    <a:pt x="8916" y="11216"/>
                    <a:pt x="9074" y="11059"/>
                    <a:pt x="9074" y="10838"/>
                  </a:cubicBezTo>
                  <a:lnTo>
                    <a:pt x="9074" y="10586"/>
                  </a:lnTo>
                  <a:lnTo>
                    <a:pt x="10050" y="11563"/>
                  </a:lnTo>
                  <a:cubicBezTo>
                    <a:pt x="10239" y="11752"/>
                    <a:pt x="10507" y="11847"/>
                    <a:pt x="10775" y="11847"/>
                  </a:cubicBezTo>
                  <a:cubicBezTo>
                    <a:pt x="11043" y="11847"/>
                    <a:pt x="11310" y="11752"/>
                    <a:pt x="11499" y="11563"/>
                  </a:cubicBezTo>
                  <a:cubicBezTo>
                    <a:pt x="11909" y="11153"/>
                    <a:pt x="11909" y="10492"/>
                    <a:pt x="11499" y="10114"/>
                  </a:cubicBezTo>
                  <a:lnTo>
                    <a:pt x="9420" y="8003"/>
                  </a:lnTo>
                  <a:cubicBezTo>
                    <a:pt x="9609" y="7625"/>
                    <a:pt x="9735" y="7152"/>
                    <a:pt x="9735" y="6680"/>
                  </a:cubicBezTo>
                  <a:cubicBezTo>
                    <a:pt x="9735" y="5924"/>
                    <a:pt x="9452" y="5262"/>
                    <a:pt x="9011" y="4695"/>
                  </a:cubicBezTo>
                  <a:lnTo>
                    <a:pt x="9011" y="1828"/>
                  </a:lnTo>
                  <a:cubicBezTo>
                    <a:pt x="9011" y="1639"/>
                    <a:pt x="8853" y="1481"/>
                    <a:pt x="8664" y="1481"/>
                  </a:cubicBezTo>
                  <a:lnTo>
                    <a:pt x="8317" y="1481"/>
                  </a:lnTo>
                  <a:lnTo>
                    <a:pt x="8317" y="379"/>
                  </a:lnTo>
                  <a:cubicBezTo>
                    <a:pt x="8317" y="190"/>
                    <a:pt x="8160" y="1"/>
                    <a:pt x="7971" y="1"/>
                  </a:cubicBez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313832" y="2124593"/>
            <a:ext cx="519113" cy="519113"/>
            <a:chOff x="3095426" y="2090517"/>
            <a:chExt cx="519113" cy="519113"/>
          </a:xfrm>
        </p:grpSpPr>
        <p:sp>
          <p:nvSpPr>
            <p:cNvPr id="20" name="椭圆 19"/>
            <p:cNvSpPr/>
            <p:nvPr/>
          </p:nvSpPr>
          <p:spPr>
            <a:xfrm>
              <a:off x="3095426" y="2090517"/>
              <a:ext cx="519113" cy="519113"/>
            </a:xfrm>
            <a:prstGeom prst="ellipse">
              <a:avLst/>
            </a:prstGeom>
            <a:gradFill flip="none" rotWithShape="1">
              <a:gsLst>
                <a:gs pos="0">
                  <a:srgbClr val="F8DFA1"/>
                </a:gs>
                <a:gs pos="100000">
                  <a:srgbClr val="ECB75E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21" name="Google Shape;1014;p32"/>
            <p:cNvGrpSpPr/>
            <p:nvPr/>
          </p:nvGrpSpPr>
          <p:grpSpPr>
            <a:xfrm>
              <a:off x="3269154" y="2256434"/>
              <a:ext cx="208939" cy="209494"/>
              <a:chOff x="-1700225" y="2768875"/>
              <a:chExt cx="291450" cy="292225"/>
            </a:xfrm>
            <a:solidFill>
              <a:srgbClr val="2B2B2B"/>
            </a:solidFill>
          </p:grpSpPr>
          <p:sp>
            <p:nvSpPr>
              <p:cNvPr id="22" name="Google Shape;1015;p32"/>
              <p:cNvSpPr/>
              <p:nvPr/>
            </p:nvSpPr>
            <p:spPr>
              <a:xfrm>
                <a:off x="-1700225" y="2768875"/>
                <a:ext cx="291450" cy="292225"/>
              </a:xfrm>
              <a:custGeom>
                <a:avLst/>
                <a:gdLst/>
                <a:ahLst/>
                <a:cxnLst/>
                <a:rect l="l" t="t" r="r" b="b"/>
                <a:pathLst>
                  <a:path w="11658" h="11689" extrusionOk="0">
                    <a:moveTo>
                      <a:pt x="10617" y="662"/>
                    </a:moveTo>
                    <a:cubicBezTo>
                      <a:pt x="10806" y="662"/>
                      <a:pt x="10964" y="820"/>
                      <a:pt x="10964" y="1009"/>
                    </a:cubicBezTo>
                    <a:lnTo>
                      <a:pt x="10964" y="2710"/>
                    </a:lnTo>
                    <a:lnTo>
                      <a:pt x="662" y="2710"/>
                    </a:lnTo>
                    <a:lnTo>
                      <a:pt x="662" y="1009"/>
                    </a:lnTo>
                    <a:cubicBezTo>
                      <a:pt x="662" y="820"/>
                      <a:pt x="819" y="662"/>
                      <a:pt x="1008" y="662"/>
                    </a:cubicBezTo>
                    <a:close/>
                    <a:moveTo>
                      <a:pt x="10933" y="3372"/>
                    </a:moveTo>
                    <a:lnTo>
                      <a:pt x="10933" y="9232"/>
                    </a:lnTo>
                    <a:cubicBezTo>
                      <a:pt x="10964" y="9484"/>
                      <a:pt x="10806" y="9610"/>
                      <a:pt x="10617" y="9610"/>
                    </a:cubicBezTo>
                    <a:lnTo>
                      <a:pt x="8916" y="9610"/>
                    </a:lnTo>
                    <a:lnTo>
                      <a:pt x="8570" y="9232"/>
                    </a:lnTo>
                    <a:cubicBezTo>
                      <a:pt x="8601" y="9169"/>
                      <a:pt x="8664" y="9043"/>
                      <a:pt x="8696" y="8917"/>
                    </a:cubicBezTo>
                    <a:lnTo>
                      <a:pt x="9200" y="8917"/>
                    </a:lnTo>
                    <a:cubicBezTo>
                      <a:pt x="9389" y="8917"/>
                      <a:pt x="9546" y="8759"/>
                      <a:pt x="9546" y="8570"/>
                    </a:cubicBezTo>
                    <a:lnTo>
                      <a:pt x="9546" y="7184"/>
                    </a:lnTo>
                    <a:cubicBezTo>
                      <a:pt x="9546" y="6995"/>
                      <a:pt x="9389" y="6837"/>
                      <a:pt x="9200" y="6837"/>
                    </a:cubicBezTo>
                    <a:lnTo>
                      <a:pt x="8696" y="6837"/>
                    </a:lnTo>
                    <a:cubicBezTo>
                      <a:pt x="8664" y="6711"/>
                      <a:pt x="8601" y="6648"/>
                      <a:pt x="8570" y="6522"/>
                    </a:cubicBezTo>
                    <a:lnTo>
                      <a:pt x="8916" y="6176"/>
                    </a:lnTo>
                    <a:cubicBezTo>
                      <a:pt x="9042" y="6050"/>
                      <a:pt x="9042" y="5798"/>
                      <a:pt x="8916" y="5703"/>
                    </a:cubicBezTo>
                    <a:lnTo>
                      <a:pt x="7940" y="4695"/>
                    </a:lnTo>
                    <a:cubicBezTo>
                      <a:pt x="7877" y="4648"/>
                      <a:pt x="7790" y="4624"/>
                      <a:pt x="7703" y="4624"/>
                    </a:cubicBezTo>
                    <a:cubicBezTo>
                      <a:pt x="7617" y="4624"/>
                      <a:pt x="7530" y="4648"/>
                      <a:pt x="7467" y="4695"/>
                    </a:cubicBezTo>
                    <a:lnTo>
                      <a:pt x="7120" y="5073"/>
                    </a:lnTo>
                    <a:cubicBezTo>
                      <a:pt x="7026" y="5041"/>
                      <a:pt x="6931" y="4978"/>
                      <a:pt x="6805" y="4947"/>
                    </a:cubicBezTo>
                    <a:lnTo>
                      <a:pt x="6805" y="4443"/>
                    </a:lnTo>
                    <a:cubicBezTo>
                      <a:pt x="6805" y="4222"/>
                      <a:pt x="6648" y="4065"/>
                      <a:pt x="6459" y="4065"/>
                    </a:cubicBezTo>
                    <a:lnTo>
                      <a:pt x="5073" y="4065"/>
                    </a:lnTo>
                    <a:cubicBezTo>
                      <a:pt x="4884" y="4065"/>
                      <a:pt x="4726" y="4222"/>
                      <a:pt x="4726" y="4443"/>
                    </a:cubicBezTo>
                    <a:lnTo>
                      <a:pt x="4726" y="4947"/>
                    </a:lnTo>
                    <a:cubicBezTo>
                      <a:pt x="4600" y="4978"/>
                      <a:pt x="4506" y="5010"/>
                      <a:pt x="4411" y="5073"/>
                    </a:cubicBezTo>
                    <a:lnTo>
                      <a:pt x="4033" y="4695"/>
                    </a:lnTo>
                    <a:cubicBezTo>
                      <a:pt x="3986" y="4648"/>
                      <a:pt x="3899" y="4624"/>
                      <a:pt x="3808" y="4624"/>
                    </a:cubicBezTo>
                    <a:cubicBezTo>
                      <a:pt x="3718" y="4624"/>
                      <a:pt x="3623" y="4648"/>
                      <a:pt x="3560" y="4695"/>
                    </a:cubicBezTo>
                    <a:lnTo>
                      <a:pt x="2584" y="5703"/>
                    </a:lnTo>
                    <a:cubicBezTo>
                      <a:pt x="2458" y="5829"/>
                      <a:pt x="2458" y="6050"/>
                      <a:pt x="2584" y="6176"/>
                    </a:cubicBezTo>
                    <a:lnTo>
                      <a:pt x="2930" y="6522"/>
                    </a:lnTo>
                    <a:cubicBezTo>
                      <a:pt x="2899" y="6585"/>
                      <a:pt x="2867" y="6711"/>
                      <a:pt x="2836" y="6837"/>
                    </a:cubicBezTo>
                    <a:lnTo>
                      <a:pt x="2300" y="6837"/>
                    </a:lnTo>
                    <a:cubicBezTo>
                      <a:pt x="2111" y="6837"/>
                      <a:pt x="1954" y="6995"/>
                      <a:pt x="1954" y="7184"/>
                    </a:cubicBezTo>
                    <a:lnTo>
                      <a:pt x="1954" y="8570"/>
                    </a:lnTo>
                    <a:cubicBezTo>
                      <a:pt x="1954" y="8759"/>
                      <a:pt x="2111" y="8917"/>
                      <a:pt x="2300" y="8917"/>
                    </a:cubicBezTo>
                    <a:lnTo>
                      <a:pt x="2836" y="8917"/>
                    </a:lnTo>
                    <a:cubicBezTo>
                      <a:pt x="2867" y="9043"/>
                      <a:pt x="2899" y="9137"/>
                      <a:pt x="2930" y="9232"/>
                    </a:cubicBezTo>
                    <a:lnTo>
                      <a:pt x="2584" y="9610"/>
                    </a:lnTo>
                    <a:lnTo>
                      <a:pt x="977" y="9610"/>
                    </a:lnTo>
                    <a:cubicBezTo>
                      <a:pt x="788" y="9610"/>
                      <a:pt x="630" y="9452"/>
                      <a:pt x="630" y="9232"/>
                    </a:cubicBezTo>
                    <a:lnTo>
                      <a:pt x="630" y="3372"/>
                    </a:lnTo>
                    <a:close/>
                    <a:moveTo>
                      <a:pt x="6112" y="4726"/>
                    </a:moveTo>
                    <a:lnTo>
                      <a:pt x="6112" y="5136"/>
                    </a:lnTo>
                    <a:cubicBezTo>
                      <a:pt x="6112" y="5294"/>
                      <a:pt x="6207" y="5420"/>
                      <a:pt x="6364" y="5451"/>
                    </a:cubicBezTo>
                    <a:cubicBezTo>
                      <a:pt x="6553" y="5514"/>
                      <a:pt x="6805" y="5609"/>
                      <a:pt x="6994" y="5735"/>
                    </a:cubicBezTo>
                    <a:cubicBezTo>
                      <a:pt x="7041" y="5769"/>
                      <a:pt x="7096" y="5783"/>
                      <a:pt x="7153" y="5783"/>
                    </a:cubicBezTo>
                    <a:cubicBezTo>
                      <a:pt x="7251" y="5783"/>
                      <a:pt x="7356" y="5743"/>
                      <a:pt x="7435" y="5703"/>
                    </a:cubicBezTo>
                    <a:lnTo>
                      <a:pt x="7751" y="5388"/>
                    </a:lnTo>
                    <a:lnTo>
                      <a:pt x="8223" y="5861"/>
                    </a:lnTo>
                    <a:lnTo>
                      <a:pt x="7908" y="6176"/>
                    </a:lnTo>
                    <a:cubicBezTo>
                      <a:pt x="7782" y="6302"/>
                      <a:pt x="7782" y="6459"/>
                      <a:pt x="7877" y="6617"/>
                    </a:cubicBezTo>
                    <a:cubicBezTo>
                      <a:pt x="7971" y="6806"/>
                      <a:pt x="8066" y="6995"/>
                      <a:pt x="8129" y="7247"/>
                    </a:cubicBezTo>
                    <a:cubicBezTo>
                      <a:pt x="8192" y="7404"/>
                      <a:pt x="8286" y="7499"/>
                      <a:pt x="8444" y="7499"/>
                    </a:cubicBezTo>
                    <a:lnTo>
                      <a:pt x="8885" y="7499"/>
                    </a:lnTo>
                    <a:lnTo>
                      <a:pt x="8885" y="8192"/>
                    </a:lnTo>
                    <a:lnTo>
                      <a:pt x="8444" y="8192"/>
                    </a:lnTo>
                    <a:cubicBezTo>
                      <a:pt x="8286" y="8192"/>
                      <a:pt x="8192" y="8286"/>
                      <a:pt x="8129" y="8444"/>
                    </a:cubicBezTo>
                    <a:cubicBezTo>
                      <a:pt x="8097" y="8665"/>
                      <a:pt x="7971" y="8885"/>
                      <a:pt x="7877" y="9074"/>
                    </a:cubicBezTo>
                    <a:cubicBezTo>
                      <a:pt x="7782" y="9200"/>
                      <a:pt x="7814" y="9389"/>
                      <a:pt x="7908" y="9515"/>
                    </a:cubicBezTo>
                    <a:lnTo>
                      <a:pt x="8223" y="9830"/>
                    </a:lnTo>
                    <a:lnTo>
                      <a:pt x="7751" y="10303"/>
                    </a:lnTo>
                    <a:lnTo>
                      <a:pt x="7435" y="9988"/>
                    </a:lnTo>
                    <a:cubicBezTo>
                      <a:pt x="7368" y="9920"/>
                      <a:pt x="7291" y="9889"/>
                      <a:pt x="7211" y="9889"/>
                    </a:cubicBezTo>
                    <a:cubicBezTo>
                      <a:pt x="7141" y="9889"/>
                      <a:pt x="7068" y="9912"/>
                      <a:pt x="6994" y="9956"/>
                    </a:cubicBezTo>
                    <a:cubicBezTo>
                      <a:pt x="6805" y="10082"/>
                      <a:pt x="6616" y="10145"/>
                      <a:pt x="6364" y="10208"/>
                    </a:cubicBezTo>
                    <a:cubicBezTo>
                      <a:pt x="6207" y="10271"/>
                      <a:pt x="6112" y="10366"/>
                      <a:pt x="6112" y="10555"/>
                    </a:cubicBezTo>
                    <a:lnTo>
                      <a:pt x="6112" y="10964"/>
                    </a:lnTo>
                    <a:lnTo>
                      <a:pt x="5419" y="10964"/>
                    </a:lnTo>
                    <a:lnTo>
                      <a:pt x="5419" y="10555"/>
                    </a:lnTo>
                    <a:cubicBezTo>
                      <a:pt x="5419" y="10366"/>
                      <a:pt x="5325" y="10271"/>
                      <a:pt x="5167" y="10208"/>
                    </a:cubicBezTo>
                    <a:cubicBezTo>
                      <a:pt x="4947" y="10177"/>
                      <a:pt x="4726" y="10051"/>
                      <a:pt x="4537" y="9956"/>
                    </a:cubicBezTo>
                    <a:cubicBezTo>
                      <a:pt x="4491" y="9921"/>
                      <a:pt x="4436" y="9908"/>
                      <a:pt x="4379" y="9908"/>
                    </a:cubicBezTo>
                    <a:cubicBezTo>
                      <a:pt x="4281" y="9908"/>
                      <a:pt x="4176" y="9948"/>
                      <a:pt x="4096" y="9988"/>
                    </a:cubicBezTo>
                    <a:lnTo>
                      <a:pt x="3781" y="10303"/>
                    </a:lnTo>
                    <a:lnTo>
                      <a:pt x="3308" y="9830"/>
                    </a:lnTo>
                    <a:lnTo>
                      <a:pt x="3623" y="9515"/>
                    </a:lnTo>
                    <a:cubicBezTo>
                      <a:pt x="3749" y="9389"/>
                      <a:pt x="3749" y="9232"/>
                      <a:pt x="3655" y="9074"/>
                    </a:cubicBezTo>
                    <a:cubicBezTo>
                      <a:pt x="3529" y="8885"/>
                      <a:pt x="3466" y="8696"/>
                      <a:pt x="3371" y="8444"/>
                    </a:cubicBezTo>
                    <a:cubicBezTo>
                      <a:pt x="3340" y="8286"/>
                      <a:pt x="3214" y="8192"/>
                      <a:pt x="3056" y="8192"/>
                    </a:cubicBezTo>
                    <a:lnTo>
                      <a:pt x="2647" y="8192"/>
                    </a:lnTo>
                    <a:lnTo>
                      <a:pt x="2647" y="7499"/>
                    </a:lnTo>
                    <a:lnTo>
                      <a:pt x="3056" y="7499"/>
                    </a:lnTo>
                    <a:cubicBezTo>
                      <a:pt x="3214" y="7499"/>
                      <a:pt x="3340" y="7404"/>
                      <a:pt x="3371" y="7247"/>
                    </a:cubicBezTo>
                    <a:cubicBezTo>
                      <a:pt x="3434" y="7026"/>
                      <a:pt x="3529" y="6806"/>
                      <a:pt x="3655" y="6617"/>
                    </a:cubicBezTo>
                    <a:cubicBezTo>
                      <a:pt x="3749" y="6491"/>
                      <a:pt x="3686" y="6302"/>
                      <a:pt x="3623" y="6176"/>
                    </a:cubicBezTo>
                    <a:lnTo>
                      <a:pt x="3308" y="5861"/>
                    </a:lnTo>
                    <a:lnTo>
                      <a:pt x="3781" y="5388"/>
                    </a:lnTo>
                    <a:lnTo>
                      <a:pt x="4096" y="5703"/>
                    </a:lnTo>
                    <a:cubicBezTo>
                      <a:pt x="4163" y="5771"/>
                      <a:pt x="4240" y="5802"/>
                      <a:pt x="4321" y="5802"/>
                    </a:cubicBezTo>
                    <a:cubicBezTo>
                      <a:pt x="4391" y="5802"/>
                      <a:pt x="4464" y="5778"/>
                      <a:pt x="4537" y="5735"/>
                    </a:cubicBezTo>
                    <a:cubicBezTo>
                      <a:pt x="4726" y="5609"/>
                      <a:pt x="4915" y="5546"/>
                      <a:pt x="5167" y="5451"/>
                    </a:cubicBezTo>
                    <a:cubicBezTo>
                      <a:pt x="5325" y="5420"/>
                      <a:pt x="5419" y="5294"/>
                      <a:pt x="5419" y="5136"/>
                    </a:cubicBezTo>
                    <a:lnTo>
                      <a:pt x="5419" y="4726"/>
                    </a:lnTo>
                    <a:close/>
                    <a:moveTo>
                      <a:pt x="1008" y="1"/>
                    </a:moveTo>
                    <a:cubicBezTo>
                      <a:pt x="473" y="1"/>
                      <a:pt x="0" y="473"/>
                      <a:pt x="0" y="1009"/>
                    </a:cubicBezTo>
                    <a:lnTo>
                      <a:pt x="0" y="9295"/>
                    </a:lnTo>
                    <a:cubicBezTo>
                      <a:pt x="0" y="9830"/>
                      <a:pt x="473" y="10303"/>
                      <a:pt x="1008" y="10303"/>
                    </a:cubicBezTo>
                    <a:lnTo>
                      <a:pt x="2867" y="10303"/>
                    </a:lnTo>
                    <a:lnTo>
                      <a:pt x="3623" y="11059"/>
                    </a:lnTo>
                    <a:cubicBezTo>
                      <a:pt x="3671" y="11122"/>
                      <a:pt x="3757" y="11153"/>
                      <a:pt x="3848" y="11153"/>
                    </a:cubicBezTo>
                    <a:cubicBezTo>
                      <a:pt x="3938" y="11153"/>
                      <a:pt x="4033" y="11122"/>
                      <a:pt x="4096" y="11059"/>
                    </a:cubicBezTo>
                    <a:lnTo>
                      <a:pt x="4442" y="10712"/>
                    </a:lnTo>
                    <a:cubicBezTo>
                      <a:pt x="4506" y="10744"/>
                      <a:pt x="4632" y="10775"/>
                      <a:pt x="4758" y="10807"/>
                    </a:cubicBezTo>
                    <a:lnTo>
                      <a:pt x="4758" y="11342"/>
                    </a:lnTo>
                    <a:cubicBezTo>
                      <a:pt x="4758" y="11531"/>
                      <a:pt x="4915" y="11689"/>
                      <a:pt x="5104" y="11689"/>
                    </a:cubicBezTo>
                    <a:lnTo>
                      <a:pt x="6490" y="11689"/>
                    </a:lnTo>
                    <a:cubicBezTo>
                      <a:pt x="6679" y="11689"/>
                      <a:pt x="6837" y="11531"/>
                      <a:pt x="6837" y="11342"/>
                    </a:cubicBezTo>
                    <a:lnTo>
                      <a:pt x="6837" y="10807"/>
                    </a:lnTo>
                    <a:cubicBezTo>
                      <a:pt x="6963" y="10775"/>
                      <a:pt x="7026" y="10744"/>
                      <a:pt x="7152" y="10712"/>
                    </a:cubicBezTo>
                    <a:lnTo>
                      <a:pt x="7498" y="11059"/>
                    </a:lnTo>
                    <a:cubicBezTo>
                      <a:pt x="7561" y="11122"/>
                      <a:pt x="7656" y="11153"/>
                      <a:pt x="7747" y="11153"/>
                    </a:cubicBezTo>
                    <a:cubicBezTo>
                      <a:pt x="7837" y="11153"/>
                      <a:pt x="7924" y="11122"/>
                      <a:pt x="7971" y="11059"/>
                    </a:cubicBezTo>
                    <a:lnTo>
                      <a:pt x="8727" y="10303"/>
                    </a:lnTo>
                    <a:lnTo>
                      <a:pt x="10617" y="10303"/>
                    </a:lnTo>
                    <a:cubicBezTo>
                      <a:pt x="11185" y="10303"/>
                      <a:pt x="11657" y="9830"/>
                      <a:pt x="11657" y="9295"/>
                    </a:cubicBezTo>
                    <a:lnTo>
                      <a:pt x="11657" y="1009"/>
                    </a:lnTo>
                    <a:cubicBezTo>
                      <a:pt x="11657" y="473"/>
                      <a:pt x="11216" y="1"/>
                      <a:pt x="1061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3" name="Google Shape;1016;p32"/>
              <p:cNvSpPr/>
              <p:nvPr/>
            </p:nvSpPr>
            <p:spPr>
              <a:xfrm>
                <a:off x="-1667150" y="2801950"/>
                <a:ext cx="18150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726" h="726" extrusionOk="0">
                    <a:moveTo>
                      <a:pt x="347" y="1"/>
                    </a:moveTo>
                    <a:cubicBezTo>
                      <a:pt x="158" y="1"/>
                      <a:pt x="1" y="158"/>
                      <a:pt x="1" y="347"/>
                    </a:cubicBezTo>
                    <a:cubicBezTo>
                      <a:pt x="1" y="536"/>
                      <a:pt x="158" y="726"/>
                      <a:pt x="347" y="726"/>
                    </a:cubicBezTo>
                    <a:cubicBezTo>
                      <a:pt x="568" y="726"/>
                      <a:pt x="725" y="536"/>
                      <a:pt x="725" y="347"/>
                    </a:cubicBezTo>
                    <a:cubicBezTo>
                      <a:pt x="725" y="158"/>
                      <a:pt x="568" y="1"/>
                      <a:pt x="34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4" name="Google Shape;1017;p32"/>
              <p:cNvSpPr/>
              <p:nvPr/>
            </p:nvSpPr>
            <p:spPr>
              <a:xfrm>
                <a:off x="-1632500" y="2801950"/>
                <a:ext cx="17350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694" h="726" extrusionOk="0">
                    <a:moveTo>
                      <a:pt x="347" y="1"/>
                    </a:moveTo>
                    <a:cubicBezTo>
                      <a:pt x="158" y="1"/>
                      <a:pt x="1" y="158"/>
                      <a:pt x="1" y="347"/>
                    </a:cubicBezTo>
                    <a:cubicBezTo>
                      <a:pt x="1" y="568"/>
                      <a:pt x="158" y="726"/>
                      <a:pt x="347" y="726"/>
                    </a:cubicBezTo>
                    <a:cubicBezTo>
                      <a:pt x="536" y="726"/>
                      <a:pt x="694" y="568"/>
                      <a:pt x="694" y="347"/>
                    </a:cubicBezTo>
                    <a:cubicBezTo>
                      <a:pt x="694" y="158"/>
                      <a:pt x="536" y="1"/>
                      <a:pt x="34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5" name="Google Shape;1018;p32"/>
              <p:cNvSpPr/>
              <p:nvPr/>
            </p:nvSpPr>
            <p:spPr>
              <a:xfrm>
                <a:off x="-1597850" y="2801950"/>
                <a:ext cx="17375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695" h="726" extrusionOk="0">
                    <a:moveTo>
                      <a:pt x="347" y="1"/>
                    </a:moveTo>
                    <a:cubicBezTo>
                      <a:pt x="158" y="1"/>
                      <a:pt x="1" y="158"/>
                      <a:pt x="1" y="347"/>
                    </a:cubicBezTo>
                    <a:cubicBezTo>
                      <a:pt x="1" y="568"/>
                      <a:pt x="158" y="726"/>
                      <a:pt x="347" y="726"/>
                    </a:cubicBezTo>
                    <a:cubicBezTo>
                      <a:pt x="537" y="726"/>
                      <a:pt x="694" y="568"/>
                      <a:pt x="694" y="347"/>
                    </a:cubicBezTo>
                    <a:cubicBezTo>
                      <a:pt x="694" y="158"/>
                      <a:pt x="537" y="1"/>
                      <a:pt x="34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6" name="Google Shape;1019;p32"/>
              <p:cNvSpPr/>
              <p:nvPr/>
            </p:nvSpPr>
            <p:spPr>
              <a:xfrm>
                <a:off x="-1564750" y="2801950"/>
                <a:ext cx="120525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4821" h="726" extrusionOk="0">
                    <a:moveTo>
                      <a:pt x="347" y="1"/>
                    </a:moveTo>
                    <a:cubicBezTo>
                      <a:pt x="158" y="1"/>
                      <a:pt x="0" y="158"/>
                      <a:pt x="0" y="347"/>
                    </a:cubicBezTo>
                    <a:cubicBezTo>
                      <a:pt x="32" y="568"/>
                      <a:pt x="189" y="726"/>
                      <a:pt x="347" y="726"/>
                    </a:cubicBezTo>
                    <a:lnTo>
                      <a:pt x="4442" y="726"/>
                    </a:lnTo>
                    <a:cubicBezTo>
                      <a:pt x="4663" y="726"/>
                      <a:pt x="4820" y="568"/>
                      <a:pt x="4820" y="347"/>
                    </a:cubicBezTo>
                    <a:cubicBezTo>
                      <a:pt x="4820" y="158"/>
                      <a:pt x="4663" y="1"/>
                      <a:pt x="444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7" name="Google Shape;1020;p32"/>
              <p:cNvSpPr/>
              <p:nvPr/>
            </p:nvSpPr>
            <p:spPr>
              <a:xfrm>
                <a:off x="-1597850" y="2924050"/>
                <a:ext cx="85100" cy="85075"/>
              </a:xfrm>
              <a:custGeom>
                <a:avLst/>
                <a:gdLst/>
                <a:ahLst/>
                <a:cxnLst/>
                <a:rect l="l" t="t" r="r" b="b"/>
                <a:pathLst>
                  <a:path w="3404" h="3403" extrusionOk="0">
                    <a:moveTo>
                      <a:pt x="1671" y="662"/>
                    </a:moveTo>
                    <a:cubicBezTo>
                      <a:pt x="2238" y="662"/>
                      <a:pt x="2710" y="1134"/>
                      <a:pt x="2710" y="1701"/>
                    </a:cubicBezTo>
                    <a:cubicBezTo>
                      <a:pt x="2710" y="2237"/>
                      <a:pt x="2269" y="2710"/>
                      <a:pt x="1671" y="2710"/>
                    </a:cubicBezTo>
                    <a:cubicBezTo>
                      <a:pt x="1135" y="2710"/>
                      <a:pt x="663" y="2237"/>
                      <a:pt x="663" y="1701"/>
                    </a:cubicBezTo>
                    <a:cubicBezTo>
                      <a:pt x="663" y="1134"/>
                      <a:pt x="1135" y="662"/>
                      <a:pt x="1671" y="662"/>
                    </a:cubicBezTo>
                    <a:close/>
                    <a:moveTo>
                      <a:pt x="1671" y="0"/>
                    </a:moveTo>
                    <a:cubicBezTo>
                      <a:pt x="726" y="0"/>
                      <a:pt x="1" y="756"/>
                      <a:pt x="1" y="1701"/>
                    </a:cubicBezTo>
                    <a:cubicBezTo>
                      <a:pt x="1" y="2647"/>
                      <a:pt x="726" y="3403"/>
                      <a:pt x="1671" y="3403"/>
                    </a:cubicBezTo>
                    <a:cubicBezTo>
                      <a:pt x="2616" y="3403"/>
                      <a:pt x="3372" y="2647"/>
                      <a:pt x="3372" y="1701"/>
                    </a:cubicBezTo>
                    <a:cubicBezTo>
                      <a:pt x="3403" y="756"/>
                      <a:pt x="2616" y="0"/>
                      <a:pt x="167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4075236" y="3093285"/>
            <a:ext cx="519113" cy="519113"/>
            <a:chOff x="3856830" y="3059209"/>
            <a:chExt cx="519113" cy="519113"/>
          </a:xfrm>
        </p:grpSpPr>
        <p:sp>
          <p:nvSpPr>
            <p:cNvPr id="18" name="椭圆 17"/>
            <p:cNvSpPr/>
            <p:nvPr/>
          </p:nvSpPr>
          <p:spPr>
            <a:xfrm>
              <a:off x="3856830" y="3059209"/>
              <a:ext cx="519113" cy="519113"/>
            </a:xfrm>
            <a:prstGeom prst="ellipse">
              <a:avLst/>
            </a:prstGeom>
            <a:gradFill flip="none" rotWithShape="1">
              <a:gsLst>
                <a:gs pos="0">
                  <a:srgbClr val="F8DFA1"/>
                </a:gs>
                <a:gs pos="100000">
                  <a:srgbClr val="ECB75E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Google Shape;973;p32"/>
            <p:cNvSpPr/>
            <p:nvPr/>
          </p:nvSpPr>
          <p:spPr>
            <a:xfrm>
              <a:off x="4043405" y="3217428"/>
              <a:ext cx="212680" cy="211572"/>
            </a:xfrm>
            <a:custGeom>
              <a:avLst/>
              <a:gdLst/>
              <a:ahLst/>
              <a:cxnLst/>
              <a:rect l="l" t="t" r="r" b="b"/>
              <a:pathLst>
                <a:path w="11909" h="11847" extrusionOk="0">
                  <a:moveTo>
                    <a:pt x="3560" y="2647"/>
                  </a:moveTo>
                  <a:lnTo>
                    <a:pt x="3560" y="3561"/>
                  </a:lnTo>
                  <a:lnTo>
                    <a:pt x="2615" y="3561"/>
                  </a:lnTo>
                  <a:lnTo>
                    <a:pt x="3560" y="2647"/>
                  </a:lnTo>
                  <a:close/>
                  <a:moveTo>
                    <a:pt x="6616" y="4222"/>
                  </a:moveTo>
                  <a:cubicBezTo>
                    <a:pt x="7971" y="4285"/>
                    <a:pt x="9074" y="5325"/>
                    <a:pt x="9074" y="6680"/>
                  </a:cubicBezTo>
                  <a:cubicBezTo>
                    <a:pt x="9074" y="8003"/>
                    <a:pt x="7971" y="9106"/>
                    <a:pt x="6616" y="9106"/>
                  </a:cubicBezTo>
                  <a:cubicBezTo>
                    <a:pt x="5293" y="9106"/>
                    <a:pt x="4190" y="8003"/>
                    <a:pt x="4190" y="6680"/>
                  </a:cubicBezTo>
                  <a:cubicBezTo>
                    <a:pt x="4190" y="5325"/>
                    <a:pt x="5293" y="4222"/>
                    <a:pt x="6616" y="4222"/>
                  </a:cubicBezTo>
                  <a:close/>
                  <a:moveTo>
                    <a:pt x="7687" y="757"/>
                  </a:moveTo>
                  <a:lnTo>
                    <a:pt x="7687" y="1513"/>
                  </a:lnTo>
                  <a:lnTo>
                    <a:pt x="3875" y="1513"/>
                  </a:lnTo>
                  <a:cubicBezTo>
                    <a:pt x="3781" y="1513"/>
                    <a:pt x="3655" y="1544"/>
                    <a:pt x="3623" y="1639"/>
                  </a:cubicBezTo>
                  <a:lnTo>
                    <a:pt x="1512" y="3718"/>
                  </a:lnTo>
                  <a:cubicBezTo>
                    <a:pt x="1418" y="3813"/>
                    <a:pt x="1386" y="3876"/>
                    <a:pt x="1386" y="3939"/>
                  </a:cubicBezTo>
                  <a:lnTo>
                    <a:pt x="1386" y="9862"/>
                  </a:lnTo>
                  <a:lnTo>
                    <a:pt x="662" y="9862"/>
                  </a:lnTo>
                  <a:lnTo>
                    <a:pt x="662" y="757"/>
                  </a:lnTo>
                  <a:close/>
                  <a:moveTo>
                    <a:pt x="8380" y="2175"/>
                  </a:moveTo>
                  <a:lnTo>
                    <a:pt x="8380" y="4128"/>
                  </a:lnTo>
                  <a:cubicBezTo>
                    <a:pt x="7876" y="3813"/>
                    <a:pt x="7278" y="3592"/>
                    <a:pt x="6648" y="3592"/>
                  </a:cubicBezTo>
                  <a:cubicBezTo>
                    <a:pt x="4915" y="3592"/>
                    <a:pt x="3560" y="5010"/>
                    <a:pt x="3560" y="6711"/>
                  </a:cubicBezTo>
                  <a:cubicBezTo>
                    <a:pt x="3560" y="8444"/>
                    <a:pt x="4946" y="9830"/>
                    <a:pt x="6648" y="9830"/>
                  </a:cubicBezTo>
                  <a:cubicBezTo>
                    <a:pt x="7120" y="9830"/>
                    <a:pt x="7593" y="9704"/>
                    <a:pt x="8002" y="9515"/>
                  </a:cubicBezTo>
                  <a:lnTo>
                    <a:pt x="8380" y="9893"/>
                  </a:lnTo>
                  <a:lnTo>
                    <a:pt x="8380" y="10492"/>
                  </a:lnTo>
                  <a:lnTo>
                    <a:pt x="2079" y="10492"/>
                  </a:lnTo>
                  <a:lnTo>
                    <a:pt x="2079" y="4285"/>
                  </a:lnTo>
                  <a:lnTo>
                    <a:pt x="3875" y="4285"/>
                  </a:lnTo>
                  <a:cubicBezTo>
                    <a:pt x="4064" y="4285"/>
                    <a:pt x="4222" y="4128"/>
                    <a:pt x="4222" y="3907"/>
                  </a:cubicBezTo>
                  <a:lnTo>
                    <a:pt x="4222" y="2175"/>
                  </a:lnTo>
                  <a:close/>
                  <a:moveTo>
                    <a:pt x="9074" y="8633"/>
                  </a:moveTo>
                  <a:lnTo>
                    <a:pt x="11027" y="10618"/>
                  </a:lnTo>
                  <a:cubicBezTo>
                    <a:pt x="11153" y="10744"/>
                    <a:pt x="11153" y="10964"/>
                    <a:pt x="11027" y="11090"/>
                  </a:cubicBezTo>
                  <a:cubicBezTo>
                    <a:pt x="10964" y="11153"/>
                    <a:pt x="10877" y="11185"/>
                    <a:pt x="10791" y="11185"/>
                  </a:cubicBezTo>
                  <a:cubicBezTo>
                    <a:pt x="10704" y="11185"/>
                    <a:pt x="10617" y="11153"/>
                    <a:pt x="10554" y="11090"/>
                  </a:cubicBezTo>
                  <a:lnTo>
                    <a:pt x="8601" y="9106"/>
                  </a:lnTo>
                  <a:cubicBezTo>
                    <a:pt x="8790" y="9011"/>
                    <a:pt x="8948" y="8791"/>
                    <a:pt x="9074" y="8633"/>
                  </a:cubicBezTo>
                  <a:close/>
                  <a:moveTo>
                    <a:pt x="347" y="1"/>
                  </a:moveTo>
                  <a:cubicBezTo>
                    <a:pt x="158" y="1"/>
                    <a:pt x="0" y="190"/>
                    <a:pt x="0" y="379"/>
                  </a:cubicBezTo>
                  <a:lnTo>
                    <a:pt x="0" y="10145"/>
                  </a:lnTo>
                  <a:cubicBezTo>
                    <a:pt x="0" y="10334"/>
                    <a:pt x="158" y="10492"/>
                    <a:pt x="347" y="10492"/>
                  </a:cubicBezTo>
                  <a:lnTo>
                    <a:pt x="1386" y="10492"/>
                  </a:lnTo>
                  <a:lnTo>
                    <a:pt x="1386" y="10838"/>
                  </a:lnTo>
                  <a:cubicBezTo>
                    <a:pt x="1386" y="11059"/>
                    <a:pt x="1544" y="11216"/>
                    <a:pt x="1733" y="11216"/>
                  </a:cubicBezTo>
                  <a:lnTo>
                    <a:pt x="8695" y="11216"/>
                  </a:lnTo>
                  <a:cubicBezTo>
                    <a:pt x="8916" y="11216"/>
                    <a:pt x="9074" y="11059"/>
                    <a:pt x="9074" y="10838"/>
                  </a:cubicBezTo>
                  <a:lnTo>
                    <a:pt x="9074" y="10586"/>
                  </a:lnTo>
                  <a:lnTo>
                    <a:pt x="10050" y="11563"/>
                  </a:lnTo>
                  <a:cubicBezTo>
                    <a:pt x="10239" y="11752"/>
                    <a:pt x="10507" y="11847"/>
                    <a:pt x="10775" y="11847"/>
                  </a:cubicBezTo>
                  <a:cubicBezTo>
                    <a:pt x="11043" y="11847"/>
                    <a:pt x="11310" y="11752"/>
                    <a:pt x="11499" y="11563"/>
                  </a:cubicBezTo>
                  <a:cubicBezTo>
                    <a:pt x="11909" y="11153"/>
                    <a:pt x="11909" y="10492"/>
                    <a:pt x="11499" y="10114"/>
                  </a:cubicBezTo>
                  <a:lnTo>
                    <a:pt x="9420" y="8003"/>
                  </a:lnTo>
                  <a:cubicBezTo>
                    <a:pt x="9609" y="7625"/>
                    <a:pt x="9735" y="7152"/>
                    <a:pt x="9735" y="6680"/>
                  </a:cubicBezTo>
                  <a:cubicBezTo>
                    <a:pt x="9735" y="5924"/>
                    <a:pt x="9452" y="5262"/>
                    <a:pt x="9011" y="4695"/>
                  </a:cubicBezTo>
                  <a:lnTo>
                    <a:pt x="9011" y="1828"/>
                  </a:lnTo>
                  <a:cubicBezTo>
                    <a:pt x="9011" y="1639"/>
                    <a:pt x="8853" y="1481"/>
                    <a:pt x="8664" y="1481"/>
                  </a:cubicBezTo>
                  <a:lnTo>
                    <a:pt x="8317" y="1481"/>
                  </a:lnTo>
                  <a:lnTo>
                    <a:pt x="8317" y="379"/>
                  </a:lnTo>
                  <a:cubicBezTo>
                    <a:pt x="8317" y="190"/>
                    <a:pt x="8160" y="1"/>
                    <a:pt x="7971" y="1"/>
                  </a:cubicBez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5231257" y="2280098"/>
            <a:ext cx="5433487" cy="5822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2000"/>
              </a:lnSpc>
            </a:pPr>
            <a:r>
              <a:rPr lang="en-US" altLang="zh-CN" sz="1100" spc="100" dirty="0">
                <a:gradFill>
                  <a:gsLst>
                    <a:gs pos="0">
                      <a:srgbClr val="F8DFA1"/>
                    </a:gs>
                    <a:gs pos="100000">
                      <a:srgbClr val="ECB75E"/>
                    </a:gs>
                  </a:gsLst>
                  <a:lin ang="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Please enter the font and title you think is appropriate in the box, Please enter the font and title you think is appropriate in the box</a:t>
            </a:r>
          </a:p>
        </p:txBody>
      </p:sp>
      <p:sp>
        <p:nvSpPr>
          <p:cNvPr id="11" name="矩形 10"/>
          <p:cNvSpPr/>
          <p:nvPr/>
        </p:nvSpPr>
        <p:spPr>
          <a:xfrm>
            <a:off x="5231257" y="1953685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2000" dirty="0">
                <a:gradFill>
                  <a:gsLst>
                    <a:gs pos="0">
                      <a:srgbClr val="F8DFA1"/>
                    </a:gs>
                    <a:gs pos="100000">
                      <a:srgbClr val="ECB75E"/>
                    </a:gs>
                  </a:gsLst>
                  <a:lin ang="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每月读书计划</a:t>
            </a:r>
          </a:p>
        </p:txBody>
      </p:sp>
      <p:sp>
        <p:nvSpPr>
          <p:cNvPr id="12" name="矩形 11"/>
          <p:cNvSpPr/>
          <p:nvPr/>
        </p:nvSpPr>
        <p:spPr>
          <a:xfrm>
            <a:off x="5791272" y="3277240"/>
            <a:ext cx="5433487" cy="5822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2000"/>
              </a:lnSpc>
            </a:pPr>
            <a:r>
              <a:rPr lang="en-US" altLang="zh-CN" sz="1100" spc="100" dirty="0">
                <a:gradFill>
                  <a:gsLst>
                    <a:gs pos="0">
                      <a:srgbClr val="F8DFA1"/>
                    </a:gs>
                    <a:gs pos="100000">
                      <a:srgbClr val="ECB75E"/>
                    </a:gs>
                  </a:gsLst>
                  <a:lin ang="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100" spc="100" dirty="0">
                <a:gradFill>
                  <a:gsLst>
                    <a:gs pos="0">
                      <a:srgbClr val="F8DFA1"/>
                    </a:gs>
                    <a:gs pos="100000">
                      <a:srgbClr val="ECB75E"/>
                    </a:gs>
                  </a:gsLst>
                  <a:lin ang="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模板网，幻灯片演示模板及素材免费下载！</a:t>
            </a:r>
          </a:p>
          <a:p>
            <a:pPr algn="just">
              <a:lnSpc>
                <a:spcPts val="2000"/>
              </a:lnSpc>
            </a:pPr>
            <a:r>
              <a:rPr lang="en-US" altLang="zh-CN" sz="1100" spc="100" dirty="0">
                <a:gradFill>
                  <a:gsLst>
                    <a:gs pos="0">
                      <a:srgbClr val="F8DFA1"/>
                    </a:gs>
                    <a:gs pos="100000">
                      <a:srgbClr val="ECB75E"/>
                    </a:gs>
                  </a:gsLst>
                  <a:lin ang="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100" spc="100" dirty="0">
                <a:gradFill>
                  <a:gsLst>
                    <a:gs pos="0">
                      <a:srgbClr val="F8DFA1"/>
                    </a:gs>
                    <a:gs pos="100000">
                      <a:srgbClr val="ECB75E"/>
                    </a:gs>
                  </a:gsLst>
                  <a:lin ang="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 官网唯一网址：</a:t>
            </a:r>
            <a:r>
              <a:rPr lang="en-US" altLang="zh-CN" sz="1100" spc="100" dirty="0">
                <a:gradFill>
                  <a:gsLst>
                    <a:gs pos="0">
                      <a:srgbClr val="F8DFA1"/>
                    </a:gs>
                    <a:gs pos="100000">
                      <a:srgbClr val="ECB75E"/>
                    </a:gs>
                  </a:gsLst>
                  <a:lin ang="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www.51pptmoban.com</a:t>
            </a:r>
          </a:p>
        </p:txBody>
      </p:sp>
      <p:sp>
        <p:nvSpPr>
          <p:cNvPr id="13" name="矩形 12"/>
          <p:cNvSpPr/>
          <p:nvPr/>
        </p:nvSpPr>
        <p:spPr>
          <a:xfrm>
            <a:off x="5791271" y="2957496"/>
            <a:ext cx="1806381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2000" dirty="0">
                <a:gradFill>
                  <a:gsLst>
                    <a:gs pos="0">
                      <a:srgbClr val="F8DFA1"/>
                    </a:gs>
                    <a:gs pos="100000">
                      <a:srgbClr val="ECB75E"/>
                    </a:gs>
                  </a:gsLst>
                  <a:lin ang="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每月阅读案例</a:t>
            </a:r>
          </a:p>
        </p:txBody>
      </p:sp>
      <p:sp>
        <p:nvSpPr>
          <p:cNvPr id="14" name="矩形 13"/>
          <p:cNvSpPr/>
          <p:nvPr/>
        </p:nvSpPr>
        <p:spPr>
          <a:xfrm>
            <a:off x="5791272" y="4274382"/>
            <a:ext cx="5433487" cy="5822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2000"/>
              </a:lnSpc>
            </a:pPr>
            <a:r>
              <a:rPr lang="en-US" altLang="zh-CN" sz="1100" spc="100" dirty="0">
                <a:gradFill>
                  <a:gsLst>
                    <a:gs pos="0">
                      <a:srgbClr val="F8DFA1"/>
                    </a:gs>
                    <a:gs pos="100000">
                      <a:srgbClr val="ECB75E"/>
                    </a:gs>
                  </a:gsLst>
                  <a:lin ang="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Please enter the font and title you think is appropriate in the box, Please enter the font and title you think is appropriate in the box</a:t>
            </a:r>
          </a:p>
        </p:txBody>
      </p:sp>
      <p:sp>
        <p:nvSpPr>
          <p:cNvPr id="15" name="矩形 14"/>
          <p:cNvSpPr/>
          <p:nvPr/>
        </p:nvSpPr>
        <p:spPr>
          <a:xfrm>
            <a:off x="5791271" y="3963853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2000" dirty="0">
                <a:gradFill>
                  <a:gsLst>
                    <a:gs pos="0">
                      <a:srgbClr val="F8DFA1"/>
                    </a:gs>
                    <a:gs pos="100000">
                      <a:srgbClr val="ECB75E"/>
                    </a:gs>
                  </a:gsLst>
                  <a:lin ang="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按时记录笔记</a:t>
            </a:r>
          </a:p>
        </p:txBody>
      </p:sp>
      <p:sp>
        <p:nvSpPr>
          <p:cNvPr id="16" name="矩形 15"/>
          <p:cNvSpPr/>
          <p:nvPr/>
        </p:nvSpPr>
        <p:spPr>
          <a:xfrm>
            <a:off x="5231258" y="5271524"/>
            <a:ext cx="5433487" cy="5822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2000"/>
              </a:lnSpc>
            </a:pPr>
            <a:r>
              <a:rPr lang="en-US" altLang="zh-CN" sz="1100" spc="100" dirty="0">
                <a:gradFill>
                  <a:gsLst>
                    <a:gs pos="0">
                      <a:srgbClr val="F8DFA1"/>
                    </a:gs>
                    <a:gs pos="100000">
                      <a:srgbClr val="ECB75E"/>
                    </a:gs>
                  </a:gsLst>
                  <a:lin ang="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Please enter the font and title you think is appropriate in the box, Please enter the font and title you think is appropriate in the box</a:t>
            </a:r>
          </a:p>
        </p:txBody>
      </p:sp>
      <p:sp>
        <p:nvSpPr>
          <p:cNvPr id="17" name="矩形 16"/>
          <p:cNvSpPr/>
          <p:nvPr/>
        </p:nvSpPr>
        <p:spPr>
          <a:xfrm>
            <a:off x="5231256" y="4954243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2000" dirty="0">
                <a:gradFill>
                  <a:gsLst>
                    <a:gs pos="0">
                      <a:srgbClr val="F8DFA1"/>
                    </a:gs>
                    <a:gs pos="100000">
                      <a:srgbClr val="ECB75E"/>
                    </a:gs>
                  </a:gsLst>
                  <a:lin ang="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对标优秀员工</a:t>
            </a: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V="1">
            <a:off x="0" y="843062"/>
            <a:ext cx="12192000" cy="939036"/>
          </a:xfrm>
          <a:prstGeom prst="rect">
            <a:avLst/>
          </a:prstGeom>
        </p:spPr>
      </p:pic>
      <p:sp>
        <p:nvSpPr>
          <p:cNvPr id="44" name="文本框 43"/>
          <p:cNvSpPr txBox="1"/>
          <p:nvPr/>
        </p:nvSpPr>
        <p:spPr>
          <a:xfrm>
            <a:off x="913130" y="374015"/>
            <a:ext cx="82835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  <a:cs typeface="字魂35号-经典雅黑" panose="00000500000000000000" charset="-122"/>
              </a:defRPr>
            </a:lvl1pPr>
          </a:lstStyle>
          <a:p>
            <a:r>
              <a: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学习计划</a:t>
            </a:r>
          </a:p>
        </p:txBody>
      </p:sp>
    </p:spTree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7744843" y="1072397"/>
            <a:ext cx="3150131" cy="5522297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0000" b="1" i="0" u="none" strike="noStrike" kern="1200" cap="none" spc="0" normalizeH="0" baseline="0" noProof="0" dirty="0">
                <a:ln>
                  <a:gradFill>
                    <a:gsLst>
                      <a:gs pos="0">
                        <a:srgbClr val="FBE29E"/>
                      </a:gs>
                      <a:gs pos="100000">
                        <a:srgbClr val="B38633"/>
                      </a:gs>
                    </a:gsLst>
                    <a:lin ang="5400000" scaled="1"/>
                  </a:gradFill>
                </a:ln>
                <a:noFill/>
                <a:effectLst>
                  <a:glow rad="12700">
                    <a:srgbClr val="FBE29E"/>
                  </a:glow>
                </a:effectLst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4</a:t>
            </a:r>
          </a:p>
        </p:txBody>
      </p:sp>
      <p:sp>
        <p:nvSpPr>
          <p:cNvPr id="2" name="矩形 1"/>
          <p:cNvSpPr/>
          <p:nvPr/>
        </p:nvSpPr>
        <p:spPr>
          <a:xfrm>
            <a:off x="1819175" y="1923025"/>
            <a:ext cx="561766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sz="96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叶茂</a:t>
            </a:r>
            <a:endParaRPr sz="8800" dirty="0">
              <a:gradFill>
                <a:gsLst>
                  <a:gs pos="0">
                    <a:srgbClr val="ECB75E"/>
                  </a:gs>
                  <a:gs pos="100000">
                    <a:srgbClr val="F8DFA1"/>
                  </a:gs>
                </a:gsLst>
                <a:lin ang="5400000" scaled="1"/>
              </a:gra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algn="r"/>
            <a:r>
              <a:rPr lang="zh-CN" altLang="en-US" sz="32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明</a:t>
            </a:r>
            <a:r>
              <a:rPr sz="3200" dirty="0" err="1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年个人成长计划及工作思路</a:t>
            </a:r>
            <a:endParaRPr sz="3200" dirty="0">
              <a:gradFill>
                <a:gsLst>
                  <a:gs pos="0">
                    <a:srgbClr val="ECB75E"/>
                  </a:gs>
                  <a:gs pos="100000">
                    <a:srgbClr val="F8DFA1"/>
                  </a:gs>
                </a:gsLst>
                <a:lin ang="5400000" scaled="1"/>
              </a:gra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-86627" y="4419599"/>
            <a:ext cx="12278626" cy="24384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ṩļïḓè"/>
          <p:cNvSpPr txBox="1"/>
          <p:nvPr/>
        </p:nvSpPr>
        <p:spPr bwMode="auto">
          <a:xfrm flipH="1">
            <a:off x="152429" y="2830527"/>
            <a:ext cx="3831590" cy="1191260"/>
          </a:xfrm>
          <a:prstGeom prst="roundRect">
            <a:avLst>
              <a:gd name="adj" fmla="val 50000"/>
            </a:avLst>
          </a:prstGeom>
          <a:ln>
            <a:gradFill>
              <a:gsLst>
                <a:gs pos="0">
                  <a:srgbClr val="FFC000"/>
                </a:gs>
                <a:gs pos="100000">
                  <a:srgbClr val="EF0169">
                    <a:alpha val="0"/>
                  </a:srgb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200" dirty="0">
                <a:solidFill>
                  <a:srgbClr val="2A2B6A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 </a:t>
            </a:r>
          </a:p>
        </p:txBody>
      </p:sp>
      <p:sp>
        <p:nvSpPr>
          <p:cNvPr id="5" name="iṩļïḓè"/>
          <p:cNvSpPr txBox="1"/>
          <p:nvPr/>
        </p:nvSpPr>
        <p:spPr bwMode="auto">
          <a:xfrm flipH="1">
            <a:off x="280699" y="4518910"/>
            <a:ext cx="3831590" cy="1242750"/>
          </a:xfrm>
          <a:prstGeom prst="roundRect">
            <a:avLst>
              <a:gd name="adj" fmla="val 50000"/>
            </a:avLst>
          </a:prstGeom>
          <a:ln>
            <a:gradFill>
              <a:gsLst>
                <a:gs pos="0">
                  <a:srgbClr val="FFC000"/>
                </a:gs>
                <a:gs pos="100000">
                  <a:srgbClr val="EF0169">
                    <a:alpha val="0"/>
                  </a:srgb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200" dirty="0">
                <a:solidFill>
                  <a:srgbClr val="2A2B6A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 </a:t>
            </a:r>
          </a:p>
        </p:txBody>
      </p:sp>
      <p:sp>
        <p:nvSpPr>
          <p:cNvPr id="6" name="iṩļïḓè"/>
          <p:cNvSpPr txBox="1"/>
          <p:nvPr/>
        </p:nvSpPr>
        <p:spPr bwMode="auto">
          <a:xfrm>
            <a:off x="7775604" y="4786679"/>
            <a:ext cx="4027805" cy="1148598"/>
          </a:xfrm>
          <a:prstGeom prst="roundRect">
            <a:avLst>
              <a:gd name="adj" fmla="val 50000"/>
            </a:avLst>
          </a:prstGeom>
          <a:ln>
            <a:gradFill>
              <a:gsLst>
                <a:gs pos="0">
                  <a:srgbClr val="FFC000"/>
                </a:gs>
                <a:gs pos="100000">
                  <a:srgbClr val="EF0169">
                    <a:alpha val="0"/>
                  </a:srgb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200" dirty="0">
                <a:solidFill>
                  <a:srgbClr val="2A2B6A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 </a:t>
            </a:r>
          </a:p>
        </p:txBody>
      </p:sp>
      <p:sp>
        <p:nvSpPr>
          <p:cNvPr id="7" name="iṩļïḓè"/>
          <p:cNvSpPr txBox="1"/>
          <p:nvPr/>
        </p:nvSpPr>
        <p:spPr bwMode="auto">
          <a:xfrm>
            <a:off x="8063894" y="3008043"/>
            <a:ext cx="4027805" cy="1280794"/>
          </a:xfrm>
          <a:prstGeom prst="roundRect">
            <a:avLst>
              <a:gd name="adj" fmla="val 50000"/>
            </a:avLst>
          </a:prstGeom>
          <a:ln>
            <a:gradFill>
              <a:gsLst>
                <a:gs pos="0">
                  <a:srgbClr val="FFC000"/>
                </a:gs>
                <a:gs pos="100000">
                  <a:srgbClr val="EF0169">
                    <a:alpha val="0"/>
                  </a:srgb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200" dirty="0">
                <a:solidFill>
                  <a:srgbClr val="2A2B6A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 </a:t>
            </a:r>
          </a:p>
        </p:txBody>
      </p:sp>
      <p:graphicFrame>
        <p:nvGraphicFramePr>
          <p:cNvPr id="16" name="图表 15"/>
          <p:cNvGraphicFramePr/>
          <p:nvPr/>
        </p:nvGraphicFramePr>
        <p:xfrm>
          <a:off x="1039528" y="2134496"/>
          <a:ext cx="10067921" cy="3804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文本框 68"/>
          <p:cNvSpPr txBox="1"/>
          <p:nvPr/>
        </p:nvSpPr>
        <p:spPr>
          <a:xfrm>
            <a:off x="2435193" y="3094255"/>
            <a:ext cx="1475741" cy="710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00" b="0" i="0" u="none" strike="noStrike" cap="none" spc="0" normalizeH="0" baseline="0">
                <a:ln>
                  <a:noFill/>
                </a:ln>
                <a:solidFill>
                  <a:srgbClr val="FFCD2D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 algn="ctr">
              <a:lnSpc>
                <a:spcPct val="150000"/>
              </a:lnSpc>
            </a:pPr>
            <a:r>
              <a:rPr lang="en-US" altLang="zh-CN" sz="1400" b="1" dirty="0">
                <a:solidFill>
                  <a:schemeClr val="accent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高溢价能力创造超越性项目利润</a:t>
            </a:r>
          </a:p>
        </p:txBody>
      </p:sp>
      <p:grpSp>
        <p:nvGrpSpPr>
          <p:cNvPr id="18" name="组合 17"/>
          <p:cNvGrpSpPr/>
          <p:nvPr/>
        </p:nvGrpSpPr>
        <p:grpSpPr>
          <a:xfrm flipV="1">
            <a:off x="3607588" y="3569483"/>
            <a:ext cx="765276" cy="231946"/>
            <a:chOff x="2240808" y="1507490"/>
            <a:chExt cx="525899" cy="159397"/>
          </a:xfrm>
        </p:grpSpPr>
        <p:cxnSp>
          <p:nvCxnSpPr>
            <p:cNvPr id="34" name="直接连接符 33"/>
            <p:cNvCxnSpPr/>
            <p:nvPr/>
          </p:nvCxnSpPr>
          <p:spPr>
            <a:xfrm flipH="1" flipV="1">
              <a:off x="2607310" y="1507490"/>
              <a:ext cx="159397" cy="159397"/>
            </a:xfrm>
            <a:prstGeom prst="line">
              <a:avLst/>
            </a:prstGeom>
            <a:ln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H="1" flipV="1">
              <a:off x="2240808" y="1507490"/>
              <a:ext cx="368888" cy="0"/>
            </a:xfrm>
            <a:prstGeom prst="line">
              <a:avLst/>
            </a:prstGeom>
            <a:ln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文本框 64"/>
          <p:cNvSpPr txBox="1"/>
          <p:nvPr/>
        </p:nvSpPr>
        <p:spPr>
          <a:xfrm>
            <a:off x="2006595" y="3702480"/>
            <a:ext cx="1708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00" b="0" i="0" u="none" strike="noStrike" cap="none" spc="0" normalizeH="0" baseline="0">
                <a:ln>
                  <a:noFill/>
                </a:ln>
                <a:solidFill>
                  <a:srgbClr val="FFCD2D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 algn="ctr"/>
            <a:endParaRPr lang="en-US" altLang="zh-CN" sz="1800" b="1" dirty="0">
              <a:solidFill>
                <a:schemeClr val="accent4">
                  <a:lumMod val="60000"/>
                  <a:lumOff val="4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 flipV="1">
            <a:off x="6067902" y="1984353"/>
            <a:ext cx="11173" cy="569812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60"/>
          <p:cNvSpPr txBox="1"/>
          <p:nvPr/>
        </p:nvSpPr>
        <p:spPr>
          <a:xfrm>
            <a:off x="4474227" y="1696289"/>
            <a:ext cx="3204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00" b="0" i="0" u="none" strike="noStrike" cap="none" spc="0" normalizeH="0" baseline="0">
                <a:ln>
                  <a:noFill/>
                </a:ln>
                <a:solidFill>
                  <a:srgbClr val="FFCD2D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sz="2400" b="1" dirty="0">
                <a:solidFill>
                  <a:schemeClr val="accent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推动部门</a:t>
            </a:r>
            <a:r>
              <a:rPr lang="zh-CN" altLang="en-US" sz="2400" b="1" dirty="0">
                <a:solidFill>
                  <a:schemeClr val="accent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业绩</a:t>
            </a:r>
            <a:r>
              <a:rPr lang="en-US" altLang="zh-CN" sz="2400" b="1" dirty="0">
                <a:solidFill>
                  <a:schemeClr val="accent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增长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4489120" y="4969369"/>
            <a:ext cx="721846" cy="243958"/>
            <a:chOff x="2534065" y="5314950"/>
            <a:chExt cx="496054" cy="167652"/>
          </a:xfrm>
        </p:grpSpPr>
        <p:cxnSp>
          <p:nvCxnSpPr>
            <p:cNvPr id="32" name="直接连接符 31"/>
            <p:cNvCxnSpPr/>
            <p:nvPr/>
          </p:nvCxnSpPr>
          <p:spPr>
            <a:xfrm flipH="1">
              <a:off x="2862467" y="5314950"/>
              <a:ext cx="167652" cy="167652"/>
            </a:xfrm>
            <a:prstGeom prst="line">
              <a:avLst/>
            </a:prstGeom>
            <a:ln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2534065" y="5482602"/>
              <a:ext cx="330788" cy="0"/>
            </a:xfrm>
            <a:prstGeom prst="line">
              <a:avLst/>
            </a:prstGeom>
            <a:ln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1"/>
          <p:cNvSpPr txBox="1"/>
          <p:nvPr/>
        </p:nvSpPr>
        <p:spPr>
          <a:xfrm>
            <a:off x="2993457" y="4798105"/>
            <a:ext cx="1505289" cy="702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defTabSz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1" i="0" u="none" strike="noStrike" cap="none" spc="0" normalizeH="0" baseline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>
                <a:solidFill>
                  <a:schemeClr val="accent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提供客户满意的项目交付</a:t>
            </a:r>
            <a:r>
              <a:rPr lang="zh-CN" altLang="en-US" dirty="0">
                <a:solidFill>
                  <a:schemeClr val="accent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服务</a:t>
            </a:r>
          </a:p>
        </p:txBody>
      </p:sp>
      <p:grpSp>
        <p:nvGrpSpPr>
          <p:cNvPr id="24" name="组合 23"/>
          <p:cNvGrpSpPr/>
          <p:nvPr/>
        </p:nvGrpSpPr>
        <p:grpSpPr>
          <a:xfrm flipH="1">
            <a:off x="7762291" y="3589786"/>
            <a:ext cx="523237" cy="129798"/>
            <a:chOff x="2336940" y="1507490"/>
            <a:chExt cx="359569" cy="89199"/>
          </a:xfrm>
        </p:grpSpPr>
        <p:cxnSp>
          <p:nvCxnSpPr>
            <p:cNvPr id="30" name="直接连接符 29"/>
            <p:cNvCxnSpPr/>
            <p:nvPr/>
          </p:nvCxnSpPr>
          <p:spPr>
            <a:xfrm flipH="1" flipV="1">
              <a:off x="2607310" y="1507490"/>
              <a:ext cx="89199" cy="89199"/>
            </a:xfrm>
            <a:prstGeom prst="line">
              <a:avLst/>
            </a:prstGeom>
            <a:ln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H="1">
              <a:off x="2336940" y="1507490"/>
              <a:ext cx="272756" cy="0"/>
            </a:xfrm>
            <a:prstGeom prst="line">
              <a:avLst/>
            </a:prstGeom>
            <a:ln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52"/>
          <p:cNvSpPr txBox="1"/>
          <p:nvPr/>
        </p:nvSpPr>
        <p:spPr>
          <a:xfrm>
            <a:off x="8285528" y="3141592"/>
            <a:ext cx="1162683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defTabSz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1" i="0" u="none" strike="noStrike" cap="none" spc="0" normalizeH="0" baseline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err="1">
                <a:solidFill>
                  <a:schemeClr val="accent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扩大市场份额，降低交付成本</a:t>
            </a:r>
            <a:endParaRPr lang="en-US" altLang="zh-CN" dirty="0">
              <a:solidFill>
                <a:schemeClr val="accent2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 flipH="1" flipV="1">
            <a:off x="7040488" y="4979630"/>
            <a:ext cx="810381" cy="260573"/>
            <a:chOff x="2229485" y="1507490"/>
            <a:chExt cx="556895" cy="179070"/>
          </a:xfrm>
        </p:grpSpPr>
        <p:cxnSp>
          <p:nvCxnSpPr>
            <p:cNvPr id="28" name="直接连接符 27"/>
            <p:cNvCxnSpPr/>
            <p:nvPr/>
          </p:nvCxnSpPr>
          <p:spPr>
            <a:xfrm flipH="1" flipV="1">
              <a:off x="2607310" y="1507490"/>
              <a:ext cx="179070" cy="179070"/>
            </a:xfrm>
            <a:prstGeom prst="line">
              <a:avLst/>
            </a:prstGeom>
            <a:ln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>
              <a:off x="2229485" y="1507490"/>
              <a:ext cx="380211" cy="0"/>
            </a:xfrm>
            <a:prstGeom prst="line">
              <a:avLst/>
            </a:prstGeom>
            <a:ln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文本框 48"/>
          <p:cNvSpPr txBox="1"/>
          <p:nvPr/>
        </p:nvSpPr>
        <p:spPr>
          <a:xfrm>
            <a:off x="7770002" y="4719532"/>
            <a:ext cx="1426703" cy="710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defTabSz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1" i="0" u="none" strike="noStrike" cap="none" spc="0" normalizeH="0" baseline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err="1">
                <a:solidFill>
                  <a:schemeClr val="accent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形成具备高度价值的项目和成果</a:t>
            </a:r>
            <a:endParaRPr lang="en-US" altLang="zh-CN" dirty="0">
              <a:solidFill>
                <a:schemeClr val="accent2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4693576" y="3392612"/>
            <a:ext cx="259969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spc="300" dirty="0">
                <a:solidFill>
                  <a:schemeClr val="accen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工作发展</a:t>
            </a:r>
            <a:r>
              <a:rPr lang="en-US" altLang="zh-CN" sz="2800" spc="300" dirty="0">
                <a:solidFill>
                  <a:schemeClr val="accen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&amp;</a:t>
            </a:r>
          </a:p>
          <a:p>
            <a:pPr algn="ctr"/>
            <a:r>
              <a:rPr lang="zh-CN" altLang="en-US" sz="2800" spc="300" dirty="0">
                <a:solidFill>
                  <a:schemeClr val="accen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个人成长</a:t>
            </a:r>
          </a:p>
          <a:p>
            <a:pPr algn="ctr"/>
            <a:r>
              <a:rPr lang="zh-CN" altLang="en-US" sz="2800" spc="300" dirty="0">
                <a:solidFill>
                  <a:schemeClr val="accen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飞轮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385009" y="3119152"/>
            <a:ext cx="2576195" cy="866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0000"/>
              </a:lnSpc>
            </a:pPr>
            <a:endParaRPr lang="zh-CN" sz="1400" b="1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sz="14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增强经营化意识、成本意识；</a:t>
            </a:r>
          </a:p>
          <a:p>
            <a:pPr algn="l">
              <a:lnSpc>
                <a:spcPct val="120000"/>
              </a:lnSpc>
            </a:pPr>
            <a:r>
              <a:rPr lang="zh-CN" sz="14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提高工作效率，扩大承载容量</a:t>
            </a:r>
            <a:endParaRPr lang="zh-CN" altLang="en-US" sz="1400" b="1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115611" y="4931406"/>
            <a:ext cx="2418715" cy="84805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sz="14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洞察客户需求研发优质产品；至少在两个产品开发项目中担任主导或主要组员角色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51209" y="4734174"/>
            <a:ext cx="2650490" cy="8661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sz="1400" b="1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专项能力再强化；</a:t>
            </a:r>
          </a:p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sz="1400" b="1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做成个人“标签化”特长；</a:t>
            </a:r>
          </a:p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sz="1400" b="1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交叉学习互动成长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51209" y="3023484"/>
            <a:ext cx="2066290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sz="1400" b="1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项目经验沉淀及复盘；</a:t>
            </a:r>
          </a:p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en-US" altLang="zh-CN" sz="14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口碑推广</a:t>
            </a:r>
            <a:endParaRPr lang="zh-CN" sz="1400" b="1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V="1">
            <a:off x="-8861" y="696536"/>
            <a:ext cx="12192000" cy="939036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913130" y="374015"/>
            <a:ext cx="82835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  <a:cs typeface="字魂35号-经典雅黑" panose="00000500000000000000" charset="-122"/>
              </a:defRPr>
            </a:lvl1pPr>
          </a:lstStyle>
          <a:p>
            <a:r>
              <a: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明年工作计划</a:t>
            </a:r>
          </a:p>
        </p:txBody>
      </p:sp>
    </p:spTree>
  </p:cSld>
  <p:clrMapOvr>
    <a:masterClrMapping/>
  </p:clrMapOvr>
  <p:transition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712912" y="2463800"/>
            <a:ext cx="876617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noProof="0" dirty="0">
                <a:ln>
                  <a:noFill/>
                </a:ln>
                <a:gradFill>
                  <a:gsLst>
                    <a:gs pos="2000">
                      <a:schemeClr val="accent1"/>
                    </a:gs>
                    <a:gs pos="100000">
                      <a:srgbClr val="F9F7C0"/>
                    </a:gs>
                  </a:gsLst>
                  <a:lin ang="5400000" scaled="1"/>
                </a:gradFill>
                <a:effectLst/>
                <a:uLnTx/>
                <a:uFillTx/>
                <a:latin typeface="阿里妈妈东方大楷" pitchFamily="2" charset="-122"/>
                <a:ea typeface="阿里妈妈东方大楷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感谢聆听</a:t>
            </a:r>
            <a:endParaRPr lang="zh-CN" altLang="en-US" sz="9600" b="1" noProof="0" dirty="0">
              <a:ln>
                <a:noFill/>
              </a:ln>
              <a:gradFill>
                <a:gsLst>
                  <a:gs pos="2000">
                    <a:schemeClr val="accent1"/>
                  </a:gs>
                  <a:gs pos="100000">
                    <a:srgbClr val="F9F7C0"/>
                  </a:gs>
                </a:gsLst>
                <a:lin ang="5400000" scaled="1"/>
              </a:gradFill>
              <a:effectLst/>
              <a:uLnTx/>
              <a:uFillTx/>
              <a:latin typeface="阿里妈妈东方大楷" pitchFamily="2" charset="-122"/>
              <a:ea typeface="阿里妈妈东方大楷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12913" y="1941830"/>
            <a:ext cx="876617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gradFill>
                  <a:gsLst>
                    <a:gs pos="0">
                      <a:srgbClr val="E6AF6E"/>
                    </a:gs>
                    <a:gs pos="100000">
                      <a:srgbClr val="F9F7C0"/>
                    </a:gs>
                  </a:gsLst>
                  <a:lin ang="810000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2023</a:t>
            </a:r>
            <a:r>
              <a:rPr lang="zh-CN" altLang="en-US" sz="2800" dirty="0">
                <a:gradFill>
                  <a:gsLst>
                    <a:gs pos="0">
                      <a:srgbClr val="E6AF6E"/>
                    </a:gs>
                    <a:gs pos="100000">
                      <a:srgbClr val="F9F7C0"/>
                    </a:gs>
                  </a:gsLst>
                  <a:lin ang="810000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年度年终工作总结汇报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4549140" y="4342049"/>
            <a:ext cx="3093720" cy="424342"/>
            <a:chOff x="9347" y="8591"/>
            <a:chExt cx="3500" cy="480"/>
          </a:xfrm>
        </p:grpSpPr>
        <p:sp>
          <p:nvSpPr>
            <p:cNvPr id="19" name="矩形: 圆角 18"/>
            <p:cNvSpPr/>
            <p:nvPr>
              <p:custDataLst>
                <p:tags r:id="rId1"/>
              </p:custDataLst>
            </p:nvPr>
          </p:nvSpPr>
          <p:spPr>
            <a:xfrm>
              <a:off x="9347" y="8591"/>
              <a:ext cx="3500" cy="480"/>
            </a:xfrm>
            <a:prstGeom prst="roundRect">
              <a:avLst>
                <a:gd name="adj" fmla="val 50000"/>
              </a:avLst>
            </a:prstGeom>
            <a:noFill/>
            <a:ln w="28575">
              <a:gradFill>
                <a:gsLst>
                  <a:gs pos="0">
                    <a:srgbClr val="F9F7C0"/>
                  </a:gs>
                  <a:gs pos="100000">
                    <a:srgbClr val="B3863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0065" y="8596"/>
              <a:ext cx="2543" cy="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gradFill>
                    <a:gsLst>
                      <a:gs pos="0">
                        <a:srgbClr val="E6AF6E"/>
                      </a:gs>
                      <a:gs pos="100000">
                        <a:srgbClr val="F9F7C0"/>
                      </a:gs>
                    </a:gsLst>
                    <a:lin ang="81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XXX</a:t>
              </a:r>
              <a:r>
                <a:rPr lang="zh-CN" altLang="en-US" sz="2000" dirty="0">
                  <a:gradFill>
                    <a:gsLst>
                      <a:gs pos="0">
                        <a:srgbClr val="E6AF6E"/>
                      </a:gs>
                      <a:gs pos="100000">
                        <a:srgbClr val="F9F7C0"/>
                      </a:gs>
                    </a:gsLst>
                    <a:lin ang="81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部门</a:t>
              </a:r>
              <a:r>
                <a:rPr lang="en-US" altLang="zh-CN" sz="2000" dirty="0">
                  <a:gradFill>
                    <a:gsLst>
                      <a:gs pos="0">
                        <a:srgbClr val="E6AF6E"/>
                      </a:gs>
                      <a:gs pos="100000">
                        <a:srgbClr val="F9F7C0"/>
                      </a:gs>
                    </a:gsLst>
                    <a:lin ang="81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-XXX</a:t>
              </a:r>
            </a:p>
          </p:txBody>
        </p:sp>
        <p:sp>
          <p:nvSpPr>
            <p:cNvPr id="21" name="scan_99640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 bwMode="auto">
            <a:xfrm>
              <a:off x="9586" y="8682"/>
              <a:ext cx="351" cy="349"/>
            </a:xfrm>
            <a:custGeom>
              <a:avLst/>
              <a:gdLst>
                <a:gd name="T0" fmla="*/ 378 w 388"/>
                <a:gd name="T1" fmla="*/ 340 h 386"/>
                <a:gd name="T2" fmla="*/ 296 w 388"/>
                <a:gd name="T3" fmla="*/ 259 h 386"/>
                <a:gd name="T4" fmla="*/ 327 w 388"/>
                <a:gd name="T5" fmla="*/ 164 h 386"/>
                <a:gd name="T6" fmla="*/ 279 w 388"/>
                <a:gd name="T7" fmla="*/ 48 h 386"/>
                <a:gd name="T8" fmla="*/ 164 w 388"/>
                <a:gd name="T9" fmla="*/ 0 h 386"/>
                <a:gd name="T10" fmla="*/ 48 w 388"/>
                <a:gd name="T11" fmla="*/ 48 h 386"/>
                <a:gd name="T12" fmla="*/ 0 w 388"/>
                <a:gd name="T13" fmla="*/ 164 h 386"/>
                <a:gd name="T14" fmla="*/ 48 w 388"/>
                <a:gd name="T15" fmla="*/ 279 h 386"/>
                <a:gd name="T16" fmla="*/ 164 w 388"/>
                <a:gd name="T17" fmla="*/ 327 h 386"/>
                <a:gd name="T18" fmla="*/ 259 w 388"/>
                <a:gd name="T19" fmla="*/ 296 h 386"/>
                <a:gd name="T20" fmla="*/ 340 w 388"/>
                <a:gd name="T21" fmla="*/ 378 h 386"/>
                <a:gd name="T22" fmla="*/ 359 w 388"/>
                <a:gd name="T23" fmla="*/ 386 h 386"/>
                <a:gd name="T24" fmla="*/ 378 w 388"/>
                <a:gd name="T25" fmla="*/ 378 h 386"/>
                <a:gd name="T26" fmla="*/ 378 w 388"/>
                <a:gd name="T27" fmla="*/ 340 h 386"/>
                <a:gd name="T28" fmla="*/ 86 w 388"/>
                <a:gd name="T29" fmla="*/ 241 h 386"/>
                <a:gd name="T30" fmla="*/ 53 w 388"/>
                <a:gd name="T31" fmla="*/ 164 h 386"/>
                <a:gd name="T32" fmla="*/ 86 w 388"/>
                <a:gd name="T33" fmla="*/ 86 h 386"/>
                <a:gd name="T34" fmla="*/ 164 w 388"/>
                <a:gd name="T35" fmla="*/ 53 h 386"/>
                <a:gd name="T36" fmla="*/ 241 w 388"/>
                <a:gd name="T37" fmla="*/ 86 h 386"/>
                <a:gd name="T38" fmla="*/ 274 w 388"/>
                <a:gd name="T39" fmla="*/ 164 h 386"/>
                <a:gd name="T40" fmla="*/ 241 w 388"/>
                <a:gd name="T41" fmla="*/ 241 h 386"/>
                <a:gd name="T42" fmla="*/ 164 w 388"/>
                <a:gd name="T43" fmla="*/ 274 h 386"/>
                <a:gd name="T44" fmla="*/ 86 w 388"/>
                <a:gd name="T45" fmla="*/ 241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8" h="386">
                  <a:moveTo>
                    <a:pt x="378" y="340"/>
                  </a:moveTo>
                  <a:lnTo>
                    <a:pt x="296" y="259"/>
                  </a:lnTo>
                  <a:cubicBezTo>
                    <a:pt x="316" y="231"/>
                    <a:pt x="327" y="198"/>
                    <a:pt x="327" y="164"/>
                  </a:cubicBezTo>
                  <a:cubicBezTo>
                    <a:pt x="327" y="120"/>
                    <a:pt x="310" y="79"/>
                    <a:pt x="279" y="48"/>
                  </a:cubicBezTo>
                  <a:cubicBezTo>
                    <a:pt x="248" y="17"/>
                    <a:pt x="207" y="0"/>
                    <a:pt x="164" y="0"/>
                  </a:cubicBezTo>
                  <a:cubicBezTo>
                    <a:pt x="120" y="0"/>
                    <a:pt x="79" y="17"/>
                    <a:pt x="48" y="48"/>
                  </a:cubicBezTo>
                  <a:cubicBezTo>
                    <a:pt x="17" y="79"/>
                    <a:pt x="0" y="120"/>
                    <a:pt x="0" y="164"/>
                  </a:cubicBezTo>
                  <a:cubicBezTo>
                    <a:pt x="0" y="207"/>
                    <a:pt x="17" y="248"/>
                    <a:pt x="48" y="279"/>
                  </a:cubicBezTo>
                  <a:cubicBezTo>
                    <a:pt x="79" y="310"/>
                    <a:pt x="120" y="327"/>
                    <a:pt x="164" y="327"/>
                  </a:cubicBezTo>
                  <a:cubicBezTo>
                    <a:pt x="198" y="327"/>
                    <a:pt x="231" y="316"/>
                    <a:pt x="259" y="296"/>
                  </a:cubicBezTo>
                  <a:lnTo>
                    <a:pt x="340" y="378"/>
                  </a:lnTo>
                  <a:cubicBezTo>
                    <a:pt x="345" y="383"/>
                    <a:pt x="352" y="386"/>
                    <a:pt x="359" y="386"/>
                  </a:cubicBezTo>
                  <a:cubicBezTo>
                    <a:pt x="366" y="386"/>
                    <a:pt x="373" y="383"/>
                    <a:pt x="378" y="378"/>
                  </a:cubicBezTo>
                  <a:cubicBezTo>
                    <a:pt x="388" y="368"/>
                    <a:pt x="388" y="351"/>
                    <a:pt x="378" y="340"/>
                  </a:cubicBezTo>
                  <a:close/>
                  <a:moveTo>
                    <a:pt x="86" y="241"/>
                  </a:moveTo>
                  <a:cubicBezTo>
                    <a:pt x="65" y="221"/>
                    <a:pt x="53" y="193"/>
                    <a:pt x="53" y="164"/>
                  </a:cubicBezTo>
                  <a:cubicBezTo>
                    <a:pt x="53" y="134"/>
                    <a:pt x="65" y="106"/>
                    <a:pt x="86" y="86"/>
                  </a:cubicBezTo>
                  <a:cubicBezTo>
                    <a:pt x="106" y="65"/>
                    <a:pt x="134" y="53"/>
                    <a:pt x="164" y="53"/>
                  </a:cubicBezTo>
                  <a:cubicBezTo>
                    <a:pt x="193" y="53"/>
                    <a:pt x="221" y="65"/>
                    <a:pt x="241" y="86"/>
                  </a:cubicBezTo>
                  <a:cubicBezTo>
                    <a:pt x="262" y="106"/>
                    <a:pt x="274" y="134"/>
                    <a:pt x="274" y="164"/>
                  </a:cubicBezTo>
                  <a:cubicBezTo>
                    <a:pt x="274" y="193"/>
                    <a:pt x="262" y="221"/>
                    <a:pt x="241" y="241"/>
                  </a:cubicBezTo>
                  <a:cubicBezTo>
                    <a:pt x="221" y="262"/>
                    <a:pt x="193" y="274"/>
                    <a:pt x="164" y="274"/>
                  </a:cubicBezTo>
                  <a:cubicBezTo>
                    <a:pt x="134" y="274"/>
                    <a:pt x="106" y="262"/>
                    <a:pt x="86" y="24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1模板信息页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0340" y="-45402"/>
            <a:ext cx="12552680" cy="6948805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3A4FD35-9739-8BBE-2140-B9AE87011FCA}"/>
              </a:ext>
            </a:extLst>
          </p:cNvPr>
          <p:cNvSpPr/>
          <p:nvPr/>
        </p:nvSpPr>
        <p:spPr>
          <a:xfrm>
            <a:off x="658813" y="3568382"/>
            <a:ext cx="4093813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林夕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5BC74AF-0652-FADA-E188-65A9933878B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584595"/>
      </p:ext>
    </p:extLst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742950" y="650666"/>
            <a:ext cx="248285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gradFill>
                  <a:gsLst>
                    <a:gs pos="2000">
                      <a:schemeClr val="accent2"/>
                    </a:gs>
                    <a:gs pos="39000">
                      <a:schemeClr val="accent1">
                        <a:alpha val="83000"/>
                      </a:schemeClr>
                    </a:gs>
                  </a:gsLst>
                  <a:lin ang="540000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目录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063875" y="1050974"/>
            <a:ext cx="26733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b="1" dirty="0">
                <a:solidFill>
                  <a:schemeClr val="accent1">
                    <a:alpha val="22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CONTENTS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858010"/>
            <a:ext cx="12192000" cy="499999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86626" y="1974105"/>
            <a:ext cx="12278626" cy="4883894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187203" y="3272957"/>
            <a:ext cx="3397885" cy="1176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扎根</a:t>
            </a:r>
            <a:endParaRPr lang="zh-CN" altLang="en-US" sz="2000" dirty="0">
              <a:solidFill>
                <a:schemeClr val="lt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今年工作关键事项达成情况</a:t>
            </a: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9101981" y="1168289"/>
            <a:ext cx="2861310" cy="1611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叶茂</a:t>
            </a:r>
            <a:endParaRPr lang="en-US" altLang="zh-CN" sz="2000" dirty="0">
              <a:solidFill>
                <a:schemeClr val="lt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明年</a:t>
            </a:r>
            <a:r>
              <a:rPr lang="en-US" altLang="zh-CN" sz="2000" dirty="0" err="1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个人成长计划及工作思路</a:t>
            </a:r>
            <a:endParaRPr lang="en-US" altLang="zh-CN" sz="2000" dirty="0">
              <a:solidFill>
                <a:schemeClr val="lt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7795531" y="3236320"/>
            <a:ext cx="3397885" cy="1211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繁枝</a:t>
            </a:r>
            <a:endParaRPr lang="zh-CN" altLang="en-US" sz="2000" dirty="0">
              <a:solidFill>
                <a:schemeClr val="lt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个人学习成长情况汇报</a:t>
            </a: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4345622" y="4726130"/>
            <a:ext cx="3397885" cy="1611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提质</a:t>
            </a:r>
            <a:endParaRPr lang="zh-CN" altLang="en-US" sz="2000" dirty="0">
              <a:solidFill>
                <a:schemeClr val="lt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工作中未完成情况偏差分析及改进措施</a:t>
            </a:r>
          </a:p>
        </p:txBody>
      </p:sp>
      <p:sp>
        <p:nvSpPr>
          <p:cNvPr id="14" name="椭圆 13"/>
          <p:cNvSpPr/>
          <p:nvPr/>
        </p:nvSpPr>
        <p:spPr>
          <a:xfrm>
            <a:off x="997259" y="3327760"/>
            <a:ext cx="1120140" cy="1120140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2">
                  <a:alpha val="74000"/>
                </a:schemeClr>
              </a:gs>
            </a:gsLst>
            <a:lin ang="108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30283" y="3584604"/>
            <a:ext cx="10287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gradFill>
                  <a:gsLst>
                    <a:gs pos="0">
                      <a:srgbClr val="0D1426"/>
                    </a:gs>
                    <a:gs pos="100000">
                      <a:srgbClr val="08080E"/>
                    </a:gs>
                  </a:gsLst>
                  <a:lin ang="540000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PART</a:t>
            </a:r>
          </a:p>
          <a:p>
            <a:pPr algn="ctr"/>
            <a:r>
              <a:rPr lang="en-US" altLang="zh-CN" b="1" dirty="0">
                <a:gradFill>
                  <a:gsLst>
                    <a:gs pos="0">
                      <a:srgbClr val="0D1426"/>
                    </a:gs>
                    <a:gs pos="100000">
                      <a:srgbClr val="08080E"/>
                    </a:gs>
                  </a:gsLst>
                  <a:lin ang="540000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01</a:t>
            </a:r>
          </a:p>
        </p:txBody>
      </p:sp>
      <p:sp>
        <p:nvSpPr>
          <p:cNvPr id="18" name="椭圆 17"/>
          <p:cNvSpPr/>
          <p:nvPr/>
        </p:nvSpPr>
        <p:spPr>
          <a:xfrm>
            <a:off x="3018155" y="4889828"/>
            <a:ext cx="1120140" cy="1120140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2">
                  <a:alpha val="74000"/>
                </a:schemeClr>
              </a:gs>
            </a:gsLst>
            <a:lin ang="108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063875" y="5053650"/>
            <a:ext cx="1028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 b="1">
                <a:gradFill>
                  <a:gsLst>
                    <a:gs pos="0">
                      <a:srgbClr val="0D1426"/>
                    </a:gs>
                    <a:gs pos="100000">
                      <a:srgbClr val="08080E"/>
                    </a:gs>
                  </a:gsLst>
                  <a:lin ang="5400000" scaled="1"/>
                </a:gradFill>
                <a:latin typeface="+mn-ea"/>
              </a:defRPr>
            </a:lvl1pPr>
          </a:lstStyle>
          <a:p>
            <a:r>
              <a:rPr lang="en-US" altLang="zh-CN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PART 02</a:t>
            </a:r>
          </a:p>
        </p:txBody>
      </p:sp>
      <p:sp>
        <p:nvSpPr>
          <p:cNvPr id="22" name="椭圆 21"/>
          <p:cNvSpPr/>
          <p:nvPr/>
        </p:nvSpPr>
        <p:spPr>
          <a:xfrm>
            <a:off x="6540283" y="3327760"/>
            <a:ext cx="1120140" cy="1120140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2">
                  <a:alpha val="74000"/>
                </a:schemeClr>
              </a:gs>
            </a:gsLst>
            <a:lin ang="108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582681" y="3540264"/>
            <a:ext cx="1028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 b="1">
                <a:gradFill>
                  <a:gsLst>
                    <a:gs pos="0">
                      <a:srgbClr val="0D1426"/>
                    </a:gs>
                    <a:gs pos="100000">
                      <a:srgbClr val="08080E"/>
                    </a:gs>
                  </a:gsLst>
                  <a:lin ang="5400000" scaled="1"/>
                </a:gradFill>
                <a:latin typeface="+mn-ea"/>
              </a:defRPr>
            </a:lvl1pPr>
          </a:lstStyle>
          <a:p>
            <a:r>
              <a:rPr lang="en-US" altLang="zh-CN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PART 03</a:t>
            </a:r>
          </a:p>
        </p:txBody>
      </p:sp>
      <p:sp>
        <p:nvSpPr>
          <p:cNvPr id="26" name="椭圆 25"/>
          <p:cNvSpPr/>
          <p:nvPr/>
        </p:nvSpPr>
        <p:spPr>
          <a:xfrm>
            <a:off x="7891782" y="1379253"/>
            <a:ext cx="1120140" cy="1120140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2">
                  <a:alpha val="74000"/>
                </a:schemeClr>
              </a:gs>
            </a:gsLst>
            <a:lin ang="108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937502" y="1617053"/>
            <a:ext cx="1028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 b="1">
                <a:gradFill>
                  <a:gsLst>
                    <a:gs pos="0">
                      <a:srgbClr val="0D1426"/>
                    </a:gs>
                    <a:gs pos="100000">
                      <a:srgbClr val="08080E"/>
                    </a:gs>
                  </a:gsLst>
                  <a:lin ang="5400000" scaled="1"/>
                </a:gradFill>
                <a:latin typeface="+mn-ea"/>
              </a:defRPr>
            </a:lvl1pPr>
          </a:lstStyle>
          <a:p>
            <a:r>
              <a:rPr lang="en-US" altLang="zh-CN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PART 04</a:t>
            </a:r>
          </a:p>
        </p:txBody>
      </p:sp>
    </p:spTree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567167" y="1959775"/>
            <a:ext cx="5815330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sz="96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扎根</a:t>
            </a:r>
            <a:endParaRPr sz="4000" dirty="0">
              <a:gradFill>
                <a:gsLst>
                  <a:gs pos="0">
                    <a:srgbClr val="ECB75E"/>
                  </a:gs>
                  <a:gs pos="100000">
                    <a:srgbClr val="F8DFA1"/>
                  </a:gs>
                </a:gsLst>
                <a:lin ang="5400000" scaled="1"/>
              </a:gra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algn="r"/>
            <a:r>
              <a:rPr lang="zh-CN" altLang="en-US" sz="32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今</a:t>
            </a:r>
            <a:r>
              <a:rPr sz="3200" dirty="0" err="1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年工作关键事项达成情况</a:t>
            </a:r>
            <a:endParaRPr sz="3200" dirty="0">
              <a:gradFill>
                <a:gsLst>
                  <a:gs pos="0">
                    <a:srgbClr val="ECB75E"/>
                  </a:gs>
                  <a:gs pos="100000">
                    <a:srgbClr val="F8DFA1"/>
                  </a:gs>
                </a:gsLst>
                <a:lin ang="5400000" scaled="1"/>
              </a:gra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538196" y="1064957"/>
            <a:ext cx="2498104" cy="5522297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sz="50000" b="1" dirty="0">
                <a:ln>
                  <a:gradFill>
                    <a:gsLst>
                      <a:gs pos="0">
                        <a:srgbClr val="FBE29E"/>
                      </a:gs>
                      <a:gs pos="100000">
                        <a:srgbClr val="B38633"/>
                      </a:gs>
                    </a:gsLst>
                    <a:lin ang="5400000" scaled="1"/>
                  </a:gradFill>
                </a:ln>
                <a:noFill/>
                <a:effectLst>
                  <a:glow rad="12700">
                    <a:srgbClr val="FBE29E"/>
                  </a:glo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1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-86627" y="4419599"/>
            <a:ext cx="12278626" cy="2438401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CCCBE18-D7C2-E641-57A1-BC7416D94863}"/>
              </a:ext>
            </a:extLst>
          </p:cNvPr>
          <p:cNvSpPr txBox="1"/>
          <p:nvPr/>
        </p:nvSpPr>
        <p:spPr>
          <a:xfrm>
            <a:off x="2397746" y="4065656"/>
            <a:ext cx="6140450" cy="9725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defRPr sz="960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altLang="zh-CN" sz="2000" dirty="0"/>
              <a:t>51PPT</a:t>
            </a:r>
            <a:r>
              <a:rPr lang="zh-CN" altLang="en-US" sz="2000" dirty="0"/>
              <a:t>模板网，幻灯片演示模板及素材免费下载！</a:t>
            </a:r>
          </a:p>
          <a:p>
            <a:pPr algn="l">
              <a:lnSpc>
                <a:spcPct val="150000"/>
              </a:lnSpc>
            </a:pPr>
            <a:r>
              <a:rPr lang="en-US" altLang="zh-CN" sz="2000" dirty="0"/>
              <a:t>51PPT</a:t>
            </a:r>
            <a:r>
              <a:rPr lang="zh-CN" altLang="en-US" sz="2000" dirty="0"/>
              <a:t>模板网 官网唯一网址：</a:t>
            </a:r>
            <a:r>
              <a:rPr lang="en-US" altLang="zh-CN" sz="2000" dirty="0"/>
              <a:t>www.51pptmoban.com</a:t>
            </a:r>
            <a:endParaRPr lang="zh-CN" altLang="en-US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/>
        </p:nvSpPr>
        <p:spPr>
          <a:xfrm>
            <a:off x="4530971" y="1750953"/>
            <a:ext cx="7620635" cy="18955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项目名称项目名称项目名称项目名称项目名称项目名称</a:t>
            </a: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项目名称项目名称项目名称项目名称项目名称项目名称</a:t>
            </a:r>
            <a:endParaRPr lang="en-US" altLang="zh-CN" sz="1600" dirty="0">
              <a:solidFill>
                <a:schemeClr val="accent1">
                  <a:lumMod val="20000"/>
                  <a:lumOff val="8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项目名称项目名称项目名称项目名称项目名称项目名称</a:t>
            </a: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项目名称项目名称项目名称项目名称项目名称项目名称</a:t>
            </a: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项目名称项目名称项目名称项目名称项目名称项目名称</a:t>
            </a:r>
          </a:p>
        </p:txBody>
      </p:sp>
      <p:sp>
        <p:nvSpPr>
          <p:cNvPr id="5" name="íšḷïḑê"/>
          <p:cNvSpPr/>
          <p:nvPr/>
        </p:nvSpPr>
        <p:spPr>
          <a:xfrm>
            <a:off x="1998453" y="1820469"/>
            <a:ext cx="1833229" cy="183322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dirty="0">
                <a:solidFill>
                  <a:srgbClr val="07101C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亮点</a:t>
            </a:r>
          </a:p>
          <a:p>
            <a:pPr algn="ctr"/>
            <a:r>
              <a:rPr lang="zh-CN" altLang="en-US" sz="3600" dirty="0">
                <a:solidFill>
                  <a:srgbClr val="07101C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项目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-790025" y="3809047"/>
            <a:ext cx="13847541" cy="2714625"/>
            <a:chOff x="-3562" y="3056"/>
            <a:chExt cx="41272" cy="8089"/>
          </a:xfrm>
        </p:grpSpPr>
        <p:grpSp>
          <p:nvGrpSpPr>
            <p:cNvPr id="11" name="组合 10"/>
            <p:cNvGrpSpPr/>
            <p:nvPr/>
          </p:nvGrpSpPr>
          <p:grpSpPr>
            <a:xfrm>
              <a:off x="13928" y="4096"/>
              <a:ext cx="23782" cy="6653"/>
              <a:chOff x="8844168" y="2600483"/>
              <a:chExt cx="15101663" cy="4224962"/>
            </a:xfrm>
          </p:grpSpPr>
          <p:sp>
            <p:nvSpPr>
              <p:cNvPr id="18" name="PA-任意多边形: 形状 32"/>
              <p:cNvSpPr/>
              <p:nvPr/>
            </p:nvSpPr>
            <p:spPr>
              <a:xfrm flipH="1">
                <a:off x="8844168" y="2600483"/>
                <a:ext cx="15101663" cy="4224962"/>
              </a:xfrm>
              <a:custGeom>
                <a:avLst/>
                <a:gdLst>
                  <a:gd name="connsiteX0" fmla="*/ 8883408 w 17766816"/>
                  <a:gd name="connsiteY0" fmla="*/ 0 h 3818198"/>
                  <a:gd name="connsiteX1" fmla="*/ 6606460 w 17766816"/>
                  <a:gd name="connsiteY1" fmla="*/ 1419798 h 3818198"/>
                  <a:gd name="connsiteX2" fmla="*/ 7477594 w 17766816"/>
                  <a:gd name="connsiteY2" fmla="*/ 1419798 h 3818198"/>
                  <a:gd name="connsiteX3" fmla="*/ 7477594 w 17766816"/>
                  <a:gd name="connsiteY3" fmla="*/ 3034197 h 3818198"/>
                  <a:gd name="connsiteX4" fmla="*/ 7421878 w 17766816"/>
                  <a:gd name="connsiteY4" fmla="*/ 3077322 h 3818198"/>
                  <a:gd name="connsiteX5" fmla="*/ 5668709 w 17766816"/>
                  <a:gd name="connsiteY5" fmla="*/ 3472195 h 3818198"/>
                  <a:gd name="connsiteX6" fmla="*/ 119443 w 17766816"/>
                  <a:gd name="connsiteY6" fmla="*/ 3798220 h 3818198"/>
                  <a:gd name="connsiteX7" fmla="*/ 0 w 17766816"/>
                  <a:gd name="connsiteY7" fmla="*/ 3809434 h 3818198"/>
                  <a:gd name="connsiteX8" fmla="*/ 0 w 17766816"/>
                  <a:gd name="connsiteY8" fmla="*/ 3818198 h 3818198"/>
                  <a:gd name="connsiteX9" fmla="*/ 17766816 w 17766816"/>
                  <a:gd name="connsiteY9" fmla="*/ 3818198 h 3818198"/>
                  <a:gd name="connsiteX10" fmla="*/ 17766816 w 17766816"/>
                  <a:gd name="connsiteY10" fmla="*/ 3808767 h 3818198"/>
                  <a:gd name="connsiteX11" fmla="*/ 17654478 w 17766816"/>
                  <a:gd name="connsiteY11" fmla="*/ 3798220 h 3818198"/>
                  <a:gd name="connsiteX12" fmla="*/ 12105212 w 17766816"/>
                  <a:gd name="connsiteY12" fmla="*/ 3472195 h 3818198"/>
                  <a:gd name="connsiteX13" fmla="*/ 10373884 w 17766816"/>
                  <a:gd name="connsiteY13" fmla="*/ 3091890 h 3818198"/>
                  <a:gd name="connsiteX14" fmla="*/ 10293365 w 17766816"/>
                  <a:gd name="connsiteY14" fmla="*/ 3032875 h 3818198"/>
                  <a:gd name="connsiteX15" fmla="*/ 10293365 w 17766816"/>
                  <a:gd name="connsiteY15" fmla="*/ 1419798 h 3818198"/>
                  <a:gd name="connsiteX16" fmla="*/ 11160356 w 17766816"/>
                  <a:gd name="connsiteY16" fmla="*/ 1419798 h 381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7766816" h="3818198">
                    <a:moveTo>
                      <a:pt x="8883408" y="0"/>
                    </a:moveTo>
                    <a:lnTo>
                      <a:pt x="6606460" y="1419798"/>
                    </a:lnTo>
                    <a:lnTo>
                      <a:pt x="7477594" y="1419798"/>
                    </a:lnTo>
                    <a:lnTo>
                      <a:pt x="7477594" y="3034197"/>
                    </a:lnTo>
                    <a:lnTo>
                      <a:pt x="7421878" y="3077322"/>
                    </a:lnTo>
                    <a:cubicBezTo>
                      <a:pt x="7098487" y="3299898"/>
                      <a:pt x="6586989" y="3338385"/>
                      <a:pt x="5668709" y="3472195"/>
                    </a:cubicBezTo>
                    <a:cubicBezTo>
                      <a:pt x="4444336" y="3650608"/>
                      <a:pt x="1296865" y="3703575"/>
                      <a:pt x="119443" y="3798220"/>
                    </a:cubicBezTo>
                    <a:lnTo>
                      <a:pt x="0" y="3809434"/>
                    </a:lnTo>
                    <a:lnTo>
                      <a:pt x="0" y="3818198"/>
                    </a:lnTo>
                    <a:lnTo>
                      <a:pt x="17766816" y="3818198"/>
                    </a:lnTo>
                    <a:lnTo>
                      <a:pt x="17766816" y="3808767"/>
                    </a:lnTo>
                    <a:lnTo>
                      <a:pt x="17654478" y="3798220"/>
                    </a:lnTo>
                    <a:cubicBezTo>
                      <a:pt x="16477054" y="3703575"/>
                      <a:pt x="13329584" y="3650608"/>
                      <a:pt x="12105212" y="3472195"/>
                    </a:cubicBezTo>
                    <a:cubicBezTo>
                      <a:pt x="11207339" y="3341358"/>
                      <a:pt x="10698369" y="3301655"/>
                      <a:pt x="10373884" y="3091890"/>
                    </a:cubicBezTo>
                    <a:lnTo>
                      <a:pt x="10293365" y="3032875"/>
                    </a:lnTo>
                    <a:lnTo>
                      <a:pt x="10293365" y="1419798"/>
                    </a:lnTo>
                    <a:lnTo>
                      <a:pt x="11160356" y="1419798"/>
                    </a:lnTo>
                    <a:close/>
                  </a:path>
                </a:pathLst>
              </a:custGeom>
              <a:gradFill>
                <a:gsLst>
                  <a:gs pos="100000">
                    <a:srgbClr val="121933">
                      <a:alpha val="0"/>
                    </a:srgbClr>
                  </a:gs>
                  <a:gs pos="0">
                    <a:schemeClr val="accent1"/>
                  </a:gs>
                </a:gsLst>
                <a:lin ang="5400000" scaled="1"/>
              </a:gradFill>
              <a:ln w="19050">
                <a:gradFill>
                  <a:gsLst>
                    <a:gs pos="100000">
                      <a:srgbClr val="F0E4B7">
                        <a:alpha val="0"/>
                      </a:srgbClr>
                    </a:gs>
                    <a:gs pos="0">
                      <a:srgbClr val="F0E4B7">
                        <a:alpha val="7600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77723" tIns="38862" rIns="77723" bIns="38862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388620"/>
                <a:endParaRPr lang="zh-CN" altLang="en-US" sz="1530">
                  <a:solidFill>
                    <a:prstClr val="white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pic>
            <p:nvPicPr>
              <p:cNvPr id="19" name="PA-图形 43" descr="眼睛"/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5967301" y="3262497"/>
                <a:ext cx="770399" cy="695665"/>
              </a:xfrm>
              <a:prstGeom prst="rect">
                <a:avLst/>
              </a:prstGeom>
            </p:spPr>
          </p:pic>
        </p:grpSp>
        <p:grpSp>
          <p:nvGrpSpPr>
            <p:cNvPr id="12" name="PA-组合 1"/>
            <p:cNvGrpSpPr/>
            <p:nvPr/>
          </p:nvGrpSpPr>
          <p:grpSpPr>
            <a:xfrm>
              <a:off x="-3562" y="4134"/>
              <a:ext cx="23782" cy="6653"/>
              <a:chOff x="-3852482" y="2335129"/>
              <a:chExt cx="15101663" cy="3685326"/>
            </a:xfrm>
          </p:grpSpPr>
          <p:sp>
            <p:nvSpPr>
              <p:cNvPr id="16" name="PA-任意多边形: 形状 31"/>
              <p:cNvSpPr/>
              <p:nvPr/>
            </p:nvSpPr>
            <p:spPr>
              <a:xfrm flipH="1">
                <a:off x="-3852482" y="2335129"/>
                <a:ext cx="15101663" cy="3685326"/>
              </a:xfrm>
              <a:custGeom>
                <a:avLst/>
                <a:gdLst>
                  <a:gd name="connsiteX0" fmla="*/ 8883408 w 17766816"/>
                  <a:gd name="connsiteY0" fmla="*/ 0 h 3818198"/>
                  <a:gd name="connsiteX1" fmla="*/ 6606460 w 17766816"/>
                  <a:gd name="connsiteY1" fmla="*/ 1419798 h 3818198"/>
                  <a:gd name="connsiteX2" fmla="*/ 7477594 w 17766816"/>
                  <a:gd name="connsiteY2" fmla="*/ 1419798 h 3818198"/>
                  <a:gd name="connsiteX3" fmla="*/ 7477594 w 17766816"/>
                  <a:gd name="connsiteY3" fmla="*/ 3034197 h 3818198"/>
                  <a:gd name="connsiteX4" fmla="*/ 7421878 w 17766816"/>
                  <a:gd name="connsiteY4" fmla="*/ 3077322 h 3818198"/>
                  <a:gd name="connsiteX5" fmla="*/ 5668709 w 17766816"/>
                  <a:gd name="connsiteY5" fmla="*/ 3472195 h 3818198"/>
                  <a:gd name="connsiteX6" fmla="*/ 119443 w 17766816"/>
                  <a:gd name="connsiteY6" fmla="*/ 3798220 h 3818198"/>
                  <a:gd name="connsiteX7" fmla="*/ 0 w 17766816"/>
                  <a:gd name="connsiteY7" fmla="*/ 3809434 h 3818198"/>
                  <a:gd name="connsiteX8" fmla="*/ 0 w 17766816"/>
                  <a:gd name="connsiteY8" fmla="*/ 3818198 h 3818198"/>
                  <a:gd name="connsiteX9" fmla="*/ 17766816 w 17766816"/>
                  <a:gd name="connsiteY9" fmla="*/ 3818198 h 3818198"/>
                  <a:gd name="connsiteX10" fmla="*/ 17766816 w 17766816"/>
                  <a:gd name="connsiteY10" fmla="*/ 3808767 h 3818198"/>
                  <a:gd name="connsiteX11" fmla="*/ 17654478 w 17766816"/>
                  <a:gd name="connsiteY11" fmla="*/ 3798220 h 3818198"/>
                  <a:gd name="connsiteX12" fmla="*/ 12105212 w 17766816"/>
                  <a:gd name="connsiteY12" fmla="*/ 3472195 h 3818198"/>
                  <a:gd name="connsiteX13" fmla="*/ 10373884 w 17766816"/>
                  <a:gd name="connsiteY13" fmla="*/ 3091890 h 3818198"/>
                  <a:gd name="connsiteX14" fmla="*/ 10293365 w 17766816"/>
                  <a:gd name="connsiteY14" fmla="*/ 3032875 h 3818198"/>
                  <a:gd name="connsiteX15" fmla="*/ 10293365 w 17766816"/>
                  <a:gd name="connsiteY15" fmla="*/ 1419798 h 3818198"/>
                  <a:gd name="connsiteX16" fmla="*/ 11160356 w 17766816"/>
                  <a:gd name="connsiteY16" fmla="*/ 1419798 h 381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7766816" h="3818198">
                    <a:moveTo>
                      <a:pt x="8883408" y="0"/>
                    </a:moveTo>
                    <a:lnTo>
                      <a:pt x="6606460" y="1419798"/>
                    </a:lnTo>
                    <a:lnTo>
                      <a:pt x="7477594" y="1419798"/>
                    </a:lnTo>
                    <a:lnTo>
                      <a:pt x="7477594" y="3034197"/>
                    </a:lnTo>
                    <a:lnTo>
                      <a:pt x="7421878" y="3077322"/>
                    </a:lnTo>
                    <a:cubicBezTo>
                      <a:pt x="7098487" y="3299898"/>
                      <a:pt x="6586989" y="3338385"/>
                      <a:pt x="5668709" y="3472195"/>
                    </a:cubicBezTo>
                    <a:cubicBezTo>
                      <a:pt x="4444336" y="3650608"/>
                      <a:pt x="1296865" y="3703575"/>
                      <a:pt x="119443" y="3798220"/>
                    </a:cubicBezTo>
                    <a:lnTo>
                      <a:pt x="0" y="3809434"/>
                    </a:lnTo>
                    <a:lnTo>
                      <a:pt x="0" y="3818198"/>
                    </a:lnTo>
                    <a:lnTo>
                      <a:pt x="17766816" y="3818198"/>
                    </a:lnTo>
                    <a:lnTo>
                      <a:pt x="17766816" y="3808767"/>
                    </a:lnTo>
                    <a:lnTo>
                      <a:pt x="17654478" y="3798220"/>
                    </a:lnTo>
                    <a:cubicBezTo>
                      <a:pt x="16477054" y="3703575"/>
                      <a:pt x="13329584" y="3650608"/>
                      <a:pt x="12105212" y="3472195"/>
                    </a:cubicBezTo>
                    <a:cubicBezTo>
                      <a:pt x="11207339" y="3341358"/>
                      <a:pt x="10698369" y="3301655"/>
                      <a:pt x="10373884" y="3091890"/>
                    </a:cubicBezTo>
                    <a:lnTo>
                      <a:pt x="10293365" y="3032875"/>
                    </a:lnTo>
                    <a:lnTo>
                      <a:pt x="10293365" y="1419798"/>
                    </a:lnTo>
                    <a:lnTo>
                      <a:pt x="11160356" y="1419798"/>
                    </a:lnTo>
                    <a:close/>
                  </a:path>
                </a:pathLst>
              </a:custGeom>
              <a:gradFill>
                <a:gsLst>
                  <a:gs pos="100000">
                    <a:srgbClr val="121933">
                      <a:alpha val="0"/>
                    </a:srgbClr>
                  </a:gs>
                  <a:gs pos="0">
                    <a:schemeClr val="accent1"/>
                  </a:gs>
                </a:gsLst>
                <a:lin ang="5400000" scaled="1"/>
              </a:gradFill>
              <a:ln w="19050">
                <a:gradFill>
                  <a:gsLst>
                    <a:gs pos="100000">
                      <a:srgbClr val="F0E4B7">
                        <a:alpha val="0"/>
                      </a:srgbClr>
                    </a:gs>
                    <a:gs pos="0">
                      <a:srgbClr val="F0E4B7">
                        <a:alpha val="7600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77723" tIns="38862" rIns="77723" bIns="38862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388620">
                  <a:defRPr/>
                </a:pPr>
                <a:endParaRPr lang="zh-CN" altLang="en-US" sz="1530">
                  <a:solidFill>
                    <a:prstClr val="white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pic>
            <p:nvPicPr>
              <p:cNvPr id="17" name="PA-图形 44" descr="教师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3394944" y="3055703"/>
                <a:ext cx="606810" cy="606807"/>
              </a:xfrm>
              <a:prstGeom prst="rect">
                <a:avLst/>
              </a:prstGeom>
            </p:spPr>
          </p:pic>
        </p:grpSp>
        <p:grpSp>
          <p:nvGrpSpPr>
            <p:cNvPr id="13" name="组合 12"/>
            <p:cNvGrpSpPr/>
            <p:nvPr/>
          </p:nvGrpSpPr>
          <p:grpSpPr>
            <a:xfrm>
              <a:off x="2505" y="3056"/>
              <a:ext cx="28912" cy="8089"/>
              <a:chOff x="1590929" y="1940428"/>
              <a:chExt cx="18359437" cy="5136382"/>
            </a:xfrm>
          </p:grpSpPr>
          <p:sp>
            <p:nvSpPr>
              <p:cNvPr id="14" name="PA-任意多边形: 形状 29"/>
              <p:cNvSpPr/>
              <p:nvPr/>
            </p:nvSpPr>
            <p:spPr>
              <a:xfrm flipH="1">
                <a:off x="1590929" y="1940428"/>
                <a:ext cx="18359437" cy="5136382"/>
              </a:xfrm>
              <a:custGeom>
                <a:avLst/>
                <a:gdLst>
                  <a:gd name="connsiteX0" fmla="*/ 10799762 w 21599524"/>
                  <a:gd name="connsiteY0" fmla="*/ 0 h 4225103"/>
                  <a:gd name="connsiteX1" fmla="*/ 8031624 w 21599524"/>
                  <a:gd name="connsiteY1" fmla="*/ 1571106 h 4225103"/>
                  <a:gd name="connsiteX2" fmla="*/ 9415693 w 21599524"/>
                  <a:gd name="connsiteY2" fmla="*/ 1571106 h 4225103"/>
                  <a:gd name="connsiteX3" fmla="*/ 9415693 w 21599524"/>
                  <a:gd name="connsiteY3" fmla="*/ 2966159 h 4225103"/>
                  <a:gd name="connsiteX4" fmla="*/ 9349719 w 21599524"/>
                  <a:gd name="connsiteY4" fmla="*/ 3079621 h 4225103"/>
                  <a:gd name="connsiteX5" fmla="*/ 6891579 w 21599524"/>
                  <a:gd name="connsiteY5" fmla="*/ 3842226 h 4225103"/>
                  <a:gd name="connsiteX6" fmla="*/ 145210 w 21599524"/>
                  <a:gd name="connsiteY6" fmla="*/ 4202996 h 4225103"/>
                  <a:gd name="connsiteX7" fmla="*/ 0 w 21599524"/>
                  <a:gd name="connsiteY7" fmla="*/ 4215405 h 4225103"/>
                  <a:gd name="connsiteX8" fmla="*/ 0 w 21599524"/>
                  <a:gd name="connsiteY8" fmla="*/ 4225103 h 4225103"/>
                  <a:gd name="connsiteX9" fmla="*/ 21599524 w 21599524"/>
                  <a:gd name="connsiteY9" fmla="*/ 4225103 h 4225103"/>
                  <a:gd name="connsiteX10" fmla="*/ 21599524 w 21599524"/>
                  <a:gd name="connsiteY10" fmla="*/ 4214667 h 4225103"/>
                  <a:gd name="connsiteX11" fmla="*/ 21462954 w 21599524"/>
                  <a:gd name="connsiteY11" fmla="*/ 4202996 h 4225103"/>
                  <a:gd name="connsiteX12" fmla="*/ 14716584 w 21599524"/>
                  <a:gd name="connsiteY12" fmla="*/ 3842226 h 4225103"/>
                  <a:gd name="connsiteX13" fmla="*/ 12189516 w 21599524"/>
                  <a:gd name="connsiteY13" fmla="*/ 2961077 h 4225103"/>
                  <a:gd name="connsiteX14" fmla="*/ 12183832 w 21599524"/>
                  <a:gd name="connsiteY14" fmla="*/ 2959527 h 4225103"/>
                  <a:gd name="connsiteX15" fmla="*/ 12183832 w 21599524"/>
                  <a:gd name="connsiteY15" fmla="*/ 1571106 h 4225103"/>
                  <a:gd name="connsiteX16" fmla="*/ 13567901 w 21599524"/>
                  <a:gd name="connsiteY16" fmla="*/ 1571106 h 4225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599524" h="4225103">
                    <a:moveTo>
                      <a:pt x="10799762" y="0"/>
                    </a:moveTo>
                    <a:lnTo>
                      <a:pt x="8031624" y="1571106"/>
                    </a:lnTo>
                    <a:lnTo>
                      <a:pt x="9415693" y="1571106"/>
                    </a:lnTo>
                    <a:lnTo>
                      <a:pt x="9415693" y="2966159"/>
                    </a:lnTo>
                    <a:lnTo>
                      <a:pt x="9349719" y="3079621"/>
                    </a:lnTo>
                    <a:cubicBezTo>
                      <a:pt x="8989405" y="3634895"/>
                      <a:pt x="8380077" y="3644799"/>
                      <a:pt x="6891579" y="3842226"/>
                    </a:cubicBezTo>
                    <a:cubicBezTo>
                      <a:pt x="5403081" y="4039653"/>
                      <a:pt x="1576628" y="4098265"/>
                      <a:pt x="145210" y="4202996"/>
                    </a:cubicBezTo>
                    <a:lnTo>
                      <a:pt x="0" y="4215405"/>
                    </a:lnTo>
                    <a:lnTo>
                      <a:pt x="0" y="4225103"/>
                    </a:lnTo>
                    <a:lnTo>
                      <a:pt x="21599524" y="4225103"/>
                    </a:lnTo>
                    <a:lnTo>
                      <a:pt x="21599524" y="4214667"/>
                    </a:lnTo>
                    <a:lnTo>
                      <a:pt x="21462954" y="4202996"/>
                    </a:lnTo>
                    <a:cubicBezTo>
                      <a:pt x="20031533" y="4098265"/>
                      <a:pt x="16205081" y="4039653"/>
                      <a:pt x="14716584" y="3842226"/>
                    </a:cubicBezTo>
                    <a:cubicBezTo>
                      <a:pt x="13128853" y="3631637"/>
                      <a:pt x="12541423" y="3634408"/>
                      <a:pt x="12189516" y="2961077"/>
                    </a:cubicBezTo>
                    <a:lnTo>
                      <a:pt x="12183832" y="2959527"/>
                    </a:lnTo>
                    <a:lnTo>
                      <a:pt x="12183832" y="1571106"/>
                    </a:lnTo>
                    <a:lnTo>
                      <a:pt x="13567901" y="1571106"/>
                    </a:lnTo>
                    <a:close/>
                  </a:path>
                </a:pathLst>
              </a:custGeom>
              <a:gradFill>
                <a:gsLst>
                  <a:gs pos="100000">
                    <a:srgbClr val="121933">
                      <a:alpha val="0"/>
                    </a:srgbClr>
                  </a:gs>
                  <a:gs pos="0">
                    <a:schemeClr val="accent3"/>
                  </a:gs>
                </a:gsLst>
                <a:lin ang="5400000" scaled="1"/>
              </a:gradFill>
              <a:ln w="19050">
                <a:gradFill>
                  <a:gsLst>
                    <a:gs pos="100000">
                      <a:srgbClr val="F0E4B7">
                        <a:alpha val="0"/>
                      </a:srgbClr>
                    </a:gs>
                    <a:gs pos="0">
                      <a:srgbClr val="F0E4B7">
                        <a:alpha val="7600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77723" tIns="38862" rIns="77723" bIns="38862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388620"/>
                <a:endParaRPr lang="zh-CN" altLang="en-US" sz="1530">
                  <a:solidFill>
                    <a:prstClr val="white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pic>
            <p:nvPicPr>
              <p:cNvPr id="15" name="PA-图形 45" descr="文档"/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0438956" y="3131942"/>
                <a:ext cx="663384" cy="633863"/>
              </a:xfrm>
              <a:prstGeom prst="rect">
                <a:avLst/>
              </a:prstGeom>
            </p:spPr>
          </p:pic>
        </p:grpSp>
      </p:grpSp>
      <p:sp>
        <p:nvSpPr>
          <p:cNvPr id="8" name="文本框 1"/>
          <p:cNvSpPr txBox="1"/>
          <p:nvPr/>
        </p:nvSpPr>
        <p:spPr>
          <a:xfrm>
            <a:off x="5329405" y="4982527"/>
            <a:ext cx="14897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微软雅黑" panose="020B0503020204020204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方案撰写量</a:t>
            </a:r>
          </a:p>
          <a:p>
            <a:r>
              <a: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增长</a:t>
            </a:r>
            <a:r>
              <a:rPr lang="en-US" altLang="zh-CN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59%</a:t>
            </a:r>
          </a:p>
        </p:txBody>
      </p:sp>
      <p:sp>
        <p:nvSpPr>
          <p:cNvPr id="9" name="文本框 3"/>
          <p:cNvSpPr txBox="1"/>
          <p:nvPr/>
        </p:nvSpPr>
        <p:spPr>
          <a:xfrm>
            <a:off x="8323004" y="5049592"/>
            <a:ext cx="14897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微软雅黑" panose="020B0503020204020204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加班时长</a:t>
            </a:r>
          </a:p>
          <a:p>
            <a:r>
              <a: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增长</a:t>
            </a:r>
            <a:r>
              <a:rPr lang="en-US" altLang="zh-CN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80%</a:t>
            </a:r>
          </a:p>
        </p:txBody>
      </p:sp>
      <p:sp>
        <p:nvSpPr>
          <p:cNvPr id="10" name="文本框 7"/>
          <p:cNvSpPr txBox="1"/>
          <p:nvPr/>
        </p:nvSpPr>
        <p:spPr>
          <a:xfrm>
            <a:off x="2375718" y="5140642"/>
            <a:ext cx="16478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方案撰写效率</a:t>
            </a:r>
          </a:p>
          <a:p>
            <a:pPr algn="ctr"/>
            <a:r>
              <a:rPr lang="zh-CN" altLang="en-US" sz="1600" b="1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增长</a:t>
            </a:r>
            <a:r>
              <a:rPr lang="en-US" altLang="zh-CN" sz="1600" b="1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20%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V="1">
            <a:off x="0" y="843062"/>
            <a:ext cx="12192000" cy="939036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1187618" y="416106"/>
            <a:ext cx="563149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工作亮点</a:t>
            </a:r>
            <a:endParaRPr lang="zh-CN" sz="36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7744843" y="1072397"/>
            <a:ext cx="3150131" cy="5522297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0000" b="1" i="0" u="none" strike="noStrike" kern="1200" cap="none" spc="0" normalizeH="0" baseline="0" noProof="0" dirty="0">
                <a:ln>
                  <a:gradFill>
                    <a:gsLst>
                      <a:gs pos="0">
                        <a:srgbClr val="FBE29E"/>
                      </a:gs>
                      <a:gs pos="100000">
                        <a:srgbClr val="B38633"/>
                      </a:gs>
                    </a:gsLst>
                    <a:lin ang="5400000" scaled="1"/>
                  </a:gradFill>
                </a:ln>
                <a:noFill/>
                <a:effectLst>
                  <a:glow rad="12700">
                    <a:srgbClr val="FBE29E"/>
                  </a:glow>
                </a:effectLst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</a:t>
            </a:r>
          </a:p>
        </p:txBody>
      </p:sp>
      <p:sp>
        <p:nvSpPr>
          <p:cNvPr id="2" name="矩形 1"/>
          <p:cNvSpPr/>
          <p:nvPr/>
        </p:nvSpPr>
        <p:spPr>
          <a:xfrm>
            <a:off x="2296760" y="1983150"/>
            <a:ext cx="5092065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sz="96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提质</a:t>
            </a:r>
            <a:endParaRPr sz="8800" dirty="0">
              <a:gradFill>
                <a:gsLst>
                  <a:gs pos="0">
                    <a:srgbClr val="ECB75E"/>
                  </a:gs>
                  <a:gs pos="100000">
                    <a:srgbClr val="F8DFA1"/>
                  </a:gs>
                </a:gsLst>
                <a:lin ang="5400000" scaled="1"/>
              </a:gra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algn="r"/>
            <a:r>
              <a:rPr sz="32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工作中未完成情况偏差分析及改进措施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-86627" y="4419599"/>
            <a:ext cx="12278626" cy="24384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V="1">
            <a:off x="0" y="843062"/>
            <a:ext cx="12192000" cy="939036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913130" y="374015"/>
            <a:ext cx="82835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  <a:cs typeface="字魂35号-经典雅黑" panose="00000500000000000000" charset="-122"/>
              </a:defRPr>
            </a:lvl1pPr>
          </a:lstStyle>
          <a:p>
            <a:r>
              <a:rPr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工作中未完成情况偏差分析</a:t>
            </a:r>
            <a:r>
              <a: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及改进措施</a:t>
            </a:r>
          </a:p>
        </p:txBody>
      </p:sp>
      <p:sp>
        <p:nvSpPr>
          <p:cNvPr id="13" name="右箭头 14"/>
          <p:cNvSpPr/>
          <p:nvPr/>
        </p:nvSpPr>
        <p:spPr>
          <a:xfrm rot="5400000">
            <a:off x="1999933" y="4381471"/>
            <a:ext cx="385433" cy="556959"/>
          </a:xfrm>
          <a:prstGeom prst="rightArrow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9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134699" y="2065972"/>
            <a:ext cx="2244725" cy="2244725"/>
          </a:xfrm>
          <a:prstGeom prst="ellipse">
            <a:avLst/>
          </a:prstGeom>
          <a:gradFill flip="none" rotWithShape="1">
            <a:gsLst>
              <a:gs pos="0">
                <a:srgbClr val="FFC000"/>
              </a:gs>
              <a:gs pos="100000">
                <a:srgbClr val="EF0169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537414" y="2065972"/>
            <a:ext cx="2244725" cy="2244725"/>
          </a:xfrm>
          <a:prstGeom prst="ellipse">
            <a:avLst/>
          </a:prstGeom>
          <a:gradFill flip="none" rotWithShape="1">
            <a:gsLst>
              <a:gs pos="0">
                <a:srgbClr val="FFC000"/>
              </a:gs>
              <a:gs pos="100000">
                <a:srgbClr val="EF0169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660944" y="5050577"/>
            <a:ext cx="4267200" cy="0"/>
          </a:xfrm>
          <a:prstGeom prst="line">
            <a:avLst/>
          </a:prstGeom>
          <a:ln>
            <a:gradFill>
              <a:gsLst>
                <a:gs pos="100000">
                  <a:schemeClr val="accent1">
                    <a:alpha val="4000"/>
                  </a:schemeClr>
                </a:gs>
                <a:gs pos="0">
                  <a:schemeClr val="accent2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6930193" y="5050577"/>
            <a:ext cx="4267200" cy="0"/>
          </a:xfrm>
          <a:prstGeom prst="line">
            <a:avLst/>
          </a:prstGeom>
          <a:ln>
            <a:gradFill>
              <a:gsLst>
                <a:gs pos="100000">
                  <a:schemeClr val="accent1">
                    <a:alpha val="4000"/>
                  </a:schemeClr>
                </a:gs>
                <a:gs pos="0">
                  <a:schemeClr val="accent2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47"/>
          <p:cNvSpPr txBox="1"/>
          <p:nvPr/>
        </p:nvSpPr>
        <p:spPr>
          <a:xfrm>
            <a:off x="4901716" y="4792377"/>
            <a:ext cx="23612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i="1" spc="3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改进措施</a:t>
            </a:r>
          </a:p>
        </p:txBody>
      </p:sp>
      <p:sp>
        <p:nvSpPr>
          <p:cNvPr id="23" name="文本框 50"/>
          <p:cNvSpPr txBox="1"/>
          <p:nvPr/>
        </p:nvSpPr>
        <p:spPr>
          <a:xfrm>
            <a:off x="712049" y="5457507"/>
            <a:ext cx="56667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1" spc="60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uLnTx/>
                <a:uFillTx/>
                <a:latin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1.</a:t>
            </a:r>
            <a:r>
              <a: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尽力承担挑战性工作，敢于</a:t>
            </a:r>
            <a:r>
              <a:rPr lang="en-US" altLang="zh-CN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“</a:t>
            </a:r>
            <a:r>
              <a: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试错</a:t>
            </a:r>
            <a:r>
              <a:rPr lang="en-US" altLang="zh-CN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“</a:t>
            </a:r>
            <a:endParaRPr lang="zh-CN" alt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r>
              <a:rPr lang="en-US" altLang="zh-CN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2.</a:t>
            </a:r>
            <a:r>
              <a: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对标优秀同事、增加与其他部门沟通对话</a:t>
            </a:r>
          </a:p>
          <a:p>
            <a:r>
              <a:rPr lang="en-US" altLang="zh-CN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3.</a:t>
            </a:r>
            <a:r>
              <a: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多争取与客户洽谈机会</a:t>
            </a:r>
          </a:p>
        </p:txBody>
      </p:sp>
      <p:sp>
        <p:nvSpPr>
          <p:cNvPr id="24" name="文本框 51"/>
          <p:cNvSpPr txBox="1"/>
          <p:nvPr/>
        </p:nvSpPr>
        <p:spPr>
          <a:xfrm>
            <a:off x="7390344" y="5327967"/>
            <a:ext cx="42964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1" spc="60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uLnTx/>
                <a:uFillTx/>
                <a:latin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1.</a:t>
            </a:r>
            <a:r>
              <a: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制定严谨合理的学习计划</a:t>
            </a:r>
          </a:p>
          <a:p>
            <a:r>
              <a:rPr lang="en-US" altLang="zh-CN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2.专业知识储备：年度阅读10+专业书籍；每月学习经典案例2+</a:t>
            </a:r>
          </a:p>
          <a:p>
            <a:r>
              <a:rPr lang="en-US" altLang="zh-CN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3.</a:t>
            </a:r>
            <a:r>
              <a: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利用“碎片化”时间学习</a:t>
            </a:r>
          </a:p>
        </p:txBody>
      </p:sp>
      <p:sp>
        <p:nvSpPr>
          <p:cNvPr id="25" name="椭圆 24"/>
          <p:cNvSpPr/>
          <p:nvPr/>
        </p:nvSpPr>
        <p:spPr>
          <a:xfrm>
            <a:off x="4839923" y="2065773"/>
            <a:ext cx="2244634" cy="2244634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16061" y="2149768"/>
            <a:ext cx="3449255" cy="552450"/>
            <a:chOff x="879677" y="1860044"/>
            <a:chExt cx="3449255" cy="552450"/>
          </a:xfrm>
        </p:grpSpPr>
        <p:sp>
          <p:nvSpPr>
            <p:cNvPr id="37" name="平行四边形 36"/>
            <p:cNvSpPr/>
            <p:nvPr/>
          </p:nvSpPr>
          <p:spPr>
            <a:xfrm>
              <a:off x="879677" y="1860044"/>
              <a:ext cx="3449255" cy="523220"/>
            </a:xfrm>
            <a:prstGeom prst="parallelogram">
              <a:avLst>
                <a:gd name="adj" fmla="val 29424"/>
              </a:avLst>
            </a:prstGeom>
            <a:gradFill flip="none" rotWithShape="1">
              <a:gsLst>
                <a:gs pos="0">
                  <a:srgbClr val="FFC000"/>
                </a:gs>
                <a:gs pos="100000">
                  <a:srgbClr val="EF0169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8" name="文本框 42"/>
            <p:cNvSpPr txBox="1"/>
            <p:nvPr/>
          </p:nvSpPr>
          <p:spPr>
            <a:xfrm>
              <a:off x="1173682" y="1952119"/>
              <a:ext cx="276542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i="1" spc="3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专业能力待突破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972866" y="2170723"/>
            <a:ext cx="3449255" cy="552450"/>
            <a:chOff x="879677" y="1860044"/>
            <a:chExt cx="3449255" cy="552450"/>
          </a:xfrm>
        </p:grpSpPr>
        <p:sp>
          <p:nvSpPr>
            <p:cNvPr id="35" name="平行四边形 34"/>
            <p:cNvSpPr/>
            <p:nvPr/>
          </p:nvSpPr>
          <p:spPr>
            <a:xfrm>
              <a:off x="879677" y="1860044"/>
              <a:ext cx="3449255" cy="523220"/>
            </a:xfrm>
            <a:prstGeom prst="parallelogram">
              <a:avLst>
                <a:gd name="adj" fmla="val 29424"/>
              </a:avLst>
            </a:prstGeom>
            <a:gradFill flip="none" rotWithShape="1">
              <a:gsLst>
                <a:gs pos="0">
                  <a:srgbClr val="FFC000"/>
                </a:gs>
                <a:gs pos="100000">
                  <a:srgbClr val="EF0169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6" name="文本框 52"/>
            <p:cNvSpPr txBox="1"/>
            <p:nvPr/>
          </p:nvSpPr>
          <p:spPr>
            <a:xfrm>
              <a:off x="1173682" y="1952119"/>
              <a:ext cx="276542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i="1" spc="3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个人成长待提升</a:t>
              </a:r>
            </a:p>
          </p:txBody>
        </p:sp>
      </p:grpSp>
      <p:sp>
        <p:nvSpPr>
          <p:cNvPr id="29" name="文本框 54"/>
          <p:cNvSpPr txBox="1"/>
          <p:nvPr/>
        </p:nvSpPr>
        <p:spPr>
          <a:xfrm>
            <a:off x="607275" y="3044080"/>
            <a:ext cx="403823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b="1" spc="600" noProof="0" dirty="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思维局限性，方案内容较单一</a:t>
            </a:r>
            <a:endParaRPr kumimoji="0" lang="zh-CN" altLang="en-US" sz="1400" b="1" i="0" u="none" strike="noStrike" kern="1200" cap="none" spc="600" normalizeH="0" baseline="0" noProof="0" dirty="0">
              <a:ln>
                <a:noFill/>
              </a:ln>
              <a:solidFill>
                <a:schemeClr val="accent1">
                  <a:lumMod val="20000"/>
                  <a:lumOff val="80000"/>
                </a:schemeClr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b="1" spc="600" noProof="0" dirty="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亮点不突出，缺乏创新精神</a:t>
            </a:r>
            <a:endParaRPr kumimoji="0" lang="zh-CN" altLang="en-US" sz="1400" b="1" i="0" u="none" strike="noStrike" kern="1200" cap="none" spc="600" normalizeH="0" baseline="0" noProof="0" dirty="0">
              <a:ln>
                <a:noFill/>
              </a:ln>
              <a:solidFill>
                <a:schemeClr val="accent1">
                  <a:lumMod val="20000"/>
                  <a:lumOff val="80000"/>
                </a:schemeClr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b="1" spc="600" noProof="0" dirty="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与客户沟通汇报经验不足</a:t>
            </a:r>
            <a:endParaRPr lang="zh-CN" altLang="en-US" sz="1400" dirty="0">
              <a:solidFill>
                <a:schemeClr val="accent1">
                  <a:lumMod val="20000"/>
                  <a:lumOff val="8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0" name="文本框 57"/>
          <p:cNvSpPr txBox="1"/>
          <p:nvPr/>
        </p:nvSpPr>
        <p:spPr>
          <a:xfrm>
            <a:off x="8266645" y="3079005"/>
            <a:ext cx="4038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1" spc="60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uLnTx/>
                <a:uFillTx/>
                <a:latin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学习计划常间断，落实不严格</a:t>
            </a:r>
          </a:p>
          <a:p>
            <a:r>
              <a: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未养成良好学习习惯</a:t>
            </a:r>
          </a:p>
        </p:txBody>
      </p:sp>
      <p:sp>
        <p:nvSpPr>
          <p:cNvPr id="31" name="右箭头 58"/>
          <p:cNvSpPr/>
          <p:nvPr/>
        </p:nvSpPr>
        <p:spPr>
          <a:xfrm rot="5400000">
            <a:off x="9518333" y="4381471"/>
            <a:ext cx="385433" cy="556959"/>
          </a:xfrm>
          <a:prstGeom prst="rightArrow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9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497884" y="3141366"/>
            <a:ext cx="147398" cy="561302"/>
            <a:chOff x="392009" y="3112490"/>
            <a:chExt cx="215266" cy="819747"/>
          </a:xfrm>
        </p:grpSpPr>
        <p:sp>
          <p:nvSpPr>
            <p:cNvPr id="19" name="椭圆 18"/>
            <p:cNvSpPr/>
            <p:nvPr/>
          </p:nvSpPr>
          <p:spPr>
            <a:xfrm>
              <a:off x="404710" y="3112490"/>
              <a:ext cx="202565" cy="202565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>
                    <a:alpha val="31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009" y="3408362"/>
              <a:ext cx="202565" cy="202565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>
                    <a:alpha val="31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92009" y="3729672"/>
              <a:ext cx="202565" cy="202565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>
                    <a:alpha val="31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114767" y="3222673"/>
            <a:ext cx="147398" cy="341293"/>
            <a:chOff x="392009" y="3112490"/>
            <a:chExt cx="215266" cy="498437"/>
          </a:xfrm>
        </p:grpSpPr>
        <p:sp>
          <p:nvSpPr>
            <p:cNvPr id="45" name="椭圆 44"/>
            <p:cNvSpPr/>
            <p:nvPr/>
          </p:nvSpPr>
          <p:spPr>
            <a:xfrm>
              <a:off x="404710" y="3112490"/>
              <a:ext cx="202565" cy="202565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>
                    <a:alpha val="31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392009" y="3408362"/>
              <a:ext cx="202565" cy="202565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>
                    <a:alpha val="31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</p:spTree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2974893" y="3671218"/>
            <a:ext cx="2788519" cy="818515"/>
          </a:xfrm>
          <a:prstGeom prst="rect">
            <a:avLst/>
          </a:prstGeom>
          <a:noFill/>
          <a:ln>
            <a:gradFill>
              <a:gsLst>
                <a:gs pos="0">
                  <a:srgbClr val="ECB75E"/>
                </a:gs>
                <a:gs pos="100000">
                  <a:srgbClr val="F8DFA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贴合国情、省情、网情、司情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V="1">
            <a:off x="0" y="871384"/>
            <a:ext cx="12192000" cy="939036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913130" y="374015"/>
            <a:ext cx="82835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  <a:cs typeface="字魂35号-经典雅黑" panose="00000500000000000000" charset="-122"/>
              </a:defRPr>
            </a:lvl1pPr>
          </a:lstStyle>
          <a:p>
            <a:r>
              <a:rPr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工作中未完成情况偏差分析</a:t>
            </a:r>
            <a:r>
              <a: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及改进措施</a:t>
            </a:r>
          </a:p>
        </p:txBody>
      </p:sp>
      <p:sp>
        <p:nvSpPr>
          <p:cNvPr id="2" name="MH_Text_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065448" y="3817903"/>
            <a:ext cx="1909445" cy="524510"/>
          </a:xfrm>
          <a:prstGeom prst="roundRect">
            <a:avLst>
              <a:gd name="adj" fmla="val 5634"/>
            </a:avLst>
          </a:prstGeom>
          <a:gradFill>
            <a:gsLst>
              <a:gs pos="0">
                <a:srgbClr val="FBE29E"/>
              </a:gs>
              <a:gs pos="100000">
                <a:srgbClr val="B38633"/>
              </a:gs>
            </a:gsLst>
            <a:lin ang="16200000" scaled="1"/>
          </a:gra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lIns="90000" tIns="180000" rIns="90000" bIns="90000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背景撰写</a:t>
            </a: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2974893" y="4638323"/>
            <a:ext cx="2788519" cy="818515"/>
          </a:xfrm>
          <a:prstGeom prst="rect">
            <a:avLst/>
          </a:prstGeom>
          <a:noFill/>
          <a:ln>
            <a:gradFill>
              <a:gsLst>
                <a:gs pos="0">
                  <a:srgbClr val="ECB75E"/>
                </a:gs>
                <a:gs pos="100000">
                  <a:srgbClr val="F8DFA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精准分析人群特点</a:t>
            </a:r>
          </a:p>
        </p:txBody>
      </p:sp>
      <p:sp>
        <p:nvSpPr>
          <p:cNvPr id="13" name="MH_Text_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65448" y="4785008"/>
            <a:ext cx="1909445" cy="524510"/>
          </a:xfrm>
          <a:prstGeom prst="roundRect">
            <a:avLst>
              <a:gd name="adj" fmla="val 5634"/>
            </a:avLst>
          </a:prstGeom>
          <a:gradFill>
            <a:gsLst>
              <a:gs pos="0">
                <a:srgbClr val="FBE29E"/>
              </a:gs>
              <a:gs pos="100000">
                <a:srgbClr val="B38633"/>
              </a:gs>
            </a:gsLst>
            <a:lin ang="16200000" scaled="1"/>
          </a:gra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lIns="90000" tIns="180000" rIns="90000" bIns="90000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人群分析</a:t>
            </a:r>
          </a:p>
        </p:txBody>
      </p:sp>
      <p:sp>
        <p:nvSpPr>
          <p:cNvPr id="14" name="矩形 13"/>
          <p:cNvSpPr/>
          <p:nvPr>
            <p:custDataLst>
              <p:tags r:id="rId5"/>
            </p:custDataLst>
          </p:nvPr>
        </p:nvSpPr>
        <p:spPr>
          <a:xfrm>
            <a:off x="8299767" y="3648056"/>
            <a:ext cx="2819048" cy="818515"/>
          </a:xfrm>
          <a:prstGeom prst="rect">
            <a:avLst/>
          </a:prstGeom>
          <a:noFill/>
          <a:ln>
            <a:gradFill>
              <a:gsLst>
                <a:gs pos="0">
                  <a:srgbClr val="ECB75E"/>
                </a:gs>
                <a:gs pos="100000">
                  <a:srgbClr val="F8DFA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逻辑清晰，主线贯穿始终</a:t>
            </a:r>
          </a:p>
        </p:txBody>
      </p:sp>
      <p:sp>
        <p:nvSpPr>
          <p:cNvPr id="15" name="MH_Text_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390322" y="3794741"/>
            <a:ext cx="1909445" cy="524510"/>
          </a:xfrm>
          <a:prstGeom prst="roundRect">
            <a:avLst>
              <a:gd name="adj" fmla="val 5634"/>
            </a:avLst>
          </a:prstGeom>
          <a:gradFill>
            <a:gsLst>
              <a:gs pos="0">
                <a:srgbClr val="FBE29E"/>
              </a:gs>
              <a:gs pos="100000">
                <a:srgbClr val="B38633"/>
              </a:gs>
            </a:gsLst>
            <a:lin ang="16200000" scaled="1"/>
          </a:gra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lIns="90000" tIns="180000" rIns="90000" bIns="90000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思路设计</a:t>
            </a:r>
          </a:p>
        </p:txBody>
      </p:sp>
      <p:sp>
        <p:nvSpPr>
          <p:cNvPr id="17" name="矩形 16"/>
          <p:cNvSpPr/>
          <p:nvPr>
            <p:custDataLst>
              <p:tags r:id="rId7"/>
            </p:custDataLst>
          </p:nvPr>
        </p:nvSpPr>
        <p:spPr>
          <a:xfrm>
            <a:off x="8299767" y="4577061"/>
            <a:ext cx="2819048" cy="818515"/>
          </a:xfrm>
          <a:prstGeom prst="rect">
            <a:avLst/>
          </a:prstGeom>
          <a:noFill/>
          <a:ln>
            <a:gradFill>
              <a:gsLst>
                <a:gs pos="0">
                  <a:srgbClr val="ECB75E"/>
                </a:gs>
                <a:gs pos="100000">
                  <a:srgbClr val="F8DFA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化繁求简，不求数量，只求质量，符合实际</a:t>
            </a:r>
          </a:p>
        </p:txBody>
      </p:sp>
      <p:sp>
        <p:nvSpPr>
          <p:cNvPr id="19" name="MH_Text_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390322" y="4723746"/>
            <a:ext cx="1909445" cy="524510"/>
          </a:xfrm>
          <a:prstGeom prst="roundRect">
            <a:avLst>
              <a:gd name="adj" fmla="val 5634"/>
            </a:avLst>
          </a:prstGeom>
          <a:gradFill>
            <a:gsLst>
              <a:gs pos="0">
                <a:srgbClr val="FBE29E"/>
              </a:gs>
              <a:gs pos="100000">
                <a:srgbClr val="B38633"/>
              </a:gs>
            </a:gsLst>
            <a:lin ang="16200000" scaled="1"/>
          </a:gra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lIns="90000" tIns="180000" rIns="90000" bIns="90000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活动设计</a:t>
            </a:r>
          </a:p>
        </p:txBody>
      </p:sp>
      <p:sp>
        <p:nvSpPr>
          <p:cNvPr id="20" name="Google Shape;973;p32"/>
          <p:cNvSpPr/>
          <p:nvPr/>
        </p:nvSpPr>
        <p:spPr>
          <a:xfrm>
            <a:off x="5861985" y="2042605"/>
            <a:ext cx="673386" cy="669878"/>
          </a:xfrm>
          <a:custGeom>
            <a:avLst/>
            <a:gdLst/>
            <a:ahLst/>
            <a:cxnLst/>
            <a:rect l="l" t="t" r="r" b="b"/>
            <a:pathLst>
              <a:path w="11909" h="11847" extrusionOk="0">
                <a:moveTo>
                  <a:pt x="3560" y="2647"/>
                </a:moveTo>
                <a:lnTo>
                  <a:pt x="3560" y="3561"/>
                </a:lnTo>
                <a:lnTo>
                  <a:pt x="2615" y="3561"/>
                </a:lnTo>
                <a:lnTo>
                  <a:pt x="3560" y="2647"/>
                </a:lnTo>
                <a:close/>
                <a:moveTo>
                  <a:pt x="6616" y="4222"/>
                </a:moveTo>
                <a:cubicBezTo>
                  <a:pt x="7971" y="4285"/>
                  <a:pt x="9074" y="5325"/>
                  <a:pt x="9074" y="6680"/>
                </a:cubicBezTo>
                <a:cubicBezTo>
                  <a:pt x="9074" y="8003"/>
                  <a:pt x="7971" y="9106"/>
                  <a:pt x="6616" y="9106"/>
                </a:cubicBezTo>
                <a:cubicBezTo>
                  <a:pt x="5293" y="9106"/>
                  <a:pt x="4190" y="8003"/>
                  <a:pt x="4190" y="6680"/>
                </a:cubicBezTo>
                <a:cubicBezTo>
                  <a:pt x="4190" y="5325"/>
                  <a:pt x="5293" y="4222"/>
                  <a:pt x="6616" y="4222"/>
                </a:cubicBezTo>
                <a:close/>
                <a:moveTo>
                  <a:pt x="7687" y="757"/>
                </a:moveTo>
                <a:lnTo>
                  <a:pt x="7687" y="1513"/>
                </a:lnTo>
                <a:lnTo>
                  <a:pt x="3875" y="1513"/>
                </a:lnTo>
                <a:cubicBezTo>
                  <a:pt x="3781" y="1513"/>
                  <a:pt x="3655" y="1544"/>
                  <a:pt x="3623" y="1639"/>
                </a:cubicBezTo>
                <a:lnTo>
                  <a:pt x="1512" y="3718"/>
                </a:lnTo>
                <a:cubicBezTo>
                  <a:pt x="1418" y="3813"/>
                  <a:pt x="1386" y="3876"/>
                  <a:pt x="1386" y="3939"/>
                </a:cubicBezTo>
                <a:lnTo>
                  <a:pt x="1386" y="9862"/>
                </a:lnTo>
                <a:lnTo>
                  <a:pt x="662" y="9862"/>
                </a:lnTo>
                <a:lnTo>
                  <a:pt x="662" y="757"/>
                </a:lnTo>
                <a:close/>
                <a:moveTo>
                  <a:pt x="8380" y="2175"/>
                </a:moveTo>
                <a:lnTo>
                  <a:pt x="8380" y="4128"/>
                </a:lnTo>
                <a:cubicBezTo>
                  <a:pt x="7876" y="3813"/>
                  <a:pt x="7278" y="3592"/>
                  <a:pt x="6648" y="3592"/>
                </a:cubicBezTo>
                <a:cubicBezTo>
                  <a:pt x="4915" y="3592"/>
                  <a:pt x="3560" y="5010"/>
                  <a:pt x="3560" y="6711"/>
                </a:cubicBezTo>
                <a:cubicBezTo>
                  <a:pt x="3560" y="8444"/>
                  <a:pt x="4946" y="9830"/>
                  <a:pt x="6648" y="9830"/>
                </a:cubicBezTo>
                <a:cubicBezTo>
                  <a:pt x="7120" y="9830"/>
                  <a:pt x="7593" y="9704"/>
                  <a:pt x="8002" y="9515"/>
                </a:cubicBezTo>
                <a:lnTo>
                  <a:pt x="8380" y="9893"/>
                </a:lnTo>
                <a:lnTo>
                  <a:pt x="8380" y="10492"/>
                </a:lnTo>
                <a:lnTo>
                  <a:pt x="2079" y="10492"/>
                </a:lnTo>
                <a:lnTo>
                  <a:pt x="2079" y="4285"/>
                </a:lnTo>
                <a:lnTo>
                  <a:pt x="3875" y="4285"/>
                </a:lnTo>
                <a:cubicBezTo>
                  <a:pt x="4064" y="4285"/>
                  <a:pt x="4222" y="4128"/>
                  <a:pt x="4222" y="3907"/>
                </a:cubicBezTo>
                <a:lnTo>
                  <a:pt x="4222" y="2175"/>
                </a:lnTo>
                <a:close/>
                <a:moveTo>
                  <a:pt x="9074" y="8633"/>
                </a:moveTo>
                <a:lnTo>
                  <a:pt x="11027" y="10618"/>
                </a:lnTo>
                <a:cubicBezTo>
                  <a:pt x="11153" y="10744"/>
                  <a:pt x="11153" y="10964"/>
                  <a:pt x="11027" y="11090"/>
                </a:cubicBezTo>
                <a:cubicBezTo>
                  <a:pt x="10964" y="11153"/>
                  <a:pt x="10877" y="11185"/>
                  <a:pt x="10791" y="11185"/>
                </a:cubicBezTo>
                <a:cubicBezTo>
                  <a:pt x="10704" y="11185"/>
                  <a:pt x="10617" y="11153"/>
                  <a:pt x="10554" y="11090"/>
                </a:cubicBezTo>
                <a:lnTo>
                  <a:pt x="8601" y="9106"/>
                </a:lnTo>
                <a:cubicBezTo>
                  <a:pt x="8790" y="9011"/>
                  <a:pt x="8948" y="8791"/>
                  <a:pt x="9074" y="8633"/>
                </a:cubicBezTo>
                <a:close/>
                <a:moveTo>
                  <a:pt x="347" y="1"/>
                </a:moveTo>
                <a:cubicBezTo>
                  <a:pt x="158" y="1"/>
                  <a:pt x="0" y="190"/>
                  <a:pt x="0" y="379"/>
                </a:cubicBezTo>
                <a:lnTo>
                  <a:pt x="0" y="10145"/>
                </a:lnTo>
                <a:cubicBezTo>
                  <a:pt x="0" y="10334"/>
                  <a:pt x="158" y="10492"/>
                  <a:pt x="347" y="10492"/>
                </a:cubicBezTo>
                <a:lnTo>
                  <a:pt x="1386" y="10492"/>
                </a:lnTo>
                <a:lnTo>
                  <a:pt x="1386" y="10838"/>
                </a:lnTo>
                <a:cubicBezTo>
                  <a:pt x="1386" y="11059"/>
                  <a:pt x="1544" y="11216"/>
                  <a:pt x="1733" y="11216"/>
                </a:cubicBezTo>
                <a:lnTo>
                  <a:pt x="8695" y="11216"/>
                </a:lnTo>
                <a:cubicBezTo>
                  <a:pt x="8916" y="11216"/>
                  <a:pt x="9074" y="11059"/>
                  <a:pt x="9074" y="10838"/>
                </a:cubicBezTo>
                <a:lnTo>
                  <a:pt x="9074" y="10586"/>
                </a:lnTo>
                <a:lnTo>
                  <a:pt x="10050" y="11563"/>
                </a:lnTo>
                <a:cubicBezTo>
                  <a:pt x="10239" y="11752"/>
                  <a:pt x="10507" y="11847"/>
                  <a:pt x="10775" y="11847"/>
                </a:cubicBezTo>
                <a:cubicBezTo>
                  <a:pt x="11043" y="11847"/>
                  <a:pt x="11310" y="11752"/>
                  <a:pt x="11499" y="11563"/>
                </a:cubicBezTo>
                <a:cubicBezTo>
                  <a:pt x="11909" y="11153"/>
                  <a:pt x="11909" y="10492"/>
                  <a:pt x="11499" y="10114"/>
                </a:cubicBezTo>
                <a:lnTo>
                  <a:pt x="9420" y="8003"/>
                </a:lnTo>
                <a:cubicBezTo>
                  <a:pt x="9609" y="7625"/>
                  <a:pt x="9735" y="7152"/>
                  <a:pt x="9735" y="6680"/>
                </a:cubicBezTo>
                <a:cubicBezTo>
                  <a:pt x="9735" y="5924"/>
                  <a:pt x="9452" y="5262"/>
                  <a:pt x="9011" y="4695"/>
                </a:cubicBezTo>
                <a:lnTo>
                  <a:pt x="9011" y="1828"/>
                </a:lnTo>
                <a:cubicBezTo>
                  <a:pt x="9011" y="1639"/>
                  <a:pt x="8853" y="1481"/>
                  <a:pt x="8664" y="1481"/>
                </a:cubicBezTo>
                <a:lnTo>
                  <a:pt x="8317" y="1481"/>
                </a:lnTo>
                <a:lnTo>
                  <a:pt x="8317" y="379"/>
                </a:lnTo>
                <a:cubicBezTo>
                  <a:pt x="8317" y="190"/>
                  <a:pt x="8160" y="1"/>
                  <a:pt x="7971" y="1"/>
                </a:cubicBezTo>
                <a:close/>
              </a:path>
            </a:pathLst>
          </a:custGeom>
          <a:gradFill>
            <a:gsLst>
              <a:gs pos="0">
                <a:srgbClr val="ECB75E"/>
              </a:gs>
              <a:gs pos="100000">
                <a:srgbClr val="F8DFA1"/>
              </a:gs>
            </a:gsLst>
            <a:lin ang="5400000" scaled="1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284038" y="2224693"/>
            <a:ext cx="3548661" cy="5822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2000"/>
              </a:lnSpc>
            </a:pPr>
            <a:r>
              <a:rPr lang="en-US" altLang="zh-CN" sz="1100" spc="100" dirty="0">
                <a:gradFill>
                  <a:gsLst>
                    <a:gs pos="0">
                      <a:srgbClr val="F8DFA1"/>
                    </a:gs>
                    <a:gs pos="100000">
                      <a:srgbClr val="ECB75E"/>
                    </a:gs>
                  </a:gsLst>
                  <a:lin ang="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Please enter the font and title you think is appropriate in the box</a:t>
            </a:r>
          </a:p>
        </p:txBody>
      </p:sp>
      <p:sp>
        <p:nvSpPr>
          <p:cNvPr id="22" name="矩形 21"/>
          <p:cNvSpPr/>
          <p:nvPr/>
        </p:nvSpPr>
        <p:spPr>
          <a:xfrm>
            <a:off x="3365631" y="1824583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000" dirty="0">
                <a:gradFill>
                  <a:gsLst>
                    <a:gs pos="0">
                      <a:srgbClr val="F8DFA1"/>
                    </a:gs>
                    <a:gs pos="100000">
                      <a:srgbClr val="ECB75E"/>
                    </a:gs>
                  </a:gsLst>
                  <a:lin ang="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请输入标题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7263049" y="2224693"/>
            <a:ext cx="3548661" cy="8329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000"/>
              </a:lnSpc>
            </a:pPr>
            <a:r>
              <a:rPr lang="en-US" altLang="zh-CN" sz="1100" spc="100" dirty="0">
                <a:gradFill>
                  <a:gsLst>
                    <a:gs pos="0">
                      <a:srgbClr val="F8DFA1"/>
                    </a:gs>
                    <a:gs pos="100000">
                      <a:srgbClr val="ECB75E"/>
                    </a:gs>
                  </a:gsLst>
                  <a:lin ang="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100" spc="100" dirty="0">
                <a:gradFill>
                  <a:gsLst>
                    <a:gs pos="0">
                      <a:srgbClr val="F8DFA1"/>
                    </a:gs>
                    <a:gs pos="100000">
                      <a:srgbClr val="ECB75E"/>
                    </a:gs>
                  </a:gsLst>
                  <a:lin ang="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模板网，幻灯片演示模板及素材免费下载！</a:t>
            </a:r>
          </a:p>
          <a:p>
            <a:pPr>
              <a:lnSpc>
                <a:spcPts val="2000"/>
              </a:lnSpc>
            </a:pPr>
            <a:r>
              <a:rPr lang="en-US" altLang="zh-CN" sz="1100" spc="100" dirty="0">
                <a:gradFill>
                  <a:gsLst>
                    <a:gs pos="0">
                      <a:srgbClr val="F8DFA1"/>
                    </a:gs>
                    <a:gs pos="100000">
                      <a:srgbClr val="ECB75E"/>
                    </a:gs>
                  </a:gsLst>
                  <a:lin ang="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100" spc="100" dirty="0">
                <a:gradFill>
                  <a:gsLst>
                    <a:gs pos="0">
                      <a:srgbClr val="F8DFA1"/>
                    </a:gs>
                    <a:gs pos="100000">
                      <a:srgbClr val="ECB75E"/>
                    </a:gs>
                  </a:gsLst>
                  <a:lin ang="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 官网唯一网址：</a:t>
            </a:r>
            <a:r>
              <a:rPr lang="en-US" altLang="zh-CN" sz="1100" spc="100" dirty="0">
                <a:gradFill>
                  <a:gsLst>
                    <a:gs pos="0">
                      <a:srgbClr val="F8DFA1"/>
                    </a:gs>
                    <a:gs pos="100000">
                      <a:srgbClr val="ECB75E"/>
                    </a:gs>
                  </a:gsLst>
                  <a:lin ang="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www.51pptmoban.com</a:t>
            </a:r>
          </a:p>
        </p:txBody>
      </p:sp>
      <p:sp>
        <p:nvSpPr>
          <p:cNvPr id="24" name="矩形 23"/>
          <p:cNvSpPr/>
          <p:nvPr/>
        </p:nvSpPr>
        <p:spPr>
          <a:xfrm>
            <a:off x="7263049" y="1824583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>
                <a:gradFill>
                  <a:gsLst>
                    <a:gs pos="0">
                      <a:srgbClr val="F8DFA1"/>
                    </a:gs>
                    <a:gs pos="100000">
                      <a:srgbClr val="ECB75E"/>
                    </a:gs>
                  </a:gsLst>
                  <a:lin ang="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请输入标题</a:t>
            </a:r>
          </a:p>
        </p:txBody>
      </p:sp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7744843" y="1072397"/>
            <a:ext cx="3150131" cy="5522297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0000" b="1" i="0" u="none" strike="noStrike" kern="1200" cap="none" spc="0" normalizeH="0" baseline="0" noProof="0" dirty="0">
                <a:ln>
                  <a:gradFill>
                    <a:gsLst>
                      <a:gs pos="0">
                        <a:srgbClr val="FBE29E"/>
                      </a:gs>
                      <a:gs pos="100000">
                        <a:srgbClr val="B38633"/>
                      </a:gs>
                    </a:gsLst>
                    <a:lin ang="5400000" scaled="1"/>
                  </a:gradFill>
                </a:ln>
                <a:noFill/>
                <a:effectLst>
                  <a:glow rad="12700">
                    <a:srgbClr val="FBE29E"/>
                  </a:glow>
                </a:effectLst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3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-86627" y="4419599"/>
            <a:ext cx="12278626" cy="243840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327310" y="1951220"/>
            <a:ext cx="5092065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sz="96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繁枝</a:t>
            </a:r>
            <a:endParaRPr sz="8800" dirty="0">
              <a:gradFill>
                <a:gsLst>
                  <a:gs pos="0">
                    <a:srgbClr val="ECB75E"/>
                  </a:gs>
                  <a:gs pos="100000">
                    <a:srgbClr val="F8DFA1"/>
                  </a:gs>
                </a:gsLst>
                <a:lin ang="5400000" scaled="1"/>
              </a:gra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algn="r"/>
            <a:r>
              <a:rPr sz="32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个人学习成长情况汇报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586B8E8-816D-C363-2A92-D25E596BB1E9}"/>
              </a:ext>
            </a:extLst>
          </p:cNvPr>
          <p:cNvSpPr txBox="1"/>
          <p:nvPr/>
        </p:nvSpPr>
        <p:spPr>
          <a:xfrm>
            <a:off x="1508746" y="4065656"/>
            <a:ext cx="6140450" cy="9725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defRPr sz="960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2000" dirty="0"/>
              <a:t>51PPT</a:t>
            </a:r>
            <a:r>
              <a:rPr lang="zh-CN" altLang="en-US" sz="2000" dirty="0"/>
              <a:t>模板网，幻灯片演示模板及素材免费下载！</a:t>
            </a:r>
          </a:p>
          <a:p>
            <a:pPr>
              <a:lnSpc>
                <a:spcPct val="150000"/>
              </a:lnSpc>
            </a:pPr>
            <a:r>
              <a:rPr lang="en-US" altLang="zh-CN" sz="2000" dirty="0"/>
              <a:t>51PPT</a:t>
            </a:r>
            <a:r>
              <a:rPr lang="zh-CN" altLang="en-US" sz="2000" dirty="0"/>
              <a:t>模板网 官网唯一网址：</a:t>
            </a:r>
            <a:r>
              <a:rPr lang="en-US" altLang="zh-CN" sz="2000" dirty="0"/>
              <a:t>www.51pptmoban.com</a:t>
            </a:r>
            <a:endParaRPr lang="zh-CN" altLang="en-US" sz="200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/>
          <p:nvPr/>
        </p:nvGraphicFramePr>
        <p:xfrm>
          <a:off x="973137" y="1709737"/>
          <a:ext cx="5729605" cy="3438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0" name="文本框 99"/>
          <p:cNvSpPr txBox="1"/>
          <p:nvPr>
            <p:custDataLst>
              <p:tags r:id="rId1"/>
            </p:custDataLst>
          </p:nvPr>
        </p:nvSpPr>
        <p:spPr>
          <a:xfrm>
            <a:off x="7493635" y="1812925"/>
            <a:ext cx="2987675" cy="78976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30000"/>
              </a:lnSpc>
            </a:pPr>
            <a:r>
              <a:rPr lang="zh-CN" b="1" dirty="0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加班不是目的，是工作状态的缩影，过程注重转变</a:t>
            </a:r>
            <a:endParaRPr lang="zh-CN" altLang="en-US" b="1" dirty="0">
              <a:solidFill>
                <a:schemeClr val="lt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495425" y="5562951"/>
            <a:ext cx="347154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工作不熟练导致效率低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973137" y="5447381"/>
            <a:ext cx="10155238" cy="723900"/>
          </a:xfrm>
          <a:prstGeom prst="rect">
            <a:avLst/>
          </a:prstGeom>
          <a:noFill/>
          <a:ln>
            <a:solidFill>
              <a:srgbClr val="F8D4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lt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66970" y="5562951"/>
            <a:ext cx="347154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任务多进度提前</a:t>
            </a:r>
          </a:p>
        </p:txBody>
      </p:sp>
      <p:sp>
        <p:nvSpPr>
          <p:cNvPr id="14" name="矩形 13"/>
          <p:cNvSpPr/>
          <p:nvPr/>
        </p:nvSpPr>
        <p:spPr>
          <a:xfrm>
            <a:off x="7745730" y="5579461"/>
            <a:ext cx="347154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时间紧张</a:t>
            </a:r>
          </a:p>
        </p:txBody>
      </p:sp>
      <p:cxnSp>
        <p:nvCxnSpPr>
          <p:cNvPr id="16" name="直接箭头连接符 15"/>
          <p:cNvCxnSpPr>
            <a:stCxn id="13" idx="1"/>
          </p:cNvCxnSpPr>
          <p:nvPr/>
        </p:nvCxnSpPr>
        <p:spPr>
          <a:xfrm>
            <a:off x="4966970" y="5763006"/>
            <a:ext cx="576580" cy="15210"/>
          </a:xfrm>
          <a:prstGeom prst="straightConnector1">
            <a:avLst/>
          </a:prstGeom>
          <a:ln>
            <a:solidFill>
              <a:srgbClr val="F8D48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 flipV="1">
            <a:off x="8114030" y="5778216"/>
            <a:ext cx="576580" cy="15240"/>
          </a:xfrm>
          <a:prstGeom prst="straightConnector1">
            <a:avLst/>
          </a:prstGeom>
          <a:ln>
            <a:solidFill>
              <a:srgbClr val="F8D48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V="1">
            <a:off x="-33923" y="920210"/>
            <a:ext cx="12192000" cy="939036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913130" y="374015"/>
            <a:ext cx="82835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  <a:cs typeface="字魂35号-经典雅黑" panose="00000500000000000000" charset="-122"/>
              </a:defRPr>
            </a:lvl1pPr>
          </a:lstStyle>
          <a:p>
            <a:r>
              <a:rPr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工作中未完成情况偏差分析</a:t>
            </a:r>
            <a:r>
              <a: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及改进措施</a:t>
            </a:r>
          </a:p>
        </p:txBody>
      </p:sp>
      <p:sp>
        <p:nvSpPr>
          <p:cNvPr id="4" name="矩形: 圆角 3"/>
          <p:cNvSpPr/>
          <p:nvPr/>
        </p:nvSpPr>
        <p:spPr>
          <a:xfrm>
            <a:off x="7577808" y="2968101"/>
            <a:ext cx="3237794" cy="381694"/>
          </a:xfrm>
          <a:prstGeom prst="roundRect">
            <a:avLst>
              <a:gd name="adj" fmla="val 50000"/>
            </a:avLst>
          </a:prstGeom>
          <a:noFill/>
          <a:ln w="6350">
            <a:gradFill>
              <a:gsLst>
                <a:gs pos="0">
                  <a:srgbClr val="ECB75E"/>
                </a:gs>
                <a:gs pos="100000">
                  <a:srgbClr val="F8DFA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1600" b="0" dirty="0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提交时间紧张 </a:t>
            </a:r>
            <a:r>
              <a:rPr lang="en-US" altLang="zh-CN" sz="1600" b="0" dirty="0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70%</a:t>
            </a:r>
            <a:endParaRPr lang="zh-CN" altLang="en-US" sz="1600" spc="100" dirty="0">
              <a:gradFill>
                <a:gsLst>
                  <a:gs pos="0">
                    <a:srgbClr val="ECB75E"/>
                  </a:gs>
                  <a:gs pos="100000">
                    <a:srgbClr val="F8DFA1"/>
                  </a:gs>
                </a:gsLst>
                <a:lin ang="0" scaled="1"/>
              </a:gra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7577808" y="3570941"/>
            <a:ext cx="3237794" cy="381694"/>
          </a:xfrm>
          <a:prstGeom prst="roundRect">
            <a:avLst>
              <a:gd name="adj" fmla="val 50000"/>
            </a:avLst>
          </a:prstGeom>
          <a:noFill/>
          <a:ln w="6350">
            <a:gradFill>
              <a:gsLst>
                <a:gs pos="0">
                  <a:srgbClr val="ECB75E"/>
                </a:gs>
                <a:gs pos="100000">
                  <a:srgbClr val="F8DFA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进度提前</a:t>
            </a:r>
            <a:r>
              <a:rPr lang="en-US" altLang="zh-CN" sz="1600" b="0" dirty="0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20% </a:t>
            </a:r>
            <a:endParaRPr lang="zh-CN" altLang="en-US" sz="1600" spc="100" dirty="0">
              <a:gradFill>
                <a:gsLst>
                  <a:gs pos="0">
                    <a:srgbClr val="ECB75E"/>
                  </a:gs>
                  <a:gs pos="100000">
                    <a:srgbClr val="F8DFA1"/>
                  </a:gs>
                </a:gsLst>
                <a:lin ang="0" scaled="1"/>
              </a:gra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7577808" y="4193553"/>
            <a:ext cx="3237794" cy="381694"/>
          </a:xfrm>
          <a:prstGeom prst="roundRect">
            <a:avLst>
              <a:gd name="adj" fmla="val 50000"/>
            </a:avLst>
          </a:prstGeom>
          <a:noFill/>
          <a:ln w="6350">
            <a:gradFill>
              <a:gsLst>
                <a:gs pos="0">
                  <a:srgbClr val="ECB75E"/>
                </a:gs>
                <a:gs pos="100000">
                  <a:srgbClr val="F8DFA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个人效率</a:t>
            </a:r>
            <a:endParaRPr lang="zh-CN" altLang="en-US" sz="1600" spc="100" dirty="0">
              <a:gradFill>
                <a:gsLst>
                  <a:gs pos="0">
                    <a:srgbClr val="ECB75E"/>
                  </a:gs>
                  <a:gs pos="100000">
                    <a:srgbClr val="F8DFA1"/>
                  </a:gs>
                </a:gsLst>
                <a:lin ang="0" scaled="1"/>
              </a:gra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49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e09e2135-fd80-48fd-8804-b12096cb49d4"/>
  <p:tag name="COMMONDATA" val="eyJoZGlkIjoiYTVhNTZiYWJmMDc4ODgyODI3NmRkZWU3Yjk2YzAwNDE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.6"/>
  <p:tag name="KSO_WM_UNIT_LINE_FORE_SCHEMECOLOR_INDEX" val="8"/>
  <p:tag name="KSO_WM_UNIT_LINE_FILL_TYPE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20223315"/>
  <p:tag name="MH_LIBRARY" val="GRAPHIC"/>
  <p:tag name="MH_TYPE" val="Text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.6"/>
  <p:tag name="KSO_WM_UNIT_LINE_FORE_SCHEMECOLOR_INDEX" val="8"/>
  <p:tag name="KSO_WM_UNIT_LINE_FILL_TYPE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20223315"/>
  <p:tag name="MH_LIBRARY" val="GRAPHIC"/>
  <p:tag name="MH_TYPE" val="Text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.6"/>
  <p:tag name="KSO_WM_UNIT_LINE_FORE_SCHEMECOLOR_INDEX" val="8"/>
  <p:tag name="KSO_WM_UNIT_LINE_FILL_TYPE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19.2089"/>
  <p:tag name="LEFT" val="-7.874016E-05"/>
  <p:tag name="WIDTH" val="141.7711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官网唯一网址："/>
  <p:tag name="FONTSIZE" val="18"/>
  <p:tag name="FONTCOLOR" val="16777215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-7.874016E-05"/>
  <p:tag name="T_TOP" val="619.2089"/>
  <p:tag name="T_WIDTH" val="141.7711"/>
  <p:tag name="T_HEIGTH" val="29.08126"/>
  <p:tag name="T_TEXT" val="官网唯一网址："/>
  <p:tag name="T_FONTCOLOR" val="16777215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12109"/>
  <p:tag name="OFFSETLEFT" val="8.315985"/>
  <p:tag name="OFFSETWIDTH" val="113.778"/>
  <p:tag name="OFFSETHEIGHT" val="16.8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20223315"/>
  <p:tag name="MH_LIBRARY" val="GRAPHIC"/>
  <p:tag name="MH_TYPE" val="Text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.6"/>
  <p:tag name="KSO_WM_UNIT_LINE_FORE_SCHEMECOLOR_INDEX" val="8"/>
  <p:tag name="KSO_WM_UNIT_LINE_FILL_TYPE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20223315"/>
  <p:tag name="MH_LIBRARY" val="GRAPHIC"/>
  <p:tag name="MH_TYPE" val="Text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1.7909"/>
  <p:tag name="LEFT" val="324.6206"/>
  <p:tag name="WIDTH" val="326.8106"/>
  <p:tag name="HEIGHT" val="69.0679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51PPT模板网"/>
  <p:tag name="FONTSIZE" val="51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24.6206"/>
  <p:tag name="T_TOP" val="221.7909"/>
  <p:tag name="T_WIDTH" val="326.8106"/>
  <p:tag name="T_HEIGTH" val="69.06796"/>
  <p:tag name="T_TEXT" val="51PPT模板网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51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535049"/>
  <p:tag name="OFFSETLEFT" val="10.82101"/>
  <p:tag name="OFFSETWIDTH" val="301.692"/>
  <p:tag name="OFFSETHEIGHT" val="47.6339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9914"/>
  <p:tag name="LEFT" val="155.4291"/>
  <p:tag name="WIDTH" val="560.5839"/>
  <p:tag name="HEIGHT" val="60.5859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www.51pptmoban.com"/>
  <p:tag name="FONTSIZE" val="44"/>
  <p:tag name="FONTCOLOR" val="-2147483648"/>
  <p:tag name="FONTBOLD" val="0"/>
  <p:tag name="FONTITALIC" val="0"/>
  <p:tag name="FONTNAME" val="MiSans Heavy"/>
  <p:tag name="NAMEASCII" val="MiSans Heavy"/>
  <p:tag name="NAMECOMPLEXSCRIPT" val="阿里巴巴普惠体 2.0 115 Black"/>
  <p:tag name="NAMEFAREAST" val="MiSans Heavy"/>
  <p:tag name="FONTNAMEASCII" val="MiSans Heavy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320.9914"/>
  <p:tag name="T_WIDTH" val="560.5839"/>
  <p:tag name="T_HEIGTH" val="60.58591"/>
  <p:tag name="T_TEXT" val="www.51pptmoban.com"/>
  <p:tag name="T_FONTCOLOR" val="-2147483648"/>
  <p:tag name="T_FONTNAME" val="MiSans Heavy"/>
  <p:tag name="T_FONTNAMEASCII" val="MiSans Heavy"/>
  <p:tag name="T_NAMECOMPLEXSCRIPT" val="阿里巴巴普惠体 2.0 115 Black"/>
  <p:tag name="T_NAMEFAREAST" val="MiSans Heavy"/>
  <p:tag name="T_FONTBOLD" val="0"/>
  <p:tag name="T_FONTSIZE" val="4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892517"/>
  <p:tag name="OFFSETLEFT" val="7.376999"/>
  <p:tag name="OFFSETWIDTH" val="535.929"/>
  <p:tag name="OFFSETHEIGHT" val="46.9050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654.3738"/>
  <p:tag name="WIDTH" val="220.4352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免费提供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4.3738"/>
  <p:tag name="T_TOP" val="231.1991"/>
  <p:tag name="T_WIDTH" val="220.4352"/>
  <p:tag name="T_HEIGTH" val="50.8922"/>
  <p:tag name="T_TEXT" val="免费提供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4022"/>
  <p:tag name="OFFSETLEFT" val="8.675964"/>
  <p:tag name="OFFSETWIDTH" val="140.472"/>
  <p:tag name="OFFSETHEIGHT" val="33.9480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155.4291"/>
  <p:tag name="WIDTH" val="248.5709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本模板由 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231.1991"/>
  <p:tag name="T_WIDTH" val="248.5709"/>
  <p:tag name="T_HEIGTH" val="50.8922"/>
  <p:tag name="T_TEXT" val="本模板由 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224014"/>
  <p:tag name="OFFSETLEFT" val="7.596054"/>
  <p:tag name="OFFSETWIDTH" val="140.004"/>
  <p:tag name="OFFSETHEIGHT" val="33.6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21,&quot;width&quot;:1813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Office 主题​​">
  <a:themeElements>
    <a:clrScheme name="自定义 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DBA64"/>
      </a:accent1>
      <a:accent2>
        <a:srgbClr val="F8DFA1"/>
      </a:accent2>
      <a:accent3>
        <a:srgbClr val="A85722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6">
      <a:majorFont>
        <a:latin typeface="方正粗黑宋简体"/>
        <a:ea typeface="方正粗黑宋简体"/>
        <a:cs typeface=""/>
      </a:majorFont>
      <a:minorFont>
        <a:latin typeface="方正清刻本悦宋简体"/>
        <a:ea typeface="方正清刻本悦宋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lnSpc>
            <a:spcPct val="170000"/>
          </a:lnSpc>
          <a:defRPr>
            <a:solidFill>
              <a:srgbClr val="F9F7C0"/>
            </a:solidFill>
            <a:latin typeface="微软雅黑" panose="020B0503020204020204" pitchFamily="34" charset="-122"/>
            <a:ea typeface="微软雅黑" panose="020B0503020204020204" pitchFamily="34" charset="-122"/>
            <a:cs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685</Words>
  <Application>Microsoft Office PowerPoint</Application>
  <PresentationFormat>宽屏</PresentationFormat>
  <Paragraphs>138</Paragraphs>
  <Slides>15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HarmonyOS Sans SC Light</vt:lpstr>
      <vt:lpstr>MiSans Heavy</vt:lpstr>
      <vt:lpstr>OPPOSans H</vt:lpstr>
      <vt:lpstr>阿里巴巴普惠体 2.0 115 Black</vt:lpstr>
      <vt:lpstr>阿里妈妈东方大楷</vt:lpstr>
      <vt:lpstr>等线</vt:lpstr>
      <vt:lpstr>方正粗黑宋简体</vt:lpstr>
      <vt:lpstr>方正清刻本悦宋简体</vt:lpstr>
      <vt:lpstr>汉仪雅酷黑 45W</vt:lpstr>
      <vt:lpstr>Arial</vt:lpstr>
      <vt:lpstr>Calibri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简约黑金述职汇报商务ppt模板</dc:title>
  <dc:creator>林夕</dc:creator>
  <cp:keywords>P界达人</cp:keywords>
  <dc:description>51PPT模板网 官方唯一网址：www.51pptmoban.com</dc:description>
  <cp:lastModifiedBy>Power user</cp:lastModifiedBy>
  <cp:revision>105</cp:revision>
  <dcterms:created xsi:type="dcterms:W3CDTF">2019-11-12T14:41:00Z</dcterms:created>
  <dcterms:modified xsi:type="dcterms:W3CDTF">2023-03-12T11:01:28Z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KSORubyTemplateID">
    <vt:lpwstr>2</vt:lpwstr>
  </property>
  <property fmtid="{D5CDD505-2E9C-101B-9397-08002B2CF9AE}" pid="4" name="ICV">
    <vt:lpwstr>E1F6236F1CBC41FC9FE9E5D9A0C8BF5E</vt:lpwstr>
  </property>
</Properties>
</file>