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8.xml" ContentType="application/vnd.openxmlformats-officedocument.presentationml.tags+xml"/>
  <Override PartName="/ppt/notesSlides/notesSlide10.xml" ContentType="application/vnd.openxmlformats-officedocument.presentationml.notesSlide+xml"/>
  <Override PartName="/ppt/tags/tag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17"/>
  </p:notesMasterIdLst>
  <p:sldIdLst>
    <p:sldId id="256" r:id="rId3"/>
    <p:sldId id="257" r:id="rId4"/>
    <p:sldId id="271" r:id="rId5"/>
    <p:sldId id="260" r:id="rId6"/>
    <p:sldId id="273" r:id="rId7"/>
    <p:sldId id="274" r:id="rId8"/>
    <p:sldId id="276" r:id="rId9"/>
    <p:sldId id="272" r:id="rId10"/>
    <p:sldId id="265" r:id="rId11"/>
    <p:sldId id="268" r:id="rId12"/>
    <p:sldId id="269" r:id="rId13"/>
    <p:sldId id="270" r:id="rId14"/>
    <p:sldId id="1126" r:id="rId15"/>
    <p:sldId id="277"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4">
          <p15:clr>
            <a:srgbClr val="A4A3A4"/>
          </p15:clr>
        </p15:guide>
        <p15:guide id="2" pos="3838">
          <p15:clr>
            <a:srgbClr val="A4A3A4"/>
          </p15:clr>
        </p15:guide>
        <p15:guide id="3" orient="horz" pos="2214">
          <p15:clr>
            <a:srgbClr val="A4A3A4"/>
          </p15:clr>
        </p15:guide>
        <p15:guide id="4" orient="horz" pos="434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9EEF"/>
    <a:srgbClr val="1642A5"/>
    <a:srgbClr val="3595E9"/>
    <a:srgbClr val="2C7BED"/>
    <a:srgbClr val="A5D3C2"/>
    <a:srgbClr val="6BC2B1"/>
    <a:srgbClr val="63736D"/>
    <a:srgbClr val="C5DFF0"/>
    <a:srgbClr val="8FB5FD"/>
    <a:srgbClr val="71C3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533" autoAdjust="0"/>
    <p:restoredTop sz="95571" autoAdjust="0"/>
  </p:normalViewPr>
  <p:slideViewPr>
    <p:cSldViewPr snapToGrid="0" showGuides="1">
      <p:cViewPr>
        <p:scale>
          <a:sx n="50" d="100"/>
          <a:sy n="50" d="100"/>
        </p:scale>
        <p:origin x="1224" y="1020"/>
      </p:cViewPr>
      <p:guideLst>
        <p:guide orient="horz" pos="2134"/>
        <p:guide pos="3838"/>
        <p:guide orient="horz" pos="2214"/>
        <p:guide orient="horz" pos="4345"/>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defRPr>
            </a:lvl1pPr>
          </a:lstStyle>
          <a:p>
            <a:fld id="{E8D556AB-E0CA-4EC2-812D-38FCDBA7416E}" type="datetimeFigureOut">
              <a:rPr lang="zh-CN" altLang="en-US" smtClean="0"/>
              <a:pPr/>
              <a:t>2023/3/19</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defRPr>
            </a:lvl1pPr>
          </a:lstStyle>
          <a:p>
            <a:fld id="{CA0ACF15-D4B2-4EC8-9DBC-DB32EE99490B}"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0ACF15-D4B2-4EC8-9DBC-DB32EE99490B}"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0ACF15-D4B2-4EC8-9DBC-DB32EE99490B}"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0ACF15-D4B2-4EC8-9DBC-DB32EE99490B}"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 </a:t>
            </a:r>
            <a:r>
              <a:rPr lang="zh-CN" altLang="en-US" dirty="0"/>
              <a:t>模板网 官方唯一 网址：</a:t>
            </a:r>
            <a:r>
              <a:rPr lang="en-US" altLang="zh-CN" dirty="0"/>
              <a:t>www.51p ptmoban.com</a:t>
            </a:r>
            <a:endParaRPr lang="zh-CN" altLang="en-US" dirty="0"/>
          </a:p>
        </p:txBody>
      </p:sp>
      <p:sp>
        <p:nvSpPr>
          <p:cNvPr id="4" name="灯片编号占位符 3"/>
          <p:cNvSpPr>
            <a:spLocks noGrp="1"/>
          </p:cNvSpPr>
          <p:nvPr>
            <p:ph type="sldNum" sz="quarter" idx="5"/>
          </p:nvPr>
        </p:nvSpPr>
        <p:spPr/>
        <p:txBody>
          <a:bodyPr/>
          <a:lstStyle/>
          <a:p>
            <a:fld id="{CA0ACF15-D4B2-4EC8-9DBC-DB32EE99490B}" type="slidenum">
              <a:rPr lang="zh-CN" altLang="en-US" smtClean="0"/>
              <a:t>12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0ACF15-D4B2-4EC8-9DBC-DB32EE99490B}"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0ACF15-D4B2-4EC8-9DBC-DB32EE99490B}" type="slidenum">
              <a:rPr lang="zh-CN" altLang="en-US" smtClean="0"/>
              <a:t>3</a:t>
            </a:fld>
            <a:endParaRPr lang="zh-CN" altLang="en-US" dirty="0"/>
          </a:p>
        </p:txBody>
      </p:sp>
    </p:spTree>
    <p:extLst>
      <p:ext uri="{BB962C8B-B14F-4D97-AF65-F5344CB8AC3E}">
        <p14:creationId xmlns:p14="http://schemas.microsoft.com/office/powerpoint/2010/main" val="1285724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0ACF15-D4B2-4EC8-9DBC-DB32EE99490B}"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0ACF15-D4B2-4EC8-9DBC-DB32EE99490B}" type="slidenum">
              <a:rPr lang="zh-CN" altLang="en-US" smtClean="0"/>
              <a:t>5</a:t>
            </a:fld>
            <a:endParaRPr lang="zh-CN" altLang="en-US" dirty="0"/>
          </a:p>
        </p:txBody>
      </p:sp>
    </p:spTree>
    <p:extLst>
      <p:ext uri="{BB962C8B-B14F-4D97-AF65-F5344CB8AC3E}">
        <p14:creationId xmlns:p14="http://schemas.microsoft.com/office/powerpoint/2010/main" val="404449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406400" algn="just">
              <a:lnSpc>
                <a:spcPts val="2800"/>
              </a:lnSpc>
              <a:spcAft>
                <a:spcPts val="1000"/>
              </a:spcAft>
            </a:pPr>
            <a:r>
              <a:rPr lang="en-US" altLang="zh-CN" dirty="0"/>
              <a:t>51PPT</a:t>
            </a:r>
            <a:r>
              <a:rPr lang="zh-CN" altLang="en-US" dirty="0"/>
              <a:t>模 板网   </a:t>
            </a:r>
            <a:r>
              <a:rPr lang="en-US" altLang="zh-CN" dirty="0"/>
              <a:t>www.5 1pptmoban.com</a:t>
            </a:r>
            <a:endParaRPr lang="zh-CN" altLang="en-US" dirty="0"/>
          </a:p>
        </p:txBody>
      </p:sp>
      <p:sp>
        <p:nvSpPr>
          <p:cNvPr id="4" name="灯片编号占位符 3"/>
          <p:cNvSpPr>
            <a:spLocks noGrp="1"/>
          </p:cNvSpPr>
          <p:nvPr>
            <p:ph type="sldNum" sz="quarter" idx="5"/>
          </p:nvPr>
        </p:nvSpPr>
        <p:spPr/>
        <p:txBody>
          <a:bodyPr/>
          <a:lstStyle/>
          <a:p>
            <a:fld id="{CA0ACF15-D4B2-4EC8-9DBC-DB32EE99490B}" type="slidenum">
              <a:rPr lang="zh-CN" altLang="en-US" smtClean="0"/>
              <a:t>6</a:t>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406400" algn="just">
              <a:lnSpc>
                <a:spcPts val="2800"/>
              </a:lnSpc>
              <a:spcAft>
                <a:spcPts val="1000"/>
              </a:spcAft>
            </a:pPr>
            <a:endParaRPr lang="zh-CN" altLang="en-US" dirty="0"/>
          </a:p>
        </p:txBody>
      </p:sp>
      <p:sp>
        <p:nvSpPr>
          <p:cNvPr id="4" name="灯片编号占位符 3"/>
          <p:cNvSpPr>
            <a:spLocks noGrp="1"/>
          </p:cNvSpPr>
          <p:nvPr>
            <p:ph type="sldNum" sz="quarter" idx="5"/>
          </p:nvPr>
        </p:nvSpPr>
        <p:spPr/>
        <p:txBody>
          <a:bodyPr/>
          <a:lstStyle/>
          <a:p>
            <a:fld id="{CA0ACF15-D4B2-4EC8-9DBC-DB32EE99490B}" type="slidenum">
              <a:rPr lang="zh-CN" altLang="en-US" smtClean="0"/>
              <a:t>7</a:t>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0ACF15-D4B2-4EC8-9DBC-DB32EE99490B}" type="slidenum">
              <a:rPr lang="zh-CN" altLang="en-US" smtClean="0"/>
              <a:t>8</a:t>
            </a:fld>
            <a:endParaRPr lang="zh-CN" altLang="en-US" dirty="0"/>
          </a:p>
        </p:txBody>
      </p:sp>
    </p:spTree>
    <p:extLst>
      <p:ext uri="{BB962C8B-B14F-4D97-AF65-F5344CB8AC3E}">
        <p14:creationId xmlns:p14="http://schemas.microsoft.com/office/powerpoint/2010/main" val="38844192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0ACF15-D4B2-4EC8-9DBC-DB32EE99490B}"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xml"/><Relationship Id="rId7" Type="http://schemas.openxmlformats.org/officeDocument/2006/relationships/hyperlink" Target="http://www.51pptmoban.com/"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2.xml"/><Relationship Id="rId5" Type="http://schemas.openxmlformats.org/officeDocument/2006/relationships/tags" Target="../tags/tag5.xml"/><Relationship Id="rId4" Type="http://schemas.openxmlformats.org/officeDocument/2006/relationships/tags" Target="../tags/tag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0" name="图片 9">
            <a:hlinkClick r:id="rId7"/>
            <a:extLst>
              <a:ext uri="{FF2B5EF4-FFF2-40B4-BE49-F238E27FC236}">
                <a16:creationId xmlns:a16="http://schemas.microsoft.com/office/drawing/2014/main" id="{A0E52EF2-E082-91FA-4E7F-42E6A2A2BDD1}"/>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56354632"/>
            <a:ext cx="4114801" cy="1106091"/>
          </a:xfrm>
          <a:prstGeom prst="rect">
            <a:avLst/>
          </a:prstGeom>
        </p:spPr>
      </p:pic>
      <p:grpSp>
        <p:nvGrpSpPr>
          <p:cNvPr id="11" name="组合 10">
            <a:extLst>
              <a:ext uri="{FF2B5EF4-FFF2-40B4-BE49-F238E27FC236}">
                <a16:creationId xmlns:a16="http://schemas.microsoft.com/office/drawing/2014/main" id="{E667CAC1-B3DC-C42F-EDEF-953C76DB2705}"/>
              </a:ext>
            </a:extLst>
          </p:cNvPr>
          <p:cNvGrpSpPr/>
          <p:nvPr userDrawn="1"/>
        </p:nvGrpSpPr>
        <p:grpSpPr>
          <a:xfrm>
            <a:off x="2319" y="61383628"/>
            <a:ext cx="7725222" cy="1106091"/>
            <a:chOff x="2319" y="7301378"/>
            <a:chExt cx="8760681" cy="1254347"/>
          </a:xfrm>
        </p:grpSpPr>
        <p:grpSp>
          <p:nvGrpSpPr>
            <p:cNvPr id="12" name="组合 11" descr="51PPT模板网 &#10;唯一官网网址：www.51pptmoban.com">
              <a:extLst>
                <a:ext uri="{FF2B5EF4-FFF2-40B4-BE49-F238E27FC236}">
                  <a16:creationId xmlns:a16="http://schemas.microsoft.com/office/drawing/2014/main" id="{2331B831-64C4-EA47-DEB5-8E571ADB4131}"/>
                </a:ext>
              </a:extLst>
            </p:cNvPr>
            <p:cNvGrpSpPr/>
            <p:nvPr userDrawn="1"/>
          </p:nvGrpSpPr>
          <p:grpSpPr>
            <a:xfrm>
              <a:off x="2319" y="7301378"/>
              <a:ext cx="8760681" cy="1254347"/>
              <a:chOff x="2070420" y="2925140"/>
              <a:chExt cx="10503063" cy="1503820"/>
            </a:xfrm>
            <a:solidFill>
              <a:schemeClr val="bg1"/>
            </a:solidFill>
          </p:grpSpPr>
          <p:sp>
            <p:nvSpPr>
              <p:cNvPr id="14" name="TextBox 56">
                <a:hlinkClick r:id="rId7"/>
                <a:extLst>
                  <a:ext uri="{FF2B5EF4-FFF2-40B4-BE49-F238E27FC236}">
                    <a16:creationId xmlns:a16="http://schemas.microsoft.com/office/drawing/2014/main" id="{CB747934-7505-6C1A-C027-A7C232F4DF1D}"/>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5" name="TextBox 35">
                <a:extLst>
                  <a:ext uri="{FF2B5EF4-FFF2-40B4-BE49-F238E27FC236}">
                    <a16:creationId xmlns:a16="http://schemas.microsoft.com/office/drawing/2014/main" id="{A06BF4A7-CB07-F3DD-2FD5-55C3D68117B7}"/>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16" name="TextBox 59">
                <a:extLst>
                  <a:ext uri="{FF2B5EF4-FFF2-40B4-BE49-F238E27FC236}">
                    <a16:creationId xmlns:a16="http://schemas.microsoft.com/office/drawing/2014/main" id="{940D43C4-F8C7-D6B9-F8D4-C9FBDF97A906}"/>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7" name="TextBox 62">
                <a:extLst>
                  <a:ext uri="{FF2B5EF4-FFF2-40B4-BE49-F238E27FC236}">
                    <a16:creationId xmlns:a16="http://schemas.microsoft.com/office/drawing/2014/main" id="{45E81552-AEE3-8DDF-1BFE-674A718BEC90}"/>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13" name="TextBox 2">
              <a:extLst>
                <a:ext uri="{FF2B5EF4-FFF2-40B4-BE49-F238E27FC236}">
                  <a16:creationId xmlns:a16="http://schemas.microsoft.com/office/drawing/2014/main" id="{6CB53134-D5EE-4F80-2DF9-75F796D77E21}"/>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198926735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7" y="5285196"/>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atin typeface="Arial" panose="020B0604020202020204" pitchFamily="34" charset="0"/>
            </a:endParaRPr>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4"/>
            <a:ext cx="4497795"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783">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Bold" panose="020B0800000000000000" pitchFamily="34" charset="-122"/>
              <a:ea typeface="思源黑体 CN Bold" panose="020B08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1" cy="263943"/>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atin typeface="Arial" panose="020B0604020202020204" pitchFamily="34" charset="0"/>
              </a:endParaRPr>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1400"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5"/>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8" y="3508800"/>
            <a:ext cx="2009205" cy="1986059"/>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5" y="3513604"/>
            <a:ext cx="2986751" cy="533099"/>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Bold" panose="020B0800000000000000" pitchFamily="34" charset="-122"/>
                <a:ea typeface="思源黑体 CN Bold" panose="020B08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7" y="4339045"/>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atin typeface="Arial" panose="020B0604020202020204" pitchFamily="34" charset="0"/>
            </a:endParaRPr>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6" y="4276591"/>
            <a:ext cx="4783319" cy="212547"/>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783">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Bold" panose="020B0800000000000000" pitchFamily="34" charset="-122"/>
              <a:ea typeface="思源黑体 CN Bold" panose="020B08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8" y="4809683"/>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atin typeface="Arial" panose="020B0604020202020204" pitchFamily="34" charset="0"/>
            </a:endParaRPr>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5" y="4779765"/>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783">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Bold" panose="020B0800000000000000" pitchFamily="34" charset="-122"/>
              <a:ea typeface="思源黑体 CN Bold" panose="020B08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5"/>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Bold" panose="020B0800000000000000" pitchFamily="34" charset="-122"/>
              <a:ea typeface="思源黑体 CN Bold" panose="020B0800000000000000" pitchFamily="34"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6" y="5972433"/>
            <a:ext cx="5023431"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atin typeface="Arial" panose="020B0604020202020204" pitchFamily="34" charset="0"/>
            </a:endParaRPr>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7" y="385594"/>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Arial" panose="020B0604020202020204" pitchFamily="34" charset="0"/>
            </a:endParaRPr>
          </a:p>
        </p:txBody>
      </p:sp>
    </p:spTree>
    <p:extLst>
      <p:ext uri="{BB962C8B-B14F-4D97-AF65-F5344CB8AC3E}">
        <p14:creationId xmlns:p14="http://schemas.microsoft.com/office/powerpoint/2010/main" val="1591186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19645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fld id="{0F26809C-3E80-4225-A4C1-1DE2DC9F1A72}" type="datetimeFigureOut">
              <a:rPr lang="zh-CN" altLang="en-US" smtClean="0"/>
              <a:pPr/>
              <a:t>2023/3/19</a:t>
            </a:fld>
            <a:endParaRPr lang="zh-CN" altLang="en-US" dirty="0"/>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endParaRPr lang="zh-CN" altLang="en-US" dirty="0"/>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fld id="{CC668298-5B77-4A81-B9FA-BED496B2309C}" type="slidenum">
              <a:rPr lang="zh-CN" altLang="en-US" smtClean="0"/>
              <a:pPr/>
              <a:t>‹#›</a:t>
            </a:fld>
            <a:endParaRPr lang="zh-CN" altLang="en-US" dirty="0"/>
          </a:p>
        </p:txBody>
      </p:sp>
    </p:spTree>
    <p:extLst>
      <p:ext uri="{BB962C8B-B14F-4D97-AF65-F5344CB8AC3E}">
        <p14:creationId xmlns:p14="http://schemas.microsoft.com/office/powerpoint/2010/main" val="4140936020"/>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Lst>
  <p:txStyles>
    <p:titleStyle>
      <a:lvl1pPr algn="l" defTabSz="914377" rtl="0" eaLnBrk="1" latinLnBrk="0" hangingPunct="1">
        <a:lnSpc>
          <a:spcPct val="90000"/>
        </a:lnSpc>
        <a:spcBef>
          <a:spcPct val="0"/>
        </a:spcBef>
        <a:buNone/>
        <a:defRPr sz="4400" kern="1200">
          <a:solidFill>
            <a:schemeClr val="tx1"/>
          </a:solidFill>
          <a:latin typeface="Arial" panose="020B0604020202020204" pitchFamily="34" charset="0"/>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43.jpe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notesSlide" Target="../notesSlides/notesSlide11.xml"/><Relationship Id="rId7" Type="http://schemas.openxmlformats.org/officeDocument/2006/relationships/image" Target="../media/image45.jpe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44.jpeg"/><Relationship Id="rId5" Type="http://schemas.openxmlformats.org/officeDocument/2006/relationships/image" Target="../media/image20.jpeg"/><Relationship Id="rId4" Type="http://schemas.openxmlformats.org/officeDocument/2006/relationships/image" Target="../media/image11.jpeg"/><Relationship Id="rId9" Type="http://schemas.openxmlformats.org/officeDocument/2006/relationships/image" Target="../media/image47.png"/></Relationships>
</file>

<file path=ppt/slides/_rels/slide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13.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3.jpg"/><Relationship Id="rId7" Type="http://schemas.openxmlformats.org/officeDocument/2006/relationships/image" Target="../media/image52.png"/><Relationship Id="rId2" Type="http://schemas.openxmlformats.org/officeDocument/2006/relationships/image" Target="../media/image48.jpeg"/><Relationship Id="rId1" Type="http://schemas.openxmlformats.org/officeDocument/2006/relationships/slideLayout" Target="../slideLayouts/slideLayout4.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2.xml"/><Relationship Id="rId7"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jpeg"/><Relationship Id="rId9"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20.jpeg"/><Relationship Id="rId5" Type="http://schemas.openxmlformats.org/officeDocument/2006/relationships/image" Target="../media/image11.jpe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1.jpe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jpeg"/><Relationship Id="rId10" Type="http://schemas.microsoft.com/office/2007/relationships/hdphoto" Target="../media/hdphoto1.wdp"/><Relationship Id="rId4" Type="http://schemas.openxmlformats.org/officeDocument/2006/relationships/image" Target="../media/image21.jpeg"/><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1.jpe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jpeg"/><Relationship Id="rId10" Type="http://schemas.openxmlformats.org/officeDocument/2006/relationships/image" Target="../media/image28.jpeg"/><Relationship Id="rId4" Type="http://schemas.openxmlformats.org/officeDocument/2006/relationships/image" Target="../media/image26.jpeg"/><Relationship Id="rId9"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13" Type="http://schemas.microsoft.com/office/2007/relationships/hdphoto" Target="../media/hdphoto3.wdp"/><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5" Type="http://schemas.microsoft.com/office/2007/relationships/hdphoto" Target="../media/hdphoto4.wdp"/><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 Id="rId1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descr="海边的沙滩上&#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57997" y="1"/>
            <a:ext cx="12384300" cy="6857999"/>
          </a:xfrm>
          <a:prstGeom prst="rect">
            <a:avLst/>
          </a:prstGeom>
        </p:spPr>
      </p:pic>
      <p:pic>
        <p:nvPicPr>
          <p:cNvPr id="31" name="图片 30" descr="草地上的风景&#10;&#10;描述已自动生成"/>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85782" y="595086"/>
            <a:ext cx="12412085" cy="6262914"/>
          </a:xfrm>
          <a:prstGeom prst="rect">
            <a:avLst/>
          </a:prstGeom>
        </p:spPr>
      </p:pic>
      <p:pic>
        <p:nvPicPr>
          <p:cNvPr id="23" name="图片 22" descr="图示&#10;&#10;描述已自动生成"/>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2025086" y="1725568"/>
            <a:ext cx="15964849" cy="5132488"/>
          </a:xfrm>
          <a:prstGeom prst="rect">
            <a:avLst/>
          </a:prstGeom>
        </p:spPr>
      </p:pic>
      <p:pic>
        <p:nvPicPr>
          <p:cNvPr id="33" name="图片 32" descr="天空中有许多云&#10;&#10;描述已自动生成"/>
          <p:cNvPicPr>
            <a:picLocks noChangeAspect="1"/>
          </p:cNvPicPr>
          <p:nvPr/>
        </p:nvPicPr>
        <p:blipFill rotWithShape="1">
          <a:blip r:embed="rId6" cstate="screen">
            <a:alphaModFix amt="58000"/>
            <a:extLst>
              <a:ext uri="{28A0092B-C50C-407E-A947-70E740481C1C}">
                <a14:useLocalDpi xmlns:a14="http://schemas.microsoft.com/office/drawing/2010/main"/>
              </a:ext>
            </a:extLst>
          </a:blip>
          <a:srcRect/>
          <a:stretch>
            <a:fillRect/>
          </a:stretch>
        </p:blipFill>
        <p:spPr>
          <a:xfrm>
            <a:off x="37900" y="4291755"/>
            <a:ext cx="5015999" cy="2314474"/>
          </a:xfrm>
          <a:prstGeom prst="rect">
            <a:avLst/>
          </a:prstGeom>
        </p:spPr>
      </p:pic>
      <p:pic>
        <p:nvPicPr>
          <p:cNvPr id="38" name="图片 37" descr="游戏机里面的人物&#10;&#10;中度可信度描述已自动生成"/>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48373" y="3642946"/>
            <a:ext cx="2709069" cy="3612092"/>
          </a:xfrm>
          <a:prstGeom prst="rect">
            <a:avLst/>
          </a:prstGeom>
        </p:spPr>
      </p:pic>
      <p:pic>
        <p:nvPicPr>
          <p:cNvPr id="39" name="图片 38" descr="游戏机里面的人物&#10;&#10;中度可信度描述已自动生成"/>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694961" y="4940564"/>
            <a:ext cx="1735856" cy="2314474"/>
          </a:xfrm>
          <a:prstGeom prst="rect">
            <a:avLst/>
          </a:prstGeom>
        </p:spPr>
      </p:pic>
      <p:pic>
        <p:nvPicPr>
          <p:cNvPr id="34" name="图片 33" descr="天空中有许多云&#10;&#10;描述已自动生成"/>
          <p:cNvPicPr>
            <a:picLocks noChangeAspect="1"/>
          </p:cNvPicPr>
          <p:nvPr/>
        </p:nvPicPr>
        <p:blipFill rotWithShape="1">
          <a:blip r:embed="rId9" cstate="screen">
            <a:alphaModFix amt="76000"/>
            <a:extLst>
              <a:ext uri="{28A0092B-C50C-407E-A947-70E740481C1C}">
                <a14:useLocalDpi xmlns:a14="http://schemas.microsoft.com/office/drawing/2010/main"/>
              </a:ext>
            </a:extLst>
          </a:blip>
          <a:srcRect/>
          <a:stretch>
            <a:fillRect/>
          </a:stretch>
        </p:blipFill>
        <p:spPr>
          <a:xfrm>
            <a:off x="7351915" y="5046617"/>
            <a:ext cx="3925685" cy="1811383"/>
          </a:xfrm>
          <a:prstGeom prst="rect">
            <a:avLst/>
          </a:prstGeom>
        </p:spPr>
      </p:pic>
      <p:pic>
        <p:nvPicPr>
          <p:cNvPr id="40" name="图片 39" descr="天空中有许多云&#10;&#10;描述已自动生成"/>
          <p:cNvPicPr>
            <a:picLocks noChangeAspect="1"/>
          </p:cNvPicPr>
          <p:nvPr/>
        </p:nvPicPr>
        <p:blipFill rotWithShape="1">
          <a:blip r:embed="rId9" cstate="screen">
            <a:alphaModFix amt="76000"/>
            <a:extLst>
              <a:ext uri="{28A0092B-C50C-407E-A947-70E740481C1C}">
                <a14:useLocalDpi xmlns:a14="http://schemas.microsoft.com/office/drawing/2010/main"/>
              </a:ext>
            </a:extLst>
          </a:blip>
          <a:srcRect/>
          <a:stretch>
            <a:fillRect/>
          </a:stretch>
        </p:blipFill>
        <p:spPr>
          <a:xfrm>
            <a:off x="1327956" y="5641702"/>
            <a:ext cx="3925685" cy="1811383"/>
          </a:xfrm>
          <a:prstGeom prst="rect">
            <a:avLst/>
          </a:prstGeom>
        </p:spPr>
      </p:pic>
      <p:sp>
        <p:nvSpPr>
          <p:cNvPr id="43" name="文本框 42"/>
          <p:cNvSpPr txBox="1"/>
          <p:nvPr/>
        </p:nvSpPr>
        <p:spPr>
          <a:xfrm>
            <a:off x="4430817" y="874397"/>
            <a:ext cx="5397631" cy="1107996"/>
          </a:xfrm>
          <a:prstGeom prst="rect">
            <a:avLst/>
          </a:prstGeom>
          <a:noFill/>
        </p:spPr>
        <p:txBody>
          <a:bodyPr wrap="none" rtlCol="0">
            <a:spAutoFit/>
          </a:bodyPr>
          <a:lstStyle/>
          <a:p>
            <a:r>
              <a:rPr lang="zh-CN" altLang="zh-CN" sz="6600" b="1" kern="100" dirty="0">
                <a:gradFill>
                  <a:gsLst>
                    <a:gs pos="0">
                      <a:srgbClr val="32689A"/>
                    </a:gs>
                    <a:gs pos="100000">
                      <a:srgbClr val="2D7596"/>
                    </a:gs>
                  </a:gsLst>
                  <a:lin ang="5400000" scaled="0"/>
                </a:gradFill>
                <a:effectLst>
                  <a:outerShdw blurRad="50800" dist="38100" dir="2700000" algn="tl" rotWithShape="0">
                    <a:schemeClr val="accent1">
                      <a:lumMod val="50000"/>
                      <a:alpha val="19000"/>
                    </a:schemeClr>
                  </a:outerShdw>
                </a:effectLst>
                <a:latin typeface="思源黑体 CN Bold" panose="020B0800000000000000" pitchFamily="34" charset="-122"/>
                <a:ea typeface="思源黑体 CN Bold" panose="020B0800000000000000" pitchFamily="34" charset="-122"/>
                <a:cs typeface="阿里巴巴普惠体 B" panose="00020600040101010101" pitchFamily="18" charset="-122"/>
              </a:rPr>
              <a:t>新型电力系统</a:t>
            </a:r>
            <a:endParaRPr lang="en-US" altLang="zh-CN" sz="6600" b="1" kern="100" dirty="0">
              <a:gradFill>
                <a:gsLst>
                  <a:gs pos="0">
                    <a:srgbClr val="32689A"/>
                  </a:gs>
                  <a:gs pos="100000">
                    <a:srgbClr val="2D7596"/>
                  </a:gs>
                </a:gsLst>
                <a:lin ang="5400000" scaled="0"/>
              </a:gradFill>
              <a:effectLst>
                <a:outerShdw blurRad="50800" dist="38100" dir="2700000" algn="tl" rotWithShape="0">
                  <a:schemeClr val="accent1">
                    <a:lumMod val="50000"/>
                    <a:alpha val="19000"/>
                  </a:schemeClr>
                </a:outerShdw>
              </a:effectLst>
              <a:latin typeface="思源黑体 CN Bold" panose="020B0800000000000000" pitchFamily="34" charset="-122"/>
              <a:ea typeface="思源黑体 CN Bold" panose="020B0800000000000000" pitchFamily="34" charset="-122"/>
              <a:cs typeface="阿里巴巴普惠体 B" panose="00020600040101010101" pitchFamily="18" charset="-122"/>
            </a:endParaRPr>
          </a:p>
        </p:txBody>
      </p:sp>
      <p:sp>
        <p:nvSpPr>
          <p:cNvPr id="52" name="文本框 51"/>
          <p:cNvSpPr txBox="1"/>
          <p:nvPr/>
        </p:nvSpPr>
        <p:spPr>
          <a:xfrm>
            <a:off x="4543139" y="2067146"/>
            <a:ext cx="4416594" cy="461665"/>
          </a:xfrm>
          <a:prstGeom prst="rect">
            <a:avLst/>
          </a:prstGeom>
          <a:noFill/>
        </p:spPr>
        <p:txBody>
          <a:bodyPr wrap="none" rtlCol="0">
            <a:spAutoFit/>
          </a:bodyPr>
          <a:lstStyle/>
          <a:p>
            <a:r>
              <a:rPr lang="zh-CN" altLang="zh-CN" sz="2400" kern="100" spc="600" dirty="0">
                <a:solidFill>
                  <a:schemeClr val="tx1">
                    <a:lumMod val="65000"/>
                    <a:lumOff val="35000"/>
                  </a:schemeClr>
                </a:solidFill>
                <a:effectLst/>
                <a:latin typeface="思源黑体 CN Bold" panose="020B0800000000000000" pitchFamily="34" charset="-122"/>
                <a:ea typeface="思源黑体 CN Bold" panose="020B0800000000000000" pitchFamily="34" charset="-122"/>
                <a:cs typeface="宋体" panose="02010600030101010101" pitchFamily="2" charset="-122"/>
              </a:rPr>
              <a:t>建设思路及建设情况汇报</a:t>
            </a:r>
            <a:endParaRPr lang="zh-CN" altLang="zh-CN" sz="2400" spc="600" dirty="0">
              <a:solidFill>
                <a:schemeClr val="tx1">
                  <a:lumMod val="65000"/>
                  <a:lumOff val="35000"/>
                </a:schemeClr>
              </a:solidFill>
              <a:effectLst/>
              <a:latin typeface="思源黑体 CN Bold" panose="020B0800000000000000" pitchFamily="34" charset="-122"/>
              <a:ea typeface="思源黑体 CN Bold" panose="020B0800000000000000" pitchFamily="34" charset="-122"/>
              <a:cs typeface="宋体" panose="02010600030101010101" pitchFamily="2" charset="-122"/>
            </a:endParaRPr>
          </a:p>
        </p:txBody>
      </p:sp>
      <p:grpSp>
        <p:nvGrpSpPr>
          <p:cNvPr id="64" name="组合 63"/>
          <p:cNvGrpSpPr/>
          <p:nvPr/>
        </p:nvGrpSpPr>
        <p:grpSpPr>
          <a:xfrm>
            <a:off x="2763063" y="549661"/>
            <a:ext cx="1600017" cy="2083201"/>
            <a:chOff x="2763063" y="549661"/>
            <a:chExt cx="1600017" cy="2083201"/>
          </a:xfrm>
        </p:grpSpPr>
        <p:sp>
          <p:nvSpPr>
            <p:cNvPr id="56" name="文本框 55"/>
            <p:cNvSpPr txBox="1"/>
            <p:nvPr/>
          </p:nvSpPr>
          <p:spPr>
            <a:xfrm>
              <a:off x="2763063" y="549661"/>
              <a:ext cx="954107" cy="1015663"/>
            </a:xfrm>
            <a:prstGeom prst="rect">
              <a:avLst/>
            </a:prstGeom>
            <a:noFill/>
          </p:spPr>
          <p:txBody>
            <a:bodyPr wrap="none" rtlCol="0">
              <a:spAutoFit/>
            </a:bodyPr>
            <a:lstStyle/>
            <a:p>
              <a:r>
                <a:rPr lang="zh-CN" altLang="en-US" sz="6000" kern="100" dirty="0">
                  <a:solidFill>
                    <a:srgbClr val="577723"/>
                  </a:solidFill>
                  <a:effectLst/>
                  <a:latin typeface="思源宋体 CN Heavy" panose="02020900000000000000" pitchFamily="18" charset="-122"/>
                  <a:ea typeface="思源宋体 CN Heavy" panose="02020900000000000000" pitchFamily="18" charset="-122"/>
                  <a:cs typeface="宋体" panose="02010600030101010101" pitchFamily="2" charset="-122"/>
                </a:rPr>
                <a:t>平</a:t>
              </a:r>
              <a:endParaRPr lang="zh-CN" altLang="en-US" sz="6000" dirty="0">
                <a:solidFill>
                  <a:srgbClr val="577723"/>
                </a:solidFill>
                <a:latin typeface="思源宋体 CN Heavy" panose="02020900000000000000" pitchFamily="18" charset="-122"/>
                <a:ea typeface="思源宋体 CN Heavy" panose="02020900000000000000" pitchFamily="18" charset="-122"/>
              </a:endParaRPr>
            </a:p>
          </p:txBody>
        </p:sp>
        <p:sp>
          <p:nvSpPr>
            <p:cNvPr id="57" name="文本框 56"/>
            <p:cNvSpPr txBox="1"/>
            <p:nvPr/>
          </p:nvSpPr>
          <p:spPr>
            <a:xfrm>
              <a:off x="3485917" y="1114496"/>
              <a:ext cx="877163" cy="923330"/>
            </a:xfrm>
            <a:prstGeom prst="rect">
              <a:avLst/>
            </a:prstGeom>
            <a:noFill/>
          </p:spPr>
          <p:txBody>
            <a:bodyPr wrap="none" rtlCol="0">
              <a:spAutoFit/>
            </a:bodyPr>
            <a:lstStyle/>
            <a:p>
              <a:r>
                <a:rPr lang="zh-CN" altLang="en-US" sz="5400" kern="100" dirty="0">
                  <a:solidFill>
                    <a:srgbClr val="577723"/>
                  </a:solidFill>
                  <a:effectLst/>
                  <a:latin typeface="思源宋体 CN Heavy" panose="02020900000000000000" pitchFamily="18" charset="-122"/>
                  <a:ea typeface="思源宋体 CN Heavy" panose="02020900000000000000" pitchFamily="18" charset="-122"/>
                  <a:cs typeface="宋体" panose="02010600030101010101" pitchFamily="2" charset="-122"/>
                </a:rPr>
                <a:t>阳</a:t>
              </a:r>
              <a:endParaRPr lang="zh-CN" altLang="en-US" sz="5400" dirty="0">
                <a:solidFill>
                  <a:srgbClr val="577723"/>
                </a:solidFill>
                <a:latin typeface="思源宋体 CN Heavy" panose="02020900000000000000" pitchFamily="18" charset="-122"/>
                <a:ea typeface="思源宋体 CN Heavy" panose="02020900000000000000" pitchFamily="18" charset="-122"/>
              </a:endParaRPr>
            </a:p>
          </p:txBody>
        </p:sp>
        <p:sp>
          <p:nvSpPr>
            <p:cNvPr id="58" name="文本框 57"/>
            <p:cNvSpPr txBox="1"/>
            <p:nvPr/>
          </p:nvSpPr>
          <p:spPr>
            <a:xfrm>
              <a:off x="3054398" y="1538938"/>
              <a:ext cx="595035" cy="584775"/>
            </a:xfrm>
            <a:prstGeom prst="rect">
              <a:avLst/>
            </a:prstGeom>
            <a:noFill/>
          </p:spPr>
          <p:txBody>
            <a:bodyPr wrap="none" rtlCol="0">
              <a:spAutoFit/>
            </a:bodyPr>
            <a:lstStyle/>
            <a:p>
              <a:r>
                <a:rPr lang="zh-CN" altLang="en-US" sz="3200" kern="100" dirty="0">
                  <a:solidFill>
                    <a:srgbClr val="577723"/>
                  </a:solidFill>
                  <a:effectLst/>
                  <a:latin typeface="思源宋体 CN Heavy" panose="02020900000000000000" pitchFamily="18" charset="-122"/>
                  <a:ea typeface="思源宋体 CN Heavy" panose="02020900000000000000" pitchFamily="18" charset="-122"/>
                  <a:cs typeface="宋体" panose="02010600030101010101" pitchFamily="2" charset="-122"/>
                </a:rPr>
                <a:t>公</a:t>
              </a:r>
              <a:endParaRPr lang="zh-CN" altLang="en-US" sz="3200" dirty="0">
                <a:solidFill>
                  <a:srgbClr val="577723"/>
                </a:solidFill>
                <a:latin typeface="思源宋体 CN Heavy" panose="02020900000000000000" pitchFamily="18" charset="-122"/>
                <a:ea typeface="思源宋体 CN Heavy" panose="02020900000000000000" pitchFamily="18" charset="-122"/>
              </a:endParaRPr>
            </a:p>
          </p:txBody>
        </p:sp>
        <p:sp>
          <p:nvSpPr>
            <p:cNvPr id="59" name="文本框 58"/>
            <p:cNvSpPr txBox="1"/>
            <p:nvPr/>
          </p:nvSpPr>
          <p:spPr>
            <a:xfrm>
              <a:off x="3081941" y="2048087"/>
              <a:ext cx="595035" cy="584775"/>
            </a:xfrm>
            <a:prstGeom prst="rect">
              <a:avLst/>
            </a:prstGeom>
            <a:noFill/>
          </p:spPr>
          <p:txBody>
            <a:bodyPr wrap="none" rtlCol="0">
              <a:spAutoFit/>
            </a:bodyPr>
            <a:lstStyle/>
            <a:p>
              <a:r>
                <a:rPr lang="zh-CN" altLang="en-US" sz="3200" kern="100" dirty="0">
                  <a:solidFill>
                    <a:srgbClr val="577723"/>
                  </a:solidFill>
                  <a:effectLst/>
                  <a:latin typeface="思源宋体 CN Heavy" panose="02020900000000000000" pitchFamily="18" charset="-122"/>
                  <a:ea typeface="思源宋体 CN Heavy" panose="02020900000000000000" pitchFamily="18" charset="-122"/>
                  <a:cs typeface="宋体" panose="02010600030101010101" pitchFamily="2" charset="-122"/>
                </a:rPr>
                <a:t>司</a:t>
              </a:r>
              <a:endParaRPr lang="zh-CN" altLang="en-US" sz="3200" dirty="0">
                <a:solidFill>
                  <a:srgbClr val="577723"/>
                </a:solidFill>
                <a:latin typeface="思源宋体 CN Heavy" panose="02020900000000000000" pitchFamily="18" charset="-122"/>
                <a:ea typeface="思源宋体 CN Heavy" panose="02020900000000000000" pitchFamily="18" charset="-122"/>
              </a:endParaRPr>
            </a:p>
          </p:txBody>
        </p:sp>
        <p:sp>
          <p:nvSpPr>
            <p:cNvPr id="61" name="任意多边形: 形状 60"/>
            <p:cNvSpPr/>
            <p:nvPr/>
          </p:nvSpPr>
          <p:spPr>
            <a:xfrm>
              <a:off x="3009648" y="1869904"/>
              <a:ext cx="268941" cy="618565"/>
            </a:xfrm>
            <a:custGeom>
              <a:avLst/>
              <a:gdLst>
                <a:gd name="connsiteX0" fmla="*/ 0 w 268941"/>
                <a:gd name="connsiteY0" fmla="*/ 0 h 618565"/>
                <a:gd name="connsiteX1" fmla="*/ 0 w 268941"/>
                <a:gd name="connsiteY1" fmla="*/ 618565 h 618565"/>
                <a:gd name="connsiteX2" fmla="*/ 268941 w 268941"/>
                <a:gd name="connsiteY2" fmla="*/ 618565 h 618565"/>
              </a:gdLst>
              <a:ahLst/>
              <a:cxnLst>
                <a:cxn ang="0">
                  <a:pos x="connsiteX0" y="connsiteY0"/>
                </a:cxn>
                <a:cxn ang="0">
                  <a:pos x="connsiteX1" y="connsiteY1"/>
                </a:cxn>
                <a:cxn ang="0">
                  <a:pos x="connsiteX2" y="connsiteY2"/>
                </a:cxn>
              </a:cxnLst>
              <a:rect l="l" t="t" r="r" b="b"/>
              <a:pathLst>
                <a:path w="268941" h="618565">
                  <a:moveTo>
                    <a:pt x="0" y="0"/>
                  </a:moveTo>
                  <a:lnTo>
                    <a:pt x="0" y="618565"/>
                  </a:lnTo>
                  <a:lnTo>
                    <a:pt x="268941" y="618565"/>
                  </a:lnTo>
                </a:path>
              </a:pathLst>
            </a:custGeom>
            <a:noFill/>
            <a:ln w="28575">
              <a:solidFill>
                <a:srgbClr val="5777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2" name="任意多边形: 形状 61"/>
            <p:cNvSpPr/>
            <p:nvPr/>
          </p:nvSpPr>
          <p:spPr>
            <a:xfrm flipH="1">
              <a:off x="3630233" y="1985284"/>
              <a:ext cx="432853" cy="471148"/>
            </a:xfrm>
            <a:custGeom>
              <a:avLst/>
              <a:gdLst>
                <a:gd name="connsiteX0" fmla="*/ 0 w 268941"/>
                <a:gd name="connsiteY0" fmla="*/ 0 h 618565"/>
                <a:gd name="connsiteX1" fmla="*/ 0 w 268941"/>
                <a:gd name="connsiteY1" fmla="*/ 618565 h 618565"/>
                <a:gd name="connsiteX2" fmla="*/ 268941 w 268941"/>
                <a:gd name="connsiteY2" fmla="*/ 618565 h 618565"/>
                <a:gd name="connsiteX0-1" fmla="*/ 0 w 199367"/>
                <a:gd name="connsiteY0-2" fmla="*/ 0 h 618565"/>
                <a:gd name="connsiteX1-3" fmla="*/ 0 w 199367"/>
                <a:gd name="connsiteY1-4" fmla="*/ 618565 h 618565"/>
                <a:gd name="connsiteX2-5" fmla="*/ 199367 w 199367"/>
                <a:gd name="connsiteY2-6" fmla="*/ 614496 h 618565"/>
              </a:gdLst>
              <a:ahLst/>
              <a:cxnLst>
                <a:cxn ang="0">
                  <a:pos x="connsiteX0-1" y="connsiteY0-2"/>
                </a:cxn>
                <a:cxn ang="0">
                  <a:pos x="connsiteX1-3" y="connsiteY1-4"/>
                </a:cxn>
                <a:cxn ang="0">
                  <a:pos x="connsiteX2-5" y="connsiteY2-6"/>
                </a:cxn>
              </a:cxnLst>
              <a:rect l="l" t="t" r="r" b="b"/>
              <a:pathLst>
                <a:path w="199367" h="618565">
                  <a:moveTo>
                    <a:pt x="0" y="0"/>
                  </a:moveTo>
                  <a:lnTo>
                    <a:pt x="0" y="618565"/>
                  </a:lnTo>
                  <a:cubicBezTo>
                    <a:pt x="89647" y="618565"/>
                    <a:pt x="109720" y="614496"/>
                    <a:pt x="199367" y="614496"/>
                  </a:cubicBezTo>
                </a:path>
              </a:pathLst>
            </a:custGeom>
            <a:noFill/>
            <a:ln w="28575">
              <a:solidFill>
                <a:srgbClr val="5777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3" name="任意多边形: 形状 62"/>
            <p:cNvSpPr/>
            <p:nvPr/>
          </p:nvSpPr>
          <p:spPr>
            <a:xfrm flipH="1" flipV="1">
              <a:off x="3630233" y="874394"/>
              <a:ext cx="399026" cy="256032"/>
            </a:xfrm>
            <a:custGeom>
              <a:avLst/>
              <a:gdLst>
                <a:gd name="connsiteX0" fmla="*/ 0 w 268941"/>
                <a:gd name="connsiteY0" fmla="*/ 0 h 618565"/>
                <a:gd name="connsiteX1" fmla="*/ 0 w 268941"/>
                <a:gd name="connsiteY1" fmla="*/ 618565 h 618565"/>
                <a:gd name="connsiteX2" fmla="*/ 268941 w 268941"/>
                <a:gd name="connsiteY2" fmla="*/ 618565 h 618565"/>
                <a:gd name="connsiteX0-1" fmla="*/ 0 w 199367"/>
                <a:gd name="connsiteY0-2" fmla="*/ 0 h 618565"/>
                <a:gd name="connsiteX1-3" fmla="*/ 0 w 199367"/>
                <a:gd name="connsiteY1-4" fmla="*/ 618565 h 618565"/>
                <a:gd name="connsiteX2-5" fmla="*/ 199367 w 199367"/>
                <a:gd name="connsiteY2-6" fmla="*/ 614496 h 618565"/>
              </a:gdLst>
              <a:ahLst/>
              <a:cxnLst>
                <a:cxn ang="0">
                  <a:pos x="connsiteX0-1" y="connsiteY0-2"/>
                </a:cxn>
                <a:cxn ang="0">
                  <a:pos x="connsiteX1-3" y="connsiteY1-4"/>
                </a:cxn>
                <a:cxn ang="0">
                  <a:pos x="connsiteX2-5" y="connsiteY2-6"/>
                </a:cxn>
              </a:cxnLst>
              <a:rect l="l" t="t" r="r" b="b"/>
              <a:pathLst>
                <a:path w="199367" h="618565">
                  <a:moveTo>
                    <a:pt x="0" y="0"/>
                  </a:moveTo>
                  <a:lnTo>
                    <a:pt x="0" y="618565"/>
                  </a:lnTo>
                  <a:cubicBezTo>
                    <a:pt x="89647" y="618565"/>
                    <a:pt x="109720" y="614496"/>
                    <a:pt x="199367" y="614496"/>
                  </a:cubicBezTo>
                </a:path>
              </a:pathLst>
            </a:custGeom>
            <a:noFill/>
            <a:ln w="28575">
              <a:solidFill>
                <a:srgbClr val="5777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4" cstate="screen">
            <a:alphaModFix amt="68000"/>
            <a:extLst>
              <a:ext uri="{28A0092B-C50C-407E-A947-70E740481C1C}">
                <a14:useLocalDpi xmlns:a14="http://schemas.microsoft.com/office/drawing/2010/main"/>
              </a:ext>
            </a:extLst>
          </a:blip>
          <a:srcRect/>
          <a:stretch>
            <a:fillRect/>
          </a:stretch>
        </p:blipFill>
        <p:spPr>
          <a:xfrm>
            <a:off x="5174537" y="0"/>
            <a:ext cx="7541120" cy="6900769"/>
          </a:xfrm>
          <a:prstGeom prst="rect">
            <a:avLst/>
          </a:prstGeom>
        </p:spPr>
      </p:pic>
      <p:sp>
        <p:nvSpPr>
          <p:cNvPr id="7" name="矩形 6"/>
          <p:cNvSpPr/>
          <p:nvPr/>
        </p:nvSpPr>
        <p:spPr>
          <a:xfrm>
            <a:off x="-63931" y="-43525"/>
            <a:ext cx="12319861" cy="6944294"/>
          </a:xfrm>
          <a:prstGeom prst="rect">
            <a:avLst/>
          </a:prstGeom>
          <a:gradFill>
            <a:gsLst>
              <a:gs pos="20000">
                <a:srgbClr val="278CE9">
                  <a:alpha val="27000"/>
                </a:srgbClr>
              </a:gs>
              <a:gs pos="0">
                <a:srgbClr val="2775EE">
                  <a:alpha val="12000"/>
                </a:srgbClr>
              </a:gs>
              <a:gs pos="98347">
                <a:srgbClr val="7FC79E">
                  <a:alpha val="14000"/>
                </a:srgbClr>
              </a:gs>
              <a:gs pos="52000">
                <a:srgbClr val="26B2E2">
                  <a:alpha val="23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平行四边形 3"/>
          <p:cNvSpPr/>
          <p:nvPr/>
        </p:nvSpPr>
        <p:spPr>
          <a:xfrm>
            <a:off x="302807" y="218064"/>
            <a:ext cx="200576" cy="542200"/>
          </a:xfrm>
          <a:prstGeom prst="parallelogram">
            <a:avLst>
              <a:gd name="adj" fmla="val 32895"/>
            </a:avLst>
          </a:prstGeom>
          <a:gradFill>
            <a:gsLst>
              <a:gs pos="0">
                <a:srgbClr val="346FA3"/>
              </a:gs>
              <a:gs pos="100000">
                <a:srgbClr val="2D759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文本框 4"/>
          <p:cNvSpPr txBox="1"/>
          <p:nvPr/>
        </p:nvSpPr>
        <p:spPr>
          <a:xfrm>
            <a:off x="67894" y="314996"/>
            <a:ext cx="7237879" cy="480131"/>
          </a:xfrm>
          <a:prstGeom prst="rect">
            <a:avLst/>
          </a:prstGeom>
          <a:noFill/>
        </p:spPr>
        <p:txBody>
          <a:bodyPr wrap="none">
            <a:spAutoFit/>
          </a:bodyPr>
          <a:lstStyle/>
          <a:p>
            <a:pPr indent="406400" algn="just">
              <a:lnSpc>
                <a:spcPts val="2800"/>
              </a:lnSpc>
              <a:spcAft>
                <a:spcPts val="1000"/>
              </a:spcAft>
            </a:pPr>
            <a:r>
              <a:rPr lang="zh-CN" altLang="en-US" sz="3600" b="1" kern="100" dirty="0">
                <a:solidFill>
                  <a:srgbClr val="3470A3"/>
                </a:solidFill>
                <a:latin typeface="思源黑体 CN Bold" panose="020B0800000000000000" pitchFamily="34" charset="-122"/>
                <a:ea typeface="思源黑体 CN Bold" panose="020B0800000000000000" pitchFamily="34" charset="-122"/>
              </a:rPr>
              <a:t>老区新型电力系统建设迎来契机</a:t>
            </a:r>
            <a:endParaRPr lang="zh-CN" altLang="zh-CN" sz="3600" b="1" kern="100" dirty="0">
              <a:solidFill>
                <a:srgbClr val="3470A3"/>
              </a:solidFill>
              <a:latin typeface="思源黑体 CN Bold" panose="020B0800000000000000" pitchFamily="34" charset="-122"/>
              <a:ea typeface="思源黑体 CN Bold" panose="020B0800000000000000" pitchFamily="34" charset="-122"/>
            </a:endParaRPr>
          </a:p>
        </p:txBody>
      </p:sp>
      <p:sp>
        <p:nvSpPr>
          <p:cNvPr id="8" name="矩形 7"/>
          <p:cNvSpPr/>
          <p:nvPr/>
        </p:nvSpPr>
        <p:spPr>
          <a:xfrm>
            <a:off x="503383" y="1384880"/>
            <a:ext cx="10455768" cy="4865687"/>
          </a:xfrm>
          <a:prstGeom prst="rect">
            <a:avLst/>
          </a:prstGeom>
          <a:gradFill>
            <a:gsLst>
              <a:gs pos="42000">
                <a:srgbClr val="278CE9">
                  <a:alpha val="54000"/>
                  <a:lumMod val="79000"/>
                </a:srgbClr>
              </a:gs>
              <a:gs pos="0">
                <a:srgbClr val="165BE5">
                  <a:alpha val="78000"/>
                </a:srgbClr>
              </a:gs>
              <a:gs pos="98347">
                <a:srgbClr val="7FC79E"/>
              </a:gs>
              <a:gs pos="78000">
                <a:srgbClr val="26B2E2">
                  <a:alpha val="93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13" name="图片 12" descr="海上有艘船&#10;&#10;描述已自动生成"/>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6483616" y="1225570"/>
            <a:ext cx="2935831" cy="3564770"/>
          </a:xfrm>
          <a:prstGeom prst="rect">
            <a:avLst/>
          </a:prstGeom>
          <a:solidFill>
            <a:srgbClr val="FFFFFF">
              <a:shade val="85000"/>
            </a:srgbClr>
          </a:solidFill>
          <a:ln w="38100" cap="sq">
            <a:solidFill>
              <a:srgbClr val="FFFFFF"/>
            </a:solidFill>
            <a:miter lim="800000"/>
            <a:headEnd/>
            <a:tailEnd/>
          </a:ln>
          <a:effectLst>
            <a:outerShdw blurRad="55000" dist="18000" sx="105000" sy="105000" algn="tl" rotWithShape="0">
              <a:srgbClr val="000000">
                <a:alpha val="0"/>
              </a:srgbClr>
            </a:outerShdw>
            <a:reflection blurRad="6350" stA="38000" endPos="37000" dir="5400000" sy="-100000" algn="bl" rotWithShape="0"/>
          </a:effectLst>
          <a:scene3d>
            <a:camera prst="isometricOffAxis1Right">
              <a:rot lat="21476200" lon="20322043" rev="0"/>
            </a:camera>
            <a:lightRig rig="twoPt" dir="t">
              <a:rot lat="0" lon="0" rev="7200000"/>
            </a:lightRig>
          </a:scene3d>
          <a:sp3d>
            <a:bevelT w="25400" h="19050"/>
            <a:contourClr>
              <a:srgbClr val="FFFFFF"/>
            </a:contourClr>
          </a:sp3d>
        </p:spPr>
      </p:pic>
      <p:pic>
        <p:nvPicPr>
          <p:cNvPr id="15" name="图片 14" descr="海上有艘船&#10;&#10;描述已自动生成"/>
          <p:cNvPicPr>
            <a:picLocks noChangeAspect="1"/>
          </p:cNvPicPr>
          <p:nvPr/>
        </p:nvPicPr>
        <p:blipFill rotWithShape="1">
          <a:blip r:embed="rId6" cstate="screen">
            <a:extLst>
              <a:ext uri="{28A0092B-C50C-407E-A947-70E740481C1C}">
                <a14:useLocalDpi xmlns:a14="http://schemas.microsoft.com/office/drawing/2010/main"/>
              </a:ext>
            </a:extLst>
          </a:blip>
          <a:srcRect/>
          <a:stretch>
            <a:fillRect/>
          </a:stretch>
        </p:blipFill>
        <p:spPr>
          <a:xfrm>
            <a:off x="8950768" y="1608867"/>
            <a:ext cx="2689065" cy="3564770"/>
          </a:xfrm>
          <a:prstGeom prst="rect">
            <a:avLst/>
          </a:prstGeom>
          <a:solidFill>
            <a:srgbClr val="FFFFFF">
              <a:shade val="85000"/>
            </a:srgbClr>
          </a:solidFill>
          <a:ln w="38100" cap="sq">
            <a:solidFill>
              <a:srgbClr val="FFFFFF"/>
            </a:solidFill>
            <a:miter lim="800000"/>
            <a:headEnd/>
            <a:tailEnd/>
          </a:ln>
          <a:effectLst>
            <a:outerShdw blurRad="55000" dist="18000" sx="105000" sy="105000" algn="tl" rotWithShape="0">
              <a:srgbClr val="000000">
                <a:alpha val="0"/>
              </a:srgbClr>
            </a:outerShdw>
            <a:reflection blurRad="6350" stA="38000" endPos="37000" dir="5400000" sy="-100000" algn="bl" rotWithShape="0"/>
          </a:effectLst>
          <a:scene3d>
            <a:camera prst="isometricOffAxis1Right">
              <a:rot lat="21476200" lon="20322043" rev="0"/>
            </a:camera>
            <a:lightRig rig="twoPt" dir="t">
              <a:rot lat="0" lon="0" rev="7200000"/>
            </a:lightRig>
          </a:scene3d>
          <a:sp3d>
            <a:bevelT w="25400" h="19050"/>
            <a:contourClr>
              <a:srgbClr val="FFFFFF"/>
            </a:contourClr>
          </a:sp3d>
        </p:spPr>
      </p:pic>
      <p:pic>
        <p:nvPicPr>
          <p:cNvPr id="10" name="图片 9" descr="路旁的树&#10;&#10;描述已自动生成"/>
          <p:cNvPicPr>
            <a:picLocks noChangeAspect="1"/>
          </p:cNvPicPr>
          <p:nvPr/>
        </p:nvPicPr>
        <p:blipFill rotWithShape="1">
          <a:blip r:embed="rId7" cstate="screen">
            <a:extLst>
              <a:ext uri="{28A0092B-C50C-407E-A947-70E740481C1C}">
                <a14:useLocalDpi xmlns:a14="http://schemas.microsoft.com/office/drawing/2010/main"/>
              </a:ext>
            </a:extLst>
          </a:blip>
          <a:srcRect/>
          <a:stretch>
            <a:fillRect/>
          </a:stretch>
        </p:blipFill>
        <p:spPr>
          <a:xfrm>
            <a:off x="7898384" y="2216428"/>
            <a:ext cx="2521415" cy="3112567"/>
          </a:xfrm>
          <a:prstGeom prst="rect">
            <a:avLst/>
          </a:prstGeom>
          <a:solidFill>
            <a:srgbClr val="FFFFFF">
              <a:shade val="85000"/>
            </a:srgbClr>
          </a:solidFill>
          <a:ln w="38100" cap="sq">
            <a:solidFill>
              <a:srgbClr val="FFFFFF"/>
            </a:solidFill>
            <a:miter lim="800000"/>
            <a:headEnd/>
            <a:tailEnd/>
          </a:ln>
          <a:effectLst>
            <a:outerShdw blurRad="55000" dist="18000" sx="105000" sy="105000" algn="tl" rotWithShape="0">
              <a:srgbClr val="000000">
                <a:alpha val="0"/>
              </a:srgbClr>
            </a:outerShdw>
            <a:reflection blurRad="6350" stA="38000" endPos="37000" dir="5400000" sy="-100000" algn="bl" rotWithShape="0"/>
          </a:effectLst>
          <a:scene3d>
            <a:camera prst="isometricOffAxis1Right">
              <a:rot lat="21476200" lon="20322043" rev="0"/>
            </a:camera>
            <a:lightRig rig="twoPt" dir="t">
              <a:rot lat="0" lon="0" rev="7200000"/>
            </a:lightRig>
          </a:scene3d>
          <a:sp3d>
            <a:bevelT w="25400" h="19050"/>
            <a:contourClr>
              <a:srgbClr val="FFFFFF"/>
            </a:contourClr>
          </a:sp3d>
        </p:spPr>
      </p:pic>
      <p:sp>
        <p:nvSpPr>
          <p:cNvPr id="17" name="文本框 16"/>
          <p:cNvSpPr txBox="1"/>
          <p:nvPr/>
        </p:nvSpPr>
        <p:spPr>
          <a:xfrm>
            <a:off x="718477" y="1523683"/>
            <a:ext cx="5835650" cy="36830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kern="100" dirty="0">
                <a:solidFill>
                  <a:schemeClr val="bg1"/>
                </a:solidFill>
                <a:effectLst/>
                <a:latin typeface="思源黑体 CN Bold" panose="020B0800000000000000" pitchFamily="34" charset="-122"/>
                <a:ea typeface="思源黑体 CN Bold" panose="020B0800000000000000" pitchFamily="34" charset="-122"/>
                <a:cs typeface="仿宋_GB2312" panose="02010609030101010101" charset="-122"/>
              </a:rPr>
              <a:t>两部委相关政策 </a:t>
            </a:r>
            <a:r>
              <a:rPr kumimoji="0" lang="en-US" altLang="zh-CN" b="0" i="0" u="none" strike="noStrike" kern="1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仿宋_GB2312" panose="02010609030101010101" charset="-122"/>
              </a:rPr>
              <a:t>: </a:t>
            </a:r>
            <a:r>
              <a:rPr kumimoji="0" lang="zh-CN" altLang="zh-CN" b="0" i="0" u="none" strike="noStrike" kern="1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仿宋_GB2312" panose="02010609030101010101" charset="-122"/>
              </a:rPr>
              <a:t>加大</a:t>
            </a:r>
            <a:r>
              <a:rPr lang="zh-CN" altLang="en-US" kern="100" dirty="0">
                <a:solidFill>
                  <a:prstClr val="white"/>
                </a:solidFill>
                <a:latin typeface="思源黑体 CN Bold" panose="020B0800000000000000" pitchFamily="34" charset="-122"/>
                <a:ea typeface="思源黑体 CN Bold" panose="020B0800000000000000" pitchFamily="34" charset="-122"/>
                <a:cs typeface="仿宋_GB2312" panose="02010609030101010101" charset="-122"/>
              </a:rPr>
              <a:t>对 </a:t>
            </a:r>
            <a:r>
              <a:rPr lang="zh-CN" altLang="en-US" sz="1800" b="1" kern="100" dirty="0">
                <a:solidFill>
                  <a:schemeClr val="bg1"/>
                </a:solidFill>
                <a:effectLst/>
                <a:latin typeface="思源黑体 CN Bold" panose="020B0800000000000000" pitchFamily="34" charset="-122"/>
                <a:ea typeface="思源黑体 CN Bold" panose="020B0800000000000000" pitchFamily="34" charset="-122"/>
                <a:cs typeface="仿宋_GB2312" panose="02010609030101010101" charset="-122"/>
              </a:rPr>
              <a:t>生物</a:t>
            </a:r>
            <a:r>
              <a:rPr lang="zh-CN" altLang="en-US" b="1" kern="100" dirty="0">
                <a:solidFill>
                  <a:schemeClr val="bg1"/>
                </a:solidFill>
                <a:effectLst/>
                <a:latin typeface="思源黑体 CN Bold" panose="020B0800000000000000" pitchFamily="34" charset="-122"/>
                <a:ea typeface="思源黑体 CN Bold" panose="020B0800000000000000" pitchFamily="34" charset="-122"/>
                <a:cs typeface="仿宋_GB2312" panose="02010609030101010101" charset="-122"/>
              </a:rPr>
              <a:t>质能 </a:t>
            </a:r>
            <a:r>
              <a:rPr lang="zh-CN" altLang="en-US" kern="100" dirty="0">
                <a:solidFill>
                  <a:schemeClr val="bg1"/>
                </a:solidFill>
                <a:effectLst/>
                <a:latin typeface="思源黑体 CN Bold" panose="020B0800000000000000" pitchFamily="34" charset="-122"/>
                <a:ea typeface="思源黑体 CN Bold" panose="020B0800000000000000" pitchFamily="34" charset="-122"/>
                <a:cs typeface="仿宋_GB2312" panose="02010609030101010101" charset="-122"/>
              </a:rPr>
              <a:t>以及 </a:t>
            </a:r>
            <a:r>
              <a:rPr lang="zh-CN" altLang="en-US" b="1" kern="100" dirty="0">
                <a:solidFill>
                  <a:schemeClr val="bg1"/>
                </a:solidFill>
                <a:effectLst/>
                <a:latin typeface="思源黑体 CN Bold" panose="020B0800000000000000" pitchFamily="34" charset="-122"/>
                <a:ea typeface="思源黑体 CN Bold" panose="020B0800000000000000" pitchFamily="34" charset="-122"/>
                <a:cs typeface="仿宋_GB2312" panose="02010609030101010101" charset="-122"/>
              </a:rPr>
              <a:t>抽水蓄能</a:t>
            </a:r>
            <a:r>
              <a:rPr lang="zh-CN" altLang="en-US" kern="100" dirty="0">
                <a:solidFill>
                  <a:schemeClr val="bg1"/>
                </a:solidFill>
                <a:effectLst/>
                <a:latin typeface="思源黑体 CN Bold" panose="020B0800000000000000" pitchFamily="34" charset="-122"/>
                <a:ea typeface="思源黑体 CN Bold" panose="020B0800000000000000" pitchFamily="34" charset="-122"/>
                <a:cs typeface="仿宋_GB2312" panose="02010609030101010101" charset="-122"/>
              </a:rPr>
              <a:t>的支</a:t>
            </a:r>
            <a:r>
              <a:rPr lang="zh-CN" altLang="en-US" sz="1800" kern="100" dirty="0">
                <a:solidFill>
                  <a:schemeClr val="bg1"/>
                </a:solidFill>
                <a:effectLst/>
                <a:latin typeface="思源黑体 CN Bold" panose="020B0800000000000000" pitchFamily="34" charset="-122"/>
                <a:ea typeface="思源黑体 CN Bold" panose="020B0800000000000000" pitchFamily="34" charset="-122"/>
                <a:cs typeface="仿宋_GB2312" panose="02010609030101010101" charset="-122"/>
              </a:rPr>
              <a:t>持</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19" name="文本框 18"/>
          <p:cNvSpPr txBox="1"/>
          <p:nvPr/>
        </p:nvSpPr>
        <p:spPr>
          <a:xfrm>
            <a:off x="886551" y="3413486"/>
            <a:ext cx="2349712" cy="307777"/>
          </a:xfrm>
          <a:prstGeom prst="rect">
            <a:avLst/>
          </a:prstGeom>
          <a:noFill/>
        </p:spPr>
        <p:txBody>
          <a:bodyPr wrap="square" rtlCol="0">
            <a:spAutoFit/>
          </a:bodyPr>
          <a:lstStyle/>
          <a:p>
            <a:pPr marL="171450" indent="-171450" algn="just">
              <a:buFont typeface="Arial" panose="020B0604020202020204" pitchFamily="34" charset="0"/>
              <a:buChar char="•"/>
              <a:defRPr/>
            </a:pPr>
            <a:r>
              <a:rPr lang="zh-CN" altLang="en-US" sz="1400" kern="100" dirty="0">
                <a:solidFill>
                  <a:schemeClr val="bg1"/>
                </a:solidFill>
                <a:effectLst/>
                <a:latin typeface="思源黑体 CN Bold" panose="020B0800000000000000" pitchFamily="34" charset="-122"/>
                <a:ea typeface="思源黑体 CN Bold" panose="020B0800000000000000" pitchFamily="34" charset="-122"/>
                <a:cs typeface="仿宋_GB2312" panose="02010609030101010101" charset="-122"/>
              </a:rPr>
              <a:t>顺溪的抽水蓄能工程</a:t>
            </a:r>
            <a:endParaRPr lang="zh-CN" altLang="en-US" sz="1400" dirty="0">
              <a:solidFill>
                <a:schemeClr val="bg1"/>
              </a:solidFill>
              <a:latin typeface="思源黑体 CN Bold" panose="020B0800000000000000" pitchFamily="34" charset="-122"/>
              <a:ea typeface="思源黑体 CN Bold" panose="020B0800000000000000" pitchFamily="34" charset="-122"/>
            </a:endParaRPr>
          </a:p>
        </p:txBody>
      </p:sp>
      <p:sp>
        <p:nvSpPr>
          <p:cNvPr id="22" name="文本框 21"/>
          <p:cNvSpPr txBox="1"/>
          <p:nvPr/>
        </p:nvSpPr>
        <p:spPr>
          <a:xfrm>
            <a:off x="3992734" y="2879910"/>
            <a:ext cx="2024913"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000" b="1" i="0" u="none" strike="noStrike" kern="1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仿宋_GB2312" panose="02010609030101010101" charset="-122"/>
              </a:rPr>
              <a:t>生物质资源集中</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25" name="矩形: 圆角 24"/>
          <p:cNvSpPr/>
          <p:nvPr/>
        </p:nvSpPr>
        <p:spPr>
          <a:xfrm>
            <a:off x="770503" y="2479630"/>
            <a:ext cx="5325497" cy="1416398"/>
          </a:xfrm>
          <a:prstGeom prst="roundRect">
            <a:avLst>
              <a:gd name="adj" fmla="val 8406"/>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7" name="文本框 26"/>
          <p:cNvSpPr txBox="1"/>
          <p:nvPr/>
        </p:nvSpPr>
        <p:spPr>
          <a:xfrm>
            <a:off x="1198818" y="2910882"/>
            <a:ext cx="1762021"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仿宋_GB2312" panose="02010609030101010101" charset="-122"/>
              </a:rPr>
              <a:t>水力资源丰富</a:t>
            </a:r>
            <a:endParaRPr lang="zh-CN" altLang="en-US" sz="2000" b="1" dirty="0">
              <a:solidFill>
                <a:schemeClr val="bg1"/>
              </a:solidFill>
              <a:latin typeface="思源黑体 CN Bold" panose="020B0800000000000000" pitchFamily="34" charset="-122"/>
              <a:ea typeface="思源黑体 CN Bold" panose="020B0800000000000000" pitchFamily="34" charset="-122"/>
            </a:endParaRPr>
          </a:p>
        </p:txBody>
      </p:sp>
      <p:sp>
        <p:nvSpPr>
          <p:cNvPr id="28" name="文本框 27"/>
          <p:cNvSpPr txBox="1"/>
          <p:nvPr/>
        </p:nvSpPr>
        <p:spPr>
          <a:xfrm>
            <a:off x="3406847" y="3341245"/>
            <a:ext cx="2565916" cy="523220"/>
          </a:xfrm>
          <a:prstGeom prst="rect">
            <a:avLst/>
          </a:prstGeom>
          <a:noFill/>
        </p:spPr>
        <p:txBody>
          <a:bodyPr wrap="square" rtlCol="0">
            <a:spAutoFit/>
          </a:bodyPr>
          <a:lstStyle/>
          <a:p>
            <a:pPr marL="285750" indent="-285750">
              <a:buFont typeface="Arial" panose="020B0604020202020204" pitchFamily="34" charset="0"/>
              <a:buChar char="•"/>
            </a:pPr>
            <a:r>
              <a:rPr lang="zh-CN" altLang="zh-CN" sz="1400" kern="100" dirty="0">
                <a:solidFill>
                  <a:schemeClr val="bg1"/>
                </a:solidFill>
                <a:latin typeface="思源黑体 CN Bold" panose="020B0800000000000000" pitchFamily="34" charset="-122"/>
                <a:ea typeface="思源黑体 CN Bold" panose="020B0800000000000000" pitchFamily="34" charset="-122"/>
              </a:rPr>
              <a:t>农作物秸秆、畜禽养殖等生物质能如能合理利用</a:t>
            </a:r>
            <a:endParaRPr lang="zh-CN" altLang="en-US" sz="2000" dirty="0">
              <a:latin typeface="思源黑体 CN Bold" panose="020B0800000000000000" pitchFamily="34" charset="-122"/>
              <a:ea typeface="思源黑体 CN Bold" panose="020B0800000000000000" pitchFamily="34" charset="-122"/>
            </a:endParaRPr>
          </a:p>
        </p:txBody>
      </p:sp>
      <p:cxnSp>
        <p:nvCxnSpPr>
          <p:cNvPr id="31" name="直接连接符 30"/>
          <p:cNvCxnSpPr/>
          <p:nvPr/>
        </p:nvCxnSpPr>
        <p:spPr>
          <a:xfrm>
            <a:off x="3236263" y="2853792"/>
            <a:ext cx="0" cy="914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1870690" y="4569390"/>
            <a:ext cx="1244508" cy="369332"/>
          </a:xfrm>
          <a:prstGeom prst="rect">
            <a:avLst/>
          </a:prstGeom>
          <a:noFill/>
        </p:spPr>
        <p:txBody>
          <a:bodyPr wrap="none" rtlCol="0">
            <a:spAutoFit/>
          </a:bodyPr>
          <a:lstStyle/>
          <a:p>
            <a:r>
              <a:rPr lang="en-US" altLang="zh-CN" b="1" kern="100" dirty="0">
                <a:solidFill>
                  <a:schemeClr val="bg1"/>
                </a:solidFill>
                <a:effectLst/>
                <a:latin typeface="思源黑体 CN Bold" panose="020B0800000000000000" pitchFamily="34" charset="-122"/>
                <a:ea typeface="思源黑体 CN Bold" panose="020B0800000000000000" pitchFamily="34" charset="-122"/>
                <a:cs typeface="仿宋_GB2312" panose="02010609030101010101" charset="-122"/>
              </a:rPr>
              <a:t>Next step</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33" name="文本框 32"/>
          <p:cNvSpPr txBox="1"/>
          <p:nvPr/>
        </p:nvSpPr>
        <p:spPr>
          <a:xfrm>
            <a:off x="195230" y="4498652"/>
            <a:ext cx="1859805" cy="466923"/>
          </a:xfrm>
          <a:prstGeom prst="rect">
            <a:avLst/>
          </a:prstGeom>
          <a:noFill/>
        </p:spPr>
        <p:txBody>
          <a:bodyPr wrap="none">
            <a:spAutoFit/>
          </a:bodyPr>
          <a:lstStyle/>
          <a:p>
            <a:pPr indent="406400" algn="just">
              <a:lnSpc>
                <a:spcPts val="2800"/>
              </a:lnSpc>
              <a:spcAft>
                <a:spcPts val="1000"/>
              </a:spcAft>
            </a:pPr>
            <a:r>
              <a:rPr lang="zh-CN" altLang="en-US" sz="3200" b="1" kern="100" dirty="0">
                <a:solidFill>
                  <a:schemeClr val="bg1"/>
                </a:solidFill>
                <a:latin typeface="思源黑体 CN Bold" panose="020B0800000000000000" pitchFamily="34" charset="-122"/>
                <a:ea typeface="思源黑体 CN Bold" panose="020B0800000000000000" pitchFamily="34" charset="-122"/>
              </a:rPr>
              <a:t>下一步</a:t>
            </a:r>
            <a:endParaRPr lang="zh-CN" altLang="zh-CN" sz="3200" b="1" kern="100" dirty="0">
              <a:solidFill>
                <a:schemeClr val="bg1"/>
              </a:solidFill>
              <a:latin typeface="思源黑体 CN Bold" panose="020B0800000000000000" pitchFamily="34" charset="-122"/>
              <a:ea typeface="思源黑体 CN Bold" panose="020B0800000000000000" pitchFamily="34" charset="-122"/>
            </a:endParaRPr>
          </a:p>
        </p:txBody>
      </p:sp>
      <p:cxnSp>
        <p:nvCxnSpPr>
          <p:cNvPr id="34" name="直接连接符 33"/>
          <p:cNvCxnSpPr/>
          <p:nvPr/>
        </p:nvCxnSpPr>
        <p:spPr>
          <a:xfrm>
            <a:off x="3222574" y="4754056"/>
            <a:ext cx="287342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718477" y="5035600"/>
            <a:ext cx="4801714" cy="1219052"/>
          </a:xfrm>
          <a:prstGeom prst="rect">
            <a:avLst/>
          </a:prstGeom>
          <a:noFill/>
        </p:spPr>
        <p:txBody>
          <a:bodyPr wrap="square" rtlCol="0">
            <a:spAutoFit/>
          </a:bodyPr>
          <a:lstStyle>
            <a:defPPr>
              <a:defRPr lang="zh-CN"/>
            </a:defPPr>
            <a:lvl1pPr>
              <a:defRPr sz="1200" b="1" kern="100">
                <a:solidFill>
                  <a:schemeClr val="bg1"/>
                </a:solidFill>
                <a:latin typeface="微软雅黑" panose="020B0503020204020204" pitchFamily="34" charset="-122"/>
                <a:ea typeface="微软雅黑" panose="020B0503020204020204" pitchFamily="34" charset="-122"/>
              </a:defRPr>
            </a:lvl1pPr>
          </a:lstStyle>
          <a:p>
            <a:pPr marL="171450" indent="-171450">
              <a:lnSpc>
                <a:spcPct val="120000"/>
              </a:lnSpc>
              <a:spcAft>
                <a:spcPts val="600"/>
              </a:spcAft>
              <a:buFont typeface="Arial" panose="020B0604020202020204" pitchFamily="34" charset="0"/>
              <a:buChar char="•"/>
            </a:pPr>
            <a:r>
              <a:rPr lang="zh-CN" altLang="zh-CN" sz="1400" b="0" dirty="0">
                <a:latin typeface="思源黑体 CN Bold" panose="020B0800000000000000" pitchFamily="34" charset="-122"/>
                <a:ea typeface="思源黑体 CN Bold" panose="020B0800000000000000" pitchFamily="34" charset="-122"/>
              </a:rPr>
              <a:t>编制</a:t>
            </a:r>
            <a:r>
              <a:rPr lang="zh-CN" altLang="zh-CN" sz="1400" dirty="0">
                <a:latin typeface="思源黑体 CN Bold" panose="020B0800000000000000" pitchFamily="34" charset="-122"/>
                <a:ea typeface="思源黑体 CN Bold" panose="020B0800000000000000" pitchFamily="34" charset="-122"/>
              </a:rPr>
              <a:t>省一大革命老区泛红色共同富裕示范区</a:t>
            </a:r>
            <a:r>
              <a:rPr lang="zh-CN" altLang="zh-CN" sz="1400" b="0" dirty="0">
                <a:latin typeface="思源黑体 CN Bold" panose="020B0800000000000000" pitchFamily="34" charset="-122"/>
                <a:ea typeface="思源黑体 CN Bold" panose="020B0800000000000000" pitchFamily="34" charset="-122"/>
              </a:rPr>
              <a:t>相关实施方案</a:t>
            </a:r>
            <a:endParaRPr lang="en-US" altLang="zh-CN" sz="1400" b="0" dirty="0">
              <a:latin typeface="思源黑体 CN Bold" panose="020B0800000000000000" pitchFamily="34" charset="-122"/>
              <a:ea typeface="思源黑体 CN Bold" panose="020B0800000000000000" pitchFamily="34" charset="-122"/>
            </a:endParaRPr>
          </a:p>
          <a:p>
            <a:pPr marL="171450" indent="-171450">
              <a:lnSpc>
                <a:spcPct val="120000"/>
              </a:lnSpc>
              <a:spcAft>
                <a:spcPts val="600"/>
              </a:spcAft>
              <a:buFont typeface="Arial" panose="020B0604020202020204" pitchFamily="34" charset="0"/>
              <a:buChar char="•"/>
            </a:pPr>
            <a:r>
              <a:rPr lang="zh-CN" altLang="zh-CN" sz="1400" b="0" dirty="0">
                <a:latin typeface="思源黑体 CN Bold" panose="020B0800000000000000" pitchFamily="34" charset="-122"/>
                <a:ea typeface="思源黑体 CN Bold" panose="020B0800000000000000" pitchFamily="34" charset="-122"/>
              </a:rPr>
              <a:t>建成可调研、可参观的新型电力系统示范工程</a:t>
            </a:r>
          </a:p>
          <a:p>
            <a:pPr>
              <a:lnSpc>
                <a:spcPct val="300000"/>
              </a:lnSpc>
            </a:pPr>
            <a:endParaRPr lang="zh-CN" altLang="en-US" b="0" dirty="0">
              <a:latin typeface="思源黑体 CN Bold" panose="020B0800000000000000" pitchFamily="34" charset="-122"/>
              <a:ea typeface="思源黑体 CN Bold" panose="020B0800000000000000" pitchFamily="34" charset="-122"/>
            </a:endParaRPr>
          </a:p>
        </p:txBody>
      </p:sp>
      <p:sp>
        <p:nvSpPr>
          <p:cNvPr id="42" name="drop_22566"/>
          <p:cNvSpPr/>
          <p:nvPr/>
        </p:nvSpPr>
        <p:spPr>
          <a:xfrm>
            <a:off x="876589" y="2793231"/>
            <a:ext cx="303550" cy="50364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63765" h="603546">
                <a:moveTo>
                  <a:pt x="53429" y="411185"/>
                </a:moveTo>
                <a:cubicBezTo>
                  <a:pt x="59387" y="411185"/>
                  <a:pt x="64153" y="415945"/>
                  <a:pt x="64153" y="421894"/>
                </a:cubicBezTo>
                <a:cubicBezTo>
                  <a:pt x="64153" y="486742"/>
                  <a:pt x="116979" y="539494"/>
                  <a:pt x="181920" y="539494"/>
                </a:cubicBezTo>
                <a:cubicBezTo>
                  <a:pt x="187877" y="539494"/>
                  <a:pt x="192644" y="544253"/>
                  <a:pt x="192644" y="550004"/>
                </a:cubicBezTo>
                <a:cubicBezTo>
                  <a:pt x="192644" y="555953"/>
                  <a:pt x="187877" y="560713"/>
                  <a:pt x="181920" y="560713"/>
                </a:cubicBezTo>
                <a:cubicBezTo>
                  <a:pt x="105262" y="560713"/>
                  <a:pt x="42904" y="498443"/>
                  <a:pt x="42904" y="421894"/>
                </a:cubicBezTo>
                <a:cubicBezTo>
                  <a:pt x="42904" y="415945"/>
                  <a:pt x="47670" y="411185"/>
                  <a:pt x="53429" y="411185"/>
                </a:cubicBezTo>
                <a:close/>
                <a:moveTo>
                  <a:pt x="251190" y="295254"/>
                </a:moveTo>
                <a:cubicBezTo>
                  <a:pt x="256352" y="292282"/>
                  <a:pt x="262905" y="293867"/>
                  <a:pt x="265883" y="299019"/>
                </a:cubicBezTo>
                <a:lnTo>
                  <a:pt x="281966" y="325571"/>
                </a:lnTo>
                <a:cubicBezTo>
                  <a:pt x="284944" y="330723"/>
                  <a:pt x="283356" y="337262"/>
                  <a:pt x="278392" y="340234"/>
                </a:cubicBezTo>
                <a:cubicBezTo>
                  <a:pt x="276605" y="341225"/>
                  <a:pt x="274619" y="341819"/>
                  <a:pt x="272832" y="341819"/>
                </a:cubicBezTo>
                <a:cubicBezTo>
                  <a:pt x="269258" y="341819"/>
                  <a:pt x="265685" y="340036"/>
                  <a:pt x="263699" y="336667"/>
                </a:cubicBezTo>
                <a:lnTo>
                  <a:pt x="247616" y="309917"/>
                </a:lnTo>
                <a:cubicBezTo>
                  <a:pt x="244439" y="304963"/>
                  <a:pt x="246226" y="298226"/>
                  <a:pt x="251190" y="295254"/>
                </a:cubicBezTo>
                <a:close/>
                <a:moveTo>
                  <a:pt x="208498" y="231181"/>
                </a:moveTo>
                <a:cubicBezTo>
                  <a:pt x="213462" y="228209"/>
                  <a:pt x="220014" y="229794"/>
                  <a:pt x="223191" y="234748"/>
                </a:cubicBezTo>
                <a:lnTo>
                  <a:pt x="239274" y="261498"/>
                </a:lnTo>
                <a:cubicBezTo>
                  <a:pt x="242252" y="266650"/>
                  <a:pt x="240664" y="273189"/>
                  <a:pt x="235501" y="276161"/>
                </a:cubicBezTo>
                <a:cubicBezTo>
                  <a:pt x="233714" y="277152"/>
                  <a:pt x="231927" y="277746"/>
                  <a:pt x="229942" y="277746"/>
                </a:cubicBezTo>
                <a:cubicBezTo>
                  <a:pt x="226368" y="277746"/>
                  <a:pt x="222794" y="275765"/>
                  <a:pt x="220808" y="272594"/>
                </a:cubicBezTo>
                <a:lnTo>
                  <a:pt x="204726" y="245844"/>
                </a:lnTo>
                <a:cubicBezTo>
                  <a:pt x="201747" y="240692"/>
                  <a:pt x="203336" y="234153"/>
                  <a:pt x="208498" y="231181"/>
                </a:cubicBezTo>
                <a:close/>
                <a:moveTo>
                  <a:pt x="181882" y="150079"/>
                </a:moveTo>
                <a:cubicBezTo>
                  <a:pt x="148325" y="190330"/>
                  <a:pt x="21444" y="347170"/>
                  <a:pt x="21444" y="424102"/>
                </a:cubicBezTo>
                <a:cubicBezTo>
                  <a:pt x="21444" y="511147"/>
                  <a:pt x="93324" y="582132"/>
                  <a:pt x="181882" y="582132"/>
                </a:cubicBezTo>
                <a:cubicBezTo>
                  <a:pt x="270243" y="582132"/>
                  <a:pt x="342321" y="511147"/>
                  <a:pt x="342321" y="424102"/>
                </a:cubicBezTo>
                <a:cubicBezTo>
                  <a:pt x="342321" y="347170"/>
                  <a:pt x="215440" y="190330"/>
                  <a:pt x="181882" y="150079"/>
                </a:cubicBezTo>
                <a:close/>
                <a:moveTo>
                  <a:pt x="173741" y="126484"/>
                </a:moveTo>
                <a:cubicBezTo>
                  <a:pt x="177911" y="121725"/>
                  <a:pt x="185853" y="121725"/>
                  <a:pt x="190023" y="126484"/>
                </a:cubicBezTo>
                <a:cubicBezTo>
                  <a:pt x="196973" y="134613"/>
                  <a:pt x="363765" y="327936"/>
                  <a:pt x="363765" y="424102"/>
                </a:cubicBezTo>
                <a:cubicBezTo>
                  <a:pt x="363765" y="523044"/>
                  <a:pt x="282156" y="603546"/>
                  <a:pt x="181882" y="603546"/>
                </a:cubicBezTo>
                <a:cubicBezTo>
                  <a:pt x="81609" y="603546"/>
                  <a:pt x="0" y="523044"/>
                  <a:pt x="0" y="424102"/>
                </a:cubicBezTo>
                <a:cubicBezTo>
                  <a:pt x="0" y="327936"/>
                  <a:pt x="166593" y="134613"/>
                  <a:pt x="173741" y="126484"/>
                </a:cubicBezTo>
                <a:close/>
                <a:moveTo>
                  <a:pt x="181918" y="0"/>
                </a:moveTo>
                <a:cubicBezTo>
                  <a:pt x="187877" y="0"/>
                  <a:pt x="192644" y="4757"/>
                  <a:pt x="192644" y="10703"/>
                </a:cubicBezTo>
                <a:lnTo>
                  <a:pt x="192644" y="96133"/>
                </a:lnTo>
                <a:cubicBezTo>
                  <a:pt x="192644" y="102079"/>
                  <a:pt x="187877" y="106836"/>
                  <a:pt x="181918" y="106836"/>
                </a:cubicBezTo>
                <a:cubicBezTo>
                  <a:pt x="175959" y="106836"/>
                  <a:pt x="171192" y="102079"/>
                  <a:pt x="171192" y="96133"/>
                </a:cubicBezTo>
                <a:lnTo>
                  <a:pt x="171192" y="10703"/>
                </a:lnTo>
                <a:cubicBezTo>
                  <a:pt x="171192" y="4757"/>
                  <a:pt x="175959" y="0"/>
                  <a:pt x="181918" y="0"/>
                </a:cubicBezTo>
                <a:close/>
              </a:path>
            </a:pathLst>
          </a:custGeom>
          <a:solidFill>
            <a:srgbClr val="71C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Bold" panose="020B0800000000000000" pitchFamily="34" charset="-122"/>
              <a:ea typeface="思源黑体 CN Bold" panose="020B0800000000000000" pitchFamily="34" charset="-122"/>
            </a:endParaRPr>
          </a:p>
        </p:txBody>
      </p:sp>
      <p:sp>
        <p:nvSpPr>
          <p:cNvPr id="45" name="drop_22566"/>
          <p:cNvSpPr/>
          <p:nvPr/>
        </p:nvSpPr>
        <p:spPr>
          <a:xfrm>
            <a:off x="3430071" y="2827946"/>
            <a:ext cx="503640" cy="42746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00" h="4420">
                <a:moveTo>
                  <a:pt x="2757" y="860"/>
                </a:moveTo>
                <a:lnTo>
                  <a:pt x="3205" y="141"/>
                </a:lnTo>
                <a:lnTo>
                  <a:pt x="2979" y="0"/>
                </a:lnTo>
                <a:lnTo>
                  <a:pt x="2600" y="608"/>
                </a:lnTo>
                <a:lnTo>
                  <a:pt x="2221" y="0"/>
                </a:lnTo>
                <a:lnTo>
                  <a:pt x="1995" y="141"/>
                </a:lnTo>
                <a:lnTo>
                  <a:pt x="2443" y="860"/>
                </a:lnTo>
                <a:lnTo>
                  <a:pt x="393" y="4153"/>
                </a:lnTo>
                <a:lnTo>
                  <a:pt x="0" y="4153"/>
                </a:lnTo>
                <a:lnTo>
                  <a:pt x="0" y="4420"/>
                </a:lnTo>
                <a:lnTo>
                  <a:pt x="5200" y="4420"/>
                </a:lnTo>
                <a:lnTo>
                  <a:pt x="5200" y="4153"/>
                </a:lnTo>
                <a:lnTo>
                  <a:pt x="4807" y="4153"/>
                </a:lnTo>
                <a:lnTo>
                  <a:pt x="2757" y="860"/>
                </a:lnTo>
                <a:close/>
                <a:moveTo>
                  <a:pt x="2600" y="1113"/>
                </a:moveTo>
                <a:lnTo>
                  <a:pt x="4493" y="4153"/>
                </a:lnTo>
                <a:lnTo>
                  <a:pt x="2733" y="4153"/>
                </a:lnTo>
                <a:lnTo>
                  <a:pt x="2733" y="2649"/>
                </a:lnTo>
                <a:lnTo>
                  <a:pt x="2467" y="2649"/>
                </a:lnTo>
                <a:lnTo>
                  <a:pt x="2467" y="4153"/>
                </a:lnTo>
                <a:lnTo>
                  <a:pt x="707" y="4153"/>
                </a:lnTo>
                <a:lnTo>
                  <a:pt x="2600" y="1113"/>
                </a:lnTo>
                <a:close/>
              </a:path>
            </a:pathLst>
          </a:custGeom>
          <a:solidFill>
            <a:srgbClr val="71C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Bold" panose="020B0800000000000000" pitchFamily="34" charset="-122"/>
              <a:ea typeface="思源黑体 CN Bold" panose="020B0800000000000000" pitchFamily="34" charset="-122"/>
            </a:endParaRPr>
          </a:p>
        </p:txBody>
      </p:sp>
      <p:sp>
        <p:nvSpPr>
          <p:cNvPr id="29" name="矩形: 圆角 28"/>
          <p:cNvSpPr/>
          <p:nvPr/>
        </p:nvSpPr>
        <p:spPr>
          <a:xfrm>
            <a:off x="2575651" y="2320064"/>
            <a:ext cx="1537610" cy="33855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6" name="文本框 25"/>
          <p:cNvSpPr txBox="1"/>
          <p:nvPr/>
        </p:nvSpPr>
        <p:spPr>
          <a:xfrm>
            <a:off x="2798341" y="2323969"/>
            <a:ext cx="96693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00" cap="none" spc="0" normalizeH="0" baseline="0" noProof="0" dirty="0">
                <a:ln>
                  <a:noFill/>
                </a:ln>
                <a:solidFill>
                  <a:srgbClr val="66A6DC"/>
                </a:solidFill>
                <a:effectLst/>
                <a:uLnTx/>
                <a:uFillTx/>
                <a:latin typeface="思源黑体 CN Bold" panose="020B0800000000000000" pitchFamily="34" charset="-122"/>
                <a:ea typeface="思源黑体 CN Bold" panose="020B0800000000000000" pitchFamily="34" charset="-122"/>
                <a:cs typeface="仿宋_GB2312" panose="02010609030101010101" charset="-122"/>
              </a:rPr>
              <a:t>平阳山区 </a:t>
            </a:r>
            <a:endParaRPr lang="zh-CN" altLang="en-US" sz="1400" b="1" dirty="0">
              <a:solidFill>
                <a:srgbClr val="66A6DC"/>
              </a:solidFill>
              <a:latin typeface="思源黑体 CN Bold" panose="020B0800000000000000" pitchFamily="34" charset="-122"/>
              <a:ea typeface="思源黑体 CN Bold" panose="020B0800000000000000" pitchFamily="34" charset="-122"/>
            </a:endParaRPr>
          </a:p>
        </p:txBody>
      </p:sp>
      <p:sp>
        <p:nvSpPr>
          <p:cNvPr id="2" name="等腰三角形 1"/>
          <p:cNvSpPr/>
          <p:nvPr/>
        </p:nvSpPr>
        <p:spPr>
          <a:xfrm flipV="1">
            <a:off x="3119334" y="1996956"/>
            <a:ext cx="442780" cy="207827"/>
          </a:xfrm>
          <a:prstGeom prst="triangle">
            <a:avLst/>
          </a:prstGeom>
          <a:gradFill>
            <a:gsLst>
              <a:gs pos="0">
                <a:schemeClr val="bg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CN Bold" panose="020B0800000000000000" pitchFamily="34" charset="-122"/>
            </a:endParaRPr>
          </a:p>
        </p:txBody>
      </p:sp>
      <p:sp>
        <p:nvSpPr>
          <p:cNvPr id="30" name="等腰三角形 29"/>
          <p:cNvSpPr/>
          <p:nvPr/>
        </p:nvSpPr>
        <p:spPr>
          <a:xfrm flipV="1">
            <a:off x="3108454" y="1887559"/>
            <a:ext cx="442780" cy="207827"/>
          </a:xfrm>
          <a:prstGeom prst="triangle">
            <a:avLst/>
          </a:prstGeom>
          <a:gradFill>
            <a:gsLst>
              <a:gs pos="0">
                <a:schemeClr val="bg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CN Bold" panose="020B0800000000000000" pitchFamily="34" charset="-122"/>
            </a:endParaRPr>
          </a:p>
        </p:txBody>
      </p:sp>
      <p:sp>
        <p:nvSpPr>
          <p:cNvPr id="35" name="等腰三角形 34"/>
          <p:cNvSpPr/>
          <p:nvPr/>
        </p:nvSpPr>
        <p:spPr>
          <a:xfrm flipV="1">
            <a:off x="3015824" y="4177571"/>
            <a:ext cx="442780" cy="207827"/>
          </a:xfrm>
          <a:prstGeom prst="triangle">
            <a:avLst/>
          </a:prstGeom>
          <a:gradFill>
            <a:gsLst>
              <a:gs pos="0">
                <a:schemeClr val="bg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CN Bold" panose="020B0800000000000000" pitchFamily="34" charset="-122"/>
            </a:endParaRPr>
          </a:p>
        </p:txBody>
      </p:sp>
      <p:sp>
        <p:nvSpPr>
          <p:cNvPr id="38" name="等腰三角形 37"/>
          <p:cNvSpPr/>
          <p:nvPr/>
        </p:nvSpPr>
        <p:spPr>
          <a:xfrm flipV="1">
            <a:off x="3004944" y="4068174"/>
            <a:ext cx="442780" cy="207827"/>
          </a:xfrm>
          <a:prstGeom prst="triangle">
            <a:avLst/>
          </a:prstGeom>
          <a:gradFill>
            <a:gsLst>
              <a:gs pos="0">
                <a:schemeClr val="bg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CN Bold" panose="020B0800000000000000" pitchFamily="34" charset="-122"/>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descr="雪地上的风景&#10;&#10;描述已自动生成"/>
          <p:cNvPicPr>
            <a:picLocks noChangeAspect="1"/>
          </p:cNvPicPr>
          <p:nvPr/>
        </p:nvPicPr>
        <p:blipFill rotWithShape="1">
          <a:blip r:embed="rId4" cstate="screen">
            <a:alphaModFix amt="26000"/>
            <a:extLst>
              <a:ext uri="{28A0092B-C50C-407E-A947-70E740481C1C}">
                <a14:useLocalDpi xmlns:a14="http://schemas.microsoft.com/office/drawing/2010/main"/>
              </a:ext>
            </a:extLst>
          </a:blip>
          <a:srcRect/>
          <a:stretch>
            <a:fillRect/>
          </a:stretch>
        </p:blipFill>
        <p:spPr>
          <a:xfrm rot="5400000">
            <a:off x="4081036" y="-1247166"/>
            <a:ext cx="4024130" cy="12186205"/>
          </a:xfrm>
          <a:prstGeom prst="rect">
            <a:avLst/>
          </a:prstGeom>
        </p:spPr>
      </p:pic>
      <p:pic>
        <p:nvPicPr>
          <p:cNvPr id="3" name="图片 2" descr="山上的风景&#10;&#10;描述已自动生成"/>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0" y="0"/>
            <a:ext cx="12192000" cy="4095749"/>
          </a:xfrm>
          <a:prstGeom prst="rect">
            <a:avLst/>
          </a:prstGeom>
        </p:spPr>
      </p:pic>
      <p:sp>
        <p:nvSpPr>
          <p:cNvPr id="2" name="矩形 1"/>
          <p:cNvSpPr/>
          <p:nvPr/>
        </p:nvSpPr>
        <p:spPr>
          <a:xfrm>
            <a:off x="0" y="-46762"/>
            <a:ext cx="12192000" cy="4095749"/>
          </a:xfrm>
          <a:prstGeom prst="rect">
            <a:avLst/>
          </a:prstGeom>
          <a:gradFill>
            <a:gsLst>
              <a:gs pos="42000">
                <a:srgbClr val="278CE9">
                  <a:lumMod val="79000"/>
                  <a:alpha val="85000"/>
                </a:srgbClr>
              </a:gs>
              <a:gs pos="0">
                <a:srgbClr val="165BE5">
                  <a:alpha val="78000"/>
                </a:srgbClr>
              </a:gs>
              <a:gs pos="98347">
                <a:srgbClr val="7FC79E">
                  <a:alpha val="68000"/>
                </a:srgbClr>
              </a:gs>
              <a:gs pos="78000">
                <a:srgbClr val="26B2E2">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平行四边形 3"/>
          <p:cNvSpPr/>
          <p:nvPr/>
        </p:nvSpPr>
        <p:spPr>
          <a:xfrm>
            <a:off x="302807" y="218064"/>
            <a:ext cx="200576" cy="542200"/>
          </a:xfrm>
          <a:prstGeom prst="parallelogram">
            <a:avLst>
              <a:gd name="adj" fmla="val 328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文本框 4"/>
          <p:cNvSpPr txBox="1"/>
          <p:nvPr/>
        </p:nvSpPr>
        <p:spPr>
          <a:xfrm>
            <a:off x="305138" y="314996"/>
            <a:ext cx="6763390" cy="480131"/>
          </a:xfrm>
          <a:prstGeom prst="rect">
            <a:avLst/>
          </a:prstGeom>
          <a:noFill/>
        </p:spPr>
        <p:txBody>
          <a:bodyPr wrap="none">
            <a:spAutoFit/>
          </a:bodyPr>
          <a:lstStyle/>
          <a:p>
            <a:pPr indent="406400" algn="just">
              <a:lnSpc>
                <a:spcPts val="2800"/>
              </a:lnSpc>
              <a:spcAft>
                <a:spcPts val="1000"/>
              </a:spcAft>
            </a:pPr>
            <a:r>
              <a:rPr lang="zh-CN" altLang="en-US" sz="3600" b="1" kern="100" dirty="0">
                <a:solidFill>
                  <a:schemeClr val="bg1"/>
                </a:solidFill>
                <a:latin typeface="思源黑体 CN Bold" panose="020B0800000000000000" pitchFamily="34" charset="-122"/>
                <a:ea typeface="思源黑体 CN Bold" panose="020B0800000000000000" pitchFamily="34" charset="-122"/>
              </a:rPr>
              <a:t>充分发挥科技项目的赋能增效</a:t>
            </a:r>
            <a:endParaRPr lang="zh-CN" altLang="zh-CN" sz="3600" b="1" kern="100" dirty="0">
              <a:solidFill>
                <a:schemeClr val="bg1"/>
              </a:solidFill>
              <a:latin typeface="思源黑体 CN Bold" panose="020B0800000000000000" pitchFamily="34" charset="-122"/>
              <a:ea typeface="思源黑体 CN Bold" panose="020B0800000000000000" pitchFamily="34" charset="-122"/>
            </a:endParaRPr>
          </a:p>
        </p:txBody>
      </p:sp>
      <p:pic>
        <p:nvPicPr>
          <p:cNvPr id="10" name="图片 9" descr="火车行驶在轨道上&#10;&#10;描述已自动生成"/>
          <p:cNvPicPr>
            <a:picLocks noChangeAspect="1"/>
          </p:cNvPicPr>
          <p:nvPr/>
        </p:nvPicPr>
        <p:blipFill rotWithShape="1">
          <a:blip r:embed="rId6" cstate="screen">
            <a:extLst>
              <a:ext uri="{28A0092B-C50C-407E-A947-70E740481C1C}">
                <a14:useLocalDpi xmlns:a14="http://schemas.microsoft.com/office/drawing/2010/main"/>
              </a:ext>
            </a:extLst>
          </a:blip>
          <a:srcRect/>
          <a:stretch>
            <a:fillRect/>
          </a:stretch>
        </p:blipFill>
        <p:spPr>
          <a:xfrm rot="210521">
            <a:off x="7232810" y="871599"/>
            <a:ext cx="2893493" cy="3641947"/>
          </a:xfrm>
          <a:prstGeom prst="rect">
            <a:avLst/>
          </a:prstGeom>
          <a:solidFill>
            <a:srgbClr val="FFFFFF">
              <a:shade val="85000"/>
            </a:srgbClr>
          </a:solidFill>
          <a:ln w="5715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图片 7" descr="水中的小岛&#10;&#10;描述已自动生成"/>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745976">
            <a:off x="8203396" y="3980812"/>
            <a:ext cx="3516737" cy="2215544"/>
          </a:xfrm>
          <a:prstGeom prst="rect">
            <a:avLst/>
          </a:prstGeom>
          <a:solidFill>
            <a:srgbClr val="FFFFFF">
              <a:shade val="85000"/>
            </a:srgbClr>
          </a:solidFill>
          <a:ln w="5715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1" name="文本框 10"/>
          <p:cNvSpPr txBox="1"/>
          <p:nvPr/>
        </p:nvSpPr>
        <p:spPr>
          <a:xfrm>
            <a:off x="1658628" y="4384551"/>
            <a:ext cx="1312154" cy="369332"/>
          </a:xfrm>
          <a:prstGeom prst="rect">
            <a:avLst/>
          </a:prstGeom>
          <a:noFill/>
        </p:spPr>
        <p:txBody>
          <a:bodyPr wrap="square" rtlCol="0">
            <a:spAutoFit/>
          </a:bodyPr>
          <a:lstStyle/>
          <a:p>
            <a:r>
              <a:rPr lang="en-US" altLang="zh-CN" b="1" kern="100" dirty="0">
                <a:solidFill>
                  <a:srgbClr val="58981B"/>
                </a:solidFill>
                <a:effectLst/>
                <a:latin typeface="思源黑体 CN Bold" panose="020B0800000000000000" pitchFamily="34" charset="-122"/>
                <a:ea typeface="思源黑体 CN Bold" panose="020B0800000000000000" pitchFamily="34" charset="-122"/>
                <a:cs typeface="仿宋_GB2312" panose="02010609030101010101" charset="-122"/>
              </a:rPr>
              <a:t>Next step</a:t>
            </a:r>
            <a:endParaRPr lang="zh-CN" altLang="en-US" dirty="0">
              <a:solidFill>
                <a:srgbClr val="58981B"/>
              </a:solidFill>
              <a:latin typeface="思源黑体 CN Bold" panose="020B0800000000000000" pitchFamily="34" charset="-122"/>
              <a:ea typeface="思源黑体 CN Bold" panose="020B0800000000000000" pitchFamily="34" charset="-122"/>
            </a:endParaRPr>
          </a:p>
        </p:txBody>
      </p:sp>
      <p:sp>
        <p:nvSpPr>
          <p:cNvPr id="12" name="文本框 11"/>
          <p:cNvSpPr txBox="1"/>
          <p:nvPr/>
        </p:nvSpPr>
        <p:spPr>
          <a:xfrm>
            <a:off x="0" y="4313813"/>
            <a:ext cx="1826141" cy="468911"/>
          </a:xfrm>
          <a:prstGeom prst="rect">
            <a:avLst/>
          </a:prstGeom>
          <a:noFill/>
        </p:spPr>
        <p:txBody>
          <a:bodyPr wrap="square">
            <a:spAutoFit/>
          </a:bodyPr>
          <a:lstStyle/>
          <a:p>
            <a:pPr indent="406400" algn="just">
              <a:lnSpc>
                <a:spcPts val="2800"/>
              </a:lnSpc>
              <a:spcAft>
                <a:spcPts val="1000"/>
              </a:spcAft>
            </a:pPr>
            <a:r>
              <a:rPr lang="zh-CN" altLang="en-US" sz="3200" b="1" kern="100" dirty="0">
                <a:solidFill>
                  <a:srgbClr val="3470A3"/>
                </a:solidFill>
                <a:latin typeface="思源黑体 CN Bold" panose="020B0800000000000000" pitchFamily="34" charset="-122"/>
                <a:ea typeface="思源黑体 CN Bold" panose="020B0800000000000000" pitchFamily="34" charset="-122"/>
              </a:rPr>
              <a:t>下一步</a:t>
            </a:r>
            <a:endParaRPr lang="zh-CN" altLang="zh-CN" sz="3200" b="1" kern="100" dirty="0">
              <a:solidFill>
                <a:srgbClr val="3470A3"/>
              </a:solidFill>
              <a:latin typeface="思源黑体 CN Bold" panose="020B0800000000000000" pitchFamily="34" charset="-122"/>
              <a:ea typeface="思源黑体 CN Bold" panose="020B0800000000000000" pitchFamily="34" charset="-122"/>
            </a:endParaRPr>
          </a:p>
        </p:txBody>
      </p:sp>
      <p:cxnSp>
        <p:nvCxnSpPr>
          <p:cNvPr id="13" name="直接连接符 12"/>
          <p:cNvCxnSpPr/>
          <p:nvPr/>
        </p:nvCxnSpPr>
        <p:spPr>
          <a:xfrm>
            <a:off x="3010512" y="4569217"/>
            <a:ext cx="4052139" cy="0"/>
          </a:xfrm>
          <a:prstGeom prst="line">
            <a:avLst/>
          </a:prstGeom>
          <a:ln w="19050">
            <a:solidFill>
              <a:srgbClr val="58981B"/>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85834" y="4915859"/>
            <a:ext cx="6399338" cy="1354217"/>
          </a:xfrm>
          <a:prstGeom prst="rect">
            <a:avLst/>
          </a:prstGeom>
          <a:noFill/>
        </p:spPr>
        <p:txBody>
          <a:bodyPr wrap="square" rtlCol="0">
            <a:spAutoFit/>
          </a:bodyPr>
          <a:lstStyle/>
          <a:p>
            <a:pPr marL="285750" indent="-285750">
              <a:buFont typeface="Arial" panose="020B0604020202020204" pitchFamily="34" charset="0"/>
              <a:buChar char="•"/>
            </a:pPr>
            <a:r>
              <a:rPr lang="zh-CN" altLang="zh-CN" sz="1600" kern="100" dirty="0">
                <a:solidFill>
                  <a:srgbClr val="4472C4">
                    <a:lumMod val="50000"/>
                  </a:srgbClr>
                </a:solidFill>
                <a:latin typeface="思源黑体 CN Bold" panose="020B0800000000000000" pitchFamily="34" charset="-122"/>
                <a:ea typeface="思源黑体 CN Bold" panose="020B0800000000000000" pitchFamily="34" charset="-122"/>
              </a:rPr>
              <a:t>积极对接图盛公司，落实该项目推进的先行条件</a:t>
            </a:r>
            <a:endParaRPr lang="en-US" altLang="zh-CN" sz="1600" kern="100" dirty="0">
              <a:solidFill>
                <a:srgbClr val="4472C4">
                  <a:lumMod val="50000"/>
                </a:srgbClr>
              </a:solidFill>
              <a:latin typeface="思源黑体 CN Bold" panose="020B0800000000000000" pitchFamily="34" charset="-122"/>
              <a:ea typeface="思源黑体 CN Bold" panose="020B0800000000000000" pitchFamily="34" charset="-122"/>
            </a:endParaRPr>
          </a:p>
          <a:p>
            <a:pPr marL="285750" indent="-285750">
              <a:buFont typeface="Arial" panose="020B0604020202020204" pitchFamily="34" charset="0"/>
              <a:buChar char="•"/>
            </a:pPr>
            <a:endParaRPr lang="en-US" altLang="zh-CN" sz="1600" kern="100" dirty="0">
              <a:solidFill>
                <a:srgbClr val="4472C4">
                  <a:lumMod val="50000"/>
                </a:srgbClr>
              </a:solidFill>
              <a:latin typeface="思源黑体 CN Bold" panose="020B0800000000000000" pitchFamily="34" charset="-122"/>
              <a:ea typeface="思源黑体 CN Bold" panose="020B0800000000000000" pitchFamily="34" charset="-122"/>
            </a:endParaRPr>
          </a:p>
          <a:p>
            <a:pPr marL="285750" indent="-285750">
              <a:buFont typeface="Arial" panose="020B0604020202020204" pitchFamily="34" charset="0"/>
              <a:buChar char="•"/>
            </a:pPr>
            <a:r>
              <a:rPr lang="zh-CN" altLang="zh-CN" sz="1600" kern="100" dirty="0">
                <a:solidFill>
                  <a:srgbClr val="4472C4">
                    <a:lumMod val="50000"/>
                  </a:srgbClr>
                </a:solidFill>
                <a:latin typeface="思源黑体 CN Bold" panose="020B0800000000000000" pitchFamily="34" charset="-122"/>
                <a:ea typeface="思源黑体 CN Bold" panose="020B0800000000000000" pitchFamily="34" charset="-122"/>
              </a:rPr>
              <a:t>同步复盘公司已取得的一些科技项目成果，创新运用于公司“一山一海一平原”新型电力系统建设。</a:t>
            </a:r>
          </a:p>
          <a:p>
            <a:pPr marL="285750" indent="-285750">
              <a:buFont typeface="Arial" panose="020B0604020202020204" pitchFamily="34" charset="0"/>
              <a:buChar char="•"/>
            </a:pPr>
            <a:endParaRPr lang="zh-CN" altLang="en-US" dirty="0">
              <a:latin typeface="思源黑体 CN Bold" panose="020B0800000000000000" pitchFamily="34" charset="-122"/>
              <a:ea typeface="思源黑体 CN Bold" panose="020B0800000000000000" pitchFamily="34" charset="-122"/>
            </a:endParaRPr>
          </a:p>
        </p:txBody>
      </p:sp>
      <p:grpSp>
        <p:nvGrpSpPr>
          <p:cNvPr id="26" name="Group 19"/>
          <p:cNvGrpSpPr/>
          <p:nvPr/>
        </p:nvGrpSpPr>
        <p:grpSpPr>
          <a:xfrm>
            <a:off x="2649519" y="1642988"/>
            <a:ext cx="302767" cy="302767"/>
            <a:chOff x="621641" y="950652"/>
            <a:chExt cx="587737" cy="587737"/>
          </a:xfrm>
        </p:grpSpPr>
        <p:sp>
          <p:nvSpPr>
            <p:cNvPr id="27" name="椭圆 26"/>
            <p:cNvSpPr/>
            <p:nvPr/>
          </p:nvSpPr>
          <p:spPr>
            <a:xfrm>
              <a:off x="621641" y="950652"/>
              <a:ext cx="587737" cy="58773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8" name="cable-line_25826"/>
            <p:cNvSpPr/>
            <p:nvPr/>
          </p:nvSpPr>
          <p:spPr>
            <a:xfrm>
              <a:off x="720846" y="1164640"/>
              <a:ext cx="399657" cy="224841"/>
            </a:xfrm>
            <a:custGeom>
              <a:avLst/>
              <a:gdLst>
                <a:gd name="T0" fmla="*/ 6251 w 6357"/>
                <a:gd name="T1" fmla="*/ 2438 h 3582"/>
                <a:gd name="T2" fmla="*/ 5022 w 6357"/>
                <a:gd name="T3" fmla="*/ 2095 h 3582"/>
                <a:gd name="T4" fmla="*/ 5022 w 6357"/>
                <a:gd name="T5" fmla="*/ 1882 h 3582"/>
                <a:gd name="T6" fmla="*/ 6251 w 6357"/>
                <a:gd name="T7" fmla="*/ 2224 h 3582"/>
                <a:gd name="T8" fmla="*/ 2304 w 6357"/>
                <a:gd name="T9" fmla="*/ 1905 h 3582"/>
                <a:gd name="T10" fmla="*/ 2002 w 6357"/>
                <a:gd name="T11" fmla="*/ 1178 h 3582"/>
                <a:gd name="T12" fmla="*/ 669 w 6357"/>
                <a:gd name="T13" fmla="*/ 1178 h 3582"/>
                <a:gd name="T14" fmla="*/ 0 w 6357"/>
                <a:gd name="T15" fmla="*/ 913 h 3582"/>
                <a:gd name="T16" fmla="*/ 773 w 6357"/>
                <a:gd name="T17" fmla="*/ 992 h 3582"/>
                <a:gd name="T18" fmla="*/ 1898 w 6357"/>
                <a:gd name="T19" fmla="*/ 992 h 3582"/>
                <a:gd name="T20" fmla="*/ 2304 w 6357"/>
                <a:gd name="T21" fmla="*/ 112 h 3582"/>
                <a:gd name="T22" fmla="*/ 2469 w 6357"/>
                <a:gd name="T23" fmla="*/ 23 h 3582"/>
                <a:gd name="T24" fmla="*/ 3793 w 6357"/>
                <a:gd name="T25" fmla="*/ 1150 h 3582"/>
                <a:gd name="T26" fmla="*/ 5022 w 6357"/>
                <a:gd name="T27" fmla="*/ 807 h 3582"/>
                <a:gd name="T28" fmla="*/ 6251 w 6357"/>
                <a:gd name="T29" fmla="*/ 1150 h 3582"/>
                <a:gd name="T30" fmla="*/ 6251 w 6357"/>
                <a:gd name="T31" fmla="*/ 1363 h 3582"/>
                <a:gd name="T32" fmla="*/ 5022 w 6357"/>
                <a:gd name="T33" fmla="*/ 1020 h 3582"/>
                <a:gd name="T34" fmla="*/ 3838 w 6357"/>
                <a:gd name="T35" fmla="*/ 1362 h 3582"/>
                <a:gd name="T36" fmla="*/ 4123 w 6357"/>
                <a:gd name="T37" fmla="*/ 2177 h 3582"/>
                <a:gd name="T38" fmla="*/ 4467 w 6357"/>
                <a:gd name="T39" fmla="*/ 2127 h 3582"/>
                <a:gd name="T40" fmla="*/ 3793 w 6357"/>
                <a:gd name="T41" fmla="*/ 2438 h 3582"/>
                <a:gd name="T42" fmla="*/ 2564 w 6357"/>
                <a:gd name="T43" fmla="*/ 2095 h 3582"/>
                <a:gd name="T44" fmla="*/ 1335 w 6357"/>
                <a:gd name="T45" fmla="*/ 2438 h 3582"/>
                <a:gd name="T46" fmla="*/ 107 w 6357"/>
                <a:gd name="T47" fmla="*/ 2095 h 3582"/>
                <a:gd name="T48" fmla="*/ 107 w 6357"/>
                <a:gd name="T49" fmla="*/ 1882 h 3582"/>
                <a:gd name="T50" fmla="*/ 1335 w 6357"/>
                <a:gd name="T51" fmla="*/ 2224 h 3582"/>
                <a:gd name="T52" fmla="*/ 2304 w 6357"/>
                <a:gd name="T53" fmla="*/ 1905 h 3582"/>
                <a:gd name="T54" fmla="*/ 2564 w 6357"/>
                <a:gd name="T55" fmla="*/ 1882 h 3582"/>
                <a:gd name="T56" fmla="*/ 3793 w 6357"/>
                <a:gd name="T57" fmla="*/ 2224 h 3582"/>
                <a:gd name="T58" fmla="*/ 3679 w 6357"/>
                <a:gd name="T59" fmla="*/ 1523 h 3582"/>
                <a:gd name="T60" fmla="*/ 3555 w 6357"/>
                <a:gd name="T61" fmla="*/ 1307 h 3582"/>
                <a:gd name="T62" fmla="*/ 2517 w 6357"/>
                <a:gd name="T63" fmla="*/ 908 h 3582"/>
                <a:gd name="T64" fmla="*/ 2517 w 6357"/>
                <a:gd name="T65" fmla="*/ 934 h 3582"/>
                <a:gd name="T66" fmla="*/ 6251 w 6357"/>
                <a:gd name="T67" fmla="*/ 3368 h 3582"/>
                <a:gd name="T68" fmla="*/ 5022 w 6357"/>
                <a:gd name="T69" fmla="*/ 3025 h 3582"/>
                <a:gd name="T70" fmla="*/ 3793 w 6357"/>
                <a:gd name="T71" fmla="*/ 3368 h 3582"/>
                <a:gd name="T72" fmla="*/ 2564 w 6357"/>
                <a:gd name="T73" fmla="*/ 3025 h 3582"/>
                <a:gd name="T74" fmla="*/ 1335 w 6357"/>
                <a:gd name="T75" fmla="*/ 3368 h 3582"/>
                <a:gd name="T76" fmla="*/ 107 w 6357"/>
                <a:gd name="T77" fmla="*/ 3025 h 3582"/>
                <a:gd name="T78" fmla="*/ 107 w 6357"/>
                <a:gd name="T79" fmla="*/ 3239 h 3582"/>
                <a:gd name="T80" fmla="*/ 1335 w 6357"/>
                <a:gd name="T81" fmla="*/ 3582 h 3582"/>
                <a:gd name="T82" fmla="*/ 2564 w 6357"/>
                <a:gd name="T83" fmla="*/ 3239 h 3582"/>
                <a:gd name="T84" fmla="*/ 3793 w 6357"/>
                <a:gd name="T85" fmla="*/ 3582 h 3582"/>
                <a:gd name="T86" fmla="*/ 5022 w 6357"/>
                <a:gd name="T87" fmla="*/ 3239 h 3582"/>
                <a:gd name="T88" fmla="*/ 6251 w 6357"/>
                <a:gd name="T89" fmla="*/ 3582 h 3582"/>
                <a:gd name="T90" fmla="*/ 6251 w 6357"/>
                <a:gd name="T91" fmla="*/ 3368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57" h="3582">
                  <a:moveTo>
                    <a:pt x="6357" y="2331"/>
                  </a:moveTo>
                  <a:cubicBezTo>
                    <a:pt x="6357" y="2390"/>
                    <a:pt x="6310" y="2438"/>
                    <a:pt x="6251" y="2438"/>
                  </a:cubicBezTo>
                  <a:cubicBezTo>
                    <a:pt x="5916" y="2438"/>
                    <a:pt x="5740" y="2340"/>
                    <a:pt x="5584" y="2253"/>
                  </a:cubicBezTo>
                  <a:cubicBezTo>
                    <a:pt x="5439" y="2172"/>
                    <a:pt x="5301" y="2095"/>
                    <a:pt x="5022" y="2095"/>
                  </a:cubicBezTo>
                  <a:cubicBezTo>
                    <a:pt x="4963" y="2095"/>
                    <a:pt x="4915" y="2047"/>
                    <a:pt x="4915" y="1988"/>
                  </a:cubicBezTo>
                  <a:cubicBezTo>
                    <a:pt x="4915" y="1929"/>
                    <a:pt x="4963" y="1882"/>
                    <a:pt x="5022" y="1882"/>
                  </a:cubicBezTo>
                  <a:cubicBezTo>
                    <a:pt x="5357" y="1882"/>
                    <a:pt x="5533" y="1980"/>
                    <a:pt x="5688" y="2067"/>
                  </a:cubicBezTo>
                  <a:cubicBezTo>
                    <a:pt x="5834" y="2148"/>
                    <a:pt x="5971" y="2224"/>
                    <a:pt x="6251" y="2224"/>
                  </a:cubicBezTo>
                  <a:cubicBezTo>
                    <a:pt x="6310" y="2224"/>
                    <a:pt x="6357" y="2272"/>
                    <a:pt x="6357" y="2331"/>
                  </a:cubicBezTo>
                  <a:close/>
                  <a:moveTo>
                    <a:pt x="2304" y="1905"/>
                  </a:moveTo>
                  <a:lnTo>
                    <a:pt x="2304" y="1048"/>
                  </a:lnTo>
                  <a:cubicBezTo>
                    <a:pt x="2182" y="1077"/>
                    <a:pt x="2094" y="1126"/>
                    <a:pt x="2002" y="1178"/>
                  </a:cubicBezTo>
                  <a:cubicBezTo>
                    <a:pt x="1846" y="1265"/>
                    <a:pt x="1670" y="1363"/>
                    <a:pt x="1335" y="1363"/>
                  </a:cubicBezTo>
                  <a:cubicBezTo>
                    <a:pt x="1000" y="1363"/>
                    <a:pt x="824" y="1265"/>
                    <a:pt x="669" y="1178"/>
                  </a:cubicBezTo>
                  <a:cubicBezTo>
                    <a:pt x="524" y="1097"/>
                    <a:pt x="386" y="1020"/>
                    <a:pt x="107" y="1020"/>
                  </a:cubicBezTo>
                  <a:cubicBezTo>
                    <a:pt x="48" y="1020"/>
                    <a:pt x="0" y="972"/>
                    <a:pt x="0" y="913"/>
                  </a:cubicBezTo>
                  <a:cubicBezTo>
                    <a:pt x="0" y="854"/>
                    <a:pt x="48" y="807"/>
                    <a:pt x="107" y="807"/>
                  </a:cubicBezTo>
                  <a:cubicBezTo>
                    <a:pt x="442" y="807"/>
                    <a:pt x="618" y="905"/>
                    <a:pt x="773" y="992"/>
                  </a:cubicBezTo>
                  <a:cubicBezTo>
                    <a:pt x="919" y="1073"/>
                    <a:pt x="1056" y="1150"/>
                    <a:pt x="1335" y="1150"/>
                  </a:cubicBezTo>
                  <a:cubicBezTo>
                    <a:pt x="1615" y="1150"/>
                    <a:pt x="1752" y="1073"/>
                    <a:pt x="1898" y="992"/>
                  </a:cubicBezTo>
                  <a:cubicBezTo>
                    <a:pt x="2006" y="931"/>
                    <a:pt x="2127" y="864"/>
                    <a:pt x="2304" y="830"/>
                  </a:cubicBezTo>
                  <a:lnTo>
                    <a:pt x="2304" y="112"/>
                  </a:lnTo>
                  <a:cubicBezTo>
                    <a:pt x="2304" y="73"/>
                    <a:pt x="2325" y="37"/>
                    <a:pt x="2360" y="19"/>
                  </a:cubicBezTo>
                  <a:cubicBezTo>
                    <a:pt x="2394" y="0"/>
                    <a:pt x="2436" y="2"/>
                    <a:pt x="2469" y="23"/>
                  </a:cubicBezTo>
                  <a:cubicBezTo>
                    <a:pt x="2507" y="48"/>
                    <a:pt x="3282" y="556"/>
                    <a:pt x="3703" y="1147"/>
                  </a:cubicBezTo>
                  <a:cubicBezTo>
                    <a:pt x="3732" y="1148"/>
                    <a:pt x="3762" y="1150"/>
                    <a:pt x="3793" y="1150"/>
                  </a:cubicBezTo>
                  <a:cubicBezTo>
                    <a:pt x="4072" y="1150"/>
                    <a:pt x="4210" y="1073"/>
                    <a:pt x="4355" y="992"/>
                  </a:cubicBezTo>
                  <a:cubicBezTo>
                    <a:pt x="4511" y="905"/>
                    <a:pt x="4687" y="807"/>
                    <a:pt x="5022" y="807"/>
                  </a:cubicBezTo>
                  <a:cubicBezTo>
                    <a:pt x="5357" y="807"/>
                    <a:pt x="5533" y="905"/>
                    <a:pt x="5688" y="992"/>
                  </a:cubicBezTo>
                  <a:cubicBezTo>
                    <a:pt x="5834" y="1073"/>
                    <a:pt x="5971" y="1150"/>
                    <a:pt x="6251" y="1150"/>
                  </a:cubicBezTo>
                  <a:cubicBezTo>
                    <a:pt x="6310" y="1150"/>
                    <a:pt x="6357" y="1197"/>
                    <a:pt x="6357" y="1256"/>
                  </a:cubicBezTo>
                  <a:cubicBezTo>
                    <a:pt x="6357" y="1315"/>
                    <a:pt x="6310" y="1363"/>
                    <a:pt x="6251" y="1363"/>
                  </a:cubicBezTo>
                  <a:cubicBezTo>
                    <a:pt x="5916" y="1363"/>
                    <a:pt x="5740" y="1265"/>
                    <a:pt x="5584" y="1178"/>
                  </a:cubicBezTo>
                  <a:cubicBezTo>
                    <a:pt x="5439" y="1097"/>
                    <a:pt x="5301" y="1020"/>
                    <a:pt x="5022" y="1020"/>
                  </a:cubicBezTo>
                  <a:cubicBezTo>
                    <a:pt x="4742" y="1020"/>
                    <a:pt x="4605" y="1097"/>
                    <a:pt x="4459" y="1178"/>
                  </a:cubicBezTo>
                  <a:cubicBezTo>
                    <a:pt x="4311" y="1261"/>
                    <a:pt x="4144" y="1354"/>
                    <a:pt x="3838" y="1362"/>
                  </a:cubicBezTo>
                  <a:cubicBezTo>
                    <a:pt x="3850" y="1386"/>
                    <a:pt x="3862" y="1409"/>
                    <a:pt x="3873" y="1433"/>
                  </a:cubicBezTo>
                  <a:cubicBezTo>
                    <a:pt x="3994" y="1695"/>
                    <a:pt x="4082" y="2013"/>
                    <a:pt x="4123" y="2177"/>
                  </a:cubicBezTo>
                  <a:cubicBezTo>
                    <a:pt x="4196" y="2152"/>
                    <a:pt x="4259" y="2120"/>
                    <a:pt x="4322" y="2085"/>
                  </a:cubicBezTo>
                  <a:cubicBezTo>
                    <a:pt x="4373" y="2057"/>
                    <a:pt x="4438" y="2076"/>
                    <a:pt x="4467" y="2127"/>
                  </a:cubicBezTo>
                  <a:cubicBezTo>
                    <a:pt x="4495" y="2179"/>
                    <a:pt x="4476" y="2244"/>
                    <a:pt x="4425" y="2272"/>
                  </a:cubicBezTo>
                  <a:cubicBezTo>
                    <a:pt x="4267" y="2359"/>
                    <a:pt x="4099" y="2438"/>
                    <a:pt x="3793" y="2438"/>
                  </a:cubicBezTo>
                  <a:cubicBezTo>
                    <a:pt x="3458" y="2438"/>
                    <a:pt x="3282" y="2340"/>
                    <a:pt x="3127" y="2253"/>
                  </a:cubicBezTo>
                  <a:cubicBezTo>
                    <a:pt x="2981" y="2172"/>
                    <a:pt x="2844" y="2095"/>
                    <a:pt x="2564" y="2095"/>
                  </a:cubicBezTo>
                  <a:cubicBezTo>
                    <a:pt x="2285" y="2095"/>
                    <a:pt x="2147" y="2172"/>
                    <a:pt x="2002" y="2253"/>
                  </a:cubicBezTo>
                  <a:cubicBezTo>
                    <a:pt x="1846" y="2340"/>
                    <a:pt x="1670" y="2438"/>
                    <a:pt x="1335" y="2438"/>
                  </a:cubicBezTo>
                  <a:cubicBezTo>
                    <a:pt x="1000" y="2438"/>
                    <a:pt x="824" y="2340"/>
                    <a:pt x="669" y="2253"/>
                  </a:cubicBezTo>
                  <a:cubicBezTo>
                    <a:pt x="524" y="2172"/>
                    <a:pt x="386" y="2095"/>
                    <a:pt x="107" y="2095"/>
                  </a:cubicBezTo>
                  <a:cubicBezTo>
                    <a:pt x="48" y="2095"/>
                    <a:pt x="0" y="2047"/>
                    <a:pt x="0" y="1988"/>
                  </a:cubicBezTo>
                  <a:cubicBezTo>
                    <a:pt x="0" y="1929"/>
                    <a:pt x="48" y="1882"/>
                    <a:pt x="107" y="1882"/>
                  </a:cubicBezTo>
                  <a:cubicBezTo>
                    <a:pt x="442" y="1882"/>
                    <a:pt x="618" y="1980"/>
                    <a:pt x="773" y="2067"/>
                  </a:cubicBezTo>
                  <a:cubicBezTo>
                    <a:pt x="919" y="2148"/>
                    <a:pt x="1056" y="2224"/>
                    <a:pt x="1335" y="2224"/>
                  </a:cubicBezTo>
                  <a:cubicBezTo>
                    <a:pt x="1615" y="2224"/>
                    <a:pt x="1752" y="2148"/>
                    <a:pt x="1898" y="2067"/>
                  </a:cubicBezTo>
                  <a:cubicBezTo>
                    <a:pt x="2007" y="2006"/>
                    <a:pt x="2126" y="1939"/>
                    <a:pt x="2304" y="1905"/>
                  </a:cubicBezTo>
                  <a:close/>
                  <a:moveTo>
                    <a:pt x="2517" y="1882"/>
                  </a:moveTo>
                  <a:cubicBezTo>
                    <a:pt x="2533" y="1882"/>
                    <a:pt x="2548" y="1882"/>
                    <a:pt x="2564" y="1882"/>
                  </a:cubicBezTo>
                  <a:cubicBezTo>
                    <a:pt x="2899" y="1882"/>
                    <a:pt x="3075" y="1980"/>
                    <a:pt x="3231" y="2067"/>
                  </a:cubicBezTo>
                  <a:cubicBezTo>
                    <a:pt x="3376" y="2148"/>
                    <a:pt x="3514" y="2224"/>
                    <a:pt x="3793" y="2224"/>
                  </a:cubicBezTo>
                  <a:cubicBezTo>
                    <a:pt x="3836" y="2224"/>
                    <a:pt x="3876" y="2223"/>
                    <a:pt x="3913" y="2219"/>
                  </a:cubicBezTo>
                  <a:cubicBezTo>
                    <a:pt x="3873" y="2060"/>
                    <a:pt x="3790" y="1761"/>
                    <a:pt x="3679" y="1523"/>
                  </a:cubicBezTo>
                  <a:cubicBezTo>
                    <a:pt x="3646" y="1451"/>
                    <a:pt x="3604" y="1379"/>
                    <a:pt x="3556" y="1308"/>
                  </a:cubicBezTo>
                  <a:cubicBezTo>
                    <a:pt x="3555" y="1308"/>
                    <a:pt x="3555" y="1307"/>
                    <a:pt x="3555" y="1307"/>
                  </a:cubicBezTo>
                  <a:cubicBezTo>
                    <a:pt x="3274" y="894"/>
                    <a:pt x="2775" y="503"/>
                    <a:pt x="2517" y="317"/>
                  </a:cubicBezTo>
                  <a:lnTo>
                    <a:pt x="2517" y="908"/>
                  </a:lnTo>
                  <a:cubicBezTo>
                    <a:pt x="2517" y="909"/>
                    <a:pt x="2518" y="909"/>
                    <a:pt x="2518" y="910"/>
                  </a:cubicBezTo>
                  <a:cubicBezTo>
                    <a:pt x="2519" y="918"/>
                    <a:pt x="2518" y="926"/>
                    <a:pt x="2517" y="934"/>
                  </a:cubicBezTo>
                  <a:lnTo>
                    <a:pt x="2517" y="1882"/>
                  </a:lnTo>
                  <a:close/>
                  <a:moveTo>
                    <a:pt x="6251" y="3368"/>
                  </a:moveTo>
                  <a:cubicBezTo>
                    <a:pt x="5971" y="3368"/>
                    <a:pt x="5834" y="3291"/>
                    <a:pt x="5688" y="3210"/>
                  </a:cubicBezTo>
                  <a:cubicBezTo>
                    <a:pt x="5533" y="3124"/>
                    <a:pt x="5357" y="3025"/>
                    <a:pt x="5022" y="3025"/>
                  </a:cubicBezTo>
                  <a:cubicBezTo>
                    <a:pt x="4687" y="3025"/>
                    <a:pt x="4511" y="3124"/>
                    <a:pt x="4355" y="3210"/>
                  </a:cubicBezTo>
                  <a:cubicBezTo>
                    <a:pt x="4210" y="3292"/>
                    <a:pt x="4072" y="3368"/>
                    <a:pt x="3793" y="3368"/>
                  </a:cubicBezTo>
                  <a:cubicBezTo>
                    <a:pt x="3513" y="3368"/>
                    <a:pt x="3376" y="3292"/>
                    <a:pt x="3231" y="3210"/>
                  </a:cubicBezTo>
                  <a:cubicBezTo>
                    <a:pt x="3075" y="3124"/>
                    <a:pt x="2899" y="3025"/>
                    <a:pt x="2564" y="3025"/>
                  </a:cubicBezTo>
                  <a:cubicBezTo>
                    <a:pt x="2229" y="3025"/>
                    <a:pt x="2053" y="3124"/>
                    <a:pt x="1898" y="3210"/>
                  </a:cubicBezTo>
                  <a:cubicBezTo>
                    <a:pt x="1752" y="3292"/>
                    <a:pt x="1615" y="3368"/>
                    <a:pt x="1335" y="3368"/>
                  </a:cubicBezTo>
                  <a:cubicBezTo>
                    <a:pt x="1056" y="3368"/>
                    <a:pt x="919" y="3292"/>
                    <a:pt x="773" y="3210"/>
                  </a:cubicBezTo>
                  <a:cubicBezTo>
                    <a:pt x="618" y="3124"/>
                    <a:pt x="442" y="3025"/>
                    <a:pt x="107" y="3025"/>
                  </a:cubicBezTo>
                  <a:cubicBezTo>
                    <a:pt x="48" y="3025"/>
                    <a:pt x="0" y="3073"/>
                    <a:pt x="0" y="3132"/>
                  </a:cubicBezTo>
                  <a:cubicBezTo>
                    <a:pt x="0" y="3191"/>
                    <a:pt x="48" y="3239"/>
                    <a:pt x="107" y="3239"/>
                  </a:cubicBezTo>
                  <a:cubicBezTo>
                    <a:pt x="386" y="3239"/>
                    <a:pt x="524" y="3315"/>
                    <a:pt x="669" y="3397"/>
                  </a:cubicBezTo>
                  <a:cubicBezTo>
                    <a:pt x="824" y="3483"/>
                    <a:pt x="1000" y="3582"/>
                    <a:pt x="1335" y="3582"/>
                  </a:cubicBezTo>
                  <a:cubicBezTo>
                    <a:pt x="1670" y="3582"/>
                    <a:pt x="1846" y="3483"/>
                    <a:pt x="2002" y="3397"/>
                  </a:cubicBezTo>
                  <a:cubicBezTo>
                    <a:pt x="2147" y="3315"/>
                    <a:pt x="2285" y="3239"/>
                    <a:pt x="2564" y="3239"/>
                  </a:cubicBezTo>
                  <a:cubicBezTo>
                    <a:pt x="2844" y="3239"/>
                    <a:pt x="2981" y="3315"/>
                    <a:pt x="3127" y="3397"/>
                  </a:cubicBezTo>
                  <a:cubicBezTo>
                    <a:pt x="3282" y="3483"/>
                    <a:pt x="3458" y="3582"/>
                    <a:pt x="3793" y="3582"/>
                  </a:cubicBezTo>
                  <a:cubicBezTo>
                    <a:pt x="4128" y="3582"/>
                    <a:pt x="4304" y="3483"/>
                    <a:pt x="4459" y="3397"/>
                  </a:cubicBezTo>
                  <a:cubicBezTo>
                    <a:pt x="4605" y="3315"/>
                    <a:pt x="4742" y="3239"/>
                    <a:pt x="5022" y="3239"/>
                  </a:cubicBezTo>
                  <a:cubicBezTo>
                    <a:pt x="5301" y="3239"/>
                    <a:pt x="5439" y="3315"/>
                    <a:pt x="5584" y="3397"/>
                  </a:cubicBezTo>
                  <a:cubicBezTo>
                    <a:pt x="5740" y="3483"/>
                    <a:pt x="5916" y="3582"/>
                    <a:pt x="6251" y="3582"/>
                  </a:cubicBezTo>
                  <a:cubicBezTo>
                    <a:pt x="6310" y="3582"/>
                    <a:pt x="6357" y="3534"/>
                    <a:pt x="6357" y="3475"/>
                  </a:cubicBezTo>
                  <a:cubicBezTo>
                    <a:pt x="6357" y="3416"/>
                    <a:pt x="6310" y="3368"/>
                    <a:pt x="6251" y="3368"/>
                  </a:cubicBezTo>
                  <a:close/>
                </a:path>
              </a:pathLst>
            </a:custGeom>
            <a:solidFill>
              <a:srgbClr val="66A6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Bold" panose="020B0800000000000000" pitchFamily="34" charset="-122"/>
                <a:ea typeface="思源黑体 CN Bold" panose="020B0800000000000000" pitchFamily="34" charset="-122"/>
              </a:endParaRPr>
            </a:p>
          </p:txBody>
        </p:sp>
      </p:grpSp>
      <p:grpSp>
        <p:nvGrpSpPr>
          <p:cNvPr id="44" name="Group 22"/>
          <p:cNvGrpSpPr/>
          <p:nvPr/>
        </p:nvGrpSpPr>
        <p:grpSpPr>
          <a:xfrm>
            <a:off x="2660090" y="2824538"/>
            <a:ext cx="281623" cy="281623"/>
            <a:chOff x="649542" y="984198"/>
            <a:chExt cx="587737" cy="587737"/>
          </a:xfrm>
        </p:grpSpPr>
        <p:sp>
          <p:nvSpPr>
            <p:cNvPr id="45" name="椭圆 44"/>
            <p:cNvSpPr/>
            <p:nvPr/>
          </p:nvSpPr>
          <p:spPr>
            <a:xfrm>
              <a:off x="649542" y="984198"/>
              <a:ext cx="587737" cy="58773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6" name="cable-line_25826"/>
            <p:cNvSpPr/>
            <p:nvPr/>
          </p:nvSpPr>
          <p:spPr>
            <a:xfrm>
              <a:off x="772500" y="1049529"/>
              <a:ext cx="375205" cy="399657"/>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 name="T66" fmla="*/ 472622 w 604011"/>
                <a:gd name="T67" fmla="*/ 472622 w 604011"/>
                <a:gd name="T68" fmla="*/ 472622 w 604011"/>
                <a:gd name="T69" fmla="*/ 472622 w 604011"/>
                <a:gd name="T70" fmla="*/ 472622 w 604011"/>
                <a:gd name="T71"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87" h="6813">
                  <a:moveTo>
                    <a:pt x="6074" y="2240"/>
                  </a:moveTo>
                  <a:cubicBezTo>
                    <a:pt x="5907" y="2240"/>
                    <a:pt x="5770" y="2371"/>
                    <a:pt x="5761" y="2536"/>
                  </a:cubicBezTo>
                  <a:lnTo>
                    <a:pt x="3452" y="3173"/>
                  </a:lnTo>
                  <a:cubicBezTo>
                    <a:pt x="3366" y="2999"/>
                    <a:pt x="3187" y="2880"/>
                    <a:pt x="2980" y="2880"/>
                  </a:cubicBezTo>
                  <a:cubicBezTo>
                    <a:pt x="2972" y="2880"/>
                    <a:pt x="2964" y="2880"/>
                    <a:pt x="2956" y="2881"/>
                  </a:cubicBezTo>
                  <a:lnTo>
                    <a:pt x="2401" y="578"/>
                  </a:lnTo>
                  <a:cubicBezTo>
                    <a:pt x="2488" y="523"/>
                    <a:pt x="2547" y="425"/>
                    <a:pt x="2547" y="313"/>
                  </a:cubicBezTo>
                  <a:cubicBezTo>
                    <a:pt x="2547" y="141"/>
                    <a:pt x="2406" y="0"/>
                    <a:pt x="2234" y="0"/>
                  </a:cubicBezTo>
                  <a:cubicBezTo>
                    <a:pt x="2061" y="0"/>
                    <a:pt x="1920" y="141"/>
                    <a:pt x="1920" y="313"/>
                  </a:cubicBezTo>
                  <a:cubicBezTo>
                    <a:pt x="1920" y="477"/>
                    <a:pt x="2046" y="611"/>
                    <a:pt x="2206" y="625"/>
                  </a:cubicBezTo>
                  <a:lnTo>
                    <a:pt x="2762" y="2928"/>
                  </a:lnTo>
                  <a:cubicBezTo>
                    <a:pt x="2634" y="2986"/>
                    <a:pt x="2534" y="3094"/>
                    <a:pt x="2486" y="3226"/>
                  </a:cubicBezTo>
                  <a:lnTo>
                    <a:pt x="623" y="2928"/>
                  </a:lnTo>
                  <a:cubicBezTo>
                    <a:pt x="598" y="2780"/>
                    <a:pt x="469" y="2667"/>
                    <a:pt x="314" y="2667"/>
                  </a:cubicBezTo>
                  <a:cubicBezTo>
                    <a:pt x="141" y="2667"/>
                    <a:pt x="0" y="2807"/>
                    <a:pt x="0" y="2980"/>
                  </a:cubicBezTo>
                  <a:cubicBezTo>
                    <a:pt x="0" y="3153"/>
                    <a:pt x="141" y="3293"/>
                    <a:pt x="314" y="3293"/>
                  </a:cubicBezTo>
                  <a:cubicBezTo>
                    <a:pt x="434" y="3293"/>
                    <a:pt x="538" y="3225"/>
                    <a:pt x="591" y="3126"/>
                  </a:cubicBezTo>
                  <a:lnTo>
                    <a:pt x="2454" y="3424"/>
                  </a:lnTo>
                  <a:cubicBezTo>
                    <a:pt x="2458" y="3548"/>
                    <a:pt x="2505" y="3661"/>
                    <a:pt x="2581" y="3749"/>
                  </a:cubicBezTo>
                  <a:lnTo>
                    <a:pt x="633" y="6205"/>
                  </a:lnTo>
                  <a:cubicBezTo>
                    <a:pt x="600" y="6193"/>
                    <a:pt x="564" y="6187"/>
                    <a:pt x="527" y="6187"/>
                  </a:cubicBezTo>
                  <a:cubicBezTo>
                    <a:pt x="354" y="6187"/>
                    <a:pt x="214" y="6327"/>
                    <a:pt x="214" y="6500"/>
                  </a:cubicBezTo>
                  <a:cubicBezTo>
                    <a:pt x="214" y="6673"/>
                    <a:pt x="354" y="6813"/>
                    <a:pt x="527" y="6813"/>
                  </a:cubicBezTo>
                  <a:cubicBezTo>
                    <a:pt x="700" y="6813"/>
                    <a:pt x="840" y="6673"/>
                    <a:pt x="840" y="6500"/>
                  </a:cubicBezTo>
                  <a:cubicBezTo>
                    <a:pt x="840" y="6437"/>
                    <a:pt x="822" y="6379"/>
                    <a:pt x="790" y="6330"/>
                  </a:cubicBezTo>
                  <a:lnTo>
                    <a:pt x="2738" y="3874"/>
                  </a:lnTo>
                  <a:cubicBezTo>
                    <a:pt x="2810" y="3912"/>
                    <a:pt x="2893" y="3933"/>
                    <a:pt x="2980" y="3933"/>
                  </a:cubicBezTo>
                  <a:cubicBezTo>
                    <a:pt x="3062" y="3933"/>
                    <a:pt x="3139" y="3915"/>
                    <a:pt x="3208" y="3881"/>
                  </a:cubicBezTo>
                  <a:cubicBezTo>
                    <a:pt x="3210" y="3885"/>
                    <a:pt x="3213" y="3889"/>
                    <a:pt x="3215" y="3893"/>
                  </a:cubicBezTo>
                  <a:lnTo>
                    <a:pt x="4537" y="5681"/>
                  </a:lnTo>
                  <a:cubicBezTo>
                    <a:pt x="4501" y="5732"/>
                    <a:pt x="4480" y="5793"/>
                    <a:pt x="4480" y="5860"/>
                  </a:cubicBezTo>
                  <a:cubicBezTo>
                    <a:pt x="4480" y="6033"/>
                    <a:pt x="4621" y="6173"/>
                    <a:pt x="4794" y="6173"/>
                  </a:cubicBezTo>
                  <a:cubicBezTo>
                    <a:pt x="4966" y="6173"/>
                    <a:pt x="5107" y="6033"/>
                    <a:pt x="5107" y="5860"/>
                  </a:cubicBezTo>
                  <a:cubicBezTo>
                    <a:pt x="5107" y="5687"/>
                    <a:pt x="4966" y="5547"/>
                    <a:pt x="4794" y="5547"/>
                  </a:cubicBezTo>
                  <a:cubicBezTo>
                    <a:pt x="4760" y="5547"/>
                    <a:pt x="4728" y="5552"/>
                    <a:pt x="4698" y="5562"/>
                  </a:cubicBezTo>
                  <a:lnTo>
                    <a:pt x="3376" y="3774"/>
                  </a:lnTo>
                  <a:cubicBezTo>
                    <a:pt x="3373" y="3770"/>
                    <a:pt x="3370" y="3767"/>
                    <a:pt x="3367" y="3764"/>
                  </a:cubicBezTo>
                  <a:cubicBezTo>
                    <a:pt x="3454" y="3670"/>
                    <a:pt x="3507" y="3544"/>
                    <a:pt x="3507" y="3407"/>
                  </a:cubicBezTo>
                  <a:cubicBezTo>
                    <a:pt x="3507" y="3393"/>
                    <a:pt x="3506" y="3379"/>
                    <a:pt x="3505" y="3366"/>
                  </a:cubicBezTo>
                  <a:lnTo>
                    <a:pt x="5814" y="2729"/>
                  </a:lnTo>
                  <a:cubicBezTo>
                    <a:pt x="5870" y="2812"/>
                    <a:pt x="5966" y="2867"/>
                    <a:pt x="6074" y="2867"/>
                  </a:cubicBezTo>
                  <a:cubicBezTo>
                    <a:pt x="6246" y="2867"/>
                    <a:pt x="6387" y="2726"/>
                    <a:pt x="6387" y="2553"/>
                  </a:cubicBezTo>
                  <a:cubicBezTo>
                    <a:pt x="6387" y="2381"/>
                    <a:pt x="6246" y="2240"/>
                    <a:pt x="6074" y="2240"/>
                  </a:cubicBezTo>
                  <a:close/>
                  <a:moveTo>
                    <a:pt x="2120" y="313"/>
                  </a:moveTo>
                  <a:cubicBezTo>
                    <a:pt x="2120" y="251"/>
                    <a:pt x="2171" y="200"/>
                    <a:pt x="2234" y="200"/>
                  </a:cubicBezTo>
                  <a:cubicBezTo>
                    <a:pt x="2296" y="200"/>
                    <a:pt x="2347" y="251"/>
                    <a:pt x="2347" y="313"/>
                  </a:cubicBezTo>
                  <a:cubicBezTo>
                    <a:pt x="2347" y="376"/>
                    <a:pt x="2296" y="427"/>
                    <a:pt x="2234" y="427"/>
                  </a:cubicBezTo>
                  <a:cubicBezTo>
                    <a:pt x="2171" y="427"/>
                    <a:pt x="2120" y="376"/>
                    <a:pt x="2120" y="313"/>
                  </a:cubicBezTo>
                  <a:close/>
                  <a:moveTo>
                    <a:pt x="4907" y="5860"/>
                  </a:moveTo>
                  <a:cubicBezTo>
                    <a:pt x="4907" y="5922"/>
                    <a:pt x="4856" y="5973"/>
                    <a:pt x="4794" y="5973"/>
                  </a:cubicBezTo>
                  <a:cubicBezTo>
                    <a:pt x="4731" y="5973"/>
                    <a:pt x="4680" y="5922"/>
                    <a:pt x="4680" y="5860"/>
                  </a:cubicBezTo>
                  <a:cubicBezTo>
                    <a:pt x="4680" y="5798"/>
                    <a:pt x="4731" y="5747"/>
                    <a:pt x="4794" y="5747"/>
                  </a:cubicBezTo>
                  <a:cubicBezTo>
                    <a:pt x="4856" y="5747"/>
                    <a:pt x="4907" y="5798"/>
                    <a:pt x="4907" y="5860"/>
                  </a:cubicBezTo>
                  <a:close/>
                  <a:moveTo>
                    <a:pt x="314" y="3093"/>
                  </a:moveTo>
                  <a:cubicBezTo>
                    <a:pt x="251" y="3093"/>
                    <a:pt x="200" y="3042"/>
                    <a:pt x="200" y="2980"/>
                  </a:cubicBezTo>
                  <a:cubicBezTo>
                    <a:pt x="200" y="2918"/>
                    <a:pt x="251" y="2867"/>
                    <a:pt x="314" y="2867"/>
                  </a:cubicBezTo>
                  <a:cubicBezTo>
                    <a:pt x="376" y="2867"/>
                    <a:pt x="427" y="2918"/>
                    <a:pt x="427" y="2980"/>
                  </a:cubicBezTo>
                  <a:cubicBezTo>
                    <a:pt x="427" y="3042"/>
                    <a:pt x="376" y="3093"/>
                    <a:pt x="314" y="3093"/>
                  </a:cubicBezTo>
                  <a:close/>
                  <a:moveTo>
                    <a:pt x="527" y="6613"/>
                  </a:moveTo>
                  <a:cubicBezTo>
                    <a:pt x="465" y="6613"/>
                    <a:pt x="414" y="6562"/>
                    <a:pt x="414" y="6500"/>
                  </a:cubicBezTo>
                  <a:cubicBezTo>
                    <a:pt x="414" y="6438"/>
                    <a:pt x="465" y="6387"/>
                    <a:pt x="527" y="6387"/>
                  </a:cubicBezTo>
                  <a:cubicBezTo>
                    <a:pt x="589" y="6387"/>
                    <a:pt x="640" y="6438"/>
                    <a:pt x="640" y="6500"/>
                  </a:cubicBezTo>
                  <a:cubicBezTo>
                    <a:pt x="640" y="6562"/>
                    <a:pt x="589" y="6613"/>
                    <a:pt x="527" y="6613"/>
                  </a:cubicBezTo>
                  <a:close/>
                  <a:moveTo>
                    <a:pt x="2654" y="3407"/>
                  </a:moveTo>
                  <a:cubicBezTo>
                    <a:pt x="2654" y="3227"/>
                    <a:pt x="2800" y="3080"/>
                    <a:pt x="2980" y="3080"/>
                  </a:cubicBezTo>
                  <a:cubicBezTo>
                    <a:pt x="3160" y="3080"/>
                    <a:pt x="3307" y="3227"/>
                    <a:pt x="3307" y="3407"/>
                  </a:cubicBezTo>
                  <a:cubicBezTo>
                    <a:pt x="3307" y="3587"/>
                    <a:pt x="3160" y="3733"/>
                    <a:pt x="2980" y="3733"/>
                  </a:cubicBezTo>
                  <a:cubicBezTo>
                    <a:pt x="2800" y="3733"/>
                    <a:pt x="2654" y="3587"/>
                    <a:pt x="2654" y="3407"/>
                  </a:cubicBezTo>
                  <a:close/>
                  <a:moveTo>
                    <a:pt x="6074" y="2667"/>
                  </a:moveTo>
                  <a:cubicBezTo>
                    <a:pt x="6011" y="2667"/>
                    <a:pt x="5960" y="2616"/>
                    <a:pt x="5960" y="2553"/>
                  </a:cubicBezTo>
                  <a:cubicBezTo>
                    <a:pt x="5960" y="2491"/>
                    <a:pt x="6011" y="2440"/>
                    <a:pt x="6074" y="2440"/>
                  </a:cubicBezTo>
                  <a:cubicBezTo>
                    <a:pt x="6136" y="2440"/>
                    <a:pt x="6187" y="2491"/>
                    <a:pt x="6187" y="2553"/>
                  </a:cubicBezTo>
                  <a:cubicBezTo>
                    <a:pt x="6187" y="2616"/>
                    <a:pt x="6136" y="2667"/>
                    <a:pt x="6074" y="2667"/>
                  </a:cubicBezTo>
                  <a:close/>
                </a:path>
              </a:pathLst>
            </a:custGeom>
            <a:solidFill>
              <a:srgbClr val="66A6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Bold" panose="020B0800000000000000" pitchFamily="34" charset="-122"/>
                <a:ea typeface="思源黑体 CN Bold" panose="020B0800000000000000" pitchFamily="34" charset="-122"/>
              </a:endParaRPr>
            </a:p>
          </p:txBody>
        </p:sp>
      </p:grpSp>
      <p:pic>
        <p:nvPicPr>
          <p:cNvPr id="38" name="图片 37" descr="绿色的灯光&#10;&#10;描述已自动生成"/>
          <p:cNvPicPr>
            <a:picLocks noChangeAspect="1"/>
          </p:cNvPicPr>
          <p:nvPr/>
        </p:nvPicPr>
        <p:blipFill rotWithShape="1">
          <a:blip r:embed="rId8" cstate="screen">
            <a:extLst>
              <a:ext uri="{28A0092B-C50C-407E-A947-70E740481C1C}">
                <a14:useLocalDpi xmlns:a14="http://schemas.microsoft.com/office/drawing/2010/main"/>
              </a:ext>
            </a:extLst>
          </a:blip>
          <a:srcRect/>
          <a:stretch>
            <a:fillRect/>
          </a:stretch>
        </p:blipFill>
        <p:spPr>
          <a:xfrm rot="1624300">
            <a:off x="10012947" y="-1585646"/>
            <a:ext cx="1804328" cy="4532947"/>
          </a:xfrm>
          <a:prstGeom prst="rect">
            <a:avLst/>
          </a:prstGeom>
        </p:spPr>
      </p:pic>
      <p:pic>
        <p:nvPicPr>
          <p:cNvPr id="39" name="图片 38" descr="卡通人物&#10;&#10;中度可信度描述已自动生成"/>
          <p:cNvPicPr>
            <a:picLocks noChangeAspect="1"/>
          </p:cNvPicPr>
          <p:nvPr/>
        </p:nvPicPr>
        <p:blipFill rotWithShape="1">
          <a:blip r:embed="rId9" cstate="screen">
            <a:alphaModFix amt="23000"/>
            <a:extLst>
              <a:ext uri="{28A0092B-C50C-407E-A947-70E740481C1C}">
                <a14:useLocalDpi xmlns:a14="http://schemas.microsoft.com/office/drawing/2010/main"/>
              </a:ext>
            </a:extLst>
          </a:blip>
          <a:srcRect/>
          <a:stretch>
            <a:fillRect/>
          </a:stretch>
        </p:blipFill>
        <p:spPr>
          <a:xfrm>
            <a:off x="-66839" y="3971203"/>
            <a:ext cx="9346485" cy="6380110"/>
          </a:xfrm>
          <a:prstGeom prst="rect">
            <a:avLst/>
          </a:prstGeom>
          <a:effectLst>
            <a:softEdge rad="88900"/>
          </a:effectLst>
        </p:spPr>
      </p:pic>
      <p:sp>
        <p:nvSpPr>
          <p:cNvPr id="25" name="椭圆 24"/>
          <p:cNvSpPr/>
          <p:nvPr/>
        </p:nvSpPr>
        <p:spPr>
          <a:xfrm>
            <a:off x="1250" y="1308700"/>
            <a:ext cx="2136873" cy="2136873"/>
          </a:xfrm>
          <a:prstGeom prst="ellipse">
            <a:avLst/>
          </a:prstGeom>
          <a:solidFill>
            <a:schemeClr val="bg1">
              <a:alpha val="86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4" name="椭圆 13"/>
          <p:cNvSpPr/>
          <p:nvPr/>
        </p:nvSpPr>
        <p:spPr>
          <a:xfrm>
            <a:off x="-284000" y="1027759"/>
            <a:ext cx="2694275" cy="2694275"/>
          </a:xfrm>
          <a:prstGeom prst="ellipse">
            <a:avLst/>
          </a:prstGeom>
          <a:noFill/>
          <a:ln w="6350">
            <a:solidFill>
              <a:schemeClr val="bg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CN Bold" panose="020B0800000000000000" pitchFamily="34" charset="-122"/>
            </a:endParaRPr>
          </a:p>
        </p:txBody>
      </p:sp>
      <p:sp>
        <p:nvSpPr>
          <p:cNvPr id="17" name="文本框 16"/>
          <p:cNvSpPr txBox="1"/>
          <p:nvPr/>
        </p:nvSpPr>
        <p:spPr>
          <a:xfrm>
            <a:off x="3010524" y="1579782"/>
            <a:ext cx="4113554" cy="923330"/>
          </a:xfrm>
          <a:prstGeom prst="rect">
            <a:avLst/>
          </a:prstGeom>
          <a:noFill/>
        </p:spPr>
        <p:txBody>
          <a:bodyPr wrap="square" rtlCol="0">
            <a:spAutoFit/>
          </a:bodyPr>
          <a:lstStyle/>
          <a:p>
            <a:r>
              <a:rPr lang="zh-CN" altLang="en-US" kern="100" dirty="0">
                <a:solidFill>
                  <a:schemeClr val="bg1"/>
                </a:solidFill>
                <a:effectLst/>
                <a:latin typeface="思源黑体 CN Bold" panose="020B0800000000000000" pitchFamily="34" charset="-122"/>
                <a:ea typeface="思源黑体 CN Bold" panose="020B0800000000000000" pitchFamily="34" charset="-122"/>
                <a:cs typeface="仿宋_GB2312" panose="02010609030101010101" charset="-122"/>
              </a:rPr>
              <a:t>对海洋量子广域秘钥发网的设计和海洋环境下量子保密通信的设备性能</a:t>
            </a:r>
            <a:r>
              <a:rPr lang="zh-CN" altLang="zh-CN" kern="100" dirty="0">
                <a:solidFill>
                  <a:schemeClr val="bg1"/>
                </a:solidFill>
                <a:effectLst/>
                <a:latin typeface="思源黑体 CN Bold" panose="020B0800000000000000" pitchFamily="34" charset="-122"/>
                <a:ea typeface="思源黑体 CN Bold" panose="020B0800000000000000" pitchFamily="34" charset="-122"/>
                <a:cs typeface="仿宋_GB2312" panose="02010609030101010101" charset="-122"/>
              </a:rPr>
              <a:t>产生深远影响</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35" name="文本框 34"/>
          <p:cNvSpPr txBox="1"/>
          <p:nvPr/>
        </p:nvSpPr>
        <p:spPr>
          <a:xfrm>
            <a:off x="3026957" y="3218275"/>
            <a:ext cx="3968492" cy="646331"/>
          </a:xfrm>
          <a:prstGeom prst="rect">
            <a:avLst/>
          </a:prstGeom>
          <a:noFill/>
        </p:spPr>
        <p:txBody>
          <a:bodyPr wrap="square" rtlCol="0">
            <a:spAutoFit/>
          </a:bodyPr>
          <a:lstStyle/>
          <a:p>
            <a:r>
              <a:rPr lang="zh-CN" altLang="en-US" kern="100" dirty="0">
                <a:solidFill>
                  <a:schemeClr val="bg1"/>
                </a:solidFill>
                <a:effectLst/>
                <a:latin typeface="思源黑体 CN Bold" panose="020B0800000000000000" pitchFamily="34" charset="-122"/>
                <a:ea typeface="思源黑体 CN Bold" panose="020B0800000000000000" pitchFamily="34" charset="-122"/>
                <a:cs typeface="仿宋_GB2312" panose="02010609030101010101" charset="-122"/>
              </a:rPr>
              <a:t>为南麂岛“碳中和”示范岛屿的建设提供更坚强的网架支撑</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36" name="椭圆 35"/>
          <p:cNvSpPr/>
          <p:nvPr/>
        </p:nvSpPr>
        <p:spPr>
          <a:xfrm>
            <a:off x="-617785" y="669070"/>
            <a:ext cx="3397473" cy="3397473"/>
          </a:xfrm>
          <a:prstGeom prst="ellipse">
            <a:avLst/>
          </a:prstGeom>
          <a:noFill/>
          <a:ln w="6350">
            <a:solidFill>
              <a:schemeClr val="bg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CN Bold" panose="020B0800000000000000" pitchFamily="34" charset="-122"/>
            </a:endParaRPr>
          </a:p>
        </p:txBody>
      </p:sp>
      <p:sp>
        <p:nvSpPr>
          <p:cNvPr id="32" name="文本框 31"/>
          <p:cNvSpPr txBox="1"/>
          <p:nvPr/>
        </p:nvSpPr>
        <p:spPr>
          <a:xfrm>
            <a:off x="71425" y="1854534"/>
            <a:ext cx="2082621" cy="113877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b="1" kern="100" dirty="0">
                <a:solidFill>
                  <a:schemeClr val="tx2"/>
                </a:solidFill>
                <a:effectLst/>
                <a:latin typeface="思源黑体 CN Bold" panose="020B0800000000000000" pitchFamily="34" charset="-122"/>
                <a:ea typeface="思源黑体 CN Bold" panose="020B0800000000000000" pitchFamily="34" charset="-122"/>
                <a:cs typeface="仿宋_GB2312" panose="02010609030101010101" charset="-122"/>
              </a:rPr>
              <a:t>南麂岛至大陆海缆</a:t>
            </a:r>
            <a:endParaRPr lang="en-US" altLang="zh-CN" b="1" kern="100" dirty="0">
              <a:solidFill>
                <a:schemeClr val="tx2"/>
              </a:solidFill>
              <a:effectLst/>
              <a:latin typeface="思源黑体 CN Bold" panose="020B0800000000000000" pitchFamily="34" charset="-122"/>
              <a:ea typeface="思源黑体 CN Bold" panose="020B0800000000000000" pitchFamily="34" charset="-122"/>
              <a:cs typeface="仿宋_GB2312" panose="02010609030101010101" charset="-122"/>
            </a:endParaRPr>
          </a:p>
          <a:p>
            <a:pPr marL="0" marR="0" lvl="0" indent="0" algn="ctr" defTabSz="914400" rtl="0" eaLnBrk="1" fontAlgn="auto" latinLnBrk="0" hangingPunct="1">
              <a:lnSpc>
                <a:spcPct val="100000"/>
              </a:lnSpc>
              <a:spcBef>
                <a:spcPts val="0"/>
              </a:spcBef>
              <a:spcAft>
                <a:spcPts val="0"/>
              </a:spcAft>
              <a:buClrTx/>
              <a:buSzTx/>
              <a:buFontTx/>
              <a:buNone/>
              <a:defRPr/>
            </a:pPr>
            <a:endParaRPr lang="en-US" altLang="zh-CN" sz="1400" b="1" kern="100" dirty="0">
              <a:solidFill>
                <a:schemeClr val="tx2"/>
              </a:solidFill>
              <a:effectLst/>
              <a:latin typeface="思源黑体 CN Bold" panose="020B0800000000000000" pitchFamily="34" charset="-122"/>
              <a:ea typeface="思源黑体 CN Bold" panose="020B0800000000000000" pitchFamily="34" charset="-122"/>
              <a:cs typeface="仿宋_GB2312" panose="02010609030101010101"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200" kern="100" dirty="0">
                <a:solidFill>
                  <a:schemeClr val="tx2"/>
                </a:solidFill>
                <a:effectLst/>
                <a:latin typeface="思源黑体 CN Bold" panose="020B0800000000000000" pitchFamily="34" charset="-122"/>
                <a:ea typeface="思源黑体 CN Bold" panose="020B0800000000000000" pitchFamily="34" charset="-122"/>
                <a:cs typeface="仿宋_GB2312" panose="02010609030101010101" charset="-122"/>
              </a:rPr>
              <a:t>已具备开展海洋环境</a:t>
            </a:r>
            <a:endParaRPr lang="en-US" altLang="zh-CN" sz="1200" kern="100" dirty="0">
              <a:solidFill>
                <a:schemeClr val="tx2"/>
              </a:solidFill>
              <a:effectLst/>
              <a:latin typeface="思源黑体 CN Bold" panose="020B0800000000000000" pitchFamily="34" charset="-122"/>
              <a:ea typeface="思源黑体 CN Bold" panose="020B0800000000000000" pitchFamily="34" charset="-122"/>
              <a:cs typeface="仿宋_GB2312" panose="02010609030101010101"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200" kern="100" dirty="0">
                <a:solidFill>
                  <a:schemeClr val="tx2"/>
                </a:solidFill>
                <a:effectLst/>
                <a:latin typeface="思源黑体 CN Bold" panose="020B0800000000000000" pitchFamily="34" charset="-122"/>
                <a:ea typeface="思源黑体 CN Bold" panose="020B0800000000000000" pitchFamily="34" charset="-122"/>
                <a:cs typeface="仿宋_GB2312" panose="02010609030101010101" charset="-122"/>
              </a:rPr>
              <a:t>对量子保密通信的影响</a:t>
            </a:r>
            <a:endParaRPr lang="en-US" altLang="zh-CN" sz="1200" kern="100" dirty="0">
              <a:solidFill>
                <a:schemeClr val="tx2"/>
              </a:solidFill>
              <a:effectLst/>
              <a:latin typeface="思源黑体 CN Bold" panose="020B0800000000000000" pitchFamily="34" charset="-122"/>
              <a:ea typeface="思源黑体 CN Bold" panose="020B0800000000000000" pitchFamily="34" charset="-122"/>
              <a:cs typeface="仿宋_GB2312" panose="02010609030101010101"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200" kern="100" dirty="0">
                <a:solidFill>
                  <a:schemeClr val="tx2"/>
                </a:solidFill>
                <a:effectLst/>
                <a:latin typeface="思源黑体 CN Bold" panose="020B0800000000000000" pitchFamily="34" charset="-122"/>
                <a:ea typeface="思源黑体 CN Bold" panose="020B0800000000000000" pitchFamily="34" charset="-122"/>
                <a:cs typeface="仿宋_GB2312" panose="02010609030101010101" charset="-122"/>
              </a:rPr>
              <a:t>的实验条件</a:t>
            </a:r>
            <a:endParaRPr lang="zh-CN" altLang="en-US" sz="1400" dirty="0">
              <a:solidFill>
                <a:schemeClr val="tx2"/>
              </a:solidFill>
              <a:latin typeface="思源黑体 CN Bold" panose="020B0800000000000000" pitchFamily="34" charset="-122"/>
              <a:ea typeface="思源黑体 CN Bold" panose="020B0800000000000000" pitchFamily="34" charset="-122"/>
            </a:endParaRPr>
          </a:p>
        </p:txBody>
      </p:sp>
      <p:cxnSp>
        <p:nvCxnSpPr>
          <p:cNvPr id="9" name="直接连接符 8"/>
          <p:cNvCxnSpPr/>
          <p:nvPr/>
        </p:nvCxnSpPr>
        <p:spPr>
          <a:xfrm>
            <a:off x="259098" y="2256432"/>
            <a:ext cx="1705889" cy="0"/>
          </a:xfrm>
          <a:prstGeom prst="line">
            <a:avLst/>
          </a:prstGeom>
          <a:ln>
            <a:solidFill>
              <a:srgbClr val="1642A5"/>
            </a:solidFill>
          </a:ln>
        </p:spPr>
        <p:style>
          <a:lnRef idx="1">
            <a:schemeClr val="accent1"/>
          </a:lnRef>
          <a:fillRef idx="0">
            <a:schemeClr val="accent1"/>
          </a:fillRef>
          <a:effectRef idx="0">
            <a:schemeClr val="accent1"/>
          </a:effectRef>
          <a:fontRef idx="minor">
            <a:schemeClr val="tx1"/>
          </a:fontRef>
        </p:style>
      </p:cxnSp>
      <p:sp>
        <p:nvSpPr>
          <p:cNvPr id="34" name="矩形: 圆角 33"/>
          <p:cNvSpPr/>
          <p:nvPr/>
        </p:nvSpPr>
        <p:spPr>
          <a:xfrm>
            <a:off x="3035408" y="2759909"/>
            <a:ext cx="1470495" cy="33855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3" name="文本框 32"/>
          <p:cNvSpPr txBox="1"/>
          <p:nvPr/>
        </p:nvSpPr>
        <p:spPr>
          <a:xfrm>
            <a:off x="3308140" y="2759909"/>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00" cap="none" spc="0" normalizeH="0" baseline="0" noProof="0" dirty="0">
                <a:ln>
                  <a:noFill/>
                </a:ln>
                <a:solidFill>
                  <a:srgbClr val="1642A5"/>
                </a:solidFill>
                <a:effectLst/>
                <a:uLnTx/>
                <a:uFillTx/>
                <a:latin typeface="思源黑体 CN Bold" panose="020B0800000000000000" pitchFamily="34" charset="-122"/>
                <a:ea typeface="思源黑体 CN Bold" panose="020B0800000000000000" pitchFamily="34" charset="-122"/>
                <a:cs typeface="仿宋_GB2312" panose="02010609030101010101" charset="-122"/>
              </a:rPr>
              <a:t>网架支撑</a:t>
            </a:r>
            <a:endParaRPr lang="zh-CN" altLang="en-US" sz="1600" b="1" dirty="0">
              <a:solidFill>
                <a:srgbClr val="1642A5"/>
              </a:solidFill>
              <a:latin typeface="思源黑体 CN Bold" panose="020B0800000000000000" pitchFamily="34" charset="-122"/>
              <a:ea typeface="思源黑体 CN Bold" panose="020B0800000000000000" pitchFamily="34" charset="-122"/>
            </a:endParaRPr>
          </a:p>
        </p:txBody>
      </p:sp>
      <p:sp>
        <p:nvSpPr>
          <p:cNvPr id="41" name="矩形: 圆角 40"/>
          <p:cNvSpPr/>
          <p:nvPr/>
        </p:nvSpPr>
        <p:spPr>
          <a:xfrm>
            <a:off x="3004614" y="1203838"/>
            <a:ext cx="1470495" cy="33855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2" name="文本框 41"/>
          <p:cNvSpPr txBox="1"/>
          <p:nvPr/>
        </p:nvSpPr>
        <p:spPr>
          <a:xfrm>
            <a:off x="3277346" y="1203838"/>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00" cap="none" spc="0" normalizeH="0" baseline="0" noProof="0" dirty="0">
                <a:ln>
                  <a:noFill/>
                </a:ln>
                <a:solidFill>
                  <a:srgbClr val="1642A5"/>
                </a:solidFill>
                <a:effectLst/>
                <a:uLnTx/>
                <a:uFillTx/>
                <a:latin typeface="思源黑体 CN Bold" panose="020B0800000000000000" pitchFamily="34" charset="-122"/>
                <a:ea typeface="思源黑体 CN Bold" panose="020B0800000000000000" pitchFamily="34" charset="-122"/>
                <a:cs typeface="仿宋_GB2312" panose="02010609030101010101" charset="-122"/>
              </a:rPr>
              <a:t>深远影响</a:t>
            </a:r>
            <a:endParaRPr lang="zh-CN" altLang="en-US" sz="1600" b="1" dirty="0">
              <a:solidFill>
                <a:srgbClr val="1642A5"/>
              </a:solidFill>
              <a:latin typeface="思源黑体 CN Bold" panose="020B0800000000000000" pitchFamily="34" charset="-122"/>
              <a:ea typeface="思源黑体 CN Bold" panose="020B0800000000000000" pitchFamily="34"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descr="海边的沙滩上&#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57997" y="1"/>
            <a:ext cx="12384300" cy="6857999"/>
          </a:xfrm>
          <a:prstGeom prst="rect">
            <a:avLst/>
          </a:prstGeom>
        </p:spPr>
      </p:pic>
      <p:pic>
        <p:nvPicPr>
          <p:cNvPr id="31" name="图片 30" descr="草地上的风景&#10;&#10;描述已自动生成"/>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85782" y="595086"/>
            <a:ext cx="12412085" cy="6262914"/>
          </a:xfrm>
          <a:prstGeom prst="rect">
            <a:avLst/>
          </a:prstGeom>
        </p:spPr>
      </p:pic>
      <p:pic>
        <p:nvPicPr>
          <p:cNvPr id="23" name="图片 22" descr="图示&#10;&#10;描述已自动生成"/>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2025086" y="1725511"/>
            <a:ext cx="15964849" cy="5132488"/>
          </a:xfrm>
          <a:prstGeom prst="rect">
            <a:avLst/>
          </a:prstGeom>
        </p:spPr>
      </p:pic>
      <p:pic>
        <p:nvPicPr>
          <p:cNvPr id="33" name="图片 32" descr="天空中有许多云&#10;&#10;描述已自动生成"/>
          <p:cNvPicPr>
            <a:picLocks noChangeAspect="1"/>
          </p:cNvPicPr>
          <p:nvPr/>
        </p:nvPicPr>
        <p:blipFill rotWithShape="1">
          <a:blip r:embed="rId6" cstate="screen">
            <a:alphaModFix amt="58000"/>
            <a:extLst>
              <a:ext uri="{28A0092B-C50C-407E-A947-70E740481C1C}">
                <a14:useLocalDpi xmlns:a14="http://schemas.microsoft.com/office/drawing/2010/main"/>
              </a:ext>
            </a:extLst>
          </a:blip>
          <a:srcRect/>
          <a:stretch>
            <a:fillRect/>
          </a:stretch>
        </p:blipFill>
        <p:spPr>
          <a:xfrm>
            <a:off x="37900" y="4291755"/>
            <a:ext cx="5015999" cy="2314474"/>
          </a:xfrm>
          <a:prstGeom prst="rect">
            <a:avLst/>
          </a:prstGeom>
        </p:spPr>
      </p:pic>
      <p:pic>
        <p:nvPicPr>
          <p:cNvPr id="38" name="图片 37" descr="游戏机里面的人物&#10;&#10;中度可信度描述已自动生成"/>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48373" y="3642946"/>
            <a:ext cx="2709069" cy="3612092"/>
          </a:xfrm>
          <a:prstGeom prst="rect">
            <a:avLst/>
          </a:prstGeom>
        </p:spPr>
      </p:pic>
      <p:pic>
        <p:nvPicPr>
          <p:cNvPr id="39" name="图片 38" descr="游戏机里面的人物&#10;&#10;中度可信度描述已自动生成"/>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694961" y="4940564"/>
            <a:ext cx="1735856" cy="2314474"/>
          </a:xfrm>
          <a:prstGeom prst="rect">
            <a:avLst/>
          </a:prstGeom>
        </p:spPr>
      </p:pic>
      <p:pic>
        <p:nvPicPr>
          <p:cNvPr id="34" name="图片 33" descr="天空中有许多云&#10;&#10;描述已自动生成"/>
          <p:cNvPicPr>
            <a:picLocks noChangeAspect="1"/>
          </p:cNvPicPr>
          <p:nvPr/>
        </p:nvPicPr>
        <p:blipFill rotWithShape="1">
          <a:blip r:embed="rId9" cstate="screen">
            <a:alphaModFix amt="76000"/>
            <a:extLst>
              <a:ext uri="{28A0092B-C50C-407E-A947-70E740481C1C}">
                <a14:useLocalDpi xmlns:a14="http://schemas.microsoft.com/office/drawing/2010/main"/>
              </a:ext>
            </a:extLst>
          </a:blip>
          <a:srcRect/>
          <a:stretch>
            <a:fillRect/>
          </a:stretch>
        </p:blipFill>
        <p:spPr>
          <a:xfrm>
            <a:off x="7351915" y="5046617"/>
            <a:ext cx="3925685" cy="1811383"/>
          </a:xfrm>
          <a:prstGeom prst="rect">
            <a:avLst/>
          </a:prstGeom>
        </p:spPr>
      </p:pic>
      <p:pic>
        <p:nvPicPr>
          <p:cNvPr id="40" name="图片 39" descr="天空中有许多云&#10;&#10;描述已自动生成"/>
          <p:cNvPicPr>
            <a:picLocks noChangeAspect="1"/>
          </p:cNvPicPr>
          <p:nvPr/>
        </p:nvPicPr>
        <p:blipFill rotWithShape="1">
          <a:blip r:embed="rId9" cstate="screen">
            <a:alphaModFix amt="76000"/>
            <a:extLst>
              <a:ext uri="{28A0092B-C50C-407E-A947-70E740481C1C}">
                <a14:useLocalDpi xmlns:a14="http://schemas.microsoft.com/office/drawing/2010/main"/>
              </a:ext>
            </a:extLst>
          </a:blip>
          <a:srcRect/>
          <a:stretch>
            <a:fillRect/>
          </a:stretch>
        </p:blipFill>
        <p:spPr>
          <a:xfrm>
            <a:off x="1327956" y="5641702"/>
            <a:ext cx="3925685" cy="1811383"/>
          </a:xfrm>
          <a:prstGeom prst="rect">
            <a:avLst/>
          </a:prstGeom>
        </p:spPr>
      </p:pic>
      <p:sp>
        <p:nvSpPr>
          <p:cNvPr id="43" name="文本框 42"/>
          <p:cNvSpPr txBox="1"/>
          <p:nvPr/>
        </p:nvSpPr>
        <p:spPr>
          <a:xfrm>
            <a:off x="2858271" y="1458249"/>
            <a:ext cx="7135287" cy="1107996"/>
          </a:xfrm>
          <a:prstGeom prst="rect">
            <a:avLst/>
          </a:prstGeom>
          <a:noFill/>
        </p:spPr>
        <p:txBody>
          <a:bodyPr wrap="none" rtlCol="0">
            <a:spAutoFit/>
          </a:bodyPr>
          <a:lstStyle/>
          <a:p>
            <a:r>
              <a:rPr lang="zh-CN" altLang="en-US" sz="6600" b="1" kern="100" dirty="0">
                <a:gradFill>
                  <a:gsLst>
                    <a:gs pos="0">
                      <a:srgbClr val="32689A"/>
                    </a:gs>
                    <a:gs pos="100000">
                      <a:srgbClr val="2D7596"/>
                    </a:gs>
                  </a:gsLst>
                  <a:lin ang="5400000" scaled="0"/>
                </a:gradFill>
                <a:effectLst>
                  <a:outerShdw blurRad="50800" dist="38100" dir="2700000" algn="tl" rotWithShape="0">
                    <a:schemeClr val="accent1">
                      <a:lumMod val="50000"/>
                      <a:alpha val="19000"/>
                    </a:schemeClr>
                  </a:outerShdw>
                </a:effectLst>
                <a:latin typeface="思源黑体 CN Bold" panose="020B0800000000000000" pitchFamily="34" charset="-122"/>
                <a:ea typeface="思源黑体 CN Bold" panose="020B0800000000000000" pitchFamily="34" charset="-122"/>
                <a:cs typeface="阿里巴巴普惠体 B" panose="00020600040101010101" pitchFamily="18" charset="-122"/>
              </a:rPr>
              <a:t>汇报完毕，谢谢！</a:t>
            </a:r>
            <a:endParaRPr lang="en-US" altLang="zh-CN" sz="6600" b="1" kern="100" dirty="0">
              <a:gradFill>
                <a:gsLst>
                  <a:gs pos="0">
                    <a:srgbClr val="32689A"/>
                  </a:gs>
                  <a:gs pos="100000">
                    <a:srgbClr val="2D7596"/>
                  </a:gs>
                </a:gsLst>
                <a:lin ang="5400000" scaled="0"/>
              </a:gradFill>
              <a:effectLst>
                <a:outerShdw blurRad="50800" dist="38100" dir="2700000" algn="tl" rotWithShape="0">
                  <a:schemeClr val="accent1">
                    <a:lumMod val="50000"/>
                    <a:alpha val="19000"/>
                  </a:schemeClr>
                </a:outerShdw>
              </a:effectLst>
              <a:latin typeface="思源黑体 CN Bold" panose="020B0800000000000000" pitchFamily="34" charset="-122"/>
              <a:ea typeface="思源黑体 CN Bold" panose="020B0800000000000000" pitchFamily="34" charset="-122"/>
              <a:cs typeface="阿里巴巴普惠体 B" panose="00020600040101010101" pitchFamily="18"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7" y="5285196"/>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4"/>
            <a:ext cx="4497795"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783"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Bold" panose="020B0800000000000000" pitchFamily="34" charset="-122"/>
              <a:ea typeface="思源黑体 CN Bold" panose="020B0800000000000000" pitchFamily="34" charset="-122"/>
              <a:cs typeface="+mn-cs"/>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000514" y="691586"/>
            <a:ext cx="1821911" cy="1821911"/>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21"/>
            <a:ext cx="60087"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4"/>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2"/>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82737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1" cy="263943"/>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6" y="3580735"/>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8" y="3508800"/>
            <a:ext cx="2009205" cy="1986059"/>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5" y="3513604"/>
            <a:ext cx="2986751" cy="533099"/>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377"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Bold" panose="020B0800000000000000" pitchFamily="34" charset="-122"/>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7" y="4339045"/>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6" y="4276591"/>
            <a:ext cx="4783319" cy="212547"/>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783"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8" y="4809683"/>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5" y="4779765"/>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783"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5"/>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思源黑体 CN Bold" panose="020B0800000000000000" pitchFamily="34" charset="-122"/>
              <a:ea typeface="思源黑体 CN Bold" panose="020B0800000000000000" pitchFamily="34"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8"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60" y="2678557"/>
            <a:ext cx="5023431" cy="26394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6" y="3014428"/>
            <a:ext cx="5023431"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6" y="5972433"/>
            <a:ext cx="5023431"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OPPOSans R"/>
              <a:cs typeface="+mn-cs"/>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50"/>
            <a:ext cx="1866500" cy="261610"/>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Arial" panose="020B0604020202020204" pitchFamily="34" charset="0"/>
                <a:ea typeface="OPPOSans R"/>
                <a:cs typeface="+mn-cs"/>
              </a:rPr>
              <a:t>XIAODAILE</a:t>
            </a:r>
            <a:endParaRPr kumimoji="0" lang="zh-CN" altLang="en-US" sz="1100" b="0" i="0" u="none" strike="noStrike" kern="1200" cap="none" spc="600" normalizeH="0" baseline="0" noProof="0" dirty="0">
              <a:ln>
                <a:noFill/>
              </a:ln>
              <a:solidFill>
                <a:srgbClr val="FFFED8">
                  <a:alpha val="22000"/>
                </a:srgbClr>
              </a:solidFill>
              <a:effectLst/>
              <a:uLnTx/>
              <a:uFillTx/>
              <a:latin typeface="Arial" panose="020B0604020202020204" pitchFamily="34" charset="0"/>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3376763" cy="369332"/>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Arial" panose="020B0604020202020204" pitchFamily="34" charset="0"/>
                <a:ea typeface="OPPOSans R"/>
                <a:cs typeface="+mn-cs"/>
              </a:rPr>
              <a:t>电网员工</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Arial" panose="020B0604020202020204" pitchFamily="34" charset="0"/>
                <a:ea typeface="OPPOSans R"/>
                <a:cs typeface="+mn-cs"/>
              </a:rPr>
              <a:t>|</a:t>
            </a:r>
            <a:r>
              <a:rPr kumimoji="0" lang="en-US" altLang="zh-CN" sz="1800" b="0" i="0" u="none" strike="noStrike" kern="1200" cap="none" spc="100" normalizeH="0" baseline="0" noProof="0" dirty="0" err="1">
                <a:ln>
                  <a:noFill/>
                </a:ln>
                <a:gradFill>
                  <a:gsLst>
                    <a:gs pos="0">
                      <a:prstClr val="white"/>
                    </a:gs>
                    <a:gs pos="100000">
                      <a:srgbClr val="00FFFF"/>
                    </a:gs>
                  </a:gsLst>
                  <a:lin ang="2700000" scaled="1"/>
                </a:gradFill>
                <a:effectLst/>
                <a:uLnTx/>
                <a:uFillTx/>
                <a:latin typeface="Arial" panose="020B0604020202020204" pitchFamily="34" charset="0"/>
                <a:ea typeface="OPPOSans R"/>
                <a:cs typeface="+mn-cs"/>
              </a:rPr>
              <a:t>PPTer</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Arial" panose="020B0604020202020204" pitchFamily="34" charset="0"/>
                <a:ea typeface="OPPOSans R"/>
                <a:cs typeface="+mn-cs"/>
              </a:rPr>
              <a: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Arial" panose="020B0604020202020204" pitchFamily="34" charset="0"/>
                <a:ea typeface="OPPOSans R"/>
                <a:cs typeface="+mn-cs"/>
              </a:rPr>
              <a:t>手绘</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Arial" panose="020B0604020202020204" pitchFamily="34" charset="0"/>
                <a:ea typeface="OPPOSans R"/>
                <a:cs typeface="+mn-cs"/>
              </a:rPr>
              <a:t>er</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Arial" panose="020B0604020202020204" pitchFamily="34" charset="0"/>
              <a:ea typeface="OPPOSans R"/>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8" y="619427"/>
            <a:ext cx="2009205" cy="1986059"/>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7" y="385594"/>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Arial" panose="020B0604020202020204" pitchFamily="34" charset="0"/>
              <a:ea typeface="OPPOSans R"/>
              <a:cs typeface="+mn-cs"/>
            </a:endParaRPr>
          </a:p>
        </p:txBody>
      </p:sp>
      <p:pic>
        <p:nvPicPr>
          <p:cNvPr id="2" name="图片 1">
            <a:extLst>
              <a:ext uri="{FF2B5EF4-FFF2-40B4-BE49-F238E27FC236}">
                <a16:creationId xmlns:a16="http://schemas.microsoft.com/office/drawing/2014/main" id="{AD72C6F7-2DB4-2BA2-E6D1-79A1A187EC91}"/>
              </a:ext>
            </a:extLst>
          </p:cNvPr>
          <p:cNvPicPr>
            <a:picLocks noChangeAspect="1"/>
          </p:cNvPicPr>
          <p:nvPr/>
        </p:nvPicPr>
        <p:blipFill>
          <a:blip r:embed="rId4"/>
          <a:stretch>
            <a:fillRect/>
          </a:stretch>
        </p:blipFill>
        <p:spPr>
          <a:xfrm>
            <a:off x="5589681" y="653160"/>
            <a:ext cx="1889924" cy="524301"/>
          </a:xfrm>
          <a:prstGeom prst="rect">
            <a:avLst/>
          </a:prstGeom>
        </p:spPr>
      </p:pic>
      <p:pic>
        <p:nvPicPr>
          <p:cNvPr id="3" name="图片 2">
            <a:extLst>
              <a:ext uri="{FF2B5EF4-FFF2-40B4-BE49-F238E27FC236}">
                <a16:creationId xmlns:a16="http://schemas.microsoft.com/office/drawing/2014/main" id="{8084F800-6B76-ED9F-7215-977E4D128BA7}"/>
              </a:ext>
            </a:extLst>
          </p:cNvPr>
          <p:cNvPicPr>
            <a:picLocks noChangeAspect="1"/>
          </p:cNvPicPr>
          <p:nvPr/>
        </p:nvPicPr>
        <p:blipFill>
          <a:blip r:embed="rId5"/>
          <a:stretch>
            <a:fillRect/>
          </a:stretch>
        </p:blipFill>
        <p:spPr>
          <a:xfrm>
            <a:off x="5972042" y="1707475"/>
            <a:ext cx="4669941" cy="365792"/>
          </a:xfrm>
          <a:prstGeom prst="rect">
            <a:avLst/>
          </a:prstGeom>
        </p:spPr>
      </p:pic>
      <p:pic>
        <p:nvPicPr>
          <p:cNvPr id="4" name="图片 3">
            <a:extLst>
              <a:ext uri="{FF2B5EF4-FFF2-40B4-BE49-F238E27FC236}">
                <a16:creationId xmlns:a16="http://schemas.microsoft.com/office/drawing/2014/main" id="{78EBE933-6FB8-3BCE-7E9E-066D35C8D2FA}"/>
              </a:ext>
            </a:extLst>
          </p:cNvPr>
          <p:cNvPicPr>
            <a:picLocks noChangeAspect="1"/>
          </p:cNvPicPr>
          <p:nvPr/>
        </p:nvPicPr>
        <p:blipFill>
          <a:blip r:embed="rId6"/>
          <a:stretch>
            <a:fillRect/>
          </a:stretch>
        </p:blipFill>
        <p:spPr>
          <a:xfrm>
            <a:off x="5932456" y="2011190"/>
            <a:ext cx="5163760" cy="646232"/>
          </a:xfrm>
          <a:prstGeom prst="rect">
            <a:avLst/>
          </a:prstGeom>
        </p:spPr>
      </p:pic>
      <p:pic>
        <p:nvPicPr>
          <p:cNvPr id="10" name="图片 9">
            <a:extLst>
              <a:ext uri="{FF2B5EF4-FFF2-40B4-BE49-F238E27FC236}">
                <a16:creationId xmlns:a16="http://schemas.microsoft.com/office/drawing/2014/main" id="{21E43CE3-3242-0FC0-0DD8-7A67BDDF274A}"/>
              </a:ext>
            </a:extLst>
          </p:cNvPr>
          <p:cNvPicPr>
            <a:picLocks noChangeAspect="1"/>
          </p:cNvPicPr>
          <p:nvPr/>
        </p:nvPicPr>
        <p:blipFill>
          <a:blip r:embed="rId7"/>
          <a:stretch>
            <a:fillRect/>
          </a:stretch>
        </p:blipFill>
        <p:spPr>
          <a:xfrm>
            <a:off x="5908104" y="2694661"/>
            <a:ext cx="4078577" cy="371888"/>
          </a:xfrm>
          <a:prstGeom prst="rect">
            <a:avLst/>
          </a:prstGeom>
        </p:spPr>
      </p:pic>
      <p:pic>
        <p:nvPicPr>
          <p:cNvPr id="13" name="图片 12">
            <a:extLst>
              <a:ext uri="{FF2B5EF4-FFF2-40B4-BE49-F238E27FC236}">
                <a16:creationId xmlns:a16="http://schemas.microsoft.com/office/drawing/2014/main" id="{10C31E4B-BA5B-09C1-A4A0-CF7BE054156A}"/>
              </a:ext>
            </a:extLst>
          </p:cNvPr>
          <p:cNvPicPr>
            <a:picLocks noChangeAspect="1"/>
          </p:cNvPicPr>
          <p:nvPr/>
        </p:nvPicPr>
        <p:blipFill>
          <a:blip r:embed="rId8"/>
          <a:stretch>
            <a:fillRect/>
          </a:stretch>
        </p:blipFill>
        <p:spPr>
          <a:xfrm>
            <a:off x="2844573" y="2632135"/>
            <a:ext cx="2133785" cy="384081"/>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3E79CEB-9B33-174F-83A1-3761AD5B9FCE}"/>
              </a:ext>
            </a:extLst>
          </p:cNvPr>
          <p:cNvSpPr/>
          <p:nvPr/>
        </p:nvSpPr>
        <p:spPr>
          <a:xfrm>
            <a:off x="658813" y="2292032"/>
            <a:ext cx="4031873"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小呆乐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67572A3F-DEDF-D68B-F514-CB5F94E88C9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1792530"/>
            <a:ext cx="1572527" cy="360120"/>
          </a:xfrm>
          <a:prstGeom prst="rect">
            <a:avLst/>
          </a:prstGeom>
        </p:spPr>
      </p:pic>
    </p:spTree>
    <p:extLst>
      <p:ext uri="{BB962C8B-B14F-4D97-AF65-F5344CB8AC3E}">
        <p14:creationId xmlns:p14="http://schemas.microsoft.com/office/powerpoint/2010/main" val="13468386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descr="雪地上的风景&#10;&#10;描述已自动生成"/>
          <p:cNvPicPr>
            <a:picLocks noChangeAspect="1"/>
          </p:cNvPicPr>
          <p:nvPr/>
        </p:nvPicPr>
        <p:blipFill rotWithShape="1">
          <a:blip r:embed="rId4" cstate="screen">
            <a:alphaModFix amt="26000"/>
            <a:extLst>
              <a:ext uri="{28A0092B-C50C-407E-A947-70E740481C1C}">
                <a14:useLocalDpi xmlns:a14="http://schemas.microsoft.com/office/drawing/2010/main"/>
              </a:ext>
            </a:extLst>
          </a:blip>
          <a:srcRect/>
          <a:stretch>
            <a:fillRect/>
          </a:stretch>
        </p:blipFill>
        <p:spPr>
          <a:xfrm rot="5400000">
            <a:off x="4081036" y="-1247166"/>
            <a:ext cx="4024130" cy="12186205"/>
          </a:xfrm>
          <a:prstGeom prst="rect">
            <a:avLst/>
          </a:prstGeom>
        </p:spPr>
      </p:pic>
      <p:pic>
        <p:nvPicPr>
          <p:cNvPr id="6" name="图片 5" descr="图片包含 工程绘图&#10;&#10;描述已自动生成"/>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0" y="-1"/>
            <a:ext cx="12192000" cy="2838734"/>
          </a:xfrm>
          <a:prstGeom prst="rect">
            <a:avLst/>
          </a:prstGeom>
        </p:spPr>
      </p:pic>
      <p:sp>
        <p:nvSpPr>
          <p:cNvPr id="3" name="矩形 2"/>
          <p:cNvSpPr/>
          <p:nvPr/>
        </p:nvSpPr>
        <p:spPr>
          <a:xfrm>
            <a:off x="-36512" y="0"/>
            <a:ext cx="12192000" cy="2838734"/>
          </a:xfrm>
          <a:prstGeom prst="rect">
            <a:avLst/>
          </a:prstGeom>
          <a:gradFill>
            <a:gsLst>
              <a:gs pos="20000">
                <a:srgbClr val="278CE9">
                  <a:alpha val="70000"/>
                </a:srgbClr>
              </a:gs>
              <a:gs pos="0">
                <a:srgbClr val="2775EE">
                  <a:alpha val="98000"/>
                </a:srgbClr>
              </a:gs>
              <a:gs pos="98347">
                <a:srgbClr val="7FC79E">
                  <a:alpha val="59000"/>
                </a:srgbClr>
              </a:gs>
              <a:gs pos="52000">
                <a:srgbClr val="26B2E2">
                  <a:alpha val="5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477020" y="442481"/>
            <a:ext cx="2013693" cy="519629"/>
          </a:xfrm>
          <a:prstGeom prst="rect">
            <a:avLst/>
          </a:prstGeom>
          <a:noFill/>
        </p:spPr>
        <p:txBody>
          <a:bodyPr wrap="none">
            <a:spAutoFit/>
          </a:bodyPr>
          <a:lstStyle/>
          <a:p>
            <a:pPr indent="406400" algn="just">
              <a:lnSpc>
                <a:spcPts val="2800"/>
              </a:lnSpc>
              <a:spcAft>
                <a:spcPts val="1000"/>
              </a:spcAft>
            </a:pPr>
            <a:r>
              <a:rPr lang="zh-CN" altLang="en-US" sz="4800" b="1" kern="100" dirty="0">
                <a:solidFill>
                  <a:schemeClr val="bg1"/>
                </a:solidFill>
                <a:effectLst>
                  <a:outerShdw blurRad="50800" dist="38100" dir="2700000" algn="tl" rotWithShape="0">
                    <a:schemeClr val="accent1">
                      <a:lumMod val="50000"/>
                      <a:alpha val="19000"/>
                    </a:schemeClr>
                  </a:outerShdw>
                </a:effectLst>
                <a:latin typeface="思源黑体 CN Bold" panose="020B0800000000000000" pitchFamily="34" charset="-122"/>
                <a:ea typeface="思源黑体 CN Bold" panose="020B0800000000000000" pitchFamily="34" charset="-122"/>
                <a:cs typeface="阿里巴巴普惠体 B" panose="00020600040101010101" pitchFamily="18" charset="-122"/>
              </a:rPr>
              <a:t>目 录</a:t>
            </a:r>
            <a:endParaRPr lang="zh-CN" altLang="zh-CN" sz="4800" b="1" kern="100" dirty="0">
              <a:solidFill>
                <a:schemeClr val="bg1"/>
              </a:solidFill>
              <a:effectLst>
                <a:outerShdw blurRad="50800" dist="38100" dir="2700000" algn="tl" rotWithShape="0">
                  <a:schemeClr val="accent1">
                    <a:lumMod val="50000"/>
                    <a:alpha val="19000"/>
                  </a:schemeClr>
                </a:outerShdw>
              </a:effectLst>
              <a:latin typeface="思源黑体 CN Bold" panose="020B0800000000000000" pitchFamily="34" charset="-122"/>
              <a:ea typeface="思源黑体 CN Bold" panose="020B0800000000000000" pitchFamily="34" charset="-122"/>
              <a:cs typeface="阿里巴巴普惠体 B" panose="00020600040101010101" pitchFamily="18" charset="-122"/>
            </a:endParaRPr>
          </a:p>
        </p:txBody>
      </p:sp>
      <p:sp>
        <p:nvSpPr>
          <p:cNvPr id="8" name="平行四边形 7"/>
          <p:cNvSpPr/>
          <p:nvPr/>
        </p:nvSpPr>
        <p:spPr>
          <a:xfrm>
            <a:off x="238126" y="225425"/>
            <a:ext cx="241300" cy="652287"/>
          </a:xfrm>
          <a:prstGeom prst="parallelogram">
            <a:avLst>
              <a:gd name="adj" fmla="val 328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9" name="文本框 8"/>
          <p:cNvSpPr txBox="1"/>
          <p:nvPr/>
        </p:nvSpPr>
        <p:spPr>
          <a:xfrm>
            <a:off x="2240018" y="1393114"/>
            <a:ext cx="6555192" cy="677621"/>
          </a:xfrm>
          <a:prstGeom prst="rect">
            <a:avLst/>
          </a:prstGeom>
          <a:noFill/>
        </p:spPr>
        <p:txBody>
          <a:bodyPr wrap="none">
            <a:spAutoFit/>
          </a:bodyPr>
          <a:lstStyle/>
          <a:p>
            <a:pPr indent="406400" algn="just">
              <a:lnSpc>
                <a:spcPts val="2800"/>
              </a:lnSpc>
              <a:spcAft>
                <a:spcPts val="1000"/>
              </a:spcAft>
            </a:pPr>
            <a:r>
              <a:rPr lang="en-US" altLang="zh-CN" sz="9600" b="1" kern="100" dirty="0">
                <a:solidFill>
                  <a:schemeClr val="bg1">
                    <a:alpha val="37000"/>
                  </a:schemeClr>
                </a:solidFill>
                <a:latin typeface="思源黑体 CN Bold" panose="020B0800000000000000" pitchFamily="34" charset="-122"/>
                <a:ea typeface="思源黑体 CN Bold" panose="020B0800000000000000" pitchFamily="34" charset="-122"/>
                <a:cs typeface="阿里巴巴普惠体 B" panose="00020600040101010101" pitchFamily="18" charset="-122"/>
              </a:rPr>
              <a:t>CONTENT</a:t>
            </a:r>
            <a:endParaRPr lang="zh-CN" altLang="zh-CN" sz="9600" b="1" kern="100" dirty="0">
              <a:solidFill>
                <a:schemeClr val="bg1">
                  <a:alpha val="37000"/>
                </a:schemeClr>
              </a:solidFill>
              <a:latin typeface="思源黑体 CN Bold" panose="020B0800000000000000" pitchFamily="34" charset="-122"/>
              <a:ea typeface="思源黑体 CN Bold" panose="020B0800000000000000" pitchFamily="34" charset="-122"/>
              <a:cs typeface="阿里巴巴普惠体 B" panose="00020600040101010101" pitchFamily="18" charset="-122"/>
            </a:endParaRPr>
          </a:p>
        </p:txBody>
      </p:sp>
      <p:sp>
        <p:nvSpPr>
          <p:cNvPr id="10" name="矩形: 圆角 9"/>
          <p:cNvSpPr/>
          <p:nvPr/>
        </p:nvSpPr>
        <p:spPr>
          <a:xfrm flipH="1">
            <a:off x="456411" y="2270826"/>
            <a:ext cx="3376841" cy="3345643"/>
          </a:xfrm>
          <a:prstGeom prst="roundRect">
            <a:avLst>
              <a:gd name="adj" fmla="val 3019"/>
            </a:avLst>
          </a:prstGeom>
          <a:solidFill>
            <a:schemeClr val="bg1"/>
          </a:solidFill>
          <a:ln>
            <a:noFill/>
          </a:ln>
          <a:effectLst>
            <a:outerShdw blurRad="177800" sx="102000" sy="102000" algn="ctr" rotWithShape="0">
              <a:srgbClr val="2C7BED">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8" name="iconfont-10001-4916777"/>
          <p:cNvSpPr/>
          <p:nvPr/>
        </p:nvSpPr>
        <p:spPr>
          <a:xfrm>
            <a:off x="1677860" y="2470691"/>
            <a:ext cx="810343" cy="810554"/>
          </a:xfrm>
          <a:custGeom>
            <a:avLst/>
            <a:gdLst>
              <a:gd name="connsiteX0" fmla="*/ 254229 w 380929"/>
              <a:gd name="connsiteY0" fmla="*/ 177133 h 381028"/>
              <a:gd name="connsiteX1" fmla="*/ 272182 w 380929"/>
              <a:gd name="connsiteY1" fmla="*/ 177133 h 381028"/>
              <a:gd name="connsiteX2" fmla="*/ 272182 w 380929"/>
              <a:gd name="connsiteY2" fmla="*/ 195088 h 381028"/>
              <a:gd name="connsiteX3" fmla="*/ 182370 w 380929"/>
              <a:gd name="connsiteY3" fmla="*/ 284910 h 381028"/>
              <a:gd name="connsiteX4" fmla="*/ 164417 w 380929"/>
              <a:gd name="connsiteY4" fmla="*/ 284910 h 381028"/>
              <a:gd name="connsiteX5" fmla="*/ 110558 w 380929"/>
              <a:gd name="connsiteY5" fmla="*/ 230998 h 381028"/>
              <a:gd name="connsiteX6" fmla="*/ 110415 w 380929"/>
              <a:gd name="connsiteY6" fmla="*/ 212900 h 381028"/>
              <a:gd name="connsiteX7" fmla="*/ 128511 w 380929"/>
              <a:gd name="connsiteY7" fmla="*/ 213043 h 381028"/>
              <a:gd name="connsiteX8" fmla="*/ 173417 w 380929"/>
              <a:gd name="connsiteY8" fmla="*/ 257954 h 381028"/>
              <a:gd name="connsiteX9" fmla="*/ 25379 w 380929"/>
              <a:gd name="connsiteY9" fmla="*/ 88883 h 381028"/>
              <a:gd name="connsiteX10" fmla="*/ 355550 w 380929"/>
              <a:gd name="connsiteY10" fmla="*/ 88883 h 381028"/>
              <a:gd name="connsiteX11" fmla="*/ 355550 w 380929"/>
              <a:gd name="connsiteY11" fmla="*/ 114267 h 381028"/>
              <a:gd name="connsiteX12" fmla="*/ 25379 w 380929"/>
              <a:gd name="connsiteY12" fmla="*/ 114267 h 381028"/>
              <a:gd name="connsiteX13" fmla="*/ 38093 w 380929"/>
              <a:gd name="connsiteY13" fmla="*/ 25386 h 381028"/>
              <a:gd name="connsiteX14" fmla="*/ 25379 w 380929"/>
              <a:gd name="connsiteY14" fmla="*/ 38103 h 381028"/>
              <a:gd name="connsiteX15" fmla="*/ 25379 w 380929"/>
              <a:gd name="connsiteY15" fmla="*/ 88883 h 381028"/>
              <a:gd name="connsiteX16" fmla="*/ 12698 w 380929"/>
              <a:gd name="connsiteY16" fmla="*/ 88883 h 381028"/>
              <a:gd name="connsiteX17" fmla="*/ 12698 w 380929"/>
              <a:gd name="connsiteY17" fmla="*/ 114267 h 381028"/>
              <a:gd name="connsiteX18" fmla="*/ 25379 w 380929"/>
              <a:gd name="connsiteY18" fmla="*/ 114267 h 381028"/>
              <a:gd name="connsiteX19" fmla="*/ 25379 w 380929"/>
              <a:gd name="connsiteY19" fmla="*/ 342925 h 381028"/>
              <a:gd name="connsiteX20" fmla="*/ 38093 w 380929"/>
              <a:gd name="connsiteY20" fmla="*/ 355642 h 381028"/>
              <a:gd name="connsiteX21" fmla="*/ 342836 w 380929"/>
              <a:gd name="connsiteY21" fmla="*/ 355642 h 381028"/>
              <a:gd name="connsiteX22" fmla="*/ 355550 w 380929"/>
              <a:gd name="connsiteY22" fmla="*/ 342925 h 381028"/>
              <a:gd name="connsiteX23" fmla="*/ 355550 w 380929"/>
              <a:gd name="connsiteY23" fmla="*/ 114267 h 381028"/>
              <a:gd name="connsiteX24" fmla="*/ 368232 w 380929"/>
              <a:gd name="connsiteY24" fmla="*/ 114267 h 381028"/>
              <a:gd name="connsiteX25" fmla="*/ 368232 w 380929"/>
              <a:gd name="connsiteY25" fmla="*/ 88883 h 381028"/>
              <a:gd name="connsiteX26" fmla="*/ 355550 w 380929"/>
              <a:gd name="connsiteY26" fmla="*/ 88883 h 381028"/>
              <a:gd name="connsiteX27" fmla="*/ 355550 w 380929"/>
              <a:gd name="connsiteY27" fmla="*/ 38103 h 381028"/>
              <a:gd name="connsiteX28" fmla="*/ 342836 w 380929"/>
              <a:gd name="connsiteY28" fmla="*/ 25386 h 381028"/>
              <a:gd name="connsiteX29" fmla="*/ 38093 w 380929"/>
              <a:gd name="connsiteY29" fmla="*/ 0 h 381028"/>
              <a:gd name="connsiteX30" fmla="*/ 342836 w 380929"/>
              <a:gd name="connsiteY30" fmla="*/ 0 h 381028"/>
              <a:gd name="connsiteX31" fmla="*/ 380929 w 380929"/>
              <a:gd name="connsiteY31" fmla="*/ 38103 h 381028"/>
              <a:gd name="connsiteX32" fmla="*/ 380929 w 380929"/>
              <a:gd name="connsiteY32" fmla="*/ 342925 h 381028"/>
              <a:gd name="connsiteX33" fmla="*/ 342836 w 380929"/>
              <a:gd name="connsiteY33" fmla="*/ 381028 h 381028"/>
              <a:gd name="connsiteX34" fmla="*/ 38093 w 380929"/>
              <a:gd name="connsiteY34" fmla="*/ 381028 h 381028"/>
              <a:gd name="connsiteX35" fmla="*/ 0 w 380929"/>
              <a:gd name="connsiteY35" fmla="*/ 342925 h 381028"/>
              <a:gd name="connsiteX36" fmla="*/ 0 w 380929"/>
              <a:gd name="connsiteY36" fmla="*/ 38103 h 381028"/>
              <a:gd name="connsiteX37" fmla="*/ 38093 w 380929"/>
              <a:gd name="connsiteY37" fmla="*/ 0 h 38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80929" h="381028">
                <a:moveTo>
                  <a:pt x="254229" y="177133"/>
                </a:moveTo>
                <a:cubicBezTo>
                  <a:pt x="259181" y="172180"/>
                  <a:pt x="267229" y="172180"/>
                  <a:pt x="272182" y="177133"/>
                </a:cubicBezTo>
                <a:cubicBezTo>
                  <a:pt x="277134" y="182086"/>
                  <a:pt x="277134" y="190135"/>
                  <a:pt x="272182" y="195088"/>
                </a:cubicBezTo>
                <a:lnTo>
                  <a:pt x="182370" y="284910"/>
                </a:lnTo>
                <a:cubicBezTo>
                  <a:pt x="177417" y="289863"/>
                  <a:pt x="169369" y="289863"/>
                  <a:pt x="164417" y="284910"/>
                </a:cubicBezTo>
                <a:lnTo>
                  <a:pt x="110558" y="230998"/>
                </a:lnTo>
                <a:cubicBezTo>
                  <a:pt x="105463" y="226092"/>
                  <a:pt x="105367" y="217901"/>
                  <a:pt x="110415" y="212900"/>
                </a:cubicBezTo>
                <a:cubicBezTo>
                  <a:pt x="115415" y="207852"/>
                  <a:pt x="123606" y="207947"/>
                  <a:pt x="128511" y="213043"/>
                </a:cubicBezTo>
                <a:lnTo>
                  <a:pt x="173417" y="257954"/>
                </a:lnTo>
                <a:close/>
                <a:moveTo>
                  <a:pt x="25379" y="88883"/>
                </a:moveTo>
                <a:lnTo>
                  <a:pt x="355550" y="88883"/>
                </a:lnTo>
                <a:lnTo>
                  <a:pt x="355550" y="114267"/>
                </a:lnTo>
                <a:lnTo>
                  <a:pt x="25379" y="114267"/>
                </a:lnTo>
                <a:close/>
                <a:moveTo>
                  <a:pt x="38093" y="25386"/>
                </a:moveTo>
                <a:cubicBezTo>
                  <a:pt x="31093" y="25386"/>
                  <a:pt x="25379" y="31101"/>
                  <a:pt x="25379" y="38103"/>
                </a:cubicBezTo>
                <a:lnTo>
                  <a:pt x="25379" y="88883"/>
                </a:lnTo>
                <a:lnTo>
                  <a:pt x="12698" y="88883"/>
                </a:lnTo>
                <a:lnTo>
                  <a:pt x="12698" y="114267"/>
                </a:lnTo>
                <a:lnTo>
                  <a:pt x="25379" y="114267"/>
                </a:lnTo>
                <a:lnTo>
                  <a:pt x="25379" y="342925"/>
                </a:lnTo>
                <a:cubicBezTo>
                  <a:pt x="25379" y="349927"/>
                  <a:pt x="31093" y="355642"/>
                  <a:pt x="38093" y="355642"/>
                </a:cubicBezTo>
                <a:lnTo>
                  <a:pt x="342836" y="355642"/>
                </a:lnTo>
                <a:cubicBezTo>
                  <a:pt x="349836" y="355642"/>
                  <a:pt x="355550" y="349927"/>
                  <a:pt x="355550" y="342925"/>
                </a:cubicBezTo>
                <a:lnTo>
                  <a:pt x="355550" y="114267"/>
                </a:lnTo>
                <a:lnTo>
                  <a:pt x="368232" y="114267"/>
                </a:lnTo>
                <a:lnTo>
                  <a:pt x="368232" y="88883"/>
                </a:lnTo>
                <a:lnTo>
                  <a:pt x="355550" y="88883"/>
                </a:lnTo>
                <a:lnTo>
                  <a:pt x="355550" y="38103"/>
                </a:lnTo>
                <a:cubicBezTo>
                  <a:pt x="355550" y="31101"/>
                  <a:pt x="349836" y="25386"/>
                  <a:pt x="342836" y="25386"/>
                </a:cubicBezTo>
                <a:close/>
                <a:moveTo>
                  <a:pt x="38093" y="0"/>
                </a:moveTo>
                <a:lnTo>
                  <a:pt x="342836" y="0"/>
                </a:lnTo>
                <a:cubicBezTo>
                  <a:pt x="363882" y="0"/>
                  <a:pt x="380929" y="17051"/>
                  <a:pt x="380929" y="38103"/>
                </a:cubicBezTo>
                <a:lnTo>
                  <a:pt x="380929" y="342925"/>
                </a:lnTo>
                <a:cubicBezTo>
                  <a:pt x="380929" y="363977"/>
                  <a:pt x="363882" y="381028"/>
                  <a:pt x="342836" y="381028"/>
                </a:cubicBezTo>
                <a:lnTo>
                  <a:pt x="38093" y="381028"/>
                </a:lnTo>
                <a:cubicBezTo>
                  <a:pt x="17047" y="381028"/>
                  <a:pt x="0" y="363977"/>
                  <a:pt x="0" y="342925"/>
                </a:cubicBezTo>
                <a:lnTo>
                  <a:pt x="0" y="38103"/>
                </a:lnTo>
                <a:cubicBezTo>
                  <a:pt x="0" y="17051"/>
                  <a:pt x="17047" y="0"/>
                  <a:pt x="38093" y="0"/>
                </a:cubicBezTo>
                <a:close/>
              </a:path>
            </a:pathLst>
          </a:custGeom>
          <a:gradFill>
            <a:gsLst>
              <a:gs pos="98347">
                <a:srgbClr val="7FC79E"/>
              </a:gs>
              <a:gs pos="19000">
                <a:srgbClr val="26B2E2">
                  <a:alpha val="83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Bold" panose="020B0800000000000000" pitchFamily="34" charset="-122"/>
              <a:ea typeface="思源黑体 CN Bold" panose="020B0800000000000000" pitchFamily="34" charset="-122"/>
            </a:endParaRPr>
          </a:p>
        </p:txBody>
      </p:sp>
      <p:sp>
        <p:nvSpPr>
          <p:cNvPr id="20" name="矩形: 圆角 19"/>
          <p:cNvSpPr/>
          <p:nvPr/>
        </p:nvSpPr>
        <p:spPr>
          <a:xfrm flipH="1">
            <a:off x="4407579" y="2250906"/>
            <a:ext cx="3376841" cy="3345643"/>
          </a:xfrm>
          <a:prstGeom prst="roundRect">
            <a:avLst>
              <a:gd name="adj" fmla="val 3019"/>
            </a:avLst>
          </a:prstGeom>
          <a:solidFill>
            <a:schemeClr val="bg1"/>
          </a:solidFill>
          <a:ln>
            <a:noFill/>
          </a:ln>
          <a:effectLst>
            <a:outerShdw blurRad="177800" sx="102000" sy="102000" algn="ctr" rotWithShape="0">
              <a:srgbClr val="2C7BED">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2" name="iconfont-10001-4916777"/>
          <p:cNvSpPr/>
          <p:nvPr/>
        </p:nvSpPr>
        <p:spPr>
          <a:xfrm>
            <a:off x="5637173" y="2450771"/>
            <a:ext cx="794054" cy="810554"/>
          </a:xfrm>
          <a:custGeom>
            <a:avLst/>
            <a:gdLst>
              <a:gd name="connsiteX0" fmla="*/ 409511 w 594372"/>
              <a:gd name="connsiteY0" fmla="*/ 375930 h 606722"/>
              <a:gd name="connsiteX1" fmla="*/ 423525 w 594372"/>
              <a:gd name="connsiteY1" fmla="*/ 381729 h 606722"/>
              <a:gd name="connsiteX2" fmla="*/ 449149 w 594372"/>
              <a:gd name="connsiteY2" fmla="*/ 407323 h 606722"/>
              <a:gd name="connsiteX3" fmla="*/ 474774 w 594372"/>
              <a:gd name="connsiteY3" fmla="*/ 381729 h 606722"/>
              <a:gd name="connsiteX4" fmla="*/ 488787 w 594372"/>
              <a:gd name="connsiteY4" fmla="*/ 375930 h 606722"/>
              <a:gd name="connsiteX5" fmla="*/ 502800 w 594372"/>
              <a:gd name="connsiteY5" fmla="*/ 381729 h 606722"/>
              <a:gd name="connsiteX6" fmla="*/ 502800 w 594372"/>
              <a:gd name="connsiteY6" fmla="*/ 409723 h 606722"/>
              <a:gd name="connsiteX7" fmla="*/ 477176 w 594372"/>
              <a:gd name="connsiteY7" fmla="*/ 435228 h 606722"/>
              <a:gd name="connsiteX8" fmla="*/ 502800 w 594372"/>
              <a:gd name="connsiteY8" fmla="*/ 460823 h 606722"/>
              <a:gd name="connsiteX9" fmla="*/ 502800 w 594372"/>
              <a:gd name="connsiteY9" fmla="*/ 488817 h 606722"/>
              <a:gd name="connsiteX10" fmla="*/ 488742 w 594372"/>
              <a:gd name="connsiteY10" fmla="*/ 494593 h 606722"/>
              <a:gd name="connsiteX11" fmla="*/ 474774 w 594372"/>
              <a:gd name="connsiteY11" fmla="*/ 488817 h 606722"/>
              <a:gd name="connsiteX12" fmla="*/ 449149 w 594372"/>
              <a:gd name="connsiteY12" fmla="*/ 463222 h 606722"/>
              <a:gd name="connsiteX13" fmla="*/ 423525 w 594372"/>
              <a:gd name="connsiteY13" fmla="*/ 488817 h 606722"/>
              <a:gd name="connsiteX14" fmla="*/ 409556 w 594372"/>
              <a:gd name="connsiteY14" fmla="*/ 494593 h 606722"/>
              <a:gd name="connsiteX15" fmla="*/ 395498 w 594372"/>
              <a:gd name="connsiteY15" fmla="*/ 488817 h 606722"/>
              <a:gd name="connsiteX16" fmla="*/ 395498 w 594372"/>
              <a:gd name="connsiteY16" fmla="*/ 460823 h 606722"/>
              <a:gd name="connsiteX17" fmla="*/ 421122 w 594372"/>
              <a:gd name="connsiteY17" fmla="*/ 435228 h 606722"/>
              <a:gd name="connsiteX18" fmla="*/ 395498 w 594372"/>
              <a:gd name="connsiteY18" fmla="*/ 409723 h 606722"/>
              <a:gd name="connsiteX19" fmla="*/ 395498 w 594372"/>
              <a:gd name="connsiteY19" fmla="*/ 381729 h 606722"/>
              <a:gd name="connsiteX20" fmla="*/ 409511 w 594372"/>
              <a:gd name="connsiteY20" fmla="*/ 375930 h 606722"/>
              <a:gd name="connsiteX21" fmla="*/ 99079 w 594372"/>
              <a:gd name="connsiteY21" fmla="*/ 369269 h 606722"/>
              <a:gd name="connsiteX22" fmla="*/ 237875 w 594372"/>
              <a:gd name="connsiteY22" fmla="*/ 507818 h 606722"/>
              <a:gd name="connsiteX23" fmla="*/ 218022 w 594372"/>
              <a:gd name="connsiteY23" fmla="*/ 527547 h 606722"/>
              <a:gd name="connsiteX24" fmla="*/ 198168 w 594372"/>
              <a:gd name="connsiteY24" fmla="*/ 507818 h 606722"/>
              <a:gd name="connsiteX25" fmla="*/ 99079 w 594372"/>
              <a:gd name="connsiteY25" fmla="*/ 408905 h 606722"/>
              <a:gd name="connsiteX26" fmla="*/ 79315 w 594372"/>
              <a:gd name="connsiteY26" fmla="*/ 389087 h 606722"/>
              <a:gd name="connsiteX27" fmla="*/ 99079 w 594372"/>
              <a:gd name="connsiteY27" fmla="*/ 369269 h 606722"/>
              <a:gd name="connsiteX28" fmla="*/ 376490 w 594372"/>
              <a:gd name="connsiteY28" fmla="*/ 92370 h 606722"/>
              <a:gd name="connsiteX29" fmla="*/ 396255 w 594372"/>
              <a:gd name="connsiteY29" fmla="*/ 112099 h 606722"/>
              <a:gd name="connsiteX30" fmla="*/ 495344 w 594372"/>
              <a:gd name="connsiteY30" fmla="*/ 211012 h 606722"/>
              <a:gd name="connsiteX31" fmla="*/ 515197 w 594372"/>
              <a:gd name="connsiteY31" fmla="*/ 230830 h 606722"/>
              <a:gd name="connsiteX32" fmla="*/ 495344 w 594372"/>
              <a:gd name="connsiteY32" fmla="*/ 250648 h 606722"/>
              <a:gd name="connsiteX33" fmla="*/ 356637 w 594372"/>
              <a:gd name="connsiteY33" fmla="*/ 112099 h 606722"/>
              <a:gd name="connsiteX34" fmla="*/ 376490 w 594372"/>
              <a:gd name="connsiteY34" fmla="*/ 92370 h 606722"/>
              <a:gd name="connsiteX35" fmla="*/ 297212 w 594372"/>
              <a:gd name="connsiteY35" fmla="*/ 92370 h 606722"/>
              <a:gd name="connsiteX36" fmla="*/ 317061 w 594372"/>
              <a:gd name="connsiteY36" fmla="*/ 112099 h 606722"/>
              <a:gd name="connsiteX37" fmla="*/ 317061 w 594372"/>
              <a:gd name="connsiteY37" fmla="*/ 290186 h 606722"/>
              <a:gd name="connsiteX38" fmla="*/ 495348 w 594372"/>
              <a:gd name="connsiteY38" fmla="*/ 290186 h 606722"/>
              <a:gd name="connsiteX39" fmla="*/ 515197 w 594372"/>
              <a:gd name="connsiteY39" fmla="*/ 310003 h 606722"/>
              <a:gd name="connsiteX40" fmla="*/ 495348 w 594372"/>
              <a:gd name="connsiteY40" fmla="*/ 329731 h 606722"/>
              <a:gd name="connsiteX41" fmla="*/ 317061 w 594372"/>
              <a:gd name="connsiteY41" fmla="*/ 329731 h 606722"/>
              <a:gd name="connsiteX42" fmla="*/ 317061 w 594372"/>
              <a:gd name="connsiteY42" fmla="*/ 507819 h 606722"/>
              <a:gd name="connsiteX43" fmla="*/ 297212 w 594372"/>
              <a:gd name="connsiteY43" fmla="*/ 527547 h 606722"/>
              <a:gd name="connsiteX44" fmla="*/ 277451 w 594372"/>
              <a:gd name="connsiteY44" fmla="*/ 507819 h 606722"/>
              <a:gd name="connsiteX45" fmla="*/ 277451 w 594372"/>
              <a:gd name="connsiteY45" fmla="*/ 329731 h 606722"/>
              <a:gd name="connsiteX46" fmla="*/ 99075 w 594372"/>
              <a:gd name="connsiteY46" fmla="*/ 329731 h 606722"/>
              <a:gd name="connsiteX47" fmla="*/ 79315 w 594372"/>
              <a:gd name="connsiteY47" fmla="*/ 310003 h 606722"/>
              <a:gd name="connsiteX48" fmla="*/ 99075 w 594372"/>
              <a:gd name="connsiteY48" fmla="*/ 290186 h 606722"/>
              <a:gd name="connsiteX49" fmla="*/ 277451 w 594372"/>
              <a:gd name="connsiteY49" fmla="*/ 290186 h 606722"/>
              <a:gd name="connsiteX50" fmla="*/ 277451 w 594372"/>
              <a:gd name="connsiteY50" fmla="*/ 112099 h 606722"/>
              <a:gd name="connsiteX51" fmla="*/ 297212 w 594372"/>
              <a:gd name="connsiteY51" fmla="*/ 92370 h 606722"/>
              <a:gd name="connsiteX52" fmla="*/ 130605 w 594372"/>
              <a:gd name="connsiteY52" fmla="*/ 85749 h 606722"/>
              <a:gd name="connsiteX53" fmla="*/ 145016 w 594372"/>
              <a:gd name="connsiteY53" fmla="*/ 90448 h 606722"/>
              <a:gd name="connsiteX54" fmla="*/ 178399 w 594372"/>
              <a:gd name="connsiteY54" fmla="*/ 118976 h 606722"/>
              <a:gd name="connsiteX55" fmla="*/ 211693 w 594372"/>
              <a:gd name="connsiteY55" fmla="*/ 90448 h 606722"/>
              <a:gd name="connsiteX56" fmla="*/ 239645 w 594372"/>
              <a:gd name="connsiteY56" fmla="*/ 92581 h 606722"/>
              <a:gd name="connsiteX57" fmla="*/ 237509 w 594372"/>
              <a:gd name="connsiteY57" fmla="*/ 120487 h 606722"/>
              <a:gd name="connsiteX58" fmla="*/ 198161 w 594372"/>
              <a:gd name="connsiteY58" fmla="*/ 154169 h 606722"/>
              <a:gd name="connsiteX59" fmla="*/ 198161 w 594372"/>
              <a:gd name="connsiteY59" fmla="*/ 197806 h 606722"/>
              <a:gd name="connsiteX60" fmla="*/ 178399 w 594372"/>
              <a:gd name="connsiteY60" fmla="*/ 217624 h 606722"/>
              <a:gd name="connsiteX61" fmla="*/ 158547 w 594372"/>
              <a:gd name="connsiteY61" fmla="*/ 197806 h 606722"/>
              <a:gd name="connsiteX62" fmla="*/ 158547 w 594372"/>
              <a:gd name="connsiteY62" fmla="*/ 154169 h 606722"/>
              <a:gd name="connsiteX63" fmla="*/ 119199 w 594372"/>
              <a:gd name="connsiteY63" fmla="*/ 120487 h 606722"/>
              <a:gd name="connsiteX64" fmla="*/ 117063 w 594372"/>
              <a:gd name="connsiteY64" fmla="*/ 92581 h 606722"/>
              <a:gd name="connsiteX65" fmla="*/ 130605 w 594372"/>
              <a:gd name="connsiteY65" fmla="*/ 85749 h 606722"/>
              <a:gd name="connsiteX66" fmla="*/ 39607 w 594372"/>
              <a:gd name="connsiteY66" fmla="*/ 39548 h 606722"/>
              <a:gd name="connsiteX67" fmla="*/ 39607 w 594372"/>
              <a:gd name="connsiteY67" fmla="*/ 567086 h 606722"/>
              <a:gd name="connsiteX68" fmla="*/ 554765 w 594372"/>
              <a:gd name="connsiteY68" fmla="*/ 567086 h 606722"/>
              <a:gd name="connsiteX69" fmla="*/ 554765 w 594372"/>
              <a:gd name="connsiteY69" fmla="*/ 39548 h 606722"/>
              <a:gd name="connsiteX70" fmla="*/ 19848 w 594372"/>
              <a:gd name="connsiteY70" fmla="*/ 0 h 606722"/>
              <a:gd name="connsiteX71" fmla="*/ 574613 w 594372"/>
              <a:gd name="connsiteY71" fmla="*/ 0 h 606722"/>
              <a:gd name="connsiteX72" fmla="*/ 594372 w 594372"/>
              <a:gd name="connsiteY72" fmla="*/ 19818 h 606722"/>
              <a:gd name="connsiteX73" fmla="*/ 594372 w 594372"/>
              <a:gd name="connsiteY73" fmla="*/ 586904 h 606722"/>
              <a:gd name="connsiteX74" fmla="*/ 574613 w 594372"/>
              <a:gd name="connsiteY74" fmla="*/ 606722 h 606722"/>
              <a:gd name="connsiteX75" fmla="*/ 19848 w 594372"/>
              <a:gd name="connsiteY75" fmla="*/ 606722 h 606722"/>
              <a:gd name="connsiteX76" fmla="*/ 0 w 594372"/>
              <a:gd name="connsiteY76" fmla="*/ 586904 h 606722"/>
              <a:gd name="connsiteX77" fmla="*/ 0 w 594372"/>
              <a:gd name="connsiteY77" fmla="*/ 19818 h 606722"/>
              <a:gd name="connsiteX78" fmla="*/ 19848 w 594372"/>
              <a:gd name="connsiteY7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94372" h="606722">
                <a:moveTo>
                  <a:pt x="409511" y="375930"/>
                </a:moveTo>
                <a:cubicBezTo>
                  <a:pt x="414583" y="375930"/>
                  <a:pt x="419654" y="377863"/>
                  <a:pt x="423525" y="381729"/>
                </a:cubicBezTo>
                <a:lnTo>
                  <a:pt x="449149" y="407323"/>
                </a:lnTo>
                <a:lnTo>
                  <a:pt x="474774" y="381729"/>
                </a:lnTo>
                <a:cubicBezTo>
                  <a:pt x="478644" y="377863"/>
                  <a:pt x="483715" y="375930"/>
                  <a:pt x="488787" y="375930"/>
                </a:cubicBezTo>
                <a:cubicBezTo>
                  <a:pt x="493858" y="375930"/>
                  <a:pt x="498930" y="377863"/>
                  <a:pt x="502800" y="381729"/>
                </a:cubicBezTo>
                <a:cubicBezTo>
                  <a:pt x="510541" y="389461"/>
                  <a:pt x="510541" y="401991"/>
                  <a:pt x="502800" y="409723"/>
                </a:cubicBezTo>
                <a:lnTo>
                  <a:pt x="477176" y="435228"/>
                </a:lnTo>
                <a:lnTo>
                  <a:pt x="502800" y="460823"/>
                </a:lnTo>
                <a:cubicBezTo>
                  <a:pt x="510541" y="468554"/>
                  <a:pt x="510541" y="481085"/>
                  <a:pt x="502800" y="488817"/>
                </a:cubicBezTo>
                <a:cubicBezTo>
                  <a:pt x="498885" y="492638"/>
                  <a:pt x="493814" y="494593"/>
                  <a:pt x="488742" y="494593"/>
                </a:cubicBezTo>
                <a:cubicBezTo>
                  <a:pt x="483671" y="494593"/>
                  <a:pt x="478599" y="492638"/>
                  <a:pt x="474774" y="488817"/>
                </a:cubicBezTo>
                <a:lnTo>
                  <a:pt x="449149" y="463222"/>
                </a:lnTo>
                <a:lnTo>
                  <a:pt x="423525" y="488817"/>
                </a:lnTo>
                <a:cubicBezTo>
                  <a:pt x="419699" y="492638"/>
                  <a:pt x="414627" y="494593"/>
                  <a:pt x="409556" y="494593"/>
                </a:cubicBezTo>
                <a:cubicBezTo>
                  <a:pt x="404484" y="494593"/>
                  <a:pt x="399413" y="492638"/>
                  <a:pt x="395498" y="488817"/>
                </a:cubicBezTo>
                <a:cubicBezTo>
                  <a:pt x="387757" y="481085"/>
                  <a:pt x="387757" y="468554"/>
                  <a:pt x="395498" y="460823"/>
                </a:cubicBezTo>
                <a:lnTo>
                  <a:pt x="421122" y="435228"/>
                </a:lnTo>
                <a:lnTo>
                  <a:pt x="395498" y="409723"/>
                </a:lnTo>
                <a:cubicBezTo>
                  <a:pt x="387757" y="401991"/>
                  <a:pt x="387757" y="389461"/>
                  <a:pt x="395498" y="381729"/>
                </a:cubicBezTo>
                <a:cubicBezTo>
                  <a:pt x="399368" y="377863"/>
                  <a:pt x="404440" y="375930"/>
                  <a:pt x="409511" y="375930"/>
                </a:cubicBezTo>
                <a:close/>
                <a:moveTo>
                  <a:pt x="99079" y="369269"/>
                </a:moveTo>
                <a:cubicBezTo>
                  <a:pt x="175555" y="369269"/>
                  <a:pt x="237875" y="431390"/>
                  <a:pt x="237875" y="507818"/>
                </a:cubicBezTo>
                <a:cubicBezTo>
                  <a:pt x="237875" y="518749"/>
                  <a:pt x="228972" y="527547"/>
                  <a:pt x="218022" y="527547"/>
                </a:cubicBezTo>
                <a:cubicBezTo>
                  <a:pt x="207071" y="527547"/>
                  <a:pt x="198168" y="518749"/>
                  <a:pt x="198168" y="507818"/>
                </a:cubicBezTo>
                <a:cubicBezTo>
                  <a:pt x="198168" y="453252"/>
                  <a:pt x="153743" y="408905"/>
                  <a:pt x="99079" y="408905"/>
                </a:cubicBezTo>
                <a:cubicBezTo>
                  <a:pt x="88129" y="408905"/>
                  <a:pt x="79315" y="400018"/>
                  <a:pt x="79315" y="389087"/>
                </a:cubicBezTo>
                <a:cubicBezTo>
                  <a:pt x="79315" y="378156"/>
                  <a:pt x="88129" y="369269"/>
                  <a:pt x="99079" y="369269"/>
                </a:cubicBezTo>
                <a:close/>
                <a:moveTo>
                  <a:pt x="376490" y="92370"/>
                </a:moveTo>
                <a:cubicBezTo>
                  <a:pt x="387441" y="92370"/>
                  <a:pt x="396255" y="101257"/>
                  <a:pt x="396255" y="112099"/>
                </a:cubicBezTo>
                <a:cubicBezTo>
                  <a:pt x="396255" y="166666"/>
                  <a:pt x="440769" y="211012"/>
                  <a:pt x="495344" y="211012"/>
                </a:cubicBezTo>
                <a:cubicBezTo>
                  <a:pt x="506294" y="211012"/>
                  <a:pt x="515197" y="219899"/>
                  <a:pt x="515197" y="230830"/>
                </a:cubicBezTo>
                <a:cubicBezTo>
                  <a:pt x="515197" y="241761"/>
                  <a:pt x="506294" y="250648"/>
                  <a:pt x="495344" y="250648"/>
                </a:cubicBezTo>
                <a:cubicBezTo>
                  <a:pt x="418868" y="250648"/>
                  <a:pt x="356637" y="188528"/>
                  <a:pt x="356637" y="112099"/>
                </a:cubicBezTo>
                <a:cubicBezTo>
                  <a:pt x="356637" y="101257"/>
                  <a:pt x="365540" y="92370"/>
                  <a:pt x="376490" y="92370"/>
                </a:cubicBezTo>
                <a:close/>
                <a:moveTo>
                  <a:pt x="297212" y="92370"/>
                </a:moveTo>
                <a:cubicBezTo>
                  <a:pt x="308160" y="92370"/>
                  <a:pt x="317061" y="101257"/>
                  <a:pt x="317061" y="112099"/>
                </a:cubicBezTo>
                <a:lnTo>
                  <a:pt x="317061" y="290186"/>
                </a:lnTo>
                <a:lnTo>
                  <a:pt x="495348" y="290186"/>
                </a:lnTo>
                <a:cubicBezTo>
                  <a:pt x="506296" y="290186"/>
                  <a:pt x="515197" y="299073"/>
                  <a:pt x="515197" y="310003"/>
                </a:cubicBezTo>
                <a:cubicBezTo>
                  <a:pt x="515197" y="320845"/>
                  <a:pt x="506296" y="329731"/>
                  <a:pt x="495348" y="329731"/>
                </a:cubicBezTo>
                <a:lnTo>
                  <a:pt x="317061" y="329731"/>
                </a:lnTo>
                <a:lnTo>
                  <a:pt x="317061" y="507819"/>
                </a:lnTo>
                <a:cubicBezTo>
                  <a:pt x="317061" y="518749"/>
                  <a:pt x="308160" y="527547"/>
                  <a:pt x="297212" y="527547"/>
                </a:cubicBezTo>
                <a:cubicBezTo>
                  <a:pt x="286263" y="527547"/>
                  <a:pt x="277451" y="518749"/>
                  <a:pt x="277451" y="507819"/>
                </a:cubicBezTo>
                <a:lnTo>
                  <a:pt x="277451" y="329731"/>
                </a:lnTo>
                <a:lnTo>
                  <a:pt x="99075" y="329731"/>
                </a:lnTo>
                <a:cubicBezTo>
                  <a:pt x="88127" y="329731"/>
                  <a:pt x="79315" y="320845"/>
                  <a:pt x="79315" y="310003"/>
                </a:cubicBezTo>
                <a:cubicBezTo>
                  <a:pt x="79315" y="299073"/>
                  <a:pt x="88127" y="290186"/>
                  <a:pt x="99075" y="290186"/>
                </a:cubicBezTo>
                <a:lnTo>
                  <a:pt x="277451" y="290186"/>
                </a:lnTo>
                <a:lnTo>
                  <a:pt x="277451" y="112099"/>
                </a:lnTo>
                <a:cubicBezTo>
                  <a:pt x="277451" y="101257"/>
                  <a:pt x="286263" y="92370"/>
                  <a:pt x="297212" y="92370"/>
                </a:cubicBezTo>
                <a:close/>
                <a:moveTo>
                  <a:pt x="130605" y="85749"/>
                </a:moveTo>
                <a:cubicBezTo>
                  <a:pt x="135668" y="85360"/>
                  <a:pt x="140876" y="86893"/>
                  <a:pt x="145016" y="90448"/>
                </a:cubicBezTo>
                <a:lnTo>
                  <a:pt x="178399" y="118976"/>
                </a:lnTo>
                <a:lnTo>
                  <a:pt x="211693" y="90448"/>
                </a:lnTo>
                <a:cubicBezTo>
                  <a:pt x="220061" y="83338"/>
                  <a:pt x="232524" y="84316"/>
                  <a:pt x="239645" y="92581"/>
                </a:cubicBezTo>
                <a:cubicBezTo>
                  <a:pt x="246767" y="100935"/>
                  <a:pt x="245788" y="113377"/>
                  <a:pt x="237509" y="120487"/>
                </a:cubicBezTo>
                <a:lnTo>
                  <a:pt x="198161" y="154169"/>
                </a:lnTo>
                <a:lnTo>
                  <a:pt x="198161" y="197806"/>
                </a:lnTo>
                <a:cubicBezTo>
                  <a:pt x="198161" y="208737"/>
                  <a:pt x="189348" y="217624"/>
                  <a:pt x="178399" y="217624"/>
                </a:cubicBezTo>
                <a:cubicBezTo>
                  <a:pt x="167449" y="217624"/>
                  <a:pt x="158547" y="208737"/>
                  <a:pt x="158547" y="197806"/>
                </a:cubicBezTo>
                <a:lnTo>
                  <a:pt x="158547" y="154169"/>
                </a:lnTo>
                <a:lnTo>
                  <a:pt x="119199" y="120487"/>
                </a:lnTo>
                <a:cubicBezTo>
                  <a:pt x="110920" y="113377"/>
                  <a:pt x="109941" y="100935"/>
                  <a:pt x="117063" y="92581"/>
                </a:cubicBezTo>
                <a:cubicBezTo>
                  <a:pt x="120624" y="88448"/>
                  <a:pt x="125542" y="86138"/>
                  <a:pt x="130605" y="85749"/>
                </a:cubicBezTo>
                <a:close/>
                <a:moveTo>
                  <a:pt x="39607" y="39548"/>
                </a:moveTo>
                <a:lnTo>
                  <a:pt x="39607" y="567086"/>
                </a:lnTo>
                <a:lnTo>
                  <a:pt x="554765" y="567086"/>
                </a:lnTo>
                <a:lnTo>
                  <a:pt x="554765" y="39548"/>
                </a:lnTo>
                <a:close/>
                <a:moveTo>
                  <a:pt x="19848" y="0"/>
                </a:moveTo>
                <a:lnTo>
                  <a:pt x="574613" y="0"/>
                </a:lnTo>
                <a:cubicBezTo>
                  <a:pt x="585561" y="0"/>
                  <a:pt x="594372" y="8887"/>
                  <a:pt x="594372" y="19818"/>
                </a:cubicBezTo>
                <a:lnTo>
                  <a:pt x="594372" y="586904"/>
                </a:lnTo>
                <a:cubicBezTo>
                  <a:pt x="594372" y="597835"/>
                  <a:pt x="585561" y="606722"/>
                  <a:pt x="574613" y="606722"/>
                </a:cubicBezTo>
                <a:lnTo>
                  <a:pt x="19848" y="606722"/>
                </a:lnTo>
                <a:cubicBezTo>
                  <a:pt x="8901" y="606722"/>
                  <a:pt x="0" y="597835"/>
                  <a:pt x="0" y="586904"/>
                </a:cubicBezTo>
                <a:lnTo>
                  <a:pt x="0" y="19818"/>
                </a:lnTo>
                <a:cubicBezTo>
                  <a:pt x="0" y="8887"/>
                  <a:pt x="8901" y="0"/>
                  <a:pt x="19848" y="0"/>
                </a:cubicBezTo>
                <a:close/>
              </a:path>
            </a:pathLst>
          </a:custGeom>
          <a:gradFill>
            <a:gsLst>
              <a:gs pos="98347">
                <a:srgbClr val="7FC79E"/>
              </a:gs>
              <a:gs pos="19000">
                <a:srgbClr val="26B2E2">
                  <a:alpha val="83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Bold" panose="020B0800000000000000" pitchFamily="34" charset="-122"/>
              <a:ea typeface="思源黑体 CN Bold" panose="020B0800000000000000" pitchFamily="34" charset="-122"/>
            </a:endParaRPr>
          </a:p>
        </p:txBody>
      </p:sp>
      <p:sp>
        <p:nvSpPr>
          <p:cNvPr id="25" name="矩形: 圆角 24"/>
          <p:cNvSpPr/>
          <p:nvPr/>
        </p:nvSpPr>
        <p:spPr>
          <a:xfrm flipH="1">
            <a:off x="8393430" y="2250906"/>
            <a:ext cx="3376841" cy="3345643"/>
          </a:xfrm>
          <a:prstGeom prst="roundRect">
            <a:avLst>
              <a:gd name="adj" fmla="val 3019"/>
            </a:avLst>
          </a:prstGeom>
          <a:solidFill>
            <a:schemeClr val="bg1"/>
          </a:solidFill>
          <a:ln>
            <a:noFill/>
          </a:ln>
          <a:effectLst>
            <a:outerShdw blurRad="177800" sx="102000" sy="102000" algn="ctr" rotWithShape="0">
              <a:srgbClr val="2C7BED">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3" name="iconfont-10001-4916777"/>
          <p:cNvSpPr/>
          <p:nvPr/>
        </p:nvSpPr>
        <p:spPr>
          <a:xfrm>
            <a:off x="9614774" y="2503035"/>
            <a:ext cx="810554" cy="785110"/>
          </a:xfrm>
          <a:custGeom>
            <a:avLst/>
            <a:gdLst>
              <a:gd name="connsiteX0" fmla="*/ 266650 w 533400"/>
              <a:gd name="connsiteY0" fmla="*/ 0 h 464614"/>
              <a:gd name="connsiteX1" fmla="*/ 290458 w 533400"/>
              <a:gd name="connsiteY1" fmla="*/ 23808 h 464614"/>
              <a:gd name="connsiteX2" fmla="*/ 290458 w 533400"/>
              <a:gd name="connsiteY2" fmla="*/ 204750 h 464614"/>
              <a:gd name="connsiteX3" fmla="*/ 266650 w 533400"/>
              <a:gd name="connsiteY3" fmla="*/ 228558 h 464614"/>
              <a:gd name="connsiteX4" fmla="*/ 242842 w 533400"/>
              <a:gd name="connsiteY4" fmla="*/ 204750 h 464614"/>
              <a:gd name="connsiteX5" fmla="*/ 242842 w 533400"/>
              <a:gd name="connsiteY5" fmla="*/ 23808 h 464614"/>
              <a:gd name="connsiteX6" fmla="*/ 266650 w 533400"/>
              <a:gd name="connsiteY6" fmla="*/ 0 h 464614"/>
              <a:gd name="connsiteX7" fmla="*/ 41672 w 533400"/>
              <a:gd name="connsiteY7" fmla="*/ 0 h 464614"/>
              <a:gd name="connsiteX8" fmla="*/ 128587 w 533400"/>
              <a:gd name="connsiteY8" fmla="*/ 0 h 464614"/>
              <a:gd name="connsiteX9" fmla="*/ 152400 w 533400"/>
              <a:gd name="connsiteY9" fmla="*/ 23814 h 464614"/>
              <a:gd name="connsiteX10" fmla="*/ 128587 w 533400"/>
              <a:gd name="connsiteY10" fmla="*/ 47627 h 464614"/>
              <a:gd name="connsiteX11" fmla="*/ 71437 w 533400"/>
              <a:gd name="connsiteY11" fmla="*/ 47627 h 464614"/>
              <a:gd name="connsiteX12" fmla="*/ 47625 w 533400"/>
              <a:gd name="connsiteY12" fmla="*/ 71441 h 464614"/>
              <a:gd name="connsiteX13" fmla="*/ 47625 w 533400"/>
              <a:gd name="connsiteY13" fmla="*/ 319102 h 464614"/>
              <a:gd name="connsiteX14" fmla="*/ 71437 w 533400"/>
              <a:gd name="connsiteY14" fmla="*/ 342915 h 464614"/>
              <a:gd name="connsiteX15" fmla="*/ 185213 w 533400"/>
              <a:gd name="connsiteY15" fmla="*/ 342915 h 464614"/>
              <a:gd name="connsiteX16" fmla="*/ 214693 w 533400"/>
              <a:gd name="connsiteY16" fmla="*/ 355108 h 464614"/>
              <a:gd name="connsiteX17" fmla="*/ 226314 w 533400"/>
              <a:gd name="connsiteY17" fmla="*/ 366729 h 464614"/>
              <a:gd name="connsiteX18" fmla="*/ 250127 w 533400"/>
              <a:gd name="connsiteY18" fmla="*/ 390542 h 464614"/>
              <a:gd name="connsiteX19" fmla="*/ 266700 w 533400"/>
              <a:gd name="connsiteY19" fmla="*/ 407164 h 464614"/>
              <a:gd name="connsiteX20" fmla="*/ 283321 w 533400"/>
              <a:gd name="connsiteY20" fmla="*/ 390542 h 464614"/>
              <a:gd name="connsiteX21" fmla="*/ 318707 w 533400"/>
              <a:gd name="connsiteY21" fmla="*/ 355108 h 464614"/>
              <a:gd name="connsiteX22" fmla="*/ 348187 w 533400"/>
              <a:gd name="connsiteY22" fmla="*/ 342915 h 464614"/>
              <a:gd name="connsiteX23" fmla="*/ 461963 w 533400"/>
              <a:gd name="connsiteY23" fmla="*/ 342915 h 464614"/>
              <a:gd name="connsiteX24" fmla="*/ 485775 w 533400"/>
              <a:gd name="connsiteY24" fmla="*/ 319102 h 464614"/>
              <a:gd name="connsiteX25" fmla="*/ 485775 w 533400"/>
              <a:gd name="connsiteY25" fmla="*/ 71441 h 464614"/>
              <a:gd name="connsiteX26" fmla="*/ 461963 w 533400"/>
              <a:gd name="connsiteY26" fmla="*/ 47627 h 464614"/>
              <a:gd name="connsiteX27" fmla="*/ 404813 w 533400"/>
              <a:gd name="connsiteY27" fmla="*/ 47627 h 464614"/>
              <a:gd name="connsiteX28" fmla="*/ 381000 w 533400"/>
              <a:gd name="connsiteY28" fmla="*/ 23814 h 464614"/>
              <a:gd name="connsiteX29" fmla="*/ 404813 w 533400"/>
              <a:gd name="connsiteY29" fmla="*/ 0 h 464614"/>
              <a:gd name="connsiteX30" fmla="*/ 491728 w 533400"/>
              <a:gd name="connsiteY30" fmla="*/ 0 h 464614"/>
              <a:gd name="connsiteX31" fmla="*/ 533400 w 533400"/>
              <a:gd name="connsiteY31" fmla="*/ 41674 h 464614"/>
              <a:gd name="connsiteX32" fmla="*/ 533400 w 533400"/>
              <a:gd name="connsiteY32" fmla="*/ 348869 h 464614"/>
              <a:gd name="connsiteX33" fmla="*/ 491728 w 533400"/>
              <a:gd name="connsiteY33" fmla="*/ 390542 h 464614"/>
              <a:gd name="connsiteX34" fmla="*/ 350663 w 533400"/>
              <a:gd name="connsiteY34" fmla="*/ 390542 h 464614"/>
              <a:gd name="connsiteX35" fmla="*/ 283559 w 533400"/>
              <a:gd name="connsiteY35" fmla="*/ 457649 h 464614"/>
              <a:gd name="connsiteX36" fmla="*/ 249889 w 533400"/>
              <a:gd name="connsiteY36" fmla="*/ 457649 h 464614"/>
              <a:gd name="connsiteX37" fmla="*/ 182785 w 533400"/>
              <a:gd name="connsiteY37" fmla="*/ 390542 h 464614"/>
              <a:gd name="connsiteX38" fmla="*/ 41672 w 533400"/>
              <a:gd name="connsiteY38" fmla="*/ 390542 h 464614"/>
              <a:gd name="connsiteX39" fmla="*/ 0 w 533400"/>
              <a:gd name="connsiteY39" fmla="*/ 348869 h 464614"/>
              <a:gd name="connsiteX40" fmla="*/ 0 w 533400"/>
              <a:gd name="connsiteY40" fmla="*/ 41674 h 464614"/>
              <a:gd name="connsiteX41" fmla="*/ 41672 w 533400"/>
              <a:gd name="connsiteY41" fmla="*/ 0 h 464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33400" h="464614">
                <a:moveTo>
                  <a:pt x="266650" y="0"/>
                </a:moveTo>
                <a:cubicBezTo>
                  <a:pt x="279792" y="0"/>
                  <a:pt x="290458" y="10666"/>
                  <a:pt x="290458" y="23808"/>
                </a:cubicBezTo>
                <a:lnTo>
                  <a:pt x="290458" y="204750"/>
                </a:lnTo>
                <a:cubicBezTo>
                  <a:pt x="290458" y="217892"/>
                  <a:pt x="279792" y="228558"/>
                  <a:pt x="266650" y="228558"/>
                </a:cubicBezTo>
                <a:cubicBezTo>
                  <a:pt x="253508" y="228558"/>
                  <a:pt x="242842" y="217892"/>
                  <a:pt x="242842" y="204750"/>
                </a:cubicBezTo>
                <a:lnTo>
                  <a:pt x="242842" y="23808"/>
                </a:lnTo>
                <a:cubicBezTo>
                  <a:pt x="242842" y="10666"/>
                  <a:pt x="253508" y="0"/>
                  <a:pt x="266650" y="0"/>
                </a:cubicBezTo>
                <a:close/>
                <a:moveTo>
                  <a:pt x="41672" y="0"/>
                </a:moveTo>
                <a:lnTo>
                  <a:pt x="128587" y="0"/>
                </a:lnTo>
                <a:cubicBezTo>
                  <a:pt x="141732" y="0"/>
                  <a:pt x="152400" y="10669"/>
                  <a:pt x="152400" y="23814"/>
                </a:cubicBezTo>
                <a:cubicBezTo>
                  <a:pt x="152400" y="36959"/>
                  <a:pt x="141732" y="47627"/>
                  <a:pt x="128587" y="47627"/>
                </a:cubicBezTo>
                <a:lnTo>
                  <a:pt x="71437" y="47627"/>
                </a:lnTo>
                <a:cubicBezTo>
                  <a:pt x="58293" y="47627"/>
                  <a:pt x="47625" y="58296"/>
                  <a:pt x="47625" y="71441"/>
                </a:cubicBezTo>
                <a:lnTo>
                  <a:pt x="47625" y="319102"/>
                </a:lnTo>
                <a:cubicBezTo>
                  <a:pt x="47625" y="332247"/>
                  <a:pt x="58293" y="342915"/>
                  <a:pt x="71437" y="342915"/>
                </a:cubicBezTo>
                <a:lnTo>
                  <a:pt x="185213" y="342915"/>
                </a:lnTo>
                <a:cubicBezTo>
                  <a:pt x="196262" y="342915"/>
                  <a:pt x="206883" y="347297"/>
                  <a:pt x="214693" y="355108"/>
                </a:cubicBezTo>
                <a:lnTo>
                  <a:pt x="226314" y="366729"/>
                </a:lnTo>
                <a:lnTo>
                  <a:pt x="250127" y="390542"/>
                </a:lnTo>
                <a:lnTo>
                  <a:pt x="266700" y="407164"/>
                </a:lnTo>
                <a:lnTo>
                  <a:pt x="283321" y="390542"/>
                </a:lnTo>
                <a:lnTo>
                  <a:pt x="318707" y="355108"/>
                </a:lnTo>
                <a:cubicBezTo>
                  <a:pt x="326517" y="347297"/>
                  <a:pt x="337138" y="342915"/>
                  <a:pt x="348187" y="342915"/>
                </a:cubicBezTo>
                <a:lnTo>
                  <a:pt x="461963" y="342915"/>
                </a:lnTo>
                <a:cubicBezTo>
                  <a:pt x="475107" y="342915"/>
                  <a:pt x="485775" y="332247"/>
                  <a:pt x="485775" y="319102"/>
                </a:cubicBezTo>
                <a:lnTo>
                  <a:pt x="485775" y="71441"/>
                </a:lnTo>
                <a:cubicBezTo>
                  <a:pt x="485775" y="58296"/>
                  <a:pt x="475107" y="47627"/>
                  <a:pt x="461963" y="47627"/>
                </a:cubicBezTo>
                <a:lnTo>
                  <a:pt x="404813" y="47627"/>
                </a:lnTo>
                <a:cubicBezTo>
                  <a:pt x="391668" y="47627"/>
                  <a:pt x="381000" y="36959"/>
                  <a:pt x="381000" y="23814"/>
                </a:cubicBezTo>
                <a:cubicBezTo>
                  <a:pt x="381000" y="10669"/>
                  <a:pt x="391668" y="0"/>
                  <a:pt x="404813" y="0"/>
                </a:cubicBezTo>
                <a:lnTo>
                  <a:pt x="491728" y="0"/>
                </a:lnTo>
                <a:cubicBezTo>
                  <a:pt x="514731" y="0"/>
                  <a:pt x="533400" y="18670"/>
                  <a:pt x="533400" y="41674"/>
                </a:cubicBezTo>
                <a:lnTo>
                  <a:pt x="533400" y="348869"/>
                </a:lnTo>
                <a:cubicBezTo>
                  <a:pt x="533400" y="371873"/>
                  <a:pt x="514731" y="390542"/>
                  <a:pt x="491728" y="390542"/>
                </a:cubicBezTo>
                <a:lnTo>
                  <a:pt x="350663" y="390542"/>
                </a:lnTo>
                <a:lnTo>
                  <a:pt x="283559" y="457649"/>
                </a:lnTo>
                <a:cubicBezTo>
                  <a:pt x="274225" y="466936"/>
                  <a:pt x="259175" y="466936"/>
                  <a:pt x="249889" y="457649"/>
                </a:cubicBezTo>
                <a:lnTo>
                  <a:pt x="182785" y="390542"/>
                </a:lnTo>
                <a:lnTo>
                  <a:pt x="41672" y="390542"/>
                </a:lnTo>
                <a:cubicBezTo>
                  <a:pt x="18669" y="390542"/>
                  <a:pt x="0" y="371873"/>
                  <a:pt x="0" y="348869"/>
                </a:cubicBezTo>
                <a:lnTo>
                  <a:pt x="0" y="41674"/>
                </a:lnTo>
                <a:cubicBezTo>
                  <a:pt x="0" y="18670"/>
                  <a:pt x="18669" y="0"/>
                  <a:pt x="41672" y="0"/>
                </a:cubicBezTo>
                <a:close/>
              </a:path>
            </a:pathLst>
          </a:custGeom>
          <a:gradFill>
            <a:gsLst>
              <a:gs pos="98347">
                <a:srgbClr val="7FC79E"/>
              </a:gs>
              <a:gs pos="19000">
                <a:srgbClr val="26B2E2">
                  <a:alpha val="83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Bold" panose="020B0800000000000000" pitchFamily="34" charset="-122"/>
              <a:ea typeface="思源黑体 CN Bold" panose="020B0800000000000000" pitchFamily="34" charset="-122"/>
            </a:endParaRPr>
          </a:p>
        </p:txBody>
      </p:sp>
      <p:pic>
        <p:nvPicPr>
          <p:cNvPr id="30" name="图片 29"/>
          <p:cNvPicPr>
            <a:picLocks noChangeAspect="1"/>
          </p:cNvPicPr>
          <p:nvPr/>
        </p:nvPicPr>
        <p:blipFill rotWithShape="1">
          <a:blip r:embed="rId6" cstate="screen">
            <a:extLst>
              <a:ext uri="{28A0092B-C50C-407E-A947-70E740481C1C}">
                <a14:useLocalDpi xmlns:a14="http://schemas.microsoft.com/office/drawing/2010/main"/>
              </a:ext>
            </a:extLst>
          </a:blip>
          <a:srcRect r="31361" b="42366"/>
          <a:stretch>
            <a:fillRect/>
          </a:stretch>
        </p:blipFill>
        <p:spPr>
          <a:xfrm>
            <a:off x="4364554" y="3085034"/>
            <a:ext cx="3456480" cy="2557951"/>
          </a:xfrm>
          <a:prstGeom prst="rect">
            <a:avLst/>
          </a:prstGeom>
        </p:spPr>
      </p:pic>
      <p:sp>
        <p:nvSpPr>
          <p:cNvPr id="21" name="文本框 20"/>
          <p:cNvSpPr txBox="1"/>
          <p:nvPr/>
        </p:nvSpPr>
        <p:spPr>
          <a:xfrm>
            <a:off x="4823856" y="3567830"/>
            <a:ext cx="2601994" cy="707886"/>
          </a:xfrm>
          <a:prstGeom prst="rect">
            <a:avLst/>
          </a:prstGeom>
          <a:noFill/>
        </p:spPr>
        <p:txBody>
          <a:bodyPr wrap="none" rtlCol="0">
            <a:spAutoFit/>
          </a:bodyPr>
          <a:lstStyle/>
          <a:p>
            <a:r>
              <a:rPr lang="zh-CN" altLang="en-US" sz="4000" b="1" kern="100" spc="600" dirty="0">
                <a:solidFill>
                  <a:srgbClr val="2C7BED"/>
                </a:solidFill>
                <a:effectLst/>
                <a:latin typeface="思源黑体 CN Bold" panose="020B0800000000000000" pitchFamily="34" charset="-122"/>
                <a:ea typeface="思源黑体 CN Bold" panose="020B0800000000000000" pitchFamily="34" charset="-122"/>
                <a:cs typeface="仿宋_GB2312" panose="02010609030101010101" charset="-122"/>
              </a:rPr>
              <a:t>示范工程</a:t>
            </a:r>
          </a:p>
        </p:txBody>
      </p:sp>
      <p:sp>
        <p:nvSpPr>
          <p:cNvPr id="24" name="文本框 23"/>
          <p:cNvSpPr txBox="1"/>
          <p:nvPr/>
        </p:nvSpPr>
        <p:spPr>
          <a:xfrm>
            <a:off x="4395727" y="4175208"/>
            <a:ext cx="3400546" cy="400110"/>
          </a:xfrm>
          <a:prstGeom prst="rect">
            <a:avLst/>
          </a:prstGeom>
          <a:noFill/>
        </p:spPr>
        <p:txBody>
          <a:bodyPr wrap="none" rtlCol="0">
            <a:spAutoFit/>
          </a:bodyPr>
          <a:lstStyle/>
          <a:p>
            <a:r>
              <a:rPr lang="en-US" altLang="zh-CN" sz="2000" kern="100" spc="300" dirty="0">
                <a:solidFill>
                  <a:schemeClr val="tx1">
                    <a:lumMod val="65000"/>
                    <a:lumOff val="35000"/>
                  </a:schemeClr>
                </a:solidFill>
                <a:effectLst/>
                <a:latin typeface="Arial" panose="020B0604020202020204" pitchFamily="34" charset="0"/>
                <a:ea typeface="思源黑体 CN Bold" panose="020B0800000000000000" pitchFamily="34" charset="-122"/>
                <a:cs typeface="Arial" panose="020B0604020202020204" pitchFamily="34" charset="0"/>
              </a:rPr>
              <a:t>SHIFANGONGCHENG</a:t>
            </a:r>
            <a:endParaRPr lang="zh-CN" altLang="en-US" sz="2000" kern="100" spc="300" dirty="0">
              <a:solidFill>
                <a:schemeClr val="tx1">
                  <a:lumMod val="65000"/>
                  <a:lumOff val="35000"/>
                </a:schemeClr>
              </a:solidFill>
              <a:effectLst/>
              <a:latin typeface="Arial" panose="020B0604020202020204" pitchFamily="34" charset="0"/>
              <a:ea typeface="思源黑体 CN Bold" panose="020B0800000000000000" pitchFamily="34" charset="-122"/>
              <a:cs typeface="Arial" panose="020B0604020202020204" pitchFamily="34" charset="0"/>
            </a:endParaRPr>
          </a:p>
        </p:txBody>
      </p:sp>
      <p:pic>
        <p:nvPicPr>
          <p:cNvPr id="31" name="图片 30"/>
          <p:cNvPicPr>
            <a:picLocks noChangeAspect="1"/>
          </p:cNvPicPr>
          <p:nvPr/>
        </p:nvPicPr>
        <p:blipFill rotWithShape="1">
          <a:blip r:embed="rId7" cstate="screen">
            <a:extLst>
              <a:ext uri="{28A0092B-C50C-407E-A947-70E740481C1C}">
                <a14:useLocalDpi xmlns:a14="http://schemas.microsoft.com/office/drawing/2010/main"/>
              </a:ext>
            </a:extLst>
          </a:blip>
          <a:srcRect r="31361" b="41639"/>
          <a:stretch>
            <a:fillRect/>
          </a:stretch>
        </p:blipFill>
        <p:spPr>
          <a:xfrm>
            <a:off x="8313791" y="3059306"/>
            <a:ext cx="3456480" cy="2590223"/>
          </a:xfrm>
          <a:prstGeom prst="rect">
            <a:avLst/>
          </a:prstGeom>
        </p:spPr>
      </p:pic>
      <p:sp>
        <p:nvSpPr>
          <p:cNvPr id="26" name="文本框 25"/>
          <p:cNvSpPr txBox="1"/>
          <p:nvPr/>
        </p:nvSpPr>
        <p:spPr>
          <a:xfrm>
            <a:off x="8433590" y="3571852"/>
            <a:ext cx="3506088" cy="646331"/>
          </a:xfrm>
          <a:prstGeom prst="rect">
            <a:avLst/>
          </a:prstGeom>
          <a:noFill/>
        </p:spPr>
        <p:txBody>
          <a:bodyPr wrap="none" rtlCol="0">
            <a:spAutoFit/>
          </a:bodyPr>
          <a:lstStyle/>
          <a:p>
            <a:r>
              <a:rPr lang="zh-CN" altLang="en-US" sz="3600" b="1" kern="100" dirty="0">
                <a:solidFill>
                  <a:srgbClr val="2C7BED"/>
                </a:solidFill>
                <a:effectLst/>
                <a:latin typeface="思源黑体 CN Bold" panose="020B0800000000000000" pitchFamily="34" charset="-122"/>
                <a:ea typeface="思源黑体 CN Bold" panose="020B0800000000000000" pitchFamily="34" charset="-122"/>
                <a:cs typeface="仿宋_GB2312" panose="02010609030101010101" charset="-122"/>
              </a:rPr>
              <a:t>下一步工作思路</a:t>
            </a:r>
          </a:p>
        </p:txBody>
      </p:sp>
      <p:sp>
        <p:nvSpPr>
          <p:cNvPr id="29" name="文本框 28"/>
          <p:cNvSpPr txBox="1"/>
          <p:nvPr/>
        </p:nvSpPr>
        <p:spPr>
          <a:xfrm>
            <a:off x="8900730" y="4154362"/>
            <a:ext cx="2595775" cy="400110"/>
          </a:xfrm>
          <a:prstGeom prst="rect">
            <a:avLst/>
          </a:prstGeom>
          <a:noFill/>
        </p:spPr>
        <p:txBody>
          <a:bodyPr wrap="none" rtlCol="0">
            <a:spAutoFit/>
          </a:bodyPr>
          <a:lstStyle/>
          <a:p>
            <a:r>
              <a:rPr lang="en-US" altLang="zh-CN" sz="2000" kern="100" spc="600" dirty="0">
                <a:solidFill>
                  <a:schemeClr val="tx1">
                    <a:lumMod val="65000"/>
                    <a:lumOff val="35000"/>
                  </a:schemeClr>
                </a:solidFill>
                <a:effectLst/>
                <a:latin typeface="Arial" panose="020B0604020202020204" pitchFamily="34" charset="0"/>
                <a:ea typeface="思源黑体 CN Bold" panose="020B0800000000000000" pitchFamily="34" charset="-122"/>
                <a:cs typeface="Arial" panose="020B0604020202020204" pitchFamily="34" charset="0"/>
              </a:rPr>
              <a:t>XIAYIBUSILU</a:t>
            </a:r>
            <a:endParaRPr lang="zh-CN" altLang="en-US" sz="2000" kern="100" spc="600" dirty="0">
              <a:solidFill>
                <a:schemeClr val="tx1">
                  <a:lumMod val="65000"/>
                  <a:lumOff val="35000"/>
                </a:schemeClr>
              </a:solidFill>
              <a:effectLst/>
              <a:latin typeface="Arial" panose="020B0604020202020204" pitchFamily="34" charset="0"/>
              <a:ea typeface="思源黑体 CN Bold" panose="020B0800000000000000" pitchFamily="34" charset="-122"/>
              <a:cs typeface="Arial" panose="020B0604020202020204" pitchFamily="34" charset="0"/>
            </a:endParaRPr>
          </a:p>
        </p:txBody>
      </p:sp>
      <p:pic>
        <p:nvPicPr>
          <p:cNvPr id="34" name="图片 33"/>
          <p:cNvPicPr>
            <a:picLocks noChangeAspect="1"/>
          </p:cNvPicPr>
          <p:nvPr/>
        </p:nvPicPr>
        <p:blipFill rotWithShape="1">
          <a:blip r:embed="rId8" cstate="screen">
            <a:extLst>
              <a:ext uri="{28A0092B-C50C-407E-A947-70E740481C1C}">
                <a14:useLocalDpi xmlns:a14="http://schemas.microsoft.com/office/drawing/2010/main"/>
              </a:ext>
            </a:extLst>
          </a:blip>
          <a:srcRect r="31234" b="42287"/>
          <a:stretch>
            <a:fillRect/>
          </a:stretch>
        </p:blipFill>
        <p:spPr>
          <a:xfrm>
            <a:off x="381451" y="3058518"/>
            <a:ext cx="3462885" cy="2557951"/>
          </a:xfrm>
          <a:prstGeom prst="rect">
            <a:avLst/>
          </a:prstGeom>
        </p:spPr>
      </p:pic>
      <p:sp>
        <p:nvSpPr>
          <p:cNvPr id="11" name="文本框 10"/>
          <p:cNvSpPr txBox="1"/>
          <p:nvPr/>
        </p:nvSpPr>
        <p:spPr>
          <a:xfrm>
            <a:off x="872688" y="3587750"/>
            <a:ext cx="2601994" cy="707886"/>
          </a:xfrm>
          <a:prstGeom prst="rect">
            <a:avLst/>
          </a:prstGeom>
          <a:noFill/>
        </p:spPr>
        <p:txBody>
          <a:bodyPr wrap="none" rtlCol="0">
            <a:spAutoFit/>
          </a:bodyPr>
          <a:lstStyle/>
          <a:p>
            <a:r>
              <a:rPr lang="zh-CN" altLang="en-US" sz="4000" b="1" kern="100" spc="600" dirty="0">
                <a:solidFill>
                  <a:srgbClr val="2C7BED"/>
                </a:solidFill>
                <a:effectLst/>
                <a:latin typeface="思源黑体 CN Bold" panose="020B0800000000000000" pitchFamily="34" charset="-122"/>
                <a:ea typeface="思源黑体 CN Bold" panose="020B0800000000000000" pitchFamily="34" charset="-122"/>
                <a:cs typeface="仿宋_GB2312" panose="02010609030101010101" charset="-122"/>
              </a:rPr>
              <a:t>建设思路</a:t>
            </a:r>
          </a:p>
        </p:txBody>
      </p:sp>
      <p:sp>
        <p:nvSpPr>
          <p:cNvPr id="19" name="文本框 18"/>
          <p:cNvSpPr txBox="1"/>
          <p:nvPr/>
        </p:nvSpPr>
        <p:spPr>
          <a:xfrm>
            <a:off x="730020" y="4195128"/>
            <a:ext cx="2686954" cy="400110"/>
          </a:xfrm>
          <a:prstGeom prst="rect">
            <a:avLst/>
          </a:prstGeom>
          <a:noFill/>
        </p:spPr>
        <p:txBody>
          <a:bodyPr wrap="none" rtlCol="0">
            <a:spAutoFit/>
          </a:bodyPr>
          <a:lstStyle/>
          <a:p>
            <a:r>
              <a:rPr lang="en-US" altLang="zh-CN" sz="2000" kern="100" spc="600" dirty="0">
                <a:solidFill>
                  <a:schemeClr val="tx1">
                    <a:lumMod val="65000"/>
                    <a:lumOff val="35000"/>
                  </a:schemeClr>
                </a:solidFill>
                <a:effectLst/>
                <a:latin typeface="Arial" panose="020B0604020202020204" pitchFamily="34" charset="0"/>
                <a:ea typeface="思源黑体 CN Bold" panose="020B0800000000000000" pitchFamily="34" charset="-122"/>
                <a:cs typeface="Arial" panose="020B0604020202020204" pitchFamily="34" charset="0"/>
              </a:rPr>
              <a:t>JIANSHESILU</a:t>
            </a:r>
            <a:endParaRPr lang="zh-CN" altLang="en-US" sz="2000" kern="100" spc="600" dirty="0">
              <a:solidFill>
                <a:schemeClr val="tx1">
                  <a:lumMod val="65000"/>
                  <a:lumOff val="35000"/>
                </a:schemeClr>
              </a:solidFill>
              <a:effectLst/>
              <a:latin typeface="Arial" panose="020B0604020202020204" pitchFamily="34" charset="0"/>
              <a:ea typeface="思源黑体 CN Bold" panose="020B0800000000000000" pitchFamily="34" charset="-122"/>
              <a:cs typeface="Arial" panose="020B0604020202020204" pitchFamily="34" charset="0"/>
            </a:endParaRPr>
          </a:p>
        </p:txBody>
      </p:sp>
      <p:pic>
        <p:nvPicPr>
          <p:cNvPr id="39" name="图片 38" descr="卡通人物&#10;&#10;中度可信度描述已自动生成"/>
          <p:cNvPicPr>
            <a:picLocks noChangeAspect="1"/>
          </p:cNvPicPr>
          <p:nvPr/>
        </p:nvPicPr>
        <p:blipFill rotWithShape="1">
          <a:blip r:embed="rId9" cstate="screen">
            <a:alphaModFix amt="56000"/>
            <a:extLst>
              <a:ext uri="{28A0092B-C50C-407E-A947-70E740481C1C}">
                <a14:useLocalDpi xmlns:a14="http://schemas.microsoft.com/office/drawing/2010/main"/>
              </a:ext>
            </a:extLst>
          </a:blip>
          <a:srcRect/>
          <a:stretch>
            <a:fillRect/>
          </a:stretch>
        </p:blipFill>
        <p:spPr>
          <a:xfrm>
            <a:off x="-2625841" y="5266657"/>
            <a:ext cx="4157988" cy="2731835"/>
          </a:xfrm>
          <a:prstGeom prst="rect">
            <a:avLst/>
          </a:prstGeom>
          <a:effectLst>
            <a:softEdge rad="215900"/>
          </a:effectLst>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图片包含 电池, 户外, 物体, 蓝色&#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0" y="-1"/>
            <a:ext cx="12251592" cy="6858001"/>
          </a:xfrm>
          <a:prstGeom prst="rect">
            <a:avLst/>
          </a:prstGeom>
        </p:spPr>
      </p:pic>
      <p:sp>
        <p:nvSpPr>
          <p:cNvPr id="3" name="矩形 2"/>
          <p:cNvSpPr/>
          <p:nvPr/>
        </p:nvSpPr>
        <p:spPr>
          <a:xfrm>
            <a:off x="-68532" y="2195080"/>
            <a:ext cx="12433714" cy="2838734"/>
          </a:xfrm>
          <a:prstGeom prst="rect">
            <a:avLst/>
          </a:prstGeom>
          <a:gradFill>
            <a:gsLst>
              <a:gs pos="20000">
                <a:srgbClr val="278CE9">
                  <a:alpha val="70000"/>
                </a:srgbClr>
              </a:gs>
              <a:gs pos="0">
                <a:srgbClr val="2775EE">
                  <a:alpha val="98000"/>
                </a:srgbClr>
              </a:gs>
              <a:gs pos="98347">
                <a:srgbClr val="7FC79E">
                  <a:alpha val="59000"/>
                </a:srgbClr>
              </a:gs>
              <a:gs pos="52000">
                <a:srgbClr val="26B2E2">
                  <a:alpha val="5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1" name="文本框 20"/>
          <p:cNvSpPr txBox="1"/>
          <p:nvPr/>
        </p:nvSpPr>
        <p:spPr>
          <a:xfrm>
            <a:off x="5210647" y="2618067"/>
            <a:ext cx="5206706" cy="1107996"/>
          </a:xfrm>
          <a:prstGeom prst="rect">
            <a:avLst/>
          </a:prstGeom>
          <a:noFill/>
        </p:spPr>
        <p:txBody>
          <a:bodyPr wrap="square" rtlCol="0">
            <a:spAutoFit/>
          </a:bodyPr>
          <a:lstStyle/>
          <a:p>
            <a:pPr algn="dist"/>
            <a:r>
              <a:rPr lang="zh-CN" altLang="en-US" sz="6600" b="1" kern="100" spc="600" dirty="0">
                <a:solidFill>
                  <a:schemeClr val="bg1"/>
                </a:solidFill>
                <a:effectLst/>
                <a:latin typeface="思源黑体 CN Bold" panose="020B0800000000000000" pitchFamily="34" charset="-122"/>
                <a:ea typeface="思源黑体 CN Bold" panose="020B0800000000000000" pitchFamily="34" charset="-122"/>
                <a:cs typeface="仿宋_GB2312" panose="02010609030101010101" charset="-122"/>
              </a:rPr>
              <a:t>建设思路</a:t>
            </a:r>
          </a:p>
        </p:txBody>
      </p:sp>
      <p:sp>
        <p:nvSpPr>
          <p:cNvPr id="22" name="文本框 21"/>
          <p:cNvSpPr txBox="1"/>
          <p:nvPr/>
        </p:nvSpPr>
        <p:spPr>
          <a:xfrm>
            <a:off x="5316093" y="3878652"/>
            <a:ext cx="3045922" cy="400110"/>
          </a:xfrm>
          <a:prstGeom prst="rect">
            <a:avLst/>
          </a:prstGeom>
          <a:noFill/>
        </p:spPr>
        <p:txBody>
          <a:bodyPr wrap="square" rtlCol="0">
            <a:spAutoFit/>
          </a:bodyPr>
          <a:lstStyle/>
          <a:p>
            <a:r>
              <a:rPr lang="en-US" altLang="zh-CN" sz="2000" kern="100" spc="600" dirty="0">
                <a:solidFill>
                  <a:schemeClr val="bg1"/>
                </a:solidFill>
                <a:effectLst/>
                <a:latin typeface="Arial" panose="020B0604020202020204" pitchFamily="34" charset="0"/>
                <a:ea typeface="思源黑体 CN Bold" panose="020B0800000000000000" pitchFamily="34" charset="-122"/>
                <a:cs typeface="Arial" panose="020B0604020202020204" pitchFamily="34" charset="0"/>
              </a:rPr>
              <a:t>JIANSHESILU</a:t>
            </a:r>
            <a:endParaRPr lang="zh-CN" altLang="en-US" sz="2000" kern="100" spc="600" dirty="0">
              <a:solidFill>
                <a:schemeClr val="bg1"/>
              </a:solidFill>
              <a:effectLst/>
              <a:latin typeface="Arial" panose="020B0604020202020204" pitchFamily="34" charset="0"/>
              <a:ea typeface="思源黑体 CN Bold" panose="020B0800000000000000" pitchFamily="34" charset="-122"/>
              <a:cs typeface="Arial" panose="020B0604020202020204" pitchFamily="34" charset="0"/>
            </a:endParaRPr>
          </a:p>
        </p:txBody>
      </p:sp>
      <p:sp>
        <p:nvSpPr>
          <p:cNvPr id="26" name="文本框 25"/>
          <p:cNvSpPr txBox="1"/>
          <p:nvPr/>
        </p:nvSpPr>
        <p:spPr>
          <a:xfrm>
            <a:off x="1567230" y="2121640"/>
            <a:ext cx="2707793" cy="2646878"/>
          </a:xfrm>
          <a:prstGeom prst="rect">
            <a:avLst/>
          </a:prstGeom>
          <a:noFill/>
        </p:spPr>
        <p:txBody>
          <a:bodyPr wrap="none" rtlCol="0">
            <a:spAutoFit/>
          </a:bodyPr>
          <a:lstStyle/>
          <a:p>
            <a:r>
              <a:rPr lang="en-US" altLang="zh-CN" sz="16600" b="1" kern="100" spc="600" dirty="0">
                <a:solidFill>
                  <a:schemeClr val="bg1">
                    <a:alpha val="71000"/>
                  </a:schemeClr>
                </a:solidFill>
                <a:effectLst/>
                <a:latin typeface="Arial" panose="020B0604020202020204" pitchFamily="34" charset="0"/>
                <a:ea typeface="思源黑体 CN Bold" panose="020B0800000000000000" pitchFamily="34" charset="-122"/>
                <a:cs typeface="Arial" panose="020B0604020202020204" pitchFamily="34" charset="0"/>
              </a:rPr>
              <a:t>01</a:t>
            </a:r>
            <a:endParaRPr lang="zh-CN" altLang="en-US" sz="16600" b="1" kern="100" spc="600" dirty="0">
              <a:solidFill>
                <a:schemeClr val="bg1">
                  <a:alpha val="71000"/>
                </a:schemeClr>
              </a:solidFill>
              <a:effectLst/>
              <a:latin typeface="Arial" panose="020B0604020202020204" pitchFamily="34" charset="0"/>
              <a:ea typeface="思源黑体 CN Bold" panose="020B0800000000000000" pitchFamily="34" charset="-122"/>
              <a:cs typeface="Arial" panose="020B0604020202020204" pitchFamily="34" charset="0"/>
            </a:endParaRPr>
          </a:p>
        </p:txBody>
      </p:sp>
      <p:cxnSp>
        <p:nvCxnSpPr>
          <p:cNvPr id="28" name="直接连接符 27"/>
          <p:cNvCxnSpPr/>
          <p:nvPr/>
        </p:nvCxnSpPr>
        <p:spPr>
          <a:xfrm>
            <a:off x="4707082" y="2853169"/>
            <a:ext cx="0" cy="1522556"/>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31" name="图片 30" descr="绿色的灯光&#10;&#10;描述已自动生成"/>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16456" y="-1200660"/>
            <a:ext cx="4693213" cy="4693213"/>
          </a:xfrm>
          <a:prstGeom prst="rect">
            <a:avLst/>
          </a:prstGeom>
        </p:spPr>
      </p:pic>
      <p:sp>
        <p:nvSpPr>
          <p:cNvPr id="4" name="文本框 3">
            <a:extLst>
              <a:ext uri="{FF2B5EF4-FFF2-40B4-BE49-F238E27FC236}">
                <a16:creationId xmlns:a16="http://schemas.microsoft.com/office/drawing/2014/main" id="{8764AB8B-019A-4811-6405-83E0E9A5D43B}"/>
              </a:ext>
            </a:extLst>
          </p:cNvPr>
          <p:cNvSpPr txBox="1"/>
          <p:nvPr/>
        </p:nvSpPr>
        <p:spPr>
          <a:xfrm>
            <a:off x="544287" y="597935"/>
            <a:ext cx="6487884" cy="878254"/>
          </a:xfrm>
          <a:prstGeom prst="rect">
            <a:avLst/>
          </a:prstGeom>
          <a:noFill/>
        </p:spPr>
        <p:txBody>
          <a:bodyPr wrap="square">
            <a:spAutoFit/>
          </a:bodyPr>
          <a:lstStyle/>
          <a:p>
            <a:pPr>
              <a:lnSpc>
                <a:spcPct val="150000"/>
              </a:lnSpc>
            </a:pPr>
            <a:r>
              <a:rPr lang="zh-CN" altLang="en-US" dirty="0">
                <a:solidFill>
                  <a:schemeClr val="bg1"/>
                </a:solidFill>
              </a:rPr>
              <a:t>51PPT模板网，幻灯片演示模板及素材免费下载！</a:t>
            </a:r>
          </a:p>
          <a:p>
            <a:pPr>
              <a:lnSpc>
                <a:spcPct val="150000"/>
              </a:lnSpc>
            </a:pPr>
            <a:r>
              <a:rPr lang="zh-CN" altLang="en-US" dirty="0">
                <a:solidFill>
                  <a:schemeClr val="bg1"/>
                </a:solidFill>
              </a:rPr>
              <a:t>51PPT模板网 官网唯一网址：www.51pptmoban.com</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descr="绿色的灯光&#10;&#10;描述已自动生成"/>
          <p:cNvPicPr>
            <a:picLocks noChangeAspect="1"/>
          </p:cNvPicPr>
          <p:nvPr/>
        </p:nvPicPr>
        <p:blipFill rotWithShape="1">
          <a:blip r:embed="rId4" cstate="screen">
            <a:alphaModFix amt="21000"/>
            <a:extLst>
              <a:ext uri="{28A0092B-C50C-407E-A947-70E740481C1C}">
                <a14:useLocalDpi xmlns:a14="http://schemas.microsoft.com/office/drawing/2010/main"/>
              </a:ext>
            </a:extLst>
          </a:blip>
          <a:srcRect/>
          <a:stretch>
            <a:fillRect/>
          </a:stretch>
        </p:blipFill>
        <p:spPr>
          <a:xfrm rot="20468501">
            <a:off x="-5812159" y="-5234883"/>
            <a:ext cx="6203473" cy="7043599"/>
          </a:xfrm>
          <a:prstGeom prst="rect">
            <a:avLst/>
          </a:prstGeom>
          <a:effectLst>
            <a:softEdge rad="127000"/>
          </a:effectLst>
        </p:spPr>
      </p:pic>
      <p:pic>
        <p:nvPicPr>
          <p:cNvPr id="58" name="图片 57" descr="雪地上的风景&#10;&#10;描述已自动生成"/>
          <p:cNvPicPr>
            <a:picLocks noChangeAspect="1"/>
          </p:cNvPicPr>
          <p:nvPr/>
        </p:nvPicPr>
        <p:blipFill rotWithShape="1">
          <a:blip r:embed="rId5" cstate="screen">
            <a:alphaModFix amt="26000"/>
            <a:extLst>
              <a:ext uri="{28A0092B-C50C-407E-A947-70E740481C1C}">
                <a14:useLocalDpi xmlns:a14="http://schemas.microsoft.com/office/drawing/2010/main"/>
              </a:ext>
            </a:extLst>
          </a:blip>
          <a:srcRect/>
          <a:stretch>
            <a:fillRect/>
          </a:stretch>
        </p:blipFill>
        <p:spPr>
          <a:xfrm rot="5400000">
            <a:off x="4058903" y="-4115962"/>
            <a:ext cx="3954280" cy="12186205"/>
          </a:xfrm>
          <a:prstGeom prst="rect">
            <a:avLst/>
          </a:prstGeom>
        </p:spPr>
      </p:pic>
      <p:sp>
        <p:nvSpPr>
          <p:cNvPr id="94" name="矩形 93"/>
          <p:cNvSpPr/>
          <p:nvPr/>
        </p:nvSpPr>
        <p:spPr>
          <a:xfrm>
            <a:off x="-246096" y="4745706"/>
            <a:ext cx="12447722" cy="2103710"/>
          </a:xfrm>
          <a:prstGeom prst="rect">
            <a:avLst/>
          </a:prstGeom>
          <a:gradFill>
            <a:gsLst>
              <a:gs pos="20000">
                <a:srgbClr val="278CE9">
                  <a:alpha val="27000"/>
                </a:srgbClr>
              </a:gs>
              <a:gs pos="0">
                <a:srgbClr val="2775EE">
                  <a:alpha val="12000"/>
                </a:srgbClr>
              </a:gs>
              <a:gs pos="98347">
                <a:srgbClr val="7FC79E">
                  <a:alpha val="14000"/>
                </a:srgbClr>
              </a:gs>
              <a:gs pos="52000">
                <a:srgbClr val="26B2E2">
                  <a:alpha val="23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平行四边形 4"/>
          <p:cNvSpPr/>
          <p:nvPr/>
        </p:nvSpPr>
        <p:spPr>
          <a:xfrm>
            <a:off x="238126" y="225425"/>
            <a:ext cx="241300" cy="652287"/>
          </a:xfrm>
          <a:prstGeom prst="parallelogram">
            <a:avLst>
              <a:gd name="adj" fmla="val 32895"/>
            </a:avLst>
          </a:prstGeom>
          <a:gradFill>
            <a:gsLst>
              <a:gs pos="0">
                <a:srgbClr val="346FA3"/>
              </a:gs>
              <a:gs pos="100000">
                <a:srgbClr val="2D759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 name="文本框 5"/>
          <p:cNvSpPr txBox="1"/>
          <p:nvPr/>
        </p:nvSpPr>
        <p:spPr>
          <a:xfrm>
            <a:off x="-5604" y="1474864"/>
            <a:ext cx="595035" cy="495905"/>
          </a:xfrm>
          <a:prstGeom prst="rect">
            <a:avLst/>
          </a:prstGeom>
          <a:noFill/>
        </p:spPr>
        <p:txBody>
          <a:bodyPr wrap="none">
            <a:spAutoFit/>
          </a:bodyPr>
          <a:lstStyle/>
          <a:p>
            <a:pPr indent="406400">
              <a:lnSpc>
                <a:spcPts val="2800"/>
              </a:lnSpc>
              <a:spcAft>
                <a:spcPts val="1000"/>
              </a:spcAft>
            </a:pPr>
            <a:endParaRPr lang="zh-CN" altLang="en-US" sz="4000" b="1" kern="100" dirty="0">
              <a:solidFill>
                <a:srgbClr val="76C749"/>
              </a:solidFill>
              <a:latin typeface="思源黑体 CN Bold" panose="020B0800000000000000" pitchFamily="34" charset="-122"/>
              <a:ea typeface="思源黑体 CN Bold" panose="020B0800000000000000" pitchFamily="34" charset="-122"/>
            </a:endParaRPr>
          </a:p>
        </p:txBody>
      </p:sp>
      <p:pic>
        <p:nvPicPr>
          <p:cNvPr id="17" name="图片 16" descr="山上的风景&#10;&#10;描述已自动生成"/>
          <p:cNvPicPr>
            <a:picLocks noChangeAspect="1"/>
          </p:cNvPicPr>
          <p:nvPr/>
        </p:nvPicPr>
        <p:blipFill rotWithShape="1">
          <a:blip r:embed="rId6" cstate="screen">
            <a:extLst>
              <a:ext uri="{28A0092B-C50C-407E-A947-70E740481C1C}">
                <a14:useLocalDpi xmlns:a14="http://schemas.microsoft.com/office/drawing/2010/main"/>
              </a:ext>
            </a:extLst>
          </a:blip>
          <a:srcRect/>
          <a:stretch>
            <a:fillRect/>
          </a:stretch>
        </p:blipFill>
        <p:spPr>
          <a:xfrm>
            <a:off x="-153292" y="1261848"/>
            <a:ext cx="12447722" cy="3746570"/>
          </a:xfrm>
          <a:prstGeom prst="rect">
            <a:avLst/>
          </a:prstGeom>
        </p:spPr>
      </p:pic>
      <p:sp>
        <p:nvSpPr>
          <p:cNvPr id="18" name="矩形 17"/>
          <p:cNvSpPr/>
          <p:nvPr/>
        </p:nvSpPr>
        <p:spPr>
          <a:xfrm>
            <a:off x="-153292" y="1243769"/>
            <a:ext cx="12447722" cy="3746568"/>
          </a:xfrm>
          <a:prstGeom prst="rect">
            <a:avLst/>
          </a:prstGeom>
          <a:gradFill>
            <a:gsLst>
              <a:gs pos="20000">
                <a:srgbClr val="278CE9">
                  <a:alpha val="67000"/>
                </a:srgbClr>
              </a:gs>
              <a:gs pos="0">
                <a:srgbClr val="2775EE">
                  <a:alpha val="78000"/>
                </a:srgbClr>
              </a:gs>
              <a:gs pos="98347">
                <a:srgbClr val="7FC79E">
                  <a:alpha val="52000"/>
                </a:srgbClr>
              </a:gs>
              <a:gs pos="52000">
                <a:srgbClr val="26B2E2">
                  <a:alpha val="56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88" name="任意多边形: 形状 87"/>
          <p:cNvSpPr/>
          <p:nvPr/>
        </p:nvSpPr>
        <p:spPr>
          <a:xfrm>
            <a:off x="3799421" y="1261848"/>
            <a:ext cx="6773615" cy="3766276"/>
          </a:xfrm>
          <a:custGeom>
            <a:avLst/>
            <a:gdLst>
              <a:gd name="connsiteX0" fmla="*/ 0 w 6773615"/>
              <a:gd name="connsiteY0" fmla="*/ 0 h 4646435"/>
              <a:gd name="connsiteX1" fmla="*/ 6419370 w 6773615"/>
              <a:gd name="connsiteY1" fmla="*/ 0 h 4646435"/>
              <a:gd name="connsiteX2" fmla="*/ 6472228 w 6773615"/>
              <a:gd name="connsiteY2" fmla="*/ 134021 h 4646435"/>
              <a:gd name="connsiteX3" fmla="*/ 6773615 w 6773615"/>
              <a:gd name="connsiteY3" fmla="*/ 1933810 h 4646435"/>
              <a:gd name="connsiteX4" fmla="*/ 6174143 w 6773615"/>
              <a:gd name="connsiteY4" fmla="*/ 4428873 h 4646435"/>
              <a:gd name="connsiteX5" fmla="*/ 6048729 w 6773615"/>
              <a:gd name="connsiteY5" fmla="*/ 4646435 h 4646435"/>
              <a:gd name="connsiteX6" fmla="*/ 0 w 6773615"/>
              <a:gd name="connsiteY6" fmla="*/ 4646435 h 4646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73615" h="4646435">
                <a:moveTo>
                  <a:pt x="0" y="0"/>
                </a:moveTo>
                <a:lnTo>
                  <a:pt x="6419370" y="0"/>
                </a:lnTo>
                <a:lnTo>
                  <a:pt x="6472228" y="134021"/>
                </a:lnTo>
                <a:cubicBezTo>
                  <a:pt x="6667206" y="695224"/>
                  <a:pt x="6773615" y="1301421"/>
                  <a:pt x="6773615" y="1933810"/>
                </a:cubicBezTo>
                <a:cubicBezTo>
                  <a:pt x="6773615" y="2837223"/>
                  <a:pt x="6556454" y="3687183"/>
                  <a:pt x="6174143" y="4428873"/>
                </a:cubicBezTo>
                <a:lnTo>
                  <a:pt x="6048729" y="4646435"/>
                </a:lnTo>
                <a:lnTo>
                  <a:pt x="0" y="4646435"/>
                </a:lnTo>
                <a:close/>
              </a:path>
            </a:pathLst>
          </a:custGeom>
          <a:gradFill>
            <a:gsLst>
              <a:gs pos="22325">
                <a:srgbClr val="306DF5">
                  <a:alpha val="41000"/>
                </a:srgbClr>
              </a:gs>
              <a:gs pos="0">
                <a:srgbClr val="306CF5">
                  <a:alpha val="0"/>
                </a:srgbClr>
              </a:gs>
              <a:gs pos="98347">
                <a:srgbClr val="3171F5">
                  <a:alpha val="34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grpSp>
        <p:nvGrpSpPr>
          <p:cNvPr id="85" name="组合 84"/>
          <p:cNvGrpSpPr/>
          <p:nvPr/>
        </p:nvGrpSpPr>
        <p:grpSpPr>
          <a:xfrm>
            <a:off x="5866518" y="2710326"/>
            <a:ext cx="3754267" cy="1392210"/>
            <a:chOff x="4786743" y="2838243"/>
            <a:chExt cx="3754267" cy="1392210"/>
          </a:xfrm>
        </p:grpSpPr>
        <p:sp>
          <p:nvSpPr>
            <p:cNvPr id="65" name="文本框 64"/>
            <p:cNvSpPr txBox="1"/>
            <p:nvPr/>
          </p:nvSpPr>
          <p:spPr>
            <a:xfrm>
              <a:off x="4786743" y="3570104"/>
              <a:ext cx="2339102" cy="586827"/>
            </a:xfrm>
            <a:prstGeom prst="rect">
              <a:avLst/>
            </a:prstGeom>
            <a:noFill/>
          </p:spPr>
          <p:txBody>
            <a:bodyPr wrap="none" rtlCol="0">
              <a:spAutoFit/>
            </a:bodyPr>
            <a:lstStyle/>
            <a:p>
              <a:pPr>
                <a:lnSpc>
                  <a:spcPct val="150000"/>
                </a:lnSpc>
              </a:pPr>
              <a:r>
                <a:rPr lang="zh-CN" altLang="en-US" sz="2400" kern="100" dirty="0">
                  <a:solidFill>
                    <a:schemeClr val="bg1"/>
                  </a:solidFill>
                  <a:latin typeface="思源黑体 CN Bold" panose="020B0800000000000000" pitchFamily="34" charset="-122"/>
                  <a:ea typeface="思源黑体 CN Bold" panose="020B0800000000000000" pitchFamily="34" charset="-122"/>
                </a:rPr>
                <a:t>共同富裕示范区</a:t>
              </a:r>
              <a:endParaRPr lang="zh-CN" altLang="en-US" sz="2400" dirty="0">
                <a:latin typeface="思源黑体 CN Bold" panose="020B0800000000000000" pitchFamily="34" charset="-122"/>
                <a:ea typeface="思源黑体 CN Bold" panose="020B0800000000000000" pitchFamily="34" charset="-122"/>
              </a:endParaRPr>
            </a:p>
          </p:txBody>
        </p:sp>
        <p:sp>
          <p:nvSpPr>
            <p:cNvPr id="66" name="文本框 65"/>
            <p:cNvSpPr txBox="1"/>
            <p:nvPr/>
          </p:nvSpPr>
          <p:spPr>
            <a:xfrm>
              <a:off x="7070736" y="3572221"/>
              <a:ext cx="1470274" cy="588110"/>
            </a:xfrm>
            <a:prstGeom prst="rect">
              <a:avLst/>
            </a:prstGeom>
            <a:noFill/>
          </p:spPr>
          <p:txBody>
            <a:bodyPr wrap="none" rtlCol="0">
              <a:spAutoFit/>
            </a:bodyPr>
            <a:lstStyle/>
            <a:p>
              <a:pPr>
                <a:lnSpc>
                  <a:spcPct val="150000"/>
                </a:lnSpc>
              </a:pPr>
              <a:r>
                <a:rPr lang="en-US" altLang="zh-CN" sz="2400" kern="100" dirty="0">
                  <a:solidFill>
                    <a:schemeClr val="bg1"/>
                  </a:solidFill>
                  <a:latin typeface="思源黑体 CN Bold" panose="020B0800000000000000" pitchFamily="34" charset="-122"/>
                  <a:ea typeface="思源黑体 CN Bold" panose="020B0800000000000000" pitchFamily="34" charset="-122"/>
                </a:rPr>
                <a:t>26</a:t>
              </a:r>
              <a:r>
                <a:rPr lang="zh-CN" altLang="en-US" sz="2400" kern="100" dirty="0">
                  <a:solidFill>
                    <a:schemeClr val="bg1"/>
                  </a:solidFill>
                  <a:latin typeface="思源黑体 CN Bold" panose="020B0800000000000000" pitchFamily="34" charset="-122"/>
                  <a:ea typeface="思源黑体 CN Bold" panose="020B0800000000000000" pitchFamily="34" charset="-122"/>
                </a:rPr>
                <a:t>县标杆</a:t>
              </a:r>
              <a:endParaRPr lang="zh-CN" altLang="en-US" sz="2400" dirty="0">
                <a:latin typeface="思源黑体 CN Bold" panose="020B0800000000000000" pitchFamily="34" charset="-122"/>
                <a:ea typeface="思源黑体 CN Bold" panose="020B0800000000000000" pitchFamily="34" charset="-122"/>
              </a:endParaRPr>
            </a:p>
          </p:txBody>
        </p:sp>
        <p:sp>
          <p:nvSpPr>
            <p:cNvPr id="68" name="文本框 67"/>
            <p:cNvSpPr txBox="1"/>
            <p:nvPr/>
          </p:nvSpPr>
          <p:spPr>
            <a:xfrm>
              <a:off x="4959170" y="2838243"/>
              <a:ext cx="1659429" cy="669286"/>
            </a:xfrm>
            <a:prstGeom prst="rect">
              <a:avLst/>
            </a:prstGeom>
            <a:noFill/>
          </p:spPr>
          <p:txBody>
            <a:bodyPr wrap="none" rtlCol="0">
              <a:spAutoFit/>
            </a:bodyPr>
            <a:lstStyle/>
            <a:p>
              <a:pPr>
                <a:lnSpc>
                  <a:spcPct val="150000"/>
                </a:lnSpc>
              </a:pPr>
              <a:r>
                <a:rPr lang="zh-CN" altLang="en-US" sz="2800" b="1" kern="100" dirty="0">
                  <a:solidFill>
                    <a:schemeClr val="bg1"/>
                  </a:solidFill>
                  <a:latin typeface="思源黑体 CN Bold" panose="020B0800000000000000" pitchFamily="34" charset="-122"/>
                  <a:ea typeface="思源黑体 CN Bold" panose="020B0800000000000000" pitchFamily="34" charset="-122"/>
                </a:rPr>
                <a:t>历史使命</a:t>
              </a:r>
              <a:endParaRPr lang="zh-CN" altLang="en-US" sz="3200" b="1" dirty="0">
                <a:latin typeface="思源黑体 CN Bold" panose="020B0800000000000000" pitchFamily="34" charset="-122"/>
                <a:ea typeface="思源黑体 CN Bold" panose="020B0800000000000000" pitchFamily="34" charset="-122"/>
              </a:endParaRPr>
            </a:p>
          </p:txBody>
        </p:sp>
        <p:grpSp>
          <p:nvGrpSpPr>
            <p:cNvPr id="69" name="组合 68"/>
            <p:cNvGrpSpPr/>
            <p:nvPr/>
          </p:nvGrpSpPr>
          <p:grpSpPr>
            <a:xfrm>
              <a:off x="5095457" y="4154166"/>
              <a:ext cx="1363912" cy="67404"/>
              <a:chOff x="727490" y="4771286"/>
              <a:chExt cx="1363912" cy="67404"/>
            </a:xfrm>
          </p:grpSpPr>
          <p:sp>
            <p:nvSpPr>
              <p:cNvPr id="70" name="椭圆 69"/>
              <p:cNvSpPr/>
              <p:nvPr/>
            </p:nvSpPr>
            <p:spPr>
              <a:xfrm>
                <a:off x="727490" y="4771286"/>
                <a:ext cx="67404" cy="67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1" name="椭圆 70"/>
              <p:cNvSpPr/>
              <p:nvPr/>
            </p:nvSpPr>
            <p:spPr>
              <a:xfrm>
                <a:off x="1051617" y="4771286"/>
                <a:ext cx="67404" cy="67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2" name="椭圆 71"/>
              <p:cNvSpPr/>
              <p:nvPr/>
            </p:nvSpPr>
            <p:spPr>
              <a:xfrm>
                <a:off x="1375744" y="4771286"/>
                <a:ext cx="67404" cy="67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3" name="椭圆 72"/>
              <p:cNvSpPr/>
              <p:nvPr/>
            </p:nvSpPr>
            <p:spPr>
              <a:xfrm>
                <a:off x="1699871" y="4771286"/>
                <a:ext cx="67404" cy="67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4" name="椭圆 73"/>
              <p:cNvSpPr/>
              <p:nvPr/>
            </p:nvSpPr>
            <p:spPr>
              <a:xfrm>
                <a:off x="2023998" y="4771286"/>
                <a:ext cx="67404" cy="67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sp>
          <p:nvSpPr>
            <p:cNvPr id="76" name="椭圆 75"/>
            <p:cNvSpPr/>
            <p:nvPr/>
          </p:nvSpPr>
          <p:spPr>
            <a:xfrm>
              <a:off x="6703140" y="4161327"/>
              <a:ext cx="67404" cy="67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7" name="椭圆 76"/>
            <p:cNvSpPr/>
            <p:nvPr/>
          </p:nvSpPr>
          <p:spPr>
            <a:xfrm>
              <a:off x="7027267" y="4161327"/>
              <a:ext cx="67404" cy="67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8" name="椭圆 77"/>
            <p:cNvSpPr/>
            <p:nvPr/>
          </p:nvSpPr>
          <p:spPr>
            <a:xfrm>
              <a:off x="7351394" y="4161327"/>
              <a:ext cx="67404" cy="67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9" name="椭圆 78"/>
            <p:cNvSpPr/>
            <p:nvPr/>
          </p:nvSpPr>
          <p:spPr>
            <a:xfrm>
              <a:off x="7675521" y="4161327"/>
              <a:ext cx="67404" cy="67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80" name="椭圆 79"/>
            <p:cNvSpPr/>
            <p:nvPr/>
          </p:nvSpPr>
          <p:spPr>
            <a:xfrm>
              <a:off x="7999648" y="4161327"/>
              <a:ext cx="67404" cy="67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81" name="椭圆 80"/>
            <p:cNvSpPr/>
            <p:nvPr/>
          </p:nvSpPr>
          <p:spPr>
            <a:xfrm>
              <a:off x="8284198" y="4163049"/>
              <a:ext cx="67404" cy="67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sp>
        <p:nvSpPr>
          <p:cNvPr id="86" name="文本框 85"/>
          <p:cNvSpPr txBox="1"/>
          <p:nvPr/>
        </p:nvSpPr>
        <p:spPr>
          <a:xfrm>
            <a:off x="1033838" y="5346391"/>
            <a:ext cx="11350579" cy="830997"/>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Tx/>
              <a:buFontTx/>
              <a:buNone/>
              <a:defRPr/>
            </a:pPr>
            <a:r>
              <a:rPr lang="zh-CN" altLang="zh-CN" sz="3200" b="1" dirty="0">
                <a:gradFill>
                  <a:gsLst>
                    <a:gs pos="59103">
                      <a:srgbClr val="2E77CF"/>
                    </a:gs>
                    <a:gs pos="0">
                      <a:schemeClr val="accent5">
                        <a:lumMod val="50000"/>
                      </a:schemeClr>
                    </a:gs>
                    <a:gs pos="99000">
                      <a:srgbClr val="306CF5"/>
                    </a:gs>
                  </a:gsLst>
                  <a:lin ang="0" scaled="0"/>
                </a:gradFill>
                <a:latin typeface="思源黑体 CN Bold" panose="020B0800000000000000" pitchFamily="34" charset="-122"/>
                <a:ea typeface="思源黑体 CN Bold" panose="020B0800000000000000" pitchFamily="34" charset="-122"/>
              </a:rPr>
              <a:t>打造</a:t>
            </a:r>
            <a:r>
              <a:rPr lang="zh-CN" altLang="zh-CN" sz="3200" b="1" dirty="0">
                <a:gradFill>
                  <a:gsLst>
                    <a:gs pos="59103">
                      <a:srgbClr val="2E77CF"/>
                    </a:gs>
                    <a:gs pos="0">
                      <a:schemeClr val="accent5">
                        <a:lumMod val="50000"/>
                      </a:schemeClr>
                    </a:gs>
                    <a:gs pos="99000">
                      <a:srgbClr val="306CF5"/>
                    </a:gs>
                  </a:gsLst>
                  <a:lin ang="0" scaled="0"/>
                </a:gra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a:t>
            </a:r>
            <a:r>
              <a:rPr lang="zh-CN" altLang="zh-CN" sz="4800" dirty="0">
                <a:ln w="6350">
                  <a:solidFill>
                    <a:schemeClr val="accent1">
                      <a:shade val="50000"/>
                      <a:alpha val="34000"/>
                    </a:schemeClr>
                  </a:solidFill>
                </a:ln>
                <a:solidFill>
                  <a:srgbClr val="76C749"/>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一山一海一平原</a:t>
            </a:r>
            <a:r>
              <a:rPr lang="zh-CN" altLang="zh-CN" sz="3200" b="1" dirty="0">
                <a:gradFill>
                  <a:gsLst>
                    <a:gs pos="59103">
                      <a:srgbClr val="2E77CF"/>
                    </a:gs>
                    <a:gs pos="0">
                      <a:schemeClr val="accent5">
                        <a:lumMod val="50000"/>
                      </a:schemeClr>
                    </a:gs>
                    <a:gs pos="99000">
                      <a:srgbClr val="306CF5"/>
                    </a:gs>
                  </a:gsLst>
                  <a:lin ang="0" scaled="0"/>
                </a:gra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a:t>
            </a:r>
            <a:r>
              <a:rPr lang="zh-CN" altLang="zh-CN" sz="3200" b="1" dirty="0">
                <a:gradFill>
                  <a:gsLst>
                    <a:gs pos="59103">
                      <a:srgbClr val="2E77CF"/>
                    </a:gs>
                    <a:gs pos="0">
                      <a:schemeClr val="accent5">
                        <a:lumMod val="50000"/>
                      </a:schemeClr>
                    </a:gs>
                    <a:gs pos="99000">
                      <a:srgbClr val="306CF5"/>
                    </a:gs>
                  </a:gsLst>
                  <a:lin ang="0" scaled="0"/>
                </a:gradFill>
                <a:latin typeface="思源黑体 CN Bold" panose="020B0800000000000000" pitchFamily="34" charset="-122"/>
                <a:ea typeface="思源黑体 CN Bold" panose="020B0800000000000000" pitchFamily="34" charset="-122"/>
              </a:rPr>
              <a:t>新型电力系统示范项目</a:t>
            </a:r>
            <a:endParaRPr lang="en-US" altLang="zh-CN" sz="3200" b="1" dirty="0">
              <a:gradFill>
                <a:gsLst>
                  <a:gs pos="59103">
                    <a:srgbClr val="2E77CF"/>
                  </a:gs>
                  <a:gs pos="0">
                    <a:schemeClr val="accent5">
                      <a:lumMod val="50000"/>
                    </a:schemeClr>
                  </a:gs>
                  <a:gs pos="99000">
                    <a:srgbClr val="306CF5"/>
                  </a:gs>
                </a:gsLst>
                <a:lin ang="0" scaled="0"/>
              </a:gradFill>
              <a:latin typeface="思源黑体 CN Bold" panose="020B0800000000000000" pitchFamily="34" charset="-122"/>
              <a:ea typeface="思源黑体 CN Bold" panose="020B0800000000000000" pitchFamily="34" charset="-122"/>
            </a:endParaRPr>
          </a:p>
        </p:txBody>
      </p:sp>
      <p:sp>
        <p:nvSpPr>
          <p:cNvPr id="89" name="任意多边形: 形状 88"/>
          <p:cNvSpPr/>
          <p:nvPr/>
        </p:nvSpPr>
        <p:spPr>
          <a:xfrm>
            <a:off x="-989996" y="1271702"/>
            <a:ext cx="6497975" cy="3746568"/>
          </a:xfrm>
          <a:custGeom>
            <a:avLst/>
            <a:gdLst>
              <a:gd name="connsiteX0" fmla="*/ 0 w 6773615"/>
              <a:gd name="connsiteY0" fmla="*/ 0 h 4646435"/>
              <a:gd name="connsiteX1" fmla="*/ 6419370 w 6773615"/>
              <a:gd name="connsiteY1" fmla="*/ 0 h 4646435"/>
              <a:gd name="connsiteX2" fmla="*/ 6472228 w 6773615"/>
              <a:gd name="connsiteY2" fmla="*/ 134021 h 4646435"/>
              <a:gd name="connsiteX3" fmla="*/ 6773615 w 6773615"/>
              <a:gd name="connsiteY3" fmla="*/ 1933810 h 4646435"/>
              <a:gd name="connsiteX4" fmla="*/ 6174143 w 6773615"/>
              <a:gd name="connsiteY4" fmla="*/ 4428873 h 4646435"/>
              <a:gd name="connsiteX5" fmla="*/ 6048729 w 6773615"/>
              <a:gd name="connsiteY5" fmla="*/ 4646435 h 4646435"/>
              <a:gd name="connsiteX6" fmla="*/ 0 w 6773615"/>
              <a:gd name="connsiteY6" fmla="*/ 4646435 h 4646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73615" h="4646435">
                <a:moveTo>
                  <a:pt x="0" y="0"/>
                </a:moveTo>
                <a:lnTo>
                  <a:pt x="6419370" y="0"/>
                </a:lnTo>
                <a:lnTo>
                  <a:pt x="6472228" y="134021"/>
                </a:lnTo>
                <a:cubicBezTo>
                  <a:pt x="6667206" y="695224"/>
                  <a:pt x="6773615" y="1301421"/>
                  <a:pt x="6773615" y="1933810"/>
                </a:cubicBezTo>
                <a:cubicBezTo>
                  <a:pt x="6773615" y="2837223"/>
                  <a:pt x="6556454" y="3687183"/>
                  <a:pt x="6174143" y="4428873"/>
                </a:cubicBezTo>
                <a:lnTo>
                  <a:pt x="6048729" y="4646435"/>
                </a:lnTo>
                <a:lnTo>
                  <a:pt x="0" y="4646435"/>
                </a:lnTo>
                <a:close/>
              </a:path>
            </a:pathLst>
          </a:custGeom>
          <a:gradFill>
            <a:gsLst>
              <a:gs pos="22325">
                <a:srgbClr val="306DF5">
                  <a:alpha val="17000"/>
                </a:srgbClr>
              </a:gs>
              <a:gs pos="0">
                <a:srgbClr val="306CF5">
                  <a:alpha val="0"/>
                </a:srgbClr>
              </a:gs>
              <a:gs pos="98347">
                <a:srgbClr val="3171F5">
                  <a:alpha val="33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0" name="任意多边形: 形状 99"/>
          <p:cNvSpPr/>
          <p:nvPr/>
        </p:nvSpPr>
        <p:spPr>
          <a:xfrm>
            <a:off x="4228126" y="1335559"/>
            <a:ext cx="875325" cy="3641970"/>
          </a:xfrm>
          <a:custGeom>
            <a:avLst/>
            <a:gdLst>
              <a:gd name="connsiteX0" fmla="*/ 2344615 w 2431993"/>
              <a:gd name="connsiteY0" fmla="*/ 0 h 4150575"/>
              <a:gd name="connsiteX1" fmla="*/ 2149231 w 2431993"/>
              <a:gd name="connsiteY1" fmla="*/ 3649785 h 4150575"/>
              <a:gd name="connsiteX2" fmla="*/ 0 w 2431993"/>
              <a:gd name="connsiteY2" fmla="*/ 4024923 h 4150575"/>
              <a:gd name="connsiteX0-1" fmla="*/ 867507 w 954885"/>
              <a:gd name="connsiteY0-2" fmla="*/ 0 h 3952414"/>
              <a:gd name="connsiteX1-3" fmla="*/ 672123 w 954885"/>
              <a:gd name="connsiteY1-4" fmla="*/ 3649785 h 3952414"/>
              <a:gd name="connsiteX2-5" fmla="*/ 0 w 954885"/>
              <a:gd name="connsiteY2-6" fmla="*/ 3540369 h 3952414"/>
              <a:gd name="connsiteX0-7" fmla="*/ 867507 w 1138428"/>
              <a:gd name="connsiteY0-8" fmla="*/ 0 h 3550122"/>
              <a:gd name="connsiteX1-9" fmla="*/ 969108 w 1138428"/>
              <a:gd name="connsiteY1-10" fmla="*/ 1445846 h 3550122"/>
              <a:gd name="connsiteX2-11" fmla="*/ 0 w 1138428"/>
              <a:gd name="connsiteY2-12" fmla="*/ 3540369 h 3550122"/>
              <a:gd name="connsiteX0-13" fmla="*/ 867507 w 1138428"/>
              <a:gd name="connsiteY0-14" fmla="*/ 0 h 3551042"/>
              <a:gd name="connsiteX1-15" fmla="*/ 969108 w 1138428"/>
              <a:gd name="connsiteY1-16" fmla="*/ 1445846 h 3551042"/>
              <a:gd name="connsiteX2-17" fmla="*/ 0 w 1138428"/>
              <a:gd name="connsiteY2-18" fmla="*/ 3540369 h 3551042"/>
              <a:gd name="connsiteX0-19" fmla="*/ 648677 w 1097952"/>
              <a:gd name="connsiteY0-20" fmla="*/ 0 h 3605750"/>
              <a:gd name="connsiteX1-21" fmla="*/ 969108 w 1097952"/>
              <a:gd name="connsiteY1-22" fmla="*/ 1500554 h 3605750"/>
              <a:gd name="connsiteX2-23" fmla="*/ 0 w 1097952"/>
              <a:gd name="connsiteY2-24" fmla="*/ 3595077 h 3605750"/>
              <a:gd name="connsiteX0-25" fmla="*/ 648677 w 1150935"/>
              <a:gd name="connsiteY0-26" fmla="*/ 0 h 3605750"/>
              <a:gd name="connsiteX1-27" fmla="*/ 969108 w 1150935"/>
              <a:gd name="connsiteY1-28" fmla="*/ 1500554 h 3605750"/>
              <a:gd name="connsiteX2-29" fmla="*/ 0 w 1150935"/>
              <a:gd name="connsiteY2-30" fmla="*/ 3595077 h 3605750"/>
              <a:gd name="connsiteX0-31" fmla="*/ 648677 w 1319646"/>
              <a:gd name="connsiteY0-32" fmla="*/ 0 h 3607875"/>
              <a:gd name="connsiteX1-33" fmla="*/ 1180124 w 1319646"/>
              <a:gd name="connsiteY1-34" fmla="*/ 1758461 h 3607875"/>
              <a:gd name="connsiteX2-35" fmla="*/ 0 w 1319646"/>
              <a:gd name="connsiteY2-36" fmla="*/ 3595077 h 3607875"/>
              <a:gd name="connsiteX0-37" fmla="*/ 648677 w 1209989"/>
              <a:gd name="connsiteY0-38" fmla="*/ 0 h 3607875"/>
              <a:gd name="connsiteX1-39" fmla="*/ 1180124 w 1209989"/>
              <a:gd name="connsiteY1-40" fmla="*/ 1758461 h 3607875"/>
              <a:gd name="connsiteX2-41" fmla="*/ 0 w 1209989"/>
              <a:gd name="connsiteY2-42" fmla="*/ 3595077 h 3607875"/>
              <a:gd name="connsiteX0-43" fmla="*/ 648677 w 1305158"/>
              <a:gd name="connsiteY0-44" fmla="*/ 0 h 3607798"/>
              <a:gd name="connsiteX1-45" fmla="*/ 1281724 w 1305158"/>
              <a:gd name="connsiteY1-46" fmla="*/ 1750645 h 3607798"/>
              <a:gd name="connsiteX2-47" fmla="*/ 0 w 1305158"/>
              <a:gd name="connsiteY2-48" fmla="*/ 3595077 h 3607798"/>
              <a:gd name="connsiteX0-49" fmla="*/ 648677 w 1288593"/>
              <a:gd name="connsiteY0-50" fmla="*/ 0 h 3607798"/>
              <a:gd name="connsiteX1-51" fmla="*/ 1281724 w 1288593"/>
              <a:gd name="connsiteY1-52" fmla="*/ 1750645 h 3607798"/>
              <a:gd name="connsiteX2-53" fmla="*/ 0 w 1288593"/>
              <a:gd name="connsiteY2-54" fmla="*/ 3595077 h 3607798"/>
              <a:gd name="connsiteX0-55" fmla="*/ 648677 w 1288593"/>
              <a:gd name="connsiteY0-56" fmla="*/ 0 h 3607798"/>
              <a:gd name="connsiteX1-57" fmla="*/ 1281724 w 1288593"/>
              <a:gd name="connsiteY1-58" fmla="*/ 1750645 h 3607798"/>
              <a:gd name="connsiteX2-59" fmla="*/ 0 w 1288593"/>
              <a:gd name="connsiteY2-60" fmla="*/ 3595077 h 3607798"/>
              <a:gd name="connsiteX0-61" fmla="*/ 945661 w 1288593"/>
              <a:gd name="connsiteY0-62" fmla="*/ 0 h 3592168"/>
              <a:gd name="connsiteX1-63" fmla="*/ 1281724 w 1288593"/>
              <a:gd name="connsiteY1-64" fmla="*/ 1735015 h 3592168"/>
              <a:gd name="connsiteX2-65" fmla="*/ 0 w 1288593"/>
              <a:gd name="connsiteY2-66" fmla="*/ 3579447 h 3592168"/>
              <a:gd name="connsiteX0-67" fmla="*/ 945661 w 1288593"/>
              <a:gd name="connsiteY0-68" fmla="*/ 0 h 3592168"/>
              <a:gd name="connsiteX1-69" fmla="*/ 1281724 w 1288593"/>
              <a:gd name="connsiteY1-70" fmla="*/ 1735015 h 3592168"/>
              <a:gd name="connsiteX2-71" fmla="*/ 0 w 1288593"/>
              <a:gd name="connsiteY2-72" fmla="*/ 3579447 h 3592168"/>
              <a:gd name="connsiteX0-73" fmla="*/ 945661 w 1350425"/>
              <a:gd name="connsiteY0-74" fmla="*/ 0 h 3591944"/>
              <a:gd name="connsiteX1-75" fmla="*/ 1344247 w 1350425"/>
              <a:gd name="connsiteY1-76" fmla="*/ 1711569 h 3591944"/>
              <a:gd name="connsiteX2-77" fmla="*/ 0 w 1350425"/>
              <a:gd name="connsiteY2-78" fmla="*/ 3579447 h 3591944"/>
              <a:gd name="connsiteX0-79" fmla="*/ 945661 w 1354504"/>
              <a:gd name="connsiteY0-80" fmla="*/ 0 h 3591944"/>
              <a:gd name="connsiteX1-81" fmla="*/ 1344247 w 1354504"/>
              <a:gd name="connsiteY1-82" fmla="*/ 1711569 h 3591944"/>
              <a:gd name="connsiteX2-83" fmla="*/ 0 w 1354504"/>
              <a:gd name="connsiteY2-84" fmla="*/ 3579447 h 3591944"/>
              <a:gd name="connsiteX0-85" fmla="*/ 945661 w 1357417"/>
              <a:gd name="connsiteY0-86" fmla="*/ 0 h 3591944"/>
              <a:gd name="connsiteX1-87" fmla="*/ 1344247 w 1357417"/>
              <a:gd name="connsiteY1-88" fmla="*/ 1711569 h 3591944"/>
              <a:gd name="connsiteX2-89" fmla="*/ 0 w 1357417"/>
              <a:gd name="connsiteY2-90" fmla="*/ 3579447 h 3591944"/>
              <a:gd name="connsiteX0-91" fmla="*/ 445477 w 867702"/>
              <a:gd name="connsiteY0-92" fmla="*/ 0 h 3653905"/>
              <a:gd name="connsiteX1-93" fmla="*/ 844063 w 867702"/>
              <a:gd name="connsiteY1-94" fmla="*/ 1711569 h 3653905"/>
              <a:gd name="connsiteX2-95" fmla="*/ 0 w 867702"/>
              <a:gd name="connsiteY2-96" fmla="*/ 3641970 h 3653905"/>
              <a:gd name="connsiteX0-97" fmla="*/ 445477 w 857233"/>
              <a:gd name="connsiteY0-98" fmla="*/ 0 h 3641970"/>
              <a:gd name="connsiteX1-99" fmla="*/ 844063 w 857233"/>
              <a:gd name="connsiteY1-100" fmla="*/ 1711569 h 3641970"/>
              <a:gd name="connsiteX2-101" fmla="*/ 0 w 857233"/>
              <a:gd name="connsiteY2-102" fmla="*/ 3641970 h 3641970"/>
              <a:gd name="connsiteX0-103" fmla="*/ 445477 w 887228"/>
              <a:gd name="connsiteY0-104" fmla="*/ 0 h 3641970"/>
              <a:gd name="connsiteX1-105" fmla="*/ 875325 w 887228"/>
              <a:gd name="connsiteY1-106" fmla="*/ 1711569 h 3641970"/>
              <a:gd name="connsiteX2-107" fmla="*/ 0 w 887228"/>
              <a:gd name="connsiteY2-108" fmla="*/ 3641970 h 3641970"/>
              <a:gd name="connsiteX0-109" fmla="*/ 445477 w 886392"/>
              <a:gd name="connsiteY0-110" fmla="*/ 0 h 3641970"/>
              <a:gd name="connsiteX1-111" fmla="*/ 875325 w 886392"/>
              <a:gd name="connsiteY1-112" fmla="*/ 1711569 h 3641970"/>
              <a:gd name="connsiteX2-113" fmla="*/ 0 w 886392"/>
              <a:gd name="connsiteY2-114" fmla="*/ 3641970 h 3641970"/>
              <a:gd name="connsiteX0-115" fmla="*/ 445477 w 875325"/>
              <a:gd name="connsiteY0-116" fmla="*/ 0 h 3641970"/>
              <a:gd name="connsiteX1-117" fmla="*/ 875325 w 875325"/>
              <a:gd name="connsiteY1-118" fmla="*/ 1711569 h 3641970"/>
              <a:gd name="connsiteX2-119" fmla="*/ 0 w 875325"/>
              <a:gd name="connsiteY2-120" fmla="*/ 3641970 h 3641970"/>
            </a:gdLst>
            <a:ahLst/>
            <a:cxnLst>
              <a:cxn ang="0">
                <a:pos x="connsiteX0-1" y="connsiteY0-2"/>
              </a:cxn>
              <a:cxn ang="0">
                <a:pos x="connsiteX1-3" y="connsiteY1-4"/>
              </a:cxn>
              <a:cxn ang="0">
                <a:pos x="connsiteX2-5" y="connsiteY2-6"/>
              </a:cxn>
            </a:cxnLst>
            <a:rect l="l" t="t" r="r" b="b"/>
            <a:pathLst>
              <a:path w="875325" h="3641970">
                <a:moveTo>
                  <a:pt x="445477" y="0"/>
                </a:moveTo>
                <a:cubicBezTo>
                  <a:pt x="691662" y="285914"/>
                  <a:pt x="820617" y="946966"/>
                  <a:pt x="875325" y="1711569"/>
                </a:cubicBezTo>
                <a:cubicBezTo>
                  <a:pt x="867511" y="2523067"/>
                  <a:pt x="683846" y="3313072"/>
                  <a:pt x="0" y="3641970"/>
                </a:cubicBezTo>
              </a:path>
            </a:pathLst>
          </a:custGeom>
          <a:noFill/>
          <a:ln w="952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2" name="任意多边形: 形状 101"/>
          <p:cNvSpPr/>
          <p:nvPr/>
        </p:nvSpPr>
        <p:spPr>
          <a:xfrm>
            <a:off x="9419634" y="1242142"/>
            <a:ext cx="875325" cy="3641970"/>
          </a:xfrm>
          <a:custGeom>
            <a:avLst/>
            <a:gdLst>
              <a:gd name="connsiteX0" fmla="*/ 2344615 w 2431993"/>
              <a:gd name="connsiteY0" fmla="*/ 0 h 4150575"/>
              <a:gd name="connsiteX1" fmla="*/ 2149231 w 2431993"/>
              <a:gd name="connsiteY1" fmla="*/ 3649785 h 4150575"/>
              <a:gd name="connsiteX2" fmla="*/ 0 w 2431993"/>
              <a:gd name="connsiteY2" fmla="*/ 4024923 h 4150575"/>
              <a:gd name="connsiteX0-1" fmla="*/ 867507 w 954885"/>
              <a:gd name="connsiteY0-2" fmla="*/ 0 h 3952414"/>
              <a:gd name="connsiteX1-3" fmla="*/ 672123 w 954885"/>
              <a:gd name="connsiteY1-4" fmla="*/ 3649785 h 3952414"/>
              <a:gd name="connsiteX2-5" fmla="*/ 0 w 954885"/>
              <a:gd name="connsiteY2-6" fmla="*/ 3540369 h 3952414"/>
              <a:gd name="connsiteX0-7" fmla="*/ 867507 w 1138428"/>
              <a:gd name="connsiteY0-8" fmla="*/ 0 h 3550122"/>
              <a:gd name="connsiteX1-9" fmla="*/ 969108 w 1138428"/>
              <a:gd name="connsiteY1-10" fmla="*/ 1445846 h 3550122"/>
              <a:gd name="connsiteX2-11" fmla="*/ 0 w 1138428"/>
              <a:gd name="connsiteY2-12" fmla="*/ 3540369 h 3550122"/>
              <a:gd name="connsiteX0-13" fmla="*/ 867507 w 1138428"/>
              <a:gd name="connsiteY0-14" fmla="*/ 0 h 3551042"/>
              <a:gd name="connsiteX1-15" fmla="*/ 969108 w 1138428"/>
              <a:gd name="connsiteY1-16" fmla="*/ 1445846 h 3551042"/>
              <a:gd name="connsiteX2-17" fmla="*/ 0 w 1138428"/>
              <a:gd name="connsiteY2-18" fmla="*/ 3540369 h 3551042"/>
              <a:gd name="connsiteX0-19" fmla="*/ 648677 w 1097952"/>
              <a:gd name="connsiteY0-20" fmla="*/ 0 h 3605750"/>
              <a:gd name="connsiteX1-21" fmla="*/ 969108 w 1097952"/>
              <a:gd name="connsiteY1-22" fmla="*/ 1500554 h 3605750"/>
              <a:gd name="connsiteX2-23" fmla="*/ 0 w 1097952"/>
              <a:gd name="connsiteY2-24" fmla="*/ 3595077 h 3605750"/>
              <a:gd name="connsiteX0-25" fmla="*/ 648677 w 1150935"/>
              <a:gd name="connsiteY0-26" fmla="*/ 0 h 3605750"/>
              <a:gd name="connsiteX1-27" fmla="*/ 969108 w 1150935"/>
              <a:gd name="connsiteY1-28" fmla="*/ 1500554 h 3605750"/>
              <a:gd name="connsiteX2-29" fmla="*/ 0 w 1150935"/>
              <a:gd name="connsiteY2-30" fmla="*/ 3595077 h 3605750"/>
              <a:gd name="connsiteX0-31" fmla="*/ 648677 w 1319646"/>
              <a:gd name="connsiteY0-32" fmla="*/ 0 h 3607875"/>
              <a:gd name="connsiteX1-33" fmla="*/ 1180124 w 1319646"/>
              <a:gd name="connsiteY1-34" fmla="*/ 1758461 h 3607875"/>
              <a:gd name="connsiteX2-35" fmla="*/ 0 w 1319646"/>
              <a:gd name="connsiteY2-36" fmla="*/ 3595077 h 3607875"/>
              <a:gd name="connsiteX0-37" fmla="*/ 648677 w 1209989"/>
              <a:gd name="connsiteY0-38" fmla="*/ 0 h 3607875"/>
              <a:gd name="connsiteX1-39" fmla="*/ 1180124 w 1209989"/>
              <a:gd name="connsiteY1-40" fmla="*/ 1758461 h 3607875"/>
              <a:gd name="connsiteX2-41" fmla="*/ 0 w 1209989"/>
              <a:gd name="connsiteY2-42" fmla="*/ 3595077 h 3607875"/>
              <a:gd name="connsiteX0-43" fmla="*/ 648677 w 1305158"/>
              <a:gd name="connsiteY0-44" fmla="*/ 0 h 3607798"/>
              <a:gd name="connsiteX1-45" fmla="*/ 1281724 w 1305158"/>
              <a:gd name="connsiteY1-46" fmla="*/ 1750645 h 3607798"/>
              <a:gd name="connsiteX2-47" fmla="*/ 0 w 1305158"/>
              <a:gd name="connsiteY2-48" fmla="*/ 3595077 h 3607798"/>
              <a:gd name="connsiteX0-49" fmla="*/ 648677 w 1288593"/>
              <a:gd name="connsiteY0-50" fmla="*/ 0 h 3607798"/>
              <a:gd name="connsiteX1-51" fmla="*/ 1281724 w 1288593"/>
              <a:gd name="connsiteY1-52" fmla="*/ 1750645 h 3607798"/>
              <a:gd name="connsiteX2-53" fmla="*/ 0 w 1288593"/>
              <a:gd name="connsiteY2-54" fmla="*/ 3595077 h 3607798"/>
              <a:gd name="connsiteX0-55" fmla="*/ 648677 w 1288593"/>
              <a:gd name="connsiteY0-56" fmla="*/ 0 h 3607798"/>
              <a:gd name="connsiteX1-57" fmla="*/ 1281724 w 1288593"/>
              <a:gd name="connsiteY1-58" fmla="*/ 1750645 h 3607798"/>
              <a:gd name="connsiteX2-59" fmla="*/ 0 w 1288593"/>
              <a:gd name="connsiteY2-60" fmla="*/ 3595077 h 3607798"/>
              <a:gd name="connsiteX0-61" fmla="*/ 945661 w 1288593"/>
              <a:gd name="connsiteY0-62" fmla="*/ 0 h 3592168"/>
              <a:gd name="connsiteX1-63" fmla="*/ 1281724 w 1288593"/>
              <a:gd name="connsiteY1-64" fmla="*/ 1735015 h 3592168"/>
              <a:gd name="connsiteX2-65" fmla="*/ 0 w 1288593"/>
              <a:gd name="connsiteY2-66" fmla="*/ 3579447 h 3592168"/>
              <a:gd name="connsiteX0-67" fmla="*/ 945661 w 1288593"/>
              <a:gd name="connsiteY0-68" fmla="*/ 0 h 3592168"/>
              <a:gd name="connsiteX1-69" fmla="*/ 1281724 w 1288593"/>
              <a:gd name="connsiteY1-70" fmla="*/ 1735015 h 3592168"/>
              <a:gd name="connsiteX2-71" fmla="*/ 0 w 1288593"/>
              <a:gd name="connsiteY2-72" fmla="*/ 3579447 h 3592168"/>
              <a:gd name="connsiteX0-73" fmla="*/ 945661 w 1350425"/>
              <a:gd name="connsiteY0-74" fmla="*/ 0 h 3591944"/>
              <a:gd name="connsiteX1-75" fmla="*/ 1344247 w 1350425"/>
              <a:gd name="connsiteY1-76" fmla="*/ 1711569 h 3591944"/>
              <a:gd name="connsiteX2-77" fmla="*/ 0 w 1350425"/>
              <a:gd name="connsiteY2-78" fmla="*/ 3579447 h 3591944"/>
              <a:gd name="connsiteX0-79" fmla="*/ 945661 w 1354504"/>
              <a:gd name="connsiteY0-80" fmla="*/ 0 h 3591944"/>
              <a:gd name="connsiteX1-81" fmla="*/ 1344247 w 1354504"/>
              <a:gd name="connsiteY1-82" fmla="*/ 1711569 h 3591944"/>
              <a:gd name="connsiteX2-83" fmla="*/ 0 w 1354504"/>
              <a:gd name="connsiteY2-84" fmla="*/ 3579447 h 3591944"/>
              <a:gd name="connsiteX0-85" fmla="*/ 945661 w 1357417"/>
              <a:gd name="connsiteY0-86" fmla="*/ 0 h 3591944"/>
              <a:gd name="connsiteX1-87" fmla="*/ 1344247 w 1357417"/>
              <a:gd name="connsiteY1-88" fmla="*/ 1711569 h 3591944"/>
              <a:gd name="connsiteX2-89" fmla="*/ 0 w 1357417"/>
              <a:gd name="connsiteY2-90" fmla="*/ 3579447 h 3591944"/>
              <a:gd name="connsiteX0-91" fmla="*/ 445477 w 867702"/>
              <a:gd name="connsiteY0-92" fmla="*/ 0 h 3653905"/>
              <a:gd name="connsiteX1-93" fmla="*/ 844063 w 867702"/>
              <a:gd name="connsiteY1-94" fmla="*/ 1711569 h 3653905"/>
              <a:gd name="connsiteX2-95" fmla="*/ 0 w 867702"/>
              <a:gd name="connsiteY2-96" fmla="*/ 3641970 h 3653905"/>
              <a:gd name="connsiteX0-97" fmla="*/ 445477 w 857233"/>
              <a:gd name="connsiteY0-98" fmla="*/ 0 h 3641970"/>
              <a:gd name="connsiteX1-99" fmla="*/ 844063 w 857233"/>
              <a:gd name="connsiteY1-100" fmla="*/ 1711569 h 3641970"/>
              <a:gd name="connsiteX2-101" fmla="*/ 0 w 857233"/>
              <a:gd name="connsiteY2-102" fmla="*/ 3641970 h 3641970"/>
              <a:gd name="connsiteX0-103" fmla="*/ 445477 w 887228"/>
              <a:gd name="connsiteY0-104" fmla="*/ 0 h 3641970"/>
              <a:gd name="connsiteX1-105" fmla="*/ 875325 w 887228"/>
              <a:gd name="connsiteY1-106" fmla="*/ 1711569 h 3641970"/>
              <a:gd name="connsiteX2-107" fmla="*/ 0 w 887228"/>
              <a:gd name="connsiteY2-108" fmla="*/ 3641970 h 3641970"/>
              <a:gd name="connsiteX0-109" fmla="*/ 445477 w 886392"/>
              <a:gd name="connsiteY0-110" fmla="*/ 0 h 3641970"/>
              <a:gd name="connsiteX1-111" fmla="*/ 875325 w 886392"/>
              <a:gd name="connsiteY1-112" fmla="*/ 1711569 h 3641970"/>
              <a:gd name="connsiteX2-113" fmla="*/ 0 w 886392"/>
              <a:gd name="connsiteY2-114" fmla="*/ 3641970 h 3641970"/>
              <a:gd name="connsiteX0-115" fmla="*/ 445477 w 875325"/>
              <a:gd name="connsiteY0-116" fmla="*/ 0 h 3641970"/>
              <a:gd name="connsiteX1-117" fmla="*/ 875325 w 875325"/>
              <a:gd name="connsiteY1-118" fmla="*/ 1711569 h 3641970"/>
              <a:gd name="connsiteX2-119" fmla="*/ 0 w 875325"/>
              <a:gd name="connsiteY2-120" fmla="*/ 3641970 h 3641970"/>
            </a:gdLst>
            <a:ahLst/>
            <a:cxnLst>
              <a:cxn ang="0">
                <a:pos x="connsiteX0-1" y="connsiteY0-2"/>
              </a:cxn>
              <a:cxn ang="0">
                <a:pos x="connsiteX1-3" y="connsiteY1-4"/>
              </a:cxn>
              <a:cxn ang="0">
                <a:pos x="connsiteX2-5" y="connsiteY2-6"/>
              </a:cxn>
            </a:cxnLst>
            <a:rect l="l" t="t" r="r" b="b"/>
            <a:pathLst>
              <a:path w="875325" h="3641970">
                <a:moveTo>
                  <a:pt x="445477" y="0"/>
                </a:moveTo>
                <a:cubicBezTo>
                  <a:pt x="691662" y="285914"/>
                  <a:pt x="820617" y="946966"/>
                  <a:pt x="875325" y="1711569"/>
                </a:cubicBezTo>
                <a:cubicBezTo>
                  <a:pt x="867511" y="2523067"/>
                  <a:pt x="683846" y="3313072"/>
                  <a:pt x="0" y="3641970"/>
                </a:cubicBezTo>
              </a:path>
            </a:pathLst>
          </a:custGeom>
          <a:noFill/>
          <a:ln w="952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1" name="文本框 30"/>
          <p:cNvSpPr txBox="1"/>
          <p:nvPr/>
        </p:nvSpPr>
        <p:spPr>
          <a:xfrm>
            <a:off x="1349140" y="1479259"/>
            <a:ext cx="1871025" cy="936282"/>
          </a:xfrm>
          <a:prstGeom prst="rect">
            <a:avLst/>
          </a:prstGeom>
          <a:noFill/>
        </p:spPr>
        <p:txBody>
          <a:bodyPr wrap="none" rtlCol="0">
            <a:spAutoFit/>
          </a:bodyPr>
          <a:lstStyle/>
          <a:p>
            <a:pPr>
              <a:lnSpc>
                <a:spcPct val="200000"/>
              </a:lnSpc>
            </a:pPr>
            <a:r>
              <a:rPr lang="zh-CN" altLang="en-US" sz="3200" b="1" kern="100" dirty="0">
                <a:solidFill>
                  <a:schemeClr val="bg1"/>
                </a:solidFill>
                <a:latin typeface="思源黑体 CN Bold" panose="020B0800000000000000" pitchFamily="34" charset="-122"/>
                <a:ea typeface="思源黑体 CN Bold" panose="020B0800000000000000" pitchFamily="34" charset="-122"/>
              </a:rPr>
              <a:t>因地制宜</a:t>
            </a:r>
            <a:endParaRPr lang="zh-CN" altLang="en-US" sz="2400" dirty="0">
              <a:latin typeface="思源黑体 CN Bold" panose="020B0800000000000000" pitchFamily="34" charset="-122"/>
              <a:ea typeface="思源黑体 CN Bold" panose="020B0800000000000000" pitchFamily="34" charset="-122"/>
            </a:endParaRPr>
          </a:p>
        </p:txBody>
      </p:sp>
      <p:sp>
        <p:nvSpPr>
          <p:cNvPr id="32" name="文本框 31"/>
          <p:cNvSpPr txBox="1"/>
          <p:nvPr/>
        </p:nvSpPr>
        <p:spPr>
          <a:xfrm>
            <a:off x="1364552" y="3195170"/>
            <a:ext cx="1871025" cy="936282"/>
          </a:xfrm>
          <a:prstGeom prst="rect">
            <a:avLst/>
          </a:prstGeom>
          <a:noFill/>
        </p:spPr>
        <p:txBody>
          <a:bodyPr wrap="none" rtlCol="0">
            <a:spAutoFit/>
          </a:bodyPr>
          <a:lstStyle/>
          <a:p>
            <a:pPr>
              <a:lnSpc>
                <a:spcPct val="200000"/>
              </a:lnSpc>
            </a:pPr>
            <a:r>
              <a:rPr lang="zh-CN" altLang="en-US" sz="3200" b="1" kern="100" dirty="0">
                <a:solidFill>
                  <a:schemeClr val="bg1"/>
                </a:solidFill>
                <a:effectLst/>
                <a:latin typeface="思源黑体 CN Bold" panose="020B0800000000000000" pitchFamily="34" charset="-122"/>
                <a:ea typeface="思源黑体 CN Bold" panose="020B0800000000000000" pitchFamily="34" charset="-122"/>
                <a:cs typeface="方正仿宋_GB2312"/>
              </a:rPr>
              <a:t>统筹发力</a:t>
            </a:r>
            <a:endParaRPr lang="zh-CN" altLang="en-US" sz="3200" dirty="0">
              <a:latin typeface="思源黑体 CN Bold" panose="020B0800000000000000" pitchFamily="34" charset="-122"/>
              <a:ea typeface="思源黑体 CN Bold" panose="020B0800000000000000" pitchFamily="34" charset="-122"/>
            </a:endParaRPr>
          </a:p>
        </p:txBody>
      </p:sp>
      <p:grpSp>
        <p:nvGrpSpPr>
          <p:cNvPr id="84" name="Group 61"/>
          <p:cNvGrpSpPr/>
          <p:nvPr/>
        </p:nvGrpSpPr>
        <p:grpSpPr>
          <a:xfrm>
            <a:off x="721244" y="1847074"/>
            <a:ext cx="478670" cy="478670"/>
            <a:chOff x="650219" y="1253627"/>
            <a:chExt cx="587737" cy="587737"/>
          </a:xfrm>
        </p:grpSpPr>
        <p:sp>
          <p:nvSpPr>
            <p:cNvPr id="87" name="椭圆 86"/>
            <p:cNvSpPr/>
            <p:nvPr/>
          </p:nvSpPr>
          <p:spPr>
            <a:xfrm>
              <a:off x="650219" y="1253627"/>
              <a:ext cx="587737" cy="58773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95" name="cable-line_25826"/>
            <p:cNvSpPr/>
            <p:nvPr/>
          </p:nvSpPr>
          <p:spPr>
            <a:xfrm>
              <a:off x="694392" y="1319763"/>
              <a:ext cx="482372" cy="32258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7926" h="316627">
                  <a:moveTo>
                    <a:pt x="426242" y="225478"/>
                  </a:moveTo>
                  <a:lnTo>
                    <a:pt x="387904" y="242786"/>
                  </a:lnTo>
                  <a:lnTo>
                    <a:pt x="353428" y="285209"/>
                  </a:lnTo>
                  <a:lnTo>
                    <a:pt x="559341" y="285209"/>
                  </a:lnTo>
                  <a:lnTo>
                    <a:pt x="524865" y="242786"/>
                  </a:lnTo>
                  <a:lnTo>
                    <a:pt x="486527" y="225478"/>
                  </a:lnTo>
                  <a:lnTo>
                    <a:pt x="470420" y="257460"/>
                  </a:lnTo>
                  <a:cubicBezTo>
                    <a:pt x="467782" y="262728"/>
                    <a:pt x="462319" y="266114"/>
                    <a:pt x="456385" y="266114"/>
                  </a:cubicBezTo>
                  <a:cubicBezTo>
                    <a:pt x="450450" y="266114"/>
                    <a:pt x="445081" y="262728"/>
                    <a:pt x="442349" y="257460"/>
                  </a:cubicBezTo>
                  <a:close/>
                  <a:moveTo>
                    <a:pt x="456385" y="158316"/>
                  </a:moveTo>
                  <a:lnTo>
                    <a:pt x="431234" y="189357"/>
                  </a:lnTo>
                  <a:cubicBezTo>
                    <a:pt x="437734" y="188417"/>
                    <a:pt x="444327" y="191709"/>
                    <a:pt x="447436" y="197823"/>
                  </a:cubicBezTo>
                  <a:lnTo>
                    <a:pt x="456385" y="215601"/>
                  </a:lnTo>
                  <a:lnTo>
                    <a:pt x="465333" y="197823"/>
                  </a:lnTo>
                  <a:cubicBezTo>
                    <a:pt x="468442" y="191709"/>
                    <a:pt x="475035" y="188417"/>
                    <a:pt x="481535" y="189357"/>
                  </a:cubicBezTo>
                  <a:close/>
                  <a:moveTo>
                    <a:pt x="456385" y="117774"/>
                  </a:moveTo>
                  <a:cubicBezTo>
                    <a:pt x="461094" y="117774"/>
                    <a:pt x="465616" y="119938"/>
                    <a:pt x="468630" y="123606"/>
                  </a:cubicBezTo>
                  <a:lnTo>
                    <a:pt x="604461" y="291041"/>
                  </a:lnTo>
                  <a:cubicBezTo>
                    <a:pt x="608228" y="295745"/>
                    <a:pt x="608982" y="302235"/>
                    <a:pt x="606439" y="307691"/>
                  </a:cubicBezTo>
                  <a:cubicBezTo>
                    <a:pt x="603801" y="313147"/>
                    <a:pt x="598244" y="316627"/>
                    <a:pt x="592215" y="316627"/>
                  </a:cubicBezTo>
                  <a:lnTo>
                    <a:pt x="320554" y="316627"/>
                  </a:lnTo>
                  <a:cubicBezTo>
                    <a:pt x="314525" y="316627"/>
                    <a:pt x="308968" y="313147"/>
                    <a:pt x="306330" y="307691"/>
                  </a:cubicBezTo>
                  <a:cubicBezTo>
                    <a:pt x="303787" y="302235"/>
                    <a:pt x="304541" y="295745"/>
                    <a:pt x="308308" y="291041"/>
                  </a:cubicBezTo>
                  <a:lnTo>
                    <a:pt x="444233" y="123606"/>
                  </a:lnTo>
                  <a:cubicBezTo>
                    <a:pt x="447153" y="119938"/>
                    <a:pt x="451675" y="117774"/>
                    <a:pt x="456385" y="117774"/>
                  </a:cubicBezTo>
                  <a:close/>
                  <a:moveTo>
                    <a:pt x="246975" y="40640"/>
                  </a:moveTo>
                  <a:lnTo>
                    <a:pt x="196012" y="103386"/>
                  </a:lnTo>
                  <a:lnTo>
                    <a:pt x="210519" y="97177"/>
                  </a:lnTo>
                  <a:cubicBezTo>
                    <a:pt x="218055" y="93885"/>
                    <a:pt x="226722" y="96989"/>
                    <a:pt x="230584" y="104139"/>
                  </a:cubicBezTo>
                  <a:lnTo>
                    <a:pt x="248105" y="136782"/>
                  </a:lnTo>
                  <a:lnTo>
                    <a:pt x="265627" y="104139"/>
                  </a:lnTo>
                  <a:cubicBezTo>
                    <a:pt x="269489" y="96989"/>
                    <a:pt x="278250" y="93885"/>
                    <a:pt x="285692" y="97177"/>
                  </a:cubicBezTo>
                  <a:lnTo>
                    <a:pt x="296713" y="101881"/>
                  </a:lnTo>
                  <a:close/>
                  <a:moveTo>
                    <a:pt x="246975" y="0"/>
                  </a:moveTo>
                  <a:cubicBezTo>
                    <a:pt x="251685" y="0"/>
                    <a:pt x="256207" y="2164"/>
                    <a:pt x="259221" y="5832"/>
                  </a:cubicBezTo>
                  <a:lnTo>
                    <a:pt x="383566" y="159172"/>
                  </a:lnTo>
                  <a:cubicBezTo>
                    <a:pt x="389030" y="165945"/>
                    <a:pt x="387994" y="175823"/>
                    <a:pt x="381306" y="181279"/>
                  </a:cubicBezTo>
                  <a:cubicBezTo>
                    <a:pt x="374523" y="186735"/>
                    <a:pt x="364632" y="185700"/>
                    <a:pt x="359168" y="178927"/>
                  </a:cubicBezTo>
                  <a:lnTo>
                    <a:pt x="339198" y="154374"/>
                  </a:lnTo>
                  <a:lnTo>
                    <a:pt x="286539" y="131608"/>
                  </a:lnTo>
                  <a:lnTo>
                    <a:pt x="261953" y="177422"/>
                  </a:lnTo>
                  <a:cubicBezTo>
                    <a:pt x="259221" y="182502"/>
                    <a:pt x="253946" y="185700"/>
                    <a:pt x="248105" y="185700"/>
                  </a:cubicBezTo>
                  <a:cubicBezTo>
                    <a:pt x="242359" y="185700"/>
                    <a:pt x="236990" y="182502"/>
                    <a:pt x="234258" y="177422"/>
                  </a:cubicBezTo>
                  <a:lnTo>
                    <a:pt x="209766" y="131608"/>
                  </a:lnTo>
                  <a:lnTo>
                    <a:pt x="153622" y="155785"/>
                  </a:lnTo>
                  <a:lnTo>
                    <a:pt x="48588" y="285230"/>
                  </a:lnTo>
                  <a:lnTo>
                    <a:pt x="264496" y="285230"/>
                  </a:lnTo>
                  <a:cubicBezTo>
                    <a:pt x="273163" y="285230"/>
                    <a:pt x="280134" y="292191"/>
                    <a:pt x="280134" y="300846"/>
                  </a:cubicBezTo>
                  <a:cubicBezTo>
                    <a:pt x="280134" y="309501"/>
                    <a:pt x="273163" y="316556"/>
                    <a:pt x="264496" y="316556"/>
                  </a:cubicBezTo>
                  <a:lnTo>
                    <a:pt x="15712" y="316556"/>
                  </a:lnTo>
                  <a:cubicBezTo>
                    <a:pt x="9589" y="316556"/>
                    <a:pt x="4125" y="313075"/>
                    <a:pt x="1487" y="307619"/>
                  </a:cubicBezTo>
                  <a:cubicBezTo>
                    <a:pt x="-1056" y="302163"/>
                    <a:pt x="-302" y="295672"/>
                    <a:pt x="3466" y="290968"/>
                  </a:cubicBezTo>
                  <a:lnTo>
                    <a:pt x="234823" y="5832"/>
                  </a:lnTo>
                  <a:cubicBezTo>
                    <a:pt x="237743" y="2164"/>
                    <a:pt x="242265" y="0"/>
                    <a:pt x="246975" y="0"/>
                  </a:cubicBezTo>
                  <a:close/>
                </a:path>
              </a:pathLst>
            </a:custGeom>
            <a:solidFill>
              <a:srgbClr val="66A6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Bold" panose="020B0800000000000000" pitchFamily="34" charset="-122"/>
                <a:ea typeface="思源黑体 CN Bold" panose="020B0800000000000000" pitchFamily="34" charset="-122"/>
              </a:endParaRPr>
            </a:p>
          </p:txBody>
        </p:sp>
      </p:grpSp>
      <p:grpSp>
        <p:nvGrpSpPr>
          <p:cNvPr id="99" name="Group 74"/>
          <p:cNvGrpSpPr/>
          <p:nvPr/>
        </p:nvGrpSpPr>
        <p:grpSpPr>
          <a:xfrm>
            <a:off x="714994" y="3629673"/>
            <a:ext cx="478670" cy="478670"/>
            <a:chOff x="650219" y="1253627"/>
            <a:chExt cx="587737" cy="587737"/>
          </a:xfrm>
        </p:grpSpPr>
        <p:sp>
          <p:nvSpPr>
            <p:cNvPr id="101" name="椭圆 100"/>
            <p:cNvSpPr/>
            <p:nvPr/>
          </p:nvSpPr>
          <p:spPr>
            <a:xfrm>
              <a:off x="650219" y="1253627"/>
              <a:ext cx="587737" cy="58773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3" name="cable-line_25826"/>
            <p:cNvSpPr/>
            <p:nvPr/>
          </p:nvSpPr>
          <p:spPr>
            <a:xfrm>
              <a:off x="749078" y="1324367"/>
              <a:ext cx="387666" cy="39965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86328" h="604463">
                  <a:moveTo>
                    <a:pt x="97705" y="528111"/>
                  </a:moveTo>
                  <a:cubicBezTo>
                    <a:pt x="128776" y="528111"/>
                    <a:pt x="145220" y="540995"/>
                    <a:pt x="158413" y="551303"/>
                  </a:cubicBezTo>
                  <a:cubicBezTo>
                    <a:pt x="169598" y="559988"/>
                    <a:pt x="177629" y="566287"/>
                    <a:pt x="195507" y="566287"/>
                  </a:cubicBezTo>
                  <a:cubicBezTo>
                    <a:pt x="213289" y="566287"/>
                    <a:pt x="221415" y="559988"/>
                    <a:pt x="232505" y="551303"/>
                  </a:cubicBezTo>
                  <a:cubicBezTo>
                    <a:pt x="245698" y="540995"/>
                    <a:pt x="262141" y="528111"/>
                    <a:pt x="293212" y="528111"/>
                  </a:cubicBezTo>
                  <a:cubicBezTo>
                    <a:pt x="324187" y="528111"/>
                    <a:pt x="340631" y="540995"/>
                    <a:pt x="353824" y="551303"/>
                  </a:cubicBezTo>
                  <a:cubicBezTo>
                    <a:pt x="365009" y="559988"/>
                    <a:pt x="373040" y="566287"/>
                    <a:pt x="390917" y="566287"/>
                  </a:cubicBezTo>
                  <a:cubicBezTo>
                    <a:pt x="408795" y="566287"/>
                    <a:pt x="416826" y="559988"/>
                    <a:pt x="428011" y="551303"/>
                  </a:cubicBezTo>
                  <a:cubicBezTo>
                    <a:pt x="441204" y="540995"/>
                    <a:pt x="457648" y="528111"/>
                    <a:pt x="488623" y="528111"/>
                  </a:cubicBezTo>
                  <a:cubicBezTo>
                    <a:pt x="519694" y="528111"/>
                    <a:pt x="536041" y="540995"/>
                    <a:pt x="549330" y="551303"/>
                  </a:cubicBezTo>
                  <a:cubicBezTo>
                    <a:pt x="560420" y="559988"/>
                    <a:pt x="568546" y="566287"/>
                    <a:pt x="586328" y="566287"/>
                  </a:cubicBezTo>
                  <a:lnTo>
                    <a:pt x="586328" y="604463"/>
                  </a:lnTo>
                  <a:cubicBezTo>
                    <a:pt x="555353" y="604463"/>
                    <a:pt x="538910" y="591674"/>
                    <a:pt x="525716" y="581367"/>
                  </a:cubicBezTo>
                  <a:cubicBezTo>
                    <a:pt x="514531" y="572586"/>
                    <a:pt x="506500" y="566287"/>
                    <a:pt x="488623" y="566287"/>
                  </a:cubicBezTo>
                  <a:cubicBezTo>
                    <a:pt x="470841" y="566287"/>
                    <a:pt x="462715" y="572586"/>
                    <a:pt x="451529" y="581367"/>
                  </a:cubicBezTo>
                  <a:cubicBezTo>
                    <a:pt x="438336" y="591674"/>
                    <a:pt x="421893" y="604463"/>
                    <a:pt x="390917" y="604463"/>
                  </a:cubicBezTo>
                  <a:cubicBezTo>
                    <a:pt x="359847" y="604463"/>
                    <a:pt x="343499" y="591674"/>
                    <a:pt x="330306" y="581367"/>
                  </a:cubicBezTo>
                  <a:cubicBezTo>
                    <a:pt x="319120" y="572586"/>
                    <a:pt x="310994" y="566287"/>
                    <a:pt x="293212" y="566287"/>
                  </a:cubicBezTo>
                  <a:cubicBezTo>
                    <a:pt x="275334" y="566287"/>
                    <a:pt x="267304" y="572586"/>
                    <a:pt x="256118" y="581367"/>
                  </a:cubicBezTo>
                  <a:cubicBezTo>
                    <a:pt x="242925" y="591674"/>
                    <a:pt x="226482" y="604463"/>
                    <a:pt x="195507" y="604463"/>
                  </a:cubicBezTo>
                  <a:cubicBezTo>
                    <a:pt x="164436" y="604463"/>
                    <a:pt x="147992" y="591674"/>
                    <a:pt x="134799" y="581367"/>
                  </a:cubicBezTo>
                  <a:cubicBezTo>
                    <a:pt x="123614" y="572586"/>
                    <a:pt x="115583" y="566287"/>
                    <a:pt x="97705" y="566287"/>
                  </a:cubicBezTo>
                  <a:cubicBezTo>
                    <a:pt x="79923" y="566287"/>
                    <a:pt x="71797" y="572586"/>
                    <a:pt x="60612" y="581367"/>
                  </a:cubicBezTo>
                  <a:cubicBezTo>
                    <a:pt x="47418" y="591674"/>
                    <a:pt x="31070" y="604463"/>
                    <a:pt x="0" y="604463"/>
                  </a:cubicBezTo>
                  <a:lnTo>
                    <a:pt x="0" y="566287"/>
                  </a:lnTo>
                  <a:cubicBezTo>
                    <a:pt x="17877" y="566287"/>
                    <a:pt x="25908" y="559988"/>
                    <a:pt x="37093" y="551303"/>
                  </a:cubicBezTo>
                  <a:cubicBezTo>
                    <a:pt x="50286" y="540995"/>
                    <a:pt x="66730" y="528111"/>
                    <a:pt x="97705" y="528111"/>
                  </a:cubicBezTo>
                  <a:close/>
                  <a:moveTo>
                    <a:pt x="97764" y="413584"/>
                  </a:moveTo>
                  <a:cubicBezTo>
                    <a:pt x="128832" y="413584"/>
                    <a:pt x="145273" y="426468"/>
                    <a:pt x="158465" y="436776"/>
                  </a:cubicBezTo>
                  <a:cubicBezTo>
                    <a:pt x="169649" y="445461"/>
                    <a:pt x="177679" y="451760"/>
                    <a:pt x="195554" y="451760"/>
                  </a:cubicBezTo>
                  <a:cubicBezTo>
                    <a:pt x="213334" y="451760"/>
                    <a:pt x="221459" y="445461"/>
                    <a:pt x="232548" y="436776"/>
                  </a:cubicBezTo>
                  <a:cubicBezTo>
                    <a:pt x="245739" y="426468"/>
                    <a:pt x="262181" y="413584"/>
                    <a:pt x="293248" y="413584"/>
                  </a:cubicBezTo>
                  <a:cubicBezTo>
                    <a:pt x="324219" y="413584"/>
                    <a:pt x="340660" y="426468"/>
                    <a:pt x="353852" y="436776"/>
                  </a:cubicBezTo>
                  <a:cubicBezTo>
                    <a:pt x="365036" y="445461"/>
                    <a:pt x="373066" y="451760"/>
                    <a:pt x="390941" y="451760"/>
                  </a:cubicBezTo>
                  <a:cubicBezTo>
                    <a:pt x="408817" y="451760"/>
                    <a:pt x="416846" y="445461"/>
                    <a:pt x="428030" y="436776"/>
                  </a:cubicBezTo>
                  <a:cubicBezTo>
                    <a:pt x="441222" y="426468"/>
                    <a:pt x="457663" y="413584"/>
                    <a:pt x="488635" y="413584"/>
                  </a:cubicBezTo>
                  <a:cubicBezTo>
                    <a:pt x="519702" y="413584"/>
                    <a:pt x="536048" y="426468"/>
                    <a:pt x="549335" y="436776"/>
                  </a:cubicBezTo>
                  <a:cubicBezTo>
                    <a:pt x="560423" y="445461"/>
                    <a:pt x="568548" y="451760"/>
                    <a:pt x="586328" y="451760"/>
                  </a:cubicBezTo>
                  <a:lnTo>
                    <a:pt x="586328" y="489936"/>
                  </a:lnTo>
                  <a:cubicBezTo>
                    <a:pt x="555357" y="489936"/>
                    <a:pt x="538915" y="477147"/>
                    <a:pt x="525724" y="466840"/>
                  </a:cubicBezTo>
                  <a:cubicBezTo>
                    <a:pt x="514540" y="458059"/>
                    <a:pt x="506510" y="451760"/>
                    <a:pt x="488635" y="451760"/>
                  </a:cubicBezTo>
                  <a:cubicBezTo>
                    <a:pt x="470855" y="451760"/>
                    <a:pt x="462730" y="458059"/>
                    <a:pt x="451546" y="466840"/>
                  </a:cubicBezTo>
                  <a:cubicBezTo>
                    <a:pt x="438354" y="477147"/>
                    <a:pt x="421912" y="489936"/>
                    <a:pt x="390941" y="489936"/>
                  </a:cubicBezTo>
                  <a:cubicBezTo>
                    <a:pt x="359874" y="489936"/>
                    <a:pt x="343528" y="477147"/>
                    <a:pt x="330337" y="466840"/>
                  </a:cubicBezTo>
                  <a:cubicBezTo>
                    <a:pt x="319153" y="458059"/>
                    <a:pt x="311027" y="451760"/>
                    <a:pt x="293248" y="451760"/>
                  </a:cubicBezTo>
                  <a:cubicBezTo>
                    <a:pt x="275372" y="451760"/>
                    <a:pt x="267342" y="458059"/>
                    <a:pt x="256158" y="466840"/>
                  </a:cubicBezTo>
                  <a:cubicBezTo>
                    <a:pt x="242967" y="477147"/>
                    <a:pt x="226525" y="489936"/>
                    <a:pt x="195554" y="489936"/>
                  </a:cubicBezTo>
                  <a:cubicBezTo>
                    <a:pt x="164487" y="489936"/>
                    <a:pt x="148045" y="477147"/>
                    <a:pt x="134854" y="466840"/>
                  </a:cubicBezTo>
                  <a:cubicBezTo>
                    <a:pt x="123670" y="458059"/>
                    <a:pt x="115640" y="451760"/>
                    <a:pt x="97764" y="451760"/>
                  </a:cubicBezTo>
                  <a:cubicBezTo>
                    <a:pt x="79984" y="451760"/>
                    <a:pt x="71859" y="458059"/>
                    <a:pt x="60675" y="466840"/>
                  </a:cubicBezTo>
                  <a:cubicBezTo>
                    <a:pt x="47484" y="477147"/>
                    <a:pt x="31138" y="489936"/>
                    <a:pt x="71" y="489936"/>
                  </a:cubicBezTo>
                  <a:lnTo>
                    <a:pt x="71" y="451760"/>
                  </a:lnTo>
                  <a:cubicBezTo>
                    <a:pt x="17946" y="451760"/>
                    <a:pt x="25976" y="445461"/>
                    <a:pt x="37160" y="436776"/>
                  </a:cubicBezTo>
                  <a:cubicBezTo>
                    <a:pt x="50351" y="426468"/>
                    <a:pt x="66793" y="413584"/>
                    <a:pt x="97764" y="413584"/>
                  </a:cubicBezTo>
                  <a:close/>
                  <a:moveTo>
                    <a:pt x="293212" y="83894"/>
                  </a:moveTo>
                  <a:cubicBezTo>
                    <a:pt x="241113" y="83894"/>
                    <a:pt x="198766" y="126174"/>
                    <a:pt x="198766" y="178190"/>
                  </a:cubicBezTo>
                  <a:cubicBezTo>
                    <a:pt x="198766" y="230111"/>
                    <a:pt x="241113" y="272487"/>
                    <a:pt x="293212" y="272487"/>
                  </a:cubicBezTo>
                  <a:cubicBezTo>
                    <a:pt x="345214" y="272487"/>
                    <a:pt x="387658" y="230111"/>
                    <a:pt x="387658" y="178190"/>
                  </a:cubicBezTo>
                  <a:cubicBezTo>
                    <a:pt x="387658" y="126174"/>
                    <a:pt x="345214" y="83894"/>
                    <a:pt x="293212" y="83894"/>
                  </a:cubicBezTo>
                  <a:close/>
                  <a:moveTo>
                    <a:pt x="274093" y="0"/>
                  </a:moveTo>
                  <a:lnTo>
                    <a:pt x="312330" y="0"/>
                  </a:lnTo>
                  <a:lnTo>
                    <a:pt x="312330" y="47053"/>
                  </a:lnTo>
                  <a:cubicBezTo>
                    <a:pt x="334603" y="50298"/>
                    <a:pt x="355156" y="59079"/>
                    <a:pt x="372458" y="71963"/>
                  </a:cubicBezTo>
                  <a:lnTo>
                    <a:pt x="405820" y="38654"/>
                  </a:lnTo>
                  <a:lnTo>
                    <a:pt x="432873" y="65664"/>
                  </a:lnTo>
                  <a:lnTo>
                    <a:pt x="399511" y="98973"/>
                  </a:lnTo>
                  <a:cubicBezTo>
                    <a:pt x="412416" y="116248"/>
                    <a:pt x="421211" y="136768"/>
                    <a:pt x="424461" y="159102"/>
                  </a:cubicBezTo>
                  <a:lnTo>
                    <a:pt x="471588" y="159102"/>
                  </a:lnTo>
                  <a:lnTo>
                    <a:pt x="471588" y="197279"/>
                  </a:lnTo>
                  <a:lnTo>
                    <a:pt x="424461" y="197279"/>
                  </a:lnTo>
                  <a:cubicBezTo>
                    <a:pt x="421211" y="219517"/>
                    <a:pt x="412416" y="240037"/>
                    <a:pt x="399511" y="257312"/>
                  </a:cubicBezTo>
                  <a:lnTo>
                    <a:pt x="432873" y="290621"/>
                  </a:lnTo>
                  <a:lnTo>
                    <a:pt x="405820" y="317631"/>
                  </a:lnTo>
                  <a:lnTo>
                    <a:pt x="372458" y="284322"/>
                  </a:lnTo>
                  <a:cubicBezTo>
                    <a:pt x="355156" y="297206"/>
                    <a:pt x="334603" y="305987"/>
                    <a:pt x="312330" y="309232"/>
                  </a:cubicBezTo>
                  <a:lnTo>
                    <a:pt x="312330" y="356285"/>
                  </a:lnTo>
                  <a:lnTo>
                    <a:pt x="274093" y="356285"/>
                  </a:lnTo>
                  <a:lnTo>
                    <a:pt x="274093" y="309232"/>
                  </a:lnTo>
                  <a:cubicBezTo>
                    <a:pt x="251724" y="305987"/>
                    <a:pt x="231172" y="297206"/>
                    <a:pt x="213869" y="284322"/>
                  </a:cubicBezTo>
                  <a:lnTo>
                    <a:pt x="180507" y="317631"/>
                  </a:lnTo>
                  <a:lnTo>
                    <a:pt x="153454" y="290621"/>
                  </a:lnTo>
                  <a:lnTo>
                    <a:pt x="186816" y="257312"/>
                  </a:lnTo>
                  <a:cubicBezTo>
                    <a:pt x="173911" y="240037"/>
                    <a:pt x="165117" y="219517"/>
                    <a:pt x="161867" y="197279"/>
                  </a:cubicBezTo>
                  <a:lnTo>
                    <a:pt x="114739" y="197279"/>
                  </a:lnTo>
                  <a:lnTo>
                    <a:pt x="114739" y="159102"/>
                  </a:lnTo>
                  <a:lnTo>
                    <a:pt x="161867" y="159102"/>
                  </a:lnTo>
                  <a:cubicBezTo>
                    <a:pt x="165117" y="136768"/>
                    <a:pt x="173911" y="116248"/>
                    <a:pt x="186816" y="98973"/>
                  </a:cubicBezTo>
                  <a:lnTo>
                    <a:pt x="153454" y="65664"/>
                  </a:lnTo>
                  <a:lnTo>
                    <a:pt x="180507" y="38654"/>
                  </a:lnTo>
                  <a:lnTo>
                    <a:pt x="213869" y="71963"/>
                  </a:lnTo>
                  <a:cubicBezTo>
                    <a:pt x="231172" y="59079"/>
                    <a:pt x="251724" y="50298"/>
                    <a:pt x="274093" y="47053"/>
                  </a:cubicBezTo>
                  <a:close/>
                </a:path>
              </a:pathLst>
            </a:custGeom>
            <a:solidFill>
              <a:srgbClr val="66A6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Bold" panose="020B0800000000000000" pitchFamily="34" charset="-122"/>
                <a:ea typeface="思源黑体 CN Bold" panose="020B0800000000000000" pitchFamily="34" charset="-122"/>
              </a:endParaRPr>
            </a:p>
          </p:txBody>
        </p:sp>
      </p:grpSp>
      <p:sp>
        <p:nvSpPr>
          <p:cNvPr id="107" name="destination_81426"/>
          <p:cNvSpPr/>
          <p:nvPr/>
        </p:nvSpPr>
        <p:spPr>
          <a:xfrm>
            <a:off x="6404286" y="2204321"/>
            <a:ext cx="609685" cy="548653"/>
          </a:xfrm>
          <a:custGeom>
            <a:avLst/>
            <a:gdLst>
              <a:gd name="connsiteX0" fmla="*/ 225929 w 608344"/>
              <a:gd name="connsiteY0" fmla="*/ 296304 h 547447"/>
              <a:gd name="connsiteX1" fmla="*/ 225929 w 608344"/>
              <a:gd name="connsiteY1" fmla="*/ 341046 h 547447"/>
              <a:gd name="connsiteX2" fmla="*/ 44891 w 608344"/>
              <a:gd name="connsiteY2" fmla="*/ 420403 h 547447"/>
              <a:gd name="connsiteX3" fmla="*/ 287412 w 608344"/>
              <a:gd name="connsiteY3" fmla="*/ 502613 h 547447"/>
              <a:gd name="connsiteX4" fmla="*/ 530026 w 608344"/>
              <a:gd name="connsiteY4" fmla="*/ 420403 h 547447"/>
              <a:gd name="connsiteX5" fmla="*/ 351292 w 608344"/>
              <a:gd name="connsiteY5" fmla="*/ 341322 h 547447"/>
              <a:gd name="connsiteX6" fmla="*/ 351292 w 608344"/>
              <a:gd name="connsiteY6" fmla="*/ 296488 h 547447"/>
              <a:gd name="connsiteX7" fmla="*/ 574825 w 608344"/>
              <a:gd name="connsiteY7" fmla="*/ 420403 h 547447"/>
              <a:gd name="connsiteX8" fmla="*/ 287412 w 608344"/>
              <a:gd name="connsiteY8" fmla="*/ 547447 h 547447"/>
              <a:gd name="connsiteX9" fmla="*/ 0 w 608344"/>
              <a:gd name="connsiteY9" fmla="*/ 420403 h 547447"/>
              <a:gd name="connsiteX10" fmla="*/ 225929 w 608344"/>
              <a:gd name="connsiteY10" fmla="*/ 296304 h 547447"/>
              <a:gd name="connsiteX11" fmla="*/ 288618 w 608344"/>
              <a:gd name="connsiteY11" fmla="*/ 0 h 547447"/>
              <a:gd name="connsiteX12" fmla="*/ 311206 w 608344"/>
              <a:gd name="connsiteY12" fmla="*/ 22551 h 547447"/>
              <a:gd name="connsiteX13" fmla="*/ 311206 w 608344"/>
              <a:gd name="connsiteY13" fmla="*/ 36174 h 547447"/>
              <a:gd name="connsiteX14" fmla="*/ 370947 w 608344"/>
              <a:gd name="connsiteY14" fmla="*/ 21079 h 547447"/>
              <a:gd name="connsiteX15" fmla="*/ 428291 w 608344"/>
              <a:gd name="connsiteY15" fmla="*/ 34978 h 547447"/>
              <a:gd name="connsiteX16" fmla="*/ 486004 w 608344"/>
              <a:gd name="connsiteY16" fmla="*/ 48969 h 547447"/>
              <a:gd name="connsiteX17" fmla="*/ 540766 w 608344"/>
              <a:gd name="connsiteY17" fmla="*/ 36450 h 547447"/>
              <a:gd name="connsiteX18" fmla="*/ 578012 w 608344"/>
              <a:gd name="connsiteY18" fmla="*/ 18409 h 547447"/>
              <a:gd name="connsiteX19" fmla="*/ 587232 w 608344"/>
              <a:gd name="connsiteY19" fmla="*/ 16292 h 547447"/>
              <a:gd name="connsiteX20" fmla="*/ 598479 w 608344"/>
              <a:gd name="connsiteY20" fmla="*/ 19514 h 547447"/>
              <a:gd name="connsiteX21" fmla="*/ 608344 w 608344"/>
              <a:gd name="connsiteY21" fmla="*/ 37371 h 547447"/>
              <a:gd name="connsiteX22" fmla="*/ 608344 w 608344"/>
              <a:gd name="connsiteY22" fmla="*/ 174520 h 547447"/>
              <a:gd name="connsiteX23" fmla="*/ 596451 w 608344"/>
              <a:gd name="connsiteY23" fmla="*/ 193481 h 547447"/>
              <a:gd name="connsiteX24" fmla="*/ 540766 w 608344"/>
              <a:gd name="connsiteY24" fmla="*/ 220451 h 547447"/>
              <a:gd name="connsiteX25" fmla="*/ 486004 w 608344"/>
              <a:gd name="connsiteY25" fmla="*/ 232969 h 547447"/>
              <a:gd name="connsiteX26" fmla="*/ 428291 w 608344"/>
              <a:gd name="connsiteY26" fmla="*/ 218978 h 547447"/>
              <a:gd name="connsiteX27" fmla="*/ 370947 w 608344"/>
              <a:gd name="connsiteY27" fmla="*/ 205079 h 547447"/>
              <a:gd name="connsiteX28" fmla="*/ 311206 w 608344"/>
              <a:gd name="connsiteY28" fmla="*/ 220175 h 547447"/>
              <a:gd name="connsiteX29" fmla="*/ 311206 w 608344"/>
              <a:gd name="connsiteY29" fmla="*/ 426267 h 547447"/>
              <a:gd name="connsiteX30" fmla="*/ 288618 w 608344"/>
              <a:gd name="connsiteY30" fmla="*/ 448726 h 547447"/>
              <a:gd name="connsiteX31" fmla="*/ 266031 w 608344"/>
              <a:gd name="connsiteY31" fmla="*/ 426267 h 547447"/>
              <a:gd name="connsiteX32" fmla="*/ 266031 w 608344"/>
              <a:gd name="connsiteY32" fmla="*/ 22551 h 547447"/>
              <a:gd name="connsiteX33" fmla="*/ 288618 w 608344"/>
              <a:gd name="connsiteY33" fmla="*/ 0 h 547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8344" h="547447">
                <a:moveTo>
                  <a:pt x="225929" y="296304"/>
                </a:moveTo>
                <a:lnTo>
                  <a:pt x="225929" y="341046"/>
                </a:lnTo>
                <a:cubicBezTo>
                  <a:pt x="112458" y="351817"/>
                  <a:pt x="44891" y="391035"/>
                  <a:pt x="44891" y="420403"/>
                </a:cubicBezTo>
                <a:cubicBezTo>
                  <a:pt x="44891" y="454741"/>
                  <a:pt x="137162" y="502613"/>
                  <a:pt x="287412" y="502613"/>
                </a:cubicBezTo>
                <a:cubicBezTo>
                  <a:pt x="437663" y="502613"/>
                  <a:pt x="530026" y="454741"/>
                  <a:pt x="530026" y="420403"/>
                </a:cubicBezTo>
                <a:cubicBezTo>
                  <a:pt x="530026" y="391219"/>
                  <a:pt x="463289" y="352369"/>
                  <a:pt x="351292" y="341322"/>
                </a:cubicBezTo>
                <a:lnTo>
                  <a:pt x="351292" y="296488"/>
                </a:lnTo>
                <a:cubicBezTo>
                  <a:pt x="468543" y="307904"/>
                  <a:pt x="574825" y="350436"/>
                  <a:pt x="574825" y="420403"/>
                </a:cubicBezTo>
                <a:cubicBezTo>
                  <a:pt x="574825" y="502889"/>
                  <a:pt x="426786" y="547447"/>
                  <a:pt x="287412" y="547447"/>
                </a:cubicBezTo>
                <a:cubicBezTo>
                  <a:pt x="148131" y="547447"/>
                  <a:pt x="0" y="502889"/>
                  <a:pt x="0" y="420403"/>
                </a:cubicBezTo>
                <a:cubicBezTo>
                  <a:pt x="0" y="349976"/>
                  <a:pt x="107757" y="307351"/>
                  <a:pt x="225929" y="296304"/>
                </a:cubicBezTo>
                <a:close/>
                <a:moveTo>
                  <a:pt x="288618" y="0"/>
                </a:moveTo>
                <a:cubicBezTo>
                  <a:pt x="301064" y="0"/>
                  <a:pt x="311206" y="10033"/>
                  <a:pt x="311206" y="22551"/>
                </a:cubicBezTo>
                <a:lnTo>
                  <a:pt x="311206" y="36174"/>
                </a:lnTo>
                <a:cubicBezTo>
                  <a:pt x="329829" y="26141"/>
                  <a:pt x="350388" y="21079"/>
                  <a:pt x="370947" y="21079"/>
                </a:cubicBezTo>
                <a:cubicBezTo>
                  <a:pt x="390584" y="21079"/>
                  <a:pt x="410313" y="25681"/>
                  <a:pt x="428291" y="34978"/>
                </a:cubicBezTo>
                <a:cubicBezTo>
                  <a:pt x="446361" y="44366"/>
                  <a:pt x="466182" y="48969"/>
                  <a:pt x="486004" y="48969"/>
                </a:cubicBezTo>
                <a:cubicBezTo>
                  <a:pt x="504719" y="48969"/>
                  <a:pt x="523526" y="44827"/>
                  <a:pt x="540766" y="36450"/>
                </a:cubicBezTo>
                <a:lnTo>
                  <a:pt x="578012" y="18409"/>
                </a:lnTo>
                <a:cubicBezTo>
                  <a:pt x="580963" y="17029"/>
                  <a:pt x="584097" y="16292"/>
                  <a:pt x="587232" y="16292"/>
                </a:cubicBezTo>
                <a:cubicBezTo>
                  <a:pt x="591104" y="16292"/>
                  <a:pt x="594976" y="17397"/>
                  <a:pt x="598479" y="19514"/>
                </a:cubicBezTo>
                <a:cubicBezTo>
                  <a:pt x="604564" y="23380"/>
                  <a:pt x="608344" y="30099"/>
                  <a:pt x="608344" y="37371"/>
                </a:cubicBezTo>
                <a:lnTo>
                  <a:pt x="608344" y="174520"/>
                </a:lnTo>
                <a:cubicBezTo>
                  <a:pt x="608344" y="182620"/>
                  <a:pt x="603734" y="189984"/>
                  <a:pt x="596451" y="193481"/>
                </a:cubicBezTo>
                <a:lnTo>
                  <a:pt x="540766" y="220451"/>
                </a:lnTo>
                <a:cubicBezTo>
                  <a:pt x="523434" y="228827"/>
                  <a:pt x="504719" y="232969"/>
                  <a:pt x="486004" y="232969"/>
                </a:cubicBezTo>
                <a:cubicBezTo>
                  <a:pt x="466182" y="232969"/>
                  <a:pt x="446361" y="228367"/>
                  <a:pt x="428291" y="218978"/>
                </a:cubicBezTo>
                <a:cubicBezTo>
                  <a:pt x="410313" y="209774"/>
                  <a:pt x="390584" y="205079"/>
                  <a:pt x="370947" y="205079"/>
                </a:cubicBezTo>
                <a:cubicBezTo>
                  <a:pt x="350388" y="205079"/>
                  <a:pt x="329829" y="210142"/>
                  <a:pt x="311206" y="220175"/>
                </a:cubicBezTo>
                <a:lnTo>
                  <a:pt x="311206" y="426267"/>
                </a:lnTo>
                <a:cubicBezTo>
                  <a:pt x="311206" y="438693"/>
                  <a:pt x="301064" y="448726"/>
                  <a:pt x="288618" y="448726"/>
                </a:cubicBezTo>
                <a:cubicBezTo>
                  <a:pt x="276172" y="448726"/>
                  <a:pt x="266031" y="438693"/>
                  <a:pt x="266031" y="426267"/>
                </a:cubicBezTo>
                <a:lnTo>
                  <a:pt x="266031" y="22551"/>
                </a:lnTo>
                <a:cubicBezTo>
                  <a:pt x="266031" y="10033"/>
                  <a:pt x="276172" y="0"/>
                  <a:pt x="2886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思源黑体 CN Bold" panose="020B0800000000000000" pitchFamily="34" charset="-122"/>
            </a:endParaRPr>
          </a:p>
        </p:txBody>
      </p:sp>
      <p:sp>
        <p:nvSpPr>
          <p:cNvPr id="47" name="文本框 46"/>
          <p:cNvSpPr txBox="1"/>
          <p:nvPr/>
        </p:nvSpPr>
        <p:spPr>
          <a:xfrm>
            <a:off x="1349193" y="2505509"/>
            <a:ext cx="3017254" cy="586827"/>
          </a:xfrm>
          <a:prstGeom prst="rect">
            <a:avLst/>
          </a:prstGeom>
          <a:noFill/>
        </p:spPr>
        <p:txBody>
          <a:bodyPr wrap="square" rtlCol="0">
            <a:spAutoFit/>
          </a:bodyPr>
          <a:lstStyle/>
          <a:p>
            <a:pPr>
              <a:lnSpc>
                <a:spcPct val="150000"/>
              </a:lnSpc>
            </a:pPr>
            <a:r>
              <a:rPr lang="zh-CN" altLang="en-US" sz="2400" kern="100" dirty="0">
                <a:solidFill>
                  <a:schemeClr val="bg1"/>
                </a:solidFill>
                <a:latin typeface="思源黑体 CN Bold" panose="020B0800000000000000" pitchFamily="34" charset="-122"/>
                <a:ea typeface="思源黑体 CN Bold" panose="020B0800000000000000" pitchFamily="34" charset="-122"/>
              </a:rPr>
              <a:t>资源禀赋及负荷特征</a:t>
            </a:r>
            <a:endParaRPr lang="zh-CN" altLang="en-US" sz="2400" dirty="0">
              <a:latin typeface="思源黑体 CN Bold" panose="020B0800000000000000" pitchFamily="34" charset="-122"/>
              <a:ea typeface="思源黑体 CN Bold" panose="020B0800000000000000" pitchFamily="34" charset="-122"/>
            </a:endParaRPr>
          </a:p>
        </p:txBody>
      </p:sp>
      <p:sp>
        <p:nvSpPr>
          <p:cNvPr id="48" name="文本框 47"/>
          <p:cNvSpPr txBox="1"/>
          <p:nvPr/>
        </p:nvSpPr>
        <p:spPr>
          <a:xfrm>
            <a:off x="1363164" y="4144235"/>
            <a:ext cx="2339102" cy="586827"/>
          </a:xfrm>
          <a:prstGeom prst="rect">
            <a:avLst/>
          </a:prstGeom>
          <a:noFill/>
        </p:spPr>
        <p:txBody>
          <a:bodyPr wrap="none" rtlCol="0">
            <a:spAutoFit/>
          </a:bodyPr>
          <a:lstStyle/>
          <a:p>
            <a:pPr>
              <a:lnSpc>
                <a:spcPct val="150000"/>
              </a:lnSpc>
            </a:pPr>
            <a:r>
              <a:rPr lang="zh-CN" altLang="en-US" sz="2400" kern="100" dirty="0">
                <a:solidFill>
                  <a:schemeClr val="bg1"/>
                </a:solidFill>
                <a:latin typeface="思源黑体 CN Bold" panose="020B0800000000000000" pitchFamily="34" charset="-122"/>
                <a:ea typeface="思源黑体 CN Bold" panose="020B0800000000000000" pitchFamily="34" charset="-122"/>
              </a:rPr>
              <a:t>结合内外部资源</a:t>
            </a:r>
            <a:endParaRPr lang="zh-CN" altLang="en-US" sz="2400" dirty="0">
              <a:latin typeface="思源黑体 CN Bold" panose="020B0800000000000000" pitchFamily="34" charset="-122"/>
              <a:ea typeface="思源黑体 CN Bold" panose="020B0800000000000000" pitchFamily="34" charset="-122"/>
            </a:endParaRPr>
          </a:p>
        </p:txBody>
      </p:sp>
      <p:sp>
        <p:nvSpPr>
          <p:cNvPr id="49" name="文本框 48"/>
          <p:cNvSpPr txBox="1"/>
          <p:nvPr/>
        </p:nvSpPr>
        <p:spPr>
          <a:xfrm>
            <a:off x="329922" y="363609"/>
            <a:ext cx="2704587" cy="495905"/>
          </a:xfrm>
          <a:prstGeom prst="rect">
            <a:avLst/>
          </a:prstGeom>
          <a:noFill/>
        </p:spPr>
        <p:txBody>
          <a:bodyPr wrap="none">
            <a:spAutoFit/>
          </a:bodyPr>
          <a:lstStyle/>
          <a:p>
            <a:pPr indent="406400" algn="just">
              <a:lnSpc>
                <a:spcPts val="2800"/>
              </a:lnSpc>
              <a:spcAft>
                <a:spcPts val="1000"/>
              </a:spcAft>
            </a:pPr>
            <a:r>
              <a:rPr lang="zh-CN" altLang="zh-CN" sz="4000" b="1" kern="100" dirty="0">
                <a:gradFill>
                  <a:gsLst>
                    <a:gs pos="0">
                      <a:srgbClr val="346FA3"/>
                    </a:gs>
                    <a:gs pos="100000">
                      <a:srgbClr val="2D7596"/>
                    </a:gs>
                  </a:gsLst>
                  <a:lin ang="5400000" scaled="0"/>
                </a:gradFill>
                <a:effectLst>
                  <a:outerShdw blurRad="50800" dist="38100" dir="2700000" algn="tl" rotWithShape="0">
                    <a:schemeClr val="accent1">
                      <a:lumMod val="50000"/>
                      <a:alpha val="19000"/>
                    </a:schemeClr>
                  </a:outerShdw>
                </a:effectLst>
                <a:latin typeface="思源黑体 CN Bold" panose="020B0800000000000000" pitchFamily="34" charset="-122"/>
                <a:ea typeface="思源黑体 CN Bold" panose="020B0800000000000000" pitchFamily="34" charset="-122"/>
                <a:cs typeface="阿里巴巴普惠体 B" panose="00020600040101010101" pitchFamily="18" charset="-122"/>
              </a:rPr>
              <a:t>建设思路</a:t>
            </a:r>
          </a:p>
        </p:txBody>
      </p:sp>
      <p:sp>
        <p:nvSpPr>
          <p:cNvPr id="50" name="文本框 49"/>
          <p:cNvSpPr txBox="1"/>
          <p:nvPr/>
        </p:nvSpPr>
        <p:spPr>
          <a:xfrm>
            <a:off x="2532715" y="328628"/>
            <a:ext cx="2704587" cy="493277"/>
          </a:xfrm>
          <a:prstGeom prst="rect">
            <a:avLst/>
          </a:prstGeom>
          <a:noFill/>
        </p:spPr>
        <p:txBody>
          <a:bodyPr wrap="none">
            <a:spAutoFit/>
          </a:bodyPr>
          <a:lstStyle/>
          <a:p>
            <a:pPr indent="406400">
              <a:lnSpc>
                <a:spcPts val="2800"/>
              </a:lnSpc>
              <a:spcAft>
                <a:spcPts val="1000"/>
              </a:spcAft>
            </a:pPr>
            <a:r>
              <a:rPr lang="zh-CN" altLang="en-US" sz="4000" b="1" kern="100" dirty="0">
                <a:solidFill>
                  <a:srgbClr val="76C749"/>
                </a:solidFill>
                <a:latin typeface="思源黑体 CN Bold" panose="020B0800000000000000" pitchFamily="34" charset="-122"/>
                <a:ea typeface="思源黑体 CN Bold" panose="020B0800000000000000" pitchFamily="34" charset="-122"/>
              </a:rPr>
              <a:t>样板工程</a:t>
            </a:r>
            <a:endParaRPr lang="zh-CN" altLang="zh-CN" sz="4000" b="1" kern="100" dirty="0">
              <a:solidFill>
                <a:srgbClr val="76C749"/>
              </a:solidFill>
              <a:latin typeface="思源黑体 CN Bold" panose="020B0800000000000000" pitchFamily="34" charset="-122"/>
              <a:ea typeface="思源黑体 CN Bold" panose="020B0800000000000000" pitchFamily="34" charset="-122"/>
            </a:endParaRPr>
          </a:p>
        </p:txBody>
      </p:sp>
      <p:sp>
        <p:nvSpPr>
          <p:cNvPr id="52" name="文本框 51"/>
          <p:cNvSpPr txBox="1"/>
          <p:nvPr/>
        </p:nvSpPr>
        <p:spPr>
          <a:xfrm>
            <a:off x="1349194" y="4144286"/>
            <a:ext cx="2339102" cy="588366"/>
          </a:xfrm>
          <a:prstGeom prst="rect">
            <a:avLst/>
          </a:prstGeom>
          <a:noFill/>
        </p:spPr>
        <p:txBody>
          <a:bodyPr wrap="none" rtlCol="0">
            <a:spAutoFit/>
          </a:bodyPr>
          <a:lstStyle/>
          <a:p>
            <a:pPr>
              <a:lnSpc>
                <a:spcPct val="150000"/>
              </a:lnSpc>
            </a:pPr>
            <a:r>
              <a:rPr lang="zh-CN" altLang="en-US" sz="2400" kern="100" dirty="0">
                <a:solidFill>
                  <a:schemeClr val="bg1"/>
                </a:solidFill>
                <a:latin typeface="思源黑体 CN Bold" panose="020B0800000000000000" pitchFamily="34" charset="-122"/>
                <a:ea typeface="思源黑体 CN Bold" panose="020B0800000000000000" pitchFamily="34" charset="-122"/>
              </a:rPr>
              <a:t>结合内外部资源</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图片包含 电池, 户外, 物体, 蓝色&#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0" y="-1"/>
            <a:ext cx="12251592" cy="6858001"/>
          </a:xfrm>
          <a:prstGeom prst="rect">
            <a:avLst/>
          </a:prstGeom>
        </p:spPr>
      </p:pic>
      <p:sp>
        <p:nvSpPr>
          <p:cNvPr id="3" name="矩形 2"/>
          <p:cNvSpPr/>
          <p:nvPr/>
        </p:nvSpPr>
        <p:spPr>
          <a:xfrm>
            <a:off x="-68532" y="2195080"/>
            <a:ext cx="12433714" cy="2838734"/>
          </a:xfrm>
          <a:prstGeom prst="rect">
            <a:avLst/>
          </a:prstGeom>
          <a:gradFill>
            <a:gsLst>
              <a:gs pos="20000">
                <a:srgbClr val="278CE9">
                  <a:alpha val="70000"/>
                </a:srgbClr>
              </a:gs>
              <a:gs pos="0">
                <a:srgbClr val="2775EE">
                  <a:alpha val="98000"/>
                </a:srgbClr>
              </a:gs>
              <a:gs pos="98347">
                <a:srgbClr val="7FC79E">
                  <a:alpha val="59000"/>
                </a:srgbClr>
              </a:gs>
              <a:gs pos="52000">
                <a:srgbClr val="26B2E2">
                  <a:alpha val="5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1" name="文本框 20"/>
          <p:cNvSpPr txBox="1"/>
          <p:nvPr/>
        </p:nvSpPr>
        <p:spPr>
          <a:xfrm>
            <a:off x="5210647" y="2618067"/>
            <a:ext cx="5206706" cy="1107996"/>
          </a:xfrm>
          <a:prstGeom prst="rect">
            <a:avLst/>
          </a:prstGeom>
          <a:noFill/>
        </p:spPr>
        <p:txBody>
          <a:bodyPr wrap="square" rtlCol="0">
            <a:spAutoFit/>
          </a:bodyPr>
          <a:lstStyle/>
          <a:p>
            <a:pPr algn="dist"/>
            <a:r>
              <a:rPr lang="zh-CN" altLang="en-US" sz="6600" b="1" kern="100" spc="600" dirty="0">
                <a:solidFill>
                  <a:schemeClr val="bg1"/>
                </a:solidFill>
                <a:effectLst/>
                <a:latin typeface="思源黑体 CN Bold" panose="020B0800000000000000" pitchFamily="34" charset="-122"/>
                <a:ea typeface="思源黑体 CN Bold" panose="020B0800000000000000" pitchFamily="34" charset="-122"/>
                <a:cs typeface="仿宋_GB2312" panose="02010609030101010101" charset="-122"/>
              </a:rPr>
              <a:t>示范工程</a:t>
            </a:r>
          </a:p>
        </p:txBody>
      </p:sp>
      <p:sp>
        <p:nvSpPr>
          <p:cNvPr id="22" name="文本框 21"/>
          <p:cNvSpPr txBox="1"/>
          <p:nvPr/>
        </p:nvSpPr>
        <p:spPr>
          <a:xfrm>
            <a:off x="5316093" y="3878652"/>
            <a:ext cx="4644406" cy="400110"/>
          </a:xfrm>
          <a:prstGeom prst="rect">
            <a:avLst/>
          </a:prstGeom>
          <a:noFill/>
        </p:spPr>
        <p:txBody>
          <a:bodyPr wrap="square" rtlCol="0">
            <a:spAutoFit/>
          </a:bodyPr>
          <a:lstStyle/>
          <a:p>
            <a:r>
              <a:rPr lang="en-US" altLang="zh-CN" sz="2000" kern="100" spc="300" dirty="0">
                <a:solidFill>
                  <a:schemeClr val="bg1"/>
                </a:solidFill>
                <a:effectLst/>
                <a:latin typeface="Arial" panose="020B0604020202020204" pitchFamily="34" charset="0"/>
                <a:ea typeface="思源黑体 CN Bold" panose="020B0800000000000000" pitchFamily="34" charset="-122"/>
                <a:cs typeface="Arial" panose="020B0604020202020204" pitchFamily="34" charset="0"/>
              </a:rPr>
              <a:t>SHIFANGONGCHENG</a:t>
            </a:r>
            <a:endParaRPr lang="zh-CN" altLang="en-US" sz="2000" kern="100" spc="300" dirty="0">
              <a:solidFill>
                <a:schemeClr val="bg1"/>
              </a:solidFill>
              <a:effectLst/>
              <a:latin typeface="Arial" panose="020B0604020202020204" pitchFamily="34" charset="0"/>
              <a:ea typeface="思源黑体 CN Bold" panose="020B0800000000000000" pitchFamily="34" charset="-122"/>
              <a:cs typeface="Arial" panose="020B0604020202020204" pitchFamily="34" charset="0"/>
            </a:endParaRPr>
          </a:p>
        </p:txBody>
      </p:sp>
      <p:sp>
        <p:nvSpPr>
          <p:cNvPr id="26" name="文本框 25"/>
          <p:cNvSpPr txBox="1"/>
          <p:nvPr/>
        </p:nvSpPr>
        <p:spPr>
          <a:xfrm>
            <a:off x="1567230" y="2121640"/>
            <a:ext cx="2707793" cy="2646878"/>
          </a:xfrm>
          <a:prstGeom prst="rect">
            <a:avLst/>
          </a:prstGeom>
          <a:noFill/>
        </p:spPr>
        <p:txBody>
          <a:bodyPr wrap="none" rtlCol="0">
            <a:spAutoFit/>
          </a:bodyPr>
          <a:lstStyle/>
          <a:p>
            <a:r>
              <a:rPr lang="en-US" altLang="zh-CN" sz="16600" b="1" kern="100" spc="600" dirty="0">
                <a:solidFill>
                  <a:schemeClr val="bg1">
                    <a:alpha val="71000"/>
                  </a:schemeClr>
                </a:solidFill>
                <a:effectLst/>
                <a:latin typeface="Arial" panose="020B0604020202020204" pitchFamily="34" charset="0"/>
                <a:ea typeface="思源黑体 CN Bold" panose="020B0800000000000000" pitchFamily="34" charset="-122"/>
                <a:cs typeface="Arial" panose="020B0604020202020204" pitchFamily="34" charset="0"/>
              </a:rPr>
              <a:t>02</a:t>
            </a:r>
            <a:endParaRPr lang="zh-CN" altLang="en-US" sz="16600" b="1" kern="100" spc="600" dirty="0">
              <a:solidFill>
                <a:schemeClr val="bg1">
                  <a:alpha val="71000"/>
                </a:schemeClr>
              </a:solidFill>
              <a:effectLst/>
              <a:latin typeface="Arial" panose="020B0604020202020204" pitchFamily="34" charset="0"/>
              <a:ea typeface="思源黑体 CN Bold" panose="020B0800000000000000" pitchFamily="34" charset="-122"/>
              <a:cs typeface="Arial" panose="020B0604020202020204" pitchFamily="34" charset="0"/>
            </a:endParaRPr>
          </a:p>
        </p:txBody>
      </p:sp>
      <p:cxnSp>
        <p:nvCxnSpPr>
          <p:cNvPr id="28" name="直接连接符 27"/>
          <p:cNvCxnSpPr/>
          <p:nvPr/>
        </p:nvCxnSpPr>
        <p:spPr>
          <a:xfrm>
            <a:off x="4707082" y="2853169"/>
            <a:ext cx="0" cy="1522556"/>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形状 28"/>
          <p:cNvSpPr/>
          <p:nvPr/>
        </p:nvSpPr>
        <p:spPr>
          <a:xfrm>
            <a:off x="-376901" y="2679733"/>
            <a:ext cx="14817635" cy="1795224"/>
          </a:xfrm>
          <a:custGeom>
            <a:avLst/>
            <a:gdLst>
              <a:gd name="connsiteX0" fmla="*/ 0 w 13058775"/>
              <a:gd name="connsiteY0" fmla="*/ 1390917 h 2391042"/>
              <a:gd name="connsiteX1" fmla="*/ 3305175 w 13058775"/>
              <a:gd name="connsiteY1" fmla="*/ 2229117 h 2391042"/>
              <a:gd name="connsiteX2" fmla="*/ 7277100 w 13058775"/>
              <a:gd name="connsiteY2" fmla="*/ 267 h 2391042"/>
              <a:gd name="connsiteX3" fmla="*/ 13058775 w 13058775"/>
              <a:gd name="connsiteY3" fmla="*/ 2391042 h 2391042"/>
              <a:gd name="connsiteX0-1" fmla="*/ 0 w 13058775"/>
              <a:gd name="connsiteY0-2" fmla="*/ 1152822 h 2152947"/>
              <a:gd name="connsiteX1-3" fmla="*/ 3305175 w 13058775"/>
              <a:gd name="connsiteY1-4" fmla="*/ 1991022 h 2152947"/>
              <a:gd name="connsiteX2-5" fmla="*/ 7715250 w 13058775"/>
              <a:gd name="connsiteY2-6" fmla="*/ 297 h 2152947"/>
              <a:gd name="connsiteX3-7" fmla="*/ 13058775 w 13058775"/>
              <a:gd name="connsiteY3-8" fmla="*/ 2152947 h 2152947"/>
              <a:gd name="connsiteX0-9" fmla="*/ 0 w 13058775"/>
              <a:gd name="connsiteY0-10" fmla="*/ 1143298 h 2143423"/>
              <a:gd name="connsiteX1-11" fmla="*/ 3305175 w 13058775"/>
              <a:gd name="connsiteY1-12" fmla="*/ 1981498 h 2143423"/>
              <a:gd name="connsiteX2-13" fmla="*/ 7867650 w 13058775"/>
              <a:gd name="connsiteY2-14" fmla="*/ 298 h 2143423"/>
              <a:gd name="connsiteX3-15" fmla="*/ 13058775 w 13058775"/>
              <a:gd name="connsiteY3-16" fmla="*/ 2143423 h 2143423"/>
              <a:gd name="connsiteX0-17" fmla="*/ 0 w 13058775"/>
              <a:gd name="connsiteY0-18" fmla="*/ 1143339 h 2143464"/>
              <a:gd name="connsiteX1-19" fmla="*/ 2838450 w 13058775"/>
              <a:gd name="connsiteY1-20" fmla="*/ 1752939 h 2143464"/>
              <a:gd name="connsiteX2-21" fmla="*/ 7867650 w 13058775"/>
              <a:gd name="connsiteY2-22" fmla="*/ 339 h 2143464"/>
              <a:gd name="connsiteX3-23" fmla="*/ 13058775 w 13058775"/>
              <a:gd name="connsiteY3-24" fmla="*/ 2143464 h 2143464"/>
              <a:gd name="connsiteX0-25" fmla="*/ 0 w 13058775"/>
              <a:gd name="connsiteY0-26" fmla="*/ 1143320 h 2143445"/>
              <a:gd name="connsiteX1-27" fmla="*/ 2838450 w 13058775"/>
              <a:gd name="connsiteY1-28" fmla="*/ 1752920 h 2143445"/>
              <a:gd name="connsiteX2-29" fmla="*/ 7867650 w 13058775"/>
              <a:gd name="connsiteY2-30" fmla="*/ 320 h 2143445"/>
              <a:gd name="connsiteX3-31" fmla="*/ 13058775 w 13058775"/>
              <a:gd name="connsiteY3-32" fmla="*/ 2143445 h 2143445"/>
              <a:gd name="connsiteX0-33" fmla="*/ 0 w 13925550"/>
              <a:gd name="connsiteY0-34" fmla="*/ 1143320 h 2005141"/>
              <a:gd name="connsiteX1-35" fmla="*/ 2838450 w 13925550"/>
              <a:gd name="connsiteY1-36" fmla="*/ 1752920 h 2005141"/>
              <a:gd name="connsiteX2-37" fmla="*/ 7867650 w 13925550"/>
              <a:gd name="connsiteY2-38" fmla="*/ 320 h 2005141"/>
              <a:gd name="connsiteX3-39" fmla="*/ 13925550 w 13925550"/>
              <a:gd name="connsiteY3-40" fmla="*/ 2005141 h 2005141"/>
              <a:gd name="connsiteX0-41" fmla="*/ 0 w 13925550"/>
              <a:gd name="connsiteY0-42" fmla="*/ 1143320 h 2005141"/>
              <a:gd name="connsiteX1-43" fmla="*/ 2838450 w 13925550"/>
              <a:gd name="connsiteY1-44" fmla="*/ 1752920 h 2005141"/>
              <a:gd name="connsiteX2-45" fmla="*/ 7867650 w 13925550"/>
              <a:gd name="connsiteY2-46" fmla="*/ 320 h 2005141"/>
              <a:gd name="connsiteX3-47" fmla="*/ 13925550 w 13925550"/>
              <a:gd name="connsiteY3-48" fmla="*/ 2005141 h 2005141"/>
              <a:gd name="connsiteX0-49" fmla="*/ 0 w 13925550"/>
              <a:gd name="connsiteY0-50" fmla="*/ 1143320 h 2005141"/>
              <a:gd name="connsiteX1-51" fmla="*/ 2838450 w 13925550"/>
              <a:gd name="connsiteY1-52" fmla="*/ 1752920 h 2005141"/>
              <a:gd name="connsiteX2-53" fmla="*/ 7867650 w 13925550"/>
              <a:gd name="connsiteY2-54" fmla="*/ 320 h 2005141"/>
              <a:gd name="connsiteX3-55" fmla="*/ 13925550 w 13925550"/>
              <a:gd name="connsiteY3-56" fmla="*/ 2005141 h 2005141"/>
            </a:gdLst>
            <a:ahLst/>
            <a:cxnLst>
              <a:cxn ang="0">
                <a:pos x="connsiteX0-1" y="connsiteY0-2"/>
              </a:cxn>
              <a:cxn ang="0">
                <a:pos x="connsiteX1-3" y="connsiteY1-4"/>
              </a:cxn>
              <a:cxn ang="0">
                <a:pos x="connsiteX2-5" y="connsiteY2-6"/>
              </a:cxn>
              <a:cxn ang="0">
                <a:pos x="connsiteX3-7" y="connsiteY3-8"/>
              </a:cxn>
            </a:cxnLst>
            <a:rect l="l" t="t" r="r" b="b"/>
            <a:pathLst>
              <a:path w="13925550" h="2005141">
                <a:moveTo>
                  <a:pt x="0" y="1143320"/>
                </a:moveTo>
                <a:cubicBezTo>
                  <a:pt x="1046162" y="1678307"/>
                  <a:pt x="1517650" y="1838645"/>
                  <a:pt x="2838450" y="1752920"/>
                </a:cubicBezTo>
                <a:cubicBezTo>
                  <a:pt x="4159250" y="1667195"/>
                  <a:pt x="6242050" y="-26668"/>
                  <a:pt x="7867650" y="320"/>
                </a:cubicBezTo>
                <a:cubicBezTo>
                  <a:pt x="9493250" y="27307"/>
                  <a:pt x="11657012" y="1929679"/>
                  <a:pt x="13925550" y="2005141"/>
                </a:cubicBezTo>
              </a:path>
            </a:pathLst>
          </a:custGeom>
          <a:noFill/>
          <a:ln w="12700">
            <a:solidFill>
              <a:srgbClr val="6BC2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0" name="任意多边形: 形状 29"/>
          <p:cNvSpPr/>
          <p:nvPr/>
        </p:nvSpPr>
        <p:spPr>
          <a:xfrm>
            <a:off x="-691845" y="2702076"/>
            <a:ext cx="14817635" cy="1795224"/>
          </a:xfrm>
          <a:custGeom>
            <a:avLst/>
            <a:gdLst>
              <a:gd name="connsiteX0" fmla="*/ 0 w 13058775"/>
              <a:gd name="connsiteY0" fmla="*/ 1390917 h 2391042"/>
              <a:gd name="connsiteX1" fmla="*/ 3305175 w 13058775"/>
              <a:gd name="connsiteY1" fmla="*/ 2229117 h 2391042"/>
              <a:gd name="connsiteX2" fmla="*/ 7277100 w 13058775"/>
              <a:gd name="connsiteY2" fmla="*/ 267 h 2391042"/>
              <a:gd name="connsiteX3" fmla="*/ 13058775 w 13058775"/>
              <a:gd name="connsiteY3" fmla="*/ 2391042 h 2391042"/>
              <a:gd name="connsiteX0-1" fmla="*/ 0 w 13058775"/>
              <a:gd name="connsiteY0-2" fmla="*/ 1152822 h 2152947"/>
              <a:gd name="connsiteX1-3" fmla="*/ 3305175 w 13058775"/>
              <a:gd name="connsiteY1-4" fmla="*/ 1991022 h 2152947"/>
              <a:gd name="connsiteX2-5" fmla="*/ 7715250 w 13058775"/>
              <a:gd name="connsiteY2-6" fmla="*/ 297 h 2152947"/>
              <a:gd name="connsiteX3-7" fmla="*/ 13058775 w 13058775"/>
              <a:gd name="connsiteY3-8" fmla="*/ 2152947 h 2152947"/>
              <a:gd name="connsiteX0-9" fmla="*/ 0 w 13058775"/>
              <a:gd name="connsiteY0-10" fmla="*/ 1143298 h 2143423"/>
              <a:gd name="connsiteX1-11" fmla="*/ 3305175 w 13058775"/>
              <a:gd name="connsiteY1-12" fmla="*/ 1981498 h 2143423"/>
              <a:gd name="connsiteX2-13" fmla="*/ 7867650 w 13058775"/>
              <a:gd name="connsiteY2-14" fmla="*/ 298 h 2143423"/>
              <a:gd name="connsiteX3-15" fmla="*/ 13058775 w 13058775"/>
              <a:gd name="connsiteY3-16" fmla="*/ 2143423 h 2143423"/>
              <a:gd name="connsiteX0-17" fmla="*/ 0 w 13058775"/>
              <a:gd name="connsiteY0-18" fmla="*/ 1143339 h 2143464"/>
              <a:gd name="connsiteX1-19" fmla="*/ 2838450 w 13058775"/>
              <a:gd name="connsiteY1-20" fmla="*/ 1752939 h 2143464"/>
              <a:gd name="connsiteX2-21" fmla="*/ 7867650 w 13058775"/>
              <a:gd name="connsiteY2-22" fmla="*/ 339 h 2143464"/>
              <a:gd name="connsiteX3-23" fmla="*/ 13058775 w 13058775"/>
              <a:gd name="connsiteY3-24" fmla="*/ 2143464 h 2143464"/>
              <a:gd name="connsiteX0-25" fmla="*/ 0 w 13058775"/>
              <a:gd name="connsiteY0-26" fmla="*/ 1143320 h 2143445"/>
              <a:gd name="connsiteX1-27" fmla="*/ 2838450 w 13058775"/>
              <a:gd name="connsiteY1-28" fmla="*/ 1752920 h 2143445"/>
              <a:gd name="connsiteX2-29" fmla="*/ 7867650 w 13058775"/>
              <a:gd name="connsiteY2-30" fmla="*/ 320 h 2143445"/>
              <a:gd name="connsiteX3-31" fmla="*/ 13058775 w 13058775"/>
              <a:gd name="connsiteY3-32" fmla="*/ 2143445 h 2143445"/>
              <a:gd name="connsiteX0-33" fmla="*/ 0 w 13925550"/>
              <a:gd name="connsiteY0-34" fmla="*/ 1143320 h 2005141"/>
              <a:gd name="connsiteX1-35" fmla="*/ 2838450 w 13925550"/>
              <a:gd name="connsiteY1-36" fmla="*/ 1752920 h 2005141"/>
              <a:gd name="connsiteX2-37" fmla="*/ 7867650 w 13925550"/>
              <a:gd name="connsiteY2-38" fmla="*/ 320 h 2005141"/>
              <a:gd name="connsiteX3-39" fmla="*/ 13925550 w 13925550"/>
              <a:gd name="connsiteY3-40" fmla="*/ 2005141 h 2005141"/>
              <a:gd name="connsiteX0-41" fmla="*/ 0 w 13925550"/>
              <a:gd name="connsiteY0-42" fmla="*/ 1143320 h 2005141"/>
              <a:gd name="connsiteX1-43" fmla="*/ 2838450 w 13925550"/>
              <a:gd name="connsiteY1-44" fmla="*/ 1752920 h 2005141"/>
              <a:gd name="connsiteX2-45" fmla="*/ 7867650 w 13925550"/>
              <a:gd name="connsiteY2-46" fmla="*/ 320 h 2005141"/>
              <a:gd name="connsiteX3-47" fmla="*/ 13925550 w 13925550"/>
              <a:gd name="connsiteY3-48" fmla="*/ 2005141 h 2005141"/>
              <a:gd name="connsiteX0-49" fmla="*/ 0 w 13925550"/>
              <a:gd name="connsiteY0-50" fmla="*/ 1143320 h 2005141"/>
              <a:gd name="connsiteX1-51" fmla="*/ 2838450 w 13925550"/>
              <a:gd name="connsiteY1-52" fmla="*/ 1752920 h 2005141"/>
              <a:gd name="connsiteX2-53" fmla="*/ 7867650 w 13925550"/>
              <a:gd name="connsiteY2-54" fmla="*/ 320 h 2005141"/>
              <a:gd name="connsiteX3-55" fmla="*/ 13925550 w 13925550"/>
              <a:gd name="connsiteY3-56" fmla="*/ 2005141 h 2005141"/>
            </a:gdLst>
            <a:ahLst/>
            <a:cxnLst>
              <a:cxn ang="0">
                <a:pos x="connsiteX0-1" y="connsiteY0-2"/>
              </a:cxn>
              <a:cxn ang="0">
                <a:pos x="connsiteX1-3" y="connsiteY1-4"/>
              </a:cxn>
              <a:cxn ang="0">
                <a:pos x="connsiteX2-5" y="connsiteY2-6"/>
              </a:cxn>
              <a:cxn ang="0">
                <a:pos x="connsiteX3-7" y="connsiteY3-8"/>
              </a:cxn>
            </a:cxnLst>
            <a:rect l="l" t="t" r="r" b="b"/>
            <a:pathLst>
              <a:path w="13925550" h="2005141">
                <a:moveTo>
                  <a:pt x="0" y="1143320"/>
                </a:moveTo>
                <a:cubicBezTo>
                  <a:pt x="1046162" y="1678307"/>
                  <a:pt x="1517650" y="1838645"/>
                  <a:pt x="2838450" y="1752920"/>
                </a:cubicBezTo>
                <a:cubicBezTo>
                  <a:pt x="4159250" y="1667195"/>
                  <a:pt x="6242050" y="-26668"/>
                  <a:pt x="7867650" y="320"/>
                </a:cubicBezTo>
                <a:cubicBezTo>
                  <a:pt x="9493250" y="27307"/>
                  <a:pt x="11657012" y="1929679"/>
                  <a:pt x="13925550" y="2005141"/>
                </a:cubicBezTo>
              </a:path>
            </a:pathLst>
          </a:custGeom>
          <a:noFill/>
          <a:ln w="12700">
            <a:solidFill>
              <a:srgbClr val="2C7BED">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2" name="图片 1" descr="雪地上的风景&#10;&#10;描述已自动生成"/>
          <p:cNvPicPr>
            <a:picLocks noChangeAspect="1"/>
          </p:cNvPicPr>
          <p:nvPr/>
        </p:nvPicPr>
        <p:blipFill rotWithShape="1">
          <a:blip r:embed="rId3" cstate="screen">
            <a:alphaModFix amt="26000"/>
            <a:extLst>
              <a:ext uri="{28A0092B-C50C-407E-A947-70E740481C1C}">
                <a14:useLocalDpi xmlns:a14="http://schemas.microsoft.com/office/drawing/2010/main"/>
              </a:ext>
            </a:extLst>
          </a:blip>
          <a:srcRect/>
          <a:stretch>
            <a:fillRect/>
          </a:stretch>
        </p:blipFill>
        <p:spPr>
          <a:xfrm rot="5400000">
            <a:off x="2653826" y="-2677654"/>
            <a:ext cx="6858000" cy="12186205"/>
          </a:xfrm>
          <a:prstGeom prst="rect">
            <a:avLst/>
          </a:prstGeom>
        </p:spPr>
      </p:pic>
      <p:pic>
        <p:nvPicPr>
          <p:cNvPr id="15" name="图片 14" descr="穿蓝色上衣的人在球场上&#10;&#10;低可信度描述已自动生成"/>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77828" y="2632070"/>
            <a:ext cx="3436344" cy="2184585"/>
          </a:xfrm>
          <a:prstGeom prst="rect">
            <a:avLst/>
          </a:prstGeom>
          <a:blipFill dpi="0" rotWithShape="1">
            <a:blip r:embed="rId5"/>
            <a:srcRect/>
            <a:tile tx="0" ty="0" sx="100000" sy="100000" flip="none" algn="b"/>
          </a:blipFill>
          <a:ln w="19050">
            <a:solidFill>
              <a:srgbClr val="3470A3"/>
            </a:solidFill>
          </a:ln>
          <a:effectLst>
            <a:outerShdw blurRad="63500" sx="102000" sy="102000" algn="ctr" rotWithShape="0">
              <a:schemeClr val="accent5">
                <a:alpha val="19000"/>
              </a:schemeClr>
            </a:outerShdw>
          </a:effectLst>
        </p:spPr>
      </p:pic>
      <p:sp>
        <p:nvSpPr>
          <p:cNvPr id="3" name="文本框 2"/>
          <p:cNvSpPr txBox="1"/>
          <p:nvPr/>
        </p:nvSpPr>
        <p:spPr>
          <a:xfrm>
            <a:off x="252123" y="393990"/>
            <a:ext cx="6396303" cy="493277"/>
          </a:xfrm>
          <a:prstGeom prst="rect">
            <a:avLst/>
          </a:prstGeom>
          <a:noFill/>
        </p:spPr>
        <p:txBody>
          <a:bodyPr wrap="none">
            <a:spAutoFit/>
          </a:bodyPr>
          <a:lstStyle/>
          <a:p>
            <a:pPr indent="406400" algn="just">
              <a:lnSpc>
                <a:spcPts val="2800"/>
              </a:lnSpc>
              <a:spcAft>
                <a:spcPts val="1000"/>
              </a:spcAft>
            </a:pPr>
            <a:r>
              <a:rPr lang="zh-CN" altLang="en-US" sz="4000" b="1" kern="100" dirty="0">
                <a:gradFill>
                  <a:gsLst>
                    <a:gs pos="0">
                      <a:srgbClr val="346FA3"/>
                    </a:gs>
                    <a:gs pos="100000">
                      <a:srgbClr val="2D7596"/>
                    </a:gs>
                  </a:gsLst>
                  <a:lin ang="5400000" scaled="0"/>
                </a:gradFill>
                <a:effectLst>
                  <a:outerShdw blurRad="50800" dist="38100" dir="2700000" algn="tl" rotWithShape="0">
                    <a:schemeClr val="accent1">
                      <a:lumMod val="50000"/>
                      <a:alpha val="19000"/>
                    </a:schemeClr>
                  </a:outerShdw>
                </a:effectLst>
                <a:latin typeface="思源黑体 CN Bold" panose="020B0800000000000000" pitchFamily="34" charset="-122"/>
                <a:ea typeface="思源黑体 CN Bold" panose="020B0800000000000000" pitchFamily="34" charset="-122"/>
                <a:cs typeface="阿里巴巴普惠体 B" panose="00020600040101010101" pitchFamily="18" charset="-122"/>
              </a:rPr>
              <a:t>南麂“碳中和”示范岛屿</a:t>
            </a:r>
            <a:endParaRPr lang="zh-CN" altLang="zh-CN" sz="4000" b="1" kern="100" dirty="0">
              <a:gradFill>
                <a:gsLst>
                  <a:gs pos="0">
                    <a:srgbClr val="346FA3"/>
                  </a:gs>
                  <a:gs pos="100000">
                    <a:srgbClr val="2D7596"/>
                  </a:gs>
                </a:gsLst>
                <a:lin ang="5400000" scaled="0"/>
              </a:gradFill>
              <a:effectLst>
                <a:outerShdw blurRad="50800" dist="38100" dir="2700000" algn="tl" rotWithShape="0">
                  <a:schemeClr val="accent1">
                    <a:lumMod val="50000"/>
                    <a:alpha val="19000"/>
                  </a:schemeClr>
                </a:outerShdw>
              </a:effectLst>
              <a:latin typeface="思源黑体 CN Bold" panose="020B0800000000000000" pitchFamily="34" charset="-122"/>
              <a:ea typeface="思源黑体 CN Bold" panose="020B0800000000000000" pitchFamily="34" charset="-122"/>
              <a:cs typeface="阿里巴巴普惠体 B" panose="00020600040101010101" pitchFamily="18" charset="-122"/>
            </a:endParaRPr>
          </a:p>
        </p:txBody>
      </p:sp>
      <p:sp>
        <p:nvSpPr>
          <p:cNvPr id="4" name="平行四边形 3"/>
          <p:cNvSpPr/>
          <p:nvPr/>
        </p:nvSpPr>
        <p:spPr>
          <a:xfrm>
            <a:off x="238126" y="225425"/>
            <a:ext cx="241300" cy="652287"/>
          </a:xfrm>
          <a:prstGeom prst="parallelogram">
            <a:avLst>
              <a:gd name="adj" fmla="val 32895"/>
            </a:avLst>
          </a:prstGeom>
          <a:gradFill>
            <a:gsLst>
              <a:gs pos="0">
                <a:srgbClr val="346FA3"/>
              </a:gs>
              <a:gs pos="100000">
                <a:srgbClr val="2D759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 name="矩形: 圆角 5"/>
          <p:cNvSpPr/>
          <p:nvPr/>
        </p:nvSpPr>
        <p:spPr>
          <a:xfrm>
            <a:off x="529651" y="2604284"/>
            <a:ext cx="3384474" cy="2240159"/>
          </a:xfrm>
          <a:prstGeom prst="roundRect">
            <a:avLst>
              <a:gd name="adj" fmla="val 886"/>
            </a:avLst>
          </a:prstGeom>
          <a:blipFill dpi="0" rotWithShape="1">
            <a:blip r:embed="rId5"/>
            <a:srcRect/>
            <a:tile tx="0" ty="0" sx="100000" sy="100000" flip="none" algn="b"/>
          </a:blipFill>
          <a:ln w="19050">
            <a:solidFill>
              <a:srgbClr val="3470A3"/>
            </a:solidFill>
          </a:ln>
          <a:effectLst>
            <a:outerShdw blurRad="571500" sx="96000" sy="96000" algn="ctr" rotWithShape="0">
              <a:srgbClr val="71C3AE">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25" name="图片 24" descr="绿色的灯光&#10;&#10;描述已自动生成"/>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874177" y="-2533847"/>
            <a:ext cx="5040591" cy="5040591"/>
          </a:xfrm>
          <a:prstGeom prst="rect">
            <a:avLst/>
          </a:prstGeom>
        </p:spPr>
      </p:pic>
      <p:pic>
        <p:nvPicPr>
          <p:cNvPr id="26" name="图片 25" descr="绿色的灯光&#10;&#10;描述已自动生成"/>
          <p:cNvPicPr>
            <a:picLocks noChangeAspect="1"/>
          </p:cNvPicPr>
          <p:nvPr/>
        </p:nvPicPr>
        <p:blipFill rotWithShape="1">
          <a:blip r:embed="rId7" cstate="screen">
            <a:alphaModFix amt="21000"/>
            <a:extLst>
              <a:ext uri="{28A0092B-C50C-407E-A947-70E740481C1C}">
                <a14:useLocalDpi xmlns:a14="http://schemas.microsoft.com/office/drawing/2010/main"/>
              </a:ext>
            </a:extLst>
          </a:blip>
          <a:srcRect/>
          <a:stretch>
            <a:fillRect/>
          </a:stretch>
        </p:blipFill>
        <p:spPr>
          <a:xfrm rot="20468501">
            <a:off x="-5736971" y="-5311635"/>
            <a:ext cx="6603024" cy="7497261"/>
          </a:xfrm>
          <a:prstGeom prst="rect">
            <a:avLst/>
          </a:prstGeom>
          <a:effectLst>
            <a:softEdge rad="127000"/>
          </a:effectLst>
        </p:spPr>
      </p:pic>
      <p:sp>
        <p:nvSpPr>
          <p:cNvPr id="38" name="椭圆 37"/>
          <p:cNvSpPr/>
          <p:nvPr/>
        </p:nvSpPr>
        <p:spPr>
          <a:xfrm>
            <a:off x="1900498" y="1902953"/>
            <a:ext cx="153528" cy="153528"/>
          </a:xfrm>
          <a:prstGeom prst="ellipse">
            <a:avLst/>
          </a:prstGeom>
          <a:solidFill>
            <a:srgbClr val="347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0" name="椭圆 39"/>
          <p:cNvSpPr/>
          <p:nvPr/>
        </p:nvSpPr>
        <p:spPr>
          <a:xfrm>
            <a:off x="6045722" y="2286608"/>
            <a:ext cx="153528" cy="153528"/>
          </a:xfrm>
          <a:prstGeom prst="ellipse">
            <a:avLst/>
          </a:prstGeom>
          <a:solidFill>
            <a:srgbClr val="347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1" name="椭圆 40"/>
          <p:cNvSpPr/>
          <p:nvPr/>
        </p:nvSpPr>
        <p:spPr>
          <a:xfrm>
            <a:off x="9955216" y="1981889"/>
            <a:ext cx="153528" cy="153528"/>
          </a:xfrm>
          <a:prstGeom prst="ellipse">
            <a:avLst/>
          </a:prstGeom>
          <a:solidFill>
            <a:srgbClr val="347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43" name="图片 42" descr="山上的风景&#10;&#10;描述已自动生成"/>
          <p:cNvPicPr>
            <a:picLocks noChangeAspect="1"/>
          </p:cNvPicPr>
          <p:nvPr/>
        </p:nvPicPr>
        <p:blipFill rotWithShape="1">
          <a:blip r:embed="rId8" cstate="screen">
            <a:extLst>
              <a:ext uri="{28A0092B-C50C-407E-A947-70E740481C1C}">
                <a14:useLocalDpi xmlns:a14="http://schemas.microsoft.com/office/drawing/2010/main"/>
              </a:ext>
            </a:extLst>
          </a:blip>
          <a:srcRect/>
          <a:stretch>
            <a:fillRect/>
          </a:stretch>
        </p:blipFill>
        <p:spPr>
          <a:xfrm>
            <a:off x="8165168" y="2632070"/>
            <a:ext cx="3334976" cy="2240159"/>
          </a:xfrm>
          <a:prstGeom prst="rect">
            <a:avLst/>
          </a:prstGeom>
          <a:blipFill dpi="0" rotWithShape="1">
            <a:blip r:embed="rId5"/>
            <a:srcRect/>
            <a:tile tx="0" ty="0" sx="100000" sy="100000" flip="none" algn="b"/>
          </a:blipFill>
          <a:ln w="19050">
            <a:solidFill>
              <a:srgbClr val="3470A3"/>
            </a:solidFill>
          </a:ln>
          <a:effectLst>
            <a:outerShdw blurRad="63500" sx="102000" sy="102000" algn="ctr" rotWithShape="0">
              <a:schemeClr val="accent5">
                <a:alpha val="19000"/>
              </a:schemeClr>
            </a:outerShdw>
          </a:effectLst>
        </p:spPr>
      </p:pic>
      <p:sp>
        <p:nvSpPr>
          <p:cNvPr id="44" name="文本框 43"/>
          <p:cNvSpPr txBox="1"/>
          <p:nvPr/>
        </p:nvSpPr>
        <p:spPr>
          <a:xfrm>
            <a:off x="672442" y="5078879"/>
            <a:ext cx="3241683" cy="615553"/>
          </a:xfrm>
          <a:prstGeom prst="rect">
            <a:avLst/>
          </a:prstGeom>
          <a:noFill/>
        </p:spPr>
        <p:txBody>
          <a:bodyPr wrap="square" rtlCol="0">
            <a:spAutoFit/>
          </a:bodyPr>
          <a:lstStyle/>
          <a:p>
            <a:pPr marL="285750" indent="-285750">
              <a:buFont typeface="Wingdings" panose="05000000000000000000" pitchFamily="2" charset="2"/>
              <a:buChar char="ü"/>
            </a:pPr>
            <a:r>
              <a:rPr lang="zh-CN" altLang="zh-CN" sz="1600" dirty="0">
                <a:solidFill>
                  <a:schemeClr val="tx2">
                    <a:lumMod val="75000"/>
                  </a:schemeClr>
                </a:solidFill>
                <a:latin typeface="思源黑体 CN Bold" panose="020B0800000000000000" pitchFamily="34" charset="-122"/>
                <a:ea typeface="思源黑体 CN Bold" panose="020B0800000000000000" pitchFamily="34" charset="-122"/>
              </a:rPr>
              <a:t>正在比对不同厂家的改造方案</a:t>
            </a:r>
          </a:p>
          <a:p>
            <a:pPr marL="285750" indent="-285750">
              <a:buFont typeface="Wingdings" panose="05000000000000000000" pitchFamily="2" charset="2"/>
              <a:buChar char="ü"/>
            </a:pPr>
            <a:endParaRPr lang="zh-CN" altLang="en-US" dirty="0">
              <a:latin typeface="思源黑体 CN Bold" panose="020B0800000000000000" pitchFamily="34" charset="-122"/>
              <a:ea typeface="思源黑体 CN Bold" panose="020B0800000000000000" pitchFamily="34" charset="-122"/>
            </a:endParaRPr>
          </a:p>
        </p:txBody>
      </p:sp>
      <p:sp>
        <p:nvSpPr>
          <p:cNvPr id="45" name="文本框 44"/>
          <p:cNvSpPr txBox="1"/>
          <p:nvPr/>
        </p:nvSpPr>
        <p:spPr>
          <a:xfrm>
            <a:off x="4782474" y="5032980"/>
            <a:ext cx="3241683" cy="1107996"/>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tx2">
                    <a:lumMod val="75000"/>
                  </a:schemeClr>
                </a:solidFill>
                <a:latin typeface="思源黑体 CN Bold" panose="020B0800000000000000" pitchFamily="34" charset="-122"/>
                <a:ea typeface="思源黑体 CN Bold" panose="020B0800000000000000" pitchFamily="34" charset="-122"/>
              </a:rPr>
              <a:t>已完成逆变器设备维护工作及低压电缆更换</a:t>
            </a:r>
            <a:endParaRPr lang="en-US" altLang="zh-CN" sz="1600" dirty="0">
              <a:solidFill>
                <a:schemeClr val="tx2">
                  <a:lumMod val="75000"/>
                </a:schemeClr>
              </a:solidFill>
              <a:latin typeface="思源黑体 CN Bold" panose="020B0800000000000000" pitchFamily="34" charset="-122"/>
              <a:ea typeface="思源黑体 CN Bold" panose="020B0800000000000000" pitchFamily="34" charset="-122"/>
            </a:endParaRPr>
          </a:p>
          <a:p>
            <a:pPr marL="285750" indent="-285750">
              <a:buFont typeface="Wingdings" panose="05000000000000000000" pitchFamily="2" charset="2"/>
              <a:buChar char="ü"/>
            </a:pPr>
            <a:r>
              <a:rPr lang="zh-CN" altLang="en-US" sz="1600" dirty="0">
                <a:solidFill>
                  <a:schemeClr val="tx2">
                    <a:lumMod val="75000"/>
                  </a:schemeClr>
                </a:solidFill>
                <a:latin typeface="思源黑体 CN Bold" panose="020B0800000000000000" pitchFamily="34" charset="-122"/>
                <a:ea typeface="思源黑体 CN Bold" panose="020B0800000000000000" pitchFamily="34" charset="-122"/>
              </a:rPr>
              <a:t>即将完成验收</a:t>
            </a:r>
          </a:p>
          <a:p>
            <a:pPr marL="285750" indent="-285750">
              <a:buFont typeface="Wingdings" panose="05000000000000000000" pitchFamily="2" charset="2"/>
              <a:buChar char="ü"/>
            </a:pPr>
            <a:endParaRPr lang="zh-CN" altLang="en-US" dirty="0">
              <a:latin typeface="思源黑体 CN Bold" panose="020B0800000000000000" pitchFamily="34" charset="-122"/>
              <a:ea typeface="思源黑体 CN Bold" panose="020B0800000000000000" pitchFamily="34" charset="-122"/>
            </a:endParaRPr>
          </a:p>
        </p:txBody>
      </p:sp>
      <p:sp>
        <p:nvSpPr>
          <p:cNvPr id="46" name="文本框 45"/>
          <p:cNvSpPr txBox="1"/>
          <p:nvPr/>
        </p:nvSpPr>
        <p:spPr>
          <a:xfrm>
            <a:off x="8190860" y="5040591"/>
            <a:ext cx="3241683" cy="615553"/>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tx2">
                    <a:lumMod val="75000"/>
                  </a:schemeClr>
                </a:solidFill>
                <a:latin typeface="思源黑体 CN Bold" panose="020B0800000000000000" pitchFamily="34" charset="-122"/>
                <a:ea typeface="思源黑体 CN Bold" panose="020B0800000000000000" pitchFamily="34" charset="-122"/>
              </a:rPr>
              <a:t>已安排</a:t>
            </a:r>
            <a:r>
              <a:rPr lang="en-US" altLang="zh-CN" sz="1600" dirty="0">
                <a:solidFill>
                  <a:schemeClr val="tx2">
                    <a:lumMod val="75000"/>
                  </a:schemeClr>
                </a:solidFill>
                <a:latin typeface="思源黑体 CN Bold" panose="020B0800000000000000" pitchFamily="34" charset="-122"/>
                <a:ea typeface="思源黑体 CN Bold" panose="020B0800000000000000" pitchFamily="34" charset="-122"/>
              </a:rPr>
              <a:t>2022</a:t>
            </a:r>
            <a:r>
              <a:rPr lang="zh-CN" altLang="en-US" sz="1600" dirty="0">
                <a:solidFill>
                  <a:schemeClr val="tx2">
                    <a:lumMod val="75000"/>
                  </a:schemeClr>
                </a:solidFill>
                <a:latin typeface="思源黑体 CN Bold" panose="020B0800000000000000" pitchFamily="34" charset="-122"/>
                <a:ea typeface="思源黑体 CN Bold" panose="020B0800000000000000" pitchFamily="34" charset="-122"/>
              </a:rPr>
              <a:t>年第一批综合计划</a:t>
            </a:r>
          </a:p>
          <a:p>
            <a:pPr marL="285750" indent="-285750">
              <a:buFont typeface="Wingdings" panose="05000000000000000000" pitchFamily="2" charset="2"/>
              <a:buChar char="ü"/>
            </a:pPr>
            <a:endParaRPr lang="zh-CN" altLang="en-US" dirty="0">
              <a:latin typeface="思源黑体 CN Bold" panose="020B0800000000000000" pitchFamily="34" charset="-122"/>
              <a:ea typeface="思源黑体 CN Bold" panose="020B0800000000000000" pitchFamily="34" charset="-122"/>
            </a:endParaRPr>
          </a:p>
        </p:txBody>
      </p:sp>
      <p:pic>
        <p:nvPicPr>
          <p:cNvPr id="47" name="图片 46" descr="绿色的灯光&#10;&#10;描述已自动生成"/>
          <p:cNvPicPr>
            <a:picLocks noChangeAspect="1"/>
          </p:cNvPicPr>
          <p:nvPr/>
        </p:nvPicPr>
        <p:blipFill rotWithShape="1">
          <a:blip r:embed="rId9" cstate="screen">
            <a:alphaModFix amt="12000"/>
            <a:extLst>
              <a:ext uri="{BEBA8EAE-BF5A-486C-A8C5-ECC9F3942E4B}">
                <a14:imgProps xmlns:a14="http://schemas.microsoft.com/office/drawing/2010/main">
                  <a14:imgLayer r:embed="rId10">
                    <a14:imgEffect>
                      <a14:sharpenSoften amount="65000"/>
                    </a14:imgEffect>
                  </a14:imgLayer>
                </a14:imgProps>
              </a:ext>
              <a:ext uri="{28A0092B-C50C-407E-A947-70E740481C1C}">
                <a14:useLocalDpi xmlns:a14="http://schemas.microsoft.com/office/drawing/2010/main"/>
              </a:ext>
            </a:extLst>
          </a:blip>
          <a:srcRect/>
          <a:stretch>
            <a:fillRect/>
          </a:stretch>
        </p:blipFill>
        <p:spPr>
          <a:xfrm rot="20468501">
            <a:off x="-321604" y="4446378"/>
            <a:ext cx="2215944" cy="2256041"/>
          </a:xfrm>
          <a:prstGeom prst="rect">
            <a:avLst/>
          </a:prstGeom>
          <a:effectLst>
            <a:softEdge rad="127000"/>
          </a:effectLst>
        </p:spPr>
      </p:pic>
      <p:pic>
        <p:nvPicPr>
          <p:cNvPr id="48" name="图片 47" descr="绿色的灯光&#10;&#10;描述已自动生成"/>
          <p:cNvPicPr>
            <a:picLocks noChangeAspect="1"/>
          </p:cNvPicPr>
          <p:nvPr/>
        </p:nvPicPr>
        <p:blipFill rotWithShape="1">
          <a:blip r:embed="rId9" cstate="screen">
            <a:alphaModFix amt="12000"/>
            <a:extLst>
              <a:ext uri="{BEBA8EAE-BF5A-486C-A8C5-ECC9F3942E4B}">
                <a14:imgProps xmlns:a14="http://schemas.microsoft.com/office/drawing/2010/main">
                  <a14:imgLayer r:embed="rId10">
                    <a14:imgEffect>
                      <a14:sharpenSoften amount="65000"/>
                    </a14:imgEffect>
                  </a14:imgLayer>
                </a14:imgProps>
              </a:ext>
              <a:ext uri="{28A0092B-C50C-407E-A947-70E740481C1C}">
                <a14:useLocalDpi xmlns:a14="http://schemas.microsoft.com/office/drawing/2010/main"/>
              </a:ext>
            </a:extLst>
          </a:blip>
          <a:srcRect/>
          <a:stretch>
            <a:fillRect/>
          </a:stretch>
        </p:blipFill>
        <p:spPr>
          <a:xfrm rot="1064096">
            <a:off x="3327759" y="4050498"/>
            <a:ext cx="1341741" cy="1366020"/>
          </a:xfrm>
          <a:prstGeom prst="rect">
            <a:avLst/>
          </a:prstGeom>
          <a:effectLst>
            <a:softEdge rad="127000"/>
          </a:effectLst>
        </p:spPr>
      </p:pic>
      <p:pic>
        <p:nvPicPr>
          <p:cNvPr id="49" name="图片 48" descr="绿色的灯光&#10;&#10;描述已自动生成"/>
          <p:cNvPicPr>
            <a:picLocks noChangeAspect="1"/>
          </p:cNvPicPr>
          <p:nvPr/>
        </p:nvPicPr>
        <p:blipFill rotWithShape="1">
          <a:blip r:embed="rId9" cstate="screen">
            <a:alphaModFix amt="12000"/>
            <a:extLst>
              <a:ext uri="{BEBA8EAE-BF5A-486C-A8C5-ECC9F3942E4B}">
                <a14:imgProps xmlns:a14="http://schemas.microsoft.com/office/drawing/2010/main">
                  <a14:imgLayer r:embed="rId10">
                    <a14:imgEffect>
                      <a14:sharpenSoften amount="65000"/>
                    </a14:imgEffect>
                  </a14:imgLayer>
                </a14:imgProps>
              </a:ext>
              <a:ext uri="{28A0092B-C50C-407E-A947-70E740481C1C}">
                <a14:useLocalDpi xmlns:a14="http://schemas.microsoft.com/office/drawing/2010/main"/>
              </a:ext>
            </a:extLst>
          </a:blip>
          <a:srcRect/>
          <a:stretch>
            <a:fillRect/>
          </a:stretch>
        </p:blipFill>
        <p:spPr>
          <a:xfrm rot="6097458">
            <a:off x="10408412" y="4082684"/>
            <a:ext cx="1488059" cy="1514985"/>
          </a:xfrm>
          <a:prstGeom prst="rect">
            <a:avLst/>
          </a:prstGeom>
          <a:effectLst>
            <a:softEdge rad="127000"/>
          </a:effectLst>
        </p:spPr>
      </p:pic>
      <p:pic>
        <p:nvPicPr>
          <p:cNvPr id="50" name="图片 49" descr="绿色的灯光&#10;&#10;描述已自动生成"/>
          <p:cNvPicPr>
            <a:picLocks noChangeAspect="1"/>
          </p:cNvPicPr>
          <p:nvPr/>
        </p:nvPicPr>
        <p:blipFill rotWithShape="1">
          <a:blip r:embed="rId9" cstate="screen">
            <a:alphaModFix amt="12000"/>
            <a:extLst>
              <a:ext uri="{BEBA8EAE-BF5A-486C-A8C5-ECC9F3942E4B}">
                <a14:imgProps xmlns:a14="http://schemas.microsoft.com/office/drawing/2010/main">
                  <a14:imgLayer r:embed="rId10">
                    <a14:imgEffect>
                      <a14:sharpenSoften amount="65000"/>
                    </a14:imgEffect>
                  </a14:imgLayer>
                </a14:imgProps>
              </a:ext>
              <a:ext uri="{28A0092B-C50C-407E-A947-70E740481C1C}">
                <a14:useLocalDpi xmlns:a14="http://schemas.microsoft.com/office/drawing/2010/main"/>
              </a:ext>
            </a:extLst>
          </a:blip>
          <a:srcRect/>
          <a:stretch>
            <a:fillRect/>
          </a:stretch>
        </p:blipFill>
        <p:spPr>
          <a:xfrm rot="6097458">
            <a:off x="7702597" y="5395210"/>
            <a:ext cx="2145999" cy="2184830"/>
          </a:xfrm>
          <a:prstGeom prst="rect">
            <a:avLst/>
          </a:prstGeom>
          <a:effectLst>
            <a:softEdge rad="127000"/>
          </a:effectLst>
        </p:spPr>
      </p:pic>
      <p:sp>
        <p:nvSpPr>
          <p:cNvPr id="24" name="矩形 23"/>
          <p:cNvSpPr/>
          <p:nvPr/>
        </p:nvSpPr>
        <p:spPr>
          <a:xfrm>
            <a:off x="529652" y="2323116"/>
            <a:ext cx="3190472" cy="183628"/>
          </a:xfrm>
          <a:prstGeom prst="rect">
            <a:avLst/>
          </a:prstGeom>
          <a:gradFill>
            <a:gsLst>
              <a:gs pos="100000">
                <a:srgbClr val="23A6DC">
                  <a:alpha val="28000"/>
                </a:srgbClr>
              </a:gs>
              <a:gs pos="10000">
                <a:srgbClr val="7FC79E">
                  <a:alpha val="54000"/>
                </a:srgbClr>
              </a:gs>
              <a:gs pos="51000">
                <a:srgbClr val="26B2E2">
                  <a:alpha val="27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7" name="矩形 26"/>
          <p:cNvSpPr/>
          <p:nvPr/>
        </p:nvSpPr>
        <p:spPr>
          <a:xfrm>
            <a:off x="4975600" y="2019041"/>
            <a:ext cx="2140244" cy="176909"/>
          </a:xfrm>
          <a:prstGeom prst="rect">
            <a:avLst/>
          </a:prstGeom>
          <a:gradFill>
            <a:gsLst>
              <a:gs pos="100000">
                <a:srgbClr val="23A6DC">
                  <a:alpha val="28000"/>
                </a:srgbClr>
              </a:gs>
              <a:gs pos="10000">
                <a:srgbClr val="7FC79E">
                  <a:alpha val="54000"/>
                </a:srgbClr>
              </a:gs>
              <a:gs pos="51000">
                <a:srgbClr val="26B2E2">
                  <a:alpha val="27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3" name="平行四边形 12"/>
          <p:cNvSpPr/>
          <p:nvPr/>
        </p:nvSpPr>
        <p:spPr>
          <a:xfrm>
            <a:off x="5019810" y="1795535"/>
            <a:ext cx="2051825" cy="415960"/>
          </a:xfrm>
          <a:prstGeom prst="parallelogram">
            <a:avLst>
              <a:gd name="adj" fmla="val 7346"/>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noAutofit/>
          </a:bodyPr>
          <a:lstStyle/>
          <a:p>
            <a:pPr algn="ctr"/>
            <a:r>
              <a:rPr lang="zh-CN" altLang="en-US" sz="2000" b="1" kern="0" dirty="0">
                <a:solidFill>
                  <a:srgbClr val="3470A3"/>
                </a:solidFill>
                <a:latin typeface="思源黑体 CN Bold" panose="020B0800000000000000" pitchFamily="34" charset="-122"/>
                <a:ea typeface="思源黑体 CN Bold" panose="020B0800000000000000" pitchFamily="34" charset="-122"/>
              </a:rPr>
              <a:t>集中式光伏</a:t>
            </a:r>
          </a:p>
        </p:txBody>
      </p:sp>
      <p:sp>
        <p:nvSpPr>
          <p:cNvPr id="11" name="平行四边形 10"/>
          <p:cNvSpPr/>
          <p:nvPr/>
        </p:nvSpPr>
        <p:spPr>
          <a:xfrm>
            <a:off x="394115" y="2096935"/>
            <a:ext cx="3520010" cy="415960"/>
          </a:xfrm>
          <a:prstGeom prst="parallelogram">
            <a:avLst>
              <a:gd name="adj" fmla="val 7346"/>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noAutofit/>
          </a:bodyPr>
          <a:lstStyle/>
          <a:p>
            <a:pPr algn="ctr"/>
            <a:r>
              <a:rPr lang="zh-CN" altLang="zh-CN" sz="2000" b="1" kern="0" dirty="0">
                <a:solidFill>
                  <a:srgbClr val="3470A3"/>
                </a:solidFill>
                <a:effectLst/>
                <a:latin typeface="思源黑体 CN Bold" panose="020B0800000000000000" pitchFamily="34" charset="-122"/>
                <a:ea typeface="思源黑体 CN Bold" panose="020B0800000000000000" pitchFamily="34" charset="-122"/>
                <a:cs typeface="仿宋_GB2312" panose="02010609030101010101" charset="-122"/>
              </a:rPr>
              <a:t>风力发电机组</a:t>
            </a:r>
            <a:r>
              <a:rPr lang="zh-CN" altLang="zh-CN" sz="2000" kern="0" dirty="0">
                <a:solidFill>
                  <a:srgbClr val="3470A3"/>
                </a:solidFill>
                <a:effectLst/>
                <a:latin typeface="思源黑体 CN Bold" panose="020B0800000000000000" pitchFamily="34" charset="-122"/>
                <a:ea typeface="思源黑体 CN Bold" panose="020B0800000000000000" pitchFamily="34" charset="-122"/>
                <a:cs typeface="仿宋_GB2312" panose="02010609030101010101" charset="-122"/>
              </a:rPr>
              <a:t>修复性提升</a:t>
            </a:r>
            <a:endParaRPr lang="zh-CN" altLang="en-US" sz="2000" dirty="0">
              <a:solidFill>
                <a:srgbClr val="3470A3"/>
              </a:solidFill>
              <a:latin typeface="思源黑体 CN Bold" panose="020B0800000000000000" pitchFamily="34" charset="-122"/>
              <a:ea typeface="思源黑体 CN Bold" panose="020B0800000000000000" pitchFamily="34" charset="-122"/>
            </a:endParaRPr>
          </a:p>
        </p:txBody>
      </p:sp>
      <p:sp>
        <p:nvSpPr>
          <p:cNvPr id="28" name="矩形 27"/>
          <p:cNvSpPr/>
          <p:nvPr/>
        </p:nvSpPr>
        <p:spPr>
          <a:xfrm>
            <a:off x="7848264" y="2320419"/>
            <a:ext cx="3960000" cy="176909"/>
          </a:xfrm>
          <a:prstGeom prst="rect">
            <a:avLst/>
          </a:prstGeom>
          <a:gradFill>
            <a:gsLst>
              <a:gs pos="100000">
                <a:srgbClr val="23A6DC">
                  <a:alpha val="28000"/>
                </a:srgbClr>
              </a:gs>
              <a:gs pos="10000">
                <a:srgbClr val="7FC79E">
                  <a:alpha val="54000"/>
                </a:srgbClr>
              </a:gs>
              <a:gs pos="51000">
                <a:srgbClr val="26B2E2">
                  <a:alpha val="27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6" name="平行四边形 15"/>
          <p:cNvSpPr/>
          <p:nvPr/>
        </p:nvSpPr>
        <p:spPr>
          <a:xfrm>
            <a:off x="7489384" y="2096935"/>
            <a:ext cx="4686544" cy="415960"/>
          </a:xfrm>
          <a:prstGeom prst="parallelogram">
            <a:avLst>
              <a:gd name="adj" fmla="val 7346"/>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noAutofit/>
          </a:bodyPr>
          <a:lstStyle/>
          <a:p>
            <a:pPr algn="ctr"/>
            <a:r>
              <a:rPr lang="zh-CN" altLang="en-US" sz="2000" b="1" kern="0" dirty="0">
                <a:solidFill>
                  <a:srgbClr val="3470A3"/>
                </a:solidFill>
                <a:latin typeface="思源黑体 CN Bold" panose="020B0800000000000000" pitchFamily="34" charset="-122"/>
                <a:ea typeface="思源黑体 CN Bold" panose="020B0800000000000000" pitchFamily="34" charset="-122"/>
              </a:rPr>
              <a:t>新增南麂变与微网站</a:t>
            </a:r>
            <a:r>
              <a:rPr lang="en-US" altLang="zh-CN" sz="2000" b="1" kern="0" dirty="0">
                <a:solidFill>
                  <a:srgbClr val="3470A3"/>
                </a:solidFill>
                <a:latin typeface="思源黑体 CN Bold" panose="020B0800000000000000" pitchFamily="34" charset="-122"/>
                <a:ea typeface="思源黑体 CN Bold" panose="020B0800000000000000" pitchFamily="34" charset="-122"/>
              </a:rPr>
              <a:t>10</a:t>
            </a:r>
            <a:r>
              <a:rPr lang="zh-CN" altLang="en-US" sz="2000" b="1" kern="0" dirty="0">
                <a:solidFill>
                  <a:srgbClr val="3470A3"/>
                </a:solidFill>
                <a:latin typeface="思源黑体 CN Bold" panose="020B0800000000000000" pitchFamily="34" charset="-122"/>
                <a:ea typeface="思源黑体 CN Bold" panose="020B0800000000000000" pitchFamily="34" charset="-122"/>
              </a:rPr>
              <a:t>千伏联络线</a:t>
            </a:r>
          </a:p>
        </p:txBody>
      </p:sp>
      <p:sp>
        <p:nvSpPr>
          <p:cNvPr id="31" name="任意多边形: 形状 30"/>
          <p:cNvSpPr/>
          <p:nvPr/>
        </p:nvSpPr>
        <p:spPr>
          <a:xfrm flipV="1">
            <a:off x="-573206" y="1911830"/>
            <a:ext cx="13081380" cy="460755"/>
          </a:xfrm>
          <a:custGeom>
            <a:avLst/>
            <a:gdLst>
              <a:gd name="connsiteX0" fmla="*/ 0 w 13058775"/>
              <a:gd name="connsiteY0" fmla="*/ 1390917 h 2391042"/>
              <a:gd name="connsiteX1" fmla="*/ 3305175 w 13058775"/>
              <a:gd name="connsiteY1" fmla="*/ 2229117 h 2391042"/>
              <a:gd name="connsiteX2" fmla="*/ 7277100 w 13058775"/>
              <a:gd name="connsiteY2" fmla="*/ 267 h 2391042"/>
              <a:gd name="connsiteX3" fmla="*/ 13058775 w 13058775"/>
              <a:gd name="connsiteY3" fmla="*/ 2391042 h 2391042"/>
              <a:gd name="connsiteX0-1" fmla="*/ 0 w 13058775"/>
              <a:gd name="connsiteY0-2" fmla="*/ 1152822 h 2152947"/>
              <a:gd name="connsiteX1-3" fmla="*/ 3305175 w 13058775"/>
              <a:gd name="connsiteY1-4" fmla="*/ 1991022 h 2152947"/>
              <a:gd name="connsiteX2-5" fmla="*/ 7715250 w 13058775"/>
              <a:gd name="connsiteY2-6" fmla="*/ 297 h 2152947"/>
              <a:gd name="connsiteX3-7" fmla="*/ 13058775 w 13058775"/>
              <a:gd name="connsiteY3-8" fmla="*/ 2152947 h 2152947"/>
              <a:gd name="connsiteX0-9" fmla="*/ 0 w 13058775"/>
              <a:gd name="connsiteY0-10" fmla="*/ 1143298 h 2143423"/>
              <a:gd name="connsiteX1-11" fmla="*/ 3305175 w 13058775"/>
              <a:gd name="connsiteY1-12" fmla="*/ 1981498 h 2143423"/>
              <a:gd name="connsiteX2-13" fmla="*/ 7867650 w 13058775"/>
              <a:gd name="connsiteY2-14" fmla="*/ 298 h 2143423"/>
              <a:gd name="connsiteX3-15" fmla="*/ 13058775 w 13058775"/>
              <a:gd name="connsiteY3-16" fmla="*/ 2143423 h 2143423"/>
              <a:gd name="connsiteX0-17" fmla="*/ 0 w 13058775"/>
              <a:gd name="connsiteY0-18" fmla="*/ 1143339 h 2143464"/>
              <a:gd name="connsiteX1-19" fmla="*/ 2838450 w 13058775"/>
              <a:gd name="connsiteY1-20" fmla="*/ 1752939 h 2143464"/>
              <a:gd name="connsiteX2-21" fmla="*/ 7867650 w 13058775"/>
              <a:gd name="connsiteY2-22" fmla="*/ 339 h 2143464"/>
              <a:gd name="connsiteX3-23" fmla="*/ 13058775 w 13058775"/>
              <a:gd name="connsiteY3-24" fmla="*/ 2143464 h 2143464"/>
              <a:gd name="connsiteX0-25" fmla="*/ 0 w 13058775"/>
              <a:gd name="connsiteY0-26" fmla="*/ 1143320 h 2143445"/>
              <a:gd name="connsiteX1-27" fmla="*/ 2838450 w 13058775"/>
              <a:gd name="connsiteY1-28" fmla="*/ 1752920 h 2143445"/>
              <a:gd name="connsiteX2-29" fmla="*/ 7867650 w 13058775"/>
              <a:gd name="connsiteY2-30" fmla="*/ 320 h 2143445"/>
              <a:gd name="connsiteX3-31" fmla="*/ 13058775 w 13058775"/>
              <a:gd name="connsiteY3-32" fmla="*/ 2143445 h 2143445"/>
              <a:gd name="connsiteX0-33" fmla="*/ 0 w 13925550"/>
              <a:gd name="connsiteY0-34" fmla="*/ 1143320 h 2005141"/>
              <a:gd name="connsiteX1-35" fmla="*/ 2838450 w 13925550"/>
              <a:gd name="connsiteY1-36" fmla="*/ 1752920 h 2005141"/>
              <a:gd name="connsiteX2-37" fmla="*/ 7867650 w 13925550"/>
              <a:gd name="connsiteY2-38" fmla="*/ 320 h 2005141"/>
              <a:gd name="connsiteX3-39" fmla="*/ 13925550 w 13925550"/>
              <a:gd name="connsiteY3-40" fmla="*/ 2005141 h 2005141"/>
              <a:gd name="connsiteX0-41" fmla="*/ 0 w 13925550"/>
              <a:gd name="connsiteY0-42" fmla="*/ 1143320 h 2005141"/>
              <a:gd name="connsiteX1-43" fmla="*/ 2838450 w 13925550"/>
              <a:gd name="connsiteY1-44" fmla="*/ 1752920 h 2005141"/>
              <a:gd name="connsiteX2-45" fmla="*/ 7867650 w 13925550"/>
              <a:gd name="connsiteY2-46" fmla="*/ 320 h 2005141"/>
              <a:gd name="connsiteX3-47" fmla="*/ 13925550 w 13925550"/>
              <a:gd name="connsiteY3-48" fmla="*/ 2005141 h 2005141"/>
              <a:gd name="connsiteX0-49" fmla="*/ 0 w 13925550"/>
              <a:gd name="connsiteY0-50" fmla="*/ 1143320 h 2005141"/>
              <a:gd name="connsiteX1-51" fmla="*/ 2838450 w 13925550"/>
              <a:gd name="connsiteY1-52" fmla="*/ 1752920 h 2005141"/>
              <a:gd name="connsiteX2-53" fmla="*/ 7867650 w 13925550"/>
              <a:gd name="connsiteY2-54" fmla="*/ 320 h 2005141"/>
              <a:gd name="connsiteX3-55" fmla="*/ 13925550 w 13925550"/>
              <a:gd name="connsiteY3-56" fmla="*/ 2005141 h 2005141"/>
            </a:gdLst>
            <a:ahLst/>
            <a:cxnLst>
              <a:cxn ang="0">
                <a:pos x="connsiteX0-1" y="connsiteY0-2"/>
              </a:cxn>
              <a:cxn ang="0">
                <a:pos x="connsiteX1-3" y="connsiteY1-4"/>
              </a:cxn>
              <a:cxn ang="0">
                <a:pos x="connsiteX2-5" y="connsiteY2-6"/>
              </a:cxn>
              <a:cxn ang="0">
                <a:pos x="connsiteX3-7" y="connsiteY3-8"/>
              </a:cxn>
            </a:cxnLst>
            <a:rect l="l" t="t" r="r" b="b"/>
            <a:pathLst>
              <a:path w="13925550" h="2005141">
                <a:moveTo>
                  <a:pt x="0" y="1143320"/>
                </a:moveTo>
                <a:cubicBezTo>
                  <a:pt x="1046162" y="1678307"/>
                  <a:pt x="1517650" y="1838645"/>
                  <a:pt x="2838450" y="1752920"/>
                </a:cubicBezTo>
                <a:cubicBezTo>
                  <a:pt x="4159250" y="1667195"/>
                  <a:pt x="6242050" y="-26668"/>
                  <a:pt x="7867650" y="320"/>
                </a:cubicBezTo>
                <a:cubicBezTo>
                  <a:pt x="9493250" y="27307"/>
                  <a:pt x="11657012" y="1929679"/>
                  <a:pt x="13925550" y="2005141"/>
                </a:cubicBezTo>
              </a:path>
            </a:pathLst>
          </a:custGeom>
          <a:noFill/>
          <a:ln w="12700">
            <a:solidFill>
              <a:srgbClr val="2C7B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雪地上的风景&#10;&#10;描述已自动生成"/>
          <p:cNvPicPr>
            <a:picLocks noChangeAspect="1"/>
          </p:cNvPicPr>
          <p:nvPr/>
        </p:nvPicPr>
        <p:blipFill rotWithShape="1">
          <a:blip r:embed="rId3" cstate="screen">
            <a:alphaModFix amt="26000"/>
            <a:extLst>
              <a:ext uri="{28A0092B-C50C-407E-A947-70E740481C1C}">
                <a14:useLocalDpi xmlns:a14="http://schemas.microsoft.com/office/drawing/2010/main"/>
              </a:ext>
            </a:extLst>
          </a:blip>
          <a:srcRect/>
          <a:stretch>
            <a:fillRect/>
          </a:stretch>
        </p:blipFill>
        <p:spPr>
          <a:xfrm rot="5400000">
            <a:off x="2669898" y="-2664102"/>
            <a:ext cx="6858000" cy="12186205"/>
          </a:xfrm>
          <a:prstGeom prst="rect">
            <a:avLst/>
          </a:prstGeom>
        </p:spPr>
      </p:pic>
      <p:sp>
        <p:nvSpPr>
          <p:cNvPr id="28" name="矩形 27"/>
          <p:cNvSpPr/>
          <p:nvPr/>
        </p:nvSpPr>
        <p:spPr>
          <a:xfrm>
            <a:off x="-74951" y="2195079"/>
            <a:ext cx="12266951" cy="4701989"/>
          </a:xfrm>
          <a:custGeom>
            <a:avLst/>
            <a:gdLst>
              <a:gd name="connsiteX0" fmla="*/ 0 w 12433714"/>
              <a:gd name="connsiteY0" fmla="*/ 0 h 2838734"/>
              <a:gd name="connsiteX1" fmla="*/ 12433714 w 12433714"/>
              <a:gd name="connsiteY1" fmla="*/ 0 h 2838734"/>
              <a:gd name="connsiteX2" fmla="*/ 12433714 w 12433714"/>
              <a:gd name="connsiteY2" fmla="*/ 2838734 h 2838734"/>
              <a:gd name="connsiteX3" fmla="*/ 0 w 12433714"/>
              <a:gd name="connsiteY3" fmla="*/ 2838734 h 2838734"/>
              <a:gd name="connsiteX4" fmla="*/ 0 w 12433714"/>
              <a:gd name="connsiteY4" fmla="*/ 0 h 2838734"/>
              <a:gd name="connsiteX0-1" fmla="*/ 22485 w 12433714"/>
              <a:gd name="connsiteY0-2" fmla="*/ 0 h 2838734"/>
              <a:gd name="connsiteX1-3" fmla="*/ 12433714 w 12433714"/>
              <a:gd name="connsiteY1-4" fmla="*/ 0 h 2838734"/>
              <a:gd name="connsiteX2-5" fmla="*/ 12433714 w 12433714"/>
              <a:gd name="connsiteY2-6" fmla="*/ 2838734 h 2838734"/>
              <a:gd name="connsiteX3-7" fmla="*/ 0 w 12433714"/>
              <a:gd name="connsiteY3-8" fmla="*/ 2838734 h 2838734"/>
              <a:gd name="connsiteX4-9" fmla="*/ 22485 w 12433714"/>
              <a:gd name="connsiteY4-10" fmla="*/ 0 h 2838734"/>
              <a:gd name="connsiteX0-11" fmla="*/ 22485 w 12433714"/>
              <a:gd name="connsiteY0-12" fmla="*/ 0 h 2838734"/>
              <a:gd name="connsiteX1-13" fmla="*/ 12433714 w 12433714"/>
              <a:gd name="connsiteY1-14" fmla="*/ 0 h 2838734"/>
              <a:gd name="connsiteX2-15" fmla="*/ 12433714 w 12433714"/>
              <a:gd name="connsiteY2-16" fmla="*/ 2838734 h 2838734"/>
              <a:gd name="connsiteX3-17" fmla="*/ 0 w 12433714"/>
              <a:gd name="connsiteY3-18" fmla="*/ 2838734 h 2838734"/>
              <a:gd name="connsiteX4-19" fmla="*/ 22485 w 12433714"/>
              <a:gd name="connsiteY4-20" fmla="*/ 0 h 2838734"/>
              <a:gd name="connsiteX0-21" fmla="*/ 22485 w 12433714"/>
              <a:gd name="connsiteY0-22" fmla="*/ 0 h 2838734"/>
              <a:gd name="connsiteX1-23" fmla="*/ 12433714 w 12433714"/>
              <a:gd name="connsiteY1-24" fmla="*/ 0 h 2838734"/>
              <a:gd name="connsiteX2-25" fmla="*/ 12433714 w 12433714"/>
              <a:gd name="connsiteY2-26" fmla="*/ 2838734 h 2838734"/>
              <a:gd name="connsiteX3-27" fmla="*/ 0 w 12433714"/>
              <a:gd name="connsiteY3-28" fmla="*/ 2838734 h 2838734"/>
              <a:gd name="connsiteX4-29" fmla="*/ 22485 w 12433714"/>
              <a:gd name="connsiteY4-30" fmla="*/ 0 h 2838734"/>
              <a:gd name="connsiteX0-31" fmla="*/ 22485 w 12433714"/>
              <a:gd name="connsiteY0-32" fmla="*/ 0 h 2838734"/>
              <a:gd name="connsiteX1-33" fmla="*/ 12433714 w 12433714"/>
              <a:gd name="connsiteY1-34" fmla="*/ 0 h 2838734"/>
              <a:gd name="connsiteX2-35" fmla="*/ 12433714 w 12433714"/>
              <a:gd name="connsiteY2-36" fmla="*/ 2838734 h 2838734"/>
              <a:gd name="connsiteX3-37" fmla="*/ 0 w 12433714"/>
              <a:gd name="connsiteY3-38" fmla="*/ 2838734 h 2838734"/>
              <a:gd name="connsiteX4-39" fmla="*/ 22485 w 12433714"/>
              <a:gd name="connsiteY4-40" fmla="*/ 0 h 2838734"/>
              <a:gd name="connsiteX0-41" fmla="*/ 22485 w 12433714"/>
              <a:gd name="connsiteY0-42" fmla="*/ 0 h 2838734"/>
              <a:gd name="connsiteX1-43" fmla="*/ 12433714 w 12433714"/>
              <a:gd name="connsiteY1-44" fmla="*/ 0 h 2838734"/>
              <a:gd name="connsiteX2-45" fmla="*/ 12433714 w 12433714"/>
              <a:gd name="connsiteY2-46" fmla="*/ 2838734 h 2838734"/>
              <a:gd name="connsiteX3-47" fmla="*/ 0 w 12433714"/>
              <a:gd name="connsiteY3-48" fmla="*/ 2838734 h 2838734"/>
              <a:gd name="connsiteX4-49" fmla="*/ 22485 w 12433714"/>
              <a:gd name="connsiteY4-50" fmla="*/ 0 h 2838734"/>
              <a:gd name="connsiteX0-51" fmla="*/ 22485 w 12433714"/>
              <a:gd name="connsiteY0-52" fmla="*/ 0 h 2838734"/>
              <a:gd name="connsiteX1-53" fmla="*/ 12433714 w 12433714"/>
              <a:gd name="connsiteY1-54" fmla="*/ 0 h 2838734"/>
              <a:gd name="connsiteX2-55" fmla="*/ 12433714 w 12433714"/>
              <a:gd name="connsiteY2-56" fmla="*/ 2838734 h 2838734"/>
              <a:gd name="connsiteX3-57" fmla="*/ 0 w 12433714"/>
              <a:gd name="connsiteY3-58" fmla="*/ 2838734 h 2838734"/>
              <a:gd name="connsiteX4-59" fmla="*/ 22485 w 12433714"/>
              <a:gd name="connsiteY4-60" fmla="*/ 0 h 2838734"/>
              <a:gd name="connsiteX0-61" fmla="*/ 22485 w 12433714"/>
              <a:gd name="connsiteY0-62" fmla="*/ 0 h 2838734"/>
              <a:gd name="connsiteX1-63" fmla="*/ 12433714 w 12433714"/>
              <a:gd name="connsiteY1-64" fmla="*/ 0 h 2838734"/>
              <a:gd name="connsiteX2-65" fmla="*/ 12433714 w 12433714"/>
              <a:gd name="connsiteY2-66" fmla="*/ 2838734 h 2838734"/>
              <a:gd name="connsiteX3-67" fmla="*/ 0 w 12433714"/>
              <a:gd name="connsiteY3-68" fmla="*/ 2838734 h 2838734"/>
              <a:gd name="connsiteX4-69" fmla="*/ 22485 w 12433714"/>
              <a:gd name="connsiteY4-70" fmla="*/ 0 h 2838734"/>
              <a:gd name="connsiteX0-71" fmla="*/ 22485 w 12433714"/>
              <a:gd name="connsiteY0-72" fmla="*/ 0 h 2838734"/>
              <a:gd name="connsiteX1-73" fmla="*/ 12433714 w 12433714"/>
              <a:gd name="connsiteY1-74" fmla="*/ 0 h 2838734"/>
              <a:gd name="connsiteX2-75" fmla="*/ 12433714 w 12433714"/>
              <a:gd name="connsiteY2-76" fmla="*/ 2838734 h 2838734"/>
              <a:gd name="connsiteX3-77" fmla="*/ 0 w 12433714"/>
              <a:gd name="connsiteY3-78" fmla="*/ 2838734 h 2838734"/>
              <a:gd name="connsiteX4-79" fmla="*/ 22485 w 12433714"/>
              <a:gd name="connsiteY4-80" fmla="*/ 0 h 2838734"/>
              <a:gd name="connsiteX0-81" fmla="*/ 22485 w 12433714"/>
              <a:gd name="connsiteY0-82" fmla="*/ 0 h 2838734"/>
              <a:gd name="connsiteX1-83" fmla="*/ 12433714 w 12433714"/>
              <a:gd name="connsiteY1-84" fmla="*/ 0 h 2838734"/>
              <a:gd name="connsiteX2-85" fmla="*/ 12433714 w 12433714"/>
              <a:gd name="connsiteY2-86" fmla="*/ 2838734 h 2838734"/>
              <a:gd name="connsiteX3-87" fmla="*/ 0 w 12433714"/>
              <a:gd name="connsiteY3-88" fmla="*/ 2838734 h 2838734"/>
              <a:gd name="connsiteX4-89" fmla="*/ 22485 w 12433714"/>
              <a:gd name="connsiteY4-90" fmla="*/ 0 h 2838734"/>
              <a:gd name="connsiteX0-91" fmla="*/ 22485 w 12433714"/>
              <a:gd name="connsiteY0-92" fmla="*/ 0 h 2838975"/>
              <a:gd name="connsiteX1-93" fmla="*/ 12433714 w 12433714"/>
              <a:gd name="connsiteY1-94" fmla="*/ 0 h 2838975"/>
              <a:gd name="connsiteX2-95" fmla="*/ 12433714 w 12433714"/>
              <a:gd name="connsiteY2-96" fmla="*/ 2838734 h 2838975"/>
              <a:gd name="connsiteX3-97" fmla="*/ 0 w 12433714"/>
              <a:gd name="connsiteY3-98" fmla="*/ 2838734 h 2838975"/>
              <a:gd name="connsiteX4-99" fmla="*/ 22485 w 12433714"/>
              <a:gd name="connsiteY4-100" fmla="*/ 0 h 2838975"/>
              <a:gd name="connsiteX0-101" fmla="*/ 22485 w 12433714"/>
              <a:gd name="connsiteY0-102" fmla="*/ 0 h 2838734"/>
              <a:gd name="connsiteX1-103" fmla="*/ 12433714 w 12433714"/>
              <a:gd name="connsiteY1-104" fmla="*/ 0 h 2838734"/>
              <a:gd name="connsiteX2-105" fmla="*/ 12433714 w 12433714"/>
              <a:gd name="connsiteY2-106" fmla="*/ 2838734 h 2838734"/>
              <a:gd name="connsiteX3-107" fmla="*/ 0 w 12433714"/>
              <a:gd name="connsiteY3-108" fmla="*/ 2838734 h 2838734"/>
              <a:gd name="connsiteX4-109" fmla="*/ 22485 w 12433714"/>
              <a:gd name="connsiteY4-110" fmla="*/ 0 h 283873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433714" h="2838734">
                <a:moveTo>
                  <a:pt x="22485" y="0"/>
                </a:moveTo>
                <a:cubicBezTo>
                  <a:pt x="4400339" y="954933"/>
                  <a:pt x="8861678" y="938359"/>
                  <a:pt x="12433714" y="0"/>
                </a:cubicBezTo>
                <a:lnTo>
                  <a:pt x="12433714" y="2838734"/>
                </a:lnTo>
                <a:lnTo>
                  <a:pt x="0" y="2838734"/>
                </a:lnTo>
                <a:lnTo>
                  <a:pt x="22485" y="0"/>
                </a:lnTo>
                <a:close/>
              </a:path>
            </a:pathLst>
          </a:custGeom>
          <a:gradFill>
            <a:gsLst>
              <a:gs pos="20000">
                <a:srgbClr val="278CE9">
                  <a:alpha val="70000"/>
                </a:srgbClr>
              </a:gs>
              <a:gs pos="0">
                <a:srgbClr val="2775EE">
                  <a:alpha val="98000"/>
                </a:srgbClr>
              </a:gs>
              <a:gs pos="98347">
                <a:srgbClr val="7FC79E"/>
              </a:gs>
              <a:gs pos="52000">
                <a:srgbClr val="26B2E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 name="文本框 2"/>
          <p:cNvSpPr txBox="1"/>
          <p:nvPr/>
        </p:nvSpPr>
        <p:spPr>
          <a:xfrm>
            <a:off x="252123" y="393990"/>
            <a:ext cx="6396303" cy="493277"/>
          </a:xfrm>
          <a:prstGeom prst="rect">
            <a:avLst/>
          </a:prstGeom>
          <a:noFill/>
        </p:spPr>
        <p:txBody>
          <a:bodyPr wrap="none">
            <a:spAutoFit/>
          </a:bodyPr>
          <a:lstStyle/>
          <a:p>
            <a:pPr indent="406400" algn="just">
              <a:lnSpc>
                <a:spcPts val="2800"/>
              </a:lnSpc>
              <a:spcAft>
                <a:spcPts val="1000"/>
              </a:spcAft>
            </a:pPr>
            <a:r>
              <a:rPr lang="zh-CN" altLang="en-US" sz="4000" b="1" kern="100" dirty="0">
                <a:gradFill>
                  <a:gsLst>
                    <a:gs pos="0">
                      <a:srgbClr val="346FA3"/>
                    </a:gs>
                    <a:gs pos="100000">
                      <a:srgbClr val="2D7596"/>
                    </a:gs>
                  </a:gsLst>
                  <a:lin ang="5400000" scaled="0"/>
                </a:gradFill>
                <a:effectLst>
                  <a:outerShdw blurRad="50800" dist="38100" dir="2700000" algn="tl" rotWithShape="0">
                    <a:schemeClr val="accent1">
                      <a:lumMod val="50000"/>
                      <a:alpha val="19000"/>
                    </a:schemeClr>
                  </a:outerShdw>
                </a:effectLst>
                <a:latin typeface="思源黑体 CN Bold" panose="020B0800000000000000" pitchFamily="34" charset="-122"/>
                <a:ea typeface="思源黑体 CN Bold" panose="020B0800000000000000" pitchFamily="34" charset="-122"/>
                <a:cs typeface="阿里巴巴普惠体 B" panose="00020600040101010101" pitchFamily="18" charset="-122"/>
              </a:rPr>
              <a:t>南麂“碳中和”示范岛屿</a:t>
            </a:r>
            <a:endParaRPr lang="zh-CN" altLang="zh-CN" sz="4000" b="1" kern="100" dirty="0">
              <a:gradFill>
                <a:gsLst>
                  <a:gs pos="0">
                    <a:srgbClr val="346FA3"/>
                  </a:gs>
                  <a:gs pos="100000">
                    <a:srgbClr val="2D7596"/>
                  </a:gs>
                </a:gsLst>
                <a:lin ang="5400000" scaled="0"/>
              </a:gradFill>
              <a:effectLst>
                <a:outerShdw blurRad="50800" dist="38100" dir="2700000" algn="tl" rotWithShape="0">
                  <a:schemeClr val="accent1">
                    <a:lumMod val="50000"/>
                    <a:alpha val="19000"/>
                  </a:schemeClr>
                </a:outerShdw>
              </a:effectLst>
              <a:latin typeface="思源黑体 CN Bold" panose="020B0800000000000000" pitchFamily="34" charset="-122"/>
              <a:ea typeface="思源黑体 CN Bold" panose="020B0800000000000000" pitchFamily="34" charset="-122"/>
              <a:cs typeface="阿里巴巴普惠体 B" panose="00020600040101010101" pitchFamily="18" charset="-122"/>
            </a:endParaRPr>
          </a:p>
        </p:txBody>
      </p:sp>
      <p:sp>
        <p:nvSpPr>
          <p:cNvPr id="4" name="平行四边形 3"/>
          <p:cNvSpPr/>
          <p:nvPr/>
        </p:nvSpPr>
        <p:spPr>
          <a:xfrm>
            <a:off x="238126" y="225425"/>
            <a:ext cx="241300" cy="652287"/>
          </a:xfrm>
          <a:prstGeom prst="parallelogram">
            <a:avLst>
              <a:gd name="adj" fmla="val 32895"/>
            </a:avLst>
          </a:prstGeom>
          <a:gradFill>
            <a:gsLst>
              <a:gs pos="0">
                <a:srgbClr val="346FA3"/>
              </a:gs>
              <a:gs pos="100000">
                <a:srgbClr val="2D759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19" name="图片 18"/>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373532" y="2073566"/>
            <a:ext cx="3384078" cy="2151358"/>
          </a:xfrm>
          <a:prstGeom prst="rect">
            <a:avLst/>
          </a:prstGeom>
          <a:blipFill dpi="0" rotWithShape="1">
            <a:blip r:embed="rId5"/>
            <a:srcRect/>
            <a:tile tx="0" ty="0" sx="100000" sy="100000" flip="none" algn="b"/>
          </a:blipFill>
          <a:ln w="19050">
            <a:solidFill>
              <a:srgbClr val="3470A3"/>
            </a:solidFill>
          </a:ln>
          <a:effectLst>
            <a:outerShdw blurRad="63500" sx="102000" sy="102000" algn="ctr" rotWithShape="0">
              <a:schemeClr val="accent5">
                <a:alpha val="19000"/>
              </a:schemeClr>
            </a:outerShdw>
          </a:effectLst>
        </p:spPr>
      </p:pic>
      <p:sp>
        <p:nvSpPr>
          <p:cNvPr id="23" name="平行四边形 22"/>
          <p:cNvSpPr/>
          <p:nvPr/>
        </p:nvSpPr>
        <p:spPr>
          <a:xfrm>
            <a:off x="5719344" y="3832310"/>
            <a:ext cx="2091448" cy="415960"/>
          </a:xfrm>
          <a:prstGeom prst="parallelogram">
            <a:avLst>
              <a:gd name="adj" fmla="val 7346"/>
            </a:avLst>
          </a:prstGeom>
          <a:gradFill>
            <a:gsLst>
              <a:gs pos="42000">
                <a:srgbClr val="278CE9">
                  <a:lumMod val="79000"/>
                </a:srgbClr>
              </a:gs>
              <a:gs pos="0">
                <a:srgbClr val="165BE5"/>
              </a:gs>
              <a:gs pos="98347">
                <a:srgbClr val="7FC79E"/>
              </a:gs>
              <a:gs pos="78000">
                <a:srgbClr val="26B2E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noAutofit/>
          </a:bodyPr>
          <a:lstStyle/>
          <a:p>
            <a:pPr algn="ctr"/>
            <a:r>
              <a:rPr lang="zh-CN" altLang="en-US" sz="1800" b="1" kern="0" dirty="0">
                <a:effectLst/>
                <a:latin typeface="思源黑体 CN Bold" panose="020B0800000000000000" pitchFamily="34" charset="-122"/>
                <a:ea typeface="思源黑体 CN Bold" panose="020B0800000000000000" pitchFamily="34" charset="-122"/>
                <a:cs typeface="仿宋_GB2312" panose="02010609030101010101" charset="-122"/>
              </a:rPr>
              <a:t>打造“全电岛屿”</a:t>
            </a:r>
            <a:endParaRPr lang="zh-CN" altLang="en-US" dirty="0">
              <a:latin typeface="思源黑体 CN Bold" panose="020B0800000000000000" pitchFamily="34" charset="-122"/>
              <a:ea typeface="思源黑体 CN Bold" panose="020B0800000000000000" pitchFamily="34" charset="-122"/>
            </a:endParaRPr>
          </a:p>
        </p:txBody>
      </p:sp>
      <p:pic>
        <p:nvPicPr>
          <p:cNvPr id="25" name="图片 24" descr="绿色的灯光&#10;&#10;描述已自动生成"/>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874178" y="-2432015"/>
            <a:ext cx="5040591" cy="5040591"/>
          </a:xfrm>
          <a:prstGeom prst="rect">
            <a:avLst/>
          </a:prstGeom>
        </p:spPr>
      </p:pic>
      <p:pic>
        <p:nvPicPr>
          <p:cNvPr id="26" name="图片 25" descr="绿色的灯光&#10;&#10;描述已自动生成"/>
          <p:cNvPicPr>
            <a:picLocks noChangeAspect="1"/>
          </p:cNvPicPr>
          <p:nvPr/>
        </p:nvPicPr>
        <p:blipFill rotWithShape="1">
          <a:blip r:embed="rId7" cstate="screen">
            <a:alphaModFix amt="21000"/>
            <a:extLst>
              <a:ext uri="{28A0092B-C50C-407E-A947-70E740481C1C}">
                <a14:useLocalDpi xmlns:a14="http://schemas.microsoft.com/office/drawing/2010/main"/>
              </a:ext>
            </a:extLst>
          </a:blip>
          <a:srcRect/>
          <a:stretch>
            <a:fillRect/>
          </a:stretch>
        </p:blipFill>
        <p:spPr>
          <a:xfrm rot="20468501">
            <a:off x="-5749564" y="-5311633"/>
            <a:ext cx="6603024" cy="7497261"/>
          </a:xfrm>
          <a:prstGeom prst="rect">
            <a:avLst/>
          </a:prstGeom>
          <a:effectLst>
            <a:softEdge rad="127000"/>
          </a:effectLst>
        </p:spPr>
      </p:pic>
      <p:pic>
        <p:nvPicPr>
          <p:cNvPr id="31" name="图片 30" descr="图片包含 室内, 桌子, 小, 电脑&#10;&#10;描述已自动生成"/>
          <p:cNvPicPr>
            <a:picLocks noChangeAspect="1"/>
          </p:cNvPicPr>
          <p:nvPr/>
        </p:nvPicPr>
        <p:blipFill rotWithShape="1">
          <a:blip r:embed="rId8" cstate="screen">
            <a:extLst>
              <a:ext uri="{BEBA8EAE-BF5A-486C-A8C5-ECC9F3942E4B}">
                <a14:imgProps xmlns:a14="http://schemas.microsoft.com/office/drawing/2010/main">
                  <a14:imgLayer r:embed="rId9">
                    <a14:imgEffect>
                      <a14:brightnessContrast bright="27000"/>
                    </a14:imgEffect>
                  </a14:imgLayer>
                </a14:imgProps>
              </a:ext>
              <a:ext uri="{28A0092B-C50C-407E-A947-70E740481C1C}">
                <a14:useLocalDpi xmlns:a14="http://schemas.microsoft.com/office/drawing/2010/main"/>
              </a:ext>
            </a:extLst>
          </a:blip>
          <a:srcRect l="4705" b="8556"/>
          <a:stretch>
            <a:fillRect/>
          </a:stretch>
        </p:blipFill>
        <p:spPr>
          <a:xfrm>
            <a:off x="8228017" y="1990773"/>
            <a:ext cx="3459029" cy="2220785"/>
          </a:xfrm>
          <a:prstGeom prst="rect">
            <a:avLst/>
          </a:prstGeom>
          <a:blipFill dpi="0" rotWithShape="1">
            <a:blip r:embed="rId5"/>
            <a:srcRect/>
            <a:tile tx="0" ty="0" sx="100000" sy="100000" flip="none" algn="b"/>
          </a:blipFill>
          <a:ln w="19050">
            <a:solidFill>
              <a:srgbClr val="3470A3"/>
            </a:solidFill>
          </a:ln>
          <a:effectLst>
            <a:outerShdw blurRad="63500" sx="102000" sy="102000" algn="ctr" rotWithShape="0">
              <a:schemeClr val="accent5">
                <a:alpha val="19000"/>
              </a:schemeClr>
            </a:outerShdw>
          </a:effectLst>
        </p:spPr>
      </p:pic>
      <p:sp>
        <p:nvSpPr>
          <p:cNvPr id="24" name="平行四边形 23"/>
          <p:cNvSpPr/>
          <p:nvPr/>
        </p:nvSpPr>
        <p:spPr>
          <a:xfrm>
            <a:off x="8857445" y="3808964"/>
            <a:ext cx="2900597" cy="415960"/>
          </a:xfrm>
          <a:prstGeom prst="parallelogram">
            <a:avLst>
              <a:gd name="adj" fmla="val 7346"/>
            </a:avLst>
          </a:prstGeom>
          <a:gradFill>
            <a:gsLst>
              <a:gs pos="42000">
                <a:srgbClr val="278CE9">
                  <a:lumMod val="79000"/>
                </a:srgbClr>
              </a:gs>
              <a:gs pos="0">
                <a:srgbClr val="165BE5"/>
              </a:gs>
              <a:gs pos="98347">
                <a:srgbClr val="7FC79E"/>
              </a:gs>
              <a:gs pos="78000">
                <a:srgbClr val="26B2E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noAutofit/>
          </a:bodyPr>
          <a:lstStyle/>
          <a:p>
            <a:pPr algn="ctr"/>
            <a:r>
              <a:rPr lang="zh-CN" altLang="en-US" b="1" dirty="0">
                <a:latin typeface="思源黑体 CN Bold" panose="020B0800000000000000" pitchFamily="34" charset="-122"/>
                <a:ea typeface="思源黑体 CN Bold" panose="020B0800000000000000" pitchFamily="34" charset="-122"/>
              </a:rPr>
              <a:t>需求响应全国首创应用</a:t>
            </a:r>
          </a:p>
        </p:txBody>
      </p:sp>
      <p:sp>
        <p:nvSpPr>
          <p:cNvPr id="33" name="文本框 32"/>
          <p:cNvSpPr txBox="1"/>
          <p:nvPr/>
        </p:nvSpPr>
        <p:spPr>
          <a:xfrm>
            <a:off x="8346392" y="4560554"/>
            <a:ext cx="3340654" cy="1249188"/>
          </a:xfrm>
          <a:prstGeom prst="rect">
            <a:avLst/>
          </a:prstGeom>
          <a:noFill/>
        </p:spPr>
        <p:txBody>
          <a:bodyPr wrap="square">
            <a:spAutoFit/>
          </a:bodyPr>
          <a:lstStyle/>
          <a:p>
            <a:pPr marL="171450" indent="-171450">
              <a:lnSpc>
                <a:spcPct val="120000"/>
              </a:lnSpc>
              <a:buFont typeface="Wingdings" panose="05000000000000000000" pitchFamily="2" charset="2"/>
              <a:buChar char="ü"/>
            </a:pPr>
            <a:r>
              <a:rPr lang="zh-CN" altLang="en-US"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已完成第一期</a:t>
            </a:r>
            <a:r>
              <a:rPr lang="en-US" altLang="zh-CN"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HPLC</a:t>
            </a:r>
            <a:r>
              <a:rPr lang="zh-CN" altLang="en-US"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智能插座安装及调试工作，共计百余只</a:t>
            </a:r>
            <a:endParaRPr lang="en-US" altLang="zh-CN"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endParaRPr>
          </a:p>
          <a:p>
            <a:pPr marL="171450" indent="-171450">
              <a:lnSpc>
                <a:spcPct val="120000"/>
              </a:lnSpc>
              <a:buFont typeface="Wingdings" panose="05000000000000000000" pitchFamily="2" charset="2"/>
              <a:buChar char="ü"/>
            </a:pPr>
            <a:r>
              <a:rPr lang="zh-CN" altLang="en-US"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迎峰度夏前实现空调等低压可控负荷</a:t>
            </a:r>
            <a:r>
              <a:rPr lang="en-US" altLang="zh-CN"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HPLC</a:t>
            </a:r>
            <a:r>
              <a:rPr lang="zh-CN" altLang="en-US"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智能插座全覆盖</a:t>
            </a:r>
            <a:endParaRPr lang="zh-CN" altLang="en-US" sz="1600" b="1" dirty="0">
              <a:solidFill>
                <a:schemeClr val="bg1"/>
              </a:solidFill>
              <a:latin typeface="思源黑体 CN Bold" panose="020B0800000000000000" pitchFamily="34" charset="-122"/>
              <a:ea typeface="思源黑体 CN Bold" panose="020B0800000000000000" pitchFamily="34" charset="-122"/>
            </a:endParaRPr>
          </a:p>
        </p:txBody>
      </p:sp>
      <p:sp>
        <p:nvSpPr>
          <p:cNvPr id="34" name="文本框 33"/>
          <p:cNvSpPr txBox="1"/>
          <p:nvPr/>
        </p:nvSpPr>
        <p:spPr>
          <a:xfrm>
            <a:off x="4373532" y="4477595"/>
            <a:ext cx="3674400" cy="2070952"/>
          </a:xfrm>
          <a:prstGeom prst="rect">
            <a:avLst/>
          </a:prstGeom>
          <a:noFill/>
        </p:spPr>
        <p:txBody>
          <a:bodyPr wrap="square">
            <a:spAutoFit/>
          </a:bodyPr>
          <a:lstStyle/>
          <a:p>
            <a:pPr marL="171450" indent="-171450">
              <a:lnSpc>
                <a:spcPct val="120000"/>
              </a:lnSpc>
              <a:spcBef>
                <a:spcPts val="600"/>
              </a:spcBef>
              <a:buFont typeface="Wingdings" panose="05000000000000000000" pitchFamily="2" charset="2"/>
              <a:buChar char="ü"/>
            </a:pPr>
            <a:r>
              <a:rPr lang="zh-CN" altLang="en-US"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建成首座电动汽车充电站，投运两处港口岸电</a:t>
            </a:r>
            <a:endParaRPr lang="en-US" altLang="zh-CN"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endParaRPr>
          </a:p>
          <a:p>
            <a:pPr marL="171450" indent="-171450">
              <a:lnSpc>
                <a:spcPct val="120000"/>
              </a:lnSpc>
              <a:spcBef>
                <a:spcPts val="600"/>
              </a:spcBef>
              <a:buFont typeface="Wingdings" panose="05000000000000000000" pitchFamily="2" charset="2"/>
              <a:buChar char="ü"/>
            </a:pPr>
            <a:r>
              <a:rPr lang="zh-CN" altLang="en-US"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完成供电所、驻岛部队等厨房的电气化改造工作</a:t>
            </a:r>
            <a:endParaRPr lang="en-US" altLang="zh-CN"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endParaRPr>
          </a:p>
          <a:p>
            <a:pPr marL="171450" indent="-171450">
              <a:lnSpc>
                <a:spcPct val="120000"/>
              </a:lnSpc>
              <a:spcBef>
                <a:spcPts val="600"/>
              </a:spcBef>
              <a:buFont typeface="Wingdings" panose="05000000000000000000" pitchFamily="2" charset="2"/>
              <a:buChar char="ü"/>
            </a:pPr>
            <a:r>
              <a:rPr lang="zh-CN" altLang="en-US"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完成</a:t>
            </a:r>
            <a:r>
              <a:rPr lang="en-US" altLang="zh-CN"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250</a:t>
            </a:r>
            <a:r>
              <a:rPr lang="zh-CN" altLang="en-US"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家居民用户电厨房推广</a:t>
            </a:r>
            <a:endParaRPr lang="en-US" altLang="zh-CN"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endParaRPr>
          </a:p>
          <a:p>
            <a:pPr marL="171450" indent="-171450">
              <a:lnSpc>
                <a:spcPct val="120000"/>
              </a:lnSpc>
              <a:spcBef>
                <a:spcPts val="600"/>
              </a:spcBef>
              <a:buFont typeface="Wingdings" panose="05000000000000000000" pitchFamily="2" charset="2"/>
              <a:buChar char="ü"/>
            </a:pPr>
            <a:r>
              <a:rPr lang="en-US" altLang="zh-CN"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8</a:t>
            </a:r>
            <a:r>
              <a:rPr lang="zh-CN" altLang="en-US"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月份实现居民全电厨房全覆盖</a:t>
            </a:r>
            <a:endParaRPr lang="zh-CN" altLang="en-US" sz="1600" b="1" dirty="0">
              <a:solidFill>
                <a:schemeClr val="bg1"/>
              </a:solidFill>
              <a:latin typeface="思源黑体 CN Bold" panose="020B0800000000000000" pitchFamily="34" charset="-122"/>
              <a:ea typeface="思源黑体 CN Bold" panose="020B0800000000000000" pitchFamily="34" charset="-122"/>
            </a:endParaRPr>
          </a:p>
        </p:txBody>
      </p:sp>
      <p:sp>
        <p:nvSpPr>
          <p:cNvPr id="22" name="文本框 21"/>
          <p:cNvSpPr txBox="1"/>
          <p:nvPr/>
        </p:nvSpPr>
        <p:spPr>
          <a:xfrm>
            <a:off x="400672" y="4641090"/>
            <a:ext cx="3674400" cy="1030667"/>
          </a:xfrm>
          <a:prstGeom prst="rect">
            <a:avLst/>
          </a:prstGeom>
          <a:noFill/>
        </p:spPr>
        <p:txBody>
          <a:bodyPr wrap="square">
            <a:spAutoFit/>
          </a:bodyPr>
          <a:lstStyle/>
          <a:p>
            <a:pPr marL="171450" indent="-171450">
              <a:lnSpc>
                <a:spcPct val="120000"/>
              </a:lnSpc>
              <a:spcBef>
                <a:spcPts val="600"/>
              </a:spcBef>
              <a:buFont typeface="Wingdings" panose="05000000000000000000" pitchFamily="2" charset="2"/>
              <a:buChar char="ü"/>
            </a:pPr>
            <a:r>
              <a:rPr lang="zh-CN" altLang="en-US" sz="1600" b="1"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完成全岛自动化设备安装</a:t>
            </a:r>
            <a:r>
              <a:rPr lang="zh-CN" altLang="en-US"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，正在开展调试工作</a:t>
            </a:r>
            <a:endParaRPr lang="en-US" altLang="zh-CN"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endParaRPr>
          </a:p>
          <a:p>
            <a:pPr marL="171450" indent="-171450">
              <a:lnSpc>
                <a:spcPct val="120000"/>
              </a:lnSpc>
              <a:spcBef>
                <a:spcPts val="600"/>
              </a:spcBef>
              <a:buFont typeface="Wingdings" panose="05000000000000000000" pitchFamily="2" charset="2"/>
              <a:buChar char="ü"/>
            </a:pPr>
            <a:r>
              <a:rPr lang="zh-CN" altLang="en-US"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预计</a:t>
            </a:r>
            <a:r>
              <a:rPr lang="en-US" altLang="zh-CN"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8</a:t>
            </a:r>
            <a:r>
              <a:rPr lang="zh-CN" altLang="en-US" sz="16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月份实现功能</a:t>
            </a:r>
            <a:endParaRPr lang="zh-CN" altLang="en-US" sz="1600" b="1"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endParaRPr>
          </a:p>
        </p:txBody>
      </p:sp>
      <p:pic>
        <p:nvPicPr>
          <p:cNvPr id="9" name="图片 8" descr="火车停在站台边&#10;&#10;中度可信度描述已自动生成"/>
          <p:cNvPicPr>
            <a:picLocks noChangeAspect="1"/>
          </p:cNvPicPr>
          <p:nvPr/>
        </p:nvPicPr>
        <p:blipFill rotWithShape="1">
          <a:blip r:embed="rId10" cstate="screen">
            <a:extLst>
              <a:ext uri="{28A0092B-C50C-407E-A947-70E740481C1C}">
                <a14:useLocalDpi xmlns:a14="http://schemas.microsoft.com/office/drawing/2010/main"/>
              </a:ext>
            </a:extLst>
          </a:blip>
          <a:srcRect/>
          <a:stretch>
            <a:fillRect/>
          </a:stretch>
        </p:blipFill>
        <p:spPr>
          <a:xfrm>
            <a:off x="479425" y="2073566"/>
            <a:ext cx="3288983" cy="2102735"/>
          </a:xfrm>
          <a:prstGeom prst="rect">
            <a:avLst/>
          </a:prstGeom>
          <a:blipFill dpi="0" rotWithShape="1">
            <a:blip r:embed="rId5"/>
            <a:srcRect/>
            <a:tile tx="0" ty="0" sx="100000" sy="100000" flip="none" algn="b"/>
          </a:blipFill>
          <a:ln w="19050">
            <a:solidFill>
              <a:srgbClr val="3470A3"/>
            </a:solidFill>
          </a:ln>
          <a:effectLst>
            <a:outerShdw blurRad="63500" sx="102000" sy="102000" algn="ctr" rotWithShape="0">
              <a:schemeClr val="accent5">
                <a:alpha val="19000"/>
              </a:schemeClr>
            </a:outerShdw>
          </a:effectLst>
        </p:spPr>
      </p:pic>
      <p:sp>
        <p:nvSpPr>
          <p:cNvPr id="21" name="平行四边形 20"/>
          <p:cNvSpPr/>
          <p:nvPr/>
        </p:nvSpPr>
        <p:spPr>
          <a:xfrm>
            <a:off x="699875" y="3795598"/>
            <a:ext cx="3124269" cy="415960"/>
          </a:xfrm>
          <a:prstGeom prst="parallelogram">
            <a:avLst>
              <a:gd name="adj" fmla="val 7346"/>
            </a:avLst>
          </a:prstGeom>
          <a:gradFill>
            <a:gsLst>
              <a:gs pos="42000">
                <a:srgbClr val="278CE9">
                  <a:lumMod val="79000"/>
                </a:srgbClr>
              </a:gs>
              <a:gs pos="0">
                <a:srgbClr val="165BE5"/>
              </a:gs>
              <a:gs pos="98347">
                <a:srgbClr val="7FC79E"/>
              </a:gs>
              <a:gs pos="78000">
                <a:srgbClr val="26B2E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noAutofit/>
          </a:bodyPr>
          <a:lstStyle/>
          <a:p>
            <a:pPr algn="ctr"/>
            <a:r>
              <a:rPr lang="en-US" altLang="zh-CN" sz="1800" b="1" kern="0" dirty="0">
                <a:effectLst/>
                <a:latin typeface="思源黑体 CN Bold" panose="020B0800000000000000" pitchFamily="34" charset="-122"/>
                <a:ea typeface="思源黑体 CN Bold" panose="020B0800000000000000" pitchFamily="34" charset="-122"/>
                <a:cs typeface="仿宋_GB2312" panose="02010609030101010101" charset="-122"/>
              </a:rPr>
              <a:t>“</a:t>
            </a:r>
            <a:r>
              <a:rPr lang="zh-CN" altLang="en-US" sz="1800" b="1" kern="0" dirty="0">
                <a:effectLst/>
                <a:latin typeface="思源黑体 CN Bold" panose="020B0800000000000000" pitchFamily="34" charset="-122"/>
                <a:ea typeface="思源黑体 CN Bold" panose="020B0800000000000000" pitchFamily="34" charset="-122"/>
                <a:cs typeface="仿宋_GB2312" panose="02010609030101010101" charset="-122"/>
              </a:rPr>
              <a:t>三遥”功能全覆盖</a:t>
            </a:r>
            <a:endParaRPr lang="zh-CN" altLang="en-US" dirty="0">
              <a:latin typeface="思源黑体 CN Bold" panose="020B0800000000000000" pitchFamily="34" charset="-122"/>
              <a:ea typeface="思源黑体 CN Bold" panose="020B0800000000000000" pitchFamily="34" charset="-122"/>
            </a:endParaRPr>
          </a:p>
        </p:txBody>
      </p:sp>
      <p:sp>
        <p:nvSpPr>
          <p:cNvPr id="6" name="文本框 5">
            <a:extLst>
              <a:ext uri="{FF2B5EF4-FFF2-40B4-BE49-F238E27FC236}">
                <a16:creationId xmlns:a16="http://schemas.microsoft.com/office/drawing/2014/main" id="{EBEAC756-BA82-4A54-E13F-CEB67A70C918}"/>
              </a:ext>
            </a:extLst>
          </p:cNvPr>
          <p:cNvSpPr txBox="1"/>
          <p:nvPr/>
        </p:nvSpPr>
        <p:spPr>
          <a:xfrm>
            <a:off x="699875" y="955693"/>
            <a:ext cx="10356850" cy="878254"/>
          </a:xfrm>
          <a:prstGeom prst="rect">
            <a:avLst/>
          </a:prstGeom>
          <a:noFill/>
        </p:spPr>
        <p:txBody>
          <a:bodyPr wrap="square">
            <a:spAutoFit/>
          </a:bodyPr>
          <a:lstStyle/>
          <a:p>
            <a:pPr>
              <a:lnSpc>
                <a:spcPct val="150000"/>
              </a:lnSpc>
            </a:pPr>
            <a:r>
              <a:rPr lang="zh-CN" altLang="en-US" dirty="0">
                <a:solidFill>
                  <a:srgbClr val="539EEF"/>
                </a:solidFill>
              </a:rPr>
              <a:t>51PPT模板网，幻灯片演示模板及素材免费下载！</a:t>
            </a:r>
          </a:p>
          <a:p>
            <a:pPr>
              <a:lnSpc>
                <a:spcPct val="150000"/>
              </a:lnSpc>
            </a:pPr>
            <a:r>
              <a:rPr lang="zh-CN" altLang="en-US" dirty="0">
                <a:solidFill>
                  <a:srgbClr val="539EEF"/>
                </a:solidFill>
              </a:rPr>
              <a:t>51PPT模板网 官网唯一网址：www.51pptmoban.com</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图片包含 电池, 户外, 物体, 蓝色&#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0" y="-1"/>
            <a:ext cx="12251592" cy="6858001"/>
          </a:xfrm>
          <a:prstGeom prst="rect">
            <a:avLst/>
          </a:prstGeom>
        </p:spPr>
      </p:pic>
      <p:sp>
        <p:nvSpPr>
          <p:cNvPr id="3" name="矩形 2"/>
          <p:cNvSpPr/>
          <p:nvPr/>
        </p:nvSpPr>
        <p:spPr>
          <a:xfrm>
            <a:off x="-68532" y="734729"/>
            <a:ext cx="12433714" cy="2838734"/>
          </a:xfrm>
          <a:prstGeom prst="rect">
            <a:avLst/>
          </a:prstGeom>
          <a:gradFill>
            <a:gsLst>
              <a:gs pos="20000">
                <a:srgbClr val="278CE9">
                  <a:alpha val="70000"/>
                </a:srgbClr>
              </a:gs>
              <a:gs pos="0">
                <a:srgbClr val="2775EE">
                  <a:alpha val="98000"/>
                </a:srgbClr>
              </a:gs>
              <a:gs pos="98347">
                <a:srgbClr val="7FC79E">
                  <a:alpha val="59000"/>
                </a:srgbClr>
              </a:gs>
              <a:gs pos="52000">
                <a:srgbClr val="26B2E2">
                  <a:alpha val="5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1" name="文本框 20"/>
          <p:cNvSpPr txBox="1"/>
          <p:nvPr/>
        </p:nvSpPr>
        <p:spPr>
          <a:xfrm>
            <a:off x="5210647" y="1157716"/>
            <a:ext cx="6260296" cy="1107996"/>
          </a:xfrm>
          <a:prstGeom prst="rect">
            <a:avLst/>
          </a:prstGeom>
          <a:noFill/>
        </p:spPr>
        <p:txBody>
          <a:bodyPr wrap="square" rtlCol="0">
            <a:spAutoFit/>
          </a:bodyPr>
          <a:lstStyle/>
          <a:p>
            <a:pPr algn="dist"/>
            <a:r>
              <a:rPr lang="zh-CN" altLang="en-US" sz="6600" b="1" kern="100" dirty="0">
                <a:solidFill>
                  <a:schemeClr val="bg1"/>
                </a:solidFill>
                <a:latin typeface="思源黑体 CN Bold" panose="020B0800000000000000" pitchFamily="34" charset="-122"/>
                <a:ea typeface="思源黑体 CN Bold" panose="020B0800000000000000" pitchFamily="34" charset="-122"/>
                <a:cs typeface="仿宋_GB2312" panose="02010609030101010101" charset="-122"/>
              </a:rPr>
              <a:t>下</a:t>
            </a:r>
            <a:r>
              <a:rPr lang="zh-CN" altLang="en-US" sz="6600" b="1" kern="100" dirty="0">
                <a:solidFill>
                  <a:schemeClr val="bg1"/>
                </a:solidFill>
                <a:effectLst/>
                <a:latin typeface="思源黑体 CN Bold" panose="020B0800000000000000" pitchFamily="34" charset="-122"/>
                <a:ea typeface="思源黑体 CN Bold" panose="020B0800000000000000" pitchFamily="34" charset="-122"/>
                <a:cs typeface="仿宋_GB2312" panose="02010609030101010101" charset="-122"/>
              </a:rPr>
              <a:t>一步工作思路</a:t>
            </a:r>
          </a:p>
        </p:txBody>
      </p:sp>
      <p:sp>
        <p:nvSpPr>
          <p:cNvPr id="22" name="文本框 21"/>
          <p:cNvSpPr txBox="1"/>
          <p:nvPr/>
        </p:nvSpPr>
        <p:spPr>
          <a:xfrm>
            <a:off x="5316093" y="2418301"/>
            <a:ext cx="4644406" cy="400110"/>
          </a:xfrm>
          <a:prstGeom prst="rect">
            <a:avLst/>
          </a:prstGeom>
          <a:noFill/>
        </p:spPr>
        <p:txBody>
          <a:bodyPr wrap="square" rtlCol="0">
            <a:spAutoFit/>
          </a:bodyPr>
          <a:lstStyle/>
          <a:p>
            <a:r>
              <a:rPr lang="en-US" altLang="zh-CN" sz="2000" kern="100" spc="600" dirty="0">
                <a:solidFill>
                  <a:schemeClr val="bg1"/>
                </a:solidFill>
                <a:effectLst/>
                <a:latin typeface="Arial" panose="020B0604020202020204" pitchFamily="34" charset="0"/>
                <a:ea typeface="思源黑体 CN Bold" panose="020B0800000000000000" pitchFamily="34" charset="-122"/>
                <a:cs typeface="Arial" panose="020B0604020202020204" pitchFamily="34" charset="0"/>
              </a:rPr>
              <a:t>XIAYIBUGONGZUO</a:t>
            </a:r>
            <a:r>
              <a:rPr lang="en-US" altLang="zh-CN" sz="2000" kern="100" spc="600" dirty="0">
                <a:solidFill>
                  <a:schemeClr val="bg1"/>
                </a:solidFill>
                <a:latin typeface="Arial" panose="020B0604020202020204" pitchFamily="34" charset="0"/>
                <a:ea typeface="思源黑体 CN Bold" panose="020B0800000000000000" pitchFamily="34" charset="-122"/>
                <a:cs typeface="Arial" panose="020B0604020202020204" pitchFamily="34" charset="0"/>
              </a:rPr>
              <a:t>SILU</a:t>
            </a:r>
            <a:endParaRPr lang="en-US" altLang="zh-CN" sz="2000" kern="100" spc="600" dirty="0">
              <a:solidFill>
                <a:schemeClr val="bg1"/>
              </a:solidFill>
              <a:effectLst/>
              <a:latin typeface="Arial" panose="020B0604020202020204" pitchFamily="34" charset="0"/>
              <a:ea typeface="思源黑体 CN Bold" panose="020B0800000000000000" pitchFamily="34" charset="-122"/>
              <a:cs typeface="Arial" panose="020B0604020202020204" pitchFamily="34" charset="0"/>
            </a:endParaRPr>
          </a:p>
        </p:txBody>
      </p:sp>
      <p:sp>
        <p:nvSpPr>
          <p:cNvPr id="26" name="文本框 25"/>
          <p:cNvSpPr txBox="1"/>
          <p:nvPr/>
        </p:nvSpPr>
        <p:spPr>
          <a:xfrm>
            <a:off x="1567230" y="661289"/>
            <a:ext cx="2707793" cy="2646878"/>
          </a:xfrm>
          <a:prstGeom prst="rect">
            <a:avLst/>
          </a:prstGeom>
          <a:noFill/>
        </p:spPr>
        <p:txBody>
          <a:bodyPr wrap="none" rtlCol="0">
            <a:spAutoFit/>
          </a:bodyPr>
          <a:lstStyle/>
          <a:p>
            <a:r>
              <a:rPr lang="en-US" altLang="zh-CN" sz="16600" b="1" kern="100" spc="600" dirty="0">
                <a:solidFill>
                  <a:schemeClr val="bg1">
                    <a:alpha val="71000"/>
                  </a:schemeClr>
                </a:solidFill>
                <a:effectLst/>
                <a:latin typeface="Arial" panose="020B0604020202020204" pitchFamily="34" charset="0"/>
                <a:ea typeface="思源黑体 CN Bold" panose="020B0800000000000000" pitchFamily="34" charset="-122"/>
                <a:cs typeface="Arial" panose="020B0604020202020204" pitchFamily="34" charset="0"/>
              </a:rPr>
              <a:t>03</a:t>
            </a:r>
            <a:endParaRPr lang="zh-CN" altLang="en-US" sz="16600" b="1" kern="100" spc="600" dirty="0">
              <a:solidFill>
                <a:schemeClr val="bg1">
                  <a:alpha val="71000"/>
                </a:schemeClr>
              </a:solidFill>
              <a:effectLst/>
              <a:latin typeface="Arial" panose="020B0604020202020204" pitchFamily="34" charset="0"/>
              <a:ea typeface="思源黑体 CN Bold" panose="020B0800000000000000" pitchFamily="34" charset="-122"/>
              <a:cs typeface="Arial" panose="020B0604020202020204" pitchFamily="34" charset="0"/>
            </a:endParaRPr>
          </a:p>
        </p:txBody>
      </p:sp>
      <p:cxnSp>
        <p:nvCxnSpPr>
          <p:cNvPr id="28" name="直接连接符 27"/>
          <p:cNvCxnSpPr/>
          <p:nvPr/>
        </p:nvCxnSpPr>
        <p:spPr>
          <a:xfrm>
            <a:off x="4707082" y="1392818"/>
            <a:ext cx="0" cy="1522556"/>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23" name="图片 22" descr="绿色的灯光&#10;&#10;描述已自动生成"/>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48325" y="271749"/>
            <a:ext cx="4693213" cy="4693213"/>
          </a:xfrm>
          <a:prstGeom prst="rect">
            <a:avLst/>
          </a:prstGeom>
        </p:spPr>
      </p:pic>
      <p:sp>
        <p:nvSpPr>
          <p:cNvPr id="10" name="文本框 9"/>
          <p:cNvSpPr txBox="1"/>
          <p:nvPr/>
        </p:nvSpPr>
        <p:spPr>
          <a:xfrm>
            <a:off x="3176379" y="4393354"/>
            <a:ext cx="6216554" cy="451406"/>
          </a:xfrm>
          <a:prstGeom prst="rect">
            <a:avLst/>
          </a:prstGeom>
          <a:noFill/>
        </p:spPr>
        <p:txBody>
          <a:bodyPr wrap="square">
            <a:spAutoFit/>
          </a:bodyPr>
          <a:lstStyle/>
          <a:p>
            <a:pPr algn="ctr">
              <a:lnSpc>
                <a:spcPts val="2800"/>
              </a:lnSpc>
              <a:spcAft>
                <a:spcPts val="1000"/>
              </a:spcAft>
            </a:pPr>
            <a:r>
              <a:rPr lang="en-US" altLang="zh-CN" sz="2400" kern="100" dirty="0">
                <a:solidFill>
                  <a:schemeClr val="bg1"/>
                </a:solidFill>
                <a:latin typeface="思源黑体 CN Bold" panose="020B0800000000000000" pitchFamily="34" charset="-122"/>
                <a:ea typeface="思源黑体 CN Bold" panose="020B0800000000000000" pitchFamily="34" charset="-122"/>
              </a:rPr>
              <a:t>|</a:t>
            </a:r>
            <a:endParaRPr lang="zh-CN" altLang="zh-CN" sz="2400" kern="100" dirty="0">
              <a:solidFill>
                <a:schemeClr val="bg1"/>
              </a:solidFill>
              <a:latin typeface="思源黑体 CN Bold" panose="020B0800000000000000" pitchFamily="34" charset="-122"/>
              <a:ea typeface="思源黑体 CN Bold" panose="020B0800000000000000" pitchFamily="34" charset="-122"/>
            </a:endParaRPr>
          </a:p>
        </p:txBody>
      </p:sp>
      <p:sp>
        <p:nvSpPr>
          <p:cNvPr id="4" name="平行四边形 3"/>
          <p:cNvSpPr/>
          <p:nvPr/>
        </p:nvSpPr>
        <p:spPr>
          <a:xfrm>
            <a:off x="2018155" y="4231552"/>
            <a:ext cx="2707793" cy="733410"/>
          </a:xfrm>
          <a:prstGeom prst="parallelogram">
            <a:avLst/>
          </a:prstGeom>
          <a:solidFill>
            <a:srgbClr val="2C7BED">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kern="100" spc="600" dirty="0">
                <a:solidFill>
                  <a:schemeClr val="bg1"/>
                </a:solidFill>
                <a:latin typeface="思源黑体 CN Bold" panose="020B0800000000000000" pitchFamily="34" charset="-122"/>
                <a:ea typeface="思源黑体 CN Bold" panose="020B0800000000000000" pitchFamily="34" charset="-122"/>
              </a:rPr>
              <a:t>三点新变化</a:t>
            </a:r>
            <a:endParaRPr lang="zh-CN" altLang="en-US" b="1" spc="600" dirty="0">
              <a:ea typeface="思源黑体 CN Bold" panose="020B0800000000000000" pitchFamily="34" charset="-122"/>
            </a:endParaRPr>
          </a:p>
        </p:txBody>
      </p:sp>
      <p:sp>
        <p:nvSpPr>
          <p:cNvPr id="12" name="平行四边形 11"/>
          <p:cNvSpPr/>
          <p:nvPr/>
        </p:nvSpPr>
        <p:spPr>
          <a:xfrm>
            <a:off x="2051793" y="4308193"/>
            <a:ext cx="2707793" cy="733410"/>
          </a:xfrm>
          <a:prstGeom prst="parallelogram">
            <a:avLst/>
          </a:prstGeom>
          <a:noFill/>
          <a:ln>
            <a:solidFill>
              <a:srgbClr val="2C7B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dirty="0">
              <a:ea typeface="思源黑体 CN Bold" panose="020B0800000000000000" pitchFamily="34" charset="-122"/>
            </a:endParaRPr>
          </a:p>
        </p:txBody>
      </p:sp>
      <p:sp>
        <p:nvSpPr>
          <p:cNvPr id="13" name="平行四边形 12"/>
          <p:cNvSpPr/>
          <p:nvPr/>
        </p:nvSpPr>
        <p:spPr>
          <a:xfrm>
            <a:off x="7219068" y="4231552"/>
            <a:ext cx="2707793" cy="733410"/>
          </a:xfrm>
          <a:prstGeom prst="parallelogram">
            <a:avLst/>
          </a:prstGeom>
          <a:solidFill>
            <a:srgbClr val="00B0F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kern="100" spc="600" dirty="0">
                <a:solidFill>
                  <a:schemeClr val="bg1"/>
                </a:solidFill>
                <a:latin typeface="思源黑体 CN Bold" panose="020B0800000000000000" pitchFamily="34" charset="-122"/>
                <a:ea typeface="思源黑体 CN Bold" panose="020B0800000000000000" pitchFamily="34" charset="-122"/>
              </a:rPr>
              <a:t>三点新思考</a:t>
            </a:r>
            <a:endParaRPr lang="zh-CN" altLang="en-US" b="1" spc="600" dirty="0">
              <a:ea typeface="思源黑体 CN Bold" panose="020B0800000000000000" pitchFamily="34" charset="-122"/>
            </a:endParaRPr>
          </a:p>
        </p:txBody>
      </p:sp>
      <p:sp>
        <p:nvSpPr>
          <p:cNvPr id="14" name="平行四边形 13"/>
          <p:cNvSpPr/>
          <p:nvPr/>
        </p:nvSpPr>
        <p:spPr>
          <a:xfrm>
            <a:off x="7252706" y="4308193"/>
            <a:ext cx="2707793" cy="733410"/>
          </a:xfrm>
          <a:prstGeom prst="parallelogram">
            <a:avLst/>
          </a:prstGeom>
          <a:noFill/>
          <a:ln>
            <a:solidFill>
              <a:srgbClr val="3595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dirty="0">
              <a:ea typeface="思源黑体 CN Bold" panose="020B0800000000000000" pitchFamily="34" charset="-122"/>
            </a:endParaRPr>
          </a:p>
        </p:txBody>
      </p:sp>
      <p:sp>
        <p:nvSpPr>
          <p:cNvPr id="5" name="文本框 4">
            <a:extLst>
              <a:ext uri="{FF2B5EF4-FFF2-40B4-BE49-F238E27FC236}">
                <a16:creationId xmlns:a16="http://schemas.microsoft.com/office/drawing/2014/main" id="{3B4C8B1B-097E-A5A9-DB8A-AC533F7BD364}"/>
              </a:ext>
            </a:extLst>
          </p:cNvPr>
          <p:cNvSpPr txBox="1"/>
          <p:nvPr/>
        </p:nvSpPr>
        <p:spPr>
          <a:xfrm>
            <a:off x="5316093" y="2885745"/>
            <a:ext cx="6219824" cy="646331"/>
          </a:xfrm>
          <a:prstGeom prst="rect">
            <a:avLst/>
          </a:prstGeom>
          <a:noFill/>
        </p:spPr>
        <p:txBody>
          <a:bodyPr wrap="square">
            <a:spAutoFit/>
          </a:bodyPr>
          <a:lstStyle/>
          <a:p>
            <a:r>
              <a:rPr lang="zh-CN" altLang="en-US" dirty="0">
                <a:solidFill>
                  <a:schemeClr val="bg1"/>
                </a:solidFill>
              </a:rPr>
              <a:t>51PPT模板网，幻灯片演示模板及素材免费下载！</a:t>
            </a:r>
          </a:p>
          <a:p>
            <a:r>
              <a:rPr lang="zh-CN" altLang="en-US" dirty="0">
                <a:solidFill>
                  <a:schemeClr val="bg1"/>
                </a:solidFill>
              </a:rPr>
              <a:t>51PPT模板网 官网唯一网址：www.51pptmoban.com</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天空中有许多云&#10;&#10;描述已自动生成"/>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6815" y="-87937"/>
            <a:ext cx="12588815" cy="5034896"/>
          </a:xfrm>
          <a:prstGeom prst="rect">
            <a:avLst/>
          </a:prstGeom>
        </p:spPr>
      </p:pic>
      <p:pic>
        <p:nvPicPr>
          <p:cNvPr id="19" name="图片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22177" y="1953894"/>
            <a:ext cx="10351612" cy="4983094"/>
          </a:xfrm>
          <a:prstGeom prst="rect">
            <a:avLst/>
          </a:prstGeom>
        </p:spPr>
      </p:pic>
      <p:pic>
        <p:nvPicPr>
          <p:cNvPr id="23" name="图片 22" descr="草地上有绿色的植物&#10;&#10;描述已自动生成"/>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8419380" y="5348377"/>
            <a:ext cx="4190621" cy="1551340"/>
          </a:xfrm>
          <a:prstGeom prst="rect">
            <a:avLst/>
          </a:prstGeom>
        </p:spPr>
      </p:pic>
      <p:sp>
        <p:nvSpPr>
          <p:cNvPr id="11" name="矩形 10"/>
          <p:cNvSpPr/>
          <p:nvPr/>
        </p:nvSpPr>
        <p:spPr>
          <a:xfrm>
            <a:off x="0" y="-94024"/>
            <a:ext cx="10062948" cy="7031012"/>
          </a:xfrm>
          <a:custGeom>
            <a:avLst/>
            <a:gdLst>
              <a:gd name="connsiteX0" fmla="*/ 0 w 9545363"/>
              <a:gd name="connsiteY0" fmla="*/ 0 h 6903175"/>
              <a:gd name="connsiteX1" fmla="*/ 9545363 w 9545363"/>
              <a:gd name="connsiteY1" fmla="*/ 0 h 6903175"/>
              <a:gd name="connsiteX2" fmla="*/ 9545363 w 9545363"/>
              <a:gd name="connsiteY2" fmla="*/ 6903175 h 6903175"/>
              <a:gd name="connsiteX3" fmla="*/ 0 w 9545363"/>
              <a:gd name="connsiteY3" fmla="*/ 6903175 h 6903175"/>
              <a:gd name="connsiteX4" fmla="*/ 0 w 9545363"/>
              <a:gd name="connsiteY4" fmla="*/ 0 h 6903175"/>
              <a:gd name="connsiteX0-1" fmla="*/ 0 w 10011190"/>
              <a:gd name="connsiteY0-2" fmla="*/ 0 h 6903175"/>
              <a:gd name="connsiteX1-3" fmla="*/ 10011190 w 10011190"/>
              <a:gd name="connsiteY1-4" fmla="*/ 34506 h 6903175"/>
              <a:gd name="connsiteX2-5" fmla="*/ 9545363 w 10011190"/>
              <a:gd name="connsiteY2-6" fmla="*/ 6903175 h 6903175"/>
              <a:gd name="connsiteX3-7" fmla="*/ 0 w 10011190"/>
              <a:gd name="connsiteY3-8" fmla="*/ 6903175 h 6903175"/>
              <a:gd name="connsiteX4-9" fmla="*/ 0 w 10011190"/>
              <a:gd name="connsiteY4-10" fmla="*/ 0 h 6903175"/>
              <a:gd name="connsiteX0-11" fmla="*/ 0 w 10011190"/>
              <a:gd name="connsiteY0-12" fmla="*/ 0 h 6903175"/>
              <a:gd name="connsiteX1-13" fmla="*/ 10011190 w 10011190"/>
              <a:gd name="connsiteY1-14" fmla="*/ 34506 h 6903175"/>
              <a:gd name="connsiteX2-15" fmla="*/ 8889755 w 10011190"/>
              <a:gd name="connsiteY2-16" fmla="*/ 6816911 h 6903175"/>
              <a:gd name="connsiteX3-17" fmla="*/ 0 w 10011190"/>
              <a:gd name="connsiteY3-18" fmla="*/ 6903175 h 6903175"/>
              <a:gd name="connsiteX4-19" fmla="*/ 0 w 10011190"/>
              <a:gd name="connsiteY4-20" fmla="*/ 0 h 6903175"/>
              <a:gd name="connsiteX0-21" fmla="*/ 0 w 10011190"/>
              <a:gd name="connsiteY0-22" fmla="*/ 0 h 6903175"/>
              <a:gd name="connsiteX1-23" fmla="*/ 10011190 w 10011190"/>
              <a:gd name="connsiteY1-24" fmla="*/ 34506 h 6903175"/>
              <a:gd name="connsiteX2-25" fmla="*/ 8889755 w 10011190"/>
              <a:gd name="connsiteY2-26" fmla="*/ 6816911 h 6903175"/>
              <a:gd name="connsiteX3-27" fmla="*/ 0 w 10011190"/>
              <a:gd name="connsiteY3-28" fmla="*/ 6903175 h 6903175"/>
              <a:gd name="connsiteX4-29" fmla="*/ 0 w 10011190"/>
              <a:gd name="connsiteY4-30" fmla="*/ 0 h 6903175"/>
              <a:gd name="connsiteX0-31" fmla="*/ 0 w 10011190"/>
              <a:gd name="connsiteY0-32" fmla="*/ 0 h 6903175"/>
              <a:gd name="connsiteX1-33" fmla="*/ 10011190 w 10011190"/>
              <a:gd name="connsiteY1-34" fmla="*/ 34506 h 6903175"/>
              <a:gd name="connsiteX2-35" fmla="*/ 8889755 w 10011190"/>
              <a:gd name="connsiteY2-36" fmla="*/ 6868669 h 6903175"/>
              <a:gd name="connsiteX3-37" fmla="*/ 0 w 10011190"/>
              <a:gd name="connsiteY3-38" fmla="*/ 6903175 h 6903175"/>
              <a:gd name="connsiteX4-39" fmla="*/ 0 w 10011190"/>
              <a:gd name="connsiteY4-40" fmla="*/ 0 h 6903175"/>
              <a:gd name="connsiteX0-41" fmla="*/ 0 w 10062948"/>
              <a:gd name="connsiteY0-42" fmla="*/ 0 h 6903175"/>
              <a:gd name="connsiteX1-43" fmla="*/ 10062948 w 10062948"/>
              <a:gd name="connsiteY1-44" fmla="*/ 17253 h 6903175"/>
              <a:gd name="connsiteX2-45" fmla="*/ 8889755 w 10062948"/>
              <a:gd name="connsiteY2-46" fmla="*/ 6868669 h 6903175"/>
              <a:gd name="connsiteX3-47" fmla="*/ 0 w 10062948"/>
              <a:gd name="connsiteY3-48" fmla="*/ 6903175 h 6903175"/>
              <a:gd name="connsiteX4-49" fmla="*/ 0 w 10062948"/>
              <a:gd name="connsiteY4-50" fmla="*/ 0 h 6903175"/>
              <a:gd name="connsiteX0-51" fmla="*/ 0 w 10062948"/>
              <a:gd name="connsiteY0-52" fmla="*/ 0 h 6903175"/>
              <a:gd name="connsiteX1-53" fmla="*/ 10062948 w 10062948"/>
              <a:gd name="connsiteY1-54" fmla="*/ 17253 h 6903175"/>
              <a:gd name="connsiteX2-55" fmla="*/ 8441182 w 10062948"/>
              <a:gd name="connsiteY2-56" fmla="*/ 6868669 h 6903175"/>
              <a:gd name="connsiteX3-57" fmla="*/ 0 w 10062948"/>
              <a:gd name="connsiteY3-58" fmla="*/ 6903175 h 6903175"/>
              <a:gd name="connsiteX4-59" fmla="*/ 0 w 10062948"/>
              <a:gd name="connsiteY4-60" fmla="*/ 0 h 69031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2948" h="6903175">
                <a:moveTo>
                  <a:pt x="0" y="0"/>
                </a:moveTo>
                <a:lnTo>
                  <a:pt x="10062948" y="17253"/>
                </a:lnTo>
                <a:lnTo>
                  <a:pt x="8441182" y="6868669"/>
                </a:lnTo>
                <a:lnTo>
                  <a:pt x="0" y="6903175"/>
                </a:lnTo>
                <a:lnTo>
                  <a:pt x="0" y="0"/>
                </a:lnTo>
                <a:close/>
              </a:path>
            </a:pathLst>
          </a:custGeom>
          <a:blipFill dpi="0" rotWithShape="1">
            <a:blip r:embed="rId6"/>
            <a:srcRect/>
            <a:tile tx="0" ty="0" sx="100000" sy="100000" flip="none" algn="tl"/>
          </a:blipFill>
          <a:ln>
            <a:noFill/>
          </a:ln>
          <a:effectLst>
            <a:outerShdw blurRad="127000" dist="38100" dir="2700000" algn="tl" rotWithShape="0">
              <a:prstClr val="black">
                <a:alpha val="6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8" name="矩形 10"/>
          <p:cNvSpPr/>
          <p:nvPr/>
        </p:nvSpPr>
        <p:spPr>
          <a:xfrm>
            <a:off x="60794" y="-131176"/>
            <a:ext cx="10062948" cy="7031012"/>
          </a:xfrm>
          <a:custGeom>
            <a:avLst/>
            <a:gdLst>
              <a:gd name="connsiteX0" fmla="*/ 0 w 9545363"/>
              <a:gd name="connsiteY0" fmla="*/ 0 h 6903175"/>
              <a:gd name="connsiteX1" fmla="*/ 9545363 w 9545363"/>
              <a:gd name="connsiteY1" fmla="*/ 0 h 6903175"/>
              <a:gd name="connsiteX2" fmla="*/ 9545363 w 9545363"/>
              <a:gd name="connsiteY2" fmla="*/ 6903175 h 6903175"/>
              <a:gd name="connsiteX3" fmla="*/ 0 w 9545363"/>
              <a:gd name="connsiteY3" fmla="*/ 6903175 h 6903175"/>
              <a:gd name="connsiteX4" fmla="*/ 0 w 9545363"/>
              <a:gd name="connsiteY4" fmla="*/ 0 h 6903175"/>
              <a:gd name="connsiteX0-1" fmla="*/ 0 w 10011190"/>
              <a:gd name="connsiteY0-2" fmla="*/ 0 h 6903175"/>
              <a:gd name="connsiteX1-3" fmla="*/ 10011190 w 10011190"/>
              <a:gd name="connsiteY1-4" fmla="*/ 34506 h 6903175"/>
              <a:gd name="connsiteX2-5" fmla="*/ 9545363 w 10011190"/>
              <a:gd name="connsiteY2-6" fmla="*/ 6903175 h 6903175"/>
              <a:gd name="connsiteX3-7" fmla="*/ 0 w 10011190"/>
              <a:gd name="connsiteY3-8" fmla="*/ 6903175 h 6903175"/>
              <a:gd name="connsiteX4-9" fmla="*/ 0 w 10011190"/>
              <a:gd name="connsiteY4-10" fmla="*/ 0 h 6903175"/>
              <a:gd name="connsiteX0-11" fmla="*/ 0 w 10011190"/>
              <a:gd name="connsiteY0-12" fmla="*/ 0 h 6903175"/>
              <a:gd name="connsiteX1-13" fmla="*/ 10011190 w 10011190"/>
              <a:gd name="connsiteY1-14" fmla="*/ 34506 h 6903175"/>
              <a:gd name="connsiteX2-15" fmla="*/ 8889755 w 10011190"/>
              <a:gd name="connsiteY2-16" fmla="*/ 6816911 h 6903175"/>
              <a:gd name="connsiteX3-17" fmla="*/ 0 w 10011190"/>
              <a:gd name="connsiteY3-18" fmla="*/ 6903175 h 6903175"/>
              <a:gd name="connsiteX4-19" fmla="*/ 0 w 10011190"/>
              <a:gd name="connsiteY4-20" fmla="*/ 0 h 6903175"/>
              <a:gd name="connsiteX0-21" fmla="*/ 0 w 10011190"/>
              <a:gd name="connsiteY0-22" fmla="*/ 0 h 6903175"/>
              <a:gd name="connsiteX1-23" fmla="*/ 10011190 w 10011190"/>
              <a:gd name="connsiteY1-24" fmla="*/ 34506 h 6903175"/>
              <a:gd name="connsiteX2-25" fmla="*/ 8889755 w 10011190"/>
              <a:gd name="connsiteY2-26" fmla="*/ 6816911 h 6903175"/>
              <a:gd name="connsiteX3-27" fmla="*/ 0 w 10011190"/>
              <a:gd name="connsiteY3-28" fmla="*/ 6903175 h 6903175"/>
              <a:gd name="connsiteX4-29" fmla="*/ 0 w 10011190"/>
              <a:gd name="connsiteY4-30" fmla="*/ 0 h 6903175"/>
              <a:gd name="connsiteX0-31" fmla="*/ 0 w 10011190"/>
              <a:gd name="connsiteY0-32" fmla="*/ 0 h 6903175"/>
              <a:gd name="connsiteX1-33" fmla="*/ 10011190 w 10011190"/>
              <a:gd name="connsiteY1-34" fmla="*/ 34506 h 6903175"/>
              <a:gd name="connsiteX2-35" fmla="*/ 8889755 w 10011190"/>
              <a:gd name="connsiteY2-36" fmla="*/ 6868669 h 6903175"/>
              <a:gd name="connsiteX3-37" fmla="*/ 0 w 10011190"/>
              <a:gd name="connsiteY3-38" fmla="*/ 6903175 h 6903175"/>
              <a:gd name="connsiteX4-39" fmla="*/ 0 w 10011190"/>
              <a:gd name="connsiteY4-40" fmla="*/ 0 h 6903175"/>
              <a:gd name="connsiteX0-41" fmla="*/ 0 w 10062948"/>
              <a:gd name="connsiteY0-42" fmla="*/ 0 h 6903175"/>
              <a:gd name="connsiteX1-43" fmla="*/ 10062948 w 10062948"/>
              <a:gd name="connsiteY1-44" fmla="*/ 17253 h 6903175"/>
              <a:gd name="connsiteX2-45" fmla="*/ 8889755 w 10062948"/>
              <a:gd name="connsiteY2-46" fmla="*/ 6868669 h 6903175"/>
              <a:gd name="connsiteX3-47" fmla="*/ 0 w 10062948"/>
              <a:gd name="connsiteY3-48" fmla="*/ 6903175 h 6903175"/>
              <a:gd name="connsiteX4-49" fmla="*/ 0 w 10062948"/>
              <a:gd name="connsiteY4-50" fmla="*/ 0 h 6903175"/>
              <a:gd name="connsiteX0-51" fmla="*/ 0 w 10062948"/>
              <a:gd name="connsiteY0-52" fmla="*/ 0 h 6903175"/>
              <a:gd name="connsiteX1-53" fmla="*/ 10062948 w 10062948"/>
              <a:gd name="connsiteY1-54" fmla="*/ 17253 h 6903175"/>
              <a:gd name="connsiteX2-55" fmla="*/ 8441182 w 10062948"/>
              <a:gd name="connsiteY2-56" fmla="*/ 6868669 h 6903175"/>
              <a:gd name="connsiteX3-57" fmla="*/ 0 w 10062948"/>
              <a:gd name="connsiteY3-58" fmla="*/ 6903175 h 6903175"/>
              <a:gd name="connsiteX4-59" fmla="*/ 0 w 10062948"/>
              <a:gd name="connsiteY4-60" fmla="*/ 0 h 69031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2948" h="6903175">
                <a:moveTo>
                  <a:pt x="0" y="0"/>
                </a:moveTo>
                <a:lnTo>
                  <a:pt x="10062948" y="17253"/>
                </a:lnTo>
                <a:lnTo>
                  <a:pt x="8441182" y="6868669"/>
                </a:lnTo>
                <a:lnTo>
                  <a:pt x="0" y="6903175"/>
                </a:lnTo>
                <a:lnTo>
                  <a:pt x="0" y="0"/>
                </a:lnTo>
                <a:close/>
              </a:path>
            </a:pathLst>
          </a:custGeom>
          <a:gradFill>
            <a:gsLst>
              <a:gs pos="44000">
                <a:schemeClr val="accent5">
                  <a:lumMod val="40000"/>
                  <a:lumOff val="60000"/>
                  <a:alpha val="61000"/>
                </a:schemeClr>
              </a:gs>
              <a:gs pos="0">
                <a:schemeClr val="accent5">
                  <a:lumMod val="20000"/>
                  <a:lumOff val="80000"/>
                </a:schemeClr>
              </a:gs>
              <a:gs pos="98347">
                <a:srgbClr val="7FC79E">
                  <a:alpha val="16000"/>
                </a:srgbClr>
              </a:gs>
              <a:gs pos="71000">
                <a:srgbClr val="26B2E2">
                  <a:alpha val="27000"/>
                </a:srgb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25" name="图片 24" descr="夜晚的风车&#10;&#10;描述已自动生成"/>
          <p:cNvPicPr>
            <a:picLocks noChangeAspect="1"/>
          </p:cNvPicPr>
          <p:nvPr/>
        </p:nvPicPr>
        <p:blipFill>
          <a:blip r:embed="rId7">
            <a:extLst>
              <a:ext uri="{28A0092B-C50C-407E-A947-70E740481C1C}">
                <a14:useLocalDpi xmlns:a14="http://schemas.microsoft.com/office/drawing/2010/main"/>
              </a:ext>
            </a:extLst>
          </a:blip>
          <a:stretch>
            <a:fillRect/>
          </a:stretch>
        </p:blipFill>
        <p:spPr>
          <a:xfrm flipH="1">
            <a:off x="6785802" y="0"/>
            <a:ext cx="4859030" cy="6045718"/>
          </a:xfrm>
          <a:prstGeom prst="rect">
            <a:avLst/>
          </a:prstGeom>
        </p:spPr>
      </p:pic>
      <p:pic>
        <p:nvPicPr>
          <p:cNvPr id="26" name="图片 25" descr="草地上有绿色的植物&#10;&#10;描述已自动生成"/>
          <p:cNvPicPr>
            <a:picLocks noChangeAspect="1"/>
          </p:cNvPicPr>
          <p:nvPr/>
        </p:nvPicPr>
        <p:blipFill rotWithShape="1">
          <a:blip r:embed="rId8" cstate="screen">
            <a:extLst>
              <a:ext uri="{28A0092B-C50C-407E-A947-70E740481C1C}">
                <a14:useLocalDpi xmlns:a14="http://schemas.microsoft.com/office/drawing/2010/main"/>
              </a:ext>
            </a:extLst>
          </a:blip>
          <a:srcRect/>
          <a:stretch>
            <a:fillRect/>
          </a:stretch>
        </p:blipFill>
        <p:spPr>
          <a:xfrm>
            <a:off x="8836182" y="5348377"/>
            <a:ext cx="3549699" cy="1551340"/>
          </a:xfrm>
          <a:prstGeom prst="rect">
            <a:avLst/>
          </a:prstGeom>
        </p:spPr>
      </p:pic>
      <p:sp>
        <p:nvSpPr>
          <p:cNvPr id="3" name="平行四边形 2"/>
          <p:cNvSpPr/>
          <p:nvPr/>
        </p:nvSpPr>
        <p:spPr>
          <a:xfrm>
            <a:off x="302807" y="218064"/>
            <a:ext cx="200576" cy="542200"/>
          </a:xfrm>
          <a:prstGeom prst="parallelogram">
            <a:avLst>
              <a:gd name="adj" fmla="val 32895"/>
            </a:avLst>
          </a:prstGeom>
          <a:gradFill>
            <a:gsLst>
              <a:gs pos="0">
                <a:srgbClr val="346FA3"/>
              </a:gs>
              <a:gs pos="100000">
                <a:srgbClr val="2D759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文本框 3"/>
          <p:cNvSpPr txBox="1"/>
          <p:nvPr/>
        </p:nvSpPr>
        <p:spPr>
          <a:xfrm>
            <a:off x="68509" y="343568"/>
            <a:ext cx="4390946" cy="480131"/>
          </a:xfrm>
          <a:prstGeom prst="rect">
            <a:avLst/>
          </a:prstGeom>
          <a:noFill/>
        </p:spPr>
        <p:txBody>
          <a:bodyPr wrap="none">
            <a:spAutoFit/>
          </a:bodyPr>
          <a:lstStyle/>
          <a:p>
            <a:pPr indent="406400" algn="just">
              <a:lnSpc>
                <a:spcPts val="2800"/>
              </a:lnSpc>
              <a:spcAft>
                <a:spcPts val="1000"/>
              </a:spcAft>
            </a:pPr>
            <a:r>
              <a:rPr lang="zh-CN" altLang="en-US" sz="3600" b="1" kern="100" dirty="0">
                <a:solidFill>
                  <a:srgbClr val="3470A3"/>
                </a:solidFill>
                <a:latin typeface="思源黑体 CN Bold" panose="020B0800000000000000" pitchFamily="34" charset="-122"/>
                <a:ea typeface="思源黑体 CN Bold" panose="020B0800000000000000" pitchFamily="34" charset="-122"/>
              </a:rPr>
              <a:t>多方协作愈加紧密</a:t>
            </a:r>
            <a:endParaRPr lang="zh-CN" altLang="zh-CN" sz="3600" b="1" kern="100" dirty="0">
              <a:solidFill>
                <a:srgbClr val="3470A3"/>
              </a:solidFill>
              <a:latin typeface="思源黑体 CN Bold" panose="020B0800000000000000" pitchFamily="34" charset="-122"/>
              <a:ea typeface="思源黑体 CN Bold" panose="020B0800000000000000" pitchFamily="34" charset="-122"/>
            </a:endParaRPr>
          </a:p>
        </p:txBody>
      </p:sp>
      <p:sp>
        <p:nvSpPr>
          <p:cNvPr id="30" name="平行四边形 29"/>
          <p:cNvSpPr/>
          <p:nvPr/>
        </p:nvSpPr>
        <p:spPr>
          <a:xfrm>
            <a:off x="529859" y="1484214"/>
            <a:ext cx="1495206" cy="471476"/>
          </a:xfrm>
          <a:prstGeom prst="parallelogram">
            <a:avLst>
              <a:gd name="adj" fmla="val 26687"/>
            </a:avLst>
          </a:prstGeom>
          <a:gradFill>
            <a:gsLst>
              <a:gs pos="42000">
                <a:srgbClr val="278CE9">
                  <a:lumMod val="79000"/>
                </a:srgbClr>
              </a:gs>
              <a:gs pos="0">
                <a:srgbClr val="165BE5"/>
              </a:gs>
              <a:gs pos="98347">
                <a:srgbClr val="7FC79E"/>
              </a:gs>
              <a:gs pos="78000">
                <a:srgbClr val="26B2E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3" name="文本框 32"/>
          <p:cNvSpPr txBox="1"/>
          <p:nvPr/>
        </p:nvSpPr>
        <p:spPr>
          <a:xfrm>
            <a:off x="466700" y="1557084"/>
            <a:ext cx="7443063" cy="1554272"/>
          </a:xfrm>
          <a:prstGeom prst="rect">
            <a:avLst/>
          </a:prstGeom>
          <a:noFill/>
        </p:spPr>
        <p:txBody>
          <a:bodyPr wrap="none" rtlCol="0">
            <a:spAutoFit/>
          </a:bodyPr>
          <a:lstStyle/>
          <a:p>
            <a:pPr>
              <a:spcAft>
                <a:spcPts val="600"/>
              </a:spcAft>
            </a:pPr>
            <a:r>
              <a:rPr lang="zh-CN" altLang="en-US" sz="2000" b="1" kern="100" dirty="0">
                <a:solidFill>
                  <a:schemeClr val="bg1"/>
                </a:solidFill>
                <a:effectLst/>
                <a:latin typeface="思源黑体 CN Bold" panose="020B0800000000000000" pitchFamily="34" charset="-122"/>
                <a:ea typeface="思源黑体 CN Bold" panose="020B0800000000000000" pitchFamily="34" charset="-122"/>
                <a:cs typeface="仿宋_GB2312" panose="02010609030101010101" charset="-122"/>
              </a:rPr>
              <a:t>   可以预见        </a:t>
            </a:r>
            <a:r>
              <a:rPr lang="zh-CN" altLang="en-US" sz="2000" kern="100" dirty="0">
                <a:solidFill>
                  <a:schemeClr val="accent1">
                    <a:lumMod val="50000"/>
                  </a:schemeClr>
                </a:solidFill>
                <a:effectLst/>
                <a:latin typeface="思源黑体 CN Bold" panose="020B0800000000000000" pitchFamily="34" charset="-122"/>
                <a:ea typeface="思源黑体 CN Bold" panose="020B0800000000000000" pitchFamily="34" charset="-122"/>
                <a:cs typeface="仿宋_GB2312" panose="02010609030101010101" charset="-122"/>
              </a:rPr>
              <a:t>短期内平阳</a:t>
            </a:r>
            <a:r>
              <a:rPr lang="zh-CN" altLang="en-US" sz="2000" b="1" kern="100" dirty="0">
                <a:solidFill>
                  <a:schemeClr val="accent1">
                    <a:lumMod val="50000"/>
                  </a:schemeClr>
                </a:solidFill>
                <a:effectLst/>
                <a:latin typeface="思源黑体 CN Bold" panose="020B0800000000000000" pitchFamily="34" charset="-122"/>
                <a:ea typeface="思源黑体 CN Bold" panose="020B0800000000000000" pitchFamily="34" charset="-122"/>
                <a:cs typeface="仿宋_GB2312" panose="02010609030101010101" charset="-122"/>
              </a:rPr>
              <a:t>清洁能源的开发</a:t>
            </a:r>
            <a:r>
              <a:rPr lang="zh-CN" altLang="en-US" sz="2000" kern="100" dirty="0">
                <a:solidFill>
                  <a:schemeClr val="accent1">
                    <a:lumMod val="50000"/>
                  </a:schemeClr>
                </a:solidFill>
                <a:effectLst/>
                <a:latin typeface="思源黑体 CN Bold" panose="020B0800000000000000" pitchFamily="34" charset="-122"/>
                <a:ea typeface="思源黑体 CN Bold" panose="020B0800000000000000" pitchFamily="34" charset="-122"/>
                <a:cs typeface="仿宋_GB2312" panose="02010609030101010101" charset="-122"/>
              </a:rPr>
              <a:t>将迎来更大的突破，</a:t>
            </a:r>
            <a:endParaRPr lang="en-US" altLang="zh-CN" sz="2000" kern="100" dirty="0">
              <a:solidFill>
                <a:schemeClr val="accent1">
                  <a:lumMod val="50000"/>
                </a:schemeClr>
              </a:solidFill>
              <a:effectLst/>
              <a:latin typeface="思源黑体 CN Bold" panose="020B0800000000000000" pitchFamily="34" charset="-122"/>
              <a:ea typeface="思源黑体 CN Bold" panose="020B0800000000000000" pitchFamily="34" charset="-122"/>
              <a:cs typeface="仿宋_GB2312" panose="02010609030101010101" charset="-122"/>
            </a:endParaRPr>
          </a:p>
          <a:p>
            <a:pPr>
              <a:spcAft>
                <a:spcPts val="600"/>
              </a:spcAft>
            </a:pPr>
            <a:endParaRPr lang="en-US" altLang="zh-CN" sz="2000" b="1" kern="100" dirty="0">
              <a:solidFill>
                <a:srgbClr val="4472C4">
                  <a:lumMod val="50000"/>
                </a:srgbClr>
              </a:solidFill>
              <a:latin typeface="思源黑体 CN Bold" panose="020B0800000000000000" pitchFamily="34" charset="-122"/>
              <a:ea typeface="思源黑体 CN Bold" panose="020B0800000000000000" pitchFamily="34" charset="-122"/>
              <a:cs typeface="仿宋_GB2312" panose="02010609030101010101" charset="-122"/>
            </a:endParaRPr>
          </a:p>
          <a:p>
            <a:pPr>
              <a:spcAft>
                <a:spcPts val="600"/>
              </a:spcAft>
            </a:pPr>
            <a:r>
              <a:rPr kumimoji="0" lang="zh-CN" altLang="en-US" sz="2000" b="1" i="0" u="none" strike="noStrike" kern="100" cap="none" spc="0" normalizeH="0" baseline="0" noProof="0" dirty="0">
                <a:ln>
                  <a:noFill/>
                </a:ln>
                <a:solidFill>
                  <a:srgbClr val="4472C4">
                    <a:lumMod val="50000"/>
                  </a:srgbClr>
                </a:solidFill>
                <a:effectLst/>
                <a:uLnTx/>
                <a:uFillTx/>
                <a:latin typeface="思源黑体 CN Bold" panose="020B0800000000000000" pitchFamily="34" charset="-122"/>
                <a:ea typeface="思源黑体 CN Bold" panose="020B0800000000000000" pitchFamily="34" charset="-122"/>
                <a:cs typeface="仿宋_GB2312" panose="02010609030101010101" charset="-122"/>
              </a:rPr>
              <a:t> </a:t>
            </a:r>
            <a:r>
              <a:rPr kumimoji="0" lang="zh-CN" altLang="en-US" sz="2000" i="0" u="none" strike="noStrike" kern="100" cap="none" spc="0" normalizeH="0" baseline="0" noProof="0" dirty="0">
                <a:ln>
                  <a:noFill/>
                </a:ln>
                <a:solidFill>
                  <a:srgbClr val="4472C4">
                    <a:lumMod val="50000"/>
                  </a:srgbClr>
                </a:solidFill>
                <a:effectLst/>
                <a:uLnTx/>
                <a:uFillTx/>
                <a:latin typeface="思源黑体 CN Bold" panose="020B0800000000000000" pitchFamily="34" charset="-122"/>
                <a:ea typeface="思源黑体 CN Bold" panose="020B0800000000000000" pitchFamily="34" charset="-122"/>
                <a:cs typeface="仿宋_GB2312" panose="02010609030101010101" charset="-122"/>
              </a:rPr>
              <a:t>带来</a:t>
            </a:r>
            <a:r>
              <a:rPr kumimoji="0" lang="zh-CN" altLang="en-US" sz="2000" b="1" i="0" u="none" strike="noStrike" kern="100" cap="none" spc="0" normalizeH="0" baseline="0" noProof="0" dirty="0">
                <a:ln>
                  <a:noFill/>
                </a:ln>
                <a:solidFill>
                  <a:srgbClr val="4472C4">
                    <a:lumMod val="50000"/>
                  </a:srgbClr>
                </a:solidFill>
                <a:effectLst/>
                <a:uLnTx/>
                <a:uFillTx/>
                <a:latin typeface="思源黑体 CN Bold" panose="020B0800000000000000" pitchFamily="34" charset="-122"/>
                <a:ea typeface="思源黑体 CN Bold" panose="020B0800000000000000" pitchFamily="34" charset="-122"/>
                <a:cs typeface="仿宋_GB2312" panose="02010609030101010101" charset="-122"/>
              </a:rPr>
              <a:t>机遇</a:t>
            </a:r>
            <a:r>
              <a:rPr kumimoji="0" lang="zh-CN" altLang="en-US" sz="2000" i="0" u="none" strike="noStrike" kern="100" cap="none" spc="0" normalizeH="0" baseline="0" noProof="0" dirty="0">
                <a:ln>
                  <a:noFill/>
                </a:ln>
                <a:solidFill>
                  <a:srgbClr val="4472C4">
                    <a:lumMod val="50000"/>
                  </a:srgbClr>
                </a:solidFill>
                <a:effectLst/>
                <a:uLnTx/>
                <a:uFillTx/>
                <a:latin typeface="思源黑体 CN Bold" panose="020B0800000000000000" pitchFamily="34" charset="-122"/>
                <a:ea typeface="思源黑体 CN Bold" panose="020B0800000000000000" pitchFamily="34" charset="-122"/>
                <a:cs typeface="仿宋_GB2312" panose="02010609030101010101" charset="-122"/>
              </a:rPr>
              <a:t>的同时，也面临着</a:t>
            </a:r>
            <a:r>
              <a:rPr kumimoji="0" lang="zh-CN" altLang="en-US" sz="2000" b="1" i="0" u="none" strike="noStrike" kern="100" cap="none" spc="0" normalizeH="0" baseline="0" noProof="0" dirty="0">
                <a:ln>
                  <a:noFill/>
                </a:ln>
                <a:solidFill>
                  <a:srgbClr val="4472C4">
                    <a:lumMod val="50000"/>
                  </a:srgbClr>
                </a:solidFill>
                <a:effectLst/>
                <a:uLnTx/>
                <a:uFillTx/>
                <a:latin typeface="思源黑体 CN Bold" panose="020B0800000000000000" pitchFamily="34" charset="-122"/>
                <a:ea typeface="思源黑体 CN Bold" panose="020B0800000000000000" pitchFamily="34" charset="-122"/>
                <a:cs typeface="仿宋_GB2312" panose="02010609030101010101" charset="-122"/>
              </a:rPr>
              <a:t>新能源并网压力</a:t>
            </a:r>
            <a:endParaRPr kumimoji="0" lang="en-US" altLang="zh-CN" sz="2000" i="0" u="none" strike="noStrike" kern="100" cap="none" spc="0" normalizeH="0" baseline="0" noProof="0" dirty="0">
              <a:ln>
                <a:noFill/>
              </a:ln>
              <a:solidFill>
                <a:srgbClr val="4472C4">
                  <a:lumMod val="50000"/>
                </a:srgbClr>
              </a:solidFill>
              <a:effectLst/>
              <a:uLnTx/>
              <a:uFillTx/>
              <a:latin typeface="思源黑体 CN Bold" panose="020B0800000000000000" pitchFamily="34" charset="-122"/>
              <a:ea typeface="思源黑体 CN Bold" panose="020B0800000000000000" pitchFamily="34" charset="-122"/>
              <a:cs typeface="仿宋_GB2312" panose="02010609030101010101" charset="-122"/>
            </a:endParaRPr>
          </a:p>
          <a:p>
            <a:pPr>
              <a:spcAft>
                <a:spcPts val="600"/>
              </a:spcAft>
            </a:pPr>
            <a:endParaRPr lang="zh-CN" altLang="en-US" sz="2000" dirty="0">
              <a:latin typeface="思源黑体 CN Bold" panose="020B0800000000000000" pitchFamily="34" charset="-122"/>
              <a:ea typeface="思源黑体 CN Bold" panose="020B0800000000000000" pitchFamily="34" charset="-122"/>
            </a:endParaRPr>
          </a:p>
        </p:txBody>
      </p:sp>
      <p:sp>
        <p:nvSpPr>
          <p:cNvPr id="35" name="平行四边形 34"/>
          <p:cNvSpPr/>
          <p:nvPr/>
        </p:nvSpPr>
        <p:spPr>
          <a:xfrm>
            <a:off x="1974702" y="1484214"/>
            <a:ext cx="222313" cy="471476"/>
          </a:xfrm>
          <a:prstGeom prst="parallelogram">
            <a:avLst>
              <a:gd name="adj" fmla="val 50541"/>
            </a:avLst>
          </a:prstGeom>
          <a:gradFill>
            <a:gsLst>
              <a:gs pos="98347">
                <a:srgbClr val="7FC79E"/>
              </a:gs>
              <a:gs pos="78000">
                <a:srgbClr val="26B2E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8" name="文本框 37"/>
          <p:cNvSpPr txBox="1"/>
          <p:nvPr/>
        </p:nvSpPr>
        <p:spPr>
          <a:xfrm>
            <a:off x="1683950" y="4229504"/>
            <a:ext cx="1244508" cy="369332"/>
          </a:xfrm>
          <a:prstGeom prst="rect">
            <a:avLst/>
          </a:prstGeom>
          <a:noFill/>
        </p:spPr>
        <p:txBody>
          <a:bodyPr wrap="none" rtlCol="0">
            <a:spAutoFit/>
          </a:bodyPr>
          <a:lstStyle/>
          <a:p>
            <a:r>
              <a:rPr lang="en-US" altLang="zh-CN" b="1" kern="100" dirty="0">
                <a:solidFill>
                  <a:srgbClr val="58981B"/>
                </a:solidFill>
                <a:effectLst/>
                <a:latin typeface="思源黑体 CN Bold" panose="020B0800000000000000" pitchFamily="34" charset="-122"/>
                <a:ea typeface="思源黑体 CN Bold" panose="020B0800000000000000" pitchFamily="34" charset="-122"/>
                <a:cs typeface="仿宋_GB2312" panose="02010609030101010101" charset="-122"/>
              </a:rPr>
              <a:t>Next step</a:t>
            </a:r>
            <a:endParaRPr lang="zh-CN" altLang="en-US" dirty="0">
              <a:solidFill>
                <a:srgbClr val="58981B"/>
              </a:solidFill>
              <a:latin typeface="思源黑体 CN Bold" panose="020B0800000000000000" pitchFamily="34" charset="-122"/>
              <a:ea typeface="思源黑体 CN Bold" panose="020B0800000000000000" pitchFamily="34" charset="-122"/>
            </a:endParaRPr>
          </a:p>
        </p:txBody>
      </p:sp>
      <p:sp>
        <p:nvSpPr>
          <p:cNvPr id="39" name="文本框 38"/>
          <p:cNvSpPr txBox="1"/>
          <p:nvPr/>
        </p:nvSpPr>
        <p:spPr>
          <a:xfrm>
            <a:off x="8490" y="4158766"/>
            <a:ext cx="1859805" cy="466923"/>
          </a:xfrm>
          <a:prstGeom prst="rect">
            <a:avLst/>
          </a:prstGeom>
          <a:noFill/>
        </p:spPr>
        <p:txBody>
          <a:bodyPr wrap="none">
            <a:spAutoFit/>
          </a:bodyPr>
          <a:lstStyle/>
          <a:p>
            <a:pPr indent="406400" algn="just">
              <a:lnSpc>
                <a:spcPts val="2800"/>
              </a:lnSpc>
              <a:spcAft>
                <a:spcPts val="1000"/>
              </a:spcAft>
            </a:pPr>
            <a:r>
              <a:rPr lang="zh-CN" altLang="en-US" sz="3200" b="1" kern="100" dirty="0">
                <a:solidFill>
                  <a:srgbClr val="3470A3"/>
                </a:solidFill>
                <a:latin typeface="思源黑体 CN Bold" panose="020B0800000000000000" pitchFamily="34" charset="-122"/>
                <a:ea typeface="思源黑体 CN Bold" panose="020B0800000000000000" pitchFamily="34" charset="-122"/>
              </a:rPr>
              <a:t>下一步</a:t>
            </a:r>
            <a:endParaRPr lang="zh-CN" altLang="zh-CN" sz="3200" b="1" kern="100" dirty="0">
              <a:solidFill>
                <a:srgbClr val="3470A3"/>
              </a:solidFill>
              <a:latin typeface="思源黑体 CN Bold" panose="020B0800000000000000" pitchFamily="34" charset="-122"/>
              <a:ea typeface="思源黑体 CN Bold" panose="020B0800000000000000" pitchFamily="34" charset="-122"/>
            </a:endParaRPr>
          </a:p>
        </p:txBody>
      </p:sp>
      <p:cxnSp>
        <p:nvCxnSpPr>
          <p:cNvPr id="41" name="直接连接符 40"/>
          <p:cNvCxnSpPr/>
          <p:nvPr/>
        </p:nvCxnSpPr>
        <p:spPr>
          <a:xfrm>
            <a:off x="3035834" y="4414170"/>
            <a:ext cx="4698382" cy="0"/>
          </a:xfrm>
          <a:prstGeom prst="line">
            <a:avLst/>
          </a:prstGeom>
          <a:ln w="19050">
            <a:solidFill>
              <a:srgbClr val="58981B"/>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514615" y="4946973"/>
            <a:ext cx="7329730" cy="707886"/>
          </a:xfrm>
          <a:prstGeom prst="rect">
            <a:avLst/>
          </a:prstGeom>
          <a:noFill/>
        </p:spPr>
        <p:txBody>
          <a:bodyPr wrap="square" rtlCol="0">
            <a:spAutoFit/>
          </a:bodyPr>
          <a:lstStyle/>
          <a:p>
            <a:pPr marL="285750" indent="-285750">
              <a:lnSpc>
                <a:spcPct val="120000"/>
              </a:lnSpc>
              <a:spcBef>
                <a:spcPts val="600"/>
              </a:spcBef>
              <a:buFont typeface="Arial" panose="020B0604020202020204" pitchFamily="34" charset="0"/>
              <a:buChar char="•"/>
            </a:pPr>
            <a:r>
              <a:rPr lang="zh-CN" altLang="zh-CN" sz="2000" kern="100" dirty="0">
                <a:solidFill>
                  <a:srgbClr val="4472C4">
                    <a:lumMod val="50000"/>
                  </a:srgbClr>
                </a:solidFill>
                <a:latin typeface="思源黑体 CN Bold" panose="020B0800000000000000" pitchFamily="34" charset="-122"/>
                <a:ea typeface="思源黑体 CN Bold" panose="020B0800000000000000" pitchFamily="34" charset="-122"/>
              </a:rPr>
              <a:t>推进</a:t>
            </a:r>
            <a:r>
              <a:rPr lang="zh-CN" altLang="zh-CN" sz="2000" b="1" kern="100" dirty="0">
                <a:solidFill>
                  <a:srgbClr val="4472C4">
                    <a:lumMod val="50000"/>
                  </a:srgbClr>
                </a:solidFill>
                <a:latin typeface="思源黑体 CN Bold" panose="020B0800000000000000" pitchFamily="34" charset="-122"/>
                <a:ea typeface="思源黑体 CN Bold" panose="020B0800000000000000" pitchFamily="34" charset="-122"/>
              </a:rPr>
              <a:t>电源项目精简审批、高效并网</a:t>
            </a:r>
            <a:endParaRPr lang="en-US" altLang="zh-CN" sz="2000" kern="100" dirty="0">
              <a:solidFill>
                <a:srgbClr val="4472C4">
                  <a:lumMod val="50000"/>
                </a:srgbClr>
              </a:solidFill>
              <a:latin typeface="思源黑体 CN Bold" panose="020B0800000000000000" pitchFamily="34" charset="-122"/>
              <a:ea typeface="思源黑体 CN Bold" panose="020B0800000000000000" pitchFamily="34" charset="-122"/>
            </a:endParaRPr>
          </a:p>
          <a:p>
            <a:endParaRPr lang="zh-CN" altLang="en-US" sz="1600" dirty="0">
              <a:latin typeface="思源黑体 CN Bold" panose="020B0800000000000000" pitchFamily="34" charset="-122"/>
              <a:ea typeface="思源黑体 CN Bold" panose="020B0800000000000000" pitchFamily="34" charset="-122"/>
            </a:endParaRPr>
          </a:p>
        </p:txBody>
      </p:sp>
      <p:pic>
        <p:nvPicPr>
          <p:cNvPr id="44" name="图片 43" descr="绿色的灯光&#10;&#10;描述已自动生成"/>
          <p:cNvPicPr>
            <a:picLocks noChangeAspect="1"/>
          </p:cNvPicPr>
          <p:nvPr/>
        </p:nvPicPr>
        <p:blipFill rotWithShape="1">
          <a:blip r:embed="rId9" cstate="screen">
            <a:extLst>
              <a:ext uri="{28A0092B-C50C-407E-A947-70E740481C1C}">
                <a14:useLocalDpi xmlns:a14="http://schemas.microsoft.com/office/drawing/2010/main"/>
              </a:ext>
            </a:extLst>
          </a:blip>
          <a:srcRect/>
          <a:stretch>
            <a:fillRect/>
          </a:stretch>
        </p:blipFill>
        <p:spPr>
          <a:xfrm>
            <a:off x="7610097" y="-966675"/>
            <a:ext cx="2542021" cy="3257924"/>
          </a:xfrm>
          <a:prstGeom prst="rect">
            <a:avLst/>
          </a:prstGeom>
        </p:spPr>
      </p:pic>
      <p:pic>
        <p:nvPicPr>
          <p:cNvPr id="5" name="图片 4" descr="穿白云&#10;&#10;中度可信度描述已自动生成"/>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87505" y="5017826"/>
            <a:ext cx="9062893" cy="2363618"/>
          </a:xfrm>
          <a:prstGeom prst="parallelogram">
            <a:avLst>
              <a:gd name="adj" fmla="val 13578"/>
            </a:avLst>
          </a:prstGeom>
        </p:spPr>
      </p:pic>
      <p:pic>
        <p:nvPicPr>
          <p:cNvPr id="43" name="图片 42" descr="绿色的灯光&#10;&#10;描述已自动生成"/>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900778" y="1569746"/>
            <a:ext cx="5653087" cy="5653087"/>
          </a:xfrm>
          <a:prstGeom prst="rect">
            <a:avLst/>
          </a:prstGeom>
        </p:spPr>
      </p:pic>
      <p:sp>
        <p:nvSpPr>
          <p:cNvPr id="27" name="文本框 26"/>
          <p:cNvSpPr txBox="1"/>
          <p:nvPr/>
        </p:nvSpPr>
        <p:spPr>
          <a:xfrm>
            <a:off x="1035073" y="3159942"/>
            <a:ext cx="6417736" cy="400110"/>
          </a:xfrm>
          <a:prstGeom prst="rect">
            <a:avLst/>
          </a:prstGeom>
          <a:noFill/>
        </p:spPr>
        <p:txBody>
          <a:bodyPr wrap="square" rtlCol="0">
            <a:spAutoFit/>
          </a:bodyPr>
          <a:lstStyle/>
          <a:p>
            <a:pPr>
              <a:spcAft>
                <a:spcPts val="600"/>
              </a:spcAft>
            </a:pPr>
            <a:r>
              <a:rPr lang="zh-CN" altLang="en-US" sz="2000" kern="100" dirty="0">
                <a:solidFill>
                  <a:srgbClr val="4472C4">
                    <a:lumMod val="50000"/>
                  </a:srgbClr>
                </a:solidFill>
                <a:latin typeface="思源黑体 CN Bold" panose="020B0800000000000000" pitchFamily="34" charset="-122"/>
                <a:ea typeface="思源黑体 CN Bold" panose="020B0800000000000000" pitchFamily="34" charset="-122"/>
                <a:cs typeface="仿宋_GB2312" panose="02010609030101010101" charset="-122"/>
              </a:rPr>
              <a:t>    </a:t>
            </a:r>
            <a:r>
              <a:rPr kumimoji="0" lang="zh-CN" altLang="en-US" sz="2000" i="0" u="none" strike="noStrike" kern="100" cap="none" spc="0" normalizeH="0" baseline="0" noProof="0" dirty="0">
                <a:ln>
                  <a:noFill/>
                </a:ln>
                <a:solidFill>
                  <a:srgbClr val="4472C4">
                    <a:lumMod val="50000"/>
                  </a:srgbClr>
                </a:solidFill>
                <a:effectLst/>
                <a:uLnTx/>
                <a:uFillTx/>
                <a:latin typeface="思源黑体 CN Bold" panose="020B0800000000000000" pitchFamily="34" charset="-122"/>
                <a:ea typeface="思源黑体 CN Bold" panose="020B0800000000000000" pitchFamily="34" charset="-122"/>
                <a:cs typeface="仿宋_GB2312" panose="02010609030101010101" charset="-122"/>
              </a:rPr>
              <a:t>并网项目资金</a:t>
            </a:r>
            <a:r>
              <a:rPr lang="zh-CN" altLang="en-US" sz="2000" kern="100" dirty="0">
                <a:solidFill>
                  <a:srgbClr val="4472C4">
                    <a:lumMod val="50000"/>
                  </a:srgbClr>
                </a:solidFill>
                <a:latin typeface="思源黑体 CN Bold" panose="020B0800000000000000" pitchFamily="34" charset="-122"/>
                <a:ea typeface="思源黑体 CN Bold" panose="020B0800000000000000" pitchFamily="34" charset="-122"/>
                <a:cs typeface="仿宋_GB2312" panose="02010609030101010101" charset="-122"/>
              </a:rPr>
              <a:t>压力</a:t>
            </a:r>
            <a:r>
              <a:rPr kumimoji="0" lang="zh-CN" altLang="en-US" sz="2000" i="0" u="none" strike="noStrike" kern="100" cap="none" spc="0" normalizeH="0" baseline="0" noProof="0" dirty="0">
                <a:ln>
                  <a:noFill/>
                </a:ln>
                <a:solidFill>
                  <a:srgbClr val="4472C4">
                    <a:lumMod val="50000"/>
                  </a:srgbClr>
                </a:solidFill>
                <a:effectLst/>
                <a:uLnTx/>
                <a:uFillTx/>
                <a:latin typeface="思源黑体 CN Bold" panose="020B0800000000000000" pitchFamily="34" charset="-122"/>
                <a:ea typeface="思源黑体 CN Bold" panose="020B0800000000000000" pitchFamily="34" charset="-122"/>
                <a:cs typeface="仿宋_GB2312" panose="02010609030101010101" charset="-122"/>
              </a:rPr>
              <a:t>                   网架平稳运行压力</a:t>
            </a:r>
            <a:endParaRPr lang="zh-CN" altLang="en-US" sz="2000" dirty="0">
              <a:latin typeface="思源黑体 CN Bold" panose="020B0800000000000000" pitchFamily="34" charset="-122"/>
              <a:ea typeface="思源黑体 CN Bold" panose="020B0800000000000000" pitchFamily="34" charset="-122"/>
            </a:endParaRPr>
          </a:p>
        </p:txBody>
      </p:sp>
      <p:pic>
        <p:nvPicPr>
          <p:cNvPr id="37" name="Picture 6"/>
          <p:cNvPicPr>
            <a:picLocks noChangeAspect="1" noChangeArrowheads="1"/>
          </p:cNvPicPr>
          <p:nvPr/>
        </p:nvPicPr>
        <p:blipFill>
          <a:blip r:embed="rId12" cstate="screen">
            <a:extLst>
              <a:ext uri="{BEBA8EAE-BF5A-486C-A8C5-ECC9F3942E4B}">
                <a14:imgProps xmlns:a14="http://schemas.microsoft.com/office/drawing/2010/main">
                  <a14:imgLayer r:embed="rId13">
                    <a14:imgEffect>
                      <a14:backgroundRemoval t="10000" b="90000" l="0" r="90000">
                        <a14:foregroundMark x1="47429" y1="25429" x2="47429" y2="25429"/>
                        <a14:foregroundMark x1="48571" y1="31714" x2="48571" y2="31714"/>
                      </a14:backgroundRemoval>
                    </a14:imgEffect>
                  </a14:imgLayer>
                </a14:imgProps>
              </a:ext>
              <a:ext uri="{28A0092B-C50C-407E-A947-70E740481C1C}">
                <a14:useLocalDpi xmlns:a14="http://schemas.microsoft.com/office/drawing/2010/main"/>
              </a:ext>
            </a:extLst>
          </a:blip>
          <a:srcRect/>
          <a:stretch>
            <a:fillRect/>
          </a:stretch>
        </p:blipFill>
        <p:spPr bwMode="auto">
          <a:xfrm>
            <a:off x="863305" y="2990440"/>
            <a:ext cx="621846" cy="621846"/>
          </a:xfrm>
          <a:prstGeom prst="rect">
            <a:avLst/>
          </a:prstGeom>
          <a:noFill/>
          <a:extLst>
            <a:ext uri="{909E8E84-426E-40DD-AFC4-6F175D3DCCD1}">
              <a14:hiddenFill xmlns:a14="http://schemas.microsoft.com/office/drawing/2010/main">
                <a:solidFill>
                  <a:srgbClr val="FFFFFF"/>
                </a:solidFill>
              </a14:hiddenFill>
            </a:ext>
          </a:extLst>
        </p:spPr>
      </p:pic>
      <p:pic>
        <p:nvPicPr>
          <p:cNvPr id="40" name="图片 39"/>
          <p:cNvPicPr>
            <a:picLocks noChangeAspect="1"/>
          </p:cNvPicPr>
          <p:nvPr/>
        </p:nvPicPr>
        <p:blipFill>
          <a:blip r:embed="rId14" cstate="screen">
            <a:extLst>
              <a:ext uri="{BEBA8EAE-BF5A-486C-A8C5-ECC9F3942E4B}">
                <a14:imgProps xmlns:a14="http://schemas.microsoft.com/office/drawing/2010/main">
                  <a14:imgLayer r:embed="rId15">
                    <a14:imgEffect>
                      <a14:backgroundRemoval t="0" b="100000" l="0" r="100000">
                        <a14:foregroundMark x1="51383" y1="45455" x2="51383" y2="45455"/>
                        <a14:foregroundMark x1="83004" y1="53360" x2="83004" y2="53360"/>
                        <a14:foregroundMark x1="41502" y1="49012" x2="41502" y2="49012"/>
                        <a14:foregroundMark x1="42292" y1="42292" x2="42292" y2="42292"/>
                        <a14:foregroundMark x1="40711" y1="54941" x2="40711" y2="54941"/>
                        <a14:foregroundMark x1="73123" y1="50198" x2="73123" y2="50198"/>
                        <a14:foregroundMark x1="72727" y1="55336" x2="72727" y2="55336"/>
                        <a14:foregroundMark x1="73123" y1="60079" x2="73123" y2="60079"/>
                        <a14:backgroundMark x1="21344" y1="59684" x2="21344" y2="59684"/>
                        <a14:backgroundMark x1="37549" y1="42688" x2="37549" y2="42688"/>
                        <a14:backgroundMark x1="31621" y1="37549" x2="31621" y2="37549"/>
                        <a14:backgroundMark x1="24111" y1="40316" x2="24111" y2="40316"/>
                        <a14:backgroundMark x1="20158" y1="36759" x2="20158" y2="36759"/>
                        <a14:backgroundMark x1="18182" y1="41107" x2="18182" y2="41107"/>
                        <a14:backgroundMark x1="89328" y1="69170" x2="89328" y2="69170"/>
                        <a14:backgroundMark x1="54941" y1="67589" x2="54941" y2="67589"/>
                        <a14:backgroundMark x1="61660" y1="67984" x2="61660" y2="67984"/>
                        <a14:backgroundMark x1="58103" y1="64427" x2="58103" y2="64427"/>
                        <a14:backgroundMark x1="29249" y1="44269" x2="29249" y2="44269"/>
                        <a14:backgroundMark x1="30040" y1="31225" x2="30040" y2="31225"/>
                        <a14:backgroundMark x1="21344" y1="25692" x2="21344" y2="25692"/>
                        <a14:backgroundMark x1="12648" y1="30435" x2="12648" y2="30435"/>
                        <a14:backgroundMark x1="18182" y1="28458" x2="18182" y2="28458"/>
                        <a14:backgroundMark x1="15810" y1="65613" x2="15810" y2="65613"/>
                        <a14:backgroundMark x1="20949" y1="49802" x2="20949" y2="49802"/>
                        <a14:backgroundMark x1="20158" y1="45455" x2="20158" y2="45455"/>
                        <a14:backgroundMark x1="16996" y1="53755" x2="16996" y2="53755"/>
                        <a14:backgroundMark x1="24506" y1="54150" x2="24506" y2="54150"/>
                        <a14:backgroundMark x1="26482" y1="65217" x2="26482" y2="65217"/>
                        <a14:backgroundMark x1="65217" y1="53360" x2="65217" y2="53360"/>
                        <a14:backgroundMark x1="64822" y1="43874" x2="64822" y2="43874"/>
                        <a14:backgroundMark x1="58103" y1="39921" x2="58103" y2="39921"/>
                        <a14:backgroundMark x1="58498" y1="43874" x2="58498" y2="43874"/>
                        <a14:backgroundMark x1="59684" y1="53360" x2="59684" y2="53360"/>
                        <a14:backgroundMark x1="42292" y1="53755" x2="42292" y2="53755"/>
                        <a14:backgroundMark x1="70356" y1="51383" x2="70356" y2="51383"/>
                        <a14:backgroundMark x1="85771" y1="65613" x2="85771" y2="65613"/>
                        <a14:backgroundMark x1="88933" y1="62846" x2="88933" y2="62846"/>
                        <a14:backgroundMark x1="85771" y1="60870" x2="85771" y2="60870"/>
                        <a14:backgroundMark x1="84190" y1="62451" x2="84190" y2="62451"/>
                        <a14:backgroundMark x1="82213" y1="69170" x2="82213" y2="69170"/>
                        <a14:backgroundMark x1="91304" y1="58498" x2="91304" y2="58498"/>
                        <a14:backgroundMark x1="88142" y1="56126" x2="88142" y2="56126"/>
                        <a14:backgroundMark x1="86166" y1="58893" x2="86166" y2="58893"/>
                        <a14:backgroundMark x1="85375" y1="56522" x2="85375" y2="56522"/>
                        <a14:backgroundMark x1="86561" y1="54150" x2="86561" y2="54150"/>
                        <a14:backgroundMark x1="91304" y1="50988" x2="91304" y2="50988"/>
                        <a14:backgroundMark x1="81818" y1="58103" x2="81818" y2="58103"/>
                        <a14:backgroundMark x1="81423" y1="50988" x2="81423" y2="50988"/>
                        <a14:backgroundMark x1="85771" y1="47826" x2="85771" y2="47826"/>
                        <a14:backgroundMark x1="84585" y1="49407" x2="84585" y2="49407"/>
                        <a14:backgroundMark x1="86166" y1="50988" x2="86166" y2="50988"/>
                        <a14:backgroundMark x1="87747" y1="49802" x2="87747" y2="49802"/>
                        <a14:backgroundMark x1="52174" y1="54150" x2="52174" y2="54150"/>
                        <a14:backgroundMark x1="56126" y1="59289" x2="56126" y2="59289"/>
                        <a14:backgroundMark x1="58103" y1="57312" x2="58103" y2="57312"/>
                        <a14:backgroundMark x1="61265" y1="59684" x2="61265" y2="59684"/>
                        <a14:backgroundMark x1="72727" y1="58498" x2="72727" y2="58498"/>
                        <a14:backgroundMark x1="57708" y1="47826" x2="57708" y2="47826"/>
                        <a14:backgroundMark x1="56522" y1="50198" x2="56522" y2="50198"/>
                        <a14:backgroundMark x1="60079" y1="50593" x2="60079" y2="50593"/>
                        <a14:backgroundMark x1="51779" y1="43874" x2="51779" y2="43874"/>
                        <a14:backgroundMark x1="60474" y1="41897" x2="60474" y2="41897"/>
                        <a14:backgroundMark x1="56917" y1="41897" x2="56917" y2="41897"/>
                        <a14:backgroundMark x1="12253" y1="45059" x2="12253" y2="45059"/>
                        <a14:backgroundMark x1="20553" y1="31225" x2="20553" y2="31225"/>
                        <a14:backgroundMark x1="24506" y1="28063" x2="24506" y2="28063"/>
                      </a14:backgroundRemoval>
                    </a14:imgEffect>
                  </a14:imgLayer>
                </a14:imgProps>
              </a:ext>
              <a:ext uri="{28A0092B-C50C-407E-A947-70E740481C1C}">
                <a14:useLocalDpi xmlns:a14="http://schemas.microsoft.com/office/drawing/2010/main"/>
              </a:ext>
            </a:extLst>
          </a:blip>
          <a:stretch>
            <a:fillRect/>
          </a:stretch>
        </p:blipFill>
        <p:spPr>
          <a:xfrm>
            <a:off x="4056295" y="2990442"/>
            <a:ext cx="705639" cy="708528"/>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2.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3.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4.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ags/tag6.xml><?xml version="1.0" encoding="utf-8"?>
<p:tagLst xmlns:a="http://schemas.openxmlformats.org/drawingml/2006/main" xmlns:r="http://schemas.openxmlformats.org/officeDocument/2006/relationships" xmlns:p="http://schemas.openxmlformats.org/presentationml/2006/main">
  <p:tag name="ISLIDE.ICON" val="#370068;#168046;#62967;#110944;#112107;#370983;#8830;#398955;"/>
</p:tagLst>
</file>

<file path=ppt/tags/tag7.xml><?xml version="1.0" encoding="utf-8"?>
<p:tagLst xmlns:a="http://schemas.openxmlformats.org/drawingml/2006/main" xmlns:r="http://schemas.openxmlformats.org/officeDocument/2006/relationships" xmlns:p="http://schemas.openxmlformats.org/presentationml/2006/main">
  <p:tag name="ISLIDE.ICON" val="#54227;#143076;#171294;#12203;"/>
</p:tagLst>
</file>

<file path=ppt/tags/tag8.xml><?xml version="1.0" encoding="utf-8"?>
<p:tagLst xmlns:a="http://schemas.openxmlformats.org/drawingml/2006/main" xmlns:r="http://schemas.openxmlformats.org/officeDocument/2006/relationships" xmlns:p="http://schemas.openxmlformats.org/presentationml/2006/main">
  <p:tag name="ISLIDE.ICON" val="#39766;#39766;#39107;#39548;#21857;#156578;"/>
</p:tagLst>
</file>

<file path=ppt/tags/tag9.xml><?xml version="1.0" encoding="utf-8"?>
<p:tagLst xmlns:a="http://schemas.openxmlformats.org/drawingml/2006/main" xmlns:r="http://schemas.openxmlformats.org/officeDocument/2006/relationships" xmlns:p="http://schemas.openxmlformats.org/presentationml/2006/main">
  <p:tag name="ISLIDE.ICON" val="#20140;#119924;#149220;#53866;#7025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Arial Black"/>
        <a:ea typeface="思源黑体 HW Bold"/>
        <a:cs typeface=""/>
      </a:majorFont>
      <a:minorFont>
        <a:latin typeface="Arial"/>
        <a:ea typeface="思源黑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Arial Black"/>
        <a:ea typeface="思源黑体 HW Bold"/>
        <a:cs typeface=""/>
      </a:majorFont>
      <a:minorFont>
        <a:latin typeface="Arial"/>
        <a:ea typeface="思源黑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TotalTime>
  <Words>634</Words>
  <Application>Microsoft Office PowerPoint</Application>
  <PresentationFormat>宽屏</PresentationFormat>
  <Paragraphs>117</Paragraphs>
  <Slides>14</Slides>
  <Notes>12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14</vt:i4>
      </vt:variant>
    </vt:vector>
  </HeadingPairs>
  <TitlesOfParts>
    <vt:vector size="25" baseType="lpstr">
      <vt:lpstr>MiSans Heavy</vt:lpstr>
      <vt:lpstr>OPPOSans H</vt:lpstr>
      <vt:lpstr>阿里巴巴普惠体 2.0 115 Black</vt:lpstr>
      <vt:lpstr>汉仪雅酷黑 45W</vt:lpstr>
      <vt:lpstr>思源黑体 CN Bold</vt:lpstr>
      <vt:lpstr>思源宋体 CN Heavy</vt:lpstr>
      <vt:lpstr>Arial</vt:lpstr>
      <vt:lpstr>Segoe UI Light</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蓝绿色小清新电力能源类工作汇报ppt模板</dc:title>
  <dc:creator>小呆乐</dc:creator>
  <cp:keywords>P界达人</cp:keywords>
  <dc:description>51PPT模板网 官网唯一网址：www.51pptmoban.com</dc:description>
  <cp:lastModifiedBy>Power user</cp:lastModifiedBy>
  <cp:revision>69</cp:revision>
  <dcterms:created xsi:type="dcterms:W3CDTF">2022-02-27T10:32:00Z</dcterms:created>
  <dcterms:modified xsi:type="dcterms:W3CDTF">2023-03-19T06:42:45Z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2052-10.8.2.6613</vt:lpwstr>
  </property>
</Properties>
</file>