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73" r:id="rId3"/>
    <p:sldId id="274" r:id="rId4"/>
    <p:sldId id="280" r:id="rId5"/>
    <p:sldId id="279" r:id="rId6"/>
    <p:sldId id="281" r:id="rId7"/>
    <p:sldId id="275" r:id="rId8"/>
    <p:sldId id="282" r:id="rId9"/>
    <p:sldId id="283" r:id="rId10"/>
    <p:sldId id="276" r:id="rId11"/>
    <p:sldId id="285" r:id="rId12"/>
    <p:sldId id="277" r:id="rId13"/>
    <p:sldId id="286" r:id="rId14"/>
    <p:sldId id="287" r:id="rId15"/>
    <p:sldId id="278" r:id="rId16"/>
    <p:sldId id="288" r:id="rId17"/>
    <p:sldId id="289" r:id="rId18"/>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22" userDrawn="1">
          <p15:clr>
            <a:srgbClr val="A4A3A4"/>
          </p15:clr>
        </p15:guide>
        <p15:guide id="2" pos="529" userDrawn="1">
          <p15:clr>
            <a:srgbClr val="A4A3A4"/>
          </p15:clr>
        </p15:guide>
        <p15:guide id="3" pos="7015" userDrawn="1">
          <p15:clr>
            <a:srgbClr val="A4A3A4"/>
          </p15:clr>
        </p15:guide>
        <p15:guide id="4" orient="horz" pos="38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498" autoAdjust="0"/>
  </p:normalViewPr>
  <p:slideViewPr>
    <p:cSldViewPr snapToGrid="0">
      <p:cViewPr varScale="1">
        <p:scale>
          <a:sx n="84" d="100"/>
          <a:sy n="84" d="100"/>
        </p:scale>
        <p:origin x="96" y="384"/>
      </p:cViewPr>
      <p:guideLst>
        <p:guide orient="horz" pos="822"/>
        <p:guide pos="529"/>
        <p:guide pos="7015"/>
        <p:guide orient="horz" pos="3884"/>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F2C54A-8A26-4A73-9E99-6AAD2307C5E8}" type="datetimeFigureOut">
              <a:rPr lang="zh-CN" altLang="en-US" smtClean="0"/>
              <a:t>2023/3/21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3C1D7E-7A3A-4AAE-82AE-BB544698B82C}" type="slidenum">
              <a:rPr lang="zh-CN" altLang="en-US" smtClean="0"/>
              <a:t>‹#›</a:t>
            </a:fld>
            <a:endParaRPr lang="zh-CN" altLang="en-US"/>
          </a:p>
        </p:txBody>
      </p:sp>
    </p:spTree>
    <p:extLst>
      <p:ext uri="{BB962C8B-B14F-4D97-AF65-F5344CB8AC3E}">
        <p14:creationId xmlns:p14="http://schemas.microsoft.com/office/powerpoint/2010/main" val="38655446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a:solidFill>
                  <a:srgbClr val="000000"/>
                </a:solidFill>
                <a:effectLst/>
                <a:latin typeface="等线" panose="02010600030101010101" pitchFamily="2" charset="-122"/>
                <a:ea typeface="等线" panose="02010600030101010101" pitchFamily="2" charset="-122"/>
                <a:cs typeface="+mn-cs"/>
              </a:rPr>
              <a:t>51PPT</a:t>
            </a:r>
            <a:r>
              <a:rPr lang="zh-CN" altLang="zh-CN" sz="1800" kern="1200" dirty="0">
                <a:solidFill>
                  <a:srgbClr val="000000"/>
                </a:solidFill>
                <a:effectLst/>
                <a:latin typeface="等线" panose="02010600030101010101" pitchFamily="2" charset="-122"/>
                <a:ea typeface="等线" panose="02010600030101010101" pitchFamily="2" charset="-122"/>
                <a:cs typeface="+mn-cs"/>
              </a:rPr>
              <a:t>模</a:t>
            </a:r>
            <a:r>
              <a:rPr lang="en-US" altLang="zh-CN" sz="1800" kern="1200" dirty="0">
                <a:solidFill>
                  <a:srgbClr val="000000"/>
                </a:solidFill>
                <a:effectLst/>
                <a:latin typeface="等线" panose="02010600030101010101" pitchFamily="2" charset="-122"/>
                <a:ea typeface="等线" panose="02010600030101010101" pitchFamily="2" charset="-122"/>
                <a:cs typeface="+mn-cs"/>
              </a:rPr>
              <a:t> </a:t>
            </a:r>
            <a:r>
              <a:rPr lang="zh-CN" altLang="zh-CN" sz="1800" kern="1200" dirty="0">
                <a:solidFill>
                  <a:srgbClr val="000000"/>
                </a:solidFill>
                <a:effectLst/>
                <a:latin typeface="等线" panose="02010600030101010101" pitchFamily="2" charset="-122"/>
                <a:ea typeface="等线" panose="02010600030101010101" pitchFamily="2" charset="-122"/>
                <a:cs typeface="+mn-cs"/>
              </a:rPr>
              <a:t>板网 官方唯</a:t>
            </a:r>
            <a:r>
              <a:rPr lang="en-US" altLang="zh-CN" sz="1800" kern="1200" dirty="0">
                <a:solidFill>
                  <a:srgbClr val="000000"/>
                </a:solidFill>
                <a:effectLst/>
                <a:latin typeface="等线" panose="02010600030101010101" pitchFamily="2" charset="-122"/>
                <a:ea typeface="等线" panose="02010600030101010101" pitchFamily="2" charset="-122"/>
                <a:cs typeface="+mn-cs"/>
              </a:rPr>
              <a:t> </a:t>
            </a:r>
            <a:r>
              <a:rPr lang="zh-CN" altLang="zh-CN" sz="1800" kern="1200" dirty="0">
                <a:solidFill>
                  <a:srgbClr val="000000"/>
                </a:solidFill>
                <a:effectLst/>
                <a:latin typeface="等线" panose="02010600030101010101" pitchFamily="2" charset="-122"/>
                <a:ea typeface="等线" panose="02010600030101010101" pitchFamily="2" charset="-122"/>
                <a:cs typeface="+mn-cs"/>
              </a:rPr>
              <a:t>一网址：</a:t>
            </a:r>
            <a:r>
              <a:rPr lang="en-US" altLang="zh-CN" sz="1800" kern="1200" dirty="0">
                <a:solidFill>
                  <a:srgbClr val="000000"/>
                </a:solidFill>
                <a:effectLst/>
                <a:latin typeface="等线" panose="02010600030101010101" pitchFamily="2" charset="-122"/>
                <a:ea typeface="等线" panose="02010600030101010101" pitchFamily="2" charset="-122"/>
                <a:cs typeface="+mn-cs"/>
              </a:rPr>
              <a:t>www.51pptmo ban.com</a:t>
            </a:r>
            <a:endParaRPr lang="zh-CN" altLang="zh-CN" dirty="0">
              <a:effectLst/>
            </a:endParaRPr>
          </a:p>
          <a:p>
            <a:endParaRPr lang="zh-CN" altLang="en-US" dirty="0"/>
          </a:p>
        </p:txBody>
      </p:sp>
      <p:sp>
        <p:nvSpPr>
          <p:cNvPr id="4" name="灯片编号占位符 3"/>
          <p:cNvSpPr>
            <a:spLocks noGrp="1"/>
          </p:cNvSpPr>
          <p:nvPr>
            <p:ph type="sldNum" sz="quarter" idx="5"/>
          </p:nvPr>
        </p:nvSpPr>
        <p:spPr/>
        <p:txBody>
          <a:bodyPr/>
          <a:lstStyle/>
          <a:p>
            <a:fld id="{4F3C1D7E-7A3A-4AAE-82AE-BB544698B82C}" type="slidenum">
              <a:rPr lang="zh-CN" altLang="en-US" smtClean="0"/>
              <a:t>6</a:t>
            </a:fld>
            <a:endParaRPr lang="zh-CN" altLang="en-US"/>
          </a:p>
        </p:txBody>
      </p:sp>
    </p:spTree>
    <p:extLst>
      <p:ext uri="{BB962C8B-B14F-4D97-AF65-F5344CB8AC3E}">
        <p14:creationId xmlns:p14="http://schemas.microsoft.com/office/powerpoint/2010/main" val="2934989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a:solidFill>
                  <a:srgbClr val="000000"/>
                </a:solidFill>
                <a:effectLst/>
                <a:latin typeface="等线" panose="02010600030101010101" pitchFamily="2" charset="-122"/>
                <a:ea typeface="等线" panose="02010600030101010101" pitchFamily="2" charset="-122"/>
                <a:cs typeface="+mn-cs"/>
              </a:rPr>
              <a:t>51PPT</a:t>
            </a:r>
            <a:r>
              <a:rPr lang="zh-CN" altLang="zh-CN" sz="1800" kern="1200" dirty="0">
                <a:solidFill>
                  <a:srgbClr val="000000"/>
                </a:solidFill>
                <a:effectLst/>
                <a:latin typeface="等线" panose="02010600030101010101" pitchFamily="2" charset="-122"/>
                <a:ea typeface="等线" panose="02010600030101010101" pitchFamily="2" charset="-122"/>
                <a:cs typeface="+mn-cs"/>
              </a:rPr>
              <a:t>模板网 官方唯一网址：</a:t>
            </a:r>
            <a:r>
              <a:rPr lang="en-US" altLang="zh-CN" sz="1800" kern="1200" dirty="0">
                <a:solidFill>
                  <a:srgbClr val="000000"/>
                </a:solidFill>
                <a:effectLst/>
                <a:latin typeface="等线" panose="02010600030101010101" pitchFamily="2" charset="-122"/>
                <a:ea typeface="等线" panose="02010600030101010101" pitchFamily="2" charset="-122"/>
                <a:cs typeface="+mn-cs"/>
              </a:rPr>
              <a:t>www.51pptmoban.com</a:t>
            </a:r>
            <a:endParaRPr lang="zh-CN" altLang="zh-CN" dirty="0">
              <a:effectLst/>
            </a:endParaRPr>
          </a:p>
          <a:p>
            <a:endParaRPr lang="zh-CN" altLang="en-US" dirty="0"/>
          </a:p>
        </p:txBody>
      </p:sp>
      <p:sp>
        <p:nvSpPr>
          <p:cNvPr id="4" name="灯片编号占位符 3"/>
          <p:cNvSpPr>
            <a:spLocks noGrp="1"/>
          </p:cNvSpPr>
          <p:nvPr>
            <p:ph type="sldNum" sz="quarter" idx="5"/>
          </p:nvPr>
        </p:nvSpPr>
        <p:spPr/>
        <p:txBody>
          <a:bodyPr/>
          <a:lstStyle/>
          <a:p>
            <a:fld id="{4F3C1D7E-7A3A-4AAE-82AE-BB544698B82C}" type="slidenum">
              <a:rPr lang="zh-CN" altLang="en-US" smtClean="0"/>
              <a:t>15</a:t>
            </a:fld>
            <a:endParaRPr lang="zh-CN" altLang="en-US"/>
          </a:p>
        </p:txBody>
      </p:sp>
    </p:spTree>
    <p:extLst>
      <p:ext uri="{BB962C8B-B14F-4D97-AF65-F5344CB8AC3E}">
        <p14:creationId xmlns:p14="http://schemas.microsoft.com/office/powerpoint/2010/main" val="3208214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xml"/><Relationship Id="rId7" Type="http://schemas.openxmlformats.org/officeDocument/2006/relationships/hyperlink" Target="http://www.51pptmoban.com/" TargetMode="Externa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E0AA2B-3C5F-6D75-3428-B3FA7F96375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2C6F72F-C8C7-33AF-8832-89E801205D5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18171F2-DF71-5030-41D1-66D0C4348AFD}"/>
              </a:ext>
            </a:extLst>
          </p:cNvPr>
          <p:cNvSpPr>
            <a:spLocks noGrp="1"/>
          </p:cNvSpPr>
          <p:nvPr>
            <p:ph type="dt" sz="half" idx="10"/>
          </p:nvPr>
        </p:nvSpPr>
        <p:spPr/>
        <p:txBody>
          <a:bodyPr/>
          <a:lstStyle/>
          <a:p>
            <a:fld id="{CF41B11E-9F23-4A52-A861-97CE43791766}" type="datetimeFigureOut">
              <a:rPr lang="zh-CN" altLang="en-US" smtClean="0"/>
              <a:t>2023/3/21</a:t>
            </a:fld>
            <a:endParaRPr lang="zh-CN" altLang="en-US"/>
          </a:p>
        </p:txBody>
      </p:sp>
      <p:sp>
        <p:nvSpPr>
          <p:cNvPr id="5" name="页脚占位符 4">
            <a:extLst>
              <a:ext uri="{FF2B5EF4-FFF2-40B4-BE49-F238E27FC236}">
                <a16:creationId xmlns:a16="http://schemas.microsoft.com/office/drawing/2014/main" id="{58EA2070-6D4B-F57F-E384-BA2BD0A9A38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B92646E-4FF3-3A3C-4F4D-68D38C72E839}"/>
              </a:ext>
            </a:extLst>
          </p:cNvPr>
          <p:cNvSpPr>
            <a:spLocks noGrp="1"/>
          </p:cNvSpPr>
          <p:nvPr>
            <p:ph type="sldNum" sz="quarter" idx="12"/>
          </p:nvPr>
        </p:nvSpPr>
        <p:spPr/>
        <p:txBody>
          <a:bodyPr/>
          <a:lstStyle/>
          <a:p>
            <a:fld id="{2967073F-B68C-48F5-AD72-7BA4C69AA2F6}" type="slidenum">
              <a:rPr lang="zh-CN" altLang="en-US" smtClean="0"/>
              <a:t>‹#›</a:t>
            </a:fld>
            <a:endParaRPr lang="zh-CN" altLang="en-US"/>
          </a:p>
        </p:txBody>
      </p:sp>
    </p:spTree>
    <p:extLst>
      <p:ext uri="{BB962C8B-B14F-4D97-AF65-F5344CB8AC3E}">
        <p14:creationId xmlns:p14="http://schemas.microsoft.com/office/powerpoint/2010/main" val="3411184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8706E0-3EC2-6185-73AC-4B9792ED562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EDF0650-0ED3-211C-DE16-895379D7A70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A482429-9C6F-7850-60E6-AD2E0F7A621A}"/>
              </a:ext>
            </a:extLst>
          </p:cNvPr>
          <p:cNvSpPr>
            <a:spLocks noGrp="1"/>
          </p:cNvSpPr>
          <p:nvPr>
            <p:ph type="dt" sz="half" idx="10"/>
          </p:nvPr>
        </p:nvSpPr>
        <p:spPr/>
        <p:txBody>
          <a:bodyPr/>
          <a:lstStyle/>
          <a:p>
            <a:fld id="{CF41B11E-9F23-4A52-A861-97CE43791766}" type="datetimeFigureOut">
              <a:rPr lang="zh-CN" altLang="en-US" smtClean="0"/>
              <a:t>2023/3/21</a:t>
            </a:fld>
            <a:endParaRPr lang="zh-CN" altLang="en-US"/>
          </a:p>
        </p:txBody>
      </p:sp>
      <p:sp>
        <p:nvSpPr>
          <p:cNvPr id="5" name="页脚占位符 4">
            <a:extLst>
              <a:ext uri="{FF2B5EF4-FFF2-40B4-BE49-F238E27FC236}">
                <a16:creationId xmlns:a16="http://schemas.microsoft.com/office/drawing/2014/main" id="{57608E6C-B531-330B-0313-1D89A10BB32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A271966-9442-5953-D9D7-7241CFD8FF58}"/>
              </a:ext>
            </a:extLst>
          </p:cNvPr>
          <p:cNvSpPr>
            <a:spLocks noGrp="1"/>
          </p:cNvSpPr>
          <p:nvPr>
            <p:ph type="sldNum" sz="quarter" idx="12"/>
          </p:nvPr>
        </p:nvSpPr>
        <p:spPr/>
        <p:txBody>
          <a:bodyPr/>
          <a:lstStyle/>
          <a:p>
            <a:fld id="{2967073F-B68C-48F5-AD72-7BA4C69AA2F6}" type="slidenum">
              <a:rPr lang="zh-CN" altLang="en-US" smtClean="0"/>
              <a:t>‹#›</a:t>
            </a:fld>
            <a:endParaRPr lang="zh-CN" altLang="en-US"/>
          </a:p>
        </p:txBody>
      </p:sp>
    </p:spTree>
    <p:extLst>
      <p:ext uri="{BB962C8B-B14F-4D97-AF65-F5344CB8AC3E}">
        <p14:creationId xmlns:p14="http://schemas.microsoft.com/office/powerpoint/2010/main" val="40171160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625C6C3-15A5-458A-5B46-461B9AB0339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EF481BB-46F9-E682-43E5-56069F336A5B}"/>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B138575-2D28-B376-DDB4-48300F5B6DC4}"/>
              </a:ext>
            </a:extLst>
          </p:cNvPr>
          <p:cNvSpPr>
            <a:spLocks noGrp="1"/>
          </p:cNvSpPr>
          <p:nvPr>
            <p:ph type="dt" sz="half" idx="10"/>
          </p:nvPr>
        </p:nvSpPr>
        <p:spPr/>
        <p:txBody>
          <a:bodyPr/>
          <a:lstStyle/>
          <a:p>
            <a:fld id="{CF41B11E-9F23-4A52-A861-97CE43791766}" type="datetimeFigureOut">
              <a:rPr lang="zh-CN" altLang="en-US" smtClean="0"/>
              <a:t>2023/3/21</a:t>
            </a:fld>
            <a:endParaRPr lang="zh-CN" altLang="en-US"/>
          </a:p>
        </p:txBody>
      </p:sp>
      <p:sp>
        <p:nvSpPr>
          <p:cNvPr id="5" name="页脚占位符 4">
            <a:extLst>
              <a:ext uri="{FF2B5EF4-FFF2-40B4-BE49-F238E27FC236}">
                <a16:creationId xmlns:a16="http://schemas.microsoft.com/office/drawing/2014/main" id="{237B84F8-7706-D1F2-A0C7-DBD38DF46A8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E5D214B-9993-29D2-CE89-3C3E18BE54BA}"/>
              </a:ext>
            </a:extLst>
          </p:cNvPr>
          <p:cNvSpPr>
            <a:spLocks noGrp="1"/>
          </p:cNvSpPr>
          <p:nvPr>
            <p:ph type="sldNum" sz="quarter" idx="12"/>
          </p:nvPr>
        </p:nvSpPr>
        <p:spPr/>
        <p:txBody>
          <a:bodyPr/>
          <a:lstStyle/>
          <a:p>
            <a:fld id="{2967073F-B68C-48F5-AD72-7BA4C69AA2F6}" type="slidenum">
              <a:rPr lang="zh-CN" altLang="en-US" smtClean="0"/>
              <a:t>‹#›</a:t>
            </a:fld>
            <a:endParaRPr lang="zh-CN" altLang="en-US"/>
          </a:p>
        </p:txBody>
      </p:sp>
    </p:spTree>
    <p:extLst>
      <p:ext uri="{BB962C8B-B14F-4D97-AF65-F5344CB8AC3E}">
        <p14:creationId xmlns:p14="http://schemas.microsoft.com/office/powerpoint/2010/main" val="4261884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57399F-3B4E-528D-463B-BE0C19B30F61}"/>
              </a:ext>
            </a:extLst>
          </p:cNvPr>
          <p:cNvSpPr>
            <a:spLocks noGrp="1"/>
          </p:cNvSpPr>
          <p:nvPr>
            <p:ph type="title"/>
          </p:nvPr>
        </p:nvSpPr>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3861CC75-835E-8CDA-02B7-7BC2556E41F5}"/>
              </a:ext>
            </a:extLst>
          </p:cNvPr>
          <p:cNvSpPr>
            <a:spLocks noGrp="1"/>
          </p:cNvSpPr>
          <p:nvPr>
            <p:ph type="body"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9B5FB3B-5864-5432-8A3C-4C0E71CB9CE8}"/>
              </a:ext>
            </a:extLst>
          </p:cNvPr>
          <p:cNvSpPr>
            <a:spLocks noGrp="1"/>
          </p:cNvSpPr>
          <p:nvPr>
            <p:ph type="dt" sz="half" idx="10"/>
          </p:nvPr>
        </p:nvSpPr>
        <p:spPr/>
        <p:txBody>
          <a:bodyPr/>
          <a:lstStyle/>
          <a:p>
            <a:fld id="{CF41B11E-9F23-4A52-A861-97CE43791766}" type="datetimeFigureOut">
              <a:rPr lang="zh-CN" altLang="en-US" smtClean="0"/>
              <a:t>2023/3/21</a:t>
            </a:fld>
            <a:endParaRPr lang="zh-CN" altLang="en-US"/>
          </a:p>
        </p:txBody>
      </p:sp>
      <p:sp>
        <p:nvSpPr>
          <p:cNvPr id="5" name="页脚占位符 4">
            <a:extLst>
              <a:ext uri="{FF2B5EF4-FFF2-40B4-BE49-F238E27FC236}">
                <a16:creationId xmlns:a16="http://schemas.microsoft.com/office/drawing/2014/main" id="{7EA0EDF0-F669-80BA-0F46-47CEBCE8AA6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A2A7F24-FB2E-BDA9-3BC8-35763757D24E}"/>
              </a:ext>
            </a:extLst>
          </p:cNvPr>
          <p:cNvSpPr>
            <a:spLocks noGrp="1"/>
          </p:cNvSpPr>
          <p:nvPr>
            <p:ph type="sldNum" sz="quarter" idx="12"/>
          </p:nvPr>
        </p:nvSpPr>
        <p:spPr/>
        <p:txBody>
          <a:bodyPr/>
          <a:lstStyle/>
          <a:p>
            <a:fld id="{2967073F-B68C-48F5-AD72-7BA4C69AA2F6}" type="slidenum">
              <a:rPr lang="zh-CN" altLang="en-US" smtClean="0"/>
              <a:t>‹#›</a:t>
            </a:fld>
            <a:endParaRPr lang="zh-CN" altLang="en-US"/>
          </a:p>
        </p:txBody>
      </p:sp>
    </p:spTree>
    <p:extLst>
      <p:ext uri="{BB962C8B-B14F-4D97-AF65-F5344CB8AC3E}">
        <p14:creationId xmlns:p14="http://schemas.microsoft.com/office/powerpoint/2010/main" val="34343650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8111B41-4136-E3D0-8FC1-7B6DFFCAF3BA}"/>
              </a:ext>
            </a:extLst>
          </p:cNvPr>
          <p:cNvSpPr>
            <a:spLocks noGrp="1"/>
          </p:cNvSpPr>
          <p:nvPr>
            <p:ph type="dt" sz="half" idx="10"/>
          </p:nvPr>
        </p:nvSpPr>
        <p:spPr/>
        <p:txBody>
          <a:bodyPr/>
          <a:lstStyle/>
          <a:p>
            <a:fld id="{CF41B11E-9F23-4A52-A861-97CE43791766}" type="datetimeFigureOut">
              <a:rPr lang="zh-CN" altLang="en-US" smtClean="0"/>
              <a:t>2023/3/21</a:t>
            </a:fld>
            <a:endParaRPr lang="zh-CN" altLang="en-US"/>
          </a:p>
        </p:txBody>
      </p:sp>
      <p:sp>
        <p:nvSpPr>
          <p:cNvPr id="4" name="页脚占位符 3">
            <a:extLst>
              <a:ext uri="{FF2B5EF4-FFF2-40B4-BE49-F238E27FC236}">
                <a16:creationId xmlns:a16="http://schemas.microsoft.com/office/drawing/2014/main" id="{26ABD5F6-AEDE-00CB-ED0E-FDFAD261C5E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B8AECCC-A924-0C6A-4C66-154B577A6119}"/>
              </a:ext>
            </a:extLst>
          </p:cNvPr>
          <p:cNvSpPr>
            <a:spLocks noGrp="1"/>
          </p:cNvSpPr>
          <p:nvPr>
            <p:ph type="sldNum" sz="quarter" idx="12"/>
          </p:nvPr>
        </p:nvSpPr>
        <p:spPr/>
        <p:txBody>
          <a:bodyPr/>
          <a:lstStyle/>
          <a:p>
            <a:fld id="{2967073F-B68C-48F5-AD72-7BA4C69AA2F6}" type="slidenum">
              <a:rPr lang="zh-CN" altLang="en-US" smtClean="0"/>
              <a:t>‹#›</a:t>
            </a:fld>
            <a:endParaRPr lang="zh-CN" altLang="en-US"/>
          </a:p>
        </p:txBody>
      </p:sp>
      <p:pic>
        <p:nvPicPr>
          <p:cNvPr id="6" name="图片 5">
            <a:hlinkClick r:id="rId7"/>
            <a:extLst>
              <a:ext uri="{FF2B5EF4-FFF2-40B4-BE49-F238E27FC236}">
                <a16:creationId xmlns:a16="http://schemas.microsoft.com/office/drawing/2014/main" id="{778F55BA-228E-F89F-5FF3-0F0A463E4B14}"/>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56354632"/>
            <a:ext cx="4114801" cy="1106091"/>
          </a:xfrm>
          <a:prstGeom prst="rect">
            <a:avLst/>
          </a:prstGeom>
        </p:spPr>
      </p:pic>
      <p:grpSp>
        <p:nvGrpSpPr>
          <p:cNvPr id="7" name="组合 6">
            <a:extLst>
              <a:ext uri="{FF2B5EF4-FFF2-40B4-BE49-F238E27FC236}">
                <a16:creationId xmlns:a16="http://schemas.microsoft.com/office/drawing/2014/main" id="{CE46E97B-42A7-1728-E459-567A45A4FC43}"/>
              </a:ext>
            </a:extLst>
          </p:cNvPr>
          <p:cNvGrpSpPr/>
          <p:nvPr userDrawn="1"/>
        </p:nvGrpSpPr>
        <p:grpSpPr>
          <a:xfrm>
            <a:off x="2319" y="61383628"/>
            <a:ext cx="7725222" cy="1106091"/>
            <a:chOff x="2319" y="7301378"/>
            <a:chExt cx="8760681" cy="1254347"/>
          </a:xfrm>
        </p:grpSpPr>
        <p:grpSp>
          <p:nvGrpSpPr>
            <p:cNvPr id="8" name="组合 7" descr="51PPT模板网 &#10;唯一官网网址：www.51pptmoban.com">
              <a:extLst>
                <a:ext uri="{FF2B5EF4-FFF2-40B4-BE49-F238E27FC236}">
                  <a16:creationId xmlns:a16="http://schemas.microsoft.com/office/drawing/2014/main" id="{71698549-F52E-BDD9-975A-98362D2755C5}"/>
                </a:ext>
              </a:extLst>
            </p:cNvPr>
            <p:cNvGrpSpPr/>
            <p:nvPr userDrawn="1"/>
          </p:nvGrpSpPr>
          <p:grpSpPr>
            <a:xfrm>
              <a:off x="2319" y="7301378"/>
              <a:ext cx="8760681" cy="1254347"/>
              <a:chOff x="2070420" y="2925140"/>
              <a:chExt cx="10503063" cy="1503820"/>
            </a:xfrm>
            <a:solidFill>
              <a:schemeClr val="bg1"/>
            </a:solidFill>
          </p:grpSpPr>
          <p:sp>
            <p:nvSpPr>
              <p:cNvPr id="10" name="TextBox 56">
                <a:hlinkClick r:id="rId7"/>
                <a:extLst>
                  <a:ext uri="{FF2B5EF4-FFF2-40B4-BE49-F238E27FC236}">
                    <a16:creationId xmlns:a16="http://schemas.microsoft.com/office/drawing/2014/main" id="{B618EC78-61F9-C02A-9344-2C7770796114}"/>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1" name="TextBox 35">
                <a:extLst>
                  <a:ext uri="{FF2B5EF4-FFF2-40B4-BE49-F238E27FC236}">
                    <a16:creationId xmlns:a16="http://schemas.microsoft.com/office/drawing/2014/main" id="{ABAEBEB4-D1F0-D74B-8799-FCF451F12005}"/>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12" name="TextBox 59">
                <a:extLst>
                  <a:ext uri="{FF2B5EF4-FFF2-40B4-BE49-F238E27FC236}">
                    <a16:creationId xmlns:a16="http://schemas.microsoft.com/office/drawing/2014/main" id="{E98945AE-5001-405D-37D2-8BCB559618B4}"/>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3" name="TextBox 62">
                <a:extLst>
                  <a:ext uri="{FF2B5EF4-FFF2-40B4-BE49-F238E27FC236}">
                    <a16:creationId xmlns:a16="http://schemas.microsoft.com/office/drawing/2014/main" id="{24E05AF0-4002-E616-7B8B-D9F86A009D73}"/>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9" name="TextBox 2">
              <a:extLst>
                <a:ext uri="{FF2B5EF4-FFF2-40B4-BE49-F238E27FC236}">
                  <a16:creationId xmlns:a16="http://schemas.microsoft.com/office/drawing/2014/main" id="{9108ABA1-C885-29AA-248F-129300AE2D45}"/>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413811944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CEA4BE-A33B-2C17-D7D8-6D41E110964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A649E38-55AD-50FE-9A7A-61DEBE6D693E}"/>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0AA5A13-5DC8-19C9-D1EA-8406984810D1}"/>
              </a:ext>
            </a:extLst>
          </p:cNvPr>
          <p:cNvSpPr>
            <a:spLocks noGrp="1"/>
          </p:cNvSpPr>
          <p:nvPr>
            <p:ph type="dt" sz="half" idx="10"/>
          </p:nvPr>
        </p:nvSpPr>
        <p:spPr/>
        <p:txBody>
          <a:bodyPr/>
          <a:lstStyle/>
          <a:p>
            <a:fld id="{CF41B11E-9F23-4A52-A861-97CE43791766}" type="datetimeFigureOut">
              <a:rPr lang="zh-CN" altLang="en-US" smtClean="0"/>
              <a:t>2023/3/21</a:t>
            </a:fld>
            <a:endParaRPr lang="zh-CN" altLang="en-US"/>
          </a:p>
        </p:txBody>
      </p:sp>
      <p:sp>
        <p:nvSpPr>
          <p:cNvPr id="5" name="页脚占位符 4">
            <a:extLst>
              <a:ext uri="{FF2B5EF4-FFF2-40B4-BE49-F238E27FC236}">
                <a16:creationId xmlns:a16="http://schemas.microsoft.com/office/drawing/2014/main" id="{67B0E89A-2E77-0862-4BF7-B2DB09BF20C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36B1CD0-BC08-0C3E-E69D-4A40FC841C5A}"/>
              </a:ext>
            </a:extLst>
          </p:cNvPr>
          <p:cNvSpPr>
            <a:spLocks noGrp="1"/>
          </p:cNvSpPr>
          <p:nvPr>
            <p:ph type="sldNum" sz="quarter" idx="12"/>
          </p:nvPr>
        </p:nvSpPr>
        <p:spPr/>
        <p:txBody>
          <a:bodyPr/>
          <a:lstStyle/>
          <a:p>
            <a:fld id="{2967073F-B68C-48F5-AD72-7BA4C69AA2F6}" type="slidenum">
              <a:rPr lang="zh-CN" altLang="en-US" smtClean="0"/>
              <a:t>‹#›</a:t>
            </a:fld>
            <a:endParaRPr lang="zh-CN" altLang="en-US"/>
          </a:p>
        </p:txBody>
      </p:sp>
    </p:spTree>
    <p:extLst>
      <p:ext uri="{BB962C8B-B14F-4D97-AF65-F5344CB8AC3E}">
        <p14:creationId xmlns:p14="http://schemas.microsoft.com/office/powerpoint/2010/main" val="1307505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A5BAD7-409B-9A07-1741-72166D11C8C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D84D8879-5E1D-A09B-1A85-F514B2F4D0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9122F83-C5EF-9290-C184-40B84ED4931D}"/>
              </a:ext>
            </a:extLst>
          </p:cNvPr>
          <p:cNvSpPr>
            <a:spLocks noGrp="1"/>
          </p:cNvSpPr>
          <p:nvPr>
            <p:ph type="dt" sz="half" idx="10"/>
          </p:nvPr>
        </p:nvSpPr>
        <p:spPr/>
        <p:txBody>
          <a:bodyPr/>
          <a:lstStyle/>
          <a:p>
            <a:fld id="{CF41B11E-9F23-4A52-A861-97CE43791766}" type="datetimeFigureOut">
              <a:rPr lang="zh-CN" altLang="en-US" smtClean="0"/>
              <a:t>2023/3/21</a:t>
            </a:fld>
            <a:endParaRPr lang="zh-CN" altLang="en-US"/>
          </a:p>
        </p:txBody>
      </p:sp>
      <p:sp>
        <p:nvSpPr>
          <p:cNvPr id="5" name="页脚占位符 4">
            <a:extLst>
              <a:ext uri="{FF2B5EF4-FFF2-40B4-BE49-F238E27FC236}">
                <a16:creationId xmlns:a16="http://schemas.microsoft.com/office/drawing/2014/main" id="{0D6B4F61-AA6C-79EA-71CE-08E65427ED0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17AAEB4-F9EE-D954-4615-1739F1AC0E83}"/>
              </a:ext>
            </a:extLst>
          </p:cNvPr>
          <p:cNvSpPr>
            <a:spLocks noGrp="1"/>
          </p:cNvSpPr>
          <p:nvPr>
            <p:ph type="sldNum" sz="quarter" idx="12"/>
          </p:nvPr>
        </p:nvSpPr>
        <p:spPr/>
        <p:txBody>
          <a:bodyPr/>
          <a:lstStyle/>
          <a:p>
            <a:fld id="{2967073F-B68C-48F5-AD72-7BA4C69AA2F6}" type="slidenum">
              <a:rPr lang="zh-CN" altLang="en-US" smtClean="0"/>
              <a:t>‹#›</a:t>
            </a:fld>
            <a:endParaRPr lang="zh-CN" altLang="en-US"/>
          </a:p>
        </p:txBody>
      </p:sp>
    </p:spTree>
    <p:extLst>
      <p:ext uri="{BB962C8B-B14F-4D97-AF65-F5344CB8AC3E}">
        <p14:creationId xmlns:p14="http://schemas.microsoft.com/office/powerpoint/2010/main" val="714311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054BF4-002B-2913-07F6-4154E5DC6BB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D118963-8DF5-4CA1-BEE4-03B083B762E8}"/>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A294663-2DA4-FCF9-494C-82E8DD4BF856}"/>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A10B3DE7-885E-F70B-F654-311F405C6633}"/>
              </a:ext>
            </a:extLst>
          </p:cNvPr>
          <p:cNvSpPr>
            <a:spLocks noGrp="1"/>
          </p:cNvSpPr>
          <p:nvPr>
            <p:ph type="dt" sz="half" idx="10"/>
          </p:nvPr>
        </p:nvSpPr>
        <p:spPr/>
        <p:txBody>
          <a:bodyPr/>
          <a:lstStyle/>
          <a:p>
            <a:fld id="{CF41B11E-9F23-4A52-A861-97CE43791766}" type="datetimeFigureOut">
              <a:rPr lang="zh-CN" altLang="en-US" smtClean="0"/>
              <a:t>2023/3/21</a:t>
            </a:fld>
            <a:endParaRPr lang="zh-CN" altLang="en-US"/>
          </a:p>
        </p:txBody>
      </p:sp>
      <p:sp>
        <p:nvSpPr>
          <p:cNvPr id="6" name="页脚占位符 5">
            <a:extLst>
              <a:ext uri="{FF2B5EF4-FFF2-40B4-BE49-F238E27FC236}">
                <a16:creationId xmlns:a16="http://schemas.microsoft.com/office/drawing/2014/main" id="{12F936C6-36AF-A101-F480-C2B62BA6809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B89B28D-93C1-CD55-7D27-A08A76266B90}"/>
              </a:ext>
            </a:extLst>
          </p:cNvPr>
          <p:cNvSpPr>
            <a:spLocks noGrp="1"/>
          </p:cNvSpPr>
          <p:nvPr>
            <p:ph type="sldNum" sz="quarter" idx="12"/>
          </p:nvPr>
        </p:nvSpPr>
        <p:spPr/>
        <p:txBody>
          <a:bodyPr/>
          <a:lstStyle/>
          <a:p>
            <a:fld id="{2967073F-B68C-48F5-AD72-7BA4C69AA2F6}" type="slidenum">
              <a:rPr lang="zh-CN" altLang="en-US" smtClean="0"/>
              <a:t>‹#›</a:t>
            </a:fld>
            <a:endParaRPr lang="zh-CN" altLang="en-US"/>
          </a:p>
        </p:txBody>
      </p:sp>
    </p:spTree>
    <p:extLst>
      <p:ext uri="{BB962C8B-B14F-4D97-AF65-F5344CB8AC3E}">
        <p14:creationId xmlns:p14="http://schemas.microsoft.com/office/powerpoint/2010/main" val="1441751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BFAF27A-4303-635A-5A43-7CD00151BD6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698909CD-1955-6334-C3C3-C391792636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FB7AC6C-0832-A67E-E3C7-647A5B4DB393}"/>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33D4066-EEFC-AF1E-2AA3-E090E0216B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D0E10D7-C2CC-3A3E-7CDF-FB8BF87C420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FE585C7-1BF9-CA91-0142-E3C0F3D4C23F}"/>
              </a:ext>
            </a:extLst>
          </p:cNvPr>
          <p:cNvSpPr>
            <a:spLocks noGrp="1"/>
          </p:cNvSpPr>
          <p:nvPr>
            <p:ph type="dt" sz="half" idx="10"/>
          </p:nvPr>
        </p:nvSpPr>
        <p:spPr/>
        <p:txBody>
          <a:bodyPr/>
          <a:lstStyle/>
          <a:p>
            <a:fld id="{CF41B11E-9F23-4A52-A861-97CE43791766}" type="datetimeFigureOut">
              <a:rPr lang="zh-CN" altLang="en-US" smtClean="0"/>
              <a:t>2023/3/21</a:t>
            </a:fld>
            <a:endParaRPr lang="zh-CN" altLang="en-US"/>
          </a:p>
        </p:txBody>
      </p:sp>
      <p:sp>
        <p:nvSpPr>
          <p:cNvPr id="8" name="页脚占位符 7">
            <a:extLst>
              <a:ext uri="{FF2B5EF4-FFF2-40B4-BE49-F238E27FC236}">
                <a16:creationId xmlns:a16="http://schemas.microsoft.com/office/drawing/2014/main" id="{F72FF3E1-D529-6630-BC3C-26A18E49E60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7091390-174B-CA2D-D904-53FF3022192E}"/>
              </a:ext>
            </a:extLst>
          </p:cNvPr>
          <p:cNvSpPr>
            <a:spLocks noGrp="1"/>
          </p:cNvSpPr>
          <p:nvPr>
            <p:ph type="sldNum" sz="quarter" idx="12"/>
          </p:nvPr>
        </p:nvSpPr>
        <p:spPr/>
        <p:txBody>
          <a:bodyPr/>
          <a:lstStyle/>
          <a:p>
            <a:fld id="{2967073F-B68C-48F5-AD72-7BA4C69AA2F6}" type="slidenum">
              <a:rPr lang="zh-CN" altLang="en-US" smtClean="0"/>
              <a:t>‹#›</a:t>
            </a:fld>
            <a:endParaRPr lang="zh-CN" altLang="en-US"/>
          </a:p>
        </p:txBody>
      </p:sp>
    </p:spTree>
    <p:extLst>
      <p:ext uri="{BB962C8B-B14F-4D97-AF65-F5344CB8AC3E}">
        <p14:creationId xmlns:p14="http://schemas.microsoft.com/office/powerpoint/2010/main" val="30825195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7CBE0D-9506-BF1C-4047-58A24E62CAC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944CCF2-95C9-4465-45AE-DC6F6449C51D}"/>
              </a:ext>
            </a:extLst>
          </p:cNvPr>
          <p:cNvSpPr>
            <a:spLocks noGrp="1"/>
          </p:cNvSpPr>
          <p:nvPr>
            <p:ph type="dt" sz="half" idx="10"/>
          </p:nvPr>
        </p:nvSpPr>
        <p:spPr/>
        <p:txBody>
          <a:bodyPr/>
          <a:lstStyle/>
          <a:p>
            <a:fld id="{CF41B11E-9F23-4A52-A861-97CE43791766}" type="datetimeFigureOut">
              <a:rPr lang="zh-CN" altLang="en-US" smtClean="0"/>
              <a:t>2023/3/21</a:t>
            </a:fld>
            <a:endParaRPr lang="zh-CN" altLang="en-US"/>
          </a:p>
        </p:txBody>
      </p:sp>
      <p:sp>
        <p:nvSpPr>
          <p:cNvPr id="4" name="页脚占位符 3">
            <a:extLst>
              <a:ext uri="{FF2B5EF4-FFF2-40B4-BE49-F238E27FC236}">
                <a16:creationId xmlns:a16="http://schemas.microsoft.com/office/drawing/2014/main" id="{F3E7F1FD-8AC6-756E-BC3C-E11CEBCD8AF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3D74650-5F84-229B-7E7F-9611875EA734}"/>
              </a:ext>
            </a:extLst>
          </p:cNvPr>
          <p:cNvSpPr>
            <a:spLocks noGrp="1"/>
          </p:cNvSpPr>
          <p:nvPr>
            <p:ph type="sldNum" sz="quarter" idx="12"/>
          </p:nvPr>
        </p:nvSpPr>
        <p:spPr/>
        <p:txBody>
          <a:bodyPr/>
          <a:lstStyle/>
          <a:p>
            <a:fld id="{2967073F-B68C-48F5-AD72-7BA4C69AA2F6}" type="slidenum">
              <a:rPr lang="zh-CN" altLang="en-US" smtClean="0"/>
              <a:t>‹#›</a:t>
            </a:fld>
            <a:endParaRPr lang="zh-CN" altLang="en-US"/>
          </a:p>
        </p:txBody>
      </p:sp>
    </p:spTree>
    <p:extLst>
      <p:ext uri="{BB962C8B-B14F-4D97-AF65-F5344CB8AC3E}">
        <p14:creationId xmlns:p14="http://schemas.microsoft.com/office/powerpoint/2010/main" val="32701521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A34D8F5-EB9E-A22B-1FB2-BD562A4CD04F}"/>
              </a:ext>
            </a:extLst>
          </p:cNvPr>
          <p:cNvSpPr>
            <a:spLocks noGrp="1"/>
          </p:cNvSpPr>
          <p:nvPr>
            <p:ph type="dt" sz="half" idx="10"/>
          </p:nvPr>
        </p:nvSpPr>
        <p:spPr/>
        <p:txBody>
          <a:bodyPr/>
          <a:lstStyle/>
          <a:p>
            <a:fld id="{CF41B11E-9F23-4A52-A861-97CE43791766}" type="datetimeFigureOut">
              <a:rPr lang="zh-CN" altLang="en-US" smtClean="0"/>
              <a:t>2023/3/21</a:t>
            </a:fld>
            <a:endParaRPr lang="zh-CN" altLang="en-US"/>
          </a:p>
        </p:txBody>
      </p:sp>
      <p:sp>
        <p:nvSpPr>
          <p:cNvPr id="3" name="页脚占位符 2">
            <a:extLst>
              <a:ext uri="{FF2B5EF4-FFF2-40B4-BE49-F238E27FC236}">
                <a16:creationId xmlns:a16="http://schemas.microsoft.com/office/drawing/2014/main" id="{E7A12F1A-C1F0-E594-11E7-58A324AC6EE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E83CB4E-60F3-79D5-0D3E-F3D206878F99}"/>
              </a:ext>
            </a:extLst>
          </p:cNvPr>
          <p:cNvSpPr>
            <a:spLocks noGrp="1"/>
          </p:cNvSpPr>
          <p:nvPr>
            <p:ph type="sldNum" sz="quarter" idx="12"/>
          </p:nvPr>
        </p:nvSpPr>
        <p:spPr/>
        <p:txBody>
          <a:bodyPr/>
          <a:lstStyle/>
          <a:p>
            <a:fld id="{2967073F-B68C-48F5-AD72-7BA4C69AA2F6}" type="slidenum">
              <a:rPr lang="zh-CN" altLang="en-US" smtClean="0"/>
              <a:t>‹#›</a:t>
            </a:fld>
            <a:endParaRPr lang="zh-CN" altLang="en-US"/>
          </a:p>
        </p:txBody>
      </p:sp>
    </p:spTree>
    <p:extLst>
      <p:ext uri="{BB962C8B-B14F-4D97-AF65-F5344CB8AC3E}">
        <p14:creationId xmlns:p14="http://schemas.microsoft.com/office/powerpoint/2010/main" val="922805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5E25D8-1516-B4C0-9EA0-F3415AC8BBE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A0F77A1-2733-3BA0-56CB-D790E669F66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1ED8348-5464-D8D1-9C65-BB60B64C12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6F1AC47-CF7B-89A3-D43D-162CA122DB27}"/>
              </a:ext>
            </a:extLst>
          </p:cNvPr>
          <p:cNvSpPr>
            <a:spLocks noGrp="1"/>
          </p:cNvSpPr>
          <p:nvPr>
            <p:ph type="dt" sz="half" idx="10"/>
          </p:nvPr>
        </p:nvSpPr>
        <p:spPr/>
        <p:txBody>
          <a:bodyPr/>
          <a:lstStyle/>
          <a:p>
            <a:fld id="{CF41B11E-9F23-4A52-A861-97CE43791766}" type="datetimeFigureOut">
              <a:rPr lang="zh-CN" altLang="en-US" smtClean="0"/>
              <a:t>2023/3/21</a:t>
            </a:fld>
            <a:endParaRPr lang="zh-CN" altLang="en-US"/>
          </a:p>
        </p:txBody>
      </p:sp>
      <p:sp>
        <p:nvSpPr>
          <p:cNvPr id="6" name="页脚占位符 5">
            <a:extLst>
              <a:ext uri="{FF2B5EF4-FFF2-40B4-BE49-F238E27FC236}">
                <a16:creationId xmlns:a16="http://schemas.microsoft.com/office/drawing/2014/main" id="{BC811FBD-0F47-51DA-0961-294B1F08A22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69B9489-FE13-164E-3874-27280C0936F1}"/>
              </a:ext>
            </a:extLst>
          </p:cNvPr>
          <p:cNvSpPr>
            <a:spLocks noGrp="1"/>
          </p:cNvSpPr>
          <p:nvPr>
            <p:ph type="sldNum" sz="quarter" idx="12"/>
          </p:nvPr>
        </p:nvSpPr>
        <p:spPr/>
        <p:txBody>
          <a:bodyPr/>
          <a:lstStyle/>
          <a:p>
            <a:fld id="{2967073F-B68C-48F5-AD72-7BA4C69AA2F6}" type="slidenum">
              <a:rPr lang="zh-CN" altLang="en-US" smtClean="0"/>
              <a:t>‹#›</a:t>
            </a:fld>
            <a:endParaRPr lang="zh-CN" altLang="en-US"/>
          </a:p>
        </p:txBody>
      </p:sp>
    </p:spTree>
    <p:extLst>
      <p:ext uri="{BB962C8B-B14F-4D97-AF65-F5344CB8AC3E}">
        <p14:creationId xmlns:p14="http://schemas.microsoft.com/office/powerpoint/2010/main" val="1962083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2F4C2A-7F44-9320-EF78-BE569C7C6B6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09D84BA-48DB-7B6B-1C61-DEA951B23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7C05DC69-9977-12BC-AD56-324FCB6DD5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23F8C21-3B82-1FDE-DA2C-496217768A69}"/>
              </a:ext>
            </a:extLst>
          </p:cNvPr>
          <p:cNvSpPr>
            <a:spLocks noGrp="1"/>
          </p:cNvSpPr>
          <p:nvPr>
            <p:ph type="dt" sz="half" idx="10"/>
          </p:nvPr>
        </p:nvSpPr>
        <p:spPr/>
        <p:txBody>
          <a:bodyPr/>
          <a:lstStyle/>
          <a:p>
            <a:fld id="{CF41B11E-9F23-4A52-A861-97CE43791766}" type="datetimeFigureOut">
              <a:rPr lang="zh-CN" altLang="en-US" smtClean="0"/>
              <a:t>2023/3/21</a:t>
            </a:fld>
            <a:endParaRPr lang="zh-CN" altLang="en-US"/>
          </a:p>
        </p:txBody>
      </p:sp>
      <p:sp>
        <p:nvSpPr>
          <p:cNvPr id="6" name="页脚占位符 5">
            <a:extLst>
              <a:ext uri="{FF2B5EF4-FFF2-40B4-BE49-F238E27FC236}">
                <a16:creationId xmlns:a16="http://schemas.microsoft.com/office/drawing/2014/main" id="{0D1F6E29-2A09-EA6F-F9F3-141FFD6CCA9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078CB9D-42B1-2E49-76E9-AD696984AE1C}"/>
              </a:ext>
            </a:extLst>
          </p:cNvPr>
          <p:cNvSpPr>
            <a:spLocks noGrp="1"/>
          </p:cNvSpPr>
          <p:nvPr>
            <p:ph type="sldNum" sz="quarter" idx="12"/>
          </p:nvPr>
        </p:nvSpPr>
        <p:spPr/>
        <p:txBody>
          <a:bodyPr/>
          <a:lstStyle/>
          <a:p>
            <a:fld id="{2967073F-B68C-48F5-AD72-7BA4C69AA2F6}" type="slidenum">
              <a:rPr lang="zh-CN" altLang="en-US" smtClean="0"/>
              <a:t>‹#›</a:t>
            </a:fld>
            <a:endParaRPr lang="zh-CN" altLang="en-US"/>
          </a:p>
        </p:txBody>
      </p:sp>
    </p:spTree>
    <p:extLst>
      <p:ext uri="{BB962C8B-B14F-4D97-AF65-F5344CB8AC3E}">
        <p14:creationId xmlns:p14="http://schemas.microsoft.com/office/powerpoint/2010/main" val="1253936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AD7DEF7-060C-7108-1DF1-79B31AD87E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3772C95-9A43-AFF1-A301-1B73F4DB7A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94C35A9-E70C-22E9-AAB4-A21B7F30885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41B11E-9F23-4A52-A861-97CE43791766}" type="datetimeFigureOut">
              <a:rPr lang="zh-CN" altLang="en-US" smtClean="0"/>
              <a:t>2023/3/21</a:t>
            </a:fld>
            <a:endParaRPr lang="zh-CN" altLang="en-US"/>
          </a:p>
        </p:txBody>
      </p:sp>
      <p:sp>
        <p:nvSpPr>
          <p:cNvPr id="5" name="页脚占位符 4">
            <a:extLst>
              <a:ext uri="{FF2B5EF4-FFF2-40B4-BE49-F238E27FC236}">
                <a16:creationId xmlns:a16="http://schemas.microsoft.com/office/drawing/2014/main" id="{09AF6416-4F83-B639-6919-5541A8EAD8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E52A439-1729-0754-7590-A295DC5967F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67073F-B68C-48F5-AD72-7BA4C69AA2F6}" type="slidenum">
              <a:rPr lang="zh-CN" altLang="en-US" smtClean="0"/>
              <a:t>‹#›</a:t>
            </a:fld>
            <a:endParaRPr lang="zh-CN" altLang="en-US"/>
          </a:p>
        </p:txBody>
      </p:sp>
    </p:spTree>
    <p:extLst>
      <p:ext uri="{BB962C8B-B14F-4D97-AF65-F5344CB8AC3E}">
        <p14:creationId xmlns:p14="http://schemas.microsoft.com/office/powerpoint/2010/main" val="3867153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桌子上放着笔记本电脑的键盘上&#10;&#10;描述已自动生成">
            <a:extLst>
              <a:ext uri="{FF2B5EF4-FFF2-40B4-BE49-F238E27FC236}">
                <a16:creationId xmlns:a16="http://schemas.microsoft.com/office/drawing/2014/main" id="{8F55449A-BDC3-4835-C7D7-30999C35F01A}"/>
              </a:ext>
            </a:extLst>
          </p:cNvPr>
          <p:cNvPicPr>
            <a:picLocks noChangeAspect="1"/>
          </p:cNvPicPr>
          <p:nvPr/>
        </p:nvPicPr>
        <p:blipFill rotWithShape="1">
          <a:blip r:embed="rId2">
            <a:extLst>
              <a:ext uri="{28A0092B-C50C-407E-A947-70E740481C1C}">
                <a14:useLocalDpi xmlns:a14="http://schemas.microsoft.com/office/drawing/2010/main" val="0"/>
              </a:ext>
            </a:extLst>
          </a:blip>
          <a:srcRect l="-21" t="15482" r="21" b="144"/>
          <a:stretch/>
        </p:blipFill>
        <p:spPr>
          <a:xfrm>
            <a:off x="-1" y="743"/>
            <a:ext cx="12190679" cy="6857257"/>
          </a:xfrm>
          <a:prstGeom prst="rect">
            <a:avLst/>
          </a:prstGeom>
        </p:spPr>
      </p:pic>
      <p:sp>
        <p:nvSpPr>
          <p:cNvPr id="11" name="矩形 10">
            <a:extLst>
              <a:ext uri="{FF2B5EF4-FFF2-40B4-BE49-F238E27FC236}">
                <a16:creationId xmlns:a16="http://schemas.microsoft.com/office/drawing/2014/main" id="{691FBD51-486F-EDE1-0070-0079FAFD0D1A}"/>
              </a:ext>
            </a:extLst>
          </p:cNvPr>
          <p:cNvSpPr/>
          <p:nvPr/>
        </p:nvSpPr>
        <p:spPr>
          <a:xfrm>
            <a:off x="0" y="0"/>
            <a:ext cx="12192000" cy="6858000"/>
          </a:xfrm>
          <a:prstGeom prst="rect">
            <a:avLst/>
          </a:prstGeom>
          <a:solidFill>
            <a:schemeClr val="accent1">
              <a:alpha val="8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泪滴形 11">
            <a:extLst>
              <a:ext uri="{FF2B5EF4-FFF2-40B4-BE49-F238E27FC236}">
                <a16:creationId xmlns:a16="http://schemas.microsoft.com/office/drawing/2014/main" id="{6FBDB558-4A8C-B3B7-C83D-86B89CD3D971}"/>
              </a:ext>
            </a:extLst>
          </p:cNvPr>
          <p:cNvSpPr/>
          <p:nvPr/>
        </p:nvSpPr>
        <p:spPr>
          <a:xfrm>
            <a:off x="1" y="4895453"/>
            <a:ext cx="3300410" cy="3263900"/>
          </a:xfrm>
          <a:prstGeom prst="teardrop">
            <a:avLst/>
          </a:prstGeom>
          <a:solidFill>
            <a:schemeClr val="accent4">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a:extLst>
              <a:ext uri="{FF2B5EF4-FFF2-40B4-BE49-F238E27FC236}">
                <a16:creationId xmlns:a16="http://schemas.microsoft.com/office/drawing/2014/main" id="{A5BE6511-07B6-157D-7EFB-5741329A345D}"/>
              </a:ext>
            </a:extLst>
          </p:cNvPr>
          <p:cNvSpPr/>
          <p:nvPr/>
        </p:nvSpPr>
        <p:spPr>
          <a:xfrm rot="20599944" flipV="1">
            <a:off x="476249" y="-1449388"/>
            <a:ext cx="2347913" cy="2347120"/>
          </a:xfrm>
          <a:prstGeom prst="teardrop">
            <a:avLst/>
          </a:prstGeom>
          <a:solidFill>
            <a:schemeClr val="accent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a:extLst>
              <a:ext uri="{FF2B5EF4-FFF2-40B4-BE49-F238E27FC236}">
                <a16:creationId xmlns:a16="http://schemas.microsoft.com/office/drawing/2014/main" id="{C044BE8C-94D9-279C-CC21-3EB70B16C410}"/>
              </a:ext>
            </a:extLst>
          </p:cNvPr>
          <p:cNvSpPr/>
          <p:nvPr/>
        </p:nvSpPr>
        <p:spPr>
          <a:xfrm>
            <a:off x="10526576" y="5311774"/>
            <a:ext cx="1462088" cy="1462088"/>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a:extLst>
              <a:ext uri="{FF2B5EF4-FFF2-40B4-BE49-F238E27FC236}">
                <a16:creationId xmlns:a16="http://schemas.microsoft.com/office/drawing/2014/main" id="{687E9200-99C5-E87E-0E0E-8F88C8C4C383}"/>
              </a:ext>
            </a:extLst>
          </p:cNvPr>
          <p:cNvSpPr/>
          <p:nvPr/>
        </p:nvSpPr>
        <p:spPr>
          <a:xfrm flipV="1">
            <a:off x="3969878" y="-275828"/>
            <a:ext cx="916782" cy="91678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a:extLst>
              <a:ext uri="{FF2B5EF4-FFF2-40B4-BE49-F238E27FC236}">
                <a16:creationId xmlns:a16="http://schemas.microsoft.com/office/drawing/2014/main" id="{81B9484A-8A30-0233-DE81-D4D3D21B28AE}"/>
              </a:ext>
            </a:extLst>
          </p:cNvPr>
          <p:cNvSpPr/>
          <p:nvPr/>
        </p:nvSpPr>
        <p:spPr>
          <a:xfrm rot="15295463" flipH="1" flipV="1">
            <a:off x="11353800" y="-1098948"/>
            <a:ext cx="2347913" cy="2347120"/>
          </a:xfrm>
          <a:prstGeom prst="teardrop">
            <a:avLst/>
          </a:prstGeom>
          <a:solidFill>
            <a:schemeClr val="accent2">
              <a:alpha val="64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a:extLst>
              <a:ext uri="{FF2B5EF4-FFF2-40B4-BE49-F238E27FC236}">
                <a16:creationId xmlns:a16="http://schemas.microsoft.com/office/drawing/2014/main" id="{C1342CAF-0AF0-3D2F-929C-CF6A1FD1FCD2}"/>
              </a:ext>
            </a:extLst>
          </p:cNvPr>
          <p:cNvSpPr/>
          <p:nvPr/>
        </p:nvSpPr>
        <p:spPr>
          <a:xfrm flipH="1">
            <a:off x="9609794" y="4895452"/>
            <a:ext cx="916782" cy="916782"/>
          </a:xfrm>
          <a:prstGeom prst="teardrop">
            <a:avLst/>
          </a:prstGeom>
          <a:solidFill>
            <a:schemeClr val="accent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泪滴形 17">
            <a:extLst>
              <a:ext uri="{FF2B5EF4-FFF2-40B4-BE49-F238E27FC236}">
                <a16:creationId xmlns:a16="http://schemas.microsoft.com/office/drawing/2014/main" id="{EC4A9EFC-793E-8879-603C-539902D31810}"/>
              </a:ext>
            </a:extLst>
          </p:cNvPr>
          <p:cNvSpPr/>
          <p:nvPr/>
        </p:nvSpPr>
        <p:spPr>
          <a:xfrm>
            <a:off x="477734" y="5352851"/>
            <a:ext cx="2375380" cy="2349103"/>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9ADA0021-DC30-9EC0-8521-BDF6872BBCF0}"/>
              </a:ext>
            </a:extLst>
          </p:cNvPr>
          <p:cNvSpPr txBox="1"/>
          <p:nvPr/>
        </p:nvSpPr>
        <p:spPr>
          <a:xfrm>
            <a:off x="2756555" y="2032902"/>
            <a:ext cx="6853239" cy="1015663"/>
          </a:xfrm>
          <a:prstGeom prst="rect">
            <a:avLst/>
          </a:prstGeom>
          <a:noFill/>
        </p:spPr>
        <p:txBody>
          <a:bodyPr wrap="square" rtlCol="0">
            <a:spAutoFit/>
          </a:bodyPr>
          <a:lstStyle/>
          <a:p>
            <a:pPr algn="ctr"/>
            <a:r>
              <a:rPr lang="zh-CN" altLang="en-US" sz="6000" b="1" spc="120" dirty="0">
                <a:solidFill>
                  <a:schemeClr val="bg1"/>
                </a:solidFill>
                <a:effectLst>
                  <a:outerShdw blurRad="38100" dist="38100" dir="2700000" algn="tl">
                    <a:srgbClr val="000000">
                      <a:alpha val="43137"/>
                    </a:srgbClr>
                  </a:outerShdw>
                </a:effectLst>
                <a:latin typeface="+mj-ea"/>
                <a:ea typeface="+mj-ea"/>
              </a:rPr>
              <a:t>新媒体运营常识</a:t>
            </a:r>
          </a:p>
        </p:txBody>
      </p:sp>
      <p:sp>
        <p:nvSpPr>
          <p:cNvPr id="20" name="文本框 19">
            <a:extLst>
              <a:ext uri="{FF2B5EF4-FFF2-40B4-BE49-F238E27FC236}">
                <a16:creationId xmlns:a16="http://schemas.microsoft.com/office/drawing/2014/main" id="{D52FCC72-1A17-305F-F513-64CC32B231DD}"/>
              </a:ext>
            </a:extLst>
          </p:cNvPr>
          <p:cNvSpPr txBox="1"/>
          <p:nvPr/>
        </p:nvSpPr>
        <p:spPr>
          <a:xfrm>
            <a:off x="3107789" y="3086268"/>
            <a:ext cx="6150770" cy="707886"/>
          </a:xfrm>
          <a:prstGeom prst="rect">
            <a:avLst/>
          </a:prstGeom>
          <a:noFill/>
        </p:spPr>
        <p:txBody>
          <a:bodyPr wrap="square" rtlCol="0">
            <a:spAutoFit/>
          </a:bodyPr>
          <a:lstStyle/>
          <a:p>
            <a:pPr algn="dist"/>
            <a:r>
              <a:rPr lang="en-US" altLang="zh-CN" sz="2000" spc="120" dirty="0">
                <a:solidFill>
                  <a:schemeClr val="bg1">
                    <a:alpha val="50000"/>
                  </a:schemeClr>
                </a:solidFill>
                <a:latin typeface="+mn-ea"/>
              </a:rPr>
              <a:t>Common sense of new media operation
</a:t>
            </a:r>
            <a:endParaRPr lang="zh-CN" altLang="en-US" sz="2000" spc="120" dirty="0">
              <a:solidFill>
                <a:schemeClr val="bg1">
                  <a:alpha val="50000"/>
                </a:schemeClr>
              </a:solidFill>
              <a:latin typeface="+mn-ea"/>
            </a:endParaRPr>
          </a:p>
        </p:txBody>
      </p:sp>
      <p:grpSp>
        <p:nvGrpSpPr>
          <p:cNvPr id="25" name="组合 24">
            <a:extLst>
              <a:ext uri="{FF2B5EF4-FFF2-40B4-BE49-F238E27FC236}">
                <a16:creationId xmlns:a16="http://schemas.microsoft.com/office/drawing/2014/main" id="{A2DC1CC7-BEE3-B1C5-F30F-7866B4BAD60E}"/>
              </a:ext>
            </a:extLst>
          </p:cNvPr>
          <p:cNvGrpSpPr/>
          <p:nvPr/>
        </p:nvGrpSpPr>
        <p:grpSpPr>
          <a:xfrm>
            <a:off x="4434612" y="4412742"/>
            <a:ext cx="3475176" cy="823004"/>
            <a:chOff x="4434612" y="4412742"/>
            <a:chExt cx="3475176" cy="823004"/>
          </a:xfrm>
        </p:grpSpPr>
        <p:sp>
          <p:nvSpPr>
            <p:cNvPr id="21" name="矩形 20">
              <a:extLst>
                <a:ext uri="{FF2B5EF4-FFF2-40B4-BE49-F238E27FC236}">
                  <a16:creationId xmlns:a16="http://schemas.microsoft.com/office/drawing/2014/main" id="{FB50F3AF-BA4E-FB5F-24DA-1BA4E956B1A5}"/>
                </a:ext>
              </a:extLst>
            </p:cNvPr>
            <p:cNvSpPr/>
            <p:nvPr/>
          </p:nvSpPr>
          <p:spPr>
            <a:xfrm>
              <a:off x="4434612" y="4412742"/>
              <a:ext cx="3322776" cy="670604"/>
            </a:xfrm>
            <a:prstGeom prst="rect">
              <a:avLst/>
            </a:prstGeom>
            <a:noFill/>
            <a:ln w="12700" cap="flat" cmpd="sng" algn="ctr">
              <a:solidFill>
                <a:schemeClr val="accent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99B72B73-72C2-F501-A761-EBCB07392D41}"/>
                </a:ext>
              </a:extLst>
            </p:cNvPr>
            <p:cNvSpPr/>
            <p:nvPr/>
          </p:nvSpPr>
          <p:spPr>
            <a:xfrm>
              <a:off x="4587012" y="4565142"/>
              <a:ext cx="3322776" cy="670604"/>
            </a:xfrm>
            <a:prstGeom prst="rect">
              <a:avLst/>
            </a:prstGeom>
            <a:noFill/>
            <a:ln w="12700" cap="flat" cmpd="sng" algn="ctr">
              <a:solidFill>
                <a:schemeClr val="accent2">
                  <a:alpha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a:extLst>
              <a:ext uri="{FF2B5EF4-FFF2-40B4-BE49-F238E27FC236}">
                <a16:creationId xmlns:a16="http://schemas.microsoft.com/office/drawing/2014/main" id="{BDC472C5-FBE1-1644-2C25-0B48C4532606}"/>
              </a:ext>
            </a:extLst>
          </p:cNvPr>
          <p:cNvSpPr txBox="1"/>
          <p:nvPr/>
        </p:nvSpPr>
        <p:spPr>
          <a:xfrm>
            <a:off x="5052547" y="4593412"/>
            <a:ext cx="2239306" cy="461665"/>
          </a:xfrm>
          <a:prstGeom prst="rect">
            <a:avLst/>
          </a:prstGeom>
          <a:noFill/>
        </p:spPr>
        <p:txBody>
          <a:bodyPr wrap="square" rtlCol="0">
            <a:spAutoFit/>
          </a:bodyPr>
          <a:lstStyle/>
          <a:p>
            <a:r>
              <a:rPr lang="zh-CN" altLang="en-US" sz="2400" dirty="0">
                <a:solidFill>
                  <a:schemeClr val="bg1">
                    <a:alpha val="73000"/>
                  </a:schemeClr>
                </a:solidFill>
              </a:rPr>
              <a:t>汇报人：</a:t>
            </a:r>
            <a:r>
              <a:rPr lang="en-US" altLang="zh-CN" sz="2400" dirty="0">
                <a:solidFill>
                  <a:schemeClr val="bg1">
                    <a:alpha val="73000"/>
                  </a:schemeClr>
                </a:solidFill>
              </a:rPr>
              <a:t>XXX</a:t>
            </a:r>
            <a:endParaRPr lang="zh-CN" altLang="en-US" sz="2400" dirty="0">
              <a:solidFill>
                <a:schemeClr val="bg1">
                  <a:alpha val="73000"/>
                </a:schemeClr>
              </a:solidFill>
            </a:endParaRPr>
          </a:p>
        </p:txBody>
      </p:sp>
    </p:spTree>
    <p:extLst>
      <p:ext uri="{BB962C8B-B14F-4D97-AF65-F5344CB8AC3E}">
        <p14:creationId xmlns:p14="http://schemas.microsoft.com/office/powerpoint/2010/main" val="10863343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桌子上放着笔记本电脑的键盘上&#10;&#10;描述已自动生成">
            <a:extLst>
              <a:ext uri="{FF2B5EF4-FFF2-40B4-BE49-F238E27FC236}">
                <a16:creationId xmlns:a16="http://schemas.microsoft.com/office/drawing/2014/main" id="{77722A41-86F1-78B5-BD2B-0BE95A73D63B}"/>
              </a:ext>
            </a:extLst>
          </p:cNvPr>
          <p:cNvPicPr>
            <a:picLocks noChangeAspect="1"/>
          </p:cNvPicPr>
          <p:nvPr/>
        </p:nvPicPr>
        <p:blipFill rotWithShape="1">
          <a:blip r:embed="rId2">
            <a:extLst>
              <a:ext uri="{28A0092B-C50C-407E-A947-70E740481C1C}">
                <a14:useLocalDpi xmlns:a14="http://schemas.microsoft.com/office/drawing/2010/main" val="0"/>
              </a:ext>
            </a:extLst>
          </a:blip>
          <a:srcRect l="-21" t="15482" r="21" b="144"/>
          <a:stretch/>
        </p:blipFill>
        <p:spPr>
          <a:xfrm>
            <a:off x="-1" y="743"/>
            <a:ext cx="12190679" cy="6857257"/>
          </a:xfrm>
          <a:prstGeom prst="rect">
            <a:avLst/>
          </a:prstGeom>
        </p:spPr>
      </p:pic>
      <p:sp>
        <p:nvSpPr>
          <p:cNvPr id="11" name="矩形 10">
            <a:extLst>
              <a:ext uri="{FF2B5EF4-FFF2-40B4-BE49-F238E27FC236}">
                <a16:creationId xmlns:a16="http://schemas.microsoft.com/office/drawing/2014/main" id="{691FBD51-486F-EDE1-0070-0079FAFD0D1A}"/>
              </a:ext>
            </a:extLst>
          </p:cNvPr>
          <p:cNvSpPr/>
          <p:nvPr/>
        </p:nvSpPr>
        <p:spPr>
          <a:xfrm>
            <a:off x="0" y="0"/>
            <a:ext cx="12192000" cy="6858000"/>
          </a:xfrm>
          <a:prstGeom prst="rect">
            <a:avLst/>
          </a:prstGeom>
          <a:solidFill>
            <a:schemeClr val="accent1">
              <a:alpha val="8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泪滴形 11">
            <a:extLst>
              <a:ext uri="{FF2B5EF4-FFF2-40B4-BE49-F238E27FC236}">
                <a16:creationId xmlns:a16="http://schemas.microsoft.com/office/drawing/2014/main" id="{6FBDB558-4A8C-B3B7-C83D-86B89CD3D971}"/>
              </a:ext>
            </a:extLst>
          </p:cNvPr>
          <p:cNvSpPr/>
          <p:nvPr/>
        </p:nvSpPr>
        <p:spPr>
          <a:xfrm>
            <a:off x="-1061884" y="1690688"/>
            <a:ext cx="6456566" cy="6385142"/>
          </a:xfrm>
          <a:prstGeom prst="teardrop">
            <a:avLst/>
          </a:prstGeom>
          <a:solidFill>
            <a:schemeClr val="accent4">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泪滴形 17">
            <a:extLst>
              <a:ext uri="{FF2B5EF4-FFF2-40B4-BE49-F238E27FC236}">
                <a16:creationId xmlns:a16="http://schemas.microsoft.com/office/drawing/2014/main" id="{EC4A9EFC-793E-8879-603C-539902D31810}"/>
              </a:ext>
            </a:extLst>
          </p:cNvPr>
          <p:cNvSpPr/>
          <p:nvPr/>
        </p:nvSpPr>
        <p:spPr>
          <a:xfrm>
            <a:off x="131592" y="4370028"/>
            <a:ext cx="2375380" cy="2349103"/>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泪滴形 2">
            <a:extLst>
              <a:ext uri="{FF2B5EF4-FFF2-40B4-BE49-F238E27FC236}">
                <a16:creationId xmlns:a16="http://schemas.microsoft.com/office/drawing/2014/main" id="{FAA0FF5E-068F-2226-AB6B-03A035224926}"/>
              </a:ext>
            </a:extLst>
          </p:cNvPr>
          <p:cNvSpPr/>
          <p:nvPr/>
        </p:nvSpPr>
        <p:spPr>
          <a:xfrm flipH="1">
            <a:off x="11143626" y="5802349"/>
            <a:ext cx="916782" cy="916782"/>
          </a:xfrm>
          <a:prstGeom prst="teardrop">
            <a:avLst/>
          </a:prstGeom>
          <a:solidFill>
            <a:schemeClr val="accent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B8274823-BA4D-7829-20F8-6EC72E54BB6D}"/>
              </a:ext>
            </a:extLst>
          </p:cNvPr>
          <p:cNvSpPr/>
          <p:nvPr/>
        </p:nvSpPr>
        <p:spPr>
          <a:xfrm>
            <a:off x="6456566" y="773906"/>
            <a:ext cx="3516730" cy="4299141"/>
          </a:xfrm>
          <a:custGeom>
            <a:avLst/>
            <a:gdLst/>
            <a:ahLst/>
            <a:cxnLst/>
            <a:rect l="l" t="t" r="r" b="b"/>
            <a:pathLst>
              <a:path w="357911" h="437540">
                <a:moveTo>
                  <a:pt x="188595" y="0"/>
                </a:moveTo>
                <a:cubicBezTo>
                  <a:pt x="241122" y="611"/>
                  <a:pt x="282333" y="14476"/>
                  <a:pt x="312229" y="41595"/>
                </a:cubicBezTo>
                <a:cubicBezTo>
                  <a:pt x="342125" y="68715"/>
                  <a:pt x="357352" y="105421"/>
                  <a:pt x="357911" y="151714"/>
                </a:cubicBezTo>
                <a:cubicBezTo>
                  <a:pt x="356907" y="183463"/>
                  <a:pt x="347599" y="210491"/>
                  <a:pt x="329989" y="232797"/>
                </a:cubicBezTo>
                <a:cubicBezTo>
                  <a:pt x="312378" y="255103"/>
                  <a:pt x="292488" y="275818"/>
                  <a:pt x="270319" y="294941"/>
                </a:cubicBezTo>
                <a:cubicBezTo>
                  <a:pt x="248150" y="314065"/>
                  <a:pt x="229728" y="334728"/>
                  <a:pt x="215050" y="356929"/>
                </a:cubicBezTo>
                <a:cubicBezTo>
                  <a:pt x="200373" y="379130"/>
                  <a:pt x="195466" y="406001"/>
                  <a:pt x="200329" y="437540"/>
                </a:cubicBezTo>
                <a:lnTo>
                  <a:pt x="139141" y="437540"/>
                </a:lnTo>
                <a:cubicBezTo>
                  <a:pt x="133228" y="402541"/>
                  <a:pt x="137196" y="372637"/>
                  <a:pt x="151046" y="347827"/>
                </a:cubicBezTo>
                <a:cubicBezTo>
                  <a:pt x="164896" y="323017"/>
                  <a:pt x="182616" y="300813"/>
                  <a:pt x="204206" y="281216"/>
                </a:cubicBezTo>
                <a:cubicBezTo>
                  <a:pt x="225796" y="261619"/>
                  <a:pt x="245245" y="242139"/>
                  <a:pt x="262553" y="222778"/>
                </a:cubicBezTo>
                <a:cubicBezTo>
                  <a:pt x="279860" y="203416"/>
                  <a:pt x="289015" y="181684"/>
                  <a:pt x="290017" y="157581"/>
                </a:cubicBezTo>
                <a:cubicBezTo>
                  <a:pt x="290174" y="128419"/>
                  <a:pt x="281478" y="104391"/>
                  <a:pt x="263928" y="85496"/>
                </a:cubicBezTo>
                <a:cubicBezTo>
                  <a:pt x="246378" y="66602"/>
                  <a:pt x="219032" y="56823"/>
                  <a:pt x="181889" y="56159"/>
                </a:cubicBezTo>
                <a:cubicBezTo>
                  <a:pt x="156795" y="56229"/>
                  <a:pt x="132592" y="62376"/>
                  <a:pt x="109280" y="74600"/>
                </a:cubicBezTo>
                <a:cubicBezTo>
                  <a:pt x="85967" y="86823"/>
                  <a:pt x="63231" y="104705"/>
                  <a:pt x="41071" y="128244"/>
                </a:cubicBezTo>
                <a:lnTo>
                  <a:pt x="0" y="90525"/>
                </a:lnTo>
                <a:cubicBezTo>
                  <a:pt x="25512" y="63651"/>
                  <a:pt x="53278" y="41962"/>
                  <a:pt x="83296" y="25460"/>
                </a:cubicBezTo>
                <a:cubicBezTo>
                  <a:pt x="113314" y="8958"/>
                  <a:pt x="148413" y="471"/>
                  <a:pt x="188595" y="0"/>
                </a:cubicBezTo>
                <a:close/>
              </a:path>
            </a:pathLst>
          </a:custGeom>
          <a:solidFill>
            <a:schemeClr val="accent2">
              <a:alpha val="2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íŝḷíḋê">
            <a:extLst>
              <a:ext uri="{FF2B5EF4-FFF2-40B4-BE49-F238E27FC236}">
                <a16:creationId xmlns:a16="http://schemas.microsoft.com/office/drawing/2014/main" id="{9E9E5395-695C-4427-AE70-AE13B9E4C400}"/>
              </a:ext>
            </a:extLst>
          </p:cNvPr>
          <p:cNvSpPr txBox="1"/>
          <p:nvPr/>
        </p:nvSpPr>
        <p:spPr>
          <a:xfrm>
            <a:off x="1001613" y="990073"/>
            <a:ext cx="3516730" cy="707886"/>
          </a:xfrm>
          <a:prstGeom prst="rect">
            <a:avLst/>
          </a:prstGeom>
          <a:noFill/>
          <a:ln>
            <a:noFill/>
          </a:ln>
        </p:spPr>
        <p:txBody>
          <a:bodyPr wrap="square" lIns="91440" tIns="45720" rIns="91440" bIns="45720" anchor="ctr" anchorCtr="0">
            <a:spAutoFit/>
          </a:bodyPr>
          <a:lstStyle/>
          <a:p>
            <a:pPr>
              <a:buSzPct val="25000"/>
            </a:pPr>
            <a:r>
              <a:rPr lang="en-US" altLang="zh-CN" sz="4000" b="1" dirty="0">
                <a:solidFill>
                  <a:schemeClr val="bg1">
                    <a:alpha val="59000"/>
                  </a:schemeClr>
                </a:solidFill>
                <a:latin typeface="+mj-ea"/>
                <a:ea typeface="+mj-ea"/>
              </a:rPr>
              <a:t>PART  THREE</a:t>
            </a:r>
          </a:p>
        </p:txBody>
      </p:sp>
      <p:sp>
        <p:nvSpPr>
          <p:cNvPr id="5" name="îṥľïḑe">
            <a:extLst>
              <a:ext uri="{FF2B5EF4-FFF2-40B4-BE49-F238E27FC236}">
                <a16:creationId xmlns:a16="http://schemas.microsoft.com/office/drawing/2014/main" id="{DC0DEB88-BFD6-DC16-D6B0-DF5C586BD406}"/>
              </a:ext>
            </a:extLst>
          </p:cNvPr>
          <p:cNvSpPr/>
          <p:nvPr/>
        </p:nvSpPr>
        <p:spPr>
          <a:xfrm flipH="1">
            <a:off x="6456566" y="3343369"/>
            <a:ext cx="3065038" cy="2243243"/>
          </a:xfrm>
          <a:prstGeom prst="rect">
            <a:avLst/>
          </a:prstGeom>
          <a:ln>
            <a:noFill/>
          </a:ln>
        </p:spPr>
        <p:txBody>
          <a:bodyPr wrap="square" lIns="91440" tIns="45720" rIns="91440" bIns="45720" anchor="t">
            <a:spAutoFit/>
          </a:bodyPr>
          <a:lstStyle/>
          <a:p>
            <a:pPr>
              <a:lnSpc>
                <a:spcPct val="150000"/>
              </a:lnSpc>
            </a:pPr>
            <a:r>
              <a:rPr lang="en-US" altLang="zh-CN" sz="2400" dirty="0">
                <a:solidFill>
                  <a:schemeClr val="bg1">
                    <a:alpha val="60000"/>
                  </a:schemeClr>
                </a:solidFill>
              </a:rPr>
              <a:t>New media operations require capabilities
</a:t>
            </a:r>
          </a:p>
        </p:txBody>
      </p:sp>
      <p:sp>
        <p:nvSpPr>
          <p:cNvPr id="6" name="ï$1ïḋé">
            <a:extLst>
              <a:ext uri="{FF2B5EF4-FFF2-40B4-BE49-F238E27FC236}">
                <a16:creationId xmlns:a16="http://schemas.microsoft.com/office/drawing/2014/main" id="{AD8A188B-E177-3602-594C-0D7ACC9C7224}"/>
              </a:ext>
            </a:extLst>
          </p:cNvPr>
          <p:cNvSpPr txBox="1"/>
          <p:nvPr/>
        </p:nvSpPr>
        <p:spPr>
          <a:xfrm>
            <a:off x="6096000" y="2413117"/>
            <a:ext cx="5727700" cy="707886"/>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sz="4000" dirty="0">
                <a:solidFill>
                  <a:schemeClr val="bg1"/>
                </a:solidFill>
                <a:effectLst/>
                <a:latin typeface="+mj-ea"/>
                <a:ea typeface="+mj-ea"/>
              </a:rPr>
              <a:t>新媒体运营需要的能力</a:t>
            </a:r>
            <a:endParaRPr lang="en-US" altLang="zh-CN" sz="4000" dirty="0">
              <a:solidFill>
                <a:schemeClr val="bg1"/>
              </a:solidFill>
              <a:effectLst/>
              <a:latin typeface="+mj-ea"/>
              <a:ea typeface="+mj-ea"/>
            </a:endParaRPr>
          </a:p>
        </p:txBody>
      </p:sp>
      <p:sp>
        <p:nvSpPr>
          <p:cNvPr id="24" name="任意多边形: 形状 23">
            <a:extLst>
              <a:ext uri="{FF2B5EF4-FFF2-40B4-BE49-F238E27FC236}">
                <a16:creationId xmlns:a16="http://schemas.microsoft.com/office/drawing/2014/main" id="{A94B7409-2551-A3E7-C914-8270B75A8B0D}"/>
              </a:ext>
            </a:extLst>
          </p:cNvPr>
          <p:cNvSpPr/>
          <p:nvPr/>
        </p:nvSpPr>
        <p:spPr>
          <a:xfrm>
            <a:off x="7790506" y="5481827"/>
            <a:ext cx="747251" cy="778386"/>
          </a:xfrm>
          <a:custGeom>
            <a:avLst/>
            <a:gdLst/>
            <a:ahLst/>
            <a:cxnLst/>
            <a:rect l="l" t="t" r="r" b="b"/>
            <a:pathLst>
              <a:path w="100584" h="104775">
                <a:moveTo>
                  <a:pt x="50292" y="0"/>
                </a:moveTo>
                <a:cubicBezTo>
                  <a:pt x="64489" y="244"/>
                  <a:pt x="76329" y="5204"/>
                  <a:pt x="85811" y="14878"/>
                </a:cubicBezTo>
                <a:cubicBezTo>
                  <a:pt x="95293" y="24552"/>
                  <a:pt x="100218" y="37474"/>
                  <a:pt x="100584" y="53645"/>
                </a:cubicBezTo>
                <a:cubicBezTo>
                  <a:pt x="100218" y="69710"/>
                  <a:pt x="95293" y="82213"/>
                  <a:pt x="85811" y="91154"/>
                </a:cubicBezTo>
                <a:cubicBezTo>
                  <a:pt x="76329" y="100095"/>
                  <a:pt x="64489" y="104635"/>
                  <a:pt x="50292" y="104775"/>
                </a:cubicBezTo>
                <a:cubicBezTo>
                  <a:pt x="36095" y="104635"/>
                  <a:pt x="24256" y="100095"/>
                  <a:pt x="14774" y="91154"/>
                </a:cubicBezTo>
                <a:cubicBezTo>
                  <a:pt x="5292" y="82213"/>
                  <a:pt x="367" y="69710"/>
                  <a:pt x="0" y="53645"/>
                </a:cubicBezTo>
                <a:cubicBezTo>
                  <a:pt x="419" y="37474"/>
                  <a:pt x="5449" y="24552"/>
                  <a:pt x="15088" y="14878"/>
                </a:cubicBezTo>
                <a:cubicBezTo>
                  <a:pt x="24727" y="5204"/>
                  <a:pt x="36462" y="244"/>
                  <a:pt x="50292" y="0"/>
                </a:cubicBezTo>
                <a:close/>
              </a:path>
            </a:pathLst>
          </a:custGeom>
          <a:solidFill>
            <a:schemeClr val="accent2">
              <a:alpha val="33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41E9AE22-1222-1717-3FCB-EB9094CDFBF5}"/>
              </a:ext>
            </a:extLst>
          </p:cNvPr>
          <p:cNvSpPr txBox="1"/>
          <p:nvPr/>
        </p:nvSpPr>
        <p:spPr>
          <a:xfrm>
            <a:off x="1044789" y="2265352"/>
            <a:ext cx="3516730" cy="1711302"/>
          </a:xfrm>
          <a:prstGeom prst="rect">
            <a:avLst/>
          </a:prstGeom>
          <a:noFill/>
        </p:spPr>
        <p:txBody>
          <a:bodyPr wrap="square">
            <a:spAutoFit/>
          </a:bodyPr>
          <a:lstStyle/>
          <a:p>
            <a:pPr>
              <a:lnSpc>
                <a:spcPct val="150000"/>
              </a:lnSpc>
            </a:pPr>
            <a:r>
              <a:rPr lang="zh-CN" altLang="en-US" dirty="0">
                <a:solidFill>
                  <a:schemeClr val="bg1"/>
                </a:solidFill>
              </a:rPr>
              <a:t>51PPT模板网，幻灯片演示模板及素材免费下载！</a:t>
            </a:r>
          </a:p>
          <a:p>
            <a:pPr>
              <a:lnSpc>
                <a:spcPct val="150000"/>
              </a:lnSpc>
            </a:pPr>
            <a:r>
              <a:rPr lang="zh-CN" altLang="en-US" dirty="0">
                <a:solidFill>
                  <a:schemeClr val="bg1"/>
                </a:solidFill>
              </a:rPr>
              <a:t>51PPT模板网 官网唯一网址：www.51pptmoban.com</a:t>
            </a:r>
          </a:p>
        </p:txBody>
      </p:sp>
    </p:spTree>
    <p:extLst>
      <p:ext uri="{BB962C8B-B14F-4D97-AF65-F5344CB8AC3E}">
        <p14:creationId xmlns:p14="http://schemas.microsoft.com/office/powerpoint/2010/main" val="1614868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桌子上放着笔记本电脑的键盘上&#10;&#10;描述已自动生成">
            <a:extLst>
              <a:ext uri="{FF2B5EF4-FFF2-40B4-BE49-F238E27FC236}">
                <a16:creationId xmlns:a16="http://schemas.microsoft.com/office/drawing/2014/main" id="{228468BB-06B6-A039-02D5-0DA1EC258A33}"/>
              </a:ext>
            </a:extLst>
          </p:cNvPr>
          <p:cNvPicPr>
            <a:picLocks noChangeAspect="1"/>
          </p:cNvPicPr>
          <p:nvPr/>
        </p:nvPicPr>
        <p:blipFill rotWithShape="1">
          <a:blip r:embed="rId2">
            <a:extLst>
              <a:ext uri="{28A0092B-C50C-407E-A947-70E740481C1C}">
                <a14:useLocalDpi xmlns:a14="http://schemas.microsoft.com/office/drawing/2010/main" val="0"/>
              </a:ext>
            </a:extLst>
          </a:blip>
          <a:srcRect l="-21" t="15482" r="21" b="144"/>
          <a:stretch/>
        </p:blipFill>
        <p:spPr>
          <a:xfrm>
            <a:off x="-1" y="743"/>
            <a:ext cx="12190679" cy="6857257"/>
          </a:xfrm>
          <a:prstGeom prst="rect">
            <a:avLst/>
          </a:prstGeom>
        </p:spPr>
      </p:pic>
      <p:sp>
        <p:nvSpPr>
          <p:cNvPr id="11" name="矩形 10">
            <a:extLst>
              <a:ext uri="{FF2B5EF4-FFF2-40B4-BE49-F238E27FC236}">
                <a16:creationId xmlns:a16="http://schemas.microsoft.com/office/drawing/2014/main" id="{691FBD51-486F-EDE1-0070-0079FAFD0D1A}"/>
              </a:ext>
            </a:extLst>
          </p:cNvPr>
          <p:cNvSpPr/>
          <p:nvPr/>
        </p:nvSpPr>
        <p:spPr>
          <a:xfrm>
            <a:off x="0" y="0"/>
            <a:ext cx="12192000" cy="6858000"/>
          </a:xfrm>
          <a:prstGeom prst="rect">
            <a:avLst/>
          </a:prstGeom>
          <a:solidFill>
            <a:schemeClr val="accent1">
              <a:alpha val="8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a:extLst>
              <a:ext uri="{FF2B5EF4-FFF2-40B4-BE49-F238E27FC236}">
                <a16:creationId xmlns:a16="http://schemas.microsoft.com/office/drawing/2014/main" id="{532148F5-8352-B555-36D6-8416EAD73B07}"/>
              </a:ext>
            </a:extLst>
          </p:cNvPr>
          <p:cNvSpPr/>
          <p:nvPr/>
        </p:nvSpPr>
        <p:spPr>
          <a:xfrm flipV="1">
            <a:off x="1732749" y="-242450"/>
            <a:ext cx="718692" cy="71869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a:extLst>
              <a:ext uri="{FF2B5EF4-FFF2-40B4-BE49-F238E27FC236}">
                <a16:creationId xmlns:a16="http://schemas.microsoft.com/office/drawing/2014/main" id="{5CE49977-5412-10C3-B772-6FC4A71ED691}"/>
              </a:ext>
            </a:extLst>
          </p:cNvPr>
          <p:cNvSpPr/>
          <p:nvPr/>
        </p:nvSpPr>
        <p:spPr>
          <a:xfrm>
            <a:off x="547223" y="185142"/>
            <a:ext cx="1125772" cy="1125772"/>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ï$1ïḋé">
            <a:extLst>
              <a:ext uri="{FF2B5EF4-FFF2-40B4-BE49-F238E27FC236}">
                <a16:creationId xmlns:a16="http://schemas.microsoft.com/office/drawing/2014/main" id="{5F72FBD0-C8D7-9597-FB90-2913EBDAC137}"/>
              </a:ext>
            </a:extLst>
          </p:cNvPr>
          <p:cNvSpPr txBox="1"/>
          <p:nvPr/>
        </p:nvSpPr>
        <p:spPr>
          <a:xfrm>
            <a:off x="1787295" y="573992"/>
            <a:ext cx="4488562" cy="52322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sz="2800" dirty="0">
                <a:solidFill>
                  <a:schemeClr val="bg1"/>
                </a:solidFill>
                <a:effectLst/>
                <a:latin typeface="+mj-ea"/>
                <a:ea typeface="+mj-ea"/>
              </a:rPr>
              <a:t>新媒体运营需要的能力</a:t>
            </a:r>
            <a:endParaRPr lang="en-US" altLang="zh-CN" sz="2800" dirty="0">
              <a:solidFill>
                <a:schemeClr val="bg1"/>
              </a:solidFill>
              <a:effectLst/>
              <a:latin typeface="+mj-ea"/>
              <a:ea typeface="+mj-ea"/>
            </a:endParaRPr>
          </a:p>
        </p:txBody>
      </p:sp>
      <p:sp>
        <p:nvSpPr>
          <p:cNvPr id="16" name="ï$1ïḋé">
            <a:extLst>
              <a:ext uri="{FF2B5EF4-FFF2-40B4-BE49-F238E27FC236}">
                <a16:creationId xmlns:a16="http://schemas.microsoft.com/office/drawing/2014/main" id="{281E6DFB-819B-03F7-5380-7B8A928C4D07}"/>
              </a:ext>
            </a:extLst>
          </p:cNvPr>
          <p:cNvSpPr txBox="1"/>
          <p:nvPr/>
        </p:nvSpPr>
        <p:spPr>
          <a:xfrm>
            <a:off x="715381" y="394085"/>
            <a:ext cx="789457" cy="707886"/>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ctr"/>
            <a:r>
              <a:rPr lang="en-US" altLang="zh-CN" sz="4000" dirty="0">
                <a:solidFill>
                  <a:schemeClr val="bg1"/>
                </a:solidFill>
                <a:effectLst/>
                <a:latin typeface="+mj-ea"/>
                <a:ea typeface="+mj-ea"/>
              </a:rPr>
              <a:t>3</a:t>
            </a:r>
          </a:p>
        </p:txBody>
      </p:sp>
      <p:sp>
        <p:nvSpPr>
          <p:cNvPr id="4" name="iṥḷiḓé">
            <a:extLst>
              <a:ext uri="{FF2B5EF4-FFF2-40B4-BE49-F238E27FC236}">
                <a16:creationId xmlns:a16="http://schemas.microsoft.com/office/drawing/2014/main" id="{D2E6F015-F44C-0119-A9AB-20EEF7438F9D}"/>
              </a:ext>
            </a:extLst>
          </p:cNvPr>
          <p:cNvSpPr/>
          <p:nvPr/>
        </p:nvSpPr>
        <p:spPr>
          <a:xfrm>
            <a:off x="6997700" y="1130300"/>
            <a:ext cx="4521200" cy="5727700"/>
          </a:xfrm>
          <a:prstGeom prst="round2SameRect">
            <a:avLst>
              <a:gd name="adj1" fmla="val 22161"/>
              <a:gd name="adj2" fmla="val 0"/>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泪滴形 26">
            <a:extLst>
              <a:ext uri="{FF2B5EF4-FFF2-40B4-BE49-F238E27FC236}">
                <a16:creationId xmlns:a16="http://schemas.microsoft.com/office/drawing/2014/main" id="{B5F1B3F3-86EA-3778-8F7D-DFF3D3A458CD}"/>
              </a:ext>
            </a:extLst>
          </p:cNvPr>
          <p:cNvSpPr/>
          <p:nvPr/>
        </p:nvSpPr>
        <p:spPr>
          <a:xfrm flipH="1">
            <a:off x="11143626" y="5802349"/>
            <a:ext cx="916782" cy="916782"/>
          </a:xfrm>
          <a:prstGeom prst="teardrop">
            <a:avLst/>
          </a:prstGeom>
          <a:solidFill>
            <a:schemeClr val="accent4"/>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A55230E6-47F1-8905-18F8-D2D2CB1054EB}"/>
              </a:ext>
            </a:extLst>
          </p:cNvPr>
          <p:cNvGrpSpPr/>
          <p:nvPr/>
        </p:nvGrpSpPr>
        <p:grpSpPr>
          <a:xfrm>
            <a:off x="10625675" y="737915"/>
            <a:ext cx="837574" cy="832571"/>
            <a:chOff x="8862511" y="1027906"/>
            <a:chExt cx="1187400" cy="1180307"/>
          </a:xfrm>
        </p:grpSpPr>
        <p:sp>
          <p:nvSpPr>
            <p:cNvPr id="28" name="流程图: 顺序访问存储器 27">
              <a:extLst>
                <a:ext uri="{FF2B5EF4-FFF2-40B4-BE49-F238E27FC236}">
                  <a16:creationId xmlns:a16="http://schemas.microsoft.com/office/drawing/2014/main" id="{DB24F97B-D4D8-7445-1C22-AFFA2D8A8123}"/>
                </a:ext>
              </a:extLst>
            </p:cNvPr>
            <p:cNvSpPr/>
            <p:nvPr/>
          </p:nvSpPr>
          <p:spPr>
            <a:xfrm flipH="1">
              <a:off x="8862511" y="1027906"/>
              <a:ext cx="1035000" cy="1027907"/>
            </a:xfrm>
            <a:prstGeom prst="flowChartMagneticTape">
              <a:avLst/>
            </a:prstGeom>
            <a:solidFill>
              <a:schemeClr val="accent3">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顺序访问存储器 28">
              <a:extLst>
                <a:ext uri="{FF2B5EF4-FFF2-40B4-BE49-F238E27FC236}">
                  <a16:creationId xmlns:a16="http://schemas.microsoft.com/office/drawing/2014/main" id="{101EFDD9-CD34-A74E-DB87-9B9FC187B04D}"/>
                </a:ext>
              </a:extLst>
            </p:cNvPr>
            <p:cNvSpPr/>
            <p:nvPr/>
          </p:nvSpPr>
          <p:spPr>
            <a:xfrm flipH="1">
              <a:off x="9383973" y="1546839"/>
              <a:ext cx="665938" cy="661374"/>
            </a:xfrm>
            <a:prstGeom prst="flowChartMagneticTape">
              <a:avLst/>
            </a:prstGeom>
            <a:solidFill>
              <a:schemeClr val="accent2">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ísḻïḓè">
            <a:extLst>
              <a:ext uri="{FF2B5EF4-FFF2-40B4-BE49-F238E27FC236}">
                <a16:creationId xmlns:a16="http://schemas.microsoft.com/office/drawing/2014/main" id="{65F676B1-BB13-847B-BC8D-89BA2125D393}"/>
              </a:ext>
            </a:extLst>
          </p:cNvPr>
          <p:cNvSpPr txBox="1"/>
          <p:nvPr/>
        </p:nvSpPr>
        <p:spPr>
          <a:xfrm>
            <a:off x="939800" y="2225881"/>
            <a:ext cx="5003800" cy="400110"/>
          </a:xfrm>
          <a:prstGeom prst="rect">
            <a:avLst/>
          </a:prstGeom>
          <a:noFill/>
          <a:ln>
            <a:noFill/>
          </a:ln>
        </p:spPr>
        <p:txBody>
          <a:bodyPr wrap="square" lIns="91440" tIns="45720" rIns="91440" bIns="45720" anchor="ctr" anchorCtr="0">
            <a:spAutoFit/>
          </a:bodyPr>
          <a:lstStyle/>
          <a:p>
            <a:pPr>
              <a:buSzPct val="25000"/>
            </a:pPr>
            <a:r>
              <a:rPr lang="zh-CN" altLang="en-US" sz="2000" b="1" dirty="0">
                <a:solidFill>
                  <a:schemeClr val="bg1"/>
                </a:solidFill>
              </a:rPr>
              <a:t>新媒体运营需要的能力</a:t>
            </a:r>
            <a:endParaRPr lang="en-US" altLang="zh-CN" sz="2000" b="1" dirty="0">
              <a:solidFill>
                <a:schemeClr val="bg1"/>
              </a:solidFill>
            </a:endParaRPr>
          </a:p>
        </p:txBody>
      </p:sp>
      <p:sp>
        <p:nvSpPr>
          <p:cNvPr id="18" name="ïṧḷíḓé">
            <a:extLst>
              <a:ext uri="{FF2B5EF4-FFF2-40B4-BE49-F238E27FC236}">
                <a16:creationId xmlns:a16="http://schemas.microsoft.com/office/drawing/2014/main" id="{67DB8639-192F-FB76-2282-FBC2411CCB8B}"/>
              </a:ext>
            </a:extLst>
          </p:cNvPr>
          <p:cNvSpPr/>
          <p:nvPr/>
        </p:nvSpPr>
        <p:spPr>
          <a:xfrm flipH="1">
            <a:off x="939800" y="2726870"/>
            <a:ext cx="5003800" cy="1023870"/>
          </a:xfrm>
          <a:prstGeom prst="rect">
            <a:avLst/>
          </a:prstGeom>
          <a:ln>
            <a:noFill/>
          </a:ln>
        </p:spPr>
        <p:txBody>
          <a:bodyPr wrap="square" lIns="91440" tIns="45720" rIns="91440" bIns="45720" anchor="t">
            <a:spAutoFit/>
          </a:bodyPr>
          <a:lstStyle/>
          <a:p>
            <a:pPr defTabSz="913765">
              <a:lnSpc>
                <a:spcPct val="150000"/>
              </a:lnSpc>
              <a:buSzPct val="25000"/>
              <a:defRPr/>
            </a:pPr>
            <a:r>
              <a:rPr kumimoji="0" lang="zh-CN" altLang="en-US" sz="1400" b="0" i="0" u="none" strike="noStrike" kern="1200" cap="none" spc="0" normalizeH="0" baseline="0" noProof="0" dirty="0">
                <a:ln>
                  <a:noFill/>
                </a:ln>
                <a:solidFill>
                  <a:schemeClr val="bg2">
                    <a:lumMod val="90000"/>
                  </a:schemeClr>
                </a:solidFill>
                <a:effectLst/>
                <a:uLnTx/>
                <a:uFillTx/>
              </a:rPr>
              <a:t>其实从事运营最重要是，拿到任务时不是马上拍脑袋做事，而是要理解任务最终目标 ，然后拆解一个个流程，再通过流程去完善。</a:t>
            </a:r>
            <a:endParaRPr kumimoji="0" lang="en-US" altLang="zh-CN" sz="1400" b="0" i="0" u="none" strike="noStrike" kern="1200" cap="none" spc="0" normalizeH="0" baseline="0" noProof="0" dirty="0">
              <a:ln>
                <a:noFill/>
              </a:ln>
              <a:solidFill>
                <a:schemeClr val="bg2">
                  <a:lumMod val="90000"/>
                </a:schemeClr>
              </a:solidFill>
              <a:effectLst/>
              <a:uLnTx/>
              <a:uFillTx/>
            </a:endParaRPr>
          </a:p>
        </p:txBody>
      </p:sp>
      <p:grpSp>
        <p:nvGrpSpPr>
          <p:cNvPr id="51" name="组合 50">
            <a:extLst>
              <a:ext uri="{FF2B5EF4-FFF2-40B4-BE49-F238E27FC236}">
                <a16:creationId xmlns:a16="http://schemas.microsoft.com/office/drawing/2014/main" id="{229E78A0-5D57-5A36-9B1F-ABD93CBB8527}"/>
              </a:ext>
            </a:extLst>
          </p:cNvPr>
          <p:cNvGrpSpPr/>
          <p:nvPr/>
        </p:nvGrpSpPr>
        <p:grpSpPr>
          <a:xfrm>
            <a:off x="922336" y="4545313"/>
            <a:ext cx="5030498" cy="1334952"/>
            <a:chOff x="922336" y="3999048"/>
            <a:chExt cx="5030498" cy="1334952"/>
          </a:xfrm>
        </p:grpSpPr>
        <p:grpSp>
          <p:nvGrpSpPr>
            <p:cNvPr id="48" name="组合 47">
              <a:extLst>
                <a:ext uri="{FF2B5EF4-FFF2-40B4-BE49-F238E27FC236}">
                  <a16:creationId xmlns:a16="http://schemas.microsoft.com/office/drawing/2014/main" id="{1A27A69F-BA9B-EABB-3CAD-B763D95DA21D}"/>
                </a:ext>
              </a:extLst>
            </p:cNvPr>
            <p:cNvGrpSpPr/>
            <p:nvPr/>
          </p:nvGrpSpPr>
          <p:grpSpPr>
            <a:xfrm>
              <a:off x="922336" y="3999048"/>
              <a:ext cx="1632113" cy="1334952"/>
              <a:chOff x="922336" y="3999048"/>
              <a:chExt cx="1632113" cy="1334952"/>
            </a:xfrm>
          </p:grpSpPr>
          <p:sp>
            <p:nvSpPr>
              <p:cNvPr id="25" name="íślidé">
                <a:extLst>
                  <a:ext uri="{FF2B5EF4-FFF2-40B4-BE49-F238E27FC236}">
                    <a16:creationId xmlns:a16="http://schemas.microsoft.com/office/drawing/2014/main" id="{2E04C310-D08E-7CAE-4F23-8FDF5A0D7FF2}"/>
                  </a:ext>
                </a:extLst>
              </p:cNvPr>
              <p:cNvSpPr/>
              <p:nvPr/>
            </p:nvSpPr>
            <p:spPr>
              <a:xfrm>
                <a:off x="922336" y="3999048"/>
                <a:ext cx="1632113" cy="1334952"/>
              </a:xfrm>
              <a:prstGeom prst="roundRect">
                <a:avLst/>
              </a:prstGeom>
              <a:solidFill>
                <a:schemeClr val="accent3"/>
              </a:solidFill>
              <a:ln w="12700" cap="rnd">
                <a:noFill/>
                <a:prstDash val="solid"/>
                <a:round/>
                <a:headEnd/>
                <a:tailEnd/>
              </a:ln>
              <a:effectLst>
                <a:outerShdw blurRad="254000" dist="127000" algn="ctr" rotWithShape="0">
                  <a:schemeClr val="accent3">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en-US" altLang="zh-CN" sz="1600" b="1" dirty="0">
                  <a:solidFill>
                    <a:srgbClr val="FFFFFF"/>
                  </a:solidFill>
                  <a:effectLst/>
                </a:endParaRPr>
              </a:p>
            </p:txBody>
          </p:sp>
          <p:sp>
            <p:nvSpPr>
              <p:cNvPr id="26" name="işlîḍè">
                <a:extLst>
                  <a:ext uri="{FF2B5EF4-FFF2-40B4-BE49-F238E27FC236}">
                    <a16:creationId xmlns:a16="http://schemas.microsoft.com/office/drawing/2014/main" id="{A81419E4-8F14-BD9A-A2E0-E0721C28A21C}"/>
                  </a:ext>
                </a:extLst>
              </p:cNvPr>
              <p:cNvSpPr txBox="1"/>
              <p:nvPr/>
            </p:nvSpPr>
            <p:spPr>
              <a:xfrm>
                <a:off x="989911" y="4451241"/>
                <a:ext cx="1496963" cy="430567"/>
              </a:xfrm>
              <a:prstGeom prst="rect">
                <a:avLst/>
              </a:prstGeom>
              <a:noFill/>
            </p:spPr>
            <p:txBody>
              <a:bodyPr wrap="square" rtlCol="0">
                <a:spAutoFit/>
              </a:bodyPr>
              <a:lstStyle/>
              <a:p>
                <a:pPr algn="ctr">
                  <a:lnSpc>
                    <a:spcPct val="120000"/>
                  </a:lnSpc>
                </a:pPr>
                <a:r>
                  <a:rPr lang="zh-CN" altLang="en-US" sz="2000" b="1" dirty="0">
                    <a:solidFill>
                      <a:schemeClr val="bg1"/>
                    </a:solidFill>
                  </a:rPr>
                  <a:t>内容生产力</a:t>
                </a:r>
              </a:p>
            </p:txBody>
          </p:sp>
        </p:grpSp>
        <p:grpSp>
          <p:nvGrpSpPr>
            <p:cNvPr id="49" name="组合 48">
              <a:extLst>
                <a:ext uri="{FF2B5EF4-FFF2-40B4-BE49-F238E27FC236}">
                  <a16:creationId xmlns:a16="http://schemas.microsoft.com/office/drawing/2014/main" id="{BFF468F2-438B-DDE5-C721-549ECDD36C46}"/>
                </a:ext>
              </a:extLst>
            </p:cNvPr>
            <p:cNvGrpSpPr/>
            <p:nvPr/>
          </p:nvGrpSpPr>
          <p:grpSpPr>
            <a:xfrm>
              <a:off x="2621528" y="3999048"/>
              <a:ext cx="1632113" cy="1334952"/>
              <a:chOff x="2630261" y="3999048"/>
              <a:chExt cx="1632113" cy="1334952"/>
            </a:xfrm>
          </p:grpSpPr>
          <p:sp>
            <p:nvSpPr>
              <p:cNvPr id="19" name="í$1ide">
                <a:extLst>
                  <a:ext uri="{FF2B5EF4-FFF2-40B4-BE49-F238E27FC236}">
                    <a16:creationId xmlns:a16="http://schemas.microsoft.com/office/drawing/2014/main" id="{49B78456-DB96-C470-7237-F964BF76F2CD}"/>
                  </a:ext>
                </a:extLst>
              </p:cNvPr>
              <p:cNvSpPr/>
              <p:nvPr/>
            </p:nvSpPr>
            <p:spPr>
              <a:xfrm>
                <a:off x="2630261" y="3999048"/>
                <a:ext cx="1632113" cy="1334952"/>
              </a:xfrm>
              <a:prstGeom prst="roundRect">
                <a:avLst/>
              </a:prstGeom>
              <a:solidFill>
                <a:schemeClr val="accent2"/>
              </a:solidFill>
              <a:ln w="12700" cap="rnd">
                <a:noFill/>
                <a:prstDash val="solid"/>
                <a:round/>
                <a:headEnd/>
                <a:tailE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en-US" altLang="zh-CN" sz="1600" b="1" dirty="0">
                  <a:solidFill>
                    <a:srgbClr val="FFFFFF"/>
                  </a:solidFill>
                  <a:effectLst/>
                </a:endParaRPr>
              </a:p>
            </p:txBody>
          </p:sp>
          <p:sp>
            <p:nvSpPr>
              <p:cNvPr id="33" name="işlîḍè">
                <a:extLst>
                  <a:ext uri="{FF2B5EF4-FFF2-40B4-BE49-F238E27FC236}">
                    <a16:creationId xmlns:a16="http://schemas.microsoft.com/office/drawing/2014/main" id="{8681BC34-9E64-B25B-CC44-1814628A0C66}"/>
                  </a:ext>
                </a:extLst>
              </p:cNvPr>
              <p:cNvSpPr txBox="1"/>
              <p:nvPr/>
            </p:nvSpPr>
            <p:spPr>
              <a:xfrm>
                <a:off x="2697836" y="4451241"/>
                <a:ext cx="1496963" cy="430567"/>
              </a:xfrm>
              <a:prstGeom prst="rect">
                <a:avLst/>
              </a:prstGeom>
              <a:noFill/>
            </p:spPr>
            <p:txBody>
              <a:bodyPr wrap="square" rtlCol="0">
                <a:spAutoFit/>
              </a:bodyPr>
              <a:lstStyle/>
              <a:p>
                <a:pPr algn="ctr">
                  <a:lnSpc>
                    <a:spcPct val="120000"/>
                  </a:lnSpc>
                </a:pPr>
                <a:r>
                  <a:rPr lang="zh-CN" altLang="en-US" sz="2000" b="1" dirty="0">
                    <a:solidFill>
                      <a:schemeClr val="bg1"/>
                    </a:solidFill>
                  </a:rPr>
                  <a:t>活动策划力</a:t>
                </a:r>
              </a:p>
            </p:txBody>
          </p:sp>
        </p:grpSp>
        <p:grpSp>
          <p:nvGrpSpPr>
            <p:cNvPr id="50" name="组合 49">
              <a:extLst>
                <a:ext uri="{FF2B5EF4-FFF2-40B4-BE49-F238E27FC236}">
                  <a16:creationId xmlns:a16="http://schemas.microsoft.com/office/drawing/2014/main" id="{8B637F6B-AF4D-7F27-B016-67176ED43AD0}"/>
                </a:ext>
              </a:extLst>
            </p:cNvPr>
            <p:cNvGrpSpPr/>
            <p:nvPr/>
          </p:nvGrpSpPr>
          <p:grpSpPr>
            <a:xfrm>
              <a:off x="4320721" y="3999048"/>
              <a:ext cx="1632113" cy="1334952"/>
              <a:chOff x="4320721" y="3999048"/>
              <a:chExt cx="1632113" cy="1334952"/>
            </a:xfrm>
          </p:grpSpPr>
          <p:sp>
            <p:nvSpPr>
              <p:cNvPr id="24" name="íSḷïḋè">
                <a:extLst>
                  <a:ext uri="{FF2B5EF4-FFF2-40B4-BE49-F238E27FC236}">
                    <a16:creationId xmlns:a16="http://schemas.microsoft.com/office/drawing/2014/main" id="{01F40A02-0367-6B68-0534-BEA9FB4C3A24}"/>
                  </a:ext>
                </a:extLst>
              </p:cNvPr>
              <p:cNvSpPr/>
              <p:nvPr/>
            </p:nvSpPr>
            <p:spPr>
              <a:xfrm>
                <a:off x="4320721" y="3999048"/>
                <a:ext cx="1632113" cy="1334952"/>
              </a:xfrm>
              <a:prstGeom prst="roundRect">
                <a:avLst/>
              </a:prstGeom>
              <a:solidFill>
                <a:schemeClr val="accent4"/>
              </a:solidFill>
              <a:ln w="12700" cap="rnd">
                <a:noFill/>
                <a:prstDash val="solid"/>
                <a:round/>
                <a:headEnd/>
                <a:tailEnd/>
              </a:ln>
              <a:effectLst>
                <a:outerShdw blurRad="254000" dist="127000" algn="ctr" rotWithShape="0">
                  <a:schemeClr val="accent4">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en-US" altLang="zh-CN" sz="1600" b="1" dirty="0">
                  <a:solidFill>
                    <a:srgbClr val="FFFFFF"/>
                  </a:solidFill>
                  <a:effectLst/>
                </a:endParaRPr>
              </a:p>
            </p:txBody>
          </p:sp>
          <p:sp>
            <p:nvSpPr>
              <p:cNvPr id="34" name="işlîḍè">
                <a:extLst>
                  <a:ext uri="{FF2B5EF4-FFF2-40B4-BE49-F238E27FC236}">
                    <a16:creationId xmlns:a16="http://schemas.microsoft.com/office/drawing/2014/main" id="{FC302756-ABE8-9F6A-01D2-52BEE616325C}"/>
                  </a:ext>
                </a:extLst>
              </p:cNvPr>
              <p:cNvSpPr txBox="1"/>
              <p:nvPr/>
            </p:nvSpPr>
            <p:spPr>
              <a:xfrm>
                <a:off x="4388296" y="4451241"/>
                <a:ext cx="1496963" cy="430567"/>
              </a:xfrm>
              <a:prstGeom prst="rect">
                <a:avLst/>
              </a:prstGeom>
              <a:noFill/>
            </p:spPr>
            <p:txBody>
              <a:bodyPr wrap="square" rtlCol="0">
                <a:spAutoFit/>
              </a:bodyPr>
              <a:lstStyle/>
              <a:p>
                <a:pPr algn="ctr">
                  <a:lnSpc>
                    <a:spcPct val="120000"/>
                  </a:lnSpc>
                </a:pPr>
                <a:r>
                  <a:rPr lang="zh-CN" altLang="en-US" sz="2000" b="1" dirty="0">
                    <a:solidFill>
                      <a:schemeClr val="bg1"/>
                    </a:solidFill>
                  </a:rPr>
                  <a:t>数据分析力</a:t>
                </a:r>
              </a:p>
            </p:txBody>
          </p:sp>
        </p:grpSp>
      </p:grpSp>
    </p:spTree>
    <p:extLst>
      <p:ext uri="{BB962C8B-B14F-4D97-AF65-F5344CB8AC3E}">
        <p14:creationId xmlns:p14="http://schemas.microsoft.com/office/powerpoint/2010/main" val="23620907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桌子上放着笔记本电脑的键盘上&#10;&#10;描述已自动生成">
            <a:extLst>
              <a:ext uri="{FF2B5EF4-FFF2-40B4-BE49-F238E27FC236}">
                <a16:creationId xmlns:a16="http://schemas.microsoft.com/office/drawing/2014/main" id="{E92F2EFF-9DAD-DEB5-1F21-2D4AD152AFC7}"/>
              </a:ext>
            </a:extLst>
          </p:cNvPr>
          <p:cNvPicPr>
            <a:picLocks noChangeAspect="1"/>
          </p:cNvPicPr>
          <p:nvPr/>
        </p:nvPicPr>
        <p:blipFill rotWithShape="1">
          <a:blip r:embed="rId2">
            <a:extLst>
              <a:ext uri="{28A0092B-C50C-407E-A947-70E740481C1C}">
                <a14:useLocalDpi xmlns:a14="http://schemas.microsoft.com/office/drawing/2010/main" val="0"/>
              </a:ext>
            </a:extLst>
          </a:blip>
          <a:srcRect l="-21" t="15482" r="21" b="144"/>
          <a:stretch/>
        </p:blipFill>
        <p:spPr>
          <a:xfrm>
            <a:off x="-1" y="743"/>
            <a:ext cx="12190679" cy="6857257"/>
          </a:xfrm>
          <a:prstGeom prst="rect">
            <a:avLst/>
          </a:prstGeom>
        </p:spPr>
      </p:pic>
      <p:sp>
        <p:nvSpPr>
          <p:cNvPr id="11" name="矩形 10">
            <a:extLst>
              <a:ext uri="{FF2B5EF4-FFF2-40B4-BE49-F238E27FC236}">
                <a16:creationId xmlns:a16="http://schemas.microsoft.com/office/drawing/2014/main" id="{691FBD51-486F-EDE1-0070-0079FAFD0D1A}"/>
              </a:ext>
            </a:extLst>
          </p:cNvPr>
          <p:cNvSpPr/>
          <p:nvPr/>
        </p:nvSpPr>
        <p:spPr>
          <a:xfrm>
            <a:off x="0" y="0"/>
            <a:ext cx="12192000" cy="6858000"/>
          </a:xfrm>
          <a:prstGeom prst="rect">
            <a:avLst/>
          </a:prstGeom>
          <a:solidFill>
            <a:schemeClr val="accent1">
              <a:alpha val="8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泪滴形 11">
            <a:extLst>
              <a:ext uri="{FF2B5EF4-FFF2-40B4-BE49-F238E27FC236}">
                <a16:creationId xmlns:a16="http://schemas.microsoft.com/office/drawing/2014/main" id="{6FBDB558-4A8C-B3B7-C83D-86B89CD3D971}"/>
              </a:ext>
            </a:extLst>
          </p:cNvPr>
          <p:cNvSpPr/>
          <p:nvPr/>
        </p:nvSpPr>
        <p:spPr>
          <a:xfrm>
            <a:off x="-1061884" y="1690688"/>
            <a:ext cx="6456566" cy="6385142"/>
          </a:xfrm>
          <a:prstGeom prst="teardrop">
            <a:avLst/>
          </a:prstGeom>
          <a:solidFill>
            <a:schemeClr val="accent4">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泪滴形 17">
            <a:extLst>
              <a:ext uri="{FF2B5EF4-FFF2-40B4-BE49-F238E27FC236}">
                <a16:creationId xmlns:a16="http://schemas.microsoft.com/office/drawing/2014/main" id="{EC4A9EFC-793E-8879-603C-539902D31810}"/>
              </a:ext>
            </a:extLst>
          </p:cNvPr>
          <p:cNvSpPr/>
          <p:nvPr/>
        </p:nvSpPr>
        <p:spPr>
          <a:xfrm>
            <a:off x="131592" y="4370028"/>
            <a:ext cx="2375380" cy="2349103"/>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泪滴形 2">
            <a:extLst>
              <a:ext uri="{FF2B5EF4-FFF2-40B4-BE49-F238E27FC236}">
                <a16:creationId xmlns:a16="http://schemas.microsoft.com/office/drawing/2014/main" id="{FAA0FF5E-068F-2226-AB6B-03A035224926}"/>
              </a:ext>
            </a:extLst>
          </p:cNvPr>
          <p:cNvSpPr/>
          <p:nvPr/>
        </p:nvSpPr>
        <p:spPr>
          <a:xfrm flipH="1">
            <a:off x="11143626" y="5802349"/>
            <a:ext cx="916782" cy="916782"/>
          </a:xfrm>
          <a:prstGeom prst="teardrop">
            <a:avLst/>
          </a:prstGeom>
          <a:solidFill>
            <a:schemeClr val="accent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B8274823-BA4D-7829-20F8-6EC72E54BB6D}"/>
              </a:ext>
            </a:extLst>
          </p:cNvPr>
          <p:cNvSpPr/>
          <p:nvPr/>
        </p:nvSpPr>
        <p:spPr>
          <a:xfrm>
            <a:off x="6456566" y="773906"/>
            <a:ext cx="3516730" cy="4299141"/>
          </a:xfrm>
          <a:custGeom>
            <a:avLst/>
            <a:gdLst/>
            <a:ahLst/>
            <a:cxnLst/>
            <a:rect l="l" t="t" r="r" b="b"/>
            <a:pathLst>
              <a:path w="357911" h="437540">
                <a:moveTo>
                  <a:pt x="188595" y="0"/>
                </a:moveTo>
                <a:cubicBezTo>
                  <a:pt x="241122" y="611"/>
                  <a:pt x="282333" y="14476"/>
                  <a:pt x="312229" y="41595"/>
                </a:cubicBezTo>
                <a:cubicBezTo>
                  <a:pt x="342125" y="68715"/>
                  <a:pt x="357352" y="105421"/>
                  <a:pt x="357911" y="151714"/>
                </a:cubicBezTo>
                <a:cubicBezTo>
                  <a:pt x="356907" y="183463"/>
                  <a:pt x="347599" y="210491"/>
                  <a:pt x="329989" y="232797"/>
                </a:cubicBezTo>
                <a:cubicBezTo>
                  <a:pt x="312378" y="255103"/>
                  <a:pt x="292488" y="275818"/>
                  <a:pt x="270319" y="294941"/>
                </a:cubicBezTo>
                <a:cubicBezTo>
                  <a:pt x="248150" y="314065"/>
                  <a:pt x="229728" y="334728"/>
                  <a:pt x="215050" y="356929"/>
                </a:cubicBezTo>
                <a:cubicBezTo>
                  <a:pt x="200373" y="379130"/>
                  <a:pt x="195466" y="406001"/>
                  <a:pt x="200329" y="437540"/>
                </a:cubicBezTo>
                <a:lnTo>
                  <a:pt x="139141" y="437540"/>
                </a:lnTo>
                <a:cubicBezTo>
                  <a:pt x="133228" y="402541"/>
                  <a:pt x="137196" y="372637"/>
                  <a:pt x="151046" y="347827"/>
                </a:cubicBezTo>
                <a:cubicBezTo>
                  <a:pt x="164896" y="323017"/>
                  <a:pt x="182616" y="300813"/>
                  <a:pt x="204206" y="281216"/>
                </a:cubicBezTo>
                <a:cubicBezTo>
                  <a:pt x="225796" y="261619"/>
                  <a:pt x="245245" y="242139"/>
                  <a:pt x="262553" y="222778"/>
                </a:cubicBezTo>
                <a:cubicBezTo>
                  <a:pt x="279860" y="203416"/>
                  <a:pt x="289015" y="181684"/>
                  <a:pt x="290017" y="157581"/>
                </a:cubicBezTo>
                <a:cubicBezTo>
                  <a:pt x="290174" y="128419"/>
                  <a:pt x="281478" y="104391"/>
                  <a:pt x="263928" y="85496"/>
                </a:cubicBezTo>
                <a:cubicBezTo>
                  <a:pt x="246378" y="66602"/>
                  <a:pt x="219032" y="56823"/>
                  <a:pt x="181889" y="56159"/>
                </a:cubicBezTo>
                <a:cubicBezTo>
                  <a:pt x="156795" y="56229"/>
                  <a:pt x="132592" y="62376"/>
                  <a:pt x="109280" y="74600"/>
                </a:cubicBezTo>
                <a:cubicBezTo>
                  <a:pt x="85967" y="86823"/>
                  <a:pt x="63231" y="104705"/>
                  <a:pt x="41071" y="128244"/>
                </a:cubicBezTo>
                <a:lnTo>
                  <a:pt x="0" y="90525"/>
                </a:lnTo>
                <a:cubicBezTo>
                  <a:pt x="25512" y="63651"/>
                  <a:pt x="53278" y="41962"/>
                  <a:pt x="83296" y="25460"/>
                </a:cubicBezTo>
                <a:cubicBezTo>
                  <a:pt x="113314" y="8958"/>
                  <a:pt x="148413" y="471"/>
                  <a:pt x="188595" y="0"/>
                </a:cubicBezTo>
                <a:close/>
              </a:path>
            </a:pathLst>
          </a:custGeom>
          <a:solidFill>
            <a:schemeClr val="accent2">
              <a:alpha val="2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íŝḷíḋê">
            <a:extLst>
              <a:ext uri="{FF2B5EF4-FFF2-40B4-BE49-F238E27FC236}">
                <a16:creationId xmlns:a16="http://schemas.microsoft.com/office/drawing/2014/main" id="{9E9E5395-695C-4427-AE70-AE13B9E4C400}"/>
              </a:ext>
            </a:extLst>
          </p:cNvPr>
          <p:cNvSpPr txBox="1"/>
          <p:nvPr/>
        </p:nvSpPr>
        <p:spPr>
          <a:xfrm>
            <a:off x="1001613" y="990073"/>
            <a:ext cx="3516730" cy="707886"/>
          </a:xfrm>
          <a:prstGeom prst="rect">
            <a:avLst/>
          </a:prstGeom>
          <a:noFill/>
          <a:ln>
            <a:noFill/>
          </a:ln>
        </p:spPr>
        <p:txBody>
          <a:bodyPr wrap="square" lIns="91440" tIns="45720" rIns="91440" bIns="45720" anchor="ctr" anchorCtr="0">
            <a:spAutoFit/>
          </a:bodyPr>
          <a:lstStyle/>
          <a:p>
            <a:pPr>
              <a:buSzPct val="25000"/>
            </a:pPr>
            <a:r>
              <a:rPr lang="en-US" altLang="zh-CN" sz="4000" b="1" dirty="0">
                <a:solidFill>
                  <a:schemeClr val="bg1">
                    <a:alpha val="59000"/>
                  </a:schemeClr>
                </a:solidFill>
                <a:latin typeface="+mj-ea"/>
                <a:ea typeface="+mj-ea"/>
              </a:rPr>
              <a:t>PART  FOUR</a:t>
            </a:r>
          </a:p>
        </p:txBody>
      </p:sp>
      <p:sp>
        <p:nvSpPr>
          <p:cNvPr id="5" name="îṥľïḑe">
            <a:extLst>
              <a:ext uri="{FF2B5EF4-FFF2-40B4-BE49-F238E27FC236}">
                <a16:creationId xmlns:a16="http://schemas.microsoft.com/office/drawing/2014/main" id="{DC0DEB88-BFD6-DC16-D6B0-DF5C586BD406}"/>
              </a:ext>
            </a:extLst>
          </p:cNvPr>
          <p:cNvSpPr/>
          <p:nvPr/>
        </p:nvSpPr>
        <p:spPr>
          <a:xfrm flipH="1">
            <a:off x="6456566" y="3343369"/>
            <a:ext cx="3065038" cy="1135247"/>
          </a:xfrm>
          <a:prstGeom prst="rect">
            <a:avLst/>
          </a:prstGeom>
          <a:ln>
            <a:noFill/>
          </a:ln>
        </p:spPr>
        <p:txBody>
          <a:bodyPr wrap="square" lIns="91440" tIns="45720" rIns="91440" bIns="45720" anchor="t">
            <a:spAutoFit/>
          </a:bodyPr>
          <a:lstStyle/>
          <a:p>
            <a:pPr>
              <a:lnSpc>
                <a:spcPct val="150000"/>
              </a:lnSpc>
            </a:pPr>
            <a:r>
              <a:rPr lang="en-US" altLang="zh-CN" sz="2400" dirty="0">
                <a:solidFill>
                  <a:schemeClr val="bg1">
                    <a:alpha val="60000"/>
                  </a:schemeClr>
                </a:solidFill>
              </a:rPr>
              <a:t>Why do new media
</a:t>
            </a:r>
          </a:p>
        </p:txBody>
      </p:sp>
      <p:sp>
        <p:nvSpPr>
          <p:cNvPr id="6" name="ï$1ïḋé">
            <a:extLst>
              <a:ext uri="{FF2B5EF4-FFF2-40B4-BE49-F238E27FC236}">
                <a16:creationId xmlns:a16="http://schemas.microsoft.com/office/drawing/2014/main" id="{AD8A188B-E177-3602-594C-0D7ACC9C7224}"/>
              </a:ext>
            </a:extLst>
          </p:cNvPr>
          <p:cNvSpPr txBox="1"/>
          <p:nvPr/>
        </p:nvSpPr>
        <p:spPr>
          <a:xfrm>
            <a:off x="6456566" y="2413117"/>
            <a:ext cx="5367134" cy="707886"/>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sz="4000" dirty="0">
                <a:solidFill>
                  <a:schemeClr val="bg1"/>
                </a:solidFill>
                <a:effectLst/>
                <a:latin typeface="+mj-ea"/>
                <a:ea typeface="+mj-ea"/>
              </a:rPr>
              <a:t>为什么要做新媒体</a:t>
            </a:r>
            <a:endParaRPr lang="en-US" altLang="zh-CN" sz="4000" dirty="0">
              <a:solidFill>
                <a:schemeClr val="bg1"/>
              </a:solidFill>
              <a:effectLst/>
              <a:latin typeface="+mj-ea"/>
              <a:ea typeface="+mj-ea"/>
            </a:endParaRPr>
          </a:p>
        </p:txBody>
      </p:sp>
      <p:sp>
        <p:nvSpPr>
          <p:cNvPr id="24" name="任意多边形: 形状 23">
            <a:extLst>
              <a:ext uri="{FF2B5EF4-FFF2-40B4-BE49-F238E27FC236}">
                <a16:creationId xmlns:a16="http://schemas.microsoft.com/office/drawing/2014/main" id="{A94B7409-2551-A3E7-C914-8270B75A8B0D}"/>
              </a:ext>
            </a:extLst>
          </p:cNvPr>
          <p:cNvSpPr/>
          <p:nvPr/>
        </p:nvSpPr>
        <p:spPr>
          <a:xfrm>
            <a:off x="7790506" y="5481827"/>
            <a:ext cx="747251" cy="778386"/>
          </a:xfrm>
          <a:custGeom>
            <a:avLst/>
            <a:gdLst/>
            <a:ahLst/>
            <a:cxnLst/>
            <a:rect l="l" t="t" r="r" b="b"/>
            <a:pathLst>
              <a:path w="100584" h="104775">
                <a:moveTo>
                  <a:pt x="50292" y="0"/>
                </a:moveTo>
                <a:cubicBezTo>
                  <a:pt x="64489" y="244"/>
                  <a:pt x="76329" y="5204"/>
                  <a:pt x="85811" y="14878"/>
                </a:cubicBezTo>
                <a:cubicBezTo>
                  <a:pt x="95293" y="24552"/>
                  <a:pt x="100218" y="37474"/>
                  <a:pt x="100584" y="53645"/>
                </a:cubicBezTo>
                <a:cubicBezTo>
                  <a:pt x="100218" y="69710"/>
                  <a:pt x="95293" y="82213"/>
                  <a:pt x="85811" y="91154"/>
                </a:cubicBezTo>
                <a:cubicBezTo>
                  <a:pt x="76329" y="100095"/>
                  <a:pt x="64489" y="104635"/>
                  <a:pt x="50292" y="104775"/>
                </a:cubicBezTo>
                <a:cubicBezTo>
                  <a:pt x="36095" y="104635"/>
                  <a:pt x="24256" y="100095"/>
                  <a:pt x="14774" y="91154"/>
                </a:cubicBezTo>
                <a:cubicBezTo>
                  <a:pt x="5292" y="82213"/>
                  <a:pt x="367" y="69710"/>
                  <a:pt x="0" y="53645"/>
                </a:cubicBezTo>
                <a:cubicBezTo>
                  <a:pt x="419" y="37474"/>
                  <a:pt x="5449" y="24552"/>
                  <a:pt x="15088" y="14878"/>
                </a:cubicBezTo>
                <a:cubicBezTo>
                  <a:pt x="24727" y="5204"/>
                  <a:pt x="36462" y="244"/>
                  <a:pt x="50292" y="0"/>
                </a:cubicBezTo>
                <a:close/>
              </a:path>
            </a:pathLst>
          </a:custGeom>
          <a:solidFill>
            <a:schemeClr val="accent2">
              <a:alpha val="33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112719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桌子上放着笔记本电脑的键盘上&#10;&#10;描述已自动生成">
            <a:extLst>
              <a:ext uri="{FF2B5EF4-FFF2-40B4-BE49-F238E27FC236}">
                <a16:creationId xmlns:a16="http://schemas.microsoft.com/office/drawing/2014/main" id="{78F14727-195C-EAF0-FB5E-7B686C91D738}"/>
              </a:ext>
            </a:extLst>
          </p:cNvPr>
          <p:cNvPicPr>
            <a:picLocks noChangeAspect="1"/>
          </p:cNvPicPr>
          <p:nvPr/>
        </p:nvPicPr>
        <p:blipFill rotWithShape="1">
          <a:blip r:embed="rId2">
            <a:extLst>
              <a:ext uri="{28A0092B-C50C-407E-A947-70E740481C1C}">
                <a14:useLocalDpi xmlns:a14="http://schemas.microsoft.com/office/drawing/2010/main" val="0"/>
              </a:ext>
            </a:extLst>
          </a:blip>
          <a:srcRect l="-21" t="15482" r="21" b="144"/>
          <a:stretch/>
        </p:blipFill>
        <p:spPr>
          <a:xfrm>
            <a:off x="-1" y="743"/>
            <a:ext cx="12190679" cy="6857257"/>
          </a:xfrm>
          <a:prstGeom prst="rect">
            <a:avLst/>
          </a:prstGeom>
        </p:spPr>
      </p:pic>
      <p:sp>
        <p:nvSpPr>
          <p:cNvPr id="11" name="矩形 10">
            <a:extLst>
              <a:ext uri="{FF2B5EF4-FFF2-40B4-BE49-F238E27FC236}">
                <a16:creationId xmlns:a16="http://schemas.microsoft.com/office/drawing/2014/main" id="{691FBD51-486F-EDE1-0070-0079FAFD0D1A}"/>
              </a:ext>
            </a:extLst>
          </p:cNvPr>
          <p:cNvSpPr/>
          <p:nvPr/>
        </p:nvSpPr>
        <p:spPr>
          <a:xfrm>
            <a:off x="0" y="0"/>
            <a:ext cx="12192000" cy="6858000"/>
          </a:xfrm>
          <a:prstGeom prst="rect">
            <a:avLst/>
          </a:prstGeom>
          <a:solidFill>
            <a:schemeClr val="accent1">
              <a:alpha val="8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a:extLst>
              <a:ext uri="{FF2B5EF4-FFF2-40B4-BE49-F238E27FC236}">
                <a16:creationId xmlns:a16="http://schemas.microsoft.com/office/drawing/2014/main" id="{532148F5-8352-B555-36D6-8416EAD73B07}"/>
              </a:ext>
            </a:extLst>
          </p:cNvPr>
          <p:cNvSpPr/>
          <p:nvPr/>
        </p:nvSpPr>
        <p:spPr>
          <a:xfrm flipV="1">
            <a:off x="1732749" y="-242450"/>
            <a:ext cx="718692" cy="71869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a:extLst>
              <a:ext uri="{FF2B5EF4-FFF2-40B4-BE49-F238E27FC236}">
                <a16:creationId xmlns:a16="http://schemas.microsoft.com/office/drawing/2014/main" id="{5CE49977-5412-10C3-B772-6FC4A71ED691}"/>
              </a:ext>
            </a:extLst>
          </p:cNvPr>
          <p:cNvSpPr/>
          <p:nvPr/>
        </p:nvSpPr>
        <p:spPr>
          <a:xfrm>
            <a:off x="547223" y="185142"/>
            <a:ext cx="1125772" cy="1125772"/>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ï$1ïḋé">
            <a:extLst>
              <a:ext uri="{FF2B5EF4-FFF2-40B4-BE49-F238E27FC236}">
                <a16:creationId xmlns:a16="http://schemas.microsoft.com/office/drawing/2014/main" id="{5F72FBD0-C8D7-9597-FB90-2913EBDAC137}"/>
              </a:ext>
            </a:extLst>
          </p:cNvPr>
          <p:cNvSpPr txBox="1"/>
          <p:nvPr/>
        </p:nvSpPr>
        <p:spPr>
          <a:xfrm>
            <a:off x="1787295" y="573992"/>
            <a:ext cx="4488562" cy="52322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sz="2800" dirty="0">
                <a:solidFill>
                  <a:schemeClr val="bg1"/>
                </a:solidFill>
                <a:effectLst/>
                <a:latin typeface="+mj-ea"/>
                <a:ea typeface="+mj-ea"/>
              </a:rPr>
              <a:t>为什么要做新媒体</a:t>
            </a:r>
            <a:endParaRPr lang="en-US" altLang="zh-CN" sz="2800" dirty="0">
              <a:solidFill>
                <a:schemeClr val="bg1"/>
              </a:solidFill>
              <a:effectLst/>
              <a:latin typeface="+mj-ea"/>
              <a:ea typeface="+mj-ea"/>
            </a:endParaRPr>
          </a:p>
        </p:txBody>
      </p:sp>
      <p:sp>
        <p:nvSpPr>
          <p:cNvPr id="16" name="ï$1ïḋé">
            <a:extLst>
              <a:ext uri="{FF2B5EF4-FFF2-40B4-BE49-F238E27FC236}">
                <a16:creationId xmlns:a16="http://schemas.microsoft.com/office/drawing/2014/main" id="{281E6DFB-819B-03F7-5380-7B8A928C4D07}"/>
              </a:ext>
            </a:extLst>
          </p:cNvPr>
          <p:cNvSpPr txBox="1"/>
          <p:nvPr/>
        </p:nvSpPr>
        <p:spPr>
          <a:xfrm>
            <a:off x="715381" y="394085"/>
            <a:ext cx="789457" cy="707886"/>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ctr"/>
            <a:r>
              <a:rPr lang="en-US" altLang="zh-CN" sz="4000" dirty="0">
                <a:solidFill>
                  <a:schemeClr val="bg1"/>
                </a:solidFill>
                <a:effectLst/>
                <a:latin typeface="+mj-ea"/>
                <a:ea typeface="+mj-ea"/>
              </a:rPr>
              <a:t>4</a:t>
            </a:r>
          </a:p>
        </p:txBody>
      </p:sp>
      <p:sp>
        <p:nvSpPr>
          <p:cNvPr id="27" name="泪滴形 26">
            <a:extLst>
              <a:ext uri="{FF2B5EF4-FFF2-40B4-BE49-F238E27FC236}">
                <a16:creationId xmlns:a16="http://schemas.microsoft.com/office/drawing/2014/main" id="{B5F1B3F3-86EA-3778-8F7D-DFF3D3A458CD}"/>
              </a:ext>
            </a:extLst>
          </p:cNvPr>
          <p:cNvSpPr/>
          <p:nvPr/>
        </p:nvSpPr>
        <p:spPr>
          <a:xfrm flipH="1">
            <a:off x="11143626" y="5802349"/>
            <a:ext cx="916782" cy="916782"/>
          </a:xfrm>
          <a:prstGeom prst="teardrop">
            <a:avLst/>
          </a:prstGeom>
          <a:solidFill>
            <a:schemeClr val="accent4"/>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A55230E6-47F1-8905-18F8-D2D2CB1054EB}"/>
              </a:ext>
            </a:extLst>
          </p:cNvPr>
          <p:cNvGrpSpPr/>
          <p:nvPr/>
        </p:nvGrpSpPr>
        <p:grpSpPr>
          <a:xfrm>
            <a:off x="10625675" y="737915"/>
            <a:ext cx="837574" cy="832571"/>
            <a:chOff x="8862511" y="1027906"/>
            <a:chExt cx="1187400" cy="1180307"/>
          </a:xfrm>
        </p:grpSpPr>
        <p:sp>
          <p:nvSpPr>
            <p:cNvPr id="28" name="流程图: 顺序访问存储器 27">
              <a:extLst>
                <a:ext uri="{FF2B5EF4-FFF2-40B4-BE49-F238E27FC236}">
                  <a16:creationId xmlns:a16="http://schemas.microsoft.com/office/drawing/2014/main" id="{DB24F97B-D4D8-7445-1C22-AFFA2D8A8123}"/>
                </a:ext>
              </a:extLst>
            </p:cNvPr>
            <p:cNvSpPr/>
            <p:nvPr/>
          </p:nvSpPr>
          <p:spPr>
            <a:xfrm flipH="1">
              <a:off x="8862511" y="1027906"/>
              <a:ext cx="1035000" cy="1027907"/>
            </a:xfrm>
            <a:prstGeom prst="flowChartMagneticTape">
              <a:avLst/>
            </a:prstGeom>
            <a:solidFill>
              <a:schemeClr val="accent3">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顺序访问存储器 28">
              <a:extLst>
                <a:ext uri="{FF2B5EF4-FFF2-40B4-BE49-F238E27FC236}">
                  <a16:creationId xmlns:a16="http://schemas.microsoft.com/office/drawing/2014/main" id="{101EFDD9-CD34-A74E-DB87-9B9FC187B04D}"/>
                </a:ext>
              </a:extLst>
            </p:cNvPr>
            <p:cNvSpPr/>
            <p:nvPr/>
          </p:nvSpPr>
          <p:spPr>
            <a:xfrm flipH="1">
              <a:off x="9383973" y="1546839"/>
              <a:ext cx="665938" cy="661374"/>
            </a:xfrm>
            <a:prstGeom prst="flowChartMagneticTape">
              <a:avLst/>
            </a:prstGeom>
            <a:solidFill>
              <a:schemeClr val="accent2">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íṣḻîḑè">
            <a:extLst>
              <a:ext uri="{FF2B5EF4-FFF2-40B4-BE49-F238E27FC236}">
                <a16:creationId xmlns:a16="http://schemas.microsoft.com/office/drawing/2014/main" id="{28F57562-0712-84F3-7E8C-D48C9ACA3B72}"/>
              </a:ext>
            </a:extLst>
          </p:cNvPr>
          <p:cNvSpPr/>
          <p:nvPr/>
        </p:nvSpPr>
        <p:spPr>
          <a:xfrm>
            <a:off x="7483814" y="1787198"/>
            <a:ext cx="4177544" cy="4694210"/>
          </a:xfrm>
          <a:prstGeom prst="ellipse">
            <a:avLst/>
          </a:prstGeom>
          <a:solidFill>
            <a:schemeClr val="accent2">
              <a:alpha val="35000"/>
            </a:schemeClr>
          </a:solidFill>
          <a:ln>
            <a:noFill/>
          </a:ln>
          <a:effectLst>
            <a:softEdge rad="825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íṣḻîḑè">
            <a:extLst>
              <a:ext uri="{FF2B5EF4-FFF2-40B4-BE49-F238E27FC236}">
                <a16:creationId xmlns:a16="http://schemas.microsoft.com/office/drawing/2014/main" id="{2EFA6912-38AB-87CD-F95C-8C38127E7A89}"/>
              </a:ext>
            </a:extLst>
          </p:cNvPr>
          <p:cNvSpPr/>
          <p:nvPr/>
        </p:nvSpPr>
        <p:spPr>
          <a:xfrm>
            <a:off x="2823569" y="1787198"/>
            <a:ext cx="4177544" cy="4694210"/>
          </a:xfrm>
          <a:prstGeom prst="ellipse">
            <a:avLst/>
          </a:prstGeom>
          <a:solidFill>
            <a:schemeClr val="accent4">
              <a:alpha val="35000"/>
            </a:schemeClr>
          </a:solidFill>
          <a:ln>
            <a:noFill/>
          </a:ln>
          <a:effectLst>
            <a:softEdge rad="825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ï$ľíďe">
            <a:extLst>
              <a:ext uri="{FF2B5EF4-FFF2-40B4-BE49-F238E27FC236}">
                <a16:creationId xmlns:a16="http://schemas.microsoft.com/office/drawing/2014/main" id="{286D7256-4FB0-4220-E373-935CE0491C99}"/>
              </a:ext>
            </a:extLst>
          </p:cNvPr>
          <p:cNvSpPr/>
          <p:nvPr/>
        </p:nvSpPr>
        <p:spPr>
          <a:xfrm>
            <a:off x="1153253" y="3750600"/>
            <a:ext cx="4223458" cy="2383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îŝļíḑe">
            <a:extLst>
              <a:ext uri="{FF2B5EF4-FFF2-40B4-BE49-F238E27FC236}">
                <a16:creationId xmlns:a16="http://schemas.microsoft.com/office/drawing/2014/main" id="{154886C2-F74F-CD97-8FC3-6F5BE0B57714}"/>
              </a:ext>
            </a:extLst>
          </p:cNvPr>
          <p:cNvSpPr/>
          <p:nvPr/>
        </p:nvSpPr>
        <p:spPr>
          <a:xfrm>
            <a:off x="967958" y="3598720"/>
            <a:ext cx="4223458" cy="2383500"/>
          </a:xfrm>
          <a:prstGeom prst="roundRect">
            <a:avLst>
              <a:gd name="adj" fmla="val 0"/>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7" name="组合 46">
            <a:extLst>
              <a:ext uri="{FF2B5EF4-FFF2-40B4-BE49-F238E27FC236}">
                <a16:creationId xmlns:a16="http://schemas.microsoft.com/office/drawing/2014/main" id="{B541453C-AEDE-E0DC-1469-BFD46E09C59C}"/>
              </a:ext>
            </a:extLst>
          </p:cNvPr>
          <p:cNvGrpSpPr/>
          <p:nvPr/>
        </p:nvGrpSpPr>
        <p:grpSpPr>
          <a:xfrm>
            <a:off x="1261846" y="4224377"/>
            <a:ext cx="3635683" cy="1132186"/>
            <a:chOff x="1261845" y="3937729"/>
            <a:chExt cx="3635683" cy="1132186"/>
          </a:xfrm>
        </p:grpSpPr>
        <p:sp>
          <p:nvSpPr>
            <p:cNvPr id="39" name="íšḷîḓê">
              <a:extLst>
                <a:ext uri="{FF2B5EF4-FFF2-40B4-BE49-F238E27FC236}">
                  <a16:creationId xmlns:a16="http://schemas.microsoft.com/office/drawing/2014/main" id="{20F58D9D-77B3-D51D-A4D1-AC87DC83E78E}"/>
                </a:ext>
              </a:extLst>
            </p:cNvPr>
            <p:cNvSpPr txBox="1"/>
            <p:nvPr/>
          </p:nvSpPr>
          <p:spPr>
            <a:xfrm>
              <a:off x="2653928" y="3937729"/>
              <a:ext cx="851514" cy="769441"/>
            </a:xfrm>
            <a:prstGeom prst="rect">
              <a:avLst/>
            </a:prstGeom>
            <a:noFill/>
          </p:spPr>
          <p:txBody>
            <a:bodyPr wrap="none" lIns="91440" tIns="45720" rIns="91440" bIns="45720" rtlCol="0" anchor="b" anchorCtr="0">
              <a:spAutoFit/>
            </a:bodyPr>
            <a:lstStyle/>
            <a:p>
              <a:pPr algn="ctr"/>
              <a:r>
                <a:rPr kumimoji="1" lang="en-US" altLang="zh-CN" sz="4400" b="1" dirty="0">
                  <a:solidFill>
                    <a:schemeClr val="accent4"/>
                  </a:solidFill>
                  <a:latin typeface="+mj-ea"/>
                  <a:ea typeface="+mj-ea"/>
                </a:rPr>
                <a:t>01</a:t>
              </a:r>
              <a:endParaRPr kumimoji="1" lang="zh-CN" altLang="en-US" sz="4400" b="1" dirty="0">
                <a:solidFill>
                  <a:schemeClr val="accent4"/>
                </a:solidFill>
                <a:latin typeface="+mj-ea"/>
                <a:ea typeface="+mj-ea"/>
              </a:endParaRPr>
            </a:p>
          </p:txBody>
        </p:sp>
        <p:sp>
          <p:nvSpPr>
            <p:cNvPr id="40" name="îṡḷiďè">
              <a:extLst>
                <a:ext uri="{FF2B5EF4-FFF2-40B4-BE49-F238E27FC236}">
                  <a16:creationId xmlns:a16="http://schemas.microsoft.com/office/drawing/2014/main" id="{66DE5000-5E68-CF43-4A26-E72BE0F9FA81}"/>
                </a:ext>
              </a:extLst>
            </p:cNvPr>
            <p:cNvSpPr/>
            <p:nvPr/>
          </p:nvSpPr>
          <p:spPr>
            <a:xfrm>
              <a:off x="1261845" y="4650721"/>
              <a:ext cx="3635683" cy="419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000" b="1" dirty="0">
                  <a:solidFill>
                    <a:schemeClr val="accent4"/>
                  </a:solidFill>
                  <a:latin typeface="+mn-ea"/>
                </a:rPr>
                <a:t>新媒体流量大</a:t>
              </a:r>
              <a:endParaRPr kumimoji="1" lang="en-US" altLang="zh-CN" sz="2000" b="1" dirty="0">
                <a:solidFill>
                  <a:schemeClr val="accent4"/>
                </a:solidFill>
                <a:latin typeface="+mn-ea"/>
              </a:endParaRPr>
            </a:p>
          </p:txBody>
        </p:sp>
      </p:grpSp>
      <p:sp>
        <p:nvSpPr>
          <p:cNvPr id="14" name="ïṣḷíďe">
            <a:extLst>
              <a:ext uri="{FF2B5EF4-FFF2-40B4-BE49-F238E27FC236}">
                <a16:creationId xmlns:a16="http://schemas.microsoft.com/office/drawing/2014/main" id="{2625F657-FB52-CFF8-4660-2AE619301D54}"/>
              </a:ext>
            </a:extLst>
          </p:cNvPr>
          <p:cNvSpPr/>
          <p:nvPr/>
        </p:nvSpPr>
        <p:spPr>
          <a:xfrm>
            <a:off x="6409820" y="3739267"/>
            <a:ext cx="4223458" cy="238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íṥḷîḓè">
            <a:extLst>
              <a:ext uri="{FF2B5EF4-FFF2-40B4-BE49-F238E27FC236}">
                <a16:creationId xmlns:a16="http://schemas.microsoft.com/office/drawing/2014/main" id="{7D690438-461B-B17A-D373-913F5F29EBC1}"/>
              </a:ext>
            </a:extLst>
          </p:cNvPr>
          <p:cNvSpPr/>
          <p:nvPr/>
        </p:nvSpPr>
        <p:spPr>
          <a:xfrm>
            <a:off x="6224525" y="3587387"/>
            <a:ext cx="4223458" cy="2383500"/>
          </a:xfrm>
          <a:prstGeom prst="roundRect">
            <a:avLst>
              <a:gd name="adj" fmla="val 0"/>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2" name="ïṥḷiďê">
            <a:extLst>
              <a:ext uri="{FF2B5EF4-FFF2-40B4-BE49-F238E27FC236}">
                <a16:creationId xmlns:a16="http://schemas.microsoft.com/office/drawing/2014/main" id="{B7F17698-9C85-AD31-99F9-CFAD9472354A}"/>
              </a:ext>
            </a:extLst>
          </p:cNvPr>
          <p:cNvGrpSpPr>
            <a:grpSpLocks/>
          </p:cNvGrpSpPr>
          <p:nvPr/>
        </p:nvGrpSpPr>
        <p:grpSpPr>
          <a:xfrm>
            <a:off x="6518413" y="4213044"/>
            <a:ext cx="3635683" cy="1132186"/>
            <a:chOff x="6190888" y="4156471"/>
            <a:chExt cx="1969192" cy="914388"/>
          </a:xfrm>
          <a:solidFill>
            <a:schemeClr val="bg1"/>
          </a:solidFill>
        </p:grpSpPr>
        <p:sp>
          <p:nvSpPr>
            <p:cNvPr id="23" name="iṥ1íḍé">
              <a:extLst>
                <a:ext uri="{FF2B5EF4-FFF2-40B4-BE49-F238E27FC236}">
                  <a16:creationId xmlns:a16="http://schemas.microsoft.com/office/drawing/2014/main" id="{36D3CA60-5C7E-FC54-F16F-BE0A760298F4}"/>
                </a:ext>
              </a:extLst>
            </p:cNvPr>
            <p:cNvSpPr txBox="1"/>
            <p:nvPr/>
          </p:nvSpPr>
          <p:spPr>
            <a:xfrm>
              <a:off x="6944881" y="4156471"/>
              <a:ext cx="461205" cy="621424"/>
            </a:xfrm>
            <a:prstGeom prst="rect">
              <a:avLst/>
            </a:prstGeom>
            <a:noFill/>
          </p:spPr>
          <p:txBody>
            <a:bodyPr wrap="none" lIns="91440" tIns="45720" rIns="91440" bIns="45720" rtlCol="0" anchor="b" anchorCtr="0">
              <a:spAutoFit/>
            </a:bodyPr>
            <a:lstStyle/>
            <a:p>
              <a:pPr algn="ctr"/>
              <a:r>
                <a:rPr kumimoji="1" lang="en-US" altLang="zh-CN" sz="4400" b="1" dirty="0">
                  <a:solidFill>
                    <a:schemeClr val="accent2"/>
                  </a:solidFill>
                  <a:latin typeface="+mj-ea"/>
                  <a:ea typeface="+mj-ea"/>
                </a:rPr>
                <a:t>02</a:t>
              </a:r>
              <a:endParaRPr kumimoji="1" lang="zh-CN" altLang="en-US" sz="4400" b="1" dirty="0">
                <a:solidFill>
                  <a:schemeClr val="accent2"/>
                </a:solidFill>
                <a:latin typeface="+mj-ea"/>
                <a:ea typeface="+mj-ea"/>
              </a:endParaRPr>
            </a:p>
          </p:txBody>
        </p:sp>
        <p:sp>
          <p:nvSpPr>
            <p:cNvPr id="30" name="isḷïḓe">
              <a:extLst>
                <a:ext uri="{FF2B5EF4-FFF2-40B4-BE49-F238E27FC236}">
                  <a16:creationId xmlns:a16="http://schemas.microsoft.com/office/drawing/2014/main" id="{EA6B5830-C052-4A65-A65B-88D532EB1856}"/>
                </a:ext>
              </a:extLst>
            </p:cNvPr>
            <p:cNvSpPr/>
            <p:nvPr/>
          </p:nvSpPr>
          <p:spPr>
            <a:xfrm>
              <a:off x="6190888" y="4747718"/>
              <a:ext cx="1969192" cy="3231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000" b="1" dirty="0">
                  <a:solidFill>
                    <a:schemeClr val="accent2"/>
                  </a:solidFill>
                  <a:latin typeface="+mn-ea"/>
                </a:rPr>
                <a:t>新媒体成本低</a:t>
              </a:r>
              <a:endParaRPr kumimoji="1" lang="en-US" altLang="zh-CN" sz="2000" b="1" dirty="0">
                <a:solidFill>
                  <a:schemeClr val="accent2"/>
                </a:solidFill>
                <a:latin typeface="+mn-ea"/>
              </a:endParaRPr>
            </a:p>
          </p:txBody>
        </p:sp>
      </p:grpSp>
      <p:sp>
        <p:nvSpPr>
          <p:cNvPr id="43" name="íşḻíḍé">
            <a:extLst>
              <a:ext uri="{FF2B5EF4-FFF2-40B4-BE49-F238E27FC236}">
                <a16:creationId xmlns:a16="http://schemas.microsoft.com/office/drawing/2014/main" id="{2B80D517-31AF-1D1A-9A51-98071CE6167F}"/>
              </a:ext>
            </a:extLst>
          </p:cNvPr>
          <p:cNvSpPr txBox="1"/>
          <p:nvPr/>
        </p:nvSpPr>
        <p:spPr>
          <a:xfrm>
            <a:off x="2141052" y="2024712"/>
            <a:ext cx="7919915" cy="1185453"/>
          </a:xfrm>
          <a:prstGeom prst="rect">
            <a:avLst/>
          </a:prstGeom>
          <a:noFill/>
        </p:spPr>
        <p:txBody>
          <a:bodyPr wrap="square" rtlCol="0">
            <a:spAutoFit/>
          </a:bodyPr>
          <a:lstStyle/>
          <a:p>
            <a:pPr algn="ctr">
              <a:lnSpc>
                <a:spcPct val="130000"/>
              </a:lnSpc>
            </a:pPr>
            <a:r>
              <a:rPr kumimoji="1" lang="zh-CN" altLang="en-US" sz="1400" dirty="0">
                <a:solidFill>
                  <a:schemeClr val="bg2">
                    <a:lumMod val="90000"/>
                  </a:schemeClr>
                </a:solidFill>
              </a:rPr>
              <a:t>新媒体运营是一个操盘手，把新媒体运营的日常项碎工作的工作串联起来而市场调查能力、用户沟通能力、渠道发展能力，还有内容创作能力和产品推广能力也是一家公司的立根之本能熟练掌握，小到升职加薪，大到辞职创业都是比其他文职的工作带给自己的成长性，做新媒体运营更是互联网行业的职业突围之路。</a:t>
            </a:r>
            <a:endParaRPr kumimoji="1" lang="en-US" altLang="zh-CN" sz="1400" dirty="0">
              <a:solidFill>
                <a:schemeClr val="bg2">
                  <a:lumMod val="90000"/>
                </a:schemeClr>
              </a:solidFill>
            </a:endParaRPr>
          </a:p>
        </p:txBody>
      </p:sp>
      <p:sp>
        <p:nvSpPr>
          <p:cNvPr id="44" name="i$ḻîḍê">
            <a:extLst>
              <a:ext uri="{FF2B5EF4-FFF2-40B4-BE49-F238E27FC236}">
                <a16:creationId xmlns:a16="http://schemas.microsoft.com/office/drawing/2014/main" id="{3C087C62-D909-5527-76FC-7C3A53B1DA57}"/>
              </a:ext>
            </a:extLst>
          </p:cNvPr>
          <p:cNvSpPr txBox="1"/>
          <p:nvPr/>
        </p:nvSpPr>
        <p:spPr>
          <a:xfrm>
            <a:off x="2192973" y="1567444"/>
            <a:ext cx="7919915" cy="400110"/>
          </a:xfrm>
          <a:prstGeom prst="rect">
            <a:avLst/>
          </a:prstGeom>
          <a:noFill/>
        </p:spPr>
        <p:txBody>
          <a:bodyPr wrap="square">
            <a:spAutoFit/>
          </a:bodyPr>
          <a:lstStyle/>
          <a:p>
            <a:pPr algn="ctr"/>
            <a:r>
              <a:rPr lang="zh-CN" altLang="en-US" sz="2000" b="1" dirty="0">
                <a:solidFill>
                  <a:schemeClr val="bg1"/>
                </a:solidFill>
              </a:rPr>
              <a:t>为什么要做新媒体</a:t>
            </a:r>
            <a:endParaRPr lang="en-US" altLang="zh-CN" sz="2000" b="1" dirty="0">
              <a:solidFill>
                <a:schemeClr val="bg1"/>
              </a:solidFill>
            </a:endParaRPr>
          </a:p>
        </p:txBody>
      </p:sp>
    </p:spTree>
    <p:extLst>
      <p:ext uri="{BB962C8B-B14F-4D97-AF65-F5344CB8AC3E}">
        <p14:creationId xmlns:p14="http://schemas.microsoft.com/office/powerpoint/2010/main" val="6317901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桌子上放着笔记本电脑的键盘上&#10;&#10;描述已自动生成">
            <a:extLst>
              <a:ext uri="{FF2B5EF4-FFF2-40B4-BE49-F238E27FC236}">
                <a16:creationId xmlns:a16="http://schemas.microsoft.com/office/drawing/2014/main" id="{FD77C3B4-78F2-EDEC-3C1C-520D56E1BC8D}"/>
              </a:ext>
            </a:extLst>
          </p:cNvPr>
          <p:cNvPicPr>
            <a:picLocks noChangeAspect="1"/>
          </p:cNvPicPr>
          <p:nvPr/>
        </p:nvPicPr>
        <p:blipFill rotWithShape="1">
          <a:blip r:embed="rId2">
            <a:extLst>
              <a:ext uri="{28A0092B-C50C-407E-A947-70E740481C1C}">
                <a14:useLocalDpi xmlns:a14="http://schemas.microsoft.com/office/drawing/2010/main" val="0"/>
              </a:ext>
            </a:extLst>
          </a:blip>
          <a:srcRect l="-21" t="15482" r="21" b="144"/>
          <a:stretch/>
        </p:blipFill>
        <p:spPr>
          <a:xfrm>
            <a:off x="-1" y="743"/>
            <a:ext cx="12190679" cy="6857257"/>
          </a:xfrm>
          <a:prstGeom prst="rect">
            <a:avLst/>
          </a:prstGeom>
        </p:spPr>
      </p:pic>
      <p:sp>
        <p:nvSpPr>
          <p:cNvPr id="11" name="矩形 10">
            <a:extLst>
              <a:ext uri="{FF2B5EF4-FFF2-40B4-BE49-F238E27FC236}">
                <a16:creationId xmlns:a16="http://schemas.microsoft.com/office/drawing/2014/main" id="{691FBD51-486F-EDE1-0070-0079FAFD0D1A}"/>
              </a:ext>
            </a:extLst>
          </p:cNvPr>
          <p:cNvSpPr/>
          <p:nvPr/>
        </p:nvSpPr>
        <p:spPr>
          <a:xfrm>
            <a:off x="0" y="0"/>
            <a:ext cx="12192000" cy="6858000"/>
          </a:xfrm>
          <a:prstGeom prst="rect">
            <a:avLst/>
          </a:prstGeom>
          <a:solidFill>
            <a:schemeClr val="accent1">
              <a:alpha val="8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泪滴形 6">
            <a:extLst>
              <a:ext uri="{FF2B5EF4-FFF2-40B4-BE49-F238E27FC236}">
                <a16:creationId xmlns:a16="http://schemas.microsoft.com/office/drawing/2014/main" id="{532148F5-8352-B555-36D6-8416EAD73B07}"/>
              </a:ext>
            </a:extLst>
          </p:cNvPr>
          <p:cNvSpPr/>
          <p:nvPr/>
        </p:nvSpPr>
        <p:spPr>
          <a:xfrm flipV="1">
            <a:off x="1732749" y="-242450"/>
            <a:ext cx="718692" cy="71869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a:extLst>
              <a:ext uri="{FF2B5EF4-FFF2-40B4-BE49-F238E27FC236}">
                <a16:creationId xmlns:a16="http://schemas.microsoft.com/office/drawing/2014/main" id="{5CE49977-5412-10C3-B772-6FC4A71ED691}"/>
              </a:ext>
            </a:extLst>
          </p:cNvPr>
          <p:cNvSpPr/>
          <p:nvPr/>
        </p:nvSpPr>
        <p:spPr>
          <a:xfrm>
            <a:off x="547223" y="185142"/>
            <a:ext cx="1125772" cy="1125772"/>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ï$1ïḋé">
            <a:extLst>
              <a:ext uri="{FF2B5EF4-FFF2-40B4-BE49-F238E27FC236}">
                <a16:creationId xmlns:a16="http://schemas.microsoft.com/office/drawing/2014/main" id="{5F72FBD0-C8D7-9597-FB90-2913EBDAC137}"/>
              </a:ext>
            </a:extLst>
          </p:cNvPr>
          <p:cNvSpPr txBox="1"/>
          <p:nvPr/>
        </p:nvSpPr>
        <p:spPr>
          <a:xfrm>
            <a:off x="1787295" y="573992"/>
            <a:ext cx="4488562" cy="52322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sz="2800" dirty="0">
                <a:solidFill>
                  <a:schemeClr val="bg1"/>
                </a:solidFill>
                <a:effectLst/>
                <a:latin typeface="+mj-ea"/>
                <a:ea typeface="+mj-ea"/>
              </a:rPr>
              <a:t>为什么要做新媒体</a:t>
            </a:r>
            <a:endParaRPr lang="en-US" altLang="zh-CN" sz="2800" dirty="0">
              <a:solidFill>
                <a:schemeClr val="bg1"/>
              </a:solidFill>
              <a:effectLst/>
              <a:latin typeface="+mj-ea"/>
              <a:ea typeface="+mj-ea"/>
            </a:endParaRPr>
          </a:p>
        </p:txBody>
      </p:sp>
      <p:sp>
        <p:nvSpPr>
          <p:cNvPr id="16" name="ï$1ïḋé">
            <a:extLst>
              <a:ext uri="{FF2B5EF4-FFF2-40B4-BE49-F238E27FC236}">
                <a16:creationId xmlns:a16="http://schemas.microsoft.com/office/drawing/2014/main" id="{281E6DFB-819B-03F7-5380-7B8A928C4D07}"/>
              </a:ext>
            </a:extLst>
          </p:cNvPr>
          <p:cNvSpPr txBox="1"/>
          <p:nvPr/>
        </p:nvSpPr>
        <p:spPr>
          <a:xfrm>
            <a:off x="715381" y="394085"/>
            <a:ext cx="789457" cy="707886"/>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ctr"/>
            <a:r>
              <a:rPr lang="en-US" altLang="zh-CN" sz="4000" dirty="0">
                <a:solidFill>
                  <a:schemeClr val="bg1"/>
                </a:solidFill>
                <a:effectLst/>
                <a:latin typeface="+mj-ea"/>
                <a:ea typeface="+mj-ea"/>
              </a:rPr>
              <a:t>4</a:t>
            </a:r>
          </a:p>
        </p:txBody>
      </p:sp>
      <p:sp>
        <p:nvSpPr>
          <p:cNvPr id="27" name="泪滴形 26">
            <a:extLst>
              <a:ext uri="{FF2B5EF4-FFF2-40B4-BE49-F238E27FC236}">
                <a16:creationId xmlns:a16="http://schemas.microsoft.com/office/drawing/2014/main" id="{B5F1B3F3-86EA-3778-8F7D-DFF3D3A458CD}"/>
              </a:ext>
            </a:extLst>
          </p:cNvPr>
          <p:cNvSpPr/>
          <p:nvPr/>
        </p:nvSpPr>
        <p:spPr>
          <a:xfrm flipH="1">
            <a:off x="11143626" y="5802349"/>
            <a:ext cx="916782" cy="916782"/>
          </a:xfrm>
          <a:prstGeom prst="teardrop">
            <a:avLst/>
          </a:prstGeom>
          <a:solidFill>
            <a:schemeClr val="accent4"/>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A55230E6-47F1-8905-18F8-D2D2CB1054EB}"/>
              </a:ext>
            </a:extLst>
          </p:cNvPr>
          <p:cNvGrpSpPr/>
          <p:nvPr/>
        </p:nvGrpSpPr>
        <p:grpSpPr>
          <a:xfrm>
            <a:off x="10625675" y="737915"/>
            <a:ext cx="837574" cy="832571"/>
            <a:chOff x="8862511" y="1027906"/>
            <a:chExt cx="1187400" cy="1180307"/>
          </a:xfrm>
        </p:grpSpPr>
        <p:sp>
          <p:nvSpPr>
            <p:cNvPr id="28" name="流程图: 顺序访问存储器 27">
              <a:extLst>
                <a:ext uri="{FF2B5EF4-FFF2-40B4-BE49-F238E27FC236}">
                  <a16:creationId xmlns:a16="http://schemas.microsoft.com/office/drawing/2014/main" id="{DB24F97B-D4D8-7445-1C22-AFFA2D8A8123}"/>
                </a:ext>
              </a:extLst>
            </p:cNvPr>
            <p:cNvSpPr/>
            <p:nvPr/>
          </p:nvSpPr>
          <p:spPr>
            <a:xfrm flipH="1">
              <a:off x="8862511" y="1027906"/>
              <a:ext cx="1035000" cy="1027907"/>
            </a:xfrm>
            <a:prstGeom prst="flowChartMagneticTape">
              <a:avLst/>
            </a:prstGeom>
            <a:solidFill>
              <a:schemeClr val="accent3">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顺序访问存储器 28">
              <a:extLst>
                <a:ext uri="{FF2B5EF4-FFF2-40B4-BE49-F238E27FC236}">
                  <a16:creationId xmlns:a16="http://schemas.microsoft.com/office/drawing/2014/main" id="{101EFDD9-CD34-A74E-DB87-9B9FC187B04D}"/>
                </a:ext>
              </a:extLst>
            </p:cNvPr>
            <p:cNvSpPr/>
            <p:nvPr/>
          </p:nvSpPr>
          <p:spPr>
            <a:xfrm flipH="1">
              <a:off x="9383973" y="1546839"/>
              <a:ext cx="665938" cy="661374"/>
            </a:xfrm>
            <a:prstGeom prst="flowChartMagneticTape">
              <a:avLst/>
            </a:prstGeom>
            <a:solidFill>
              <a:schemeClr val="accent2">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îŝḷïḑé">
            <a:extLst>
              <a:ext uri="{FF2B5EF4-FFF2-40B4-BE49-F238E27FC236}">
                <a16:creationId xmlns:a16="http://schemas.microsoft.com/office/drawing/2014/main" id="{9077CF52-37B7-F300-59E9-877FA906172B}"/>
              </a:ext>
            </a:extLst>
          </p:cNvPr>
          <p:cNvSpPr/>
          <p:nvPr/>
        </p:nvSpPr>
        <p:spPr>
          <a:xfrm>
            <a:off x="862740" y="1604656"/>
            <a:ext cx="9391792" cy="2626313"/>
          </a:xfrm>
          <a:prstGeom prst="roundRect">
            <a:avLst>
              <a:gd name="adj" fmla="val 7214"/>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i$líḑè">
            <a:extLst>
              <a:ext uri="{FF2B5EF4-FFF2-40B4-BE49-F238E27FC236}">
                <a16:creationId xmlns:a16="http://schemas.microsoft.com/office/drawing/2014/main" id="{1B1730EB-48D2-9FB5-8321-4D72813BED97}"/>
              </a:ext>
            </a:extLst>
          </p:cNvPr>
          <p:cNvSpPr/>
          <p:nvPr/>
        </p:nvSpPr>
        <p:spPr>
          <a:xfrm rot="16200000">
            <a:off x="9417257" y="606698"/>
            <a:ext cx="1149767" cy="4399725"/>
          </a:xfrm>
          <a:prstGeom prst="round2SameRect">
            <a:avLst>
              <a:gd name="adj1" fmla="val 12016"/>
              <a:gd name="adj2" fmla="val 0"/>
            </a:avLst>
          </a:prstGeom>
          <a:solidFill>
            <a:schemeClr val="accent3"/>
          </a:solidFill>
          <a:ln w="1905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íşļíḍe">
            <a:extLst>
              <a:ext uri="{FF2B5EF4-FFF2-40B4-BE49-F238E27FC236}">
                <a16:creationId xmlns:a16="http://schemas.microsoft.com/office/drawing/2014/main" id="{F971E150-FF1F-B32D-9A9B-A06FE8DC17DD}"/>
              </a:ext>
            </a:extLst>
          </p:cNvPr>
          <p:cNvSpPr/>
          <p:nvPr/>
        </p:nvSpPr>
        <p:spPr>
          <a:xfrm rot="16200000">
            <a:off x="9417256" y="1904020"/>
            <a:ext cx="1149767" cy="4399724"/>
          </a:xfrm>
          <a:prstGeom prst="round2SameRect">
            <a:avLst>
              <a:gd name="adj1" fmla="val 12016"/>
              <a:gd name="adj2" fmla="val 0"/>
            </a:avLst>
          </a:prstGeom>
          <a:solidFill>
            <a:schemeClr val="accent4"/>
          </a:solidFill>
          <a:ln w="1905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0" name="组合 29">
            <a:extLst>
              <a:ext uri="{FF2B5EF4-FFF2-40B4-BE49-F238E27FC236}">
                <a16:creationId xmlns:a16="http://schemas.microsoft.com/office/drawing/2014/main" id="{7E80329D-A5EF-5E79-3811-6EBE0A0181C2}"/>
              </a:ext>
            </a:extLst>
          </p:cNvPr>
          <p:cNvGrpSpPr/>
          <p:nvPr/>
        </p:nvGrpSpPr>
        <p:grpSpPr>
          <a:xfrm>
            <a:off x="8122957" y="2294890"/>
            <a:ext cx="3843756" cy="1023340"/>
            <a:chOff x="8122957" y="2244559"/>
            <a:chExt cx="3843756" cy="1023340"/>
          </a:xfrm>
        </p:grpSpPr>
        <p:sp>
          <p:nvSpPr>
            <p:cNvPr id="18" name="í$ḷîḍé">
              <a:extLst>
                <a:ext uri="{FF2B5EF4-FFF2-40B4-BE49-F238E27FC236}">
                  <a16:creationId xmlns:a16="http://schemas.microsoft.com/office/drawing/2014/main" id="{4FBA8DDB-2184-3376-9AB3-8A12C4353522}"/>
                </a:ext>
              </a:extLst>
            </p:cNvPr>
            <p:cNvSpPr txBox="1"/>
            <p:nvPr/>
          </p:nvSpPr>
          <p:spPr>
            <a:xfrm>
              <a:off x="8122958" y="2244559"/>
              <a:ext cx="2462253" cy="400110"/>
            </a:xfrm>
            <a:prstGeom prst="rect">
              <a:avLst/>
            </a:prstGeom>
            <a:noFill/>
          </p:spPr>
          <p:txBody>
            <a:bodyPr wrap="square">
              <a:spAutoFit/>
            </a:bodyPr>
            <a:lstStyle/>
            <a:p>
              <a:r>
                <a:rPr lang="zh-CN" altLang="en-US" sz="2000" b="1" dirty="0">
                  <a:solidFill>
                    <a:schemeClr val="bg1"/>
                  </a:solidFill>
                </a:rPr>
                <a:t>为什么要做新媒体</a:t>
              </a:r>
              <a:endParaRPr lang="en-US" altLang="zh-CN" sz="2000" b="1" dirty="0">
                <a:solidFill>
                  <a:schemeClr val="bg1"/>
                </a:solidFill>
              </a:endParaRPr>
            </a:p>
          </p:txBody>
        </p:sp>
        <p:sp>
          <p:nvSpPr>
            <p:cNvPr id="19" name="ïşḷïḍè">
              <a:extLst>
                <a:ext uri="{FF2B5EF4-FFF2-40B4-BE49-F238E27FC236}">
                  <a16:creationId xmlns:a16="http://schemas.microsoft.com/office/drawing/2014/main" id="{D931CD2E-2073-BF79-B94E-A475570F0F2A}"/>
                </a:ext>
              </a:extLst>
            </p:cNvPr>
            <p:cNvSpPr txBox="1"/>
            <p:nvPr/>
          </p:nvSpPr>
          <p:spPr>
            <a:xfrm>
              <a:off x="8122957" y="2567194"/>
              <a:ext cx="3843756" cy="7007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400" dirty="0">
                  <a:solidFill>
                    <a:schemeClr val="bg2">
                      <a:lumMod val="90000"/>
                    </a:schemeClr>
                  </a:solidFill>
                </a:rPr>
                <a:t>针对不同的产品，运营方式也不相同，主是策划各种话题活动事件，通过话题传播来完成。</a:t>
              </a:r>
            </a:p>
          </p:txBody>
        </p:sp>
      </p:grpSp>
      <p:sp>
        <p:nvSpPr>
          <p:cNvPr id="20" name="iśļíďé">
            <a:extLst>
              <a:ext uri="{FF2B5EF4-FFF2-40B4-BE49-F238E27FC236}">
                <a16:creationId xmlns:a16="http://schemas.microsoft.com/office/drawing/2014/main" id="{792E1AD8-38C8-DC56-4887-779B2A8F8A85}"/>
              </a:ext>
            </a:extLst>
          </p:cNvPr>
          <p:cNvSpPr txBox="1"/>
          <p:nvPr/>
        </p:nvSpPr>
        <p:spPr>
          <a:xfrm>
            <a:off x="1225824" y="4678768"/>
            <a:ext cx="4623279" cy="846129"/>
          </a:xfrm>
          <a:prstGeom prst="rect">
            <a:avLst/>
          </a:prstGeom>
          <a:noFill/>
        </p:spPr>
        <p:txBody>
          <a:bodyPr wrap="square" rtlCol="0">
            <a:spAutoFit/>
          </a:bodyPr>
          <a:lstStyle/>
          <a:p>
            <a:pPr>
              <a:lnSpc>
                <a:spcPct val="120000"/>
              </a:lnSpc>
            </a:pPr>
            <a:r>
              <a:rPr lang="zh-CN" altLang="en-US" sz="1400" dirty="0">
                <a:solidFill>
                  <a:schemeClr val="bg2">
                    <a:lumMod val="90000"/>
                    <a:alpha val="50000"/>
                  </a:schemeClr>
                </a:solidFill>
              </a:rPr>
              <a:t>运营一定要有严谨的逻辑能力，会拆分工作流程，找到产品优势，让用户参与进来，并懂得重新组合，裂变更多资源的加入协同合作。</a:t>
            </a:r>
          </a:p>
        </p:txBody>
      </p:sp>
      <p:sp>
        <p:nvSpPr>
          <p:cNvPr id="21" name="îSlïḓé">
            <a:extLst>
              <a:ext uri="{FF2B5EF4-FFF2-40B4-BE49-F238E27FC236}">
                <a16:creationId xmlns:a16="http://schemas.microsoft.com/office/drawing/2014/main" id="{674E0660-D9FB-BFCB-4FEB-7A7753BF752D}"/>
              </a:ext>
            </a:extLst>
          </p:cNvPr>
          <p:cNvSpPr/>
          <p:nvPr/>
        </p:nvSpPr>
        <p:spPr>
          <a:xfrm>
            <a:off x="1225824" y="5690689"/>
            <a:ext cx="2590802" cy="423214"/>
          </a:xfrm>
          <a:prstGeom prst="roundRect">
            <a:avLst>
              <a:gd name="adj" fmla="val 50000"/>
            </a:avLst>
          </a:prstGeom>
          <a:solidFill>
            <a:schemeClr val="accent2"/>
          </a:solidFill>
          <a:ln w="1905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54"/>
            <a:r>
              <a:rPr lang="zh-CN" altLang="en-US" b="1" dirty="0">
                <a:solidFill>
                  <a:schemeClr val="bg1"/>
                </a:solidFill>
              </a:rPr>
              <a:t>为什么要做新媒体</a:t>
            </a:r>
          </a:p>
        </p:txBody>
      </p:sp>
      <p:grpSp>
        <p:nvGrpSpPr>
          <p:cNvPr id="31" name="组合 30">
            <a:extLst>
              <a:ext uri="{FF2B5EF4-FFF2-40B4-BE49-F238E27FC236}">
                <a16:creationId xmlns:a16="http://schemas.microsoft.com/office/drawing/2014/main" id="{F58A5C3F-3EC2-7863-AA93-2792F34FB481}"/>
              </a:ext>
            </a:extLst>
          </p:cNvPr>
          <p:cNvGrpSpPr/>
          <p:nvPr/>
        </p:nvGrpSpPr>
        <p:grpSpPr>
          <a:xfrm>
            <a:off x="8122957" y="3592212"/>
            <a:ext cx="3843756" cy="1023340"/>
            <a:chOff x="8122957" y="2244559"/>
            <a:chExt cx="3843756" cy="1023340"/>
          </a:xfrm>
        </p:grpSpPr>
        <p:sp>
          <p:nvSpPr>
            <p:cNvPr id="33" name="í$ḷîḍé">
              <a:extLst>
                <a:ext uri="{FF2B5EF4-FFF2-40B4-BE49-F238E27FC236}">
                  <a16:creationId xmlns:a16="http://schemas.microsoft.com/office/drawing/2014/main" id="{3E4F1395-F284-784E-7A07-7EBF97EF93AD}"/>
                </a:ext>
              </a:extLst>
            </p:cNvPr>
            <p:cNvSpPr txBox="1"/>
            <p:nvPr/>
          </p:nvSpPr>
          <p:spPr>
            <a:xfrm>
              <a:off x="8122958" y="2244559"/>
              <a:ext cx="2462253" cy="400110"/>
            </a:xfrm>
            <a:prstGeom prst="rect">
              <a:avLst/>
            </a:prstGeom>
            <a:noFill/>
          </p:spPr>
          <p:txBody>
            <a:bodyPr wrap="square">
              <a:spAutoFit/>
            </a:bodyPr>
            <a:lstStyle/>
            <a:p>
              <a:r>
                <a:rPr lang="zh-CN" altLang="en-US" sz="2000" b="1" dirty="0">
                  <a:solidFill>
                    <a:schemeClr val="bg1"/>
                  </a:solidFill>
                </a:rPr>
                <a:t>为什么要做新媒体</a:t>
              </a:r>
              <a:endParaRPr lang="en-US" altLang="zh-CN" sz="2000" b="1" dirty="0">
                <a:solidFill>
                  <a:schemeClr val="bg1"/>
                </a:solidFill>
              </a:endParaRPr>
            </a:p>
          </p:txBody>
        </p:sp>
        <p:sp>
          <p:nvSpPr>
            <p:cNvPr id="34" name="ïşḷïḍè">
              <a:extLst>
                <a:ext uri="{FF2B5EF4-FFF2-40B4-BE49-F238E27FC236}">
                  <a16:creationId xmlns:a16="http://schemas.microsoft.com/office/drawing/2014/main" id="{F4A8CB6C-BF58-5D96-1758-1AFC8E8B914B}"/>
                </a:ext>
              </a:extLst>
            </p:cNvPr>
            <p:cNvSpPr txBox="1"/>
            <p:nvPr/>
          </p:nvSpPr>
          <p:spPr>
            <a:xfrm>
              <a:off x="8122957" y="2567194"/>
              <a:ext cx="3843756" cy="7007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400" dirty="0">
                  <a:solidFill>
                    <a:schemeClr val="bg2">
                      <a:lumMod val="90000"/>
                    </a:schemeClr>
                  </a:solidFill>
                </a:rPr>
                <a:t>运营不是救火的工作，而是首先要有一个全局观，分拆每个运营流程。</a:t>
              </a:r>
            </a:p>
          </p:txBody>
        </p:sp>
      </p:grpSp>
      <p:sp>
        <p:nvSpPr>
          <p:cNvPr id="3" name="文本框 2">
            <a:extLst>
              <a:ext uri="{FF2B5EF4-FFF2-40B4-BE49-F238E27FC236}">
                <a16:creationId xmlns:a16="http://schemas.microsoft.com/office/drawing/2014/main" id="{A1A5C1DD-D664-308E-8126-DD62ABF2A258}"/>
              </a:ext>
            </a:extLst>
          </p:cNvPr>
          <p:cNvSpPr txBox="1"/>
          <p:nvPr/>
        </p:nvSpPr>
        <p:spPr>
          <a:xfrm>
            <a:off x="5132377" y="5351155"/>
            <a:ext cx="6096000" cy="880306"/>
          </a:xfrm>
          <a:prstGeom prst="rect">
            <a:avLst/>
          </a:prstGeom>
          <a:noFill/>
        </p:spPr>
        <p:txBody>
          <a:bodyPr wrap="square">
            <a:spAutoFit/>
          </a:bodyPr>
          <a:lstStyle/>
          <a:p>
            <a:pPr algn="r">
              <a:lnSpc>
                <a:spcPct val="150000"/>
              </a:lnSpc>
            </a:pPr>
            <a:r>
              <a:rPr lang="zh-CN" altLang="en-US" dirty="0">
                <a:solidFill>
                  <a:schemeClr val="bg1"/>
                </a:solidFill>
              </a:rPr>
              <a:t>51PPT模板网，幻灯片演示模板及素材免费下载！</a:t>
            </a:r>
          </a:p>
          <a:p>
            <a:pPr algn="r">
              <a:lnSpc>
                <a:spcPct val="150000"/>
              </a:lnSpc>
            </a:pPr>
            <a:r>
              <a:rPr lang="zh-CN" altLang="en-US" dirty="0">
                <a:solidFill>
                  <a:schemeClr val="bg1"/>
                </a:solidFill>
              </a:rPr>
              <a:t>51PPT模板网 官网唯一网址：www.51pptmoban.com</a:t>
            </a:r>
          </a:p>
        </p:txBody>
      </p:sp>
    </p:spTree>
    <p:extLst>
      <p:ext uri="{BB962C8B-B14F-4D97-AF65-F5344CB8AC3E}">
        <p14:creationId xmlns:p14="http://schemas.microsoft.com/office/powerpoint/2010/main" val="3540358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桌子上放着笔记本电脑的键盘上&#10;&#10;描述已自动生成">
            <a:extLst>
              <a:ext uri="{FF2B5EF4-FFF2-40B4-BE49-F238E27FC236}">
                <a16:creationId xmlns:a16="http://schemas.microsoft.com/office/drawing/2014/main" id="{AE9C26CC-4763-DF39-BF64-DB428387C260}"/>
              </a:ext>
            </a:extLst>
          </p:cNvPr>
          <p:cNvPicPr>
            <a:picLocks noChangeAspect="1"/>
          </p:cNvPicPr>
          <p:nvPr/>
        </p:nvPicPr>
        <p:blipFill rotWithShape="1">
          <a:blip r:embed="rId3">
            <a:extLst>
              <a:ext uri="{28A0092B-C50C-407E-A947-70E740481C1C}">
                <a14:useLocalDpi xmlns:a14="http://schemas.microsoft.com/office/drawing/2010/main" val="0"/>
              </a:ext>
            </a:extLst>
          </a:blip>
          <a:srcRect l="-21" t="15482" r="21" b="144"/>
          <a:stretch/>
        </p:blipFill>
        <p:spPr>
          <a:xfrm>
            <a:off x="-1" y="743"/>
            <a:ext cx="12190679" cy="6857257"/>
          </a:xfrm>
          <a:prstGeom prst="rect">
            <a:avLst/>
          </a:prstGeom>
        </p:spPr>
      </p:pic>
      <p:sp>
        <p:nvSpPr>
          <p:cNvPr id="11" name="矩形 10">
            <a:extLst>
              <a:ext uri="{FF2B5EF4-FFF2-40B4-BE49-F238E27FC236}">
                <a16:creationId xmlns:a16="http://schemas.microsoft.com/office/drawing/2014/main" id="{691FBD51-486F-EDE1-0070-0079FAFD0D1A}"/>
              </a:ext>
            </a:extLst>
          </p:cNvPr>
          <p:cNvSpPr/>
          <p:nvPr/>
        </p:nvSpPr>
        <p:spPr>
          <a:xfrm>
            <a:off x="0" y="0"/>
            <a:ext cx="12192000" cy="6858000"/>
          </a:xfrm>
          <a:prstGeom prst="rect">
            <a:avLst/>
          </a:prstGeom>
          <a:solidFill>
            <a:schemeClr val="accent1">
              <a:alpha val="8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泪滴形 11">
            <a:extLst>
              <a:ext uri="{FF2B5EF4-FFF2-40B4-BE49-F238E27FC236}">
                <a16:creationId xmlns:a16="http://schemas.microsoft.com/office/drawing/2014/main" id="{6FBDB558-4A8C-B3B7-C83D-86B89CD3D971}"/>
              </a:ext>
            </a:extLst>
          </p:cNvPr>
          <p:cNvSpPr/>
          <p:nvPr/>
        </p:nvSpPr>
        <p:spPr>
          <a:xfrm>
            <a:off x="1" y="4895453"/>
            <a:ext cx="3300410" cy="3263900"/>
          </a:xfrm>
          <a:prstGeom prst="teardrop">
            <a:avLst/>
          </a:prstGeom>
          <a:solidFill>
            <a:schemeClr val="accent4">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a:extLst>
              <a:ext uri="{FF2B5EF4-FFF2-40B4-BE49-F238E27FC236}">
                <a16:creationId xmlns:a16="http://schemas.microsoft.com/office/drawing/2014/main" id="{A5BE6511-07B6-157D-7EFB-5741329A345D}"/>
              </a:ext>
            </a:extLst>
          </p:cNvPr>
          <p:cNvSpPr/>
          <p:nvPr/>
        </p:nvSpPr>
        <p:spPr>
          <a:xfrm rot="20599944" flipV="1">
            <a:off x="476249" y="-1449388"/>
            <a:ext cx="2347913" cy="2347120"/>
          </a:xfrm>
          <a:prstGeom prst="teardrop">
            <a:avLst/>
          </a:prstGeom>
          <a:solidFill>
            <a:schemeClr val="accent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a:extLst>
              <a:ext uri="{FF2B5EF4-FFF2-40B4-BE49-F238E27FC236}">
                <a16:creationId xmlns:a16="http://schemas.microsoft.com/office/drawing/2014/main" id="{C044BE8C-94D9-279C-CC21-3EB70B16C410}"/>
              </a:ext>
            </a:extLst>
          </p:cNvPr>
          <p:cNvSpPr/>
          <p:nvPr/>
        </p:nvSpPr>
        <p:spPr>
          <a:xfrm>
            <a:off x="10526576" y="5311774"/>
            <a:ext cx="1462088" cy="1462088"/>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a:extLst>
              <a:ext uri="{FF2B5EF4-FFF2-40B4-BE49-F238E27FC236}">
                <a16:creationId xmlns:a16="http://schemas.microsoft.com/office/drawing/2014/main" id="{687E9200-99C5-E87E-0E0E-8F88C8C4C383}"/>
              </a:ext>
            </a:extLst>
          </p:cNvPr>
          <p:cNvSpPr/>
          <p:nvPr/>
        </p:nvSpPr>
        <p:spPr>
          <a:xfrm flipV="1">
            <a:off x="3969878" y="-275828"/>
            <a:ext cx="916782" cy="91678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a:extLst>
              <a:ext uri="{FF2B5EF4-FFF2-40B4-BE49-F238E27FC236}">
                <a16:creationId xmlns:a16="http://schemas.microsoft.com/office/drawing/2014/main" id="{81B9484A-8A30-0233-DE81-D4D3D21B28AE}"/>
              </a:ext>
            </a:extLst>
          </p:cNvPr>
          <p:cNvSpPr/>
          <p:nvPr/>
        </p:nvSpPr>
        <p:spPr>
          <a:xfrm rot="15295463" flipH="1" flipV="1">
            <a:off x="11353800" y="-1098948"/>
            <a:ext cx="2347913" cy="2347120"/>
          </a:xfrm>
          <a:prstGeom prst="teardrop">
            <a:avLst/>
          </a:prstGeom>
          <a:solidFill>
            <a:schemeClr val="accent2">
              <a:alpha val="64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泪滴形 16">
            <a:extLst>
              <a:ext uri="{FF2B5EF4-FFF2-40B4-BE49-F238E27FC236}">
                <a16:creationId xmlns:a16="http://schemas.microsoft.com/office/drawing/2014/main" id="{C1342CAF-0AF0-3D2F-929C-CF6A1FD1FCD2}"/>
              </a:ext>
            </a:extLst>
          </p:cNvPr>
          <p:cNvSpPr/>
          <p:nvPr/>
        </p:nvSpPr>
        <p:spPr>
          <a:xfrm flipH="1">
            <a:off x="9609794" y="4895452"/>
            <a:ext cx="916782" cy="916782"/>
          </a:xfrm>
          <a:prstGeom prst="teardrop">
            <a:avLst/>
          </a:prstGeom>
          <a:solidFill>
            <a:schemeClr val="accent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泪滴形 17">
            <a:extLst>
              <a:ext uri="{FF2B5EF4-FFF2-40B4-BE49-F238E27FC236}">
                <a16:creationId xmlns:a16="http://schemas.microsoft.com/office/drawing/2014/main" id="{EC4A9EFC-793E-8879-603C-539902D31810}"/>
              </a:ext>
            </a:extLst>
          </p:cNvPr>
          <p:cNvSpPr/>
          <p:nvPr/>
        </p:nvSpPr>
        <p:spPr>
          <a:xfrm>
            <a:off x="477734" y="5352851"/>
            <a:ext cx="2375380" cy="2349103"/>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9ADA0021-DC30-9EC0-8521-BDF6872BBCF0}"/>
              </a:ext>
            </a:extLst>
          </p:cNvPr>
          <p:cNvSpPr txBox="1"/>
          <p:nvPr/>
        </p:nvSpPr>
        <p:spPr>
          <a:xfrm>
            <a:off x="2756555" y="2032902"/>
            <a:ext cx="6853239" cy="1015663"/>
          </a:xfrm>
          <a:prstGeom prst="rect">
            <a:avLst/>
          </a:prstGeom>
          <a:noFill/>
        </p:spPr>
        <p:txBody>
          <a:bodyPr wrap="square" rtlCol="0">
            <a:spAutoFit/>
          </a:bodyPr>
          <a:lstStyle>
            <a:defPPr>
              <a:defRPr lang="zh-CN"/>
            </a:defPPr>
            <a:lvl1pPr algn="ctr">
              <a:defRPr sz="6000" b="1" spc="120">
                <a:solidFill>
                  <a:schemeClr val="bg1"/>
                </a:solidFill>
                <a:latin typeface="+mj-ea"/>
                <a:ea typeface="+mj-ea"/>
              </a:defRPr>
            </a:lvl1pPr>
          </a:lstStyle>
          <a:p>
            <a:r>
              <a:rPr lang="zh-CN" altLang="en-US" dirty="0">
                <a:effectLst>
                  <a:outerShdw blurRad="38100" dist="38100" dir="2700000" algn="tl">
                    <a:srgbClr val="000000">
                      <a:alpha val="43137"/>
                    </a:srgbClr>
                  </a:outerShdw>
                </a:effectLst>
              </a:rPr>
              <a:t>感谢您的观看！</a:t>
            </a:r>
          </a:p>
        </p:txBody>
      </p:sp>
      <p:sp>
        <p:nvSpPr>
          <p:cNvPr id="20" name="文本框 19">
            <a:extLst>
              <a:ext uri="{FF2B5EF4-FFF2-40B4-BE49-F238E27FC236}">
                <a16:creationId xmlns:a16="http://schemas.microsoft.com/office/drawing/2014/main" id="{D52FCC72-1A17-305F-F513-64CC32B231DD}"/>
              </a:ext>
            </a:extLst>
          </p:cNvPr>
          <p:cNvSpPr txBox="1"/>
          <p:nvPr/>
        </p:nvSpPr>
        <p:spPr>
          <a:xfrm>
            <a:off x="3107789" y="3086268"/>
            <a:ext cx="6150770" cy="707886"/>
          </a:xfrm>
          <a:prstGeom prst="rect">
            <a:avLst/>
          </a:prstGeom>
          <a:noFill/>
        </p:spPr>
        <p:txBody>
          <a:bodyPr wrap="square" rtlCol="0">
            <a:spAutoFit/>
          </a:bodyPr>
          <a:lstStyle/>
          <a:p>
            <a:pPr algn="dist"/>
            <a:r>
              <a:rPr lang="en-US" altLang="zh-CN" sz="2000" spc="120" dirty="0">
                <a:solidFill>
                  <a:schemeClr val="bg1">
                    <a:alpha val="50000"/>
                  </a:schemeClr>
                </a:solidFill>
                <a:latin typeface="+mn-ea"/>
              </a:rPr>
              <a:t>Thanks For Your Watching!
</a:t>
            </a:r>
            <a:endParaRPr lang="zh-CN" altLang="en-US" sz="2000" spc="120" dirty="0">
              <a:solidFill>
                <a:schemeClr val="bg1">
                  <a:alpha val="50000"/>
                </a:schemeClr>
              </a:solidFill>
              <a:latin typeface="+mn-ea"/>
            </a:endParaRPr>
          </a:p>
        </p:txBody>
      </p:sp>
      <p:grpSp>
        <p:nvGrpSpPr>
          <p:cNvPr id="25" name="组合 24">
            <a:extLst>
              <a:ext uri="{FF2B5EF4-FFF2-40B4-BE49-F238E27FC236}">
                <a16:creationId xmlns:a16="http://schemas.microsoft.com/office/drawing/2014/main" id="{A2DC1CC7-BEE3-B1C5-F30F-7866B4BAD60E}"/>
              </a:ext>
            </a:extLst>
          </p:cNvPr>
          <p:cNvGrpSpPr/>
          <p:nvPr/>
        </p:nvGrpSpPr>
        <p:grpSpPr>
          <a:xfrm>
            <a:off x="4434612" y="4412742"/>
            <a:ext cx="3475176" cy="823004"/>
            <a:chOff x="4434612" y="4412742"/>
            <a:chExt cx="3475176" cy="823004"/>
          </a:xfrm>
        </p:grpSpPr>
        <p:sp>
          <p:nvSpPr>
            <p:cNvPr id="21" name="矩形 20">
              <a:extLst>
                <a:ext uri="{FF2B5EF4-FFF2-40B4-BE49-F238E27FC236}">
                  <a16:creationId xmlns:a16="http://schemas.microsoft.com/office/drawing/2014/main" id="{FB50F3AF-BA4E-FB5F-24DA-1BA4E956B1A5}"/>
                </a:ext>
              </a:extLst>
            </p:cNvPr>
            <p:cNvSpPr/>
            <p:nvPr/>
          </p:nvSpPr>
          <p:spPr>
            <a:xfrm>
              <a:off x="4434612" y="4412742"/>
              <a:ext cx="3322776" cy="670604"/>
            </a:xfrm>
            <a:prstGeom prst="rect">
              <a:avLst/>
            </a:prstGeom>
            <a:noFill/>
            <a:ln w="12700" cap="flat" cmpd="sng" algn="ctr">
              <a:solidFill>
                <a:schemeClr val="accent4"/>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99B72B73-72C2-F501-A761-EBCB07392D41}"/>
                </a:ext>
              </a:extLst>
            </p:cNvPr>
            <p:cNvSpPr/>
            <p:nvPr/>
          </p:nvSpPr>
          <p:spPr>
            <a:xfrm>
              <a:off x="4587012" y="4565142"/>
              <a:ext cx="3322776" cy="670604"/>
            </a:xfrm>
            <a:prstGeom prst="rect">
              <a:avLst/>
            </a:prstGeom>
            <a:noFill/>
            <a:ln w="12700" cap="flat" cmpd="sng" algn="ctr">
              <a:solidFill>
                <a:schemeClr val="accent2">
                  <a:alpha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a:extLst>
              <a:ext uri="{FF2B5EF4-FFF2-40B4-BE49-F238E27FC236}">
                <a16:creationId xmlns:a16="http://schemas.microsoft.com/office/drawing/2014/main" id="{BDC472C5-FBE1-1644-2C25-0B48C4532606}"/>
              </a:ext>
            </a:extLst>
          </p:cNvPr>
          <p:cNvSpPr txBox="1"/>
          <p:nvPr/>
        </p:nvSpPr>
        <p:spPr>
          <a:xfrm>
            <a:off x="4969604" y="4593412"/>
            <a:ext cx="2405193" cy="461665"/>
          </a:xfrm>
          <a:prstGeom prst="rect">
            <a:avLst/>
          </a:prstGeom>
          <a:noFill/>
        </p:spPr>
        <p:txBody>
          <a:bodyPr wrap="square" rtlCol="0">
            <a:spAutoFit/>
          </a:bodyPr>
          <a:lstStyle/>
          <a:p>
            <a:r>
              <a:rPr lang="zh-CN" altLang="en-US" sz="2400" dirty="0">
                <a:solidFill>
                  <a:schemeClr val="bg1">
                    <a:alpha val="73000"/>
                  </a:schemeClr>
                </a:solidFill>
              </a:rPr>
              <a:t>汇报日期：</a:t>
            </a:r>
            <a:r>
              <a:rPr lang="en-US" altLang="zh-CN" sz="2400" dirty="0">
                <a:solidFill>
                  <a:schemeClr val="bg1">
                    <a:alpha val="73000"/>
                  </a:schemeClr>
                </a:solidFill>
              </a:rPr>
              <a:t>XXXX</a:t>
            </a:r>
            <a:endParaRPr lang="zh-CN" altLang="en-US" sz="2400" dirty="0">
              <a:solidFill>
                <a:schemeClr val="bg1">
                  <a:alpha val="73000"/>
                </a:schemeClr>
              </a:solidFill>
            </a:endParaRPr>
          </a:p>
        </p:txBody>
      </p:sp>
    </p:spTree>
    <p:extLst>
      <p:ext uri="{BB962C8B-B14F-4D97-AF65-F5344CB8AC3E}">
        <p14:creationId xmlns:p14="http://schemas.microsoft.com/office/powerpoint/2010/main" val="16982584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R 代码&#10;&#10;描述已自动生成">
            <a:extLst>
              <a:ext uri="{FF2B5EF4-FFF2-40B4-BE49-F238E27FC236}">
                <a16:creationId xmlns:a16="http://schemas.microsoft.com/office/drawing/2014/main" id="{FF1C2178-C211-7142-0A4D-E6CFE50F64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74" y="0"/>
            <a:ext cx="12123453" cy="6858000"/>
          </a:xfrm>
          <a:prstGeom prst="rect">
            <a:avLst/>
          </a:prstGeom>
        </p:spPr>
      </p:pic>
    </p:spTree>
    <p:extLst>
      <p:ext uri="{BB962C8B-B14F-4D97-AF65-F5344CB8AC3E}">
        <p14:creationId xmlns:p14="http://schemas.microsoft.com/office/powerpoint/2010/main" val="33830009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30A46BD-BD38-4648-CEAB-E9D4F032D341}"/>
              </a:ext>
            </a:extLst>
          </p:cNvPr>
          <p:cNvSpPr/>
          <p:nvPr/>
        </p:nvSpPr>
        <p:spPr>
          <a:xfrm>
            <a:off x="658813" y="3568382"/>
            <a:ext cx="3984039"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地球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5" name="图片 4">
            <a:extLst>
              <a:ext uri="{FF2B5EF4-FFF2-40B4-BE49-F238E27FC236}">
                <a16:creationId xmlns:a16="http://schemas.microsoft.com/office/drawing/2014/main" id="{B3F0DBE3-ADA8-64D0-8778-E833EBDABB4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6834122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桌子上放着笔记本电脑的键盘上&#10;&#10;描述已自动生成">
            <a:extLst>
              <a:ext uri="{FF2B5EF4-FFF2-40B4-BE49-F238E27FC236}">
                <a16:creationId xmlns:a16="http://schemas.microsoft.com/office/drawing/2014/main" id="{DCE5C58D-2D95-6FA9-6A41-5764D16A76C0}"/>
              </a:ext>
            </a:extLst>
          </p:cNvPr>
          <p:cNvPicPr>
            <a:picLocks noChangeAspect="1"/>
          </p:cNvPicPr>
          <p:nvPr/>
        </p:nvPicPr>
        <p:blipFill rotWithShape="1">
          <a:blip r:embed="rId2">
            <a:extLst>
              <a:ext uri="{28A0092B-C50C-407E-A947-70E740481C1C}">
                <a14:useLocalDpi xmlns:a14="http://schemas.microsoft.com/office/drawing/2010/main" val="0"/>
              </a:ext>
            </a:extLst>
          </a:blip>
          <a:srcRect l="-21" t="15482" r="21" b="144"/>
          <a:stretch/>
        </p:blipFill>
        <p:spPr>
          <a:xfrm>
            <a:off x="-1" y="743"/>
            <a:ext cx="12190679" cy="6857257"/>
          </a:xfrm>
          <a:prstGeom prst="rect">
            <a:avLst/>
          </a:prstGeom>
        </p:spPr>
      </p:pic>
      <p:sp>
        <p:nvSpPr>
          <p:cNvPr id="11" name="矩形 10">
            <a:extLst>
              <a:ext uri="{FF2B5EF4-FFF2-40B4-BE49-F238E27FC236}">
                <a16:creationId xmlns:a16="http://schemas.microsoft.com/office/drawing/2014/main" id="{691FBD51-486F-EDE1-0070-0079FAFD0D1A}"/>
              </a:ext>
            </a:extLst>
          </p:cNvPr>
          <p:cNvSpPr/>
          <p:nvPr/>
        </p:nvSpPr>
        <p:spPr>
          <a:xfrm>
            <a:off x="0" y="0"/>
            <a:ext cx="12192000" cy="6858000"/>
          </a:xfrm>
          <a:prstGeom prst="rect">
            <a:avLst/>
          </a:prstGeom>
          <a:solidFill>
            <a:schemeClr val="accent1">
              <a:alpha val="8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a:extLst>
              <a:ext uri="{FF2B5EF4-FFF2-40B4-BE49-F238E27FC236}">
                <a16:creationId xmlns:a16="http://schemas.microsoft.com/office/drawing/2014/main" id="{C044BE8C-94D9-279C-CC21-3EB70B16C410}"/>
              </a:ext>
            </a:extLst>
          </p:cNvPr>
          <p:cNvSpPr/>
          <p:nvPr/>
        </p:nvSpPr>
        <p:spPr>
          <a:xfrm>
            <a:off x="10526576" y="5311774"/>
            <a:ext cx="1462088" cy="1462088"/>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a:extLst>
              <a:ext uri="{FF2B5EF4-FFF2-40B4-BE49-F238E27FC236}">
                <a16:creationId xmlns:a16="http://schemas.microsoft.com/office/drawing/2014/main" id="{687E9200-99C5-E87E-0E0E-8F88C8C4C383}"/>
              </a:ext>
            </a:extLst>
          </p:cNvPr>
          <p:cNvSpPr/>
          <p:nvPr/>
        </p:nvSpPr>
        <p:spPr>
          <a:xfrm flipV="1">
            <a:off x="1883902" y="-275828"/>
            <a:ext cx="916782" cy="91678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泪滴形 4">
            <a:extLst>
              <a:ext uri="{FF2B5EF4-FFF2-40B4-BE49-F238E27FC236}">
                <a16:creationId xmlns:a16="http://schemas.microsoft.com/office/drawing/2014/main" id="{0BCE0605-05B1-3B97-CA0C-B4AD5B77C883}"/>
              </a:ext>
            </a:extLst>
          </p:cNvPr>
          <p:cNvSpPr/>
          <p:nvPr/>
        </p:nvSpPr>
        <p:spPr>
          <a:xfrm>
            <a:off x="210907" y="185142"/>
            <a:ext cx="1462088" cy="1462088"/>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íŝḷíḋê">
            <a:extLst>
              <a:ext uri="{FF2B5EF4-FFF2-40B4-BE49-F238E27FC236}">
                <a16:creationId xmlns:a16="http://schemas.microsoft.com/office/drawing/2014/main" id="{E62DE8F6-CA4B-34C0-9852-52C1B24B459C}"/>
              </a:ext>
            </a:extLst>
          </p:cNvPr>
          <p:cNvSpPr txBox="1"/>
          <p:nvPr/>
        </p:nvSpPr>
        <p:spPr>
          <a:xfrm>
            <a:off x="599888" y="1599373"/>
            <a:ext cx="3208113" cy="707886"/>
          </a:xfrm>
          <a:prstGeom prst="rect">
            <a:avLst/>
          </a:prstGeom>
          <a:noFill/>
          <a:ln>
            <a:noFill/>
          </a:ln>
        </p:spPr>
        <p:txBody>
          <a:bodyPr wrap="square" lIns="91440" tIns="45720" rIns="91440" bIns="45720" anchor="ctr" anchorCtr="0">
            <a:spAutoFit/>
          </a:bodyPr>
          <a:lstStyle/>
          <a:p>
            <a:pPr>
              <a:buSzPct val="25000"/>
            </a:pPr>
            <a:r>
              <a:rPr lang="en-US" altLang="zh-CN" sz="4000" b="1" dirty="0">
                <a:solidFill>
                  <a:schemeClr val="bg1"/>
                </a:solidFill>
                <a:latin typeface="+mj-ea"/>
                <a:ea typeface="+mj-ea"/>
              </a:rPr>
              <a:t>CONTENTS</a:t>
            </a:r>
          </a:p>
        </p:txBody>
      </p:sp>
      <p:cxnSp>
        <p:nvCxnSpPr>
          <p:cNvPr id="7" name="iṧlïḑé">
            <a:extLst>
              <a:ext uri="{FF2B5EF4-FFF2-40B4-BE49-F238E27FC236}">
                <a16:creationId xmlns:a16="http://schemas.microsoft.com/office/drawing/2014/main" id="{A8317C85-CA69-83FA-487E-F33D7F5AE955}"/>
              </a:ext>
            </a:extLst>
          </p:cNvPr>
          <p:cNvCxnSpPr>
            <a:cxnSpLocks/>
          </p:cNvCxnSpPr>
          <p:nvPr/>
        </p:nvCxnSpPr>
        <p:spPr>
          <a:xfrm flipV="1">
            <a:off x="2511141" y="2430387"/>
            <a:ext cx="0" cy="2760842"/>
          </a:xfrm>
          <a:prstGeom prst="line">
            <a:avLst/>
          </a:prstGeom>
          <a:ln w="952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îṣļîde">
            <a:extLst>
              <a:ext uri="{FF2B5EF4-FFF2-40B4-BE49-F238E27FC236}">
                <a16:creationId xmlns:a16="http://schemas.microsoft.com/office/drawing/2014/main" id="{8D585D4B-85BD-514B-409C-AC59CCD49824}"/>
              </a:ext>
            </a:extLst>
          </p:cNvPr>
          <p:cNvCxnSpPr>
            <a:cxnSpLocks/>
          </p:cNvCxnSpPr>
          <p:nvPr/>
        </p:nvCxnSpPr>
        <p:spPr>
          <a:xfrm>
            <a:off x="660400" y="5191230"/>
            <a:ext cx="10858500" cy="0"/>
          </a:xfrm>
          <a:prstGeom prst="line">
            <a:avLst/>
          </a:prstGeom>
          <a:ln w="952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51" name="işlíďè">
            <a:extLst>
              <a:ext uri="{FF2B5EF4-FFF2-40B4-BE49-F238E27FC236}">
                <a16:creationId xmlns:a16="http://schemas.microsoft.com/office/drawing/2014/main" id="{EB746C17-75B8-72B7-CCE2-AACE369CF03A}"/>
              </a:ext>
            </a:extLst>
          </p:cNvPr>
          <p:cNvSpPr/>
          <p:nvPr/>
        </p:nvSpPr>
        <p:spPr>
          <a:xfrm>
            <a:off x="3697894" y="5022989"/>
            <a:ext cx="355258" cy="336481"/>
          </a:xfrm>
          <a:prstGeom prst="rect">
            <a:avLst/>
          </a:prstGeom>
          <a:solidFill>
            <a:schemeClr val="accent2"/>
          </a:solidFill>
          <a:ln w="12700" cap="rnd">
            <a:noFill/>
            <a:prstDash val="solid"/>
            <a:round/>
            <a:headEnd/>
            <a:tailE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49" name="išlïḑè">
            <a:extLst>
              <a:ext uri="{FF2B5EF4-FFF2-40B4-BE49-F238E27FC236}">
                <a16:creationId xmlns:a16="http://schemas.microsoft.com/office/drawing/2014/main" id="{5CCE928D-8943-0638-3ABA-51CD9177770F}"/>
              </a:ext>
            </a:extLst>
          </p:cNvPr>
          <p:cNvSpPr/>
          <p:nvPr/>
        </p:nvSpPr>
        <p:spPr>
          <a:xfrm>
            <a:off x="6735388" y="5022989"/>
            <a:ext cx="355258" cy="336481"/>
          </a:xfrm>
          <a:prstGeom prst="rect">
            <a:avLst/>
          </a:prstGeom>
          <a:solidFill>
            <a:schemeClr val="accent3"/>
          </a:solidFill>
          <a:ln w="12700" cap="rnd">
            <a:noFill/>
            <a:prstDash val="solid"/>
            <a:round/>
            <a:headEnd/>
            <a:tailEnd/>
          </a:ln>
          <a:effectLst>
            <a:outerShdw blurRad="254000" dist="127000" algn="ctr" rotWithShape="0">
              <a:schemeClr val="accent3">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47" name="íSḻíḓê">
            <a:extLst>
              <a:ext uri="{FF2B5EF4-FFF2-40B4-BE49-F238E27FC236}">
                <a16:creationId xmlns:a16="http://schemas.microsoft.com/office/drawing/2014/main" id="{462EA0E2-3E8F-1DBD-75F4-910C1DED3955}"/>
              </a:ext>
            </a:extLst>
          </p:cNvPr>
          <p:cNvSpPr/>
          <p:nvPr/>
        </p:nvSpPr>
        <p:spPr>
          <a:xfrm>
            <a:off x="9772882" y="5022989"/>
            <a:ext cx="355258" cy="336481"/>
          </a:xfrm>
          <a:prstGeom prst="rect">
            <a:avLst/>
          </a:prstGeom>
          <a:solidFill>
            <a:schemeClr val="accent2"/>
          </a:solidFill>
          <a:ln w="12700" cap="rnd">
            <a:noFill/>
            <a:prstDash val="solid"/>
            <a:round/>
            <a:headEnd/>
            <a:tailE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45" name="ïṡľïḍè">
            <a:extLst>
              <a:ext uri="{FF2B5EF4-FFF2-40B4-BE49-F238E27FC236}">
                <a16:creationId xmlns:a16="http://schemas.microsoft.com/office/drawing/2014/main" id="{1DBD1123-185F-E472-494B-6AB21B93A51F}"/>
              </a:ext>
            </a:extLst>
          </p:cNvPr>
          <p:cNvSpPr/>
          <p:nvPr/>
        </p:nvSpPr>
        <p:spPr>
          <a:xfrm>
            <a:off x="660400" y="5022989"/>
            <a:ext cx="355258" cy="336481"/>
          </a:xfrm>
          <a:prstGeom prst="rect">
            <a:avLst/>
          </a:prstGeom>
          <a:solidFill>
            <a:schemeClr val="accent3"/>
          </a:solidFill>
          <a:ln w="12700" cap="rnd">
            <a:noFill/>
            <a:prstDash val="solid"/>
            <a:round/>
            <a:headEnd/>
            <a:tailEnd/>
          </a:ln>
          <a:effectLst>
            <a:outerShdw blurRad="254000" dist="127000" algn="ctr" rotWithShape="0">
              <a:schemeClr val="accent3">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42" name="iṥ1îḍè">
            <a:extLst>
              <a:ext uri="{FF2B5EF4-FFF2-40B4-BE49-F238E27FC236}">
                <a16:creationId xmlns:a16="http://schemas.microsoft.com/office/drawing/2014/main" id="{DA1E5CCD-2945-E657-D5CA-0B9AD7533BAC}"/>
              </a:ext>
            </a:extLst>
          </p:cNvPr>
          <p:cNvSpPr/>
          <p:nvPr/>
        </p:nvSpPr>
        <p:spPr>
          <a:xfrm flipH="1">
            <a:off x="3627877" y="3503866"/>
            <a:ext cx="1435960" cy="988540"/>
          </a:xfrm>
          <a:prstGeom prst="rect">
            <a:avLst/>
          </a:prstGeom>
          <a:ln>
            <a:noFill/>
          </a:ln>
        </p:spPr>
        <p:txBody>
          <a:bodyPr wrap="square" lIns="91440" tIns="45720" rIns="91440" bIns="45720" anchor="t">
            <a:spAutoFit/>
          </a:bodyPr>
          <a:lstStyle/>
          <a:p>
            <a:pPr>
              <a:lnSpc>
                <a:spcPct val="150000"/>
              </a:lnSpc>
            </a:pPr>
            <a:r>
              <a:rPr lang="en-US" altLang="zh-CN" sz="1000" dirty="0">
                <a:solidFill>
                  <a:schemeClr val="bg2">
                    <a:lumMod val="90000"/>
                  </a:schemeClr>
                </a:solidFill>
              </a:rPr>
              <a:t>New media operation work content
</a:t>
            </a:r>
          </a:p>
        </p:txBody>
      </p:sp>
      <p:sp>
        <p:nvSpPr>
          <p:cNvPr id="43" name="íS1îḍê">
            <a:extLst>
              <a:ext uri="{FF2B5EF4-FFF2-40B4-BE49-F238E27FC236}">
                <a16:creationId xmlns:a16="http://schemas.microsoft.com/office/drawing/2014/main" id="{9E0A51AA-2088-3F97-F74A-920DA5F2B9B6}"/>
              </a:ext>
            </a:extLst>
          </p:cNvPr>
          <p:cNvSpPr txBox="1"/>
          <p:nvPr/>
        </p:nvSpPr>
        <p:spPr>
          <a:xfrm>
            <a:off x="3627879" y="3160720"/>
            <a:ext cx="2349512" cy="369332"/>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sz="1800" dirty="0">
                <a:solidFill>
                  <a:schemeClr val="bg1"/>
                </a:solidFill>
                <a:effectLst/>
              </a:rPr>
              <a:t>新媒体运营工作内容</a:t>
            </a:r>
            <a:endParaRPr lang="en-US" altLang="zh-CN" sz="1800" dirty="0">
              <a:solidFill>
                <a:schemeClr val="bg1"/>
              </a:solidFill>
              <a:effectLst/>
            </a:endParaRPr>
          </a:p>
        </p:txBody>
      </p:sp>
      <p:sp>
        <p:nvSpPr>
          <p:cNvPr id="44" name="iṩļiḋè">
            <a:extLst>
              <a:ext uri="{FF2B5EF4-FFF2-40B4-BE49-F238E27FC236}">
                <a16:creationId xmlns:a16="http://schemas.microsoft.com/office/drawing/2014/main" id="{EC7683A7-997B-2A1F-C25E-57128EF551A6}"/>
              </a:ext>
            </a:extLst>
          </p:cNvPr>
          <p:cNvSpPr txBox="1"/>
          <p:nvPr/>
        </p:nvSpPr>
        <p:spPr>
          <a:xfrm>
            <a:off x="3627876" y="2513509"/>
            <a:ext cx="811731" cy="707886"/>
          </a:xfrm>
          <a:prstGeom prst="rect">
            <a:avLst/>
          </a:prstGeom>
          <a:noFill/>
        </p:spPr>
        <p:txBody>
          <a:bodyPr wrap="square" rtlCol="0">
            <a:spAutoFit/>
          </a:bodyPr>
          <a:lstStyle>
            <a:defPPr>
              <a:defRPr lang="zh-CN"/>
            </a:defPPr>
            <a:lvl1pPr>
              <a:defRPr sz="4400" b="1">
                <a:solidFill>
                  <a:schemeClr val="accent1"/>
                </a:solidFill>
                <a:effectLst>
                  <a:outerShdw blurRad="254000" dist="127000" algn="ctr" rotWithShape="0">
                    <a:schemeClr val="accent1">
                      <a:alpha val="40000"/>
                    </a:schemeClr>
                  </a:outerShdw>
                </a:effectLst>
              </a:defRPr>
            </a:lvl1pPr>
          </a:lstStyle>
          <a:p>
            <a:r>
              <a:rPr lang="en-US" altLang="zh-CN" sz="4000" dirty="0">
                <a:solidFill>
                  <a:schemeClr val="accent2"/>
                </a:solidFill>
                <a:effectLst>
                  <a:outerShdw blurRad="254000" dist="127000" algn="ctr" rotWithShape="0">
                    <a:schemeClr val="accent2">
                      <a:alpha val="40000"/>
                    </a:schemeClr>
                  </a:outerShdw>
                </a:effectLst>
                <a:latin typeface="+mj-ea"/>
                <a:ea typeface="+mj-ea"/>
              </a:rPr>
              <a:t>02.</a:t>
            </a:r>
            <a:endParaRPr lang="zh-CN" altLang="en-US" sz="4000" dirty="0">
              <a:solidFill>
                <a:schemeClr val="accent2"/>
              </a:solidFill>
              <a:effectLst>
                <a:outerShdw blurRad="254000" dist="127000" algn="ctr" rotWithShape="0">
                  <a:schemeClr val="accent2">
                    <a:alpha val="40000"/>
                  </a:schemeClr>
                </a:outerShdw>
              </a:effectLst>
              <a:latin typeface="+mj-ea"/>
              <a:ea typeface="+mj-ea"/>
            </a:endParaRPr>
          </a:p>
        </p:txBody>
      </p:sp>
      <p:sp>
        <p:nvSpPr>
          <p:cNvPr id="39" name="îṥľïḑe">
            <a:extLst>
              <a:ext uri="{FF2B5EF4-FFF2-40B4-BE49-F238E27FC236}">
                <a16:creationId xmlns:a16="http://schemas.microsoft.com/office/drawing/2014/main" id="{451C6737-69DC-908B-9AA5-A9B3AB0178E9}"/>
              </a:ext>
            </a:extLst>
          </p:cNvPr>
          <p:cNvSpPr/>
          <p:nvPr/>
        </p:nvSpPr>
        <p:spPr>
          <a:xfrm flipH="1">
            <a:off x="599890" y="3503866"/>
            <a:ext cx="1435960" cy="757708"/>
          </a:xfrm>
          <a:prstGeom prst="rect">
            <a:avLst/>
          </a:prstGeom>
          <a:ln>
            <a:noFill/>
          </a:ln>
        </p:spPr>
        <p:txBody>
          <a:bodyPr wrap="square" lIns="91440" tIns="45720" rIns="91440" bIns="45720" anchor="t">
            <a:spAutoFit/>
          </a:bodyPr>
          <a:lstStyle/>
          <a:p>
            <a:pPr>
              <a:lnSpc>
                <a:spcPct val="150000"/>
              </a:lnSpc>
            </a:pPr>
            <a:r>
              <a:rPr lang="en-US" altLang="zh-CN" sz="1000" dirty="0">
                <a:solidFill>
                  <a:schemeClr val="bg2">
                    <a:lumMod val="90000"/>
                  </a:schemeClr>
                </a:solidFill>
              </a:rPr>
              <a:t>What is new media operation
</a:t>
            </a:r>
          </a:p>
        </p:txBody>
      </p:sp>
      <p:sp>
        <p:nvSpPr>
          <p:cNvPr id="40" name="ï$1ïḋé">
            <a:extLst>
              <a:ext uri="{FF2B5EF4-FFF2-40B4-BE49-F238E27FC236}">
                <a16:creationId xmlns:a16="http://schemas.microsoft.com/office/drawing/2014/main" id="{7DAFB761-3FFE-C9E6-0CB5-00E137F4203B}"/>
              </a:ext>
            </a:extLst>
          </p:cNvPr>
          <p:cNvSpPr txBox="1"/>
          <p:nvPr/>
        </p:nvSpPr>
        <p:spPr>
          <a:xfrm>
            <a:off x="599892" y="3160720"/>
            <a:ext cx="2114431" cy="369332"/>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sz="1800" dirty="0">
                <a:solidFill>
                  <a:schemeClr val="bg1"/>
                </a:solidFill>
                <a:effectLst/>
              </a:rPr>
              <a:t>什么是新媒体运营</a:t>
            </a:r>
            <a:endParaRPr lang="en-US" altLang="zh-CN" sz="1800" dirty="0">
              <a:solidFill>
                <a:schemeClr val="bg1"/>
              </a:solidFill>
              <a:effectLst/>
            </a:endParaRPr>
          </a:p>
        </p:txBody>
      </p:sp>
      <p:sp>
        <p:nvSpPr>
          <p:cNvPr id="41" name="íś1ïḑè">
            <a:extLst>
              <a:ext uri="{FF2B5EF4-FFF2-40B4-BE49-F238E27FC236}">
                <a16:creationId xmlns:a16="http://schemas.microsoft.com/office/drawing/2014/main" id="{BA4A7061-6A56-E828-E1F8-FFD40C88E6C4}"/>
              </a:ext>
            </a:extLst>
          </p:cNvPr>
          <p:cNvSpPr txBox="1"/>
          <p:nvPr/>
        </p:nvSpPr>
        <p:spPr>
          <a:xfrm>
            <a:off x="599889" y="2513509"/>
            <a:ext cx="811731" cy="707886"/>
          </a:xfrm>
          <a:prstGeom prst="rect">
            <a:avLst/>
          </a:prstGeom>
          <a:noFill/>
        </p:spPr>
        <p:txBody>
          <a:bodyPr wrap="square" rtlCol="0">
            <a:spAutoFit/>
          </a:bodyPr>
          <a:lstStyle>
            <a:defPPr>
              <a:defRPr lang="zh-CN"/>
            </a:defPPr>
            <a:lvl1pPr>
              <a:defRPr sz="4400" b="1">
                <a:solidFill>
                  <a:schemeClr val="accent3"/>
                </a:solidFill>
                <a:effectLst>
                  <a:outerShdw blurRad="254000" dist="127000" algn="ctr" rotWithShape="0">
                    <a:schemeClr val="accent3">
                      <a:alpha val="40000"/>
                    </a:schemeClr>
                  </a:outerShdw>
                </a:effectLst>
              </a:defRPr>
            </a:lvl1pPr>
          </a:lstStyle>
          <a:p>
            <a:r>
              <a:rPr lang="en-US" altLang="zh-CN" sz="4000" dirty="0">
                <a:latin typeface="+mj-ea"/>
                <a:ea typeface="+mj-ea"/>
              </a:rPr>
              <a:t>01.</a:t>
            </a:r>
            <a:endParaRPr lang="zh-CN" altLang="en-US" sz="4000" dirty="0">
              <a:latin typeface="+mj-ea"/>
              <a:ea typeface="+mj-ea"/>
            </a:endParaRPr>
          </a:p>
        </p:txBody>
      </p:sp>
      <p:sp>
        <p:nvSpPr>
          <p:cNvPr id="36" name="isḻïḓê">
            <a:extLst>
              <a:ext uri="{FF2B5EF4-FFF2-40B4-BE49-F238E27FC236}">
                <a16:creationId xmlns:a16="http://schemas.microsoft.com/office/drawing/2014/main" id="{F15E5713-30F9-A4AE-48C3-1B57DEEFF0C0}"/>
              </a:ext>
            </a:extLst>
          </p:cNvPr>
          <p:cNvSpPr/>
          <p:nvPr/>
        </p:nvSpPr>
        <p:spPr>
          <a:xfrm flipH="1">
            <a:off x="6655864" y="3503866"/>
            <a:ext cx="1435960" cy="988540"/>
          </a:xfrm>
          <a:prstGeom prst="rect">
            <a:avLst/>
          </a:prstGeom>
          <a:ln>
            <a:noFill/>
          </a:ln>
        </p:spPr>
        <p:txBody>
          <a:bodyPr wrap="square" lIns="91440" tIns="45720" rIns="91440" bIns="45720" anchor="t">
            <a:spAutoFit/>
          </a:bodyPr>
          <a:lstStyle/>
          <a:p>
            <a:pPr>
              <a:lnSpc>
                <a:spcPct val="150000"/>
              </a:lnSpc>
            </a:pPr>
            <a:r>
              <a:rPr lang="en-US" altLang="zh-CN" sz="1000" dirty="0">
                <a:solidFill>
                  <a:schemeClr val="bg2">
                    <a:lumMod val="90000"/>
                  </a:schemeClr>
                </a:solidFill>
              </a:rPr>
              <a:t>New media operations require capabilities
</a:t>
            </a:r>
          </a:p>
        </p:txBody>
      </p:sp>
      <p:sp>
        <p:nvSpPr>
          <p:cNvPr id="37" name="iṣḷiḓê">
            <a:extLst>
              <a:ext uri="{FF2B5EF4-FFF2-40B4-BE49-F238E27FC236}">
                <a16:creationId xmlns:a16="http://schemas.microsoft.com/office/drawing/2014/main" id="{A665A758-A97A-1004-D0EE-4DF4BC98522B}"/>
              </a:ext>
            </a:extLst>
          </p:cNvPr>
          <p:cNvSpPr txBox="1"/>
          <p:nvPr/>
        </p:nvSpPr>
        <p:spPr>
          <a:xfrm>
            <a:off x="6655866" y="3160720"/>
            <a:ext cx="2642138" cy="369332"/>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sz="1800" dirty="0">
                <a:solidFill>
                  <a:schemeClr val="bg1"/>
                </a:solidFill>
                <a:effectLst/>
              </a:rPr>
              <a:t>新媒体运营需要的能力</a:t>
            </a:r>
            <a:endParaRPr lang="en-US" altLang="zh-CN" sz="1800" dirty="0">
              <a:solidFill>
                <a:schemeClr val="bg1"/>
              </a:solidFill>
              <a:effectLst/>
            </a:endParaRPr>
          </a:p>
        </p:txBody>
      </p:sp>
      <p:sp>
        <p:nvSpPr>
          <p:cNvPr id="38" name="ïṩľïḓe">
            <a:extLst>
              <a:ext uri="{FF2B5EF4-FFF2-40B4-BE49-F238E27FC236}">
                <a16:creationId xmlns:a16="http://schemas.microsoft.com/office/drawing/2014/main" id="{1AB9692D-576F-CC6A-8251-5F30A0F7B50F}"/>
              </a:ext>
            </a:extLst>
          </p:cNvPr>
          <p:cNvSpPr txBox="1"/>
          <p:nvPr/>
        </p:nvSpPr>
        <p:spPr>
          <a:xfrm>
            <a:off x="6655863" y="2513509"/>
            <a:ext cx="811731" cy="707886"/>
          </a:xfrm>
          <a:prstGeom prst="rect">
            <a:avLst/>
          </a:prstGeom>
          <a:noFill/>
        </p:spPr>
        <p:txBody>
          <a:bodyPr wrap="square" rtlCol="0">
            <a:spAutoFit/>
          </a:bodyPr>
          <a:lstStyle>
            <a:defPPr>
              <a:defRPr lang="zh-CN"/>
            </a:defPPr>
            <a:lvl1pPr>
              <a:defRPr sz="4400" b="1">
                <a:solidFill>
                  <a:schemeClr val="accent1"/>
                </a:solidFill>
                <a:effectLst>
                  <a:outerShdw blurRad="254000" dist="127000" algn="ctr" rotWithShape="0">
                    <a:schemeClr val="accent1">
                      <a:alpha val="40000"/>
                    </a:schemeClr>
                  </a:outerShdw>
                </a:effectLst>
              </a:defRPr>
            </a:lvl1pPr>
          </a:lstStyle>
          <a:p>
            <a:r>
              <a:rPr lang="en-US" altLang="zh-CN" sz="4000" dirty="0">
                <a:solidFill>
                  <a:schemeClr val="accent3"/>
                </a:solidFill>
                <a:latin typeface="+mj-ea"/>
                <a:ea typeface="+mj-ea"/>
              </a:rPr>
              <a:t>03.</a:t>
            </a:r>
            <a:endParaRPr lang="zh-CN" altLang="en-US" sz="4000" dirty="0">
              <a:solidFill>
                <a:schemeClr val="accent3"/>
              </a:solidFill>
              <a:latin typeface="+mj-ea"/>
              <a:ea typeface="+mj-ea"/>
            </a:endParaRPr>
          </a:p>
        </p:txBody>
      </p:sp>
      <p:sp>
        <p:nvSpPr>
          <p:cNvPr id="33" name="íṡḻíďê">
            <a:extLst>
              <a:ext uri="{FF2B5EF4-FFF2-40B4-BE49-F238E27FC236}">
                <a16:creationId xmlns:a16="http://schemas.microsoft.com/office/drawing/2014/main" id="{9709DC11-5DAC-A3A9-DD10-9A962C3FA4CE}"/>
              </a:ext>
            </a:extLst>
          </p:cNvPr>
          <p:cNvSpPr/>
          <p:nvPr/>
        </p:nvSpPr>
        <p:spPr>
          <a:xfrm flipH="1">
            <a:off x="9683851" y="3503866"/>
            <a:ext cx="1268852" cy="757708"/>
          </a:xfrm>
          <a:prstGeom prst="rect">
            <a:avLst/>
          </a:prstGeom>
          <a:ln>
            <a:noFill/>
          </a:ln>
        </p:spPr>
        <p:txBody>
          <a:bodyPr wrap="square" lIns="91440" tIns="45720" rIns="91440" bIns="45720" anchor="t">
            <a:spAutoFit/>
          </a:bodyPr>
          <a:lstStyle/>
          <a:p>
            <a:pPr>
              <a:lnSpc>
                <a:spcPct val="150000"/>
              </a:lnSpc>
            </a:pPr>
            <a:r>
              <a:rPr lang="en-US" altLang="zh-CN" sz="1000" dirty="0">
                <a:solidFill>
                  <a:schemeClr val="bg2">
                    <a:lumMod val="90000"/>
                  </a:schemeClr>
                </a:solidFill>
              </a:rPr>
              <a:t>Why do new media
</a:t>
            </a:r>
          </a:p>
        </p:txBody>
      </p:sp>
      <p:sp>
        <p:nvSpPr>
          <p:cNvPr id="34" name="îṣḷiḓé">
            <a:extLst>
              <a:ext uri="{FF2B5EF4-FFF2-40B4-BE49-F238E27FC236}">
                <a16:creationId xmlns:a16="http://schemas.microsoft.com/office/drawing/2014/main" id="{07CAC43F-AFDB-5692-DC7E-2823393FA82F}"/>
              </a:ext>
            </a:extLst>
          </p:cNvPr>
          <p:cNvSpPr txBox="1"/>
          <p:nvPr/>
        </p:nvSpPr>
        <p:spPr>
          <a:xfrm>
            <a:off x="9683852" y="3160720"/>
            <a:ext cx="2304811" cy="369332"/>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sz="1800" dirty="0">
                <a:solidFill>
                  <a:schemeClr val="bg1"/>
                </a:solidFill>
                <a:effectLst/>
              </a:rPr>
              <a:t>为什么要做新媒体</a:t>
            </a:r>
            <a:endParaRPr lang="en-US" altLang="zh-CN" sz="1800" dirty="0">
              <a:solidFill>
                <a:schemeClr val="bg1"/>
              </a:solidFill>
              <a:effectLst/>
            </a:endParaRPr>
          </a:p>
        </p:txBody>
      </p:sp>
      <p:sp>
        <p:nvSpPr>
          <p:cNvPr id="35" name="işľiḓé">
            <a:extLst>
              <a:ext uri="{FF2B5EF4-FFF2-40B4-BE49-F238E27FC236}">
                <a16:creationId xmlns:a16="http://schemas.microsoft.com/office/drawing/2014/main" id="{E9B76078-80CD-1A4C-6DA8-35A2EAF8B53B}"/>
              </a:ext>
            </a:extLst>
          </p:cNvPr>
          <p:cNvSpPr txBox="1"/>
          <p:nvPr/>
        </p:nvSpPr>
        <p:spPr>
          <a:xfrm>
            <a:off x="9683850" y="2513509"/>
            <a:ext cx="811731" cy="707886"/>
          </a:xfrm>
          <a:prstGeom prst="rect">
            <a:avLst/>
          </a:prstGeom>
          <a:noFill/>
        </p:spPr>
        <p:txBody>
          <a:bodyPr wrap="square" rtlCol="0">
            <a:spAutoFit/>
          </a:bodyPr>
          <a:lstStyle>
            <a:defPPr>
              <a:defRPr lang="zh-CN"/>
            </a:defPPr>
            <a:lvl1pPr>
              <a:defRPr sz="4000" b="1">
                <a:solidFill>
                  <a:schemeClr val="accent2"/>
                </a:solidFill>
                <a:effectLst>
                  <a:outerShdw blurRad="254000" dist="127000" algn="ctr" rotWithShape="0">
                    <a:schemeClr val="accent2">
                      <a:alpha val="40000"/>
                    </a:schemeClr>
                  </a:outerShdw>
                </a:effectLst>
                <a:latin typeface="+mj-ea"/>
                <a:ea typeface="+mj-ea"/>
              </a:defRPr>
            </a:lvl1pPr>
          </a:lstStyle>
          <a:p>
            <a:r>
              <a:rPr lang="en-US" altLang="zh-CN" dirty="0"/>
              <a:t>04.</a:t>
            </a:r>
            <a:endParaRPr lang="zh-CN" altLang="en-US" dirty="0"/>
          </a:p>
        </p:txBody>
      </p:sp>
      <p:sp>
        <p:nvSpPr>
          <p:cNvPr id="54" name="泪滴形 53">
            <a:extLst>
              <a:ext uri="{FF2B5EF4-FFF2-40B4-BE49-F238E27FC236}">
                <a16:creationId xmlns:a16="http://schemas.microsoft.com/office/drawing/2014/main" id="{A3A5EA3F-E565-12C3-5CB3-AE157B492C93}"/>
              </a:ext>
            </a:extLst>
          </p:cNvPr>
          <p:cNvSpPr/>
          <p:nvPr/>
        </p:nvSpPr>
        <p:spPr>
          <a:xfrm flipH="1">
            <a:off x="9950511" y="5606314"/>
            <a:ext cx="916782" cy="916782"/>
          </a:xfrm>
          <a:prstGeom prst="teardrop">
            <a:avLst/>
          </a:prstGeom>
          <a:solidFill>
            <a:schemeClr val="accent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73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桌子上放着笔记本电脑的键盘上&#10;&#10;描述已自动生成">
            <a:extLst>
              <a:ext uri="{FF2B5EF4-FFF2-40B4-BE49-F238E27FC236}">
                <a16:creationId xmlns:a16="http://schemas.microsoft.com/office/drawing/2014/main" id="{2BE43D65-D62F-A96E-2E08-FD70AB690B25}"/>
              </a:ext>
            </a:extLst>
          </p:cNvPr>
          <p:cNvPicPr>
            <a:picLocks noChangeAspect="1"/>
          </p:cNvPicPr>
          <p:nvPr/>
        </p:nvPicPr>
        <p:blipFill rotWithShape="1">
          <a:blip r:embed="rId2">
            <a:extLst>
              <a:ext uri="{28A0092B-C50C-407E-A947-70E740481C1C}">
                <a14:useLocalDpi xmlns:a14="http://schemas.microsoft.com/office/drawing/2010/main" val="0"/>
              </a:ext>
            </a:extLst>
          </a:blip>
          <a:srcRect l="-21" t="15482" r="21" b="144"/>
          <a:stretch/>
        </p:blipFill>
        <p:spPr>
          <a:xfrm>
            <a:off x="-1" y="743"/>
            <a:ext cx="12190679" cy="6857257"/>
          </a:xfrm>
          <a:prstGeom prst="rect">
            <a:avLst/>
          </a:prstGeom>
        </p:spPr>
      </p:pic>
      <p:sp>
        <p:nvSpPr>
          <p:cNvPr id="11" name="矩形 10">
            <a:extLst>
              <a:ext uri="{FF2B5EF4-FFF2-40B4-BE49-F238E27FC236}">
                <a16:creationId xmlns:a16="http://schemas.microsoft.com/office/drawing/2014/main" id="{691FBD51-486F-EDE1-0070-0079FAFD0D1A}"/>
              </a:ext>
            </a:extLst>
          </p:cNvPr>
          <p:cNvSpPr/>
          <p:nvPr/>
        </p:nvSpPr>
        <p:spPr>
          <a:xfrm>
            <a:off x="0" y="0"/>
            <a:ext cx="12192000" cy="6858000"/>
          </a:xfrm>
          <a:prstGeom prst="rect">
            <a:avLst/>
          </a:prstGeom>
          <a:solidFill>
            <a:schemeClr val="accent1">
              <a:alpha val="8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泪滴形 11">
            <a:extLst>
              <a:ext uri="{FF2B5EF4-FFF2-40B4-BE49-F238E27FC236}">
                <a16:creationId xmlns:a16="http://schemas.microsoft.com/office/drawing/2014/main" id="{6FBDB558-4A8C-B3B7-C83D-86B89CD3D971}"/>
              </a:ext>
            </a:extLst>
          </p:cNvPr>
          <p:cNvSpPr/>
          <p:nvPr/>
        </p:nvSpPr>
        <p:spPr>
          <a:xfrm>
            <a:off x="-1061884" y="1690688"/>
            <a:ext cx="6456566" cy="6385142"/>
          </a:xfrm>
          <a:prstGeom prst="teardrop">
            <a:avLst/>
          </a:prstGeom>
          <a:solidFill>
            <a:schemeClr val="accent4">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泪滴形 17">
            <a:extLst>
              <a:ext uri="{FF2B5EF4-FFF2-40B4-BE49-F238E27FC236}">
                <a16:creationId xmlns:a16="http://schemas.microsoft.com/office/drawing/2014/main" id="{EC4A9EFC-793E-8879-603C-539902D31810}"/>
              </a:ext>
            </a:extLst>
          </p:cNvPr>
          <p:cNvSpPr/>
          <p:nvPr/>
        </p:nvSpPr>
        <p:spPr>
          <a:xfrm>
            <a:off x="131592" y="4370028"/>
            <a:ext cx="2375380" cy="2349103"/>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泪滴形 2">
            <a:extLst>
              <a:ext uri="{FF2B5EF4-FFF2-40B4-BE49-F238E27FC236}">
                <a16:creationId xmlns:a16="http://schemas.microsoft.com/office/drawing/2014/main" id="{FAA0FF5E-068F-2226-AB6B-03A035224926}"/>
              </a:ext>
            </a:extLst>
          </p:cNvPr>
          <p:cNvSpPr/>
          <p:nvPr/>
        </p:nvSpPr>
        <p:spPr>
          <a:xfrm flipH="1">
            <a:off x="11143626" y="5802349"/>
            <a:ext cx="916782" cy="916782"/>
          </a:xfrm>
          <a:prstGeom prst="teardrop">
            <a:avLst/>
          </a:prstGeom>
          <a:solidFill>
            <a:schemeClr val="accent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B8274823-BA4D-7829-20F8-6EC72E54BB6D}"/>
              </a:ext>
            </a:extLst>
          </p:cNvPr>
          <p:cNvSpPr/>
          <p:nvPr/>
        </p:nvSpPr>
        <p:spPr>
          <a:xfrm>
            <a:off x="6456566" y="773906"/>
            <a:ext cx="3516730" cy="4299141"/>
          </a:xfrm>
          <a:custGeom>
            <a:avLst/>
            <a:gdLst/>
            <a:ahLst/>
            <a:cxnLst/>
            <a:rect l="l" t="t" r="r" b="b"/>
            <a:pathLst>
              <a:path w="357911" h="437540">
                <a:moveTo>
                  <a:pt x="188595" y="0"/>
                </a:moveTo>
                <a:cubicBezTo>
                  <a:pt x="241122" y="611"/>
                  <a:pt x="282333" y="14476"/>
                  <a:pt x="312229" y="41595"/>
                </a:cubicBezTo>
                <a:cubicBezTo>
                  <a:pt x="342125" y="68715"/>
                  <a:pt x="357352" y="105421"/>
                  <a:pt x="357911" y="151714"/>
                </a:cubicBezTo>
                <a:cubicBezTo>
                  <a:pt x="356907" y="183463"/>
                  <a:pt x="347599" y="210491"/>
                  <a:pt x="329989" y="232797"/>
                </a:cubicBezTo>
                <a:cubicBezTo>
                  <a:pt x="312378" y="255103"/>
                  <a:pt x="292488" y="275818"/>
                  <a:pt x="270319" y="294941"/>
                </a:cubicBezTo>
                <a:cubicBezTo>
                  <a:pt x="248150" y="314065"/>
                  <a:pt x="229728" y="334728"/>
                  <a:pt x="215050" y="356929"/>
                </a:cubicBezTo>
                <a:cubicBezTo>
                  <a:pt x="200373" y="379130"/>
                  <a:pt x="195466" y="406001"/>
                  <a:pt x="200329" y="437540"/>
                </a:cubicBezTo>
                <a:lnTo>
                  <a:pt x="139141" y="437540"/>
                </a:lnTo>
                <a:cubicBezTo>
                  <a:pt x="133228" y="402541"/>
                  <a:pt x="137196" y="372637"/>
                  <a:pt x="151046" y="347827"/>
                </a:cubicBezTo>
                <a:cubicBezTo>
                  <a:pt x="164896" y="323017"/>
                  <a:pt x="182616" y="300813"/>
                  <a:pt x="204206" y="281216"/>
                </a:cubicBezTo>
                <a:cubicBezTo>
                  <a:pt x="225796" y="261619"/>
                  <a:pt x="245245" y="242139"/>
                  <a:pt x="262553" y="222778"/>
                </a:cubicBezTo>
                <a:cubicBezTo>
                  <a:pt x="279860" y="203416"/>
                  <a:pt x="289015" y="181684"/>
                  <a:pt x="290017" y="157581"/>
                </a:cubicBezTo>
                <a:cubicBezTo>
                  <a:pt x="290174" y="128419"/>
                  <a:pt x="281478" y="104391"/>
                  <a:pt x="263928" y="85496"/>
                </a:cubicBezTo>
                <a:cubicBezTo>
                  <a:pt x="246378" y="66602"/>
                  <a:pt x="219032" y="56823"/>
                  <a:pt x="181889" y="56159"/>
                </a:cubicBezTo>
                <a:cubicBezTo>
                  <a:pt x="156795" y="56229"/>
                  <a:pt x="132592" y="62376"/>
                  <a:pt x="109280" y="74600"/>
                </a:cubicBezTo>
                <a:cubicBezTo>
                  <a:pt x="85967" y="86823"/>
                  <a:pt x="63231" y="104705"/>
                  <a:pt x="41071" y="128244"/>
                </a:cubicBezTo>
                <a:lnTo>
                  <a:pt x="0" y="90525"/>
                </a:lnTo>
                <a:cubicBezTo>
                  <a:pt x="25512" y="63651"/>
                  <a:pt x="53278" y="41962"/>
                  <a:pt x="83296" y="25460"/>
                </a:cubicBezTo>
                <a:cubicBezTo>
                  <a:pt x="113314" y="8958"/>
                  <a:pt x="148413" y="471"/>
                  <a:pt x="188595" y="0"/>
                </a:cubicBezTo>
                <a:close/>
              </a:path>
            </a:pathLst>
          </a:custGeom>
          <a:solidFill>
            <a:schemeClr val="accent2">
              <a:alpha val="2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íŝḷíḋê">
            <a:extLst>
              <a:ext uri="{FF2B5EF4-FFF2-40B4-BE49-F238E27FC236}">
                <a16:creationId xmlns:a16="http://schemas.microsoft.com/office/drawing/2014/main" id="{9E9E5395-695C-4427-AE70-AE13B9E4C400}"/>
              </a:ext>
            </a:extLst>
          </p:cNvPr>
          <p:cNvSpPr txBox="1"/>
          <p:nvPr/>
        </p:nvSpPr>
        <p:spPr>
          <a:xfrm>
            <a:off x="1001613" y="990073"/>
            <a:ext cx="3208113" cy="707886"/>
          </a:xfrm>
          <a:prstGeom prst="rect">
            <a:avLst/>
          </a:prstGeom>
          <a:noFill/>
          <a:ln>
            <a:noFill/>
          </a:ln>
        </p:spPr>
        <p:txBody>
          <a:bodyPr wrap="square" lIns="91440" tIns="45720" rIns="91440" bIns="45720" anchor="ctr" anchorCtr="0">
            <a:spAutoFit/>
          </a:bodyPr>
          <a:lstStyle/>
          <a:p>
            <a:pPr>
              <a:buSzPct val="25000"/>
            </a:pPr>
            <a:r>
              <a:rPr lang="en-US" altLang="zh-CN" sz="4000" b="1" dirty="0">
                <a:solidFill>
                  <a:schemeClr val="bg1">
                    <a:alpha val="59000"/>
                  </a:schemeClr>
                </a:solidFill>
                <a:latin typeface="+mj-ea"/>
                <a:ea typeface="+mj-ea"/>
              </a:rPr>
              <a:t>PART  ONE</a:t>
            </a:r>
          </a:p>
        </p:txBody>
      </p:sp>
      <p:sp>
        <p:nvSpPr>
          <p:cNvPr id="5" name="îṥľïḑe">
            <a:extLst>
              <a:ext uri="{FF2B5EF4-FFF2-40B4-BE49-F238E27FC236}">
                <a16:creationId xmlns:a16="http://schemas.microsoft.com/office/drawing/2014/main" id="{DC0DEB88-BFD6-DC16-D6B0-DF5C586BD406}"/>
              </a:ext>
            </a:extLst>
          </p:cNvPr>
          <p:cNvSpPr/>
          <p:nvPr/>
        </p:nvSpPr>
        <p:spPr>
          <a:xfrm flipH="1">
            <a:off x="6456566" y="3343369"/>
            <a:ext cx="3065038" cy="1689245"/>
          </a:xfrm>
          <a:prstGeom prst="rect">
            <a:avLst/>
          </a:prstGeom>
          <a:ln>
            <a:noFill/>
          </a:ln>
        </p:spPr>
        <p:txBody>
          <a:bodyPr wrap="square" lIns="91440" tIns="45720" rIns="91440" bIns="45720" anchor="t">
            <a:spAutoFit/>
          </a:bodyPr>
          <a:lstStyle/>
          <a:p>
            <a:pPr>
              <a:lnSpc>
                <a:spcPct val="150000"/>
              </a:lnSpc>
            </a:pPr>
            <a:r>
              <a:rPr lang="en-US" altLang="zh-CN" sz="2400" dirty="0">
                <a:solidFill>
                  <a:schemeClr val="bg1">
                    <a:alpha val="60000"/>
                  </a:schemeClr>
                </a:solidFill>
              </a:rPr>
              <a:t>What is new media operation
</a:t>
            </a:r>
          </a:p>
        </p:txBody>
      </p:sp>
      <p:sp>
        <p:nvSpPr>
          <p:cNvPr id="6" name="ï$1ïḋé">
            <a:extLst>
              <a:ext uri="{FF2B5EF4-FFF2-40B4-BE49-F238E27FC236}">
                <a16:creationId xmlns:a16="http://schemas.microsoft.com/office/drawing/2014/main" id="{AD8A188B-E177-3602-594C-0D7ACC9C7224}"/>
              </a:ext>
            </a:extLst>
          </p:cNvPr>
          <p:cNvSpPr txBox="1"/>
          <p:nvPr/>
        </p:nvSpPr>
        <p:spPr>
          <a:xfrm>
            <a:off x="6456566" y="2413117"/>
            <a:ext cx="4488562" cy="707886"/>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sz="4000" dirty="0">
                <a:solidFill>
                  <a:schemeClr val="bg1"/>
                </a:solidFill>
                <a:effectLst/>
                <a:latin typeface="+mj-ea"/>
                <a:ea typeface="+mj-ea"/>
              </a:rPr>
              <a:t>什么是新媒体运营</a:t>
            </a:r>
            <a:endParaRPr lang="en-US" altLang="zh-CN" sz="4000" dirty="0">
              <a:solidFill>
                <a:schemeClr val="bg1"/>
              </a:solidFill>
              <a:effectLst/>
              <a:latin typeface="+mj-ea"/>
              <a:ea typeface="+mj-ea"/>
            </a:endParaRPr>
          </a:p>
        </p:txBody>
      </p:sp>
      <p:sp>
        <p:nvSpPr>
          <p:cNvPr id="24" name="任意多边形: 形状 23">
            <a:extLst>
              <a:ext uri="{FF2B5EF4-FFF2-40B4-BE49-F238E27FC236}">
                <a16:creationId xmlns:a16="http://schemas.microsoft.com/office/drawing/2014/main" id="{A94B7409-2551-A3E7-C914-8270B75A8B0D}"/>
              </a:ext>
            </a:extLst>
          </p:cNvPr>
          <p:cNvSpPr/>
          <p:nvPr/>
        </p:nvSpPr>
        <p:spPr>
          <a:xfrm>
            <a:off x="7790506" y="5481827"/>
            <a:ext cx="747251" cy="778386"/>
          </a:xfrm>
          <a:custGeom>
            <a:avLst/>
            <a:gdLst/>
            <a:ahLst/>
            <a:cxnLst/>
            <a:rect l="l" t="t" r="r" b="b"/>
            <a:pathLst>
              <a:path w="100584" h="104775">
                <a:moveTo>
                  <a:pt x="50292" y="0"/>
                </a:moveTo>
                <a:cubicBezTo>
                  <a:pt x="64489" y="244"/>
                  <a:pt x="76329" y="5204"/>
                  <a:pt x="85811" y="14878"/>
                </a:cubicBezTo>
                <a:cubicBezTo>
                  <a:pt x="95293" y="24552"/>
                  <a:pt x="100218" y="37474"/>
                  <a:pt x="100584" y="53645"/>
                </a:cubicBezTo>
                <a:cubicBezTo>
                  <a:pt x="100218" y="69710"/>
                  <a:pt x="95293" y="82213"/>
                  <a:pt x="85811" y="91154"/>
                </a:cubicBezTo>
                <a:cubicBezTo>
                  <a:pt x="76329" y="100095"/>
                  <a:pt x="64489" y="104635"/>
                  <a:pt x="50292" y="104775"/>
                </a:cubicBezTo>
                <a:cubicBezTo>
                  <a:pt x="36095" y="104635"/>
                  <a:pt x="24256" y="100095"/>
                  <a:pt x="14774" y="91154"/>
                </a:cubicBezTo>
                <a:cubicBezTo>
                  <a:pt x="5292" y="82213"/>
                  <a:pt x="367" y="69710"/>
                  <a:pt x="0" y="53645"/>
                </a:cubicBezTo>
                <a:cubicBezTo>
                  <a:pt x="419" y="37474"/>
                  <a:pt x="5449" y="24552"/>
                  <a:pt x="15088" y="14878"/>
                </a:cubicBezTo>
                <a:cubicBezTo>
                  <a:pt x="24727" y="5204"/>
                  <a:pt x="36462" y="244"/>
                  <a:pt x="50292" y="0"/>
                </a:cubicBezTo>
                <a:close/>
              </a:path>
            </a:pathLst>
          </a:custGeom>
          <a:solidFill>
            <a:schemeClr val="accent2">
              <a:alpha val="33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86809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桌子上放着笔记本电脑的键盘上&#10;&#10;描述已自动生成">
            <a:extLst>
              <a:ext uri="{FF2B5EF4-FFF2-40B4-BE49-F238E27FC236}">
                <a16:creationId xmlns:a16="http://schemas.microsoft.com/office/drawing/2014/main" id="{32898A41-2DD3-0C0D-0125-C31430AD2988}"/>
              </a:ext>
            </a:extLst>
          </p:cNvPr>
          <p:cNvPicPr>
            <a:picLocks noChangeAspect="1"/>
          </p:cNvPicPr>
          <p:nvPr/>
        </p:nvPicPr>
        <p:blipFill rotWithShape="1">
          <a:blip r:embed="rId2">
            <a:extLst>
              <a:ext uri="{28A0092B-C50C-407E-A947-70E740481C1C}">
                <a14:useLocalDpi xmlns:a14="http://schemas.microsoft.com/office/drawing/2010/main" val="0"/>
              </a:ext>
            </a:extLst>
          </a:blip>
          <a:srcRect l="-21" t="15482" r="21" b="144"/>
          <a:stretch/>
        </p:blipFill>
        <p:spPr>
          <a:xfrm>
            <a:off x="-1" y="743"/>
            <a:ext cx="12190679" cy="6857257"/>
          </a:xfrm>
          <a:prstGeom prst="rect">
            <a:avLst/>
          </a:prstGeom>
        </p:spPr>
      </p:pic>
      <p:sp>
        <p:nvSpPr>
          <p:cNvPr id="11" name="矩形 10">
            <a:extLst>
              <a:ext uri="{FF2B5EF4-FFF2-40B4-BE49-F238E27FC236}">
                <a16:creationId xmlns:a16="http://schemas.microsoft.com/office/drawing/2014/main" id="{691FBD51-486F-EDE1-0070-0079FAFD0D1A}"/>
              </a:ext>
            </a:extLst>
          </p:cNvPr>
          <p:cNvSpPr/>
          <p:nvPr/>
        </p:nvSpPr>
        <p:spPr>
          <a:xfrm>
            <a:off x="0" y="0"/>
            <a:ext cx="12192000" cy="6858000"/>
          </a:xfrm>
          <a:prstGeom prst="rect">
            <a:avLst/>
          </a:prstGeom>
          <a:solidFill>
            <a:schemeClr val="accent1">
              <a:alpha val="8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泪滴形 8">
            <a:extLst>
              <a:ext uri="{FF2B5EF4-FFF2-40B4-BE49-F238E27FC236}">
                <a16:creationId xmlns:a16="http://schemas.microsoft.com/office/drawing/2014/main" id="{6539C7A5-111C-BC97-5144-5624AB971F9A}"/>
              </a:ext>
            </a:extLst>
          </p:cNvPr>
          <p:cNvSpPr/>
          <p:nvPr/>
        </p:nvSpPr>
        <p:spPr>
          <a:xfrm>
            <a:off x="913556" y="1538289"/>
            <a:ext cx="4557326" cy="4506912"/>
          </a:xfrm>
          <a:prstGeom prst="teardrop">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işlíďè">
            <a:extLst>
              <a:ext uri="{FF2B5EF4-FFF2-40B4-BE49-F238E27FC236}">
                <a16:creationId xmlns:a16="http://schemas.microsoft.com/office/drawing/2014/main" id="{50C96F0E-5453-9A9B-E5BD-B5012AE20F61}"/>
              </a:ext>
            </a:extLst>
          </p:cNvPr>
          <p:cNvSpPr/>
          <p:nvPr/>
        </p:nvSpPr>
        <p:spPr>
          <a:xfrm>
            <a:off x="6514582" y="1903413"/>
            <a:ext cx="422437" cy="400110"/>
          </a:xfrm>
          <a:prstGeom prst="rect">
            <a:avLst/>
          </a:prstGeom>
          <a:solidFill>
            <a:schemeClr val="accent2"/>
          </a:solidFill>
          <a:ln w="12700" cap="rnd">
            <a:noFill/>
            <a:prstDash val="solid"/>
            <a:round/>
            <a:headEnd/>
            <a:tailE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21" name="文本框 20">
            <a:extLst>
              <a:ext uri="{FF2B5EF4-FFF2-40B4-BE49-F238E27FC236}">
                <a16:creationId xmlns:a16="http://schemas.microsoft.com/office/drawing/2014/main" id="{6F64E8B6-4B0F-7A89-EABF-16184D94863F}"/>
              </a:ext>
            </a:extLst>
          </p:cNvPr>
          <p:cNvSpPr txBox="1"/>
          <p:nvPr/>
        </p:nvSpPr>
        <p:spPr>
          <a:xfrm>
            <a:off x="7196723" y="2485836"/>
            <a:ext cx="3610977" cy="1670201"/>
          </a:xfrm>
          <a:prstGeom prst="rect">
            <a:avLst/>
          </a:prstGeom>
          <a:noFill/>
        </p:spPr>
        <p:txBody>
          <a:bodyPr wrap="square">
            <a:spAutoFit/>
          </a:bodyPr>
          <a:lstStyle/>
          <a:p>
            <a:pPr>
              <a:lnSpc>
                <a:spcPct val="150000"/>
              </a:lnSpc>
            </a:pPr>
            <a:r>
              <a:rPr lang="zh-CN" altLang="zh-CN" sz="1400" kern="100" spc="120" dirty="0">
                <a:solidFill>
                  <a:schemeClr val="bg2">
                    <a:lumMod val="90000"/>
                  </a:schemeClr>
                </a:solidFill>
                <a:effectLst/>
                <a:latin typeface="+mn-ea"/>
                <a:cs typeface="Times New Roman" panose="02020603050405020304" pitchFamily="18" charset="0"/>
              </a:rPr>
              <a:t>新媒体运营，其实就是利用公众号、微博、抖音等新兴媒体平台，为企业进行品牌建设、产品推广、营销变现等，此外根据企业需求，还可能涉及线上</a:t>
            </a:r>
            <a:r>
              <a:rPr lang="en-US" altLang="zh-CN" sz="1400" kern="100" spc="120" dirty="0">
                <a:solidFill>
                  <a:schemeClr val="bg2">
                    <a:lumMod val="90000"/>
                  </a:schemeClr>
                </a:solidFill>
                <a:effectLst/>
                <a:latin typeface="+mn-ea"/>
                <a:cs typeface="Times New Roman" panose="02020603050405020304" pitchFamily="18" charset="0"/>
              </a:rPr>
              <a:t>/</a:t>
            </a:r>
            <a:r>
              <a:rPr lang="zh-CN" altLang="zh-CN" sz="1400" kern="100" spc="120" dirty="0">
                <a:solidFill>
                  <a:schemeClr val="bg2">
                    <a:lumMod val="90000"/>
                  </a:schemeClr>
                </a:solidFill>
                <a:effectLst/>
                <a:latin typeface="+mn-ea"/>
                <a:cs typeface="Times New Roman" panose="02020603050405020304" pitchFamily="18" charset="0"/>
              </a:rPr>
              <a:t>线下策划、社群运营等工作</a:t>
            </a:r>
            <a:endParaRPr lang="zh-CN" altLang="en-US" sz="1400" spc="120" dirty="0">
              <a:solidFill>
                <a:schemeClr val="bg2">
                  <a:lumMod val="90000"/>
                </a:schemeClr>
              </a:solidFill>
              <a:latin typeface="+mn-ea"/>
            </a:endParaRPr>
          </a:p>
        </p:txBody>
      </p:sp>
      <p:sp>
        <p:nvSpPr>
          <p:cNvPr id="25" name="文本框 24">
            <a:extLst>
              <a:ext uri="{FF2B5EF4-FFF2-40B4-BE49-F238E27FC236}">
                <a16:creationId xmlns:a16="http://schemas.microsoft.com/office/drawing/2014/main" id="{9E31345F-E25B-B899-0FCD-F25E1149E862}"/>
              </a:ext>
            </a:extLst>
          </p:cNvPr>
          <p:cNvSpPr txBox="1"/>
          <p:nvPr/>
        </p:nvSpPr>
        <p:spPr>
          <a:xfrm>
            <a:off x="7196723" y="4267479"/>
            <a:ext cx="3610977" cy="1347035"/>
          </a:xfrm>
          <a:prstGeom prst="rect">
            <a:avLst/>
          </a:prstGeom>
          <a:noFill/>
        </p:spPr>
        <p:txBody>
          <a:bodyPr wrap="square">
            <a:spAutoFit/>
          </a:bodyPr>
          <a:lstStyle/>
          <a:p>
            <a:pPr>
              <a:lnSpc>
                <a:spcPct val="150000"/>
              </a:lnSpc>
            </a:pPr>
            <a:r>
              <a:rPr lang="zh-CN" altLang="en-US" sz="1400" kern="100" spc="120" dirty="0">
                <a:solidFill>
                  <a:schemeClr val="bg2">
                    <a:lumMod val="90000"/>
                  </a:schemeClr>
                </a:solidFill>
                <a:effectLst/>
                <a:latin typeface="+mn-ea"/>
                <a:cs typeface="Times New Roman" panose="02020603050405020304" pitchFamily="18" charset="0"/>
              </a:rPr>
              <a:t>运营一定要有严谨的逻辑能力，会拆分工作流程，找到产品优势，让用户参与进来，并懂得重新组合，裂变更多资源的加入协同合作。</a:t>
            </a:r>
            <a:endParaRPr lang="zh-CN" altLang="en-US" sz="1400" spc="120" dirty="0">
              <a:solidFill>
                <a:schemeClr val="bg2">
                  <a:lumMod val="90000"/>
                </a:schemeClr>
              </a:solidFill>
              <a:latin typeface="+mn-ea"/>
            </a:endParaRPr>
          </a:p>
        </p:txBody>
      </p:sp>
      <p:sp>
        <p:nvSpPr>
          <p:cNvPr id="27" name="泪滴形 26">
            <a:extLst>
              <a:ext uri="{FF2B5EF4-FFF2-40B4-BE49-F238E27FC236}">
                <a16:creationId xmlns:a16="http://schemas.microsoft.com/office/drawing/2014/main" id="{B5F1B3F3-86EA-3778-8F7D-DFF3D3A458CD}"/>
              </a:ext>
            </a:extLst>
          </p:cNvPr>
          <p:cNvSpPr/>
          <p:nvPr/>
        </p:nvSpPr>
        <p:spPr>
          <a:xfrm flipH="1">
            <a:off x="11143626" y="5802349"/>
            <a:ext cx="916782" cy="916782"/>
          </a:xfrm>
          <a:prstGeom prst="teardrop">
            <a:avLst/>
          </a:prstGeom>
          <a:solidFill>
            <a:schemeClr val="accent4"/>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流程图: 顺序访问存储器 27">
            <a:extLst>
              <a:ext uri="{FF2B5EF4-FFF2-40B4-BE49-F238E27FC236}">
                <a16:creationId xmlns:a16="http://schemas.microsoft.com/office/drawing/2014/main" id="{DB24F97B-D4D8-7445-1C22-AFFA2D8A8123}"/>
              </a:ext>
            </a:extLst>
          </p:cNvPr>
          <p:cNvSpPr/>
          <p:nvPr/>
        </p:nvSpPr>
        <p:spPr>
          <a:xfrm flipH="1">
            <a:off x="8862511" y="1027906"/>
            <a:ext cx="1035000" cy="1027907"/>
          </a:xfrm>
          <a:prstGeom prst="flowChartMagneticTape">
            <a:avLst/>
          </a:prstGeom>
          <a:solidFill>
            <a:schemeClr val="accent3">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顺序访问存储器 28">
            <a:extLst>
              <a:ext uri="{FF2B5EF4-FFF2-40B4-BE49-F238E27FC236}">
                <a16:creationId xmlns:a16="http://schemas.microsoft.com/office/drawing/2014/main" id="{101EFDD9-CD34-A74E-DB87-9B9FC187B04D}"/>
              </a:ext>
            </a:extLst>
          </p:cNvPr>
          <p:cNvSpPr/>
          <p:nvPr/>
        </p:nvSpPr>
        <p:spPr>
          <a:xfrm flipH="1">
            <a:off x="9383973" y="1546839"/>
            <a:ext cx="665938" cy="661374"/>
          </a:xfrm>
          <a:prstGeom prst="flowChartMagneticTape">
            <a:avLst/>
          </a:prstGeom>
          <a:solidFill>
            <a:schemeClr val="accent2">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id="{F9D9BA5A-D135-897E-793E-BFD183A35857}"/>
              </a:ext>
            </a:extLst>
          </p:cNvPr>
          <p:cNvGrpSpPr/>
          <p:nvPr/>
        </p:nvGrpSpPr>
        <p:grpSpPr>
          <a:xfrm>
            <a:off x="7196722" y="1848277"/>
            <a:ext cx="1172579" cy="709086"/>
            <a:chOff x="7057022" y="2000677"/>
            <a:chExt cx="1172579" cy="709086"/>
          </a:xfrm>
        </p:grpSpPr>
        <p:sp>
          <p:nvSpPr>
            <p:cNvPr id="17" name="ï$1ïḋé">
              <a:extLst>
                <a:ext uri="{FF2B5EF4-FFF2-40B4-BE49-F238E27FC236}">
                  <a16:creationId xmlns:a16="http://schemas.microsoft.com/office/drawing/2014/main" id="{50B696FD-49FB-59CA-1466-82118D68204B}"/>
                </a:ext>
              </a:extLst>
            </p:cNvPr>
            <p:cNvSpPr txBox="1"/>
            <p:nvPr/>
          </p:nvSpPr>
          <p:spPr>
            <a:xfrm>
              <a:off x="7057022" y="2000677"/>
              <a:ext cx="1035000" cy="40011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dirty="0">
                  <a:solidFill>
                    <a:schemeClr val="bg1"/>
                  </a:solidFill>
                  <a:effectLst/>
                  <a:latin typeface="+mn-ea"/>
                </a:rPr>
                <a:t>概念</a:t>
              </a:r>
              <a:endParaRPr lang="en-US" altLang="zh-CN" dirty="0">
                <a:solidFill>
                  <a:schemeClr val="bg1"/>
                </a:solidFill>
                <a:effectLst/>
                <a:latin typeface="+mn-ea"/>
              </a:endParaRPr>
            </a:p>
          </p:txBody>
        </p:sp>
        <p:sp>
          <p:nvSpPr>
            <p:cNvPr id="30" name="ï$1ïḋé">
              <a:extLst>
                <a:ext uri="{FF2B5EF4-FFF2-40B4-BE49-F238E27FC236}">
                  <a16:creationId xmlns:a16="http://schemas.microsoft.com/office/drawing/2014/main" id="{4977B4E7-D2F5-08D8-E1FE-3BF4C190192D}"/>
                </a:ext>
              </a:extLst>
            </p:cNvPr>
            <p:cNvSpPr txBox="1"/>
            <p:nvPr/>
          </p:nvSpPr>
          <p:spPr>
            <a:xfrm>
              <a:off x="7070631" y="2278876"/>
              <a:ext cx="1158970" cy="430887"/>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dist"/>
              <a:r>
                <a:rPr lang="en-US" altLang="zh-CN" sz="1100" b="0" dirty="0">
                  <a:solidFill>
                    <a:schemeClr val="bg1">
                      <a:alpha val="45000"/>
                    </a:schemeClr>
                  </a:solidFill>
                  <a:effectLst/>
                  <a:latin typeface="+mn-ea"/>
                </a:rPr>
                <a:t>conception
</a:t>
              </a:r>
            </a:p>
          </p:txBody>
        </p:sp>
      </p:grpSp>
      <p:sp>
        <p:nvSpPr>
          <p:cNvPr id="3" name="泪滴形 2">
            <a:extLst>
              <a:ext uri="{FF2B5EF4-FFF2-40B4-BE49-F238E27FC236}">
                <a16:creationId xmlns:a16="http://schemas.microsoft.com/office/drawing/2014/main" id="{6C23BA01-3E93-FEEC-7858-F4ADEDEBBF73}"/>
              </a:ext>
            </a:extLst>
          </p:cNvPr>
          <p:cNvSpPr/>
          <p:nvPr/>
        </p:nvSpPr>
        <p:spPr>
          <a:xfrm flipV="1">
            <a:off x="1732749" y="-242450"/>
            <a:ext cx="718692" cy="71869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泪滴形 3">
            <a:extLst>
              <a:ext uri="{FF2B5EF4-FFF2-40B4-BE49-F238E27FC236}">
                <a16:creationId xmlns:a16="http://schemas.microsoft.com/office/drawing/2014/main" id="{B1EB8596-6208-569F-3724-35DB15364CE7}"/>
              </a:ext>
            </a:extLst>
          </p:cNvPr>
          <p:cNvSpPr/>
          <p:nvPr/>
        </p:nvSpPr>
        <p:spPr>
          <a:xfrm>
            <a:off x="547223" y="185142"/>
            <a:ext cx="1125772" cy="1125772"/>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ï$1ïḋé">
            <a:extLst>
              <a:ext uri="{FF2B5EF4-FFF2-40B4-BE49-F238E27FC236}">
                <a16:creationId xmlns:a16="http://schemas.microsoft.com/office/drawing/2014/main" id="{825CF0A4-0300-D231-4DE4-6D7E439995F4}"/>
              </a:ext>
            </a:extLst>
          </p:cNvPr>
          <p:cNvSpPr txBox="1"/>
          <p:nvPr/>
        </p:nvSpPr>
        <p:spPr>
          <a:xfrm>
            <a:off x="1787295" y="573992"/>
            <a:ext cx="4488562" cy="52322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sz="2800" dirty="0">
                <a:solidFill>
                  <a:schemeClr val="bg1"/>
                </a:solidFill>
                <a:effectLst/>
                <a:latin typeface="+mj-ea"/>
                <a:ea typeface="+mj-ea"/>
              </a:rPr>
              <a:t>什么是新媒体运营</a:t>
            </a:r>
            <a:endParaRPr lang="en-US" altLang="zh-CN" sz="2800" dirty="0">
              <a:solidFill>
                <a:schemeClr val="bg1"/>
              </a:solidFill>
              <a:effectLst/>
              <a:latin typeface="+mj-ea"/>
              <a:ea typeface="+mj-ea"/>
            </a:endParaRPr>
          </a:p>
        </p:txBody>
      </p:sp>
      <p:sp>
        <p:nvSpPr>
          <p:cNvPr id="6" name="ï$1ïḋé">
            <a:extLst>
              <a:ext uri="{FF2B5EF4-FFF2-40B4-BE49-F238E27FC236}">
                <a16:creationId xmlns:a16="http://schemas.microsoft.com/office/drawing/2014/main" id="{206CC806-D035-74A9-8DA3-D3A3FDFD10E5}"/>
              </a:ext>
            </a:extLst>
          </p:cNvPr>
          <p:cNvSpPr txBox="1"/>
          <p:nvPr/>
        </p:nvSpPr>
        <p:spPr>
          <a:xfrm>
            <a:off x="715381" y="394085"/>
            <a:ext cx="789457" cy="707886"/>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ctr"/>
            <a:r>
              <a:rPr lang="en-US" altLang="zh-CN" sz="4000" dirty="0">
                <a:solidFill>
                  <a:schemeClr val="bg1"/>
                </a:solidFill>
                <a:effectLst/>
                <a:latin typeface="+mj-ea"/>
                <a:ea typeface="+mj-ea"/>
              </a:rPr>
              <a:t>1</a:t>
            </a:r>
          </a:p>
        </p:txBody>
      </p:sp>
    </p:spTree>
    <p:extLst>
      <p:ext uri="{BB962C8B-B14F-4D97-AF65-F5344CB8AC3E}">
        <p14:creationId xmlns:p14="http://schemas.microsoft.com/office/powerpoint/2010/main" val="3708613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桌子上放着笔记本电脑的键盘上&#10;&#10;描述已自动生成">
            <a:extLst>
              <a:ext uri="{FF2B5EF4-FFF2-40B4-BE49-F238E27FC236}">
                <a16:creationId xmlns:a16="http://schemas.microsoft.com/office/drawing/2014/main" id="{D0BE3BDA-47A1-953D-7E78-415EEDA64896}"/>
              </a:ext>
            </a:extLst>
          </p:cNvPr>
          <p:cNvPicPr>
            <a:picLocks noChangeAspect="1"/>
          </p:cNvPicPr>
          <p:nvPr/>
        </p:nvPicPr>
        <p:blipFill rotWithShape="1">
          <a:blip r:embed="rId2">
            <a:extLst>
              <a:ext uri="{28A0092B-C50C-407E-A947-70E740481C1C}">
                <a14:useLocalDpi xmlns:a14="http://schemas.microsoft.com/office/drawing/2010/main" val="0"/>
              </a:ext>
            </a:extLst>
          </a:blip>
          <a:srcRect l="-21" t="15482" r="21" b="144"/>
          <a:stretch/>
        </p:blipFill>
        <p:spPr>
          <a:xfrm>
            <a:off x="-1" y="743"/>
            <a:ext cx="12190679" cy="6857257"/>
          </a:xfrm>
          <a:prstGeom prst="rect">
            <a:avLst/>
          </a:prstGeom>
        </p:spPr>
      </p:pic>
      <p:sp>
        <p:nvSpPr>
          <p:cNvPr id="11" name="矩形 10">
            <a:extLst>
              <a:ext uri="{FF2B5EF4-FFF2-40B4-BE49-F238E27FC236}">
                <a16:creationId xmlns:a16="http://schemas.microsoft.com/office/drawing/2014/main" id="{691FBD51-486F-EDE1-0070-0079FAFD0D1A}"/>
              </a:ext>
            </a:extLst>
          </p:cNvPr>
          <p:cNvSpPr/>
          <p:nvPr/>
        </p:nvSpPr>
        <p:spPr>
          <a:xfrm>
            <a:off x="0" y="0"/>
            <a:ext cx="12192000" cy="6858000"/>
          </a:xfrm>
          <a:prstGeom prst="rect">
            <a:avLst/>
          </a:prstGeom>
          <a:solidFill>
            <a:schemeClr val="accent1">
              <a:alpha val="8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a:extLst>
              <a:ext uri="{FF2B5EF4-FFF2-40B4-BE49-F238E27FC236}">
                <a16:creationId xmlns:a16="http://schemas.microsoft.com/office/drawing/2014/main" id="{532148F5-8352-B555-36D6-8416EAD73B07}"/>
              </a:ext>
            </a:extLst>
          </p:cNvPr>
          <p:cNvSpPr/>
          <p:nvPr/>
        </p:nvSpPr>
        <p:spPr>
          <a:xfrm flipV="1">
            <a:off x="1732749" y="-242450"/>
            <a:ext cx="718692" cy="71869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a:extLst>
              <a:ext uri="{FF2B5EF4-FFF2-40B4-BE49-F238E27FC236}">
                <a16:creationId xmlns:a16="http://schemas.microsoft.com/office/drawing/2014/main" id="{5CE49977-5412-10C3-B772-6FC4A71ED691}"/>
              </a:ext>
            </a:extLst>
          </p:cNvPr>
          <p:cNvSpPr/>
          <p:nvPr/>
        </p:nvSpPr>
        <p:spPr>
          <a:xfrm>
            <a:off x="547223" y="185142"/>
            <a:ext cx="1125772" cy="1125772"/>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泪滴形 8">
            <a:extLst>
              <a:ext uri="{FF2B5EF4-FFF2-40B4-BE49-F238E27FC236}">
                <a16:creationId xmlns:a16="http://schemas.microsoft.com/office/drawing/2014/main" id="{6539C7A5-111C-BC97-5144-5624AB971F9A}"/>
              </a:ext>
            </a:extLst>
          </p:cNvPr>
          <p:cNvSpPr/>
          <p:nvPr/>
        </p:nvSpPr>
        <p:spPr>
          <a:xfrm rot="5400000">
            <a:off x="2004177" y="1401318"/>
            <a:ext cx="2593998" cy="3081953"/>
          </a:xfrm>
          <a:prstGeom prst="teardrop">
            <a:avLst/>
          </a:prstGeom>
          <a:blipFill dpi="0" rotWithShape="0">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ï$1ïḋé">
            <a:extLst>
              <a:ext uri="{FF2B5EF4-FFF2-40B4-BE49-F238E27FC236}">
                <a16:creationId xmlns:a16="http://schemas.microsoft.com/office/drawing/2014/main" id="{5F72FBD0-C8D7-9597-FB90-2913EBDAC137}"/>
              </a:ext>
            </a:extLst>
          </p:cNvPr>
          <p:cNvSpPr txBox="1"/>
          <p:nvPr/>
        </p:nvSpPr>
        <p:spPr>
          <a:xfrm>
            <a:off x="1787295" y="573992"/>
            <a:ext cx="4488562" cy="52322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sz="2800" dirty="0">
                <a:solidFill>
                  <a:schemeClr val="bg1"/>
                </a:solidFill>
                <a:effectLst/>
                <a:latin typeface="+mj-ea"/>
                <a:ea typeface="+mj-ea"/>
              </a:rPr>
              <a:t>什么是新媒体运营</a:t>
            </a:r>
            <a:endParaRPr lang="en-US" altLang="zh-CN" sz="2800" dirty="0">
              <a:solidFill>
                <a:schemeClr val="bg1"/>
              </a:solidFill>
              <a:effectLst/>
              <a:latin typeface="+mj-ea"/>
              <a:ea typeface="+mj-ea"/>
            </a:endParaRPr>
          </a:p>
        </p:txBody>
      </p:sp>
      <p:sp>
        <p:nvSpPr>
          <p:cNvPr id="16" name="ï$1ïḋé">
            <a:extLst>
              <a:ext uri="{FF2B5EF4-FFF2-40B4-BE49-F238E27FC236}">
                <a16:creationId xmlns:a16="http://schemas.microsoft.com/office/drawing/2014/main" id="{281E6DFB-819B-03F7-5380-7B8A928C4D07}"/>
              </a:ext>
            </a:extLst>
          </p:cNvPr>
          <p:cNvSpPr txBox="1"/>
          <p:nvPr/>
        </p:nvSpPr>
        <p:spPr>
          <a:xfrm>
            <a:off x="715381" y="394085"/>
            <a:ext cx="789457" cy="707886"/>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ctr"/>
            <a:r>
              <a:rPr lang="en-US" altLang="zh-CN" sz="4000" dirty="0">
                <a:solidFill>
                  <a:schemeClr val="bg1"/>
                </a:solidFill>
                <a:effectLst/>
                <a:latin typeface="+mj-ea"/>
                <a:ea typeface="+mj-ea"/>
              </a:rPr>
              <a:t>1</a:t>
            </a:r>
          </a:p>
        </p:txBody>
      </p:sp>
      <p:sp>
        <p:nvSpPr>
          <p:cNvPr id="27" name="泪滴形 26">
            <a:extLst>
              <a:ext uri="{FF2B5EF4-FFF2-40B4-BE49-F238E27FC236}">
                <a16:creationId xmlns:a16="http://schemas.microsoft.com/office/drawing/2014/main" id="{B5F1B3F3-86EA-3778-8F7D-DFF3D3A458CD}"/>
              </a:ext>
            </a:extLst>
          </p:cNvPr>
          <p:cNvSpPr/>
          <p:nvPr/>
        </p:nvSpPr>
        <p:spPr>
          <a:xfrm flipH="1">
            <a:off x="11143626" y="5802349"/>
            <a:ext cx="916782" cy="916782"/>
          </a:xfrm>
          <a:prstGeom prst="teardrop">
            <a:avLst/>
          </a:prstGeom>
          <a:solidFill>
            <a:schemeClr val="accent4"/>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A55230E6-47F1-8905-18F8-D2D2CB1054EB}"/>
              </a:ext>
            </a:extLst>
          </p:cNvPr>
          <p:cNvGrpSpPr/>
          <p:nvPr/>
        </p:nvGrpSpPr>
        <p:grpSpPr>
          <a:xfrm>
            <a:off x="10625675" y="737915"/>
            <a:ext cx="837574" cy="832571"/>
            <a:chOff x="8862511" y="1027906"/>
            <a:chExt cx="1187400" cy="1180307"/>
          </a:xfrm>
        </p:grpSpPr>
        <p:sp>
          <p:nvSpPr>
            <p:cNvPr id="28" name="流程图: 顺序访问存储器 27">
              <a:extLst>
                <a:ext uri="{FF2B5EF4-FFF2-40B4-BE49-F238E27FC236}">
                  <a16:creationId xmlns:a16="http://schemas.microsoft.com/office/drawing/2014/main" id="{DB24F97B-D4D8-7445-1C22-AFFA2D8A8123}"/>
                </a:ext>
              </a:extLst>
            </p:cNvPr>
            <p:cNvSpPr/>
            <p:nvPr/>
          </p:nvSpPr>
          <p:spPr>
            <a:xfrm flipH="1">
              <a:off x="8862511" y="1027906"/>
              <a:ext cx="1035000" cy="1027907"/>
            </a:xfrm>
            <a:prstGeom prst="flowChartMagneticTape">
              <a:avLst/>
            </a:prstGeom>
            <a:solidFill>
              <a:schemeClr val="accent3">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顺序访问存储器 28">
              <a:extLst>
                <a:ext uri="{FF2B5EF4-FFF2-40B4-BE49-F238E27FC236}">
                  <a16:creationId xmlns:a16="http://schemas.microsoft.com/office/drawing/2014/main" id="{101EFDD9-CD34-A74E-DB87-9B9FC187B04D}"/>
                </a:ext>
              </a:extLst>
            </p:cNvPr>
            <p:cNvSpPr/>
            <p:nvPr/>
          </p:nvSpPr>
          <p:spPr>
            <a:xfrm flipH="1">
              <a:off x="9383973" y="1546839"/>
              <a:ext cx="665938" cy="661374"/>
            </a:xfrm>
            <a:prstGeom prst="flowChartMagneticTape">
              <a:avLst/>
            </a:prstGeom>
            <a:solidFill>
              <a:schemeClr val="accent2">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371661D4-664E-E060-FF7E-3D7029436394}"/>
              </a:ext>
            </a:extLst>
          </p:cNvPr>
          <p:cNvGrpSpPr/>
          <p:nvPr/>
        </p:nvGrpSpPr>
        <p:grpSpPr>
          <a:xfrm>
            <a:off x="6275857" y="1645295"/>
            <a:ext cx="4293118" cy="1338264"/>
            <a:chOff x="1704782" y="4522766"/>
            <a:chExt cx="4293118" cy="1338264"/>
          </a:xfrm>
        </p:grpSpPr>
        <p:sp>
          <p:nvSpPr>
            <p:cNvPr id="19" name="işlíďè">
              <a:extLst>
                <a:ext uri="{FF2B5EF4-FFF2-40B4-BE49-F238E27FC236}">
                  <a16:creationId xmlns:a16="http://schemas.microsoft.com/office/drawing/2014/main" id="{50C96F0E-5453-9A9B-E5BD-B5012AE20F61}"/>
                </a:ext>
              </a:extLst>
            </p:cNvPr>
            <p:cNvSpPr/>
            <p:nvPr/>
          </p:nvSpPr>
          <p:spPr>
            <a:xfrm>
              <a:off x="1704782" y="4577902"/>
              <a:ext cx="422437" cy="400110"/>
            </a:xfrm>
            <a:prstGeom prst="rect">
              <a:avLst/>
            </a:prstGeom>
            <a:solidFill>
              <a:schemeClr val="accent2"/>
            </a:solidFill>
            <a:ln w="12700" cap="rnd">
              <a:noFill/>
              <a:prstDash val="solid"/>
              <a:round/>
              <a:headEnd/>
              <a:tailE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21" name="文本框 20">
              <a:extLst>
                <a:ext uri="{FF2B5EF4-FFF2-40B4-BE49-F238E27FC236}">
                  <a16:creationId xmlns:a16="http://schemas.microsoft.com/office/drawing/2014/main" id="{6F64E8B6-4B0F-7A89-EABF-16184D94863F}"/>
                </a:ext>
              </a:extLst>
            </p:cNvPr>
            <p:cNvSpPr txBox="1"/>
            <p:nvPr/>
          </p:nvSpPr>
          <p:spPr>
            <a:xfrm>
              <a:off x="2386923" y="5160325"/>
              <a:ext cx="3610977" cy="700705"/>
            </a:xfrm>
            <a:prstGeom prst="rect">
              <a:avLst/>
            </a:prstGeom>
            <a:noFill/>
          </p:spPr>
          <p:txBody>
            <a:bodyPr wrap="square">
              <a:spAutoFit/>
            </a:bodyPr>
            <a:lstStyle/>
            <a:p>
              <a:pPr>
                <a:lnSpc>
                  <a:spcPct val="150000"/>
                </a:lnSpc>
              </a:pPr>
              <a:r>
                <a:rPr lang="zh-CN" altLang="en-US" sz="1400" kern="100" spc="120" dirty="0">
                  <a:solidFill>
                    <a:schemeClr val="bg2">
                      <a:lumMod val="90000"/>
                    </a:schemeClr>
                  </a:solidFill>
                  <a:effectLst/>
                  <a:latin typeface="+mn-ea"/>
                  <a:cs typeface="Times New Roman" panose="02020603050405020304" pitchFamily="18" charset="0"/>
                </a:rPr>
                <a:t>公域流量平台：微博、知乎、百家号、小红书等</a:t>
              </a:r>
            </a:p>
          </p:txBody>
        </p:sp>
        <p:grpSp>
          <p:nvGrpSpPr>
            <p:cNvPr id="31" name="组合 30">
              <a:extLst>
                <a:ext uri="{FF2B5EF4-FFF2-40B4-BE49-F238E27FC236}">
                  <a16:creationId xmlns:a16="http://schemas.microsoft.com/office/drawing/2014/main" id="{F9D9BA5A-D135-897E-793E-BFD183A35857}"/>
                </a:ext>
              </a:extLst>
            </p:cNvPr>
            <p:cNvGrpSpPr/>
            <p:nvPr/>
          </p:nvGrpSpPr>
          <p:grpSpPr>
            <a:xfrm>
              <a:off x="2386922" y="4522766"/>
              <a:ext cx="1172579" cy="709086"/>
              <a:chOff x="7057022" y="2000677"/>
              <a:chExt cx="1172579" cy="709086"/>
            </a:xfrm>
          </p:grpSpPr>
          <p:sp>
            <p:nvSpPr>
              <p:cNvPr id="17" name="ï$1ïḋé">
                <a:extLst>
                  <a:ext uri="{FF2B5EF4-FFF2-40B4-BE49-F238E27FC236}">
                    <a16:creationId xmlns:a16="http://schemas.microsoft.com/office/drawing/2014/main" id="{50B696FD-49FB-59CA-1466-82118D68204B}"/>
                  </a:ext>
                </a:extLst>
              </p:cNvPr>
              <p:cNvSpPr txBox="1"/>
              <p:nvPr/>
            </p:nvSpPr>
            <p:spPr>
              <a:xfrm>
                <a:off x="7057022" y="2000677"/>
                <a:ext cx="1035000" cy="40011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dirty="0">
                    <a:solidFill>
                      <a:schemeClr val="bg1"/>
                    </a:solidFill>
                    <a:effectLst/>
                    <a:latin typeface="+mn-ea"/>
                  </a:rPr>
                  <a:t>分类</a:t>
                </a:r>
                <a:endParaRPr lang="en-US" altLang="zh-CN" dirty="0">
                  <a:solidFill>
                    <a:schemeClr val="bg1"/>
                  </a:solidFill>
                  <a:effectLst/>
                  <a:latin typeface="+mn-ea"/>
                </a:endParaRPr>
              </a:p>
            </p:txBody>
          </p:sp>
          <p:sp>
            <p:nvSpPr>
              <p:cNvPr id="30" name="ï$1ïḋé">
                <a:extLst>
                  <a:ext uri="{FF2B5EF4-FFF2-40B4-BE49-F238E27FC236}">
                    <a16:creationId xmlns:a16="http://schemas.microsoft.com/office/drawing/2014/main" id="{4977B4E7-D2F5-08D8-E1FE-3BF4C190192D}"/>
                  </a:ext>
                </a:extLst>
              </p:cNvPr>
              <p:cNvSpPr txBox="1"/>
              <p:nvPr/>
            </p:nvSpPr>
            <p:spPr>
              <a:xfrm>
                <a:off x="7070631" y="2278876"/>
                <a:ext cx="1158970" cy="430887"/>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dist"/>
                <a:r>
                  <a:rPr lang="en-US" altLang="zh-CN" sz="1100" b="0" dirty="0">
                    <a:solidFill>
                      <a:schemeClr val="bg1">
                        <a:alpha val="45000"/>
                      </a:schemeClr>
                    </a:solidFill>
                    <a:effectLst/>
                    <a:latin typeface="+mn-ea"/>
                  </a:rPr>
                  <a:t>classify
</a:t>
                </a:r>
              </a:p>
            </p:txBody>
          </p:sp>
        </p:grpSp>
      </p:grpSp>
      <p:grpSp>
        <p:nvGrpSpPr>
          <p:cNvPr id="35" name="组合 34">
            <a:extLst>
              <a:ext uri="{FF2B5EF4-FFF2-40B4-BE49-F238E27FC236}">
                <a16:creationId xmlns:a16="http://schemas.microsoft.com/office/drawing/2014/main" id="{EA58BF88-5051-5B12-7609-F8A86BBDF3CA}"/>
              </a:ext>
            </a:extLst>
          </p:cNvPr>
          <p:cNvGrpSpPr/>
          <p:nvPr/>
        </p:nvGrpSpPr>
        <p:grpSpPr>
          <a:xfrm>
            <a:off x="1760199" y="4752524"/>
            <a:ext cx="4293118" cy="1015098"/>
            <a:chOff x="1704782" y="4522766"/>
            <a:chExt cx="4293118" cy="1015098"/>
          </a:xfrm>
        </p:grpSpPr>
        <p:sp>
          <p:nvSpPr>
            <p:cNvPr id="36" name="işlíďè">
              <a:extLst>
                <a:ext uri="{FF2B5EF4-FFF2-40B4-BE49-F238E27FC236}">
                  <a16:creationId xmlns:a16="http://schemas.microsoft.com/office/drawing/2014/main" id="{5DC55505-007A-AEB9-84E6-C66032A45505}"/>
                </a:ext>
              </a:extLst>
            </p:cNvPr>
            <p:cNvSpPr/>
            <p:nvPr/>
          </p:nvSpPr>
          <p:spPr>
            <a:xfrm>
              <a:off x="1704782" y="4577902"/>
              <a:ext cx="422437" cy="400110"/>
            </a:xfrm>
            <a:prstGeom prst="rect">
              <a:avLst/>
            </a:prstGeom>
            <a:solidFill>
              <a:schemeClr val="accent2"/>
            </a:solidFill>
            <a:ln w="12700" cap="rnd">
              <a:noFill/>
              <a:prstDash val="solid"/>
              <a:round/>
              <a:headEnd/>
              <a:tailE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37" name="文本框 36">
              <a:extLst>
                <a:ext uri="{FF2B5EF4-FFF2-40B4-BE49-F238E27FC236}">
                  <a16:creationId xmlns:a16="http://schemas.microsoft.com/office/drawing/2014/main" id="{6A04D96B-B0EB-1FCD-6107-6E0C959A61F2}"/>
                </a:ext>
              </a:extLst>
            </p:cNvPr>
            <p:cNvSpPr txBox="1"/>
            <p:nvPr/>
          </p:nvSpPr>
          <p:spPr>
            <a:xfrm>
              <a:off x="2386923" y="5160325"/>
              <a:ext cx="3610977" cy="377539"/>
            </a:xfrm>
            <a:prstGeom prst="rect">
              <a:avLst/>
            </a:prstGeom>
            <a:noFill/>
          </p:spPr>
          <p:txBody>
            <a:bodyPr wrap="square">
              <a:spAutoFit/>
            </a:bodyPr>
            <a:lstStyle/>
            <a:p>
              <a:pPr>
                <a:lnSpc>
                  <a:spcPct val="150000"/>
                </a:lnSpc>
              </a:pPr>
              <a:r>
                <a:rPr lang="zh-CN" altLang="en-US" sz="1400" kern="100" spc="120" dirty="0">
                  <a:solidFill>
                    <a:schemeClr val="bg2">
                      <a:lumMod val="90000"/>
                    </a:schemeClr>
                  </a:solidFill>
                  <a:effectLst/>
                  <a:latin typeface="+mn-ea"/>
                  <a:cs typeface="Times New Roman" panose="02020603050405020304" pitchFamily="18" charset="0"/>
                </a:rPr>
                <a:t>私域流量平台：公众号、小程序等</a:t>
              </a:r>
            </a:p>
          </p:txBody>
        </p:sp>
        <p:grpSp>
          <p:nvGrpSpPr>
            <p:cNvPr id="38" name="组合 37">
              <a:extLst>
                <a:ext uri="{FF2B5EF4-FFF2-40B4-BE49-F238E27FC236}">
                  <a16:creationId xmlns:a16="http://schemas.microsoft.com/office/drawing/2014/main" id="{00011163-F895-2F02-ADF3-ADF2FA4821BE}"/>
                </a:ext>
              </a:extLst>
            </p:cNvPr>
            <p:cNvGrpSpPr/>
            <p:nvPr/>
          </p:nvGrpSpPr>
          <p:grpSpPr>
            <a:xfrm>
              <a:off x="2386922" y="4522766"/>
              <a:ext cx="1172579" cy="709086"/>
              <a:chOff x="7057022" y="2000677"/>
              <a:chExt cx="1172579" cy="709086"/>
            </a:xfrm>
          </p:grpSpPr>
          <p:sp>
            <p:nvSpPr>
              <p:cNvPr id="39" name="ï$1ïḋé">
                <a:extLst>
                  <a:ext uri="{FF2B5EF4-FFF2-40B4-BE49-F238E27FC236}">
                    <a16:creationId xmlns:a16="http://schemas.microsoft.com/office/drawing/2014/main" id="{26733735-331C-FFEC-C4EC-44EF5EBE6988}"/>
                  </a:ext>
                </a:extLst>
              </p:cNvPr>
              <p:cNvSpPr txBox="1"/>
              <p:nvPr/>
            </p:nvSpPr>
            <p:spPr>
              <a:xfrm>
                <a:off x="7057022" y="2000677"/>
                <a:ext cx="1035000" cy="40011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dirty="0">
                    <a:solidFill>
                      <a:schemeClr val="bg1"/>
                    </a:solidFill>
                    <a:effectLst/>
                    <a:latin typeface="+mn-ea"/>
                  </a:rPr>
                  <a:t>分类</a:t>
                </a:r>
                <a:endParaRPr lang="en-US" altLang="zh-CN" dirty="0">
                  <a:solidFill>
                    <a:schemeClr val="bg1"/>
                  </a:solidFill>
                  <a:effectLst/>
                  <a:latin typeface="+mn-ea"/>
                </a:endParaRPr>
              </a:p>
            </p:txBody>
          </p:sp>
          <p:sp>
            <p:nvSpPr>
              <p:cNvPr id="40" name="ï$1ïḋé">
                <a:extLst>
                  <a:ext uri="{FF2B5EF4-FFF2-40B4-BE49-F238E27FC236}">
                    <a16:creationId xmlns:a16="http://schemas.microsoft.com/office/drawing/2014/main" id="{F94C7E25-3CBA-02A2-890E-402C341FD12B}"/>
                  </a:ext>
                </a:extLst>
              </p:cNvPr>
              <p:cNvSpPr txBox="1"/>
              <p:nvPr/>
            </p:nvSpPr>
            <p:spPr>
              <a:xfrm>
                <a:off x="7070631" y="2278876"/>
                <a:ext cx="1158970" cy="430887"/>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dist"/>
                <a:r>
                  <a:rPr lang="en-US" altLang="zh-CN" sz="1100" b="0" dirty="0">
                    <a:solidFill>
                      <a:schemeClr val="bg1">
                        <a:alpha val="45000"/>
                      </a:schemeClr>
                    </a:solidFill>
                    <a:effectLst/>
                    <a:latin typeface="+mn-ea"/>
                  </a:rPr>
                  <a:t>classify
</a:t>
                </a:r>
              </a:p>
            </p:txBody>
          </p:sp>
        </p:grpSp>
      </p:grpSp>
      <p:sp>
        <p:nvSpPr>
          <p:cNvPr id="41" name="泪滴形 40">
            <a:extLst>
              <a:ext uri="{FF2B5EF4-FFF2-40B4-BE49-F238E27FC236}">
                <a16:creationId xmlns:a16="http://schemas.microsoft.com/office/drawing/2014/main" id="{09318270-E410-84AD-D0E1-28133032E6DA}"/>
              </a:ext>
            </a:extLst>
          </p:cNvPr>
          <p:cNvSpPr/>
          <p:nvPr/>
        </p:nvSpPr>
        <p:spPr>
          <a:xfrm rot="16200000" flipH="1">
            <a:off x="7730999" y="3252812"/>
            <a:ext cx="2593998" cy="3081953"/>
          </a:xfrm>
          <a:prstGeom prst="teardrop">
            <a:avLst/>
          </a:prstGeom>
          <a:blipFill dpi="0" rotWithShape="0">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448951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桌子上放着笔记本电脑的键盘上&#10;&#10;描述已自动生成">
            <a:extLst>
              <a:ext uri="{FF2B5EF4-FFF2-40B4-BE49-F238E27FC236}">
                <a16:creationId xmlns:a16="http://schemas.microsoft.com/office/drawing/2014/main" id="{FA421D3D-CBDF-02CC-86D3-75FD886F4C93}"/>
              </a:ext>
            </a:extLst>
          </p:cNvPr>
          <p:cNvPicPr>
            <a:picLocks noChangeAspect="1"/>
          </p:cNvPicPr>
          <p:nvPr/>
        </p:nvPicPr>
        <p:blipFill rotWithShape="1">
          <a:blip r:embed="rId3">
            <a:extLst>
              <a:ext uri="{28A0092B-C50C-407E-A947-70E740481C1C}">
                <a14:useLocalDpi xmlns:a14="http://schemas.microsoft.com/office/drawing/2010/main" val="0"/>
              </a:ext>
            </a:extLst>
          </a:blip>
          <a:srcRect l="-21" t="15482" r="21" b="144"/>
          <a:stretch/>
        </p:blipFill>
        <p:spPr>
          <a:xfrm>
            <a:off x="-1" y="743"/>
            <a:ext cx="12190679" cy="6857257"/>
          </a:xfrm>
          <a:prstGeom prst="rect">
            <a:avLst/>
          </a:prstGeom>
        </p:spPr>
      </p:pic>
      <p:sp>
        <p:nvSpPr>
          <p:cNvPr id="11" name="矩形 10">
            <a:extLst>
              <a:ext uri="{FF2B5EF4-FFF2-40B4-BE49-F238E27FC236}">
                <a16:creationId xmlns:a16="http://schemas.microsoft.com/office/drawing/2014/main" id="{691FBD51-486F-EDE1-0070-0079FAFD0D1A}"/>
              </a:ext>
            </a:extLst>
          </p:cNvPr>
          <p:cNvSpPr/>
          <p:nvPr/>
        </p:nvSpPr>
        <p:spPr>
          <a:xfrm>
            <a:off x="0" y="0"/>
            <a:ext cx="12192000" cy="6858000"/>
          </a:xfrm>
          <a:prstGeom prst="rect">
            <a:avLst/>
          </a:prstGeom>
          <a:solidFill>
            <a:schemeClr val="accent1">
              <a:alpha val="8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a:extLst>
              <a:ext uri="{FF2B5EF4-FFF2-40B4-BE49-F238E27FC236}">
                <a16:creationId xmlns:a16="http://schemas.microsoft.com/office/drawing/2014/main" id="{532148F5-8352-B555-36D6-8416EAD73B07}"/>
              </a:ext>
            </a:extLst>
          </p:cNvPr>
          <p:cNvSpPr/>
          <p:nvPr/>
        </p:nvSpPr>
        <p:spPr>
          <a:xfrm flipV="1">
            <a:off x="1732749" y="-242450"/>
            <a:ext cx="718692" cy="71869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a:extLst>
              <a:ext uri="{FF2B5EF4-FFF2-40B4-BE49-F238E27FC236}">
                <a16:creationId xmlns:a16="http://schemas.microsoft.com/office/drawing/2014/main" id="{5CE49977-5412-10C3-B772-6FC4A71ED691}"/>
              </a:ext>
            </a:extLst>
          </p:cNvPr>
          <p:cNvSpPr/>
          <p:nvPr/>
        </p:nvSpPr>
        <p:spPr>
          <a:xfrm>
            <a:off x="547223" y="185142"/>
            <a:ext cx="1125772" cy="1125772"/>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ï$1ïḋé">
            <a:extLst>
              <a:ext uri="{FF2B5EF4-FFF2-40B4-BE49-F238E27FC236}">
                <a16:creationId xmlns:a16="http://schemas.microsoft.com/office/drawing/2014/main" id="{5F72FBD0-C8D7-9597-FB90-2913EBDAC137}"/>
              </a:ext>
            </a:extLst>
          </p:cNvPr>
          <p:cNvSpPr txBox="1"/>
          <p:nvPr/>
        </p:nvSpPr>
        <p:spPr>
          <a:xfrm>
            <a:off x="1787295" y="573992"/>
            <a:ext cx="4488562" cy="52322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sz="2800" dirty="0">
                <a:solidFill>
                  <a:schemeClr val="bg1"/>
                </a:solidFill>
                <a:effectLst/>
                <a:latin typeface="+mj-ea"/>
                <a:ea typeface="+mj-ea"/>
              </a:rPr>
              <a:t>什么是新媒体运营</a:t>
            </a:r>
            <a:endParaRPr lang="en-US" altLang="zh-CN" sz="2800" dirty="0">
              <a:solidFill>
                <a:schemeClr val="bg1"/>
              </a:solidFill>
              <a:effectLst/>
              <a:latin typeface="+mj-ea"/>
              <a:ea typeface="+mj-ea"/>
            </a:endParaRPr>
          </a:p>
        </p:txBody>
      </p:sp>
      <p:sp>
        <p:nvSpPr>
          <p:cNvPr id="16" name="ï$1ïḋé">
            <a:extLst>
              <a:ext uri="{FF2B5EF4-FFF2-40B4-BE49-F238E27FC236}">
                <a16:creationId xmlns:a16="http://schemas.microsoft.com/office/drawing/2014/main" id="{281E6DFB-819B-03F7-5380-7B8A928C4D07}"/>
              </a:ext>
            </a:extLst>
          </p:cNvPr>
          <p:cNvSpPr txBox="1"/>
          <p:nvPr/>
        </p:nvSpPr>
        <p:spPr>
          <a:xfrm>
            <a:off x="715381" y="394085"/>
            <a:ext cx="789457" cy="707886"/>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ctr"/>
            <a:r>
              <a:rPr lang="en-US" altLang="zh-CN" sz="4000" dirty="0">
                <a:solidFill>
                  <a:schemeClr val="bg1"/>
                </a:solidFill>
                <a:effectLst/>
                <a:latin typeface="+mj-ea"/>
                <a:ea typeface="+mj-ea"/>
              </a:rPr>
              <a:t>1</a:t>
            </a:r>
          </a:p>
        </p:txBody>
      </p:sp>
      <p:sp>
        <p:nvSpPr>
          <p:cNvPr id="27" name="泪滴形 26">
            <a:extLst>
              <a:ext uri="{FF2B5EF4-FFF2-40B4-BE49-F238E27FC236}">
                <a16:creationId xmlns:a16="http://schemas.microsoft.com/office/drawing/2014/main" id="{B5F1B3F3-86EA-3778-8F7D-DFF3D3A458CD}"/>
              </a:ext>
            </a:extLst>
          </p:cNvPr>
          <p:cNvSpPr/>
          <p:nvPr/>
        </p:nvSpPr>
        <p:spPr>
          <a:xfrm flipH="1">
            <a:off x="11143626" y="5802349"/>
            <a:ext cx="916782" cy="916782"/>
          </a:xfrm>
          <a:prstGeom prst="teardrop">
            <a:avLst/>
          </a:prstGeom>
          <a:solidFill>
            <a:schemeClr val="accent4"/>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A55230E6-47F1-8905-18F8-D2D2CB1054EB}"/>
              </a:ext>
            </a:extLst>
          </p:cNvPr>
          <p:cNvGrpSpPr/>
          <p:nvPr/>
        </p:nvGrpSpPr>
        <p:grpSpPr>
          <a:xfrm>
            <a:off x="10625675" y="737915"/>
            <a:ext cx="837574" cy="832571"/>
            <a:chOff x="8862511" y="1027906"/>
            <a:chExt cx="1187400" cy="1180307"/>
          </a:xfrm>
        </p:grpSpPr>
        <p:sp>
          <p:nvSpPr>
            <p:cNvPr id="28" name="流程图: 顺序访问存储器 27">
              <a:extLst>
                <a:ext uri="{FF2B5EF4-FFF2-40B4-BE49-F238E27FC236}">
                  <a16:creationId xmlns:a16="http://schemas.microsoft.com/office/drawing/2014/main" id="{DB24F97B-D4D8-7445-1C22-AFFA2D8A8123}"/>
                </a:ext>
              </a:extLst>
            </p:cNvPr>
            <p:cNvSpPr/>
            <p:nvPr/>
          </p:nvSpPr>
          <p:spPr>
            <a:xfrm flipH="1">
              <a:off x="8862511" y="1027906"/>
              <a:ext cx="1035000" cy="1027907"/>
            </a:xfrm>
            <a:prstGeom prst="flowChartMagneticTape">
              <a:avLst/>
            </a:prstGeom>
            <a:solidFill>
              <a:schemeClr val="accent3">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顺序访问存储器 28">
              <a:extLst>
                <a:ext uri="{FF2B5EF4-FFF2-40B4-BE49-F238E27FC236}">
                  <a16:creationId xmlns:a16="http://schemas.microsoft.com/office/drawing/2014/main" id="{101EFDD9-CD34-A74E-DB87-9B9FC187B04D}"/>
                </a:ext>
              </a:extLst>
            </p:cNvPr>
            <p:cNvSpPr/>
            <p:nvPr/>
          </p:nvSpPr>
          <p:spPr>
            <a:xfrm flipH="1">
              <a:off x="9383973" y="1546839"/>
              <a:ext cx="665938" cy="661374"/>
            </a:xfrm>
            <a:prstGeom prst="flowChartMagneticTape">
              <a:avLst/>
            </a:prstGeom>
            <a:solidFill>
              <a:schemeClr val="accent2">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ïṧļîdè">
            <a:extLst>
              <a:ext uri="{FF2B5EF4-FFF2-40B4-BE49-F238E27FC236}">
                <a16:creationId xmlns:a16="http://schemas.microsoft.com/office/drawing/2014/main" id="{2FA873FC-048E-ABC3-75F3-B64FA9C1E88D}"/>
              </a:ext>
            </a:extLst>
          </p:cNvPr>
          <p:cNvSpPr txBox="1"/>
          <p:nvPr/>
        </p:nvSpPr>
        <p:spPr>
          <a:xfrm>
            <a:off x="3754172" y="2026291"/>
            <a:ext cx="540000" cy="540000"/>
          </a:xfrm>
          <a:prstGeom prst="roundRect">
            <a:avLst>
              <a:gd name="adj" fmla="val 50000"/>
            </a:avLst>
          </a:prstGeom>
          <a:solidFill>
            <a:schemeClr val="accent2"/>
          </a:solidFill>
        </p:spPr>
        <p:txBody>
          <a:bodyPr wrap="none" lIns="108000" tIns="108000" rIns="108000" bIns="108000" rtlCol="0" anchor="ctr" anchorCtr="0">
            <a:noAutofit/>
          </a:bodyPr>
          <a:lstStyle/>
          <a:p>
            <a:pPr algn="ctr"/>
            <a:endParaRPr kumimoji="1" lang="zh-CN" altLang="en-US" sz="2000" b="1" dirty="0">
              <a:noFill/>
            </a:endParaRPr>
          </a:p>
        </p:txBody>
      </p:sp>
      <p:sp>
        <p:nvSpPr>
          <p:cNvPr id="59" name="ïṥļïḓé">
            <a:extLst>
              <a:ext uri="{FF2B5EF4-FFF2-40B4-BE49-F238E27FC236}">
                <a16:creationId xmlns:a16="http://schemas.microsoft.com/office/drawing/2014/main" id="{0F5C5749-29FA-1CF5-93B3-6EBA19E1DBBD}"/>
              </a:ext>
            </a:extLst>
          </p:cNvPr>
          <p:cNvSpPr/>
          <p:nvPr/>
        </p:nvSpPr>
        <p:spPr>
          <a:xfrm flipH="1">
            <a:off x="4294172" y="1832200"/>
            <a:ext cx="3600000" cy="3600000"/>
          </a:xfrm>
          <a:prstGeom prst="blockArc">
            <a:avLst>
              <a:gd name="adj1" fmla="val 16200000"/>
              <a:gd name="adj2" fmla="val 0"/>
              <a:gd name="adj3" fmla="val 16361"/>
            </a:avLst>
          </a:prstGeom>
          <a:solidFill>
            <a:schemeClr val="accent2">
              <a:alpha val="30000"/>
            </a:schemeClr>
          </a:solidFill>
          <a:ln w="38100" cap="flat" cmpd="sng" algn="ctr">
            <a:solidFill>
              <a:schemeClr val="bg1"/>
            </a:solidFill>
            <a:prstDash val="solid"/>
            <a:miter lim="800000"/>
          </a:ln>
        </p:spPr>
        <p:txBody>
          <a:bodyPr lIns="108000" tIns="108000" rIns="108000" bIns="108000" rtlCol="0" anchor="ctr"/>
          <a:lstStyle/>
          <a:p>
            <a:endParaRPr lang="zh-CN" altLang="en-US">
              <a:solidFill>
                <a:schemeClr val="tx1"/>
              </a:solidFill>
            </a:endParaRPr>
          </a:p>
        </p:txBody>
      </p:sp>
      <p:sp>
        <p:nvSpPr>
          <p:cNvPr id="54" name="ïš1íḍe">
            <a:extLst>
              <a:ext uri="{FF2B5EF4-FFF2-40B4-BE49-F238E27FC236}">
                <a16:creationId xmlns:a16="http://schemas.microsoft.com/office/drawing/2014/main" id="{C94E6034-2896-431C-CDAE-7C345AB5B250}"/>
              </a:ext>
            </a:extLst>
          </p:cNvPr>
          <p:cNvSpPr txBox="1"/>
          <p:nvPr/>
        </p:nvSpPr>
        <p:spPr>
          <a:xfrm>
            <a:off x="7885129" y="2026291"/>
            <a:ext cx="540000" cy="540000"/>
          </a:xfrm>
          <a:prstGeom prst="roundRect">
            <a:avLst>
              <a:gd name="adj" fmla="val 50000"/>
            </a:avLst>
          </a:prstGeom>
          <a:solidFill>
            <a:schemeClr val="accent4"/>
          </a:solidFill>
        </p:spPr>
        <p:txBody>
          <a:bodyPr wrap="none" lIns="108000" tIns="108000" rIns="108000" bIns="108000" rtlCol="0" anchor="ctr" anchorCtr="0">
            <a:noAutofit/>
          </a:bodyPr>
          <a:lstStyle/>
          <a:p>
            <a:pPr algn="ctr"/>
            <a:endParaRPr kumimoji="1" lang="zh-CN" altLang="en-US" sz="2000" b="1" dirty="0">
              <a:noFill/>
            </a:endParaRPr>
          </a:p>
        </p:txBody>
      </p:sp>
      <p:sp>
        <p:nvSpPr>
          <p:cNvPr id="51" name="îṩľîḍê">
            <a:extLst>
              <a:ext uri="{FF2B5EF4-FFF2-40B4-BE49-F238E27FC236}">
                <a16:creationId xmlns:a16="http://schemas.microsoft.com/office/drawing/2014/main" id="{79179CC9-2484-A201-631A-4D4929B758D1}"/>
              </a:ext>
            </a:extLst>
          </p:cNvPr>
          <p:cNvSpPr/>
          <p:nvPr/>
        </p:nvSpPr>
        <p:spPr>
          <a:xfrm>
            <a:off x="4285129" y="1832200"/>
            <a:ext cx="3600000" cy="3600000"/>
          </a:xfrm>
          <a:prstGeom prst="blockArc">
            <a:avLst>
              <a:gd name="adj1" fmla="val 16200000"/>
              <a:gd name="adj2" fmla="val 0"/>
              <a:gd name="adj3" fmla="val 16361"/>
            </a:avLst>
          </a:prstGeom>
          <a:solidFill>
            <a:schemeClr val="accent4">
              <a:alpha val="30000"/>
            </a:schemeClr>
          </a:solidFill>
          <a:ln w="38100" cap="flat" cmpd="sng" algn="ctr">
            <a:solidFill>
              <a:schemeClr val="bg1"/>
            </a:solidFill>
            <a:prstDash val="solid"/>
            <a:miter lim="800000"/>
          </a:ln>
        </p:spPr>
        <p:txBody>
          <a:bodyPr lIns="108000" tIns="108000" rIns="108000" bIns="108000" rtlCol="0" anchor="ctr"/>
          <a:lstStyle/>
          <a:p>
            <a:endParaRPr lang="zh-CN" altLang="en-US">
              <a:solidFill>
                <a:schemeClr val="tx1"/>
              </a:solidFill>
            </a:endParaRPr>
          </a:p>
        </p:txBody>
      </p:sp>
      <p:sp>
        <p:nvSpPr>
          <p:cNvPr id="46" name="iṩlïḋe">
            <a:extLst>
              <a:ext uri="{FF2B5EF4-FFF2-40B4-BE49-F238E27FC236}">
                <a16:creationId xmlns:a16="http://schemas.microsoft.com/office/drawing/2014/main" id="{060C9368-0DB4-5664-26EC-0CED37384163}"/>
              </a:ext>
            </a:extLst>
          </p:cNvPr>
          <p:cNvSpPr txBox="1"/>
          <p:nvPr/>
        </p:nvSpPr>
        <p:spPr>
          <a:xfrm>
            <a:off x="3754172" y="4699447"/>
            <a:ext cx="540000" cy="540000"/>
          </a:xfrm>
          <a:prstGeom prst="roundRect">
            <a:avLst>
              <a:gd name="adj" fmla="val 50000"/>
            </a:avLst>
          </a:prstGeom>
          <a:solidFill>
            <a:schemeClr val="accent3"/>
          </a:solidFill>
        </p:spPr>
        <p:txBody>
          <a:bodyPr wrap="none" lIns="108000" tIns="108000" rIns="108000" bIns="108000" rtlCol="0" anchor="ctr" anchorCtr="0">
            <a:noAutofit/>
          </a:bodyPr>
          <a:lstStyle/>
          <a:p>
            <a:pPr algn="ctr"/>
            <a:endParaRPr kumimoji="1" lang="zh-CN" altLang="en-US" sz="2000" b="1" dirty="0">
              <a:noFill/>
            </a:endParaRPr>
          </a:p>
        </p:txBody>
      </p:sp>
      <p:sp>
        <p:nvSpPr>
          <p:cNvPr id="43" name="íś1iďè">
            <a:extLst>
              <a:ext uri="{FF2B5EF4-FFF2-40B4-BE49-F238E27FC236}">
                <a16:creationId xmlns:a16="http://schemas.microsoft.com/office/drawing/2014/main" id="{D5939F70-A7CE-EF61-2727-CFABBF556AEA}"/>
              </a:ext>
            </a:extLst>
          </p:cNvPr>
          <p:cNvSpPr/>
          <p:nvPr/>
        </p:nvSpPr>
        <p:spPr>
          <a:xfrm flipH="1" flipV="1">
            <a:off x="4294172" y="1832200"/>
            <a:ext cx="3600000" cy="3600000"/>
          </a:xfrm>
          <a:prstGeom prst="blockArc">
            <a:avLst>
              <a:gd name="adj1" fmla="val 16200000"/>
              <a:gd name="adj2" fmla="val 0"/>
              <a:gd name="adj3" fmla="val 16361"/>
            </a:avLst>
          </a:prstGeom>
          <a:solidFill>
            <a:schemeClr val="accent4">
              <a:alpha val="30000"/>
            </a:schemeClr>
          </a:solidFill>
          <a:ln w="38100" cap="flat" cmpd="sng" algn="ctr">
            <a:solidFill>
              <a:schemeClr val="bg1"/>
            </a:solidFill>
            <a:prstDash val="solid"/>
            <a:miter lim="800000"/>
          </a:ln>
        </p:spPr>
        <p:txBody>
          <a:bodyPr lIns="108000" tIns="108000" rIns="108000" bIns="108000" rtlCol="0" anchor="ctr"/>
          <a:lstStyle/>
          <a:p>
            <a:endParaRPr lang="zh-CN" altLang="en-US">
              <a:solidFill>
                <a:schemeClr val="tx1"/>
              </a:solidFill>
            </a:endParaRPr>
          </a:p>
        </p:txBody>
      </p:sp>
      <p:sp>
        <p:nvSpPr>
          <p:cNvPr id="24" name="ïṡļïḓe">
            <a:extLst>
              <a:ext uri="{FF2B5EF4-FFF2-40B4-BE49-F238E27FC236}">
                <a16:creationId xmlns:a16="http://schemas.microsoft.com/office/drawing/2014/main" id="{CDD4F98B-108F-B6AC-DA7B-D382820765D0}"/>
              </a:ext>
            </a:extLst>
          </p:cNvPr>
          <p:cNvSpPr txBox="1"/>
          <p:nvPr/>
        </p:nvSpPr>
        <p:spPr>
          <a:xfrm>
            <a:off x="7885129" y="4699447"/>
            <a:ext cx="540000" cy="540000"/>
          </a:xfrm>
          <a:prstGeom prst="roundRect">
            <a:avLst>
              <a:gd name="adj" fmla="val 50000"/>
            </a:avLst>
          </a:prstGeom>
          <a:solidFill>
            <a:schemeClr val="accent2"/>
          </a:solidFill>
        </p:spPr>
        <p:txBody>
          <a:bodyPr wrap="none" lIns="108000" tIns="108000" rIns="108000" bIns="108000" rtlCol="0" anchor="ctr" anchorCtr="0">
            <a:noAutofit/>
          </a:bodyPr>
          <a:lstStyle/>
          <a:p>
            <a:pPr algn="ctr"/>
            <a:endParaRPr kumimoji="1" lang="zh-CN" altLang="en-US" sz="2000" b="1" dirty="0">
              <a:noFill/>
            </a:endParaRPr>
          </a:p>
        </p:txBody>
      </p:sp>
      <p:sp>
        <p:nvSpPr>
          <p:cNvPr id="20" name="îṧlïďe">
            <a:extLst>
              <a:ext uri="{FF2B5EF4-FFF2-40B4-BE49-F238E27FC236}">
                <a16:creationId xmlns:a16="http://schemas.microsoft.com/office/drawing/2014/main" id="{93F828E9-1406-65FD-DFD7-A24F9C7C4408}"/>
              </a:ext>
            </a:extLst>
          </p:cNvPr>
          <p:cNvSpPr/>
          <p:nvPr/>
        </p:nvSpPr>
        <p:spPr>
          <a:xfrm flipV="1">
            <a:off x="4285129" y="1832200"/>
            <a:ext cx="3600000" cy="3600000"/>
          </a:xfrm>
          <a:prstGeom prst="blockArc">
            <a:avLst>
              <a:gd name="adj1" fmla="val 16200000"/>
              <a:gd name="adj2" fmla="val 0"/>
              <a:gd name="adj3" fmla="val 16361"/>
            </a:avLst>
          </a:prstGeom>
          <a:solidFill>
            <a:schemeClr val="accent2">
              <a:alpha val="30000"/>
            </a:schemeClr>
          </a:solidFill>
          <a:ln w="38100" cap="flat" cmpd="sng" algn="ctr">
            <a:solidFill>
              <a:schemeClr val="bg1"/>
            </a:solidFill>
            <a:prstDash val="solid"/>
            <a:miter lim="800000"/>
          </a:ln>
        </p:spPr>
        <p:txBody>
          <a:bodyPr lIns="108000" tIns="108000" rIns="108000" bIns="108000" rtlCol="0" anchor="ctr"/>
          <a:lstStyle/>
          <a:p>
            <a:endParaRPr lang="zh-CN" altLang="en-US">
              <a:solidFill>
                <a:schemeClr val="tx1"/>
              </a:solidFill>
            </a:endParaRPr>
          </a:p>
        </p:txBody>
      </p:sp>
      <p:sp>
        <p:nvSpPr>
          <p:cNvPr id="5" name="íşļíḍé">
            <a:extLst>
              <a:ext uri="{FF2B5EF4-FFF2-40B4-BE49-F238E27FC236}">
                <a16:creationId xmlns:a16="http://schemas.microsoft.com/office/drawing/2014/main" id="{1C566199-CBB8-D1CA-05F0-08DF7AE30AC3}"/>
              </a:ext>
            </a:extLst>
          </p:cNvPr>
          <p:cNvSpPr/>
          <p:nvPr/>
        </p:nvSpPr>
        <p:spPr>
          <a:xfrm>
            <a:off x="4909177" y="2451727"/>
            <a:ext cx="2360946" cy="2360946"/>
          </a:xfrm>
          <a:prstGeom prst="roundRect">
            <a:avLst>
              <a:gd name="adj" fmla="val 50000"/>
            </a:avLst>
          </a:prstGeom>
          <a:blipFill dpi="0" rotWithShape="0">
            <a:blip r:embed="rId4"/>
            <a:srcRect/>
            <a:tile tx="5715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a:extLst>
              <a:ext uri="{FF2B5EF4-FFF2-40B4-BE49-F238E27FC236}">
                <a16:creationId xmlns:a16="http://schemas.microsoft.com/office/drawing/2014/main" id="{64709F16-4A54-3AD9-D342-CEDF2044EE8F}"/>
              </a:ext>
            </a:extLst>
          </p:cNvPr>
          <p:cNvGrpSpPr/>
          <p:nvPr/>
        </p:nvGrpSpPr>
        <p:grpSpPr>
          <a:xfrm>
            <a:off x="1863717" y="1961658"/>
            <a:ext cx="1853472" cy="3503430"/>
            <a:chOff x="1863717" y="1897026"/>
            <a:chExt cx="1853472" cy="3503430"/>
          </a:xfrm>
        </p:grpSpPr>
        <p:grpSp>
          <p:nvGrpSpPr>
            <p:cNvPr id="68" name="组合 67">
              <a:extLst>
                <a:ext uri="{FF2B5EF4-FFF2-40B4-BE49-F238E27FC236}">
                  <a16:creationId xmlns:a16="http://schemas.microsoft.com/office/drawing/2014/main" id="{89D2C052-13B3-ED55-E723-D798FBACF523}"/>
                </a:ext>
              </a:extLst>
            </p:cNvPr>
            <p:cNvGrpSpPr/>
            <p:nvPr/>
          </p:nvGrpSpPr>
          <p:grpSpPr>
            <a:xfrm>
              <a:off x="1863717" y="1897026"/>
              <a:ext cx="1853472" cy="862018"/>
              <a:chOff x="1857368" y="1770645"/>
              <a:chExt cx="1853472" cy="862018"/>
            </a:xfrm>
          </p:grpSpPr>
          <p:sp>
            <p:nvSpPr>
              <p:cNvPr id="64" name="îsḻïḍê">
                <a:extLst>
                  <a:ext uri="{FF2B5EF4-FFF2-40B4-BE49-F238E27FC236}">
                    <a16:creationId xmlns:a16="http://schemas.microsoft.com/office/drawing/2014/main" id="{14C92B2A-1316-32D4-EE22-D3AEB0D8CE79}"/>
                  </a:ext>
                </a:extLst>
              </p:cNvPr>
              <p:cNvSpPr/>
              <p:nvPr/>
            </p:nvSpPr>
            <p:spPr>
              <a:xfrm flipH="1">
                <a:off x="1857368" y="1770645"/>
                <a:ext cx="1853472"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000" b="1" dirty="0">
                    <a:solidFill>
                      <a:schemeClr val="bg1"/>
                    </a:solidFill>
                    <a:latin typeface="+mn-ea"/>
                  </a:rPr>
                  <a:t>直播平台</a:t>
                </a:r>
                <a:endParaRPr kumimoji="1" lang="en-US" altLang="zh-CN" sz="2000" b="1" dirty="0">
                  <a:solidFill>
                    <a:schemeClr val="bg1"/>
                  </a:solidFill>
                  <a:latin typeface="+mn-ea"/>
                </a:endParaRPr>
              </a:p>
            </p:txBody>
          </p:sp>
          <p:sp>
            <p:nvSpPr>
              <p:cNvPr id="65" name="ïsľíďê">
                <a:extLst>
                  <a:ext uri="{FF2B5EF4-FFF2-40B4-BE49-F238E27FC236}">
                    <a16:creationId xmlns:a16="http://schemas.microsoft.com/office/drawing/2014/main" id="{4FE62EE2-E5EF-66B7-0509-899CAA69C11A}"/>
                  </a:ext>
                </a:extLst>
              </p:cNvPr>
              <p:cNvSpPr/>
              <p:nvPr/>
            </p:nvSpPr>
            <p:spPr>
              <a:xfrm flipH="1">
                <a:off x="1858735" y="2161664"/>
                <a:ext cx="1852105" cy="470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30000"/>
                  </a:lnSpc>
                </a:pPr>
                <a:r>
                  <a:rPr kumimoji="1" lang="zh-CN" altLang="en-US" sz="1400" dirty="0">
                    <a:solidFill>
                      <a:schemeClr val="bg2">
                        <a:lumMod val="90000"/>
                      </a:schemeClr>
                    </a:solidFill>
                  </a:rPr>
                  <a:t>斗鱼、虎牙等</a:t>
                </a:r>
                <a:endParaRPr kumimoji="1" lang="en-US" altLang="zh-CN" sz="1400" dirty="0">
                  <a:solidFill>
                    <a:schemeClr val="bg2">
                      <a:lumMod val="90000"/>
                    </a:schemeClr>
                  </a:solidFill>
                </a:endParaRPr>
              </a:p>
            </p:txBody>
          </p:sp>
        </p:grpSp>
        <p:grpSp>
          <p:nvGrpSpPr>
            <p:cNvPr id="69" name="组合 68">
              <a:extLst>
                <a:ext uri="{FF2B5EF4-FFF2-40B4-BE49-F238E27FC236}">
                  <a16:creationId xmlns:a16="http://schemas.microsoft.com/office/drawing/2014/main" id="{4D8F1DD8-8758-9B7A-3753-9FABD7127B5B}"/>
                </a:ext>
              </a:extLst>
            </p:cNvPr>
            <p:cNvGrpSpPr/>
            <p:nvPr/>
          </p:nvGrpSpPr>
          <p:grpSpPr>
            <a:xfrm>
              <a:off x="1863717" y="4538438"/>
              <a:ext cx="1853472" cy="862018"/>
              <a:chOff x="1857368" y="1770645"/>
              <a:chExt cx="1853472" cy="862018"/>
            </a:xfrm>
          </p:grpSpPr>
          <p:sp>
            <p:nvSpPr>
              <p:cNvPr id="70" name="îsḻïḍê">
                <a:extLst>
                  <a:ext uri="{FF2B5EF4-FFF2-40B4-BE49-F238E27FC236}">
                    <a16:creationId xmlns:a16="http://schemas.microsoft.com/office/drawing/2014/main" id="{9DD8DCE9-EF4D-F298-2006-A30B460D569C}"/>
                  </a:ext>
                </a:extLst>
              </p:cNvPr>
              <p:cNvSpPr/>
              <p:nvPr/>
            </p:nvSpPr>
            <p:spPr>
              <a:xfrm flipH="1">
                <a:off x="1857368" y="1770645"/>
                <a:ext cx="1853472"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000" b="1" dirty="0">
                    <a:solidFill>
                      <a:schemeClr val="bg1"/>
                    </a:solidFill>
                    <a:latin typeface="+mn-ea"/>
                  </a:rPr>
                  <a:t>短视频平台</a:t>
                </a:r>
                <a:endParaRPr kumimoji="1" lang="en-US" altLang="zh-CN" sz="2000" b="1" dirty="0">
                  <a:solidFill>
                    <a:schemeClr val="bg1"/>
                  </a:solidFill>
                  <a:latin typeface="+mn-ea"/>
                </a:endParaRPr>
              </a:p>
            </p:txBody>
          </p:sp>
          <p:sp>
            <p:nvSpPr>
              <p:cNvPr id="71" name="ïsľíďê">
                <a:extLst>
                  <a:ext uri="{FF2B5EF4-FFF2-40B4-BE49-F238E27FC236}">
                    <a16:creationId xmlns:a16="http://schemas.microsoft.com/office/drawing/2014/main" id="{BB21EEB4-2DB3-D8E4-7F1F-FCE935AC67AE}"/>
                  </a:ext>
                </a:extLst>
              </p:cNvPr>
              <p:cNvSpPr/>
              <p:nvPr/>
            </p:nvSpPr>
            <p:spPr>
              <a:xfrm flipH="1">
                <a:off x="1858735" y="2161664"/>
                <a:ext cx="1852105" cy="470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30000"/>
                  </a:lnSpc>
                </a:pPr>
                <a:r>
                  <a:rPr kumimoji="1" lang="zh-CN" altLang="en-US" sz="1400" dirty="0">
                    <a:solidFill>
                      <a:schemeClr val="bg2">
                        <a:lumMod val="90000"/>
                      </a:schemeClr>
                    </a:solidFill>
                  </a:rPr>
                  <a:t>抖音、微视、快手等</a:t>
                </a:r>
              </a:p>
            </p:txBody>
          </p:sp>
        </p:grpSp>
      </p:grpSp>
      <p:grpSp>
        <p:nvGrpSpPr>
          <p:cNvPr id="78" name="组合 77">
            <a:extLst>
              <a:ext uri="{FF2B5EF4-FFF2-40B4-BE49-F238E27FC236}">
                <a16:creationId xmlns:a16="http://schemas.microsoft.com/office/drawing/2014/main" id="{1E995792-351A-A78B-0705-32610F29078F}"/>
              </a:ext>
            </a:extLst>
          </p:cNvPr>
          <p:cNvGrpSpPr/>
          <p:nvPr/>
        </p:nvGrpSpPr>
        <p:grpSpPr>
          <a:xfrm>
            <a:off x="8888773" y="1961658"/>
            <a:ext cx="1853472" cy="3503430"/>
            <a:chOff x="8888773" y="2026291"/>
            <a:chExt cx="1853472" cy="3503430"/>
          </a:xfrm>
        </p:grpSpPr>
        <p:grpSp>
          <p:nvGrpSpPr>
            <p:cNvPr id="72" name="组合 71">
              <a:extLst>
                <a:ext uri="{FF2B5EF4-FFF2-40B4-BE49-F238E27FC236}">
                  <a16:creationId xmlns:a16="http://schemas.microsoft.com/office/drawing/2014/main" id="{AB507669-F380-E4FE-6890-1F73E07B3C38}"/>
                </a:ext>
              </a:extLst>
            </p:cNvPr>
            <p:cNvGrpSpPr/>
            <p:nvPr/>
          </p:nvGrpSpPr>
          <p:grpSpPr>
            <a:xfrm>
              <a:off x="8888773" y="2026291"/>
              <a:ext cx="1853472" cy="862018"/>
              <a:chOff x="1857368" y="1770645"/>
              <a:chExt cx="1853472" cy="862018"/>
            </a:xfrm>
          </p:grpSpPr>
          <p:sp>
            <p:nvSpPr>
              <p:cNvPr id="73" name="îsḻïḍê">
                <a:extLst>
                  <a:ext uri="{FF2B5EF4-FFF2-40B4-BE49-F238E27FC236}">
                    <a16:creationId xmlns:a16="http://schemas.microsoft.com/office/drawing/2014/main" id="{AAA1B4D3-5801-E5CA-48C9-BFE0062756CA}"/>
                  </a:ext>
                </a:extLst>
              </p:cNvPr>
              <p:cNvSpPr/>
              <p:nvPr/>
            </p:nvSpPr>
            <p:spPr>
              <a:xfrm flipH="1">
                <a:off x="1857368" y="1770645"/>
                <a:ext cx="1853472"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000" b="1" dirty="0">
                    <a:solidFill>
                      <a:schemeClr val="bg1"/>
                    </a:solidFill>
                    <a:latin typeface="+mn-ea"/>
                  </a:rPr>
                  <a:t>长视频平台</a:t>
                </a:r>
                <a:endParaRPr kumimoji="1" lang="en-US" altLang="zh-CN" sz="2000" b="1" dirty="0">
                  <a:solidFill>
                    <a:schemeClr val="bg1"/>
                  </a:solidFill>
                  <a:latin typeface="+mn-ea"/>
                </a:endParaRPr>
              </a:p>
            </p:txBody>
          </p:sp>
          <p:sp>
            <p:nvSpPr>
              <p:cNvPr id="74" name="ïsľíďê">
                <a:extLst>
                  <a:ext uri="{FF2B5EF4-FFF2-40B4-BE49-F238E27FC236}">
                    <a16:creationId xmlns:a16="http://schemas.microsoft.com/office/drawing/2014/main" id="{26475A6A-B1C7-98EF-DDAC-25DDD348A127}"/>
                  </a:ext>
                </a:extLst>
              </p:cNvPr>
              <p:cNvSpPr/>
              <p:nvPr/>
            </p:nvSpPr>
            <p:spPr>
              <a:xfrm flipH="1">
                <a:off x="1858735" y="2161664"/>
                <a:ext cx="1852105" cy="470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30000"/>
                  </a:lnSpc>
                </a:pPr>
                <a:r>
                  <a:rPr kumimoji="1" lang="en-US" altLang="zh-CN" sz="1400" dirty="0">
                    <a:solidFill>
                      <a:schemeClr val="bg2">
                        <a:lumMod val="90000"/>
                      </a:schemeClr>
                    </a:solidFill>
                  </a:rPr>
                  <a:t>B</a:t>
                </a:r>
                <a:r>
                  <a:rPr kumimoji="1" lang="zh-CN" altLang="en-US" sz="1400" dirty="0">
                    <a:solidFill>
                      <a:schemeClr val="bg2">
                        <a:lumMod val="90000"/>
                      </a:schemeClr>
                    </a:solidFill>
                  </a:rPr>
                  <a:t>站、优酷、爱奇艺</a:t>
                </a:r>
              </a:p>
            </p:txBody>
          </p:sp>
        </p:grpSp>
        <p:grpSp>
          <p:nvGrpSpPr>
            <p:cNvPr id="75" name="组合 74">
              <a:extLst>
                <a:ext uri="{FF2B5EF4-FFF2-40B4-BE49-F238E27FC236}">
                  <a16:creationId xmlns:a16="http://schemas.microsoft.com/office/drawing/2014/main" id="{2DF673E6-E814-27D0-C1CF-6942FE55BA17}"/>
                </a:ext>
              </a:extLst>
            </p:cNvPr>
            <p:cNvGrpSpPr/>
            <p:nvPr/>
          </p:nvGrpSpPr>
          <p:grpSpPr>
            <a:xfrm>
              <a:off x="8888773" y="4667703"/>
              <a:ext cx="1853472" cy="862018"/>
              <a:chOff x="1857368" y="1770645"/>
              <a:chExt cx="1853472" cy="862018"/>
            </a:xfrm>
          </p:grpSpPr>
          <p:sp>
            <p:nvSpPr>
              <p:cNvPr id="76" name="îsḻïḍê">
                <a:extLst>
                  <a:ext uri="{FF2B5EF4-FFF2-40B4-BE49-F238E27FC236}">
                    <a16:creationId xmlns:a16="http://schemas.microsoft.com/office/drawing/2014/main" id="{B1FBBB43-B392-DF10-05D0-082702C81647}"/>
                  </a:ext>
                </a:extLst>
              </p:cNvPr>
              <p:cNvSpPr/>
              <p:nvPr/>
            </p:nvSpPr>
            <p:spPr>
              <a:xfrm flipH="1">
                <a:off x="1857368" y="1770645"/>
                <a:ext cx="1853472" cy="525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000" b="1" dirty="0">
                    <a:solidFill>
                      <a:schemeClr val="bg1"/>
                    </a:solidFill>
                    <a:latin typeface="+mn-ea"/>
                  </a:rPr>
                  <a:t>音频平台</a:t>
                </a:r>
                <a:endParaRPr kumimoji="1" lang="en-US" altLang="zh-CN" sz="2000" b="1" dirty="0">
                  <a:solidFill>
                    <a:schemeClr val="bg1"/>
                  </a:solidFill>
                  <a:latin typeface="+mn-ea"/>
                </a:endParaRPr>
              </a:p>
            </p:txBody>
          </p:sp>
          <p:sp>
            <p:nvSpPr>
              <p:cNvPr id="77" name="ïsľíďê">
                <a:extLst>
                  <a:ext uri="{FF2B5EF4-FFF2-40B4-BE49-F238E27FC236}">
                    <a16:creationId xmlns:a16="http://schemas.microsoft.com/office/drawing/2014/main" id="{9A0692EE-DA8D-EED8-0DFF-26BEBD59E4EF}"/>
                  </a:ext>
                </a:extLst>
              </p:cNvPr>
              <p:cNvSpPr/>
              <p:nvPr/>
            </p:nvSpPr>
            <p:spPr>
              <a:xfrm flipH="1">
                <a:off x="1858735" y="2161664"/>
                <a:ext cx="1852105" cy="470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nSpc>
                    <a:spcPct val="130000"/>
                  </a:lnSpc>
                </a:pPr>
                <a:r>
                  <a:rPr kumimoji="1" lang="zh-CN" altLang="en-US" sz="1400" dirty="0">
                    <a:solidFill>
                      <a:schemeClr val="bg2">
                        <a:lumMod val="90000"/>
                      </a:schemeClr>
                    </a:solidFill>
                  </a:rPr>
                  <a:t>喜马拉雅、荔枝</a:t>
                </a:r>
                <a:r>
                  <a:rPr kumimoji="1" lang="en-US" altLang="zh-CN" sz="1400" dirty="0">
                    <a:solidFill>
                      <a:schemeClr val="bg2">
                        <a:lumMod val="90000"/>
                      </a:schemeClr>
                    </a:solidFill>
                  </a:rPr>
                  <a:t>FM</a:t>
                </a:r>
                <a:endParaRPr kumimoji="1" lang="zh-CN" altLang="en-US" sz="1400" dirty="0">
                  <a:solidFill>
                    <a:schemeClr val="bg2">
                      <a:lumMod val="90000"/>
                    </a:schemeClr>
                  </a:solidFill>
                </a:endParaRPr>
              </a:p>
            </p:txBody>
          </p:sp>
        </p:grpSp>
      </p:grpSp>
    </p:spTree>
    <p:extLst>
      <p:ext uri="{BB962C8B-B14F-4D97-AF65-F5344CB8AC3E}">
        <p14:creationId xmlns:p14="http://schemas.microsoft.com/office/powerpoint/2010/main" val="1512651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桌子上放着笔记本电脑的键盘上&#10;&#10;描述已自动生成">
            <a:extLst>
              <a:ext uri="{FF2B5EF4-FFF2-40B4-BE49-F238E27FC236}">
                <a16:creationId xmlns:a16="http://schemas.microsoft.com/office/drawing/2014/main" id="{4A1E361A-65FA-06B9-5647-62476E596E00}"/>
              </a:ext>
            </a:extLst>
          </p:cNvPr>
          <p:cNvPicPr>
            <a:picLocks noChangeAspect="1"/>
          </p:cNvPicPr>
          <p:nvPr/>
        </p:nvPicPr>
        <p:blipFill rotWithShape="1">
          <a:blip r:embed="rId2">
            <a:extLst>
              <a:ext uri="{28A0092B-C50C-407E-A947-70E740481C1C}">
                <a14:useLocalDpi xmlns:a14="http://schemas.microsoft.com/office/drawing/2010/main" val="0"/>
              </a:ext>
            </a:extLst>
          </a:blip>
          <a:srcRect l="-21" t="15482" r="21" b="144"/>
          <a:stretch/>
        </p:blipFill>
        <p:spPr>
          <a:xfrm>
            <a:off x="-1" y="743"/>
            <a:ext cx="12190679" cy="6857257"/>
          </a:xfrm>
          <a:prstGeom prst="rect">
            <a:avLst/>
          </a:prstGeom>
        </p:spPr>
      </p:pic>
      <p:sp>
        <p:nvSpPr>
          <p:cNvPr id="11" name="矩形 10">
            <a:extLst>
              <a:ext uri="{FF2B5EF4-FFF2-40B4-BE49-F238E27FC236}">
                <a16:creationId xmlns:a16="http://schemas.microsoft.com/office/drawing/2014/main" id="{691FBD51-486F-EDE1-0070-0079FAFD0D1A}"/>
              </a:ext>
            </a:extLst>
          </p:cNvPr>
          <p:cNvSpPr/>
          <p:nvPr/>
        </p:nvSpPr>
        <p:spPr>
          <a:xfrm>
            <a:off x="0" y="0"/>
            <a:ext cx="12192000" cy="6858000"/>
          </a:xfrm>
          <a:prstGeom prst="rect">
            <a:avLst/>
          </a:prstGeom>
          <a:solidFill>
            <a:schemeClr val="accent1">
              <a:alpha val="8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泪滴形 11">
            <a:extLst>
              <a:ext uri="{FF2B5EF4-FFF2-40B4-BE49-F238E27FC236}">
                <a16:creationId xmlns:a16="http://schemas.microsoft.com/office/drawing/2014/main" id="{6FBDB558-4A8C-B3B7-C83D-86B89CD3D971}"/>
              </a:ext>
            </a:extLst>
          </p:cNvPr>
          <p:cNvSpPr/>
          <p:nvPr/>
        </p:nvSpPr>
        <p:spPr>
          <a:xfrm>
            <a:off x="-1061884" y="1690688"/>
            <a:ext cx="6456566" cy="6385142"/>
          </a:xfrm>
          <a:prstGeom prst="teardrop">
            <a:avLst/>
          </a:prstGeom>
          <a:solidFill>
            <a:schemeClr val="accent4">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泪滴形 17">
            <a:extLst>
              <a:ext uri="{FF2B5EF4-FFF2-40B4-BE49-F238E27FC236}">
                <a16:creationId xmlns:a16="http://schemas.microsoft.com/office/drawing/2014/main" id="{EC4A9EFC-793E-8879-603C-539902D31810}"/>
              </a:ext>
            </a:extLst>
          </p:cNvPr>
          <p:cNvSpPr/>
          <p:nvPr/>
        </p:nvSpPr>
        <p:spPr>
          <a:xfrm>
            <a:off x="131592" y="4370028"/>
            <a:ext cx="2375380" cy="2349103"/>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泪滴形 2">
            <a:extLst>
              <a:ext uri="{FF2B5EF4-FFF2-40B4-BE49-F238E27FC236}">
                <a16:creationId xmlns:a16="http://schemas.microsoft.com/office/drawing/2014/main" id="{FAA0FF5E-068F-2226-AB6B-03A035224926}"/>
              </a:ext>
            </a:extLst>
          </p:cNvPr>
          <p:cNvSpPr/>
          <p:nvPr/>
        </p:nvSpPr>
        <p:spPr>
          <a:xfrm flipH="1">
            <a:off x="11143626" y="5802349"/>
            <a:ext cx="916782" cy="916782"/>
          </a:xfrm>
          <a:prstGeom prst="teardrop">
            <a:avLst/>
          </a:prstGeom>
          <a:solidFill>
            <a:schemeClr val="accent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B8274823-BA4D-7829-20F8-6EC72E54BB6D}"/>
              </a:ext>
            </a:extLst>
          </p:cNvPr>
          <p:cNvSpPr/>
          <p:nvPr/>
        </p:nvSpPr>
        <p:spPr>
          <a:xfrm>
            <a:off x="6456566" y="773906"/>
            <a:ext cx="3516730" cy="4299141"/>
          </a:xfrm>
          <a:custGeom>
            <a:avLst/>
            <a:gdLst/>
            <a:ahLst/>
            <a:cxnLst/>
            <a:rect l="l" t="t" r="r" b="b"/>
            <a:pathLst>
              <a:path w="357911" h="437540">
                <a:moveTo>
                  <a:pt x="188595" y="0"/>
                </a:moveTo>
                <a:cubicBezTo>
                  <a:pt x="241122" y="611"/>
                  <a:pt x="282333" y="14476"/>
                  <a:pt x="312229" y="41595"/>
                </a:cubicBezTo>
                <a:cubicBezTo>
                  <a:pt x="342125" y="68715"/>
                  <a:pt x="357352" y="105421"/>
                  <a:pt x="357911" y="151714"/>
                </a:cubicBezTo>
                <a:cubicBezTo>
                  <a:pt x="356907" y="183463"/>
                  <a:pt x="347599" y="210491"/>
                  <a:pt x="329989" y="232797"/>
                </a:cubicBezTo>
                <a:cubicBezTo>
                  <a:pt x="312378" y="255103"/>
                  <a:pt x="292488" y="275818"/>
                  <a:pt x="270319" y="294941"/>
                </a:cubicBezTo>
                <a:cubicBezTo>
                  <a:pt x="248150" y="314065"/>
                  <a:pt x="229728" y="334728"/>
                  <a:pt x="215050" y="356929"/>
                </a:cubicBezTo>
                <a:cubicBezTo>
                  <a:pt x="200373" y="379130"/>
                  <a:pt x="195466" y="406001"/>
                  <a:pt x="200329" y="437540"/>
                </a:cubicBezTo>
                <a:lnTo>
                  <a:pt x="139141" y="437540"/>
                </a:lnTo>
                <a:cubicBezTo>
                  <a:pt x="133228" y="402541"/>
                  <a:pt x="137196" y="372637"/>
                  <a:pt x="151046" y="347827"/>
                </a:cubicBezTo>
                <a:cubicBezTo>
                  <a:pt x="164896" y="323017"/>
                  <a:pt x="182616" y="300813"/>
                  <a:pt x="204206" y="281216"/>
                </a:cubicBezTo>
                <a:cubicBezTo>
                  <a:pt x="225796" y="261619"/>
                  <a:pt x="245245" y="242139"/>
                  <a:pt x="262553" y="222778"/>
                </a:cubicBezTo>
                <a:cubicBezTo>
                  <a:pt x="279860" y="203416"/>
                  <a:pt x="289015" y="181684"/>
                  <a:pt x="290017" y="157581"/>
                </a:cubicBezTo>
                <a:cubicBezTo>
                  <a:pt x="290174" y="128419"/>
                  <a:pt x="281478" y="104391"/>
                  <a:pt x="263928" y="85496"/>
                </a:cubicBezTo>
                <a:cubicBezTo>
                  <a:pt x="246378" y="66602"/>
                  <a:pt x="219032" y="56823"/>
                  <a:pt x="181889" y="56159"/>
                </a:cubicBezTo>
                <a:cubicBezTo>
                  <a:pt x="156795" y="56229"/>
                  <a:pt x="132592" y="62376"/>
                  <a:pt x="109280" y="74600"/>
                </a:cubicBezTo>
                <a:cubicBezTo>
                  <a:pt x="85967" y="86823"/>
                  <a:pt x="63231" y="104705"/>
                  <a:pt x="41071" y="128244"/>
                </a:cubicBezTo>
                <a:lnTo>
                  <a:pt x="0" y="90525"/>
                </a:lnTo>
                <a:cubicBezTo>
                  <a:pt x="25512" y="63651"/>
                  <a:pt x="53278" y="41962"/>
                  <a:pt x="83296" y="25460"/>
                </a:cubicBezTo>
                <a:cubicBezTo>
                  <a:pt x="113314" y="8958"/>
                  <a:pt x="148413" y="471"/>
                  <a:pt x="188595" y="0"/>
                </a:cubicBezTo>
                <a:close/>
              </a:path>
            </a:pathLst>
          </a:custGeom>
          <a:solidFill>
            <a:schemeClr val="accent2">
              <a:alpha val="2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íŝḷíḋê">
            <a:extLst>
              <a:ext uri="{FF2B5EF4-FFF2-40B4-BE49-F238E27FC236}">
                <a16:creationId xmlns:a16="http://schemas.microsoft.com/office/drawing/2014/main" id="{9E9E5395-695C-4427-AE70-AE13B9E4C400}"/>
              </a:ext>
            </a:extLst>
          </p:cNvPr>
          <p:cNvSpPr txBox="1"/>
          <p:nvPr/>
        </p:nvSpPr>
        <p:spPr>
          <a:xfrm>
            <a:off x="1001613" y="990073"/>
            <a:ext cx="3208113" cy="707886"/>
          </a:xfrm>
          <a:prstGeom prst="rect">
            <a:avLst/>
          </a:prstGeom>
          <a:noFill/>
          <a:ln>
            <a:noFill/>
          </a:ln>
        </p:spPr>
        <p:txBody>
          <a:bodyPr wrap="square" lIns="91440" tIns="45720" rIns="91440" bIns="45720" anchor="ctr" anchorCtr="0">
            <a:spAutoFit/>
          </a:bodyPr>
          <a:lstStyle/>
          <a:p>
            <a:pPr>
              <a:buSzPct val="25000"/>
            </a:pPr>
            <a:r>
              <a:rPr lang="en-US" altLang="zh-CN" sz="4000" b="1" dirty="0">
                <a:solidFill>
                  <a:schemeClr val="bg1">
                    <a:alpha val="59000"/>
                  </a:schemeClr>
                </a:solidFill>
                <a:latin typeface="+mj-ea"/>
                <a:ea typeface="+mj-ea"/>
              </a:rPr>
              <a:t>PART  TWO</a:t>
            </a:r>
          </a:p>
        </p:txBody>
      </p:sp>
      <p:sp>
        <p:nvSpPr>
          <p:cNvPr id="5" name="îṥľïḑe">
            <a:extLst>
              <a:ext uri="{FF2B5EF4-FFF2-40B4-BE49-F238E27FC236}">
                <a16:creationId xmlns:a16="http://schemas.microsoft.com/office/drawing/2014/main" id="{DC0DEB88-BFD6-DC16-D6B0-DF5C586BD406}"/>
              </a:ext>
            </a:extLst>
          </p:cNvPr>
          <p:cNvSpPr/>
          <p:nvPr/>
        </p:nvSpPr>
        <p:spPr>
          <a:xfrm flipH="1">
            <a:off x="6365126" y="3343369"/>
            <a:ext cx="3065038" cy="2243243"/>
          </a:xfrm>
          <a:prstGeom prst="rect">
            <a:avLst/>
          </a:prstGeom>
          <a:ln>
            <a:noFill/>
          </a:ln>
        </p:spPr>
        <p:txBody>
          <a:bodyPr wrap="square" lIns="91440" tIns="45720" rIns="91440" bIns="45720" anchor="t">
            <a:spAutoFit/>
          </a:bodyPr>
          <a:lstStyle/>
          <a:p>
            <a:pPr>
              <a:lnSpc>
                <a:spcPct val="150000"/>
              </a:lnSpc>
            </a:pPr>
            <a:r>
              <a:rPr lang="en-US" altLang="zh-CN" sz="2400" dirty="0">
                <a:solidFill>
                  <a:schemeClr val="bg1">
                    <a:alpha val="60000"/>
                  </a:schemeClr>
                </a:solidFill>
              </a:rPr>
              <a:t>New media operation work content
</a:t>
            </a:r>
          </a:p>
        </p:txBody>
      </p:sp>
      <p:sp>
        <p:nvSpPr>
          <p:cNvPr id="6" name="ï$1ïḋé">
            <a:extLst>
              <a:ext uri="{FF2B5EF4-FFF2-40B4-BE49-F238E27FC236}">
                <a16:creationId xmlns:a16="http://schemas.microsoft.com/office/drawing/2014/main" id="{AD8A188B-E177-3602-594C-0D7ACC9C7224}"/>
              </a:ext>
            </a:extLst>
          </p:cNvPr>
          <p:cNvSpPr txBox="1"/>
          <p:nvPr/>
        </p:nvSpPr>
        <p:spPr>
          <a:xfrm>
            <a:off x="6365126" y="2413117"/>
            <a:ext cx="5014074" cy="707886"/>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sz="4000" dirty="0">
                <a:solidFill>
                  <a:schemeClr val="bg1"/>
                </a:solidFill>
                <a:effectLst/>
                <a:latin typeface="+mj-ea"/>
                <a:ea typeface="+mj-ea"/>
              </a:rPr>
              <a:t>新媒体运营工作内容</a:t>
            </a:r>
            <a:endParaRPr lang="en-US" altLang="zh-CN" sz="4000" dirty="0">
              <a:solidFill>
                <a:schemeClr val="bg1"/>
              </a:solidFill>
              <a:effectLst/>
              <a:latin typeface="+mj-ea"/>
              <a:ea typeface="+mj-ea"/>
            </a:endParaRPr>
          </a:p>
        </p:txBody>
      </p:sp>
      <p:sp>
        <p:nvSpPr>
          <p:cNvPr id="24" name="任意多边形: 形状 23">
            <a:extLst>
              <a:ext uri="{FF2B5EF4-FFF2-40B4-BE49-F238E27FC236}">
                <a16:creationId xmlns:a16="http://schemas.microsoft.com/office/drawing/2014/main" id="{A94B7409-2551-A3E7-C914-8270B75A8B0D}"/>
              </a:ext>
            </a:extLst>
          </p:cNvPr>
          <p:cNvSpPr/>
          <p:nvPr/>
        </p:nvSpPr>
        <p:spPr>
          <a:xfrm>
            <a:off x="7790506" y="5481827"/>
            <a:ext cx="747251" cy="778386"/>
          </a:xfrm>
          <a:custGeom>
            <a:avLst/>
            <a:gdLst/>
            <a:ahLst/>
            <a:cxnLst/>
            <a:rect l="l" t="t" r="r" b="b"/>
            <a:pathLst>
              <a:path w="100584" h="104775">
                <a:moveTo>
                  <a:pt x="50292" y="0"/>
                </a:moveTo>
                <a:cubicBezTo>
                  <a:pt x="64489" y="244"/>
                  <a:pt x="76329" y="5204"/>
                  <a:pt x="85811" y="14878"/>
                </a:cubicBezTo>
                <a:cubicBezTo>
                  <a:pt x="95293" y="24552"/>
                  <a:pt x="100218" y="37474"/>
                  <a:pt x="100584" y="53645"/>
                </a:cubicBezTo>
                <a:cubicBezTo>
                  <a:pt x="100218" y="69710"/>
                  <a:pt x="95293" y="82213"/>
                  <a:pt x="85811" y="91154"/>
                </a:cubicBezTo>
                <a:cubicBezTo>
                  <a:pt x="76329" y="100095"/>
                  <a:pt x="64489" y="104635"/>
                  <a:pt x="50292" y="104775"/>
                </a:cubicBezTo>
                <a:cubicBezTo>
                  <a:pt x="36095" y="104635"/>
                  <a:pt x="24256" y="100095"/>
                  <a:pt x="14774" y="91154"/>
                </a:cubicBezTo>
                <a:cubicBezTo>
                  <a:pt x="5292" y="82213"/>
                  <a:pt x="367" y="69710"/>
                  <a:pt x="0" y="53645"/>
                </a:cubicBezTo>
                <a:cubicBezTo>
                  <a:pt x="419" y="37474"/>
                  <a:pt x="5449" y="24552"/>
                  <a:pt x="15088" y="14878"/>
                </a:cubicBezTo>
                <a:cubicBezTo>
                  <a:pt x="24727" y="5204"/>
                  <a:pt x="36462" y="244"/>
                  <a:pt x="50292" y="0"/>
                </a:cubicBezTo>
                <a:close/>
              </a:path>
            </a:pathLst>
          </a:custGeom>
          <a:solidFill>
            <a:schemeClr val="accent2">
              <a:alpha val="33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63114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桌子上放着笔记本电脑的键盘上&#10;&#10;描述已自动生成">
            <a:extLst>
              <a:ext uri="{FF2B5EF4-FFF2-40B4-BE49-F238E27FC236}">
                <a16:creationId xmlns:a16="http://schemas.microsoft.com/office/drawing/2014/main" id="{13E47613-BE85-B0F7-A55D-98794CAEABE4}"/>
              </a:ext>
            </a:extLst>
          </p:cNvPr>
          <p:cNvPicPr>
            <a:picLocks noChangeAspect="1"/>
          </p:cNvPicPr>
          <p:nvPr/>
        </p:nvPicPr>
        <p:blipFill rotWithShape="1">
          <a:blip r:embed="rId2">
            <a:extLst>
              <a:ext uri="{28A0092B-C50C-407E-A947-70E740481C1C}">
                <a14:useLocalDpi xmlns:a14="http://schemas.microsoft.com/office/drawing/2010/main" val="0"/>
              </a:ext>
            </a:extLst>
          </a:blip>
          <a:srcRect l="-21" t="15482" r="21" b="144"/>
          <a:stretch/>
        </p:blipFill>
        <p:spPr>
          <a:xfrm>
            <a:off x="-1" y="743"/>
            <a:ext cx="12190679" cy="6857257"/>
          </a:xfrm>
          <a:prstGeom prst="rect">
            <a:avLst/>
          </a:prstGeom>
        </p:spPr>
      </p:pic>
      <p:sp>
        <p:nvSpPr>
          <p:cNvPr id="11" name="矩形 10">
            <a:extLst>
              <a:ext uri="{FF2B5EF4-FFF2-40B4-BE49-F238E27FC236}">
                <a16:creationId xmlns:a16="http://schemas.microsoft.com/office/drawing/2014/main" id="{691FBD51-486F-EDE1-0070-0079FAFD0D1A}"/>
              </a:ext>
            </a:extLst>
          </p:cNvPr>
          <p:cNvSpPr/>
          <p:nvPr/>
        </p:nvSpPr>
        <p:spPr>
          <a:xfrm>
            <a:off x="0" y="0"/>
            <a:ext cx="12192000" cy="6858000"/>
          </a:xfrm>
          <a:prstGeom prst="rect">
            <a:avLst/>
          </a:prstGeom>
          <a:solidFill>
            <a:schemeClr val="accent1">
              <a:alpha val="8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a:extLst>
              <a:ext uri="{FF2B5EF4-FFF2-40B4-BE49-F238E27FC236}">
                <a16:creationId xmlns:a16="http://schemas.microsoft.com/office/drawing/2014/main" id="{532148F5-8352-B555-36D6-8416EAD73B07}"/>
              </a:ext>
            </a:extLst>
          </p:cNvPr>
          <p:cNvSpPr/>
          <p:nvPr/>
        </p:nvSpPr>
        <p:spPr>
          <a:xfrm flipV="1">
            <a:off x="1732749" y="-242450"/>
            <a:ext cx="718692" cy="71869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a:extLst>
              <a:ext uri="{FF2B5EF4-FFF2-40B4-BE49-F238E27FC236}">
                <a16:creationId xmlns:a16="http://schemas.microsoft.com/office/drawing/2014/main" id="{5CE49977-5412-10C3-B772-6FC4A71ED691}"/>
              </a:ext>
            </a:extLst>
          </p:cNvPr>
          <p:cNvSpPr/>
          <p:nvPr/>
        </p:nvSpPr>
        <p:spPr>
          <a:xfrm>
            <a:off x="547223" y="185142"/>
            <a:ext cx="1125772" cy="1125772"/>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ï$1ïḋé">
            <a:extLst>
              <a:ext uri="{FF2B5EF4-FFF2-40B4-BE49-F238E27FC236}">
                <a16:creationId xmlns:a16="http://schemas.microsoft.com/office/drawing/2014/main" id="{5F72FBD0-C8D7-9597-FB90-2913EBDAC137}"/>
              </a:ext>
            </a:extLst>
          </p:cNvPr>
          <p:cNvSpPr txBox="1"/>
          <p:nvPr/>
        </p:nvSpPr>
        <p:spPr>
          <a:xfrm>
            <a:off x="1787295" y="573992"/>
            <a:ext cx="4488562" cy="52322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sz="2800" dirty="0">
                <a:solidFill>
                  <a:schemeClr val="bg1"/>
                </a:solidFill>
                <a:effectLst/>
                <a:latin typeface="+mj-ea"/>
                <a:ea typeface="+mj-ea"/>
              </a:rPr>
              <a:t>新媒体运营工作内容</a:t>
            </a:r>
            <a:endParaRPr lang="en-US" altLang="zh-CN" sz="2800" dirty="0">
              <a:solidFill>
                <a:schemeClr val="bg1"/>
              </a:solidFill>
              <a:effectLst/>
              <a:latin typeface="+mj-ea"/>
              <a:ea typeface="+mj-ea"/>
            </a:endParaRPr>
          </a:p>
        </p:txBody>
      </p:sp>
      <p:sp>
        <p:nvSpPr>
          <p:cNvPr id="16" name="ï$1ïḋé">
            <a:extLst>
              <a:ext uri="{FF2B5EF4-FFF2-40B4-BE49-F238E27FC236}">
                <a16:creationId xmlns:a16="http://schemas.microsoft.com/office/drawing/2014/main" id="{281E6DFB-819B-03F7-5380-7B8A928C4D07}"/>
              </a:ext>
            </a:extLst>
          </p:cNvPr>
          <p:cNvSpPr txBox="1"/>
          <p:nvPr/>
        </p:nvSpPr>
        <p:spPr>
          <a:xfrm>
            <a:off x="715381" y="394085"/>
            <a:ext cx="789457" cy="707886"/>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ctr"/>
            <a:r>
              <a:rPr lang="en-US" altLang="zh-CN" sz="4000" dirty="0">
                <a:solidFill>
                  <a:schemeClr val="bg1"/>
                </a:solidFill>
                <a:effectLst/>
                <a:latin typeface="+mj-ea"/>
                <a:ea typeface="+mj-ea"/>
              </a:rPr>
              <a:t>2</a:t>
            </a:r>
          </a:p>
        </p:txBody>
      </p:sp>
      <p:sp>
        <p:nvSpPr>
          <p:cNvPr id="4" name="îşļíďe">
            <a:extLst>
              <a:ext uri="{FF2B5EF4-FFF2-40B4-BE49-F238E27FC236}">
                <a16:creationId xmlns:a16="http://schemas.microsoft.com/office/drawing/2014/main" id="{810C1789-D594-E2FF-9844-36E218496031}"/>
              </a:ext>
            </a:extLst>
          </p:cNvPr>
          <p:cNvSpPr/>
          <p:nvPr/>
        </p:nvSpPr>
        <p:spPr>
          <a:xfrm>
            <a:off x="8577943" y="0"/>
            <a:ext cx="3614057" cy="6858000"/>
          </a:xfrm>
          <a:custGeom>
            <a:avLst/>
            <a:gdLst>
              <a:gd name="connsiteX0" fmla="*/ 3429000 w 3614057"/>
              <a:gd name="connsiteY0" fmla="*/ 0 h 6858000"/>
              <a:gd name="connsiteX1" fmla="*/ 3605456 w 3614057"/>
              <a:gd name="connsiteY1" fmla="*/ 4462 h 6858000"/>
              <a:gd name="connsiteX2" fmla="*/ 3614057 w 3614057"/>
              <a:gd name="connsiteY2" fmla="*/ 5116 h 6858000"/>
              <a:gd name="connsiteX3" fmla="*/ 3614057 w 3614057"/>
              <a:gd name="connsiteY3" fmla="*/ 6852884 h 6858000"/>
              <a:gd name="connsiteX4" fmla="*/ 3605456 w 3614057"/>
              <a:gd name="connsiteY4" fmla="*/ 6853538 h 6858000"/>
              <a:gd name="connsiteX5" fmla="*/ 3429000 w 3614057"/>
              <a:gd name="connsiteY5" fmla="*/ 6858000 h 6858000"/>
              <a:gd name="connsiteX6" fmla="*/ 0 w 3614057"/>
              <a:gd name="connsiteY6" fmla="*/ 3429000 h 6858000"/>
              <a:gd name="connsiteX7" fmla="*/ 3429000 w 3614057"/>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4057" h="6858000">
                <a:moveTo>
                  <a:pt x="3429000" y="0"/>
                </a:moveTo>
                <a:cubicBezTo>
                  <a:pt x="3488181" y="0"/>
                  <a:pt x="3547011" y="1499"/>
                  <a:pt x="3605456" y="4462"/>
                </a:cubicBezTo>
                <a:lnTo>
                  <a:pt x="3614057" y="5116"/>
                </a:lnTo>
                <a:lnTo>
                  <a:pt x="3614057" y="6852884"/>
                </a:lnTo>
                <a:lnTo>
                  <a:pt x="3605456" y="6853538"/>
                </a:lnTo>
                <a:cubicBezTo>
                  <a:pt x="3547011" y="6856501"/>
                  <a:pt x="3488181" y="6858000"/>
                  <a:pt x="3429000" y="6858000"/>
                </a:cubicBezTo>
                <a:cubicBezTo>
                  <a:pt x="1535216" y="6858000"/>
                  <a:pt x="0" y="5322784"/>
                  <a:pt x="0" y="3429000"/>
                </a:cubicBezTo>
                <a:cubicBezTo>
                  <a:pt x="0" y="1535216"/>
                  <a:pt x="1535216" y="0"/>
                  <a:pt x="3429000" y="0"/>
                </a:cubicBezTo>
                <a:close/>
              </a:path>
            </a:pathLst>
          </a:cu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泪滴形 26">
            <a:extLst>
              <a:ext uri="{FF2B5EF4-FFF2-40B4-BE49-F238E27FC236}">
                <a16:creationId xmlns:a16="http://schemas.microsoft.com/office/drawing/2014/main" id="{B5F1B3F3-86EA-3778-8F7D-DFF3D3A458CD}"/>
              </a:ext>
            </a:extLst>
          </p:cNvPr>
          <p:cNvSpPr/>
          <p:nvPr/>
        </p:nvSpPr>
        <p:spPr>
          <a:xfrm flipH="1">
            <a:off x="8513319" y="1139031"/>
            <a:ext cx="916782" cy="916782"/>
          </a:xfrm>
          <a:prstGeom prst="teardrop">
            <a:avLst/>
          </a:prstGeom>
          <a:solidFill>
            <a:schemeClr val="accent4"/>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A55230E6-47F1-8905-18F8-D2D2CB1054EB}"/>
              </a:ext>
            </a:extLst>
          </p:cNvPr>
          <p:cNvGrpSpPr/>
          <p:nvPr/>
        </p:nvGrpSpPr>
        <p:grpSpPr>
          <a:xfrm>
            <a:off x="11103984" y="264641"/>
            <a:ext cx="837574" cy="832571"/>
            <a:chOff x="8862511" y="1027906"/>
            <a:chExt cx="1187400" cy="1180307"/>
          </a:xfrm>
        </p:grpSpPr>
        <p:sp>
          <p:nvSpPr>
            <p:cNvPr id="28" name="流程图: 顺序访问存储器 27">
              <a:extLst>
                <a:ext uri="{FF2B5EF4-FFF2-40B4-BE49-F238E27FC236}">
                  <a16:creationId xmlns:a16="http://schemas.microsoft.com/office/drawing/2014/main" id="{DB24F97B-D4D8-7445-1C22-AFFA2D8A8123}"/>
                </a:ext>
              </a:extLst>
            </p:cNvPr>
            <p:cNvSpPr/>
            <p:nvPr/>
          </p:nvSpPr>
          <p:spPr>
            <a:xfrm flipH="1">
              <a:off x="8862511" y="1027906"/>
              <a:ext cx="1035000" cy="1027907"/>
            </a:xfrm>
            <a:prstGeom prst="flowChartMagneticTape">
              <a:avLst/>
            </a:prstGeom>
            <a:solidFill>
              <a:schemeClr val="accent3">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顺序访问存储器 28">
              <a:extLst>
                <a:ext uri="{FF2B5EF4-FFF2-40B4-BE49-F238E27FC236}">
                  <a16:creationId xmlns:a16="http://schemas.microsoft.com/office/drawing/2014/main" id="{101EFDD9-CD34-A74E-DB87-9B9FC187B04D}"/>
                </a:ext>
              </a:extLst>
            </p:cNvPr>
            <p:cNvSpPr/>
            <p:nvPr/>
          </p:nvSpPr>
          <p:spPr>
            <a:xfrm flipH="1">
              <a:off x="9383973" y="1546839"/>
              <a:ext cx="665938" cy="661374"/>
            </a:xfrm>
            <a:prstGeom prst="flowChartMagneticTape">
              <a:avLst/>
            </a:prstGeom>
            <a:solidFill>
              <a:schemeClr val="accent2">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íşľiḋe">
            <a:extLst>
              <a:ext uri="{FF2B5EF4-FFF2-40B4-BE49-F238E27FC236}">
                <a16:creationId xmlns:a16="http://schemas.microsoft.com/office/drawing/2014/main" id="{755727A6-7F1D-BE59-D842-3E0CAEAD6D79}"/>
              </a:ext>
            </a:extLst>
          </p:cNvPr>
          <p:cNvSpPr/>
          <p:nvPr/>
        </p:nvSpPr>
        <p:spPr>
          <a:xfrm>
            <a:off x="1157137" y="1746068"/>
            <a:ext cx="369335" cy="369333"/>
          </a:xfrm>
          <a:prstGeom prst="ellipse">
            <a:avLst/>
          </a:prstGeom>
          <a:solidFill>
            <a:schemeClr val="accent4"/>
          </a:solidFill>
          <a:ln w="12700" cap="rnd">
            <a:noFill/>
            <a:prstDash val="solid"/>
            <a:round/>
            <a:headEnd/>
            <a:tailEnd/>
          </a:ln>
          <a:effectLst>
            <a:outerShdw blurRad="254000" dist="127000" algn="ctr" rotWithShape="0">
              <a:schemeClr val="accent4">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1600" b="1" dirty="0">
              <a:solidFill>
                <a:schemeClr val="bg1"/>
              </a:solidFill>
            </a:endParaRPr>
          </a:p>
        </p:txBody>
      </p:sp>
      <p:sp>
        <p:nvSpPr>
          <p:cNvPr id="47" name="í$ḻïḍé">
            <a:extLst>
              <a:ext uri="{FF2B5EF4-FFF2-40B4-BE49-F238E27FC236}">
                <a16:creationId xmlns:a16="http://schemas.microsoft.com/office/drawing/2014/main" id="{B8B17F8B-D5DB-48DB-D2DF-7A3089E524DA}"/>
              </a:ext>
            </a:extLst>
          </p:cNvPr>
          <p:cNvSpPr txBox="1"/>
          <p:nvPr/>
        </p:nvSpPr>
        <p:spPr>
          <a:xfrm>
            <a:off x="1637729" y="1746068"/>
            <a:ext cx="2851143" cy="40011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buSzPct val="25000"/>
            </a:pPr>
            <a:r>
              <a:rPr lang="zh-CN" altLang="en-US" b="1" dirty="0">
                <a:solidFill>
                  <a:schemeClr val="bg1"/>
                </a:solidFill>
                <a:effectLst/>
              </a:rPr>
              <a:t>拉新</a:t>
            </a:r>
          </a:p>
        </p:txBody>
      </p:sp>
      <p:sp>
        <p:nvSpPr>
          <p:cNvPr id="42" name="isḷiḑè">
            <a:extLst>
              <a:ext uri="{FF2B5EF4-FFF2-40B4-BE49-F238E27FC236}">
                <a16:creationId xmlns:a16="http://schemas.microsoft.com/office/drawing/2014/main" id="{50BC8E9B-15E2-8B86-8249-F9FFAD47F043}"/>
              </a:ext>
            </a:extLst>
          </p:cNvPr>
          <p:cNvSpPr/>
          <p:nvPr/>
        </p:nvSpPr>
        <p:spPr>
          <a:xfrm>
            <a:off x="1157137" y="2596801"/>
            <a:ext cx="369335" cy="369333"/>
          </a:xfrm>
          <a:prstGeom prst="ellipse">
            <a:avLst/>
          </a:prstGeom>
          <a:solidFill>
            <a:schemeClr val="accent3"/>
          </a:solidFill>
          <a:ln w="12700" cap="rnd">
            <a:noFill/>
            <a:prstDash val="solid"/>
            <a:round/>
            <a:headEnd/>
            <a:tailE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6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41" name="íṧļíḍê">
            <a:extLst>
              <a:ext uri="{FF2B5EF4-FFF2-40B4-BE49-F238E27FC236}">
                <a16:creationId xmlns:a16="http://schemas.microsoft.com/office/drawing/2014/main" id="{777B7443-4E28-B39E-C524-CD663DBBCA07}"/>
              </a:ext>
            </a:extLst>
          </p:cNvPr>
          <p:cNvSpPr txBox="1"/>
          <p:nvPr/>
        </p:nvSpPr>
        <p:spPr>
          <a:xfrm>
            <a:off x="1637729" y="2596801"/>
            <a:ext cx="2851143" cy="40011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buSzPct val="25000"/>
            </a:pPr>
            <a:r>
              <a:rPr lang="zh-CN" altLang="en-US" b="1" dirty="0">
                <a:solidFill>
                  <a:schemeClr val="bg1"/>
                </a:solidFill>
                <a:effectLst/>
              </a:rPr>
              <a:t>促活</a:t>
            </a:r>
          </a:p>
        </p:txBody>
      </p:sp>
      <p:sp>
        <p:nvSpPr>
          <p:cNvPr id="38" name="iṡlíḑê">
            <a:extLst>
              <a:ext uri="{FF2B5EF4-FFF2-40B4-BE49-F238E27FC236}">
                <a16:creationId xmlns:a16="http://schemas.microsoft.com/office/drawing/2014/main" id="{54229CF1-1389-79F3-EE70-B93B28AB6EF9}"/>
              </a:ext>
            </a:extLst>
          </p:cNvPr>
          <p:cNvSpPr/>
          <p:nvPr/>
        </p:nvSpPr>
        <p:spPr>
          <a:xfrm>
            <a:off x="1157137" y="3447534"/>
            <a:ext cx="369335" cy="369333"/>
          </a:xfrm>
          <a:prstGeom prst="ellipse">
            <a:avLst/>
          </a:prstGeom>
          <a:solidFill>
            <a:schemeClr val="accent2"/>
          </a:solidFill>
          <a:ln w="12700" cap="rnd">
            <a:noFill/>
            <a:prstDash val="solid"/>
            <a:round/>
            <a:headEnd/>
            <a:tailEnd/>
          </a:ln>
          <a:effectLst>
            <a:outerShdw blurRad="254000" dist="127000" algn="ctr" rotWithShape="0">
              <a:schemeClr val="accent3">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6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37" name="iS1ïḑe">
            <a:extLst>
              <a:ext uri="{FF2B5EF4-FFF2-40B4-BE49-F238E27FC236}">
                <a16:creationId xmlns:a16="http://schemas.microsoft.com/office/drawing/2014/main" id="{6A4A0A72-BE6B-0676-5895-350DB7188CFA}"/>
              </a:ext>
            </a:extLst>
          </p:cNvPr>
          <p:cNvSpPr txBox="1"/>
          <p:nvPr/>
        </p:nvSpPr>
        <p:spPr>
          <a:xfrm>
            <a:off x="1637729" y="3447534"/>
            <a:ext cx="2851143" cy="40011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buSzPct val="25000"/>
            </a:pPr>
            <a:r>
              <a:rPr lang="zh-CN" altLang="en-US" b="1" dirty="0">
                <a:solidFill>
                  <a:schemeClr val="bg1"/>
                </a:solidFill>
                <a:effectLst/>
              </a:rPr>
              <a:t>留存</a:t>
            </a:r>
          </a:p>
        </p:txBody>
      </p:sp>
      <p:sp>
        <p:nvSpPr>
          <p:cNvPr id="34" name="íSḻîḋe">
            <a:extLst>
              <a:ext uri="{FF2B5EF4-FFF2-40B4-BE49-F238E27FC236}">
                <a16:creationId xmlns:a16="http://schemas.microsoft.com/office/drawing/2014/main" id="{8AFEBC26-0273-9A11-240F-572240BF6760}"/>
              </a:ext>
            </a:extLst>
          </p:cNvPr>
          <p:cNvSpPr/>
          <p:nvPr/>
        </p:nvSpPr>
        <p:spPr>
          <a:xfrm>
            <a:off x="1157137" y="4298267"/>
            <a:ext cx="369335" cy="369333"/>
          </a:xfrm>
          <a:prstGeom prst="ellipse">
            <a:avLst/>
          </a:prstGeom>
          <a:solidFill>
            <a:schemeClr val="accent3"/>
          </a:solidFill>
          <a:ln w="12700" cap="rnd">
            <a:noFill/>
            <a:prstDash val="solid"/>
            <a:round/>
            <a:headEnd/>
            <a:tailE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6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33" name="işḻîďè">
            <a:extLst>
              <a:ext uri="{FF2B5EF4-FFF2-40B4-BE49-F238E27FC236}">
                <a16:creationId xmlns:a16="http://schemas.microsoft.com/office/drawing/2014/main" id="{83F2FD4F-3870-DBA9-A2D1-09414B86EFFA}"/>
              </a:ext>
            </a:extLst>
          </p:cNvPr>
          <p:cNvSpPr txBox="1"/>
          <p:nvPr/>
        </p:nvSpPr>
        <p:spPr>
          <a:xfrm>
            <a:off x="1637728" y="4298267"/>
            <a:ext cx="2851143" cy="40011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buSzPct val="25000"/>
            </a:pPr>
            <a:r>
              <a:rPr lang="zh-CN" altLang="en-US" dirty="0">
                <a:solidFill>
                  <a:schemeClr val="bg1"/>
                </a:solidFill>
                <a:effectLst/>
              </a:rPr>
              <a:t>成交</a:t>
            </a:r>
            <a:endParaRPr lang="en-US" altLang="zh-CN" b="1" dirty="0">
              <a:solidFill>
                <a:schemeClr val="bg1"/>
              </a:solidFill>
              <a:effectLst/>
            </a:endParaRPr>
          </a:p>
        </p:txBody>
      </p:sp>
      <p:sp>
        <p:nvSpPr>
          <p:cNvPr id="26" name="iṩ1íḋe">
            <a:extLst>
              <a:ext uri="{FF2B5EF4-FFF2-40B4-BE49-F238E27FC236}">
                <a16:creationId xmlns:a16="http://schemas.microsoft.com/office/drawing/2014/main" id="{C935408C-0E7A-271A-5A31-60C57D2B0C70}"/>
              </a:ext>
            </a:extLst>
          </p:cNvPr>
          <p:cNvSpPr/>
          <p:nvPr/>
        </p:nvSpPr>
        <p:spPr>
          <a:xfrm>
            <a:off x="1157137" y="5148999"/>
            <a:ext cx="369335" cy="369333"/>
          </a:xfrm>
          <a:prstGeom prst="ellipse">
            <a:avLst/>
          </a:prstGeom>
          <a:solidFill>
            <a:schemeClr val="accent4"/>
          </a:solidFill>
          <a:ln w="12700" cap="rnd">
            <a:noFill/>
            <a:prstDash val="solid"/>
            <a:round/>
            <a:headEnd/>
            <a:tailEnd/>
          </a:ln>
          <a:effectLst>
            <a:outerShdw blurRad="254000" dist="127000" algn="ctr" rotWithShape="0">
              <a:schemeClr val="accent4">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1600" b="1" dirty="0">
              <a:solidFill>
                <a:schemeClr val="bg1"/>
              </a:solidFill>
            </a:endParaRPr>
          </a:p>
        </p:txBody>
      </p:sp>
      <p:sp>
        <p:nvSpPr>
          <p:cNvPr id="25" name="ïšḷîďe">
            <a:extLst>
              <a:ext uri="{FF2B5EF4-FFF2-40B4-BE49-F238E27FC236}">
                <a16:creationId xmlns:a16="http://schemas.microsoft.com/office/drawing/2014/main" id="{8E66BBD4-C48F-2D55-D397-BA45AEACEAD2}"/>
              </a:ext>
            </a:extLst>
          </p:cNvPr>
          <p:cNvSpPr txBox="1"/>
          <p:nvPr/>
        </p:nvSpPr>
        <p:spPr>
          <a:xfrm>
            <a:off x="1637728" y="5148999"/>
            <a:ext cx="2851143" cy="40011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buSzPct val="25000"/>
            </a:pPr>
            <a:r>
              <a:rPr lang="zh-CN" altLang="en-US" b="1" dirty="0">
                <a:solidFill>
                  <a:schemeClr val="bg1"/>
                </a:solidFill>
                <a:effectLst/>
              </a:rPr>
              <a:t>维护</a:t>
            </a:r>
            <a:endParaRPr lang="en-US" altLang="zh-CN" b="1" dirty="0">
              <a:solidFill>
                <a:schemeClr val="bg1"/>
              </a:solidFill>
              <a:effectLst/>
            </a:endParaRPr>
          </a:p>
        </p:txBody>
      </p:sp>
      <p:cxnSp>
        <p:nvCxnSpPr>
          <p:cNvPr id="17" name="í$1ídè">
            <a:extLst>
              <a:ext uri="{FF2B5EF4-FFF2-40B4-BE49-F238E27FC236}">
                <a16:creationId xmlns:a16="http://schemas.microsoft.com/office/drawing/2014/main" id="{B3B045CF-5774-1915-A3DD-275D4F1643D8}"/>
              </a:ext>
            </a:extLst>
          </p:cNvPr>
          <p:cNvCxnSpPr>
            <a:cxnSpLocks/>
          </p:cNvCxnSpPr>
          <p:nvPr/>
        </p:nvCxnSpPr>
        <p:spPr>
          <a:xfrm flipV="1">
            <a:off x="4842933" y="1746068"/>
            <a:ext cx="0" cy="3772263"/>
          </a:xfrm>
          <a:prstGeom prst="line">
            <a:avLst/>
          </a:prstGeom>
          <a:ln>
            <a:solidFill>
              <a:schemeClr val="tx1">
                <a:alpha val="20000"/>
              </a:schemeClr>
            </a:solidFill>
            <a:prstDash val="lgDash"/>
            <a:headEnd type="triangle" w="lg" len="med"/>
          </a:ln>
        </p:spPr>
        <p:style>
          <a:lnRef idx="1">
            <a:schemeClr val="accent1"/>
          </a:lnRef>
          <a:fillRef idx="0">
            <a:schemeClr val="accent1"/>
          </a:fillRef>
          <a:effectRef idx="0">
            <a:schemeClr val="accent1"/>
          </a:effectRef>
          <a:fontRef idx="minor">
            <a:schemeClr val="tx1"/>
          </a:fontRef>
        </p:style>
      </p:cxnSp>
      <p:sp>
        <p:nvSpPr>
          <p:cNvPr id="21" name="ïṧlïḍe">
            <a:extLst>
              <a:ext uri="{FF2B5EF4-FFF2-40B4-BE49-F238E27FC236}">
                <a16:creationId xmlns:a16="http://schemas.microsoft.com/office/drawing/2014/main" id="{D276CEFB-4105-26D9-F15C-8AAF5DAC9D84}"/>
              </a:ext>
            </a:extLst>
          </p:cNvPr>
          <p:cNvSpPr/>
          <p:nvPr/>
        </p:nvSpPr>
        <p:spPr>
          <a:xfrm flipH="1">
            <a:off x="5543622" y="3236783"/>
            <a:ext cx="2697266" cy="700705"/>
          </a:xfrm>
          <a:prstGeom prst="rect">
            <a:avLst/>
          </a:prstGeom>
          <a:ln>
            <a:noFill/>
          </a:ln>
        </p:spPr>
        <p:txBody>
          <a:bodyPr wrap="square" lIns="91440" tIns="45720" rIns="91440" bIns="45720" anchor="t">
            <a:spAutoFit/>
          </a:bodyPr>
          <a:lstStyle/>
          <a:p>
            <a:pPr defTabSz="913765">
              <a:lnSpc>
                <a:spcPct val="150000"/>
              </a:lnSpc>
              <a:buSzPct val="25000"/>
              <a:defRPr/>
            </a:pPr>
            <a:r>
              <a:rPr kumimoji="0" lang="zh-CN" altLang="en-US" sz="1400" b="0" i="0" u="none" strike="noStrike" kern="1200" cap="none" spc="0" normalizeH="0" baseline="0" noProof="0" dirty="0">
                <a:ln>
                  <a:noFill/>
                </a:ln>
                <a:solidFill>
                  <a:schemeClr val="bg2">
                    <a:lumMod val="90000"/>
                  </a:schemeClr>
                </a:solidFill>
                <a:effectLst/>
                <a:uLnTx/>
                <a:uFillTx/>
              </a:rPr>
              <a:t>很多企业招聘新媒体运营的目的很直接，引流获客。</a:t>
            </a:r>
            <a:endParaRPr kumimoji="0" lang="en-US" altLang="zh-CN" sz="1400" b="0" i="0" u="none" strike="noStrike" kern="1200" cap="none" spc="0" normalizeH="0" baseline="0" noProof="0" dirty="0">
              <a:ln>
                <a:noFill/>
              </a:ln>
              <a:solidFill>
                <a:schemeClr val="bg2">
                  <a:lumMod val="90000"/>
                </a:schemeClr>
              </a:solidFill>
              <a:effectLst/>
              <a:uLnTx/>
              <a:uFillTx/>
            </a:endParaRPr>
          </a:p>
        </p:txBody>
      </p:sp>
      <p:sp>
        <p:nvSpPr>
          <p:cNvPr id="22" name="işḷîḑé">
            <a:extLst>
              <a:ext uri="{FF2B5EF4-FFF2-40B4-BE49-F238E27FC236}">
                <a16:creationId xmlns:a16="http://schemas.microsoft.com/office/drawing/2014/main" id="{CC9C3C12-3187-E1A8-CAC9-015B621873D0}"/>
              </a:ext>
            </a:extLst>
          </p:cNvPr>
          <p:cNvSpPr txBox="1"/>
          <p:nvPr/>
        </p:nvSpPr>
        <p:spPr>
          <a:xfrm>
            <a:off x="5543622" y="2853603"/>
            <a:ext cx="2697260" cy="40011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dirty="0">
                <a:solidFill>
                  <a:schemeClr val="bg1"/>
                </a:solidFill>
                <a:effectLst/>
              </a:rPr>
              <a:t>新媒体运营工作内容</a:t>
            </a:r>
            <a:endParaRPr lang="en-US" altLang="zh-CN" dirty="0">
              <a:solidFill>
                <a:schemeClr val="bg1"/>
              </a:solidFill>
              <a:effectLst/>
            </a:endParaRPr>
          </a:p>
        </p:txBody>
      </p:sp>
      <p:sp>
        <p:nvSpPr>
          <p:cNvPr id="5" name="文本框 4">
            <a:extLst>
              <a:ext uri="{FF2B5EF4-FFF2-40B4-BE49-F238E27FC236}">
                <a16:creationId xmlns:a16="http://schemas.microsoft.com/office/drawing/2014/main" id="{01DC1517-7712-45BE-A123-EC1EAF6F0D11}"/>
              </a:ext>
            </a:extLst>
          </p:cNvPr>
          <p:cNvSpPr txBox="1"/>
          <p:nvPr/>
        </p:nvSpPr>
        <p:spPr>
          <a:xfrm>
            <a:off x="2451442" y="1713535"/>
            <a:ext cx="2037430" cy="700705"/>
          </a:xfrm>
          <a:prstGeom prst="rect">
            <a:avLst/>
          </a:prstGeom>
          <a:ln>
            <a:noFill/>
          </a:ln>
        </p:spPr>
        <p:txBody>
          <a:bodyPr wrap="square" lIns="91440" tIns="45720" rIns="91440" bIns="45720" anchor="t">
            <a:spAutoFit/>
          </a:bodyPr>
          <a:lstStyle>
            <a:defPPr>
              <a:defRPr lang="zh-CN"/>
            </a:defPPr>
            <a:lvl1pPr defTabSz="913765">
              <a:lnSpc>
                <a:spcPct val="150000"/>
              </a:lnSpc>
              <a:buSzPct val="25000"/>
              <a:defRPr kumimoji="0" sz="1400" b="0" i="0" u="none" strike="noStrike" cap="none" spc="0" normalizeH="0" baseline="0">
                <a:ln>
                  <a:noFill/>
                </a:ln>
                <a:solidFill>
                  <a:schemeClr val="tx1">
                    <a:lumMod val="50000"/>
                    <a:lumOff val="50000"/>
                  </a:schemeClr>
                </a:solidFill>
                <a:effectLst/>
                <a:uLnTx/>
                <a:uFillTx/>
              </a:defRPr>
            </a:lvl1pPr>
          </a:lstStyle>
          <a:p>
            <a:r>
              <a:rPr lang="zh-CN" altLang="en-US" dirty="0">
                <a:solidFill>
                  <a:schemeClr val="bg2">
                    <a:lumMod val="90000"/>
                  </a:schemeClr>
                </a:solidFill>
              </a:rPr>
              <a:t>用最低的成本获取最多的潜在流量。</a:t>
            </a:r>
          </a:p>
        </p:txBody>
      </p:sp>
      <p:sp>
        <p:nvSpPr>
          <p:cNvPr id="6" name="文本框 5">
            <a:extLst>
              <a:ext uri="{FF2B5EF4-FFF2-40B4-BE49-F238E27FC236}">
                <a16:creationId xmlns:a16="http://schemas.microsoft.com/office/drawing/2014/main" id="{24BFB550-0450-C66C-9658-6CC9944BAEAF}"/>
              </a:ext>
            </a:extLst>
          </p:cNvPr>
          <p:cNvSpPr txBox="1"/>
          <p:nvPr/>
        </p:nvSpPr>
        <p:spPr>
          <a:xfrm>
            <a:off x="2451442" y="2571208"/>
            <a:ext cx="2037430" cy="700705"/>
          </a:xfrm>
          <a:prstGeom prst="rect">
            <a:avLst/>
          </a:prstGeom>
          <a:ln>
            <a:noFill/>
          </a:ln>
        </p:spPr>
        <p:txBody>
          <a:bodyPr wrap="square" lIns="91440" tIns="45720" rIns="91440" bIns="45720" anchor="t">
            <a:spAutoFit/>
          </a:bodyPr>
          <a:lstStyle>
            <a:defPPr>
              <a:defRPr lang="zh-CN"/>
            </a:defPPr>
            <a:lvl1pPr defTabSz="913765">
              <a:lnSpc>
                <a:spcPct val="150000"/>
              </a:lnSpc>
              <a:buSzPct val="25000"/>
              <a:defRPr kumimoji="0" sz="1400" b="0" i="0" u="none" strike="noStrike" cap="none" spc="0" normalizeH="0" baseline="0">
                <a:ln>
                  <a:noFill/>
                </a:ln>
                <a:solidFill>
                  <a:schemeClr val="tx1">
                    <a:lumMod val="50000"/>
                    <a:lumOff val="50000"/>
                  </a:schemeClr>
                </a:solidFill>
                <a:effectLst/>
                <a:uLnTx/>
                <a:uFillTx/>
              </a:defRPr>
            </a:lvl1pPr>
          </a:lstStyle>
          <a:p>
            <a:r>
              <a:rPr lang="zh-CN" altLang="en-US" dirty="0">
                <a:solidFill>
                  <a:schemeClr val="bg2">
                    <a:lumMod val="90000"/>
                  </a:schemeClr>
                </a:solidFill>
              </a:rPr>
              <a:t>用最低的成本获取最多的潜在流量。</a:t>
            </a:r>
          </a:p>
        </p:txBody>
      </p:sp>
      <p:sp>
        <p:nvSpPr>
          <p:cNvPr id="9" name="文本框 8">
            <a:extLst>
              <a:ext uri="{FF2B5EF4-FFF2-40B4-BE49-F238E27FC236}">
                <a16:creationId xmlns:a16="http://schemas.microsoft.com/office/drawing/2014/main" id="{9EF364CA-B769-1297-7530-D191DE212B18}"/>
              </a:ext>
            </a:extLst>
          </p:cNvPr>
          <p:cNvSpPr txBox="1"/>
          <p:nvPr/>
        </p:nvSpPr>
        <p:spPr>
          <a:xfrm>
            <a:off x="2451442" y="3428881"/>
            <a:ext cx="2037430" cy="700705"/>
          </a:xfrm>
          <a:prstGeom prst="rect">
            <a:avLst/>
          </a:prstGeom>
          <a:ln>
            <a:noFill/>
          </a:ln>
        </p:spPr>
        <p:txBody>
          <a:bodyPr wrap="square" lIns="91440" tIns="45720" rIns="91440" bIns="45720" anchor="t">
            <a:spAutoFit/>
          </a:bodyPr>
          <a:lstStyle>
            <a:defPPr>
              <a:defRPr lang="zh-CN"/>
            </a:defPPr>
            <a:lvl1pPr defTabSz="913765">
              <a:lnSpc>
                <a:spcPct val="150000"/>
              </a:lnSpc>
              <a:buSzPct val="25000"/>
              <a:defRPr kumimoji="0" sz="1400" b="0" i="0" u="none" strike="noStrike" cap="none" spc="0" normalizeH="0" baseline="0">
                <a:ln>
                  <a:noFill/>
                </a:ln>
                <a:solidFill>
                  <a:schemeClr val="tx1">
                    <a:lumMod val="50000"/>
                    <a:lumOff val="50000"/>
                  </a:schemeClr>
                </a:solidFill>
                <a:effectLst/>
                <a:uLnTx/>
                <a:uFillTx/>
              </a:defRPr>
            </a:lvl1pPr>
          </a:lstStyle>
          <a:p>
            <a:r>
              <a:rPr lang="zh-CN" altLang="en-US" dirty="0">
                <a:solidFill>
                  <a:schemeClr val="bg2">
                    <a:lumMod val="90000"/>
                  </a:schemeClr>
                </a:solidFill>
              </a:rPr>
              <a:t>即提高转化率，增加客单价。。</a:t>
            </a:r>
          </a:p>
        </p:txBody>
      </p:sp>
      <p:sp>
        <p:nvSpPr>
          <p:cNvPr id="12" name="文本框 11">
            <a:extLst>
              <a:ext uri="{FF2B5EF4-FFF2-40B4-BE49-F238E27FC236}">
                <a16:creationId xmlns:a16="http://schemas.microsoft.com/office/drawing/2014/main" id="{A6E64CAF-DA3C-4A10-FA30-9EB6A8FBFB11}"/>
              </a:ext>
            </a:extLst>
          </p:cNvPr>
          <p:cNvSpPr txBox="1"/>
          <p:nvPr/>
        </p:nvSpPr>
        <p:spPr>
          <a:xfrm>
            <a:off x="2451442" y="4286554"/>
            <a:ext cx="2037430" cy="700705"/>
          </a:xfrm>
          <a:prstGeom prst="rect">
            <a:avLst/>
          </a:prstGeom>
          <a:ln>
            <a:noFill/>
          </a:ln>
        </p:spPr>
        <p:txBody>
          <a:bodyPr wrap="square" lIns="91440" tIns="45720" rIns="91440" bIns="45720" anchor="t">
            <a:spAutoFit/>
          </a:bodyPr>
          <a:lstStyle>
            <a:defPPr>
              <a:defRPr lang="zh-CN"/>
            </a:defPPr>
            <a:lvl1pPr defTabSz="913765">
              <a:lnSpc>
                <a:spcPct val="150000"/>
              </a:lnSpc>
              <a:buSzPct val="25000"/>
              <a:defRPr kumimoji="0" sz="1400" b="0" i="0" u="none" strike="noStrike" cap="none" spc="0" normalizeH="0" baseline="0">
                <a:ln>
                  <a:noFill/>
                </a:ln>
                <a:solidFill>
                  <a:schemeClr val="tx1">
                    <a:lumMod val="50000"/>
                    <a:lumOff val="50000"/>
                  </a:schemeClr>
                </a:solidFill>
                <a:effectLst/>
                <a:uLnTx/>
                <a:uFillTx/>
              </a:defRPr>
            </a:lvl1pPr>
          </a:lstStyle>
          <a:p>
            <a:r>
              <a:rPr lang="zh-CN" altLang="en-US" dirty="0">
                <a:solidFill>
                  <a:schemeClr val="bg2">
                    <a:lumMod val="90000"/>
                  </a:schemeClr>
                </a:solidFill>
              </a:rPr>
              <a:t>用最低的成本获取最多的潜在流量。</a:t>
            </a:r>
          </a:p>
        </p:txBody>
      </p:sp>
      <p:sp>
        <p:nvSpPr>
          <p:cNvPr id="13" name="文本框 12">
            <a:extLst>
              <a:ext uri="{FF2B5EF4-FFF2-40B4-BE49-F238E27FC236}">
                <a16:creationId xmlns:a16="http://schemas.microsoft.com/office/drawing/2014/main" id="{8788B804-7EF6-DCD9-5B72-8C2AC04530FE}"/>
              </a:ext>
            </a:extLst>
          </p:cNvPr>
          <p:cNvSpPr txBox="1"/>
          <p:nvPr/>
        </p:nvSpPr>
        <p:spPr>
          <a:xfrm>
            <a:off x="2451442" y="5144228"/>
            <a:ext cx="2037430" cy="700705"/>
          </a:xfrm>
          <a:prstGeom prst="rect">
            <a:avLst/>
          </a:prstGeom>
          <a:ln>
            <a:noFill/>
          </a:ln>
        </p:spPr>
        <p:txBody>
          <a:bodyPr wrap="square" lIns="91440" tIns="45720" rIns="91440" bIns="45720" anchor="t">
            <a:spAutoFit/>
          </a:bodyPr>
          <a:lstStyle>
            <a:defPPr>
              <a:defRPr lang="zh-CN"/>
            </a:defPPr>
            <a:lvl1pPr defTabSz="913765">
              <a:lnSpc>
                <a:spcPct val="150000"/>
              </a:lnSpc>
              <a:buSzPct val="25000"/>
              <a:defRPr kumimoji="0" sz="1400" b="0" i="0" u="none" strike="noStrike" cap="none" spc="0" normalizeH="0" baseline="0">
                <a:ln>
                  <a:noFill/>
                </a:ln>
                <a:solidFill>
                  <a:schemeClr val="tx1">
                    <a:lumMod val="50000"/>
                    <a:lumOff val="50000"/>
                  </a:schemeClr>
                </a:solidFill>
                <a:effectLst/>
                <a:uLnTx/>
                <a:uFillTx/>
              </a:defRPr>
            </a:lvl1pPr>
          </a:lstStyle>
          <a:p>
            <a:r>
              <a:rPr lang="zh-CN" altLang="en-US" dirty="0">
                <a:solidFill>
                  <a:schemeClr val="bg2">
                    <a:lumMod val="90000"/>
                  </a:schemeClr>
                </a:solidFill>
              </a:rPr>
              <a:t>用最低的成本获取最多的潜在流量。</a:t>
            </a:r>
          </a:p>
        </p:txBody>
      </p:sp>
    </p:spTree>
    <p:extLst>
      <p:ext uri="{BB962C8B-B14F-4D97-AF65-F5344CB8AC3E}">
        <p14:creationId xmlns:p14="http://schemas.microsoft.com/office/powerpoint/2010/main" val="36155933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桌子上放着笔记本电脑的键盘上&#10;&#10;描述已自动生成">
            <a:extLst>
              <a:ext uri="{FF2B5EF4-FFF2-40B4-BE49-F238E27FC236}">
                <a16:creationId xmlns:a16="http://schemas.microsoft.com/office/drawing/2014/main" id="{AE775E66-FEBF-1EF8-614C-10D60B49CA10}"/>
              </a:ext>
            </a:extLst>
          </p:cNvPr>
          <p:cNvPicPr>
            <a:picLocks noChangeAspect="1"/>
          </p:cNvPicPr>
          <p:nvPr/>
        </p:nvPicPr>
        <p:blipFill rotWithShape="1">
          <a:blip r:embed="rId2">
            <a:extLst>
              <a:ext uri="{28A0092B-C50C-407E-A947-70E740481C1C}">
                <a14:useLocalDpi xmlns:a14="http://schemas.microsoft.com/office/drawing/2010/main" val="0"/>
              </a:ext>
            </a:extLst>
          </a:blip>
          <a:srcRect l="-21" t="15482" r="21" b="144"/>
          <a:stretch/>
        </p:blipFill>
        <p:spPr>
          <a:xfrm>
            <a:off x="-1" y="743"/>
            <a:ext cx="12190679" cy="6857257"/>
          </a:xfrm>
          <a:prstGeom prst="rect">
            <a:avLst/>
          </a:prstGeom>
        </p:spPr>
      </p:pic>
      <p:sp>
        <p:nvSpPr>
          <p:cNvPr id="11" name="矩形 10">
            <a:extLst>
              <a:ext uri="{FF2B5EF4-FFF2-40B4-BE49-F238E27FC236}">
                <a16:creationId xmlns:a16="http://schemas.microsoft.com/office/drawing/2014/main" id="{691FBD51-486F-EDE1-0070-0079FAFD0D1A}"/>
              </a:ext>
            </a:extLst>
          </p:cNvPr>
          <p:cNvSpPr/>
          <p:nvPr/>
        </p:nvSpPr>
        <p:spPr>
          <a:xfrm>
            <a:off x="0" y="0"/>
            <a:ext cx="12192000" cy="6858000"/>
          </a:xfrm>
          <a:prstGeom prst="rect">
            <a:avLst/>
          </a:prstGeom>
          <a:solidFill>
            <a:schemeClr val="accent1">
              <a:alpha val="87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a:extLst>
              <a:ext uri="{FF2B5EF4-FFF2-40B4-BE49-F238E27FC236}">
                <a16:creationId xmlns:a16="http://schemas.microsoft.com/office/drawing/2014/main" id="{532148F5-8352-B555-36D6-8416EAD73B07}"/>
              </a:ext>
            </a:extLst>
          </p:cNvPr>
          <p:cNvSpPr/>
          <p:nvPr/>
        </p:nvSpPr>
        <p:spPr>
          <a:xfrm flipV="1">
            <a:off x="1732749" y="-242450"/>
            <a:ext cx="718692" cy="71869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a:extLst>
              <a:ext uri="{FF2B5EF4-FFF2-40B4-BE49-F238E27FC236}">
                <a16:creationId xmlns:a16="http://schemas.microsoft.com/office/drawing/2014/main" id="{5CE49977-5412-10C3-B772-6FC4A71ED691}"/>
              </a:ext>
            </a:extLst>
          </p:cNvPr>
          <p:cNvSpPr/>
          <p:nvPr/>
        </p:nvSpPr>
        <p:spPr>
          <a:xfrm>
            <a:off x="547223" y="185142"/>
            <a:ext cx="1125772" cy="1125772"/>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ï$1ïḋé">
            <a:extLst>
              <a:ext uri="{FF2B5EF4-FFF2-40B4-BE49-F238E27FC236}">
                <a16:creationId xmlns:a16="http://schemas.microsoft.com/office/drawing/2014/main" id="{5F72FBD0-C8D7-9597-FB90-2913EBDAC137}"/>
              </a:ext>
            </a:extLst>
          </p:cNvPr>
          <p:cNvSpPr txBox="1"/>
          <p:nvPr/>
        </p:nvSpPr>
        <p:spPr>
          <a:xfrm>
            <a:off x="1787295" y="573992"/>
            <a:ext cx="4488562" cy="523220"/>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l"/>
            <a:r>
              <a:rPr lang="zh-CN" altLang="en-US" sz="2800" dirty="0">
                <a:solidFill>
                  <a:schemeClr val="bg1"/>
                </a:solidFill>
                <a:effectLst/>
                <a:latin typeface="+mj-ea"/>
                <a:ea typeface="+mj-ea"/>
              </a:rPr>
              <a:t>新媒体运营工作内容</a:t>
            </a:r>
            <a:endParaRPr lang="en-US" altLang="zh-CN" sz="2800" dirty="0">
              <a:solidFill>
                <a:schemeClr val="bg1"/>
              </a:solidFill>
              <a:effectLst/>
              <a:latin typeface="+mj-ea"/>
              <a:ea typeface="+mj-ea"/>
            </a:endParaRPr>
          </a:p>
        </p:txBody>
      </p:sp>
      <p:sp>
        <p:nvSpPr>
          <p:cNvPr id="16" name="ï$1ïḋé">
            <a:extLst>
              <a:ext uri="{FF2B5EF4-FFF2-40B4-BE49-F238E27FC236}">
                <a16:creationId xmlns:a16="http://schemas.microsoft.com/office/drawing/2014/main" id="{281E6DFB-819B-03F7-5380-7B8A928C4D07}"/>
              </a:ext>
            </a:extLst>
          </p:cNvPr>
          <p:cNvSpPr txBox="1"/>
          <p:nvPr/>
        </p:nvSpPr>
        <p:spPr>
          <a:xfrm>
            <a:off x="715381" y="394085"/>
            <a:ext cx="789457" cy="707886"/>
          </a:xfrm>
          <a:prstGeom prst="rect">
            <a:avLst/>
          </a:prstGeom>
          <a:noFill/>
        </p:spPr>
        <p:txBody>
          <a:bodyPr wrap="square" rtlCol="0">
            <a:spAutoFit/>
          </a:bodyPr>
          <a:lstStyle>
            <a:defPPr>
              <a:defRPr lang="zh-CN"/>
            </a:defPPr>
            <a:lvl1pPr algn="r">
              <a:defRPr sz="2000" b="1">
                <a:solidFill>
                  <a:schemeClr val="accent5"/>
                </a:solidFill>
                <a:effectLst>
                  <a:outerShdw blurRad="254000" dist="127000" algn="ctr" rotWithShape="0">
                    <a:schemeClr val="accent5">
                      <a:alpha val="40000"/>
                    </a:schemeClr>
                  </a:outerShdw>
                </a:effectLst>
              </a:defRPr>
            </a:lvl1pPr>
          </a:lstStyle>
          <a:p>
            <a:pPr algn="ctr"/>
            <a:r>
              <a:rPr lang="en-US" altLang="zh-CN" sz="4000" dirty="0">
                <a:solidFill>
                  <a:schemeClr val="bg1"/>
                </a:solidFill>
                <a:effectLst/>
                <a:latin typeface="+mj-ea"/>
                <a:ea typeface="+mj-ea"/>
              </a:rPr>
              <a:t>2</a:t>
            </a:r>
          </a:p>
        </p:txBody>
      </p:sp>
      <p:sp>
        <p:nvSpPr>
          <p:cNvPr id="27" name="泪滴形 26">
            <a:extLst>
              <a:ext uri="{FF2B5EF4-FFF2-40B4-BE49-F238E27FC236}">
                <a16:creationId xmlns:a16="http://schemas.microsoft.com/office/drawing/2014/main" id="{B5F1B3F3-86EA-3778-8F7D-DFF3D3A458CD}"/>
              </a:ext>
            </a:extLst>
          </p:cNvPr>
          <p:cNvSpPr/>
          <p:nvPr/>
        </p:nvSpPr>
        <p:spPr>
          <a:xfrm flipH="1">
            <a:off x="11143626" y="5802349"/>
            <a:ext cx="916782" cy="916782"/>
          </a:xfrm>
          <a:prstGeom prst="teardrop">
            <a:avLst/>
          </a:prstGeom>
          <a:solidFill>
            <a:schemeClr val="accent4"/>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A55230E6-47F1-8905-18F8-D2D2CB1054EB}"/>
              </a:ext>
            </a:extLst>
          </p:cNvPr>
          <p:cNvGrpSpPr/>
          <p:nvPr/>
        </p:nvGrpSpPr>
        <p:grpSpPr>
          <a:xfrm>
            <a:off x="10625675" y="737915"/>
            <a:ext cx="837574" cy="832571"/>
            <a:chOff x="8862511" y="1027906"/>
            <a:chExt cx="1187400" cy="1180307"/>
          </a:xfrm>
        </p:grpSpPr>
        <p:sp>
          <p:nvSpPr>
            <p:cNvPr id="28" name="流程图: 顺序访问存储器 27">
              <a:extLst>
                <a:ext uri="{FF2B5EF4-FFF2-40B4-BE49-F238E27FC236}">
                  <a16:creationId xmlns:a16="http://schemas.microsoft.com/office/drawing/2014/main" id="{DB24F97B-D4D8-7445-1C22-AFFA2D8A8123}"/>
                </a:ext>
              </a:extLst>
            </p:cNvPr>
            <p:cNvSpPr/>
            <p:nvPr/>
          </p:nvSpPr>
          <p:spPr>
            <a:xfrm flipH="1">
              <a:off x="8862511" y="1027906"/>
              <a:ext cx="1035000" cy="1027907"/>
            </a:xfrm>
            <a:prstGeom prst="flowChartMagneticTape">
              <a:avLst/>
            </a:prstGeom>
            <a:solidFill>
              <a:schemeClr val="accent3">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顺序访问存储器 28">
              <a:extLst>
                <a:ext uri="{FF2B5EF4-FFF2-40B4-BE49-F238E27FC236}">
                  <a16:creationId xmlns:a16="http://schemas.microsoft.com/office/drawing/2014/main" id="{101EFDD9-CD34-A74E-DB87-9B9FC187B04D}"/>
                </a:ext>
              </a:extLst>
            </p:cNvPr>
            <p:cNvSpPr/>
            <p:nvPr/>
          </p:nvSpPr>
          <p:spPr>
            <a:xfrm flipH="1">
              <a:off x="9383973" y="1546839"/>
              <a:ext cx="665938" cy="661374"/>
            </a:xfrm>
            <a:prstGeom prst="flowChartMagneticTape">
              <a:avLst/>
            </a:prstGeom>
            <a:solidFill>
              <a:schemeClr val="accent2">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isliďê">
            <a:extLst>
              <a:ext uri="{FF2B5EF4-FFF2-40B4-BE49-F238E27FC236}">
                <a16:creationId xmlns:a16="http://schemas.microsoft.com/office/drawing/2014/main" id="{60D28341-2346-B36A-82F4-BDC9B6239FF9}"/>
              </a:ext>
            </a:extLst>
          </p:cNvPr>
          <p:cNvSpPr/>
          <p:nvPr/>
        </p:nvSpPr>
        <p:spPr bwMode="auto">
          <a:xfrm>
            <a:off x="9064102" y="3536420"/>
            <a:ext cx="2127059" cy="2127059"/>
          </a:xfrm>
          <a:custGeom>
            <a:avLst/>
            <a:gdLst>
              <a:gd name="T0" fmla="*/ 283 w 566"/>
              <a:gd name="T1" fmla="*/ 566 h 566"/>
              <a:gd name="T2" fmla="*/ 0 w 566"/>
              <a:gd name="T3" fmla="*/ 383 h 566"/>
              <a:gd name="T4" fmla="*/ 97 w 566"/>
              <a:gd name="T5" fmla="*/ 136 h 566"/>
              <a:gd name="T6" fmla="*/ 283 w 566"/>
              <a:gd name="T7" fmla="*/ 0 h 566"/>
              <a:gd name="T8" fmla="*/ 469 w 566"/>
              <a:gd name="T9" fmla="*/ 136 h 566"/>
              <a:gd name="T10" fmla="*/ 566 w 566"/>
              <a:gd name="T11" fmla="*/ 383 h 566"/>
              <a:gd name="T12" fmla="*/ 283 w 566"/>
              <a:gd name="T13" fmla="*/ 566 h 566"/>
            </a:gdLst>
            <a:ahLst/>
            <a:cxnLst>
              <a:cxn ang="0">
                <a:pos x="T0" y="T1"/>
              </a:cxn>
              <a:cxn ang="0">
                <a:pos x="T2" y="T3"/>
              </a:cxn>
              <a:cxn ang="0">
                <a:pos x="T4" y="T5"/>
              </a:cxn>
              <a:cxn ang="0">
                <a:pos x="T6" y="T7"/>
              </a:cxn>
              <a:cxn ang="0">
                <a:pos x="T8" y="T9"/>
              </a:cxn>
              <a:cxn ang="0">
                <a:pos x="T10" y="T11"/>
              </a:cxn>
              <a:cxn ang="0">
                <a:pos x="T12" y="T13"/>
              </a:cxn>
            </a:cxnLst>
            <a:rect l="0" t="0" r="r" b="b"/>
            <a:pathLst>
              <a:path w="566" h="566">
                <a:moveTo>
                  <a:pt x="283" y="566"/>
                </a:moveTo>
                <a:cubicBezTo>
                  <a:pt x="93" y="566"/>
                  <a:pt x="0" y="506"/>
                  <a:pt x="0" y="383"/>
                </a:cubicBezTo>
                <a:cubicBezTo>
                  <a:pt x="0" y="314"/>
                  <a:pt x="37" y="219"/>
                  <a:pt x="97" y="136"/>
                </a:cubicBezTo>
                <a:cubicBezTo>
                  <a:pt x="158" y="51"/>
                  <a:pt x="228" y="0"/>
                  <a:pt x="283" y="0"/>
                </a:cubicBezTo>
                <a:cubicBezTo>
                  <a:pt x="338" y="0"/>
                  <a:pt x="408" y="51"/>
                  <a:pt x="469" y="136"/>
                </a:cubicBezTo>
                <a:cubicBezTo>
                  <a:pt x="529" y="219"/>
                  <a:pt x="566" y="314"/>
                  <a:pt x="566" y="383"/>
                </a:cubicBezTo>
                <a:cubicBezTo>
                  <a:pt x="566" y="506"/>
                  <a:pt x="473" y="566"/>
                  <a:pt x="283" y="566"/>
                </a:cubicBezTo>
                <a:close/>
              </a:path>
            </a:pathLst>
          </a:custGeom>
          <a:solidFill>
            <a:schemeClr val="accent2">
              <a:alpha val="20000"/>
            </a:schemeClr>
          </a:solidFill>
          <a:ln w="6055" cap="flat">
            <a:noFill/>
            <a:prstDash val="solid"/>
            <a:miter/>
          </a:ln>
        </p:spPr>
        <p:txBody>
          <a:bodyPr rtlCol="0" anchor="ctr"/>
          <a:lstStyle/>
          <a:p>
            <a:endParaRPr lang="zh-CN" altLang="en-US" dirty="0">
              <a:solidFill>
                <a:schemeClr val="tx1"/>
              </a:solidFill>
            </a:endParaRPr>
          </a:p>
        </p:txBody>
      </p:sp>
      <p:sp>
        <p:nvSpPr>
          <p:cNvPr id="12" name="íŝḷîdê">
            <a:extLst>
              <a:ext uri="{FF2B5EF4-FFF2-40B4-BE49-F238E27FC236}">
                <a16:creationId xmlns:a16="http://schemas.microsoft.com/office/drawing/2014/main" id="{D085FDC5-AA22-67C4-E4D8-A60AC40177F2}"/>
              </a:ext>
            </a:extLst>
          </p:cNvPr>
          <p:cNvSpPr/>
          <p:nvPr/>
        </p:nvSpPr>
        <p:spPr bwMode="auto">
          <a:xfrm flipV="1">
            <a:off x="3879288" y="3536421"/>
            <a:ext cx="2127059" cy="2127059"/>
          </a:xfrm>
          <a:custGeom>
            <a:avLst/>
            <a:gdLst>
              <a:gd name="T0" fmla="*/ 283 w 566"/>
              <a:gd name="T1" fmla="*/ 566 h 566"/>
              <a:gd name="T2" fmla="*/ 0 w 566"/>
              <a:gd name="T3" fmla="*/ 383 h 566"/>
              <a:gd name="T4" fmla="*/ 97 w 566"/>
              <a:gd name="T5" fmla="*/ 136 h 566"/>
              <a:gd name="T6" fmla="*/ 283 w 566"/>
              <a:gd name="T7" fmla="*/ 0 h 566"/>
              <a:gd name="T8" fmla="*/ 469 w 566"/>
              <a:gd name="T9" fmla="*/ 136 h 566"/>
              <a:gd name="T10" fmla="*/ 566 w 566"/>
              <a:gd name="T11" fmla="*/ 383 h 566"/>
              <a:gd name="T12" fmla="*/ 283 w 566"/>
              <a:gd name="T13" fmla="*/ 566 h 566"/>
            </a:gdLst>
            <a:ahLst/>
            <a:cxnLst>
              <a:cxn ang="0">
                <a:pos x="T0" y="T1"/>
              </a:cxn>
              <a:cxn ang="0">
                <a:pos x="T2" y="T3"/>
              </a:cxn>
              <a:cxn ang="0">
                <a:pos x="T4" y="T5"/>
              </a:cxn>
              <a:cxn ang="0">
                <a:pos x="T6" y="T7"/>
              </a:cxn>
              <a:cxn ang="0">
                <a:pos x="T8" y="T9"/>
              </a:cxn>
              <a:cxn ang="0">
                <a:pos x="T10" y="T11"/>
              </a:cxn>
              <a:cxn ang="0">
                <a:pos x="T12" y="T13"/>
              </a:cxn>
            </a:cxnLst>
            <a:rect l="0" t="0" r="r" b="b"/>
            <a:pathLst>
              <a:path w="566" h="566">
                <a:moveTo>
                  <a:pt x="283" y="566"/>
                </a:moveTo>
                <a:cubicBezTo>
                  <a:pt x="93" y="566"/>
                  <a:pt x="0" y="506"/>
                  <a:pt x="0" y="383"/>
                </a:cubicBezTo>
                <a:cubicBezTo>
                  <a:pt x="0" y="314"/>
                  <a:pt x="37" y="219"/>
                  <a:pt x="97" y="136"/>
                </a:cubicBezTo>
                <a:cubicBezTo>
                  <a:pt x="158" y="51"/>
                  <a:pt x="228" y="0"/>
                  <a:pt x="283" y="0"/>
                </a:cubicBezTo>
                <a:cubicBezTo>
                  <a:pt x="338" y="0"/>
                  <a:pt x="408" y="51"/>
                  <a:pt x="469" y="136"/>
                </a:cubicBezTo>
                <a:cubicBezTo>
                  <a:pt x="529" y="219"/>
                  <a:pt x="566" y="314"/>
                  <a:pt x="566" y="383"/>
                </a:cubicBezTo>
                <a:cubicBezTo>
                  <a:pt x="566" y="506"/>
                  <a:pt x="473" y="566"/>
                  <a:pt x="283" y="566"/>
                </a:cubicBezTo>
                <a:close/>
              </a:path>
            </a:pathLst>
          </a:custGeom>
          <a:solidFill>
            <a:schemeClr val="accent3">
              <a:alpha val="20000"/>
            </a:schemeClr>
          </a:solidFill>
          <a:ln w="6055" cap="flat">
            <a:noFill/>
            <a:prstDash val="solid"/>
            <a:miter/>
          </a:ln>
        </p:spPr>
        <p:txBody>
          <a:bodyPr rtlCol="0" anchor="ctr"/>
          <a:lstStyle/>
          <a:p>
            <a:endParaRPr lang="zh-CN" altLang="en-US"/>
          </a:p>
        </p:txBody>
      </p:sp>
      <p:sp>
        <p:nvSpPr>
          <p:cNvPr id="13" name="î$ľïdê">
            <a:extLst>
              <a:ext uri="{FF2B5EF4-FFF2-40B4-BE49-F238E27FC236}">
                <a16:creationId xmlns:a16="http://schemas.microsoft.com/office/drawing/2014/main" id="{2F0C305A-1A8A-148C-A1DA-725D5FA9F12A}"/>
              </a:ext>
            </a:extLst>
          </p:cNvPr>
          <p:cNvSpPr/>
          <p:nvPr/>
        </p:nvSpPr>
        <p:spPr bwMode="auto">
          <a:xfrm flipV="1">
            <a:off x="6152931" y="3536421"/>
            <a:ext cx="2127059" cy="2127059"/>
          </a:xfrm>
          <a:custGeom>
            <a:avLst/>
            <a:gdLst>
              <a:gd name="T0" fmla="*/ 283 w 566"/>
              <a:gd name="T1" fmla="*/ 566 h 566"/>
              <a:gd name="T2" fmla="*/ 0 w 566"/>
              <a:gd name="T3" fmla="*/ 383 h 566"/>
              <a:gd name="T4" fmla="*/ 97 w 566"/>
              <a:gd name="T5" fmla="*/ 136 h 566"/>
              <a:gd name="T6" fmla="*/ 283 w 566"/>
              <a:gd name="T7" fmla="*/ 0 h 566"/>
              <a:gd name="T8" fmla="*/ 469 w 566"/>
              <a:gd name="T9" fmla="*/ 136 h 566"/>
              <a:gd name="T10" fmla="*/ 566 w 566"/>
              <a:gd name="T11" fmla="*/ 383 h 566"/>
              <a:gd name="T12" fmla="*/ 283 w 566"/>
              <a:gd name="T13" fmla="*/ 566 h 566"/>
            </a:gdLst>
            <a:ahLst/>
            <a:cxnLst>
              <a:cxn ang="0">
                <a:pos x="T0" y="T1"/>
              </a:cxn>
              <a:cxn ang="0">
                <a:pos x="T2" y="T3"/>
              </a:cxn>
              <a:cxn ang="0">
                <a:pos x="T4" y="T5"/>
              </a:cxn>
              <a:cxn ang="0">
                <a:pos x="T6" y="T7"/>
              </a:cxn>
              <a:cxn ang="0">
                <a:pos x="T8" y="T9"/>
              </a:cxn>
              <a:cxn ang="0">
                <a:pos x="T10" y="T11"/>
              </a:cxn>
              <a:cxn ang="0">
                <a:pos x="T12" y="T13"/>
              </a:cxn>
            </a:cxnLst>
            <a:rect l="0" t="0" r="r" b="b"/>
            <a:pathLst>
              <a:path w="566" h="566">
                <a:moveTo>
                  <a:pt x="283" y="566"/>
                </a:moveTo>
                <a:cubicBezTo>
                  <a:pt x="93" y="566"/>
                  <a:pt x="0" y="506"/>
                  <a:pt x="0" y="383"/>
                </a:cubicBezTo>
                <a:cubicBezTo>
                  <a:pt x="0" y="314"/>
                  <a:pt x="37" y="219"/>
                  <a:pt x="97" y="136"/>
                </a:cubicBezTo>
                <a:cubicBezTo>
                  <a:pt x="158" y="51"/>
                  <a:pt x="228" y="0"/>
                  <a:pt x="283" y="0"/>
                </a:cubicBezTo>
                <a:cubicBezTo>
                  <a:pt x="338" y="0"/>
                  <a:pt x="408" y="51"/>
                  <a:pt x="469" y="136"/>
                </a:cubicBezTo>
                <a:cubicBezTo>
                  <a:pt x="529" y="219"/>
                  <a:pt x="566" y="314"/>
                  <a:pt x="566" y="383"/>
                </a:cubicBezTo>
                <a:cubicBezTo>
                  <a:pt x="566" y="506"/>
                  <a:pt x="473" y="566"/>
                  <a:pt x="283" y="566"/>
                </a:cubicBezTo>
                <a:close/>
              </a:path>
            </a:pathLst>
          </a:custGeom>
          <a:solidFill>
            <a:schemeClr val="accent4">
              <a:alpha val="20000"/>
            </a:schemeClr>
          </a:solidFill>
          <a:ln w="6055" cap="flat">
            <a:noFill/>
            <a:prstDash val="solid"/>
            <a:miter/>
          </a:ln>
        </p:spPr>
        <p:txBody>
          <a:bodyPr rtlCol="0" anchor="ctr"/>
          <a:lstStyle/>
          <a:p>
            <a:endParaRPr lang="zh-CN" altLang="en-US"/>
          </a:p>
        </p:txBody>
      </p:sp>
      <p:sp>
        <p:nvSpPr>
          <p:cNvPr id="14" name="íṣ1îďê">
            <a:extLst>
              <a:ext uri="{FF2B5EF4-FFF2-40B4-BE49-F238E27FC236}">
                <a16:creationId xmlns:a16="http://schemas.microsoft.com/office/drawing/2014/main" id="{D71E491D-B3ED-ADF1-59CF-07C2D566C390}"/>
              </a:ext>
            </a:extLst>
          </p:cNvPr>
          <p:cNvSpPr/>
          <p:nvPr/>
        </p:nvSpPr>
        <p:spPr bwMode="auto">
          <a:xfrm>
            <a:off x="897926" y="3536420"/>
            <a:ext cx="2127059" cy="2127059"/>
          </a:xfrm>
          <a:custGeom>
            <a:avLst/>
            <a:gdLst>
              <a:gd name="T0" fmla="*/ 283 w 566"/>
              <a:gd name="T1" fmla="*/ 566 h 566"/>
              <a:gd name="T2" fmla="*/ 0 w 566"/>
              <a:gd name="T3" fmla="*/ 383 h 566"/>
              <a:gd name="T4" fmla="*/ 97 w 566"/>
              <a:gd name="T5" fmla="*/ 136 h 566"/>
              <a:gd name="T6" fmla="*/ 283 w 566"/>
              <a:gd name="T7" fmla="*/ 0 h 566"/>
              <a:gd name="T8" fmla="*/ 469 w 566"/>
              <a:gd name="T9" fmla="*/ 136 h 566"/>
              <a:gd name="T10" fmla="*/ 566 w 566"/>
              <a:gd name="T11" fmla="*/ 383 h 566"/>
              <a:gd name="T12" fmla="*/ 283 w 566"/>
              <a:gd name="T13" fmla="*/ 566 h 566"/>
            </a:gdLst>
            <a:ahLst/>
            <a:cxnLst>
              <a:cxn ang="0">
                <a:pos x="T0" y="T1"/>
              </a:cxn>
              <a:cxn ang="0">
                <a:pos x="T2" y="T3"/>
              </a:cxn>
              <a:cxn ang="0">
                <a:pos x="T4" y="T5"/>
              </a:cxn>
              <a:cxn ang="0">
                <a:pos x="T6" y="T7"/>
              </a:cxn>
              <a:cxn ang="0">
                <a:pos x="T8" y="T9"/>
              </a:cxn>
              <a:cxn ang="0">
                <a:pos x="T10" y="T11"/>
              </a:cxn>
              <a:cxn ang="0">
                <a:pos x="T12" y="T13"/>
              </a:cxn>
            </a:cxnLst>
            <a:rect l="0" t="0" r="r" b="b"/>
            <a:pathLst>
              <a:path w="566" h="566">
                <a:moveTo>
                  <a:pt x="283" y="566"/>
                </a:moveTo>
                <a:cubicBezTo>
                  <a:pt x="93" y="566"/>
                  <a:pt x="0" y="506"/>
                  <a:pt x="0" y="383"/>
                </a:cubicBezTo>
                <a:cubicBezTo>
                  <a:pt x="0" y="314"/>
                  <a:pt x="37" y="219"/>
                  <a:pt x="97" y="136"/>
                </a:cubicBezTo>
                <a:cubicBezTo>
                  <a:pt x="158" y="51"/>
                  <a:pt x="228" y="0"/>
                  <a:pt x="283" y="0"/>
                </a:cubicBezTo>
                <a:cubicBezTo>
                  <a:pt x="338" y="0"/>
                  <a:pt x="408" y="51"/>
                  <a:pt x="469" y="136"/>
                </a:cubicBezTo>
                <a:cubicBezTo>
                  <a:pt x="529" y="219"/>
                  <a:pt x="566" y="314"/>
                  <a:pt x="566" y="383"/>
                </a:cubicBezTo>
                <a:cubicBezTo>
                  <a:pt x="566" y="506"/>
                  <a:pt x="473" y="566"/>
                  <a:pt x="283" y="566"/>
                </a:cubicBezTo>
                <a:close/>
              </a:path>
            </a:pathLst>
          </a:custGeom>
          <a:solidFill>
            <a:schemeClr val="accent2">
              <a:alpha val="20000"/>
            </a:schemeClr>
          </a:solidFill>
          <a:ln w="6055" cap="flat">
            <a:noFill/>
            <a:prstDash val="solid"/>
            <a:miter/>
          </a:ln>
        </p:spPr>
        <p:txBody>
          <a:bodyPr rtlCol="0" anchor="ctr"/>
          <a:lstStyle/>
          <a:p>
            <a:endParaRPr lang="zh-CN" altLang="en-US">
              <a:solidFill>
                <a:schemeClr val="tx1"/>
              </a:solidFill>
            </a:endParaRPr>
          </a:p>
        </p:txBody>
      </p:sp>
      <p:grpSp>
        <p:nvGrpSpPr>
          <p:cNvPr id="35" name="组合 34">
            <a:extLst>
              <a:ext uri="{FF2B5EF4-FFF2-40B4-BE49-F238E27FC236}">
                <a16:creationId xmlns:a16="http://schemas.microsoft.com/office/drawing/2014/main" id="{5FB6D94A-F116-8B8C-CFBC-1A7B82321251}"/>
              </a:ext>
            </a:extLst>
          </p:cNvPr>
          <p:cNvGrpSpPr/>
          <p:nvPr/>
        </p:nvGrpSpPr>
        <p:grpSpPr>
          <a:xfrm>
            <a:off x="1272242" y="4058066"/>
            <a:ext cx="1378426" cy="984706"/>
            <a:chOff x="1272242" y="4081680"/>
            <a:chExt cx="1378426" cy="984706"/>
          </a:xfrm>
        </p:grpSpPr>
        <p:sp>
          <p:nvSpPr>
            <p:cNvPr id="20" name="işlîḍè">
              <a:extLst>
                <a:ext uri="{FF2B5EF4-FFF2-40B4-BE49-F238E27FC236}">
                  <a16:creationId xmlns:a16="http://schemas.microsoft.com/office/drawing/2014/main" id="{61C3B97D-2028-EA2B-8928-16E6BB0D1DD5}"/>
                </a:ext>
              </a:extLst>
            </p:cNvPr>
            <p:cNvSpPr txBox="1"/>
            <p:nvPr/>
          </p:nvSpPr>
          <p:spPr>
            <a:xfrm>
              <a:off x="1272242" y="4362243"/>
              <a:ext cx="1378426" cy="430567"/>
            </a:xfrm>
            <a:prstGeom prst="rect">
              <a:avLst/>
            </a:prstGeom>
            <a:noFill/>
          </p:spPr>
          <p:txBody>
            <a:bodyPr wrap="square" rtlCol="0">
              <a:spAutoFit/>
            </a:bodyPr>
            <a:lstStyle/>
            <a:p>
              <a:pPr algn="ctr">
                <a:lnSpc>
                  <a:spcPct val="120000"/>
                </a:lnSpc>
              </a:pPr>
              <a:r>
                <a:rPr lang="zh-CN" altLang="en-US" sz="2000" b="1" dirty="0">
                  <a:solidFill>
                    <a:schemeClr val="bg1"/>
                  </a:solidFill>
                </a:rPr>
                <a:t>工作内容</a:t>
              </a:r>
              <a:endParaRPr lang="en-US" altLang="zh-CN" sz="2000" b="1" dirty="0">
                <a:solidFill>
                  <a:schemeClr val="bg1"/>
                </a:solidFill>
              </a:endParaRPr>
            </a:p>
          </p:txBody>
        </p:sp>
        <p:sp>
          <p:nvSpPr>
            <p:cNvPr id="21" name="ïSliḋè">
              <a:extLst>
                <a:ext uri="{FF2B5EF4-FFF2-40B4-BE49-F238E27FC236}">
                  <a16:creationId xmlns:a16="http://schemas.microsoft.com/office/drawing/2014/main" id="{37371419-BE71-D090-E471-3DA39EAA1F14}"/>
                </a:ext>
              </a:extLst>
            </p:cNvPr>
            <p:cNvSpPr txBox="1"/>
            <p:nvPr/>
          </p:nvSpPr>
          <p:spPr>
            <a:xfrm>
              <a:off x="1272242" y="4749953"/>
              <a:ext cx="1378426" cy="316433"/>
            </a:xfrm>
            <a:prstGeom prst="rect">
              <a:avLst/>
            </a:prstGeom>
            <a:noFill/>
          </p:spPr>
          <p:txBody>
            <a:bodyPr wrap="square" rtlCol="0">
              <a:spAutoFit/>
            </a:bodyPr>
            <a:lstStyle>
              <a:defPPr>
                <a:defRPr lang="zh-CN"/>
              </a:defPPr>
              <a:lvl1pPr algn="ctr">
                <a:lnSpc>
                  <a:spcPct val="150000"/>
                </a:lnSpc>
                <a:defRPr sz="1000"/>
              </a:lvl1pPr>
            </a:lstStyle>
            <a:p>
              <a:r>
                <a:rPr lang="zh-CN" altLang="en-US" sz="1100" dirty="0">
                  <a:solidFill>
                    <a:schemeClr val="bg1"/>
                  </a:solidFill>
                </a:rPr>
                <a:t>吸引用户的注意力</a:t>
              </a:r>
              <a:endParaRPr lang="en-GB" sz="1100" dirty="0">
                <a:solidFill>
                  <a:schemeClr val="bg1"/>
                </a:solidFill>
              </a:endParaRPr>
            </a:p>
          </p:txBody>
        </p:sp>
        <p:cxnSp>
          <p:nvCxnSpPr>
            <p:cNvPr id="22" name="ïṩliḑê">
              <a:extLst>
                <a:ext uri="{FF2B5EF4-FFF2-40B4-BE49-F238E27FC236}">
                  <a16:creationId xmlns:a16="http://schemas.microsoft.com/office/drawing/2014/main" id="{1F330D17-1B7E-FBB9-3159-E870321217C0}"/>
                </a:ext>
              </a:extLst>
            </p:cNvPr>
            <p:cNvCxnSpPr>
              <a:cxnSpLocks/>
            </p:cNvCxnSpPr>
            <p:nvPr/>
          </p:nvCxnSpPr>
          <p:spPr>
            <a:xfrm>
              <a:off x="1871576" y="4081680"/>
              <a:ext cx="179758"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grpSp>
      <p:cxnSp>
        <p:nvCxnSpPr>
          <p:cNvPr id="23" name="ïŝļïḋê">
            <a:extLst>
              <a:ext uri="{FF2B5EF4-FFF2-40B4-BE49-F238E27FC236}">
                <a16:creationId xmlns:a16="http://schemas.microsoft.com/office/drawing/2014/main" id="{8A59174F-82BF-3FDA-9D23-E25E057F47B0}"/>
              </a:ext>
            </a:extLst>
          </p:cNvPr>
          <p:cNvCxnSpPr>
            <a:cxnSpLocks/>
          </p:cNvCxnSpPr>
          <p:nvPr/>
        </p:nvCxnSpPr>
        <p:spPr>
          <a:xfrm>
            <a:off x="3184755" y="4658320"/>
            <a:ext cx="504000" cy="0"/>
          </a:xfrm>
          <a:prstGeom prst="line">
            <a:avLst/>
          </a:prstGeom>
          <a:solidFill>
            <a:schemeClr val="bg1"/>
          </a:solidFill>
          <a:ln>
            <a:solidFill>
              <a:schemeClr val="accent2">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30" name="îṡḻíďè">
            <a:extLst>
              <a:ext uri="{FF2B5EF4-FFF2-40B4-BE49-F238E27FC236}">
                <a16:creationId xmlns:a16="http://schemas.microsoft.com/office/drawing/2014/main" id="{EF9EE8CF-26A4-5895-5DAD-275582658F2E}"/>
              </a:ext>
            </a:extLst>
          </p:cNvPr>
          <p:cNvCxnSpPr>
            <a:cxnSpLocks/>
          </p:cNvCxnSpPr>
          <p:nvPr/>
        </p:nvCxnSpPr>
        <p:spPr>
          <a:xfrm flipH="1">
            <a:off x="8408171" y="4658320"/>
            <a:ext cx="504000" cy="0"/>
          </a:xfrm>
          <a:prstGeom prst="line">
            <a:avLst/>
          </a:prstGeom>
          <a:solidFill>
            <a:schemeClr val="bg1"/>
          </a:solidFill>
          <a:ln>
            <a:solidFill>
              <a:schemeClr val="accent2">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cxnSp>
      <p:sp>
        <p:nvSpPr>
          <p:cNvPr id="5" name="íşḻíḍé">
            <a:extLst>
              <a:ext uri="{FF2B5EF4-FFF2-40B4-BE49-F238E27FC236}">
                <a16:creationId xmlns:a16="http://schemas.microsoft.com/office/drawing/2014/main" id="{EA7A7F89-B924-C2DF-C023-F20A9A9DB7E7}"/>
              </a:ext>
            </a:extLst>
          </p:cNvPr>
          <p:cNvSpPr txBox="1"/>
          <p:nvPr/>
        </p:nvSpPr>
        <p:spPr>
          <a:xfrm>
            <a:off x="2141052" y="2024712"/>
            <a:ext cx="7919915" cy="625299"/>
          </a:xfrm>
          <a:prstGeom prst="rect">
            <a:avLst/>
          </a:prstGeom>
          <a:noFill/>
        </p:spPr>
        <p:txBody>
          <a:bodyPr wrap="square" rtlCol="0">
            <a:spAutoFit/>
          </a:bodyPr>
          <a:lstStyle/>
          <a:p>
            <a:pPr algn="ctr">
              <a:lnSpc>
                <a:spcPct val="130000"/>
              </a:lnSpc>
            </a:pPr>
            <a:r>
              <a:rPr kumimoji="1" lang="zh-CN" altLang="en-US" sz="1400" dirty="0">
                <a:solidFill>
                  <a:schemeClr val="bg2">
                    <a:lumMod val="90000"/>
                  </a:schemeClr>
                </a:solidFill>
              </a:rPr>
              <a:t>新媒体运营到底是什么呢？新媒体运营主要是把产品与用户快速连接。新媒体运营：包括拉新，留存，促活，转化。联想到润总之前讲述渠道漏斗公式的商业逻辑，发现两者是一一对应的。</a:t>
            </a:r>
            <a:endParaRPr kumimoji="1" lang="en-US" altLang="zh-CN" sz="1400" dirty="0">
              <a:solidFill>
                <a:schemeClr val="bg2">
                  <a:lumMod val="90000"/>
                </a:schemeClr>
              </a:solidFill>
            </a:endParaRPr>
          </a:p>
        </p:txBody>
      </p:sp>
      <p:sp>
        <p:nvSpPr>
          <p:cNvPr id="6" name="i$ḻîḍê">
            <a:extLst>
              <a:ext uri="{FF2B5EF4-FFF2-40B4-BE49-F238E27FC236}">
                <a16:creationId xmlns:a16="http://schemas.microsoft.com/office/drawing/2014/main" id="{9CAFD6CF-A10A-1757-B1C1-99BE21732D38}"/>
              </a:ext>
            </a:extLst>
          </p:cNvPr>
          <p:cNvSpPr txBox="1"/>
          <p:nvPr/>
        </p:nvSpPr>
        <p:spPr>
          <a:xfrm>
            <a:off x="2192973" y="1567444"/>
            <a:ext cx="7919915" cy="400110"/>
          </a:xfrm>
          <a:prstGeom prst="rect">
            <a:avLst/>
          </a:prstGeom>
          <a:noFill/>
        </p:spPr>
        <p:txBody>
          <a:bodyPr wrap="square">
            <a:spAutoFit/>
          </a:bodyPr>
          <a:lstStyle/>
          <a:p>
            <a:pPr algn="ctr"/>
            <a:r>
              <a:rPr lang="zh-CN" altLang="en-US" sz="2000" b="1" dirty="0">
                <a:solidFill>
                  <a:schemeClr val="bg1"/>
                </a:solidFill>
              </a:rPr>
              <a:t>新媒体运营工作内容</a:t>
            </a:r>
            <a:endParaRPr lang="en-US" altLang="zh-CN" sz="2000" b="1" dirty="0">
              <a:solidFill>
                <a:schemeClr val="bg1"/>
              </a:solidFill>
            </a:endParaRPr>
          </a:p>
        </p:txBody>
      </p:sp>
      <p:grpSp>
        <p:nvGrpSpPr>
          <p:cNvPr id="36" name="组合 35">
            <a:extLst>
              <a:ext uri="{FF2B5EF4-FFF2-40B4-BE49-F238E27FC236}">
                <a16:creationId xmlns:a16="http://schemas.microsoft.com/office/drawing/2014/main" id="{889045DA-88DB-2C04-0021-AA4CB649178C}"/>
              </a:ext>
            </a:extLst>
          </p:cNvPr>
          <p:cNvGrpSpPr/>
          <p:nvPr/>
        </p:nvGrpSpPr>
        <p:grpSpPr>
          <a:xfrm>
            <a:off x="9386961" y="4058066"/>
            <a:ext cx="1481340" cy="984706"/>
            <a:chOff x="1272242" y="4081680"/>
            <a:chExt cx="1481340" cy="984706"/>
          </a:xfrm>
        </p:grpSpPr>
        <p:sp>
          <p:nvSpPr>
            <p:cNvPr id="37" name="işlîḍè">
              <a:extLst>
                <a:ext uri="{FF2B5EF4-FFF2-40B4-BE49-F238E27FC236}">
                  <a16:creationId xmlns:a16="http://schemas.microsoft.com/office/drawing/2014/main" id="{FA8FD648-5307-59AE-C2B2-32F18A7BF384}"/>
                </a:ext>
              </a:extLst>
            </p:cNvPr>
            <p:cNvSpPr txBox="1"/>
            <p:nvPr/>
          </p:nvSpPr>
          <p:spPr>
            <a:xfrm>
              <a:off x="1323699" y="4362243"/>
              <a:ext cx="1378426" cy="430567"/>
            </a:xfrm>
            <a:prstGeom prst="rect">
              <a:avLst/>
            </a:prstGeom>
            <a:noFill/>
          </p:spPr>
          <p:txBody>
            <a:bodyPr wrap="square" rtlCol="0">
              <a:spAutoFit/>
            </a:bodyPr>
            <a:lstStyle/>
            <a:p>
              <a:pPr algn="ctr">
                <a:lnSpc>
                  <a:spcPct val="120000"/>
                </a:lnSpc>
              </a:pPr>
              <a:r>
                <a:rPr lang="zh-CN" altLang="en-US" sz="2000" b="1" dirty="0">
                  <a:solidFill>
                    <a:schemeClr val="bg1"/>
                  </a:solidFill>
                </a:rPr>
                <a:t>工作内容</a:t>
              </a:r>
              <a:endParaRPr lang="en-US" altLang="zh-CN" sz="2000" b="1" dirty="0">
                <a:solidFill>
                  <a:schemeClr val="bg1"/>
                </a:solidFill>
              </a:endParaRPr>
            </a:p>
          </p:txBody>
        </p:sp>
        <p:sp>
          <p:nvSpPr>
            <p:cNvPr id="38" name="ïSliḋè">
              <a:extLst>
                <a:ext uri="{FF2B5EF4-FFF2-40B4-BE49-F238E27FC236}">
                  <a16:creationId xmlns:a16="http://schemas.microsoft.com/office/drawing/2014/main" id="{6A1B8CAA-DAFE-BE87-CA5E-76345C8A0E21}"/>
                </a:ext>
              </a:extLst>
            </p:cNvPr>
            <p:cNvSpPr txBox="1"/>
            <p:nvPr/>
          </p:nvSpPr>
          <p:spPr>
            <a:xfrm>
              <a:off x="1272242" y="4749953"/>
              <a:ext cx="1481340" cy="316433"/>
            </a:xfrm>
            <a:prstGeom prst="rect">
              <a:avLst/>
            </a:prstGeom>
            <a:noFill/>
          </p:spPr>
          <p:txBody>
            <a:bodyPr wrap="square" rtlCol="0">
              <a:spAutoFit/>
            </a:bodyPr>
            <a:lstStyle>
              <a:defPPr>
                <a:defRPr lang="zh-CN"/>
              </a:defPPr>
              <a:lvl1pPr algn="ctr">
                <a:lnSpc>
                  <a:spcPct val="150000"/>
                </a:lnSpc>
                <a:defRPr sz="1000"/>
              </a:lvl1pPr>
            </a:lstStyle>
            <a:p>
              <a:r>
                <a:rPr lang="zh-CN" altLang="en-US" sz="1100" dirty="0">
                  <a:solidFill>
                    <a:schemeClr val="bg1"/>
                  </a:solidFill>
                </a:rPr>
                <a:t>促使用户对产品上瘾</a:t>
              </a:r>
              <a:endParaRPr lang="en-GB" sz="1100" dirty="0">
                <a:solidFill>
                  <a:schemeClr val="bg1"/>
                </a:solidFill>
              </a:endParaRPr>
            </a:p>
          </p:txBody>
        </p:sp>
        <p:cxnSp>
          <p:nvCxnSpPr>
            <p:cNvPr id="39" name="ïṩliḑê">
              <a:extLst>
                <a:ext uri="{FF2B5EF4-FFF2-40B4-BE49-F238E27FC236}">
                  <a16:creationId xmlns:a16="http://schemas.microsoft.com/office/drawing/2014/main" id="{CA4DE8FF-7994-9813-B27D-645AB0B5CFD4}"/>
                </a:ext>
              </a:extLst>
            </p:cNvPr>
            <p:cNvCxnSpPr>
              <a:cxnSpLocks/>
            </p:cNvCxnSpPr>
            <p:nvPr/>
          </p:nvCxnSpPr>
          <p:spPr>
            <a:xfrm>
              <a:off x="1871576" y="4081680"/>
              <a:ext cx="179758"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F3C10E70-DECE-02D5-E259-687B4E0096E8}"/>
              </a:ext>
            </a:extLst>
          </p:cNvPr>
          <p:cNvGrpSpPr/>
          <p:nvPr/>
        </p:nvGrpSpPr>
        <p:grpSpPr>
          <a:xfrm>
            <a:off x="6527247" y="4058066"/>
            <a:ext cx="1378426" cy="984706"/>
            <a:chOff x="1272242" y="4081680"/>
            <a:chExt cx="1378426" cy="984706"/>
          </a:xfrm>
        </p:grpSpPr>
        <p:sp>
          <p:nvSpPr>
            <p:cNvPr id="41" name="işlîḍè">
              <a:extLst>
                <a:ext uri="{FF2B5EF4-FFF2-40B4-BE49-F238E27FC236}">
                  <a16:creationId xmlns:a16="http://schemas.microsoft.com/office/drawing/2014/main" id="{1A4A9750-4C43-8975-E4E4-715C982F8E57}"/>
                </a:ext>
              </a:extLst>
            </p:cNvPr>
            <p:cNvSpPr txBox="1"/>
            <p:nvPr/>
          </p:nvSpPr>
          <p:spPr>
            <a:xfrm>
              <a:off x="1272242" y="4362243"/>
              <a:ext cx="1378426" cy="430567"/>
            </a:xfrm>
            <a:prstGeom prst="rect">
              <a:avLst/>
            </a:prstGeom>
            <a:noFill/>
          </p:spPr>
          <p:txBody>
            <a:bodyPr wrap="square" rtlCol="0">
              <a:spAutoFit/>
            </a:bodyPr>
            <a:lstStyle/>
            <a:p>
              <a:pPr algn="ctr">
                <a:lnSpc>
                  <a:spcPct val="120000"/>
                </a:lnSpc>
              </a:pPr>
              <a:r>
                <a:rPr lang="zh-CN" altLang="en-US" sz="2000" b="1" dirty="0">
                  <a:solidFill>
                    <a:schemeClr val="bg1"/>
                  </a:solidFill>
                </a:rPr>
                <a:t>工作内容</a:t>
              </a:r>
              <a:endParaRPr lang="en-US" altLang="zh-CN" sz="2000" b="1" dirty="0">
                <a:solidFill>
                  <a:schemeClr val="bg1"/>
                </a:solidFill>
              </a:endParaRPr>
            </a:p>
          </p:txBody>
        </p:sp>
        <p:sp>
          <p:nvSpPr>
            <p:cNvPr id="42" name="ïSliḋè">
              <a:extLst>
                <a:ext uri="{FF2B5EF4-FFF2-40B4-BE49-F238E27FC236}">
                  <a16:creationId xmlns:a16="http://schemas.microsoft.com/office/drawing/2014/main" id="{256BF9DE-03D2-A4D2-2F2C-A3085CF6B38F}"/>
                </a:ext>
              </a:extLst>
            </p:cNvPr>
            <p:cNvSpPr txBox="1"/>
            <p:nvPr/>
          </p:nvSpPr>
          <p:spPr>
            <a:xfrm>
              <a:off x="1272242" y="4749953"/>
              <a:ext cx="1378426" cy="316433"/>
            </a:xfrm>
            <a:prstGeom prst="rect">
              <a:avLst/>
            </a:prstGeom>
            <a:noFill/>
          </p:spPr>
          <p:txBody>
            <a:bodyPr wrap="square" rtlCol="0">
              <a:spAutoFit/>
            </a:bodyPr>
            <a:lstStyle>
              <a:defPPr>
                <a:defRPr lang="zh-CN"/>
              </a:defPPr>
              <a:lvl1pPr algn="ctr">
                <a:lnSpc>
                  <a:spcPct val="150000"/>
                </a:lnSpc>
                <a:defRPr sz="1000"/>
              </a:lvl1pPr>
            </a:lstStyle>
            <a:p>
              <a:r>
                <a:rPr lang="zh-CN" altLang="en-US" sz="1100" dirty="0">
                  <a:solidFill>
                    <a:schemeClr val="bg1"/>
                  </a:solidFill>
                </a:rPr>
                <a:t>不断给到用户奖励</a:t>
              </a:r>
              <a:endParaRPr lang="en-GB" sz="1100" dirty="0">
                <a:solidFill>
                  <a:schemeClr val="bg1"/>
                </a:solidFill>
              </a:endParaRPr>
            </a:p>
          </p:txBody>
        </p:sp>
        <p:cxnSp>
          <p:nvCxnSpPr>
            <p:cNvPr id="43" name="ïṩliḑê">
              <a:extLst>
                <a:ext uri="{FF2B5EF4-FFF2-40B4-BE49-F238E27FC236}">
                  <a16:creationId xmlns:a16="http://schemas.microsoft.com/office/drawing/2014/main" id="{F7D9E971-37C8-00A8-DE43-DBC4E32135F9}"/>
                </a:ext>
              </a:extLst>
            </p:cNvPr>
            <p:cNvCxnSpPr>
              <a:cxnSpLocks/>
            </p:cNvCxnSpPr>
            <p:nvPr/>
          </p:nvCxnSpPr>
          <p:spPr>
            <a:xfrm>
              <a:off x="1871576" y="4081680"/>
              <a:ext cx="179758"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id="{1ADC95D2-E765-CD78-0BE2-D336C2457C43}"/>
              </a:ext>
            </a:extLst>
          </p:cNvPr>
          <p:cNvGrpSpPr/>
          <p:nvPr/>
        </p:nvGrpSpPr>
        <p:grpSpPr>
          <a:xfrm>
            <a:off x="4253604" y="4058066"/>
            <a:ext cx="1378426" cy="984706"/>
            <a:chOff x="1272242" y="4081680"/>
            <a:chExt cx="1378426" cy="984706"/>
          </a:xfrm>
        </p:grpSpPr>
        <p:sp>
          <p:nvSpPr>
            <p:cNvPr id="45" name="işlîḍè">
              <a:extLst>
                <a:ext uri="{FF2B5EF4-FFF2-40B4-BE49-F238E27FC236}">
                  <a16:creationId xmlns:a16="http://schemas.microsoft.com/office/drawing/2014/main" id="{96719F4A-7841-0643-55CE-C23789686255}"/>
                </a:ext>
              </a:extLst>
            </p:cNvPr>
            <p:cNvSpPr txBox="1"/>
            <p:nvPr/>
          </p:nvSpPr>
          <p:spPr>
            <a:xfrm>
              <a:off x="1272242" y="4362243"/>
              <a:ext cx="1378426" cy="430567"/>
            </a:xfrm>
            <a:prstGeom prst="rect">
              <a:avLst/>
            </a:prstGeom>
            <a:noFill/>
          </p:spPr>
          <p:txBody>
            <a:bodyPr wrap="square" rtlCol="0">
              <a:spAutoFit/>
            </a:bodyPr>
            <a:lstStyle/>
            <a:p>
              <a:pPr algn="ctr">
                <a:lnSpc>
                  <a:spcPct val="120000"/>
                </a:lnSpc>
              </a:pPr>
              <a:r>
                <a:rPr lang="zh-CN" altLang="en-US" sz="2000" b="1" dirty="0">
                  <a:solidFill>
                    <a:schemeClr val="bg1"/>
                  </a:solidFill>
                </a:rPr>
                <a:t>工作内容</a:t>
              </a:r>
              <a:endParaRPr lang="en-US" altLang="zh-CN" sz="2000" b="1" dirty="0">
                <a:solidFill>
                  <a:schemeClr val="bg1"/>
                </a:solidFill>
              </a:endParaRPr>
            </a:p>
          </p:txBody>
        </p:sp>
        <p:sp>
          <p:nvSpPr>
            <p:cNvPr id="46" name="ïSliḋè">
              <a:extLst>
                <a:ext uri="{FF2B5EF4-FFF2-40B4-BE49-F238E27FC236}">
                  <a16:creationId xmlns:a16="http://schemas.microsoft.com/office/drawing/2014/main" id="{103AC6FD-6077-F888-793D-D504B6BBACCA}"/>
                </a:ext>
              </a:extLst>
            </p:cNvPr>
            <p:cNvSpPr txBox="1"/>
            <p:nvPr/>
          </p:nvSpPr>
          <p:spPr>
            <a:xfrm>
              <a:off x="1272242" y="4749953"/>
              <a:ext cx="1378426" cy="316433"/>
            </a:xfrm>
            <a:prstGeom prst="rect">
              <a:avLst/>
            </a:prstGeom>
            <a:noFill/>
          </p:spPr>
          <p:txBody>
            <a:bodyPr wrap="square" rtlCol="0">
              <a:spAutoFit/>
            </a:bodyPr>
            <a:lstStyle>
              <a:defPPr>
                <a:defRPr lang="zh-CN"/>
              </a:defPPr>
              <a:lvl1pPr algn="ctr">
                <a:lnSpc>
                  <a:spcPct val="150000"/>
                </a:lnSpc>
                <a:defRPr sz="1000"/>
              </a:lvl1pPr>
            </a:lstStyle>
            <a:p>
              <a:r>
                <a:rPr lang="zh-CN" altLang="en-US" sz="1100" dirty="0">
                  <a:solidFill>
                    <a:schemeClr val="bg1"/>
                  </a:solidFill>
                </a:rPr>
                <a:t>刺激用户实施行动</a:t>
              </a:r>
              <a:endParaRPr lang="en-GB" sz="1100" dirty="0">
                <a:solidFill>
                  <a:schemeClr val="bg1"/>
                </a:solidFill>
              </a:endParaRPr>
            </a:p>
          </p:txBody>
        </p:sp>
        <p:cxnSp>
          <p:nvCxnSpPr>
            <p:cNvPr id="47" name="ïṩliḑê">
              <a:extLst>
                <a:ext uri="{FF2B5EF4-FFF2-40B4-BE49-F238E27FC236}">
                  <a16:creationId xmlns:a16="http://schemas.microsoft.com/office/drawing/2014/main" id="{CFCBEC5D-4BF1-148C-8F8B-84DE2162CD4D}"/>
                </a:ext>
              </a:extLst>
            </p:cNvPr>
            <p:cNvCxnSpPr>
              <a:cxnSpLocks/>
            </p:cNvCxnSpPr>
            <p:nvPr/>
          </p:nvCxnSpPr>
          <p:spPr>
            <a:xfrm>
              <a:off x="1871576" y="4081680"/>
              <a:ext cx="179758" cy="0"/>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4" name="文本框 3">
            <a:extLst>
              <a:ext uri="{FF2B5EF4-FFF2-40B4-BE49-F238E27FC236}">
                <a16:creationId xmlns:a16="http://schemas.microsoft.com/office/drawing/2014/main" id="{A084EC65-AE76-8E73-A13F-C940C8BF4431}"/>
              </a:ext>
            </a:extLst>
          </p:cNvPr>
          <p:cNvSpPr txBox="1"/>
          <p:nvPr/>
        </p:nvSpPr>
        <p:spPr>
          <a:xfrm>
            <a:off x="3048000" y="2709162"/>
            <a:ext cx="6096000" cy="792718"/>
          </a:xfrm>
          <a:prstGeom prst="rect">
            <a:avLst/>
          </a:prstGeom>
          <a:noFill/>
        </p:spPr>
        <p:txBody>
          <a:bodyPr wrap="square">
            <a:spAutoFit/>
          </a:bodyPr>
          <a:lstStyle/>
          <a:p>
            <a:pPr algn="ctr">
              <a:lnSpc>
                <a:spcPct val="150000"/>
              </a:lnSpc>
            </a:pPr>
            <a:r>
              <a:rPr lang="zh-CN" altLang="en-US" sz="1600" dirty="0">
                <a:solidFill>
                  <a:schemeClr val="bg1"/>
                </a:solidFill>
              </a:rPr>
              <a:t>51PPT模板网，幻灯片演示模板及 素材免费下载！</a:t>
            </a:r>
          </a:p>
          <a:p>
            <a:pPr algn="ctr">
              <a:lnSpc>
                <a:spcPct val="150000"/>
              </a:lnSpc>
            </a:pPr>
            <a:r>
              <a:rPr lang="zh-CN" altLang="en-US" sz="1600" dirty="0">
                <a:solidFill>
                  <a:schemeClr val="bg1"/>
                </a:solidFill>
              </a:rPr>
              <a:t>51PPT模板网 官网唯一网址：www.51pptmoban.com</a:t>
            </a:r>
          </a:p>
        </p:txBody>
      </p:sp>
    </p:spTree>
    <p:extLst>
      <p:ext uri="{BB962C8B-B14F-4D97-AF65-F5344CB8AC3E}">
        <p14:creationId xmlns:p14="http://schemas.microsoft.com/office/powerpoint/2010/main" val="1435649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9d0b8bf8-5a23-41b6-9b73-a85777a58d3c&quot;,&quot;Name&quot;:&quot;模板1&quot;,&quot;Kind&quot;:&quot;Custom&quot;,&quot;OldGuidesSetting&quot;:{&quot;HeaderHeight&quot;:0.0,&quot;FooterHeight&quot;:0.0,&quot;SideMargin&quot;:0.0,&quot;TopMargin&quot;:0.0,&quot;BottomMargin&quot;:0.0,&quot;IntervalMargin&quot;:0.0}}"/>
</p:tagLst>
</file>

<file path=ppt/tags/tag2.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3.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4.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6.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heme/theme1.xml><?xml version="1.0" encoding="utf-8"?>
<a:theme xmlns:a="http://schemas.openxmlformats.org/drawingml/2006/main" name="51PPT模板网（www.51pptmoban.com）">
  <a:themeElements>
    <a:clrScheme name="自定义 26">
      <a:dk1>
        <a:sysClr val="windowText" lastClr="000000"/>
      </a:dk1>
      <a:lt1>
        <a:sysClr val="window" lastClr="FFFFFF"/>
      </a:lt1>
      <a:dk2>
        <a:srgbClr val="44546A"/>
      </a:dk2>
      <a:lt2>
        <a:srgbClr val="E7E6E6"/>
      </a:lt2>
      <a:accent1>
        <a:srgbClr val="2F3143"/>
      </a:accent1>
      <a:accent2>
        <a:srgbClr val="FF6B42"/>
      </a:accent2>
      <a:accent3>
        <a:srgbClr val="5B83FF"/>
      </a:accent3>
      <a:accent4>
        <a:srgbClr val="3E53D2"/>
      </a:accent4>
      <a:accent5>
        <a:srgbClr val="5B9BD5"/>
      </a:accent5>
      <a:accent6>
        <a:srgbClr val="70AD47"/>
      </a:accent6>
      <a:hlink>
        <a:srgbClr val="0563C1"/>
      </a:hlink>
      <a:folHlink>
        <a:srgbClr val="954F72"/>
      </a:folHlink>
    </a:clrScheme>
    <a:fontScheme name="自定义 10">
      <a:majorFont>
        <a:latin typeface="思源黑体 CN Medium"/>
        <a:ea typeface="思源黑体 CN Medium"/>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Template>
  <TotalTime>385</TotalTime>
  <Words>885</Words>
  <Application>Microsoft Office PowerPoint</Application>
  <PresentationFormat>宽屏</PresentationFormat>
  <Paragraphs>117</Paragraphs>
  <Slides>17</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MiSans Heavy</vt:lpstr>
      <vt:lpstr>OPPOSans H</vt:lpstr>
      <vt:lpstr>等线</vt:lpstr>
      <vt:lpstr>汉仪雅酷黑 45W</vt:lpstr>
      <vt:lpstr>阿里巴巴普惠体 2.0 115 Black</vt:lpstr>
      <vt:lpstr>Arial</vt:lpstr>
      <vt:lpstr>思源黑体 CN Normal</vt:lpstr>
      <vt:lpstr>思源黑体 CN Medium</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黑蓝橙色几何风新媒体运营ppt模板</dc:title>
  <dc:creator>地球</dc:creator>
  <cp:keywords>P界达人</cp:keywords>
  <dc:description>51PPT模板网 官方唯一网址：www.51pptmoban.com_x000d_
</dc:description>
  <cp:lastModifiedBy>Power user</cp:lastModifiedBy>
  <cp:revision>15</cp:revision>
  <dcterms:created xsi:type="dcterms:W3CDTF">2022-08-21T10:33:14Z</dcterms:created>
  <dcterms:modified xsi:type="dcterms:W3CDTF">2023-03-21T08:41:34Z</dcterms:modified>
</cp:coreProperties>
</file>