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61" r:id="rId2"/>
    <p:sldId id="273" r:id="rId3"/>
    <p:sldId id="260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63" r:id="rId15"/>
    <p:sldId id="274" r:id="rId16"/>
    <p:sldId id="27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736" autoAdjust="0"/>
  </p:normalViewPr>
  <p:slideViewPr>
    <p:cSldViewPr snapToGrid="0" showGuides="1">
      <p:cViewPr>
        <p:scale>
          <a:sx n="66" d="100"/>
          <a:sy n="66" d="100"/>
        </p:scale>
        <p:origin x="780" y="762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64" d="100"/>
          <a:sy n="64" d="100"/>
        </p:scale>
        <p:origin x="160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每期活动广告费支出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99000">
                  <a:schemeClr val="accent1">
                    <a:lumMod val="50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ysClr val="window" lastClr="FFFFFF"/>
                    </a:solidFill>
                    <a:latin typeface="HarmonyOS Sans SC Light" panose="00000400000000000000" charset="-122"/>
                    <a:ea typeface="HarmonyOS Sans SC Light" panose="00000400000000000000" charset="-122"/>
                    <a:cs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ysClr val="windowText" lastClr="000000">
                          <a:lumMod val="35000"/>
                          <a:lumOff val="65000"/>
                        </a:sys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第一期</c:v>
                </c:pt>
                <c:pt idx="1">
                  <c:v>第二期</c:v>
                </c:pt>
                <c:pt idx="2">
                  <c:v>第三期</c:v>
                </c:pt>
                <c:pt idx="3">
                  <c:v>第四期</c:v>
                </c:pt>
                <c:pt idx="4">
                  <c:v>第五期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4.1100000000000003</c:v>
                </c:pt>
                <c:pt idx="1">
                  <c:v>4.3600000000000003</c:v>
                </c:pt>
                <c:pt idx="2">
                  <c:v>4.5599999999999996</c:v>
                </c:pt>
                <c:pt idx="3">
                  <c:v>4.78</c:v>
                </c:pt>
                <c:pt idx="4">
                  <c:v>4.83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9B-4AF7-8E6F-3D7770D9F3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068826760"/>
        <c:axId val="1068840840"/>
      </c:barChart>
      <c:catAx>
        <c:axId val="1068826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" lastClr="FFFFFF">
                <a:lumMod val="75000"/>
              </a:sys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pPr>
            <a:endParaRPr lang="zh-CN"/>
          </a:p>
        </c:txPr>
        <c:crossAx val="1068840840"/>
        <c:crosses val="autoZero"/>
        <c:auto val="1"/>
        <c:lblAlgn val="ctr"/>
        <c:lblOffset val="100"/>
        <c:noMultiLvlLbl val="0"/>
      </c:catAx>
      <c:valAx>
        <c:axId val="10688408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882676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solidFill>
            <a:srgbClr val="44546A">
              <a:lumMod val="60000"/>
              <a:lumOff val="40000"/>
            </a:srgbClr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阶段市场规模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99000">
                  <a:schemeClr val="accent1">
                    <a:lumMod val="50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ysClr val="window" lastClr="FFFFFF"/>
                    </a:solidFill>
                    <a:latin typeface="HarmonyOS Sans SC Light" panose="00000400000000000000" charset="-122"/>
                    <a:ea typeface="HarmonyOS Sans SC Light" panose="00000400000000000000" charset="-122"/>
                    <a:cs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ysClr val="windowText" lastClr="000000">
                          <a:lumMod val="35000"/>
                          <a:lumOff val="65000"/>
                        </a:sys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第一期</c:v>
                </c:pt>
                <c:pt idx="1">
                  <c:v>第二期</c:v>
                </c:pt>
                <c:pt idx="2">
                  <c:v>第三期</c:v>
                </c:pt>
                <c:pt idx="3">
                  <c:v>第四期</c:v>
                </c:pt>
                <c:pt idx="4">
                  <c:v>第五期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2.11</c:v>
                </c:pt>
                <c:pt idx="1">
                  <c:v>3.36</c:v>
                </c:pt>
                <c:pt idx="2">
                  <c:v>5.56</c:v>
                </c:pt>
                <c:pt idx="3">
                  <c:v>5.78</c:v>
                </c:pt>
                <c:pt idx="4">
                  <c:v>6.83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E7-4890-97A5-945725CB4F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068826760"/>
        <c:axId val="1068840840"/>
      </c:barChart>
      <c:catAx>
        <c:axId val="1068826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" lastClr="FFFFFF">
                <a:lumMod val="75000"/>
              </a:sys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pPr>
            <a:endParaRPr lang="zh-CN"/>
          </a:p>
        </c:txPr>
        <c:crossAx val="1068840840"/>
        <c:crosses val="autoZero"/>
        <c:auto val="1"/>
        <c:lblAlgn val="ctr"/>
        <c:lblOffset val="100"/>
        <c:noMultiLvlLbl val="0"/>
      </c:catAx>
      <c:valAx>
        <c:axId val="10688408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882676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solidFill>
            <a:srgbClr val="44546A">
              <a:lumMod val="60000"/>
              <a:lumOff val="40000"/>
            </a:srgbClr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99000">
                  <a:schemeClr val="accent1">
                    <a:lumMod val="50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ysClr val="window" lastClr="FFFFFF"/>
                    </a:solidFill>
                    <a:latin typeface="HarmonyOS Sans SC Light" panose="00000400000000000000" charset="-122"/>
                    <a:ea typeface="HarmonyOS Sans SC Light" panose="00000400000000000000" charset="-122"/>
                    <a:cs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ysClr val="windowText" lastClr="000000">
                          <a:lumMod val="35000"/>
                          <a:lumOff val="65000"/>
                        </a:sys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B1-468D-97E4-73329AB70DD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ysClr val="window" lastClr="FFFF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ysClr val="window" lastClr="FFFFFF"/>
                    </a:solidFill>
                    <a:latin typeface="HarmonyOS Sans SC Light" panose="00000400000000000000" charset="-122"/>
                    <a:ea typeface="HarmonyOS Sans SC Light" panose="00000400000000000000" charset="-122"/>
                    <a:cs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ysClr val="windowText" lastClr="000000">
                          <a:lumMod val="35000"/>
                          <a:lumOff val="65000"/>
                        </a:sys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B1-468D-97E4-73329AB70DD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ysClr val="window" lastClr="FFFFFF">
                <a:lumMod val="50000"/>
              </a:sysClr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4.3677658877484165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EB1-468D-97E4-73329AB70D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ysClr val="window" lastClr="FFFFFF"/>
                    </a:solidFill>
                    <a:latin typeface="HarmonyOS Sans SC Light" panose="00000400000000000000" charset="-122"/>
                    <a:ea typeface="HarmonyOS Sans SC Light" panose="00000400000000000000" charset="-122"/>
                    <a:cs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ysClr val="windowText" lastClr="000000">
                          <a:lumMod val="35000"/>
                          <a:lumOff val="65000"/>
                        </a:sys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B1-468D-97E4-73329AB70D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71153504"/>
        <c:axId val="1571152848"/>
      </c:barChart>
      <c:catAx>
        <c:axId val="1571153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>
                <a:lumMod val="15000"/>
                <a:lumOff val="85000"/>
              </a:sys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pPr>
            <a:endParaRPr lang="zh-CN"/>
          </a:p>
        </c:txPr>
        <c:crossAx val="1571152848"/>
        <c:crosses val="autoZero"/>
        <c:auto val="1"/>
        <c:lblAlgn val="ctr"/>
        <c:lblOffset val="100"/>
        <c:noMultiLvlLbl val="0"/>
      </c:catAx>
      <c:valAx>
        <c:axId val="1571152848"/>
        <c:scaling>
          <c:orientation val="minMax"/>
          <c:max val="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pPr>
            <a:endParaRPr lang="zh-CN"/>
          </a:p>
        </c:txPr>
        <c:crossAx val="1571153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ysClr val="window" lastClr="FFFFFF"/>
              </a:solidFill>
              <a:latin typeface="HarmonyOS Sans SC Light" panose="00000400000000000000" charset="-122"/>
              <a:ea typeface="HarmonyOS Sans SC Light" panose="00000400000000000000" charset="-122"/>
              <a:cs typeface="+mn-ea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33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33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1195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</cs:dataPoint>
  <cs:dataPoint3D>
    <cs:lnRef idx="0"/>
    <cs:fillRef idx="1">
      <cs:styleClr val="auto"/>
    </cs:fillRef>
    <cs:effectRef idx="0"/>
    <cs:fontRef idx="minor">
      <a:sysClr val="windowText" lastClr="000000"/>
    </cs:fontRef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195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33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33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1195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</cs:dataPoint>
  <cs:dataPoint3D>
    <cs:lnRef idx="0"/>
    <cs:fillRef idx="1">
      <cs:styleClr val="auto"/>
    </cs:fillRef>
    <cs:effectRef idx="0"/>
    <cs:fontRef idx="minor">
      <a:sysClr val="windowText" lastClr="000000"/>
    </cs:fontRef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195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33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33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1195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</cs:dataPoint>
  <cs:dataPoint3D>
    <cs:lnRef idx="0"/>
    <cs:fillRef idx="1">
      <cs:styleClr val="auto"/>
    </cs:fillRef>
    <cs:effectRef idx="0"/>
    <cs:fontRef idx="minor">
      <a:sysClr val="windowText" lastClr="000000"/>
    </cs:fontRef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195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195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1643D498-F1CA-43D5-B318-07600C8DCD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6AA4C74-587E-4EEC-B470-843AD202CE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BF36A-8A95-4EE3-AE90-B531A900CA6B}" type="datetimeFigureOut">
              <a:rPr lang="zh-CN" altLang="en-US" smtClean="0"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2023/3/21</a:t>
            </a:fld>
            <a:endParaRPr lang="zh-CN" altLang="en-US" dirty="0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9B9BB91-FE3F-4618-871F-3958BB3797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C32C9BD-C2FE-4C7F-A9B6-C93EC4B861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8C0EE-88A2-4710-828C-32526A8C27B7}" type="slidenum">
              <a:rPr lang="zh-CN" altLang="en-US" smtClean="0"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‹#›</a:t>
            </a:fld>
            <a:endParaRPr lang="zh-CN" altLang="en-US" dirty="0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3880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0238B7-B537-43AB-91BD-84CDF7AF128F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2F590-0B7D-48EC-AFA6-F951053AE4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578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51PPT </a:t>
            </a:r>
            <a:r>
              <a:rPr lang="zh-CN" altLang="en-US" dirty="0"/>
              <a:t>模板网 官方唯一网址 ：</a:t>
            </a:r>
            <a:r>
              <a:rPr lang="en-US" altLang="zh-CN" dirty="0"/>
              <a:t>www.51p 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2F590-0B7D-48EC-AFA6-F951053AE4E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867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2F590-0B7D-48EC-AFA6-F951053AE4E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546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夜晚的星空&#10;&#10;中度可信度描述已自动生成">
            <a:extLst>
              <a:ext uri="{FF2B5EF4-FFF2-40B4-BE49-F238E27FC236}">
                <a16:creationId xmlns:a16="http://schemas.microsoft.com/office/drawing/2014/main" id="{63077F64-E6D1-477D-9A43-2DD2D52BAA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783080"/>
            <a:ext cx="12192000" cy="5074920"/>
          </a:xfrm>
          <a:custGeom>
            <a:avLst/>
            <a:gdLst>
              <a:gd name="connsiteX0" fmla="*/ 0 w 12192000"/>
              <a:gd name="connsiteY0" fmla="*/ 0 h 5074920"/>
              <a:gd name="connsiteX1" fmla="*/ 12192000 w 12192000"/>
              <a:gd name="connsiteY1" fmla="*/ 0 h 5074920"/>
              <a:gd name="connsiteX2" fmla="*/ 12192000 w 12192000"/>
              <a:gd name="connsiteY2" fmla="*/ 5074920 h 5074920"/>
              <a:gd name="connsiteX3" fmla="*/ 0 w 12192000"/>
              <a:gd name="connsiteY3" fmla="*/ 5074920 h 507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74920">
                <a:moveTo>
                  <a:pt x="0" y="0"/>
                </a:moveTo>
                <a:lnTo>
                  <a:pt x="12192000" y="0"/>
                </a:lnTo>
                <a:lnTo>
                  <a:pt x="12192000" y="5074920"/>
                </a:lnTo>
                <a:lnTo>
                  <a:pt x="0" y="5074920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BB953D6-FB32-4C70-8B71-0A0EB5FB22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tx1"/>
              </a:gs>
              <a:gs pos="76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 descr="图片包含 游戏机&#10;&#10;描述已自动生成">
            <a:extLst>
              <a:ext uri="{FF2B5EF4-FFF2-40B4-BE49-F238E27FC236}">
                <a16:creationId xmlns:a16="http://schemas.microsoft.com/office/drawing/2014/main" id="{488BF6C7-2BC1-44C6-A6CE-F61C909B7E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0106" y="1550366"/>
            <a:ext cx="2201666" cy="165125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D6B4B47-7660-40F6-AE6F-0ECA413DE0A8}"/>
              </a:ext>
            </a:extLst>
          </p:cNvPr>
          <p:cNvSpPr/>
          <p:nvPr userDrawn="1"/>
        </p:nvSpPr>
        <p:spPr>
          <a:xfrm flipH="1" flipV="1">
            <a:off x="3193710" y="3336523"/>
            <a:ext cx="5838536" cy="545868"/>
          </a:xfrm>
          <a:prstGeom prst="rect">
            <a:avLst/>
          </a:prstGeom>
          <a:gradFill>
            <a:gsLst>
              <a:gs pos="52000">
                <a:schemeClr val="bg1">
                  <a:alpha val="21000"/>
                </a:schemeClr>
              </a:gs>
              <a:gs pos="95575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 w="3175">
            <a:gradFill>
              <a:gsLst>
                <a:gs pos="0">
                  <a:schemeClr val="bg1">
                    <a:alpha val="0"/>
                  </a:schemeClr>
                </a:gs>
                <a:gs pos="53000">
                  <a:schemeClr val="accent1">
                    <a:lumMod val="5000"/>
                    <a:lumOff val="95000"/>
                    <a:alpha val="4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DEAB48EF-5758-454D-8453-B7134ADF44E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0000"/>
          </a:blip>
          <a:stretch>
            <a:fillRect/>
          </a:stretch>
        </p:blipFill>
        <p:spPr>
          <a:xfrm flipV="1">
            <a:off x="0" y="0"/>
            <a:ext cx="12192000" cy="3578156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4041B3A1-DD69-42AC-BA84-9BFB8A562E75}"/>
              </a:ext>
            </a:extLst>
          </p:cNvPr>
          <p:cNvGrpSpPr/>
          <p:nvPr userDrawn="1"/>
        </p:nvGrpSpPr>
        <p:grpSpPr>
          <a:xfrm>
            <a:off x="2817708" y="2166285"/>
            <a:ext cx="250344" cy="209706"/>
            <a:chOff x="602308" y="1911702"/>
            <a:chExt cx="250344" cy="20970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3C892D2-99CD-4460-B3D3-E87132AA7A4F}"/>
                </a:ext>
              </a:extLst>
            </p:cNvPr>
            <p:cNvSpPr/>
            <p:nvPr/>
          </p:nvSpPr>
          <p:spPr>
            <a:xfrm>
              <a:off x="602308" y="1999180"/>
              <a:ext cx="122228" cy="12222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E6040D1-DBF7-49CF-B23A-CDF593CC24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0260" y="1911702"/>
              <a:ext cx="172392" cy="14859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A9C4C2E1-4B38-44FC-8F9A-9B3208C055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14660" y="3439392"/>
            <a:ext cx="6162680" cy="54586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输入你的次级标题</a:t>
            </a:r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383CDAC8-62A2-44BD-BFD6-AD82894ADF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6067" y="1847434"/>
            <a:ext cx="6973824" cy="148909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8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294157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37791A0-40B2-4114-9AFD-FE9AFB225A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B6A77C3A-5F89-42E5-B255-B2D92E74B830}"/>
              </a:ext>
            </a:extLst>
          </p:cNvPr>
          <p:cNvGrpSpPr/>
          <p:nvPr userDrawn="1"/>
        </p:nvGrpSpPr>
        <p:grpSpPr>
          <a:xfrm>
            <a:off x="11274162" y="476532"/>
            <a:ext cx="379728" cy="649984"/>
            <a:chOff x="12941837" y="2540142"/>
            <a:chExt cx="379728" cy="649984"/>
          </a:xfrm>
        </p:grpSpPr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55183E08-C066-470E-8E8C-6122BAD03574}"/>
                </a:ext>
              </a:extLst>
            </p:cNvPr>
            <p:cNvSpPr/>
            <p:nvPr/>
          </p:nvSpPr>
          <p:spPr>
            <a:xfrm rot="13080000" flipH="1">
              <a:off x="12941837" y="2540142"/>
              <a:ext cx="379728" cy="649984"/>
            </a:xfrm>
            <a:prstGeom prst="arc">
              <a:avLst>
                <a:gd name="adj1" fmla="val 14949569"/>
                <a:gd name="adj2" fmla="val 10167440"/>
              </a:avLst>
            </a:prstGeom>
            <a:ln w="12700">
              <a:gradFill>
                <a:gsLst>
                  <a:gs pos="0">
                    <a:schemeClr val="tx1"/>
                  </a:gs>
                  <a:gs pos="74000">
                    <a:schemeClr val="accent1"/>
                  </a:gs>
                  <a:gs pos="83000">
                    <a:schemeClr val="accent1"/>
                  </a:gs>
                  <a:gs pos="100000">
                    <a:schemeClr val="tx1"/>
                  </a:gs>
                </a:gsLst>
                <a:lin ang="2700000" scaled="1"/>
              </a:gradFill>
            </a:ln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星形: 四角 9">
              <a:extLst>
                <a:ext uri="{FF2B5EF4-FFF2-40B4-BE49-F238E27FC236}">
                  <a16:creationId xmlns:a16="http://schemas.microsoft.com/office/drawing/2014/main" id="{067A928F-83C7-43B0-91EE-533C36A17086}"/>
                </a:ext>
              </a:extLst>
            </p:cNvPr>
            <p:cNvSpPr/>
            <p:nvPr/>
          </p:nvSpPr>
          <p:spPr>
            <a:xfrm>
              <a:off x="12986097" y="2719530"/>
              <a:ext cx="291208" cy="291207"/>
            </a:xfrm>
            <a:prstGeom prst="star4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BDD4BD8-B0BB-4E68-B4D8-FD1EC07B7F92}"/>
              </a:ext>
            </a:extLst>
          </p:cNvPr>
          <p:cNvGrpSpPr/>
          <p:nvPr userDrawn="1"/>
        </p:nvGrpSpPr>
        <p:grpSpPr>
          <a:xfrm>
            <a:off x="541859" y="552161"/>
            <a:ext cx="329588" cy="145744"/>
            <a:chOff x="1107746" y="552161"/>
            <a:chExt cx="329588" cy="145744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9672AB35-72D1-434A-9442-407976786B97}"/>
                </a:ext>
              </a:extLst>
            </p:cNvPr>
            <p:cNvSpPr/>
            <p:nvPr/>
          </p:nvSpPr>
          <p:spPr>
            <a:xfrm>
              <a:off x="1107746" y="552161"/>
              <a:ext cx="145744" cy="1457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FF890494-DB9D-45FD-AA2C-4DD61C870A7B}"/>
                </a:ext>
              </a:extLst>
            </p:cNvPr>
            <p:cNvSpPr/>
            <p:nvPr/>
          </p:nvSpPr>
          <p:spPr>
            <a:xfrm>
              <a:off x="1199668" y="552161"/>
              <a:ext cx="145744" cy="14574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4A407663-F712-44C7-83DC-DF79333C9696}"/>
                </a:ext>
              </a:extLst>
            </p:cNvPr>
            <p:cNvSpPr/>
            <p:nvPr/>
          </p:nvSpPr>
          <p:spPr>
            <a:xfrm>
              <a:off x="1291590" y="552161"/>
              <a:ext cx="145744" cy="14574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9BBE39C0-92C2-43C2-A9D6-F300D6B9A2B0}"/>
              </a:ext>
            </a:extLst>
          </p:cNvPr>
          <p:cNvSpPr/>
          <p:nvPr userDrawn="1"/>
        </p:nvSpPr>
        <p:spPr>
          <a:xfrm>
            <a:off x="5311170" y="522134"/>
            <a:ext cx="1569660" cy="92333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目录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03F603FB-0D3D-4415-B40C-2A271F253FE9}"/>
              </a:ext>
            </a:extLst>
          </p:cNvPr>
          <p:cNvCxnSpPr>
            <a:cxnSpLocks/>
          </p:cNvCxnSpPr>
          <p:nvPr userDrawn="1"/>
        </p:nvCxnSpPr>
        <p:spPr>
          <a:xfrm flipH="1">
            <a:off x="4373880" y="1105548"/>
            <a:ext cx="837912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CD9402F3-8BBA-49BA-8C86-1665BA951E6B}"/>
              </a:ext>
            </a:extLst>
          </p:cNvPr>
          <p:cNvCxnSpPr>
            <a:cxnSpLocks/>
          </p:cNvCxnSpPr>
          <p:nvPr userDrawn="1"/>
        </p:nvCxnSpPr>
        <p:spPr>
          <a:xfrm flipH="1">
            <a:off x="4594860" y="1250328"/>
            <a:ext cx="616933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05ED2718-6F42-4695-B713-0177EC5C721B}"/>
              </a:ext>
            </a:extLst>
          </p:cNvPr>
          <p:cNvCxnSpPr>
            <a:cxnSpLocks/>
          </p:cNvCxnSpPr>
          <p:nvPr userDrawn="1"/>
        </p:nvCxnSpPr>
        <p:spPr>
          <a:xfrm flipH="1">
            <a:off x="6886208" y="1126516"/>
            <a:ext cx="837912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C697B77C-699C-4620-B163-425A0B8ACDF3}"/>
              </a:ext>
            </a:extLst>
          </p:cNvPr>
          <p:cNvCxnSpPr>
            <a:cxnSpLocks/>
          </p:cNvCxnSpPr>
          <p:nvPr userDrawn="1"/>
        </p:nvCxnSpPr>
        <p:spPr>
          <a:xfrm flipH="1">
            <a:off x="6878588" y="973468"/>
            <a:ext cx="616933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815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C3B84161-B518-4D6F-84E8-137FC4647F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4B21CF1-0CC0-4AE3-8E50-C3078C09D84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4D5A6105-DC64-400B-ACC7-2BC6D0038A67}"/>
              </a:ext>
            </a:extLst>
          </p:cNvPr>
          <p:cNvSpPr/>
          <p:nvPr userDrawn="1"/>
        </p:nvSpPr>
        <p:spPr>
          <a:xfrm>
            <a:off x="3931920" y="2266950"/>
            <a:ext cx="4328160" cy="432816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5400000" scaled="0"/>
            <a:tileRect/>
          </a:gradFill>
          <a:ln w="15875">
            <a:noFill/>
          </a:ln>
          <a:scene3d>
            <a:camera prst="orthographicFront">
              <a:rot lat="4800000" lon="10800000" rev="0"/>
            </a:camera>
            <a:lightRig rig="threePt" dir="t"/>
          </a:scene3d>
          <a:sp3d prstMaterial="matte"/>
        </p:spPr>
        <p:style>
          <a:lnRef idx="2">
            <a:srgbClr val="00AAFF">
              <a:shade val="50000"/>
            </a:srgbClr>
          </a:lnRef>
          <a:fillRef idx="1">
            <a:srgbClr val="00AAFF"/>
          </a:fillRef>
          <a:effectRef idx="0">
            <a:srgbClr val="00AAFF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2000" spc="3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12C4563-C96B-41DD-865E-5FF01EA965A1}"/>
              </a:ext>
            </a:extLst>
          </p:cNvPr>
          <p:cNvSpPr/>
          <p:nvPr userDrawn="1"/>
        </p:nvSpPr>
        <p:spPr>
          <a:xfrm>
            <a:off x="3741420" y="2388870"/>
            <a:ext cx="4775200" cy="4775200"/>
          </a:xfrm>
          <a:prstGeom prst="ellipse">
            <a:avLst/>
          </a:prstGeom>
          <a:noFill/>
          <a:ln w="279400" cmpd="sng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</a:ln>
          <a:scene3d>
            <a:camera prst="orthographicFront">
              <a:rot lat="4800000" lon="10800000" rev="0"/>
            </a:camera>
            <a:lightRig rig="threePt" dir="t"/>
          </a:scene3d>
          <a:sp3d prstMaterial="matte"/>
        </p:spPr>
        <p:style>
          <a:lnRef idx="2">
            <a:srgbClr val="00AAFF">
              <a:shade val="50000"/>
            </a:srgbClr>
          </a:lnRef>
          <a:fillRef idx="1">
            <a:srgbClr val="00AAFF"/>
          </a:fillRef>
          <a:effectRef idx="0">
            <a:srgbClr val="00AAFF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2000" spc="3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sym typeface="+mn-ea"/>
            </a:endParaRPr>
          </a:p>
        </p:txBody>
      </p:sp>
      <p:sp>
        <p:nvSpPr>
          <p:cNvPr id="15" name="文本占位符 16">
            <a:extLst>
              <a:ext uri="{FF2B5EF4-FFF2-40B4-BE49-F238E27FC236}">
                <a16:creationId xmlns:a16="http://schemas.microsoft.com/office/drawing/2014/main" id="{9AB0BCE5-8883-46FC-86C3-DAC7E4FBC1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39240" y="2850810"/>
            <a:ext cx="9113520" cy="148909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8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16" name="文本占位符 16">
            <a:extLst>
              <a:ext uri="{FF2B5EF4-FFF2-40B4-BE49-F238E27FC236}">
                <a16:creationId xmlns:a16="http://schemas.microsoft.com/office/drawing/2014/main" id="{859FFD2B-5F65-48DA-9C77-65E087B376B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5021" y="1589080"/>
            <a:ext cx="3081958" cy="119222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6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XX</a:t>
            </a:r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915B7D2-00B2-4D0B-97AE-E07C3F9AA998}"/>
              </a:ext>
            </a:extLst>
          </p:cNvPr>
          <p:cNvGrpSpPr/>
          <p:nvPr userDrawn="1"/>
        </p:nvGrpSpPr>
        <p:grpSpPr>
          <a:xfrm rot="5786317">
            <a:off x="775548" y="1368100"/>
            <a:ext cx="250344" cy="209706"/>
            <a:chOff x="602308" y="1911702"/>
            <a:chExt cx="250344" cy="209706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5FF9AAF-3593-4F2F-B8E5-548DFB5A52D5}"/>
                </a:ext>
              </a:extLst>
            </p:cNvPr>
            <p:cNvSpPr/>
            <p:nvPr/>
          </p:nvSpPr>
          <p:spPr>
            <a:xfrm>
              <a:off x="602308" y="1999180"/>
              <a:ext cx="122228" cy="12222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B77FC32E-699A-4706-A1A2-2E3C1A74F8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0260" y="1911702"/>
              <a:ext cx="172392" cy="14859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454BE9E-6F5A-4018-9CE5-8E075EEF5315}"/>
              </a:ext>
            </a:extLst>
          </p:cNvPr>
          <p:cNvGrpSpPr/>
          <p:nvPr userDrawn="1"/>
        </p:nvGrpSpPr>
        <p:grpSpPr>
          <a:xfrm rot="13497073">
            <a:off x="10357407" y="5726741"/>
            <a:ext cx="250344" cy="209706"/>
            <a:chOff x="602308" y="1911702"/>
            <a:chExt cx="250344" cy="209706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8238B21-E444-4A51-A1AA-FE410D66E56F}"/>
                </a:ext>
              </a:extLst>
            </p:cNvPr>
            <p:cNvSpPr/>
            <p:nvPr/>
          </p:nvSpPr>
          <p:spPr>
            <a:xfrm>
              <a:off x="602308" y="1999180"/>
              <a:ext cx="122228" cy="12222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D41EBD02-C53E-47E5-9CB1-C3492472B7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0260" y="1911702"/>
              <a:ext cx="172392" cy="14859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7943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B227AA68-2CFE-42BB-93E6-9C5E03090109}"/>
              </a:ext>
            </a:extLst>
          </p:cNvPr>
          <p:cNvGrpSpPr/>
          <p:nvPr userDrawn="1"/>
        </p:nvGrpSpPr>
        <p:grpSpPr>
          <a:xfrm>
            <a:off x="533401" y="495948"/>
            <a:ext cx="502632" cy="144780"/>
            <a:chOff x="4373880" y="1105548"/>
            <a:chExt cx="837913" cy="14478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8941F9F-DD49-47FA-AF21-CE0FC30BBBBA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4373880" y="1105548"/>
              <a:ext cx="837912" cy="0"/>
            </a:xfrm>
            <a:prstGeom prst="line">
              <a:avLst/>
            </a:prstGeom>
            <a:ln w="476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3B55DE4C-A6FD-408D-8760-9627D3B86E48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4594860" y="1250328"/>
              <a:ext cx="616933" cy="0"/>
            </a:xfrm>
            <a:prstGeom prst="line">
              <a:avLst/>
            </a:prstGeom>
            <a:ln w="476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CC0DDC-4FC0-434D-BE39-ACA9069EA5B7}"/>
              </a:ext>
            </a:extLst>
          </p:cNvPr>
          <p:cNvGrpSpPr/>
          <p:nvPr userDrawn="1"/>
        </p:nvGrpSpPr>
        <p:grpSpPr>
          <a:xfrm>
            <a:off x="11196454" y="552161"/>
            <a:ext cx="329588" cy="145744"/>
            <a:chOff x="1107746" y="552161"/>
            <a:chExt cx="329588" cy="14574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4C47BE1-F1FA-467F-B3CA-787D217A9DFB}"/>
                </a:ext>
              </a:extLst>
            </p:cNvPr>
            <p:cNvSpPr/>
            <p:nvPr/>
          </p:nvSpPr>
          <p:spPr>
            <a:xfrm>
              <a:off x="1107746" y="552161"/>
              <a:ext cx="145744" cy="1457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2BE7497-D7D5-4D2E-8CA7-60345B20EE7F}"/>
                </a:ext>
              </a:extLst>
            </p:cNvPr>
            <p:cNvSpPr/>
            <p:nvPr/>
          </p:nvSpPr>
          <p:spPr>
            <a:xfrm>
              <a:off x="1199668" y="552161"/>
              <a:ext cx="145744" cy="14574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678F4CE-1E72-45D8-BB5D-77CAFE17C98C}"/>
                </a:ext>
              </a:extLst>
            </p:cNvPr>
            <p:cNvSpPr/>
            <p:nvPr/>
          </p:nvSpPr>
          <p:spPr>
            <a:xfrm>
              <a:off x="1291590" y="552161"/>
              <a:ext cx="145744" cy="14574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168CC01D-7638-47C8-8386-7FD2AE892D96}"/>
              </a:ext>
            </a:extLst>
          </p:cNvPr>
          <p:cNvSpPr/>
          <p:nvPr userDrawn="1"/>
        </p:nvSpPr>
        <p:spPr>
          <a:xfrm>
            <a:off x="0" y="6653029"/>
            <a:ext cx="12192000" cy="2049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063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702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夜晚的星空&#10;&#10;中度可信度描述已自动生成">
            <a:extLst>
              <a:ext uri="{FF2B5EF4-FFF2-40B4-BE49-F238E27FC236}">
                <a16:creationId xmlns:a16="http://schemas.microsoft.com/office/drawing/2014/main" id="{63077F64-E6D1-477D-9A43-2DD2D52BAA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783080"/>
            <a:ext cx="12192000" cy="5074920"/>
          </a:xfrm>
          <a:custGeom>
            <a:avLst/>
            <a:gdLst>
              <a:gd name="connsiteX0" fmla="*/ 0 w 12192000"/>
              <a:gd name="connsiteY0" fmla="*/ 0 h 5074920"/>
              <a:gd name="connsiteX1" fmla="*/ 12192000 w 12192000"/>
              <a:gd name="connsiteY1" fmla="*/ 0 h 5074920"/>
              <a:gd name="connsiteX2" fmla="*/ 12192000 w 12192000"/>
              <a:gd name="connsiteY2" fmla="*/ 5074920 h 5074920"/>
              <a:gd name="connsiteX3" fmla="*/ 0 w 12192000"/>
              <a:gd name="connsiteY3" fmla="*/ 5074920 h 507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74920">
                <a:moveTo>
                  <a:pt x="0" y="0"/>
                </a:moveTo>
                <a:lnTo>
                  <a:pt x="12192000" y="0"/>
                </a:lnTo>
                <a:lnTo>
                  <a:pt x="12192000" y="5074920"/>
                </a:lnTo>
                <a:lnTo>
                  <a:pt x="0" y="5074920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BB953D6-FB32-4C70-8B71-0A0EB5FB22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tx1"/>
              </a:gs>
              <a:gs pos="76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 descr="图片包含 游戏机&#10;&#10;描述已自动生成">
            <a:extLst>
              <a:ext uri="{FF2B5EF4-FFF2-40B4-BE49-F238E27FC236}">
                <a16:creationId xmlns:a16="http://schemas.microsoft.com/office/drawing/2014/main" id="{488BF6C7-2BC1-44C6-A6CE-F61C909B7E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0106" y="1550366"/>
            <a:ext cx="2201666" cy="165125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D6B4B47-7660-40F6-AE6F-0ECA413DE0A8}"/>
              </a:ext>
            </a:extLst>
          </p:cNvPr>
          <p:cNvSpPr/>
          <p:nvPr userDrawn="1"/>
        </p:nvSpPr>
        <p:spPr>
          <a:xfrm flipH="1" flipV="1">
            <a:off x="3193710" y="3336523"/>
            <a:ext cx="5838536" cy="545868"/>
          </a:xfrm>
          <a:prstGeom prst="rect">
            <a:avLst/>
          </a:prstGeom>
          <a:gradFill>
            <a:gsLst>
              <a:gs pos="52000">
                <a:schemeClr val="bg1">
                  <a:alpha val="21000"/>
                </a:schemeClr>
              </a:gs>
              <a:gs pos="95575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 w="3175">
            <a:gradFill>
              <a:gsLst>
                <a:gs pos="0">
                  <a:schemeClr val="bg1">
                    <a:alpha val="0"/>
                  </a:schemeClr>
                </a:gs>
                <a:gs pos="53000">
                  <a:schemeClr val="accent1">
                    <a:lumMod val="5000"/>
                    <a:lumOff val="95000"/>
                    <a:alpha val="4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10255A04-DC9A-4065-8DDD-72DA414928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0000"/>
          </a:blip>
          <a:stretch>
            <a:fillRect/>
          </a:stretch>
        </p:blipFill>
        <p:spPr>
          <a:xfrm flipV="1">
            <a:off x="0" y="0"/>
            <a:ext cx="12192000" cy="3578156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4041B3A1-DD69-42AC-BA84-9BFB8A562E75}"/>
              </a:ext>
            </a:extLst>
          </p:cNvPr>
          <p:cNvGrpSpPr/>
          <p:nvPr userDrawn="1"/>
        </p:nvGrpSpPr>
        <p:grpSpPr>
          <a:xfrm>
            <a:off x="2817708" y="2166285"/>
            <a:ext cx="250344" cy="209706"/>
            <a:chOff x="602308" y="1911702"/>
            <a:chExt cx="250344" cy="20970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3C892D2-99CD-4460-B3D3-E87132AA7A4F}"/>
                </a:ext>
              </a:extLst>
            </p:cNvPr>
            <p:cNvSpPr/>
            <p:nvPr/>
          </p:nvSpPr>
          <p:spPr>
            <a:xfrm>
              <a:off x="602308" y="1999180"/>
              <a:ext cx="122228" cy="12222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E6040D1-DBF7-49CF-B23A-CDF593CC24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0260" y="1911702"/>
              <a:ext cx="172392" cy="14859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A9C4C2E1-4B38-44FC-8F9A-9B3208C055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14660" y="3439392"/>
            <a:ext cx="6162680" cy="54586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输入你的次级标题</a:t>
            </a:r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383CDAC8-62A2-44BD-BFD6-AD82894ADF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26067" y="1847434"/>
            <a:ext cx="6973824" cy="148909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8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94254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EC1A923-EF0C-2726-5C0F-F045955BF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FE70-D41F-4ABA-8C65-DEF19FF8A3FB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69C8E6E-DBB7-84D1-F62A-47481A749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8BC7344-6124-5C58-8F70-C40C71483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1B5F0-5E05-4447-9C89-06D49E58149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AFCECC4A-90D8-4D79-F6E4-2ABC35942F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354632"/>
            <a:ext cx="4114801" cy="110609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B9760EE7-72D8-5A9A-E861-B150D60BE886}"/>
              </a:ext>
            </a:extLst>
          </p:cNvPr>
          <p:cNvGrpSpPr/>
          <p:nvPr userDrawn="1"/>
        </p:nvGrpSpPr>
        <p:grpSpPr>
          <a:xfrm>
            <a:off x="2319" y="61383628"/>
            <a:ext cx="7725222" cy="1106091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0EB46647-7786-5089-36CC-DCF42822EAB0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88DD5ECA-59E4-66F0-977D-BD7465125BF6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80DAFDEE-F9D3-D81C-878D-754D6634A1E5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AF464835-3E75-CA12-7AEA-B2EBEA37FEA9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7E7E9182-5EEF-91FC-350B-FDBD535FA9B9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69049361-6BC3-09AA-BBA7-C08F4F772EB4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4139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25F3989-0BCD-441F-B4D3-32F9EAE38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D5A6DB-CA99-43D4-B8CD-F7B37DCA6B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DE66FD-0A22-428C-814C-AABAD385E7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6FE70-D41F-4ABA-8C65-DEF19FF8A3FB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442C02-AD91-4233-9449-151BA566AD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559799-6D7F-4B07-AE3C-BC24883DF1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1B5F0-5E05-4447-9C89-06D49E5814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46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4" r:id="rId5"/>
    <p:sldLayoutId id="2147483653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36C8106-A319-45DF-89B1-5809DAE6A2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快乐星球商业项目计划书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BB156E-C191-4E36-A22A-E59111EC27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科技创造美好</a:t>
            </a:r>
          </a:p>
        </p:txBody>
      </p:sp>
    </p:spTree>
    <p:extLst>
      <p:ext uri="{BB962C8B-B14F-4D97-AF65-F5344CB8AC3E}">
        <p14:creationId xmlns:p14="http://schemas.microsoft.com/office/powerpoint/2010/main" val="28544210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C523975-BF52-432C-9A73-A11201B3E49C}"/>
              </a:ext>
            </a:extLst>
          </p:cNvPr>
          <p:cNvSpPr txBox="1"/>
          <p:nvPr/>
        </p:nvSpPr>
        <p:spPr>
          <a:xfrm>
            <a:off x="1184991" y="253887"/>
            <a:ext cx="425511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国内外研究现状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DA0CA6BF-68B1-46D6-882C-64E7612155CD}"/>
              </a:ext>
            </a:extLst>
          </p:cNvPr>
          <p:cNvSpPr/>
          <p:nvPr/>
        </p:nvSpPr>
        <p:spPr>
          <a:xfrm>
            <a:off x="4222115" y="1908175"/>
            <a:ext cx="3747770" cy="374777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454B91-5867-45CE-9DEA-085439036616}"/>
              </a:ext>
            </a:extLst>
          </p:cNvPr>
          <p:cNvSpPr txBox="1"/>
          <p:nvPr/>
        </p:nvSpPr>
        <p:spPr>
          <a:xfrm>
            <a:off x="1475105" y="1974036"/>
            <a:ext cx="1977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活跃程度</a:t>
            </a:r>
            <a:endParaRPr 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EB173E-1168-4DD0-86CD-6018A5387A6B}"/>
              </a:ext>
            </a:extLst>
          </p:cNvPr>
          <p:cNvSpPr txBox="1"/>
          <p:nvPr/>
        </p:nvSpPr>
        <p:spPr>
          <a:xfrm>
            <a:off x="1475104" y="2370711"/>
            <a:ext cx="2495011" cy="75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</a:rPr>
              <a:t>不一样的设计演示，探索更加精彩的视觉世界</a:t>
            </a:r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E6D0EF99-C26F-4D42-8794-36B774FD0F5A}"/>
              </a:ext>
            </a:extLst>
          </p:cNvPr>
          <p:cNvCxnSpPr/>
          <p:nvPr/>
        </p:nvCxnSpPr>
        <p:spPr>
          <a:xfrm flipH="1">
            <a:off x="989965" y="3788410"/>
            <a:ext cx="3347720" cy="0"/>
          </a:xfrm>
          <a:prstGeom prst="straightConnector1">
            <a:avLst/>
          </a:prstGeom>
          <a:ln w="254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A02633BD-B8DB-4402-8B9F-D97125A518BB}"/>
              </a:ext>
            </a:extLst>
          </p:cNvPr>
          <p:cNvSpPr txBox="1"/>
          <p:nvPr/>
        </p:nvSpPr>
        <p:spPr>
          <a:xfrm>
            <a:off x="1475105" y="4087316"/>
            <a:ext cx="1977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热词频率</a:t>
            </a:r>
            <a:endParaRPr 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EF7FF1-10E9-412A-B04A-4F267E01D412}"/>
              </a:ext>
            </a:extLst>
          </p:cNvPr>
          <p:cNvSpPr txBox="1"/>
          <p:nvPr/>
        </p:nvSpPr>
        <p:spPr>
          <a:xfrm>
            <a:off x="8333105" y="1974036"/>
            <a:ext cx="1977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前沿方向</a:t>
            </a:r>
            <a:endParaRPr lang="en-US" dirty="0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C3B6358D-0773-4DC3-9B96-3B0C043E26F8}"/>
              </a:ext>
            </a:extLst>
          </p:cNvPr>
          <p:cNvCxnSpPr/>
          <p:nvPr/>
        </p:nvCxnSpPr>
        <p:spPr>
          <a:xfrm>
            <a:off x="7847965" y="3788410"/>
            <a:ext cx="3347720" cy="0"/>
          </a:xfrm>
          <a:prstGeom prst="straightConnector1">
            <a:avLst/>
          </a:prstGeom>
          <a:ln w="254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97450781-A0AF-4A48-85DB-32CCF2FFD158}"/>
              </a:ext>
            </a:extLst>
          </p:cNvPr>
          <p:cNvSpPr txBox="1"/>
          <p:nvPr/>
        </p:nvSpPr>
        <p:spPr>
          <a:xfrm>
            <a:off x="8333105" y="4087316"/>
            <a:ext cx="1977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市场机会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E6DE21B-3CF0-4496-BAA4-175F4B250C8D}"/>
              </a:ext>
            </a:extLst>
          </p:cNvPr>
          <p:cNvSpPr txBox="1"/>
          <p:nvPr/>
        </p:nvSpPr>
        <p:spPr>
          <a:xfrm>
            <a:off x="1406794" y="4494570"/>
            <a:ext cx="2495011" cy="75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</a:rPr>
              <a:t>不一样的设计演示，探索更加精彩的视觉世界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D89FDAC-8660-4BFA-95D1-641EFAD10D05}"/>
              </a:ext>
            </a:extLst>
          </p:cNvPr>
          <p:cNvSpPr txBox="1"/>
          <p:nvPr/>
        </p:nvSpPr>
        <p:spPr>
          <a:xfrm>
            <a:off x="8264795" y="4494570"/>
            <a:ext cx="2495011" cy="75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</a:rPr>
              <a:t>不一样的设计演示，探索更加精彩的视觉世界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1608751-D3DE-47D5-917B-642E47FBF510}"/>
              </a:ext>
            </a:extLst>
          </p:cNvPr>
          <p:cNvSpPr txBox="1"/>
          <p:nvPr/>
        </p:nvSpPr>
        <p:spPr>
          <a:xfrm>
            <a:off x="8264795" y="2381290"/>
            <a:ext cx="2495011" cy="75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</a:rPr>
              <a:t>不一样的设计演示，探索更加精彩的视觉世界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3E43D822-D628-498C-B603-6BFE3479589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2115" y="1908175"/>
            <a:ext cx="3747770" cy="3747770"/>
          </a:xfrm>
          <a:custGeom>
            <a:avLst/>
            <a:gdLst>
              <a:gd name="connsiteX0" fmla="*/ 1873885 w 3747770"/>
              <a:gd name="connsiteY0" fmla="*/ 0 h 3747770"/>
              <a:gd name="connsiteX1" fmla="*/ 3747770 w 3747770"/>
              <a:gd name="connsiteY1" fmla="*/ 1873885 h 3747770"/>
              <a:gd name="connsiteX2" fmla="*/ 1873885 w 3747770"/>
              <a:gd name="connsiteY2" fmla="*/ 3747770 h 3747770"/>
              <a:gd name="connsiteX3" fmla="*/ 0 w 3747770"/>
              <a:gd name="connsiteY3" fmla="*/ 1873885 h 3747770"/>
              <a:gd name="connsiteX4" fmla="*/ 1873885 w 3747770"/>
              <a:gd name="connsiteY4" fmla="*/ 0 h 3747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7770" h="3747770">
                <a:moveTo>
                  <a:pt x="1873885" y="0"/>
                </a:moveTo>
                <a:cubicBezTo>
                  <a:pt x="2908803" y="0"/>
                  <a:pt x="3747770" y="838967"/>
                  <a:pt x="3747770" y="1873885"/>
                </a:cubicBezTo>
                <a:cubicBezTo>
                  <a:pt x="3747770" y="2908803"/>
                  <a:pt x="2908803" y="3747770"/>
                  <a:pt x="1873885" y="3747770"/>
                </a:cubicBezTo>
                <a:cubicBezTo>
                  <a:pt x="838967" y="3747770"/>
                  <a:pt x="0" y="2908803"/>
                  <a:pt x="0" y="1873885"/>
                </a:cubicBezTo>
                <a:cubicBezTo>
                  <a:pt x="0" y="838967"/>
                  <a:pt x="838967" y="0"/>
                  <a:pt x="1873885" y="0"/>
                </a:cubicBezTo>
                <a:close/>
              </a:path>
            </a:pathLst>
          </a:custGeom>
          <a:ln>
            <a:noFill/>
          </a:ln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AEF0D5D1-390C-452A-8B98-C74AAC6A4108}"/>
              </a:ext>
            </a:extLst>
          </p:cNvPr>
          <p:cNvSpPr txBox="1"/>
          <p:nvPr/>
        </p:nvSpPr>
        <p:spPr>
          <a:xfrm>
            <a:off x="4525626" y="3150580"/>
            <a:ext cx="3140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gradFill>
                  <a:gsLst>
                    <a:gs pos="0">
                      <a:sysClr val="window" lastClr="FFFFFF"/>
                    </a:gs>
                    <a:gs pos="91000">
                      <a:srgbClr val="FFC000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latin typeface="HarmonyOS Sans SC Black" panose="00000A00000000000000" charset="-122"/>
                <a:ea typeface="HarmonyOS Sans SC Black" panose="00000A00000000000000" charset="-122"/>
              </a:defRPr>
            </a:lvl1pPr>
          </a:lstStyle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国外</a:t>
            </a:r>
            <a:endParaRPr lang="en-US" altLang="zh-CN" sz="40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研究现状</a:t>
            </a:r>
          </a:p>
        </p:txBody>
      </p:sp>
    </p:spTree>
    <p:extLst>
      <p:ext uri="{BB962C8B-B14F-4D97-AF65-F5344CB8AC3E}">
        <p14:creationId xmlns:p14="http://schemas.microsoft.com/office/powerpoint/2010/main" val="2472485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57E96F7-9AB8-49CF-BDBD-BBAFBED5FD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 研究内容简介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19306F-4A40-4777-99BC-03BBCCA3AAA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7721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F1F5E5-F249-4E8E-9DBE-9EABC15E8C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872990"/>
            <a:ext cx="8336281" cy="1573531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332" h="2669">
                <a:moveTo>
                  <a:pt x="0" y="0"/>
                </a:moveTo>
                <a:lnTo>
                  <a:pt x="12124" y="0"/>
                </a:lnTo>
                <a:lnTo>
                  <a:pt x="12332" y="208"/>
                </a:lnTo>
                <a:lnTo>
                  <a:pt x="12332" y="2669"/>
                </a:lnTo>
                <a:lnTo>
                  <a:pt x="208" y="2669"/>
                </a:lnTo>
                <a:lnTo>
                  <a:pt x="0" y="2461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</p:pic>
      <p:sp>
        <p:nvSpPr>
          <p:cNvPr id="6" name="剪去对角的矩形 18">
            <a:extLst>
              <a:ext uri="{FF2B5EF4-FFF2-40B4-BE49-F238E27FC236}">
                <a16:creationId xmlns:a16="http://schemas.microsoft.com/office/drawing/2014/main" id="{2F7002B6-7DF6-438C-900A-19C254A528ED}"/>
              </a:ext>
            </a:extLst>
          </p:cNvPr>
          <p:cNvSpPr/>
          <p:nvPr/>
        </p:nvSpPr>
        <p:spPr>
          <a:xfrm>
            <a:off x="1477645" y="1537970"/>
            <a:ext cx="2707640" cy="3158490"/>
          </a:xfrm>
          <a:prstGeom prst="snip2DiagRect">
            <a:avLst>
              <a:gd name="adj1" fmla="val 0"/>
              <a:gd name="adj2" fmla="val 7782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BB0A51-CADA-4093-A56F-73F2319007EF}"/>
              </a:ext>
            </a:extLst>
          </p:cNvPr>
          <p:cNvSpPr txBox="1"/>
          <p:nvPr/>
        </p:nvSpPr>
        <p:spPr>
          <a:xfrm>
            <a:off x="1842770" y="1867535"/>
            <a:ext cx="1977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研究内容</a:t>
            </a:r>
            <a:endParaRPr lang="en-US" sz="24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E2BF2A-DAA1-4277-AABB-F752F25A3744}"/>
              </a:ext>
            </a:extLst>
          </p:cNvPr>
          <p:cNvSpPr txBox="1"/>
          <p:nvPr/>
        </p:nvSpPr>
        <p:spPr>
          <a:xfrm>
            <a:off x="1652270" y="2346960"/>
            <a:ext cx="2358390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</a:rPr>
              <a:t>不一样的设计演示，探索更加精彩的视觉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81590C3-6B46-40AE-86F2-5E00791D41B9}"/>
              </a:ext>
            </a:extLst>
          </p:cNvPr>
          <p:cNvCxnSpPr/>
          <p:nvPr/>
        </p:nvCxnSpPr>
        <p:spPr>
          <a:xfrm>
            <a:off x="2230755" y="3512185"/>
            <a:ext cx="12007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2DF1346D-E3EF-404E-8535-A12EEB7DD158}"/>
              </a:ext>
            </a:extLst>
          </p:cNvPr>
          <p:cNvSpPr txBox="1"/>
          <p:nvPr/>
        </p:nvSpPr>
        <p:spPr>
          <a:xfrm>
            <a:off x="1652270" y="3755390"/>
            <a:ext cx="2358390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</a:rPr>
              <a:t>不一样的设计演示，探索更加精彩的视觉</a:t>
            </a:r>
          </a:p>
        </p:txBody>
      </p:sp>
      <p:sp>
        <p:nvSpPr>
          <p:cNvPr id="11" name="剪去对角的矩形 9">
            <a:extLst>
              <a:ext uri="{FF2B5EF4-FFF2-40B4-BE49-F238E27FC236}">
                <a16:creationId xmlns:a16="http://schemas.microsoft.com/office/drawing/2014/main" id="{0D467172-A765-4699-B621-CF1561844FAA}"/>
              </a:ext>
            </a:extLst>
          </p:cNvPr>
          <p:cNvSpPr/>
          <p:nvPr/>
        </p:nvSpPr>
        <p:spPr>
          <a:xfrm>
            <a:off x="4742180" y="1537970"/>
            <a:ext cx="2707640" cy="3158490"/>
          </a:xfrm>
          <a:prstGeom prst="snip2DiagRect">
            <a:avLst>
              <a:gd name="adj1" fmla="val 0"/>
              <a:gd name="adj2" fmla="val 7782"/>
            </a:avLst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592E5F2-E471-4F8B-8903-0B1521B0264D}"/>
              </a:ext>
            </a:extLst>
          </p:cNvPr>
          <p:cNvSpPr txBox="1"/>
          <p:nvPr/>
        </p:nvSpPr>
        <p:spPr>
          <a:xfrm>
            <a:off x="5107305" y="1867535"/>
            <a:ext cx="1977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ym typeface="+mn-ea"/>
              </a:rPr>
              <a:t>研究内容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F09CD2-767F-4919-BDC8-54B5F9C1F0DE}"/>
              </a:ext>
            </a:extLst>
          </p:cNvPr>
          <p:cNvSpPr txBox="1"/>
          <p:nvPr/>
        </p:nvSpPr>
        <p:spPr>
          <a:xfrm>
            <a:off x="4916805" y="2346960"/>
            <a:ext cx="2358390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</a:rPr>
              <a:t>不一样的设计演示，探索更加精彩的视觉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CCC9AB8-67AD-4B3B-8EFC-6462F497175C}"/>
              </a:ext>
            </a:extLst>
          </p:cNvPr>
          <p:cNvCxnSpPr/>
          <p:nvPr/>
        </p:nvCxnSpPr>
        <p:spPr>
          <a:xfrm>
            <a:off x="5495290" y="3512185"/>
            <a:ext cx="12007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72AE3501-F69C-491C-B99E-D1C07FEC2183}"/>
              </a:ext>
            </a:extLst>
          </p:cNvPr>
          <p:cNvSpPr txBox="1"/>
          <p:nvPr/>
        </p:nvSpPr>
        <p:spPr>
          <a:xfrm>
            <a:off x="4916805" y="3755390"/>
            <a:ext cx="2358390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</a:rPr>
              <a:t>不一样的设计演示，探索更加精彩的视觉</a:t>
            </a:r>
          </a:p>
        </p:txBody>
      </p:sp>
      <p:sp>
        <p:nvSpPr>
          <p:cNvPr id="16" name="剪去对角的矩形 16">
            <a:extLst>
              <a:ext uri="{FF2B5EF4-FFF2-40B4-BE49-F238E27FC236}">
                <a16:creationId xmlns:a16="http://schemas.microsoft.com/office/drawing/2014/main" id="{DB1E129D-037D-4ED3-AD87-60CDE540D91A}"/>
              </a:ext>
            </a:extLst>
          </p:cNvPr>
          <p:cNvSpPr/>
          <p:nvPr/>
        </p:nvSpPr>
        <p:spPr>
          <a:xfrm>
            <a:off x="7742238" y="1537971"/>
            <a:ext cx="3876040" cy="4908550"/>
          </a:xfrm>
          <a:prstGeom prst="snip2DiagRect">
            <a:avLst>
              <a:gd name="adj1" fmla="val 0"/>
              <a:gd name="adj2" fmla="val 7782"/>
            </a:avLst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2EDBCFD-5999-4D5C-8AC0-22BF69C8F416}"/>
              </a:ext>
            </a:extLst>
          </p:cNvPr>
          <p:cNvSpPr txBox="1"/>
          <p:nvPr/>
        </p:nvSpPr>
        <p:spPr>
          <a:xfrm>
            <a:off x="8691563" y="1867535"/>
            <a:ext cx="1977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ym typeface="+mn-ea"/>
              </a:rPr>
              <a:t>研究内容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D898F35-09CF-4637-821F-236AB19FBCB7}"/>
              </a:ext>
            </a:extLst>
          </p:cNvPr>
          <p:cNvSpPr txBox="1"/>
          <p:nvPr/>
        </p:nvSpPr>
        <p:spPr>
          <a:xfrm>
            <a:off x="8040370" y="2346960"/>
            <a:ext cx="3280410" cy="681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</a:rPr>
              <a:t>不一样的设计演示，探索更加精彩的视觉世界，给你不一样视觉体验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6386818-B1E1-453A-B19B-364F819E61CE}"/>
              </a:ext>
            </a:extLst>
          </p:cNvPr>
          <p:cNvCxnSpPr/>
          <p:nvPr/>
        </p:nvCxnSpPr>
        <p:spPr>
          <a:xfrm>
            <a:off x="9079865" y="3512185"/>
            <a:ext cx="12007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剪去对角的矩形 4">
            <a:extLst>
              <a:ext uri="{FF2B5EF4-FFF2-40B4-BE49-F238E27FC236}">
                <a16:creationId xmlns:a16="http://schemas.microsoft.com/office/drawing/2014/main" id="{62E89030-E226-4527-9FF4-0760A80549DC}"/>
              </a:ext>
            </a:extLst>
          </p:cNvPr>
          <p:cNvSpPr/>
          <p:nvPr/>
        </p:nvSpPr>
        <p:spPr>
          <a:xfrm>
            <a:off x="8044180" y="4081145"/>
            <a:ext cx="1527810" cy="843280"/>
          </a:xfrm>
          <a:prstGeom prst="snip2DiagRect">
            <a:avLst>
              <a:gd name="adj1" fmla="val 0"/>
              <a:gd name="adj2" fmla="val 7782"/>
            </a:avLst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0416822-63FF-499E-BC63-6C541CFCADB1}"/>
              </a:ext>
            </a:extLst>
          </p:cNvPr>
          <p:cNvSpPr txBox="1"/>
          <p:nvPr/>
        </p:nvSpPr>
        <p:spPr>
          <a:xfrm>
            <a:off x="8047990" y="4272280"/>
            <a:ext cx="1520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ym typeface="+mn-ea"/>
              </a:rPr>
              <a:t>内容特征</a:t>
            </a:r>
          </a:p>
        </p:txBody>
      </p:sp>
      <p:sp>
        <p:nvSpPr>
          <p:cNvPr id="22" name="剪去对角的矩形 19">
            <a:extLst>
              <a:ext uri="{FF2B5EF4-FFF2-40B4-BE49-F238E27FC236}">
                <a16:creationId xmlns:a16="http://schemas.microsoft.com/office/drawing/2014/main" id="{ED682452-245C-40D9-83BD-CC8AFE21236E}"/>
              </a:ext>
            </a:extLst>
          </p:cNvPr>
          <p:cNvSpPr/>
          <p:nvPr/>
        </p:nvSpPr>
        <p:spPr>
          <a:xfrm>
            <a:off x="9827260" y="4081145"/>
            <a:ext cx="1527810" cy="843280"/>
          </a:xfrm>
          <a:prstGeom prst="snip2DiagRect">
            <a:avLst>
              <a:gd name="adj1" fmla="val 0"/>
              <a:gd name="adj2" fmla="val 7782"/>
            </a:avLst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E799436-C683-4875-92C3-DFFDAC9A5005}"/>
              </a:ext>
            </a:extLst>
          </p:cNvPr>
          <p:cNvSpPr txBox="1"/>
          <p:nvPr/>
        </p:nvSpPr>
        <p:spPr>
          <a:xfrm>
            <a:off x="9796780" y="4272280"/>
            <a:ext cx="1588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ym typeface="+mn-ea"/>
              </a:rPr>
              <a:t>内容特征</a:t>
            </a:r>
          </a:p>
        </p:txBody>
      </p:sp>
      <p:sp>
        <p:nvSpPr>
          <p:cNvPr id="24" name="剪去对角的矩形 26">
            <a:extLst>
              <a:ext uri="{FF2B5EF4-FFF2-40B4-BE49-F238E27FC236}">
                <a16:creationId xmlns:a16="http://schemas.microsoft.com/office/drawing/2014/main" id="{9934BD43-2B0A-4759-98A7-B1094A7C8A81}"/>
              </a:ext>
            </a:extLst>
          </p:cNvPr>
          <p:cNvSpPr/>
          <p:nvPr/>
        </p:nvSpPr>
        <p:spPr>
          <a:xfrm>
            <a:off x="8044180" y="5193665"/>
            <a:ext cx="1527810" cy="843280"/>
          </a:xfrm>
          <a:prstGeom prst="snip2DiagRect">
            <a:avLst>
              <a:gd name="adj1" fmla="val 0"/>
              <a:gd name="adj2" fmla="val 7782"/>
            </a:avLst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5361B98-34DA-4C7B-AC52-E4A40AA8BE36}"/>
              </a:ext>
            </a:extLst>
          </p:cNvPr>
          <p:cNvSpPr txBox="1"/>
          <p:nvPr/>
        </p:nvSpPr>
        <p:spPr>
          <a:xfrm>
            <a:off x="8047990" y="5384800"/>
            <a:ext cx="1520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ym typeface="+mn-ea"/>
              </a:rPr>
              <a:t>内容特征</a:t>
            </a:r>
          </a:p>
        </p:txBody>
      </p:sp>
      <p:sp>
        <p:nvSpPr>
          <p:cNvPr id="26" name="剪去对角的矩形 29">
            <a:extLst>
              <a:ext uri="{FF2B5EF4-FFF2-40B4-BE49-F238E27FC236}">
                <a16:creationId xmlns:a16="http://schemas.microsoft.com/office/drawing/2014/main" id="{870730A1-FA25-4EDF-97FF-AF552BEC4041}"/>
              </a:ext>
            </a:extLst>
          </p:cNvPr>
          <p:cNvSpPr/>
          <p:nvPr/>
        </p:nvSpPr>
        <p:spPr>
          <a:xfrm>
            <a:off x="9827260" y="5193665"/>
            <a:ext cx="1527810" cy="843280"/>
          </a:xfrm>
          <a:prstGeom prst="snip2DiagRect">
            <a:avLst>
              <a:gd name="adj1" fmla="val 0"/>
              <a:gd name="adj2" fmla="val 7782"/>
            </a:avLst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37E2C9F-372F-4600-9180-E3AB91CDFA87}"/>
              </a:ext>
            </a:extLst>
          </p:cNvPr>
          <p:cNvSpPr txBox="1"/>
          <p:nvPr/>
        </p:nvSpPr>
        <p:spPr>
          <a:xfrm>
            <a:off x="9827260" y="5384800"/>
            <a:ext cx="1527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ym typeface="+mn-ea"/>
              </a:rPr>
              <a:t>内容特征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C863185-CA8F-45F4-803E-0146EFC82274}"/>
              </a:ext>
            </a:extLst>
          </p:cNvPr>
          <p:cNvSpPr txBox="1"/>
          <p:nvPr/>
        </p:nvSpPr>
        <p:spPr>
          <a:xfrm>
            <a:off x="1184991" y="253887"/>
            <a:ext cx="425511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研究内容简介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A590980-7AB5-4441-8908-E269F87C24A3}"/>
              </a:ext>
            </a:extLst>
          </p:cNvPr>
          <p:cNvGrpSpPr/>
          <p:nvPr/>
        </p:nvGrpSpPr>
        <p:grpSpPr>
          <a:xfrm rot="5400000">
            <a:off x="744821" y="2951786"/>
            <a:ext cx="329588" cy="145744"/>
            <a:chOff x="1107746" y="552161"/>
            <a:chExt cx="329588" cy="14574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A6B83F3-959E-466C-B862-140AEC479116}"/>
                </a:ext>
              </a:extLst>
            </p:cNvPr>
            <p:cNvSpPr/>
            <p:nvPr/>
          </p:nvSpPr>
          <p:spPr>
            <a:xfrm>
              <a:off x="1107746" y="552161"/>
              <a:ext cx="145744" cy="1457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3F884C1D-DD47-4BB4-9E5D-BF8D821BCC5F}"/>
                </a:ext>
              </a:extLst>
            </p:cNvPr>
            <p:cNvSpPr/>
            <p:nvPr/>
          </p:nvSpPr>
          <p:spPr>
            <a:xfrm>
              <a:off x="1199668" y="552161"/>
              <a:ext cx="145744" cy="14574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E23F2CBD-EC49-4D3B-BF83-A3A53308BC05}"/>
                </a:ext>
              </a:extLst>
            </p:cNvPr>
            <p:cNvSpPr/>
            <p:nvPr/>
          </p:nvSpPr>
          <p:spPr>
            <a:xfrm>
              <a:off x="1291590" y="552161"/>
              <a:ext cx="145744" cy="14574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95C0C4-265E-43FD-BA7A-E8DE296378F1}"/>
              </a:ext>
            </a:extLst>
          </p:cNvPr>
          <p:cNvGrpSpPr/>
          <p:nvPr/>
        </p:nvGrpSpPr>
        <p:grpSpPr>
          <a:xfrm>
            <a:off x="11441754" y="6086990"/>
            <a:ext cx="379728" cy="649984"/>
            <a:chOff x="12941837" y="2540142"/>
            <a:chExt cx="379728" cy="649984"/>
          </a:xfrm>
        </p:grpSpPr>
        <p:sp>
          <p:nvSpPr>
            <p:cNvPr id="34" name="弧形 33">
              <a:extLst>
                <a:ext uri="{FF2B5EF4-FFF2-40B4-BE49-F238E27FC236}">
                  <a16:creationId xmlns:a16="http://schemas.microsoft.com/office/drawing/2014/main" id="{B06A6619-FFE0-4B16-9125-98EC579CF3C6}"/>
                </a:ext>
              </a:extLst>
            </p:cNvPr>
            <p:cNvSpPr/>
            <p:nvPr/>
          </p:nvSpPr>
          <p:spPr>
            <a:xfrm rot="13080000" flipH="1">
              <a:off x="12941837" y="2540142"/>
              <a:ext cx="379728" cy="649984"/>
            </a:xfrm>
            <a:prstGeom prst="arc">
              <a:avLst>
                <a:gd name="adj1" fmla="val 14949569"/>
                <a:gd name="adj2" fmla="val 10167440"/>
              </a:avLst>
            </a:prstGeom>
            <a:ln w="12700">
              <a:gradFill>
                <a:gsLst>
                  <a:gs pos="0">
                    <a:schemeClr val="tx1"/>
                  </a:gs>
                  <a:gs pos="74000">
                    <a:schemeClr val="accent1"/>
                  </a:gs>
                  <a:gs pos="83000">
                    <a:schemeClr val="accent1"/>
                  </a:gs>
                  <a:gs pos="100000">
                    <a:schemeClr val="tx1"/>
                  </a:gs>
                </a:gsLst>
                <a:lin ang="2700000" scaled="1"/>
              </a:gradFill>
            </a:ln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星形: 四角 34">
              <a:extLst>
                <a:ext uri="{FF2B5EF4-FFF2-40B4-BE49-F238E27FC236}">
                  <a16:creationId xmlns:a16="http://schemas.microsoft.com/office/drawing/2014/main" id="{722F516D-DF2A-422A-A707-0CAA988B5569}"/>
                </a:ext>
              </a:extLst>
            </p:cNvPr>
            <p:cNvSpPr/>
            <p:nvPr/>
          </p:nvSpPr>
          <p:spPr>
            <a:xfrm>
              <a:off x="12986097" y="2719530"/>
              <a:ext cx="291208" cy="291207"/>
            </a:xfrm>
            <a:prstGeom prst="star4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067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5E5D3A0-787D-4C49-A1E9-E35D78203593}"/>
              </a:ext>
            </a:extLst>
          </p:cNvPr>
          <p:cNvSpPr txBox="1"/>
          <p:nvPr/>
        </p:nvSpPr>
        <p:spPr>
          <a:xfrm>
            <a:off x="1184991" y="253887"/>
            <a:ext cx="425511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研究内容简介</a:t>
            </a:r>
          </a:p>
        </p:txBody>
      </p:sp>
      <p:sp>
        <p:nvSpPr>
          <p:cNvPr id="3" name="剪去对角的矩形 9">
            <a:extLst>
              <a:ext uri="{FF2B5EF4-FFF2-40B4-BE49-F238E27FC236}">
                <a16:creationId xmlns:a16="http://schemas.microsoft.com/office/drawing/2014/main" id="{3C6955AA-19D7-405B-B15E-B0B2FA8B0CC2}"/>
              </a:ext>
            </a:extLst>
          </p:cNvPr>
          <p:cNvSpPr/>
          <p:nvPr/>
        </p:nvSpPr>
        <p:spPr>
          <a:xfrm>
            <a:off x="903605" y="1787524"/>
            <a:ext cx="3180080" cy="3622675"/>
          </a:xfrm>
          <a:prstGeom prst="snip2DiagRect">
            <a:avLst>
              <a:gd name="adj1" fmla="val 0"/>
              <a:gd name="adj2" fmla="val 7782"/>
            </a:avLst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E0675AE8-717C-45BE-80B8-D481665E763C}"/>
              </a:ext>
            </a:extLst>
          </p:cNvPr>
          <p:cNvSpPr/>
          <p:nvPr/>
        </p:nvSpPr>
        <p:spPr>
          <a:xfrm>
            <a:off x="1470660" y="2217420"/>
            <a:ext cx="2045970" cy="2045970"/>
          </a:xfrm>
          <a:prstGeom prst="arc">
            <a:avLst>
              <a:gd name="adj1" fmla="val 17558659"/>
              <a:gd name="adj2" fmla="val 17209649"/>
            </a:avLst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AC4900A5-0CB8-48F2-A5EB-0B391D235FAC}"/>
              </a:ext>
            </a:extLst>
          </p:cNvPr>
          <p:cNvSpPr/>
          <p:nvPr/>
        </p:nvSpPr>
        <p:spPr>
          <a:xfrm>
            <a:off x="1470660" y="2217420"/>
            <a:ext cx="2045970" cy="2045970"/>
          </a:xfrm>
          <a:prstGeom prst="arc">
            <a:avLst>
              <a:gd name="adj1" fmla="val 16093345"/>
              <a:gd name="adj2" fmla="val 1834419"/>
            </a:avLst>
          </a:prstGeom>
          <a:noFill/>
          <a:ln w="190500" cap="rnd"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566EB9-0678-4031-8F24-7E3721ED12EE}"/>
              </a:ext>
            </a:extLst>
          </p:cNvPr>
          <p:cNvSpPr txBox="1"/>
          <p:nvPr/>
        </p:nvSpPr>
        <p:spPr>
          <a:xfrm>
            <a:off x="1594485" y="2778760"/>
            <a:ext cx="17983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+mj-ea"/>
                <a:ea typeface="+mj-ea"/>
              </a:rPr>
              <a:t>4.9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%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9E2465-3F13-4C2C-819F-FCC91E9414DD}"/>
              </a:ext>
            </a:extLst>
          </p:cNvPr>
          <p:cNvSpPr txBox="1"/>
          <p:nvPr/>
        </p:nvSpPr>
        <p:spPr>
          <a:xfrm>
            <a:off x="1503045" y="4676140"/>
            <a:ext cx="1981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ea"/>
              </a:rPr>
              <a:t>内容占比</a:t>
            </a:r>
            <a:endParaRPr lang="en-US" dirty="0">
              <a:sym typeface="+mn-ea"/>
            </a:endParaRPr>
          </a:p>
        </p:txBody>
      </p:sp>
      <p:sp>
        <p:nvSpPr>
          <p:cNvPr id="8" name="剪去对角的矩形 5">
            <a:extLst>
              <a:ext uri="{FF2B5EF4-FFF2-40B4-BE49-F238E27FC236}">
                <a16:creationId xmlns:a16="http://schemas.microsoft.com/office/drawing/2014/main" id="{3725976F-9172-4E14-A125-6BA9FBD80E09}"/>
              </a:ext>
            </a:extLst>
          </p:cNvPr>
          <p:cNvSpPr/>
          <p:nvPr/>
        </p:nvSpPr>
        <p:spPr>
          <a:xfrm>
            <a:off x="4505960" y="1787524"/>
            <a:ext cx="3180080" cy="3622675"/>
          </a:xfrm>
          <a:prstGeom prst="snip2DiagRect">
            <a:avLst>
              <a:gd name="adj1" fmla="val 0"/>
              <a:gd name="adj2" fmla="val 7782"/>
            </a:avLst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0E4C4214-ECA2-43F4-B510-3915CD33A184}"/>
              </a:ext>
            </a:extLst>
          </p:cNvPr>
          <p:cNvSpPr/>
          <p:nvPr/>
        </p:nvSpPr>
        <p:spPr>
          <a:xfrm>
            <a:off x="5073015" y="2217420"/>
            <a:ext cx="2045970" cy="2045970"/>
          </a:xfrm>
          <a:prstGeom prst="arc">
            <a:avLst>
              <a:gd name="adj1" fmla="val 17558659"/>
              <a:gd name="adj2" fmla="val 17209649"/>
            </a:avLst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E5041ABB-EBE9-4644-A00F-E28EBA5939B5}"/>
              </a:ext>
            </a:extLst>
          </p:cNvPr>
          <p:cNvSpPr/>
          <p:nvPr/>
        </p:nvSpPr>
        <p:spPr>
          <a:xfrm>
            <a:off x="5073015" y="2217420"/>
            <a:ext cx="2045970" cy="2045970"/>
          </a:xfrm>
          <a:prstGeom prst="arc">
            <a:avLst>
              <a:gd name="adj1" fmla="val 16093345"/>
              <a:gd name="adj2" fmla="val 8867164"/>
            </a:avLst>
          </a:prstGeom>
          <a:noFill/>
          <a:ln w="190500" cap="rnd"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AC8C57-3B24-49C3-90FA-C381AAFBD683}"/>
              </a:ext>
            </a:extLst>
          </p:cNvPr>
          <p:cNvSpPr txBox="1"/>
          <p:nvPr/>
        </p:nvSpPr>
        <p:spPr>
          <a:xfrm>
            <a:off x="5196840" y="2778760"/>
            <a:ext cx="17983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+mj-ea"/>
                <a:ea typeface="+mj-ea"/>
              </a:rPr>
              <a:t>7.9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%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D80AAE6-AE33-4001-9E23-E70F5DF52D4A}"/>
              </a:ext>
            </a:extLst>
          </p:cNvPr>
          <p:cNvSpPr txBox="1"/>
          <p:nvPr/>
        </p:nvSpPr>
        <p:spPr>
          <a:xfrm>
            <a:off x="5105400" y="4676140"/>
            <a:ext cx="1981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ea"/>
              </a:rPr>
              <a:t>热词占比</a:t>
            </a:r>
            <a:endParaRPr lang="en-US" dirty="0">
              <a:sym typeface="+mn-ea"/>
            </a:endParaRPr>
          </a:p>
        </p:txBody>
      </p:sp>
      <p:sp>
        <p:nvSpPr>
          <p:cNvPr id="13" name="剪去对角的矩形 13">
            <a:extLst>
              <a:ext uri="{FF2B5EF4-FFF2-40B4-BE49-F238E27FC236}">
                <a16:creationId xmlns:a16="http://schemas.microsoft.com/office/drawing/2014/main" id="{80C867DF-6E2F-4B20-B23E-8C11CA641239}"/>
              </a:ext>
            </a:extLst>
          </p:cNvPr>
          <p:cNvSpPr/>
          <p:nvPr/>
        </p:nvSpPr>
        <p:spPr>
          <a:xfrm>
            <a:off x="8108315" y="1787524"/>
            <a:ext cx="3180080" cy="3622675"/>
          </a:xfrm>
          <a:prstGeom prst="snip2DiagRect">
            <a:avLst>
              <a:gd name="adj1" fmla="val 0"/>
              <a:gd name="adj2" fmla="val 7782"/>
            </a:avLst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2D7456D7-5D7C-4BED-9405-6BCFB3151F5F}"/>
              </a:ext>
            </a:extLst>
          </p:cNvPr>
          <p:cNvSpPr/>
          <p:nvPr/>
        </p:nvSpPr>
        <p:spPr>
          <a:xfrm>
            <a:off x="8675370" y="2217420"/>
            <a:ext cx="2045970" cy="2045970"/>
          </a:xfrm>
          <a:prstGeom prst="arc">
            <a:avLst>
              <a:gd name="adj1" fmla="val 17558659"/>
              <a:gd name="adj2" fmla="val 17209649"/>
            </a:avLst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14AC4BB8-2BEF-4B5D-AB7B-157F120ECFE2}"/>
              </a:ext>
            </a:extLst>
          </p:cNvPr>
          <p:cNvSpPr/>
          <p:nvPr/>
        </p:nvSpPr>
        <p:spPr>
          <a:xfrm>
            <a:off x="8675370" y="2217420"/>
            <a:ext cx="2045970" cy="2045970"/>
          </a:xfrm>
          <a:prstGeom prst="arc">
            <a:avLst>
              <a:gd name="adj1" fmla="val 16093345"/>
              <a:gd name="adj2" fmla="val 20568542"/>
            </a:avLst>
          </a:prstGeom>
          <a:noFill/>
          <a:ln w="190500" cap="rnd"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AEC5F9F-B271-4BA9-979F-564B395562BD}"/>
              </a:ext>
            </a:extLst>
          </p:cNvPr>
          <p:cNvSpPr txBox="1"/>
          <p:nvPr/>
        </p:nvSpPr>
        <p:spPr>
          <a:xfrm>
            <a:off x="8799195" y="2778760"/>
            <a:ext cx="17983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+mj-ea"/>
                <a:ea typeface="+mj-ea"/>
              </a:rPr>
              <a:t>2.9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%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9B9B7A9-ED36-4DCA-B800-7EF78C56EA93}"/>
              </a:ext>
            </a:extLst>
          </p:cNvPr>
          <p:cNvSpPr txBox="1"/>
          <p:nvPr/>
        </p:nvSpPr>
        <p:spPr>
          <a:xfrm>
            <a:off x="8707755" y="4676140"/>
            <a:ext cx="1981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ea"/>
              </a:rPr>
              <a:t>边缘占比</a:t>
            </a:r>
            <a:endParaRPr lang="en-US" dirty="0">
              <a:sym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565ABC9-0CEA-46C6-B6D0-12EED0E74055}"/>
              </a:ext>
            </a:extLst>
          </p:cNvPr>
          <p:cNvSpPr txBox="1"/>
          <p:nvPr/>
        </p:nvSpPr>
        <p:spPr>
          <a:xfrm>
            <a:off x="1785564" y="5792469"/>
            <a:ext cx="8620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800" dirty="0">
                <a:sym typeface="+mn-ea"/>
              </a:rPr>
              <a:t>根据研究背景，我们所研究的内容方向</a:t>
            </a:r>
            <a:endParaRPr lang="en-US" sz="2800" dirty="0">
              <a:sym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67A4623-78ED-4445-B268-C24963C92513}"/>
              </a:ext>
            </a:extLst>
          </p:cNvPr>
          <p:cNvGrpSpPr/>
          <p:nvPr/>
        </p:nvGrpSpPr>
        <p:grpSpPr>
          <a:xfrm>
            <a:off x="11098531" y="4676140"/>
            <a:ext cx="379728" cy="649984"/>
            <a:chOff x="12941837" y="2540142"/>
            <a:chExt cx="379728" cy="649984"/>
          </a:xfrm>
        </p:grpSpPr>
        <p:sp>
          <p:nvSpPr>
            <p:cNvPr id="20" name="弧形 19">
              <a:extLst>
                <a:ext uri="{FF2B5EF4-FFF2-40B4-BE49-F238E27FC236}">
                  <a16:creationId xmlns:a16="http://schemas.microsoft.com/office/drawing/2014/main" id="{D45EB832-4698-4D59-9CDB-7A3AC63387FE}"/>
                </a:ext>
              </a:extLst>
            </p:cNvPr>
            <p:cNvSpPr/>
            <p:nvPr/>
          </p:nvSpPr>
          <p:spPr>
            <a:xfrm rot="13080000" flipH="1">
              <a:off x="12941837" y="2540142"/>
              <a:ext cx="379728" cy="649984"/>
            </a:xfrm>
            <a:prstGeom prst="arc">
              <a:avLst>
                <a:gd name="adj1" fmla="val 14949569"/>
                <a:gd name="adj2" fmla="val 10167440"/>
              </a:avLst>
            </a:prstGeom>
            <a:ln w="12700">
              <a:gradFill>
                <a:gsLst>
                  <a:gs pos="0">
                    <a:schemeClr val="tx1"/>
                  </a:gs>
                  <a:gs pos="74000">
                    <a:schemeClr val="accent1"/>
                  </a:gs>
                  <a:gs pos="83000">
                    <a:schemeClr val="accent1"/>
                  </a:gs>
                  <a:gs pos="100000">
                    <a:schemeClr val="tx1"/>
                  </a:gs>
                </a:gsLst>
                <a:lin ang="2700000" scaled="1"/>
              </a:gradFill>
            </a:ln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星形: 四角 20">
              <a:extLst>
                <a:ext uri="{FF2B5EF4-FFF2-40B4-BE49-F238E27FC236}">
                  <a16:creationId xmlns:a16="http://schemas.microsoft.com/office/drawing/2014/main" id="{1B2E1826-3B3D-4EB9-9CF4-067CABD91E12}"/>
                </a:ext>
              </a:extLst>
            </p:cNvPr>
            <p:cNvSpPr/>
            <p:nvPr/>
          </p:nvSpPr>
          <p:spPr>
            <a:xfrm>
              <a:off x="12986097" y="2719530"/>
              <a:ext cx="291208" cy="291207"/>
            </a:xfrm>
            <a:prstGeom prst="star4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4D3936FA-155E-89D2-1A14-5BF5BA8BB7A0}"/>
              </a:ext>
            </a:extLst>
          </p:cNvPr>
          <p:cNvSpPr txBox="1"/>
          <p:nvPr/>
        </p:nvSpPr>
        <p:spPr>
          <a:xfrm>
            <a:off x="5337999" y="745108"/>
            <a:ext cx="6096000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570397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FF90CFA-F5CB-44BD-8F62-6AA4C18F80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我们永远不会停下追逐的脚步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5C135B-3553-4DED-8B20-2DF1E27F54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紧跟时代潮流</a:t>
            </a:r>
          </a:p>
        </p:txBody>
      </p:sp>
    </p:spTree>
    <p:extLst>
      <p:ext uri="{BB962C8B-B14F-4D97-AF65-F5344CB8AC3E}">
        <p14:creationId xmlns:p14="http://schemas.microsoft.com/office/powerpoint/2010/main" val="611572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QR 代码&#10;&#10;描述已自动生成">
            <a:extLst>
              <a:ext uri="{FF2B5EF4-FFF2-40B4-BE49-F238E27FC236}">
                <a16:creationId xmlns:a16="http://schemas.microsoft.com/office/drawing/2014/main" id="{5709AF9F-92F1-4619-9BCA-512F7CD8358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206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C62D45-9847-4CAF-4E33-96780B65E1B5}"/>
              </a:ext>
            </a:extLst>
          </p:cNvPr>
          <p:cNvSpPr/>
          <p:nvPr/>
        </p:nvSpPr>
        <p:spPr>
          <a:xfrm>
            <a:off x="658813" y="3568382"/>
            <a:ext cx="392767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君回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FE1C836-8DF4-B5BE-4136-1FA66FC32D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370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3D66EF3-5959-413A-9A17-C9AFB02A5177}"/>
              </a:ext>
            </a:extLst>
          </p:cNvPr>
          <p:cNvSpPr txBox="1"/>
          <p:nvPr/>
        </p:nvSpPr>
        <p:spPr>
          <a:xfrm>
            <a:off x="623392" y="476672"/>
            <a:ext cx="249327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设计规范：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0F1239-C9DC-4725-A7E1-76D0FC088919}"/>
              </a:ext>
            </a:extLst>
          </p:cNvPr>
          <p:cNvSpPr txBox="1"/>
          <p:nvPr/>
        </p:nvSpPr>
        <p:spPr>
          <a:xfrm>
            <a:off x="623392" y="2319263"/>
            <a:ext cx="511256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标题：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演示斜黑体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5DE0EC-6299-4EE2-AA03-C1B5B3470E17}"/>
              </a:ext>
            </a:extLst>
          </p:cNvPr>
          <p:cNvSpPr txBox="1"/>
          <p:nvPr/>
        </p:nvSpPr>
        <p:spPr>
          <a:xfrm>
            <a:off x="1487488" y="2823319"/>
            <a:ext cx="223224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字号：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24-80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D54BBD-C551-435B-9B8A-3A35F086E81F}"/>
              </a:ext>
            </a:extLst>
          </p:cNvPr>
          <p:cNvSpPr txBox="1"/>
          <p:nvPr/>
        </p:nvSpPr>
        <p:spPr>
          <a:xfrm>
            <a:off x="1487488" y="3327375"/>
            <a:ext cx="223224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行间距：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1.0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31E28E8-1EF0-4F86-AE54-F1E6F337563B}"/>
              </a:ext>
            </a:extLst>
          </p:cNvPr>
          <p:cNvSpPr/>
          <p:nvPr/>
        </p:nvSpPr>
        <p:spPr>
          <a:xfrm>
            <a:off x="695400" y="1653080"/>
            <a:ext cx="1397952" cy="4077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ysClr val="window" lastClr="FFFFFF"/>
                </a:solidFill>
                <a:latin typeface="+mj-ea"/>
                <a:ea typeface="+mj-ea"/>
                <a:cs typeface="+mn-ea"/>
              </a:rPr>
              <a:t>字体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127040-E832-458C-A889-775790419290}"/>
              </a:ext>
            </a:extLst>
          </p:cNvPr>
          <p:cNvSpPr txBox="1"/>
          <p:nvPr/>
        </p:nvSpPr>
        <p:spPr>
          <a:xfrm>
            <a:off x="623392" y="4614047"/>
            <a:ext cx="331236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marL="0" marR="0" lvl="0" indent="0" algn="l" defTabSz="91440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正文：</a:t>
            </a:r>
            <a:r>
              <a:rPr kumimoji="0" lang="fr-FR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HarmonyOS Sans SC Light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6194BC-779B-4BB8-98A7-3D64AA493453}"/>
              </a:ext>
            </a:extLst>
          </p:cNvPr>
          <p:cNvSpPr txBox="1"/>
          <p:nvPr/>
        </p:nvSpPr>
        <p:spPr>
          <a:xfrm>
            <a:off x="1487488" y="5058942"/>
            <a:ext cx="162917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字号：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ea typeface="+mn-ea"/>
              </a:rPr>
              <a:t>16-18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5C235DD-D374-42A1-B3D6-4CE095A796AE}"/>
              </a:ext>
            </a:extLst>
          </p:cNvPr>
          <p:cNvSpPr txBox="1"/>
          <p:nvPr/>
        </p:nvSpPr>
        <p:spPr>
          <a:xfrm>
            <a:off x="1487488" y="5503836"/>
            <a:ext cx="162917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行间距：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ea typeface="+mn-ea"/>
              </a:rPr>
              <a:t>1.25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CF174E2-73C2-4465-96DB-3A1D527C8282}"/>
              </a:ext>
            </a:extLst>
          </p:cNvPr>
          <p:cNvSpPr/>
          <p:nvPr/>
        </p:nvSpPr>
        <p:spPr>
          <a:xfrm>
            <a:off x="695400" y="4097178"/>
            <a:ext cx="360040" cy="1041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ysClr val="window" lastClr="FFFFFF"/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5E51239-C61D-4933-8E38-A1FBCC11821D}"/>
              </a:ext>
            </a:extLst>
          </p:cNvPr>
          <p:cNvSpPr/>
          <p:nvPr/>
        </p:nvSpPr>
        <p:spPr>
          <a:xfrm>
            <a:off x="6456040" y="1653080"/>
            <a:ext cx="1397952" cy="4077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ysClr val="window" lastClr="FFFFFF"/>
                </a:solidFill>
                <a:latin typeface="+mj-ea"/>
                <a:ea typeface="+mj-ea"/>
                <a:cs typeface="+mn-ea"/>
              </a:rPr>
              <a:t>配色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5C9BEF0-58D8-49F2-A11F-79D1FE0992CE}"/>
              </a:ext>
            </a:extLst>
          </p:cNvPr>
          <p:cNvSpPr/>
          <p:nvPr/>
        </p:nvSpPr>
        <p:spPr>
          <a:xfrm>
            <a:off x="6464476" y="2420888"/>
            <a:ext cx="1397952" cy="734889"/>
          </a:xfrm>
          <a:prstGeom prst="roundRect">
            <a:avLst>
              <a:gd name="adj" fmla="val 980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EA967CB-35F0-4024-95F2-EA6952F5642F}"/>
              </a:ext>
            </a:extLst>
          </p:cNvPr>
          <p:cNvSpPr txBox="1"/>
          <p:nvPr/>
        </p:nvSpPr>
        <p:spPr>
          <a:xfrm>
            <a:off x="6587388" y="2601614"/>
            <a:ext cx="1152128" cy="3734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2C68FF"/>
                    </a:gs>
                    <a:gs pos="100000">
                      <a:srgbClr val="003FDE"/>
                    </a:gs>
                  </a:gsLst>
                  <a:lin ang="5400000" scaled="0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  <a:ea typeface="+mn-ea"/>
              </a:rPr>
              <a:t>#FF6A00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41ED187-34AF-448C-B55F-112335DFB3D5}"/>
              </a:ext>
            </a:extLst>
          </p:cNvPr>
          <p:cNvSpPr/>
          <p:nvPr/>
        </p:nvSpPr>
        <p:spPr>
          <a:xfrm>
            <a:off x="6464476" y="4097178"/>
            <a:ext cx="360040" cy="1041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ysClr val="window" lastClr="FFFFFF"/>
              </a:solidFill>
              <a:latin typeface="+mj-ea"/>
              <a:ea typeface="+mj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24367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94C84D4D-727D-4366-B27B-9436944F81D2}"/>
              </a:ext>
            </a:extLst>
          </p:cNvPr>
          <p:cNvSpPr/>
          <p:nvPr/>
        </p:nvSpPr>
        <p:spPr>
          <a:xfrm>
            <a:off x="922167" y="2591377"/>
            <a:ext cx="3237550" cy="978368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20000">
                <a:schemeClr val="accent1">
                  <a:alpha val="36000"/>
                </a:schemeClr>
              </a:gs>
              <a:gs pos="84000">
                <a:schemeClr val="accent1">
                  <a:alpha val="0"/>
                </a:schemeClr>
              </a:gs>
            </a:gsLst>
            <a:lin ang="7200000" scaled="0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alpha val="0"/>
                  </a:schemeClr>
                </a:gs>
              </a:gsLst>
              <a:lin ang="8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prstClr val="white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C786962D-81DF-43A2-AE5F-F2B59B3B23E9}"/>
              </a:ext>
            </a:extLst>
          </p:cNvPr>
          <p:cNvSpPr/>
          <p:nvPr/>
        </p:nvSpPr>
        <p:spPr>
          <a:xfrm>
            <a:off x="870193" y="2540309"/>
            <a:ext cx="3237550" cy="978368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20000">
                <a:schemeClr val="accent1">
                  <a:alpha val="36000"/>
                </a:schemeClr>
              </a:gs>
              <a:gs pos="84000">
                <a:schemeClr val="accent1">
                  <a:alpha val="0"/>
                </a:schemeClr>
              </a:gs>
            </a:gsLst>
            <a:lin ang="7200000" scaled="0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alpha val="0"/>
                  </a:schemeClr>
                </a:gs>
              </a:gsLst>
              <a:lin ang="8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prstClr val="white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98CF491D-4BAF-43BB-8257-6D678D8E3BF1}"/>
              </a:ext>
            </a:extLst>
          </p:cNvPr>
          <p:cNvSpPr/>
          <p:nvPr/>
        </p:nvSpPr>
        <p:spPr>
          <a:xfrm>
            <a:off x="4515710" y="2591377"/>
            <a:ext cx="3237550" cy="978368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20000">
                <a:schemeClr val="accent1">
                  <a:alpha val="36000"/>
                </a:schemeClr>
              </a:gs>
              <a:gs pos="84000">
                <a:schemeClr val="accent1">
                  <a:alpha val="0"/>
                </a:schemeClr>
              </a:gs>
            </a:gsLst>
            <a:lin ang="7200000" scaled="0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alpha val="0"/>
                  </a:schemeClr>
                </a:gs>
              </a:gsLst>
              <a:lin ang="8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prstClr val="white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39841888-22F0-4BBE-98A6-1123E5D6ABFB}"/>
              </a:ext>
            </a:extLst>
          </p:cNvPr>
          <p:cNvSpPr/>
          <p:nvPr/>
        </p:nvSpPr>
        <p:spPr>
          <a:xfrm>
            <a:off x="4463736" y="2540309"/>
            <a:ext cx="3237550" cy="978368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20000">
                <a:schemeClr val="accent1">
                  <a:alpha val="36000"/>
                </a:schemeClr>
              </a:gs>
              <a:gs pos="84000">
                <a:schemeClr val="accent1">
                  <a:alpha val="0"/>
                </a:schemeClr>
              </a:gs>
            </a:gsLst>
            <a:lin ang="7200000" scaled="0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alpha val="0"/>
                  </a:schemeClr>
                </a:gs>
              </a:gsLst>
              <a:lin ang="8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prstClr val="white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794640E9-3F85-48F8-9BB4-F32538C6D320}"/>
              </a:ext>
            </a:extLst>
          </p:cNvPr>
          <p:cNvSpPr/>
          <p:nvPr/>
        </p:nvSpPr>
        <p:spPr>
          <a:xfrm>
            <a:off x="8136233" y="2591377"/>
            <a:ext cx="3237550" cy="978368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20000">
                <a:schemeClr val="accent1">
                  <a:alpha val="36000"/>
                </a:schemeClr>
              </a:gs>
              <a:gs pos="84000">
                <a:schemeClr val="accent1">
                  <a:alpha val="0"/>
                </a:schemeClr>
              </a:gs>
            </a:gsLst>
            <a:lin ang="7200000" scaled="0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alpha val="0"/>
                  </a:schemeClr>
                </a:gs>
              </a:gsLst>
              <a:lin ang="8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prstClr val="white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69044844-9C7F-4C4E-825C-6736194088D3}"/>
              </a:ext>
            </a:extLst>
          </p:cNvPr>
          <p:cNvSpPr/>
          <p:nvPr/>
        </p:nvSpPr>
        <p:spPr>
          <a:xfrm>
            <a:off x="8084259" y="2540309"/>
            <a:ext cx="3237550" cy="978368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20000">
                <a:schemeClr val="accent1">
                  <a:alpha val="36000"/>
                </a:schemeClr>
              </a:gs>
              <a:gs pos="84000">
                <a:schemeClr val="accent1">
                  <a:alpha val="0"/>
                </a:schemeClr>
              </a:gs>
            </a:gsLst>
            <a:lin ang="7200000" scaled="0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alpha val="0"/>
                  </a:schemeClr>
                </a:gs>
              </a:gsLst>
              <a:lin ang="8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prstClr val="white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A11BD558-5943-4145-9417-05857E0D75AA}"/>
              </a:ext>
            </a:extLst>
          </p:cNvPr>
          <p:cNvSpPr/>
          <p:nvPr/>
        </p:nvSpPr>
        <p:spPr>
          <a:xfrm>
            <a:off x="922167" y="4281964"/>
            <a:ext cx="3237550" cy="978368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20000">
                <a:schemeClr val="accent1">
                  <a:alpha val="36000"/>
                </a:schemeClr>
              </a:gs>
              <a:gs pos="84000">
                <a:schemeClr val="accent1">
                  <a:alpha val="0"/>
                </a:schemeClr>
              </a:gs>
            </a:gsLst>
            <a:lin ang="7200000" scaled="0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alpha val="0"/>
                  </a:schemeClr>
                </a:gs>
              </a:gsLst>
              <a:lin ang="8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prstClr val="white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A440BB15-427B-4F78-B735-431165725440}"/>
              </a:ext>
            </a:extLst>
          </p:cNvPr>
          <p:cNvSpPr/>
          <p:nvPr/>
        </p:nvSpPr>
        <p:spPr>
          <a:xfrm>
            <a:off x="870193" y="4230896"/>
            <a:ext cx="3237550" cy="978368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20000">
                <a:schemeClr val="accent1">
                  <a:alpha val="36000"/>
                </a:schemeClr>
              </a:gs>
              <a:gs pos="84000">
                <a:schemeClr val="accent1">
                  <a:alpha val="0"/>
                </a:schemeClr>
              </a:gs>
            </a:gsLst>
            <a:lin ang="7200000" scaled="0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alpha val="0"/>
                  </a:schemeClr>
                </a:gs>
              </a:gsLst>
              <a:lin ang="8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prstClr val="white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A16A4F29-BE33-462F-8E4B-2512D15BFC6E}"/>
              </a:ext>
            </a:extLst>
          </p:cNvPr>
          <p:cNvSpPr/>
          <p:nvPr/>
        </p:nvSpPr>
        <p:spPr>
          <a:xfrm>
            <a:off x="4515710" y="4281964"/>
            <a:ext cx="3237550" cy="978368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20000">
                <a:schemeClr val="accent1">
                  <a:alpha val="36000"/>
                </a:schemeClr>
              </a:gs>
              <a:gs pos="84000">
                <a:schemeClr val="accent1">
                  <a:alpha val="0"/>
                </a:schemeClr>
              </a:gs>
            </a:gsLst>
            <a:lin ang="7200000" scaled="0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alpha val="0"/>
                  </a:schemeClr>
                </a:gs>
              </a:gsLst>
              <a:lin ang="8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prstClr val="white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BBCE6D8B-8CAB-45BA-BB05-7013C0C3C768}"/>
              </a:ext>
            </a:extLst>
          </p:cNvPr>
          <p:cNvSpPr/>
          <p:nvPr/>
        </p:nvSpPr>
        <p:spPr>
          <a:xfrm>
            <a:off x="4463736" y="4230896"/>
            <a:ext cx="3237550" cy="978368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20000">
                <a:schemeClr val="accent1">
                  <a:alpha val="36000"/>
                </a:schemeClr>
              </a:gs>
              <a:gs pos="84000">
                <a:schemeClr val="accent1">
                  <a:alpha val="0"/>
                </a:schemeClr>
              </a:gs>
            </a:gsLst>
            <a:lin ang="7200000" scaled="0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alpha val="0"/>
                  </a:schemeClr>
                </a:gs>
              </a:gsLst>
              <a:lin ang="8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prstClr val="white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B7EF1918-980B-4611-A902-B7EE337F83FD}"/>
              </a:ext>
            </a:extLst>
          </p:cNvPr>
          <p:cNvSpPr/>
          <p:nvPr/>
        </p:nvSpPr>
        <p:spPr>
          <a:xfrm>
            <a:off x="8136233" y="4281964"/>
            <a:ext cx="3237550" cy="978368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20000">
                <a:schemeClr val="accent1">
                  <a:alpha val="36000"/>
                </a:schemeClr>
              </a:gs>
              <a:gs pos="84000">
                <a:schemeClr val="accent1">
                  <a:alpha val="0"/>
                </a:schemeClr>
              </a:gs>
            </a:gsLst>
            <a:lin ang="7200000" scaled="0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alpha val="0"/>
                  </a:schemeClr>
                </a:gs>
              </a:gsLst>
              <a:lin ang="8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prstClr val="white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1AA49E58-99E9-44A9-981D-A48B64578BAB}"/>
              </a:ext>
            </a:extLst>
          </p:cNvPr>
          <p:cNvSpPr/>
          <p:nvPr/>
        </p:nvSpPr>
        <p:spPr>
          <a:xfrm>
            <a:off x="8084259" y="4230896"/>
            <a:ext cx="3237550" cy="978368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20000">
                <a:schemeClr val="accent1">
                  <a:alpha val="36000"/>
                </a:schemeClr>
              </a:gs>
              <a:gs pos="84000">
                <a:schemeClr val="accent1">
                  <a:alpha val="0"/>
                </a:schemeClr>
              </a:gs>
            </a:gsLst>
            <a:lin ang="7200000" scaled="0"/>
            <a:tileRect/>
          </a:gra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1">
                    <a:alpha val="0"/>
                  </a:schemeClr>
                </a:gs>
              </a:gsLst>
              <a:lin ang="8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prstClr val="white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7AE2CCD-4FF9-4DDC-887B-4717CF342815}"/>
              </a:ext>
            </a:extLst>
          </p:cNvPr>
          <p:cNvSpPr txBox="1"/>
          <p:nvPr/>
        </p:nvSpPr>
        <p:spPr>
          <a:xfrm>
            <a:off x="2349825" y="2706327"/>
            <a:ext cx="166026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选题来源</a:t>
            </a:r>
            <a:endParaRPr kumimoji="0" lang="en-US" altLang="zh-CN" b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背景及意义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9C88300-A2E1-49AE-A16B-1CFA4958A8FD}"/>
              </a:ext>
            </a:extLst>
          </p:cNvPr>
          <p:cNvSpPr txBox="1"/>
          <p:nvPr/>
        </p:nvSpPr>
        <p:spPr>
          <a:xfrm>
            <a:off x="9434821" y="4507894"/>
            <a:ext cx="130996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进度安排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6F59D9-05D4-4A59-AB11-1343FDAB5AF4}"/>
              </a:ext>
            </a:extLst>
          </p:cNvPr>
          <p:cNvSpPr txBox="1"/>
          <p:nvPr/>
        </p:nvSpPr>
        <p:spPr>
          <a:xfrm>
            <a:off x="5723283" y="4396913"/>
            <a:ext cx="141380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预期</a:t>
            </a:r>
            <a:endParaRPr kumimoji="0" lang="en-US" altLang="zh-CN" b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成果与目标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F0B0C48-D4B0-44AB-82A2-215ACB5B3D2F}"/>
              </a:ext>
            </a:extLst>
          </p:cNvPr>
          <p:cNvSpPr txBox="1"/>
          <p:nvPr/>
        </p:nvSpPr>
        <p:spPr>
          <a:xfrm>
            <a:off x="2230953" y="4396914"/>
            <a:ext cx="180504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难点和</a:t>
            </a:r>
            <a:endParaRPr kumimoji="0" lang="en-US" altLang="zh-CN" b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创新点分析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4B6F773-DB18-44E9-8C52-0572FE7F1DA1}"/>
              </a:ext>
            </a:extLst>
          </p:cNvPr>
          <p:cNvSpPr txBox="1"/>
          <p:nvPr/>
        </p:nvSpPr>
        <p:spPr>
          <a:xfrm>
            <a:off x="9519738" y="2706326"/>
            <a:ext cx="133474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研究</a:t>
            </a:r>
            <a:endParaRPr kumimoji="0" lang="en-US" altLang="zh-CN" b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内容简介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2CF54D5-9458-460B-85F3-DFC3260DF6F9}"/>
              </a:ext>
            </a:extLst>
          </p:cNvPr>
          <p:cNvSpPr txBox="1"/>
          <p:nvPr/>
        </p:nvSpPr>
        <p:spPr>
          <a:xfrm>
            <a:off x="5769914" y="2706326"/>
            <a:ext cx="143256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国内外</a:t>
            </a:r>
            <a:endParaRPr kumimoji="0" lang="en-US" altLang="zh-CN" b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研究现状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0E41C1D-A47B-400B-9D4A-2AB75897C5D8}"/>
              </a:ext>
            </a:extLst>
          </p:cNvPr>
          <p:cNvSpPr txBox="1"/>
          <p:nvPr/>
        </p:nvSpPr>
        <p:spPr>
          <a:xfrm>
            <a:off x="1383111" y="2605927"/>
            <a:ext cx="1058532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0" lang="zh-CN" altLang="en-US" sz="4800" b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1655109-163F-448B-BE42-3A221B0CD469}"/>
              </a:ext>
            </a:extLst>
          </p:cNvPr>
          <p:cNvSpPr txBox="1"/>
          <p:nvPr/>
        </p:nvSpPr>
        <p:spPr>
          <a:xfrm>
            <a:off x="4714387" y="2583067"/>
            <a:ext cx="1237059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02</a:t>
            </a:r>
            <a:endParaRPr kumimoji="0" lang="zh-CN" altLang="en-US" sz="4800" b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6CE9B68-B337-41FF-9AEC-CDCF8F84DA17}"/>
              </a:ext>
            </a:extLst>
          </p:cNvPr>
          <p:cNvSpPr txBox="1"/>
          <p:nvPr/>
        </p:nvSpPr>
        <p:spPr>
          <a:xfrm>
            <a:off x="8295068" y="2583067"/>
            <a:ext cx="1237059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03</a:t>
            </a:r>
            <a:endParaRPr kumimoji="0" lang="zh-CN" altLang="en-US" sz="4800" b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24783F1-8E3C-43DA-A383-EB1C5DB46244}"/>
              </a:ext>
            </a:extLst>
          </p:cNvPr>
          <p:cNvSpPr txBox="1"/>
          <p:nvPr/>
        </p:nvSpPr>
        <p:spPr>
          <a:xfrm>
            <a:off x="1078641" y="4291697"/>
            <a:ext cx="1237059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04</a:t>
            </a:r>
            <a:endParaRPr kumimoji="0" lang="zh-CN" altLang="en-US" sz="4800" b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689CF93-27BA-4D68-8141-81B174F79A3D}"/>
              </a:ext>
            </a:extLst>
          </p:cNvPr>
          <p:cNvSpPr txBox="1"/>
          <p:nvPr/>
        </p:nvSpPr>
        <p:spPr>
          <a:xfrm>
            <a:off x="4636038" y="4291855"/>
            <a:ext cx="1237059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05</a:t>
            </a:r>
            <a:endParaRPr kumimoji="0" lang="zh-CN" altLang="en-US" sz="4800" b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86076D5-9BDB-40E6-9AEA-BD4FBD98542E}"/>
              </a:ext>
            </a:extLst>
          </p:cNvPr>
          <p:cNvSpPr txBox="1"/>
          <p:nvPr/>
        </p:nvSpPr>
        <p:spPr>
          <a:xfrm>
            <a:off x="8322406" y="4276616"/>
            <a:ext cx="1237059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06</a:t>
            </a:r>
            <a:endParaRPr kumimoji="0" lang="zh-CN" altLang="en-US" sz="4800" b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4011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90688588-12E4-4B8D-99E6-047C754D41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选题背景与来源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7E992C1E-363D-4FB7-8522-09785F54B3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0265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C232E46-DFFA-429F-869E-4B48F0ABD04D}"/>
              </a:ext>
            </a:extLst>
          </p:cNvPr>
          <p:cNvSpPr txBox="1"/>
          <p:nvPr/>
        </p:nvSpPr>
        <p:spPr>
          <a:xfrm>
            <a:off x="1184991" y="253887"/>
            <a:ext cx="425511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选题背景与来源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B6FDCB5-875C-4FDE-8CB2-4A621862E93C}"/>
              </a:ext>
            </a:extLst>
          </p:cNvPr>
          <p:cNvGrpSpPr/>
          <p:nvPr/>
        </p:nvGrpSpPr>
        <p:grpSpPr>
          <a:xfrm>
            <a:off x="4742180" y="1995170"/>
            <a:ext cx="2707640" cy="3600450"/>
            <a:chOff x="4742180" y="1995170"/>
            <a:chExt cx="2707640" cy="3600450"/>
          </a:xfrm>
        </p:grpSpPr>
        <p:sp>
          <p:nvSpPr>
            <p:cNvPr id="8" name="剪去对角的矩形 9">
              <a:extLst>
                <a:ext uri="{FF2B5EF4-FFF2-40B4-BE49-F238E27FC236}">
                  <a16:creationId xmlns:a16="http://schemas.microsoft.com/office/drawing/2014/main" id="{46AD4AA5-1C86-48CA-BFE3-C1C9EF7B941E}"/>
                </a:ext>
              </a:extLst>
            </p:cNvPr>
            <p:cNvSpPr/>
            <p:nvPr/>
          </p:nvSpPr>
          <p:spPr>
            <a:xfrm>
              <a:off x="4742180" y="1995170"/>
              <a:ext cx="2707640" cy="3600450"/>
            </a:xfrm>
            <a:prstGeom prst="snip2DiagRect">
              <a:avLst>
                <a:gd name="adj1" fmla="val 0"/>
                <a:gd name="adj2" fmla="val 7782"/>
              </a:avLst>
            </a:prstGeom>
            <a:solidFill>
              <a:schemeClr val="tx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rgbClr val="4472C4">
                <a:shade val="50000"/>
              </a:srgbClr>
            </a:lnRef>
            <a:fillRef idx="1">
              <a:srgbClr val="4472C4"/>
            </a:fillRef>
            <a:effectRef idx="0">
              <a:srgbClr val="4472C4"/>
            </a:effectRef>
            <a:fontRef idx="minor">
              <a:sysClr val="window" lastClr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 dirty="0">
                <a:sym typeface="+mn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9E68976-8279-4D13-962A-6EC14744CCB3}"/>
                </a:ext>
              </a:extLst>
            </p:cNvPr>
            <p:cNvSpPr txBox="1"/>
            <p:nvPr/>
          </p:nvSpPr>
          <p:spPr>
            <a:xfrm>
              <a:off x="5107305" y="2324735"/>
              <a:ext cx="197739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sym typeface="+mn-ea"/>
                </a:rPr>
                <a:t>选题背景</a:t>
              </a:r>
              <a:endParaRPr 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F070AB-C16C-482F-880D-F3C368877927}"/>
                </a:ext>
              </a:extLst>
            </p:cNvPr>
            <p:cNvSpPr txBox="1"/>
            <p:nvPr/>
          </p:nvSpPr>
          <p:spPr>
            <a:xfrm>
              <a:off x="4916805" y="2804160"/>
              <a:ext cx="2358390" cy="98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charset="-122"/>
                  <a:ea typeface="HarmonyOS Sans SC Light" panose="00000400000000000000" charset="-122"/>
                </a:rPr>
                <a:t>不一样的设计演示，探索更加精彩的视觉世界，给你不一样的视觉体验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F0BC73B-D7C7-48D3-A559-E5236BC22A0C}"/>
                </a:ext>
              </a:extLst>
            </p:cNvPr>
            <p:cNvCxnSpPr/>
            <p:nvPr/>
          </p:nvCxnSpPr>
          <p:spPr>
            <a:xfrm>
              <a:off x="5495290" y="4002869"/>
              <a:ext cx="120078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5CA8EC5-C360-43CD-9E97-134A31E587BB}"/>
                </a:ext>
              </a:extLst>
            </p:cNvPr>
            <p:cNvSpPr txBox="1"/>
            <p:nvPr/>
          </p:nvSpPr>
          <p:spPr>
            <a:xfrm>
              <a:off x="4916805" y="4212590"/>
              <a:ext cx="2358390" cy="98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charset="-122"/>
                  <a:ea typeface="HarmonyOS Sans SC Light" panose="00000400000000000000" charset="-122"/>
                </a:rPr>
                <a:t>不一样的设计演示，探索更加精彩的视觉世界，给你不一样的视觉体验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6986C23-AC1A-4245-A7A8-2D6378BCB01E}"/>
              </a:ext>
            </a:extLst>
          </p:cNvPr>
          <p:cNvGrpSpPr/>
          <p:nvPr/>
        </p:nvGrpSpPr>
        <p:grpSpPr>
          <a:xfrm>
            <a:off x="8006715" y="1995170"/>
            <a:ext cx="2707640" cy="3600450"/>
            <a:chOff x="8006715" y="1995170"/>
            <a:chExt cx="2707640" cy="3600450"/>
          </a:xfrm>
        </p:grpSpPr>
        <p:sp>
          <p:nvSpPr>
            <p:cNvPr id="13" name="剪去对角的矩形 16">
              <a:extLst>
                <a:ext uri="{FF2B5EF4-FFF2-40B4-BE49-F238E27FC236}">
                  <a16:creationId xmlns:a16="http://schemas.microsoft.com/office/drawing/2014/main" id="{EF64F8A6-C46E-43FB-9EFD-FE268A5E6E06}"/>
                </a:ext>
              </a:extLst>
            </p:cNvPr>
            <p:cNvSpPr/>
            <p:nvPr/>
          </p:nvSpPr>
          <p:spPr>
            <a:xfrm>
              <a:off x="8006715" y="1995170"/>
              <a:ext cx="2707640" cy="3600450"/>
            </a:xfrm>
            <a:prstGeom prst="snip2DiagRect">
              <a:avLst>
                <a:gd name="adj1" fmla="val 0"/>
                <a:gd name="adj2" fmla="val 7782"/>
              </a:avLst>
            </a:prstGeom>
            <a:solidFill>
              <a:schemeClr val="tx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rgbClr val="4472C4">
                <a:shade val="50000"/>
              </a:srgbClr>
            </a:lnRef>
            <a:fillRef idx="1">
              <a:srgbClr val="4472C4"/>
            </a:fillRef>
            <a:effectRef idx="0">
              <a:srgbClr val="4472C4"/>
            </a:effectRef>
            <a:fontRef idx="minor">
              <a:sysClr val="window" lastClr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 dirty="0">
                <a:sym typeface="+mn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FAAFE19-47FD-429C-9B20-C934F7B70805}"/>
                </a:ext>
              </a:extLst>
            </p:cNvPr>
            <p:cNvSpPr txBox="1"/>
            <p:nvPr/>
          </p:nvSpPr>
          <p:spPr>
            <a:xfrm>
              <a:off x="8371840" y="2324735"/>
              <a:ext cx="197739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sym typeface="+mn-ea"/>
                </a:rPr>
                <a:t>选题意义</a:t>
              </a:r>
              <a:endParaRPr 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7058E76-E5F3-4415-829D-DEC0176E1EB2}"/>
                </a:ext>
              </a:extLst>
            </p:cNvPr>
            <p:cNvSpPr txBox="1"/>
            <p:nvPr/>
          </p:nvSpPr>
          <p:spPr>
            <a:xfrm>
              <a:off x="8181340" y="2804160"/>
              <a:ext cx="2358390" cy="990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HarmonyOS Sans SC Light" panose="00000400000000000000" charset="-122"/>
                  <a:ea typeface="HarmonyOS Sans SC Light" panose="00000400000000000000" charset="-122"/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charset="-122"/>
                  <a:ea typeface="HarmonyOS Sans SC Light" panose="00000400000000000000" charset="-122"/>
                </a:rPr>
                <a:t>模板网 官网唯一网址：</a:t>
              </a:r>
              <a:r>
                <a:rPr lang="en-US" altLang="zh-CN" sz="1600" dirty="0">
                  <a:solidFill>
                    <a:schemeClr val="bg1"/>
                  </a:solidFill>
                  <a:latin typeface="HarmonyOS Sans SC Light" panose="00000400000000000000" charset="-122"/>
                  <a:ea typeface="HarmonyOS Sans SC Light" panose="00000400000000000000" charset="-122"/>
                </a:rPr>
                <a:t>www.51pptmoban.com</a:t>
              </a:r>
              <a:endParaRPr lang="zh-CN" altLang="en-US" sz="1600" dirty="0">
                <a:solidFill>
                  <a:schemeClr val="bg1"/>
                </a:solidFill>
                <a:latin typeface="HarmonyOS Sans SC Light" panose="00000400000000000000" charset="-122"/>
                <a:ea typeface="HarmonyOS Sans SC Light" panose="00000400000000000000" charset="-122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D533E0E-8115-4CCF-ACDB-AAEA9F585F8E}"/>
                </a:ext>
              </a:extLst>
            </p:cNvPr>
            <p:cNvCxnSpPr/>
            <p:nvPr/>
          </p:nvCxnSpPr>
          <p:spPr>
            <a:xfrm>
              <a:off x="8759825" y="4060825"/>
              <a:ext cx="120078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剪去对角的矩形 37">
            <a:extLst>
              <a:ext uri="{FF2B5EF4-FFF2-40B4-BE49-F238E27FC236}">
                <a16:creationId xmlns:a16="http://schemas.microsoft.com/office/drawing/2014/main" id="{06AB2F32-25AE-4CA9-8B76-E8E9048973A8}"/>
              </a:ext>
            </a:extLst>
          </p:cNvPr>
          <p:cNvSpPr/>
          <p:nvPr/>
        </p:nvSpPr>
        <p:spPr>
          <a:xfrm>
            <a:off x="8371205" y="4388485"/>
            <a:ext cx="3820795" cy="778510"/>
          </a:xfrm>
          <a:prstGeom prst="snip2DiagRect">
            <a:avLst>
              <a:gd name="adj1" fmla="val 0"/>
              <a:gd name="adj2" fmla="val 7782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3C442E8-969D-428F-957A-8BA1A1222920}"/>
              </a:ext>
            </a:extLst>
          </p:cNvPr>
          <p:cNvSpPr txBox="1"/>
          <p:nvPr/>
        </p:nvSpPr>
        <p:spPr>
          <a:xfrm>
            <a:off x="8625240" y="4480199"/>
            <a:ext cx="326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科技创造美好生活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2302058-EAFB-4D5D-B2A3-29AE69FD11BB}"/>
              </a:ext>
            </a:extLst>
          </p:cNvPr>
          <p:cNvGrpSpPr/>
          <p:nvPr/>
        </p:nvGrpSpPr>
        <p:grpSpPr>
          <a:xfrm>
            <a:off x="1477645" y="1995170"/>
            <a:ext cx="2707640" cy="3600450"/>
            <a:chOff x="1477645" y="1995170"/>
            <a:chExt cx="2707640" cy="3600450"/>
          </a:xfrm>
        </p:grpSpPr>
        <p:sp>
          <p:nvSpPr>
            <p:cNvPr id="3" name="剪去对角的矩形 18">
              <a:extLst>
                <a:ext uri="{FF2B5EF4-FFF2-40B4-BE49-F238E27FC236}">
                  <a16:creationId xmlns:a16="http://schemas.microsoft.com/office/drawing/2014/main" id="{4F968C79-3DE3-4903-AA63-347675331903}"/>
                </a:ext>
              </a:extLst>
            </p:cNvPr>
            <p:cNvSpPr/>
            <p:nvPr/>
          </p:nvSpPr>
          <p:spPr>
            <a:xfrm>
              <a:off x="1477645" y="1995170"/>
              <a:ext cx="2707640" cy="3600450"/>
            </a:xfrm>
            <a:prstGeom prst="snip2DiagRect">
              <a:avLst>
                <a:gd name="adj1" fmla="val 0"/>
                <a:gd name="adj2" fmla="val 7782"/>
              </a:avLst>
            </a:prstGeom>
            <a:gradFill flip="none" rotWithShape="1">
              <a:gsLst>
                <a:gs pos="0">
                  <a:schemeClr val="accent1"/>
                </a:gs>
                <a:gs pos="99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rgbClr val="4472C4">
                <a:shade val="50000"/>
              </a:srgbClr>
            </a:lnRef>
            <a:fillRef idx="1">
              <a:srgbClr val="4472C4"/>
            </a:fillRef>
            <a:effectRef idx="0">
              <a:srgbClr val="4472C4"/>
            </a:effectRef>
            <a:fontRef idx="minor">
              <a:sysClr val="window" lastClr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 dirty="0">
                <a:sym typeface="+mn-ea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170631E-8752-4D10-B145-4E8632D29F2E}"/>
                </a:ext>
              </a:extLst>
            </p:cNvPr>
            <p:cNvSpPr txBox="1"/>
            <p:nvPr/>
          </p:nvSpPr>
          <p:spPr>
            <a:xfrm>
              <a:off x="1842770" y="2324735"/>
              <a:ext cx="197739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选题来源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78D7975-03F9-44EF-AAEF-2623A24B9B7C}"/>
                </a:ext>
              </a:extLst>
            </p:cNvPr>
            <p:cNvSpPr txBox="1"/>
            <p:nvPr/>
          </p:nvSpPr>
          <p:spPr>
            <a:xfrm>
              <a:off x="1652270" y="2804160"/>
              <a:ext cx="2358390" cy="98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charset="-122"/>
                  <a:ea typeface="HarmonyOS Sans SC Light" panose="00000400000000000000" charset="-122"/>
                </a:rPr>
                <a:t>不一样的设计演示，探索更加精彩的视觉世界，给你不一样的视觉体验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F8A5CF6-5423-4290-B5E6-D64094395005}"/>
                </a:ext>
              </a:extLst>
            </p:cNvPr>
            <p:cNvCxnSpPr>
              <a:cxnSpLocks/>
            </p:cNvCxnSpPr>
            <p:nvPr/>
          </p:nvCxnSpPr>
          <p:spPr>
            <a:xfrm>
              <a:off x="2231073" y="4002870"/>
              <a:ext cx="120078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3C42D5E-2787-4FD2-927F-1299EF98727A}"/>
                </a:ext>
              </a:extLst>
            </p:cNvPr>
            <p:cNvSpPr txBox="1"/>
            <p:nvPr/>
          </p:nvSpPr>
          <p:spPr>
            <a:xfrm>
              <a:off x="1652270" y="4212590"/>
              <a:ext cx="2358390" cy="990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HarmonyOS Sans SC Light" panose="00000400000000000000" charset="-122"/>
                  <a:ea typeface="HarmonyOS Sans SC Light" panose="00000400000000000000" charset="-122"/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charset="-122"/>
                  <a:ea typeface="HarmonyOS Sans SC Light" panose="00000400000000000000" charset="-122"/>
                </a:rPr>
                <a:t>模板网，幻灯片演示模板及素材免费下载！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0591691-1E48-4F70-B7A4-EFF3730154B5}"/>
              </a:ext>
            </a:extLst>
          </p:cNvPr>
          <p:cNvGrpSpPr/>
          <p:nvPr/>
        </p:nvGrpSpPr>
        <p:grpSpPr>
          <a:xfrm>
            <a:off x="4584075" y="1724324"/>
            <a:ext cx="379728" cy="649984"/>
            <a:chOff x="12941837" y="2540142"/>
            <a:chExt cx="379728" cy="649984"/>
          </a:xfrm>
        </p:grpSpPr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C85949A2-7966-4B2A-941B-81E07915FD7D}"/>
                </a:ext>
              </a:extLst>
            </p:cNvPr>
            <p:cNvSpPr/>
            <p:nvPr/>
          </p:nvSpPr>
          <p:spPr>
            <a:xfrm rot="13080000" flipH="1">
              <a:off x="12941837" y="2540142"/>
              <a:ext cx="379728" cy="649984"/>
            </a:xfrm>
            <a:prstGeom prst="arc">
              <a:avLst>
                <a:gd name="adj1" fmla="val 14949569"/>
                <a:gd name="adj2" fmla="val 10167440"/>
              </a:avLst>
            </a:prstGeom>
            <a:ln w="12700">
              <a:gradFill>
                <a:gsLst>
                  <a:gs pos="0">
                    <a:schemeClr val="tx1"/>
                  </a:gs>
                  <a:gs pos="74000">
                    <a:schemeClr val="accent1"/>
                  </a:gs>
                  <a:gs pos="83000">
                    <a:schemeClr val="accent1"/>
                  </a:gs>
                  <a:gs pos="100000">
                    <a:schemeClr val="tx1"/>
                  </a:gs>
                </a:gsLst>
                <a:lin ang="2700000" scaled="1"/>
              </a:gradFill>
            </a:ln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>
              <a:extLst>
                <a:ext uri="{FF2B5EF4-FFF2-40B4-BE49-F238E27FC236}">
                  <a16:creationId xmlns:a16="http://schemas.microsoft.com/office/drawing/2014/main" id="{E672CC32-5A3C-49B1-B1FC-C2FA8D84AE24}"/>
                </a:ext>
              </a:extLst>
            </p:cNvPr>
            <p:cNvSpPr/>
            <p:nvPr/>
          </p:nvSpPr>
          <p:spPr>
            <a:xfrm>
              <a:off x="12986097" y="2719530"/>
              <a:ext cx="291208" cy="291207"/>
            </a:xfrm>
            <a:prstGeom prst="star4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634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361516A-CDBD-463B-A873-490B9695C28C}"/>
              </a:ext>
            </a:extLst>
          </p:cNvPr>
          <p:cNvSpPr txBox="1"/>
          <p:nvPr/>
        </p:nvSpPr>
        <p:spPr>
          <a:xfrm>
            <a:off x="1184991" y="253887"/>
            <a:ext cx="425511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选题背景与来源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99C9E56-FAB2-47BF-B1E4-B3CE7393D526}"/>
              </a:ext>
            </a:extLst>
          </p:cNvPr>
          <p:cNvGrpSpPr/>
          <p:nvPr/>
        </p:nvGrpSpPr>
        <p:grpSpPr>
          <a:xfrm>
            <a:off x="-154313" y="1797050"/>
            <a:ext cx="5894086" cy="760095"/>
            <a:chOff x="-154313" y="1797050"/>
            <a:chExt cx="5894086" cy="760095"/>
          </a:xfrm>
        </p:grpSpPr>
        <p:sp>
          <p:nvSpPr>
            <p:cNvPr id="3" name="剪去对角的矩形 18">
              <a:extLst>
                <a:ext uri="{FF2B5EF4-FFF2-40B4-BE49-F238E27FC236}">
                  <a16:creationId xmlns:a16="http://schemas.microsoft.com/office/drawing/2014/main" id="{BEFF5C4F-28CE-4E68-B61C-EE006E71A0D1}"/>
                </a:ext>
              </a:extLst>
            </p:cNvPr>
            <p:cNvSpPr/>
            <p:nvPr/>
          </p:nvSpPr>
          <p:spPr>
            <a:xfrm>
              <a:off x="0" y="1797050"/>
              <a:ext cx="5588000" cy="760095"/>
            </a:xfrm>
            <a:prstGeom prst="snip2DiagRect">
              <a:avLst>
                <a:gd name="adj1" fmla="val 0"/>
                <a:gd name="adj2" fmla="val 7782"/>
              </a:avLst>
            </a:prstGeom>
            <a:gradFill flip="none" rotWithShape="1">
              <a:gsLst>
                <a:gs pos="0">
                  <a:schemeClr val="accent1"/>
                </a:gs>
                <a:gs pos="99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rgbClr val="4472C4">
                <a:shade val="50000"/>
              </a:srgbClr>
            </a:lnRef>
            <a:fillRef idx="1">
              <a:srgbClr val="4472C4"/>
            </a:fillRef>
            <a:effectRef idx="0">
              <a:srgbClr val="4472C4"/>
            </a:effectRef>
            <a:fontRef idx="minor">
              <a:sysClr val="window" lastClr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9pPr>
            </a:lstStyle>
            <a:p>
              <a:pPr algn="ctr"/>
              <a:endParaRPr lang="zh-CN" altLang="en-US" dirty="0">
                <a:sym typeface="+mn-ea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18D5FB3-9875-4605-94CC-B6568BFB61BA}"/>
                </a:ext>
              </a:extLst>
            </p:cNvPr>
            <p:cNvSpPr txBox="1"/>
            <p:nvPr/>
          </p:nvSpPr>
          <p:spPr>
            <a:xfrm>
              <a:off x="-154313" y="1907253"/>
              <a:ext cx="58940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科技创造美好生活，我们竭尽所能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57A181D2-9116-47E6-8C73-87AE428A3D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07005"/>
            <a:ext cx="5588000" cy="32124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00" h="5059">
                <a:moveTo>
                  <a:pt x="0" y="0"/>
                </a:moveTo>
                <a:lnTo>
                  <a:pt x="8406" y="0"/>
                </a:lnTo>
                <a:lnTo>
                  <a:pt x="8800" y="394"/>
                </a:lnTo>
                <a:lnTo>
                  <a:pt x="8800" y="5059"/>
                </a:lnTo>
                <a:lnTo>
                  <a:pt x="394" y="5059"/>
                </a:lnTo>
                <a:lnTo>
                  <a:pt x="0" y="4665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D388FDB2-50D3-4225-8872-D0AD59AE0C07}"/>
              </a:ext>
            </a:extLst>
          </p:cNvPr>
          <p:cNvGrpSpPr/>
          <p:nvPr/>
        </p:nvGrpSpPr>
        <p:grpSpPr>
          <a:xfrm>
            <a:off x="6096000" y="1393190"/>
            <a:ext cx="5434965" cy="1369695"/>
            <a:chOff x="6096000" y="1393190"/>
            <a:chExt cx="5434965" cy="1369695"/>
          </a:xfrm>
        </p:grpSpPr>
        <p:sp>
          <p:nvSpPr>
            <p:cNvPr id="7" name="剪去对角的矩形 6">
              <a:extLst>
                <a:ext uri="{FF2B5EF4-FFF2-40B4-BE49-F238E27FC236}">
                  <a16:creationId xmlns:a16="http://schemas.microsoft.com/office/drawing/2014/main" id="{30093C9A-4360-493C-8AE0-D17D7313D31B}"/>
                </a:ext>
              </a:extLst>
            </p:cNvPr>
            <p:cNvSpPr/>
            <p:nvPr/>
          </p:nvSpPr>
          <p:spPr>
            <a:xfrm>
              <a:off x="6096000" y="1393190"/>
              <a:ext cx="5434965" cy="1369695"/>
            </a:xfrm>
            <a:prstGeom prst="snip2DiagRect">
              <a:avLst>
                <a:gd name="adj1" fmla="val 0"/>
                <a:gd name="adj2" fmla="val 7782"/>
              </a:avLst>
            </a:prstGeom>
            <a:gradFill flip="none" rotWithShape="1">
              <a:gsLst>
                <a:gs pos="0">
                  <a:schemeClr val="accent1"/>
                </a:gs>
                <a:gs pos="99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rgbClr val="4472C4">
                <a:shade val="50000"/>
              </a:srgbClr>
            </a:lnRef>
            <a:fillRef idx="1">
              <a:srgbClr val="4472C4"/>
            </a:fillRef>
            <a:effectRef idx="0">
              <a:srgbClr val="4472C4"/>
            </a:effectRef>
            <a:fontRef idx="minor">
              <a:sysClr val="window" lastClr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9pPr>
            </a:lstStyle>
            <a:p>
              <a:pPr algn="ctr"/>
              <a:endParaRPr lang="zh-CN" altLang="en-US" dirty="0">
                <a:sym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6F9B3D7-7B7E-41FC-9FD2-D7798373997F}"/>
                </a:ext>
              </a:extLst>
            </p:cNvPr>
            <p:cNvSpPr txBox="1"/>
            <p:nvPr/>
          </p:nvSpPr>
          <p:spPr>
            <a:xfrm>
              <a:off x="6250305" y="1569720"/>
              <a:ext cx="197739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选题背景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775B727-AE65-4940-841C-0B59423AC39F}"/>
                </a:ext>
              </a:extLst>
            </p:cNvPr>
            <p:cNvSpPr txBox="1"/>
            <p:nvPr/>
          </p:nvSpPr>
          <p:spPr>
            <a:xfrm>
              <a:off x="6250305" y="1991995"/>
              <a:ext cx="4591685" cy="681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charset="-122"/>
                  <a:ea typeface="HarmonyOS Sans SC Light" panose="00000400000000000000" charset="-122"/>
                </a:rPr>
                <a:t>不一样的设计演示，探索更加精彩的视觉世界，给你不一样的视觉体验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9866184-DE2F-418F-8647-363671087D51}"/>
              </a:ext>
            </a:extLst>
          </p:cNvPr>
          <p:cNvGrpSpPr/>
          <p:nvPr/>
        </p:nvGrpSpPr>
        <p:grpSpPr>
          <a:xfrm>
            <a:off x="5345430" y="3067050"/>
            <a:ext cx="6185535" cy="1369695"/>
            <a:chOff x="5345430" y="3067050"/>
            <a:chExt cx="6185535" cy="1369695"/>
          </a:xfrm>
        </p:grpSpPr>
        <p:sp>
          <p:nvSpPr>
            <p:cNvPr id="10" name="剪去对角的矩形 8">
              <a:extLst>
                <a:ext uri="{FF2B5EF4-FFF2-40B4-BE49-F238E27FC236}">
                  <a16:creationId xmlns:a16="http://schemas.microsoft.com/office/drawing/2014/main" id="{1A42F872-B99B-4FE1-B1E7-F1BCF36611DB}"/>
                </a:ext>
              </a:extLst>
            </p:cNvPr>
            <p:cNvSpPr/>
            <p:nvPr/>
          </p:nvSpPr>
          <p:spPr>
            <a:xfrm>
              <a:off x="5345430" y="3067050"/>
              <a:ext cx="6185535" cy="1369695"/>
            </a:xfrm>
            <a:prstGeom prst="snip2DiagRect">
              <a:avLst>
                <a:gd name="adj1" fmla="val 0"/>
                <a:gd name="adj2" fmla="val 7782"/>
              </a:avLst>
            </a:prstGeom>
            <a:solidFill>
              <a:schemeClr val="tx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rgbClr val="4472C4">
                <a:shade val="50000"/>
              </a:srgbClr>
            </a:lnRef>
            <a:fillRef idx="1">
              <a:srgbClr val="4472C4"/>
            </a:fillRef>
            <a:effectRef idx="0">
              <a:srgbClr val="4472C4"/>
            </a:effectRef>
            <a:fontRef idx="minor">
              <a:sysClr val="window" lastClr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 dirty="0">
                <a:sym typeface="+mn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B4494AB-C1FF-4848-83D5-66D527A0737C}"/>
                </a:ext>
              </a:extLst>
            </p:cNvPr>
            <p:cNvSpPr txBox="1"/>
            <p:nvPr/>
          </p:nvSpPr>
          <p:spPr>
            <a:xfrm>
              <a:off x="6250305" y="3243580"/>
              <a:ext cx="197739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buClrTx/>
                <a:buSzTx/>
                <a:buFontTx/>
                <a:defRPr sz="2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选题意义</a:t>
              </a:r>
              <a:endParaRPr lang="zh-CN" altLang="en-US" dirty="0">
                <a:sym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2AD79A0-E535-4B85-9596-0DC31A8F205B}"/>
                </a:ext>
              </a:extLst>
            </p:cNvPr>
            <p:cNvSpPr txBox="1"/>
            <p:nvPr/>
          </p:nvSpPr>
          <p:spPr>
            <a:xfrm>
              <a:off x="6250305" y="3665855"/>
              <a:ext cx="4591685" cy="681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charset="-122"/>
                  <a:ea typeface="HarmonyOS Sans SC Light" panose="00000400000000000000" charset="-122"/>
                </a:rPr>
                <a:t>不一样的设计演示，探索更加精彩的视觉世界，给你不一样的视觉体验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A374885-A8D0-4FD5-A017-BF8EC33B0013}"/>
              </a:ext>
            </a:extLst>
          </p:cNvPr>
          <p:cNvGrpSpPr/>
          <p:nvPr/>
        </p:nvGrpSpPr>
        <p:grpSpPr>
          <a:xfrm>
            <a:off x="5345430" y="4706620"/>
            <a:ext cx="6185535" cy="1369695"/>
            <a:chOff x="5345430" y="4706620"/>
            <a:chExt cx="6185535" cy="1369695"/>
          </a:xfrm>
        </p:grpSpPr>
        <p:sp>
          <p:nvSpPr>
            <p:cNvPr id="13" name="剪去对角的矩形 12">
              <a:extLst>
                <a:ext uri="{FF2B5EF4-FFF2-40B4-BE49-F238E27FC236}">
                  <a16:creationId xmlns:a16="http://schemas.microsoft.com/office/drawing/2014/main" id="{DB2ADE98-4FBA-4C47-920A-184A65187676}"/>
                </a:ext>
              </a:extLst>
            </p:cNvPr>
            <p:cNvSpPr/>
            <p:nvPr/>
          </p:nvSpPr>
          <p:spPr>
            <a:xfrm>
              <a:off x="5345430" y="4706620"/>
              <a:ext cx="6185535" cy="1369695"/>
            </a:xfrm>
            <a:prstGeom prst="snip2DiagRect">
              <a:avLst>
                <a:gd name="adj1" fmla="val 0"/>
                <a:gd name="adj2" fmla="val 7782"/>
              </a:avLst>
            </a:prstGeom>
            <a:solidFill>
              <a:schemeClr val="tx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rgbClr val="4472C4">
                <a:shade val="50000"/>
              </a:srgbClr>
            </a:lnRef>
            <a:fillRef idx="1">
              <a:srgbClr val="4472C4"/>
            </a:fillRef>
            <a:effectRef idx="0">
              <a:srgbClr val="4472C4"/>
            </a:effectRef>
            <a:fontRef idx="minor">
              <a:sysClr val="window" lastClr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HarmonyOS Sans SC Light" panose="00000400000000000000" charset="-122"/>
                  <a:ea typeface="HarmonyOS Sans SC Light" panose="00000400000000000000" charset="-122"/>
                  <a:cs typeface="+mn-ea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 dirty="0">
                <a:sym typeface="+mn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A128A76-8BF8-4DFD-9215-DAFA09EDB627}"/>
                </a:ext>
              </a:extLst>
            </p:cNvPr>
            <p:cNvSpPr txBox="1"/>
            <p:nvPr/>
          </p:nvSpPr>
          <p:spPr>
            <a:xfrm>
              <a:off x="6250305" y="4883150"/>
              <a:ext cx="197739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ctr">
                <a:buClrTx/>
                <a:buSzTx/>
                <a:buFontTx/>
                <a:defRPr sz="2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dirty="0">
                  <a:sym typeface="+mn-ea"/>
                </a:rPr>
                <a:t>选题来源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3559A87-71CB-4188-A62F-EAA254ED73F3}"/>
                </a:ext>
              </a:extLst>
            </p:cNvPr>
            <p:cNvSpPr txBox="1"/>
            <p:nvPr/>
          </p:nvSpPr>
          <p:spPr>
            <a:xfrm>
              <a:off x="6250305" y="5305425"/>
              <a:ext cx="4591685" cy="681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charset="-122"/>
                  <a:ea typeface="HarmonyOS Sans SC Light" panose="00000400000000000000" charset="-122"/>
                </a:rPr>
                <a:t>不一样的设计演示，探索更加精彩的视觉世界，多层次设计给你不一样的视觉体验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3B05804-1B75-4A05-9183-DB5073887949}"/>
              </a:ext>
            </a:extLst>
          </p:cNvPr>
          <p:cNvGrpSpPr/>
          <p:nvPr/>
        </p:nvGrpSpPr>
        <p:grpSpPr>
          <a:xfrm>
            <a:off x="11349156" y="5751323"/>
            <a:ext cx="379728" cy="649984"/>
            <a:chOff x="12941837" y="2540142"/>
            <a:chExt cx="379728" cy="649984"/>
          </a:xfrm>
        </p:grpSpPr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9647885A-C8DB-46F4-BA72-3A3DE6FDA29A}"/>
                </a:ext>
              </a:extLst>
            </p:cNvPr>
            <p:cNvSpPr/>
            <p:nvPr/>
          </p:nvSpPr>
          <p:spPr>
            <a:xfrm rot="13080000" flipH="1">
              <a:off x="12941837" y="2540142"/>
              <a:ext cx="379728" cy="649984"/>
            </a:xfrm>
            <a:prstGeom prst="arc">
              <a:avLst>
                <a:gd name="adj1" fmla="val 14949569"/>
                <a:gd name="adj2" fmla="val 10167440"/>
              </a:avLst>
            </a:prstGeom>
            <a:ln w="12700">
              <a:gradFill>
                <a:gsLst>
                  <a:gs pos="0">
                    <a:schemeClr val="tx1"/>
                  </a:gs>
                  <a:gs pos="74000">
                    <a:schemeClr val="accent1"/>
                  </a:gs>
                  <a:gs pos="83000">
                    <a:schemeClr val="accent1"/>
                  </a:gs>
                  <a:gs pos="100000">
                    <a:schemeClr val="tx1"/>
                  </a:gs>
                </a:gsLst>
                <a:lin ang="2700000" scaled="1"/>
              </a:gradFill>
            </a:ln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星形: 四角 17">
              <a:extLst>
                <a:ext uri="{FF2B5EF4-FFF2-40B4-BE49-F238E27FC236}">
                  <a16:creationId xmlns:a16="http://schemas.microsoft.com/office/drawing/2014/main" id="{4CC8CEBA-F680-4D09-BAB6-9C1D4844C422}"/>
                </a:ext>
              </a:extLst>
            </p:cNvPr>
            <p:cNvSpPr/>
            <p:nvPr/>
          </p:nvSpPr>
          <p:spPr>
            <a:xfrm>
              <a:off x="12986097" y="2719530"/>
              <a:ext cx="291208" cy="291207"/>
            </a:xfrm>
            <a:prstGeom prst="star4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9E53B59-7339-4D47-937F-4A4C628C2269}"/>
              </a:ext>
            </a:extLst>
          </p:cNvPr>
          <p:cNvGrpSpPr/>
          <p:nvPr/>
        </p:nvGrpSpPr>
        <p:grpSpPr>
          <a:xfrm>
            <a:off x="4837430" y="2921306"/>
            <a:ext cx="329588" cy="145744"/>
            <a:chOff x="1107746" y="552161"/>
            <a:chExt cx="329588" cy="145744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4C019CC-885F-4A8A-B23D-4D33102B6A68}"/>
                </a:ext>
              </a:extLst>
            </p:cNvPr>
            <p:cNvSpPr/>
            <p:nvPr/>
          </p:nvSpPr>
          <p:spPr>
            <a:xfrm>
              <a:off x="1107746" y="552161"/>
              <a:ext cx="145744" cy="1457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D23F2651-A424-4575-AB30-52E580827BD2}"/>
                </a:ext>
              </a:extLst>
            </p:cNvPr>
            <p:cNvSpPr/>
            <p:nvPr/>
          </p:nvSpPr>
          <p:spPr>
            <a:xfrm>
              <a:off x="1199668" y="552161"/>
              <a:ext cx="145744" cy="14574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BB89CE1-1B6B-492E-A8F2-735608F41E86}"/>
                </a:ext>
              </a:extLst>
            </p:cNvPr>
            <p:cNvSpPr/>
            <p:nvPr/>
          </p:nvSpPr>
          <p:spPr>
            <a:xfrm>
              <a:off x="1291590" y="552161"/>
              <a:ext cx="145744" cy="14574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3716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4237CC4-883E-4938-8870-E855ED0710D7}"/>
              </a:ext>
            </a:extLst>
          </p:cNvPr>
          <p:cNvSpPr txBox="1"/>
          <p:nvPr/>
        </p:nvSpPr>
        <p:spPr>
          <a:xfrm>
            <a:off x="1184991" y="253887"/>
            <a:ext cx="425511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选题背景与来源</a:t>
            </a:r>
          </a:p>
        </p:txBody>
      </p:sp>
      <p:sp>
        <p:nvSpPr>
          <p:cNvPr id="3" name="剪去对角的矩形 8">
            <a:extLst>
              <a:ext uri="{FF2B5EF4-FFF2-40B4-BE49-F238E27FC236}">
                <a16:creationId xmlns:a16="http://schemas.microsoft.com/office/drawing/2014/main" id="{BFDE9424-C2BC-41A9-858E-9BF3262A8718}"/>
              </a:ext>
            </a:extLst>
          </p:cNvPr>
          <p:cNvSpPr/>
          <p:nvPr/>
        </p:nvSpPr>
        <p:spPr>
          <a:xfrm>
            <a:off x="519430" y="1563370"/>
            <a:ext cx="11011535" cy="4613910"/>
          </a:xfrm>
          <a:prstGeom prst="snip2DiagRect">
            <a:avLst>
              <a:gd name="adj1" fmla="val 0"/>
              <a:gd name="adj2" fmla="val 7782"/>
            </a:avLst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D7E5507B-2321-4968-980E-9F67B94F50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7012830"/>
              </p:ext>
            </p:extLst>
          </p:nvPr>
        </p:nvGraphicFramePr>
        <p:xfrm>
          <a:off x="636292" y="2912135"/>
          <a:ext cx="5299666" cy="3088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C031353D-CD5E-4904-A40D-D81CB66DF8EC}"/>
              </a:ext>
            </a:extLst>
          </p:cNvPr>
          <p:cNvSpPr txBox="1"/>
          <p:nvPr/>
        </p:nvSpPr>
        <p:spPr>
          <a:xfrm>
            <a:off x="950093" y="1769666"/>
            <a:ext cx="1981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>
                <a:sym typeface="+mn-ea"/>
              </a:rPr>
              <a:t>内容占比</a:t>
            </a:r>
            <a:endParaRPr lang="en-US" dirty="0">
              <a:sym typeface="+mn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80324FC-4F73-4480-A02E-E1A218326DC7}"/>
              </a:ext>
            </a:extLst>
          </p:cNvPr>
          <p:cNvCxnSpPr/>
          <p:nvPr/>
        </p:nvCxnSpPr>
        <p:spPr>
          <a:xfrm>
            <a:off x="1050290" y="2280920"/>
            <a:ext cx="466471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1689B50B-C316-4F4F-9882-1459070A3EC4}"/>
              </a:ext>
            </a:extLst>
          </p:cNvPr>
          <p:cNvSpPr txBox="1"/>
          <p:nvPr/>
        </p:nvSpPr>
        <p:spPr>
          <a:xfrm>
            <a:off x="4465955" y="2472690"/>
            <a:ext cx="1330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bg1"/>
                </a:solidFill>
                <a:cs typeface="HarmonyOS Sans SC Light" panose="00000400000000000000" charset="-122"/>
                <a:sym typeface="+mn-ea"/>
              </a:rPr>
              <a:t>单位：万元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F9AE05D-6D64-4E73-89FF-9BD2A41E87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0889786"/>
              </p:ext>
            </p:extLst>
          </p:nvPr>
        </p:nvGraphicFramePr>
        <p:xfrm>
          <a:off x="6120787" y="2912135"/>
          <a:ext cx="5299666" cy="3088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A9BF7CFF-C7E8-4196-8BF0-50497B09D7DF}"/>
              </a:ext>
            </a:extLst>
          </p:cNvPr>
          <p:cNvSpPr txBox="1"/>
          <p:nvPr/>
        </p:nvSpPr>
        <p:spPr>
          <a:xfrm>
            <a:off x="6434588" y="1769666"/>
            <a:ext cx="1981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>
                <a:sym typeface="+mn-ea"/>
              </a:rPr>
              <a:t>规模占比</a:t>
            </a:r>
            <a:endParaRPr lang="en-US" dirty="0">
              <a:sym typeface="+mn-ea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A44AF06-FFD4-44CE-9072-A384B4747DD9}"/>
              </a:ext>
            </a:extLst>
          </p:cNvPr>
          <p:cNvCxnSpPr/>
          <p:nvPr/>
        </p:nvCxnSpPr>
        <p:spPr>
          <a:xfrm>
            <a:off x="6534785" y="2280920"/>
            <a:ext cx="4664710" cy="0"/>
          </a:xfrm>
          <a:prstGeom prst="line">
            <a:avLst/>
          </a:prstGeom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460E62D7-5F82-4EA3-BC6E-919B04F59B53}"/>
              </a:ext>
            </a:extLst>
          </p:cNvPr>
          <p:cNvSpPr txBox="1"/>
          <p:nvPr/>
        </p:nvSpPr>
        <p:spPr>
          <a:xfrm>
            <a:off x="9950450" y="2472690"/>
            <a:ext cx="1330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bg1"/>
                </a:solidFill>
                <a:cs typeface="HarmonyOS Sans SC Light" panose="00000400000000000000" charset="-122"/>
                <a:sym typeface="+mn-ea"/>
              </a:rPr>
              <a:t>单位：亿元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156CF9A-2E41-46B7-AD9C-4E5576FE206E}"/>
              </a:ext>
            </a:extLst>
          </p:cNvPr>
          <p:cNvGrpSpPr/>
          <p:nvPr/>
        </p:nvGrpSpPr>
        <p:grpSpPr>
          <a:xfrm>
            <a:off x="11349156" y="5751323"/>
            <a:ext cx="379728" cy="649984"/>
            <a:chOff x="12941837" y="2540142"/>
            <a:chExt cx="379728" cy="649984"/>
          </a:xfrm>
        </p:grpSpPr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B562A4B9-16BA-4EDA-970E-53040FF249E0}"/>
                </a:ext>
              </a:extLst>
            </p:cNvPr>
            <p:cNvSpPr/>
            <p:nvPr/>
          </p:nvSpPr>
          <p:spPr>
            <a:xfrm rot="13080000" flipH="1">
              <a:off x="12941837" y="2540142"/>
              <a:ext cx="379728" cy="649984"/>
            </a:xfrm>
            <a:prstGeom prst="arc">
              <a:avLst>
                <a:gd name="adj1" fmla="val 14949569"/>
                <a:gd name="adj2" fmla="val 10167440"/>
              </a:avLst>
            </a:prstGeom>
            <a:ln w="12700">
              <a:gradFill>
                <a:gsLst>
                  <a:gs pos="0">
                    <a:schemeClr val="tx1"/>
                  </a:gs>
                  <a:gs pos="74000">
                    <a:schemeClr val="accent1"/>
                  </a:gs>
                  <a:gs pos="83000">
                    <a:schemeClr val="accent1"/>
                  </a:gs>
                  <a:gs pos="100000">
                    <a:schemeClr val="tx1"/>
                  </a:gs>
                </a:gsLst>
                <a:lin ang="2700000" scaled="1"/>
              </a:gradFill>
            </a:ln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星形: 四角 13">
              <a:extLst>
                <a:ext uri="{FF2B5EF4-FFF2-40B4-BE49-F238E27FC236}">
                  <a16:creationId xmlns:a16="http://schemas.microsoft.com/office/drawing/2014/main" id="{B13A27EB-C691-4EA1-B795-0ADEBA19F6CD}"/>
                </a:ext>
              </a:extLst>
            </p:cNvPr>
            <p:cNvSpPr/>
            <p:nvPr/>
          </p:nvSpPr>
          <p:spPr>
            <a:xfrm>
              <a:off x="12986097" y="2719530"/>
              <a:ext cx="291208" cy="291207"/>
            </a:xfrm>
            <a:prstGeom prst="star4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2011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3111A3C-3295-461B-B3E4-3F9D874585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国内外研究现状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893CEEF-7B87-4F6D-BC98-8B009068B5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3696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BC64F57-449C-4C75-9DD8-7025388B79DD}"/>
              </a:ext>
            </a:extLst>
          </p:cNvPr>
          <p:cNvSpPr txBox="1"/>
          <p:nvPr/>
        </p:nvSpPr>
        <p:spPr>
          <a:xfrm>
            <a:off x="1184991" y="253887"/>
            <a:ext cx="425511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国内外研究现状</a:t>
            </a:r>
          </a:p>
        </p:txBody>
      </p:sp>
      <p:sp>
        <p:nvSpPr>
          <p:cNvPr id="5" name="剪去对角的矩形 11">
            <a:extLst>
              <a:ext uri="{FF2B5EF4-FFF2-40B4-BE49-F238E27FC236}">
                <a16:creationId xmlns:a16="http://schemas.microsoft.com/office/drawing/2014/main" id="{7422B66C-6839-4C3C-8BE6-DE77F140664C}"/>
              </a:ext>
            </a:extLst>
          </p:cNvPr>
          <p:cNvSpPr/>
          <p:nvPr/>
        </p:nvSpPr>
        <p:spPr>
          <a:xfrm>
            <a:off x="483870" y="1454150"/>
            <a:ext cx="11205845" cy="4669155"/>
          </a:xfrm>
          <a:prstGeom prst="snip2DiagRect">
            <a:avLst>
              <a:gd name="adj1" fmla="val 0"/>
              <a:gd name="adj2" fmla="val 7782"/>
            </a:avLst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B11E44A-11E3-4636-96AB-A3B3B25FF730}"/>
              </a:ext>
            </a:extLst>
          </p:cNvPr>
          <p:cNvSpPr/>
          <p:nvPr/>
        </p:nvSpPr>
        <p:spPr>
          <a:xfrm>
            <a:off x="0" y="1285115"/>
            <a:ext cx="3169920" cy="497966"/>
          </a:xfrm>
          <a:prstGeom prst="roundRect">
            <a:avLst>
              <a:gd name="adj" fmla="val 4425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EC59CC-6175-49E1-829C-9EB2943BFF2C}"/>
              </a:ext>
            </a:extLst>
          </p:cNvPr>
          <p:cNvSpPr txBox="1"/>
          <p:nvPr/>
        </p:nvSpPr>
        <p:spPr>
          <a:xfrm>
            <a:off x="854056" y="1288026"/>
            <a:ext cx="2170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gradFill>
                  <a:gsLst>
                    <a:gs pos="0">
                      <a:sysClr val="window" lastClr="FFFFFF"/>
                    </a:gs>
                    <a:gs pos="91000">
                      <a:srgbClr val="FFC000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latin typeface="HarmonyOS Sans SC Black" panose="00000A00000000000000" charset="-122"/>
                <a:ea typeface="HarmonyOS Sans SC Black" panose="00000A00000000000000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国内研究现状</a:t>
            </a:r>
          </a:p>
        </p:txBody>
      </p:sp>
      <p:sp>
        <p:nvSpPr>
          <p:cNvPr id="8" name="文本框 104">
            <a:extLst>
              <a:ext uri="{FF2B5EF4-FFF2-40B4-BE49-F238E27FC236}">
                <a16:creationId xmlns:a16="http://schemas.microsoft.com/office/drawing/2014/main" id="{45EC1F74-7385-4193-A9D8-8F4271B64CBF}"/>
              </a:ext>
            </a:extLst>
          </p:cNvPr>
          <p:cNvSpPr txBox="1"/>
          <p:nvPr/>
        </p:nvSpPr>
        <p:spPr>
          <a:xfrm>
            <a:off x="854056" y="2567991"/>
            <a:ext cx="3926288" cy="755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altLang="zh-CN" dirty="0">
                <a:ln>
                  <a:noFill/>
                </a:ln>
                <a:solidFill>
                  <a:sysClr val="window" lastClr="FFFFFF"/>
                </a:solidFill>
                <a:latin typeface="HarmonyOS Sans SC Light" panose="00000400000000000000" charset="-122"/>
                <a:cs typeface="HarmonyOS Sans SC Light" panose="00000400000000000000" charset="-122"/>
                <a:sym typeface="HarmonyOS Sans SC Light" panose="00000400000000000000" charset="-122"/>
              </a:rPr>
              <a:t>51PPT</a:t>
            </a:r>
            <a:r>
              <a:rPr lang="zh-CN" altLang="en-US" dirty="0">
                <a:ln>
                  <a:noFill/>
                </a:ln>
                <a:solidFill>
                  <a:sysClr val="window" lastClr="FFFFFF"/>
                </a:solidFill>
                <a:latin typeface="HarmonyOS Sans SC Light" panose="00000400000000000000" charset="-122"/>
                <a:cs typeface="HarmonyOS Sans SC Light" panose="00000400000000000000" charset="-122"/>
                <a:sym typeface="HarmonyOS Sans SC Light" panose="00000400000000000000" charset="-122"/>
              </a:rPr>
              <a:t>模板网 官网唯一网址：</a:t>
            </a:r>
            <a:r>
              <a:rPr lang="en-US" altLang="zh-CN" dirty="0">
                <a:ln>
                  <a:noFill/>
                </a:ln>
                <a:solidFill>
                  <a:sysClr val="window" lastClr="FFFFFF"/>
                </a:solidFill>
                <a:latin typeface="HarmonyOS Sans SC Light" panose="00000400000000000000" charset="-122"/>
                <a:cs typeface="HarmonyOS Sans SC Light" panose="00000400000000000000" charset="-122"/>
                <a:sym typeface="HarmonyOS Sans SC Light" panose="00000400000000000000" charset="-122"/>
              </a:rPr>
              <a:t>www.51pptmoban.com</a:t>
            </a:r>
            <a:endParaRPr lang="zh-CN" altLang="en-US" dirty="0">
              <a:ln>
                <a:noFill/>
              </a:ln>
              <a:solidFill>
                <a:sysClr val="window" lastClr="FFFFFF"/>
              </a:solidFill>
              <a:latin typeface="HarmonyOS Sans SC Light" panose="00000400000000000000" charset="-122"/>
              <a:cs typeface="HarmonyOS Sans SC Light" panose="00000400000000000000" charset="-122"/>
              <a:sym typeface="HarmonyOS Sans SC Light" panose="00000400000000000000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CBFD184-151E-463B-9CF3-CDFE8CEBDAB3}"/>
              </a:ext>
            </a:extLst>
          </p:cNvPr>
          <p:cNvSpPr/>
          <p:nvPr/>
        </p:nvSpPr>
        <p:spPr>
          <a:xfrm>
            <a:off x="271780" y="4838564"/>
            <a:ext cx="5426710" cy="646430"/>
          </a:xfrm>
          <a:prstGeom prst="roundRect">
            <a:avLst>
              <a:gd name="adj" fmla="val 6705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7701763-285F-4C99-8E68-FFD311027E7E}"/>
              </a:ext>
            </a:extLst>
          </p:cNvPr>
          <p:cNvSpPr txBox="1"/>
          <p:nvPr/>
        </p:nvSpPr>
        <p:spPr>
          <a:xfrm>
            <a:off x="844550" y="4931274"/>
            <a:ext cx="4755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gradFill>
                  <a:gsLst>
                    <a:gs pos="0">
                      <a:sysClr val="window" lastClr="FFFFFF"/>
                    </a:gs>
                    <a:gs pos="91000">
                      <a:srgbClr val="FFC000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latin typeface="HarmonyOS Sans SC Black" panose="00000A00000000000000" charset="-122"/>
                <a:ea typeface="HarmonyOS Sans SC Black" panose="00000A00000000000000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市场发展趋势越发紧跟时代前沿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04F8877-4456-4680-807C-CD8D3E2EDA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9701340"/>
              </p:ext>
            </p:extLst>
          </p:nvPr>
        </p:nvGraphicFramePr>
        <p:xfrm>
          <a:off x="5698490" y="1654175"/>
          <a:ext cx="5815330" cy="4469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0D832461-3BE9-4B14-B232-0F26E9CCA8F5}"/>
              </a:ext>
            </a:extLst>
          </p:cNvPr>
          <p:cNvSpPr txBox="1"/>
          <p:nvPr/>
        </p:nvSpPr>
        <p:spPr>
          <a:xfrm>
            <a:off x="854056" y="2196386"/>
            <a:ext cx="1981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ea"/>
              </a:rPr>
              <a:t>市场趋势</a:t>
            </a:r>
          </a:p>
        </p:txBody>
      </p:sp>
      <p:sp>
        <p:nvSpPr>
          <p:cNvPr id="13" name="文本框 104">
            <a:extLst>
              <a:ext uri="{FF2B5EF4-FFF2-40B4-BE49-F238E27FC236}">
                <a16:creationId xmlns:a16="http://schemas.microsoft.com/office/drawing/2014/main" id="{DCBDAD75-C600-4A5E-B72B-DF3D7712FEA8}"/>
              </a:ext>
            </a:extLst>
          </p:cNvPr>
          <p:cNvSpPr txBox="1"/>
          <p:nvPr/>
        </p:nvSpPr>
        <p:spPr>
          <a:xfrm>
            <a:off x="854056" y="3710356"/>
            <a:ext cx="3926288" cy="755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HarmonyOS Sans SC Light" panose="00000400000000000000" charset="-122"/>
                <a:ea typeface="HarmonyOS Sans SC Light" panose="00000400000000000000" charset="-122"/>
                <a:cs typeface="+mn-ea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altLang="zh-CN" dirty="0">
                <a:ln>
                  <a:noFill/>
                </a:ln>
                <a:solidFill>
                  <a:sysClr val="window" lastClr="FFFFFF"/>
                </a:solidFill>
                <a:latin typeface="HarmonyOS Sans SC Light" panose="00000400000000000000" charset="-122"/>
                <a:cs typeface="HarmonyOS Sans SC Light" panose="00000400000000000000" charset="-122"/>
                <a:sym typeface="HarmonyOS Sans SC Light" panose="00000400000000000000" charset="-122"/>
              </a:rPr>
              <a:t>51PPT</a:t>
            </a:r>
            <a:r>
              <a:rPr lang="zh-CN" altLang="en-US" dirty="0">
                <a:ln>
                  <a:noFill/>
                </a:ln>
                <a:solidFill>
                  <a:sysClr val="window" lastClr="FFFFFF"/>
                </a:solidFill>
                <a:latin typeface="HarmonyOS Sans SC Light" panose="00000400000000000000" charset="-122"/>
                <a:cs typeface="HarmonyOS Sans SC Light" panose="00000400000000000000" charset="-122"/>
                <a:sym typeface="HarmonyOS Sans SC Light" panose="00000400000000000000" charset="-122"/>
              </a:rPr>
              <a:t>模板网，幻灯片演示模板及素材免费下载！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C4CE67D-6877-488E-97FB-E770FA597373}"/>
              </a:ext>
            </a:extLst>
          </p:cNvPr>
          <p:cNvSpPr txBox="1"/>
          <p:nvPr/>
        </p:nvSpPr>
        <p:spPr>
          <a:xfrm>
            <a:off x="854056" y="3338751"/>
            <a:ext cx="1981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buClrTx/>
              <a:buSzTx/>
              <a:buFontTx/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ea"/>
              </a:rPr>
              <a:t>前沿趋势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5A86B36-C6E8-4A87-9514-6162A327D73E}"/>
              </a:ext>
            </a:extLst>
          </p:cNvPr>
          <p:cNvGrpSpPr/>
          <p:nvPr/>
        </p:nvGrpSpPr>
        <p:grpSpPr>
          <a:xfrm>
            <a:off x="11349156" y="5751323"/>
            <a:ext cx="379728" cy="649984"/>
            <a:chOff x="12941837" y="2540142"/>
            <a:chExt cx="379728" cy="649984"/>
          </a:xfrm>
        </p:grpSpPr>
        <p:sp>
          <p:nvSpPr>
            <p:cNvPr id="16" name="弧形 15">
              <a:extLst>
                <a:ext uri="{FF2B5EF4-FFF2-40B4-BE49-F238E27FC236}">
                  <a16:creationId xmlns:a16="http://schemas.microsoft.com/office/drawing/2014/main" id="{D5039E9A-ABF9-4CBE-9EBE-CD4881B184C2}"/>
                </a:ext>
              </a:extLst>
            </p:cNvPr>
            <p:cNvSpPr/>
            <p:nvPr/>
          </p:nvSpPr>
          <p:spPr>
            <a:xfrm rot="13080000" flipH="1">
              <a:off x="12941837" y="2540142"/>
              <a:ext cx="379728" cy="649984"/>
            </a:xfrm>
            <a:prstGeom prst="arc">
              <a:avLst>
                <a:gd name="adj1" fmla="val 14949569"/>
                <a:gd name="adj2" fmla="val 10167440"/>
              </a:avLst>
            </a:prstGeom>
            <a:ln w="12700">
              <a:gradFill>
                <a:gsLst>
                  <a:gs pos="0">
                    <a:schemeClr val="tx1"/>
                  </a:gs>
                  <a:gs pos="74000">
                    <a:schemeClr val="accent1"/>
                  </a:gs>
                  <a:gs pos="83000">
                    <a:schemeClr val="accent1"/>
                  </a:gs>
                  <a:gs pos="100000">
                    <a:schemeClr val="tx1"/>
                  </a:gs>
                </a:gsLst>
                <a:lin ang="2700000" scaled="1"/>
              </a:gradFill>
            </a:ln>
          </p:spPr>
          <p:style>
            <a:lnRef idx="1">
              <a:srgbClr val="4472C4"/>
            </a:lnRef>
            <a:fillRef idx="0">
              <a:srgbClr val="4472C4"/>
            </a:fillRef>
            <a:effectRef idx="0">
              <a:srgbClr val="4472C4"/>
            </a:effectRef>
            <a:fontRef idx="minor">
              <a:sysClr val="windowText" lastClr="000000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>
              <a:extLst>
                <a:ext uri="{FF2B5EF4-FFF2-40B4-BE49-F238E27FC236}">
                  <a16:creationId xmlns:a16="http://schemas.microsoft.com/office/drawing/2014/main" id="{C1B61EBC-EDC6-4B80-ADC8-C6185661656C}"/>
                </a:ext>
              </a:extLst>
            </p:cNvPr>
            <p:cNvSpPr/>
            <p:nvPr/>
          </p:nvSpPr>
          <p:spPr>
            <a:xfrm>
              <a:off x="12986097" y="2719530"/>
              <a:ext cx="291208" cy="291207"/>
            </a:xfrm>
            <a:prstGeom prst="star4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95725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02-单橙色-旁门左道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FF6A00"/>
      </a:accent1>
      <a:accent2>
        <a:srgbClr val="D8D8D8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免版权2">
      <a:majorFont>
        <a:latin typeface="HarmonyOS Sans SC Light"/>
        <a:ea typeface="演示斜黑体"/>
        <a:cs typeface=""/>
      </a:majorFont>
      <a:minorFont>
        <a:latin typeface="HarmonyOS Sans SC Light"/>
        <a:ea typeface="HarmonyOS Sans SC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551</Words>
  <Application>Microsoft Office PowerPoint</Application>
  <PresentationFormat>宽屏</PresentationFormat>
  <Paragraphs>108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HarmonyOS Sans SC Light</vt:lpstr>
      <vt:lpstr>MiSans Heavy</vt:lpstr>
      <vt:lpstr>演示斜黑体</vt:lpstr>
      <vt:lpstr>汉仪雅酷黑 45W</vt:lpstr>
      <vt:lpstr>OPPOSans H</vt:lpstr>
      <vt:lpstr>阿里巴巴普惠体 2.0 115 Black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橙色科技风商业计划书ppt模板</dc:title>
  <dc:creator>君回</dc:creator>
  <cp:keywords>P界达人</cp:keywords>
  <dc:description>51PPT模板网 官方唯一网址：www.51pptmoban.com</dc:description>
  <cp:lastModifiedBy>Power user</cp:lastModifiedBy>
  <cp:revision>16</cp:revision>
  <dcterms:created xsi:type="dcterms:W3CDTF">2022-11-29T13:20:10Z</dcterms:created>
  <dcterms:modified xsi:type="dcterms:W3CDTF">2023-03-21T08:28:25Z</dcterms:modified>
</cp:coreProperties>
</file>