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4" r:id="rId6"/>
    <p:sldId id="265" r:id="rId7"/>
    <p:sldId id="261" r:id="rId8"/>
    <p:sldId id="263" r:id="rId9"/>
    <p:sldId id="270" r:id="rId10"/>
    <p:sldId id="272" r:id="rId11"/>
    <p:sldId id="273" r:id="rId12"/>
    <p:sldId id="271" r:id="rId13"/>
    <p:sldId id="269" r:id="rId14"/>
    <p:sldId id="274" r:id="rId15"/>
    <p:sldId id="275"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773" autoAdjust="0"/>
  </p:normalViewPr>
  <p:slideViewPr>
    <p:cSldViewPr snapToGrid="0">
      <p:cViewPr varScale="1">
        <p:scale>
          <a:sx n="87" d="100"/>
          <a:sy n="87" d="100"/>
        </p:scale>
        <p:origin x="108" y="312"/>
      </p:cViewPr>
      <p:guideLst/>
    </p:cSldViewPr>
  </p:slideViewPr>
  <p:notesTextViewPr>
    <p:cViewPr>
      <p:scale>
        <a:sx n="20" d="100"/>
        <a:sy n="2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solidFill>
              <a:schemeClr val="bg1">
                <a:alpha val="77000"/>
              </a:schemeClr>
            </a:solidFill>
            <a:ln w="6350">
              <a:solidFill>
                <a:srgbClr val="012161">
                  <a:alpha val="25000"/>
                </a:srgbClr>
              </a:solidFill>
            </a:ln>
          </c:spPr>
          <c:dPt>
            <c:idx val="0"/>
            <c:bubble3D val="0"/>
            <c:spPr>
              <a:solidFill>
                <a:schemeClr val="bg1">
                  <a:alpha val="77000"/>
                </a:schemeClr>
              </a:solidFill>
              <a:ln w="6350">
                <a:solidFill>
                  <a:srgbClr val="012161">
                    <a:alpha val="25000"/>
                  </a:srgbClr>
                </a:solidFill>
              </a:ln>
              <a:effectLst/>
            </c:spPr>
            <c:extLst>
              <c:ext xmlns:c16="http://schemas.microsoft.com/office/drawing/2014/chart" uri="{C3380CC4-5D6E-409C-BE32-E72D297353CC}">
                <c16:uniqueId val="{00000001-4B86-4EC6-8C19-3D0B65B3D3FD}"/>
              </c:ext>
            </c:extLst>
          </c:dPt>
          <c:dPt>
            <c:idx val="1"/>
            <c:bubble3D val="0"/>
            <c:spPr>
              <a:solidFill>
                <a:schemeClr val="bg1">
                  <a:alpha val="77000"/>
                </a:schemeClr>
              </a:solidFill>
              <a:ln w="6350">
                <a:solidFill>
                  <a:srgbClr val="012161">
                    <a:alpha val="25000"/>
                  </a:srgbClr>
                </a:solidFill>
              </a:ln>
              <a:effectLst/>
            </c:spPr>
            <c:extLst>
              <c:ext xmlns:c16="http://schemas.microsoft.com/office/drawing/2014/chart" uri="{C3380CC4-5D6E-409C-BE32-E72D297353CC}">
                <c16:uniqueId val="{00000003-4B86-4EC6-8C19-3D0B65B3D3FD}"/>
              </c:ext>
            </c:extLst>
          </c:dPt>
          <c:cat>
            <c:strRef>
              <c:f>Sheet1!$A$2:$A$3</c:f>
              <c:strCache>
                <c:ptCount val="2"/>
                <c:pt idx="0">
                  <c:v>第一季度</c:v>
                </c:pt>
                <c:pt idx="1">
                  <c:v>第二季度</c:v>
                </c:pt>
              </c:strCache>
            </c:strRef>
          </c:cat>
          <c:val>
            <c:numRef>
              <c:f>Sheet1!$B$2:$B$3</c:f>
              <c:numCache>
                <c:formatCode>0%</c:formatCode>
                <c:ptCount val="2"/>
                <c:pt idx="0">
                  <c:v>0.6</c:v>
                </c:pt>
                <c:pt idx="1">
                  <c:v>0.4</c:v>
                </c:pt>
              </c:numCache>
            </c:numRef>
          </c:val>
          <c:extLst>
            <c:ext xmlns:c16="http://schemas.microsoft.com/office/drawing/2014/chart" uri="{C3380CC4-5D6E-409C-BE32-E72D297353CC}">
              <c16:uniqueId val="{00000004-4B86-4EC6-8C19-3D0B65B3D3FD}"/>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tx>
            <c:strRef>
              <c:f>Sheet1!$B$1</c:f>
              <c:strCache>
                <c:ptCount val="1"/>
                <c:pt idx="0">
                  <c:v>销售额</c:v>
                </c:pt>
              </c:strCache>
            </c:strRef>
          </c:tx>
          <c:spPr>
            <a:solidFill>
              <a:schemeClr val="accent3"/>
            </a:solidFill>
            <a:ln>
              <a:solidFill>
                <a:schemeClr val="bg1"/>
              </a:solidFill>
            </a:ln>
            <a:effectLst/>
          </c:spPr>
          <c:dPt>
            <c:idx val="0"/>
            <c:bubble3D val="0"/>
            <c:spPr>
              <a:solidFill>
                <a:schemeClr val="accent2"/>
              </a:solidFill>
              <a:ln w="19050">
                <a:solidFill>
                  <a:schemeClr val="bg1"/>
                </a:solidFill>
              </a:ln>
              <a:effectLst>
                <a:glow rad="127000">
                  <a:schemeClr val="bg1"/>
                </a:glow>
                <a:outerShdw blurRad="50800" dist="50800" dir="5400000" algn="ctr" rotWithShape="0">
                  <a:schemeClr val="bg1"/>
                </a:outerShdw>
              </a:effectLst>
            </c:spPr>
            <c:extLst>
              <c:ext xmlns:c16="http://schemas.microsoft.com/office/drawing/2014/chart" uri="{C3380CC4-5D6E-409C-BE32-E72D297353CC}">
                <c16:uniqueId val="{00000001-70A2-4FBB-A685-AA0936CDD359}"/>
              </c:ext>
            </c:extLst>
          </c:dPt>
          <c:dPt>
            <c:idx val="1"/>
            <c:bubble3D val="0"/>
            <c:spPr>
              <a:solidFill>
                <a:schemeClr val="accent1">
                  <a:shade val="76000"/>
                </a:schemeClr>
              </a:solidFill>
              <a:ln w="19050">
                <a:solidFill>
                  <a:schemeClr val="bg1"/>
                </a:solidFill>
              </a:ln>
              <a:effectLst/>
            </c:spPr>
            <c:extLst>
              <c:ext xmlns:c16="http://schemas.microsoft.com/office/drawing/2014/chart" uri="{C3380CC4-5D6E-409C-BE32-E72D297353CC}">
                <c16:uniqueId val="{00000003-70A2-4FBB-A685-AA0936CDD359}"/>
              </c:ext>
            </c:extLst>
          </c:dPt>
          <c:cat>
            <c:strRef>
              <c:f>Sheet1!$A$2:$A$3</c:f>
              <c:strCache>
                <c:ptCount val="2"/>
                <c:pt idx="0">
                  <c:v>第一季度</c:v>
                </c:pt>
                <c:pt idx="1">
                  <c:v>第二季度</c:v>
                </c:pt>
              </c:strCache>
            </c:strRef>
          </c:cat>
          <c:val>
            <c:numRef>
              <c:f>Sheet1!$B$2:$B$3</c:f>
              <c:numCache>
                <c:formatCode>0%</c:formatCode>
                <c:ptCount val="2"/>
                <c:pt idx="0">
                  <c:v>0.6</c:v>
                </c:pt>
                <c:pt idx="1">
                  <c:v>0.4</c:v>
                </c:pt>
              </c:numCache>
            </c:numRef>
          </c:val>
          <c:extLst>
            <c:ext xmlns:c16="http://schemas.microsoft.com/office/drawing/2014/chart" uri="{C3380CC4-5D6E-409C-BE32-E72D297353CC}">
              <c16:uniqueId val="{00000004-70A2-4FBB-A685-AA0936CDD359}"/>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solidFill>
              <a:schemeClr val="bg1">
                <a:alpha val="77000"/>
              </a:schemeClr>
            </a:solidFill>
            <a:ln w="6350">
              <a:solidFill>
                <a:schemeClr val="accent1">
                  <a:alpha val="25000"/>
                </a:schemeClr>
              </a:solidFill>
            </a:ln>
          </c:spPr>
          <c:dPt>
            <c:idx val="0"/>
            <c:bubble3D val="0"/>
            <c:spPr>
              <a:solidFill>
                <a:schemeClr val="bg1">
                  <a:alpha val="77000"/>
                </a:schemeClr>
              </a:solidFill>
              <a:ln w="6350">
                <a:solidFill>
                  <a:schemeClr val="accent1">
                    <a:alpha val="25000"/>
                  </a:schemeClr>
                </a:solidFill>
              </a:ln>
              <a:effectLst/>
            </c:spPr>
            <c:extLst>
              <c:ext xmlns:c16="http://schemas.microsoft.com/office/drawing/2014/chart" uri="{C3380CC4-5D6E-409C-BE32-E72D297353CC}">
                <c16:uniqueId val="{00000001-981A-43B9-AC98-1628BFE1BF1F}"/>
              </c:ext>
            </c:extLst>
          </c:dPt>
          <c:dPt>
            <c:idx val="1"/>
            <c:bubble3D val="0"/>
            <c:spPr>
              <a:solidFill>
                <a:schemeClr val="bg1">
                  <a:alpha val="77000"/>
                </a:schemeClr>
              </a:solidFill>
              <a:ln w="6350">
                <a:solidFill>
                  <a:schemeClr val="accent1">
                    <a:alpha val="25000"/>
                  </a:schemeClr>
                </a:solidFill>
              </a:ln>
              <a:effectLst/>
            </c:spPr>
            <c:extLst>
              <c:ext xmlns:c16="http://schemas.microsoft.com/office/drawing/2014/chart" uri="{C3380CC4-5D6E-409C-BE32-E72D297353CC}">
                <c16:uniqueId val="{00000003-981A-43B9-AC98-1628BFE1BF1F}"/>
              </c:ext>
            </c:extLst>
          </c:dPt>
          <c:cat>
            <c:strRef>
              <c:f>Sheet1!$A$2:$A$3</c:f>
              <c:strCache>
                <c:ptCount val="2"/>
                <c:pt idx="0">
                  <c:v>第一季度</c:v>
                </c:pt>
                <c:pt idx="1">
                  <c:v>第二季度</c:v>
                </c:pt>
              </c:strCache>
            </c:strRef>
          </c:cat>
          <c:val>
            <c:numRef>
              <c:f>Sheet1!$B$2:$B$3</c:f>
              <c:numCache>
                <c:formatCode>0%</c:formatCode>
                <c:ptCount val="2"/>
                <c:pt idx="0">
                  <c:v>0.78</c:v>
                </c:pt>
                <c:pt idx="1">
                  <c:v>0.22</c:v>
                </c:pt>
              </c:numCache>
            </c:numRef>
          </c:val>
          <c:extLst>
            <c:ext xmlns:c16="http://schemas.microsoft.com/office/drawing/2014/chart" uri="{C3380CC4-5D6E-409C-BE32-E72D297353CC}">
              <c16:uniqueId val="{00000004-981A-43B9-AC98-1628BFE1BF1F}"/>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tx>
            <c:strRef>
              <c:f>Sheet1!$B$1</c:f>
              <c:strCache>
                <c:ptCount val="1"/>
                <c:pt idx="0">
                  <c:v>销售额</c:v>
                </c:pt>
              </c:strCache>
            </c:strRef>
          </c:tx>
          <c:spPr>
            <a:solidFill>
              <a:srgbClr val="0F3E81"/>
            </a:solidFill>
            <a:effectLst/>
          </c:spPr>
          <c:dPt>
            <c:idx val="0"/>
            <c:bubble3D val="0"/>
            <c:spPr>
              <a:solidFill>
                <a:schemeClr val="accent1">
                  <a:shade val="76000"/>
                </a:schemeClr>
              </a:solidFill>
              <a:ln w="19050">
                <a:solidFill>
                  <a:schemeClr val="lt1"/>
                </a:solidFill>
              </a:ln>
              <a:effectLst>
                <a:outerShdw blurRad="50800" dist="50800" dir="5400000" algn="ctr" rotWithShape="0">
                  <a:schemeClr val="bg1"/>
                </a:outerShdw>
              </a:effectLst>
            </c:spPr>
            <c:extLst>
              <c:ext xmlns:c16="http://schemas.microsoft.com/office/drawing/2014/chart" uri="{C3380CC4-5D6E-409C-BE32-E72D297353CC}">
                <c16:uniqueId val="{00000001-22D7-4530-AED6-D8909556584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2D7-4530-AED6-D89095565848}"/>
              </c:ext>
            </c:extLst>
          </c:dPt>
          <c:cat>
            <c:strRef>
              <c:f>Sheet1!$A$2:$A$3</c:f>
              <c:strCache>
                <c:ptCount val="2"/>
                <c:pt idx="0">
                  <c:v>第一季度</c:v>
                </c:pt>
                <c:pt idx="1">
                  <c:v>第二季度</c:v>
                </c:pt>
              </c:strCache>
            </c:strRef>
          </c:cat>
          <c:val>
            <c:numRef>
              <c:f>Sheet1!$B$2:$B$3</c:f>
              <c:numCache>
                <c:formatCode>0%</c:formatCode>
                <c:ptCount val="2"/>
                <c:pt idx="0" formatCode="General">
                  <c:v>0.78</c:v>
                </c:pt>
                <c:pt idx="1">
                  <c:v>0.22</c:v>
                </c:pt>
              </c:numCache>
            </c:numRef>
          </c:val>
          <c:extLst>
            <c:ext xmlns:c16="http://schemas.microsoft.com/office/drawing/2014/chart" uri="{C3380CC4-5D6E-409C-BE32-E72D297353CC}">
              <c16:uniqueId val="{00000004-22D7-4530-AED6-D89095565848}"/>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Reversed" id="21">
  <a:schemeClr val="accent1"/>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CF3FC9-FA60-4AF3-AFDE-26393B96845E}" type="datetimeFigureOut">
              <a:rPr lang="zh-CN" altLang="en-US" smtClean="0"/>
              <a:t>2023/3/21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5FAA65-40A3-483B-84BF-61615BD2CBEC}" type="slidenum">
              <a:rPr lang="zh-CN" altLang="en-US" smtClean="0"/>
              <a:t>‹#›</a:t>
            </a:fld>
            <a:endParaRPr lang="zh-CN" altLang="en-US"/>
          </a:p>
        </p:txBody>
      </p:sp>
    </p:spTree>
    <p:extLst>
      <p:ext uri="{BB962C8B-B14F-4D97-AF65-F5344CB8AC3E}">
        <p14:creationId xmlns:p14="http://schemas.microsoft.com/office/powerpoint/2010/main" val="22655659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等线" panose="02010600030101010101" pitchFamily="2" charset="-122"/>
                <a:ea typeface="等线" panose="02010600030101010101" pitchFamily="2" charset="-122"/>
                <a:cs typeface="+mn-cs"/>
              </a:rPr>
              <a:t>51PPT</a:t>
            </a:r>
            <a:r>
              <a:rPr lang="zh-CN" altLang="zh-CN" sz="1200" kern="1200" dirty="0">
                <a:solidFill>
                  <a:srgbClr val="000000"/>
                </a:solidFill>
                <a:effectLst/>
                <a:latin typeface="等线" panose="02010600030101010101" pitchFamily="2" charset="-122"/>
                <a:ea typeface="等线" panose="02010600030101010101" pitchFamily="2" charset="-122"/>
                <a:cs typeface="+mn-cs"/>
              </a:rPr>
              <a:t>模板</a:t>
            </a:r>
            <a:r>
              <a:rPr lang="en-US" altLang="zh-CN" sz="1200" kern="1200" dirty="0">
                <a:solidFill>
                  <a:srgbClr val="000000"/>
                </a:solidFill>
                <a:effectLst/>
                <a:latin typeface="等线" panose="02010600030101010101" pitchFamily="2" charset="-122"/>
                <a:ea typeface="等线" panose="02010600030101010101" pitchFamily="2" charset="-122"/>
                <a:cs typeface="+mn-cs"/>
              </a:rPr>
              <a:t> </a:t>
            </a:r>
            <a:r>
              <a:rPr lang="zh-CN" altLang="zh-CN" sz="1200" kern="1200" dirty="0">
                <a:solidFill>
                  <a:srgbClr val="000000"/>
                </a:solidFill>
                <a:effectLst/>
                <a:latin typeface="等线" panose="02010600030101010101" pitchFamily="2" charset="-122"/>
                <a:ea typeface="等线" panose="02010600030101010101" pitchFamily="2" charset="-122"/>
                <a:cs typeface="+mn-cs"/>
              </a:rPr>
              <a:t>网 官方唯一网址：</a:t>
            </a:r>
            <a:r>
              <a:rPr lang="en-US" altLang="zh-CN" sz="1200" kern="1200">
                <a:solidFill>
                  <a:srgbClr val="000000"/>
                </a:solidFill>
                <a:effectLst/>
                <a:latin typeface="等线" panose="02010600030101010101" pitchFamily="2" charset="-122"/>
                <a:ea typeface="等线" panose="02010600030101010101" pitchFamily="2" charset="-122"/>
                <a:cs typeface="+mn-cs"/>
              </a:rPr>
              <a:t> www.51pptm oban</a:t>
            </a:r>
            <a:r>
              <a:rPr lang="en-US" altLang="zh-CN" sz="1200" kern="1200" dirty="0">
                <a:solidFill>
                  <a:srgbClr val="000000"/>
                </a:solidFill>
                <a:effectLst/>
                <a:latin typeface="等线" panose="02010600030101010101" pitchFamily="2" charset="-122"/>
                <a:ea typeface="等线" panose="02010600030101010101" pitchFamily="2" charset="-122"/>
                <a:cs typeface="+mn-cs"/>
              </a:rPr>
              <a:t>.com</a:t>
            </a:r>
            <a:endParaRPr lang="zh-CN" altLang="zh-CN" dirty="0">
              <a:effectLst/>
            </a:endParaRPr>
          </a:p>
          <a:p>
            <a:endParaRPr lang="zh-CN" altLang="en-US" dirty="0"/>
          </a:p>
        </p:txBody>
      </p:sp>
      <p:sp>
        <p:nvSpPr>
          <p:cNvPr id="4" name="灯片编号占位符 3"/>
          <p:cNvSpPr>
            <a:spLocks noGrp="1"/>
          </p:cNvSpPr>
          <p:nvPr>
            <p:ph type="sldNum" sz="quarter" idx="5"/>
          </p:nvPr>
        </p:nvSpPr>
        <p:spPr/>
        <p:txBody>
          <a:bodyPr/>
          <a:lstStyle/>
          <a:p>
            <a:fld id="{135FAA65-40A3-483B-84BF-61615BD2CBEC}" type="slidenum">
              <a:rPr lang="zh-CN" altLang="en-US" smtClean="0"/>
              <a:t>5</a:t>
            </a:fld>
            <a:endParaRPr lang="zh-CN" altLang="en-US"/>
          </a:p>
        </p:txBody>
      </p:sp>
    </p:spTree>
    <p:extLst>
      <p:ext uri="{BB962C8B-B14F-4D97-AF65-F5344CB8AC3E}">
        <p14:creationId xmlns:p14="http://schemas.microsoft.com/office/powerpoint/2010/main" val="2910303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a:solidFill>
                  <a:srgbClr val="000000"/>
                </a:solidFill>
                <a:effectLst/>
                <a:latin typeface="等线" panose="02010600030101010101" pitchFamily="2" charset="-122"/>
                <a:ea typeface="等线" panose="02010600030101010101" pitchFamily="2" charset="-122"/>
                <a:cs typeface="+mn-cs"/>
              </a:rPr>
              <a:t>51PPT</a:t>
            </a:r>
            <a:r>
              <a:rPr lang="zh-CN" altLang="zh-CN" sz="1800" kern="1200" dirty="0">
                <a:solidFill>
                  <a:srgbClr val="000000"/>
                </a:solidFill>
                <a:effectLst/>
                <a:latin typeface="等线" panose="02010600030101010101" pitchFamily="2" charset="-122"/>
                <a:ea typeface="等线" panose="02010600030101010101" pitchFamily="2" charset="-122"/>
                <a:cs typeface="+mn-cs"/>
              </a:rPr>
              <a:t>模板网 官方唯一网址：</a:t>
            </a:r>
            <a:r>
              <a:rPr lang="en-US" altLang="zh-CN" sz="1800" kern="1200" dirty="0">
                <a:solidFill>
                  <a:srgbClr val="000000"/>
                </a:solidFill>
                <a:effectLst/>
                <a:latin typeface="等线" panose="02010600030101010101" pitchFamily="2" charset="-122"/>
                <a:ea typeface="等线" panose="02010600030101010101" pitchFamily="2" charset="-122"/>
                <a:cs typeface="+mn-cs"/>
              </a:rPr>
              <a:t>www.51pptmoban.com</a:t>
            </a:r>
            <a:endParaRPr lang="zh-CN" altLang="zh-CN" dirty="0">
              <a:effectLst/>
            </a:endParaRPr>
          </a:p>
          <a:p>
            <a:endParaRPr lang="zh-CN" altLang="en-US" dirty="0"/>
          </a:p>
        </p:txBody>
      </p:sp>
      <p:sp>
        <p:nvSpPr>
          <p:cNvPr id="4" name="灯片编号占位符 3"/>
          <p:cNvSpPr>
            <a:spLocks noGrp="1"/>
          </p:cNvSpPr>
          <p:nvPr>
            <p:ph type="sldNum" sz="quarter" idx="5"/>
          </p:nvPr>
        </p:nvSpPr>
        <p:spPr/>
        <p:txBody>
          <a:bodyPr/>
          <a:lstStyle/>
          <a:p>
            <a:fld id="{135FAA65-40A3-483B-84BF-61615BD2CBEC}" type="slidenum">
              <a:rPr lang="zh-CN" altLang="en-US" smtClean="0"/>
              <a:t>13</a:t>
            </a:fld>
            <a:endParaRPr lang="zh-CN" altLang="en-US"/>
          </a:p>
        </p:txBody>
      </p:sp>
    </p:spTree>
    <p:extLst>
      <p:ext uri="{BB962C8B-B14F-4D97-AF65-F5344CB8AC3E}">
        <p14:creationId xmlns:p14="http://schemas.microsoft.com/office/powerpoint/2010/main" val="287582220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jpeg"/><Relationship Id="rId7"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4.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3.xml"/><Relationship Id="rId7" Type="http://schemas.openxmlformats.org/officeDocument/2006/relationships/hyperlink" Target="http://www.51pptmoban.com/"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7" name="图片 26" descr="河边的草地上有房子&#10;&#10;描述已自动生成">
            <a:extLst>
              <a:ext uri="{FF2B5EF4-FFF2-40B4-BE49-F238E27FC236}">
                <a16:creationId xmlns:a16="http://schemas.microsoft.com/office/drawing/2014/main" id="{EE2F0779-C68A-AFEF-89FC-BD1DD17DD305}"/>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任意多边形: 形状 7">
            <a:extLst>
              <a:ext uri="{FF2B5EF4-FFF2-40B4-BE49-F238E27FC236}">
                <a16:creationId xmlns:a16="http://schemas.microsoft.com/office/drawing/2014/main" id="{4D9CD6F4-B1DD-12A4-1380-604B01A1734A}"/>
              </a:ext>
            </a:extLst>
          </p:cNvPr>
          <p:cNvSpPr/>
          <p:nvPr userDrawn="1"/>
        </p:nvSpPr>
        <p:spPr>
          <a:xfrm>
            <a:off x="0" y="4801275"/>
            <a:ext cx="12191999" cy="2044449"/>
          </a:xfrm>
          <a:custGeom>
            <a:avLst/>
            <a:gdLst>
              <a:gd name="connsiteX0" fmla="*/ 0 w 12191999"/>
              <a:gd name="connsiteY0" fmla="*/ 0 h 2044449"/>
              <a:gd name="connsiteX1" fmla="*/ 88107 w 12191999"/>
              <a:gd name="connsiteY1" fmla="*/ 30396 h 2044449"/>
              <a:gd name="connsiteX2" fmla="*/ 6096001 w 12191999"/>
              <a:gd name="connsiteY2" fmla="*/ 701330 h 2044449"/>
              <a:gd name="connsiteX3" fmla="*/ 12103895 w 12191999"/>
              <a:gd name="connsiteY3" fmla="*/ 30396 h 2044449"/>
              <a:gd name="connsiteX4" fmla="*/ 12191999 w 12191999"/>
              <a:gd name="connsiteY4" fmla="*/ 1 h 2044449"/>
              <a:gd name="connsiteX5" fmla="*/ 12191999 w 12191999"/>
              <a:gd name="connsiteY5" fmla="*/ 2044449 h 2044449"/>
              <a:gd name="connsiteX6" fmla="*/ 0 w 12191999"/>
              <a:gd name="connsiteY6" fmla="*/ 2044449 h 2044449"/>
              <a:gd name="connsiteX7" fmla="*/ 0 w 12191999"/>
              <a:gd name="connsiteY7" fmla="*/ 0 h 204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2044449">
                <a:moveTo>
                  <a:pt x="0" y="0"/>
                </a:moveTo>
                <a:lnTo>
                  <a:pt x="88107" y="30396"/>
                </a:lnTo>
                <a:cubicBezTo>
                  <a:pt x="1320187" y="432637"/>
                  <a:pt x="3549913" y="701330"/>
                  <a:pt x="6096001" y="701330"/>
                </a:cubicBezTo>
                <a:cubicBezTo>
                  <a:pt x="8642089" y="701330"/>
                  <a:pt x="10871815" y="432637"/>
                  <a:pt x="12103895" y="30396"/>
                </a:cubicBezTo>
                <a:lnTo>
                  <a:pt x="12191999" y="1"/>
                </a:lnTo>
                <a:lnTo>
                  <a:pt x="12191999" y="2044449"/>
                </a:lnTo>
                <a:lnTo>
                  <a:pt x="0" y="2044449"/>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图片 27">
            <a:extLst>
              <a:ext uri="{FF2B5EF4-FFF2-40B4-BE49-F238E27FC236}">
                <a16:creationId xmlns:a16="http://schemas.microsoft.com/office/drawing/2014/main" id="{1212436A-00E9-91EB-CBC8-DA1A176587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875292" y="407179"/>
            <a:ext cx="3497174" cy="1530349"/>
          </a:xfrm>
          <a:prstGeom prst="rect">
            <a:avLst/>
          </a:prstGeom>
        </p:spPr>
      </p:pic>
      <p:sp>
        <p:nvSpPr>
          <p:cNvPr id="29" name="矩形 28">
            <a:extLst>
              <a:ext uri="{FF2B5EF4-FFF2-40B4-BE49-F238E27FC236}">
                <a16:creationId xmlns:a16="http://schemas.microsoft.com/office/drawing/2014/main" id="{06E44979-D661-1F0B-5FC2-255640FA497E}"/>
              </a:ext>
            </a:extLst>
          </p:cNvPr>
          <p:cNvSpPr/>
          <p:nvPr userDrawn="1"/>
        </p:nvSpPr>
        <p:spPr>
          <a:xfrm>
            <a:off x="0" y="0"/>
            <a:ext cx="12192000" cy="6858000"/>
          </a:xfrm>
          <a:prstGeom prst="rect">
            <a:avLst/>
          </a:prstGeom>
          <a:gradFill>
            <a:gsLst>
              <a:gs pos="0">
                <a:schemeClr val="accent1"/>
              </a:gs>
              <a:gs pos="100000">
                <a:schemeClr val="accent1">
                  <a:alpha val="90000"/>
                </a:scheme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mj-ea"/>
              <a:ea typeface="+mj-ea"/>
              <a:cs typeface="+mn-cs"/>
            </a:endParaRPr>
          </a:p>
        </p:txBody>
      </p:sp>
      <p:pic>
        <p:nvPicPr>
          <p:cNvPr id="30" name="图片 29">
            <a:extLst>
              <a:ext uri="{FF2B5EF4-FFF2-40B4-BE49-F238E27FC236}">
                <a16:creationId xmlns:a16="http://schemas.microsoft.com/office/drawing/2014/main" id="{30F4631B-DC26-CC7C-9766-134329893EC5}"/>
              </a:ext>
            </a:extLst>
          </p:cNvPr>
          <p:cNvPicPr>
            <a:picLocks noChangeAspect="1"/>
          </p:cNvPicPr>
          <p:nvPr userDrawn="1"/>
        </p:nvPicPr>
        <p:blipFill rotWithShape="1">
          <a:blip r:embed="rId4" cstate="screen">
            <a:alphaModFix amt="39000"/>
            <a:extLst>
              <a:ext uri="{28A0092B-C50C-407E-A947-70E740481C1C}">
                <a14:useLocalDpi xmlns:a14="http://schemas.microsoft.com/office/drawing/2010/main"/>
              </a:ext>
            </a:extLst>
          </a:blip>
          <a:srcRect/>
          <a:stretch/>
        </p:blipFill>
        <p:spPr>
          <a:xfrm>
            <a:off x="5268996" y="560518"/>
            <a:ext cx="1552536" cy="679383"/>
          </a:xfrm>
          <a:prstGeom prst="rect">
            <a:avLst/>
          </a:prstGeom>
        </p:spPr>
      </p:pic>
      <p:pic>
        <p:nvPicPr>
          <p:cNvPr id="31" name="图片 30">
            <a:extLst>
              <a:ext uri="{FF2B5EF4-FFF2-40B4-BE49-F238E27FC236}">
                <a16:creationId xmlns:a16="http://schemas.microsoft.com/office/drawing/2014/main" id="{A263B08A-E20A-9ACC-9E0C-1E793C96E52E}"/>
              </a:ext>
            </a:extLst>
          </p:cNvPr>
          <p:cNvPicPr>
            <a:picLocks noChangeAspect="1"/>
          </p:cNvPicPr>
          <p:nvPr userDrawn="1"/>
        </p:nvPicPr>
        <p:blipFill rotWithShape="1">
          <a:blip r:embed="rId5" cstate="screen">
            <a:alphaModFix amt="24000"/>
            <a:extLst>
              <a:ext uri="{28A0092B-C50C-407E-A947-70E740481C1C}">
                <a14:useLocalDpi xmlns:a14="http://schemas.microsoft.com/office/drawing/2010/main"/>
              </a:ext>
            </a:extLst>
          </a:blip>
          <a:srcRect t="-17427"/>
          <a:stretch/>
        </p:blipFill>
        <p:spPr>
          <a:xfrm>
            <a:off x="3304863" y="6815"/>
            <a:ext cx="1791070" cy="1325073"/>
          </a:xfrm>
          <a:prstGeom prst="rect">
            <a:avLst/>
          </a:prstGeom>
        </p:spPr>
      </p:pic>
      <p:pic>
        <p:nvPicPr>
          <p:cNvPr id="32" name="图片 31">
            <a:extLst>
              <a:ext uri="{FF2B5EF4-FFF2-40B4-BE49-F238E27FC236}">
                <a16:creationId xmlns:a16="http://schemas.microsoft.com/office/drawing/2014/main" id="{C81B3548-8F2D-0EDC-D311-FE1F4AD1314D}"/>
              </a:ext>
            </a:extLst>
          </p:cNvPr>
          <p:cNvPicPr>
            <a:picLocks noChangeAspect="1"/>
          </p:cNvPicPr>
          <p:nvPr userDrawn="1"/>
        </p:nvPicPr>
        <p:blipFill rotWithShape="1">
          <a:blip r:embed="rId6" cstate="screen">
            <a:alphaModFix amt="20000"/>
            <a:extLst>
              <a:ext uri="{BEBA8EAE-BF5A-486C-A8C5-ECC9F3942E4B}">
                <a14:imgProps xmlns:a14="http://schemas.microsoft.com/office/drawing/2010/main">
                  <a14:imgLayer r:embed="rId7">
                    <a14:imgEffect>
                      <a14:brightnessContrast bright="-9000"/>
                    </a14:imgEffect>
                  </a14:imgLayer>
                </a14:imgProps>
              </a:ext>
              <a:ext uri="{28A0092B-C50C-407E-A947-70E740481C1C}">
                <a14:useLocalDpi xmlns:a14="http://schemas.microsoft.com/office/drawing/2010/main"/>
              </a:ext>
            </a:extLst>
          </a:blip>
          <a:srcRect/>
          <a:stretch/>
        </p:blipFill>
        <p:spPr>
          <a:xfrm flipH="1">
            <a:off x="1" y="767360"/>
            <a:ext cx="2047131" cy="1530349"/>
          </a:xfrm>
          <a:custGeom>
            <a:avLst/>
            <a:gdLst>
              <a:gd name="connsiteX0" fmla="*/ 2047131 w 2047131"/>
              <a:gd name="connsiteY0" fmla="*/ 0 h 1530349"/>
              <a:gd name="connsiteX1" fmla="*/ 0 w 2047131"/>
              <a:gd name="connsiteY1" fmla="*/ 0 h 1530349"/>
              <a:gd name="connsiteX2" fmla="*/ 0 w 2047131"/>
              <a:gd name="connsiteY2" fmla="*/ 1530349 h 1530349"/>
              <a:gd name="connsiteX3" fmla="*/ 2047131 w 2047131"/>
              <a:gd name="connsiteY3" fmla="*/ 1530349 h 1530349"/>
            </a:gdLst>
            <a:ahLst/>
            <a:cxnLst>
              <a:cxn ang="0">
                <a:pos x="connsiteX0" y="connsiteY0"/>
              </a:cxn>
              <a:cxn ang="0">
                <a:pos x="connsiteX1" y="connsiteY1"/>
              </a:cxn>
              <a:cxn ang="0">
                <a:pos x="connsiteX2" y="connsiteY2"/>
              </a:cxn>
              <a:cxn ang="0">
                <a:pos x="connsiteX3" y="connsiteY3"/>
              </a:cxn>
            </a:cxnLst>
            <a:rect l="l" t="t" r="r" b="b"/>
            <a:pathLst>
              <a:path w="2047131" h="1530349">
                <a:moveTo>
                  <a:pt x="2047131" y="0"/>
                </a:moveTo>
                <a:lnTo>
                  <a:pt x="0" y="0"/>
                </a:lnTo>
                <a:lnTo>
                  <a:pt x="0" y="1530349"/>
                </a:lnTo>
                <a:lnTo>
                  <a:pt x="2047131" y="1530349"/>
                </a:lnTo>
                <a:close/>
              </a:path>
            </a:pathLst>
          </a:custGeom>
        </p:spPr>
      </p:pic>
      <p:pic>
        <p:nvPicPr>
          <p:cNvPr id="33" name="图片 32">
            <a:extLst>
              <a:ext uri="{FF2B5EF4-FFF2-40B4-BE49-F238E27FC236}">
                <a16:creationId xmlns:a16="http://schemas.microsoft.com/office/drawing/2014/main" id="{567E5AB1-3CE0-7552-13D8-A04F408147F2}"/>
              </a:ext>
            </a:extLst>
          </p:cNvPr>
          <p:cNvPicPr>
            <a:picLocks noChangeAspect="1"/>
          </p:cNvPicPr>
          <p:nvPr userDrawn="1"/>
        </p:nvPicPr>
        <p:blipFill rotWithShape="1">
          <a:blip r:embed="rId3" cstate="screen">
            <a:alphaModFix amt="17000"/>
            <a:extLst>
              <a:ext uri="{28A0092B-C50C-407E-A947-70E740481C1C}">
                <a14:useLocalDpi xmlns:a14="http://schemas.microsoft.com/office/drawing/2010/main"/>
              </a:ext>
            </a:extLst>
          </a:blip>
          <a:srcRect/>
          <a:stretch/>
        </p:blipFill>
        <p:spPr>
          <a:xfrm>
            <a:off x="8875292" y="474726"/>
            <a:ext cx="3497174" cy="1530349"/>
          </a:xfrm>
          <a:prstGeom prst="rect">
            <a:avLst/>
          </a:prstGeom>
        </p:spPr>
      </p:pic>
      <p:pic>
        <p:nvPicPr>
          <p:cNvPr id="34" name="图片 33">
            <a:extLst>
              <a:ext uri="{FF2B5EF4-FFF2-40B4-BE49-F238E27FC236}">
                <a16:creationId xmlns:a16="http://schemas.microsoft.com/office/drawing/2014/main" id="{0A05161C-641A-8C65-7861-8C7729B633CF}"/>
              </a:ext>
            </a:extLst>
          </p:cNvPr>
          <p:cNvPicPr>
            <a:picLocks noChangeAspect="1"/>
          </p:cNvPicPr>
          <p:nvPr userDrawn="1"/>
        </p:nvPicPr>
        <p:blipFill rotWithShape="1">
          <a:blip r:embed="rId8" cstate="screen">
            <a:alphaModFix amt="28000"/>
            <a:extLst>
              <a:ext uri="{28A0092B-C50C-407E-A947-70E740481C1C}">
                <a14:useLocalDpi xmlns:a14="http://schemas.microsoft.com/office/drawing/2010/main"/>
              </a:ext>
            </a:extLst>
          </a:blip>
          <a:srcRect t="-17427"/>
          <a:stretch/>
        </p:blipFill>
        <p:spPr>
          <a:xfrm>
            <a:off x="3691233" y="2344644"/>
            <a:ext cx="1552536" cy="403499"/>
          </a:xfrm>
          <a:prstGeom prst="rect">
            <a:avLst/>
          </a:prstGeom>
        </p:spPr>
      </p:pic>
      <p:sp>
        <p:nvSpPr>
          <p:cNvPr id="17" name="任意多边形: 形状 16">
            <a:extLst>
              <a:ext uri="{FF2B5EF4-FFF2-40B4-BE49-F238E27FC236}">
                <a16:creationId xmlns:a16="http://schemas.microsoft.com/office/drawing/2014/main" id="{E6445712-BCA0-8CFA-F885-6504F7DEF4AB}"/>
              </a:ext>
            </a:extLst>
          </p:cNvPr>
          <p:cNvSpPr/>
          <p:nvPr userDrawn="1"/>
        </p:nvSpPr>
        <p:spPr>
          <a:xfrm>
            <a:off x="0" y="4598198"/>
            <a:ext cx="12192000" cy="869151"/>
          </a:xfrm>
          <a:custGeom>
            <a:avLst/>
            <a:gdLst>
              <a:gd name="connsiteX0" fmla="*/ 0 w 12191999"/>
              <a:gd name="connsiteY0" fmla="*/ 0 h 864428"/>
              <a:gd name="connsiteX1" fmla="*/ 88107 w 12191999"/>
              <a:gd name="connsiteY1" fmla="*/ 30396 h 864428"/>
              <a:gd name="connsiteX2" fmla="*/ 6096001 w 12191999"/>
              <a:gd name="connsiteY2" fmla="*/ 701330 h 864428"/>
              <a:gd name="connsiteX3" fmla="*/ 12103895 w 12191999"/>
              <a:gd name="connsiteY3" fmla="*/ 30396 h 864428"/>
              <a:gd name="connsiteX4" fmla="*/ 12191999 w 12191999"/>
              <a:gd name="connsiteY4" fmla="*/ 1 h 864428"/>
              <a:gd name="connsiteX5" fmla="*/ 12191999 w 12191999"/>
              <a:gd name="connsiteY5" fmla="*/ 249002 h 864428"/>
              <a:gd name="connsiteX6" fmla="*/ 12129033 w 12191999"/>
              <a:gd name="connsiteY6" fmla="*/ 267316 h 864428"/>
              <a:gd name="connsiteX7" fmla="*/ 6096001 w 12191999"/>
              <a:gd name="connsiteY7" fmla="*/ 864428 h 864428"/>
              <a:gd name="connsiteX8" fmla="*/ 62970 w 12191999"/>
              <a:gd name="connsiteY8" fmla="*/ 267316 h 864428"/>
              <a:gd name="connsiteX9" fmla="*/ 0 w 12191999"/>
              <a:gd name="connsiteY9" fmla="*/ 249000 h 864428"/>
              <a:gd name="connsiteX10" fmla="*/ 0 w 12191999"/>
              <a:gd name="connsiteY10" fmla="*/ 0 h 864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1999" h="864428">
                <a:moveTo>
                  <a:pt x="0" y="0"/>
                </a:moveTo>
                <a:lnTo>
                  <a:pt x="88107" y="30396"/>
                </a:lnTo>
                <a:cubicBezTo>
                  <a:pt x="1320187" y="432637"/>
                  <a:pt x="3549913" y="701330"/>
                  <a:pt x="6096001" y="701330"/>
                </a:cubicBezTo>
                <a:cubicBezTo>
                  <a:pt x="8642089" y="701330"/>
                  <a:pt x="10871815" y="432637"/>
                  <a:pt x="12103895" y="30396"/>
                </a:cubicBezTo>
                <a:lnTo>
                  <a:pt x="12191999" y="1"/>
                </a:lnTo>
                <a:lnTo>
                  <a:pt x="12191999" y="249002"/>
                </a:lnTo>
                <a:lnTo>
                  <a:pt x="12129033" y="267316"/>
                </a:lnTo>
                <a:cubicBezTo>
                  <a:pt x="10800601" y="628272"/>
                  <a:pt x="8593781" y="864428"/>
                  <a:pt x="6096001" y="864428"/>
                </a:cubicBezTo>
                <a:cubicBezTo>
                  <a:pt x="3598221" y="864428"/>
                  <a:pt x="1391402" y="628272"/>
                  <a:pt x="62970" y="267316"/>
                </a:cubicBezTo>
                <a:lnTo>
                  <a:pt x="0" y="249000"/>
                </a:lnTo>
                <a:lnTo>
                  <a:pt x="0" y="0"/>
                </a:lnTo>
                <a:close/>
              </a:path>
            </a:pathLst>
          </a:custGeom>
          <a:solidFill>
            <a:schemeClr val="bg1">
              <a:lumMod val="95000"/>
            </a:schemeClr>
          </a:solidFill>
          <a:ln w="76200">
            <a:solidFill>
              <a:srgbClr val="FFFFFF"/>
            </a:solidFill>
          </a:ln>
          <a:effectLst>
            <a:glow rad="139700">
              <a:schemeClr val="accent1">
                <a:lumMod val="10000"/>
                <a:lumOff val="90000"/>
                <a:alpha val="40000"/>
              </a:schemeClr>
            </a:glow>
            <a:outerShdw dist="12700" dir="5400000" algn="t" rotWithShape="0">
              <a:schemeClr val="bg2"/>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latin typeface="+mj-ea"/>
              <a:ea typeface="+mj-ea"/>
            </a:endParaRPr>
          </a:p>
        </p:txBody>
      </p:sp>
    </p:spTree>
    <p:extLst>
      <p:ext uri="{BB962C8B-B14F-4D97-AF65-F5344CB8AC3E}">
        <p14:creationId xmlns:p14="http://schemas.microsoft.com/office/powerpoint/2010/main" val="1874530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8" name="图片 37" descr="建筑的摆设布局&#10;&#10;描述已自动生成">
            <a:extLst>
              <a:ext uri="{FF2B5EF4-FFF2-40B4-BE49-F238E27FC236}">
                <a16:creationId xmlns:a16="http://schemas.microsoft.com/office/drawing/2014/main" id="{1087009F-D660-431C-DDF2-81ED47D994D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1"/>
            <a:ext cx="12191999" cy="3574394"/>
          </a:xfrm>
          <a:custGeom>
            <a:avLst/>
            <a:gdLst>
              <a:gd name="connsiteX0" fmla="*/ 0 w 12001500"/>
              <a:gd name="connsiteY0" fmla="*/ 0 h 3574394"/>
              <a:gd name="connsiteX1" fmla="*/ 12001500 w 12001500"/>
              <a:gd name="connsiteY1" fmla="*/ 0 h 3574394"/>
              <a:gd name="connsiteX2" fmla="*/ 12001500 w 12001500"/>
              <a:gd name="connsiteY2" fmla="*/ 3553661 h 3574394"/>
              <a:gd name="connsiteX3" fmla="*/ 11825927 w 12001500"/>
              <a:gd name="connsiteY3" fmla="*/ 3526679 h 3574394"/>
              <a:gd name="connsiteX4" fmla="*/ 6068204 w 12001500"/>
              <a:gd name="connsiteY4" fmla="*/ 3151356 h 3574394"/>
              <a:gd name="connsiteX5" fmla="*/ 310480 w 12001500"/>
              <a:gd name="connsiteY5" fmla="*/ 3526679 h 3574394"/>
              <a:gd name="connsiteX6" fmla="*/ 0 w 12001500"/>
              <a:gd name="connsiteY6" fmla="*/ 3574394 h 3574394"/>
              <a:gd name="connsiteX7" fmla="*/ 0 w 12001500"/>
              <a:gd name="connsiteY7" fmla="*/ 0 h 357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01500" h="3574394">
                <a:moveTo>
                  <a:pt x="0" y="0"/>
                </a:moveTo>
                <a:lnTo>
                  <a:pt x="12001500" y="0"/>
                </a:lnTo>
                <a:lnTo>
                  <a:pt x="12001500" y="3553661"/>
                </a:lnTo>
                <a:lnTo>
                  <a:pt x="11825927" y="3526679"/>
                </a:lnTo>
                <a:cubicBezTo>
                  <a:pt x="10225315" y="3291108"/>
                  <a:pt x="8230729" y="3151356"/>
                  <a:pt x="6068204" y="3151356"/>
                </a:cubicBezTo>
                <a:cubicBezTo>
                  <a:pt x="3905679" y="3151356"/>
                  <a:pt x="1911093" y="3291108"/>
                  <a:pt x="310480" y="3526679"/>
                </a:cubicBezTo>
                <a:lnTo>
                  <a:pt x="0" y="3574394"/>
                </a:lnTo>
                <a:lnTo>
                  <a:pt x="0" y="0"/>
                </a:lnTo>
                <a:close/>
              </a:path>
            </a:pathLst>
          </a:custGeom>
        </p:spPr>
      </p:pic>
      <p:sp>
        <p:nvSpPr>
          <p:cNvPr id="39" name="任意多边形: 形状 38">
            <a:extLst>
              <a:ext uri="{FF2B5EF4-FFF2-40B4-BE49-F238E27FC236}">
                <a16:creationId xmlns:a16="http://schemas.microsoft.com/office/drawing/2014/main" id="{B51C15EF-9BC8-0BB7-0BF9-28552BB2D8BF}"/>
              </a:ext>
            </a:extLst>
          </p:cNvPr>
          <p:cNvSpPr>
            <a:spLocks/>
          </p:cNvSpPr>
          <p:nvPr userDrawn="1"/>
        </p:nvSpPr>
        <p:spPr>
          <a:xfrm>
            <a:off x="1" y="1"/>
            <a:ext cx="12191999" cy="3574394"/>
          </a:xfrm>
          <a:custGeom>
            <a:avLst/>
            <a:gdLst>
              <a:gd name="connsiteX0" fmla="*/ 0 w 12191999"/>
              <a:gd name="connsiteY0" fmla="*/ 0 h 3574394"/>
              <a:gd name="connsiteX1" fmla="*/ 12191999 w 12191999"/>
              <a:gd name="connsiteY1" fmla="*/ 0 h 3574394"/>
              <a:gd name="connsiteX2" fmla="*/ 12191999 w 12191999"/>
              <a:gd name="connsiteY2" fmla="*/ 3553661 h 3574394"/>
              <a:gd name="connsiteX3" fmla="*/ 12013639 w 12191999"/>
              <a:gd name="connsiteY3" fmla="*/ 3526679 h 3574394"/>
              <a:gd name="connsiteX4" fmla="*/ 6164524 w 12191999"/>
              <a:gd name="connsiteY4" fmla="*/ 3151356 h 3574394"/>
              <a:gd name="connsiteX5" fmla="*/ 315408 w 12191999"/>
              <a:gd name="connsiteY5" fmla="*/ 3526679 h 3574394"/>
              <a:gd name="connsiteX6" fmla="*/ 0 w 12191999"/>
              <a:gd name="connsiteY6" fmla="*/ 3574394 h 357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3574394">
                <a:moveTo>
                  <a:pt x="0" y="0"/>
                </a:moveTo>
                <a:lnTo>
                  <a:pt x="12191999" y="0"/>
                </a:lnTo>
                <a:lnTo>
                  <a:pt x="12191999" y="3553661"/>
                </a:lnTo>
                <a:lnTo>
                  <a:pt x="12013639" y="3526679"/>
                </a:lnTo>
                <a:cubicBezTo>
                  <a:pt x="10387621" y="3291108"/>
                  <a:pt x="8361375" y="3151356"/>
                  <a:pt x="6164524" y="3151356"/>
                </a:cubicBezTo>
                <a:cubicBezTo>
                  <a:pt x="3967674" y="3151356"/>
                  <a:pt x="1941428" y="3291108"/>
                  <a:pt x="315408" y="3526679"/>
                </a:cubicBezTo>
                <a:lnTo>
                  <a:pt x="0" y="3574394"/>
                </a:lnTo>
                <a:close/>
              </a:path>
            </a:pathLst>
          </a:custGeom>
          <a:gradFill>
            <a:gsLst>
              <a:gs pos="59000">
                <a:srgbClr val="004890">
                  <a:alpha val="79000"/>
                </a:srgbClr>
              </a:gs>
              <a:gs pos="0">
                <a:srgbClr val="002060">
                  <a:alpha val="70000"/>
                </a:srgbClr>
              </a:gs>
              <a:gs pos="100000">
                <a:srgbClr val="0070C0">
                  <a:alpha val="6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40" name="任意多边形: 形状 39">
            <a:extLst>
              <a:ext uri="{FF2B5EF4-FFF2-40B4-BE49-F238E27FC236}">
                <a16:creationId xmlns:a16="http://schemas.microsoft.com/office/drawing/2014/main" id="{E44DD8C8-191E-5AB9-7A30-516202B97BD8}"/>
              </a:ext>
            </a:extLst>
          </p:cNvPr>
          <p:cNvSpPr>
            <a:spLocks/>
          </p:cNvSpPr>
          <p:nvPr userDrawn="1"/>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3574395 h 6858000"/>
              <a:gd name="connsiteX5" fmla="*/ 315408 w 12192000"/>
              <a:gd name="connsiteY5" fmla="*/ 3526680 h 6858000"/>
              <a:gd name="connsiteX6" fmla="*/ 6164524 w 12192000"/>
              <a:gd name="connsiteY6" fmla="*/ 3151357 h 6858000"/>
              <a:gd name="connsiteX7" fmla="*/ 12013639 w 12192000"/>
              <a:gd name="connsiteY7" fmla="*/ 3526680 h 6858000"/>
              <a:gd name="connsiteX8" fmla="*/ 12191999 w 12192000"/>
              <a:gd name="connsiteY8" fmla="*/ 3553662 h 6858000"/>
              <a:gd name="connsiteX9" fmla="*/ 12191999 w 12192000"/>
              <a:gd name="connsiteY9" fmla="*/ 1 h 6858000"/>
              <a:gd name="connsiteX10" fmla="*/ 0 w 12192000"/>
              <a:gd name="connsiteY10"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858000">
                <a:moveTo>
                  <a:pt x="0" y="0"/>
                </a:moveTo>
                <a:lnTo>
                  <a:pt x="12192000" y="0"/>
                </a:lnTo>
                <a:lnTo>
                  <a:pt x="12192000" y="6858000"/>
                </a:lnTo>
                <a:lnTo>
                  <a:pt x="0" y="6858000"/>
                </a:lnTo>
                <a:lnTo>
                  <a:pt x="0" y="3574395"/>
                </a:lnTo>
                <a:lnTo>
                  <a:pt x="315408" y="3526680"/>
                </a:lnTo>
                <a:cubicBezTo>
                  <a:pt x="1941428" y="3291109"/>
                  <a:pt x="3967674" y="3151357"/>
                  <a:pt x="6164524" y="3151357"/>
                </a:cubicBezTo>
                <a:cubicBezTo>
                  <a:pt x="8361375" y="3151357"/>
                  <a:pt x="10387621" y="3291109"/>
                  <a:pt x="12013639" y="3526680"/>
                </a:cubicBezTo>
                <a:lnTo>
                  <a:pt x="12191999" y="3553662"/>
                </a:lnTo>
                <a:lnTo>
                  <a:pt x="12191999" y="1"/>
                </a:lnTo>
                <a:lnTo>
                  <a:pt x="0" y="1"/>
                </a:lnTo>
                <a:close/>
              </a:path>
            </a:pathLst>
          </a:custGeom>
          <a:blipFill dpi="0" rotWithShape="1">
            <a:blip r:embed="rId3" cstate="screen">
              <a:alphaModFix amt="72000"/>
              <a:grayscl/>
              <a:extLst>
                <a:ext uri="{BEBA8EAE-BF5A-486C-A8C5-ECC9F3942E4B}">
                  <a14:imgProps xmlns:a14="http://schemas.microsoft.com/office/drawing/2010/main">
                    <a14:imgLayer r:embed="rId4">
                      <a14:imgEffect>
                        <a14:colorTemperature colorTemp="9023"/>
                      </a14:imgEffect>
                      <a14:imgEffect>
                        <a14:saturation sat="363000"/>
                      </a14:imgEffect>
                    </a14:imgLayer>
                  </a14:imgProps>
                </a:ext>
                <a:ext uri="{28A0092B-C50C-407E-A947-70E740481C1C}">
                  <a14:useLocalDpi xmlns:a14="http://schemas.microsoft.com/office/drawing/2010/main"/>
                </a:ext>
              </a:extLst>
            </a:blip>
            <a:srcRect/>
            <a:stretch>
              <a:fillRect t="-1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pic>
        <p:nvPicPr>
          <p:cNvPr id="41" name="图片 40" descr="建筑的摆设布局&#10;&#10;描述已自动生成">
            <a:extLst>
              <a:ext uri="{FF2B5EF4-FFF2-40B4-BE49-F238E27FC236}">
                <a16:creationId xmlns:a16="http://schemas.microsoft.com/office/drawing/2014/main" id="{C4BE35DC-E2A5-340C-0150-0B1F00DF2C8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1"/>
            <a:ext cx="12191999" cy="3574394"/>
          </a:xfrm>
          <a:custGeom>
            <a:avLst/>
            <a:gdLst>
              <a:gd name="connsiteX0" fmla="*/ 0 w 12001500"/>
              <a:gd name="connsiteY0" fmla="*/ 0 h 3574394"/>
              <a:gd name="connsiteX1" fmla="*/ 12001500 w 12001500"/>
              <a:gd name="connsiteY1" fmla="*/ 0 h 3574394"/>
              <a:gd name="connsiteX2" fmla="*/ 12001500 w 12001500"/>
              <a:gd name="connsiteY2" fmla="*/ 3553661 h 3574394"/>
              <a:gd name="connsiteX3" fmla="*/ 11825927 w 12001500"/>
              <a:gd name="connsiteY3" fmla="*/ 3526679 h 3574394"/>
              <a:gd name="connsiteX4" fmla="*/ 6068204 w 12001500"/>
              <a:gd name="connsiteY4" fmla="*/ 3151356 h 3574394"/>
              <a:gd name="connsiteX5" fmla="*/ 310480 w 12001500"/>
              <a:gd name="connsiteY5" fmla="*/ 3526679 h 3574394"/>
              <a:gd name="connsiteX6" fmla="*/ 0 w 12001500"/>
              <a:gd name="connsiteY6" fmla="*/ 3574394 h 3574394"/>
              <a:gd name="connsiteX7" fmla="*/ 0 w 12001500"/>
              <a:gd name="connsiteY7" fmla="*/ 0 h 357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01500" h="3574394">
                <a:moveTo>
                  <a:pt x="0" y="0"/>
                </a:moveTo>
                <a:lnTo>
                  <a:pt x="12001500" y="0"/>
                </a:lnTo>
                <a:lnTo>
                  <a:pt x="12001500" y="3553661"/>
                </a:lnTo>
                <a:lnTo>
                  <a:pt x="11825927" y="3526679"/>
                </a:lnTo>
                <a:cubicBezTo>
                  <a:pt x="10225315" y="3291108"/>
                  <a:pt x="8230729" y="3151356"/>
                  <a:pt x="6068204" y="3151356"/>
                </a:cubicBezTo>
                <a:cubicBezTo>
                  <a:pt x="3905679" y="3151356"/>
                  <a:pt x="1911093" y="3291108"/>
                  <a:pt x="310480" y="3526679"/>
                </a:cubicBezTo>
                <a:lnTo>
                  <a:pt x="0" y="3574394"/>
                </a:lnTo>
                <a:lnTo>
                  <a:pt x="0" y="0"/>
                </a:lnTo>
                <a:close/>
              </a:path>
            </a:pathLst>
          </a:custGeom>
        </p:spPr>
      </p:pic>
      <p:sp>
        <p:nvSpPr>
          <p:cNvPr id="42" name="任意多边形: 形状 41">
            <a:extLst>
              <a:ext uri="{FF2B5EF4-FFF2-40B4-BE49-F238E27FC236}">
                <a16:creationId xmlns:a16="http://schemas.microsoft.com/office/drawing/2014/main" id="{548B44C7-5C41-DB53-576C-43E076F17CAB}"/>
              </a:ext>
            </a:extLst>
          </p:cNvPr>
          <p:cNvSpPr>
            <a:spLocks/>
          </p:cNvSpPr>
          <p:nvPr userDrawn="1"/>
        </p:nvSpPr>
        <p:spPr>
          <a:xfrm>
            <a:off x="0" y="0"/>
            <a:ext cx="12191999" cy="3574394"/>
          </a:xfrm>
          <a:custGeom>
            <a:avLst/>
            <a:gdLst>
              <a:gd name="connsiteX0" fmla="*/ 0 w 12191999"/>
              <a:gd name="connsiteY0" fmla="*/ 0 h 3574394"/>
              <a:gd name="connsiteX1" fmla="*/ 12191999 w 12191999"/>
              <a:gd name="connsiteY1" fmla="*/ 0 h 3574394"/>
              <a:gd name="connsiteX2" fmla="*/ 12191999 w 12191999"/>
              <a:gd name="connsiteY2" fmla="*/ 3553661 h 3574394"/>
              <a:gd name="connsiteX3" fmla="*/ 12013639 w 12191999"/>
              <a:gd name="connsiteY3" fmla="*/ 3526679 h 3574394"/>
              <a:gd name="connsiteX4" fmla="*/ 6164524 w 12191999"/>
              <a:gd name="connsiteY4" fmla="*/ 3151356 h 3574394"/>
              <a:gd name="connsiteX5" fmla="*/ 315408 w 12191999"/>
              <a:gd name="connsiteY5" fmla="*/ 3526679 h 3574394"/>
              <a:gd name="connsiteX6" fmla="*/ 0 w 12191999"/>
              <a:gd name="connsiteY6" fmla="*/ 3574394 h 357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3574394">
                <a:moveTo>
                  <a:pt x="0" y="0"/>
                </a:moveTo>
                <a:lnTo>
                  <a:pt x="12191999" y="0"/>
                </a:lnTo>
                <a:lnTo>
                  <a:pt x="12191999" y="3553661"/>
                </a:lnTo>
                <a:lnTo>
                  <a:pt x="12013639" y="3526679"/>
                </a:lnTo>
                <a:cubicBezTo>
                  <a:pt x="10387621" y="3291108"/>
                  <a:pt x="8361375" y="3151356"/>
                  <a:pt x="6164524" y="3151356"/>
                </a:cubicBezTo>
                <a:cubicBezTo>
                  <a:pt x="3967674" y="3151356"/>
                  <a:pt x="1941428" y="3291108"/>
                  <a:pt x="315408" y="3526679"/>
                </a:cubicBezTo>
                <a:lnTo>
                  <a:pt x="0" y="3574394"/>
                </a:lnTo>
                <a:close/>
              </a:path>
            </a:pathLst>
          </a:custGeom>
          <a:gradFill>
            <a:gsLst>
              <a:gs pos="0">
                <a:schemeClr val="accent1">
                  <a:alpha val="91000"/>
                </a:schemeClr>
              </a:gs>
              <a:gs pos="100000">
                <a:schemeClr val="accent1">
                  <a:alpha val="80000"/>
                </a:schemeClr>
              </a:gs>
            </a:gsLst>
            <a:lin ang="5400000" scaled="0"/>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endParaRPr>
          </a:p>
        </p:txBody>
      </p:sp>
      <p:sp>
        <p:nvSpPr>
          <p:cNvPr id="46" name="任意多边形: 形状 45">
            <a:extLst>
              <a:ext uri="{FF2B5EF4-FFF2-40B4-BE49-F238E27FC236}">
                <a16:creationId xmlns:a16="http://schemas.microsoft.com/office/drawing/2014/main" id="{2E8F932E-37F4-CDB4-1098-C35B78CD34D9}"/>
              </a:ext>
            </a:extLst>
          </p:cNvPr>
          <p:cNvSpPr>
            <a:spLocks/>
          </p:cNvSpPr>
          <p:nvPr userDrawn="1"/>
        </p:nvSpPr>
        <p:spPr>
          <a:xfrm>
            <a:off x="1" y="3036316"/>
            <a:ext cx="12191999" cy="994595"/>
          </a:xfrm>
          <a:custGeom>
            <a:avLst/>
            <a:gdLst>
              <a:gd name="connsiteX0" fmla="*/ 6010601 w 12075247"/>
              <a:gd name="connsiteY0" fmla="*/ 0 h 1339487"/>
              <a:gd name="connsiteX1" fmla="*/ 11914281 w 12075247"/>
              <a:gd name="connsiteY1" fmla="*/ 570628 h 1339487"/>
              <a:gd name="connsiteX2" fmla="*/ 12075247 w 12075247"/>
              <a:gd name="connsiteY2" fmla="*/ 608170 h 1339487"/>
              <a:gd name="connsiteX3" fmla="*/ 12075247 w 12075247"/>
              <a:gd name="connsiteY3" fmla="*/ 1293294 h 1339487"/>
              <a:gd name="connsiteX4" fmla="*/ 11917441 w 12075247"/>
              <a:gd name="connsiteY4" fmla="*/ 1217130 h 1339487"/>
              <a:gd name="connsiteX5" fmla="*/ 11701294 w 12075247"/>
              <a:gd name="connsiteY5" fmla="*/ 1122729 h 1339487"/>
              <a:gd name="connsiteX6" fmla="*/ 11677594 w 12075247"/>
              <a:gd name="connsiteY6" fmla="*/ 1113339 h 1339487"/>
              <a:gd name="connsiteX7" fmla="*/ 11659339 w 12075247"/>
              <a:gd name="connsiteY7" fmla="*/ 1105439 h 1339487"/>
              <a:gd name="connsiteX8" fmla="*/ 11596333 w 12075247"/>
              <a:gd name="connsiteY8" fmla="*/ 1081142 h 1339487"/>
              <a:gd name="connsiteX9" fmla="*/ 11472452 w 12075247"/>
              <a:gd name="connsiteY9" fmla="*/ 1032058 h 1339487"/>
              <a:gd name="connsiteX10" fmla="*/ 11421339 w 12075247"/>
              <a:gd name="connsiteY10" fmla="*/ 1013658 h 1339487"/>
              <a:gd name="connsiteX11" fmla="*/ 11383456 w 12075247"/>
              <a:gd name="connsiteY11" fmla="*/ 999049 h 1339487"/>
              <a:gd name="connsiteX12" fmla="*/ 11321762 w 12075247"/>
              <a:gd name="connsiteY12" fmla="*/ 977812 h 1339487"/>
              <a:gd name="connsiteX13" fmla="*/ 11231371 w 12075247"/>
              <a:gd name="connsiteY13" fmla="*/ 945272 h 1339487"/>
              <a:gd name="connsiteX14" fmla="*/ 11147706 w 12075247"/>
              <a:gd name="connsiteY14" fmla="*/ 917895 h 1339487"/>
              <a:gd name="connsiteX15" fmla="*/ 11090557 w 12075247"/>
              <a:gd name="connsiteY15" fmla="*/ 898222 h 1339487"/>
              <a:gd name="connsiteX16" fmla="*/ 11041754 w 12075247"/>
              <a:gd name="connsiteY16" fmla="*/ 883225 h 1339487"/>
              <a:gd name="connsiteX17" fmla="*/ 10978510 w 12075247"/>
              <a:gd name="connsiteY17" fmla="*/ 862530 h 1339487"/>
              <a:gd name="connsiteX18" fmla="*/ 10852486 w 12075247"/>
              <a:gd name="connsiteY18" fmla="*/ 825063 h 1339487"/>
              <a:gd name="connsiteX19" fmla="*/ 10781408 w 12075247"/>
              <a:gd name="connsiteY19" fmla="*/ 803221 h 1339487"/>
              <a:gd name="connsiteX20" fmla="*/ 10751058 w 12075247"/>
              <a:gd name="connsiteY20" fmla="*/ 794909 h 1339487"/>
              <a:gd name="connsiteX21" fmla="*/ 10714325 w 12075247"/>
              <a:gd name="connsiteY21" fmla="*/ 783988 h 1339487"/>
              <a:gd name="connsiteX22" fmla="*/ 10508072 w 12075247"/>
              <a:gd name="connsiteY22" fmla="*/ 728360 h 1339487"/>
              <a:gd name="connsiteX23" fmla="*/ 10456775 w 12075247"/>
              <a:gd name="connsiteY23" fmla="*/ 714310 h 1339487"/>
              <a:gd name="connsiteX24" fmla="*/ 10448678 w 12075247"/>
              <a:gd name="connsiteY24" fmla="*/ 712340 h 1339487"/>
              <a:gd name="connsiteX25" fmla="*/ 10439275 w 12075247"/>
              <a:gd name="connsiteY25" fmla="*/ 709804 h 1339487"/>
              <a:gd name="connsiteX26" fmla="*/ 10153816 w 12075247"/>
              <a:gd name="connsiteY26" fmla="*/ 640134 h 1339487"/>
              <a:gd name="connsiteX27" fmla="*/ 10133629 w 12075247"/>
              <a:gd name="connsiteY27" fmla="*/ 635692 h 1339487"/>
              <a:gd name="connsiteX28" fmla="*/ 10117425 w 12075247"/>
              <a:gd name="connsiteY28" fmla="*/ 631750 h 1339487"/>
              <a:gd name="connsiteX29" fmla="*/ 10043133 w 12075247"/>
              <a:gd name="connsiteY29" fmla="*/ 615780 h 1339487"/>
              <a:gd name="connsiteX30" fmla="*/ 9858407 w 12075247"/>
              <a:gd name="connsiteY30" fmla="*/ 575135 h 1339487"/>
              <a:gd name="connsiteX31" fmla="*/ 9805203 w 12075247"/>
              <a:gd name="connsiteY31" fmla="*/ 564636 h 1339487"/>
              <a:gd name="connsiteX32" fmla="*/ 9764123 w 12075247"/>
              <a:gd name="connsiteY32" fmla="*/ 555805 h 1339487"/>
              <a:gd name="connsiteX33" fmla="*/ 9682739 w 12075247"/>
              <a:gd name="connsiteY33" fmla="*/ 540468 h 1339487"/>
              <a:gd name="connsiteX34" fmla="*/ 9553504 w 12075247"/>
              <a:gd name="connsiteY34" fmla="*/ 514964 h 1339487"/>
              <a:gd name="connsiteX35" fmla="*/ 9462827 w 12075247"/>
              <a:gd name="connsiteY35" fmla="*/ 499025 h 1339487"/>
              <a:gd name="connsiteX36" fmla="*/ 9397636 w 12075247"/>
              <a:gd name="connsiteY36" fmla="*/ 486739 h 1339487"/>
              <a:gd name="connsiteX37" fmla="*/ 9330750 w 12075247"/>
              <a:gd name="connsiteY37" fmla="*/ 475808 h 1339487"/>
              <a:gd name="connsiteX38" fmla="*/ 9239566 w 12075247"/>
              <a:gd name="connsiteY38" fmla="*/ 459779 h 1339487"/>
              <a:gd name="connsiteX39" fmla="*/ 9103387 w 12075247"/>
              <a:gd name="connsiteY39" fmla="*/ 438649 h 1339487"/>
              <a:gd name="connsiteX40" fmla="*/ 9018729 w 12075247"/>
              <a:gd name="connsiteY40" fmla="*/ 424813 h 1339487"/>
              <a:gd name="connsiteX41" fmla="*/ 8973749 w 12075247"/>
              <a:gd name="connsiteY41" fmla="*/ 418534 h 1339487"/>
              <a:gd name="connsiteX42" fmla="*/ 8917049 w 12075247"/>
              <a:gd name="connsiteY42" fmla="*/ 409736 h 1339487"/>
              <a:gd name="connsiteX43" fmla="*/ 8710702 w 12075247"/>
              <a:gd name="connsiteY43" fmla="*/ 381813 h 1339487"/>
              <a:gd name="connsiteX44" fmla="*/ 8628170 w 12075247"/>
              <a:gd name="connsiteY44" fmla="*/ 370291 h 1339487"/>
              <a:gd name="connsiteX45" fmla="*/ 8609199 w 12075247"/>
              <a:gd name="connsiteY45" fmla="*/ 368077 h 1339487"/>
              <a:gd name="connsiteX46" fmla="*/ 8586411 w 12075247"/>
              <a:gd name="connsiteY46" fmla="*/ 364993 h 1339487"/>
              <a:gd name="connsiteX47" fmla="*/ 8248110 w 12075247"/>
              <a:gd name="connsiteY47" fmla="*/ 325706 h 1339487"/>
              <a:gd name="connsiteX48" fmla="*/ 8240194 w 12075247"/>
              <a:gd name="connsiteY48" fmla="*/ 325008 h 1339487"/>
              <a:gd name="connsiteX49" fmla="*/ 8226722 w 12075247"/>
              <a:gd name="connsiteY49" fmla="*/ 323435 h 1339487"/>
              <a:gd name="connsiteX50" fmla="*/ 7815154 w 12075247"/>
              <a:gd name="connsiteY50" fmla="*/ 284509 h 1339487"/>
              <a:gd name="connsiteX51" fmla="*/ 7618972 w 12075247"/>
              <a:gd name="connsiteY51" fmla="*/ 270185 h 1339487"/>
              <a:gd name="connsiteX52" fmla="*/ 7550347 w 12075247"/>
              <a:gd name="connsiteY52" fmla="*/ 264129 h 1339487"/>
              <a:gd name="connsiteX53" fmla="*/ 7499674 w 12075247"/>
              <a:gd name="connsiteY53" fmla="*/ 261475 h 1339487"/>
              <a:gd name="connsiteX54" fmla="*/ 7394231 w 12075247"/>
              <a:gd name="connsiteY54" fmla="*/ 253776 h 1339487"/>
              <a:gd name="connsiteX55" fmla="*/ 6964718 w 12075247"/>
              <a:gd name="connsiteY55" fmla="*/ 231498 h 1339487"/>
              <a:gd name="connsiteX56" fmla="*/ 6873223 w 12075247"/>
              <a:gd name="connsiteY56" fmla="*/ 228661 h 1339487"/>
              <a:gd name="connsiteX57" fmla="*/ 6827421 w 12075247"/>
              <a:gd name="connsiteY57" fmla="*/ 226262 h 1339487"/>
              <a:gd name="connsiteX58" fmla="*/ 6755831 w 12075247"/>
              <a:gd name="connsiteY58" fmla="*/ 225021 h 1339487"/>
              <a:gd name="connsiteX59" fmla="*/ 6527383 w 12075247"/>
              <a:gd name="connsiteY59" fmla="*/ 217938 h 1339487"/>
              <a:gd name="connsiteX60" fmla="*/ 6082990 w 12075247"/>
              <a:gd name="connsiteY60" fmla="*/ 213360 h 1339487"/>
              <a:gd name="connsiteX61" fmla="*/ 5615397 w 12075247"/>
              <a:gd name="connsiteY61" fmla="*/ 218430 h 1339487"/>
              <a:gd name="connsiteX62" fmla="*/ 5417249 w 12075247"/>
              <a:gd name="connsiteY62" fmla="*/ 224898 h 1339487"/>
              <a:gd name="connsiteX63" fmla="*/ 5338559 w 12075247"/>
              <a:gd name="connsiteY63" fmla="*/ 226262 h 1339487"/>
              <a:gd name="connsiteX64" fmla="*/ 5277512 w 12075247"/>
              <a:gd name="connsiteY64" fmla="*/ 229460 h 1339487"/>
              <a:gd name="connsiteX65" fmla="*/ 5155669 w 12075247"/>
              <a:gd name="connsiteY65" fmla="*/ 233437 h 1339487"/>
              <a:gd name="connsiteX66" fmla="*/ 4704697 w 12075247"/>
              <a:gd name="connsiteY66" fmla="*/ 258073 h 1339487"/>
              <a:gd name="connsiteX67" fmla="*/ 4648088 w 12075247"/>
              <a:gd name="connsiteY67" fmla="*/ 262429 h 1339487"/>
              <a:gd name="connsiteX68" fmla="*/ 4615633 w 12075247"/>
              <a:gd name="connsiteY68" fmla="*/ 264129 h 1339487"/>
              <a:gd name="connsiteX69" fmla="*/ 4545073 w 12075247"/>
              <a:gd name="connsiteY69" fmla="*/ 270356 h 1339487"/>
              <a:gd name="connsiteX70" fmla="*/ 4263377 w 12075247"/>
              <a:gd name="connsiteY70" fmla="*/ 292032 h 1339487"/>
              <a:gd name="connsiteX71" fmla="*/ 3986929 w 12075247"/>
              <a:gd name="connsiteY71" fmla="*/ 319612 h 1339487"/>
              <a:gd name="connsiteX72" fmla="*/ 3917870 w 12075247"/>
              <a:gd name="connsiteY72" fmla="*/ 325706 h 1339487"/>
              <a:gd name="connsiteX73" fmla="*/ 3869282 w 12075247"/>
              <a:gd name="connsiteY73" fmla="*/ 331349 h 1339487"/>
              <a:gd name="connsiteX74" fmla="*/ 3832601 w 12075247"/>
              <a:gd name="connsiteY74" fmla="*/ 335008 h 1339487"/>
              <a:gd name="connsiteX75" fmla="*/ 3748328 w 12075247"/>
              <a:gd name="connsiteY75" fmla="*/ 345395 h 1339487"/>
              <a:gd name="connsiteX76" fmla="*/ 3579569 w 12075247"/>
              <a:gd name="connsiteY76" fmla="*/ 364993 h 1339487"/>
              <a:gd name="connsiteX77" fmla="*/ 3479966 w 12075247"/>
              <a:gd name="connsiteY77" fmla="*/ 378472 h 1339487"/>
              <a:gd name="connsiteX78" fmla="*/ 3413263 w 12075247"/>
              <a:gd name="connsiteY78" fmla="*/ 386693 h 1339487"/>
              <a:gd name="connsiteX79" fmla="*/ 3347856 w 12075247"/>
              <a:gd name="connsiteY79" fmla="*/ 396349 h 1339487"/>
              <a:gd name="connsiteX80" fmla="*/ 3248931 w 12075247"/>
              <a:gd name="connsiteY80" fmla="*/ 409736 h 1339487"/>
              <a:gd name="connsiteX81" fmla="*/ 3087276 w 12075247"/>
              <a:gd name="connsiteY81" fmla="*/ 434819 h 1339487"/>
              <a:gd name="connsiteX82" fmla="*/ 3006257 w 12075247"/>
              <a:gd name="connsiteY82" fmla="*/ 446780 h 1339487"/>
              <a:gd name="connsiteX83" fmla="*/ 2972337 w 12075247"/>
              <a:gd name="connsiteY83" fmla="*/ 452654 h 1339487"/>
              <a:gd name="connsiteX84" fmla="*/ 2926414 w 12075247"/>
              <a:gd name="connsiteY84" fmla="*/ 459779 h 1339487"/>
              <a:gd name="connsiteX85" fmla="*/ 2307573 w 12075247"/>
              <a:gd name="connsiteY85" fmla="*/ 575135 h 1339487"/>
              <a:gd name="connsiteX86" fmla="*/ 2265260 w 12075247"/>
              <a:gd name="connsiteY86" fmla="*/ 584445 h 1339487"/>
              <a:gd name="connsiteX87" fmla="*/ 2232813 w 12075247"/>
              <a:gd name="connsiteY87" fmla="*/ 590938 h 1339487"/>
              <a:gd name="connsiteX88" fmla="*/ 2159662 w 12075247"/>
              <a:gd name="connsiteY88" fmla="*/ 607680 h 1339487"/>
              <a:gd name="connsiteX89" fmla="*/ 2012164 w 12075247"/>
              <a:gd name="connsiteY89" fmla="*/ 640134 h 1339487"/>
              <a:gd name="connsiteX90" fmla="*/ 1926377 w 12075247"/>
              <a:gd name="connsiteY90" fmla="*/ 661072 h 1339487"/>
              <a:gd name="connsiteX91" fmla="*/ 1868162 w 12075247"/>
              <a:gd name="connsiteY91" fmla="*/ 674395 h 1339487"/>
              <a:gd name="connsiteX92" fmla="*/ 1812248 w 12075247"/>
              <a:gd name="connsiteY92" fmla="*/ 688926 h 1339487"/>
              <a:gd name="connsiteX93" fmla="*/ 1726705 w 12075247"/>
              <a:gd name="connsiteY93" fmla="*/ 709804 h 1339487"/>
              <a:gd name="connsiteX94" fmla="*/ 1589001 w 12075247"/>
              <a:gd name="connsiteY94" fmla="*/ 746944 h 1339487"/>
              <a:gd name="connsiteX95" fmla="*/ 1519417 w 12075247"/>
              <a:gd name="connsiteY95" fmla="*/ 765028 h 1339487"/>
              <a:gd name="connsiteX96" fmla="*/ 1490947 w 12075247"/>
              <a:gd name="connsiteY96" fmla="*/ 773391 h 1339487"/>
              <a:gd name="connsiteX97" fmla="*/ 1451655 w 12075247"/>
              <a:gd name="connsiteY97" fmla="*/ 783988 h 1339487"/>
              <a:gd name="connsiteX98" fmla="*/ 934609 w 12075247"/>
              <a:gd name="connsiteY98" fmla="*/ 945272 h 1339487"/>
              <a:gd name="connsiteX99" fmla="*/ 900138 w 12075247"/>
              <a:gd name="connsiteY99" fmla="*/ 957681 h 1339487"/>
              <a:gd name="connsiteX100" fmla="*/ 873217 w 12075247"/>
              <a:gd name="connsiteY100" fmla="*/ 966596 h 1339487"/>
              <a:gd name="connsiteX101" fmla="*/ 814142 w 12075247"/>
              <a:gd name="connsiteY101" fmla="*/ 988639 h 1339487"/>
              <a:gd name="connsiteX102" fmla="*/ 693528 w 12075247"/>
              <a:gd name="connsiteY102" fmla="*/ 1032058 h 1339487"/>
              <a:gd name="connsiteX103" fmla="*/ 624880 w 12075247"/>
              <a:gd name="connsiteY103" fmla="*/ 1059258 h 1339487"/>
              <a:gd name="connsiteX104" fmla="*/ 577549 w 12075247"/>
              <a:gd name="connsiteY104" fmla="*/ 1076918 h 1339487"/>
              <a:gd name="connsiteX105" fmla="*/ 533432 w 12075247"/>
              <a:gd name="connsiteY105" fmla="*/ 1095491 h 1339487"/>
              <a:gd name="connsiteX106" fmla="*/ 464686 w 12075247"/>
              <a:gd name="connsiteY106" fmla="*/ 1122729 h 1339487"/>
              <a:gd name="connsiteX107" fmla="*/ 356618 w 12075247"/>
              <a:gd name="connsiteY107" fmla="*/ 1169927 h 1339487"/>
              <a:gd name="connsiteX108" fmla="*/ 301360 w 12075247"/>
              <a:gd name="connsiteY108" fmla="*/ 1193190 h 1339487"/>
              <a:gd name="connsiteX109" fmla="*/ 279497 w 12075247"/>
              <a:gd name="connsiteY109" fmla="*/ 1203609 h 1339487"/>
              <a:gd name="connsiteX110" fmla="*/ 248539 w 12075247"/>
              <a:gd name="connsiteY110" fmla="*/ 1217130 h 1339487"/>
              <a:gd name="connsiteX111" fmla="*/ 45545 w 12075247"/>
              <a:gd name="connsiteY111" fmla="*/ 1315104 h 1339487"/>
              <a:gd name="connsiteX112" fmla="*/ 0 w 12075247"/>
              <a:gd name="connsiteY112" fmla="*/ 1339487 h 1339487"/>
              <a:gd name="connsiteX113" fmla="*/ 0 w 12075247"/>
              <a:gd name="connsiteY113" fmla="*/ 595565 h 1339487"/>
              <a:gd name="connsiteX114" fmla="*/ 106921 w 12075247"/>
              <a:gd name="connsiteY114" fmla="*/ 570628 h 1339487"/>
              <a:gd name="connsiteX115" fmla="*/ 6010601 w 12075247"/>
              <a:gd name="connsiteY115" fmla="*/ 0 h 1339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2075247" h="1339487">
                <a:moveTo>
                  <a:pt x="6010601" y="0"/>
                </a:moveTo>
                <a:cubicBezTo>
                  <a:pt x="8253157" y="0"/>
                  <a:pt x="10309949" y="214145"/>
                  <a:pt x="11914281" y="570628"/>
                </a:cubicBezTo>
                <a:lnTo>
                  <a:pt x="12075247" y="608170"/>
                </a:lnTo>
                <a:lnTo>
                  <a:pt x="12075247" y="1293294"/>
                </a:lnTo>
                <a:lnTo>
                  <a:pt x="11917441" y="1217130"/>
                </a:lnTo>
                <a:cubicBezTo>
                  <a:pt x="11847559" y="1185059"/>
                  <a:pt x="11775485" y="1153584"/>
                  <a:pt x="11701294" y="1122729"/>
                </a:cubicBezTo>
                <a:lnTo>
                  <a:pt x="11677594" y="1113339"/>
                </a:lnTo>
                <a:lnTo>
                  <a:pt x="11659339" y="1105439"/>
                </a:lnTo>
                <a:lnTo>
                  <a:pt x="11596333" y="1081142"/>
                </a:lnTo>
                <a:lnTo>
                  <a:pt x="11472452" y="1032058"/>
                </a:lnTo>
                <a:lnTo>
                  <a:pt x="11421339" y="1013658"/>
                </a:lnTo>
                <a:lnTo>
                  <a:pt x="11383456" y="999049"/>
                </a:lnTo>
                <a:lnTo>
                  <a:pt x="11321762" y="977812"/>
                </a:lnTo>
                <a:lnTo>
                  <a:pt x="11231371" y="945272"/>
                </a:lnTo>
                <a:lnTo>
                  <a:pt x="11147706" y="917895"/>
                </a:lnTo>
                <a:lnTo>
                  <a:pt x="11090557" y="898222"/>
                </a:lnTo>
                <a:lnTo>
                  <a:pt x="11041754" y="883225"/>
                </a:lnTo>
                <a:lnTo>
                  <a:pt x="10978510" y="862530"/>
                </a:lnTo>
                <a:lnTo>
                  <a:pt x="10852486" y="825063"/>
                </a:lnTo>
                <a:lnTo>
                  <a:pt x="10781408" y="803221"/>
                </a:lnTo>
                <a:lnTo>
                  <a:pt x="10751058" y="794909"/>
                </a:lnTo>
                <a:lnTo>
                  <a:pt x="10714325" y="783988"/>
                </a:lnTo>
                <a:lnTo>
                  <a:pt x="10508072" y="728360"/>
                </a:lnTo>
                <a:lnTo>
                  <a:pt x="10456775" y="714310"/>
                </a:lnTo>
                <a:lnTo>
                  <a:pt x="10448678" y="712340"/>
                </a:lnTo>
                <a:lnTo>
                  <a:pt x="10439275" y="709804"/>
                </a:lnTo>
                <a:cubicBezTo>
                  <a:pt x="10345831" y="685820"/>
                  <a:pt x="10250653" y="662587"/>
                  <a:pt x="10153816" y="640134"/>
                </a:cubicBezTo>
                <a:lnTo>
                  <a:pt x="10133629" y="635692"/>
                </a:lnTo>
                <a:lnTo>
                  <a:pt x="10117425" y="631750"/>
                </a:lnTo>
                <a:lnTo>
                  <a:pt x="10043133" y="615780"/>
                </a:lnTo>
                <a:lnTo>
                  <a:pt x="9858407" y="575135"/>
                </a:lnTo>
                <a:lnTo>
                  <a:pt x="9805203" y="564636"/>
                </a:lnTo>
                <a:lnTo>
                  <a:pt x="9764123" y="555805"/>
                </a:lnTo>
                <a:lnTo>
                  <a:pt x="9682739" y="540468"/>
                </a:lnTo>
                <a:lnTo>
                  <a:pt x="9553504" y="514964"/>
                </a:lnTo>
                <a:lnTo>
                  <a:pt x="9462827" y="499025"/>
                </a:lnTo>
                <a:lnTo>
                  <a:pt x="9397636" y="486739"/>
                </a:lnTo>
                <a:lnTo>
                  <a:pt x="9330750" y="475808"/>
                </a:lnTo>
                <a:lnTo>
                  <a:pt x="9239566" y="459779"/>
                </a:lnTo>
                <a:lnTo>
                  <a:pt x="9103387" y="438649"/>
                </a:lnTo>
                <a:lnTo>
                  <a:pt x="9018729" y="424813"/>
                </a:lnTo>
                <a:lnTo>
                  <a:pt x="8973749" y="418534"/>
                </a:lnTo>
                <a:lnTo>
                  <a:pt x="8917049" y="409736"/>
                </a:lnTo>
                <a:lnTo>
                  <a:pt x="8710702" y="381813"/>
                </a:lnTo>
                <a:lnTo>
                  <a:pt x="8628170" y="370291"/>
                </a:lnTo>
                <a:lnTo>
                  <a:pt x="8609199" y="368077"/>
                </a:lnTo>
                <a:lnTo>
                  <a:pt x="8586411" y="364993"/>
                </a:lnTo>
                <a:cubicBezTo>
                  <a:pt x="8474896" y="350979"/>
                  <a:pt x="8362104" y="337875"/>
                  <a:pt x="8248110" y="325706"/>
                </a:cubicBezTo>
                <a:lnTo>
                  <a:pt x="8240194" y="325008"/>
                </a:lnTo>
                <a:lnTo>
                  <a:pt x="8226722" y="323435"/>
                </a:lnTo>
                <a:cubicBezTo>
                  <a:pt x="8091177" y="309124"/>
                  <a:pt x="7953946" y="296134"/>
                  <a:pt x="7815154" y="284509"/>
                </a:cubicBezTo>
                <a:lnTo>
                  <a:pt x="7618972" y="270185"/>
                </a:lnTo>
                <a:lnTo>
                  <a:pt x="7550347" y="264129"/>
                </a:lnTo>
                <a:lnTo>
                  <a:pt x="7499674" y="261475"/>
                </a:lnTo>
                <a:lnTo>
                  <a:pt x="7394231" y="253776"/>
                </a:lnTo>
                <a:cubicBezTo>
                  <a:pt x="7252449" y="244926"/>
                  <a:pt x="7109236" y="237486"/>
                  <a:pt x="6964718" y="231498"/>
                </a:cubicBezTo>
                <a:lnTo>
                  <a:pt x="6873223" y="228661"/>
                </a:lnTo>
                <a:lnTo>
                  <a:pt x="6827421" y="226262"/>
                </a:lnTo>
                <a:lnTo>
                  <a:pt x="6755831" y="225021"/>
                </a:lnTo>
                <a:lnTo>
                  <a:pt x="6527383" y="217938"/>
                </a:lnTo>
                <a:cubicBezTo>
                  <a:pt x="6380386" y="214901"/>
                  <a:pt x="6232212" y="213360"/>
                  <a:pt x="6082990" y="213360"/>
                </a:cubicBezTo>
                <a:cubicBezTo>
                  <a:pt x="5925915" y="213360"/>
                  <a:pt x="5770001" y="215067"/>
                  <a:pt x="5615397" y="218430"/>
                </a:cubicBezTo>
                <a:lnTo>
                  <a:pt x="5417249" y="224898"/>
                </a:lnTo>
                <a:lnTo>
                  <a:pt x="5338559" y="226262"/>
                </a:lnTo>
                <a:lnTo>
                  <a:pt x="5277512" y="229460"/>
                </a:lnTo>
                <a:lnTo>
                  <a:pt x="5155669" y="233437"/>
                </a:lnTo>
                <a:cubicBezTo>
                  <a:pt x="5003836" y="240061"/>
                  <a:pt x="4853462" y="248290"/>
                  <a:pt x="4704697" y="258073"/>
                </a:cubicBezTo>
                <a:lnTo>
                  <a:pt x="4648088" y="262429"/>
                </a:lnTo>
                <a:lnTo>
                  <a:pt x="4615633" y="264129"/>
                </a:lnTo>
                <a:lnTo>
                  <a:pt x="4545073" y="270356"/>
                </a:lnTo>
                <a:lnTo>
                  <a:pt x="4263377" y="292032"/>
                </a:lnTo>
                <a:lnTo>
                  <a:pt x="3986929" y="319612"/>
                </a:lnTo>
                <a:lnTo>
                  <a:pt x="3917870" y="325706"/>
                </a:lnTo>
                <a:lnTo>
                  <a:pt x="3869282" y="331349"/>
                </a:lnTo>
                <a:lnTo>
                  <a:pt x="3832601" y="335008"/>
                </a:lnTo>
                <a:lnTo>
                  <a:pt x="3748328" y="345395"/>
                </a:lnTo>
                <a:lnTo>
                  <a:pt x="3579569" y="364993"/>
                </a:lnTo>
                <a:lnTo>
                  <a:pt x="3479966" y="378472"/>
                </a:lnTo>
                <a:lnTo>
                  <a:pt x="3413263" y="386693"/>
                </a:lnTo>
                <a:lnTo>
                  <a:pt x="3347856" y="396349"/>
                </a:lnTo>
                <a:lnTo>
                  <a:pt x="3248931" y="409736"/>
                </a:lnTo>
                <a:lnTo>
                  <a:pt x="3087276" y="434819"/>
                </a:lnTo>
                <a:lnTo>
                  <a:pt x="3006257" y="446780"/>
                </a:lnTo>
                <a:lnTo>
                  <a:pt x="2972337" y="452654"/>
                </a:lnTo>
                <a:lnTo>
                  <a:pt x="2926414" y="459779"/>
                </a:lnTo>
                <a:cubicBezTo>
                  <a:pt x="2714212" y="494873"/>
                  <a:pt x="2507728" y="533394"/>
                  <a:pt x="2307573" y="575135"/>
                </a:cubicBezTo>
                <a:lnTo>
                  <a:pt x="2265260" y="584445"/>
                </a:lnTo>
                <a:lnTo>
                  <a:pt x="2232813" y="590938"/>
                </a:lnTo>
                <a:lnTo>
                  <a:pt x="2159662" y="607680"/>
                </a:lnTo>
                <a:lnTo>
                  <a:pt x="2012164" y="640134"/>
                </a:lnTo>
                <a:lnTo>
                  <a:pt x="1926377" y="661072"/>
                </a:lnTo>
                <a:lnTo>
                  <a:pt x="1868162" y="674395"/>
                </a:lnTo>
                <a:lnTo>
                  <a:pt x="1812248" y="688926"/>
                </a:lnTo>
                <a:lnTo>
                  <a:pt x="1726705" y="709804"/>
                </a:lnTo>
                <a:lnTo>
                  <a:pt x="1589001" y="746944"/>
                </a:lnTo>
                <a:lnTo>
                  <a:pt x="1519417" y="765028"/>
                </a:lnTo>
                <a:lnTo>
                  <a:pt x="1490947" y="773391"/>
                </a:lnTo>
                <a:lnTo>
                  <a:pt x="1451655" y="783988"/>
                </a:lnTo>
                <a:cubicBezTo>
                  <a:pt x="1271859" y="834915"/>
                  <a:pt x="1099307" y="888746"/>
                  <a:pt x="934609" y="945272"/>
                </a:cubicBezTo>
                <a:lnTo>
                  <a:pt x="900138" y="957681"/>
                </a:lnTo>
                <a:lnTo>
                  <a:pt x="873217" y="966596"/>
                </a:lnTo>
                <a:lnTo>
                  <a:pt x="814142" y="988639"/>
                </a:lnTo>
                <a:lnTo>
                  <a:pt x="693528" y="1032058"/>
                </a:lnTo>
                <a:lnTo>
                  <a:pt x="624880" y="1059258"/>
                </a:lnTo>
                <a:lnTo>
                  <a:pt x="577549" y="1076918"/>
                </a:lnTo>
                <a:lnTo>
                  <a:pt x="533432" y="1095491"/>
                </a:lnTo>
                <a:lnTo>
                  <a:pt x="464686" y="1122729"/>
                </a:lnTo>
                <a:lnTo>
                  <a:pt x="356618" y="1169927"/>
                </a:lnTo>
                <a:lnTo>
                  <a:pt x="301360" y="1193190"/>
                </a:lnTo>
                <a:lnTo>
                  <a:pt x="279497" y="1203609"/>
                </a:lnTo>
                <a:lnTo>
                  <a:pt x="248539" y="1217130"/>
                </a:lnTo>
                <a:cubicBezTo>
                  <a:pt x="178657" y="1249202"/>
                  <a:pt x="110967" y="1281868"/>
                  <a:pt x="45545" y="1315104"/>
                </a:cubicBezTo>
                <a:lnTo>
                  <a:pt x="0" y="1339487"/>
                </a:lnTo>
                <a:lnTo>
                  <a:pt x="0" y="595565"/>
                </a:lnTo>
                <a:lnTo>
                  <a:pt x="106921" y="570628"/>
                </a:lnTo>
                <a:cubicBezTo>
                  <a:pt x="1711253" y="214145"/>
                  <a:pt x="3768045" y="0"/>
                  <a:pt x="6010601" y="0"/>
                </a:cubicBezTo>
                <a:close/>
              </a:path>
            </a:pathLst>
          </a:custGeom>
          <a:solidFill>
            <a:schemeClr val="bg1"/>
          </a:solidFill>
          <a:ln>
            <a:noFill/>
          </a:ln>
          <a:effectLst>
            <a:glow rad="139700">
              <a:schemeClr val="accent1">
                <a:lumMod val="10000"/>
                <a:lumOff val="90000"/>
                <a:alpha val="40000"/>
              </a:schemeClr>
            </a:glow>
            <a:outerShdw dist="12700" dir="5400000" algn="t" rotWithShape="0">
              <a:schemeClr val="bg2"/>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2" name="文本框 1">
            <a:extLst>
              <a:ext uri="{FF2B5EF4-FFF2-40B4-BE49-F238E27FC236}">
                <a16:creationId xmlns:a16="http://schemas.microsoft.com/office/drawing/2014/main" id="{2DFA3FCA-9531-CA24-57A1-E8E6F018EB58}"/>
              </a:ext>
            </a:extLst>
          </p:cNvPr>
          <p:cNvSpPr txBox="1"/>
          <p:nvPr userDrawn="1"/>
        </p:nvSpPr>
        <p:spPr>
          <a:xfrm>
            <a:off x="4460512" y="633301"/>
            <a:ext cx="2949525" cy="1769715"/>
          </a:xfrm>
          <a:prstGeom prst="rect">
            <a:avLst/>
          </a:prstGeom>
          <a:noFill/>
        </p:spPr>
        <p:txBody>
          <a:bodyPr wrap="none" lIns="0" tIns="0" rIns="0" bIns="0" rtlCol="0">
            <a:spAutoFit/>
          </a:bodyPr>
          <a:lstStyle/>
          <a:p>
            <a:pPr algn="ctr"/>
            <a:r>
              <a:rPr lang="zh-CN" altLang="en-US" sz="11500" dirty="0">
                <a:solidFill>
                  <a:schemeClr val="bg1"/>
                </a:solidFill>
                <a:latin typeface="+mj-ea"/>
                <a:ea typeface="+mj-ea"/>
              </a:rPr>
              <a:t>目录</a:t>
            </a:r>
          </a:p>
        </p:txBody>
      </p:sp>
      <p:sp>
        <p:nvSpPr>
          <p:cNvPr id="3" name="文本框 2">
            <a:extLst>
              <a:ext uri="{FF2B5EF4-FFF2-40B4-BE49-F238E27FC236}">
                <a16:creationId xmlns:a16="http://schemas.microsoft.com/office/drawing/2014/main" id="{380402E7-8480-4401-371B-78B358200AB7}"/>
              </a:ext>
            </a:extLst>
          </p:cNvPr>
          <p:cNvSpPr txBox="1"/>
          <p:nvPr userDrawn="1"/>
        </p:nvSpPr>
        <p:spPr>
          <a:xfrm>
            <a:off x="4667250" y="2146599"/>
            <a:ext cx="2664000" cy="553998"/>
          </a:xfrm>
          <a:prstGeom prst="rect">
            <a:avLst/>
          </a:prstGeom>
          <a:noFill/>
        </p:spPr>
        <p:txBody>
          <a:bodyPr wrap="square" lIns="0" tIns="0" rIns="0" bIns="0" rtlCol="0" anchor="ctr" anchorCtr="1">
            <a:spAutoFit/>
          </a:bodyPr>
          <a:lstStyle/>
          <a:p>
            <a:pPr algn="dist"/>
            <a:r>
              <a:rPr lang="en-US" altLang="zh-CN" sz="3600" dirty="0">
                <a:solidFill>
                  <a:schemeClr val="bg1">
                    <a:alpha val="70000"/>
                  </a:schemeClr>
                </a:solidFill>
                <a:latin typeface="+mj-ea"/>
                <a:ea typeface="+mj-ea"/>
              </a:rPr>
              <a:t>CONTENTS</a:t>
            </a:r>
            <a:endParaRPr lang="zh-CN" altLang="en-US" sz="3600" dirty="0">
              <a:solidFill>
                <a:schemeClr val="bg1">
                  <a:alpha val="70000"/>
                </a:schemeClr>
              </a:solidFill>
              <a:latin typeface="+mj-ea"/>
              <a:ea typeface="+mj-ea"/>
            </a:endParaRPr>
          </a:p>
        </p:txBody>
      </p:sp>
    </p:spTree>
    <p:extLst>
      <p:ext uri="{BB962C8B-B14F-4D97-AF65-F5344CB8AC3E}">
        <p14:creationId xmlns:p14="http://schemas.microsoft.com/office/powerpoint/2010/main" val="3716509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descr="路上有一些房子和树&#10;&#10;描述已自动生成">
            <a:extLst>
              <a:ext uri="{FF2B5EF4-FFF2-40B4-BE49-F238E27FC236}">
                <a16:creationId xmlns:a16="http://schemas.microsoft.com/office/drawing/2014/main" id="{E584FED3-1F4C-BE0B-2DE1-5690C25232A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5063347"/>
            <a:ext cx="12192001" cy="764384"/>
          </a:xfrm>
          <a:custGeom>
            <a:avLst/>
            <a:gdLst>
              <a:gd name="connsiteX0" fmla="*/ 6096003 w 12192001"/>
              <a:gd name="connsiteY0" fmla="*/ 0 h 764384"/>
              <a:gd name="connsiteX1" fmla="*/ 11709876 w 12192001"/>
              <a:gd name="connsiteY1" fmla="*/ 451716 h 764384"/>
              <a:gd name="connsiteX2" fmla="*/ 12192001 w 12192001"/>
              <a:gd name="connsiteY2" fmla="*/ 538349 h 764384"/>
              <a:gd name="connsiteX3" fmla="*/ 12192001 w 12192001"/>
              <a:gd name="connsiteY3" fmla="*/ 764384 h 764384"/>
              <a:gd name="connsiteX4" fmla="*/ 11965930 w 12192001"/>
              <a:gd name="connsiteY4" fmla="*/ 719030 h 764384"/>
              <a:gd name="connsiteX5" fmla="*/ 6796558 w 12192001"/>
              <a:gd name="connsiteY5" fmla="*/ 207090 h 764384"/>
              <a:gd name="connsiteX6" fmla="*/ 6096001 w 12192001"/>
              <a:gd name="connsiteY6" fmla="*/ 200214 h 764384"/>
              <a:gd name="connsiteX7" fmla="*/ 6095999 w 12192001"/>
              <a:gd name="connsiteY7" fmla="*/ 200214 h 764384"/>
              <a:gd name="connsiteX8" fmla="*/ 6095999 w 12192001"/>
              <a:gd name="connsiteY8" fmla="*/ 200214 h 764384"/>
              <a:gd name="connsiteX9" fmla="*/ 6095998 w 12192001"/>
              <a:gd name="connsiteY9" fmla="*/ 200214 h 764384"/>
              <a:gd name="connsiteX10" fmla="*/ 226065 w 12192001"/>
              <a:gd name="connsiteY10" fmla="*/ 719030 h 764384"/>
              <a:gd name="connsiteX11" fmla="*/ 0 w 12192001"/>
              <a:gd name="connsiteY11" fmla="*/ 764383 h 764384"/>
              <a:gd name="connsiteX12" fmla="*/ 0 w 12192001"/>
              <a:gd name="connsiteY12" fmla="*/ 538350 h 764384"/>
              <a:gd name="connsiteX13" fmla="*/ 482130 w 12192001"/>
              <a:gd name="connsiteY13" fmla="*/ 451716 h 764384"/>
              <a:gd name="connsiteX14" fmla="*/ 6096003 w 12192001"/>
              <a:gd name="connsiteY14" fmla="*/ 0 h 764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1" h="764384">
                <a:moveTo>
                  <a:pt x="6096003" y="0"/>
                </a:moveTo>
                <a:cubicBezTo>
                  <a:pt x="8094536" y="0"/>
                  <a:pt x="9994125" y="161351"/>
                  <a:pt x="11709876" y="451716"/>
                </a:cubicBezTo>
                <a:lnTo>
                  <a:pt x="12192001" y="538349"/>
                </a:lnTo>
                <a:lnTo>
                  <a:pt x="12192001" y="764384"/>
                </a:lnTo>
                <a:lnTo>
                  <a:pt x="11965930" y="719030"/>
                </a:lnTo>
                <a:cubicBezTo>
                  <a:pt x="10402639" y="424290"/>
                  <a:pt x="8652037" y="243604"/>
                  <a:pt x="6796558" y="207090"/>
                </a:cubicBezTo>
                <a:lnTo>
                  <a:pt x="6096001" y="200214"/>
                </a:lnTo>
                <a:lnTo>
                  <a:pt x="6095999" y="200214"/>
                </a:lnTo>
                <a:lnTo>
                  <a:pt x="6095999" y="200214"/>
                </a:lnTo>
                <a:lnTo>
                  <a:pt x="6095998" y="200214"/>
                </a:lnTo>
                <a:cubicBezTo>
                  <a:pt x="3980537" y="200214"/>
                  <a:pt x="1984769" y="387447"/>
                  <a:pt x="226065" y="719030"/>
                </a:cubicBezTo>
                <a:lnTo>
                  <a:pt x="0" y="764383"/>
                </a:lnTo>
                <a:lnTo>
                  <a:pt x="0" y="538350"/>
                </a:lnTo>
                <a:lnTo>
                  <a:pt x="482130" y="451716"/>
                </a:lnTo>
                <a:cubicBezTo>
                  <a:pt x="2197882" y="161351"/>
                  <a:pt x="4097472" y="0"/>
                  <a:pt x="6096003" y="0"/>
                </a:cubicBezTo>
                <a:close/>
              </a:path>
            </a:pathLst>
          </a:custGeom>
        </p:spPr>
      </p:pic>
      <p:pic>
        <p:nvPicPr>
          <p:cNvPr id="8" name="图片 7" descr="路上有一些房子和树&#10;&#10;描述已自动生成">
            <a:extLst>
              <a:ext uri="{FF2B5EF4-FFF2-40B4-BE49-F238E27FC236}">
                <a16:creationId xmlns:a16="http://schemas.microsoft.com/office/drawing/2014/main" id="{A5DD0D9B-D9FF-9539-5F46-DEA39EC36F5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
            <a:ext cx="12192001" cy="5601697"/>
          </a:xfrm>
          <a:custGeom>
            <a:avLst/>
            <a:gdLst>
              <a:gd name="connsiteX0" fmla="*/ 0 w 12192001"/>
              <a:gd name="connsiteY0" fmla="*/ 0 h 5601697"/>
              <a:gd name="connsiteX1" fmla="*/ 12192001 w 12192001"/>
              <a:gd name="connsiteY1" fmla="*/ 0 h 5601697"/>
              <a:gd name="connsiteX2" fmla="*/ 12192001 w 12192001"/>
              <a:gd name="connsiteY2" fmla="*/ 5601696 h 5601697"/>
              <a:gd name="connsiteX3" fmla="*/ 11709876 w 12192001"/>
              <a:gd name="connsiteY3" fmla="*/ 5515063 h 5601697"/>
              <a:gd name="connsiteX4" fmla="*/ 6096003 w 12192001"/>
              <a:gd name="connsiteY4" fmla="*/ 5063347 h 5601697"/>
              <a:gd name="connsiteX5" fmla="*/ 482130 w 12192001"/>
              <a:gd name="connsiteY5" fmla="*/ 5515063 h 5601697"/>
              <a:gd name="connsiteX6" fmla="*/ 0 w 12192001"/>
              <a:gd name="connsiteY6" fmla="*/ 5601697 h 5601697"/>
              <a:gd name="connsiteX7" fmla="*/ 0 w 12192001"/>
              <a:gd name="connsiteY7" fmla="*/ 0 h 56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1" h="5601697">
                <a:moveTo>
                  <a:pt x="0" y="0"/>
                </a:moveTo>
                <a:lnTo>
                  <a:pt x="12192001" y="0"/>
                </a:lnTo>
                <a:lnTo>
                  <a:pt x="12192001" y="5601696"/>
                </a:lnTo>
                <a:lnTo>
                  <a:pt x="11709876" y="5515063"/>
                </a:lnTo>
                <a:cubicBezTo>
                  <a:pt x="9994125" y="5224698"/>
                  <a:pt x="8094536" y="5063347"/>
                  <a:pt x="6096003" y="5063347"/>
                </a:cubicBezTo>
                <a:cubicBezTo>
                  <a:pt x="4097472" y="5063347"/>
                  <a:pt x="2197882" y="5224698"/>
                  <a:pt x="482130" y="5515063"/>
                </a:cubicBezTo>
                <a:lnTo>
                  <a:pt x="0" y="5601697"/>
                </a:lnTo>
                <a:lnTo>
                  <a:pt x="0" y="0"/>
                </a:lnTo>
                <a:close/>
              </a:path>
            </a:pathLst>
          </a:custGeom>
        </p:spPr>
      </p:pic>
      <p:sp>
        <p:nvSpPr>
          <p:cNvPr id="9" name="任意多边形: 形状 8">
            <a:extLst>
              <a:ext uri="{FF2B5EF4-FFF2-40B4-BE49-F238E27FC236}">
                <a16:creationId xmlns:a16="http://schemas.microsoft.com/office/drawing/2014/main" id="{DD8ABD13-ACE1-8422-9797-F8E4E32B04F5}"/>
              </a:ext>
            </a:extLst>
          </p:cNvPr>
          <p:cNvSpPr/>
          <p:nvPr userDrawn="1"/>
        </p:nvSpPr>
        <p:spPr>
          <a:xfrm>
            <a:off x="0" y="5271142"/>
            <a:ext cx="12192000" cy="1586858"/>
          </a:xfrm>
          <a:custGeom>
            <a:avLst/>
            <a:gdLst>
              <a:gd name="connsiteX0" fmla="*/ 6096000 w 12192000"/>
              <a:gd name="connsiteY0" fmla="*/ 0 h 1586858"/>
              <a:gd name="connsiteX1" fmla="*/ 11820608 w 12192000"/>
              <a:gd name="connsiteY1" fmla="*/ 538848 h 1586858"/>
              <a:gd name="connsiteX2" fmla="*/ 12192000 w 12192000"/>
              <a:gd name="connsiteY2" fmla="*/ 618197 h 1586858"/>
              <a:gd name="connsiteX3" fmla="*/ 12192000 w 12192000"/>
              <a:gd name="connsiteY3" fmla="*/ 1586858 h 1586858"/>
              <a:gd name="connsiteX4" fmla="*/ 0 w 12192000"/>
              <a:gd name="connsiteY4" fmla="*/ 1586858 h 1586858"/>
              <a:gd name="connsiteX5" fmla="*/ 0 w 12192000"/>
              <a:gd name="connsiteY5" fmla="*/ 618197 h 1586858"/>
              <a:gd name="connsiteX6" fmla="*/ 371394 w 12192000"/>
              <a:gd name="connsiteY6" fmla="*/ 538848 h 1586858"/>
              <a:gd name="connsiteX7" fmla="*/ 6096000 w 12192000"/>
              <a:gd name="connsiteY7" fmla="*/ 0 h 158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586858">
                <a:moveTo>
                  <a:pt x="6096000" y="0"/>
                </a:moveTo>
                <a:cubicBezTo>
                  <a:pt x="8159088" y="0"/>
                  <a:pt x="10105446" y="194462"/>
                  <a:pt x="11820608" y="538848"/>
                </a:cubicBezTo>
                <a:lnTo>
                  <a:pt x="12192000" y="618197"/>
                </a:lnTo>
                <a:lnTo>
                  <a:pt x="12192000" y="1586858"/>
                </a:lnTo>
                <a:lnTo>
                  <a:pt x="0" y="1586858"/>
                </a:lnTo>
                <a:lnTo>
                  <a:pt x="0" y="618197"/>
                </a:lnTo>
                <a:lnTo>
                  <a:pt x="371394" y="538848"/>
                </a:lnTo>
                <a:cubicBezTo>
                  <a:pt x="2086556" y="194462"/>
                  <a:pt x="4032914" y="0"/>
                  <a:pt x="6096000" y="0"/>
                </a:cubicBezTo>
                <a:close/>
              </a:path>
            </a:pathLst>
          </a:custGeom>
          <a:blipFill dpi="0" rotWithShape="1">
            <a:blip r:embed="rId4" cstate="screen">
              <a:alphaModFix/>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t="-9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j-ea"/>
              <a:ea typeface="+mj-ea"/>
            </a:endParaRPr>
          </a:p>
        </p:txBody>
      </p:sp>
      <p:sp>
        <p:nvSpPr>
          <p:cNvPr id="10" name="任意多边形: 形状 9">
            <a:extLst>
              <a:ext uri="{FF2B5EF4-FFF2-40B4-BE49-F238E27FC236}">
                <a16:creationId xmlns:a16="http://schemas.microsoft.com/office/drawing/2014/main" id="{7496A3FB-AD78-EBB1-20AD-8FC9E7BD8421}"/>
              </a:ext>
            </a:extLst>
          </p:cNvPr>
          <p:cNvSpPr/>
          <p:nvPr userDrawn="1"/>
        </p:nvSpPr>
        <p:spPr>
          <a:xfrm>
            <a:off x="0" y="0"/>
            <a:ext cx="12192000" cy="5601697"/>
          </a:xfrm>
          <a:custGeom>
            <a:avLst/>
            <a:gdLst>
              <a:gd name="connsiteX0" fmla="*/ 0 w 12192000"/>
              <a:gd name="connsiteY0" fmla="*/ 0 h 5601697"/>
              <a:gd name="connsiteX1" fmla="*/ 12192000 w 12192000"/>
              <a:gd name="connsiteY1" fmla="*/ 0 h 5601697"/>
              <a:gd name="connsiteX2" fmla="*/ 12192000 w 12192000"/>
              <a:gd name="connsiteY2" fmla="*/ 5601696 h 5601697"/>
              <a:gd name="connsiteX3" fmla="*/ 11709875 w 12192000"/>
              <a:gd name="connsiteY3" fmla="*/ 5515063 h 5601697"/>
              <a:gd name="connsiteX4" fmla="*/ 6096002 w 12192000"/>
              <a:gd name="connsiteY4" fmla="*/ 5063347 h 5601697"/>
              <a:gd name="connsiteX5" fmla="*/ 482129 w 12192000"/>
              <a:gd name="connsiteY5" fmla="*/ 5515063 h 5601697"/>
              <a:gd name="connsiteX6" fmla="*/ 0 w 12192000"/>
              <a:gd name="connsiteY6" fmla="*/ 5601697 h 5601697"/>
              <a:gd name="connsiteX7" fmla="*/ 0 w 12192000"/>
              <a:gd name="connsiteY7" fmla="*/ 0 h 56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601697">
                <a:moveTo>
                  <a:pt x="0" y="0"/>
                </a:moveTo>
                <a:lnTo>
                  <a:pt x="12192000" y="0"/>
                </a:lnTo>
                <a:lnTo>
                  <a:pt x="12192000" y="5601696"/>
                </a:lnTo>
                <a:lnTo>
                  <a:pt x="11709875" y="5515063"/>
                </a:lnTo>
                <a:cubicBezTo>
                  <a:pt x="9994124" y="5224698"/>
                  <a:pt x="8094535" y="5063347"/>
                  <a:pt x="6096002" y="5063347"/>
                </a:cubicBezTo>
                <a:cubicBezTo>
                  <a:pt x="4097471" y="5063347"/>
                  <a:pt x="2197881" y="5224698"/>
                  <a:pt x="482129" y="5515063"/>
                </a:cubicBezTo>
                <a:lnTo>
                  <a:pt x="0" y="5601697"/>
                </a:lnTo>
                <a:lnTo>
                  <a:pt x="0" y="0"/>
                </a:lnTo>
                <a:close/>
              </a:path>
            </a:pathLst>
          </a:custGeom>
          <a:solidFill>
            <a:schemeClr val="accent1">
              <a:alpha val="90000"/>
            </a:schemeClr>
          </a:solidFill>
          <a:ln w="12700" cap="flat" cmpd="sng" algn="ctr">
            <a:noFill/>
            <a:prstDash val="solid"/>
            <a:miter lim="800000"/>
          </a:ln>
          <a:effectLst/>
        </p:spPr>
        <p:txBody>
          <a:bodyPr rtlCol="0" anchor="ctr"/>
          <a:lstStyle/>
          <a:p>
            <a:pPr algn="ctr"/>
            <a:endParaRPr lang="en-US" kern="0" dirty="0">
              <a:solidFill>
                <a:prstClr val="white"/>
              </a:solidFill>
              <a:latin typeface="+mj-ea"/>
              <a:ea typeface="+mj-ea"/>
            </a:endParaRPr>
          </a:p>
        </p:txBody>
      </p:sp>
      <p:sp>
        <p:nvSpPr>
          <p:cNvPr id="11" name="任意多边形: 形状 10">
            <a:extLst>
              <a:ext uri="{FF2B5EF4-FFF2-40B4-BE49-F238E27FC236}">
                <a16:creationId xmlns:a16="http://schemas.microsoft.com/office/drawing/2014/main" id="{2E0BCF8E-7CAB-BFA3-5F0F-DA3ECB7D58D5}"/>
              </a:ext>
            </a:extLst>
          </p:cNvPr>
          <p:cNvSpPr/>
          <p:nvPr userDrawn="1"/>
        </p:nvSpPr>
        <p:spPr>
          <a:xfrm>
            <a:off x="0" y="5063347"/>
            <a:ext cx="12192000" cy="764384"/>
          </a:xfrm>
          <a:custGeom>
            <a:avLst/>
            <a:gdLst>
              <a:gd name="connsiteX0" fmla="*/ 6096002 w 12192000"/>
              <a:gd name="connsiteY0" fmla="*/ 0 h 764384"/>
              <a:gd name="connsiteX1" fmla="*/ 11709875 w 12192000"/>
              <a:gd name="connsiteY1" fmla="*/ 451716 h 764384"/>
              <a:gd name="connsiteX2" fmla="*/ 12192000 w 12192000"/>
              <a:gd name="connsiteY2" fmla="*/ 538349 h 764384"/>
              <a:gd name="connsiteX3" fmla="*/ 12192000 w 12192000"/>
              <a:gd name="connsiteY3" fmla="*/ 764384 h 764384"/>
              <a:gd name="connsiteX4" fmla="*/ 11965929 w 12192000"/>
              <a:gd name="connsiteY4" fmla="*/ 719030 h 764384"/>
              <a:gd name="connsiteX5" fmla="*/ 6796557 w 12192000"/>
              <a:gd name="connsiteY5" fmla="*/ 207090 h 764384"/>
              <a:gd name="connsiteX6" fmla="*/ 6096008 w 12192000"/>
              <a:gd name="connsiteY6" fmla="*/ 200214 h 764384"/>
              <a:gd name="connsiteX7" fmla="*/ 6096001 w 12192000"/>
              <a:gd name="connsiteY7" fmla="*/ 200214 h 764384"/>
              <a:gd name="connsiteX8" fmla="*/ 6096000 w 12192000"/>
              <a:gd name="connsiteY8" fmla="*/ 200214 h 764384"/>
              <a:gd name="connsiteX9" fmla="*/ 6095997 w 12192000"/>
              <a:gd name="connsiteY9" fmla="*/ 200214 h 764384"/>
              <a:gd name="connsiteX10" fmla="*/ 226064 w 12192000"/>
              <a:gd name="connsiteY10" fmla="*/ 719030 h 764384"/>
              <a:gd name="connsiteX11" fmla="*/ 0 w 12192000"/>
              <a:gd name="connsiteY11" fmla="*/ 764383 h 764384"/>
              <a:gd name="connsiteX12" fmla="*/ 0 w 12192000"/>
              <a:gd name="connsiteY12" fmla="*/ 538350 h 764384"/>
              <a:gd name="connsiteX13" fmla="*/ 482129 w 12192000"/>
              <a:gd name="connsiteY13" fmla="*/ 451716 h 764384"/>
              <a:gd name="connsiteX14" fmla="*/ 6096002 w 12192000"/>
              <a:gd name="connsiteY14" fmla="*/ 0 h 764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764384">
                <a:moveTo>
                  <a:pt x="6096002" y="0"/>
                </a:moveTo>
                <a:cubicBezTo>
                  <a:pt x="8094535" y="0"/>
                  <a:pt x="9994124" y="161351"/>
                  <a:pt x="11709875" y="451716"/>
                </a:cubicBezTo>
                <a:lnTo>
                  <a:pt x="12192000" y="538349"/>
                </a:lnTo>
                <a:lnTo>
                  <a:pt x="12192000" y="764384"/>
                </a:lnTo>
                <a:lnTo>
                  <a:pt x="11965929" y="719030"/>
                </a:lnTo>
                <a:cubicBezTo>
                  <a:pt x="10402638" y="424290"/>
                  <a:pt x="8652036" y="243604"/>
                  <a:pt x="6796557" y="207090"/>
                </a:cubicBezTo>
                <a:lnTo>
                  <a:pt x="6096008" y="200214"/>
                </a:lnTo>
                <a:lnTo>
                  <a:pt x="6096001" y="200214"/>
                </a:lnTo>
                <a:lnTo>
                  <a:pt x="6096000" y="200214"/>
                </a:lnTo>
                <a:lnTo>
                  <a:pt x="6095997" y="200214"/>
                </a:lnTo>
                <a:cubicBezTo>
                  <a:pt x="3980536" y="200214"/>
                  <a:pt x="1984768" y="387447"/>
                  <a:pt x="226064" y="719030"/>
                </a:cubicBezTo>
                <a:lnTo>
                  <a:pt x="0" y="764383"/>
                </a:lnTo>
                <a:lnTo>
                  <a:pt x="0" y="538350"/>
                </a:lnTo>
                <a:lnTo>
                  <a:pt x="482129" y="451716"/>
                </a:lnTo>
                <a:cubicBezTo>
                  <a:pt x="2197881" y="161351"/>
                  <a:pt x="4097471" y="0"/>
                  <a:pt x="6096002" y="0"/>
                </a:cubicBezTo>
                <a:close/>
              </a:path>
            </a:pathLst>
          </a:custGeom>
          <a:solidFill>
            <a:schemeClr val="bg1"/>
          </a:solidFill>
          <a:ln>
            <a:noFill/>
          </a:ln>
          <a:effectLst>
            <a:glow rad="139700">
              <a:schemeClr val="accent1">
                <a:lumMod val="10000"/>
                <a:lumOff val="90000"/>
                <a:alpha val="40000"/>
              </a:schemeClr>
            </a:glow>
            <a:outerShdw dist="12700" dir="5400000" algn="t" rotWithShape="0">
              <a:schemeClr val="bg2"/>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j-ea"/>
              <a:ea typeface="+mj-ea"/>
            </a:endParaRPr>
          </a:p>
        </p:txBody>
      </p:sp>
      <p:pic>
        <p:nvPicPr>
          <p:cNvPr id="12" name="图片 11">
            <a:extLst>
              <a:ext uri="{FF2B5EF4-FFF2-40B4-BE49-F238E27FC236}">
                <a16:creationId xmlns:a16="http://schemas.microsoft.com/office/drawing/2014/main" id="{F900B92D-83EC-E294-8883-1747DD32E53D}"/>
              </a:ext>
            </a:extLst>
          </p:cNvPr>
          <p:cNvPicPr>
            <a:picLocks noChangeAspect="1"/>
          </p:cNvPicPr>
          <p:nvPr userDrawn="1"/>
        </p:nvPicPr>
        <p:blipFill rotWithShape="1">
          <a:blip r:embed="rId6" cstate="screen">
            <a:alphaModFix amt="20000"/>
            <a:extLst>
              <a:ext uri="{BEBA8EAE-BF5A-486C-A8C5-ECC9F3942E4B}">
                <a14:imgProps xmlns:a14="http://schemas.microsoft.com/office/drawing/2010/main">
                  <a14:imgLayer r:embed="rId7">
                    <a14:imgEffect>
                      <a14:brightnessContrast bright="-9000"/>
                    </a14:imgEffect>
                  </a14:imgLayer>
                </a14:imgProps>
              </a:ext>
              <a:ext uri="{28A0092B-C50C-407E-A947-70E740481C1C}">
                <a14:useLocalDpi xmlns:a14="http://schemas.microsoft.com/office/drawing/2010/main"/>
              </a:ext>
            </a:extLst>
          </a:blip>
          <a:srcRect/>
          <a:stretch/>
        </p:blipFill>
        <p:spPr>
          <a:xfrm flipH="1">
            <a:off x="1" y="767360"/>
            <a:ext cx="2047131" cy="1530349"/>
          </a:xfrm>
          <a:custGeom>
            <a:avLst/>
            <a:gdLst>
              <a:gd name="connsiteX0" fmla="*/ 2047131 w 2047131"/>
              <a:gd name="connsiteY0" fmla="*/ 0 h 1530349"/>
              <a:gd name="connsiteX1" fmla="*/ 0 w 2047131"/>
              <a:gd name="connsiteY1" fmla="*/ 0 h 1530349"/>
              <a:gd name="connsiteX2" fmla="*/ 0 w 2047131"/>
              <a:gd name="connsiteY2" fmla="*/ 1530349 h 1530349"/>
              <a:gd name="connsiteX3" fmla="*/ 2047131 w 2047131"/>
              <a:gd name="connsiteY3" fmla="*/ 1530349 h 1530349"/>
            </a:gdLst>
            <a:ahLst/>
            <a:cxnLst>
              <a:cxn ang="0">
                <a:pos x="connsiteX0" y="connsiteY0"/>
              </a:cxn>
              <a:cxn ang="0">
                <a:pos x="connsiteX1" y="connsiteY1"/>
              </a:cxn>
              <a:cxn ang="0">
                <a:pos x="connsiteX2" y="connsiteY2"/>
              </a:cxn>
              <a:cxn ang="0">
                <a:pos x="connsiteX3" y="connsiteY3"/>
              </a:cxn>
            </a:cxnLst>
            <a:rect l="l" t="t" r="r" b="b"/>
            <a:pathLst>
              <a:path w="2047131" h="1530349">
                <a:moveTo>
                  <a:pt x="2047131" y="0"/>
                </a:moveTo>
                <a:lnTo>
                  <a:pt x="0" y="0"/>
                </a:lnTo>
                <a:lnTo>
                  <a:pt x="0" y="1530349"/>
                </a:lnTo>
                <a:lnTo>
                  <a:pt x="2047131" y="1530349"/>
                </a:lnTo>
                <a:close/>
              </a:path>
            </a:pathLst>
          </a:custGeom>
        </p:spPr>
      </p:pic>
      <p:pic>
        <p:nvPicPr>
          <p:cNvPr id="13" name="图片 12">
            <a:extLst>
              <a:ext uri="{FF2B5EF4-FFF2-40B4-BE49-F238E27FC236}">
                <a16:creationId xmlns:a16="http://schemas.microsoft.com/office/drawing/2014/main" id="{9FE57371-AE36-0251-623C-4DC2295328F0}"/>
              </a:ext>
            </a:extLst>
          </p:cNvPr>
          <p:cNvPicPr>
            <a:picLocks noChangeAspect="1"/>
          </p:cNvPicPr>
          <p:nvPr userDrawn="1"/>
        </p:nvPicPr>
        <p:blipFill rotWithShape="1">
          <a:blip r:embed="rId8" cstate="screen">
            <a:alphaModFix amt="17000"/>
            <a:extLst>
              <a:ext uri="{28A0092B-C50C-407E-A947-70E740481C1C}">
                <a14:useLocalDpi xmlns:a14="http://schemas.microsoft.com/office/drawing/2010/main"/>
              </a:ext>
            </a:extLst>
          </a:blip>
          <a:srcRect/>
          <a:stretch/>
        </p:blipFill>
        <p:spPr>
          <a:xfrm>
            <a:off x="7463929" y="0"/>
            <a:ext cx="3497174" cy="1145389"/>
          </a:xfrm>
          <a:custGeom>
            <a:avLst/>
            <a:gdLst>
              <a:gd name="connsiteX0" fmla="*/ 0 w 3497174"/>
              <a:gd name="connsiteY0" fmla="*/ 0 h 1145389"/>
              <a:gd name="connsiteX1" fmla="*/ 3497174 w 3497174"/>
              <a:gd name="connsiteY1" fmla="*/ 0 h 1145389"/>
              <a:gd name="connsiteX2" fmla="*/ 3497174 w 3497174"/>
              <a:gd name="connsiteY2" fmla="*/ 1145389 h 1145389"/>
              <a:gd name="connsiteX3" fmla="*/ 0 w 3497174"/>
              <a:gd name="connsiteY3" fmla="*/ 1145389 h 1145389"/>
            </a:gdLst>
            <a:ahLst/>
            <a:cxnLst>
              <a:cxn ang="0">
                <a:pos x="connsiteX0" y="connsiteY0"/>
              </a:cxn>
              <a:cxn ang="0">
                <a:pos x="connsiteX1" y="connsiteY1"/>
              </a:cxn>
              <a:cxn ang="0">
                <a:pos x="connsiteX2" y="connsiteY2"/>
              </a:cxn>
              <a:cxn ang="0">
                <a:pos x="connsiteX3" y="connsiteY3"/>
              </a:cxn>
            </a:cxnLst>
            <a:rect l="l" t="t" r="r" b="b"/>
            <a:pathLst>
              <a:path w="3497174" h="1145389">
                <a:moveTo>
                  <a:pt x="0" y="0"/>
                </a:moveTo>
                <a:lnTo>
                  <a:pt x="3497174" y="0"/>
                </a:lnTo>
                <a:lnTo>
                  <a:pt x="3497174" y="1145389"/>
                </a:lnTo>
                <a:lnTo>
                  <a:pt x="0" y="1145389"/>
                </a:lnTo>
                <a:close/>
              </a:path>
            </a:pathLst>
          </a:custGeom>
        </p:spPr>
      </p:pic>
      <p:pic>
        <p:nvPicPr>
          <p:cNvPr id="14" name="图片 13">
            <a:extLst>
              <a:ext uri="{FF2B5EF4-FFF2-40B4-BE49-F238E27FC236}">
                <a16:creationId xmlns:a16="http://schemas.microsoft.com/office/drawing/2014/main" id="{7D776853-7FBD-8EB3-B8FF-7D2E78DE0C24}"/>
              </a:ext>
            </a:extLst>
          </p:cNvPr>
          <p:cNvPicPr>
            <a:picLocks noChangeAspect="1"/>
          </p:cNvPicPr>
          <p:nvPr userDrawn="1"/>
        </p:nvPicPr>
        <p:blipFill rotWithShape="1">
          <a:blip r:embed="rId9" cstate="screen">
            <a:alphaModFix amt="17000"/>
            <a:extLst>
              <a:ext uri="{28A0092B-C50C-407E-A947-70E740481C1C}">
                <a14:useLocalDpi xmlns:a14="http://schemas.microsoft.com/office/drawing/2010/main"/>
              </a:ext>
            </a:extLst>
          </a:blip>
          <a:srcRect/>
          <a:stretch/>
        </p:blipFill>
        <p:spPr>
          <a:xfrm>
            <a:off x="2633415" y="-1"/>
            <a:ext cx="2197099" cy="1145389"/>
          </a:xfrm>
          <a:custGeom>
            <a:avLst/>
            <a:gdLst>
              <a:gd name="connsiteX0" fmla="*/ 0 w 3497174"/>
              <a:gd name="connsiteY0" fmla="*/ 0 h 1145389"/>
              <a:gd name="connsiteX1" fmla="*/ 3497174 w 3497174"/>
              <a:gd name="connsiteY1" fmla="*/ 0 h 1145389"/>
              <a:gd name="connsiteX2" fmla="*/ 3497174 w 3497174"/>
              <a:gd name="connsiteY2" fmla="*/ 1145389 h 1145389"/>
              <a:gd name="connsiteX3" fmla="*/ 0 w 3497174"/>
              <a:gd name="connsiteY3" fmla="*/ 1145389 h 1145389"/>
            </a:gdLst>
            <a:ahLst/>
            <a:cxnLst>
              <a:cxn ang="0">
                <a:pos x="connsiteX0" y="connsiteY0"/>
              </a:cxn>
              <a:cxn ang="0">
                <a:pos x="connsiteX1" y="connsiteY1"/>
              </a:cxn>
              <a:cxn ang="0">
                <a:pos x="connsiteX2" y="connsiteY2"/>
              </a:cxn>
              <a:cxn ang="0">
                <a:pos x="connsiteX3" y="connsiteY3"/>
              </a:cxn>
            </a:cxnLst>
            <a:rect l="l" t="t" r="r" b="b"/>
            <a:pathLst>
              <a:path w="3497174" h="1145389">
                <a:moveTo>
                  <a:pt x="0" y="0"/>
                </a:moveTo>
                <a:lnTo>
                  <a:pt x="3497174" y="0"/>
                </a:lnTo>
                <a:lnTo>
                  <a:pt x="3497174" y="1145389"/>
                </a:lnTo>
                <a:lnTo>
                  <a:pt x="0" y="1145389"/>
                </a:lnTo>
                <a:close/>
              </a:path>
            </a:pathLst>
          </a:custGeom>
        </p:spPr>
      </p:pic>
    </p:spTree>
    <p:extLst>
      <p:ext uri="{BB962C8B-B14F-4D97-AF65-F5344CB8AC3E}">
        <p14:creationId xmlns:p14="http://schemas.microsoft.com/office/powerpoint/2010/main" val="4275696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descr="河边的草地上有房子&#10;&#10;描述已自动生成">
            <a:extLst>
              <a:ext uri="{FF2B5EF4-FFF2-40B4-BE49-F238E27FC236}">
                <a16:creationId xmlns:a16="http://schemas.microsoft.com/office/drawing/2014/main" id="{0D3B9D61-4606-920A-1EE2-EC577D18E867}"/>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任意多边形: 形状 8">
            <a:extLst>
              <a:ext uri="{FF2B5EF4-FFF2-40B4-BE49-F238E27FC236}">
                <a16:creationId xmlns:a16="http://schemas.microsoft.com/office/drawing/2014/main" id="{44B47356-525E-FB05-F7C6-7A209A67614F}"/>
              </a:ext>
            </a:extLst>
          </p:cNvPr>
          <p:cNvSpPr/>
          <p:nvPr userDrawn="1"/>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rgbClr val="EEEEEE">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j-ea"/>
              <a:ea typeface="+mj-ea"/>
            </a:endParaRPr>
          </a:p>
        </p:txBody>
      </p:sp>
      <p:sp>
        <p:nvSpPr>
          <p:cNvPr id="10" name="文本占位符 53">
            <a:extLst>
              <a:ext uri="{FF2B5EF4-FFF2-40B4-BE49-F238E27FC236}">
                <a16:creationId xmlns:a16="http://schemas.microsoft.com/office/drawing/2014/main" id="{4B6AD5D9-749F-8FF3-45F5-341DA3D4A216}"/>
              </a:ext>
            </a:extLst>
          </p:cNvPr>
          <p:cNvSpPr>
            <a:spLocks noGrp="1"/>
          </p:cNvSpPr>
          <p:nvPr>
            <p:ph type="body" sz="quarter" idx="10" hasCustomPrompt="1"/>
          </p:nvPr>
        </p:nvSpPr>
        <p:spPr>
          <a:xfrm>
            <a:off x="844263" y="238807"/>
            <a:ext cx="2641887" cy="508000"/>
          </a:xfrm>
          <a:prstGeom prst="rect">
            <a:avLst/>
          </a:prstGeom>
        </p:spPr>
        <p:txBody>
          <a:bodyPr>
            <a:noAutofit/>
          </a:bodyPr>
          <a:lstStyle>
            <a:lvl1pPr marL="0" indent="0">
              <a:buNone/>
              <a:defRPr sz="3600">
                <a:solidFill>
                  <a:schemeClr val="accent2"/>
                </a:solidFill>
                <a:latin typeface="+mj-ea"/>
                <a:ea typeface="+mj-ea"/>
              </a:defRPr>
            </a:lvl1pPr>
          </a:lstStyle>
          <a:p>
            <a:pPr lvl="0"/>
            <a:r>
              <a:rPr lang="zh-CN" altLang="en-US" dirty="0"/>
              <a:t>插入标题</a:t>
            </a:r>
          </a:p>
        </p:txBody>
      </p:sp>
      <p:grpSp>
        <p:nvGrpSpPr>
          <p:cNvPr id="11" name="组合 10">
            <a:extLst>
              <a:ext uri="{FF2B5EF4-FFF2-40B4-BE49-F238E27FC236}">
                <a16:creationId xmlns:a16="http://schemas.microsoft.com/office/drawing/2014/main" id="{6C21DF8B-EFD9-3525-8D39-9FAD259C64DB}"/>
              </a:ext>
            </a:extLst>
          </p:cNvPr>
          <p:cNvGrpSpPr/>
          <p:nvPr userDrawn="1"/>
        </p:nvGrpSpPr>
        <p:grpSpPr>
          <a:xfrm>
            <a:off x="220865" y="238807"/>
            <a:ext cx="623398" cy="521521"/>
            <a:chOff x="220865" y="238807"/>
            <a:chExt cx="623398" cy="521521"/>
          </a:xfrm>
        </p:grpSpPr>
        <p:sp>
          <p:nvSpPr>
            <p:cNvPr id="12" name="椭圆 11">
              <a:extLst>
                <a:ext uri="{FF2B5EF4-FFF2-40B4-BE49-F238E27FC236}">
                  <a16:creationId xmlns:a16="http://schemas.microsoft.com/office/drawing/2014/main" id="{441C1F96-A4E4-FBB8-4AD3-CA8C353357F3}"/>
                </a:ext>
              </a:extLst>
            </p:cNvPr>
            <p:cNvSpPr/>
            <p:nvPr userDrawn="1"/>
          </p:nvSpPr>
          <p:spPr>
            <a:xfrm flipV="1">
              <a:off x="520263" y="436328"/>
              <a:ext cx="324000" cy="32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 name="椭圆 12">
              <a:extLst>
                <a:ext uri="{FF2B5EF4-FFF2-40B4-BE49-F238E27FC236}">
                  <a16:creationId xmlns:a16="http://schemas.microsoft.com/office/drawing/2014/main" id="{455D03B7-652E-EFC5-8B84-46A533F46E97}"/>
                </a:ext>
              </a:extLst>
            </p:cNvPr>
            <p:cNvSpPr/>
            <p:nvPr userDrawn="1"/>
          </p:nvSpPr>
          <p:spPr>
            <a:xfrm>
              <a:off x="220865" y="238807"/>
              <a:ext cx="491177" cy="4911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Tree>
    <p:extLst>
      <p:ext uri="{BB962C8B-B14F-4D97-AF65-F5344CB8AC3E}">
        <p14:creationId xmlns:p14="http://schemas.microsoft.com/office/powerpoint/2010/main" val="28280242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553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pic>
        <p:nvPicPr>
          <p:cNvPr id="2" name="图片 1" descr="河边的草地上有房子&#10;&#10;描述已自动生成">
            <a:extLst>
              <a:ext uri="{FF2B5EF4-FFF2-40B4-BE49-F238E27FC236}">
                <a16:creationId xmlns:a16="http://schemas.microsoft.com/office/drawing/2014/main" id="{BD3667B7-5E70-BE92-3007-BD72CEF96608}"/>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任意多边形: 形状 2">
            <a:extLst>
              <a:ext uri="{FF2B5EF4-FFF2-40B4-BE49-F238E27FC236}">
                <a16:creationId xmlns:a16="http://schemas.microsoft.com/office/drawing/2014/main" id="{D92628B2-EBAC-2842-53BE-321F8F85631D}"/>
              </a:ext>
            </a:extLst>
          </p:cNvPr>
          <p:cNvSpPr/>
          <p:nvPr userDrawn="1"/>
        </p:nvSpPr>
        <p:spPr>
          <a:xfrm>
            <a:off x="0" y="4801275"/>
            <a:ext cx="12191999" cy="2044449"/>
          </a:xfrm>
          <a:custGeom>
            <a:avLst/>
            <a:gdLst>
              <a:gd name="connsiteX0" fmla="*/ 0 w 12191999"/>
              <a:gd name="connsiteY0" fmla="*/ 0 h 2044449"/>
              <a:gd name="connsiteX1" fmla="*/ 88107 w 12191999"/>
              <a:gd name="connsiteY1" fmla="*/ 30396 h 2044449"/>
              <a:gd name="connsiteX2" fmla="*/ 6096001 w 12191999"/>
              <a:gd name="connsiteY2" fmla="*/ 701330 h 2044449"/>
              <a:gd name="connsiteX3" fmla="*/ 12103895 w 12191999"/>
              <a:gd name="connsiteY3" fmla="*/ 30396 h 2044449"/>
              <a:gd name="connsiteX4" fmla="*/ 12191999 w 12191999"/>
              <a:gd name="connsiteY4" fmla="*/ 1 h 2044449"/>
              <a:gd name="connsiteX5" fmla="*/ 12191999 w 12191999"/>
              <a:gd name="connsiteY5" fmla="*/ 2044449 h 2044449"/>
              <a:gd name="connsiteX6" fmla="*/ 0 w 12191999"/>
              <a:gd name="connsiteY6" fmla="*/ 2044449 h 2044449"/>
              <a:gd name="connsiteX7" fmla="*/ 0 w 12191999"/>
              <a:gd name="connsiteY7" fmla="*/ 0 h 204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2044449">
                <a:moveTo>
                  <a:pt x="0" y="0"/>
                </a:moveTo>
                <a:lnTo>
                  <a:pt x="88107" y="30396"/>
                </a:lnTo>
                <a:cubicBezTo>
                  <a:pt x="1320187" y="432637"/>
                  <a:pt x="3549913" y="701330"/>
                  <a:pt x="6096001" y="701330"/>
                </a:cubicBezTo>
                <a:cubicBezTo>
                  <a:pt x="8642089" y="701330"/>
                  <a:pt x="10871815" y="432637"/>
                  <a:pt x="12103895" y="30396"/>
                </a:cubicBezTo>
                <a:lnTo>
                  <a:pt x="12191999" y="1"/>
                </a:lnTo>
                <a:lnTo>
                  <a:pt x="12191999" y="2044449"/>
                </a:lnTo>
                <a:lnTo>
                  <a:pt x="0" y="2044449"/>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 name="图片 3">
            <a:extLst>
              <a:ext uri="{FF2B5EF4-FFF2-40B4-BE49-F238E27FC236}">
                <a16:creationId xmlns:a16="http://schemas.microsoft.com/office/drawing/2014/main" id="{0FF9CECB-F93F-B89A-2D40-4B7870A271C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875292" y="407179"/>
            <a:ext cx="3497174" cy="1530349"/>
          </a:xfrm>
          <a:prstGeom prst="rect">
            <a:avLst/>
          </a:prstGeom>
        </p:spPr>
      </p:pic>
      <p:sp>
        <p:nvSpPr>
          <p:cNvPr id="5" name="矩形 4">
            <a:extLst>
              <a:ext uri="{FF2B5EF4-FFF2-40B4-BE49-F238E27FC236}">
                <a16:creationId xmlns:a16="http://schemas.microsoft.com/office/drawing/2014/main" id="{539D16C6-0B0B-5D93-5BCC-C0F770E3A6E1}"/>
              </a:ext>
            </a:extLst>
          </p:cNvPr>
          <p:cNvSpPr/>
          <p:nvPr userDrawn="1"/>
        </p:nvSpPr>
        <p:spPr>
          <a:xfrm>
            <a:off x="0" y="0"/>
            <a:ext cx="12192000" cy="6858000"/>
          </a:xfrm>
          <a:prstGeom prst="rect">
            <a:avLst/>
          </a:prstGeom>
          <a:gradFill>
            <a:gsLst>
              <a:gs pos="0">
                <a:schemeClr val="accent1"/>
              </a:gs>
              <a:gs pos="100000">
                <a:schemeClr val="accent1">
                  <a:alpha val="90000"/>
                </a:scheme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mj-ea"/>
              <a:ea typeface="+mj-ea"/>
              <a:cs typeface="+mn-cs"/>
            </a:endParaRPr>
          </a:p>
        </p:txBody>
      </p:sp>
      <p:pic>
        <p:nvPicPr>
          <p:cNvPr id="6" name="图片 5">
            <a:extLst>
              <a:ext uri="{FF2B5EF4-FFF2-40B4-BE49-F238E27FC236}">
                <a16:creationId xmlns:a16="http://schemas.microsoft.com/office/drawing/2014/main" id="{F0B3C658-30A5-D037-0C1C-D777240D8F6C}"/>
              </a:ext>
            </a:extLst>
          </p:cNvPr>
          <p:cNvPicPr>
            <a:picLocks noChangeAspect="1"/>
          </p:cNvPicPr>
          <p:nvPr userDrawn="1"/>
        </p:nvPicPr>
        <p:blipFill rotWithShape="1">
          <a:blip r:embed="rId4" cstate="screen">
            <a:alphaModFix amt="39000"/>
            <a:extLst>
              <a:ext uri="{28A0092B-C50C-407E-A947-70E740481C1C}">
                <a14:useLocalDpi xmlns:a14="http://schemas.microsoft.com/office/drawing/2010/main"/>
              </a:ext>
            </a:extLst>
          </a:blip>
          <a:srcRect/>
          <a:stretch/>
        </p:blipFill>
        <p:spPr>
          <a:xfrm>
            <a:off x="5268996" y="560518"/>
            <a:ext cx="1552536" cy="679383"/>
          </a:xfrm>
          <a:prstGeom prst="rect">
            <a:avLst/>
          </a:prstGeom>
        </p:spPr>
      </p:pic>
      <p:pic>
        <p:nvPicPr>
          <p:cNvPr id="16" name="图片 15">
            <a:extLst>
              <a:ext uri="{FF2B5EF4-FFF2-40B4-BE49-F238E27FC236}">
                <a16:creationId xmlns:a16="http://schemas.microsoft.com/office/drawing/2014/main" id="{99D9D6E3-FCFC-5D19-6E36-40938A58900A}"/>
              </a:ext>
            </a:extLst>
          </p:cNvPr>
          <p:cNvPicPr>
            <a:picLocks noChangeAspect="1"/>
          </p:cNvPicPr>
          <p:nvPr userDrawn="1"/>
        </p:nvPicPr>
        <p:blipFill rotWithShape="1">
          <a:blip r:embed="rId5" cstate="screen">
            <a:alphaModFix amt="24000"/>
            <a:extLst>
              <a:ext uri="{28A0092B-C50C-407E-A947-70E740481C1C}">
                <a14:useLocalDpi xmlns:a14="http://schemas.microsoft.com/office/drawing/2010/main"/>
              </a:ext>
            </a:extLst>
          </a:blip>
          <a:srcRect t="-17427"/>
          <a:stretch/>
        </p:blipFill>
        <p:spPr>
          <a:xfrm>
            <a:off x="3304863" y="6815"/>
            <a:ext cx="1791070" cy="1325073"/>
          </a:xfrm>
          <a:prstGeom prst="rect">
            <a:avLst/>
          </a:prstGeom>
        </p:spPr>
      </p:pic>
      <p:pic>
        <p:nvPicPr>
          <p:cNvPr id="17" name="图片 16">
            <a:extLst>
              <a:ext uri="{FF2B5EF4-FFF2-40B4-BE49-F238E27FC236}">
                <a16:creationId xmlns:a16="http://schemas.microsoft.com/office/drawing/2014/main" id="{0644BD82-891A-6CAC-3BEF-863108E6F6F8}"/>
              </a:ext>
            </a:extLst>
          </p:cNvPr>
          <p:cNvPicPr>
            <a:picLocks noChangeAspect="1"/>
          </p:cNvPicPr>
          <p:nvPr userDrawn="1"/>
        </p:nvPicPr>
        <p:blipFill rotWithShape="1">
          <a:blip r:embed="rId6" cstate="screen">
            <a:alphaModFix amt="20000"/>
            <a:extLst>
              <a:ext uri="{BEBA8EAE-BF5A-486C-A8C5-ECC9F3942E4B}">
                <a14:imgProps xmlns:a14="http://schemas.microsoft.com/office/drawing/2010/main">
                  <a14:imgLayer r:embed="rId7">
                    <a14:imgEffect>
                      <a14:brightnessContrast bright="-9000"/>
                    </a14:imgEffect>
                  </a14:imgLayer>
                </a14:imgProps>
              </a:ext>
              <a:ext uri="{28A0092B-C50C-407E-A947-70E740481C1C}">
                <a14:useLocalDpi xmlns:a14="http://schemas.microsoft.com/office/drawing/2010/main"/>
              </a:ext>
            </a:extLst>
          </a:blip>
          <a:srcRect/>
          <a:stretch/>
        </p:blipFill>
        <p:spPr>
          <a:xfrm flipH="1">
            <a:off x="1" y="767360"/>
            <a:ext cx="2047131" cy="1530349"/>
          </a:xfrm>
          <a:custGeom>
            <a:avLst/>
            <a:gdLst>
              <a:gd name="connsiteX0" fmla="*/ 2047131 w 2047131"/>
              <a:gd name="connsiteY0" fmla="*/ 0 h 1530349"/>
              <a:gd name="connsiteX1" fmla="*/ 0 w 2047131"/>
              <a:gd name="connsiteY1" fmla="*/ 0 h 1530349"/>
              <a:gd name="connsiteX2" fmla="*/ 0 w 2047131"/>
              <a:gd name="connsiteY2" fmla="*/ 1530349 h 1530349"/>
              <a:gd name="connsiteX3" fmla="*/ 2047131 w 2047131"/>
              <a:gd name="connsiteY3" fmla="*/ 1530349 h 1530349"/>
            </a:gdLst>
            <a:ahLst/>
            <a:cxnLst>
              <a:cxn ang="0">
                <a:pos x="connsiteX0" y="connsiteY0"/>
              </a:cxn>
              <a:cxn ang="0">
                <a:pos x="connsiteX1" y="connsiteY1"/>
              </a:cxn>
              <a:cxn ang="0">
                <a:pos x="connsiteX2" y="connsiteY2"/>
              </a:cxn>
              <a:cxn ang="0">
                <a:pos x="connsiteX3" y="connsiteY3"/>
              </a:cxn>
            </a:cxnLst>
            <a:rect l="l" t="t" r="r" b="b"/>
            <a:pathLst>
              <a:path w="2047131" h="1530349">
                <a:moveTo>
                  <a:pt x="2047131" y="0"/>
                </a:moveTo>
                <a:lnTo>
                  <a:pt x="0" y="0"/>
                </a:lnTo>
                <a:lnTo>
                  <a:pt x="0" y="1530349"/>
                </a:lnTo>
                <a:lnTo>
                  <a:pt x="2047131" y="1530349"/>
                </a:lnTo>
                <a:close/>
              </a:path>
            </a:pathLst>
          </a:custGeom>
        </p:spPr>
      </p:pic>
      <p:pic>
        <p:nvPicPr>
          <p:cNvPr id="18" name="图片 17">
            <a:extLst>
              <a:ext uri="{FF2B5EF4-FFF2-40B4-BE49-F238E27FC236}">
                <a16:creationId xmlns:a16="http://schemas.microsoft.com/office/drawing/2014/main" id="{1496EC12-C999-BC5C-9104-60666D192890}"/>
              </a:ext>
            </a:extLst>
          </p:cNvPr>
          <p:cNvPicPr>
            <a:picLocks noChangeAspect="1"/>
          </p:cNvPicPr>
          <p:nvPr userDrawn="1"/>
        </p:nvPicPr>
        <p:blipFill rotWithShape="1">
          <a:blip r:embed="rId3" cstate="screen">
            <a:alphaModFix amt="17000"/>
            <a:extLst>
              <a:ext uri="{28A0092B-C50C-407E-A947-70E740481C1C}">
                <a14:useLocalDpi xmlns:a14="http://schemas.microsoft.com/office/drawing/2010/main"/>
              </a:ext>
            </a:extLst>
          </a:blip>
          <a:srcRect/>
          <a:stretch/>
        </p:blipFill>
        <p:spPr>
          <a:xfrm>
            <a:off x="8875292" y="474726"/>
            <a:ext cx="3497174" cy="1530349"/>
          </a:xfrm>
          <a:prstGeom prst="rect">
            <a:avLst/>
          </a:prstGeom>
        </p:spPr>
      </p:pic>
      <p:pic>
        <p:nvPicPr>
          <p:cNvPr id="19" name="图片 18">
            <a:extLst>
              <a:ext uri="{FF2B5EF4-FFF2-40B4-BE49-F238E27FC236}">
                <a16:creationId xmlns:a16="http://schemas.microsoft.com/office/drawing/2014/main" id="{1BC4CB97-103E-8B38-CF0E-8305875BC406}"/>
              </a:ext>
            </a:extLst>
          </p:cNvPr>
          <p:cNvPicPr>
            <a:picLocks noChangeAspect="1"/>
          </p:cNvPicPr>
          <p:nvPr userDrawn="1"/>
        </p:nvPicPr>
        <p:blipFill rotWithShape="1">
          <a:blip r:embed="rId8" cstate="screen">
            <a:alphaModFix amt="28000"/>
            <a:extLst>
              <a:ext uri="{28A0092B-C50C-407E-A947-70E740481C1C}">
                <a14:useLocalDpi xmlns:a14="http://schemas.microsoft.com/office/drawing/2010/main"/>
              </a:ext>
            </a:extLst>
          </a:blip>
          <a:srcRect t="-17427"/>
          <a:stretch/>
        </p:blipFill>
        <p:spPr>
          <a:xfrm>
            <a:off x="3691233" y="2344644"/>
            <a:ext cx="1552536" cy="403499"/>
          </a:xfrm>
          <a:prstGeom prst="rect">
            <a:avLst/>
          </a:prstGeom>
        </p:spPr>
      </p:pic>
      <p:sp>
        <p:nvSpPr>
          <p:cNvPr id="20" name="任意多边形: 形状 19">
            <a:extLst>
              <a:ext uri="{FF2B5EF4-FFF2-40B4-BE49-F238E27FC236}">
                <a16:creationId xmlns:a16="http://schemas.microsoft.com/office/drawing/2014/main" id="{DB31C339-FEE1-48F8-28D9-50D89B524FCB}"/>
              </a:ext>
            </a:extLst>
          </p:cNvPr>
          <p:cNvSpPr/>
          <p:nvPr userDrawn="1"/>
        </p:nvSpPr>
        <p:spPr>
          <a:xfrm>
            <a:off x="0" y="4598198"/>
            <a:ext cx="12192000" cy="869151"/>
          </a:xfrm>
          <a:custGeom>
            <a:avLst/>
            <a:gdLst>
              <a:gd name="connsiteX0" fmla="*/ 0 w 12191999"/>
              <a:gd name="connsiteY0" fmla="*/ 0 h 864428"/>
              <a:gd name="connsiteX1" fmla="*/ 88107 w 12191999"/>
              <a:gd name="connsiteY1" fmla="*/ 30396 h 864428"/>
              <a:gd name="connsiteX2" fmla="*/ 6096001 w 12191999"/>
              <a:gd name="connsiteY2" fmla="*/ 701330 h 864428"/>
              <a:gd name="connsiteX3" fmla="*/ 12103895 w 12191999"/>
              <a:gd name="connsiteY3" fmla="*/ 30396 h 864428"/>
              <a:gd name="connsiteX4" fmla="*/ 12191999 w 12191999"/>
              <a:gd name="connsiteY4" fmla="*/ 1 h 864428"/>
              <a:gd name="connsiteX5" fmla="*/ 12191999 w 12191999"/>
              <a:gd name="connsiteY5" fmla="*/ 249002 h 864428"/>
              <a:gd name="connsiteX6" fmla="*/ 12129033 w 12191999"/>
              <a:gd name="connsiteY6" fmla="*/ 267316 h 864428"/>
              <a:gd name="connsiteX7" fmla="*/ 6096001 w 12191999"/>
              <a:gd name="connsiteY7" fmla="*/ 864428 h 864428"/>
              <a:gd name="connsiteX8" fmla="*/ 62970 w 12191999"/>
              <a:gd name="connsiteY8" fmla="*/ 267316 h 864428"/>
              <a:gd name="connsiteX9" fmla="*/ 0 w 12191999"/>
              <a:gd name="connsiteY9" fmla="*/ 249000 h 864428"/>
              <a:gd name="connsiteX10" fmla="*/ 0 w 12191999"/>
              <a:gd name="connsiteY10" fmla="*/ 0 h 864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1999" h="864428">
                <a:moveTo>
                  <a:pt x="0" y="0"/>
                </a:moveTo>
                <a:lnTo>
                  <a:pt x="88107" y="30396"/>
                </a:lnTo>
                <a:cubicBezTo>
                  <a:pt x="1320187" y="432637"/>
                  <a:pt x="3549913" y="701330"/>
                  <a:pt x="6096001" y="701330"/>
                </a:cubicBezTo>
                <a:cubicBezTo>
                  <a:pt x="8642089" y="701330"/>
                  <a:pt x="10871815" y="432637"/>
                  <a:pt x="12103895" y="30396"/>
                </a:cubicBezTo>
                <a:lnTo>
                  <a:pt x="12191999" y="1"/>
                </a:lnTo>
                <a:lnTo>
                  <a:pt x="12191999" y="249002"/>
                </a:lnTo>
                <a:lnTo>
                  <a:pt x="12129033" y="267316"/>
                </a:lnTo>
                <a:cubicBezTo>
                  <a:pt x="10800601" y="628272"/>
                  <a:pt x="8593781" y="864428"/>
                  <a:pt x="6096001" y="864428"/>
                </a:cubicBezTo>
                <a:cubicBezTo>
                  <a:pt x="3598221" y="864428"/>
                  <a:pt x="1391402" y="628272"/>
                  <a:pt x="62970" y="267316"/>
                </a:cubicBezTo>
                <a:lnTo>
                  <a:pt x="0" y="249000"/>
                </a:lnTo>
                <a:lnTo>
                  <a:pt x="0" y="0"/>
                </a:lnTo>
                <a:close/>
              </a:path>
            </a:pathLst>
          </a:custGeom>
          <a:solidFill>
            <a:schemeClr val="bg1">
              <a:lumMod val="95000"/>
            </a:schemeClr>
          </a:solidFill>
          <a:ln w="76200">
            <a:solidFill>
              <a:srgbClr val="FFFFFF"/>
            </a:solidFill>
          </a:ln>
          <a:effectLst>
            <a:glow rad="139700">
              <a:schemeClr val="accent1">
                <a:lumMod val="10000"/>
                <a:lumOff val="90000"/>
                <a:alpha val="40000"/>
              </a:schemeClr>
            </a:glow>
            <a:outerShdw dist="12700" dir="5400000" algn="t" rotWithShape="0">
              <a:schemeClr val="bg2"/>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latin typeface="+mj-ea"/>
              <a:ea typeface="+mj-ea"/>
            </a:endParaRPr>
          </a:p>
        </p:txBody>
      </p:sp>
    </p:spTree>
    <p:extLst>
      <p:ext uri="{BB962C8B-B14F-4D97-AF65-F5344CB8AC3E}">
        <p14:creationId xmlns:p14="http://schemas.microsoft.com/office/powerpoint/2010/main" val="33291279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hlinkClick r:id="rId7"/>
            <a:extLst>
              <a:ext uri="{FF2B5EF4-FFF2-40B4-BE49-F238E27FC236}">
                <a16:creationId xmlns:a16="http://schemas.microsoft.com/office/drawing/2014/main" id="{32E26CC0-9CFA-BEFE-3310-6DE375E534CB}"/>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56354632"/>
            <a:ext cx="4114801" cy="1106091"/>
          </a:xfrm>
          <a:prstGeom prst="rect">
            <a:avLst/>
          </a:prstGeom>
        </p:spPr>
      </p:pic>
      <p:grpSp>
        <p:nvGrpSpPr>
          <p:cNvPr id="4" name="组合 3">
            <a:extLst>
              <a:ext uri="{FF2B5EF4-FFF2-40B4-BE49-F238E27FC236}">
                <a16:creationId xmlns:a16="http://schemas.microsoft.com/office/drawing/2014/main" id="{5C11F16E-0DB9-9ECA-48C2-B4F83EDCD9B4}"/>
              </a:ext>
            </a:extLst>
          </p:cNvPr>
          <p:cNvGrpSpPr/>
          <p:nvPr userDrawn="1"/>
        </p:nvGrpSpPr>
        <p:grpSpPr>
          <a:xfrm>
            <a:off x="2319" y="61383628"/>
            <a:ext cx="7725222" cy="1106091"/>
            <a:chOff x="2319" y="7301378"/>
            <a:chExt cx="8760681" cy="1254347"/>
          </a:xfrm>
        </p:grpSpPr>
        <p:grpSp>
          <p:nvGrpSpPr>
            <p:cNvPr id="5" name="组合 4" descr="51PPT模板网 &#10;唯一官网网址：www.51pptmoban.com">
              <a:extLst>
                <a:ext uri="{FF2B5EF4-FFF2-40B4-BE49-F238E27FC236}">
                  <a16:creationId xmlns:a16="http://schemas.microsoft.com/office/drawing/2014/main" id="{10FB09C1-1567-AC24-A576-C2E07CD687CC}"/>
                </a:ext>
              </a:extLst>
            </p:cNvPr>
            <p:cNvGrpSpPr/>
            <p:nvPr userDrawn="1"/>
          </p:nvGrpSpPr>
          <p:grpSpPr>
            <a:xfrm>
              <a:off x="2319" y="7301378"/>
              <a:ext cx="8760681" cy="1254347"/>
              <a:chOff x="2070420" y="2925140"/>
              <a:chExt cx="10503063" cy="1503820"/>
            </a:xfrm>
            <a:solidFill>
              <a:schemeClr val="bg1"/>
            </a:solidFill>
          </p:grpSpPr>
          <p:sp>
            <p:nvSpPr>
              <p:cNvPr id="7" name="TextBox 56">
                <a:hlinkClick r:id="rId7"/>
                <a:extLst>
                  <a:ext uri="{FF2B5EF4-FFF2-40B4-BE49-F238E27FC236}">
                    <a16:creationId xmlns:a16="http://schemas.microsoft.com/office/drawing/2014/main" id="{AF3A749C-2F33-D2E4-F388-B56911ADD791}"/>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8" name="TextBox 35">
                <a:extLst>
                  <a:ext uri="{FF2B5EF4-FFF2-40B4-BE49-F238E27FC236}">
                    <a16:creationId xmlns:a16="http://schemas.microsoft.com/office/drawing/2014/main" id="{390B1709-0839-2235-3DAC-B9BDC65A13E9}"/>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9" name="TextBox 59">
                <a:extLst>
                  <a:ext uri="{FF2B5EF4-FFF2-40B4-BE49-F238E27FC236}">
                    <a16:creationId xmlns:a16="http://schemas.microsoft.com/office/drawing/2014/main" id="{268F020A-750C-6D19-306C-31FD4AEBD2D8}"/>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0" name="TextBox 62">
                <a:extLst>
                  <a:ext uri="{FF2B5EF4-FFF2-40B4-BE49-F238E27FC236}">
                    <a16:creationId xmlns:a16="http://schemas.microsoft.com/office/drawing/2014/main" id="{05A578B1-7C3B-3772-B151-799901941381}"/>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6" name="TextBox 2">
              <a:extLst>
                <a:ext uri="{FF2B5EF4-FFF2-40B4-BE49-F238E27FC236}">
                  <a16:creationId xmlns:a16="http://schemas.microsoft.com/office/drawing/2014/main" id="{120365D4-E074-F63F-A2B7-E2A05D7AE341}"/>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41211467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5306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9" r:id="rId6"/>
    <p:sldLayoutId id="2147483660"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49.svg"/><Relationship Id="rId13" Type="http://schemas.openxmlformats.org/officeDocument/2006/relationships/image" Target="../media/image54.png"/><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53.svg"/><Relationship Id="rId2" Type="http://schemas.openxmlformats.org/officeDocument/2006/relationships/image" Target="../media/image43.jpeg"/><Relationship Id="rId16" Type="http://schemas.openxmlformats.org/officeDocument/2006/relationships/image" Target="../media/image57.svg"/><Relationship Id="rId1" Type="http://schemas.openxmlformats.org/officeDocument/2006/relationships/slideLayout" Target="../slideLayouts/slideLayout4.xml"/><Relationship Id="rId6" Type="http://schemas.openxmlformats.org/officeDocument/2006/relationships/image" Target="../media/image47.svg"/><Relationship Id="rId11" Type="http://schemas.openxmlformats.org/officeDocument/2006/relationships/image" Target="../media/image52.png"/><Relationship Id="rId5" Type="http://schemas.openxmlformats.org/officeDocument/2006/relationships/image" Target="../media/image46.png"/><Relationship Id="rId15" Type="http://schemas.openxmlformats.org/officeDocument/2006/relationships/image" Target="../media/image56.png"/><Relationship Id="rId10" Type="http://schemas.openxmlformats.org/officeDocument/2006/relationships/image" Target="../media/image51.svg"/><Relationship Id="rId4" Type="http://schemas.openxmlformats.org/officeDocument/2006/relationships/image" Target="../media/image45.svg"/><Relationship Id="rId9" Type="http://schemas.openxmlformats.org/officeDocument/2006/relationships/image" Target="../media/image50.png"/><Relationship Id="rId14" Type="http://schemas.openxmlformats.org/officeDocument/2006/relationships/image" Target="../media/image55.sv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4.xml"/><Relationship Id="rId4" Type="http://schemas.openxmlformats.org/officeDocument/2006/relationships/image" Target="../media/image21.sv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chart" Target="../charts/chart2.xml"/><Relationship Id="rId7" Type="http://schemas.openxmlformats.org/officeDocument/2006/relationships/image" Target="../media/image24.svg"/><Relationship Id="rId2" Type="http://schemas.openxmlformats.org/officeDocument/2006/relationships/chart" Target="../charts/chart1.xml"/><Relationship Id="rId1" Type="http://schemas.openxmlformats.org/officeDocument/2006/relationships/slideLayout" Target="../slideLayouts/slideLayout4.xml"/><Relationship Id="rId6" Type="http://schemas.openxmlformats.org/officeDocument/2006/relationships/image" Target="../media/image23.png"/><Relationship Id="rId11" Type="http://schemas.openxmlformats.org/officeDocument/2006/relationships/image" Target="../media/image28.svg"/><Relationship Id="rId5" Type="http://schemas.openxmlformats.org/officeDocument/2006/relationships/chart" Target="../charts/chart4.xml"/><Relationship Id="rId10" Type="http://schemas.openxmlformats.org/officeDocument/2006/relationships/image" Target="../media/image27.png"/><Relationship Id="rId4" Type="http://schemas.openxmlformats.org/officeDocument/2006/relationships/chart" Target="../charts/chart3.xml"/><Relationship Id="rId9" Type="http://schemas.openxmlformats.org/officeDocument/2006/relationships/image" Target="../media/image26.svg"/></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svg"/><Relationship Id="rId3" Type="http://schemas.openxmlformats.org/officeDocument/2006/relationships/image" Target="../media/image30.svg"/><Relationship Id="rId7" Type="http://schemas.openxmlformats.org/officeDocument/2006/relationships/image" Target="../media/image34.svg"/><Relationship Id="rId12" Type="http://schemas.openxmlformats.org/officeDocument/2006/relationships/image" Target="../media/image39.png"/><Relationship Id="rId2" Type="http://schemas.openxmlformats.org/officeDocument/2006/relationships/image" Target="../media/image29.png"/><Relationship Id="rId1" Type="http://schemas.openxmlformats.org/officeDocument/2006/relationships/slideLayout" Target="../slideLayouts/slideLayout4.xml"/><Relationship Id="rId6" Type="http://schemas.openxmlformats.org/officeDocument/2006/relationships/image" Target="../media/image33.png"/><Relationship Id="rId11" Type="http://schemas.openxmlformats.org/officeDocument/2006/relationships/image" Target="../media/image38.svg"/><Relationship Id="rId5" Type="http://schemas.openxmlformats.org/officeDocument/2006/relationships/image" Target="../media/image32.svg"/><Relationship Id="rId15" Type="http://schemas.openxmlformats.org/officeDocument/2006/relationships/image" Target="../media/image42.sv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svg"/><Relationship Id="rId1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id="{2995B53B-716F-D969-BC48-53C087076588}"/>
              </a:ext>
            </a:extLst>
          </p:cNvPr>
          <p:cNvCxnSpPr>
            <a:cxnSpLocks/>
          </p:cNvCxnSpPr>
          <p:nvPr/>
        </p:nvCxnSpPr>
        <p:spPr>
          <a:xfrm flipV="1">
            <a:off x="2438513" y="4342297"/>
            <a:ext cx="2316860" cy="0"/>
          </a:xfrm>
          <a:prstGeom prst="line">
            <a:avLst/>
          </a:prstGeom>
          <a:ln>
            <a:gradFill flip="none" rotWithShape="1">
              <a:gsLst>
                <a:gs pos="100000">
                  <a:schemeClr val="bg1"/>
                </a:gs>
                <a:gs pos="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763D00FC-0389-69DC-974C-70A9AAF9CA76}"/>
              </a:ext>
            </a:extLst>
          </p:cNvPr>
          <p:cNvCxnSpPr/>
          <p:nvPr/>
        </p:nvCxnSpPr>
        <p:spPr>
          <a:xfrm>
            <a:off x="7436628" y="4342297"/>
            <a:ext cx="2316860" cy="0"/>
          </a:xfrm>
          <a:prstGeom prst="line">
            <a:avLst/>
          </a:prstGeom>
          <a:ln>
            <a:gradFill flip="none" rotWithShape="1">
              <a:gsLst>
                <a:gs pos="0">
                  <a:schemeClr val="bg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3C08C922-1582-50BC-2B06-B8C7232B6F74}"/>
              </a:ext>
            </a:extLst>
          </p:cNvPr>
          <p:cNvGrpSpPr/>
          <p:nvPr/>
        </p:nvGrpSpPr>
        <p:grpSpPr>
          <a:xfrm>
            <a:off x="4764715" y="4124366"/>
            <a:ext cx="2662570" cy="435862"/>
            <a:chOff x="4764715" y="4719992"/>
            <a:chExt cx="2662570" cy="435862"/>
          </a:xfrm>
        </p:grpSpPr>
        <p:grpSp>
          <p:nvGrpSpPr>
            <p:cNvPr id="9" name="组合 8">
              <a:extLst>
                <a:ext uri="{FF2B5EF4-FFF2-40B4-BE49-F238E27FC236}">
                  <a16:creationId xmlns:a16="http://schemas.microsoft.com/office/drawing/2014/main" id="{61BE8954-7853-4487-0F90-16FF74E0D570}"/>
                </a:ext>
              </a:extLst>
            </p:cNvPr>
            <p:cNvGrpSpPr/>
            <p:nvPr/>
          </p:nvGrpSpPr>
          <p:grpSpPr>
            <a:xfrm>
              <a:off x="4764715" y="4719992"/>
              <a:ext cx="2662570" cy="435862"/>
              <a:chOff x="5500447" y="4545081"/>
              <a:chExt cx="2662570" cy="511222"/>
            </a:xfrm>
          </p:grpSpPr>
          <p:sp>
            <p:nvSpPr>
              <p:cNvPr id="13" name="矩形: 圆角 12">
                <a:extLst>
                  <a:ext uri="{FF2B5EF4-FFF2-40B4-BE49-F238E27FC236}">
                    <a16:creationId xmlns:a16="http://schemas.microsoft.com/office/drawing/2014/main" id="{C459FDD9-58FD-7427-09A9-8B5793BF4C19}"/>
                  </a:ext>
                </a:extLst>
              </p:cNvPr>
              <p:cNvSpPr/>
              <p:nvPr/>
            </p:nvSpPr>
            <p:spPr>
              <a:xfrm>
                <a:off x="5500447" y="4545081"/>
                <a:ext cx="2662570" cy="511222"/>
              </a:xfrm>
              <a:prstGeom prst="roundRect">
                <a:avLst>
                  <a:gd name="adj" fmla="val 50000"/>
                </a:avLst>
              </a:prstGeom>
              <a:solidFill>
                <a:schemeClr val="accent3">
                  <a:lumMod val="60000"/>
                  <a:lumOff val="40000"/>
                  <a:alpha val="6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4" name="文本框 13">
                <a:extLst>
                  <a:ext uri="{FF2B5EF4-FFF2-40B4-BE49-F238E27FC236}">
                    <a16:creationId xmlns:a16="http://schemas.microsoft.com/office/drawing/2014/main" id="{7361D283-A787-F76B-89A7-2868041003FA}"/>
                  </a:ext>
                </a:extLst>
              </p:cNvPr>
              <p:cNvSpPr txBox="1"/>
              <p:nvPr/>
            </p:nvSpPr>
            <p:spPr>
              <a:xfrm>
                <a:off x="6069069" y="4597534"/>
                <a:ext cx="1880265" cy="433189"/>
              </a:xfrm>
              <a:prstGeom prst="rect">
                <a:avLst/>
              </a:prstGeom>
              <a:noFill/>
            </p:spPr>
            <p:txBody>
              <a:bodyPr wrap="square" rtlCol="0">
                <a:spAutoFit/>
              </a:bodyPr>
              <a:lstStyle/>
              <a:p>
                <a:pPr algn="dist"/>
                <a:r>
                  <a:rPr lang="zh-CN" altLang="en-US" dirty="0">
                    <a:solidFill>
                      <a:schemeClr val="bg1"/>
                    </a:solidFill>
                    <a:latin typeface="+mn-ea"/>
                  </a:rPr>
                  <a:t>分享人：阿伟</a:t>
                </a:r>
                <a:endParaRPr lang="en-US" dirty="0">
                  <a:solidFill>
                    <a:schemeClr val="bg1"/>
                  </a:solidFill>
                  <a:latin typeface="+mn-ea"/>
                </a:endParaRPr>
              </a:p>
            </p:txBody>
          </p:sp>
        </p:grpSp>
        <p:grpSp>
          <p:nvGrpSpPr>
            <p:cNvPr id="10" name="组合 9">
              <a:extLst>
                <a:ext uri="{FF2B5EF4-FFF2-40B4-BE49-F238E27FC236}">
                  <a16:creationId xmlns:a16="http://schemas.microsoft.com/office/drawing/2014/main" id="{55885E38-3C68-F0C2-A41B-17806B6A6ADE}"/>
                </a:ext>
              </a:extLst>
            </p:cNvPr>
            <p:cNvGrpSpPr/>
            <p:nvPr/>
          </p:nvGrpSpPr>
          <p:grpSpPr>
            <a:xfrm>
              <a:off x="4968298" y="4796192"/>
              <a:ext cx="288000" cy="288000"/>
              <a:chOff x="3261426" y="5304311"/>
              <a:chExt cx="407288" cy="424620"/>
            </a:xfrm>
          </p:grpSpPr>
          <p:sp>
            <p:nvSpPr>
              <p:cNvPr id="11" name="zhangwei1">
                <a:extLst>
                  <a:ext uri="{FF2B5EF4-FFF2-40B4-BE49-F238E27FC236}">
                    <a16:creationId xmlns:a16="http://schemas.microsoft.com/office/drawing/2014/main" id="{A99FAB35-FD72-6058-C9DB-D25A2B45ADCF}"/>
                  </a:ext>
                </a:extLst>
              </p:cNvPr>
              <p:cNvSpPr>
                <a:spLocks noChangeArrowheads="1"/>
              </p:cNvSpPr>
              <p:nvPr/>
            </p:nvSpPr>
            <p:spPr bwMode="auto">
              <a:xfrm>
                <a:off x="3261426" y="5304311"/>
                <a:ext cx="407288" cy="42462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fontAlgn="base">
                  <a:spcBef>
                    <a:spcPct val="0"/>
                  </a:spcBef>
                  <a:spcAft>
                    <a:spcPct val="0"/>
                  </a:spcAft>
                </a:pPr>
                <a:endParaRPr lang="zh-CN" altLang="en-US" sz="1800" dirty="0">
                  <a:solidFill>
                    <a:srgbClr val="004C54"/>
                  </a:solidFill>
                  <a:latin typeface="OPPOSans R" panose="00020600040101010101" pitchFamily="18" charset="-122"/>
                  <a:ea typeface="OPPOSans R" panose="00020600040101010101" pitchFamily="18" charset="-122"/>
                  <a:cs typeface="思源黑体 CN Bold" panose="020B0800000000000000" charset="-122"/>
                </a:endParaRPr>
              </a:p>
            </p:txBody>
          </p:sp>
          <p:sp>
            <p:nvSpPr>
              <p:cNvPr id="12" name="zhangwei1">
                <a:extLst>
                  <a:ext uri="{FF2B5EF4-FFF2-40B4-BE49-F238E27FC236}">
                    <a16:creationId xmlns:a16="http://schemas.microsoft.com/office/drawing/2014/main" id="{A909A87D-CF54-3893-387F-FF0BF223BABB}"/>
                  </a:ext>
                </a:extLst>
              </p:cNvPr>
              <p:cNvSpPr>
                <a:spLocks noEditPoints="1"/>
              </p:cNvSpPr>
              <p:nvPr/>
            </p:nvSpPr>
            <p:spPr bwMode="auto">
              <a:xfrm>
                <a:off x="3391279" y="5381749"/>
                <a:ext cx="166961" cy="281302"/>
              </a:xfrm>
              <a:custGeom>
                <a:avLst/>
                <a:gdLst>
                  <a:gd name="T0" fmla="*/ 2147483647 w 346"/>
                  <a:gd name="T1" fmla="*/ 2147483647 h 555"/>
                  <a:gd name="T2" fmla="*/ 2147483647 w 346"/>
                  <a:gd name="T3" fmla="*/ 2147483647 h 555"/>
                  <a:gd name="T4" fmla="*/ 2147483647 w 346"/>
                  <a:gd name="T5" fmla="*/ 2147483647 h 555"/>
                  <a:gd name="T6" fmla="*/ 2147483647 w 346"/>
                  <a:gd name="T7" fmla="*/ 2147483647 h 555"/>
                  <a:gd name="T8" fmla="*/ 2147483647 w 346"/>
                  <a:gd name="T9" fmla="*/ 2147483647 h 555"/>
                  <a:gd name="T10" fmla="*/ 2147483647 w 346"/>
                  <a:gd name="T11" fmla="*/ 2147483647 h 555"/>
                  <a:gd name="T12" fmla="*/ 2147483647 w 346"/>
                  <a:gd name="T13" fmla="*/ 2147483647 h 555"/>
                  <a:gd name="T14" fmla="*/ 2147483647 w 346"/>
                  <a:gd name="T15" fmla="*/ 2147483647 h 555"/>
                  <a:gd name="T16" fmla="*/ 2147483647 w 346"/>
                  <a:gd name="T17" fmla="*/ 2147483647 h 555"/>
                  <a:gd name="T18" fmla="*/ 2147483647 w 346"/>
                  <a:gd name="T19" fmla="*/ 2147483647 h 555"/>
                  <a:gd name="T20" fmla="*/ 2147483647 w 346"/>
                  <a:gd name="T21" fmla="*/ 2147483647 h 555"/>
                  <a:gd name="T22" fmla="*/ 0 w 346"/>
                  <a:gd name="T23" fmla="*/ 2147483647 h 555"/>
                  <a:gd name="T24" fmla="*/ 0 w 346"/>
                  <a:gd name="T25" fmla="*/ 2147483647 h 555"/>
                  <a:gd name="T26" fmla="*/ 2147483647 w 346"/>
                  <a:gd name="T27" fmla="*/ 2147483647 h 555"/>
                  <a:gd name="T28" fmla="*/ 2147483647 w 346"/>
                  <a:gd name="T29" fmla="*/ 2147483647 h 555"/>
                  <a:gd name="T30" fmla="*/ 2147483647 w 346"/>
                  <a:gd name="T31" fmla="*/ 2147483647 h 555"/>
                  <a:gd name="T32" fmla="*/ 2147483647 w 346"/>
                  <a:gd name="T33" fmla="*/ 2147483647 h 555"/>
                  <a:gd name="T34" fmla="*/ 2147483647 w 346"/>
                  <a:gd name="T35" fmla="*/ 2147483647 h 555"/>
                  <a:gd name="T36" fmla="*/ 2147483647 w 346"/>
                  <a:gd name="T37" fmla="*/ 2147483647 h 555"/>
                  <a:gd name="T38" fmla="*/ 2147483647 w 346"/>
                  <a:gd name="T39" fmla="*/ 2147483647 h 555"/>
                  <a:gd name="T40" fmla="*/ 2147483647 w 346"/>
                  <a:gd name="T41" fmla="*/ 2147483647 h 555"/>
                  <a:gd name="T42" fmla="*/ 2147483647 w 346"/>
                  <a:gd name="T43" fmla="*/ 2147483647 h 555"/>
                  <a:gd name="T44" fmla="*/ 2147483647 w 346"/>
                  <a:gd name="T45" fmla="*/ 2147483647 h 555"/>
                  <a:gd name="T46" fmla="*/ 2147483647 w 346"/>
                  <a:gd name="T47" fmla="*/ 2147483647 h 555"/>
                  <a:gd name="T48" fmla="*/ 2147483647 w 346"/>
                  <a:gd name="T49" fmla="*/ 2147483647 h 555"/>
                  <a:gd name="T50" fmla="*/ 2147483647 w 346"/>
                  <a:gd name="T51" fmla="*/ 0 h 555"/>
                  <a:gd name="T52" fmla="*/ 2147483647 w 346"/>
                  <a:gd name="T53" fmla="*/ 0 h 555"/>
                  <a:gd name="T54" fmla="*/ 2147483647 w 346"/>
                  <a:gd name="T55" fmla="*/ 0 h 555"/>
                  <a:gd name="T56" fmla="*/ 2147483647 w 346"/>
                  <a:gd name="T57" fmla="*/ 2147483647 h 555"/>
                  <a:gd name="T58" fmla="*/ 2147483647 w 346"/>
                  <a:gd name="T59" fmla="*/ 2147483647 h 555"/>
                  <a:gd name="T60" fmla="*/ 2147483647 w 346"/>
                  <a:gd name="T61" fmla="*/ 2147483647 h 5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6" h="555">
                    <a:moveTo>
                      <a:pt x="346" y="284"/>
                    </a:moveTo>
                    <a:lnTo>
                      <a:pt x="346" y="183"/>
                    </a:lnTo>
                    <a:cubicBezTo>
                      <a:pt x="346" y="154"/>
                      <a:pt x="300" y="154"/>
                      <a:pt x="300" y="183"/>
                    </a:cubicBezTo>
                    <a:lnTo>
                      <a:pt x="300" y="284"/>
                    </a:lnTo>
                    <a:cubicBezTo>
                      <a:pt x="300" y="352"/>
                      <a:pt x="244" y="408"/>
                      <a:pt x="176" y="408"/>
                    </a:cubicBezTo>
                    <a:cubicBezTo>
                      <a:pt x="175" y="408"/>
                      <a:pt x="174" y="408"/>
                      <a:pt x="173" y="408"/>
                    </a:cubicBezTo>
                    <a:lnTo>
                      <a:pt x="172" y="408"/>
                    </a:lnTo>
                    <a:cubicBezTo>
                      <a:pt x="171" y="408"/>
                      <a:pt x="171" y="408"/>
                      <a:pt x="170" y="408"/>
                    </a:cubicBezTo>
                    <a:cubicBezTo>
                      <a:pt x="101" y="408"/>
                      <a:pt x="46" y="352"/>
                      <a:pt x="46" y="284"/>
                    </a:cubicBezTo>
                    <a:lnTo>
                      <a:pt x="46" y="183"/>
                    </a:lnTo>
                    <a:cubicBezTo>
                      <a:pt x="46" y="154"/>
                      <a:pt x="0" y="154"/>
                      <a:pt x="0" y="183"/>
                    </a:cubicBezTo>
                    <a:cubicBezTo>
                      <a:pt x="0" y="197"/>
                      <a:pt x="0" y="284"/>
                      <a:pt x="0" y="284"/>
                    </a:cubicBezTo>
                    <a:cubicBezTo>
                      <a:pt x="0" y="370"/>
                      <a:pt x="63" y="441"/>
                      <a:pt x="146" y="452"/>
                    </a:cubicBezTo>
                    <a:lnTo>
                      <a:pt x="146" y="526"/>
                    </a:lnTo>
                    <a:lnTo>
                      <a:pt x="42" y="555"/>
                    </a:lnTo>
                    <a:lnTo>
                      <a:pt x="304" y="555"/>
                    </a:lnTo>
                    <a:lnTo>
                      <a:pt x="200" y="525"/>
                    </a:lnTo>
                    <a:lnTo>
                      <a:pt x="200" y="453"/>
                    </a:lnTo>
                    <a:cubicBezTo>
                      <a:pt x="282" y="441"/>
                      <a:pt x="346" y="370"/>
                      <a:pt x="346" y="284"/>
                    </a:cubicBezTo>
                    <a:close/>
                    <a:moveTo>
                      <a:pt x="171" y="365"/>
                    </a:moveTo>
                    <a:cubicBezTo>
                      <a:pt x="172" y="365"/>
                      <a:pt x="172" y="365"/>
                      <a:pt x="173" y="365"/>
                    </a:cubicBezTo>
                    <a:cubicBezTo>
                      <a:pt x="173" y="365"/>
                      <a:pt x="174" y="365"/>
                      <a:pt x="174" y="365"/>
                    </a:cubicBezTo>
                    <a:cubicBezTo>
                      <a:pt x="220" y="365"/>
                      <a:pt x="257" y="328"/>
                      <a:pt x="257" y="282"/>
                    </a:cubicBezTo>
                    <a:lnTo>
                      <a:pt x="257" y="83"/>
                    </a:lnTo>
                    <a:cubicBezTo>
                      <a:pt x="257" y="37"/>
                      <a:pt x="220" y="0"/>
                      <a:pt x="174" y="0"/>
                    </a:cubicBezTo>
                    <a:cubicBezTo>
                      <a:pt x="174" y="0"/>
                      <a:pt x="173" y="0"/>
                      <a:pt x="173" y="0"/>
                    </a:cubicBezTo>
                    <a:cubicBezTo>
                      <a:pt x="172" y="0"/>
                      <a:pt x="172" y="0"/>
                      <a:pt x="171" y="0"/>
                    </a:cubicBezTo>
                    <a:cubicBezTo>
                      <a:pt x="126" y="0"/>
                      <a:pt x="89" y="37"/>
                      <a:pt x="89" y="83"/>
                    </a:cubicBezTo>
                    <a:lnTo>
                      <a:pt x="89" y="282"/>
                    </a:lnTo>
                    <a:cubicBezTo>
                      <a:pt x="89" y="328"/>
                      <a:pt x="126" y="365"/>
                      <a:pt x="171" y="365"/>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0" fontAlgn="base" hangingPunct="0">
                  <a:spcBef>
                    <a:spcPct val="0"/>
                  </a:spcBef>
                  <a:spcAft>
                    <a:spcPct val="0"/>
                  </a:spcAft>
                </a:pPr>
                <a:endParaRPr lang="zh-CN" altLang="en-US" sz="1800" dirty="0">
                  <a:solidFill>
                    <a:srgbClr val="004C54"/>
                  </a:solidFill>
                  <a:latin typeface="OPPOSans R" panose="00020600040101010101" pitchFamily="18" charset="-122"/>
                  <a:ea typeface="OPPOSans R" panose="00020600040101010101" pitchFamily="18" charset="-122"/>
                  <a:cs typeface="思源黑体 CN Bold" panose="020B0800000000000000" charset="-122"/>
                </a:endParaRPr>
              </a:p>
            </p:txBody>
          </p:sp>
        </p:grpSp>
      </p:grpSp>
      <p:pic>
        <p:nvPicPr>
          <p:cNvPr id="15" name="图片 14" descr="文本&#10;&#10;描述已自动生成">
            <a:extLst>
              <a:ext uri="{FF2B5EF4-FFF2-40B4-BE49-F238E27FC236}">
                <a16:creationId xmlns:a16="http://schemas.microsoft.com/office/drawing/2014/main" id="{D0C2288C-B09F-EF04-D516-F6071E5C832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07589" y="299234"/>
            <a:ext cx="2717531" cy="679382"/>
          </a:xfrm>
          <a:prstGeom prst="rect">
            <a:avLst/>
          </a:prstGeom>
        </p:spPr>
      </p:pic>
      <p:sp>
        <p:nvSpPr>
          <p:cNvPr id="2" name="文本框 1">
            <a:extLst>
              <a:ext uri="{FF2B5EF4-FFF2-40B4-BE49-F238E27FC236}">
                <a16:creationId xmlns:a16="http://schemas.microsoft.com/office/drawing/2014/main" id="{7213E9D1-2E5D-B567-B4FE-1418856E1BC5}"/>
              </a:ext>
            </a:extLst>
          </p:cNvPr>
          <p:cNvSpPr txBox="1"/>
          <p:nvPr/>
        </p:nvSpPr>
        <p:spPr>
          <a:xfrm>
            <a:off x="1738230" y="1569364"/>
            <a:ext cx="8715541" cy="2123658"/>
          </a:xfrm>
          <a:prstGeom prst="rect">
            <a:avLst/>
          </a:prstGeom>
          <a:noFill/>
        </p:spPr>
        <p:txBody>
          <a:bodyPr wrap="square" rtlCol="0">
            <a:spAutoFit/>
          </a:bodyPr>
          <a:lstStyle/>
          <a:p>
            <a:pPr algn="ctr"/>
            <a:r>
              <a:rPr lang="zh-CN" altLang="en-US" sz="6600" dirty="0">
                <a:solidFill>
                  <a:schemeClr val="bg1"/>
                </a:solidFill>
                <a:latin typeface="+mj-ea"/>
                <a:ea typeface="+mj-ea"/>
              </a:rPr>
              <a:t>重庆财经学院</a:t>
            </a:r>
            <a:endParaRPr lang="en-US" altLang="zh-CN" sz="6600" dirty="0">
              <a:solidFill>
                <a:schemeClr val="bg1"/>
              </a:solidFill>
              <a:latin typeface="+mj-ea"/>
              <a:ea typeface="+mj-ea"/>
            </a:endParaRPr>
          </a:p>
          <a:p>
            <a:pPr algn="ctr"/>
            <a:r>
              <a:rPr lang="zh-CN" altLang="en-US" sz="6600" dirty="0">
                <a:solidFill>
                  <a:schemeClr val="bg1"/>
                </a:solidFill>
                <a:latin typeface="+mj-ea"/>
                <a:ea typeface="+mj-ea"/>
              </a:rPr>
              <a:t>宣传介绍通用</a:t>
            </a:r>
            <a:r>
              <a:rPr lang="en-US" altLang="zh-CN" sz="6600" dirty="0">
                <a:solidFill>
                  <a:schemeClr val="bg1"/>
                </a:solidFill>
                <a:latin typeface="+mj-ea"/>
                <a:ea typeface="+mj-ea"/>
              </a:rPr>
              <a:t>PPT</a:t>
            </a:r>
            <a:r>
              <a:rPr lang="zh-CN" altLang="en-US" sz="6600" dirty="0">
                <a:solidFill>
                  <a:schemeClr val="bg1"/>
                </a:solidFill>
                <a:latin typeface="+mj-ea"/>
                <a:ea typeface="+mj-ea"/>
              </a:rPr>
              <a:t>模板</a:t>
            </a:r>
            <a:endParaRPr lang="zh-CN" altLang="en-US" sz="5400" dirty="0">
              <a:solidFill>
                <a:schemeClr val="bg1"/>
              </a:solidFill>
              <a:latin typeface="+mj-ea"/>
              <a:ea typeface="+mj-ea"/>
            </a:endParaRPr>
          </a:p>
        </p:txBody>
      </p:sp>
    </p:spTree>
    <p:extLst>
      <p:ext uri="{BB962C8B-B14F-4D97-AF65-F5344CB8AC3E}">
        <p14:creationId xmlns:p14="http://schemas.microsoft.com/office/powerpoint/2010/main" val="2799765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FC0F0C4-9B8A-56D2-C2B9-98F36C2ADD78}"/>
              </a:ext>
            </a:extLst>
          </p:cNvPr>
          <p:cNvSpPr>
            <a:spLocks noGrp="1"/>
          </p:cNvSpPr>
          <p:nvPr>
            <p:ph type="body" sz="quarter" idx="10"/>
          </p:nvPr>
        </p:nvSpPr>
        <p:spPr/>
        <p:txBody>
          <a:bodyPr/>
          <a:lstStyle/>
          <a:p>
            <a:r>
              <a:rPr lang="zh-CN" altLang="en-US" dirty="0"/>
              <a:t>学术研究</a:t>
            </a:r>
          </a:p>
        </p:txBody>
      </p:sp>
      <p:sp>
        <p:nvSpPr>
          <p:cNvPr id="3" name="矩形 2">
            <a:extLst>
              <a:ext uri="{FF2B5EF4-FFF2-40B4-BE49-F238E27FC236}">
                <a16:creationId xmlns:a16="http://schemas.microsoft.com/office/drawing/2014/main" id="{63C2098D-93C8-8F14-7A5F-05566FA55BE0}"/>
              </a:ext>
            </a:extLst>
          </p:cNvPr>
          <p:cNvSpPr/>
          <p:nvPr/>
        </p:nvSpPr>
        <p:spPr>
          <a:xfrm>
            <a:off x="1" y="3420261"/>
            <a:ext cx="12191999" cy="3437739"/>
          </a:xfrm>
          <a:prstGeom prst="rect">
            <a:avLst/>
          </a:prstGeom>
          <a:solidFill>
            <a:schemeClr val="accent1">
              <a:alpha val="90000"/>
            </a:schemeClr>
          </a:solidFill>
          <a:ln w="12700" cap="flat" cmpd="sng" algn="ctr">
            <a:noFill/>
            <a:prstDash val="solid"/>
            <a:miter lim="800000"/>
          </a:ln>
          <a:effectLst/>
        </p:spPr>
        <p:txBody>
          <a:bodyPr wrap="square" rtlCol="0" anchor="ctr">
            <a:noAutofit/>
          </a:bodyPr>
          <a:lstStyle/>
          <a:p>
            <a:pPr algn="ctr"/>
            <a:endParaRPr lang="zh-CN" altLang="en-US" kern="0" dirty="0">
              <a:solidFill>
                <a:prstClr val="white"/>
              </a:solidFill>
              <a:latin typeface="+mn-ea"/>
            </a:endParaRPr>
          </a:p>
        </p:txBody>
      </p:sp>
      <p:sp>
        <p:nvSpPr>
          <p:cNvPr id="4" name="矩形 3">
            <a:extLst>
              <a:ext uri="{FF2B5EF4-FFF2-40B4-BE49-F238E27FC236}">
                <a16:creationId xmlns:a16="http://schemas.microsoft.com/office/drawing/2014/main" id="{6D14E9D0-12AF-FFEB-D08C-DA4444DB5553}"/>
              </a:ext>
            </a:extLst>
          </p:cNvPr>
          <p:cNvSpPr/>
          <p:nvPr/>
        </p:nvSpPr>
        <p:spPr>
          <a:xfrm>
            <a:off x="847724" y="1275575"/>
            <a:ext cx="10380709" cy="705706"/>
          </a:xfrm>
          <a:prstGeom prst="rect">
            <a:avLst/>
          </a:prstGeom>
        </p:spPr>
        <p:txBody>
          <a:bodyPr wrap="square">
            <a:spAutoFit/>
          </a:bodyPr>
          <a:lstStyle/>
          <a:p>
            <a:pPr algn="just">
              <a:lnSpc>
                <a:spcPct val="150000"/>
              </a:lnSpc>
            </a:pPr>
            <a:r>
              <a:rPr lang="zh-CN" altLang="en-US" sz="1400" dirty="0">
                <a:solidFill>
                  <a:schemeClr val="accent1"/>
                </a:solidFill>
                <a:latin typeface="+mn-ea"/>
              </a:rPr>
              <a:t>研究、探索在互联网高速发展的时代，如何将互联网技术运用到人才培养的过程中，为高校提供全新的人才培养模式，实现真正意义上的产教融合。为企业、为社会培养更贴近实际生产的技能型人才</a:t>
            </a:r>
            <a:r>
              <a:rPr lang="en-US" altLang="zh-CN" sz="1400" dirty="0">
                <a:solidFill>
                  <a:schemeClr val="accent1"/>
                </a:solidFill>
                <a:latin typeface="+mn-ea"/>
              </a:rPr>
              <a:t>,</a:t>
            </a:r>
            <a:r>
              <a:rPr lang="zh-CN" altLang="en-US" sz="1400" dirty="0">
                <a:solidFill>
                  <a:schemeClr val="accent1"/>
                </a:solidFill>
                <a:latin typeface="+mn-ea"/>
              </a:rPr>
              <a:t> 近年来主持教育部产学合作协同育人项目取得显著成效</a:t>
            </a:r>
            <a:endParaRPr lang="en-US" altLang="zh-CN" sz="1400" dirty="0">
              <a:solidFill>
                <a:schemeClr val="accent1"/>
              </a:solidFill>
              <a:latin typeface="+mn-ea"/>
            </a:endParaRPr>
          </a:p>
        </p:txBody>
      </p:sp>
      <p:grpSp>
        <p:nvGrpSpPr>
          <p:cNvPr id="5" name="组合 4">
            <a:extLst>
              <a:ext uri="{FF2B5EF4-FFF2-40B4-BE49-F238E27FC236}">
                <a16:creationId xmlns:a16="http://schemas.microsoft.com/office/drawing/2014/main" id="{EE797878-3FD4-FADF-8D35-ECC48C333D2F}"/>
              </a:ext>
            </a:extLst>
          </p:cNvPr>
          <p:cNvGrpSpPr/>
          <p:nvPr/>
        </p:nvGrpSpPr>
        <p:grpSpPr>
          <a:xfrm>
            <a:off x="963567" y="2330450"/>
            <a:ext cx="3056536" cy="3726657"/>
            <a:chOff x="963567" y="2330450"/>
            <a:chExt cx="3056536" cy="3726657"/>
          </a:xfrm>
        </p:grpSpPr>
        <p:sp>
          <p:nvSpPr>
            <p:cNvPr id="6" name="矩形: 圆角 5">
              <a:extLst>
                <a:ext uri="{FF2B5EF4-FFF2-40B4-BE49-F238E27FC236}">
                  <a16:creationId xmlns:a16="http://schemas.microsoft.com/office/drawing/2014/main" id="{AAADD257-78BA-BE74-E896-75797DDD4A0B}"/>
                </a:ext>
              </a:extLst>
            </p:cNvPr>
            <p:cNvSpPr/>
            <p:nvPr/>
          </p:nvSpPr>
          <p:spPr>
            <a:xfrm>
              <a:off x="963567" y="2330450"/>
              <a:ext cx="3056536" cy="3726657"/>
            </a:xfrm>
            <a:prstGeom prst="roundRect">
              <a:avLst>
                <a:gd name="adj" fmla="val 4899"/>
              </a:avLst>
            </a:prstGeom>
            <a:solidFill>
              <a:schemeClr val="bg1"/>
            </a:solidFill>
            <a:ln>
              <a:noFill/>
            </a:ln>
            <a:effectLst>
              <a:outerShdw blurRad="444500" dist="622300" dir="8100000" algn="tr"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7" name="矩形 6">
              <a:extLst>
                <a:ext uri="{FF2B5EF4-FFF2-40B4-BE49-F238E27FC236}">
                  <a16:creationId xmlns:a16="http://schemas.microsoft.com/office/drawing/2014/main" id="{77FB8F47-2182-AA9B-8124-C9FC69E718CC}"/>
                </a:ext>
              </a:extLst>
            </p:cNvPr>
            <p:cNvSpPr/>
            <p:nvPr/>
          </p:nvSpPr>
          <p:spPr>
            <a:xfrm>
              <a:off x="1122636" y="3709115"/>
              <a:ext cx="2727006" cy="1996957"/>
            </a:xfrm>
            <a:prstGeom prst="rect">
              <a:avLst/>
            </a:prstGeom>
          </p:spPr>
          <p:txBody>
            <a:bodyPr wrap="square">
              <a:spAutoFit/>
            </a:bodyPr>
            <a:lstStyle/>
            <a:p>
              <a:pPr algn="just">
                <a:lnSpc>
                  <a:spcPct val="150000"/>
                </a:lnSpc>
              </a:pPr>
              <a:r>
                <a:rPr lang="zh-CN" altLang="en-US" sz="1400" b="0" i="0" dirty="0">
                  <a:solidFill>
                    <a:schemeClr val="tx1">
                      <a:lumMod val="85000"/>
                      <a:lumOff val="15000"/>
                    </a:schemeClr>
                  </a:solidFill>
                  <a:effectLst/>
                  <a:latin typeface="+mn-ea"/>
                </a:rPr>
                <a:t>拥有国家级一流本科专业建设点</a:t>
              </a:r>
              <a:r>
                <a:rPr lang="en-US" altLang="zh-CN" sz="1400" b="0" i="0" dirty="0">
                  <a:solidFill>
                    <a:schemeClr val="tx1">
                      <a:lumMod val="85000"/>
                      <a:lumOff val="15000"/>
                    </a:schemeClr>
                  </a:solidFill>
                  <a:effectLst/>
                  <a:latin typeface="+mn-ea"/>
                </a:rPr>
                <a:t>2</a:t>
              </a:r>
              <a:r>
                <a:rPr lang="zh-CN" altLang="en-US" sz="1400" b="0" i="0" dirty="0">
                  <a:solidFill>
                    <a:schemeClr val="tx1">
                      <a:lumMod val="85000"/>
                      <a:lumOff val="15000"/>
                    </a:schemeClr>
                  </a:solidFill>
                  <a:effectLst/>
                  <a:latin typeface="+mn-ea"/>
                </a:rPr>
                <a:t>个，重庆市一流专业建设项目</a:t>
              </a:r>
              <a:r>
                <a:rPr lang="en-US" altLang="zh-CN" sz="1400" b="0" i="0" dirty="0">
                  <a:solidFill>
                    <a:schemeClr val="tx1">
                      <a:lumMod val="85000"/>
                      <a:lumOff val="15000"/>
                    </a:schemeClr>
                  </a:solidFill>
                  <a:effectLst/>
                  <a:latin typeface="+mn-ea"/>
                </a:rPr>
                <a:t>5</a:t>
              </a:r>
              <a:r>
                <a:rPr lang="zh-CN" altLang="en-US" sz="1400" b="0" i="0" dirty="0">
                  <a:solidFill>
                    <a:schemeClr val="tx1">
                      <a:lumMod val="85000"/>
                      <a:lumOff val="15000"/>
                    </a:schemeClr>
                  </a:solidFill>
                  <a:effectLst/>
                  <a:latin typeface="+mn-ea"/>
                </a:rPr>
                <a:t>个、重庆市特色专业</a:t>
              </a:r>
              <a:r>
                <a:rPr lang="en-US" altLang="zh-CN" sz="1400" b="0" i="0" dirty="0">
                  <a:solidFill>
                    <a:schemeClr val="tx1">
                      <a:lumMod val="85000"/>
                      <a:lumOff val="15000"/>
                    </a:schemeClr>
                  </a:solidFill>
                  <a:effectLst/>
                  <a:latin typeface="+mn-ea"/>
                </a:rPr>
                <a:t>5</a:t>
              </a:r>
              <a:r>
                <a:rPr lang="zh-CN" altLang="en-US" sz="1400" b="0" i="0" dirty="0">
                  <a:solidFill>
                    <a:schemeClr val="tx1">
                      <a:lumMod val="85000"/>
                      <a:lumOff val="15000"/>
                    </a:schemeClr>
                  </a:solidFill>
                  <a:effectLst/>
                  <a:latin typeface="+mn-ea"/>
                </a:rPr>
                <a:t>个、重庆市特色学科专业群</a:t>
              </a:r>
              <a:r>
                <a:rPr lang="en-US" altLang="zh-CN" sz="1400" b="0" i="0" dirty="0">
                  <a:solidFill>
                    <a:schemeClr val="tx1">
                      <a:lumMod val="85000"/>
                      <a:lumOff val="15000"/>
                    </a:schemeClr>
                  </a:solidFill>
                  <a:effectLst/>
                  <a:latin typeface="+mn-ea"/>
                </a:rPr>
                <a:t>1</a:t>
              </a:r>
              <a:r>
                <a:rPr lang="zh-CN" altLang="en-US" sz="1400" b="0" i="0" dirty="0">
                  <a:solidFill>
                    <a:schemeClr val="tx1">
                      <a:lumMod val="85000"/>
                      <a:lumOff val="15000"/>
                    </a:schemeClr>
                  </a:solidFill>
                  <a:effectLst/>
                  <a:latin typeface="+mn-ea"/>
                </a:rPr>
                <a:t>个，重庆市一流课程</a:t>
              </a:r>
              <a:r>
                <a:rPr lang="en-US" altLang="zh-CN" sz="1400" b="0" i="0" dirty="0">
                  <a:solidFill>
                    <a:schemeClr val="tx1">
                      <a:lumMod val="85000"/>
                      <a:lumOff val="15000"/>
                    </a:schemeClr>
                  </a:solidFill>
                  <a:effectLst/>
                  <a:latin typeface="+mn-ea"/>
                </a:rPr>
                <a:t>17</a:t>
              </a:r>
              <a:r>
                <a:rPr lang="zh-CN" altLang="en-US" sz="1400" b="0" i="0" dirty="0">
                  <a:solidFill>
                    <a:schemeClr val="tx1">
                      <a:lumMod val="85000"/>
                      <a:lumOff val="15000"/>
                    </a:schemeClr>
                  </a:solidFill>
                  <a:effectLst/>
                  <a:latin typeface="+mn-ea"/>
                </a:rPr>
                <a:t>门，重庆市“课程思政”示范课程</a:t>
              </a:r>
              <a:r>
                <a:rPr lang="en-US" altLang="zh-CN" sz="1400" b="0" i="0" dirty="0">
                  <a:solidFill>
                    <a:schemeClr val="tx1">
                      <a:lumMod val="85000"/>
                      <a:lumOff val="15000"/>
                    </a:schemeClr>
                  </a:solidFill>
                  <a:effectLst/>
                  <a:latin typeface="+mn-ea"/>
                </a:rPr>
                <a:t>5</a:t>
              </a:r>
              <a:r>
                <a:rPr lang="zh-CN" altLang="en-US" sz="1400" b="0" i="0" dirty="0">
                  <a:solidFill>
                    <a:schemeClr val="tx1">
                      <a:lumMod val="85000"/>
                      <a:lumOff val="15000"/>
                    </a:schemeClr>
                  </a:solidFill>
                  <a:effectLst/>
                  <a:latin typeface="+mn-ea"/>
                </a:rPr>
                <a:t>门</a:t>
              </a:r>
              <a:endParaRPr lang="zh-CN" altLang="en-US" sz="1400" dirty="0">
                <a:solidFill>
                  <a:schemeClr val="tx1">
                    <a:lumMod val="85000"/>
                    <a:lumOff val="15000"/>
                  </a:schemeClr>
                </a:solidFill>
                <a:latin typeface="+mn-ea"/>
              </a:endParaRPr>
            </a:p>
          </p:txBody>
        </p:sp>
        <p:sp>
          <p:nvSpPr>
            <p:cNvPr id="8" name="矩形 7">
              <a:extLst>
                <a:ext uri="{FF2B5EF4-FFF2-40B4-BE49-F238E27FC236}">
                  <a16:creationId xmlns:a16="http://schemas.microsoft.com/office/drawing/2014/main" id="{0989B1A0-4335-0EE2-06FB-E9C43660A436}"/>
                </a:ext>
              </a:extLst>
            </p:cNvPr>
            <p:cNvSpPr/>
            <p:nvPr/>
          </p:nvSpPr>
          <p:spPr>
            <a:xfrm>
              <a:off x="1122636" y="2903298"/>
              <a:ext cx="2535042" cy="523220"/>
            </a:xfrm>
            <a:prstGeom prst="rect">
              <a:avLst/>
            </a:prstGeom>
          </p:spPr>
          <p:txBody>
            <a:bodyPr wrap="square">
              <a:spAutoFit/>
            </a:bodyPr>
            <a:lstStyle/>
            <a:p>
              <a:pPr algn="l"/>
              <a:r>
                <a:rPr lang="zh-CN" altLang="en-US" sz="2800" b="1" i="0" dirty="0">
                  <a:solidFill>
                    <a:schemeClr val="accent1"/>
                  </a:solidFill>
                  <a:effectLst/>
                  <a:latin typeface="+mn-ea"/>
                </a:rPr>
                <a:t>质量工程</a:t>
              </a:r>
              <a:endParaRPr lang="zh-CN" altLang="en-US" sz="2800" b="0" i="0" dirty="0">
                <a:solidFill>
                  <a:schemeClr val="accent1"/>
                </a:solidFill>
                <a:effectLst/>
                <a:latin typeface="+mn-ea"/>
              </a:endParaRPr>
            </a:p>
          </p:txBody>
        </p:sp>
        <p:sp>
          <p:nvSpPr>
            <p:cNvPr id="9" name="矩形 8">
              <a:extLst>
                <a:ext uri="{FF2B5EF4-FFF2-40B4-BE49-F238E27FC236}">
                  <a16:creationId xmlns:a16="http://schemas.microsoft.com/office/drawing/2014/main" id="{F517147D-92EF-AB73-B988-6912E0742B13}"/>
                </a:ext>
              </a:extLst>
            </p:cNvPr>
            <p:cNvSpPr/>
            <p:nvPr/>
          </p:nvSpPr>
          <p:spPr>
            <a:xfrm>
              <a:off x="1122636" y="2525796"/>
              <a:ext cx="2535042" cy="338554"/>
            </a:xfrm>
            <a:prstGeom prst="rect">
              <a:avLst/>
            </a:prstGeom>
          </p:spPr>
          <p:txBody>
            <a:bodyPr wrap="square">
              <a:spAutoFit/>
            </a:bodyPr>
            <a:lstStyle/>
            <a:p>
              <a:pPr algn="just"/>
              <a:r>
                <a:rPr lang="zh-CN" altLang="en-US" sz="1600" dirty="0">
                  <a:solidFill>
                    <a:schemeClr val="tx1">
                      <a:lumMod val="85000"/>
                      <a:lumOff val="15000"/>
                    </a:schemeClr>
                  </a:solidFill>
                  <a:latin typeface="+mn-ea"/>
                </a:rPr>
                <a:t>一流本科专业建设</a:t>
              </a:r>
            </a:p>
          </p:txBody>
        </p:sp>
        <p:cxnSp>
          <p:nvCxnSpPr>
            <p:cNvPr id="10" name="直接连接符 9">
              <a:extLst>
                <a:ext uri="{FF2B5EF4-FFF2-40B4-BE49-F238E27FC236}">
                  <a16:creationId xmlns:a16="http://schemas.microsoft.com/office/drawing/2014/main" id="{DF73BF79-DD2E-33B8-C432-E4BC6360B0FA}"/>
                </a:ext>
              </a:extLst>
            </p:cNvPr>
            <p:cNvCxnSpPr>
              <a:cxnSpLocks/>
            </p:cNvCxnSpPr>
            <p:nvPr/>
          </p:nvCxnSpPr>
          <p:spPr>
            <a:xfrm>
              <a:off x="1230785" y="3565722"/>
              <a:ext cx="24840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B57449F5-A40E-27CE-F1FF-4CBB1D468241}"/>
              </a:ext>
            </a:extLst>
          </p:cNvPr>
          <p:cNvGrpSpPr/>
          <p:nvPr/>
        </p:nvGrpSpPr>
        <p:grpSpPr>
          <a:xfrm>
            <a:off x="4567733" y="2330450"/>
            <a:ext cx="3056536" cy="3726657"/>
            <a:chOff x="4567733" y="2330450"/>
            <a:chExt cx="3056536" cy="3726657"/>
          </a:xfrm>
        </p:grpSpPr>
        <p:sp>
          <p:nvSpPr>
            <p:cNvPr id="12" name="矩形: 圆角 11">
              <a:extLst>
                <a:ext uri="{FF2B5EF4-FFF2-40B4-BE49-F238E27FC236}">
                  <a16:creationId xmlns:a16="http://schemas.microsoft.com/office/drawing/2014/main" id="{BAEBAB2D-FEA7-ACCC-38E1-781335F86EB9}"/>
                </a:ext>
              </a:extLst>
            </p:cNvPr>
            <p:cNvSpPr/>
            <p:nvPr/>
          </p:nvSpPr>
          <p:spPr>
            <a:xfrm>
              <a:off x="4567733" y="2330450"/>
              <a:ext cx="3056536" cy="3726657"/>
            </a:xfrm>
            <a:prstGeom prst="roundRect">
              <a:avLst>
                <a:gd name="adj" fmla="val 4899"/>
              </a:avLst>
            </a:prstGeom>
            <a:solidFill>
              <a:schemeClr val="bg1"/>
            </a:solidFill>
            <a:ln>
              <a:noFill/>
            </a:ln>
            <a:effectLst>
              <a:outerShdw blurRad="444500" dist="622300" dir="8100000" algn="tr"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13" name="矩形 12">
              <a:extLst>
                <a:ext uri="{FF2B5EF4-FFF2-40B4-BE49-F238E27FC236}">
                  <a16:creationId xmlns:a16="http://schemas.microsoft.com/office/drawing/2014/main" id="{3FB270DA-BC32-4678-AD37-BAB3E6AFE936}"/>
                </a:ext>
              </a:extLst>
            </p:cNvPr>
            <p:cNvSpPr/>
            <p:nvPr/>
          </p:nvSpPr>
          <p:spPr>
            <a:xfrm>
              <a:off x="4726802" y="3709115"/>
              <a:ext cx="2727006" cy="1996957"/>
            </a:xfrm>
            <a:prstGeom prst="rect">
              <a:avLst/>
            </a:prstGeom>
          </p:spPr>
          <p:txBody>
            <a:bodyPr wrap="square">
              <a:spAutoFit/>
            </a:bodyPr>
            <a:lstStyle/>
            <a:p>
              <a:pPr algn="just">
                <a:lnSpc>
                  <a:spcPct val="150000"/>
                </a:lnSpc>
              </a:pPr>
              <a:r>
                <a:rPr lang="zh-CN" altLang="en-US" sz="1400" b="0" i="0" dirty="0">
                  <a:solidFill>
                    <a:schemeClr val="tx1">
                      <a:lumMod val="85000"/>
                      <a:lumOff val="15000"/>
                    </a:schemeClr>
                  </a:solidFill>
                  <a:effectLst/>
                  <a:latin typeface="+mn-ea"/>
                </a:rPr>
                <a:t>成立创新创业教育中心，建有学生创业实训孵化基地，已入住学生团队项目</a:t>
              </a:r>
              <a:r>
                <a:rPr lang="en-US" altLang="zh-CN" sz="1400" b="0" i="0" dirty="0">
                  <a:solidFill>
                    <a:schemeClr val="tx1">
                      <a:lumMod val="85000"/>
                      <a:lumOff val="15000"/>
                    </a:schemeClr>
                  </a:solidFill>
                  <a:effectLst/>
                  <a:latin typeface="+mn-ea"/>
                </a:rPr>
                <a:t>74</a:t>
              </a:r>
              <a:r>
                <a:rPr lang="zh-CN" altLang="en-US" sz="1400" b="0" i="0" dirty="0">
                  <a:solidFill>
                    <a:schemeClr val="tx1">
                      <a:lumMod val="85000"/>
                      <a:lumOff val="15000"/>
                    </a:schemeClr>
                  </a:solidFill>
                  <a:effectLst/>
                  <a:latin typeface="+mn-ea"/>
                </a:rPr>
                <a:t>个，师生共创项目</a:t>
              </a:r>
              <a:r>
                <a:rPr lang="en-US" altLang="zh-CN" sz="1400" b="0" i="0" dirty="0">
                  <a:solidFill>
                    <a:schemeClr val="tx1">
                      <a:lumMod val="85000"/>
                      <a:lumOff val="15000"/>
                    </a:schemeClr>
                  </a:solidFill>
                  <a:effectLst/>
                  <a:latin typeface="+mn-ea"/>
                </a:rPr>
                <a:t>18</a:t>
              </a:r>
              <a:r>
                <a:rPr lang="zh-CN" altLang="en-US" sz="1400" b="0" i="0" dirty="0">
                  <a:solidFill>
                    <a:schemeClr val="tx1">
                      <a:lumMod val="85000"/>
                      <a:lumOff val="15000"/>
                    </a:schemeClr>
                  </a:solidFill>
                  <a:effectLst/>
                  <a:latin typeface="+mn-ea"/>
                </a:rPr>
                <a:t>个，已孵化公司</a:t>
              </a:r>
              <a:r>
                <a:rPr lang="en-US" altLang="zh-CN" sz="1400" b="0" i="0" dirty="0">
                  <a:solidFill>
                    <a:schemeClr val="tx1">
                      <a:lumMod val="85000"/>
                      <a:lumOff val="15000"/>
                    </a:schemeClr>
                  </a:solidFill>
                  <a:effectLst/>
                  <a:latin typeface="+mn-ea"/>
                </a:rPr>
                <a:t>23</a:t>
              </a:r>
              <a:r>
                <a:rPr lang="zh-CN" altLang="en-US" sz="1400" b="0" i="0" dirty="0">
                  <a:solidFill>
                    <a:schemeClr val="tx1">
                      <a:lumMod val="85000"/>
                      <a:lumOff val="15000"/>
                    </a:schemeClr>
                  </a:solidFill>
                  <a:effectLst/>
                  <a:latin typeface="+mn-ea"/>
                </a:rPr>
                <a:t>家，在创新创业相关赛事中获得市级及以上奖项共计</a:t>
              </a:r>
              <a:r>
                <a:rPr lang="en-US" altLang="zh-CN" sz="1400" b="0" i="0" dirty="0">
                  <a:solidFill>
                    <a:schemeClr val="tx1">
                      <a:lumMod val="85000"/>
                      <a:lumOff val="15000"/>
                    </a:schemeClr>
                  </a:solidFill>
                  <a:effectLst/>
                  <a:latin typeface="+mn-ea"/>
                </a:rPr>
                <a:t>84</a:t>
              </a:r>
              <a:r>
                <a:rPr lang="zh-CN" altLang="en-US" sz="1400" b="0" i="0" dirty="0">
                  <a:solidFill>
                    <a:schemeClr val="tx1">
                      <a:lumMod val="85000"/>
                      <a:lumOff val="15000"/>
                    </a:schemeClr>
                  </a:solidFill>
                  <a:effectLst/>
                  <a:latin typeface="+mn-ea"/>
                </a:rPr>
                <a:t>项</a:t>
              </a:r>
              <a:endParaRPr lang="zh-CN" altLang="en-US" sz="1400" dirty="0">
                <a:solidFill>
                  <a:schemeClr val="tx1">
                    <a:lumMod val="85000"/>
                    <a:lumOff val="15000"/>
                  </a:schemeClr>
                </a:solidFill>
                <a:latin typeface="+mn-ea"/>
              </a:endParaRPr>
            </a:p>
          </p:txBody>
        </p:sp>
        <p:sp>
          <p:nvSpPr>
            <p:cNvPr id="14" name="矩形 13">
              <a:extLst>
                <a:ext uri="{FF2B5EF4-FFF2-40B4-BE49-F238E27FC236}">
                  <a16:creationId xmlns:a16="http://schemas.microsoft.com/office/drawing/2014/main" id="{9560DCEB-6BFC-FE27-FCEE-92467F821D1E}"/>
                </a:ext>
              </a:extLst>
            </p:cNvPr>
            <p:cNvSpPr/>
            <p:nvPr/>
          </p:nvSpPr>
          <p:spPr>
            <a:xfrm>
              <a:off x="4726802" y="2903298"/>
              <a:ext cx="2535042" cy="523220"/>
            </a:xfrm>
            <a:prstGeom prst="rect">
              <a:avLst/>
            </a:prstGeom>
          </p:spPr>
          <p:txBody>
            <a:bodyPr wrap="square">
              <a:spAutoFit/>
            </a:bodyPr>
            <a:lstStyle/>
            <a:p>
              <a:pPr algn="l"/>
              <a:r>
                <a:rPr lang="zh-CN" altLang="en-US" sz="2800" b="1" i="0" dirty="0">
                  <a:solidFill>
                    <a:schemeClr val="accent1"/>
                  </a:solidFill>
                  <a:effectLst/>
                  <a:latin typeface="+mn-ea"/>
                </a:rPr>
                <a:t>创新创业</a:t>
              </a:r>
              <a:endParaRPr lang="zh-CN" altLang="en-US" sz="2800" b="0" i="0" dirty="0">
                <a:solidFill>
                  <a:schemeClr val="accent1"/>
                </a:solidFill>
                <a:effectLst/>
                <a:latin typeface="+mn-ea"/>
              </a:endParaRPr>
            </a:p>
          </p:txBody>
        </p:sp>
        <p:sp>
          <p:nvSpPr>
            <p:cNvPr id="15" name="矩形 14">
              <a:extLst>
                <a:ext uri="{FF2B5EF4-FFF2-40B4-BE49-F238E27FC236}">
                  <a16:creationId xmlns:a16="http://schemas.microsoft.com/office/drawing/2014/main" id="{F2C83987-60EC-607C-5C59-4EB566F5F4F9}"/>
                </a:ext>
              </a:extLst>
            </p:cNvPr>
            <p:cNvSpPr/>
            <p:nvPr/>
          </p:nvSpPr>
          <p:spPr>
            <a:xfrm>
              <a:off x="4726802" y="2525796"/>
              <a:ext cx="2535042" cy="338554"/>
            </a:xfrm>
            <a:prstGeom prst="rect">
              <a:avLst/>
            </a:prstGeom>
          </p:spPr>
          <p:txBody>
            <a:bodyPr wrap="square">
              <a:spAutoFit/>
            </a:bodyPr>
            <a:lstStyle/>
            <a:p>
              <a:pPr algn="just"/>
              <a:r>
                <a:rPr lang="zh-CN" altLang="en-US" sz="1600" b="0" i="0" dirty="0">
                  <a:solidFill>
                    <a:schemeClr val="tx1">
                      <a:lumMod val="85000"/>
                      <a:lumOff val="15000"/>
                    </a:schemeClr>
                  </a:solidFill>
                  <a:effectLst/>
                  <a:latin typeface="+mn-ea"/>
                </a:rPr>
                <a:t>创新创业教育中心</a:t>
              </a:r>
              <a:endParaRPr lang="zh-CN" altLang="en-US" sz="1600" dirty="0">
                <a:solidFill>
                  <a:schemeClr val="tx1">
                    <a:lumMod val="85000"/>
                    <a:lumOff val="15000"/>
                  </a:schemeClr>
                </a:solidFill>
                <a:latin typeface="+mn-ea"/>
              </a:endParaRPr>
            </a:p>
          </p:txBody>
        </p:sp>
        <p:cxnSp>
          <p:nvCxnSpPr>
            <p:cNvPr id="16" name="直接连接符 15">
              <a:extLst>
                <a:ext uri="{FF2B5EF4-FFF2-40B4-BE49-F238E27FC236}">
                  <a16:creationId xmlns:a16="http://schemas.microsoft.com/office/drawing/2014/main" id="{2EAE1E49-DEAA-52BA-D279-AB6916CF1FCC}"/>
                </a:ext>
              </a:extLst>
            </p:cNvPr>
            <p:cNvCxnSpPr>
              <a:cxnSpLocks/>
            </p:cNvCxnSpPr>
            <p:nvPr/>
          </p:nvCxnSpPr>
          <p:spPr>
            <a:xfrm>
              <a:off x="4834951" y="3565722"/>
              <a:ext cx="24840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id="{B35C875A-8F3A-3D3F-A08B-94A9CDA67C5D}"/>
              </a:ext>
            </a:extLst>
          </p:cNvPr>
          <p:cNvGrpSpPr/>
          <p:nvPr/>
        </p:nvGrpSpPr>
        <p:grpSpPr>
          <a:xfrm>
            <a:off x="8171898" y="2330450"/>
            <a:ext cx="3056536" cy="3726657"/>
            <a:chOff x="8171898" y="2330450"/>
            <a:chExt cx="3056536" cy="3726657"/>
          </a:xfrm>
        </p:grpSpPr>
        <p:sp>
          <p:nvSpPr>
            <p:cNvPr id="18" name="矩形: 圆角 17">
              <a:extLst>
                <a:ext uri="{FF2B5EF4-FFF2-40B4-BE49-F238E27FC236}">
                  <a16:creationId xmlns:a16="http://schemas.microsoft.com/office/drawing/2014/main" id="{73B45BB4-D4D3-35AE-B1FE-70FDAF2C6A8D}"/>
                </a:ext>
              </a:extLst>
            </p:cNvPr>
            <p:cNvSpPr/>
            <p:nvPr/>
          </p:nvSpPr>
          <p:spPr>
            <a:xfrm>
              <a:off x="8171898" y="2330450"/>
              <a:ext cx="3056536" cy="3726657"/>
            </a:xfrm>
            <a:prstGeom prst="roundRect">
              <a:avLst>
                <a:gd name="adj" fmla="val 4899"/>
              </a:avLst>
            </a:prstGeom>
            <a:solidFill>
              <a:schemeClr val="bg1"/>
            </a:solidFill>
            <a:ln>
              <a:noFill/>
            </a:ln>
            <a:effectLst>
              <a:outerShdw blurRad="444500" dist="622300" dir="8100000" algn="tr"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19" name="矩形 18">
              <a:extLst>
                <a:ext uri="{FF2B5EF4-FFF2-40B4-BE49-F238E27FC236}">
                  <a16:creationId xmlns:a16="http://schemas.microsoft.com/office/drawing/2014/main" id="{3C4A75C2-5143-A0C5-2146-02875260CA26}"/>
                </a:ext>
              </a:extLst>
            </p:cNvPr>
            <p:cNvSpPr/>
            <p:nvPr/>
          </p:nvSpPr>
          <p:spPr>
            <a:xfrm>
              <a:off x="8330967" y="3709115"/>
              <a:ext cx="2727006" cy="1996957"/>
            </a:xfrm>
            <a:prstGeom prst="rect">
              <a:avLst/>
            </a:prstGeom>
          </p:spPr>
          <p:txBody>
            <a:bodyPr wrap="square">
              <a:spAutoFit/>
            </a:bodyPr>
            <a:lstStyle/>
            <a:p>
              <a:pPr algn="just">
                <a:lnSpc>
                  <a:spcPct val="150000"/>
                </a:lnSpc>
              </a:pPr>
              <a:r>
                <a:rPr lang="zh-CN" altLang="en-US" sz="1400" b="0" i="0" dirty="0">
                  <a:solidFill>
                    <a:schemeClr val="tx1">
                      <a:lumMod val="85000"/>
                      <a:lumOff val="15000"/>
                    </a:schemeClr>
                  </a:solidFill>
                  <a:effectLst/>
                  <a:latin typeface="+mn-ea"/>
                </a:rPr>
                <a:t>获</a:t>
              </a:r>
              <a:r>
                <a:rPr lang="zh-CN" altLang="en-US" sz="1400" dirty="0">
                  <a:solidFill>
                    <a:schemeClr val="tx1">
                      <a:lumMod val="85000"/>
                      <a:lumOff val="15000"/>
                    </a:schemeClr>
                  </a:solidFill>
                  <a:latin typeface="+mn-ea"/>
                </a:rPr>
                <a:t>得重庆市教学成果三等奖</a:t>
              </a:r>
              <a:r>
                <a:rPr lang="en-US" altLang="zh-CN" sz="1400" dirty="0">
                  <a:solidFill>
                    <a:schemeClr val="tx1">
                      <a:lumMod val="85000"/>
                      <a:lumOff val="15000"/>
                    </a:schemeClr>
                  </a:solidFill>
                  <a:latin typeface="+mn-ea"/>
                </a:rPr>
                <a:t>5</a:t>
              </a:r>
              <a:r>
                <a:rPr lang="zh-CN" altLang="en-US" sz="1400" dirty="0">
                  <a:solidFill>
                    <a:schemeClr val="tx1">
                      <a:lumMod val="85000"/>
                      <a:lumOff val="15000"/>
                    </a:schemeClr>
                  </a:solidFill>
                  <a:latin typeface="+mn-ea"/>
                </a:rPr>
                <a:t>项，</a:t>
              </a:r>
              <a:r>
                <a:rPr lang="en-US" altLang="zh-CN" sz="1400" dirty="0">
                  <a:solidFill>
                    <a:schemeClr val="tx1">
                      <a:lumMod val="85000"/>
                      <a:lumOff val="15000"/>
                    </a:schemeClr>
                  </a:solidFill>
                  <a:latin typeface="+mn-ea"/>
                </a:rPr>
                <a:t>1100</a:t>
              </a:r>
              <a:r>
                <a:rPr lang="zh-CN" altLang="en-US" sz="1400" dirty="0">
                  <a:solidFill>
                    <a:schemeClr val="tx1">
                      <a:lumMod val="85000"/>
                      <a:lumOff val="15000"/>
                    </a:schemeClr>
                  </a:solidFill>
                  <a:latin typeface="+mn-ea"/>
                </a:rPr>
                <a:t>余名学生获得省部级及以上荣誉；参加全国性学科专业竞赛累计获奖</a:t>
              </a:r>
              <a:r>
                <a:rPr lang="en-US" altLang="zh-CN" sz="1400" dirty="0">
                  <a:solidFill>
                    <a:schemeClr val="tx1">
                      <a:lumMod val="85000"/>
                      <a:lumOff val="15000"/>
                    </a:schemeClr>
                  </a:solidFill>
                  <a:latin typeface="+mn-ea"/>
                </a:rPr>
                <a:t>350</a:t>
              </a:r>
              <a:r>
                <a:rPr lang="zh-CN" altLang="en-US" sz="1400" dirty="0">
                  <a:solidFill>
                    <a:schemeClr val="tx1">
                      <a:lumMod val="85000"/>
                      <a:lumOff val="15000"/>
                    </a:schemeClr>
                  </a:solidFill>
                  <a:latin typeface="+mn-ea"/>
                </a:rPr>
                <a:t>余项，在创新创业相关赛事中获得市级及以上奖项共计</a:t>
              </a:r>
              <a:r>
                <a:rPr lang="en-US" altLang="zh-CN" sz="1400" dirty="0">
                  <a:solidFill>
                    <a:schemeClr val="tx1">
                      <a:lumMod val="85000"/>
                      <a:lumOff val="15000"/>
                    </a:schemeClr>
                  </a:solidFill>
                  <a:latin typeface="+mn-ea"/>
                </a:rPr>
                <a:t>53</a:t>
              </a:r>
              <a:r>
                <a:rPr lang="zh-CN" altLang="en-US" sz="1400" dirty="0">
                  <a:solidFill>
                    <a:schemeClr val="tx1">
                      <a:lumMod val="85000"/>
                      <a:lumOff val="15000"/>
                    </a:schemeClr>
                  </a:solidFill>
                  <a:latin typeface="+mn-ea"/>
                </a:rPr>
                <a:t>项</a:t>
              </a:r>
            </a:p>
          </p:txBody>
        </p:sp>
        <p:sp>
          <p:nvSpPr>
            <p:cNvPr id="20" name="矩形 19">
              <a:extLst>
                <a:ext uri="{FF2B5EF4-FFF2-40B4-BE49-F238E27FC236}">
                  <a16:creationId xmlns:a16="http://schemas.microsoft.com/office/drawing/2014/main" id="{05B85534-3B0D-E21A-D9CE-A8E18115D328}"/>
                </a:ext>
              </a:extLst>
            </p:cNvPr>
            <p:cNvSpPr/>
            <p:nvPr/>
          </p:nvSpPr>
          <p:spPr>
            <a:xfrm>
              <a:off x="8330967" y="2903298"/>
              <a:ext cx="2535042" cy="523220"/>
            </a:xfrm>
            <a:prstGeom prst="rect">
              <a:avLst/>
            </a:prstGeom>
          </p:spPr>
          <p:txBody>
            <a:bodyPr wrap="square">
              <a:spAutoFit/>
            </a:bodyPr>
            <a:lstStyle/>
            <a:p>
              <a:pPr algn="l"/>
              <a:r>
                <a:rPr lang="zh-CN" altLang="en-US" sz="2800" b="1" i="0" dirty="0">
                  <a:solidFill>
                    <a:schemeClr val="accent1"/>
                  </a:solidFill>
                  <a:effectLst/>
                  <a:latin typeface="+mn-ea"/>
                </a:rPr>
                <a:t>教学成果</a:t>
              </a:r>
              <a:endParaRPr lang="zh-CN" altLang="en-US" sz="2800" b="0" i="0" dirty="0">
                <a:solidFill>
                  <a:schemeClr val="accent1"/>
                </a:solidFill>
                <a:effectLst/>
                <a:latin typeface="+mn-ea"/>
              </a:endParaRPr>
            </a:p>
          </p:txBody>
        </p:sp>
        <p:sp>
          <p:nvSpPr>
            <p:cNvPr id="21" name="矩形 20">
              <a:extLst>
                <a:ext uri="{FF2B5EF4-FFF2-40B4-BE49-F238E27FC236}">
                  <a16:creationId xmlns:a16="http://schemas.microsoft.com/office/drawing/2014/main" id="{7F427E7A-5429-83C7-AD3C-B481902F53F2}"/>
                </a:ext>
              </a:extLst>
            </p:cNvPr>
            <p:cNvSpPr/>
            <p:nvPr/>
          </p:nvSpPr>
          <p:spPr>
            <a:xfrm>
              <a:off x="8330967" y="2525796"/>
              <a:ext cx="2535042" cy="338554"/>
            </a:xfrm>
            <a:prstGeom prst="rect">
              <a:avLst/>
            </a:prstGeom>
          </p:spPr>
          <p:txBody>
            <a:bodyPr wrap="square">
              <a:spAutoFit/>
            </a:bodyPr>
            <a:lstStyle/>
            <a:p>
              <a:pPr algn="just"/>
              <a:r>
                <a:rPr lang="zh-CN" altLang="en-US" sz="1600" dirty="0">
                  <a:solidFill>
                    <a:schemeClr val="tx1">
                      <a:lumMod val="85000"/>
                      <a:lumOff val="15000"/>
                    </a:schemeClr>
                  </a:solidFill>
                  <a:latin typeface="+mn-ea"/>
                </a:rPr>
                <a:t>产教融合成果</a:t>
              </a:r>
            </a:p>
          </p:txBody>
        </p:sp>
        <p:cxnSp>
          <p:nvCxnSpPr>
            <p:cNvPr id="22" name="直接连接符 21">
              <a:extLst>
                <a:ext uri="{FF2B5EF4-FFF2-40B4-BE49-F238E27FC236}">
                  <a16:creationId xmlns:a16="http://schemas.microsoft.com/office/drawing/2014/main" id="{5C0E1C97-C073-C449-DADB-60D77D9D170F}"/>
                </a:ext>
              </a:extLst>
            </p:cNvPr>
            <p:cNvCxnSpPr>
              <a:cxnSpLocks/>
            </p:cNvCxnSpPr>
            <p:nvPr/>
          </p:nvCxnSpPr>
          <p:spPr>
            <a:xfrm>
              <a:off x="8439116" y="3565722"/>
              <a:ext cx="24840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62416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FC0F0C4-9B8A-56D2-C2B9-98F36C2ADD78}"/>
              </a:ext>
            </a:extLst>
          </p:cNvPr>
          <p:cNvSpPr>
            <a:spLocks noGrp="1"/>
          </p:cNvSpPr>
          <p:nvPr>
            <p:ph type="body" sz="quarter" idx="10"/>
          </p:nvPr>
        </p:nvSpPr>
        <p:spPr/>
        <p:txBody>
          <a:bodyPr/>
          <a:lstStyle/>
          <a:p>
            <a:r>
              <a:rPr lang="zh-CN" altLang="en-US" dirty="0"/>
              <a:t>学术研究</a:t>
            </a:r>
          </a:p>
        </p:txBody>
      </p:sp>
      <p:grpSp>
        <p:nvGrpSpPr>
          <p:cNvPr id="3" name="组合 2">
            <a:extLst>
              <a:ext uri="{FF2B5EF4-FFF2-40B4-BE49-F238E27FC236}">
                <a16:creationId xmlns:a16="http://schemas.microsoft.com/office/drawing/2014/main" id="{466CFE59-37AF-4724-7158-A901D65B08A3}"/>
              </a:ext>
            </a:extLst>
          </p:cNvPr>
          <p:cNvGrpSpPr/>
          <p:nvPr/>
        </p:nvGrpSpPr>
        <p:grpSpPr>
          <a:xfrm>
            <a:off x="941099" y="1549562"/>
            <a:ext cx="10336129" cy="4802836"/>
            <a:chOff x="941099" y="1549562"/>
            <a:chExt cx="10336129" cy="4802836"/>
          </a:xfrm>
        </p:grpSpPr>
        <p:grpSp>
          <p:nvGrpSpPr>
            <p:cNvPr id="4" name="组合 3">
              <a:extLst>
                <a:ext uri="{FF2B5EF4-FFF2-40B4-BE49-F238E27FC236}">
                  <a16:creationId xmlns:a16="http://schemas.microsoft.com/office/drawing/2014/main" id="{30D3E2E0-3A9C-2C8E-171B-43F023CEC55C}"/>
                </a:ext>
              </a:extLst>
            </p:cNvPr>
            <p:cNvGrpSpPr/>
            <p:nvPr/>
          </p:nvGrpSpPr>
          <p:grpSpPr>
            <a:xfrm>
              <a:off x="941099" y="1549562"/>
              <a:ext cx="10336129" cy="544043"/>
              <a:chOff x="941099" y="1549562"/>
              <a:chExt cx="10336129" cy="544043"/>
            </a:xfrm>
          </p:grpSpPr>
          <p:sp>
            <p:nvSpPr>
              <p:cNvPr id="40" name="矩形: 圆顶角 39">
                <a:extLst>
                  <a:ext uri="{FF2B5EF4-FFF2-40B4-BE49-F238E27FC236}">
                    <a16:creationId xmlns:a16="http://schemas.microsoft.com/office/drawing/2014/main" id="{3E58C161-85B0-98C9-1B8D-0826F44B8B33}"/>
                  </a:ext>
                </a:extLst>
              </p:cNvPr>
              <p:cNvSpPr/>
              <p:nvPr/>
            </p:nvSpPr>
            <p:spPr>
              <a:xfrm>
                <a:off x="941099" y="1549562"/>
                <a:ext cx="2128516" cy="544043"/>
              </a:xfrm>
              <a:prstGeom prst="round2Same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latin typeface="+mn-ea"/>
                    <a:cs typeface="+mn-cs"/>
                  </a:rPr>
                  <a:t>来源单位</a:t>
                </a:r>
              </a:p>
            </p:txBody>
          </p:sp>
          <p:sp>
            <p:nvSpPr>
              <p:cNvPr id="41" name="矩形: 圆顶角 40">
                <a:extLst>
                  <a:ext uri="{FF2B5EF4-FFF2-40B4-BE49-F238E27FC236}">
                    <a16:creationId xmlns:a16="http://schemas.microsoft.com/office/drawing/2014/main" id="{049D45E8-8A5B-4FC4-86FE-477657EDC444}"/>
                  </a:ext>
                </a:extLst>
              </p:cNvPr>
              <p:cNvSpPr/>
              <p:nvPr/>
            </p:nvSpPr>
            <p:spPr>
              <a:xfrm>
                <a:off x="7605644" y="1549562"/>
                <a:ext cx="2123645" cy="544043"/>
              </a:xfrm>
              <a:prstGeom prst="round2Same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latin typeface="+mn-ea"/>
                    <a:cs typeface="+mn-cs"/>
                  </a:rPr>
                  <a:t>项目类型</a:t>
                </a:r>
              </a:p>
            </p:txBody>
          </p:sp>
          <p:sp>
            <p:nvSpPr>
              <p:cNvPr id="42" name="矩形: 圆顶角 41">
                <a:extLst>
                  <a:ext uri="{FF2B5EF4-FFF2-40B4-BE49-F238E27FC236}">
                    <a16:creationId xmlns:a16="http://schemas.microsoft.com/office/drawing/2014/main" id="{DD2B958B-5146-023C-BB68-57B80BC9D36F}"/>
                  </a:ext>
                </a:extLst>
              </p:cNvPr>
              <p:cNvSpPr/>
              <p:nvPr/>
            </p:nvSpPr>
            <p:spPr>
              <a:xfrm>
                <a:off x="3142202" y="1549562"/>
                <a:ext cx="4390857" cy="544043"/>
              </a:xfrm>
              <a:prstGeom prst="round2Same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latin typeface="+mn-ea"/>
                    <a:cs typeface="+mn-cs"/>
                  </a:rPr>
                  <a:t>国家社科基金和教育部人文社科项目名称</a:t>
                </a:r>
              </a:p>
            </p:txBody>
          </p:sp>
          <p:sp>
            <p:nvSpPr>
              <p:cNvPr id="43" name="矩形: 圆顶角 42">
                <a:extLst>
                  <a:ext uri="{FF2B5EF4-FFF2-40B4-BE49-F238E27FC236}">
                    <a16:creationId xmlns:a16="http://schemas.microsoft.com/office/drawing/2014/main" id="{DBB19623-5742-2E3A-7007-C4D43D1CFF5D}"/>
                  </a:ext>
                </a:extLst>
              </p:cNvPr>
              <p:cNvSpPr/>
              <p:nvPr/>
            </p:nvSpPr>
            <p:spPr>
              <a:xfrm>
                <a:off x="9782447" y="1549562"/>
                <a:ext cx="1494781" cy="544043"/>
              </a:xfrm>
              <a:prstGeom prst="round2Same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latin typeface="+mn-ea"/>
                    <a:cs typeface="+mn-cs"/>
                  </a:rPr>
                  <a:t>立项年度</a:t>
                </a:r>
              </a:p>
            </p:txBody>
          </p:sp>
        </p:grpSp>
        <p:grpSp>
          <p:nvGrpSpPr>
            <p:cNvPr id="5" name="组合 4">
              <a:extLst>
                <a:ext uri="{FF2B5EF4-FFF2-40B4-BE49-F238E27FC236}">
                  <a16:creationId xmlns:a16="http://schemas.microsoft.com/office/drawing/2014/main" id="{717756F0-76CD-46D7-482B-50BED2664E26}"/>
                </a:ext>
              </a:extLst>
            </p:cNvPr>
            <p:cNvGrpSpPr/>
            <p:nvPr/>
          </p:nvGrpSpPr>
          <p:grpSpPr>
            <a:xfrm>
              <a:off x="941099" y="2226205"/>
              <a:ext cx="10336129" cy="518358"/>
              <a:chOff x="941099" y="2226205"/>
              <a:chExt cx="10336129" cy="518358"/>
            </a:xfrm>
          </p:grpSpPr>
          <p:sp>
            <p:nvSpPr>
              <p:cNvPr id="36" name="矩形: 圆角 35">
                <a:extLst>
                  <a:ext uri="{FF2B5EF4-FFF2-40B4-BE49-F238E27FC236}">
                    <a16:creationId xmlns:a16="http://schemas.microsoft.com/office/drawing/2014/main" id="{8F2C252A-9028-646F-57E6-9729E86E41F4}"/>
                  </a:ext>
                </a:extLst>
              </p:cNvPr>
              <p:cNvSpPr/>
              <p:nvPr/>
            </p:nvSpPr>
            <p:spPr>
              <a:xfrm>
                <a:off x="941099" y="2226205"/>
                <a:ext cx="2128516"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1"/>
                    </a:solidFill>
                    <a:effectLst/>
                    <a:uLnTx/>
                    <a:uFillTx/>
                    <a:latin typeface="+mn-ea"/>
                  </a:rPr>
                  <a:t>全国哲学社会科学工作办公室</a:t>
                </a:r>
                <a:endParaRPr kumimoji="0" lang="en-US" altLang="zh-CN" sz="1400" b="1" i="0" u="none" strike="noStrike" kern="0" cap="none" spc="0" normalizeH="0" baseline="0" noProof="0" dirty="0">
                  <a:ln>
                    <a:noFill/>
                  </a:ln>
                  <a:solidFill>
                    <a:schemeClr val="accent1"/>
                  </a:solidFill>
                  <a:effectLst/>
                  <a:uLnTx/>
                  <a:uFillTx/>
                  <a:latin typeface="+mn-ea"/>
                </a:endParaRPr>
              </a:p>
            </p:txBody>
          </p:sp>
          <p:sp>
            <p:nvSpPr>
              <p:cNvPr id="37" name="矩形: 圆角 36">
                <a:extLst>
                  <a:ext uri="{FF2B5EF4-FFF2-40B4-BE49-F238E27FC236}">
                    <a16:creationId xmlns:a16="http://schemas.microsoft.com/office/drawing/2014/main" id="{4047D13E-F827-8531-1F9A-A79C4096189D}"/>
                  </a:ext>
                </a:extLst>
              </p:cNvPr>
              <p:cNvSpPr/>
              <p:nvPr/>
            </p:nvSpPr>
            <p:spPr>
              <a:xfrm>
                <a:off x="7605644" y="2226205"/>
                <a:ext cx="2123645"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400" b="0" i="0" dirty="0">
                    <a:solidFill>
                      <a:schemeClr val="tx1">
                        <a:lumMod val="85000"/>
                        <a:lumOff val="15000"/>
                      </a:schemeClr>
                    </a:solidFill>
                    <a:effectLst/>
                    <a:latin typeface="+mn-ea"/>
                  </a:rPr>
                  <a:t>一般项目</a:t>
                </a:r>
                <a:endParaRPr kumimoji="0" lang="zh-CN" altLang="en-US" sz="1400" b="0" i="0" u="none" strike="noStrike" kern="0" cap="none" spc="0" normalizeH="0" baseline="0" noProof="0" dirty="0">
                  <a:ln>
                    <a:noFill/>
                  </a:ln>
                  <a:solidFill>
                    <a:schemeClr val="tx1">
                      <a:lumMod val="85000"/>
                      <a:lumOff val="15000"/>
                    </a:schemeClr>
                  </a:solidFill>
                  <a:effectLst/>
                  <a:uLnTx/>
                  <a:uFillTx/>
                  <a:latin typeface="+mn-ea"/>
                </a:endParaRPr>
              </a:p>
            </p:txBody>
          </p:sp>
          <p:sp>
            <p:nvSpPr>
              <p:cNvPr id="38" name="矩形: 圆角 37">
                <a:extLst>
                  <a:ext uri="{FF2B5EF4-FFF2-40B4-BE49-F238E27FC236}">
                    <a16:creationId xmlns:a16="http://schemas.microsoft.com/office/drawing/2014/main" id="{E582BA9F-403D-D431-8411-CEB5264E640E}"/>
                  </a:ext>
                </a:extLst>
              </p:cNvPr>
              <p:cNvSpPr/>
              <p:nvPr/>
            </p:nvSpPr>
            <p:spPr>
              <a:xfrm>
                <a:off x="3142201" y="2226205"/>
                <a:ext cx="4390857" cy="518358"/>
              </a:xfrm>
              <a:prstGeom prst="roundRect">
                <a:avLst/>
              </a:prstGeom>
              <a:gradFill flip="none" rotWithShape="1">
                <a:gsLst>
                  <a:gs pos="8000">
                    <a:sysClr val="window" lastClr="FFFFFF">
                      <a:alpha val="48000"/>
                    </a:sysClr>
                  </a:gs>
                  <a:gs pos="100000">
                    <a:sysClr val="window" lastClr="FFFFFF"/>
                  </a:gs>
                </a:gsLst>
                <a:lin ang="0" scaled="1"/>
                <a:tileRect/>
              </a:gradFill>
              <a:ln w="12700" cap="flat" cmpd="sng" algn="ctr">
                <a:solidFill>
                  <a:sysClr val="window" lastClr="FFFFFF"/>
                </a:solid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i="0" dirty="0">
                    <a:solidFill>
                      <a:schemeClr val="tx1">
                        <a:lumMod val="85000"/>
                        <a:lumOff val="15000"/>
                      </a:schemeClr>
                    </a:solidFill>
                    <a:effectLst/>
                    <a:latin typeface="+mn-ea"/>
                  </a:rPr>
                  <a:t>中国</a:t>
                </a:r>
                <a:r>
                  <a:rPr lang="en-US" altLang="zh-CN" sz="1400" b="0" i="0" dirty="0">
                    <a:solidFill>
                      <a:schemeClr val="tx1">
                        <a:lumMod val="85000"/>
                        <a:lumOff val="15000"/>
                      </a:schemeClr>
                    </a:solidFill>
                    <a:effectLst/>
                    <a:latin typeface="+mn-ea"/>
                  </a:rPr>
                  <a:t>-</a:t>
                </a:r>
                <a:r>
                  <a:rPr lang="zh-CN" altLang="en-US" sz="1400" b="0" i="0" dirty="0">
                    <a:solidFill>
                      <a:schemeClr val="tx1">
                        <a:lumMod val="85000"/>
                        <a:lumOff val="15000"/>
                      </a:schemeClr>
                    </a:solidFill>
                    <a:effectLst/>
                    <a:latin typeface="+mn-ea"/>
                  </a:rPr>
                  <a:t>东盟应急物流走廊及跨境协同机制研究</a:t>
                </a:r>
                <a:endParaRPr kumimoji="0" lang="zh-CN" altLang="en-US" sz="1400" b="0" i="0" u="none" strike="noStrike" kern="0" cap="none" spc="0" normalizeH="0" baseline="0" noProof="0" dirty="0">
                  <a:ln>
                    <a:noFill/>
                  </a:ln>
                  <a:solidFill>
                    <a:schemeClr val="tx1">
                      <a:lumMod val="85000"/>
                      <a:lumOff val="15000"/>
                    </a:schemeClr>
                  </a:solidFill>
                  <a:effectLst/>
                  <a:uLnTx/>
                  <a:uFillTx/>
                  <a:latin typeface="+mn-ea"/>
                </a:endParaRPr>
              </a:p>
            </p:txBody>
          </p:sp>
          <p:sp>
            <p:nvSpPr>
              <p:cNvPr id="39" name="矩形: 圆角 38">
                <a:extLst>
                  <a:ext uri="{FF2B5EF4-FFF2-40B4-BE49-F238E27FC236}">
                    <a16:creationId xmlns:a16="http://schemas.microsoft.com/office/drawing/2014/main" id="{7BC0DF2B-67CD-4B48-4711-3E9B9AAAB62E}"/>
                  </a:ext>
                </a:extLst>
              </p:cNvPr>
              <p:cNvSpPr/>
              <p:nvPr/>
            </p:nvSpPr>
            <p:spPr>
              <a:xfrm>
                <a:off x="9782447" y="2226205"/>
                <a:ext cx="1494781"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85000"/>
                        <a:lumOff val="15000"/>
                      </a:schemeClr>
                    </a:solidFill>
                    <a:effectLst/>
                    <a:uLnTx/>
                    <a:uFillTx/>
                    <a:latin typeface="+mn-ea"/>
                  </a:rPr>
                  <a:t>2019</a:t>
                </a:r>
                <a:r>
                  <a:rPr kumimoji="0" lang="zh-CN" altLang="en-US" sz="1400" b="0" i="0" u="none" strike="noStrike" kern="0" cap="none" spc="0" normalizeH="0" baseline="0" noProof="0" dirty="0">
                    <a:ln>
                      <a:noFill/>
                    </a:ln>
                    <a:solidFill>
                      <a:schemeClr val="tx1">
                        <a:lumMod val="85000"/>
                        <a:lumOff val="15000"/>
                      </a:schemeClr>
                    </a:solidFill>
                    <a:effectLst/>
                    <a:uLnTx/>
                    <a:uFillTx/>
                    <a:latin typeface="+mn-ea"/>
                  </a:rPr>
                  <a:t>年</a:t>
                </a:r>
                <a:endParaRPr kumimoji="0" lang="en-US" altLang="zh-CN" sz="1400" b="0" i="0" u="none" strike="noStrike" kern="0" cap="none" spc="0" normalizeH="0" baseline="0" noProof="0" dirty="0">
                  <a:ln>
                    <a:noFill/>
                  </a:ln>
                  <a:solidFill>
                    <a:schemeClr val="tx1">
                      <a:lumMod val="85000"/>
                      <a:lumOff val="15000"/>
                    </a:schemeClr>
                  </a:solidFill>
                  <a:effectLst/>
                  <a:uLnTx/>
                  <a:uFillTx/>
                  <a:latin typeface="+mn-ea"/>
                </a:endParaRPr>
              </a:p>
            </p:txBody>
          </p:sp>
        </p:grpSp>
        <p:grpSp>
          <p:nvGrpSpPr>
            <p:cNvPr id="6" name="组合 5">
              <a:extLst>
                <a:ext uri="{FF2B5EF4-FFF2-40B4-BE49-F238E27FC236}">
                  <a16:creationId xmlns:a16="http://schemas.microsoft.com/office/drawing/2014/main" id="{9C24EA07-8F23-3868-76ED-D5F824A2AE45}"/>
                </a:ext>
              </a:extLst>
            </p:cNvPr>
            <p:cNvGrpSpPr/>
            <p:nvPr/>
          </p:nvGrpSpPr>
          <p:grpSpPr>
            <a:xfrm>
              <a:off x="941099" y="2827511"/>
              <a:ext cx="10336129" cy="518358"/>
              <a:chOff x="941099" y="2827511"/>
              <a:chExt cx="10336129" cy="518358"/>
            </a:xfrm>
          </p:grpSpPr>
          <p:sp>
            <p:nvSpPr>
              <p:cNvPr id="32" name="矩形: 圆角 31">
                <a:extLst>
                  <a:ext uri="{FF2B5EF4-FFF2-40B4-BE49-F238E27FC236}">
                    <a16:creationId xmlns:a16="http://schemas.microsoft.com/office/drawing/2014/main" id="{A3011A39-1C91-FDB6-506D-38F8CA785B24}"/>
                  </a:ext>
                </a:extLst>
              </p:cNvPr>
              <p:cNvSpPr/>
              <p:nvPr/>
            </p:nvSpPr>
            <p:spPr>
              <a:xfrm>
                <a:off x="941099" y="2827511"/>
                <a:ext cx="2128516"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1" i="0" dirty="0">
                    <a:solidFill>
                      <a:schemeClr val="accent1"/>
                    </a:solidFill>
                    <a:effectLst/>
                    <a:latin typeface="+mn-ea"/>
                  </a:rPr>
                  <a:t>全国哲学社会科学工作办公室</a:t>
                </a:r>
                <a:endParaRPr kumimoji="0" lang="zh-CN" altLang="en-US" sz="1400" b="1" i="0" u="none" strike="noStrike" kern="0" cap="none" spc="0" normalizeH="0" baseline="0" noProof="0" dirty="0">
                  <a:ln>
                    <a:noFill/>
                  </a:ln>
                  <a:solidFill>
                    <a:schemeClr val="accent1"/>
                  </a:solidFill>
                  <a:effectLst/>
                  <a:uLnTx/>
                  <a:uFillTx/>
                  <a:latin typeface="+mn-ea"/>
                </a:endParaRPr>
              </a:p>
            </p:txBody>
          </p:sp>
          <p:sp>
            <p:nvSpPr>
              <p:cNvPr id="33" name="矩形: 圆角 32">
                <a:extLst>
                  <a:ext uri="{FF2B5EF4-FFF2-40B4-BE49-F238E27FC236}">
                    <a16:creationId xmlns:a16="http://schemas.microsoft.com/office/drawing/2014/main" id="{880BEBE7-E4A2-52FB-2295-7619925C4A3D}"/>
                  </a:ext>
                </a:extLst>
              </p:cNvPr>
              <p:cNvSpPr/>
              <p:nvPr/>
            </p:nvSpPr>
            <p:spPr>
              <a:xfrm>
                <a:off x="7605644" y="2827511"/>
                <a:ext cx="2123645"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i="0" dirty="0">
                    <a:solidFill>
                      <a:schemeClr val="tx1">
                        <a:lumMod val="85000"/>
                        <a:lumOff val="15000"/>
                      </a:schemeClr>
                    </a:solidFill>
                    <a:effectLst/>
                    <a:latin typeface="+mn-ea"/>
                  </a:rPr>
                  <a:t>西部</a:t>
                </a:r>
                <a:r>
                  <a:rPr lang="ja-JP" altLang="en-US" sz="1400" b="0" i="0" dirty="0">
                    <a:solidFill>
                      <a:schemeClr val="tx1">
                        <a:lumMod val="85000"/>
                        <a:lumOff val="15000"/>
                      </a:schemeClr>
                    </a:solidFill>
                    <a:effectLst/>
                    <a:latin typeface="+mn-ea"/>
                  </a:rPr>
                  <a:t>项目</a:t>
                </a:r>
                <a:endParaRPr kumimoji="0" lang="zh-CN" altLang="en-US" sz="1400" b="0" i="0" u="none" strike="noStrike" kern="0" cap="none" spc="0" normalizeH="0" baseline="0" noProof="0" dirty="0">
                  <a:ln>
                    <a:noFill/>
                  </a:ln>
                  <a:solidFill>
                    <a:schemeClr val="tx1">
                      <a:lumMod val="85000"/>
                      <a:lumOff val="15000"/>
                    </a:schemeClr>
                  </a:solidFill>
                  <a:effectLst/>
                  <a:uLnTx/>
                  <a:uFillTx/>
                  <a:latin typeface="+mn-ea"/>
                </a:endParaRPr>
              </a:p>
            </p:txBody>
          </p:sp>
          <p:sp>
            <p:nvSpPr>
              <p:cNvPr id="34" name="矩形: 圆角 33">
                <a:extLst>
                  <a:ext uri="{FF2B5EF4-FFF2-40B4-BE49-F238E27FC236}">
                    <a16:creationId xmlns:a16="http://schemas.microsoft.com/office/drawing/2014/main" id="{43DF1A28-7A9E-5DC7-4934-1E42D6347F28}"/>
                  </a:ext>
                </a:extLst>
              </p:cNvPr>
              <p:cNvSpPr/>
              <p:nvPr/>
            </p:nvSpPr>
            <p:spPr>
              <a:xfrm>
                <a:off x="3142201" y="2827511"/>
                <a:ext cx="4390857" cy="518358"/>
              </a:xfrm>
              <a:prstGeom prst="roundRect">
                <a:avLst/>
              </a:prstGeom>
              <a:gradFill flip="none" rotWithShape="1">
                <a:gsLst>
                  <a:gs pos="8000">
                    <a:sysClr val="window" lastClr="FFFFFF">
                      <a:alpha val="48000"/>
                    </a:sysClr>
                  </a:gs>
                  <a:gs pos="100000">
                    <a:sysClr val="window" lastClr="FFFFFF"/>
                  </a:gs>
                </a:gsLst>
                <a:lin ang="0" scaled="1"/>
                <a:tileRect/>
              </a:gradFill>
              <a:ln w="12700" cap="flat" cmpd="sng" algn="ctr">
                <a:solidFill>
                  <a:sysClr val="window" lastClr="FFFFFF"/>
                </a:solid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i="0" dirty="0">
                    <a:solidFill>
                      <a:schemeClr val="tx1">
                        <a:lumMod val="85000"/>
                        <a:lumOff val="15000"/>
                      </a:schemeClr>
                    </a:solidFill>
                    <a:effectLst/>
                    <a:latin typeface="+mn-ea"/>
                  </a:rPr>
                  <a:t>典型都市圈“进城落户新市民”可持续生机综合评价及保障政策研究</a:t>
                </a:r>
                <a:endParaRPr kumimoji="0" lang="zh-CN" altLang="en-US" sz="1400" b="0" i="0" u="none" strike="noStrike" kern="0" cap="none" spc="0" normalizeH="0" baseline="0" noProof="0" dirty="0">
                  <a:ln>
                    <a:noFill/>
                  </a:ln>
                  <a:solidFill>
                    <a:schemeClr val="tx1">
                      <a:lumMod val="85000"/>
                      <a:lumOff val="15000"/>
                    </a:schemeClr>
                  </a:solidFill>
                  <a:effectLst/>
                  <a:uLnTx/>
                  <a:uFillTx/>
                  <a:latin typeface="+mn-ea"/>
                </a:endParaRPr>
              </a:p>
            </p:txBody>
          </p:sp>
          <p:sp>
            <p:nvSpPr>
              <p:cNvPr id="35" name="矩形: 圆角 34">
                <a:extLst>
                  <a:ext uri="{FF2B5EF4-FFF2-40B4-BE49-F238E27FC236}">
                    <a16:creationId xmlns:a16="http://schemas.microsoft.com/office/drawing/2014/main" id="{38AE4A9F-D423-C33E-0715-D0ABEBCCD854}"/>
                  </a:ext>
                </a:extLst>
              </p:cNvPr>
              <p:cNvSpPr/>
              <p:nvPr/>
            </p:nvSpPr>
            <p:spPr>
              <a:xfrm>
                <a:off x="9782447" y="2827511"/>
                <a:ext cx="1494781"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algn="ctr"/>
                <a:r>
                  <a:rPr kumimoji="0" lang="en-US" altLang="zh-CN" sz="1400" b="0" i="0" u="none" strike="noStrike" kern="0" cap="none" spc="0" normalizeH="0" baseline="0" noProof="0" dirty="0">
                    <a:ln>
                      <a:noFill/>
                    </a:ln>
                    <a:solidFill>
                      <a:schemeClr val="tx1">
                        <a:lumMod val="85000"/>
                        <a:lumOff val="15000"/>
                      </a:schemeClr>
                    </a:solidFill>
                    <a:effectLst/>
                    <a:uLnTx/>
                    <a:uFillTx/>
                    <a:latin typeface="+mn-ea"/>
                  </a:rPr>
                  <a:t>2019</a:t>
                </a:r>
                <a:r>
                  <a:rPr kumimoji="0" lang="zh-CN" altLang="en-US" sz="1400" b="0" i="0" u="none" strike="noStrike" kern="0" cap="none" spc="0" normalizeH="0" baseline="0" noProof="0" dirty="0">
                    <a:ln>
                      <a:noFill/>
                    </a:ln>
                    <a:solidFill>
                      <a:schemeClr val="tx1">
                        <a:lumMod val="85000"/>
                        <a:lumOff val="15000"/>
                      </a:schemeClr>
                    </a:solidFill>
                    <a:effectLst/>
                    <a:uLnTx/>
                    <a:uFillTx/>
                    <a:latin typeface="+mn-ea"/>
                  </a:rPr>
                  <a:t>年　</a:t>
                </a:r>
              </a:p>
            </p:txBody>
          </p:sp>
        </p:grpSp>
        <p:grpSp>
          <p:nvGrpSpPr>
            <p:cNvPr id="7" name="组合 6">
              <a:extLst>
                <a:ext uri="{FF2B5EF4-FFF2-40B4-BE49-F238E27FC236}">
                  <a16:creationId xmlns:a16="http://schemas.microsoft.com/office/drawing/2014/main" id="{BAC7678C-E4C6-0B2A-6A74-031393B91C93}"/>
                </a:ext>
              </a:extLst>
            </p:cNvPr>
            <p:cNvGrpSpPr/>
            <p:nvPr/>
          </p:nvGrpSpPr>
          <p:grpSpPr>
            <a:xfrm>
              <a:off x="941099" y="3428817"/>
              <a:ext cx="10336129" cy="518358"/>
              <a:chOff x="941099" y="3428817"/>
              <a:chExt cx="10336129" cy="518358"/>
            </a:xfrm>
          </p:grpSpPr>
          <p:sp>
            <p:nvSpPr>
              <p:cNvPr id="28" name="矩形: 圆角 27">
                <a:extLst>
                  <a:ext uri="{FF2B5EF4-FFF2-40B4-BE49-F238E27FC236}">
                    <a16:creationId xmlns:a16="http://schemas.microsoft.com/office/drawing/2014/main" id="{16B7A361-1962-7D98-3A3E-62BD9F3576FC}"/>
                  </a:ext>
                </a:extLst>
              </p:cNvPr>
              <p:cNvSpPr/>
              <p:nvPr/>
            </p:nvSpPr>
            <p:spPr>
              <a:xfrm>
                <a:off x="941099" y="3428817"/>
                <a:ext cx="2128516"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1" i="0" dirty="0">
                    <a:solidFill>
                      <a:schemeClr val="accent1"/>
                    </a:solidFill>
                    <a:effectLst/>
                    <a:latin typeface="+mn-ea"/>
                  </a:rPr>
                  <a:t>全国哲学社会科学工作办公室</a:t>
                </a:r>
                <a:endParaRPr kumimoji="0" lang="en-US" altLang="zh-CN" sz="1400" b="1" i="0" u="none" strike="noStrike" kern="0" cap="none" spc="0" normalizeH="0" baseline="0" noProof="0" dirty="0">
                  <a:ln>
                    <a:noFill/>
                  </a:ln>
                  <a:solidFill>
                    <a:schemeClr val="accent1"/>
                  </a:solidFill>
                  <a:effectLst/>
                  <a:uLnTx/>
                  <a:uFillTx/>
                  <a:latin typeface="+mn-ea"/>
                </a:endParaRPr>
              </a:p>
            </p:txBody>
          </p:sp>
          <p:sp>
            <p:nvSpPr>
              <p:cNvPr id="29" name="矩形: 圆角 28">
                <a:extLst>
                  <a:ext uri="{FF2B5EF4-FFF2-40B4-BE49-F238E27FC236}">
                    <a16:creationId xmlns:a16="http://schemas.microsoft.com/office/drawing/2014/main" id="{671F592E-FE6C-DE09-AF36-234B97037DFC}"/>
                  </a:ext>
                </a:extLst>
              </p:cNvPr>
              <p:cNvSpPr/>
              <p:nvPr/>
            </p:nvSpPr>
            <p:spPr>
              <a:xfrm>
                <a:off x="7605644" y="3428817"/>
                <a:ext cx="2123645"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i="0" dirty="0">
                    <a:solidFill>
                      <a:schemeClr val="tx1">
                        <a:lumMod val="85000"/>
                        <a:lumOff val="15000"/>
                      </a:schemeClr>
                    </a:solidFill>
                    <a:effectLst/>
                    <a:latin typeface="+mn-ea"/>
                  </a:rPr>
                  <a:t>青年</a:t>
                </a:r>
                <a:r>
                  <a:rPr lang="ja-JP" altLang="en-US" sz="1400" b="0" i="0" dirty="0">
                    <a:solidFill>
                      <a:schemeClr val="tx1">
                        <a:lumMod val="85000"/>
                        <a:lumOff val="15000"/>
                      </a:schemeClr>
                    </a:solidFill>
                    <a:effectLst/>
                    <a:latin typeface="+mn-ea"/>
                  </a:rPr>
                  <a:t>项目</a:t>
                </a:r>
                <a:endParaRPr kumimoji="0" lang="zh-CN" altLang="en-US" sz="1400" b="0" i="0" u="none" strike="noStrike" kern="0" cap="none" spc="0" normalizeH="0" baseline="0" noProof="0" dirty="0">
                  <a:ln>
                    <a:noFill/>
                  </a:ln>
                  <a:solidFill>
                    <a:schemeClr val="tx1">
                      <a:lumMod val="85000"/>
                      <a:lumOff val="15000"/>
                    </a:schemeClr>
                  </a:solidFill>
                  <a:effectLst/>
                  <a:uLnTx/>
                  <a:uFillTx/>
                  <a:latin typeface="+mn-ea"/>
                </a:endParaRPr>
              </a:p>
            </p:txBody>
          </p:sp>
          <p:sp>
            <p:nvSpPr>
              <p:cNvPr id="30" name="矩形: 圆角 29">
                <a:extLst>
                  <a:ext uri="{FF2B5EF4-FFF2-40B4-BE49-F238E27FC236}">
                    <a16:creationId xmlns:a16="http://schemas.microsoft.com/office/drawing/2014/main" id="{21A51394-AB2F-C00F-3D44-160DA0A81824}"/>
                  </a:ext>
                </a:extLst>
              </p:cNvPr>
              <p:cNvSpPr/>
              <p:nvPr/>
            </p:nvSpPr>
            <p:spPr>
              <a:xfrm>
                <a:off x="3142201" y="3428817"/>
                <a:ext cx="4390857" cy="518358"/>
              </a:xfrm>
              <a:prstGeom prst="roundRect">
                <a:avLst/>
              </a:prstGeom>
              <a:gradFill flip="none" rotWithShape="1">
                <a:gsLst>
                  <a:gs pos="8000">
                    <a:sysClr val="window" lastClr="FFFFFF">
                      <a:alpha val="48000"/>
                    </a:sysClr>
                  </a:gs>
                  <a:gs pos="100000">
                    <a:sysClr val="window" lastClr="FFFFFF"/>
                  </a:gs>
                </a:gsLst>
                <a:lin ang="0" scaled="1"/>
                <a:tileRect/>
              </a:gradFill>
              <a:ln w="12700" cap="flat" cmpd="sng" algn="ctr">
                <a:solidFill>
                  <a:sysClr val="window" lastClr="FFFFFF"/>
                </a:solid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i="0" dirty="0">
                    <a:solidFill>
                      <a:schemeClr val="tx1">
                        <a:lumMod val="85000"/>
                        <a:lumOff val="15000"/>
                      </a:schemeClr>
                    </a:solidFill>
                    <a:effectLst/>
                    <a:latin typeface="+mn-ea"/>
                  </a:rPr>
                  <a:t>长江上游地区工业生态集聚及空间差异化策略研究</a:t>
                </a:r>
                <a:endParaRPr kumimoji="0" lang="zh-CN" altLang="en-US" sz="1400" b="0" i="0" u="none" strike="noStrike" kern="0" cap="none" spc="0" normalizeH="0" baseline="0" noProof="0" dirty="0">
                  <a:ln>
                    <a:noFill/>
                  </a:ln>
                  <a:solidFill>
                    <a:schemeClr val="tx1">
                      <a:lumMod val="85000"/>
                      <a:lumOff val="15000"/>
                    </a:schemeClr>
                  </a:solidFill>
                  <a:effectLst/>
                  <a:uLnTx/>
                  <a:uFillTx/>
                  <a:latin typeface="+mn-ea"/>
                </a:endParaRPr>
              </a:p>
            </p:txBody>
          </p:sp>
          <p:sp>
            <p:nvSpPr>
              <p:cNvPr id="31" name="矩形: 圆角 30">
                <a:extLst>
                  <a:ext uri="{FF2B5EF4-FFF2-40B4-BE49-F238E27FC236}">
                    <a16:creationId xmlns:a16="http://schemas.microsoft.com/office/drawing/2014/main" id="{4AC52CB5-0140-ED7F-0D0C-37816A3D72BE}"/>
                  </a:ext>
                </a:extLst>
              </p:cNvPr>
              <p:cNvSpPr/>
              <p:nvPr/>
            </p:nvSpPr>
            <p:spPr>
              <a:xfrm>
                <a:off x="9782447" y="3428817"/>
                <a:ext cx="1494781"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85000"/>
                        <a:lumOff val="15000"/>
                      </a:schemeClr>
                    </a:solidFill>
                    <a:effectLst/>
                    <a:uLnTx/>
                    <a:uFillTx/>
                    <a:latin typeface="+mn-ea"/>
                  </a:rPr>
                  <a:t>2018</a:t>
                </a:r>
                <a:r>
                  <a:rPr kumimoji="0" lang="zh-CN" altLang="en-US" sz="1400" b="0" i="0" u="none" strike="noStrike" kern="0" cap="none" spc="0" normalizeH="0" baseline="0" noProof="0" dirty="0">
                    <a:ln>
                      <a:noFill/>
                    </a:ln>
                    <a:solidFill>
                      <a:schemeClr val="tx1">
                        <a:lumMod val="85000"/>
                        <a:lumOff val="15000"/>
                      </a:schemeClr>
                    </a:solidFill>
                    <a:effectLst/>
                    <a:uLnTx/>
                    <a:uFillTx/>
                    <a:latin typeface="+mn-ea"/>
                  </a:rPr>
                  <a:t>年</a:t>
                </a:r>
                <a:endParaRPr kumimoji="0" lang="en-US" altLang="zh-CN" sz="1400" b="0" i="0" u="none" strike="noStrike" kern="0" cap="none" spc="0" normalizeH="0" baseline="0" noProof="0" dirty="0">
                  <a:ln>
                    <a:noFill/>
                  </a:ln>
                  <a:solidFill>
                    <a:schemeClr val="tx1">
                      <a:lumMod val="85000"/>
                      <a:lumOff val="15000"/>
                    </a:schemeClr>
                  </a:solidFill>
                  <a:effectLst/>
                  <a:uLnTx/>
                  <a:uFillTx/>
                  <a:latin typeface="+mn-ea"/>
                </a:endParaRPr>
              </a:p>
            </p:txBody>
          </p:sp>
        </p:grpSp>
        <p:grpSp>
          <p:nvGrpSpPr>
            <p:cNvPr id="8" name="组合 7">
              <a:extLst>
                <a:ext uri="{FF2B5EF4-FFF2-40B4-BE49-F238E27FC236}">
                  <a16:creationId xmlns:a16="http://schemas.microsoft.com/office/drawing/2014/main" id="{A07E5C47-30AF-DD4B-9A92-4531E609477D}"/>
                </a:ext>
              </a:extLst>
            </p:cNvPr>
            <p:cNvGrpSpPr/>
            <p:nvPr/>
          </p:nvGrpSpPr>
          <p:grpSpPr>
            <a:xfrm>
              <a:off x="941099" y="4030122"/>
              <a:ext cx="10336129" cy="518358"/>
              <a:chOff x="941099" y="4030122"/>
              <a:chExt cx="10336129" cy="518358"/>
            </a:xfrm>
          </p:grpSpPr>
          <p:sp>
            <p:nvSpPr>
              <p:cNvPr id="24" name="矩形: 圆角 23">
                <a:extLst>
                  <a:ext uri="{FF2B5EF4-FFF2-40B4-BE49-F238E27FC236}">
                    <a16:creationId xmlns:a16="http://schemas.microsoft.com/office/drawing/2014/main" id="{548AFF70-8290-3B30-147D-11898695C520}"/>
                  </a:ext>
                </a:extLst>
              </p:cNvPr>
              <p:cNvSpPr/>
              <p:nvPr/>
            </p:nvSpPr>
            <p:spPr>
              <a:xfrm>
                <a:off x="941099" y="4030122"/>
                <a:ext cx="2128516"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400" b="1" i="0" dirty="0">
                    <a:solidFill>
                      <a:schemeClr val="accent1"/>
                    </a:solidFill>
                    <a:effectLst/>
                    <a:latin typeface="+mn-ea"/>
                  </a:rPr>
                  <a:t>教育部社科司</a:t>
                </a:r>
                <a:endParaRPr kumimoji="0" lang="en-US" altLang="zh-CN" sz="1400" b="1" i="0" u="none" strike="noStrike" kern="0" cap="none" spc="0" normalizeH="0" baseline="0" noProof="0" dirty="0">
                  <a:ln>
                    <a:noFill/>
                  </a:ln>
                  <a:solidFill>
                    <a:schemeClr val="accent1"/>
                  </a:solidFill>
                  <a:effectLst/>
                  <a:uLnTx/>
                  <a:uFillTx/>
                  <a:latin typeface="+mn-ea"/>
                </a:endParaRPr>
              </a:p>
            </p:txBody>
          </p:sp>
          <p:sp>
            <p:nvSpPr>
              <p:cNvPr id="25" name="矩形: 圆角 24">
                <a:extLst>
                  <a:ext uri="{FF2B5EF4-FFF2-40B4-BE49-F238E27FC236}">
                    <a16:creationId xmlns:a16="http://schemas.microsoft.com/office/drawing/2014/main" id="{9C3E87D8-55E1-E344-D851-1669F10C405D}"/>
                  </a:ext>
                </a:extLst>
              </p:cNvPr>
              <p:cNvSpPr/>
              <p:nvPr/>
            </p:nvSpPr>
            <p:spPr>
              <a:xfrm>
                <a:off x="7605644" y="4030122"/>
                <a:ext cx="2123645"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i="0" dirty="0">
                    <a:solidFill>
                      <a:schemeClr val="tx1">
                        <a:lumMod val="85000"/>
                        <a:lumOff val="15000"/>
                      </a:schemeClr>
                    </a:solidFill>
                    <a:effectLst/>
                    <a:latin typeface="+mn-ea"/>
                  </a:rPr>
                  <a:t>青年基金项目</a:t>
                </a:r>
                <a:endParaRPr kumimoji="0" lang="zh-CN" altLang="en-US" sz="1400" b="0" i="0" u="none" strike="noStrike" kern="0" cap="none" spc="0" normalizeH="0" baseline="0" noProof="0" dirty="0">
                  <a:ln>
                    <a:noFill/>
                  </a:ln>
                  <a:solidFill>
                    <a:schemeClr val="tx1">
                      <a:lumMod val="85000"/>
                      <a:lumOff val="15000"/>
                    </a:schemeClr>
                  </a:solidFill>
                  <a:effectLst/>
                  <a:uLnTx/>
                  <a:uFillTx/>
                  <a:latin typeface="+mn-ea"/>
                </a:endParaRPr>
              </a:p>
            </p:txBody>
          </p:sp>
          <p:sp>
            <p:nvSpPr>
              <p:cNvPr id="26" name="矩形: 圆角 25">
                <a:extLst>
                  <a:ext uri="{FF2B5EF4-FFF2-40B4-BE49-F238E27FC236}">
                    <a16:creationId xmlns:a16="http://schemas.microsoft.com/office/drawing/2014/main" id="{23FEF319-6C86-7183-E855-37A2E007E4C2}"/>
                  </a:ext>
                </a:extLst>
              </p:cNvPr>
              <p:cNvSpPr/>
              <p:nvPr/>
            </p:nvSpPr>
            <p:spPr>
              <a:xfrm>
                <a:off x="3142201" y="4030122"/>
                <a:ext cx="4390857" cy="518358"/>
              </a:xfrm>
              <a:prstGeom prst="roundRect">
                <a:avLst/>
              </a:prstGeom>
              <a:gradFill flip="none" rotWithShape="1">
                <a:gsLst>
                  <a:gs pos="8000">
                    <a:sysClr val="window" lastClr="FFFFFF">
                      <a:alpha val="48000"/>
                    </a:sysClr>
                  </a:gs>
                  <a:gs pos="100000">
                    <a:sysClr val="window" lastClr="FFFFFF"/>
                  </a:gs>
                </a:gsLst>
                <a:lin ang="0" scaled="1"/>
                <a:tileRect/>
              </a:gradFill>
              <a:ln w="12700" cap="flat" cmpd="sng" algn="ctr">
                <a:solidFill>
                  <a:sysClr val="window" lastClr="FFFFFF"/>
                </a:solid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i="0" dirty="0">
                    <a:solidFill>
                      <a:schemeClr val="tx1">
                        <a:lumMod val="85000"/>
                        <a:lumOff val="15000"/>
                      </a:schemeClr>
                    </a:solidFill>
                    <a:effectLst/>
                    <a:latin typeface="+mn-ea"/>
                  </a:rPr>
                  <a:t>农业社会化服务体系和互联网金融融合机制创新研究</a:t>
                </a:r>
                <a:endParaRPr kumimoji="0" lang="zh-CN" altLang="en-US" sz="1400" b="0" i="0" u="none" strike="noStrike" kern="0" cap="none" spc="0" normalizeH="0" baseline="0" noProof="0" dirty="0">
                  <a:ln>
                    <a:noFill/>
                  </a:ln>
                  <a:solidFill>
                    <a:schemeClr val="tx1">
                      <a:lumMod val="85000"/>
                      <a:lumOff val="15000"/>
                    </a:schemeClr>
                  </a:solidFill>
                  <a:effectLst/>
                  <a:uLnTx/>
                  <a:uFillTx/>
                  <a:latin typeface="+mn-ea"/>
                </a:endParaRPr>
              </a:p>
            </p:txBody>
          </p:sp>
          <p:sp>
            <p:nvSpPr>
              <p:cNvPr id="27" name="矩形: 圆角 26">
                <a:extLst>
                  <a:ext uri="{FF2B5EF4-FFF2-40B4-BE49-F238E27FC236}">
                    <a16:creationId xmlns:a16="http://schemas.microsoft.com/office/drawing/2014/main" id="{9F2AB6A5-F0ED-6FEB-C0C6-303EACE5A461}"/>
                  </a:ext>
                </a:extLst>
              </p:cNvPr>
              <p:cNvSpPr/>
              <p:nvPr/>
            </p:nvSpPr>
            <p:spPr>
              <a:xfrm>
                <a:off x="9782447" y="4030122"/>
                <a:ext cx="1494781"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85000"/>
                        <a:lumOff val="15000"/>
                      </a:schemeClr>
                    </a:solidFill>
                    <a:effectLst/>
                    <a:uLnTx/>
                    <a:uFillTx/>
                    <a:latin typeface="+mn-ea"/>
                  </a:rPr>
                  <a:t>2020</a:t>
                </a:r>
                <a:r>
                  <a:rPr kumimoji="0" lang="zh-CN" altLang="en-US" sz="1400" b="0" i="0" u="none" strike="noStrike" kern="0" cap="none" spc="0" normalizeH="0" baseline="0" noProof="0" dirty="0">
                    <a:ln>
                      <a:noFill/>
                    </a:ln>
                    <a:solidFill>
                      <a:schemeClr val="tx1">
                        <a:lumMod val="85000"/>
                        <a:lumOff val="15000"/>
                      </a:schemeClr>
                    </a:solidFill>
                    <a:effectLst/>
                    <a:uLnTx/>
                    <a:uFillTx/>
                    <a:latin typeface="+mn-ea"/>
                  </a:rPr>
                  <a:t>年</a:t>
                </a:r>
                <a:endParaRPr kumimoji="0" lang="en-US" altLang="zh-CN" sz="1400" b="0" i="0" u="none" strike="noStrike" kern="0" cap="none" spc="0" normalizeH="0" baseline="0" noProof="0" dirty="0">
                  <a:ln>
                    <a:noFill/>
                  </a:ln>
                  <a:solidFill>
                    <a:schemeClr val="tx1">
                      <a:lumMod val="85000"/>
                      <a:lumOff val="15000"/>
                    </a:schemeClr>
                  </a:solidFill>
                  <a:effectLst/>
                  <a:uLnTx/>
                  <a:uFillTx/>
                  <a:latin typeface="+mn-ea"/>
                </a:endParaRPr>
              </a:p>
            </p:txBody>
          </p:sp>
        </p:grpSp>
        <p:grpSp>
          <p:nvGrpSpPr>
            <p:cNvPr id="9" name="组合 8">
              <a:extLst>
                <a:ext uri="{FF2B5EF4-FFF2-40B4-BE49-F238E27FC236}">
                  <a16:creationId xmlns:a16="http://schemas.microsoft.com/office/drawing/2014/main" id="{048A4ECA-C32F-0FE0-A582-FE7B746FA0BC}"/>
                </a:ext>
              </a:extLst>
            </p:cNvPr>
            <p:cNvGrpSpPr/>
            <p:nvPr/>
          </p:nvGrpSpPr>
          <p:grpSpPr>
            <a:xfrm>
              <a:off x="941099" y="4631428"/>
              <a:ext cx="10336129" cy="518358"/>
              <a:chOff x="941099" y="4631428"/>
              <a:chExt cx="10336129" cy="518358"/>
            </a:xfrm>
          </p:grpSpPr>
          <p:sp>
            <p:nvSpPr>
              <p:cNvPr id="20" name="矩形: 圆角 19">
                <a:extLst>
                  <a:ext uri="{FF2B5EF4-FFF2-40B4-BE49-F238E27FC236}">
                    <a16:creationId xmlns:a16="http://schemas.microsoft.com/office/drawing/2014/main" id="{AD02401E-0039-6315-B054-BEDC922ECAF3}"/>
                  </a:ext>
                </a:extLst>
              </p:cNvPr>
              <p:cNvSpPr/>
              <p:nvPr/>
            </p:nvSpPr>
            <p:spPr>
              <a:xfrm>
                <a:off x="941099" y="4631428"/>
                <a:ext cx="2128516"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400" b="1" i="0" dirty="0">
                    <a:solidFill>
                      <a:schemeClr val="accent1"/>
                    </a:solidFill>
                    <a:effectLst/>
                    <a:latin typeface="+mn-ea"/>
                  </a:rPr>
                  <a:t>教育部社科司</a:t>
                </a:r>
                <a:endParaRPr kumimoji="0" lang="en-US" altLang="zh-CN" sz="1600" b="1" i="0" u="none" strike="noStrike" kern="0" cap="none" spc="0" normalizeH="0" baseline="0" noProof="0" dirty="0">
                  <a:ln>
                    <a:noFill/>
                  </a:ln>
                  <a:solidFill>
                    <a:schemeClr val="accent1"/>
                  </a:solidFill>
                  <a:effectLst/>
                  <a:uLnTx/>
                  <a:uFillTx/>
                  <a:latin typeface="+mn-ea"/>
                </a:endParaRPr>
              </a:p>
            </p:txBody>
          </p:sp>
          <p:sp>
            <p:nvSpPr>
              <p:cNvPr id="21" name="矩形: 圆角 20">
                <a:extLst>
                  <a:ext uri="{FF2B5EF4-FFF2-40B4-BE49-F238E27FC236}">
                    <a16:creationId xmlns:a16="http://schemas.microsoft.com/office/drawing/2014/main" id="{68F4B582-5A98-FF1D-E00F-12711D7FC1F8}"/>
                  </a:ext>
                </a:extLst>
              </p:cNvPr>
              <p:cNvSpPr/>
              <p:nvPr/>
            </p:nvSpPr>
            <p:spPr>
              <a:xfrm>
                <a:off x="7605644" y="4631428"/>
                <a:ext cx="2123645"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i="0" dirty="0">
                    <a:solidFill>
                      <a:schemeClr val="tx1">
                        <a:lumMod val="85000"/>
                        <a:lumOff val="15000"/>
                      </a:schemeClr>
                    </a:solidFill>
                    <a:effectLst/>
                    <a:latin typeface="+mn-ea"/>
                  </a:rPr>
                  <a:t>青年基金项目</a:t>
                </a:r>
                <a:endParaRPr kumimoji="0" lang="zh-CN" altLang="en-US" sz="1400" b="0" i="0" u="none" strike="noStrike" kern="0" cap="none" spc="0" normalizeH="0" baseline="0" noProof="0" dirty="0">
                  <a:ln>
                    <a:noFill/>
                  </a:ln>
                  <a:solidFill>
                    <a:schemeClr val="tx1">
                      <a:lumMod val="85000"/>
                      <a:lumOff val="15000"/>
                    </a:schemeClr>
                  </a:solidFill>
                  <a:effectLst/>
                  <a:uLnTx/>
                  <a:uFillTx/>
                  <a:latin typeface="+mn-ea"/>
                </a:endParaRPr>
              </a:p>
            </p:txBody>
          </p:sp>
          <p:sp>
            <p:nvSpPr>
              <p:cNvPr id="22" name="矩形: 圆角 21">
                <a:extLst>
                  <a:ext uri="{FF2B5EF4-FFF2-40B4-BE49-F238E27FC236}">
                    <a16:creationId xmlns:a16="http://schemas.microsoft.com/office/drawing/2014/main" id="{882BFDEE-948E-C01B-5722-293AB7F2FCD9}"/>
                  </a:ext>
                </a:extLst>
              </p:cNvPr>
              <p:cNvSpPr/>
              <p:nvPr/>
            </p:nvSpPr>
            <p:spPr>
              <a:xfrm>
                <a:off x="3142201" y="4631428"/>
                <a:ext cx="4390857" cy="518358"/>
              </a:xfrm>
              <a:prstGeom prst="roundRect">
                <a:avLst/>
              </a:prstGeom>
              <a:gradFill flip="none" rotWithShape="1">
                <a:gsLst>
                  <a:gs pos="8000">
                    <a:sysClr val="window" lastClr="FFFFFF">
                      <a:alpha val="48000"/>
                    </a:sysClr>
                  </a:gs>
                  <a:gs pos="100000">
                    <a:sysClr val="window" lastClr="FFFFFF"/>
                  </a:gs>
                </a:gsLst>
                <a:lin ang="0" scaled="1"/>
                <a:tileRect/>
              </a:gradFill>
              <a:ln w="12700" cap="flat" cmpd="sng" algn="ctr">
                <a:solidFill>
                  <a:sysClr val="window" lastClr="FFFFFF"/>
                </a:solid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i="0" dirty="0">
                    <a:solidFill>
                      <a:schemeClr val="tx1">
                        <a:lumMod val="85000"/>
                        <a:lumOff val="15000"/>
                      </a:schemeClr>
                    </a:solidFill>
                    <a:effectLst/>
                    <a:latin typeface="+mn-ea"/>
                  </a:rPr>
                  <a:t>长江上游地区面向小农户农业社会化服务供应链协同机制研究</a:t>
                </a:r>
                <a:endParaRPr kumimoji="0" lang="zh-CN" altLang="en-US" sz="1400" b="0" i="0" u="none" strike="noStrike" kern="0" cap="none" spc="0" normalizeH="0" baseline="0" noProof="0" dirty="0">
                  <a:ln>
                    <a:noFill/>
                  </a:ln>
                  <a:solidFill>
                    <a:schemeClr val="tx1">
                      <a:lumMod val="85000"/>
                      <a:lumOff val="15000"/>
                    </a:schemeClr>
                  </a:solidFill>
                  <a:effectLst/>
                  <a:uLnTx/>
                  <a:uFillTx/>
                  <a:latin typeface="+mn-ea"/>
                </a:endParaRPr>
              </a:p>
            </p:txBody>
          </p:sp>
          <p:sp>
            <p:nvSpPr>
              <p:cNvPr id="23" name="矩形: 圆角 22">
                <a:extLst>
                  <a:ext uri="{FF2B5EF4-FFF2-40B4-BE49-F238E27FC236}">
                    <a16:creationId xmlns:a16="http://schemas.microsoft.com/office/drawing/2014/main" id="{9B85FD73-156D-7E59-BBF0-8843FCD3DAAF}"/>
                  </a:ext>
                </a:extLst>
              </p:cNvPr>
              <p:cNvSpPr/>
              <p:nvPr/>
            </p:nvSpPr>
            <p:spPr>
              <a:xfrm>
                <a:off x="9782447" y="4631428"/>
                <a:ext cx="1494781"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85000"/>
                        <a:lumOff val="15000"/>
                      </a:schemeClr>
                    </a:solidFill>
                    <a:effectLst/>
                    <a:uLnTx/>
                    <a:uFillTx/>
                    <a:latin typeface="+mn-ea"/>
                  </a:rPr>
                  <a:t>2019</a:t>
                </a:r>
                <a:r>
                  <a:rPr kumimoji="0" lang="zh-CN" altLang="en-US" sz="1400" b="0" i="0" u="none" strike="noStrike" kern="0" cap="none" spc="0" normalizeH="0" baseline="0" noProof="0" dirty="0">
                    <a:ln>
                      <a:noFill/>
                    </a:ln>
                    <a:solidFill>
                      <a:schemeClr val="tx1">
                        <a:lumMod val="85000"/>
                        <a:lumOff val="15000"/>
                      </a:schemeClr>
                    </a:solidFill>
                    <a:effectLst/>
                    <a:uLnTx/>
                    <a:uFillTx/>
                    <a:latin typeface="+mn-ea"/>
                  </a:rPr>
                  <a:t>年</a:t>
                </a:r>
                <a:endParaRPr kumimoji="0" lang="en-US" altLang="zh-CN" sz="1400" b="0" i="0" u="none" strike="noStrike" kern="0" cap="none" spc="0" normalizeH="0" baseline="0" noProof="0" dirty="0">
                  <a:ln>
                    <a:noFill/>
                  </a:ln>
                  <a:solidFill>
                    <a:schemeClr val="tx1">
                      <a:lumMod val="85000"/>
                      <a:lumOff val="15000"/>
                    </a:schemeClr>
                  </a:solidFill>
                  <a:effectLst/>
                  <a:uLnTx/>
                  <a:uFillTx/>
                  <a:latin typeface="+mn-ea"/>
                </a:endParaRPr>
              </a:p>
            </p:txBody>
          </p:sp>
        </p:grpSp>
        <p:grpSp>
          <p:nvGrpSpPr>
            <p:cNvPr id="10" name="组合 9">
              <a:extLst>
                <a:ext uri="{FF2B5EF4-FFF2-40B4-BE49-F238E27FC236}">
                  <a16:creationId xmlns:a16="http://schemas.microsoft.com/office/drawing/2014/main" id="{326AF519-813C-A428-0649-4496E3F18573}"/>
                </a:ext>
              </a:extLst>
            </p:cNvPr>
            <p:cNvGrpSpPr/>
            <p:nvPr/>
          </p:nvGrpSpPr>
          <p:grpSpPr>
            <a:xfrm>
              <a:off x="941099" y="5232735"/>
              <a:ext cx="10336129" cy="518358"/>
              <a:chOff x="941099" y="5232735"/>
              <a:chExt cx="10336129" cy="518358"/>
            </a:xfrm>
          </p:grpSpPr>
          <p:sp>
            <p:nvSpPr>
              <p:cNvPr id="16" name="矩形: 圆角 15">
                <a:extLst>
                  <a:ext uri="{FF2B5EF4-FFF2-40B4-BE49-F238E27FC236}">
                    <a16:creationId xmlns:a16="http://schemas.microsoft.com/office/drawing/2014/main" id="{93682012-BB05-78D0-204D-3AC3DA54ECB9}"/>
                  </a:ext>
                </a:extLst>
              </p:cNvPr>
              <p:cNvSpPr/>
              <p:nvPr/>
            </p:nvSpPr>
            <p:spPr>
              <a:xfrm>
                <a:off x="941099" y="5232735"/>
                <a:ext cx="2128516"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400" b="1" i="0" dirty="0">
                    <a:solidFill>
                      <a:schemeClr val="accent1"/>
                    </a:solidFill>
                    <a:effectLst/>
                    <a:latin typeface="+mn-ea"/>
                  </a:rPr>
                  <a:t>教育部社科司</a:t>
                </a:r>
                <a:endParaRPr kumimoji="0" lang="en-US" altLang="zh-CN" sz="1600" b="1" i="0" u="none" strike="noStrike" kern="0" cap="none" spc="0" normalizeH="0" baseline="0" noProof="0" dirty="0">
                  <a:ln>
                    <a:noFill/>
                  </a:ln>
                  <a:solidFill>
                    <a:schemeClr val="accent1"/>
                  </a:solidFill>
                  <a:effectLst/>
                  <a:uLnTx/>
                  <a:uFillTx/>
                  <a:latin typeface="+mn-ea"/>
                </a:endParaRPr>
              </a:p>
            </p:txBody>
          </p:sp>
          <p:sp>
            <p:nvSpPr>
              <p:cNvPr id="17" name="矩形: 圆角 16">
                <a:extLst>
                  <a:ext uri="{FF2B5EF4-FFF2-40B4-BE49-F238E27FC236}">
                    <a16:creationId xmlns:a16="http://schemas.microsoft.com/office/drawing/2014/main" id="{6FB67EF6-3453-5EEB-AAD2-94AE42764ECE}"/>
                  </a:ext>
                </a:extLst>
              </p:cNvPr>
              <p:cNvSpPr/>
              <p:nvPr/>
            </p:nvSpPr>
            <p:spPr>
              <a:xfrm>
                <a:off x="7605644" y="5232735"/>
                <a:ext cx="2123645"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i="0" dirty="0">
                    <a:solidFill>
                      <a:schemeClr val="tx1">
                        <a:lumMod val="85000"/>
                        <a:lumOff val="15000"/>
                      </a:schemeClr>
                    </a:solidFill>
                    <a:effectLst/>
                    <a:latin typeface="+mn-ea"/>
                  </a:rPr>
                  <a:t>中国特色社会主义理论体系研究专项</a:t>
                </a:r>
                <a:endParaRPr kumimoji="0" lang="en-US" altLang="zh-CN" sz="1400" b="0" i="0" u="none" strike="noStrike" kern="0" cap="none" spc="0" normalizeH="0" baseline="0" noProof="0" dirty="0">
                  <a:ln>
                    <a:noFill/>
                  </a:ln>
                  <a:solidFill>
                    <a:schemeClr val="tx1">
                      <a:lumMod val="85000"/>
                      <a:lumOff val="15000"/>
                    </a:schemeClr>
                  </a:solidFill>
                  <a:effectLst/>
                  <a:uLnTx/>
                  <a:uFillTx/>
                  <a:latin typeface="+mn-ea"/>
                </a:endParaRPr>
              </a:p>
            </p:txBody>
          </p:sp>
          <p:sp>
            <p:nvSpPr>
              <p:cNvPr id="18" name="矩形: 圆角 17">
                <a:extLst>
                  <a:ext uri="{FF2B5EF4-FFF2-40B4-BE49-F238E27FC236}">
                    <a16:creationId xmlns:a16="http://schemas.microsoft.com/office/drawing/2014/main" id="{753A0F9D-C51C-D1AB-9666-EF9977B32ECB}"/>
                  </a:ext>
                </a:extLst>
              </p:cNvPr>
              <p:cNvSpPr/>
              <p:nvPr/>
            </p:nvSpPr>
            <p:spPr>
              <a:xfrm>
                <a:off x="3142201" y="5232735"/>
                <a:ext cx="4390857" cy="518358"/>
              </a:xfrm>
              <a:prstGeom prst="roundRect">
                <a:avLst/>
              </a:prstGeom>
              <a:gradFill flip="none" rotWithShape="1">
                <a:gsLst>
                  <a:gs pos="8000">
                    <a:sysClr val="window" lastClr="FFFFFF">
                      <a:alpha val="48000"/>
                    </a:sysClr>
                  </a:gs>
                  <a:gs pos="100000">
                    <a:sysClr val="window" lastClr="FFFFFF"/>
                  </a:gs>
                </a:gsLst>
                <a:lin ang="0" scaled="1"/>
                <a:tileRect/>
              </a:gradFill>
              <a:ln w="12700" cap="flat" cmpd="sng" algn="ctr">
                <a:solidFill>
                  <a:sysClr val="window" lastClr="FFFFFF"/>
                </a:solid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i="0" dirty="0">
                    <a:solidFill>
                      <a:schemeClr val="tx1">
                        <a:lumMod val="85000"/>
                        <a:lumOff val="15000"/>
                      </a:schemeClr>
                    </a:solidFill>
                    <a:effectLst/>
                    <a:latin typeface="+mn-ea"/>
                  </a:rPr>
                  <a:t>新时代中国社会矛盾的转化依据与破解路径研究</a:t>
                </a:r>
                <a:endParaRPr kumimoji="0" lang="zh-CN" altLang="en-US" sz="1400" b="0" i="0" u="none" strike="noStrike" kern="0" cap="none" spc="0" normalizeH="0" baseline="0" noProof="0" dirty="0">
                  <a:ln>
                    <a:noFill/>
                  </a:ln>
                  <a:solidFill>
                    <a:schemeClr val="tx1">
                      <a:lumMod val="85000"/>
                      <a:lumOff val="15000"/>
                    </a:schemeClr>
                  </a:solidFill>
                  <a:effectLst/>
                  <a:uLnTx/>
                  <a:uFillTx/>
                  <a:latin typeface="+mn-ea"/>
                </a:endParaRPr>
              </a:p>
            </p:txBody>
          </p:sp>
          <p:sp>
            <p:nvSpPr>
              <p:cNvPr id="19" name="矩形: 圆角 18">
                <a:extLst>
                  <a:ext uri="{FF2B5EF4-FFF2-40B4-BE49-F238E27FC236}">
                    <a16:creationId xmlns:a16="http://schemas.microsoft.com/office/drawing/2014/main" id="{057DA117-0CEB-7468-BFCE-F64AB70E922D}"/>
                  </a:ext>
                </a:extLst>
              </p:cNvPr>
              <p:cNvSpPr/>
              <p:nvPr/>
            </p:nvSpPr>
            <p:spPr>
              <a:xfrm>
                <a:off x="9782447" y="5232735"/>
                <a:ext cx="1494781"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85000"/>
                        <a:lumOff val="15000"/>
                      </a:schemeClr>
                    </a:solidFill>
                    <a:effectLst/>
                    <a:uLnTx/>
                    <a:uFillTx/>
                    <a:latin typeface="+mn-ea"/>
                  </a:rPr>
                  <a:t>2018</a:t>
                </a:r>
                <a:r>
                  <a:rPr kumimoji="0" lang="zh-CN" altLang="en-US" sz="1400" b="0" i="0" u="none" strike="noStrike" kern="0" cap="none" spc="0" normalizeH="0" baseline="0" noProof="0" dirty="0">
                    <a:ln>
                      <a:noFill/>
                    </a:ln>
                    <a:solidFill>
                      <a:schemeClr val="tx1">
                        <a:lumMod val="85000"/>
                        <a:lumOff val="15000"/>
                      </a:schemeClr>
                    </a:solidFill>
                    <a:effectLst/>
                    <a:uLnTx/>
                    <a:uFillTx/>
                    <a:latin typeface="+mn-ea"/>
                  </a:rPr>
                  <a:t>年</a:t>
                </a:r>
                <a:endParaRPr kumimoji="0" lang="en-US" altLang="zh-CN" sz="1400" b="0" i="0" u="none" strike="noStrike" kern="0" cap="none" spc="0" normalizeH="0" baseline="0" noProof="0" dirty="0">
                  <a:ln>
                    <a:noFill/>
                  </a:ln>
                  <a:solidFill>
                    <a:schemeClr val="tx1">
                      <a:lumMod val="85000"/>
                      <a:lumOff val="15000"/>
                    </a:schemeClr>
                  </a:solidFill>
                  <a:effectLst/>
                  <a:uLnTx/>
                  <a:uFillTx/>
                  <a:latin typeface="+mn-ea"/>
                </a:endParaRPr>
              </a:p>
            </p:txBody>
          </p:sp>
        </p:grpSp>
        <p:grpSp>
          <p:nvGrpSpPr>
            <p:cNvPr id="11" name="组合 10">
              <a:extLst>
                <a:ext uri="{FF2B5EF4-FFF2-40B4-BE49-F238E27FC236}">
                  <a16:creationId xmlns:a16="http://schemas.microsoft.com/office/drawing/2014/main" id="{243CC5CB-A2AF-FB87-7A40-C0DF68837F4D}"/>
                </a:ext>
              </a:extLst>
            </p:cNvPr>
            <p:cNvGrpSpPr/>
            <p:nvPr/>
          </p:nvGrpSpPr>
          <p:grpSpPr>
            <a:xfrm>
              <a:off x="941099" y="5834040"/>
              <a:ext cx="10336129" cy="518358"/>
              <a:chOff x="941099" y="5834040"/>
              <a:chExt cx="10336129" cy="518358"/>
            </a:xfrm>
          </p:grpSpPr>
          <p:sp>
            <p:nvSpPr>
              <p:cNvPr id="12" name="矩形: 圆角 11">
                <a:extLst>
                  <a:ext uri="{FF2B5EF4-FFF2-40B4-BE49-F238E27FC236}">
                    <a16:creationId xmlns:a16="http://schemas.microsoft.com/office/drawing/2014/main" id="{F970B99E-9DA3-581A-AED5-7CB5147A686A}"/>
                  </a:ext>
                </a:extLst>
              </p:cNvPr>
              <p:cNvSpPr/>
              <p:nvPr/>
            </p:nvSpPr>
            <p:spPr>
              <a:xfrm>
                <a:off x="941099" y="5834040"/>
                <a:ext cx="2128516"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400" b="1" i="0" dirty="0">
                    <a:solidFill>
                      <a:schemeClr val="accent1"/>
                    </a:solidFill>
                    <a:effectLst/>
                    <a:latin typeface="+mn-ea"/>
                  </a:rPr>
                  <a:t>教育部社科司</a:t>
                </a:r>
                <a:endParaRPr kumimoji="0" lang="en-US" altLang="zh-CN" sz="1600" b="1" i="0" u="none" strike="noStrike" kern="0" cap="none" spc="0" normalizeH="0" baseline="0" noProof="0" dirty="0">
                  <a:ln>
                    <a:noFill/>
                  </a:ln>
                  <a:solidFill>
                    <a:schemeClr val="accent1"/>
                  </a:solidFill>
                  <a:effectLst/>
                  <a:uLnTx/>
                  <a:uFillTx/>
                  <a:latin typeface="+mn-ea"/>
                </a:endParaRPr>
              </a:p>
            </p:txBody>
          </p:sp>
          <p:sp>
            <p:nvSpPr>
              <p:cNvPr id="13" name="矩形: 圆角 12">
                <a:extLst>
                  <a:ext uri="{FF2B5EF4-FFF2-40B4-BE49-F238E27FC236}">
                    <a16:creationId xmlns:a16="http://schemas.microsoft.com/office/drawing/2014/main" id="{CAE666DD-DAFE-188D-5ABE-42F7FEA386A5}"/>
                  </a:ext>
                </a:extLst>
              </p:cNvPr>
              <p:cNvSpPr/>
              <p:nvPr/>
            </p:nvSpPr>
            <p:spPr>
              <a:xfrm>
                <a:off x="7605644" y="5834040"/>
                <a:ext cx="2123645"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i="0" dirty="0">
                    <a:solidFill>
                      <a:schemeClr val="tx1">
                        <a:lumMod val="85000"/>
                        <a:lumOff val="15000"/>
                      </a:schemeClr>
                    </a:solidFill>
                    <a:effectLst/>
                    <a:latin typeface="+mn-ea"/>
                  </a:rPr>
                  <a:t>青年基金项目</a:t>
                </a:r>
                <a:endParaRPr kumimoji="0" lang="zh-CN" altLang="en-US" sz="1400" b="0" i="0" u="none" strike="noStrike" kern="0" cap="none" spc="0" normalizeH="0" baseline="0" noProof="0" dirty="0">
                  <a:ln>
                    <a:noFill/>
                  </a:ln>
                  <a:solidFill>
                    <a:schemeClr val="tx1">
                      <a:lumMod val="85000"/>
                      <a:lumOff val="15000"/>
                    </a:schemeClr>
                  </a:solidFill>
                  <a:effectLst/>
                  <a:uLnTx/>
                  <a:uFillTx/>
                  <a:latin typeface="+mn-ea"/>
                </a:endParaRPr>
              </a:p>
            </p:txBody>
          </p:sp>
          <p:sp>
            <p:nvSpPr>
              <p:cNvPr id="14" name="矩形: 圆角 13">
                <a:extLst>
                  <a:ext uri="{FF2B5EF4-FFF2-40B4-BE49-F238E27FC236}">
                    <a16:creationId xmlns:a16="http://schemas.microsoft.com/office/drawing/2014/main" id="{54EA0CC1-B8D2-4B6A-2B11-C09A2FB5B599}"/>
                  </a:ext>
                </a:extLst>
              </p:cNvPr>
              <p:cNvSpPr/>
              <p:nvPr/>
            </p:nvSpPr>
            <p:spPr>
              <a:xfrm>
                <a:off x="3142201" y="5834040"/>
                <a:ext cx="4390857" cy="518358"/>
              </a:xfrm>
              <a:prstGeom prst="roundRect">
                <a:avLst/>
              </a:prstGeom>
              <a:gradFill flip="none" rotWithShape="1">
                <a:gsLst>
                  <a:gs pos="8000">
                    <a:sysClr val="window" lastClr="FFFFFF">
                      <a:alpha val="48000"/>
                    </a:sysClr>
                  </a:gs>
                  <a:gs pos="100000">
                    <a:sysClr val="window" lastClr="FFFFFF"/>
                  </a:gs>
                </a:gsLst>
                <a:lin ang="0" scaled="1"/>
                <a:tileRect/>
              </a:gradFill>
              <a:ln w="12700" cap="flat" cmpd="sng" algn="ctr">
                <a:solidFill>
                  <a:sysClr val="window" lastClr="FFFFFF"/>
                </a:solid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i="0" dirty="0">
                    <a:solidFill>
                      <a:schemeClr val="tx1">
                        <a:lumMod val="85000"/>
                        <a:lumOff val="15000"/>
                      </a:schemeClr>
                    </a:solidFill>
                    <a:effectLst/>
                    <a:latin typeface="+mn-ea"/>
                  </a:rPr>
                  <a:t>城市融入背景下流动人口消费行为影响因素研究</a:t>
                </a:r>
                <a:endParaRPr kumimoji="0" lang="zh-CN" altLang="en-US" sz="1400" b="0" i="0" u="none" strike="noStrike" kern="0" cap="none" spc="0" normalizeH="0" baseline="0" noProof="0" dirty="0">
                  <a:ln>
                    <a:noFill/>
                  </a:ln>
                  <a:solidFill>
                    <a:schemeClr val="tx1">
                      <a:lumMod val="85000"/>
                      <a:lumOff val="15000"/>
                    </a:schemeClr>
                  </a:solidFill>
                  <a:effectLst/>
                  <a:uLnTx/>
                  <a:uFillTx/>
                  <a:latin typeface="+mn-ea"/>
                </a:endParaRPr>
              </a:p>
            </p:txBody>
          </p:sp>
          <p:sp>
            <p:nvSpPr>
              <p:cNvPr id="15" name="矩形: 圆角 14">
                <a:extLst>
                  <a:ext uri="{FF2B5EF4-FFF2-40B4-BE49-F238E27FC236}">
                    <a16:creationId xmlns:a16="http://schemas.microsoft.com/office/drawing/2014/main" id="{5B241C64-35B9-75B3-2EBE-F666EB27C8FD}"/>
                  </a:ext>
                </a:extLst>
              </p:cNvPr>
              <p:cNvSpPr/>
              <p:nvPr/>
            </p:nvSpPr>
            <p:spPr>
              <a:xfrm>
                <a:off x="9782447" y="5834040"/>
                <a:ext cx="1494781" cy="518358"/>
              </a:xfrm>
              <a:prstGeom prst="roundRect">
                <a:avLst/>
              </a:prstGeom>
              <a:solidFill>
                <a:sysClr val="window" lastClr="FFFFFF"/>
              </a:solidFill>
              <a:ln w="12700" cap="flat" cmpd="sng" algn="ctr">
                <a:noFill/>
                <a:prstDash val="solid"/>
                <a:miter lim="800000"/>
              </a:ln>
              <a:effectLst>
                <a:outerShdw blurRad="177800" dist="50800" dir="2700000" sx="99000" sy="99000" algn="tl" rotWithShape="0">
                  <a:srgbClr val="3E669C">
                    <a:alpha val="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85000"/>
                        <a:lumOff val="15000"/>
                      </a:schemeClr>
                    </a:solidFill>
                    <a:effectLst/>
                    <a:uLnTx/>
                    <a:uFillTx/>
                    <a:latin typeface="+mn-ea"/>
                  </a:rPr>
                  <a:t>2013</a:t>
                </a:r>
                <a:r>
                  <a:rPr kumimoji="0" lang="zh-CN" altLang="en-US" sz="1400" b="0" i="0" u="none" strike="noStrike" kern="0" cap="none" spc="0" normalizeH="0" baseline="0" noProof="0" dirty="0">
                    <a:ln>
                      <a:noFill/>
                    </a:ln>
                    <a:solidFill>
                      <a:schemeClr val="tx1">
                        <a:lumMod val="85000"/>
                        <a:lumOff val="15000"/>
                      </a:schemeClr>
                    </a:solidFill>
                    <a:effectLst/>
                    <a:uLnTx/>
                    <a:uFillTx/>
                    <a:latin typeface="+mn-ea"/>
                  </a:rPr>
                  <a:t>年</a:t>
                </a:r>
                <a:endParaRPr kumimoji="0" lang="en-US" altLang="zh-CN" sz="1400" b="0" i="0" u="none" strike="noStrike" kern="0" cap="none" spc="0" normalizeH="0" baseline="0" noProof="0" dirty="0">
                  <a:ln>
                    <a:noFill/>
                  </a:ln>
                  <a:solidFill>
                    <a:schemeClr val="tx1">
                      <a:lumMod val="85000"/>
                      <a:lumOff val="15000"/>
                    </a:schemeClr>
                  </a:solidFill>
                  <a:effectLst/>
                  <a:uLnTx/>
                  <a:uFillTx/>
                  <a:latin typeface="+mn-ea"/>
                </a:endParaRPr>
              </a:p>
            </p:txBody>
          </p:sp>
        </p:grpSp>
      </p:grpSp>
    </p:spTree>
    <p:extLst>
      <p:ext uri="{BB962C8B-B14F-4D97-AF65-F5344CB8AC3E}">
        <p14:creationId xmlns:p14="http://schemas.microsoft.com/office/powerpoint/2010/main" val="1183221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F2C039C-293D-20BD-2C3F-A86F68F4906B}"/>
              </a:ext>
            </a:extLst>
          </p:cNvPr>
          <p:cNvSpPr>
            <a:spLocks noGrp="1"/>
          </p:cNvSpPr>
          <p:nvPr>
            <p:ph type="body" sz="quarter" idx="10"/>
          </p:nvPr>
        </p:nvSpPr>
        <p:spPr/>
        <p:txBody>
          <a:bodyPr/>
          <a:lstStyle/>
          <a:p>
            <a:r>
              <a:rPr lang="zh-CN" altLang="en-US" dirty="0"/>
              <a:t>办学特色</a:t>
            </a:r>
          </a:p>
        </p:txBody>
      </p:sp>
      <p:sp>
        <p:nvSpPr>
          <p:cNvPr id="3" name="六边形 2">
            <a:extLst>
              <a:ext uri="{FF2B5EF4-FFF2-40B4-BE49-F238E27FC236}">
                <a16:creationId xmlns:a16="http://schemas.microsoft.com/office/drawing/2014/main" id="{BB40194B-C8CA-C608-2B2D-763D195781B0}"/>
              </a:ext>
            </a:extLst>
          </p:cNvPr>
          <p:cNvSpPr/>
          <p:nvPr/>
        </p:nvSpPr>
        <p:spPr>
          <a:xfrm>
            <a:off x="4044391" y="1951702"/>
            <a:ext cx="4156364" cy="3583072"/>
          </a:xfrm>
          <a:prstGeom prst="hexagon">
            <a:avLst/>
          </a:prstGeom>
          <a:no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4" name="图片 3" descr="路上有一些房子和树&#10;&#10;描述已自动生成">
            <a:extLst>
              <a:ext uri="{FF2B5EF4-FFF2-40B4-BE49-F238E27FC236}">
                <a16:creationId xmlns:a16="http://schemas.microsoft.com/office/drawing/2014/main" id="{58BB6802-6295-FCBB-8BFB-0BB22A6918C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840029" y="2666179"/>
            <a:ext cx="2511942" cy="2165466"/>
          </a:xfrm>
          <a:custGeom>
            <a:avLst/>
            <a:gdLst>
              <a:gd name="connsiteX0" fmla="*/ 1021396 w 4739280"/>
              <a:gd name="connsiteY0" fmla="*/ 0 h 4085583"/>
              <a:gd name="connsiteX1" fmla="*/ 3717884 w 4739280"/>
              <a:gd name="connsiteY1" fmla="*/ 0 h 4085583"/>
              <a:gd name="connsiteX2" fmla="*/ 4739280 w 4739280"/>
              <a:gd name="connsiteY2" fmla="*/ 2042792 h 4085583"/>
              <a:gd name="connsiteX3" fmla="*/ 3717884 w 4739280"/>
              <a:gd name="connsiteY3" fmla="*/ 4085583 h 4085583"/>
              <a:gd name="connsiteX4" fmla="*/ 1021396 w 4739280"/>
              <a:gd name="connsiteY4" fmla="*/ 4085583 h 4085583"/>
              <a:gd name="connsiteX5" fmla="*/ 0 w 4739280"/>
              <a:gd name="connsiteY5" fmla="*/ 2042792 h 408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9280" h="4085583">
                <a:moveTo>
                  <a:pt x="1021396" y="0"/>
                </a:moveTo>
                <a:lnTo>
                  <a:pt x="3717884" y="0"/>
                </a:lnTo>
                <a:lnTo>
                  <a:pt x="4739280" y="2042792"/>
                </a:lnTo>
                <a:lnTo>
                  <a:pt x="3717884" y="4085583"/>
                </a:lnTo>
                <a:lnTo>
                  <a:pt x="1021396" y="4085583"/>
                </a:lnTo>
                <a:lnTo>
                  <a:pt x="0" y="2042792"/>
                </a:lnTo>
                <a:close/>
              </a:path>
            </a:pathLst>
          </a:custGeom>
        </p:spPr>
      </p:pic>
      <p:sp>
        <p:nvSpPr>
          <p:cNvPr id="5" name="六边形 4">
            <a:extLst>
              <a:ext uri="{FF2B5EF4-FFF2-40B4-BE49-F238E27FC236}">
                <a16:creationId xmlns:a16="http://schemas.microsoft.com/office/drawing/2014/main" id="{DEECDA76-4372-4AAF-0F1A-8123C1A6E58A}"/>
              </a:ext>
            </a:extLst>
          </p:cNvPr>
          <p:cNvSpPr/>
          <p:nvPr/>
        </p:nvSpPr>
        <p:spPr>
          <a:xfrm>
            <a:off x="4358446" y="2222439"/>
            <a:ext cx="3528254" cy="3041598"/>
          </a:xfrm>
          <a:prstGeom prst="hexagon">
            <a:avLst/>
          </a:prstGeom>
          <a:noFill/>
          <a:ln>
            <a:solidFill>
              <a:schemeClr val="accent2">
                <a:alpha val="51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6" name="组合 5">
            <a:extLst>
              <a:ext uri="{FF2B5EF4-FFF2-40B4-BE49-F238E27FC236}">
                <a16:creationId xmlns:a16="http://schemas.microsoft.com/office/drawing/2014/main" id="{A3DC9685-0517-B666-5844-129FCC144642}"/>
              </a:ext>
            </a:extLst>
          </p:cNvPr>
          <p:cNvGrpSpPr/>
          <p:nvPr/>
        </p:nvGrpSpPr>
        <p:grpSpPr>
          <a:xfrm>
            <a:off x="4770480" y="2577641"/>
            <a:ext cx="2704186" cy="2331194"/>
            <a:chOff x="4770480" y="2577641"/>
            <a:chExt cx="2704186" cy="2331194"/>
          </a:xfrm>
        </p:grpSpPr>
        <p:sp>
          <p:nvSpPr>
            <p:cNvPr id="7" name="六边形 6">
              <a:extLst>
                <a:ext uri="{FF2B5EF4-FFF2-40B4-BE49-F238E27FC236}">
                  <a16:creationId xmlns:a16="http://schemas.microsoft.com/office/drawing/2014/main" id="{9D822323-F49B-7B95-5C63-D5E2EB16C931}"/>
                </a:ext>
              </a:extLst>
            </p:cNvPr>
            <p:cNvSpPr/>
            <p:nvPr/>
          </p:nvSpPr>
          <p:spPr>
            <a:xfrm>
              <a:off x="4770480" y="2577641"/>
              <a:ext cx="2704186" cy="2331194"/>
            </a:xfrm>
            <a:prstGeom prst="hexagon">
              <a:avLst/>
            </a:prstGeom>
            <a:solidFill>
              <a:schemeClr val="accent1">
                <a:alpha val="89000"/>
              </a:schemeClr>
            </a:solidFill>
            <a:ln>
              <a:noFill/>
            </a:ln>
            <a:effectLst>
              <a:outerShdw blurRad="355600" dist="152400" dir="5400000" algn="ctr" rotWithShape="0">
                <a:srgbClr val="003CA3">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文本框 7">
              <a:extLst>
                <a:ext uri="{FF2B5EF4-FFF2-40B4-BE49-F238E27FC236}">
                  <a16:creationId xmlns:a16="http://schemas.microsoft.com/office/drawing/2014/main" id="{810C25B1-26CD-9608-B33E-8517545C6125}"/>
                </a:ext>
              </a:extLst>
            </p:cNvPr>
            <p:cNvSpPr txBox="1"/>
            <p:nvPr/>
          </p:nvSpPr>
          <p:spPr>
            <a:xfrm>
              <a:off x="5198899" y="3749425"/>
              <a:ext cx="1794203" cy="523220"/>
            </a:xfrm>
            <a:prstGeom prst="rect">
              <a:avLst/>
            </a:prstGeom>
            <a:noFill/>
          </p:spPr>
          <p:txBody>
            <a:bodyPr wrap="square" rtlCol="0">
              <a:spAutoFit/>
            </a:bodyPr>
            <a:lstStyle/>
            <a:p>
              <a:pPr algn="ctr"/>
              <a:r>
                <a:rPr lang="zh-CN" altLang="en-US" sz="2800" dirty="0">
                  <a:solidFill>
                    <a:schemeClr val="bg1"/>
                  </a:solidFill>
                  <a:latin typeface="OPPOSans R" panose="00020600040101010101" pitchFamily="18" charset="-122"/>
                  <a:ea typeface="OPPOSans R" panose="00020600040101010101" pitchFamily="18" charset="-122"/>
                  <a:cs typeface="OPPOSans H" panose="00020600040101010101" pitchFamily="18" charset="-122"/>
                </a:rPr>
                <a:t>办学特色</a:t>
              </a:r>
            </a:p>
          </p:txBody>
        </p:sp>
        <p:pic>
          <p:nvPicPr>
            <p:cNvPr id="9" name="图形 8">
              <a:extLst>
                <a:ext uri="{FF2B5EF4-FFF2-40B4-BE49-F238E27FC236}">
                  <a16:creationId xmlns:a16="http://schemas.microsoft.com/office/drawing/2014/main" id="{332DB1BC-AFF3-551F-962E-A493E5514DD4}"/>
                </a:ext>
              </a:extLst>
            </p:cNvPr>
            <p:cNvPicPr>
              <a:picLocks noChangeAspect="1"/>
            </p:cNvPicPr>
            <p:nvPr/>
          </p:nvPicPr>
          <p:blipFill>
            <a:blip r:embed="rId3">
              <a:alphaModFix amt="75000"/>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754541" y="2986128"/>
              <a:ext cx="717018" cy="717018"/>
            </a:xfrm>
            <a:prstGeom prst="rect">
              <a:avLst/>
            </a:prstGeom>
          </p:spPr>
        </p:pic>
      </p:grpSp>
      <p:sp>
        <p:nvSpPr>
          <p:cNvPr id="10" name="矩形 9">
            <a:extLst>
              <a:ext uri="{FF2B5EF4-FFF2-40B4-BE49-F238E27FC236}">
                <a16:creationId xmlns:a16="http://schemas.microsoft.com/office/drawing/2014/main" id="{A3AA642B-3BE9-40B7-BC3C-3D385F5524FA}"/>
              </a:ext>
            </a:extLst>
          </p:cNvPr>
          <p:cNvSpPr/>
          <p:nvPr/>
        </p:nvSpPr>
        <p:spPr>
          <a:xfrm>
            <a:off x="8072245" y="5719086"/>
            <a:ext cx="2752631" cy="532966"/>
          </a:xfrm>
          <a:prstGeom prst="rect">
            <a:avLst/>
          </a:prstGeom>
        </p:spPr>
        <p:txBody>
          <a:bodyPr wrap="squar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ea"/>
              </a:rPr>
              <a:t>以大数据为支撑的</a:t>
            </a:r>
            <a:endParaRPr kumimoji="0" lang="en-US" altLang="zh-CN" sz="1400" b="0" i="0" u="none" strike="noStrike" kern="1200" cap="none" spc="0" normalizeH="0" baseline="0" noProof="0" dirty="0">
              <a:ln>
                <a:noFill/>
              </a:ln>
              <a:solidFill>
                <a:schemeClr val="tx1">
                  <a:lumMod val="85000"/>
                  <a:lumOff val="15000"/>
                </a:schemeClr>
              </a:solidFill>
              <a:effectLst/>
              <a:uLnTx/>
              <a:uFillTx/>
              <a:latin typeface="+mn-ea"/>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ea"/>
              </a:rPr>
              <a:t>智慧城市管理专业群</a:t>
            </a:r>
          </a:p>
        </p:txBody>
      </p:sp>
      <p:grpSp>
        <p:nvGrpSpPr>
          <p:cNvPr id="11" name="组合 10">
            <a:extLst>
              <a:ext uri="{FF2B5EF4-FFF2-40B4-BE49-F238E27FC236}">
                <a16:creationId xmlns:a16="http://schemas.microsoft.com/office/drawing/2014/main" id="{D0E1692C-3738-38EB-9A5B-9F19EC3DDF75}"/>
              </a:ext>
            </a:extLst>
          </p:cNvPr>
          <p:cNvGrpSpPr/>
          <p:nvPr/>
        </p:nvGrpSpPr>
        <p:grpSpPr>
          <a:xfrm>
            <a:off x="7392827" y="5295626"/>
            <a:ext cx="2068516" cy="558736"/>
            <a:chOff x="7392827" y="5295626"/>
            <a:chExt cx="2068516" cy="558736"/>
          </a:xfrm>
        </p:grpSpPr>
        <p:sp>
          <p:nvSpPr>
            <p:cNvPr id="12" name="矩形 11">
              <a:extLst>
                <a:ext uri="{FF2B5EF4-FFF2-40B4-BE49-F238E27FC236}">
                  <a16:creationId xmlns:a16="http://schemas.microsoft.com/office/drawing/2014/main" id="{2089927E-688E-937D-FCAB-BAE1552BF14A}"/>
                </a:ext>
              </a:extLst>
            </p:cNvPr>
            <p:cNvSpPr/>
            <p:nvPr/>
          </p:nvSpPr>
          <p:spPr>
            <a:xfrm>
              <a:off x="8076348" y="5326292"/>
              <a:ext cx="1384995"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2"/>
                  </a:solidFill>
                  <a:effectLst/>
                  <a:uLnTx/>
                  <a:uFillTx/>
                  <a:latin typeface="+mj-ea"/>
                  <a:ea typeface="+mj-ea"/>
                  <a:cs typeface="+mn-cs"/>
                </a:rPr>
                <a:t>办学特色 </a:t>
              </a:r>
              <a:r>
                <a:rPr kumimoji="0" lang="en-US" altLang="zh-CN" sz="2000" b="0" i="0" u="none" strike="noStrike" kern="1200" cap="none" spc="0" normalizeH="0" baseline="0" noProof="0" dirty="0">
                  <a:ln>
                    <a:noFill/>
                  </a:ln>
                  <a:solidFill>
                    <a:schemeClr val="accent2"/>
                  </a:solidFill>
                  <a:effectLst/>
                  <a:uLnTx/>
                  <a:uFillTx/>
                  <a:latin typeface="+mj-ea"/>
                  <a:ea typeface="+mj-ea"/>
                  <a:cs typeface="+mn-cs"/>
                </a:rPr>
                <a:t>06</a:t>
              </a:r>
              <a:endParaRPr kumimoji="0" lang="en-US" sz="2000" b="0" i="0" u="none" strike="noStrike" kern="1200" cap="none" spc="0" normalizeH="0" baseline="0" noProof="0" dirty="0">
                <a:ln>
                  <a:noFill/>
                </a:ln>
                <a:solidFill>
                  <a:schemeClr val="accent2"/>
                </a:solidFill>
                <a:effectLst/>
                <a:uLnTx/>
                <a:uFillTx/>
                <a:latin typeface="+mj-ea"/>
                <a:ea typeface="+mj-ea"/>
                <a:cs typeface="+mn-cs"/>
              </a:endParaRPr>
            </a:p>
          </p:txBody>
        </p:sp>
        <p:grpSp>
          <p:nvGrpSpPr>
            <p:cNvPr id="13" name="组合 12">
              <a:extLst>
                <a:ext uri="{FF2B5EF4-FFF2-40B4-BE49-F238E27FC236}">
                  <a16:creationId xmlns:a16="http://schemas.microsoft.com/office/drawing/2014/main" id="{46F3631D-0E74-1296-253A-FC8408ADB78F}"/>
                </a:ext>
              </a:extLst>
            </p:cNvPr>
            <p:cNvGrpSpPr/>
            <p:nvPr/>
          </p:nvGrpSpPr>
          <p:grpSpPr>
            <a:xfrm>
              <a:off x="7392827" y="5295626"/>
              <a:ext cx="558736" cy="558736"/>
              <a:chOff x="7392827" y="5295626"/>
              <a:chExt cx="558736" cy="558736"/>
            </a:xfrm>
          </p:grpSpPr>
          <p:sp>
            <p:nvSpPr>
              <p:cNvPr id="14" name="元素1">
                <a:extLst>
                  <a:ext uri="{FF2B5EF4-FFF2-40B4-BE49-F238E27FC236}">
                    <a16:creationId xmlns:a16="http://schemas.microsoft.com/office/drawing/2014/main" id="{A4266505-6487-4DD0-D07B-93B4EB4E4E12}"/>
                  </a:ext>
                </a:extLst>
              </p:cNvPr>
              <p:cNvSpPr/>
              <p:nvPr/>
            </p:nvSpPr>
            <p:spPr>
              <a:xfrm>
                <a:off x="7392827" y="5295626"/>
                <a:ext cx="558736" cy="558736"/>
              </a:xfrm>
              <a:prstGeom prst="ellipse">
                <a:avLst/>
              </a:prstGeom>
              <a:solidFill>
                <a:schemeClr val="accent2"/>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1400" b="1" dirty="0">
                  <a:solidFill>
                    <a:schemeClr val="bg1"/>
                  </a:solidFill>
                  <a:latin typeface="OPPOSans R" panose="00020600040101010101" pitchFamily="18" charset="-122"/>
                  <a:ea typeface="OPPOSans R" panose="00020600040101010101" pitchFamily="18" charset="-122"/>
                  <a:sym typeface="Arial" panose="020B0604020202020204" pitchFamily="34" charset="0"/>
                </a:endParaRPr>
              </a:p>
            </p:txBody>
          </p:sp>
          <p:pic>
            <p:nvPicPr>
              <p:cNvPr id="15" name="图形 14">
                <a:extLst>
                  <a:ext uri="{FF2B5EF4-FFF2-40B4-BE49-F238E27FC236}">
                    <a16:creationId xmlns:a16="http://schemas.microsoft.com/office/drawing/2014/main" id="{56247F4E-980F-2D1E-5A36-7354DF922730}"/>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510195" y="5412994"/>
                <a:ext cx="324000" cy="324000"/>
              </a:xfrm>
              <a:prstGeom prst="rect">
                <a:avLst/>
              </a:prstGeom>
            </p:spPr>
          </p:pic>
        </p:grpSp>
      </p:grpSp>
      <p:grpSp>
        <p:nvGrpSpPr>
          <p:cNvPr id="16" name="组合 15">
            <a:extLst>
              <a:ext uri="{FF2B5EF4-FFF2-40B4-BE49-F238E27FC236}">
                <a16:creationId xmlns:a16="http://schemas.microsoft.com/office/drawing/2014/main" id="{2C0738E8-960D-1C24-BC1A-CE6A7A793A93}"/>
              </a:ext>
            </a:extLst>
          </p:cNvPr>
          <p:cNvGrpSpPr/>
          <p:nvPr/>
        </p:nvGrpSpPr>
        <p:grpSpPr>
          <a:xfrm>
            <a:off x="7392827" y="1640091"/>
            <a:ext cx="3432049" cy="956426"/>
            <a:chOff x="7392827" y="1640091"/>
            <a:chExt cx="3432049" cy="956426"/>
          </a:xfrm>
        </p:grpSpPr>
        <p:sp>
          <p:nvSpPr>
            <p:cNvPr id="17" name="矩形 16">
              <a:extLst>
                <a:ext uri="{FF2B5EF4-FFF2-40B4-BE49-F238E27FC236}">
                  <a16:creationId xmlns:a16="http://schemas.microsoft.com/office/drawing/2014/main" id="{FDDE67D4-57F6-7DA3-BAC0-6D8EC694F06E}"/>
                </a:ext>
              </a:extLst>
            </p:cNvPr>
            <p:cNvSpPr/>
            <p:nvPr/>
          </p:nvSpPr>
          <p:spPr>
            <a:xfrm>
              <a:off x="8076348" y="1670757"/>
              <a:ext cx="1384995"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2"/>
                  </a:solidFill>
                  <a:effectLst/>
                  <a:uLnTx/>
                  <a:uFillTx/>
                  <a:latin typeface="+mj-ea"/>
                  <a:ea typeface="+mj-ea"/>
                  <a:cs typeface="+mn-cs"/>
                </a:rPr>
                <a:t>办学特色 </a:t>
              </a:r>
              <a:r>
                <a:rPr kumimoji="0" lang="en-US" altLang="zh-CN" sz="2000" b="0" i="0" u="none" strike="noStrike" kern="1200" cap="none" spc="0" normalizeH="0" baseline="0" noProof="0" dirty="0">
                  <a:ln>
                    <a:noFill/>
                  </a:ln>
                  <a:solidFill>
                    <a:schemeClr val="accent2"/>
                  </a:solidFill>
                  <a:effectLst/>
                  <a:uLnTx/>
                  <a:uFillTx/>
                  <a:latin typeface="+mj-ea"/>
                  <a:ea typeface="+mj-ea"/>
                  <a:cs typeface="+mn-cs"/>
                </a:rPr>
                <a:t>04</a:t>
              </a:r>
              <a:endParaRPr kumimoji="0" lang="en-US" sz="2000" b="0" i="0" u="none" strike="noStrike" kern="1200" cap="none" spc="0" normalizeH="0" baseline="0" noProof="0" dirty="0">
                <a:ln>
                  <a:noFill/>
                </a:ln>
                <a:solidFill>
                  <a:schemeClr val="accent2"/>
                </a:solidFill>
                <a:effectLst/>
                <a:uLnTx/>
                <a:uFillTx/>
                <a:latin typeface="+mj-ea"/>
                <a:ea typeface="+mj-ea"/>
                <a:cs typeface="+mn-cs"/>
              </a:endParaRPr>
            </a:p>
          </p:txBody>
        </p:sp>
        <p:sp>
          <p:nvSpPr>
            <p:cNvPr id="18" name="矩形 17">
              <a:extLst>
                <a:ext uri="{FF2B5EF4-FFF2-40B4-BE49-F238E27FC236}">
                  <a16:creationId xmlns:a16="http://schemas.microsoft.com/office/drawing/2014/main" id="{4A9EBCAF-0AD0-280A-8471-B8E21724C4ED}"/>
                </a:ext>
              </a:extLst>
            </p:cNvPr>
            <p:cNvSpPr/>
            <p:nvPr/>
          </p:nvSpPr>
          <p:spPr>
            <a:xfrm>
              <a:off x="8072245" y="2063551"/>
              <a:ext cx="2752631" cy="532966"/>
            </a:xfrm>
            <a:prstGeom prst="rect">
              <a:avLst/>
            </a:prstGeom>
          </p:spPr>
          <p:txBody>
            <a:bodyPr wrap="squar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ea"/>
                </a:rPr>
                <a:t>以产教融合为核心的</a:t>
              </a:r>
              <a:endParaRPr lang="en-US" altLang="zh-CN" sz="1400" dirty="0">
                <a:solidFill>
                  <a:schemeClr val="tx1">
                    <a:lumMod val="85000"/>
                    <a:lumOff val="15000"/>
                  </a:schemeClr>
                </a:solidFill>
                <a:latin typeface="+mn-ea"/>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ea"/>
                </a:rPr>
                <a:t>软件专业群</a:t>
              </a:r>
            </a:p>
          </p:txBody>
        </p:sp>
        <p:grpSp>
          <p:nvGrpSpPr>
            <p:cNvPr id="19" name="组合 18">
              <a:extLst>
                <a:ext uri="{FF2B5EF4-FFF2-40B4-BE49-F238E27FC236}">
                  <a16:creationId xmlns:a16="http://schemas.microsoft.com/office/drawing/2014/main" id="{584EF512-089B-4FFA-7A54-184CF19BE1EF}"/>
                </a:ext>
              </a:extLst>
            </p:cNvPr>
            <p:cNvGrpSpPr/>
            <p:nvPr/>
          </p:nvGrpSpPr>
          <p:grpSpPr>
            <a:xfrm>
              <a:off x="7392827" y="1640091"/>
              <a:ext cx="558736" cy="558736"/>
              <a:chOff x="7392827" y="1640091"/>
              <a:chExt cx="558736" cy="558736"/>
            </a:xfrm>
          </p:grpSpPr>
          <p:sp>
            <p:nvSpPr>
              <p:cNvPr id="20" name="元素3">
                <a:extLst>
                  <a:ext uri="{FF2B5EF4-FFF2-40B4-BE49-F238E27FC236}">
                    <a16:creationId xmlns:a16="http://schemas.microsoft.com/office/drawing/2014/main" id="{15E8B5A0-B264-F218-C316-B8AE84D943BB}"/>
                  </a:ext>
                </a:extLst>
              </p:cNvPr>
              <p:cNvSpPr/>
              <p:nvPr/>
            </p:nvSpPr>
            <p:spPr>
              <a:xfrm>
                <a:off x="7392827" y="1640091"/>
                <a:ext cx="558736" cy="558736"/>
              </a:xfrm>
              <a:prstGeom prst="ellipse">
                <a:avLst/>
              </a:prstGeom>
              <a:solidFill>
                <a:schemeClr val="accent2"/>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1400" b="1" dirty="0">
                  <a:solidFill>
                    <a:schemeClr val="bg1"/>
                  </a:solidFill>
                  <a:latin typeface="OPPOSans R" panose="00020600040101010101" pitchFamily="18" charset="-122"/>
                  <a:ea typeface="OPPOSans R" panose="00020600040101010101" pitchFamily="18" charset="-122"/>
                  <a:sym typeface="Arial" panose="020B0604020202020204" pitchFamily="34" charset="0"/>
                </a:endParaRPr>
              </a:p>
            </p:txBody>
          </p:sp>
          <p:pic>
            <p:nvPicPr>
              <p:cNvPr id="21" name="图形 20">
                <a:extLst>
                  <a:ext uri="{FF2B5EF4-FFF2-40B4-BE49-F238E27FC236}">
                    <a16:creationId xmlns:a16="http://schemas.microsoft.com/office/drawing/2014/main" id="{2C2ABAE9-C0C0-E961-83B8-4F8E7680611E}"/>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492195" y="1739459"/>
                <a:ext cx="360000" cy="360000"/>
              </a:xfrm>
              <a:prstGeom prst="rect">
                <a:avLst/>
              </a:prstGeom>
            </p:spPr>
          </p:pic>
        </p:grpSp>
      </p:grpSp>
      <p:grpSp>
        <p:nvGrpSpPr>
          <p:cNvPr id="22" name="组合 21">
            <a:extLst>
              <a:ext uri="{FF2B5EF4-FFF2-40B4-BE49-F238E27FC236}">
                <a16:creationId xmlns:a16="http://schemas.microsoft.com/office/drawing/2014/main" id="{2CCD9211-DAC5-E93B-DB73-97F524D5D877}"/>
              </a:ext>
            </a:extLst>
          </p:cNvPr>
          <p:cNvGrpSpPr/>
          <p:nvPr/>
        </p:nvGrpSpPr>
        <p:grpSpPr>
          <a:xfrm>
            <a:off x="8289354" y="3449576"/>
            <a:ext cx="3432049" cy="975476"/>
            <a:chOff x="8289354" y="3449576"/>
            <a:chExt cx="3432049" cy="975476"/>
          </a:xfrm>
        </p:grpSpPr>
        <p:sp>
          <p:nvSpPr>
            <p:cNvPr id="23" name="矩形 22">
              <a:extLst>
                <a:ext uri="{FF2B5EF4-FFF2-40B4-BE49-F238E27FC236}">
                  <a16:creationId xmlns:a16="http://schemas.microsoft.com/office/drawing/2014/main" id="{090651E1-AB42-30F7-BD3E-9F2A4C249F2D}"/>
                </a:ext>
              </a:extLst>
            </p:cNvPr>
            <p:cNvSpPr/>
            <p:nvPr/>
          </p:nvSpPr>
          <p:spPr>
            <a:xfrm>
              <a:off x="8972875" y="3499292"/>
              <a:ext cx="1384995"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65000"/>
                      <a:lumOff val="35000"/>
                    </a:schemeClr>
                  </a:solidFill>
                  <a:effectLst/>
                  <a:uLnTx/>
                  <a:uFillTx/>
                  <a:latin typeface="+mj-ea"/>
                  <a:ea typeface="+mj-ea"/>
                  <a:cs typeface="+mn-cs"/>
                </a:rPr>
                <a:t>办学特色 </a:t>
              </a:r>
              <a:r>
                <a:rPr kumimoji="0" lang="en-US" altLang="zh-CN" sz="2000" b="0" i="0" u="none" strike="noStrike" kern="1200" cap="none" spc="0" normalizeH="0" baseline="0" noProof="0" dirty="0">
                  <a:ln>
                    <a:noFill/>
                  </a:ln>
                  <a:solidFill>
                    <a:schemeClr val="tx1">
                      <a:lumMod val="65000"/>
                      <a:lumOff val="35000"/>
                    </a:schemeClr>
                  </a:solidFill>
                  <a:effectLst/>
                  <a:uLnTx/>
                  <a:uFillTx/>
                  <a:latin typeface="+mj-ea"/>
                  <a:ea typeface="+mj-ea"/>
                  <a:cs typeface="+mn-cs"/>
                </a:rPr>
                <a:t>05</a:t>
              </a:r>
              <a:endParaRPr kumimoji="0" lang="en-US" sz="2000" b="0" i="0" u="none" strike="noStrike" kern="1200" cap="none" spc="0" normalizeH="0" baseline="0" noProof="0" dirty="0">
                <a:ln>
                  <a:noFill/>
                </a:ln>
                <a:solidFill>
                  <a:schemeClr val="tx1">
                    <a:lumMod val="65000"/>
                    <a:lumOff val="35000"/>
                  </a:schemeClr>
                </a:solidFill>
                <a:effectLst/>
                <a:uLnTx/>
                <a:uFillTx/>
                <a:latin typeface="+mj-ea"/>
                <a:ea typeface="+mj-ea"/>
                <a:cs typeface="+mn-cs"/>
              </a:endParaRPr>
            </a:p>
          </p:txBody>
        </p:sp>
        <p:sp>
          <p:nvSpPr>
            <p:cNvPr id="24" name="矩形 23">
              <a:extLst>
                <a:ext uri="{FF2B5EF4-FFF2-40B4-BE49-F238E27FC236}">
                  <a16:creationId xmlns:a16="http://schemas.microsoft.com/office/drawing/2014/main" id="{E2A807BC-D117-F173-E60C-4E7C536F0E9A}"/>
                </a:ext>
              </a:extLst>
            </p:cNvPr>
            <p:cNvSpPr/>
            <p:nvPr/>
          </p:nvSpPr>
          <p:spPr>
            <a:xfrm>
              <a:off x="8968772" y="3892086"/>
              <a:ext cx="2752631" cy="532966"/>
            </a:xfrm>
            <a:prstGeom prst="rect">
              <a:avLst/>
            </a:prstGeom>
          </p:spPr>
          <p:txBody>
            <a:bodyPr wrap="squar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ea"/>
                </a:rPr>
                <a:t>以会展和新媒体融合的</a:t>
              </a:r>
              <a:endParaRPr kumimoji="0" lang="en-US" altLang="zh-CN" sz="1400" b="0" i="0" u="none" strike="noStrike" kern="1200" cap="none" spc="0" normalizeH="0" baseline="0" noProof="0" dirty="0">
                <a:ln>
                  <a:noFill/>
                </a:ln>
                <a:solidFill>
                  <a:schemeClr val="tx1">
                    <a:lumMod val="85000"/>
                    <a:lumOff val="15000"/>
                  </a:schemeClr>
                </a:solidFill>
                <a:effectLst/>
                <a:uLnTx/>
                <a:uFillTx/>
                <a:latin typeface="+mn-ea"/>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ea"/>
                </a:rPr>
                <a:t>文化创意专业群</a:t>
              </a:r>
            </a:p>
          </p:txBody>
        </p:sp>
        <p:grpSp>
          <p:nvGrpSpPr>
            <p:cNvPr id="25" name="组合 24">
              <a:extLst>
                <a:ext uri="{FF2B5EF4-FFF2-40B4-BE49-F238E27FC236}">
                  <a16:creationId xmlns:a16="http://schemas.microsoft.com/office/drawing/2014/main" id="{64681273-AC4E-F9C4-AD54-930263C4205F}"/>
                </a:ext>
              </a:extLst>
            </p:cNvPr>
            <p:cNvGrpSpPr/>
            <p:nvPr/>
          </p:nvGrpSpPr>
          <p:grpSpPr>
            <a:xfrm>
              <a:off x="8289354" y="3449576"/>
              <a:ext cx="558736" cy="558736"/>
              <a:chOff x="8289354" y="3449576"/>
              <a:chExt cx="558736" cy="558736"/>
            </a:xfrm>
          </p:grpSpPr>
          <p:sp>
            <p:nvSpPr>
              <p:cNvPr id="26" name="元素2">
                <a:extLst>
                  <a:ext uri="{FF2B5EF4-FFF2-40B4-BE49-F238E27FC236}">
                    <a16:creationId xmlns:a16="http://schemas.microsoft.com/office/drawing/2014/main" id="{753C2ACA-68B0-4EFE-9BF7-027A0198D59C}"/>
                  </a:ext>
                </a:extLst>
              </p:cNvPr>
              <p:cNvSpPr/>
              <p:nvPr/>
            </p:nvSpPr>
            <p:spPr>
              <a:xfrm>
                <a:off x="8289354" y="3449576"/>
                <a:ext cx="558736" cy="558736"/>
              </a:xfrm>
              <a:prstGeom prst="ellipse">
                <a:avLst/>
              </a:prstGeom>
              <a:solidFill>
                <a:schemeClr val="tx1">
                  <a:lumMod val="65000"/>
                  <a:lumOff val="35000"/>
                </a:schemeClr>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1400" b="1" dirty="0">
                  <a:solidFill>
                    <a:schemeClr val="bg1"/>
                  </a:solidFill>
                  <a:latin typeface="OPPOSans R" panose="00020600040101010101" pitchFamily="18" charset="-122"/>
                  <a:ea typeface="OPPOSans R" panose="00020600040101010101" pitchFamily="18" charset="-122"/>
                  <a:sym typeface="Arial" panose="020B0604020202020204" pitchFamily="34" charset="0"/>
                </a:endParaRPr>
              </a:p>
            </p:txBody>
          </p:sp>
          <p:pic>
            <p:nvPicPr>
              <p:cNvPr id="27" name="图形 26">
                <a:extLst>
                  <a:ext uri="{FF2B5EF4-FFF2-40B4-BE49-F238E27FC236}">
                    <a16:creationId xmlns:a16="http://schemas.microsoft.com/office/drawing/2014/main" id="{E5098632-BA64-95F4-2CCD-430993BDE4E0}"/>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8388722" y="3548944"/>
                <a:ext cx="360000" cy="360000"/>
              </a:xfrm>
              <a:prstGeom prst="rect">
                <a:avLst/>
              </a:prstGeom>
            </p:spPr>
          </p:pic>
        </p:grpSp>
      </p:grpSp>
      <p:grpSp>
        <p:nvGrpSpPr>
          <p:cNvPr id="28" name="组合 27">
            <a:extLst>
              <a:ext uri="{FF2B5EF4-FFF2-40B4-BE49-F238E27FC236}">
                <a16:creationId xmlns:a16="http://schemas.microsoft.com/office/drawing/2014/main" id="{FD2AEFCB-BF79-8499-A569-4C8621AF7E04}"/>
              </a:ext>
            </a:extLst>
          </p:cNvPr>
          <p:cNvGrpSpPr/>
          <p:nvPr/>
        </p:nvGrpSpPr>
        <p:grpSpPr>
          <a:xfrm>
            <a:off x="1418910" y="1640091"/>
            <a:ext cx="3438518" cy="956426"/>
            <a:chOff x="1418910" y="1640091"/>
            <a:chExt cx="3438518" cy="956426"/>
          </a:xfrm>
        </p:grpSpPr>
        <p:grpSp>
          <p:nvGrpSpPr>
            <p:cNvPr id="29" name="组合 28">
              <a:extLst>
                <a:ext uri="{FF2B5EF4-FFF2-40B4-BE49-F238E27FC236}">
                  <a16:creationId xmlns:a16="http://schemas.microsoft.com/office/drawing/2014/main" id="{3115FC3D-5293-85B2-748B-A07C49C3ABFB}"/>
                </a:ext>
              </a:extLst>
            </p:cNvPr>
            <p:cNvGrpSpPr/>
            <p:nvPr/>
          </p:nvGrpSpPr>
          <p:grpSpPr>
            <a:xfrm>
              <a:off x="4298692" y="1640091"/>
              <a:ext cx="558736" cy="558736"/>
              <a:chOff x="4298692" y="1640091"/>
              <a:chExt cx="558736" cy="558736"/>
            </a:xfrm>
          </p:grpSpPr>
          <p:sp>
            <p:nvSpPr>
              <p:cNvPr id="32" name="元素6">
                <a:extLst>
                  <a:ext uri="{FF2B5EF4-FFF2-40B4-BE49-F238E27FC236}">
                    <a16:creationId xmlns:a16="http://schemas.microsoft.com/office/drawing/2014/main" id="{C4BA4608-43A2-5975-9521-1E3D2EED2D4C}"/>
                  </a:ext>
                </a:extLst>
              </p:cNvPr>
              <p:cNvSpPr/>
              <p:nvPr/>
            </p:nvSpPr>
            <p:spPr>
              <a:xfrm>
                <a:off x="4298692" y="1640091"/>
                <a:ext cx="558736" cy="558736"/>
              </a:xfrm>
              <a:prstGeom prst="ellipse">
                <a:avLst/>
              </a:prstGeom>
              <a:solidFill>
                <a:schemeClr val="accent2"/>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1400" b="1" dirty="0">
                  <a:solidFill>
                    <a:schemeClr val="bg1"/>
                  </a:solidFill>
                  <a:latin typeface="OPPOSans R" panose="00020600040101010101" pitchFamily="18" charset="-122"/>
                  <a:ea typeface="OPPOSans R" panose="00020600040101010101" pitchFamily="18" charset="-122"/>
                  <a:sym typeface="Arial" panose="020B0604020202020204" pitchFamily="34" charset="0"/>
                </a:endParaRPr>
              </a:p>
            </p:txBody>
          </p:sp>
          <p:pic>
            <p:nvPicPr>
              <p:cNvPr id="33" name="图形 32">
                <a:extLst>
                  <a:ext uri="{FF2B5EF4-FFF2-40B4-BE49-F238E27FC236}">
                    <a16:creationId xmlns:a16="http://schemas.microsoft.com/office/drawing/2014/main" id="{42B6A92B-1C62-882C-EDBB-64E145F7FCA4}"/>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4398060" y="1739459"/>
                <a:ext cx="360000" cy="360000"/>
              </a:xfrm>
              <a:prstGeom prst="rect">
                <a:avLst/>
              </a:prstGeom>
            </p:spPr>
          </p:pic>
        </p:grpSp>
        <p:sp>
          <p:nvSpPr>
            <p:cNvPr id="30" name="矩形 29">
              <a:extLst>
                <a:ext uri="{FF2B5EF4-FFF2-40B4-BE49-F238E27FC236}">
                  <a16:creationId xmlns:a16="http://schemas.microsoft.com/office/drawing/2014/main" id="{7E91677C-F75F-DF3F-49E2-8A1CEC6B3490}"/>
                </a:ext>
              </a:extLst>
            </p:cNvPr>
            <p:cNvSpPr/>
            <p:nvPr/>
          </p:nvSpPr>
          <p:spPr>
            <a:xfrm>
              <a:off x="2786546" y="1670757"/>
              <a:ext cx="1384995"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2"/>
                  </a:solidFill>
                  <a:effectLst/>
                  <a:uLnTx/>
                  <a:uFillTx/>
                  <a:latin typeface="+mj-ea"/>
                  <a:ea typeface="+mj-ea"/>
                  <a:cs typeface="+mn-cs"/>
                </a:rPr>
                <a:t>办学特色 </a:t>
              </a:r>
              <a:r>
                <a:rPr kumimoji="0" lang="en-US" altLang="zh-CN" sz="2000" b="0" i="0" u="none" strike="noStrike" kern="1200" cap="none" spc="0" normalizeH="0" baseline="0" noProof="0" dirty="0">
                  <a:ln>
                    <a:noFill/>
                  </a:ln>
                  <a:solidFill>
                    <a:schemeClr val="accent2"/>
                  </a:solidFill>
                  <a:effectLst/>
                  <a:uLnTx/>
                  <a:uFillTx/>
                  <a:latin typeface="+mj-ea"/>
                  <a:ea typeface="+mj-ea"/>
                  <a:cs typeface="+mn-cs"/>
                </a:rPr>
                <a:t>01</a:t>
              </a:r>
              <a:endParaRPr kumimoji="0" lang="en-US" sz="2000" b="0" i="0" u="none" strike="noStrike" kern="1200" cap="none" spc="0" normalizeH="0" baseline="0" noProof="0" dirty="0">
                <a:ln>
                  <a:noFill/>
                </a:ln>
                <a:solidFill>
                  <a:schemeClr val="accent2"/>
                </a:solidFill>
                <a:effectLst/>
                <a:uLnTx/>
                <a:uFillTx/>
                <a:latin typeface="+mj-ea"/>
                <a:ea typeface="+mj-ea"/>
                <a:cs typeface="+mn-cs"/>
              </a:endParaRPr>
            </a:p>
          </p:txBody>
        </p:sp>
        <p:sp>
          <p:nvSpPr>
            <p:cNvPr id="31" name="矩形 30">
              <a:extLst>
                <a:ext uri="{FF2B5EF4-FFF2-40B4-BE49-F238E27FC236}">
                  <a16:creationId xmlns:a16="http://schemas.microsoft.com/office/drawing/2014/main" id="{6AB3E91A-397D-1473-07B9-1153C538EC59}"/>
                </a:ext>
              </a:extLst>
            </p:cNvPr>
            <p:cNvSpPr/>
            <p:nvPr/>
          </p:nvSpPr>
          <p:spPr>
            <a:xfrm>
              <a:off x="1418910" y="2063551"/>
              <a:ext cx="2752631" cy="532966"/>
            </a:xfrm>
            <a:prstGeom prst="rect">
              <a:avLst/>
            </a:prstGeom>
          </p:spPr>
          <p:txBody>
            <a:bodyPr wrap="square" lIns="0" tIns="0" rIns="0" bIns="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ea"/>
                </a:rPr>
                <a:t>以金融科技为引领的</a:t>
              </a:r>
              <a:endParaRPr kumimoji="0" lang="en-US" altLang="zh-CN" sz="1400" b="0" i="0" u="none" strike="noStrike" kern="1200" cap="none" spc="0" normalizeH="0" baseline="0" noProof="0" dirty="0">
                <a:ln>
                  <a:noFill/>
                </a:ln>
                <a:solidFill>
                  <a:schemeClr val="tx1">
                    <a:lumMod val="85000"/>
                    <a:lumOff val="15000"/>
                  </a:schemeClr>
                </a:solidFill>
                <a:effectLst/>
                <a:uLnTx/>
                <a:uFillTx/>
                <a:latin typeface="+mn-ea"/>
              </a:endParaRP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ea"/>
                </a:rPr>
                <a:t>金融专业群</a:t>
              </a:r>
            </a:p>
          </p:txBody>
        </p:sp>
      </p:grpSp>
      <p:grpSp>
        <p:nvGrpSpPr>
          <p:cNvPr id="34" name="组合 33">
            <a:extLst>
              <a:ext uri="{FF2B5EF4-FFF2-40B4-BE49-F238E27FC236}">
                <a16:creationId xmlns:a16="http://schemas.microsoft.com/office/drawing/2014/main" id="{C685CD05-B9A5-7759-9781-F2C64F1ACE67}"/>
              </a:ext>
            </a:extLst>
          </p:cNvPr>
          <p:cNvGrpSpPr/>
          <p:nvPr/>
        </p:nvGrpSpPr>
        <p:grpSpPr>
          <a:xfrm>
            <a:off x="540192" y="3486121"/>
            <a:ext cx="3421886" cy="938931"/>
            <a:chOff x="540192" y="3486121"/>
            <a:chExt cx="3421886" cy="938931"/>
          </a:xfrm>
        </p:grpSpPr>
        <p:sp>
          <p:nvSpPr>
            <p:cNvPr id="35" name="矩形 34">
              <a:extLst>
                <a:ext uri="{FF2B5EF4-FFF2-40B4-BE49-F238E27FC236}">
                  <a16:creationId xmlns:a16="http://schemas.microsoft.com/office/drawing/2014/main" id="{328F0853-15D3-024D-D98B-661616481797}"/>
                </a:ext>
              </a:extLst>
            </p:cNvPr>
            <p:cNvSpPr/>
            <p:nvPr/>
          </p:nvSpPr>
          <p:spPr>
            <a:xfrm>
              <a:off x="540192" y="3892086"/>
              <a:ext cx="2752631" cy="532966"/>
            </a:xfrm>
            <a:prstGeom prst="rect">
              <a:avLst/>
            </a:prstGeom>
          </p:spPr>
          <p:txBody>
            <a:bodyPr wrap="square" lIns="0" tIns="0" rIns="0" bIns="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ea"/>
                </a:rPr>
                <a:t>以智能会计审计为支撑的</a:t>
              </a: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ea"/>
                </a:rPr>
                <a:t>财税专业群</a:t>
              </a:r>
            </a:p>
          </p:txBody>
        </p:sp>
        <p:grpSp>
          <p:nvGrpSpPr>
            <p:cNvPr id="36" name="组合 35">
              <a:extLst>
                <a:ext uri="{FF2B5EF4-FFF2-40B4-BE49-F238E27FC236}">
                  <a16:creationId xmlns:a16="http://schemas.microsoft.com/office/drawing/2014/main" id="{8D077D57-E05E-C193-C488-3ED2188ABCFB}"/>
                </a:ext>
              </a:extLst>
            </p:cNvPr>
            <p:cNvGrpSpPr/>
            <p:nvPr/>
          </p:nvGrpSpPr>
          <p:grpSpPr>
            <a:xfrm>
              <a:off x="3403342" y="3486121"/>
              <a:ext cx="558736" cy="558736"/>
              <a:chOff x="3403342" y="3486121"/>
              <a:chExt cx="558736" cy="558736"/>
            </a:xfrm>
          </p:grpSpPr>
          <p:sp>
            <p:nvSpPr>
              <p:cNvPr id="38" name="元素5">
                <a:extLst>
                  <a:ext uri="{FF2B5EF4-FFF2-40B4-BE49-F238E27FC236}">
                    <a16:creationId xmlns:a16="http://schemas.microsoft.com/office/drawing/2014/main" id="{29E5943D-DD5D-C6A1-5E28-22675C073352}"/>
                  </a:ext>
                </a:extLst>
              </p:cNvPr>
              <p:cNvSpPr/>
              <p:nvPr/>
            </p:nvSpPr>
            <p:spPr>
              <a:xfrm>
                <a:off x="3403342" y="3486121"/>
                <a:ext cx="558736" cy="558736"/>
              </a:xfrm>
              <a:prstGeom prst="ellipse">
                <a:avLst/>
              </a:prstGeom>
              <a:solidFill>
                <a:schemeClr val="tx1">
                  <a:lumMod val="65000"/>
                  <a:lumOff val="35000"/>
                </a:schemeClr>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1400" b="1" dirty="0">
                  <a:solidFill>
                    <a:schemeClr val="bg1"/>
                  </a:solidFill>
                  <a:latin typeface="OPPOSans R" panose="00020600040101010101" pitchFamily="18" charset="-122"/>
                  <a:ea typeface="OPPOSans R" panose="00020600040101010101" pitchFamily="18" charset="-122"/>
                  <a:sym typeface="Arial" panose="020B0604020202020204" pitchFamily="34" charset="0"/>
                </a:endParaRPr>
              </a:p>
            </p:txBody>
          </p:sp>
          <p:pic>
            <p:nvPicPr>
              <p:cNvPr id="39" name="图形 38">
                <a:extLst>
                  <a:ext uri="{FF2B5EF4-FFF2-40B4-BE49-F238E27FC236}">
                    <a16:creationId xmlns:a16="http://schemas.microsoft.com/office/drawing/2014/main" id="{E196BB15-1ACD-A05B-903E-2759B071B9AF}"/>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3502710" y="3585489"/>
                <a:ext cx="360000" cy="360000"/>
              </a:xfrm>
              <a:prstGeom prst="rect">
                <a:avLst/>
              </a:prstGeom>
            </p:spPr>
          </p:pic>
        </p:grpSp>
        <p:sp>
          <p:nvSpPr>
            <p:cNvPr id="37" name="矩形 36">
              <a:extLst>
                <a:ext uri="{FF2B5EF4-FFF2-40B4-BE49-F238E27FC236}">
                  <a16:creationId xmlns:a16="http://schemas.microsoft.com/office/drawing/2014/main" id="{DDEA8602-0745-5B4A-B4FB-92A4E9A79A44}"/>
                </a:ext>
              </a:extLst>
            </p:cNvPr>
            <p:cNvSpPr/>
            <p:nvPr/>
          </p:nvSpPr>
          <p:spPr>
            <a:xfrm>
              <a:off x="1904506" y="3499292"/>
              <a:ext cx="1384995"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65000"/>
                      <a:lumOff val="35000"/>
                    </a:schemeClr>
                  </a:solidFill>
                  <a:effectLst/>
                  <a:uLnTx/>
                  <a:uFillTx/>
                  <a:latin typeface="+mj-ea"/>
                  <a:ea typeface="+mj-ea"/>
                  <a:cs typeface="+mn-cs"/>
                </a:rPr>
                <a:t>办学特色 </a:t>
              </a:r>
              <a:r>
                <a:rPr kumimoji="0" lang="en-US" altLang="zh-CN" sz="2000" b="0" i="0" u="none" strike="noStrike" kern="1200" cap="none" spc="0" normalizeH="0" baseline="0" noProof="0" dirty="0">
                  <a:ln>
                    <a:noFill/>
                  </a:ln>
                  <a:solidFill>
                    <a:schemeClr val="tx1">
                      <a:lumMod val="65000"/>
                      <a:lumOff val="35000"/>
                    </a:schemeClr>
                  </a:solidFill>
                  <a:effectLst/>
                  <a:uLnTx/>
                  <a:uFillTx/>
                  <a:latin typeface="+mj-ea"/>
                  <a:ea typeface="+mj-ea"/>
                  <a:cs typeface="+mn-cs"/>
                </a:rPr>
                <a:t>02</a:t>
              </a:r>
              <a:endParaRPr kumimoji="0" lang="en-US" sz="2000" b="0" i="0" u="none" strike="noStrike" kern="1200" cap="none" spc="0" normalizeH="0" baseline="0" noProof="0" dirty="0">
                <a:ln>
                  <a:noFill/>
                </a:ln>
                <a:solidFill>
                  <a:schemeClr val="tx1">
                    <a:lumMod val="65000"/>
                    <a:lumOff val="35000"/>
                  </a:schemeClr>
                </a:solidFill>
                <a:effectLst/>
                <a:uLnTx/>
                <a:uFillTx/>
                <a:latin typeface="+mj-ea"/>
                <a:ea typeface="+mj-ea"/>
                <a:cs typeface="+mn-cs"/>
              </a:endParaRPr>
            </a:p>
          </p:txBody>
        </p:sp>
      </p:grpSp>
      <p:grpSp>
        <p:nvGrpSpPr>
          <p:cNvPr id="40" name="组合 39">
            <a:extLst>
              <a:ext uri="{FF2B5EF4-FFF2-40B4-BE49-F238E27FC236}">
                <a16:creationId xmlns:a16="http://schemas.microsoft.com/office/drawing/2014/main" id="{EE545086-F8FA-BFA8-95E0-571F0A5A80BB}"/>
              </a:ext>
            </a:extLst>
          </p:cNvPr>
          <p:cNvGrpSpPr/>
          <p:nvPr/>
        </p:nvGrpSpPr>
        <p:grpSpPr>
          <a:xfrm>
            <a:off x="1435542" y="5295626"/>
            <a:ext cx="3421886" cy="956426"/>
            <a:chOff x="1435542" y="5295626"/>
            <a:chExt cx="3421886" cy="956426"/>
          </a:xfrm>
        </p:grpSpPr>
        <p:sp>
          <p:nvSpPr>
            <p:cNvPr id="41" name="矩形 40">
              <a:extLst>
                <a:ext uri="{FF2B5EF4-FFF2-40B4-BE49-F238E27FC236}">
                  <a16:creationId xmlns:a16="http://schemas.microsoft.com/office/drawing/2014/main" id="{69BCB4E5-0CF2-8DEA-B8C7-67358BE9B316}"/>
                </a:ext>
              </a:extLst>
            </p:cNvPr>
            <p:cNvSpPr/>
            <p:nvPr/>
          </p:nvSpPr>
          <p:spPr>
            <a:xfrm>
              <a:off x="1435542" y="5719086"/>
              <a:ext cx="2752631" cy="532966"/>
            </a:xfrm>
            <a:prstGeom prst="rect">
              <a:avLst/>
            </a:prstGeom>
          </p:spPr>
          <p:txBody>
            <a:bodyPr wrap="square" lIns="0" tIns="0" rIns="0" bIns="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ea"/>
                </a:rPr>
                <a:t>以国际供应链为抓手的</a:t>
              </a: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ea"/>
                </a:rPr>
                <a:t>现代物流专业群</a:t>
              </a:r>
            </a:p>
          </p:txBody>
        </p:sp>
        <p:grpSp>
          <p:nvGrpSpPr>
            <p:cNvPr id="42" name="组合 41">
              <a:extLst>
                <a:ext uri="{FF2B5EF4-FFF2-40B4-BE49-F238E27FC236}">
                  <a16:creationId xmlns:a16="http://schemas.microsoft.com/office/drawing/2014/main" id="{378046AD-9D92-F063-7272-397BE71AF0AF}"/>
                </a:ext>
              </a:extLst>
            </p:cNvPr>
            <p:cNvGrpSpPr/>
            <p:nvPr/>
          </p:nvGrpSpPr>
          <p:grpSpPr>
            <a:xfrm>
              <a:off x="4298692" y="5295626"/>
              <a:ext cx="558736" cy="558736"/>
              <a:chOff x="4298692" y="5295626"/>
              <a:chExt cx="558736" cy="558736"/>
            </a:xfrm>
          </p:grpSpPr>
          <p:sp>
            <p:nvSpPr>
              <p:cNvPr id="44" name="元素4">
                <a:extLst>
                  <a:ext uri="{FF2B5EF4-FFF2-40B4-BE49-F238E27FC236}">
                    <a16:creationId xmlns:a16="http://schemas.microsoft.com/office/drawing/2014/main" id="{51EE34EB-D600-7526-2508-79477B231C19}"/>
                  </a:ext>
                </a:extLst>
              </p:cNvPr>
              <p:cNvSpPr/>
              <p:nvPr/>
            </p:nvSpPr>
            <p:spPr>
              <a:xfrm>
                <a:off x="4298692" y="5295626"/>
                <a:ext cx="558736" cy="558736"/>
              </a:xfrm>
              <a:prstGeom prst="ellipse">
                <a:avLst/>
              </a:prstGeom>
              <a:solidFill>
                <a:schemeClr val="accent2"/>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1400" b="1" dirty="0">
                  <a:solidFill>
                    <a:schemeClr val="bg1"/>
                  </a:solidFill>
                  <a:latin typeface="OPPOSans R" panose="00020600040101010101" pitchFamily="18" charset="-122"/>
                  <a:ea typeface="OPPOSans R" panose="00020600040101010101" pitchFamily="18" charset="-122"/>
                  <a:sym typeface="Arial" panose="020B0604020202020204" pitchFamily="34" charset="0"/>
                </a:endParaRPr>
              </a:p>
            </p:txBody>
          </p:sp>
          <p:pic>
            <p:nvPicPr>
              <p:cNvPr id="45" name="图形 44">
                <a:extLst>
                  <a:ext uri="{FF2B5EF4-FFF2-40B4-BE49-F238E27FC236}">
                    <a16:creationId xmlns:a16="http://schemas.microsoft.com/office/drawing/2014/main" id="{1DA0A7A5-689F-4C37-72BD-0522ADC8F02D}"/>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4398060" y="5394994"/>
                <a:ext cx="360000" cy="360000"/>
              </a:xfrm>
              <a:prstGeom prst="rect">
                <a:avLst/>
              </a:prstGeom>
            </p:spPr>
          </p:pic>
        </p:grpSp>
        <p:sp>
          <p:nvSpPr>
            <p:cNvPr id="43" name="矩形 42">
              <a:extLst>
                <a:ext uri="{FF2B5EF4-FFF2-40B4-BE49-F238E27FC236}">
                  <a16:creationId xmlns:a16="http://schemas.microsoft.com/office/drawing/2014/main" id="{4541195A-E741-AA7F-D361-AF1D84585E19}"/>
                </a:ext>
              </a:extLst>
            </p:cNvPr>
            <p:cNvSpPr/>
            <p:nvPr/>
          </p:nvSpPr>
          <p:spPr>
            <a:xfrm>
              <a:off x="2799215" y="5326292"/>
              <a:ext cx="1384995"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2"/>
                  </a:solidFill>
                  <a:effectLst/>
                  <a:uLnTx/>
                  <a:uFillTx/>
                  <a:latin typeface="+mj-ea"/>
                  <a:ea typeface="+mj-ea"/>
                  <a:cs typeface="+mn-cs"/>
                </a:rPr>
                <a:t>办学特色 </a:t>
              </a:r>
              <a:r>
                <a:rPr kumimoji="0" lang="en-US" altLang="zh-CN" sz="2000" b="0" i="0" u="none" strike="noStrike" kern="1200" cap="none" spc="0" normalizeH="0" baseline="0" noProof="0" dirty="0">
                  <a:ln>
                    <a:noFill/>
                  </a:ln>
                  <a:solidFill>
                    <a:schemeClr val="accent2"/>
                  </a:solidFill>
                  <a:effectLst/>
                  <a:uLnTx/>
                  <a:uFillTx/>
                  <a:latin typeface="+mj-ea"/>
                  <a:ea typeface="+mj-ea"/>
                  <a:cs typeface="+mn-cs"/>
                </a:rPr>
                <a:t>03</a:t>
              </a:r>
              <a:endParaRPr kumimoji="0" lang="en-US" sz="2000" b="0" i="0" u="none" strike="noStrike" kern="1200" cap="none" spc="0" normalizeH="0" baseline="0" noProof="0" dirty="0">
                <a:ln>
                  <a:noFill/>
                </a:ln>
                <a:solidFill>
                  <a:schemeClr val="accent2"/>
                </a:solidFill>
                <a:effectLst/>
                <a:uLnTx/>
                <a:uFillTx/>
                <a:latin typeface="+mj-ea"/>
                <a:ea typeface="+mj-ea"/>
                <a:cs typeface="+mn-cs"/>
              </a:endParaRPr>
            </a:p>
          </p:txBody>
        </p:sp>
      </p:grpSp>
    </p:spTree>
    <p:extLst>
      <p:ext uri="{BB962C8B-B14F-4D97-AF65-F5344CB8AC3E}">
        <p14:creationId xmlns:p14="http://schemas.microsoft.com/office/powerpoint/2010/main" val="9262782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descr="文本&#10;&#10;描述已自动生成">
            <a:extLst>
              <a:ext uri="{FF2B5EF4-FFF2-40B4-BE49-F238E27FC236}">
                <a16:creationId xmlns:a16="http://schemas.microsoft.com/office/drawing/2014/main" id="{07234789-FD4D-3754-2B51-0EBDACEC8B7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7589" y="299234"/>
            <a:ext cx="2717531" cy="679382"/>
          </a:xfrm>
          <a:prstGeom prst="rect">
            <a:avLst/>
          </a:prstGeom>
        </p:spPr>
      </p:pic>
      <p:cxnSp>
        <p:nvCxnSpPr>
          <p:cNvPr id="25" name="直接连接符 24">
            <a:extLst>
              <a:ext uri="{FF2B5EF4-FFF2-40B4-BE49-F238E27FC236}">
                <a16:creationId xmlns:a16="http://schemas.microsoft.com/office/drawing/2014/main" id="{C35E2312-86AB-152D-0B95-C75F69ACCA7B}"/>
              </a:ext>
            </a:extLst>
          </p:cNvPr>
          <p:cNvCxnSpPr>
            <a:cxnSpLocks/>
          </p:cNvCxnSpPr>
          <p:nvPr/>
        </p:nvCxnSpPr>
        <p:spPr>
          <a:xfrm flipV="1">
            <a:off x="2438513" y="4342297"/>
            <a:ext cx="2316860" cy="0"/>
          </a:xfrm>
          <a:prstGeom prst="line">
            <a:avLst/>
          </a:prstGeom>
          <a:ln>
            <a:gradFill flip="none" rotWithShape="1">
              <a:gsLst>
                <a:gs pos="100000">
                  <a:schemeClr val="bg1"/>
                </a:gs>
                <a:gs pos="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3D8C8349-1680-E172-26A8-CDD7E787D702}"/>
              </a:ext>
            </a:extLst>
          </p:cNvPr>
          <p:cNvCxnSpPr/>
          <p:nvPr/>
        </p:nvCxnSpPr>
        <p:spPr>
          <a:xfrm>
            <a:off x="7436628" y="4342297"/>
            <a:ext cx="2316860" cy="0"/>
          </a:xfrm>
          <a:prstGeom prst="line">
            <a:avLst/>
          </a:prstGeom>
          <a:ln>
            <a:gradFill flip="none" rotWithShape="1">
              <a:gsLst>
                <a:gs pos="0">
                  <a:schemeClr val="bg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0F7D1C4A-56D8-4948-A2BA-AA5694B88817}"/>
              </a:ext>
            </a:extLst>
          </p:cNvPr>
          <p:cNvGrpSpPr/>
          <p:nvPr/>
        </p:nvGrpSpPr>
        <p:grpSpPr>
          <a:xfrm>
            <a:off x="4764715" y="4124366"/>
            <a:ext cx="2662570" cy="435862"/>
            <a:chOff x="4764715" y="4719992"/>
            <a:chExt cx="2662570" cy="435862"/>
          </a:xfrm>
        </p:grpSpPr>
        <p:grpSp>
          <p:nvGrpSpPr>
            <p:cNvPr id="28" name="组合 27">
              <a:extLst>
                <a:ext uri="{FF2B5EF4-FFF2-40B4-BE49-F238E27FC236}">
                  <a16:creationId xmlns:a16="http://schemas.microsoft.com/office/drawing/2014/main" id="{CFF7FEFA-5AD5-6AD6-DAD5-AED413E24D9E}"/>
                </a:ext>
              </a:extLst>
            </p:cNvPr>
            <p:cNvGrpSpPr/>
            <p:nvPr/>
          </p:nvGrpSpPr>
          <p:grpSpPr>
            <a:xfrm>
              <a:off x="4764715" y="4719992"/>
              <a:ext cx="2662570" cy="435862"/>
              <a:chOff x="5500447" y="4545081"/>
              <a:chExt cx="2662570" cy="511222"/>
            </a:xfrm>
          </p:grpSpPr>
          <p:sp>
            <p:nvSpPr>
              <p:cNvPr id="32" name="矩形: 圆角 31">
                <a:extLst>
                  <a:ext uri="{FF2B5EF4-FFF2-40B4-BE49-F238E27FC236}">
                    <a16:creationId xmlns:a16="http://schemas.microsoft.com/office/drawing/2014/main" id="{42735270-F182-2701-011F-9DA0083C642B}"/>
                  </a:ext>
                </a:extLst>
              </p:cNvPr>
              <p:cNvSpPr/>
              <p:nvPr/>
            </p:nvSpPr>
            <p:spPr>
              <a:xfrm>
                <a:off x="5500447" y="4545081"/>
                <a:ext cx="2662570" cy="511222"/>
              </a:xfrm>
              <a:prstGeom prst="roundRect">
                <a:avLst>
                  <a:gd name="adj" fmla="val 50000"/>
                </a:avLst>
              </a:prstGeom>
              <a:solidFill>
                <a:schemeClr val="accent3">
                  <a:lumMod val="60000"/>
                  <a:lumOff val="40000"/>
                  <a:alpha val="6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3" name="文本框 32">
                <a:extLst>
                  <a:ext uri="{FF2B5EF4-FFF2-40B4-BE49-F238E27FC236}">
                    <a16:creationId xmlns:a16="http://schemas.microsoft.com/office/drawing/2014/main" id="{87EDCACD-AAE1-A3BD-755B-50D12BD48E51}"/>
                  </a:ext>
                </a:extLst>
              </p:cNvPr>
              <p:cNvSpPr txBox="1"/>
              <p:nvPr/>
            </p:nvSpPr>
            <p:spPr>
              <a:xfrm>
                <a:off x="6069069" y="4597534"/>
                <a:ext cx="1880265" cy="433189"/>
              </a:xfrm>
              <a:prstGeom prst="rect">
                <a:avLst/>
              </a:prstGeom>
              <a:noFill/>
            </p:spPr>
            <p:txBody>
              <a:bodyPr wrap="square" rtlCol="0">
                <a:spAutoFit/>
              </a:bodyPr>
              <a:lstStyle/>
              <a:p>
                <a:pPr algn="dist"/>
                <a:r>
                  <a:rPr lang="zh-CN" altLang="en-US" dirty="0">
                    <a:solidFill>
                      <a:schemeClr val="bg1"/>
                    </a:solidFill>
                    <a:latin typeface="+mn-ea"/>
                  </a:rPr>
                  <a:t>分享人：阿伟</a:t>
                </a:r>
                <a:endParaRPr lang="en-US" dirty="0">
                  <a:solidFill>
                    <a:schemeClr val="bg1"/>
                  </a:solidFill>
                  <a:latin typeface="+mn-ea"/>
                </a:endParaRPr>
              </a:p>
            </p:txBody>
          </p:sp>
        </p:grpSp>
        <p:grpSp>
          <p:nvGrpSpPr>
            <p:cNvPr id="29" name="组合 28">
              <a:extLst>
                <a:ext uri="{FF2B5EF4-FFF2-40B4-BE49-F238E27FC236}">
                  <a16:creationId xmlns:a16="http://schemas.microsoft.com/office/drawing/2014/main" id="{F4DE2710-2E39-BA6A-6010-30551149AB4E}"/>
                </a:ext>
              </a:extLst>
            </p:cNvPr>
            <p:cNvGrpSpPr/>
            <p:nvPr/>
          </p:nvGrpSpPr>
          <p:grpSpPr>
            <a:xfrm>
              <a:off x="4968298" y="4796192"/>
              <a:ext cx="288000" cy="288000"/>
              <a:chOff x="3261426" y="5304311"/>
              <a:chExt cx="407288" cy="424620"/>
            </a:xfrm>
          </p:grpSpPr>
          <p:sp>
            <p:nvSpPr>
              <p:cNvPr id="30" name="zhangwei1">
                <a:extLst>
                  <a:ext uri="{FF2B5EF4-FFF2-40B4-BE49-F238E27FC236}">
                    <a16:creationId xmlns:a16="http://schemas.microsoft.com/office/drawing/2014/main" id="{5E516D85-30E4-FE36-B96B-A7AEBF4E5288}"/>
                  </a:ext>
                </a:extLst>
              </p:cNvPr>
              <p:cNvSpPr>
                <a:spLocks noChangeArrowheads="1"/>
              </p:cNvSpPr>
              <p:nvPr/>
            </p:nvSpPr>
            <p:spPr bwMode="auto">
              <a:xfrm>
                <a:off x="3261426" y="5304311"/>
                <a:ext cx="407288" cy="42462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fontAlgn="base">
                  <a:spcBef>
                    <a:spcPct val="0"/>
                  </a:spcBef>
                  <a:spcAft>
                    <a:spcPct val="0"/>
                  </a:spcAft>
                </a:pPr>
                <a:endParaRPr lang="zh-CN" altLang="en-US" sz="1800" dirty="0">
                  <a:solidFill>
                    <a:srgbClr val="004C54"/>
                  </a:solidFill>
                  <a:latin typeface="OPPOSans R" panose="00020600040101010101" pitchFamily="18" charset="-122"/>
                  <a:ea typeface="OPPOSans R" panose="00020600040101010101" pitchFamily="18" charset="-122"/>
                  <a:cs typeface="思源黑体 CN Bold" panose="020B0800000000000000" charset="-122"/>
                </a:endParaRPr>
              </a:p>
            </p:txBody>
          </p:sp>
          <p:sp>
            <p:nvSpPr>
              <p:cNvPr id="31" name="zhangwei1">
                <a:extLst>
                  <a:ext uri="{FF2B5EF4-FFF2-40B4-BE49-F238E27FC236}">
                    <a16:creationId xmlns:a16="http://schemas.microsoft.com/office/drawing/2014/main" id="{9CDB72E3-842A-2041-C35D-3CCFD804C312}"/>
                  </a:ext>
                </a:extLst>
              </p:cNvPr>
              <p:cNvSpPr>
                <a:spLocks noEditPoints="1"/>
              </p:cNvSpPr>
              <p:nvPr/>
            </p:nvSpPr>
            <p:spPr bwMode="auto">
              <a:xfrm>
                <a:off x="3391279" y="5381749"/>
                <a:ext cx="166961" cy="281302"/>
              </a:xfrm>
              <a:custGeom>
                <a:avLst/>
                <a:gdLst>
                  <a:gd name="T0" fmla="*/ 2147483647 w 346"/>
                  <a:gd name="T1" fmla="*/ 2147483647 h 555"/>
                  <a:gd name="T2" fmla="*/ 2147483647 w 346"/>
                  <a:gd name="T3" fmla="*/ 2147483647 h 555"/>
                  <a:gd name="T4" fmla="*/ 2147483647 w 346"/>
                  <a:gd name="T5" fmla="*/ 2147483647 h 555"/>
                  <a:gd name="T6" fmla="*/ 2147483647 w 346"/>
                  <a:gd name="T7" fmla="*/ 2147483647 h 555"/>
                  <a:gd name="T8" fmla="*/ 2147483647 w 346"/>
                  <a:gd name="T9" fmla="*/ 2147483647 h 555"/>
                  <a:gd name="T10" fmla="*/ 2147483647 w 346"/>
                  <a:gd name="T11" fmla="*/ 2147483647 h 555"/>
                  <a:gd name="T12" fmla="*/ 2147483647 w 346"/>
                  <a:gd name="T13" fmla="*/ 2147483647 h 555"/>
                  <a:gd name="T14" fmla="*/ 2147483647 w 346"/>
                  <a:gd name="T15" fmla="*/ 2147483647 h 555"/>
                  <a:gd name="T16" fmla="*/ 2147483647 w 346"/>
                  <a:gd name="T17" fmla="*/ 2147483647 h 555"/>
                  <a:gd name="T18" fmla="*/ 2147483647 w 346"/>
                  <a:gd name="T19" fmla="*/ 2147483647 h 555"/>
                  <a:gd name="T20" fmla="*/ 2147483647 w 346"/>
                  <a:gd name="T21" fmla="*/ 2147483647 h 555"/>
                  <a:gd name="T22" fmla="*/ 0 w 346"/>
                  <a:gd name="T23" fmla="*/ 2147483647 h 555"/>
                  <a:gd name="T24" fmla="*/ 0 w 346"/>
                  <a:gd name="T25" fmla="*/ 2147483647 h 555"/>
                  <a:gd name="T26" fmla="*/ 2147483647 w 346"/>
                  <a:gd name="T27" fmla="*/ 2147483647 h 555"/>
                  <a:gd name="T28" fmla="*/ 2147483647 w 346"/>
                  <a:gd name="T29" fmla="*/ 2147483647 h 555"/>
                  <a:gd name="T30" fmla="*/ 2147483647 w 346"/>
                  <a:gd name="T31" fmla="*/ 2147483647 h 555"/>
                  <a:gd name="T32" fmla="*/ 2147483647 w 346"/>
                  <a:gd name="T33" fmla="*/ 2147483647 h 555"/>
                  <a:gd name="T34" fmla="*/ 2147483647 w 346"/>
                  <a:gd name="T35" fmla="*/ 2147483647 h 555"/>
                  <a:gd name="T36" fmla="*/ 2147483647 w 346"/>
                  <a:gd name="T37" fmla="*/ 2147483647 h 555"/>
                  <a:gd name="T38" fmla="*/ 2147483647 w 346"/>
                  <a:gd name="T39" fmla="*/ 2147483647 h 555"/>
                  <a:gd name="T40" fmla="*/ 2147483647 w 346"/>
                  <a:gd name="T41" fmla="*/ 2147483647 h 555"/>
                  <a:gd name="T42" fmla="*/ 2147483647 w 346"/>
                  <a:gd name="T43" fmla="*/ 2147483647 h 555"/>
                  <a:gd name="T44" fmla="*/ 2147483647 w 346"/>
                  <a:gd name="T45" fmla="*/ 2147483647 h 555"/>
                  <a:gd name="T46" fmla="*/ 2147483647 w 346"/>
                  <a:gd name="T47" fmla="*/ 2147483647 h 555"/>
                  <a:gd name="T48" fmla="*/ 2147483647 w 346"/>
                  <a:gd name="T49" fmla="*/ 2147483647 h 555"/>
                  <a:gd name="T50" fmla="*/ 2147483647 w 346"/>
                  <a:gd name="T51" fmla="*/ 0 h 555"/>
                  <a:gd name="T52" fmla="*/ 2147483647 w 346"/>
                  <a:gd name="T53" fmla="*/ 0 h 555"/>
                  <a:gd name="T54" fmla="*/ 2147483647 w 346"/>
                  <a:gd name="T55" fmla="*/ 0 h 555"/>
                  <a:gd name="T56" fmla="*/ 2147483647 w 346"/>
                  <a:gd name="T57" fmla="*/ 2147483647 h 555"/>
                  <a:gd name="T58" fmla="*/ 2147483647 w 346"/>
                  <a:gd name="T59" fmla="*/ 2147483647 h 555"/>
                  <a:gd name="T60" fmla="*/ 2147483647 w 346"/>
                  <a:gd name="T61" fmla="*/ 2147483647 h 5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6" h="555">
                    <a:moveTo>
                      <a:pt x="346" y="284"/>
                    </a:moveTo>
                    <a:lnTo>
                      <a:pt x="346" y="183"/>
                    </a:lnTo>
                    <a:cubicBezTo>
                      <a:pt x="346" y="154"/>
                      <a:pt x="300" y="154"/>
                      <a:pt x="300" y="183"/>
                    </a:cubicBezTo>
                    <a:lnTo>
                      <a:pt x="300" y="284"/>
                    </a:lnTo>
                    <a:cubicBezTo>
                      <a:pt x="300" y="352"/>
                      <a:pt x="244" y="408"/>
                      <a:pt x="176" y="408"/>
                    </a:cubicBezTo>
                    <a:cubicBezTo>
                      <a:pt x="175" y="408"/>
                      <a:pt x="174" y="408"/>
                      <a:pt x="173" y="408"/>
                    </a:cubicBezTo>
                    <a:lnTo>
                      <a:pt x="172" y="408"/>
                    </a:lnTo>
                    <a:cubicBezTo>
                      <a:pt x="171" y="408"/>
                      <a:pt x="171" y="408"/>
                      <a:pt x="170" y="408"/>
                    </a:cubicBezTo>
                    <a:cubicBezTo>
                      <a:pt x="101" y="408"/>
                      <a:pt x="46" y="352"/>
                      <a:pt x="46" y="284"/>
                    </a:cubicBezTo>
                    <a:lnTo>
                      <a:pt x="46" y="183"/>
                    </a:lnTo>
                    <a:cubicBezTo>
                      <a:pt x="46" y="154"/>
                      <a:pt x="0" y="154"/>
                      <a:pt x="0" y="183"/>
                    </a:cubicBezTo>
                    <a:cubicBezTo>
                      <a:pt x="0" y="197"/>
                      <a:pt x="0" y="284"/>
                      <a:pt x="0" y="284"/>
                    </a:cubicBezTo>
                    <a:cubicBezTo>
                      <a:pt x="0" y="370"/>
                      <a:pt x="63" y="441"/>
                      <a:pt x="146" y="452"/>
                    </a:cubicBezTo>
                    <a:lnTo>
                      <a:pt x="146" y="526"/>
                    </a:lnTo>
                    <a:lnTo>
                      <a:pt x="42" y="555"/>
                    </a:lnTo>
                    <a:lnTo>
                      <a:pt x="304" y="555"/>
                    </a:lnTo>
                    <a:lnTo>
                      <a:pt x="200" y="525"/>
                    </a:lnTo>
                    <a:lnTo>
                      <a:pt x="200" y="453"/>
                    </a:lnTo>
                    <a:cubicBezTo>
                      <a:pt x="282" y="441"/>
                      <a:pt x="346" y="370"/>
                      <a:pt x="346" y="284"/>
                    </a:cubicBezTo>
                    <a:close/>
                    <a:moveTo>
                      <a:pt x="171" y="365"/>
                    </a:moveTo>
                    <a:cubicBezTo>
                      <a:pt x="172" y="365"/>
                      <a:pt x="172" y="365"/>
                      <a:pt x="173" y="365"/>
                    </a:cubicBezTo>
                    <a:cubicBezTo>
                      <a:pt x="173" y="365"/>
                      <a:pt x="174" y="365"/>
                      <a:pt x="174" y="365"/>
                    </a:cubicBezTo>
                    <a:cubicBezTo>
                      <a:pt x="220" y="365"/>
                      <a:pt x="257" y="328"/>
                      <a:pt x="257" y="282"/>
                    </a:cubicBezTo>
                    <a:lnTo>
                      <a:pt x="257" y="83"/>
                    </a:lnTo>
                    <a:cubicBezTo>
                      <a:pt x="257" y="37"/>
                      <a:pt x="220" y="0"/>
                      <a:pt x="174" y="0"/>
                    </a:cubicBezTo>
                    <a:cubicBezTo>
                      <a:pt x="174" y="0"/>
                      <a:pt x="173" y="0"/>
                      <a:pt x="173" y="0"/>
                    </a:cubicBezTo>
                    <a:cubicBezTo>
                      <a:pt x="172" y="0"/>
                      <a:pt x="172" y="0"/>
                      <a:pt x="171" y="0"/>
                    </a:cubicBezTo>
                    <a:cubicBezTo>
                      <a:pt x="126" y="0"/>
                      <a:pt x="89" y="37"/>
                      <a:pt x="89" y="83"/>
                    </a:cubicBezTo>
                    <a:lnTo>
                      <a:pt x="89" y="282"/>
                    </a:lnTo>
                    <a:cubicBezTo>
                      <a:pt x="89" y="328"/>
                      <a:pt x="126" y="365"/>
                      <a:pt x="171" y="365"/>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eaLnBrk="0" fontAlgn="base" hangingPunct="0">
                  <a:spcBef>
                    <a:spcPct val="0"/>
                  </a:spcBef>
                  <a:spcAft>
                    <a:spcPct val="0"/>
                  </a:spcAft>
                </a:pPr>
                <a:endParaRPr lang="zh-CN" altLang="en-US" sz="1800" dirty="0">
                  <a:solidFill>
                    <a:srgbClr val="004C54"/>
                  </a:solidFill>
                  <a:latin typeface="OPPOSans R" panose="00020600040101010101" pitchFamily="18" charset="-122"/>
                  <a:ea typeface="OPPOSans R" panose="00020600040101010101" pitchFamily="18" charset="-122"/>
                  <a:cs typeface="思源黑体 CN Bold" panose="020B0800000000000000" charset="-122"/>
                </a:endParaRPr>
              </a:p>
            </p:txBody>
          </p:sp>
        </p:grpSp>
      </p:grpSp>
      <p:sp>
        <p:nvSpPr>
          <p:cNvPr id="34" name="文本框 33">
            <a:extLst>
              <a:ext uri="{FF2B5EF4-FFF2-40B4-BE49-F238E27FC236}">
                <a16:creationId xmlns:a16="http://schemas.microsoft.com/office/drawing/2014/main" id="{BCA4E41B-B338-7A59-05ED-13177A0994A9}"/>
              </a:ext>
            </a:extLst>
          </p:cNvPr>
          <p:cNvSpPr txBox="1"/>
          <p:nvPr/>
        </p:nvSpPr>
        <p:spPr>
          <a:xfrm>
            <a:off x="1738230" y="1569364"/>
            <a:ext cx="8715541" cy="2123658"/>
          </a:xfrm>
          <a:prstGeom prst="rect">
            <a:avLst/>
          </a:prstGeom>
          <a:noFill/>
        </p:spPr>
        <p:txBody>
          <a:bodyPr wrap="square" rtlCol="0">
            <a:spAutoFit/>
          </a:bodyPr>
          <a:lstStyle/>
          <a:p>
            <a:pPr algn="ctr"/>
            <a:r>
              <a:rPr lang="zh-CN" altLang="en-US" sz="6600" dirty="0">
                <a:solidFill>
                  <a:schemeClr val="bg1"/>
                </a:solidFill>
                <a:latin typeface="+mj-ea"/>
                <a:ea typeface="+mj-ea"/>
              </a:rPr>
              <a:t>谢谢您的倾听</a:t>
            </a:r>
            <a:endParaRPr lang="en-US" altLang="zh-CN" sz="6600" dirty="0">
              <a:solidFill>
                <a:schemeClr val="bg1"/>
              </a:solidFill>
              <a:latin typeface="+mj-ea"/>
              <a:ea typeface="+mj-ea"/>
            </a:endParaRPr>
          </a:p>
          <a:p>
            <a:pPr algn="ctr"/>
            <a:r>
              <a:rPr lang="zh-CN" altLang="en-US" sz="6600" dirty="0">
                <a:solidFill>
                  <a:schemeClr val="bg1"/>
                </a:solidFill>
                <a:latin typeface="+mj-ea"/>
                <a:ea typeface="+mj-ea"/>
              </a:rPr>
              <a:t>欢迎报考重庆财经学院</a:t>
            </a:r>
            <a:endParaRPr lang="zh-CN" altLang="en-US" sz="5400" dirty="0">
              <a:solidFill>
                <a:schemeClr val="bg1"/>
              </a:solidFill>
              <a:latin typeface="+mj-ea"/>
              <a:ea typeface="+mj-ea"/>
            </a:endParaRPr>
          </a:p>
        </p:txBody>
      </p:sp>
    </p:spTree>
    <p:extLst>
      <p:ext uri="{BB962C8B-B14F-4D97-AF65-F5344CB8AC3E}">
        <p14:creationId xmlns:p14="http://schemas.microsoft.com/office/powerpoint/2010/main" val="11096137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QR 代码&#10;&#10;描述已自动生成">
            <a:extLst>
              <a:ext uri="{FF2B5EF4-FFF2-40B4-BE49-F238E27FC236}">
                <a16:creationId xmlns:a16="http://schemas.microsoft.com/office/drawing/2014/main" id="{079D48BC-49A4-E90B-68D4-BDB29B48166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4277573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FE192C2-E105-91E1-6B63-8EDB16E1415D}"/>
              </a:ext>
            </a:extLst>
          </p:cNvPr>
          <p:cNvSpPr/>
          <p:nvPr/>
        </p:nvSpPr>
        <p:spPr>
          <a:xfrm>
            <a:off x="658813" y="356838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小张伟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3A1D1774-02EF-ADCD-6348-4533D0A560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3279158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游戏机, 食物&#10;&#10;描述已自动生成">
            <a:extLst>
              <a:ext uri="{FF2B5EF4-FFF2-40B4-BE49-F238E27FC236}">
                <a16:creationId xmlns:a16="http://schemas.microsoft.com/office/drawing/2014/main" id="{EF6CD6F4-9FC4-5C6C-6771-16DC4B9721A2}"/>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0"/>
                    </a14:imgEffect>
                  </a14:imgLayer>
                </a14:imgProps>
              </a:ext>
              <a:ext uri="{28A0092B-C50C-407E-A947-70E740481C1C}">
                <a14:useLocalDpi xmlns:a14="http://schemas.microsoft.com/office/drawing/2010/main"/>
              </a:ext>
            </a:extLst>
          </a:blip>
          <a:stretch>
            <a:fillRect/>
          </a:stretch>
        </p:blipFill>
        <p:spPr>
          <a:xfrm>
            <a:off x="4778830" y="5685105"/>
            <a:ext cx="2707820" cy="782260"/>
          </a:xfrm>
          <a:prstGeom prst="rect">
            <a:avLst/>
          </a:prstGeom>
        </p:spPr>
      </p:pic>
      <p:grpSp>
        <p:nvGrpSpPr>
          <p:cNvPr id="3" name="组合 2">
            <a:extLst>
              <a:ext uri="{FF2B5EF4-FFF2-40B4-BE49-F238E27FC236}">
                <a16:creationId xmlns:a16="http://schemas.microsoft.com/office/drawing/2014/main" id="{37CB2468-CD5E-D877-FEAB-5B6D996186E9}"/>
              </a:ext>
            </a:extLst>
          </p:cNvPr>
          <p:cNvGrpSpPr/>
          <p:nvPr/>
        </p:nvGrpSpPr>
        <p:grpSpPr>
          <a:xfrm>
            <a:off x="1381936" y="4257654"/>
            <a:ext cx="1641475" cy="1375864"/>
            <a:chOff x="1381936" y="4257654"/>
            <a:chExt cx="1641475" cy="1375864"/>
          </a:xfrm>
        </p:grpSpPr>
        <p:sp>
          <p:nvSpPr>
            <p:cNvPr id="4" name="文本框 3">
              <a:extLst>
                <a:ext uri="{FF2B5EF4-FFF2-40B4-BE49-F238E27FC236}">
                  <a16:creationId xmlns:a16="http://schemas.microsoft.com/office/drawing/2014/main" id="{174FBD15-91B5-B1D5-46DF-63694398535D}"/>
                </a:ext>
              </a:extLst>
            </p:cNvPr>
            <p:cNvSpPr txBox="1"/>
            <p:nvPr/>
          </p:nvSpPr>
          <p:spPr>
            <a:xfrm>
              <a:off x="1516904" y="4257654"/>
              <a:ext cx="1371541" cy="615553"/>
            </a:xfrm>
            <a:prstGeom prst="rect">
              <a:avLst/>
            </a:prstGeom>
            <a:noFill/>
          </p:spPr>
          <p:txBody>
            <a:bodyPr wrap="square" lIns="0" tIns="0" rIns="0" bIns="0" rtlCol="0">
              <a:spAutoFit/>
            </a:bodyPr>
            <a:lstStyle/>
            <a:p>
              <a:pPr algn="ctr"/>
              <a:r>
                <a:rPr lang="en-US" altLang="zh-CN" sz="4000" b="1" dirty="0">
                  <a:solidFill>
                    <a:schemeClr val="accent2"/>
                  </a:solidFill>
                  <a:effectLst>
                    <a:outerShdw blurRad="50800" dist="38100" dir="2700000" algn="tl" rotWithShape="0">
                      <a:prstClr val="black">
                        <a:alpha val="10000"/>
                      </a:prstClr>
                    </a:outerShdw>
                  </a:effectLst>
                  <a:latin typeface="+mj-lt"/>
                  <a:ea typeface="OPPOSans R" panose="00020600040101010101" pitchFamily="18" charset="-122"/>
                </a:rPr>
                <a:t>01</a:t>
              </a:r>
              <a:endParaRPr lang="zh-CN" altLang="en-US" sz="4000" b="1" dirty="0">
                <a:solidFill>
                  <a:schemeClr val="accent2"/>
                </a:solidFill>
                <a:effectLst>
                  <a:outerShdw blurRad="50800" dist="38100" dir="2700000" algn="tl" rotWithShape="0">
                    <a:prstClr val="black">
                      <a:alpha val="10000"/>
                    </a:prstClr>
                  </a:outerShdw>
                </a:effectLst>
                <a:latin typeface="+mj-lt"/>
                <a:ea typeface="OPPOSans R" panose="00020600040101010101" pitchFamily="18" charset="-122"/>
              </a:endParaRPr>
            </a:p>
          </p:txBody>
        </p:sp>
        <p:sp>
          <p:nvSpPr>
            <p:cNvPr id="5" name="文本框 4">
              <a:extLst>
                <a:ext uri="{FF2B5EF4-FFF2-40B4-BE49-F238E27FC236}">
                  <a16:creationId xmlns:a16="http://schemas.microsoft.com/office/drawing/2014/main" id="{2C4A9FC1-8985-0AF5-1495-9D895D0EC69B}"/>
                </a:ext>
              </a:extLst>
            </p:cNvPr>
            <p:cNvSpPr txBox="1"/>
            <p:nvPr/>
          </p:nvSpPr>
          <p:spPr>
            <a:xfrm>
              <a:off x="1381936" y="4864518"/>
              <a:ext cx="1641475" cy="562333"/>
            </a:xfrm>
            <a:prstGeom prst="rect">
              <a:avLst/>
            </a:prstGeom>
            <a:noFill/>
          </p:spPr>
          <p:txBody>
            <a:bodyPr wrap="none" lIns="0" tIns="0" rIns="0" bIns="0" rtlCol="0">
              <a:spAutoFit/>
            </a:bodyPr>
            <a:lstStyle/>
            <a:p>
              <a:pPr algn="ctr">
                <a:lnSpc>
                  <a:spcPct val="120000"/>
                </a:lnSpc>
              </a:pPr>
              <a:r>
                <a:rPr lang="zh-CN" altLang="en-US" sz="3200" dirty="0">
                  <a:solidFill>
                    <a:schemeClr val="accent2"/>
                  </a:solidFill>
                  <a:latin typeface="+mj-ea"/>
                  <a:ea typeface="+mj-ea"/>
                </a:rPr>
                <a:t>学校简介</a:t>
              </a:r>
            </a:p>
          </p:txBody>
        </p:sp>
        <p:sp>
          <p:nvSpPr>
            <p:cNvPr id="6" name="文本框 5">
              <a:extLst>
                <a:ext uri="{FF2B5EF4-FFF2-40B4-BE49-F238E27FC236}">
                  <a16:creationId xmlns:a16="http://schemas.microsoft.com/office/drawing/2014/main" id="{51945AE9-E2D2-BB77-87AF-4DDF3B450018}"/>
                </a:ext>
              </a:extLst>
            </p:cNvPr>
            <p:cNvSpPr txBox="1"/>
            <p:nvPr/>
          </p:nvSpPr>
          <p:spPr>
            <a:xfrm>
              <a:off x="1392675" y="5427179"/>
              <a:ext cx="1620001" cy="206339"/>
            </a:xfrm>
            <a:prstGeom prst="rect">
              <a:avLst/>
            </a:prstGeom>
            <a:noFill/>
          </p:spPr>
          <p:txBody>
            <a:bodyPr wrap="square" lIns="0" tIns="0" rIns="0" bIns="0" rtlCol="0">
              <a:spAutoFit/>
            </a:bodyPr>
            <a:lstStyle>
              <a:defPPr>
                <a:defRPr lang="en-US"/>
              </a:defPPr>
              <a:lvl1pPr algn="dist">
                <a:lnSpc>
                  <a:spcPct val="120000"/>
                </a:lnSpc>
                <a:defRPr sz="1600">
                  <a:gradFill>
                    <a:gsLst>
                      <a:gs pos="0">
                        <a:srgbClr val="578DBE"/>
                      </a:gs>
                      <a:gs pos="100000">
                        <a:srgbClr val="0B408F"/>
                      </a:gs>
                    </a:gsLst>
                    <a:lin ang="2700000" scaled="0"/>
                  </a:gradFill>
                  <a:effectLst>
                    <a:outerShdw blurRad="50800" dist="38100" dir="2700000" algn="tl" rotWithShape="0">
                      <a:prstClr val="black">
                        <a:alpha val="10000"/>
                      </a:prstClr>
                    </a:outerShdw>
                  </a:effectLst>
                  <a:latin typeface="微软雅黑" panose="020B0503020204020204" pitchFamily="34" charset="-122"/>
                  <a:ea typeface="微软雅黑" panose="020B0503020204020204" pitchFamily="34" charset="-122"/>
                </a:defRPr>
              </a:lvl1pPr>
            </a:lstStyle>
            <a:p>
              <a:r>
                <a:rPr lang="en-US" altLang="zh-CN" sz="1200" dirty="0">
                  <a:solidFill>
                    <a:schemeClr val="accent2"/>
                  </a:solidFill>
                  <a:latin typeface="+mn-lt"/>
                  <a:ea typeface="+mn-ea"/>
                </a:rPr>
                <a:t>INTUODUCTION</a:t>
              </a:r>
            </a:p>
          </p:txBody>
        </p:sp>
      </p:grpSp>
      <p:grpSp>
        <p:nvGrpSpPr>
          <p:cNvPr id="7" name="组合 6">
            <a:extLst>
              <a:ext uri="{FF2B5EF4-FFF2-40B4-BE49-F238E27FC236}">
                <a16:creationId xmlns:a16="http://schemas.microsoft.com/office/drawing/2014/main" id="{5FD13EEF-8583-500C-7B9C-15FA39D07A96}"/>
              </a:ext>
            </a:extLst>
          </p:cNvPr>
          <p:cNvGrpSpPr/>
          <p:nvPr/>
        </p:nvGrpSpPr>
        <p:grpSpPr>
          <a:xfrm>
            <a:off x="3941694" y="4262435"/>
            <a:ext cx="1641475" cy="1371083"/>
            <a:chOff x="3941694" y="4262435"/>
            <a:chExt cx="1641475" cy="1371083"/>
          </a:xfrm>
        </p:grpSpPr>
        <p:sp>
          <p:nvSpPr>
            <p:cNvPr id="8" name="文本框 7">
              <a:extLst>
                <a:ext uri="{FF2B5EF4-FFF2-40B4-BE49-F238E27FC236}">
                  <a16:creationId xmlns:a16="http://schemas.microsoft.com/office/drawing/2014/main" id="{5EC6685C-4735-8DDE-199E-B9EF44036FB2}"/>
                </a:ext>
              </a:extLst>
            </p:cNvPr>
            <p:cNvSpPr txBox="1"/>
            <p:nvPr/>
          </p:nvSpPr>
          <p:spPr>
            <a:xfrm>
              <a:off x="4076660" y="4262435"/>
              <a:ext cx="1371542" cy="615553"/>
            </a:xfrm>
            <a:prstGeom prst="rect">
              <a:avLst/>
            </a:prstGeom>
            <a:noFill/>
          </p:spPr>
          <p:txBody>
            <a:bodyPr wrap="square" lIns="0" tIns="0" rIns="0" bIns="0" rtlCol="0">
              <a:spAutoFit/>
            </a:bodyPr>
            <a:lstStyle>
              <a:defPPr>
                <a:defRPr lang="en-US"/>
              </a:defPPr>
              <a:lvl1pPr algn="ctr">
                <a:defRPr sz="5400" b="1">
                  <a:gradFill>
                    <a:gsLst>
                      <a:gs pos="0">
                        <a:schemeClr val="accent2">
                          <a:alpha val="45000"/>
                        </a:schemeClr>
                      </a:gs>
                      <a:gs pos="100000">
                        <a:schemeClr val="accent1"/>
                      </a:gs>
                    </a:gsLst>
                    <a:lin ang="2700000" scaled="0"/>
                  </a:gradFill>
                  <a:effectLst>
                    <a:outerShdw blurRad="50800" dist="38100" dir="2700000" algn="tl" rotWithShape="0">
                      <a:prstClr val="black">
                        <a:alpha val="10000"/>
                      </a:prstClr>
                    </a:outerShdw>
                  </a:effectLst>
                  <a:latin typeface="思源黑体 CN Bold" panose="020B0800000000000000" pitchFamily="34" charset="-122"/>
                  <a:ea typeface="思源黑体 CN Bold" panose="020B0800000000000000" pitchFamily="34" charset="-122"/>
                </a:defRPr>
              </a:lvl1pPr>
            </a:lstStyle>
            <a:p>
              <a:r>
                <a:rPr lang="en-US" altLang="zh-CN" sz="4000" dirty="0">
                  <a:solidFill>
                    <a:schemeClr val="accent2"/>
                  </a:solidFill>
                  <a:latin typeface="+mj-lt"/>
                  <a:ea typeface="OPPOSans R" panose="00020600040101010101" pitchFamily="18" charset="-122"/>
                </a:rPr>
                <a:t>02</a:t>
              </a:r>
              <a:endParaRPr lang="zh-CN" altLang="en-US" sz="4000" dirty="0">
                <a:solidFill>
                  <a:schemeClr val="accent2"/>
                </a:solidFill>
                <a:latin typeface="+mj-lt"/>
                <a:ea typeface="OPPOSans R" panose="00020600040101010101" pitchFamily="18" charset="-122"/>
              </a:endParaRPr>
            </a:p>
          </p:txBody>
        </p:sp>
        <p:sp>
          <p:nvSpPr>
            <p:cNvPr id="9" name="文本框 8">
              <a:extLst>
                <a:ext uri="{FF2B5EF4-FFF2-40B4-BE49-F238E27FC236}">
                  <a16:creationId xmlns:a16="http://schemas.microsoft.com/office/drawing/2014/main" id="{97227F66-A6F7-10D0-BCD8-B37872ACCE95}"/>
                </a:ext>
              </a:extLst>
            </p:cNvPr>
            <p:cNvSpPr txBox="1"/>
            <p:nvPr/>
          </p:nvSpPr>
          <p:spPr>
            <a:xfrm>
              <a:off x="3941694" y="4869299"/>
              <a:ext cx="1641475" cy="562333"/>
            </a:xfrm>
            <a:prstGeom prst="rect">
              <a:avLst/>
            </a:prstGeom>
            <a:noFill/>
          </p:spPr>
          <p:txBody>
            <a:bodyPr wrap="none" lIns="0" tIns="0" rIns="0" bIns="0" rtlCol="0">
              <a:spAutoFit/>
            </a:bodyPr>
            <a:lstStyle>
              <a:defPPr>
                <a:defRPr lang="en-US"/>
              </a:defPPr>
              <a:lvl1pPr algn="ctr">
                <a:lnSpc>
                  <a:spcPct val="120000"/>
                </a:lnSpc>
                <a:defRPr sz="3200" b="1">
                  <a:gradFill>
                    <a:gsLst>
                      <a:gs pos="0">
                        <a:srgbClr val="0B408F">
                          <a:alpha val="55000"/>
                        </a:srgbClr>
                      </a:gs>
                      <a:gs pos="100000">
                        <a:srgbClr val="022261"/>
                      </a:gs>
                    </a:gsLst>
                    <a:lin ang="2700000" scaled="0"/>
                  </a:gradFill>
                  <a:effectLst>
                    <a:outerShdw blurRad="50800" dist="38100" dir="2700000" algn="tl" rotWithShape="0">
                      <a:prstClr val="black">
                        <a:alpha val="10000"/>
                      </a:prstClr>
                    </a:outerShdw>
                  </a:effectLst>
                  <a:latin typeface="思源黑体 CN Bold" panose="020B0800000000000000" pitchFamily="34" charset="-122"/>
                  <a:ea typeface="思源黑体 CN Bold" panose="020B0800000000000000" pitchFamily="34" charset="-122"/>
                </a:defRPr>
              </a:lvl1pPr>
            </a:lstStyle>
            <a:p>
              <a:r>
                <a:rPr lang="zh-CN" altLang="en-US" b="0" dirty="0">
                  <a:solidFill>
                    <a:schemeClr val="accent2"/>
                  </a:solidFill>
                  <a:effectLst/>
                  <a:latin typeface="+mj-ea"/>
                  <a:ea typeface="+mj-ea"/>
                </a:rPr>
                <a:t>办学规模</a:t>
              </a:r>
            </a:p>
          </p:txBody>
        </p:sp>
        <p:sp>
          <p:nvSpPr>
            <p:cNvPr id="10" name="文本框 9">
              <a:extLst>
                <a:ext uri="{FF2B5EF4-FFF2-40B4-BE49-F238E27FC236}">
                  <a16:creationId xmlns:a16="http://schemas.microsoft.com/office/drawing/2014/main" id="{681FBAFB-8D8E-ECF9-5D28-0EF407036A09}"/>
                </a:ext>
              </a:extLst>
            </p:cNvPr>
            <p:cNvSpPr txBox="1"/>
            <p:nvPr/>
          </p:nvSpPr>
          <p:spPr>
            <a:xfrm>
              <a:off x="3952431" y="5427179"/>
              <a:ext cx="1620002" cy="206339"/>
            </a:xfrm>
            <a:prstGeom prst="rect">
              <a:avLst/>
            </a:prstGeom>
            <a:noFill/>
          </p:spPr>
          <p:txBody>
            <a:bodyPr wrap="square" lIns="0" tIns="0" rIns="0" bIns="0" rtlCol="0">
              <a:spAutoFit/>
            </a:bodyPr>
            <a:lstStyle>
              <a:defPPr>
                <a:defRPr lang="en-US"/>
              </a:defPPr>
              <a:lvl1pPr algn="dist">
                <a:lnSpc>
                  <a:spcPct val="120000"/>
                </a:lnSpc>
                <a:defRPr sz="1200">
                  <a:gradFill>
                    <a:gsLst>
                      <a:gs pos="0">
                        <a:srgbClr val="0B408F">
                          <a:alpha val="55000"/>
                        </a:srgbClr>
                      </a:gs>
                      <a:gs pos="100000">
                        <a:srgbClr val="022261"/>
                      </a:gs>
                    </a:gsLst>
                    <a:lin ang="2700000" scaled="0"/>
                  </a:gradFill>
                  <a:effectLst>
                    <a:outerShdw blurRad="50800" dist="38100" dir="2700000" algn="tl" rotWithShape="0">
                      <a:prstClr val="black">
                        <a:alpha val="10000"/>
                      </a:prstClr>
                    </a:outerShdw>
                  </a:effectLst>
                  <a:latin typeface="思源黑体 CN Bold" panose="020B0800000000000000" pitchFamily="34" charset="-122"/>
                  <a:ea typeface="思源黑体 CN Bold" panose="020B0800000000000000" pitchFamily="34" charset="-122"/>
                </a:defRPr>
              </a:lvl1pPr>
            </a:lstStyle>
            <a:p>
              <a:r>
                <a:rPr lang="en-US" altLang="zh-CN" dirty="0">
                  <a:solidFill>
                    <a:schemeClr val="accent2"/>
                  </a:solidFill>
                  <a:latin typeface="+mn-lt"/>
                  <a:ea typeface="+mn-ea"/>
                </a:rPr>
                <a:t>SCHOOL SCALE</a:t>
              </a:r>
            </a:p>
          </p:txBody>
        </p:sp>
      </p:grpSp>
      <p:cxnSp>
        <p:nvCxnSpPr>
          <p:cNvPr id="11" name="直接连接符 10">
            <a:extLst>
              <a:ext uri="{FF2B5EF4-FFF2-40B4-BE49-F238E27FC236}">
                <a16:creationId xmlns:a16="http://schemas.microsoft.com/office/drawing/2014/main" id="{971ED803-BC6B-C986-1170-C7240389E4F7}"/>
              </a:ext>
            </a:extLst>
          </p:cNvPr>
          <p:cNvCxnSpPr>
            <a:cxnSpLocks/>
          </p:cNvCxnSpPr>
          <p:nvPr/>
        </p:nvCxnSpPr>
        <p:spPr>
          <a:xfrm>
            <a:off x="3482550" y="4715242"/>
            <a:ext cx="0" cy="386156"/>
          </a:xfrm>
          <a:prstGeom prst="line">
            <a:avLst/>
          </a:prstGeom>
          <a:ln w="19050">
            <a:gradFill>
              <a:gsLst>
                <a:gs pos="0">
                  <a:schemeClr val="accent2">
                    <a:lumMod val="40000"/>
                    <a:lumOff val="60000"/>
                  </a:schemeClr>
                </a:gs>
                <a:gs pos="100000">
                  <a:srgbClr val="0B408F"/>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6C3762A2-4222-0FAE-8936-4B18EC48467E}"/>
              </a:ext>
            </a:extLst>
          </p:cNvPr>
          <p:cNvGrpSpPr/>
          <p:nvPr/>
        </p:nvGrpSpPr>
        <p:grpSpPr>
          <a:xfrm>
            <a:off x="6513546" y="4258907"/>
            <a:ext cx="1641475" cy="1374611"/>
            <a:chOff x="6513546" y="4258907"/>
            <a:chExt cx="1641475" cy="1374611"/>
          </a:xfrm>
        </p:grpSpPr>
        <p:sp>
          <p:nvSpPr>
            <p:cNvPr id="13" name="文本框 12">
              <a:extLst>
                <a:ext uri="{FF2B5EF4-FFF2-40B4-BE49-F238E27FC236}">
                  <a16:creationId xmlns:a16="http://schemas.microsoft.com/office/drawing/2014/main" id="{801927A5-7C1B-DBBD-C7AA-9654DC0C1345}"/>
                </a:ext>
              </a:extLst>
            </p:cNvPr>
            <p:cNvSpPr txBox="1"/>
            <p:nvPr/>
          </p:nvSpPr>
          <p:spPr>
            <a:xfrm>
              <a:off x="6625945" y="4258907"/>
              <a:ext cx="1416671" cy="615553"/>
            </a:xfrm>
            <a:prstGeom prst="rect">
              <a:avLst/>
            </a:prstGeom>
            <a:noFill/>
          </p:spPr>
          <p:txBody>
            <a:bodyPr wrap="square" lIns="0" tIns="0" rIns="0" bIns="0" rtlCol="0">
              <a:spAutoFit/>
            </a:bodyPr>
            <a:lstStyle>
              <a:defPPr>
                <a:defRPr lang="en-US"/>
              </a:defPPr>
              <a:lvl1pPr algn="ctr">
                <a:defRPr sz="5400" b="1">
                  <a:gradFill>
                    <a:gsLst>
                      <a:gs pos="0">
                        <a:schemeClr val="accent2">
                          <a:alpha val="45000"/>
                        </a:schemeClr>
                      </a:gs>
                      <a:gs pos="100000">
                        <a:schemeClr val="accent1"/>
                      </a:gs>
                    </a:gsLst>
                    <a:lin ang="2700000" scaled="0"/>
                  </a:gradFill>
                  <a:effectLst>
                    <a:outerShdw blurRad="50800" dist="38100" dir="2700000" algn="tl" rotWithShape="0">
                      <a:prstClr val="black">
                        <a:alpha val="10000"/>
                      </a:prstClr>
                    </a:outerShdw>
                  </a:effectLst>
                  <a:latin typeface="思源黑体 CN Bold" panose="020B0800000000000000" pitchFamily="34" charset="-122"/>
                  <a:ea typeface="思源黑体 CN Bold" panose="020B0800000000000000" pitchFamily="34" charset="-122"/>
                </a:defRPr>
              </a:lvl1pPr>
            </a:lstStyle>
            <a:p>
              <a:r>
                <a:rPr lang="en-US" altLang="zh-CN" sz="4000" dirty="0">
                  <a:solidFill>
                    <a:schemeClr val="accent2"/>
                  </a:solidFill>
                  <a:latin typeface="+mj-lt"/>
                  <a:ea typeface="OPPOSans R" panose="00020600040101010101" pitchFamily="18" charset="-122"/>
                </a:rPr>
                <a:t>03</a:t>
              </a:r>
              <a:endParaRPr lang="zh-CN" altLang="en-US" sz="4000" dirty="0">
                <a:solidFill>
                  <a:schemeClr val="accent2"/>
                </a:solidFill>
                <a:latin typeface="+mj-lt"/>
                <a:ea typeface="OPPOSans R" panose="00020600040101010101" pitchFamily="18" charset="-122"/>
              </a:endParaRPr>
            </a:p>
          </p:txBody>
        </p:sp>
        <p:sp>
          <p:nvSpPr>
            <p:cNvPr id="14" name="文本框 13">
              <a:extLst>
                <a:ext uri="{FF2B5EF4-FFF2-40B4-BE49-F238E27FC236}">
                  <a16:creationId xmlns:a16="http://schemas.microsoft.com/office/drawing/2014/main" id="{35262E5B-122E-C452-261C-33CFDB944433}"/>
                </a:ext>
              </a:extLst>
            </p:cNvPr>
            <p:cNvSpPr txBox="1"/>
            <p:nvPr/>
          </p:nvSpPr>
          <p:spPr>
            <a:xfrm>
              <a:off x="6513546" y="4865771"/>
              <a:ext cx="1641475" cy="562333"/>
            </a:xfrm>
            <a:prstGeom prst="rect">
              <a:avLst/>
            </a:prstGeom>
            <a:noFill/>
          </p:spPr>
          <p:txBody>
            <a:bodyPr wrap="none" lIns="0" tIns="0" rIns="0" bIns="0" rtlCol="0">
              <a:spAutoFit/>
            </a:bodyPr>
            <a:lstStyle>
              <a:defPPr>
                <a:defRPr lang="en-US"/>
              </a:defPPr>
              <a:lvl1pPr algn="ctr">
                <a:lnSpc>
                  <a:spcPct val="120000"/>
                </a:lnSpc>
                <a:defRPr sz="3200" b="1">
                  <a:gradFill>
                    <a:gsLst>
                      <a:gs pos="0">
                        <a:srgbClr val="0B408F">
                          <a:alpha val="55000"/>
                        </a:srgbClr>
                      </a:gs>
                      <a:gs pos="100000">
                        <a:srgbClr val="022261"/>
                      </a:gs>
                    </a:gsLst>
                    <a:lin ang="2700000" scaled="0"/>
                  </a:gradFill>
                  <a:effectLst>
                    <a:outerShdw blurRad="50800" dist="38100" dir="2700000" algn="tl" rotWithShape="0">
                      <a:prstClr val="black">
                        <a:alpha val="10000"/>
                      </a:prstClr>
                    </a:outerShdw>
                  </a:effectLst>
                  <a:latin typeface="思源黑体 CN Bold" panose="020B0800000000000000" pitchFamily="34" charset="-122"/>
                  <a:ea typeface="思源黑体 CN Bold" panose="020B0800000000000000" pitchFamily="34" charset="-122"/>
                </a:defRPr>
              </a:lvl1pPr>
            </a:lstStyle>
            <a:p>
              <a:r>
                <a:rPr lang="zh-CN" altLang="en-US" b="0" dirty="0">
                  <a:solidFill>
                    <a:schemeClr val="accent2"/>
                  </a:solidFill>
                  <a:effectLst/>
                  <a:latin typeface="+mj-ea"/>
                  <a:ea typeface="+mj-ea"/>
                </a:rPr>
                <a:t>学术研究</a:t>
              </a:r>
            </a:p>
          </p:txBody>
        </p:sp>
        <p:sp>
          <p:nvSpPr>
            <p:cNvPr id="15" name="文本框 14">
              <a:extLst>
                <a:ext uri="{FF2B5EF4-FFF2-40B4-BE49-F238E27FC236}">
                  <a16:creationId xmlns:a16="http://schemas.microsoft.com/office/drawing/2014/main" id="{866A63DF-3AB2-C0E2-34B3-59199743714B}"/>
                </a:ext>
              </a:extLst>
            </p:cNvPr>
            <p:cNvSpPr txBox="1"/>
            <p:nvPr/>
          </p:nvSpPr>
          <p:spPr>
            <a:xfrm>
              <a:off x="6557638" y="5427179"/>
              <a:ext cx="1583999" cy="206339"/>
            </a:xfrm>
            <a:prstGeom prst="rect">
              <a:avLst/>
            </a:prstGeom>
            <a:noFill/>
          </p:spPr>
          <p:txBody>
            <a:bodyPr wrap="square" lIns="0" tIns="0" rIns="0" bIns="0" rtlCol="0">
              <a:spAutoFit/>
            </a:bodyPr>
            <a:lstStyle>
              <a:defPPr>
                <a:defRPr lang="en-US"/>
              </a:defPPr>
              <a:lvl1pPr algn="dist">
                <a:lnSpc>
                  <a:spcPct val="120000"/>
                </a:lnSpc>
                <a:defRPr sz="1200">
                  <a:gradFill>
                    <a:gsLst>
                      <a:gs pos="0">
                        <a:srgbClr val="0B408F">
                          <a:alpha val="55000"/>
                        </a:srgbClr>
                      </a:gs>
                      <a:gs pos="100000">
                        <a:srgbClr val="022261"/>
                      </a:gs>
                    </a:gsLst>
                    <a:lin ang="2700000" scaled="0"/>
                  </a:gradFill>
                  <a:effectLst>
                    <a:outerShdw blurRad="50800" dist="38100" dir="2700000" algn="tl" rotWithShape="0">
                      <a:prstClr val="black">
                        <a:alpha val="10000"/>
                      </a:prstClr>
                    </a:outerShdw>
                  </a:effectLst>
                  <a:latin typeface="思源黑体 CN Bold" panose="020B0800000000000000" pitchFamily="34" charset="-122"/>
                  <a:ea typeface="思源黑体 CN Bold" panose="020B0800000000000000" pitchFamily="34" charset="-122"/>
                </a:defRPr>
              </a:lvl1pPr>
            </a:lstStyle>
            <a:p>
              <a:r>
                <a:rPr lang="en-US" altLang="zh-CN" dirty="0">
                  <a:solidFill>
                    <a:schemeClr val="accent2"/>
                  </a:solidFill>
                  <a:latin typeface="+mn-lt"/>
                  <a:ea typeface="+mn-ea"/>
                </a:rPr>
                <a:t>ACADEMIC</a:t>
              </a:r>
            </a:p>
          </p:txBody>
        </p:sp>
      </p:grpSp>
      <p:grpSp>
        <p:nvGrpSpPr>
          <p:cNvPr id="16" name="组合 15">
            <a:extLst>
              <a:ext uri="{FF2B5EF4-FFF2-40B4-BE49-F238E27FC236}">
                <a16:creationId xmlns:a16="http://schemas.microsoft.com/office/drawing/2014/main" id="{AE2BCB16-1AE9-170E-8D60-3DE479F77F20}"/>
              </a:ext>
            </a:extLst>
          </p:cNvPr>
          <p:cNvGrpSpPr/>
          <p:nvPr/>
        </p:nvGrpSpPr>
        <p:grpSpPr>
          <a:xfrm>
            <a:off x="9142175" y="4272378"/>
            <a:ext cx="1641475" cy="1361140"/>
            <a:chOff x="9142175" y="4272378"/>
            <a:chExt cx="1641475" cy="1361140"/>
          </a:xfrm>
        </p:grpSpPr>
        <p:sp>
          <p:nvSpPr>
            <p:cNvPr id="17" name="文本框 16">
              <a:extLst>
                <a:ext uri="{FF2B5EF4-FFF2-40B4-BE49-F238E27FC236}">
                  <a16:creationId xmlns:a16="http://schemas.microsoft.com/office/drawing/2014/main" id="{3EC23495-95CE-552D-607E-3BE64AF8969E}"/>
                </a:ext>
              </a:extLst>
            </p:cNvPr>
            <p:cNvSpPr txBox="1"/>
            <p:nvPr/>
          </p:nvSpPr>
          <p:spPr>
            <a:xfrm>
              <a:off x="9254574" y="4272378"/>
              <a:ext cx="1416671" cy="615553"/>
            </a:xfrm>
            <a:prstGeom prst="rect">
              <a:avLst/>
            </a:prstGeom>
            <a:noFill/>
          </p:spPr>
          <p:txBody>
            <a:bodyPr wrap="square" lIns="0" tIns="0" rIns="0" bIns="0" rtlCol="0">
              <a:spAutoFit/>
            </a:bodyPr>
            <a:lstStyle>
              <a:defPPr>
                <a:defRPr lang="en-US"/>
              </a:defPPr>
              <a:lvl1pPr algn="ctr">
                <a:defRPr sz="5400" b="1">
                  <a:gradFill>
                    <a:gsLst>
                      <a:gs pos="0">
                        <a:schemeClr val="accent2">
                          <a:alpha val="45000"/>
                        </a:schemeClr>
                      </a:gs>
                      <a:gs pos="100000">
                        <a:schemeClr val="accent1"/>
                      </a:gs>
                    </a:gsLst>
                    <a:lin ang="2700000" scaled="0"/>
                  </a:gradFill>
                  <a:effectLst>
                    <a:outerShdw blurRad="50800" dist="38100" dir="2700000" algn="tl" rotWithShape="0">
                      <a:prstClr val="black">
                        <a:alpha val="10000"/>
                      </a:prstClr>
                    </a:outerShdw>
                  </a:effectLst>
                  <a:latin typeface="思源黑体 CN Bold" panose="020B0800000000000000" pitchFamily="34" charset="-122"/>
                  <a:ea typeface="思源黑体 CN Bold" panose="020B0800000000000000" pitchFamily="34" charset="-122"/>
                </a:defRPr>
              </a:lvl1pPr>
            </a:lstStyle>
            <a:p>
              <a:r>
                <a:rPr lang="en-US" altLang="zh-CN" sz="4000" dirty="0">
                  <a:solidFill>
                    <a:schemeClr val="accent2"/>
                  </a:solidFill>
                  <a:latin typeface="+mj-lt"/>
                  <a:ea typeface="OPPOSans R" panose="00020600040101010101" pitchFamily="18" charset="-122"/>
                </a:rPr>
                <a:t>04</a:t>
              </a:r>
              <a:endParaRPr lang="zh-CN" altLang="en-US" sz="4000" dirty="0">
                <a:solidFill>
                  <a:schemeClr val="accent2"/>
                </a:solidFill>
                <a:latin typeface="+mj-lt"/>
                <a:ea typeface="OPPOSans R" panose="00020600040101010101" pitchFamily="18" charset="-122"/>
              </a:endParaRPr>
            </a:p>
          </p:txBody>
        </p:sp>
        <p:sp>
          <p:nvSpPr>
            <p:cNvPr id="18" name="文本框 17">
              <a:extLst>
                <a:ext uri="{FF2B5EF4-FFF2-40B4-BE49-F238E27FC236}">
                  <a16:creationId xmlns:a16="http://schemas.microsoft.com/office/drawing/2014/main" id="{346457EC-F855-F885-0B2C-7504B168A943}"/>
                </a:ext>
              </a:extLst>
            </p:cNvPr>
            <p:cNvSpPr txBox="1"/>
            <p:nvPr/>
          </p:nvSpPr>
          <p:spPr>
            <a:xfrm>
              <a:off x="9142175" y="4879242"/>
              <a:ext cx="1641475" cy="562333"/>
            </a:xfrm>
            <a:prstGeom prst="rect">
              <a:avLst/>
            </a:prstGeom>
            <a:noFill/>
          </p:spPr>
          <p:txBody>
            <a:bodyPr wrap="none" lIns="0" tIns="0" rIns="0" bIns="0" rtlCol="0">
              <a:spAutoFit/>
            </a:bodyPr>
            <a:lstStyle>
              <a:defPPr>
                <a:defRPr lang="en-US"/>
              </a:defPPr>
              <a:lvl1pPr algn="ctr">
                <a:lnSpc>
                  <a:spcPct val="120000"/>
                </a:lnSpc>
                <a:defRPr sz="3200" b="1">
                  <a:gradFill>
                    <a:gsLst>
                      <a:gs pos="0">
                        <a:srgbClr val="0B408F">
                          <a:alpha val="55000"/>
                        </a:srgbClr>
                      </a:gs>
                      <a:gs pos="100000">
                        <a:srgbClr val="022261"/>
                      </a:gs>
                    </a:gsLst>
                    <a:lin ang="2700000" scaled="0"/>
                  </a:gradFill>
                  <a:effectLst>
                    <a:outerShdw blurRad="50800" dist="38100" dir="2700000" algn="tl" rotWithShape="0">
                      <a:prstClr val="black">
                        <a:alpha val="10000"/>
                      </a:prstClr>
                    </a:outerShdw>
                  </a:effectLst>
                  <a:latin typeface="思源黑体 CN Bold" panose="020B0800000000000000" pitchFamily="34" charset="-122"/>
                  <a:ea typeface="思源黑体 CN Bold" panose="020B0800000000000000" pitchFamily="34" charset="-122"/>
                </a:defRPr>
              </a:lvl1pPr>
            </a:lstStyle>
            <a:p>
              <a:r>
                <a:rPr lang="zh-CN" altLang="en-US" b="0" dirty="0">
                  <a:solidFill>
                    <a:schemeClr val="accent2"/>
                  </a:solidFill>
                  <a:effectLst/>
                  <a:latin typeface="+mj-ea"/>
                  <a:ea typeface="+mj-ea"/>
                </a:rPr>
                <a:t>办学特色</a:t>
              </a:r>
            </a:p>
          </p:txBody>
        </p:sp>
        <p:sp>
          <p:nvSpPr>
            <p:cNvPr id="19" name="文本框 18">
              <a:extLst>
                <a:ext uri="{FF2B5EF4-FFF2-40B4-BE49-F238E27FC236}">
                  <a16:creationId xmlns:a16="http://schemas.microsoft.com/office/drawing/2014/main" id="{7AB2D8B6-AAD3-1710-9D9B-0D461F57F14C}"/>
                </a:ext>
              </a:extLst>
            </p:cNvPr>
            <p:cNvSpPr txBox="1"/>
            <p:nvPr/>
          </p:nvSpPr>
          <p:spPr>
            <a:xfrm>
              <a:off x="9153649" y="5427179"/>
              <a:ext cx="1618525" cy="206339"/>
            </a:xfrm>
            <a:prstGeom prst="rect">
              <a:avLst/>
            </a:prstGeom>
            <a:noFill/>
          </p:spPr>
          <p:txBody>
            <a:bodyPr wrap="square" lIns="0" tIns="0" rIns="0" bIns="0" rtlCol="0">
              <a:spAutoFit/>
            </a:bodyPr>
            <a:lstStyle>
              <a:defPPr>
                <a:defRPr lang="en-US"/>
              </a:defPPr>
              <a:lvl1pPr algn="dist">
                <a:lnSpc>
                  <a:spcPct val="120000"/>
                </a:lnSpc>
                <a:defRPr sz="1200">
                  <a:gradFill>
                    <a:gsLst>
                      <a:gs pos="0">
                        <a:srgbClr val="0B408F">
                          <a:alpha val="55000"/>
                        </a:srgbClr>
                      </a:gs>
                      <a:gs pos="100000">
                        <a:srgbClr val="022261"/>
                      </a:gs>
                    </a:gsLst>
                    <a:lin ang="2700000" scaled="0"/>
                  </a:gradFill>
                  <a:effectLst>
                    <a:outerShdw blurRad="50800" dist="38100" dir="2700000" algn="tl" rotWithShape="0">
                      <a:prstClr val="black">
                        <a:alpha val="10000"/>
                      </a:prstClr>
                    </a:outerShdw>
                  </a:effectLst>
                  <a:latin typeface="思源黑体 CN Bold" panose="020B0800000000000000" pitchFamily="34" charset="-122"/>
                  <a:ea typeface="思源黑体 CN Bold" panose="020B0800000000000000" pitchFamily="34" charset="-122"/>
                </a:defRPr>
              </a:lvl1pPr>
            </a:lstStyle>
            <a:p>
              <a:r>
                <a:rPr lang="en-US" altLang="zh-CN" dirty="0">
                  <a:solidFill>
                    <a:schemeClr val="accent2"/>
                  </a:solidFill>
                  <a:latin typeface="+mn-lt"/>
                  <a:ea typeface="+mn-ea"/>
                </a:rPr>
                <a:t>CHARACTERISTICS</a:t>
              </a:r>
            </a:p>
          </p:txBody>
        </p:sp>
      </p:grpSp>
      <p:cxnSp>
        <p:nvCxnSpPr>
          <p:cNvPr id="20" name="直接连接符 19">
            <a:extLst>
              <a:ext uri="{FF2B5EF4-FFF2-40B4-BE49-F238E27FC236}">
                <a16:creationId xmlns:a16="http://schemas.microsoft.com/office/drawing/2014/main" id="{F0117C2F-AE14-4C3F-AB94-C398DD057C5D}"/>
              </a:ext>
            </a:extLst>
          </p:cNvPr>
          <p:cNvCxnSpPr>
            <a:cxnSpLocks/>
          </p:cNvCxnSpPr>
          <p:nvPr/>
        </p:nvCxnSpPr>
        <p:spPr>
          <a:xfrm>
            <a:off x="8656042" y="4715242"/>
            <a:ext cx="0" cy="386156"/>
          </a:xfrm>
          <a:prstGeom prst="line">
            <a:avLst/>
          </a:prstGeom>
          <a:ln w="19050">
            <a:gradFill>
              <a:gsLst>
                <a:gs pos="0">
                  <a:schemeClr val="accent2">
                    <a:lumMod val="40000"/>
                    <a:lumOff val="60000"/>
                  </a:schemeClr>
                </a:gs>
                <a:gs pos="100000">
                  <a:srgbClr val="0B408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928246B5-10A7-B2CB-ECB7-742D48493F06}"/>
              </a:ext>
            </a:extLst>
          </p:cNvPr>
          <p:cNvCxnSpPr>
            <a:cxnSpLocks/>
          </p:cNvCxnSpPr>
          <p:nvPr/>
        </p:nvCxnSpPr>
        <p:spPr>
          <a:xfrm>
            <a:off x="6042302" y="4715242"/>
            <a:ext cx="0" cy="386156"/>
          </a:xfrm>
          <a:prstGeom prst="line">
            <a:avLst/>
          </a:prstGeom>
          <a:ln w="19050">
            <a:gradFill>
              <a:gsLst>
                <a:gs pos="0">
                  <a:schemeClr val="accent2">
                    <a:lumMod val="40000"/>
                    <a:lumOff val="60000"/>
                  </a:schemeClr>
                </a:gs>
                <a:gs pos="100000">
                  <a:srgbClr val="0B408F"/>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6139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1697882-9A31-BF08-4F36-E9E5511603CB}"/>
              </a:ext>
            </a:extLst>
          </p:cNvPr>
          <p:cNvSpPr txBox="1"/>
          <p:nvPr/>
        </p:nvSpPr>
        <p:spPr>
          <a:xfrm>
            <a:off x="3907740" y="-24365"/>
            <a:ext cx="4376518" cy="4508927"/>
          </a:xfrm>
          <a:prstGeom prst="rect">
            <a:avLst/>
          </a:prstGeom>
          <a:noFill/>
        </p:spPr>
        <p:txBody>
          <a:bodyPr wrap="none" rtlCol="0">
            <a:spAutoFit/>
          </a:bodyPr>
          <a:lstStyle/>
          <a:p>
            <a:pPr algn="ctr"/>
            <a:r>
              <a:rPr lang="en-US" sz="28700" b="1" dirty="0">
                <a:gradFill>
                  <a:gsLst>
                    <a:gs pos="0">
                      <a:schemeClr val="bg1"/>
                    </a:gs>
                    <a:gs pos="56000">
                      <a:schemeClr val="bg1">
                        <a:alpha val="0"/>
                      </a:schemeClr>
                    </a:gs>
                  </a:gsLst>
                  <a:lin ang="5400000" scaled="0"/>
                </a:gradFill>
                <a:latin typeface="+mj-lt"/>
              </a:rPr>
              <a:t>01</a:t>
            </a:r>
          </a:p>
        </p:txBody>
      </p:sp>
      <p:pic>
        <p:nvPicPr>
          <p:cNvPr id="3" name="图片 2" descr="文本&#10;&#10;描述已自动生成">
            <a:extLst>
              <a:ext uri="{FF2B5EF4-FFF2-40B4-BE49-F238E27FC236}">
                <a16:creationId xmlns:a16="http://schemas.microsoft.com/office/drawing/2014/main" id="{9969B940-11C8-E53D-2266-24981524EB9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07589" y="299234"/>
            <a:ext cx="2717531" cy="679382"/>
          </a:xfrm>
          <a:prstGeom prst="rect">
            <a:avLst/>
          </a:prstGeom>
        </p:spPr>
      </p:pic>
      <p:sp>
        <p:nvSpPr>
          <p:cNvPr id="9" name="文本框 8">
            <a:extLst>
              <a:ext uri="{FF2B5EF4-FFF2-40B4-BE49-F238E27FC236}">
                <a16:creationId xmlns:a16="http://schemas.microsoft.com/office/drawing/2014/main" id="{7CE92CC4-E3EB-EB2A-19F3-771BFC0B6FDF}"/>
              </a:ext>
            </a:extLst>
          </p:cNvPr>
          <p:cNvSpPr txBox="1"/>
          <p:nvPr/>
        </p:nvSpPr>
        <p:spPr>
          <a:xfrm>
            <a:off x="3633786" y="3903014"/>
            <a:ext cx="4924425" cy="354456"/>
          </a:xfrm>
          <a:prstGeom prst="rect">
            <a:avLst/>
          </a:prstGeom>
          <a:noFill/>
        </p:spPr>
        <p:txBody>
          <a:bodyPr wrap="square">
            <a:spAutoFit/>
          </a:bodyPr>
          <a:lstStyle/>
          <a:p>
            <a:pPr marL="0" marR="0" lvl="0" indent="0" algn="dist"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ea typeface="OPPOSans R" panose="00020600040101010101" pitchFamily="18" charset="-122"/>
              </a:rPr>
              <a:t>SCHOOL </a:t>
            </a:r>
            <a:r>
              <a:rPr lang="en-US" altLang="zh-CN" sz="1400" dirty="0">
                <a:solidFill>
                  <a:schemeClr val="bg1"/>
                </a:solidFill>
                <a:ea typeface="OPPOSans R" panose="00020600040101010101" pitchFamily="18" charset="-122"/>
              </a:rPr>
              <a:t>ITRODUCT</a:t>
            </a:r>
            <a:endParaRPr kumimoji="0" lang="en-US" altLang="zh-CN" sz="1400" b="0" i="0" u="none" strike="noStrike" kern="1200" cap="none" spc="0" normalizeH="0" baseline="0" noProof="0" dirty="0">
              <a:ln>
                <a:noFill/>
              </a:ln>
              <a:solidFill>
                <a:schemeClr val="bg1"/>
              </a:solidFill>
              <a:effectLst/>
              <a:uLnTx/>
              <a:uFillTx/>
              <a:ea typeface="OPPOSans R" panose="00020600040101010101" pitchFamily="18" charset="-122"/>
            </a:endParaRPr>
          </a:p>
        </p:txBody>
      </p:sp>
      <p:pic>
        <p:nvPicPr>
          <p:cNvPr id="10" name="图片 9">
            <a:extLst>
              <a:ext uri="{FF2B5EF4-FFF2-40B4-BE49-F238E27FC236}">
                <a16:creationId xmlns:a16="http://schemas.microsoft.com/office/drawing/2014/main" id="{B1FB1D38-6CD0-D2D8-5FE8-5B42157DE881}"/>
              </a:ext>
            </a:extLst>
          </p:cNvPr>
          <p:cNvPicPr>
            <a:picLocks noChangeAspect="1"/>
          </p:cNvPicPr>
          <p:nvPr/>
        </p:nvPicPr>
        <p:blipFill>
          <a:blip r:embed="rId3">
            <a:duotone>
              <a:prstClr val="black"/>
              <a:schemeClr val="tx2">
                <a:tint val="45000"/>
                <a:satMod val="400000"/>
              </a:schemeClr>
            </a:duotone>
          </a:blip>
          <a:stretch>
            <a:fillRect/>
          </a:stretch>
        </p:blipFill>
        <p:spPr>
          <a:xfrm>
            <a:off x="2452309" y="5454204"/>
            <a:ext cx="7480440" cy="1176630"/>
          </a:xfrm>
          <a:prstGeom prst="rect">
            <a:avLst/>
          </a:prstGeom>
        </p:spPr>
      </p:pic>
      <p:sp>
        <p:nvSpPr>
          <p:cNvPr id="11" name="文本框 10">
            <a:extLst>
              <a:ext uri="{FF2B5EF4-FFF2-40B4-BE49-F238E27FC236}">
                <a16:creationId xmlns:a16="http://schemas.microsoft.com/office/drawing/2014/main" id="{530CBC69-6631-5C20-6FDA-22887D83C5CA}"/>
              </a:ext>
            </a:extLst>
          </p:cNvPr>
          <p:cNvSpPr txBox="1"/>
          <p:nvPr/>
        </p:nvSpPr>
        <p:spPr>
          <a:xfrm>
            <a:off x="3633786" y="2551056"/>
            <a:ext cx="4924425" cy="1477328"/>
          </a:xfrm>
          <a:prstGeom prst="rect">
            <a:avLst/>
          </a:prstGeom>
          <a:noFill/>
        </p:spPr>
        <p:txBody>
          <a:bodyPr wrap="none" lIns="0" tIns="0" rIns="0" bIns="0" rtlCol="0" anchor="ctr" anchorCtr="1">
            <a:spAutoFit/>
          </a:bodyPr>
          <a:lstStyle/>
          <a:p>
            <a:r>
              <a:rPr lang="zh-CN" altLang="en-US" sz="9600" dirty="0">
                <a:solidFill>
                  <a:schemeClr val="bg1"/>
                </a:solidFill>
                <a:latin typeface="+mj-ea"/>
                <a:ea typeface="+mj-ea"/>
              </a:rPr>
              <a:t>学校简介</a:t>
            </a:r>
          </a:p>
        </p:txBody>
      </p:sp>
    </p:spTree>
    <p:extLst>
      <p:ext uri="{BB962C8B-B14F-4D97-AF65-F5344CB8AC3E}">
        <p14:creationId xmlns:p14="http://schemas.microsoft.com/office/powerpoint/2010/main" val="24163043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26567E2-365C-86DD-A79E-CD73FC8C0816}"/>
              </a:ext>
            </a:extLst>
          </p:cNvPr>
          <p:cNvSpPr>
            <a:spLocks noGrp="1"/>
          </p:cNvSpPr>
          <p:nvPr>
            <p:ph type="body" sz="quarter" idx="10"/>
          </p:nvPr>
        </p:nvSpPr>
        <p:spPr/>
        <p:txBody>
          <a:bodyPr/>
          <a:lstStyle/>
          <a:p>
            <a:r>
              <a:rPr lang="zh-CN" altLang="en-US" dirty="0"/>
              <a:t>学校简介</a:t>
            </a:r>
          </a:p>
        </p:txBody>
      </p:sp>
      <p:grpSp>
        <p:nvGrpSpPr>
          <p:cNvPr id="26" name="组合 25">
            <a:extLst>
              <a:ext uri="{FF2B5EF4-FFF2-40B4-BE49-F238E27FC236}">
                <a16:creationId xmlns:a16="http://schemas.microsoft.com/office/drawing/2014/main" id="{382A163D-B801-F71E-98C5-FB94D526E010}"/>
              </a:ext>
            </a:extLst>
          </p:cNvPr>
          <p:cNvGrpSpPr/>
          <p:nvPr/>
        </p:nvGrpSpPr>
        <p:grpSpPr>
          <a:xfrm>
            <a:off x="0" y="1456489"/>
            <a:ext cx="12192000" cy="2658286"/>
            <a:chOff x="0" y="1456489"/>
            <a:chExt cx="12192000" cy="2658286"/>
          </a:xfrm>
        </p:grpSpPr>
        <p:pic>
          <p:nvPicPr>
            <p:cNvPr id="3" name="图片 2" descr="河边的草地上有房子&#10;&#10;描述已自动生成">
              <a:extLst>
                <a:ext uri="{FF2B5EF4-FFF2-40B4-BE49-F238E27FC236}">
                  <a16:creationId xmlns:a16="http://schemas.microsoft.com/office/drawing/2014/main" id="{807DFF81-6653-1C2A-4128-744FB0B18C81}"/>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0" y="1476531"/>
              <a:ext cx="12192000" cy="2638244"/>
            </a:xfrm>
            <a:custGeom>
              <a:avLst/>
              <a:gdLst>
                <a:gd name="connsiteX0" fmla="*/ 0 w 12192000"/>
                <a:gd name="connsiteY0" fmla="*/ 0 h 2430424"/>
                <a:gd name="connsiteX1" fmla="*/ 12192000 w 12192000"/>
                <a:gd name="connsiteY1" fmla="*/ 0 h 2430424"/>
                <a:gd name="connsiteX2" fmla="*/ 12192000 w 12192000"/>
                <a:gd name="connsiteY2" fmla="*/ 2430424 h 2430424"/>
                <a:gd name="connsiteX3" fmla="*/ 0 w 12192000"/>
                <a:gd name="connsiteY3" fmla="*/ 2430424 h 2430424"/>
              </a:gdLst>
              <a:ahLst/>
              <a:cxnLst>
                <a:cxn ang="0">
                  <a:pos x="connsiteX0" y="connsiteY0"/>
                </a:cxn>
                <a:cxn ang="0">
                  <a:pos x="connsiteX1" y="connsiteY1"/>
                </a:cxn>
                <a:cxn ang="0">
                  <a:pos x="connsiteX2" y="connsiteY2"/>
                </a:cxn>
                <a:cxn ang="0">
                  <a:pos x="connsiteX3" y="connsiteY3"/>
                </a:cxn>
              </a:cxnLst>
              <a:rect l="l" t="t" r="r" b="b"/>
              <a:pathLst>
                <a:path w="12192000" h="2430424">
                  <a:moveTo>
                    <a:pt x="0" y="0"/>
                  </a:moveTo>
                  <a:lnTo>
                    <a:pt x="12192000" y="0"/>
                  </a:lnTo>
                  <a:lnTo>
                    <a:pt x="12192000" y="2430424"/>
                  </a:lnTo>
                  <a:lnTo>
                    <a:pt x="0" y="2430424"/>
                  </a:lnTo>
                  <a:close/>
                </a:path>
              </a:pathLst>
            </a:custGeom>
          </p:spPr>
        </p:pic>
        <p:sp>
          <p:nvSpPr>
            <p:cNvPr id="4" name="矩形 3">
              <a:extLst>
                <a:ext uri="{FF2B5EF4-FFF2-40B4-BE49-F238E27FC236}">
                  <a16:creationId xmlns:a16="http://schemas.microsoft.com/office/drawing/2014/main" id="{D60B7D45-2D64-A69D-D129-343682FAC1DC}"/>
                </a:ext>
              </a:extLst>
            </p:cNvPr>
            <p:cNvSpPr/>
            <p:nvPr/>
          </p:nvSpPr>
          <p:spPr>
            <a:xfrm>
              <a:off x="0" y="1456489"/>
              <a:ext cx="12192000" cy="265828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文本框 4">
              <a:extLst>
                <a:ext uri="{FF2B5EF4-FFF2-40B4-BE49-F238E27FC236}">
                  <a16:creationId xmlns:a16="http://schemas.microsoft.com/office/drawing/2014/main" id="{E5C294A3-6D1D-1E38-BC81-2C8B175B942A}"/>
                </a:ext>
              </a:extLst>
            </p:cNvPr>
            <p:cNvSpPr txBox="1"/>
            <p:nvPr/>
          </p:nvSpPr>
          <p:spPr>
            <a:xfrm>
              <a:off x="589360" y="1738105"/>
              <a:ext cx="2031325" cy="46166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mj-ea"/>
                  <a:ea typeface="+mj-ea"/>
                </a:rPr>
                <a:t>重庆财经学院</a:t>
              </a:r>
              <a:endParaRPr kumimoji="0" lang="en-US" sz="2400" b="0" i="0" u="none" strike="noStrike" kern="1200" cap="none" spc="0" normalizeH="0" baseline="0" noProof="0" dirty="0">
                <a:ln>
                  <a:noFill/>
                </a:ln>
                <a:solidFill>
                  <a:schemeClr val="bg1"/>
                </a:solidFill>
                <a:effectLst/>
                <a:uLnTx/>
                <a:uFillTx/>
                <a:latin typeface="+mj-ea"/>
                <a:ea typeface="+mj-ea"/>
              </a:endParaRPr>
            </a:p>
          </p:txBody>
        </p:sp>
        <p:sp>
          <p:nvSpPr>
            <p:cNvPr id="6" name="文本框 5">
              <a:extLst>
                <a:ext uri="{FF2B5EF4-FFF2-40B4-BE49-F238E27FC236}">
                  <a16:creationId xmlns:a16="http://schemas.microsoft.com/office/drawing/2014/main" id="{CEE01F8D-5058-DBFC-14F9-33C3D7082182}"/>
                </a:ext>
              </a:extLst>
            </p:cNvPr>
            <p:cNvSpPr txBox="1"/>
            <p:nvPr/>
          </p:nvSpPr>
          <p:spPr>
            <a:xfrm>
              <a:off x="6426992" y="2528798"/>
              <a:ext cx="800219" cy="33855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rPr>
                <a:t>成立于</a:t>
              </a:r>
              <a:endParaRPr kumimoji="0" lang="en-US" sz="1600" b="0" i="0" u="none" strike="noStrike" kern="1200" cap="none" spc="0" normalizeH="0" baseline="0" noProof="0" dirty="0">
                <a:ln>
                  <a:noFill/>
                </a:ln>
                <a:solidFill>
                  <a:schemeClr val="bg1"/>
                </a:solidFill>
                <a:effectLst/>
                <a:uLnTx/>
                <a:uFillTx/>
                <a:latin typeface="+mn-ea"/>
              </a:endParaRPr>
            </a:p>
          </p:txBody>
        </p:sp>
        <p:sp>
          <p:nvSpPr>
            <p:cNvPr id="7" name="文本框 6">
              <a:extLst>
                <a:ext uri="{FF2B5EF4-FFF2-40B4-BE49-F238E27FC236}">
                  <a16:creationId xmlns:a16="http://schemas.microsoft.com/office/drawing/2014/main" id="{4E87E078-EA8A-332A-C65D-0F8734FFB7C7}"/>
                </a:ext>
              </a:extLst>
            </p:cNvPr>
            <p:cNvSpPr txBox="1"/>
            <p:nvPr/>
          </p:nvSpPr>
          <p:spPr>
            <a:xfrm>
              <a:off x="8302832" y="2528798"/>
              <a:ext cx="1005403" cy="33855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mn-ea"/>
                </a:rPr>
                <a:t>占地面积</a:t>
              </a:r>
              <a:endParaRPr kumimoji="0" lang="en-US" sz="1600" b="0" i="0" u="none" strike="noStrike" kern="1200" cap="none" spc="0" normalizeH="0" baseline="0" noProof="0" dirty="0">
                <a:ln>
                  <a:noFill/>
                </a:ln>
                <a:solidFill>
                  <a:schemeClr val="bg1"/>
                </a:solidFill>
                <a:effectLst/>
                <a:uLnTx/>
                <a:uFillTx/>
                <a:latin typeface="+mn-ea"/>
              </a:endParaRPr>
            </a:p>
          </p:txBody>
        </p:sp>
        <p:sp>
          <p:nvSpPr>
            <p:cNvPr id="8" name="文本框 7">
              <a:extLst>
                <a:ext uri="{FF2B5EF4-FFF2-40B4-BE49-F238E27FC236}">
                  <a16:creationId xmlns:a16="http://schemas.microsoft.com/office/drawing/2014/main" id="{9E33ABCB-F6D8-5AD0-69F7-80F10AF4D132}"/>
                </a:ext>
              </a:extLst>
            </p:cNvPr>
            <p:cNvSpPr txBox="1"/>
            <p:nvPr/>
          </p:nvSpPr>
          <p:spPr>
            <a:xfrm>
              <a:off x="10202615" y="2528798"/>
              <a:ext cx="1005403" cy="33855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bg1"/>
                  </a:solidFill>
                  <a:latin typeface="+mn-ea"/>
                </a:rPr>
                <a:t>在校师生</a:t>
              </a:r>
              <a:endParaRPr kumimoji="0" lang="en-US" sz="1600" b="0" i="0" u="none" strike="noStrike" kern="1200" cap="none" spc="0" normalizeH="0" baseline="0" noProof="0" dirty="0">
                <a:ln>
                  <a:noFill/>
                </a:ln>
                <a:solidFill>
                  <a:schemeClr val="bg1"/>
                </a:solidFill>
                <a:effectLst/>
                <a:uLnTx/>
                <a:uFillTx/>
                <a:latin typeface="+mn-ea"/>
              </a:endParaRPr>
            </a:p>
          </p:txBody>
        </p:sp>
        <p:sp>
          <p:nvSpPr>
            <p:cNvPr id="9" name="文本框 8">
              <a:extLst>
                <a:ext uri="{FF2B5EF4-FFF2-40B4-BE49-F238E27FC236}">
                  <a16:creationId xmlns:a16="http://schemas.microsoft.com/office/drawing/2014/main" id="{F168F9D3-F8E1-5EF7-FB3C-97075FC1861D}"/>
                </a:ext>
              </a:extLst>
            </p:cNvPr>
            <p:cNvSpPr txBox="1"/>
            <p:nvPr/>
          </p:nvSpPr>
          <p:spPr>
            <a:xfrm>
              <a:off x="6426992" y="3067713"/>
              <a:ext cx="1409360" cy="52322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mj-ea"/>
                  <a:ea typeface="+mj-ea"/>
                  <a:cs typeface="+mn-cs"/>
                </a:rPr>
                <a:t>2001</a:t>
              </a:r>
              <a:r>
                <a:rPr kumimoji="0" lang="zh-CN" altLang="en-US" sz="2800" b="0" i="0" u="none" strike="noStrike" kern="1200" cap="none" spc="0" normalizeH="0" baseline="0" noProof="0" dirty="0">
                  <a:ln>
                    <a:noFill/>
                  </a:ln>
                  <a:solidFill>
                    <a:prstClr val="white"/>
                  </a:solidFill>
                  <a:effectLst/>
                  <a:uLnTx/>
                  <a:uFillTx/>
                  <a:latin typeface="+mj-ea"/>
                  <a:ea typeface="+mj-ea"/>
                  <a:cs typeface="+mn-cs"/>
                </a:rPr>
                <a:t>年</a:t>
              </a:r>
              <a:endParaRPr kumimoji="0" lang="en-US" sz="2800" b="0" i="0" u="none" strike="noStrike" kern="1200" cap="none" spc="0" normalizeH="0" baseline="0" noProof="0" dirty="0">
                <a:ln>
                  <a:noFill/>
                </a:ln>
                <a:solidFill>
                  <a:prstClr val="white"/>
                </a:solidFill>
                <a:effectLst/>
                <a:uLnTx/>
                <a:uFillTx/>
                <a:latin typeface="+mj-ea"/>
                <a:ea typeface="+mj-ea"/>
                <a:cs typeface="+mn-cs"/>
              </a:endParaRPr>
            </a:p>
          </p:txBody>
        </p:sp>
        <p:sp>
          <p:nvSpPr>
            <p:cNvPr id="10" name="文本框 9">
              <a:extLst>
                <a:ext uri="{FF2B5EF4-FFF2-40B4-BE49-F238E27FC236}">
                  <a16:creationId xmlns:a16="http://schemas.microsoft.com/office/drawing/2014/main" id="{5A5485A4-5FD6-0EFC-1E03-B5DBD50071CF}"/>
                </a:ext>
              </a:extLst>
            </p:cNvPr>
            <p:cNvSpPr txBox="1"/>
            <p:nvPr/>
          </p:nvSpPr>
          <p:spPr>
            <a:xfrm>
              <a:off x="8302832" y="3067713"/>
              <a:ext cx="1409360" cy="52322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mj-ea"/>
                  <a:ea typeface="+mj-ea"/>
                  <a:cs typeface="+mn-cs"/>
                </a:rPr>
                <a:t>1100</a:t>
              </a:r>
              <a:r>
                <a:rPr kumimoji="0" lang="zh-CN" altLang="en-US" sz="2800" b="0" i="0" u="none" strike="noStrike" kern="1200" cap="none" spc="0" normalizeH="0" baseline="0" noProof="0" dirty="0">
                  <a:ln>
                    <a:noFill/>
                  </a:ln>
                  <a:solidFill>
                    <a:prstClr val="white"/>
                  </a:solidFill>
                  <a:effectLst/>
                  <a:uLnTx/>
                  <a:uFillTx/>
                  <a:latin typeface="+mj-ea"/>
                  <a:ea typeface="+mj-ea"/>
                  <a:cs typeface="+mn-cs"/>
                </a:rPr>
                <a:t>亩</a:t>
              </a:r>
              <a:endParaRPr kumimoji="0" lang="en-US" sz="2800" b="0" i="0" u="none" strike="noStrike" kern="1200" cap="none" spc="0" normalizeH="0" baseline="0" noProof="0" dirty="0">
                <a:ln>
                  <a:noFill/>
                </a:ln>
                <a:solidFill>
                  <a:prstClr val="white"/>
                </a:solidFill>
                <a:effectLst/>
                <a:uLnTx/>
                <a:uFillTx/>
                <a:latin typeface="+mj-ea"/>
                <a:ea typeface="+mj-ea"/>
                <a:cs typeface="+mn-cs"/>
              </a:endParaRPr>
            </a:p>
          </p:txBody>
        </p:sp>
        <p:sp>
          <p:nvSpPr>
            <p:cNvPr id="11" name="文本框 10">
              <a:extLst>
                <a:ext uri="{FF2B5EF4-FFF2-40B4-BE49-F238E27FC236}">
                  <a16:creationId xmlns:a16="http://schemas.microsoft.com/office/drawing/2014/main" id="{7C0BE301-31D5-2237-7334-6CF53B1265E1}"/>
                </a:ext>
              </a:extLst>
            </p:cNvPr>
            <p:cNvSpPr txBox="1"/>
            <p:nvPr/>
          </p:nvSpPr>
          <p:spPr>
            <a:xfrm>
              <a:off x="10202615" y="3067713"/>
              <a:ext cx="1625766" cy="52322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mj-ea"/>
                  <a:ea typeface="+mj-ea"/>
                  <a:cs typeface="+mn-cs"/>
                </a:rPr>
                <a:t>12000</a:t>
              </a:r>
              <a:r>
                <a:rPr kumimoji="0" lang="zh-CN" altLang="en-US" sz="2800" b="0" i="0" u="none" strike="noStrike" kern="1200" cap="none" spc="0" normalizeH="0" baseline="0" noProof="0" dirty="0">
                  <a:ln>
                    <a:noFill/>
                  </a:ln>
                  <a:solidFill>
                    <a:prstClr val="white"/>
                  </a:solidFill>
                  <a:effectLst/>
                  <a:uLnTx/>
                  <a:uFillTx/>
                  <a:latin typeface="+mj-ea"/>
                  <a:ea typeface="+mj-ea"/>
                  <a:cs typeface="+mn-cs"/>
                </a:rPr>
                <a:t>人</a:t>
              </a:r>
              <a:endParaRPr kumimoji="0" lang="en-US" sz="2800" b="0" i="0" u="none" strike="noStrike" kern="1200" cap="none" spc="0" normalizeH="0" baseline="0" noProof="0" dirty="0">
                <a:ln>
                  <a:noFill/>
                </a:ln>
                <a:solidFill>
                  <a:prstClr val="white"/>
                </a:solidFill>
                <a:effectLst/>
                <a:uLnTx/>
                <a:uFillTx/>
                <a:latin typeface="+mj-ea"/>
                <a:ea typeface="+mj-ea"/>
                <a:cs typeface="+mn-cs"/>
              </a:endParaRPr>
            </a:p>
          </p:txBody>
        </p:sp>
        <p:cxnSp>
          <p:nvCxnSpPr>
            <p:cNvPr id="12" name="直接连接符 11">
              <a:extLst>
                <a:ext uri="{FF2B5EF4-FFF2-40B4-BE49-F238E27FC236}">
                  <a16:creationId xmlns:a16="http://schemas.microsoft.com/office/drawing/2014/main" id="{F1E3BEBA-B493-06D0-4086-EA426C40D9CF}"/>
                </a:ext>
              </a:extLst>
            </p:cNvPr>
            <p:cNvCxnSpPr>
              <a:cxnSpLocks/>
            </p:cNvCxnSpPr>
            <p:nvPr/>
          </p:nvCxnSpPr>
          <p:spPr>
            <a:xfrm>
              <a:off x="6354544" y="2533352"/>
              <a:ext cx="0" cy="972000"/>
            </a:xfrm>
            <a:prstGeom prst="line">
              <a:avLst/>
            </a:prstGeom>
            <a:ln w="12700">
              <a:solidFill>
                <a:schemeClr val="accent4">
                  <a:alpha val="66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C14F4A6-D48B-0394-0BAC-D3644AB6B299}"/>
                </a:ext>
              </a:extLst>
            </p:cNvPr>
            <p:cNvCxnSpPr>
              <a:cxnSpLocks/>
            </p:cNvCxnSpPr>
            <p:nvPr/>
          </p:nvCxnSpPr>
          <p:spPr>
            <a:xfrm>
              <a:off x="8243889" y="2533352"/>
              <a:ext cx="0" cy="972000"/>
            </a:xfrm>
            <a:prstGeom prst="line">
              <a:avLst/>
            </a:prstGeom>
            <a:ln w="12700">
              <a:solidFill>
                <a:schemeClr val="accent4">
                  <a:alpha val="66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05998B8F-FA7E-A36D-D352-7FF494A336B5}"/>
                </a:ext>
              </a:extLst>
            </p:cNvPr>
            <p:cNvCxnSpPr>
              <a:cxnSpLocks/>
            </p:cNvCxnSpPr>
            <p:nvPr/>
          </p:nvCxnSpPr>
          <p:spPr>
            <a:xfrm>
              <a:off x="10144126" y="2533352"/>
              <a:ext cx="0" cy="972000"/>
            </a:xfrm>
            <a:prstGeom prst="line">
              <a:avLst/>
            </a:prstGeom>
            <a:ln w="12700">
              <a:solidFill>
                <a:schemeClr val="accent4">
                  <a:alpha val="66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C80CA765-9F83-547D-C716-6EB4DDCB63EA}"/>
                </a:ext>
              </a:extLst>
            </p:cNvPr>
            <p:cNvSpPr txBox="1"/>
            <p:nvPr/>
          </p:nvSpPr>
          <p:spPr>
            <a:xfrm>
              <a:off x="589360" y="2446685"/>
              <a:ext cx="5164387" cy="1186607"/>
            </a:xfrm>
            <a:prstGeom prst="rect">
              <a:avLst/>
            </a:prstGeom>
            <a:noFill/>
          </p:spPr>
          <p:txBody>
            <a:bodyPr wrap="square">
              <a:spAutoFit/>
            </a:bodyPr>
            <a:lstStyle/>
            <a:p>
              <a:pPr algn="just">
                <a:lnSpc>
                  <a:spcPct val="130000"/>
                </a:lnSpc>
              </a:pPr>
              <a:r>
                <a:rPr kumimoji="0" lang="zh-CN" altLang="en-US" sz="1400" b="0" i="0" u="none" strike="noStrike" kern="1200" cap="none" spc="0" normalizeH="0" baseline="0" noProof="0" dirty="0">
                  <a:ln>
                    <a:noFill/>
                  </a:ln>
                  <a:solidFill>
                    <a:schemeClr val="bg1"/>
                  </a:solidFill>
                  <a:effectLst/>
                  <a:uLnTx/>
                  <a:uFillTx/>
                  <a:latin typeface="+mn-ea"/>
                  <a:cs typeface="+mn-cs"/>
                </a:rPr>
                <a:t>重庆财经学院由重庆鸥鹏科技股份有限公司举办的非营利性全日制民办普通本科高等学校，是重庆市第二批整体向应用型转变试点高校、教育部学校规划建设发展中心金融智慧学习工场</a:t>
              </a:r>
              <a:r>
                <a:rPr kumimoji="0" lang="en-US" altLang="zh-CN" sz="1400" b="0" i="0" u="none" strike="noStrike" kern="1200" cap="none" spc="0" normalizeH="0" baseline="0" noProof="0" dirty="0">
                  <a:ln>
                    <a:noFill/>
                  </a:ln>
                  <a:solidFill>
                    <a:schemeClr val="bg1"/>
                  </a:solidFill>
                  <a:effectLst/>
                  <a:uLnTx/>
                  <a:uFillTx/>
                  <a:latin typeface="+mn-ea"/>
                  <a:cs typeface="+mn-cs"/>
                </a:rPr>
                <a:t>2020</a:t>
              </a:r>
              <a:r>
                <a:rPr kumimoji="0" lang="zh-CN" altLang="en-US" sz="1400" b="0" i="0" u="none" strike="noStrike" kern="1200" cap="none" spc="0" normalizeH="0" baseline="0" noProof="0" dirty="0">
                  <a:ln>
                    <a:noFill/>
                  </a:ln>
                  <a:solidFill>
                    <a:schemeClr val="bg1"/>
                  </a:solidFill>
                  <a:effectLst/>
                  <a:uLnTx/>
                  <a:uFillTx/>
                  <a:latin typeface="+mn-ea"/>
                  <a:cs typeface="+mn-cs"/>
                </a:rPr>
                <a:t>年项目首批试点院校</a:t>
              </a:r>
              <a:endParaRPr lang="en-US" sz="1400" dirty="0">
                <a:solidFill>
                  <a:schemeClr val="bg1"/>
                </a:solidFill>
                <a:latin typeface="+mn-ea"/>
              </a:endParaRPr>
            </a:p>
          </p:txBody>
        </p:sp>
      </p:grpSp>
      <p:grpSp>
        <p:nvGrpSpPr>
          <p:cNvPr id="16" name="组合 15">
            <a:extLst>
              <a:ext uri="{FF2B5EF4-FFF2-40B4-BE49-F238E27FC236}">
                <a16:creationId xmlns:a16="http://schemas.microsoft.com/office/drawing/2014/main" id="{A47183AD-52ED-3DE0-80A9-E371A95C96D1}"/>
              </a:ext>
            </a:extLst>
          </p:cNvPr>
          <p:cNvGrpSpPr/>
          <p:nvPr/>
        </p:nvGrpSpPr>
        <p:grpSpPr>
          <a:xfrm>
            <a:off x="6323429" y="4665130"/>
            <a:ext cx="5256751" cy="1522099"/>
            <a:chOff x="6323429" y="4665130"/>
            <a:chExt cx="5256751" cy="1522099"/>
          </a:xfrm>
        </p:grpSpPr>
        <p:sp>
          <p:nvSpPr>
            <p:cNvPr id="17" name="文本框 16">
              <a:extLst>
                <a:ext uri="{FF2B5EF4-FFF2-40B4-BE49-F238E27FC236}">
                  <a16:creationId xmlns:a16="http://schemas.microsoft.com/office/drawing/2014/main" id="{905EC53D-C578-B6F2-6AFE-05596F0B704E}"/>
                </a:ext>
              </a:extLst>
            </p:cNvPr>
            <p:cNvSpPr txBox="1"/>
            <p:nvPr/>
          </p:nvSpPr>
          <p:spPr>
            <a:xfrm>
              <a:off x="7368851" y="5025244"/>
              <a:ext cx="4211329" cy="1161985"/>
            </a:xfrm>
            <a:prstGeom prst="rect">
              <a:avLst/>
            </a:prstGeom>
            <a:noFill/>
          </p:spPr>
          <p:txBody>
            <a:bodyPr wrap="square" rtlCol="0">
              <a:no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ea"/>
                </a:rPr>
                <a:t>充分利用体制机制的灵活性</a:t>
              </a: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ea"/>
                </a:rPr>
                <a:t>,</a:t>
              </a: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ea"/>
                </a:rPr>
                <a:t>探索出校企共建“教学项目、订单班、专业合作、产业学院和产业园”等合作的办学新机制</a:t>
              </a:r>
            </a:p>
          </p:txBody>
        </p:sp>
        <p:sp>
          <p:nvSpPr>
            <p:cNvPr id="18" name="文本框 17">
              <a:extLst>
                <a:ext uri="{FF2B5EF4-FFF2-40B4-BE49-F238E27FC236}">
                  <a16:creationId xmlns:a16="http://schemas.microsoft.com/office/drawing/2014/main" id="{FC6172C2-D691-77E4-1E9F-398F3EEC46D6}"/>
                </a:ext>
              </a:extLst>
            </p:cNvPr>
            <p:cNvSpPr txBox="1"/>
            <p:nvPr/>
          </p:nvSpPr>
          <p:spPr>
            <a:xfrm>
              <a:off x="7368851" y="4665130"/>
              <a:ext cx="2236510" cy="40011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rPr>
                <a:t>产教融合人才培养</a:t>
              </a:r>
              <a:endParaRPr kumimoji="0" lang="en-US" sz="2000" b="0" i="0" u="none" strike="noStrike" kern="1200" cap="none" spc="0" normalizeH="0" baseline="0" noProof="0" dirty="0">
                <a:ln>
                  <a:noFill/>
                </a:ln>
                <a:solidFill>
                  <a:schemeClr val="accent1"/>
                </a:solidFill>
                <a:effectLst/>
                <a:uLnTx/>
                <a:uFillTx/>
                <a:latin typeface="+mj-ea"/>
                <a:ea typeface="+mj-ea"/>
              </a:endParaRPr>
            </a:p>
          </p:txBody>
        </p:sp>
        <p:sp>
          <p:nvSpPr>
            <p:cNvPr id="19" name="椭圆 18">
              <a:extLst>
                <a:ext uri="{FF2B5EF4-FFF2-40B4-BE49-F238E27FC236}">
                  <a16:creationId xmlns:a16="http://schemas.microsoft.com/office/drawing/2014/main" id="{07FF2143-0A73-A839-BEAD-D60B91AA8E61}"/>
                </a:ext>
              </a:extLst>
            </p:cNvPr>
            <p:cNvSpPr/>
            <p:nvPr/>
          </p:nvSpPr>
          <p:spPr>
            <a:xfrm>
              <a:off x="6323429" y="4734168"/>
              <a:ext cx="867600" cy="867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20" name="图形 19">
              <a:extLst>
                <a:ext uri="{FF2B5EF4-FFF2-40B4-BE49-F238E27FC236}">
                  <a16:creationId xmlns:a16="http://schemas.microsoft.com/office/drawing/2014/main" id="{94C6E797-D79C-AC11-61E2-4A0079ED72E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466232" y="4890827"/>
              <a:ext cx="581995" cy="554282"/>
            </a:xfrm>
            <a:prstGeom prst="rect">
              <a:avLst/>
            </a:prstGeom>
          </p:spPr>
        </p:pic>
      </p:grpSp>
      <p:grpSp>
        <p:nvGrpSpPr>
          <p:cNvPr id="21" name="组合 20">
            <a:extLst>
              <a:ext uri="{FF2B5EF4-FFF2-40B4-BE49-F238E27FC236}">
                <a16:creationId xmlns:a16="http://schemas.microsoft.com/office/drawing/2014/main" id="{B27E64F3-BCBB-2916-166A-79D36CFE4653}"/>
              </a:ext>
            </a:extLst>
          </p:cNvPr>
          <p:cNvGrpSpPr/>
          <p:nvPr/>
        </p:nvGrpSpPr>
        <p:grpSpPr>
          <a:xfrm>
            <a:off x="694250" y="4664757"/>
            <a:ext cx="5205266" cy="1267389"/>
            <a:chOff x="694250" y="4664757"/>
            <a:chExt cx="5205266" cy="1267389"/>
          </a:xfrm>
        </p:grpSpPr>
        <p:sp>
          <p:nvSpPr>
            <p:cNvPr id="22" name="文本框 21">
              <a:extLst>
                <a:ext uri="{FF2B5EF4-FFF2-40B4-BE49-F238E27FC236}">
                  <a16:creationId xmlns:a16="http://schemas.microsoft.com/office/drawing/2014/main" id="{1D834BE5-4F54-8FB8-F630-EC5F1D706415}"/>
                </a:ext>
              </a:extLst>
            </p:cNvPr>
            <p:cNvSpPr txBox="1"/>
            <p:nvPr/>
          </p:nvSpPr>
          <p:spPr>
            <a:xfrm>
              <a:off x="1688187" y="5025616"/>
              <a:ext cx="4211329" cy="90653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zh-CN" altLang="en-US" sz="1400" dirty="0">
                  <a:solidFill>
                    <a:schemeClr val="tx1">
                      <a:lumMod val="85000"/>
                      <a:lumOff val="15000"/>
                    </a:schemeClr>
                  </a:solidFill>
                  <a:latin typeface="+mn-ea"/>
                </a:rPr>
                <a:t>依托</a:t>
              </a: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ea"/>
                </a:rPr>
                <a:t>传统优势学科领域重点打造</a:t>
              </a:r>
              <a:r>
                <a:rPr lang="zh-CN" altLang="en-US" sz="1400" dirty="0">
                  <a:solidFill>
                    <a:schemeClr val="tx1">
                      <a:lumMod val="85000"/>
                      <a:lumOff val="15000"/>
                    </a:schemeClr>
                  </a:solidFill>
                  <a:latin typeface="+mn-ea"/>
                </a:rPr>
                <a:t>学科专业群，通过相关专业调整、优化与升级</a:t>
              </a:r>
              <a:r>
                <a:rPr lang="en-US" altLang="zh-CN" sz="1400" dirty="0">
                  <a:solidFill>
                    <a:schemeClr val="tx1">
                      <a:lumMod val="85000"/>
                      <a:lumOff val="15000"/>
                    </a:schemeClr>
                  </a:solidFill>
                  <a:latin typeface="+mn-ea"/>
                </a:rPr>
                <a:t>,</a:t>
              </a:r>
              <a:r>
                <a:rPr lang="zh-CN" altLang="en-US" sz="1400" dirty="0">
                  <a:solidFill>
                    <a:schemeClr val="tx1">
                      <a:lumMod val="85000"/>
                      <a:lumOff val="15000"/>
                    </a:schemeClr>
                  </a:solidFill>
                  <a:latin typeface="+mn-ea"/>
                </a:rPr>
                <a:t>促进新工科和新商科的交叉融合发展</a:t>
              </a:r>
              <a:endParaRPr kumimoji="0" lang="zh-CN" altLang="en-US" sz="1400" b="0" i="0" u="none" strike="noStrike" kern="1200" cap="none" spc="0" normalizeH="0" baseline="0" noProof="0" dirty="0">
                <a:ln>
                  <a:noFill/>
                </a:ln>
                <a:solidFill>
                  <a:schemeClr val="tx1">
                    <a:lumMod val="85000"/>
                    <a:lumOff val="15000"/>
                  </a:schemeClr>
                </a:solidFill>
                <a:effectLst/>
                <a:uLnTx/>
                <a:uFillTx/>
                <a:latin typeface="+mn-ea"/>
              </a:endParaRPr>
            </a:p>
          </p:txBody>
        </p:sp>
        <p:sp>
          <p:nvSpPr>
            <p:cNvPr id="23" name="文本框 22">
              <a:extLst>
                <a:ext uri="{FF2B5EF4-FFF2-40B4-BE49-F238E27FC236}">
                  <a16:creationId xmlns:a16="http://schemas.microsoft.com/office/drawing/2014/main" id="{1060366D-0765-02F5-17A7-016EB801B941}"/>
                </a:ext>
              </a:extLst>
            </p:cNvPr>
            <p:cNvSpPr txBox="1"/>
            <p:nvPr/>
          </p:nvSpPr>
          <p:spPr>
            <a:xfrm>
              <a:off x="1688186" y="4664757"/>
              <a:ext cx="1980029" cy="40011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rPr>
                <a:t>新财经集聚发展</a:t>
              </a:r>
              <a:endParaRPr kumimoji="0" lang="en-US" sz="2000" b="0" i="0" u="none" strike="noStrike" kern="1200" cap="none" spc="0" normalizeH="0" baseline="0" noProof="0" dirty="0">
                <a:ln>
                  <a:noFill/>
                </a:ln>
                <a:solidFill>
                  <a:schemeClr val="accent1"/>
                </a:solidFill>
                <a:effectLst/>
                <a:uLnTx/>
                <a:uFillTx/>
                <a:latin typeface="+mj-ea"/>
                <a:ea typeface="+mj-ea"/>
              </a:endParaRPr>
            </a:p>
          </p:txBody>
        </p:sp>
        <p:sp>
          <p:nvSpPr>
            <p:cNvPr id="24" name="椭圆 23">
              <a:extLst>
                <a:ext uri="{FF2B5EF4-FFF2-40B4-BE49-F238E27FC236}">
                  <a16:creationId xmlns:a16="http://schemas.microsoft.com/office/drawing/2014/main" id="{F4C0F856-B75E-2A22-D121-799D47810BC9}"/>
                </a:ext>
              </a:extLst>
            </p:cNvPr>
            <p:cNvSpPr/>
            <p:nvPr/>
          </p:nvSpPr>
          <p:spPr>
            <a:xfrm>
              <a:off x="694250" y="4734189"/>
              <a:ext cx="867559" cy="8675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图形 63">
              <a:extLst>
                <a:ext uri="{FF2B5EF4-FFF2-40B4-BE49-F238E27FC236}">
                  <a16:creationId xmlns:a16="http://schemas.microsoft.com/office/drawing/2014/main" id="{6BE5789C-3DF6-AB31-1CAB-62E1E31C7C47}"/>
                </a:ext>
              </a:extLst>
            </p:cNvPr>
            <p:cNvSpPr/>
            <p:nvPr/>
          </p:nvSpPr>
          <p:spPr>
            <a:xfrm>
              <a:off x="864758" y="4918553"/>
              <a:ext cx="526543" cy="498830"/>
            </a:xfrm>
            <a:custGeom>
              <a:avLst/>
              <a:gdLst>
                <a:gd name="connsiteX0" fmla="*/ 62064 w 720224"/>
                <a:gd name="connsiteY0" fmla="*/ 495205 h 720000"/>
                <a:gd name="connsiteX1" fmla="*/ 62064 w 720224"/>
                <a:gd name="connsiteY1" fmla="*/ 688947 h 720000"/>
                <a:gd name="connsiteX2" fmla="*/ 31032 w 720224"/>
                <a:gd name="connsiteY2" fmla="*/ 719993 h 720000"/>
                <a:gd name="connsiteX3" fmla="*/ 0 w 720224"/>
                <a:gd name="connsiteY3" fmla="*/ 688947 h 720000"/>
                <a:gd name="connsiteX4" fmla="*/ 0 w 720224"/>
                <a:gd name="connsiteY4" fmla="*/ 495205 h 720000"/>
                <a:gd name="connsiteX5" fmla="*/ 31032 w 720224"/>
                <a:gd name="connsiteY5" fmla="*/ 464158 h 720000"/>
                <a:gd name="connsiteX6" fmla="*/ 62064 w 720224"/>
                <a:gd name="connsiteY6" fmla="*/ 495205 h 720000"/>
                <a:gd name="connsiteX7" fmla="*/ 259237 w 720224"/>
                <a:gd name="connsiteY7" fmla="*/ 350112 h 720000"/>
                <a:gd name="connsiteX8" fmla="*/ 228213 w 720224"/>
                <a:gd name="connsiteY8" fmla="*/ 381165 h 720000"/>
                <a:gd name="connsiteX9" fmla="*/ 228213 w 720224"/>
                <a:gd name="connsiteY9" fmla="*/ 688947 h 720000"/>
                <a:gd name="connsiteX10" fmla="*/ 259237 w 720224"/>
                <a:gd name="connsiteY10" fmla="*/ 719993 h 720000"/>
                <a:gd name="connsiteX11" fmla="*/ 290270 w 720224"/>
                <a:gd name="connsiteY11" fmla="*/ 688947 h 720000"/>
                <a:gd name="connsiteX12" fmla="*/ 290270 w 720224"/>
                <a:gd name="connsiteY12" fmla="*/ 381165 h 720000"/>
                <a:gd name="connsiteX13" fmla="*/ 259237 w 720224"/>
                <a:gd name="connsiteY13" fmla="*/ 350112 h 720000"/>
                <a:gd name="connsiteX14" fmla="*/ 465649 w 720224"/>
                <a:gd name="connsiteY14" fmla="*/ 464165 h 720000"/>
                <a:gd name="connsiteX15" fmla="*/ 434624 w 720224"/>
                <a:gd name="connsiteY15" fmla="*/ 495212 h 720000"/>
                <a:gd name="connsiteX16" fmla="*/ 434624 w 720224"/>
                <a:gd name="connsiteY16" fmla="*/ 688954 h 720000"/>
                <a:gd name="connsiteX17" fmla="*/ 465649 w 720224"/>
                <a:gd name="connsiteY17" fmla="*/ 720000 h 720000"/>
                <a:gd name="connsiteX18" fmla="*/ 496680 w 720224"/>
                <a:gd name="connsiteY18" fmla="*/ 688954 h 720000"/>
                <a:gd name="connsiteX19" fmla="*/ 496680 w 720224"/>
                <a:gd name="connsiteY19" fmla="*/ 495205 h 720000"/>
                <a:gd name="connsiteX20" fmla="*/ 465649 w 720224"/>
                <a:gd name="connsiteY20" fmla="*/ 464165 h 720000"/>
                <a:gd name="connsiteX21" fmla="*/ 688237 w 720224"/>
                <a:gd name="connsiteY21" fmla="*/ 350112 h 720000"/>
                <a:gd name="connsiteX22" fmla="*/ 657212 w 720224"/>
                <a:gd name="connsiteY22" fmla="*/ 381165 h 720000"/>
                <a:gd name="connsiteX23" fmla="*/ 657212 w 720224"/>
                <a:gd name="connsiteY23" fmla="*/ 688947 h 720000"/>
                <a:gd name="connsiteX24" fmla="*/ 688237 w 720224"/>
                <a:gd name="connsiteY24" fmla="*/ 719993 h 720000"/>
                <a:gd name="connsiteX25" fmla="*/ 719262 w 720224"/>
                <a:gd name="connsiteY25" fmla="*/ 688947 h 720000"/>
                <a:gd name="connsiteX26" fmla="*/ 719262 w 720224"/>
                <a:gd name="connsiteY26" fmla="*/ 381165 h 720000"/>
                <a:gd name="connsiteX27" fmla="*/ 688237 w 720224"/>
                <a:gd name="connsiteY27" fmla="*/ 350112 h 720000"/>
                <a:gd name="connsiteX28" fmla="*/ 693334 w 720224"/>
                <a:gd name="connsiteY28" fmla="*/ 0 h 720000"/>
                <a:gd name="connsiteX29" fmla="*/ 547278 w 720224"/>
                <a:gd name="connsiteY29" fmla="*/ 0 h 720000"/>
                <a:gd name="connsiteX30" fmla="*/ 520380 w 720224"/>
                <a:gd name="connsiteY30" fmla="*/ 26912 h 720000"/>
                <a:gd name="connsiteX31" fmla="*/ 547278 w 720224"/>
                <a:gd name="connsiteY31" fmla="*/ 53817 h 720000"/>
                <a:gd name="connsiteX32" fmla="*/ 623381 w 720224"/>
                <a:gd name="connsiteY32" fmla="*/ 53817 h 720000"/>
                <a:gd name="connsiteX33" fmla="*/ 464116 w 720224"/>
                <a:gd name="connsiteY33" fmla="*/ 225196 h 720000"/>
                <a:gd name="connsiteX34" fmla="*/ 282276 w 720224"/>
                <a:gd name="connsiteY34" fmla="*/ 59407 h 720000"/>
                <a:gd name="connsiteX35" fmla="*/ 239862 w 720224"/>
                <a:gd name="connsiteY35" fmla="*/ 60025 h 720000"/>
                <a:gd name="connsiteX36" fmla="*/ 9625 w 720224"/>
                <a:gd name="connsiteY36" fmla="*/ 283359 h 720000"/>
                <a:gd name="connsiteX37" fmla="*/ 8999 w 720224"/>
                <a:gd name="connsiteY37" fmla="*/ 327242 h 720000"/>
                <a:gd name="connsiteX38" fmla="*/ 31341 w 720224"/>
                <a:gd name="connsiteY38" fmla="*/ 336761 h 720000"/>
                <a:gd name="connsiteX39" fmla="*/ 53065 w 720224"/>
                <a:gd name="connsiteY39" fmla="*/ 328072 h 720000"/>
                <a:gd name="connsiteX40" fmla="*/ 262211 w 720224"/>
                <a:gd name="connsiteY40" fmla="*/ 125021 h 720000"/>
                <a:gd name="connsiteX41" fmla="*/ 445085 w 720224"/>
                <a:gd name="connsiteY41" fmla="*/ 291851 h 720000"/>
                <a:gd name="connsiteX42" fmla="*/ 488737 w 720224"/>
                <a:gd name="connsiteY42" fmla="*/ 289988 h 720000"/>
                <a:gd name="connsiteX43" fmla="*/ 666436 w 720224"/>
                <a:gd name="connsiteY43" fmla="*/ 98706 h 720000"/>
                <a:gd name="connsiteX44" fmla="*/ 666436 w 720224"/>
                <a:gd name="connsiteY44" fmla="*/ 185046 h 720000"/>
                <a:gd name="connsiteX45" fmla="*/ 693334 w 720224"/>
                <a:gd name="connsiteY45" fmla="*/ 211958 h 720000"/>
                <a:gd name="connsiteX46" fmla="*/ 720225 w 720224"/>
                <a:gd name="connsiteY46" fmla="*/ 185046 h 720000"/>
                <a:gd name="connsiteX47" fmla="*/ 720225 w 720224"/>
                <a:gd name="connsiteY47" fmla="*/ 26905 h 720000"/>
                <a:gd name="connsiteX48" fmla="*/ 693334 w 720224"/>
                <a:gd name="connsiteY48"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20224" h="720000">
                  <a:moveTo>
                    <a:pt x="62064" y="495205"/>
                  </a:moveTo>
                  <a:lnTo>
                    <a:pt x="62064" y="688947"/>
                  </a:lnTo>
                  <a:cubicBezTo>
                    <a:pt x="62064" y="706127"/>
                    <a:pt x="48207" y="719993"/>
                    <a:pt x="31032" y="719993"/>
                  </a:cubicBezTo>
                  <a:cubicBezTo>
                    <a:pt x="13857" y="719993"/>
                    <a:pt x="0" y="706127"/>
                    <a:pt x="0" y="688947"/>
                  </a:cubicBezTo>
                  <a:lnTo>
                    <a:pt x="0" y="495205"/>
                  </a:lnTo>
                  <a:cubicBezTo>
                    <a:pt x="0" y="478029"/>
                    <a:pt x="13857" y="464158"/>
                    <a:pt x="31032" y="464158"/>
                  </a:cubicBezTo>
                  <a:cubicBezTo>
                    <a:pt x="48207" y="464165"/>
                    <a:pt x="62064" y="478029"/>
                    <a:pt x="62064" y="495205"/>
                  </a:cubicBezTo>
                  <a:close/>
                  <a:moveTo>
                    <a:pt x="259237" y="350112"/>
                  </a:moveTo>
                  <a:cubicBezTo>
                    <a:pt x="242069" y="350112"/>
                    <a:pt x="228213" y="363975"/>
                    <a:pt x="228213" y="381165"/>
                  </a:cubicBezTo>
                  <a:lnTo>
                    <a:pt x="228213" y="688947"/>
                  </a:lnTo>
                  <a:cubicBezTo>
                    <a:pt x="228213" y="706127"/>
                    <a:pt x="242069" y="719993"/>
                    <a:pt x="259237" y="719993"/>
                  </a:cubicBezTo>
                  <a:cubicBezTo>
                    <a:pt x="276405" y="719993"/>
                    <a:pt x="290270" y="706127"/>
                    <a:pt x="290270" y="688947"/>
                  </a:cubicBezTo>
                  <a:lnTo>
                    <a:pt x="290270" y="381165"/>
                  </a:lnTo>
                  <a:cubicBezTo>
                    <a:pt x="290270" y="363975"/>
                    <a:pt x="276412" y="350112"/>
                    <a:pt x="259237" y="350112"/>
                  </a:cubicBezTo>
                  <a:close/>
                  <a:moveTo>
                    <a:pt x="465649" y="464165"/>
                  </a:moveTo>
                  <a:cubicBezTo>
                    <a:pt x="448481" y="464165"/>
                    <a:pt x="434624" y="478036"/>
                    <a:pt x="434624" y="495212"/>
                  </a:cubicBezTo>
                  <a:lnTo>
                    <a:pt x="434624" y="688954"/>
                  </a:lnTo>
                  <a:cubicBezTo>
                    <a:pt x="434624" y="706134"/>
                    <a:pt x="448481" y="720000"/>
                    <a:pt x="465649" y="720000"/>
                  </a:cubicBezTo>
                  <a:cubicBezTo>
                    <a:pt x="482824" y="720000"/>
                    <a:pt x="496680" y="706134"/>
                    <a:pt x="496680" y="688954"/>
                  </a:cubicBezTo>
                  <a:lnTo>
                    <a:pt x="496680" y="495205"/>
                  </a:lnTo>
                  <a:cubicBezTo>
                    <a:pt x="496680" y="478029"/>
                    <a:pt x="482824" y="464165"/>
                    <a:pt x="465649" y="464165"/>
                  </a:cubicBezTo>
                  <a:close/>
                  <a:moveTo>
                    <a:pt x="688237" y="350112"/>
                  </a:moveTo>
                  <a:cubicBezTo>
                    <a:pt x="671069" y="350112"/>
                    <a:pt x="657212" y="363975"/>
                    <a:pt x="657212" y="381165"/>
                  </a:cubicBezTo>
                  <a:lnTo>
                    <a:pt x="657212" y="688947"/>
                  </a:lnTo>
                  <a:cubicBezTo>
                    <a:pt x="657212" y="706127"/>
                    <a:pt x="671069" y="719993"/>
                    <a:pt x="688237" y="719993"/>
                  </a:cubicBezTo>
                  <a:cubicBezTo>
                    <a:pt x="705199" y="719993"/>
                    <a:pt x="719262" y="706127"/>
                    <a:pt x="719262" y="688947"/>
                  </a:cubicBezTo>
                  <a:lnTo>
                    <a:pt x="719262" y="381165"/>
                  </a:lnTo>
                  <a:cubicBezTo>
                    <a:pt x="719262" y="363975"/>
                    <a:pt x="705403" y="350112"/>
                    <a:pt x="688237" y="350112"/>
                  </a:cubicBezTo>
                  <a:close/>
                  <a:moveTo>
                    <a:pt x="693334" y="0"/>
                  </a:moveTo>
                  <a:lnTo>
                    <a:pt x="547278" y="0"/>
                  </a:lnTo>
                  <a:cubicBezTo>
                    <a:pt x="532381" y="0"/>
                    <a:pt x="520380" y="12008"/>
                    <a:pt x="520380" y="26912"/>
                  </a:cubicBezTo>
                  <a:cubicBezTo>
                    <a:pt x="520380" y="41810"/>
                    <a:pt x="532381" y="53817"/>
                    <a:pt x="547278" y="53817"/>
                  </a:cubicBezTo>
                  <a:lnTo>
                    <a:pt x="623381" y="53817"/>
                  </a:lnTo>
                  <a:lnTo>
                    <a:pt x="464116" y="225196"/>
                  </a:lnTo>
                  <a:lnTo>
                    <a:pt x="282276" y="59407"/>
                  </a:lnTo>
                  <a:cubicBezTo>
                    <a:pt x="270219" y="48306"/>
                    <a:pt x="251589" y="48573"/>
                    <a:pt x="239862" y="60025"/>
                  </a:cubicBezTo>
                  <a:lnTo>
                    <a:pt x="9625" y="283359"/>
                  </a:lnTo>
                  <a:cubicBezTo>
                    <a:pt x="-2650" y="295303"/>
                    <a:pt x="-2932" y="314946"/>
                    <a:pt x="8999" y="327242"/>
                  </a:cubicBezTo>
                  <a:cubicBezTo>
                    <a:pt x="15207" y="333661"/>
                    <a:pt x="23270" y="336761"/>
                    <a:pt x="31341" y="336761"/>
                  </a:cubicBezTo>
                  <a:cubicBezTo>
                    <a:pt x="39201" y="336761"/>
                    <a:pt x="46857" y="333865"/>
                    <a:pt x="53065" y="328072"/>
                  </a:cubicBezTo>
                  <a:lnTo>
                    <a:pt x="262211" y="125021"/>
                  </a:lnTo>
                  <a:lnTo>
                    <a:pt x="445085" y="291851"/>
                  </a:lnTo>
                  <a:cubicBezTo>
                    <a:pt x="457704" y="303233"/>
                    <a:pt x="477150" y="302411"/>
                    <a:pt x="488737" y="289988"/>
                  </a:cubicBezTo>
                  <a:lnTo>
                    <a:pt x="666436" y="98706"/>
                  </a:lnTo>
                  <a:lnTo>
                    <a:pt x="666436" y="185046"/>
                  </a:lnTo>
                  <a:cubicBezTo>
                    <a:pt x="666436" y="199950"/>
                    <a:pt x="678437" y="211958"/>
                    <a:pt x="693334" y="211958"/>
                  </a:cubicBezTo>
                  <a:cubicBezTo>
                    <a:pt x="708223" y="211958"/>
                    <a:pt x="720225" y="199950"/>
                    <a:pt x="720225" y="185046"/>
                  </a:cubicBezTo>
                  <a:lnTo>
                    <a:pt x="720225" y="26905"/>
                  </a:lnTo>
                  <a:cubicBezTo>
                    <a:pt x="720225" y="12008"/>
                    <a:pt x="708223" y="0"/>
                    <a:pt x="693334" y="0"/>
                  </a:cubicBezTo>
                  <a:close/>
                </a:path>
              </a:pathLst>
            </a:custGeom>
            <a:solidFill>
              <a:schemeClr val="bg1"/>
            </a:solidFill>
            <a:ln w="698" cap="flat">
              <a:solidFill>
                <a:schemeClr val="bg1"/>
              </a:solidFill>
              <a:prstDash val="solid"/>
              <a:miter/>
            </a:ln>
          </p:spPr>
          <p:txBody>
            <a:bodyPr rtlCol="0" anchor="ctr"/>
            <a:lstStyle/>
            <a:p>
              <a:endParaRPr lang="en-US"/>
            </a:p>
          </p:txBody>
        </p:sp>
      </p:grpSp>
    </p:spTree>
    <p:extLst>
      <p:ext uri="{BB962C8B-B14F-4D97-AF65-F5344CB8AC3E}">
        <p14:creationId xmlns:p14="http://schemas.microsoft.com/office/powerpoint/2010/main" val="23350266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26567E2-365C-86DD-A79E-CD73FC8C0816}"/>
              </a:ext>
            </a:extLst>
          </p:cNvPr>
          <p:cNvSpPr>
            <a:spLocks noGrp="1"/>
          </p:cNvSpPr>
          <p:nvPr>
            <p:ph type="body" sz="quarter" idx="10"/>
          </p:nvPr>
        </p:nvSpPr>
        <p:spPr/>
        <p:txBody>
          <a:bodyPr/>
          <a:lstStyle/>
          <a:p>
            <a:r>
              <a:rPr lang="zh-CN" altLang="en-US" dirty="0"/>
              <a:t>学校简介</a:t>
            </a:r>
          </a:p>
        </p:txBody>
      </p:sp>
      <p:grpSp>
        <p:nvGrpSpPr>
          <p:cNvPr id="26" name="组合 25">
            <a:extLst>
              <a:ext uri="{FF2B5EF4-FFF2-40B4-BE49-F238E27FC236}">
                <a16:creationId xmlns:a16="http://schemas.microsoft.com/office/drawing/2014/main" id="{0CD35541-2D96-5A16-91CE-0187F6B89EB8}"/>
              </a:ext>
            </a:extLst>
          </p:cNvPr>
          <p:cNvGrpSpPr/>
          <p:nvPr/>
        </p:nvGrpSpPr>
        <p:grpSpPr>
          <a:xfrm>
            <a:off x="605252" y="1948610"/>
            <a:ext cx="3903580" cy="1792700"/>
            <a:chOff x="605252" y="1948610"/>
            <a:chExt cx="3903580" cy="1792700"/>
          </a:xfrm>
        </p:grpSpPr>
        <p:sp>
          <p:nvSpPr>
            <p:cNvPr id="27" name="矩形 49">
              <a:extLst>
                <a:ext uri="{FF2B5EF4-FFF2-40B4-BE49-F238E27FC236}">
                  <a16:creationId xmlns:a16="http://schemas.microsoft.com/office/drawing/2014/main" id="{F0D1BF3A-81F1-605F-4C3C-2DA3EE2310A0}"/>
                </a:ext>
              </a:extLst>
            </p:cNvPr>
            <p:cNvSpPr/>
            <p:nvPr/>
          </p:nvSpPr>
          <p:spPr>
            <a:xfrm>
              <a:off x="605252" y="1948610"/>
              <a:ext cx="3903580" cy="1792700"/>
            </a:xfrm>
            <a:prstGeom prst="roundRect">
              <a:avLst>
                <a:gd name="adj" fmla="val 5151"/>
              </a:avLst>
            </a:prstGeom>
            <a:solidFill>
              <a:sysClr val="window" lastClr="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28" name="椭圆 27">
              <a:extLst>
                <a:ext uri="{FF2B5EF4-FFF2-40B4-BE49-F238E27FC236}">
                  <a16:creationId xmlns:a16="http://schemas.microsoft.com/office/drawing/2014/main" id="{8AD80DA1-E551-C446-1C35-B6A6C2E27B13}"/>
                </a:ext>
              </a:extLst>
            </p:cNvPr>
            <p:cNvSpPr/>
            <p:nvPr/>
          </p:nvSpPr>
          <p:spPr>
            <a:xfrm rot="10800000" flipV="1">
              <a:off x="863312" y="2293120"/>
              <a:ext cx="180000" cy="180000"/>
            </a:xfrm>
            <a:prstGeom prst="ellipse">
              <a:avLst/>
            </a:prstGeom>
            <a:solidFill>
              <a:schemeClr val="accent1"/>
            </a:solidFill>
            <a:ln w="12700" cap="flat" cmpd="sng" algn="ctr">
              <a:solidFill>
                <a:schemeClr val="bg1"/>
              </a:solidFill>
              <a:prstDash val="solid"/>
              <a:miter lim="800000"/>
            </a:ln>
            <a:effectLst>
              <a:outerShdw blurRad="50800" dist="38100" dir="5400000" algn="t" rotWithShape="0">
                <a:prstClr val="black">
                  <a:alpha val="40000"/>
                </a:prstClr>
              </a:outerShdw>
            </a:effectLst>
          </p:spPr>
          <p:txBody>
            <a:bodyPr lIns="91438" tIns="45719" rIns="91438" bIns="45719" rtlCol="0" anchor="ct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29" name="文本框 28">
              <a:extLst>
                <a:ext uri="{FF2B5EF4-FFF2-40B4-BE49-F238E27FC236}">
                  <a16:creationId xmlns:a16="http://schemas.microsoft.com/office/drawing/2014/main" id="{4CEF2AE0-957C-3653-AE96-FDB79D2C3DB3}"/>
                </a:ext>
              </a:extLst>
            </p:cNvPr>
            <p:cNvSpPr txBox="1"/>
            <p:nvPr/>
          </p:nvSpPr>
          <p:spPr>
            <a:xfrm>
              <a:off x="1171680" y="2107230"/>
              <a:ext cx="1415768" cy="541749"/>
            </a:xfrm>
            <a:prstGeom prst="rect">
              <a:avLst/>
            </a:prstGeom>
            <a:noFill/>
          </p:spPr>
          <p:txBody>
            <a:bodyPr wrap="none" lIns="91438" tIns="45719" rIns="91438" bIns="45719" rtlCol="0">
              <a:spAutoFit/>
            </a:bodyPr>
            <a:lstStyle/>
            <a:p>
              <a:pPr defTabSz="914354">
                <a:lnSpc>
                  <a:spcPct val="130000"/>
                </a:lnSpc>
              </a:pPr>
              <a:r>
                <a:rPr lang="zh-CN" altLang="en-US" sz="2400" dirty="0">
                  <a:solidFill>
                    <a:schemeClr val="accent1"/>
                  </a:solidFill>
                  <a:latin typeface="+mj-ea"/>
                  <a:ea typeface="+mj-ea"/>
                </a:rPr>
                <a:t>教育方针</a:t>
              </a:r>
            </a:p>
          </p:txBody>
        </p:sp>
        <p:sp>
          <p:nvSpPr>
            <p:cNvPr id="30" name="矩形 29">
              <a:extLst>
                <a:ext uri="{FF2B5EF4-FFF2-40B4-BE49-F238E27FC236}">
                  <a16:creationId xmlns:a16="http://schemas.microsoft.com/office/drawing/2014/main" id="{7DE9D02E-C2A3-13DB-90FC-7503820557FB}"/>
                </a:ext>
              </a:extLst>
            </p:cNvPr>
            <p:cNvSpPr/>
            <p:nvPr/>
          </p:nvSpPr>
          <p:spPr>
            <a:xfrm>
              <a:off x="1157125" y="2765966"/>
              <a:ext cx="3213508" cy="626452"/>
            </a:xfrm>
            <a:prstGeom prst="rect">
              <a:avLst/>
            </a:prstGeom>
          </p:spPr>
          <p:txBody>
            <a:bodyPr wrap="square" lIns="91438" tIns="45719" rIns="91438" bIns="45719">
              <a:spAutoFit/>
            </a:bodyPr>
            <a:lstStyle/>
            <a:p>
              <a:pPr>
                <a:lnSpc>
                  <a:spcPct val="130000"/>
                </a:lnSpc>
              </a:pPr>
              <a:r>
                <a:rPr lang="zh-CN" altLang="en-US" sz="1400" dirty="0">
                  <a:solidFill>
                    <a:schemeClr val="tx1">
                      <a:lumMod val="85000"/>
                      <a:lumOff val="15000"/>
                    </a:schemeClr>
                  </a:solidFill>
                  <a:latin typeface="+mn-ea"/>
                </a:rPr>
                <a:t>以中国特色社会主义理论体系为指导</a:t>
              </a:r>
              <a:r>
                <a:rPr lang="en-US" altLang="zh-CN" sz="1400" dirty="0">
                  <a:solidFill>
                    <a:schemeClr val="tx1">
                      <a:lumMod val="85000"/>
                      <a:lumOff val="15000"/>
                    </a:schemeClr>
                  </a:solidFill>
                  <a:latin typeface="+mn-ea"/>
                </a:rPr>
                <a:t>,</a:t>
              </a:r>
              <a:r>
                <a:rPr lang="zh-CN" altLang="en-US" sz="1400" dirty="0">
                  <a:solidFill>
                    <a:schemeClr val="tx1">
                      <a:lumMod val="85000"/>
                      <a:lumOff val="15000"/>
                    </a:schemeClr>
                  </a:solidFill>
                  <a:latin typeface="+mn-ea"/>
                </a:rPr>
                <a:t>全面贯彻党的教育方针</a:t>
              </a:r>
            </a:p>
          </p:txBody>
        </p:sp>
        <p:cxnSp>
          <p:nvCxnSpPr>
            <p:cNvPr id="31" name="直接连接符 30">
              <a:extLst>
                <a:ext uri="{FF2B5EF4-FFF2-40B4-BE49-F238E27FC236}">
                  <a16:creationId xmlns:a16="http://schemas.microsoft.com/office/drawing/2014/main" id="{97C07874-6BA8-9CBB-B9F2-61BE28883349}"/>
                </a:ext>
              </a:extLst>
            </p:cNvPr>
            <p:cNvCxnSpPr>
              <a:cxnSpLocks/>
            </p:cNvCxnSpPr>
            <p:nvPr/>
          </p:nvCxnSpPr>
          <p:spPr>
            <a:xfrm>
              <a:off x="1260048" y="2630929"/>
              <a:ext cx="222946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2" name="矩形 49">
            <a:extLst>
              <a:ext uri="{FF2B5EF4-FFF2-40B4-BE49-F238E27FC236}">
                <a16:creationId xmlns:a16="http://schemas.microsoft.com/office/drawing/2014/main" id="{43478D76-BEB1-17C2-8312-03A48F6813D6}"/>
              </a:ext>
            </a:extLst>
          </p:cNvPr>
          <p:cNvSpPr/>
          <p:nvPr/>
        </p:nvSpPr>
        <p:spPr>
          <a:xfrm>
            <a:off x="605253" y="4107751"/>
            <a:ext cx="3903580" cy="1792700"/>
          </a:xfrm>
          <a:prstGeom prst="roundRect">
            <a:avLst>
              <a:gd name="adj" fmla="val 5151"/>
            </a:avLst>
          </a:prstGeom>
          <a:solidFill>
            <a:sysClr val="window" lastClr="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33" name="椭圆 32">
            <a:extLst>
              <a:ext uri="{FF2B5EF4-FFF2-40B4-BE49-F238E27FC236}">
                <a16:creationId xmlns:a16="http://schemas.microsoft.com/office/drawing/2014/main" id="{272BA94A-0FED-673F-0C65-75F7A16A145E}"/>
              </a:ext>
            </a:extLst>
          </p:cNvPr>
          <p:cNvSpPr/>
          <p:nvPr/>
        </p:nvSpPr>
        <p:spPr>
          <a:xfrm rot="10800000" flipV="1">
            <a:off x="860678" y="4486312"/>
            <a:ext cx="180000" cy="180000"/>
          </a:xfrm>
          <a:prstGeom prst="ellipse">
            <a:avLst/>
          </a:prstGeom>
          <a:solidFill>
            <a:schemeClr val="tx1">
              <a:lumMod val="65000"/>
              <a:lumOff val="35000"/>
            </a:schemeClr>
          </a:solidFill>
          <a:ln w="12700" cap="flat" cmpd="sng" algn="ctr">
            <a:solidFill>
              <a:schemeClr val="bg1"/>
            </a:solidFill>
            <a:prstDash val="solid"/>
            <a:miter lim="800000"/>
          </a:ln>
          <a:effectLst>
            <a:outerShdw blurRad="50800" dist="38100" dir="5400000" algn="t" rotWithShape="0">
              <a:prstClr val="black">
                <a:alpha val="40000"/>
              </a:prstClr>
            </a:outerShdw>
          </a:effectLst>
        </p:spPr>
        <p:txBody>
          <a:bodyPr lIns="91438" tIns="45719" rIns="91438" bIns="45719" rtlCol="0" anchor="ct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34" name="文本框 33">
            <a:extLst>
              <a:ext uri="{FF2B5EF4-FFF2-40B4-BE49-F238E27FC236}">
                <a16:creationId xmlns:a16="http://schemas.microsoft.com/office/drawing/2014/main" id="{88445C64-D975-C3BF-12A0-882E1D19E28E}"/>
              </a:ext>
            </a:extLst>
          </p:cNvPr>
          <p:cNvSpPr txBox="1"/>
          <p:nvPr/>
        </p:nvSpPr>
        <p:spPr>
          <a:xfrm>
            <a:off x="1169045" y="4281372"/>
            <a:ext cx="1415768" cy="541749"/>
          </a:xfrm>
          <a:prstGeom prst="rect">
            <a:avLst/>
          </a:prstGeom>
          <a:noFill/>
        </p:spPr>
        <p:txBody>
          <a:bodyPr wrap="none" lIns="91438" tIns="45719" rIns="91438" bIns="45719" rtlCol="0">
            <a:spAutoFit/>
          </a:bodyPr>
          <a:lstStyle/>
          <a:p>
            <a:pPr defTabSz="914354">
              <a:lnSpc>
                <a:spcPct val="130000"/>
              </a:lnSpc>
            </a:pPr>
            <a:r>
              <a:rPr lang="zh-CN" altLang="en-US" sz="2400" dirty="0">
                <a:solidFill>
                  <a:schemeClr val="tx1">
                    <a:lumMod val="65000"/>
                    <a:lumOff val="35000"/>
                  </a:schemeClr>
                </a:solidFill>
                <a:latin typeface="+mj-ea"/>
                <a:ea typeface="+mj-ea"/>
              </a:rPr>
              <a:t>办学理念</a:t>
            </a:r>
          </a:p>
        </p:txBody>
      </p:sp>
      <p:sp>
        <p:nvSpPr>
          <p:cNvPr id="35" name="矩形 34">
            <a:extLst>
              <a:ext uri="{FF2B5EF4-FFF2-40B4-BE49-F238E27FC236}">
                <a16:creationId xmlns:a16="http://schemas.microsoft.com/office/drawing/2014/main" id="{40FD621D-C7FD-AE8C-54E6-6CDAB1A59EE0}"/>
              </a:ext>
            </a:extLst>
          </p:cNvPr>
          <p:cNvSpPr/>
          <p:nvPr/>
        </p:nvSpPr>
        <p:spPr>
          <a:xfrm>
            <a:off x="1173539" y="4959156"/>
            <a:ext cx="3213508" cy="626452"/>
          </a:xfrm>
          <a:prstGeom prst="rect">
            <a:avLst/>
          </a:prstGeom>
        </p:spPr>
        <p:txBody>
          <a:bodyPr wrap="square" lIns="91438" tIns="45719" rIns="91438" bIns="45719">
            <a:spAutoFit/>
          </a:bodyPr>
          <a:lstStyle/>
          <a:p>
            <a:pPr>
              <a:lnSpc>
                <a:spcPct val="130000"/>
              </a:lnSpc>
            </a:pPr>
            <a:r>
              <a:rPr lang="zh-CN" altLang="en-US" sz="1400" dirty="0">
                <a:solidFill>
                  <a:schemeClr val="tx1">
                    <a:lumMod val="65000"/>
                    <a:lumOff val="35000"/>
                  </a:schemeClr>
                </a:solidFill>
                <a:latin typeface="+mn-ea"/>
              </a:rPr>
              <a:t>遵循“夯实基础、以人为本</a:t>
            </a:r>
            <a:r>
              <a:rPr lang="en-US" altLang="zh-CN" sz="1400" dirty="0">
                <a:solidFill>
                  <a:schemeClr val="tx1">
                    <a:lumMod val="65000"/>
                    <a:lumOff val="35000"/>
                  </a:schemeClr>
                </a:solidFill>
                <a:latin typeface="+mn-ea"/>
              </a:rPr>
              <a:t>,</a:t>
            </a:r>
            <a:r>
              <a:rPr lang="zh-CN" altLang="en-US" sz="1400" dirty="0">
                <a:solidFill>
                  <a:schemeClr val="tx1">
                    <a:lumMod val="65000"/>
                    <a:lumOff val="35000"/>
                  </a:schemeClr>
                </a:solidFill>
                <a:latin typeface="+mn-ea"/>
              </a:rPr>
              <a:t>融合产教、追求卓越”的理念</a:t>
            </a:r>
          </a:p>
        </p:txBody>
      </p:sp>
      <p:cxnSp>
        <p:nvCxnSpPr>
          <p:cNvPr id="36" name="直接连接符 35">
            <a:extLst>
              <a:ext uri="{FF2B5EF4-FFF2-40B4-BE49-F238E27FC236}">
                <a16:creationId xmlns:a16="http://schemas.microsoft.com/office/drawing/2014/main" id="{1E8A738E-908D-54F2-21B4-84B885C8CC85}"/>
              </a:ext>
            </a:extLst>
          </p:cNvPr>
          <p:cNvCxnSpPr>
            <a:cxnSpLocks/>
          </p:cNvCxnSpPr>
          <p:nvPr/>
        </p:nvCxnSpPr>
        <p:spPr>
          <a:xfrm>
            <a:off x="1257416" y="4806635"/>
            <a:ext cx="222946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75590E08-43FE-9525-DDB5-FEE71ADEE118}"/>
              </a:ext>
            </a:extLst>
          </p:cNvPr>
          <p:cNvGrpSpPr/>
          <p:nvPr/>
        </p:nvGrpSpPr>
        <p:grpSpPr>
          <a:xfrm>
            <a:off x="7816485" y="1948610"/>
            <a:ext cx="3889022" cy="1792700"/>
            <a:chOff x="7816485" y="1948610"/>
            <a:chExt cx="3889022" cy="1792700"/>
          </a:xfrm>
        </p:grpSpPr>
        <p:sp>
          <p:nvSpPr>
            <p:cNvPr id="38" name="矩形 49">
              <a:extLst>
                <a:ext uri="{FF2B5EF4-FFF2-40B4-BE49-F238E27FC236}">
                  <a16:creationId xmlns:a16="http://schemas.microsoft.com/office/drawing/2014/main" id="{E53D823B-543A-EA96-15D6-867C01B5112C}"/>
                </a:ext>
              </a:extLst>
            </p:cNvPr>
            <p:cNvSpPr/>
            <p:nvPr/>
          </p:nvSpPr>
          <p:spPr>
            <a:xfrm>
              <a:off x="7816485" y="1948610"/>
              <a:ext cx="3889022" cy="1792700"/>
            </a:xfrm>
            <a:prstGeom prst="roundRect">
              <a:avLst>
                <a:gd name="adj" fmla="val 5151"/>
              </a:avLst>
            </a:prstGeom>
            <a:solidFill>
              <a:sysClr val="window" lastClr="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39" name="椭圆 38">
              <a:extLst>
                <a:ext uri="{FF2B5EF4-FFF2-40B4-BE49-F238E27FC236}">
                  <a16:creationId xmlns:a16="http://schemas.microsoft.com/office/drawing/2014/main" id="{25289426-DD6E-CE61-E00C-6BE8EC8DD2B4}"/>
                </a:ext>
              </a:extLst>
            </p:cNvPr>
            <p:cNvSpPr/>
            <p:nvPr/>
          </p:nvSpPr>
          <p:spPr>
            <a:xfrm rot="10800000" flipV="1">
              <a:off x="11151322" y="2279020"/>
              <a:ext cx="180000" cy="180000"/>
            </a:xfrm>
            <a:prstGeom prst="ellipse">
              <a:avLst/>
            </a:prstGeom>
            <a:solidFill>
              <a:schemeClr val="tx1">
                <a:lumMod val="65000"/>
                <a:lumOff val="35000"/>
              </a:schemeClr>
            </a:solidFill>
            <a:ln w="12700" cap="flat" cmpd="sng" algn="ctr">
              <a:solidFill>
                <a:schemeClr val="bg1"/>
              </a:solidFill>
              <a:prstDash val="solid"/>
              <a:miter lim="800000"/>
            </a:ln>
            <a:effectLst>
              <a:outerShdw blurRad="50800" dist="38100" dir="5400000" algn="t" rotWithShape="0">
                <a:prstClr val="black">
                  <a:alpha val="40000"/>
                </a:prstClr>
              </a:outerShdw>
            </a:effectLst>
          </p:spPr>
          <p:txBody>
            <a:bodyPr lIns="91438" tIns="45719" rIns="91438" bIns="45719" rtlCol="0" anchor="ct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40" name="文本框 39">
              <a:extLst>
                <a:ext uri="{FF2B5EF4-FFF2-40B4-BE49-F238E27FC236}">
                  <a16:creationId xmlns:a16="http://schemas.microsoft.com/office/drawing/2014/main" id="{3F79B3D8-6AF3-5D1D-E10B-072313C4D9FB}"/>
                </a:ext>
              </a:extLst>
            </p:cNvPr>
            <p:cNvSpPr txBox="1"/>
            <p:nvPr/>
          </p:nvSpPr>
          <p:spPr>
            <a:xfrm>
              <a:off x="9612569" y="2107230"/>
              <a:ext cx="1415768" cy="541749"/>
            </a:xfrm>
            <a:prstGeom prst="rect">
              <a:avLst/>
            </a:prstGeom>
            <a:noFill/>
          </p:spPr>
          <p:txBody>
            <a:bodyPr wrap="none" lIns="91438" tIns="45719" rIns="91438" bIns="45719" rtlCol="0">
              <a:spAutoFit/>
            </a:bodyPr>
            <a:lstStyle/>
            <a:p>
              <a:pPr algn="r" defTabSz="914354">
                <a:lnSpc>
                  <a:spcPct val="130000"/>
                </a:lnSpc>
              </a:pPr>
              <a:r>
                <a:rPr lang="zh-CN" altLang="en-US" sz="2400" dirty="0">
                  <a:solidFill>
                    <a:schemeClr val="tx1">
                      <a:lumMod val="65000"/>
                      <a:lumOff val="35000"/>
                    </a:schemeClr>
                  </a:solidFill>
                  <a:latin typeface="+mj-ea"/>
                  <a:ea typeface="+mj-ea"/>
                </a:rPr>
                <a:t>办学愿景</a:t>
              </a:r>
            </a:p>
          </p:txBody>
        </p:sp>
        <p:sp>
          <p:nvSpPr>
            <p:cNvPr id="41" name="矩形 40">
              <a:extLst>
                <a:ext uri="{FF2B5EF4-FFF2-40B4-BE49-F238E27FC236}">
                  <a16:creationId xmlns:a16="http://schemas.microsoft.com/office/drawing/2014/main" id="{C97EF906-47EE-CCE7-B130-DC067AC4DEAF}"/>
                </a:ext>
              </a:extLst>
            </p:cNvPr>
            <p:cNvSpPr/>
            <p:nvPr/>
          </p:nvSpPr>
          <p:spPr>
            <a:xfrm>
              <a:off x="8037826" y="2765966"/>
              <a:ext cx="2994046" cy="658768"/>
            </a:xfrm>
            <a:prstGeom prst="rect">
              <a:avLst/>
            </a:prstGeom>
          </p:spPr>
          <p:txBody>
            <a:bodyPr wrap="square" lIns="91438" tIns="45719" rIns="91438" bIns="45719">
              <a:spAutoFit/>
            </a:bodyPr>
            <a:lstStyle/>
            <a:p>
              <a:pPr algn="r" defTabSz="914354">
                <a:lnSpc>
                  <a:spcPct val="130000"/>
                </a:lnSpc>
              </a:pPr>
              <a:r>
                <a:rPr lang="zh-CN" altLang="en-US" sz="1400" dirty="0">
                  <a:solidFill>
                    <a:schemeClr val="tx1">
                      <a:lumMod val="65000"/>
                      <a:lumOff val="35000"/>
                    </a:schemeClr>
                  </a:solidFill>
                  <a:latin typeface="+mn-ea"/>
                </a:rPr>
                <a:t>秉承“做产教融合先锋</a:t>
              </a:r>
              <a:r>
                <a:rPr lang="en-US" altLang="zh-CN" sz="1400" dirty="0">
                  <a:solidFill>
                    <a:schemeClr val="tx1">
                      <a:lumMod val="65000"/>
                      <a:lumOff val="35000"/>
                    </a:schemeClr>
                  </a:solidFill>
                  <a:latin typeface="+mn-ea"/>
                </a:rPr>
                <a:t>,</a:t>
              </a:r>
            </a:p>
            <a:p>
              <a:pPr algn="r" defTabSz="914354">
                <a:lnSpc>
                  <a:spcPct val="150000"/>
                </a:lnSpc>
              </a:pPr>
              <a:r>
                <a:rPr lang="zh-CN" altLang="en-US" sz="1400" dirty="0">
                  <a:solidFill>
                    <a:schemeClr val="tx1">
                      <a:lumMod val="65000"/>
                      <a:lumOff val="35000"/>
                    </a:schemeClr>
                  </a:solidFill>
                  <a:latin typeface="+mn-ea"/>
                </a:rPr>
                <a:t>建新型财经名校”办学愿景</a:t>
              </a:r>
            </a:p>
          </p:txBody>
        </p:sp>
        <p:cxnSp>
          <p:nvCxnSpPr>
            <p:cNvPr id="42" name="直接连接符 41">
              <a:extLst>
                <a:ext uri="{FF2B5EF4-FFF2-40B4-BE49-F238E27FC236}">
                  <a16:creationId xmlns:a16="http://schemas.microsoft.com/office/drawing/2014/main" id="{E616CE47-AF47-07C3-90CD-A2F7A03056E8}"/>
                </a:ext>
              </a:extLst>
            </p:cNvPr>
            <p:cNvCxnSpPr>
              <a:cxnSpLocks/>
            </p:cNvCxnSpPr>
            <p:nvPr/>
          </p:nvCxnSpPr>
          <p:spPr>
            <a:xfrm>
              <a:off x="8686507" y="2630929"/>
              <a:ext cx="222946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a16="http://schemas.microsoft.com/office/drawing/2014/main" id="{AC4AA91F-B659-D8F0-96A7-28DFAB35A351}"/>
              </a:ext>
            </a:extLst>
          </p:cNvPr>
          <p:cNvGrpSpPr/>
          <p:nvPr/>
        </p:nvGrpSpPr>
        <p:grpSpPr>
          <a:xfrm>
            <a:off x="7816485" y="4107751"/>
            <a:ext cx="3889022" cy="1792700"/>
            <a:chOff x="7816485" y="4107751"/>
            <a:chExt cx="3889022" cy="1792700"/>
          </a:xfrm>
        </p:grpSpPr>
        <p:sp>
          <p:nvSpPr>
            <p:cNvPr id="44" name="矩形 49">
              <a:extLst>
                <a:ext uri="{FF2B5EF4-FFF2-40B4-BE49-F238E27FC236}">
                  <a16:creationId xmlns:a16="http://schemas.microsoft.com/office/drawing/2014/main" id="{5C9A7F94-DDCB-65FB-2942-FA5BDDD5CF6C}"/>
                </a:ext>
              </a:extLst>
            </p:cNvPr>
            <p:cNvSpPr/>
            <p:nvPr/>
          </p:nvSpPr>
          <p:spPr>
            <a:xfrm>
              <a:off x="7816485" y="4107751"/>
              <a:ext cx="3889022" cy="1792700"/>
            </a:xfrm>
            <a:prstGeom prst="roundRect">
              <a:avLst>
                <a:gd name="adj" fmla="val 5151"/>
              </a:avLst>
            </a:prstGeom>
            <a:solidFill>
              <a:sysClr val="window" lastClr="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45" name="椭圆 44">
              <a:extLst>
                <a:ext uri="{FF2B5EF4-FFF2-40B4-BE49-F238E27FC236}">
                  <a16:creationId xmlns:a16="http://schemas.microsoft.com/office/drawing/2014/main" id="{46F662EF-2558-517C-7028-0AE68F131C75}"/>
                </a:ext>
              </a:extLst>
            </p:cNvPr>
            <p:cNvSpPr/>
            <p:nvPr/>
          </p:nvSpPr>
          <p:spPr>
            <a:xfrm rot="10800000" flipV="1">
              <a:off x="11173760" y="4472211"/>
              <a:ext cx="180000" cy="180000"/>
            </a:xfrm>
            <a:prstGeom prst="ellipse">
              <a:avLst/>
            </a:prstGeom>
            <a:solidFill>
              <a:schemeClr val="accent1"/>
            </a:solidFill>
            <a:ln w="12700" cap="flat" cmpd="sng" algn="ctr">
              <a:solidFill>
                <a:schemeClr val="bg1"/>
              </a:solidFill>
              <a:prstDash val="solid"/>
              <a:miter lim="800000"/>
            </a:ln>
            <a:effectLst>
              <a:outerShdw blurRad="50800" dist="38100" dir="5400000" algn="t" rotWithShape="0">
                <a:prstClr val="black">
                  <a:alpha val="40000"/>
                </a:prstClr>
              </a:outerShdw>
            </a:effectLst>
          </p:spPr>
          <p:txBody>
            <a:bodyPr lIns="91438" tIns="45719" rIns="91438" bIns="45719" rtlCol="0" anchor="ct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46" name="文本框 45">
              <a:extLst>
                <a:ext uri="{FF2B5EF4-FFF2-40B4-BE49-F238E27FC236}">
                  <a16:creationId xmlns:a16="http://schemas.microsoft.com/office/drawing/2014/main" id="{61917A73-3637-3A53-EFF5-079EA5D93E2A}"/>
                </a:ext>
              </a:extLst>
            </p:cNvPr>
            <p:cNvSpPr txBox="1"/>
            <p:nvPr/>
          </p:nvSpPr>
          <p:spPr>
            <a:xfrm>
              <a:off x="9631378" y="4281372"/>
              <a:ext cx="1415768" cy="541749"/>
            </a:xfrm>
            <a:prstGeom prst="rect">
              <a:avLst/>
            </a:prstGeom>
            <a:noFill/>
          </p:spPr>
          <p:txBody>
            <a:bodyPr wrap="none" lIns="91438" tIns="45719" rIns="91438" bIns="45719" rtlCol="0">
              <a:spAutoFit/>
            </a:bodyPr>
            <a:lstStyle/>
            <a:p>
              <a:pPr algn="r" defTabSz="914354">
                <a:lnSpc>
                  <a:spcPct val="130000"/>
                </a:lnSpc>
              </a:pPr>
              <a:r>
                <a:rPr lang="zh-CN" altLang="en-US" sz="2400" dirty="0">
                  <a:solidFill>
                    <a:schemeClr val="accent1"/>
                  </a:solidFill>
                  <a:latin typeface="+mj-ea"/>
                  <a:ea typeface="+mj-ea"/>
                </a:rPr>
                <a:t>学院校训</a:t>
              </a:r>
            </a:p>
          </p:txBody>
        </p:sp>
        <p:sp>
          <p:nvSpPr>
            <p:cNvPr id="47" name="矩形 46">
              <a:extLst>
                <a:ext uri="{FF2B5EF4-FFF2-40B4-BE49-F238E27FC236}">
                  <a16:creationId xmlns:a16="http://schemas.microsoft.com/office/drawing/2014/main" id="{A2CDE950-F189-F6C4-DE0D-66896AF7730C}"/>
                </a:ext>
              </a:extLst>
            </p:cNvPr>
            <p:cNvSpPr/>
            <p:nvPr/>
          </p:nvSpPr>
          <p:spPr>
            <a:xfrm>
              <a:off x="8149794" y="4959156"/>
              <a:ext cx="2904517" cy="626452"/>
            </a:xfrm>
            <a:prstGeom prst="rect">
              <a:avLst/>
            </a:prstGeom>
          </p:spPr>
          <p:txBody>
            <a:bodyPr wrap="square" lIns="91438" tIns="45719" rIns="91438" bIns="45719">
              <a:spAutoFit/>
            </a:bodyPr>
            <a:lstStyle/>
            <a:p>
              <a:pPr algn="r" defTabSz="914354">
                <a:lnSpc>
                  <a:spcPct val="130000"/>
                </a:lnSpc>
              </a:pPr>
              <a:r>
                <a:rPr lang="zh-CN" altLang="en-US" sz="1400" dirty="0">
                  <a:solidFill>
                    <a:schemeClr val="tx1">
                      <a:lumMod val="85000"/>
                      <a:lumOff val="15000"/>
                    </a:schemeClr>
                  </a:solidFill>
                  <a:latin typeface="+mn-ea"/>
                </a:rPr>
                <a:t>始终坚持践行“明德、健体、</a:t>
              </a:r>
              <a:endParaRPr lang="en-US" altLang="zh-CN" sz="1400" dirty="0">
                <a:solidFill>
                  <a:schemeClr val="tx1">
                    <a:lumMod val="85000"/>
                    <a:lumOff val="15000"/>
                  </a:schemeClr>
                </a:solidFill>
                <a:latin typeface="+mn-ea"/>
              </a:endParaRPr>
            </a:p>
            <a:p>
              <a:pPr algn="r" defTabSz="914354">
                <a:lnSpc>
                  <a:spcPct val="130000"/>
                </a:lnSpc>
              </a:pPr>
              <a:r>
                <a:rPr lang="zh-CN" altLang="en-US" sz="1400" dirty="0">
                  <a:solidFill>
                    <a:schemeClr val="tx1">
                      <a:lumMod val="85000"/>
                      <a:lumOff val="15000"/>
                    </a:schemeClr>
                  </a:solidFill>
                  <a:latin typeface="+mn-ea"/>
                </a:rPr>
                <a:t>博学、笃行”的校训</a:t>
              </a:r>
            </a:p>
          </p:txBody>
        </p:sp>
        <p:cxnSp>
          <p:nvCxnSpPr>
            <p:cNvPr id="48" name="直接连接符 47">
              <a:extLst>
                <a:ext uri="{FF2B5EF4-FFF2-40B4-BE49-F238E27FC236}">
                  <a16:creationId xmlns:a16="http://schemas.microsoft.com/office/drawing/2014/main" id="{81815E82-8BC4-2F7E-416D-8421FAB5E33A}"/>
                </a:ext>
              </a:extLst>
            </p:cNvPr>
            <p:cNvCxnSpPr>
              <a:cxnSpLocks/>
            </p:cNvCxnSpPr>
            <p:nvPr/>
          </p:nvCxnSpPr>
          <p:spPr>
            <a:xfrm>
              <a:off x="8708946" y="4806635"/>
              <a:ext cx="222946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53" name="组合 52">
            <a:extLst>
              <a:ext uri="{FF2B5EF4-FFF2-40B4-BE49-F238E27FC236}">
                <a16:creationId xmlns:a16="http://schemas.microsoft.com/office/drawing/2014/main" id="{B91D0986-4728-61CD-45A3-77E1C0372937}"/>
              </a:ext>
            </a:extLst>
          </p:cNvPr>
          <p:cNvGrpSpPr/>
          <p:nvPr/>
        </p:nvGrpSpPr>
        <p:grpSpPr>
          <a:xfrm>
            <a:off x="4368000" y="1995970"/>
            <a:ext cx="3600000" cy="3600000"/>
            <a:chOff x="4368000" y="1995970"/>
            <a:chExt cx="3600000" cy="3600000"/>
          </a:xfrm>
        </p:grpSpPr>
        <p:pic>
          <p:nvPicPr>
            <p:cNvPr id="49" name="图片 48" descr="徽标, 公司名称&#10;&#10;描述已自动生成">
              <a:extLst>
                <a:ext uri="{FF2B5EF4-FFF2-40B4-BE49-F238E27FC236}">
                  <a16:creationId xmlns:a16="http://schemas.microsoft.com/office/drawing/2014/main" id="{A5002D9F-CBDA-BBEF-EE25-8E694F0AC2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8000" y="1995970"/>
              <a:ext cx="3600000" cy="3600000"/>
            </a:xfrm>
            <a:prstGeom prst="rect">
              <a:avLst/>
            </a:prstGeom>
          </p:spPr>
        </p:pic>
        <p:grpSp>
          <p:nvGrpSpPr>
            <p:cNvPr id="50" name="组合 49">
              <a:extLst>
                <a:ext uri="{FF2B5EF4-FFF2-40B4-BE49-F238E27FC236}">
                  <a16:creationId xmlns:a16="http://schemas.microsoft.com/office/drawing/2014/main" id="{5B9B5836-2C77-33C5-9D17-FF08383D56F8}"/>
                </a:ext>
              </a:extLst>
            </p:cNvPr>
            <p:cNvGrpSpPr/>
            <p:nvPr/>
          </p:nvGrpSpPr>
          <p:grpSpPr>
            <a:xfrm>
              <a:off x="4568841" y="2206407"/>
              <a:ext cx="3168000" cy="3168000"/>
              <a:chOff x="4568841" y="2206407"/>
              <a:chExt cx="3168000" cy="3168000"/>
            </a:xfrm>
          </p:grpSpPr>
          <p:sp>
            <p:nvSpPr>
              <p:cNvPr id="51" name="椭圆 50">
                <a:extLst>
                  <a:ext uri="{FF2B5EF4-FFF2-40B4-BE49-F238E27FC236}">
                    <a16:creationId xmlns:a16="http://schemas.microsoft.com/office/drawing/2014/main" id="{56749AFC-E617-2448-B2B7-273CFEDA4910}"/>
                  </a:ext>
                </a:extLst>
              </p:cNvPr>
              <p:cNvSpPr/>
              <p:nvPr/>
            </p:nvSpPr>
            <p:spPr>
              <a:xfrm>
                <a:off x="4568841" y="2206407"/>
                <a:ext cx="3168000" cy="3168000"/>
              </a:xfrm>
              <a:prstGeom prst="ellipse">
                <a:avLst/>
              </a:prstGeom>
              <a:solidFill>
                <a:schemeClr val="accent1">
                  <a:alpha val="89000"/>
                </a:schemeClr>
              </a:solidFill>
              <a:ln>
                <a:noFill/>
              </a:ln>
              <a:effectLst>
                <a:outerShdw blurRad="355600" dist="152400" dir="5400000" algn="ctr" rotWithShape="0">
                  <a:schemeClr val="accent2">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2" name="矩形 51">
                <a:extLst>
                  <a:ext uri="{FF2B5EF4-FFF2-40B4-BE49-F238E27FC236}">
                    <a16:creationId xmlns:a16="http://schemas.microsoft.com/office/drawing/2014/main" id="{AFDA00B4-D638-DA2E-6FBD-B86346B5AA08}"/>
                  </a:ext>
                </a:extLst>
              </p:cNvPr>
              <p:cNvSpPr/>
              <p:nvPr/>
            </p:nvSpPr>
            <p:spPr>
              <a:xfrm>
                <a:off x="5154727" y="3503567"/>
                <a:ext cx="2034378" cy="573681"/>
              </a:xfrm>
              <a:prstGeom prst="rect">
                <a:avLst/>
              </a:prstGeom>
            </p:spPr>
            <p:txBody>
              <a:bodyPr wrap="square" lIns="91438" tIns="45719" rIns="91438" bIns="45719">
                <a:spAutoFit/>
              </a:bodyPr>
              <a:lstStyle/>
              <a:p>
                <a:pPr algn="ctr" defTabSz="914354">
                  <a:lnSpc>
                    <a:spcPct val="120000"/>
                  </a:lnSpc>
                </a:pPr>
                <a:r>
                  <a:rPr lang="zh-CN" altLang="en-US" sz="2800" b="1" dirty="0">
                    <a:solidFill>
                      <a:prstClr val="white"/>
                    </a:solidFill>
                    <a:latin typeface="+mj-ea"/>
                    <a:ea typeface="+mj-ea"/>
                  </a:rPr>
                  <a:t>办学目标</a:t>
                </a:r>
              </a:p>
            </p:txBody>
          </p:sp>
        </p:grpSp>
      </p:grpSp>
      <p:sp>
        <p:nvSpPr>
          <p:cNvPr id="4" name="文本框 3">
            <a:extLst>
              <a:ext uri="{FF2B5EF4-FFF2-40B4-BE49-F238E27FC236}">
                <a16:creationId xmlns:a16="http://schemas.microsoft.com/office/drawing/2014/main" id="{030E10D2-415D-EEE7-2ED4-A38A93E60D09}"/>
              </a:ext>
            </a:extLst>
          </p:cNvPr>
          <p:cNvSpPr txBox="1"/>
          <p:nvPr/>
        </p:nvSpPr>
        <p:spPr>
          <a:xfrm>
            <a:off x="605252" y="883983"/>
            <a:ext cx="6094602" cy="798232"/>
          </a:xfrm>
          <a:prstGeom prst="rect">
            <a:avLst/>
          </a:prstGeom>
          <a:noFill/>
        </p:spPr>
        <p:txBody>
          <a:bodyPr wrap="square">
            <a:spAutoFit/>
          </a:bodyPr>
          <a:lstStyle/>
          <a:p>
            <a:pPr>
              <a:lnSpc>
                <a:spcPct val="150000"/>
              </a:lnSpc>
            </a:pPr>
            <a:r>
              <a:rPr lang="zh-CN" altLang="en-US" sz="1600" dirty="0"/>
              <a:t>51PPT模板网，幻灯片 演示模板及素材免费下载！</a:t>
            </a:r>
          </a:p>
          <a:p>
            <a:pPr>
              <a:lnSpc>
                <a:spcPct val="150000"/>
              </a:lnSpc>
            </a:pPr>
            <a:r>
              <a:rPr lang="zh-CN" altLang="en-US" sz="1600" dirty="0"/>
              <a:t>51PPT 模板网 官网唯一网址：www.51pptmoban.com</a:t>
            </a:r>
          </a:p>
        </p:txBody>
      </p:sp>
    </p:spTree>
    <p:extLst>
      <p:ext uri="{BB962C8B-B14F-4D97-AF65-F5344CB8AC3E}">
        <p14:creationId xmlns:p14="http://schemas.microsoft.com/office/powerpoint/2010/main" val="3000474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26567E2-365C-86DD-A79E-CD73FC8C0816}"/>
              </a:ext>
            </a:extLst>
          </p:cNvPr>
          <p:cNvSpPr>
            <a:spLocks noGrp="1"/>
          </p:cNvSpPr>
          <p:nvPr>
            <p:ph type="body" sz="quarter" idx="10"/>
          </p:nvPr>
        </p:nvSpPr>
        <p:spPr/>
        <p:txBody>
          <a:bodyPr/>
          <a:lstStyle/>
          <a:p>
            <a:r>
              <a:rPr lang="zh-CN" altLang="en-US" dirty="0"/>
              <a:t>学校简介</a:t>
            </a:r>
          </a:p>
        </p:txBody>
      </p:sp>
      <p:grpSp>
        <p:nvGrpSpPr>
          <p:cNvPr id="3" name="组合 2">
            <a:extLst>
              <a:ext uri="{FF2B5EF4-FFF2-40B4-BE49-F238E27FC236}">
                <a16:creationId xmlns:a16="http://schemas.microsoft.com/office/drawing/2014/main" id="{83339645-536C-1716-42F0-0B0CE7086609}"/>
              </a:ext>
            </a:extLst>
          </p:cNvPr>
          <p:cNvGrpSpPr/>
          <p:nvPr/>
        </p:nvGrpSpPr>
        <p:grpSpPr>
          <a:xfrm>
            <a:off x="749435" y="5454903"/>
            <a:ext cx="1867257" cy="835580"/>
            <a:chOff x="749435" y="5454903"/>
            <a:chExt cx="1867257" cy="835580"/>
          </a:xfrm>
        </p:grpSpPr>
        <p:sp>
          <p:nvSpPr>
            <p:cNvPr id="4" name="文本框 3">
              <a:extLst>
                <a:ext uri="{FF2B5EF4-FFF2-40B4-BE49-F238E27FC236}">
                  <a16:creationId xmlns:a16="http://schemas.microsoft.com/office/drawing/2014/main" id="{58C6B68C-23EF-EEC6-754D-D83E4A714CD8}"/>
                </a:ext>
              </a:extLst>
            </p:cNvPr>
            <p:cNvSpPr txBox="1"/>
            <p:nvPr/>
          </p:nvSpPr>
          <p:spPr>
            <a:xfrm>
              <a:off x="749435" y="5454903"/>
              <a:ext cx="987450" cy="27699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accent1"/>
                  </a:solidFill>
                  <a:effectLst/>
                  <a:uLnTx/>
                  <a:uFillTx/>
                  <a:latin typeface="+mj-lt"/>
                  <a:ea typeface="OPPOSans R" panose="00020600040101010101" pitchFamily="18" charset="-122"/>
                  <a:cs typeface="+mn-cs"/>
                </a:rPr>
                <a:t>2001/05</a:t>
              </a:r>
              <a:endParaRPr kumimoji="0" lang="zh-CN" altLang="en-US" sz="1800" b="0" i="0" u="none" strike="noStrike" kern="1200" cap="none" spc="0" normalizeH="0" baseline="0" noProof="0" dirty="0">
                <a:ln>
                  <a:noFill/>
                </a:ln>
                <a:solidFill>
                  <a:schemeClr val="accent1"/>
                </a:solidFill>
                <a:effectLst/>
                <a:uLnTx/>
                <a:uFillTx/>
                <a:latin typeface="+mj-lt"/>
                <a:ea typeface="OPPOSans R" panose="00020600040101010101" pitchFamily="18" charset="-122"/>
                <a:cs typeface="+mn-cs"/>
              </a:endParaRPr>
            </a:p>
          </p:txBody>
        </p:sp>
        <p:sp>
          <p:nvSpPr>
            <p:cNvPr id="5" name="文本框 4">
              <a:extLst>
                <a:ext uri="{FF2B5EF4-FFF2-40B4-BE49-F238E27FC236}">
                  <a16:creationId xmlns:a16="http://schemas.microsoft.com/office/drawing/2014/main" id="{C0185324-D268-67B0-F005-D04A782E499B}"/>
                </a:ext>
              </a:extLst>
            </p:cNvPr>
            <p:cNvSpPr txBox="1"/>
            <p:nvPr/>
          </p:nvSpPr>
          <p:spPr>
            <a:xfrm>
              <a:off x="749435" y="5756362"/>
              <a:ext cx="1867257" cy="534121"/>
            </a:xfrm>
            <a:prstGeom prst="rect">
              <a:avLst/>
            </a:prstGeom>
            <a:noFill/>
          </p:spPr>
          <p:txBody>
            <a:bodyPr wrap="square" lIns="0" tIns="0" rIns="0" bIns="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lang="zh-CN" altLang="en-US" sz="1400" dirty="0">
                  <a:solidFill>
                    <a:schemeClr val="accent1"/>
                  </a:solidFill>
                  <a:latin typeface="+mn-ea"/>
                </a:rPr>
                <a:t>申报成功原名</a:t>
              </a:r>
              <a:endParaRPr lang="en-US" altLang="zh-CN" sz="1400" dirty="0">
                <a:solidFill>
                  <a:schemeClr val="accent1"/>
                </a:solidFill>
                <a:latin typeface="+mn-ea"/>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1"/>
                  </a:solidFill>
                  <a:effectLst/>
                  <a:uLnTx/>
                  <a:uFillTx/>
                  <a:latin typeface="+mn-ea"/>
                </a:rPr>
                <a:t>重庆工商大学融智学院</a:t>
              </a:r>
              <a:endParaRPr kumimoji="0" lang="en-US" altLang="zh-CN" sz="1400" b="0" i="0" u="none" strike="noStrike" kern="1200" cap="none" spc="0" normalizeH="0" baseline="0" noProof="0" dirty="0">
                <a:ln>
                  <a:noFill/>
                </a:ln>
                <a:solidFill>
                  <a:schemeClr val="accent1"/>
                </a:solidFill>
                <a:effectLst/>
                <a:uLnTx/>
                <a:uFillTx/>
                <a:latin typeface="+mn-ea"/>
              </a:endParaRPr>
            </a:p>
          </p:txBody>
        </p:sp>
      </p:grpSp>
      <p:grpSp>
        <p:nvGrpSpPr>
          <p:cNvPr id="6" name="组合 5">
            <a:extLst>
              <a:ext uri="{FF2B5EF4-FFF2-40B4-BE49-F238E27FC236}">
                <a16:creationId xmlns:a16="http://schemas.microsoft.com/office/drawing/2014/main" id="{6B85E7B6-C103-7CC7-7B4E-C877BE222A2B}"/>
              </a:ext>
            </a:extLst>
          </p:cNvPr>
          <p:cNvGrpSpPr/>
          <p:nvPr/>
        </p:nvGrpSpPr>
        <p:grpSpPr>
          <a:xfrm>
            <a:off x="1826190" y="3077410"/>
            <a:ext cx="1818709" cy="880482"/>
            <a:chOff x="1826190" y="3077410"/>
            <a:chExt cx="1818709" cy="880482"/>
          </a:xfrm>
        </p:grpSpPr>
        <p:sp>
          <p:nvSpPr>
            <p:cNvPr id="7" name="文本框 6">
              <a:extLst>
                <a:ext uri="{FF2B5EF4-FFF2-40B4-BE49-F238E27FC236}">
                  <a16:creationId xmlns:a16="http://schemas.microsoft.com/office/drawing/2014/main" id="{CD7C9ADF-8E0B-DA8B-63DC-B0DF2553C363}"/>
                </a:ext>
              </a:extLst>
            </p:cNvPr>
            <p:cNvSpPr txBox="1"/>
            <p:nvPr/>
          </p:nvSpPr>
          <p:spPr>
            <a:xfrm>
              <a:off x="1826190" y="3077410"/>
              <a:ext cx="987450" cy="27699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tx1">
                      <a:lumMod val="65000"/>
                      <a:lumOff val="35000"/>
                    </a:schemeClr>
                  </a:solidFill>
                  <a:effectLst/>
                  <a:uLnTx/>
                  <a:uFillTx/>
                  <a:latin typeface="+mj-lt"/>
                  <a:ea typeface="OPPOSans R" panose="00020600040101010101" pitchFamily="18" charset="-122"/>
                  <a:cs typeface="+mn-cs"/>
                </a:rPr>
                <a:t>2013/12</a:t>
              </a:r>
              <a:endParaRPr kumimoji="0" lang="zh-CN" altLang="en-US" sz="1800" b="0" i="0" u="none" strike="noStrike" kern="1200" cap="none" spc="0" normalizeH="0" baseline="0" noProof="0" dirty="0">
                <a:ln>
                  <a:noFill/>
                </a:ln>
                <a:solidFill>
                  <a:schemeClr val="tx1">
                    <a:lumMod val="65000"/>
                    <a:lumOff val="35000"/>
                  </a:schemeClr>
                </a:solidFill>
                <a:effectLst/>
                <a:uLnTx/>
                <a:uFillTx/>
                <a:latin typeface="+mj-lt"/>
                <a:ea typeface="OPPOSans R" panose="00020600040101010101" pitchFamily="18" charset="-122"/>
                <a:cs typeface="+mn-cs"/>
              </a:endParaRPr>
            </a:p>
          </p:txBody>
        </p:sp>
        <p:sp>
          <p:nvSpPr>
            <p:cNvPr id="8" name="文本框 7">
              <a:extLst>
                <a:ext uri="{FF2B5EF4-FFF2-40B4-BE49-F238E27FC236}">
                  <a16:creationId xmlns:a16="http://schemas.microsoft.com/office/drawing/2014/main" id="{F196F1A7-B821-C92D-BB35-2FA84634CD91}"/>
                </a:ext>
              </a:extLst>
            </p:cNvPr>
            <p:cNvSpPr txBox="1"/>
            <p:nvPr/>
          </p:nvSpPr>
          <p:spPr>
            <a:xfrm>
              <a:off x="1826190" y="3423771"/>
              <a:ext cx="1818709" cy="534121"/>
            </a:xfrm>
            <a:prstGeom prst="rect">
              <a:avLst/>
            </a:prstGeom>
            <a:noFill/>
          </p:spPr>
          <p:txBody>
            <a:bodyPr wrap="square" lIns="0" tIns="0" rIns="0" bIns="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rPr>
                <a:t>教育部批准成为全日制</a:t>
              </a:r>
              <a:endParaRPr kumimoji="0" lang="en-US" altLang="zh-CN" sz="1400" b="0" i="0" u="none" strike="noStrike" kern="1200" cap="none" spc="0" normalizeH="0" baseline="0" noProof="0" dirty="0">
                <a:ln>
                  <a:noFill/>
                </a:ln>
                <a:solidFill>
                  <a:schemeClr val="tx1">
                    <a:lumMod val="65000"/>
                    <a:lumOff val="35000"/>
                  </a:schemeClr>
                </a:solidFill>
                <a:effectLst/>
                <a:uLnTx/>
                <a:uFillTx/>
                <a:latin typeface="+mn-ea"/>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rPr>
                <a:t>本科层次的独立学院</a:t>
              </a:r>
              <a:endParaRPr kumimoji="0" lang="en-US" altLang="zh-CN" sz="1400" b="0" i="0" u="none" strike="noStrike" kern="1200" cap="none" spc="0" normalizeH="0" baseline="0" noProof="0" dirty="0">
                <a:ln>
                  <a:noFill/>
                </a:ln>
                <a:solidFill>
                  <a:schemeClr val="tx1">
                    <a:lumMod val="65000"/>
                    <a:lumOff val="35000"/>
                  </a:schemeClr>
                </a:solidFill>
                <a:effectLst/>
                <a:uLnTx/>
                <a:uFillTx/>
                <a:latin typeface="+mn-ea"/>
              </a:endParaRPr>
            </a:p>
          </p:txBody>
        </p:sp>
      </p:grpSp>
      <p:grpSp>
        <p:nvGrpSpPr>
          <p:cNvPr id="9" name="组合 8">
            <a:extLst>
              <a:ext uri="{FF2B5EF4-FFF2-40B4-BE49-F238E27FC236}">
                <a16:creationId xmlns:a16="http://schemas.microsoft.com/office/drawing/2014/main" id="{BA6E12B0-5BBC-A27D-AC1A-41C986AD05C7}"/>
              </a:ext>
            </a:extLst>
          </p:cNvPr>
          <p:cNvGrpSpPr/>
          <p:nvPr/>
        </p:nvGrpSpPr>
        <p:grpSpPr>
          <a:xfrm>
            <a:off x="3130246" y="4942058"/>
            <a:ext cx="2028847" cy="825842"/>
            <a:chOff x="3130246" y="4942058"/>
            <a:chExt cx="2028847" cy="825842"/>
          </a:xfrm>
        </p:grpSpPr>
        <p:sp>
          <p:nvSpPr>
            <p:cNvPr id="10" name="文本框 9">
              <a:extLst>
                <a:ext uri="{FF2B5EF4-FFF2-40B4-BE49-F238E27FC236}">
                  <a16:creationId xmlns:a16="http://schemas.microsoft.com/office/drawing/2014/main" id="{1C35DE90-0957-E8B2-4DD7-1BCA6F1BAB75}"/>
                </a:ext>
              </a:extLst>
            </p:cNvPr>
            <p:cNvSpPr txBox="1"/>
            <p:nvPr/>
          </p:nvSpPr>
          <p:spPr>
            <a:xfrm>
              <a:off x="3130247" y="4942058"/>
              <a:ext cx="912109" cy="27699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accent1"/>
                  </a:solidFill>
                  <a:effectLst/>
                  <a:uLnTx/>
                  <a:uFillTx/>
                  <a:latin typeface="+mj-lt"/>
                  <a:ea typeface="OPPOSans R" panose="00020600040101010101" pitchFamily="18" charset="-122"/>
                  <a:cs typeface="+mn-cs"/>
                </a:rPr>
                <a:t>2011/01</a:t>
              </a:r>
              <a:endParaRPr kumimoji="0" lang="zh-CN" altLang="en-US" sz="1800" b="0" i="0" u="none" strike="noStrike" kern="1200" cap="none" spc="0" normalizeH="0" baseline="0" noProof="0" dirty="0">
                <a:ln>
                  <a:noFill/>
                </a:ln>
                <a:solidFill>
                  <a:schemeClr val="accent1"/>
                </a:solidFill>
                <a:effectLst/>
                <a:uLnTx/>
                <a:uFillTx/>
                <a:latin typeface="+mj-lt"/>
                <a:ea typeface="OPPOSans R" panose="00020600040101010101" pitchFamily="18" charset="-122"/>
                <a:cs typeface="+mn-cs"/>
              </a:endParaRPr>
            </a:p>
          </p:txBody>
        </p:sp>
        <p:sp>
          <p:nvSpPr>
            <p:cNvPr id="11" name="文本框 10">
              <a:extLst>
                <a:ext uri="{FF2B5EF4-FFF2-40B4-BE49-F238E27FC236}">
                  <a16:creationId xmlns:a16="http://schemas.microsoft.com/office/drawing/2014/main" id="{DDBE3EDA-E8D8-661C-BD20-0A2430CB4051}"/>
                </a:ext>
              </a:extLst>
            </p:cNvPr>
            <p:cNvSpPr txBox="1"/>
            <p:nvPr/>
          </p:nvSpPr>
          <p:spPr>
            <a:xfrm>
              <a:off x="3130246" y="5233779"/>
              <a:ext cx="2028847" cy="534121"/>
            </a:xfrm>
            <a:prstGeom prst="rect">
              <a:avLst/>
            </a:prstGeom>
            <a:noFill/>
          </p:spPr>
          <p:txBody>
            <a:bodyPr wrap="square" lIns="0" tIns="0" rIns="0" bIns="0">
              <a:spAutoFit/>
            </a:bodyPr>
            <a:lstStyle/>
            <a:p>
              <a:pPr algn="just">
                <a:lnSpc>
                  <a:spcPct val="130000"/>
                </a:lnSpc>
                <a:defRPr/>
              </a:pPr>
              <a:r>
                <a:rPr lang="zh-CN" altLang="en-US" sz="1400" dirty="0">
                  <a:solidFill>
                    <a:schemeClr val="accent1"/>
                  </a:solidFill>
                  <a:latin typeface="+mn-ea"/>
                </a:rPr>
                <a:t>经济系成立</a:t>
              </a:r>
              <a:endParaRPr lang="en-US" altLang="zh-CN" sz="1400" dirty="0">
                <a:solidFill>
                  <a:schemeClr val="accent1"/>
                </a:solidFill>
                <a:latin typeface="+mn-ea"/>
              </a:endParaRPr>
            </a:p>
            <a:p>
              <a:pPr algn="just">
                <a:lnSpc>
                  <a:spcPct val="130000"/>
                </a:lnSpc>
                <a:defRPr/>
              </a:pPr>
              <a:r>
                <a:rPr lang="zh-CN" altLang="en-US" sz="1400" dirty="0">
                  <a:solidFill>
                    <a:schemeClr val="accent1"/>
                  </a:solidFill>
                  <a:latin typeface="+mn-ea"/>
                </a:rPr>
                <a:t>增列为学士学位授权单位</a:t>
              </a:r>
              <a:endParaRPr lang="en-US" altLang="zh-CN" sz="1400" dirty="0">
                <a:solidFill>
                  <a:schemeClr val="accent1"/>
                </a:solidFill>
                <a:latin typeface="+mn-ea"/>
              </a:endParaRPr>
            </a:p>
          </p:txBody>
        </p:sp>
      </p:grpSp>
      <p:grpSp>
        <p:nvGrpSpPr>
          <p:cNvPr id="12" name="组合 11">
            <a:extLst>
              <a:ext uri="{FF2B5EF4-FFF2-40B4-BE49-F238E27FC236}">
                <a16:creationId xmlns:a16="http://schemas.microsoft.com/office/drawing/2014/main" id="{5AA44A54-D38E-0470-2687-275C9136C9D6}"/>
              </a:ext>
            </a:extLst>
          </p:cNvPr>
          <p:cNvGrpSpPr/>
          <p:nvPr/>
        </p:nvGrpSpPr>
        <p:grpSpPr>
          <a:xfrm>
            <a:off x="5825153" y="4619478"/>
            <a:ext cx="2034458" cy="1148409"/>
            <a:chOff x="5825153" y="4619478"/>
            <a:chExt cx="2034458" cy="1148409"/>
          </a:xfrm>
        </p:grpSpPr>
        <p:sp>
          <p:nvSpPr>
            <p:cNvPr id="13" name="文本框 12">
              <a:extLst>
                <a:ext uri="{FF2B5EF4-FFF2-40B4-BE49-F238E27FC236}">
                  <a16:creationId xmlns:a16="http://schemas.microsoft.com/office/drawing/2014/main" id="{A665B93A-B5E3-8E5E-A95B-AFDE8886C5A8}"/>
                </a:ext>
              </a:extLst>
            </p:cNvPr>
            <p:cNvSpPr txBox="1"/>
            <p:nvPr/>
          </p:nvSpPr>
          <p:spPr>
            <a:xfrm>
              <a:off x="5825153" y="4619478"/>
              <a:ext cx="987450" cy="27699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accent1"/>
                  </a:solidFill>
                  <a:effectLst/>
                  <a:uLnTx/>
                  <a:uFillTx/>
                  <a:latin typeface="+mj-lt"/>
                  <a:ea typeface="OPPOSans R" panose="00020600040101010101" pitchFamily="18" charset="-122"/>
                  <a:cs typeface="+mn-cs"/>
                </a:rPr>
                <a:t>2016/10</a:t>
              </a:r>
              <a:endParaRPr kumimoji="0" lang="zh-CN" altLang="en-US" sz="1800" b="0" i="0" u="none" strike="noStrike" kern="1200" cap="none" spc="0" normalizeH="0" baseline="0" noProof="0" dirty="0">
                <a:ln>
                  <a:noFill/>
                </a:ln>
                <a:solidFill>
                  <a:schemeClr val="accent1"/>
                </a:solidFill>
                <a:effectLst/>
                <a:uLnTx/>
                <a:uFillTx/>
                <a:latin typeface="+mj-lt"/>
                <a:ea typeface="OPPOSans R" panose="00020600040101010101" pitchFamily="18" charset="-122"/>
                <a:cs typeface="+mn-cs"/>
              </a:endParaRPr>
            </a:p>
          </p:txBody>
        </p:sp>
        <p:sp>
          <p:nvSpPr>
            <p:cNvPr id="14" name="文本框 13">
              <a:extLst>
                <a:ext uri="{FF2B5EF4-FFF2-40B4-BE49-F238E27FC236}">
                  <a16:creationId xmlns:a16="http://schemas.microsoft.com/office/drawing/2014/main" id="{7B849422-44E2-8CAC-089B-DDF6F4959B22}"/>
                </a:ext>
              </a:extLst>
            </p:cNvPr>
            <p:cNvSpPr txBox="1"/>
            <p:nvPr/>
          </p:nvSpPr>
          <p:spPr>
            <a:xfrm>
              <a:off x="5825153" y="4953690"/>
              <a:ext cx="2034458" cy="814197"/>
            </a:xfrm>
            <a:prstGeom prst="rect">
              <a:avLst/>
            </a:prstGeom>
            <a:noFill/>
          </p:spPr>
          <p:txBody>
            <a:bodyPr wrap="square" lIns="0" tIns="0" rIns="0" bIns="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lang="zh-CN" altLang="en-US" sz="1400" dirty="0">
                  <a:solidFill>
                    <a:schemeClr val="accent1"/>
                  </a:solidFill>
                  <a:latin typeface="+mn-ea"/>
                </a:rPr>
                <a:t>学校下设各系改名为学院</a:t>
              </a:r>
              <a:endParaRPr lang="en-US" altLang="zh-CN" sz="1400" dirty="0">
                <a:solidFill>
                  <a:schemeClr val="accent1"/>
                </a:solidFill>
                <a:latin typeface="+mn-ea"/>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lang="zh-CN" altLang="en-US" sz="1400" dirty="0">
                  <a:solidFill>
                    <a:schemeClr val="accent1"/>
                  </a:solidFill>
                  <a:latin typeface="+mn-ea"/>
                </a:rPr>
                <a:t>获批为重庆市第二批整体向应用型转变试点高校</a:t>
              </a:r>
              <a:endParaRPr lang="en-US" altLang="zh-CN" sz="1400" dirty="0">
                <a:solidFill>
                  <a:schemeClr val="accent1"/>
                </a:solidFill>
                <a:latin typeface="+mn-ea"/>
              </a:endParaRPr>
            </a:p>
          </p:txBody>
        </p:sp>
      </p:grpSp>
      <p:cxnSp>
        <p:nvCxnSpPr>
          <p:cNvPr id="15" name="直接连接符 14">
            <a:extLst>
              <a:ext uri="{FF2B5EF4-FFF2-40B4-BE49-F238E27FC236}">
                <a16:creationId xmlns:a16="http://schemas.microsoft.com/office/drawing/2014/main" id="{EF3EC358-F97E-FF5F-C673-B8BEB02954B1}"/>
              </a:ext>
            </a:extLst>
          </p:cNvPr>
          <p:cNvCxnSpPr>
            <a:cxnSpLocks/>
          </p:cNvCxnSpPr>
          <p:nvPr/>
        </p:nvCxnSpPr>
        <p:spPr>
          <a:xfrm flipV="1">
            <a:off x="1737547" y="3067676"/>
            <a:ext cx="0" cy="1432433"/>
          </a:xfrm>
          <a:prstGeom prst="line">
            <a:avLst/>
          </a:prstGeom>
          <a:ln>
            <a:gradFill>
              <a:gsLst>
                <a:gs pos="0">
                  <a:schemeClr val="tx1">
                    <a:lumMod val="65000"/>
                    <a:lumOff val="35000"/>
                    <a:alpha val="0"/>
                  </a:schemeClr>
                </a:gs>
                <a:gs pos="50000">
                  <a:schemeClr val="tx1">
                    <a:lumMod val="65000"/>
                    <a:lumOff val="35000"/>
                  </a:schemeClr>
                </a:gs>
                <a:gs pos="100000">
                  <a:schemeClr val="tx1">
                    <a:lumMod val="65000"/>
                    <a:lumOff val="3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52466914-C3D1-9AAE-DF88-A3E03D392253}"/>
              </a:ext>
            </a:extLst>
          </p:cNvPr>
          <p:cNvCxnSpPr>
            <a:cxnSpLocks/>
          </p:cNvCxnSpPr>
          <p:nvPr/>
        </p:nvCxnSpPr>
        <p:spPr>
          <a:xfrm flipV="1">
            <a:off x="655498" y="5143264"/>
            <a:ext cx="0" cy="1047330"/>
          </a:xfrm>
          <a:prstGeom prst="line">
            <a:avLst/>
          </a:prstGeom>
          <a:ln>
            <a:gradFill>
              <a:gsLst>
                <a:gs pos="0">
                  <a:schemeClr val="accent2">
                    <a:alpha val="0"/>
                  </a:schemeClr>
                </a:gs>
                <a:gs pos="5000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4D256F6E-944C-F75A-91EE-7DB063A3B151}"/>
              </a:ext>
            </a:extLst>
          </p:cNvPr>
          <p:cNvCxnSpPr>
            <a:cxnSpLocks/>
          </p:cNvCxnSpPr>
          <p:nvPr/>
        </p:nvCxnSpPr>
        <p:spPr>
          <a:xfrm flipV="1">
            <a:off x="3029225" y="4294946"/>
            <a:ext cx="0" cy="1476000"/>
          </a:xfrm>
          <a:prstGeom prst="line">
            <a:avLst/>
          </a:prstGeom>
          <a:ln>
            <a:gradFill>
              <a:gsLst>
                <a:gs pos="0">
                  <a:schemeClr val="accent2">
                    <a:alpha val="0"/>
                  </a:schemeClr>
                </a:gs>
                <a:gs pos="5000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73E57F3D-F60C-D569-6D76-5958734E257B}"/>
              </a:ext>
            </a:extLst>
          </p:cNvPr>
          <p:cNvCxnSpPr>
            <a:cxnSpLocks/>
          </p:cNvCxnSpPr>
          <p:nvPr/>
        </p:nvCxnSpPr>
        <p:spPr>
          <a:xfrm flipV="1">
            <a:off x="4370447" y="2359624"/>
            <a:ext cx="0" cy="2056491"/>
          </a:xfrm>
          <a:prstGeom prst="line">
            <a:avLst/>
          </a:prstGeom>
          <a:ln>
            <a:gradFill>
              <a:gsLst>
                <a:gs pos="0">
                  <a:schemeClr val="tx1">
                    <a:lumMod val="65000"/>
                    <a:lumOff val="35000"/>
                    <a:alpha val="0"/>
                  </a:schemeClr>
                </a:gs>
                <a:gs pos="50000">
                  <a:schemeClr val="tx1">
                    <a:lumMod val="65000"/>
                    <a:lumOff val="35000"/>
                  </a:schemeClr>
                </a:gs>
                <a:gs pos="100000">
                  <a:schemeClr val="tx1">
                    <a:lumMod val="65000"/>
                    <a:lumOff val="3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F949412C-FF7E-0C53-A0CC-23595C13BDDD}"/>
              </a:ext>
            </a:extLst>
          </p:cNvPr>
          <p:cNvGrpSpPr/>
          <p:nvPr/>
        </p:nvGrpSpPr>
        <p:grpSpPr>
          <a:xfrm>
            <a:off x="7069334" y="2137379"/>
            <a:ext cx="2231517" cy="1141043"/>
            <a:chOff x="7069334" y="2137379"/>
            <a:chExt cx="2231517" cy="1141043"/>
          </a:xfrm>
        </p:grpSpPr>
        <p:sp>
          <p:nvSpPr>
            <p:cNvPr id="20" name="文本框 19">
              <a:extLst>
                <a:ext uri="{FF2B5EF4-FFF2-40B4-BE49-F238E27FC236}">
                  <a16:creationId xmlns:a16="http://schemas.microsoft.com/office/drawing/2014/main" id="{7A8C1550-342E-12F7-6C46-7CC3A1BF2A74}"/>
                </a:ext>
              </a:extLst>
            </p:cNvPr>
            <p:cNvSpPr txBox="1"/>
            <p:nvPr/>
          </p:nvSpPr>
          <p:spPr>
            <a:xfrm>
              <a:off x="7069334" y="2137379"/>
              <a:ext cx="987450" cy="27699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tx1">
                      <a:lumMod val="65000"/>
                      <a:lumOff val="35000"/>
                    </a:schemeClr>
                  </a:solidFill>
                  <a:effectLst/>
                  <a:uLnTx/>
                  <a:uFillTx/>
                  <a:latin typeface="+mj-lt"/>
                  <a:ea typeface="OPPOSans R" panose="00020600040101010101" pitchFamily="18" charset="-122"/>
                  <a:cs typeface="+mn-cs"/>
                </a:rPr>
                <a:t>2018/09</a:t>
              </a:r>
              <a:endParaRPr kumimoji="0" lang="zh-CN" altLang="en-US" sz="1800" b="0" i="0" u="none" strike="noStrike" kern="1200" cap="none" spc="0" normalizeH="0" baseline="0" noProof="0" dirty="0">
                <a:ln>
                  <a:noFill/>
                </a:ln>
                <a:solidFill>
                  <a:schemeClr val="tx1">
                    <a:lumMod val="65000"/>
                    <a:lumOff val="35000"/>
                  </a:schemeClr>
                </a:solidFill>
                <a:effectLst/>
                <a:uLnTx/>
                <a:uFillTx/>
                <a:latin typeface="+mj-lt"/>
                <a:ea typeface="OPPOSans R" panose="00020600040101010101" pitchFamily="18" charset="-122"/>
                <a:cs typeface="+mn-cs"/>
              </a:endParaRPr>
            </a:p>
          </p:txBody>
        </p:sp>
        <p:sp>
          <p:nvSpPr>
            <p:cNvPr id="21" name="文本框 20">
              <a:extLst>
                <a:ext uri="{FF2B5EF4-FFF2-40B4-BE49-F238E27FC236}">
                  <a16:creationId xmlns:a16="http://schemas.microsoft.com/office/drawing/2014/main" id="{744A90AE-737B-3109-8BFF-6C63B4AB654D}"/>
                </a:ext>
              </a:extLst>
            </p:cNvPr>
            <p:cNvSpPr txBox="1"/>
            <p:nvPr/>
          </p:nvSpPr>
          <p:spPr>
            <a:xfrm>
              <a:off x="7069334" y="2464225"/>
              <a:ext cx="2231517" cy="814197"/>
            </a:xfrm>
            <a:prstGeom prst="rect">
              <a:avLst/>
            </a:prstGeom>
            <a:noFill/>
          </p:spPr>
          <p:txBody>
            <a:bodyPr wrap="square" lIns="0" tIns="0" rIns="0" bIns="0">
              <a:spAutoFit/>
            </a:bodyPr>
            <a:lstStyle>
              <a:defPPr>
                <a:defRPr lang="zh-CN"/>
              </a:defPPr>
              <a:lvl1pPr marR="0" lvl="0" indent="0" algn="just" fontAlgn="auto">
                <a:lnSpc>
                  <a:spcPct val="100000"/>
                </a:lnSpc>
                <a:spcBef>
                  <a:spcPts val="0"/>
                </a:spcBef>
                <a:spcAft>
                  <a:spcPts val="0"/>
                </a:spcAft>
                <a:buClrTx/>
                <a:buSzTx/>
                <a:buFontTx/>
                <a:buNone/>
                <a:tabLst/>
                <a:defRPr sz="1600">
                  <a:solidFill>
                    <a:prstClr val="white"/>
                  </a:solidFill>
                  <a:latin typeface="苹方 常规" panose="020B0300000000000000" pitchFamily="34" charset="-122"/>
                  <a:ea typeface="苹方 常规" panose="020B0300000000000000" pitchFamily="34"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lang="zh-CN" altLang="en-US" sz="1400" dirty="0">
                  <a:solidFill>
                    <a:schemeClr val="tx1">
                      <a:lumMod val="65000"/>
                      <a:lumOff val="35000"/>
                    </a:schemeClr>
                  </a:solidFill>
                  <a:latin typeface="+mn-ea"/>
                  <a:ea typeface="+mn-ea"/>
                </a:rPr>
                <a:t>入选教育部学校规划建设发展中心新金融智慧学习工场（</a:t>
              </a:r>
              <a:r>
                <a:rPr lang="en-US" altLang="zh-CN" sz="1400" dirty="0">
                  <a:solidFill>
                    <a:schemeClr val="tx1">
                      <a:lumMod val="65000"/>
                      <a:lumOff val="35000"/>
                    </a:schemeClr>
                  </a:solidFill>
                  <a:latin typeface="+mn-ea"/>
                  <a:ea typeface="+mn-ea"/>
                </a:rPr>
                <a:t>2020</a:t>
              </a:r>
              <a:r>
                <a:rPr lang="zh-CN" altLang="en-US" sz="1400" dirty="0">
                  <a:solidFill>
                    <a:schemeClr val="tx1">
                      <a:lumMod val="65000"/>
                      <a:lumOff val="35000"/>
                    </a:schemeClr>
                  </a:solidFill>
                  <a:latin typeface="+mn-ea"/>
                  <a:ea typeface="+mn-ea"/>
                </a:rPr>
                <a:t>）项目首批试点院校</a:t>
              </a:r>
            </a:p>
          </p:txBody>
        </p:sp>
      </p:grpSp>
      <p:cxnSp>
        <p:nvCxnSpPr>
          <p:cNvPr id="22" name="直接连接符 21">
            <a:extLst>
              <a:ext uri="{FF2B5EF4-FFF2-40B4-BE49-F238E27FC236}">
                <a16:creationId xmlns:a16="http://schemas.microsoft.com/office/drawing/2014/main" id="{13703E7E-C764-43C8-86BE-1306409D9E6D}"/>
              </a:ext>
            </a:extLst>
          </p:cNvPr>
          <p:cNvCxnSpPr>
            <a:cxnSpLocks/>
          </p:cNvCxnSpPr>
          <p:nvPr/>
        </p:nvCxnSpPr>
        <p:spPr>
          <a:xfrm flipV="1">
            <a:off x="5711823" y="4301626"/>
            <a:ext cx="0" cy="1512000"/>
          </a:xfrm>
          <a:prstGeom prst="line">
            <a:avLst/>
          </a:prstGeom>
          <a:ln>
            <a:gradFill>
              <a:gsLst>
                <a:gs pos="0">
                  <a:schemeClr val="accent2">
                    <a:alpha val="0"/>
                  </a:schemeClr>
                </a:gs>
                <a:gs pos="5000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B02B4F07-FAD1-8771-3A10-F7BA24A15C64}"/>
              </a:ext>
            </a:extLst>
          </p:cNvPr>
          <p:cNvCxnSpPr>
            <a:cxnSpLocks/>
          </p:cNvCxnSpPr>
          <p:nvPr/>
        </p:nvCxnSpPr>
        <p:spPr>
          <a:xfrm flipV="1">
            <a:off x="6983710" y="2289689"/>
            <a:ext cx="0" cy="1440000"/>
          </a:xfrm>
          <a:prstGeom prst="line">
            <a:avLst/>
          </a:prstGeom>
          <a:ln>
            <a:gradFill>
              <a:gsLst>
                <a:gs pos="0">
                  <a:schemeClr val="tx1">
                    <a:lumMod val="65000"/>
                    <a:lumOff val="35000"/>
                    <a:alpha val="0"/>
                  </a:schemeClr>
                </a:gs>
                <a:gs pos="50000">
                  <a:schemeClr val="tx1">
                    <a:lumMod val="65000"/>
                    <a:lumOff val="35000"/>
                  </a:schemeClr>
                </a:gs>
                <a:gs pos="100000">
                  <a:schemeClr val="tx1">
                    <a:lumMod val="65000"/>
                    <a:lumOff val="3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5B257C88-72D5-C4BC-F172-920841762D49}"/>
              </a:ext>
            </a:extLst>
          </p:cNvPr>
          <p:cNvGrpSpPr/>
          <p:nvPr/>
        </p:nvGrpSpPr>
        <p:grpSpPr>
          <a:xfrm>
            <a:off x="8461092" y="4390878"/>
            <a:ext cx="1850805" cy="868333"/>
            <a:chOff x="8461092" y="4390878"/>
            <a:chExt cx="1850805" cy="868333"/>
          </a:xfrm>
        </p:grpSpPr>
        <p:sp>
          <p:nvSpPr>
            <p:cNvPr id="25" name="文本框 24">
              <a:extLst>
                <a:ext uri="{FF2B5EF4-FFF2-40B4-BE49-F238E27FC236}">
                  <a16:creationId xmlns:a16="http://schemas.microsoft.com/office/drawing/2014/main" id="{44139602-783B-4A02-5D3C-6489C3A9C676}"/>
                </a:ext>
              </a:extLst>
            </p:cNvPr>
            <p:cNvSpPr txBox="1"/>
            <p:nvPr/>
          </p:nvSpPr>
          <p:spPr>
            <a:xfrm>
              <a:off x="8461092" y="4390878"/>
              <a:ext cx="987450" cy="27699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accent1"/>
                  </a:solidFill>
                  <a:effectLst/>
                  <a:uLnTx/>
                  <a:uFillTx/>
                  <a:latin typeface="+mj-lt"/>
                  <a:ea typeface="OPPOSans R" panose="00020600040101010101" pitchFamily="18" charset="-122"/>
                  <a:cs typeface="+mn-cs"/>
                </a:rPr>
                <a:t>2020/12</a:t>
              </a:r>
              <a:endParaRPr kumimoji="0" lang="zh-CN" altLang="en-US" sz="1800" b="0" i="0" u="none" strike="noStrike" kern="1200" cap="none" spc="0" normalizeH="0" baseline="0" noProof="0" dirty="0">
                <a:ln>
                  <a:noFill/>
                </a:ln>
                <a:solidFill>
                  <a:schemeClr val="accent1"/>
                </a:solidFill>
                <a:effectLst/>
                <a:uLnTx/>
                <a:uFillTx/>
                <a:latin typeface="+mj-lt"/>
                <a:ea typeface="OPPOSans R" panose="00020600040101010101" pitchFamily="18" charset="-122"/>
                <a:cs typeface="+mn-cs"/>
              </a:endParaRPr>
            </a:p>
          </p:txBody>
        </p:sp>
        <p:sp>
          <p:nvSpPr>
            <p:cNvPr id="54" name="文本框 53">
              <a:extLst>
                <a:ext uri="{FF2B5EF4-FFF2-40B4-BE49-F238E27FC236}">
                  <a16:creationId xmlns:a16="http://schemas.microsoft.com/office/drawing/2014/main" id="{F620CE38-68B9-FCCD-C26D-8AE9C1983561}"/>
                </a:ext>
              </a:extLst>
            </p:cNvPr>
            <p:cNvSpPr txBox="1"/>
            <p:nvPr/>
          </p:nvSpPr>
          <p:spPr>
            <a:xfrm>
              <a:off x="8461092" y="4725090"/>
              <a:ext cx="1850805" cy="534121"/>
            </a:xfrm>
            <a:prstGeom prst="rect">
              <a:avLst/>
            </a:prstGeom>
            <a:noFill/>
          </p:spPr>
          <p:txBody>
            <a:bodyPr wrap="square" lIns="0" tIns="0" rIns="0" bIns="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lang="zh-CN" altLang="en-US" sz="1400" dirty="0">
                  <a:solidFill>
                    <a:schemeClr val="accent1"/>
                  </a:solidFill>
                  <a:latin typeface="+mn-ea"/>
                </a:rPr>
                <a:t>重庆工商大学融智学院</a:t>
              </a:r>
              <a:endParaRPr lang="en-US" altLang="zh-CN" sz="1400" dirty="0">
                <a:solidFill>
                  <a:schemeClr val="accent1"/>
                </a:solidFill>
                <a:latin typeface="+mn-ea"/>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lang="zh-CN" altLang="en-US" sz="1400" dirty="0">
                  <a:solidFill>
                    <a:schemeClr val="accent1"/>
                  </a:solidFill>
                  <a:latin typeface="+mn-ea"/>
                </a:rPr>
                <a:t>转设为重庆财经学院</a:t>
              </a:r>
              <a:endParaRPr lang="en-US" altLang="zh-CN" sz="1400" dirty="0">
                <a:solidFill>
                  <a:schemeClr val="accent1"/>
                </a:solidFill>
                <a:latin typeface="+mn-ea"/>
              </a:endParaRPr>
            </a:p>
          </p:txBody>
        </p:sp>
      </p:grpSp>
      <p:cxnSp>
        <p:nvCxnSpPr>
          <p:cNvPr id="55" name="直接连接符 54">
            <a:extLst>
              <a:ext uri="{FF2B5EF4-FFF2-40B4-BE49-F238E27FC236}">
                <a16:creationId xmlns:a16="http://schemas.microsoft.com/office/drawing/2014/main" id="{046FC24C-3D69-7078-4F1F-8F229E3E9FAD}"/>
              </a:ext>
            </a:extLst>
          </p:cNvPr>
          <p:cNvCxnSpPr>
            <a:cxnSpLocks/>
          </p:cNvCxnSpPr>
          <p:nvPr/>
        </p:nvCxnSpPr>
        <p:spPr>
          <a:xfrm flipV="1">
            <a:off x="8373162" y="4136526"/>
            <a:ext cx="0" cy="1116000"/>
          </a:xfrm>
          <a:prstGeom prst="line">
            <a:avLst/>
          </a:prstGeom>
          <a:ln>
            <a:gradFill>
              <a:gsLst>
                <a:gs pos="0">
                  <a:schemeClr val="accent2">
                    <a:alpha val="0"/>
                  </a:schemeClr>
                </a:gs>
                <a:gs pos="5000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56" name="组合 55">
            <a:extLst>
              <a:ext uri="{FF2B5EF4-FFF2-40B4-BE49-F238E27FC236}">
                <a16:creationId xmlns:a16="http://schemas.microsoft.com/office/drawing/2014/main" id="{A5A25A92-D7E5-7FE0-A381-1A57CC4BB083}"/>
              </a:ext>
            </a:extLst>
          </p:cNvPr>
          <p:cNvGrpSpPr/>
          <p:nvPr/>
        </p:nvGrpSpPr>
        <p:grpSpPr>
          <a:xfrm>
            <a:off x="0" y="2844800"/>
            <a:ext cx="12217400" cy="2501900"/>
            <a:chOff x="0" y="2844800"/>
            <a:chExt cx="12217400" cy="2501900"/>
          </a:xfrm>
        </p:grpSpPr>
        <p:sp>
          <p:nvSpPr>
            <p:cNvPr id="57" name="椭圆 56">
              <a:extLst>
                <a:ext uri="{FF2B5EF4-FFF2-40B4-BE49-F238E27FC236}">
                  <a16:creationId xmlns:a16="http://schemas.microsoft.com/office/drawing/2014/main" id="{5B9C738F-7A16-127D-3766-8BBE31109782}"/>
                </a:ext>
              </a:extLst>
            </p:cNvPr>
            <p:cNvSpPr/>
            <p:nvPr/>
          </p:nvSpPr>
          <p:spPr>
            <a:xfrm>
              <a:off x="9738549" y="3546824"/>
              <a:ext cx="196617" cy="196617"/>
            </a:xfrm>
            <a:prstGeom prst="ellipse">
              <a:avLst/>
            </a:prstGeom>
            <a:solidFill>
              <a:schemeClr val="tx1">
                <a:lumMod val="65000"/>
                <a:lumOff val="35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grpSp>
          <p:nvGrpSpPr>
            <p:cNvPr id="58" name="组合 57">
              <a:extLst>
                <a:ext uri="{FF2B5EF4-FFF2-40B4-BE49-F238E27FC236}">
                  <a16:creationId xmlns:a16="http://schemas.microsoft.com/office/drawing/2014/main" id="{B245069B-D9C1-C26B-C204-4A8985D507E2}"/>
                </a:ext>
              </a:extLst>
            </p:cNvPr>
            <p:cNvGrpSpPr/>
            <p:nvPr/>
          </p:nvGrpSpPr>
          <p:grpSpPr>
            <a:xfrm>
              <a:off x="0" y="2844800"/>
              <a:ext cx="12217400" cy="2501900"/>
              <a:chOff x="0" y="2844800"/>
              <a:chExt cx="12217400" cy="2501900"/>
            </a:xfrm>
          </p:grpSpPr>
          <p:sp>
            <p:nvSpPr>
              <p:cNvPr id="59" name="任意多边形: 形状 58">
                <a:extLst>
                  <a:ext uri="{FF2B5EF4-FFF2-40B4-BE49-F238E27FC236}">
                    <a16:creationId xmlns:a16="http://schemas.microsoft.com/office/drawing/2014/main" id="{0BC99E1F-AAF1-43FB-205C-5FDFD548EAFB}"/>
                  </a:ext>
                </a:extLst>
              </p:cNvPr>
              <p:cNvSpPr/>
              <p:nvPr/>
            </p:nvSpPr>
            <p:spPr>
              <a:xfrm>
                <a:off x="0" y="2844800"/>
                <a:ext cx="12217400" cy="2501900"/>
              </a:xfrm>
              <a:custGeom>
                <a:avLst/>
                <a:gdLst>
                  <a:gd name="connsiteX0" fmla="*/ 0 w 12128500"/>
                  <a:gd name="connsiteY0" fmla="*/ 2959100 h 2959100"/>
                  <a:gd name="connsiteX1" fmla="*/ 2946400 w 12128500"/>
                  <a:gd name="connsiteY1" fmla="*/ 1841500 h 2959100"/>
                  <a:gd name="connsiteX2" fmla="*/ 4775200 w 12128500"/>
                  <a:gd name="connsiteY2" fmla="*/ 2108200 h 2959100"/>
                  <a:gd name="connsiteX3" fmla="*/ 6845300 w 12128500"/>
                  <a:gd name="connsiteY3" fmla="*/ 1587500 h 2959100"/>
                  <a:gd name="connsiteX4" fmla="*/ 9017000 w 12128500"/>
                  <a:gd name="connsiteY4" fmla="*/ 1524000 h 2959100"/>
                  <a:gd name="connsiteX5" fmla="*/ 12128500 w 12128500"/>
                  <a:gd name="connsiteY5" fmla="*/ 0 h 2959100"/>
                  <a:gd name="connsiteX0" fmla="*/ 0 w 12166441"/>
                  <a:gd name="connsiteY0" fmla="*/ 2449339 h 2449339"/>
                  <a:gd name="connsiteX1" fmla="*/ 2946400 w 12166441"/>
                  <a:gd name="connsiteY1" fmla="*/ 1331739 h 2449339"/>
                  <a:gd name="connsiteX2" fmla="*/ 4775200 w 12166441"/>
                  <a:gd name="connsiteY2" fmla="*/ 1598439 h 2449339"/>
                  <a:gd name="connsiteX3" fmla="*/ 6845300 w 12166441"/>
                  <a:gd name="connsiteY3" fmla="*/ 1077739 h 2449339"/>
                  <a:gd name="connsiteX4" fmla="*/ 9017000 w 12166441"/>
                  <a:gd name="connsiteY4" fmla="*/ 1014239 h 2449339"/>
                  <a:gd name="connsiteX5" fmla="*/ 12166441 w 12166441"/>
                  <a:gd name="connsiteY5" fmla="*/ 0 h 2449339"/>
                  <a:gd name="connsiteX0" fmla="*/ 0 w 12166441"/>
                  <a:gd name="connsiteY0" fmla="*/ 2449339 h 2449339"/>
                  <a:gd name="connsiteX1" fmla="*/ 2946400 w 12166441"/>
                  <a:gd name="connsiteY1" fmla="*/ 1331739 h 2449339"/>
                  <a:gd name="connsiteX2" fmla="*/ 4775200 w 12166441"/>
                  <a:gd name="connsiteY2" fmla="*/ 1598439 h 2449339"/>
                  <a:gd name="connsiteX3" fmla="*/ 6845300 w 12166441"/>
                  <a:gd name="connsiteY3" fmla="*/ 1077739 h 2449339"/>
                  <a:gd name="connsiteX4" fmla="*/ 9017000 w 12166441"/>
                  <a:gd name="connsiteY4" fmla="*/ 1014239 h 2449339"/>
                  <a:gd name="connsiteX5" fmla="*/ 12166441 w 12166441"/>
                  <a:gd name="connsiteY5" fmla="*/ 0 h 244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66441" h="2449339">
                    <a:moveTo>
                      <a:pt x="0" y="2449339"/>
                    </a:moveTo>
                    <a:cubicBezTo>
                      <a:pt x="1075266" y="1961447"/>
                      <a:pt x="2150533" y="1473556"/>
                      <a:pt x="2946400" y="1331739"/>
                    </a:cubicBezTo>
                    <a:cubicBezTo>
                      <a:pt x="3742267" y="1189922"/>
                      <a:pt x="4125383" y="1640772"/>
                      <a:pt x="4775200" y="1598439"/>
                    </a:cubicBezTo>
                    <a:cubicBezTo>
                      <a:pt x="5425017" y="1556106"/>
                      <a:pt x="6138334" y="1175106"/>
                      <a:pt x="6845300" y="1077739"/>
                    </a:cubicBezTo>
                    <a:cubicBezTo>
                      <a:pt x="7552266" y="980372"/>
                      <a:pt x="8136467" y="1278822"/>
                      <a:pt x="9017000" y="1014239"/>
                    </a:cubicBezTo>
                    <a:cubicBezTo>
                      <a:pt x="9897533" y="749656"/>
                      <a:pt x="10911840" y="604842"/>
                      <a:pt x="12166441" y="0"/>
                    </a:cubicBezTo>
                  </a:path>
                </a:pathLst>
              </a:custGeom>
              <a:noFill/>
              <a:ln w="19050">
                <a:solidFill>
                  <a:schemeClr val="accent1"/>
                </a:solidFill>
              </a:ln>
              <a:effectLst>
                <a:glow rad="50800">
                  <a:schemeClr val="bg1">
                    <a:alpha val="64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sp>
            <p:nvSpPr>
              <p:cNvPr id="60" name="椭圆 59">
                <a:extLst>
                  <a:ext uri="{FF2B5EF4-FFF2-40B4-BE49-F238E27FC236}">
                    <a16:creationId xmlns:a16="http://schemas.microsoft.com/office/drawing/2014/main" id="{4FFF7252-AE28-20F9-57A7-0249D2F7296D}"/>
                  </a:ext>
                </a:extLst>
              </p:cNvPr>
              <p:cNvSpPr/>
              <p:nvPr/>
            </p:nvSpPr>
            <p:spPr>
              <a:xfrm>
                <a:off x="557190" y="4930263"/>
                <a:ext cx="196617" cy="196617"/>
              </a:xfrm>
              <a:prstGeom prst="ellipse">
                <a:avLst/>
              </a:pr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sp>
            <p:nvSpPr>
              <p:cNvPr id="61" name="椭圆 60">
                <a:extLst>
                  <a:ext uri="{FF2B5EF4-FFF2-40B4-BE49-F238E27FC236}">
                    <a16:creationId xmlns:a16="http://schemas.microsoft.com/office/drawing/2014/main" id="{2C650D17-8E38-F931-623C-2264F3BA4A36}"/>
                  </a:ext>
                </a:extLst>
              </p:cNvPr>
              <p:cNvSpPr/>
              <p:nvPr/>
            </p:nvSpPr>
            <p:spPr>
              <a:xfrm>
                <a:off x="596178" y="4969251"/>
                <a:ext cx="118641" cy="118641"/>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sp>
            <p:nvSpPr>
              <p:cNvPr id="62" name="椭圆 61">
                <a:extLst>
                  <a:ext uri="{FF2B5EF4-FFF2-40B4-BE49-F238E27FC236}">
                    <a16:creationId xmlns:a16="http://schemas.microsoft.com/office/drawing/2014/main" id="{970FDB38-B089-5F65-7E73-5C76B691D371}"/>
                  </a:ext>
                </a:extLst>
              </p:cNvPr>
              <p:cNvSpPr/>
              <p:nvPr/>
            </p:nvSpPr>
            <p:spPr>
              <a:xfrm>
                <a:off x="1658289" y="4473359"/>
                <a:ext cx="196617" cy="196617"/>
              </a:xfrm>
              <a:prstGeom prst="ellipse">
                <a:avLst/>
              </a:prstGeom>
              <a:solidFill>
                <a:schemeClr val="tx1">
                  <a:lumMod val="65000"/>
                  <a:lumOff val="35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sp>
            <p:nvSpPr>
              <p:cNvPr id="63" name="椭圆 62">
                <a:extLst>
                  <a:ext uri="{FF2B5EF4-FFF2-40B4-BE49-F238E27FC236}">
                    <a16:creationId xmlns:a16="http://schemas.microsoft.com/office/drawing/2014/main" id="{76EFB25F-9E6F-FF57-9DBD-25DAB93F7024}"/>
                  </a:ext>
                </a:extLst>
              </p:cNvPr>
              <p:cNvSpPr/>
              <p:nvPr/>
            </p:nvSpPr>
            <p:spPr>
              <a:xfrm>
                <a:off x="1697277" y="4512347"/>
                <a:ext cx="118641" cy="118641"/>
              </a:xfrm>
              <a:prstGeom prst="ellipse">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grpSp>
            <p:nvGrpSpPr>
              <p:cNvPr id="64" name="组合 63">
                <a:extLst>
                  <a:ext uri="{FF2B5EF4-FFF2-40B4-BE49-F238E27FC236}">
                    <a16:creationId xmlns:a16="http://schemas.microsoft.com/office/drawing/2014/main" id="{863DE8AC-8698-E007-D959-F70D4007432E}"/>
                  </a:ext>
                </a:extLst>
              </p:cNvPr>
              <p:cNvGrpSpPr/>
              <p:nvPr/>
            </p:nvGrpSpPr>
            <p:grpSpPr>
              <a:xfrm>
                <a:off x="2941389" y="4113677"/>
                <a:ext cx="196617" cy="196617"/>
                <a:chOff x="1238250" y="5359400"/>
                <a:chExt cx="234950" cy="234950"/>
              </a:xfrm>
              <a:solidFill>
                <a:schemeClr val="accent2"/>
              </a:solidFill>
            </p:grpSpPr>
            <p:sp>
              <p:nvSpPr>
                <p:cNvPr id="76" name="椭圆 75">
                  <a:extLst>
                    <a:ext uri="{FF2B5EF4-FFF2-40B4-BE49-F238E27FC236}">
                      <a16:creationId xmlns:a16="http://schemas.microsoft.com/office/drawing/2014/main" id="{F5F6C602-2814-EEB1-7165-BC3A8EA3E9FF}"/>
                    </a:ext>
                  </a:extLst>
                </p:cNvPr>
                <p:cNvSpPr/>
                <p:nvPr/>
              </p:nvSpPr>
              <p:spPr>
                <a:xfrm>
                  <a:off x="1238250" y="5359400"/>
                  <a:ext cx="234950" cy="234950"/>
                </a:xfrm>
                <a:prstGeom prst="ellipse">
                  <a:avLst/>
                </a:prstGeom>
                <a:grp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sp>
              <p:nvSpPr>
                <p:cNvPr id="77" name="椭圆 76">
                  <a:extLst>
                    <a:ext uri="{FF2B5EF4-FFF2-40B4-BE49-F238E27FC236}">
                      <a16:creationId xmlns:a16="http://schemas.microsoft.com/office/drawing/2014/main" id="{9DADEA5D-7916-A972-35D8-3B32BD0BA1D1}"/>
                    </a:ext>
                  </a:extLst>
                </p:cNvPr>
                <p:cNvSpPr/>
                <p:nvPr/>
              </p:nvSpPr>
              <p:spPr>
                <a:xfrm>
                  <a:off x="1284839" y="5405989"/>
                  <a:ext cx="141772" cy="14177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grpSp>
          <p:sp>
            <p:nvSpPr>
              <p:cNvPr id="65" name="椭圆 64">
                <a:extLst>
                  <a:ext uri="{FF2B5EF4-FFF2-40B4-BE49-F238E27FC236}">
                    <a16:creationId xmlns:a16="http://schemas.microsoft.com/office/drawing/2014/main" id="{E996D874-4C1C-EBF2-E9F4-4535AC57F61F}"/>
                  </a:ext>
                </a:extLst>
              </p:cNvPr>
              <p:cNvSpPr/>
              <p:nvPr/>
            </p:nvSpPr>
            <p:spPr>
              <a:xfrm>
                <a:off x="4279665" y="4340050"/>
                <a:ext cx="196617" cy="196617"/>
              </a:xfrm>
              <a:prstGeom prst="ellipse">
                <a:avLst/>
              </a:prstGeom>
              <a:solidFill>
                <a:schemeClr val="tx1">
                  <a:lumMod val="65000"/>
                  <a:lumOff val="35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sp>
            <p:nvSpPr>
              <p:cNvPr id="66" name="椭圆 65">
                <a:extLst>
                  <a:ext uri="{FF2B5EF4-FFF2-40B4-BE49-F238E27FC236}">
                    <a16:creationId xmlns:a16="http://schemas.microsoft.com/office/drawing/2014/main" id="{3D4B6F2D-245F-5E26-260C-575B58E5EDB6}"/>
                  </a:ext>
                </a:extLst>
              </p:cNvPr>
              <p:cNvSpPr/>
              <p:nvPr/>
            </p:nvSpPr>
            <p:spPr>
              <a:xfrm>
                <a:off x="4318653" y="4379038"/>
                <a:ext cx="118641" cy="118641"/>
              </a:xfrm>
              <a:prstGeom prst="ellipse">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grpSp>
            <p:nvGrpSpPr>
              <p:cNvPr id="67" name="组合 66">
                <a:extLst>
                  <a:ext uri="{FF2B5EF4-FFF2-40B4-BE49-F238E27FC236}">
                    <a16:creationId xmlns:a16="http://schemas.microsoft.com/office/drawing/2014/main" id="{9F120966-B204-D0E6-C010-F3DA732C9A6A}"/>
                  </a:ext>
                </a:extLst>
              </p:cNvPr>
              <p:cNvGrpSpPr/>
              <p:nvPr/>
            </p:nvGrpSpPr>
            <p:grpSpPr>
              <a:xfrm>
                <a:off x="5619865" y="4135810"/>
                <a:ext cx="196617" cy="196617"/>
                <a:chOff x="1238250" y="5359400"/>
                <a:chExt cx="234950" cy="234950"/>
              </a:xfrm>
              <a:solidFill>
                <a:schemeClr val="accent2"/>
              </a:solidFill>
            </p:grpSpPr>
            <p:sp>
              <p:nvSpPr>
                <p:cNvPr id="74" name="椭圆 73">
                  <a:extLst>
                    <a:ext uri="{FF2B5EF4-FFF2-40B4-BE49-F238E27FC236}">
                      <a16:creationId xmlns:a16="http://schemas.microsoft.com/office/drawing/2014/main" id="{7BF7E3F2-8E6F-FAE6-F4AB-93A70477C128}"/>
                    </a:ext>
                  </a:extLst>
                </p:cNvPr>
                <p:cNvSpPr/>
                <p:nvPr/>
              </p:nvSpPr>
              <p:spPr>
                <a:xfrm>
                  <a:off x="1238250" y="5359400"/>
                  <a:ext cx="234950" cy="234950"/>
                </a:xfrm>
                <a:prstGeom prst="ellipse">
                  <a:avLst/>
                </a:prstGeom>
                <a:grp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sp>
              <p:nvSpPr>
                <p:cNvPr id="75" name="椭圆 74">
                  <a:extLst>
                    <a:ext uri="{FF2B5EF4-FFF2-40B4-BE49-F238E27FC236}">
                      <a16:creationId xmlns:a16="http://schemas.microsoft.com/office/drawing/2014/main" id="{FE768538-CA0B-3C62-5218-65CB2BAFDF21}"/>
                    </a:ext>
                  </a:extLst>
                </p:cNvPr>
                <p:cNvSpPr/>
                <p:nvPr/>
              </p:nvSpPr>
              <p:spPr>
                <a:xfrm>
                  <a:off x="1284839" y="5405989"/>
                  <a:ext cx="141772" cy="14177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grpSp>
          <p:sp>
            <p:nvSpPr>
              <p:cNvPr id="68" name="椭圆 67">
                <a:extLst>
                  <a:ext uri="{FF2B5EF4-FFF2-40B4-BE49-F238E27FC236}">
                    <a16:creationId xmlns:a16="http://schemas.microsoft.com/office/drawing/2014/main" id="{E0DCEC81-30BF-F9FE-69F1-DBEA7D0980CA}"/>
                  </a:ext>
                </a:extLst>
              </p:cNvPr>
              <p:cNvSpPr/>
              <p:nvPr/>
            </p:nvSpPr>
            <p:spPr>
              <a:xfrm>
                <a:off x="6904451" y="3813524"/>
                <a:ext cx="196617" cy="196617"/>
              </a:xfrm>
              <a:prstGeom prst="ellipse">
                <a:avLst/>
              </a:prstGeom>
              <a:solidFill>
                <a:schemeClr val="tx1">
                  <a:lumMod val="65000"/>
                  <a:lumOff val="35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sp>
            <p:nvSpPr>
              <p:cNvPr id="69" name="椭圆 68">
                <a:extLst>
                  <a:ext uri="{FF2B5EF4-FFF2-40B4-BE49-F238E27FC236}">
                    <a16:creationId xmlns:a16="http://schemas.microsoft.com/office/drawing/2014/main" id="{3F789427-DA1E-8D70-CEFA-BACC09C0556D}"/>
                  </a:ext>
                </a:extLst>
              </p:cNvPr>
              <p:cNvSpPr/>
              <p:nvPr/>
            </p:nvSpPr>
            <p:spPr>
              <a:xfrm>
                <a:off x="6943439" y="3852512"/>
                <a:ext cx="118641" cy="118641"/>
              </a:xfrm>
              <a:prstGeom prst="ellipse">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grpSp>
            <p:nvGrpSpPr>
              <p:cNvPr id="70" name="组合 69">
                <a:extLst>
                  <a:ext uri="{FF2B5EF4-FFF2-40B4-BE49-F238E27FC236}">
                    <a16:creationId xmlns:a16="http://schemas.microsoft.com/office/drawing/2014/main" id="{5414A014-782E-14B2-CC80-A45A72C78BE2}"/>
                  </a:ext>
                </a:extLst>
              </p:cNvPr>
              <p:cNvGrpSpPr/>
              <p:nvPr/>
            </p:nvGrpSpPr>
            <p:grpSpPr>
              <a:xfrm>
                <a:off x="8293904" y="3907210"/>
                <a:ext cx="196617" cy="196617"/>
                <a:chOff x="1238250" y="5359400"/>
                <a:chExt cx="234950" cy="234950"/>
              </a:xfrm>
              <a:solidFill>
                <a:schemeClr val="accent2"/>
              </a:solidFill>
            </p:grpSpPr>
            <p:sp>
              <p:nvSpPr>
                <p:cNvPr id="72" name="椭圆 71">
                  <a:extLst>
                    <a:ext uri="{FF2B5EF4-FFF2-40B4-BE49-F238E27FC236}">
                      <a16:creationId xmlns:a16="http://schemas.microsoft.com/office/drawing/2014/main" id="{7C827EB2-0707-EE24-5E3C-071D26B4AA80}"/>
                    </a:ext>
                  </a:extLst>
                </p:cNvPr>
                <p:cNvSpPr/>
                <p:nvPr/>
              </p:nvSpPr>
              <p:spPr>
                <a:xfrm>
                  <a:off x="1238250" y="5359400"/>
                  <a:ext cx="234950" cy="234950"/>
                </a:xfrm>
                <a:prstGeom prst="ellipse">
                  <a:avLst/>
                </a:prstGeom>
                <a:grp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sp>
              <p:nvSpPr>
                <p:cNvPr id="73" name="椭圆 72">
                  <a:extLst>
                    <a:ext uri="{FF2B5EF4-FFF2-40B4-BE49-F238E27FC236}">
                      <a16:creationId xmlns:a16="http://schemas.microsoft.com/office/drawing/2014/main" id="{0628BE1C-C30C-CD4C-CB33-3DE16E74EFF9}"/>
                    </a:ext>
                  </a:extLst>
                </p:cNvPr>
                <p:cNvSpPr/>
                <p:nvPr/>
              </p:nvSpPr>
              <p:spPr>
                <a:xfrm>
                  <a:off x="1284839" y="5405989"/>
                  <a:ext cx="141772" cy="14177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grpSp>
          <p:sp>
            <p:nvSpPr>
              <p:cNvPr id="71" name="椭圆 70">
                <a:extLst>
                  <a:ext uri="{FF2B5EF4-FFF2-40B4-BE49-F238E27FC236}">
                    <a16:creationId xmlns:a16="http://schemas.microsoft.com/office/drawing/2014/main" id="{DE61E86B-C5B1-D3F5-C689-9841861BEEE3}"/>
                  </a:ext>
                </a:extLst>
              </p:cNvPr>
              <p:cNvSpPr/>
              <p:nvPr/>
            </p:nvSpPr>
            <p:spPr>
              <a:xfrm>
                <a:off x="9777537" y="3585812"/>
                <a:ext cx="118641" cy="118641"/>
              </a:xfrm>
              <a:prstGeom prst="ellipse">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F3E81"/>
                  </a:solidFill>
                  <a:effectLst/>
                  <a:uLnTx/>
                  <a:uFillTx/>
                  <a:latin typeface="OPPOSans R" panose="00020600040101010101" pitchFamily="18" charset="-122"/>
                  <a:ea typeface="OPPOSans R" panose="00020600040101010101" pitchFamily="18" charset="-122"/>
                  <a:cs typeface="+mn-cs"/>
                </a:endParaRPr>
              </a:p>
            </p:txBody>
          </p:sp>
        </p:grpSp>
      </p:grpSp>
      <p:grpSp>
        <p:nvGrpSpPr>
          <p:cNvPr id="78" name="组合 77">
            <a:extLst>
              <a:ext uri="{FF2B5EF4-FFF2-40B4-BE49-F238E27FC236}">
                <a16:creationId xmlns:a16="http://schemas.microsoft.com/office/drawing/2014/main" id="{CEF54FD4-50F6-90E3-15CC-4D102576E8EB}"/>
              </a:ext>
            </a:extLst>
          </p:cNvPr>
          <p:cNvGrpSpPr/>
          <p:nvPr/>
        </p:nvGrpSpPr>
        <p:grpSpPr>
          <a:xfrm>
            <a:off x="9903431" y="1984979"/>
            <a:ext cx="1694515" cy="860967"/>
            <a:chOff x="9903431" y="1984979"/>
            <a:chExt cx="1694515" cy="860967"/>
          </a:xfrm>
        </p:grpSpPr>
        <p:sp>
          <p:nvSpPr>
            <p:cNvPr id="79" name="文本框 78">
              <a:extLst>
                <a:ext uri="{FF2B5EF4-FFF2-40B4-BE49-F238E27FC236}">
                  <a16:creationId xmlns:a16="http://schemas.microsoft.com/office/drawing/2014/main" id="{008729F1-BE45-0FF8-0057-1CFACDAEA747}"/>
                </a:ext>
              </a:extLst>
            </p:cNvPr>
            <p:cNvSpPr txBox="1"/>
            <p:nvPr/>
          </p:nvSpPr>
          <p:spPr>
            <a:xfrm>
              <a:off x="9903432" y="1984979"/>
              <a:ext cx="987450" cy="27699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tx1">
                      <a:lumMod val="65000"/>
                      <a:lumOff val="35000"/>
                    </a:schemeClr>
                  </a:solidFill>
                  <a:effectLst/>
                  <a:uLnTx/>
                  <a:uFillTx/>
                  <a:latin typeface="+mj-lt"/>
                  <a:ea typeface="OPPOSans R" panose="00020600040101010101" pitchFamily="18" charset="-122"/>
                  <a:cs typeface="+mn-cs"/>
                </a:rPr>
                <a:t>2021/09</a:t>
              </a:r>
              <a:endParaRPr kumimoji="0" lang="zh-CN" altLang="en-US" sz="1800" b="0" i="0" u="none" strike="noStrike" kern="1200" cap="none" spc="0" normalizeH="0" baseline="0" noProof="0" dirty="0">
                <a:ln>
                  <a:noFill/>
                </a:ln>
                <a:solidFill>
                  <a:schemeClr val="tx1">
                    <a:lumMod val="65000"/>
                    <a:lumOff val="35000"/>
                  </a:schemeClr>
                </a:solidFill>
                <a:effectLst/>
                <a:uLnTx/>
                <a:uFillTx/>
                <a:latin typeface="+mj-lt"/>
                <a:ea typeface="OPPOSans R" panose="00020600040101010101" pitchFamily="18" charset="-122"/>
                <a:cs typeface="+mn-cs"/>
              </a:endParaRPr>
            </a:p>
          </p:txBody>
        </p:sp>
        <p:sp>
          <p:nvSpPr>
            <p:cNvPr id="80" name="文本框 79">
              <a:extLst>
                <a:ext uri="{FF2B5EF4-FFF2-40B4-BE49-F238E27FC236}">
                  <a16:creationId xmlns:a16="http://schemas.microsoft.com/office/drawing/2014/main" id="{0B25B04F-C1EF-7E2B-9B0F-4A873683AD00}"/>
                </a:ext>
              </a:extLst>
            </p:cNvPr>
            <p:cNvSpPr txBox="1"/>
            <p:nvPr/>
          </p:nvSpPr>
          <p:spPr>
            <a:xfrm>
              <a:off x="9903431" y="2311825"/>
              <a:ext cx="1694515" cy="534121"/>
            </a:xfrm>
            <a:prstGeom prst="rect">
              <a:avLst/>
            </a:prstGeom>
            <a:noFill/>
          </p:spPr>
          <p:txBody>
            <a:bodyPr wrap="square" lIns="0" tIns="0" rIns="0" bIns="0">
              <a:spAutoFit/>
            </a:bodyPr>
            <a:lstStyle>
              <a:defPPr>
                <a:defRPr lang="zh-CN"/>
              </a:defPPr>
              <a:lvl1pPr marR="0" lvl="0" indent="0" algn="just" fontAlgn="auto">
                <a:lnSpc>
                  <a:spcPct val="100000"/>
                </a:lnSpc>
                <a:spcBef>
                  <a:spcPts val="0"/>
                </a:spcBef>
                <a:spcAft>
                  <a:spcPts val="0"/>
                </a:spcAft>
                <a:buClrTx/>
                <a:buSzTx/>
                <a:buFontTx/>
                <a:buNone/>
                <a:tabLst/>
                <a:defRPr sz="1600">
                  <a:solidFill>
                    <a:prstClr val="white"/>
                  </a:solidFill>
                  <a:latin typeface="苹方 常规" panose="020B0300000000000000" pitchFamily="34" charset="-122"/>
                  <a:ea typeface="苹方 常规" panose="020B0300000000000000" pitchFamily="34"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lang="zh-CN" altLang="en-US" sz="1400" dirty="0">
                  <a:solidFill>
                    <a:schemeClr val="tx1">
                      <a:lumMod val="65000"/>
                      <a:lumOff val="35000"/>
                    </a:schemeClr>
                  </a:solidFill>
                  <a:latin typeface="+mn-ea"/>
                  <a:ea typeface="+mn-ea"/>
                </a:rPr>
                <a:t>获批为硕士学位授予</a:t>
              </a:r>
              <a:endParaRPr lang="en-US" altLang="zh-CN" sz="1400" dirty="0">
                <a:solidFill>
                  <a:schemeClr val="tx1">
                    <a:lumMod val="65000"/>
                    <a:lumOff val="35000"/>
                  </a:schemeClr>
                </a:solidFill>
                <a:latin typeface="+mn-ea"/>
                <a:ea typeface="+mn-ea"/>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lang="zh-CN" altLang="en-US" sz="1400" dirty="0">
                  <a:solidFill>
                    <a:schemeClr val="tx1">
                      <a:lumMod val="65000"/>
                      <a:lumOff val="35000"/>
                    </a:schemeClr>
                  </a:solidFill>
                  <a:latin typeface="+mn-ea"/>
                  <a:ea typeface="+mn-ea"/>
                </a:rPr>
                <a:t>单位立项建设高校</a:t>
              </a:r>
            </a:p>
          </p:txBody>
        </p:sp>
      </p:grpSp>
      <p:cxnSp>
        <p:nvCxnSpPr>
          <p:cNvPr id="81" name="直接连接符 80">
            <a:extLst>
              <a:ext uri="{FF2B5EF4-FFF2-40B4-BE49-F238E27FC236}">
                <a16:creationId xmlns:a16="http://schemas.microsoft.com/office/drawing/2014/main" id="{05AD54B3-22F4-50D2-C1C1-0F36B6C08F5D}"/>
              </a:ext>
            </a:extLst>
          </p:cNvPr>
          <p:cNvCxnSpPr>
            <a:cxnSpLocks/>
          </p:cNvCxnSpPr>
          <p:nvPr/>
        </p:nvCxnSpPr>
        <p:spPr>
          <a:xfrm flipV="1">
            <a:off x="9817808" y="2137289"/>
            <a:ext cx="0" cy="1260000"/>
          </a:xfrm>
          <a:prstGeom prst="line">
            <a:avLst/>
          </a:prstGeom>
          <a:ln>
            <a:gradFill>
              <a:gsLst>
                <a:gs pos="0">
                  <a:schemeClr val="tx1">
                    <a:lumMod val="65000"/>
                    <a:lumOff val="35000"/>
                    <a:alpha val="0"/>
                  </a:schemeClr>
                </a:gs>
                <a:gs pos="50000">
                  <a:schemeClr val="tx1">
                    <a:lumMod val="65000"/>
                    <a:lumOff val="35000"/>
                  </a:schemeClr>
                </a:gs>
                <a:gs pos="100000">
                  <a:schemeClr val="tx1">
                    <a:lumMod val="65000"/>
                    <a:lumOff val="3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82" name="组合 81">
            <a:extLst>
              <a:ext uri="{FF2B5EF4-FFF2-40B4-BE49-F238E27FC236}">
                <a16:creationId xmlns:a16="http://schemas.microsoft.com/office/drawing/2014/main" id="{A4D9E188-F2A0-7450-51D6-6AFE91814874}"/>
              </a:ext>
            </a:extLst>
          </p:cNvPr>
          <p:cNvGrpSpPr/>
          <p:nvPr/>
        </p:nvGrpSpPr>
        <p:grpSpPr>
          <a:xfrm>
            <a:off x="4453259" y="2407285"/>
            <a:ext cx="1743159" cy="844124"/>
            <a:chOff x="4453259" y="2407285"/>
            <a:chExt cx="1743159" cy="844124"/>
          </a:xfrm>
        </p:grpSpPr>
        <p:sp>
          <p:nvSpPr>
            <p:cNvPr id="83" name="文本框 82">
              <a:extLst>
                <a:ext uri="{FF2B5EF4-FFF2-40B4-BE49-F238E27FC236}">
                  <a16:creationId xmlns:a16="http://schemas.microsoft.com/office/drawing/2014/main" id="{14BC13AA-A935-AE70-6111-BB2DF3541458}"/>
                </a:ext>
              </a:extLst>
            </p:cNvPr>
            <p:cNvSpPr txBox="1"/>
            <p:nvPr/>
          </p:nvSpPr>
          <p:spPr>
            <a:xfrm>
              <a:off x="4453260" y="2407285"/>
              <a:ext cx="987450" cy="27699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tx1">
                      <a:lumMod val="65000"/>
                      <a:lumOff val="35000"/>
                    </a:schemeClr>
                  </a:solidFill>
                  <a:effectLst/>
                  <a:uLnTx/>
                  <a:uFillTx/>
                  <a:latin typeface="+mj-lt"/>
                  <a:ea typeface="OPPOSans R" panose="00020600040101010101" pitchFamily="18" charset="-122"/>
                  <a:cs typeface="+mn-cs"/>
                </a:rPr>
                <a:t>2015/06</a:t>
              </a:r>
              <a:endParaRPr kumimoji="0" lang="zh-CN" altLang="en-US" sz="1800" b="0" i="0" u="none" strike="noStrike" kern="1200" cap="none" spc="0" normalizeH="0" baseline="0" noProof="0" dirty="0">
                <a:ln>
                  <a:noFill/>
                </a:ln>
                <a:solidFill>
                  <a:schemeClr val="tx1">
                    <a:lumMod val="65000"/>
                    <a:lumOff val="35000"/>
                  </a:schemeClr>
                </a:solidFill>
                <a:effectLst/>
                <a:uLnTx/>
                <a:uFillTx/>
                <a:latin typeface="+mj-lt"/>
                <a:ea typeface="OPPOSans R" panose="00020600040101010101" pitchFamily="18" charset="-122"/>
                <a:cs typeface="+mn-cs"/>
              </a:endParaRPr>
            </a:p>
          </p:txBody>
        </p:sp>
        <p:sp>
          <p:nvSpPr>
            <p:cNvPr id="84" name="文本框 83">
              <a:extLst>
                <a:ext uri="{FF2B5EF4-FFF2-40B4-BE49-F238E27FC236}">
                  <a16:creationId xmlns:a16="http://schemas.microsoft.com/office/drawing/2014/main" id="{1EC01E7A-8D75-780C-4347-9855A8906D1C}"/>
                </a:ext>
              </a:extLst>
            </p:cNvPr>
            <p:cNvSpPr txBox="1"/>
            <p:nvPr/>
          </p:nvSpPr>
          <p:spPr>
            <a:xfrm>
              <a:off x="4453259" y="2717288"/>
              <a:ext cx="1743159" cy="534121"/>
            </a:xfrm>
            <a:prstGeom prst="rect">
              <a:avLst/>
            </a:prstGeom>
            <a:noFill/>
          </p:spPr>
          <p:txBody>
            <a:bodyPr wrap="square" lIns="0" tIns="0" rIns="0" bIns="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lang="zh-CN" altLang="en-US" sz="1400" dirty="0">
                  <a:solidFill>
                    <a:schemeClr val="tx1">
                      <a:lumMod val="65000"/>
                      <a:lumOff val="35000"/>
                    </a:schemeClr>
                  </a:solidFill>
                  <a:latin typeface="+mn-ea"/>
                </a:rPr>
                <a:t>校区搬迁</a:t>
              </a:r>
              <a:endParaRPr lang="en-US" altLang="zh-CN" sz="1400" dirty="0">
                <a:solidFill>
                  <a:schemeClr val="tx1">
                    <a:lumMod val="65000"/>
                    <a:lumOff val="35000"/>
                  </a:schemeClr>
                </a:solidFill>
                <a:latin typeface="+mn-ea"/>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65000"/>
                      <a:lumOff val="35000"/>
                    </a:schemeClr>
                  </a:solidFill>
                  <a:effectLst/>
                  <a:uLnTx/>
                  <a:uFillTx/>
                  <a:latin typeface="+mn-ea"/>
                </a:rPr>
                <a:t>学校整体搬迁巴南</a:t>
              </a:r>
            </a:p>
          </p:txBody>
        </p:sp>
      </p:grpSp>
      <p:sp>
        <p:nvSpPr>
          <p:cNvPr id="28" name="文本框 27">
            <a:extLst>
              <a:ext uri="{FF2B5EF4-FFF2-40B4-BE49-F238E27FC236}">
                <a16:creationId xmlns:a16="http://schemas.microsoft.com/office/drawing/2014/main" id="{FC92C321-3235-D86C-67CF-020F6C13601A}"/>
              </a:ext>
            </a:extLst>
          </p:cNvPr>
          <p:cNvSpPr txBox="1"/>
          <p:nvPr/>
        </p:nvSpPr>
        <p:spPr>
          <a:xfrm>
            <a:off x="605252" y="883983"/>
            <a:ext cx="6094602" cy="798232"/>
          </a:xfrm>
          <a:prstGeom prst="rect">
            <a:avLst/>
          </a:prstGeom>
          <a:noFill/>
        </p:spPr>
        <p:txBody>
          <a:bodyPr wrap="square">
            <a:spAutoFit/>
          </a:bodyPr>
          <a:lstStyle/>
          <a:p>
            <a:pPr>
              <a:lnSpc>
                <a:spcPct val="150000"/>
              </a:lnSpc>
            </a:pPr>
            <a:r>
              <a:rPr lang="zh-CN" altLang="en-US" sz="1600" dirty="0"/>
              <a:t>51PPT模板网，幻灯片 演示模板及素材免费下载！</a:t>
            </a:r>
          </a:p>
          <a:p>
            <a:pPr>
              <a:lnSpc>
                <a:spcPct val="150000"/>
              </a:lnSpc>
            </a:pPr>
            <a:r>
              <a:rPr lang="zh-CN" altLang="en-US" sz="1600" dirty="0"/>
              <a:t>51PPT 模板网 官网唯一网址：www.51pptmoban.com</a:t>
            </a:r>
          </a:p>
        </p:txBody>
      </p:sp>
    </p:spTree>
    <p:extLst>
      <p:ext uri="{BB962C8B-B14F-4D97-AF65-F5344CB8AC3E}">
        <p14:creationId xmlns:p14="http://schemas.microsoft.com/office/powerpoint/2010/main" val="3650079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文本&#10;&#10;描述已自动生成">
            <a:extLst>
              <a:ext uri="{FF2B5EF4-FFF2-40B4-BE49-F238E27FC236}">
                <a16:creationId xmlns:a16="http://schemas.microsoft.com/office/drawing/2014/main" id="{CBA19AAC-0FE8-A880-BC97-82E5CC7F0ED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07589" y="299234"/>
            <a:ext cx="2717531" cy="679382"/>
          </a:xfrm>
          <a:prstGeom prst="rect">
            <a:avLst/>
          </a:prstGeom>
        </p:spPr>
      </p:pic>
      <p:pic>
        <p:nvPicPr>
          <p:cNvPr id="11" name="图片 10">
            <a:extLst>
              <a:ext uri="{FF2B5EF4-FFF2-40B4-BE49-F238E27FC236}">
                <a16:creationId xmlns:a16="http://schemas.microsoft.com/office/drawing/2014/main" id="{737B9FF7-6518-4B21-285F-413A23A4715B}"/>
              </a:ext>
            </a:extLst>
          </p:cNvPr>
          <p:cNvPicPr>
            <a:picLocks noChangeAspect="1"/>
          </p:cNvPicPr>
          <p:nvPr/>
        </p:nvPicPr>
        <p:blipFill>
          <a:blip r:embed="rId3">
            <a:duotone>
              <a:prstClr val="black"/>
              <a:schemeClr val="tx2">
                <a:tint val="45000"/>
                <a:satMod val="400000"/>
              </a:schemeClr>
            </a:duotone>
          </a:blip>
          <a:stretch>
            <a:fillRect/>
          </a:stretch>
        </p:blipFill>
        <p:spPr>
          <a:xfrm>
            <a:off x="2452309" y="5454204"/>
            <a:ext cx="7480440" cy="1176630"/>
          </a:xfrm>
          <a:prstGeom prst="rect">
            <a:avLst/>
          </a:prstGeom>
        </p:spPr>
      </p:pic>
      <p:sp>
        <p:nvSpPr>
          <p:cNvPr id="15" name="文本框 14">
            <a:extLst>
              <a:ext uri="{FF2B5EF4-FFF2-40B4-BE49-F238E27FC236}">
                <a16:creationId xmlns:a16="http://schemas.microsoft.com/office/drawing/2014/main" id="{4627AABB-FCA0-995A-3273-07892AFAF03D}"/>
              </a:ext>
            </a:extLst>
          </p:cNvPr>
          <p:cNvSpPr txBox="1"/>
          <p:nvPr/>
        </p:nvSpPr>
        <p:spPr>
          <a:xfrm>
            <a:off x="3578322" y="-24365"/>
            <a:ext cx="5035354" cy="4508927"/>
          </a:xfrm>
          <a:prstGeom prst="rect">
            <a:avLst/>
          </a:prstGeom>
          <a:noFill/>
        </p:spPr>
        <p:txBody>
          <a:bodyPr wrap="none" rtlCol="0">
            <a:spAutoFit/>
          </a:bodyPr>
          <a:lstStyle/>
          <a:p>
            <a:pPr algn="ctr"/>
            <a:r>
              <a:rPr lang="en-US" sz="28700" b="1" dirty="0">
                <a:gradFill>
                  <a:gsLst>
                    <a:gs pos="0">
                      <a:schemeClr val="bg1"/>
                    </a:gs>
                    <a:gs pos="56000">
                      <a:schemeClr val="bg1">
                        <a:alpha val="0"/>
                      </a:schemeClr>
                    </a:gs>
                  </a:gsLst>
                  <a:lin ang="5400000" scaled="0"/>
                </a:gradFill>
                <a:latin typeface="+mj-lt"/>
              </a:rPr>
              <a:t>02</a:t>
            </a:r>
          </a:p>
        </p:txBody>
      </p:sp>
      <p:sp>
        <p:nvSpPr>
          <p:cNvPr id="17" name="文本框 16">
            <a:extLst>
              <a:ext uri="{FF2B5EF4-FFF2-40B4-BE49-F238E27FC236}">
                <a16:creationId xmlns:a16="http://schemas.microsoft.com/office/drawing/2014/main" id="{288A127A-489C-99F8-27B7-77A3307E67D3}"/>
              </a:ext>
            </a:extLst>
          </p:cNvPr>
          <p:cNvSpPr txBox="1"/>
          <p:nvPr/>
        </p:nvSpPr>
        <p:spPr>
          <a:xfrm>
            <a:off x="3633786" y="2551056"/>
            <a:ext cx="4924425" cy="1477328"/>
          </a:xfrm>
          <a:prstGeom prst="rect">
            <a:avLst/>
          </a:prstGeom>
          <a:noFill/>
        </p:spPr>
        <p:txBody>
          <a:bodyPr wrap="none" lIns="0" tIns="0" rIns="0" bIns="0" rtlCol="0" anchor="ctr" anchorCtr="1">
            <a:spAutoFit/>
          </a:bodyPr>
          <a:lstStyle/>
          <a:p>
            <a:r>
              <a:rPr lang="zh-CN" altLang="en-US" sz="9600" dirty="0">
                <a:solidFill>
                  <a:schemeClr val="bg1"/>
                </a:solidFill>
                <a:latin typeface="+mj-ea"/>
                <a:ea typeface="+mj-ea"/>
              </a:rPr>
              <a:t>办学规模</a:t>
            </a:r>
          </a:p>
        </p:txBody>
      </p:sp>
      <p:sp>
        <p:nvSpPr>
          <p:cNvPr id="18" name="文本框 17">
            <a:extLst>
              <a:ext uri="{FF2B5EF4-FFF2-40B4-BE49-F238E27FC236}">
                <a16:creationId xmlns:a16="http://schemas.microsoft.com/office/drawing/2014/main" id="{42543B3C-DF7A-08C1-0FAE-40E73A9CD025}"/>
              </a:ext>
            </a:extLst>
          </p:cNvPr>
          <p:cNvSpPr txBox="1"/>
          <p:nvPr/>
        </p:nvSpPr>
        <p:spPr>
          <a:xfrm>
            <a:off x="3633786" y="3903014"/>
            <a:ext cx="4924425" cy="354456"/>
          </a:xfrm>
          <a:prstGeom prst="rect">
            <a:avLst/>
          </a:prstGeom>
          <a:noFill/>
        </p:spPr>
        <p:txBody>
          <a:bodyPr wrap="square">
            <a:spAutoFit/>
          </a:bodyPr>
          <a:lstStyle/>
          <a:p>
            <a:pPr marL="0" marR="0" lvl="0" indent="0" algn="dist"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ea typeface="OPPOSans R" panose="00020600040101010101" pitchFamily="18" charset="-122"/>
              </a:rPr>
              <a:t>SCHOOL </a:t>
            </a:r>
            <a:r>
              <a:rPr lang="en-US" altLang="zh-CN" sz="1400" dirty="0">
                <a:solidFill>
                  <a:schemeClr val="bg1"/>
                </a:solidFill>
                <a:ea typeface="OPPOSans R" panose="00020600040101010101" pitchFamily="18" charset="-122"/>
              </a:rPr>
              <a:t>SCALE</a:t>
            </a:r>
            <a:endParaRPr kumimoji="0" lang="en-US" altLang="zh-CN" sz="1400" b="0" i="0" u="none" strike="noStrike" kern="1200" cap="none" spc="0" normalizeH="0" baseline="0" noProof="0" dirty="0">
              <a:ln>
                <a:noFill/>
              </a:ln>
              <a:solidFill>
                <a:schemeClr val="bg1"/>
              </a:solidFill>
              <a:effectLst/>
              <a:uLnTx/>
              <a:uFillTx/>
              <a:ea typeface="OPPOSans R" panose="00020600040101010101" pitchFamily="18" charset="-122"/>
            </a:endParaRPr>
          </a:p>
        </p:txBody>
      </p:sp>
    </p:spTree>
    <p:extLst>
      <p:ext uri="{BB962C8B-B14F-4D97-AF65-F5344CB8AC3E}">
        <p14:creationId xmlns:p14="http://schemas.microsoft.com/office/powerpoint/2010/main" val="481600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id="{8C162A8E-D120-A54B-AD6F-0F27273B1D75}"/>
              </a:ext>
            </a:extLst>
          </p:cNvPr>
          <p:cNvGrpSpPr/>
          <p:nvPr/>
        </p:nvGrpSpPr>
        <p:grpSpPr>
          <a:xfrm>
            <a:off x="3752945" y="1513631"/>
            <a:ext cx="5392710" cy="4952615"/>
            <a:chOff x="3752945" y="1513631"/>
            <a:chExt cx="5392710" cy="4952615"/>
          </a:xfrm>
        </p:grpSpPr>
        <p:sp>
          <p:nvSpPr>
            <p:cNvPr id="28" name="矩形 45">
              <a:extLst>
                <a:ext uri="{FF2B5EF4-FFF2-40B4-BE49-F238E27FC236}">
                  <a16:creationId xmlns:a16="http://schemas.microsoft.com/office/drawing/2014/main" id="{B2766BFD-CA1D-C536-1C35-A7C8F3402D9D}"/>
                </a:ext>
              </a:extLst>
            </p:cNvPr>
            <p:cNvSpPr/>
            <p:nvPr/>
          </p:nvSpPr>
          <p:spPr>
            <a:xfrm>
              <a:off x="4608695" y="1513631"/>
              <a:ext cx="3657418" cy="4952615"/>
            </a:xfrm>
            <a:custGeom>
              <a:avLst/>
              <a:gdLst>
                <a:gd name="connsiteX0" fmla="*/ 72000 w 3657418"/>
                <a:gd name="connsiteY0" fmla="*/ 0 h 4952615"/>
                <a:gd name="connsiteX1" fmla="*/ 3585418 w 3657418"/>
                <a:gd name="connsiteY1" fmla="*/ 0 h 4952615"/>
                <a:gd name="connsiteX2" fmla="*/ 3657418 w 3657418"/>
                <a:gd name="connsiteY2" fmla="*/ 72000 h 4952615"/>
                <a:gd name="connsiteX3" fmla="*/ 3657418 w 3657418"/>
                <a:gd name="connsiteY3" fmla="*/ 4880615 h 4952615"/>
                <a:gd name="connsiteX4" fmla="*/ 3585418 w 3657418"/>
                <a:gd name="connsiteY4" fmla="*/ 4952615 h 4952615"/>
                <a:gd name="connsiteX5" fmla="*/ 72000 w 3657418"/>
                <a:gd name="connsiteY5" fmla="*/ 4952615 h 4952615"/>
                <a:gd name="connsiteX6" fmla="*/ 0 w 3657418"/>
                <a:gd name="connsiteY6" fmla="*/ 4880615 h 4952615"/>
                <a:gd name="connsiteX7" fmla="*/ 0 w 3657418"/>
                <a:gd name="connsiteY7" fmla="*/ 72000 h 4952615"/>
                <a:gd name="connsiteX8" fmla="*/ 72000 w 3657418"/>
                <a:gd name="connsiteY8" fmla="*/ 0 h 4952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7418" h="4952615">
                  <a:moveTo>
                    <a:pt x="72000" y="0"/>
                  </a:moveTo>
                  <a:lnTo>
                    <a:pt x="3585418" y="0"/>
                  </a:lnTo>
                  <a:cubicBezTo>
                    <a:pt x="3625162" y="0"/>
                    <a:pt x="3657418" y="32256"/>
                    <a:pt x="3657418" y="72000"/>
                  </a:cubicBezTo>
                  <a:lnTo>
                    <a:pt x="3657418" y="4880615"/>
                  </a:lnTo>
                  <a:cubicBezTo>
                    <a:pt x="3657418" y="4920359"/>
                    <a:pt x="3625162" y="4952615"/>
                    <a:pt x="3585418" y="4952615"/>
                  </a:cubicBezTo>
                  <a:lnTo>
                    <a:pt x="72000" y="4952615"/>
                  </a:lnTo>
                  <a:cubicBezTo>
                    <a:pt x="32256" y="4952615"/>
                    <a:pt x="0" y="4920359"/>
                    <a:pt x="0" y="4880615"/>
                  </a:cubicBezTo>
                  <a:lnTo>
                    <a:pt x="0" y="72000"/>
                  </a:lnTo>
                  <a:cubicBezTo>
                    <a:pt x="0" y="32256"/>
                    <a:pt x="32256" y="0"/>
                    <a:pt x="72000" y="0"/>
                  </a:cubicBezTo>
                </a:path>
              </a:pathLst>
            </a:custGeom>
            <a:solidFill>
              <a:sysClr val="window" lastClr="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30000"/>
                </a:lnSpc>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29" name="椭圆 28">
              <a:extLst>
                <a:ext uri="{FF2B5EF4-FFF2-40B4-BE49-F238E27FC236}">
                  <a16:creationId xmlns:a16="http://schemas.microsoft.com/office/drawing/2014/main" id="{5754955D-9223-81F2-C027-C90FD0B15EA3}"/>
                </a:ext>
              </a:extLst>
            </p:cNvPr>
            <p:cNvSpPr/>
            <p:nvPr/>
          </p:nvSpPr>
          <p:spPr>
            <a:xfrm>
              <a:off x="5224579" y="3322749"/>
              <a:ext cx="2449444" cy="2449444"/>
            </a:xfrm>
            <a:prstGeom prst="ellipse">
              <a:avLst/>
            </a:prstGeom>
            <a:solidFill>
              <a:sysClr val="window" lastClr="FFFFFF"/>
            </a:solidFill>
            <a:ln w="12700" cap="flat" cmpd="sng" algn="ctr">
              <a:noFill/>
              <a:prstDash val="solid"/>
              <a:miter lim="800000"/>
            </a:ln>
            <a:effectLst>
              <a:outerShdw blurRad="266700" dist="76200" dir="5400000" sx="98000" sy="98000" algn="t" rotWithShape="0">
                <a:srgbClr val="1D78FA">
                  <a:alpha val="40000"/>
                </a:srgbClr>
              </a:outerShdw>
            </a:effectLst>
          </p:spPr>
          <p:txBody>
            <a:bodyPr rtlCol="0" anchor="ctr"/>
            <a:lstStyle/>
            <a:p>
              <a:pPr marL="0" marR="0" lvl="0" indent="0" algn="ctr" defTabSz="914400" eaLnBrk="1" fontAlgn="auto" latinLnBrk="0" hangingPunct="1">
                <a:lnSpc>
                  <a:spcPct val="130000"/>
                </a:lnSpc>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mn-ea"/>
                <a:cs typeface="+mn-cs"/>
              </a:endParaRPr>
            </a:p>
          </p:txBody>
        </p:sp>
        <p:graphicFrame>
          <p:nvGraphicFramePr>
            <p:cNvPr id="30" name="图表 29">
              <a:extLst>
                <a:ext uri="{FF2B5EF4-FFF2-40B4-BE49-F238E27FC236}">
                  <a16:creationId xmlns:a16="http://schemas.microsoft.com/office/drawing/2014/main" id="{B593788D-329A-F72C-9FDF-E4BC21E631DE}"/>
                </a:ext>
              </a:extLst>
            </p:cNvPr>
            <p:cNvGraphicFramePr/>
            <p:nvPr>
              <p:extLst>
                <p:ext uri="{D42A27DB-BD31-4B8C-83A1-F6EECF244321}">
                  <p14:modId xmlns:p14="http://schemas.microsoft.com/office/powerpoint/2010/main" val="4280520216"/>
                </p:ext>
              </p:extLst>
            </p:nvPr>
          </p:nvGraphicFramePr>
          <p:xfrm>
            <a:off x="3752945" y="2749899"/>
            <a:ext cx="5392710" cy="359514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1" name="图表 30">
              <a:extLst>
                <a:ext uri="{FF2B5EF4-FFF2-40B4-BE49-F238E27FC236}">
                  <a16:creationId xmlns:a16="http://schemas.microsoft.com/office/drawing/2014/main" id="{7DD6B285-E969-DCC4-6754-E43F5043FEB7}"/>
                </a:ext>
              </a:extLst>
            </p:cNvPr>
            <p:cNvGraphicFramePr/>
            <p:nvPr>
              <p:extLst>
                <p:ext uri="{D42A27DB-BD31-4B8C-83A1-F6EECF244321}">
                  <p14:modId xmlns:p14="http://schemas.microsoft.com/office/powerpoint/2010/main" val="1928713363"/>
                </p:ext>
              </p:extLst>
            </p:nvPr>
          </p:nvGraphicFramePr>
          <p:xfrm>
            <a:off x="4379310" y="3133920"/>
            <a:ext cx="4139982" cy="2759990"/>
          </p:xfrm>
          <a:graphic>
            <a:graphicData uri="http://schemas.openxmlformats.org/drawingml/2006/chart">
              <c:chart xmlns:c="http://schemas.openxmlformats.org/drawingml/2006/chart" xmlns:r="http://schemas.openxmlformats.org/officeDocument/2006/relationships" r:id="rId3"/>
            </a:graphicData>
          </a:graphic>
        </p:graphicFrame>
        <p:sp>
          <p:nvSpPr>
            <p:cNvPr id="32" name="文本框 31">
              <a:extLst>
                <a:ext uri="{FF2B5EF4-FFF2-40B4-BE49-F238E27FC236}">
                  <a16:creationId xmlns:a16="http://schemas.microsoft.com/office/drawing/2014/main" id="{BB53A4C0-D275-B2FD-1215-2B9A4F3AC6C7}"/>
                </a:ext>
              </a:extLst>
            </p:cNvPr>
            <p:cNvSpPr txBox="1"/>
            <p:nvPr/>
          </p:nvSpPr>
          <p:spPr>
            <a:xfrm rot="19144092">
              <a:off x="4972787" y="3000899"/>
              <a:ext cx="2953028" cy="2953028"/>
            </a:xfrm>
            <a:prstGeom prst="rect">
              <a:avLst/>
            </a:prstGeom>
            <a:noFill/>
          </p:spPr>
          <p:txBody>
            <a:bodyPr wrap="square" rtlCol="0">
              <a:prstTxWarp prst="textArchDown">
                <a:avLst>
                  <a:gd name="adj" fmla="val 5461260"/>
                </a:avLst>
              </a:prstTxWarp>
              <a:spAutoFit/>
            </a:bodyPr>
            <a:lstStyle/>
            <a:p>
              <a:r>
                <a:rPr lang="zh-CN" altLang="en-US" sz="1400" dirty="0">
                  <a:latin typeface="OPPOSans R" panose="00020600040101010101" pitchFamily="18" charset="-122"/>
                  <a:ea typeface="OPPOSans R" panose="00020600040101010101" pitchFamily="18" charset="-122"/>
                </a:rPr>
                <a:t>副高级及以下职称</a:t>
              </a:r>
            </a:p>
          </p:txBody>
        </p:sp>
        <p:sp>
          <p:nvSpPr>
            <p:cNvPr id="33" name="文本框 32">
              <a:extLst>
                <a:ext uri="{FF2B5EF4-FFF2-40B4-BE49-F238E27FC236}">
                  <a16:creationId xmlns:a16="http://schemas.microsoft.com/office/drawing/2014/main" id="{B7D53E03-8CA9-1DE8-618C-BA69471967F6}"/>
                </a:ext>
              </a:extLst>
            </p:cNvPr>
            <p:cNvSpPr txBox="1"/>
            <p:nvPr/>
          </p:nvSpPr>
          <p:spPr>
            <a:xfrm rot="19999604">
              <a:off x="5068658" y="3147834"/>
              <a:ext cx="2759990" cy="2759990"/>
            </a:xfrm>
            <a:prstGeom prst="rect">
              <a:avLst/>
            </a:prstGeom>
            <a:noFill/>
          </p:spPr>
          <p:txBody>
            <a:bodyPr wrap="square" rtlCol="0">
              <a:prstTxWarp prst="textArchUp">
                <a:avLst>
                  <a:gd name="adj" fmla="val 12294923"/>
                </a:avLst>
              </a:prstTxWarp>
              <a:spAutoFit/>
            </a:bodyPr>
            <a:lstStyle/>
            <a:p>
              <a:r>
                <a:rPr lang="zh-CN" altLang="en-US" sz="1400" dirty="0">
                  <a:solidFill>
                    <a:srgbClr val="13227A"/>
                  </a:solidFill>
                  <a:latin typeface="+mn-ea"/>
                </a:rPr>
                <a:t>副高级以上职称</a:t>
              </a:r>
            </a:p>
          </p:txBody>
        </p:sp>
        <p:sp>
          <p:nvSpPr>
            <p:cNvPr id="34" name="文本框 33">
              <a:extLst>
                <a:ext uri="{FF2B5EF4-FFF2-40B4-BE49-F238E27FC236}">
                  <a16:creationId xmlns:a16="http://schemas.microsoft.com/office/drawing/2014/main" id="{8DD6DDB9-884F-251C-169B-34E333ADC4F6}"/>
                </a:ext>
              </a:extLst>
            </p:cNvPr>
            <p:cNvSpPr txBox="1"/>
            <p:nvPr/>
          </p:nvSpPr>
          <p:spPr>
            <a:xfrm>
              <a:off x="6896576" y="4781367"/>
              <a:ext cx="784706" cy="261610"/>
            </a:xfrm>
            <a:prstGeom prst="rect">
              <a:avLst/>
            </a:prstGeom>
            <a:noFill/>
          </p:spPr>
          <p:txBody>
            <a:bodyPr wrap="square" rtlCol="0">
              <a:spAutoFit/>
            </a:bodyPr>
            <a:lstStyle/>
            <a:p>
              <a:pPr algn="ctr"/>
              <a:r>
                <a:rPr lang="en-US" altLang="zh-CN" sz="1100" dirty="0">
                  <a:solidFill>
                    <a:schemeClr val="bg1"/>
                  </a:solidFill>
                  <a:latin typeface="+mn-ea"/>
                </a:rPr>
                <a:t>60.0%</a:t>
              </a:r>
              <a:endParaRPr lang="zh-CN" altLang="en-US" sz="1100" dirty="0">
                <a:solidFill>
                  <a:schemeClr val="bg1"/>
                </a:solidFill>
                <a:latin typeface="+mn-ea"/>
              </a:endParaRPr>
            </a:p>
          </p:txBody>
        </p:sp>
        <p:sp>
          <p:nvSpPr>
            <p:cNvPr id="35" name="文本框 34">
              <a:extLst>
                <a:ext uri="{FF2B5EF4-FFF2-40B4-BE49-F238E27FC236}">
                  <a16:creationId xmlns:a16="http://schemas.microsoft.com/office/drawing/2014/main" id="{B9414D5F-FC5C-B9EA-387A-2015EF9FD940}"/>
                </a:ext>
              </a:extLst>
            </p:cNvPr>
            <p:cNvSpPr txBox="1"/>
            <p:nvPr/>
          </p:nvSpPr>
          <p:spPr>
            <a:xfrm>
              <a:off x="5193943" y="4215804"/>
              <a:ext cx="784706" cy="261610"/>
            </a:xfrm>
            <a:prstGeom prst="rect">
              <a:avLst/>
            </a:prstGeom>
            <a:noFill/>
          </p:spPr>
          <p:txBody>
            <a:bodyPr wrap="square" rtlCol="0">
              <a:spAutoFit/>
            </a:bodyPr>
            <a:lstStyle/>
            <a:p>
              <a:pPr algn="ctr"/>
              <a:r>
                <a:rPr lang="en-US" altLang="zh-CN" sz="1100" dirty="0">
                  <a:solidFill>
                    <a:schemeClr val="bg1"/>
                  </a:solidFill>
                  <a:latin typeface="+mn-ea"/>
                </a:rPr>
                <a:t>40.0%</a:t>
              </a:r>
              <a:endParaRPr lang="zh-CN" altLang="en-US" sz="1100" dirty="0">
                <a:solidFill>
                  <a:schemeClr val="bg1"/>
                </a:solidFill>
                <a:latin typeface="+mn-ea"/>
              </a:endParaRPr>
            </a:p>
          </p:txBody>
        </p:sp>
        <p:sp>
          <p:nvSpPr>
            <p:cNvPr id="36" name="文本框 35">
              <a:extLst>
                <a:ext uri="{FF2B5EF4-FFF2-40B4-BE49-F238E27FC236}">
                  <a16:creationId xmlns:a16="http://schemas.microsoft.com/office/drawing/2014/main" id="{4FE45C50-0B00-A3EA-B805-F6004AEA2B82}"/>
                </a:ext>
              </a:extLst>
            </p:cNvPr>
            <p:cNvSpPr txBox="1"/>
            <p:nvPr/>
          </p:nvSpPr>
          <p:spPr>
            <a:xfrm>
              <a:off x="4844923" y="1721654"/>
              <a:ext cx="3208754" cy="886461"/>
            </a:xfrm>
            <a:prstGeom prst="rect">
              <a:avLst/>
            </a:prstGeom>
            <a:noFill/>
            <a:ln>
              <a:solidFill>
                <a:schemeClr val="bg1"/>
              </a:solidFill>
            </a:ln>
          </p:spPr>
          <p:txBody>
            <a:bodyPr wrap="square" rtlCol="0">
              <a:spAutoFit/>
            </a:bodyPr>
            <a:lstStyle/>
            <a:p>
              <a:pPr algn="ctr">
                <a:lnSpc>
                  <a:spcPct val="150000"/>
                </a:lnSpc>
              </a:pPr>
              <a:r>
                <a:rPr lang="zh-CN" altLang="en-US" dirty="0">
                  <a:solidFill>
                    <a:schemeClr val="accent2"/>
                  </a:solidFill>
                  <a:latin typeface="+mj-ea"/>
                  <a:ea typeface="+mj-ea"/>
                </a:rPr>
                <a:t>副高级以上职称</a:t>
              </a:r>
              <a:endParaRPr lang="en-US" altLang="zh-CN" dirty="0">
                <a:solidFill>
                  <a:schemeClr val="accent2"/>
                </a:solidFill>
                <a:latin typeface="+mj-ea"/>
                <a:ea typeface="+mj-ea"/>
              </a:endParaRPr>
            </a:p>
            <a:p>
              <a:pPr algn="ctr">
                <a:lnSpc>
                  <a:spcPct val="150000"/>
                </a:lnSpc>
              </a:pPr>
              <a:r>
                <a:rPr lang="zh-CN" altLang="en-US" dirty="0">
                  <a:solidFill>
                    <a:schemeClr val="accent2"/>
                  </a:solidFill>
                  <a:latin typeface="+mj-ea"/>
                  <a:ea typeface="+mj-ea"/>
                </a:rPr>
                <a:t>占专任教师总数</a:t>
              </a:r>
              <a:r>
                <a:rPr lang="en-US" altLang="zh-CN" dirty="0">
                  <a:solidFill>
                    <a:schemeClr val="accent2"/>
                  </a:solidFill>
                  <a:latin typeface="+mj-ea"/>
                  <a:ea typeface="+mj-ea"/>
                </a:rPr>
                <a:t>40%</a:t>
              </a:r>
              <a:r>
                <a:rPr lang="zh-CN" altLang="en-US" dirty="0">
                  <a:solidFill>
                    <a:schemeClr val="accent2"/>
                  </a:solidFill>
                  <a:latin typeface="+mj-ea"/>
                  <a:ea typeface="+mj-ea"/>
                </a:rPr>
                <a:t>以上</a:t>
              </a:r>
            </a:p>
          </p:txBody>
        </p:sp>
        <p:sp>
          <p:nvSpPr>
            <p:cNvPr id="37" name="文本框 36">
              <a:extLst>
                <a:ext uri="{FF2B5EF4-FFF2-40B4-BE49-F238E27FC236}">
                  <a16:creationId xmlns:a16="http://schemas.microsoft.com/office/drawing/2014/main" id="{C989ED6A-83FB-A68C-32F4-88398CAAF991}"/>
                </a:ext>
              </a:extLst>
            </p:cNvPr>
            <p:cNvSpPr txBox="1"/>
            <p:nvPr/>
          </p:nvSpPr>
          <p:spPr>
            <a:xfrm>
              <a:off x="5578381" y="4226322"/>
              <a:ext cx="1744277" cy="615553"/>
            </a:xfrm>
            <a:prstGeom prst="rect">
              <a:avLst/>
            </a:prstGeom>
            <a:noFill/>
          </p:spPr>
          <p:txBody>
            <a:bodyPr wrap="square" rtlCol="0">
              <a:spAutoFit/>
            </a:bodyPr>
            <a:lstStyle/>
            <a:p>
              <a:pPr algn="ctr"/>
              <a:r>
                <a:rPr lang="zh-CN" altLang="en-US" sz="1400" dirty="0">
                  <a:solidFill>
                    <a:schemeClr val="accent2"/>
                  </a:solidFill>
                  <a:effectLst>
                    <a:outerShdw blurRad="393700" dist="38100" dir="5400000" algn="t" rotWithShape="0">
                      <a:schemeClr val="bg1">
                        <a:alpha val="22000"/>
                      </a:schemeClr>
                    </a:outerShdw>
                  </a:effectLst>
                  <a:latin typeface="+mj-ea"/>
                  <a:ea typeface="+mj-ea"/>
                </a:rPr>
                <a:t>副高级以上</a:t>
              </a:r>
              <a:endParaRPr lang="en-US" altLang="zh-CN" sz="1400" dirty="0">
                <a:solidFill>
                  <a:schemeClr val="accent2"/>
                </a:solidFill>
                <a:effectLst>
                  <a:outerShdw blurRad="393700" dist="38100" dir="5400000" algn="t" rotWithShape="0">
                    <a:schemeClr val="bg1">
                      <a:alpha val="22000"/>
                    </a:schemeClr>
                  </a:outerShdw>
                </a:effectLst>
                <a:latin typeface="+mj-ea"/>
                <a:ea typeface="+mj-ea"/>
              </a:endParaRPr>
            </a:p>
            <a:p>
              <a:pPr algn="ctr"/>
              <a:r>
                <a:rPr lang="en-US" altLang="zh-CN" sz="2000" dirty="0">
                  <a:solidFill>
                    <a:schemeClr val="accent2"/>
                  </a:solidFill>
                  <a:effectLst>
                    <a:outerShdw blurRad="393700" dist="38100" dir="5400000" algn="t" rotWithShape="0">
                      <a:schemeClr val="bg1">
                        <a:alpha val="22000"/>
                      </a:schemeClr>
                    </a:outerShdw>
                  </a:effectLst>
                  <a:latin typeface="+mj-ea"/>
                  <a:ea typeface="+mj-ea"/>
                </a:rPr>
                <a:t>250</a:t>
              </a:r>
              <a:r>
                <a:rPr lang="zh-CN" altLang="en-US" sz="2000" dirty="0">
                  <a:solidFill>
                    <a:schemeClr val="accent2"/>
                  </a:solidFill>
                  <a:effectLst>
                    <a:outerShdw blurRad="393700" dist="38100" dir="5400000" algn="t" rotWithShape="0">
                      <a:schemeClr val="bg1">
                        <a:alpha val="22000"/>
                      </a:schemeClr>
                    </a:outerShdw>
                  </a:effectLst>
                  <a:latin typeface="+mj-ea"/>
                  <a:ea typeface="+mj-ea"/>
                </a:rPr>
                <a:t>余人</a:t>
              </a:r>
              <a:endParaRPr lang="en-US" altLang="zh-CN" sz="2000" dirty="0">
                <a:solidFill>
                  <a:schemeClr val="accent2"/>
                </a:solidFill>
                <a:effectLst>
                  <a:outerShdw blurRad="393700" dist="38100" dir="5400000" algn="t" rotWithShape="0">
                    <a:schemeClr val="bg1">
                      <a:alpha val="22000"/>
                    </a:schemeClr>
                  </a:outerShdw>
                </a:effectLst>
                <a:latin typeface="+mj-ea"/>
                <a:ea typeface="+mj-ea"/>
              </a:endParaRPr>
            </a:p>
          </p:txBody>
        </p:sp>
      </p:grpSp>
      <p:sp>
        <p:nvSpPr>
          <p:cNvPr id="2" name="文本占位符 1">
            <a:extLst>
              <a:ext uri="{FF2B5EF4-FFF2-40B4-BE49-F238E27FC236}">
                <a16:creationId xmlns:a16="http://schemas.microsoft.com/office/drawing/2014/main" id="{D2A48BEE-A146-A2CD-03C3-9B7F8A600327}"/>
              </a:ext>
            </a:extLst>
          </p:cNvPr>
          <p:cNvSpPr>
            <a:spLocks noGrp="1"/>
          </p:cNvSpPr>
          <p:nvPr>
            <p:ph type="body" sz="quarter" idx="10"/>
          </p:nvPr>
        </p:nvSpPr>
        <p:spPr/>
        <p:txBody>
          <a:bodyPr/>
          <a:lstStyle/>
          <a:p>
            <a:r>
              <a:rPr lang="zh-CN" altLang="en-US" dirty="0"/>
              <a:t>办学规模</a:t>
            </a:r>
          </a:p>
        </p:txBody>
      </p:sp>
      <p:grpSp>
        <p:nvGrpSpPr>
          <p:cNvPr id="3" name="组合 2">
            <a:extLst>
              <a:ext uri="{FF2B5EF4-FFF2-40B4-BE49-F238E27FC236}">
                <a16:creationId xmlns:a16="http://schemas.microsoft.com/office/drawing/2014/main" id="{087FE716-BE5E-9171-B776-FD9CA554F968}"/>
              </a:ext>
            </a:extLst>
          </p:cNvPr>
          <p:cNvGrpSpPr/>
          <p:nvPr/>
        </p:nvGrpSpPr>
        <p:grpSpPr>
          <a:xfrm>
            <a:off x="37562" y="1484603"/>
            <a:ext cx="5392710" cy="4952615"/>
            <a:chOff x="-557523" y="1656314"/>
            <a:chExt cx="5392710" cy="4952615"/>
          </a:xfrm>
        </p:grpSpPr>
        <p:sp>
          <p:nvSpPr>
            <p:cNvPr id="4" name="矩形 49">
              <a:extLst>
                <a:ext uri="{FF2B5EF4-FFF2-40B4-BE49-F238E27FC236}">
                  <a16:creationId xmlns:a16="http://schemas.microsoft.com/office/drawing/2014/main" id="{91500BD8-0E61-5398-DA17-8DAFFF5F66BC}"/>
                </a:ext>
              </a:extLst>
            </p:cNvPr>
            <p:cNvSpPr/>
            <p:nvPr/>
          </p:nvSpPr>
          <p:spPr>
            <a:xfrm>
              <a:off x="301276" y="1656314"/>
              <a:ext cx="3657418" cy="4952615"/>
            </a:xfrm>
            <a:custGeom>
              <a:avLst/>
              <a:gdLst>
                <a:gd name="connsiteX0" fmla="*/ 72000 w 3657418"/>
                <a:gd name="connsiteY0" fmla="*/ 0 h 4952615"/>
                <a:gd name="connsiteX1" fmla="*/ 3585418 w 3657418"/>
                <a:gd name="connsiteY1" fmla="*/ 0 h 4952615"/>
                <a:gd name="connsiteX2" fmla="*/ 3657418 w 3657418"/>
                <a:gd name="connsiteY2" fmla="*/ 72000 h 4952615"/>
                <a:gd name="connsiteX3" fmla="*/ 3657418 w 3657418"/>
                <a:gd name="connsiteY3" fmla="*/ 4880615 h 4952615"/>
                <a:gd name="connsiteX4" fmla="*/ 3585418 w 3657418"/>
                <a:gd name="connsiteY4" fmla="*/ 4952615 h 4952615"/>
                <a:gd name="connsiteX5" fmla="*/ 72000 w 3657418"/>
                <a:gd name="connsiteY5" fmla="*/ 4952615 h 4952615"/>
                <a:gd name="connsiteX6" fmla="*/ 0 w 3657418"/>
                <a:gd name="connsiteY6" fmla="*/ 4880615 h 4952615"/>
                <a:gd name="connsiteX7" fmla="*/ 0 w 3657418"/>
                <a:gd name="connsiteY7" fmla="*/ 72000 h 4952615"/>
                <a:gd name="connsiteX8" fmla="*/ 72000 w 3657418"/>
                <a:gd name="connsiteY8" fmla="*/ 0 h 4952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7418" h="4952615">
                  <a:moveTo>
                    <a:pt x="72000" y="0"/>
                  </a:moveTo>
                  <a:lnTo>
                    <a:pt x="3585418" y="0"/>
                  </a:lnTo>
                  <a:cubicBezTo>
                    <a:pt x="3625162" y="0"/>
                    <a:pt x="3657418" y="32256"/>
                    <a:pt x="3657418" y="72000"/>
                  </a:cubicBezTo>
                  <a:lnTo>
                    <a:pt x="3657418" y="4880615"/>
                  </a:lnTo>
                  <a:cubicBezTo>
                    <a:pt x="3657418" y="4920359"/>
                    <a:pt x="3625162" y="4952615"/>
                    <a:pt x="3585418" y="4952615"/>
                  </a:cubicBezTo>
                  <a:lnTo>
                    <a:pt x="72000" y="4952615"/>
                  </a:lnTo>
                  <a:cubicBezTo>
                    <a:pt x="32256" y="4952615"/>
                    <a:pt x="0" y="4920359"/>
                    <a:pt x="0" y="4880615"/>
                  </a:cubicBezTo>
                  <a:lnTo>
                    <a:pt x="0" y="72000"/>
                  </a:lnTo>
                  <a:cubicBezTo>
                    <a:pt x="0" y="32256"/>
                    <a:pt x="32256" y="0"/>
                    <a:pt x="72000" y="0"/>
                  </a:cubicBezTo>
                </a:path>
              </a:pathLst>
            </a:custGeom>
            <a:solidFill>
              <a:sysClr val="window" lastClr="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30000"/>
                </a:lnSpc>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5" name="文本框 4">
              <a:extLst>
                <a:ext uri="{FF2B5EF4-FFF2-40B4-BE49-F238E27FC236}">
                  <a16:creationId xmlns:a16="http://schemas.microsoft.com/office/drawing/2014/main" id="{50804BEA-5997-61E0-673D-9AE290DDDBD6}"/>
                </a:ext>
              </a:extLst>
            </p:cNvPr>
            <p:cNvSpPr txBox="1"/>
            <p:nvPr/>
          </p:nvSpPr>
          <p:spPr>
            <a:xfrm>
              <a:off x="701105" y="1893365"/>
              <a:ext cx="2857760" cy="886461"/>
            </a:xfrm>
            <a:prstGeom prst="rect">
              <a:avLst/>
            </a:prstGeom>
            <a:noFill/>
            <a:ln>
              <a:solidFill>
                <a:schemeClr val="bg1"/>
              </a:solidFill>
            </a:ln>
          </p:spPr>
          <p:txBody>
            <a:bodyPr wrap="square" rtlCol="0">
              <a:spAutoFit/>
            </a:bodyPr>
            <a:lstStyle/>
            <a:p>
              <a:pPr algn="ctr">
                <a:lnSpc>
                  <a:spcPct val="150000"/>
                </a:lnSpc>
              </a:pPr>
              <a:r>
                <a:rPr lang="zh-CN" altLang="en-US" dirty="0">
                  <a:solidFill>
                    <a:schemeClr val="accent2"/>
                  </a:solidFill>
                  <a:latin typeface="+mj-ea"/>
                  <a:ea typeface="+mj-ea"/>
                </a:rPr>
                <a:t>硕士及以上学历</a:t>
              </a:r>
              <a:endParaRPr lang="en-US" altLang="zh-CN" dirty="0">
                <a:solidFill>
                  <a:schemeClr val="accent2"/>
                </a:solidFill>
                <a:latin typeface="+mj-ea"/>
                <a:ea typeface="+mj-ea"/>
              </a:endParaRPr>
            </a:p>
            <a:p>
              <a:pPr algn="ctr">
                <a:lnSpc>
                  <a:spcPct val="150000"/>
                </a:lnSpc>
              </a:pPr>
              <a:r>
                <a:rPr lang="zh-CN" altLang="en-US" dirty="0">
                  <a:solidFill>
                    <a:schemeClr val="accent2"/>
                  </a:solidFill>
                  <a:latin typeface="+mj-ea"/>
                  <a:ea typeface="+mj-ea"/>
                </a:rPr>
                <a:t>占专任教师总数</a:t>
              </a:r>
              <a:r>
                <a:rPr lang="en-US" altLang="zh-CN" dirty="0">
                  <a:solidFill>
                    <a:schemeClr val="accent2"/>
                  </a:solidFill>
                  <a:latin typeface="+mj-ea"/>
                  <a:ea typeface="+mj-ea"/>
                </a:rPr>
                <a:t>78%</a:t>
              </a:r>
              <a:r>
                <a:rPr lang="zh-CN" altLang="en-US" dirty="0">
                  <a:solidFill>
                    <a:schemeClr val="accent2"/>
                  </a:solidFill>
                  <a:latin typeface="+mj-ea"/>
                  <a:ea typeface="+mj-ea"/>
                </a:rPr>
                <a:t>以上</a:t>
              </a:r>
            </a:p>
          </p:txBody>
        </p:sp>
        <p:grpSp>
          <p:nvGrpSpPr>
            <p:cNvPr id="6" name="组合 5">
              <a:extLst>
                <a:ext uri="{FF2B5EF4-FFF2-40B4-BE49-F238E27FC236}">
                  <a16:creationId xmlns:a16="http://schemas.microsoft.com/office/drawing/2014/main" id="{CE92C272-318C-6410-5079-D1DA122773D3}"/>
                </a:ext>
              </a:extLst>
            </p:cNvPr>
            <p:cNvGrpSpPr/>
            <p:nvPr/>
          </p:nvGrpSpPr>
          <p:grpSpPr>
            <a:xfrm>
              <a:off x="-557523" y="2920645"/>
              <a:ext cx="5392710" cy="3595142"/>
              <a:chOff x="-557523" y="2920645"/>
              <a:chExt cx="5392710" cy="3595142"/>
            </a:xfrm>
          </p:grpSpPr>
          <p:sp>
            <p:nvSpPr>
              <p:cNvPr id="7" name="椭圆 6">
                <a:extLst>
                  <a:ext uri="{FF2B5EF4-FFF2-40B4-BE49-F238E27FC236}">
                    <a16:creationId xmlns:a16="http://schemas.microsoft.com/office/drawing/2014/main" id="{57C3915C-1EFA-3A0E-10BB-1438AE538D99}"/>
                  </a:ext>
                </a:extLst>
              </p:cNvPr>
              <p:cNvSpPr/>
              <p:nvPr/>
            </p:nvSpPr>
            <p:spPr>
              <a:xfrm>
                <a:off x="912820" y="3485261"/>
                <a:ext cx="2449444" cy="2449444"/>
              </a:xfrm>
              <a:prstGeom prst="ellipse">
                <a:avLst/>
              </a:prstGeom>
              <a:solidFill>
                <a:sysClr val="window" lastClr="FFFFFF"/>
              </a:solidFill>
              <a:ln w="12700" cap="flat" cmpd="sng" algn="ctr">
                <a:noFill/>
                <a:prstDash val="solid"/>
                <a:miter lim="800000"/>
              </a:ln>
              <a:effectLst>
                <a:outerShdw blurRad="266700" dist="76200" dir="5400000" sx="98000" sy="98000" algn="t" rotWithShape="0">
                  <a:srgbClr val="1D78FA">
                    <a:alpha val="40000"/>
                  </a:srgbClr>
                </a:outerShdw>
              </a:effectLst>
            </p:spPr>
            <p:txBody>
              <a:bodyPr rtlCol="0" anchor="ctr"/>
              <a:lstStyle/>
              <a:p>
                <a:pPr marL="0" marR="0" lvl="0" indent="0" algn="ctr" defTabSz="914400" eaLnBrk="1" fontAlgn="auto" latinLnBrk="0" hangingPunct="1">
                  <a:lnSpc>
                    <a:spcPct val="130000"/>
                  </a:lnSpc>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mn-ea"/>
                  <a:cs typeface="+mn-cs"/>
                </a:endParaRPr>
              </a:p>
            </p:txBody>
          </p:sp>
          <p:graphicFrame>
            <p:nvGraphicFramePr>
              <p:cNvPr id="8" name="图表 7">
                <a:extLst>
                  <a:ext uri="{FF2B5EF4-FFF2-40B4-BE49-F238E27FC236}">
                    <a16:creationId xmlns:a16="http://schemas.microsoft.com/office/drawing/2014/main" id="{CA798E3C-8185-93A2-E0F6-BA06FE47EDAE}"/>
                  </a:ext>
                </a:extLst>
              </p:cNvPr>
              <p:cNvGraphicFramePr/>
              <p:nvPr>
                <p:extLst>
                  <p:ext uri="{D42A27DB-BD31-4B8C-83A1-F6EECF244321}">
                    <p14:modId xmlns:p14="http://schemas.microsoft.com/office/powerpoint/2010/main" val="383999460"/>
                  </p:ext>
                </p:extLst>
              </p:nvPr>
            </p:nvGraphicFramePr>
            <p:xfrm>
              <a:off x="-557523" y="2920645"/>
              <a:ext cx="5392710" cy="359514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图表 8">
                <a:extLst>
                  <a:ext uri="{FF2B5EF4-FFF2-40B4-BE49-F238E27FC236}">
                    <a16:creationId xmlns:a16="http://schemas.microsoft.com/office/drawing/2014/main" id="{A1635F49-49B2-6F3D-A86C-A60AA38513CF}"/>
                  </a:ext>
                </a:extLst>
              </p:cNvPr>
              <p:cNvGraphicFramePr/>
              <p:nvPr>
                <p:extLst>
                  <p:ext uri="{D42A27DB-BD31-4B8C-83A1-F6EECF244321}">
                    <p14:modId xmlns:p14="http://schemas.microsoft.com/office/powerpoint/2010/main" val="3860885028"/>
                  </p:ext>
                </p:extLst>
              </p:nvPr>
            </p:nvGraphicFramePr>
            <p:xfrm>
              <a:off x="59994" y="3329203"/>
              <a:ext cx="4157677" cy="2759990"/>
            </p:xfrm>
            <a:graphic>
              <a:graphicData uri="http://schemas.openxmlformats.org/drawingml/2006/chart">
                <c:chart xmlns:c="http://schemas.openxmlformats.org/drawingml/2006/chart" xmlns:r="http://schemas.openxmlformats.org/officeDocument/2006/relationships" r:id="rId5"/>
              </a:graphicData>
            </a:graphic>
          </p:graphicFrame>
          <p:sp>
            <p:nvSpPr>
              <p:cNvPr id="10" name="文本框 9">
                <a:extLst>
                  <a:ext uri="{FF2B5EF4-FFF2-40B4-BE49-F238E27FC236}">
                    <a16:creationId xmlns:a16="http://schemas.microsoft.com/office/drawing/2014/main" id="{1DFF6D2F-0029-78F1-9FB7-3BBF1C6E38D2}"/>
                  </a:ext>
                </a:extLst>
              </p:cNvPr>
              <p:cNvSpPr txBox="1"/>
              <p:nvPr/>
            </p:nvSpPr>
            <p:spPr>
              <a:xfrm>
                <a:off x="653472" y="3254888"/>
                <a:ext cx="2953028" cy="2953028"/>
              </a:xfrm>
              <a:prstGeom prst="rect">
                <a:avLst/>
              </a:prstGeom>
              <a:noFill/>
            </p:spPr>
            <p:txBody>
              <a:bodyPr wrap="square" rtlCol="0">
                <a:prstTxWarp prst="textArchDown">
                  <a:avLst>
                    <a:gd name="adj" fmla="val 6331676"/>
                  </a:avLst>
                </a:prstTxWarp>
                <a:spAutoFit/>
              </a:bodyPr>
              <a:lstStyle/>
              <a:p>
                <a:r>
                  <a:rPr lang="zh-CN" altLang="en-US" sz="1400" dirty="0">
                    <a:solidFill>
                      <a:srgbClr val="13227A"/>
                    </a:solidFill>
                    <a:latin typeface="+mn-ea"/>
                  </a:rPr>
                  <a:t>硕士及以上学历</a:t>
                </a:r>
              </a:p>
            </p:txBody>
          </p:sp>
          <p:sp>
            <p:nvSpPr>
              <p:cNvPr id="11" name="文本框 10">
                <a:extLst>
                  <a:ext uri="{FF2B5EF4-FFF2-40B4-BE49-F238E27FC236}">
                    <a16:creationId xmlns:a16="http://schemas.microsoft.com/office/drawing/2014/main" id="{6C5EBB87-8503-C9F9-694C-43F48151896A}"/>
                  </a:ext>
                </a:extLst>
              </p:cNvPr>
              <p:cNvSpPr txBox="1"/>
              <p:nvPr/>
            </p:nvSpPr>
            <p:spPr>
              <a:xfrm rot="944187">
                <a:off x="751303" y="3351407"/>
                <a:ext cx="2759990" cy="2759990"/>
              </a:xfrm>
              <a:prstGeom prst="rect">
                <a:avLst/>
              </a:prstGeom>
              <a:noFill/>
            </p:spPr>
            <p:txBody>
              <a:bodyPr wrap="square" rtlCol="0">
                <a:prstTxWarp prst="textArchUp">
                  <a:avLst>
                    <a:gd name="adj" fmla="val 12163311"/>
                  </a:avLst>
                </a:prstTxWarp>
                <a:spAutoFit/>
              </a:bodyPr>
              <a:lstStyle/>
              <a:p>
                <a:r>
                  <a:rPr lang="zh-CN" altLang="en-US" sz="1200" dirty="0">
                    <a:latin typeface="+mn-ea"/>
                  </a:rPr>
                  <a:t>本科学历</a:t>
                </a:r>
              </a:p>
            </p:txBody>
          </p:sp>
          <p:sp>
            <p:nvSpPr>
              <p:cNvPr id="12" name="文本框 11">
                <a:extLst>
                  <a:ext uri="{FF2B5EF4-FFF2-40B4-BE49-F238E27FC236}">
                    <a16:creationId xmlns:a16="http://schemas.microsoft.com/office/drawing/2014/main" id="{3EC2D3D8-77BF-B009-E548-DC59BC8C8212}"/>
                  </a:ext>
                </a:extLst>
              </p:cNvPr>
              <p:cNvSpPr txBox="1"/>
              <p:nvPr/>
            </p:nvSpPr>
            <p:spPr>
              <a:xfrm>
                <a:off x="2109157" y="5464967"/>
                <a:ext cx="784706" cy="261610"/>
              </a:xfrm>
              <a:prstGeom prst="rect">
                <a:avLst/>
              </a:prstGeom>
              <a:noFill/>
            </p:spPr>
            <p:txBody>
              <a:bodyPr wrap="square" rtlCol="0">
                <a:spAutoFit/>
              </a:bodyPr>
              <a:lstStyle/>
              <a:p>
                <a:pPr algn="ctr"/>
                <a:r>
                  <a:rPr lang="en-US" altLang="zh-CN" sz="1100" dirty="0">
                    <a:solidFill>
                      <a:schemeClr val="bg1"/>
                    </a:solidFill>
                    <a:latin typeface="+mn-ea"/>
                  </a:rPr>
                  <a:t>78.0%</a:t>
                </a:r>
                <a:endParaRPr lang="zh-CN" altLang="en-US" sz="1100" dirty="0">
                  <a:solidFill>
                    <a:schemeClr val="bg1"/>
                  </a:solidFill>
                  <a:latin typeface="+mn-ea"/>
                </a:endParaRPr>
              </a:p>
            </p:txBody>
          </p:sp>
          <p:sp>
            <p:nvSpPr>
              <p:cNvPr id="13" name="文本框 12">
                <a:extLst>
                  <a:ext uri="{FF2B5EF4-FFF2-40B4-BE49-F238E27FC236}">
                    <a16:creationId xmlns:a16="http://schemas.microsoft.com/office/drawing/2014/main" id="{F08EB06E-B40B-8D58-6AF2-E9BE0A5BC50C}"/>
                  </a:ext>
                </a:extLst>
              </p:cNvPr>
              <p:cNvSpPr txBox="1"/>
              <p:nvPr/>
            </p:nvSpPr>
            <p:spPr>
              <a:xfrm>
                <a:off x="1116867" y="3932948"/>
                <a:ext cx="784706" cy="261610"/>
              </a:xfrm>
              <a:prstGeom prst="rect">
                <a:avLst/>
              </a:prstGeom>
              <a:noFill/>
            </p:spPr>
            <p:txBody>
              <a:bodyPr wrap="square" rtlCol="0">
                <a:spAutoFit/>
              </a:bodyPr>
              <a:lstStyle/>
              <a:p>
                <a:pPr algn="ctr"/>
                <a:r>
                  <a:rPr lang="en-US" altLang="zh-CN" sz="1100" dirty="0">
                    <a:solidFill>
                      <a:schemeClr val="bg1"/>
                    </a:solidFill>
                    <a:latin typeface="+mn-ea"/>
                  </a:rPr>
                  <a:t>22.0%</a:t>
                </a:r>
                <a:endParaRPr lang="zh-CN" altLang="en-US" sz="1100" dirty="0">
                  <a:solidFill>
                    <a:schemeClr val="bg1"/>
                  </a:solidFill>
                  <a:latin typeface="+mn-ea"/>
                </a:endParaRPr>
              </a:p>
            </p:txBody>
          </p:sp>
          <p:sp>
            <p:nvSpPr>
              <p:cNvPr id="14" name="文本框 13">
                <a:extLst>
                  <a:ext uri="{FF2B5EF4-FFF2-40B4-BE49-F238E27FC236}">
                    <a16:creationId xmlns:a16="http://schemas.microsoft.com/office/drawing/2014/main" id="{DEDE59AA-0664-C61A-670B-AC8759C7B3B6}"/>
                  </a:ext>
                </a:extLst>
              </p:cNvPr>
              <p:cNvSpPr txBox="1"/>
              <p:nvPr/>
            </p:nvSpPr>
            <p:spPr>
              <a:xfrm>
                <a:off x="1272283" y="4388834"/>
                <a:ext cx="1744277" cy="615553"/>
              </a:xfrm>
              <a:prstGeom prst="rect">
                <a:avLst/>
              </a:prstGeom>
              <a:noFill/>
            </p:spPr>
            <p:txBody>
              <a:bodyPr wrap="square" rtlCol="0">
                <a:spAutoFit/>
              </a:bodyPr>
              <a:lstStyle/>
              <a:p>
                <a:pPr algn="ctr"/>
                <a:r>
                  <a:rPr lang="zh-CN" altLang="en-US" sz="1400" dirty="0">
                    <a:solidFill>
                      <a:schemeClr val="accent2"/>
                    </a:solidFill>
                    <a:effectLst>
                      <a:outerShdw blurRad="393700" dist="38100" dir="5400000" algn="t" rotWithShape="0">
                        <a:schemeClr val="bg1">
                          <a:alpha val="22000"/>
                        </a:schemeClr>
                      </a:outerShdw>
                    </a:effectLst>
                    <a:latin typeface="+mj-ea"/>
                    <a:ea typeface="+mj-ea"/>
                  </a:rPr>
                  <a:t>硕士及以上</a:t>
                </a:r>
                <a:endParaRPr lang="en-US" altLang="zh-CN" sz="1400" dirty="0">
                  <a:solidFill>
                    <a:schemeClr val="accent2"/>
                  </a:solidFill>
                  <a:effectLst>
                    <a:outerShdw blurRad="393700" dist="38100" dir="5400000" algn="t" rotWithShape="0">
                      <a:schemeClr val="bg1">
                        <a:alpha val="22000"/>
                      </a:schemeClr>
                    </a:outerShdw>
                  </a:effectLst>
                  <a:latin typeface="+mj-ea"/>
                  <a:ea typeface="+mj-ea"/>
                </a:endParaRPr>
              </a:p>
              <a:p>
                <a:pPr algn="ctr"/>
                <a:r>
                  <a:rPr lang="en-US" altLang="zh-CN" sz="2000" dirty="0">
                    <a:solidFill>
                      <a:schemeClr val="accent2"/>
                    </a:solidFill>
                    <a:effectLst>
                      <a:outerShdw blurRad="393700" dist="38100" dir="5400000" algn="t" rotWithShape="0">
                        <a:schemeClr val="bg1">
                          <a:alpha val="22000"/>
                        </a:schemeClr>
                      </a:outerShdw>
                    </a:effectLst>
                    <a:latin typeface="+mj-ea"/>
                    <a:ea typeface="+mj-ea"/>
                  </a:rPr>
                  <a:t>500</a:t>
                </a:r>
                <a:r>
                  <a:rPr lang="zh-CN" altLang="en-US" sz="2000" dirty="0">
                    <a:solidFill>
                      <a:schemeClr val="accent2"/>
                    </a:solidFill>
                    <a:effectLst>
                      <a:outerShdw blurRad="393700" dist="38100" dir="5400000" algn="t" rotWithShape="0">
                        <a:schemeClr val="bg1">
                          <a:alpha val="22000"/>
                        </a:schemeClr>
                      </a:outerShdw>
                    </a:effectLst>
                    <a:latin typeface="+mj-ea"/>
                    <a:ea typeface="+mj-ea"/>
                  </a:rPr>
                  <a:t>余人</a:t>
                </a:r>
                <a:endParaRPr lang="en-US" altLang="zh-CN" sz="2000" dirty="0">
                  <a:solidFill>
                    <a:schemeClr val="accent2"/>
                  </a:solidFill>
                  <a:effectLst>
                    <a:outerShdw blurRad="393700" dist="38100" dir="5400000" algn="t" rotWithShape="0">
                      <a:schemeClr val="bg1">
                        <a:alpha val="22000"/>
                      </a:schemeClr>
                    </a:outerShdw>
                  </a:effectLst>
                  <a:latin typeface="+mj-ea"/>
                  <a:ea typeface="+mj-ea"/>
                </a:endParaRPr>
              </a:p>
            </p:txBody>
          </p:sp>
        </p:grpSp>
      </p:grpSp>
      <p:grpSp>
        <p:nvGrpSpPr>
          <p:cNvPr id="15" name="组合 14">
            <a:extLst>
              <a:ext uri="{FF2B5EF4-FFF2-40B4-BE49-F238E27FC236}">
                <a16:creationId xmlns:a16="http://schemas.microsoft.com/office/drawing/2014/main" id="{EA911C2A-D025-9B8D-C1DE-7F0F5CC3D7A5}"/>
              </a:ext>
            </a:extLst>
          </p:cNvPr>
          <p:cNvGrpSpPr/>
          <p:nvPr/>
        </p:nvGrpSpPr>
        <p:grpSpPr>
          <a:xfrm>
            <a:off x="8329373" y="1512105"/>
            <a:ext cx="3024167" cy="1614492"/>
            <a:chOff x="8329373" y="1512105"/>
            <a:chExt cx="3024167" cy="1614492"/>
          </a:xfrm>
        </p:grpSpPr>
        <p:sp>
          <p:nvSpPr>
            <p:cNvPr id="16" name="矩形 10">
              <a:extLst>
                <a:ext uri="{FF2B5EF4-FFF2-40B4-BE49-F238E27FC236}">
                  <a16:creationId xmlns:a16="http://schemas.microsoft.com/office/drawing/2014/main" id="{9DF31E1F-48C0-9F80-EB66-3053B1AA1249}"/>
                </a:ext>
              </a:extLst>
            </p:cNvPr>
            <p:cNvSpPr/>
            <p:nvPr/>
          </p:nvSpPr>
          <p:spPr>
            <a:xfrm>
              <a:off x="8329373" y="1512105"/>
              <a:ext cx="3024167" cy="1614492"/>
            </a:xfrm>
            <a:custGeom>
              <a:avLst/>
              <a:gdLst>
                <a:gd name="connsiteX0" fmla="*/ 72000 w 3024167"/>
                <a:gd name="connsiteY0" fmla="*/ 0 h 1614492"/>
                <a:gd name="connsiteX1" fmla="*/ 2952167 w 3024167"/>
                <a:gd name="connsiteY1" fmla="*/ 0 h 1614492"/>
                <a:gd name="connsiteX2" fmla="*/ 3024167 w 3024167"/>
                <a:gd name="connsiteY2" fmla="*/ 72000 h 1614492"/>
                <a:gd name="connsiteX3" fmla="*/ 3024167 w 3024167"/>
                <a:gd name="connsiteY3" fmla="*/ 1542492 h 1614492"/>
                <a:gd name="connsiteX4" fmla="*/ 2952167 w 3024167"/>
                <a:gd name="connsiteY4" fmla="*/ 1614492 h 1614492"/>
                <a:gd name="connsiteX5" fmla="*/ 72000 w 3024167"/>
                <a:gd name="connsiteY5" fmla="*/ 1614492 h 1614492"/>
                <a:gd name="connsiteX6" fmla="*/ 0 w 3024167"/>
                <a:gd name="connsiteY6" fmla="*/ 1542492 h 1614492"/>
                <a:gd name="connsiteX7" fmla="*/ 0 w 3024167"/>
                <a:gd name="connsiteY7" fmla="*/ 72000 h 1614492"/>
                <a:gd name="connsiteX8" fmla="*/ 72000 w 3024167"/>
                <a:gd name="connsiteY8" fmla="*/ 0 h 161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24167" h="1614492">
                  <a:moveTo>
                    <a:pt x="72000" y="0"/>
                  </a:moveTo>
                  <a:lnTo>
                    <a:pt x="2952167" y="0"/>
                  </a:lnTo>
                  <a:cubicBezTo>
                    <a:pt x="2991911" y="0"/>
                    <a:pt x="3024167" y="32256"/>
                    <a:pt x="3024167" y="72000"/>
                  </a:cubicBezTo>
                  <a:lnTo>
                    <a:pt x="3024167" y="1542492"/>
                  </a:lnTo>
                  <a:cubicBezTo>
                    <a:pt x="3024167" y="1582236"/>
                    <a:pt x="2991911" y="1614492"/>
                    <a:pt x="2952167" y="1614492"/>
                  </a:cubicBezTo>
                  <a:lnTo>
                    <a:pt x="72000" y="1614492"/>
                  </a:lnTo>
                  <a:cubicBezTo>
                    <a:pt x="32256" y="1614492"/>
                    <a:pt x="0" y="1582236"/>
                    <a:pt x="0" y="1542492"/>
                  </a:cubicBezTo>
                  <a:lnTo>
                    <a:pt x="0" y="72000"/>
                  </a:lnTo>
                  <a:cubicBezTo>
                    <a:pt x="0" y="32256"/>
                    <a:pt x="32256" y="0"/>
                    <a:pt x="72000" y="0"/>
                  </a:cubicBezTo>
                </a:path>
              </a:pathLst>
            </a:custGeom>
            <a:solidFill>
              <a:schemeClr val="accent1"/>
            </a:solidFill>
            <a:ln w="19050" cap="flat" cmpd="sng" algn="ctr">
              <a:noFill/>
              <a:prstDash val="solid"/>
              <a:miter lim="800000"/>
            </a:ln>
            <a:effectLst/>
          </p:spPr>
          <p:txBody>
            <a:bodyPr rtlCol="0" anchor="ctr"/>
            <a:lstStyle/>
            <a:p>
              <a:pPr marL="0" marR="0" lvl="0" indent="0" algn="ctr" defTabSz="914400" eaLnBrk="1" fontAlgn="auto" latinLnBrk="0" hangingPunct="1">
                <a:lnSpc>
                  <a:spcPct val="130000"/>
                </a:lnSpc>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17" name="文本框 16">
              <a:extLst>
                <a:ext uri="{FF2B5EF4-FFF2-40B4-BE49-F238E27FC236}">
                  <a16:creationId xmlns:a16="http://schemas.microsoft.com/office/drawing/2014/main" id="{B8595C0E-E916-5D2E-435A-8635849ABD85}"/>
                </a:ext>
              </a:extLst>
            </p:cNvPr>
            <p:cNvSpPr txBox="1"/>
            <p:nvPr/>
          </p:nvSpPr>
          <p:spPr>
            <a:xfrm>
              <a:off x="8499951" y="2200425"/>
              <a:ext cx="2798288" cy="906723"/>
            </a:xfrm>
            <a:prstGeom prst="rect">
              <a:avLst/>
            </a:prstGeom>
            <a:noFill/>
          </p:spPr>
          <p:txBody>
            <a:bodyPr wrap="square" rtlCol="0">
              <a:spAutoFit/>
            </a:bodyPr>
            <a:lstStyle/>
            <a:p>
              <a:pPr>
                <a:lnSpc>
                  <a:spcPct val="130000"/>
                </a:lnSpc>
              </a:pPr>
              <a:r>
                <a:rPr lang="zh-CN" altLang="en-US" sz="1400" dirty="0">
                  <a:solidFill>
                    <a:schemeClr val="bg1"/>
                  </a:solidFill>
                  <a:latin typeface="+mn-ea"/>
                </a:rPr>
                <a:t>长期聘请其他高校学者、行业企业专家为学生开展学术讲座和实践教学指导</a:t>
              </a:r>
              <a:endParaRPr lang="en-US" altLang="zh-CN" sz="1400" dirty="0">
                <a:solidFill>
                  <a:schemeClr val="bg1"/>
                </a:solidFill>
                <a:latin typeface="+mn-ea"/>
              </a:endParaRPr>
            </a:p>
          </p:txBody>
        </p:sp>
        <p:pic>
          <p:nvPicPr>
            <p:cNvPr id="18" name="图形 17">
              <a:extLst>
                <a:ext uri="{FF2B5EF4-FFF2-40B4-BE49-F238E27FC236}">
                  <a16:creationId xmlns:a16="http://schemas.microsoft.com/office/drawing/2014/main" id="{A873BB29-2CCE-7FBE-1CF5-20DA17625665}"/>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614639" y="1622402"/>
              <a:ext cx="538677" cy="538677"/>
            </a:xfrm>
            <a:prstGeom prst="rect">
              <a:avLst/>
            </a:prstGeom>
          </p:spPr>
        </p:pic>
      </p:grpSp>
      <p:grpSp>
        <p:nvGrpSpPr>
          <p:cNvPr id="19" name="组合 18">
            <a:extLst>
              <a:ext uri="{FF2B5EF4-FFF2-40B4-BE49-F238E27FC236}">
                <a16:creationId xmlns:a16="http://schemas.microsoft.com/office/drawing/2014/main" id="{C7EAA17A-B6F2-DAEA-9ED5-AC5487138959}"/>
              </a:ext>
            </a:extLst>
          </p:cNvPr>
          <p:cNvGrpSpPr/>
          <p:nvPr/>
        </p:nvGrpSpPr>
        <p:grpSpPr>
          <a:xfrm>
            <a:off x="8329373" y="3181167"/>
            <a:ext cx="3024167" cy="1614492"/>
            <a:chOff x="8329373" y="3181167"/>
            <a:chExt cx="3024167" cy="1614492"/>
          </a:xfrm>
        </p:grpSpPr>
        <p:sp>
          <p:nvSpPr>
            <p:cNvPr id="20" name="矩形 50">
              <a:extLst>
                <a:ext uri="{FF2B5EF4-FFF2-40B4-BE49-F238E27FC236}">
                  <a16:creationId xmlns:a16="http://schemas.microsoft.com/office/drawing/2014/main" id="{112FA651-523B-32E0-0982-903D2A3A2275}"/>
                </a:ext>
              </a:extLst>
            </p:cNvPr>
            <p:cNvSpPr/>
            <p:nvPr/>
          </p:nvSpPr>
          <p:spPr>
            <a:xfrm>
              <a:off x="8329373" y="3181167"/>
              <a:ext cx="3024167" cy="1614492"/>
            </a:xfrm>
            <a:custGeom>
              <a:avLst/>
              <a:gdLst>
                <a:gd name="connsiteX0" fmla="*/ 72000 w 3024167"/>
                <a:gd name="connsiteY0" fmla="*/ 0 h 1614492"/>
                <a:gd name="connsiteX1" fmla="*/ 2952167 w 3024167"/>
                <a:gd name="connsiteY1" fmla="*/ 0 h 1614492"/>
                <a:gd name="connsiteX2" fmla="*/ 3024167 w 3024167"/>
                <a:gd name="connsiteY2" fmla="*/ 72000 h 1614492"/>
                <a:gd name="connsiteX3" fmla="*/ 3024167 w 3024167"/>
                <a:gd name="connsiteY3" fmla="*/ 1542492 h 1614492"/>
                <a:gd name="connsiteX4" fmla="*/ 2952167 w 3024167"/>
                <a:gd name="connsiteY4" fmla="*/ 1614492 h 1614492"/>
                <a:gd name="connsiteX5" fmla="*/ 72000 w 3024167"/>
                <a:gd name="connsiteY5" fmla="*/ 1614492 h 1614492"/>
                <a:gd name="connsiteX6" fmla="*/ 0 w 3024167"/>
                <a:gd name="connsiteY6" fmla="*/ 1542492 h 1614492"/>
                <a:gd name="connsiteX7" fmla="*/ 0 w 3024167"/>
                <a:gd name="connsiteY7" fmla="*/ 72000 h 1614492"/>
                <a:gd name="connsiteX8" fmla="*/ 72000 w 3024167"/>
                <a:gd name="connsiteY8" fmla="*/ 0 h 161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24167" h="1614492">
                  <a:moveTo>
                    <a:pt x="72000" y="0"/>
                  </a:moveTo>
                  <a:lnTo>
                    <a:pt x="2952167" y="0"/>
                  </a:lnTo>
                  <a:cubicBezTo>
                    <a:pt x="2991911" y="0"/>
                    <a:pt x="3024167" y="32256"/>
                    <a:pt x="3024167" y="72000"/>
                  </a:cubicBezTo>
                  <a:lnTo>
                    <a:pt x="3024167" y="1542492"/>
                  </a:lnTo>
                  <a:cubicBezTo>
                    <a:pt x="3024167" y="1582236"/>
                    <a:pt x="2991911" y="1614492"/>
                    <a:pt x="2952167" y="1614492"/>
                  </a:cubicBezTo>
                  <a:lnTo>
                    <a:pt x="72000" y="1614492"/>
                  </a:lnTo>
                  <a:cubicBezTo>
                    <a:pt x="32256" y="1614492"/>
                    <a:pt x="0" y="1582236"/>
                    <a:pt x="0" y="1542492"/>
                  </a:cubicBezTo>
                  <a:lnTo>
                    <a:pt x="0" y="72000"/>
                  </a:lnTo>
                  <a:cubicBezTo>
                    <a:pt x="0" y="32256"/>
                    <a:pt x="32256" y="0"/>
                    <a:pt x="72000" y="0"/>
                  </a:cubicBezTo>
                </a:path>
              </a:pathLst>
            </a:custGeom>
            <a:solidFill>
              <a:sysClr val="window" lastClr="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30000"/>
                </a:lnSpc>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21" name="文本框 20">
              <a:extLst>
                <a:ext uri="{FF2B5EF4-FFF2-40B4-BE49-F238E27FC236}">
                  <a16:creationId xmlns:a16="http://schemas.microsoft.com/office/drawing/2014/main" id="{A8DC37E2-FB48-45DA-7C24-56B32A6459E1}"/>
                </a:ext>
              </a:extLst>
            </p:cNvPr>
            <p:cNvSpPr txBox="1"/>
            <p:nvPr/>
          </p:nvSpPr>
          <p:spPr>
            <a:xfrm>
              <a:off x="8499952" y="3838574"/>
              <a:ext cx="2798287" cy="906723"/>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mn-ea"/>
                </a:rPr>
                <a:t>柔性引进国家杰出青年科学基金获得者、长江学者特聘教授学术讲座和实践教学指导</a:t>
              </a:r>
              <a:endParaRPr lang="en-US" altLang="zh-CN" sz="1400" dirty="0">
                <a:solidFill>
                  <a:schemeClr val="tx1">
                    <a:lumMod val="85000"/>
                    <a:lumOff val="15000"/>
                  </a:schemeClr>
                </a:solidFill>
                <a:latin typeface="+mn-ea"/>
              </a:endParaRPr>
            </a:p>
          </p:txBody>
        </p:sp>
        <p:pic>
          <p:nvPicPr>
            <p:cNvPr id="22" name="图形 21">
              <a:extLst>
                <a:ext uri="{FF2B5EF4-FFF2-40B4-BE49-F238E27FC236}">
                  <a16:creationId xmlns:a16="http://schemas.microsoft.com/office/drawing/2014/main" id="{2B26826A-EBF9-E64C-826E-5CAC9F72BDAB}"/>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8591421" y="3334364"/>
              <a:ext cx="497837" cy="497837"/>
            </a:xfrm>
            <a:prstGeom prst="rect">
              <a:avLst/>
            </a:prstGeom>
          </p:spPr>
        </p:pic>
      </p:grpSp>
      <p:grpSp>
        <p:nvGrpSpPr>
          <p:cNvPr id="23" name="组合 22">
            <a:extLst>
              <a:ext uri="{FF2B5EF4-FFF2-40B4-BE49-F238E27FC236}">
                <a16:creationId xmlns:a16="http://schemas.microsoft.com/office/drawing/2014/main" id="{4D0E35A4-3DE2-4D76-EFF2-FB969BBF2191}"/>
              </a:ext>
            </a:extLst>
          </p:cNvPr>
          <p:cNvGrpSpPr/>
          <p:nvPr/>
        </p:nvGrpSpPr>
        <p:grpSpPr>
          <a:xfrm>
            <a:off x="8329373" y="4850229"/>
            <a:ext cx="3024167" cy="1614492"/>
            <a:chOff x="8329373" y="4850229"/>
            <a:chExt cx="3024167" cy="1614492"/>
          </a:xfrm>
        </p:grpSpPr>
        <p:sp>
          <p:nvSpPr>
            <p:cNvPr id="24" name="矩形 51">
              <a:extLst>
                <a:ext uri="{FF2B5EF4-FFF2-40B4-BE49-F238E27FC236}">
                  <a16:creationId xmlns:a16="http://schemas.microsoft.com/office/drawing/2014/main" id="{7851123E-3566-743A-6CDE-A01FAA774F10}"/>
                </a:ext>
              </a:extLst>
            </p:cNvPr>
            <p:cNvSpPr/>
            <p:nvPr/>
          </p:nvSpPr>
          <p:spPr>
            <a:xfrm>
              <a:off x="8329373" y="4850229"/>
              <a:ext cx="3024167" cy="1614492"/>
            </a:xfrm>
            <a:custGeom>
              <a:avLst/>
              <a:gdLst>
                <a:gd name="connsiteX0" fmla="*/ 72000 w 3024167"/>
                <a:gd name="connsiteY0" fmla="*/ 0 h 1614492"/>
                <a:gd name="connsiteX1" fmla="*/ 2952167 w 3024167"/>
                <a:gd name="connsiteY1" fmla="*/ 0 h 1614492"/>
                <a:gd name="connsiteX2" fmla="*/ 3024167 w 3024167"/>
                <a:gd name="connsiteY2" fmla="*/ 72000 h 1614492"/>
                <a:gd name="connsiteX3" fmla="*/ 3024167 w 3024167"/>
                <a:gd name="connsiteY3" fmla="*/ 1542492 h 1614492"/>
                <a:gd name="connsiteX4" fmla="*/ 2952167 w 3024167"/>
                <a:gd name="connsiteY4" fmla="*/ 1614492 h 1614492"/>
                <a:gd name="connsiteX5" fmla="*/ 72000 w 3024167"/>
                <a:gd name="connsiteY5" fmla="*/ 1614492 h 1614492"/>
                <a:gd name="connsiteX6" fmla="*/ 0 w 3024167"/>
                <a:gd name="connsiteY6" fmla="*/ 1542492 h 1614492"/>
                <a:gd name="connsiteX7" fmla="*/ 0 w 3024167"/>
                <a:gd name="connsiteY7" fmla="*/ 72000 h 1614492"/>
                <a:gd name="connsiteX8" fmla="*/ 72000 w 3024167"/>
                <a:gd name="connsiteY8" fmla="*/ 0 h 161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24167" h="1614492">
                  <a:moveTo>
                    <a:pt x="72000" y="0"/>
                  </a:moveTo>
                  <a:lnTo>
                    <a:pt x="2952167" y="0"/>
                  </a:lnTo>
                  <a:cubicBezTo>
                    <a:pt x="2991911" y="0"/>
                    <a:pt x="3024167" y="32256"/>
                    <a:pt x="3024167" y="72000"/>
                  </a:cubicBezTo>
                  <a:lnTo>
                    <a:pt x="3024167" y="1542492"/>
                  </a:lnTo>
                  <a:cubicBezTo>
                    <a:pt x="3024167" y="1582236"/>
                    <a:pt x="2991911" y="1614492"/>
                    <a:pt x="2952167" y="1614492"/>
                  </a:cubicBezTo>
                  <a:lnTo>
                    <a:pt x="72000" y="1614492"/>
                  </a:lnTo>
                  <a:cubicBezTo>
                    <a:pt x="32256" y="1614492"/>
                    <a:pt x="0" y="1582236"/>
                    <a:pt x="0" y="1542492"/>
                  </a:cubicBezTo>
                  <a:lnTo>
                    <a:pt x="0" y="72000"/>
                  </a:lnTo>
                  <a:cubicBezTo>
                    <a:pt x="0" y="32256"/>
                    <a:pt x="32256" y="0"/>
                    <a:pt x="72000" y="0"/>
                  </a:cubicBezTo>
                </a:path>
              </a:pathLst>
            </a:custGeom>
            <a:solidFill>
              <a:schemeClr val="accent1"/>
            </a:solidFill>
            <a:ln w="19050" cap="flat" cmpd="sng" algn="ctr">
              <a:noFill/>
              <a:prstDash val="solid"/>
              <a:miter lim="800000"/>
            </a:ln>
            <a:effectLst/>
          </p:spPr>
          <p:txBody>
            <a:bodyPr rtlCol="0" anchor="ctr"/>
            <a:lstStyle/>
            <a:p>
              <a:pPr marL="0" marR="0" lvl="0" indent="0" algn="ctr" defTabSz="914400" eaLnBrk="1" fontAlgn="auto" latinLnBrk="0" hangingPunct="1">
                <a:lnSpc>
                  <a:spcPct val="130000"/>
                </a:lnSpc>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25" name="文本框 24">
              <a:extLst>
                <a:ext uri="{FF2B5EF4-FFF2-40B4-BE49-F238E27FC236}">
                  <a16:creationId xmlns:a16="http://schemas.microsoft.com/office/drawing/2014/main" id="{E3942CE5-24B1-4A60-83D1-C8D00303B411}"/>
                </a:ext>
              </a:extLst>
            </p:cNvPr>
            <p:cNvSpPr txBox="1"/>
            <p:nvPr/>
          </p:nvSpPr>
          <p:spPr>
            <a:xfrm>
              <a:off x="8499952" y="5473386"/>
              <a:ext cx="2797200" cy="906723"/>
            </a:xfrm>
            <a:prstGeom prst="rect">
              <a:avLst/>
            </a:prstGeom>
            <a:noFill/>
          </p:spPr>
          <p:txBody>
            <a:bodyPr wrap="square" rtlCol="0">
              <a:spAutoFit/>
            </a:bodyPr>
            <a:lstStyle/>
            <a:p>
              <a:pPr>
                <a:lnSpc>
                  <a:spcPct val="130000"/>
                </a:lnSpc>
              </a:pPr>
              <a:r>
                <a:rPr lang="zh-CN" altLang="en-US" sz="1400" dirty="0">
                  <a:solidFill>
                    <a:schemeClr val="bg1"/>
                  </a:solidFill>
                  <a:latin typeface="+mn-ea"/>
                </a:rPr>
                <a:t>聘请国务院特殊津贴获得者、重庆市首届学术技术带头人、巴渝学者特聘教授</a:t>
              </a:r>
              <a:endParaRPr lang="en-US" altLang="zh-CN" sz="1400" dirty="0">
                <a:solidFill>
                  <a:schemeClr val="bg1"/>
                </a:solidFill>
                <a:latin typeface="+mn-ea"/>
              </a:endParaRPr>
            </a:p>
          </p:txBody>
        </p:sp>
        <p:pic>
          <p:nvPicPr>
            <p:cNvPr id="26" name="图形 25">
              <a:extLst>
                <a:ext uri="{FF2B5EF4-FFF2-40B4-BE49-F238E27FC236}">
                  <a16:creationId xmlns:a16="http://schemas.microsoft.com/office/drawing/2014/main" id="{E243B17C-E419-8399-64EC-6F5383384588}"/>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615840" y="4998489"/>
              <a:ext cx="470725" cy="470725"/>
            </a:xfrm>
            <a:prstGeom prst="rect">
              <a:avLst/>
            </a:prstGeom>
          </p:spPr>
        </p:pic>
      </p:grpSp>
    </p:spTree>
    <p:extLst>
      <p:ext uri="{BB962C8B-B14F-4D97-AF65-F5344CB8AC3E}">
        <p14:creationId xmlns:p14="http://schemas.microsoft.com/office/powerpoint/2010/main" val="1852256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FC0F0C4-9B8A-56D2-C2B9-98F36C2ADD78}"/>
              </a:ext>
            </a:extLst>
          </p:cNvPr>
          <p:cNvSpPr>
            <a:spLocks noGrp="1"/>
          </p:cNvSpPr>
          <p:nvPr>
            <p:ph type="body" sz="quarter" idx="10"/>
          </p:nvPr>
        </p:nvSpPr>
        <p:spPr/>
        <p:txBody>
          <a:bodyPr/>
          <a:lstStyle/>
          <a:p>
            <a:r>
              <a:rPr lang="zh-CN" altLang="en-US" dirty="0"/>
              <a:t>学术研究</a:t>
            </a:r>
          </a:p>
        </p:txBody>
      </p:sp>
      <p:sp>
        <p:nvSpPr>
          <p:cNvPr id="3" name="矩形 2">
            <a:extLst>
              <a:ext uri="{FF2B5EF4-FFF2-40B4-BE49-F238E27FC236}">
                <a16:creationId xmlns:a16="http://schemas.microsoft.com/office/drawing/2014/main" id="{4E3D17B1-7ECE-9D29-5391-C0C1A2A9B4D0}"/>
              </a:ext>
            </a:extLst>
          </p:cNvPr>
          <p:cNvSpPr/>
          <p:nvPr/>
        </p:nvSpPr>
        <p:spPr>
          <a:xfrm>
            <a:off x="0" y="5433144"/>
            <a:ext cx="12204000" cy="14394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4" name="文本框 3">
            <a:extLst>
              <a:ext uri="{FF2B5EF4-FFF2-40B4-BE49-F238E27FC236}">
                <a16:creationId xmlns:a16="http://schemas.microsoft.com/office/drawing/2014/main" id="{F04A16B3-7EDB-FE0E-24B3-4C0525F84EDA}"/>
              </a:ext>
            </a:extLst>
          </p:cNvPr>
          <p:cNvSpPr txBox="1"/>
          <p:nvPr/>
        </p:nvSpPr>
        <p:spPr>
          <a:xfrm>
            <a:off x="1861767" y="5841441"/>
            <a:ext cx="8468466" cy="369332"/>
          </a:xfrm>
          <a:prstGeom prst="rect">
            <a:avLst/>
          </a:prstGeom>
          <a:noFill/>
        </p:spPr>
        <p:txBody>
          <a:bodyPr wrap="square" lIns="0" tIns="0" rIns="0" bIns="0" rtlCol="0">
            <a:spAutoFit/>
          </a:bodyPr>
          <a:lstStyle/>
          <a:p>
            <a:pPr algn="ctr"/>
            <a:r>
              <a:rPr lang="zh-CN" altLang="en-US" sz="2400" dirty="0">
                <a:solidFill>
                  <a:schemeClr val="bg1"/>
                </a:solidFill>
                <a:latin typeface="+mj-ea"/>
                <a:ea typeface="+mj-ea"/>
              </a:rPr>
              <a:t>与政府和大型企事业单位合作共建创新科研平台</a:t>
            </a:r>
          </a:p>
        </p:txBody>
      </p:sp>
      <p:sp>
        <p:nvSpPr>
          <p:cNvPr id="5" name="梯形 4">
            <a:extLst>
              <a:ext uri="{FF2B5EF4-FFF2-40B4-BE49-F238E27FC236}">
                <a16:creationId xmlns:a16="http://schemas.microsoft.com/office/drawing/2014/main" id="{C7BF94CB-EE90-0110-FCAD-60FA184CC1E1}"/>
              </a:ext>
            </a:extLst>
          </p:cNvPr>
          <p:cNvSpPr/>
          <p:nvPr/>
        </p:nvSpPr>
        <p:spPr>
          <a:xfrm>
            <a:off x="0" y="3310133"/>
            <a:ext cx="12192000" cy="2133600"/>
          </a:xfrm>
          <a:prstGeom prst="trapezoid">
            <a:avLst>
              <a:gd name="adj" fmla="val 102839"/>
            </a:avLst>
          </a:prstGeom>
          <a:gradFill flip="none" rotWithShape="1">
            <a:gsLst>
              <a:gs pos="10000">
                <a:schemeClr val="accent3"/>
              </a:gs>
              <a:gs pos="10000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grpSp>
        <p:nvGrpSpPr>
          <p:cNvPr id="6" name="组合 5">
            <a:extLst>
              <a:ext uri="{FF2B5EF4-FFF2-40B4-BE49-F238E27FC236}">
                <a16:creationId xmlns:a16="http://schemas.microsoft.com/office/drawing/2014/main" id="{2F4F233B-3B5B-FD3C-1BC7-B694084E5E1E}"/>
              </a:ext>
            </a:extLst>
          </p:cNvPr>
          <p:cNvGrpSpPr/>
          <p:nvPr/>
        </p:nvGrpSpPr>
        <p:grpSpPr>
          <a:xfrm>
            <a:off x="622769" y="2410645"/>
            <a:ext cx="1600540" cy="2650086"/>
            <a:chOff x="622769" y="2410645"/>
            <a:chExt cx="1600540" cy="2650086"/>
          </a:xfrm>
        </p:grpSpPr>
        <p:sp>
          <p:nvSpPr>
            <p:cNvPr id="7" name="矩形: 圆角 6">
              <a:extLst>
                <a:ext uri="{FF2B5EF4-FFF2-40B4-BE49-F238E27FC236}">
                  <a16:creationId xmlns:a16="http://schemas.microsoft.com/office/drawing/2014/main" id="{2BFEC37C-6F30-6961-0B43-67090749B9AD}"/>
                </a:ext>
              </a:extLst>
            </p:cNvPr>
            <p:cNvSpPr/>
            <p:nvPr/>
          </p:nvSpPr>
          <p:spPr>
            <a:xfrm>
              <a:off x="622769" y="2410645"/>
              <a:ext cx="1600540" cy="2650086"/>
            </a:xfrm>
            <a:prstGeom prst="roundRect">
              <a:avLst>
                <a:gd name="adj" fmla="val 4895"/>
              </a:avLst>
            </a:prstGeom>
            <a:solidFill>
              <a:schemeClr val="bg1"/>
            </a:solidFill>
            <a:ln>
              <a:noFill/>
            </a:ln>
            <a:effectLst>
              <a:reflection blurRad="12700" stA="44000" endPos="20000" dist="12700" dir="5400000" sy="-100000" algn="bl" rotWithShape="0"/>
            </a:effectLst>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8" name="文本框 7">
              <a:extLst>
                <a:ext uri="{FF2B5EF4-FFF2-40B4-BE49-F238E27FC236}">
                  <a16:creationId xmlns:a16="http://schemas.microsoft.com/office/drawing/2014/main" id="{D14A3D74-AAB4-8B6D-90C2-8D0B5542A18A}"/>
                </a:ext>
              </a:extLst>
            </p:cNvPr>
            <p:cNvSpPr txBox="1"/>
            <p:nvPr/>
          </p:nvSpPr>
          <p:spPr>
            <a:xfrm>
              <a:off x="689466" y="3893552"/>
              <a:ext cx="1467145" cy="553998"/>
            </a:xfrm>
            <a:prstGeom prst="rect">
              <a:avLst/>
            </a:prstGeom>
            <a:noFill/>
            <a:scene3d>
              <a:camera prst="orthographicFront">
                <a:rot lat="1080000" lon="20040000" rev="0"/>
              </a:camera>
              <a:lightRig rig="threePt" dir="t"/>
            </a:scene3d>
          </p:spPr>
          <p:txBody>
            <a:bodyPr wrap="square" lIns="0" tIns="0" rIns="0" bIns="0" rtlCol="0">
              <a:spAutoFit/>
            </a:bodyPr>
            <a:lstStyle/>
            <a:p>
              <a:pPr algn="ctr"/>
              <a:r>
                <a:rPr lang="zh-CN" altLang="en-US" dirty="0">
                  <a:solidFill>
                    <a:schemeClr val="accent1"/>
                  </a:solidFill>
                  <a:latin typeface="+mj-ea"/>
                  <a:ea typeface="+mj-ea"/>
                </a:rPr>
                <a:t>人工智能</a:t>
              </a:r>
              <a:endParaRPr lang="en-US" altLang="zh-CN" dirty="0">
                <a:solidFill>
                  <a:schemeClr val="accent1"/>
                </a:solidFill>
                <a:latin typeface="+mj-ea"/>
                <a:ea typeface="+mj-ea"/>
              </a:endParaRPr>
            </a:p>
            <a:p>
              <a:pPr algn="ctr"/>
              <a:r>
                <a:rPr lang="zh-CN" altLang="en-US" dirty="0">
                  <a:solidFill>
                    <a:schemeClr val="accent1"/>
                  </a:solidFill>
                  <a:latin typeface="+mj-ea"/>
                  <a:ea typeface="+mj-ea"/>
                </a:rPr>
                <a:t>科普基地</a:t>
              </a:r>
            </a:p>
          </p:txBody>
        </p:sp>
        <p:sp>
          <p:nvSpPr>
            <p:cNvPr id="9" name="文本框 8">
              <a:extLst>
                <a:ext uri="{FF2B5EF4-FFF2-40B4-BE49-F238E27FC236}">
                  <a16:creationId xmlns:a16="http://schemas.microsoft.com/office/drawing/2014/main" id="{5B6683F4-E7B4-BD1B-6AB1-BE3CDEA3AAE6}"/>
                </a:ext>
              </a:extLst>
            </p:cNvPr>
            <p:cNvSpPr txBox="1"/>
            <p:nvPr/>
          </p:nvSpPr>
          <p:spPr>
            <a:xfrm>
              <a:off x="689466" y="4484094"/>
              <a:ext cx="1479806" cy="261610"/>
            </a:xfrm>
            <a:prstGeom prst="rect">
              <a:avLst/>
            </a:prstGeom>
            <a:noFill/>
            <a:scene3d>
              <a:camera prst="orthographicFront">
                <a:rot lat="1080000" lon="20040000" rev="0"/>
              </a:camera>
              <a:lightRig rig="threePt" dir="t"/>
            </a:scene3d>
          </p:spPr>
          <p:txBody>
            <a:bodyPr wrap="square" rtlCol="0">
              <a:spAutoFit/>
            </a:bodyPr>
            <a:lstStyle/>
            <a:p>
              <a:pPr algn="ctr"/>
              <a:r>
                <a:rPr lang="en-US" altLang="zh-CN" sz="1100" dirty="0">
                  <a:solidFill>
                    <a:schemeClr val="tx1">
                      <a:lumMod val="85000"/>
                      <a:lumOff val="15000"/>
                    </a:schemeClr>
                  </a:solidFill>
                  <a:ea typeface="OPPOSans R" panose="00020600040101010101" pitchFamily="18" charset="-122"/>
                </a:rPr>
                <a:t>artificial intelligence</a:t>
              </a:r>
              <a:endParaRPr lang="zh-CN" altLang="en-US" sz="1100" dirty="0">
                <a:solidFill>
                  <a:schemeClr val="tx1">
                    <a:lumMod val="85000"/>
                    <a:lumOff val="15000"/>
                  </a:schemeClr>
                </a:solidFill>
                <a:ea typeface="OPPOSans R" panose="00020600040101010101" pitchFamily="18" charset="-122"/>
              </a:endParaRPr>
            </a:p>
          </p:txBody>
        </p:sp>
        <p:sp>
          <p:nvSpPr>
            <p:cNvPr id="10" name="椭圆 9">
              <a:extLst>
                <a:ext uri="{FF2B5EF4-FFF2-40B4-BE49-F238E27FC236}">
                  <a16:creationId xmlns:a16="http://schemas.microsoft.com/office/drawing/2014/main" id="{2E15956C-A83B-E031-BCD1-A8050943BF9A}"/>
                </a:ext>
              </a:extLst>
            </p:cNvPr>
            <p:cNvSpPr/>
            <p:nvPr/>
          </p:nvSpPr>
          <p:spPr>
            <a:xfrm>
              <a:off x="1008252" y="2851648"/>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11" name="弧形 10">
              <a:extLst>
                <a:ext uri="{FF2B5EF4-FFF2-40B4-BE49-F238E27FC236}">
                  <a16:creationId xmlns:a16="http://schemas.microsoft.com/office/drawing/2014/main" id="{9A0B480D-B64D-E95B-ED6E-F4EFDBC3E716}"/>
                </a:ext>
              </a:extLst>
            </p:cNvPr>
            <p:cNvSpPr/>
            <p:nvPr/>
          </p:nvSpPr>
          <p:spPr>
            <a:xfrm>
              <a:off x="927693" y="2771089"/>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12" name="椭圆 11">
              <a:extLst>
                <a:ext uri="{FF2B5EF4-FFF2-40B4-BE49-F238E27FC236}">
                  <a16:creationId xmlns:a16="http://schemas.microsoft.com/office/drawing/2014/main" id="{33286849-0975-AA2D-D51A-B1053425720F}"/>
                </a:ext>
              </a:extLst>
            </p:cNvPr>
            <p:cNvSpPr/>
            <p:nvPr/>
          </p:nvSpPr>
          <p:spPr>
            <a:xfrm>
              <a:off x="866142" y="2709538"/>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pic>
          <p:nvPicPr>
            <p:cNvPr id="13" name="图形 12">
              <a:extLst>
                <a:ext uri="{FF2B5EF4-FFF2-40B4-BE49-F238E27FC236}">
                  <a16:creationId xmlns:a16="http://schemas.microsoft.com/office/drawing/2014/main" id="{FC188B99-9738-C927-08F1-E22B77A71C96}"/>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97718" y="3041114"/>
              <a:ext cx="450640" cy="450640"/>
            </a:xfrm>
            <a:prstGeom prst="rect">
              <a:avLst/>
            </a:prstGeom>
            <a:scene3d>
              <a:camera prst="orthographicFront">
                <a:rot lat="1080000" lon="20040000" rev="0"/>
              </a:camera>
              <a:lightRig rig="threePt" dir="t"/>
            </a:scene3d>
          </p:spPr>
        </p:pic>
      </p:grpSp>
      <p:grpSp>
        <p:nvGrpSpPr>
          <p:cNvPr id="14" name="组合 13">
            <a:extLst>
              <a:ext uri="{FF2B5EF4-FFF2-40B4-BE49-F238E27FC236}">
                <a16:creationId xmlns:a16="http://schemas.microsoft.com/office/drawing/2014/main" id="{1EB49B2F-7FB2-8286-31F0-FB20F340208E}"/>
              </a:ext>
            </a:extLst>
          </p:cNvPr>
          <p:cNvGrpSpPr/>
          <p:nvPr/>
        </p:nvGrpSpPr>
        <p:grpSpPr>
          <a:xfrm>
            <a:off x="3665036" y="2410645"/>
            <a:ext cx="1768631" cy="2650086"/>
            <a:chOff x="3665036" y="2410645"/>
            <a:chExt cx="1768631" cy="2650086"/>
          </a:xfrm>
        </p:grpSpPr>
        <p:sp>
          <p:nvSpPr>
            <p:cNvPr id="15" name="矩形: 圆角 14">
              <a:extLst>
                <a:ext uri="{FF2B5EF4-FFF2-40B4-BE49-F238E27FC236}">
                  <a16:creationId xmlns:a16="http://schemas.microsoft.com/office/drawing/2014/main" id="{9C781EA4-E959-0F71-E545-FA25796015BC}"/>
                </a:ext>
              </a:extLst>
            </p:cNvPr>
            <p:cNvSpPr/>
            <p:nvPr/>
          </p:nvSpPr>
          <p:spPr>
            <a:xfrm>
              <a:off x="3756543" y="2410645"/>
              <a:ext cx="1600540" cy="2650086"/>
            </a:xfrm>
            <a:prstGeom prst="roundRect">
              <a:avLst>
                <a:gd name="adj" fmla="val 4895"/>
              </a:avLst>
            </a:prstGeom>
            <a:solidFill>
              <a:schemeClr val="bg1"/>
            </a:solidFill>
            <a:ln>
              <a:noFill/>
            </a:ln>
            <a:effectLst>
              <a:reflection blurRad="12700" stA="44000" endPos="20000" dist="12700" dir="5400000" sy="-100000" algn="bl" rotWithShape="0"/>
            </a:effectLst>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16" name="文本框 15">
              <a:extLst>
                <a:ext uri="{FF2B5EF4-FFF2-40B4-BE49-F238E27FC236}">
                  <a16:creationId xmlns:a16="http://schemas.microsoft.com/office/drawing/2014/main" id="{0FCE5597-EC45-4298-AB0B-9B4CEAE577CB}"/>
                </a:ext>
              </a:extLst>
            </p:cNvPr>
            <p:cNvSpPr txBox="1"/>
            <p:nvPr/>
          </p:nvSpPr>
          <p:spPr>
            <a:xfrm>
              <a:off x="3665036" y="3893552"/>
              <a:ext cx="1768631" cy="553998"/>
            </a:xfrm>
            <a:prstGeom prst="rect">
              <a:avLst/>
            </a:prstGeom>
            <a:noFill/>
            <a:scene3d>
              <a:camera prst="orthographicFront">
                <a:rot lat="1080000" lon="20040000" rev="0"/>
              </a:camera>
              <a:lightRig rig="threePt" dir="t"/>
            </a:scene3d>
          </p:spPr>
          <p:txBody>
            <a:bodyPr wrap="square" lIns="0" tIns="0" rIns="0" bIns="0" rtlCol="0">
              <a:spAutoFit/>
            </a:bodyPr>
            <a:lstStyle/>
            <a:p>
              <a:pPr algn="ctr"/>
              <a:r>
                <a:rPr lang="zh-CN" altLang="en-US" dirty="0">
                  <a:solidFill>
                    <a:schemeClr val="accent1"/>
                  </a:solidFill>
                  <a:latin typeface="+mj-ea"/>
                  <a:ea typeface="+mj-ea"/>
                </a:rPr>
                <a:t>生态环境局</a:t>
              </a:r>
              <a:endParaRPr lang="en-US" altLang="zh-CN" dirty="0">
                <a:solidFill>
                  <a:schemeClr val="accent1"/>
                </a:solidFill>
                <a:latin typeface="+mj-ea"/>
                <a:ea typeface="+mj-ea"/>
              </a:endParaRPr>
            </a:p>
            <a:p>
              <a:pPr algn="ctr"/>
              <a:r>
                <a:rPr lang="zh-CN" altLang="en-US" dirty="0">
                  <a:solidFill>
                    <a:schemeClr val="accent1"/>
                  </a:solidFill>
                  <a:latin typeface="+mj-ea"/>
                  <a:ea typeface="+mj-ea"/>
                </a:rPr>
                <a:t>重点实验室</a:t>
              </a:r>
            </a:p>
          </p:txBody>
        </p:sp>
        <p:sp>
          <p:nvSpPr>
            <p:cNvPr id="17" name="文本框 16">
              <a:extLst>
                <a:ext uri="{FF2B5EF4-FFF2-40B4-BE49-F238E27FC236}">
                  <a16:creationId xmlns:a16="http://schemas.microsoft.com/office/drawing/2014/main" id="{CD8577E7-7333-76C9-73E3-C6F90DD9ABDE}"/>
                </a:ext>
              </a:extLst>
            </p:cNvPr>
            <p:cNvSpPr txBox="1"/>
            <p:nvPr/>
          </p:nvSpPr>
          <p:spPr>
            <a:xfrm>
              <a:off x="3738263" y="4485631"/>
              <a:ext cx="1637348" cy="261610"/>
            </a:xfrm>
            <a:prstGeom prst="rect">
              <a:avLst/>
            </a:prstGeom>
            <a:noFill/>
            <a:scene3d>
              <a:camera prst="orthographicFront">
                <a:rot lat="1080000" lon="20040000" rev="0"/>
              </a:camera>
              <a:lightRig rig="threePt" dir="t"/>
            </a:scene3d>
          </p:spPr>
          <p:txBody>
            <a:bodyPr wrap="square" rtlCol="0">
              <a:spAutoFit/>
            </a:bodyPr>
            <a:lstStyle/>
            <a:p>
              <a:pPr algn="ctr"/>
              <a:r>
                <a:rPr lang="en-US" altLang="zh-CN" sz="1100" dirty="0">
                  <a:solidFill>
                    <a:schemeClr val="tx1">
                      <a:lumMod val="85000"/>
                      <a:lumOff val="15000"/>
                    </a:schemeClr>
                  </a:solidFill>
                  <a:ea typeface="OPPOSans R" panose="00020600040101010101" pitchFamily="18" charset="-122"/>
                </a:rPr>
                <a:t>Ecological environment</a:t>
              </a:r>
              <a:endParaRPr lang="zh-CN" altLang="en-US" sz="1100" dirty="0">
                <a:solidFill>
                  <a:schemeClr val="tx1">
                    <a:lumMod val="85000"/>
                    <a:lumOff val="15000"/>
                  </a:schemeClr>
                </a:solidFill>
                <a:ea typeface="OPPOSans R" panose="00020600040101010101" pitchFamily="18" charset="-122"/>
              </a:endParaRPr>
            </a:p>
          </p:txBody>
        </p:sp>
        <p:sp>
          <p:nvSpPr>
            <p:cNvPr id="18" name="椭圆 17">
              <a:extLst>
                <a:ext uri="{FF2B5EF4-FFF2-40B4-BE49-F238E27FC236}">
                  <a16:creationId xmlns:a16="http://schemas.microsoft.com/office/drawing/2014/main" id="{C7C99FB9-EB24-3A00-F484-6E5EBF8F97CB}"/>
                </a:ext>
              </a:extLst>
            </p:cNvPr>
            <p:cNvSpPr/>
            <p:nvPr/>
          </p:nvSpPr>
          <p:spPr>
            <a:xfrm>
              <a:off x="4142026" y="2851648"/>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19" name="弧形 18">
              <a:extLst>
                <a:ext uri="{FF2B5EF4-FFF2-40B4-BE49-F238E27FC236}">
                  <a16:creationId xmlns:a16="http://schemas.microsoft.com/office/drawing/2014/main" id="{D7AB2C99-1BF3-CA72-6485-373064A0D31D}"/>
                </a:ext>
              </a:extLst>
            </p:cNvPr>
            <p:cNvSpPr/>
            <p:nvPr/>
          </p:nvSpPr>
          <p:spPr>
            <a:xfrm>
              <a:off x="4061467" y="2771089"/>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20" name="椭圆 19">
              <a:extLst>
                <a:ext uri="{FF2B5EF4-FFF2-40B4-BE49-F238E27FC236}">
                  <a16:creationId xmlns:a16="http://schemas.microsoft.com/office/drawing/2014/main" id="{579753AD-CAC8-BC14-0380-550F572FC932}"/>
                </a:ext>
              </a:extLst>
            </p:cNvPr>
            <p:cNvSpPr/>
            <p:nvPr/>
          </p:nvSpPr>
          <p:spPr>
            <a:xfrm>
              <a:off x="3999916" y="2709538"/>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pic>
          <p:nvPicPr>
            <p:cNvPr id="21" name="图形 20">
              <a:extLst>
                <a:ext uri="{FF2B5EF4-FFF2-40B4-BE49-F238E27FC236}">
                  <a16:creationId xmlns:a16="http://schemas.microsoft.com/office/drawing/2014/main" id="{AA648FCF-2148-03FF-E618-6C7DC3D388A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365531" y="3075153"/>
              <a:ext cx="382563" cy="382563"/>
            </a:xfrm>
            <a:prstGeom prst="rect">
              <a:avLst/>
            </a:prstGeom>
            <a:scene3d>
              <a:camera prst="orthographicFront">
                <a:rot lat="1080000" lon="20040000" rev="0"/>
              </a:camera>
              <a:lightRig rig="threePt" dir="t"/>
            </a:scene3d>
          </p:spPr>
        </p:pic>
      </p:grpSp>
      <p:grpSp>
        <p:nvGrpSpPr>
          <p:cNvPr id="22" name="组合 21">
            <a:extLst>
              <a:ext uri="{FF2B5EF4-FFF2-40B4-BE49-F238E27FC236}">
                <a16:creationId xmlns:a16="http://schemas.microsoft.com/office/drawing/2014/main" id="{301926DD-45B7-D7D0-A8A1-FDB52AB8808A}"/>
              </a:ext>
            </a:extLst>
          </p:cNvPr>
          <p:cNvGrpSpPr/>
          <p:nvPr/>
        </p:nvGrpSpPr>
        <p:grpSpPr>
          <a:xfrm>
            <a:off x="6890317" y="2410645"/>
            <a:ext cx="1600540" cy="2650086"/>
            <a:chOff x="6890317" y="2410645"/>
            <a:chExt cx="1600540" cy="2650086"/>
          </a:xfrm>
        </p:grpSpPr>
        <p:sp>
          <p:nvSpPr>
            <p:cNvPr id="23" name="矩形: 圆角 22">
              <a:extLst>
                <a:ext uri="{FF2B5EF4-FFF2-40B4-BE49-F238E27FC236}">
                  <a16:creationId xmlns:a16="http://schemas.microsoft.com/office/drawing/2014/main" id="{58D556AA-F5E4-55D5-0081-ED17298ABCA0}"/>
                </a:ext>
              </a:extLst>
            </p:cNvPr>
            <p:cNvSpPr/>
            <p:nvPr/>
          </p:nvSpPr>
          <p:spPr>
            <a:xfrm>
              <a:off x="6890317" y="2410645"/>
              <a:ext cx="1600540" cy="2650086"/>
            </a:xfrm>
            <a:prstGeom prst="roundRect">
              <a:avLst>
                <a:gd name="adj" fmla="val 4895"/>
              </a:avLst>
            </a:prstGeom>
            <a:solidFill>
              <a:schemeClr val="bg1"/>
            </a:solidFill>
            <a:ln>
              <a:noFill/>
            </a:ln>
            <a:effectLst>
              <a:reflection blurRad="12700" stA="44000" endPos="20000" dist="12700" dir="5400000" sy="-100000" algn="bl" rotWithShape="0"/>
            </a:effectLst>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24" name="文本框 23">
              <a:extLst>
                <a:ext uri="{FF2B5EF4-FFF2-40B4-BE49-F238E27FC236}">
                  <a16:creationId xmlns:a16="http://schemas.microsoft.com/office/drawing/2014/main" id="{7DB34353-75D4-2339-C294-BE4C73C40B16}"/>
                </a:ext>
              </a:extLst>
            </p:cNvPr>
            <p:cNvSpPr txBox="1"/>
            <p:nvPr/>
          </p:nvSpPr>
          <p:spPr>
            <a:xfrm>
              <a:off x="6957014" y="3893552"/>
              <a:ext cx="1467145" cy="553998"/>
            </a:xfrm>
            <a:prstGeom prst="rect">
              <a:avLst/>
            </a:prstGeom>
            <a:noFill/>
            <a:scene3d>
              <a:camera prst="orthographicFront">
                <a:rot lat="1080000" lon="20040000" rev="0"/>
              </a:camera>
              <a:lightRig rig="threePt" dir="t"/>
            </a:scene3d>
          </p:spPr>
          <p:txBody>
            <a:bodyPr wrap="square" lIns="0" tIns="0" rIns="0" bIns="0" rtlCol="0">
              <a:spAutoFit/>
            </a:bodyPr>
            <a:lstStyle/>
            <a:p>
              <a:pPr algn="ctr"/>
              <a:r>
                <a:rPr lang="zh-CN" altLang="en-US" dirty="0">
                  <a:solidFill>
                    <a:schemeClr val="accent1"/>
                  </a:solidFill>
                  <a:latin typeface="+mj-ea"/>
                  <a:ea typeface="+mj-ea"/>
                </a:rPr>
                <a:t>重庆市</a:t>
              </a:r>
              <a:endParaRPr lang="en-US" altLang="zh-CN" dirty="0">
                <a:solidFill>
                  <a:schemeClr val="accent1"/>
                </a:solidFill>
                <a:latin typeface="+mj-ea"/>
                <a:ea typeface="+mj-ea"/>
              </a:endParaRPr>
            </a:p>
            <a:p>
              <a:pPr algn="ctr"/>
              <a:r>
                <a:rPr lang="zh-CN" altLang="en-US" dirty="0">
                  <a:solidFill>
                    <a:schemeClr val="accent1"/>
                  </a:solidFill>
                  <a:latin typeface="+mj-ea"/>
                  <a:ea typeface="+mj-ea"/>
                </a:rPr>
                <a:t>重点实验室</a:t>
              </a:r>
            </a:p>
          </p:txBody>
        </p:sp>
        <p:sp>
          <p:nvSpPr>
            <p:cNvPr id="25" name="文本框 24">
              <a:extLst>
                <a:ext uri="{FF2B5EF4-FFF2-40B4-BE49-F238E27FC236}">
                  <a16:creationId xmlns:a16="http://schemas.microsoft.com/office/drawing/2014/main" id="{2F548409-DE40-67BE-AF86-9CDB1301D492}"/>
                </a:ext>
              </a:extLst>
            </p:cNvPr>
            <p:cNvSpPr txBox="1"/>
            <p:nvPr/>
          </p:nvSpPr>
          <p:spPr>
            <a:xfrm>
              <a:off x="6957014" y="4484093"/>
              <a:ext cx="1398794" cy="261610"/>
            </a:xfrm>
            <a:prstGeom prst="rect">
              <a:avLst/>
            </a:prstGeom>
            <a:noFill/>
            <a:scene3d>
              <a:camera prst="orthographicFront">
                <a:rot lat="1080000" lon="20040000" rev="0"/>
              </a:camera>
              <a:lightRig rig="threePt" dir="t"/>
            </a:scene3d>
          </p:spPr>
          <p:txBody>
            <a:bodyPr wrap="square" rtlCol="0">
              <a:spAutoFit/>
            </a:bodyPr>
            <a:lstStyle/>
            <a:p>
              <a:pPr algn="ctr"/>
              <a:r>
                <a:rPr lang="en-US" altLang="zh-CN" sz="1100" dirty="0">
                  <a:solidFill>
                    <a:schemeClr val="tx1">
                      <a:lumMod val="85000"/>
                      <a:lumOff val="15000"/>
                    </a:schemeClr>
                  </a:solidFill>
                  <a:ea typeface="OPPOSans R" panose="00020600040101010101" pitchFamily="18" charset="-122"/>
                </a:rPr>
                <a:t>Chong Qing</a:t>
              </a:r>
              <a:endParaRPr lang="zh-CN" altLang="en-US" sz="1100" dirty="0">
                <a:solidFill>
                  <a:schemeClr val="tx1">
                    <a:lumMod val="85000"/>
                    <a:lumOff val="15000"/>
                  </a:schemeClr>
                </a:solidFill>
                <a:ea typeface="OPPOSans R" panose="00020600040101010101" pitchFamily="18" charset="-122"/>
              </a:endParaRPr>
            </a:p>
          </p:txBody>
        </p:sp>
        <p:sp>
          <p:nvSpPr>
            <p:cNvPr id="26" name="椭圆 25">
              <a:extLst>
                <a:ext uri="{FF2B5EF4-FFF2-40B4-BE49-F238E27FC236}">
                  <a16:creationId xmlns:a16="http://schemas.microsoft.com/office/drawing/2014/main" id="{B036F2F2-EDCD-4339-00E2-3461E9262D20}"/>
                </a:ext>
              </a:extLst>
            </p:cNvPr>
            <p:cNvSpPr/>
            <p:nvPr/>
          </p:nvSpPr>
          <p:spPr>
            <a:xfrm>
              <a:off x="7275800" y="2851648"/>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27" name="弧形 26">
              <a:extLst>
                <a:ext uri="{FF2B5EF4-FFF2-40B4-BE49-F238E27FC236}">
                  <a16:creationId xmlns:a16="http://schemas.microsoft.com/office/drawing/2014/main" id="{136256EF-1FB9-FE10-460D-E9168CBB1938}"/>
                </a:ext>
              </a:extLst>
            </p:cNvPr>
            <p:cNvSpPr/>
            <p:nvPr/>
          </p:nvSpPr>
          <p:spPr>
            <a:xfrm>
              <a:off x="7195241" y="2771089"/>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28" name="椭圆 27">
              <a:extLst>
                <a:ext uri="{FF2B5EF4-FFF2-40B4-BE49-F238E27FC236}">
                  <a16:creationId xmlns:a16="http://schemas.microsoft.com/office/drawing/2014/main" id="{D6BB5B31-38AF-E07B-2511-62037212F6C2}"/>
                </a:ext>
              </a:extLst>
            </p:cNvPr>
            <p:cNvSpPr/>
            <p:nvPr/>
          </p:nvSpPr>
          <p:spPr>
            <a:xfrm>
              <a:off x="7133690" y="2709538"/>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pic>
          <p:nvPicPr>
            <p:cNvPr id="29" name="图形 28">
              <a:extLst>
                <a:ext uri="{FF2B5EF4-FFF2-40B4-BE49-F238E27FC236}">
                  <a16:creationId xmlns:a16="http://schemas.microsoft.com/office/drawing/2014/main" id="{80146EF5-FBC5-CDAD-2489-64A6FA88A4E3}"/>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474198" y="3050046"/>
              <a:ext cx="432776" cy="432776"/>
            </a:xfrm>
            <a:prstGeom prst="rect">
              <a:avLst/>
            </a:prstGeom>
            <a:scene3d>
              <a:camera prst="orthographicFront">
                <a:rot lat="1080000" lon="20040000" rev="0"/>
              </a:camera>
              <a:lightRig rig="threePt" dir="t"/>
            </a:scene3d>
          </p:spPr>
        </p:pic>
      </p:grpSp>
      <p:grpSp>
        <p:nvGrpSpPr>
          <p:cNvPr id="30" name="组合 29">
            <a:extLst>
              <a:ext uri="{FF2B5EF4-FFF2-40B4-BE49-F238E27FC236}">
                <a16:creationId xmlns:a16="http://schemas.microsoft.com/office/drawing/2014/main" id="{00ECF1E7-848D-79B9-EA3D-D139F3B669A3}"/>
              </a:ext>
            </a:extLst>
          </p:cNvPr>
          <p:cNvGrpSpPr/>
          <p:nvPr/>
        </p:nvGrpSpPr>
        <p:grpSpPr>
          <a:xfrm>
            <a:off x="10024093" y="2410645"/>
            <a:ext cx="1600540" cy="2650086"/>
            <a:chOff x="10024093" y="2410645"/>
            <a:chExt cx="1600540" cy="2650086"/>
          </a:xfrm>
        </p:grpSpPr>
        <p:sp>
          <p:nvSpPr>
            <p:cNvPr id="31" name="矩形: 圆角 30">
              <a:extLst>
                <a:ext uri="{FF2B5EF4-FFF2-40B4-BE49-F238E27FC236}">
                  <a16:creationId xmlns:a16="http://schemas.microsoft.com/office/drawing/2014/main" id="{92D1E8C7-1477-C96A-30B1-0AAC90E09400}"/>
                </a:ext>
              </a:extLst>
            </p:cNvPr>
            <p:cNvSpPr/>
            <p:nvPr/>
          </p:nvSpPr>
          <p:spPr>
            <a:xfrm>
              <a:off x="10024093" y="2410645"/>
              <a:ext cx="1600540" cy="2650086"/>
            </a:xfrm>
            <a:prstGeom prst="roundRect">
              <a:avLst>
                <a:gd name="adj" fmla="val 4895"/>
              </a:avLst>
            </a:prstGeom>
            <a:solidFill>
              <a:schemeClr val="bg1"/>
            </a:solidFill>
            <a:ln>
              <a:noFill/>
            </a:ln>
            <a:effectLst>
              <a:reflection blurRad="12700" stA="44000" endPos="20000" dist="12700" dir="5400000" sy="-100000" algn="bl" rotWithShape="0"/>
            </a:effectLst>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32" name="文本框 31">
              <a:extLst>
                <a:ext uri="{FF2B5EF4-FFF2-40B4-BE49-F238E27FC236}">
                  <a16:creationId xmlns:a16="http://schemas.microsoft.com/office/drawing/2014/main" id="{09D4F851-A31D-AD21-80CC-3726ABC73CDE}"/>
                </a:ext>
              </a:extLst>
            </p:cNvPr>
            <p:cNvSpPr txBox="1"/>
            <p:nvPr/>
          </p:nvSpPr>
          <p:spPr>
            <a:xfrm>
              <a:off x="10090790" y="3893552"/>
              <a:ext cx="1467145" cy="553998"/>
            </a:xfrm>
            <a:prstGeom prst="rect">
              <a:avLst/>
            </a:prstGeom>
            <a:noFill/>
            <a:scene3d>
              <a:camera prst="orthographicFront">
                <a:rot lat="1080000" lon="20040000" rev="0"/>
              </a:camera>
              <a:lightRig rig="threePt" dir="t"/>
            </a:scene3d>
          </p:spPr>
          <p:txBody>
            <a:bodyPr wrap="square" lIns="0" tIns="0" rIns="0" bIns="0" rtlCol="0">
              <a:spAutoFit/>
            </a:bodyPr>
            <a:lstStyle/>
            <a:p>
              <a:pPr algn="ctr"/>
              <a:r>
                <a:rPr lang="zh-CN" altLang="en-US" b="0" i="0" dirty="0">
                  <a:solidFill>
                    <a:schemeClr val="accent1"/>
                  </a:solidFill>
                  <a:effectLst/>
                  <a:latin typeface="+mj-ea"/>
                  <a:ea typeface="+mj-ea"/>
                </a:rPr>
                <a:t>科技创新</a:t>
              </a:r>
              <a:endParaRPr lang="en-US" altLang="zh-CN" b="0" i="0" dirty="0">
                <a:solidFill>
                  <a:schemeClr val="accent1"/>
                </a:solidFill>
                <a:effectLst/>
                <a:latin typeface="+mj-ea"/>
                <a:ea typeface="+mj-ea"/>
              </a:endParaRPr>
            </a:p>
            <a:p>
              <a:pPr algn="ctr"/>
              <a:r>
                <a:rPr lang="zh-CN" altLang="en-US" b="0" i="0" dirty="0">
                  <a:solidFill>
                    <a:schemeClr val="accent1"/>
                  </a:solidFill>
                  <a:effectLst/>
                  <a:latin typeface="+mj-ea"/>
                  <a:ea typeface="+mj-ea"/>
                </a:rPr>
                <a:t>研究群体</a:t>
              </a:r>
              <a:endParaRPr lang="zh-CN" altLang="en-US" sz="2000" dirty="0">
                <a:solidFill>
                  <a:schemeClr val="accent1"/>
                </a:solidFill>
                <a:latin typeface="+mj-ea"/>
                <a:ea typeface="+mj-ea"/>
              </a:endParaRPr>
            </a:p>
          </p:txBody>
        </p:sp>
        <p:sp>
          <p:nvSpPr>
            <p:cNvPr id="33" name="文本框 32">
              <a:extLst>
                <a:ext uri="{FF2B5EF4-FFF2-40B4-BE49-F238E27FC236}">
                  <a16:creationId xmlns:a16="http://schemas.microsoft.com/office/drawing/2014/main" id="{F873A138-2C34-60EA-7DCF-143E7A6345FD}"/>
                </a:ext>
              </a:extLst>
            </p:cNvPr>
            <p:cNvSpPr txBox="1"/>
            <p:nvPr/>
          </p:nvSpPr>
          <p:spPr>
            <a:xfrm>
              <a:off x="10039713" y="4484093"/>
              <a:ext cx="1560816" cy="261610"/>
            </a:xfrm>
            <a:prstGeom prst="rect">
              <a:avLst/>
            </a:prstGeom>
            <a:noFill/>
            <a:scene3d>
              <a:camera prst="orthographicFront">
                <a:rot lat="1080000" lon="20040000" rev="0"/>
              </a:camera>
              <a:lightRig rig="threePt" dir="t"/>
            </a:scene3d>
          </p:spPr>
          <p:txBody>
            <a:bodyPr wrap="square" rtlCol="0">
              <a:spAutoFit/>
            </a:bodyPr>
            <a:lstStyle/>
            <a:p>
              <a:pPr algn="ctr"/>
              <a:r>
                <a:rPr lang="en-US" altLang="zh-CN" sz="1100" dirty="0">
                  <a:solidFill>
                    <a:schemeClr val="tx1">
                      <a:lumMod val="85000"/>
                      <a:lumOff val="15000"/>
                    </a:schemeClr>
                  </a:solidFill>
                  <a:ea typeface="OPPOSans R" panose="00020600040101010101" pitchFamily="18" charset="-122"/>
                </a:rPr>
                <a:t>Innovation technology</a:t>
              </a:r>
              <a:endParaRPr lang="zh-CN" altLang="en-US" sz="1100" dirty="0">
                <a:solidFill>
                  <a:schemeClr val="tx1">
                    <a:lumMod val="85000"/>
                    <a:lumOff val="15000"/>
                  </a:schemeClr>
                </a:solidFill>
                <a:ea typeface="OPPOSans R" panose="00020600040101010101" pitchFamily="18" charset="-122"/>
              </a:endParaRPr>
            </a:p>
          </p:txBody>
        </p:sp>
        <p:sp>
          <p:nvSpPr>
            <p:cNvPr id="34" name="椭圆 33">
              <a:extLst>
                <a:ext uri="{FF2B5EF4-FFF2-40B4-BE49-F238E27FC236}">
                  <a16:creationId xmlns:a16="http://schemas.microsoft.com/office/drawing/2014/main" id="{3108E3B1-81C3-61E0-9573-4E92BAB66095}"/>
                </a:ext>
              </a:extLst>
            </p:cNvPr>
            <p:cNvSpPr/>
            <p:nvPr/>
          </p:nvSpPr>
          <p:spPr>
            <a:xfrm>
              <a:off x="10409576" y="2851648"/>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35" name="弧形 34">
              <a:extLst>
                <a:ext uri="{FF2B5EF4-FFF2-40B4-BE49-F238E27FC236}">
                  <a16:creationId xmlns:a16="http://schemas.microsoft.com/office/drawing/2014/main" id="{36BB728D-305D-0F50-E891-F92B96059B67}"/>
                </a:ext>
              </a:extLst>
            </p:cNvPr>
            <p:cNvSpPr/>
            <p:nvPr/>
          </p:nvSpPr>
          <p:spPr>
            <a:xfrm>
              <a:off x="10329017" y="2771089"/>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36" name="椭圆 35">
              <a:extLst>
                <a:ext uri="{FF2B5EF4-FFF2-40B4-BE49-F238E27FC236}">
                  <a16:creationId xmlns:a16="http://schemas.microsoft.com/office/drawing/2014/main" id="{CC00C8A6-1315-EEEB-2EDC-108394F86F6C}"/>
                </a:ext>
              </a:extLst>
            </p:cNvPr>
            <p:cNvSpPr/>
            <p:nvPr/>
          </p:nvSpPr>
          <p:spPr>
            <a:xfrm>
              <a:off x="10267466" y="2709538"/>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pic>
          <p:nvPicPr>
            <p:cNvPr id="37" name="图形 36">
              <a:extLst>
                <a:ext uri="{FF2B5EF4-FFF2-40B4-BE49-F238E27FC236}">
                  <a16:creationId xmlns:a16="http://schemas.microsoft.com/office/drawing/2014/main" id="{9C280C24-CE8E-50D4-573A-80FBBCF1A206}"/>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0604905" y="3046977"/>
              <a:ext cx="438915" cy="438915"/>
            </a:xfrm>
            <a:prstGeom prst="rect">
              <a:avLst/>
            </a:prstGeom>
            <a:scene3d>
              <a:camera prst="orthographicFront">
                <a:rot lat="1080000" lon="20040000" rev="0"/>
              </a:camera>
              <a:lightRig rig="threePt" dir="t"/>
            </a:scene3d>
          </p:spPr>
        </p:pic>
      </p:grpSp>
      <p:grpSp>
        <p:nvGrpSpPr>
          <p:cNvPr id="38" name="组合 37">
            <a:extLst>
              <a:ext uri="{FF2B5EF4-FFF2-40B4-BE49-F238E27FC236}">
                <a16:creationId xmlns:a16="http://schemas.microsoft.com/office/drawing/2014/main" id="{6ACD0ABF-1732-EB16-9215-FA39631F7371}"/>
              </a:ext>
            </a:extLst>
          </p:cNvPr>
          <p:cNvGrpSpPr/>
          <p:nvPr/>
        </p:nvGrpSpPr>
        <p:grpSpPr>
          <a:xfrm>
            <a:off x="2189656" y="1888986"/>
            <a:ext cx="1600540" cy="2650086"/>
            <a:chOff x="2189656" y="1888986"/>
            <a:chExt cx="1600540" cy="2650086"/>
          </a:xfrm>
        </p:grpSpPr>
        <p:grpSp>
          <p:nvGrpSpPr>
            <p:cNvPr id="39" name="组合 38">
              <a:extLst>
                <a:ext uri="{FF2B5EF4-FFF2-40B4-BE49-F238E27FC236}">
                  <a16:creationId xmlns:a16="http://schemas.microsoft.com/office/drawing/2014/main" id="{C9C1D9AF-0EE8-4F00-14FE-1BA09AB76D1A}"/>
                </a:ext>
              </a:extLst>
            </p:cNvPr>
            <p:cNvGrpSpPr/>
            <p:nvPr/>
          </p:nvGrpSpPr>
          <p:grpSpPr>
            <a:xfrm>
              <a:off x="2189656" y="1888986"/>
              <a:ext cx="1600540" cy="2650086"/>
              <a:chOff x="2189656" y="1888986"/>
              <a:chExt cx="1600540" cy="2650086"/>
            </a:xfrm>
            <a:effectLst>
              <a:reflection blurRad="12700" stA="44000" endPos="20000" dist="12700" dir="5400000" sy="-100000" algn="bl" rotWithShape="0"/>
            </a:effectLst>
          </p:grpSpPr>
          <p:sp>
            <p:nvSpPr>
              <p:cNvPr id="45" name="矩形: 圆角 44">
                <a:extLst>
                  <a:ext uri="{FF2B5EF4-FFF2-40B4-BE49-F238E27FC236}">
                    <a16:creationId xmlns:a16="http://schemas.microsoft.com/office/drawing/2014/main" id="{27C30CF2-3CFA-4318-0C61-99C5E4A2094A}"/>
                  </a:ext>
                </a:extLst>
              </p:cNvPr>
              <p:cNvSpPr/>
              <p:nvPr/>
            </p:nvSpPr>
            <p:spPr>
              <a:xfrm>
                <a:off x="2189656" y="1888986"/>
                <a:ext cx="1600540" cy="2650086"/>
              </a:xfrm>
              <a:prstGeom prst="roundRect">
                <a:avLst>
                  <a:gd name="adj" fmla="val 4895"/>
                </a:avLst>
              </a:prstGeom>
              <a:solidFill>
                <a:schemeClr val="bg1"/>
              </a:solidFill>
              <a:ln>
                <a:no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46" name="文本框 45">
                <a:extLst>
                  <a:ext uri="{FF2B5EF4-FFF2-40B4-BE49-F238E27FC236}">
                    <a16:creationId xmlns:a16="http://schemas.microsoft.com/office/drawing/2014/main" id="{6D2ED4FB-0CDF-5F68-A07C-2B33B82243F8}"/>
                  </a:ext>
                </a:extLst>
              </p:cNvPr>
              <p:cNvSpPr txBox="1"/>
              <p:nvPr/>
            </p:nvSpPr>
            <p:spPr>
              <a:xfrm>
                <a:off x="2237303" y="4039540"/>
                <a:ext cx="1495042" cy="430887"/>
              </a:xfrm>
              <a:prstGeom prst="rect">
                <a:avLst/>
              </a:prstGeom>
              <a:noFill/>
              <a:effectLst>
                <a:reflection blurRad="12700" stA="44000" endPos="20000" dist="12700" dir="5400000" sy="-100000" algn="bl" rotWithShape="0"/>
              </a:effectLst>
              <a:scene3d>
                <a:camera prst="orthographicFront">
                  <a:rot lat="1080000" lon="20040000" rev="0"/>
                </a:camera>
                <a:lightRig rig="threePt" dir="t"/>
              </a:scene3d>
            </p:spPr>
            <p:txBody>
              <a:bodyPr wrap="square" rtlCol="0">
                <a:spAutoFit/>
              </a:bodyPr>
              <a:lstStyle>
                <a:defPPr>
                  <a:defRPr lang="en-US"/>
                </a:defPPr>
                <a:lvl1pPr algn="ctr">
                  <a:defRPr sz="1100">
                    <a:solidFill>
                      <a:schemeClr val="tx1">
                        <a:lumMod val="50000"/>
                        <a:lumOff val="50000"/>
                      </a:schemeClr>
                    </a:solidFill>
                  </a:defRPr>
                </a:lvl1pPr>
              </a:lstStyle>
              <a:p>
                <a:r>
                  <a:rPr lang="en-US" dirty="0">
                    <a:solidFill>
                      <a:schemeClr val="tx1">
                        <a:lumMod val="85000"/>
                        <a:lumOff val="15000"/>
                      </a:schemeClr>
                    </a:solidFill>
                  </a:rPr>
                  <a:t>Philosophical Society</a:t>
                </a:r>
                <a:endParaRPr lang="zh-CN" altLang="en-US" dirty="0">
                  <a:solidFill>
                    <a:schemeClr val="tx1">
                      <a:lumMod val="85000"/>
                      <a:lumOff val="15000"/>
                    </a:schemeClr>
                  </a:solidFill>
                  <a:ea typeface="OPPOSans R" panose="00020600040101010101" pitchFamily="18" charset="-122"/>
                </a:endParaRPr>
              </a:p>
            </p:txBody>
          </p:sp>
        </p:grpSp>
        <p:sp>
          <p:nvSpPr>
            <p:cNvPr id="40" name="椭圆 39">
              <a:extLst>
                <a:ext uri="{FF2B5EF4-FFF2-40B4-BE49-F238E27FC236}">
                  <a16:creationId xmlns:a16="http://schemas.microsoft.com/office/drawing/2014/main" id="{E8EE1B2C-0BBA-B420-8AD5-6B2F4041BE91}"/>
                </a:ext>
              </a:extLst>
            </p:cNvPr>
            <p:cNvSpPr/>
            <p:nvPr/>
          </p:nvSpPr>
          <p:spPr>
            <a:xfrm>
              <a:off x="2575139" y="2329989"/>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41" name="弧形 40">
              <a:extLst>
                <a:ext uri="{FF2B5EF4-FFF2-40B4-BE49-F238E27FC236}">
                  <a16:creationId xmlns:a16="http://schemas.microsoft.com/office/drawing/2014/main" id="{FAD153EF-F9C3-4704-BFFF-4B482330A828}"/>
                </a:ext>
              </a:extLst>
            </p:cNvPr>
            <p:cNvSpPr/>
            <p:nvPr/>
          </p:nvSpPr>
          <p:spPr>
            <a:xfrm>
              <a:off x="2494580" y="2249430"/>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42" name="椭圆 41">
              <a:extLst>
                <a:ext uri="{FF2B5EF4-FFF2-40B4-BE49-F238E27FC236}">
                  <a16:creationId xmlns:a16="http://schemas.microsoft.com/office/drawing/2014/main" id="{CDA25500-F504-366B-81FE-32CE82F85F40}"/>
                </a:ext>
              </a:extLst>
            </p:cNvPr>
            <p:cNvSpPr/>
            <p:nvPr/>
          </p:nvSpPr>
          <p:spPr>
            <a:xfrm>
              <a:off x="2433029" y="2187879"/>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pic>
          <p:nvPicPr>
            <p:cNvPr id="43" name="图形 42">
              <a:extLst>
                <a:ext uri="{FF2B5EF4-FFF2-40B4-BE49-F238E27FC236}">
                  <a16:creationId xmlns:a16="http://schemas.microsoft.com/office/drawing/2014/main" id="{146C4F01-CA2D-9526-CC7F-AD2FC6B1A3ED}"/>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2755017" y="2509867"/>
              <a:ext cx="469817" cy="469817"/>
            </a:xfrm>
            <a:prstGeom prst="rect">
              <a:avLst/>
            </a:prstGeom>
            <a:scene3d>
              <a:camera prst="orthographicFront">
                <a:rot lat="1080000" lon="20040000" rev="0"/>
              </a:camera>
              <a:lightRig rig="threePt" dir="t"/>
            </a:scene3d>
          </p:spPr>
        </p:pic>
        <p:sp>
          <p:nvSpPr>
            <p:cNvPr id="44" name="文本框 43">
              <a:extLst>
                <a:ext uri="{FF2B5EF4-FFF2-40B4-BE49-F238E27FC236}">
                  <a16:creationId xmlns:a16="http://schemas.microsoft.com/office/drawing/2014/main" id="{37C14506-9E6E-6C56-8414-1D2CD35BAAF6}"/>
                </a:ext>
              </a:extLst>
            </p:cNvPr>
            <p:cNvSpPr txBox="1"/>
            <p:nvPr/>
          </p:nvSpPr>
          <p:spPr>
            <a:xfrm>
              <a:off x="2256353" y="3444463"/>
              <a:ext cx="1467145" cy="553998"/>
            </a:xfrm>
            <a:prstGeom prst="rect">
              <a:avLst/>
            </a:prstGeom>
            <a:noFill/>
            <a:scene3d>
              <a:camera prst="orthographicFront">
                <a:rot lat="1080000" lon="20040000" rev="0"/>
              </a:camera>
              <a:lightRig rig="threePt" dir="t"/>
            </a:scene3d>
          </p:spPr>
          <p:txBody>
            <a:bodyPr wrap="square" lIns="0" tIns="0" rIns="0" bIns="0" rtlCol="0">
              <a:spAutoFit/>
            </a:bodyPr>
            <a:lstStyle/>
            <a:p>
              <a:pPr algn="ctr"/>
              <a:r>
                <a:rPr lang="zh-CN" altLang="en-US" dirty="0">
                  <a:solidFill>
                    <a:schemeClr val="accent1"/>
                  </a:solidFill>
                  <a:latin typeface="+mj-ea"/>
                  <a:ea typeface="+mj-ea"/>
                </a:rPr>
                <a:t>哲学社会科学培育团队</a:t>
              </a:r>
            </a:p>
          </p:txBody>
        </p:sp>
      </p:grpSp>
      <p:grpSp>
        <p:nvGrpSpPr>
          <p:cNvPr id="47" name="组合 46">
            <a:extLst>
              <a:ext uri="{FF2B5EF4-FFF2-40B4-BE49-F238E27FC236}">
                <a16:creationId xmlns:a16="http://schemas.microsoft.com/office/drawing/2014/main" id="{B2DCACC7-A172-37EC-4CE6-3BAD1E1E5990}"/>
              </a:ext>
            </a:extLst>
          </p:cNvPr>
          <p:cNvGrpSpPr/>
          <p:nvPr/>
        </p:nvGrpSpPr>
        <p:grpSpPr>
          <a:xfrm>
            <a:off x="5261877" y="1888986"/>
            <a:ext cx="1689989" cy="2650086"/>
            <a:chOff x="5261877" y="1888986"/>
            <a:chExt cx="1689989" cy="2650086"/>
          </a:xfrm>
        </p:grpSpPr>
        <p:grpSp>
          <p:nvGrpSpPr>
            <p:cNvPr id="48" name="组合 47">
              <a:extLst>
                <a:ext uri="{FF2B5EF4-FFF2-40B4-BE49-F238E27FC236}">
                  <a16:creationId xmlns:a16="http://schemas.microsoft.com/office/drawing/2014/main" id="{A51CC2C8-0ACA-2BDD-92DA-7881E165E512}"/>
                </a:ext>
              </a:extLst>
            </p:cNvPr>
            <p:cNvGrpSpPr/>
            <p:nvPr/>
          </p:nvGrpSpPr>
          <p:grpSpPr>
            <a:xfrm>
              <a:off x="5323430" y="1888986"/>
              <a:ext cx="1600540" cy="2650086"/>
              <a:chOff x="5323430" y="1888986"/>
              <a:chExt cx="1600540" cy="2650086"/>
            </a:xfrm>
            <a:effectLst>
              <a:reflection blurRad="12700" stA="44000" endPos="23000" dist="38100" dir="5400000" sy="-100000" algn="bl" rotWithShape="0"/>
            </a:effectLst>
          </p:grpSpPr>
          <p:sp>
            <p:nvSpPr>
              <p:cNvPr id="54" name="矩形: 圆角 53">
                <a:extLst>
                  <a:ext uri="{FF2B5EF4-FFF2-40B4-BE49-F238E27FC236}">
                    <a16:creationId xmlns:a16="http://schemas.microsoft.com/office/drawing/2014/main" id="{932581AF-ED20-DAD9-61FF-391085567210}"/>
                  </a:ext>
                </a:extLst>
              </p:cNvPr>
              <p:cNvSpPr/>
              <p:nvPr/>
            </p:nvSpPr>
            <p:spPr>
              <a:xfrm>
                <a:off x="5323430" y="1888986"/>
                <a:ext cx="1600540" cy="2650086"/>
              </a:xfrm>
              <a:prstGeom prst="roundRect">
                <a:avLst>
                  <a:gd name="adj" fmla="val 4895"/>
                </a:avLst>
              </a:prstGeom>
              <a:solidFill>
                <a:schemeClr val="bg1"/>
              </a:solidFill>
              <a:ln>
                <a:no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55" name="文本框 54">
                <a:extLst>
                  <a:ext uri="{FF2B5EF4-FFF2-40B4-BE49-F238E27FC236}">
                    <a16:creationId xmlns:a16="http://schemas.microsoft.com/office/drawing/2014/main" id="{E5B79995-C269-16B4-A0BE-27C511D9AC47}"/>
                  </a:ext>
                </a:extLst>
              </p:cNvPr>
              <p:cNvSpPr txBox="1"/>
              <p:nvPr/>
            </p:nvSpPr>
            <p:spPr>
              <a:xfrm>
                <a:off x="5377467" y="4020490"/>
                <a:ext cx="1498538" cy="261610"/>
              </a:xfrm>
              <a:prstGeom prst="rect">
                <a:avLst/>
              </a:prstGeom>
              <a:noFill/>
              <a:scene3d>
                <a:camera prst="orthographicFront">
                  <a:rot lat="1080000" lon="20040000" rev="0"/>
                </a:camera>
                <a:lightRig rig="threePt" dir="t"/>
              </a:scene3d>
            </p:spPr>
            <p:txBody>
              <a:bodyPr wrap="square" rtlCol="0">
                <a:spAutoFit/>
              </a:bodyPr>
              <a:lstStyle/>
              <a:p>
                <a:pPr algn="ctr"/>
                <a:r>
                  <a:rPr lang="en-US" altLang="zh-CN" sz="1100" dirty="0">
                    <a:solidFill>
                      <a:schemeClr val="tx1">
                        <a:lumMod val="85000"/>
                        <a:lumOff val="15000"/>
                      </a:schemeClr>
                    </a:solidFill>
                    <a:ea typeface="OPPOSans R" panose="00020600040101010101" pitchFamily="18" charset="-122"/>
                  </a:rPr>
                  <a:t>post-doctoral student</a:t>
                </a:r>
                <a:endParaRPr lang="zh-CN" altLang="en-US" sz="1100" dirty="0">
                  <a:solidFill>
                    <a:schemeClr val="tx1">
                      <a:lumMod val="85000"/>
                      <a:lumOff val="15000"/>
                    </a:schemeClr>
                  </a:solidFill>
                  <a:ea typeface="OPPOSans R" panose="00020600040101010101" pitchFamily="18" charset="-122"/>
                </a:endParaRPr>
              </a:p>
            </p:txBody>
          </p:sp>
        </p:grpSp>
        <p:sp>
          <p:nvSpPr>
            <p:cNvPr id="49" name="椭圆 48">
              <a:extLst>
                <a:ext uri="{FF2B5EF4-FFF2-40B4-BE49-F238E27FC236}">
                  <a16:creationId xmlns:a16="http://schemas.microsoft.com/office/drawing/2014/main" id="{5BC8E507-EE16-4516-A9A7-CDFBEA97131F}"/>
                </a:ext>
              </a:extLst>
            </p:cNvPr>
            <p:cNvSpPr/>
            <p:nvPr/>
          </p:nvSpPr>
          <p:spPr>
            <a:xfrm>
              <a:off x="5708913" y="2329989"/>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50" name="弧形 49">
              <a:extLst>
                <a:ext uri="{FF2B5EF4-FFF2-40B4-BE49-F238E27FC236}">
                  <a16:creationId xmlns:a16="http://schemas.microsoft.com/office/drawing/2014/main" id="{65F67B07-C484-B0E3-40A8-1B14A19D696E}"/>
                </a:ext>
              </a:extLst>
            </p:cNvPr>
            <p:cNvSpPr/>
            <p:nvPr/>
          </p:nvSpPr>
          <p:spPr>
            <a:xfrm>
              <a:off x="5628354" y="2249430"/>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51" name="椭圆 50">
              <a:extLst>
                <a:ext uri="{FF2B5EF4-FFF2-40B4-BE49-F238E27FC236}">
                  <a16:creationId xmlns:a16="http://schemas.microsoft.com/office/drawing/2014/main" id="{4C8FE417-5C36-9DF0-D6C0-E28B72538E32}"/>
                </a:ext>
              </a:extLst>
            </p:cNvPr>
            <p:cNvSpPr/>
            <p:nvPr/>
          </p:nvSpPr>
          <p:spPr>
            <a:xfrm>
              <a:off x="5566803" y="2187879"/>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pic>
          <p:nvPicPr>
            <p:cNvPr id="52" name="图形 51">
              <a:extLst>
                <a:ext uri="{FF2B5EF4-FFF2-40B4-BE49-F238E27FC236}">
                  <a16:creationId xmlns:a16="http://schemas.microsoft.com/office/drawing/2014/main" id="{48BC18A1-D540-E8E4-16A1-054F35B43EB1}"/>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5897163" y="2518239"/>
              <a:ext cx="453073" cy="453073"/>
            </a:xfrm>
            <a:prstGeom prst="rect">
              <a:avLst/>
            </a:prstGeom>
            <a:scene3d>
              <a:camera prst="orthographicFront">
                <a:rot lat="1080000" lon="20040000" rev="0"/>
              </a:camera>
              <a:lightRig rig="threePt" dir="t"/>
            </a:scene3d>
          </p:spPr>
        </p:pic>
        <p:sp>
          <p:nvSpPr>
            <p:cNvPr id="53" name="文本框 52">
              <a:extLst>
                <a:ext uri="{FF2B5EF4-FFF2-40B4-BE49-F238E27FC236}">
                  <a16:creationId xmlns:a16="http://schemas.microsoft.com/office/drawing/2014/main" id="{8B60E40F-DFF0-6F88-AAC6-0E7E63D63FB6}"/>
                </a:ext>
              </a:extLst>
            </p:cNvPr>
            <p:cNvSpPr txBox="1"/>
            <p:nvPr/>
          </p:nvSpPr>
          <p:spPr>
            <a:xfrm>
              <a:off x="5261877" y="3444463"/>
              <a:ext cx="1689989" cy="553998"/>
            </a:xfrm>
            <a:prstGeom prst="rect">
              <a:avLst/>
            </a:prstGeom>
            <a:noFill/>
            <a:scene3d>
              <a:camera prst="orthographicFront">
                <a:rot lat="1080000" lon="20040000" rev="0"/>
              </a:camera>
              <a:lightRig rig="threePt" dir="t"/>
            </a:scene3d>
          </p:spPr>
          <p:txBody>
            <a:bodyPr wrap="square" lIns="0" tIns="0" rIns="0" bIns="0" rtlCol="0">
              <a:spAutoFit/>
            </a:bodyPr>
            <a:lstStyle/>
            <a:p>
              <a:pPr algn="ctr"/>
              <a:r>
                <a:rPr lang="zh-CN" altLang="en-US" dirty="0">
                  <a:solidFill>
                    <a:schemeClr val="accent1"/>
                  </a:solidFill>
                  <a:latin typeface="+mj-ea"/>
                  <a:ea typeface="+mj-ea"/>
                </a:rPr>
                <a:t>博士后</a:t>
              </a:r>
              <a:endParaRPr lang="en-US" altLang="zh-CN" dirty="0">
                <a:solidFill>
                  <a:schemeClr val="accent1"/>
                </a:solidFill>
                <a:latin typeface="+mj-ea"/>
                <a:ea typeface="+mj-ea"/>
              </a:endParaRPr>
            </a:p>
            <a:p>
              <a:pPr algn="ctr"/>
              <a:r>
                <a:rPr lang="zh-CN" altLang="en-US" dirty="0">
                  <a:solidFill>
                    <a:schemeClr val="accent1"/>
                  </a:solidFill>
                  <a:latin typeface="+mj-ea"/>
                  <a:ea typeface="+mj-ea"/>
                </a:rPr>
                <a:t>科研工作站</a:t>
              </a:r>
            </a:p>
          </p:txBody>
        </p:sp>
      </p:grpSp>
      <p:grpSp>
        <p:nvGrpSpPr>
          <p:cNvPr id="56" name="组合 55">
            <a:extLst>
              <a:ext uri="{FF2B5EF4-FFF2-40B4-BE49-F238E27FC236}">
                <a16:creationId xmlns:a16="http://schemas.microsoft.com/office/drawing/2014/main" id="{BBFB3028-22E2-909C-FA88-A453B1876F77}"/>
              </a:ext>
            </a:extLst>
          </p:cNvPr>
          <p:cNvGrpSpPr/>
          <p:nvPr/>
        </p:nvGrpSpPr>
        <p:grpSpPr>
          <a:xfrm>
            <a:off x="8457204" y="1888986"/>
            <a:ext cx="1600540" cy="2650086"/>
            <a:chOff x="8457204" y="1888986"/>
            <a:chExt cx="1600540" cy="2650086"/>
          </a:xfrm>
        </p:grpSpPr>
        <p:grpSp>
          <p:nvGrpSpPr>
            <p:cNvPr id="57" name="组合 56">
              <a:extLst>
                <a:ext uri="{FF2B5EF4-FFF2-40B4-BE49-F238E27FC236}">
                  <a16:creationId xmlns:a16="http://schemas.microsoft.com/office/drawing/2014/main" id="{9C00233D-51B8-3DE9-0EE3-711407AD481A}"/>
                </a:ext>
              </a:extLst>
            </p:cNvPr>
            <p:cNvGrpSpPr/>
            <p:nvPr/>
          </p:nvGrpSpPr>
          <p:grpSpPr>
            <a:xfrm>
              <a:off x="8457204" y="1888986"/>
              <a:ext cx="1600540" cy="2650086"/>
              <a:chOff x="8457204" y="1888986"/>
              <a:chExt cx="1600540" cy="2650086"/>
            </a:xfrm>
            <a:effectLst>
              <a:reflection blurRad="12700" stA="44000" endPos="23000" dist="38100" dir="5400000" sy="-100000" algn="bl" rotWithShape="0"/>
            </a:effectLst>
          </p:grpSpPr>
          <p:sp>
            <p:nvSpPr>
              <p:cNvPr id="63" name="矩形: 圆角 62">
                <a:extLst>
                  <a:ext uri="{FF2B5EF4-FFF2-40B4-BE49-F238E27FC236}">
                    <a16:creationId xmlns:a16="http://schemas.microsoft.com/office/drawing/2014/main" id="{AB8F9354-0B16-9ADF-5E72-A5BB58980A50}"/>
                  </a:ext>
                </a:extLst>
              </p:cNvPr>
              <p:cNvSpPr/>
              <p:nvPr/>
            </p:nvSpPr>
            <p:spPr>
              <a:xfrm>
                <a:off x="8457204" y="1888986"/>
                <a:ext cx="1600540" cy="2650086"/>
              </a:xfrm>
              <a:prstGeom prst="roundRect">
                <a:avLst>
                  <a:gd name="adj" fmla="val 4895"/>
                </a:avLst>
              </a:prstGeom>
              <a:solidFill>
                <a:schemeClr val="bg1"/>
              </a:solidFill>
              <a:ln>
                <a:no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64" name="文本框 63">
                <a:extLst>
                  <a:ext uri="{FF2B5EF4-FFF2-40B4-BE49-F238E27FC236}">
                    <a16:creationId xmlns:a16="http://schemas.microsoft.com/office/drawing/2014/main" id="{283ECD7B-8405-A430-794C-F41CF207A847}"/>
                  </a:ext>
                </a:extLst>
              </p:cNvPr>
              <p:cNvSpPr txBox="1"/>
              <p:nvPr/>
            </p:nvSpPr>
            <p:spPr>
              <a:xfrm>
                <a:off x="8481086" y="4020490"/>
                <a:ext cx="1557721" cy="430887"/>
              </a:xfrm>
              <a:prstGeom prst="rect">
                <a:avLst/>
              </a:prstGeom>
              <a:noFill/>
              <a:scene3d>
                <a:camera prst="orthographicFront">
                  <a:rot lat="1080000" lon="20040000" rev="0"/>
                </a:camera>
                <a:lightRig rig="threePt" dir="t"/>
              </a:scene3d>
            </p:spPr>
            <p:txBody>
              <a:bodyPr wrap="square" rtlCol="0">
                <a:spAutoFit/>
              </a:bodyPr>
              <a:lstStyle/>
              <a:p>
                <a:pPr algn="ctr"/>
                <a:r>
                  <a:rPr lang="en-US" altLang="zh-CN" sz="1100" dirty="0">
                    <a:solidFill>
                      <a:schemeClr val="tx1">
                        <a:lumMod val="85000"/>
                        <a:lumOff val="15000"/>
                      </a:schemeClr>
                    </a:solidFill>
                    <a:ea typeface="OPPOSans R" panose="00020600040101010101" pitchFamily="18" charset="-122"/>
                  </a:rPr>
                  <a:t>teaching and research</a:t>
                </a:r>
                <a:endParaRPr lang="zh-CN" altLang="en-US" sz="1100" dirty="0">
                  <a:solidFill>
                    <a:schemeClr val="tx1">
                      <a:lumMod val="85000"/>
                      <a:lumOff val="15000"/>
                    </a:schemeClr>
                  </a:solidFill>
                  <a:ea typeface="OPPOSans R" panose="00020600040101010101" pitchFamily="18" charset="-122"/>
                </a:endParaRPr>
              </a:p>
            </p:txBody>
          </p:sp>
        </p:grpSp>
        <p:sp>
          <p:nvSpPr>
            <p:cNvPr id="58" name="椭圆 57">
              <a:extLst>
                <a:ext uri="{FF2B5EF4-FFF2-40B4-BE49-F238E27FC236}">
                  <a16:creationId xmlns:a16="http://schemas.microsoft.com/office/drawing/2014/main" id="{E13A03D1-C26E-BC44-4723-ADE1AF04F8C3}"/>
                </a:ext>
              </a:extLst>
            </p:cNvPr>
            <p:cNvSpPr/>
            <p:nvPr/>
          </p:nvSpPr>
          <p:spPr>
            <a:xfrm>
              <a:off x="8842687" y="2329989"/>
              <a:ext cx="829572" cy="829572"/>
            </a:xfrm>
            <a:prstGeom prst="ellipse">
              <a:avLst/>
            </a:prstGeom>
            <a:noFill/>
            <a:ln w="19050">
              <a:gradFill flip="none" rotWithShape="1">
                <a:gsLst>
                  <a:gs pos="0">
                    <a:schemeClr val="accent1">
                      <a:lumMod val="75000"/>
                    </a:schemeClr>
                  </a:gs>
                  <a:gs pos="100000">
                    <a:schemeClr val="accent1"/>
                  </a:gs>
                </a:gsLst>
                <a:lin ang="2700000" scaled="1"/>
                <a:tileRect/>
              </a:grad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59" name="弧形 58">
              <a:extLst>
                <a:ext uri="{FF2B5EF4-FFF2-40B4-BE49-F238E27FC236}">
                  <a16:creationId xmlns:a16="http://schemas.microsoft.com/office/drawing/2014/main" id="{764D7E09-B76C-2C04-31FF-59F30CA39F4F}"/>
                </a:ext>
              </a:extLst>
            </p:cNvPr>
            <p:cNvSpPr/>
            <p:nvPr/>
          </p:nvSpPr>
          <p:spPr>
            <a:xfrm>
              <a:off x="8762128" y="2249430"/>
              <a:ext cx="990690" cy="99069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sp>
          <p:nvSpPr>
            <p:cNvPr id="60" name="椭圆 59">
              <a:extLst>
                <a:ext uri="{FF2B5EF4-FFF2-40B4-BE49-F238E27FC236}">
                  <a16:creationId xmlns:a16="http://schemas.microsoft.com/office/drawing/2014/main" id="{C40418A1-87C0-01F8-3CA3-BD729E1663CB}"/>
                </a:ext>
              </a:extLst>
            </p:cNvPr>
            <p:cNvSpPr/>
            <p:nvPr/>
          </p:nvSpPr>
          <p:spPr>
            <a:xfrm>
              <a:off x="8700577" y="2187879"/>
              <a:ext cx="1113792" cy="1113792"/>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a:scene3d>
              <a:camera prst="orthographicFront">
                <a:rot lat="1080000" lon="2004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OPPOSans R" panose="00020600040101010101" pitchFamily="18" charset="-122"/>
              </a:endParaRPr>
            </a:p>
          </p:txBody>
        </p:sp>
        <p:pic>
          <p:nvPicPr>
            <p:cNvPr id="61" name="图形 60">
              <a:extLst>
                <a:ext uri="{FF2B5EF4-FFF2-40B4-BE49-F238E27FC236}">
                  <a16:creationId xmlns:a16="http://schemas.microsoft.com/office/drawing/2014/main" id="{A1D18F8A-25E1-B50C-50EA-CC147C939F26}"/>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9034353" y="2521655"/>
              <a:ext cx="446240" cy="446240"/>
            </a:xfrm>
            <a:prstGeom prst="rect">
              <a:avLst/>
            </a:prstGeom>
            <a:scene3d>
              <a:camera prst="orthographicFront">
                <a:rot lat="1080000" lon="20040000" rev="0"/>
              </a:camera>
              <a:lightRig rig="threePt" dir="t"/>
            </a:scene3d>
          </p:spPr>
        </p:pic>
        <p:sp>
          <p:nvSpPr>
            <p:cNvPr id="62" name="文本框 61">
              <a:extLst>
                <a:ext uri="{FF2B5EF4-FFF2-40B4-BE49-F238E27FC236}">
                  <a16:creationId xmlns:a16="http://schemas.microsoft.com/office/drawing/2014/main" id="{8FC254AC-A087-CD50-489F-82CC1A050087}"/>
                </a:ext>
              </a:extLst>
            </p:cNvPr>
            <p:cNvSpPr txBox="1"/>
            <p:nvPr/>
          </p:nvSpPr>
          <p:spPr>
            <a:xfrm>
              <a:off x="8523901" y="3415435"/>
              <a:ext cx="1467145" cy="553998"/>
            </a:xfrm>
            <a:prstGeom prst="rect">
              <a:avLst/>
            </a:prstGeom>
            <a:noFill/>
            <a:scene3d>
              <a:camera prst="orthographicFront">
                <a:rot lat="1080000" lon="20040000" rev="0"/>
              </a:camera>
              <a:lightRig rig="threePt" dir="t"/>
            </a:scene3d>
          </p:spPr>
          <p:txBody>
            <a:bodyPr wrap="square" lIns="0" tIns="0" rIns="0" bIns="0" rtlCol="0">
              <a:spAutoFit/>
            </a:bodyPr>
            <a:lstStyle/>
            <a:p>
              <a:pPr algn="ctr"/>
              <a:r>
                <a:rPr lang="zh-CN" altLang="en-US" dirty="0">
                  <a:solidFill>
                    <a:schemeClr val="accent1"/>
                  </a:solidFill>
                  <a:latin typeface="+mj-ea"/>
                  <a:ea typeface="+mj-ea"/>
                </a:rPr>
                <a:t>产学研协</a:t>
              </a:r>
              <a:endParaRPr lang="en-US" altLang="zh-CN" dirty="0">
                <a:solidFill>
                  <a:schemeClr val="accent1"/>
                </a:solidFill>
                <a:latin typeface="+mj-ea"/>
                <a:ea typeface="+mj-ea"/>
              </a:endParaRPr>
            </a:p>
            <a:p>
              <a:pPr algn="ctr"/>
              <a:r>
                <a:rPr lang="zh-CN" altLang="en-US" dirty="0">
                  <a:solidFill>
                    <a:schemeClr val="accent1"/>
                  </a:solidFill>
                  <a:latin typeface="+mj-ea"/>
                  <a:ea typeface="+mj-ea"/>
                </a:rPr>
                <a:t>同创新平台</a:t>
              </a:r>
            </a:p>
          </p:txBody>
        </p:sp>
      </p:grpSp>
      <p:sp>
        <p:nvSpPr>
          <p:cNvPr id="65" name="文本框 64">
            <a:extLst>
              <a:ext uri="{FF2B5EF4-FFF2-40B4-BE49-F238E27FC236}">
                <a16:creationId xmlns:a16="http://schemas.microsoft.com/office/drawing/2014/main" id="{32651519-D5A7-535F-D243-2E1CB2B6206F}"/>
              </a:ext>
            </a:extLst>
          </p:cNvPr>
          <p:cNvSpPr txBox="1"/>
          <p:nvPr/>
        </p:nvSpPr>
        <p:spPr>
          <a:xfrm>
            <a:off x="605252" y="883983"/>
            <a:ext cx="6094602" cy="798232"/>
          </a:xfrm>
          <a:prstGeom prst="rect">
            <a:avLst/>
          </a:prstGeom>
          <a:noFill/>
        </p:spPr>
        <p:txBody>
          <a:bodyPr wrap="square">
            <a:spAutoFit/>
          </a:bodyPr>
          <a:lstStyle/>
          <a:p>
            <a:pPr>
              <a:lnSpc>
                <a:spcPct val="150000"/>
              </a:lnSpc>
            </a:pPr>
            <a:r>
              <a:rPr lang="zh-CN" altLang="en-US" sz="1600" dirty="0"/>
              <a:t>51PPT模板网，幻灯片 演示模板及素材 免费下载！</a:t>
            </a:r>
          </a:p>
          <a:p>
            <a:pPr>
              <a:lnSpc>
                <a:spcPct val="150000"/>
              </a:lnSpc>
            </a:pPr>
            <a:r>
              <a:rPr lang="zh-CN" altLang="en-US" sz="1600" dirty="0"/>
              <a:t>51PPT 模板网 官网唯一网址：www.51pptmoban.com</a:t>
            </a:r>
          </a:p>
        </p:txBody>
      </p:sp>
    </p:spTree>
    <p:extLst>
      <p:ext uri="{BB962C8B-B14F-4D97-AF65-F5344CB8AC3E}">
        <p14:creationId xmlns:p14="http://schemas.microsoft.com/office/powerpoint/2010/main" val="9501474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2.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3.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4.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heme/theme1.xml><?xml version="1.0" encoding="utf-8"?>
<a:theme xmlns:a="http://schemas.openxmlformats.org/drawingml/2006/main" name="Office 主题​​">
  <a:themeElements>
    <a:clrScheme name="muxiao">
      <a:dk1>
        <a:srgbClr val="000000"/>
      </a:dk1>
      <a:lt1>
        <a:srgbClr val="FFFFFF"/>
      </a:lt1>
      <a:dk2>
        <a:srgbClr val="44546A"/>
      </a:dk2>
      <a:lt2>
        <a:srgbClr val="E7E6E6"/>
      </a:lt2>
      <a:accent1>
        <a:srgbClr val="012161"/>
      </a:accent1>
      <a:accent2>
        <a:srgbClr val="0B408F"/>
      </a:accent2>
      <a:accent3>
        <a:srgbClr val="0070C0"/>
      </a:accent3>
      <a:accent4>
        <a:srgbClr val="C5DEF8"/>
      </a:accent4>
      <a:accent5>
        <a:srgbClr val="FFF2CC"/>
      </a:accent5>
      <a:accent6>
        <a:srgbClr val="C00000"/>
      </a:accent6>
      <a:hlink>
        <a:srgbClr val="0563C1"/>
      </a:hlink>
      <a:folHlink>
        <a:srgbClr val="954F72"/>
      </a:folHlink>
    </a:clrScheme>
    <a:fontScheme name="简约几何">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经典蓝">
    <a:dk1>
      <a:sysClr val="windowText" lastClr="000000"/>
    </a:dk1>
    <a:lt1>
      <a:sysClr val="window" lastClr="FFFFFF"/>
    </a:lt1>
    <a:dk2>
      <a:srgbClr val="2D3847"/>
    </a:dk2>
    <a:lt2>
      <a:srgbClr val="E7E6E6"/>
    </a:lt2>
    <a:accent1>
      <a:srgbClr val="1D78FA"/>
    </a:accent1>
    <a:accent2>
      <a:srgbClr val="D8D8D8"/>
    </a:accent2>
    <a:accent3>
      <a:srgbClr val="BFBFBF"/>
    </a:accent3>
    <a:accent4>
      <a:srgbClr val="A5A5A5"/>
    </a:accent4>
    <a:accent5>
      <a:srgbClr val="7F7F7F"/>
    </a:accent5>
    <a:accent6>
      <a:srgbClr val="595959"/>
    </a:accent6>
    <a:hlink>
      <a:srgbClr val="0563C1"/>
    </a:hlink>
    <a:folHlink>
      <a:srgbClr val="954F72"/>
    </a:folHlink>
  </a:clrScheme>
  <a:fontScheme name="思源黑体&amp;Roboto">
    <a:majorFont>
      <a:latin typeface="Roboto Bold"/>
      <a:ea typeface="思源黑体 CN Bold"/>
      <a:cs typeface=""/>
    </a:majorFont>
    <a:minorFont>
      <a:latin typeface="Roboto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经典蓝">
    <a:dk1>
      <a:sysClr val="windowText" lastClr="000000"/>
    </a:dk1>
    <a:lt1>
      <a:sysClr val="window" lastClr="FFFFFF"/>
    </a:lt1>
    <a:dk2>
      <a:srgbClr val="2D3847"/>
    </a:dk2>
    <a:lt2>
      <a:srgbClr val="E7E6E6"/>
    </a:lt2>
    <a:accent1>
      <a:srgbClr val="1D78FA"/>
    </a:accent1>
    <a:accent2>
      <a:srgbClr val="D8D8D8"/>
    </a:accent2>
    <a:accent3>
      <a:srgbClr val="BFBFBF"/>
    </a:accent3>
    <a:accent4>
      <a:srgbClr val="A5A5A5"/>
    </a:accent4>
    <a:accent5>
      <a:srgbClr val="7F7F7F"/>
    </a:accent5>
    <a:accent6>
      <a:srgbClr val="595959"/>
    </a:accent6>
    <a:hlink>
      <a:srgbClr val="0563C1"/>
    </a:hlink>
    <a:folHlink>
      <a:srgbClr val="954F72"/>
    </a:folHlink>
  </a:clrScheme>
  <a:fontScheme name="思源黑体&amp;Roboto">
    <a:majorFont>
      <a:latin typeface="Roboto Bold"/>
      <a:ea typeface="思源黑体 CN Bold"/>
      <a:cs typeface=""/>
    </a:majorFont>
    <a:minorFont>
      <a:latin typeface="Roboto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65</TotalTime>
  <Words>1098</Words>
  <Application>Microsoft Office PowerPoint</Application>
  <PresentationFormat>宽屏</PresentationFormat>
  <Paragraphs>192</Paragraphs>
  <Slides>15</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MiSans Heavy</vt:lpstr>
      <vt:lpstr>OPPOSans H</vt:lpstr>
      <vt:lpstr>汉仪雅酷黑 45W</vt:lpstr>
      <vt:lpstr>OPPOSans R</vt:lpstr>
      <vt:lpstr>阿里巴巴普惠体 2.0 115 Black</vt:lpstr>
      <vt:lpstr>OPPOSans B</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重庆财经学院宣传介绍通用ppt模板</dc:title>
  <dc:creator>小张伟</dc:creator>
  <cp:keywords>P界达人</cp:keywords>
  <dc:description>51PPT模板网 官方唯一网址：www.51pptmoban.com</dc:description>
  <cp:lastModifiedBy>Power user</cp:lastModifiedBy>
  <cp:revision>19</cp:revision>
  <dcterms:created xsi:type="dcterms:W3CDTF">2022-11-28T14:58:40Z</dcterms:created>
  <dcterms:modified xsi:type="dcterms:W3CDTF">2023-03-21T08:56:27Z</dcterms:modified>
</cp:coreProperties>
</file>