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9" r:id="rId2"/>
    <p:sldId id="268" r:id="rId3"/>
    <p:sldId id="270" r:id="rId4"/>
    <p:sldId id="267" r:id="rId5"/>
    <p:sldId id="269" r:id="rId6"/>
    <p:sldId id="317" r:id="rId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EFFFD"/>
    <a:srgbClr val="002FA1"/>
    <a:srgbClr val="0A3398"/>
    <a:srgbClr val="001C80"/>
    <a:srgbClr val="022A8D"/>
    <a:srgbClr val="0BB6E1"/>
    <a:srgbClr val="022B8E"/>
    <a:srgbClr val="061A5E"/>
    <a:srgbClr val="2EC8FF"/>
    <a:srgbClr val="DFED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846" autoAdjust="0"/>
    <p:restoredTop sz="96702" autoAdjust="0"/>
  </p:normalViewPr>
  <p:slideViewPr>
    <p:cSldViewPr snapToGrid="0">
      <p:cViewPr varScale="1">
        <p:scale>
          <a:sx n="104" d="100"/>
          <a:sy n="104" d="100"/>
        </p:scale>
        <p:origin x="150" y="594"/>
      </p:cViewPr>
      <p:guideLst/>
    </p:cSldViewPr>
  </p:slideViewPr>
  <p:notesTextViewPr>
    <p:cViewPr>
      <p:scale>
        <a:sx n="20" d="100"/>
        <a:sy n="2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CBCB6F4-43BA-4E02-B63F-5D1389AEC4C1}" type="datetimeFigureOut">
              <a:rPr lang="zh-CN" altLang="en-US" smtClean="0"/>
              <a:t>2023/4/22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981E5C-BF6C-464B-BCC1-1F54C3307237}" type="slidenum">
              <a:rPr lang="zh-CN" altLang="en-US" smtClean="0"/>
              <a:t>‹#›</a:t>
            </a:fld>
            <a:endParaRPr lang="zh-CN" altLang="en-US"/>
          </a:p>
        </p:txBody>
      </p:sp>
    </p:spTree>
    <p:extLst>
      <p:ext uri="{BB962C8B-B14F-4D97-AF65-F5344CB8AC3E}">
        <p14:creationId xmlns:p14="http://schemas.microsoft.com/office/powerpoint/2010/main" val="13073524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a:p>
          <a:p>
            <a:endParaRPr lang="zh-CN" altLang="en-US"/>
          </a:p>
        </p:txBody>
      </p:sp>
      <p:sp>
        <p:nvSpPr>
          <p:cNvPr id="4" name="灯片编号占位符 3"/>
          <p:cNvSpPr>
            <a:spLocks noGrp="1"/>
          </p:cNvSpPr>
          <p:nvPr>
            <p:ph type="sldNum" sz="quarter" idx="5"/>
          </p:nvPr>
        </p:nvSpPr>
        <p:spPr/>
        <p:txBody>
          <a:bodyPr/>
          <a:lstStyle/>
          <a:p>
            <a:fld id="{E3981E5C-BF6C-464B-BCC1-1F54C3307237}" type="slidenum">
              <a:rPr lang="zh-CN" altLang="en-US" smtClean="0"/>
              <a:t>1</a:t>
            </a:fld>
            <a:endParaRPr lang="zh-CN" altLang="en-US"/>
          </a:p>
        </p:txBody>
      </p:sp>
    </p:spTree>
    <p:extLst>
      <p:ext uri="{BB962C8B-B14F-4D97-AF65-F5344CB8AC3E}">
        <p14:creationId xmlns:p14="http://schemas.microsoft.com/office/powerpoint/2010/main" val="31259561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3981E5C-BF6C-464B-BCC1-1F54C3307237}" type="slidenum">
              <a:rPr lang="zh-CN" altLang="en-US" smtClean="0"/>
              <a:t>4</a:t>
            </a:fld>
            <a:endParaRPr lang="zh-CN" altLang="en-US"/>
          </a:p>
        </p:txBody>
      </p:sp>
    </p:spTree>
    <p:extLst>
      <p:ext uri="{BB962C8B-B14F-4D97-AF65-F5344CB8AC3E}">
        <p14:creationId xmlns:p14="http://schemas.microsoft.com/office/powerpoint/2010/main" val="13725941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 moban.com</a:t>
            </a:r>
            <a:endParaRPr lang="zh-CN" altLang="en-US" dirty="0"/>
          </a:p>
        </p:txBody>
      </p:sp>
      <p:sp>
        <p:nvSpPr>
          <p:cNvPr id="4" name="灯片编号占位符 3"/>
          <p:cNvSpPr>
            <a:spLocks noGrp="1"/>
          </p:cNvSpPr>
          <p:nvPr>
            <p:ph type="sldNum" sz="quarter" idx="5"/>
          </p:nvPr>
        </p:nvSpPr>
        <p:spPr/>
        <p:txBody>
          <a:bodyPr/>
          <a:lstStyle/>
          <a:p>
            <a:fld id="{E3981E5C-BF6C-464B-BCC1-1F54C3307237}" type="slidenum">
              <a:rPr lang="zh-CN" altLang="en-US" smtClean="0"/>
              <a:t>5</a:t>
            </a:fld>
            <a:endParaRPr lang="zh-CN" altLang="en-US"/>
          </a:p>
        </p:txBody>
      </p:sp>
    </p:spTree>
    <p:extLst>
      <p:ext uri="{BB962C8B-B14F-4D97-AF65-F5344CB8AC3E}">
        <p14:creationId xmlns:p14="http://schemas.microsoft.com/office/powerpoint/2010/main" val="38681714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6F6BE9B-A791-84EC-9BD4-674CDA2E0375}"/>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CE14FE52-342D-FCE5-A5E1-09A198B46BE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3E49D3E2-2509-78BD-0FB2-A20779BA510B}"/>
              </a:ext>
            </a:extLst>
          </p:cNvPr>
          <p:cNvSpPr>
            <a:spLocks noGrp="1"/>
          </p:cNvSpPr>
          <p:nvPr>
            <p:ph type="dt" sz="half" idx="10"/>
          </p:nvPr>
        </p:nvSpPr>
        <p:spPr/>
        <p:txBody>
          <a:bodyPr/>
          <a:lstStyle/>
          <a:p>
            <a:fld id="{D30F13A2-833E-47AF-A1F7-85F0D98C0D54}" type="datetimeFigureOut">
              <a:rPr lang="zh-CN" altLang="en-US" smtClean="0"/>
              <a:t>2023/4/22</a:t>
            </a:fld>
            <a:endParaRPr lang="zh-CN" altLang="en-US"/>
          </a:p>
        </p:txBody>
      </p:sp>
      <p:sp>
        <p:nvSpPr>
          <p:cNvPr id="5" name="页脚占位符 4">
            <a:extLst>
              <a:ext uri="{FF2B5EF4-FFF2-40B4-BE49-F238E27FC236}">
                <a16:creationId xmlns:a16="http://schemas.microsoft.com/office/drawing/2014/main" id="{CD6E51AB-EC95-429D-0EBE-493719B27F9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8CBD2B5-C1C8-822A-AB58-1E019F376363}"/>
              </a:ext>
            </a:extLst>
          </p:cNvPr>
          <p:cNvSpPr>
            <a:spLocks noGrp="1"/>
          </p:cNvSpPr>
          <p:nvPr>
            <p:ph type="sldNum" sz="quarter" idx="12"/>
          </p:nvPr>
        </p:nvSpPr>
        <p:spPr/>
        <p:txBody>
          <a:bodyPr/>
          <a:lstStyle/>
          <a:p>
            <a:fld id="{7A4AA1BE-72E2-4FF7-A8CB-DFA6F346B214}" type="slidenum">
              <a:rPr lang="zh-CN" altLang="en-US" smtClean="0"/>
              <a:t>‹#›</a:t>
            </a:fld>
            <a:endParaRPr lang="zh-CN" altLang="en-US"/>
          </a:p>
        </p:txBody>
      </p:sp>
    </p:spTree>
    <p:extLst>
      <p:ext uri="{BB962C8B-B14F-4D97-AF65-F5344CB8AC3E}">
        <p14:creationId xmlns:p14="http://schemas.microsoft.com/office/powerpoint/2010/main" val="24648913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CEC60D-B075-CF57-ACF3-64A16E810378}"/>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814FA5FC-F2F3-B910-40B3-E70D4CD8F4D8}"/>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176E4B5-6D75-0D86-23B1-4F6A89A56CED}"/>
              </a:ext>
            </a:extLst>
          </p:cNvPr>
          <p:cNvSpPr>
            <a:spLocks noGrp="1"/>
          </p:cNvSpPr>
          <p:nvPr>
            <p:ph type="dt" sz="half" idx="10"/>
          </p:nvPr>
        </p:nvSpPr>
        <p:spPr/>
        <p:txBody>
          <a:bodyPr/>
          <a:lstStyle/>
          <a:p>
            <a:fld id="{D30F13A2-833E-47AF-A1F7-85F0D98C0D54}" type="datetimeFigureOut">
              <a:rPr lang="zh-CN" altLang="en-US" smtClean="0"/>
              <a:t>2023/4/22</a:t>
            </a:fld>
            <a:endParaRPr lang="zh-CN" altLang="en-US"/>
          </a:p>
        </p:txBody>
      </p:sp>
      <p:sp>
        <p:nvSpPr>
          <p:cNvPr id="5" name="页脚占位符 4">
            <a:extLst>
              <a:ext uri="{FF2B5EF4-FFF2-40B4-BE49-F238E27FC236}">
                <a16:creationId xmlns:a16="http://schemas.microsoft.com/office/drawing/2014/main" id="{DFB0DAF8-20B7-763D-AB0B-58CA4D7C7B2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55678AF-C547-464B-1627-A440BECCF3B9}"/>
              </a:ext>
            </a:extLst>
          </p:cNvPr>
          <p:cNvSpPr>
            <a:spLocks noGrp="1"/>
          </p:cNvSpPr>
          <p:nvPr>
            <p:ph type="sldNum" sz="quarter" idx="12"/>
          </p:nvPr>
        </p:nvSpPr>
        <p:spPr/>
        <p:txBody>
          <a:bodyPr/>
          <a:lstStyle/>
          <a:p>
            <a:fld id="{7A4AA1BE-72E2-4FF7-A8CB-DFA6F346B214}" type="slidenum">
              <a:rPr lang="zh-CN" altLang="en-US" smtClean="0"/>
              <a:t>‹#›</a:t>
            </a:fld>
            <a:endParaRPr lang="zh-CN" altLang="en-US"/>
          </a:p>
        </p:txBody>
      </p:sp>
    </p:spTree>
    <p:extLst>
      <p:ext uri="{BB962C8B-B14F-4D97-AF65-F5344CB8AC3E}">
        <p14:creationId xmlns:p14="http://schemas.microsoft.com/office/powerpoint/2010/main" val="17071160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233D5978-3C91-231A-F0F8-006CFBF5C4F2}"/>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0AAC1CB7-FD3E-ACF5-C91C-BA11C0674079}"/>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5E92100-EBF7-1206-3E39-55E7058F7DD8}"/>
              </a:ext>
            </a:extLst>
          </p:cNvPr>
          <p:cNvSpPr>
            <a:spLocks noGrp="1"/>
          </p:cNvSpPr>
          <p:nvPr>
            <p:ph type="dt" sz="half" idx="10"/>
          </p:nvPr>
        </p:nvSpPr>
        <p:spPr/>
        <p:txBody>
          <a:bodyPr/>
          <a:lstStyle/>
          <a:p>
            <a:fld id="{D30F13A2-833E-47AF-A1F7-85F0D98C0D54}" type="datetimeFigureOut">
              <a:rPr lang="zh-CN" altLang="en-US" smtClean="0"/>
              <a:t>2023/4/22</a:t>
            </a:fld>
            <a:endParaRPr lang="zh-CN" altLang="en-US"/>
          </a:p>
        </p:txBody>
      </p:sp>
      <p:sp>
        <p:nvSpPr>
          <p:cNvPr id="5" name="页脚占位符 4">
            <a:extLst>
              <a:ext uri="{FF2B5EF4-FFF2-40B4-BE49-F238E27FC236}">
                <a16:creationId xmlns:a16="http://schemas.microsoft.com/office/drawing/2014/main" id="{CE22D962-391D-EB37-A248-CBEEC02530C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9ACACC4-7A19-0321-6AE8-1EF66E96A8AF}"/>
              </a:ext>
            </a:extLst>
          </p:cNvPr>
          <p:cNvSpPr>
            <a:spLocks noGrp="1"/>
          </p:cNvSpPr>
          <p:nvPr>
            <p:ph type="sldNum" sz="quarter" idx="12"/>
          </p:nvPr>
        </p:nvSpPr>
        <p:spPr/>
        <p:txBody>
          <a:bodyPr/>
          <a:lstStyle/>
          <a:p>
            <a:fld id="{7A4AA1BE-72E2-4FF7-A8CB-DFA6F346B214}" type="slidenum">
              <a:rPr lang="zh-CN" altLang="en-US" smtClean="0"/>
              <a:t>‹#›</a:t>
            </a:fld>
            <a:endParaRPr lang="zh-CN" altLang="en-US"/>
          </a:p>
        </p:txBody>
      </p:sp>
    </p:spTree>
    <p:extLst>
      <p:ext uri="{BB962C8B-B14F-4D97-AF65-F5344CB8AC3E}">
        <p14:creationId xmlns:p14="http://schemas.microsoft.com/office/powerpoint/2010/main" val="36375727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E28C4536-8F24-5DA0-73D6-4155F977A5FB}"/>
              </a:ext>
            </a:extLst>
          </p:cNvPr>
          <p:cNvGrpSpPr/>
          <p:nvPr userDrawn="1"/>
        </p:nvGrpSpPr>
        <p:grpSpPr>
          <a:xfrm>
            <a:off x="0" y="3361440"/>
            <a:ext cx="12192000" cy="3496561"/>
            <a:chOff x="0" y="3361439"/>
            <a:chExt cx="12192000" cy="3496561"/>
          </a:xfrm>
        </p:grpSpPr>
        <p:sp>
          <p:nvSpPr>
            <p:cNvPr id="3" name="任意多边形: 形状 2">
              <a:extLst>
                <a:ext uri="{FF2B5EF4-FFF2-40B4-BE49-F238E27FC236}">
                  <a16:creationId xmlns:a16="http://schemas.microsoft.com/office/drawing/2014/main" id="{EB1A5368-CC31-D748-3F92-9767C63C6EB8}"/>
                </a:ext>
              </a:extLst>
            </p:cNvPr>
            <p:cNvSpPr/>
            <p:nvPr userDrawn="1"/>
          </p:nvSpPr>
          <p:spPr>
            <a:xfrm>
              <a:off x="0" y="3834034"/>
              <a:ext cx="12192000" cy="3023966"/>
            </a:xfrm>
            <a:custGeom>
              <a:avLst/>
              <a:gdLst>
                <a:gd name="connsiteX0" fmla="*/ 7975600 w 12192000"/>
                <a:gd name="connsiteY0" fmla="*/ 1366 h 3023966"/>
                <a:gd name="connsiteX1" fmla="*/ 11319470 w 12192000"/>
                <a:gd name="connsiteY1" fmla="*/ 330723 h 3023966"/>
                <a:gd name="connsiteX2" fmla="*/ 12192000 w 12192000"/>
                <a:gd name="connsiteY2" fmla="*/ 498201 h 3023966"/>
                <a:gd name="connsiteX3" fmla="*/ 12192000 w 12192000"/>
                <a:gd name="connsiteY3" fmla="*/ 3023966 h 3023966"/>
                <a:gd name="connsiteX4" fmla="*/ 0 w 12192000"/>
                <a:gd name="connsiteY4" fmla="*/ 3023966 h 3023966"/>
                <a:gd name="connsiteX5" fmla="*/ 0 w 12192000"/>
                <a:gd name="connsiteY5" fmla="*/ 376472 h 3023966"/>
                <a:gd name="connsiteX6" fmla="*/ 345926 w 12192000"/>
                <a:gd name="connsiteY6" fmla="*/ 450479 h 3023966"/>
                <a:gd name="connsiteX7" fmla="*/ 2908300 w 12192000"/>
                <a:gd name="connsiteY7" fmla="*/ 674466 h 3023966"/>
                <a:gd name="connsiteX8" fmla="*/ 7975600 w 12192000"/>
                <a:gd name="connsiteY8" fmla="*/ 1366 h 3023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3023966">
                  <a:moveTo>
                    <a:pt x="7975600" y="1366"/>
                  </a:moveTo>
                  <a:cubicBezTo>
                    <a:pt x="9159875" y="-16096"/>
                    <a:pt x="10251281" y="136105"/>
                    <a:pt x="11319470" y="330723"/>
                  </a:cubicBezTo>
                  <a:lnTo>
                    <a:pt x="12192000" y="498201"/>
                  </a:lnTo>
                  <a:lnTo>
                    <a:pt x="12192000" y="3023966"/>
                  </a:lnTo>
                  <a:lnTo>
                    <a:pt x="0" y="3023966"/>
                  </a:lnTo>
                  <a:lnTo>
                    <a:pt x="0" y="376472"/>
                  </a:lnTo>
                  <a:lnTo>
                    <a:pt x="345926" y="450479"/>
                  </a:lnTo>
                  <a:cubicBezTo>
                    <a:pt x="1074142" y="599258"/>
                    <a:pt x="1865313" y="710978"/>
                    <a:pt x="2908300" y="674466"/>
                  </a:cubicBezTo>
                  <a:cubicBezTo>
                    <a:pt x="4298950" y="625783"/>
                    <a:pt x="6396567" y="24649"/>
                    <a:pt x="7975600" y="1366"/>
                  </a:cubicBezTo>
                  <a:close/>
                </a:path>
              </a:pathLst>
            </a:custGeom>
            <a:solidFill>
              <a:srgbClr val="00339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pic>
          <p:nvPicPr>
            <p:cNvPr id="4" name="图片 3">
              <a:extLst>
                <a:ext uri="{FF2B5EF4-FFF2-40B4-BE49-F238E27FC236}">
                  <a16:creationId xmlns:a16="http://schemas.microsoft.com/office/drawing/2014/main" id="{D0E28E2F-7913-C1E5-38A8-2B908C80324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09601" y="3361439"/>
              <a:ext cx="3683839" cy="825688"/>
            </a:xfrm>
            <a:prstGeom prst="rect">
              <a:avLst/>
            </a:prstGeom>
          </p:spPr>
        </p:pic>
      </p:grpSp>
    </p:spTree>
    <p:extLst>
      <p:ext uri="{BB962C8B-B14F-4D97-AF65-F5344CB8AC3E}">
        <p14:creationId xmlns:p14="http://schemas.microsoft.com/office/powerpoint/2010/main" val="12770101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fallOver"/>
      </p:transition>
    </mc:Choice>
    <mc:Fallback xmlns="">
      <p:transition spd="slow" advTm="0">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BEDC450-4A56-1336-3750-E9E9CA24228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B1E4CF8E-3B5E-6BFF-4314-40905B525642}"/>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663A066-5FDF-E78F-E21D-DD04739629A6}"/>
              </a:ext>
            </a:extLst>
          </p:cNvPr>
          <p:cNvSpPr>
            <a:spLocks noGrp="1"/>
          </p:cNvSpPr>
          <p:nvPr>
            <p:ph type="dt" sz="half" idx="10"/>
          </p:nvPr>
        </p:nvSpPr>
        <p:spPr/>
        <p:txBody>
          <a:bodyPr/>
          <a:lstStyle/>
          <a:p>
            <a:fld id="{D30F13A2-833E-47AF-A1F7-85F0D98C0D54}" type="datetimeFigureOut">
              <a:rPr lang="zh-CN" altLang="en-US" smtClean="0"/>
              <a:t>2023/4/22</a:t>
            </a:fld>
            <a:endParaRPr lang="zh-CN" altLang="en-US"/>
          </a:p>
        </p:txBody>
      </p:sp>
      <p:sp>
        <p:nvSpPr>
          <p:cNvPr id="5" name="页脚占位符 4">
            <a:extLst>
              <a:ext uri="{FF2B5EF4-FFF2-40B4-BE49-F238E27FC236}">
                <a16:creationId xmlns:a16="http://schemas.microsoft.com/office/drawing/2014/main" id="{DF0A4B82-DB25-2416-2D85-D54F976594B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6EA1B7D-79D4-06AC-B85C-9D72296F5C3D}"/>
              </a:ext>
            </a:extLst>
          </p:cNvPr>
          <p:cNvSpPr>
            <a:spLocks noGrp="1"/>
          </p:cNvSpPr>
          <p:nvPr>
            <p:ph type="sldNum" sz="quarter" idx="12"/>
          </p:nvPr>
        </p:nvSpPr>
        <p:spPr/>
        <p:txBody>
          <a:bodyPr/>
          <a:lstStyle/>
          <a:p>
            <a:fld id="{7A4AA1BE-72E2-4FF7-A8CB-DFA6F346B214}" type="slidenum">
              <a:rPr lang="zh-CN" altLang="en-US" smtClean="0"/>
              <a:t>‹#›</a:t>
            </a:fld>
            <a:endParaRPr lang="zh-CN" altLang="en-US"/>
          </a:p>
        </p:txBody>
      </p:sp>
    </p:spTree>
    <p:extLst>
      <p:ext uri="{BB962C8B-B14F-4D97-AF65-F5344CB8AC3E}">
        <p14:creationId xmlns:p14="http://schemas.microsoft.com/office/powerpoint/2010/main" val="32981130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9113941-17C8-8B33-7B14-56DFE5FDD49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C4A2B7C2-BD3C-EBA9-2B20-50C4F59FA7A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C0DA5B38-D262-54C7-4C56-3732B2860CEF}"/>
              </a:ext>
            </a:extLst>
          </p:cNvPr>
          <p:cNvSpPr>
            <a:spLocks noGrp="1"/>
          </p:cNvSpPr>
          <p:nvPr>
            <p:ph type="dt" sz="half" idx="10"/>
          </p:nvPr>
        </p:nvSpPr>
        <p:spPr/>
        <p:txBody>
          <a:bodyPr/>
          <a:lstStyle/>
          <a:p>
            <a:fld id="{D30F13A2-833E-47AF-A1F7-85F0D98C0D54}" type="datetimeFigureOut">
              <a:rPr lang="zh-CN" altLang="en-US" smtClean="0"/>
              <a:t>2023/4/22</a:t>
            </a:fld>
            <a:endParaRPr lang="zh-CN" altLang="en-US"/>
          </a:p>
        </p:txBody>
      </p:sp>
      <p:sp>
        <p:nvSpPr>
          <p:cNvPr id="5" name="页脚占位符 4">
            <a:extLst>
              <a:ext uri="{FF2B5EF4-FFF2-40B4-BE49-F238E27FC236}">
                <a16:creationId xmlns:a16="http://schemas.microsoft.com/office/drawing/2014/main" id="{8ECF6CD5-2C36-6724-FD43-EABD5AC8F09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AEFBCD1-1CF5-29C2-D1C2-2B8E8EF1E53F}"/>
              </a:ext>
            </a:extLst>
          </p:cNvPr>
          <p:cNvSpPr>
            <a:spLocks noGrp="1"/>
          </p:cNvSpPr>
          <p:nvPr>
            <p:ph type="sldNum" sz="quarter" idx="12"/>
          </p:nvPr>
        </p:nvSpPr>
        <p:spPr/>
        <p:txBody>
          <a:bodyPr/>
          <a:lstStyle/>
          <a:p>
            <a:fld id="{7A4AA1BE-72E2-4FF7-A8CB-DFA6F346B214}" type="slidenum">
              <a:rPr lang="zh-CN" altLang="en-US" smtClean="0"/>
              <a:t>‹#›</a:t>
            </a:fld>
            <a:endParaRPr lang="zh-CN" altLang="en-US"/>
          </a:p>
        </p:txBody>
      </p:sp>
    </p:spTree>
    <p:extLst>
      <p:ext uri="{BB962C8B-B14F-4D97-AF65-F5344CB8AC3E}">
        <p14:creationId xmlns:p14="http://schemas.microsoft.com/office/powerpoint/2010/main" val="14499832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643EC50-21D3-A7FE-1786-5DBEDD3A77B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87A6E5E-5882-7C49-BD4B-7DCB45C6E296}"/>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07039359-71C5-7DA7-64E4-8926B3FA0AA3}"/>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742A08C6-6EDD-FA9C-164C-66B53FCB8DA2}"/>
              </a:ext>
            </a:extLst>
          </p:cNvPr>
          <p:cNvSpPr>
            <a:spLocks noGrp="1"/>
          </p:cNvSpPr>
          <p:nvPr>
            <p:ph type="dt" sz="half" idx="10"/>
          </p:nvPr>
        </p:nvSpPr>
        <p:spPr/>
        <p:txBody>
          <a:bodyPr/>
          <a:lstStyle/>
          <a:p>
            <a:fld id="{D30F13A2-833E-47AF-A1F7-85F0D98C0D54}" type="datetimeFigureOut">
              <a:rPr lang="zh-CN" altLang="en-US" smtClean="0"/>
              <a:t>2023/4/22</a:t>
            </a:fld>
            <a:endParaRPr lang="zh-CN" altLang="en-US"/>
          </a:p>
        </p:txBody>
      </p:sp>
      <p:sp>
        <p:nvSpPr>
          <p:cNvPr id="6" name="页脚占位符 5">
            <a:extLst>
              <a:ext uri="{FF2B5EF4-FFF2-40B4-BE49-F238E27FC236}">
                <a16:creationId xmlns:a16="http://schemas.microsoft.com/office/drawing/2014/main" id="{2B7C9D38-A0C2-0373-E79B-8B1984C2FAE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18DA6C4-6469-A067-968E-059DC525EAA3}"/>
              </a:ext>
            </a:extLst>
          </p:cNvPr>
          <p:cNvSpPr>
            <a:spLocks noGrp="1"/>
          </p:cNvSpPr>
          <p:nvPr>
            <p:ph type="sldNum" sz="quarter" idx="12"/>
          </p:nvPr>
        </p:nvSpPr>
        <p:spPr/>
        <p:txBody>
          <a:bodyPr/>
          <a:lstStyle/>
          <a:p>
            <a:fld id="{7A4AA1BE-72E2-4FF7-A8CB-DFA6F346B214}" type="slidenum">
              <a:rPr lang="zh-CN" altLang="en-US" smtClean="0"/>
              <a:t>‹#›</a:t>
            </a:fld>
            <a:endParaRPr lang="zh-CN" altLang="en-US"/>
          </a:p>
        </p:txBody>
      </p:sp>
    </p:spTree>
    <p:extLst>
      <p:ext uri="{BB962C8B-B14F-4D97-AF65-F5344CB8AC3E}">
        <p14:creationId xmlns:p14="http://schemas.microsoft.com/office/powerpoint/2010/main" val="19353923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2F5E929-2C91-1E00-D802-79F3077DF35D}"/>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74A0A2AD-4F41-6146-FB3D-5CAED5E5E7C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1DC7038A-3E6E-A26E-29ED-F44AD76E8847}"/>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DF733EA9-D886-338F-DF80-0B02E0FD91E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F8A10952-F27B-8A95-1EA1-F610799FD239}"/>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56007325-A59D-F6BF-6812-F8EA905334AA}"/>
              </a:ext>
            </a:extLst>
          </p:cNvPr>
          <p:cNvSpPr>
            <a:spLocks noGrp="1"/>
          </p:cNvSpPr>
          <p:nvPr>
            <p:ph type="dt" sz="half" idx="10"/>
          </p:nvPr>
        </p:nvSpPr>
        <p:spPr/>
        <p:txBody>
          <a:bodyPr/>
          <a:lstStyle/>
          <a:p>
            <a:fld id="{D30F13A2-833E-47AF-A1F7-85F0D98C0D54}" type="datetimeFigureOut">
              <a:rPr lang="zh-CN" altLang="en-US" smtClean="0"/>
              <a:t>2023/4/22</a:t>
            </a:fld>
            <a:endParaRPr lang="zh-CN" altLang="en-US"/>
          </a:p>
        </p:txBody>
      </p:sp>
      <p:sp>
        <p:nvSpPr>
          <p:cNvPr id="8" name="页脚占位符 7">
            <a:extLst>
              <a:ext uri="{FF2B5EF4-FFF2-40B4-BE49-F238E27FC236}">
                <a16:creationId xmlns:a16="http://schemas.microsoft.com/office/drawing/2014/main" id="{65728C22-D7C1-9DD7-D754-40C11526AA69}"/>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1F2DCA5C-9222-2E53-ABD9-40CBE2C37A99}"/>
              </a:ext>
            </a:extLst>
          </p:cNvPr>
          <p:cNvSpPr>
            <a:spLocks noGrp="1"/>
          </p:cNvSpPr>
          <p:nvPr>
            <p:ph type="sldNum" sz="quarter" idx="12"/>
          </p:nvPr>
        </p:nvSpPr>
        <p:spPr/>
        <p:txBody>
          <a:bodyPr/>
          <a:lstStyle/>
          <a:p>
            <a:fld id="{7A4AA1BE-72E2-4FF7-A8CB-DFA6F346B214}" type="slidenum">
              <a:rPr lang="zh-CN" altLang="en-US" smtClean="0"/>
              <a:t>‹#›</a:t>
            </a:fld>
            <a:endParaRPr lang="zh-CN" altLang="en-US"/>
          </a:p>
        </p:txBody>
      </p:sp>
    </p:spTree>
    <p:extLst>
      <p:ext uri="{BB962C8B-B14F-4D97-AF65-F5344CB8AC3E}">
        <p14:creationId xmlns:p14="http://schemas.microsoft.com/office/powerpoint/2010/main" val="32744506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9F61B04-8614-6B34-8C4B-3FBC8DCD2B4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9237A81C-2CF8-AECD-DD45-097C2564A0A6}"/>
              </a:ext>
            </a:extLst>
          </p:cNvPr>
          <p:cNvSpPr>
            <a:spLocks noGrp="1"/>
          </p:cNvSpPr>
          <p:nvPr>
            <p:ph type="dt" sz="half" idx="10"/>
          </p:nvPr>
        </p:nvSpPr>
        <p:spPr/>
        <p:txBody>
          <a:bodyPr/>
          <a:lstStyle/>
          <a:p>
            <a:fld id="{D30F13A2-833E-47AF-A1F7-85F0D98C0D54}" type="datetimeFigureOut">
              <a:rPr lang="zh-CN" altLang="en-US" smtClean="0"/>
              <a:t>2023/4/22</a:t>
            </a:fld>
            <a:endParaRPr lang="zh-CN" altLang="en-US"/>
          </a:p>
        </p:txBody>
      </p:sp>
      <p:sp>
        <p:nvSpPr>
          <p:cNvPr id="4" name="页脚占位符 3">
            <a:extLst>
              <a:ext uri="{FF2B5EF4-FFF2-40B4-BE49-F238E27FC236}">
                <a16:creationId xmlns:a16="http://schemas.microsoft.com/office/drawing/2014/main" id="{41BA4066-22A8-FC46-F684-03C8E64FFAA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1B2A95F2-F657-AE9E-D2C1-6B16F21BAB89}"/>
              </a:ext>
            </a:extLst>
          </p:cNvPr>
          <p:cNvSpPr>
            <a:spLocks noGrp="1"/>
          </p:cNvSpPr>
          <p:nvPr>
            <p:ph type="sldNum" sz="quarter" idx="12"/>
          </p:nvPr>
        </p:nvSpPr>
        <p:spPr/>
        <p:txBody>
          <a:bodyPr/>
          <a:lstStyle/>
          <a:p>
            <a:fld id="{7A4AA1BE-72E2-4FF7-A8CB-DFA6F346B214}" type="slidenum">
              <a:rPr lang="zh-CN" altLang="en-US" smtClean="0"/>
              <a:t>‹#›</a:t>
            </a:fld>
            <a:endParaRPr lang="zh-CN" altLang="en-US"/>
          </a:p>
        </p:txBody>
      </p:sp>
    </p:spTree>
    <p:extLst>
      <p:ext uri="{BB962C8B-B14F-4D97-AF65-F5344CB8AC3E}">
        <p14:creationId xmlns:p14="http://schemas.microsoft.com/office/powerpoint/2010/main" val="30211471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8BFDE421-B936-B803-9921-8223ED31FA1F}"/>
              </a:ext>
            </a:extLst>
          </p:cNvPr>
          <p:cNvSpPr>
            <a:spLocks noGrp="1"/>
          </p:cNvSpPr>
          <p:nvPr>
            <p:ph type="dt" sz="half" idx="10"/>
          </p:nvPr>
        </p:nvSpPr>
        <p:spPr/>
        <p:txBody>
          <a:bodyPr/>
          <a:lstStyle/>
          <a:p>
            <a:fld id="{D30F13A2-833E-47AF-A1F7-85F0D98C0D54}" type="datetimeFigureOut">
              <a:rPr lang="zh-CN" altLang="en-US" smtClean="0"/>
              <a:t>2023/4/22</a:t>
            </a:fld>
            <a:endParaRPr lang="zh-CN" altLang="en-US"/>
          </a:p>
        </p:txBody>
      </p:sp>
      <p:sp>
        <p:nvSpPr>
          <p:cNvPr id="3" name="页脚占位符 2">
            <a:extLst>
              <a:ext uri="{FF2B5EF4-FFF2-40B4-BE49-F238E27FC236}">
                <a16:creationId xmlns:a16="http://schemas.microsoft.com/office/drawing/2014/main" id="{5C57D9F9-761E-5F31-FE2F-A67B4FA9B323}"/>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C5C91042-0083-119E-9087-17EF9AFA2E1B}"/>
              </a:ext>
            </a:extLst>
          </p:cNvPr>
          <p:cNvSpPr>
            <a:spLocks noGrp="1"/>
          </p:cNvSpPr>
          <p:nvPr>
            <p:ph type="sldNum" sz="quarter" idx="12"/>
          </p:nvPr>
        </p:nvSpPr>
        <p:spPr/>
        <p:txBody>
          <a:bodyPr/>
          <a:lstStyle/>
          <a:p>
            <a:fld id="{7A4AA1BE-72E2-4FF7-A8CB-DFA6F346B214}" type="slidenum">
              <a:rPr lang="zh-CN" altLang="en-US" smtClean="0"/>
              <a:t>‹#›</a:t>
            </a:fld>
            <a:endParaRPr lang="zh-CN" altLang="en-US"/>
          </a:p>
        </p:txBody>
      </p:sp>
    </p:spTree>
    <p:extLst>
      <p:ext uri="{BB962C8B-B14F-4D97-AF65-F5344CB8AC3E}">
        <p14:creationId xmlns:p14="http://schemas.microsoft.com/office/powerpoint/2010/main" val="231421617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3D9DF54-F2B8-81E8-7489-F4CAEE5C248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D502E505-9CBF-B3C6-EF77-0ADEB6C310B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BA996B05-9576-45D2-6FA2-95A72CA4BC2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6D88A234-B07E-B08F-6EA0-E8B493A0CCBF}"/>
              </a:ext>
            </a:extLst>
          </p:cNvPr>
          <p:cNvSpPr>
            <a:spLocks noGrp="1"/>
          </p:cNvSpPr>
          <p:nvPr>
            <p:ph type="dt" sz="half" idx="10"/>
          </p:nvPr>
        </p:nvSpPr>
        <p:spPr/>
        <p:txBody>
          <a:bodyPr/>
          <a:lstStyle/>
          <a:p>
            <a:fld id="{D30F13A2-833E-47AF-A1F7-85F0D98C0D54}" type="datetimeFigureOut">
              <a:rPr lang="zh-CN" altLang="en-US" smtClean="0"/>
              <a:t>2023/4/22</a:t>
            </a:fld>
            <a:endParaRPr lang="zh-CN" altLang="en-US"/>
          </a:p>
        </p:txBody>
      </p:sp>
      <p:sp>
        <p:nvSpPr>
          <p:cNvPr id="6" name="页脚占位符 5">
            <a:extLst>
              <a:ext uri="{FF2B5EF4-FFF2-40B4-BE49-F238E27FC236}">
                <a16:creationId xmlns:a16="http://schemas.microsoft.com/office/drawing/2014/main" id="{8360B141-B366-0B56-2CDB-EA593AE6EE7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31E9963-07EB-C2F3-5489-2334F690A13B}"/>
              </a:ext>
            </a:extLst>
          </p:cNvPr>
          <p:cNvSpPr>
            <a:spLocks noGrp="1"/>
          </p:cNvSpPr>
          <p:nvPr>
            <p:ph type="sldNum" sz="quarter" idx="12"/>
          </p:nvPr>
        </p:nvSpPr>
        <p:spPr/>
        <p:txBody>
          <a:bodyPr/>
          <a:lstStyle/>
          <a:p>
            <a:fld id="{7A4AA1BE-72E2-4FF7-A8CB-DFA6F346B214}" type="slidenum">
              <a:rPr lang="zh-CN" altLang="en-US" smtClean="0"/>
              <a:t>‹#›</a:t>
            </a:fld>
            <a:endParaRPr lang="zh-CN" altLang="en-US"/>
          </a:p>
        </p:txBody>
      </p:sp>
    </p:spTree>
    <p:extLst>
      <p:ext uri="{BB962C8B-B14F-4D97-AF65-F5344CB8AC3E}">
        <p14:creationId xmlns:p14="http://schemas.microsoft.com/office/powerpoint/2010/main" val="7857620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276744E-BDFE-99CD-63A0-CB2FE09C0F7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BD47EDCA-0BCB-364E-EAEF-117216D1E47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26CC9E6D-5AD3-8C5E-1E9E-0E699FD1AD0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D260A2C-5C53-D492-0FDA-66870271AA6F}"/>
              </a:ext>
            </a:extLst>
          </p:cNvPr>
          <p:cNvSpPr>
            <a:spLocks noGrp="1"/>
          </p:cNvSpPr>
          <p:nvPr>
            <p:ph type="dt" sz="half" idx="10"/>
          </p:nvPr>
        </p:nvSpPr>
        <p:spPr/>
        <p:txBody>
          <a:bodyPr/>
          <a:lstStyle/>
          <a:p>
            <a:fld id="{D30F13A2-833E-47AF-A1F7-85F0D98C0D54}" type="datetimeFigureOut">
              <a:rPr lang="zh-CN" altLang="en-US" smtClean="0"/>
              <a:t>2023/4/22</a:t>
            </a:fld>
            <a:endParaRPr lang="zh-CN" altLang="en-US"/>
          </a:p>
        </p:txBody>
      </p:sp>
      <p:sp>
        <p:nvSpPr>
          <p:cNvPr id="6" name="页脚占位符 5">
            <a:extLst>
              <a:ext uri="{FF2B5EF4-FFF2-40B4-BE49-F238E27FC236}">
                <a16:creationId xmlns:a16="http://schemas.microsoft.com/office/drawing/2014/main" id="{9B8D635F-90BA-9453-82CB-9942111A1DB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B4FEE4D-AE0E-43F3-72F4-E70C53913740}"/>
              </a:ext>
            </a:extLst>
          </p:cNvPr>
          <p:cNvSpPr>
            <a:spLocks noGrp="1"/>
          </p:cNvSpPr>
          <p:nvPr>
            <p:ph type="sldNum" sz="quarter" idx="12"/>
          </p:nvPr>
        </p:nvSpPr>
        <p:spPr/>
        <p:txBody>
          <a:bodyPr/>
          <a:lstStyle/>
          <a:p>
            <a:fld id="{7A4AA1BE-72E2-4FF7-A8CB-DFA6F346B214}" type="slidenum">
              <a:rPr lang="zh-CN" altLang="en-US" smtClean="0"/>
              <a:t>‹#›</a:t>
            </a:fld>
            <a:endParaRPr lang="zh-CN" altLang="en-US"/>
          </a:p>
        </p:txBody>
      </p:sp>
    </p:spTree>
    <p:extLst>
      <p:ext uri="{BB962C8B-B14F-4D97-AF65-F5344CB8AC3E}">
        <p14:creationId xmlns:p14="http://schemas.microsoft.com/office/powerpoint/2010/main" val="13840792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780CA714-1A62-8AEE-89FC-849211D952A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E53CB8A5-DFBD-57F9-496F-B89D141ED8D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B2D24D9-7B0D-BE8F-89A9-E18E0888879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F13A2-833E-47AF-A1F7-85F0D98C0D54}" type="datetimeFigureOut">
              <a:rPr lang="zh-CN" altLang="en-US" smtClean="0"/>
              <a:t>2023/4/22</a:t>
            </a:fld>
            <a:endParaRPr lang="zh-CN" altLang="en-US"/>
          </a:p>
        </p:txBody>
      </p:sp>
      <p:sp>
        <p:nvSpPr>
          <p:cNvPr id="5" name="页脚占位符 4">
            <a:extLst>
              <a:ext uri="{FF2B5EF4-FFF2-40B4-BE49-F238E27FC236}">
                <a16:creationId xmlns:a16="http://schemas.microsoft.com/office/drawing/2014/main" id="{6017F076-E73B-FCF0-0292-5F2ED0FBE2F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18CCA805-6D99-E736-7836-A4D40BBB357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4AA1BE-72E2-4FF7-A8CB-DFA6F346B214}" type="slidenum">
              <a:rPr lang="zh-CN" altLang="en-US" smtClean="0"/>
              <a:t>‹#›</a:t>
            </a:fld>
            <a:endParaRPr lang="zh-CN" altLang="en-US"/>
          </a:p>
        </p:txBody>
      </p:sp>
    </p:spTree>
    <p:extLst>
      <p:ext uri="{BB962C8B-B14F-4D97-AF65-F5344CB8AC3E}">
        <p14:creationId xmlns:p14="http://schemas.microsoft.com/office/powerpoint/2010/main" val="8534206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s://www.51pptmoban.com/zt/jingjichang/" TargetMode="Externa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8" name="矩形 27">
            <a:extLst>
              <a:ext uri="{FF2B5EF4-FFF2-40B4-BE49-F238E27FC236}">
                <a16:creationId xmlns:a16="http://schemas.microsoft.com/office/drawing/2014/main" id="{B0366ECA-14D1-AA1E-529F-64C12ACB4EC1}"/>
              </a:ext>
            </a:extLst>
          </p:cNvPr>
          <p:cNvSpPr/>
          <p:nvPr/>
        </p:nvSpPr>
        <p:spPr>
          <a:xfrm>
            <a:off x="0" y="0"/>
            <a:ext cx="8658225" cy="6858000"/>
          </a:xfrm>
          <a:prstGeom prst="rect">
            <a:avLst/>
          </a:prstGeom>
          <a:gradFill flip="none" rotWithShape="1">
            <a:gsLst>
              <a:gs pos="0">
                <a:srgbClr val="061A5E"/>
              </a:gs>
              <a:gs pos="70000">
                <a:srgbClr val="061A5E">
                  <a:alpha val="0"/>
                </a:srgbClr>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id="{2F7677F4-EBF5-E597-46CE-402C1B36E019}"/>
              </a:ext>
            </a:extLst>
          </p:cNvPr>
          <p:cNvSpPr txBox="1"/>
          <p:nvPr/>
        </p:nvSpPr>
        <p:spPr>
          <a:xfrm>
            <a:off x="595197" y="1116928"/>
            <a:ext cx="7754046" cy="2215991"/>
          </a:xfrm>
          <a:prstGeom prst="rect">
            <a:avLst/>
          </a:prstGeom>
          <a:noFill/>
        </p:spPr>
        <p:txBody>
          <a:bodyPr wrap="none" rtlCol="0">
            <a:spAutoFit/>
          </a:bodyPr>
          <a:lstStyle/>
          <a:p>
            <a:r>
              <a:rPr lang="en-US" altLang="zh-CN" sz="13800">
                <a:solidFill>
                  <a:schemeClr val="bg1">
                    <a:alpha val="3000"/>
                  </a:schemeClr>
                </a:solidFill>
                <a:latin typeface="+mn-ea"/>
              </a:rPr>
              <a:t>DISEASE</a:t>
            </a:r>
            <a:endParaRPr lang="zh-CN" altLang="en-US" sz="13800">
              <a:solidFill>
                <a:schemeClr val="bg1">
                  <a:alpha val="3000"/>
                </a:schemeClr>
              </a:solidFill>
              <a:latin typeface="+mn-ea"/>
            </a:endParaRPr>
          </a:p>
        </p:txBody>
      </p:sp>
      <p:sp>
        <p:nvSpPr>
          <p:cNvPr id="3" name="文本框 2">
            <a:extLst>
              <a:ext uri="{FF2B5EF4-FFF2-40B4-BE49-F238E27FC236}">
                <a16:creationId xmlns:a16="http://schemas.microsoft.com/office/drawing/2014/main" id="{2C9C16B3-49E6-4688-568B-C6A5C30EC5DB}"/>
              </a:ext>
            </a:extLst>
          </p:cNvPr>
          <p:cNvSpPr txBox="1"/>
          <p:nvPr/>
        </p:nvSpPr>
        <p:spPr>
          <a:xfrm>
            <a:off x="668153" y="2369194"/>
            <a:ext cx="6448594" cy="1200329"/>
          </a:xfrm>
          <a:prstGeom prst="rect">
            <a:avLst/>
          </a:prstGeom>
          <a:noFill/>
          <a:ln>
            <a:noFill/>
          </a:ln>
        </p:spPr>
        <p:txBody>
          <a:bodyPr wrap="square" rtlCol="0" anchor="ctr">
            <a:spAutoFit/>
          </a:bodyPr>
          <a:lstStyle/>
          <a:p>
            <a:r>
              <a:rPr lang="zh-CN" altLang="en-US" sz="7200">
                <a:gradFill flip="none" rotWithShape="1">
                  <a:gsLst>
                    <a:gs pos="26000">
                      <a:srgbClr val="2EFFFD"/>
                    </a:gs>
                    <a:gs pos="88000">
                      <a:srgbClr val="2EC8FF"/>
                    </a:gs>
                  </a:gsLst>
                  <a:lin ang="5400000" scaled="1"/>
                  <a:tileRect/>
                </a:gradFill>
                <a:latin typeface="字魂正酷超级黑 ExtraBold" pitchFamily="2" charset="-122"/>
                <a:ea typeface="字魂正酷超级黑 ExtraBold" pitchFamily="2" charset="-122"/>
                <a:cs typeface="+mn-ea"/>
                <a:sym typeface="+mn-lt"/>
              </a:rPr>
              <a:t>出生缺陷疾病</a:t>
            </a:r>
            <a:endParaRPr lang="en-US" altLang="zh-CN" sz="7200">
              <a:gradFill flip="none" rotWithShape="1">
                <a:gsLst>
                  <a:gs pos="26000">
                    <a:srgbClr val="2EFFFD"/>
                  </a:gs>
                  <a:gs pos="88000">
                    <a:srgbClr val="2EC8FF"/>
                  </a:gs>
                </a:gsLst>
                <a:lin ang="5400000" scaled="1"/>
                <a:tileRect/>
              </a:gradFill>
              <a:latin typeface="字魂正酷超级黑 ExtraBold" pitchFamily="2" charset="-122"/>
              <a:ea typeface="字魂正酷超级黑 ExtraBold" pitchFamily="2" charset="-122"/>
              <a:cs typeface="+mn-ea"/>
              <a:sym typeface="+mn-lt"/>
            </a:endParaRPr>
          </a:p>
        </p:txBody>
      </p:sp>
      <p:sp>
        <p:nvSpPr>
          <p:cNvPr id="5" name="矩形 4">
            <a:extLst>
              <a:ext uri="{FF2B5EF4-FFF2-40B4-BE49-F238E27FC236}">
                <a16:creationId xmlns:a16="http://schemas.microsoft.com/office/drawing/2014/main" id="{351901CE-317A-1E44-2FE9-6E0359ACAB12}"/>
              </a:ext>
            </a:extLst>
          </p:cNvPr>
          <p:cNvSpPr/>
          <p:nvPr/>
        </p:nvSpPr>
        <p:spPr>
          <a:xfrm>
            <a:off x="742345" y="1020569"/>
            <a:ext cx="5336115" cy="276999"/>
          </a:xfrm>
          <a:prstGeom prst="rect">
            <a:avLst/>
          </a:prstGeom>
        </p:spPr>
        <p:txBody>
          <a:bodyPr wrap="square">
            <a:spAutoFit/>
          </a:bodyPr>
          <a:lstStyle/>
          <a:p>
            <a:r>
              <a:rPr lang="en-US" altLang="zh-CN" sz="1200" kern="100" dirty="0">
                <a:solidFill>
                  <a:schemeClr val="bg1"/>
                </a:solidFill>
                <a:latin typeface="思源黑体 CN Regular" panose="020B0500000000000000" pitchFamily="34" charset="-122"/>
                <a:ea typeface="思源黑体 CN Regular" panose="020B0500000000000000" pitchFamily="34" charset="-122"/>
                <a:cs typeface="+mn-ea"/>
                <a:sym typeface="+mn-lt"/>
              </a:rPr>
              <a:t>《</a:t>
            </a:r>
            <a:r>
              <a:rPr lang="zh-CN" altLang="en-US" sz="1200" kern="100" dirty="0">
                <a:solidFill>
                  <a:schemeClr val="bg1"/>
                </a:solidFill>
                <a:latin typeface="思源黑体 CN Regular" panose="020B0500000000000000" pitchFamily="34" charset="-122"/>
                <a:ea typeface="思源黑体 CN Regular" panose="020B0500000000000000" pitchFamily="34" charset="-122"/>
                <a:cs typeface="+mn-ea"/>
                <a:sym typeface="+mn-lt"/>
              </a:rPr>
              <a:t>生育健康及妇女儿童健康保障</a:t>
            </a:r>
            <a:r>
              <a:rPr lang="en-US" altLang="zh-CN" sz="1200" kern="100" dirty="0">
                <a:solidFill>
                  <a:schemeClr val="bg1"/>
                </a:solidFill>
                <a:latin typeface="思源黑体 CN Regular" panose="020B0500000000000000" pitchFamily="34" charset="-122"/>
                <a:ea typeface="思源黑体 CN Regular" panose="020B0500000000000000" pitchFamily="34" charset="-122"/>
                <a:cs typeface="+mn-ea"/>
                <a:sym typeface="+mn-lt"/>
              </a:rPr>
              <a:t>》</a:t>
            </a:r>
            <a:r>
              <a:rPr lang="zh-CN" altLang="en-US" sz="1200" kern="100" dirty="0">
                <a:solidFill>
                  <a:schemeClr val="bg1"/>
                </a:solidFill>
                <a:latin typeface="思源黑体 CN Regular" panose="020B0500000000000000" pitchFamily="34" charset="-122"/>
                <a:ea typeface="思源黑体 CN Regular" panose="020B0500000000000000" pitchFamily="34" charset="-122"/>
                <a:cs typeface="+mn-ea"/>
                <a:sym typeface="+mn-lt"/>
              </a:rPr>
              <a:t>重点研发计划专项项目申报</a:t>
            </a:r>
            <a:r>
              <a:rPr lang="zh-CN" altLang="zh-CN" sz="1200" dirty="0">
                <a:solidFill>
                  <a:schemeClr val="bg1"/>
                </a:solidFill>
                <a:latin typeface="思源黑体 CN Regular" panose="020B0500000000000000" pitchFamily="34" charset="-122"/>
                <a:ea typeface="思源黑体 CN Regular" panose="020B0500000000000000" pitchFamily="34" charset="-122"/>
                <a:cs typeface="+mn-ea"/>
                <a:sym typeface="+mn-lt"/>
              </a:rPr>
              <a:t> </a:t>
            </a:r>
          </a:p>
        </p:txBody>
      </p:sp>
      <p:sp>
        <p:nvSpPr>
          <p:cNvPr id="2" name="文本框 1">
            <a:extLst>
              <a:ext uri="{FF2B5EF4-FFF2-40B4-BE49-F238E27FC236}">
                <a16:creationId xmlns:a16="http://schemas.microsoft.com/office/drawing/2014/main" id="{A4E3BEA7-6518-5E22-24C2-22B805C95A20}"/>
              </a:ext>
            </a:extLst>
          </p:cNvPr>
          <p:cNvSpPr txBox="1"/>
          <p:nvPr/>
        </p:nvSpPr>
        <p:spPr>
          <a:xfrm>
            <a:off x="742345" y="4507009"/>
            <a:ext cx="5460244" cy="1126462"/>
          </a:xfrm>
          <a:prstGeom prst="rect">
            <a:avLst/>
          </a:prstGeom>
          <a:noFill/>
        </p:spPr>
        <p:txBody>
          <a:bodyPr wrap="square" rtlCol="0">
            <a:spAutoFit/>
          </a:bodyPr>
          <a:lstStyle/>
          <a:p>
            <a:pPr marL="0" algn="l" rtl="0" eaLnBrk="1" fontAlgn="ctr" latinLnBrk="0" hangingPunct="1">
              <a:lnSpc>
                <a:spcPct val="150000"/>
              </a:lnSpc>
              <a:spcBef>
                <a:spcPts val="0"/>
              </a:spcBef>
              <a:spcAft>
                <a:spcPts val="0"/>
              </a:spcAft>
            </a:pPr>
            <a:r>
              <a:rPr lang="zh-CN" altLang="zh-CN" sz="1200" b="1" u="none" strike="noStrike" kern="1200" spc="250">
                <a:solidFill>
                  <a:schemeClr val="bg1"/>
                </a:solidFill>
                <a:effectLst/>
                <a:latin typeface="字魂正酷超级黑 ExtraBold" pitchFamily="2" charset="-122"/>
                <a:ea typeface="字魂正酷超级黑 ExtraBold" pitchFamily="2" charset="-122"/>
                <a:cs typeface="思源黑体 CN Heavy" panose="020B0A00000000000000" pitchFamily="34" charset="-122"/>
              </a:rPr>
              <a:t>项目申请人</a:t>
            </a:r>
            <a:r>
              <a:rPr lang="zh-CN" altLang="zh-CN" sz="1200" b="0" u="none" strike="noStrike" kern="1200">
                <a:solidFill>
                  <a:schemeClr val="bg1"/>
                </a:solidFill>
                <a:effectLst/>
                <a:latin typeface="思源黑体 CN Medium" panose="020B0600000000000000" pitchFamily="34" charset="-122"/>
                <a:ea typeface="思源黑体 CN Medium" panose="020B0600000000000000" pitchFamily="34" charset="-122"/>
                <a:cs typeface="思源黑体 CN Heavy" panose="020B0A00000000000000" pitchFamily="34" charset="-122"/>
              </a:rPr>
              <a:t>：</a:t>
            </a:r>
            <a:r>
              <a:rPr lang="en-US" altLang="zh-CN" sz="1200" b="0" u="none" strike="noStrike" kern="1200">
                <a:solidFill>
                  <a:schemeClr val="bg1"/>
                </a:solidFill>
                <a:effectLst/>
                <a:latin typeface="思源黑体 CN Regular" panose="020B0500000000000000" pitchFamily="34" charset="-122"/>
                <a:ea typeface="思源黑体 CN Regular" panose="020B0500000000000000" pitchFamily="34" charset="-122"/>
                <a:cs typeface="思源黑体 CN Heavy" panose="020B0A00000000000000" pitchFamily="34" charset="-122"/>
              </a:rPr>
              <a:t>PPT</a:t>
            </a:r>
            <a:r>
              <a:rPr lang="zh-CN" altLang="zh-CN" sz="1200" b="0" u="none" strike="noStrike" kern="1200">
                <a:solidFill>
                  <a:schemeClr val="bg1"/>
                </a:solidFill>
                <a:effectLst/>
                <a:latin typeface="思源黑体 CN Regular" panose="020B0500000000000000" pitchFamily="34" charset="-122"/>
                <a:ea typeface="思源黑体 CN Regular" panose="020B0500000000000000" pitchFamily="34" charset="-122"/>
                <a:cs typeface="思源黑体 CN Heavy" panose="020B0A00000000000000" pitchFamily="34" charset="-122"/>
              </a:rPr>
              <a:t>版式库</a:t>
            </a:r>
            <a:r>
              <a:rPr lang="en-US" altLang="zh-CN" sz="1200" b="0" u="none" strike="noStrike" kern="1200">
                <a:solidFill>
                  <a:schemeClr val="bg1"/>
                </a:solidFill>
                <a:effectLst/>
                <a:latin typeface="思源黑体 CN Regular" panose="020B0500000000000000" pitchFamily="34" charset="-122"/>
                <a:ea typeface="思源黑体 CN Regular" panose="020B0500000000000000" pitchFamily="34" charset="-122"/>
                <a:cs typeface="思源黑体 CN Heavy" panose="020B0A00000000000000" pitchFamily="34" charset="-122"/>
              </a:rPr>
              <a:t>           </a:t>
            </a:r>
          </a:p>
          <a:p>
            <a:pPr marL="0" algn="l" rtl="0" eaLnBrk="1" fontAlgn="ctr" latinLnBrk="0" hangingPunct="1">
              <a:lnSpc>
                <a:spcPct val="150000"/>
              </a:lnSpc>
              <a:spcBef>
                <a:spcPts val="0"/>
              </a:spcBef>
              <a:spcAft>
                <a:spcPts val="0"/>
              </a:spcAft>
            </a:pPr>
            <a:r>
              <a:rPr lang="zh-CN" altLang="zh-CN" sz="1200" b="1" u="none" strike="noStrike" kern="1200">
                <a:solidFill>
                  <a:schemeClr val="bg1"/>
                </a:solidFill>
                <a:effectLst/>
                <a:latin typeface="字魂正酷超级黑 ExtraBold" pitchFamily="2" charset="-122"/>
                <a:ea typeface="字魂正酷超级黑 ExtraBold" pitchFamily="2" charset="-122"/>
                <a:cs typeface="思源黑体 CN Heavy" panose="020B0A00000000000000" pitchFamily="34" charset="-122"/>
              </a:rPr>
              <a:t>项目牵头单位</a:t>
            </a:r>
            <a:r>
              <a:rPr lang="zh-CN" altLang="zh-CN" sz="1200" b="0" u="none" strike="noStrike" kern="1200">
                <a:solidFill>
                  <a:schemeClr val="bg1"/>
                </a:solidFill>
                <a:effectLst/>
                <a:latin typeface="思源黑体 CN Medium" panose="020B0600000000000000" pitchFamily="34" charset="-122"/>
                <a:ea typeface="思源黑体 CN Medium" panose="020B0600000000000000" pitchFamily="34" charset="-122"/>
                <a:cs typeface="思源黑体 CN Heavy" panose="020B0A00000000000000" pitchFamily="34" charset="-122"/>
              </a:rPr>
              <a:t>：</a:t>
            </a:r>
            <a:r>
              <a:rPr lang="zh-CN" altLang="zh-CN" sz="1200" b="0" u="none" strike="noStrike" kern="1200">
                <a:solidFill>
                  <a:schemeClr val="bg1"/>
                </a:solidFill>
                <a:effectLst/>
                <a:latin typeface="思源黑体 CN Regular" panose="020B0500000000000000" pitchFamily="34" charset="-122"/>
                <a:ea typeface="思源黑体 CN Regular" panose="020B0500000000000000" pitchFamily="34" charset="-122"/>
                <a:cs typeface="思源黑体 CN Heavy" panose="020B0A00000000000000" pitchFamily="34" charset="-122"/>
              </a:rPr>
              <a:t>医学科学院</a:t>
            </a:r>
            <a:endParaRPr lang="en-US" altLang="zh-CN" sz="1200" b="1" u="none" strike="noStrike" kern="1200">
              <a:solidFill>
                <a:schemeClr val="bg1"/>
              </a:solidFill>
              <a:effectLst/>
              <a:latin typeface="字魂正酷超级黑 ExtraBold" pitchFamily="2" charset="-122"/>
              <a:ea typeface="字魂正酷超级黑 ExtraBold" pitchFamily="2" charset="-122"/>
              <a:cs typeface="思源黑体 CN Heavy" panose="020B0A00000000000000" pitchFamily="34" charset="-122"/>
            </a:endParaRPr>
          </a:p>
          <a:p>
            <a:pPr marL="0" algn="just" rtl="0" eaLnBrk="1" fontAlgn="ctr" latinLnBrk="0" hangingPunct="1">
              <a:lnSpc>
                <a:spcPct val="130000"/>
              </a:lnSpc>
              <a:spcBef>
                <a:spcPts val="0"/>
              </a:spcBef>
              <a:spcAft>
                <a:spcPts val="0"/>
              </a:spcAft>
            </a:pPr>
            <a:r>
              <a:rPr lang="zh-CN" altLang="zh-CN" sz="1200" b="1" u="none" strike="noStrike" kern="1200">
                <a:solidFill>
                  <a:schemeClr val="bg1"/>
                </a:solidFill>
                <a:effectLst/>
                <a:latin typeface="字魂正酷超级黑 ExtraBold" pitchFamily="2" charset="-122"/>
                <a:ea typeface="字魂正酷超级黑 ExtraBold" pitchFamily="2" charset="-122"/>
                <a:cs typeface="思源黑体 CN Heavy" panose="020B0A00000000000000" pitchFamily="34" charset="-122"/>
              </a:rPr>
              <a:t>项目负责单位</a:t>
            </a:r>
            <a:r>
              <a:rPr lang="zh-CN" altLang="zh-CN" sz="1200" b="0" u="none" strike="noStrike" kern="1200">
                <a:solidFill>
                  <a:schemeClr val="bg1"/>
                </a:solidFill>
                <a:effectLst/>
                <a:latin typeface="思源黑体 CN Medium" panose="020B0600000000000000" pitchFamily="34" charset="-122"/>
                <a:ea typeface="思源黑体 CN Medium" panose="020B0600000000000000" pitchFamily="34" charset="-122"/>
                <a:cs typeface="思源黑体 CN Heavy" panose="020B0A00000000000000" pitchFamily="34" charset="-122"/>
              </a:rPr>
              <a:t>：</a:t>
            </a:r>
            <a:r>
              <a:rPr lang="en-US" altLang="zh-CN" sz="1200" b="0" u="none" strike="noStrike" kern="1200">
                <a:solidFill>
                  <a:schemeClr val="bg1"/>
                </a:solidFill>
                <a:effectLst/>
                <a:latin typeface="思源黑体 CN Normal" panose="020B0400000000000000" pitchFamily="34" charset="-122"/>
                <a:ea typeface="思源黑体 CN Normal" panose="020B0400000000000000" pitchFamily="34" charset="-122"/>
                <a:cs typeface="思源黑体 CN Heavy" panose="020B0A00000000000000" pitchFamily="34" charset="-122"/>
              </a:rPr>
              <a:t>XX</a:t>
            </a:r>
            <a:r>
              <a:rPr lang="zh-CN" altLang="zh-CN" sz="1200" b="0" u="none" strike="noStrike" kern="1200">
                <a:solidFill>
                  <a:schemeClr val="bg1"/>
                </a:solidFill>
                <a:effectLst/>
                <a:latin typeface="思源黑体 CN Normal" panose="020B0400000000000000" pitchFamily="34" charset="-122"/>
                <a:ea typeface="思源黑体 CN Normal" panose="020B0400000000000000" pitchFamily="34" charset="-122"/>
                <a:cs typeface="思源黑体 CN Heavy" panose="020B0A00000000000000" pitchFamily="34" charset="-122"/>
              </a:rPr>
              <a:t>大学、卫生健康技术研究所、</a:t>
            </a:r>
            <a:r>
              <a:rPr lang="en-US" altLang="zh-CN" sz="1200" b="0" u="none" strike="noStrike" kern="1200">
                <a:solidFill>
                  <a:schemeClr val="bg1"/>
                </a:solidFill>
                <a:effectLst/>
                <a:latin typeface="思源黑体 CN Normal" panose="020B0400000000000000" pitchFamily="34" charset="-122"/>
                <a:ea typeface="思源黑体 CN Normal" panose="020B0400000000000000" pitchFamily="34" charset="-122"/>
                <a:cs typeface="思源黑体 CN Heavy" panose="020B0A00000000000000" pitchFamily="34" charset="-122"/>
              </a:rPr>
              <a:t>XX</a:t>
            </a:r>
            <a:r>
              <a:rPr lang="zh-CN" altLang="zh-CN" sz="1200" b="0" u="none" strike="noStrike" kern="1200">
                <a:solidFill>
                  <a:schemeClr val="bg1"/>
                </a:solidFill>
                <a:effectLst/>
                <a:latin typeface="思源黑体 CN Normal" panose="020B0400000000000000" pitchFamily="34" charset="-122"/>
                <a:ea typeface="思源黑体 CN Normal" panose="020B0400000000000000" pitchFamily="34" charset="-122"/>
                <a:cs typeface="思源黑体 CN Heavy" panose="020B0A00000000000000" pitchFamily="34" charset="-122"/>
              </a:rPr>
              <a:t>科技大学、</a:t>
            </a:r>
            <a:r>
              <a:rPr lang="en-US" altLang="zh-CN" sz="1200" b="0" u="none" strike="noStrike" kern="1200">
                <a:solidFill>
                  <a:schemeClr val="bg1"/>
                </a:solidFill>
                <a:effectLst/>
                <a:latin typeface="思源黑体 CN Normal" panose="020B0400000000000000" pitchFamily="34" charset="-122"/>
                <a:ea typeface="思源黑体 CN Normal" panose="020B0400000000000000" pitchFamily="34" charset="-122"/>
                <a:cs typeface="思源黑体 CN Heavy" panose="020B0A00000000000000" pitchFamily="34" charset="-122"/>
              </a:rPr>
              <a:t>XX</a:t>
            </a:r>
            <a:r>
              <a:rPr lang="zh-CN" altLang="zh-CN" sz="1200" b="0" u="none" strike="noStrike" kern="1200">
                <a:solidFill>
                  <a:schemeClr val="bg1"/>
                </a:solidFill>
                <a:effectLst/>
                <a:latin typeface="思源黑体 CN Normal" panose="020B0400000000000000" pitchFamily="34" charset="-122"/>
                <a:ea typeface="思源黑体 CN Normal" panose="020B0400000000000000" pitchFamily="34" charset="-122"/>
                <a:cs typeface="思源黑体 CN Heavy" panose="020B0A00000000000000" pitchFamily="34" charset="-122"/>
              </a:rPr>
              <a:t>大学附属第一医院、版式库总医院、反卷医疗研究中心、中智医学研究所、版式库第一医院</a:t>
            </a:r>
            <a:endParaRPr lang="zh-CN" altLang="zh-CN" sz="1200" b="0" u="none" strike="noStrike">
              <a:solidFill>
                <a:schemeClr val="bg1"/>
              </a:solidFill>
              <a:effectLst/>
              <a:latin typeface="思源黑体 CN Normal" panose="020B0400000000000000" pitchFamily="34" charset="-122"/>
              <a:ea typeface="思源黑体 CN Normal" panose="020B0400000000000000" pitchFamily="34" charset="-122"/>
            </a:endParaRPr>
          </a:p>
        </p:txBody>
      </p:sp>
      <p:grpSp>
        <p:nvGrpSpPr>
          <p:cNvPr id="19" name="组合 18">
            <a:extLst>
              <a:ext uri="{FF2B5EF4-FFF2-40B4-BE49-F238E27FC236}">
                <a16:creationId xmlns:a16="http://schemas.microsoft.com/office/drawing/2014/main" id="{99EE8711-5E27-99BF-90B1-7F2ED5C1FE35}"/>
              </a:ext>
            </a:extLst>
          </p:cNvPr>
          <p:cNvGrpSpPr/>
          <p:nvPr/>
        </p:nvGrpSpPr>
        <p:grpSpPr>
          <a:xfrm>
            <a:off x="807923" y="2025664"/>
            <a:ext cx="1773353" cy="651667"/>
            <a:chOff x="606990" y="1709071"/>
            <a:chExt cx="1773353" cy="651667"/>
          </a:xfrm>
          <a:gradFill flip="none" rotWithShape="1">
            <a:gsLst>
              <a:gs pos="0">
                <a:srgbClr val="2EFFFD"/>
              </a:gs>
              <a:gs pos="100000">
                <a:srgbClr val="2EC8FF"/>
              </a:gs>
            </a:gsLst>
            <a:lin ang="8100000" scaled="1"/>
            <a:tileRect/>
          </a:gradFill>
        </p:grpSpPr>
        <p:sp>
          <p:nvSpPr>
            <p:cNvPr id="17" name="矩形: 圆角 16">
              <a:extLst>
                <a:ext uri="{FF2B5EF4-FFF2-40B4-BE49-F238E27FC236}">
                  <a16:creationId xmlns:a16="http://schemas.microsoft.com/office/drawing/2014/main" id="{54387FA9-0D50-8CDE-7880-F621BB3B1FFA}"/>
                </a:ext>
              </a:extLst>
            </p:cNvPr>
            <p:cNvSpPr/>
            <p:nvPr/>
          </p:nvSpPr>
          <p:spPr>
            <a:xfrm>
              <a:off x="740229" y="1709071"/>
              <a:ext cx="1640114" cy="51460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a:extLst>
                <a:ext uri="{FF2B5EF4-FFF2-40B4-BE49-F238E27FC236}">
                  <a16:creationId xmlns:a16="http://schemas.microsoft.com/office/drawing/2014/main" id="{24636FAF-5AD0-2E37-498A-AA7FB605FB76}"/>
                </a:ext>
              </a:extLst>
            </p:cNvPr>
            <p:cNvSpPr/>
            <p:nvPr/>
          </p:nvSpPr>
          <p:spPr>
            <a:xfrm rot="12955499">
              <a:off x="606990" y="1807906"/>
              <a:ext cx="266477" cy="5528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文本框 19">
            <a:extLst>
              <a:ext uri="{FF2B5EF4-FFF2-40B4-BE49-F238E27FC236}">
                <a16:creationId xmlns:a16="http://schemas.microsoft.com/office/drawing/2014/main" id="{B5618705-C872-FBC1-3372-9719B4BF8166}"/>
              </a:ext>
            </a:extLst>
          </p:cNvPr>
          <p:cNvSpPr txBox="1"/>
          <p:nvPr/>
        </p:nvSpPr>
        <p:spPr>
          <a:xfrm>
            <a:off x="1022860" y="1955682"/>
            <a:ext cx="1425373" cy="584775"/>
          </a:xfrm>
          <a:prstGeom prst="rect">
            <a:avLst/>
          </a:prstGeom>
          <a:noFill/>
          <a:ln>
            <a:noFill/>
          </a:ln>
        </p:spPr>
        <p:txBody>
          <a:bodyPr wrap="square" rtlCol="0" anchor="ctr">
            <a:spAutoFit/>
          </a:bodyPr>
          <a:lstStyle/>
          <a:p>
            <a:pPr algn="ctr"/>
            <a:r>
              <a:rPr lang="zh-CN" altLang="en-US" sz="3200">
                <a:solidFill>
                  <a:schemeClr val="bg1"/>
                </a:solidFill>
                <a:latin typeface="字魂正酷超级黑 ExtraBold" pitchFamily="2" charset="-122"/>
                <a:ea typeface="字魂正酷超级黑 ExtraBold" pitchFamily="2" charset="-122"/>
                <a:cs typeface="+mn-ea"/>
                <a:sym typeface="+mn-lt"/>
              </a:rPr>
              <a:t>功能性</a:t>
            </a:r>
            <a:endParaRPr lang="en-US" altLang="zh-CN" sz="3200">
              <a:solidFill>
                <a:schemeClr val="bg1"/>
              </a:solidFill>
              <a:latin typeface="字魂正酷超级黑 ExtraBold" pitchFamily="2" charset="-122"/>
              <a:ea typeface="字魂正酷超级黑 ExtraBold" pitchFamily="2" charset="-122"/>
              <a:cs typeface="+mn-ea"/>
              <a:sym typeface="+mn-lt"/>
            </a:endParaRPr>
          </a:p>
        </p:txBody>
      </p:sp>
      <p:sp>
        <p:nvSpPr>
          <p:cNvPr id="21" name="文本框 20">
            <a:extLst>
              <a:ext uri="{FF2B5EF4-FFF2-40B4-BE49-F238E27FC236}">
                <a16:creationId xmlns:a16="http://schemas.microsoft.com/office/drawing/2014/main" id="{D2301724-31AF-63FE-742E-6F96101782F0}"/>
              </a:ext>
            </a:extLst>
          </p:cNvPr>
          <p:cNvSpPr txBox="1"/>
          <p:nvPr/>
        </p:nvSpPr>
        <p:spPr>
          <a:xfrm>
            <a:off x="2613419" y="2232419"/>
            <a:ext cx="3717603" cy="300082"/>
          </a:xfrm>
          <a:prstGeom prst="rect">
            <a:avLst/>
          </a:prstGeom>
          <a:noFill/>
        </p:spPr>
        <p:txBody>
          <a:bodyPr wrap="square">
            <a:spAutoFit/>
          </a:bodyPr>
          <a:lstStyle/>
          <a:p>
            <a:r>
              <a:rPr lang="en-US" altLang="zh-CN" sz="1350">
                <a:gradFill flip="none" rotWithShape="1">
                  <a:gsLst>
                    <a:gs pos="2000">
                      <a:srgbClr val="2EFFFD"/>
                    </a:gs>
                    <a:gs pos="100000">
                      <a:srgbClr val="0BB6E1"/>
                    </a:gs>
                  </a:gsLst>
                  <a:lin ang="5400000" scaled="1"/>
                  <a:tileRect/>
                </a:gradFill>
                <a:latin typeface="思源黑体 CN Medium" panose="020B0600000000000000" pitchFamily="34" charset="-122"/>
                <a:ea typeface="思源黑体 CN Medium" panose="020B0600000000000000" pitchFamily="34" charset="-122"/>
                <a:cs typeface="+mn-ea"/>
                <a:sym typeface="+mn-lt"/>
              </a:rPr>
              <a:t>DISEASES OF FUNCTIONAL BIRTH DEFECTS</a:t>
            </a:r>
            <a:endParaRPr lang="zh-CN" altLang="en-US" sz="1350" dirty="0">
              <a:gradFill flip="none" rotWithShape="1">
                <a:gsLst>
                  <a:gs pos="2000">
                    <a:srgbClr val="2EFFFD"/>
                  </a:gs>
                  <a:gs pos="100000">
                    <a:srgbClr val="0BB6E1"/>
                  </a:gs>
                </a:gsLst>
                <a:lin ang="5400000" scaled="1"/>
                <a:tileRect/>
              </a:gradFill>
              <a:latin typeface="思源黑体 CN Medium" panose="020B0600000000000000" pitchFamily="34" charset="-122"/>
              <a:ea typeface="思源黑体 CN Medium" panose="020B0600000000000000" pitchFamily="34" charset="-122"/>
              <a:cs typeface="+mn-ea"/>
              <a:sym typeface="+mn-lt"/>
            </a:endParaRPr>
          </a:p>
        </p:txBody>
      </p:sp>
      <p:sp>
        <p:nvSpPr>
          <p:cNvPr id="29" name="矩形 28">
            <a:extLst>
              <a:ext uri="{FF2B5EF4-FFF2-40B4-BE49-F238E27FC236}">
                <a16:creationId xmlns:a16="http://schemas.microsoft.com/office/drawing/2014/main" id="{DBF6A741-0139-05D8-704C-BDED9F95F9F1}"/>
              </a:ext>
            </a:extLst>
          </p:cNvPr>
          <p:cNvSpPr/>
          <p:nvPr/>
        </p:nvSpPr>
        <p:spPr>
          <a:xfrm>
            <a:off x="809020" y="3637779"/>
            <a:ext cx="5460244" cy="554482"/>
          </a:xfrm>
          <a:prstGeom prst="rect">
            <a:avLst/>
          </a:prstGeom>
          <a:gradFill>
            <a:gsLst>
              <a:gs pos="2000">
                <a:srgbClr val="2EFFFD"/>
              </a:gs>
              <a:gs pos="100000">
                <a:srgbClr val="0BB6E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808359D5-8C0C-6F5F-219C-834DFF0EDB33}"/>
              </a:ext>
            </a:extLst>
          </p:cNvPr>
          <p:cNvSpPr txBox="1"/>
          <p:nvPr/>
        </p:nvSpPr>
        <p:spPr>
          <a:xfrm>
            <a:off x="799495" y="3696773"/>
            <a:ext cx="5452270" cy="477054"/>
          </a:xfrm>
          <a:prstGeom prst="rect">
            <a:avLst/>
          </a:prstGeom>
          <a:noFill/>
        </p:spPr>
        <p:txBody>
          <a:bodyPr wrap="square">
            <a:spAutoFit/>
          </a:bodyPr>
          <a:lstStyle/>
          <a:p>
            <a:pPr algn="dist"/>
            <a:r>
              <a:rPr lang="zh-CN" altLang="en-US" sz="2400">
                <a:solidFill>
                  <a:schemeClr val="bg1"/>
                </a:solidFill>
                <a:latin typeface="思源黑体 CN Medium" panose="020B0600000000000000" pitchFamily="34" charset="-122"/>
                <a:ea typeface="思源黑体 CN Medium" panose="020B0600000000000000" pitchFamily="34" charset="-122"/>
                <a:cs typeface="+mn-ea"/>
                <a:sym typeface="+mn-lt"/>
              </a:rPr>
              <a:t>病因学研究和精准干预及救助体系构建</a:t>
            </a: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mn-lt"/>
            </a:endParaRPr>
          </a:p>
        </p:txBody>
      </p:sp>
      <p:pic>
        <p:nvPicPr>
          <p:cNvPr id="37" name="图片 36">
            <a:extLst>
              <a:ext uri="{FF2B5EF4-FFF2-40B4-BE49-F238E27FC236}">
                <a16:creationId xmlns:a16="http://schemas.microsoft.com/office/drawing/2014/main" id="{D8F10928-F8FB-1ED4-DB21-A118F7A7E094}"/>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870272" y="3880028"/>
            <a:ext cx="5860727" cy="617172"/>
          </a:xfrm>
          <a:prstGeom prst="rect">
            <a:avLst/>
          </a:prstGeom>
          <a:ln>
            <a:noFill/>
          </a:ln>
          <a:effectLst>
            <a:softEdge rad="127000"/>
          </a:effectLst>
        </p:spPr>
      </p:pic>
      <p:pic>
        <p:nvPicPr>
          <p:cNvPr id="38" name="图片 37">
            <a:extLst>
              <a:ext uri="{FF2B5EF4-FFF2-40B4-BE49-F238E27FC236}">
                <a16:creationId xmlns:a16="http://schemas.microsoft.com/office/drawing/2014/main" id="{64EC4141-2F47-2837-1AEC-4316D689F0E8}"/>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264825" y="3300458"/>
            <a:ext cx="4824609" cy="690390"/>
          </a:xfrm>
          <a:prstGeom prst="rect">
            <a:avLst/>
          </a:prstGeom>
          <a:ln>
            <a:noFill/>
          </a:ln>
          <a:effectLst>
            <a:softEdge rad="127000"/>
          </a:effectLst>
        </p:spPr>
      </p:pic>
    </p:spTree>
    <p:extLst>
      <p:ext uri="{BB962C8B-B14F-4D97-AF65-F5344CB8AC3E}">
        <p14:creationId xmlns:p14="http://schemas.microsoft.com/office/powerpoint/2010/main" val="42934474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2FA1"/>
        </a:solidFill>
        <a:effectLst/>
      </p:bgPr>
    </p:bg>
    <p:spTree>
      <p:nvGrpSpPr>
        <p:cNvPr id="1" name=""/>
        <p:cNvGrpSpPr/>
        <p:nvPr/>
      </p:nvGrpSpPr>
      <p:grpSpPr>
        <a:xfrm>
          <a:off x="0" y="0"/>
          <a:ext cx="0" cy="0"/>
          <a:chOff x="0" y="0"/>
          <a:chExt cx="0" cy="0"/>
        </a:xfrm>
      </p:grpSpPr>
      <p:sp>
        <p:nvSpPr>
          <p:cNvPr id="1054" name="矩形 1053">
            <a:extLst>
              <a:ext uri="{FF2B5EF4-FFF2-40B4-BE49-F238E27FC236}">
                <a16:creationId xmlns:a16="http://schemas.microsoft.com/office/drawing/2014/main" id="{6D9664F8-A865-DDB6-6B49-C501E50A3BAA}"/>
              </a:ext>
            </a:extLst>
          </p:cNvPr>
          <p:cNvSpPr/>
          <p:nvPr/>
        </p:nvSpPr>
        <p:spPr>
          <a:xfrm rot="5400000">
            <a:off x="2667000" y="-2667000"/>
            <a:ext cx="6858000" cy="12192000"/>
          </a:xfrm>
          <a:prstGeom prst="rect">
            <a:avLst/>
          </a:prstGeom>
          <a:blipFill dpi="0" rotWithShape="1">
            <a:blip r:embed="rId2">
              <a:alphaModFix amt="4000"/>
            </a:blip>
            <a:srcRect/>
            <a:stretch>
              <a:fillRect r="-1361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3" name="椭圆 1052">
            <a:extLst>
              <a:ext uri="{FF2B5EF4-FFF2-40B4-BE49-F238E27FC236}">
                <a16:creationId xmlns:a16="http://schemas.microsoft.com/office/drawing/2014/main" id="{E44CAA68-F1BA-9CA6-0391-E417A0382410}"/>
              </a:ext>
            </a:extLst>
          </p:cNvPr>
          <p:cNvSpPr/>
          <p:nvPr/>
        </p:nvSpPr>
        <p:spPr>
          <a:xfrm>
            <a:off x="2234633" y="1240065"/>
            <a:ext cx="7646534" cy="7270088"/>
          </a:xfrm>
          <a:prstGeom prst="ellipse">
            <a:avLst/>
          </a:prstGeom>
          <a:gradFill>
            <a:gsLst>
              <a:gs pos="23000">
                <a:srgbClr val="002FA1">
                  <a:alpha val="0"/>
                </a:srgbClr>
              </a:gs>
              <a:gs pos="100000">
                <a:srgbClr val="2EFFFD">
                  <a:alpha val="33000"/>
                </a:srgbClr>
              </a:gs>
            </a:gsLst>
            <a:lin ang="5400000" scaled="1"/>
          </a:gradFill>
          <a:ln w="28575">
            <a:gradFill>
              <a:gsLst>
                <a:gs pos="20000">
                  <a:srgbClr val="002FA1">
                    <a:alpha val="0"/>
                  </a:srgbClr>
                </a:gs>
                <a:gs pos="94000">
                  <a:srgbClr val="2EFFFD"/>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7" name="文本框 1046">
            <a:extLst>
              <a:ext uri="{FF2B5EF4-FFF2-40B4-BE49-F238E27FC236}">
                <a16:creationId xmlns:a16="http://schemas.microsoft.com/office/drawing/2014/main" id="{7AFA5615-1807-504D-BB92-FE69FE574EFD}"/>
              </a:ext>
            </a:extLst>
          </p:cNvPr>
          <p:cNvSpPr txBox="1"/>
          <p:nvPr/>
        </p:nvSpPr>
        <p:spPr>
          <a:xfrm rot="5626067">
            <a:off x="9096951" y="2692962"/>
            <a:ext cx="3621116" cy="1781730"/>
          </a:xfrm>
          <a:prstGeom prst="rect">
            <a:avLst/>
          </a:prstGeom>
          <a:noFill/>
          <a:ln>
            <a:noFill/>
          </a:ln>
        </p:spPr>
        <p:txBody>
          <a:bodyPr vert="eaVert" wrap="none" rtlCol="0" anchor="ctr">
            <a:prstTxWarp prst="textArchUp">
              <a:avLst/>
            </a:prstTxWarp>
            <a:spAutoFit/>
          </a:bodyPr>
          <a:lstStyle/>
          <a:p>
            <a:pPr algn="ctr"/>
            <a:r>
              <a:rPr lang="zh-CN" altLang="en-US" sz="2000">
                <a:solidFill>
                  <a:srgbClr val="2EFFFD"/>
                </a:solidFill>
                <a:latin typeface="字魂正酷超级黑 ExtraBold" pitchFamily="2" charset="-122"/>
                <a:ea typeface="字魂正酷超级黑 ExtraBold" pitchFamily="2" charset="-122"/>
                <a:cs typeface="+mn-ea"/>
                <a:sym typeface="+mn-lt"/>
              </a:rPr>
              <a:t>多组学数据库</a:t>
            </a:r>
          </a:p>
        </p:txBody>
      </p:sp>
      <p:sp>
        <p:nvSpPr>
          <p:cNvPr id="6" name="文本框 5">
            <a:extLst>
              <a:ext uri="{FF2B5EF4-FFF2-40B4-BE49-F238E27FC236}">
                <a16:creationId xmlns:a16="http://schemas.microsoft.com/office/drawing/2014/main" id="{D0823F04-0553-BB6E-568D-0FAEFA2467CA}"/>
              </a:ext>
            </a:extLst>
          </p:cNvPr>
          <p:cNvSpPr txBox="1"/>
          <p:nvPr/>
        </p:nvSpPr>
        <p:spPr>
          <a:xfrm>
            <a:off x="439553" y="374584"/>
            <a:ext cx="3227572" cy="584775"/>
          </a:xfrm>
          <a:prstGeom prst="rect">
            <a:avLst/>
          </a:prstGeom>
          <a:noFill/>
          <a:ln>
            <a:noFill/>
          </a:ln>
        </p:spPr>
        <p:txBody>
          <a:bodyPr wrap="square" rtlCol="0" anchor="ctr">
            <a:spAutoFit/>
          </a:bodyPr>
          <a:lstStyle/>
          <a:p>
            <a:r>
              <a:rPr lang="zh-CN" altLang="en-US" sz="3200">
                <a:gradFill flip="none" rotWithShape="1">
                  <a:gsLst>
                    <a:gs pos="0">
                      <a:srgbClr val="002FA1"/>
                    </a:gs>
                    <a:gs pos="75000">
                      <a:srgbClr val="2EFFFD"/>
                    </a:gs>
                  </a:gsLst>
                  <a:lin ang="13500000" scaled="1"/>
                  <a:tileRect/>
                </a:gradFill>
                <a:latin typeface="字魂正酷超级黑 ExtraBold" pitchFamily="2" charset="-122"/>
                <a:ea typeface="字魂正酷超级黑 ExtraBold" pitchFamily="2" charset="-122"/>
                <a:cs typeface="+mn-ea"/>
                <a:sym typeface="+mn-lt"/>
              </a:rPr>
              <a:t>课题间相互关系</a:t>
            </a:r>
          </a:p>
        </p:txBody>
      </p:sp>
      <p:sp>
        <p:nvSpPr>
          <p:cNvPr id="9" name="矩形 8">
            <a:extLst>
              <a:ext uri="{FF2B5EF4-FFF2-40B4-BE49-F238E27FC236}">
                <a16:creationId xmlns:a16="http://schemas.microsoft.com/office/drawing/2014/main" id="{C8914EEF-6378-369E-C3C2-A446695225AC}"/>
              </a:ext>
            </a:extLst>
          </p:cNvPr>
          <p:cNvSpPr/>
          <p:nvPr/>
        </p:nvSpPr>
        <p:spPr>
          <a:xfrm flipH="1">
            <a:off x="323850" y="496779"/>
            <a:ext cx="115702" cy="462580"/>
          </a:xfrm>
          <a:prstGeom prst="rect">
            <a:avLst/>
          </a:prstGeom>
          <a:gradFill>
            <a:gsLst>
              <a:gs pos="2000">
                <a:srgbClr val="2EFFFD"/>
              </a:gs>
              <a:gs pos="100000">
                <a:srgbClr val="0BB6E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a:extLst>
              <a:ext uri="{FF2B5EF4-FFF2-40B4-BE49-F238E27FC236}">
                <a16:creationId xmlns:a16="http://schemas.microsoft.com/office/drawing/2014/main" id="{4726F44C-C4E7-EBC5-524B-7F29E09486D0}"/>
              </a:ext>
            </a:extLst>
          </p:cNvPr>
          <p:cNvGrpSpPr/>
          <p:nvPr/>
        </p:nvGrpSpPr>
        <p:grpSpPr>
          <a:xfrm>
            <a:off x="3369865" y="5342597"/>
            <a:ext cx="5452270" cy="897644"/>
            <a:chOff x="3369865" y="5683683"/>
            <a:chExt cx="5452270" cy="897644"/>
          </a:xfrm>
        </p:grpSpPr>
        <p:sp>
          <p:nvSpPr>
            <p:cNvPr id="10" name="椭圆 9">
              <a:extLst>
                <a:ext uri="{FF2B5EF4-FFF2-40B4-BE49-F238E27FC236}">
                  <a16:creationId xmlns:a16="http://schemas.microsoft.com/office/drawing/2014/main" id="{1BA384AA-19B4-EFF7-E942-FDCB650A877B}"/>
                </a:ext>
              </a:extLst>
            </p:cNvPr>
            <p:cNvSpPr/>
            <p:nvPr/>
          </p:nvSpPr>
          <p:spPr>
            <a:xfrm>
              <a:off x="3548740" y="5683683"/>
              <a:ext cx="5094520" cy="685699"/>
            </a:xfrm>
            <a:prstGeom prst="ellipse">
              <a:avLst/>
            </a:prstGeom>
            <a:gradFill>
              <a:gsLst>
                <a:gs pos="15000">
                  <a:srgbClr val="002FA1">
                    <a:alpha val="0"/>
                  </a:srgbClr>
                </a:gs>
                <a:gs pos="100000">
                  <a:srgbClr val="2EFFFD">
                    <a:alpha val="33000"/>
                  </a:srgbClr>
                </a:gs>
              </a:gsLst>
              <a:lin ang="5400000" scaled="1"/>
            </a:gradFill>
            <a:ln w="28575">
              <a:gradFill>
                <a:gsLst>
                  <a:gs pos="0">
                    <a:srgbClr val="002FA1">
                      <a:alpha val="0"/>
                    </a:srgbClr>
                  </a:gs>
                  <a:gs pos="100000">
                    <a:srgbClr val="2EFFFD"/>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1" name="文本框 10">
              <a:extLst>
                <a:ext uri="{FF2B5EF4-FFF2-40B4-BE49-F238E27FC236}">
                  <a16:creationId xmlns:a16="http://schemas.microsoft.com/office/drawing/2014/main" id="{2B6AB212-0265-BC64-5F7B-C2B56836598C}"/>
                </a:ext>
              </a:extLst>
            </p:cNvPr>
            <p:cNvSpPr txBox="1"/>
            <p:nvPr/>
          </p:nvSpPr>
          <p:spPr>
            <a:xfrm>
              <a:off x="3369865" y="5934204"/>
              <a:ext cx="5452270" cy="276999"/>
            </a:xfrm>
            <a:prstGeom prst="rect">
              <a:avLst/>
            </a:prstGeom>
            <a:noFill/>
          </p:spPr>
          <p:txBody>
            <a:bodyPr wrap="square">
              <a:spAutoFit/>
            </a:bodyPr>
            <a:lstStyle/>
            <a:p>
              <a:pPr algn="ctr"/>
              <a:r>
                <a:rPr lang="zh-CN" altLang="en-US" sz="1200">
                  <a:solidFill>
                    <a:schemeClr val="bg1"/>
                  </a:solidFill>
                  <a:latin typeface="思源黑体 CN Medium" panose="020B0600000000000000" pitchFamily="34" charset="-122"/>
                  <a:ea typeface="思源黑体 CN Medium" panose="020B0600000000000000" pitchFamily="34" charset="-122"/>
                  <a:cs typeface="+mn-ea"/>
                  <a:sym typeface="+mn-lt"/>
                </a:rPr>
                <a:t>课题五：综合服务数据库云平台建设</a:t>
              </a:r>
              <a:endParaRPr lang="zh-CN" altLang="en-US" sz="1200" dirty="0">
                <a:solidFill>
                  <a:schemeClr val="bg1"/>
                </a:solidFill>
                <a:latin typeface="思源黑体 CN Medium" panose="020B0600000000000000" pitchFamily="34" charset="-122"/>
                <a:ea typeface="思源黑体 CN Medium" panose="020B0600000000000000" pitchFamily="34" charset="-122"/>
                <a:cs typeface="+mn-ea"/>
                <a:sym typeface="+mn-lt"/>
              </a:endParaRPr>
            </a:p>
          </p:txBody>
        </p:sp>
        <p:grpSp>
          <p:nvGrpSpPr>
            <p:cNvPr id="16" name="组合 15">
              <a:extLst>
                <a:ext uri="{FF2B5EF4-FFF2-40B4-BE49-F238E27FC236}">
                  <a16:creationId xmlns:a16="http://schemas.microsoft.com/office/drawing/2014/main" id="{E3F477F7-85F5-F35A-008B-A29BBD8E3D91}"/>
                </a:ext>
              </a:extLst>
            </p:cNvPr>
            <p:cNvGrpSpPr/>
            <p:nvPr/>
          </p:nvGrpSpPr>
          <p:grpSpPr>
            <a:xfrm>
              <a:off x="5504872" y="6208353"/>
              <a:ext cx="1182256" cy="372974"/>
              <a:chOff x="4361003" y="5458640"/>
              <a:chExt cx="1640114" cy="514608"/>
            </a:xfrm>
          </p:grpSpPr>
          <p:sp>
            <p:nvSpPr>
              <p:cNvPr id="13" name="矩形: 圆角 12">
                <a:extLst>
                  <a:ext uri="{FF2B5EF4-FFF2-40B4-BE49-F238E27FC236}">
                    <a16:creationId xmlns:a16="http://schemas.microsoft.com/office/drawing/2014/main" id="{61D953DA-3B3A-DF6C-5150-47D7038CC1B9}"/>
                  </a:ext>
                </a:extLst>
              </p:cNvPr>
              <p:cNvSpPr/>
              <p:nvPr/>
            </p:nvSpPr>
            <p:spPr>
              <a:xfrm>
                <a:off x="4361003" y="5458640"/>
                <a:ext cx="1640114" cy="514608"/>
              </a:xfrm>
              <a:prstGeom prst="roundRect">
                <a:avLst>
                  <a:gd name="adj" fmla="val 50000"/>
                </a:avLst>
              </a:prstGeom>
              <a:gradFill flip="none" rotWithShape="1">
                <a:gsLst>
                  <a:gs pos="0">
                    <a:srgbClr val="2EFFFD"/>
                  </a:gs>
                  <a:gs pos="100000">
                    <a:srgbClr val="2EC8FF"/>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5" name="文本框 14">
                <a:extLst>
                  <a:ext uri="{FF2B5EF4-FFF2-40B4-BE49-F238E27FC236}">
                    <a16:creationId xmlns:a16="http://schemas.microsoft.com/office/drawing/2014/main" id="{3F51B9F2-779D-09D8-39E6-513B6979B925}"/>
                  </a:ext>
                </a:extLst>
              </p:cNvPr>
              <p:cNvSpPr txBox="1"/>
              <p:nvPr/>
            </p:nvSpPr>
            <p:spPr>
              <a:xfrm>
                <a:off x="4413348" y="5531024"/>
                <a:ext cx="1535425" cy="424653"/>
              </a:xfrm>
              <a:prstGeom prst="rect">
                <a:avLst/>
              </a:prstGeom>
              <a:noFill/>
            </p:spPr>
            <p:txBody>
              <a:bodyPr wrap="square">
                <a:spAutoFit/>
              </a:bodyPr>
              <a:lstStyle/>
              <a:p>
                <a:pPr algn="ctr"/>
                <a:r>
                  <a:rPr lang="zh-CN" altLang="en-US" sz="1400">
                    <a:solidFill>
                      <a:schemeClr val="bg1"/>
                    </a:solidFill>
                    <a:latin typeface="思源黑体 CN Bold" panose="020B0800000000000000" pitchFamily="34" charset="-122"/>
                    <a:ea typeface="思源黑体 CN Bold" panose="020B0800000000000000" pitchFamily="34" charset="-122"/>
                    <a:cs typeface="+mn-ea"/>
                    <a:sym typeface="+mn-lt"/>
                  </a:rPr>
                  <a:t>平台建设</a:t>
                </a:r>
                <a:endParaRPr lang="zh-CN" altLang="en-US" sz="1400" dirty="0">
                  <a:solidFill>
                    <a:schemeClr val="bg1"/>
                  </a:solidFill>
                  <a:latin typeface="思源黑体 CN Bold" panose="020B0800000000000000" pitchFamily="34" charset="-122"/>
                  <a:ea typeface="思源黑体 CN Bold" panose="020B0800000000000000" pitchFamily="34" charset="-122"/>
                  <a:cs typeface="+mn-ea"/>
                  <a:sym typeface="+mn-lt"/>
                </a:endParaRPr>
              </a:p>
            </p:txBody>
          </p:sp>
        </p:grpSp>
      </p:grpSp>
      <p:grpSp>
        <p:nvGrpSpPr>
          <p:cNvPr id="54" name="组合 53">
            <a:extLst>
              <a:ext uri="{FF2B5EF4-FFF2-40B4-BE49-F238E27FC236}">
                <a16:creationId xmlns:a16="http://schemas.microsoft.com/office/drawing/2014/main" id="{5EF6AFE0-AC13-8438-E6B1-C69B95FC7525}"/>
              </a:ext>
            </a:extLst>
          </p:cNvPr>
          <p:cNvGrpSpPr/>
          <p:nvPr/>
        </p:nvGrpSpPr>
        <p:grpSpPr>
          <a:xfrm>
            <a:off x="3369865" y="4026455"/>
            <a:ext cx="5452270" cy="897644"/>
            <a:chOff x="3369862" y="4179218"/>
            <a:chExt cx="5452270" cy="897644"/>
          </a:xfrm>
        </p:grpSpPr>
        <p:sp>
          <p:nvSpPr>
            <p:cNvPr id="22" name="椭圆 21">
              <a:extLst>
                <a:ext uri="{FF2B5EF4-FFF2-40B4-BE49-F238E27FC236}">
                  <a16:creationId xmlns:a16="http://schemas.microsoft.com/office/drawing/2014/main" id="{CDD45A61-C1EF-E9FB-3114-ACB383A82580}"/>
                </a:ext>
              </a:extLst>
            </p:cNvPr>
            <p:cNvSpPr/>
            <p:nvPr/>
          </p:nvSpPr>
          <p:spPr>
            <a:xfrm>
              <a:off x="3548737" y="4179218"/>
              <a:ext cx="5094520" cy="685699"/>
            </a:xfrm>
            <a:prstGeom prst="ellipse">
              <a:avLst/>
            </a:prstGeom>
            <a:gradFill>
              <a:gsLst>
                <a:gs pos="15000">
                  <a:srgbClr val="002FA1">
                    <a:alpha val="0"/>
                  </a:srgbClr>
                </a:gs>
                <a:gs pos="100000">
                  <a:srgbClr val="2EFFFD">
                    <a:alpha val="33000"/>
                  </a:srgbClr>
                </a:gs>
              </a:gsLst>
              <a:lin ang="5400000" scaled="1"/>
            </a:gradFill>
            <a:ln w="28575">
              <a:gradFill>
                <a:gsLst>
                  <a:gs pos="0">
                    <a:srgbClr val="002FA1">
                      <a:alpha val="0"/>
                    </a:srgbClr>
                  </a:gs>
                  <a:gs pos="100000">
                    <a:srgbClr val="2EFFFD"/>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3" name="文本框 22">
              <a:extLst>
                <a:ext uri="{FF2B5EF4-FFF2-40B4-BE49-F238E27FC236}">
                  <a16:creationId xmlns:a16="http://schemas.microsoft.com/office/drawing/2014/main" id="{CB25F68E-5804-352E-5049-F017921942E1}"/>
                </a:ext>
              </a:extLst>
            </p:cNvPr>
            <p:cNvSpPr txBox="1"/>
            <p:nvPr/>
          </p:nvSpPr>
          <p:spPr>
            <a:xfrm>
              <a:off x="3369862" y="4407968"/>
              <a:ext cx="5452270" cy="276999"/>
            </a:xfrm>
            <a:prstGeom prst="rect">
              <a:avLst/>
            </a:prstGeom>
            <a:noFill/>
          </p:spPr>
          <p:txBody>
            <a:bodyPr wrap="square">
              <a:spAutoFit/>
            </a:bodyPr>
            <a:lstStyle/>
            <a:p>
              <a:pPr algn="ctr"/>
              <a:r>
                <a:rPr lang="zh-CN" altLang="en-US" sz="1200">
                  <a:solidFill>
                    <a:schemeClr val="bg1"/>
                  </a:solidFill>
                  <a:latin typeface="思源黑体 CN Medium" panose="020B0600000000000000" pitchFamily="34" charset="-122"/>
                  <a:ea typeface="思源黑体 CN Medium" panose="020B0600000000000000" pitchFamily="34" charset="-122"/>
                  <a:cs typeface="+mn-ea"/>
                  <a:sym typeface="+mn-lt"/>
                </a:rPr>
                <a:t>课题四：医学自然语言结构化处理系统</a:t>
              </a:r>
              <a:endParaRPr lang="zh-CN" altLang="en-US" sz="1200" dirty="0">
                <a:solidFill>
                  <a:schemeClr val="bg1"/>
                </a:solidFill>
                <a:latin typeface="思源黑体 CN Medium" panose="020B0600000000000000" pitchFamily="34" charset="-122"/>
                <a:ea typeface="思源黑体 CN Medium" panose="020B0600000000000000" pitchFamily="34" charset="-122"/>
                <a:cs typeface="+mn-ea"/>
                <a:sym typeface="+mn-lt"/>
              </a:endParaRPr>
            </a:p>
          </p:txBody>
        </p:sp>
        <p:grpSp>
          <p:nvGrpSpPr>
            <p:cNvPr id="24" name="组合 23">
              <a:extLst>
                <a:ext uri="{FF2B5EF4-FFF2-40B4-BE49-F238E27FC236}">
                  <a16:creationId xmlns:a16="http://schemas.microsoft.com/office/drawing/2014/main" id="{23D8AE8F-404E-7455-2820-06B5F75B2640}"/>
                </a:ext>
              </a:extLst>
            </p:cNvPr>
            <p:cNvGrpSpPr/>
            <p:nvPr/>
          </p:nvGrpSpPr>
          <p:grpSpPr>
            <a:xfrm>
              <a:off x="5504869" y="4703888"/>
              <a:ext cx="1182256" cy="372974"/>
              <a:chOff x="4361003" y="5458640"/>
              <a:chExt cx="1640114" cy="514608"/>
            </a:xfrm>
          </p:grpSpPr>
          <p:sp>
            <p:nvSpPr>
              <p:cNvPr id="25" name="矩形: 圆角 24">
                <a:extLst>
                  <a:ext uri="{FF2B5EF4-FFF2-40B4-BE49-F238E27FC236}">
                    <a16:creationId xmlns:a16="http://schemas.microsoft.com/office/drawing/2014/main" id="{33A0109C-2B0F-ECCD-12D7-D53B08667A76}"/>
                  </a:ext>
                </a:extLst>
              </p:cNvPr>
              <p:cNvSpPr/>
              <p:nvPr/>
            </p:nvSpPr>
            <p:spPr>
              <a:xfrm>
                <a:off x="4361003" y="5458640"/>
                <a:ext cx="1640114" cy="514608"/>
              </a:xfrm>
              <a:prstGeom prst="roundRect">
                <a:avLst>
                  <a:gd name="adj" fmla="val 50000"/>
                </a:avLst>
              </a:prstGeom>
              <a:gradFill flip="none" rotWithShape="1">
                <a:gsLst>
                  <a:gs pos="0">
                    <a:srgbClr val="2EFFFD"/>
                  </a:gs>
                  <a:gs pos="100000">
                    <a:srgbClr val="2EC8FF"/>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6" name="文本框 25">
                <a:extLst>
                  <a:ext uri="{FF2B5EF4-FFF2-40B4-BE49-F238E27FC236}">
                    <a16:creationId xmlns:a16="http://schemas.microsoft.com/office/drawing/2014/main" id="{D5F1AB93-5018-BC9C-B450-157B90CA581B}"/>
                  </a:ext>
                </a:extLst>
              </p:cNvPr>
              <p:cNvSpPr txBox="1"/>
              <p:nvPr/>
            </p:nvSpPr>
            <p:spPr>
              <a:xfrm>
                <a:off x="4413348" y="5531024"/>
                <a:ext cx="1535425" cy="424653"/>
              </a:xfrm>
              <a:prstGeom prst="rect">
                <a:avLst/>
              </a:prstGeom>
              <a:noFill/>
            </p:spPr>
            <p:txBody>
              <a:bodyPr wrap="square">
                <a:spAutoFit/>
              </a:bodyPr>
              <a:lstStyle/>
              <a:p>
                <a:pPr algn="ctr"/>
                <a:r>
                  <a:rPr lang="zh-CN" altLang="en-US" sz="1400">
                    <a:solidFill>
                      <a:schemeClr val="bg1"/>
                    </a:solidFill>
                    <a:latin typeface="思源黑体 CN Bold" panose="020B0800000000000000" pitchFamily="34" charset="-122"/>
                    <a:ea typeface="思源黑体 CN Bold" panose="020B0800000000000000" pitchFamily="34" charset="-122"/>
                    <a:cs typeface="+mn-ea"/>
                    <a:sym typeface="+mn-lt"/>
                  </a:rPr>
                  <a:t>技术研发</a:t>
                </a:r>
                <a:endParaRPr lang="zh-CN" altLang="en-US" sz="1400" dirty="0">
                  <a:solidFill>
                    <a:schemeClr val="bg1"/>
                  </a:solidFill>
                  <a:latin typeface="思源黑体 CN Bold" panose="020B0800000000000000" pitchFamily="34" charset="-122"/>
                  <a:ea typeface="思源黑体 CN Bold" panose="020B0800000000000000" pitchFamily="34" charset="-122"/>
                  <a:cs typeface="+mn-ea"/>
                  <a:sym typeface="+mn-lt"/>
                </a:endParaRPr>
              </a:p>
            </p:txBody>
          </p:sp>
        </p:grpSp>
      </p:grpSp>
      <p:sp>
        <p:nvSpPr>
          <p:cNvPr id="29" name="文本框 28">
            <a:extLst>
              <a:ext uri="{FF2B5EF4-FFF2-40B4-BE49-F238E27FC236}">
                <a16:creationId xmlns:a16="http://schemas.microsoft.com/office/drawing/2014/main" id="{7A91756E-E736-812F-D197-C4A9CD73B4CC}"/>
              </a:ext>
            </a:extLst>
          </p:cNvPr>
          <p:cNvSpPr txBox="1"/>
          <p:nvPr/>
        </p:nvSpPr>
        <p:spPr>
          <a:xfrm>
            <a:off x="6353457" y="5001807"/>
            <a:ext cx="528425" cy="433782"/>
          </a:xfrm>
          <a:prstGeom prst="rect">
            <a:avLst/>
          </a:prstGeom>
          <a:noFill/>
          <a:ln>
            <a:noFill/>
          </a:ln>
        </p:spPr>
        <p:txBody>
          <a:bodyPr wrap="square" rtlCol="0">
            <a:spAutoFit/>
          </a:bodyPr>
          <a:lstStyle/>
          <a:p>
            <a:pPr algn="ctr"/>
            <a:r>
              <a:rPr lang="zh-CN" altLang="en-US" sz="1100" dirty="0">
                <a:solidFill>
                  <a:srgbClr val="2EFFFD"/>
                </a:solidFill>
                <a:latin typeface="思源黑体 CN Regular" panose="020B0500000000000000" pitchFamily="34" charset="-122"/>
                <a:ea typeface="思源黑体 CN Regular" panose="020B0500000000000000" pitchFamily="34" charset="-122"/>
                <a:cs typeface="+mn-ea"/>
                <a:sym typeface="+mn-lt"/>
              </a:rPr>
              <a:t>建设推广</a:t>
            </a:r>
          </a:p>
        </p:txBody>
      </p:sp>
      <p:sp>
        <p:nvSpPr>
          <p:cNvPr id="30" name="文本框 29">
            <a:extLst>
              <a:ext uri="{FF2B5EF4-FFF2-40B4-BE49-F238E27FC236}">
                <a16:creationId xmlns:a16="http://schemas.microsoft.com/office/drawing/2014/main" id="{C642FE28-DCA2-A858-B2D8-65133CB422E3}"/>
              </a:ext>
            </a:extLst>
          </p:cNvPr>
          <p:cNvSpPr txBox="1"/>
          <p:nvPr/>
        </p:nvSpPr>
        <p:spPr>
          <a:xfrm>
            <a:off x="5219711" y="5001807"/>
            <a:ext cx="528425" cy="433782"/>
          </a:xfrm>
          <a:prstGeom prst="rect">
            <a:avLst/>
          </a:prstGeom>
          <a:noFill/>
          <a:ln>
            <a:noFill/>
          </a:ln>
        </p:spPr>
        <p:txBody>
          <a:bodyPr wrap="square" rtlCol="0">
            <a:spAutoFit/>
          </a:bodyPr>
          <a:lstStyle/>
          <a:p>
            <a:pPr algn="ctr"/>
            <a:r>
              <a:rPr lang="zh-CN" altLang="en-US" sz="1100" dirty="0">
                <a:solidFill>
                  <a:srgbClr val="2EFFFD"/>
                </a:solidFill>
                <a:latin typeface="思源黑体 CN Regular" panose="020B0500000000000000" pitchFamily="34" charset="-122"/>
                <a:ea typeface="思源黑体 CN Regular" panose="020B0500000000000000" pitchFamily="34" charset="-122"/>
                <a:cs typeface="+mn-ea"/>
                <a:sym typeface="+mn-lt"/>
              </a:rPr>
              <a:t>专员质控</a:t>
            </a:r>
          </a:p>
        </p:txBody>
      </p:sp>
      <p:cxnSp>
        <p:nvCxnSpPr>
          <p:cNvPr id="35" name="直接箭头连接符 34">
            <a:extLst>
              <a:ext uri="{FF2B5EF4-FFF2-40B4-BE49-F238E27FC236}">
                <a16:creationId xmlns:a16="http://schemas.microsoft.com/office/drawing/2014/main" id="{0DB5E7E5-3C57-E374-25E9-6C3CC7FE9557}"/>
              </a:ext>
            </a:extLst>
          </p:cNvPr>
          <p:cNvCxnSpPr/>
          <p:nvPr/>
        </p:nvCxnSpPr>
        <p:spPr>
          <a:xfrm>
            <a:off x="6096779" y="5001807"/>
            <a:ext cx="0" cy="402976"/>
          </a:xfrm>
          <a:prstGeom prst="straightConnector1">
            <a:avLst/>
          </a:prstGeom>
          <a:ln>
            <a:solidFill>
              <a:srgbClr val="2EFFFD"/>
            </a:solidFill>
            <a:headEnd type="stealth"/>
            <a:tailEnd type="triangle"/>
          </a:ln>
        </p:spPr>
        <p:style>
          <a:lnRef idx="1">
            <a:schemeClr val="accent1"/>
          </a:lnRef>
          <a:fillRef idx="0">
            <a:schemeClr val="accent1"/>
          </a:fillRef>
          <a:effectRef idx="0">
            <a:schemeClr val="accent1"/>
          </a:effectRef>
          <a:fontRef idx="minor">
            <a:schemeClr val="tx1"/>
          </a:fontRef>
        </p:style>
      </p:cxnSp>
      <p:sp>
        <p:nvSpPr>
          <p:cNvPr id="39" name="文本框 38">
            <a:extLst>
              <a:ext uri="{FF2B5EF4-FFF2-40B4-BE49-F238E27FC236}">
                <a16:creationId xmlns:a16="http://schemas.microsoft.com/office/drawing/2014/main" id="{9079487A-7C87-6B98-5C48-D9737A7C05BA}"/>
              </a:ext>
            </a:extLst>
          </p:cNvPr>
          <p:cNvSpPr txBox="1"/>
          <p:nvPr/>
        </p:nvSpPr>
        <p:spPr>
          <a:xfrm rot="5400000">
            <a:off x="2245350" y="4497175"/>
            <a:ext cx="1977786" cy="677108"/>
          </a:xfrm>
          <a:prstGeom prst="rect">
            <a:avLst/>
          </a:prstGeom>
          <a:noFill/>
          <a:ln>
            <a:noFill/>
          </a:ln>
        </p:spPr>
        <p:txBody>
          <a:bodyPr vert="eaVert" wrap="none" rtlCol="0" anchor="ctr">
            <a:prstTxWarp prst="textArchDown">
              <a:avLst/>
            </a:prstTxWarp>
            <a:spAutoFit/>
          </a:bodyPr>
          <a:lstStyle/>
          <a:p>
            <a:pPr algn="ctr"/>
            <a:r>
              <a:rPr lang="zh-CN" altLang="en-US" sz="2000">
                <a:solidFill>
                  <a:srgbClr val="2EFFFD"/>
                </a:solidFill>
                <a:latin typeface="字魂正酷超级黑 ExtraBold" pitchFamily="2" charset="-122"/>
                <a:ea typeface="字魂正酷超级黑 ExtraBold" pitchFamily="2" charset="-122"/>
                <a:cs typeface="+mn-ea"/>
                <a:sym typeface="+mn-lt"/>
              </a:rPr>
              <a:t>应用示范</a:t>
            </a:r>
          </a:p>
        </p:txBody>
      </p:sp>
      <p:grpSp>
        <p:nvGrpSpPr>
          <p:cNvPr id="42" name="组合 41">
            <a:extLst>
              <a:ext uri="{FF2B5EF4-FFF2-40B4-BE49-F238E27FC236}">
                <a16:creationId xmlns:a16="http://schemas.microsoft.com/office/drawing/2014/main" id="{014018C1-9CB9-DAAB-5F03-CA964AE19ABC}"/>
              </a:ext>
            </a:extLst>
          </p:cNvPr>
          <p:cNvGrpSpPr/>
          <p:nvPr/>
        </p:nvGrpSpPr>
        <p:grpSpPr>
          <a:xfrm>
            <a:off x="1042590" y="2451996"/>
            <a:ext cx="5452270" cy="897644"/>
            <a:chOff x="3369865" y="5683683"/>
            <a:chExt cx="5452270" cy="897644"/>
          </a:xfrm>
        </p:grpSpPr>
        <p:sp>
          <p:nvSpPr>
            <p:cNvPr id="43" name="椭圆 42">
              <a:extLst>
                <a:ext uri="{FF2B5EF4-FFF2-40B4-BE49-F238E27FC236}">
                  <a16:creationId xmlns:a16="http://schemas.microsoft.com/office/drawing/2014/main" id="{F6617FF2-AB5F-1252-05D0-8B8DBD5CA382}"/>
                </a:ext>
              </a:extLst>
            </p:cNvPr>
            <p:cNvSpPr/>
            <p:nvPr/>
          </p:nvSpPr>
          <p:spPr>
            <a:xfrm>
              <a:off x="3883025" y="5683683"/>
              <a:ext cx="4425950" cy="685699"/>
            </a:xfrm>
            <a:prstGeom prst="ellipse">
              <a:avLst/>
            </a:prstGeom>
            <a:gradFill>
              <a:gsLst>
                <a:gs pos="15000">
                  <a:srgbClr val="002FA1">
                    <a:alpha val="0"/>
                  </a:srgbClr>
                </a:gs>
                <a:gs pos="100000">
                  <a:srgbClr val="2EFFFD">
                    <a:alpha val="33000"/>
                  </a:srgbClr>
                </a:gs>
              </a:gsLst>
              <a:lin ang="5400000" scaled="1"/>
            </a:gradFill>
            <a:ln w="28575">
              <a:gradFill>
                <a:gsLst>
                  <a:gs pos="0">
                    <a:srgbClr val="002FA1">
                      <a:alpha val="0"/>
                    </a:srgbClr>
                  </a:gs>
                  <a:gs pos="100000">
                    <a:srgbClr val="2EFFFD"/>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44" name="文本框 43">
              <a:extLst>
                <a:ext uri="{FF2B5EF4-FFF2-40B4-BE49-F238E27FC236}">
                  <a16:creationId xmlns:a16="http://schemas.microsoft.com/office/drawing/2014/main" id="{DBF446CA-87BA-5A52-1738-07EB7964287E}"/>
                </a:ext>
              </a:extLst>
            </p:cNvPr>
            <p:cNvSpPr txBox="1"/>
            <p:nvPr/>
          </p:nvSpPr>
          <p:spPr>
            <a:xfrm>
              <a:off x="3369865" y="5934204"/>
              <a:ext cx="5452270" cy="276999"/>
            </a:xfrm>
            <a:prstGeom prst="rect">
              <a:avLst/>
            </a:prstGeom>
            <a:noFill/>
          </p:spPr>
          <p:txBody>
            <a:bodyPr wrap="square">
              <a:spAutoFit/>
            </a:bodyPr>
            <a:lstStyle/>
            <a:p>
              <a:pPr algn="ctr"/>
              <a:r>
                <a:rPr lang="zh-CN" altLang="en-US" sz="1200">
                  <a:solidFill>
                    <a:schemeClr val="bg1"/>
                  </a:solidFill>
                  <a:latin typeface="思源黑体 CN Medium" panose="020B0600000000000000" pitchFamily="34" charset="-122"/>
                  <a:ea typeface="思源黑体 CN Medium" panose="020B0600000000000000" pitchFamily="34" charset="-122"/>
                  <a:cs typeface="+mn-ea"/>
                  <a:sym typeface="+mn-lt"/>
                </a:rPr>
                <a:t>课题二：系统全程闭环，质量评价持续改进</a:t>
              </a:r>
            </a:p>
          </p:txBody>
        </p:sp>
        <p:grpSp>
          <p:nvGrpSpPr>
            <p:cNvPr id="45" name="组合 44">
              <a:extLst>
                <a:ext uri="{FF2B5EF4-FFF2-40B4-BE49-F238E27FC236}">
                  <a16:creationId xmlns:a16="http://schemas.microsoft.com/office/drawing/2014/main" id="{420D77DF-75A8-EECB-9051-D658AA0E680B}"/>
                </a:ext>
              </a:extLst>
            </p:cNvPr>
            <p:cNvGrpSpPr/>
            <p:nvPr/>
          </p:nvGrpSpPr>
          <p:grpSpPr>
            <a:xfrm>
              <a:off x="5504872" y="6208353"/>
              <a:ext cx="1182256" cy="372974"/>
              <a:chOff x="4361003" y="5458640"/>
              <a:chExt cx="1640114" cy="514608"/>
            </a:xfrm>
          </p:grpSpPr>
          <p:sp>
            <p:nvSpPr>
              <p:cNvPr id="46" name="矩形: 圆角 45">
                <a:extLst>
                  <a:ext uri="{FF2B5EF4-FFF2-40B4-BE49-F238E27FC236}">
                    <a16:creationId xmlns:a16="http://schemas.microsoft.com/office/drawing/2014/main" id="{E1F53080-C745-1DDF-C6FE-0D2D00D4AADD}"/>
                  </a:ext>
                </a:extLst>
              </p:cNvPr>
              <p:cNvSpPr/>
              <p:nvPr/>
            </p:nvSpPr>
            <p:spPr>
              <a:xfrm>
                <a:off x="4361003" y="5458640"/>
                <a:ext cx="1640114" cy="514608"/>
              </a:xfrm>
              <a:prstGeom prst="roundRect">
                <a:avLst>
                  <a:gd name="adj" fmla="val 50000"/>
                </a:avLst>
              </a:prstGeom>
              <a:gradFill flip="none" rotWithShape="1">
                <a:gsLst>
                  <a:gs pos="0">
                    <a:srgbClr val="2EFFFD"/>
                  </a:gs>
                  <a:gs pos="100000">
                    <a:srgbClr val="2EC8FF"/>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47" name="文本框 46">
                <a:extLst>
                  <a:ext uri="{FF2B5EF4-FFF2-40B4-BE49-F238E27FC236}">
                    <a16:creationId xmlns:a16="http://schemas.microsoft.com/office/drawing/2014/main" id="{EDDFBA05-62D3-4429-E666-D261E1295E7B}"/>
                  </a:ext>
                </a:extLst>
              </p:cNvPr>
              <p:cNvSpPr txBox="1"/>
              <p:nvPr/>
            </p:nvSpPr>
            <p:spPr>
              <a:xfrm>
                <a:off x="4413348" y="5531024"/>
                <a:ext cx="1535425" cy="424653"/>
              </a:xfrm>
              <a:prstGeom prst="rect">
                <a:avLst/>
              </a:prstGeom>
              <a:noFill/>
            </p:spPr>
            <p:txBody>
              <a:bodyPr wrap="square">
                <a:spAutoFit/>
              </a:bodyPr>
              <a:lstStyle/>
              <a:p>
                <a:pPr algn="ctr"/>
                <a:r>
                  <a:rPr lang="zh-CN" altLang="en-US" sz="1400">
                    <a:solidFill>
                      <a:schemeClr val="bg1"/>
                    </a:solidFill>
                    <a:latin typeface="思源黑体 CN Bold" panose="020B0800000000000000" pitchFamily="34" charset="-122"/>
                    <a:ea typeface="思源黑体 CN Bold" panose="020B0800000000000000" pitchFamily="34" charset="-122"/>
                    <a:cs typeface="+mn-ea"/>
                    <a:sym typeface="+mn-lt"/>
                  </a:rPr>
                  <a:t>主要环节</a:t>
                </a:r>
                <a:endParaRPr lang="zh-CN" altLang="en-US" sz="1400" dirty="0">
                  <a:solidFill>
                    <a:schemeClr val="bg1"/>
                  </a:solidFill>
                  <a:latin typeface="思源黑体 CN Bold" panose="020B0800000000000000" pitchFamily="34" charset="-122"/>
                  <a:ea typeface="思源黑体 CN Bold" panose="020B0800000000000000" pitchFamily="34" charset="-122"/>
                  <a:cs typeface="+mn-ea"/>
                  <a:sym typeface="+mn-lt"/>
                </a:endParaRPr>
              </a:p>
            </p:txBody>
          </p:sp>
        </p:grpSp>
      </p:grpSp>
      <p:grpSp>
        <p:nvGrpSpPr>
          <p:cNvPr id="48" name="组合 47">
            <a:extLst>
              <a:ext uri="{FF2B5EF4-FFF2-40B4-BE49-F238E27FC236}">
                <a16:creationId xmlns:a16="http://schemas.microsoft.com/office/drawing/2014/main" id="{10B43F5E-BED1-0489-45C9-6CBB4987ED35}"/>
              </a:ext>
            </a:extLst>
          </p:cNvPr>
          <p:cNvGrpSpPr/>
          <p:nvPr/>
        </p:nvGrpSpPr>
        <p:grpSpPr>
          <a:xfrm>
            <a:off x="5709298" y="2451996"/>
            <a:ext cx="5452270" cy="897644"/>
            <a:chOff x="3369865" y="5683683"/>
            <a:chExt cx="5452270" cy="897644"/>
          </a:xfrm>
        </p:grpSpPr>
        <p:sp>
          <p:nvSpPr>
            <p:cNvPr id="49" name="椭圆 48">
              <a:extLst>
                <a:ext uri="{FF2B5EF4-FFF2-40B4-BE49-F238E27FC236}">
                  <a16:creationId xmlns:a16="http://schemas.microsoft.com/office/drawing/2014/main" id="{9E92B9CD-BDD9-392F-05DE-CA8DD67BEF3B}"/>
                </a:ext>
              </a:extLst>
            </p:cNvPr>
            <p:cNvSpPr/>
            <p:nvPr/>
          </p:nvSpPr>
          <p:spPr>
            <a:xfrm>
              <a:off x="3888833" y="5683683"/>
              <a:ext cx="4414334" cy="685699"/>
            </a:xfrm>
            <a:prstGeom prst="ellipse">
              <a:avLst/>
            </a:prstGeom>
            <a:gradFill>
              <a:gsLst>
                <a:gs pos="15000">
                  <a:srgbClr val="002FA1">
                    <a:alpha val="0"/>
                  </a:srgbClr>
                </a:gs>
                <a:gs pos="100000">
                  <a:srgbClr val="2EFFFD">
                    <a:alpha val="33000"/>
                  </a:srgbClr>
                </a:gs>
              </a:gsLst>
              <a:lin ang="5400000" scaled="1"/>
            </a:gradFill>
            <a:ln w="28575">
              <a:gradFill>
                <a:gsLst>
                  <a:gs pos="0">
                    <a:srgbClr val="002FA1">
                      <a:alpha val="0"/>
                    </a:srgbClr>
                  </a:gs>
                  <a:gs pos="100000">
                    <a:srgbClr val="2EFFFD"/>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50" name="文本框 49">
              <a:extLst>
                <a:ext uri="{FF2B5EF4-FFF2-40B4-BE49-F238E27FC236}">
                  <a16:creationId xmlns:a16="http://schemas.microsoft.com/office/drawing/2014/main" id="{70EE35E5-B8A5-D726-47D4-A8FC459A84C2}"/>
                </a:ext>
              </a:extLst>
            </p:cNvPr>
            <p:cNvSpPr txBox="1"/>
            <p:nvPr/>
          </p:nvSpPr>
          <p:spPr>
            <a:xfrm>
              <a:off x="3369865" y="5934204"/>
              <a:ext cx="5452270" cy="276999"/>
            </a:xfrm>
            <a:prstGeom prst="rect">
              <a:avLst/>
            </a:prstGeom>
            <a:noFill/>
          </p:spPr>
          <p:txBody>
            <a:bodyPr wrap="square">
              <a:spAutoFit/>
            </a:bodyPr>
            <a:lstStyle/>
            <a:p>
              <a:pPr algn="ctr"/>
              <a:r>
                <a:rPr lang="zh-CN" altLang="en-US" sz="1200">
                  <a:solidFill>
                    <a:schemeClr val="bg1"/>
                  </a:solidFill>
                  <a:latin typeface="思源黑体 CN Medium" panose="020B0600000000000000" pitchFamily="34" charset="-122"/>
                  <a:ea typeface="思源黑体 CN Medium" panose="020B0600000000000000" pitchFamily="34" charset="-122"/>
                  <a:cs typeface="+mn-ea"/>
                  <a:sym typeface="+mn-lt"/>
                </a:rPr>
                <a:t>课题三：有效性评价及全程质量指标</a:t>
              </a:r>
            </a:p>
          </p:txBody>
        </p:sp>
        <p:grpSp>
          <p:nvGrpSpPr>
            <p:cNvPr id="51" name="组合 50">
              <a:extLst>
                <a:ext uri="{FF2B5EF4-FFF2-40B4-BE49-F238E27FC236}">
                  <a16:creationId xmlns:a16="http://schemas.microsoft.com/office/drawing/2014/main" id="{A8496514-3E87-DF8E-9D4C-D84094EBDADB}"/>
                </a:ext>
              </a:extLst>
            </p:cNvPr>
            <p:cNvGrpSpPr/>
            <p:nvPr/>
          </p:nvGrpSpPr>
          <p:grpSpPr>
            <a:xfrm>
              <a:off x="5504872" y="6208353"/>
              <a:ext cx="1182256" cy="372974"/>
              <a:chOff x="4361003" y="5458640"/>
              <a:chExt cx="1640114" cy="514608"/>
            </a:xfrm>
          </p:grpSpPr>
          <p:sp>
            <p:nvSpPr>
              <p:cNvPr id="52" name="矩形: 圆角 51">
                <a:extLst>
                  <a:ext uri="{FF2B5EF4-FFF2-40B4-BE49-F238E27FC236}">
                    <a16:creationId xmlns:a16="http://schemas.microsoft.com/office/drawing/2014/main" id="{433247EB-1AC7-1EA7-25C6-54A4D521814A}"/>
                  </a:ext>
                </a:extLst>
              </p:cNvPr>
              <p:cNvSpPr/>
              <p:nvPr/>
            </p:nvSpPr>
            <p:spPr>
              <a:xfrm>
                <a:off x="4361003" y="5458640"/>
                <a:ext cx="1640114" cy="514608"/>
              </a:xfrm>
              <a:prstGeom prst="roundRect">
                <a:avLst>
                  <a:gd name="adj" fmla="val 50000"/>
                </a:avLst>
              </a:prstGeom>
              <a:gradFill flip="none" rotWithShape="1">
                <a:gsLst>
                  <a:gs pos="0">
                    <a:srgbClr val="2EFFFD"/>
                  </a:gs>
                  <a:gs pos="100000">
                    <a:srgbClr val="2EC8FF"/>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53" name="文本框 52">
                <a:extLst>
                  <a:ext uri="{FF2B5EF4-FFF2-40B4-BE49-F238E27FC236}">
                    <a16:creationId xmlns:a16="http://schemas.microsoft.com/office/drawing/2014/main" id="{9FB6104C-B825-ABE0-6599-7D1ABDC73A87}"/>
                  </a:ext>
                </a:extLst>
              </p:cNvPr>
              <p:cNvSpPr txBox="1"/>
              <p:nvPr/>
            </p:nvSpPr>
            <p:spPr>
              <a:xfrm>
                <a:off x="4413348" y="5531024"/>
                <a:ext cx="1535425" cy="424653"/>
              </a:xfrm>
              <a:prstGeom prst="rect">
                <a:avLst/>
              </a:prstGeom>
              <a:noFill/>
            </p:spPr>
            <p:txBody>
              <a:bodyPr wrap="square">
                <a:spAutoFit/>
              </a:bodyPr>
              <a:lstStyle/>
              <a:p>
                <a:pPr algn="ctr"/>
                <a:r>
                  <a:rPr lang="zh-CN" altLang="en-US" sz="1400">
                    <a:solidFill>
                      <a:schemeClr val="bg1"/>
                    </a:solidFill>
                    <a:latin typeface="思源黑体 CN Bold" panose="020B0800000000000000" pitchFamily="34" charset="-122"/>
                    <a:ea typeface="思源黑体 CN Bold" panose="020B0800000000000000" pitchFamily="34" charset="-122"/>
                    <a:cs typeface="+mn-ea"/>
                    <a:sym typeface="+mn-lt"/>
                  </a:rPr>
                  <a:t>反馈控制</a:t>
                </a:r>
                <a:endParaRPr lang="zh-CN" altLang="en-US" sz="1400" dirty="0">
                  <a:solidFill>
                    <a:schemeClr val="bg1"/>
                  </a:solidFill>
                  <a:latin typeface="思源黑体 CN Bold" panose="020B0800000000000000" pitchFamily="34" charset="-122"/>
                  <a:ea typeface="思源黑体 CN Bold" panose="020B0800000000000000" pitchFamily="34" charset="-122"/>
                  <a:cs typeface="+mn-ea"/>
                  <a:sym typeface="+mn-lt"/>
                </a:endParaRPr>
              </a:p>
            </p:txBody>
          </p:sp>
        </p:grpSp>
      </p:grpSp>
      <p:grpSp>
        <p:nvGrpSpPr>
          <p:cNvPr id="55" name="组合 54">
            <a:extLst>
              <a:ext uri="{FF2B5EF4-FFF2-40B4-BE49-F238E27FC236}">
                <a16:creationId xmlns:a16="http://schemas.microsoft.com/office/drawing/2014/main" id="{43D2DAA3-BFA3-8C70-48BD-84A2360449D4}"/>
              </a:ext>
            </a:extLst>
          </p:cNvPr>
          <p:cNvGrpSpPr/>
          <p:nvPr/>
        </p:nvGrpSpPr>
        <p:grpSpPr>
          <a:xfrm rot="18780746">
            <a:off x="4328886" y="3305941"/>
            <a:ext cx="80330" cy="1014792"/>
            <a:chOff x="5975350" y="5133975"/>
            <a:chExt cx="79375" cy="600075"/>
          </a:xfrm>
        </p:grpSpPr>
        <p:cxnSp>
          <p:nvCxnSpPr>
            <p:cNvPr id="56" name="直接箭头连接符 55">
              <a:extLst>
                <a:ext uri="{FF2B5EF4-FFF2-40B4-BE49-F238E27FC236}">
                  <a16:creationId xmlns:a16="http://schemas.microsoft.com/office/drawing/2014/main" id="{0A2C4C7F-AF2E-2407-6EE9-1810AC84028E}"/>
                </a:ext>
              </a:extLst>
            </p:cNvPr>
            <p:cNvCxnSpPr/>
            <p:nvPr/>
          </p:nvCxnSpPr>
          <p:spPr>
            <a:xfrm>
              <a:off x="5975350" y="5133975"/>
              <a:ext cx="0" cy="488950"/>
            </a:xfrm>
            <a:prstGeom prst="straightConnector1">
              <a:avLst/>
            </a:prstGeom>
            <a:ln>
              <a:gradFill>
                <a:gsLst>
                  <a:gs pos="0">
                    <a:srgbClr val="002FA1">
                      <a:alpha val="0"/>
                    </a:srgbClr>
                  </a:gs>
                  <a:gs pos="100000">
                    <a:srgbClr val="2EFFFD"/>
                  </a:gs>
                </a:gsLst>
                <a:lin ang="5400000" scaled="1"/>
              </a:gradFill>
              <a:tailEnd type="triangle"/>
            </a:ln>
          </p:spPr>
          <p:style>
            <a:lnRef idx="1">
              <a:schemeClr val="accent1"/>
            </a:lnRef>
            <a:fillRef idx="0">
              <a:schemeClr val="accent1"/>
            </a:fillRef>
            <a:effectRef idx="0">
              <a:schemeClr val="accent1"/>
            </a:effectRef>
            <a:fontRef idx="minor">
              <a:schemeClr val="tx1"/>
            </a:fontRef>
          </p:style>
        </p:cxnSp>
        <p:cxnSp>
          <p:nvCxnSpPr>
            <p:cNvPr id="57" name="直接箭头连接符 56">
              <a:extLst>
                <a:ext uri="{FF2B5EF4-FFF2-40B4-BE49-F238E27FC236}">
                  <a16:creationId xmlns:a16="http://schemas.microsoft.com/office/drawing/2014/main" id="{3D37B0C7-6BDB-5590-3944-4A019645FF03}"/>
                </a:ext>
              </a:extLst>
            </p:cNvPr>
            <p:cNvCxnSpPr>
              <a:cxnSpLocks/>
            </p:cNvCxnSpPr>
            <p:nvPr/>
          </p:nvCxnSpPr>
          <p:spPr>
            <a:xfrm flipV="1">
              <a:off x="6054725" y="5245100"/>
              <a:ext cx="0" cy="488950"/>
            </a:xfrm>
            <a:prstGeom prst="straightConnector1">
              <a:avLst/>
            </a:prstGeom>
            <a:ln>
              <a:gradFill flip="none" rotWithShape="1">
                <a:gsLst>
                  <a:gs pos="0">
                    <a:srgbClr val="002FA1">
                      <a:alpha val="0"/>
                    </a:srgbClr>
                  </a:gs>
                  <a:gs pos="100000">
                    <a:srgbClr val="2EFFFD"/>
                  </a:gs>
                </a:gsLst>
                <a:lin ang="5400000" scaled="1"/>
                <a:tileRect/>
              </a:gradFill>
              <a:tailEnd type="triangle"/>
            </a:ln>
          </p:spPr>
          <p:style>
            <a:lnRef idx="1">
              <a:schemeClr val="accent1"/>
            </a:lnRef>
            <a:fillRef idx="0">
              <a:schemeClr val="accent1"/>
            </a:fillRef>
            <a:effectRef idx="0">
              <a:schemeClr val="accent1"/>
            </a:effectRef>
            <a:fontRef idx="minor">
              <a:schemeClr val="tx1"/>
            </a:fontRef>
          </p:style>
        </p:cxnSp>
      </p:grpSp>
      <p:sp>
        <p:nvSpPr>
          <p:cNvPr id="61" name="文本框 60">
            <a:extLst>
              <a:ext uri="{FF2B5EF4-FFF2-40B4-BE49-F238E27FC236}">
                <a16:creationId xmlns:a16="http://schemas.microsoft.com/office/drawing/2014/main" id="{01941125-3C74-6486-263C-0E263E1962D4}"/>
              </a:ext>
            </a:extLst>
          </p:cNvPr>
          <p:cNvSpPr txBox="1"/>
          <p:nvPr/>
        </p:nvSpPr>
        <p:spPr>
          <a:xfrm rot="2641688">
            <a:off x="3908867" y="3573620"/>
            <a:ext cx="1286393" cy="261610"/>
          </a:xfrm>
          <a:prstGeom prst="rect">
            <a:avLst/>
          </a:prstGeom>
          <a:noFill/>
          <a:ln>
            <a:noFill/>
          </a:ln>
        </p:spPr>
        <p:txBody>
          <a:bodyPr wrap="square" rtlCol="0">
            <a:spAutoFit/>
          </a:bodyPr>
          <a:lstStyle/>
          <a:p>
            <a:pPr algn="ctr"/>
            <a:r>
              <a:rPr lang="zh-CN" altLang="en-US" sz="1100">
                <a:solidFill>
                  <a:srgbClr val="2EFFFD"/>
                </a:solidFill>
                <a:latin typeface="思源黑体 CN Regular" panose="020B0500000000000000" pitchFamily="34" charset="-122"/>
                <a:ea typeface="思源黑体 CN Regular" panose="020B0500000000000000" pitchFamily="34" charset="-122"/>
                <a:cs typeface="+mn-ea"/>
                <a:sym typeface="+mn-lt"/>
              </a:rPr>
              <a:t>验证优化</a:t>
            </a:r>
            <a:endParaRPr lang="zh-CN" altLang="en-US" sz="1100" dirty="0">
              <a:solidFill>
                <a:srgbClr val="2EFFFD"/>
              </a:solidFill>
              <a:latin typeface="思源黑体 CN Regular" panose="020B0500000000000000" pitchFamily="34" charset="-122"/>
              <a:ea typeface="思源黑体 CN Regular" panose="020B0500000000000000" pitchFamily="34" charset="-122"/>
              <a:cs typeface="+mn-ea"/>
              <a:sym typeface="+mn-lt"/>
            </a:endParaRPr>
          </a:p>
        </p:txBody>
      </p:sp>
      <p:sp>
        <p:nvSpPr>
          <p:cNvPr id="62" name="文本框 61">
            <a:extLst>
              <a:ext uri="{FF2B5EF4-FFF2-40B4-BE49-F238E27FC236}">
                <a16:creationId xmlns:a16="http://schemas.microsoft.com/office/drawing/2014/main" id="{0F6A50DF-3FD3-46E5-F0EB-FC4C298DC2D5}"/>
              </a:ext>
            </a:extLst>
          </p:cNvPr>
          <p:cNvSpPr txBox="1"/>
          <p:nvPr/>
        </p:nvSpPr>
        <p:spPr>
          <a:xfrm rot="2641688">
            <a:off x="3430216" y="3663190"/>
            <a:ext cx="1286393" cy="261610"/>
          </a:xfrm>
          <a:prstGeom prst="rect">
            <a:avLst/>
          </a:prstGeom>
          <a:noFill/>
          <a:ln>
            <a:noFill/>
          </a:ln>
        </p:spPr>
        <p:txBody>
          <a:bodyPr wrap="square" rtlCol="0">
            <a:spAutoFit/>
          </a:bodyPr>
          <a:lstStyle/>
          <a:p>
            <a:pPr algn="ctr"/>
            <a:r>
              <a:rPr lang="zh-CN" altLang="en-US" sz="1100">
                <a:solidFill>
                  <a:srgbClr val="2EFFFD"/>
                </a:solidFill>
                <a:latin typeface="思源黑体 CN Regular" panose="020B0500000000000000" pitchFamily="34" charset="-122"/>
                <a:ea typeface="思源黑体 CN Regular" panose="020B0500000000000000" pitchFamily="34" charset="-122"/>
                <a:cs typeface="+mn-ea"/>
                <a:sym typeface="+mn-lt"/>
              </a:rPr>
              <a:t>应用实践</a:t>
            </a:r>
            <a:endParaRPr lang="zh-CN" altLang="en-US" sz="1100" dirty="0">
              <a:solidFill>
                <a:srgbClr val="2EFFFD"/>
              </a:solidFill>
              <a:latin typeface="思源黑体 CN Regular" panose="020B0500000000000000" pitchFamily="34" charset="-122"/>
              <a:ea typeface="思源黑体 CN Regular" panose="020B0500000000000000" pitchFamily="34" charset="-122"/>
              <a:cs typeface="+mn-ea"/>
              <a:sym typeface="+mn-lt"/>
            </a:endParaRPr>
          </a:p>
        </p:txBody>
      </p:sp>
      <p:grpSp>
        <p:nvGrpSpPr>
          <p:cNvPr id="1025" name="组合 1024">
            <a:extLst>
              <a:ext uri="{FF2B5EF4-FFF2-40B4-BE49-F238E27FC236}">
                <a16:creationId xmlns:a16="http://schemas.microsoft.com/office/drawing/2014/main" id="{3150663C-C907-C8B7-9940-77C88F5EDB9F}"/>
              </a:ext>
            </a:extLst>
          </p:cNvPr>
          <p:cNvGrpSpPr/>
          <p:nvPr/>
        </p:nvGrpSpPr>
        <p:grpSpPr>
          <a:xfrm>
            <a:off x="7103041" y="3547781"/>
            <a:ext cx="1692800" cy="374254"/>
            <a:chOff x="7103041" y="3888867"/>
            <a:chExt cx="1692800" cy="374254"/>
          </a:xfrm>
        </p:grpSpPr>
        <p:grpSp>
          <p:nvGrpSpPr>
            <p:cNvPr id="58" name="组合 57">
              <a:extLst>
                <a:ext uri="{FF2B5EF4-FFF2-40B4-BE49-F238E27FC236}">
                  <a16:creationId xmlns:a16="http://schemas.microsoft.com/office/drawing/2014/main" id="{067F2DA5-2888-5681-DE52-78DB7C7024C0}"/>
                </a:ext>
              </a:extLst>
            </p:cNvPr>
            <p:cNvGrpSpPr/>
            <p:nvPr/>
          </p:nvGrpSpPr>
          <p:grpSpPr>
            <a:xfrm rot="2819254" flipH="1">
              <a:off x="7841871" y="3605195"/>
              <a:ext cx="80330" cy="1014792"/>
              <a:chOff x="5975350" y="5133975"/>
              <a:chExt cx="79375" cy="600075"/>
            </a:xfrm>
          </p:grpSpPr>
          <p:cxnSp>
            <p:nvCxnSpPr>
              <p:cNvPr id="59" name="直接箭头连接符 58">
                <a:extLst>
                  <a:ext uri="{FF2B5EF4-FFF2-40B4-BE49-F238E27FC236}">
                    <a16:creationId xmlns:a16="http://schemas.microsoft.com/office/drawing/2014/main" id="{566EEFCB-7D67-408B-C468-0DDDFD65C4D3}"/>
                  </a:ext>
                </a:extLst>
              </p:cNvPr>
              <p:cNvCxnSpPr/>
              <p:nvPr/>
            </p:nvCxnSpPr>
            <p:spPr>
              <a:xfrm>
                <a:off x="5975350" y="5133975"/>
                <a:ext cx="0" cy="488950"/>
              </a:xfrm>
              <a:prstGeom prst="straightConnector1">
                <a:avLst/>
              </a:prstGeom>
              <a:ln>
                <a:gradFill>
                  <a:gsLst>
                    <a:gs pos="0">
                      <a:srgbClr val="002FA1">
                        <a:alpha val="0"/>
                      </a:srgbClr>
                    </a:gs>
                    <a:gs pos="100000">
                      <a:srgbClr val="2EFFFD"/>
                    </a:gs>
                  </a:gsLst>
                  <a:lin ang="5400000" scaled="1"/>
                </a:gradFill>
                <a:tailEnd type="triangle"/>
              </a:ln>
            </p:spPr>
            <p:style>
              <a:lnRef idx="1">
                <a:schemeClr val="accent1"/>
              </a:lnRef>
              <a:fillRef idx="0">
                <a:schemeClr val="accent1"/>
              </a:fillRef>
              <a:effectRef idx="0">
                <a:schemeClr val="accent1"/>
              </a:effectRef>
              <a:fontRef idx="minor">
                <a:schemeClr val="tx1"/>
              </a:fontRef>
            </p:style>
          </p:cxnSp>
          <p:cxnSp>
            <p:nvCxnSpPr>
              <p:cNvPr id="60" name="直接箭头连接符 59">
                <a:extLst>
                  <a:ext uri="{FF2B5EF4-FFF2-40B4-BE49-F238E27FC236}">
                    <a16:creationId xmlns:a16="http://schemas.microsoft.com/office/drawing/2014/main" id="{6644E4C6-4F63-A4E3-2119-A03706337DBC}"/>
                  </a:ext>
                </a:extLst>
              </p:cNvPr>
              <p:cNvCxnSpPr>
                <a:cxnSpLocks/>
              </p:cNvCxnSpPr>
              <p:nvPr/>
            </p:nvCxnSpPr>
            <p:spPr>
              <a:xfrm flipV="1">
                <a:off x="6054725" y="5245100"/>
                <a:ext cx="0" cy="488950"/>
              </a:xfrm>
              <a:prstGeom prst="straightConnector1">
                <a:avLst/>
              </a:prstGeom>
              <a:ln>
                <a:gradFill flip="none" rotWithShape="1">
                  <a:gsLst>
                    <a:gs pos="0">
                      <a:srgbClr val="002FA1">
                        <a:alpha val="0"/>
                      </a:srgbClr>
                    </a:gs>
                    <a:gs pos="100000">
                      <a:srgbClr val="2EFFFD"/>
                    </a:gs>
                  </a:gsLst>
                  <a:lin ang="5400000" scaled="1"/>
                  <a:tileRect/>
                </a:gradFill>
                <a:tailEnd type="triangle"/>
              </a:ln>
            </p:spPr>
            <p:style>
              <a:lnRef idx="1">
                <a:schemeClr val="accent1"/>
              </a:lnRef>
              <a:fillRef idx="0">
                <a:schemeClr val="accent1"/>
              </a:fillRef>
              <a:effectRef idx="0">
                <a:schemeClr val="accent1"/>
              </a:effectRef>
              <a:fontRef idx="minor">
                <a:schemeClr val="tx1"/>
              </a:fontRef>
            </p:style>
          </p:cxnSp>
        </p:grpSp>
        <p:sp>
          <p:nvSpPr>
            <p:cNvPr id="63" name="文本框 62">
              <a:extLst>
                <a:ext uri="{FF2B5EF4-FFF2-40B4-BE49-F238E27FC236}">
                  <a16:creationId xmlns:a16="http://schemas.microsoft.com/office/drawing/2014/main" id="{4F3A5835-BAE3-0E77-705D-BA045138BEAF}"/>
                </a:ext>
              </a:extLst>
            </p:cNvPr>
            <p:cNvSpPr txBox="1"/>
            <p:nvPr/>
          </p:nvSpPr>
          <p:spPr>
            <a:xfrm rot="18958312" flipH="1">
              <a:off x="7509448" y="4001511"/>
              <a:ext cx="1286393" cy="261610"/>
            </a:xfrm>
            <a:prstGeom prst="rect">
              <a:avLst/>
            </a:prstGeom>
            <a:noFill/>
            <a:ln>
              <a:noFill/>
            </a:ln>
          </p:spPr>
          <p:txBody>
            <a:bodyPr wrap="square" rtlCol="0">
              <a:spAutoFit/>
            </a:bodyPr>
            <a:lstStyle/>
            <a:p>
              <a:pPr algn="ctr"/>
              <a:r>
                <a:rPr lang="zh-CN" altLang="en-US" sz="1100">
                  <a:solidFill>
                    <a:srgbClr val="2EFFFD"/>
                  </a:solidFill>
                  <a:latin typeface="思源黑体 CN Regular" panose="020B0500000000000000" pitchFamily="34" charset="-122"/>
                  <a:ea typeface="思源黑体 CN Regular" panose="020B0500000000000000" pitchFamily="34" charset="-122"/>
                  <a:cs typeface="+mn-ea"/>
                  <a:sym typeface="+mn-lt"/>
                </a:rPr>
                <a:t>应用实践</a:t>
              </a:r>
            </a:p>
          </p:txBody>
        </p:sp>
        <p:sp>
          <p:nvSpPr>
            <p:cNvPr id="1024" name="文本框 1023">
              <a:extLst>
                <a:ext uri="{FF2B5EF4-FFF2-40B4-BE49-F238E27FC236}">
                  <a16:creationId xmlns:a16="http://schemas.microsoft.com/office/drawing/2014/main" id="{77374554-35B6-BFF1-6D80-DBF11C73ABF1}"/>
                </a:ext>
              </a:extLst>
            </p:cNvPr>
            <p:cNvSpPr txBox="1"/>
            <p:nvPr/>
          </p:nvSpPr>
          <p:spPr>
            <a:xfrm rot="18958312" flipH="1">
              <a:off x="7103041" y="3888867"/>
              <a:ext cx="1286393" cy="261610"/>
            </a:xfrm>
            <a:prstGeom prst="rect">
              <a:avLst/>
            </a:prstGeom>
            <a:noFill/>
            <a:ln>
              <a:noFill/>
            </a:ln>
          </p:spPr>
          <p:txBody>
            <a:bodyPr wrap="square" rtlCol="0">
              <a:spAutoFit/>
            </a:bodyPr>
            <a:lstStyle/>
            <a:p>
              <a:pPr algn="ctr"/>
              <a:r>
                <a:rPr lang="zh-CN" altLang="en-US" sz="1100">
                  <a:solidFill>
                    <a:srgbClr val="2EFFFD"/>
                  </a:solidFill>
                  <a:latin typeface="思源黑体 CN Regular" panose="020B0500000000000000" pitchFamily="34" charset="-122"/>
                  <a:ea typeface="思源黑体 CN Regular" panose="020B0500000000000000" pitchFamily="34" charset="-122"/>
                  <a:cs typeface="+mn-ea"/>
                  <a:sym typeface="+mn-lt"/>
                </a:rPr>
                <a:t>验证优化</a:t>
              </a:r>
              <a:endParaRPr lang="zh-CN" altLang="en-US" sz="1100" dirty="0">
                <a:solidFill>
                  <a:srgbClr val="2EFFFD"/>
                </a:solidFill>
                <a:latin typeface="思源黑体 CN Regular" panose="020B0500000000000000" pitchFamily="34" charset="-122"/>
                <a:ea typeface="思源黑体 CN Regular" panose="020B0500000000000000" pitchFamily="34" charset="-122"/>
                <a:cs typeface="+mn-ea"/>
                <a:sym typeface="+mn-lt"/>
              </a:endParaRPr>
            </a:p>
          </p:txBody>
        </p:sp>
      </p:grpSp>
      <p:grpSp>
        <p:nvGrpSpPr>
          <p:cNvPr id="1027" name="组合 1026">
            <a:extLst>
              <a:ext uri="{FF2B5EF4-FFF2-40B4-BE49-F238E27FC236}">
                <a16:creationId xmlns:a16="http://schemas.microsoft.com/office/drawing/2014/main" id="{9BBB2DB0-E4C4-A253-4F2E-F0860B64475F}"/>
              </a:ext>
            </a:extLst>
          </p:cNvPr>
          <p:cNvGrpSpPr/>
          <p:nvPr/>
        </p:nvGrpSpPr>
        <p:grpSpPr>
          <a:xfrm>
            <a:off x="8299606" y="2106690"/>
            <a:ext cx="1692800" cy="374254"/>
            <a:chOff x="7103041" y="3888867"/>
            <a:chExt cx="1692800" cy="374254"/>
          </a:xfrm>
        </p:grpSpPr>
        <p:grpSp>
          <p:nvGrpSpPr>
            <p:cNvPr id="1029" name="组合 1028">
              <a:extLst>
                <a:ext uri="{FF2B5EF4-FFF2-40B4-BE49-F238E27FC236}">
                  <a16:creationId xmlns:a16="http://schemas.microsoft.com/office/drawing/2014/main" id="{CC9CBAD5-270E-1B8B-9B7B-D3D3BAE7F308}"/>
                </a:ext>
              </a:extLst>
            </p:cNvPr>
            <p:cNvGrpSpPr/>
            <p:nvPr/>
          </p:nvGrpSpPr>
          <p:grpSpPr>
            <a:xfrm rot="2819254" flipH="1">
              <a:off x="7841871" y="3605195"/>
              <a:ext cx="80330" cy="1014792"/>
              <a:chOff x="5975350" y="5133975"/>
              <a:chExt cx="79375" cy="600075"/>
            </a:xfrm>
          </p:grpSpPr>
          <p:cxnSp>
            <p:nvCxnSpPr>
              <p:cNvPr id="1032" name="直接箭头连接符 1031">
                <a:extLst>
                  <a:ext uri="{FF2B5EF4-FFF2-40B4-BE49-F238E27FC236}">
                    <a16:creationId xmlns:a16="http://schemas.microsoft.com/office/drawing/2014/main" id="{559737EA-2860-0FB2-0E6C-B5D7EACED5F0}"/>
                  </a:ext>
                </a:extLst>
              </p:cNvPr>
              <p:cNvCxnSpPr/>
              <p:nvPr/>
            </p:nvCxnSpPr>
            <p:spPr>
              <a:xfrm>
                <a:off x="5975350" y="5133975"/>
                <a:ext cx="0" cy="488950"/>
              </a:xfrm>
              <a:prstGeom prst="straightConnector1">
                <a:avLst/>
              </a:prstGeom>
              <a:ln>
                <a:gradFill>
                  <a:gsLst>
                    <a:gs pos="0">
                      <a:srgbClr val="002FA1">
                        <a:alpha val="0"/>
                      </a:srgbClr>
                    </a:gs>
                    <a:gs pos="100000">
                      <a:srgbClr val="2EFFFD"/>
                    </a:gs>
                  </a:gsLst>
                  <a:lin ang="5400000" scaled="1"/>
                </a:gradFill>
                <a:tailEnd type="triangle"/>
              </a:ln>
            </p:spPr>
            <p:style>
              <a:lnRef idx="1">
                <a:schemeClr val="accent1"/>
              </a:lnRef>
              <a:fillRef idx="0">
                <a:schemeClr val="accent1"/>
              </a:fillRef>
              <a:effectRef idx="0">
                <a:schemeClr val="accent1"/>
              </a:effectRef>
              <a:fontRef idx="minor">
                <a:schemeClr val="tx1"/>
              </a:fontRef>
            </p:style>
          </p:cxnSp>
          <p:cxnSp>
            <p:nvCxnSpPr>
              <p:cNvPr id="1033" name="直接箭头连接符 1032">
                <a:extLst>
                  <a:ext uri="{FF2B5EF4-FFF2-40B4-BE49-F238E27FC236}">
                    <a16:creationId xmlns:a16="http://schemas.microsoft.com/office/drawing/2014/main" id="{331C0005-6D3A-B413-82C8-D0C4B398E63D}"/>
                  </a:ext>
                </a:extLst>
              </p:cNvPr>
              <p:cNvCxnSpPr>
                <a:cxnSpLocks/>
              </p:cNvCxnSpPr>
              <p:nvPr/>
            </p:nvCxnSpPr>
            <p:spPr>
              <a:xfrm flipV="1">
                <a:off x="6054725" y="5245100"/>
                <a:ext cx="0" cy="488950"/>
              </a:xfrm>
              <a:prstGeom prst="straightConnector1">
                <a:avLst/>
              </a:prstGeom>
              <a:ln>
                <a:gradFill flip="none" rotWithShape="1">
                  <a:gsLst>
                    <a:gs pos="0">
                      <a:srgbClr val="002FA1">
                        <a:alpha val="0"/>
                      </a:srgbClr>
                    </a:gs>
                    <a:gs pos="100000">
                      <a:srgbClr val="2EFFFD"/>
                    </a:gs>
                  </a:gsLst>
                  <a:lin ang="5400000" scaled="1"/>
                  <a:tileRect/>
                </a:gradFill>
                <a:tailEnd type="triangle"/>
              </a:ln>
            </p:spPr>
            <p:style>
              <a:lnRef idx="1">
                <a:schemeClr val="accent1"/>
              </a:lnRef>
              <a:fillRef idx="0">
                <a:schemeClr val="accent1"/>
              </a:fillRef>
              <a:effectRef idx="0">
                <a:schemeClr val="accent1"/>
              </a:effectRef>
              <a:fontRef idx="minor">
                <a:schemeClr val="tx1"/>
              </a:fontRef>
            </p:style>
          </p:cxnSp>
        </p:grpSp>
        <p:sp>
          <p:nvSpPr>
            <p:cNvPr id="1030" name="文本框 1029">
              <a:extLst>
                <a:ext uri="{FF2B5EF4-FFF2-40B4-BE49-F238E27FC236}">
                  <a16:creationId xmlns:a16="http://schemas.microsoft.com/office/drawing/2014/main" id="{81F0D68F-90AB-8E7E-5EBE-9B3161A41161}"/>
                </a:ext>
              </a:extLst>
            </p:cNvPr>
            <p:cNvSpPr txBox="1"/>
            <p:nvPr/>
          </p:nvSpPr>
          <p:spPr>
            <a:xfrm rot="18958312" flipH="1">
              <a:off x="7509448" y="4001511"/>
              <a:ext cx="1286393" cy="261610"/>
            </a:xfrm>
            <a:prstGeom prst="rect">
              <a:avLst/>
            </a:prstGeom>
            <a:noFill/>
            <a:ln>
              <a:noFill/>
            </a:ln>
          </p:spPr>
          <p:txBody>
            <a:bodyPr wrap="square" rtlCol="0">
              <a:spAutoFit/>
            </a:bodyPr>
            <a:lstStyle/>
            <a:p>
              <a:pPr algn="ctr"/>
              <a:r>
                <a:rPr lang="zh-CN" altLang="en-US" sz="1100">
                  <a:solidFill>
                    <a:srgbClr val="2EFFFD"/>
                  </a:solidFill>
                  <a:latin typeface="思源黑体 CN Regular" panose="020B0500000000000000" pitchFamily="34" charset="-122"/>
                  <a:ea typeface="思源黑体 CN Regular" panose="020B0500000000000000" pitchFamily="34" charset="-122"/>
                  <a:cs typeface="+mn-ea"/>
                  <a:sym typeface="+mn-lt"/>
                </a:rPr>
                <a:t>成果转化</a:t>
              </a:r>
            </a:p>
          </p:txBody>
        </p:sp>
        <p:sp>
          <p:nvSpPr>
            <p:cNvPr id="1031" name="文本框 1030">
              <a:extLst>
                <a:ext uri="{FF2B5EF4-FFF2-40B4-BE49-F238E27FC236}">
                  <a16:creationId xmlns:a16="http://schemas.microsoft.com/office/drawing/2014/main" id="{A23122EF-70CE-8D6B-E078-8D8AF05E7742}"/>
                </a:ext>
              </a:extLst>
            </p:cNvPr>
            <p:cNvSpPr txBox="1"/>
            <p:nvPr/>
          </p:nvSpPr>
          <p:spPr>
            <a:xfrm rot="18958312" flipH="1">
              <a:off x="7103041" y="3888867"/>
              <a:ext cx="1286393" cy="261610"/>
            </a:xfrm>
            <a:prstGeom prst="rect">
              <a:avLst/>
            </a:prstGeom>
            <a:noFill/>
            <a:ln>
              <a:noFill/>
            </a:ln>
          </p:spPr>
          <p:txBody>
            <a:bodyPr wrap="square" rtlCol="0">
              <a:spAutoFit/>
            </a:bodyPr>
            <a:lstStyle/>
            <a:p>
              <a:pPr algn="ctr"/>
              <a:r>
                <a:rPr lang="zh-CN" altLang="en-US" sz="1100">
                  <a:solidFill>
                    <a:srgbClr val="2EFFFD"/>
                  </a:solidFill>
                  <a:latin typeface="思源黑体 CN Regular" panose="020B0500000000000000" pitchFamily="34" charset="-122"/>
                  <a:ea typeface="思源黑体 CN Regular" panose="020B0500000000000000" pitchFamily="34" charset="-122"/>
                  <a:cs typeface="+mn-ea"/>
                  <a:sym typeface="+mn-lt"/>
                </a:rPr>
                <a:t>效果反馈</a:t>
              </a:r>
            </a:p>
          </p:txBody>
        </p:sp>
      </p:grpSp>
      <p:grpSp>
        <p:nvGrpSpPr>
          <p:cNvPr id="1034" name="组合 1033">
            <a:extLst>
              <a:ext uri="{FF2B5EF4-FFF2-40B4-BE49-F238E27FC236}">
                <a16:creationId xmlns:a16="http://schemas.microsoft.com/office/drawing/2014/main" id="{51126A61-67BE-F1E8-98D4-188B3E848A25}"/>
              </a:ext>
            </a:extLst>
          </p:cNvPr>
          <p:cNvGrpSpPr/>
          <p:nvPr/>
        </p:nvGrpSpPr>
        <p:grpSpPr>
          <a:xfrm flipH="1">
            <a:off x="2213222" y="2113177"/>
            <a:ext cx="1692800" cy="374254"/>
            <a:chOff x="7103041" y="3888867"/>
            <a:chExt cx="1692800" cy="374254"/>
          </a:xfrm>
        </p:grpSpPr>
        <p:grpSp>
          <p:nvGrpSpPr>
            <p:cNvPr id="1035" name="组合 1034">
              <a:extLst>
                <a:ext uri="{FF2B5EF4-FFF2-40B4-BE49-F238E27FC236}">
                  <a16:creationId xmlns:a16="http://schemas.microsoft.com/office/drawing/2014/main" id="{0FE20BAA-43A4-0B88-2ABA-59A477F34308}"/>
                </a:ext>
              </a:extLst>
            </p:cNvPr>
            <p:cNvGrpSpPr/>
            <p:nvPr/>
          </p:nvGrpSpPr>
          <p:grpSpPr>
            <a:xfrm rot="2819254" flipH="1">
              <a:off x="7841871" y="3605195"/>
              <a:ext cx="80330" cy="1014792"/>
              <a:chOff x="5975350" y="5133975"/>
              <a:chExt cx="79375" cy="600075"/>
            </a:xfrm>
          </p:grpSpPr>
          <p:cxnSp>
            <p:nvCxnSpPr>
              <p:cNvPr id="1038" name="直接箭头连接符 1037">
                <a:extLst>
                  <a:ext uri="{FF2B5EF4-FFF2-40B4-BE49-F238E27FC236}">
                    <a16:creationId xmlns:a16="http://schemas.microsoft.com/office/drawing/2014/main" id="{91AC0319-7D7C-5B11-BA22-AE6EB61086B0}"/>
                  </a:ext>
                </a:extLst>
              </p:cNvPr>
              <p:cNvCxnSpPr/>
              <p:nvPr/>
            </p:nvCxnSpPr>
            <p:spPr>
              <a:xfrm>
                <a:off x="5975350" y="5133975"/>
                <a:ext cx="0" cy="488950"/>
              </a:xfrm>
              <a:prstGeom prst="straightConnector1">
                <a:avLst/>
              </a:prstGeom>
              <a:ln>
                <a:gradFill>
                  <a:gsLst>
                    <a:gs pos="0">
                      <a:srgbClr val="002FA1">
                        <a:alpha val="0"/>
                      </a:srgbClr>
                    </a:gs>
                    <a:gs pos="100000">
                      <a:srgbClr val="2EFFFD"/>
                    </a:gs>
                  </a:gsLst>
                  <a:lin ang="5400000" scaled="1"/>
                </a:gradFill>
                <a:tailEnd type="triangle"/>
              </a:ln>
            </p:spPr>
            <p:style>
              <a:lnRef idx="1">
                <a:schemeClr val="accent1"/>
              </a:lnRef>
              <a:fillRef idx="0">
                <a:schemeClr val="accent1"/>
              </a:fillRef>
              <a:effectRef idx="0">
                <a:schemeClr val="accent1"/>
              </a:effectRef>
              <a:fontRef idx="minor">
                <a:schemeClr val="tx1"/>
              </a:fontRef>
            </p:style>
          </p:cxnSp>
          <p:cxnSp>
            <p:nvCxnSpPr>
              <p:cNvPr id="1039" name="直接箭头连接符 1038">
                <a:extLst>
                  <a:ext uri="{FF2B5EF4-FFF2-40B4-BE49-F238E27FC236}">
                    <a16:creationId xmlns:a16="http://schemas.microsoft.com/office/drawing/2014/main" id="{0685757D-D827-20B1-74BE-79325032F6AD}"/>
                  </a:ext>
                </a:extLst>
              </p:cNvPr>
              <p:cNvCxnSpPr>
                <a:cxnSpLocks/>
              </p:cNvCxnSpPr>
              <p:nvPr/>
            </p:nvCxnSpPr>
            <p:spPr>
              <a:xfrm flipV="1">
                <a:off x="6054725" y="5245100"/>
                <a:ext cx="0" cy="488950"/>
              </a:xfrm>
              <a:prstGeom prst="straightConnector1">
                <a:avLst/>
              </a:prstGeom>
              <a:ln>
                <a:gradFill flip="none" rotWithShape="1">
                  <a:gsLst>
                    <a:gs pos="0">
                      <a:srgbClr val="002FA1">
                        <a:alpha val="0"/>
                      </a:srgbClr>
                    </a:gs>
                    <a:gs pos="100000">
                      <a:srgbClr val="2EFFFD"/>
                    </a:gs>
                  </a:gsLst>
                  <a:lin ang="5400000" scaled="1"/>
                  <a:tileRect/>
                </a:gradFill>
                <a:tailEnd type="triangle"/>
              </a:ln>
            </p:spPr>
            <p:style>
              <a:lnRef idx="1">
                <a:schemeClr val="accent1"/>
              </a:lnRef>
              <a:fillRef idx="0">
                <a:schemeClr val="accent1"/>
              </a:fillRef>
              <a:effectRef idx="0">
                <a:schemeClr val="accent1"/>
              </a:effectRef>
              <a:fontRef idx="minor">
                <a:schemeClr val="tx1"/>
              </a:fontRef>
            </p:style>
          </p:cxnSp>
        </p:grpSp>
        <p:sp>
          <p:nvSpPr>
            <p:cNvPr id="1036" name="文本框 1035">
              <a:extLst>
                <a:ext uri="{FF2B5EF4-FFF2-40B4-BE49-F238E27FC236}">
                  <a16:creationId xmlns:a16="http://schemas.microsoft.com/office/drawing/2014/main" id="{EBE7C5FD-F142-7660-AAFB-B7B38BF891C5}"/>
                </a:ext>
              </a:extLst>
            </p:cNvPr>
            <p:cNvSpPr txBox="1"/>
            <p:nvPr/>
          </p:nvSpPr>
          <p:spPr>
            <a:xfrm rot="18958312" flipH="1">
              <a:off x="7509448" y="4001511"/>
              <a:ext cx="1286393" cy="261610"/>
            </a:xfrm>
            <a:prstGeom prst="rect">
              <a:avLst/>
            </a:prstGeom>
            <a:noFill/>
            <a:ln>
              <a:noFill/>
            </a:ln>
          </p:spPr>
          <p:txBody>
            <a:bodyPr wrap="square" rtlCol="0">
              <a:spAutoFit/>
            </a:bodyPr>
            <a:lstStyle/>
            <a:p>
              <a:pPr algn="ctr"/>
              <a:r>
                <a:rPr lang="zh-CN" altLang="en-US" sz="1100">
                  <a:solidFill>
                    <a:srgbClr val="2EFFFD"/>
                  </a:solidFill>
                  <a:latin typeface="思源黑体 CN Regular" panose="020B0500000000000000" pitchFamily="34" charset="-122"/>
                  <a:ea typeface="思源黑体 CN Regular" panose="020B0500000000000000" pitchFamily="34" charset="-122"/>
                  <a:cs typeface="+mn-ea"/>
                  <a:sym typeface="+mn-lt"/>
                </a:rPr>
                <a:t>成果转化</a:t>
              </a:r>
            </a:p>
          </p:txBody>
        </p:sp>
        <p:sp>
          <p:nvSpPr>
            <p:cNvPr id="1037" name="文本框 1036">
              <a:extLst>
                <a:ext uri="{FF2B5EF4-FFF2-40B4-BE49-F238E27FC236}">
                  <a16:creationId xmlns:a16="http://schemas.microsoft.com/office/drawing/2014/main" id="{141119F6-C66E-374E-EBDD-FE57569BA7CA}"/>
                </a:ext>
              </a:extLst>
            </p:cNvPr>
            <p:cNvSpPr txBox="1"/>
            <p:nvPr/>
          </p:nvSpPr>
          <p:spPr>
            <a:xfrm rot="18958312" flipH="1">
              <a:off x="7103041" y="3888867"/>
              <a:ext cx="1286393" cy="261610"/>
            </a:xfrm>
            <a:prstGeom prst="rect">
              <a:avLst/>
            </a:prstGeom>
            <a:noFill/>
            <a:ln>
              <a:noFill/>
            </a:ln>
          </p:spPr>
          <p:txBody>
            <a:bodyPr wrap="square" rtlCol="0">
              <a:spAutoFit/>
            </a:bodyPr>
            <a:lstStyle/>
            <a:p>
              <a:pPr algn="ctr"/>
              <a:r>
                <a:rPr lang="zh-CN" altLang="en-US" sz="1100">
                  <a:solidFill>
                    <a:srgbClr val="2EFFFD"/>
                  </a:solidFill>
                  <a:latin typeface="思源黑体 CN Regular" panose="020B0500000000000000" pitchFamily="34" charset="-122"/>
                  <a:ea typeface="思源黑体 CN Regular" panose="020B0500000000000000" pitchFamily="34" charset="-122"/>
                  <a:cs typeface="+mn-ea"/>
                  <a:sym typeface="+mn-lt"/>
                </a:rPr>
                <a:t>效果反馈</a:t>
              </a:r>
            </a:p>
          </p:txBody>
        </p:sp>
      </p:grpSp>
      <p:grpSp>
        <p:nvGrpSpPr>
          <p:cNvPr id="1045" name="组合 1044">
            <a:extLst>
              <a:ext uri="{FF2B5EF4-FFF2-40B4-BE49-F238E27FC236}">
                <a16:creationId xmlns:a16="http://schemas.microsoft.com/office/drawing/2014/main" id="{1E3DD936-C6FA-5FBD-6512-E1D5F85C6B7F}"/>
              </a:ext>
            </a:extLst>
          </p:cNvPr>
          <p:cNvGrpSpPr/>
          <p:nvPr/>
        </p:nvGrpSpPr>
        <p:grpSpPr>
          <a:xfrm>
            <a:off x="1452562" y="1228493"/>
            <a:ext cx="9286875" cy="1031009"/>
            <a:chOff x="1452562" y="1569579"/>
            <a:chExt cx="9286875" cy="1031009"/>
          </a:xfrm>
        </p:grpSpPr>
        <p:sp>
          <p:nvSpPr>
            <p:cNvPr id="18" name="椭圆 17">
              <a:extLst>
                <a:ext uri="{FF2B5EF4-FFF2-40B4-BE49-F238E27FC236}">
                  <a16:creationId xmlns:a16="http://schemas.microsoft.com/office/drawing/2014/main" id="{7946409C-4335-1F0D-EB6E-71178803DA87}"/>
                </a:ext>
              </a:extLst>
            </p:cNvPr>
            <p:cNvSpPr/>
            <p:nvPr/>
          </p:nvSpPr>
          <p:spPr>
            <a:xfrm>
              <a:off x="1452562" y="1569579"/>
              <a:ext cx="9286875" cy="785166"/>
            </a:xfrm>
            <a:prstGeom prst="ellipse">
              <a:avLst/>
            </a:prstGeom>
            <a:gradFill>
              <a:gsLst>
                <a:gs pos="15000">
                  <a:srgbClr val="002FA1">
                    <a:alpha val="0"/>
                  </a:srgbClr>
                </a:gs>
                <a:gs pos="100000">
                  <a:srgbClr val="2EFFFD">
                    <a:alpha val="33000"/>
                  </a:srgbClr>
                </a:gs>
              </a:gsLst>
              <a:lin ang="5400000" scaled="1"/>
            </a:gradFill>
            <a:ln w="28575">
              <a:gradFill>
                <a:gsLst>
                  <a:gs pos="0">
                    <a:srgbClr val="002FA1">
                      <a:alpha val="0"/>
                    </a:srgbClr>
                  </a:gs>
                  <a:gs pos="100000">
                    <a:srgbClr val="2EFFFD"/>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2" name="文本框 1041">
              <a:extLst>
                <a:ext uri="{FF2B5EF4-FFF2-40B4-BE49-F238E27FC236}">
                  <a16:creationId xmlns:a16="http://schemas.microsoft.com/office/drawing/2014/main" id="{7D8990F1-2286-9539-965E-072198B35EE8}"/>
                </a:ext>
              </a:extLst>
            </p:cNvPr>
            <p:cNvSpPr txBox="1"/>
            <p:nvPr/>
          </p:nvSpPr>
          <p:spPr>
            <a:xfrm>
              <a:off x="3369864" y="1931694"/>
              <a:ext cx="5452270" cy="276999"/>
            </a:xfrm>
            <a:prstGeom prst="rect">
              <a:avLst/>
            </a:prstGeom>
            <a:noFill/>
          </p:spPr>
          <p:txBody>
            <a:bodyPr wrap="square">
              <a:spAutoFit/>
            </a:bodyPr>
            <a:lstStyle/>
            <a:p>
              <a:pPr algn="ctr"/>
              <a:r>
                <a:rPr lang="zh-CN" altLang="en-US" sz="1200">
                  <a:solidFill>
                    <a:schemeClr val="bg1"/>
                  </a:solidFill>
                  <a:latin typeface="思源黑体 CN Medium" panose="020B0600000000000000" pitchFamily="34" charset="-122"/>
                  <a:ea typeface="思源黑体 CN Medium" panose="020B0600000000000000" pitchFamily="34" charset="-122"/>
                  <a:cs typeface="+mn-ea"/>
                  <a:sym typeface="+mn-lt"/>
                </a:rPr>
                <a:t>课题一：多组学在药物机制解析和网络模型的研究</a:t>
              </a:r>
            </a:p>
          </p:txBody>
        </p:sp>
        <p:sp>
          <p:nvSpPr>
            <p:cNvPr id="1043" name="矩形: 圆角 1042">
              <a:extLst>
                <a:ext uri="{FF2B5EF4-FFF2-40B4-BE49-F238E27FC236}">
                  <a16:creationId xmlns:a16="http://schemas.microsoft.com/office/drawing/2014/main" id="{3D851683-4319-82CF-D0C0-C7FFB12C1167}"/>
                </a:ext>
              </a:extLst>
            </p:cNvPr>
            <p:cNvSpPr/>
            <p:nvPr/>
          </p:nvSpPr>
          <p:spPr>
            <a:xfrm>
              <a:off x="5504871" y="2227614"/>
              <a:ext cx="1182256" cy="372974"/>
            </a:xfrm>
            <a:prstGeom prst="roundRect">
              <a:avLst>
                <a:gd name="adj" fmla="val 50000"/>
              </a:avLst>
            </a:prstGeom>
            <a:gradFill flip="none" rotWithShape="1">
              <a:gsLst>
                <a:gs pos="0">
                  <a:srgbClr val="2EFFFD"/>
                </a:gs>
                <a:gs pos="100000">
                  <a:srgbClr val="2EC8FF"/>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044" name="文本框 1043">
              <a:extLst>
                <a:ext uri="{FF2B5EF4-FFF2-40B4-BE49-F238E27FC236}">
                  <a16:creationId xmlns:a16="http://schemas.microsoft.com/office/drawing/2014/main" id="{E1A99304-D351-82EF-94FC-E4DCFBE687D9}"/>
                </a:ext>
              </a:extLst>
            </p:cNvPr>
            <p:cNvSpPr txBox="1"/>
            <p:nvPr/>
          </p:nvSpPr>
          <p:spPr>
            <a:xfrm>
              <a:off x="5542603" y="2280076"/>
              <a:ext cx="1106792" cy="307777"/>
            </a:xfrm>
            <a:prstGeom prst="rect">
              <a:avLst/>
            </a:prstGeom>
            <a:noFill/>
          </p:spPr>
          <p:txBody>
            <a:bodyPr wrap="square">
              <a:spAutoFit/>
            </a:bodyPr>
            <a:lstStyle/>
            <a:p>
              <a:pPr algn="ctr"/>
              <a:r>
                <a:rPr lang="zh-CN" altLang="en-US" sz="1400">
                  <a:solidFill>
                    <a:schemeClr val="bg1"/>
                  </a:solidFill>
                  <a:latin typeface="思源黑体 CN Bold" panose="020B0800000000000000" pitchFamily="34" charset="-122"/>
                  <a:ea typeface="思源黑体 CN Bold" panose="020B0800000000000000" pitchFamily="34" charset="-122"/>
                  <a:cs typeface="+mn-ea"/>
                  <a:sym typeface="+mn-lt"/>
                </a:rPr>
                <a:t>靶点发现</a:t>
              </a:r>
              <a:endParaRPr lang="zh-CN" altLang="en-US" sz="1400" dirty="0">
                <a:solidFill>
                  <a:schemeClr val="bg1"/>
                </a:solidFill>
                <a:latin typeface="思源黑体 CN Bold" panose="020B0800000000000000" pitchFamily="34" charset="-122"/>
                <a:ea typeface="思源黑体 CN Bold" panose="020B0800000000000000" pitchFamily="34" charset="-122"/>
                <a:cs typeface="+mn-ea"/>
                <a:sym typeface="+mn-lt"/>
              </a:endParaRPr>
            </a:p>
          </p:txBody>
        </p:sp>
      </p:grpSp>
      <p:sp>
        <p:nvSpPr>
          <p:cNvPr id="1046" name="文本框 1045">
            <a:extLst>
              <a:ext uri="{FF2B5EF4-FFF2-40B4-BE49-F238E27FC236}">
                <a16:creationId xmlns:a16="http://schemas.microsoft.com/office/drawing/2014/main" id="{6B89C7A1-6D8B-A73F-1C64-CC3A2561C183}"/>
              </a:ext>
            </a:extLst>
          </p:cNvPr>
          <p:cNvSpPr txBox="1"/>
          <p:nvPr/>
        </p:nvSpPr>
        <p:spPr>
          <a:xfrm rot="5400000">
            <a:off x="-195704" y="2652201"/>
            <a:ext cx="3281193" cy="1863253"/>
          </a:xfrm>
          <a:prstGeom prst="rect">
            <a:avLst/>
          </a:prstGeom>
          <a:noFill/>
          <a:ln>
            <a:noFill/>
          </a:ln>
        </p:spPr>
        <p:txBody>
          <a:bodyPr vert="eaVert" wrap="none" rtlCol="0" anchor="ctr">
            <a:prstTxWarp prst="textArchDown">
              <a:avLst/>
            </a:prstTxWarp>
            <a:spAutoFit/>
          </a:bodyPr>
          <a:lstStyle/>
          <a:p>
            <a:pPr algn="ctr"/>
            <a:r>
              <a:rPr lang="zh-CN" altLang="en-US" sz="2000">
                <a:solidFill>
                  <a:srgbClr val="2EFFFD"/>
                </a:solidFill>
                <a:latin typeface="字魂正酷超级黑 ExtraBold" pitchFamily="2" charset="-122"/>
                <a:ea typeface="字魂正酷超级黑 ExtraBold" pitchFamily="2" charset="-122"/>
                <a:cs typeface="+mn-ea"/>
                <a:sym typeface="+mn-lt"/>
              </a:rPr>
              <a:t>队列数据库</a:t>
            </a:r>
          </a:p>
        </p:txBody>
      </p:sp>
      <p:sp>
        <p:nvSpPr>
          <p:cNvPr id="1048" name="任意多边形: 形状 1047">
            <a:extLst>
              <a:ext uri="{FF2B5EF4-FFF2-40B4-BE49-F238E27FC236}">
                <a16:creationId xmlns:a16="http://schemas.microsoft.com/office/drawing/2014/main" id="{19A17132-957D-FA26-7406-1FBF5C2BA75D}"/>
              </a:ext>
            </a:extLst>
          </p:cNvPr>
          <p:cNvSpPr/>
          <p:nvPr/>
        </p:nvSpPr>
        <p:spPr>
          <a:xfrm>
            <a:off x="859241" y="1814285"/>
            <a:ext cx="1290870" cy="4105443"/>
          </a:xfrm>
          <a:custGeom>
            <a:avLst/>
            <a:gdLst>
              <a:gd name="connsiteX0" fmla="*/ 818574 w 1558802"/>
              <a:gd name="connsiteY0" fmla="*/ 0 h 3708400"/>
              <a:gd name="connsiteX1" fmla="*/ 20288 w 1558802"/>
              <a:gd name="connsiteY1" fmla="*/ 2082800 h 3708400"/>
              <a:gd name="connsiteX2" fmla="*/ 1558802 w 1558802"/>
              <a:gd name="connsiteY2" fmla="*/ 3708400 h 3708400"/>
              <a:gd name="connsiteX0" fmla="*/ 585947 w 1326175"/>
              <a:gd name="connsiteY0" fmla="*/ 0 h 3708400"/>
              <a:gd name="connsiteX1" fmla="*/ 34404 w 1326175"/>
              <a:gd name="connsiteY1" fmla="*/ 2024743 h 3708400"/>
              <a:gd name="connsiteX2" fmla="*/ 1326175 w 1326175"/>
              <a:gd name="connsiteY2" fmla="*/ 3708400 h 3708400"/>
              <a:gd name="connsiteX0" fmla="*/ 585947 w 1326175"/>
              <a:gd name="connsiteY0" fmla="*/ 0 h 3708400"/>
              <a:gd name="connsiteX1" fmla="*/ 34404 w 1326175"/>
              <a:gd name="connsiteY1" fmla="*/ 2024743 h 3708400"/>
              <a:gd name="connsiteX2" fmla="*/ 1326175 w 1326175"/>
              <a:gd name="connsiteY2" fmla="*/ 3708400 h 3708400"/>
              <a:gd name="connsiteX0" fmla="*/ 585947 w 1369718"/>
              <a:gd name="connsiteY0" fmla="*/ 0 h 3889829"/>
              <a:gd name="connsiteX1" fmla="*/ 34404 w 1369718"/>
              <a:gd name="connsiteY1" fmla="*/ 2024743 h 3889829"/>
              <a:gd name="connsiteX2" fmla="*/ 1369718 w 1369718"/>
              <a:gd name="connsiteY2" fmla="*/ 3889829 h 3889829"/>
              <a:gd name="connsiteX0" fmla="*/ 585947 w 1369718"/>
              <a:gd name="connsiteY0" fmla="*/ 0 h 3889829"/>
              <a:gd name="connsiteX1" fmla="*/ 34404 w 1369718"/>
              <a:gd name="connsiteY1" fmla="*/ 2024743 h 3889829"/>
              <a:gd name="connsiteX2" fmla="*/ 1369718 w 1369718"/>
              <a:gd name="connsiteY2" fmla="*/ 3889829 h 3889829"/>
              <a:gd name="connsiteX0" fmla="*/ 575453 w 1359224"/>
              <a:gd name="connsiteY0" fmla="*/ 0 h 3889829"/>
              <a:gd name="connsiteX1" fmla="*/ 23910 w 1359224"/>
              <a:gd name="connsiteY1" fmla="*/ 2024743 h 3889829"/>
              <a:gd name="connsiteX2" fmla="*/ 1359224 w 1359224"/>
              <a:gd name="connsiteY2" fmla="*/ 3889829 h 3889829"/>
              <a:gd name="connsiteX0" fmla="*/ 575453 w 1359224"/>
              <a:gd name="connsiteY0" fmla="*/ 0 h 3889829"/>
              <a:gd name="connsiteX1" fmla="*/ 23910 w 1359224"/>
              <a:gd name="connsiteY1" fmla="*/ 2024743 h 3889829"/>
              <a:gd name="connsiteX2" fmla="*/ 1359224 w 1359224"/>
              <a:gd name="connsiteY2" fmla="*/ 3889829 h 3889829"/>
              <a:gd name="connsiteX0" fmla="*/ 509738 w 1366080"/>
              <a:gd name="connsiteY0" fmla="*/ 0 h 3926114"/>
              <a:gd name="connsiteX1" fmla="*/ 30766 w 1366080"/>
              <a:gd name="connsiteY1" fmla="*/ 2061028 h 3926114"/>
              <a:gd name="connsiteX2" fmla="*/ 1366080 w 1366080"/>
              <a:gd name="connsiteY2" fmla="*/ 3926114 h 3926114"/>
              <a:gd name="connsiteX0" fmla="*/ 502205 w 1358547"/>
              <a:gd name="connsiteY0" fmla="*/ 0 h 3926114"/>
              <a:gd name="connsiteX1" fmla="*/ 23233 w 1358547"/>
              <a:gd name="connsiteY1" fmla="*/ 2061028 h 3926114"/>
              <a:gd name="connsiteX2" fmla="*/ 1358547 w 1358547"/>
              <a:gd name="connsiteY2" fmla="*/ 3926114 h 3926114"/>
              <a:gd name="connsiteX0" fmla="*/ 520783 w 1377125"/>
              <a:gd name="connsiteY0" fmla="*/ 0 h 3926114"/>
              <a:gd name="connsiteX1" fmla="*/ 41811 w 1377125"/>
              <a:gd name="connsiteY1" fmla="*/ 2061028 h 3926114"/>
              <a:gd name="connsiteX2" fmla="*/ 1377125 w 1377125"/>
              <a:gd name="connsiteY2" fmla="*/ 3926114 h 3926114"/>
              <a:gd name="connsiteX0" fmla="*/ 520783 w 1377125"/>
              <a:gd name="connsiteY0" fmla="*/ 0 h 3926114"/>
              <a:gd name="connsiteX1" fmla="*/ 41811 w 1377125"/>
              <a:gd name="connsiteY1" fmla="*/ 2061028 h 3926114"/>
              <a:gd name="connsiteX2" fmla="*/ 1377125 w 1377125"/>
              <a:gd name="connsiteY2" fmla="*/ 3926114 h 3926114"/>
              <a:gd name="connsiteX0" fmla="*/ 520783 w 1377125"/>
              <a:gd name="connsiteY0" fmla="*/ 0 h 3926114"/>
              <a:gd name="connsiteX1" fmla="*/ 41811 w 1377125"/>
              <a:gd name="connsiteY1" fmla="*/ 2061028 h 3926114"/>
              <a:gd name="connsiteX2" fmla="*/ 1377125 w 1377125"/>
              <a:gd name="connsiteY2" fmla="*/ 3926114 h 3926114"/>
            </a:gdLst>
            <a:ahLst/>
            <a:cxnLst>
              <a:cxn ang="0">
                <a:pos x="connsiteX0" y="connsiteY0"/>
              </a:cxn>
              <a:cxn ang="0">
                <a:pos x="connsiteX1" y="connsiteY1"/>
              </a:cxn>
              <a:cxn ang="0">
                <a:pos x="connsiteX2" y="connsiteY2"/>
              </a:cxn>
            </a:cxnLst>
            <a:rect l="l" t="t" r="r" b="b"/>
            <a:pathLst>
              <a:path w="1377125" h="3926114">
                <a:moveTo>
                  <a:pt x="520783" y="0"/>
                </a:moveTo>
                <a:cubicBezTo>
                  <a:pt x="147040" y="456594"/>
                  <a:pt x="-103331" y="1348618"/>
                  <a:pt x="41811" y="2061028"/>
                </a:cubicBezTo>
                <a:cubicBezTo>
                  <a:pt x="186953" y="2773438"/>
                  <a:pt x="633268" y="3502176"/>
                  <a:pt x="1377125" y="3926114"/>
                </a:cubicBezTo>
              </a:path>
            </a:pathLst>
          </a:custGeom>
          <a:noFill/>
          <a:ln w="31750">
            <a:gradFill flip="none" rotWithShape="1">
              <a:gsLst>
                <a:gs pos="6000">
                  <a:srgbClr val="002FA1"/>
                </a:gs>
                <a:gs pos="100000">
                  <a:srgbClr val="2EFFFD"/>
                </a:gs>
              </a:gsLst>
              <a:lin ang="16200000" scaled="1"/>
              <a:tileRect/>
            </a:gradFill>
            <a:head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 name="任意多边形: 形状 1048">
            <a:extLst>
              <a:ext uri="{FF2B5EF4-FFF2-40B4-BE49-F238E27FC236}">
                <a16:creationId xmlns:a16="http://schemas.microsoft.com/office/drawing/2014/main" id="{494F5A12-0C22-8732-D206-A8E600392EAE}"/>
              </a:ext>
            </a:extLst>
          </p:cNvPr>
          <p:cNvSpPr/>
          <p:nvPr/>
        </p:nvSpPr>
        <p:spPr>
          <a:xfrm flipH="1">
            <a:off x="10034897" y="1729107"/>
            <a:ext cx="1290870" cy="4105443"/>
          </a:xfrm>
          <a:custGeom>
            <a:avLst/>
            <a:gdLst>
              <a:gd name="connsiteX0" fmla="*/ 818574 w 1558802"/>
              <a:gd name="connsiteY0" fmla="*/ 0 h 3708400"/>
              <a:gd name="connsiteX1" fmla="*/ 20288 w 1558802"/>
              <a:gd name="connsiteY1" fmla="*/ 2082800 h 3708400"/>
              <a:gd name="connsiteX2" fmla="*/ 1558802 w 1558802"/>
              <a:gd name="connsiteY2" fmla="*/ 3708400 h 3708400"/>
              <a:gd name="connsiteX0" fmla="*/ 585947 w 1326175"/>
              <a:gd name="connsiteY0" fmla="*/ 0 h 3708400"/>
              <a:gd name="connsiteX1" fmla="*/ 34404 w 1326175"/>
              <a:gd name="connsiteY1" fmla="*/ 2024743 h 3708400"/>
              <a:gd name="connsiteX2" fmla="*/ 1326175 w 1326175"/>
              <a:gd name="connsiteY2" fmla="*/ 3708400 h 3708400"/>
              <a:gd name="connsiteX0" fmla="*/ 585947 w 1326175"/>
              <a:gd name="connsiteY0" fmla="*/ 0 h 3708400"/>
              <a:gd name="connsiteX1" fmla="*/ 34404 w 1326175"/>
              <a:gd name="connsiteY1" fmla="*/ 2024743 h 3708400"/>
              <a:gd name="connsiteX2" fmla="*/ 1326175 w 1326175"/>
              <a:gd name="connsiteY2" fmla="*/ 3708400 h 3708400"/>
              <a:gd name="connsiteX0" fmla="*/ 585947 w 1369718"/>
              <a:gd name="connsiteY0" fmla="*/ 0 h 3889829"/>
              <a:gd name="connsiteX1" fmla="*/ 34404 w 1369718"/>
              <a:gd name="connsiteY1" fmla="*/ 2024743 h 3889829"/>
              <a:gd name="connsiteX2" fmla="*/ 1369718 w 1369718"/>
              <a:gd name="connsiteY2" fmla="*/ 3889829 h 3889829"/>
              <a:gd name="connsiteX0" fmla="*/ 585947 w 1369718"/>
              <a:gd name="connsiteY0" fmla="*/ 0 h 3889829"/>
              <a:gd name="connsiteX1" fmla="*/ 34404 w 1369718"/>
              <a:gd name="connsiteY1" fmla="*/ 2024743 h 3889829"/>
              <a:gd name="connsiteX2" fmla="*/ 1369718 w 1369718"/>
              <a:gd name="connsiteY2" fmla="*/ 3889829 h 3889829"/>
              <a:gd name="connsiteX0" fmla="*/ 575453 w 1359224"/>
              <a:gd name="connsiteY0" fmla="*/ 0 h 3889829"/>
              <a:gd name="connsiteX1" fmla="*/ 23910 w 1359224"/>
              <a:gd name="connsiteY1" fmla="*/ 2024743 h 3889829"/>
              <a:gd name="connsiteX2" fmla="*/ 1359224 w 1359224"/>
              <a:gd name="connsiteY2" fmla="*/ 3889829 h 3889829"/>
              <a:gd name="connsiteX0" fmla="*/ 575453 w 1359224"/>
              <a:gd name="connsiteY0" fmla="*/ 0 h 3889829"/>
              <a:gd name="connsiteX1" fmla="*/ 23910 w 1359224"/>
              <a:gd name="connsiteY1" fmla="*/ 2024743 h 3889829"/>
              <a:gd name="connsiteX2" fmla="*/ 1359224 w 1359224"/>
              <a:gd name="connsiteY2" fmla="*/ 3889829 h 3889829"/>
              <a:gd name="connsiteX0" fmla="*/ 509738 w 1366080"/>
              <a:gd name="connsiteY0" fmla="*/ 0 h 3926114"/>
              <a:gd name="connsiteX1" fmla="*/ 30766 w 1366080"/>
              <a:gd name="connsiteY1" fmla="*/ 2061028 h 3926114"/>
              <a:gd name="connsiteX2" fmla="*/ 1366080 w 1366080"/>
              <a:gd name="connsiteY2" fmla="*/ 3926114 h 3926114"/>
              <a:gd name="connsiteX0" fmla="*/ 502205 w 1358547"/>
              <a:gd name="connsiteY0" fmla="*/ 0 h 3926114"/>
              <a:gd name="connsiteX1" fmla="*/ 23233 w 1358547"/>
              <a:gd name="connsiteY1" fmla="*/ 2061028 h 3926114"/>
              <a:gd name="connsiteX2" fmla="*/ 1358547 w 1358547"/>
              <a:gd name="connsiteY2" fmla="*/ 3926114 h 3926114"/>
              <a:gd name="connsiteX0" fmla="*/ 520783 w 1377125"/>
              <a:gd name="connsiteY0" fmla="*/ 0 h 3926114"/>
              <a:gd name="connsiteX1" fmla="*/ 41811 w 1377125"/>
              <a:gd name="connsiteY1" fmla="*/ 2061028 h 3926114"/>
              <a:gd name="connsiteX2" fmla="*/ 1377125 w 1377125"/>
              <a:gd name="connsiteY2" fmla="*/ 3926114 h 3926114"/>
              <a:gd name="connsiteX0" fmla="*/ 520783 w 1377125"/>
              <a:gd name="connsiteY0" fmla="*/ 0 h 3926114"/>
              <a:gd name="connsiteX1" fmla="*/ 41811 w 1377125"/>
              <a:gd name="connsiteY1" fmla="*/ 2061028 h 3926114"/>
              <a:gd name="connsiteX2" fmla="*/ 1377125 w 1377125"/>
              <a:gd name="connsiteY2" fmla="*/ 3926114 h 3926114"/>
              <a:gd name="connsiteX0" fmla="*/ 520783 w 1377125"/>
              <a:gd name="connsiteY0" fmla="*/ 0 h 3926114"/>
              <a:gd name="connsiteX1" fmla="*/ 41811 w 1377125"/>
              <a:gd name="connsiteY1" fmla="*/ 2061028 h 3926114"/>
              <a:gd name="connsiteX2" fmla="*/ 1377125 w 1377125"/>
              <a:gd name="connsiteY2" fmla="*/ 3926114 h 3926114"/>
            </a:gdLst>
            <a:ahLst/>
            <a:cxnLst>
              <a:cxn ang="0">
                <a:pos x="connsiteX0" y="connsiteY0"/>
              </a:cxn>
              <a:cxn ang="0">
                <a:pos x="connsiteX1" y="connsiteY1"/>
              </a:cxn>
              <a:cxn ang="0">
                <a:pos x="connsiteX2" y="connsiteY2"/>
              </a:cxn>
            </a:cxnLst>
            <a:rect l="l" t="t" r="r" b="b"/>
            <a:pathLst>
              <a:path w="1377125" h="3926114">
                <a:moveTo>
                  <a:pt x="520783" y="0"/>
                </a:moveTo>
                <a:cubicBezTo>
                  <a:pt x="147040" y="456594"/>
                  <a:pt x="-103331" y="1348618"/>
                  <a:pt x="41811" y="2061028"/>
                </a:cubicBezTo>
                <a:cubicBezTo>
                  <a:pt x="186953" y="2773438"/>
                  <a:pt x="633268" y="3502176"/>
                  <a:pt x="1377125" y="3926114"/>
                </a:cubicBezTo>
              </a:path>
            </a:pathLst>
          </a:custGeom>
          <a:noFill/>
          <a:ln w="31750">
            <a:gradFill flip="none" rotWithShape="1">
              <a:gsLst>
                <a:gs pos="0">
                  <a:srgbClr val="002FA1"/>
                </a:gs>
                <a:gs pos="100000">
                  <a:srgbClr val="2EFFFD"/>
                </a:gs>
              </a:gsLst>
              <a:lin ang="16200000" scaled="1"/>
              <a:tileRect/>
            </a:gradFill>
            <a:head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979106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2FA1"/>
        </a:solidFill>
        <a:effectLst/>
      </p:bgPr>
    </p:bg>
    <p:spTree>
      <p:nvGrpSpPr>
        <p:cNvPr id="1" name=""/>
        <p:cNvGrpSpPr/>
        <p:nvPr/>
      </p:nvGrpSpPr>
      <p:grpSpPr>
        <a:xfrm>
          <a:off x="0" y="0"/>
          <a:ext cx="0" cy="0"/>
          <a:chOff x="0" y="0"/>
          <a:chExt cx="0" cy="0"/>
        </a:xfrm>
      </p:grpSpPr>
      <p:sp>
        <p:nvSpPr>
          <p:cNvPr id="1054" name="矩形 1053">
            <a:extLst>
              <a:ext uri="{FF2B5EF4-FFF2-40B4-BE49-F238E27FC236}">
                <a16:creationId xmlns:a16="http://schemas.microsoft.com/office/drawing/2014/main" id="{6D9664F8-A865-DDB6-6B49-C501E50A3BAA}"/>
              </a:ext>
            </a:extLst>
          </p:cNvPr>
          <p:cNvSpPr/>
          <p:nvPr/>
        </p:nvSpPr>
        <p:spPr>
          <a:xfrm rot="5400000">
            <a:off x="2667000" y="-2641250"/>
            <a:ext cx="6858000" cy="12192000"/>
          </a:xfrm>
          <a:prstGeom prst="rect">
            <a:avLst/>
          </a:prstGeom>
          <a:blipFill dpi="0" rotWithShape="1">
            <a:blip r:embed="rId2">
              <a:alphaModFix amt="4000"/>
            </a:blip>
            <a:srcRect/>
            <a:stretch>
              <a:fillRect r="-1361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a:extLst>
              <a:ext uri="{FF2B5EF4-FFF2-40B4-BE49-F238E27FC236}">
                <a16:creationId xmlns:a16="http://schemas.microsoft.com/office/drawing/2014/main" id="{40A2B991-65E7-969B-7F4A-B08D9C6B8F6F}"/>
              </a:ext>
            </a:extLst>
          </p:cNvPr>
          <p:cNvGrpSpPr/>
          <p:nvPr/>
        </p:nvGrpSpPr>
        <p:grpSpPr>
          <a:xfrm>
            <a:off x="2728686" y="6053372"/>
            <a:ext cx="6734628" cy="1141849"/>
            <a:chOff x="1452561" y="4874809"/>
            <a:chExt cx="9286876" cy="1166925"/>
          </a:xfrm>
        </p:grpSpPr>
        <p:sp>
          <p:nvSpPr>
            <p:cNvPr id="14" name="任意多边形: 形状 13">
              <a:extLst>
                <a:ext uri="{FF2B5EF4-FFF2-40B4-BE49-F238E27FC236}">
                  <a16:creationId xmlns:a16="http://schemas.microsoft.com/office/drawing/2014/main" id="{DAE6A2C7-41F5-F0E6-CD3F-E5F08B187F27}"/>
                </a:ext>
              </a:extLst>
            </p:cNvPr>
            <p:cNvSpPr/>
            <p:nvPr/>
          </p:nvSpPr>
          <p:spPr>
            <a:xfrm>
              <a:off x="1452561" y="5240774"/>
              <a:ext cx="9286876" cy="800960"/>
            </a:xfrm>
            <a:custGeom>
              <a:avLst/>
              <a:gdLst>
                <a:gd name="connsiteX0" fmla="*/ 0 w 9286876"/>
                <a:gd name="connsiteY0" fmla="*/ 0 h 800960"/>
                <a:gd name="connsiteX1" fmla="*/ 19182 w 9286876"/>
                <a:gd name="connsiteY1" fmla="*/ 0 h 800960"/>
                <a:gd name="connsiteX2" fmla="*/ 6043 w 9286876"/>
                <a:gd name="connsiteY2" fmla="*/ 14608 h 800960"/>
                <a:gd name="connsiteX3" fmla="*/ 1 w 9286876"/>
                <a:gd name="connsiteY3" fmla="*/ 34810 h 800960"/>
                <a:gd name="connsiteX4" fmla="*/ 4643439 w 9286876"/>
                <a:gd name="connsiteY4" fmla="*/ 427393 h 800960"/>
                <a:gd name="connsiteX5" fmla="*/ 9280835 w 9286876"/>
                <a:gd name="connsiteY5" fmla="*/ 55012 h 800960"/>
                <a:gd name="connsiteX6" fmla="*/ 9286875 w 9286876"/>
                <a:gd name="connsiteY6" fmla="*/ 34817 h 800960"/>
                <a:gd name="connsiteX7" fmla="*/ 9286875 w 9286876"/>
                <a:gd name="connsiteY7" fmla="*/ 400908 h 800960"/>
                <a:gd name="connsiteX8" fmla="*/ 9277970 w 9286876"/>
                <a:gd name="connsiteY8" fmla="*/ 400908 h 800960"/>
                <a:gd name="connsiteX9" fmla="*/ 9286876 w 9286876"/>
                <a:gd name="connsiteY9" fmla="*/ 408377 h 800960"/>
                <a:gd name="connsiteX10" fmla="*/ 4643438 w 9286876"/>
                <a:gd name="connsiteY10" fmla="*/ 800960 h 800960"/>
                <a:gd name="connsiteX11" fmla="*/ 0 w 9286876"/>
                <a:gd name="connsiteY11" fmla="*/ 408377 h 800960"/>
                <a:gd name="connsiteX12" fmla="*/ 8906 w 9286876"/>
                <a:gd name="connsiteY12" fmla="*/ 400908 h 800960"/>
                <a:gd name="connsiteX13" fmla="*/ 0 w 9286876"/>
                <a:gd name="connsiteY13" fmla="*/ 400908 h 800960"/>
                <a:gd name="connsiteX14" fmla="*/ 0 w 9286876"/>
                <a:gd name="connsiteY14" fmla="*/ 0 h 800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286876" h="800960">
                  <a:moveTo>
                    <a:pt x="0" y="0"/>
                  </a:moveTo>
                  <a:lnTo>
                    <a:pt x="19182" y="0"/>
                  </a:lnTo>
                  <a:lnTo>
                    <a:pt x="6043" y="14608"/>
                  </a:lnTo>
                  <a:cubicBezTo>
                    <a:pt x="2031" y="21299"/>
                    <a:pt x="1" y="28035"/>
                    <a:pt x="1" y="34810"/>
                  </a:cubicBezTo>
                  <a:cubicBezTo>
                    <a:pt x="1" y="251628"/>
                    <a:pt x="2078939" y="427393"/>
                    <a:pt x="4643439" y="427393"/>
                  </a:cubicBezTo>
                  <a:cubicBezTo>
                    <a:pt x="7127798" y="427393"/>
                    <a:pt x="9156469" y="262442"/>
                    <a:pt x="9280835" y="55012"/>
                  </a:cubicBezTo>
                  <a:lnTo>
                    <a:pt x="9286875" y="34817"/>
                  </a:lnTo>
                  <a:lnTo>
                    <a:pt x="9286875" y="400908"/>
                  </a:lnTo>
                  <a:lnTo>
                    <a:pt x="9277970" y="400908"/>
                  </a:lnTo>
                  <a:lnTo>
                    <a:pt x="9286876" y="408377"/>
                  </a:lnTo>
                  <a:cubicBezTo>
                    <a:pt x="9286876" y="625195"/>
                    <a:pt x="7207938" y="800960"/>
                    <a:pt x="4643438" y="800960"/>
                  </a:cubicBezTo>
                  <a:cubicBezTo>
                    <a:pt x="2078938" y="800960"/>
                    <a:pt x="0" y="625195"/>
                    <a:pt x="0" y="408377"/>
                  </a:cubicBezTo>
                  <a:lnTo>
                    <a:pt x="8906" y="400908"/>
                  </a:lnTo>
                  <a:lnTo>
                    <a:pt x="0" y="400908"/>
                  </a:lnTo>
                  <a:lnTo>
                    <a:pt x="0" y="0"/>
                  </a:lnTo>
                  <a:close/>
                </a:path>
              </a:pathLst>
            </a:custGeom>
            <a:gradFill flip="none" rotWithShape="1">
              <a:gsLst>
                <a:gs pos="0">
                  <a:srgbClr val="002FA1"/>
                </a:gs>
                <a:gs pos="100000">
                  <a:srgbClr val="002FA1"/>
                </a:gs>
                <a:gs pos="45000">
                  <a:srgbClr val="2EFFFD"/>
                </a:gs>
              </a:gsLst>
              <a:lin ang="10800000" scaled="1"/>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椭圆 1">
              <a:extLst>
                <a:ext uri="{FF2B5EF4-FFF2-40B4-BE49-F238E27FC236}">
                  <a16:creationId xmlns:a16="http://schemas.microsoft.com/office/drawing/2014/main" id="{75092355-5E68-F60C-1437-BBA9336D969B}"/>
                </a:ext>
              </a:extLst>
            </p:cNvPr>
            <p:cNvSpPr/>
            <p:nvPr/>
          </p:nvSpPr>
          <p:spPr>
            <a:xfrm>
              <a:off x="1452562" y="4874809"/>
              <a:ext cx="9286875" cy="785166"/>
            </a:xfrm>
            <a:prstGeom prst="ellipse">
              <a:avLst/>
            </a:prstGeom>
            <a:gradFill>
              <a:gsLst>
                <a:gs pos="17000">
                  <a:srgbClr val="002FA1">
                    <a:alpha val="0"/>
                  </a:srgbClr>
                </a:gs>
                <a:gs pos="83000">
                  <a:srgbClr val="2EFFFD"/>
                </a:gs>
              </a:gsLst>
              <a:lin ang="5400000" scaled="1"/>
            </a:gradFill>
            <a:ln w="19050">
              <a:gradFill>
                <a:gsLst>
                  <a:gs pos="27000">
                    <a:srgbClr val="002FA1">
                      <a:alpha val="0"/>
                    </a:srgbClr>
                  </a:gs>
                  <a:gs pos="100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58" name="梯形 1057">
            <a:extLst>
              <a:ext uri="{FF2B5EF4-FFF2-40B4-BE49-F238E27FC236}">
                <a16:creationId xmlns:a16="http://schemas.microsoft.com/office/drawing/2014/main" id="{393A5E69-4EFA-3CF7-51DA-3997FE56D575}"/>
              </a:ext>
            </a:extLst>
          </p:cNvPr>
          <p:cNvSpPr/>
          <p:nvPr/>
        </p:nvSpPr>
        <p:spPr>
          <a:xfrm flipV="1">
            <a:off x="2615581" y="3457010"/>
            <a:ext cx="6960838" cy="3219365"/>
          </a:xfrm>
          <a:prstGeom prst="trapezoid">
            <a:avLst>
              <a:gd name="adj" fmla="val 40372"/>
            </a:avLst>
          </a:prstGeom>
          <a:gradFill flip="none" rotWithShape="1">
            <a:gsLst>
              <a:gs pos="1000">
                <a:srgbClr val="2EFFFD">
                  <a:alpha val="34000"/>
                </a:srgbClr>
              </a:gs>
              <a:gs pos="100000">
                <a:srgbClr val="002FA1">
                  <a:alpha val="22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D0823F04-0553-BB6E-568D-0FAEFA2467CA}"/>
              </a:ext>
            </a:extLst>
          </p:cNvPr>
          <p:cNvSpPr txBox="1"/>
          <p:nvPr/>
        </p:nvSpPr>
        <p:spPr>
          <a:xfrm>
            <a:off x="439553" y="374584"/>
            <a:ext cx="3227572" cy="584775"/>
          </a:xfrm>
          <a:prstGeom prst="rect">
            <a:avLst/>
          </a:prstGeom>
          <a:noFill/>
          <a:ln>
            <a:noFill/>
          </a:ln>
        </p:spPr>
        <p:txBody>
          <a:bodyPr wrap="square" rtlCol="0" anchor="ctr">
            <a:spAutoFit/>
          </a:bodyPr>
          <a:lstStyle/>
          <a:p>
            <a:r>
              <a:rPr lang="zh-CN" altLang="en-US" sz="3200">
                <a:gradFill flip="none" rotWithShape="1">
                  <a:gsLst>
                    <a:gs pos="0">
                      <a:srgbClr val="002FA1"/>
                    </a:gs>
                    <a:gs pos="75000">
                      <a:srgbClr val="2EFFFD"/>
                    </a:gs>
                  </a:gsLst>
                  <a:lin ang="13500000" scaled="1"/>
                  <a:tileRect/>
                </a:gradFill>
                <a:latin typeface="字魂正酷超级黑 ExtraBold" pitchFamily="2" charset="-122"/>
                <a:ea typeface="字魂正酷超级黑 ExtraBold" pitchFamily="2" charset="-122"/>
                <a:cs typeface="+mn-ea"/>
                <a:sym typeface="+mn-lt"/>
              </a:rPr>
              <a:t>课题间相互关系</a:t>
            </a:r>
          </a:p>
        </p:txBody>
      </p:sp>
      <p:sp>
        <p:nvSpPr>
          <p:cNvPr id="9" name="矩形 8">
            <a:extLst>
              <a:ext uri="{FF2B5EF4-FFF2-40B4-BE49-F238E27FC236}">
                <a16:creationId xmlns:a16="http://schemas.microsoft.com/office/drawing/2014/main" id="{C8914EEF-6378-369E-C3C2-A446695225AC}"/>
              </a:ext>
            </a:extLst>
          </p:cNvPr>
          <p:cNvSpPr/>
          <p:nvPr/>
        </p:nvSpPr>
        <p:spPr>
          <a:xfrm flipH="1">
            <a:off x="323850" y="496779"/>
            <a:ext cx="115702" cy="462580"/>
          </a:xfrm>
          <a:prstGeom prst="rect">
            <a:avLst/>
          </a:prstGeom>
          <a:gradFill>
            <a:gsLst>
              <a:gs pos="2000">
                <a:srgbClr val="2EFFFD"/>
              </a:gs>
              <a:gs pos="100000">
                <a:srgbClr val="0BB6E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id="{F6617FF2-AB5F-1252-05D0-8B8DBD5CA382}"/>
              </a:ext>
            </a:extLst>
          </p:cNvPr>
          <p:cNvSpPr/>
          <p:nvPr/>
        </p:nvSpPr>
        <p:spPr>
          <a:xfrm>
            <a:off x="1555750" y="2451996"/>
            <a:ext cx="4425950" cy="685699"/>
          </a:xfrm>
          <a:prstGeom prst="ellipse">
            <a:avLst/>
          </a:prstGeom>
          <a:gradFill>
            <a:gsLst>
              <a:gs pos="15000">
                <a:srgbClr val="002FA1">
                  <a:alpha val="0"/>
                </a:srgbClr>
              </a:gs>
              <a:gs pos="100000">
                <a:srgbClr val="2EFFFD">
                  <a:alpha val="33000"/>
                </a:srgbClr>
              </a:gs>
            </a:gsLst>
            <a:lin ang="5400000" scaled="1"/>
          </a:gradFill>
          <a:ln w="28575">
            <a:gradFill>
              <a:gsLst>
                <a:gs pos="0">
                  <a:srgbClr val="002FA1">
                    <a:alpha val="0"/>
                  </a:srgbClr>
                </a:gs>
                <a:gs pos="100000">
                  <a:srgbClr val="2EFFFD"/>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44" name="文本框 43">
            <a:extLst>
              <a:ext uri="{FF2B5EF4-FFF2-40B4-BE49-F238E27FC236}">
                <a16:creationId xmlns:a16="http://schemas.microsoft.com/office/drawing/2014/main" id="{DBF446CA-87BA-5A52-1738-07EB7964287E}"/>
              </a:ext>
            </a:extLst>
          </p:cNvPr>
          <p:cNvSpPr txBox="1"/>
          <p:nvPr/>
        </p:nvSpPr>
        <p:spPr>
          <a:xfrm>
            <a:off x="1042590" y="2702517"/>
            <a:ext cx="5452270" cy="276999"/>
          </a:xfrm>
          <a:prstGeom prst="rect">
            <a:avLst/>
          </a:prstGeom>
          <a:noFill/>
        </p:spPr>
        <p:txBody>
          <a:bodyPr wrap="square">
            <a:spAutoFit/>
          </a:bodyPr>
          <a:lstStyle/>
          <a:p>
            <a:pPr algn="ctr"/>
            <a:r>
              <a:rPr lang="zh-CN" altLang="en-US" sz="1200">
                <a:solidFill>
                  <a:schemeClr val="bg1"/>
                </a:solidFill>
                <a:latin typeface="思源黑体 CN Medium" panose="020B0600000000000000" pitchFamily="34" charset="-122"/>
                <a:ea typeface="思源黑体 CN Medium" panose="020B0600000000000000" pitchFamily="34" charset="-122"/>
                <a:cs typeface="+mn-ea"/>
                <a:sym typeface="+mn-lt"/>
              </a:rPr>
              <a:t>课题二：系统全程闭环，质量评价持续改进</a:t>
            </a:r>
          </a:p>
        </p:txBody>
      </p:sp>
      <p:grpSp>
        <p:nvGrpSpPr>
          <p:cNvPr id="45" name="组合 44">
            <a:extLst>
              <a:ext uri="{FF2B5EF4-FFF2-40B4-BE49-F238E27FC236}">
                <a16:creationId xmlns:a16="http://schemas.microsoft.com/office/drawing/2014/main" id="{420D77DF-75A8-EECB-9051-D658AA0E680B}"/>
              </a:ext>
            </a:extLst>
          </p:cNvPr>
          <p:cNvGrpSpPr/>
          <p:nvPr/>
        </p:nvGrpSpPr>
        <p:grpSpPr>
          <a:xfrm>
            <a:off x="3177597" y="2976666"/>
            <a:ext cx="1182256" cy="372974"/>
            <a:chOff x="4361003" y="5458640"/>
            <a:chExt cx="1640114" cy="514608"/>
          </a:xfrm>
        </p:grpSpPr>
        <p:sp>
          <p:nvSpPr>
            <p:cNvPr id="46" name="矩形: 圆角 45">
              <a:extLst>
                <a:ext uri="{FF2B5EF4-FFF2-40B4-BE49-F238E27FC236}">
                  <a16:creationId xmlns:a16="http://schemas.microsoft.com/office/drawing/2014/main" id="{E1F53080-C745-1DDF-C6FE-0D2D00D4AADD}"/>
                </a:ext>
              </a:extLst>
            </p:cNvPr>
            <p:cNvSpPr/>
            <p:nvPr/>
          </p:nvSpPr>
          <p:spPr>
            <a:xfrm>
              <a:off x="4361003" y="5458640"/>
              <a:ext cx="1640114" cy="514608"/>
            </a:xfrm>
            <a:prstGeom prst="roundRect">
              <a:avLst>
                <a:gd name="adj" fmla="val 50000"/>
              </a:avLst>
            </a:prstGeom>
            <a:gradFill flip="none" rotWithShape="1">
              <a:gsLst>
                <a:gs pos="0">
                  <a:srgbClr val="2EFFFD"/>
                </a:gs>
                <a:gs pos="100000">
                  <a:srgbClr val="2EC8FF"/>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47" name="文本框 46">
              <a:extLst>
                <a:ext uri="{FF2B5EF4-FFF2-40B4-BE49-F238E27FC236}">
                  <a16:creationId xmlns:a16="http://schemas.microsoft.com/office/drawing/2014/main" id="{EDDFBA05-62D3-4429-E666-D261E1295E7B}"/>
                </a:ext>
              </a:extLst>
            </p:cNvPr>
            <p:cNvSpPr txBox="1"/>
            <p:nvPr/>
          </p:nvSpPr>
          <p:spPr>
            <a:xfrm>
              <a:off x="4413348" y="5531024"/>
              <a:ext cx="1535425" cy="424653"/>
            </a:xfrm>
            <a:prstGeom prst="rect">
              <a:avLst/>
            </a:prstGeom>
            <a:noFill/>
          </p:spPr>
          <p:txBody>
            <a:bodyPr wrap="square">
              <a:spAutoFit/>
            </a:bodyPr>
            <a:lstStyle/>
            <a:p>
              <a:pPr algn="ctr"/>
              <a:r>
                <a:rPr lang="zh-CN" altLang="en-US" sz="1400">
                  <a:solidFill>
                    <a:schemeClr val="bg1"/>
                  </a:solidFill>
                  <a:latin typeface="思源黑体 CN Bold" panose="020B0800000000000000" pitchFamily="34" charset="-122"/>
                  <a:ea typeface="思源黑体 CN Bold" panose="020B0800000000000000" pitchFamily="34" charset="-122"/>
                  <a:cs typeface="+mn-ea"/>
                  <a:sym typeface="+mn-lt"/>
                </a:rPr>
                <a:t>主要环节</a:t>
              </a:r>
              <a:endParaRPr lang="zh-CN" altLang="en-US" sz="1400" dirty="0">
                <a:solidFill>
                  <a:schemeClr val="bg1"/>
                </a:solidFill>
                <a:latin typeface="思源黑体 CN Bold" panose="020B0800000000000000" pitchFamily="34" charset="-122"/>
                <a:ea typeface="思源黑体 CN Bold" panose="020B0800000000000000" pitchFamily="34" charset="-122"/>
                <a:cs typeface="+mn-ea"/>
                <a:sym typeface="+mn-lt"/>
              </a:endParaRPr>
            </a:p>
          </p:txBody>
        </p:sp>
      </p:grpSp>
      <p:sp>
        <p:nvSpPr>
          <p:cNvPr id="49" name="椭圆 48">
            <a:extLst>
              <a:ext uri="{FF2B5EF4-FFF2-40B4-BE49-F238E27FC236}">
                <a16:creationId xmlns:a16="http://schemas.microsoft.com/office/drawing/2014/main" id="{9E92B9CD-BDD9-392F-05DE-CA8DD67BEF3B}"/>
              </a:ext>
            </a:extLst>
          </p:cNvPr>
          <p:cNvSpPr/>
          <p:nvPr/>
        </p:nvSpPr>
        <p:spPr>
          <a:xfrm>
            <a:off x="6228266" y="2451996"/>
            <a:ext cx="4414334" cy="685699"/>
          </a:xfrm>
          <a:prstGeom prst="ellipse">
            <a:avLst/>
          </a:prstGeom>
          <a:gradFill>
            <a:gsLst>
              <a:gs pos="15000">
                <a:srgbClr val="002FA1">
                  <a:alpha val="0"/>
                </a:srgbClr>
              </a:gs>
              <a:gs pos="100000">
                <a:srgbClr val="2EFFFD">
                  <a:alpha val="33000"/>
                </a:srgbClr>
              </a:gs>
            </a:gsLst>
            <a:lin ang="5400000" scaled="1"/>
          </a:gradFill>
          <a:ln w="28575">
            <a:gradFill>
              <a:gsLst>
                <a:gs pos="0">
                  <a:srgbClr val="002FA1">
                    <a:alpha val="0"/>
                  </a:srgbClr>
                </a:gs>
                <a:gs pos="100000">
                  <a:srgbClr val="2EFFFD"/>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50" name="文本框 49">
            <a:extLst>
              <a:ext uri="{FF2B5EF4-FFF2-40B4-BE49-F238E27FC236}">
                <a16:creationId xmlns:a16="http://schemas.microsoft.com/office/drawing/2014/main" id="{70EE35E5-B8A5-D726-47D4-A8FC459A84C2}"/>
              </a:ext>
            </a:extLst>
          </p:cNvPr>
          <p:cNvSpPr txBox="1"/>
          <p:nvPr/>
        </p:nvSpPr>
        <p:spPr>
          <a:xfrm>
            <a:off x="5709298" y="2702517"/>
            <a:ext cx="5452270" cy="276999"/>
          </a:xfrm>
          <a:prstGeom prst="rect">
            <a:avLst/>
          </a:prstGeom>
          <a:noFill/>
        </p:spPr>
        <p:txBody>
          <a:bodyPr wrap="square">
            <a:spAutoFit/>
          </a:bodyPr>
          <a:lstStyle/>
          <a:p>
            <a:pPr algn="ctr"/>
            <a:r>
              <a:rPr lang="zh-CN" altLang="en-US" sz="1200">
                <a:solidFill>
                  <a:schemeClr val="bg1"/>
                </a:solidFill>
                <a:latin typeface="思源黑体 CN Medium" panose="020B0600000000000000" pitchFamily="34" charset="-122"/>
                <a:ea typeface="思源黑体 CN Medium" panose="020B0600000000000000" pitchFamily="34" charset="-122"/>
                <a:cs typeface="+mn-ea"/>
                <a:sym typeface="+mn-lt"/>
              </a:rPr>
              <a:t>课题三：有效性评价及全程质量指标</a:t>
            </a:r>
          </a:p>
        </p:txBody>
      </p:sp>
      <p:grpSp>
        <p:nvGrpSpPr>
          <p:cNvPr id="51" name="组合 50">
            <a:extLst>
              <a:ext uri="{FF2B5EF4-FFF2-40B4-BE49-F238E27FC236}">
                <a16:creationId xmlns:a16="http://schemas.microsoft.com/office/drawing/2014/main" id="{A8496514-3E87-DF8E-9D4C-D84094EBDADB}"/>
              </a:ext>
            </a:extLst>
          </p:cNvPr>
          <p:cNvGrpSpPr/>
          <p:nvPr/>
        </p:nvGrpSpPr>
        <p:grpSpPr>
          <a:xfrm>
            <a:off x="7844305" y="2976666"/>
            <a:ext cx="1182256" cy="372974"/>
            <a:chOff x="4361003" y="5458640"/>
            <a:chExt cx="1640114" cy="514608"/>
          </a:xfrm>
        </p:grpSpPr>
        <p:sp>
          <p:nvSpPr>
            <p:cNvPr id="52" name="矩形: 圆角 51">
              <a:extLst>
                <a:ext uri="{FF2B5EF4-FFF2-40B4-BE49-F238E27FC236}">
                  <a16:creationId xmlns:a16="http://schemas.microsoft.com/office/drawing/2014/main" id="{433247EB-1AC7-1EA7-25C6-54A4D521814A}"/>
                </a:ext>
              </a:extLst>
            </p:cNvPr>
            <p:cNvSpPr/>
            <p:nvPr/>
          </p:nvSpPr>
          <p:spPr>
            <a:xfrm>
              <a:off x="4361003" y="5458640"/>
              <a:ext cx="1640114" cy="514608"/>
            </a:xfrm>
            <a:prstGeom prst="roundRect">
              <a:avLst>
                <a:gd name="adj" fmla="val 50000"/>
              </a:avLst>
            </a:prstGeom>
            <a:gradFill flip="none" rotWithShape="1">
              <a:gsLst>
                <a:gs pos="0">
                  <a:srgbClr val="2EFFFD"/>
                </a:gs>
                <a:gs pos="100000">
                  <a:srgbClr val="2EC8FF"/>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53" name="文本框 52">
              <a:extLst>
                <a:ext uri="{FF2B5EF4-FFF2-40B4-BE49-F238E27FC236}">
                  <a16:creationId xmlns:a16="http://schemas.microsoft.com/office/drawing/2014/main" id="{9FB6104C-B825-ABE0-6599-7D1ABDC73A87}"/>
                </a:ext>
              </a:extLst>
            </p:cNvPr>
            <p:cNvSpPr txBox="1"/>
            <p:nvPr/>
          </p:nvSpPr>
          <p:spPr>
            <a:xfrm>
              <a:off x="4413348" y="5531024"/>
              <a:ext cx="1535425" cy="424653"/>
            </a:xfrm>
            <a:prstGeom prst="rect">
              <a:avLst/>
            </a:prstGeom>
            <a:noFill/>
          </p:spPr>
          <p:txBody>
            <a:bodyPr wrap="square">
              <a:spAutoFit/>
            </a:bodyPr>
            <a:lstStyle/>
            <a:p>
              <a:pPr algn="ctr"/>
              <a:r>
                <a:rPr lang="zh-CN" altLang="en-US" sz="1400">
                  <a:solidFill>
                    <a:schemeClr val="bg1"/>
                  </a:solidFill>
                  <a:latin typeface="思源黑体 CN Bold" panose="020B0800000000000000" pitchFamily="34" charset="-122"/>
                  <a:ea typeface="思源黑体 CN Bold" panose="020B0800000000000000" pitchFamily="34" charset="-122"/>
                  <a:cs typeface="+mn-ea"/>
                  <a:sym typeface="+mn-lt"/>
                </a:rPr>
                <a:t>反馈控制</a:t>
              </a:r>
              <a:endParaRPr lang="zh-CN" altLang="en-US" sz="1400" dirty="0">
                <a:solidFill>
                  <a:schemeClr val="bg1"/>
                </a:solidFill>
                <a:latin typeface="思源黑体 CN Bold" panose="020B0800000000000000" pitchFamily="34" charset="-122"/>
                <a:ea typeface="思源黑体 CN Bold" panose="020B0800000000000000" pitchFamily="34" charset="-122"/>
                <a:cs typeface="+mn-ea"/>
                <a:sym typeface="+mn-lt"/>
              </a:endParaRPr>
            </a:p>
          </p:txBody>
        </p:sp>
      </p:grpSp>
      <p:grpSp>
        <p:nvGrpSpPr>
          <p:cNvPr id="55" name="组合 54">
            <a:extLst>
              <a:ext uri="{FF2B5EF4-FFF2-40B4-BE49-F238E27FC236}">
                <a16:creationId xmlns:a16="http://schemas.microsoft.com/office/drawing/2014/main" id="{43D2DAA3-BFA3-8C70-48BD-84A2360449D4}"/>
              </a:ext>
            </a:extLst>
          </p:cNvPr>
          <p:cNvGrpSpPr/>
          <p:nvPr/>
        </p:nvGrpSpPr>
        <p:grpSpPr>
          <a:xfrm rot="18780746">
            <a:off x="4328886" y="3305941"/>
            <a:ext cx="80330" cy="1014792"/>
            <a:chOff x="5975350" y="5133975"/>
            <a:chExt cx="79375" cy="600075"/>
          </a:xfrm>
        </p:grpSpPr>
        <p:cxnSp>
          <p:nvCxnSpPr>
            <p:cNvPr id="56" name="直接箭头连接符 55">
              <a:extLst>
                <a:ext uri="{FF2B5EF4-FFF2-40B4-BE49-F238E27FC236}">
                  <a16:creationId xmlns:a16="http://schemas.microsoft.com/office/drawing/2014/main" id="{0A2C4C7F-AF2E-2407-6EE9-1810AC84028E}"/>
                </a:ext>
              </a:extLst>
            </p:cNvPr>
            <p:cNvCxnSpPr/>
            <p:nvPr/>
          </p:nvCxnSpPr>
          <p:spPr>
            <a:xfrm>
              <a:off x="5975350" y="5133975"/>
              <a:ext cx="0" cy="488950"/>
            </a:xfrm>
            <a:prstGeom prst="straightConnector1">
              <a:avLst/>
            </a:prstGeom>
            <a:ln>
              <a:gradFill>
                <a:gsLst>
                  <a:gs pos="0">
                    <a:srgbClr val="002FA1">
                      <a:alpha val="0"/>
                    </a:srgbClr>
                  </a:gs>
                  <a:gs pos="100000">
                    <a:srgbClr val="2EFFFD"/>
                  </a:gs>
                </a:gsLst>
                <a:lin ang="5400000" scaled="1"/>
              </a:gradFill>
              <a:tailEnd type="triangle"/>
            </a:ln>
          </p:spPr>
          <p:style>
            <a:lnRef idx="1">
              <a:schemeClr val="accent1"/>
            </a:lnRef>
            <a:fillRef idx="0">
              <a:schemeClr val="accent1"/>
            </a:fillRef>
            <a:effectRef idx="0">
              <a:schemeClr val="accent1"/>
            </a:effectRef>
            <a:fontRef idx="minor">
              <a:schemeClr val="tx1"/>
            </a:fontRef>
          </p:style>
        </p:cxnSp>
        <p:cxnSp>
          <p:nvCxnSpPr>
            <p:cNvPr id="57" name="直接箭头连接符 56">
              <a:extLst>
                <a:ext uri="{FF2B5EF4-FFF2-40B4-BE49-F238E27FC236}">
                  <a16:creationId xmlns:a16="http://schemas.microsoft.com/office/drawing/2014/main" id="{3D37B0C7-6BDB-5590-3944-4A019645FF03}"/>
                </a:ext>
              </a:extLst>
            </p:cNvPr>
            <p:cNvCxnSpPr>
              <a:cxnSpLocks/>
            </p:cNvCxnSpPr>
            <p:nvPr/>
          </p:nvCxnSpPr>
          <p:spPr>
            <a:xfrm flipV="1">
              <a:off x="6054725" y="5245100"/>
              <a:ext cx="0" cy="488950"/>
            </a:xfrm>
            <a:prstGeom prst="straightConnector1">
              <a:avLst/>
            </a:prstGeom>
            <a:ln>
              <a:gradFill flip="none" rotWithShape="1">
                <a:gsLst>
                  <a:gs pos="0">
                    <a:srgbClr val="002FA1">
                      <a:alpha val="0"/>
                    </a:srgbClr>
                  </a:gs>
                  <a:gs pos="100000">
                    <a:srgbClr val="2EFFFD"/>
                  </a:gs>
                </a:gsLst>
                <a:lin ang="5400000" scaled="1"/>
                <a:tileRect/>
              </a:gradFill>
              <a:tailEnd type="triangle"/>
            </a:ln>
          </p:spPr>
          <p:style>
            <a:lnRef idx="1">
              <a:schemeClr val="accent1"/>
            </a:lnRef>
            <a:fillRef idx="0">
              <a:schemeClr val="accent1"/>
            </a:fillRef>
            <a:effectRef idx="0">
              <a:schemeClr val="accent1"/>
            </a:effectRef>
            <a:fontRef idx="minor">
              <a:schemeClr val="tx1"/>
            </a:fontRef>
          </p:style>
        </p:cxnSp>
      </p:grpSp>
      <p:sp>
        <p:nvSpPr>
          <p:cNvPr id="61" name="文本框 60">
            <a:extLst>
              <a:ext uri="{FF2B5EF4-FFF2-40B4-BE49-F238E27FC236}">
                <a16:creationId xmlns:a16="http://schemas.microsoft.com/office/drawing/2014/main" id="{01941125-3C74-6486-263C-0E263E1962D4}"/>
              </a:ext>
            </a:extLst>
          </p:cNvPr>
          <p:cNvSpPr txBox="1"/>
          <p:nvPr/>
        </p:nvSpPr>
        <p:spPr>
          <a:xfrm rot="2641688">
            <a:off x="3908867" y="3573620"/>
            <a:ext cx="1286393" cy="261610"/>
          </a:xfrm>
          <a:prstGeom prst="rect">
            <a:avLst/>
          </a:prstGeom>
          <a:noFill/>
          <a:ln>
            <a:noFill/>
          </a:ln>
        </p:spPr>
        <p:txBody>
          <a:bodyPr wrap="square" rtlCol="0">
            <a:spAutoFit/>
          </a:bodyPr>
          <a:lstStyle/>
          <a:p>
            <a:pPr algn="ctr"/>
            <a:r>
              <a:rPr lang="zh-CN" altLang="en-US" sz="1100">
                <a:solidFill>
                  <a:srgbClr val="2EFFFD"/>
                </a:solidFill>
                <a:latin typeface="思源黑体 CN Regular" panose="020B0500000000000000" pitchFamily="34" charset="-122"/>
                <a:ea typeface="思源黑体 CN Regular" panose="020B0500000000000000" pitchFamily="34" charset="-122"/>
                <a:cs typeface="+mn-ea"/>
                <a:sym typeface="+mn-lt"/>
              </a:rPr>
              <a:t>验证优化</a:t>
            </a:r>
            <a:endParaRPr lang="zh-CN" altLang="en-US" sz="1100" dirty="0">
              <a:solidFill>
                <a:srgbClr val="2EFFFD"/>
              </a:solidFill>
              <a:latin typeface="思源黑体 CN Regular" panose="020B0500000000000000" pitchFamily="34" charset="-122"/>
              <a:ea typeface="思源黑体 CN Regular" panose="020B0500000000000000" pitchFamily="34" charset="-122"/>
              <a:cs typeface="+mn-ea"/>
              <a:sym typeface="+mn-lt"/>
            </a:endParaRPr>
          </a:p>
        </p:txBody>
      </p:sp>
      <p:sp>
        <p:nvSpPr>
          <p:cNvPr id="62" name="文本框 61">
            <a:extLst>
              <a:ext uri="{FF2B5EF4-FFF2-40B4-BE49-F238E27FC236}">
                <a16:creationId xmlns:a16="http://schemas.microsoft.com/office/drawing/2014/main" id="{0F6A50DF-3FD3-46E5-F0EB-FC4C298DC2D5}"/>
              </a:ext>
            </a:extLst>
          </p:cNvPr>
          <p:cNvSpPr txBox="1"/>
          <p:nvPr/>
        </p:nvSpPr>
        <p:spPr>
          <a:xfrm rot="2641688">
            <a:off x="3430216" y="3663190"/>
            <a:ext cx="1286393" cy="261610"/>
          </a:xfrm>
          <a:prstGeom prst="rect">
            <a:avLst/>
          </a:prstGeom>
          <a:noFill/>
          <a:ln>
            <a:noFill/>
          </a:ln>
        </p:spPr>
        <p:txBody>
          <a:bodyPr wrap="square" rtlCol="0">
            <a:spAutoFit/>
          </a:bodyPr>
          <a:lstStyle/>
          <a:p>
            <a:pPr algn="ctr"/>
            <a:r>
              <a:rPr lang="zh-CN" altLang="en-US" sz="1100">
                <a:solidFill>
                  <a:srgbClr val="2EFFFD"/>
                </a:solidFill>
                <a:latin typeface="思源黑体 CN Regular" panose="020B0500000000000000" pitchFamily="34" charset="-122"/>
                <a:ea typeface="思源黑体 CN Regular" panose="020B0500000000000000" pitchFamily="34" charset="-122"/>
                <a:cs typeface="+mn-ea"/>
                <a:sym typeface="+mn-lt"/>
              </a:rPr>
              <a:t>应用实践</a:t>
            </a:r>
            <a:endParaRPr lang="zh-CN" altLang="en-US" sz="1100" dirty="0">
              <a:solidFill>
                <a:srgbClr val="2EFFFD"/>
              </a:solidFill>
              <a:latin typeface="思源黑体 CN Regular" panose="020B0500000000000000" pitchFamily="34" charset="-122"/>
              <a:ea typeface="思源黑体 CN Regular" panose="020B0500000000000000" pitchFamily="34" charset="-122"/>
              <a:cs typeface="+mn-ea"/>
              <a:sym typeface="+mn-lt"/>
            </a:endParaRPr>
          </a:p>
        </p:txBody>
      </p:sp>
      <p:grpSp>
        <p:nvGrpSpPr>
          <p:cNvPr id="1025" name="组合 1024">
            <a:extLst>
              <a:ext uri="{FF2B5EF4-FFF2-40B4-BE49-F238E27FC236}">
                <a16:creationId xmlns:a16="http://schemas.microsoft.com/office/drawing/2014/main" id="{3150663C-C907-C8B7-9940-77C88F5EDB9F}"/>
              </a:ext>
            </a:extLst>
          </p:cNvPr>
          <p:cNvGrpSpPr/>
          <p:nvPr/>
        </p:nvGrpSpPr>
        <p:grpSpPr>
          <a:xfrm>
            <a:off x="7103041" y="3547781"/>
            <a:ext cx="1692800" cy="374254"/>
            <a:chOff x="7103041" y="3888867"/>
            <a:chExt cx="1692800" cy="374254"/>
          </a:xfrm>
        </p:grpSpPr>
        <p:grpSp>
          <p:nvGrpSpPr>
            <p:cNvPr id="58" name="组合 57">
              <a:extLst>
                <a:ext uri="{FF2B5EF4-FFF2-40B4-BE49-F238E27FC236}">
                  <a16:creationId xmlns:a16="http://schemas.microsoft.com/office/drawing/2014/main" id="{067F2DA5-2888-5681-DE52-78DB7C7024C0}"/>
                </a:ext>
              </a:extLst>
            </p:cNvPr>
            <p:cNvGrpSpPr/>
            <p:nvPr/>
          </p:nvGrpSpPr>
          <p:grpSpPr>
            <a:xfrm rot="2819254" flipH="1">
              <a:off x="7841871" y="3605195"/>
              <a:ext cx="80330" cy="1014792"/>
              <a:chOff x="5975350" y="5133975"/>
              <a:chExt cx="79375" cy="600075"/>
            </a:xfrm>
          </p:grpSpPr>
          <p:cxnSp>
            <p:nvCxnSpPr>
              <p:cNvPr id="59" name="直接箭头连接符 58">
                <a:extLst>
                  <a:ext uri="{FF2B5EF4-FFF2-40B4-BE49-F238E27FC236}">
                    <a16:creationId xmlns:a16="http://schemas.microsoft.com/office/drawing/2014/main" id="{566EEFCB-7D67-408B-C468-0DDDFD65C4D3}"/>
                  </a:ext>
                </a:extLst>
              </p:cNvPr>
              <p:cNvCxnSpPr/>
              <p:nvPr/>
            </p:nvCxnSpPr>
            <p:spPr>
              <a:xfrm>
                <a:off x="5975350" y="5133975"/>
                <a:ext cx="0" cy="488950"/>
              </a:xfrm>
              <a:prstGeom prst="straightConnector1">
                <a:avLst/>
              </a:prstGeom>
              <a:ln>
                <a:gradFill>
                  <a:gsLst>
                    <a:gs pos="0">
                      <a:srgbClr val="002FA1">
                        <a:alpha val="0"/>
                      </a:srgbClr>
                    </a:gs>
                    <a:gs pos="100000">
                      <a:srgbClr val="2EFFFD"/>
                    </a:gs>
                  </a:gsLst>
                  <a:lin ang="5400000" scaled="1"/>
                </a:gradFill>
                <a:tailEnd type="triangle"/>
              </a:ln>
            </p:spPr>
            <p:style>
              <a:lnRef idx="1">
                <a:schemeClr val="accent1"/>
              </a:lnRef>
              <a:fillRef idx="0">
                <a:schemeClr val="accent1"/>
              </a:fillRef>
              <a:effectRef idx="0">
                <a:schemeClr val="accent1"/>
              </a:effectRef>
              <a:fontRef idx="minor">
                <a:schemeClr val="tx1"/>
              </a:fontRef>
            </p:style>
          </p:cxnSp>
          <p:cxnSp>
            <p:nvCxnSpPr>
              <p:cNvPr id="60" name="直接箭头连接符 59">
                <a:extLst>
                  <a:ext uri="{FF2B5EF4-FFF2-40B4-BE49-F238E27FC236}">
                    <a16:creationId xmlns:a16="http://schemas.microsoft.com/office/drawing/2014/main" id="{6644E4C6-4F63-A4E3-2119-A03706337DBC}"/>
                  </a:ext>
                </a:extLst>
              </p:cNvPr>
              <p:cNvCxnSpPr>
                <a:cxnSpLocks/>
              </p:cNvCxnSpPr>
              <p:nvPr/>
            </p:nvCxnSpPr>
            <p:spPr>
              <a:xfrm flipV="1">
                <a:off x="6054725" y="5245100"/>
                <a:ext cx="0" cy="488950"/>
              </a:xfrm>
              <a:prstGeom prst="straightConnector1">
                <a:avLst/>
              </a:prstGeom>
              <a:ln>
                <a:gradFill flip="none" rotWithShape="1">
                  <a:gsLst>
                    <a:gs pos="0">
                      <a:srgbClr val="002FA1">
                        <a:alpha val="0"/>
                      </a:srgbClr>
                    </a:gs>
                    <a:gs pos="100000">
                      <a:srgbClr val="2EFFFD"/>
                    </a:gs>
                  </a:gsLst>
                  <a:lin ang="5400000" scaled="1"/>
                  <a:tileRect/>
                </a:gradFill>
                <a:tailEnd type="triangle"/>
              </a:ln>
            </p:spPr>
            <p:style>
              <a:lnRef idx="1">
                <a:schemeClr val="accent1"/>
              </a:lnRef>
              <a:fillRef idx="0">
                <a:schemeClr val="accent1"/>
              </a:fillRef>
              <a:effectRef idx="0">
                <a:schemeClr val="accent1"/>
              </a:effectRef>
              <a:fontRef idx="minor">
                <a:schemeClr val="tx1"/>
              </a:fontRef>
            </p:style>
          </p:cxnSp>
        </p:grpSp>
        <p:sp>
          <p:nvSpPr>
            <p:cNvPr id="63" name="文本框 62">
              <a:extLst>
                <a:ext uri="{FF2B5EF4-FFF2-40B4-BE49-F238E27FC236}">
                  <a16:creationId xmlns:a16="http://schemas.microsoft.com/office/drawing/2014/main" id="{4F3A5835-BAE3-0E77-705D-BA045138BEAF}"/>
                </a:ext>
              </a:extLst>
            </p:cNvPr>
            <p:cNvSpPr txBox="1"/>
            <p:nvPr/>
          </p:nvSpPr>
          <p:spPr>
            <a:xfrm rot="18958312" flipH="1">
              <a:off x="7509448" y="4001511"/>
              <a:ext cx="1286393" cy="261610"/>
            </a:xfrm>
            <a:prstGeom prst="rect">
              <a:avLst/>
            </a:prstGeom>
            <a:noFill/>
            <a:ln>
              <a:noFill/>
            </a:ln>
          </p:spPr>
          <p:txBody>
            <a:bodyPr wrap="square" rtlCol="0">
              <a:spAutoFit/>
            </a:bodyPr>
            <a:lstStyle/>
            <a:p>
              <a:pPr algn="ctr"/>
              <a:r>
                <a:rPr lang="zh-CN" altLang="en-US" sz="1100">
                  <a:solidFill>
                    <a:srgbClr val="2EFFFD"/>
                  </a:solidFill>
                  <a:latin typeface="思源黑体 CN Regular" panose="020B0500000000000000" pitchFamily="34" charset="-122"/>
                  <a:ea typeface="思源黑体 CN Regular" panose="020B0500000000000000" pitchFamily="34" charset="-122"/>
                  <a:cs typeface="+mn-ea"/>
                  <a:sym typeface="+mn-lt"/>
                </a:rPr>
                <a:t>应用实践</a:t>
              </a:r>
            </a:p>
          </p:txBody>
        </p:sp>
        <p:sp>
          <p:nvSpPr>
            <p:cNvPr id="1024" name="文本框 1023">
              <a:extLst>
                <a:ext uri="{FF2B5EF4-FFF2-40B4-BE49-F238E27FC236}">
                  <a16:creationId xmlns:a16="http://schemas.microsoft.com/office/drawing/2014/main" id="{77374554-35B6-BFF1-6D80-DBF11C73ABF1}"/>
                </a:ext>
              </a:extLst>
            </p:cNvPr>
            <p:cNvSpPr txBox="1"/>
            <p:nvPr/>
          </p:nvSpPr>
          <p:spPr>
            <a:xfrm rot="18958312" flipH="1">
              <a:off x="7103041" y="3888867"/>
              <a:ext cx="1286393" cy="261610"/>
            </a:xfrm>
            <a:prstGeom prst="rect">
              <a:avLst/>
            </a:prstGeom>
            <a:noFill/>
            <a:ln>
              <a:noFill/>
            </a:ln>
          </p:spPr>
          <p:txBody>
            <a:bodyPr wrap="square" rtlCol="0">
              <a:spAutoFit/>
            </a:bodyPr>
            <a:lstStyle/>
            <a:p>
              <a:pPr algn="ctr"/>
              <a:r>
                <a:rPr lang="zh-CN" altLang="en-US" sz="1100">
                  <a:solidFill>
                    <a:srgbClr val="2EFFFD"/>
                  </a:solidFill>
                  <a:latin typeface="思源黑体 CN Regular" panose="020B0500000000000000" pitchFamily="34" charset="-122"/>
                  <a:ea typeface="思源黑体 CN Regular" panose="020B0500000000000000" pitchFamily="34" charset="-122"/>
                  <a:cs typeface="+mn-ea"/>
                  <a:sym typeface="+mn-lt"/>
                </a:rPr>
                <a:t>验证优化</a:t>
              </a:r>
              <a:endParaRPr lang="zh-CN" altLang="en-US" sz="1100" dirty="0">
                <a:solidFill>
                  <a:srgbClr val="2EFFFD"/>
                </a:solidFill>
                <a:latin typeface="思源黑体 CN Regular" panose="020B0500000000000000" pitchFamily="34" charset="-122"/>
                <a:ea typeface="思源黑体 CN Regular" panose="020B0500000000000000" pitchFamily="34" charset="-122"/>
                <a:cs typeface="+mn-ea"/>
                <a:sym typeface="+mn-lt"/>
              </a:endParaRPr>
            </a:p>
          </p:txBody>
        </p:sp>
      </p:grpSp>
      <p:grpSp>
        <p:nvGrpSpPr>
          <p:cNvPr id="1027" name="组合 1026">
            <a:extLst>
              <a:ext uri="{FF2B5EF4-FFF2-40B4-BE49-F238E27FC236}">
                <a16:creationId xmlns:a16="http://schemas.microsoft.com/office/drawing/2014/main" id="{9BBB2DB0-E4C4-A253-4F2E-F0860B64475F}"/>
              </a:ext>
            </a:extLst>
          </p:cNvPr>
          <p:cNvGrpSpPr/>
          <p:nvPr/>
        </p:nvGrpSpPr>
        <p:grpSpPr>
          <a:xfrm>
            <a:off x="8299606" y="2106690"/>
            <a:ext cx="1692800" cy="374254"/>
            <a:chOff x="7103041" y="3888867"/>
            <a:chExt cx="1692800" cy="374254"/>
          </a:xfrm>
        </p:grpSpPr>
        <p:grpSp>
          <p:nvGrpSpPr>
            <p:cNvPr id="1029" name="组合 1028">
              <a:extLst>
                <a:ext uri="{FF2B5EF4-FFF2-40B4-BE49-F238E27FC236}">
                  <a16:creationId xmlns:a16="http://schemas.microsoft.com/office/drawing/2014/main" id="{CC9CBAD5-270E-1B8B-9B7B-D3D3BAE7F308}"/>
                </a:ext>
              </a:extLst>
            </p:cNvPr>
            <p:cNvGrpSpPr/>
            <p:nvPr/>
          </p:nvGrpSpPr>
          <p:grpSpPr>
            <a:xfrm rot="2819254" flipH="1">
              <a:off x="7841871" y="3605195"/>
              <a:ext cx="80330" cy="1014792"/>
              <a:chOff x="5975350" y="5133975"/>
              <a:chExt cx="79375" cy="600075"/>
            </a:xfrm>
          </p:grpSpPr>
          <p:cxnSp>
            <p:nvCxnSpPr>
              <p:cNvPr id="1032" name="直接箭头连接符 1031">
                <a:extLst>
                  <a:ext uri="{FF2B5EF4-FFF2-40B4-BE49-F238E27FC236}">
                    <a16:creationId xmlns:a16="http://schemas.microsoft.com/office/drawing/2014/main" id="{559737EA-2860-0FB2-0E6C-B5D7EACED5F0}"/>
                  </a:ext>
                </a:extLst>
              </p:cNvPr>
              <p:cNvCxnSpPr/>
              <p:nvPr/>
            </p:nvCxnSpPr>
            <p:spPr>
              <a:xfrm>
                <a:off x="5975350" y="5133975"/>
                <a:ext cx="0" cy="488950"/>
              </a:xfrm>
              <a:prstGeom prst="straightConnector1">
                <a:avLst/>
              </a:prstGeom>
              <a:ln>
                <a:gradFill>
                  <a:gsLst>
                    <a:gs pos="0">
                      <a:srgbClr val="002FA1">
                        <a:alpha val="0"/>
                      </a:srgbClr>
                    </a:gs>
                    <a:gs pos="100000">
                      <a:srgbClr val="2EFFFD"/>
                    </a:gs>
                  </a:gsLst>
                  <a:lin ang="5400000" scaled="1"/>
                </a:gradFill>
                <a:tailEnd type="triangle"/>
              </a:ln>
            </p:spPr>
            <p:style>
              <a:lnRef idx="1">
                <a:schemeClr val="accent1"/>
              </a:lnRef>
              <a:fillRef idx="0">
                <a:schemeClr val="accent1"/>
              </a:fillRef>
              <a:effectRef idx="0">
                <a:schemeClr val="accent1"/>
              </a:effectRef>
              <a:fontRef idx="minor">
                <a:schemeClr val="tx1"/>
              </a:fontRef>
            </p:style>
          </p:cxnSp>
          <p:cxnSp>
            <p:nvCxnSpPr>
              <p:cNvPr id="1033" name="直接箭头连接符 1032">
                <a:extLst>
                  <a:ext uri="{FF2B5EF4-FFF2-40B4-BE49-F238E27FC236}">
                    <a16:creationId xmlns:a16="http://schemas.microsoft.com/office/drawing/2014/main" id="{331C0005-6D3A-B413-82C8-D0C4B398E63D}"/>
                  </a:ext>
                </a:extLst>
              </p:cNvPr>
              <p:cNvCxnSpPr>
                <a:cxnSpLocks/>
              </p:cNvCxnSpPr>
              <p:nvPr/>
            </p:nvCxnSpPr>
            <p:spPr>
              <a:xfrm flipV="1">
                <a:off x="6054725" y="5245100"/>
                <a:ext cx="0" cy="488950"/>
              </a:xfrm>
              <a:prstGeom prst="straightConnector1">
                <a:avLst/>
              </a:prstGeom>
              <a:ln>
                <a:gradFill flip="none" rotWithShape="1">
                  <a:gsLst>
                    <a:gs pos="0">
                      <a:srgbClr val="002FA1">
                        <a:alpha val="0"/>
                      </a:srgbClr>
                    </a:gs>
                    <a:gs pos="100000">
                      <a:srgbClr val="2EFFFD"/>
                    </a:gs>
                  </a:gsLst>
                  <a:lin ang="5400000" scaled="1"/>
                  <a:tileRect/>
                </a:gradFill>
                <a:tailEnd type="triangle"/>
              </a:ln>
            </p:spPr>
            <p:style>
              <a:lnRef idx="1">
                <a:schemeClr val="accent1"/>
              </a:lnRef>
              <a:fillRef idx="0">
                <a:schemeClr val="accent1"/>
              </a:fillRef>
              <a:effectRef idx="0">
                <a:schemeClr val="accent1"/>
              </a:effectRef>
              <a:fontRef idx="minor">
                <a:schemeClr val="tx1"/>
              </a:fontRef>
            </p:style>
          </p:cxnSp>
        </p:grpSp>
        <p:sp>
          <p:nvSpPr>
            <p:cNvPr id="1030" name="文本框 1029">
              <a:extLst>
                <a:ext uri="{FF2B5EF4-FFF2-40B4-BE49-F238E27FC236}">
                  <a16:creationId xmlns:a16="http://schemas.microsoft.com/office/drawing/2014/main" id="{81F0D68F-90AB-8E7E-5EBE-9B3161A41161}"/>
                </a:ext>
              </a:extLst>
            </p:cNvPr>
            <p:cNvSpPr txBox="1"/>
            <p:nvPr/>
          </p:nvSpPr>
          <p:spPr>
            <a:xfrm rot="18958312" flipH="1">
              <a:off x="7509448" y="4001511"/>
              <a:ext cx="1286393" cy="261610"/>
            </a:xfrm>
            <a:prstGeom prst="rect">
              <a:avLst/>
            </a:prstGeom>
            <a:noFill/>
            <a:ln>
              <a:noFill/>
            </a:ln>
          </p:spPr>
          <p:txBody>
            <a:bodyPr wrap="square" rtlCol="0">
              <a:spAutoFit/>
            </a:bodyPr>
            <a:lstStyle/>
            <a:p>
              <a:pPr algn="ctr"/>
              <a:r>
                <a:rPr lang="zh-CN" altLang="en-US" sz="1100">
                  <a:solidFill>
                    <a:srgbClr val="2EFFFD"/>
                  </a:solidFill>
                  <a:latin typeface="思源黑体 CN Regular" panose="020B0500000000000000" pitchFamily="34" charset="-122"/>
                  <a:ea typeface="思源黑体 CN Regular" panose="020B0500000000000000" pitchFamily="34" charset="-122"/>
                  <a:cs typeface="+mn-ea"/>
                  <a:sym typeface="+mn-lt"/>
                </a:rPr>
                <a:t>成果转化</a:t>
              </a:r>
            </a:p>
          </p:txBody>
        </p:sp>
        <p:sp>
          <p:nvSpPr>
            <p:cNvPr id="1031" name="文本框 1030">
              <a:extLst>
                <a:ext uri="{FF2B5EF4-FFF2-40B4-BE49-F238E27FC236}">
                  <a16:creationId xmlns:a16="http://schemas.microsoft.com/office/drawing/2014/main" id="{A23122EF-70CE-8D6B-E078-8D8AF05E7742}"/>
                </a:ext>
              </a:extLst>
            </p:cNvPr>
            <p:cNvSpPr txBox="1"/>
            <p:nvPr/>
          </p:nvSpPr>
          <p:spPr>
            <a:xfrm rot="18958312" flipH="1">
              <a:off x="7103041" y="3888867"/>
              <a:ext cx="1286393" cy="261610"/>
            </a:xfrm>
            <a:prstGeom prst="rect">
              <a:avLst/>
            </a:prstGeom>
            <a:noFill/>
            <a:ln>
              <a:noFill/>
            </a:ln>
          </p:spPr>
          <p:txBody>
            <a:bodyPr wrap="square" rtlCol="0">
              <a:spAutoFit/>
            </a:bodyPr>
            <a:lstStyle/>
            <a:p>
              <a:pPr algn="ctr"/>
              <a:r>
                <a:rPr lang="zh-CN" altLang="en-US" sz="1100">
                  <a:solidFill>
                    <a:srgbClr val="2EFFFD"/>
                  </a:solidFill>
                  <a:latin typeface="思源黑体 CN Regular" panose="020B0500000000000000" pitchFamily="34" charset="-122"/>
                  <a:ea typeface="思源黑体 CN Regular" panose="020B0500000000000000" pitchFamily="34" charset="-122"/>
                  <a:cs typeface="+mn-ea"/>
                  <a:sym typeface="+mn-lt"/>
                </a:rPr>
                <a:t>效果反馈</a:t>
              </a:r>
            </a:p>
          </p:txBody>
        </p:sp>
      </p:grpSp>
      <p:grpSp>
        <p:nvGrpSpPr>
          <p:cNvPr id="1034" name="组合 1033">
            <a:extLst>
              <a:ext uri="{FF2B5EF4-FFF2-40B4-BE49-F238E27FC236}">
                <a16:creationId xmlns:a16="http://schemas.microsoft.com/office/drawing/2014/main" id="{51126A61-67BE-F1E8-98D4-188B3E848A25}"/>
              </a:ext>
            </a:extLst>
          </p:cNvPr>
          <p:cNvGrpSpPr/>
          <p:nvPr/>
        </p:nvGrpSpPr>
        <p:grpSpPr>
          <a:xfrm flipH="1">
            <a:off x="2213222" y="2113177"/>
            <a:ext cx="1692800" cy="374254"/>
            <a:chOff x="7103041" y="3888867"/>
            <a:chExt cx="1692800" cy="374254"/>
          </a:xfrm>
        </p:grpSpPr>
        <p:grpSp>
          <p:nvGrpSpPr>
            <p:cNvPr id="1035" name="组合 1034">
              <a:extLst>
                <a:ext uri="{FF2B5EF4-FFF2-40B4-BE49-F238E27FC236}">
                  <a16:creationId xmlns:a16="http://schemas.microsoft.com/office/drawing/2014/main" id="{0FE20BAA-43A4-0B88-2ABA-59A477F34308}"/>
                </a:ext>
              </a:extLst>
            </p:cNvPr>
            <p:cNvGrpSpPr/>
            <p:nvPr/>
          </p:nvGrpSpPr>
          <p:grpSpPr>
            <a:xfrm rot="2819254" flipH="1">
              <a:off x="7841871" y="3605195"/>
              <a:ext cx="80330" cy="1014792"/>
              <a:chOff x="5975350" y="5133975"/>
              <a:chExt cx="79375" cy="600075"/>
            </a:xfrm>
          </p:grpSpPr>
          <p:cxnSp>
            <p:nvCxnSpPr>
              <p:cNvPr id="1038" name="直接箭头连接符 1037">
                <a:extLst>
                  <a:ext uri="{FF2B5EF4-FFF2-40B4-BE49-F238E27FC236}">
                    <a16:creationId xmlns:a16="http://schemas.microsoft.com/office/drawing/2014/main" id="{91AC0319-7D7C-5B11-BA22-AE6EB61086B0}"/>
                  </a:ext>
                </a:extLst>
              </p:cNvPr>
              <p:cNvCxnSpPr/>
              <p:nvPr/>
            </p:nvCxnSpPr>
            <p:spPr>
              <a:xfrm>
                <a:off x="5975350" y="5133975"/>
                <a:ext cx="0" cy="488950"/>
              </a:xfrm>
              <a:prstGeom prst="straightConnector1">
                <a:avLst/>
              </a:prstGeom>
              <a:ln>
                <a:gradFill>
                  <a:gsLst>
                    <a:gs pos="0">
                      <a:srgbClr val="002FA1">
                        <a:alpha val="0"/>
                      </a:srgbClr>
                    </a:gs>
                    <a:gs pos="100000">
                      <a:srgbClr val="2EFFFD"/>
                    </a:gs>
                  </a:gsLst>
                  <a:lin ang="5400000" scaled="1"/>
                </a:gradFill>
                <a:tailEnd type="triangle"/>
              </a:ln>
            </p:spPr>
            <p:style>
              <a:lnRef idx="1">
                <a:schemeClr val="accent1"/>
              </a:lnRef>
              <a:fillRef idx="0">
                <a:schemeClr val="accent1"/>
              </a:fillRef>
              <a:effectRef idx="0">
                <a:schemeClr val="accent1"/>
              </a:effectRef>
              <a:fontRef idx="minor">
                <a:schemeClr val="tx1"/>
              </a:fontRef>
            </p:style>
          </p:cxnSp>
          <p:cxnSp>
            <p:nvCxnSpPr>
              <p:cNvPr id="1039" name="直接箭头连接符 1038">
                <a:extLst>
                  <a:ext uri="{FF2B5EF4-FFF2-40B4-BE49-F238E27FC236}">
                    <a16:creationId xmlns:a16="http://schemas.microsoft.com/office/drawing/2014/main" id="{0685757D-D827-20B1-74BE-79325032F6AD}"/>
                  </a:ext>
                </a:extLst>
              </p:cNvPr>
              <p:cNvCxnSpPr>
                <a:cxnSpLocks/>
              </p:cNvCxnSpPr>
              <p:nvPr/>
            </p:nvCxnSpPr>
            <p:spPr>
              <a:xfrm flipV="1">
                <a:off x="6054725" y="5245100"/>
                <a:ext cx="0" cy="488950"/>
              </a:xfrm>
              <a:prstGeom prst="straightConnector1">
                <a:avLst/>
              </a:prstGeom>
              <a:ln>
                <a:gradFill flip="none" rotWithShape="1">
                  <a:gsLst>
                    <a:gs pos="0">
                      <a:srgbClr val="002FA1">
                        <a:alpha val="0"/>
                      </a:srgbClr>
                    </a:gs>
                    <a:gs pos="100000">
                      <a:srgbClr val="2EFFFD"/>
                    </a:gs>
                  </a:gsLst>
                  <a:lin ang="5400000" scaled="1"/>
                  <a:tileRect/>
                </a:gradFill>
                <a:tailEnd type="triangle"/>
              </a:ln>
            </p:spPr>
            <p:style>
              <a:lnRef idx="1">
                <a:schemeClr val="accent1"/>
              </a:lnRef>
              <a:fillRef idx="0">
                <a:schemeClr val="accent1"/>
              </a:fillRef>
              <a:effectRef idx="0">
                <a:schemeClr val="accent1"/>
              </a:effectRef>
              <a:fontRef idx="minor">
                <a:schemeClr val="tx1"/>
              </a:fontRef>
            </p:style>
          </p:cxnSp>
        </p:grpSp>
        <p:sp>
          <p:nvSpPr>
            <p:cNvPr id="1036" name="文本框 1035">
              <a:extLst>
                <a:ext uri="{FF2B5EF4-FFF2-40B4-BE49-F238E27FC236}">
                  <a16:creationId xmlns:a16="http://schemas.microsoft.com/office/drawing/2014/main" id="{EBE7C5FD-F142-7660-AAFB-B7B38BF891C5}"/>
                </a:ext>
              </a:extLst>
            </p:cNvPr>
            <p:cNvSpPr txBox="1"/>
            <p:nvPr/>
          </p:nvSpPr>
          <p:spPr>
            <a:xfrm rot="18958312" flipH="1">
              <a:off x="7509448" y="4001511"/>
              <a:ext cx="1286393" cy="261610"/>
            </a:xfrm>
            <a:prstGeom prst="rect">
              <a:avLst/>
            </a:prstGeom>
            <a:noFill/>
            <a:ln>
              <a:noFill/>
            </a:ln>
          </p:spPr>
          <p:txBody>
            <a:bodyPr wrap="square" rtlCol="0">
              <a:spAutoFit/>
            </a:bodyPr>
            <a:lstStyle/>
            <a:p>
              <a:pPr algn="ctr"/>
              <a:r>
                <a:rPr lang="zh-CN" altLang="en-US" sz="1100">
                  <a:solidFill>
                    <a:srgbClr val="2EFFFD"/>
                  </a:solidFill>
                  <a:latin typeface="思源黑体 CN Regular" panose="020B0500000000000000" pitchFamily="34" charset="-122"/>
                  <a:ea typeface="思源黑体 CN Regular" panose="020B0500000000000000" pitchFamily="34" charset="-122"/>
                  <a:cs typeface="+mn-ea"/>
                  <a:sym typeface="+mn-lt"/>
                </a:rPr>
                <a:t>成果转化</a:t>
              </a:r>
            </a:p>
          </p:txBody>
        </p:sp>
        <p:sp>
          <p:nvSpPr>
            <p:cNvPr id="1037" name="文本框 1036">
              <a:extLst>
                <a:ext uri="{FF2B5EF4-FFF2-40B4-BE49-F238E27FC236}">
                  <a16:creationId xmlns:a16="http://schemas.microsoft.com/office/drawing/2014/main" id="{141119F6-C66E-374E-EBDD-FE57569BA7CA}"/>
                </a:ext>
              </a:extLst>
            </p:cNvPr>
            <p:cNvSpPr txBox="1"/>
            <p:nvPr/>
          </p:nvSpPr>
          <p:spPr>
            <a:xfrm rot="18958312" flipH="1">
              <a:off x="7103041" y="3888867"/>
              <a:ext cx="1286393" cy="261610"/>
            </a:xfrm>
            <a:prstGeom prst="rect">
              <a:avLst/>
            </a:prstGeom>
            <a:noFill/>
            <a:ln>
              <a:noFill/>
            </a:ln>
          </p:spPr>
          <p:txBody>
            <a:bodyPr wrap="square" rtlCol="0">
              <a:spAutoFit/>
            </a:bodyPr>
            <a:lstStyle/>
            <a:p>
              <a:pPr algn="ctr"/>
              <a:r>
                <a:rPr lang="zh-CN" altLang="en-US" sz="1100">
                  <a:solidFill>
                    <a:srgbClr val="2EFFFD"/>
                  </a:solidFill>
                  <a:latin typeface="思源黑体 CN Regular" panose="020B0500000000000000" pitchFamily="34" charset="-122"/>
                  <a:ea typeface="思源黑体 CN Regular" panose="020B0500000000000000" pitchFamily="34" charset="-122"/>
                  <a:cs typeface="+mn-ea"/>
                  <a:sym typeface="+mn-lt"/>
                </a:rPr>
                <a:t>效果反馈</a:t>
              </a:r>
            </a:p>
          </p:txBody>
        </p:sp>
      </p:grpSp>
      <p:sp>
        <p:nvSpPr>
          <p:cNvPr id="18" name="椭圆 17">
            <a:extLst>
              <a:ext uri="{FF2B5EF4-FFF2-40B4-BE49-F238E27FC236}">
                <a16:creationId xmlns:a16="http://schemas.microsoft.com/office/drawing/2014/main" id="{7946409C-4335-1F0D-EB6E-71178803DA87}"/>
              </a:ext>
            </a:extLst>
          </p:cNvPr>
          <p:cNvSpPr/>
          <p:nvPr/>
        </p:nvSpPr>
        <p:spPr>
          <a:xfrm>
            <a:off x="1452563" y="1228493"/>
            <a:ext cx="9286875" cy="785166"/>
          </a:xfrm>
          <a:prstGeom prst="ellipse">
            <a:avLst/>
          </a:prstGeom>
          <a:gradFill>
            <a:gsLst>
              <a:gs pos="15000">
                <a:srgbClr val="002FA1">
                  <a:alpha val="0"/>
                </a:srgbClr>
              </a:gs>
              <a:gs pos="100000">
                <a:srgbClr val="2EFFFD">
                  <a:alpha val="33000"/>
                </a:srgbClr>
              </a:gs>
            </a:gsLst>
            <a:lin ang="5400000" scaled="1"/>
          </a:gradFill>
          <a:ln w="28575">
            <a:gradFill>
              <a:gsLst>
                <a:gs pos="0">
                  <a:srgbClr val="002FA1">
                    <a:alpha val="0"/>
                  </a:srgbClr>
                </a:gs>
                <a:gs pos="100000">
                  <a:srgbClr val="2EFFFD"/>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2" name="文本框 1041">
            <a:extLst>
              <a:ext uri="{FF2B5EF4-FFF2-40B4-BE49-F238E27FC236}">
                <a16:creationId xmlns:a16="http://schemas.microsoft.com/office/drawing/2014/main" id="{7D8990F1-2286-9539-965E-072198B35EE8}"/>
              </a:ext>
            </a:extLst>
          </p:cNvPr>
          <p:cNvSpPr txBox="1"/>
          <p:nvPr/>
        </p:nvSpPr>
        <p:spPr>
          <a:xfrm>
            <a:off x="3362557" y="1437998"/>
            <a:ext cx="5452270" cy="276999"/>
          </a:xfrm>
          <a:prstGeom prst="rect">
            <a:avLst/>
          </a:prstGeom>
          <a:noFill/>
        </p:spPr>
        <p:txBody>
          <a:bodyPr wrap="square">
            <a:spAutoFit/>
          </a:bodyPr>
          <a:lstStyle/>
          <a:p>
            <a:pPr algn="ctr"/>
            <a:r>
              <a:rPr lang="zh-CN" altLang="en-US" sz="1200">
                <a:solidFill>
                  <a:schemeClr val="bg1"/>
                </a:solidFill>
                <a:latin typeface="思源黑体 CN Medium" panose="020B0600000000000000" pitchFamily="34" charset="-122"/>
                <a:ea typeface="思源黑体 CN Medium" panose="020B0600000000000000" pitchFamily="34" charset="-122"/>
                <a:cs typeface="+mn-ea"/>
                <a:sym typeface="+mn-lt"/>
              </a:rPr>
              <a:t>课题一：多组学在药物机制解析和网络模型的研究</a:t>
            </a:r>
          </a:p>
        </p:txBody>
      </p:sp>
      <p:sp>
        <p:nvSpPr>
          <p:cNvPr id="28" name="椭圆 27">
            <a:extLst>
              <a:ext uri="{FF2B5EF4-FFF2-40B4-BE49-F238E27FC236}">
                <a16:creationId xmlns:a16="http://schemas.microsoft.com/office/drawing/2014/main" id="{DA8EAF7C-C680-9B5F-F692-7999FAE04B1B}"/>
              </a:ext>
            </a:extLst>
          </p:cNvPr>
          <p:cNvSpPr/>
          <p:nvPr/>
        </p:nvSpPr>
        <p:spPr>
          <a:xfrm>
            <a:off x="3548740" y="5255513"/>
            <a:ext cx="5094520" cy="685699"/>
          </a:xfrm>
          <a:prstGeom prst="ellipse">
            <a:avLst/>
          </a:prstGeom>
          <a:gradFill>
            <a:gsLst>
              <a:gs pos="15000">
                <a:srgbClr val="002FA1">
                  <a:alpha val="0"/>
                </a:srgbClr>
              </a:gs>
              <a:gs pos="100000">
                <a:srgbClr val="2EFFFD">
                  <a:alpha val="33000"/>
                </a:srgbClr>
              </a:gs>
            </a:gsLst>
            <a:lin ang="5400000" scaled="1"/>
          </a:gradFill>
          <a:ln w="28575">
            <a:gradFill>
              <a:gsLst>
                <a:gs pos="0">
                  <a:srgbClr val="002FA1">
                    <a:alpha val="0"/>
                  </a:srgbClr>
                </a:gs>
                <a:gs pos="100000">
                  <a:srgbClr val="2EFFFD"/>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1" name="文本框 30">
            <a:extLst>
              <a:ext uri="{FF2B5EF4-FFF2-40B4-BE49-F238E27FC236}">
                <a16:creationId xmlns:a16="http://schemas.microsoft.com/office/drawing/2014/main" id="{62DE7429-ACF8-09A2-E16C-607E1706080C}"/>
              </a:ext>
            </a:extLst>
          </p:cNvPr>
          <p:cNvSpPr txBox="1"/>
          <p:nvPr/>
        </p:nvSpPr>
        <p:spPr>
          <a:xfrm>
            <a:off x="3369865" y="5506034"/>
            <a:ext cx="5452270" cy="276999"/>
          </a:xfrm>
          <a:prstGeom prst="rect">
            <a:avLst/>
          </a:prstGeom>
          <a:noFill/>
        </p:spPr>
        <p:txBody>
          <a:bodyPr wrap="square">
            <a:spAutoFit/>
          </a:bodyPr>
          <a:lstStyle/>
          <a:p>
            <a:pPr algn="ctr"/>
            <a:r>
              <a:rPr lang="zh-CN" altLang="en-US" sz="1200">
                <a:solidFill>
                  <a:schemeClr val="bg1"/>
                </a:solidFill>
                <a:latin typeface="思源黑体 CN Medium" panose="020B0600000000000000" pitchFamily="34" charset="-122"/>
                <a:ea typeface="思源黑体 CN Medium" panose="020B0600000000000000" pitchFamily="34" charset="-122"/>
                <a:cs typeface="+mn-ea"/>
                <a:sym typeface="+mn-lt"/>
              </a:rPr>
              <a:t>课题五：综合服务数据库云平台建设</a:t>
            </a:r>
            <a:endParaRPr lang="zh-CN" altLang="en-US" sz="1200" dirty="0">
              <a:solidFill>
                <a:schemeClr val="bg1"/>
              </a:solidFill>
              <a:latin typeface="思源黑体 CN Medium" panose="020B0600000000000000" pitchFamily="34" charset="-122"/>
              <a:ea typeface="思源黑体 CN Medium" panose="020B0600000000000000" pitchFamily="34" charset="-122"/>
              <a:cs typeface="+mn-ea"/>
              <a:sym typeface="+mn-lt"/>
            </a:endParaRPr>
          </a:p>
        </p:txBody>
      </p:sp>
      <p:grpSp>
        <p:nvGrpSpPr>
          <p:cNvPr id="32" name="组合 31">
            <a:extLst>
              <a:ext uri="{FF2B5EF4-FFF2-40B4-BE49-F238E27FC236}">
                <a16:creationId xmlns:a16="http://schemas.microsoft.com/office/drawing/2014/main" id="{38F4FAE0-F649-6D9D-DFBE-5D073A88056D}"/>
              </a:ext>
            </a:extLst>
          </p:cNvPr>
          <p:cNvGrpSpPr/>
          <p:nvPr/>
        </p:nvGrpSpPr>
        <p:grpSpPr>
          <a:xfrm>
            <a:off x="5504872" y="5780183"/>
            <a:ext cx="1182256" cy="372974"/>
            <a:chOff x="4361003" y="5458640"/>
            <a:chExt cx="1640114" cy="514608"/>
          </a:xfrm>
        </p:grpSpPr>
        <p:sp>
          <p:nvSpPr>
            <p:cNvPr id="33" name="矩形: 圆角 32">
              <a:extLst>
                <a:ext uri="{FF2B5EF4-FFF2-40B4-BE49-F238E27FC236}">
                  <a16:creationId xmlns:a16="http://schemas.microsoft.com/office/drawing/2014/main" id="{D644F4DA-7C30-A4A0-67F4-BD52885D060C}"/>
                </a:ext>
              </a:extLst>
            </p:cNvPr>
            <p:cNvSpPr/>
            <p:nvPr/>
          </p:nvSpPr>
          <p:spPr>
            <a:xfrm>
              <a:off x="4361003" y="5458640"/>
              <a:ext cx="1640114" cy="514608"/>
            </a:xfrm>
            <a:prstGeom prst="roundRect">
              <a:avLst>
                <a:gd name="adj" fmla="val 50000"/>
              </a:avLst>
            </a:prstGeom>
            <a:gradFill flip="none" rotWithShape="1">
              <a:gsLst>
                <a:gs pos="0">
                  <a:srgbClr val="2EFFFD"/>
                </a:gs>
                <a:gs pos="100000">
                  <a:srgbClr val="2EC8FF"/>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4" name="文本框 33">
              <a:extLst>
                <a:ext uri="{FF2B5EF4-FFF2-40B4-BE49-F238E27FC236}">
                  <a16:creationId xmlns:a16="http://schemas.microsoft.com/office/drawing/2014/main" id="{9DCB4D08-B792-6E70-BFE2-F614D4A7DF85}"/>
                </a:ext>
              </a:extLst>
            </p:cNvPr>
            <p:cNvSpPr txBox="1"/>
            <p:nvPr/>
          </p:nvSpPr>
          <p:spPr>
            <a:xfrm>
              <a:off x="4413348" y="5531024"/>
              <a:ext cx="1535425" cy="424653"/>
            </a:xfrm>
            <a:prstGeom prst="rect">
              <a:avLst/>
            </a:prstGeom>
            <a:noFill/>
          </p:spPr>
          <p:txBody>
            <a:bodyPr wrap="square">
              <a:spAutoFit/>
            </a:bodyPr>
            <a:lstStyle/>
            <a:p>
              <a:pPr algn="ctr"/>
              <a:r>
                <a:rPr lang="zh-CN" altLang="en-US" sz="1400">
                  <a:solidFill>
                    <a:schemeClr val="bg1"/>
                  </a:solidFill>
                  <a:latin typeface="思源黑体 CN Bold" panose="020B0800000000000000" pitchFamily="34" charset="-122"/>
                  <a:ea typeface="思源黑体 CN Bold" panose="020B0800000000000000" pitchFamily="34" charset="-122"/>
                  <a:cs typeface="+mn-ea"/>
                  <a:sym typeface="+mn-lt"/>
                </a:rPr>
                <a:t>平台建设</a:t>
              </a:r>
              <a:endParaRPr lang="zh-CN" altLang="en-US" sz="1400" dirty="0">
                <a:solidFill>
                  <a:schemeClr val="bg1"/>
                </a:solidFill>
                <a:latin typeface="思源黑体 CN Bold" panose="020B0800000000000000" pitchFamily="34" charset="-122"/>
                <a:ea typeface="思源黑体 CN Bold" panose="020B0800000000000000" pitchFamily="34" charset="-122"/>
                <a:cs typeface="+mn-ea"/>
                <a:sym typeface="+mn-lt"/>
              </a:endParaRPr>
            </a:p>
          </p:txBody>
        </p:sp>
      </p:grpSp>
      <p:grpSp>
        <p:nvGrpSpPr>
          <p:cNvPr id="36" name="组合 35">
            <a:extLst>
              <a:ext uri="{FF2B5EF4-FFF2-40B4-BE49-F238E27FC236}">
                <a16:creationId xmlns:a16="http://schemas.microsoft.com/office/drawing/2014/main" id="{FD2E44E5-E58F-30CC-5B2D-0E95D6CC69F9}"/>
              </a:ext>
            </a:extLst>
          </p:cNvPr>
          <p:cNvGrpSpPr/>
          <p:nvPr/>
        </p:nvGrpSpPr>
        <p:grpSpPr>
          <a:xfrm>
            <a:off x="3369865" y="4026455"/>
            <a:ext cx="5452270" cy="897644"/>
            <a:chOff x="3369862" y="4179218"/>
            <a:chExt cx="5452270" cy="897644"/>
          </a:xfrm>
        </p:grpSpPr>
        <p:sp>
          <p:nvSpPr>
            <p:cNvPr id="37" name="椭圆 36">
              <a:extLst>
                <a:ext uri="{FF2B5EF4-FFF2-40B4-BE49-F238E27FC236}">
                  <a16:creationId xmlns:a16="http://schemas.microsoft.com/office/drawing/2014/main" id="{BCD002E4-85ED-F84A-29C5-673815451C15}"/>
                </a:ext>
              </a:extLst>
            </p:cNvPr>
            <p:cNvSpPr/>
            <p:nvPr/>
          </p:nvSpPr>
          <p:spPr>
            <a:xfrm>
              <a:off x="3548737" y="4179218"/>
              <a:ext cx="5094520" cy="685699"/>
            </a:xfrm>
            <a:prstGeom prst="ellipse">
              <a:avLst/>
            </a:prstGeom>
            <a:gradFill>
              <a:gsLst>
                <a:gs pos="15000">
                  <a:srgbClr val="002FA1">
                    <a:alpha val="0"/>
                  </a:srgbClr>
                </a:gs>
                <a:gs pos="100000">
                  <a:srgbClr val="2EFFFD">
                    <a:alpha val="33000"/>
                  </a:srgbClr>
                </a:gs>
              </a:gsLst>
              <a:lin ang="5400000" scaled="1"/>
            </a:gradFill>
            <a:ln w="28575">
              <a:gradFill>
                <a:gsLst>
                  <a:gs pos="0">
                    <a:srgbClr val="002FA1">
                      <a:alpha val="0"/>
                    </a:srgbClr>
                  </a:gs>
                  <a:gs pos="100000">
                    <a:srgbClr val="2EFFFD"/>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8" name="文本框 37">
              <a:extLst>
                <a:ext uri="{FF2B5EF4-FFF2-40B4-BE49-F238E27FC236}">
                  <a16:creationId xmlns:a16="http://schemas.microsoft.com/office/drawing/2014/main" id="{AEE27AE2-3AA2-FBEC-1510-7BFA2E41A282}"/>
                </a:ext>
              </a:extLst>
            </p:cNvPr>
            <p:cNvSpPr txBox="1"/>
            <p:nvPr/>
          </p:nvSpPr>
          <p:spPr>
            <a:xfrm>
              <a:off x="3369862" y="4407968"/>
              <a:ext cx="5452270" cy="276999"/>
            </a:xfrm>
            <a:prstGeom prst="rect">
              <a:avLst/>
            </a:prstGeom>
            <a:noFill/>
          </p:spPr>
          <p:txBody>
            <a:bodyPr wrap="square">
              <a:spAutoFit/>
            </a:bodyPr>
            <a:lstStyle/>
            <a:p>
              <a:pPr algn="ctr"/>
              <a:r>
                <a:rPr lang="zh-CN" altLang="en-US" sz="1200">
                  <a:solidFill>
                    <a:schemeClr val="bg1"/>
                  </a:solidFill>
                  <a:latin typeface="思源黑体 CN Medium" panose="020B0600000000000000" pitchFamily="34" charset="-122"/>
                  <a:ea typeface="思源黑体 CN Medium" panose="020B0600000000000000" pitchFamily="34" charset="-122"/>
                  <a:cs typeface="+mn-ea"/>
                  <a:sym typeface="+mn-lt"/>
                </a:rPr>
                <a:t>课题四：医学自然语言结构化处理系统</a:t>
              </a:r>
              <a:endParaRPr lang="zh-CN" altLang="en-US" sz="1200" dirty="0">
                <a:solidFill>
                  <a:schemeClr val="bg1"/>
                </a:solidFill>
                <a:latin typeface="思源黑体 CN Medium" panose="020B0600000000000000" pitchFamily="34" charset="-122"/>
                <a:ea typeface="思源黑体 CN Medium" panose="020B0600000000000000" pitchFamily="34" charset="-122"/>
                <a:cs typeface="+mn-ea"/>
                <a:sym typeface="+mn-lt"/>
              </a:endParaRPr>
            </a:p>
          </p:txBody>
        </p:sp>
        <p:grpSp>
          <p:nvGrpSpPr>
            <p:cNvPr id="40" name="组合 39">
              <a:extLst>
                <a:ext uri="{FF2B5EF4-FFF2-40B4-BE49-F238E27FC236}">
                  <a16:creationId xmlns:a16="http://schemas.microsoft.com/office/drawing/2014/main" id="{49EEC6DE-52E3-4779-A4DC-86CE89148135}"/>
                </a:ext>
              </a:extLst>
            </p:cNvPr>
            <p:cNvGrpSpPr/>
            <p:nvPr/>
          </p:nvGrpSpPr>
          <p:grpSpPr>
            <a:xfrm>
              <a:off x="5504869" y="4703888"/>
              <a:ext cx="1182256" cy="372974"/>
              <a:chOff x="4361003" y="5458640"/>
              <a:chExt cx="1640114" cy="514608"/>
            </a:xfrm>
          </p:grpSpPr>
          <p:sp>
            <p:nvSpPr>
              <p:cNvPr id="1026" name="矩形: 圆角 1025">
                <a:extLst>
                  <a:ext uri="{FF2B5EF4-FFF2-40B4-BE49-F238E27FC236}">
                    <a16:creationId xmlns:a16="http://schemas.microsoft.com/office/drawing/2014/main" id="{36396FC2-4780-9DE2-41B5-9AAF2B1276A1}"/>
                  </a:ext>
                </a:extLst>
              </p:cNvPr>
              <p:cNvSpPr/>
              <p:nvPr/>
            </p:nvSpPr>
            <p:spPr>
              <a:xfrm>
                <a:off x="4361003" y="5458640"/>
                <a:ext cx="1640114" cy="514608"/>
              </a:xfrm>
              <a:prstGeom prst="roundRect">
                <a:avLst>
                  <a:gd name="adj" fmla="val 50000"/>
                </a:avLst>
              </a:prstGeom>
              <a:gradFill flip="none" rotWithShape="1">
                <a:gsLst>
                  <a:gs pos="0">
                    <a:srgbClr val="2EFFFD"/>
                  </a:gs>
                  <a:gs pos="100000">
                    <a:srgbClr val="2EC8FF"/>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028" name="文本框 1027">
                <a:extLst>
                  <a:ext uri="{FF2B5EF4-FFF2-40B4-BE49-F238E27FC236}">
                    <a16:creationId xmlns:a16="http://schemas.microsoft.com/office/drawing/2014/main" id="{A5538E48-4B96-EF15-FAFD-7CA7B30A9FEF}"/>
                  </a:ext>
                </a:extLst>
              </p:cNvPr>
              <p:cNvSpPr txBox="1"/>
              <p:nvPr/>
            </p:nvSpPr>
            <p:spPr>
              <a:xfrm>
                <a:off x="4413348" y="5531024"/>
                <a:ext cx="1535425" cy="424653"/>
              </a:xfrm>
              <a:prstGeom prst="rect">
                <a:avLst/>
              </a:prstGeom>
              <a:noFill/>
            </p:spPr>
            <p:txBody>
              <a:bodyPr wrap="square">
                <a:spAutoFit/>
              </a:bodyPr>
              <a:lstStyle/>
              <a:p>
                <a:pPr algn="ctr"/>
                <a:r>
                  <a:rPr lang="zh-CN" altLang="en-US" sz="1400">
                    <a:solidFill>
                      <a:schemeClr val="bg1"/>
                    </a:solidFill>
                    <a:latin typeface="思源黑体 CN Bold" panose="020B0800000000000000" pitchFamily="34" charset="-122"/>
                    <a:ea typeface="思源黑体 CN Bold" panose="020B0800000000000000" pitchFamily="34" charset="-122"/>
                    <a:cs typeface="+mn-ea"/>
                    <a:sym typeface="+mn-lt"/>
                  </a:rPr>
                  <a:t>技术研发</a:t>
                </a:r>
                <a:endParaRPr lang="zh-CN" altLang="en-US" sz="1400" dirty="0">
                  <a:solidFill>
                    <a:schemeClr val="bg1"/>
                  </a:solidFill>
                  <a:latin typeface="思源黑体 CN Bold" panose="020B0800000000000000" pitchFamily="34" charset="-122"/>
                  <a:ea typeface="思源黑体 CN Bold" panose="020B0800000000000000" pitchFamily="34" charset="-122"/>
                  <a:cs typeface="+mn-ea"/>
                  <a:sym typeface="+mn-lt"/>
                </a:endParaRPr>
              </a:p>
            </p:txBody>
          </p:sp>
        </p:grpSp>
      </p:grpSp>
      <p:sp>
        <p:nvSpPr>
          <p:cNvPr id="1040" name="文本框 1039">
            <a:extLst>
              <a:ext uri="{FF2B5EF4-FFF2-40B4-BE49-F238E27FC236}">
                <a16:creationId xmlns:a16="http://schemas.microsoft.com/office/drawing/2014/main" id="{9160BDF5-77FC-F22F-FBB5-EBCAF539A83A}"/>
              </a:ext>
            </a:extLst>
          </p:cNvPr>
          <p:cNvSpPr txBox="1"/>
          <p:nvPr/>
        </p:nvSpPr>
        <p:spPr>
          <a:xfrm rot="5188987">
            <a:off x="8934684" y="2770713"/>
            <a:ext cx="3621116" cy="1781730"/>
          </a:xfrm>
          <a:prstGeom prst="rect">
            <a:avLst/>
          </a:prstGeom>
          <a:noFill/>
          <a:ln>
            <a:noFill/>
          </a:ln>
        </p:spPr>
        <p:txBody>
          <a:bodyPr vert="eaVert" wrap="none" rtlCol="0" anchor="ctr">
            <a:prstTxWarp prst="textArchUp">
              <a:avLst/>
            </a:prstTxWarp>
            <a:spAutoFit/>
          </a:bodyPr>
          <a:lstStyle/>
          <a:p>
            <a:pPr algn="ctr"/>
            <a:r>
              <a:rPr lang="zh-CN" altLang="en-US" sz="2000">
                <a:solidFill>
                  <a:srgbClr val="2EFFFD"/>
                </a:solidFill>
                <a:latin typeface="字魂正酷超级黑 ExtraBold" pitchFamily="2" charset="-122"/>
                <a:ea typeface="字魂正酷超级黑 ExtraBold" pitchFamily="2" charset="-122"/>
                <a:cs typeface="+mn-ea"/>
                <a:sym typeface="+mn-lt"/>
              </a:rPr>
              <a:t>多组学数据库</a:t>
            </a:r>
          </a:p>
        </p:txBody>
      </p:sp>
      <p:sp>
        <p:nvSpPr>
          <p:cNvPr id="1041" name="文本框 1040">
            <a:extLst>
              <a:ext uri="{FF2B5EF4-FFF2-40B4-BE49-F238E27FC236}">
                <a16:creationId xmlns:a16="http://schemas.microsoft.com/office/drawing/2014/main" id="{D9751277-598B-A625-C90F-FBCF5BE09A4C}"/>
              </a:ext>
            </a:extLst>
          </p:cNvPr>
          <p:cNvSpPr txBox="1"/>
          <p:nvPr/>
        </p:nvSpPr>
        <p:spPr>
          <a:xfrm>
            <a:off x="5289671" y="6176857"/>
            <a:ext cx="1620957" cy="523220"/>
          </a:xfrm>
          <a:prstGeom prst="rect">
            <a:avLst/>
          </a:prstGeom>
          <a:noFill/>
          <a:ln>
            <a:noFill/>
          </a:ln>
        </p:spPr>
        <p:txBody>
          <a:bodyPr vert="horz" wrap="none" rtlCol="0" anchor="ctr">
            <a:spAutoFit/>
          </a:bodyPr>
          <a:lstStyle/>
          <a:p>
            <a:pPr algn="ctr"/>
            <a:r>
              <a:rPr lang="zh-CN" altLang="en-US" sz="2800">
                <a:solidFill>
                  <a:schemeClr val="bg1"/>
                </a:solidFill>
                <a:latin typeface="字魂正酷超级黑 ExtraBold" pitchFamily="2" charset="-122"/>
                <a:ea typeface="字魂正酷超级黑 ExtraBold" pitchFamily="2" charset="-122"/>
                <a:cs typeface="+mn-ea"/>
                <a:sym typeface="+mn-lt"/>
              </a:rPr>
              <a:t>应用示范</a:t>
            </a:r>
          </a:p>
        </p:txBody>
      </p:sp>
      <p:sp>
        <p:nvSpPr>
          <p:cNvPr id="1050" name="文本框 1049">
            <a:extLst>
              <a:ext uri="{FF2B5EF4-FFF2-40B4-BE49-F238E27FC236}">
                <a16:creationId xmlns:a16="http://schemas.microsoft.com/office/drawing/2014/main" id="{3592A3AE-151D-00EA-9295-F2B263029468}"/>
              </a:ext>
            </a:extLst>
          </p:cNvPr>
          <p:cNvSpPr txBox="1"/>
          <p:nvPr/>
        </p:nvSpPr>
        <p:spPr>
          <a:xfrm rot="5400000">
            <a:off x="-195704" y="2652201"/>
            <a:ext cx="3281193" cy="1863253"/>
          </a:xfrm>
          <a:prstGeom prst="rect">
            <a:avLst/>
          </a:prstGeom>
          <a:noFill/>
          <a:ln>
            <a:noFill/>
          </a:ln>
        </p:spPr>
        <p:txBody>
          <a:bodyPr vert="eaVert" wrap="none" rtlCol="0" anchor="ctr">
            <a:prstTxWarp prst="textArchDown">
              <a:avLst/>
            </a:prstTxWarp>
            <a:spAutoFit/>
          </a:bodyPr>
          <a:lstStyle/>
          <a:p>
            <a:pPr algn="ctr"/>
            <a:r>
              <a:rPr lang="zh-CN" altLang="en-US" sz="2000">
                <a:solidFill>
                  <a:srgbClr val="2EFFFD"/>
                </a:solidFill>
                <a:latin typeface="字魂正酷超级黑 ExtraBold" pitchFamily="2" charset="-122"/>
                <a:ea typeface="字魂正酷超级黑 ExtraBold" pitchFamily="2" charset="-122"/>
                <a:cs typeface="+mn-ea"/>
                <a:sym typeface="+mn-lt"/>
              </a:rPr>
              <a:t>队列数据库</a:t>
            </a:r>
          </a:p>
        </p:txBody>
      </p:sp>
      <p:sp>
        <p:nvSpPr>
          <p:cNvPr id="1051" name="文本框 1050">
            <a:extLst>
              <a:ext uri="{FF2B5EF4-FFF2-40B4-BE49-F238E27FC236}">
                <a16:creationId xmlns:a16="http://schemas.microsoft.com/office/drawing/2014/main" id="{826BA95C-E09B-593B-94DE-751CF042B6DC}"/>
              </a:ext>
            </a:extLst>
          </p:cNvPr>
          <p:cNvSpPr txBox="1"/>
          <p:nvPr/>
        </p:nvSpPr>
        <p:spPr>
          <a:xfrm>
            <a:off x="6353457" y="5001807"/>
            <a:ext cx="528425" cy="433782"/>
          </a:xfrm>
          <a:prstGeom prst="rect">
            <a:avLst/>
          </a:prstGeom>
          <a:noFill/>
          <a:ln>
            <a:noFill/>
          </a:ln>
        </p:spPr>
        <p:txBody>
          <a:bodyPr wrap="square" rtlCol="0">
            <a:spAutoFit/>
          </a:bodyPr>
          <a:lstStyle/>
          <a:p>
            <a:pPr algn="ctr"/>
            <a:r>
              <a:rPr lang="zh-CN" altLang="en-US" sz="1100" dirty="0">
                <a:solidFill>
                  <a:srgbClr val="2EFFFD"/>
                </a:solidFill>
                <a:latin typeface="思源黑体 CN Regular" panose="020B0500000000000000" pitchFamily="34" charset="-122"/>
                <a:ea typeface="思源黑体 CN Regular" panose="020B0500000000000000" pitchFamily="34" charset="-122"/>
                <a:cs typeface="+mn-ea"/>
                <a:sym typeface="+mn-lt"/>
              </a:rPr>
              <a:t>建设推广</a:t>
            </a:r>
          </a:p>
        </p:txBody>
      </p:sp>
      <p:sp>
        <p:nvSpPr>
          <p:cNvPr id="1052" name="文本框 1051">
            <a:extLst>
              <a:ext uri="{FF2B5EF4-FFF2-40B4-BE49-F238E27FC236}">
                <a16:creationId xmlns:a16="http://schemas.microsoft.com/office/drawing/2014/main" id="{B7A5DE67-554A-2544-3AF8-C76E5387201D}"/>
              </a:ext>
            </a:extLst>
          </p:cNvPr>
          <p:cNvSpPr txBox="1"/>
          <p:nvPr/>
        </p:nvSpPr>
        <p:spPr>
          <a:xfrm>
            <a:off x="5219711" y="5001807"/>
            <a:ext cx="528425" cy="433782"/>
          </a:xfrm>
          <a:prstGeom prst="rect">
            <a:avLst/>
          </a:prstGeom>
          <a:noFill/>
          <a:ln>
            <a:noFill/>
          </a:ln>
        </p:spPr>
        <p:txBody>
          <a:bodyPr wrap="square" rtlCol="0">
            <a:spAutoFit/>
          </a:bodyPr>
          <a:lstStyle/>
          <a:p>
            <a:pPr algn="ctr"/>
            <a:r>
              <a:rPr lang="zh-CN" altLang="en-US" sz="1100" dirty="0">
                <a:solidFill>
                  <a:srgbClr val="2EFFFD"/>
                </a:solidFill>
                <a:latin typeface="思源黑体 CN Regular" panose="020B0500000000000000" pitchFamily="34" charset="-122"/>
                <a:ea typeface="思源黑体 CN Regular" panose="020B0500000000000000" pitchFamily="34" charset="-122"/>
                <a:cs typeface="+mn-ea"/>
                <a:sym typeface="+mn-lt"/>
              </a:rPr>
              <a:t>专员质控</a:t>
            </a:r>
          </a:p>
        </p:txBody>
      </p:sp>
      <p:cxnSp>
        <p:nvCxnSpPr>
          <p:cNvPr id="1055" name="直接箭头连接符 1054">
            <a:extLst>
              <a:ext uri="{FF2B5EF4-FFF2-40B4-BE49-F238E27FC236}">
                <a16:creationId xmlns:a16="http://schemas.microsoft.com/office/drawing/2014/main" id="{74F495D4-C815-CC05-4A9C-E18BDF88DD12}"/>
              </a:ext>
            </a:extLst>
          </p:cNvPr>
          <p:cNvCxnSpPr/>
          <p:nvPr/>
        </p:nvCxnSpPr>
        <p:spPr>
          <a:xfrm>
            <a:off x="6096779" y="5001807"/>
            <a:ext cx="0" cy="402976"/>
          </a:xfrm>
          <a:prstGeom prst="straightConnector1">
            <a:avLst/>
          </a:prstGeom>
          <a:ln>
            <a:solidFill>
              <a:srgbClr val="2EFFFD"/>
            </a:solidFill>
            <a:headEnd type="stealth"/>
            <a:tailEnd type="triangle"/>
          </a:ln>
        </p:spPr>
        <p:style>
          <a:lnRef idx="1">
            <a:schemeClr val="accent1"/>
          </a:lnRef>
          <a:fillRef idx="0">
            <a:schemeClr val="accent1"/>
          </a:fillRef>
          <a:effectRef idx="0">
            <a:schemeClr val="accent1"/>
          </a:effectRef>
          <a:fontRef idx="minor">
            <a:schemeClr val="tx1"/>
          </a:fontRef>
        </p:style>
      </p:cxnSp>
      <p:sp>
        <p:nvSpPr>
          <p:cNvPr id="1056" name="弧形 1055">
            <a:extLst>
              <a:ext uri="{FF2B5EF4-FFF2-40B4-BE49-F238E27FC236}">
                <a16:creationId xmlns:a16="http://schemas.microsoft.com/office/drawing/2014/main" id="{85E6011D-EF9D-7268-D314-9D04F2CCD9CA}"/>
              </a:ext>
            </a:extLst>
          </p:cNvPr>
          <p:cNvSpPr/>
          <p:nvPr/>
        </p:nvSpPr>
        <p:spPr>
          <a:xfrm>
            <a:off x="4497024" y="283358"/>
            <a:ext cx="6858000" cy="6858000"/>
          </a:xfrm>
          <a:prstGeom prst="arc">
            <a:avLst>
              <a:gd name="adj1" fmla="val 19705914"/>
              <a:gd name="adj2" fmla="val 3486805"/>
            </a:avLst>
          </a:prstGeom>
          <a:ln w="22225">
            <a:gradFill flip="none" rotWithShape="1">
              <a:gsLst>
                <a:gs pos="0">
                  <a:srgbClr val="2EFFFD"/>
                </a:gs>
                <a:gs pos="93000">
                  <a:srgbClr val="002FA1"/>
                </a:gs>
              </a:gsLst>
              <a:lin ang="5400000" scaled="1"/>
              <a:tileRect/>
            </a:gradFill>
            <a:headEnd type="stealt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60" name="弧形 1059">
            <a:extLst>
              <a:ext uri="{FF2B5EF4-FFF2-40B4-BE49-F238E27FC236}">
                <a16:creationId xmlns:a16="http://schemas.microsoft.com/office/drawing/2014/main" id="{469BEEBA-46B2-4827-F694-E3A559124426}"/>
              </a:ext>
            </a:extLst>
          </p:cNvPr>
          <p:cNvSpPr/>
          <p:nvPr/>
        </p:nvSpPr>
        <p:spPr>
          <a:xfrm flipH="1">
            <a:off x="754759" y="95206"/>
            <a:ext cx="6858000" cy="6858000"/>
          </a:xfrm>
          <a:prstGeom prst="arc">
            <a:avLst>
              <a:gd name="adj1" fmla="val 19705914"/>
              <a:gd name="adj2" fmla="val 3486805"/>
            </a:avLst>
          </a:prstGeom>
          <a:ln w="22225">
            <a:gradFill flip="none" rotWithShape="1">
              <a:gsLst>
                <a:gs pos="0">
                  <a:srgbClr val="2EFFFD"/>
                </a:gs>
                <a:gs pos="93000">
                  <a:srgbClr val="002FA1"/>
                </a:gs>
              </a:gsLst>
              <a:lin ang="5400000" scaled="1"/>
              <a:tileRect/>
            </a:gradFill>
            <a:headEnd type="stealt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62" name="图片 1061" descr="图片包含 游戏机, 房间&#10;&#10;描述已自动生成">
            <a:extLst>
              <a:ext uri="{FF2B5EF4-FFF2-40B4-BE49-F238E27FC236}">
                <a16:creationId xmlns:a16="http://schemas.microsoft.com/office/drawing/2014/main" id="{CF8F7053-A22A-E983-F006-E11D394DD8B9}"/>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l="11940" t="29137" r="10414" b="13958"/>
          <a:stretch/>
        </p:blipFill>
        <p:spPr>
          <a:xfrm>
            <a:off x="2945884" y="5490508"/>
            <a:ext cx="6686001" cy="2595985"/>
          </a:xfrm>
          <a:prstGeom prst="rect">
            <a:avLst/>
          </a:prstGeom>
        </p:spPr>
      </p:pic>
      <p:pic>
        <p:nvPicPr>
          <p:cNvPr id="1068" name="图片 1067" descr="图片包含 游戏机, 房间&#10;&#10;描述已自动生成">
            <a:extLst>
              <a:ext uri="{FF2B5EF4-FFF2-40B4-BE49-F238E27FC236}">
                <a16:creationId xmlns:a16="http://schemas.microsoft.com/office/drawing/2014/main" id="{0AC7DEF7-06B7-1F30-3A22-8F2C4CEF9673}"/>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l="11940" t="29137" r="10414" b="13958"/>
          <a:stretch/>
        </p:blipFill>
        <p:spPr>
          <a:xfrm>
            <a:off x="1387836" y="694307"/>
            <a:ext cx="9121507" cy="2595985"/>
          </a:xfrm>
          <a:prstGeom prst="rect">
            <a:avLst/>
          </a:prstGeom>
        </p:spPr>
      </p:pic>
      <p:grpSp>
        <p:nvGrpSpPr>
          <p:cNvPr id="1069" name="组合 1068">
            <a:extLst>
              <a:ext uri="{FF2B5EF4-FFF2-40B4-BE49-F238E27FC236}">
                <a16:creationId xmlns:a16="http://schemas.microsoft.com/office/drawing/2014/main" id="{2EBD9C12-E3C9-27CA-C219-ABAC15766C22}"/>
              </a:ext>
            </a:extLst>
          </p:cNvPr>
          <p:cNvGrpSpPr/>
          <p:nvPr/>
        </p:nvGrpSpPr>
        <p:grpSpPr>
          <a:xfrm>
            <a:off x="5492904" y="1799781"/>
            <a:ext cx="1182256" cy="372974"/>
            <a:chOff x="5504872" y="1886528"/>
            <a:chExt cx="1182256" cy="372974"/>
          </a:xfrm>
        </p:grpSpPr>
        <p:sp>
          <p:nvSpPr>
            <p:cNvPr id="1070" name="矩形: 圆角 1069">
              <a:extLst>
                <a:ext uri="{FF2B5EF4-FFF2-40B4-BE49-F238E27FC236}">
                  <a16:creationId xmlns:a16="http://schemas.microsoft.com/office/drawing/2014/main" id="{5A0E7BD2-9001-CC8D-6114-DD22969B2ADC}"/>
                </a:ext>
              </a:extLst>
            </p:cNvPr>
            <p:cNvSpPr/>
            <p:nvPr/>
          </p:nvSpPr>
          <p:spPr>
            <a:xfrm>
              <a:off x="5504872" y="1886528"/>
              <a:ext cx="1182256" cy="372974"/>
            </a:xfrm>
            <a:prstGeom prst="roundRect">
              <a:avLst>
                <a:gd name="adj" fmla="val 50000"/>
              </a:avLst>
            </a:prstGeom>
            <a:gradFill flip="none" rotWithShape="1">
              <a:gsLst>
                <a:gs pos="0">
                  <a:srgbClr val="2EFFFD"/>
                </a:gs>
                <a:gs pos="100000">
                  <a:srgbClr val="2EC8FF"/>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071" name="文本框 1070">
              <a:extLst>
                <a:ext uri="{FF2B5EF4-FFF2-40B4-BE49-F238E27FC236}">
                  <a16:creationId xmlns:a16="http://schemas.microsoft.com/office/drawing/2014/main" id="{B5465330-9ACB-4EEA-93A4-201F8FE87942}"/>
                </a:ext>
              </a:extLst>
            </p:cNvPr>
            <p:cNvSpPr txBox="1"/>
            <p:nvPr/>
          </p:nvSpPr>
          <p:spPr>
            <a:xfrm>
              <a:off x="5542604" y="1938990"/>
              <a:ext cx="1106792" cy="307777"/>
            </a:xfrm>
            <a:prstGeom prst="rect">
              <a:avLst/>
            </a:prstGeom>
            <a:noFill/>
          </p:spPr>
          <p:txBody>
            <a:bodyPr wrap="square">
              <a:spAutoFit/>
            </a:bodyPr>
            <a:lstStyle/>
            <a:p>
              <a:pPr algn="ctr"/>
              <a:r>
                <a:rPr lang="zh-CN" altLang="en-US" sz="1400">
                  <a:solidFill>
                    <a:schemeClr val="bg1"/>
                  </a:solidFill>
                  <a:latin typeface="思源黑体 CN Bold" panose="020B0800000000000000" pitchFamily="34" charset="-122"/>
                  <a:ea typeface="思源黑体 CN Bold" panose="020B0800000000000000" pitchFamily="34" charset="-122"/>
                  <a:cs typeface="+mn-ea"/>
                  <a:sym typeface="+mn-lt"/>
                </a:rPr>
                <a:t>靶点发现</a:t>
              </a:r>
              <a:endParaRPr lang="zh-CN" altLang="en-US" sz="1400" dirty="0">
                <a:solidFill>
                  <a:schemeClr val="bg1"/>
                </a:solidFill>
                <a:latin typeface="思源黑体 CN Bold" panose="020B0800000000000000" pitchFamily="34" charset="-122"/>
                <a:ea typeface="思源黑体 CN Bold" panose="020B0800000000000000" pitchFamily="34" charset="-122"/>
                <a:cs typeface="+mn-ea"/>
                <a:sym typeface="+mn-lt"/>
              </a:endParaRPr>
            </a:p>
          </p:txBody>
        </p:sp>
      </p:grpSp>
      <p:pic>
        <p:nvPicPr>
          <p:cNvPr id="1075" name="图片 1074" descr="图片包含 游戏机, 房间&#10;&#10;描述已自动生成">
            <a:extLst>
              <a:ext uri="{FF2B5EF4-FFF2-40B4-BE49-F238E27FC236}">
                <a16:creationId xmlns:a16="http://schemas.microsoft.com/office/drawing/2014/main" id="{EDC0D4B2-C54F-BB91-00A8-AE944E88346F}"/>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l="11940" t="29137" r="10414" b="13958"/>
          <a:stretch/>
        </p:blipFill>
        <p:spPr>
          <a:xfrm rot="5122980">
            <a:off x="-559329" y="2780033"/>
            <a:ext cx="2729986" cy="2136064"/>
          </a:xfrm>
          <a:prstGeom prst="rect">
            <a:avLst/>
          </a:prstGeom>
        </p:spPr>
      </p:pic>
      <p:pic>
        <p:nvPicPr>
          <p:cNvPr id="1076" name="图片 1075" descr="图片包含 游戏机, 房间&#10;&#10;描述已自动生成">
            <a:extLst>
              <a:ext uri="{FF2B5EF4-FFF2-40B4-BE49-F238E27FC236}">
                <a16:creationId xmlns:a16="http://schemas.microsoft.com/office/drawing/2014/main" id="{A8F898CE-8DAB-BEA6-B3D6-CFBD5A4DF69E}"/>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l="11940" t="29137" r="10414" b="13958"/>
          <a:stretch/>
        </p:blipFill>
        <p:spPr>
          <a:xfrm rot="16200000" flipH="1">
            <a:off x="10032266" y="2703979"/>
            <a:ext cx="2577878" cy="2136064"/>
          </a:xfrm>
          <a:prstGeom prst="rect">
            <a:avLst/>
          </a:prstGeom>
        </p:spPr>
      </p:pic>
    </p:spTree>
    <p:extLst>
      <p:ext uri="{BB962C8B-B14F-4D97-AF65-F5344CB8AC3E}">
        <p14:creationId xmlns:p14="http://schemas.microsoft.com/office/powerpoint/2010/main" val="34068084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2FA1"/>
        </a:solidFill>
        <a:effectLst/>
      </p:bgPr>
    </p:bg>
    <p:spTree>
      <p:nvGrpSpPr>
        <p:cNvPr id="1" name=""/>
        <p:cNvGrpSpPr/>
        <p:nvPr/>
      </p:nvGrpSpPr>
      <p:grpSpPr>
        <a:xfrm>
          <a:off x="0" y="0"/>
          <a:ext cx="0" cy="0"/>
          <a:chOff x="0" y="0"/>
          <a:chExt cx="0" cy="0"/>
        </a:xfrm>
      </p:grpSpPr>
      <p:sp>
        <p:nvSpPr>
          <p:cNvPr id="2092" name="矩形 2091">
            <a:extLst>
              <a:ext uri="{FF2B5EF4-FFF2-40B4-BE49-F238E27FC236}">
                <a16:creationId xmlns:a16="http://schemas.microsoft.com/office/drawing/2014/main" id="{378FA142-B6C0-6412-7452-B579E98E1C3F}"/>
              </a:ext>
            </a:extLst>
          </p:cNvPr>
          <p:cNvSpPr>
            <a:spLocks noGrp="1" noRot="1" noMove="1" noResize="1" noEditPoints="1" noAdjustHandles="1" noChangeArrowheads="1" noChangeShapeType="1"/>
          </p:cNvSpPr>
          <p:nvPr/>
        </p:nvSpPr>
        <p:spPr>
          <a:xfrm rot="5400000">
            <a:off x="2667000" y="-2641250"/>
            <a:ext cx="6858000" cy="12192000"/>
          </a:xfrm>
          <a:prstGeom prst="rect">
            <a:avLst/>
          </a:prstGeom>
          <a:blipFill dpi="0" rotWithShape="1">
            <a:blip r:embed="rId3">
              <a:alphaModFix amt="4000"/>
            </a:blip>
            <a:srcRect/>
            <a:stretch>
              <a:fillRect r="-1361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8" name="六边形 2067">
            <a:extLst>
              <a:ext uri="{FF2B5EF4-FFF2-40B4-BE49-F238E27FC236}">
                <a16:creationId xmlns:a16="http://schemas.microsoft.com/office/drawing/2014/main" id="{789D9D6E-7ABE-1471-D265-4CA7514D41A0}"/>
              </a:ext>
            </a:extLst>
          </p:cNvPr>
          <p:cNvSpPr/>
          <p:nvPr/>
        </p:nvSpPr>
        <p:spPr>
          <a:xfrm flipH="1">
            <a:off x="6172599" y="1132281"/>
            <a:ext cx="10169267" cy="4321850"/>
          </a:xfrm>
          <a:prstGeom prst="hexagon">
            <a:avLst>
              <a:gd name="adj" fmla="val 27462"/>
              <a:gd name="vf" fmla="val 115470"/>
            </a:avLst>
          </a:prstGeom>
          <a:gradFill flip="none" rotWithShape="1">
            <a:gsLst>
              <a:gs pos="0">
                <a:srgbClr val="2EFFFD">
                  <a:alpha val="11000"/>
                </a:srgbClr>
              </a:gs>
              <a:gs pos="78000">
                <a:srgbClr val="002FA1">
                  <a:alpha val="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7" name="六边形 2066">
            <a:extLst>
              <a:ext uri="{FF2B5EF4-FFF2-40B4-BE49-F238E27FC236}">
                <a16:creationId xmlns:a16="http://schemas.microsoft.com/office/drawing/2014/main" id="{F3396559-3D66-9B5F-EF7A-F7AFDCDAA26E}"/>
              </a:ext>
            </a:extLst>
          </p:cNvPr>
          <p:cNvSpPr/>
          <p:nvPr/>
        </p:nvSpPr>
        <p:spPr>
          <a:xfrm>
            <a:off x="-4139502" y="1132281"/>
            <a:ext cx="10169267" cy="4321850"/>
          </a:xfrm>
          <a:prstGeom prst="hexagon">
            <a:avLst>
              <a:gd name="adj" fmla="val 27462"/>
              <a:gd name="vf" fmla="val 115470"/>
            </a:avLst>
          </a:prstGeom>
          <a:gradFill flip="none" rotWithShape="1">
            <a:gsLst>
              <a:gs pos="0">
                <a:srgbClr val="2EFFFD">
                  <a:alpha val="22000"/>
                </a:srgbClr>
              </a:gs>
              <a:gs pos="84000">
                <a:srgbClr val="002FA1">
                  <a:alpha val="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平行四边形 60">
            <a:extLst>
              <a:ext uri="{FF2B5EF4-FFF2-40B4-BE49-F238E27FC236}">
                <a16:creationId xmlns:a16="http://schemas.microsoft.com/office/drawing/2014/main" id="{326E0B63-2F2C-C1A5-B25B-77BA4414CF41}"/>
              </a:ext>
            </a:extLst>
          </p:cNvPr>
          <p:cNvSpPr/>
          <p:nvPr/>
        </p:nvSpPr>
        <p:spPr>
          <a:xfrm flipV="1">
            <a:off x="6767283" y="3353825"/>
            <a:ext cx="6452624" cy="869496"/>
          </a:xfrm>
          <a:prstGeom prst="parallelogram">
            <a:avLst>
              <a:gd name="adj" fmla="val 55928"/>
            </a:avLst>
          </a:prstGeom>
          <a:gradFill flip="none" rotWithShape="1">
            <a:gsLst>
              <a:gs pos="0">
                <a:srgbClr val="2EFFFD">
                  <a:alpha val="73000"/>
                </a:srgbClr>
              </a:gs>
              <a:gs pos="100000">
                <a:srgbClr val="002FA1">
                  <a:alpha val="0"/>
                </a:srgbClr>
              </a:gs>
            </a:gsLst>
            <a:lin ang="0" scaled="1"/>
            <a:tileRect/>
          </a:gradFill>
          <a:ln w="9525">
            <a:gradFill flip="none" rotWithShape="1">
              <a:gsLst>
                <a:gs pos="0">
                  <a:srgbClr val="2EFFFD"/>
                </a:gs>
                <a:gs pos="100000">
                  <a:srgbClr val="002FA1">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1CD564CC-7DBD-A0D3-70BE-14E4A6B072DE}"/>
              </a:ext>
            </a:extLst>
          </p:cNvPr>
          <p:cNvSpPr txBox="1"/>
          <p:nvPr/>
        </p:nvSpPr>
        <p:spPr>
          <a:xfrm>
            <a:off x="439552" y="374584"/>
            <a:ext cx="5504047" cy="584775"/>
          </a:xfrm>
          <a:prstGeom prst="rect">
            <a:avLst/>
          </a:prstGeom>
          <a:noFill/>
          <a:ln>
            <a:noFill/>
          </a:ln>
        </p:spPr>
        <p:txBody>
          <a:bodyPr wrap="square" rtlCol="0" anchor="ctr">
            <a:spAutoFit/>
          </a:bodyPr>
          <a:lstStyle/>
          <a:p>
            <a:r>
              <a:rPr lang="zh-CN" altLang="en-US" sz="3200">
                <a:gradFill flip="none" rotWithShape="1">
                  <a:gsLst>
                    <a:gs pos="0">
                      <a:srgbClr val="002FA1"/>
                    </a:gs>
                    <a:gs pos="100000">
                      <a:srgbClr val="2EFFFD"/>
                    </a:gs>
                  </a:gsLst>
                  <a:lin ang="13500000" scaled="1"/>
                  <a:tileRect/>
                </a:gradFill>
                <a:latin typeface="字魂正酷超级黑 ExtraBold" pitchFamily="2" charset="-122"/>
                <a:ea typeface="字魂正酷超级黑 ExtraBold" pitchFamily="2" charset="-122"/>
                <a:cs typeface="+mn-ea"/>
                <a:sym typeface="+mn-lt"/>
              </a:rPr>
              <a:t>立项依据 </a:t>
            </a:r>
            <a:r>
              <a:rPr lang="en-US" altLang="zh-CN" sz="3200">
                <a:gradFill flip="none" rotWithShape="1">
                  <a:gsLst>
                    <a:gs pos="0">
                      <a:srgbClr val="002FA1"/>
                    </a:gs>
                    <a:gs pos="100000">
                      <a:srgbClr val="2EFFFD"/>
                    </a:gs>
                  </a:gsLst>
                  <a:lin ang="13500000" scaled="1"/>
                  <a:tileRect/>
                </a:gradFill>
                <a:latin typeface="字魂正酷超级黑 ExtraBold" pitchFamily="2" charset="-122"/>
                <a:ea typeface="字魂正酷超级黑 ExtraBold" pitchFamily="2" charset="-122"/>
                <a:cs typeface="+mn-ea"/>
                <a:sym typeface="+mn-lt"/>
              </a:rPr>
              <a:t>— </a:t>
            </a:r>
            <a:r>
              <a:rPr lang="zh-CN" altLang="en-US" sz="3200">
                <a:gradFill flip="none" rotWithShape="1">
                  <a:gsLst>
                    <a:gs pos="0">
                      <a:srgbClr val="002FA1"/>
                    </a:gs>
                    <a:gs pos="100000">
                      <a:srgbClr val="2EFFFD"/>
                    </a:gs>
                  </a:gsLst>
                  <a:lin ang="13500000" scaled="1"/>
                  <a:tileRect/>
                </a:gradFill>
                <a:latin typeface="字魂正酷超级黑 ExtraBold" pitchFamily="2" charset="-122"/>
                <a:ea typeface="字魂正酷超级黑 ExtraBold" pitchFamily="2" charset="-122"/>
                <a:cs typeface="+mn-ea"/>
                <a:sym typeface="+mn-lt"/>
              </a:rPr>
              <a:t>国内外研究现状</a:t>
            </a:r>
          </a:p>
        </p:txBody>
      </p:sp>
      <p:sp>
        <p:nvSpPr>
          <p:cNvPr id="7" name="矩形 6">
            <a:extLst>
              <a:ext uri="{FF2B5EF4-FFF2-40B4-BE49-F238E27FC236}">
                <a16:creationId xmlns:a16="http://schemas.microsoft.com/office/drawing/2014/main" id="{D45DB4ED-80DF-2D31-7965-04700A12A192}"/>
              </a:ext>
            </a:extLst>
          </p:cNvPr>
          <p:cNvSpPr/>
          <p:nvPr/>
        </p:nvSpPr>
        <p:spPr>
          <a:xfrm flipH="1">
            <a:off x="323850" y="496779"/>
            <a:ext cx="115702" cy="462580"/>
          </a:xfrm>
          <a:prstGeom prst="rect">
            <a:avLst/>
          </a:prstGeom>
          <a:gradFill>
            <a:gsLst>
              <a:gs pos="2000">
                <a:srgbClr val="2EFFFD"/>
              </a:gs>
              <a:gs pos="100000">
                <a:srgbClr val="0BB6E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a:extLst>
              <a:ext uri="{FF2B5EF4-FFF2-40B4-BE49-F238E27FC236}">
                <a16:creationId xmlns:a16="http://schemas.microsoft.com/office/drawing/2014/main" id="{FFC693E9-2628-C151-0691-371FCAF67E2D}"/>
              </a:ext>
            </a:extLst>
          </p:cNvPr>
          <p:cNvSpPr/>
          <p:nvPr/>
        </p:nvSpPr>
        <p:spPr>
          <a:xfrm>
            <a:off x="7298439" y="1311117"/>
            <a:ext cx="6452624" cy="869496"/>
          </a:xfrm>
          <a:prstGeom prst="parallelogram">
            <a:avLst>
              <a:gd name="adj" fmla="val 55928"/>
            </a:avLst>
          </a:prstGeom>
          <a:gradFill flip="none" rotWithShape="1">
            <a:gsLst>
              <a:gs pos="0">
                <a:srgbClr val="2EFFFD">
                  <a:alpha val="73000"/>
                </a:srgbClr>
              </a:gs>
              <a:gs pos="100000">
                <a:srgbClr val="002FA1">
                  <a:alpha val="0"/>
                </a:srgbClr>
              </a:gs>
            </a:gsLst>
            <a:lin ang="0" scaled="1"/>
            <a:tileRect/>
          </a:gradFill>
          <a:ln w="9525">
            <a:gradFill flip="none" rotWithShape="1">
              <a:gsLst>
                <a:gs pos="0">
                  <a:srgbClr val="2EFFFD"/>
                </a:gs>
                <a:gs pos="100000">
                  <a:srgbClr val="002FA1">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CAA22084-DBDA-0651-ECDC-8AAD880F289D}"/>
              </a:ext>
            </a:extLst>
          </p:cNvPr>
          <p:cNvSpPr txBox="1"/>
          <p:nvPr/>
        </p:nvSpPr>
        <p:spPr>
          <a:xfrm>
            <a:off x="7834210" y="1363143"/>
            <a:ext cx="2031325" cy="369332"/>
          </a:xfrm>
          <a:prstGeom prst="rect">
            <a:avLst/>
          </a:prstGeom>
          <a:noFill/>
          <a:ln>
            <a:noFill/>
          </a:ln>
        </p:spPr>
        <p:txBody>
          <a:bodyPr vert="horz" wrap="none" rtlCol="0" anchor="ctr">
            <a:spAutoFit/>
          </a:bodyPr>
          <a:lstStyle/>
          <a:p>
            <a:r>
              <a:rPr lang="zh-CN" altLang="en-US">
                <a:solidFill>
                  <a:schemeClr val="bg1"/>
                </a:solidFill>
                <a:effectLst>
                  <a:outerShdw blurRad="177800" dist="139700" dir="2700000" algn="tl">
                    <a:srgbClr val="000000">
                      <a:alpha val="15000"/>
                    </a:srgbClr>
                  </a:outerShdw>
                </a:effectLst>
                <a:latin typeface="字魂正酷超级黑 ExtraBold" pitchFamily="2" charset="-122"/>
                <a:ea typeface="字魂正酷超级黑 ExtraBold" pitchFamily="2" charset="-122"/>
                <a:cs typeface="+mn-ea"/>
                <a:sym typeface="+mn-lt"/>
              </a:rPr>
              <a:t>当下医疗研究情况</a:t>
            </a:r>
          </a:p>
        </p:txBody>
      </p:sp>
      <p:sp>
        <p:nvSpPr>
          <p:cNvPr id="21" name="文本框 20">
            <a:extLst>
              <a:ext uri="{FF2B5EF4-FFF2-40B4-BE49-F238E27FC236}">
                <a16:creationId xmlns:a16="http://schemas.microsoft.com/office/drawing/2014/main" id="{2A14CCE3-7320-C5A3-8D3B-79A4BA881855}"/>
              </a:ext>
            </a:extLst>
          </p:cNvPr>
          <p:cNvSpPr txBox="1"/>
          <p:nvPr/>
        </p:nvSpPr>
        <p:spPr>
          <a:xfrm>
            <a:off x="7834210" y="1666241"/>
            <a:ext cx="3814743" cy="476028"/>
          </a:xfrm>
          <a:prstGeom prst="rect">
            <a:avLst/>
          </a:prstGeom>
          <a:noFill/>
        </p:spPr>
        <p:txBody>
          <a:bodyPr wrap="square">
            <a:spAutoFit/>
          </a:bodyPr>
          <a:lstStyle/>
          <a:p>
            <a:pPr>
              <a:lnSpc>
                <a:spcPct val="130000"/>
              </a:lnSpc>
            </a:pPr>
            <a:r>
              <a:rPr lang="zh-CN" altLang="en-US" sz="1000">
                <a:solidFill>
                  <a:schemeClr val="bg1"/>
                </a:solidFill>
                <a:latin typeface="思源黑体 CN Medium" panose="020B0600000000000000" pitchFamily="34" charset="-122"/>
                <a:ea typeface="思源黑体 CN Medium" panose="020B0600000000000000" pitchFamily="34" charset="-122"/>
                <a:cs typeface="+mn-ea"/>
                <a:sym typeface="+mn-lt"/>
              </a:rPr>
              <a:t>获得大量数据揭示了疾病组织与正常对应组织之间的差异基因表达模式，为揭示疾病复杂的分子机制提供了强大的动力。</a:t>
            </a:r>
          </a:p>
        </p:txBody>
      </p:sp>
      <p:sp>
        <p:nvSpPr>
          <p:cNvPr id="25" name="平行四边形 24">
            <a:extLst>
              <a:ext uri="{FF2B5EF4-FFF2-40B4-BE49-F238E27FC236}">
                <a16:creationId xmlns:a16="http://schemas.microsoft.com/office/drawing/2014/main" id="{37674FA3-AC2D-E891-E68E-C681F645A3FF}"/>
              </a:ext>
            </a:extLst>
          </p:cNvPr>
          <p:cNvSpPr/>
          <p:nvPr/>
        </p:nvSpPr>
        <p:spPr>
          <a:xfrm>
            <a:off x="6767283" y="2314855"/>
            <a:ext cx="6452624" cy="869496"/>
          </a:xfrm>
          <a:prstGeom prst="parallelogram">
            <a:avLst>
              <a:gd name="adj" fmla="val 55928"/>
            </a:avLst>
          </a:prstGeom>
          <a:gradFill flip="none" rotWithShape="1">
            <a:gsLst>
              <a:gs pos="0">
                <a:srgbClr val="2EFFFD">
                  <a:alpha val="73000"/>
                </a:srgbClr>
              </a:gs>
              <a:gs pos="100000">
                <a:srgbClr val="002FA1">
                  <a:alpha val="0"/>
                </a:srgbClr>
              </a:gs>
            </a:gsLst>
            <a:lin ang="0" scaled="1"/>
            <a:tileRect/>
          </a:gradFill>
          <a:ln w="9525">
            <a:gradFill flip="none" rotWithShape="1">
              <a:gsLst>
                <a:gs pos="0">
                  <a:srgbClr val="2EFFFD"/>
                </a:gs>
                <a:gs pos="100000">
                  <a:srgbClr val="002FA1">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id="{88DE8702-EA8C-FF75-82C6-93DCD8327F2F}"/>
              </a:ext>
            </a:extLst>
          </p:cNvPr>
          <p:cNvSpPr txBox="1"/>
          <p:nvPr/>
        </p:nvSpPr>
        <p:spPr>
          <a:xfrm>
            <a:off x="7298439" y="2375995"/>
            <a:ext cx="2031325" cy="369332"/>
          </a:xfrm>
          <a:prstGeom prst="rect">
            <a:avLst/>
          </a:prstGeom>
          <a:noFill/>
          <a:ln>
            <a:noFill/>
          </a:ln>
        </p:spPr>
        <p:txBody>
          <a:bodyPr vert="horz" wrap="none" rtlCol="0" anchor="ctr">
            <a:spAutoFit/>
          </a:bodyPr>
          <a:lstStyle/>
          <a:p>
            <a:r>
              <a:rPr lang="zh-CN" altLang="en-US">
                <a:solidFill>
                  <a:schemeClr val="bg1"/>
                </a:solidFill>
                <a:effectLst>
                  <a:outerShdw blurRad="177800" dist="139700" dir="2700000" algn="tl">
                    <a:srgbClr val="000000">
                      <a:alpha val="15000"/>
                    </a:srgbClr>
                  </a:outerShdw>
                </a:effectLst>
                <a:latin typeface="字魂正酷超级黑 ExtraBold" pitchFamily="2" charset="-122"/>
                <a:ea typeface="字魂正酷超级黑 ExtraBold" pitchFamily="2" charset="-122"/>
                <a:cs typeface="+mn-ea"/>
                <a:sym typeface="+mn-lt"/>
              </a:rPr>
              <a:t>针对疾病治疗方法</a:t>
            </a:r>
          </a:p>
        </p:txBody>
      </p:sp>
      <p:sp>
        <p:nvSpPr>
          <p:cNvPr id="28" name="文本框 27">
            <a:extLst>
              <a:ext uri="{FF2B5EF4-FFF2-40B4-BE49-F238E27FC236}">
                <a16:creationId xmlns:a16="http://schemas.microsoft.com/office/drawing/2014/main" id="{263E46C4-2B1E-DCE2-4FC1-332262D6C2FC}"/>
              </a:ext>
            </a:extLst>
          </p:cNvPr>
          <p:cNvSpPr txBox="1"/>
          <p:nvPr/>
        </p:nvSpPr>
        <p:spPr>
          <a:xfrm>
            <a:off x="7298439" y="2680316"/>
            <a:ext cx="4425475" cy="476028"/>
          </a:xfrm>
          <a:prstGeom prst="rect">
            <a:avLst/>
          </a:prstGeom>
          <a:noFill/>
        </p:spPr>
        <p:txBody>
          <a:bodyPr wrap="square">
            <a:spAutoFit/>
          </a:bodyPr>
          <a:lstStyle/>
          <a:p>
            <a:pPr>
              <a:lnSpc>
                <a:spcPct val="130000"/>
              </a:lnSpc>
            </a:pPr>
            <a:r>
              <a:rPr lang="zh-CN" altLang="en-US" sz="1000">
                <a:solidFill>
                  <a:schemeClr val="bg1"/>
                </a:solidFill>
                <a:latin typeface="思源黑体 CN Medium" panose="020B0600000000000000" pitchFamily="34" charset="-122"/>
                <a:ea typeface="思源黑体 CN Medium" panose="020B0600000000000000" pitchFamily="34" charset="-122"/>
                <a:cs typeface="+mn-ea"/>
                <a:sym typeface="+mn-lt"/>
              </a:rPr>
              <a:t>从多组学角度考虑问题，分析多个基因组层，可以获得每个细胞更加完整的信息，发现新的标记物，发现对于疾病的治疗手段。</a:t>
            </a:r>
          </a:p>
        </p:txBody>
      </p:sp>
      <p:sp>
        <p:nvSpPr>
          <p:cNvPr id="32" name="文本框 31">
            <a:extLst>
              <a:ext uri="{FF2B5EF4-FFF2-40B4-BE49-F238E27FC236}">
                <a16:creationId xmlns:a16="http://schemas.microsoft.com/office/drawing/2014/main" id="{158409BC-FFA9-9D45-9B85-7E608C8FFB80}"/>
              </a:ext>
            </a:extLst>
          </p:cNvPr>
          <p:cNvSpPr txBox="1"/>
          <p:nvPr/>
        </p:nvSpPr>
        <p:spPr>
          <a:xfrm>
            <a:off x="7298439" y="3349372"/>
            <a:ext cx="2262158" cy="369332"/>
          </a:xfrm>
          <a:prstGeom prst="rect">
            <a:avLst/>
          </a:prstGeom>
          <a:noFill/>
          <a:ln>
            <a:noFill/>
          </a:ln>
        </p:spPr>
        <p:txBody>
          <a:bodyPr vert="horz" wrap="none" rtlCol="0" anchor="ctr">
            <a:spAutoFit/>
          </a:bodyPr>
          <a:lstStyle/>
          <a:p>
            <a:r>
              <a:rPr lang="zh-CN" altLang="en-US">
                <a:solidFill>
                  <a:schemeClr val="bg1"/>
                </a:solidFill>
                <a:effectLst>
                  <a:outerShdw blurRad="177800" dist="139700" dir="2700000" algn="tl">
                    <a:srgbClr val="000000">
                      <a:alpha val="15000"/>
                    </a:srgbClr>
                  </a:outerShdw>
                </a:effectLst>
                <a:latin typeface="字魂正酷超级黑 ExtraBold" pitchFamily="2" charset="-122"/>
                <a:ea typeface="字魂正酷超级黑 ExtraBold" pitchFamily="2" charset="-122"/>
                <a:cs typeface="+mn-ea"/>
                <a:sym typeface="+mn-lt"/>
              </a:rPr>
              <a:t>全国多中心建设网络</a:t>
            </a:r>
          </a:p>
        </p:txBody>
      </p:sp>
      <p:sp>
        <p:nvSpPr>
          <p:cNvPr id="34" name="平行四边形 33">
            <a:extLst>
              <a:ext uri="{FF2B5EF4-FFF2-40B4-BE49-F238E27FC236}">
                <a16:creationId xmlns:a16="http://schemas.microsoft.com/office/drawing/2014/main" id="{86A5732E-9E51-FF6B-E782-5E282A83F77D}"/>
              </a:ext>
            </a:extLst>
          </p:cNvPr>
          <p:cNvSpPr/>
          <p:nvPr/>
        </p:nvSpPr>
        <p:spPr>
          <a:xfrm flipV="1">
            <a:off x="7311051" y="4322331"/>
            <a:ext cx="6452624" cy="869496"/>
          </a:xfrm>
          <a:prstGeom prst="parallelogram">
            <a:avLst>
              <a:gd name="adj" fmla="val 55928"/>
            </a:avLst>
          </a:prstGeom>
          <a:gradFill flip="none" rotWithShape="1">
            <a:gsLst>
              <a:gs pos="0">
                <a:srgbClr val="2EFFFD">
                  <a:alpha val="73000"/>
                </a:srgbClr>
              </a:gs>
              <a:gs pos="100000">
                <a:srgbClr val="002FA1">
                  <a:alpha val="0"/>
                </a:srgbClr>
              </a:gs>
            </a:gsLst>
            <a:lin ang="0" scaled="1"/>
            <a:tileRect/>
          </a:gradFill>
          <a:ln w="9525">
            <a:gradFill flip="none" rotWithShape="1">
              <a:gsLst>
                <a:gs pos="0">
                  <a:srgbClr val="2EFFFD"/>
                </a:gs>
                <a:gs pos="100000">
                  <a:srgbClr val="002FA1">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a16="http://schemas.microsoft.com/office/drawing/2014/main" id="{4FEDE48C-865C-2C8A-D72C-3394D354FAB8}"/>
              </a:ext>
            </a:extLst>
          </p:cNvPr>
          <p:cNvSpPr txBox="1"/>
          <p:nvPr/>
        </p:nvSpPr>
        <p:spPr>
          <a:xfrm>
            <a:off x="7834210" y="4380451"/>
            <a:ext cx="2262158" cy="369332"/>
          </a:xfrm>
          <a:prstGeom prst="rect">
            <a:avLst/>
          </a:prstGeom>
          <a:noFill/>
          <a:ln>
            <a:noFill/>
          </a:ln>
        </p:spPr>
        <p:txBody>
          <a:bodyPr vert="horz" wrap="none" rtlCol="0" anchor="ctr">
            <a:spAutoFit/>
          </a:bodyPr>
          <a:lstStyle/>
          <a:p>
            <a:r>
              <a:rPr lang="zh-CN" altLang="en-US">
                <a:solidFill>
                  <a:schemeClr val="bg1"/>
                </a:solidFill>
                <a:effectLst>
                  <a:outerShdw blurRad="177800" dist="139700" dir="2700000" algn="tl">
                    <a:srgbClr val="000000">
                      <a:alpha val="15000"/>
                    </a:srgbClr>
                  </a:outerShdw>
                </a:effectLst>
                <a:latin typeface="字魂正酷超级黑 ExtraBold" pitchFamily="2" charset="-122"/>
                <a:ea typeface="字魂正酷超级黑 ExtraBold" pitchFamily="2" charset="-122"/>
                <a:cs typeface="+mn-ea"/>
                <a:sym typeface="+mn-lt"/>
              </a:rPr>
              <a:t>开展实践方面的研究</a:t>
            </a:r>
          </a:p>
        </p:txBody>
      </p:sp>
      <p:sp>
        <p:nvSpPr>
          <p:cNvPr id="36" name="文本框 35">
            <a:extLst>
              <a:ext uri="{FF2B5EF4-FFF2-40B4-BE49-F238E27FC236}">
                <a16:creationId xmlns:a16="http://schemas.microsoft.com/office/drawing/2014/main" id="{8162869D-C1A3-09E6-80B6-097F487BBD7B}"/>
              </a:ext>
            </a:extLst>
          </p:cNvPr>
          <p:cNvSpPr txBox="1"/>
          <p:nvPr/>
        </p:nvSpPr>
        <p:spPr>
          <a:xfrm>
            <a:off x="7733310" y="4732015"/>
            <a:ext cx="1726387" cy="285143"/>
          </a:xfrm>
          <a:prstGeom prst="rect">
            <a:avLst/>
          </a:prstGeom>
          <a:noFill/>
        </p:spPr>
        <p:txBody>
          <a:bodyPr wrap="square">
            <a:spAutoFit/>
          </a:bodyPr>
          <a:lstStyle/>
          <a:p>
            <a:pPr algn="ctr">
              <a:lnSpc>
                <a:spcPct val="130000"/>
              </a:lnSpc>
            </a:pPr>
            <a:r>
              <a:rPr lang="zh-CN" altLang="en-US" sz="1050">
                <a:solidFill>
                  <a:schemeClr val="bg1"/>
                </a:solidFill>
                <a:latin typeface="思源黑体 CN Medium" panose="020B0600000000000000" pitchFamily="34" charset="-122"/>
                <a:ea typeface="思源黑体 CN Medium" panose="020B0600000000000000" pitchFamily="34" charset="-122"/>
                <a:cs typeface="+mn-ea"/>
                <a:sym typeface="+mn-lt"/>
              </a:rPr>
              <a:t>创建患者安全监督方式</a:t>
            </a:r>
          </a:p>
        </p:txBody>
      </p:sp>
      <p:grpSp>
        <p:nvGrpSpPr>
          <p:cNvPr id="44" name="组合 43">
            <a:extLst>
              <a:ext uri="{FF2B5EF4-FFF2-40B4-BE49-F238E27FC236}">
                <a16:creationId xmlns:a16="http://schemas.microsoft.com/office/drawing/2014/main" id="{3FD388A4-AA58-44A2-3A9B-FA7462E5001A}"/>
              </a:ext>
            </a:extLst>
          </p:cNvPr>
          <p:cNvGrpSpPr/>
          <p:nvPr/>
        </p:nvGrpSpPr>
        <p:grpSpPr>
          <a:xfrm>
            <a:off x="8342836" y="3584721"/>
            <a:ext cx="959732" cy="606448"/>
            <a:chOff x="4241904" y="5582924"/>
            <a:chExt cx="959732" cy="606448"/>
          </a:xfrm>
        </p:grpSpPr>
        <p:sp>
          <p:nvSpPr>
            <p:cNvPr id="45" name="文本框 44">
              <a:extLst>
                <a:ext uri="{FF2B5EF4-FFF2-40B4-BE49-F238E27FC236}">
                  <a16:creationId xmlns:a16="http://schemas.microsoft.com/office/drawing/2014/main" id="{0CEC4BA7-293B-8A97-DA1E-B5BE44459A00}"/>
                </a:ext>
              </a:extLst>
            </p:cNvPr>
            <p:cNvSpPr txBox="1"/>
            <p:nvPr/>
          </p:nvSpPr>
          <p:spPr>
            <a:xfrm>
              <a:off x="4241904" y="5582924"/>
              <a:ext cx="790175" cy="606448"/>
            </a:xfrm>
            <a:prstGeom prst="rect">
              <a:avLst/>
            </a:prstGeom>
            <a:noFill/>
          </p:spPr>
          <p:txBody>
            <a:bodyPr wrap="square">
              <a:spAutoFit/>
            </a:bodyPr>
            <a:lstStyle/>
            <a:p>
              <a:pPr>
                <a:lnSpc>
                  <a:spcPct val="130000"/>
                </a:lnSpc>
              </a:pPr>
              <a:r>
                <a:rPr lang="en-US" altLang="zh-CN" sz="2800">
                  <a:solidFill>
                    <a:schemeClr val="bg1"/>
                  </a:solidFill>
                  <a:latin typeface="思源黑体 CN Medium" panose="020B0600000000000000" pitchFamily="34" charset="-122"/>
                  <a:ea typeface="思源黑体 CN Medium" panose="020B0600000000000000" pitchFamily="34" charset="-122"/>
                  <a:cs typeface="+mn-ea"/>
                  <a:sym typeface="+mn-lt"/>
                </a:rPr>
                <a:t>20</a:t>
              </a:r>
              <a:endParaRPr lang="zh-CN" altLang="en-US" sz="2800">
                <a:solidFill>
                  <a:schemeClr val="bg1"/>
                </a:solidFill>
                <a:latin typeface="思源黑体 CN Medium" panose="020B0600000000000000" pitchFamily="34" charset="-122"/>
                <a:ea typeface="思源黑体 CN Medium" panose="020B0600000000000000" pitchFamily="34" charset="-122"/>
                <a:cs typeface="+mn-ea"/>
                <a:sym typeface="+mn-lt"/>
              </a:endParaRPr>
            </a:p>
          </p:txBody>
        </p:sp>
        <p:sp>
          <p:nvSpPr>
            <p:cNvPr id="46" name="文本框 45">
              <a:extLst>
                <a:ext uri="{FF2B5EF4-FFF2-40B4-BE49-F238E27FC236}">
                  <a16:creationId xmlns:a16="http://schemas.microsoft.com/office/drawing/2014/main" id="{BE0CCA75-895F-088D-FAF4-E279851DDB83}"/>
                </a:ext>
              </a:extLst>
            </p:cNvPr>
            <p:cNvSpPr txBox="1"/>
            <p:nvPr/>
          </p:nvSpPr>
          <p:spPr>
            <a:xfrm>
              <a:off x="4694783" y="5735483"/>
              <a:ext cx="506853" cy="399276"/>
            </a:xfrm>
            <a:prstGeom prst="rect">
              <a:avLst/>
            </a:prstGeom>
            <a:noFill/>
          </p:spPr>
          <p:txBody>
            <a:bodyPr wrap="square">
              <a:spAutoFit/>
            </a:bodyPr>
            <a:lstStyle/>
            <a:p>
              <a:pPr algn="ctr">
                <a:lnSpc>
                  <a:spcPct val="130000"/>
                </a:lnSpc>
              </a:pPr>
              <a:r>
                <a:rPr lang="zh-CN" altLang="en-US" sz="800">
                  <a:solidFill>
                    <a:schemeClr val="bg1"/>
                  </a:solidFill>
                  <a:latin typeface="思源黑体 CN Medium" panose="020B0600000000000000" pitchFamily="34" charset="-122"/>
                  <a:ea typeface="思源黑体 CN Medium" panose="020B0600000000000000" pitchFamily="34" charset="-122"/>
                  <a:cs typeface="+mn-ea"/>
                  <a:sym typeface="+mn-lt"/>
                </a:rPr>
                <a:t>个专病数据库</a:t>
              </a:r>
              <a:endParaRPr lang="en-US" altLang="zh-CN" sz="800">
                <a:solidFill>
                  <a:schemeClr val="bg1"/>
                </a:solidFill>
                <a:latin typeface="思源黑体 CN Medium" panose="020B0600000000000000" pitchFamily="34" charset="-122"/>
                <a:ea typeface="思源黑体 CN Medium" panose="020B0600000000000000" pitchFamily="34" charset="-122"/>
                <a:cs typeface="+mn-ea"/>
                <a:sym typeface="+mn-lt"/>
              </a:endParaRPr>
            </a:p>
          </p:txBody>
        </p:sp>
      </p:grpSp>
      <p:grpSp>
        <p:nvGrpSpPr>
          <p:cNvPr id="43" name="组合 42">
            <a:extLst>
              <a:ext uri="{FF2B5EF4-FFF2-40B4-BE49-F238E27FC236}">
                <a16:creationId xmlns:a16="http://schemas.microsoft.com/office/drawing/2014/main" id="{98B43558-C5ED-FE95-1881-26E0B01F1B5F}"/>
              </a:ext>
            </a:extLst>
          </p:cNvPr>
          <p:cNvGrpSpPr/>
          <p:nvPr/>
        </p:nvGrpSpPr>
        <p:grpSpPr>
          <a:xfrm>
            <a:off x="7311051" y="3584721"/>
            <a:ext cx="1050829" cy="606448"/>
            <a:chOff x="4241904" y="5582924"/>
            <a:chExt cx="1050829" cy="606448"/>
          </a:xfrm>
        </p:grpSpPr>
        <p:sp>
          <p:nvSpPr>
            <p:cNvPr id="40" name="文本框 39">
              <a:extLst>
                <a:ext uri="{FF2B5EF4-FFF2-40B4-BE49-F238E27FC236}">
                  <a16:creationId xmlns:a16="http://schemas.microsoft.com/office/drawing/2014/main" id="{FF23F9A6-91A3-3217-7054-C27E26EB60BA}"/>
                </a:ext>
              </a:extLst>
            </p:cNvPr>
            <p:cNvSpPr txBox="1"/>
            <p:nvPr/>
          </p:nvSpPr>
          <p:spPr>
            <a:xfrm>
              <a:off x="4241904" y="5582924"/>
              <a:ext cx="542781" cy="606448"/>
            </a:xfrm>
            <a:prstGeom prst="rect">
              <a:avLst/>
            </a:prstGeom>
            <a:noFill/>
          </p:spPr>
          <p:txBody>
            <a:bodyPr wrap="square">
              <a:spAutoFit/>
            </a:bodyPr>
            <a:lstStyle/>
            <a:p>
              <a:pPr>
                <a:lnSpc>
                  <a:spcPct val="130000"/>
                </a:lnSpc>
              </a:pPr>
              <a:r>
                <a:rPr lang="en-US" altLang="zh-CN" sz="2800">
                  <a:solidFill>
                    <a:schemeClr val="bg1"/>
                  </a:solidFill>
                  <a:latin typeface="思源黑体 CN Medium" panose="020B0600000000000000" pitchFamily="34" charset="-122"/>
                  <a:ea typeface="思源黑体 CN Medium" panose="020B0600000000000000" pitchFamily="34" charset="-122"/>
                  <a:cs typeface="+mn-ea"/>
                  <a:sym typeface="+mn-lt"/>
                </a:rPr>
                <a:t>4</a:t>
              </a:r>
              <a:endParaRPr lang="zh-CN" altLang="en-US" sz="2800">
                <a:solidFill>
                  <a:schemeClr val="bg1"/>
                </a:solidFill>
                <a:latin typeface="思源黑体 CN Medium" panose="020B0600000000000000" pitchFamily="34" charset="-122"/>
                <a:ea typeface="思源黑体 CN Medium" panose="020B0600000000000000" pitchFamily="34" charset="-122"/>
                <a:cs typeface="+mn-ea"/>
                <a:sym typeface="+mn-lt"/>
              </a:endParaRPr>
            </a:p>
          </p:txBody>
        </p:sp>
        <p:sp>
          <p:nvSpPr>
            <p:cNvPr id="42" name="文本框 41">
              <a:extLst>
                <a:ext uri="{FF2B5EF4-FFF2-40B4-BE49-F238E27FC236}">
                  <a16:creationId xmlns:a16="http://schemas.microsoft.com/office/drawing/2014/main" id="{00FB226A-0691-F78D-C564-9B99BD142CC1}"/>
                </a:ext>
              </a:extLst>
            </p:cNvPr>
            <p:cNvSpPr txBox="1"/>
            <p:nvPr/>
          </p:nvSpPr>
          <p:spPr>
            <a:xfrm>
              <a:off x="4398575" y="5740054"/>
              <a:ext cx="894158" cy="399276"/>
            </a:xfrm>
            <a:prstGeom prst="rect">
              <a:avLst/>
            </a:prstGeom>
            <a:noFill/>
          </p:spPr>
          <p:txBody>
            <a:bodyPr wrap="square">
              <a:spAutoFit/>
            </a:bodyPr>
            <a:lstStyle/>
            <a:p>
              <a:pPr algn="ctr">
                <a:lnSpc>
                  <a:spcPct val="130000"/>
                </a:lnSpc>
              </a:pPr>
              <a:r>
                <a:rPr lang="zh-CN" altLang="en-US" sz="800">
                  <a:solidFill>
                    <a:schemeClr val="bg1"/>
                  </a:solidFill>
                  <a:latin typeface="思源黑体 CN Medium" panose="020B0600000000000000" pitchFamily="34" charset="-122"/>
                  <a:ea typeface="思源黑体 CN Medium" panose="020B0600000000000000" pitchFamily="34" charset="-122"/>
                  <a:cs typeface="+mn-ea"/>
                  <a:sym typeface="+mn-lt"/>
                </a:rPr>
                <a:t>个实验中心</a:t>
              </a:r>
              <a:endParaRPr lang="en-US" altLang="zh-CN" sz="800">
                <a:solidFill>
                  <a:schemeClr val="bg1"/>
                </a:solidFill>
                <a:latin typeface="思源黑体 CN Medium" panose="020B0600000000000000" pitchFamily="34" charset="-122"/>
                <a:ea typeface="思源黑体 CN Medium" panose="020B0600000000000000" pitchFamily="34" charset="-122"/>
                <a:cs typeface="+mn-ea"/>
                <a:sym typeface="+mn-lt"/>
              </a:endParaRPr>
            </a:p>
            <a:p>
              <a:pPr algn="ctr">
                <a:lnSpc>
                  <a:spcPct val="130000"/>
                </a:lnSpc>
              </a:pPr>
              <a:r>
                <a:rPr lang="zh-CN" altLang="en-US" sz="800">
                  <a:solidFill>
                    <a:schemeClr val="bg1"/>
                  </a:solidFill>
                  <a:latin typeface="思源黑体 CN Medium" panose="020B0600000000000000" pitchFamily="34" charset="-122"/>
                  <a:ea typeface="思源黑体 CN Medium" panose="020B0600000000000000" pitchFamily="34" charset="-122"/>
                  <a:cs typeface="+mn-ea"/>
                  <a:sym typeface="+mn-lt"/>
                </a:rPr>
                <a:t>（京川深广）</a:t>
              </a:r>
              <a:endParaRPr lang="en-US" altLang="zh-CN" sz="800">
                <a:solidFill>
                  <a:schemeClr val="bg1"/>
                </a:solidFill>
                <a:latin typeface="思源黑体 CN Medium" panose="020B0600000000000000" pitchFamily="34" charset="-122"/>
                <a:ea typeface="思源黑体 CN Medium" panose="020B0600000000000000" pitchFamily="34" charset="-122"/>
                <a:cs typeface="+mn-ea"/>
                <a:sym typeface="+mn-lt"/>
              </a:endParaRPr>
            </a:p>
          </p:txBody>
        </p:sp>
      </p:grpSp>
      <p:grpSp>
        <p:nvGrpSpPr>
          <p:cNvPr id="47" name="组合 46">
            <a:extLst>
              <a:ext uri="{FF2B5EF4-FFF2-40B4-BE49-F238E27FC236}">
                <a16:creationId xmlns:a16="http://schemas.microsoft.com/office/drawing/2014/main" id="{94DC6FAE-5203-8E85-C8EC-EA147AA42FB4}"/>
              </a:ext>
            </a:extLst>
          </p:cNvPr>
          <p:cNvGrpSpPr/>
          <p:nvPr/>
        </p:nvGrpSpPr>
        <p:grpSpPr>
          <a:xfrm>
            <a:off x="9283524" y="3584721"/>
            <a:ext cx="1356348" cy="606448"/>
            <a:chOff x="4241904" y="5582924"/>
            <a:chExt cx="1005616" cy="606448"/>
          </a:xfrm>
        </p:grpSpPr>
        <p:sp>
          <p:nvSpPr>
            <p:cNvPr id="48" name="文本框 47">
              <a:extLst>
                <a:ext uri="{FF2B5EF4-FFF2-40B4-BE49-F238E27FC236}">
                  <a16:creationId xmlns:a16="http://schemas.microsoft.com/office/drawing/2014/main" id="{AC12C2C8-08ED-1A53-79C6-EE5679C88841}"/>
                </a:ext>
              </a:extLst>
            </p:cNvPr>
            <p:cNvSpPr txBox="1"/>
            <p:nvPr/>
          </p:nvSpPr>
          <p:spPr>
            <a:xfrm>
              <a:off x="4241904" y="5582924"/>
              <a:ext cx="552653" cy="606448"/>
            </a:xfrm>
            <a:prstGeom prst="rect">
              <a:avLst/>
            </a:prstGeom>
            <a:noFill/>
          </p:spPr>
          <p:txBody>
            <a:bodyPr wrap="square">
              <a:spAutoFit/>
            </a:bodyPr>
            <a:lstStyle/>
            <a:p>
              <a:pPr>
                <a:lnSpc>
                  <a:spcPct val="130000"/>
                </a:lnSpc>
              </a:pPr>
              <a:r>
                <a:rPr lang="en-US" altLang="zh-CN" sz="2800">
                  <a:solidFill>
                    <a:schemeClr val="bg1"/>
                  </a:solidFill>
                  <a:latin typeface="思源黑体 CN Medium" panose="020B0600000000000000" pitchFamily="34" charset="-122"/>
                  <a:ea typeface="思源黑体 CN Medium" panose="020B0600000000000000" pitchFamily="34" charset="-122"/>
                  <a:cs typeface="+mn-ea"/>
                  <a:sym typeface="+mn-lt"/>
                </a:rPr>
                <a:t>30</a:t>
              </a:r>
              <a:endParaRPr lang="zh-CN" altLang="en-US" sz="2800">
                <a:solidFill>
                  <a:schemeClr val="bg1"/>
                </a:solidFill>
                <a:latin typeface="思源黑体 CN Medium" panose="020B0600000000000000" pitchFamily="34" charset="-122"/>
                <a:ea typeface="思源黑体 CN Medium" panose="020B0600000000000000" pitchFamily="34" charset="-122"/>
                <a:cs typeface="+mn-ea"/>
                <a:sym typeface="+mn-lt"/>
              </a:endParaRPr>
            </a:p>
          </p:txBody>
        </p:sp>
        <p:sp>
          <p:nvSpPr>
            <p:cNvPr id="49" name="文本框 48">
              <a:extLst>
                <a:ext uri="{FF2B5EF4-FFF2-40B4-BE49-F238E27FC236}">
                  <a16:creationId xmlns:a16="http://schemas.microsoft.com/office/drawing/2014/main" id="{CA376601-0E75-74AD-6295-0CF9401C8FB0}"/>
                </a:ext>
              </a:extLst>
            </p:cNvPr>
            <p:cNvSpPr txBox="1"/>
            <p:nvPr/>
          </p:nvSpPr>
          <p:spPr>
            <a:xfrm>
              <a:off x="4579638" y="5723737"/>
              <a:ext cx="667882" cy="399276"/>
            </a:xfrm>
            <a:prstGeom prst="rect">
              <a:avLst/>
            </a:prstGeom>
            <a:noFill/>
          </p:spPr>
          <p:txBody>
            <a:bodyPr wrap="square">
              <a:spAutoFit/>
            </a:bodyPr>
            <a:lstStyle/>
            <a:p>
              <a:pPr algn="ctr">
                <a:lnSpc>
                  <a:spcPct val="130000"/>
                </a:lnSpc>
              </a:pPr>
              <a:r>
                <a:rPr lang="zh-CN" altLang="en-US" sz="800">
                  <a:solidFill>
                    <a:schemeClr val="bg1"/>
                  </a:solidFill>
                  <a:latin typeface="思源黑体 CN Medium" panose="020B0600000000000000" pitchFamily="34" charset="-122"/>
                  <a:ea typeface="思源黑体 CN Medium" panose="020B0600000000000000" pitchFamily="34" charset="-122"/>
                  <a:cs typeface="+mn-ea"/>
                  <a:sym typeface="+mn-lt"/>
                </a:rPr>
                <a:t>家以上医疗机构推广应用产品</a:t>
              </a:r>
              <a:endParaRPr lang="en-US" altLang="zh-CN" sz="800">
                <a:solidFill>
                  <a:schemeClr val="bg1"/>
                </a:solidFill>
                <a:latin typeface="思源黑体 CN Medium" panose="020B0600000000000000" pitchFamily="34" charset="-122"/>
                <a:ea typeface="思源黑体 CN Medium" panose="020B0600000000000000" pitchFamily="34" charset="-122"/>
                <a:cs typeface="+mn-ea"/>
                <a:sym typeface="+mn-lt"/>
              </a:endParaRPr>
            </a:p>
          </p:txBody>
        </p:sp>
      </p:grpSp>
      <p:grpSp>
        <p:nvGrpSpPr>
          <p:cNvPr id="50" name="组合 49">
            <a:extLst>
              <a:ext uri="{FF2B5EF4-FFF2-40B4-BE49-F238E27FC236}">
                <a16:creationId xmlns:a16="http://schemas.microsoft.com/office/drawing/2014/main" id="{678ED7A9-2F31-A9A7-831A-7356DA2F3DF5}"/>
              </a:ext>
            </a:extLst>
          </p:cNvPr>
          <p:cNvGrpSpPr/>
          <p:nvPr/>
        </p:nvGrpSpPr>
        <p:grpSpPr>
          <a:xfrm>
            <a:off x="10620828" y="3584721"/>
            <a:ext cx="1173371" cy="606448"/>
            <a:chOff x="4241904" y="5582924"/>
            <a:chExt cx="1173371" cy="606448"/>
          </a:xfrm>
        </p:grpSpPr>
        <p:sp>
          <p:nvSpPr>
            <p:cNvPr id="51" name="文本框 50">
              <a:extLst>
                <a:ext uri="{FF2B5EF4-FFF2-40B4-BE49-F238E27FC236}">
                  <a16:creationId xmlns:a16="http://schemas.microsoft.com/office/drawing/2014/main" id="{450B8B30-0386-5992-F00A-189610F62879}"/>
                </a:ext>
              </a:extLst>
            </p:cNvPr>
            <p:cNvSpPr txBox="1"/>
            <p:nvPr/>
          </p:nvSpPr>
          <p:spPr>
            <a:xfrm>
              <a:off x="4241904" y="5582924"/>
              <a:ext cx="1010528" cy="606448"/>
            </a:xfrm>
            <a:prstGeom prst="rect">
              <a:avLst/>
            </a:prstGeom>
            <a:noFill/>
          </p:spPr>
          <p:txBody>
            <a:bodyPr wrap="square">
              <a:spAutoFit/>
            </a:bodyPr>
            <a:lstStyle/>
            <a:p>
              <a:pPr>
                <a:lnSpc>
                  <a:spcPct val="130000"/>
                </a:lnSpc>
              </a:pPr>
              <a:r>
                <a:rPr lang="en-US" altLang="zh-CN" sz="2800">
                  <a:solidFill>
                    <a:schemeClr val="bg1"/>
                  </a:solidFill>
                  <a:latin typeface="思源黑体 CN Medium" panose="020B0600000000000000" pitchFamily="34" charset="-122"/>
                  <a:ea typeface="思源黑体 CN Medium" panose="020B0600000000000000" pitchFamily="34" charset="-122"/>
                  <a:cs typeface="+mn-ea"/>
                  <a:sym typeface="+mn-lt"/>
                </a:rPr>
                <a:t>200</a:t>
              </a:r>
              <a:endParaRPr lang="zh-CN" altLang="en-US" sz="2800">
                <a:solidFill>
                  <a:schemeClr val="bg1"/>
                </a:solidFill>
                <a:latin typeface="思源黑体 CN Medium" panose="020B0600000000000000" pitchFamily="34" charset="-122"/>
                <a:ea typeface="思源黑体 CN Medium" panose="020B0600000000000000" pitchFamily="34" charset="-122"/>
                <a:cs typeface="+mn-ea"/>
                <a:sym typeface="+mn-lt"/>
              </a:endParaRPr>
            </a:p>
          </p:txBody>
        </p:sp>
        <p:sp>
          <p:nvSpPr>
            <p:cNvPr id="52" name="文本框 51">
              <a:extLst>
                <a:ext uri="{FF2B5EF4-FFF2-40B4-BE49-F238E27FC236}">
                  <a16:creationId xmlns:a16="http://schemas.microsoft.com/office/drawing/2014/main" id="{2CD5794B-A0A6-C14B-4462-E5AFA60FD58C}"/>
                </a:ext>
              </a:extLst>
            </p:cNvPr>
            <p:cNvSpPr txBox="1"/>
            <p:nvPr/>
          </p:nvSpPr>
          <p:spPr>
            <a:xfrm>
              <a:off x="4853499" y="5740054"/>
              <a:ext cx="561776" cy="399276"/>
            </a:xfrm>
            <a:prstGeom prst="rect">
              <a:avLst/>
            </a:prstGeom>
            <a:noFill/>
          </p:spPr>
          <p:txBody>
            <a:bodyPr wrap="square">
              <a:spAutoFit/>
            </a:bodyPr>
            <a:lstStyle/>
            <a:p>
              <a:pPr algn="ctr">
                <a:lnSpc>
                  <a:spcPct val="130000"/>
                </a:lnSpc>
              </a:pPr>
              <a:r>
                <a:rPr lang="zh-CN" altLang="en-US" sz="800">
                  <a:solidFill>
                    <a:schemeClr val="bg1"/>
                  </a:solidFill>
                  <a:latin typeface="思源黑体 CN Medium" panose="020B0600000000000000" pitchFamily="34" charset="-122"/>
                  <a:ea typeface="思源黑体 CN Medium" panose="020B0600000000000000" pitchFamily="34" charset="-122"/>
                  <a:cs typeface="+mn-ea"/>
                  <a:sym typeface="+mn-lt"/>
                </a:rPr>
                <a:t>名专科医生</a:t>
              </a:r>
              <a:endParaRPr lang="en-US" altLang="zh-CN" sz="800">
                <a:solidFill>
                  <a:schemeClr val="bg1"/>
                </a:solidFill>
                <a:latin typeface="思源黑体 CN Medium" panose="020B0600000000000000" pitchFamily="34" charset="-122"/>
                <a:ea typeface="思源黑体 CN Medium" panose="020B0600000000000000" pitchFamily="34" charset="-122"/>
                <a:cs typeface="+mn-ea"/>
                <a:sym typeface="+mn-lt"/>
              </a:endParaRPr>
            </a:p>
          </p:txBody>
        </p:sp>
      </p:grpSp>
      <p:sp>
        <p:nvSpPr>
          <p:cNvPr id="63" name="文本框 62">
            <a:extLst>
              <a:ext uri="{FF2B5EF4-FFF2-40B4-BE49-F238E27FC236}">
                <a16:creationId xmlns:a16="http://schemas.microsoft.com/office/drawing/2014/main" id="{D1E475C8-F0E9-B9D8-88BB-22862E66672A}"/>
              </a:ext>
            </a:extLst>
          </p:cNvPr>
          <p:cNvSpPr txBox="1"/>
          <p:nvPr/>
        </p:nvSpPr>
        <p:spPr>
          <a:xfrm>
            <a:off x="9207141" y="4732015"/>
            <a:ext cx="1418218" cy="285143"/>
          </a:xfrm>
          <a:prstGeom prst="rect">
            <a:avLst/>
          </a:prstGeom>
          <a:noFill/>
        </p:spPr>
        <p:txBody>
          <a:bodyPr wrap="square">
            <a:spAutoFit/>
          </a:bodyPr>
          <a:lstStyle/>
          <a:p>
            <a:pPr algn="ctr">
              <a:lnSpc>
                <a:spcPct val="130000"/>
              </a:lnSpc>
            </a:pPr>
            <a:r>
              <a:rPr lang="zh-CN" altLang="en-US" sz="1000">
                <a:solidFill>
                  <a:schemeClr val="bg1"/>
                </a:solidFill>
                <a:latin typeface="思源黑体 CN Medium" panose="020B0600000000000000" pitchFamily="34" charset="-122"/>
                <a:ea typeface="思源黑体 CN Medium" panose="020B0600000000000000" pitchFamily="34" charset="-122"/>
                <a:cs typeface="+mn-ea"/>
                <a:sym typeface="+mn-lt"/>
              </a:rPr>
              <a:t>建立通用安全指标</a:t>
            </a:r>
          </a:p>
        </p:txBody>
      </p:sp>
      <p:sp>
        <p:nvSpPr>
          <p:cNvPr id="2048" name="文本框 2047">
            <a:extLst>
              <a:ext uri="{FF2B5EF4-FFF2-40B4-BE49-F238E27FC236}">
                <a16:creationId xmlns:a16="http://schemas.microsoft.com/office/drawing/2014/main" id="{6CE8AA0E-2787-C750-A496-3530A718B355}"/>
              </a:ext>
            </a:extLst>
          </p:cNvPr>
          <p:cNvSpPr txBox="1"/>
          <p:nvPr/>
        </p:nvSpPr>
        <p:spPr>
          <a:xfrm>
            <a:off x="10350520" y="4732015"/>
            <a:ext cx="1607235" cy="285143"/>
          </a:xfrm>
          <a:prstGeom prst="rect">
            <a:avLst/>
          </a:prstGeom>
          <a:noFill/>
        </p:spPr>
        <p:txBody>
          <a:bodyPr wrap="square">
            <a:spAutoFit/>
          </a:bodyPr>
          <a:lstStyle/>
          <a:p>
            <a:pPr algn="ctr">
              <a:lnSpc>
                <a:spcPct val="130000"/>
              </a:lnSpc>
            </a:pPr>
            <a:r>
              <a:rPr lang="zh-CN" altLang="en-US" sz="1050">
                <a:solidFill>
                  <a:schemeClr val="bg1"/>
                </a:solidFill>
                <a:latin typeface="思源黑体 CN Medium" panose="020B0600000000000000" pitchFamily="34" charset="-122"/>
                <a:ea typeface="思源黑体 CN Medium" panose="020B0600000000000000" pitchFamily="34" charset="-122"/>
                <a:cs typeface="+mn-ea"/>
                <a:sym typeface="+mn-lt"/>
              </a:rPr>
              <a:t>确保技术安全和优化</a:t>
            </a:r>
          </a:p>
        </p:txBody>
      </p:sp>
      <p:sp>
        <p:nvSpPr>
          <p:cNvPr id="2049" name="文本框 2048">
            <a:extLst>
              <a:ext uri="{FF2B5EF4-FFF2-40B4-BE49-F238E27FC236}">
                <a16:creationId xmlns:a16="http://schemas.microsoft.com/office/drawing/2014/main" id="{F264F4FA-7111-A079-9FAD-2E70DE998EFB}"/>
              </a:ext>
            </a:extLst>
          </p:cNvPr>
          <p:cNvSpPr txBox="1"/>
          <p:nvPr/>
        </p:nvSpPr>
        <p:spPr>
          <a:xfrm>
            <a:off x="9064231" y="4764171"/>
            <a:ext cx="544667" cy="220830"/>
          </a:xfrm>
          <a:prstGeom prst="rect">
            <a:avLst/>
          </a:prstGeom>
          <a:noFill/>
        </p:spPr>
        <p:txBody>
          <a:bodyPr wrap="square">
            <a:spAutoFit/>
          </a:bodyPr>
          <a:lstStyle/>
          <a:p>
            <a:pPr algn="ctr">
              <a:lnSpc>
                <a:spcPct val="130000"/>
              </a:lnSpc>
            </a:pPr>
            <a:r>
              <a:rPr lang="en-US" altLang="zh-CN" sz="700">
                <a:solidFill>
                  <a:schemeClr val="bg1"/>
                </a:solidFill>
                <a:latin typeface="思源黑体 CN Medium" panose="020B0600000000000000" pitchFamily="34" charset="-122"/>
                <a:ea typeface="思源黑体 CN Medium" panose="020B0600000000000000" pitchFamily="34" charset="-122"/>
                <a:cs typeface="+mn-ea"/>
                <a:sym typeface="+mn-lt"/>
              </a:rPr>
              <a:t>|</a:t>
            </a:r>
            <a:endParaRPr lang="zh-CN" altLang="en-US" sz="700">
              <a:solidFill>
                <a:schemeClr val="bg1"/>
              </a:solidFill>
              <a:latin typeface="思源黑体 CN Medium" panose="020B0600000000000000" pitchFamily="34" charset="-122"/>
              <a:ea typeface="思源黑体 CN Medium" panose="020B0600000000000000" pitchFamily="34" charset="-122"/>
              <a:cs typeface="+mn-ea"/>
              <a:sym typeface="+mn-lt"/>
            </a:endParaRPr>
          </a:p>
        </p:txBody>
      </p:sp>
      <p:sp>
        <p:nvSpPr>
          <p:cNvPr id="2051" name="文本框 2050">
            <a:extLst>
              <a:ext uri="{FF2B5EF4-FFF2-40B4-BE49-F238E27FC236}">
                <a16:creationId xmlns:a16="http://schemas.microsoft.com/office/drawing/2014/main" id="{3408382B-BE66-0E1E-D84C-DB793AA9F131}"/>
              </a:ext>
            </a:extLst>
          </p:cNvPr>
          <p:cNvSpPr txBox="1"/>
          <p:nvPr/>
        </p:nvSpPr>
        <p:spPr>
          <a:xfrm>
            <a:off x="10222169" y="4764171"/>
            <a:ext cx="544667" cy="220830"/>
          </a:xfrm>
          <a:prstGeom prst="rect">
            <a:avLst/>
          </a:prstGeom>
          <a:noFill/>
        </p:spPr>
        <p:txBody>
          <a:bodyPr wrap="square">
            <a:spAutoFit/>
          </a:bodyPr>
          <a:lstStyle/>
          <a:p>
            <a:pPr algn="ctr">
              <a:lnSpc>
                <a:spcPct val="130000"/>
              </a:lnSpc>
            </a:pPr>
            <a:r>
              <a:rPr lang="en-US" altLang="zh-CN" sz="700">
                <a:solidFill>
                  <a:schemeClr val="bg1"/>
                </a:solidFill>
                <a:latin typeface="思源黑体 CN Medium" panose="020B0600000000000000" pitchFamily="34" charset="-122"/>
                <a:ea typeface="思源黑体 CN Medium" panose="020B0600000000000000" pitchFamily="34" charset="-122"/>
                <a:cs typeface="+mn-ea"/>
                <a:sym typeface="+mn-lt"/>
              </a:rPr>
              <a:t>|</a:t>
            </a:r>
            <a:endParaRPr lang="zh-CN" altLang="en-US" sz="700">
              <a:solidFill>
                <a:schemeClr val="bg1"/>
              </a:solidFill>
              <a:latin typeface="思源黑体 CN Medium" panose="020B0600000000000000" pitchFamily="34" charset="-122"/>
              <a:ea typeface="思源黑体 CN Medium" panose="020B0600000000000000" pitchFamily="34" charset="-122"/>
              <a:cs typeface="+mn-ea"/>
              <a:sym typeface="+mn-lt"/>
            </a:endParaRPr>
          </a:p>
        </p:txBody>
      </p:sp>
      <p:sp>
        <p:nvSpPr>
          <p:cNvPr id="2052" name="平行四边形 2051">
            <a:extLst>
              <a:ext uri="{FF2B5EF4-FFF2-40B4-BE49-F238E27FC236}">
                <a16:creationId xmlns:a16="http://schemas.microsoft.com/office/drawing/2014/main" id="{9492B511-29B9-3F64-65DB-340DA110F9E7}"/>
              </a:ext>
            </a:extLst>
          </p:cNvPr>
          <p:cNvSpPr/>
          <p:nvPr/>
        </p:nvSpPr>
        <p:spPr>
          <a:xfrm flipH="1" flipV="1">
            <a:off x="-1010994" y="3349681"/>
            <a:ext cx="6452624" cy="869496"/>
          </a:xfrm>
          <a:prstGeom prst="parallelogram">
            <a:avLst>
              <a:gd name="adj" fmla="val 55928"/>
            </a:avLst>
          </a:prstGeom>
          <a:gradFill flip="none" rotWithShape="1">
            <a:gsLst>
              <a:gs pos="0">
                <a:srgbClr val="2EFFFD">
                  <a:alpha val="73000"/>
                </a:srgbClr>
              </a:gs>
              <a:gs pos="100000">
                <a:srgbClr val="002FA1">
                  <a:alpha val="0"/>
                </a:srgbClr>
              </a:gs>
            </a:gsLst>
            <a:lin ang="0" scaled="1"/>
            <a:tileRect/>
          </a:gradFill>
          <a:ln w="9525">
            <a:gradFill flip="none" rotWithShape="1">
              <a:gsLst>
                <a:gs pos="0">
                  <a:srgbClr val="2EFFFD"/>
                </a:gs>
                <a:gs pos="100000">
                  <a:srgbClr val="002FA1">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3" name="平行四边形 2052">
            <a:extLst>
              <a:ext uri="{FF2B5EF4-FFF2-40B4-BE49-F238E27FC236}">
                <a16:creationId xmlns:a16="http://schemas.microsoft.com/office/drawing/2014/main" id="{392257F5-D31A-5CFC-F7DD-8AF6BB2D370B}"/>
              </a:ext>
            </a:extLst>
          </p:cNvPr>
          <p:cNvSpPr/>
          <p:nvPr/>
        </p:nvSpPr>
        <p:spPr>
          <a:xfrm flipH="1">
            <a:off x="-1542150" y="1306973"/>
            <a:ext cx="6452624" cy="869496"/>
          </a:xfrm>
          <a:prstGeom prst="parallelogram">
            <a:avLst>
              <a:gd name="adj" fmla="val 55928"/>
            </a:avLst>
          </a:prstGeom>
          <a:gradFill flip="none" rotWithShape="1">
            <a:gsLst>
              <a:gs pos="0">
                <a:srgbClr val="2EFFFD">
                  <a:alpha val="73000"/>
                </a:srgbClr>
              </a:gs>
              <a:gs pos="100000">
                <a:srgbClr val="002FA1">
                  <a:alpha val="0"/>
                </a:srgbClr>
              </a:gs>
            </a:gsLst>
            <a:lin ang="0" scaled="1"/>
            <a:tileRect/>
          </a:gradFill>
          <a:ln w="9525">
            <a:gradFill flip="none" rotWithShape="1">
              <a:gsLst>
                <a:gs pos="0">
                  <a:srgbClr val="2EFFFD"/>
                </a:gs>
                <a:gs pos="100000">
                  <a:srgbClr val="002FA1">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4" name="平行四边形 2053">
            <a:extLst>
              <a:ext uri="{FF2B5EF4-FFF2-40B4-BE49-F238E27FC236}">
                <a16:creationId xmlns:a16="http://schemas.microsoft.com/office/drawing/2014/main" id="{00777906-D717-FB89-DAA5-482F22617E39}"/>
              </a:ext>
            </a:extLst>
          </p:cNvPr>
          <p:cNvSpPr/>
          <p:nvPr/>
        </p:nvSpPr>
        <p:spPr>
          <a:xfrm flipH="1">
            <a:off x="-1010994" y="2310711"/>
            <a:ext cx="6452624" cy="869496"/>
          </a:xfrm>
          <a:prstGeom prst="parallelogram">
            <a:avLst>
              <a:gd name="adj" fmla="val 55928"/>
            </a:avLst>
          </a:prstGeom>
          <a:gradFill flip="none" rotWithShape="1">
            <a:gsLst>
              <a:gs pos="0">
                <a:srgbClr val="2EFFFD">
                  <a:alpha val="73000"/>
                </a:srgbClr>
              </a:gs>
              <a:gs pos="100000">
                <a:srgbClr val="002FA1">
                  <a:alpha val="0"/>
                </a:srgbClr>
              </a:gs>
            </a:gsLst>
            <a:lin ang="0" scaled="1"/>
            <a:tileRect/>
          </a:gradFill>
          <a:ln w="9525">
            <a:gradFill flip="none" rotWithShape="1">
              <a:gsLst>
                <a:gs pos="0">
                  <a:srgbClr val="2EFFFD"/>
                </a:gs>
                <a:gs pos="100000">
                  <a:srgbClr val="002FA1">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5" name="平行四边形 2054">
            <a:extLst>
              <a:ext uri="{FF2B5EF4-FFF2-40B4-BE49-F238E27FC236}">
                <a16:creationId xmlns:a16="http://schemas.microsoft.com/office/drawing/2014/main" id="{19909163-5EEC-E3D6-9118-ACDD58C424DF}"/>
              </a:ext>
            </a:extLst>
          </p:cNvPr>
          <p:cNvSpPr/>
          <p:nvPr/>
        </p:nvSpPr>
        <p:spPr>
          <a:xfrm flipH="1" flipV="1">
            <a:off x="-1554762" y="4318187"/>
            <a:ext cx="6452624" cy="869496"/>
          </a:xfrm>
          <a:prstGeom prst="parallelogram">
            <a:avLst>
              <a:gd name="adj" fmla="val 55928"/>
            </a:avLst>
          </a:prstGeom>
          <a:gradFill flip="none" rotWithShape="1">
            <a:gsLst>
              <a:gs pos="0">
                <a:srgbClr val="2EFFFD">
                  <a:alpha val="73000"/>
                </a:srgbClr>
              </a:gs>
              <a:gs pos="100000">
                <a:srgbClr val="002FA1">
                  <a:alpha val="0"/>
                </a:srgbClr>
              </a:gs>
            </a:gsLst>
            <a:lin ang="0" scaled="1"/>
            <a:tileRect/>
          </a:gradFill>
          <a:ln w="9525">
            <a:gradFill flip="none" rotWithShape="1">
              <a:gsLst>
                <a:gs pos="0">
                  <a:srgbClr val="2EFFFD"/>
                </a:gs>
                <a:gs pos="100000">
                  <a:srgbClr val="002FA1">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9" name="文本框 2058">
            <a:extLst>
              <a:ext uri="{FF2B5EF4-FFF2-40B4-BE49-F238E27FC236}">
                <a16:creationId xmlns:a16="http://schemas.microsoft.com/office/drawing/2014/main" id="{3BEF2CEC-AF35-7C14-35D4-09517121B826}"/>
              </a:ext>
            </a:extLst>
          </p:cNvPr>
          <p:cNvSpPr txBox="1"/>
          <p:nvPr/>
        </p:nvSpPr>
        <p:spPr>
          <a:xfrm>
            <a:off x="1396836" y="1340149"/>
            <a:ext cx="2954655" cy="369332"/>
          </a:xfrm>
          <a:prstGeom prst="rect">
            <a:avLst/>
          </a:prstGeom>
          <a:noFill/>
          <a:ln>
            <a:noFill/>
          </a:ln>
        </p:spPr>
        <p:txBody>
          <a:bodyPr vert="horz" wrap="none" rtlCol="0" anchor="ctr">
            <a:spAutoFit/>
          </a:bodyPr>
          <a:lstStyle/>
          <a:p>
            <a:pPr algn="r"/>
            <a:r>
              <a:rPr lang="zh-CN" altLang="en-US">
                <a:solidFill>
                  <a:schemeClr val="bg1"/>
                </a:solidFill>
                <a:effectLst>
                  <a:outerShdw blurRad="177800" dist="139700" dir="2700000" algn="tl">
                    <a:srgbClr val="000000">
                      <a:alpha val="15000"/>
                    </a:srgbClr>
                  </a:outerShdw>
                </a:effectLst>
                <a:latin typeface="字魂正酷超级黑 ExtraBold" pitchFamily="2" charset="-122"/>
                <a:ea typeface="字魂正酷超级黑 ExtraBold" pitchFamily="2" charset="-122"/>
                <a:cs typeface="+mn-ea"/>
                <a:sym typeface="+mn-lt"/>
              </a:rPr>
              <a:t>进一步了解疾病的作用机制</a:t>
            </a:r>
          </a:p>
        </p:txBody>
      </p:sp>
      <p:sp>
        <p:nvSpPr>
          <p:cNvPr id="2060" name="文本框 2059">
            <a:extLst>
              <a:ext uri="{FF2B5EF4-FFF2-40B4-BE49-F238E27FC236}">
                <a16:creationId xmlns:a16="http://schemas.microsoft.com/office/drawing/2014/main" id="{A46E7B15-13BD-CBD9-F05A-2E5C920F9656}"/>
              </a:ext>
            </a:extLst>
          </p:cNvPr>
          <p:cNvSpPr txBox="1"/>
          <p:nvPr/>
        </p:nvSpPr>
        <p:spPr>
          <a:xfrm>
            <a:off x="544496" y="1644470"/>
            <a:ext cx="3806993" cy="476028"/>
          </a:xfrm>
          <a:prstGeom prst="rect">
            <a:avLst/>
          </a:prstGeom>
          <a:noFill/>
        </p:spPr>
        <p:txBody>
          <a:bodyPr wrap="square">
            <a:spAutoFit/>
          </a:bodyPr>
          <a:lstStyle/>
          <a:p>
            <a:pPr algn="r">
              <a:lnSpc>
                <a:spcPct val="130000"/>
              </a:lnSpc>
            </a:pPr>
            <a:r>
              <a:rPr lang="zh-CN" altLang="en-US" sz="1000">
                <a:solidFill>
                  <a:schemeClr val="bg1"/>
                </a:solidFill>
                <a:latin typeface="思源黑体 CN Medium" panose="020B0600000000000000" pitchFamily="34" charset="-122"/>
                <a:ea typeface="思源黑体 CN Medium" panose="020B0600000000000000" pitchFamily="34" charset="-122"/>
                <a:cs typeface="+mn-ea"/>
                <a:sym typeface="+mn-lt"/>
              </a:rPr>
              <a:t>单细胞的多组学技术已经足够成熟，这项技术能在同一细胞中获取多组层信息，更好地反映了负责细胞功能之间的相互作用。</a:t>
            </a:r>
          </a:p>
        </p:txBody>
      </p:sp>
      <p:sp>
        <p:nvSpPr>
          <p:cNvPr id="2061" name="文本框 2060">
            <a:extLst>
              <a:ext uri="{FF2B5EF4-FFF2-40B4-BE49-F238E27FC236}">
                <a16:creationId xmlns:a16="http://schemas.microsoft.com/office/drawing/2014/main" id="{9D192344-724C-B8F4-FA0C-CE610ED36913}"/>
              </a:ext>
            </a:extLst>
          </p:cNvPr>
          <p:cNvSpPr txBox="1"/>
          <p:nvPr/>
        </p:nvSpPr>
        <p:spPr>
          <a:xfrm>
            <a:off x="2866537" y="2348495"/>
            <a:ext cx="2031325" cy="369332"/>
          </a:xfrm>
          <a:prstGeom prst="rect">
            <a:avLst/>
          </a:prstGeom>
          <a:noFill/>
          <a:ln>
            <a:noFill/>
          </a:ln>
        </p:spPr>
        <p:txBody>
          <a:bodyPr vert="horz" wrap="none" rtlCol="0" anchor="ctr">
            <a:spAutoFit/>
          </a:bodyPr>
          <a:lstStyle/>
          <a:p>
            <a:pPr algn="r"/>
            <a:r>
              <a:rPr lang="zh-CN" altLang="en-US">
                <a:solidFill>
                  <a:schemeClr val="bg1"/>
                </a:solidFill>
                <a:effectLst>
                  <a:outerShdw blurRad="177800" dist="139700" dir="2700000" algn="tl">
                    <a:srgbClr val="000000">
                      <a:alpha val="15000"/>
                    </a:srgbClr>
                  </a:outerShdw>
                </a:effectLst>
                <a:latin typeface="字魂正酷超级黑 ExtraBold" pitchFamily="2" charset="-122"/>
                <a:ea typeface="字魂正酷超级黑 ExtraBold" pitchFamily="2" charset="-122"/>
                <a:cs typeface="+mn-ea"/>
                <a:sym typeface="+mn-lt"/>
              </a:rPr>
              <a:t>多组学数据的分析</a:t>
            </a:r>
          </a:p>
        </p:txBody>
      </p:sp>
      <p:sp>
        <p:nvSpPr>
          <p:cNvPr id="2062" name="文本框 2061">
            <a:extLst>
              <a:ext uri="{FF2B5EF4-FFF2-40B4-BE49-F238E27FC236}">
                <a16:creationId xmlns:a16="http://schemas.microsoft.com/office/drawing/2014/main" id="{53EA03A6-2E17-7D9B-2FAD-BE6A890012E3}"/>
              </a:ext>
            </a:extLst>
          </p:cNvPr>
          <p:cNvSpPr txBox="1"/>
          <p:nvPr/>
        </p:nvSpPr>
        <p:spPr>
          <a:xfrm>
            <a:off x="838597" y="2652816"/>
            <a:ext cx="4059264" cy="476028"/>
          </a:xfrm>
          <a:prstGeom prst="rect">
            <a:avLst/>
          </a:prstGeom>
          <a:noFill/>
        </p:spPr>
        <p:txBody>
          <a:bodyPr wrap="square">
            <a:spAutoFit/>
          </a:bodyPr>
          <a:lstStyle/>
          <a:p>
            <a:pPr algn="r">
              <a:lnSpc>
                <a:spcPct val="130000"/>
              </a:lnSpc>
            </a:pPr>
            <a:r>
              <a:rPr lang="zh-CN" altLang="en-US" sz="1000">
                <a:solidFill>
                  <a:schemeClr val="bg1"/>
                </a:solidFill>
                <a:latin typeface="思源黑体 CN Medium" panose="020B0600000000000000" pitchFamily="34" charset="-122"/>
                <a:ea typeface="思源黑体 CN Medium" panose="020B0600000000000000" pitchFamily="34" charset="-122"/>
                <a:cs typeface="+mn-ea"/>
                <a:sym typeface="+mn-lt"/>
              </a:rPr>
              <a:t>利用转录组学和代谢组学的分析方法来确定疾病的潜在诊断和预后生物标记物，使其容易受到靶向治疗的影响。</a:t>
            </a:r>
          </a:p>
        </p:txBody>
      </p:sp>
      <p:sp>
        <p:nvSpPr>
          <p:cNvPr id="2063" name="文本框 2062">
            <a:extLst>
              <a:ext uri="{FF2B5EF4-FFF2-40B4-BE49-F238E27FC236}">
                <a16:creationId xmlns:a16="http://schemas.microsoft.com/office/drawing/2014/main" id="{B46862FB-2DCB-F6B9-050A-994C3C2552DF}"/>
              </a:ext>
            </a:extLst>
          </p:cNvPr>
          <p:cNvSpPr txBox="1"/>
          <p:nvPr/>
        </p:nvSpPr>
        <p:spPr>
          <a:xfrm>
            <a:off x="2126240" y="4323845"/>
            <a:ext cx="2262158" cy="369332"/>
          </a:xfrm>
          <a:prstGeom prst="rect">
            <a:avLst/>
          </a:prstGeom>
          <a:noFill/>
          <a:ln>
            <a:noFill/>
          </a:ln>
        </p:spPr>
        <p:txBody>
          <a:bodyPr vert="horz" wrap="none" rtlCol="0" anchor="ctr">
            <a:spAutoFit/>
          </a:bodyPr>
          <a:lstStyle/>
          <a:p>
            <a:pPr algn="r"/>
            <a:r>
              <a:rPr lang="zh-CN" altLang="en-US">
                <a:solidFill>
                  <a:schemeClr val="bg1"/>
                </a:solidFill>
                <a:effectLst>
                  <a:outerShdw blurRad="177800" dist="139700" dir="2700000" algn="tl">
                    <a:srgbClr val="000000">
                      <a:alpha val="15000"/>
                    </a:srgbClr>
                  </a:outerShdw>
                </a:effectLst>
                <a:latin typeface="字魂正酷超级黑 ExtraBold" pitchFamily="2" charset="-122"/>
                <a:ea typeface="字魂正酷超级黑 ExtraBold" pitchFamily="2" charset="-122"/>
                <a:cs typeface="+mn-ea"/>
                <a:sym typeface="+mn-lt"/>
              </a:rPr>
              <a:t>开展信息化系统建设</a:t>
            </a:r>
          </a:p>
        </p:txBody>
      </p:sp>
      <p:sp>
        <p:nvSpPr>
          <p:cNvPr id="2064" name="文本框 2063">
            <a:extLst>
              <a:ext uri="{FF2B5EF4-FFF2-40B4-BE49-F238E27FC236}">
                <a16:creationId xmlns:a16="http://schemas.microsoft.com/office/drawing/2014/main" id="{3B335AB9-A8E9-85C8-5390-85E27603A7EC}"/>
              </a:ext>
            </a:extLst>
          </p:cNvPr>
          <p:cNvSpPr txBox="1"/>
          <p:nvPr/>
        </p:nvSpPr>
        <p:spPr>
          <a:xfrm>
            <a:off x="554565" y="4628166"/>
            <a:ext cx="3833832" cy="476028"/>
          </a:xfrm>
          <a:prstGeom prst="rect">
            <a:avLst/>
          </a:prstGeom>
          <a:noFill/>
        </p:spPr>
        <p:txBody>
          <a:bodyPr wrap="square">
            <a:spAutoFit/>
          </a:bodyPr>
          <a:lstStyle/>
          <a:p>
            <a:pPr algn="r">
              <a:lnSpc>
                <a:spcPct val="130000"/>
              </a:lnSpc>
            </a:pPr>
            <a:r>
              <a:rPr lang="zh-CN" altLang="en-US" sz="1000">
                <a:solidFill>
                  <a:schemeClr val="bg1"/>
                </a:solidFill>
                <a:latin typeface="思源黑体 CN Medium" panose="020B0600000000000000" pitchFamily="34" charset="-122"/>
                <a:ea typeface="思源黑体 CN Medium" panose="020B0600000000000000" pitchFamily="34" charset="-122"/>
                <a:cs typeface="+mn-ea"/>
                <a:sym typeface="+mn-lt"/>
              </a:rPr>
              <a:t>建设集成平台，实现以病人为中心的系统应用，为临床医护人员提供有效的支持，提高医疗质量和安全。</a:t>
            </a:r>
          </a:p>
        </p:txBody>
      </p:sp>
      <p:sp>
        <p:nvSpPr>
          <p:cNvPr id="2065" name="文本框 2064">
            <a:extLst>
              <a:ext uri="{FF2B5EF4-FFF2-40B4-BE49-F238E27FC236}">
                <a16:creationId xmlns:a16="http://schemas.microsoft.com/office/drawing/2014/main" id="{BCC2C438-FB9F-C88E-96A4-D1255BC191F2}"/>
              </a:ext>
            </a:extLst>
          </p:cNvPr>
          <p:cNvSpPr txBox="1"/>
          <p:nvPr/>
        </p:nvSpPr>
        <p:spPr>
          <a:xfrm>
            <a:off x="2397660" y="3361462"/>
            <a:ext cx="2492990" cy="369332"/>
          </a:xfrm>
          <a:prstGeom prst="rect">
            <a:avLst/>
          </a:prstGeom>
          <a:noFill/>
          <a:ln>
            <a:noFill/>
          </a:ln>
        </p:spPr>
        <p:txBody>
          <a:bodyPr vert="horz" wrap="none" rtlCol="0" anchor="ctr">
            <a:spAutoFit/>
          </a:bodyPr>
          <a:lstStyle/>
          <a:p>
            <a:pPr algn="r"/>
            <a:r>
              <a:rPr lang="zh-CN" altLang="en-US">
                <a:solidFill>
                  <a:schemeClr val="bg1"/>
                </a:solidFill>
                <a:effectLst>
                  <a:outerShdw blurRad="177800" dist="139700" dir="2700000" algn="tl">
                    <a:srgbClr val="000000">
                      <a:alpha val="15000"/>
                    </a:srgbClr>
                  </a:outerShdw>
                </a:effectLst>
                <a:latin typeface="字魂正酷超级黑 ExtraBold" pitchFamily="2" charset="-122"/>
                <a:ea typeface="字魂正酷超级黑 ExtraBold" pitchFamily="2" charset="-122"/>
                <a:cs typeface="+mn-ea"/>
                <a:sym typeface="+mn-lt"/>
              </a:rPr>
              <a:t>全球开展数据资源协作</a:t>
            </a:r>
          </a:p>
        </p:txBody>
      </p:sp>
      <p:sp>
        <p:nvSpPr>
          <p:cNvPr id="2066" name="文本框 2065">
            <a:extLst>
              <a:ext uri="{FF2B5EF4-FFF2-40B4-BE49-F238E27FC236}">
                <a16:creationId xmlns:a16="http://schemas.microsoft.com/office/drawing/2014/main" id="{631BA75C-89BE-5AEB-AE2B-54AFF3A52492}"/>
              </a:ext>
            </a:extLst>
          </p:cNvPr>
          <p:cNvSpPr txBox="1"/>
          <p:nvPr/>
        </p:nvSpPr>
        <p:spPr>
          <a:xfrm>
            <a:off x="838597" y="3665783"/>
            <a:ext cx="4052052" cy="476028"/>
          </a:xfrm>
          <a:prstGeom prst="rect">
            <a:avLst/>
          </a:prstGeom>
          <a:noFill/>
        </p:spPr>
        <p:txBody>
          <a:bodyPr wrap="square">
            <a:spAutoFit/>
          </a:bodyPr>
          <a:lstStyle/>
          <a:p>
            <a:pPr algn="r">
              <a:lnSpc>
                <a:spcPct val="130000"/>
              </a:lnSpc>
            </a:pPr>
            <a:r>
              <a:rPr lang="zh-CN" altLang="en-US" sz="1000">
                <a:solidFill>
                  <a:schemeClr val="bg1"/>
                </a:solidFill>
                <a:latin typeface="思源黑体 CN Medium" panose="020B0600000000000000" pitchFamily="34" charset="-122"/>
                <a:ea typeface="思源黑体 CN Medium" panose="020B0600000000000000" pitchFamily="34" charset="-122"/>
                <a:cs typeface="+mn-ea"/>
                <a:sym typeface="+mn-lt"/>
              </a:rPr>
              <a:t>建立互助共享联盟，根据课题和研发工作需要，开展数据资源的共享，联合开展技术攻关，实现产、学、 研、用结合，形成创新合力。</a:t>
            </a:r>
          </a:p>
        </p:txBody>
      </p:sp>
      <p:sp>
        <p:nvSpPr>
          <p:cNvPr id="2073" name="文本框 2072">
            <a:extLst>
              <a:ext uri="{FF2B5EF4-FFF2-40B4-BE49-F238E27FC236}">
                <a16:creationId xmlns:a16="http://schemas.microsoft.com/office/drawing/2014/main" id="{8F28C1EC-AB55-B5E2-B8F4-3781D26EB349}"/>
              </a:ext>
            </a:extLst>
          </p:cNvPr>
          <p:cNvSpPr txBox="1"/>
          <p:nvPr/>
        </p:nvSpPr>
        <p:spPr>
          <a:xfrm>
            <a:off x="5275668" y="4614846"/>
            <a:ext cx="1605921" cy="954107"/>
          </a:xfrm>
          <a:prstGeom prst="rect">
            <a:avLst/>
          </a:prstGeom>
          <a:noFill/>
        </p:spPr>
        <p:txBody>
          <a:bodyPr wrap="square" rtlCol="0">
            <a:spAutoFit/>
          </a:bodyPr>
          <a:lstStyle>
            <a:defPPr>
              <a:defRPr lang="zh-CN"/>
            </a:defPPr>
            <a:lvl1pPr>
              <a:defRPr sz="2000" b="1">
                <a:solidFill>
                  <a:schemeClr val="bg1"/>
                </a:solidFill>
              </a:defRPr>
            </a:lvl1pPr>
          </a:lstStyle>
          <a:p>
            <a:pPr algn="ctr"/>
            <a:r>
              <a:rPr lang="zh-CN" altLang="en-US" sz="2800" b="0">
                <a:gradFill flip="none" rotWithShape="1">
                  <a:gsLst>
                    <a:gs pos="40000">
                      <a:srgbClr val="2EFFFD"/>
                    </a:gs>
                    <a:gs pos="100000">
                      <a:srgbClr val="002FA1"/>
                    </a:gs>
                  </a:gsLst>
                  <a:lin ang="5400000" scaled="1"/>
                  <a:tileRect/>
                </a:gradFill>
                <a:effectLst>
                  <a:outerShdw blurRad="203200" dist="101600" dir="5400000" algn="t" rotWithShape="0">
                    <a:prstClr val="black">
                      <a:alpha val="19000"/>
                    </a:prstClr>
                  </a:outerShdw>
                </a:effectLst>
                <a:latin typeface="字魂正酷超级黑 ExtraBold" pitchFamily="2" charset="-122"/>
                <a:ea typeface="字魂正酷超级黑 ExtraBold" pitchFamily="2" charset="-122"/>
                <a:cs typeface="+mn-ea"/>
                <a:sym typeface="+mn-lt"/>
              </a:rPr>
              <a:t>国内研究的瓶颈</a:t>
            </a:r>
          </a:p>
        </p:txBody>
      </p:sp>
      <p:grpSp>
        <p:nvGrpSpPr>
          <p:cNvPr id="2076" name="组合 2075">
            <a:extLst>
              <a:ext uri="{FF2B5EF4-FFF2-40B4-BE49-F238E27FC236}">
                <a16:creationId xmlns:a16="http://schemas.microsoft.com/office/drawing/2014/main" id="{4E0C3D44-30F8-0ABB-317A-E247DEC0B388}"/>
              </a:ext>
            </a:extLst>
          </p:cNvPr>
          <p:cNvGrpSpPr/>
          <p:nvPr/>
        </p:nvGrpSpPr>
        <p:grpSpPr>
          <a:xfrm>
            <a:off x="5269296" y="2491891"/>
            <a:ext cx="530063" cy="1668454"/>
            <a:chOff x="5281519" y="2447009"/>
            <a:chExt cx="530063" cy="1668454"/>
          </a:xfrm>
        </p:grpSpPr>
        <p:sp>
          <p:nvSpPr>
            <p:cNvPr id="2072" name="文本框 2071">
              <a:extLst>
                <a:ext uri="{FF2B5EF4-FFF2-40B4-BE49-F238E27FC236}">
                  <a16:creationId xmlns:a16="http://schemas.microsoft.com/office/drawing/2014/main" id="{04A3554C-A87D-2FD3-98C6-C20948400FE8}"/>
                </a:ext>
              </a:extLst>
            </p:cNvPr>
            <p:cNvSpPr txBox="1"/>
            <p:nvPr/>
          </p:nvSpPr>
          <p:spPr>
            <a:xfrm rot="19986086" flipH="1">
              <a:off x="5319139" y="2447009"/>
              <a:ext cx="492443" cy="906072"/>
            </a:xfrm>
            <a:prstGeom prst="rect">
              <a:avLst/>
            </a:prstGeom>
            <a:noFill/>
          </p:spPr>
          <p:txBody>
            <a:bodyPr vert="eaVert" wrap="square" rtlCol="0">
              <a:spAutoFit/>
            </a:bodyPr>
            <a:lstStyle>
              <a:defPPr>
                <a:defRPr lang="zh-CN"/>
              </a:defPPr>
              <a:lvl1pPr>
                <a:defRPr sz="2000" b="1">
                  <a:solidFill>
                    <a:schemeClr val="bg1"/>
                  </a:solidFill>
                </a:defRPr>
              </a:lvl1pPr>
            </a:lstStyle>
            <a:p>
              <a:pPr algn="ctr"/>
              <a:r>
                <a:rPr lang="zh-CN" altLang="en-US" b="0">
                  <a:latin typeface="思源黑体 CN Bold" panose="020B0800000000000000" pitchFamily="34" charset="-122"/>
                  <a:ea typeface="思源黑体 CN Bold" panose="020B0800000000000000" pitchFamily="34" charset="-122"/>
                  <a:cs typeface="+mn-ea"/>
                  <a:sym typeface="+mn-lt"/>
                </a:rPr>
                <a:t>国外</a:t>
              </a:r>
            </a:p>
          </p:txBody>
        </p:sp>
        <p:sp>
          <p:nvSpPr>
            <p:cNvPr id="2075" name="文本框 2074">
              <a:extLst>
                <a:ext uri="{FF2B5EF4-FFF2-40B4-BE49-F238E27FC236}">
                  <a16:creationId xmlns:a16="http://schemas.microsoft.com/office/drawing/2014/main" id="{7EB7C7F7-40E3-C36A-7F44-EB777E3D02E8}"/>
                </a:ext>
              </a:extLst>
            </p:cNvPr>
            <p:cNvSpPr txBox="1"/>
            <p:nvPr/>
          </p:nvSpPr>
          <p:spPr>
            <a:xfrm rot="1613914">
              <a:off x="5281519" y="3209391"/>
              <a:ext cx="492443" cy="906072"/>
            </a:xfrm>
            <a:prstGeom prst="rect">
              <a:avLst/>
            </a:prstGeom>
            <a:noFill/>
          </p:spPr>
          <p:txBody>
            <a:bodyPr vert="eaVert" wrap="square" rtlCol="0">
              <a:spAutoFit/>
            </a:bodyPr>
            <a:lstStyle>
              <a:defPPr>
                <a:defRPr lang="zh-CN"/>
              </a:defPPr>
              <a:lvl1pPr>
                <a:defRPr sz="2000" b="1">
                  <a:solidFill>
                    <a:schemeClr val="bg1"/>
                  </a:solidFill>
                </a:defRPr>
              </a:lvl1pPr>
            </a:lstStyle>
            <a:p>
              <a:pPr algn="ctr"/>
              <a:r>
                <a:rPr lang="zh-CN" altLang="en-US" b="0">
                  <a:latin typeface="思源黑体 CN Bold" panose="020B0800000000000000" pitchFamily="34" charset="-122"/>
                  <a:ea typeface="思源黑体 CN Bold" panose="020B0800000000000000" pitchFamily="34" charset="-122"/>
                  <a:cs typeface="+mn-ea"/>
                  <a:sym typeface="+mn-lt"/>
                </a:rPr>
                <a:t>现状</a:t>
              </a:r>
            </a:p>
          </p:txBody>
        </p:sp>
      </p:grpSp>
      <p:grpSp>
        <p:nvGrpSpPr>
          <p:cNvPr id="2077" name="组合 2076">
            <a:extLst>
              <a:ext uri="{FF2B5EF4-FFF2-40B4-BE49-F238E27FC236}">
                <a16:creationId xmlns:a16="http://schemas.microsoft.com/office/drawing/2014/main" id="{18F7178D-F25F-47D4-4F4A-0B8B615899A6}"/>
              </a:ext>
            </a:extLst>
          </p:cNvPr>
          <p:cNvGrpSpPr/>
          <p:nvPr/>
        </p:nvGrpSpPr>
        <p:grpSpPr>
          <a:xfrm flipH="1">
            <a:off x="6466649" y="2472405"/>
            <a:ext cx="501035" cy="1668454"/>
            <a:chOff x="5281519" y="2447009"/>
            <a:chExt cx="501035" cy="1668454"/>
          </a:xfrm>
        </p:grpSpPr>
        <p:sp>
          <p:nvSpPr>
            <p:cNvPr id="2078" name="文本框 2077">
              <a:extLst>
                <a:ext uri="{FF2B5EF4-FFF2-40B4-BE49-F238E27FC236}">
                  <a16:creationId xmlns:a16="http://schemas.microsoft.com/office/drawing/2014/main" id="{98DF0354-6904-0252-1316-DFC394C88FC8}"/>
                </a:ext>
              </a:extLst>
            </p:cNvPr>
            <p:cNvSpPr txBox="1"/>
            <p:nvPr/>
          </p:nvSpPr>
          <p:spPr>
            <a:xfrm rot="19986086" flipH="1">
              <a:off x="5290111" y="2447009"/>
              <a:ext cx="492443" cy="906072"/>
            </a:xfrm>
            <a:prstGeom prst="rect">
              <a:avLst/>
            </a:prstGeom>
            <a:noFill/>
          </p:spPr>
          <p:txBody>
            <a:bodyPr vert="eaVert" wrap="square" rtlCol="0">
              <a:spAutoFit/>
            </a:bodyPr>
            <a:lstStyle>
              <a:defPPr>
                <a:defRPr lang="zh-CN"/>
              </a:defPPr>
              <a:lvl1pPr>
                <a:defRPr sz="2000" b="1">
                  <a:solidFill>
                    <a:schemeClr val="bg1"/>
                  </a:solidFill>
                </a:defRPr>
              </a:lvl1pPr>
            </a:lstStyle>
            <a:p>
              <a:pPr algn="ctr"/>
              <a:r>
                <a:rPr lang="zh-CN" altLang="en-US" b="0">
                  <a:latin typeface="思源黑体 CN Bold" panose="020B0800000000000000" pitchFamily="34" charset="-122"/>
                  <a:ea typeface="思源黑体 CN Bold" panose="020B0800000000000000" pitchFamily="34" charset="-122"/>
                  <a:cs typeface="+mn-ea"/>
                  <a:sym typeface="+mn-lt"/>
                </a:rPr>
                <a:t>国内</a:t>
              </a:r>
            </a:p>
          </p:txBody>
        </p:sp>
        <p:sp>
          <p:nvSpPr>
            <p:cNvPr id="2079" name="文本框 2078">
              <a:extLst>
                <a:ext uri="{FF2B5EF4-FFF2-40B4-BE49-F238E27FC236}">
                  <a16:creationId xmlns:a16="http://schemas.microsoft.com/office/drawing/2014/main" id="{996DA240-98E1-807D-8777-4C70FD18A3C0}"/>
                </a:ext>
              </a:extLst>
            </p:cNvPr>
            <p:cNvSpPr txBox="1"/>
            <p:nvPr/>
          </p:nvSpPr>
          <p:spPr>
            <a:xfrm rot="1613914">
              <a:off x="5281519" y="3209391"/>
              <a:ext cx="492443" cy="906072"/>
            </a:xfrm>
            <a:prstGeom prst="rect">
              <a:avLst/>
            </a:prstGeom>
            <a:noFill/>
          </p:spPr>
          <p:txBody>
            <a:bodyPr vert="eaVert" wrap="square" rtlCol="0">
              <a:spAutoFit/>
            </a:bodyPr>
            <a:lstStyle>
              <a:defPPr>
                <a:defRPr lang="zh-CN"/>
              </a:defPPr>
              <a:lvl1pPr>
                <a:defRPr sz="2000" b="1">
                  <a:solidFill>
                    <a:schemeClr val="bg1"/>
                  </a:solidFill>
                </a:defRPr>
              </a:lvl1pPr>
            </a:lstStyle>
            <a:p>
              <a:pPr algn="ctr"/>
              <a:r>
                <a:rPr lang="zh-CN" altLang="en-US" b="0">
                  <a:latin typeface="思源黑体 CN Bold" panose="020B0800000000000000" pitchFamily="34" charset="-122"/>
                  <a:ea typeface="思源黑体 CN Bold" panose="020B0800000000000000" pitchFamily="34" charset="-122"/>
                  <a:cs typeface="+mn-ea"/>
                  <a:sym typeface="+mn-lt"/>
                </a:rPr>
                <a:t>现状</a:t>
              </a:r>
            </a:p>
          </p:txBody>
        </p:sp>
      </p:grpSp>
      <p:grpSp>
        <p:nvGrpSpPr>
          <p:cNvPr id="2089" name="组合 2088">
            <a:extLst>
              <a:ext uri="{FF2B5EF4-FFF2-40B4-BE49-F238E27FC236}">
                <a16:creationId xmlns:a16="http://schemas.microsoft.com/office/drawing/2014/main" id="{FCD818E9-5AB9-BB22-9921-7F5EB9B1AC91}"/>
              </a:ext>
            </a:extLst>
          </p:cNvPr>
          <p:cNvGrpSpPr/>
          <p:nvPr/>
        </p:nvGrpSpPr>
        <p:grpSpPr>
          <a:xfrm>
            <a:off x="8732389" y="5873965"/>
            <a:ext cx="2727957" cy="486930"/>
            <a:chOff x="256469" y="5842877"/>
            <a:chExt cx="3455066" cy="482786"/>
          </a:xfrm>
        </p:grpSpPr>
        <p:sp>
          <p:nvSpPr>
            <p:cNvPr id="2090" name="平行四边形 2089">
              <a:extLst>
                <a:ext uri="{FF2B5EF4-FFF2-40B4-BE49-F238E27FC236}">
                  <a16:creationId xmlns:a16="http://schemas.microsoft.com/office/drawing/2014/main" id="{F423FAA3-3A7D-E552-2C46-2022D9AF1D19}"/>
                </a:ext>
              </a:extLst>
            </p:cNvPr>
            <p:cNvSpPr/>
            <p:nvPr/>
          </p:nvSpPr>
          <p:spPr>
            <a:xfrm flipH="1" flipV="1">
              <a:off x="256469" y="5842877"/>
              <a:ext cx="3455066" cy="482786"/>
            </a:xfrm>
            <a:prstGeom prst="parallelogram">
              <a:avLst>
                <a:gd name="adj" fmla="val 48412"/>
              </a:avLst>
            </a:prstGeom>
            <a:gradFill flip="none" rotWithShape="1">
              <a:gsLst>
                <a:gs pos="0">
                  <a:srgbClr val="2EFFFD">
                    <a:alpha val="73000"/>
                  </a:srgbClr>
                </a:gs>
                <a:gs pos="100000">
                  <a:srgbClr val="002FA1">
                    <a:alpha val="0"/>
                  </a:srgbClr>
                </a:gs>
              </a:gsLst>
              <a:lin ang="0" scaled="1"/>
              <a:tileRect/>
            </a:gradFill>
            <a:ln w="9525">
              <a:gradFill flip="none" rotWithShape="1">
                <a:gsLst>
                  <a:gs pos="0">
                    <a:srgbClr val="2EFFFD"/>
                  </a:gs>
                  <a:gs pos="100000">
                    <a:srgbClr val="002FA1">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latin typeface="思源黑体 CN Medium" panose="020B0600000000000000" pitchFamily="34" charset="-122"/>
                <a:ea typeface="思源黑体 CN Medium" panose="020B0600000000000000" pitchFamily="34" charset="-122"/>
              </a:endParaRPr>
            </a:p>
          </p:txBody>
        </p:sp>
        <p:sp>
          <p:nvSpPr>
            <p:cNvPr id="2091" name="文本框 2090">
              <a:extLst>
                <a:ext uri="{FF2B5EF4-FFF2-40B4-BE49-F238E27FC236}">
                  <a16:creationId xmlns:a16="http://schemas.microsoft.com/office/drawing/2014/main" id="{23E7B742-402E-E7D0-8F1E-45011C79FE5C}"/>
                </a:ext>
              </a:extLst>
            </p:cNvPr>
            <p:cNvSpPr txBox="1"/>
            <p:nvPr/>
          </p:nvSpPr>
          <p:spPr>
            <a:xfrm>
              <a:off x="562760" y="5858385"/>
              <a:ext cx="3061202" cy="381708"/>
            </a:xfrm>
            <a:prstGeom prst="rect">
              <a:avLst/>
            </a:prstGeom>
            <a:noFill/>
          </p:spPr>
          <p:txBody>
            <a:bodyPr wrap="square">
              <a:spAutoFit/>
            </a:bodyPr>
            <a:lstStyle/>
            <a:p>
              <a:pPr algn="ctr">
                <a:lnSpc>
                  <a:spcPct val="150000"/>
                </a:lnSpc>
              </a:pPr>
              <a:r>
                <a:rPr lang="zh-CN" altLang="en-US" sz="1400" b="1">
                  <a:solidFill>
                    <a:schemeClr val="bg1"/>
                  </a:solidFill>
                  <a:latin typeface="思源黑体 CN Medium" panose="020B0600000000000000" pitchFamily="34" charset="-122"/>
                  <a:ea typeface="思源黑体 CN Medium" panose="020B0600000000000000" pitchFamily="34" charset="-122"/>
                  <a:cs typeface="+mn-ea"/>
                  <a:sym typeface="+mn-lt"/>
                </a:rPr>
                <a:t>资金投入和政策支持不足</a:t>
              </a:r>
            </a:p>
          </p:txBody>
        </p:sp>
      </p:grpSp>
      <p:grpSp>
        <p:nvGrpSpPr>
          <p:cNvPr id="2086" name="组合 2085">
            <a:extLst>
              <a:ext uri="{FF2B5EF4-FFF2-40B4-BE49-F238E27FC236}">
                <a16:creationId xmlns:a16="http://schemas.microsoft.com/office/drawing/2014/main" id="{E0D1A450-8E63-97FA-895C-932E0469D82B}"/>
              </a:ext>
            </a:extLst>
          </p:cNvPr>
          <p:cNvGrpSpPr/>
          <p:nvPr/>
        </p:nvGrpSpPr>
        <p:grpSpPr>
          <a:xfrm>
            <a:off x="6321875" y="5873965"/>
            <a:ext cx="2727957" cy="486930"/>
            <a:chOff x="256469" y="5842877"/>
            <a:chExt cx="3455066" cy="482786"/>
          </a:xfrm>
        </p:grpSpPr>
        <p:sp>
          <p:nvSpPr>
            <p:cNvPr id="2087" name="平行四边形 2086">
              <a:extLst>
                <a:ext uri="{FF2B5EF4-FFF2-40B4-BE49-F238E27FC236}">
                  <a16:creationId xmlns:a16="http://schemas.microsoft.com/office/drawing/2014/main" id="{79DB05BF-5689-DDDC-B15D-02526BE3CA9E}"/>
                </a:ext>
              </a:extLst>
            </p:cNvPr>
            <p:cNvSpPr/>
            <p:nvPr/>
          </p:nvSpPr>
          <p:spPr>
            <a:xfrm flipH="1" flipV="1">
              <a:off x="256469" y="5842877"/>
              <a:ext cx="3455066" cy="482786"/>
            </a:xfrm>
            <a:prstGeom prst="parallelogram">
              <a:avLst>
                <a:gd name="adj" fmla="val 48412"/>
              </a:avLst>
            </a:prstGeom>
            <a:gradFill flip="none" rotWithShape="1">
              <a:gsLst>
                <a:gs pos="0">
                  <a:srgbClr val="2EFFFD">
                    <a:alpha val="73000"/>
                  </a:srgbClr>
                </a:gs>
                <a:gs pos="100000">
                  <a:srgbClr val="002FA1">
                    <a:alpha val="0"/>
                  </a:srgbClr>
                </a:gs>
              </a:gsLst>
              <a:lin ang="0" scaled="1"/>
              <a:tileRect/>
            </a:gradFill>
            <a:ln w="9525">
              <a:gradFill flip="none" rotWithShape="1">
                <a:gsLst>
                  <a:gs pos="0">
                    <a:srgbClr val="2EFFFD"/>
                  </a:gs>
                  <a:gs pos="100000">
                    <a:srgbClr val="002FA1">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latin typeface="思源黑体 CN Medium" panose="020B0600000000000000" pitchFamily="34" charset="-122"/>
                <a:ea typeface="思源黑体 CN Medium" panose="020B0600000000000000" pitchFamily="34" charset="-122"/>
              </a:endParaRPr>
            </a:p>
          </p:txBody>
        </p:sp>
        <p:sp>
          <p:nvSpPr>
            <p:cNvPr id="2088" name="文本框 2087">
              <a:extLst>
                <a:ext uri="{FF2B5EF4-FFF2-40B4-BE49-F238E27FC236}">
                  <a16:creationId xmlns:a16="http://schemas.microsoft.com/office/drawing/2014/main" id="{FD1218B6-BBFF-B15E-6EB4-2CF151D4DAEA}"/>
                </a:ext>
              </a:extLst>
            </p:cNvPr>
            <p:cNvSpPr txBox="1"/>
            <p:nvPr/>
          </p:nvSpPr>
          <p:spPr>
            <a:xfrm>
              <a:off x="562760" y="5858385"/>
              <a:ext cx="3061202" cy="381708"/>
            </a:xfrm>
            <a:prstGeom prst="rect">
              <a:avLst/>
            </a:prstGeom>
            <a:noFill/>
          </p:spPr>
          <p:txBody>
            <a:bodyPr wrap="square">
              <a:spAutoFit/>
            </a:bodyPr>
            <a:lstStyle/>
            <a:p>
              <a:pPr algn="ctr">
                <a:lnSpc>
                  <a:spcPct val="150000"/>
                </a:lnSpc>
              </a:pPr>
              <a:r>
                <a:rPr lang="zh-CN" altLang="en-US" sz="1400" b="1">
                  <a:solidFill>
                    <a:schemeClr val="bg1"/>
                  </a:solidFill>
                  <a:latin typeface="思源黑体 CN Medium" panose="020B0600000000000000" pitchFamily="34" charset="-122"/>
                  <a:ea typeface="思源黑体 CN Medium" panose="020B0600000000000000" pitchFamily="34" charset="-122"/>
                  <a:cs typeface="+mn-ea"/>
                  <a:sym typeface="+mn-lt"/>
                </a:rPr>
                <a:t>研究内容和深度有待加强</a:t>
              </a:r>
            </a:p>
          </p:txBody>
        </p:sp>
      </p:grpSp>
      <p:grpSp>
        <p:nvGrpSpPr>
          <p:cNvPr id="2083" name="组合 2082">
            <a:extLst>
              <a:ext uri="{FF2B5EF4-FFF2-40B4-BE49-F238E27FC236}">
                <a16:creationId xmlns:a16="http://schemas.microsoft.com/office/drawing/2014/main" id="{50E9EE05-FE17-79AD-C284-C53F15EA654A}"/>
              </a:ext>
            </a:extLst>
          </p:cNvPr>
          <p:cNvGrpSpPr/>
          <p:nvPr/>
        </p:nvGrpSpPr>
        <p:grpSpPr>
          <a:xfrm>
            <a:off x="3598333" y="5873965"/>
            <a:ext cx="3040986" cy="486930"/>
            <a:chOff x="256469" y="5842877"/>
            <a:chExt cx="3455066" cy="482786"/>
          </a:xfrm>
        </p:grpSpPr>
        <p:sp>
          <p:nvSpPr>
            <p:cNvPr id="2084" name="平行四边形 2083">
              <a:extLst>
                <a:ext uri="{FF2B5EF4-FFF2-40B4-BE49-F238E27FC236}">
                  <a16:creationId xmlns:a16="http://schemas.microsoft.com/office/drawing/2014/main" id="{8E4F8397-60A5-3A4D-6AF0-5101D8C3375D}"/>
                </a:ext>
              </a:extLst>
            </p:cNvPr>
            <p:cNvSpPr/>
            <p:nvPr/>
          </p:nvSpPr>
          <p:spPr>
            <a:xfrm flipH="1" flipV="1">
              <a:off x="256469" y="5842877"/>
              <a:ext cx="3455066" cy="482786"/>
            </a:xfrm>
            <a:prstGeom prst="parallelogram">
              <a:avLst>
                <a:gd name="adj" fmla="val 48412"/>
              </a:avLst>
            </a:prstGeom>
            <a:gradFill flip="none" rotWithShape="1">
              <a:gsLst>
                <a:gs pos="0">
                  <a:srgbClr val="2EFFFD">
                    <a:alpha val="73000"/>
                  </a:srgbClr>
                </a:gs>
                <a:gs pos="100000">
                  <a:srgbClr val="002FA1">
                    <a:alpha val="0"/>
                  </a:srgbClr>
                </a:gs>
              </a:gsLst>
              <a:lin ang="0" scaled="1"/>
              <a:tileRect/>
            </a:gradFill>
            <a:ln w="9525">
              <a:gradFill flip="none" rotWithShape="1">
                <a:gsLst>
                  <a:gs pos="0">
                    <a:srgbClr val="2EFFFD"/>
                  </a:gs>
                  <a:gs pos="100000">
                    <a:srgbClr val="002FA1">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latin typeface="思源黑体 CN Medium" panose="020B0600000000000000" pitchFamily="34" charset="-122"/>
                <a:ea typeface="思源黑体 CN Medium" panose="020B0600000000000000" pitchFamily="34" charset="-122"/>
              </a:endParaRPr>
            </a:p>
          </p:txBody>
        </p:sp>
        <p:sp>
          <p:nvSpPr>
            <p:cNvPr id="2085" name="文本框 2084">
              <a:extLst>
                <a:ext uri="{FF2B5EF4-FFF2-40B4-BE49-F238E27FC236}">
                  <a16:creationId xmlns:a16="http://schemas.microsoft.com/office/drawing/2014/main" id="{431DFC4A-BD91-7CE3-DEE7-BC11793E792D}"/>
                </a:ext>
              </a:extLst>
            </p:cNvPr>
            <p:cNvSpPr txBox="1"/>
            <p:nvPr/>
          </p:nvSpPr>
          <p:spPr>
            <a:xfrm>
              <a:off x="611298" y="5858385"/>
              <a:ext cx="3061202" cy="381708"/>
            </a:xfrm>
            <a:prstGeom prst="rect">
              <a:avLst/>
            </a:prstGeom>
            <a:noFill/>
          </p:spPr>
          <p:txBody>
            <a:bodyPr wrap="square">
              <a:spAutoFit/>
            </a:bodyPr>
            <a:lstStyle/>
            <a:p>
              <a:pPr>
                <a:lnSpc>
                  <a:spcPct val="150000"/>
                </a:lnSpc>
              </a:pPr>
              <a:r>
                <a:rPr lang="zh-CN" altLang="en-US" sz="1400" b="1">
                  <a:solidFill>
                    <a:schemeClr val="bg1"/>
                  </a:solidFill>
                  <a:latin typeface="思源黑体 CN Medium" panose="020B0600000000000000" pitchFamily="34" charset="-122"/>
                  <a:ea typeface="思源黑体 CN Medium" panose="020B0600000000000000" pitchFamily="34" charset="-122"/>
                  <a:cs typeface="+mn-ea"/>
                  <a:sym typeface="+mn-lt"/>
                </a:rPr>
                <a:t>研究机构和人才资源相对较少</a:t>
              </a:r>
            </a:p>
          </p:txBody>
        </p:sp>
      </p:grpSp>
      <p:grpSp>
        <p:nvGrpSpPr>
          <p:cNvPr id="2082" name="组合 2081">
            <a:extLst>
              <a:ext uri="{FF2B5EF4-FFF2-40B4-BE49-F238E27FC236}">
                <a16:creationId xmlns:a16="http://schemas.microsoft.com/office/drawing/2014/main" id="{5E2E017E-33D6-12FE-7FC9-39BB1C637452}"/>
              </a:ext>
            </a:extLst>
          </p:cNvPr>
          <p:cNvGrpSpPr/>
          <p:nvPr/>
        </p:nvGrpSpPr>
        <p:grpSpPr>
          <a:xfrm>
            <a:off x="874791" y="5873965"/>
            <a:ext cx="3040986" cy="486930"/>
            <a:chOff x="256469" y="5842877"/>
            <a:chExt cx="3455066" cy="482786"/>
          </a:xfrm>
        </p:grpSpPr>
        <p:sp>
          <p:nvSpPr>
            <p:cNvPr id="2080" name="平行四边形 2079">
              <a:extLst>
                <a:ext uri="{FF2B5EF4-FFF2-40B4-BE49-F238E27FC236}">
                  <a16:creationId xmlns:a16="http://schemas.microsoft.com/office/drawing/2014/main" id="{5218AA01-DD10-3F52-9E0A-038E95166F66}"/>
                </a:ext>
              </a:extLst>
            </p:cNvPr>
            <p:cNvSpPr/>
            <p:nvPr/>
          </p:nvSpPr>
          <p:spPr>
            <a:xfrm flipH="1" flipV="1">
              <a:off x="256469" y="5842877"/>
              <a:ext cx="3455066" cy="482786"/>
            </a:xfrm>
            <a:prstGeom prst="parallelogram">
              <a:avLst>
                <a:gd name="adj" fmla="val 48412"/>
              </a:avLst>
            </a:prstGeom>
            <a:gradFill flip="none" rotWithShape="1">
              <a:gsLst>
                <a:gs pos="0">
                  <a:srgbClr val="2EFFFD">
                    <a:alpha val="73000"/>
                  </a:srgbClr>
                </a:gs>
                <a:gs pos="100000">
                  <a:srgbClr val="002FA1">
                    <a:alpha val="0"/>
                  </a:srgbClr>
                </a:gs>
              </a:gsLst>
              <a:lin ang="0" scaled="1"/>
              <a:tileRect/>
            </a:gradFill>
            <a:ln w="9525">
              <a:gradFill flip="none" rotWithShape="1">
                <a:gsLst>
                  <a:gs pos="0">
                    <a:srgbClr val="2EFFFD"/>
                  </a:gs>
                  <a:gs pos="100000">
                    <a:srgbClr val="002FA1">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latin typeface="思源黑体 CN Medium" panose="020B0600000000000000" pitchFamily="34" charset="-122"/>
                <a:ea typeface="思源黑体 CN Medium" panose="020B0600000000000000" pitchFamily="34" charset="-122"/>
              </a:endParaRPr>
            </a:p>
          </p:txBody>
        </p:sp>
        <p:sp>
          <p:nvSpPr>
            <p:cNvPr id="2081" name="文本框 2080">
              <a:extLst>
                <a:ext uri="{FF2B5EF4-FFF2-40B4-BE49-F238E27FC236}">
                  <a16:creationId xmlns:a16="http://schemas.microsoft.com/office/drawing/2014/main" id="{122CA8E7-04B0-2CDC-ABB3-A9886ABCD8B9}"/>
                </a:ext>
              </a:extLst>
            </p:cNvPr>
            <p:cNvSpPr txBox="1"/>
            <p:nvPr/>
          </p:nvSpPr>
          <p:spPr>
            <a:xfrm>
              <a:off x="256470" y="5858352"/>
              <a:ext cx="3235545" cy="378459"/>
            </a:xfrm>
            <a:prstGeom prst="rect">
              <a:avLst/>
            </a:prstGeom>
            <a:noFill/>
          </p:spPr>
          <p:txBody>
            <a:bodyPr wrap="square">
              <a:spAutoFit/>
            </a:bodyPr>
            <a:lstStyle/>
            <a:p>
              <a:pPr>
                <a:lnSpc>
                  <a:spcPct val="150000"/>
                </a:lnSpc>
              </a:pPr>
              <a:r>
                <a:rPr lang="zh-CN" altLang="en-US" sz="1400" b="1">
                  <a:solidFill>
                    <a:schemeClr val="bg1"/>
                  </a:solidFill>
                  <a:latin typeface="思源黑体 CN Medium" panose="020B0600000000000000" pitchFamily="34" charset="-122"/>
                  <a:ea typeface="思源黑体 CN Medium" panose="020B0600000000000000" pitchFamily="34" charset="-122"/>
                  <a:cs typeface="+mn-ea"/>
                  <a:sym typeface="+mn-lt"/>
                </a:rPr>
                <a:t>数据收集和汇总不完整、不准确</a:t>
              </a:r>
            </a:p>
          </p:txBody>
        </p:sp>
      </p:grpSp>
      <p:pic>
        <p:nvPicPr>
          <p:cNvPr id="2101" name="图片 2100">
            <a:extLst>
              <a:ext uri="{FF2B5EF4-FFF2-40B4-BE49-F238E27FC236}">
                <a16:creationId xmlns:a16="http://schemas.microsoft.com/office/drawing/2014/main" id="{FD9AD865-F51D-B406-EE54-6269AB708A8E}"/>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1618875" y="1850869"/>
            <a:ext cx="6687063" cy="643101"/>
          </a:xfrm>
          <a:prstGeom prst="rect">
            <a:avLst/>
          </a:prstGeom>
        </p:spPr>
      </p:pic>
      <p:pic>
        <p:nvPicPr>
          <p:cNvPr id="2103" name="图片 2102">
            <a:extLst>
              <a:ext uri="{FF2B5EF4-FFF2-40B4-BE49-F238E27FC236}">
                <a16:creationId xmlns:a16="http://schemas.microsoft.com/office/drawing/2014/main" id="{408864C3-2490-AA7A-F81B-3CD5728E404B}"/>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985799" y="2864187"/>
            <a:ext cx="6687063" cy="643101"/>
          </a:xfrm>
          <a:prstGeom prst="rect">
            <a:avLst/>
          </a:prstGeom>
          <a:ln>
            <a:noFill/>
          </a:ln>
          <a:effectLst>
            <a:softEdge rad="127000"/>
          </a:effectLst>
        </p:spPr>
      </p:pic>
      <p:pic>
        <p:nvPicPr>
          <p:cNvPr id="2104" name="图片 2103">
            <a:extLst>
              <a:ext uri="{FF2B5EF4-FFF2-40B4-BE49-F238E27FC236}">
                <a16:creationId xmlns:a16="http://schemas.microsoft.com/office/drawing/2014/main" id="{4442BB35-809F-82EB-36AD-CA4B455D0E19}"/>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114690" y="3931667"/>
            <a:ext cx="5647695" cy="543144"/>
          </a:xfrm>
          <a:prstGeom prst="rect">
            <a:avLst/>
          </a:prstGeom>
          <a:ln>
            <a:noFill/>
          </a:ln>
          <a:effectLst>
            <a:softEdge rad="127000"/>
          </a:effectLst>
        </p:spPr>
      </p:pic>
      <p:pic>
        <p:nvPicPr>
          <p:cNvPr id="2105" name="图片 2104">
            <a:extLst>
              <a:ext uri="{FF2B5EF4-FFF2-40B4-BE49-F238E27FC236}">
                <a16:creationId xmlns:a16="http://schemas.microsoft.com/office/drawing/2014/main" id="{46DA7A3B-48EA-DA3D-6094-1887E74C1854}"/>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1966233" y="4874750"/>
            <a:ext cx="6687063" cy="643101"/>
          </a:xfrm>
          <a:prstGeom prst="rect">
            <a:avLst/>
          </a:prstGeom>
          <a:ln>
            <a:noFill/>
          </a:ln>
          <a:effectLst>
            <a:softEdge rad="127000"/>
          </a:effectLst>
        </p:spPr>
      </p:pic>
      <p:pic>
        <p:nvPicPr>
          <p:cNvPr id="2107" name="图片 2106">
            <a:extLst>
              <a:ext uri="{FF2B5EF4-FFF2-40B4-BE49-F238E27FC236}">
                <a16:creationId xmlns:a16="http://schemas.microsoft.com/office/drawing/2014/main" id="{30841CD0-7927-2DCB-CAD5-F9E5A352E598}"/>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8027164" y="4866180"/>
            <a:ext cx="6687063" cy="643101"/>
          </a:xfrm>
          <a:prstGeom prst="rect">
            <a:avLst/>
          </a:prstGeom>
          <a:ln>
            <a:noFill/>
          </a:ln>
          <a:effectLst>
            <a:softEdge rad="127000"/>
          </a:effectLst>
        </p:spPr>
      </p:pic>
      <p:pic>
        <p:nvPicPr>
          <p:cNvPr id="2108" name="图片 2107">
            <a:extLst>
              <a:ext uri="{FF2B5EF4-FFF2-40B4-BE49-F238E27FC236}">
                <a16:creationId xmlns:a16="http://schemas.microsoft.com/office/drawing/2014/main" id="{4A608DF6-5E31-05D1-FA67-FC7CB3DEDFD3}"/>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7270326" y="3914249"/>
            <a:ext cx="6005831" cy="577586"/>
          </a:xfrm>
          <a:prstGeom prst="rect">
            <a:avLst/>
          </a:prstGeom>
          <a:ln>
            <a:noFill/>
          </a:ln>
          <a:effectLst>
            <a:softEdge rad="127000"/>
          </a:effectLst>
        </p:spPr>
      </p:pic>
      <p:pic>
        <p:nvPicPr>
          <p:cNvPr id="2109" name="图片 2108">
            <a:extLst>
              <a:ext uri="{FF2B5EF4-FFF2-40B4-BE49-F238E27FC236}">
                <a16:creationId xmlns:a16="http://schemas.microsoft.com/office/drawing/2014/main" id="{0BE85641-3A50-D4E1-5954-5AEA1C0949EE}"/>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6303371" y="2904314"/>
            <a:ext cx="5960305" cy="573208"/>
          </a:xfrm>
          <a:prstGeom prst="rect">
            <a:avLst/>
          </a:prstGeom>
          <a:ln>
            <a:noFill/>
          </a:ln>
          <a:effectLst>
            <a:softEdge rad="127000"/>
          </a:effectLst>
        </p:spPr>
      </p:pic>
      <p:pic>
        <p:nvPicPr>
          <p:cNvPr id="2110" name="图片 2109">
            <a:extLst>
              <a:ext uri="{FF2B5EF4-FFF2-40B4-BE49-F238E27FC236}">
                <a16:creationId xmlns:a16="http://schemas.microsoft.com/office/drawing/2014/main" id="{CF30B1D1-D4CB-0886-F90F-A14AE85A8C59}"/>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6800338" y="1865792"/>
            <a:ext cx="6687063" cy="643101"/>
          </a:xfrm>
          <a:prstGeom prst="rect">
            <a:avLst/>
          </a:prstGeom>
          <a:ln>
            <a:noFill/>
          </a:ln>
          <a:effectLst>
            <a:softEdge rad="127000"/>
          </a:effectLst>
        </p:spPr>
      </p:pic>
      <p:pic>
        <p:nvPicPr>
          <p:cNvPr id="2111" name="图片 2110">
            <a:extLst>
              <a:ext uri="{FF2B5EF4-FFF2-40B4-BE49-F238E27FC236}">
                <a16:creationId xmlns:a16="http://schemas.microsoft.com/office/drawing/2014/main" id="{2932AFD3-92BD-A448-3A8E-CEB5DD5D5AF6}"/>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9129273" y="6061026"/>
            <a:ext cx="2182488" cy="617172"/>
          </a:xfrm>
          <a:prstGeom prst="rect">
            <a:avLst/>
          </a:prstGeom>
          <a:ln>
            <a:noFill/>
          </a:ln>
          <a:effectLst>
            <a:softEdge rad="127000"/>
          </a:effectLst>
        </p:spPr>
      </p:pic>
      <p:pic>
        <p:nvPicPr>
          <p:cNvPr id="3072" name="图片 3071">
            <a:extLst>
              <a:ext uri="{FF2B5EF4-FFF2-40B4-BE49-F238E27FC236}">
                <a16:creationId xmlns:a16="http://schemas.microsoft.com/office/drawing/2014/main" id="{43EBAA6F-59DE-5994-FCD7-4F4A6C45C3D0}"/>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9626226" y="5714543"/>
            <a:ext cx="2490973" cy="318843"/>
          </a:xfrm>
          <a:prstGeom prst="rect">
            <a:avLst/>
          </a:prstGeom>
          <a:ln>
            <a:noFill/>
          </a:ln>
          <a:effectLst>
            <a:softEdge rad="127000"/>
          </a:effectLst>
        </p:spPr>
      </p:pic>
      <p:pic>
        <p:nvPicPr>
          <p:cNvPr id="3073" name="图片 3072">
            <a:extLst>
              <a:ext uri="{FF2B5EF4-FFF2-40B4-BE49-F238E27FC236}">
                <a16:creationId xmlns:a16="http://schemas.microsoft.com/office/drawing/2014/main" id="{42DBA1E3-15DF-3925-F459-6A1A7E5CA597}"/>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6723909" y="6061026"/>
            <a:ext cx="2182488" cy="617172"/>
          </a:xfrm>
          <a:prstGeom prst="rect">
            <a:avLst/>
          </a:prstGeom>
          <a:ln>
            <a:noFill/>
          </a:ln>
          <a:effectLst>
            <a:softEdge rad="127000"/>
          </a:effectLst>
        </p:spPr>
      </p:pic>
      <p:pic>
        <p:nvPicPr>
          <p:cNvPr id="3075" name="图片 3074">
            <a:extLst>
              <a:ext uri="{FF2B5EF4-FFF2-40B4-BE49-F238E27FC236}">
                <a16:creationId xmlns:a16="http://schemas.microsoft.com/office/drawing/2014/main" id="{C47E92D3-9743-29B3-09B2-489F1C5FE831}"/>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7220862" y="5714543"/>
            <a:ext cx="2490973" cy="318843"/>
          </a:xfrm>
          <a:prstGeom prst="rect">
            <a:avLst/>
          </a:prstGeom>
          <a:ln>
            <a:noFill/>
          </a:ln>
          <a:effectLst>
            <a:softEdge rad="127000"/>
          </a:effectLst>
        </p:spPr>
      </p:pic>
      <p:pic>
        <p:nvPicPr>
          <p:cNvPr id="3077" name="图片 3076">
            <a:extLst>
              <a:ext uri="{FF2B5EF4-FFF2-40B4-BE49-F238E27FC236}">
                <a16:creationId xmlns:a16="http://schemas.microsoft.com/office/drawing/2014/main" id="{84DDCCEC-523B-7FD5-5860-FD47175B91D8}"/>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854536" y="6048885"/>
            <a:ext cx="2182488" cy="617172"/>
          </a:xfrm>
          <a:prstGeom prst="rect">
            <a:avLst/>
          </a:prstGeom>
          <a:ln>
            <a:noFill/>
          </a:ln>
          <a:effectLst>
            <a:softEdge rad="127000"/>
          </a:effectLst>
        </p:spPr>
      </p:pic>
      <p:pic>
        <p:nvPicPr>
          <p:cNvPr id="3078" name="图片 3077">
            <a:extLst>
              <a:ext uri="{FF2B5EF4-FFF2-40B4-BE49-F238E27FC236}">
                <a16:creationId xmlns:a16="http://schemas.microsoft.com/office/drawing/2014/main" id="{774F41DC-F711-3F15-B30C-6C7D22B709EB}"/>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4351489" y="5702402"/>
            <a:ext cx="2490973" cy="318843"/>
          </a:xfrm>
          <a:prstGeom prst="rect">
            <a:avLst/>
          </a:prstGeom>
          <a:ln>
            <a:noFill/>
          </a:ln>
          <a:effectLst>
            <a:softEdge rad="127000"/>
          </a:effectLst>
        </p:spPr>
      </p:pic>
      <p:pic>
        <p:nvPicPr>
          <p:cNvPr id="3079" name="图片 3078">
            <a:extLst>
              <a:ext uri="{FF2B5EF4-FFF2-40B4-BE49-F238E27FC236}">
                <a16:creationId xmlns:a16="http://schemas.microsoft.com/office/drawing/2014/main" id="{89860AE0-056F-7589-AF12-A942111CD7DA}"/>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1220870" y="6061026"/>
            <a:ext cx="2182488" cy="617172"/>
          </a:xfrm>
          <a:prstGeom prst="rect">
            <a:avLst/>
          </a:prstGeom>
          <a:ln>
            <a:noFill/>
          </a:ln>
          <a:effectLst>
            <a:softEdge rad="127000"/>
          </a:effectLst>
        </p:spPr>
      </p:pic>
      <p:pic>
        <p:nvPicPr>
          <p:cNvPr id="3080" name="图片 3079">
            <a:extLst>
              <a:ext uri="{FF2B5EF4-FFF2-40B4-BE49-F238E27FC236}">
                <a16:creationId xmlns:a16="http://schemas.microsoft.com/office/drawing/2014/main" id="{ED0A0308-8802-501A-FECF-EEA6A68D21B5}"/>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1717823" y="5714543"/>
            <a:ext cx="2490973" cy="318843"/>
          </a:xfrm>
          <a:prstGeom prst="rect">
            <a:avLst/>
          </a:prstGeom>
          <a:ln>
            <a:noFill/>
          </a:ln>
          <a:effectLst>
            <a:softEdge rad="127000"/>
          </a:effectLst>
        </p:spPr>
      </p:pic>
    </p:spTree>
    <p:extLst>
      <p:ext uri="{BB962C8B-B14F-4D97-AF65-F5344CB8AC3E}">
        <p14:creationId xmlns:p14="http://schemas.microsoft.com/office/powerpoint/2010/main" val="22345417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2FA1"/>
        </a:solidFill>
        <a:effectLst/>
      </p:bgPr>
    </p:bg>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1CD564CC-7DBD-A0D3-70BE-14E4A6B072DE}"/>
              </a:ext>
            </a:extLst>
          </p:cNvPr>
          <p:cNvSpPr txBox="1"/>
          <p:nvPr/>
        </p:nvSpPr>
        <p:spPr>
          <a:xfrm>
            <a:off x="439552" y="397772"/>
            <a:ext cx="5504047" cy="584775"/>
          </a:xfrm>
          <a:prstGeom prst="rect">
            <a:avLst/>
          </a:prstGeom>
          <a:noFill/>
          <a:ln>
            <a:noFill/>
          </a:ln>
        </p:spPr>
        <p:txBody>
          <a:bodyPr wrap="square" rtlCol="0" anchor="ctr">
            <a:spAutoFit/>
          </a:bodyPr>
          <a:lstStyle/>
          <a:p>
            <a:r>
              <a:rPr lang="zh-CN" altLang="en-US" sz="3200">
                <a:gradFill flip="none" rotWithShape="1">
                  <a:gsLst>
                    <a:gs pos="0">
                      <a:srgbClr val="002FA1"/>
                    </a:gs>
                    <a:gs pos="100000">
                      <a:srgbClr val="2EFFFD"/>
                    </a:gs>
                  </a:gsLst>
                  <a:lin ang="13500000" scaled="1"/>
                  <a:tileRect/>
                </a:gradFill>
                <a:latin typeface="字魂正酷超级黑 ExtraBold" pitchFamily="2" charset="-122"/>
                <a:ea typeface="字魂正酷超级黑 ExtraBold" pitchFamily="2" charset="-122"/>
                <a:cs typeface="+mn-ea"/>
                <a:sym typeface="+mn-lt"/>
              </a:rPr>
              <a:t>研究内容</a:t>
            </a:r>
          </a:p>
        </p:txBody>
      </p:sp>
      <p:sp>
        <p:nvSpPr>
          <p:cNvPr id="7" name="矩形 6">
            <a:extLst>
              <a:ext uri="{FF2B5EF4-FFF2-40B4-BE49-F238E27FC236}">
                <a16:creationId xmlns:a16="http://schemas.microsoft.com/office/drawing/2014/main" id="{D45DB4ED-80DF-2D31-7965-04700A12A192}"/>
              </a:ext>
            </a:extLst>
          </p:cNvPr>
          <p:cNvSpPr/>
          <p:nvPr/>
        </p:nvSpPr>
        <p:spPr>
          <a:xfrm flipH="1">
            <a:off x="323850" y="496779"/>
            <a:ext cx="115702" cy="462580"/>
          </a:xfrm>
          <a:prstGeom prst="rect">
            <a:avLst/>
          </a:prstGeom>
          <a:gradFill>
            <a:gsLst>
              <a:gs pos="2000">
                <a:srgbClr val="2EFFFD"/>
              </a:gs>
              <a:gs pos="100000">
                <a:srgbClr val="0BB6E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31FBB93E-4050-F770-2300-60A796A72179}"/>
              </a:ext>
            </a:extLst>
          </p:cNvPr>
          <p:cNvSpPr txBox="1"/>
          <p:nvPr/>
        </p:nvSpPr>
        <p:spPr>
          <a:xfrm>
            <a:off x="2106456" y="518124"/>
            <a:ext cx="4468515" cy="464423"/>
          </a:xfrm>
          <a:prstGeom prst="rect">
            <a:avLst/>
          </a:prstGeom>
          <a:noFill/>
        </p:spPr>
        <p:txBody>
          <a:bodyPr wrap="square">
            <a:spAutoFit/>
          </a:bodyPr>
          <a:lstStyle/>
          <a:p>
            <a:pPr>
              <a:lnSpc>
                <a:spcPct val="150000"/>
              </a:lnSpc>
            </a:pPr>
            <a:r>
              <a:rPr lang="zh-CN" altLang="en-US">
                <a:gradFill flip="none" rotWithShape="1">
                  <a:gsLst>
                    <a:gs pos="0">
                      <a:srgbClr val="002FA1"/>
                    </a:gs>
                    <a:gs pos="100000">
                      <a:srgbClr val="2EFFFD"/>
                    </a:gs>
                  </a:gsLst>
                  <a:lin ang="13500000" scaled="1"/>
                  <a:tileRect/>
                </a:gradFill>
                <a:latin typeface="思源黑体 CN Medium" panose="020B0600000000000000" pitchFamily="34" charset="-122"/>
                <a:ea typeface="思源黑体 CN Medium" panose="020B0600000000000000" pitchFamily="34" charset="-122"/>
                <a:cs typeface="+mn-ea"/>
                <a:sym typeface="+mn-lt"/>
              </a:rPr>
              <a:t>课题五：综合服务数据库云平台建设</a:t>
            </a:r>
          </a:p>
        </p:txBody>
      </p:sp>
      <p:sp>
        <p:nvSpPr>
          <p:cNvPr id="19" name="文本框 18">
            <a:extLst>
              <a:ext uri="{FF2B5EF4-FFF2-40B4-BE49-F238E27FC236}">
                <a16:creationId xmlns:a16="http://schemas.microsoft.com/office/drawing/2014/main" id="{84B5AA76-02E0-1DAB-85CA-037F0111CAC5}"/>
              </a:ext>
            </a:extLst>
          </p:cNvPr>
          <p:cNvSpPr txBox="1"/>
          <p:nvPr/>
        </p:nvSpPr>
        <p:spPr>
          <a:xfrm>
            <a:off x="4691543" y="1094689"/>
            <a:ext cx="2348590" cy="569387"/>
          </a:xfrm>
          <a:prstGeom prst="rect">
            <a:avLst/>
          </a:prstGeom>
          <a:noFill/>
        </p:spPr>
        <p:txBody>
          <a:bodyPr wrap="square" anchor="t">
            <a:spAutoFit/>
          </a:bodyPr>
          <a:lstStyle/>
          <a:p>
            <a:pPr algn="ctr">
              <a:lnSpc>
                <a:spcPct val="150000"/>
              </a:lnSpc>
            </a:pPr>
            <a:r>
              <a:rPr lang="zh-CN" altLang="en-US" sz="2400">
                <a:gradFill flip="none" rotWithShape="1">
                  <a:gsLst>
                    <a:gs pos="98291">
                      <a:srgbClr val="002FA1"/>
                    </a:gs>
                    <a:gs pos="36000">
                      <a:srgbClr val="2EFFFD"/>
                    </a:gs>
                  </a:gsLst>
                  <a:lin ang="5400000" scaled="1"/>
                  <a:tileRect/>
                </a:gradFill>
                <a:latin typeface="字魂正酷超级黑 ExtraBold" pitchFamily="2" charset="-122"/>
                <a:ea typeface="字魂正酷超级黑 ExtraBold" pitchFamily="2" charset="-122"/>
                <a:cs typeface="+mn-ea"/>
                <a:sym typeface="+mn-lt"/>
              </a:rPr>
              <a:t>功能模块</a:t>
            </a:r>
          </a:p>
        </p:txBody>
      </p:sp>
      <p:grpSp>
        <p:nvGrpSpPr>
          <p:cNvPr id="28" name="组合 27">
            <a:extLst>
              <a:ext uri="{FF2B5EF4-FFF2-40B4-BE49-F238E27FC236}">
                <a16:creationId xmlns:a16="http://schemas.microsoft.com/office/drawing/2014/main" id="{DB2453DB-DD9E-1C93-C60D-53E92A7289E6}"/>
              </a:ext>
            </a:extLst>
          </p:cNvPr>
          <p:cNvGrpSpPr/>
          <p:nvPr/>
        </p:nvGrpSpPr>
        <p:grpSpPr>
          <a:xfrm>
            <a:off x="1719262" y="5269991"/>
            <a:ext cx="8753475" cy="1298187"/>
            <a:chOff x="1719263" y="4997433"/>
            <a:chExt cx="8753475" cy="1298187"/>
          </a:xfrm>
        </p:grpSpPr>
        <p:sp>
          <p:nvSpPr>
            <p:cNvPr id="25" name="梯形 24">
              <a:extLst>
                <a:ext uri="{FF2B5EF4-FFF2-40B4-BE49-F238E27FC236}">
                  <a16:creationId xmlns:a16="http://schemas.microsoft.com/office/drawing/2014/main" id="{B06C3386-2FBC-A8F8-1C74-A293877A1419}"/>
                </a:ext>
              </a:extLst>
            </p:cNvPr>
            <p:cNvSpPr/>
            <p:nvPr/>
          </p:nvSpPr>
          <p:spPr>
            <a:xfrm>
              <a:off x="1719263" y="5057442"/>
              <a:ext cx="8753475" cy="1238178"/>
            </a:xfrm>
            <a:prstGeom prst="trapezoid">
              <a:avLst>
                <a:gd name="adj" fmla="val 119408"/>
              </a:avLst>
            </a:prstGeom>
            <a:noFill/>
            <a:ln>
              <a:gradFill flip="none" rotWithShape="1">
                <a:gsLst>
                  <a:gs pos="1000">
                    <a:srgbClr val="002FA1">
                      <a:alpha val="0"/>
                    </a:srgbClr>
                  </a:gs>
                  <a:gs pos="100000">
                    <a:srgbClr val="2EFFFD"/>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梯形 25">
              <a:extLst>
                <a:ext uri="{FF2B5EF4-FFF2-40B4-BE49-F238E27FC236}">
                  <a16:creationId xmlns:a16="http://schemas.microsoft.com/office/drawing/2014/main" id="{8AE4025A-27C6-5599-E5A3-7218202D530F}"/>
                </a:ext>
              </a:extLst>
            </p:cNvPr>
            <p:cNvSpPr/>
            <p:nvPr/>
          </p:nvSpPr>
          <p:spPr>
            <a:xfrm>
              <a:off x="2382440" y="5005839"/>
              <a:ext cx="7427120" cy="1050565"/>
            </a:xfrm>
            <a:prstGeom prst="trapezoid">
              <a:avLst>
                <a:gd name="adj" fmla="val 119408"/>
              </a:avLst>
            </a:prstGeom>
            <a:gradFill flip="none" rotWithShape="1">
              <a:gsLst>
                <a:gs pos="100000">
                  <a:srgbClr val="2EFFFD">
                    <a:alpha val="32000"/>
                  </a:srgbClr>
                </a:gs>
                <a:gs pos="0">
                  <a:srgbClr val="002FA1">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梯形 26">
              <a:extLst>
                <a:ext uri="{FF2B5EF4-FFF2-40B4-BE49-F238E27FC236}">
                  <a16:creationId xmlns:a16="http://schemas.microsoft.com/office/drawing/2014/main" id="{8E0380CB-18F2-E56E-A434-FD2B037144E5}"/>
                </a:ext>
              </a:extLst>
            </p:cNvPr>
            <p:cNvSpPr/>
            <p:nvPr/>
          </p:nvSpPr>
          <p:spPr>
            <a:xfrm>
              <a:off x="2907843" y="4997433"/>
              <a:ext cx="6376315" cy="901929"/>
            </a:xfrm>
            <a:prstGeom prst="trapezoid">
              <a:avLst>
                <a:gd name="adj" fmla="val 119408"/>
              </a:avLst>
            </a:prstGeom>
            <a:noFill/>
            <a:ln>
              <a:gradFill flip="none" rotWithShape="1">
                <a:gsLst>
                  <a:gs pos="1000">
                    <a:srgbClr val="002FA1">
                      <a:alpha val="0"/>
                    </a:srgbClr>
                  </a:gs>
                  <a:gs pos="100000">
                    <a:srgbClr val="2EFFFD">
                      <a:alpha val="3300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文本框 39">
            <a:extLst>
              <a:ext uri="{FF2B5EF4-FFF2-40B4-BE49-F238E27FC236}">
                <a16:creationId xmlns:a16="http://schemas.microsoft.com/office/drawing/2014/main" id="{551116E8-E53C-18DD-FF96-7264CA7F5F71}"/>
              </a:ext>
            </a:extLst>
          </p:cNvPr>
          <p:cNvSpPr txBox="1"/>
          <p:nvPr/>
        </p:nvSpPr>
        <p:spPr>
          <a:xfrm>
            <a:off x="3459600" y="5508406"/>
            <a:ext cx="5272797" cy="590546"/>
          </a:xfrm>
          <a:prstGeom prst="rect">
            <a:avLst/>
          </a:prstGeom>
          <a:noFill/>
        </p:spPr>
        <p:txBody>
          <a:bodyPr wrap="square" rtlCol="0">
            <a:spAutoFit/>
          </a:bodyPr>
          <a:lstStyle/>
          <a:p>
            <a:pPr algn="ctr">
              <a:lnSpc>
                <a:spcPct val="120000"/>
              </a:lnSpc>
              <a:defRPr/>
            </a:pPr>
            <a:r>
              <a:rPr lang="zh-CN" altLang="en-US" sz="1400" dirty="0">
                <a:solidFill>
                  <a:srgbClr val="2EFFFD"/>
                </a:solidFill>
                <a:effectLst>
                  <a:outerShdw blurRad="50800" dist="38100" dir="2700000" algn="tl" rotWithShape="0">
                    <a:prstClr val="black">
                      <a:alpha val="40000"/>
                    </a:prstClr>
                  </a:outerShdw>
                  <a:reflection blurRad="6350" stA="8000" endPos="60000" dist="60007" dir="5400000" sy="-100000" algn="bl" rotWithShape="0"/>
                </a:effectLst>
                <a:cs typeface="+mn-ea"/>
                <a:sym typeface="+mn-lt"/>
              </a:rPr>
              <a:t>打造一站式云服务平台，满足医患双方多层次需求，为疾病诊疗、病人管理、临床队伍建设提供便捷实用的优质服务</a:t>
            </a:r>
          </a:p>
        </p:txBody>
      </p:sp>
      <p:grpSp>
        <p:nvGrpSpPr>
          <p:cNvPr id="41" name="组合 40">
            <a:extLst>
              <a:ext uri="{FF2B5EF4-FFF2-40B4-BE49-F238E27FC236}">
                <a16:creationId xmlns:a16="http://schemas.microsoft.com/office/drawing/2014/main" id="{A04E4DD1-5C6E-6DB7-99DF-A3048B778999}"/>
              </a:ext>
            </a:extLst>
          </p:cNvPr>
          <p:cNvGrpSpPr/>
          <p:nvPr/>
        </p:nvGrpSpPr>
        <p:grpSpPr>
          <a:xfrm>
            <a:off x="938737" y="-673165"/>
            <a:ext cx="2335438" cy="484914"/>
            <a:chOff x="783077" y="2054502"/>
            <a:chExt cx="2335438" cy="484914"/>
          </a:xfrm>
        </p:grpSpPr>
        <p:sp>
          <p:nvSpPr>
            <p:cNvPr id="42" name="矩形: 圆角 41">
              <a:extLst>
                <a:ext uri="{FF2B5EF4-FFF2-40B4-BE49-F238E27FC236}">
                  <a16:creationId xmlns:a16="http://schemas.microsoft.com/office/drawing/2014/main" id="{01B99F1C-A0D1-58E5-5568-10EBA58F5DE5}"/>
                </a:ext>
              </a:extLst>
            </p:cNvPr>
            <p:cNvSpPr/>
            <p:nvPr/>
          </p:nvSpPr>
          <p:spPr>
            <a:xfrm>
              <a:off x="827527" y="2157708"/>
              <a:ext cx="2290988" cy="381708"/>
            </a:xfrm>
            <a:prstGeom prst="roundRect">
              <a:avLst>
                <a:gd name="adj" fmla="val 50000"/>
              </a:avLst>
            </a:prstGeom>
            <a:gradFill flip="none" rotWithShape="1">
              <a:gsLst>
                <a:gs pos="18000">
                  <a:srgbClr val="2EFFFD">
                    <a:lumMod val="96000"/>
                  </a:srgbClr>
                </a:gs>
                <a:gs pos="83000">
                  <a:srgbClr val="002FA1"/>
                </a:gs>
              </a:gsLst>
              <a:lin ang="5400000" scaled="1"/>
              <a:tileRect/>
            </a:gradFill>
            <a:ln w="6350">
              <a:gradFill flip="none" rotWithShape="1">
                <a:gsLst>
                  <a:gs pos="96154">
                    <a:srgbClr val="2EFFFD"/>
                  </a:gs>
                  <a:gs pos="0">
                    <a:srgbClr val="2EFFFD"/>
                  </a:gs>
                  <a:gs pos="47000">
                    <a:srgbClr val="002FA1"/>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a:extLst>
                <a:ext uri="{FF2B5EF4-FFF2-40B4-BE49-F238E27FC236}">
                  <a16:creationId xmlns:a16="http://schemas.microsoft.com/office/drawing/2014/main" id="{A3E05EDD-0187-7F21-70CA-2839E48C9E9E}"/>
                </a:ext>
              </a:extLst>
            </p:cNvPr>
            <p:cNvSpPr txBox="1"/>
            <p:nvPr/>
          </p:nvSpPr>
          <p:spPr>
            <a:xfrm>
              <a:off x="783077" y="2054502"/>
              <a:ext cx="2290988" cy="450123"/>
            </a:xfrm>
            <a:prstGeom prst="rect">
              <a:avLst/>
            </a:prstGeom>
            <a:noFill/>
          </p:spPr>
          <p:txBody>
            <a:bodyPr wrap="square" anchor="ctr">
              <a:spAutoFit/>
            </a:bodyPr>
            <a:lstStyle/>
            <a:p>
              <a:pPr algn="ctr">
                <a:lnSpc>
                  <a:spcPct val="150000"/>
                </a:lnSpc>
              </a:pPr>
              <a:r>
                <a:rPr lang="zh-CN" altLang="en-US">
                  <a:solidFill>
                    <a:schemeClr val="bg1"/>
                  </a:solidFill>
                  <a:latin typeface="字魂正酷超级黑 ExtraBold" pitchFamily="2" charset="-122"/>
                  <a:ea typeface="字魂正酷超级黑 ExtraBold" pitchFamily="2" charset="-122"/>
                  <a:cs typeface="+mn-ea"/>
                  <a:sym typeface="+mn-lt"/>
                </a:rPr>
                <a:t>基础技术研发</a:t>
              </a:r>
            </a:p>
          </p:txBody>
        </p:sp>
      </p:grpSp>
      <p:grpSp>
        <p:nvGrpSpPr>
          <p:cNvPr id="44" name="组合 43">
            <a:extLst>
              <a:ext uri="{FF2B5EF4-FFF2-40B4-BE49-F238E27FC236}">
                <a16:creationId xmlns:a16="http://schemas.microsoft.com/office/drawing/2014/main" id="{DBE4C24E-265E-F13B-14FB-13026812392D}"/>
              </a:ext>
            </a:extLst>
          </p:cNvPr>
          <p:cNvGrpSpPr/>
          <p:nvPr/>
        </p:nvGrpSpPr>
        <p:grpSpPr>
          <a:xfrm>
            <a:off x="4961808" y="-673165"/>
            <a:ext cx="2290988" cy="501726"/>
            <a:chOff x="827527" y="2037690"/>
            <a:chExt cx="2290988" cy="501726"/>
          </a:xfrm>
        </p:grpSpPr>
        <p:sp>
          <p:nvSpPr>
            <p:cNvPr id="45" name="矩形: 圆角 44">
              <a:extLst>
                <a:ext uri="{FF2B5EF4-FFF2-40B4-BE49-F238E27FC236}">
                  <a16:creationId xmlns:a16="http://schemas.microsoft.com/office/drawing/2014/main" id="{BEB69089-77B3-8537-8002-AAD09B031400}"/>
                </a:ext>
              </a:extLst>
            </p:cNvPr>
            <p:cNvSpPr/>
            <p:nvPr/>
          </p:nvSpPr>
          <p:spPr>
            <a:xfrm>
              <a:off x="827527" y="2157708"/>
              <a:ext cx="2290988" cy="381708"/>
            </a:xfrm>
            <a:prstGeom prst="roundRect">
              <a:avLst>
                <a:gd name="adj" fmla="val 50000"/>
              </a:avLst>
            </a:prstGeom>
            <a:gradFill flip="none" rotWithShape="1">
              <a:gsLst>
                <a:gs pos="18000">
                  <a:srgbClr val="2EFFFD">
                    <a:lumMod val="96000"/>
                  </a:srgbClr>
                </a:gs>
                <a:gs pos="83000">
                  <a:srgbClr val="002FA1"/>
                </a:gs>
              </a:gsLst>
              <a:lin ang="5400000" scaled="1"/>
              <a:tileRect/>
            </a:gradFill>
            <a:ln w="6350">
              <a:gradFill flip="none" rotWithShape="1">
                <a:gsLst>
                  <a:gs pos="96154">
                    <a:srgbClr val="2EFFFD"/>
                  </a:gs>
                  <a:gs pos="0">
                    <a:srgbClr val="2EFFFD"/>
                  </a:gs>
                  <a:gs pos="47000">
                    <a:srgbClr val="002FA1"/>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a:extLst>
                <a:ext uri="{FF2B5EF4-FFF2-40B4-BE49-F238E27FC236}">
                  <a16:creationId xmlns:a16="http://schemas.microsoft.com/office/drawing/2014/main" id="{254DEE52-E8EC-EB33-9E92-D8A6BF21DB24}"/>
                </a:ext>
              </a:extLst>
            </p:cNvPr>
            <p:cNvSpPr txBox="1"/>
            <p:nvPr/>
          </p:nvSpPr>
          <p:spPr>
            <a:xfrm>
              <a:off x="827527" y="2037690"/>
              <a:ext cx="2290988" cy="450123"/>
            </a:xfrm>
            <a:prstGeom prst="rect">
              <a:avLst/>
            </a:prstGeom>
            <a:noFill/>
          </p:spPr>
          <p:txBody>
            <a:bodyPr wrap="square" anchor="ctr">
              <a:spAutoFit/>
            </a:bodyPr>
            <a:lstStyle/>
            <a:p>
              <a:pPr algn="ctr">
                <a:lnSpc>
                  <a:spcPct val="150000"/>
                </a:lnSpc>
              </a:pPr>
              <a:r>
                <a:rPr lang="zh-CN" altLang="en-US">
                  <a:solidFill>
                    <a:schemeClr val="bg1"/>
                  </a:solidFill>
                  <a:latin typeface="字魂正酷超级黑 ExtraBold" pitchFamily="2" charset="-122"/>
                  <a:ea typeface="字魂正酷超级黑 ExtraBold" pitchFamily="2" charset="-122"/>
                  <a:cs typeface="+mn-ea"/>
                  <a:sym typeface="+mn-lt"/>
                </a:rPr>
                <a:t>功能模块</a:t>
              </a:r>
            </a:p>
          </p:txBody>
        </p:sp>
      </p:grpSp>
      <p:grpSp>
        <p:nvGrpSpPr>
          <p:cNvPr id="47" name="组合 46">
            <a:extLst>
              <a:ext uri="{FF2B5EF4-FFF2-40B4-BE49-F238E27FC236}">
                <a16:creationId xmlns:a16="http://schemas.microsoft.com/office/drawing/2014/main" id="{ACB017F7-AB96-39A4-8DFA-11AAC452BEA3}"/>
              </a:ext>
            </a:extLst>
          </p:cNvPr>
          <p:cNvGrpSpPr/>
          <p:nvPr/>
        </p:nvGrpSpPr>
        <p:grpSpPr>
          <a:xfrm>
            <a:off x="8940430" y="-673165"/>
            <a:ext cx="2588079" cy="516647"/>
            <a:chOff x="827527" y="2022769"/>
            <a:chExt cx="2290988" cy="516647"/>
          </a:xfrm>
        </p:grpSpPr>
        <p:sp>
          <p:nvSpPr>
            <p:cNvPr id="48" name="矩形: 圆角 47">
              <a:extLst>
                <a:ext uri="{FF2B5EF4-FFF2-40B4-BE49-F238E27FC236}">
                  <a16:creationId xmlns:a16="http://schemas.microsoft.com/office/drawing/2014/main" id="{C6A30546-74F1-3C1B-66FD-3EE63FA78A23}"/>
                </a:ext>
              </a:extLst>
            </p:cNvPr>
            <p:cNvSpPr/>
            <p:nvPr/>
          </p:nvSpPr>
          <p:spPr>
            <a:xfrm>
              <a:off x="827527" y="2157708"/>
              <a:ext cx="2290988" cy="381708"/>
            </a:xfrm>
            <a:prstGeom prst="roundRect">
              <a:avLst>
                <a:gd name="adj" fmla="val 50000"/>
              </a:avLst>
            </a:prstGeom>
            <a:gradFill flip="none" rotWithShape="1">
              <a:gsLst>
                <a:gs pos="18000">
                  <a:srgbClr val="2EFFFD">
                    <a:lumMod val="96000"/>
                  </a:srgbClr>
                </a:gs>
                <a:gs pos="83000">
                  <a:srgbClr val="002FA1"/>
                </a:gs>
              </a:gsLst>
              <a:lin ang="5400000" scaled="1"/>
              <a:tileRect/>
            </a:gradFill>
            <a:ln w="6350">
              <a:gradFill flip="none" rotWithShape="1">
                <a:gsLst>
                  <a:gs pos="96154">
                    <a:srgbClr val="2EFFFD"/>
                  </a:gs>
                  <a:gs pos="0">
                    <a:srgbClr val="2EFFFD"/>
                  </a:gs>
                  <a:gs pos="47000">
                    <a:srgbClr val="002FA1"/>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a:extLst>
                <a:ext uri="{FF2B5EF4-FFF2-40B4-BE49-F238E27FC236}">
                  <a16:creationId xmlns:a16="http://schemas.microsoft.com/office/drawing/2014/main" id="{489AFC7F-A19E-E43D-FA04-088B7ED536B5}"/>
                </a:ext>
              </a:extLst>
            </p:cNvPr>
            <p:cNvSpPr txBox="1"/>
            <p:nvPr/>
          </p:nvSpPr>
          <p:spPr>
            <a:xfrm>
              <a:off x="827527" y="2022769"/>
              <a:ext cx="2290988" cy="450123"/>
            </a:xfrm>
            <a:prstGeom prst="rect">
              <a:avLst/>
            </a:prstGeom>
            <a:noFill/>
          </p:spPr>
          <p:txBody>
            <a:bodyPr wrap="square" anchor="ctr">
              <a:spAutoFit/>
            </a:bodyPr>
            <a:lstStyle/>
            <a:p>
              <a:pPr algn="ctr">
                <a:lnSpc>
                  <a:spcPct val="150000"/>
                </a:lnSpc>
              </a:pPr>
              <a:r>
                <a:rPr lang="zh-CN" altLang="en-US">
                  <a:solidFill>
                    <a:schemeClr val="bg1"/>
                  </a:solidFill>
                  <a:latin typeface="字魂正酷超级黑 ExtraBold" pitchFamily="2" charset="-122"/>
                  <a:ea typeface="字魂正酷超级黑 ExtraBold" pitchFamily="2" charset="-122"/>
                  <a:cs typeface="+mn-ea"/>
                  <a:sym typeface="+mn-lt"/>
                </a:rPr>
                <a:t>一站式综合服务云平台</a:t>
              </a:r>
            </a:p>
          </p:txBody>
        </p:sp>
      </p:grpSp>
      <p:sp>
        <p:nvSpPr>
          <p:cNvPr id="50" name="文本框 49">
            <a:extLst>
              <a:ext uri="{FF2B5EF4-FFF2-40B4-BE49-F238E27FC236}">
                <a16:creationId xmlns:a16="http://schemas.microsoft.com/office/drawing/2014/main" id="{16E2D36A-D990-C4E3-BC61-2B1607CA1413}"/>
              </a:ext>
            </a:extLst>
          </p:cNvPr>
          <p:cNvSpPr txBox="1"/>
          <p:nvPr/>
        </p:nvSpPr>
        <p:spPr>
          <a:xfrm>
            <a:off x="8211866" y="1094690"/>
            <a:ext cx="3316643" cy="569387"/>
          </a:xfrm>
          <a:prstGeom prst="rect">
            <a:avLst/>
          </a:prstGeom>
          <a:noFill/>
        </p:spPr>
        <p:txBody>
          <a:bodyPr wrap="square" anchor="t">
            <a:spAutoFit/>
          </a:bodyPr>
          <a:lstStyle/>
          <a:p>
            <a:pPr algn="ctr">
              <a:lnSpc>
                <a:spcPct val="150000"/>
              </a:lnSpc>
            </a:pPr>
            <a:r>
              <a:rPr lang="zh-CN" altLang="en-US" sz="2400">
                <a:gradFill flip="none" rotWithShape="1">
                  <a:gsLst>
                    <a:gs pos="98291">
                      <a:srgbClr val="002FA1"/>
                    </a:gs>
                    <a:gs pos="36000">
                      <a:srgbClr val="2EFFFD"/>
                    </a:gs>
                  </a:gsLst>
                  <a:lin ang="5400000" scaled="1"/>
                  <a:tileRect/>
                </a:gradFill>
                <a:latin typeface="字魂正酷超级黑 ExtraBold" pitchFamily="2" charset="-122"/>
                <a:ea typeface="字魂正酷超级黑 ExtraBold" pitchFamily="2" charset="-122"/>
                <a:cs typeface="+mn-ea"/>
                <a:sym typeface="+mn-lt"/>
              </a:rPr>
              <a:t>一站式综合服务云平台</a:t>
            </a:r>
          </a:p>
        </p:txBody>
      </p:sp>
      <p:sp>
        <p:nvSpPr>
          <p:cNvPr id="51" name="文本框 50">
            <a:extLst>
              <a:ext uri="{FF2B5EF4-FFF2-40B4-BE49-F238E27FC236}">
                <a16:creationId xmlns:a16="http://schemas.microsoft.com/office/drawing/2014/main" id="{E0ECC7AA-9B77-D602-4B32-C37E1A7211EF}"/>
              </a:ext>
            </a:extLst>
          </p:cNvPr>
          <p:cNvSpPr txBox="1"/>
          <p:nvPr/>
        </p:nvSpPr>
        <p:spPr>
          <a:xfrm>
            <a:off x="881134" y="1094690"/>
            <a:ext cx="2348590" cy="569387"/>
          </a:xfrm>
          <a:prstGeom prst="rect">
            <a:avLst/>
          </a:prstGeom>
          <a:noFill/>
        </p:spPr>
        <p:txBody>
          <a:bodyPr wrap="square" anchor="t">
            <a:spAutoFit/>
          </a:bodyPr>
          <a:lstStyle/>
          <a:p>
            <a:pPr algn="ctr">
              <a:lnSpc>
                <a:spcPct val="150000"/>
              </a:lnSpc>
            </a:pPr>
            <a:r>
              <a:rPr lang="zh-CN" altLang="en-US" sz="2400">
                <a:gradFill flip="none" rotWithShape="1">
                  <a:gsLst>
                    <a:gs pos="98291">
                      <a:srgbClr val="002FA1"/>
                    </a:gs>
                    <a:gs pos="36000">
                      <a:srgbClr val="2EFFFD"/>
                    </a:gs>
                  </a:gsLst>
                  <a:lin ang="5400000" scaled="1"/>
                  <a:tileRect/>
                </a:gradFill>
                <a:latin typeface="字魂正酷超级黑 ExtraBold" pitchFamily="2" charset="-122"/>
                <a:ea typeface="字魂正酷超级黑 ExtraBold" pitchFamily="2" charset="-122"/>
                <a:cs typeface="+mn-ea"/>
                <a:sym typeface="+mn-lt"/>
              </a:rPr>
              <a:t>基础技术研发</a:t>
            </a:r>
          </a:p>
        </p:txBody>
      </p:sp>
      <p:sp>
        <p:nvSpPr>
          <p:cNvPr id="52" name="矩形: 圆角 51">
            <a:extLst>
              <a:ext uri="{FF2B5EF4-FFF2-40B4-BE49-F238E27FC236}">
                <a16:creationId xmlns:a16="http://schemas.microsoft.com/office/drawing/2014/main" id="{291C3B3C-A5D0-E10F-CBAE-58DE633A4952}"/>
              </a:ext>
            </a:extLst>
          </p:cNvPr>
          <p:cNvSpPr/>
          <p:nvPr/>
        </p:nvSpPr>
        <p:spPr>
          <a:xfrm>
            <a:off x="703071" y="1764053"/>
            <a:ext cx="2678758" cy="3381211"/>
          </a:xfrm>
          <a:prstGeom prst="roundRect">
            <a:avLst>
              <a:gd name="adj" fmla="val 2077"/>
            </a:avLst>
          </a:prstGeom>
          <a:solidFill>
            <a:srgbClr val="2EFFFD">
              <a:alpha val="1100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a:extLst>
              <a:ext uri="{FF2B5EF4-FFF2-40B4-BE49-F238E27FC236}">
                <a16:creationId xmlns:a16="http://schemas.microsoft.com/office/drawing/2014/main" id="{7ADB221D-C816-D4CC-93B9-A598E6D8A5AE}"/>
              </a:ext>
            </a:extLst>
          </p:cNvPr>
          <p:cNvSpPr txBox="1"/>
          <p:nvPr/>
        </p:nvSpPr>
        <p:spPr>
          <a:xfrm>
            <a:off x="1348509" y="1920141"/>
            <a:ext cx="1404684" cy="3077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mn-lt"/>
              </a:rPr>
              <a:t>数据支撑</a:t>
            </a:r>
          </a:p>
        </p:txBody>
      </p:sp>
      <p:grpSp>
        <p:nvGrpSpPr>
          <p:cNvPr id="62" name="组合 61">
            <a:extLst>
              <a:ext uri="{FF2B5EF4-FFF2-40B4-BE49-F238E27FC236}">
                <a16:creationId xmlns:a16="http://schemas.microsoft.com/office/drawing/2014/main" id="{10839216-B043-DE38-502E-F94D19A965DA}"/>
              </a:ext>
            </a:extLst>
          </p:cNvPr>
          <p:cNvGrpSpPr/>
          <p:nvPr/>
        </p:nvGrpSpPr>
        <p:grpSpPr>
          <a:xfrm>
            <a:off x="634009" y="2127641"/>
            <a:ext cx="1597689" cy="635295"/>
            <a:chOff x="844882" y="2464842"/>
            <a:chExt cx="1597689" cy="635295"/>
          </a:xfrm>
        </p:grpSpPr>
        <p:grpSp>
          <p:nvGrpSpPr>
            <p:cNvPr id="61" name="组合 60">
              <a:extLst>
                <a:ext uri="{FF2B5EF4-FFF2-40B4-BE49-F238E27FC236}">
                  <a16:creationId xmlns:a16="http://schemas.microsoft.com/office/drawing/2014/main" id="{F60E4D1A-2BCE-1FE2-405B-F49BA2ACC71C}"/>
                </a:ext>
              </a:extLst>
            </p:cNvPr>
            <p:cNvGrpSpPr/>
            <p:nvPr/>
          </p:nvGrpSpPr>
          <p:grpSpPr>
            <a:xfrm>
              <a:off x="966334" y="2464842"/>
              <a:ext cx="1259535" cy="635295"/>
              <a:chOff x="966334" y="2464842"/>
              <a:chExt cx="1259535" cy="635295"/>
            </a:xfrm>
          </p:grpSpPr>
          <p:sp>
            <p:nvSpPr>
              <p:cNvPr id="58" name="矩形: 圆角 57">
                <a:extLst>
                  <a:ext uri="{FF2B5EF4-FFF2-40B4-BE49-F238E27FC236}">
                    <a16:creationId xmlns:a16="http://schemas.microsoft.com/office/drawing/2014/main" id="{EF493A12-65D1-3958-E524-2960174AC474}"/>
                  </a:ext>
                </a:extLst>
              </p:cNvPr>
              <p:cNvSpPr/>
              <p:nvPr/>
            </p:nvSpPr>
            <p:spPr>
              <a:xfrm>
                <a:off x="1106228" y="2621332"/>
                <a:ext cx="1074998" cy="276999"/>
              </a:xfrm>
              <a:prstGeom prst="roundRect">
                <a:avLst>
                  <a:gd name="adj" fmla="val 50000"/>
                </a:avLst>
              </a:prstGeom>
              <a:gradFill flip="none" rotWithShape="1">
                <a:gsLst>
                  <a:gs pos="18000">
                    <a:srgbClr val="2EFFFD">
                      <a:lumMod val="96000"/>
                    </a:srgbClr>
                  </a:gs>
                  <a:gs pos="83000">
                    <a:srgbClr val="002FA1"/>
                  </a:gs>
                </a:gsLst>
                <a:lin ang="5400000" scaled="1"/>
                <a:tileRect/>
              </a:gradFill>
              <a:ln w="6350">
                <a:gradFill flip="none" rotWithShape="1">
                  <a:gsLst>
                    <a:gs pos="96154">
                      <a:srgbClr val="2EFFFD"/>
                    </a:gs>
                    <a:gs pos="0">
                      <a:srgbClr val="2EFFFD"/>
                    </a:gs>
                    <a:gs pos="47000">
                      <a:srgbClr val="002FA1"/>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9" name="图片 58">
                <a:extLst>
                  <a:ext uri="{FF2B5EF4-FFF2-40B4-BE49-F238E27FC236}">
                    <a16:creationId xmlns:a16="http://schemas.microsoft.com/office/drawing/2014/main" id="{0AC048CE-B75E-7ABB-1BFC-D3CA3218FC57}"/>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flipV="1">
                <a:off x="1250034" y="2697058"/>
                <a:ext cx="975835" cy="403079"/>
              </a:xfrm>
              <a:prstGeom prst="rect">
                <a:avLst/>
              </a:prstGeom>
              <a:ln>
                <a:noFill/>
              </a:ln>
              <a:effectLst>
                <a:softEdge rad="127000"/>
              </a:effectLst>
            </p:spPr>
          </p:pic>
          <p:pic>
            <p:nvPicPr>
              <p:cNvPr id="60" name="图片 59">
                <a:extLst>
                  <a:ext uri="{FF2B5EF4-FFF2-40B4-BE49-F238E27FC236}">
                    <a16:creationId xmlns:a16="http://schemas.microsoft.com/office/drawing/2014/main" id="{7CA2F0BE-A07C-88EC-9A90-1A2F51A5D860}"/>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flipV="1">
                <a:off x="966334" y="2464842"/>
                <a:ext cx="975835" cy="322327"/>
              </a:xfrm>
              <a:prstGeom prst="rect">
                <a:avLst/>
              </a:prstGeom>
              <a:ln>
                <a:noFill/>
              </a:ln>
              <a:effectLst>
                <a:softEdge rad="127000"/>
              </a:effectLst>
            </p:spPr>
          </p:pic>
        </p:grpSp>
        <p:sp>
          <p:nvSpPr>
            <p:cNvPr id="53" name="文本框 52">
              <a:extLst>
                <a:ext uri="{FF2B5EF4-FFF2-40B4-BE49-F238E27FC236}">
                  <a16:creationId xmlns:a16="http://schemas.microsoft.com/office/drawing/2014/main" id="{93ACA9D5-A38B-99ED-BDE2-A270E2CE0A13}"/>
                </a:ext>
              </a:extLst>
            </p:cNvPr>
            <p:cNvSpPr txBox="1"/>
            <p:nvPr/>
          </p:nvSpPr>
          <p:spPr>
            <a:xfrm>
              <a:off x="844882" y="2621467"/>
              <a:ext cx="1597689"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mn-lt"/>
                </a:rPr>
                <a:t>临床信息数据</a:t>
              </a:r>
            </a:p>
          </p:txBody>
        </p:sp>
      </p:grpSp>
      <p:grpSp>
        <p:nvGrpSpPr>
          <p:cNvPr id="63" name="组合 62">
            <a:extLst>
              <a:ext uri="{FF2B5EF4-FFF2-40B4-BE49-F238E27FC236}">
                <a16:creationId xmlns:a16="http://schemas.microsoft.com/office/drawing/2014/main" id="{CFD8DAC6-2B7B-1755-0AA5-712BC81C980F}"/>
              </a:ext>
            </a:extLst>
          </p:cNvPr>
          <p:cNvGrpSpPr/>
          <p:nvPr/>
        </p:nvGrpSpPr>
        <p:grpSpPr>
          <a:xfrm>
            <a:off x="1834756" y="2127641"/>
            <a:ext cx="1597689" cy="635295"/>
            <a:chOff x="844882" y="2464842"/>
            <a:chExt cx="1597689" cy="635295"/>
          </a:xfrm>
        </p:grpSpPr>
        <p:grpSp>
          <p:nvGrpSpPr>
            <p:cNvPr id="4096" name="组合 4095">
              <a:extLst>
                <a:ext uri="{FF2B5EF4-FFF2-40B4-BE49-F238E27FC236}">
                  <a16:creationId xmlns:a16="http://schemas.microsoft.com/office/drawing/2014/main" id="{E2F4B05A-95ED-7001-FF71-368B615187E5}"/>
                </a:ext>
              </a:extLst>
            </p:cNvPr>
            <p:cNvGrpSpPr/>
            <p:nvPr/>
          </p:nvGrpSpPr>
          <p:grpSpPr>
            <a:xfrm>
              <a:off x="966334" y="2464842"/>
              <a:ext cx="1259535" cy="635295"/>
              <a:chOff x="966334" y="2464842"/>
              <a:chExt cx="1259535" cy="635295"/>
            </a:xfrm>
          </p:grpSpPr>
          <p:sp>
            <p:nvSpPr>
              <p:cNvPr id="4099" name="矩形: 圆角 4098">
                <a:extLst>
                  <a:ext uri="{FF2B5EF4-FFF2-40B4-BE49-F238E27FC236}">
                    <a16:creationId xmlns:a16="http://schemas.microsoft.com/office/drawing/2014/main" id="{95D0BF08-ADC5-FB3F-54E6-DDC098954C87}"/>
                  </a:ext>
                </a:extLst>
              </p:cNvPr>
              <p:cNvSpPr/>
              <p:nvPr/>
            </p:nvSpPr>
            <p:spPr>
              <a:xfrm>
                <a:off x="1106228" y="2621332"/>
                <a:ext cx="1074998" cy="276999"/>
              </a:xfrm>
              <a:prstGeom prst="roundRect">
                <a:avLst>
                  <a:gd name="adj" fmla="val 50000"/>
                </a:avLst>
              </a:prstGeom>
              <a:gradFill flip="none" rotWithShape="1">
                <a:gsLst>
                  <a:gs pos="18000">
                    <a:srgbClr val="2EFFFD">
                      <a:lumMod val="96000"/>
                    </a:srgbClr>
                  </a:gs>
                  <a:gs pos="83000">
                    <a:srgbClr val="002FA1"/>
                  </a:gs>
                </a:gsLst>
                <a:lin ang="5400000" scaled="1"/>
                <a:tileRect/>
              </a:gradFill>
              <a:ln w="6350">
                <a:gradFill flip="none" rotWithShape="1">
                  <a:gsLst>
                    <a:gs pos="96154">
                      <a:srgbClr val="2EFFFD"/>
                    </a:gs>
                    <a:gs pos="0">
                      <a:srgbClr val="2EFFFD"/>
                    </a:gs>
                    <a:gs pos="47000">
                      <a:srgbClr val="002FA1"/>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00" name="图片 4099">
                <a:extLst>
                  <a:ext uri="{FF2B5EF4-FFF2-40B4-BE49-F238E27FC236}">
                    <a16:creationId xmlns:a16="http://schemas.microsoft.com/office/drawing/2014/main" id="{147ED9A4-1F69-5E6C-FB8B-60696652ED33}"/>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flipV="1">
                <a:off x="1250034" y="2697058"/>
                <a:ext cx="975835" cy="403079"/>
              </a:xfrm>
              <a:prstGeom prst="rect">
                <a:avLst/>
              </a:prstGeom>
              <a:ln>
                <a:noFill/>
              </a:ln>
              <a:effectLst>
                <a:softEdge rad="127000"/>
              </a:effectLst>
            </p:spPr>
          </p:pic>
          <p:pic>
            <p:nvPicPr>
              <p:cNvPr id="4101" name="图片 4100">
                <a:extLst>
                  <a:ext uri="{FF2B5EF4-FFF2-40B4-BE49-F238E27FC236}">
                    <a16:creationId xmlns:a16="http://schemas.microsoft.com/office/drawing/2014/main" id="{A564D510-5681-FCE7-1810-B4C9733B24F7}"/>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flipV="1">
                <a:off x="966334" y="2464842"/>
                <a:ext cx="975835" cy="322327"/>
              </a:xfrm>
              <a:prstGeom prst="rect">
                <a:avLst/>
              </a:prstGeom>
              <a:ln>
                <a:noFill/>
              </a:ln>
              <a:effectLst>
                <a:softEdge rad="127000"/>
              </a:effectLst>
            </p:spPr>
          </p:pic>
        </p:grpSp>
        <p:sp>
          <p:nvSpPr>
            <p:cNvPr id="4097" name="文本框 4096">
              <a:extLst>
                <a:ext uri="{FF2B5EF4-FFF2-40B4-BE49-F238E27FC236}">
                  <a16:creationId xmlns:a16="http://schemas.microsoft.com/office/drawing/2014/main" id="{1221D301-60A9-77B7-2A70-211508392CA1}"/>
                </a:ext>
              </a:extLst>
            </p:cNvPr>
            <p:cNvSpPr txBox="1"/>
            <p:nvPr/>
          </p:nvSpPr>
          <p:spPr>
            <a:xfrm>
              <a:off x="844882" y="2621467"/>
              <a:ext cx="1597689"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mn-lt"/>
                </a:rPr>
                <a:t>健康档案数据</a:t>
              </a:r>
              <a:endParaRPr kumimoji="0" lang="zh-CN" altLang="en-US" sz="1100" b="0" i="0" u="none" strike="noStrike" kern="0" cap="none"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mn-lt"/>
              </a:endParaRPr>
            </a:p>
          </p:txBody>
        </p:sp>
      </p:grpSp>
      <p:grpSp>
        <p:nvGrpSpPr>
          <p:cNvPr id="4102" name="组合 4101">
            <a:extLst>
              <a:ext uri="{FF2B5EF4-FFF2-40B4-BE49-F238E27FC236}">
                <a16:creationId xmlns:a16="http://schemas.microsoft.com/office/drawing/2014/main" id="{677A3EDF-0F6A-DCB8-4A96-DE8DE1550723}"/>
              </a:ext>
            </a:extLst>
          </p:cNvPr>
          <p:cNvGrpSpPr/>
          <p:nvPr/>
        </p:nvGrpSpPr>
        <p:grpSpPr>
          <a:xfrm>
            <a:off x="634335" y="2523810"/>
            <a:ext cx="1597689" cy="635295"/>
            <a:chOff x="844882" y="2464842"/>
            <a:chExt cx="1597689" cy="635295"/>
          </a:xfrm>
        </p:grpSpPr>
        <p:grpSp>
          <p:nvGrpSpPr>
            <p:cNvPr id="4103" name="组合 4102">
              <a:extLst>
                <a:ext uri="{FF2B5EF4-FFF2-40B4-BE49-F238E27FC236}">
                  <a16:creationId xmlns:a16="http://schemas.microsoft.com/office/drawing/2014/main" id="{D420E4CB-681E-7BE4-24AC-36A8EE2C7500}"/>
                </a:ext>
              </a:extLst>
            </p:cNvPr>
            <p:cNvGrpSpPr/>
            <p:nvPr/>
          </p:nvGrpSpPr>
          <p:grpSpPr>
            <a:xfrm>
              <a:off x="966334" y="2464842"/>
              <a:ext cx="1259535" cy="635295"/>
              <a:chOff x="966334" y="2464842"/>
              <a:chExt cx="1259535" cy="635295"/>
            </a:xfrm>
          </p:grpSpPr>
          <p:sp>
            <p:nvSpPr>
              <p:cNvPr id="4105" name="矩形: 圆角 4104">
                <a:extLst>
                  <a:ext uri="{FF2B5EF4-FFF2-40B4-BE49-F238E27FC236}">
                    <a16:creationId xmlns:a16="http://schemas.microsoft.com/office/drawing/2014/main" id="{976FC469-7538-F06E-9D64-7A9EC0AD3E55}"/>
                  </a:ext>
                </a:extLst>
              </p:cNvPr>
              <p:cNvSpPr/>
              <p:nvPr/>
            </p:nvSpPr>
            <p:spPr>
              <a:xfrm>
                <a:off x="1106228" y="2621332"/>
                <a:ext cx="1074998" cy="276999"/>
              </a:xfrm>
              <a:prstGeom prst="roundRect">
                <a:avLst>
                  <a:gd name="adj" fmla="val 50000"/>
                </a:avLst>
              </a:prstGeom>
              <a:gradFill flip="none" rotWithShape="1">
                <a:gsLst>
                  <a:gs pos="18000">
                    <a:srgbClr val="2EFFFD">
                      <a:lumMod val="96000"/>
                    </a:srgbClr>
                  </a:gs>
                  <a:gs pos="83000">
                    <a:srgbClr val="002FA1"/>
                  </a:gs>
                </a:gsLst>
                <a:lin ang="5400000" scaled="1"/>
                <a:tileRect/>
              </a:gradFill>
              <a:ln w="6350">
                <a:gradFill flip="none" rotWithShape="1">
                  <a:gsLst>
                    <a:gs pos="96154">
                      <a:srgbClr val="2EFFFD"/>
                    </a:gs>
                    <a:gs pos="0">
                      <a:srgbClr val="2EFFFD"/>
                    </a:gs>
                    <a:gs pos="47000">
                      <a:srgbClr val="002FA1"/>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06" name="图片 4105">
                <a:extLst>
                  <a:ext uri="{FF2B5EF4-FFF2-40B4-BE49-F238E27FC236}">
                    <a16:creationId xmlns:a16="http://schemas.microsoft.com/office/drawing/2014/main" id="{BDDD799F-B4AE-D74C-BFFD-5B95F07E4B9E}"/>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flipV="1">
                <a:off x="1250034" y="2697058"/>
                <a:ext cx="975835" cy="403079"/>
              </a:xfrm>
              <a:prstGeom prst="rect">
                <a:avLst/>
              </a:prstGeom>
              <a:ln>
                <a:noFill/>
              </a:ln>
              <a:effectLst>
                <a:softEdge rad="127000"/>
              </a:effectLst>
            </p:spPr>
          </p:pic>
          <p:pic>
            <p:nvPicPr>
              <p:cNvPr id="4107" name="图片 4106">
                <a:extLst>
                  <a:ext uri="{FF2B5EF4-FFF2-40B4-BE49-F238E27FC236}">
                    <a16:creationId xmlns:a16="http://schemas.microsoft.com/office/drawing/2014/main" id="{84FE65C7-C4C9-4A25-3B66-E19F8FB9F5FD}"/>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flipV="1">
                <a:off x="966334" y="2464842"/>
                <a:ext cx="975835" cy="322327"/>
              </a:xfrm>
              <a:prstGeom prst="rect">
                <a:avLst/>
              </a:prstGeom>
              <a:ln>
                <a:noFill/>
              </a:ln>
              <a:effectLst>
                <a:softEdge rad="127000"/>
              </a:effectLst>
            </p:spPr>
          </p:pic>
        </p:grpSp>
        <p:sp>
          <p:nvSpPr>
            <p:cNvPr id="4104" name="文本框 4103">
              <a:extLst>
                <a:ext uri="{FF2B5EF4-FFF2-40B4-BE49-F238E27FC236}">
                  <a16:creationId xmlns:a16="http://schemas.microsoft.com/office/drawing/2014/main" id="{BD1AF7EC-DF9B-25A5-74CE-B1AF3001C828}"/>
                </a:ext>
              </a:extLst>
            </p:cNvPr>
            <p:cNvSpPr txBox="1"/>
            <p:nvPr/>
          </p:nvSpPr>
          <p:spPr>
            <a:xfrm>
              <a:off x="844882" y="2621467"/>
              <a:ext cx="1597689"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mn-lt"/>
                </a:rPr>
                <a:t>多组学数据</a:t>
              </a:r>
              <a:endParaRPr kumimoji="0" lang="zh-CN" altLang="en-US" sz="1100" b="0" i="0" u="none" strike="noStrike" kern="0" cap="none"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mn-lt"/>
              </a:endParaRPr>
            </a:p>
          </p:txBody>
        </p:sp>
      </p:grpSp>
      <p:grpSp>
        <p:nvGrpSpPr>
          <p:cNvPr id="4108" name="组合 4107">
            <a:extLst>
              <a:ext uri="{FF2B5EF4-FFF2-40B4-BE49-F238E27FC236}">
                <a16:creationId xmlns:a16="http://schemas.microsoft.com/office/drawing/2014/main" id="{8B0F461D-9E35-91A1-E895-430BDE1D0E1D}"/>
              </a:ext>
            </a:extLst>
          </p:cNvPr>
          <p:cNvGrpSpPr/>
          <p:nvPr/>
        </p:nvGrpSpPr>
        <p:grpSpPr>
          <a:xfrm>
            <a:off x="1835082" y="2523810"/>
            <a:ext cx="1597689" cy="635295"/>
            <a:chOff x="844882" y="2464842"/>
            <a:chExt cx="1597689" cy="635295"/>
          </a:xfrm>
        </p:grpSpPr>
        <p:grpSp>
          <p:nvGrpSpPr>
            <p:cNvPr id="4109" name="组合 4108">
              <a:extLst>
                <a:ext uri="{FF2B5EF4-FFF2-40B4-BE49-F238E27FC236}">
                  <a16:creationId xmlns:a16="http://schemas.microsoft.com/office/drawing/2014/main" id="{9BDA5049-DF60-DA58-1618-AF71CCB1E8AD}"/>
                </a:ext>
              </a:extLst>
            </p:cNvPr>
            <p:cNvGrpSpPr/>
            <p:nvPr/>
          </p:nvGrpSpPr>
          <p:grpSpPr>
            <a:xfrm>
              <a:off x="966334" y="2464842"/>
              <a:ext cx="1259535" cy="635295"/>
              <a:chOff x="966334" y="2464842"/>
              <a:chExt cx="1259535" cy="635295"/>
            </a:xfrm>
          </p:grpSpPr>
          <p:sp>
            <p:nvSpPr>
              <p:cNvPr id="4111" name="矩形: 圆角 4110">
                <a:extLst>
                  <a:ext uri="{FF2B5EF4-FFF2-40B4-BE49-F238E27FC236}">
                    <a16:creationId xmlns:a16="http://schemas.microsoft.com/office/drawing/2014/main" id="{F0B8AD9F-CDD6-8267-6E49-7072E5DD2F36}"/>
                  </a:ext>
                </a:extLst>
              </p:cNvPr>
              <p:cNvSpPr/>
              <p:nvPr/>
            </p:nvSpPr>
            <p:spPr>
              <a:xfrm>
                <a:off x="1106228" y="2621332"/>
                <a:ext cx="1074998" cy="276999"/>
              </a:xfrm>
              <a:prstGeom prst="roundRect">
                <a:avLst>
                  <a:gd name="adj" fmla="val 50000"/>
                </a:avLst>
              </a:prstGeom>
              <a:gradFill flip="none" rotWithShape="1">
                <a:gsLst>
                  <a:gs pos="18000">
                    <a:srgbClr val="2EFFFD">
                      <a:lumMod val="96000"/>
                    </a:srgbClr>
                  </a:gs>
                  <a:gs pos="83000">
                    <a:srgbClr val="002FA1"/>
                  </a:gs>
                </a:gsLst>
                <a:lin ang="5400000" scaled="1"/>
                <a:tileRect/>
              </a:gradFill>
              <a:ln w="6350">
                <a:gradFill flip="none" rotWithShape="1">
                  <a:gsLst>
                    <a:gs pos="96154">
                      <a:srgbClr val="2EFFFD"/>
                    </a:gs>
                    <a:gs pos="0">
                      <a:srgbClr val="2EFFFD"/>
                    </a:gs>
                    <a:gs pos="47000">
                      <a:srgbClr val="002FA1"/>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12" name="图片 4111">
                <a:extLst>
                  <a:ext uri="{FF2B5EF4-FFF2-40B4-BE49-F238E27FC236}">
                    <a16:creationId xmlns:a16="http://schemas.microsoft.com/office/drawing/2014/main" id="{69293556-83A5-A512-1FC1-203E235176CD}"/>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flipV="1">
                <a:off x="1250034" y="2697058"/>
                <a:ext cx="975835" cy="403079"/>
              </a:xfrm>
              <a:prstGeom prst="rect">
                <a:avLst/>
              </a:prstGeom>
              <a:ln>
                <a:noFill/>
              </a:ln>
              <a:effectLst>
                <a:softEdge rad="127000"/>
              </a:effectLst>
            </p:spPr>
          </p:pic>
          <p:pic>
            <p:nvPicPr>
              <p:cNvPr id="4113" name="图片 4112">
                <a:extLst>
                  <a:ext uri="{FF2B5EF4-FFF2-40B4-BE49-F238E27FC236}">
                    <a16:creationId xmlns:a16="http://schemas.microsoft.com/office/drawing/2014/main" id="{F0B22400-D43A-7F9F-81C6-EB340D26720E}"/>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flipV="1">
                <a:off x="966334" y="2464842"/>
                <a:ext cx="975835" cy="322327"/>
              </a:xfrm>
              <a:prstGeom prst="rect">
                <a:avLst/>
              </a:prstGeom>
              <a:ln>
                <a:noFill/>
              </a:ln>
              <a:effectLst>
                <a:softEdge rad="127000"/>
              </a:effectLst>
            </p:spPr>
          </p:pic>
        </p:grpSp>
        <p:sp>
          <p:nvSpPr>
            <p:cNvPr id="4110" name="文本框 4109">
              <a:extLst>
                <a:ext uri="{FF2B5EF4-FFF2-40B4-BE49-F238E27FC236}">
                  <a16:creationId xmlns:a16="http://schemas.microsoft.com/office/drawing/2014/main" id="{04D01B42-AC7D-E3F1-72B6-0397DC3138A6}"/>
                </a:ext>
              </a:extLst>
            </p:cNvPr>
            <p:cNvSpPr txBox="1"/>
            <p:nvPr/>
          </p:nvSpPr>
          <p:spPr>
            <a:xfrm>
              <a:off x="844882" y="2621467"/>
              <a:ext cx="1597689"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mn-lt"/>
                </a:rPr>
                <a:t>操作实验数据</a:t>
              </a:r>
            </a:p>
          </p:txBody>
        </p:sp>
      </p:grpSp>
      <p:sp>
        <p:nvSpPr>
          <p:cNvPr id="4114" name="矩形: 圆角 4113">
            <a:extLst>
              <a:ext uri="{FF2B5EF4-FFF2-40B4-BE49-F238E27FC236}">
                <a16:creationId xmlns:a16="http://schemas.microsoft.com/office/drawing/2014/main" id="{39C5D604-EA1B-FDD8-959A-B644A27E9D55}"/>
              </a:ext>
            </a:extLst>
          </p:cNvPr>
          <p:cNvSpPr/>
          <p:nvPr/>
        </p:nvSpPr>
        <p:spPr>
          <a:xfrm>
            <a:off x="819084" y="1859412"/>
            <a:ext cx="2442112" cy="1268730"/>
          </a:xfrm>
          <a:prstGeom prst="roundRect">
            <a:avLst>
              <a:gd name="adj" fmla="val 5681"/>
            </a:avLst>
          </a:prstGeom>
          <a:noFill/>
          <a:ln w="6350">
            <a:solidFill>
              <a:srgbClr val="2EFFF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22" name="组合 4121">
            <a:extLst>
              <a:ext uri="{FF2B5EF4-FFF2-40B4-BE49-F238E27FC236}">
                <a16:creationId xmlns:a16="http://schemas.microsoft.com/office/drawing/2014/main" id="{4B9E48D0-39A4-8E2B-8A21-0EE9A25166C5}"/>
              </a:ext>
            </a:extLst>
          </p:cNvPr>
          <p:cNvGrpSpPr/>
          <p:nvPr/>
        </p:nvGrpSpPr>
        <p:grpSpPr>
          <a:xfrm>
            <a:off x="633665" y="3204813"/>
            <a:ext cx="2650030" cy="635295"/>
            <a:chOff x="644172" y="3410421"/>
            <a:chExt cx="2650030" cy="635295"/>
          </a:xfrm>
        </p:grpSpPr>
        <p:grpSp>
          <p:nvGrpSpPr>
            <p:cNvPr id="4116" name="组合 4115">
              <a:extLst>
                <a:ext uri="{FF2B5EF4-FFF2-40B4-BE49-F238E27FC236}">
                  <a16:creationId xmlns:a16="http://schemas.microsoft.com/office/drawing/2014/main" id="{F99767E5-D69B-9D82-2B84-2480C6D0D747}"/>
                </a:ext>
              </a:extLst>
            </p:cNvPr>
            <p:cNvGrpSpPr/>
            <p:nvPr/>
          </p:nvGrpSpPr>
          <p:grpSpPr>
            <a:xfrm>
              <a:off x="644172" y="3410421"/>
              <a:ext cx="2650030" cy="635295"/>
              <a:chOff x="966334" y="2464842"/>
              <a:chExt cx="1259535" cy="635295"/>
            </a:xfrm>
          </p:grpSpPr>
          <p:sp>
            <p:nvSpPr>
              <p:cNvPr id="4118" name="矩形: 圆角 4117">
                <a:extLst>
                  <a:ext uri="{FF2B5EF4-FFF2-40B4-BE49-F238E27FC236}">
                    <a16:creationId xmlns:a16="http://schemas.microsoft.com/office/drawing/2014/main" id="{D5AC1C5E-364F-523D-B9C1-15E89190F80D}"/>
                  </a:ext>
                </a:extLst>
              </p:cNvPr>
              <p:cNvSpPr/>
              <p:nvPr/>
            </p:nvSpPr>
            <p:spPr>
              <a:xfrm>
                <a:off x="1106228" y="2621332"/>
                <a:ext cx="1074998" cy="276999"/>
              </a:xfrm>
              <a:prstGeom prst="roundRect">
                <a:avLst>
                  <a:gd name="adj" fmla="val 50000"/>
                </a:avLst>
              </a:prstGeom>
              <a:gradFill flip="none" rotWithShape="1">
                <a:gsLst>
                  <a:gs pos="18000">
                    <a:srgbClr val="2EFFFD">
                      <a:lumMod val="96000"/>
                    </a:srgbClr>
                  </a:gs>
                  <a:gs pos="83000">
                    <a:srgbClr val="002FA1"/>
                  </a:gs>
                </a:gsLst>
                <a:lin ang="5400000" scaled="1"/>
                <a:tileRect/>
              </a:gradFill>
              <a:ln w="6350">
                <a:gradFill flip="none" rotWithShape="1">
                  <a:gsLst>
                    <a:gs pos="96154">
                      <a:srgbClr val="2EFFFD"/>
                    </a:gs>
                    <a:gs pos="0">
                      <a:srgbClr val="2EFFFD"/>
                    </a:gs>
                    <a:gs pos="47000">
                      <a:srgbClr val="002FA1"/>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19" name="图片 4118">
                <a:extLst>
                  <a:ext uri="{FF2B5EF4-FFF2-40B4-BE49-F238E27FC236}">
                    <a16:creationId xmlns:a16="http://schemas.microsoft.com/office/drawing/2014/main" id="{0B5E6582-4C19-2C74-9591-31E488C08C16}"/>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flipV="1">
                <a:off x="1250034" y="2697058"/>
                <a:ext cx="975835" cy="403079"/>
              </a:xfrm>
              <a:prstGeom prst="rect">
                <a:avLst/>
              </a:prstGeom>
              <a:ln>
                <a:noFill/>
              </a:ln>
              <a:effectLst>
                <a:softEdge rad="127000"/>
              </a:effectLst>
            </p:spPr>
          </p:pic>
          <p:pic>
            <p:nvPicPr>
              <p:cNvPr id="4120" name="图片 4119">
                <a:extLst>
                  <a:ext uri="{FF2B5EF4-FFF2-40B4-BE49-F238E27FC236}">
                    <a16:creationId xmlns:a16="http://schemas.microsoft.com/office/drawing/2014/main" id="{897B83E4-98C2-0156-0B71-CC054A9EE255}"/>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flipV="1">
                <a:off x="966334" y="2464842"/>
                <a:ext cx="975835" cy="322327"/>
              </a:xfrm>
              <a:prstGeom prst="rect">
                <a:avLst/>
              </a:prstGeom>
              <a:ln>
                <a:noFill/>
              </a:ln>
              <a:effectLst>
                <a:softEdge rad="127000"/>
              </a:effectLst>
            </p:spPr>
          </p:pic>
        </p:grpSp>
        <p:sp>
          <p:nvSpPr>
            <p:cNvPr id="4121" name="文本框 4120">
              <a:extLst>
                <a:ext uri="{FF2B5EF4-FFF2-40B4-BE49-F238E27FC236}">
                  <a16:creationId xmlns:a16="http://schemas.microsoft.com/office/drawing/2014/main" id="{30077BA5-41C8-C7CA-0ABC-B84C128644BC}"/>
                </a:ext>
              </a:extLst>
            </p:cNvPr>
            <p:cNvSpPr txBox="1"/>
            <p:nvPr/>
          </p:nvSpPr>
          <p:spPr>
            <a:xfrm>
              <a:off x="1241070" y="3561426"/>
              <a:ext cx="1597689"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mn-lt"/>
                </a:rPr>
                <a:t>病例检索系统</a:t>
              </a:r>
            </a:p>
          </p:txBody>
        </p:sp>
      </p:grpSp>
      <p:grpSp>
        <p:nvGrpSpPr>
          <p:cNvPr id="4123" name="组合 4122">
            <a:extLst>
              <a:ext uri="{FF2B5EF4-FFF2-40B4-BE49-F238E27FC236}">
                <a16:creationId xmlns:a16="http://schemas.microsoft.com/office/drawing/2014/main" id="{BBBDD75B-FA09-3BC4-BF36-6CE12D7988E5}"/>
              </a:ext>
            </a:extLst>
          </p:cNvPr>
          <p:cNvGrpSpPr/>
          <p:nvPr/>
        </p:nvGrpSpPr>
        <p:grpSpPr>
          <a:xfrm>
            <a:off x="633665" y="3672650"/>
            <a:ext cx="2650030" cy="635295"/>
            <a:chOff x="644172" y="3410421"/>
            <a:chExt cx="2650030" cy="635295"/>
          </a:xfrm>
        </p:grpSpPr>
        <p:grpSp>
          <p:nvGrpSpPr>
            <p:cNvPr id="4124" name="组合 4123">
              <a:extLst>
                <a:ext uri="{FF2B5EF4-FFF2-40B4-BE49-F238E27FC236}">
                  <a16:creationId xmlns:a16="http://schemas.microsoft.com/office/drawing/2014/main" id="{8E96F8F8-ADB3-295A-F149-2CDDF501C9D5}"/>
                </a:ext>
              </a:extLst>
            </p:cNvPr>
            <p:cNvGrpSpPr/>
            <p:nvPr/>
          </p:nvGrpSpPr>
          <p:grpSpPr>
            <a:xfrm>
              <a:off x="644172" y="3410421"/>
              <a:ext cx="2650030" cy="635295"/>
              <a:chOff x="966334" y="2464842"/>
              <a:chExt cx="1259535" cy="635295"/>
            </a:xfrm>
          </p:grpSpPr>
          <p:sp>
            <p:nvSpPr>
              <p:cNvPr id="4126" name="矩形: 圆角 4125">
                <a:extLst>
                  <a:ext uri="{FF2B5EF4-FFF2-40B4-BE49-F238E27FC236}">
                    <a16:creationId xmlns:a16="http://schemas.microsoft.com/office/drawing/2014/main" id="{6093F6AC-A182-C6BF-073E-576AEC11DD7A}"/>
                  </a:ext>
                </a:extLst>
              </p:cNvPr>
              <p:cNvSpPr/>
              <p:nvPr/>
            </p:nvSpPr>
            <p:spPr>
              <a:xfrm>
                <a:off x="1106228" y="2621332"/>
                <a:ext cx="1074998" cy="276999"/>
              </a:xfrm>
              <a:prstGeom prst="roundRect">
                <a:avLst>
                  <a:gd name="adj" fmla="val 50000"/>
                </a:avLst>
              </a:prstGeom>
              <a:gradFill flip="none" rotWithShape="1">
                <a:gsLst>
                  <a:gs pos="18000">
                    <a:srgbClr val="2EFFFD">
                      <a:lumMod val="96000"/>
                    </a:srgbClr>
                  </a:gs>
                  <a:gs pos="83000">
                    <a:srgbClr val="002FA1"/>
                  </a:gs>
                </a:gsLst>
                <a:lin ang="5400000" scaled="1"/>
                <a:tileRect/>
              </a:gradFill>
              <a:ln w="6350">
                <a:gradFill flip="none" rotWithShape="1">
                  <a:gsLst>
                    <a:gs pos="96154">
                      <a:srgbClr val="2EFFFD"/>
                    </a:gs>
                    <a:gs pos="0">
                      <a:srgbClr val="2EFFFD"/>
                    </a:gs>
                    <a:gs pos="47000">
                      <a:srgbClr val="002FA1"/>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27" name="图片 4126">
                <a:extLst>
                  <a:ext uri="{FF2B5EF4-FFF2-40B4-BE49-F238E27FC236}">
                    <a16:creationId xmlns:a16="http://schemas.microsoft.com/office/drawing/2014/main" id="{8E25F532-1158-DFE7-ADB1-2CD0FB2147F5}"/>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flipV="1">
                <a:off x="1250034" y="2697058"/>
                <a:ext cx="975835" cy="403079"/>
              </a:xfrm>
              <a:prstGeom prst="rect">
                <a:avLst/>
              </a:prstGeom>
              <a:ln>
                <a:noFill/>
              </a:ln>
              <a:effectLst>
                <a:softEdge rad="127000"/>
              </a:effectLst>
            </p:spPr>
          </p:pic>
          <p:pic>
            <p:nvPicPr>
              <p:cNvPr id="4128" name="图片 4127">
                <a:extLst>
                  <a:ext uri="{FF2B5EF4-FFF2-40B4-BE49-F238E27FC236}">
                    <a16:creationId xmlns:a16="http://schemas.microsoft.com/office/drawing/2014/main" id="{0A3B20EC-F181-EA43-198D-FCBDEBEA2E2D}"/>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flipV="1">
                <a:off x="966334" y="2464842"/>
                <a:ext cx="975835" cy="322327"/>
              </a:xfrm>
              <a:prstGeom prst="rect">
                <a:avLst/>
              </a:prstGeom>
              <a:ln>
                <a:noFill/>
              </a:ln>
              <a:effectLst>
                <a:softEdge rad="127000"/>
              </a:effectLst>
            </p:spPr>
          </p:pic>
        </p:grpSp>
        <p:sp>
          <p:nvSpPr>
            <p:cNvPr id="4125" name="文本框 4124">
              <a:extLst>
                <a:ext uri="{FF2B5EF4-FFF2-40B4-BE49-F238E27FC236}">
                  <a16:creationId xmlns:a16="http://schemas.microsoft.com/office/drawing/2014/main" id="{846A2121-0CF5-0924-E6A0-2526C0E6B0F0}"/>
                </a:ext>
              </a:extLst>
            </p:cNvPr>
            <p:cNvSpPr txBox="1"/>
            <p:nvPr/>
          </p:nvSpPr>
          <p:spPr>
            <a:xfrm>
              <a:off x="1241070" y="3561426"/>
              <a:ext cx="1597689"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mn-lt"/>
                </a:rPr>
                <a:t>患者随访系统</a:t>
              </a:r>
            </a:p>
          </p:txBody>
        </p:sp>
      </p:grpSp>
      <p:grpSp>
        <p:nvGrpSpPr>
          <p:cNvPr id="4129" name="组合 4128">
            <a:extLst>
              <a:ext uri="{FF2B5EF4-FFF2-40B4-BE49-F238E27FC236}">
                <a16:creationId xmlns:a16="http://schemas.microsoft.com/office/drawing/2014/main" id="{AB89AECC-5907-1D37-4FC2-AD056485F702}"/>
              </a:ext>
            </a:extLst>
          </p:cNvPr>
          <p:cNvGrpSpPr/>
          <p:nvPr/>
        </p:nvGrpSpPr>
        <p:grpSpPr>
          <a:xfrm>
            <a:off x="633665" y="4140487"/>
            <a:ext cx="2650030" cy="635295"/>
            <a:chOff x="644172" y="3410421"/>
            <a:chExt cx="2650030" cy="635295"/>
          </a:xfrm>
        </p:grpSpPr>
        <p:grpSp>
          <p:nvGrpSpPr>
            <p:cNvPr id="4130" name="组合 4129">
              <a:extLst>
                <a:ext uri="{FF2B5EF4-FFF2-40B4-BE49-F238E27FC236}">
                  <a16:creationId xmlns:a16="http://schemas.microsoft.com/office/drawing/2014/main" id="{10A4B523-63B6-A8DE-0998-2A6D2AAAF269}"/>
                </a:ext>
              </a:extLst>
            </p:cNvPr>
            <p:cNvGrpSpPr/>
            <p:nvPr/>
          </p:nvGrpSpPr>
          <p:grpSpPr>
            <a:xfrm>
              <a:off x="644172" y="3410421"/>
              <a:ext cx="2650030" cy="635295"/>
              <a:chOff x="966334" y="2464842"/>
              <a:chExt cx="1259535" cy="635295"/>
            </a:xfrm>
          </p:grpSpPr>
          <p:sp>
            <p:nvSpPr>
              <p:cNvPr id="4132" name="矩形: 圆角 4131">
                <a:extLst>
                  <a:ext uri="{FF2B5EF4-FFF2-40B4-BE49-F238E27FC236}">
                    <a16:creationId xmlns:a16="http://schemas.microsoft.com/office/drawing/2014/main" id="{F1E92411-ACFB-0E91-A65E-A9B0CA4221D5}"/>
                  </a:ext>
                </a:extLst>
              </p:cNvPr>
              <p:cNvSpPr/>
              <p:nvPr/>
            </p:nvSpPr>
            <p:spPr>
              <a:xfrm>
                <a:off x="1106228" y="2621332"/>
                <a:ext cx="1074998" cy="276999"/>
              </a:xfrm>
              <a:prstGeom prst="roundRect">
                <a:avLst>
                  <a:gd name="adj" fmla="val 50000"/>
                </a:avLst>
              </a:prstGeom>
              <a:gradFill flip="none" rotWithShape="1">
                <a:gsLst>
                  <a:gs pos="18000">
                    <a:srgbClr val="2EFFFD">
                      <a:lumMod val="96000"/>
                    </a:srgbClr>
                  </a:gs>
                  <a:gs pos="83000">
                    <a:srgbClr val="002FA1"/>
                  </a:gs>
                </a:gsLst>
                <a:lin ang="5400000" scaled="1"/>
                <a:tileRect/>
              </a:gradFill>
              <a:ln w="6350">
                <a:gradFill flip="none" rotWithShape="1">
                  <a:gsLst>
                    <a:gs pos="96154">
                      <a:srgbClr val="2EFFFD"/>
                    </a:gs>
                    <a:gs pos="0">
                      <a:srgbClr val="2EFFFD"/>
                    </a:gs>
                    <a:gs pos="47000">
                      <a:srgbClr val="002FA1"/>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33" name="图片 4132">
                <a:extLst>
                  <a:ext uri="{FF2B5EF4-FFF2-40B4-BE49-F238E27FC236}">
                    <a16:creationId xmlns:a16="http://schemas.microsoft.com/office/drawing/2014/main" id="{2A128109-5D84-32AF-6313-6AE137850ED1}"/>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flipV="1">
                <a:off x="1250034" y="2697058"/>
                <a:ext cx="975835" cy="403079"/>
              </a:xfrm>
              <a:prstGeom prst="rect">
                <a:avLst/>
              </a:prstGeom>
              <a:ln>
                <a:noFill/>
              </a:ln>
              <a:effectLst>
                <a:softEdge rad="127000"/>
              </a:effectLst>
            </p:spPr>
          </p:pic>
          <p:pic>
            <p:nvPicPr>
              <p:cNvPr id="4134" name="图片 4133">
                <a:extLst>
                  <a:ext uri="{FF2B5EF4-FFF2-40B4-BE49-F238E27FC236}">
                    <a16:creationId xmlns:a16="http://schemas.microsoft.com/office/drawing/2014/main" id="{77A19380-A275-329D-B59C-49DA936EF0BF}"/>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flipV="1">
                <a:off x="966334" y="2464842"/>
                <a:ext cx="975835" cy="322327"/>
              </a:xfrm>
              <a:prstGeom prst="rect">
                <a:avLst/>
              </a:prstGeom>
              <a:ln>
                <a:noFill/>
              </a:ln>
              <a:effectLst>
                <a:softEdge rad="127000"/>
              </a:effectLst>
            </p:spPr>
          </p:pic>
        </p:grpSp>
        <p:sp>
          <p:nvSpPr>
            <p:cNvPr id="4131" name="文本框 4130">
              <a:extLst>
                <a:ext uri="{FF2B5EF4-FFF2-40B4-BE49-F238E27FC236}">
                  <a16:creationId xmlns:a16="http://schemas.microsoft.com/office/drawing/2014/main" id="{81146438-F516-8210-3686-A0CD02B76558}"/>
                </a:ext>
              </a:extLst>
            </p:cNvPr>
            <p:cNvSpPr txBox="1"/>
            <p:nvPr/>
          </p:nvSpPr>
          <p:spPr>
            <a:xfrm>
              <a:off x="999041" y="3579334"/>
              <a:ext cx="2081745"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mn-lt"/>
                </a:rPr>
                <a:t>医学自然语言结构化处理系统</a:t>
              </a:r>
            </a:p>
          </p:txBody>
        </p:sp>
      </p:grpSp>
      <p:grpSp>
        <p:nvGrpSpPr>
          <p:cNvPr id="4135" name="组合 4134">
            <a:extLst>
              <a:ext uri="{FF2B5EF4-FFF2-40B4-BE49-F238E27FC236}">
                <a16:creationId xmlns:a16="http://schemas.microsoft.com/office/drawing/2014/main" id="{E056EFA1-DA08-EA68-B0EB-60B9E4C05168}"/>
              </a:ext>
            </a:extLst>
          </p:cNvPr>
          <p:cNvGrpSpPr/>
          <p:nvPr/>
        </p:nvGrpSpPr>
        <p:grpSpPr>
          <a:xfrm>
            <a:off x="633665" y="4608325"/>
            <a:ext cx="2650030" cy="635295"/>
            <a:chOff x="644172" y="3410421"/>
            <a:chExt cx="2650030" cy="635295"/>
          </a:xfrm>
        </p:grpSpPr>
        <p:grpSp>
          <p:nvGrpSpPr>
            <p:cNvPr id="4136" name="组合 4135">
              <a:extLst>
                <a:ext uri="{FF2B5EF4-FFF2-40B4-BE49-F238E27FC236}">
                  <a16:creationId xmlns:a16="http://schemas.microsoft.com/office/drawing/2014/main" id="{A8D7EBC6-D4E5-7C8E-4DD1-7313344A4D7E}"/>
                </a:ext>
              </a:extLst>
            </p:cNvPr>
            <p:cNvGrpSpPr/>
            <p:nvPr/>
          </p:nvGrpSpPr>
          <p:grpSpPr>
            <a:xfrm>
              <a:off x="644172" y="3410421"/>
              <a:ext cx="2650030" cy="635295"/>
              <a:chOff x="966334" y="2464842"/>
              <a:chExt cx="1259535" cy="635295"/>
            </a:xfrm>
          </p:grpSpPr>
          <p:sp>
            <p:nvSpPr>
              <p:cNvPr id="4138" name="矩形: 圆角 4137">
                <a:extLst>
                  <a:ext uri="{FF2B5EF4-FFF2-40B4-BE49-F238E27FC236}">
                    <a16:creationId xmlns:a16="http://schemas.microsoft.com/office/drawing/2014/main" id="{F6A3B975-67AB-EEB4-8FFB-F6D0B27EF163}"/>
                  </a:ext>
                </a:extLst>
              </p:cNvPr>
              <p:cNvSpPr/>
              <p:nvPr/>
            </p:nvSpPr>
            <p:spPr>
              <a:xfrm>
                <a:off x="1106228" y="2621332"/>
                <a:ext cx="1074998" cy="276999"/>
              </a:xfrm>
              <a:prstGeom prst="roundRect">
                <a:avLst>
                  <a:gd name="adj" fmla="val 50000"/>
                </a:avLst>
              </a:prstGeom>
              <a:gradFill flip="none" rotWithShape="1">
                <a:gsLst>
                  <a:gs pos="18000">
                    <a:srgbClr val="2EFFFD">
                      <a:lumMod val="96000"/>
                    </a:srgbClr>
                  </a:gs>
                  <a:gs pos="83000">
                    <a:srgbClr val="002FA1"/>
                  </a:gs>
                </a:gsLst>
                <a:lin ang="5400000" scaled="1"/>
                <a:tileRect/>
              </a:gradFill>
              <a:ln w="6350">
                <a:gradFill flip="none" rotWithShape="1">
                  <a:gsLst>
                    <a:gs pos="96154">
                      <a:srgbClr val="2EFFFD"/>
                    </a:gs>
                    <a:gs pos="0">
                      <a:srgbClr val="2EFFFD"/>
                    </a:gs>
                    <a:gs pos="47000">
                      <a:srgbClr val="002FA1"/>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39" name="图片 4138">
                <a:extLst>
                  <a:ext uri="{FF2B5EF4-FFF2-40B4-BE49-F238E27FC236}">
                    <a16:creationId xmlns:a16="http://schemas.microsoft.com/office/drawing/2014/main" id="{A7AE0A7E-5529-985F-7895-37AEBC55DAB8}"/>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flipV="1">
                <a:off x="1250034" y="2697058"/>
                <a:ext cx="975835" cy="403079"/>
              </a:xfrm>
              <a:prstGeom prst="rect">
                <a:avLst/>
              </a:prstGeom>
              <a:ln>
                <a:noFill/>
              </a:ln>
              <a:effectLst>
                <a:softEdge rad="127000"/>
              </a:effectLst>
            </p:spPr>
          </p:pic>
          <p:pic>
            <p:nvPicPr>
              <p:cNvPr id="4140" name="图片 4139">
                <a:extLst>
                  <a:ext uri="{FF2B5EF4-FFF2-40B4-BE49-F238E27FC236}">
                    <a16:creationId xmlns:a16="http://schemas.microsoft.com/office/drawing/2014/main" id="{01686229-F5F9-ACF8-AA7E-4E5FFF488463}"/>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flipV="1">
                <a:off x="966334" y="2464842"/>
                <a:ext cx="975835" cy="322327"/>
              </a:xfrm>
              <a:prstGeom prst="rect">
                <a:avLst/>
              </a:prstGeom>
              <a:ln>
                <a:noFill/>
              </a:ln>
              <a:effectLst>
                <a:softEdge rad="127000"/>
              </a:effectLst>
            </p:spPr>
          </p:pic>
        </p:grpSp>
        <p:sp>
          <p:nvSpPr>
            <p:cNvPr id="4137" name="文本框 4136">
              <a:extLst>
                <a:ext uri="{FF2B5EF4-FFF2-40B4-BE49-F238E27FC236}">
                  <a16:creationId xmlns:a16="http://schemas.microsoft.com/office/drawing/2014/main" id="{D95B7CD9-E6EA-CB9D-F942-6337AEEF0603}"/>
                </a:ext>
              </a:extLst>
            </p:cNvPr>
            <p:cNvSpPr txBox="1"/>
            <p:nvPr/>
          </p:nvSpPr>
          <p:spPr>
            <a:xfrm>
              <a:off x="999041" y="3579334"/>
              <a:ext cx="2081745"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mn-lt"/>
                </a:rPr>
                <a:t>医疗数据去隐私处理系统</a:t>
              </a:r>
            </a:p>
          </p:txBody>
        </p:sp>
      </p:grpSp>
      <p:sp>
        <p:nvSpPr>
          <p:cNvPr id="4141" name="箭头: 下 4140">
            <a:extLst>
              <a:ext uri="{FF2B5EF4-FFF2-40B4-BE49-F238E27FC236}">
                <a16:creationId xmlns:a16="http://schemas.microsoft.com/office/drawing/2014/main" id="{4FBF5D28-F9CB-7CFE-49C1-92C393CFCABC}"/>
              </a:ext>
            </a:extLst>
          </p:cNvPr>
          <p:cNvSpPr/>
          <p:nvPr/>
        </p:nvSpPr>
        <p:spPr>
          <a:xfrm>
            <a:off x="1949834" y="3151721"/>
            <a:ext cx="283700" cy="163873"/>
          </a:xfrm>
          <a:prstGeom prst="downArrow">
            <a:avLst/>
          </a:prstGeom>
          <a:gradFill flip="none" rotWithShape="1">
            <a:gsLst>
              <a:gs pos="0">
                <a:srgbClr val="2EFFFD"/>
              </a:gs>
              <a:gs pos="98000">
                <a:srgbClr val="002FA1">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43" name="箭头: 下 4142">
            <a:extLst>
              <a:ext uri="{FF2B5EF4-FFF2-40B4-BE49-F238E27FC236}">
                <a16:creationId xmlns:a16="http://schemas.microsoft.com/office/drawing/2014/main" id="{0EDCC976-B2EE-5EFA-43BC-C0C2194F5AC8}"/>
              </a:ext>
            </a:extLst>
          </p:cNvPr>
          <p:cNvSpPr/>
          <p:nvPr/>
        </p:nvSpPr>
        <p:spPr>
          <a:xfrm>
            <a:off x="1949834" y="4100875"/>
            <a:ext cx="283700" cy="163873"/>
          </a:xfrm>
          <a:prstGeom prst="downArrow">
            <a:avLst/>
          </a:prstGeom>
          <a:gradFill flip="none" rotWithShape="1">
            <a:gsLst>
              <a:gs pos="0">
                <a:srgbClr val="2EFFFD"/>
              </a:gs>
              <a:gs pos="98000">
                <a:srgbClr val="002FA1">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44" name="箭头: 下 4143">
            <a:extLst>
              <a:ext uri="{FF2B5EF4-FFF2-40B4-BE49-F238E27FC236}">
                <a16:creationId xmlns:a16="http://schemas.microsoft.com/office/drawing/2014/main" id="{2BE9BFA1-7A53-90ED-48A8-F7122F6249C4}"/>
              </a:ext>
            </a:extLst>
          </p:cNvPr>
          <p:cNvSpPr/>
          <p:nvPr/>
        </p:nvSpPr>
        <p:spPr>
          <a:xfrm>
            <a:off x="1949834" y="3626298"/>
            <a:ext cx="283700" cy="163873"/>
          </a:xfrm>
          <a:prstGeom prst="downArrow">
            <a:avLst/>
          </a:prstGeom>
          <a:gradFill flip="none" rotWithShape="1">
            <a:gsLst>
              <a:gs pos="0">
                <a:srgbClr val="2EFFFD"/>
              </a:gs>
              <a:gs pos="98000">
                <a:srgbClr val="002FA1">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45" name="箭头: 下 4144">
            <a:extLst>
              <a:ext uri="{FF2B5EF4-FFF2-40B4-BE49-F238E27FC236}">
                <a16:creationId xmlns:a16="http://schemas.microsoft.com/office/drawing/2014/main" id="{1CB31E51-D062-0EFF-656A-6A591BE1421A}"/>
              </a:ext>
            </a:extLst>
          </p:cNvPr>
          <p:cNvSpPr/>
          <p:nvPr/>
        </p:nvSpPr>
        <p:spPr>
          <a:xfrm>
            <a:off x="1946254" y="4575452"/>
            <a:ext cx="283700" cy="163873"/>
          </a:xfrm>
          <a:prstGeom prst="downArrow">
            <a:avLst/>
          </a:prstGeom>
          <a:gradFill flip="none" rotWithShape="1">
            <a:gsLst>
              <a:gs pos="0">
                <a:srgbClr val="2EFFFD"/>
              </a:gs>
              <a:gs pos="98000">
                <a:srgbClr val="002FA1">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46" name="矩形: 圆角 4145">
            <a:extLst>
              <a:ext uri="{FF2B5EF4-FFF2-40B4-BE49-F238E27FC236}">
                <a16:creationId xmlns:a16="http://schemas.microsoft.com/office/drawing/2014/main" id="{8DC3667E-CA8E-2DA0-87FB-1362106AA24E}"/>
              </a:ext>
            </a:extLst>
          </p:cNvPr>
          <p:cNvSpPr/>
          <p:nvPr/>
        </p:nvSpPr>
        <p:spPr>
          <a:xfrm>
            <a:off x="4458502" y="1761546"/>
            <a:ext cx="2740584" cy="3381211"/>
          </a:xfrm>
          <a:prstGeom prst="roundRect">
            <a:avLst>
              <a:gd name="adj" fmla="val 2077"/>
            </a:avLst>
          </a:prstGeom>
          <a:solidFill>
            <a:srgbClr val="2EFFFD">
              <a:alpha val="1100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48" name="组合 4147">
            <a:extLst>
              <a:ext uri="{FF2B5EF4-FFF2-40B4-BE49-F238E27FC236}">
                <a16:creationId xmlns:a16="http://schemas.microsoft.com/office/drawing/2014/main" id="{BADB2CAE-C895-50AE-6F2B-D33351154939}"/>
              </a:ext>
            </a:extLst>
          </p:cNvPr>
          <p:cNvGrpSpPr/>
          <p:nvPr/>
        </p:nvGrpSpPr>
        <p:grpSpPr>
          <a:xfrm>
            <a:off x="4420353" y="1885497"/>
            <a:ext cx="1597689" cy="635295"/>
            <a:chOff x="844882" y="2464842"/>
            <a:chExt cx="1597689" cy="635295"/>
          </a:xfrm>
        </p:grpSpPr>
        <p:grpSp>
          <p:nvGrpSpPr>
            <p:cNvPr id="4149" name="组合 4148">
              <a:extLst>
                <a:ext uri="{FF2B5EF4-FFF2-40B4-BE49-F238E27FC236}">
                  <a16:creationId xmlns:a16="http://schemas.microsoft.com/office/drawing/2014/main" id="{773D3E3F-397E-48E1-150F-3DCE19DE78F5}"/>
                </a:ext>
              </a:extLst>
            </p:cNvPr>
            <p:cNvGrpSpPr/>
            <p:nvPr/>
          </p:nvGrpSpPr>
          <p:grpSpPr>
            <a:xfrm>
              <a:off x="966334" y="2464842"/>
              <a:ext cx="1259535" cy="635295"/>
              <a:chOff x="966334" y="2464842"/>
              <a:chExt cx="1259535" cy="635295"/>
            </a:xfrm>
          </p:grpSpPr>
          <p:sp>
            <p:nvSpPr>
              <p:cNvPr id="4151" name="矩形: 圆角 4150">
                <a:extLst>
                  <a:ext uri="{FF2B5EF4-FFF2-40B4-BE49-F238E27FC236}">
                    <a16:creationId xmlns:a16="http://schemas.microsoft.com/office/drawing/2014/main" id="{3B5C759C-1884-2C2C-B1F1-1DEE23BAC015}"/>
                  </a:ext>
                </a:extLst>
              </p:cNvPr>
              <p:cNvSpPr/>
              <p:nvPr/>
            </p:nvSpPr>
            <p:spPr>
              <a:xfrm>
                <a:off x="1106228" y="2621332"/>
                <a:ext cx="1074998" cy="276999"/>
              </a:xfrm>
              <a:prstGeom prst="roundRect">
                <a:avLst>
                  <a:gd name="adj" fmla="val 50000"/>
                </a:avLst>
              </a:prstGeom>
              <a:gradFill flip="none" rotWithShape="1">
                <a:gsLst>
                  <a:gs pos="18000">
                    <a:srgbClr val="2EFFFD">
                      <a:lumMod val="96000"/>
                    </a:srgbClr>
                  </a:gs>
                  <a:gs pos="83000">
                    <a:srgbClr val="002FA1"/>
                  </a:gs>
                </a:gsLst>
                <a:lin ang="5400000" scaled="1"/>
                <a:tileRect/>
              </a:gradFill>
              <a:ln w="6350">
                <a:gradFill flip="none" rotWithShape="1">
                  <a:gsLst>
                    <a:gs pos="96154">
                      <a:srgbClr val="2EFFFD"/>
                    </a:gs>
                    <a:gs pos="0">
                      <a:srgbClr val="2EFFFD"/>
                    </a:gs>
                    <a:gs pos="47000">
                      <a:srgbClr val="002FA1"/>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52" name="图片 4151">
                <a:extLst>
                  <a:ext uri="{FF2B5EF4-FFF2-40B4-BE49-F238E27FC236}">
                    <a16:creationId xmlns:a16="http://schemas.microsoft.com/office/drawing/2014/main" id="{13975958-DC42-4938-8A26-0B2604219036}"/>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flipV="1">
                <a:off x="1250034" y="2697058"/>
                <a:ext cx="975835" cy="403079"/>
              </a:xfrm>
              <a:prstGeom prst="rect">
                <a:avLst/>
              </a:prstGeom>
              <a:ln>
                <a:noFill/>
              </a:ln>
              <a:effectLst>
                <a:softEdge rad="127000"/>
              </a:effectLst>
            </p:spPr>
          </p:pic>
          <p:pic>
            <p:nvPicPr>
              <p:cNvPr id="4153" name="图片 4152">
                <a:extLst>
                  <a:ext uri="{FF2B5EF4-FFF2-40B4-BE49-F238E27FC236}">
                    <a16:creationId xmlns:a16="http://schemas.microsoft.com/office/drawing/2014/main" id="{3751C3D4-EE68-968F-2697-704B347A294E}"/>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flipV="1">
                <a:off x="966334" y="2464842"/>
                <a:ext cx="975835" cy="322327"/>
              </a:xfrm>
              <a:prstGeom prst="rect">
                <a:avLst/>
              </a:prstGeom>
              <a:ln>
                <a:noFill/>
              </a:ln>
              <a:effectLst>
                <a:softEdge rad="127000"/>
              </a:effectLst>
            </p:spPr>
          </p:pic>
        </p:grpSp>
        <p:sp>
          <p:nvSpPr>
            <p:cNvPr id="4150" name="文本框 4149">
              <a:extLst>
                <a:ext uri="{FF2B5EF4-FFF2-40B4-BE49-F238E27FC236}">
                  <a16:creationId xmlns:a16="http://schemas.microsoft.com/office/drawing/2014/main" id="{BC49D44F-4B22-4DA1-4B02-0F9C0F58563B}"/>
                </a:ext>
              </a:extLst>
            </p:cNvPr>
            <p:cNvSpPr txBox="1"/>
            <p:nvPr/>
          </p:nvSpPr>
          <p:spPr>
            <a:xfrm>
              <a:off x="844882" y="2621467"/>
              <a:ext cx="1597689"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mn-lt"/>
                </a:rPr>
                <a:t>流程重组</a:t>
              </a:r>
              <a:endParaRPr kumimoji="0" lang="zh-CN" altLang="en-US" sz="1100" b="0" i="0" u="none" strike="noStrike" kern="0" cap="none"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mn-lt"/>
              </a:endParaRPr>
            </a:p>
          </p:txBody>
        </p:sp>
      </p:grpSp>
      <p:grpSp>
        <p:nvGrpSpPr>
          <p:cNvPr id="4154" name="组合 4153">
            <a:extLst>
              <a:ext uri="{FF2B5EF4-FFF2-40B4-BE49-F238E27FC236}">
                <a16:creationId xmlns:a16="http://schemas.microsoft.com/office/drawing/2014/main" id="{5F5366C5-52BE-AC7E-519B-6CAE2BEE8BC3}"/>
              </a:ext>
            </a:extLst>
          </p:cNvPr>
          <p:cNvGrpSpPr/>
          <p:nvPr/>
        </p:nvGrpSpPr>
        <p:grpSpPr>
          <a:xfrm>
            <a:off x="5621100" y="1885497"/>
            <a:ext cx="1597689" cy="635295"/>
            <a:chOff x="844882" y="2464842"/>
            <a:chExt cx="1597689" cy="635295"/>
          </a:xfrm>
        </p:grpSpPr>
        <p:grpSp>
          <p:nvGrpSpPr>
            <p:cNvPr id="4155" name="组合 4154">
              <a:extLst>
                <a:ext uri="{FF2B5EF4-FFF2-40B4-BE49-F238E27FC236}">
                  <a16:creationId xmlns:a16="http://schemas.microsoft.com/office/drawing/2014/main" id="{DA80C249-F541-B468-5610-D4653DFE5516}"/>
                </a:ext>
              </a:extLst>
            </p:cNvPr>
            <p:cNvGrpSpPr/>
            <p:nvPr/>
          </p:nvGrpSpPr>
          <p:grpSpPr>
            <a:xfrm>
              <a:off x="966334" y="2464842"/>
              <a:ext cx="1259535" cy="635295"/>
              <a:chOff x="966334" y="2464842"/>
              <a:chExt cx="1259535" cy="635295"/>
            </a:xfrm>
          </p:grpSpPr>
          <p:sp>
            <p:nvSpPr>
              <p:cNvPr id="4157" name="矩形: 圆角 4156">
                <a:extLst>
                  <a:ext uri="{FF2B5EF4-FFF2-40B4-BE49-F238E27FC236}">
                    <a16:creationId xmlns:a16="http://schemas.microsoft.com/office/drawing/2014/main" id="{1F3098DF-A0ED-7AED-A7B3-3B0375B2BC7C}"/>
                  </a:ext>
                </a:extLst>
              </p:cNvPr>
              <p:cNvSpPr/>
              <p:nvPr/>
            </p:nvSpPr>
            <p:spPr>
              <a:xfrm>
                <a:off x="1106228" y="2621332"/>
                <a:ext cx="1074998" cy="276999"/>
              </a:xfrm>
              <a:prstGeom prst="roundRect">
                <a:avLst>
                  <a:gd name="adj" fmla="val 50000"/>
                </a:avLst>
              </a:prstGeom>
              <a:gradFill flip="none" rotWithShape="1">
                <a:gsLst>
                  <a:gs pos="18000">
                    <a:srgbClr val="2EFFFD">
                      <a:lumMod val="96000"/>
                    </a:srgbClr>
                  </a:gs>
                  <a:gs pos="83000">
                    <a:srgbClr val="002FA1"/>
                  </a:gs>
                </a:gsLst>
                <a:lin ang="5400000" scaled="1"/>
                <a:tileRect/>
              </a:gradFill>
              <a:ln w="6350">
                <a:gradFill flip="none" rotWithShape="1">
                  <a:gsLst>
                    <a:gs pos="96154">
                      <a:srgbClr val="2EFFFD"/>
                    </a:gs>
                    <a:gs pos="0">
                      <a:srgbClr val="2EFFFD"/>
                    </a:gs>
                    <a:gs pos="47000">
                      <a:srgbClr val="002FA1"/>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58" name="图片 4157">
                <a:extLst>
                  <a:ext uri="{FF2B5EF4-FFF2-40B4-BE49-F238E27FC236}">
                    <a16:creationId xmlns:a16="http://schemas.microsoft.com/office/drawing/2014/main" id="{513EED00-C765-C75A-D295-1FBAD84C9600}"/>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flipV="1">
                <a:off x="1250034" y="2697058"/>
                <a:ext cx="975835" cy="403079"/>
              </a:xfrm>
              <a:prstGeom prst="rect">
                <a:avLst/>
              </a:prstGeom>
              <a:ln>
                <a:noFill/>
              </a:ln>
              <a:effectLst>
                <a:softEdge rad="127000"/>
              </a:effectLst>
            </p:spPr>
          </p:pic>
          <p:pic>
            <p:nvPicPr>
              <p:cNvPr id="4159" name="图片 4158">
                <a:extLst>
                  <a:ext uri="{FF2B5EF4-FFF2-40B4-BE49-F238E27FC236}">
                    <a16:creationId xmlns:a16="http://schemas.microsoft.com/office/drawing/2014/main" id="{E7379057-45ED-DA03-CE0E-41BB18F5C768}"/>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flipV="1">
                <a:off x="966334" y="2464842"/>
                <a:ext cx="975835" cy="322327"/>
              </a:xfrm>
              <a:prstGeom prst="rect">
                <a:avLst/>
              </a:prstGeom>
              <a:ln>
                <a:noFill/>
              </a:ln>
              <a:effectLst>
                <a:softEdge rad="127000"/>
              </a:effectLst>
            </p:spPr>
          </p:pic>
        </p:grpSp>
        <p:sp>
          <p:nvSpPr>
            <p:cNvPr id="4156" name="文本框 4155">
              <a:extLst>
                <a:ext uri="{FF2B5EF4-FFF2-40B4-BE49-F238E27FC236}">
                  <a16:creationId xmlns:a16="http://schemas.microsoft.com/office/drawing/2014/main" id="{4EA3FA66-0513-F170-EB8C-A396F4BA6115}"/>
                </a:ext>
              </a:extLst>
            </p:cNvPr>
            <p:cNvSpPr txBox="1"/>
            <p:nvPr/>
          </p:nvSpPr>
          <p:spPr>
            <a:xfrm>
              <a:off x="844882" y="2621467"/>
              <a:ext cx="1597689"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mn-lt"/>
                </a:rPr>
                <a:t>会诊制度</a:t>
              </a:r>
            </a:p>
          </p:txBody>
        </p:sp>
      </p:grpSp>
      <p:grpSp>
        <p:nvGrpSpPr>
          <p:cNvPr id="4160" name="组合 4159">
            <a:extLst>
              <a:ext uri="{FF2B5EF4-FFF2-40B4-BE49-F238E27FC236}">
                <a16:creationId xmlns:a16="http://schemas.microsoft.com/office/drawing/2014/main" id="{833882CE-28F1-B1C1-38C0-E149B9BF4072}"/>
              </a:ext>
            </a:extLst>
          </p:cNvPr>
          <p:cNvGrpSpPr/>
          <p:nvPr/>
        </p:nvGrpSpPr>
        <p:grpSpPr>
          <a:xfrm>
            <a:off x="4420679" y="2281666"/>
            <a:ext cx="1597689" cy="635295"/>
            <a:chOff x="844882" y="2464842"/>
            <a:chExt cx="1597689" cy="635295"/>
          </a:xfrm>
        </p:grpSpPr>
        <p:grpSp>
          <p:nvGrpSpPr>
            <p:cNvPr id="4161" name="组合 4160">
              <a:extLst>
                <a:ext uri="{FF2B5EF4-FFF2-40B4-BE49-F238E27FC236}">
                  <a16:creationId xmlns:a16="http://schemas.microsoft.com/office/drawing/2014/main" id="{432526A2-3A56-52BC-3BA1-8A8E2DE7B4E1}"/>
                </a:ext>
              </a:extLst>
            </p:cNvPr>
            <p:cNvGrpSpPr/>
            <p:nvPr/>
          </p:nvGrpSpPr>
          <p:grpSpPr>
            <a:xfrm>
              <a:off x="966334" y="2464842"/>
              <a:ext cx="1259535" cy="635295"/>
              <a:chOff x="966334" y="2464842"/>
              <a:chExt cx="1259535" cy="635295"/>
            </a:xfrm>
          </p:grpSpPr>
          <p:sp>
            <p:nvSpPr>
              <p:cNvPr id="4163" name="矩形: 圆角 4162">
                <a:extLst>
                  <a:ext uri="{FF2B5EF4-FFF2-40B4-BE49-F238E27FC236}">
                    <a16:creationId xmlns:a16="http://schemas.microsoft.com/office/drawing/2014/main" id="{8151EFD0-54DD-06A1-A8E4-FE67633C36BE}"/>
                  </a:ext>
                </a:extLst>
              </p:cNvPr>
              <p:cNvSpPr/>
              <p:nvPr/>
            </p:nvSpPr>
            <p:spPr>
              <a:xfrm>
                <a:off x="1106228" y="2621332"/>
                <a:ext cx="1074998" cy="276999"/>
              </a:xfrm>
              <a:prstGeom prst="roundRect">
                <a:avLst>
                  <a:gd name="adj" fmla="val 50000"/>
                </a:avLst>
              </a:prstGeom>
              <a:gradFill flip="none" rotWithShape="1">
                <a:gsLst>
                  <a:gs pos="18000">
                    <a:srgbClr val="2EFFFD">
                      <a:lumMod val="96000"/>
                    </a:srgbClr>
                  </a:gs>
                  <a:gs pos="83000">
                    <a:srgbClr val="002FA1"/>
                  </a:gs>
                </a:gsLst>
                <a:lin ang="5400000" scaled="1"/>
                <a:tileRect/>
              </a:gradFill>
              <a:ln w="6350">
                <a:gradFill flip="none" rotWithShape="1">
                  <a:gsLst>
                    <a:gs pos="96154">
                      <a:srgbClr val="2EFFFD"/>
                    </a:gs>
                    <a:gs pos="0">
                      <a:srgbClr val="2EFFFD"/>
                    </a:gs>
                    <a:gs pos="47000">
                      <a:srgbClr val="002FA1"/>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64" name="图片 4163">
                <a:extLst>
                  <a:ext uri="{FF2B5EF4-FFF2-40B4-BE49-F238E27FC236}">
                    <a16:creationId xmlns:a16="http://schemas.microsoft.com/office/drawing/2014/main" id="{62C4CE38-E22C-7AC3-29F1-C62C8F91D838}"/>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flipV="1">
                <a:off x="1250034" y="2697058"/>
                <a:ext cx="975835" cy="403079"/>
              </a:xfrm>
              <a:prstGeom prst="rect">
                <a:avLst/>
              </a:prstGeom>
              <a:ln>
                <a:noFill/>
              </a:ln>
              <a:effectLst>
                <a:softEdge rad="127000"/>
              </a:effectLst>
            </p:spPr>
          </p:pic>
          <p:pic>
            <p:nvPicPr>
              <p:cNvPr id="4165" name="图片 4164">
                <a:extLst>
                  <a:ext uri="{FF2B5EF4-FFF2-40B4-BE49-F238E27FC236}">
                    <a16:creationId xmlns:a16="http://schemas.microsoft.com/office/drawing/2014/main" id="{C70BABBF-51D7-5AFC-35BE-4E7CA9C92456}"/>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flipV="1">
                <a:off x="966334" y="2464842"/>
                <a:ext cx="975835" cy="322327"/>
              </a:xfrm>
              <a:prstGeom prst="rect">
                <a:avLst/>
              </a:prstGeom>
              <a:ln>
                <a:noFill/>
              </a:ln>
              <a:effectLst>
                <a:softEdge rad="127000"/>
              </a:effectLst>
            </p:spPr>
          </p:pic>
        </p:grpSp>
        <p:sp>
          <p:nvSpPr>
            <p:cNvPr id="4162" name="文本框 4161">
              <a:extLst>
                <a:ext uri="{FF2B5EF4-FFF2-40B4-BE49-F238E27FC236}">
                  <a16:creationId xmlns:a16="http://schemas.microsoft.com/office/drawing/2014/main" id="{E6E96056-AEF2-B8DC-EC8B-F6C82E722523}"/>
                </a:ext>
              </a:extLst>
            </p:cNvPr>
            <p:cNvSpPr txBox="1"/>
            <p:nvPr/>
          </p:nvSpPr>
          <p:spPr>
            <a:xfrm>
              <a:off x="844882" y="2621467"/>
              <a:ext cx="1597689"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mn-lt"/>
                </a:rPr>
                <a:t>影像传输</a:t>
              </a:r>
            </a:p>
          </p:txBody>
        </p:sp>
      </p:grpSp>
      <p:grpSp>
        <p:nvGrpSpPr>
          <p:cNvPr id="4166" name="组合 4165">
            <a:extLst>
              <a:ext uri="{FF2B5EF4-FFF2-40B4-BE49-F238E27FC236}">
                <a16:creationId xmlns:a16="http://schemas.microsoft.com/office/drawing/2014/main" id="{294D0B4D-1822-10E9-BD72-0EB5B9B14350}"/>
              </a:ext>
            </a:extLst>
          </p:cNvPr>
          <p:cNvGrpSpPr/>
          <p:nvPr/>
        </p:nvGrpSpPr>
        <p:grpSpPr>
          <a:xfrm>
            <a:off x="5621426" y="2281666"/>
            <a:ext cx="1597689" cy="635295"/>
            <a:chOff x="844882" y="2464842"/>
            <a:chExt cx="1597689" cy="635295"/>
          </a:xfrm>
        </p:grpSpPr>
        <p:grpSp>
          <p:nvGrpSpPr>
            <p:cNvPr id="4167" name="组合 4166">
              <a:extLst>
                <a:ext uri="{FF2B5EF4-FFF2-40B4-BE49-F238E27FC236}">
                  <a16:creationId xmlns:a16="http://schemas.microsoft.com/office/drawing/2014/main" id="{196450DE-09EA-FB08-E0E7-CF5A8C53A5BA}"/>
                </a:ext>
              </a:extLst>
            </p:cNvPr>
            <p:cNvGrpSpPr/>
            <p:nvPr/>
          </p:nvGrpSpPr>
          <p:grpSpPr>
            <a:xfrm>
              <a:off x="966334" y="2464842"/>
              <a:ext cx="1259535" cy="635295"/>
              <a:chOff x="966334" y="2464842"/>
              <a:chExt cx="1259535" cy="635295"/>
            </a:xfrm>
          </p:grpSpPr>
          <p:sp>
            <p:nvSpPr>
              <p:cNvPr id="4169" name="矩形: 圆角 4168">
                <a:extLst>
                  <a:ext uri="{FF2B5EF4-FFF2-40B4-BE49-F238E27FC236}">
                    <a16:creationId xmlns:a16="http://schemas.microsoft.com/office/drawing/2014/main" id="{65DC73FA-10E0-FF3A-FD0F-A9C2C79464BF}"/>
                  </a:ext>
                </a:extLst>
              </p:cNvPr>
              <p:cNvSpPr/>
              <p:nvPr/>
            </p:nvSpPr>
            <p:spPr>
              <a:xfrm>
                <a:off x="1106228" y="2621332"/>
                <a:ext cx="1074998" cy="276999"/>
              </a:xfrm>
              <a:prstGeom prst="roundRect">
                <a:avLst>
                  <a:gd name="adj" fmla="val 50000"/>
                </a:avLst>
              </a:prstGeom>
              <a:gradFill flip="none" rotWithShape="1">
                <a:gsLst>
                  <a:gs pos="18000">
                    <a:srgbClr val="2EFFFD">
                      <a:lumMod val="96000"/>
                    </a:srgbClr>
                  </a:gs>
                  <a:gs pos="83000">
                    <a:srgbClr val="002FA1"/>
                  </a:gs>
                </a:gsLst>
                <a:lin ang="5400000" scaled="1"/>
                <a:tileRect/>
              </a:gradFill>
              <a:ln w="6350">
                <a:gradFill flip="none" rotWithShape="1">
                  <a:gsLst>
                    <a:gs pos="96154">
                      <a:srgbClr val="2EFFFD"/>
                    </a:gs>
                    <a:gs pos="0">
                      <a:srgbClr val="2EFFFD"/>
                    </a:gs>
                    <a:gs pos="47000">
                      <a:srgbClr val="002FA1"/>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70" name="图片 4169">
                <a:extLst>
                  <a:ext uri="{FF2B5EF4-FFF2-40B4-BE49-F238E27FC236}">
                    <a16:creationId xmlns:a16="http://schemas.microsoft.com/office/drawing/2014/main" id="{67F68063-5F33-C849-92C7-BFA6E7AD9DE1}"/>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flipV="1">
                <a:off x="1250034" y="2697058"/>
                <a:ext cx="975835" cy="403079"/>
              </a:xfrm>
              <a:prstGeom prst="rect">
                <a:avLst/>
              </a:prstGeom>
              <a:ln>
                <a:noFill/>
              </a:ln>
              <a:effectLst>
                <a:softEdge rad="127000"/>
              </a:effectLst>
            </p:spPr>
          </p:pic>
          <p:pic>
            <p:nvPicPr>
              <p:cNvPr id="4171" name="图片 4170">
                <a:extLst>
                  <a:ext uri="{FF2B5EF4-FFF2-40B4-BE49-F238E27FC236}">
                    <a16:creationId xmlns:a16="http://schemas.microsoft.com/office/drawing/2014/main" id="{9D1ABD3E-54D8-CE24-6FBE-7798443D8B3C}"/>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flipV="1">
                <a:off x="966334" y="2464842"/>
                <a:ext cx="975835" cy="322327"/>
              </a:xfrm>
              <a:prstGeom prst="rect">
                <a:avLst/>
              </a:prstGeom>
              <a:ln>
                <a:noFill/>
              </a:ln>
              <a:effectLst>
                <a:softEdge rad="127000"/>
              </a:effectLst>
            </p:spPr>
          </p:pic>
        </p:grpSp>
        <p:sp>
          <p:nvSpPr>
            <p:cNvPr id="4168" name="文本框 4167">
              <a:extLst>
                <a:ext uri="{FF2B5EF4-FFF2-40B4-BE49-F238E27FC236}">
                  <a16:creationId xmlns:a16="http://schemas.microsoft.com/office/drawing/2014/main" id="{6C65E721-3D35-1A92-094C-234F4A73EE58}"/>
                </a:ext>
              </a:extLst>
            </p:cNvPr>
            <p:cNvSpPr txBox="1"/>
            <p:nvPr/>
          </p:nvSpPr>
          <p:spPr>
            <a:xfrm>
              <a:off x="844882" y="2621467"/>
              <a:ext cx="1597689"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100" kern="0">
                  <a:solidFill>
                    <a:schemeClr val="bg1"/>
                  </a:solidFill>
                  <a:latin typeface="思源黑体 CN Medium" panose="020B0600000000000000" pitchFamily="34" charset="-122"/>
                  <a:ea typeface="思源黑体 CN Medium" panose="020B0600000000000000" pitchFamily="34" charset="-122"/>
                  <a:cs typeface="+mn-ea"/>
                  <a:sym typeface="+mn-lt"/>
                </a:rPr>
                <a:t>全院联动</a:t>
              </a:r>
            </a:p>
          </p:txBody>
        </p:sp>
      </p:grpSp>
      <p:sp>
        <p:nvSpPr>
          <p:cNvPr id="4172" name="矩形: 圆角 4171">
            <a:extLst>
              <a:ext uri="{FF2B5EF4-FFF2-40B4-BE49-F238E27FC236}">
                <a16:creationId xmlns:a16="http://schemas.microsoft.com/office/drawing/2014/main" id="{EB751266-2D6B-8536-5C37-058BD872DB79}"/>
              </a:ext>
            </a:extLst>
          </p:cNvPr>
          <p:cNvSpPr/>
          <p:nvPr/>
        </p:nvSpPr>
        <p:spPr>
          <a:xfrm>
            <a:off x="4605428" y="1978528"/>
            <a:ext cx="2442112" cy="815382"/>
          </a:xfrm>
          <a:prstGeom prst="roundRect">
            <a:avLst>
              <a:gd name="adj" fmla="val 5681"/>
            </a:avLst>
          </a:prstGeom>
          <a:noFill/>
          <a:ln w="6350">
            <a:solidFill>
              <a:srgbClr val="2EFFF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26" name="组合 4225">
            <a:extLst>
              <a:ext uri="{FF2B5EF4-FFF2-40B4-BE49-F238E27FC236}">
                <a16:creationId xmlns:a16="http://schemas.microsoft.com/office/drawing/2014/main" id="{24202BA8-99F6-AF6A-84F2-C62AB7E11923}"/>
              </a:ext>
            </a:extLst>
          </p:cNvPr>
          <p:cNvGrpSpPr/>
          <p:nvPr/>
        </p:nvGrpSpPr>
        <p:grpSpPr>
          <a:xfrm>
            <a:off x="4420353" y="2997228"/>
            <a:ext cx="1597689" cy="635295"/>
            <a:chOff x="844882" y="2464842"/>
            <a:chExt cx="1597689" cy="635295"/>
          </a:xfrm>
        </p:grpSpPr>
        <p:grpSp>
          <p:nvGrpSpPr>
            <p:cNvPr id="4227" name="组合 4226">
              <a:extLst>
                <a:ext uri="{FF2B5EF4-FFF2-40B4-BE49-F238E27FC236}">
                  <a16:creationId xmlns:a16="http://schemas.microsoft.com/office/drawing/2014/main" id="{9CE67065-9478-9BED-E894-0D0C979A0994}"/>
                </a:ext>
              </a:extLst>
            </p:cNvPr>
            <p:cNvGrpSpPr/>
            <p:nvPr/>
          </p:nvGrpSpPr>
          <p:grpSpPr>
            <a:xfrm>
              <a:off x="966334" y="2464842"/>
              <a:ext cx="1259535" cy="635295"/>
              <a:chOff x="966334" y="2464842"/>
              <a:chExt cx="1259535" cy="635295"/>
            </a:xfrm>
          </p:grpSpPr>
          <p:sp>
            <p:nvSpPr>
              <p:cNvPr id="4229" name="矩形: 圆角 4228">
                <a:extLst>
                  <a:ext uri="{FF2B5EF4-FFF2-40B4-BE49-F238E27FC236}">
                    <a16:creationId xmlns:a16="http://schemas.microsoft.com/office/drawing/2014/main" id="{EC90089D-6D3D-CB35-826C-2B249B8A14E7}"/>
                  </a:ext>
                </a:extLst>
              </p:cNvPr>
              <p:cNvSpPr/>
              <p:nvPr/>
            </p:nvSpPr>
            <p:spPr>
              <a:xfrm>
                <a:off x="1106228" y="2621332"/>
                <a:ext cx="1074998" cy="276999"/>
              </a:xfrm>
              <a:prstGeom prst="roundRect">
                <a:avLst>
                  <a:gd name="adj" fmla="val 50000"/>
                </a:avLst>
              </a:prstGeom>
              <a:gradFill flip="none" rotWithShape="1">
                <a:gsLst>
                  <a:gs pos="18000">
                    <a:srgbClr val="2EFFFD">
                      <a:lumMod val="96000"/>
                    </a:srgbClr>
                  </a:gs>
                  <a:gs pos="83000">
                    <a:srgbClr val="002FA1"/>
                  </a:gs>
                </a:gsLst>
                <a:lin ang="5400000" scaled="1"/>
                <a:tileRect/>
              </a:gradFill>
              <a:ln w="6350">
                <a:gradFill flip="none" rotWithShape="1">
                  <a:gsLst>
                    <a:gs pos="96154">
                      <a:srgbClr val="2EFFFD"/>
                    </a:gs>
                    <a:gs pos="0">
                      <a:srgbClr val="2EFFFD"/>
                    </a:gs>
                    <a:gs pos="47000">
                      <a:srgbClr val="002FA1"/>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30" name="图片 4229">
                <a:extLst>
                  <a:ext uri="{FF2B5EF4-FFF2-40B4-BE49-F238E27FC236}">
                    <a16:creationId xmlns:a16="http://schemas.microsoft.com/office/drawing/2014/main" id="{793D106B-B2FB-0D43-C572-E8B86F9F2799}"/>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flipV="1">
                <a:off x="1250034" y="2697058"/>
                <a:ext cx="975835" cy="403079"/>
              </a:xfrm>
              <a:prstGeom prst="rect">
                <a:avLst/>
              </a:prstGeom>
              <a:ln>
                <a:noFill/>
              </a:ln>
              <a:effectLst>
                <a:softEdge rad="127000"/>
              </a:effectLst>
            </p:spPr>
          </p:pic>
          <p:pic>
            <p:nvPicPr>
              <p:cNvPr id="4231" name="图片 4230">
                <a:extLst>
                  <a:ext uri="{FF2B5EF4-FFF2-40B4-BE49-F238E27FC236}">
                    <a16:creationId xmlns:a16="http://schemas.microsoft.com/office/drawing/2014/main" id="{D655B13A-AF11-F43C-9BE9-B0FC33D91976}"/>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flipV="1">
                <a:off x="966334" y="2464842"/>
                <a:ext cx="975835" cy="322327"/>
              </a:xfrm>
              <a:prstGeom prst="rect">
                <a:avLst/>
              </a:prstGeom>
              <a:ln>
                <a:noFill/>
              </a:ln>
              <a:effectLst>
                <a:softEdge rad="127000"/>
              </a:effectLst>
            </p:spPr>
          </p:pic>
        </p:grpSp>
        <p:sp>
          <p:nvSpPr>
            <p:cNvPr id="4228" name="文本框 4227">
              <a:extLst>
                <a:ext uri="{FF2B5EF4-FFF2-40B4-BE49-F238E27FC236}">
                  <a16:creationId xmlns:a16="http://schemas.microsoft.com/office/drawing/2014/main" id="{C569EFF8-2CFB-9199-27F2-0E3720BF9E46}"/>
                </a:ext>
              </a:extLst>
            </p:cNvPr>
            <p:cNvSpPr txBox="1"/>
            <p:nvPr/>
          </p:nvSpPr>
          <p:spPr>
            <a:xfrm>
              <a:off x="844882" y="2621467"/>
              <a:ext cx="1597689"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mn-lt"/>
                </a:rPr>
                <a:t>流程重组</a:t>
              </a:r>
              <a:endParaRPr kumimoji="0" lang="zh-CN" altLang="en-US" sz="1100" b="0" i="0" u="none" strike="noStrike" kern="0" cap="none"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mn-lt"/>
              </a:endParaRPr>
            </a:p>
          </p:txBody>
        </p:sp>
      </p:grpSp>
      <p:grpSp>
        <p:nvGrpSpPr>
          <p:cNvPr id="4232" name="组合 4231">
            <a:extLst>
              <a:ext uri="{FF2B5EF4-FFF2-40B4-BE49-F238E27FC236}">
                <a16:creationId xmlns:a16="http://schemas.microsoft.com/office/drawing/2014/main" id="{896F6426-C16A-C360-4901-524894E4B2F5}"/>
              </a:ext>
            </a:extLst>
          </p:cNvPr>
          <p:cNvGrpSpPr/>
          <p:nvPr/>
        </p:nvGrpSpPr>
        <p:grpSpPr>
          <a:xfrm>
            <a:off x="5621100" y="2997228"/>
            <a:ext cx="1597689" cy="635295"/>
            <a:chOff x="844882" y="2464842"/>
            <a:chExt cx="1597689" cy="635295"/>
          </a:xfrm>
        </p:grpSpPr>
        <p:grpSp>
          <p:nvGrpSpPr>
            <p:cNvPr id="4233" name="组合 4232">
              <a:extLst>
                <a:ext uri="{FF2B5EF4-FFF2-40B4-BE49-F238E27FC236}">
                  <a16:creationId xmlns:a16="http://schemas.microsoft.com/office/drawing/2014/main" id="{9ADF329A-C676-E5F8-35D4-06FB8EBD2545}"/>
                </a:ext>
              </a:extLst>
            </p:cNvPr>
            <p:cNvGrpSpPr/>
            <p:nvPr/>
          </p:nvGrpSpPr>
          <p:grpSpPr>
            <a:xfrm>
              <a:off x="966334" y="2464842"/>
              <a:ext cx="1259535" cy="635295"/>
              <a:chOff x="966334" y="2464842"/>
              <a:chExt cx="1259535" cy="635295"/>
            </a:xfrm>
          </p:grpSpPr>
          <p:sp>
            <p:nvSpPr>
              <p:cNvPr id="4235" name="矩形: 圆角 4234">
                <a:extLst>
                  <a:ext uri="{FF2B5EF4-FFF2-40B4-BE49-F238E27FC236}">
                    <a16:creationId xmlns:a16="http://schemas.microsoft.com/office/drawing/2014/main" id="{C07F5452-3B47-48BE-BE8D-2213F3136ED5}"/>
                  </a:ext>
                </a:extLst>
              </p:cNvPr>
              <p:cNvSpPr/>
              <p:nvPr/>
            </p:nvSpPr>
            <p:spPr>
              <a:xfrm>
                <a:off x="1106228" y="2621332"/>
                <a:ext cx="1074998" cy="276999"/>
              </a:xfrm>
              <a:prstGeom prst="roundRect">
                <a:avLst>
                  <a:gd name="adj" fmla="val 50000"/>
                </a:avLst>
              </a:prstGeom>
              <a:gradFill flip="none" rotWithShape="1">
                <a:gsLst>
                  <a:gs pos="18000">
                    <a:srgbClr val="2EFFFD">
                      <a:lumMod val="96000"/>
                    </a:srgbClr>
                  </a:gs>
                  <a:gs pos="83000">
                    <a:srgbClr val="002FA1"/>
                  </a:gs>
                </a:gsLst>
                <a:lin ang="5400000" scaled="1"/>
                <a:tileRect/>
              </a:gradFill>
              <a:ln w="6350">
                <a:gradFill flip="none" rotWithShape="1">
                  <a:gsLst>
                    <a:gs pos="96154">
                      <a:srgbClr val="2EFFFD"/>
                    </a:gs>
                    <a:gs pos="0">
                      <a:srgbClr val="2EFFFD"/>
                    </a:gs>
                    <a:gs pos="47000">
                      <a:srgbClr val="002FA1"/>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36" name="图片 4235">
                <a:extLst>
                  <a:ext uri="{FF2B5EF4-FFF2-40B4-BE49-F238E27FC236}">
                    <a16:creationId xmlns:a16="http://schemas.microsoft.com/office/drawing/2014/main" id="{9B89B97C-C60A-B6AA-0DF2-41598A25835D}"/>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flipV="1">
                <a:off x="1250034" y="2697058"/>
                <a:ext cx="975835" cy="403079"/>
              </a:xfrm>
              <a:prstGeom prst="rect">
                <a:avLst/>
              </a:prstGeom>
              <a:ln>
                <a:noFill/>
              </a:ln>
              <a:effectLst>
                <a:softEdge rad="127000"/>
              </a:effectLst>
            </p:spPr>
          </p:pic>
          <p:pic>
            <p:nvPicPr>
              <p:cNvPr id="4237" name="图片 4236">
                <a:extLst>
                  <a:ext uri="{FF2B5EF4-FFF2-40B4-BE49-F238E27FC236}">
                    <a16:creationId xmlns:a16="http://schemas.microsoft.com/office/drawing/2014/main" id="{2B032F07-3AFB-A6B4-6775-994CAE03F2F5}"/>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flipV="1">
                <a:off x="966334" y="2464842"/>
                <a:ext cx="975835" cy="322327"/>
              </a:xfrm>
              <a:prstGeom prst="rect">
                <a:avLst/>
              </a:prstGeom>
              <a:ln>
                <a:noFill/>
              </a:ln>
              <a:effectLst>
                <a:softEdge rad="127000"/>
              </a:effectLst>
            </p:spPr>
          </p:pic>
        </p:grpSp>
        <p:sp>
          <p:nvSpPr>
            <p:cNvPr id="4234" name="文本框 4233">
              <a:extLst>
                <a:ext uri="{FF2B5EF4-FFF2-40B4-BE49-F238E27FC236}">
                  <a16:creationId xmlns:a16="http://schemas.microsoft.com/office/drawing/2014/main" id="{A883304C-D2D4-163A-8F19-9D9462B31FC9}"/>
                </a:ext>
              </a:extLst>
            </p:cNvPr>
            <p:cNvSpPr txBox="1"/>
            <p:nvPr/>
          </p:nvSpPr>
          <p:spPr>
            <a:xfrm>
              <a:off x="844882" y="2621467"/>
              <a:ext cx="1597689"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mn-lt"/>
                </a:rPr>
                <a:t>会诊制度</a:t>
              </a:r>
            </a:p>
          </p:txBody>
        </p:sp>
      </p:grpSp>
      <p:grpSp>
        <p:nvGrpSpPr>
          <p:cNvPr id="4238" name="组合 4237">
            <a:extLst>
              <a:ext uri="{FF2B5EF4-FFF2-40B4-BE49-F238E27FC236}">
                <a16:creationId xmlns:a16="http://schemas.microsoft.com/office/drawing/2014/main" id="{E6D62C63-0DBF-A6C7-4937-00B59BAE4934}"/>
              </a:ext>
            </a:extLst>
          </p:cNvPr>
          <p:cNvGrpSpPr/>
          <p:nvPr/>
        </p:nvGrpSpPr>
        <p:grpSpPr>
          <a:xfrm>
            <a:off x="4420679" y="3393397"/>
            <a:ext cx="1597689" cy="635295"/>
            <a:chOff x="844882" y="2464842"/>
            <a:chExt cx="1597689" cy="635295"/>
          </a:xfrm>
        </p:grpSpPr>
        <p:grpSp>
          <p:nvGrpSpPr>
            <p:cNvPr id="4239" name="组合 4238">
              <a:extLst>
                <a:ext uri="{FF2B5EF4-FFF2-40B4-BE49-F238E27FC236}">
                  <a16:creationId xmlns:a16="http://schemas.microsoft.com/office/drawing/2014/main" id="{92C989C7-EDB0-0866-D6C5-18E3B0583627}"/>
                </a:ext>
              </a:extLst>
            </p:cNvPr>
            <p:cNvGrpSpPr/>
            <p:nvPr/>
          </p:nvGrpSpPr>
          <p:grpSpPr>
            <a:xfrm>
              <a:off x="966334" y="2464842"/>
              <a:ext cx="1259535" cy="635295"/>
              <a:chOff x="966334" y="2464842"/>
              <a:chExt cx="1259535" cy="635295"/>
            </a:xfrm>
          </p:grpSpPr>
          <p:sp>
            <p:nvSpPr>
              <p:cNvPr id="4241" name="矩形: 圆角 4240">
                <a:extLst>
                  <a:ext uri="{FF2B5EF4-FFF2-40B4-BE49-F238E27FC236}">
                    <a16:creationId xmlns:a16="http://schemas.microsoft.com/office/drawing/2014/main" id="{74E82981-A084-D9C6-AFE3-C8ECAA3E3BE7}"/>
                  </a:ext>
                </a:extLst>
              </p:cNvPr>
              <p:cNvSpPr/>
              <p:nvPr/>
            </p:nvSpPr>
            <p:spPr>
              <a:xfrm>
                <a:off x="1106228" y="2621332"/>
                <a:ext cx="1074998" cy="276999"/>
              </a:xfrm>
              <a:prstGeom prst="roundRect">
                <a:avLst>
                  <a:gd name="adj" fmla="val 50000"/>
                </a:avLst>
              </a:prstGeom>
              <a:gradFill flip="none" rotWithShape="1">
                <a:gsLst>
                  <a:gs pos="18000">
                    <a:srgbClr val="2EFFFD">
                      <a:lumMod val="96000"/>
                    </a:srgbClr>
                  </a:gs>
                  <a:gs pos="83000">
                    <a:srgbClr val="002FA1"/>
                  </a:gs>
                </a:gsLst>
                <a:lin ang="5400000" scaled="1"/>
                <a:tileRect/>
              </a:gradFill>
              <a:ln w="6350">
                <a:gradFill flip="none" rotWithShape="1">
                  <a:gsLst>
                    <a:gs pos="96154">
                      <a:srgbClr val="2EFFFD"/>
                    </a:gs>
                    <a:gs pos="0">
                      <a:srgbClr val="2EFFFD"/>
                    </a:gs>
                    <a:gs pos="47000">
                      <a:srgbClr val="002FA1"/>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42" name="图片 4241">
                <a:extLst>
                  <a:ext uri="{FF2B5EF4-FFF2-40B4-BE49-F238E27FC236}">
                    <a16:creationId xmlns:a16="http://schemas.microsoft.com/office/drawing/2014/main" id="{9D5016F9-EF5A-FDD1-6522-74F6AF78EA53}"/>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flipV="1">
                <a:off x="1250034" y="2697058"/>
                <a:ext cx="975835" cy="403079"/>
              </a:xfrm>
              <a:prstGeom prst="rect">
                <a:avLst/>
              </a:prstGeom>
              <a:ln>
                <a:noFill/>
              </a:ln>
              <a:effectLst>
                <a:softEdge rad="127000"/>
              </a:effectLst>
            </p:spPr>
          </p:pic>
          <p:pic>
            <p:nvPicPr>
              <p:cNvPr id="4243" name="图片 4242">
                <a:extLst>
                  <a:ext uri="{FF2B5EF4-FFF2-40B4-BE49-F238E27FC236}">
                    <a16:creationId xmlns:a16="http://schemas.microsoft.com/office/drawing/2014/main" id="{5FA50F20-24E0-14B0-DA10-217D634551F9}"/>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flipV="1">
                <a:off x="966334" y="2464842"/>
                <a:ext cx="975835" cy="322327"/>
              </a:xfrm>
              <a:prstGeom prst="rect">
                <a:avLst/>
              </a:prstGeom>
              <a:ln>
                <a:noFill/>
              </a:ln>
              <a:effectLst>
                <a:softEdge rad="127000"/>
              </a:effectLst>
            </p:spPr>
          </p:pic>
        </p:grpSp>
        <p:sp>
          <p:nvSpPr>
            <p:cNvPr id="4240" name="文本框 4239">
              <a:extLst>
                <a:ext uri="{FF2B5EF4-FFF2-40B4-BE49-F238E27FC236}">
                  <a16:creationId xmlns:a16="http://schemas.microsoft.com/office/drawing/2014/main" id="{9226EF6D-77D2-680B-EC42-FAB4D87F98C2}"/>
                </a:ext>
              </a:extLst>
            </p:cNvPr>
            <p:cNvSpPr txBox="1"/>
            <p:nvPr/>
          </p:nvSpPr>
          <p:spPr>
            <a:xfrm>
              <a:off x="844882" y="2621467"/>
              <a:ext cx="1597689"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mn-lt"/>
                </a:rPr>
                <a:t>影像传输</a:t>
              </a:r>
            </a:p>
          </p:txBody>
        </p:sp>
      </p:grpSp>
      <p:grpSp>
        <p:nvGrpSpPr>
          <p:cNvPr id="4244" name="组合 4243">
            <a:extLst>
              <a:ext uri="{FF2B5EF4-FFF2-40B4-BE49-F238E27FC236}">
                <a16:creationId xmlns:a16="http://schemas.microsoft.com/office/drawing/2014/main" id="{8217A66E-B90E-D7C7-7C4E-7F227ACEF24A}"/>
              </a:ext>
            </a:extLst>
          </p:cNvPr>
          <p:cNvGrpSpPr/>
          <p:nvPr/>
        </p:nvGrpSpPr>
        <p:grpSpPr>
          <a:xfrm>
            <a:off x="5621426" y="3393397"/>
            <a:ext cx="1597689" cy="635295"/>
            <a:chOff x="844882" y="2464842"/>
            <a:chExt cx="1597689" cy="635295"/>
          </a:xfrm>
        </p:grpSpPr>
        <p:grpSp>
          <p:nvGrpSpPr>
            <p:cNvPr id="4245" name="组合 4244">
              <a:extLst>
                <a:ext uri="{FF2B5EF4-FFF2-40B4-BE49-F238E27FC236}">
                  <a16:creationId xmlns:a16="http://schemas.microsoft.com/office/drawing/2014/main" id="{21752BC8-A208-5A1C-DB21-492881FF3C0A}"/>
                </a:ext>
              </a:extLst>
            </p:cNvPr>
            <p:cNvGrpSpPr/>
            <p:nvPr/>
          </p:nvGrpSpPr>
          <p:grpSpPr>
            <a:xfrm>
              <a:off x="966334" y="2464842"/>
              <a:ext cx="1259535" cy="635295"/>
              <a:chOff x="966334" y="2464842"/>
              <a:chExt cx="1259535" cy="635295"/>
            </a:xfrm>
          </p:grpSpPr>
          <p:sp>
            <p:nvSpPr>
              <p:cNvPr id="4247" name="矩形: 圆角 4246">
                <a:extLst>
                  <a:ext uri="{FF2B5EF4-FFF2-40B4-BE49-F238E27FC236}">
                    <a16:creationId xmlns:a16="http://schemas.microsoft.com/office/drawing/2014/main" id="{B2E1FADC-1560-AB88-CD53-1F40A0061DB1}"/>
                  </a:ext>
                </a:extLst>
              </p:cNvPr>
              <p:cNvSpPr/>
              <p:nvPr/>
            </p:nvSpPr>
            <p:spPr>
              <a:xfrm>
                <a:off x="1106228" y="2621332"/>
                <a:ext cx="1074998" cy="276999"/>
              </a:xfrm>
              <a:prstGeom prst="roundRect">
                <a:avLst>
                  <a:gd name="adj" fmla="val 50000"/>
                </a:avLst>
              </a:prstGeom>
              <a:gradFill flip="none" rotWithShape="1">
                <a:gsLst>
                  <a:gs pos="18000">
                    <a:srgbClr val="2EFFFD">
                      <a:lumMod val="96000"/>
                    </a:srgbClr>
                  </a:gs>
                  <a:gs pos="83000">
                    <a:srgbClr val="002FA1"/>
                  </a:gs>
                </a:gsLst>
                <a:lin ang="5400000" scaled="1"/>
                <a:tileRect/>
              </a:gradFill>
              <a:ln w="6350">
                <a:gradFill flip="none" rotWithShape="1">
                  <a:gsLst>
                    <a:gs pos="96154">
                      <a:srgbClr val="2EFFFD"/>
                    </a:gs>
                    <a:gs pos="0">
                      <a:srgbClr val="2EFFFD"/>
                    </a:gs>
                    <a:gs pos="47000">
                      <a:srgbClr val="002FA1"/>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48" name="图片 4247">
                <a:extLst>
                  <a:ext uri="{FF2B5EF4-FFF2-40B4-BE49-F238E27FC236}">
                    <a16:creationId xmlns:a16="http://schemas.microsoft.com/office/drawing/2014/main" id="{F99B2786-EEE7-587F-39C1-1A8BFE6736AD}"/>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flipV="1">
                <a:off x="1250034" y="2697058"/>
                <a:ext cx="975835" cy="403079"/>
              </a:xfrm>
              <a:prstGeom prst="rect">
                <a:avLst/>
              </a:prstGeom>
              <a:ln>
                <a:noFill/>
              </a:ln>
              <a:effectLst>
                <a:softEdge rad="127000"/>
              </a:effectLst>
            </p:spPr>
          </p:pic>
          <p:pic>
            <p:nvPicPr>
              <p:cNvPr id="4249" name="图片 4248">
                <a:extLst>
                  <a:ext uri="{FF2B5EF4-FFF2-40B4-BE49-F238E27FC236}">
                    <a16:creationId xmlns:a16="http://schemas.microsoft.com/office/drawing/2014/main" id="{2DAEA7D6-2E6A-D2DF-B12B-0CF12F4C65EC}"/>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flipV="1">
                <a:off x="966334" y="2464842"/>
                <a:ext cx="975835" cy="322327"/>
              </a:xfrm>
              <a:prstGeom prst="rect">
                <a:avLst/>
              </a:prstGeom>
              <a:ln>
                <a:noFill/>
              </a:ln>
              <a:effectLst>
                <a:softEdge rad="127000"/>
              </a:effectLst>
            </p:spPr>
          </p:pic>
        </p:grpSp>
        <p:sp>
          <p:nvSpPr>
            <p:cNvPr id="4246" name="文本框 4245">
              <a:extLst>
                <a:ext uri="{FF2B5EF4-FFF2-40B4-BE49-F238E27FC236}">
                  <a16:creationId xmlns:a16="http://schemas.microsoft.com/office/drawing/2014/main" id="{8BF06866-69DA-30D7-34F7-0DA01A3F5AF3}"/>
                </a:ext>
              </a:extLst>
            </p:cNvPr>
            <p:cNvSpPr txBox="1"/>
            <p:nvPr/>
          </p:nvSpPr>
          <p:spPr>
            <a:xfrm>
              <a:off x="844882" y="2621467"/>
              <a:ext cx="1597689"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100" kern="0">
                  <a:solidFill>
                    <a:schemeClr val="bg1"/>
                  </a:solidFill>
                  <a:latin typeface="思源黑体 CN Medium" panose="020B0600000000000000" pitchFamily="34" charset="-122"/>
                  <a:ea typeface="思源黑体 CN Medium" panose="020B0600000000000000" pitchFamily="34" charset="-122"/>
                  <a:cs typeface="+mn-ea"/>
                  <a:sym typeface="+mn-lt"/>
                </a:rPr>
                <a:t>全院联动</a:t>
              </a:r>
            </a:p>
          </p:txBody>
        </p:sp>
      </p:grpSp>
      <p:sp>
        <p:nvSpPr>
          <p:cNvPr id="4250" name="矩形: 圆角 4249">
            <a:extLst>
              <a:ext uri="{FF2B5EF4-FFF2-40B4-BE49-F238E27FC236}">
                <a16:creationId xmlns:a16="http://schemas.microsoft.com/office/drawing/2014/main" id="{5D94EEED-28BF-4BCF-FD4F-F53D3BE75DCE}"/>
              </a:ext>
            </a:extLst>
          </p:cNvPr>
          <p:cNvSpPr/>
          <p:nvPr/>
        </p:nvSpPr>
        <p:spPr>
          <a:xfrm>
            <a:off x="4605428" y="3090259"/>
            <a:ext cx="2442112" cy="815382"/>
          </a:xfrm>
          <a:prstGeom prst="roundRect">
            <a:avLst>
              <a:gd name="adj" fmla="val 5681"/>
            </a:avLst>
          </a:prstGeom>
          <a:noFill/>
          <a:ln w="6350">
            <a:solidFill>
              <a:srgbClr val="2EFFF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51" name="组合 4250">
            <a:extLst>
              <a:ext uri="{FF2B5EF4-FFF2-40B4-BE49-F238E27FC236}">
                <a16:creationId xmlns:a16="http://schemas.microsoft.com/office/drawing/2014/main" id="{71EE8AC6-8851-E549-3AE6-AE36995783B7}"/>
              </a:ext>
            </a:extLst>
          </p:cNvPr>
          <p:cNvGrpSpPr/>
          <p:nvPr/>
        </p:nvGrpSpPr>
        <p:grpSpPr>
          <a:xfrm>
            <a:off x="4420353" y="4120787"/>
            <a:ext cx="1597689" cy="635295"/>
            <a:chOff x="844882" y="2464842"/>
            <a:chExt cx="1597689" cy="635295"/>
          </a:xfrm>
        </p:grpSpPr>
        <p:grpSp>
          <p:nvGrpSpPr>
            <p:cNvPr id="4252" name="组合 4251">
              <a:extLst>
                <a:ext uri="{FF2B5EF4-FFF2-40B4-BE49-F238E27FC236}">
                  <a16:creationId xmlns:a16="http://schemas.microsoft.com/office/drawing/2014/main" id="{D37E026B-3E91-88D5-6147-D58788074514}"/>
                </a:ext>
              </a:extLst>
            </p:cNvPr>
            <p:cNvGrpSpPr/>
            <p:nvPr/>
          </p:nvGrpSpPr>
          <p:grpSpPr>
            <a:xfrm>
              <a:off x="966334" y="2464842"/>
              <a:ext cx="1259535" cy="635295"/>
              <a:chOff x="966334" y="2464842"/>
              <a:chExt cx="1259535" cy="635295"/>
            </a:xfrm>
          </p:grpSpPr>
          <p:sp>
            <p:nvSpPr>
              <p:cNvPr id="4254" name="矩形: 圆角 4253">
                <a:extLst>
                  <a:ext uri="{FF2B5EF4-FFF2-40B4-BE49-F238E27FC236}">
                    <a16:creationId xmlns:a16="http://schemas.microsoft.com/office/drawing/2014/main" id="{07E62F39-CD4E-EEE8-F0DB-226FD618B58F}"/>
                  </a:ext>
                </a:extLst>
              </p:cNvPr>
              <p:cNvSpPr/>
              <p:nvPr/>
            </p:nvSpPr>
            <p:spPr>
              <a:xfrm>
                <a:off x="1106228" y="2621332"/>
                <a:ext cx="1074998" cy="276999"/>
              </a:xfrm>
              <a:prstGeom prst="roundRect">
                <a:avLst>
                  <a:gd name="adj" fmla="val 50000"/>
                </a:avLst>
              </a:prstGeom>
              <a:gradFill flip="none" rotWithShape="1">
                <a:gsLst>
                  <a:gs pos="18000">
                    <a:srgbClr val="2EFFFD">
                      <a:lumMod val="96000"/>
                    </a:srgbClr>
                  </a:gs>
                  <a:gs pos="83000">
                    <a:srgbClr val="002FA1"/>
                  </a:gs>
                </a:gsLst>
                <a:lin ang="5400000" scaled="1"/>
                <a:tileRect/>
              </a:gradFill>
              <a:ln w="6350">
                <a:gradFill flip="none" rotWithShape="1">
                  <a:gsLst>
                    <a:gs pos="96154">
                      <a:srgbClr val="2EFFFD"/>
                    </a:gs>
                    <a:gs pos="0">
                      <a:srgbClr val="2EFFFD"/>
                    </a:gs>
                    <a:gs pos="47000">
                      <a:srgbClr val="002FA1"/>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55" name="图片 4254">
                <a:extLst>
                  <a:ext uri="{FF2B5EF4-FFF2-40B4-BE49-F238E27FC236}">
                    <a16:creationId xmlns:a16="http://schemas.microsoft.com/office/drawing/2014/main" id="{1D8BAB86-D90E-1A18-F030-1B684465912B}"/>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flipV="1">
                <a:off x="1250034" y="2697058"/>
                <a:ext cx="975835" cy="403079"/>
              </a:xfrm>
              <a:prstGeom prst="rect">
                <a:avLst/>
              </a:prstGeom>
              <a:ln>
                <a:noFill/>
              </a:ln>
              <a:effectLst>
                <a:softEdge rad="127000"/>
              </a:effectLst>
            </p:spPr>
          </p:pic>
          <p:pic>
            <p:nvPicPr>
              <p:cNvPr id="4256" name="图片 4255">
                <a:extLst>
                  <a:ext uri="{FF2B5EF4-FFF2-40B4-BE49-F238E27FC236}">
                    <a16:creationId xmlns:a16="http://schemas.microsoft.com/office/drawing/2014/main" id="{BD0768AB-7D1A-A7E2-D01D-02ABDAE007F8}"/>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flipV="1">
                <a:off x="966334" y="2464842"/>
                <a:ext cx="975835" cy="322327"/>
              </a:xfrm>
              <a:prstGeom prst="rect">
                <a:avLst/>
              </a:prstGeom>
              <a:ln>
                <a:noFill/>
              </a:ln>
              <a:effectLst>
                <a:softEdge rad="127000"/>
              </a:effectLst>
            </p:spPr>
          </p:pic>
        </p:grpSp>
        <p:sp>
          <p:nvSpPr>
            <p:cNvPr id="4253" name="文本框 4252">
              <a:extLst>
                <a:ext uri="{FF2B5EF4-FFF2-40B4-BE49-F238E27FC236}">
                  <a16:creationId xmlns:a16="http://schemas.microsoft.com/office/drawing/2014/main" id="{992BDC8D-354F-62D6-D228-8BFA711959E5}"/>
                </a:ext>
              </a:extLst>
            </p:cNvPr>
            <p:cNvSpPr txBox="1"/>
            <p:nvPr/>
          </p:nvSpPr>
          <p:spPr>
            <a:xfrm>
              <a:off x="844882" y="2621467"/>
              <a:ext cx="1597689"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mn-lt"/>
                </a:rPr>
                <a:t>流程重组</a:t>
              </a:r>
              <a:endParaRPr kumimoji="0" lang="zh-CN" altLang="en-US" sz="1100" b="0" i="0" u="none" strike="noStrike" kern="0" cap="none"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mn-lt"/>
              </a:endParaRPr>
            </a:p>
          </p:txBody>
        </p:sp>
      </p:grpSp>
      <p:grpSp>
        <p:nvGrpSpPr>
          <p:cNvPr id="4257" name="组合 4256">
            <a:extLst>
              <a:ext uri="{FF2B5EF4-FFF2-40B4-BE49-F238E27FC236}">
                <a16:creationId xmlns:a16="http://schemas.microsoft.com/office/drawing/2014/main" id="{17917492-983A-525C-37F2-188A97B327F2}"/>
              </a:ext>
            </a:extLst>
          </p:cNvPr>
          <p:cNvGrpSpPr/>
          <p:nvPr/>
        </p:nvGrpSpPr>
        <p:grpSpPr>
          <a:xfrm>
            <a:off x="5621100" y="4120787"/>
            <a:ext cx="1597689" cy="635295"/>
            <a:chOff x="844882" y="2464842"/>
            <a:chExt cx="1597689" cy="635295"/>
          </a:xfrm>
        </p:grpSpPr>
        <p:grpSp>
          <p:nvGrpSpPr>
            <p:cNvPr id="4258" name="组合 4257">
              <a:extLst>
                <a:ext uri="{FF2B5EF4-FFF2-40B4-BE49-F238E27FC236}">
                  <a16:creationId xmlns:a16="http://schemas.microsoft.com/office/drawing/2014/main" id="{1DB39BDA-F7DC-8126-2DA5-247338E95557}"/>
                </a:ext>
              </a:extLst>
            </p:cNvPr>
            <p:cNvGrpSpPr/>
            <p:nvPr/>
          </p:nvGrpSpPr>
          <p:grpSpPr>
            <a:xfrm>
              <a:off x="966334" y="2464842"/>
              <a:ext cx="1259535" cy="635295"/>
              <a:chOff x="966334" y="2464842"/>
              <a:chExt cx="1259535" cy="635295"/>
            </a:xfrm>
          </p:grpSpPr>
          <p:sp>
            <p:nvSpPr>
              <p:cNvPr id="4260" name="矩形: 圆角 4259">
                <a:extLst>
                  <a:ext uri="{FF2B5EF4-FFF2-40B4-BE49-F238E27FC236}">
                    <a16:creationId xmlns:a16="http://schemas.microsoft.com/office/drawing/2014/main" id="{DA0A2A6A-2FD6-07E4-81FD-1D01899BFE96}"/>
                  </a:ext>
                </a:extLst>
              </p:cNvPr>
              <p:cNvSpPr/>
              <p:nvPr/>
            </p:nvSpPr>
            <p:spPr>
              <a:xfrm>
                <a:off x="1106228" y="2621332"/>
                <a:ext cx="1074998" cy="276999"/>
              </a:xfrm>
              <a:prstGeom prst="roundRect">
                <a:avLst>
                  <a:gd name="adj" fmla="val 50000"/>
                </a:avLst>
              </a:prstGeom>
              <a:gradFill flip="none" rotWithShape="1">
                <a:gsLst>
                  <a:gs pos="18000">
                    <a:srgbClr val="2EFFFD">
                      <a:lumMod val="96000"/>
                    </a:srgbClr>
                  </a:gs>
                  <a:gs pos="83000">
                    <a:srgbClr val="002FA1"/>
                  </a:gs>
                </a:gsLst>
                <a:lin ang="5400000" scaled="1"/>
                <a:tileRect/>
              </a:gradFill>
              <a:ln w="6350">
                <a:gradFill flip="none" rotWithShape="1">
                  <a:gsLst>
                    <a:gs pos="96154">
                      <a:srgbClr val="2EFFFD"/>
                    </a:gs>
                    <a:gs pos="0">
                      <a:srgbClr val="2EFFFD"/>
                    </a:gs>
                    <a:gs pos="47000">
                      <a:srgbClr val="002FA1"/>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61" name="图片 4260">
                <a:extLst>
                  <a:ext uri="{FF2B5EF4-FFF2-40B4-BE49-F238E27FC236}">
                    <a16:creationId xmlns:a16="http://schemas.microsoft.com/office/drawing/2014/main" id="{B5380F1A-1C7A-711D-17A8-508DE2852CD4}"/>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flipV="1">
                <a:off x="1250034" y="2697058"/>
                <a:ext cx="975835" cy="403079"/>
              </a:xfrm>
              <a:prstGeom prst="rect">
                <a:avLst/>
              </a:prstGeom>
              <a:ln>
                <a:noFill/>
              </a:ln>
              <a:effectLst>
                <a:softEdge rad="127000"/>
              </a:effectLst>
            </p:spPr>
          </p:pic>
          <p:pic>
            <p:nvPicPr>
              <p:cNvPr id="4262" name="图片 4261">
                <a:extLst>
                  <a:ext uri="{FF2B5EF4-FFF2-40B4-BE49-F238E27FC236}">
                    <a16:creationId xmlns:a16="http://schemas.microsoft.com/office/drawing/2014/main" id="{11685862-6307-EBA9-E16E-96338A13BC28}"/>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flipV="1">
                <a:off x="966334" y="2464842"/>
                <a:ext cx="975835" cy="322327"/>
              </a:xfrm>
              <a:prstGeom prst="rect">
                <a:avLst/>
              </a:prstGeom>
              <a:ln>
                <a:noFill/>
              </a:ln>
              <a:effectLst>
                <a:softEdge rad="127000"/>
              </a:effectLst>
            </p:spPr>
          </p:pic>
        </p:grpSp>
        <p:sp>
          <p:nvSpPr>
            <p:cNvPr id="4259" name="文本框 4258">
              <a:extLst>
                <a:ext uri="{FF2B5EF4-FFF2-40B4-BE49-F238E27FC236}">
                  <a16:creationId xmlns:a16="http://schemas.microsoft.com/office/drawing/2014/main" id="{2312C118-CC2E-4136-5CD5-10FCD40511E0}"/>
                </a:ext>
              </a:extLst>
            </p:cNvPr>
            <p:cNvSpPr txBox="1"/>
            <p:nvPr/>
          </p:nvSpPr>
          <p:spPr>
            <a:xfrm>
              <a:off x="844882" y="2621467"/>
              <a:ext cx="1597689"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mn-lt"/>
                </a:rPr>
                <a:t>会诊制度</a:t>
              </a:r>
            </a:p>
          </p:txBody>
        </p:sp>
      </p:grpSp>
      <p:grpSp>
        <p:nvGrpSpPr>
          <p:cNvPr id="4263" name="组合 4262">
            <a:extLst>
              <a:ext uri="{FF2B5EF4-FFF2-40B4-BE49-F238E27FC236}">
                <a16:creationId xmlns:a16="http://schemas.microsoft.com/office/drawing/2014/main" id="{DA4CFE90-3842-7069-325C-2D072BFB2004}"/>
              </a:ext>
            </a:extLst>
          </p:cNvPr>
          <p:cNvGrpSpPr/>
          <p:nvPr/>
        </p:nvGrpSpPr>
        <p:grpSpPr>
          <a:xfrm>
            <a:off x="4420679" y="4516956"/>
            <a:ext cx="1597689" cy="635295"/>
            <a:chOff x="844882" y="2464842"/>
            <a:chExt cx="1597689" cy="635295"/>
          </a:xfrm>
        </p:grpSpPr>
        <p:grpSp>
          <p:nvGrpSpPr>
            <p:cNvPr id="4264" name="组合 4263">
              <a:extLst>
                <a:ext uri="{FF2B5EF4-FFF2-40B4-BE49-F238E27FC236}">
                  <a16:creationId xmlns:a16="http://schemas.microsoft.com/office/drawing/2014/main" id="{160A5B06-D971-2531-09EB-20735C266A4F}"/>
                </a:ext>
              </a:extLst>
            </p:cNvPr>
            <p:cNvGrpSpPr/>
            <p:nvPr/>
          </p:nvGrpSpPr>
          <p:grpSpPr>
            <a:xfrm>
              <a:off x="966334" y="2464842"/>
              <a:ext cx="1259535" cy="635295"/>
              <a:chOff x="966334" y="2464842"/>
              <a:chExt cx="1259535" cy="635295"/>
            </a:xfrm>
          </p:grpSpPr>
          <p:sp>
            <p:nvSpPr>
              <p:cNvPr id="4266" name="矩形: 圆角 4265">
                <a:extLst>
                  <a:ext uri="{FF2B5EF4-FFF2-40B4-BE49-F238E27FC236}">
                    <a16:creationId xmlns:a16="http://schemas.microsoft.com/office/drawing/2014/main" id="{0DE3A094-D1B0-887D-F3DD-0883639E6B86}"/>
                  </a:ext>
                </a:extLst>
              </p:cNvPr>
              <p:cNvSpPr/>
              <p:nvPr/>
            </p:nvSpPr>
            <p:spPr>
              <a:xfrm>
                <a:off x="1106228" y="2621332"/>
                <a:ext cx="1074998" cy="276999"/>
              </a:xfrm>
              <a:prstGeom prst="roundRect">
                <a:avLst>
                  <a:gd name="adj" fmla="val 50000"/>
                </a:avLst>
              </a:prstGeom>
              <a:gradFill flip="none" rotWithShape="1">
                <a:gsLst>
                  <a:gs pos="18000">
                    <a:srgbClr val="2EFFFD">
                      <a:lumMod val="96000"/>
                    </a:srgbClr>
                  </a:gs>
                  <a:gs pos="83000">
                    <a:srgbClr val="002FA1"/>
                  </a:gs>
                </a:gsLst>
                <a:lin ang="5400000" scaled="1"/>
                <a:tileRect/>
              </a:gradFill>
              <a:ln w="6350">
                <a:gradFill flip="none" rotWithShape="1">
                  <a:gsLst>
                    <a:gs pos="96154">
                      <a:srgbClr val="2EFFFD"/>
                    </a:gs>
                    <a:gs pos="0">
                      <a:srgbClr val="2EFFFD"/>
                    </a:gs>
                    <a:gs pos="47000">
                      <a:srgbClr val="002FA1"/>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67" name="图片 4266">
                <a:extLst>
                  <a:ext uri="{FF2B5EF4-FFF2-40B4-BE49-F238E27FC236}">
                    <a16:creationId xmlns:a16="http://schemas.microsoft.com/office/drawing/2014/main" id="{42BF6043-DADF-36CE-DC98-0461049DB283}"/>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flipV="1">
                <a:off x="1250034" y="2697058"/>
                <a:ext cx="975835" cy="403079"/>
              </a:xfrm>
              <a:prstGeom prst="rect">
                <a:avLst/>
              </a:prstGeom>
              <a:ln>
                <a:noFill/>
              </a:ln>
              <a:effectLst>
                <a:softEdge rad="127000"/>
              </a:effectLst>
            </p:spPr>
          </p:pic>
          <p:pic>
            <p:nvPicPr>
              <p:cNvPr id="4268" name="图片 4267">
                <a:extLst>
                  <a:ext uri="{FF2B5EF4-FFF2-40B4-BE49-F238E27FC236}">
                    <a16:creationId xmlns:a16="http://schemas.microsoft.com/office/drawing/2014/main" id="{2DDF694B-48CA-D1FA-B155-EAB6CDBA71EC}"/>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flipV="1">
                <a:off x="966334" y="2464842"/>
                <a:ext cx="975835" cy="322327"/>
              </a:xfrm>
              <a:prstGeom prst="rect">
                <a:avLst/>
              </a:prstGeom>
              <a:ln>
                <a:noFill/>
              </a:ln>
              <a:effectLst>
                <a:softEdge rad="127000"/>
              </a:effectLst>
            </p:spPr>
          </p:pic>
        </p:grpSp>
        <p:sp>
          <p:nvSpPr>
            <p:cNvPr id="4265" name="文本框 4264">
              <a:extLst>
                <a:ext uri="{FF2B5EF4-FFF2-40B4-BE49-F238E27FC236}">
                  <a16:creationId xmlns:a16="http://schemas.microsoft.com/office/drawing/2014/main" id="{2F5E5145-1E2E-DEE2-EC27-855485C9F6CB}"/>
                </a:ext>
              </a:extLst>
            </p:cNvPr>
            <p:cNvSpPr txBox="1"/>
            <p:nvPr/>
          </p:nvSpPr>
          <p:spPr>
            <a:xfrm>
              <a:off x="844882" y="2621467"/>
              <a:ext cx="1597689"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mn-lt"/>
                </a:rPr>
                <a:t>影像传输</a:t>
              </a:r>
            </a:p>
          </p:txBody>
        </p:sp>
      </p:grpSp>
      <p:grpSp>
        <p:nvGrpSpPr>
          <p:cNvPr id="4269" name="组合 4268">
            <a:extLst>
              <a:ext uri="{FF2B5EF4-FFF2-40B4-BE49-F238E27FC236}">
                <a16:creationId xmlns:a16="http://schemas.microsoft.com/office/drawing/2014/main" id="{D3378A0E-6A1E-8FFC-C08B-D34394151DA0}"/>
              </a:ext>
            </a:extLst>
          </p:cNvPr>
          <p:cNvGrpSpPr/>
          <p:nvPr/>
        </p:nvGrpSpPr>
        <p:grpSpPr>
          <a:xfrm>
            <a:off x="5621426" y="4516956"/>
            <a:ext cx="1597689" cy="635295"/>
            <a:chOff x="844882" y="2464842"/>
            <a:chExt cx="1597689" cy="635295"/>
          </a:xfrm>
        </p:grpSpPr>
        <p:grpSp>
          <p:nvGrpSpPr>
            <p:cNvPr id="4270" name="组合 4269">
              <a:extLst>
                <a:ext uri="{FF2B5EF4-FFF2-40B4-BE49-F238E27FC236}">
                  <a16:creationId xmlns:a16="http://schemas.microsoft.com/office/drawing/2014/main" id="{7F8AA5AD-E3CD-E867-6E90-57C7AE5EA226}"/>
                </a:ext>
              </a:extLst>
            </p:cNvPr>
            <p:cNvGrpSpPr/>
            <p:nvPr/>
          </p:nvGrpSpPr>
          <p:grpSpPr>
            <a:xfrm>
              <a:off x="966334" y="2464842"/>
              <a:ext cx="1259535" cy="635295"/>
              <a:chOff x="966334" y="2464842"/>
              <a:chExt cx="1259535" cy="635295"/>
            </a:xfrm>
          </p:grpSpPr>
          <p:sp>
            <p:nvSpPr>
              <p:cNvPr id="4272" name="矩形: 圆角 4271">
                <a:extLst>
                  <a:ext uri="{FF2B5EF4-FFF2-40B4-BE49-F238E27FC236}">
                    <a16:creationId xmlns:a16="http://schemas.microsoft.com/office/drawing/2014/main" id="{7D7B6EF8-54EF-668A-02CE-B5A57784F87E}"/>
                  </a:ext>
                </a:extLst>
              </p:cNvPr>
              <p:cNvSpPr/>
              <p:nvPr/>
            </p:nvSpPr>
            <p:spPr>
              <a:xfrm>
                <a:off x="1106228" y="2621332"/>
                <a:ext cx="1074998" cy="276999"/>
              </a:xfrm>
              <a:prstGeom prst="roundRect">
                <a:avLst>
                  <a:gd name="adj" fmla="val 50000"/>
                </a:avLst>
              </a:prstGeom>
              <a:gradFill flip="none" rotWithShape="1">
                <a:gsLst>
                  <a:gs pos="18000">
                    <a:srgbClr val="2EFFFD">
                      <a:lumMod val="96000"/>
                    </a:srgbClr>
                  </a:gs>
                  <a:gs pos="83000">
                    <a:srgbClr val="002FA1"/>
                  </a:gs>
                </a:gsLst>
                <a:lin ang="5400000" scaled="1"/>
                <a:tileRect/>
              </a:gradFill>
              <a:ln w="6350">
                <a:gradFill flip="none" rotWithShape="1">
                  <a:gsLst>
                    <a:gs pos="96154">
                      <a:srgbClr val="2EFFFD"/>
                    </a:gs>
                    <a:gs pos="0">
                      <a:srgbClr val="2EFFFD"/>
                    </a:gs>
                    <a:gs pos="47000">
                      <a:srgbClr val="002FA1"/>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73" name="图片 4272">
                <a:extLst>
                  <a:ext uri="{FF2B5EF4-FFF2-40B4-BE49-F238E27FC236}">
                    <a16:creationId xmlns:a16="http://schemas.microsoft.com/office/drawing/2014/main" id="{AA8C23A4-443C-FACE-3065-3A860E608352}"/>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flipV="1">
                <a:off x="1250034" y="2697058"/>
                <a:ext cx="975835" cy="403079"/>
              </a:xfrm>
              <a:prstGeom prst="rect">
                <a:avLst/>
              </a:prstGeom>
              <a:ln>
                <a:noFill/>
              </a:ln>
              <a:effectLst>
                <a:softEdge rad="127000"/>
              </a:effectLst>
            </p:spPr>
          </p:pic>
          <p:pic>
            <p:nvPicPr>
              <p:cNvPr id="4274" name="图片 4273">
                <a:extLst>
                  <a:ext uri="{FF2B5EF4-FFF2-40B4-BE49-F238E27FC236}">
                    <a16:creationId xmlns:a16="http://schemas.microsoft.com/office/drawing/2014/main" id="{6B4F692F-CC95-11CF-0273-EC83CCAD10B9}"/>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flipV="1">
                <a:off x="966334" y="2464842"/>
                <a:ext cx="975835" cy="322327"/>
              </a:xfrm>
              <a:prstGeom prst="rect">
                <a:avLst/>
              </a:prstGeom>
              <a:ln>
                <a:noFill/>
              </a:ln>
              <a:effectLst>
                <a:softEdge rad="127000"/>
              </a:effectLst>
            </p:spPr>
          </p:pic>
        </p:grpSp>
        <p:sp>
          <p:nvSpPr>
            <p:cNvPr id="4271" name="文本框 4270">
              <a:extLst>
                <a:ext uri="{FF2B5EF4-FFF2-40B4-BE49-F238E27FC236}">
                  <a16:creationId xmlns:a16="http://schemas.microsoft.com/office/drawing/2014/main" id="{F49490E5-4232-DA2C-76EF-18C4D699DD5D}"/>
                </a:ext>
              </a:extLst>
            </p:cNvPr>
            <p:cNvSpPr txBox="1"/>
            <p:nvPr/>
          </p:nvSpPr>
          <p:spPr>
            <a:xfrm>
              <a:off x="844882" y="2621467"/>
              <a:ext cx="1597689"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100" kern="0">
                  <a:solidFill>
                    <a:schemeClr val="bg1"/>
                  </a:solidFill>
                  <a:latin typeface="思源黑体 CN Medium" panose="020B0600000000000000" pitchFamily="34" charset="-122"/>
                  <a:ea typeface="思源黑体 CN Medium" panose="020B0600000000000000" pitchFamily="34" charset="-122"/>
                  <a:cs typeface="+mn-ea"/>
                  <a:sym typeface="+mn-lt"/>
                </a:rPr>
                <a:t>全院联动</a:t>
              </a:r>
            </a:p>
          </p:txBody>
        </p:sp>
      </p:grpSp>
      <p:sp>
        <p:nvSpPr>
          <p:cNvPr id="4275" name="矩形: 圆角 4274">
            <a:extLst>
              <a:ext uri="{FF2B5EF4-FFF2-40B4-BE49-F238E27FC236}">
                <a16:creationId xmlns:a16="http://schemas.microsoft.com/office/drawing/2014/main" id="{552D0CF1-8E8C-B8E5-7845-D1CE697C460D}"/>
              </a:ext>
            </a:extLst>
          </p:cNvPr>
          <p:cNvSpPr/>
          <p:nvPr/>
        </p:nvSpPr>
        <p:spPr>
          <a:xfrm>
            <a:off x="4605428" y="4213818"/>
            <a:ext cx="2442112" cy="815382"/>
          </a:xfrm>
          <a:prstGeom prst="roundRect">
            <a:avLst>
              <a:gd name="adj" fmla="val 5681"/>
            </a:avLst>
          </a:prstGeom>
          <a:noFill/>
          <a:ln w="6350">
            <a:solidFill>
              <a:srgbClr val="2EFFF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82" name="文本框 4281">
            <a:extLst>
              <a:ext uri="{FF2B5EF4-FFF2-40B4-BE49-F238E27FC236}">
                <a16:creationId xmlns:a16="http://schemas.microsoft.com/office/drawing/2014/main" id="{065FDE26-BB4D-A117-4C2A-DA3DE5F597E2}"/>
              </a:ext>
            </a:extLst>
          </p:cNvPr>
          <p:cNvSpPr txBox="1"/>
          <p:nvPr/>
        </p:nvSpPr>
        <p:spPr>
          <a:xfrm>
            <a:off x="5034123" y="2726115"/>
            <a:ext cx="1597689"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a:ln>
                  <a:noFill/>
                </a:ln>
                <a:solidFill>
                  <a:srgbClr val="2EFFFD"/>
                </a:solidFill>
                <a:effectLst/>
                <a:uLnTx/>
                <a:uFillTx/>
                <a:latin typeface="思源黑体 CN Bold" panose="020B0800000000000000" pitchFamily="34" charset="-122"/>
                <a:ea typeface="思源黑体 CN Bold" panose="020B0800000000000000" pitchFamily="34" charset="-122"/>
                <a:cs typeface="+mn-ea"/>
                <a:sym typeface="+mn-lt"/>
              </a:rPr>
              <a:t>+</a:t>
            </a:r>
            <a:endParaRPr kumimoji="0" lang="zh-CN" altLang="en-US" sz="2400" b="0" i="0" u="none" strike="noStrike" kern="0" cap="none" spc="0" normalizeH="0" baseline="0" noProof="0">
              <a:ln>
                <a:noFill/>
              </a:ln>
              <a:solidFill>
                <a:srgbClr val="2EFFFD"/>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4283" name="文本框 4282">
            <a:extLst>
              <a:ext uri="{FF2B5EF4-FFF2-40B4-BE49-F238E27FC236}">
                <a16:creationId xmlns:a16="http://schemas.microsoft.com/office/drawing/2014/main" id="{C00EB0E3-AD14-4D3B-113D-C30A41DA4808}"/>
              </a:ext>
            </a:extLst>
          </p:cNvPr>
          <p:cNvSpPr txBox="1"/>
          <p:nvPr/>
        </p:nvSpPr>
        <p:spPr>
          <a:xfrm>
            <a:off x="5043192" y="3840108"/>
            <a:ext cx="1597689"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a:ln>
                  <a:noFill/>
                </a:ln>
                <a:solidFill>
                  <a:srgbClr val="2EFFFD"/>
                </a:solidFill>
                <a:effectLst/>
                <a:uLnTx/>
                <a:uFillTx/>
                <a:latin typeface="思源黑体 CN Bold" panose="020B0800000000000000" pitchFamily="34" charset="-122"/>
                <a:ea typeface="思源黑体 CN Bold" panose="020B0800000000000000" pitchFamily="34" charset="-122"/>
                <a:cs typeface="+mn-ea"/>
                <a:sym typeface="+mn-lt"/>
              </a:rPr>
              <a:t>+</a:t>
            </a:r>
            <a:endParaRPr kumimoji="0" lang="zh-CN" altLang="en-US" sz="2400" b="0" i="0" u="none" strike="noStrike" kern="0" cap="none" spc="0" normalizeH="0" baseline="0" noProof="0">
              <a:ln>
                <a:noFill/>
              </a:ln>
              <a:solidFill>
                <a:srgbClr val="2EFFFD"/>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4284" name="矩形: 圆角 4283">
            <a:extLst>
              <a:ext uri="{FF2B5EF4-FFF2-40B4-BE49-F238E27FC236}">
                <a16:creationId xmlns:a16="http://schemas.microsoft.com/office/drawing/2014/main" id="{D7AA88AD-A78D-B3AB-0850-44A959B51E7E}"/>
              </a:ext>
            </a:extLst>
          </p:cNvPr>
          <p:cNvSpPr/>
          <p:nvPr/>
        </p:nvSpPr>
        <p:spPr>
          <a:xfrm>
            <a:off x="8315811" y="1754830"/>
            <a:ext cx="3057105" cy="3381211"/>
          </a:xfrm>
          <a:prstGeom prst="roundRect">
            <a:avLst>
              <a:gd name="adj" fmla="val 2077"/>
            </a:avLst>
          </a:prstGeom>
          <a:solidFill>
            <a:srgbClr val="2EFFFD">
              <a:alpha val="1100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85" name="组合 4284">
            <a:extLst>
              <a:ext uri="{FF2B5EF4-FFF2-40B4-BE49-F238E27FC236}">
                <a16:creationId xmlns:a16="http://schemas.microsoft.com/office/drawing/2014/main" id="{FA41DAD8-B741-B360-9401-0609DA1CCAE3}"/>
              </a:ext>
            </a:extLst>
          </p:cNvPr>
          <p:cNvGrpSpPr/>
          <p:nvPr/>
        </p:nvGrpSpPr>
        <p:grpSpPr>
          <a:xfrm>
            <a:off x="8196883" y="2200488"/>
            <a:ext cx="3033702" cy="747929"/>
            <a:chOff x="644172" y="3410421"/>
            <a:chExt cx="2650030" cy="635295"/>
          </a:xfrm>
        </p:grpSpPr>
        <p:grpSp>
          <p:nvGrpSpPr>
            <p:cNvPr id="4286" name="组合 4285">
              <a:extLst>
                <a:ext uri="{FF2B5EF4-FFF2-40B4-BE49-F238E27FC236}">
                  <a16:creationId xmlns:a16="http://schemas.microsoft.com/office/drawing/2014/main" id="{AE8457DE-235C-20B9-72E4-F84596A1FCB0}"/>
                </a:ext>
              </a:extLst>
            </p:cNvPr>
            <p:cNvGrpSpPr/>
            <p:nvPr/>
          </p:nvGrpSpPr>
          <p:grpSpPr>
            <a:xfrm>
              <a:off x="644172" y="3410421"/>
              <a:ext cx="2650030" cy="635295"/>
              <a:chOff x="966334" y="2464842"/>
              <a:chExt cx="1259535" cy="635295"/>
            </a:xfrm>
          </p:grpSpPr>
          <p:sp>
            <p:nvSpPr>
              <p:cNvPr id="4288" name="矩形: 圆角 4287">
                <a:extLst>
                  <a:ext uri="{FF2B5EF4-FFF2-40B4-BE49-F238E27FC236}">
                    <a16:creationId xmlns:a16="http://schemas.microsoft.com/office/drawing/2014/main" id="{A137F990-4BD2-4625-10EE-E2CF1FC3DAEF}"/>
                  </a:ext>
                </a:extLst>
              </p:cNvPr>
              <p:cNvSpPr/>
              <p:nvPr/>
            </p:nvSpPr>
            <p:spPr>
              <a:xfrm>
                <a:off x="1106228" y="2621332"/>
                <a:ext cx="1074998" cy="276999"/>
              </a:xfrm>
              <a:prstGeom prst="roundRect">
                <a:avLst>
                  <a:gd name="adj" fmla="val 50000"/>
                </a:avLst>
              </a:prstGeom>
              <a:gradFill flip="none" rotWithShape="1">
                <a:gsLst>
                  <a:gs pos="18000">
                    <a:srgbClr val="2EFFFD">
                      <a:lumMod val="96000"/>
                    </a:srgbClr>
                  </a:gs>
                  <a:gs pos="83000">
                    <a:srgbClr val="002FA1"/>
                  </a:gs>
                </a:gsLst>
                <a:lin ang="5400000" scaled="1"/>
                <a:tileRect/>
              </a:gradFill>
              <a:ln w="6350">
                <a:gradFill flip="none" rotWithShape="1">
                  <a:gsLst>
                    <a:gs pos="96154">
                      <a:srgbClr val="2EFFFD"/>
                    </a:gs>
                    <a:gs pos="0">
                      <a:srgbClr val="2EFFFD"/>
                    </a:gs>
                    <a:gs pos="47000">
                      <a:srgbClr val="002FA1"/>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89" name="图片 4288">
                <a:extLst>
                  <a:ext uri="{FF2B5EF4-FFF2-40B4-BE49-F238E27FC236}">
                    <a16:creationId xmlns:a16="http://schemas.microsoft.com/office/drawing/2014/main" id="{56B3C813-9215-648D-5E76-34AB518066AF}"/>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flipV="1">
                <a:off x="1250034" y="2697058"/>
                <a:ext cx="975835" cy="403079"/>
              </a:xfrm>
              <a:prstGeom prst="rect">
                <a:avLst/>
              </a:prstGeom>
              <a:ln>
                <a:noFill/>
              </a:ln>
              <a:effectLst>
                <a:softEdge rad="127000"/>
              </a:effectLst>
            </p:spPr>
          </p:pic>
          <p:pic>
            <p:nvPicPr>
              <p:cNvPr id="4290" name="图片 4289">
                <a:extLst>
                  <a:ext uri="{FF2B5EF4-FFF2-40B4-BE49-F238E27FC236}">
                    <a16:creationId xmlns:a16="http://schemas.microsoft.com/office/drawing/2014/main" id="{CE91012C-FA80-4644-759D-5AD558DDF327}"/>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flipV="1">
                <a:off x="966334" y="2464842"/>
                <a:ext cx="975835" cy="322327"/>
              </a:xfrm>
              <a:prstGeom prst="rect">
                <a:avLst/>
              </a:prstGeom>
              <a:ln>
                <a:noFill/>
              </a:ln>
              <a:effectLst>
                <a:softEdge rad="127000"/>
              </a:effectLst>
            </p:spPr>
          </p:pic>
        </p:grpSp>
        <p:sp>
          <p:nvSpPr>
            <p:cNvPr id="4287" name="文本框 4286">
              <a:extLst>
                <a:ext uri="{FF2B5EF4-FFF2-40B4-BE49-F238E27FC236}">
                  <a16:creationId xmlns:a16="http://schemas.microsoft.com/office/drawing/2014/main" id="{FD35BE6E-DBD4-C189-E800-39758C460AB3}"/>
                </a:ext>
              </a:extLst>
            </p:cNvPr>
            <p:cNvSpPr txBox="1"/>
            <p:nvPr/>
          </p:nvSpPr>
          <p:spPr>
            <a:xfrm>
              <a:off x="1271699" y="3576817"/>
              <a:ext cx="1597689"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mn-lt"/>
                </a:rPr>
                <a:t>智能实时控制平台</a:t>
              </a:r>
            </a:p>
          </p:txBody>
        </p:sp>
      </p:grpSp>
      <p:grpSp>
        <p:nvGrpSpPr>
          <p:cNvPr id="4291" name="组合 4290">
            <a:extLst>
              <a:ext uri="{FF2B5EF4-FFF2-40B4-BE49-F238E27FC236}">
                <a16:creationId xmlns:a16="http://schemas.microsoft.com/office/drawing/2014/main" id="{4066FA9F-FC9B-BCD5-13C5-842D5A47D63D}"/>
              </a:ext>
            </a:extLst>
          </p:cNvPr>
          <p:cNvGrpSpPr/>
          <p:nvPr/>
        </p:nvGrpSpPr>
        <p:grpSpPr>
          <a:xfrm>
            <a:off x="8196883" y="3053719"/>
            <a:ext cx="3033702" cy="747929"/>
            <a:chOff x="644172" y="3410421"/>
            <a:chExt cx="2650030" cy="635295"/>
          </a:xfrm>
        </p:grpSpPr>
        <p:grpSp>
          <p:nvGrpSpPr>
            <p:cNvPr id="4292" name="组合 4291">
              <a:extLst>
                <a:ext uri="{FF2B5EF4-FFF2-40B4-BE49-F238E27FC236}">
                  <a16:creationId xmlns:a16="http://schemas.microsoft.com/office/drawing/2014/main" id="{FA080146-D114-9471-18EC-B939E8C7F129}"/>
                </a:ext>
              </a:extLst>
            </p:cNvPr>
            <p:cNvGrpSpPr/>
            <p:nvPr/>
          </p:nvGrpSpPr>
          <p:grpSpPr>
            <a:xfrm>
              <a:off x="644172" y="3410421"/>
              <a:ext cx="2650030" cy="635295"/>
              <a:chOff x="966334" y="2464842"/>
              <a:chExt cx="1259535" cy="635295"/>
            </a:xfrm>
          </p:grpSpPr>
          <p:sp>
            <p:nvSpPr>
              <p:cNvPr id="4294" name="矩形: 圆角 4293">
                <a:extLst>
                  <a:ext uri="{FF2B5EF4-FFF2-40B4-BE49-F238E27FC236}">
                    <a16:creationId xmlns:a16="http://schemas.microsoft.com/office/drawing/2014/main" id="{B8E3D7BD-29C4-D0C0-8847-A4451CFC99B2}"/>
                  </a:ext>
                </a:extLst>
              </p:cNvPr>
              <p:cNvSpPr/>
              <p:nvPr/>
            </p:nvSpPr>
            <p:spPr>
              <a:xfrm>
                <a:off x="1106228" y="2621332"/>
                <a:ext cx="1074998" cy="276999"/>
              </a:xfrm>
              <a:prstGeom prst="roundRect">
                <a:avLst>
                  <a:gd name="adj" fmla="val 50000"/>
                </a:avLst>
              </a:prstGeom>
              <a:gradFill flip="none" rotWithShape="1">
                <a:gsLst>
                  <a:gs pos="18000">
                    <a:srgbClr val="2EFFFD">
                      <a:lumMod val="96000"/>
                    </a:srgbClr>
                  </a:gs>
                  <a:gs pos="83000">
                    <a:srgbClr val="002FA1"/>
                  </a:gs>
                </a:gsLst>
                <a:lin ang="5400000" scaled="1"/>
                <a:tileRect/>
              </a:gradFill>
              <a:ln w="6350">
                <a:gradFill flip="none" rotWithShape="1">
                  <a:gsLst>
                    <a:gs pos="96154">
                      <a:srgbClr val="2EFFFD"/>
                    </a:gs>
                    <a:gs pos="0">
                      <a:srgbClr val="2EFFFD"/>
                    </a:gs>
                    <a:gs pos="47000">
                      <a:srgbClr val="002FA1"/>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95" name="图片 4294">
                <a:extLst>
                  <a:ext uri="{FF2B5EF4-FFF2-40B4-BE49-F238E27FC236}">
                    <a16:creationId xmlns:a16="http://schemas.microsoft.com/office/drawing/2014/main" id="{02790E9E-5BA2-6F4B-9D0B-F6A034DF43BB}"/>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flipV="1">
                <a:off x="1250034" y="2697058"/>
                <a:ext cx="975835" cy="403079"/>
              </a:xfrm>
              <a:prstGeom prst="rect">
                <a:avLst/>
              </a:prstGeom>
              <a:ln>
                <a:noFill/>
              </a:ln>
              <a:effectLst>
                <a:softEdge rad="127000"/>
              </a:effectLst>
            </p:spPr>
          </p:pic>
          <p:pic>
            <p:nvPicPr>
              <p:cNvPr id="4296" name="图片 4295">
                <a:extLst>
                  <a:ext uri="{FF2B5EF4-FFF2-40B4-BE49-F238E27FC236}">
                    <a16:creationId xmlns:a16="http://schemas.microsoft.com/office/drawing/2014/main" id="{CD3F67EE-0465-4A88-4C04-4837085E8B86}"/>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flipV="1">
                <a:off x="966334" y="2464842"/>
                <a:ext cx="975835" cy="322327"/>
              </a:xfrm>
              <a:prstGeom prst="rect">
                <a:avLst/>
              </a:prstGeom>
              <a:ln>
                <a:noFill/>
              </a:ln>
              <a:effectLst>
                <a:softEdge rad="127000"/>
              </a:effectLst>
            </p:spPr>
          </p:pic>
        </p:grpSp>
        <p:sp>
          <p:nvSpPr>
            <p:cNvPr id="4293" name="文本框 4292">
              <a:extLst>
                <a:ext uri="{FF2B5EF4-FFF2-40B4-BE49-F238E27FC236}">
                  <a16:creationId xmlns:a16="http://schemas.microsoft.com/office/drawing/2014/main" id="{FA5BDF8C-63D1-4594-AF87-E7FAE0FD5A30}"/>
                </a:ext>
              </a:extLst>
            </p:cNvPr>
            <p:cNvSpPr txBox="1"/>
            <p:nvPr/>
          </p:nvSpPr>
          <p:spPr>
            <a:xfrm>
              <a:off x="1271699" y="3576817"/>
              <a:ext cx="1597689"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mn-lt"/>
                </a:rPr>
                <a:t>建设数字化科室</a:t>
              </a:r>
            </a:p>
          </p:txBody>
        </p:sp>
      </p:grpSp>
      <p:grpSp>
        <p:nvGrpSpPr>
          <p:cNvPr id="4297" name="组合 4296">
            <a:extLst>
              <a:ext uri="{FF2B5EF4-FFF2-40B4-BE49-F238E27FC236}">
                <a16:creationId xmlns:a16="http://schemas.microsoft.com/office/drawing/2014/main" id="{58E1268F-3490-EAD7-3CF1-E149AD19FBCF}"/>
              </a:ext>
            </a:extLst>
          </p:cNvPr>
          <p:cNvGrpSpPr/>
          <p:nvPr/>
        </p:nvGrpSpPr>
        <p:grpSpPr>
          <a:xfrm>
            <a:off x="8196883" y="3906949"/>
            <a:ext cx="3033702" cy="747929"/>
            <a:chOff x="644172" y="3410421"/>
            <a:chExt cx="2650030" cy="635295"/>
          </a:xfrm>
        </p:grpSpPr>
        <p:grpSp>
          <p:nvGrpSpPr>
            <p:cNvPr id="4298" name="组合 4297">
              <a:extLst>
                <a:ext uri="{FF2B5EF4-FFF2-40B4-BE49-F238E27FC236}">
                  <a16:creationId xmlns:a16="http://schemas.microsoft.com/office/drawing/2014/main" id="{1351210E-29F8-13D1-3711-116424F4C652}"/>
                </a:ext>
              </a:extLst>
            </p:cNvPr>
            <p:cNvGrpSpPr/>
            <p:nvPr/>
          </p:nvGrpSpPr>
          <p:grpSpPr>
            <a:xfrm>
              <a:off x="644172" y="3410421"/>
              <a:ext cx="2650030" cy="635295"/>
              <a:chOff x="966334" y="2464842"/>
              <a:chExt cx="1259535" cy="635295"/>
            </a:xfrm>
          </p:grpSpPr>
          <p:sp>
            <p:nvSpPr>
              <p:cNvPr id="4300" name="矩形: 圆角 4299">
                <a:extLst>
                  <a:ext uri="{FF2B5EF4-FFF2-40B4-BE49-F238E27FC236}">
                    <a16:creationId xmlns:a16="http://schemas.microsoft.com/office/drawing/2014/main" id="{85AD9E35-7F26-1274-4D86-130BF093568B}"/>
                  </a:ext>
                </a:extLst>
              </p:cNvPr>
              <p:cNvSpPr/>
              <p:nvPr/>
            </p:nvSpPr>
            <p:spPr>
              <a:xfrm>
                <a:off x="1106228" y="2621332"/>
                <a:ext cx="1074998" cy="276999"/>
              </a:xfrm>
              <a:prstGeom prst="roundRect">
                <a:avLst>
                  <a:gd name="adj" fmla="val 50000"/>
                </a:avLst>
              </a:prstGeom>
              <a:gradFill flip="none" rotWithShape="1">
                <a:gsLst>
                  <a:gs pos="18000">
                    <a:srgbClr val="2EFFFD">
                      <a:lumMod val="96000"/>
                    </a:srgbClr>
                  </a:gs>
                  <a:gs pos="83000">
                    <a:srgbClr val="002FA1"/>
                  </a:gs>
                </a:gsLst>
                <a:lin ang="5400000" scaled="1"/>
                <a:tileRect/>
              </a:gradFill>
              <a:ln w="6350">
                <a:gradFill flip="none" rotWithShape="1">
                  <a:gsLst>
                    <a:gs pos="96154">
                      <a:srgbClr val="2EFFFD"/>
                    </a:gs>
                    <a:gs pos="0">
                      <a:srgbClr val="2EFFFD"/>
                    </a:gs>
                    <a:gs pos="47000">
                      <a:srgbClr val="002FA1"/>
                    </a:gs>
                  </a:gsLst>
                  <a:lin ang="135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301" name="图片 4300">
                <a:extLst>
                  <a:ext uri="{FF2B5EF4-FFF2-40B4-BE49-F238E27FC236}">
                    <a16:creationId xmlns:a16="http://schemas.microsoft.com/office/drawing/2014/main" id="{37DDAE3F-E97B-EC72-E674-AA0B2A4733F1}"/>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flipV="1">
                <a:off x="1250034" y="2697058"/>
                <a:ext cx="975835" cy="403079"/>
              </a:xfrm>
              <a:prstGeom prst="rect">
                <a:avLst/>
              </a:prstGeom>
              <a:ln>
                <a:noFill/>
              </a:ln>
              <a:effectLst>
                <a:softEdge rad="127000"/>
              </a:effectLst>
            </p:spPr>
          </p:pic>
          <p:pic>
            <p:nvPicPr>
              <p:cNvPr id="4302" name="图片 4301">
                <a:extLst>
                  <a:ext uri="{FF2B5EF4-FFF2-40B4-BE49-F238E27FC236}">
                    <a16:creationId xmlns:a16="http://schemas.microsoft.com/office/drawing/2014/main" id="{10DEB384-D3BB-5405-B890-6220AC00B896}"/>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flipV="1">
                <a:off x="966334" y="2464842"/>
                <a:ext cx="975835" cy="322327"/>
              </a:xfrm>
              <a:prstGeom prst="rect">
                <a:avLst/>
              </a:prstGeom>
              <a:ln>
                <a:noFill/>
              </a:ln>
              <a:effectLst>
                <a:softEdge rad="127000"/>
              </a:effectLst>
            </p:spPr>
          </p:pic>
        </p:grpSp>
        <p:sp>
          <p:nvSpPr>
            <p:cNvPr id="4299" name="文本框 4298">
              <a:extLst>
                <a:ext uri="{FF2B5EF4-FFF2-40B4-BE49-F238E27FC236}">
                  <a16:creationId xmlns:a16="http://schemas.microsoft.com/office/drawing/2014/main" id="{25393B7B-B9B0-68A0-B8FF-9A0F4EEE884E}"/>
                </a:ext>
              </a:extLst>
            </p:cNvPr>
            <p:cNvSpPr txBox="1"/>
            <p:nvPr/>
          </p:nvSpPr>
          <p:spPr>
            <a:xfrm>
              <a:off x="1271699" y="3576729"/>
              <a:ext cx="1597689"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mn-lt"/>
                </a:rPr>
                <a:t>医疗信息共享平台</a:t>
              </a:r>
            </a:p>
          </p:txBody>
        </p:sp>
      </p:grpSp>
      <p:sp>
        <p:nvSpPr>
          <p:cNvPr id="4307" name="文本框 4306">
            <a:extLst>
              <a:ext uri="{FF2B5EF4-FFF2-40B4-BE49-F238E27FC236}">
                <a16:creationId xmlns:a16="http://schemas.microsoft.com/office/drawing/2014/main" id="{49FE36CA-E067-BE15-C17F-CD880DC28D20}"/>
              </a:ext>
            </a:extLst>
          </p:cNvPr>
          <p:cNvSpPr txBox="1"/>
          <p:nvPr/>
        </p:nvSpPr>
        <p:spPr>
          <a:xfrm>
            <a:off x="9045519" y="2783020"/>
            <a:ext cx="1597689"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a:ln>
                  <a:noFill/>
                </a:ln>
                <a:solidFill>
                  <a:srgbClr val="2EFFFD"/>
                </a:solidFill>
                <a:effectLst/>
                <a:uLnTx/>
                <a:uFillTx/>
                <a:latin typeface="思源黑体 CN Bold" panose="020B0800000000000000" pitchFamily="34" charset="-122"/>
                <a:ea typeface="思源黑体 CN Bold" panose="020B0800000000000000" pitchFamily="34" charset="-122"/>
                <a:cs typeface="+mn-ea"/>
                <a:sym typeface="+mn-lt"/>
              </a:rPr>
              <a:t>+</a:t>
            </a:r>
            <a:endParaRPr kumimoji="0" lang="zh-CN" altLang="en-US" sz="2400" b="0" i="0" u="none" strike="noStrike" kern="0" cap="none" spc="0" normalizeH="0" baseline="0" noProof="0">
              <a:ln>
                <a:noFill/>
              </a:ln>
              <a:solidFill>
                <a:srgbClr val="2EFFFD"/>
              </a:solidFill>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4308" name="文本框 4307">
            <a:extLst>
              <a:ext uri="{FF2B5EF4-FFF2-40B4-BE49-F238E27FC236}">
                <a16:creationId xmlns:a16="http://schemas.microsoft.com/office/drawing/2014/main" id="{8DDF1731-D4DB-D929-FC82-BC9BD9D8393B}"/>
              </a:ext>
            </a:extLst>
          </p:cNvPr>
          <p:cNvSpPr txBox="1"/>
          <p:nvPr/>
        </p:nvSpPr>
        <p:spPr>
          <a:xfrm>
            <a:off x="9045519" y="3677101"/>
            <a:ext cx="1597689"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a:ln>
                  <a:noFill/>
                </a:ln>
                <a:solidFill>
                  <a:srgbClr val="2EFFFD"/>
                </a:solidFill>
                <a:effectLst/>
                <a:uLnTx/>
                <a:uFillTx/>
                <a:latin typeface="思源黑体 CN Bold" panose="020B0800000000000000" pitchFamily="34" charset="-122"/>
                <a:ea typeface="思源黑体 CN Bold" panose="020B0800000000000000" pitchFamily="34" charset="-122"/>
                <a:cs typeface="+mn-ea"/>
                <a:sym typeface="+mn-lt"/>
              </a:rPr>
              <a:t>+</a:t>
            </a:r>
            <a:endParaRPr kumimoji="0" lang="zh-CN" altLang="en-US" sz="2400" b="0" i="0" u="none" strike="noStrike" kern="0" cap="none" spc="0" normalizeH="0" baseline="0" noProof="0">
              <a:ln>
                <a:noFill/>
              </a:ln>
              <a:solidFill>
                <a:srgbClr val="2EFFFD"/>
              </a:solidFill>
              <a:effectLst/>
              <a:uLnTx/>
              <a:uFillTx/>
              <a:latin typeface="思源黑体 CN Bold" panose="020B0800000000000000" pitchFamily="34" charset="-122"/>
              <a:ea typeface="思源黑体 CN Bold" panose="020B0800000000000000" pitchFamily="34" charset="-122"/>
              <a:cs typeface="+mn-ea"/>
              <a:sym typeface="+mn-lt"/>
            </a:endParaRPr>
          </a:p>
        </p:txBody>
      </p:sp>
    </p:spTree>
    <p:extLst>
      <p:ext uri="{BB962C8B-B14F-4D97-AF65-F5344CB8AC3E}">
        <p14:creationId xmlns:p14="http://schemas.microsoft.com/office/powerpoint/2010/main" val="8243706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DC2546A6-03B4-B4A9-0FCF-ABA076415249}"/>
              </a:ext>
            </a:extLst>
          </p:cNvPr>
          <p:cNvSpPr txBox="1"/>
          <p:nvPr/>
        </p:nvSpPr>
        <p:spPr>
          <a:xfrm>
            <a:off x="979158" y="715073"/>
            <a:ext cx="9517349" cy="2062103"/>
          </a:xfrm>
          <a:prstGeom prst="rect">
            <a:avLst/>
          </a:prstGeom>
          <a:noFill/>
        </p:spPr>
        <p:txBody>
          <a:bodyPr wrap="none" rtlCol="0">
            <a:spAutoFit/>
          </a:bodyPr>
          <a:lstStyle/>
          <a:p>
            <a:r>
              <a:rPr lang="en-US" altLang="zh-CN" sz="2400" b="1" dirty="0">
                <a:hlinkClick r:id="rId2"/>
              </a:rPr>
              <a:t>PPT</a:t>
            </a:r>
            <a:r>
              <a:rPr lang="zh-CN" altLang="en-US" sz="2400" b="1" dirty="0">
                <a:hlinkClick r:id="rId2"/>
              </a:rPr>
              <a:t>竞技场</a:t>
            </a:r>
            <a:r>
              <a:rPr lang="zh-CN" altLang="en-US" sz="2400" b="1" dirty="0"/>
              <a:t>  </a:t>
            </a:r>
            <a:r>
              <a:rPr lang="zh-CN" altLang="en-US" sz="2400" dirty="0">
                <a:solidFill>
                  <a:srgbClr val="000000"/>
                </a:solidFill>
                <a:latin typeface="微软雅黑" panose="020B0503020204020204" pitchFamily="34" charset="-122"/>
                <a:ea typeface="微软雅黑" panose="020B0503020204020204" pitchFamily="34" charset="-122"/>
              </a:rPr>
              <a:t>作品。</a:t>
            </a:r>
            <a:endParaRPr lang="en-US" altLang="zh-CN" sz="2400" dirty="0">
              <a:solidFill>
                <a:srgbClr val="000000"/>
              </a:solidFill>
              <a:latin typeface="微软雅黑" panose="020B0503020204020204" pitchFamily="34" charset="-122"/>
              <a:ea typeface="微软雅黑" panose="020B0503020204020204" pitchFamily="34" charset="-122"/>
            </a:endParaRPr>
          </a:p>
          <a:p>
            <a:endParaRPr lang="en-US" altLang="zh-TW" sz="2400" b="0" i="0" dirty="0">
              <a:solidFill>
                <a:srgbClr val="000000"/>
              </a:solidFill>
              <a:effectLst/>
              <a:latin typeface="微软雅黑" panose="020B0503020204020204" pitchFamily="34" charset="-122"/>
              <a:ea typeface="微软雅黑" panose="020B0503020204020204" pitchFamily="34" charset="-122"/>
            </a:endParaRPr>
          </a:p>
          <a:p>
            <a:r>
              <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a:t>
            </a:r>
            <a:r>
              <a:rPr lang="zh-CN" altLang="en-US"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模板网   </a:t>
            </a:r>
            <a:r>
              <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hlinkClick r:id="rId3">
                  <a:extLst>
                    <a:ext uri="{A12FA001-AC4F-418D-AE19-62706E023703}">
                      <ahyp:hlinkClr xmlns:ahyp="http://schemas.microsoft.com/office/drawing/2018/hyperlinkcolor" val="tx"/>
                    </a:ext>
                  </a:extLst>
                </a:hlinkClick>
              </a:rPr>
              <a:t>www.51pptmoban.com</a:t>
            </a:r>
            <a:r>
              <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  </a:t>
            </a:r>
            <a:r>
              <a:rPr lang="zh-CN" altLang="en-US"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授权发布</a:t>
            </a:r>
            <a:endPar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a:p>
            <a:endPar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a:p>
            <a:r>
              <a:rPr lang="zh-CN" altLang="en-US" sz="32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仅供学习参考之用！禁止</a:t>
            </a:r>
            <a:r>
              <a:rPr lang="en-US" altLang="zh-CN" sz="32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sz="32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平台盗用贩卖！</a:t>
            </a:r>
          </a:p>
        </p:txBody>
      </p:sp>
      <p:sp>
        <p:nvSpPr>
          <p:cNvPr id="4" name="文本框 3">
            <a:extLst>
              <a:ext uri="{FF2B5EF4-FFF2-40B4-BE49-F238E27FC236}">
                <a16:creationId xmlns:a16="http://schemas.microsoft.com/office/drawing/2014/main" id="{ADF3773D-1A08-5FE5-E954-78522110419C}"/>
              </a:ext>
            </a:extLst>
          </p:cNvPr>
          <p:cNvSpPr txBox="1"/>
          <p:nvPr/>
        </p:nvSpPr>
        <p:spPr>
          <a:xfrm>
            <a:off x="979156" y="4899060"/>
            <a:ext cx="9955544" cy="1243867"/>
          </a:xfrm>
          <a:prstGeom prst="rect">
            <a:avLst/>
          </a:prstGeom>
          <a:noFill/>
        </p:spPr>
        <p:txBody>
          <a:bodyPr wrap="square">
            <a:spAutoFit/>
          </a:bodyPr>
          <a:lstStyle/>
          <a:p>
            <a:pPr>
              <a:lnSpc>
                <a:spcPct val="150000"/>
              </a:lnSpc>
            </a:pPr>
            <a:r>
              <a:rPr lang="zh-CN" altLang="en-US" sz="24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800" b="1" dirty="0">
                <a:solidFill>
                  <a:schemeClr val="bg1"/>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sz="24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sz="24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spTree>
    <p:extLst>
      <p:ext uri="{BB962C8B-B14F-4D97-AF65-F5344CB8AC3E}">
        <p14:creationId xmlns:p14="http://schemas.microsoft.com/office/powerpoint/2010/main" val="83838517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theme/theme1.xml><?xml version="1.0" encoding="utf-8"?>
<a:theme xmlns:a="http://schemas.openxmlformats.org/drawingml/2006/main" name="51PPT模板网，www.51pptmoban.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dyno45ho">
      <a:majorFont>
        <a:latin typeface="思源宋体 CN Medium" panose="020F0302020204030204"/>
        <a:ea typeface="思源黑体 CN Heavy"/>
        <a:cs typeface=""/>
      </a:majorFont>
      <a:minorFont>
        <a:latin typeface="思源宋体 CN Medium" panose="020F0502020204030204"/>
        <a:ea typeface="思源黑体 CN Heavy"/>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3224</TotalTime>
  <Words>806</Words>
  <Application>Microsoft Office PowerPoint</Application>
  <PresentationFormat>宽屏</PresentationFormat>
  <Paragraphs>144</Paragraphs>
  <Slides>6</Slides>
  <Notes>3</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6</vt:i4>
      </vt:variant>
    </vt:vector>
  </HeadingPairs>
  <TitlesOfParts>
    <vt:vector size="20" baseType="lpstr">
      <vt:lpstr>HarmonyOS Sans SC Light</vt:lpstr>
      <vt:lpstr>阿里巴巴普惠体 2.0 55 Regular</vt:lpstr>
      <vt:lpstr>阿里巴巴普惠体 2.0 65 Medium</vt:lpstr>
      <vt:lpstr>等线</vt:lpstr>
      <vt:lpstr>思源黑体 CN Bold</vt:lpstr>
      <vt:lpstr>思源黑体 CN Heavy</vt:lpstr>
      <vt:lpstr>思源黑体 CN Medium</vt:lpstr>
      <vt:lpstr>思源黑体 CN Normal</vt:lpstr>
      <vt:lpstr>思源黑体 CN Regular</vt:lpstr>
      <vt:lpstr>思源宋体 CN Medium</vt:lpstr>
      <vt:lpstr>微软雅黑</vt:lpstr>
      <vt:lpstr>字魂正酷超级黑 ExtraBold</vt:lpstr>
      <vt:lpstr>Arial</vt:lpstr>
      <vt:lpstr>51PPT模板网，www.51pptmoban.com</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蓝色生物医疗科技风ppt模板</dc:title>
  <dc:creator>Molly Smith</dc:creator>
  <cp:keywords>PPT竞技场</cp:keywords>
  <dc:description>51PPT模板网，幻灯片演示模板及素材免费下载！_x000d_
51PPT模板网 唯一访问网址：www.51pptmoban.com</dc:description>
  <cp:lastModifiedBy>Power user</cp:lastModifiedBy>
  <cp:revision>42</cp:revision>
  <dcterms:created xsi:type="dcterms:W3CDTF">2023-03-15T02:29:02Z</dcterms:created>
  <dcterms:modified xsi:type="dcterms:W3CDTF">2023-04-22T14:39:52Z</dcterms:modified>
</cp:coreProperties>
</file>